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6"/>
  </p:notesMasterIdLst>
  <p:sldIdLst>
    <p:sldId id="256" r:id="rId2"/>
    <p:sldId id="352" r:id="rId3"/>
    <p:sldId id="351" r:id="rId4"/>
    <p:sldId id="353" r:id="rId5"/>
    <p:sldId id="359" r:id="rId6"/>
    <p:sldId id="261" r:id="rId7"/>
    <p:sldId id="362" r:id="rId8"/>
    <p:sldId id="262" r:id="rId9"/>
    <p:sldId id="367" r:id="rId10"/>
    <p:sldId id="263" r:id="rId11"/>
    <p:sldId id="363" r:id="rId12"/>
    <p:sldId id="264" r:id="rId13"/>
    <p:sldId id="265" r:id="rId14"/>
    <p:sldId id="266" r:id="rId15"/>
    <p:sldId id="267" r:id="rId16"/>
    <p:sldId id="268" r:id="rId17"/>
    <p:sldId id="269" r:id="rId18"/>
    <p:sldId id="376" r:id="rId19"/>
    <p:sldId id="369" r:id="rId20"/>
    <p:sldId id="295" r:id="rId21"/>
    <p:sldId id="350" r:id="rId22"/>
    <p:sldId id="329" r:id="rId23"/>
    <p:sldId id="349" r:id="rId24"/>
    <p:sldId id="377" r:id="rId25"/>
    <p:sldId id="296" r:id="rId26"/>
    <p:sldId id="330" r:id="rId27"/>
    <p:sldId id="331" r:id="rId28"/>
    <p:sldId id="297" r:id="rId29"/>
    <p:sldId id="298" r:id="rId30"/>
    <p:sldId id="332" r:id="rId31"/>
    <p:sldId id="299" r:id="rId32"/>
    <p:sldId id="333" r:id="rId33"/>
    <p:sldId id="334" r:id="rId34"/>
    <p:sldId id="335" r:id="rId35"/>
    <p:sldId id="379" r:id="rId36"/>
    <p:sldId id="373" r:id="rId37"/>
    <p:sldId id="374" r:id="rId38"/>
    <p:sldId id="378" r:id="rId39"/>
    <p:sldId id="372" r:id="rId40"/>
    <p:sldId id="276" r:id="rId41"/>
    <p:sldId id="277" r:id="rId42"/>
    <p:sldId id="365" r:id="rId43"/>
    <p:sldId id="278" r:id="rId44"/>
    <p:sldId id="279" r:id="rId45"/>
    <p:sldId id="280" r:id="rId46"/>
    <p:sldId id="366" r:id="rId47"/>
    <p:sldId id="380" r:id="rId48"/>
    <p:sldId id="336" r:id="rId49"/>
    <p:sldId id="370" r:id="rId50"/>
    <p:sldId id="339" r:id="rId51"/>
    <p:sldId id="304" r:id="rId52"/>
    <p:sldId id="345" r:id="rId53"/>
    <p:sldId id="375" r:id="rId54"/>
    <p:sldId id="371" r:id="rId55"/>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1pPr>
    <a:lvl2pPr marL="0" marR="0" indent="4572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2pPr>
    <a:lvl3pPr marL="0" marR="0" indent="9144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3pPr>
    <a:lvl4pPr marL="0" marR="0" indent="13716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4pPr>
    <a:lvl5pPr marL="0" marR="0" indent="18288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5pPr>
    <a:lvl6pPr marL="0" marR="0" indent="22860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6pPr>
    <a:lvl7pPr marL="0" marR="0" indent="27432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7pPr>
    <a:lvl8pPr marL="0" marR="0" indent="32004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8pPr>
    <a:lvl9pPr marL="0" marR="0" indent="36576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
          <a:latin typeface="Graphik"/>
          <a:ea typeface="Graphik"/>
          <a:cs typeface="Graphik"/>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
          <a:latin typeface="Graphik"/>
          <a:ea typeface="Graphik"/>
          <a:cs typeface="Graphik"/>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hueOff val="-217956"/>
              <a:satOff val="14368"/>
              <a:lumOff val="17764"/>
            </a:schemeClr>
          </a:solidFill>
        </a:fill>
      </a:tcStyle>
    </a:firstRow>
  </a:tblStyle>
  <a:tblStyle styleId="{EEE7283C-3CF3-47DC-8721-378D4A62B228}" styleName="">
    <a:tblBg/>
    <a:wholeTbl>
      <a:tcTxStyle b="off" i="off">
        <a:font>
          <a:latin typeface="Graphik"/>
          <a:ea typeface="Graphik"/>
          <a:cs typeface="Graphik"/>
        </a:font>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CEEEE"/>
          </a:solidFill>
        </a:fill>
      </a:tcStyle>
    </a:band2H>
    <a:firstCol>
      <a:tcTxStyle b="on" i="off">
        <a:font>
          <a:latin typeface="Graphik Semibold"/>
          <a:ea typeface="Graphik Semibold"/>
          <a:cs typeface="Graphik Semibold"/>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chemeClr val="accent3">
              <a:hueOff val="571091"/>
              <a:satOff val="15926"/>
              <a:lumOff val="22314"/>
            </a:schemeClr>
          </a:solidFill>
        </a:fill>
      </a:tcStyle>
    </a:firstCol>
    <a:lastRow>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45B43B"/>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45B43B"/>
          </a:solidFill>
        </a:fill>
      </a:tcStyle>
    </a:firstRow>
  </a:tblStyle>
  <a:tblStyle styleId="{CF821DB8-F4EB-4A41-A1BA-3FCAFE7338EE}" styleName="">
    <a:tblBg/>
    <a:wholeTbl>
      <a:tcTxStyle b="off" i="off">
        <a:font>
          <a:latin typeface="Graphik"/>
          <a:ea typeface="Graphik"/>
          <a:cs typeface="Graphik"/>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9036"/>
              <a:lumOff val="17111"/>
            </a:schemeClr>
          </a:solidFill>
        </a:fill>
      </a:tcStyle>
    </a:band2H>
    <a:firstCol>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BD17"/>
          </a:solidFill>
        </a:fill>
      </a:tcStyle>
    </a:firstCol>
    <a:lastRow>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FBD17"/>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8A25"/>
          </a:solidFill>
        </a:fill>
      </a:tcStyle>
    </a:firstRow>
  </a:tblStyle>
  <a:tblStyle styleId="{33BA23B1-9221-436E-865A-0063620EA4FD}" styleName="">
    <a:tblBg/>
    <a:wholeTbl>
      <a:tcTxStyle b="off" i="off">
        <a:font>
          <a:latin typeface="Graphik"/>
          <a:ea typeface="Graphik"/>
          <a:cs typeface="Graphik"/>
        </a:font>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wholeTbl>
    <a:band2H>
      <a:tcTxStyle/>
      <a:tcStyle>
        <a:tcBdr/>
        <a:fill>
          <a:solidFill>
            <a:srgbClr val="ECEEEF"/>
          </a:solidFill>
        </a:fill>
      </a:tcStyle>
    </a:band2H>
    <a:firstCol>
      <a:tcTxStyle b="on" i="off">
        <a:font>
          <a:latin typeface="Graphik Semibold"/>
          <a:ea typeface="Graphik Semibold"/>
          <a:cs typeface="Graphik Semibold"/>
        </a:font>
        <a:srgbClr val="FFFFFF"/>
      </a:tcTxStyle>
      <a:tcStyle>
        <a:tcBdr>
          <a:left>
            <a:ln w="12700" cap="flat">
              <a:solidFill>
                <a:srgbClr val="A6AAA9"/>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32C5B9"/>
          </a:solidFill>
        </a:fill>
      </a:tcStyle>
    </a:firstCol>
    <a:lastRow>
      <a:tcTxStyle b="on" i="off">
        <a:font>
          <a:latin typeface="Graphik Semibold"/>
          <a:ea typeface="Graphik Semibold"/>
          <a:cs typeface="Graphik Semibold"/>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38100" cap="flat">
              <a:solidFill>
                <a:schemeClr val="accent2">
                  <a:hueOff val="240640"/>
                  <a:satOff val="2542"/>
                  <a:lumOff val="-13198"/>
                </a:schemeClr>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FFFFFF"/>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A6AAA9"/>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chemeClr val="accent2">
              <a:hueOff val="240640"/>
              <a:satOff val="2542"/>
              <a:lumOff val="-13198"/>
            </a:schemeClr>
          </a:solidFill>
        </a:fill>
      </a:tcStyle>
    </a:firstRow>
  </a:tblStyle>
  <a:tblStyle styleId="{2708684C-4D16-4618-839F-0558EEFCDFE6}"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F"/>
          </a:solidFill>
        </a:fill>
      </a:tcStyle>
    </a:band2H>
    <a:firstCol>
      <a:tcTxStyle b="on" i="off">
        <a:font>
          <a:latin typeface="Graphik Semibold"/>
          <a:ea typeface="Graphik Semibold"/>
          <a:cs typeface="Graphik Semibold"/>
        </a:font>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006" autoAdjust="0"/>
    <p:restoredTop sz="94247" autoAdjust="0"/>
  </p:normalViewPr>
  <p:slideViewPr>
    <p:cSldViewPr snapToGrid="0">
      <p:cViewPr varScale="1">
        <p:scale>
          <a:sx n="60" d="100"/>
          <a:sy n="60" d="100"/>
        </p:scale>
        <p:origin x="39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6" name="Shape 186"/>
          <p:cNvSpPr>
            <a:spLocks noGrp="1" noRot="1" noChangeAspect="1"/>
          </p:cNvSpPr>
          <p:nvPr>
            <p:ph type="sldImg"/>
          </p:nvPr>
        </p:nvSpPr>
        <p:spPr>
          <a:xfrm>
            <a:off x="1143000" y="685800"/>
            <a:ext cx="4572000" cy="3429000"/>
          </a:xfrm>
          <a:prstGeom prst="rect">
            <a:avLst/>
          </a:prstGeom>
        </p:spPr>
        <p:txBody>
          <a:bodyPr/>
          <a:lstStyle/>
          <a:p>
            <a:endParaRPr/>
          </a:p>
        </p:txBody>
      </p:sp>
      <p:sp>
        <p:nvSpPr>
          <p:cNvPr id="187" name="Shape 18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ヒラギノ角ゴ ProN W3"/>
        <a:ea typeface="ヒラギノ角ゴ ProN W3"/>
        <a:cs typeface="ヒラギノ角ゴ ProN W3"/>
        <a:sym typeface="ヒラギノ角ゴ ProN W3"/>
      </a:defRPr>
    </a:lvl1pPr>
    <a:lvl2pPr indent="228600" defTabSz="457200" latinLnBrk="0">
      <a:lnSpc>
        <a:spcPct val="117999"/>
      </a:lnSpc>
      <a:defRPr sz="2200">
        <a:latin typeface="ヒラギノ角ゴ ProN W3"/>
        <a:ea typeface="ヒラギノ角ゴ ProN W3"/>
        <a:cs typeface="ヒラギノ角ゴ ProN W3"/>
        <a:sym typeface="ヒラギノ角ゴ ProN W3"/>
      </a:defRPr>
    </a:lvl2pPr>
    <a:lvl3pPr indent="457200" defTabSz="457200" latinLnBrk="0">
      <a:lnSpc>
        <a:spcPct val="117999"/>
      </a:lnSpc>
      <a:defRPr sz="2200">
        <a:latin typeface="ヒラギノ角ゴ ProN W3"/>
        <a:ea typeface="ヒラギノ角ゴ ProN W3"/>
        <a:cs typeface="ヒラギノ角ゴ ProN W3"/>
        <a:sym typeface="ヒラギノ角ゴ ProN W3"/>
      </a:defRPr>
    </a:lvl3pPr>
    <a:lvl4pPr indent="685800" defTabSz="457200" latinLnBrk="0">
      <a:lnSpc>
        <a:spcPct val="117999"/>
      </a:lnSpc>
      <a:defRPr sz="2200">
        <a:latin typeface="ヒラギノ角ゴ ProN W3"/>
        <a:ea typeface="ヒラギノ角ゴ ProN W3"/>
        <a:cs typeface="ヒラギノ角ゴ ProN W3"/>
        <a:sym typeface="ヒラギノ角ゴ ProN W3"/>
      </a:defRPr>
    </a:lvl4pPr>
    <a:lvl5pPr indent="914400" defTabSz="457200" latinLnBrk="0">
      <a:lnSpc>
        <a:spcPct val="117999"/>
      </a:lnSpc>
      <a:defRPr sz="2200">
        <a:latin typeface="ヒラギノ角ゴ ProN W3"/>
        <a:ea typeface="ヒラギノ角ゴ ProN W3"/>
        <a:cs typeface="ヒラギノ角ゴ ProN W3"/>
        <a:sym typeface="ヒラギノ角ゴ ProN W3"/>
      </a:defRPr>
    </a:lvl5pPr>
    <a:lvl6pPr indent="1143000" defTabSz="457200" latinLnBrk="0">
      <a:lnSpc>
        <a:spcPct val="117999"/>
      </a:lnSpc>
      <a:defRPr sz="2200">
        <a:latin typeface="ヒラギノ角ゴ ProN W3"/>
        <a:ea typeface="ヒラギノ角ゴ ProN W3"/>
        <a:cs typeface="ヒラギノ角ゴ ProN W3"/>
        <a:sym typeface="ヒラギノ角ゴ ProN W3"/>
      </a:defRPr>
    </a:lvl6pPr>
    <a:lvl7pPr indent="1371600" defTabSz="457200" latinLnBrk="0">
      <a:lnSpc>
        <a:spcPct val="117999"/>
      </a:lnSpc>
      <a:defRPr sz="2200">
        <a:latin typeface="ヒラギノ角ゴ ProN W3"/>
        <a:ea typeface="ヒラギノ角ゴ ProN W3"/>
        <a:cs typeface="ヒラギノ角ゴ ProN W3"/>
        <a:sym typeface="ヒラギノ角ゴ ProN W3"/>
      </a:defRPr>
    </a:lvl7pPr>
    <a:lvl8pPr indent="1600200" defTabSz="457200" latinLnBrk="0">
      <a:lnSpc>
        <a:spcPct val="117999"/>
      </a:lnSpc>
      <a:defRPr sz="2200">
        <a:latin typeface="ヒラギノ角ゴ ProN W3"/>
        <a:ea typeface="ヒラギノ角ゴ ProN W3"/>
        <a:cs typeface="ヒラギノ角ゴ ProN W3"/>
        <a:sym typeface="ヒラギノ角ゴ ProN W3"/>
      </a:defRPr>
    </a:lvl8pPr>
    <a:lvl9pPr indent="1828800" defTabSz="457200" latinLnBrk="0">
      <a:lnSpc>
        <a:spcPct val="117999"/>
      </a:lnSpc>
      <a:defRPr sz="2200">
        <a:latin typeface="ヒラギノ角ゴ ProN W3"/>
        <a:ea typeface="ヒラギノ角ゴ ProN W3"/>
        <a:cs typeface="ヒラギノ角ゴ ProN W3"/>
        <a:sym typeface="ヒラギノ角ゴ ProN W3"/>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780231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2962496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タイトル">
    <p:spTree>
      <p:nvGrpSpPr>
        <p:cNvPr id="1" name=""/>
        <p:cNvGrpSpPr/>
        <p:nvPr/>
      </p:nvGrpSpPr>
      <p:grpSpPr>
        <a:xfrm>
          <a:off x="0" y="0"/>
          <a:ext cx="0" cy="0"/>
          <a:chOff x="0" y="0"/>
          <a:chExt cx="0" cy="0"/>
        </a:xfrm>
      </p:grpSpPr>
      <p:sp>
        <p:nvSpPr>
          <p:cNvPr id="11" name="作者と日付"/>
          <p:cNvSpPr txBox="1">
            <a:spLocks noGrp="1"/>
          </p:cNvSpPr>
          <p:nvPr>
            <p:ph type="body" sz="quarter" idx="21" hasCustomPrompt="1"/>
          </p:nvPr>
        </p:nvSpPr>
        <p:spPr>
          <a:xfrm>
            <a:off x="1219200" y="11986162"/>
            <a:ext cx="21945599" cy="605791"/>
          </a:xfrm>
          <a:prstGeom prst="rect">
            <a:avLst/>
          </a:prstGeom>
        </p:spPr>
        <p:txBody>
          <a:bodyPr/>
          <a:lstStyle>
            <a:lvl1pPr marL="0" indent="0" algn="ctr" defTabSz="825500">
              <a:lnSpc>
                <a:spcPct val="100000"/>
              </a:lnSpc>
              <a:spcBef>
                <a:spcPts val="0"/>
              </a:spcBef>
              <a:buSzTx/>
              <a:buNone/>
              <a:defRPr sz="3000" spc="-29">
                <a:latin typeface="Graphik-Medium"/>
                <a:ea typeface="Graphik-Medium"/>
                <a:cs typeface="Graphik-Medium"/>
                <a:sym typeface="Graphik Medium"/>
              </a:defRPr>
            </a:lvl1pPr>
          </a:lstStyle>
          <a:p>
            <a:r>
              <a:t>作者と日付</a:t>
            </a:r>
          </a:p>
        </p:txBody>
      </p:sp>
      <p:sp>
        <p:nvSpPr>
          <p:cNvPr id="12" name="プレゼンテーションのタイトル"/>
          <p:cNvSpPr txBox="1">
            <a:spLocks noGrp="1"/>
          </p:cNvSpPr>
          <p:nvPr>
            <p:ph type="title" hasCustomPrompt="1"/>
          </p:nvPr>
        </p:nvSpPr>
        <p:spPr>
          <a:xfrm>
            <a:off x="1219200" y="3543300"/>
            <a:ext cx="21945600" cy="4267200"/>
          </a:xfrm>
          <a:prstGeom prst="rect">
            <a:avLst/>
          </a:prstGeom>
        </p:spPr>
        <p:txBody>
          <a:bodyPr anchor="b"/>
          <a:lstStyle>
            <a:lvl1pPr>
              <a:defRPr sz="12800" spc="-128"/>
            </a:lvl1pPr>
          </a:lstStyle>
          <a:p>
            <a:r>
              <a:t>プレゼンテーションのタイトル</a:t>
            </a:r>
          </a:p>
        </p:txBody>
      </p:sp>
      <p:sp>
        <p:nvSpPr>
          <p:cNvPr id="13" name="本文レベル1…"/>
          <p:cNvSpPr txBox="1">
            <a:spLocks noGrp="1"/>
          </p:cNvSpPr>
          <p:nvPr>
            <p:ph type="body" sz="quarter" idx="1" hasCustomPrompt="1"/>
          </p:nvPr>
        </p:nvSpPr>
        <p:spPr>
          <a:xfrm>
            <a:off x="1219200" y="7567579"/>
            <a:ext cx="21945600" cy="2250593"/>
          </a:xfrm>
          <a:prstGeom prst="rect">
            <a:avLst/>
          </a:prstGeom>
        </p:spPr>
        <p:txBody>
          <a:bodyPr/>
          <a:lstStyle>
            <a:lvl1pPr marL="0" indent="0" algn="ctr" defTabSz="825500">
              <a:lnSpc>
                <a:spcPct val="100000"/>
              </a:lnSpc>
              <a:spcBef>
                <a:spcPts val="0"/>
              </a:spcBef>
              <a:buSzTx/>
              <a:buNone/>
              <a:defRPr sz="6000" spc="-59">
                <a:latin typeface="Graphik-SemiboldItalic"/>
                <a:ea typeface="Graphik-SemiboldItalic"/>
                <a:cs typeface="Graphik-SemiboldItalic"/>
                <a:sym typeface="Graphik Semibold"/>
              </a:defRPr>
            </a:lvl1pPr>
            <a:lvl2pPr marL="0" indent="457200" algn="ctr" defTabSz="825500">
              <a:lnSpc>
                <a:spcPct val="100000"/>
              </a:lnSpc>
              <a:spcBef>
                <a:spcPts val="0"/>
              </a:spcBef>
              <a:buSzTx/>
              <a:buNone/>
              <a:defRPr sz="6000" spc="-59">
                <a:latin typeface="Graphik-SemiboldItalic"/>
                <a:ea typeface="Graphik-SemiboldItalic"/>
                <a:cs typeface="Graphik-SemiboldItalic"/>
                <a:sym typeface="Graphik Semibold"/>
              </a:defRPr>
            </a:lvl2pPr>
            <a:lvl3pPr marL="0" indent="914400" algn="ctr" defTabSz="825500">
              <a:lnSpc>
                <a:spcPct val="100000"/>
              </a:lnSpc>
              <a:spcBef>
                <a:spcPts val="0"/>
              </a:spcBef>
              <a:buSzTx/>
              <a:buNone/>
              <a:defRPr sz="6000" spc="-59">
                <a:latin typeface="Graphik-SemiboldItalic"/>
                <a:ea typeface="Graphik-SemiboldItalic"/>
                <a:cs typeface="Graphik-SemiboldItalic"/>
                <a:sym typeface="Graphik Semibold"/>
              </a:defRPr>
            </a:lvl3pPr>
            <a:lvl4pPr marL="0" indent="1371600" algn="ctr" defTabSz="825500">
              <a:lnSpc>
                <a:spcPct val="100000"/>
              </a:lnSpc>
              <a:spcBef>
                <a:spcPts val="0"/>
              </a:spcBef>
              <a:buSzTx/>
              <a:buNone/>
              <a:defRPr sz="6000" spc="-59">
                <a:latin typeface="Graphik-SemiboldItalic"/>
                <a:ea typeface="Graphik-SemiboldItalic"/>
                <a:cs typeface="Graphik-SemiboldItalic"/>
                <a:sym typeface="Graphik Semibold"/>
              </a:defRPr>
            </a:lvl4pPr>
            <a:lvl5pPr marL="0" indent="1828800" algn="ctr" defTabSz="825500">
              <a:lnSpc>
                <a:spcPct val="100000"/>
              </a:lnSpc>
              <a:spcBef>
                <a:spcPts val="0"/>
              </a:spcBef>
              <a:buSzTx/>
              <a:buNone/>
              <a:defRPr sz="6000" spc="-59">
                <a:latin typeface="Graphik-SemiboldItalic"/>
                <a:ea typeface="Graphik-SemiboldItalic"/>
                <a:cs typeface="Graphik-SemiboldItalic"/>
                <a:sym typeface="Graphik Semibold"/>
              </a:defRPr>
            </a:lvl5pPr>
          </a:lstStyle>
          <a:p>
            <a:r>
              <a:t>プレゼンテーションのサブタイトル</a:t>
            </a:r>
          </a:p>
          <a:p>
            <a:pPr lvl="1"/>
            <a:endParaRPr/>
          </a:p>
          <a:p>
            <a:pPr lvl="2"/>
            <a:endParaRPr/>
          </a:p>
          <a:p>
            <a:pPr lvl="3"/>
            <a:endParaRPr/>
          </a:p>
          <a:p>
            <a:pPr lvl="4"/>
            <a:endParaRPr/>
          </a:p>
        </p:txBody>
      </p:sp>
      <p:sp>
        <p:nvSpPr>
          <p:cNvPr id="14" name="スライド番号"/>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引用">
    <p:spTree>
      <p:nvGrpSpPr>
        <p:cNvPr id="1" name=""/>
        <p:cNvGrpSpPr/>
        <p:nvPr/>
      </p:nvGrpSpPr>
      <p:grpSpPr>
        <a:xfrm>
          <a:off x="0" y="0"/>
          <a:ext cx="0" cy="0"/>
          <a:chOff x="0" y="0"/>
          <a:chExt cx="0" cy="0"/>
        </a:xfrm>
      </p:grpSpPr>
      <p:sp>
        <p:nvSpPr>
          <p:cNvPr id="115" name="属性"/>
          <p:cNvSpPr txBox="1">
            <a:spLocks noGrp="1"/>
          </p:cNvSpPr>
          <p:nvPr>
            <p:ph type="body" sz="quarter" idx="21" hasCustomPrompt="1"/>
          </p:nvPr>
        </p:nvSpPr>
        <p:spPr>
          <a:xfrm>
            <a:off x="1219200" y="11100053"/>
            <a:ext cx="21945602" cy="832613"/>
          </a:xfrm>
          <a:prstGeom prst="rect">
            <a:avLst/>
          </a:prstGeom>
        </p:spPr>
        <p:txBody>
          <a:bodyPr anchor="ctr"/>
          <a:lstStyle>
            <a:lvl1pPr marL="0" indent="0" algn="ctr" defTabSz="825500">
              <a:lnSpc>
                <a:spcPct val="100000"/>
              </a:lnSpc>
              <a:spcBef>
                <a:spcPts val="0"/>
              </a:spcBef>
              <a:buSzTx/>
              <a:buNone/>
              <a:defRPr spc="-44">
                <a:latin typeface="Graphik-SemiboldItalic"/>
                <a:ea typeface="Graphik-SemiboldItalic"/>
                <a:cs typeface="Graphik-SemiboldItalic"/>
                <a:sym typeface="Graphik Semibold"/>
              </a:defRPr>
            </a:lvl1pPr>
          </a:lstStyle>
          <a:p>
            <a:r>
              <a:t>属性</a:t>
            </a:r>
          </a:p>
        </p:txBody>
      </p:sp>
      <p:sp>
        <p:nvSpPr>
          <p:cNvPr id="116" name="本文レベル1…"/>
          <p:cNvSpPr txBox="1">
            <a:spLocks noGrp="1"/>
          </p:cNvSpPr>
          <p:nvPr>
            <p:ph type="body" sz="half" idx="1" hasCustomPrompt="1"/>
          </p:nvPr>
        </p:nvSpPr>
        <p:spPr>
          <a:xfrm>
            <a:off x="1219200" y="4178300"/>
            <a:ext cx="21945600" cy="4416425"/>
          </a:xfrm>
          <a:prstGeom prst="rect">
            <a:avLst/>
          </a:prstGeom>
        </p:spPr>
        <p:txBody>
          <a:bodyPr anchor="ctr"/>
          <a:lstStyle>
            <a:lvl1pPr marL="0" indent="0" algn="ctr" defTabSz="2438400">
              <a:lnSpc>
                <a:spcPct val="80000"/>
              </a:lnSpc>
              <a:spcBef>
                <a:spcPts val="0"/>
              </a:spcBef>
              <a:buSzTx/>
              <a:buNone/>
              <a:defRPr sz="8400">
                <a:latin typeface="+mn-lt"/>
                <a:ea typeface="+mn-ea"/>
                <a:cs typeface="+mn-cs"/>
                <a:sym typeface="Canela Bold"/>
              </a:defRPr>
            </a:lvl1pPr>
            <a:lvl2pPr marL="0" indent="457200" algn="ctr" defTabSz="2438400">
              <a:lnSpc>
                <a:spcPct val="80000"/>
              </a:lnSpc>
              <a:spcBef>
                <a:spcPts val="0"/>
              </a:spcBef>
              <a:buSzTx/>
              <a:buNone/>
              <a:defRPr sz="8400">
                <a:latin typeface="+mn-lt"/>
                <a:ea typeface="+mn-ea"/>
                <a:cs typeface="+mn-cs"/>
                <a:sym typeface="Canela Bold"/>
              </a:defRPr>
            </a:lvl2pPr>
            <a:lvl3pPr marL="0" indent="914400" algn="ctr" defTabSz="2438400">
              <a:lnSpc>
                <a:spcPct val="80000"/>
              </a:lnSpc>
              <a:spcBef>
                <a:spcPts val="0"/>
              </a:spcBef>
              <a:buSzTx/>
              <a:buNone/>
              <a:defRPr sz="8400">
                <a:latin typeface="+mn-lt"/>
                <a:ea typeface="+mn-ea"/>
                <a:cs typeface="+mn-cs"/>
                <a:sym typeface="Canela Bold"/>
              </a:defRPr>
            </a:lvl3pPr>
            <a:lvl4pPr marL="0" indent="1371600" algn="ctr" defTabSz="2438400">
              <a:lnSpc>
                <a:spcPct val="80000"/>
              </a:lnSpc>
              <a:spcBef>
                <a:spcPts val="0"/>
              </a:spcBef>
              <a:buSzTx/>
              <a:buNone/>
              <a:defRPr sz="8400">
                <a:latin typeface="+mn-lt"/>
                <a:ea typeface="+mn-ea"/>
                <a:cs typeface="+mn-cs"/>
                <a:sym typeface="Canela Bold"/>
              </a:defRPr>
            </a:lvl4pPr>
            <a:lvl5pPr marL="0" indent="1828800" algn="ctr" defTabSz="2438400">
              <a:lnSpc>
                <a:spcPct val="80000"/>
              </a:lnSpc>
              <a:spcBef>
                <a:spcPts val="0"/>
              </a:spcBef>
              <a:buSzTx/>
              <a:buNone/>
              <a:defRPr sz="8400">
                <a:latin typeface="+mn-lt"/>
                <a:ea typeface="+mn-ea"/>
                <a:cs typeface="+mn-cs"/>
                <a:sym typeface="Canela Bold"/>
              </a:defRPr>
            </a:lvl5pPr>
          </a:lstStyle>
          <a:p>
            <a:r>
              <a:t>“重要な引用”</a:t>
            </a:r>
          </a:p>
          <a:p>
            <a:pPr lvl="1"/>
            <a:endParaRPr/>
          </a:p>
          <a:p>
            <a:pPr lvl="2"/>
            <a:endParaRPr/>
          </a:p>
          <a:p>
            <a:pPr lvl="3"/>
            <a:endParaRPr/>
          </a:p>
          <a:p>
            <a:pPr lvl="4"/>
            <a:endParaRPr/>
          </a:p>
        </p:txBody>
      </p:sp>
      <p:sp>
        <p:nvSpPr>
          <p:cNvPr id="117" name="スライド番号"/>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画像（3点）">
    <p:spTree>
      <p:nvGrpSpPr>
        <p:cNvPr id="1" name=""/>
        <p:cNvGrpSpPr/>
        <p:nvPr/>
      </p:nvGrpSpPr>
      <p:grpSpPr>
        <a:xfrm>
          <a:off x="0" y="0"/>
          <a:ext cx="0" cy="0"/>
          <a:chOff x="0" y="0"/>
          <a:chExt cx="0" cy="0"/>
        </a:xfrm>
      </p:grpSpPr>
      <p:sp>
        <p:nvSpPr>
          <p:cNvPr id="124" name="941297804_1296x1457.jpg"/>
          <p:cNvSpPr>
            <a:spLocks noGrp="1"/>
          </p:cNvSpPr>
          <p:nvPr>
            <p:ph type="pic" sz="quarter" idx="21"/>
          </p:nvPr>
        </p:nvSpPr>
        <p:spPr>
          <a:xfrm>
            <a:off x="15744825" y="5581752"/>
            <a:ext cx="7365408" cy="8280401"/>
          </a:xfrm>
          <a:prstGeom prst="rect">
            <a:avLst/>
          </a:prstGeom>
        </p:spPr>
        <p:txBody>
          <a:bodyPr lIns="91439" tIns="45719" rIns="91439" bIns="45719">
            <a:noAutofit/>
          </a:bodyPr>
          <a:lstStyle/>
          <a:p>
            <a:endParaRPr/>
          </a:p>
        </p:txBody>
      </p:sp>
      <p:sp>
        <p:nvSpPr>
          <p:cNvPr id="125" name="915009552_2264x1509.jpg"/>
          <p:cNvSpPr>
            <a:spLocks noGrp="1"/>
          </p:cNvSpPr>
          <p:nvPr>
            <p:ph type="pic" sz="quarter" idx="22"/>
          </p:nvPr>
        </p:nvSpPr>
        <p:spPr>
          <a:xfrm>
            <a:off x="15363825" y="1270000"/>
            <a:ext cx="8115300" cy="5409006"/>
          </a:xfrm>
          <a:prstGeom prst="rect">
            <a:avLst/>
          </a:prstGeom>
        </p:spPr>
        <p:txBody>
          <a:bodyPr lIns="91439" tIns="45719" rIns="91439" bIns="45719">
            <a:noAutofit/>
          </a:bodyPr>
          <a:lstStyle/>
          <a:p>
            <a:endParaRPr/>
          </a:p>
        </p:txBody>
      </p:sp>
      <p:sp>
        <p:nvSpPr>
          <p:cNvPr id="126" name="740519873_3318x2212.jpg"/>
          <p:cNvSpPr>
            <a:spLocks noGrp="1"/>
          </p:cNvSpPr>
          <p:nvPr>
            <p:ph type="pic" idx="23"/>
          </p:nvPr>
        </p:nvSpPr>
        <p:spPr>
          <a:xfrm>
            <a:off x="-63500" y="1270000"/>
            <a:ext cx="16764000" cy="11176000"/>
          </a:xfrm>
          <a:prstGeom prst="rect">
            <a:avLst/>
          </a:prstGeom>
        </p:spPr>
        <p:txBody>
          <a:bodyPr lIns="91439" tIns="45719" rIns="91439" bIns="45719">
            <a:noAutofit/>
          </a:bodyPr>
          <a:lstStyle/>
          <a:p>
            <a:endParaRPr/>
          </a:p>
        </p:txBody>
      </p:sp>
      <p:sp>
        <p:nvSpPr>
          <p:cNvPr id="127" name="スライド番号"/>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写真">
    <p:spTree>
      <p:nvGrpSpPr>
        <p:cNvPr id="1" name=""/>
        <p:cNvGrpSpPr/>
        <p:nvPr/>
      </p:nvGrpSpPr>
      <p:grpSpPr>
        <a:xfrm>
          <a:off x="0" y="0"/>
          <a:ext cx="0" cy="0"/>
          <a:chOff x="0" y="0"/>
          <a:chExt cx="0" cy="0"/>
        </a:xfrm>
      </p:grpSpPr>
      <p:sp>
        <p:nvSpPr>
          <p:cNvPr id="134" name="740519873_3318x2212.jpg"/>
          <p:cNvSpPr>
            <a:spLocks noGrp="1"/>
          </p:cNvSpPr>
          <p:nvPr>
            <p:ph type="pic" idx="21"/>
          </p:nvPr>
        </p:nvSpPr>
        <p:spPr>
          <a:xfrm>
            <a:off x="1270000" y="-423334"/>
            <a:ext cx="21844000" cy="14562668"/>
          </a:xfrm>
          <a:prstGeom prst="rect">
            <a:avLst/>
          </a:prstGeom>
        </p:spPr>
        <p:txBody>
          <a:bodyPr lIns="91439" tIns="45719" rIns="91439" bIns="45719">
            <a:noAutofit/>
          </a:bodyPr>
          <a:lstStyle/>
          <a:p>
            <a:endParaRPr/>
          </a:p>
        </p:txBody>
      </p:sp>
      <p:sp>
        <p:nvSpPr>
          <p:cNvPr id="135" name="スライド番号"/>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42" name="スライド番号"/>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タイトル">
    <p:spTree>
      <p:nvGrpSpPr>
        <p:cNvPr id="1" name=""/>
        <p:cNvGrpSpPr/>
        <p:nvPr/>
      </p:nvGrpSpPr>
      <p:grpSpPr>
        <a:xfrm>
          <a:off x="0" y="0"/>
          <a:ext cx="0" cy="0"/>
          <a:chOff x="0" y="0"/>
          <a:chExt cx="0" cy="0"/>
        </a:xfrm>
      </p:grpSpPr>
      <p:sp>
        <p:nvSpPr>
          <p:cNvPr id="149" name="作者と日付"/>
          <p:cNvSpPr txBox="1">
            <a:spLocks noGrp="1"/>
          </p:cNvSpPr>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sz="3600">
                <a:latin typeface="ヒラギノ角ゴ ProN W6"/>
                <a:ea typeface="ヒラギノ角ゴ ProN W6"/>
                <a:cs typeface="ヒラギノ角ゴ ProN W6"/>
                <a:sym typeface="ヒラギノ角ゴ ProN W6"/>
              </a:defRPr>
            </a:lvl1pPr>
          </a:lstStyle>
          <a:p>
            <a:r>
              <a:t>作者と日付</a:t>
            </a:r>
          </a:p>
        </p:txBody>
      </p:sp>
      <p:sp>
        <p:nvSpPr>
          <p:cNvPr id="150" name="プレゼンテーションのタイトル"/>
          <p:cNvSpPr txBox="1">
            <a:spLocks noGrp="1"/>
          </p:cNvSpPr>
          <p:nvPr>
            <p:ph type="title" hasCustomPrompt="1"/>
          </p:nvPr>
        </p:nvSpPr>
        <p:spPr>
          <a:xfrm>
            <a:off x="1206496" y="2574991"/>
            <a:ext cx="21971004" cy="4648201"/>
          </a:xfrm>
          <a:prstGeom prst="rect">
            <a:avLst/>
          </a:prstGeom>
        </p:spPr>
        <p:txBody>
          <a:bodyPr anchor="b"/>
          <a:lstStyle>
            <a:lvl1pPr algn="l" defTabSz="2438338">
              <a:defRPr sz="11600" spc="-232">
                <a:latin typeface="ヒラギノ角ゴ ProN W6"/>
                <a:ea typeface="ヒラギノ角ゴ ProN W6"/>
                <a:cs typeface="ヒラギノ角ゴ ProN W6"/>
                <a:sym typeface="ヒラギノ角ゴ ProN W6"/>
              </a:defRPr>
            </a:lvl1pPr>
          </a:lstStyle>
          <a:p>
            <a:r>
              <a:t>プレゼンテーションのタイトル</a:t>
            </a:r>
          </a:p>
        </p:txBody>
      </p:sp>
      <p:sp>
        <p:nvSpPr>
          <p:cNvPr id="151" name="本文レベル1…"/>
          <p:cNvSpPr txBox="1">
            <a:spLocks noGrp="1"/>
          </p:cNvSpPr>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sz="5500">
                <a:latin typeface="ヒラギノ角ゴ ProN W6"/>
                <a:ea typeface="ヒラギノ角ゴ ProN W6"/>
                <a:cs typeface="ヒラギノ角ゴ ProN W6"/>
                <a:sym typeface="ヒラギノ角ゴ ProN W6"/>
              </a:defRPr>
            </a:lvl1pPr>
            <a:lvl2pPr marL="0" indent="457200" defTabSz="825500">
              <a:lnSpc>
                <a:spcPct val="100000"/>
              </a:lnSpc>
              <a:spcBef>
                <a:spcPts val="0"/>
              </a:spcBef>
              <a:buSzTx/>
              <a:buNone/>
              <a:defRPr sz="5500">
                <a:latin typeface="ヒラギノ角ゴ ProN W6"/>
                <a:ea typeface="ヒラギノ角ゴ ProN W6"/>
                <a:cs typeface="ヒラギノ角ゴ ProN W6"/>
                <a:sym typeface="ヒラギノ角ゴ ProN W6"/>
              </a:defRPr>
            </a:lvl2pPr>
            <a:lvl3pPr marL="0" indent="914400" defTabSz="825500">
              <a:lnSpc>
                <a:spcPct val="100000"/>
              </a:lnSpc>
              <a:spcBef>
                <a:spcPts val="0"/>
              </a:spcBef>
              <a:buSzTx/>
              <a:buNone/>
              <a:defRPr sz="5500">
                <a:latin typeface="ヒラギノ角ゴ ProN W6"/>
                <a:ea typeface="ヒラギノ角ゴ ProN W6"/>
                <a:cs typeface="ヒラギノ角ゴ ProN W6"/>
                <a:sym typeface="ヒラギノ角ゴ ProN W6"/>
              </a:defRPr>
            </a:lvl3pPr>
            <a:lvl4pPr marL="0" indent="1371600" defTabSz="825500">
              <a:lnSpc>
                <a:spcPct val="100000"/>
              </a:lnSpc>
              <a:spcBef>
                <a:spcPts val="0"/>
              </a:spcBef>
              <a:buSzTx/>
              <a:buNone/>
              <a:defRPr sz="5500">
                <a:latin typeface="ヒラギノ角ゴ ProN W6"/>
                <a:ea typeface="ヒラギノ角ゴ ProN W6"/>
                <a:cs typeface="ヒラギノ角ゴ ProN W6"/>
                <a:sym typeface="ヒラギノ角ゴ ProN W6"/>
              </a:defRPr>
            </a:lvl4pPr>
            <a:lvl5pPr marL="0" indent="1828800" defTabSz="825500">
              <a:lnSpc>
                <a:spcPct val="100000"/>
              </a:lnSpc>
              <a:spcBef>
                <a:spcPts val="0"/>
              </a:spcBef>
              <a:buSzTx/>
              <a:buNone/>
              <a:defRPr sz="5500">
                <a:latin typeface="ヒラギノ角ゴ ProN W6"/>
                <a:ea typeface="ヒラギノ角ゴ ProN W6"/>
                <a:cs typeface="ヒラギノ角ゴ ProN W6"/>
                <a:sym typeface="ヒラギノ角ゴ ProN W6"/>
              </a:defRPr>
            </a:lvl5pPr>
          </a:lstStyle>
          <a:p>
            <a:r>
              <a:t>プレゼンテーションのサブタイトル</a:t>
            </a:r>
          </a:p>
          <a:p>
            <a:pPr lvl="1"/>
            <a:endParaRPr/>
          </a:p>
          <a:p>
            <a:pPr lvl="2"/>
            <a:endParaRPr/>
          </a:p>
          <a:p>
            <a:pPr lvl="3"/>
            <a:endParaRPr/>
          </a:p>
          <a:p>
            <a:pPr lvl="4"/>
            <a:endParaRPr/>
          </a:p>
        </p:txBody>
      </p:sp>
      <p:sp>
        <p:nvSpPr>
          <p:cNvPr id="152" name="スライド番号"/>
          <p:cNvSpPr txBox="1">
            <a:spLocks noGrp="1"/>
          </p:cNvSpPr>
          <p:nvPr>
            <p:ph type="sldNum" sz="quarter" idx="2"/>
          </p:nvPr>
        </p:nvSpPr>
        <p:spPr>
          <a:xfrm>
            <a:off x="11978411" y="13125399"/>
            <a:ext cx="414681" cy="330200"/>
          </a:xfrm>
          <a:prstGeom prst="rect">
            <a:avLst/>
          </a:prstGeom>
        </p:spPr>
        <p:txBody>
          <a:bodyPr/>
          <a:lstStyle>
            <a:lvl1pPr>
              <a:defRPr sz="1800">
                <a:solidFill>
                  <a:srgbClr val="000000"/>
                </a:solidFill>
                <a:latin typeface="ヒラギノ角ゴ ProN W3"/>
                <a:ea typeface="ヒラギノ角ゴ ProN W3"/>
                <a:cs typeface="ヒラギノ角ゴ ProN W3"/>
                <a:sym typeface="ヒラギノ角ゴ ProN W3"/>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タイトル&amp;箇条書き">
    <p:spTree>
      <p:nvGrpSpPr>
        <p:cNvPr id="1" name=""/>
        <p:cNvGrpSpPr/>
        <p:nvPr/>
      </p:nvGrpSpPr>
      <p:grpSpPr>
        <a:xfrm>
          <a:off x="0" y="0"/>
          <a:ext cx="0" cy="0"/>
          <a:chOff x="0" y="0"/>
          <a:chExt cx="0" cy="0"/>
        </a:xfrm>
      </p:grpSpPr>
      <p:sp>
        <p:nvSpPr>
          <p:cNvPr id="159" name="スライドのタイトル"/>
          <p:cNvSpPr txBox="1">
            <a:spLocks noGrp="1"/>
          </p:cNvSpPr>
          <p:nvPr>
            <p:ph type="title" hasCustomPrompt="1"/>
          </p:nvPr>
        </p:nvSpPr>
        <p:spPr>
          <a:xfrm>
            <a:off x="1206500" y="1079500"/>
            <a:ext cx="21971000" cy="1433163"/>
          </a:xfrm>
          <a:prstGeom prst="rect">
            <a:avLst/>
          </a:prstGeom>
        </p:spPr>
        <p:txBody>
          <a:bodyPr/>
          <a:lstStyle>
            <a:lvl1pPr algn="l" defTabSz="2438338">
              <a:defRPr sz="8500" spc="-170">
                <a:latin typeface="ヒラギノ角ゴ ProN W6"/>
                <a:ea typeface="ヒラギノ角ゴ ProN W6"/>
                <a:cs typeface="ヒラギノ角ゴ ProN W6"/>
                <a:sym typeface="ヒラギノ角ゴ ProN W6"/>
              </a:defRPr>
            </a:lvl1pPr>
          </a:lstStyle>
          <a:p>
            <a:r>
              <a:t>スライドのタイトル</a:t>
            </a:r>
          </a:p>
        </p:txBody>
      </p:sp>
      <p:sp>
        <p:nvSpPr>
          <p:cNvPr id="160" name="スライドのサブタイトル"/>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a:latin typeface="ヒラギノ角ゴ ProN W6"/>
                <a:ea typeface="ヒラギノ角ゴ ProN W6"/>
                <a:cs typeface="ヒラギノ角ゴ ProN W6"/>
                <a:sym typeface="ヒラギノ角ゴ ProN W6"/>
              </a:defRPr>
            </a:lvl1pPr>
          </a:lstStyle>
          <a:p>
            <a:r>
              <a:t>スライドのサブタイトル</a:t>
            </a:r>
          </a:p>
        </p:txBody>
      </p:sp>
      <p:sp>
        <p:nvSpPr>
          <p:cNvPr id="161" name="本文レベル1…"/>
          <p:cNvSpPr txBox="1">
            <a:spLocks noGrp="1"/>
          </p:cNvSpPr>
          <p:nvPr>
            <p:ph type="body" idx="1" hasCustomPrompt="1"/>
          </p:nvPr>
        </p:nvSpPr>
        <p:spPr>
          <a:xfrm>
            <a:off x="1206500" y="4248504"/>
            <a:ext cx="21971000" cy="8256012"/>
          </a:xfrm>
          <a:prstGeom prst="rect">
            <a:avLst/>
          </a:prstGeom>
        </p:spPr>
        <p:txBody>
          <a:bodyPr/>
          <a:lstStyle>
            <a:lvl1pPr marL="609600" indent="-609600">
              <a:spcBef>
                <a:spcPts val="4500"/>
              </a:spcBef>
              <a:buSzPct val="123000"/>
              <a:defRPr sz="4800">
                <a:latin typeface="ヒラギノ角ゴ ProN W3"/>
                <a:ea typeface="ヒラギノ角ゴ ProN W3"/>
                <a:cs typeface="ヒラギノ角ゴ ProN W3"/>
                <a:sym typeface="ヒラギノ角ゴ ProN W3"/>
              </a:defRPr>
            </a:lvl1pPr>
            <a:lvl2pPr marL="1219200" indent="-609600">
              <a:spcBef>
                <a:spcPts val="4500"/>
              </a:spcBef>
              <a:buSzPct val="123000"/>
              <a:defRPr sz="4800">
                <a:latin typeface="ヒラギノ角ゴ ProN W3"/>
                <a:ea typeface="ヒラギノ角ゴ ProN W3"/>
                <a:cs typeface="ヒラギノ角ゴ ProN W3"/>
                <a:sym typeface="ヒラギノ角ゴ ProN W3"/>
              </a:defRPr>
            </a:lvl2pPr>
            <a:lvl3pPr marL="1828800" indent="-609600">
              <a:spcBef>
                <a:spcPts val="4500"/>
              </a:spcBef>
              <a:buSzPct val="123000"/>
              <a:defRPr sz="4800">
                <a:latin typeface="ヒラギノ角ゴ ProN W3"/>
                <a:ea typeface="ヒラギノ角ゴ ProN W3"/>
                <a:cs typeface="ヒラギノ角ゴ ProN W3"/>
                <a:sym typeface="ヒラギノ角ゴ ProN W3"/>
              </a:defRPr>
            </a:lvl3pPr>
            <a:lvl4pPr marL="2438400" indent="-609600">
              <a:spcBef>
                <a:spcPts val="4500"/>
              </a:spcBef>
              <a:buSzPct val="123000"/>
              <a:defRPr sz="4800">
                <a:latin typeface="ヒラギノ角ゴ ProN W3"/>
                <a:ea typeface="ヒラギノ角ゴ ProN W3"/>
                <a:cs typeface="ヒラギノ角ゴ ProN W3"/>
                <a:sym typeface="ヒラギノ角ゴ ProN W3"/>
              </a:defRPr>
            </a:lvl4pPr>
            <a:lvl5pPr marL="3048000" indent="-609600">
              <a:spcBef>
                <a:spcPts val="4500"/>
              </a:spcBef>
              <a:buSzPct val="123000"/>
              <a:defRPr sz="4800">
                <a:latin typeface="ヒラギノ角ゴ ProN W3"/>
                <a:ea typeface="ヒラギノ角ゴ ProN W3"/>
                <a:cs typeface="ヒラギノ角ゴ ProN W3"/>
                <a:sym typeface="ヒラギノ角ゴ ProN W3"/>
              </a:defRPr>
            </a:lvl5pPr>
          </a:lstStyle>
          <a:p>
            <a:r>
              <a:t>スライドの箇条書きテキスト</a:t>
            </a:r>
          </a:p>
          <a:p>
            <a:pPr lvl="1"/>
            <a:endParaRPr/>
          </a:p>
          <a:p>
            <a:pPr lvl="2"/>
            <a:endParaRPr/>
          </a:p>
          <a:p>
            <a:pPr lvl="3"/>
            <a:endParaRPr/>
          </a:p>
          <a:p>
            <a:pPr lvl="4"/>
            <a:endParaRPr/>
          </a:p>
        </p:txBody>
      </p:sp>
      <p:sp>
        <p:nvSpPr>
          <p:cNvPr id="162" name="スライド番号"/>
          <p:cNvSpPr txBox="1">
            <a:spLocks noGrp="1"/>
          </p:cNvSpPr>
          <p:nvPr>
            <p:ph type="sldNum" sz="quarter" idx="2"/>
          </p:nvPr>
        </p:nvSpPr>
        <p:spPr>
          <a:xfrm>
            <a:off x="11978411" y="13125399"/>
            <a:ext cx="414681" cy="330200"/>
          </a:xfrm>
          <a:prstGeom prst="rect">
            <a:avLst/>
          </a:prstGeom>
        </p:spPr>
        <p:txBody>
          <a:bodyPr/>
          <a:lstStyle>
            <a:lvl1pPr>
              <a:defRPr sz="1800">
                <a:solidFill>
                  <a:srgbClr val="000000"/>
                </a:solidFill>
                <a:latin typeface="ヒラギノ角ゴ ProN W3"/>
                <a:ea typeface="ヒラギノ角ゴ ProN W3"/>
                <a:cs typeface="ヒラギノ角ゴ ProN W3"/>
                <a:sym typeface="ヒラギノ角ゴ ProN W3"/>
              </a:defRPr>
            </a:lvl1p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タイトル&amp;箇条書き">
    <p:spTree>
      <p:nvGrpSpPr>
        <p:cNvPr id="1" name=""/>
        <p:cNvGrpSpPr/>
        <p:nvPr/>
      </p:nvGrpSpPr>
      <p:grpSpPr>
        <a:xfrm>
          <a:off x="0" y="0"/>
          <a:ext cx="0" cy="0"/>
          <a:chOff x="0" y="0"/>
          <a:chExt cx="0" cy="0"/>
        </a:xfrm>
      </p:grpSpPr>
      <p:sp>
        <p:nvSpPr>
          <p:cNvPr id="169" name="タイトルテキスト"/>
          <p:cNvSpPr txBox="1">
            <a:spLocks noGrp="1"/>
          </p:cNvSpPr>
          <p:nvPr>
            <p:ph type="title"/>
          </p:nvPr>
        </p:nvSpPr>
        <p:spPr>
          <a:xfrm>
            <a:off x="1689100" y="355600"/>
            <a:ext cx="21005800" cy="2286000"/>
          </a:xfrm>
          <a:prstGeom prst="rect">
            <a:avLst/>
          </a:prstGeom>
        </p:spPr>
        <p:txBody>
          <a:bodyPr anchor="ctr"/>
          <a:lstStyle>
            <a:lvl1pPr defTabSz="825500">
              <a:lnSpc>
                <a:spcPct val="100000"/>
              </a:lnSpc>
              <a:defRPr sz="11200" spc="0">
                <a:latin typeface="ヒラギノ角ゴ ProN W3"/>
                <a:ea typeface="ヒラギノ角ゴ ProN W3"/>
                <a:cs typeface="ヒラギノ角ゴ ProN W3"/>
                <a:sym typeface="ヒラギノ角ゴ ProN W3"/>
              </a:defRPr>
            </a:lvl1pPr>
          </a:lstStyle>
          <a:p>
            <a:r>
              <a:t>タイトルテキスト</a:t>
            </a:r>
          </a:p>
        </p:txBody>
      </p:sp>
      <p:sp>
        <p:nvSpPr>
          <p:cNvPr id="170" name="本文レベル1…"/>
          <p:cNvSpPr txBox="1">
            <a:spLocks noGrp="1"/>
          </p:cNvSpPr>
          <p:nvPr>
            <p:ph type="body" idx="1"/>
          </p:nvPr>
        </p:nvSpPr>
        <p:spPr>
          <a:xfrm>
            <a:off x="1689100" y="3149600"/>
            <a:ext cx="21005800" cy="9296400"/>
          </a:xfrm>
          <a:prstGeom prst="rect">
            <a:avLst/>
          </a:prstGeom>
        </p:spPr>
        <p:txBody>
          <a:bodyPr anchor="ctr"/>
          <a:lstStyle>
            <a:lvl1pPr marL="635000" indent="-635000" defTabSz="825500">
              <a:lnSpc>
                <a:spcPct val="100000"/>
              </a:lnSpc>
              <a:spcBef>
                <a:spcPts val="5900"/>
              </a:spcBef>
              <a:buSzPct val="125000"/>
              <a:defRPr sz="4800">
                <a:latin typeface="ヒラギノ角ゴ ProN W3"/>
                <a:ea typeface="ヒラギノ角ゴ ProN W3"/>
                <a:cs typeface="ヒラギノ角ゴ ProN W3"/>
                <a:sym typeface="ヒラギノ角ゴ ProN W3"/>
              </a:defRPr>
            </a:lvl1pPr>
            <a:lvl2pPr marL="1270000" indent="-635000" defTabSz="825500">
              <a:lnSpc>
                <a:spcPct val="100000"/>
              </a:lnSpc>
              <a:spcBef>
                <a:spcPts val="5900"/>
              </a:spcBef>
              <a:buSzPct val="125000"/>
              <a:defRPr sz="4800">
                <a:latin typeface="ヒラギノ角ゴ ProN W3"/>
                <a:ea typeface="ヒラギノ角ゴ ProN W3"/>
                <a:cs typeface="ヒラギノ角ゴ ProN W3"/>
                <a:sym typeface="ヒラギノ角ゴ ProN W3"/>
              </a:defRPr>
            </a:lvl2pPr>
            <a:lvl3pPr marL="1905000" indent="-635000" defTabSz="825500">
              <a:lnSpc>
                <a:spcPct val="100000"/>
              </a:lnSpc>
              <a:spcBef>
                <a:spcPts val="5900"/>
              </a:spcBef>
              <a:buSzPct val="125000"/>
              <a:defRPr sz="4800">
                <a:latin typeface="ヒラギノ角ゴ ProN W3"/>
                <a:ea typeface="ヒラギノ角ゴ ProN W3"/>
                <a:cs typeface="ヒラギノ角ゴ ProN W3"/>
                <a:sym typeface="ヒラギノ角ゴ ProN W3"/>
              </a:defRPr>
            </a:lvl3pPr>
            <a:lvl4pPr marL="2540000" indent="-635000" defTabSz="825500">
              <a:lnSpc>
                <a:spcPct val="100000"/>
              </a:lnSpc>
              <a:spcBef>
                <a:spcPts val="5900"/>
              </a:spcBef>
              <a:buSzPct val="125000"/>
              <a:defRPr sz="4800">
                <a:latin typeface="ヒラギノ角ゴ ProN W3"/>
                <a:ea typeface="ヒラギノ角ゴ ProN W3"/>
                <a:cs typeface="ヒラギノ角ゴ ProN W3"/>
                <a:sym typeface="ヒラギノ角ゴ ProN W3"/>
              </a:defRPr>
            </a:lvl4pPr>
            <a:lvl5pPr marL="3175000" indent="-635000" defTabSz="825500">
              <a:lnSpc>
                <a:spcPct val="100000"/>
              </a:lnSpc>
              <a:spcBef>
                <a:spcPts val="5900"/>
              </a:spcBef>
              <a:buSzPct val="125000"/>
              <a:defRPr sz="4800">
                <a:latin typeface="ヒラギノ角ゴ ProN W3"/>
                <a:ea typeface="ヒラギノ角ゴ ProN W3"/>
                <a:cs typeface="ヒラギノ角ゴ ProN W3"/>
                <a:sym typeface="ヒラギノ角ゴ ProN W3"/>
              </a:defRPr>
            </a:lvl5pPr>
          </a:lstStyle>
          <a:p>
            <a:r>
              <a:t>本文レベル1</a:t>
            </a:r>
          </a:p>
          <a:p>
            <a:pPr lvl="1"/>
            <a:r>
              <a:t>本文レベル2</a:t>
            </a:r>
          </a:p>
          <a:p>
            <a:pPr lvl="2"/>
            <a:r>
              <a:t>本文レベル3</a:t>
            </a:r>
          </a:p>
          <a:p>
            <a:pPr lvl="3"/>
            <a:r>
              <a:t>本文レベル4</a:t>
            </a:r>
          </a:p>
          <a:p>
            <a:pPr lvl="4"/>
            <a:r>
              <a:t>本文レベル5</a:t>
            </a:r>
          </a:p>
        </p:txBody>
      </p:sp>
      <p:sp>
        <p:nvSpPr>
          <p:cNvPr id="171" name="スライド番号"/>
          <p:cNvSpPr txBox="1">
            <a:spLocks noGrp="1"/>
          </p:cNvSpPr>
          <p:nvPr>
            <p:ph type="sldNum" sz="quarter" idx="2"/>
          </p:nvPr>
        </p:nvSpPr>
        <p:spPr>
          <a:xfrm>
            <a:off x="11959031" y="13081000"/>
            <a:ext cx="453238" cy="461059"/>
          </a:xfrm>
          <a:prstGeom prst="rect">
            <a:avLst/>
          </a:prstGeom>
        </p:spPr>
        <p:txBody>
          <a:bodyPr anchor="t"/>
          <a:lstStyle>
            <a:lvl1pPr defTabSz="825500">
              <a:defRPr sz="2400">
                <a:solidFill>
                  <a:srgbClr val="000000"/>
                </a:solidFill>
                <a:latin typeface="Helvetica Neue Light"/>
                <a:ea typeface="Helvetica Neue Light"/>
                <a:cs typeface="Helvetica Neue Light"/>
                <a:sym typeface="Helvetica Neue Light"/>
              </a:defRPr>
            </a:lvl1p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タイトル&amp;サブタイトル">
    <p:spTree>
      <p:nvGrpSpPr>
        <p:cNvPr id="1" name=""/>
        <p:cNvGrpSpPr/>
        <p:nvPr/>
      </p:nvGrpSpPr>
      <p:grpSpPr>
        <a:xfrm>
          <a:off x="0" y="0"/>
          <a:ext cx="0" cy="0"/>
          <a:chOff x="0" y="0"/>
          <a:chExt cx="0" cy="0"/>
        </a:xfrm>
      </p:grpSpPr>
      <p:sp>
        <p:nvSpPr>
          <p:cNvPr id="178" name="タイトルテキスト"/>
          <p:cNvSpPr txBox="1">
            <a:spLocks noGrp="1"/>
          </p:cNvSpPr>
          <p:nvPr>
            <p:ph type="title"/>
          </p:nvPr>
        </p:nvSpPr>
        <p:spPr>
          <a:xfrm>
            <a:off x="1778000" y="2298700"/>
            <a:ext cx="20828000" cy="4648200"/>
          </a:xfrm>
          <a:prstGeom prst="rect">
            <a:avLst/>
          </a:prstGeom>
        </p:spPr>
        <p:txBody>
          <a:bodyPr anchor="b"/>
          <a:lstStyle>
            <a:lvl1pPr defTabSz="825500">
              <a:lnSpc>
                <a:spcPct val="100000"/>
              </a:lnSpc>
              <a:defRPr sz="11200" spc="0">
                <a:latin typeface="ヒラギノ角ゴ ProN W3"/>
                <a:ea typeface="ヒラギノ角ゴ ProN W3"/>
                <a:cs typeface="ヒラギノ角ゴ ProN W3"/>
                <a:sym typeface="ヒラギノ角ゴ ProN W3"/>
              </a:defRPr>
            </a:lvl1pPr>
          </a:lstStyle>
          <a:p>
            <a:r>
              <a:t>タイトルテキスト</a:t>
            </a:r>
          </a:p>
        </p:txBody>
      </p:sp>
      <p:sp>
        <p:nvSpPr>
          <p:cNvPr id="179" name="本文レベル1…"/>
          <p:cNvSpPr txBox="1">
            <a:spLocks noGrp="1"/>
          </p:cNvSpPr>
          <p:nvPr>
            <p:ph type="body" sz="quarter" idx="1"/>
          </p:nvPr>
        </p:nvSpPr>
        <p:spPr>
          <a:xfrm>
            <a:off x="1778000" y="7073900"/>
            <a:ext cx="20828000" cy="1587500"/>
          </a:xfrm>
          <a:prstGeom prst="rect">
            <a:avLst/>
          </a:prstGeom>
        </p:spPr>
        <p:txBody>
          <a:bodyPr/>
          <a:lstStyle>
            <a:lvl1pPr marL="0" indent="0" algn="ctr" defTabSz="825500">
              <a:lnSpc>
                <a:spcPct val="100000"/>
              </a:lnSpc>
              <a:spcBef>
                <a:spcPts val="0"/>
              </a:spcBef>
              <a:buSzTx/>
              <a:buNone/>
              <a:defRPr sz="5400">
                <a:latin typeface="ヒラギノ角ゴ ProN W3"/>
                <a:ea typeface="ヒラギノ角ゴ ProN W3"/>
                <a:cs typeface="ヒラギノ角ゴ ProN W3"/>
                <a:sym typeface="ヒラギノ角ゴ ProN W3"/>
              </a:defRPr>
            </a:lvl1pPr>
            <a:lvl2pPr marL="0" indent="0" algn="ctr" defTabSz="825500">
              <a:lnSpc>
                <a:spcPct val="100000"/>
              </a:lnSpc>
              <a:spcBef>
                <a:spcPts val="0"/>
              </a:spcBef>
              <a:buSzTx/>
              <a:buNone/>
              <a:defRPr sz="5400">
                <a:latin typeface="ヒラギノ角ゴ ProN W3"/>
                <a:ea typeface="ヒラギノ角ゴ ProN W3"/>
                <a:cs typeface="ヒラギノ角ゴ ProN W3"/>
                <a:sym typeface="ヒラギノ角ゴ ProN W3"/>
              </a:defRPr>
            </a:lvl2pPr>
            <a:lvl3pPr marL="0" indent="0" algn="ctr" defTabSz="825500">
              <a:lnSpc>
                <a:spcPct val="100000"/>
              </a:lnSpc>
              <a:spcBef>
                <a:spcPts val="0"/>
              </a:spcBef>
              <a:buSzTx/>
              <a:buNone/>
              <a:defRPr sz="5400">
                <a:latin typeface="ヒラギノ角ゴ ProN W3"/>
                <a:ea typeface="ヒラギノ角ゴ ProN W3"/>
                <a:cs typeface="ヒラギノ角ゴ ProN W3"/>
                <a:sym typeface="ヒラギノ角ゴ ProN W3"/>
              </a:defRPr>
            </a:lvl3pPr>
            <a:lvl4pPr marL="0" indent="0" algn="ctr" defTabSz="825500">
              <a:lnSpc>
                <a:spcPct val="100000"/>
              </a:lnSpc>
              <a:spcBef>
                <a:spcPts val="0"/>
              </a:spcBef>
              <a:buSzTx/>
              <a:buNone/>
              <a:defRPr sz="5400">
                <a:latin typeface="ヒラギノ角ゴ ProN W3"/>
                <a:ea typeface="ヒラギノ角ゴ ProN W3"/>
                <a:cs typeface="ヒラギノ角ゴ ProN W3"/>
                <a:sym typeface="ヒラギノ角ゴ ProN W3"/>
              </a:defRPr>
            </a:lvl4pPr>
            <a:lvl5pPr marL="0" indent="0" algn="ctr" defTabSz="825500">
              <a:lnSpc>
                <a:spcPct val="100000"/>
              </a:lnSpc>
              <a:spcBef>
                <a:spcPts val="0"/>
              </a:spcBef>
              <a:buSzTx/>
              <a:buNone/>
              <a:defRPr sz="5400">
                <a:latin typeface="ヒラギノ角ゴ ProN W3"/>
                <a:ea typeface="ヒラギノ角ゴ ProN W3"/>
                <a:cs typeface="ヒラギノ角ゴ ProN W3"/>
                <a:sym typeface="ヒラギノ角ゴ ProN W3"/>
              </a:defRPr>
            </a:lvl5pPr>
          </a:lstStyle>
          <a:p>
            <a:r>
              <a:t>本文レベル1</a:t>
            </a:r>
          </a:p>
          <a:p>
            <a:pPr lvl="1"/>
            <a:r>
              <a:t>本文レベル2</a:t>
            </a:r>
          </a:p>
          <a:p>
            <a:pPr lvl="2"/>
            <a:r>
              <a:t>本文レベル3</a:t>
            </a:r>
          </a:p>
          <a:p>
            <a:pPr lvl="3"/>
            <a:r>
              <a:t>本文レベル4</a:t>
            </a:r>
          </a:p>
          <a:p>
            <a:pPr lvl="4"/>
            <a:r>
              <a:t>本文レベル5</a:t>
            </a:r>
          </a:p>
        </p:txBody>
      </p:sp>
      <p:sp>
        <p:nvSpPr>
          <p:cNvPr id="180" name="スライド番号"/>
          <p:cNvSpPr txBox="1">
            <a:spLocks noGrp="1"/>
          </p:cNvSpPr>
          <p:nvPr>
            <p:ph type="sldNum" sz="quarter" idx="2"/>
          </p:nvPr>
        </p:nvSpPr>
        <p:spPr>
          <a:xfrm>
            <a:off x="11959031" y="13081000"/>
            <a:ext cx="453238" cy="461059"/>
          </a:xfrm>
          <a:prstGeom prst="rect">
            <a:avLst/>
          </a:prstGeom>
        </p:spPr>
        <p:txBody>
          <a:bodyPr anchor="t"/>
          <a:lstStyle>
            <a:lvl1pPr defTabSz="825500">
              <a:defRPr sz="2400">
                <a:solidFill>
                  <a:srgbClr val="000000"/>
                </a:solidFill>
                <a:latin typeface="Helvetica Neue Light"/>
                <a:ea typeface="Helvetica Neue Light"/>
                <a:cs typeface="Helvetica Neue Light"/>
                <a:sym typeface="Helvetica Neue Light"/>
              </a:defRPr>
            </a:lvl1p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CEC6C1-5496-4602-8545-A651107D5B48}"/>
              </a:ext>
            </a:extLst>
          </p:cNvPr>
          <p:cNvSpPr>
            <a:spLocks noGrp="1"/>
          </p:cNvSpPr>
          <p:nvPr>
            <p:ph type="ctrTitle"/>
          </p:nvPr>
        </p:nvSpPr>
        <p:spPr>
          <a:xfrm>
            <a:off x="3048000" y="2244726"/>
            <a:ext cx="18288000" cy="4775200"/>
          </a:xfrm>
        </p:spPr>
        <p:txBody>
          <a:bodyPr anchor="b"/>
          <a:lstStyle>
            <a:lvl1pPr algn="ctr">
              <a:defRPr sz="12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4DBC0297-C581-42DC-B378-DA00BEF533A2}"/>
              </a:ext>
            </a:extLst>
          </p:cNvPr>
          <p:cNvSpPr>
            <a:spLocks noGrp="1"/>
          </p:cNvSpPr>
          <p:nvPr>
            <p:ph type="subTitle" idx="1"/>
          </p:nvPr>
        </p:nvSpPr>
        <p:spPr>
          <a:xfrm>
            <a:off x="3048000" y="7204076"/>
            <a:ext cx="18288000" cy="3311524"/>
          </a:xfrm>
        </p:spPr>
        <p:txBody>
          <a:bodyPr/>
          <a:lstStyle>
            <a:lvl1pPr marL="0" indent="0" algn="ctr">
              <a:buNone/>
              <a:defRPr sz="4800"/>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414BF0F7-1660-4594-B657-BE8FF0B5742C}"/>
              </a:ext>
            </a:extLst>
          </p:cNvPr>
          <p:cNvSpPr>
            <a:spLocks noGrp="1"/>
          </p:cNvSpPr>
          <p:nvPr>
            <p:ph type="dt" sz="half" idx="10"/>
          </p:nvPr>
        </p:nvSpPr>
        <p:spPr/>
        <p:txBody>
          <a:bodyPr/>
          <a:lstStyle/>
          <a:p>
            <a:fld id="{7372AA02-9117-4C51-AA79-31F3C2FAC4F3}" type="datetimeFigureOut">
              <a:rPr kumimoji="1" lang="ja-JP" altLang="en-US" smtClean="0"/>
              <a:t>2024/7/24</a:t>
            </a:fld>
            <a:endParaRPr kumimoji="1" lang="ja-JP" altLang="en-US"/>
          </a:p>
        </p:txBody>
      </p:sp>
      <p:sp>
        <p:nvSpPr>
          <p:cNvPr id="5" name="フッター プレースホルダー 4">
            <a:extLst>
              <a:ext uri="{FF2B5EF4-FFF2-40B4-BE49-F238E27FC236}">
                <a16:creationId xmlns:a16="http://schemas.microsoft.com/office/drawing/2014/main" id="{E2F57DCC-DE22-4FAC-A1F0-530F7876650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497F380-1530-4A01-87B8-EC771A8C5051}"/>
              </a:ext>
            </a:extLst>
          </p:cNvPr>
          <p:cNvSpPr>
            <a:spLocks noGrp="1"/>
          </p:cNvSpPr>
          <p:nvPr>
            <p:ph type="sldNum" sz="quarter" idx="12"/>
          </p:nvPr>
        </p:nvSpPr>
        <p:spPr>
          <a:xfrm>
            <a:off x="11990021" y="12718892"/>
            <a:ext cx="403957" cy="410369"/>
          </a:xfrm>
        </p:spPr>
        <p:txBody>
          <a:bodyPr/>
          <a:lstStyle/>
          <a:p>
            <a:fld id="{280253C1-1DC7-42D9-9E3A-87B78FC49488}" type="slidenum">
              <a:rPr kumimoji="1" lang="ja-JP" altLang="en-US" smtClean="0"/>
              <a:t>‹#›</a:t>
            </a:fld>
            <a:endParaRPr kumimoji="1" lang="ja-JP" altLang="en-US"/>
          </a:p>
        </p:txBody>
      </p:sp>
    </p:spTree>
    <p:extLst>
      <p:ext uri="{BB962C8B-B14F-4D97-AF65-F5344CB8AC3E}">
        <p14:creationId xmlns:p14="http://schemas.microsoft.com/office/powerpoint/2010/main" val="3241240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D451D9-72CF-4CE0-9608-0A7E755F935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D8B166B-7921-4455-A820-B2E02386AEA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1D04081-0FAF-44D1-970D-D24600AA12BF}"/>
              </a:ext>
            </a:extLst>
          </p:cNvPr>
          <p:cNvSpPr>
            <a:spLocks noGrp="1"/>
          </p:cNvSpPr>
          <p:nvPr>
            <p:ph type="dt" sz="half" idx="10"/>
          </p:nvPr>
        </p:nvSpPr>
        <p:spPr/>
        <p:txBody>
          <a:bodyPr/>
          <a:lstStyle/>
          <a:p>
            <a:fld id="{7372AA02-9117-4C51-AA79-31F3C2FAC4F3}" type="datetimeFigureOut">
              <a:rPr kumimoji="1" lang="ja-JP" altLang="en-US" smtClean="0"/>
              <a:t>2024/7/24</a:t>
            </a:fld>
            <a:endParaRPr kumimoji="1" lang="ja-JP" altLang="en-US"/>
          </a:p>
        </p:txBody>
      </p:sp>
      <p:sp>
        <p:nvSpPr>
          <p:cNvPr id="5" name="フッター プレースホルダー 4">
            <a:extLst>
              <a:ext uri="{FF2B5EF4-FFF2-40B4-BE49-F238E27FC236}">
                <a16:creationId xmlns:a16="http://schemas.microsoft.com/office/drawing/2014/main" id="{00BC3AF5-1D00-4D0A-B2A3-BCB392B6608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BD57772-215C-4635-9ECA-B63B72AFF34F}"/>
              </a:ext>
            </a:extLst>
          </p:cNvPr>
          <p:cNvSpPr>
            <a:spLocks noGrp="1"/>
          </p:cNvSpPr>
          <p:nvPr>
            <p:ph type="sldNum" sz="quarter" idx="12"/>
          </p:nvPr>
        </p:nvSpPr>
        <p:spPr>
          <a:xfrm>
            <a:off x="11990021" y="12718892"/>
            <a:ext cx="403957" cy="410369"/>
          </a:xfrm>
        </p:spPr>
        <p:txBody>
          <a:bodyPr/>
          <a:lstStyle/>
          <a:p>
            <a:fld id="{280253C1-1DC7-42D9-9E3A-87B78FC49488}" type="slidenum">
              <a:rPr kumimoji="1" lang="ja-JP" altLang="en-US" smtClean="0"/>
              <a:t>‹#›</a:t>
            </a:fld>
            <a:endParaRPr kumimoji="1" lang="ja-JP" altLang="en-US"/>
          </a:p>
        </p:txBody>
      </p:sp>
    </p:spTree>
    <p:extLst>
      <p:ext uri="{BB962C8B-B14F-4D97-AF65-F5344CB8AC3E}">
        <p14:creationId xmlns:p14="http://schemas.microsoft.com/office/powerpoint/2010/main" val="1914645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タイトル&amp;箇条書き">
    <p:spTree>
      <p:nvGrpSpPr>
        <p:cNvPr id="1" name=""/>
        <p:cNvGrpSpPr/>
        <p:nvPr/>
      </p:nvGrpSpPr>
      <p:grpSpPr>
        <a:xfrm>
          <a:off x="0" y="0"/>
          <a:ext cx="0" cy="0"/>
          <a:chOff x="0" y="0"/>
          <a:chExt cx="0" cy="0"/>
        </a:xfrm>
      </p:grpSpPr>
      <p:sp>
        <p:nvSpPr>
          <p:cNvPr id="42" name="スライドのタイトル"/>
          <p:cNvSpPr txBox="1">
            <a:spLocks noGrp="1"/>
          </p:cNvSpPr>
          <p:nvPr>
            <p:ph type="title" hasCustomPrompt="1"/>
          </p:nvPr>
        </p:nvSpPr>
        <p:spPr>
          <a:prstGeom prst="rect">
            <a:avLst/>
          </a:prstGeom>
        </p:spPr>
        <p:txBody>
          <a:bodyPr/>
          <a:lstStyle/>
          <a:p>
            <a:r>
              <a:t>スライドのタイトル</a:t>
            </a:r>
          </a:p>
        </p:txBody>
      </p:sp>
      <p:sp>
        <p:nvSpPr>
          <p:cNvPr id="43" name="本文レベル1…"/>
          <p:cNvSpPr txBox="1">
            <a:spLocks noGrp="1"/>
          </p:cNvSpPr>
          <p:nvPr>
            <p:ph type="body" idx="1" hasCustomPrompt="1"/>
          </p:nvPr>
        </p:nvSpPr>
        <p:spPr>
          <a:prstGeom prst="rect">
            <a:avLst/>
          </a:prstGeom>
        </p:spPr>
        <p:txBody>
          <a:bodyPr/>
          <a:lstStyle/>
          <a:p>
            <a:r>
              <a:t>スライドの箇条書きテキスト</a:t>
            </a:r>
          </a:p>
          <a:p>
            <a:pPr lvl="1"/>
            <a:endParaRPr/>
          </a:p>
          <a:p>
            <a:pPr lvl="2"/>
            <a:endParaRPr/>
          </a:p>
          <a:p>
            <a:pPr lvl="3"/>
            <a:endParaRPr/>
          </a:p>
          <a:p>
            <a:pPr lvl="4"/>
            <a:endParaRPr/>
          </a:p>
        </p:txBody>
      </p:sp>
      <p:sp>
        <p:nvSpPr>
          <p:cNvPr id="44" name="スライドのサブタイトル"/>
          <p:cNvSpPr txBox="1">
            <a:spLocks noGrp="1"/>
          </p:cNvSpPr>
          <p:nvPr>
            <p:ph type="body" sz="quarter" idx="21" hasCustomPrompt="1"/>
          </p:nvPr>
        </p:nvSpPr>
        <p:spPr>
          <a:xfrm>
            <a:off x="1219200" y="2384648"/>
            <a:ext cx="21945602" cy="832613"/>
          </a:xfrm>
          <a:prstGeom prst="rect">
            <a:avLst/>
          </a:prstGeom>
        </p:spPr>
        <p:txBody>
          <a:bodyPr/>
          <a:lstStyle>
            <a:lvl1pPr marL="0" indent="0" algn="ctr" defTabSz="825500">
              <a:lnSpc>
                <a:spcPct val="100000"/>
              </a:lnSpc>
              <a:spcBef>
                <a:spcPts val="0"/>
              </a:spcBef>
              <a:buSzTx/>
              <a:buNone/>
              <a:defRPr spc="-44">
                <a:latin typeface="Graphik-SemiboldItalic"/>
                <a:ea typeface="Graphik-SemiboldItalic"/>
                <a:cs typeface="Graphik-SemiboldItalic"/>
                <a:sym typeface="Graphik Semibold"/>
              </a:defRPr>
            </a:lvl1pPr>
          </a:lstStyle>
          <a:p>
            <a:r>
              <a:t>スライドのサブタイトル</a:t>
            </a:r>
          </a:p>
        </p:txBody>
      </p:sp>
      <p:sp>
        <p:nvSpPr>
          <p:cNvPr id="45" name="スライド番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箇条書き">
    <p:spTree>
      <p:nvGrpSpPr>
        <p:cNvPr id="1" name=""/>
        <p:cNvGrpSpPr/>
        <p:nvPr/>
      </p:nvGrpSpPr>
      <p:grpSpPr>
        <a:xfrm>
          <a:off x="0" y="0"/>
          <a:ext cx="0" cy="0"/>
          <a:chOff x="0" y="0"/>
          <a:chExt cx="0" cy="0"/>
        </a:xfrm>
      </p:grpSpPr>
      <p:sp>
        <p:nvSpPr>
          <p:cNvPr id="52" name="本文レベル1…"/>
          <p:cNvSpPr txBox="1">
            <a:spLocks noGrp="1"/>
          </p:cNvSpPr>
          <p:nvPr>
            <p:ph type="body" idx="1" hasCustomPrompt="1"/>
          </p:nvPr>
        </p:nvSpPr>
        <p:spPr>
          <a:xfrm>
            <a:off x="1219200" y="4013200"/>
            <a:ext cx="21945600" cy="8487148"/>
          </a:xfrm>
          <a:prstGeom prst="rect">
            <a:avLst/>
          </a:prstGeom>
        </p:spPr>
        <p:txBody>
          <a:bodyPr numCol="2" spcCol="2558384"/>
          <a:lstStyle/>
          <a:p>
            <a:r>
              <a:t>スライドの箇条書きテキスト</a:t>
            </a:r>
          </a:p>
          <a:p>
            <a:pPr lvl="1"/>
            <a:endParaRPr/>
          </a:p>
          <a:p>
            <a:pPr lvl="2"/>
            <a:endParaRPr/>
          </a:p>
          <a:p>
            <a:pPr lvl="3"/>
            <a:endParaRPr/>
          </a:p>
          <a:p>
            <a:pPr lvl="4"/>
            <a:endParaRPr/>
          </a:p>
        </p:txBody>
      </p:sp>
      <p:sp>
        <p:nvSpPr>
          <p:cNvPr id="53" name="スライド番号"/>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タイトル、箇条書き、画像">
    <p:spTree>
      <p:nvGrpSpPr>
        <p:cNvPr id="1" name=""/>
        <p:cNvGrpSpPr/>
        <p:nvPr/>
      </p:nvGrpSpPr>
      <p:grpSpPr>
        <a:xfrm>
          <a:off x="0" y="0"/>
          <a:ext cx="0" cy="0"/>
          <a:chOff x="0" y="0"/>
          <a:chExt cx="0" cy="0"/>
        </a:xfrm>
      </p:grpSpPr>
      <p:sp>
        <p:nvSpPr>
          <p:cNvPr id="60" name="スライドのタイトル"/>
          <p:cNvSpPr txBox="1">
            <a:spLocks noGrp="1"/>
          </p:cNvSpPr>
          <p:nvPr>
            <p:ph type="title" hasCustomPrompt="1"/>
          </p:nvPr>
        </p:nvSpPr>
        <p:spPr>
          <a:xfrm>
            <a:off x="1219200" y="774700"/>
            <a:ext cx="9753600" cy="1600200"/>
          </a:xfrm>
          <a:prstGeom prst="rect">
            <a:avLst/>
          </a:prstGeom>
        </p:spPr>
        <p:txBody>
          <a:bodyPr/>
          <a:lstStyle/>
          <a:p>
            <a:r>
              <a:t>スライドのタイトル</a:t>
            </a:r>
          </a:p>
        </p:txBody>
      </p:sp>
      <p:sp>
        <p:nvSpPr>
          <p:cNvPr id="61" name="イメージ"/>
          <p:cNvSpPr>
            <a:spLocks noGrp="1"/>
          </p:cNvSpPr>
          <p:nvPr>
            <p:ph type="pic" idx="21"/>
          </p:nvPr>
        </p:nvSpPr>
        <p:spPr>
          <a:xfrm>
            <a:off x="12192644" y="718588"/>
            <a:ext cx="10972801" cy="12329624"/>
          </a:xfrm>
          <a:prstGeom prst="rect">
            <a:avLst/>
          </a:prstGeom>
        </p:spPr>
        <p:txBody>
          <a:bodyPr lIns="91439" tIns="45719" rIns="91439" bIns="45719">
            <a:noAutofit/>
          </a:bodyPr>
          <a:lstStyle/>
          <a:p>
            <a:endParaRPr/>
          </a:p>
        </p:txBody>
      </p:sp>
      <p:sp>
        <p:nvSpPr>
          <p:cNvPr id="62" name="スライドのサブタイトル"/>
          <p:cNvSpPr txBox="1">
            <a:spLocks noGrp="1"/>
          </p:cNvSpPr>
          <p:nvPr>
            <p:ph type="body" sz="quarter" idx="22" hasCustomPrompt="1"/>
          </p:nvPr>
        </p:nvSpPr>
        <p:spPr>
          <a:xfrm>
            <a:off x="1219200" y="2387600"/>
            <a:ext cx="9757569" cy="832612"/>
          </a:xfrm>
          <a:prstGeom prst="rect">
            <a:avLst/>
          </a:prstGeom>
        </p:spPr>
        <p:txBody>
          <a:bodyPr/>
          <a:lstStyle>
            <a:lvl1pPr marL="0" indent="0" algn="ctr" defTabSz="825500">
              <a:lnSpc>
                <a:spcPct val="100000"/>
              </a:lnSpc>
              <a:spcBef>
                <a:spcPts val="0"/>
              </a:spcBef>
              <a:buSzTx/>
              <a:buNone/>
              <a:defRPr spc="-44">
                <a:latin typeface="Graphik-SemiboldItalic"/>
                <a:ea typeface="Graphik-SemiboldItalic"/>
                <a:cs typeface="Graphik-SemiboldItalic"/>
                <a:sym typeface="Graphik Semibold"/>
              </a:defRPr>
            </a:lvl1pPr>
          </a:lstStyle>
          <a:p>
            <a:r>
              <a:t>スライドのサブタイトル</a:t>
            </a:r>
          </a:p>
        </p:txBody>
      </p:sp>
      <p:sp>
        <p:nvSpPr>
          <p:cNvPr id="63" name="本文レベル1…"/>
          <p:cNvSpPr txBox="1">
            <a:spLocks noGrp="1"/>
          </p:cNvSpPr>
          <p:nvPr>
            <p:ph type="body" sz="half" idx="1" hasCustomPrompt="1"/>
          </p:nvPr>
        </p:nvSpPr>
        <p:spPr>
          <a:xfrm>
            <a:off x="1219200" y="4023221"/>
            <a:ext cx="9757569" cy="8384679"/>
          </a:xfrm>
          <a:prstGeom prst="rect">
            <a:avLst/>
          </a:prstGeom>
        </p:spPr>
        <p:txBody>
          <a:bodyPr/>
          <a:lstStyle/>
          <a:p>
            <a:r>
              <a:t>スライドの箇条書きテキスト</a:t>
            </a:r>
          </a:p>
          <a:p>
            <a:pPr lvl="1"/>
            <a:endParaRPr/>
          </a:p>
          <a:p>
            <a:pPr lvl="2"/>
            <a:endParaRPr/>
          </a:p>
          <a:p>
            <a:pPr lvl="3"/>
            <a:endParaRPr/>
          </a:p>
          <a:p>
            <a:pPr lvl="4"/>
            <a:endParaRPr/>
          </a:p>
        </p:txBody>
      </p:sp>
      <p:sp>
        <p:nvSpPr>
          <p:cNvPr id="64" name="スライド番号"/>
          <p:cNvSpPr txBox="1">
            <a:spLocks noGrp="1"/>
          </p:cNvSpPr>
          <p:nvPr>
            <p:ph type="sldNum" sz="quarter" idx="2"/>
          </p:nvPr>
        </p:nvSpPr>
        <p:spPr>
          <a:xfrm>
            <a:off x="1200403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セクション">
    <p:spTree>
      <p:nvGrpSpPr>
        <p:cNvPr id="1" name=""/>
        <p:cNvGrpSpPr/>
        <p:nvPr/>
      </p:nvGrpSpPr>
      <p:grpSpPr>
        <a:xfrm>
          <a:off x="0" y="0"/>
          <a:ext cx="0" cy="0"/>
          <a:chOff x="0" y="0"/>
          <a:chExt cx="0" cy="0"/>
        </a:xfrm>
      </p:grpSpPr>
      <p:sp>
        <p:nvSpPr>
          <p:cNvPr id="71" name="セクションタイトル"/>
          <p:cNvSpPr txBox="1">
            <a:spLocks noGrp="1"/>
          </p:cNvSpPr>
          <p:nvPr>
            <p:ph type="title" hasCustomPrompt="1"/>
          </p:nvPr>
        </p:nvSpPr>
        <p:spPr>
          <a:xfrm>
            <a:off x="1219200" y="3242270"/>
            <a:ext cx="21945600" cy="6604001"/>
          </a:xfrm>
          <a:prstGeom prst="rect">
            <a:avLst/>
          </a:prstGeom>
        </p:spPr>
        <p:txBody>
          <a:bodyPr anchor="ctr"/>
          <a:lstStyle>
            <a:lvl1pPr>
              <a:defRPr sz="12800" spc="0"/>
            </a:lvl1pPr>
          </a:lstStyle>
          <a:p>
            <a:r>
              <a:t>セクションタイトル</a:t>
            </a:r>
          </a:p>
        </p:txBody>
      </p:sp>
      <p:sp>
        <p:nvSpPr>
          <p:cNvPr id="72" name="スライド番号"/>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タイトルのみ">
    <p:spTree>
      <p:nvGrpSpPr>
        <p:cNvPr id="1" name=""/>
        <p:cNvGrpSpPr/>
        <p:nvPr/>
      </p:nvGrpSpPr>
      <p:grpSpPr>
        <a:xfrm>
          <a:off x="0" y="0"/>
          <a:ext cx="0" cy="0"/>
          <a:chOff x="0" y="0"/>
          <a:chExt cx="0" cy="0"/>
        </a:xfrm>
      </p:grpSpPr>
      <p:sp>
        <p:nvSpPr>
          <p:cNvPr id="79" name="スライドのタイトル"/>
          <p:cNvSpPr txBox="1">
            <a:spLocks noGrp="1"/>
          </p:cNvSpPr>
          <p:nvPr>
            <p:ph type="title" hasCustomPrompt="1"/>
          </p:nvPr>
        </p:nvSpPr>
        <p:spPr>
          <a:prstGeom prst="rect">
            <a:avLst/>
          </a:prstGeom>
        </p:spPr>
        <p:txBody>
          <a:bodyPr/>
          <a:lstStyle/>
          <a:p>
            <a:r>
              <a:t>スライドのタイトル</a:t>
            </a:r>
          </a:p>
        </p:txBody>
      </p:sp>
      <p:sp>
        <p:nvSpPr>
          <p:cNvPr id="80" name="スライドのサブタイトル"/>
          <p:cNvSpPr txBox="1">
            <a:spLocks noGrp="1"/>
          </p:cNvSpPr>
          <p:nvPr>
            <p:ph type="body" sz="quarter" idx="21" hasCustomPrompt="1"/>
          </p:nvPr>
        </p:nvSpPr>
        <p:spPr>
          <a:xfrm>
            <a:off x="1219200" y="2384648"/>
            <a:ext cx="21945602" cy="832613"/>
          </a:xfrm>
          <a:prstGeom prst="rect">
            <a:avLst/>
          </a:prstGeom>
        </p:spPr>
        <p:txBody>
          <a:bodyPr/>
          <a:lstStyle>
            <a:lvl1pPr marL="0" indent="0" algn="ctr" defTabSz="825500">
              <a:lnSpc>
                <a:spcPct val="100000"/>
              </a:lnSpc>
              <a:spcBef>
                <a:spcPts val="0"/>
              </a:spcBef>
              <a:buSzTx/>
              <a:buNone/>
              <a:defRPr spc="-44">
                <a:latin typeface="Graphik-SemiboldItalic"/>
                <a:ea typeface="Graphik-SemiboldItalic"/>
                <a:cs typeface="Graphik-SemiboldItalic"/>
                <a:sym typeface="Graphik Semibold"/>
              </a:defRPr>
            </a:lvl1pPr>
          </a:lstStyle>
          <a:p>
            <a:r>
              <a:t>スライドのサブタイトル</a:t>
            </a:r>
          </a:p>
        </p:txBody>
      </p:sp>
      <p:sp>
        <p:nvSpPr>
          <p:cNvPr id="81" name="スライド番号"/>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議題">
    <p:spTree>
      <p:nvGrpSpPr>
        <p:cNvPr id="1" name=""/>
        <p:cNvGrpSpPr/>
        <p:nvPr/>
      </p:nvGrpSpPr>
      <p:grpSpPr>
        <a:xfrm>
          <a:off x="0" y="0"/>
          <a:ext cx="0" cy="0"/>
          <a:chOff x="0" y="0"/>
          <a:chExt cx="0" cy="0"/>
        </a:xfrm>
      </p:grpSpPr>
      <p:sp>
        <p:nvSpPr>
          <p:cNvPr id="88" name="議題のタイトル"/>
          <p:cNvSpPr txBox="1">
            <a:spLocks noGrp="1"/>
          </p:cNvSpPr>
          <p:nvPr>
            <p:ph type="title" hasCustomPrompt="1"/>
          </p:nvPr>
        </p:nvSpPr>
        <p:spPr>
          <a:prstGeom prst="rect">
            <a:avLst/>
          </a:prstGeom>
        </p:spPr>
        <p:txBody>
          <a:bodyPr/>
          <a:lstStyle/>
          <a:p>
            <a:r>
              <a:t>議題のタイトル</a:t>
            </a:r>
          </a:p>
        </p:txBody>
      </p:sp>
      <p:sp>
        <p:nvSpPr>
          <p:cNvPr id="89" name="本文レベル1…"/>
          <p:cNvSpPr txBox="1">
            <a:spLocks noGrp="1"/>
          </p:cNvSpPr>
          <p:nvPr>
            <p:ph type="body" idx="1" hasCustomPrompt="1"/>
          </p:nvPr>
        </p:nvSpPr>
        <p:spPr>
          <a:xfrm>
            <a:off x="1219200" y="4013200"/>
            <a:ext cx="21945600" cy="8385548"/>
          </a:xfrm>
          <a:prstGeom prst="rect">
            <a:avLst/>
          </a:prstGeom>
        </p:spPr>
        <p:txBody>
          <a:bodyPr/>
          <a:lstStyle>
            <a:lvl1pPr marL="0" indent="0" defTabSz="825500">
              <a:lnSpc>
                <a:spcPct val="100000"/>
              </a:lnSpc>
              <a:buSzTx/>
              <a:buNone/>
              <a:defRPr sz="6800" spc="-136">
                <a:latin typeface="Canela Deck Regular"/>
                <a:ea typeface="Canela Deck Regular"/>
                <a:cs typeface="Canela Deck Regular"/>
                <a:sym typeface="Canela Deck Regular"/>
              </a:defRPr>
            </a:lvl1pPr>
            <a:lvl2pPr marL="0" indent="457200" defTabSz="825500">
              <a:lnSpc>
                <a:spcPct val="100000"/>
              </a:lnSpc>
              <a:buSzTx/>
              <a:buNone/>
              <a:defRPr sz="6800" spc="-136">
                <a:latin typeface="Canela Deck Regular"/>
                <a:ea typeface="Canela Deck Regular"/>
                <a:cs typeface="Canela Deck Regular"/>
                <a:sym typeface="Canela Deck Regular"/>
              </a:defRPr>
            </a:lvl2pPr>
            <a:lvl3pPr marL="0" indent="914400" defTabSz="825500">
              <a:lnSpc>
                <a:spcPct val="100000"/>
              </a:lnSpc>
              <a:buSzTx/>
              <a:buNone/>
              <a:defRPr sz="6800" spc="-136">
                <a:latin typeface="Canela Deck Regular"/>
                <a:ea typeface="Canela Deck Regular"/>
                <a:cs typeface="Canela Deck Regular"/>
                <a:sym typeface="Canela Deck Regular"/>
              </a:defRPr>
            </a:lvl3pPr>
            <a:lvl4pPr marL="0" indent="1371600" defTabSz="825500">
              <a:lnSpc>
                <a:spcPct val="100000"/>
              </a:lnSpc>
              <a:buSzTx/>
              <a:buNone/>
              <a:defRPr sz="6800" spc="-136">
                <a:latin typeface="Canela Deck Regular"/>
                <a:ea typeface="Canela Deck Regular"/>
                <a:cs typeface="Canela Deck Regular"/>
                <a:sym typeface="Canela Deck Regular"/>
              </a:defRPr>
            </a:lvl4pPr>
            <a:lvl5pPr marL="0" indent="1828800" defTabSz="825500">
              <a:lnSpc>
                <a:spcPct val="100000"/>
              </a:lnSpc>
              <a:buSzTx/>
              <a:buNone/>
              <a:defRPr sz="6800" spc="-136">
                <a:latin typeface="Canela Deck Regular"/>
                <a:ea typeface="Canela Deck Regular"/>
                <a:cs typeface="Canela Deck Regular"/>
                <a:sym typeface="Canela Deck Regular"/>
              </a:defRPr>
            </a:lvl5pPr>
          </a:lstStyle>
          <a:p>
            <a:r>
              <a:t>議題のトピック</a:t>
            </a:r>
          </a:p>
          <a:p>
            <a:pPr lvl="1"/>
            <a:endParaRPr/>
          </a:p>
          <a:p>
            <a:pPr lvl="2"/>
            <a:endParaRPr/>
          </a:p>
          <a:p>
            <a:pPr lvl="3"/>
            <a:endParaRPr/>
          </a:p>
          <a:p>
            <a:pPr lvl="4"/>
            <a:endParaRPr/>
          </a:p>
        </p:txBody>
      </p:sp>
      <p:sp>
        <p:nvSpPr>
          <p:cNvPr id="90" name="議題のサブタイトル"/>
          <p:cNvSpPr txBox="1">
            <a:spLocks noGrp="1"/>
          </p:cNvSpPr>
          <p:nvPr>
            <p:ph type="body" sz="quarter" idx="21" hasCustomPrompt="1"/>
          </p:nvPr>
        </p:nvSpPr>
        <p:spPr>
          <a:xfrm>
            <a:off x="1219200" y="2387115"/>
            <a:ext cx="21945602" cy="832613"/>
          </a:xfrm>
          <a:prstGeom prst="rect">
            <a:avLst/>
          </a:prstGeom>
        </p:spPr>
        <p:txBody>
          <a:bodyPr/>
          <a:lstStyle>
            <a:lvl1pPr marL="0" indent="0" algn="ctr" defTabSz="825500">
              <a:lnSpc>
                <a:spcPct val="100000"/>
              </a:lnSpc>
              <a:spcBef>
                <a:spcPts val="0"/>
              </a:spcBef>
              <a:buSzTx/>
              <a:buNone/>
              <a:defRPr spc="-44">
                <a:latin typeface="Graphik-SemiboldItalic"/>
                <a:ea typeface="Graphik-SemiboldItalic"/>
                <a:cs typeface="Graphik-SemiboldItalic"/>
                <a:sym typeface="Graphik Semibold"/>
              </a:defRPr>
            </a:lvl1pPr>
          </a:lstStyle>
          <a:p>
            <a:r>
              <a:t>議題のサブタイトル</a:t>
            </a:r>
          </a:p>
        </p:txBody>
      </p:sp>
      <p:sp>
        <p:nvSpPr>
          <p:cNvPr id="91" name="スライド番号"/>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ステートメント">
    <p:spTree>
      <p:nvGrpSpPr>
        <p:cNvPr id="1" name=""/>
        <p:cNvGrpSpPr/>
        <p:nvPr/>
      </p:nvGrpSpPr>
      <p:grpSpPr>
        <a:xfrm>
          <a:off x="0" y="0"/>
          <a:ext cx="0" cy="0"/>
          <a:chOff x="0" y="0"/>
          <a:chExt cx="0" cy="0"/>
        </a:xfrm>
      </p:grpSpPr>
      <p:sp>
        <p:nvSpPr>
          <p:cNvPr id="98" name="本文レベル1…"/>
          <p:cNvSpPr txBox="1">
            <a:spLocks noGrp="1"/>
          </p:cNvSpPr>
          <p:nvPr>
            <p:ph type="body" idx="1" hasCustomPrompt="1"/>
          </p:nvPr>
        </p:nvSpPr>
        <p:spPr>
          <a:xfrm>
            <a:off x="1219200" y="3251200"/>
            <a:ext cx="21945600" cy="6604000"/>
          </a:xfrm>
          <a:prstGeom prst="rect">
            <a:avLst/>
          </a:prstGeom>
        </p:spPr>
        <p:txBody>
          <a:bodyPr anchor="ctr"/>
          <a:lstStyle>
            <a:lvl1pPr marL="0" indent="0" algn="ctr" defTabSz="2438400">
              <a:lnSpc>
                <a:spcPct val="80000"/>
              </a:lnSpc>
              <a:spcBef>
                <a:spcPts val="0"/>
              </a:spcBef>
              <a:buSzTx/>
              <a:buNone/>
              <a:defRPr sz="12800">
                <a:latin typeface="Canela Regular"/>
                <a:ea typeface="Canela Regular"/>
                <a:cs typeface="Canela Regular"/>
                <a:sym typeface="Canela Regular"/>
              </a:defRPr>
            </a:lvl1pPr>
            <a:lvl2pPr marL="0" indent="457200" algn="ctr" defTabSz="2438400">
              <a:lnSpc>
                <a:spcPct val="80000"/>
              </a:lnSpc>
              <a:spcBef>
                <a:spcPts val="0"/>
              </a:spcBef>
              <a:buSzTx/>
              <a:buNone/>
              <a:defRPr sz="12800">
                <a:latin typeface="Canela Regular"/>
                <a:ea typeface="Canela Regular"/>
                <a:cs typeface="Canela Regular"/>
                <a:sym typeface="Canela Regular"/>
              </a:defRPr>
            </a:lvl2pPr>
            <a:lvl3pPr marL="0" indent="914400" algn="ctr" defTabSz="2438400">
              <a:lnSpc>
                <a:spcPct val="80000"/>
              </a:lnSpc>
              <a:spcBef>
                <a:spcPts val="0"/>
              </a:spcBef>
              <a:buSzTx/>
              <a:buNone/>
              <a:defRPr sz="12800">
                <a:latin typeface="Canela Regular"/>
                <a:ea typeface="Canela Regular"/>
                <a:cs typeface="Canela Regular"/>
                <a:sym typeface="Canela Regular"/>
              </a:defRPr>
            </a:lvl3pPr>
            <a:lvl4pPr marL="0" indent="1371600" algn="ctr" defTabSz="2438400">
              <a:lnSpc>
                <a:spcPct val="80000"/>
              </a:lnSpc>
              <a:spcBef>
                <a:spcPts val="0"/>
              </a:spcBef>
              <a:buSzTx/>
              <a:buNone/>
              <a:defRPr sz="12800">
                <a:latin typeface="Canela Regular"/>
                <a:ea typeface="Canela Regular"/>
                <a:cs typeface="Canela Regular"/>
                <a:sym typeface="Canela Regular"/>
              </a:defRPr>
            </a:lvl4pPr>
            <a:lvl5pPr marL="0" indent="1828800" algn="ctr" defTabSz="2438400">
              <a:lnSpc>
                <a:spcPct val="80000"/>
              </a:lnSpc>
              <a:spcBef>
                <a:spcPts val="0"/>
              </a:spcBef>
              <a:buSzTx/>
              <a:buNone/>
              <a:defRPr sz="12800">
                <a:latin typeface="Canela Regular"/>
                <a:ea typeface="Canela Regular"/>
                <a:cs typeface="Canela Regular"/>
                <a:sym typeface="Canela Regular"/>
              </a:defRPr>
            </a:lvl5pPr>
          </a:lstStyle>
          <a:p>
            <a:r>
              <a:t>ステートメント</a:t>
            </a:r>
          </a:p>
          <a:p>
            <a:pPr lvl="1"/>
            <a:endParaRPr/>
          </a:p>
          <a:p>
            <a:pPr lvl="2"/>
            <a:endParaRPr/>
          </a:p>
          <a:p>
            <a:pPr lvl="3"/>
            <a:endParaRPr/>
          </a:p>
          <a:p>
            <a:pPr lvl="4"/>
            <a:endParaRPr/>
          </a:p>
        </p:txBody>
      </p:sp>
      <p:sp>
        <p:nvSpPr>
          <p:cNvPr id="99" name="スライド番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ビッグファクト">
    <p:spTree>
      <p:nvGrpSpPr>
        <p:cNvPr id="1" name=""/>
        <p:cNvGrpSpPr/>
        <p:nvPr/>
      </p:nvGrpSpPr>
      <p:grpSpPr>
        <a:xfrm>
          <a:off x="0" y="0"/>
          <a:ext cx="0" cy="0"/>
          <a:chOff x="0" y="0"/>
          <a:chExt cx="0" cy="0"/>
        </a:xfrm>
      </p:grpSpPr>
      <p:sp>
        <p:nvSpPr>
          <p:cNvPr id="106" name="ファクト情報"/>
          <p:cNvSpPr txBox="1">
            <a:spLocks noGrp="1"/>
          </p:cNvSpPr>
          <p:nvPr>
            <p:ph type="body" sz="quarter" idx="21" hasCustomPrompt="1"/>
          </p:nvPr>
        </p:nvSpPr>
        <p:spPr>
          <a:xfrm>
            <a:off x="1219200" y="8462239"/>
            <a:ext cx="21945602" cy="832613"/>
          </a:xfrm>
          <a:prstGeom prst="rect">
            <a:avLst/>
          </a:prstGeom>
        </p:spPr>
        <p:txBody>
          <a:bodyPr/>
          <a:lstStyle>
            <a:lvl1pPr marL="0" indent="0" algn="ctr" defTabSz="825500">
              <a:lnSpc>
                <a:spcPct val="100000"/>
              </a:lnSpc>
              <a:spcBef>
                <a:spcPts val="0"/>
              </a:spcBef>
              <a:buSzTx/>
              <a:buNone/>
              <a:defRPr spc="-44">
                <a:latin typeface="Graphik-SemiboldItalic"/>
                <a:ea typeface="Graphik-SemiboldItalic"/>
                <a:cs typeface="Graphik-SemiboldItalic"/>
                <a:sym typeface="Graphik Semibold"/>
              </a:defRPr>
            </a:lvl1pPr>
          </a:lstStyle>
          <a:p>
            <a:r>
              <a:t>ファクト情報</a:t>
            </a:r>
          </a:p>
        </p:txBody>
      </p:sp>
      <p:sp>
        <p:nvSpPr>
          <p:cNvPr id="107" name="本文レベル1…"/>
          <p:cNvSpPr txBox="1">
            <a:spLocks noGrp="1"/>
          </p:cNvSpPr>
          <p:nvPr>
            <p:ph type="body" sz="half" idx="1" hasCustomPrompt="1"/>
          </p:nvPr>
        </p:nvSpPr>
        <p:spPr>
          <a:xfrm>
            <a:off x="1219200" y="4214484"/>
            <a:ext cx="21945600" cy="4269708"/>
          </a:xfrm>
          <a:prstGeom prst="rect">
            <a:avLst/>
          </a:prstGeom>
        </p:spPr>
        <p:txBody>
          <a:bodyPr anchor="b"/>
          <a:lstStyle>
            <a:lvl1pPr marL="0" indent="0" algn="ctr" defTabSz="2438400">
              <a:lnSpc>
                <a:spcPct val="80000"/>
              </a:lnSpc>
              <a:spcBef>
                <a:spcPts val="0"/>
              </a:spcBef>
              <a:buSzTx/>
              <a:buNone/>
              <a:defRPr sz="22400">
                <a:latin typeface="+mn-lt"/>
                <a:ea typeface="+mn-ea"/>
                <a:cs typeface="+mn-cs"/>
                <a:sym typeface="Canela Bold"/>
              </a:defRPr>
            </a:lvl1pPr>
            <a:lvl2pPr marL="0" indent="457200" algn="ctr" defTabSz="2438400">
              <a:lnSpc>
                <a:spcPct val="80000"/>
              </a:lnSpc>
              <a:spcBef>
                <a:spcPts val="0"/>
              </a:spcBef>
              <a:buSzTx/>
              <a:buNone/>
              <a:defRPr sz="22400">
                <a:latin typeface="+mn-lt"/>
                <a:ea typeface="+mn-ea"/>
                <a:cs typeface="+mn-cs"/>
                <a:sym typeface="Canela Bold"/>
              </a:defRPr>
            </a:lvl2pPr>
            <a:lvl3pPr marL="0" indent="914400" algn="ctr" defTabSz="2438400">
              <a:lnSpc>
                <a:spcPct val="80000"/>
              </a:lnSpc>
              <a:spcBef>
                <a:spcPts val="0"/>
              </a:spcBef>
              <a:buSzTx/>
              <a:buNone/>
              <a:defRPr sz="22400">
                <a:latin typeface="+mn-lt"/>
                <a:ea typeface="+mn-ea"/>
                <a:cs typeface="+mn-cs"/>
                <a:sym typeface="Canela Bold"/>
              </a:defRPr>
            </a:lvl3pPr>
            <a:lvl4pPr marL="0" indent="1371600" algn="ctr" defTabSz="2438400">
              <a:lnSpc>
                <a:spcPct val="80000"/>
              </a:lnSpc>
              <a:spcBef>
                <a:spcPts val="0"/>
              </a:spcBef>
              <a:buSzTx/>
              <a:buNone/>
              <a:defRPr sz="22400">
                <a:latin typeface="+mn-lt"/>
                <a:ea typeface="+mn-ea"/>
                <a:cs typeface="+mn-cs"/>
                <a:sym typeface="Canela Bold"/>
              </a:defRPr>
            </a:lvl4pPr>
            <a:lvl5pPr marL="0" indent="1828800" algn="ctr" defTabSz="2438400">
              <a:lnSpc>
                <a:spcPct val="80000"/>
              </a:lnSpc>
              <a:spcBef>
                <a:spcPts val="0"/>
              </a:spcBef>
              <a:buSzTx/>
              <a:buNone/>
              <a:defRPr sz="22400">
                <a:latin typeface="+mn-lt"/>
                <a:ea typeface="+mn-ea"/>
                <a:cs typeface="+mn-cs"/>
                <a:sym typeface="Canela Bold"/>
              </a:defRPr>
            </a:lvl5pPr>
          </a:lstStyle>
          <a:p>
            <a:r>
              <a:t>100%</a:t>
            </a:r>
          </a:p>
          <a:p>
            <a:pPr lvl="1"/>
            <a:endParaRPr/>
          </a:p>
          <a:p>
            <a:pPr lvl="2"/>
            <a:endParaRPr/>
          </a:p>
          <a:p>
            <a:pPr lvl="3"/>
            <a:endParaRPr/>
          </a:p>
          <a:p>
            <a:pPr lvl="4"/>
            <a:endParaRPr/>
          </a:p>
        </p:txBody>
      </p:sp>
      <p:sp>
        <p:nvSpPr>
          <p:cNvPr id="108" name="スライド番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スライドのタイトル"/>
          <p:cNvSpPr txBox="1">
            <a:spLocks noGrp="1"/>
          </p:cNvSpPr>
          <p:nvPr>
            <p:ph type="title" hasCustomPrompt="1"/>
          </p:nvPr>
        </p:nvSpPr>
        <p:spPr>
          <a:xfrm>
            <a:off x="1219200" y="774700"/>
            <a:ext cx="21945600" cy="17272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スライドのタイトル</a:t>
            </a:r>
          </a:p>
        </p:txBody>
      </p:sp>
      <p:sp>
        <p:nvSpPr>
          <p:cNvPr id="3" name="本文レベル1…"/>
          <p:cNvSpPr txBox="1">
            <a:spLocks noGrp="1"/>
          </p:cNvSpPr>
          <p:nvPr>
            <p:ph type="body" idx="1" hasCustomPrompt="1"/>
          </p:nvPr>
        </p:nvSpPr>
        <p:spPr>
          <a:xfrm>
            <a:off x="1219200" y="4013200"/>
            <a:ext cx="21948577" cy="84836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スライドの箇条書きテキスト</a:t>
            </a:r>
          </a:p>
          <a:p>
            <a:pPr lvl="1"/>
            <a:endParaRPr/>
          </a:p>
          <a:p>
            <a:pPr lvl="2"/>
            <a:endParaRPr/>
          </a:p>
          <a:p>
            <a:pPr lvl="3"/>
            <a:endParaRPr/>
          </a:p>
          <a:p>
            <a:pPr lvl="4"/>
            <a:endParaRPr/>
          </a:p>
        </p:txBody>
      </p:sp>
      <p:sp>
        <p:nvSpPr>
          <p:cNvPr id="4" name="スライド番号"/>
          <p:cNvSpPr txBox="1">
            <a:spLocks noGrp="1"/>
          </p:cNvSpPr>
          <p:nvPr>
            <p:ph type="sldNum" sz="quarter" idx="2"/>
          </p:nvPr>
        </p:nvSpPr>
        <p:spPr>
          <a:xfrm>
            <a:off x="11997689" y="12700000"/>
            <a:ext cx="388621" cy="429261"/>
          </a:xfrm>
          <a:prstGeom prst="rect">
            <a:avLst/>
          </a:prstGeom>
          <a:ln w="12700">
            <a:miter lim="400000"/>
          </a:ln>
        </p:spPr>
        <p:txBody>
          <a:bodyPr wrap="none" lIns="50800" tIns="50800" rIns="50800" bIns="50800" anchor="b">
            <a:spAutoFit/>
          </a:bodyPr>
          <a:lstStyle>
            <a:lvl1pPr defTabSz="584200">
              <a:lnSpc>
                <a:spcPct val="100000"/>
              </a:lnSpc>
              <a:defRPr sz="2000">
                <a:solidFill>
                  <a:srgbClr val="5E5E5E"/>
                </a:solidFill>
                <a:latin typeface="Graphik"/>
                <a:ea typeface="Graphik"/>
                <a:cs typeface="Graphik"/>
                <a:sym typeface="Graphik"/>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Lst>
  <p:transition spd="med"/>
  <p:txStyles>
    <p:titleStyle>
      <a:lvl1pPr marL="0" marR="0" indent="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1pPr>
      <a:lvl2pPr marL="0" marR="0" indent="4572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2pPr>
      <a:lvl3pPr marL="0" marR="0" indent="9144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3pPr>
      <a:lvl4pPr marL="0" marR="0" indent="13716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4pPr>
      <a:lvl5pPr marL="0" marR="0" indent="18288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5pPr>
      <a:lvl6pPr marL="0" marR="0" indent="22860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6pPr>
      <a:lvl7pPr marL="0" marR="0" indent="27432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7pPr>
      <a:lvl8pPr marL="0" marR="0" indent="32004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8pPr>
      <a:lvl9pPr marL="0" marR="0" indent="36576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9pPr>
    </p:titleStyle>
    <p:bodyStyle>
      <a:lvl1pPr marL="5461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1pPr>
      <a:lvl2pPr marL="10922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2pPr>
      <a:lvl3pPr marL="16383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3pPr>
      <a:lvl4pPr marL="21844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4pPr>
      <a:lvl5pPr marL="27305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5pPr>
      <a:lvl6pPr marL="32766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6pPr>
      <a:lvl7pPr marL="38227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7pPr>
      <a:lvl8pPr marL="43688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8pPr>
      <a:lvl9pPr marL="49149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9pPr>
    </p:bodyStyle>
    <p:otherStyle>
      <a:lvl1pPr marL="0" marR="0" indent="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1pPr>
      <a:lvl2pPr marL="0" marR="0" indent="4572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2pPr>
      <a:lvl3pPr marL="0" marR="0" indent="9144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3pPr>
      <a:lvl4pPr marL="0" marR="0" indent="13716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4pPr>
      <a:lvl5pPr marL="0" marR="0" indent="18288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5pPr>
      <a:lvl6pPr marL="0" marR="0" indent="22860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6pPr>
      <a:lvl7pPr marL="0" marR="0" indent="27432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7pPr>
      <a:lvl8pPr marL="0" marR="0" indent="32004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8pPr>
      <a:lvl9pPr marL="0" marR="0" indent="36576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9.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9.xml"/><Relationship Id="rId4" Type="http://schemas.openxmlformats.org/officeDocument/2006/relationships/image" Target="../media/image23.png"/></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4.png"/><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8" Type="http://schemas.openxmlformats.org/officeDocument/2006/relationships/image" Target="../media/image31.jpeg"/><Relationship Id="rId13" Type="http://schemas.openxmlformats.org/officeDocument/2006/relationships/image" Target="../media/image36.jpeg"/><Relationship Id="rId3" Type="http://schemas.openxmlformats.org/officeDocument/2006/relationships/image" Target="../media/image26.jpeg"/><Relationship Id="rId7" Type="http://schemas.openxmlformats.org/officeDocument/2006/relationships/image" Target="../media/image30.jpeg"/><Relationship Id="rId12" Type="http://schemas.openxmlformats.org/officeDocument/2006/relationships/image" Target="../media/image35.jpeg"/><Relationship Id="rId17" Type="http://schemas.openxmlformats.org/officeDocument/2006/relationships/image" Target="../media/image40.jpeg"/><Relationship Id="rId2" Type="http://schemas.openxmlformats.org/officeDocument/2006/relationships/image" Target="../media/image25.jpeg"/><Relationship Id="rId16" Type="http://schemas.openxmlformats.org/officeDocument/2006/relationships/image" Target="../media/image39.jpeg"/><Relationship Id="rId1" Type="http://schemas.openxmlformats.org/officeDocument/2006/relationships/slideLayout" Target="../slideLayouts/slideLayout1.xml"/><Relationship Id="rId6" Type="http://schemas.openxmlformats.org/officeDocument/2006/relationships/image" Target="../media/image29.jpeg"/><Relationship Id="rId11" Type="http://schemas.openxmlformats.org/officeDocument/2006/relationships/image" Target="../media/image34.jpeg"/><Relationship Id="rId5" Type="http://schemas.openxmlformats.org/officeDocument/2006/relationships/image" Target="../media/image28.jpeg"/><Relationship Id="rId15" Type="http://schemas.openxmlformats.org/officeDocument/2006/relationships/image" Target="../media/image38.jpeg"/><Relationship Id="rId10" Type="http://schemas.openxmlformats.org/officeDocument/2006/relationships/image" Target="../media/image33.jpeg"/><Relationship Id="rId4" Type="http://schemas.openxmlformats.org/officeDocument/2006/relationships/image" Target="../media/image27.jpeg"/><Relationship Id="rId9" Type="http://schemas.openxmlformats.org/officeDocument/2006/relationships/image" Target="../media/image32.jpeg"/><Relationship Id="rId14" Type="http://schemas.openxmlformats.org/officeDocument/2006/relationships/image" Target="../media/image37.jpeg"/></Relationships>
</file>

<file path=ppt/slides/_rels/slide41.xml.rels><?xml version="1.0" encoding="UTF-8" standalone="yes"?>
<Relationships xmlns="http://schemas.openxmlformats.org/package/2006/relationships"><Relationship Id="rId8" Type="http://schemas.openxmlformats.org/officeDocument/2006/relationships/image" Target="../media/image30.jpeg"/><Relationship Id="rId13" Type="http://schemas.openxmlformats.org/officeDocument/2006/relationships/image" Target="../media/image35.jpeg"/><Relationship Id="rId18" Type="http://schemas.openxmlformats.org/officeDocument/2006/relationships/image" Target="../media/image38.jpeg"/><Relationship Id="rId3" Type="http://schemas.openxmlformats.org/officeDocument/2006/relationships/image" Target="../media/image26.jpeg"/><Relationship Id="rId7" Type="http://schemas.openxmlformats.org/officeDocument/2006/relationships/image" Target="../media/image29.jpeg"/><Relationship Id="rId12" Type="http://schemas.openxmlformats.org/officeDocument/2006/relationships/image" Target="../media/image34.jpeg"/><Relationship Id="rId17" Type="http://schemas.openxmlformats.org/officeDocument/2006/relationships/image" Target="../media/image40.jpeg"/><Relationship Id="rId2" Type="http://schemas.openxmlformats.org/officeDocument/2006/relationships/image" Target="../media/image41.png"/><Relationship Id="rId16" Type="http://schemas.openxmlformats.org/officeDocument/2006/relationships/image" Target="../media/image39.jpeg"/><Relationship Id="rId1" Type="http://schemas.openxmlformats.org/officeDocument/2006/relationships/slideLayout" Target="../slideLayouts/slideLayout1.xml"/><Relationship Id="rId6" Type="http://schemas.openxmlformats.org/officeDocument/2006/relationships/image" Target="../media/image28.jpeg"/><Relationship Id="rId11" Type="http://schemas.openxmlformats.org/officeDocument/2006/relationships/image" Target="../media/image33.jpeg"/><Relationship Id="rId5" Type="http://schemas.openxmlformats.org/officeDocument/2006/relationships/image" Target="../media/image27.jpeg"/><Relationship Id="rId15" Type="http://schemas.openxmlformats.org/officeDocument/2006/relationships/image" Target="../media/image37.jpeg"/><Relationship Id="rId10" Type="http://schemas.openxmlformats.org/officeDocument/2006/relationships/image" Target="../media/image32.jpeg"/><Relationship Id="rId4" Type="http://schemas.openxmlformats.org/officeDocument/2006/relationships/image" Target="../media/image25.jpeg"/><Relationship Id="rId9" Type="http://schemas.openxmlformats.org/officeDocument/2006/relationships/image" Target="../media/image31.jpeg"/><Relationship Id="rId14" Type="http://schemas.openxmlformats.org/officeDocument/2006/relationships/image" Target="../media/image36.jpeg"/></Relationships>
</file>

<file path=ppt/slides/_rels/slide42.xml.rels><?xml version="1.0" encoding="UTF-8" standalone="yes"?>
<Relationships xmlns="http://schemas.openxmlformats.org/package/2006/relationships"><Relationship Id="rId8" Type="http://schemas.openxmlformats.org/officeDocument/2006/relationships/image" Target="../media/image30.jpeg"/><Relationship Id="rId13" Type="http://schemas.openxmlformats.org/officeDocument/2006/relationships/image" Target="../media/image35.jpeg"/><Relationship Id="rId18" Type="http://schemas.openxmlformats.org/officeDocument/2006/relationships/image" Target="../media/image38.jpeg"/><Relationship Id="rId3" Type="http://schemas.openxmlformats.org/officeDocument/2006/relationships/image" Target="../media/image26.jpeg"/><Relationship Id="rId7" Type="http://schemas.openxmlformats.org/officeDocument/2006/relationships/image" Target="../media/image29.jpeg"/><Relationship Id="rId12" Type="http://schemas.openxmlformats.org/officeDocument/2006/relationships/image" Target="../media/image34.jpeg"/><Relationship Id="rId17" Type="http://schemas.openxmlformats.org/officeDocument/2006/relationships/image" Target="../media/image40.jpeg"/><Relationship Id="rId2" Type="http://schemas.openxmlformats.org/officeDocument/2006/relationships/image" Target="../media/image41.png"/><Relationship Id="rId16" Type="http://schemas.openxmlformats.org/officeDocument/2006/relationships/image" Target="../media/image39.jpeg"/><Relationship Id="rId1" Type="http://schemas.openxmlformats.org/officeDocument/2006/relationships/slideLayout" Target="../slideLayouts/slideLayout1.xml"/><Relationship Id="rId6" Type="http://schemas.openxmlformats.org/officeDocument/2006/relationships/image" Target="../media/image28.jpeg"/><Relationship Id="rId11" Type="http://schemas.openxmlformats.org/officeDocument/2006/relationships/image" Target="../media/image33.jpeg"/><Relationship Id="rId5" Type="http://schemas.openxmlformats.org/officeDocument/2006/relationships/image" Target="../media/image27.jpeg"/><Relationship Id="rId15" Type="http://schemas.openxmlformats.org/officeDocument/2006/relationships/image" Target="../media/image37.jpeg"/><Relationship Id="rId10" Type="http://schemas.openxmlformats.org/officeDocument/2006/relationships/image" Target="../media/image32.jpeg"/><Relationship Id="rId4" Type="http://schemas.openxmlformats.org/officeDocument/2006/relationships/image" Target="../media/image25.jpeg"/><Relationship Id="rId9" Type="http://schemas.openxmlformats.org/officeDocument/2006/relationships/image" Target="../media/image31.jpeg"/><Relationship Id="rId14" Type="http://schemas.openxmlformats.org/officeDocument/2006/relationships/image" Target="../media/image36.jpeg"/></Relationships>
</file>

<file path=ppt/slides/_rels/slide43.xml.rels><?xml version="1.0" encoding="UTF-8" standalone="yes"?>
<Relationships xmlns="http://schemas.openxmlformats.org/package/2006/relationships"><Relationship Id="rId8" Type="http://schemas.openxmlformats.org/officeDocument/2006/relationships/image" Target="../media/image30.jpeg"/><Relationship Id="rId13" Type="http://schemas.openxmlformats.org/officeDocument/2006/relationships/image" Target="../media/image35.jpeg"/><Relationship Id="rId18" Type="http://schemas.openxmlformats.org/officeDocument/2006/relationships/image" Target="../media/image38.jpeg"/><Relationship Id="rId3" Type="http://schemas.openxmlformats.org/officeDocument/2006/relationships/image" Target="../media/image26.jpeg"/><Relationship Id="rId7" Type="http://schemas.openxmlformats.org/officeDocument/2006/relationships/image" Target="../media/image29.jpeg"/><Relationship Id="rId12" Type="http://schemas.openxmlformats.org/officeDocument/2006/relationships/image" Target="../media/image34.jpeg"/><Relationship Id="rId17" Type="http://schemas.openxmlformats.org/officeDocument/2006/relationships/image" Target="../media/image40.jpeg"/><Relationship Id="rId2" Type="http://schemas.openxmlformats.org/officeDocument/2006/relationships/image" Target="../media/image41.png"/><Relationship Id="rId16" Type="http://schemas.openxmlformats.org/officeDocument/2006/relationships/image" Target="../media/image39.jpeg"/><Relationship Id="rId1" Type="http://schemas.openxmlformats.org/officeDocument/2006/relationships/slideLayout" Target="../slideLayouts/slideLayout1.xml"/><Relationship Id="rId6" Type="http://schemas.openxmlformats.org/officeDocument/2006/relationships/image" Target="../media/image28.jpeg"/><Relationship Id="rId11" Type="http://schemas.openxmlformats.org/officeDocument/2006/relationships/image" Target="../media/image33.jpeg"/><Relationship Id="rId5" Type="http://schemas.openxmlformats.org/officeDocument/2006/relationships/image" Target="../media/image27.jpeg"/><Relationship Id="rId15" Type="http://schemas.openxmlformats.org/officeDocument/2006/relationships/image" Target="../media/image37.jpeg"/><Relationship Id="rId10" Type="http://schemas.openxmlformats.org/officeDocument/2006/relationships/image" Target="../media/image32.jpeg"/><Relationship Id="rId4" Type="http://schemas.openxmlformats.org/officeDocument/2006/relationships/image" Target="../media/image25.jpeg"/><Relationship Id="rId9" Type="http://schemas.openxmlformats.org/officeDocument/2006/relationships/image" Target="../media/image31.jpeg"/><Relationship Id="rId14" Type="http://schemas.openxmlformats.org/officeDocument/2006/relationships/image" Target="../media/image36.jpeg"/></Relationships>
</file>

<file path=ppt/slides/_rels/slide44.xml.rels><?xml version="1.0" encoding="UTF-8" standalone="yes"?>
<Relationships xmlns="http://schemas.openxmlformats.org/package/2006/relationships"><Relationship Id="rId8" Type="http://schemas.openxmlformats.org/officeDocument/2006/relationships/image" Target="../media/image30.jpeg"/><Relationship Id="rId13" Type="http://schemas.openxmlformats.org/officeDocument/2006/relationships/image" Target="../media/image35.jpeg"/><Relationship Id="rId18" Type="http://schemas.openxmlformats.org/officeDocument/2006/relationships/image" Target="../media/image38.jpeg"/><Relationship Id="rId3" Type="http://schemas.openxmlformats.org/officeDocument/2006/relationships/image" Target="../media/image26.jpeg"/><Relationship Id="rId7" Type="http://schemas.openxmlformats.org/officeDocument/2006/relationships/image" Target="../media/image29.jpeg"/><Relationship Id="rId12" Type="http://schemas.openxmlformats.org/officeDocument/2006/relationships/image" Target="../media/image34.jpeg"/><Relationship Id="rId17" Type="http://schemas.openxmlformats.org/officeDocument/2006/relationships/image" Target="../media/image40.jpeg"/><Relationship Id="rId2" Type="http://schemas.openxmlformats.org/officeDocument/2006/relationships/image" Target="../media/image41.png"/><Relationship Id="rId16" Type="http://schemas.openxmlformats.org/officeDocument/2006/relationships/image" Target="../media/image39.jpeg"/><Relationship Id="rId1" Type="http://schemas.openxmlformats.org/officeDocument/2006/relationships/slideLayout" Target="../slideLayouts/slideLayout1.xml"/><Relationship Id="rId6" Type="http://schemas.openxmlformats.org/officeDocument/2006/relationships/image" Target="../media/image28.jpeg"/><Relationship Id="rId11" Type="http://schemas.openxmlformats.org/officeDocument/2006/relationships/image" Target="../media/image33.jpeg"/><Relationship Id="rId5" Type="http://schemas.openxmlformats.org/officeDocument/2006/relationships/image" Target="../media/image27.jpeg"/><Relationship Id="rId15" Type="http://schemas.openxmlformats.org/officeDocument/2006/relationships/image" Target="../media/image37.jpeg"/><Relationship Id="rId10" Type="http://schemas.openxmlformats.org/officeDocument/2006/relationships/image" Target="../media/image32.jpeg"/><Relationship Id="rId4" Type="http://schemas.openxmlformats.org/officeDocument/2006/relationships/image" Target="../media/image25.jpeg"/><Relationship Id="rId9" Type="http://schemas.openxmlformats.org/officeDocument/2006/relationships/image" Target="../media/image31.jpeg"/><Relationship Id="rId14" Type="http://schemas.openxmlformats.org/officeDocument/2006/relationships/image" Target="../media/image36.jpeg"/></Relationships>
</file>

<file path=ppt/slides/_rels/slide45.xml.rels><?xml version="1.0" encoding="UTF-8" standalone="yes"?>
<Relationships xmlns="http://schemas.openxmlformats.org/package/2006/relationships"><Relationship Id="rId8" Type="http://schemas.openxmlformats.org/officeDocument/2006/relationships/image" Target="../media/image30.jpeg"/><Relationship Id="rId13" Type="http://schemas.openxmlformats.org/officeDocument/2006/relationships/image" Target="../media/image35.jpeg"/><Relationship Id="rId18" Type="http://schemas.openxmlformats.org/officeDocument/2006/relationships/image" Target="../media/image38.jpeg"/><Relationship Id="rId3" Type="http://schemas.openxmlformats.org/officeDocument/2006/relationships/image" Target="../media/image26.jpeg"/><Relationship Id="rId7" Type="http://schemas.openxmlformats.org/officeDocument/2006/relationships/image" Target="../media/image29.jpeg"/><Relationship Id="rId12" Type="http://schemas.openxmlformats.org/officeDocument/2006/relationships/image" Target="../media/image34.jpeg"/><Relationship Id="rId17" Type="http://schemas.openxmlformats.org/officeDocument/2006/relationships/image" Target="../media/image40.jpeg"/><Relationship Id="rId2" Type="http://schemas.openxmlformats.org/officeDocument/2006/relationships/image" Target="../media/image41.png"/><Relationship Id="rId16" Type="http://schemas.openxmlformats.org/officeDocument/2006/relationships/image" Target="../media/image39.jpeg"/><Relationship Id="rId1" Type="http://schemas.openxmlformats.org/officeDocument/2006/relationships/slideLayout" Target="../slideLayouts/slideLayout1.xml"/><Relationship Id="rId6" Type="http://schemas.openxmlformats.org/officeDocument/2006/relationships/image" Target="../media/image28.jpeg"/><Relationship Id="rId11" Type="http://schemas.openxmlformats.org/officeDocument/2006/relationships/image" Target="../media/image33.jpeg"/><Relationship Id="rId5" Type="http://schemas.openxmlformats.org/officeDocument/2006/relationships/image" Target="../media/image27.jpeg"/><Relationship Id="rId15" Type="http://schemas.openxmlformats.org/officeDocument/2006/relationships/image" Target="../media/image37.jpeg"/><Relationship Id="rId10" Type="http://schemas.openxmlformats.org/officeDocument/2006/relationships/image" Target="../media/image32.jpeg"/><Relationship Id="rId4" Type="http://schemas.openxmlformats.org/officeDocument/2006/relationships/image" Target="../media/image25.jpeg"/><Relationship Id="rId9" Type="http://schemas.openxmlformats.org/officeDocument/2006/relationships/image" Target="../media/image31.jpeg"/><Relationship Id="rId14" Type="http://schemas.openxmlformats.org/officeDocument/2006/relationships/image" Target="../media/image36.jpeg"/></Relationships>
</file>

<file path=ppt/slides/_rels/slide46.xml.rels><?xml version="1.0" encoding="UTF-8" standalone="yes"?>
<Relationships xmlns="http://schemas.openxmlformats.org/package/2006/relationships"><Relationship Id="rId8" Type="http://schemas.openxmlformats.org/officeDocument/2006/relationships/image" Target="../media/image30.jpeg"/><Relationship Id="rId13" Type="http://schemas.openxmlformats.org/officeDocument/2006/relationships/image" Target="../media/image35.jpeg"/><Relationship Id="rId18" Type="http://schemas.openxmlformats.org/officeDocument/2006/relationships/image" Target="../media/image38.jpeg"/><Relationship Id="rId3" Type="http://schemas.openxmlformats.org/officeDocument/2006/relationships/image" Target="../media/image26.jpeg"/><Relationship Id="rId7" Type="http://schemas.openxmlformats.org/officeDocument/2006/relationships/image" Target="../media/image29.jpeg"/><Relationship Id="rId12" Type="http://schemas.openxmlformats.org/officeDocument/2006/relationships/image" Target="../media/image34.jpeg"/><Relationship Id="rId17" Type="http://schemas.openxmlformats.org/officeDocument/2006/relationships/image" Target="../media/image40.jpeg"/><Relationship Id="rId2" Type="http://schemas.openxmlformats.org/officeDocument/2006/relationships/image" Target="../media/image41.png"/><Relationship Id="rId16" Type="http://schemas.openxmlformats.org/officeDocument/2006/relationships/image" Target="../media/image39.jpeg"/><Relationship Id="rId1" Type="http://schemas.openxmlformats.org/officeDocument/2006/relationships/slideLayout" Target="../slideLayouts/slideLayout1.xml"/><Relationship Id="rId6" Type="http://schemas.openxmlformats.org/officeDocument/2006/relationships/image" Target="../media/image28.jpeg"/><Relationship Id="rId11" Type="http://schemas.openxmlformats.org/officeDocument/2006/relationships/image" Target="../media/image33.jpeg"/><Relationship Id="rId5" Type="http://schemas.openxmlformats.org/officeDocument/2006/relationships/image" Target="../media/image27.jpeg"/><Relationship Id="rId15" Type="http://schemas.openxmlformats.org/officeDocument/2006/relationships/image" Target="../media/image37.jpeg"/><Relationship Id="rId10" Type="http://schemas.openxmlformats.org/officeDocument/2006/relationships/image" Target="../media/image32.jpeg"/><Relationship Id="rId4" Type="http://schemas.openxmlformats.org/officeDocument/2006/relationships/image" Target="../media/image25.jpeg"/><Relationship Id="rId9" Type="http://schemas.openxmlformats.org/officeDocument/2006/relationships/image" Target="../media/image31.jpeg"/><Relationship Id="rId14" Type="http://schemas.openxmlformats.org/officeDocument/2006/relationships/image" Target="../media/image36.jpe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9.xml"/></Relationships>
</file>

<file path=ppt/slides/_rels/slide4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9.xml"/></Relationships>
</file>

<file path=ppt/slides/_rels/slide5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9.xml"/><Relationship Id="rId5" Type="http://schemas.openxmlformats.org/officeDocument/2006/relationships/image" Target="../media/image46.png"/><Relationship Id="rId4" Type="http://schemas.openxmlformats.org/officeDocument/2006/relationships/image" Target="../media/image2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EC44A"/>
        </a:solidFill>
        <a:effectLst/>
      </p:bgPr>
    </p:bg>
    <p:spTree>
      <p:nvGrpSpPr>
        <p:cNvPr id="1" name=""/>
        <p:cNvGrpSpPr/>
        <p:nvPr/>
      </p:nvGrpSpPr>
      <p:grpSpPr>
        <a:xfrm>
          <a:off x="0" y="0"/>
          <a:ext cx="0" cy="0"/>
          <a:chOff x="0" y="0"/>
          <a:chExt cx="0" cy="0"/>
        </a:xfrm>
      </p:grpSpPr>
      <p:sp>
        <p:nvSpPr>
          <p:cNvPr id="189" name="四角形"/>
          <p:cNvSpPr/>
          <p:nvPr/>
        </p:nvSpPr>
        <p:spPr>
          <a:xfrm rot="19864283">
            <a:off x="7058061" y="8221405"/>
            <a:ext cx="21850129" cy="9322709"/>
          </a:xfrm>
          <a:prstGeom prst="rect">
            <a:avLst/>
          </a:prstGeom>
          <a:solidFill>
            <a:srgbClr val="0D48FF"/>
          </a:solidFill>
          <a:ln w="12700">
            <a:miter lim="400000"/>
          </a:ln>
        </p:spPr>
        <p:txBody>
          <a:bodyPr lIns="0" tIns="0" rIns="0" bIns="0" anchor="ctr"/>
          <a:lstStyle/>
          <a:p>
            <a:pPr defTabSz="825500">
              <a:lnSpc>
                <a:spcPct val="100000"/>
              </a:lnSpc>
              <a:defRPr sz="3200">
                <a:solidFill>
                  <a:srgbClr val="FFFFFF"/>
                </a:solidFill>
                <a:latin typeface="ヒラギノ角ゴ ProN W3"/>
                <a:ea typeface="ヒラギノ角ゴ ProN W3"/>
                <a:cs typeface="ヒラギノ角ゴ ProN W3"/>
                <a:sym typeface="ヒラギノ角ゴ ProN W3"/>
              </a:defRPr>
            </a:pPr>
            <a:endParaRPr/>
          </a:p>
        </p:txBody>
      </p:sp>
      <p:sp>
        <p:nvSpPr>
          <p:cNvPr id="190" name="医療とAI・ビッグデータ応用"/>
          <p:cNvSpPr txBox="1"/>
          <p:nvPr/>
        </p:nvSpPr>
        <p:spPr>
          <a:xfrm>
            <a:off x="1817715" y="1156659"/>
            <a:ext cx="16586201" cy="13715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825500">
              <a:lnSpc>
                <a:spcPct val="100000"/>
              </a:lnSpc>
              <a:defRPr sz="10000">
                <a:solidFill>
                  <a:srgbClr val="FFFFFF"/>
                </a:solidFill>
                <a:latin typeface="ヒラギノ丸ゴ ProN W4"/>
                <a:ea typeface="ヒラギノ丸ゴ ProN W4"/>
                <a:cs typeface="ヒラギノ丸ゴ ProN W4"/>
                <a:sym typeface="ヒラギノ丸ゴ ProN W4"/>
              </a:defRPr>
            </a:lvl1pPr>
          </a:lstStyle>
          <a:p>
            <a:r>
              <a:t>医療とAI・ビッグデータ応用</a:t>
            </a:r>
          </a:p>
        </p:txBody>
      </p:sp>
      <p:sp>
        <p:nvSpPr>
          <p:cNvPr id="191" name="統合教育機構…"/>
          <p:cNvSpPr txBox="1"/>
          <p:nvPr/>
        </p:nvSpPr>
        <p:spPr>
          <a:xfrm>
            <a:off x="16990324" y="9884538"/>
            <a:ext cx="5524501" cy="23685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defTabSz="825500">
              <a:lnSpc>
                <a:spcPct val="100000"/>
              </a:lnSpc>
              <a:defRPr sz="7100">
                <a:solidFill>
                  <a:srgbClr val="FFFFFF"/>
                </a:solidFill>
                <a:latin typeface="ヒラギノ丸ゴ ProN W4"/>
                <a:ea typeface="ヒラギノ丸ゴ ProN W4"/>
                <a:cs typeface="ヒラギノ丸ゴ ProN W4"/>
                <a:sym typeface="ヒラギノ丸ゴ ProN W4"/>
              </a:defRPr>
            </a:pPr>
            <a:r>
              <a:t>統合教育機構</a:t>
            </a:r>
          </a:p>
          <a:p>
            <a:pPr defTabSz="825500">
              <a:lnSpc>
                <a:spcPct val="100000"/>
              </a:lnSpc>
              <a:defRPr sz="7100">
                <a:solidFill>
                  <a:srgbClr val="FFFFFF"/>
                </a:solidFill>
                <a:latin typeface="ヒラギノ丸ゴ ProN W4"/>
                <a:ea typeface="ヒラギノ丸ゴ ProN W4"/>
                <a:cs typeface="ヒラギノ丸ゴ ProN W4"/>
                <a:sym typeface="ヒラギノ丸ゴ ProN W4"/>
              </a:defRPr>
            </a:pPr>
            <a:r>
              <a:t>須藤毅顕</a:t>
            </a:r>
          </a:p>
        </p:txBody>
      </p:sp>
      <p:sp>
        <p:nvSpPr>
          <p:cNvPr id="192" name="MLP"/>
          <p:cNvSpPr txBox="1"/>
          <p:nvPr/>
        </p:nvSpPr>
        <p:spPr>
          <a:xfrm>
            <a:off x="7655538" y="2969087"/>
            <a:ext cx="4312079" cy="16414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825500">
              <a:lnSpc>
                <a:spcPct val="100000"/>
              </a:lnSpc>
              <a:defRPr sz="10000">
                <a:solidFill>
                  <a:srgbClr val="FFFFFF"/>
                </a:solidFill>
                <a:latin typeface="ヒラギノ丸ゴ ProN W4"/>
                <a:ea typeface="ヒラギノ丸ゴ ProN W4"/>
                <a:cs typeface="ヒラギノ丸ゴ ProN W4"/>
                <a:sym typeface="ヒラギノ丸ゴ ProN W4"/>
              </a:defRPr>
            </a:lvl1pPr>
          </a:lstStyle>
          <a:p>
            <a:r>
              <a:t>MLP</a:t>
            </a:r>
            <a:r>
              <a:rPr lang="en-US"/>
              <a:t>①</a:t>
            </a:r>
            <a:endParaRPr/>
          </a:p>
        </p:txBody>
      </p:sp>
      <p:pic>
        <p:nvPicPr>
          <p:cNvPr id="2" name="スクリーンショット 2024-03-07 16.19.54.png" descr="スクリーンショット 2024-03-07 16.19.54.png">
            <a:extLst>
              <a:ext uri="{FF2B5EF4-FFF2-40B4-BE49-F238E27FC236}">
                <a16:creationId xmlns:a16="http://schemas.microsoft.com/office/drawing/2014/main" id="{F8E4FCB1-3B82-E13F-5003-E6E6A3776B0B}"/>
              </a:ext>
            </a:extLst>
          </p:cNvPr>
          <p:cNvPicPr>
            <a:picLocks noChangeAspect="1"/>
          </p:cNvPicPr>
          <p:nvPr/>
        </p:nvPicPr>
        <p:blipFill>
          <a:blip r:embed="rId2"/>
          <a:stretch>
            <a:fillRect/>
          </a:stretch>
        </p:blipFill>
        <p:spPr>
          <a:xfrm>
            <a:off x="377856" y="8320613"/>
            <a:ext cx="6776355" cy="4901656"/>
          </a:xfrm>
          <a:prstGeom prst="rect">
            <a:avLst/>
          </a:prstGeom>
          <a:ln w="12700">
            <a:miter lim="400000"/>
          </a:ln>
        </p:spPr>
      </p:pic>
      <p:pic>
        <p:nvPicPr>
          <p:cNvPr id="3" name="図 2" descr="QR コード&#10;&#10;自動的に生成された説明">
            <a:extLst>
              <a:ext uri="{FF2B5EF4-FFF2-40B4-BE49-F238E27FC236}">
                <a16:creationId xmlns:a16="http://schemas.microsoft.com/office/drawing/2014/main" id="{82DFC3D1-907B-3B62-EBA7-38B4EFD569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2820" y="9707759"/>
            <a:ext cx="3456940" cy="3456940"/>
          </a:xfrm>
          <a:prstGeom prst="rect">
            <a:avLst/>
          </a:prstGeom>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ステップ関数"/>
          <p:cNvSpPr txBox="1"/>
          <p:nvPr/>
        </p:nvSpPr>
        <p:spPr>
          <a:xfrm>
            <a:off x="10106762" y="326578"/>
            <a:ext cx="4719242" cy="10997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300">
                <a:latin typeface="ヒラギノ丸ゴ ProN W4"/>
                <a:ea typeface="ヒラギノ丸ゴ ProN W4"/>
                <a:cs typeface="ヒラギノ丸ゴ ProN W4"/>
                <a:sym typeface="ヒラギノ丸ゴ ProN W4"/>
              </a:defRPr>
            </a:lvl1pPr>
          </a:lstStyle>
          <a:p>
            <a:r>
              <a:rPr lang="ja-JP" altLang="en-US" sz="7200" dirty="0"/>
              <a:t>活性化</a:t>
            </a:r>
            <a:r>
              <a:rPr sz="7200" dirty="0" err="1"/>
              <a:t>関数</a:t>
            </a:r>
            <a:endParaRPr sz="7200" dirty="0"/>
          </a:p>
        </p:txBody>
      </p:sp>
      <p:sp>
        <p:nvSpPr>
          <p:cNvPr id="338" name="このようなニューロンが受け取った値を発火するかしないか…"/>
          <p:cNvSpPr txBox="1"/>
          <p:nvPr/>
        </p:nvSpPr>
        <p:spPr>
          <a:xfrm>
            <a:off x="2495822" y="2119757"/>
            <a:ext cx="19037263" cy="17645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5300">
                <a:latin typeface="ヒラギノ丸ゴ ProN W4"/>
                <a:ea typeface="ヒラギノ丸ゴ ProN W4"/>
                <a:cs typeface="ヒラギノ丸ゴ ProN W4"/>
                <a:sym typeface="ヒラギノ丸ゴ ProN W4"/>
              </a:defRPr>
            </a:pPr>
            <a:r>
              <a:rPr lang="en-US" altLang="ja-JP" sz="6000" dirty="0"/>
              <a:t>(</a:t>
            </a:r>
            <a:r>
              <a:rPr lang="ja-JP" altLang="en-US" sz="6000" dirty="0"/>
              <a:t>人工</a:t>
            </a:r>
            <a:r>
              <a:rPr lang="en-US" altLang="ja-JP" sz="6000" dirty="0"/>
              <a:t>)</a:t>
            </a:r>
            <a:r>
              <a:rPr sz="6000" dirty="0" err="1"/>
              <a:t>ニューロンが受け取った値を発火するかしないか</a:t>
            </a:r>
            <a:endParaRPr sz="6000" dirty="0"/>
          </a:p>
          <a:p>
            <a:pPr algn="l">
              <a:defRPr sz="5300">
                <a:latin typeface="ヒラギノ丸ゴ ProN W4"/>
                <a:ea typeface="ヒラギノ丸ゴ ProN W4"/>
                <a:cs typeface="ヒラギノ丸ゴ ProN W4"/>
                <a:sym typeface="ヒラギノ丸ゴ ProN W4"/>
              </a:defRPr>
            </a:pPr>
            <a:r>
              <a:rPr sz="6000" dirty="0" err="1"/>
              <a:t>判断するための関数を活性化関数とい</a:t>
            </a:r>
            <a:r>
              <a:rPr lang="ja-JP" altLang="en-US" sz="6000" dirty="0"/>
              <a:t>う</a:t>
            </a:r>
            <a:endParaRPr sz="6000" dirty="0"/>
          </a:p>
        </p:txBody>
      </p:sp>
      <p:sp>
        <p:nvSpPr>
          <p:cNvPr id="2" name="このようなニューロンが受け取った値を発火するかしないか…">
            <a:extLst>
              <a:ext uri="{FF2B5EF4-FFF2-40B4-BE49-F238E27FC236}">
                <a16:creationId xmlns:a16="http://schemas.microsoft.com/office/drawing/2014/main" id="{99EE90F8-6049-4D8D-CE4D-1B424DA67422}"/>
              </a:ext>
            </a:extLst>
          </p:cNvPr>
          <p:cNvSpPr txBox="1"/>
          <p:nvPr/>
        </p:nvSpPr>
        <p:spPr>
          <a:xfrm>
            <a:off x="3436398" y="6300116"/>
            <a:ext cx="7027565" cy="591956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5300">
                <a:latin typeface="ヒラギノ丸ゴ ProN W4"/>
                <a:ea typeface="ヒラギノ丸ゴ ProN W4"/>
                <a:cs typeface="ヒラギノ丸ゴ ProN W4"/>
                <a:sym typeface="ヒラギノ丸ゴ ProN W4"/>
              </a:defRPr>
            </a:pPr>
            <a:r>
              <a:rPr lang="ja-JP" altLang="en-US" sz="6000" dirty="0"/>
              <a:t>・ステップ関数</a:t>
            </a:r>
            <a:endParaRPr lang="en-US" altLang="ja-JP" sz="6000" dirty="0"/>
          </a:p>
          <a:p>
            <a:pPr algn="l">
              <a:defRPr sz="5300">
                <a:latin typeface="ヒラギノ丸ゴ ProN W4"/>
                <a:ea typeface="ヒラギノ丸ゴ ProN W4"/>
                <a:cs typeface="ヒラギノ丸ゴ ProN W4"/>
                <a:sym typeface="ヒラギノ丸ゴ ProN W4"/>
              </a:defRPr>
            </a:pPr>
            <a:r>
              <a:rPr lang="ja-JP" altLang="en-US" sz="6000" dirty="0"/>
              <a:t>・恒等関数</a:t>
            </a:r>
            <a:endParaRPr lang="en-US" altLang="ja-JP" sz="6000" dirty="0"/>
          </a:p>
          <a:p>
            <a:pPr algn="l">
              <a:defRPr sz="5300">
                <a:latin typeface="ヒラギノ丸ゴ ProN W4"/>
                <a:ea typeface="ヒラギノ丸ゴ ProN W4"/>
                <a:cs typeface="ヒラギノ丸ゴ ProN W4"/>
                <a:sym typeface="ヒラギノ丸ゴ ProN W4"/>
              </a:defRPr>
            </a:pPr>
            <a:r>
              <a:rPr lang="ja-JP" altLang="en-US" sz="6000" dirty="0"/>
              <a:t>・シグモイド関数</a:t>
            </a:r>
            <a:endParaRPr lang="en-US" altLang="ja-JP" sz="6000" dirty="0"/>
          </a:p>
          <a:p>
            <a:pPr algn="l">
              <a:defRPr sz="5300">
                <a:latin typeface="ヒラギノ丸ゴ ProN W4"/>
                <a:ea typeface="ヒラギノ丸ゴ ProN W4"/>
                <a:cs typeface="ヒラギノ丸ゴ ProN W4"/>
                <a:sym typeface="ヒラギノ丸ゴ ProN W4"/>
              </a:defRPr>
            </a:pPr>
            <a:r>
              <a:rPr lang="ja-JP" altLang="en-US" sz="6000" dirty="0"/>
              <a:t>・</a:t>
            </a:r>
            <a:r>
              <a:rPr lang="en-US" altLang="ja-JP" sz="6000" dirty="0"/>
              <a:t>tanh</a:t>
            </a:r>
            <a:r>
              <a:rPr lang="ja-JP" altLang="en-US" sz="6000" dirty="0"/>
              <a:t>関数</a:t>
            </a:r>
            <a:endParaRPr lang="en-US" altLang="ja-JP" sz="6000" dirty="0"/>
          </a:p>
          <a:p>
            <a:pPr algn="l">
              <a:defRPr sz="5300">
                <a:latin typeface="ヒラギノ丸ゴ ProN W4"/>
                <a:ea typeface="ヒラギノ丸ゴ ProN W4"/>
                <a:cs typeface="ヒラギノ丸ゴ ProN W4"/>
                <a:sym typeface="ヒラギノ丸ゴ ProN W4"/>
              </a:defRPr>
            </a:pPr>
            <a:r>
              <a:rPr lang="ja-JP" altLang="en-US" sz="6000" dirty="0"/>
              <a:t>・</a:t>
            </a:r>
            <a:r>
              <a:rPr lang="en-US" altLang="ja-JP" sz="6000" dirty="0" err="1"/>
              <a:t>ReLU</a:t>
            </a:r>
            <a:r>
              <a:rPr lang="ja-JP" altLang="en-US" sz="6000" dirty="0"/>
              <a:t>関数</a:t>
            </a:r>
            <a:endParaRPr lang="en-US" altLang="ja-JP" sz="6000" dirty="0"/>
          </a:p>
          <a:p>
            <a:pPr algn="l">
              <a:defRPr sz="5300">
                <a:latin typeface="ヒラギノ丸ゴ ProN W4"/>
                <a:ea typeface="ヒラギノ丸ゴ ProN W4"/>
                <a:cs typeface="ヒラギノ丸ゴ ProN W4"/>
                <a:sym typeface="ヒラギノ丸ゴ ProN W4"/>
              </a:defRPr>
            </a:pPr>
            <a:r>
              <a:rPr lang="ja-JP" altLang="en-US" sz="6000" dirty="0"/>
              <a:t>・ソフトプラス関数</a:t>
            </a:r>
            <a:endParaRPr lang="en-US" altLang="ja-JP" sz="6000" dirty="0"/>
          </a:p>
          <a:p>
            <a:pPr algn="l">
              <a:defRPr sz="5300">
                <a:latin typeface="ヒラギノ丸ゴ ProN W4"/>
                <a:ea typeface="ヒラギノ丸ゴ ProN W4"/>
                <a:cs typeface="ヒラギノ丸ゴ ProN W4"/>
                <a:sym typeface="ヒラギノ丸ゴ ProN W4"/>
              </a:defRPr>
            </a:pPr>
            <a:r>
              <a:rPr lang="ja-JP" altLang="en-US" sz="6000" dirty="0"/>
              <a:t>・</a:t>
            </a:r>
            <a:r>
              <a:rPr lang="en-US" altLang="ja-JP" sz="6000" dirty="0"/>
              <a:t>Leaky </a:t>
            </a:r>
            <a:r>
              <a:rPr lang="en-US" altLang="ja-JP" sz="6000" dirty="0" err="1"/>
              <a:t>ReLU</a:t>
            </a:r>
            <a:endParaRPr lang="en-US" altLang="ja-JP" sz="6000" dirty="0"/>
          </a:p>
        </p:txBody>
      </p:sp>
      <p:sp>
        <p:nvSpPr>
          <p:cNvPr id="3" name="このようなニューロンが受け取った値を発火するかしないか…">
            <a:extLst>
              <a:ext uri="{FF2B5EF4-FFF2-40B4-BE49-F238E27FC236}">
                <a16:creationId xmlns:a16="http://schemas.microsoft.com/office/drawing/2014/main" id="{6546C9D0-3D4D-79B7-B382-DB83B1A963BF}"/>
              </a:ext>
            </a:extLst>
          </p:cNvPr>
          <p:cNvSpPr txBox="1"/>
          <p:nvPr/>
        </p:nvSpPr>
        <p:spPr>
          <a:xfrm>
            <a:off x="12192000" y="6087466"/>
            <a:ext cx="8755602" cy="591956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5300">
                <a:latin typeface="ヒラギノ丸ゴ ProN W4"/>
                <a:ea typeface="ヒラギノ丸ゴ ProN W4"/>
                <a:cs typeface="ヒラギノ丸ゴ ProN W4"/>
                <a:sym typeface="ヒラギノ丸ゴ ProN W4"/>
              </a:defRPr>
            </a:pPr>
            <a:r>
              <a:rPr lang="ja-JP" altLang="en-US" sz="6000" dirty="0"/>
              <a:t>・ソフトマックス関数</a:t>
            </a:r>
            <a:endParaRPr lang="en-US" altLang="ja-JP" sz="6000" dirty="0"/>
          </a:p>
          <a:p>
            <a:pPr algn="l">
              <a:defRPr sz="5300">
                <a:latin typeface="ヒラギノ丸ゴ ProN W4"/>
                <a:ea typeface="ヒラギノ丸ゴ ProN W4"/>
                <a:cs typeface="ヒラギノ丸ゴ ProN W4"/>
                <a:sym typeface="ヒラギノ丸ゴ ProN W4"/>
              </a:defRPr>
            </a:pPr>
            <a:r>
              <a:rPr lang="ja-JP" altLang="en-US" sz="6000" dirty="0"/>
              <a:t>・</a:t>
            </a:r>
            <a:r>
              <a:rPr lang="en-US" altLang="ja-JP" sz="6000" dirty="0" err="1"/>
              <a:t>PReLU</a:t>
            </a:r>
            <a:r>
              <a:rPr lang="en-US" altLang="ja-JP" sz="6000" dirty="0"/>
              <a:t> / Parametric </a:t>
            </a:r>
            <a:r>
              <a:rPr lang="en-US" altLang="ja-JP" sz="6000" dirty="0" err="1"/>
              <a:t>ReLU</a:t>
            </a:r>
            <a:endParaRPr lang="en-US" altLang="ja-JP" sz="6000" dirty="0"/>
          </a:p>
          <a:p>
            <a:pPr algn="l">
              <a:defRPr sz="5300">
                <a:latin typeface="ヒラギノ丸ゴ ProN W4"/>
                <a:ea typeface="ヒラギノ丸ゴ ProN W4"/>
                <a:cs typeface="ヒラギノ丸ゴ ProN W4"/>
                <a:sym typeface="ヒラギノ丸ゴ ProN W4"/>
              </a:defRPr>
            </a:pPr>
            <a:r>
              <a:rPr lang="ja-JP" altLang="en-US" sz="6000" dirty="0"/>
              <a:t>・</a:t>
            </a:r>
            <a:r>
              <a:rPr lang="en-US" altLang="ja-JP" sz="6000" dirty="0"/>
              <a:t>ELU</a:t>
            </a:r>
          </a:p>
          <a:p>
            <a:pPr algn="l">
              <a:defRPr sz="5300">
                <a:latin typeface="ヒラギノ丸ゴ ProN W4"/>
                <a:ea typeface="ヒラギノ丸ゴ ProN W4"/>
                <a:cs typeface="ヒラギノ丸ゴ ProN W4"/>
                <a:sym typeface="ヒラギノ丸ゴ ProN W4"/>
              </a:defRPr>
            </a:pPr>
            <a:r>
              <a:rPr lang="ja-JP" altLang="en-US" sz="6000" dirty="0"/>
              <a:t>・</a:t>
            </a:r>
            <a:r>
              <a:rPr lang="en-US" altLang="ja-JP" sz="6000" dirty="0"/>
              <a:t>SELU</a:t>
            </a:r>
          </a:p>
          <a:p>
            <a:pPr algn="l">
              <a:defRPr sz="5300">
                <a:latin typeface="ヒラギノ丸ゴ ProN W4"/>
                <a:ea typeface="ヒラギノ丸ゴ ProN W4"/>
                <a:cs typeface="ヒラギノ丸ゴ ProN W4"/>
                <a:sym typeface="ヒラギノ丸ゴ ProN W4"/>
              </a:defRPr>
            </a:pPr>
            <a:r>
              <a:rPr lang="ja-JP" altLang="en-US" sz="6000" dirty="0"/>
              <a:t>・</a:t>
            </a:r>
            <a:r>
              <a:rPr lang="en-US" altLang="ja-JP" sz="6000" dirty="0"/>
              <a:t>Swish</a:t>
            </a:r>
            <a:r>
              <a:rPr lang="ja-JP" altLang="en-US" sz="6000" dirty="0"/>
              <a:t>関数</a:t>
            </a:r>
            <a:endParaRPr lang="en-US" altLang="ja-JP" sz="6000" dirty="0"/>
          </a:p>
          <a:p>
            <a:pPr algn="l">
              <a:defRPr sz="5300">
                <a:latin typeface="ヒラギノ丸ゴ ProN W4"/>
                <a:ea typeface="ヒラギノ丸ゴ ProN W4"/>
                <a:cs typeface="ヒラギノ丸ゴ ProN W4"/>
                <a:sym typeface="ヒラギノ丸ゴ ProN W4"/>
              </a:defRPr>
            </a:pPr>
            <a:r>
              <a:rPr lang="ja-JP" altLang="en-US" sz="6000" dirty="0"/>
              <a:t>・</a:t>
            </a:r>
            <a:r>
              <a:rPr lang="en-US" altLang="ja-JP" sz="6000" dirty="0"/>
              <a:t>Mish</a:t>
            </a:r>
            <a:r>
              <a:rPr lang="ja-JP" altLang="en-US" sz="6000" dirty="0"/>
              <a:t>関数</a:t>
            </a:r>
            <a:endParaRPr lang="en-US" altLang="ja-JP" sz="6000" dirty="0"/>
          </a:p>
          <a:p>
            <a:pPr algn="l">
              <a:defRPr sz="5300">
                <a:latin typeface="ヒラギノ丸ゴ ProN W4"/>
                <a:ea typeface="ヒラギノ丸ゴ ProN W4"/>
                <a:cs typeface="ヒラギノ丸ゴ ProN W4"/>
                <a:sym typeface="ヒラギノ丸ゴ ProN W4"/>
              </a:defRPr>
            </a:pPr>
            <a:r>
              <a:rPr lang="ja-JP" altLang="en-US" sz="6000" dirty="0"/>
              <a:t>　　　　　　　　　など</a:t>
            </a:r>
            <a:endParaRPr lang="en-US" altLang="ja-JP" sz="6000" dirty="0"/>
          </a:p>
        </p:txBody>
      </p:sp>
      <p:sp>
        <p:nvSpPr>
          <p:cNvPr id="4" name="このようなニューロンが受け取った値を発火するかしないか…">
            <a:extLst>
              <a:ext uri="{FF2B5EF4-FFF2-40B4-BE49-F238E27FC236}">
                <a16:creationId xmlns:a16="http://schemas.microsoft.com/office/drawing/2014/main" id="{EC82AFF5-0D00-9E90-BA4D-0130D6DA62C5}"/>
              </a:ext>
            </a:extLst>
          </p:cNvPr>
          <p:cNvSpPr txBox="1"/>
          <p:nvPr/>
        </p:nvSpPr>
        <p:spPr>
          <a:xfrm>
            <a:off x="2495821" y="4603612"/>
            <a:ext cx="11644213" cy="9335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5300">
                <a:latin typeface="ヒラギノ丸ゴ ProN W4"/>
                <a:ea typeface="ヒラギノ丸ゴ ProN W4"/>
                <a:cs typeface="ヒラギノ丸ゴ ProN W4"/>
                <a:sym typeface="ヒラギノ丸ゴ ProN W4"/>
              </a:defRPr>
            </a:pPr>
            <a:r>
              <a:rPr lang="ja-JP" altLang="en-US" sz="6000" dirty="0"/>
              <a:t>活性化関数には多くの種類がある</a:t>
            </a:r>
            <a:endParaRPr sz="6000" dirty="0"/>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ステップ関数"/>
          <p:cNvSpPr txBox="1"/>
          <p:nvPr/>
        </p:nvSpPr>
        <p:spPr>
          <a:xfrm>
            <a:off x="2805598" y="472951"/>
            <a:ext cx="18569186" cy="10997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300">
                <a:latin typeface="ヒラギノ丸ゴ ProN W4"/>
                <a:ea typeface="ヒラギノ丸ゴ ProN W4"/>
                <a:cs typeface="ヒラギノ丸ゴ ProN W4"/>
                <a:sym typeface="ヒラギノ丸ゴ ProN W4"/>
              </a:defRPr>
            </a:lvl1pPr>
          </a:lstStyle>
          <a:p>
            <a:r>
              <a:rPr lang="ja-JP" altLang="en-US" sz="7200" dirty="0"/>
              <a:t>例えば活性化関数に</a:t>
            </a:r>
            <a:r>
              <a:rPr sz="7200" dirty="0" err="1"/>
              <a:t>ステップ関数</a:t>
            </a:r>
            <a:r>
              <a:rPr lang="ja-JP" altLang="en-US" sz="7200" dirty="0"/>
              <a:t>を用いると</a:t>
            </a:r>
            <a:endParaRPr sz="7200" dirty="0"/>
          </a:p>
        </p:txBody>
      </p:sp>
      <p:sp>
        <p:nvSpPr>
          <p:cNvPr id="326" name="閾値を0とすると、μが0より大きければzは1となり(発火)、…"/>
          <p:cNvSpPr txBox="1"/>
          <p:nvPr/>
        </p:nvSpPr>
        <p:spPr>
          <a:xfrm>
            <a:off x="1578895" y="10212476"/>
            <a:ext cx="22171134" cy="193078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5300">
                <a:latin typeface="ヒラギノ丸ゴ ProN W4"/>
                <a:ea typeface="ヒラギノ丸ゴ ProN W4"/>
                <a:cs typeface="ヒラギノ丸ゴ ProN W4"/>
                <a:sym typeface="ヒラギノ丸ゴ ProN W4"/>
              </a:defRPr>
            </a:pPr>
            <a:r>
              <a:rPr sz="6600" dirty="0"/>
              <a:t>閾値を0とすると、μが0より大きければzは1となり(</a:t>
            </a:r>
            <a:r>
              <a:rPr sz="6600" dirty="0" err="1"/>
              <a:t>発火</a:t>
            </a:r>
            <a:r>
              <a:rPr sz="6600" dirty="0"/>
              <a:t>)、</a:t>
            </a:r>
          </a:p>
          <a:p>
            <a:pPr algn="l">
              <a:defRPr sz="5300">
                <a:latin typeface="ヒラギノ丸ゴ ProN W4"/>
                <a:ea typeface="ヒラギノ丸ゴ ProN W4"/>
                <a:cs typeface="ヒラギノ丸ゴ ProN W4"/>
                <a:sym typeface="ヒラギノ丸ゴ ProN W4"/>
              </a:defRPr>
            </a:pPr>
            <a:r>
              <a:rPr sz="6600" dirty="0"/>
              <a:t>0以下であれば0とな</a:t>
            </a:r>
            <a:r>
              <a:rPr lang="ja-JP" altLang="en-US" sz="6600" dirty="0"/>
              <a:t>る</a:t>
            </a:r>
            <a:r>
              <a:rPr sz="6600" dirty="0"/>
              <a:t>(</a:t>
            </a:r>
            <a:r>
              <a:rPr sz="6600" dirty="0" err="1"/>
              <a:t>発火しない</a:t>
            </a:r>
            <a:r>
              <a:rPr sz="6600" dirty="0"/>
              <a:t>)</a:t>
            </a:r>
          </a:p>
        </p:txBody>
      </p:sp>
      <p:grpSp>
        <p:nvGrpSpPr>
          <p:cNvPr id="337" name="グループ"/>
          <p:cNvGrpSpPr/>
          <p:nvPr/>
        </p:nvGrpSpPr>
        <p:grpSpPr>
          <a:xfrm>
            <a:off x="2454762" y="3878078"/>
            <a:ext cx="18187822" cy="5020576"/>
            <a:chOff x="0" y="69726"/>
            <a:chExt cx="18187821" cy="5020575"/>
          </a:xfrm>
        </p:grpSpPr>
        <p:sp>
          <p:nvSpPr>
            <p:cNvPr id="327" name="z ="/>
            <p:cNvSpPr/>
            <p:nvPr/>
          </p:nvSpPr>
          <p:spPr>
            <a:xfrm>
              <a:off x="0" y="1727184"/>
              <a:ext cx="1270000"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lgn="l">
                <a:defRPr sz="5300">
                  <a:latin typeface="Apple Chancery"/>
                  <a:ea typeface="Apple Chancery"/>
                  <a:cs typeface="Apple Chancery"/>
                  <a:sym typeface="Apple Chancery"/>
                </a:defRPr>
              </a:lvl1pPr>
            </a:lstStyle>
            <a:p>
              <a:r>
                <a:rPr lang="en-US" dirty="0">
                  <a:latin typeface="Arial" panose="020B0604020202020204" pitchFamily="34" charset="0"/>
                  <a:cs typeface="Arial" panose="020B0604020202020204" pitchFamily="34" charset="0"/>
                </a:rPr>
                <a:t>Z = f(</a:t>
              </a:r>
              <a:r>
                <a:rPr lang="en-US" altLang="ja-JP" dirty="0">
                  <a:latin typeface="Arial" panose="020B0604020202020204" pitchFamily="34" charset="0"/>
                  <a:cs typeface="Arial" panose="020B0604020202020204" pitchFamily="34" charset="0"/>
                </a:rPr>
                <a:t>μ)</a:t>
              </a:r>
              <a:r>
                <a:rPr lang="ja-JP" altLang="en-US" dirty="0">
                  <a:latin typeface="Arial" panose="020B0604020202020204" pitchFamily="34" charset="0"/>
                  <a:cs typeface="Arial" panose="020B0604020202020204" pitchFamily="34" charset="0"/>
                </a:rPr>
                <a:t> </a:t>
              </a:r>
              <a:r>
                <a:rPr lang="en-US" altLang="ja-JP" dirty="0">
                  <a:latin typeface="Arial" panose="020B0604020202020204" pitchFamily="34" charset="0"/>
                  <a:cs typeface="Arial" panose="020B0604020202020204" pitchFamily="34" charset="0"/>
                </a:rPr>
                <a:t>=</a:t>
              </a:r>
              <a:r>
                <a:rPr dirty="0">
                  <a:latin typeface="Arial" panose="020B0604020202020204" pitchFamily="34" charset="0"/>
                  <a:cs typeface="Arial" panose="020B0604020202020204" pitchFamily="34" charset="0"/>
                </a:rPr>
                <a:t> </a:t>
              </a:r>
            </a:p>
          </p:txBody>
        </p:sp>
        <p:sp>
          <p:nvSpPr>
            <p:cNvPr id="328" name="1    μ &gt; 0"/>
            <p:cNvSpPr/>
            <p:nvPr/>
          </p:nvSpPr>
          <p:spPr>
            <a:xfrm>
              <a:off x="2086773" y="1071681"/>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p>
              <a:pPr algn="l">
                <a:defRPr sz="5300">
                  <a:latin typeface="Apple Chancery"/>
                  <a:ea typeface="Apple Chancery"/>
                  <a:cs typeface="Apple Chancery"/>
                  <a:sym typeface="Apple Chancery"/>
                </a:defRPr>
              </a:pPr>
              <a:r>
                <a:rPr lang="en-US" dirty="0">
                  <a:latin typeface="ヒラギノ丸ゴ ProN W4"/>
                  <a:ea typeface="ヒラギノ丸ゴ ProN W4"/>
                  <a:cs typeface="ヒラギノ丸ゴ ProN W4"/>
                  <a:sym typeface="ヒラギノ丸ゴ ProN W4"/>
                </a:rPr>
                <a:t>           </a:t>
              </a:r>
              <a:r>
                <a:rPr dirty="0">
                  <a:latin typeface="ヒラギノ丸ゴ ProN W4"/>
                  <a:ea typeface="ヒラギノ丸ゴ ProN W4"/>
                  <a:cs typeface="ヒラギノ丸ゴ ProN W4"/>
                  <a:sym typeface="ヒラギノ丸ゴ ProN W4"/>
                </a:rPr>
                <a:t>1   </a:t>
              </a:r>
              <a:r>
                <a:rPr dirty="0"/>
                <a:t> </a:t>
              </a:r>
              <a:r>
                <a:rPr dirty="0">
                  <a:latin typeface="Arial" panose="020B0604020202020204" pitchFamily="34" charset="0"/>
                  <a:cs typeface="Arial" panose="020B0604020202020204" pitchFamily="34" charset="0"/>
                </a:rPr>
                <a:t>μ </a:t>
              </a:r>
              <a:r>
                <a:rPr dirty="0">
                  <a:latin typeface="Arial" panose="020B0604020202020204" pitchFamily="34" charset="0"/>
                  <a:ea typeface="ヒラギノ丸ゴ ProN W4"/>
                  <a:cs typeface="Arial" panose="020B0604020202020204" pitchFamily="34" charset="0"/>
                  <a:sym typeface="ヒラギノ丸ゴ ProN W4"/>
                </a:rPr>
                <a:t>&gt;</a:t>
              </a:r>
              <a:r>
                <a:rPr dirty="0">
                  <a:latin typeface="Arial" panose="020B0604020202020204" pitchFamily="34" charset="0"/>
                  <a:cs typeface="Arial" panose="020B0604020202020204" pitchFamily="34" charset="0"/>
                </a:rPr>
                <a:t> 0 </a:t>
              </a:r>
            </a:p>
          </p:txBody>
        </p:sp>
        <p:sp>
          <p:nvSpPr>
            <p:cNvPr id="329" name="0   それ以外"/>
            <p:cNvSpPr/>
            <p:nvPr/>
          </p:nvSpPr>
          <p:spPr>
            <a:xfrm>
              <a:off x="2086773" y="2602787"/>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p>
              <a:pPr algn="l">
                <a:defRPr sz="5300">
                  <a:latin typeface="Apple Chancery"/>
                  <a:ea typeface="Apple Chancery"/>
                  <a:cs typeface="Apple Chancery"/>
                  <a:sym typeface="Apple Chancery"/>
                </a:defRPr>
              </a:pPr>
              <a:r>
                <a:rPr lang="en-US" dirty="0">
                  <a:latin typeface="ヒラギノ丸ゴ ProN W4"/>
                  <a:ea typeface="ヒラギノ丸ゴ ProN W4"/>
                  <a:cs typeface="ヒラギノ丸ゴ ProN W4"/>
                  <a:sym typeface="ヒラギノ丸ゴ ProN W4"/>
                </a:rPr>
                <a:t>           </a:t>
              </a:r>
              <a:r>
                <a:rPr dirty="0">
                  <a:latin typeface="ヒラギノ丸ゴ ProN W4"/>
                  <a:ea typeface="ヒラギノ丸ゴ ProN W4"/>
                  <a:cs typeface="ヒラギノ丸ゴ ProN W4"/>
                  <a:sym typeface="ヒラギノ丸ゴ ProN W4"/>
                </a:rPr>
                <a:t>0   </a:t>
              </a:r>
              <a:r>
                <a:rPr dirty="0" err="1">
                  <a:latin typeface="Arial" panose="020B0604020202020204" pitchFamily="34" charset="0"/>
                  <a:cs typeface="Arial" panose="020B0604020202020204" pitchFamily="34" charset="0"/>
                </a:rPr>
                <a:t>それ以外</a:t>
              </a:r>
              <a:endParaRPr dirty="0">
                <a:latin typeface="Arial" panose="020B0604020202020204" pitchFamily="34" charset="0"/>
                <a:cs typeface="Arial" panose="020B0604020202020204" pitchFamily="34" charset="0"/>
              </a:endParaRPr>
            </a:p>
          </p:txBody>
        </p:sp>
        <p:sp>
          <p:nvSpPr>
            <p:cNvPr id="330" name="線"/>
            <p:cNvSpPr/>
            <p:nvPr/>
          </p:nvSpPr>
          <p:spPr>
            <a:xfrm>
              <a:off x="3016858" y="127356"/>
              <a:ext cx="717608" cy="319965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8760" y="453"/>
                    <a:pt x="16482" y="1060"/>
                    <a:pt x="14979" y="1765"/>
                  </a:cubicBezTo>
                  <a:cubicBezTo>
                    <a:pt x="10464" y="3884"/>
                    <a:pt x="13646" y="6461"/>
                    <a:pt x="9105" y="8597"/>
                  </a:cubicBezTo>
                  <a:cubicBezTo>
                    <a:pt x="7175" y="9505"/>
                    <a:pt x="3978" y="10247"/>
                    <a:pt x="0" y="10712"/>
                  </a:cubicBezTo>
                  <a:cubicBezTo>
                    <a:pt x="2503" y="10993"/>
                    <a:pt x="4682" y="11401"/>
                    <a:pt x="6370" y="11902"/>
                  </a:cubicBezTo>
                  <a:cubicBezTo>
                    <a:pt x="14118" y="14202"/>
                    <a:pt x="9777" y="17410"/>
                    <a:pt x="14576" y="19987"/>
                  </a:cubicBezTo>
                  <a:cubicBezTo>
                    <a:pt x="15684" y="20582"/>
                    <a:pt x="17255" y="21128"/>
                    <a:pt x="19216" y="21600"/>
                  </a:cubicBezTo>
                </a:path>
              </a:pathLst>
            </a:custGeom>
            <a:noFill/>
            <a:ln w="25400" cap="flat">
              <a:solidFill>
                <a:srgbClr val="000000"/>
              </a:solidFill>
              <a:prstDash val="solid"/>
              <a:miter lim="400000"/>
            </a:ln>
            <a:effectLst/>
          </p:spPr>
          <p:txBody>
            <a:bodyPr wrap="square" lIns="50800" tIns="50800" rIns="50800" bIns="50800" numCol="1" anchor="ctr">
              <a:noAutofit/>
            </a:bodyPr>
            <a:lstStyle/>
            <a:p>
              <a:endParaRPr dirty="0"/>
            </a:p>
          </p:txBody>
        </p:sp>
        <p:sp>
          <p:nvSpPr>
            <p:cNvPr id="331" name="線"/>
            <p:cNvSpPr/>
            <p:nvPr/>
          </p:nvSpPr>
          <p:spPr>
            <a:xfrm flipV="1">
              <a:off x="8278788" y="4615041"/>
              <a:ext cx="9909033" cy="7174"/>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332" name="線"/>
            <p:cNvSpPr/>
            <p:nvPr/>
          </p:nvSpPr>
          <p:spPr>
            <a:xfrm flipV="1">
              <a:off x="12980417" y="69726"/>
              <a:ext cx="1" cy="4552490"/>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333" name="線"/>
            <p:cNvSpPr/>
            <p:nvPr/>
          </p:nvSpPr>
          <p:spPr>
            <a:xfrm>
              <a:off x="8564776" y="649027"/>
              <a:ext cx="9262260" cy="331885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376" y="21545"/>
                  </a:lnTo>
                  <a:lnTo>
                    <a:pt x="10256" y="201"/>
                  </a:lnTo>
                  <a:lnTo>
                    <a:pt x="21600" y="0"/>
                  </a:lnTo>
                </a:path>
              </a:pathLst>
            </a:custGeom>
            <a:noFill/>
            <a:ln w="25400" cap="flat">
              <a:solidFill>
                <a:schemeClr val="accent5"/>
              </a:solidFill>
              <a:prstDash val="solid"/>
              <a:miter lim="400000"/>
            </a:ln>
            <a:effectLst/>
          </p:spPr>
          <p:txBody>
            <a:bodyPr wrap="square" lIns="50800" tIns="50800" rIns="50800" bIns="50800" numCol="1" anchor="ctr">
              <a:noAutofit/>
            </a:bodyPr>
            <a:lstStyle/>
            <a:p>
              <a:endParaRPr/>
            </a:p>
          </p:txBody>
        </p:sp>
        <p:sp>
          <p:nvSpPr>
            <p:cNvPr id="334" name="0"/>
            <p:cNvSpPr/>
            <p:nvPr/>
          </p:nvSpPr>
          <p:spPr>
            <a:xfrm>
              <a:off x="13495033" y="3820300"/>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sz="4900"/>
              </a:lvl1pPr>
            </a:lstStyle>
            <a:p>
              <a:r>
                <a:t>0</a:t>
              </a:r>
            </a:p>
          </p:txBody>
        </p:sp>
        <p:sp>
          <p:nvSpPr>
            <p:cNvPr id="335" name="1"/>
            <p:cNvSpPr/>
            <p:nvPr/>
          </p:nvSpPr>
          <p:spPr>
            <a:xfrm>
              <a:off x="12465801" y="517588"/>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sz="4900"/>
              </a:lvl1pPr>
            </a:lstStyle>
            <a:p>
              <a:r>
                <a:t>1</a:t>
              </a:r>
            </a:p>
          </p:txBody>
        </p:sp>
      </p:grpSp>
      <p:sp>
        <p:nvSpPr>
          <p:cNvPr id="2" name="閾値を0とすると、μが0より大きければzは1となり(発火)、…">
            <a:extLst>
              <a:ext uri="{FF2B5EF4-FFF2-40B4-BE49-F238E27FC236}">
                <a16:creationId xmlns:a16="http://schemas.microsoft.com/office/drawing/2014/main" id="{2DB4DF88-E0C4-2989-F92A-4FB20072DE76}"/>
              </a:ext>
            </a:extLst>
          </p:cNvPr>
          <p:cNvSpPr txBox="1"/>
          <p:nvPr/>
        </p:nvSpPr>
        <p:spPr>
          <a:xfrm>
            <a:off x="1382880" y="2348698"/>
            <a:ext cx="10522111" cy="7673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5300">
                <a:latin typeface="ヒラギノ丸ゴ ProN W4"/>
                <a:ea typeface="ヒラギノ丸ゴ ProN W4"/>
                <a:cs typeface="ヒラギノ丸ゴ ProN W4"/>
                <a:sym typeface="ヒラギノ丸ゴ ProN W4"/>
              </a:defRPr>
            </a:pPr>
            <a:r>
              <a:rPr lang="ja-JP" altLang="en-US" sz="4800" dirty="0"/>
              <a:t>出力値を</a:t>
            </a:r>
            <a:r>
              <a:rPr lang="en-US" altLang="ja-JP" sz="4800" dirty="0"/>
              <a:t>Z</a:t>
            </a:r>
            <a:r>
              <a:rPr lang="ja-JP" altLang="en-US" sz="4800" dirty="0"/>
              <a:t>とすると活性化関数</a:t>
            </a:r>
            <a:r>
              <a:rPr lang="en-US" altLang="ja-JP" sz="4800" dirty="0"/>
              <a:t>f(μ)</a:t>
            </a:r>
            <a:r>
              <a:rPr lang="ja-JP" altLang="en-US" sz="4800" dirty="0"/>
              <a:t>は、</a:t>
            </a:r>
            <a:endParaRPr sz="4800" dirty="0"/>
          </a:p>
        </p:txBody>
      </p:sp>
      <p:sp>
        <p:nvSpPr>
          <p:cNvPr id="3" name="閾値を0とすると、μが0より大きければzは1となり(発火)、…">
            <a:extLst>
              <a:ext uri="{FF2B5EF4-FFF2-40B4-BE49-F238E27FC236}">
                <a16:creationId xmlns:a16="http://schemas.microsoft.com/office/drawing/2014/main" id="{373D5959-2000-3C77-C435-D11B0E3CB007}"/>
              </a:ext>
            </a:extLst>
          </p:cNvPr>
          <p:cNvSpPr txBox="1"/>
          <p:nvPr/>
        </p:nvSpPr>
        <p:spPr>
          <a:xfrm>
            <a:off x="21157199" y="7823431"/>
            <a:ext cx="525785" cy="9335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5300">
                <a:latin typeface="ヒラギノ丸ゴ ProN W4"/>
                <a:ea typeface="ヒラギノ丸ゴ ProN W4"/>
                <a:cs typeface="ヒラギノ丸ゴ ProN W4"/>
                <a:sym typeface="ヒラギノ丸ゴ ProN W4"/>
              </a:defRPr>
            </a:pPr>
            <a:r>
              <a:rPr lang="en-US" altLang="ja-JP" sz="6000" dirty="0"/>
              <a:t>μ</a:t>
            </a:r>
            <a:endParaRPr sz="6000" dirty="0"/>
          </a:p>
        </p:txBody>
      </p:sp>
      <p:sp>
        <p:nvSpPr>
          <p:cNvPr id="6" name="閾値を0とすると、μが0より大きければzは1となり(発火)、…">
            <a:extLst>
              <a:ext uri="{FF2B5EF4-FFF2-40B4-BE49-F238E27FC236}">
                <a16:creationId xmlns:a16="http://schemas.microsoft.com/office/drawing/2014/main" id="{49660B71-DDB1-7932-BFCE-A472EC46E79E}"/>
              </a:ext>
            </a:extLst>
          </p:cNvPr>
          <p:cNvSpPr txBox="1"/>
          <p:nvPr/>
        </p:nvSpPr>
        <p:spPr>
          <a:xfrm>
            <a:off x="15200264" y="2764122"/>
            <a:ext cx="767503" cy="9335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lgn="l">
              <a:defRPr sz="5300">
                <a:latin typeface="ヒラギノ丸ゴ ProN W4"/>
                <a:ea typeface="ヒラギノ丸ゴ ProN W4"/>
                <a:cs typeface="ヒラギノ丸ゴ ProN W4"/>
                <a:sym typeface="ヒラギノ丸ゴ ProN W4"/>
              </a:defRPr>
            </a:pPr>
            <a:r>
              <a:rPr lang="en-US" altLang="ja-JP" sz="6000" dirty="0"/>
              <a:t>Z</a:t>
            </a:r>
            <a:endParaRPr sz="6000" dirty="0"/>
          </a:p>
        </p:txBody>
      </p:sp>
      <p:sp>
        <p:nvSpPr>
          <p:cNvPr id="7" name="閾値を0とすると、μが0より大きければzは1となり(発火)、…">
            <a:extLst>
              <a:ext uri="{FF2B5EF4-FFF2-40B4-BE49-F238E27FC236}">
                <a16:creationId xmlns:a16="http://schemas.microsoft.com/office/drawing/2014/main" id="{CEAECE88-E102-E85C-76BE-0E3D0E2ED8BE}"/>
              </a:ext>
            </a:extLst>
          </p:cNvPr>
          <p:cNvSpPr txBox="1"/>
          <p:nvPr/>
        </p:nvSpPr>
        <p:spPr>
          <a:xfrm>
            <a:off x="2306985" y="7889335"/>
            <a:ext cx="7489230" cy="1432187"/>
          </a:xfrm>
          <a:prstGeom prst="rect">
            <a:avLst/>
          </a:prstGeom>
          <a:ln w="12700">
            <a:solidFill>
              <a:schemeClr val="tx1"/>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5300">
                <a:latin typeface="ヒラギノ丸ゴ ProN W4"/>
                <a:ea typeface="ヒラギノ丸ゴ ProN W4"/>
                <a:cs typeface="ヒラギノ丸ゴ ProN W4"/>
                <a:sym typeface="ヒラギノ丸ゴ ProN W4"/>
              </a:defRPr>
            </a:pPr>
            <a:r>
              <a:rPr lang="en-US" altLang="ja-JP" sz="4800" dirty="0"/>
              <a:t>μ</a:t>
            </a:r>
            <a:r>
              <a:rPr lang="ja-JP" altLang="en-US" sz="4800" dirty="0"/>
              <a:t>がどんな値でも出力は</a:t>
            </a:r>
            <a:endParaRPr lang="en-US" altLang="ja-JP" sz="4800" dirty="0"/>
          </a:p>
          <a:p>
            <a:pPr algn="l">
              <a:defRPr sz="5300">
                <a:latin typeface="ヒラギノ丸ゴ ProN W4"/>
                <a:ea typeface="ヒラギノ丸ゴ ProN W4"/>
                <a:cs typeface="ヒラギノ丸ゴ ProN W4"/>
                <a:sym typeface="ヒラギノ丸ゴ ProN W4"/>
              </a:defRPr>
            </a:pPr>
            <a:r>
              <a:rPr lang="ja-JP" altLang="en-US" sz="4800" dirty="0"/>
              <a:t>０か１のいずれかになる！</a:t>
            </a:r>
            <a:endParaRPr sz="4800" dirty="0"/>
          </a:p>
        </p:txBody>
      </p:sp>
    </p:spTree>
    <p:extLst>
      <p:ext uri="{BB962C8B-B14F-4D97-AF65-F5344CB8AC3E}">
        <p14:creationId xmlns:p14="http://schemas.microsoft.com/office/powerpoint/2010/main" val="1096357901"/>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角丸四角形"/>
          <p:cNvSpPr/>
          <p:nvPr/>
        </p:nvSpPr>
        <p:spPr>
          <a:xfrm>
            <a:off x="2654095" y="6782332"/>
            <a:ext cx="3467732" cy="1270001"/>
          </a:xfrm>
          <a:prstGeom prst="roundRect">
            <a:avLst>
              <a:gd name="adj" fmla="val 15000"/>
            </a:avLst>
          </a:prstGeom>
          <a:ln w="254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endParaRPr/>
          </a:p>
        </p:txBody>
      </p:sp>
      <p:sp>
        <p:nvSpPr>
          <p:cNvPr id="341" name="角丸四角形"/>
          <p:cNvSpPr/>
          <p:nvPr/>
        </p:nvSpPr>
        <p:spPr>
          <a:xfrm>
            <a:off x="2654095" y="9045590"/>
            <a:ext cx="3467732" cy="1270001"/>
          </a:xfrm>
          <a:prstGeom prst="roundRect">
            <a:avLst>
              <a:gd name="adj" fmla="val 15000"/>
            </a:avLst>
          </a:prstGeom>
          <a:ln w="254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endParaRPr/>
          </a:p>
        </p:txBody>
      </p:sp>
      <p:sp>
        <p:nvSpPr>
          <p:cNvPr id="342" name="角丸四角形"/>
          <p:cNvSpPr/>
          <p:nvPr/>
        </p:nvSpPr>
        <p:spPr>
          <a:xfrm>
            <a:off x="2654095" y="11308848"/>
            <a:ext cx="3467732" cy="1270001"/>
          </a:xfrm>
          <a:prstGeom prst="roundRect">
            <a:avLst>
              <a:gd name="adj" fmla="val 15000"/>
            </a:avLst>
          </a:prstGeom>
          <a:ln w="254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endParaRPr/>
          </a:p>
        </p:txBody>
      </p:sp>
      <p:sp>
        <p:nvSpPr>
          <p:cNvPr id="343" name="楕円"/>
          <p:cNvSpPr/>
          <p:nvPr/>
        </p:nvSpPr>
        <p:spPr>
          <a:xfrm>
            <a:off x="9551824" y="7265268"/>
            <a:ext cx="6081050" cy="4830645"/>
          </a:xfrm>
          <a:prstGeom prst="ellipse">
            <a:avLst/>
          </a:prstGeom>
          <a:ln w="254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endParaRPr/>
          </a:p>
        </p:txBody>
      </p:sp>
      <p:sp>
        <p:nvSpPr>
          <p:cNvPr id="344" name="線"/>
          <p:cNvSpPr/>
          <p:nvPr/>
        </p:nvSpPr>
        <p:spPr>
          <a:xfrm>
            <a:off x="6790759" y="7420311"/>
            <a:ext cx="2211118" cy="948819"/>
          </a:xfrm>
          <a:prstGeom prst="line">
            <a:avLst/>
          </a:prstGeom>
          <a:ln w="88900">
            <a:solidFill>
              <a:srgbClr val="000000"/>
            </a:solidFill>
            <a:custDash>
              <a:ds d="200000" sp="200000"/>
            </a:custDash>
            <a:miter lim="400000"/>
            <a:tailEnd type="triangle"/>
          </a:ln>
        </p:spPr>
        <p:txBody>
          <a:bodyPr lIns="50800" tIns="50800" rIns="50800" bIns="50800" anchor="ctr"/>
          <a:lstStyle/>
          <a:p>
            <a:endParaRPr/>
          </a:p>
        </p:txBody>
      </p:sp>
      <p:sp>
        <p:nvSpPr>
          <p:cNvPr id="345" name="線"/>
          <p:cNvSpPr/>
          <p:nvPr/>
        </p:nvSpPr>
        <p:spPr>
          <a:xfrm>
            <a:off x="6790759" y="9774433"/>
            <a:ext cx="2193589" cy="1"/>
          </a:xfrm>
          <a:prstGeom prst="line">
            <a:avLst/>
          </a:prstGeom>
          <a:ln w="88900">
            <a:solidFill>
              <a:srgbClr val="000000"/>
            </a:solidFill>
            <a:custDash>
              <a:ds d="200000" sp="200000"/>
            </a:custDash>
            <a:miter lim="400000"/>
            <a:tailEnd type="triangle"/>
          </a:ln>
        </p:spPr>
        <p:txBody>
          <a:bodyPr lIns="50800" tIns="50800" rIns="50800" bIns="50800" anchor="ctr"/>
          <a:lstStyle/>
          <a:p>
            <a:endParaRPr/>
          </a:p>
        </p:txBody>
      </p:sp>
      <p:sp>
        <p:nvSpPr>
          <p:cNvPr id="346" name="線"/>
          <p:cNvSpPr/>
          <p:nvPr/>
        </p:nvSpPr>
        <p:spPr>
          <a:xfrm flipV="1">
            <a:off x="6790759" y="10885659"/>
            <a:ext cx="2211718" cy="1058189"/>
          </a:xfrm>
          <a:prstGeom prst="line">
            <a:avLst/>
          </a:prstGeom>
          <a:ln w="88900">
            <a:solidFill>
              <a:srgbClr val="000000"/>
            </a:solidFill>
            <a:custDash>
              <a:ds d="200000" sp="200000"/>
            </a:custDash>
            <a:miter lim="400000"/>
            <a:tailEnd type="triangle"/>
          </a:ln>
        </p:spPr>
        <p:txBody>
          <a:bodyPr lIns="50800" tIns="50800" rIns="50800" bIns="50800" anchor="ctr"/>
          <a:lstStyle/>
          <a:p>
            <a:endParaRPr/>
          </a:p>
        </p:txBody>
      </p:sp>
      <p:sp>
        <p:nvSpPr>
          <p:cNvPr id="347" name="入力x1"/>
          <p:cNvSpPr txBox="1"/>
          <p:nvPr/>
        </p:nvSpPr>
        <p:spPr>
          <a:xfrm>
            <a:off x="3272597" y="6999013"/>
            <a:ext cx="2053447" cy="8366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5300">
                <a:latin typeface="ヒラギノ丸ゴ ProN W4"/>
                <a:ea typeface="ヒラギノ丸ゴ ProN W4"/>
                <a:cs typeface="ヒラギノ丸ゴ ProN W4"/>
                <a:sym typeface="ヒラギノ丸ゴ ProN W4"/>
              </a:defRPr>
            </a:pPr>
            <a:r>
              <a:rPr dirty="0">
                <a:latin typeface="Arial" panose="020B0604020202020204" pitchFamily="34" charset="0"/>
                <a:cs typeface="Arial" panose="020B0604020202020204" pitchFamily="34" charset="0"/>
              </a:rPr>
              <a:t>入力</a:t>
            </a:r>
            <a:r>
              <a:rPr dirty="0">
                <a:latin typeface="Arial" panose="020B0604020202020204" pitchFamily="34" charset="0"/>
                <a:ea typeface="Apple Chancery"/>
                <a:cs typeface="Arial" panose="020B0604020202020204" pitchFamily="34" charset="0"/>
                <a:sym typeface="Apple Chancery"/>
              </a:rPr>
              <a:t>x</a:t>
            </a:r>
            <a:r>
              <a:rPr baseline="-5999" dirty="0">
                <a:latin typeface="Arial" panose="020B0604020202020204" pitchFamily="34" charset="0"/>
                <a:ea typeface="Apple Chancery"/>
                <a:cs typeface="Arial" panose="020B0604020202020204" pitchFamily="34" charset="0"/>
                <a:sym typeface="Apple Chancery"/>
              </a:rPr>
              <a:t>1</a:t>
            </a:r>
          </a:p>
        </p:txBody>
      </p:sp>
      <p:sp>
        <p:nvSpPr>
          <p:cNvPr id="348" name="入力x2"/>
          <p:cNvSpPr txBox="1"/>
          <p:nvPr/>
        </p:nvSpPr>
        <p:spPr>
          <a:xfrm>
            <a:off x="3272597" y="9262271"/>
            <a:ext cx="2053447" cy="8366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5300">
                <a:latin typeface="ヒラギノ丸ゴ ProN W4"/>
                <a:ea typeface="ヒラギノ丸ゴ ProN W4"/>
                <a:cs typeface="ヒラギノ丸ゴ ProN W4"/>
                <a:sym typeface="ヒラギノ丸ゴ ProN W4"/>
              </a:defRPr>
            </a:pPr>
            <a:r>
              <a:rPr dirty="0">
                <a:latin typeface="Arial" panose="020B0604020202020204" pitchFamily="34" charset="0"/>
                <a:cs typeface="Arial" panose="020B0604020202020204" pitchFamily="34" charset="0"/>
              </a:rPr>
              <a:t>入力</a:t>
            </a:r>
            <a:r>
              <a:rPr dirty="0">
                <a:latin typeface="Arial" panose="020B0604020202020204" pitchFamily="34" charset="0"/>
                <a:ea typeface="Apple Chancery"/>
                <a:cs typeface="Arial" panose="020B0604020202020204" pitchFamily="34" charset="0"/>
                <a:sym typeface="Apple Chancery"/>
              </a:rPr>
              <a:t>x</a:t>
            </a:r>
            <a:r>
              <a:rPr baseline="-5999" dirty="0">
                <a:latin typeface="Arial" panose="020B0604020202020204" pitchFamily="34" charset="0"/>
                <a:ea typeface="Apple Chancery"/>
                <a:cs typeface="Arial" panose="020B0604020202020204" pitchFamily="34" charset="0"/>
                <a:sym typeface="Apple Chancery"/>
              </a:rPr>
              <a:t>2</a:t>
            </a:r>
          </a:p>
        </p:txBody>
      </p:sp>
      <p:sp>
        <p:nvSpPr>
          <p:cNvPr id="349" name="入力x3"/>
          <p:cNvSpPr txBox="1"/>
          <p:nvPr/>
        </p:nvSpPr>
        <p:spPr>
          <a:xfrm>
            <a:off x="3363778" y="11601729"/>
            <a:ext cx="2053447" cy="8366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5300">
                <a:latin typeface="ヒラギノ丸ゴ ProN W4"/>
                <a:ea typeface="ヒラギノ丸ゴ ProN W4"/>
                <a:cs typeface="ヒラギノ丸ゴ ProN W4"/>
                <a:sym typeface="ヒラギノ丸ゴ ProN W4"/>
              </a:defRPr>
            </a:pPr>
            <a:r>
              <a:rPr>
                <a:latin typeface="Arial" panose="020B0604020202020204" pitchFamily="34" charset="0"/>
                <a:cs typeface="Arial" panose="020B0604020202020204" pitchFamily="34" charset="0"/>
              </a:rPr>
              <a:t>入力</a:t>
            </a:r>
            <a:r>
              <a:rPr>
                <a:latin typeface="Arial" panose="020B0604020202020204" pitchFamily="34" charset="0"/>
                <a:ea typeface="Apple Chancery"/>
                <a:cs typeface="Arial" panose="020B0604020202020204" pitchFamily="34" charset="0"/>
                <a:sym typeface="Apple Chancery"/>
              </a:rPr>
              <a:t>x</a:t>
            </a:r>
            <a:r>
              <a:rPr baseline="-5999">
                <a:latin typeface="Arial" panose="020B0604020202020204" pitchFamily="34" charset="0"/>
                <a:ea typeface="Apple Chancery"/>
                <a:cs typeface="Arial" panose="020B0604020202020204" pitchFamily="34" charset="0"/>
                <a:sym typeface="Apple Chancery"/>
              </a:rPr>
              <a:t>3</a:t>
            </a:r>
          </a:p>
        </p:txBody>
      </p:sp>
      <p:sp>
        <p:nvSpPr>
          <p:cNvPr id="350" name="重みw1"/>
          <p:cNvSpPr txBox="1"/>
          <p:nvPr/>
        </p:nvSpPr>
        <p:spPr>
          <a:xfrm>
            <a:off x="7251916" y="6674569"/>
            <a:ext cx="2204130" cy="8366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5300">
                <a:latin typeface="ヒラギノ丸ゴ ProN W4"/>
                <a:ea typeface="ヒラギノ丸ゴ ProN W4"/>
                <a:cs typeface="ヒラギノ丸ゴ ProN W4"/>
                <a:sym typeface="ヒラギノ丸ゴ ProN W4"/>
              </a:defRPr>
            </a:pPr>
            <a:r>
              <a:rPr dirty="0">
                <a:latin typeface="Arial" panose="020B0604020202020204" pitchFamily="34" charset="0"/>
                <a:cs typeface="Arial" panose="020B0604020202020204" pitchFamily="34" charset="0"/>
              </a:rPr>
              <a:t>重み</a:t>
            </a:r>
            <a:r>
              <a:rPr dirty="0">
                <a:latin typeface="Arial" panose="020B0604020202020204" pitchFamily="34" charset="0"/>
                <a:ea typeface="Apple Chancery"/>
                <a:cs typeface="Arial" panose="020B0604020202020204" pitchFamily="34" charset="0"/>
                <a:sym typeface="Apple Chancery"/>
              </a:rPr>
              <a:t>w</a:t>
            </a:r>
            <a:r>
              <a:rPr baseline="-5999" dirty="0">
                <a:latin typeface="Arial" panose="020B0604020202020204" pitchFamily="34" charset="0"/>
                <a:ea typeface="Apple Chancery"/>
                <a:cs typeface="Arial" panose="020B0604020202020204" pitchFamily="34" charset="0"/>
                <a:sym typeface="Apple Chancery"/>
              </a:rPr>
              <a:t>1</a:t>
            </a:r>
          </a:p>
        </p:txBody>
      </p:sp>
      <p:sp>
        <p:nvSpPr>
          <p:cNvPr id="351" name="重みw2"/>
          <p:cNvSpPr txBox="1"/>
          <p:nvPr/>
        </p:nvSpPr>
        <p:spPr>
          <a:xfrm>
            <a:off x="6798783" y="8714842"/>
            <a:ext cx="2204130" cy="8366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5300">
                <a:latin typeface="ヒラギノ丸ゴ ProN W4"/>
                <a:ea typeface="ヒラギノ丸ゴ ProN W4"/>
                <a:cs typeface="ヒラギノ丸ゴ ProN W4"/>
                <a:sym typeface="ヒラギノ丸ゴ ProN W4"/>
              </a:defRPr>
            </a:pPr>
            <a:r>
              <a:rPr>
                <a:latin typeface="Arial" panose="020B0604020202020204" pitchFamily="34" charset="0"/>
                <a:cs typeface="Arial" panose="020B0604020202020204" pitchFamily="34" charset="0"/>
              </a:rPr>
              <a:t>重み</a:t>
            </a:r>
            <a:r>
              <a:rPr>
                <a:latin typeface="Arial" panose="020B0604020202020204" pitchFamily="34" charset="0"/>
                <a:ea typeface="Apple Chancery"/>
                <a:cs typeface="Arial" panose="020B0604020202020204" pitchFamily="34" charset="0"/>
                <a:sym typeface="Apple Chancery"/>
              </a:rPr>
              <a:t>w</a:t>
            </a:r>
            <a:r>
              <a:rPr baseline="-5999">
                <a:latin typeface="Arial" panose="020B0604020202020204" pitchFamily="34" charset="0"/>
                <a:ea typeface="Apple Chancery"/>
                <a:cs typeface="Arial" panose="020B0604020202020204" pitchFamily="34" charset="0"/>
                <a:sym typeface="Apple Chancery"/>
              </a:rPr>
              <a:t>2</a:t>
            </a:r>
          </a:p>
        </p:txBody>
      </p:sp>
      <p:sp>
        <p:nvSpPr>
          <p:cNvPr id="352" name="重みw3"/>
          <p:cNvSpPr txBox="1"/>
          <p:nvPr/>
        </p:nvSpPr>
        <p:spPr>
          <a:xfrm>
            <a:off x="7223212" y="11791273"/>
            <a:ext cx="2204130" cy="8366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5300">
                <a:latin typeface="ヒラギノ丸ゴ ProN W4"/>
                <a:ea typeface="ヒラギノ丸ゴ ProN W4"/>
                <a:cs typeface="ヒラギノ丸ゴ ProN W4"/>
                <a:sym typeface="ヒラギノ丸ゴ ProN W4"/>
              </a:defRPr>
            </a:pPr>
            <a:r>
              <a:rPr>
                <a:latin typeface="Arial" panose="020B0604020202020204" pitchFamily="34" charset="0"/>
                <a:cs typeface="Arial" panose="020B0604020202020204" pitchFamily="34" charset="0"/>
              </a:rPr>
              <a:t>重み</a:t>
            </a:r>
            <a:r>
              <a:rPr>
                <a:latin typeface="Arial" panose="020B0604020202020204" pitchFamily="34" charset="0"/>
                <a:ea typeface="Apple Chancery"/>
                <a:cs typeface="Arial" panose="020B0604020202020204" pitchFamily="34" charset="0"/>
                <a:sym typeface="Apple Chancery"/>
              </a:rPr>
              <a:t>w</a:t>
            </a:r>
            <a:r>
              <a:rPr baseline="-5999">
                <a:latin typeface="Arial" panose="020B0604020202020204" pitchFamily="34" charset="0"/>
                <a:ea typeface="Apple Chancery"/>
                <a:cs typeface="Arial" panose="020B0604020202020204" pitchFamily="34" charset="0"/>
                <a:sym typeface="Apple Chancery"/>
              </a:rPr>
              <a:t>3</a:t>
            </a:r>
          </a:p>
        </p:txBody>
      </p:sp>
      <p:sp>
        <p:nvSpPr>
          <p:cNvPr id="353" name="矢印"/>
          <p:cNvSpPr/>
          <p:nvPr/>
        </p:nvSpPr>
        <p:spPr>
          <a:xfrm>
            <a:off x="16588654" y="9139433"/>
            <a:ext cx="1818742" cy="1270001"/>
          </a:xfrm>
          <a:prstGeom prst="rightArrow">
            <a:avLst>
              <a:gd name="adj1" fmla="val 32000"/>
              <a:gd name="adj2" fmla="val 64000"/>
            </a:avLst>
          </a:prstGeom>
          <a:solidFill>
            <a:srgbClr val="000000"/>
          </a:solidFill>
          <a:ln w="12700">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endParaRPr/>
          </a:p>
        </p:txBody>
      </p:sp>
      <p:sp>
        <p:nvSpPr>
          <p:cNvPr id="354" name="角丸四角形"/>
          <p:cNvSpPr/>
          <p:nvPr/>
        </p:nvSpPr>
        <p:spPr>
          <a:xfrm>
            <a:off x="19363177" y="9139433"/>
            <a:ext cx="3467732" cy="1270001"/>
          </a:xfrm>
          <a:prstGeom prst="roundRect">
            <a:avLst>
              <a:gd name="adj" fmla="val 15000"/>
            </a:avLst>
          </a:prstGeom>
          <a:ln w="254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endParaRPr/>
          </a:p>
        </p:txBody>
      </p:sp>
      <p:sp>
        <p:nvSpPr>
          <p:cNvPr id="355" name="出力z"/>
          <p:cNvSpPr txBox="1"/>
          <p:nvPr/>
        </p:nvSpPr>
        <p:spPr>
          <a:xfrm>
            <a:off x="19981679" y="9356114"/>
            <a:ext cx="1801775" cy="8366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5300">
                <a:latin typeface="ヒラギノ丸ゴ ProN W4"/>
                <a:ea typeface="ヒラギノ丸ゴ ProN W4"/>
                <a:cs typeface="ヒラギノ丸ゴ ProN W4"/>
                <a:sym typeface="ヒラギノ丸ゴ ProN W4"/>
              </a:defRPr>
            </a:pPr>
            <a:r>
              <a:rPr dirty="0" err="1">
                <a:latin typeface="Arial" panose="020B0604020202020204" pitchFamily="34" charset="0"/>
                <a:cs typeface="Arial" panose="020B0604020202020204" pitchFamily="34" charset="0"/>
              </a:rPr>
              <a:t>出力</a:t>
            </a:r>
            <a:r>
              <a:rPr dirty="0" err="1">
                <a:latin typeface="Arial" panose="020B0604020202020204" pitchFamily="34" charset="0"/>
                <a:ea typeface="Apple Chancery"/>
                <a:cs typeface="Arial" panose="020B0604020202020204" pitchFamily="34" charset="0"/>
                <a:sym typeface="Apple Chancery"/>
              </a:rPr>
              <a:t>z</a:t>
            </a:r>
            <a:endParaRPr dirty="0">
              <a:latin typeface="Arial" panose="020B0604020202020204" pitchFamily="34" charset="0"/>
              <a:ea typeface="Apple Chancery"/>
              <a:cs typeface="Arial" panose="020B0604020202020204" pitchFamily="34" charset="0"/>
              <a:sym typeface="Apple Chancery"/>
            </a:endParaRPr>
          </a:p>
        </p:txBody>
      </p:sp>
      <p:sp>
        <p:nvSpPr>
          <p:cNvPr id="357" name="Σ"/>
          <p:cNvSpPr txBox="1"/>
          <p:nvPr/>
        </p:nvSpPr>
        <p:spPr>
          <a:xfrm>
            <a:off x="16325023" y="4635191"/>
            <a:ext cx="102657" cy="11136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7300">
                <a:latin typeface="Apple Chancery"/>
                <a:ea typeface="Apple Chancery"/>
                <a:cs typeface="Apple Chancery"/>
                <a:sym typeface="Apple Chancery"/>
              </a:defRPr>
            </a:lvl1pPr>
          </a:lstStyle>
          <a:p>
            <a:endParaRPr dirty="0">
              <a:latin typeface="Arial" panose="020B0604020202020204" pitchFamily="34" charset="0"/>
              <a:cs typeface="Arial" panose="020B0604020202020204" pitchFamily="34" charset="0"/>
            </a:endParaRPr>
          </a:p>
        </p:txBody>
      </p:sp>
      <p:sp>
        <p:nvSpPr>
          <p:cNvPr id="360" name="μ"/>
          <p:cNvSpPr txBox="1"/>
          <p:nvPr/>
        </p:nvSpPr>
        <p:spPr>
          <a:xfrm>
            <a:off x="10833944" y="9262271"/>
            <a:ext cx="493725" cy="8366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5300">
                <a:latin typeface="ヒラギノ丸ゴ ProN W4"/>
                <a:ea typeface="ヒラギノ丸ゴ ProN W4"/>
                <a:cs typeface="ヒラギノ丸ゴ ProN W4"/>
                <a:sym typeface="ヒラギノ丸ゴ ProN W4"/>
              </a:defRPr>
            </a:lvl1pPr>
          </a:lstStyle>
          <a:p>
            <a:r>
              <a:rPr>
                <a:latin typeface="Arial" panose="020B0604020202020204" pitchFamily="34" charset="0"/>
                <a:cs typeface="Arial" panose="020B0604020202020204" pitchFamily="34" charset="0"/>
              </a:rPr>
              <a:t>μ</a:t>
            </a:r>
          </a:p>
        </p:txBody>
      </p:sp>
      <p:sp>
        <p:nvSpPr>
          <p:cNvPr id="361" name="線"/>
          <p:cNvSpPr/>
          <p:nvPr/>
        </p:nvSpPr>
        <p:spPr>
          <a:xfrm flipV="1">
            <a:off x="12592349" y="7250713"/>
            <a:ext cx="1" cy="4859755"/>
          </a:xfrm>
          <a:prstGeom prst="line">
            <a:avLst/>
          </a:prstGeom>
          <a:ln w="25400">
            <a:solidFill>
              <a:srgbClr val="000000"/>
            </a:solidFill>
            <a:custDash>
              <a:ds d="600000" sp="600000"/>
            </a:custDash>
            <a:miter lim="400000"/>
          </a:ln>
        </p:spPr>
        <p:txBody>
          <a:bodyPr lIns="50800" tIns="50800" rIns="50800" bIns="50800" anchor="ctr"/>
          <a:lstStyle/>
          <a:p>
            <a:endParaRPr/>
          </a:p>
        </p:txBody>
      </p:sp>
      <p:sp>
        <p:nvSpPr>
          <p:cNvPr id="362" name="例えばx1=1、x２=2、x３=1、w1=0.5、w２=0.2、w３=-1の時は？"/>
          <p:cNvSpPr txBox="1"/>
          <p:nvPr/>
        </p:nvSpPr>
        <p:spPr>
          <a:xfrm>
            <a:off x="2632201" y="2053604"/>
            <a:ext cx="19199167" cy="8366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5300">
                <a:latin typeface="ヒラギノ丸ゴ ProN W4"/>
                <a:ea typeface="ヒラギノ丸ゴ ProN W4"/>
                <a:cs typeface="ヒラギノ丸ゴ ProN W4"/>
                <a:sym typeface="ヒラギノ丸ゴ ProN W4"/>
              </a:defRPr>
            </a:pPr>
            <a:r>
              <a:rPr dirty="0">
                <a:latin typeface="Arial" panose="020B0604020202020204" pitchFamily="34" charset="0"/>
                <a:cs typeface="Arial" panose="020B0604020202020204" pitchFamily="34" charset="0"/>
              </a:rPr>
              <a:t>例えば</a:t>
            </a:r>
            <a:r>
              <a:rPr dirty="0">
                <a:latin typeface="Arial" panose="020B0604020202020204" pitchFamily="34" charset="0"/>
                <a:ea typeface="Apple Chancery"/>
                <a:cs typeface="Arial" panose="020B0604020202020204" pitchFamily="34" charset="0"/>
                <a:sym typeface="Apple Chancery"/>
              </a:rPr>
              <a:t>x</a:t>
            </a:r>
            <a:r>
              <a:rPr baseline="-5999" dirty="0">
                <a:latin typeface="Arial" panose="020B0604020202020204" pitchFamily="34" charset="0"/>
                <a:ea typeface="Apple Chancery"/>
                <a:cs typeface="Arial" panose="020B0604020202020204" pitchFamily="34" charset="0"/>
                <a:sym typeface="Apple Chancery"/>
              </a:rPr>
              <a:t>1</a:t>
            </a:r>
            <a:r>
              <a:rPr dirty="0">
                <a:latin typeface="Arial" panose="020B0604020202020204" pitchFamily="34" charset="0"/>
                <a:cs typeface="Arial" panose="020B0604020202020204" pitchFamily="34" charset="0"/>
              </a:rPr>
              <a:t>=1</a:t>
            </a:r>
            <a:r>
              <a:rPr baseline="-5999" dirty="0">
                <a:latin typeface="Arial" panose="020B0604020202020204" pitchFamily="34" charset="0"/>
                <a:ea typeface="Apple Chancery"/>
                <a:cs typeface="Arial" panose="020B0604020202020204" pitchFamily="34" charset="0"/>
                <a:sym typeface="Apple Chancery"/>
              </a:rPr>
              <a:t>、</a:t>
            </a:r>
            <a:r>
              <a:rPr dirty="0">
                <a:latin typeface="Arial" panose="020B0604020202020204" pitchFamily="34" charset="0"/>
                <a:ea typeface="Apple Chancery"/>
                <a:cs typeface="Arial" panose="020B0604020202020204" pitchFamily="34" charset="0"/>
                <a:sym typeface="Apple Chancery"/>
              </a:rPr>
              <a:t>x</a:t>
            </a:r>
            <a:r>
              <a:rPr baseline="-5999" dirty="0">
                <a:latin typeface="Arial" panose="020B0604020202020204" pitchFamily="34" charset="0"/>
                <a:ea typeface="Apple Chancery"/>
                <a:cs typeface="Arial" panose="020B0604020202020204" pitchFamily="34" charset="0"/>
                <a:sym typeface="Apple Chancery"/>
              </a:rPr>
              <a:t>２</a:t>
            </a:r>
            <a:r>
              <a:rPr dirty="0">
                <a:latin typeface="Arial" panose="020B0604020202020204" pitchFamily="34" charset="0"/>
                <a:cs typeface="Arial" panose="020B0604020202020204" pitchFamily="34" charset="0"/>
              </a:rPr>
              <a:t>=2</a:t>
            </a:r>
            <a:r>
              <a:rPr baseline="-5999" dirty="0">
                <a:latin typeface="Arial" panose="020B0604020202020204" pitchFamily="34" charset="0"/>
                <a:ea typeface="Apple Chancery"/>
                <a:cs typeface="Arial" panose="020B0604020202020204" pitchFamily="34" charset="0"/>
                <a:sym typeface="Apple Chancery"/>
              </a:rPr>
              <a:t>、</a:t>
            </a:r>
            <a:r>
              <a:rPr dirty="0">
                <a:latin typeface="Arial" panose="020B0604020202020204" pitchFamily="34" charset="0"/>
                <a:ea typeface="Apple Chancery"/>
                <a:cs typeface="Arial" panose="020B0604020202020204" pitchFamily="34" charset="0"/>
                <a:sym typeface="Apple Chancery"/>
              </a:rPr>
              <a:t>x</a:t>
            </a:r>
            <a:r>
              <a:rPr baseline="-5999" dirty="0">
                <a:latin typeface="Arial" panose="020B0604020202020204" pitchFamily="34" charset="0"/>
                <a:ea typeface="Apple Chancery"/>
                <a:cs typeface="Arial" panose="020B0604020202020204" pitchFamily="34" charset="0"/>
                <a:sym typeface="Apple Chancery"/>
              </a:rPr>
              <a:t>３</a:t>
            </a:r>
            <a:r>
              <a:rPr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0.5</a:t>
            </a:r>
            <a:r>
              <a:rPr dirty="0">
                <a:latin typeface="Arial" panose="020B0604020202020204" pitchFamily="34" charset="0"/>
                <a:ea typeface="Apple Chancery"/>
                <a:cs typeface="Arial" panose="020B0604020202020204" pitchFamily="34" charset="0"/>
                <a:sym typeface="Apple Chancery"/>
              </a:rPr>
              <a:t>、w</a:t>
            </a:r>
            <a:r>
              <a:rPr baseline="-5999" dirty="0">
                <a:latin typeface="Arial" panose="020B0604020202020204" pitchFamily="34" charset="0"/>
                <a:ea typeface="Apple Chancery"/>
                <a:cs typeface="Arial" panose="020B0604020202020204" pitchFamily="34" charset="0"/>
                <a:sym typeface="Apple Chancery"/>
              </a:rPr>
              <a:t>1</a:t>
            </a:r>
            <a:r>
              <a:rPr dirty="0">
                <a:latin typeface="Arial" panose="020B0604020202020204" pitchFamily="34" charset="0"/>
                <a:cs typeface="Arial" panose="020B0604020202020204" pitchFamily="34" charset="0"/>
              </a:rPr>
              <a:t>=0.5</a:t>
            </a:r>
            <a:r>
              <a:rPr dirty="0">
                <a:latin typeface="Arial" panose="020B0604020202020204" pitchFamily="34" charset="0"/>
                <a:ea typeface="Apple Chancery"/>
                <a:cs typeface="Arial" panose="020B0604020202020204" pitchFamily="34" charset="0"/>
                <a:sym typeface="Apple Chancery"/>
              </a:rPr>
              <a:t>、w</a:t>
            </a:r>
            <a:r>
              <a:rPr baseline="-5999" dirty="0">
                <a:latin typeface="Arial" panose="020B0604020202020204" pitchFamily="34" charset="0"/>
                <a:ea typeface="Apple Chancery"/>
                <a:cs typeface="Arial" panose="020B0604020202020204" pitchFamily="34" charset="0"/>
                <a:sym typeface="Apple Chancery"/>
              </a:rPr>
              <a:t>２</a:t>
            </a:r>
            <a:r>
              <a:rPr dirty="0">
                <a:latin typeface="Arial" panose="020B0604020202020204" pitchFamily="34" charset="0"/>
                <a:cs typeface="Arial" panose="020B0604020202020204" pitchFamily="34" charset="0"/>
              </a:rPr>
              <a:t>=0.2</a:t>
            </a:r>
            <a:r>
              <a:rPr dirty="0">
                <a:latin typeface="Arial" panose="020B0604020202020204" pitchFamily="34" charset="0"/>
                <a:ea typeface="Apple Chancery"/>
                <a:cs typeface="Arial" panose="020B0604020202020204" pitchFamily="34" charset="0"/>
                <a:sym typeface="Apple Chancery"/>
              </a:rPr>
              <a:t>、w</a:t>
            </a:r>
            <a:r>
              <a:rPr baseline="-5999" dirty="0">
                <a:latin typeface="Arial" panose="020B0604020202020204" pitchFamily="34" charset="0"/>
                <a:ea typeface="Apple Chancery"/>
                <a:cs typeface="Arial" panose="020B0604020202020204" pitchFamily="34" charset="0"/>
                <a:sym typeface="Apple Chancery"/>
              </a:rPr>
              <a:t>３</a:t>
            </a:r>
            <a:r>
              <a:rPr dirty="0">
                <a:latin typeface="Arial" panose="020B0604020202020204" pitchFamily="34" charset="0"/>
                <a:cs typeface="Arial" panose="020B0604020202020204" pitchFamily="34" charset="0"/>
              </a:rPr>
              <a:t>=-1の時は？</a:t>
            </a:r>
          </a:p>
        </p:txBody>
      </p:sp>
      <p:sp>
        <p:nvSpPr>
          <p:cNvPr id="363" name="活性化…"/>
          <p:cNvSpPr txBox="1"/>
          <p:nvPr/>
        </p:nvSpPr>
        <p:spPr>
          <a:xfrm>
            <a:off x="13304899" y="8733522"/>
            <a:ext cx="1603003" cy="11828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3900">
                <a:latin typeface="ヒラギノ丸ゴ ProN W4"/>
                <a:ea typeface="ヒラギノ丸ゴ ProN W4"/>
                <a:cs typeface="ヒラギノ丸ゴ ProN W4"/>
                <a:sym typeface="ヒラギノ丸ゴ ProN W4"/>
              </a:defRPr>
            </a:pPr>
            <a:r>
              <a:rPr>
                <a:latin typeface="Arial" panose="020B0604020202020204" pitchFamily="34" charset="0"/>
                <a:cs typeface="Arial" panose="020B0604020202020204" pitchFamily="34" charset="0"/>
              </a:rPr>
              <a:t>活性化</a:t>
            </a:r>
          </a:p>
          <a:p>
            <a:pPr algn="l">
              <a:defRPr sz="3900">
                <a:latin typeface="ヒラギノ丸ゴ ProN W4"/>
                <a:ea typeface="ヒラギノ丸ゴ ProN W4"/>
                <a:cs typeface="ヒラギノ丸ゴ ProN W4"/>
                <a:sym typeface="ヒラギノ丸ゴ ProN W4"/>
              </a:defRPr>
            </a:pPr>
            <a:r>
              <a:rPr>
                <a:latin typeface="Arial" panose="020B0604020202020204" pitchFamily="34" charset="0"/>
                <a:cs typeface="Arial" panose="020B0604020202020204" pitchFamily="34" charset="0"/>
              </a:rPr>
              <a:t>関数</a:t>
            </a:r>
          </a:p>
        </p:txBody>
      </p:sp>
      <p:sp>
        <p:nvSpPr>
          <p:cNvPr id="364" name="f(μ)"/>
          <p:cNvSpPr txBox="1"/>
          <p:nvPr/>
        </p:nvSpPr>
        <p:spPr>
          <a:xfrm>
            <a:off x="13519860" y="10064413"/>
            <a:ext cx="864019" cy="6427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3900">
                <a:latin typeface="ヒラギノ丸ゴ ProN W4"/>
                <a:ea typeface="ヒラギノ丸ゴ ProN W4"/>
                <a:cs typeface="ヒラギノ丸ゴ ProN W4"/>
                <a:sym typeface="ヒラギノ丸ゴ ProN W4"/>
              </a:defRPr>
            </a:lvl1pPr>
          </a:lstStyle>
          <a:p>
            <a:r>
              <a:rPr dirty="0">
                <a:latin typeface="Arial" panose="020B0604020202020204" pitchFamily="34" charset="0"/>
                <a:cs typeface="Arial" panose="020B0604020202020204" pitchFamily="34" charset="0"/>
              </a:rPr>
              <a:t>f(μ)</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 name="角丸四角形"/>
          <p:cNvSpPr/>
          <p:nvPr/>
        </p:nvSpPr>
        <p:spPr>
          <a:xfrm>
            <a:off x="2654095" y="6782332"/>
            <a:ext cx="3467732" cy="1270001"/>
          </a:xfrm>
          <a:prstGeom prst="roundRect">
            <a:avLst>
              <a:gd name="adj" fmla="val 15000"/>
            </a:avLst>
          </a:prstGeom>
          <a:ln w="254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endParaRPr/>
          </a:p>
        </p:txBody>
      </p:sp>
      <p:sp>
        <p:nvSpPr>
          <p:cNvPr id="367" name="角丸四角形"/>
          <p:cNvSpPr/>
          <p:nvPr/>
        </p:nvSpPr>
        <p:spPr>
          <a:xfrm>
            <a:off x="2654095" y="9045590"/>
            <a:ext cx="3467732" cy="1270001"/>
          </a:xfrm>
          <a:prstGeom prst="roundRect">
            <a:avLst>
              <a:gd name="adj" fmla="val 15000"/>
            </a:avLst>
          </a:prstGeom>
          <a:ln w="254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endParaRPr/>
          </a:p>
        </p:txBody>
      </p:sp>
      <p:sp>
        <p:nvSpPr>
          <p:cNvPr id="368" name="角丸四角形"/>
          <p:cNvSpPr/>
          <p:nvPr/>
        </p:nvSpPr>
        <p:spPr>
          <a:xfrm>
            <a:off x="2654095" y="11308848"/>
            <a:ext cx="3467732" cy="1270001"/>
          </a:xfrm>
          <a:prstGeom prst="roundRect">
            <a:avLst>
              <a:gd name="adj" fmla="val 15000"/>
            </a:avLst>
          </a:prstGeom>
          <a:ln w="254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endParaRPr/>
          </a:p>
        </p:txBody>
      </p:sp>
      <p:sp>
        <p:nvSpPr>
          <p:cNvPr id="369" name="楕円"/>
          <p:cNvSpPr/>
          <p:nvPr/>
        </p:nvSpPr>
        <p:spPr>
          <a:xfrm>
            <a:off x="9551824" y="7265268"/>
            <a:ext cx="6081050" cy="4830645"/>
          </a:xfrm>
          <a:prstGeom prst="ellipse">
            <a:avLst/>
          </a:prstGeom>
          <a:ln w="254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endParaRPr/>
          </a:p>
        </p:txBody>
      </p:sp>
      <p:sp>
        <p:nvSpPr>
          <p:cNvPr id="370" name="線"/>
          <p:cNvSpPr/>
          <p:nvPr/>
        </p:nvSpPr>
        <p:spPr>
          <a:xfrm>
            <a:off x="6790759" y="7420311"/>
            <a:ext cx="2211118" cy="948819"/>
          </a:xfrm>
          <a:prstGeom prst="line">
            <a:avLst/>
          </a:prstGeom>
          <a:ln w="88900">
            <a:solidFill>
              <a:srgbClr val="000000"/>
            </a:solidFill>
            <a:custDash>
              <a:ds d="200000" sp="200000"/>
            </a:custDash>
            <a:miter lim="400000"/>
            <a:tailEnd type="triangle"/>
          </a:ln>
        </p:spPr>
        <p:txBody>
          <a:bodyPr lIns="50800" tIns="50800" rIns="50800" bIns="50800" anchor="ctr"/>
          <a:lstStyle/>
          <a:p>
            <a:endParaRPr/>
          </a:p>
        </p:txBody>
      </p:sp>
      <p:sp>
        <p:nvSpPr>
          <p:cNvPr id="371" name="線"/>
          <p:cNvSpPr/>
          <p:nvPr/>
        </p:nvSpPr>
        <p:spPr>
          <a:xfrm>
            <a:off x="6790759" y="9774433"/>
            <a:ext cx="2193589" cy="1"/>
          </a:xfrm>
          <a:prstGeom prst="line">
            <a:avLst/>
          </a:prstGeom>
          <a:ln w="88900">
            <a:solidFill>
              <a:srgbClr val="000000"/>
            </a:solidFill>
            <a:custDash>
              <a:ds d="200000" sp="200000"/>
            </a:custDash>
            <a:miter lim="400000"/>
            <a:tailEnd type="triangle"/>
          </a:ln>
        </p:spPr>
        <p:txBody>
          <a:bodyPr lIns="50800" tIns="50800" rIns="50800" bIns="50800" anchor="ctr"/>
          <a:lstStyle/>
          <a:p>
            <a:endParaRPr/>
          </a:p>
        </p:txBody>
      </p:sp>
      <p:sp>
        <p:nvSpPr>
          <p:cNvPr id="372" name="線"/>
          <p:cNvSpPr/>
          <p:nvPr/>
        </p:nvSpPr>
        <p:spPr>
          <a:xfrm flipV="1">
            <a:off x="6790759" y="10885659"/>
            <a:ext cx="2211718" cy="1058189"/>
          </a:xfrm>
          <a:prstGeom prst="line">
            <a:avLst/>
          </a:prstGeom>
          <a:ln w="88900">
            <a:solidFill>
              <a:srgbClr val="000000"/>
            </a:solidFill>
            <a:custDash>
              <a:ds d="200000" sp="200000"/>
            </a:custDash>
            <a:miter lim="400000"/>
            <a:tailEnd type="triangle"/>
          </a:ln>
        </p:spPr>
        <p:txBody>
          <a:bodyPr lIns="50800" tIns="50800" rIns="50800" bIns="50800" anchor="ctr"/>
          <a:lstStyle/>
          <a:p>
            <a:endParaRPr/>
          </a:p>
        </p:txBody>
      </p:sp>
      <p:sp>
        <p:nvSpPr>
          <p:cNvPr id="373" name="1"/>
          <p:cNvSpPr txBox="1"/>
          <p:nvPr/>
        </p:nvSpPr>
        <p:spPr>
          <a:xfrm>
            <a:off x="3978405" y="6999013"/>
            <a:ext cx="480901" cy="8366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5300">
                <a:latin typeface="ヒラギノ丸ゴ ProN W4"/>
                <a:ea typeface="ヒラギノ丸ゴ ProN W4"/>
                <a:cs typeface="ヒラギノ丸ゴ ProN W4"/>
                <a:sym typeface="ヒラギノ丸ゴ ProN W4"/>
              </a:defRPr>
            </a:lvl1pPr>
          </a:lstStyle>
          <a:p>
            <a:r>
              <a:rPr>
                <a:latin typeface="Arial" panose="020B0604020202020204" pitchFamily="34" charset="0"/>
                <a:cs typeface="Arial" panose="020B0604020202020204" pitchFamily="34" charset="0"/>
              </a:rPr>
              <a:t>1</a:t>
            </a:r>
          </a:p>
        </p:txBody>
      </p:sp>
      <p:sp>
        <p:nvSpPr>
          <p:cNvPr id="374" name="2"/>
          <p:cNvSpPr txBox="1"/>
          <p:nvPr/>
        </p:nvSpPr>
        <p:spPr>
          <a:xfrm>
            <a:off x="3978405" y="9262271"/>
            <a:ext cx="480901" cy="8366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5300">
                <a:latin typeface="ヒラギノ丸ゴ ProN W4"/>
                <a:ea typeface="ヒラギノ丸ゴ ProN W4"/>
                <a:cs typeface="ヒラギノ丸ゴ ProN W4"/>
                <a:sym typeface="ヒラギノ丸ゴ ProN W4"/>
              </a:defRPr>
            </a:lvl1pPr>
          </a:lstStyle>
          <a:p>
            <a:r>
              <a:rPr>
                <a:latin typeface="Arial" panose="020B0604020202020204" pitchFamily="34" charset="0"/>
                <a:cs typeface="Arial" panose="020B0604020202020204" pitchFamily="34" charset="0"/>
              </a:rPr>
              <a:t>2</a:t>
            </a:r>
          </a:p>
        </p:txBody>
      </p:sp>
      <p:sp>
        <p:nvSpPr>
          <p:cNvPr id="375" name="0.5"/>
          <p:cNvSpPr txBox="1"/>
          <p:nvPr/>
        </p:nvSpPr>
        <p:spPr>
          <a:xfrm>
            <a:off x="3657673" y="11525529"/>
            <a:ext cx="1048364" cy="8366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5300">
                <a:latin typeface="ヒラギノ丸ゴ ProN W4"/>
                <a:ea typeface="ヒラギノ丸ゴ ProN W4"/>
                <a:cs typeface="ヒラギノ丸ゴ ProN W4"/>
                <a:sym typeface="ヒラギノ丸ゴ ProN W4"/>
              </a:defRPr>
            </a:lvl1pPr>
          </a:lstStyle>
          <a:p>
            <a:r>
              <a:rPr>
                <a:latin typeface="Arial" panose="020B0604020202020204" pitchFamily="34" charset="0"/>
                <a:cs typeface="Arial" panose="020B0604020202020204" pitchFamily="34" charset="0"/>
              </a:rPr>
              <a:t>0.5</a:t>
            </a:r>
          </a:p>
        </p:txBody>
      </p:sp>
      <p:sp>
        <p:nvSpPr>
          <p:cNvPr id="376" name="0.5"/>
          <p:cNvSpPr txBox="1"/>
          <p:nvPr/>
        </p:nvSpPr>
        <p:spPr>
          <a:xfrm>
            <a:off x="7251916" y="6674570"/>
            <a:ext cx="1048364" cy="8366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5300">
                <a:latin typeface="ヒラギノ丸ゴ ProN W4"/>
                <a:ea typeface="ヒラギノ丸ゴ ProN W4"/>
                <a:cs typeface="ヒラギノ丸ゴ ProN W4"/>
                <a:sym typeface="ヒラギノ丸ゴ ProN W4"/>
              </a:defRPr>
            </a:lvl1pPr>
          </a:lstStyle>
          <a:p>
            <a:r>
              <a:rPr>
                <a:latin typeface="Arial" panose="020B0604020202020204" pitchFamily="34" charset="0"/>
                <a:cs typeface="Arial" panose="020B0604020202020204" pitchFamily="34" charset="0"/>
              </a:rPr>
              <a:t>0.5</a:t>
            </a:r>
          </a:p>
        </p:txBody>
      </p:sp>
      <p:sp>
        <p:nvSpPr>
          <p:cNvPr id="377" name="0.2"/>
          <p:cNvSpPr txBox="1"/>
          <p:nvPr/>
        </p:nvSpPr>
        <p:spPr>
          <a:xfrm>
            <a:off x="6798783" y="8714842"/>
            <a:ext cx="1048364" cy="8366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5300">
                <a:latin typeface="ヒラギノ丸ゴ ProN W4"/>
                <a:ea typeface="ヒラギノ丸ゴ ProN W4"/>
                <a:cs typeface="ヒラギノ丸ゴ ProN W4"/>
                <a:sym typeface="ヒラギノ丸ゴ ProN W4"/>
              </a:defRPr>
            </a:lvl1pPr>
          </a:lstStyle>
          <a:p>
            <a:r>
              <a:rPr>
                <a:latin typeface="Arial" panose="020B0604020202020204" pitchFamily="34" charset="0"/>
                <a:cs typeface="Arial" panose="020B0604020202020204" pitchFamily="34" charset="0"/>
              </a:rPr>
              <a:t>0.2</a:t>
            </a:r>
          </a:p>
        </p:txBody>
      </p:sp>
      <p:sp>
        <p:nvSpPr>
          <p:cNvPr id="378" name="-1"/>
          <p:cNvSpPr txBox="1"/>
          <p:nvPr/>
        </p:nvSpPr>
        <p:spPr>
          <a:xfrm>
            <a:off x="7223212" y="11791274"/>
            <a:ext cx="706925" cy="8366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5300">
                <a:latin typeface="ヒラギノ丸ゴ ProN W4"/>
                <a:ea typeface="ヒラギノ丸ゴ ProN W4"/>
                <a:cs typeface="ヒラギノ丸ゴ ProN W4"/>
                <a:sym typeface="ヒラギノ丸ゴ ProN W4"/>
              </a:defRPr>
            </a:lvl1pPr>
          </a:lstStyle>
          <a:p>
            <a:r>
              <a:rPr>
                <a:latin typeface="Arial" panose="020B0604020202020204" pitchFamily="34" charset="0"/>
                <a:cs typeface="Arial" panose="020B0604020202020204" pitchFamily="34" charset="0"/>
              </a:rPr>
              <a:t>-1</a:t>
            </a:r>
          </a:p>
        </p:txBody>
      </p:sp>
      <p:sp>
        <p:nvSpPr>
          <p:cNvPr id="379" name="矢印"/>
          <p:cNvSpPr/>
          <p:nvPr/>
        </p:nvSpPr>
        <p:spPr>
          <a:xfrm>
            <a:off x="16588654" y="9139433"/>
            <a:ext cx="1818742" cy="1270001"/>
          </a:xfrm>
          <a:prstGeom prst="rightArrow">
            <a:avLst>
              <a:gd name="adj1" fmla="val 32000"/>
              <a:gd name="adj2" fmla="val 64000"/>
            </a:avLst>
          </a:prstGeom>
          <a:solidFill>
            <a:srgbClr val="000000"/>
          </a:solidFill>
          <a:ln w="12700">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endParaRPr/>
          </a:p>
        </p:txBody>
      </p:sp>
      <p:sp>
        <p:nvSpPr>
          <p:cNvPr id="380" name="角丸四角形"/>
          <p:cNvSpPr/>
          <p:nvPr/>
        </p:nvSpPr>
        <p:spPr>
          <a:xfrm>
            <a:off x="19363177" y="9139433"/>
            <a:ext cx="3467732" cy="1270001"/>
          </a:xfrm>
          <a:prstGeom prst="roundRect">
            <a:avLst>
              <a:gd name="adj" fmla="val 15000"/>
            </a:avLst>
          </a:prstGeom>
          <a:ln w="254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endParaRPr/>
          </a:p>
        </p:txBody>
      </p:sp>
      <p:sp>
        <p:nvSpPr>
          <p:cNvPr id="381" name="出力z"/>
          <p:cNvSpPr txBox="1"/>
          <p:nvPr/>
        </p:nvSpPr>
        <p:spPr>
          <a:xfrm>
            <a:off x="19981679" y="9356114"/>
            <a:ext cx="1801775" cy="8366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5300">
                <a:latin typeface="ヒラギノ丸ゴ ProN W4"/>
                <a:ea typeface="ヒラギノ丸ゴ ProN W4"/>
                <a:cs typeface="ヒラギノ丸ゴ ProN W4"/>
                <a:sym typeface="ヒラギノ丸ゴ ProN W4"/>
              </a:defRPr>
            </a:pPr>
            <a:r>
              <a:rPr>
                <a:latin typeface="Arial" panose="020B0604020202020204" pitchFamily="34" charset="0"/>
                <a:cs typeface="Arial" panose="020B0604020202020204" pitchFamily="34" charset="0"/>
              </a:rPr>
              <a:t>出力</a:t>
            </a:r>
            <a:r>
              <a:rPr>
                <a:latin typeface="Arial" panose="020B0604020202020204" pitchFamily="34" charset="0"/>
                <a:ea typeface="Apple Chancery"/>
                <a:cs typeface="Arial" panose="020B0604020202020204" pitchFamily="34" charset="0"/>
                <a:sym typeface="Apple Chancery"/>
              </a:rPr>
              <a:t>z</a:t>
            </a:r>
          </a:p>
        </p:txBody>
      </p:sp>
      <p:sp>
        <p:nvSpPr>
          <p:cNvPr id="382" name="μ = 1×0.5+ 2×0.2+ 0.5×(-1) = 0.4"/>
          <p:cNvSpPr txBox="1"/>
          <p:nvPr/>
        </p:nvSpPr>
        <p:spPr>
          <a:xfrm>
            <a:off x="7406552" y="4121335"/>
            <a:ext cx="10036402" cy="8542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5300">
                <a:latin typeface="Apple Chancery"/>
                <a:ea typeface="Apple Chancery"/>
                <a:cs typeface="Apple Chancery"/>
                <a:sym typeface="Apple Chancery"/>
              </a:defRPr>
            </a:lvl1pPr>
          </a:lstStyle>
          <a:p>
            <a:r>
              <a:rPr>
                <a:latin typeface="Arial" panose="020B0604020202020204" pitchFamily="34" charset="0"/>
                <a:cs typeface="Arial" panose="020B0604020202020204" pitchFamily="34" charset="0"/>
              </a:rPr>
              <a:t>μ = 1×0.5+ 2×0.2+ 0.5×(-1) = 0.4</a:t>
            </a:r>
          </a:p>
        </p:txBody>
      </p:sp>
      <p:sp>
        <p:nvSpPr>
          <p:cNvPr id="383" name="0.4"/>
          <p:cNvSpPr txBox="1"/>
          <p:nvPr/>
        </p:nvSpPr>
        <p:spPr>
          <a:xfrm>
            <a:off x="10833944" y="9262271"/>
            <a:ext cx="1048364" cy="8366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5300">
                <a:latin typeface="ヒラギノ丸ゴ ProN W4"/>
                <a:ea typeface="ヒラギノ丸ゴ ProN W4"/>
                <a:cs typeface="ヒラギノ丸ゴ ProN W4"/>
                <a:sym typeface="ヒラギノ丸ゴ ProN W4"/>
              </a:defRPr>
            </a:lvl1pPr>
          </a:lstStyle>
          <a:p>
            <a:r>
              <a:rPr>
                <a:latin typeface="Arial" panose="020B0604020202020204" pitchFamily="34" charset="0"/>
                <a:cs typeface="Arial" panose="020B0604020202020204" pitchFamily="34" charset="0"/>
              </a:rPr>
              <a:t>0.4</a:t>
            </a:r>
          </a:p>
        </p:txBody>
      </p:sp>
      <p:sp>
        <p:nvSpPr>
          <p:cNvPr id="384" name="線"/>
          <p:cNvSpPr/>
          <p:nvPr/>
        </p:nvSpPr>
        <p:spPr>
          <a:xfrm flipV="1">
            <a:off x="12592349" y="7250713"/>
            <a:ext cx="1" cy="4859755"/>
          </a:xfrm>
          <a:prstGeom prst="line">
            <a:avLst/>
          </a:prstGeom>
          <a:ln w="25400">
            <a:solidFill>
              <a:srgbClr val="000000"/>
            </a:solidFill>
            <a:custDash>
              <a:ds d="600000" sp="600000"/>
            </a:custDash>
            <a:miter lim="400000"/>
          </a:ln>
        </p:spPr>
        <p:txBody>
          <a:bodyPr lIns="50800" tIns="50800" rIns="50800" bIns="50800" anchor="ctr"/>
          <a:lstStyle/>
          <a:p>
            <a:endParaRPr/>
          </a:p>
        </p:txBody>
      </p:sp>
      <p:sp>
        <p:nvSpPr>
          <p:cNvPr id="385" name="例えばx1=1、x２=2、x３=1、w1=0.5、w２=0.2、w３=-1の時は？"/>
          <p:cNvSpPr txBox="1"/>
          <p:nvPr/>
        </p:nvSpPr>
        <p:spPr>
          <a:xfrm>
            <a:off x="2632201" y="2053604"/>
            <a:ext cx="19199167" cy="8366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5300">
                <a:latin typeface="ヒラギノ丸ゴ ProN W4"/>
                <a:ea typeface="ヒラギノ丸ゴ ProN W4"/>
                <a:cs typeface="ヒラギノ丸ゴ ProN W4"/>
                <a:sym typeface="ヒラギノ丸ゴ ProN W4"/>
              </a:defRPr>
            </a:pPr>
            <a:r>
              <a:rPr dirty="0">
                <a:latin typeface="Arial" panose="020B0604020202020204" pitchFamily="34" charset="0"/>
                <a:cs typeface="Arial" panose="020B0604020202020204" pitchFamily="34" charset="0"/>
              </a:rPr>
              <a:t>例えば</a:t>
            </a:r>
            <a:r>
              <a:rPr dirty="0">
                <a:latin typeface="Arial" panose="020B0604020202020204" pitchFamily="34" charset="0"/>
                <a:ea typeface="Apple Chancery"/>
                <a:cs typeface="Arial" panose="020B0604020202020204" pitchFamily="34" charset="0"/>
                <a:sym typeface="Apple Chancery"/>
              </a:rPr>
              <a:t>x</a:t>
            </a:r>
            <a:r>
              <a:rPr baseline="-5999" dirty="0">
                <a:latin typeface="Arial" panose="020B0604020202020204" pitchFamily="34" charset="0"/>
                <a:ea typeface="Apple Chancery"/>
                <a:cs typeface="Arial" panose="020B0604020202020204" pitchFamily="34" charset="0"/>
                <a:sym typeface="Apple Chancery"/>
              </a:rPr>
              <a:t>1</a:t>
            </a:r>
            <a:r>
              <a:rPr dirty="0">
                <a:latin typeface="Arial" panose="020B0604020202020204" pitchFamily="34" charset="0"/>
                <a:cs typeface="Arial" panose="020B0604020202020204" pitchFamily="34" charset="0"/>
              </a:rPr>
              <a:t>=1</a:t>
            </a:r>
            <a:r>
              <a:rPr baseline="-5999" dirty="0">
                <a:latin typeface="Arial" panose="020B0604020202020204" pitchFamily="34" charset="0"/>
                <a:ea typeface="Apple Chancery"/>
                <a:cs typeface="Arial" panose="020B0604020202020204" pitchFamily="34" charset="0"/>
                <a:sym typeface="Apple Chancery"/>
              </a:rPr>
              <a:t>、</a:t>
            </a:r>
            <a:r>
              <a:rPr dirty="0">
                <a:latin typeface="Arial" panose="020B0604020202020204" pitchFamily="34" charset="0"/>
                <a:ea typeface="Apple Chancery"/>
                <a:cs typeface="Arial" panose="020B0604020202020204" pitchFamily="34" charset="0"/>
                <a:sym typeface="Apple Chancery"/>
              </a:rPr>
              <a:t>x</a:t>
            </a:r>
            <a:r>
              <a:rPr baseline="-5999" dirty="0">
                <a:latin typeface="Arial" panose="020B0604020202020204" pitchFamily="34" charset="0"/>
                <a:ea typeface="Apple Chancery"/>
                <a:cs typeface="Arial" panose="020B0604020202020204" pitchFamily="34" charset="0"/>
                <a:sym typeface="Apple Chancery"/>
              </a:rPr>
              <a:t>２</a:t>
            </a:r>
            <a:r>
              <a:rPr dirty="0">
                <a:latin typeface="Arial" panose="020B0604020202020204" pitchFamily="34" charset="0"/>
                <a:cs typeface="Arial" panose="020B0604020202020204" pitchFamily="34" charset="0"/>
              </a:rPr>
              <a:t>=2</a:t>
            </a:r>
            <a:r>
              <a:rPr baseline="-5999" dirty="0">
                <a:latin typeface="Arial" panose="020B0604020202020204" pitchFamily="34" charset="0"/>
                <a:ea typeface="Apple Chancery"/>
                <a:cs typeface="Arial" panose="020B0604020202020204" pitchFamily="34" charset="0"/>
                <a:sym typeface="Apple Chancery"/>
              </a:rPr>
              <a:t>、</a:t>
            </a:r>
            <a:r>
              <a:rPr dirty="0">
                <a:latin typeface="Arial" panose="020B0604020202020204" pitchFamily="34" charset="0"/>
                <a:ea typeface="Apple Chancery"/>
                <a:cs typeface="Arial" panose="020B0604020202020204" pitchFamily="34" charset="0"/>
                <a:sym typeface="Apple Chancery"/>
              </a:rPr>
              <a:t>x</a:t>
            </a:r>
            <a:r>
              <a:rPr baseline="-5999" dirty="0">
                <a:latin typeface="Arial" panose="020B0604020202020204" pitchFamily="34" charset="0"/>
                <a:ea typeface="Apple Chancery"/>
                <a:cs typeface="Arial" panose="020B0604020202020204" pitchFamily="34" charset="0"/>
                <a:sym typeface="Apple Chancery"/>
              </a:rPr>
              <a:t>３</a:t>
            </a:r>
            <a:r>
              <a:rPr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0.5</a:t>
            </a:r>
            <a:r>
              <a:rPr dirty="0">
                <a:latin typeface="Arial" panose="020B0604020202020204" pitchFamily="34" charset="0"/>
                <a:ea typeface="Apple Chancery"/>
                <a:cs typeface="Arial" panose="020B0604020202020204" pitchFamily="34" charset="0"/>
                <a:sym typeface="Apple Chancery"/>
              </a:rPr>
              <a:t>、w</a:t>
            </a:r>
            <a:r>
              <a:rPr baseline="-5999" dirty="0">
                <a:latin typeface="Arial" panose="020B0604020202020204" pitchFamily="34" charset="0"/>
                <a:ea typeface="Apple Chancery"/>
                <a:cs typeface="Arial" panose="020B0604020202020204" pitchFamily="34" charset="0"/>
                <a:sym typeface="Apple Chancery"/>
              </a:rPr>
              <a:t>1</a:t>
            </a:r>
            <a:r>
              <a:rPr dirty="0">
                <a:latin typeface="Arial" panose="020B0604020202020204" pitchFamily="34" charset="0"/>
                <a:cs typeface="Arial" panose="020B0604020202020204" pitchFamily="34" charset="0"/>
              </a:rPr>
              <a:t>=0.5</a:t>
            </a:r>
            <a:r>
              <a:rPr dirty="0">
                <a:latin typeface="Arial" panose="020B0604020202020204" pitchFamily="34" charset="0"/>
                <a:ea typeface="Apple Chancery"/>
                <a:cs typeface="Arial" panose="020B0604020202020204" pitchFamily="34" charset="0"/>
                <a:sym typeface="Apple Chancery"/>
              </a:rPr>
              <a:t>、w</a:t>
            </a:r>
            <a:r>
              <a:rPr baseline="-5999" dirty="0">
                <a:latin typeface="Arial" panose="020B0604020202020204" pitchFamily="34" charset="0"/>
                <a:ea typeface="Apple Chancery"/>
                <a:cs typeface="Arial" panose="020B0604020202020204" pitchFamily="34" charset="0"/>
                <a:sym typeface="Apple Chancery"/>
              </a:rPr>
              <a:t>２</a:t>
            </a:r>
            <a:r>
              <a:rPr dirty="0">
                <a:latin typeface="Arial" panose="020B0604020202020204" pitchFamily="34" charset="0"/>
                <a:cs typeface="Arial" panose="020B0604020202020204" pitchFamily="34" charset="0"/>
              </a:rPr>
              <a:t>=0.2</a:t>
            </a:r>
            <a:r>
              <a:rPr dirty="0">
                <a:latin typeface="Arial" panose="020B0604020202020204" pitchFamily="34" charset="0"/>
                <a:ea typeface="Apple Chancery"/>
                <a:cs typeface="Arial" panose="020B0604020202020204" pitchFamily="34" charset="0"/>
                <a:sym typeface="Apple Chancery"/>
              </a:rPr>
              <a:t>、w</a:t>
            </a:r>
            <a:r>
              <a:rPr baseline="-5999" dirty="0">
                <a:latin typeface="Arial" panose="020B0604020202020204" pitchFamily="34" charset="0"/>
                <a:ea typeface="Apple Chancery"/>
                <a:cs typeface="Arial" panose="020B0604020202020204" pitchFamily="34" charset="0"/>
                <a:sym typeface="Apple Chancery"/>
              </a:rPr>
              <a:t>３</a:t>
            </a:r>
            <a:r>
              <a:rPr dirty="0">
                <a:latin typeface="Arial" panose="020B0604020202020204" pitchFamily="34" charset="0"/>
                <a:cs typeface="Arial" panose="020B0604020202020204" pitchFamily="34" charset="0"/>
              </a:rPr>
              <a:t>=-1の時は？</a:t>
            </a:r>
          </a:p>
        </p:txBody>
      </p:sp>
      <p:sp>
        <p:nvSpPr>
          <p:cNvPr id="386" name="活性化…"/>
          <p:cNvSpPr txBox="1"/>
          <p:nvPr/>
        </p:nvSpPr>
        <p:spPr>
          <a:xfrm>
            <a:off x="13304899" y="8733522"/>
            <a:ext cx="1603003" cy="11828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3900">
                <a:latin typeface="ヒラギノ丸ゴ ProN W4"/>
                <a:ea typeface="ヒラギノ丸ゴ ProN W4"/>
                <a:cs typeface="ヒラギノ丸ゴ ProN W4"/>
                <a:sym typeface="ヒラギノ丸ゴ ProN W4"/>
              </a:defRPr>
            </a:pPr>
            <a:r>
              <a:rPr>
                <a:latin typeface="Arial" panose="020B0604020202020204" pitchFamily="34" charset="0"/>
                <a:cs typeface="Arial" panose="020B0604020202020204" pitchFamily="34" charset="0"/>
              </a:rPr>
              <a:t>活性化</a:t>
            </a:r>
          </a:p>
          <a:p>
            <a:pPr algn="l">
              <a:defRPr sz="3900">
                <a:latin typeface="ヒラギノ丸ゴ ProN W4"/>
                <a:ea typeface="ヒラギノ丸ゴ ProN W4"/>
                <a:cs typeface="ヒラギノ丸ゴ ProN W4"/>
                <a:sym typeface="ヒラギノ丸ゴ ProN W4"/>
              </a:defRPr>
            </a:pPr>
            <a:r>
              <a:rPr>
                <a:latin typeface="Arial" panose="020B0604020202020204" pitchFamily="34" charset="0"/>
                <a:cs typeface="Arial" panose="020B0604020202020204" pitchFamily="34" charset="0"/>
              </a:rPr>
              <a:t>関数</a:t>
            </a:r>
          </a:p>
        </p:txBody>
      </p:sp>
      <p:sp>
        <p:nvSpPr>
          <p:cNvPr id="387" name="f(μ)"/>
          <p:cNvSpPr txBox="1"/>
          <p:nvPr/>
        </p:nvSpPr>
        <p:spPr>
          <a:xfrm>
            <a:off x="13519860" y="10064413"/>
            <a:ext cx="864019" cy="6427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3900">
                <a:latin typeface="ヒラギノ丸ゴ ProN W4"/>
                <a:ea typeface="ヒラギノ丸ゴ ProN W4"/>
                <a:cs typeface="ヒラギノ丸ゴ ProN W4"/>
                <a:sym typeface="ヒラギノ丸ゴ ProN W4"/>
              </a:defRPr>
            </a:lvl1pPr>
          </a:lstStyle>
          <a:p>
            <a:r>
              <a:rPr>
                <a:latin typeface="Arial" panose="020B0604020202020204" pitchFamily="34" charset="0"/>
                <a:cs typeface="Arial" panose="020B0604020202020204" pitchFamily="34" charset="0"/>
              </a:rPr>
              <a:t>f(μ)</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 name="角丸四角形"/>
          <p:cNvSpPr/>
          <p:nvPr/>
        </p:nvSpPr>
        <p:spPr>
          <a:xfrm>
            <a:off x="2654095" y="6782332"/>
            <a:ext cx="3467732" cy="1270001"/>
          </a:xfrm>
          <a:prstGeom prst="roundRect">
            <a:avLst>
              <a:gd name="adj" fmla="val 15000"/>
            </a:avLst>
          </a:prstGeom>
          <a:ln w="254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endParaRPr/>
          </a:p>
        </p:txBody>
      </p:sp>
      <p:sp>
        <p:nvSpPr>
          <p:cNvPr id="390" name="角丸四角形"/>
          <p:cNvSpPr/>
          <p:nvPr/>
        </p:nvSpPr>
        <p:spPr>
          <a:xfrm>
            <a:off x="2654095" y="9045590"/>
            <a:ext cx="3467732" cy="1270001"/>
          </a:xfrm>
          <a:prstGeom prst="roundRect">
            <a:avLst>
              <a:gd name="adj" fmla="val 15000"/>
            </a:avLst>
          </a:prstGeom>
          <a:ln w="254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endParaRPr/>
          </a:p>
        </p:txBody>
      </p:sp>
      <p:sp>
        <p:nvSpPr>
          <p:cNvPr id="391" name="角丸四角形"/>
          <p:cNvSpPr/>
          <p:nvPr/>
        </p:nvSpPr>
        <p:spPr>
          <a:xfrm>
            <a:off x="2654095" y="11308848"/>
            <a:ext cx="3467732" cy="1270001"/>
          </a:xfrm>
          <a:prstGeom prst="roundRect">
            <a:avLst>
              <a:gd name="adj" fmla="val 15000"/>
            </a:avLst>
          </a:prstGeom>
          <a:ln w="254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endParaRPr/>
          </a:p>
        </p:txBody>
      </p:sp>
      <p:sp>
        <p:nvSpPr>
          <p:cNvPr id="392" name="楕円"/>
          <p:cNvSpPr/>
          <p:nvPr/>
        </p:nvSpPr>
        <p:spPr>
          <a:xfrm>
            <a:off x="9551824" y="7265268"/>
            <a:ext cx="6081050" cy="4830645"/>
          </a:xfrm>
          <a:prstGeom prst="ellipse">
            <a:avLst/>
          </a:prstGeom>
          <a:ln w="254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endParaRPr/>
          </a:p>
        </p:txBody>
      </p:sp>
      <p:sp>
        <p:nvSpPr>
          <p:cNvPr id="393" name="線"/>
          <p:cNvSpPr/>
          <p:nvPr/>
        </p:nvSpPr>
        <p:spPr>
          <a:xfrm>
            <a:off x="6790759" y="7420311"/>
            <a:ext cx="2211118" cy="948819"/>
          </a:xfrm>
          <a:prstGeom prst="line">
            <a:avLst/>
          </a:prstGeom>
          <a:ln w="88900">
            <a:solidFill>
              <a:srgbClr val="000000"/>
            </a:solidFill>
            <a:custDash>
              <a:ds d="200000" sp="200000"/>
            </a:custDash>
            <a:miter lim="400000"/>
            <a:tailEnd type="triangle"/>
          </a:ln>
        </p:spPr>
        <p:txBody>
          <a:bodyPr lIns="50800" tIns="50800" rIns="50800" bIns="50800" anchor="ctr"/>
          <a:lstStyle/>
          <a:p>
            <a:endParaRPr/>
          </a:p>
        </p:txBody>
      </p:sp>
      <p:sp>
        <p:nvSpPr>
          <p:cNvPr id="394" name="線"/>
          <p:cNvSpPr/>
          <p:nvPr/>
        </p:nvSpPr>
        <p:spPr>
          <a:xfrm>
            <a:off x="6790759" y="9774433"/>
            <a:ext cx="2193589" cy="1"/>
          </a:xfrm>
          <a:prstGeom prst="line">
            <a:avLst/>
          </a:prstGeom>
          <a:ln w="88900">
            <a:solidFill>
              <a:srgbClr val="000000"/>
            </a:solidFill>
            <a:custDash>
              <a:ds d="200000" sp="200000"/>
            </a:custDash>
            <a:miter lim="400000"/>
            <a:tailEnd type="triangle"/>
          </a:ln>
        </p:spPr>
        <p:txBody>
          <a:bodyPr lIns="50800" tIns="50800" rIns="50800" bIns="50800" anchor="ctr"/>
          <a:lstStyle/>
          <a:p>
            <a:endParaRPr/>
          </a:p>
        </p:txBody>
      </p:sp>
      <p:sp>
        <p:nvSpPr>
          <p:cNvPr id="395" name="線"/>
          <p:cNvSpPr/>
          <p:nvPr/>
        </p:nvSpPr>
        <p:spPr>
          <a:xfrm flipV="1">
            <a:off x="6790759" y="10885659"/>
            <a:ext cx="2211718" cy="1058189"/>
          </a:xfrm>
          <a:prstGeom prst="line">
            <a:avLst/>
          </a:prstGeom>
          <a:ln w="88900">
            <a:solidFill>
              <a:srgbClr val="000000"/>
            </a:solidFill>
            <a:custDash>
              <a:ds d="200000" sp="200000"/>
            </a:custDash>
            <a:miter lim="400000"/>
            <a:tailEnd type="triangle"/>
          </a:ln>
        </p:spPr>
        <p:txBody>
          <a:bodyPr lIns="50800" tIns="50800" rIns="50800" bIns="50800" anchor="ctr"/>
          <a:lstStyle/>
          <a:p>
            <a:endParaRPr/>
          </a:p>
        </p:txBody>
      </p:sp>
      <p:sp>
        <p:nvSpPr>
          <p:cNvPr id="396" name="1"/>
          <p:cNvSpPr txBox="1"/>
          <p:nvPr/>
        </p:nvSpPr>
        <p:spPr>
          <a:xfrm>
            <a:off x="3978405" y="6999013"/>
            <a:ext cx="480901" cy="8366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5300">
                <a:latin typeface="ヒラギノ丸ゴ ProN W4"/>
                <a:ea typeface="ヒラギノ丸ゴ ProN W4"/>
                <a:cs typeface="ヒラギノ丸ゴ ProN W4"/>
                <a:sym typeface="ヒラギノ丸ゴ ProN W4"/>
              </a:defRPr>
            </a:lvl1pPr>
          </a:lstStyle>
          <a:p>
            <a:r>
              <a:rPr>
                <a:latin typeface="Arial" panose="020B0604020202020204" pitchFamily="34" charset="0"/>
                <a:cs typeface="Arial" panose="020B0604020202020204" pitchFamily="34" charset="0"/>
              </a:rPr>
              <a:t>1</a:t>
            </a:r>
          </a:p>
        </p:txBody>
      </p:sp>
      <p:sp>
        <p:nvSpPr>
          <p:cNvPr id="397" name="2"/>
          <p:cNvSpPr txBox="1"/>
          <p:nvPr/>
        </p:nvSpPr>
        <p:spPr>
          <a:xfrm>
            <a:off x="3978405" y="9262271"/>
            <a:ext cx="480901" cy="8366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5300">
                <a:latin typeface="ヒラギノ丸ゴ ProN W4"/>
                <a:ea typeface="ヒラギノ丸ゴ ProN W4"/>
                <a:cs typeface="ヒラギノ丸ゴ ProN W4"/>
                <a:sym typeface="ヒラギノ丸ゴ ProN W4"/>
              </a:defRPr>
            </a:lvl1pPr>
          </a:lstStyle>
          <a:p>
            <a:r>
              <a:rPr>
                <a:latin typeface="Arial" panose="020B0604020202020204" pitchFamily="34" charset="0"/>
                <a:cs typeface="Arial" panose="020B0604020202020204" pitchFamily="34" charset="0"/>
              </a:rPr>
              <a:t>2</a:t>
            </a:r>
          </a:p>
        </p:txBody>
      </p:sp>
      <p:sp>
        <p:nvSpPr>
          <p:cNvPr id="398" name="0.5"/>
          <p:cNvSpPr txBox="1"/>
          <p:nvPr/>
        </p:nvSpPr>
        <p:spPr>
          <a:xfrm>
            <a:off x="3657673" y="11525529"/>
            <a:ext cx="1048364" cy="8366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5300">
                <a:latin typeface="ヒラギノ丸ゴ ProN W4"/>
                <a:ea typeface="ヒラギノ丸ゴ ProN W4"/>
                <a:cs typeface="ヒラギノ丸ゴ ProN W4"/>
                <a:sym typeface="ヒラギノ丸ゴ ProN W4"/>
              </a:defRPr>
            </a:lvl1pPr>
          </a:lstStyle>
          <a:p>
            <a:r>
              <a:rPr>
                <a:latin typeface="Arial" panose="020B0604020202020204" pitchFamily="34" charset="0"/>
                <a:cs typeface="Arial" panose="020B0604020202020204" pitchFamily="34" charset="0"/>
              </a:rPr>
              <a:t>0.5</a:t>
            </a:r>
          </a:p>
        </p:txBody>
      </p:sp>
      <p:sp>
        <p:nvSpPr>
          <p:cNvPr id="399" name="0.5"/>
          <p:cNvSpPr txBox="1"/>
          <p:nvPr/>
        </p:nvSpPr>
        <p:spPr>
          <a:xfrm>
            <a:off x="7251916" y="6674570"/>
            <a:ext cx="1048364" cy="8366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5300">
                <a:latin typeface="ヒラギノ丸ゴ ProN W4"/>
                <a:ea typeface="ヒラギノ丸ゴ ProN W4"/>
                <a:cs typeface="ヒラギノ丸ゴ ProN W4"/>
                <a:sym typeface="ヒラギノ丸ゴ ProN W4"/>
              </a:defRPr>
            </a:lvl1pPr>
          </a:lstStyle>
          <a:p>
            <a:r>
              <a:rPr dirty="0">
                <a:latin typeface="Arial" panose="020B0604020202020204" pitchFamily="34" charset="0"/>
                <a:cs typeface="Arial" panose="020B0604020202020204" pitchFamily="34" charset="0"/>
              </a:rPr>
              <a:t>0.5</a:t>
            </a:r>
          </a:p>
        </p:txBody>
      </p:sp>
      <p:sp>
        <p:nvSpPr>
          <p:cNvPr id="400" name="0.2"/>
          <p:cNvSpPr txBox="1"/>
          <p:nvPr/>
        </p:nvSpPr>
        <p:spPr>
          <a:xfrm>
            <a:off x="6798783" y="8714842"/>
            <a:ext cx="1048364" cy="8366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5300">
                <a:latin typeface="ヒラギノ丸ゴ ProN W4"/>
                <a:ea typeface="ヒラギノ丸ゴ ProN W4"/>
                <a:cs typeface="ヒラギノ丸ゴ ProN W4"/>
                <a:sym typeface="ヒラギノ丸ゴ ProN W4"/>
              </a:defRPr>
            </a:lvl1pPr>
          </a:lstStyle>
          <a:p>
            <a:r>
              <a:rPr>
                <a:latin typeface="Arial" panose="020B0604020202020204" pitchFamily="34" charset="0"/>
                <a:cs typeface="Arial" panose="020B0604020202020204" pitchFamily="34" charset="0"/>
              </a:rPr>
              <a:t>0.2</a:t>
            </a:r>
          </a:p>
        </p:txBody>
      </p:sp>
      <p:sp>
        <p:nvSpPr>
          <p:cNvPr id="401" name="-1"/>
          <p:cNvSpPr txBox="1"/>
          <p:nvPr/>
        </p:nvSpPr>
        <p:spPr>
          <a:xfrm>
            <a:off x="7223212" y="11791274"/>
            <a:ext cx="706925" cy="8366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5300">
                <a:latin typeface="ヒラギノ丸ゴ ProN W4"/>
                <a:ea typeface="ヒラギノ丸ゴ ProN W4"/>
                <a:cs typeface="ヒラギノ丸ゴ ProN W4"/>
                <a:sym typeface="ヒラギノ丸ゴ ProN W4"/>
              </a:defRPr>
            </a:lvl1pPr>
          </a:lstStyle>
          <a:p>
            <a:r>
              <a:rPr>
                <a:latin typeface="Arial" panose="020B0604020202020204" pitchFamily="34" charset="0"/>
                <a:cs typeface="Arial" panose="020B0604020202020204" pitchFamily="34" charset="0"/>
              </a:rPr>
              <a:t>-1</a:t>
            </a:r>
          </a:p>
        </p:txBody>
      </p:sp>
      <p:sp>
        <p:nvSpPr>
          <p:cNvPr id="402" name="f(0.4)"/>
          <p:cNvSpPr txBox="1"/>
          <p:nvPr/>
        </p:nvSpPr>
        <p:spPr>
          <a:xfrm>
            <a:off x="13189125" y="9262271"/>
            <a:ext cx="1689565" cy="8366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5300">
                <a:latin typeface="ヒラギノ丸ゴ ProN W4"/>
                <a:ea typeface="ヒラギノ丸ゴ ProN W4"/>
                <a:cs typeface="ヒラギノ丸ゴ ProN W4"/>
                <a:sym typeface="ヒラギノ丸ゴ ProN W4"/>
              </a:defRPr>
            </a:lvl1pPr>
          </a:lstStyle>
          <a:p>
            <a:r>
              <a:rPr>
                <a:latin typeface="Arial" panose="020B0604020202020204" pitchFamily="34" charset="0"/>
                <a:cs typeface="Arial" panose="020B0604020202020204" pitchFamily="34" charset="0"/>
              </a:rPr>
              <a:t>f(0.4)</a:t>
            </a:r>
          </a:p>
        </p:txBody>
      </p:sp>
      <p:sp>
        <p:nvSpPr>
          <p:cNvPr id="403" name="矢印"/>
          <p:cNvSpPr/>
          <p:nvPr/>
        </p:nvSpPr>
        <p:spPr>
          <a:xfrm>
            <a:off x="16588654" y="9139433"/>
            <a:ext cx="1818742" cy="1270001"/>
          </a:xfrm>
          <a:prstGeom prst="rightArrow">
            <a:avLst>
              <a:gd name="adj1" fmla="val 32000"/>
              <a:gd name="adj2" fmla="val 64000"/>
            </a:avLst>
          </a:prstGeom>
          <a:solidFill>
            <a:srgbClr val="000000"/>
          </a:solidFill>
          <a:ln w="12700">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endParaRPr/>
          </a:p>
        </p:txBody>
      </p:sp>
      <p:sp>
        <p:nvSpPr>
          <p:cNvPr id="404" name="角丸四角形"/>
          <p:cNvSpPr/>
          <p:nvPr/>
        </p:nvSpPr>
        <p:spPr>
          <a:xfrm>
            <a:off x="19363177" y="9139433"/>
            <a:ext cx="3467732" cy="1270001"/>
          </a:xfrm>
          <a:prstGeom prst="roundRect">
            <a:avLst>
              <a:gd name="adj" fmla="val 15000"/>
            </a:avLst>
          </a:prstGeom>
          <a:ln w="254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endParaRPr/>
          </a:p>
        </p:txBody>
      </p:sp>
      <p:sp>
        <p:nvSpPr>
          <p:cNvPr id="405" name="1"/>
          <p:cNvSpPr txBox="1"/>
          <p:nvPr/>
        </p:nvSpPr>
        <p:spPr>
          <a:xfrm>
            <a:off x="20820462" y="9356114"/>
            <a:ext cx="480901" cy="8366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5300">
                <a:latin typeface="ヒラギノ丸ゴ ProN W4"/>
                <a:ea typeface="ヒラギノ丸ゴ ProN W4"/>
                <a:cs typeface="ヒラギノ丸ゴ ProN W4"/>
                <a:sym typeface="ヒラギノ丸ゴ ProN W4"/>
              </a:defRPr>
            </a:lvl1pPr>
          </a:lstStyle>
          <a:p>
            <a:r>
              <a:rPr>
                <a:latin typeface="Arial" panose="020B0604020202020204" pitchFamily="34" charset="0"/>
                <a:cs typeface="Arial" panose="020B0604020202020204" pitchFamily="34" charset="0"/>
              </a:rPr>
              <a:t>1</a:t>
            </a:r>
          </a:p>
        </p:txBody>
      </p:sp>
      <p:sp>
        <p:nvSpPr>
          <p:cNvPr id="406" name="0.4"/>
          <p:cNvSpPr txBox="1"/>
          <p:nvPr/>
        </p:nvSpPr>
        <p:spPr>
          <a:xfrm>
            <a:off x="10833944" y="9262271"/>
            <a:ext cx="1048364" cy="8366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5300">
                <a:latin typeface="ヒラギノ丸ゴ ProN W4"/>
                <a:ea typeface="ヒラギノ丸ゴ ProN W4"/>
                <a:cs typeface="ヒラギノ丸ゴ ProN W4"/>
                <a:sym typeface="ヒラギノ丸ゴ ProN W4"/>
              </a:defRPr>
            </a:lvl1pPr>
          </a:lstStyle>
          <a:p>
            <a:r>
              <a:rPr>
                <a:latin typeface="Arial" panose="020B0604020202020204" pitchFamily="34" charset="0"/>
                <a:cs typeface="Arial" panose="020B0604020202020204" pitchFamily="34" charset="0"/>
              </a:rPr>
              <a:t>0.4</a:t>
            </a:r>
          </a:p>
        </p:txBody>
      </p:sp>
      <p:sp>
        <p:nvSpPr>
          <p:cNvPr id="407" name="線"/>
          <p:cNvSpPr/>
          <p:nvPr/>
        </p:nvSpPr>
        <p:spPr>
          <a:xfrm flipV="1">
            <a:off x="12592349" y="7250713"/>
            <a:ext cx="1" cy="4859755"/>
          </a:xfrm>
          <a:prstGeom prst="line">
            <a:avLst/>
          </a:prstGeom>
          <a:ln w="25400">
            <a:solidFill>
              <a:srgbClr val="000000"/>
            </a:solidFill>
            <a:custDash>
              <a:ds d="600000" sp="600000"/>
            </a:custDash>
            <a:miter lim="400000"/>
          </a:ln>
        </p:spPr>
        <p:txBody>
          <a:bodyPr lIns="50800" tIns="50800" rIns="50800" bIns="50800" anchor="ctr"/>
          <a:lstStyle/>
          <a:p>
            <a:endParaRPr/>
          </a:p>
        </p:txBody>
      </p:sp>
      <p:sp>
        <p:nvSpPr>
          <p:cNvPr id="408" name="z ="/>
          <p:cNvSpPr txBox="1"/>
          <p:nvPr/>
        </p:nvSpPr>
        <p:spPr>
          <a:xfrm>
            <a:off x="3498438" y="1978503"/>
            <a:ext cx="1218282" cy="8366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5300">
                <a:latin typeface="Apple Chancery"/>
                <a:ea typeface="Apple Chancery"/>
                <a:cs typeface="Apple Chancery"/>
                <a:sym typeface="Apple Chancery"/>
              </a:defRPr>
            </a:lvl1pPr>
          </a:lstStyle>
          <a:p>
            <a:r>
              <a:rPr dirty="0">
                <a:latin typeface="Arial" panose="020B0604020202020204" pitchFamily="34" charset="0"/>
                <a:cs typeface="Arial" panose="020B0604020202020204" pitchFamily="34" charset="0"/>
              </a:rPr>
              <a:t>z = </a:t>
            </a:r>
          </a:p>
        </p:txBody>
      </p:sp>
      <p:sp>
        <p:nvSpPr>
          <p:cNvPr id="409" name="1    μ &gt; 0"/>
          <p:cNvSpPr txBox="1"/>
          <p:nvPr/>
        </p:nvSpPr>
        <p:spPr>
          <a:xfrm>
            <a:off x="5585211" y="1323000"/>
            <a:ext cx="2971967" cy="8366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5300">
                <a:latin typeface="Apple Chancery"/>
                <a:ea typeface="Apple Chancery"/>
                <a:cs typeface="Apple Chancery"/>
                <a:sym typeface="Apple Chancery"/>
              </a:defRPr>
            </a:pPr>
            <a:r>
              <a:rPr>
                <a:latin typeface="Arial" panose="020B0604020202020204" pitchFamily="34" charset="0"/>
                <a:ea typeface="ヒラギノ丸ゴ ProN W4"/>
                <a:cs typeface="Arial" panose="020B0604020202020204" pitchFamily="34" charset="0"/>
                <a:sym typeface="ヒラギノ丸ゴ ProN W4"/>
              </a:rPr>
              <a:t>1   </a:t>
            </a:r>
            <a:r>
              <a:rPr>
                <a:latin typeface="Arial" panose="020B0604020202020204" pitchFamily="34" charset="0"/>
                <a:cs typeface="Arial" panose="020B0604020202020204" pitchFamily="34" charset="0"/>
              </a:rPr>
              <a:t> μ </a:t>
            </a:r>
            <a:r>
              <a:rPr>
                <a:latin typeface="Arial" panose="020B0604020202020204" pitchFamily="34" charset="0"/>
                <a:ea typeface="ヒラギノ丸ゴ ProN W4"/>
                <a:cs typeface="Arial" panose="020B0604020202020204" pitchFamily="34" charset="0"/>
                <a:sym typeface="ヒラギノ丸ゴ ProN W4"/>
              </a:rPr>
              <a:t>&gt;</a:t>
            </a:r>
            <a:r>
              <a:rPr>
                <a:latin typeface="Arial" panose="020B0604020202020204" pitchFamily="34" charset="0"/>
                <a:cs typeface="Arial" panose="020B0604020202020204" pitchFamily="34" charset="0"/>
              </a:rPr>
              <a:t> 0 </a:t>
            </a:r>
          </a:p>
        </p:txBody>
      </p:sp>
      <p:sp>
        <p:nvSpPr>
          <p:cNvPr id="410" name="0   それ以外"/>
          <p:cNvSpPr txBox="1"/>
          <p:nvPr/>
        </p:nvSpPr>
        <p:spPr>
          <a:xfrm>
            <a:off x="5585211" y="2854106"/>
            <a:ext cx="3767057" cy="8366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5300">
                <a:latin typeface="Apple Chancery"/>
                <a:ea typeface="Apple Chancery"/>
                <a:cs typeface="Apple Chancery"/>
                <a:sym typeface="Apple Chancery"/>
              </a:defRPr>
            </a:pPr>
            <a:r>
              <a:rPr>
                <a:latin typeface="Arial" panose="020B0604020202020204" pitchFamily="34" charset="0"/>
                <a:ea typeface="ヒラギノ丸ゴ ProN W4"/>
                <a:cs typeface="Arial" panose="020B0604020202020204" pitchFamily="34" charset="0"/>
                <a:sym typeface="ヒラギノ丸ゴ ProN W4"/>
              </a:rPr>
              <a:t>0   </a:t>
            </a:r>
            <a:r>
              <a:rPr>
                <a:latin typeface="Arial" panose="020B0604020202020204" pitchFamily="34" charset="0"/>
                <a:cs typeface="Arial" panose="020B0604020202020204" pitchFamily="34" charset="0"/>
              </a:rPr>
              <a:t>それ以外</a:t>
            </a:r>
          </a:p>
        </p:txBody>
      </p:sp>
      <p:sp>
        <p:nvSpPr>
          <p:cNvPr id="411" name="線"/>
          <p:cNvSpPr/>
          <p:nvPr/>
        </p:nvSpPr>
        <p:spPr>
          <a:xfrm>
            <a:off x="4762996" y="804714"/>
            <a:ext cx="717609" cy="319965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8760" y="453"/>
                  <a:pt x="16482" y="1060"/>
                  <a:pt x="14979" y="1765"/>
                </a:cubicBezTo>
                <a:cubicBezTo>
                  <a:pt x="10464" y="3884"/>
                  <a:pt x="13646" y="6461"/>
                  <a:pt x="9105" y="8597"/>
                </a:cubicBezTo>
                <a:cubicBezTo>
                  <a:pt x="7175" y="9505"/>
                  <a:pt x="3978" y="10247"/>
                  <a:pt x="0" y="10712"/>
                </a:cubicBezTo>
                <a:cubicBezTo>
                  <a:pt x="2503" y="10993"/>
                  <a:pt x="4682" y="11401"/>
                  <a:pt x="6370" y="11902"/>
                </a:cubicBezTo>
                <a:cubicBezTo>
                  <a:pt x="14118" y="14202"/>
                  <a:pt x="9777" y="17410"/>
                  <a:pt x="14576" y="19987"/>
                </a:cubicBezTo>
                <a:cubicBezTo>
                  <a:pt x="15684" y="20582"/>
                  <a:pt x="17255" y="21128"/>
                  <a:pt x="19216" y="21600"/>
                </a:cubicBezTo>
              </a:path>
            </a:pathLst>
          </a:custGeom>
          <a:ln w="25400">
            <a:solidFill>
              <a:srgbClr val="000000"/>
            </a:solidFill>
            <a:miter lim="400000"/>
          </a:ln>
        </p:spPr>
        <p:txBody>
          <a:bodyPr lIns="50800" tIns="50800" rIns="50800" bIns="50800" anchor="ctr"/>
          <a:lstStyle/>
          <a:p>
            <a:endParaRPr>
              <a:latin typeface="Arial" panose="020B0604020202020204" pitchFamily="34" charset="0"/>
              <a:cs typeface="Arial" panose="020B0604020202020204" pitchFamily="34" charset="0"/>
            </a:endParaRPr>
          </a:p>
        </p:txBody>
      </p:sp>
      <p:sp>
        <p:nvSpPr>
          <p:cNvPr id="412" name="線"/>
          <p:cNvSpPr/>
          <p:nvPr/>
        </p:nvSpPr>
        <p:spPr>
          <a:xfrm flipV="1">
            <a:off x="11777228" y="5284678"/>
            <a:ext cx="9909032" cy="7175"/>
          </a:xfrm>
          <a:prstGeom prst="line">
            <a:avLst/>
          </a:prstGeom>
          <a:ln w="25400">
            <a:solidFill>
              <a:srgbClr val="000000"/>
            </a:solidFill>
            <a:miter lim="400000"/>
          </a:ln>
        </p:spPr>
        <p:txBody>
          <a:bodyPr lIns="50800" tIns="50800" rIns="50800" bIns="50800" anchor="ctr"/>
          <a:lstStyle/>
          <a:p>
            <a:endParaRPr/>
          </a:p>
        </p:txBody>
      </p:sp>
      <p:sp>
        <p:nvSpPr>
          <p:cNvPr id="413" name="線"/>
          <p:cNvSpPr/>
          <p:nvPr/>
        </p:nvSpPr>
        <p:spPr>
          <a:xfrm flipV="1">
            <a:off x="16478856" y="739363"/>
            <a:ext cx="1" cy="4552490"/>
          </a:xfrm>
          <a:prstGeom prst="line">
            <a:avLst/>
          </a:prstGeom>
          <a:ln w="25400">
            <a:solidFill>
              <a:srgbClr val="000000"/>
            </a:solidFill>
            <a:miter lim="400000"/>
          </a:ln>
        </p:spPr>
        <p:txBody>
          <a:bodyPr lIns="50800" tIns="50800" rIns="50800" bIns="50800" anchor="ctr"/>
          <a:lstStyle/>
          <a:p>
            <a:endParaRPr/>
          </a:p>
        </p:txBody>
      </p:sp>
      <p:sp>
        <p:nvSpPr>
          <p:cNvPr id="414" name="線"/>
          <p:cNvSpPr/>
          <p:nvPr/>
        </p:nvSpPr>
        <p:spPr>
          <a:xfrm>
            <a:off x="12063215" y="1311442"/>
            <a:ext cx="9262261" cy="3344975"/>
          </a:xfrm>
          <a:custGeom>
            <a:avLst/>
            <a:gdLst>
              <a:gd name="connsiteX0" fmla="*/ 0 w 21600"/>
              <a:gd name="connsiteY0" fmla="*/ 21600 h 21600"/>
              <a:gd name="connsiteX1" fmla="*/ 10376 w 21600"/>
              <a:gd name="connsiteY1" fmla="*/ 21545 h 21600"/>
              <a:gd name="connsiteX2" fmla="*/ 10212 w 21600"/>
              <a:gd name="connsiteY2" fmla="*/ 325 h 21600"/>
              <a:gd name="connsiteX3" fmla="*/ 21600 w 21600"/>
              <a:gd name="connsiteY3" fmla="*/ 0 h 21600"/>
              <a:gd name="connsiteX0" fmla="*/ 0 w 21600"/>
              <a:gd name="connsiteY0" fmla="*/ 21646 h 21646"/>
              <a:gd name="connsiteX1" fmla="*/ 10376 w 21600"/>
              <a:gd name="connsiteY1" fmla="*/ 21591 h 21646"/>
              <a:gd name="connsiteX2" fmla="*/ 10276 w 21600"/>
              <a:gd name="connsiteY2" fmla="*/ 16 h 21646"/>
              <a:gd name="connsiteX3" fmla="*/ 21600 w 21600"/>
              <a:gd name="connsiteY3" fmla="*/ 46 h 21646"/>
              <a:gd name="connsiteX0" fmla="*/ 0 w 21600"/>
              <a:gd name="connsiteY0" fmla="*/ 21646 h 21680"/>
              <a:gd name="connsiteX1" fmla="*/ 10217 w 21600"/>
              <a:gd name="connsiteY1" fmla="*/ 21680 h 21680"/>
              <a:gd name="connsiteX2" fmla="*/ 10276 w 21600"/>
              <a:gd name="connsiteY2" fmla="*/ 16 h 21680"/>
              <a:gd name="connsiteX3" fmla="*/ 21600 w 21600"/>
              <a:gd name="connsiteY3" fmla="*/ 46 h 21680"/>
              <a:gd name="connsiteX0" fmla="*/ 0 w 21600"/>
              <a:gd name="connsiteY0" fmla="*/ 21730 h 21764"/>
              <a:gd name="connsiteX1" fmla="*/ 10217 w 21600"/>
              <a:gd name="connsiteY1" fmla="*/ 21764 h 21764"/>
              <a:gd name="connsiteX2" fmla="*/ 10371 w 21600"/>
              <a:gd name="connsiteY2" fmla="*/ 11 h 21764"/>
              <a:gd name="connsiteX3" fmla="*/ 21600 w 21600"/>
              <a:gd name="connsiteY3" fmla="*/ 130 h 21764"/>
              <a:gd name="connsiteX0" fmla="*/ 0 w 21600"/>
              <a:gd name="connsiteY0" fmla="*/ 21730 h 21853"/>
              <a:gd name="connsiteX1" fmla="*/ 10312 w 21600"/>
              <a:gd name="connsiteY1" fmla="*/ 21853 h 21853"/>
              <a:gd name="connsiteX2" fmla="*/ 10371 w 21600"/>
              <a:gd name="connsiteY2" fmla="*/ 11 h 21853"/>
              <a:gd name="connsiteX3" fmla="*/ 21600 w 21600"/>
              <a:gd name="connsiteY3" fmla="*/ 130 h 21853"/>
              <a:gd name="connsiteX0" fmla="*/ 0 w 21600"/>
              <a:gd name="connsiteY0" fmla="*/ 21647 h 21770"/>
              <a:gd name="connsiteX1" fmla="*/ 10312 w 21600"/>
              <a:gd name="connsiteY1" fmla="*/ 21770 h 21770"/>
              <a:gd name="connsiteX2" fmla="*/ 10339 w 21600"/>
              <a:gd name="connsiteY2" fmla="*/ 17 h 21770"/>
              <a:gd name="connsiteX3" fmla="*/ 21600 w 21600"/>
              <a:gd name="connsiteY3" fmla="*/ 47 h 21770"/>
            </a:gdLst>
            <a:ahLst/>
            <a:cxnLst>
              <a:cxn ang="0">
                <a:pos x="connsiteX0" y="connsiteY0"/>
              </a:cxn>
              <a:cxn ang="0">
                <a:pos x="connsiteX1" y="connsiteY1"/>
              </a:cxn>
              <a:cxn ang="0">
                <a:pos x="connsiteX2" y="connsiteY2"/>
              </a:cxn>
              <a:cxn ang="0">
                <a:pos x="connsiteX3" y="connsiteY3"/>
              </a:cxn>
            </a:cxnLst>
            <a:rect l="l" t="t" r="r" b="b"/>
            <a:pathLst>
              <a:path w="21600" h="21770" extrusionOk="0">
                <a:moveTo>
                  <a:pt x="0" y="21647"/>
                </a:moveTo>
                <a:lnTo>
                  <a:pt x="10312" y="21770"/>
                </a:lnTo>
                <a:cubicBezTo>
                  <a:pt x="10257" y="14697"/>
                  <a:pt x="10394" y="7090"/>
                  <a:pt x="10339" y="17"/>
                </a:cubicBezTo>
                <a:cubicBezTo>
                  <a:pt x="14120" y="-50"/>
                  <a:pt x="17819" y="114"/>
                  <a:pt x="21600" y="47"/>
                </a:cubicBezTo>
              </a:path>
            </a:pathLst>
          </a:custGeom>
          <a:ln w="25400">
            <a:solidFill>
              <a:schemeClr val="accent5"/>
            </a:solidFill>
            <a:miter lim="400000"/>
          </a:ln>
        </p:spPr>
        <p:txBody>
          <a:bodyPr lIns="50800" tIns="50800" rIns="50800" bIns="50800" anchor="ctr"/>
          <a:lstStyle/>
          <a:p>
            <a:endParaRPr/>
          </a:p>
        </p:txBody>
      </p:sp>
      <p:sp>
        <p:nvSpPr>
          <p:cNvPr id="415" name="0"/>
          <p:cNvSpPr txBox="1"/>
          <p:nvPr/>
        </p:nvSpPr>
        <p:spPr>
          <a:xfrm>
            <a:off x="16767449" y="4099318"/>
            <a:ext cx="452047" cy="7812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900"/>
            </a:lvl1pPr>
          </a:lstStyle>
          <a:p>
            <a:r>
              <a:rPr>
                <a:latin typeface="Arial" panose="020B0604020202020204" pitchFamily="34" charset="0"/>
                <a:cs typeface="Arial" panose="020B0604020202020204" pitchFamily="34" charset="0"/>
              </a:rPr>
              <a:t>0</a:t>
            </a:r>
          </a:p>
        </p:txBody>
      </p:sp>
      <p:sp>
        <p:nvSpPr>
          <p:cNvPr id="416" name="1"/>
          <p:cNvSpPr txBox="1"/>
          <p:nvPr/>
        </p:nvSpPr>
        <p:spPr>
          <a:xfrm>
            <a:off x="15738217" y="796606"/>
            <a:ext cx="452048" cy="7812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900"/>
            </a:lvl1pPr>
          </a:lstStyle>
          <a:p>
            <a:r>
              <a:rPr>
                <a:latin typeface="Arial" panose="020B0604020202020204" pitchFamily="34" charset="0"/>
                <a:cs typeface="Arial" panose="020B0604020202020204" pitchFamily="34" charset="0"/>
              </a:rPr>
              <a:t>1</a:t>
            </a:r>
          </a:p>
        </p:txBody>
      </p:sp>
      <p:sp>
        <p:nvSpPr>
          <p:cNvPr id="417" name="ステップ関数"/>
          <p:cNvSpPr txBox="1"/>
          <p:nvPr/>
        </p:nvSpPr>
        <p:spPr>
          <a:xfrm>
            <a:off x="11775276" y="1437098"/>
            <a:ext cx="3103414" cy="6427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3900">
                <a:latin typeface="ヒラギノ丸ゴ ProN W4"/>
                <a:ea typeface="ヒラギノ丸ゴ ProN W4"/>
                <a:cs typeface="ヒラギノ丸ゴ ProN W4"/>
                <a:sym typeface="ヒラギノ丸ゴ ProN W4"/>
              </a:defRPr>
            </a:lvl1pPr>
          </a:lstStyle>
          <a:p>
            <a:r>
              <a:rPr dirty="0" err="1">
                <a:latin typeface="Arial" panose="020B0604020202020204" pitchFamily="34" charset="0"/>
                <a:cs typeface="Arial" panose="020B0604020202020204" pitchFamily="34" charset="0"/>
              </a:rPr>
              <a:t>ステップ関数</a:t>
            </a:r>
            <a:endParaRPr dirty="0">
              <a:latin typeface="Arial" panose="020B0604020202020204" pitchFamily="34" charset="0"/>
              <a:cs typeface="Arial" panose="020B0604020202020204" pitchFamily="34" charset="0"/>
            </a:endParaRPr>
          </a:p>
        </p:txBody>
      </p:sp>
      <p:sp>
        <p:nvSpPr>
          <p:cNvPr id="418" name="0.4"/>
          <p:cNvSpPr txBox="1"/>
          <p:nvPr/>
        </p:nvSpPr>
        <p:spPr>
          <a:xfrm>
            <a:off x="17889619" y="5461616"/>
            <a:ext cx="603505" cy="406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a:latin typeface="ヒラギノ丸ゴ ProN W4"/>
                <a:ea typeface="ヒラギノ丸ゴ ProN W4"/>
                <a:cs typeface="ヒラギノ丸ゴ ProN W4"/>
                <a:sym typeface="ヒラギノ丸ゴ ProN W4"/>
              </a:defRPr>
            </a:lvl1pPr>
          </a:lstStyle>
          <a:p>
            <a:r>
              <a:t>0.4</a:t>
            </a:r>
          </a:p>
        </p:txBody>
      </p:sp>
      <p:sp>
        <p:nvSpPr>
          <p:cNvPr id="419" name="線"/>
          <p:cNvSpPr/>
          <p:nvPr/>
        </p:nvSpPr>
        <p:spPr>
          <a:xfrm flipV="1">
            <a:off x="18145724" y="1378680"/>
            <a:ext cx="1" cy="3881668"/>
          </a:xfrm>
          <a:prstGeom prst="line">
            <a:avLst/>
          </a:prstGeom>
          <a:ln w="25400">
            <a:solidFill>
              <a:srgbClr val="000000"/>
            </a:solidFill>
            <a:custDash>
              <a:ds d="600000" sp="600000"/>
            </a:custDash>
            <a:miter lim="400000"/>
          </a:ln>
        </p:spPr>
        <p:txBody>
          <a:bodyPr lIns="50800" tIns="50800" rIns="50800" bIns="50800" anchor="ctr"/>
          <a:lstStyle/>
          <a:p>
            <a:endParaRPr/>
          </a:p>
        </p:txBody>
      </p:sp>
      <p:sp>
        <p:nvSpPr>
          <p:cNvPr id="420" name="0"/>
          <p:cNvSpPr txBox="1"/>
          <p:nvPr/>
        </p:nvSpPr>
        <p:spPr>
          <a:xfrm>
            <a:off x="16260238" y="5363191"/>
            <a:ext cx="437237" cy="6032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3900">
                <a:latin typeface="ヒラギノ丸ゴ ProN W4"/>
                <a:ea typeface="ヒラギノ丸ゴ ProN W4"/>
                <a:cs typeface="ヒラギノ丸ゴ ProN W4"/>
                <a:sym typeface="ヒラギノ丸ゴ ProN W4"/>
              </a:defRPr>
            </a:lvl1pPr>
          </a:lstStyle>
          <a:p>
            <a:r>
              <a:t>0</a:t>
            </a:r>
          </a:p>
        </p:txBody>
      </p:sp>
      <p:sp>
        <p:nvSpPr>
          <p:cNvPr id="2" name="閾値を0とすると、μが0より大きければzは1となり(発火)、…">
            <a:extLst>
              <a:ext uri="{FF2B5EF4-FFF2-40B4-BE49-F238E27FC236}">
                <a16:creationId xmlns:a16="http://schemas.microsoft.com/office/drawing/2014/main" id="{8A597196-BF84-DB98-F0C2-9B9BF80E84A8}"/>
              </a:ext>
            </a:extLst>
          </p:cNvPr>
          <p:cNvSpPr txBox="1"/>
          <p:nvPr/>
        </p:nvSpPr>
        <p:spPr>
          <a:xfrm>
            <a:off x="21978505" y="4926441"/>
            <a:ext cx="440826" cy="7673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5300">
                <a:latin typeface="ヒラギノ丸ゴ ProN W4"/>
                <a:ea typeface="ヒラギノ丸ゴ ProN W4"/>
                <a:cs typeface="ヒラギノ丸ゴ ProN W4"/>
                <a:sym typeface="ヒラギノ丸ゴ ProN W4"/>
              </a:defRPr>
            </a:pPr>
            <a:r>
              <a:rPr lang="en-US" altLang="ja-JP" sz="4800" dirty="0"/>
              <a:t>μ</a:t>
            </a:r>
            <a:endParaRPr sz="4800" dirty="0"/>
          </a:p>
        </p:txBody>
      </p:sp>
      <p:sp>
        <p:nvSpPr>
          <p:cNvPr id="3" name="閾値を0とすると、μが0より大きければzは1となり(発火)、…">
            <a:extLst>
              <a:ext uri="{FF2B5EF4-FFF2-40B4-BE49-F238E27FC236}">
                <a16:creationId xmlns:a16="http://schemas.microsoft.com/office/drawing/2014/main" id="{A421D719-C566-C4C1-DB38-42A7B7FFF06E}"/>
              </a:ext>
            </a:extLst>
          </p:cNvPr>
          <p:cNvSpPr txBox="1"/>
          <p:nvPr/>
        </p:nvSpPr>
        <p:spPr>
          <a:xfrm>
            <a:off x="16282289" y="37324"/>
            <a:ext cx="767503" cy="7673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lgn="l">
              <a:defRPr sz="5300">
                <a:latin typeface="ヒラギノ丸ゴ ProN W4"/>
                <a:ea typeface="ヒラギノ丸ゴ ProN W4"/>
                <a:cs typeface="ヒラギノ丸ゴ ProN W4"/>
                <a:sym typeface="ヒラギノ丸ゴ ProN W4"/>
              </a:defRPr>
            </a:pPr>
            <a:r>
              <a:rPr lang="en-US" altLang="ja-JP" sz="4800" dirty="0"/>
              <a:t>Z</a:t>
            </a:r>
            <a:endParaRPr sz="4800" dirty="0"/>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 name="角丸四角形"/>
          <p:cNvSpPr/>
          <p:nvPr/>
        </p:nvSpPr>
        <p:spPr>
          <a:xfrm>
            <a:off x="2654095" y="6782332"/>
            <a:ext cx="3467732" cy="1270001"/>
          </a:xfrm>
          <a:prstGeom prst="roundRect">
            <a:avLst>
              <a:gd name="adj" fmla="val 15000"/>
            </a:avLst>
          </a:prstGeom>
          <a:ln w="254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endParaRPr/>
          </a:p>
        </p:txBody>
      </p:sp>
      <p:sp>
        <p:nvSpPr>
          <p:cNvPr id="423" name="角丸四角形"/>
          <p:cNvSpPr/>
          <p:nvPr/>
        </p:nvSpPr>
        <p:spPr>
          <a:xfrm>
            <a:off x="2654095" y="9045590"/>
            <a:ext cx="3467732" cy="1270001"/>
          </a:xfrm>
          <a:prstGeom prst="roundRect">
            <a:avLst>
              <a:gd name="adj" fmla="val 15000"/>
            </a:avLst>
          </a:prstGeom>
          <a:ln w="254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endParaRPr/>
          </a:p>
        </p:txBody>
      </p:sp>
      <p:sp>
        <p:nvSpPr>
          <p:cNvPr id="424" name="角丸四角形"/>
          <p:cNvSpPr/>
          <p:nvPr/>
        </p:nvSpPr>
        <p:spPr>
          <a:xfrm>
            <a:off x="2654095" y="11308848"/>
            <a:ext cx="3467732" cy="1270001"/>
          </a:xfrm>
          <a:prstGeom prst="roundRect">
            <a:avLst>
              <a:gd name="adj" fmla="val 15000"/>
            </a:avLst>
          </a:prstGeom>
          <a:ln w="254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endParaRPr/>
          </a:p>
        </p:txBody>
      </p:sp>
      <p:sp>
        <p:nvSpPr>
          <p:cNvPr id="425" name="楕円"/>
          <p:cNvSpPr/>
          <p:nvPr/>
        </p:nvSpPr>
        <p:spPr>
          <a:xfrm>
            <a:off x="9551824" y="7265268"/>
            <a:ext cx="6081050" cy="4830645"/>
          </a:xfrm>
          <a:prstGeom prst="ellipse">
            <a:avLst/>
          </a:prstGeom>
          <a:ln w="254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endParaRPr/>
          </a:p>
        </p:txBody>
      </p:sp>
      <p:sp>
        <p:nvSpPr>
          <p:cNvPr id="426" name="線"/>
          <p:cNvSpPr/>
          <p:nvPr/>
        </p:nvSpPr>
        <p:spPr>
          <a:xfrm>
            <a:off x="6790759" y="7420311"/>
            <a:ext cx="2211118" cy="948819"/>
          </a:xfrm>
          <a:prstGeom prst="line">
            <a:avLst/>
          </a:prstGeom>
          <a:ln w="88900">
            <a:solidFill>
              <a:srgbClr val="000000"/>
            </a:solidFill>
            <a:custDash>
              <a:ds d="200000" sp="200000"/>
            </a:custDash>
            <a:miter lim="400000"/>
            <a:tailEnd type="triangle"/>
          </a:ln>
        </p:spPr>
        <p:txBody>
          <a:bodyPr lIns="50800" tIns="50800" rIns="50800" bIns="50800" anchor="ctr"/>
          <a:lstStyle/>
          <a:p>
            <a:endParaRPr/>
          </a:p>
        </p:txBody>
      </p:sp>
      <p:sp>
        <p:nvSpPr>
          <p:cNvPr id="427" name="線"/>
          <p:cNvSpPr/>
          <p:nvPr/>
        </p:nvSpPr>
        <p:spPr>
          <a:xfrm>
            <a:off x="6790759" y="9774433"/>
            <a:ext cx="2193589" cy="1"/>
          </a:xfrm>
          <a:prstGeom prst="line">
            <a:avLst/>
          </a:prstGeom>
          <a:ln w="88900">
            <a:solidFill>
              <a:srgbClr val="000000"/>
            </a:solidFill>
            <a:custDash>
              <a:ds d="200000" sp="200000"/>
            </a:custDash>
            <a:miter lim="400000"/>
            <a:tailEnd type="triangle"/>
          </a:ln>
        </p:spPr>
        <p:txBody>
          <a:bodyPr lIns="50800" tIns="50800" rIns="50800" bIns="50800" anchor="ctr"/>
          <a:lstStyle/>
          <a:p>
            <a:endParaRPr/>
          </a:p>
        </p:txBody>
      </p:sp>
      <p:sp>
        <p:nvSpPr>
          <p:cNvPr id="428" name="線"/>
          <p:cNvSpPr/>
          <p:nvPr/>
        </p:nvSpPr>
        <p:spPr>
          <a:xfrm flipV="1">
            <a:off x="6790759" y="10885659"/>
            <a:ext cx="2211718" cy="1058189"/>
          </a:xfrm>
          <a:prstGeom prst="line">
            <a:avLst/>
          </a:prstGeom>
          <a:ln w="88900">
            <a:solidFill>
              <a:srgbClr val="000000"/>
            </a:solidFill>
            <a:custDash>
              <a:ds d="200000" sp="200000"/>
            </a:custDash>
            <a:miter lim="400000"/>
            <a:tailEnd type="triangle"/>
          </a:ln>
        </p:spPr>
        <p:txBody>
          <a:bodyPr lIns="50800" tIns="50800" rIns="50800" bIns="50800" anchor="ctr"/>
          <a:lstStyle/>
          <a:p>
            <a:endParaRPr/>
          </a:p>
        </p:txBody>
      </p:sp>
      <p:sp>
        <p:nvSpPr>
          <p:cNvPr id="429" name="1"/>
          <p:cNvSpPr txBox="1"/>
          <p:nvPr/>
        </p:nvSpPr>
        <p:spPr>
          <a:xfrm>
            <a:off x="3978405" y="6999013"/>
            <a:ext cx="480901" cy="8366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5300">
                <a:latin typeface="ヒラギノ丸ゴ ProN W4"/>
                <a:ea typeface="ヒラギノ丸ゴ ProN W4"/>
                <a:cs typeface="ヒラギノ丸ゴ ProN W4"/>
                <a:sym typeface="ヒラギノ丸ゴ ProN W4"/>
              </a:defRPr>
            </a:lvl1pPr>
          </a:lstStyle>
          <a:p>
            <a:r>
              <a:rPr dirty="0">
                <a:latin typeface="Arial" panose="020B0604020202020204" pitchFamily="34" charset="0"/>
                <a:cs typeface="Arial" panose="020B0604020202020204" pitchFamily="34" charset="0"/>
              </a:rPr>
              <a:t>1</a:t>
            </a:r>
          </a:p>
        </p:txBody>
      </p:sp>
      <p:sp>
        <p:nvSpPr>
          <p:cNvPr id="430" name="2"/>
          <p:cNvSpPr txBox="1"/>
          <p:nvPr/>
        </p:nvSpPr>
        <p:spPr>
          <a:xfrm>
            <a:off x="3978405" y="9262271"/>
            <a:ext cx="480901" cy="8366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5300">
                <a:latin typeface="ヒラギノ丸ゴ ProN W4"/>
                <a:ea typeface="ヒラギノ丸ゴ ProN W4"/>
                <a:cs typeface="ヒラギノ丸ゴ ProN W4"/>
                <a:sym typeface="ヒラギノ丸ゴ ProN W4"/>
              </a:defRPr>
            </a:lvl1pPr>
          </a:lstStyle>
          <a:p>
            <a:r>
              <a:rPr>
                <a:latin typeface="Arial" panose="020B0604020202020204" pitchFamily="34" charset="0"/>
                <a:cs typeface="Arial" panose="020B0604020202020204" pitchFamily="34" charset="0"/>
              </a:rPr>
              <a:t>2</a:t>
            </a:r>
          </a:p>
        </p:txBody>
      </p:sp>
      <p:sp>
        <p:nvSpPr>
          <p:cNvPr id="431" name="0.5"/>
          <p:cNvSpPr txBox="1"/>
          <p:nvPr/>
        </p:nvSpPr>
        <p:spPr>
          <a:xfrm>
            <a:off x="3657673" y="11525529"/>
            <a:ext cx="1048364" cy="8366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5300">
                <a:latin typeface="ヒラギノ丸ゴ ProN W4"/>
                <a:ea typeface="ヒラギノ丸ゴ ProN W4"/>
                <a:cs typeface="ヒラギノ丸ゴ ProN W4"/>
                <a:sym typeface="ヒラギノ丸ゴ ProN W4"/>
              </a:defRPr>
            </a:lvl1pPr>
          </a:lstStyle>
          <a:p>
            <a:r>
              <a:rPr>
                <a:latin typeface="Arial" panose="020B0604020202020204" pitchFamily="34" charset="0"/>
                <a:cs typeface="Arial" panose="020B0604020202020204" pitchFamily="34" charset="0"/>
              </a:rPr>
              <a:t>0.5</a:t>
            </a:r>
          </a:p>
        </p:txBody>
      </p:sp>
      <p:sp>
        <p:nvSpPr>
          <p:cNvPr id="432" name="0.5"/>
          <p:cNvSpPr txBox="1"/>
          <p:nvPr/>
        </p:nvSpPr>
        <p:spPr>
          <a:xfrm>
            <a:off x="7251916" y="6674570"/>
            <a:ext cx="1048364" cy="8366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5300">
                <a:latin typeface="ヒラギノ丸ゴ ProN W4"/>
                <a:ea typeface="ヒラギノ丸ゴ ProN W4"/>
                <a:cs typeface="ヒラギノ丸ゴ ProN W4"/>
                <a:sym typeface="ヒラギノ丸ゴ ProN W4"/>
              </a:defRPr>
            </a:lvl1pPr>
          </a:lstStyle>
          <a:p>
            <a:r>
              <a:rPr>
                <a:latin typeface="Arial" panose="020B0604020202020204" pitchFamily="34" charset="0"/>
                <a:cs typeface="Arial" panose="020B0604020202020204" pitchFamily="34" charset="0"/>
              </a:rPr>
              <a:t>0.5</a:t>
            </a:r>
          </a:p>
        </p:txBody>
      </p:sp>
      <p:sp>
        <p:nvSpPr>
          <p:cNvPr id="433" name="0.2"/>
          <p:cNvSpPr txBox="1"/>
          <p:nvPr/>
        </p:nvSpPr>
        <p:spPr>
          <a:xfrm>
            <a:off x="6798783" y="8714842"/>
            <a:ext cx="1048364" cy="8366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5300">
                <a:latin typeface="ヒラギノ丸ゴ ProN W4"/>
                <a:ea typeface="ヒラギノ丸ゴ ProN W4"/>
                <a:cs typeface="ヒラギノ丸ゴ ProN W4"/>
                <a:sym typeface="ヒラギノ丸ゴ ProN W4"/>
              </a:defRPr>
            </a:lvl1pPr>
          </a:lstStyle>
          <a:p>
            <a:r>
              <a:rPr>
                <a:latin typeface="Arial" panose="020B0604020202020204" pitchFamily="34" charset="0"/>
                <a:cs typeface="Arial" panose="020B0604020202020204" pitchFamily="34" charset="0"/>
              </a:rPr>
              <a:t>0.2</a:t>
            </a:r>
          </a:p>
        </p:txBody>
      </p:sp>
      <p:sp>
        <p:nvSpPr>
          <p:cNvPr id="434" name="-1"/>
          <p:cNvSpPr txBox="1"/>
          <p:nvPr/>
        </p:nvSpPr>
        <p:spPr>
          <a:xfrm>
            <a:off x="7223212" y="11791274"/>
            <a:ext cx="706925" cy="8366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5300">
                <a:latin typeface="ヒラギノ丸ゴ ProN W4"/>
                <a:ea typeface="ヒラギノ丸ゴ ProN W4"/>
                <a:cs typeface="ヒラギノ丸ゴ ProN W4"/>
                <a:sym typeface="ヒラギノ丸ゴ ProN W4"/>
              </a:defRPr>
            </a:lvl1pPr>
          </a:lstStyle>
          <a:p>
            <a:r>
              <a:rPr>
                <a:latin typeface="Arial" panose="020B0604020202020204" pitchFamily="34" charset="0"/>
                <a:cs typeface="Arial" panose="020B0604020202020204" pitchFamily="34" charset="0"/>
              </a:rPr>
              <a:t>-1</a:t>
            </a:r>
          </a:p>
        </p:txBody>
      </p:sp>
      <p:sp>
        <p:nvSpPr>
          <p:cNvPr id="435" name="f(0.4)"/>
          <p:cNvSpPr txBox="1"/>
          <p:nvPr/>
        </p:nvSpPr>
        <p:spPr>
          <a:xfrm>
            <a:off x="13156127" y="9262271"/>
            <a:ext cx="1689565" cy="8366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5300">
                <a:latin typeface="ヒラギノ丸ゴ ProN W4"/>
                <a:ea typeface="ヒラギノ丸ゴ ProN W4"/>
                <a:cs typeface="ヒラギノ丸ゴ ProN W4"/>
                <a:sym typeface="ヒラギノ丸ゴ ProN W4"/>
              </a:defRPr>
            </a:lvl1pPr>
          </a:lstStyle>
          <a:p>
            <a:r>
              <a:rPr>
                <a:latin typeface="Arial" panose="020B0604020202020204" pitchFamily="34" charset="0"/>
                <a:cs typeface="Arial" panose="020B0604020202020204" pitchFamily="34" charset="0"/>
              </a:rPr>
              <a:t>f(0.4)</a:t>
            </a:r>
          </a:p>
        </p:txBody>
      </p:sp>
      <p:sp>
        <p:nvSpPr>
          <p:cNvPr id="436" name="矢印"/>
          <p:cNvSpPr/>
          <p:nvPr/>
        </p:nvSpPr>
        <p:spPr>
          <a:xfrm>
            <a:off x="16588654" y="9139433"/>
            <a:ext cx="1818742" cy="1270001"/>
          </a:xfrm>
          <a:prstGeom prst="rightArrow">
            <a:avLst>
              <a:gd name="adj1" fmla="val 32000"/>
              <a:gd name="adj2" fmla="val 64000"/>
            </a:avLst>
          </a:prstGeom>
          <a:solidFill>
            <a:srgbClr val="000000"/>
          </a:solidFill>
          <a:ln w="12700">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endParaRPr/>
          </a:p>
        </p:txBody>
      </p:sp>
      <p:sp>
        <p:nvSpPr>
          <p:cNvPr id="437" name="角丸四角形"/>
          <p:cNvSpPr/>
          <p:nvPr/>
        </p:nvSpPr>
        <p:spPr>
          <a:xfrm>
            <a:off x="19363177" y="9139433"/>
            <a:ext cx="3467732" cy="1270001"/>
          </a:xfrm>
          <a:prstGeom prst="roundRect">
            <a:avLst>
              <a:gd name="adj" fmla="val 15000"/>
            </a:avLst>
          </a:prstGeom>
          <a:ln w="254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endParaRPr/>
          </a:p>
        </p:txBody>
      </p:sp>
      <p:sp>
        <p:nvSpPr>
          <p:cNvPr id="438" name="1"/>
          <p:cNvSpPr txBox="1"/>
          <p:nvPr/>
        </p:nvSpPr>
        <p:spPr>
          <a:xfrm>
            <a:off x="20820462" y="9356114"/>
            <a:ext cx="480901" cy="8366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5300">
                <a:latin typeface="ヒラギノ丸ゴ ProN W4"/>
                <a:ea typeface="ヒラギノ丸ゴ ProN W4"/>
                <a:cs typeface="ヒラギノ丸ゴ ProN W4"/>
                <a:sym typeface="ヒラギノ丸ゴ ProN W4"/>
              </a:defRPr>
            </a:lvl1pPr>
          </a:lstStyle>
          <a:p>
            <a:r>
              <a:rPr>
                <a:latin typeface="Arial" panose="020B0604020202020204" pitchFamily="34" charset="0"/>
                <a:cs typeface="Arial" panose="020B0604020202020204" pitchFamily="34" charset="0"/>
              </a:rPr>
              <a:t>1</a:t>
            </a:r>
          </a:p>
        </p:txBody>
      </p:sp>
      <p:sp>
        <p:nvSpPr>
          <p:cNvPr id="439" name="0.4"/>
          <p:cNvSpPr txBox="1"/>
          <p:nvPr/>
        </p:nvSpPr>
        <p:spPr>
          <a:xfrm>
            <a:off x="10833944" y="9262271"/>
            <a:ext cx="1048364" cy="8366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5300">
                <a:latin typeface="ヒラギノ丸ゴ ProN W4"/>
                <a:ea typeface="ヒラギノ丸ゴ ProN W4"/>
                <a:cs typeface="ヒラギノ丸ゴ ProN W4"/>
                <a:sym typeface="ヒラギノ丸ゴ ProN W4"/>
              </a:defRPr>
            </a:lvl1pPr>
          </a:lstStyle>
          <a:p>
            <a:r>
              <a:rPr>
                <a:latin typeface="Arial" panose="020B0604020202020204" pitchFamily="34" charset="0"/>
                <a:cs typeface="Arial" panose="020B0604020202020204" pitchFamily="34" charset="0"/>
              </a:rPr>
              <a:t>0.4</a:t>
            </a:r>
          </a:p>
        </p:txBody>
      </p:sp>
      <p:sp>
        <p:nvSpPr>
          <p:cNvPr id="440" name="線"/>
          <p:cNvSpPr/>
          <p:nvPr/>
        </p:nvSpPr>
        <p:spPr>
          <a:xfrm flipV="1">
            <a:off x="12592349" y="7250713"/>
            <a:ext cx="1" cy="4859755"/>
          </a:xfrm>
          <a:prstGeom prst="line">
            <a:avLst/>
          </a:prstGeom>
          <a:ln w="25400">
            <a:solidFill>
              <a:srgbClr val="000000"/>
            </a:solidFill>
            <a:custDash>
              <a:ds d="600000" sp="600000"/>
            </a:custDash>
            <a:miter lim="400000"/>
          </a:ln>
        </p:spPr>
        <p:txBody>
          <a:bodyPr lIns="50800" tIns="50800" rIns="50800" bIns="50800" anchor="ctr"/>
          <a:lstStyle/>
          <a:p>
            <a:endParaRPr/>
          </a:p>
        </p:txBody>
      </p:sp>
      <p:sp>
        <p:nvSpPr>
          <p:cNvPr id="441" name="このような重みwiや閾値hを調整することできる…"/>
          <p:cNvSpPr txBox="1"/>
          <p:nvPr/>
        </p:nvSpPr>
        <p:spPr>
          <a:xfrm>
            <a:off x="1560885" y="2130036"/>
            <a:ext cx="21262231" cy="14875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5000">
                <a:latin typeface="ヒラギノ丸ゴ ProN W4"/>
                <a:ea typeface="ヒラギノ丸ゴ ProN W4"/>
                <a:cs typeface="ヒラギノ丸ゴ ProN W4"/>
                <a:sym typeface="ヒラギノ丸ゴ ProN W4"/>
              </a:defRPr>
            </a:pPr>
            <a:r>
              <a:rPr dirty="0" err="1">
                <a:latin typeface="Arial" panose="020B0604020202020204" pitchFamily="34" charset="0"/>
                <a:cs typeface="Arial" panose="020B0604020202020204" pitchFamily="34" charset="0"/>
              </a:rPr>
              <a:t>このような重みw</a:t>
            </a:r>
            <a:r>
              <a:rPr baseline="-5999" dirty="0" err="1">
                <a:latin typeface="Arial" panose="020B0604020202020204" pitchFamily="34" charset="0"/>
                <a:cs typeface="Arial" panose="020B0604020202020204" pitchFamily="34" charset="0"/>
              </a:rPr>
              <a:t>i</a:t>
            </a:r>
            <a:r>
              <a:rPr dirty="0" err="1">
                <a:latin typeface="Arial" panose="020B0604020202020204" pitchFamily="34" charset="0"/>
                <a:cs typeface="Arial" panose="020B0604020202020204" pitchFamily="34" charset="0"/>
              </a:rPr>
              <a:t>や閾値を調整することできる</a:t>
            </a:r>
            <a:endParaRPr dirty="0">
              <a:latin typeface="Arial" panose="020B0604020202020204" pitchFamily="34" charset="0"/>
              <a:cs typeface="Arial" panose="020B0604020202020204" pitchFamily="34" charset="0"/>
            </a:endParaRPr>
          </a:p>
          <a:p>
            <a:pPr>
              <a:defRPr sz="5000">
                <a:latin typeface="ヒラギノ丸ゴ ProN W4"/>
                <a:ea typeface="ヒラギノ丸ゴ ProN W4"/>
                <a:cs typeface="ヒラギノ丸ゴ ProN W4"/>
                <a:sym typeface="ヒラギノ丸ゴ ProN W4"/>
              </a:defRPr>
            </a:pPr>
            <a:r>
              <a:rPr dirty="0" err="1">
                <a:latin typeface="Arial" panose="020B0604020202020204" pitchFamily="34" charset="0"/>
                <a:cs typeface="Arial" panose="020B0604020202020204" pitchFamily="34" charset="0"/>
              </a:rPr>
              <a:t>人工ニューラルネットワークで学習する仕組みを</a:t>
            </a:r>
            <a:r>
              <a:rPr dirty="0" err="1">
                <a:solidFill>
                  <a:srgbClr val="FF0000"/>
                </a:solidFill>
                <a:latin typeface="Arial" panose="020B0604020202020204" pitchFamily="34" charset="0"/>
                <a:cs typeface="Arial" panose="020B0604020202020204" pitchFamily="34" charset="0"/>
              </a:rPr>
              <a:t>パーセプトロン</a:t>
            </a:r>
            <a:r>
              <a:rPr dirty="0" err="1">
                <a:latin typeface="Arial" panose="020B0604020202020204" pitchFamily="34" charset="0"/>
                <a:cs typeface="Arial" panose="020B0604020202020204" pitchFamily="34" charset="0"/>
              </a:rPr>
              <a:t>と呼ぶ</a:t>
            </a:r>
            <a:r>
              <a:rPr dirty="0">
                <a:latin typeface="Arial" panose="020B0604020202020204" pitchFamily="34" charset="0"/>
                <a:cs typeface="Arial" panose="020B0604020202020204" pitchFamily="34" charset="0"/>
              </a:rPr>
              <a:t>。</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 name="多層パーセプトロン（MLP：Multi Layer Perceptron）"/>
          <p:cNvSpPr txBox="1"/>
          <p:nvPr/>
        </p:nvSpPr>
        <p:spPr>
          <a:xfrm>
            <a:off x="3795234" y="485946"/>
            <a:ext cx="17342296" cy="7810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300">
                <a:latin typeface="ヒラギノ丸ゴ ProN W4"/>
                <a:ea typeface="ヒラギノ丸ゴ ProN W4"/>
                <a:cs typeface="ヒラギノ丸ゴ ProN W4"/>
                <a:sym typeface="ヒラギノ丸ゴ ProN W4"/>
              </a:defRPr>
            </a:lvl1pPr>
          </a:lstStyle>
          <a:p>
            <a:r>
              <a:t>多層パーセプトロン（MLP：Multi Layer Perceptron）</a:t>
            </a:r>
          </a:p>
        </p:txBody>
      </p:sp>
      <p:sp>
        <p:nvSpPr>
          <p:cNvPr id="444" name="複数のパーセプトロンを用いてパーセプトロンの層を作ったものを多層パーセプトロンという。"/>
          <p:cNvSpPr txBox="1"/>
          <p:nvPr/>
        </p:nvSpPr>
        <p:spPr>
          <a:xfrm>
            <a:off x="1305554" y="1598657"/>
            <a:ext cx="22534901" cy="23047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gn="l">
              <a:defRPr sz="5300">
                <a:latin typeface="ヒラギノ丸ゴ ProN W4"/>
                <a:ea typeface="ヒラギノ丸ゴ ProN W4"/>
                <a:cs typeface="ヒラギノ丸ゴ ProN W4"/>
                <a:sym typeface="ヒラギノ丸ゴ ProN W4"/>
              </a:defRPr>
            </a:lvl1pPr>
          </a:lstStyle>
          <a:p>
            <a:r>
              <a:rPr dirty="0" err="1"/>
              <a:t>複数のパーセプトロンを用いてパーセプトロンの層を作ったものを</a:t>
            </a:r>
            <a:endParaRPr lang="en-US" dirty="0"/>
          </a:p>
          <a:p>
            <a:r>
              <a:rPr dirty="0" err="1">
                <a:solidFill>
                  <a:srgbClr val="FF0000"/>
                </a:solidFill>
              </a:rPr>
              <a:t>多層パーセプトロン</a:t>
            </a:r>
            <a:r>
              <a:rPr dirty="0" err="1"/>
              <a:t>という</a:t>
            </a:r>
            <a:endParaRPr lang="en-US" dirty="0"/>
          </a:p>
          <a:p>
            <a:r>
              <a:rPr lang="ja-JP" altLang="en-US" dirty="0"/>
              <a:t>（この中間層を複数作ってどんどん層を深く出来るので</a:t>
            </a:r>
            <a:r>
              <a:rPr lang="ja-JP" altLang="en-US" dirty="0">
                <a:solidFill>
                  <a:srgbClr val="FF0000"/>
                </a:solidFill>
              </a:rPr>
              <a:t>深層学習</a:t>
            </a:r>
            <a:r>
              <a:rPr lang="ja-JP" altLang="en-US" dirty="0"/>
              <a:t>という）</a:t>
            </a:r>
            <a:endParaRPr dirty="0"/>
          </a:p>
        </p:txBody>
      </p:sp>
      <p:sp>
        <p:nvSpPr>
          <p:cNvPr id="445" name="角丸四角形"/>
          <p:cNvSpPr/>
          <p:nvPr/>
        </p:nvSpPr>
        <p:spPr>
          <a:xfrm>
            <a:off x="1537727" y="5402976"/>
            <a:ext cx="2165704" cy="1270001"/>
          </a:xfrm>
          <a:prstGeom prst="roundRect">
            <a:avLst>
              <a:gd name="adj" fmla="val 15000"/>
            </a:avLst>
          </a:prstGeom>
          <a:ln w="25400">
            <a:solidFill>
              <a:srgbClr val="000000"/>
            </a:solidFill>
            <a:miter lim="400000"/>
          </a:ln>
        </p:spPr>
        <p:txBody>
          <a:bodyPr lIns="50800" tIns="50800" rIns="50800" bIns="50800" anchor="ctr"/>
          <a:lstStyle/>
          <a:p>
            <a:pPr defTabSz="1130300">
              <a:lnSpc>
                <a:spcPct val="100000"/>
              </a:lnSpc>
              <a:defRPr sz="2300">
                <a:solidFill>
                  <a:srgbClr val="FFFFFF"/>
                </a:solidFill>
                <a:latin typeface="Graphik"/>
                <a:ea typeface="Graphik"/>
                <a:cs typeface="Graphik"/>
                <a:sym typeface="Graphik"/>
              </a:defRPr>
            </a:pPr>
            <a:endParaRPr/>
          </a:p>
        </p:txBody>
      </p:sp>
      <p:sp>
        <p:nvSpPr>
          <p:cNvPr id="446" name="角丸四角形"/>
          <p:cNvSpPr/>
          <p:nvPr/>
        </p:nvSpPr>
        <p:spPr>
          <a:xfrm>
            <a:off x="1537727" y="7666234"/>
            <a:ext cx="2165704" cy="1270001"/>
          </a:xfrm>
          <a:prstGeom prst="roundRect">
            <a:avLst>
              <a:gd name="adj" fmla="val 15000"/>
            </a:avLst>
          </a:prstGeom>
          <a:ln w="25400">
            <a:solidFill>
              <a:srgbClr val="000000"/>
            </a:solidFill>
            <a:miter lim="400000"/>
          </a:ln>
        </p:spPr>
        <p:txBody>
          <a:bodyPr lIns="50800" tIns="50800" rIns="50800" bIns="50800" anchor="ctr"/>
          <a:lstStyle/>
          <a:p>
            <a:pPr defTabSz="1130300">
              <a:lnSpc>
                <a:spcPct val="100000"/>
              </a:lnSpc>
              <a:defRPr sz="2300">
                <a:solidFill>
                  <a:srgbClr val="FFFFFF"/>
                </a:solidFill>
                <a:latin typeface="Graphik"/>
                <a:ea typeface="Graphik"/>
                <a:cs typeface="Graphik"/>
                <a:sym typeface="Graphik"/>
              </a:defRPr>
            </a:pPr>
            <a:endParaRPr/>
          </a:p>
        </p:txBody>
      </p:sp>
      <p:sp>
        <p:nvSpPr>
          <p:cNvPr id="447" name="角丸四角形"/>
          <p:cNvSpPr/>
          <p:nvPr/>
        </p:nvSpPr>
        <p:spPr>
          <a:xfrm>
            <a:off x="1537727" y="9929492"/>
            <a:ext cx="2190616" cy="1270001"/>
          </a:xfrm>
          <a:prstGeom prst="roundRect">
            <a:avLst>
              <a:gd name="adj" fmla="val 15000"/>
            </a:avLst>
          </a:prstGeom>
          <a:ln w="25400">
            <a:solidFill>
              <a:srgbClr val="000000"/>
            </a:solidFill>
            <a:miter lim="400000"/>
          </a:ln>
        </p:spPr>
        <p:txBody>
          <a:bodyPr lIns="50800" tIns="50800" rIns="50800" bIns="50800" anchor="ctr"/>
          <a:lstStyle/>
          <a:p>
            <a:pPr defTabSz="1130300">
              <a:lnSpc>
                <a:spcPct val="100000"/>
              </a:lnSpc>
              <a:defRPr sz="2300">
                <a:solidFill>
                  <a:srgbClr val="FFFFFF"/>
                </a:solidFill>
                <a:latin typeface="Graphik"/>
                <a:ea typeface="Graphik"/>
                <a:cs typeface="Graphik"/>
                <a:sym typeface="Graphik"/>
              </a:defRPr>
            </a:pPr>
            <a:endParaRPr/>
          </a:p>
        </p:txBody>
      </p:sp>
      <p:sp>
        <p:nvSpPr>
          <p:cNvPr id="448" name="線"/>
          <p:cNvSpPr/>
          <p:nvPr/>
        </p:nvSpPr>
        <p:spPr>
          <a:xfrm flipV="1">
            <a:off x="4210715" y="5704309"/>
            <a:ext cx="4437988" cy="345981"/>
          </a:xfrm>
          <a:prstGeom prst="line">
            <a:avLst/>
          </a:prstGeom>
          <a:ln w="38100">
            <a:solidFill>
              <a:srgbClr val="000000"/>
            </a:solidFill>
            <a:custDash>
              <a:ds d="200000" sp="200000"/>
            </a:custDash>
            <a:miter lim="400000"/>
            <a:tailEnd type="triangle"/>
          </a:ln>
        </p:spPr>
        <p:txBody>
          <a:bodyPr lIns="50800" tIns="50800" rIns="50800" bIns="50800" anchor="ctr"/>
          <a:lstStyle/>
          <a:p>
            <a:endParaRPr/>
          </a:p>
        </p:txBody>
      </p:sp>
      <p:sp>
        <p:nvSpPr>
          <p:cNvPr id="449" name="線"/>
          <p:cNvSpPr/>
          <p:nvPr/>
        </p:nvSpPr>
        <p:spPr>
          <a:xfrm flipV="1">
            <a:off x="4299884" y="5727975"/>
            <a:ext cx="4348819" cy="2573261"/>
          </a:xfrm>
          <a:prstGeom prst="line">
            <a:avLst/>
          </a:prstGeom>
          <a:ln w="38100">
            <a:solidFill>
              <a:srgbClr val="000000"/>
            </a:solidFill>
            <a:custDash>
              <a:ds d="200000" sp="200000"/>
            </a:custDash>
            <a:miter lim="400000"/>
            <a:tailEnd type="triangle"/>
          </a:ln>
        </p:spPr>
        <p:txBody>
          <a:bodyPr lIns="50800" tIns="50800" rIns="50800" bIns="50800" anchor="ctr"/>
          <a:lstStyle/>
          <a:p>
            <a:endParaRPr/>
          </a:p>
        </p:txBody>
      </p:sp>
      <p:sp>
        <p:nvSpPr>
          <p:cNvPr id="450" name="線"/>
          <p:cNvSpPr/>
          <p:nvPr/>
        </p:nvSpPr>
        <p:spPr>
          <a:xfrm flipV="1">
            <a:off x="4245563" y="5662955"/>
            <a:ext cx="4381112" cy="4985562"/>
          </a:xfrm>
          <a:prstGeom prst="line">
            <a:avLst/>
          </a:prstGeom>
          <a:ln w="38100">
            <a:solidFill>
              <a:srgbClr val="000000"/>
            </a:solidFill>
            <a:custDash>
              <a:ds d="200000" sp="200000"/>
            </a:custDash>
            <a:miter lim="400000"/>
            <a:tailEnd type="triangle"/>
          </a:ln>
        </p:spPr>
        <p:txBody>
          <a:bodyPr lIns="50800" tIns="50800" rIns="50800" bIns="50800" anchor="ctr"/>
          <a:lstStyle/>
          <a:p>
            <a:endParaRPr/>
          </a:p>
        </p:txBody>
      </p:sp>
      <p:sp>
        <p:nvSpPr>
          <p:cNvPr id="451" name="入力x1"/>
          <p:cNvSpPr txBox="1"/>
          <p:nvPr/>
        </p:nvSpPr>
        <p:spPr>
          <a:xfrm>
            <a:off x="2156228" y="5714126"/>
            <a:ext cx="1070336" cy="647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2700">
                <a:latin typeface="ヒラギノ丸ゴ ProN W4"/>
                <a:ea typeface="ヒラギノ丸ゴ ProN W4"/>
                <a:cs typeface="ヒラギノ丸ゴ ProN W4"/>
                <a:sym typeface="ヒラギノ丸ゴ ProN W4"/>
              </a:defRPr>
            </a:pPr>
            <a:r>
              <a:t>入力</a:t>
            </a:r>
            <a:r>
              <a:rPr>
                <a:latin typeface="Apple Chancery"/>
                <a:ea typeface="Apple Chancery"/>
                <a:cs typeface="Apple Chancery"/>
                <a:sym typeface="Apple Chancery"/>
              </a:rPr>
              <a:t>x</a:t>
            </a:r>
            <a:r>
              <a:rPr baseline="-5999">
                <a:latin typeface="Apple Chancery"/>
                <a:ea typeface="Apple Chancery"/>
                <a:cs typeface="Apple Chancery"/>
                <a:sym typeface="Apple Chancery"/>
              </a:rPr>
              <a:t>1</a:t>
            </a:r>
          </a:p>
        </p:txBody>
      </p:sp>
      <p:sp>
        <p:nvSpPr>
          <p:cNvPr id="452" name="入力x2"/>
          <p:cNvSpPr txBox="1"/>
          <p:nvPr/>
        </p:nvSpPr>
        <p:spPr>
          <a:xfrm>
            <a:off x="2156228" y="7977384"/>
            <a:ext cx="1099581" cy="647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2700">
                <a:latin typeface="ヒラギノ丸ゴ ProN W4"/>
                <a:ea typeface="ヒラギノ丸ゴ ProN W4"/>
                <a:cs typeface="ヒラギノ丸ゴ ProN W4"/>
                <a:sym typeface="ヒラギノ丸ゴ ProN W4"/>
              </a:defRPr>
            </a:pPr>
            <a:r>
              <a:t>入力</a:t>
            </a:r>
            <a:r>
              <a:rPr>
                <a:latin typeface="Apple Chancery"/>
                <a:ea typeface="Apple Chancery"/>
                <a:cs typeface="Apple Chancery"/>
                <a:sym typeface="Apple Chancery"/>
              </a:rPr>
              <a:t>x</a:t>
            </a:r>
            <a:r>
              <a:rPr baseline="-5999">
                <a:latin typeface="Apple Chancery"/>
                <a:ea typeface="Apple Chancery"/>
                <a:cs typeface="Apple Chancery"/>
                <a:sym typeface="Apple Chancery"/>
              </a:rPr>
              <a:t>2</a:t>
            </a:r>
          </a:p>
        </p:txBody>
      </p:sp>
      <p:sp>
        <p:nvSpPr>
          <p:cNvPr id="453" name="入力x3"/>
          <p:cNvSpPr txBox="1"/>
          <p:nvPr/>
        </p:nvSpPr>
        <p:spPr>
          <a:xfrm>
            <a:off x="2247409" y="10316842"/>
            <a:ext cx="1077256" cy="647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2700">
                <a:latin typeface="ヒラギノ丸ゴ ProN W4"/>
                <a:ea typeface="ヒラギノ丸ゴ ProN W4"/>
                <a:cs typeface="ヒラギノ丸ゴ ProN W4"/>
                <a:sym typeface="ヒラギノ丸ゴ ProN W4"/>
              </a:defRPr>
            </a:pPr>
            <a:r>
              <a:t>入力</a:t>
            </a:r>
            <a:r>
              <a:rPr>
                <a:latin typeface="Apple Chancery"/>
                <a:ea typeface="Apple Chancery"/>
                <a:cs typeface="Apple Chancery"/>
                <a:sym typeface="Apple Chancery"/>
              </a:rPr>
              <a:t>x</a:t>
            </a:r>
            <a:r>
              <a:rPr baseline="-5999">
                <a:latin typeface="Apple Chancery"/>
                <a:ea typeface="Apple Chancery"/>
                <a:cs typeface="Apple Chancery"/>
                <a:sym typeface="Apple Chancery"/>
              </a:rPr>
              <a:t>3</a:t>
            </a:r>
          </a:p>
        </p:txBody>
      </p:sp>
      <p:sp>
        <p:nvSpPr>
          <p:cNvPr id="454" name="重みw1"/>
          <p:cNvSpPr txBox="1"/>
          <p:nvPr/>
        </p:nvSpPr>
        <p:spPr>
          <a:xfrm>
            <a:off x="5379773" y="5181048"/>
            <a:ext cx="1113701" cy="647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2700">
                <a:latin typeface="ヒラギノ丸ゴ ProN W4"/>
                <a:ea typeface="ヒラギノ丸ゴ ProN W4"/>
                <a:cs typeface="ヒラギノ丸ゴ ProN W4"/>
                <a:sym typeface="ヒラギノ丸ゴ ProN W4"/>
              </a:defRPr>
            </a:pPr>
            <a:r>
              <a:t>重み</a:t>
            </a:r>
            <a:r>
              <a:rPr>
                <a:latin typeface="Apple Chancery"/>
                <a:ea typeface="Apple Chancery"/>
                <a:cs typeface="Apple Chancery"/>
                <a:sym typeface="Apple Chancery"/>
              </a:rPr>
              <a:t>w</a:t>
            </a:r>
            <a:r>
              <a:rPr baseline="-5999">
                <a:latin typeface="Apple Chancery"/>
                <a:ea typeface="Apple Chancery"/>
                <a:cs typeface="Apple Chancery"/>
                <a:sym typeface="Apple Chancery"/>
              </a:rPr>
              <a:t>1</a:t>
            </a:r>
          </a:p>
        </p:txBody>
      </p:sp>
      <p:sp>
        <p:nvSpPr>
          <p:cNvPr id="455" name="重みw2"/>
          <p:cNvSpPr txBox="1"/>
          <p:nvPr/>
        </p:nvSpPr>
        <p:spPr>
          <a:xfrm>
            <a:off x="4206341" y="7082935"/>
            <a:ext cx="1142945" cy="647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2700">
                <a:latin typeface="ヒラギノ丸ゴ ProN W4"/>
                <a:ea typeface="ヒラギノ丸ゴ ProN W4"/>
                <a:cs typeface="ヒラギノ丸ゴ ProN W4"/>
                <a:sym typeface="ヒラギノ丸ゴ ProN W4"/>
              </a:defRPr>
            </a:pPr>
            <a:r>
              <a:t>重み</a:t>
            </a:r>
            <a:r>
              <a:rPr>
                <a:latin typeface="Apple Chancery"/>
                <a:ea typeface="Apple Chancery"/>
                <a:cs typeface="Apple Chancery"/>
                <a:sym typeface="Apple Chancery"/>
              </a:rPr>
              <a:t>w</a:t>
            </a:r>
            <a:r>
              <a:rPr baseline="-5999">
                <a:latin typeface="Apple Chancery"/>
                <a:ea typeface="Apple Chancery"/>
                <a:cs typeface="Apple Chancery"/>
                <a:sym typeface="Apple Chancery"/>
              </a:rPr>
              <a:t>2</a:t>
            </a:r>
          </a:p>
        </p:txBody>
      </p:sp>
      <p:sp>
        <p:nvSpPr>
          <p:cNvPr id="456" name="重みw3"/>
          <p:cNvSpPr txBox="1"/>
          <p:nvPr/>
        </p:nvSpPr>
        <p:spPr>
          <a:xfrm>
            <a:off x="4046399" y="9031704"/>
            <a:ext cx="1120621" cy="647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2700">
                <a:latin typeface="ヒラギノ丸ゴ ProN W4"/>
                <a:ea typeface="ヒラギノ丸ゴ ProN W4"/>
                <a:cs typeface="ヒラギノ丸ゴ ProN W4"/>
                <a:sym typeface="ヒラギノ丸ゴ ProN W4"/>
              </a:defRPr>
            </a:pPr>
            <a:r>
              <a:t>重み</a:t>
            </a:r>
            <a:r>
              <a:rPr>
                <a:latin typeface="Apple Chancery"/>
                <a:ea typeface="Apple Chancery"/>
                <a:cs typeface="Apple Chancery"/>
                <a:sym typeface="Apple Chancery"/>
              </a:rPr>
              <a:t>w</a:t>
            </a:r>
            <a:r>
              <a:rPr baseline="-5999">
                <a:latin typeface="Apple Chancery"/>
                <a:ea typeface="Apple Chancery"/>
                <a:cs typeface="Apple Chancery"/>
                <a:sym typeface="Apple Chancery"/>
              </a:rPr>
              <a:t>3</a:t>
            </a:r>
          </a:p>
        </p:txBody>
      </p:sp>
      <p:sp>
        <p:nvSpPr>
          <p:cNvPr id="457" name="矢印"/>
          <p:cNvSpPr/>
          <p:nvPr/>
        </p:nvSpPr>
        <p:spPr>
          <a:xfrm>
            <a:off x="17601361" y="6119893"/>
            <a:ext cx="1425139" cy="1032171"/>
          </a:xfrm>
          <a:prstGeom prst="rightArrow">
            <a:avLst>
              <a:gd name="adj1" fmla="val 32000"/>
              <a:gd name="adj2" fmla="val 64000"/>
            </a:avLst>
          </a:prstGeom>
          <a:solidFill>
            <a:srgbClr val="000000"/>
          </a:solidFill>
          <a:ln w="12700">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endParaRPr/>
          </a:p>
        </p:txBody>
      </p:sp>
      <p:sp>
        <p:nvSpPr>
          <p:cNvPr id="458" name="角丸四角形"/>
          <p:cNvSpPr/>
          <p:nvPr/>
        </p:nvSpPr>
        <p:spPr>
          <a:xfrm>
            <a:off x="19927304" y="6000978"/>
            <a:ext cx="3467732" cy="1270001"/>
          </a:xfrm>
          <a:prstGeom prst="roundRect">
            <a:avLst>
              <a:gd name="adj" fmla="val 15000"/>
            </a:avLst>
          </a:prstGeom>
          <a:ln w="254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endParaRPr/>
          </a:p>
        </p:txBody>
      </p:sp>
      <p:sp>
        <p:nvSpPr>
          <p:cNvPr id="459" name="出力y1"/>
          <p:cNvSpPr txBox="1"/>
          <p:nvPr/>
        </p:nvSpPr>
        <p:spPr>
          <a:xfrm>
            <a:off x="20545806" y="6245454"/>
            <a:ext cx="2123953" cy="7810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5300">
                <a:latin typeface="ヒラギノ丸ゴ ProN W4"/>
                <a:ea typeface="ヒラギノ丸ゴ ProN W4"/>
                <a:cs typeface="ヒラギノ丸ゴ ProN W4"/>
                <a:sym typeface="ヒラギノ丸ゴ ProN W4"/>
              </a:defRPr>
            </a:pPr>
            <a:r>
              <a:t>出力y</a:t>
            </a:r>
            <a:r>
              <a:rPr baseline="-5999"/>
              <a:t>1</a:t>
            </a:r>
          </a:p>
        </p:txBody>
      </p:sp>
      <p:sp>
        <p:nvSpPr>
          <p:cNvPr id="460" name="線"/>
          <p:cNvSpPr/>
          <p:nvPr/>
        </p:nvSpPr>
        <p:spPr>
          <a:xfrm>
            <a:off x="4251189" y="6050289"/>
            <a:ext cx="4444568" cy="2055445"/>
          </a:xfrm>
          <a:prstGeom prst="line">
            <a:avLst/>
          </a:prstGeom>
          <a:ln w="38100">
            <a:solidFill>
              <a:srgbClr val="000000"/>
            </a:solidFill>
            <a:custDash>
              <a:ds d="200000" sp="200000"/>
            </a:custDash>
            <a:miter lim="400000"/>
            <a:tailEnd type="triangle"/>
          </a:ln>
        </p:spPr>
        <p:txBody>
          <a:bodyPr lIns="50800" tIns="50800" rIns="50800" bIns="50800" anchor="ctr"/>
          <a:lstStyle/>
          <a:p>
            <a:endParaRPr/>
          </a:p>
        </p:txBody>
      </p:sp>
      <p:sp>
        <p:nvSpPr>
          <p:cNvPr id="461" name="線"/>
          <p:cNvSpPr/>
          <p:nvPr/>
        </p:nvSpPr>
        <p:spPr>
          <a:xfrm>
            <a:off x="4251189" y="6050290"/>
            <a:ext cx="4369638" cy="4792881"/>
          </a:xfrm>
          <a:prstGeom prst="line">
            <a:avLst/>
          </a:prstGeom>
          <a:ln w="38100">
            <a:solidFill>
              <a:srgbClr val="000000"/>
            </a:solidFill>
            <a:custDash>
              <a:ds d="200000" sp="200000"/>
            </a:custDash>
            <a:miter lim="400000"/>
            <a:tailEnd type="triangle"/>
          </a:ln>
        </p:spPr>
        <p:txBody>
          <a:bodyPr lIns="50800" tIns="50800" rIns="50800" bIns="50800" anchor="ctr"/>
          <a:lstStyle/>
          <a:p>
            <a:endParaRPr/>
          </a:p>
        </p:txBody>
      </p:sp>
      <p:sp>
        <p:nvSpPr>
          <p:cNvPr id="462" name="線"/>
          <p:cNvSpPr/>
          <p:nvPr/>
        </p:nvSpPr>
        <p:spPr>
          <a:xfrm flipV="1">
            <a:off x="4299884" y="8079383"/>
            <a:ext cx="4340041" cy="221852"/>
          </a:xfrm>
          <a:prstGeom prst="line">
            <a:avLst/>
          </a:prstGeom>
          <a:ln w="38100">
            <a:solidFill>
              <a:srgbClr val="000000"/>
            </a:solidFill>
            <a:custDash>
              <a:ds d="200000" sp="200000"/>
            </a:custDash>
            <a:miter lim="400000"/>
            <a:tailEnd type="triangle"/>
          </a:ln>
        </p:spPr>
        <p:txBody>
          <a:bodyPr lIns="50800" tIns="50800" rIns="50800" bIns="50800" anchor="ctr"/>
          <a:lstStyle/>
          <a:p>
            <a:endParaRPr/>
          </a:p>
        </p:txBody>
      </p:sp>
      <p:sp>
        <p:nvSpPr>
          <p:cNvPr id="463" name="線"/>
          <p:cNvSpPr/>
          <p:nvPr/>
        </p:nvSpPr>
        <p:spPr>
          <a:xfrm>
            <a:off x="4306642" y="8301012"/>
            <a:ext cx="4335166" cy="2554909"/>
          </a:xfrm>
          <a:prstGeom prst="line">
            <a:avLst/>
          </a:prstGeom>
          <a:ln w="38100">
            <a:solidFill>
              <a:srgbClr val="000000"/>
            </a:solidFill>
            <a:custDash>
              <a:ds d="200000" sp="200000"/>
            </a:custDash>
            <a:miter lim="400000"/>
            <a:tailEnd type="triangle"/>
          </a:ln>
        </p:spPr>
        <p:txBody>
          <a:bodyPr lIns="50800" tIns="50800" rIns="50800" bIns="50800" anchor="ctr"/>
          <a:lstStyle/>
          <a:p>
            <a:endParaRPr/>
          </a:p>
        </p:txBody>
      </p:sp>
      <p:sp>
        <p:nvSpPr>
          <p:cNvPr id="464" name="線"/>
          <p:cNvSpPr/>
          <p:nvPr/>
        </p:nvSpPr>
        <p:spPr>
          <a:xfrm flipV="1">
            <a:off x="4220651" y="8046146"/>
            <a:ext cx="4451162" cy="2602371"/>
          </a:xfrm>
          <a:prstGeom prst="line">
            <a:avLst/>
          </a:prstGeom>
          <a:ln w="38100">
            <a:solidFill>
              <a:srgbClr val="000000"/>
            </a:solidFill>
            <a:custDash>
              <a:ds d="200000" sp="200000"/>
            </a:custDash>
            <a:miter lim="400000"/>
            <a:tailEnd type="triangle"/>
          </a:ln>
        </p:spPr>
        <p:txBody>
          <a:bodyPr lIns="50800" tIns="50800" rIns="50800" bIns="50800" anchor="ctr"/>
          <a:lstStyle/>
          <a:p>
            <a:endParaRPr/>
          </a:p>
        </p:txBody>
      </p:sp>
      <p:sp>
        <p:nvSpPr>
          <p:cNvPr id="465" name="線"/>
          <p:cNvSpPr/>
          <p:nvPr/>
        </p:nvSpPr>
        <p:spPr>
          <a:xfrm>
            <a:off x="4215956" y="10648517"/>
            <a:ext cx="4451696" cy="177276"/>
          </a:xfrm>
          <a:prstGeom prst="line">
            <a:avLst/>
          </a:prstGeom>
          <a:ln w="38100">
            <a:solidFill>
              <a:srgbClr val="000000"/>
            </a:solidFill>
            <a:custDash>
              <a:ds d="200000" sp="200000"/>
            </a:custDash>
            <a:miter lim="400000"/>
            <a:tailEnd type="triangle"/>
          </a:ln>
        </p:spPr>
        <p:txBody>
          <a:bodyPr lIns="50800" tIns="50800" rIns="50800" bIns="50800" anchor="ctr"/>
          <a:lstStyle/>
          <a:p>
            <a:endParaRPr/>
          </a:p>
        </p:txBody>
      </p:sp>
      <p:grpSp>
        <p:nvGrpSpPr>
          <p:cNvPr id="470" name="グループ"/>
          <p:cNvGrpSpPr/>
          <p:nvPr/>
        </p:nvGrpSpPr>
        <p:grpSpPr>
          <a:xfrm>
            <a:off x="9154567" y="4742465"/>
            <a:ext cx="2518792" cy="1718543"/>
            <a:chOff x="0" y="0"/>
            <a:chExt cx="2518790" cy="1718542"/>
          </a:xfrm>
        </p:grpSpPr>
        <p:sp>
          <p:nvSpPr>
            <p:cNvPr id="466" name="楕円"/>
            <p:cNvSpPr/>
            <p:nvPr/>
          </p:nvSpPr>
          <p:spPr>
            <a:xfrm>
              <a:off x="0" y="14130"/>
              <a:ext cx="2518791" cy="1690283"/>
            </a:xfrm>
            <a:prstGeom prst="ellipse">
              <a:avLst/>
            </a:prstGeom>
            <a:noFill/>
            <a:ln w="25400" cap="flat">
              <a:solidFill>
                <a:srgbClr val="000000"/>
              </a:solidFill>
              <a:prstDash val="solid"/>
              <a:miter lim="400000"/>
            </a:ln>
            <a:effectLst/>
          </p:spPr>
          <p:txBody>
            <a:bodyPr wrap="square" lIns="50800" tIns="50800" rIns="50800" bIns="50800" numCol="1" anchor="ctr">
              <a:noAutofit/>
            </a:bodyPr>
            <a:lstStyle/>
            <a:p>
              <a:pPr defTabSz="1130300">
                <a:lnSpc>
                  <a:spcPct val="100000"/>
                </a:lnSpc>
                <a:defRPr sz="3200">
                  <a:solidFill>
                    <a:srgbClr val="FFFFFF"/>
                  </a:solidFill>
                  <a:latin typeface="Graphik"/>
                  <a:ea typeface="Graphik"/>
                  <a:cs typeface="Graphik"/>
                  <a:sym typeface="Graphik"/>
                </a:defRPr>
              </a:pPr>
              <a:endParaRPr/>
            </a:p>
          </p:txBody>
        </p:sp>
        <p:sp>
          <p:nvSpPr>
            <p:cNvPr id="467" name="f(μ)"/>
            <p:cNvSpPr txBox="1"/>
            <p:nvPr/>
          </p:nvSpPr>
          <p:spPr>
            <a:xfrm>
              <a:off x="1494981" y="503670"/>
              <a:ext cx="873138" cy="711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lgn="l">
                <a:defRPr sz="3000">
                  <a:latin typeface="Apple Chancery"/>
                  <a:ea typeface="Apple Chancery"/>
                  <a:cs typeface="Apple Chancery"/>
                  <a:sym typeface="Apple Chancery"/>
                </a:defRPr>
              </a:lvl1pPr>
            </a:lstStyle>
            <a:p>
              <a:pPr>
                <a:defRPr>
                  <a:latin typeface="ヒラギノ丸ゴ ProN W4"/>
                  <a:ea typeface="ヒラギノ丸ゴ ProN W4"/>
                  <a:cs typeface="ヒラギノ丸ゴ ProN W4"/>
                  <a:sym typeface="ヒラギノ丸ゴ ProN W4"/>
                </a:defRPr>
              </a:pPr>
              <a:r>
                <a:rPr>
                  <a:latin typeface="Apple Chancery"/>
                  <a:ea typeface="Apple Chancery"/>
                  <a:cs typeface="Apple Chancery"/>
                  <a:sym typeface="Apple Chancery"/>
                </a:rPr>
                <a:t>f(μ)</a:t>
              </a:r>
            </a:p>
          </p:txBody>
        </p:sp>
        <p:sp>
          <p:nvSpPr>
            <p:cNvPr id="468" name="μ"/>
            <p:cNvSpPr txBox="1"/>
            <p:nvPr/>
          </p:nvSpPr>
          <p:spPr>
            <a:xfrm>
              <a:off x="528509" y="617971"/>
              <a:ext cx="495301" cy="4826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lgn="l">
                <a:defRPr sz="3000">
                  <a:latin typeface="ヒラギノ丸ゴ ProN W4"/>
                  <a:ea typeface="ヒラギノ丸ゴ ProN W4"/>
                  <a:cs typeface="ヒラギノ丸ゴ ProN W4"/>
                  <a:sym typeface="ヒラギノ丸ゴ ProN W4"/>
                </a:defRPr>
              </a:lvl1pPr>
            </a:lstStyle>
            <a:p>
              <a:r>
                <a:t>μ</a:t>
              </a:r>
            </a:p>
          </p:txBody>
        </p:sp>
        <p:sp>
          <p:nvSpPr>
            <p:cNvPr id="469" name="線"/>
            <p:cNvSpPr/>
            <p:nvPr/>
          </p:nvSpPr>
          <p:spPr>
            <a:xfrm flipV="1">
              <a:off x="1259395" y="0"/>
              <a:ext cx="1" cy="1718543"/>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grpSp>
      <p:grpSp>
        <p:nvGrpSpPr>
          <p:cNvPr id="475" name="グループ"/>
          <p:cNvGrpSpPr/>
          <p:nvPr/>
        </p:nvGrpSpPr>
        <p:grpSpPr>
          <a:xfrm>
            <a:off x="9145968" y="7302752"/>
            <a:ext cx="2518792" cy="1718543"/>
            <a:chOff x="0" y="0"/>
            <a:chExt cx="2518790" cy="1718542"/>
          </a:xfrm>
        </p:grpSpPr>
        <p:sp>
          <p:nvSpPr>
            <p:cNvPr id="471" name="楕円"/>
            <p:cNvSpPr/>
            <p:nvPr/>
          </p:nvSpPr>
          <p:spPr>
            <a:xfrm>
              <a:off x="0" y="14130"/>
              <a:ext cx="2518791" cy="1690283"/>
            </a:xfrm>
            <a:prstGeom prst="ellipse">
              <a:avLst/>
            </a:prstGeom>
            <a:noFill/>
            <a:ln w="25400" cap="flat">
              <a:solidFill>
                <a:srgbClr val="000000"/>
              </a:solidFill>
              <a:prstDash val="solid"/>
              <a:miter lim="400000"/>
            </a:ln>
            <a:effectLst/>
          </p:spPr>
          <p:txBody>
            <a:bodyPr wrap="square" lIns="50800" tIns="50800" rIns="50800" bIns="50800" numCol="1" anchor="ctr">
              <a:noAutofit/>
            </a:bodyPr>
            <a:lstStyle/>
            <a:p>
              <a:pPr defTabSz="1130300">
                <a:lnSpc>
                  <a:spcPct val="100000"/>
                </a:lnSpc>
                <a:defRPr sz="3200">
                  <a:solidFill>
                    <a:srgbClr val="FFFFFF"/>
                  </a:solidFill>
                  <a:latin typeface="Graphik"/>
                  <a:ea typeface="Graphik"/>
                  <a:cs typeface="Graphik"/>
                  <a:sym typeface="Graphik"/>
                </a:defRPr>
              </a:pPr>
              <a:endParaRPr/>
            </a:p>
          </p:txBody>
        </p:sp>
        <p:sp>
          <p:nvSpPr>
            <p:cNvPr id="472" name="μ"/>
            <p:cNvSpPr txBox="1"/>
            <p:nvPr/>
          </p:nvSpPr>
          <p:spPr>
            <a:xfrm>
              <a:off x="528509" y="617971"/>
              <a:ext cx="495301" cy="4826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lgn="l">
                <a:defRPr sz="3000">
                  <a:latin typeface="ヒラギノ丸ゴ ProN W4"/>
                  <a:ea typeface="ヒラギノ丸ゴ ProN W4"/>
                  <a:cs typeface="ヒラギノ丸ゴ ProN W4"/>
                  <a:sym typeface="ヒラギノ丸ゴ ProN W4"/>
                </a:defRPr>
              </a:lvl1pPr>
            </a:lstStyle>
            <a:p>
              <a:r>
                <a:t>μ</a:t>
              </a:r>
            </a:p>
          </p:txBody>
        </p:sp>
        <p:sp>
          <p:nvSpPr>
            <p:cNvPr id="473" name="線"/>
            <p:cNvSpPr/>
            <p:nvPr/>
          </p:nvSpPr>
          <p:spPr>
            <a:xfrm flipV="1">
              <a:off x="1259395" y="0"/>
              <a:ext cx="1" cy="1718543"/>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474" name="f(μ)"/>
            <p:cNvSpPr txBox="1"/>
            <p:nvPr/>
          </p:nvSpPr>
          <p:spPr>
            <a:xfrm>
              <a:off x="1494981" y="503671"/>
              <a:ext cx="873138" cy="711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lgn="l">
                <a:defRPr sz="3000">
                  <a:latin typeface="Apple Chancery"/>
                  <a:ea typeface="Apple Chancery"/>
                  <a:cs typeface="Apple Chancery"/>
                  <a:sym typeface="Apple Chancery"/>
                </a:defRPr>
              </a:lvl1pPr>
            </a:lstStyle>
            <a:p>
              <a:pPr>
                <a:defRPr>
                  <a:latin typeface="ヒラギノ丸ゴ ProN W4"/>
                  <a:ea typeface="ヒラギノ丸ゴ ProN W4"/>
                  <a:cs typeface="ヒラギノ丸ゴ ProN W4"/>
                  <a:sym typeface="ヒラギノ丸ゴ ProN W4"/>
                </a:defRPr>
              </a:pPr>
              <a:r>
                <a:rPr>
                  <a:latin typeface="Apple Chancery"/>
                  <a:ea typeface="Apple Chancery"/>
                  <a:cs typeface="Apple Chancery"/>
                  <a:sym typeface="Apple Chancery"/>
                </a:rPr>
                <a:t>f(μ)</a:t>
              </a:r>
            </a:p>
          </p:txBody>
        </p:sp>
      </p:grpSp>
      <p:grpSp>
        <p:nvGrpSpPr>
          <p:cNvPr id="480" name="グループ"/>
          <p:cNvGrpSpPr/>
          <p:nvPr/>
        </p:nvGrpSpPr>
        <p:grpSpPr>
          <a:xfrm>
            <a:off x="9116895" y="10135351"/>
            <a:ext cx="2518791" cy="1718543"/>
            <a:chOff x="0" y="0"/>
            <a:chExt cx="2518790" cy="1718542"/>
          </a:xfrm>
        </p:grpSpPr>
        <p:sp>
          <p:nvSpPr>
            <p:cNvPr id="476" name="楕円"/>
            <p:cNvSpPr/>
            <p:nvPr/>
          </p:nvSpPr>
          <p:spPr>
            <a:xfrm>
              <a:off x="0" y="14130"/>
              <a:ext cx="2518791" cy="1690283"/>
            </a:xfrm>
            <a:prstGeom prst="ellipse">
              <a:avLst/>
            </a:prstGeom>
            <a:noFill/>
            <a:ln w="25400" cap="flat">
              <a:solidFill>
                <a:srgbClr val="000000"/>
              </a:solidFill>
              <a:prstDash val="solid"/>
              <a:miter lim="400000"/>
            </a:ln>
            <a:effectLst/>
          </p:spPr>
          <p:txBody>
            <a:bodyPr wrap="square" lIns="50800" tIns="50800" rIns="50800" bIns="50800" numCol="1" anchor="ctr">
              <a:noAutofit/>
            </a:bodyPr>
            <a:lstStyle/>
            <a:p>
              <a:pPr defTabSz="1130300">
                <a:lnSpc>
                  <a:spcPct val="100000"/>
                </a:lnSpc>
                <a:defRPr sz="3200">
                  <a:solidFill>
                    <a:srgbClr val="FFFFFF"/>
                  </a:solidFill>
                  <a:latin typeface="Graphik"/>
                  <a:ea typeface="Graphik"/>
                  <a:cs typeface="Graphik"/>
                  <a:sym typeface="Graphik"/>
                </a:defRPr>
              </a:pPr>
              <a:endParaRPr/>
            </a:p>
          </p:txBody>
        </p:sp>
        <p:sp>
          <p:nvSpPr>
            <p:cNvPr id="477" name="μ"/>
            <p:cNvSpPr txBox="1"/>
            <p:nvPr/>
          </p:nvSpPr>
          <p:spPr>
            <a:xfrm>
              <a:off x="528509" y="617971"/>
              <a:ext cx="495301" cy="4826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lgn="l">
                <a:defRPr sz="3000">
                  <a:latin typeface="ヒラギノ丸ゴ ProN W4"/>
                  <a:ea typeface="ヒラギノ丸ゴ ProN W4"/>
                  <a:cs typeface="ヒラギノ丸ゴ ProN W4"/>
                  <a:sym typeface="ヒラギノ丸ゴ ProN W4"/>
                </a:defRPr>
              </a:lvl1pPr>
            </a:lstStyle>
            <a:p>
              <a:r>
                <a:t>μ</a:t>
              </a:r>
            </a:p>
          </p:txBody>
        </p:sp>
        <p:sp>
          <p:nvSpPr>
            <p:cNvPr id="478" name="線"/>
            <p:cNvSpPr/>
            <p:nvPr/>
          </p:nvSpPr>
          <p:spPr>
            <a:xfrm flipV="1">
              <a:off x="1259395" y="0"/>
              <a:ext cx="1" cy="1718543"/>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479" name="f(μ)"/>
            <p:cNvSpPr txBox="1"/>
            <p:nvPr/>
          </p:nvSpPr>
          <p:spPr>
            <a:xfrm>
              <a:off x="1494981" y="503671"/>
              <a:ext cx="873138" cy="711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lgn="l">
                <a:defRPr sz="3000">
                  <a:latin typeface="Apple Chancery"/>
                  <a:ea typeface="Apple Chancery"/>
                  <a:cs typeface="Apple Chancery"/>
                  <a:sym typeface="Apple Chancery"/>
                </a:defRPr>
              </a:lvl1pPr>
            </a:lstStyle>
            <a:p>
              <a:pPr>
                <a:defRPr>
                  <a:latin typeface="ヒラギノ丸ゴ ProN W4"/>
                  <a:ea typeface="ヒラギノ丸ゴ ProN W4"/>
                  <a:cs typeface="ヒラギノ丸ゴ ProN W4"/>
                  <a:sym typeface="ヒラギノ丸ゴ ProN W4"/>
                </a:defRPr>
              </a:pPr>
              <a:r>
                <a:rPr>
                  <a:latin typeface="Apple Chancery"/>
                  <a:ea typeface="Apple Chancery"/>
                  <a:cs typeface="Apple Chancery"/>
                  <a:sym typeface="Apple Chancery"/>
                </a:rPr>
                <a:t>f(μ)</a:t>
              </a:r>
            </a:p>
          </p:txBody>
        </p:sp>
      </p:grpSp>
      <p:grpSp>
        <p:nvGrpSpPr>
          <p:cNvPr id="485" name="グループ"/>
          <p:cNvGrpSpPr/>
          <p:nvPr/>
        </p:nvGrpSpPr>
        <p:grpSpPr>
          <a:xfrm>
            <a:off x="14244335" y="8710989"/>
            <a:ext cx="2518791" cy="1718543"/>
            <a:chOff x="0" y="0"/>
            <a:chExt cx="2518790" cy="1718542"/>
          </a:xfrm>
        </p:grpSpPr>
        <p:sp>
          <p:nvSpPr>
            <p:cNvPr id="481" name="楕円"/>
            <p:cNvSpPr/>
            <p:nvPr/>
          </p:nvSpPr>
          <p:spPr>
            <a:xfrm>
              <a:off x="0" y="14130"/>
              <a:ext cx="2518791" cy="1690283"/>
            </a:xfrm>
            <a:prstGeom prst="ellipse">
              <a:avLst/>
            </a:prstGeom>
            <a:noFill/>
            <a:ln w="25400" cap="flat">
              <a:solidFill>
                <a:srgbClr val="000000"/>
              </a:solidFill>
              <a:prstDash val="solid"/>
              <a:miter lim="400000"/>
            </a:ln>
            <a:effectLst/>
          </p:spPr>
          <p:txBody>
            <a:bodyPr wrap="square" lIns="50800" tIns="50800" rIns="50800" bIns="50800" numCol="1" anchor="ctr">
              <a:noAutofit/>
            </a:bodyPr>
            <a:lstStyle/>
            <a:p>
              <a:pPr defTabSz="1130300">
                <a:lnSpc>
                  <a:spcPct val="100000"/>
                </a:lnSpc>
                <a:defRPr sz="3200">
                  <a:solidFill>
                    <a:srgbClr val="FFFFFF"/>
                  </a:solidFill>
                  <a:latin typeface="Graphik"/>
                  <a:ea typeface="Graphik"/>
                  <a:cs typeface="Graphik"/>
                  <a:sym typeface="Graphik"/>
                </a:defRPr>
              </a:pPr>
              <a:endParaRPr/>
            </a:p>
          </p:txBody>
        </p:sp>
        <p:sp>
          <p:nvSpPr>
            <p:cNvPr id="482" name="μ"/>
            <p:cNvSpPr txBox="1"/>
            <p:nvPr/>
          </p:nvSpPr>
          <p:spPr>
            <a:xfrm>
              <a:off x="528509" y="617971"/>
              <a:ext cx="495301" cy="4826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lgn="l">
                <a:defRPr sz="3000">
                  <a:latin typeface="ヒラギノ丸ゴ ProN W4"/>
                  <a:ea typeface="ヒラギノ丸ゴ ProN W4"/>
                  <a:cs typeface="ヒラギノ丸ゴ ProN W4"/>
                  <a:sym typeface="ヒラギノ丸ゴ ProN W4"/>
                </a:defRPr>
              </a:lvl1pPr>
            </a:lstStyle>
            <a:p>
              <a:r>
                <a:t>μ</a:t>
              </a:r>
            </a:p>
          </p:txBody>
        </p:sp>
        <p:sp>
          <p:nvSpPr>
            <p:cNvPr id="483" name="線"/>
            <p:cNvSpPr/>
            <p:nvPr/>
          </p:nvSpPr>
          <p:spPr>
            <a:xfrm flipV="1">
              <a:off x="1259395" y="0"/>
              <a:ext cx="1" cy="1718543"/>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484" name="f(μ)"/>
            <p:cNvSpPr txBox="1"/>
            <p:nvPr/>
          </p:nvSpPr>
          <p:spPr>
            <a:xfrm>
              <a:off x="1494981" y="503671"/>
              <a:ext cx="873138" cy="711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lgn="l">
                <a:defRPr sz="3000">
                  <a:latin typeface="Apple Chancery"/>
                  <a:ea typeface="Apple Chancery"/>
                  <a:cs typeface="Apple Chancery"/>
                  <a:sym typeface="Apple Chancery"/>
                </a:defRPr>
              </a:lvl1pPr>
            </a:lstStyle>
            <a:p>
              <a:pPr>
                <a:defRPr>
                  <a:latin typeface="ヒラギノ丸ゴ ProN W4"/>
                  <a:ea typeface="ヒラギノ丸ゴ ProN W4"/>
                  <a:cs typeface="ヒラギノ丸ゴ ProN W4"/>
                  <a:sym typeface="ヒラギノ丸ゴ ProN W4"/>
                </a:defRPr>
              </a:pPr>
              <a:r>
                <a:rPr>
                  <a:latin typeface="Apple Chancery"/>
                  <a:ea typeface="Apple Chancery"/>
                  <a:cs typeface="Apple Chancery"/>
                  <a:sym typeface="Apple Chancery"/>
                </a:rPr>
                <a:t>f(μ)</a:t>
              </a:r>
            </a:p>
          </p:txBody>
        </p:sp>
      </p:grpSp>
      <p:grpSp>
        <p:nvGrpSpPr>
          <p:cNvPr id="490" name="グループ"/>
          <p:cNvGrpSpPr/>
          <p:nvPr/>
        </p:nvGrpSpPr>
        <p:grpSpPr>
          <a:xfrm>
            <a:off x="14244335" y="5767987"/>
            <a:ext cx="2518791" cy="1718543"/>
            <a:chOff x="0" y="0"/>
            <a:chExt cx="2518790" cy="1718542"/>
          </a:xfrm>
        </p:grpSpPr>
        <p:sp>
          <p:nvSpPr>
            <p:cNvPr id="486" name="楕円"/>
            <p:cNvSpPr/>
            <p:nvPr/>
          </p:nvSpPr>
          <p:spPr>
            <a:xfrm>
              <a:off x="0" y="14130"/>
              <a:ext cx="2518791" cy="1690283"/>
            </a:xfrm>
            <a:prstGeom prst="ellipse">
              <a:avLst/>
            </a:prstGeom>
            <a:noFill/>
            <a:ln w="25400" cap="flat">
              <a:solidFill>
                <a:srgbClr val="000000"/>
              </a:solidFill>
              <a:prstDash val="solid"/>
              <a:miter lim="400000"/>
            </a:ln>
            <a:effectLst/>
          </p:spPr>
          <p:txBody>
            <a:bodyPr wrap="square" lIns="50800" tIns="50800" rIns="50800" bIns="50800" numCol="1" anchor="ctr">
              <a:noAutofit/>
            </a:bodyPr>
            <a:lstStyle/>
            <a:p>
              <a:pPr defTabSz="1130300">
                <a:lnSpc>
                  <a:spcPct val="100000"/>
                </a:lnSpc>
                <a:defRPr sz="3200">
                  <a:solidFill>
                    <a:srgbClr val="FFFFFF"/>
                  </a:solidFill>
                  <a:latin typeface="Graphik"/>
                  <a:ea typeface="Graphik"/>
                  <a:cs typeface="Graphik"/>
                  <a:sym typeface="Graphik"/>
                </a:defRPr>
              </a:pPr>
              <a:endParaRPr/>
            </a:p>
          </p:txBody>
        </p:sp>
        <p:sp>
          <p:nvSpPr>
            <p:cNvPr id="487" name="μ"/>
            <p:cNvSpPr txBox="1"/>
            <p:nvPr/>
          </p:nvSpPr>
          <p:spPr>
            <a:xfrm>
              <a:off x="528509" y="617971"/>
              <a:ext cx="495301" cy="4826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lgn="l">
                <a:defRPr sz="3000">
                  <a:latin typeface="ヒラギノ丸ゴ ProN W4"/>
                  <a:ea typeface="ヒラギノ丸ゴ ProN W4"/>
                  <a:cs typeface="ヒラギノ丸ゴ ProN W4"/>
                  <a:sym typeface="ヒラギノ丸ゴ ProN W4"/>
                </a:defRPr>
              </a:lvl1pPr>
            </a:lstStyle>
            <a:p>
              <a:r>
                <a:t>μ</a:t>
              </a:r>
            </a:p>
          </p:txBody>
        </p:sp>
        <p:sp>
          <p:nvSpPr>
            <p:cNvPr id="488" name="線"/>
            <p:cNvSpPr/>
            <p:nvPr/>
          </p:nvSpPr>
          <p:spPr>
            <a:xfrm flipV="1">
              <a:off x="1259395" y="0"/>
              <a:ext cx="1" cy="1718543"/>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endParaRPr/>
            </a:p>
          </p:txBody>
        </p:sp>
        <p:sp>
          <p:nvSpPr>
            <p:cNvPr id="489" name="f(μ)"/>
            <p:cNvSpPr txBox="1"/>
            <p:nvPr/>
          </p:nvSpPr>
          <p:spPr>
            <a:xfrm>
              <a:off x="1494981" y="503671"/>
              <a:ext cx="873138" cy="711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lgn="l">
                <a:defRPr sz="3000">
                  <a:latin typeface="Apple Chancery"/>
                  <a:ea typeface="Apple Chancery"/>
                  <a:cs typeface="Apple Chancery"/>
                  <a:sym typeface="Apple Chancery"/>
                </a:defRPr>
              </a:lvl1pPr>
            </a:lstStyle>
            <a:p>
              <a:pPr>
                <a:defRPr>
                  <a:latin typeface="ヒラギノ丸ゴ ProN W4"/>
                  <a:ea typeface="ヒラギノ丸ゴ ProN W4"/>
                  <a:cs typeface="ヒラギノ丸ゴ ProN W4"/>
                  <a:sym typeface="ヒラギノ丸ゴ ProN W4"/>
                </a:defRPr>
              </a:pPr>
              <a:r>
                <a:rPr>
                  <a:latin typeface="Apple Chancery"/>
                  <a:ea typeface="Apple Chancery"/>
                  <a:cs typeface="Apple Chancery"/>
                  <a:sym typeface="Apple Chancery"/>
                </a:rPr>
                <a:t>f(μ)</a:t>
              </a:r>
            </a:p>
          </p:txBody>
        </p:sp>
      </p:grpSp>
      <p:sp>
        <p:nvSpPr>
          <p:cNvPr id="491" name="矢印"/>
          <p:cNvSpPr/>
          <p:nvPr/>
        </p:nvSpPr>
        <p:spPr>
          <a:xfrm>
            <a:off x="17554919" y="9054176"/>
            <a:ext cx="1425139" cy="1032171"/>
          </a:xfrm>
          <a:prstGeom prst="rightArrow">
            <a:avLst>
              <a:gd name="adj1" fmla="val 32000"/>
              <a:gd name="adj2" fmla="val 64000"/>
            </a:avLst>
          </a:prstGeom>
          <a:solidFill>
            <a:srgbClr val="000000"/>
          </a:solidFill>
          <a:ln w="12700">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endParaRPr/>
          </a:p>
        </p:txBody>
      </p:sp>
      <p:sp>
        <p:nvSpPr>
          <p:cNvPr id="492" name="角丸四角形"/>
          <p:cNvSpPr/>
          <p:nvPr/>
        </p:nvSpPr>
        <p:spPr>
          <a:xfrm>
            <a:off x="19880864" y="8935260"/>
            <a:ext cx="3467731" cy="1270001"/>
          </a:xfrm>
          <a:prstGeom prst="roundRect">
            <a:avLst>
              <a:gd name="adj" fmla="val 15000"/>
            </a:avLst>
          </a:prstGeom>
          <a:ln w="254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endParaRPr/>
          </a:p>
        </p:txBody>
      </p:sp>
      <p:sp>
        <p:nvSpPr>
          <p:cNvPr id="493" name="出力y2"/>
          <p:cNvSpPr txBox="1"/>
          <p:nvPr/>
        </p:nvSpPr>
        <p:spPr>
          <a:xfrm>
            <a:off x="20499365" y="9179736"/>
            <a:ext cx="2123954" cy="7810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5300">
                <a:latin typeface="ヒラギノ丸ゴ ProN W4"/>
                <a:ea typeface="ヒラギノ丸ゴ ProN W4"/>
                <a:cs typeface="ヒラギノ丸ゴ ProN W4"/>
                <a:sym typeface="ヒラギノ丸ゴ ProN W4"/>
              </a:defRPr>
            </a:pPr>
            <a:r>
              <a:t>出力y</a:t>
            </a:r>
            <a:r>
              <a:rPr baseline="-5999"/>
              <a:t>2</a:t>
            </a:r>
          </a:p>
        </p:txBody>
      </p:sp>
      <p:sp>
        <p:nvSpPr>
          <p:cNvPr id="494" name="線"/>
          <p:cNvSpPr/>
          <p:nvPr/>
        </p:nvSpPr>
        <p:spPr>
          <a:xfrm>
            <a:off x="11950363" y="5572310"/>
            <a:ext cx="2023461" cy="741492"/>
          </a:xfrm>
          <a:prstGeom prst="line">
            <a:avLst/>
          </a:prstGeom>
          <a:ln w="38100">
            <a:solidFill>
              <a:srgbClr val="000000"/>
            </a:solidFill>
            <a:custDash>
              <a:ds d="200000" sp="200000"/>
            </a:custDash>
            <a:miter lim="400000"/>
            <a:tailEnd type="triangle"/>
          </a:ln>
        </p:spPr>
        <p:txBody>
          <a:bodyPr lIns="50800" tIns="50800" rIns="50800" bIns="50800" anchor="ctr"/>
          <a:lstStyle/>
          <a:p>
            <a:endParaRPr/>
          </a:p>
        </p:txBody>
      </p:sp>
      <p:sp>
        <p:nvSpPr>
          <p:cNvPr id="495" name="線"/>
          <p:cNvSpPr/>
          <p:nvPr/>
        </p:nvSpPr>
        <p:spPr>
          <a:xfrm flipV="1">
            <a:off x="11950363" y="6571689"/>
            <a:ext cx="2023461" cy="1655805"/>
          </a:xfrm>
          <a:prstGeom prst="line">
            <a:avLst/>
          </a:prstGeom>
          <a:ln w="38100">
            <a:solidFill>
              <a:srgbClr val="000000"/>
            </a:solidFill>
            <a:custDash>
              <a:ds d="200000" sp="200000"/>
            </a:custDash>
            <a:miter lim="400000"/>
            <a:tailEnd type="triangle"/>
          </a:ln>
        </p:spPr>
        <p:txBody>
          <a:bodyPr lIns="50800" tIns="50800" rIns="50800" bIns="50800" anchor="ctr"/>
          <a:lstStyle/>
          <a:p>
            <a:endParaRPr/>
          </a:p>
        </p:txBody>
      </p:sp>
      <p:sp>
        <p:nvSpPr>
          <p:cNvPr id="496" name="線"/>
          <p:cNvSpPr/>
          <p:nvPr/>
        </p:nvSpPr>
        <p:spPr>
          <a:xfrm>
            <a:off x="12077363" y="5699310"/>
            <a:ext cx="2033839" cy="3946561"/>
          </a:xfrm>
          <a:prstGeom prst="line">
            <a:avLst/>
          </a:prstGeom>
          <a:ln w="38100">
            <a:solidFill>
              <a:srgbClr val="000000"/>
            </a:solidFill>
            <a:custDash>
              <a:ds d="200000" sp="200000"/>
            </a:custDash>
            <a:miter lim="400000"/>
            <a:tailEnd type="triangle"/>
          </a:ln>
        </p:spPr>
        <p:txBody>
          <a:bodyPr lIns="50800" tIns="50800" rIns="50800" bIns="50800" anchor="ctr"/>
          <a:lstStyle/>
          <a:p>
            <a:endParaRPr/>
          </a:p>
        </p:txBody>
      </p:sp>
      <p:sp>
        <p:nvSpPr>
          <p:cNvPr id="497" name="線"/>
          <p:cNvSpPr/>
          <p:nvPr/>
        </p:nvSpPr>
        <p:spPr>
          <a:xfrm>
            <a:off x="11950362" y="8227316"/>
            <a:ext cx="2151641" cy="1409592"/>
          </a:xfrm>
          <a:prstGeom prst="line">
            <a:avLst/>
          </a:prstGeom>
          <a:ln w="38100">
            <a:solidFill>
              <a:srgbClr val="000000"/>
            </a:solidFill>
            <a:custDash>
              <a:ds d="200000" sp="200000"/>
            </a:custDash>
            <a:miter lim="400000"/>
            <a:tailEnd type="triangle"/>
          </a:ln>
        </p:spPr>
        <p:txBody>
          <a:bodyPr lIns="50800" tIns="50800" rIns="50800" bIns="50800" anchor="ctr"/>
          <a:lstStyle/>
          <a:p>
            <a:endParaRPr/>
          </a:p>
        </p:txBody>
      </p:sp>
      <p:sp>
        <p:nvSpPr>
          <p:cNvPr id="498" name="線"/>
          <p:cNvSpPr/>
          <p:nvPr/>
        </p:nvSpPr>
        <p:spPr>
          <a:xfrm flipV="1">
            <a:off x="12015215" y="6797607"/>
            <a:ext cx="1894395" cy="4245503"/>
          </a:xfrm>
          <a:prstGeom prst="line">
            <a:avLst/>
          </a:prstGeom>
          <a:ln w="38100">
            <a:solidFill>
              <a:srgbClr val="000000"/>
            </a:solidFill>
            <a:custDash>
              <a:ds d="200000" sp="200000"/>
            </a:custDash>
            <a:miter lim="400000"/>
            <a:tailEnd type="triangle"/>
          </a:ln>
        </p:spPr>
        <p:txBody>
          <a:bodyPr lIns="50800" tIns="50800" rIns="50800" bIns="50800" anchor="ctr"/>
          <a:lstStyle/>
          <a:p>
            <a:endParaRPr/>
          </a:p>
        </p:txBody>
      </p:sp>
      <p:sp>
        <p:nvSpPr>
          <p:cNvPr id="499" name="線"/>
          <p:cNvSpPr/>
          <p:nvPr/>
        </p:nvSpPr>
        <p:spPr>
          <a:xfrm flipV="1">
            <a:off x="12024752" y="9637287"/>
            <a:ext cx="2003317" cy="1405728"/>
          </a:xfrm>
          <a:prstGeom prst="line">
            <a:avLst/>
          </a:prstGeom>
          <a:ln w="38100">
            <a:solidFill>
              <a:srgbClr val="000000"/>
            </a:solidFill>
            <a:custDash>
              <a:ds d="200000" sp="200000"/>
            </a:custDash>
            <a:miter lim="400000"/>
            <a:tailEnd type="triangle"/>
          </a:ln>
        </p:spPr>
        <p:txBody>
          <a:bodyPr lIns="50800" tIns="50800" rIns="50800" bIns="50800" anchor="ctr"/>
          <a:lstStyle/>
          <a:p>
            <a:endParaRPr/>
          </a:p>
        </p:txBody>
      </p:sp>
      <p:sp>
        <p:nvSpPr>
          <p:cNvPr id="500" name="入力層"/>
          <p:cNvSpPr txBox="1"/>
          <p:nvPr/>
        </p:nvSpPr>
        <p:spPr>
          <a:xfrm>
            <a:off x="1432000" y="12332450"/>
            <a:ext cx="2518792" cy="7810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5300">
                <a:latin typeface="ヒラギノ丸ゴ ProN W4"/>
                <a:ea typeface="ヒラギノ丸ゴ ProN W4"/>
                <a:cs typeface="ヒラギノ丸ゴ ProN W4"/>
                <a:sym typeface="ヒラギノ丸ゴ ProN W4"/>
              </a:defRPr>
            </a:lvl1pPr>
          </a:lstStyle>
          <a:p>
            <a:r>
              <a:t>入力層</a:t>
            </a:r>
          </a:p>
        </p:txBody>
      </p:sp>
      <p:sp>
        <p:nvSpPr>
          <p:cNvPr id="501" name="中間層(隠れ層)"/>
          <p:cNvSpPr txBox="1"/>
          <p:nvPr/>
        </p:nvSpPr>
        <p:spPr>
          <a:xfrm>
            <a:off x="8299833" y="12332450"/>
            <a:ext cx="5078932" cy="7810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5300">
                <a:latin typeface="ヒラギノ丸ゴ ProN W4"/>
                <a:ea typeface="ヒラギノ丸ゴ ProN W4"/>
                <a:cs typeface="ヒラギノ丸ゴ ProN W4"/>
                <a:sym typeface="ヒラギノ丸ゴ ProN W4"/>
              </a:defRPr>
            </a:lvl1pPr>
          </a:lstStyle>
          <a:p>
            <a:r>
              <a:t>中間層(隠れ層)</a:t>
            </a:r>
          </a:p>
        </p:txBody>
      </p:sp>
      <p:sp>
        <p:nvSpPr>
          <p:cNvPr id="502" name="出力層"/>
          <p:cNvSpPr txBox="1"/>
          <p:nvPr/>
        </p:nvSpPr>
        <p:spPr>
          <a:xfrm>
            <a:off x="14317566" y="12332450"/>
            <a:ext cx="2789144" cy="7810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5300">
                <a:latin typeface="ヒラギノ丸ゴ ProN W4"/>
                <a:ea typeface="ヒラギノ丸ゴ ProN W4"/>
                <a:cs typeface="ヒラギノ丸ゴ ProN W4"/>
                <a:sym typeface="ヒラギノ丸ゴ ProN W4"/>
              </a:defRPr>
            </a:lvl1pPr>
          </a:lstStyle>
          <a:p>
            <a:r>
              <a:t>出力層</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 name="入門編で行った深層学習"/>
          <p:cNvSpPr txBox="1"/>
          <p:nvPr/>
        </p:nvSpPr>
        <p:spPr>
          <a:xfrm>
            <a:off x="7483288" y="607793"/>
            <a:ext cx="8566448" cy="9335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700">
                <a:latin typeface="ヒラギノ丸ゴ ProN W4"/>
                <a:ea typeface="ヒラギノ丸ゴ ProN W4"/>
                <a:cs typeface="ヒラギノ丸ゴ ProN W4"/>
                <a:sym typeface="ヒラギノ丸ゴ ProN W4"/>
              </a:defRPr>
            </a:lvl1pPr>
          </a:lstStyle>
          <a:p>
            <a:r>
              <a:rPr sz="6000"/>
              <a:t>入門編で行った深層学習</a:t>
            </a:r>
          </a:p>
        </p:txBody>
      </p:sp>
      <p:pic>
        <p:nvPicPr>
          <p:cNvPr id="505" name="スクリーンショット 2021-10-15 8.41.38.png" descr="スクリーンショット 2021-10-15 8.41.38.png"/>
          <p:cNvPicPr>
            <a:picLocks noChangeAspect="1"/>
          </p:cNvPicPr>
          <p:nvPr/>
        </p:nvPicPr>
        <p:blipFill>
          <a:blip r:embed="rId2"/>
          <a:stretch>
            <a:fillRect/>
          </a:stretch>
        </p:blipFill>
        <p:spPr>
          <a:xfrm>
            <a:off x="4328925" y="2783889"/>
            <a:ext cx="14459754" cy="8148222"/>
          </a:xfrm>
          <a:prstGeom prst="rect">
            <a:avLst/>
          </a:prstGeom>
          <a:ln w="25400">
            <a:solidFill>
              <a:srgbClr val="000000"/>
            </a:solidFill>
            <a:miter lim="400000"/>
          </a:ln>
        </p:spPr>
      </p:pic>
      <p:sp>
        <p:nvSpPr>
          <p:cNvPr id="506" name="これは実はMLP(Multi Layer Perceptron)"/>
          <p:cNvSpPr txBox="1"/>
          <p:nvPr/>
        </p:nvSpPr>
        <p:spPr>
          <a:xfrm>
            <a:off x="5724555" y="11936561"/>
            <a:ext cx="11668494" cy="7048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700">
                <a:latin typeface="ヒラギノ丸ゴ ProN W4"/>
                <a:ea typeface="ヒラギノ丸ゴ ProN W4"/>
                <a:cs typeface="ヒラギノ丸ゴ ProN W4"/>
                <a:sym typeface="ヒラギノ丸ゴ ProN W4"/>
              </a:defRPr>
            </a:lvl1pPr>
          </a:lstStyle>
          <a:p>
            <a:r>
              <a:t>これは実はMLP(Multi Layer Perceptron)</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FCC0C1DA-2622-4CFC-800D-D75ECDCC1B65}"/>
              </a:ext>
            </a:extLst>
          </p:cNvPr>
          <p:cNvSpPr txBox="1"/>
          <p:nvPr/>
        </p:nvSpPr>
        <p:spPr>
          <a:xfrm>
            <a:off x="3377370" y="11366397"/>
            <a:ext cx="17279757" cy="923330"/>
          </a:xfrm>
          <a:prstGeom prst="rect">
            <a:avLst/>
          </a:prstGeom>
          <a:noFill/>
        </p:spPr>
        <p:txBody>
          <a:bodyPr wrap="square" rtlCol="0">
            <a:spAutoFit/>
          </a:bodyPr>
          <a:lstStyle/>
          <a:p>
            <a:pPr algn="ctr"/>
            <a:r>
              <a:rPr kumimoji="1" lang="ja-JP" altLang="en-US" sz="6000" dirty="0">
                <a:latin typeface="Hiragino Maru Gothic ProN W4" panose="020F0400000000000000" pitchFamily="34" charset="-128"/>
                <a:ea typeface="Hiragino Maru Gothic ProN W4" panose="020F0400000000000000" pitchFamily="34" charset="-128"/>
                <a:cs typeface="Arial" panose="020B0604020202020204" pitchFamily="34" charset="0"/>
              </a:rPr>
              <a:t>前回のファイルを開いてもらっても大丈夫です</a:t>
            </a:r>
          </a:p>
        </p:txBody>
      </p:sp>
      <p:sp>
        <p:nvSpPr>
          <p:cNvPr id="5" name="テキスト ボックス 4">
            <a:extLst>
              <a:ext uri="{FF2B5EF4-FFF2-40B4-BE49-F238E27FC236}">
                <a16:creationId xmlns:a16="http://schemas.microsoft.com/office/drawing/2014/main" id="{E7E1ACA5-438F-4493-9CB4-561B6BD1C4E1}"/>
              </a:ext>
            </a:extLst>
          </p:cNvPr>
          <p:cNvSpPr txBox="1"/>
          <p:nvPr/>
        </p:nvSpPr>
        <p:spPr>
          <a:xfrm>
            <a:off x="3832080" y="3097748"/>
            <a:ext cx="17891847" cy="6740307"/>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altLang="ja-JP" sz="4800" dirty="0">
                <a:solidFill>
                  <a:schemeClr val="tx1"/>
                </a:solidFill>
                <a:latin typeface="Arial" panose="020B0604020202020204" pitchFamily="34" charset="0"/>
                <a:cs typeface="Arial" panose="020B0604020202020204" pitchFamily="34" charset="0"/>
              </a:rPr>
              <a:t>from </a:t>
            </a:r>
            <a:r>
              <a:rPr lang="en-US" altLang="ja-JP" sz="4800" dirty="0" err="1">
                <a:solidFill>
                  <a:schemeClr val="tx1"/>
                </a:solidFill>
                <a:latin typeface="Arial" panose="020B0604020202020204" pitchFamily="34" charset="0"/>
                <a:cs typeface="Arial" panose="020B0604020202020204" pitchFamily="34" charset="0"/>
              </a:rPr>
              <a:t>tensorflow.keras.datasets</a:t>
            </a:r>
            <a:r>
              <a:rPr lang="en-US" altLang="ja-JP" sz="4800" dirty="0">
                <a:solidFill>
                  <a:schemeClr val="tx1"/>
                </a:solidFill>
                <a:latin typeface="Arial" panose="020B0604020202020204" pitchFamily="34" charset="0"/>
                <a:cs typeface="Arial" panose="020B0604020202020204" pitchFamily="34" charset="0"/>
              </a:rPr>
              <a:t> import </a:t>
            </a:r>
            <a:r>
              <a:rPr lang="en-US" altLang="ja-JP" sz="4800" dirty="0" err="1">
                <a:solidFill>
                  <a:schemeClr val="tx1"/>
                </a:solidFill>
                <a:latin typeface="Arial" panose="020B0604020202020204" pitchFamily="34" charset="0"/>
                <a:cs typeface="Arial" panose="020B0604020202020204" pitchFamily="34" charset="0"/>
              </a:rPr>
              <a:t>mnist</a:t>
            </a:r>
            <a:endParaRPr lang="en-US" altLang="ja-JP" sz="4800" dirty="0">
              <a:solidFill>
                <a:schemeClr val="tx1"/>
              </a:solidFill>
              <a:latin typeface="Arial" panose="020B0604020202020204" pitchFamily="34" charset="0"/>
              <a:cs typeface="Arial" panose="020B0604020202020204" pitchFamily="34" charset="0"/>
            </a:endParaRPr>
          </a:p>
          <a:p>
            <a:pPr algn="l"/>
            <a:r>
              <a:rPr lang="en-US" altLang="ja-JP" sz="4800" dirty="0">
                <a:solidFill>
                  <a:schemeClr val="tx1"/>
                </a:solidFill>
                <a:latin typeface="Arial" panose="020B0604020202020204" pitchFamily="34" charset="0"/>
                <a:cs typeface="Arial" panose="020B0604020202020204" pitchFamily="34" charset="0"/>
              </a:rPr>
              <a:t>(</a:t>
            </a:r>
            <a:r>
              <a:rPr lang="en-US" altLang="ja-JP" sz="4800" dirty="0" err="1">
                <a:solidFill>
                  <a:schemeClr val="tx1"/>
                </a:solidFill>
                <a:latin typeface="Arial" panose="020B0604020202020204" pitchFamily="34" charset="0"/>
                <a:cs typeface="Arial" panose="020B0604020202020204" pitchFamily="34" charset="0"/>
              </a:rPr>
              <a:t>x_train</a:t>
            </a:r>
            <a:r>
              <a:rPr lang="en-US" altLang="ja-JP" sz="4800" dirty="0">
                <a:solidFill>
                  <a:schemeClr val="tx1"/>
                </a:solidFill>
                <a:latin typeface="Arial" panose="020B0604020202020204" pitchFamily="34" charset="0"/>
                <a:cs typeface="Arial" panose="020B0604020202020204" pitchFamily="34" charset="0"/>
              </a:rPr>
              <a:t>, </a:t>
            </a:r>
            <a:r>
              <a:rPr lang="en-US" altLang="ja-JP" sz="4800" dirty="0" err="1">
                <a:solidFill>
                  <a:schemeClr val="tx1"/>
                </a:solidFill>
                <a:latin typeface="Arial" panose="020B0604020202020204" pitchFamily="34" charset="0"/>
                <a:cs typeface="Arial" panose="020B0604020202020204" pitchFamily="34" charset="0"/>
              </a:rPr>
              <a:t>y_train</a:t>
            </a:r>
            <a:r>
              <a:rPr lang="en-US" altLang="ja-JP" sz="4800" dirty="0">
                <a:solidFill>
                  <a:schemeClr val="tx1"/>
                </a:solidFill>
                <a:latin typeface="Arial" panose="020B0604020202020204" pitchFamily="34" charset="0"/>
                <a:cs typeface="Arial" panose="020B0604020202020204" pitchFamily="34" charset="0"/>
              </a:rPr>
              <a:t>), (</a:t>
            </a:r>
            <a:r>
              <a:rPr lang="en-US" altLang="ja-JP" sz="4800" dirty="0" err="1">
                <a:solidFill>
                  <a:schemeClr val="tx1"/>
                </a:solidFill>
                <a:latin typeface="Arial" panose="020B0604020202020204" pitchFamily="34" charset="0"/>
                <a:cs typeface="Arial" panose="020B0604020202020204" pitchFamily="34" charset="0"/>
              </a:rPr>
              <a:t>x_test</a:t>
            </a:r>
            <a:r>
              <a:rPr lang="en-US" altLang="ja-JP" sz="4800" dirty="0">
                <a:solidFill>
                  <a:schemeClr val="tx1"/>
                </a:solidFill>
                <a:latin typeface="Arial" panose="020B0604020202020204" pitchFamily="34" charset="0"/>
                <a:cs typeface="Arial" panose="020B0604020202020204" pitchFamily="34" charset="0"/>
              </a:rPr>
              <a:t>, </a:t>
            </a:r>
            <a:r>
              <a:rPr lang="en-US" altLang="ja-JP" sz="4800" dirty="0" err="1">
                <a:solidFill>
                  <a:schemeClr val="tx1"/>
                </a:solidFill>
                <a:latin typeface="Arial" panose="020B0604020202020204" pitchFamily="34" charset="0"/>
                <a:cs typeface="Arial" panose="020B0604020202020204" pitchFamily="34" charset="0"/>
              </a:rPr>
              <a:t>y_test</a:t>
            </a:r>
            <a:r>
              <a:rPr lang="en-US" altLang="ja-JP" sz="4800" dirty="0">
                <a:solidFill>
                  <a:schemeClr val="tx1"/>
                </a:solidFill>
                <a:latin typeface="Arial" panose="020B0604020202020204" pitchFamily="34" charset="0"/>
                <a:cs typeface="Arial" panose="020B0604020202020204" pitchFamily="34" charset="0"/>
              </a:rPr>
              <a:t>) = </a:t>
            </a:r>
            <a:r>
              <a:rPr lang="en-US" altLang="ja-JP" sz="4800" dirty="0" err="1">
                <a:solidFill>
                  <a:schemeClr val="tx1"/>
                </a:solidFill>
                <a:latin typeface="Arial" panose="020B0604020202020204" pitchFamily="34" charset="0"/>
                <a:cs typeface="Arial" panose="020B0604020202020204" pitchFamily="34" charset="0"/>
              </a:rPr>
              <a:t>mnist.load_data</a:t>
            </a:r>
            <a:r>
              <a:rPr lang="en-US" altLang="ja-JP" sz="4800" dirty="0">
                <a:solidFill>
                  <a:schemeClr val="tx1"/>
                </a:solidFill>
                <a:latin typeface="Arial" panose="020B0604020202020204" pitchFamily="34" charset="0"/>
                <a:cs typeface="Arial" panose="020B0604020202020204" pitchFamily="34" charset="0"/>
              </a:rPr>
              <a:t>()</a:t>
            </a:r>
          </a:p>
          <a:p>
            <a:pPr algn="l"/>
            <a:endParaRPr lang="en-US" altLang="ja-JP" sz="4800" dirty="0">
              <a:solidFill>
                <a:schemeClr val="tx1"/>
              </a:solidFill>
              <a:latin typeface="Arial" panose="020B0604020202020204" pitchFamily="34" charset="0"/>
              <a:cs typeface="Arial" panose="020B0604020202020204" pitchFamily="34" charset="0"/>
            </a:endParaRPr>
          </a:p>
          <a:p>
            <a:pPr algn="l"/>
            <a:r>
              <a:rPr lang="fr-FR" altLang="ja-JP" sz="4800" dirty="0">
                <a:solidFill>
                  <a:schemeClr val="tx1"/>
                </a:solidFill>
                <a:latin typeface="Arial" panose="020B0604020202020204" pitchFamily="34" charset="0"/>
                <a:cs typeface="Arial" panose="020B0604020202020204" pitchFamily="34" charset="0"/>
              </a:rPr>
              <a:t>x_train = x_train.reshape(x_train.shape[0],784)/255</a:t>
            </a:r>
            <a:endParaRPr lang="en-US" altLang="ja-JP" sz="4800" dirty="0">
              <a:solidFill>
                <a:schemeClr val="tx1"/>
              </a:solidFill>
              <a:latin typeface="Arial" panose="020B0604020202020204" pitchFamily="34" charset="0"/>
              <a:cs typeface="Arial" panose="020B0604020202020204" pitchFamily="34" charset="0"/>
            </a:endParaRPr>
          </a:p>
          <a:p>
            <a:pPr algn="l"/>
            <a:r>
              <a:rPr lang="en-US" altLang="ja-JP" sz="4800" dirty="0" err="1">
                <a:solidFill>
                  <a:schemeClr val="tx1"/>
                </a:solidFill>
                <a:latin typeface="Arial" panose="020B0604020202020204" pitchFamily="34" charset="0"/>
                <a:cs typeface="Arial" panose="020B0604020202020204" pitchFamily="34" charset="0"/>
              </a:rPr>
              <a:t>x_test</a:t>
            </a:r>
            <a:r>
              <a:rPr lang="en-US" altLang="ja-JP" sz="4800" dirty="0">
                <a:solidFill>
                  <a:schemeClr val="tx1"/>
                </a:solidFill>
                <a:latin typeface="Arial" panose="020B0604020202020204" pitchFamily="34" charset="0"/>
                <a:cs typeface="Arial" panose="020B0604020202020204" pitchFamily="34" charset="0"/>
              </a:rPr>
              <a:t> = </a:t>
            </a:r>
            <a:r>
              <a:rPr lang="en-US" altLang="ja-JP" sz="4800" dirty="0" err="1">
                <a:solidFill>
                  <a:schemeClr val="tx1"/>
                </a:solidFill>
                <a:latin typeface="Arial" panose="020B0604020202020204" pitchFamily="34" charset="0"/>
                <a:cs typeface="Arial" panose="020B0604020202020204" pitchFamily="34" charset="0"/>
              </a:rPr>
              <a:t>x_test.reshape</a:t>
            </a:r>
            <a:r>
              <a:rPr lang="en-US" altLang="ja-JP" sz="4800" dirty="0">
                <a:solidFill>
                  <a:schemeClr val="tx1"/>
                </a:solidFill>
                <a:latin typeface="Arial" panose="020B0604020202020204" pitchFamily="34" charset="0"/>
                <a:cs typeface="Arial" panose="020B0604020202020204" pitchFamily="34" charset="0"/>
              </a:rPr>
              <a:t>(</a:t>
            </a:r>
            <a:r>
              <a:rPr lang="en-US" altLang="ja-JP" sz="4800" dirty="0" err="1">
                <a:solidFill>
                  <a:schemeClr val="tx1"/>
                </a:solidFill>
                <a:latin typeface="Arial" panose="020B0604020202020204" pitchFamily="34" charset="0"/>
                <a:cs typeface="Arial" panose="020B0604020202020204" pitchFamily="34" charset="0"/>
              </a:rPr>
              <a:t>x_test.shape</a:t>
            </a:r>
            <a:r>
              <a:rPr lang="en-US" altLang="ja-JP" sz="4800" dirty="0">
                <a:solidFill>
                  <a:schemeClr val="tx1"/>
                </a:solidFill>
                <a:latin typeface="Arial" panose="020B0604020202020204" pitchFamily="34" charset="0"/>
                <a:cs typeface="Arial" panose="020B0604020202020204" pitchFamily="34" charset="0"/>
              </a:rPr>
              <a:t>[0],784)/255</a:t>
            </a:r>
          </a:p>
          <a:p>
            <a:pPr algn="l"/>
            <a:endParaRPr lang="en-US" altLang="ja-JP" sz="4800" dirty="0">
              <a:solidFill>
                <a:schemeClr val="tx1"/>
              </a:solidFill>
              <a:latin typeface="Arial" panose="020B0604020202020204" pitchFamily="34" charset="0"/>
              <a:cs typeface="Arial" panose="020B0604020202020204" pitchFamily="34" charset="0"/>
            </a:endParaRPr>
          </a:p>
          <a:p>
            <a:pPr algn="l"/>
            <a:r>
              <a:rPr lang="en-US" altLang="ja-JP" sz="4800" dirty="0">
                <a:solidFill>
                  <a:schemeClr val="tx1"/>
                </a:solidFill>
                <a:latin typeface="Arial" panose="020B0604020202020204" pitchFamily="34" charset="0"/>
                <a:cs typeface="Arial" panose="020B0604020202020204" pitchFamily="34" charset="0"/>
              </a:rPr>
              <a:t>from </a:t>
            </a:r>
            <a:r>
              <a:rPr lang="en-US" altLang="ja-JP" sz="4800" dirty="0" err="1">
                <a:solidFill>
                  <a:schemeClr val="tx1"/>
                </a:solidFill>
                <a:latin typeface="Arial" panose="020B0604020202020204" pitchFamily="34" charset="0"/>
                <a:cs typeface="Arial" panose="020B0604020202020204" pitchFamily="34" charset="0"/>
              </a:rPr>
              <a:t>tensorflow.keras.utils</a:t>
            </a:r>
            <a:r>
              <a:rPr lang="en-US" altLang="ja-JP" sz="4800" dirty="0">
                <a:solidFill>
                  <a:schemeClr val="tx1"/>
                </a:solidFill>
                <a:latin typeface="Arial" panose="020B0604020202020204" pitchFamily="34" charset="0"/>
                <a:cs typeface="Arial" panose="020B0604020202020204" pitchFamily="34" charset="0"/>
              </a:rPr>
              <a:t> import </a:t>
            </a:r>
            <a:r>
              <a:rPr lang="en-US" altLang="ja-JP" sz="4800" dirty="0" err="1">
                <a:solidFill>
                  <a:schemeClr val="tx1"/>
                </a:solidFill>
                <a:latin typeface="Arial" panose="020B0604020202020204" pitchFamily="34" charset="0"/>
                <a:cs typeface="Arial" panose="020B0604020202020204" pitchFamily="34" charset="0"/>
              </a:rPr>
              <a:t>to_categorical</a:t>
            </a:r>
            <a:endParaRPr lang="en-US" altLang="ja-JP" sz="4800" dirty="0">
              <a:solidFill>
                <a:schemeClr val="tx1"/>
              </a:solidFill>
              <a:latin typeface="Arial" panose="020B0604020202020204" pitchFamily="34" charset="0"/>
              <a:cs typeface="Arial" panose="020B0604020202020204" pitchFamily="34" charset="0"/>
            </a:endParaRPr>
          </a:p>
          <a:p>
            <a:pPr algn="l"/>
            <a:r>
              <a:rPr lang="en-US" altLang="ja-JP" sz="4800" dirty="0" err="1">
                <a:solidFill>
                  <a:schemeClr val="tx1"/>
                </a:solidFill>
                <a:latin typeface="Arial" panose="020B0604020202020204" pitchFamily="34" charset="0"/>
                <a:cs typeface="Arial" panose="020B0604020202020204" pitchFamily="34" charset="0"/>
              </a:rPr>
              <a:t>y_train</a:t>
            </a:r>
            <a:r>
              <a:rPr lang="en-US" altLang="ja-JP" sz="4800" dirty="0">
                <a:solidFill>
                  <a:schemeClr val="tx1"/>
                </a:solidFill>
                <a:latin typeface="Arial" panose="020B0604020202020204" pitchFamily="34" charset="0"/>
                <a:cs typeface="Arial" panose="020B0604020202020204" pitchFamily="34" charset="0"/>
              </a:rPr>
              <a:t> = </a:t>
            </a:r>
            <a:r>
              <a:rPr lang="en-US" altLang="ja-JP" sz="4800" dirty="0" err="1">
                <a:solidFill>
                  <a:schemeClr val="tx1"/>
                </a:solidFill>
                <a:latin typeface="Arial" panose="020B0604020202020204" pitchFamily="34" charset="0"/>
                <a:cs typeface="Arial" panose="020B0604020202020204" pitchFamily="34" charset="0"/>
              </a:rPr>
              <a:t>to_categorical</a:t>
            </a:r>
            <a:r>
              <a:rPr lang="en-US" altLang="ja-JP" sz="4800" dirty="0">
                <a:solidFill>
                  <a:schemeClr val="tx1"/>
                </a:solidFill>
                <a:latin typeface="Arial" panose="020B0604020202020204" pitchFamily="34" charset="0"/>
                <a:cs typeface="Arial" panose="020B0604020202020204" pitchFamily="34" charset="0"/>
              </a:rPr>
              <a:t>(</a:t>
            </a:r>
            <a:r>
              <a:rPr lang="en-US" altLang="ja-JP" sz="4800" dirty="0" err="1">
                <a:solidFill>
                  <a:schemeClr val="tx1"/>
                </a:solidFill>
                <a:latin typeface="Arial" panose="020B0604020202020204" pitchFamily="34" charset="0"/>
                <a:cs typeface="Arial" panose="020B0604020202020204" pitchFamily="34" charset="0"/>
              </a:rPr>
              <a:t>y_train,10</a:t>
            </a:r>
            <a:r>
              <a:rPr lang="en-US" altLang="ja-JP" sz="4800" dirty="0">
                <a:solidFill>
                  <a:schemeClr val="tx1"/>
                </a:solidFill>
                <a:latin typeface="Arial" panose="020B0604020202020204" pitchFamily="34" charset="0"/>
                <a:cs typeface="Arial" panose="020B0604020202020204" pitchFamily="34" charset="0"/>
              </a:rPr>
              <a:t>)</a:t>
            </a:r>
          </a:p>
          <a:p>
            <a:pPr algn="l"/>
            <a:r>
              <a:rPr lang="en-US" altLang="ja-JP" sz="4800" dirty="0" err="1">
                <a:solidFill>
                  <a:schemeClr val="tx1"/>
                </a:solidFill>
                <a:latin typeface="Arial" panose="020B0604020202020204" pitchFamily="34" charset="0"/>
                <a:cs typeface="Arial" panose="020B0604020202020204" pitchFamily="34" charset="0"/>
              </a:rPr>
              <a:t>y_test</a:t>
            </a:r>
            <a:r>
              <a:rPr lang="en-US" altLang="ja-JP" sz="4800" dirty="0">
                <a:solidFill>
                  <a:schemeClr val="tx1"/>
                </a:solidFill>
                <a:latin typeface="Arial" panose="020B0604020202020204" pitchFamily="34" charset="0"/>
                <a:cs typeface="Arial" panose="020B0604020202020204" pitchFamily="34" charset="0"/>
              </a:rPr>
              <a:t> = </a:t>
            </a:r>
            <a:r>
              <a:rPr lang="en-US" altLang="ja-JP" sz="4800" dirty="0" err="1">
                <a:solidFill>
                  <a:schemeClr val="tx1"/>
                </a:solidFill>
                <a:latin typeface="Arial" panose="020B0604020202020204" pitchFamily="34" charset="0"/>
                <a:cs typeface="Arial" panose="020B0604020202020204" pitchFamily="34" charset="0"/>
              </a:rPr>
              <a:t>to_categorical</a:t>
            </a:r>
            <a:r>
              <a:rPr lang="en-US" altLang="ja-JP" sz="4800" dirty="0">
                <a:solidFill>
                  <a:schemeClr val="tx1"/>
                </a:solidFill>
                <a:latin typeface="Arial" panose="020B0604020202020204" pitchFamily="34" charset="0"/>
                <a:cs typeface="Arial" panose="020B0604020202020204" pitchFamily="34" charset="0"/>
              </a:rPr>
              <a:t>(</a:t>
            </a:r>
            <a:r>
              <a:rPr lang="en-US" altLang="ja-JP" sz="4800" dirty="0" err="1">
                <a:solidFill>
                  <a:schemeClr val="tx1"/>
                </a:solidFill>
                <a:latin typeface="Arial" panose="020B0604020202020204" pitchFamily="34" charset="0"/>
                <a:cs typeface="Arial" panose="020B0604020202020204" pitchFamily="34" charset="0"/>
              </a:rPr>
              <a:t>y_test,10</a:t>
            </a:r>
            <a:r>
              <a:rPr lang="en-US" altLang="ja-JP" sz="4800" dirty="0">
                <a:solidFill>
                  <a:schemeClr val="tx1"/>
                </a:solidFill>
                <a:latin typeface="Arial" panose="020B0604020202020204" pitchFamily="34" charset="0"/>
                <a:cs typeface="Arial" panose="020B0604020202020204" pitchFamily="34" charset="0"/>
              </a:rPr>
              <a:t>)</a:t>
            </a:r>
          </a:p>
          <a:p>
            <a:pPr algn="l"/>
            <a:endParaRPr lang="en-US" altLang="ja-JP" sz="4800" dirty="0">
              <a:solidFill>
                <a:schemeClr val="accent5">
                  <a:lumMod val="75000"/>
                </a:schemeClr>
              </a:solidFill>
              <a:highlight>
                <a:srgbClr val="FFFF00"/>
              </a:highlight>
              <a:latin typeface="Arial" panose="020B0604020202020204" pitchFamily="34" charset="0"/>
              <a:cs typeface="Arial" panose="020B0604020202020204" pitchFamily="34" charset="0"/>
            </a:endParaRPr>
          </a:p>
        </p:txBody>
      </p:sp>
      <p:sp>
        <p:nvSpPr>
          <p:cNvPr id="4" name="テキスト ボックス 3">
            <a:extLst>
              <a:ext uri="{FF2B5EF4-FFF2-40B4-BE49-F238E27FC236}">
                <a16:creationId xmlns:a16="http://schemas.microsoft.com/office/drawing/2014/main" id="{43EEEC20-B9A3-8038-7245-67FA216B1361}"/>
              </a:ext>
            </a:extLst>
          </p:cNvPr>
          <p:cNvSpPr txBox="1"/>
          <p:nvPr/>
        </p:nvSpPr>
        <p:spPr>
          <a:xfrm>
            <a:off x="2423138" y="847044"/>
            <a:ext cx="19537724" cy="14219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altLang="ja-JP" sz="4800" dirty="0">
                <a:solidFill>
                  <a:schemeClr val="tx1"/>
                </a:solidFill>
                <a:latin typeface="Hiragino Maru Gothic ProN W4" panose="020F0400000000000000" pitchFamily="34" charset="-128"/>
                <a:ea typeface="Hiragino Maru Gothic ProN W4" panose="020F0400000000000000" pitchFamily="34" charset="-128"/>
                <a:cs typeface="Arial" panose="020B0604020202020204" pitchFamily="34" charset="0"/>
              </a:rPr>
              <a:t>webclass</a:t>
            </a:r>
            <a:r>
              <a:rPr lang="ja-JP" altLang="en-US" sz="4800" dirty="0">
                <a:solidFill>
                  <a:schemeClr val="tx1"/>
                </a:solidFill>
                <a:latin typeface="Hiragino Maru Gothic ProN W4" panose="020F0400000000000000" pitchFamily="34" charset="-128"/>
                <a:ea typeface="Hiragino Maru Gothic ProN W4" panose="020F0400000000000000" pitchFamily="34" charset="-128"/>
                <a:cs typeface="Arial" panose="020B0604020202020204" pitchFamily="34" charset="0"/>
              </a:rPr>
              <a:t>の</a:t>
            </a:r>
            <a:r>
              <a:rPr lang="en-US" altLang="ja-JP" sz="4800" dirty="0">
                <a:solidFill>
                  <a:schemeClr val="tx1"/>
                </a:solidFill>
                <a:latin typeface="Hiragino Maru Gothic ProN W4" panose="020F0400000000000000" pitchFamily="34" charset="-128"/>
                <a:ea typeface="Hiragino Maru Gothic ProN W4" panose="020F0400000000000000" pitchFamily="34" charset="-128"/>
                <a:cs typeface="Arial" panose="020B0604020202020204" pitchFamily="34" charset="0"/>
              </a:rPr>
              <a:t>20240509</a:t>
            </a:r>
            <a:r>
              <a:rPr lang="ja-JP" altLang="en-US" sz="4800" dirty="0">
                <a:solidFill>
                  <a:schemeClr val="tx1"/>
                </a:solidFill>
                <a:latin typeface="Hiragino Maru Gothic ProN W4" panose="020F0400000000000000" pitchFamily="34" charset="-128"/>
                <a:ea typeface="Hiragino Maru Gothic ProN W4" panose="020F0400000000000000" pitchFamily="34" charset="-128"/>
                <a:cs typeface="Arial" panose="020B0604020202020204" pitchFamily="34" charset="0"/>
              </a:rPr>
              <a:t>用事前資料</a:t>
            </a:r>
            <a:r>
              <a:rPr lang="en-US" altLang="ja-JP" sz="4800" dirty="0">
                <a:solidFill>
                  <a:schemeClr val="tx1"/>
                </a:solidFill>
                <a:latin typeface="Hiragino Maru Gothic ProN W4" panose="020F0400000000000000" pitchFamily="34" charset="-128"/>
                <a:ea typeface="Hiragino Maru Gothic ProN W4" panose="020F0400000000000000" pitchFamily="34" charset="-128"/>
                <a:cs typeface="Arial" panose="020B0604020202020204" pitchFamily="34" charset="0"/>
              </a:rPr>
              <a:t>.</a:t>
            </a:r>
            <a:r>
              <a:rPr lang="en" altLang="ja-JP" sz="4800" dirty="0">
                <a:solidFill>
                  <a:schemeClr val="tx1"/>
                </a:solidFill>
                <a:latin typeface="Hiragino Maru Gothic ProN W4" panose="020F0400000000000000" pitchFamily="34" charset="-128"/>
                <a:ea typeface="Hiragino Maru Gothic ProN W4" panose="020F0400000000000000" pitchFamily="34" charset="-128"/>
                <a:cs typeface="Arial" panose="020B0604020202020204" pitchFamily="34" charset="0"/>
              </a:rPr>
              <a:t>ipynb</a:t>
            </a:r>
            <a:r>
              <a:rPr lang="ja-JP" altLang="en-US" sz="4800" dirty="0">
                <a:solidFill>
                  <a:schemeClr val="tx1"/>
                </a:solidFill>
                <a:latin typeface="Hiragino Maru Gothic ProN W4" panose="020F0400000000000000" pitchFamily="34" charset="-128"/>
                <a:ea typeface="Hiragino Maru Gothic ProN W4" panose="020F0400000000000000" pitchFamily="34" charset="-128"/>
                <a:cs typeface="Arial" panose="020B0604020202020204" pitchFamily="34" charset="0"/>
              </a:rPr>
              <a:t>をダウンロードしてアップロードしましょう</a:t>
            </a:r>
            <a:r>
              <a:rPr lang="en-US" altLang="ja-JP" sz="4800" dirty="0">
                <a:solidFill>
                  <a:schemeClr val="tx1"/>
                </a:solidFill>
                <a:latin typeface="Hiragino Maru Gothic ProN W4" panose="020F0400000000000000" pitchFamily="34" charset="-128"/>
                <a:ea typeface="Hiragino Maru Gothic ProN W4" panose="020F0400000000000000" pitchFamily="34" charset="-128"/>
                <a:cs typeface="Arial" panose="020B0604020202020204" pitchFamily="34" charset="0"/>
              </a:rPr>
              <a:t>.</a:t>
            </a:r>
            <a:endParaRPr lang="en-US" altLang="ja-JP" sz="4800" dirty="0">
              <a:solidFill>
                <a:schemeClr val="accent5">
                  <a:lumMod val="75000"/>
                </a:schemeClr>
              </a:solidFill>
              <a:latin typeface="Hiragino Maru Gothic ProN W4" panose="020F0400000000000000" pitchFamily="34" charset="-128"/>
              <a:ea typeface="Hiragino Maru Gothic ProN W4" panose="020F0400000000000000" pitchFamily="34" charset="-128"/>
              <a:cs typeface="Arial" panose="020B0604020202020204" pitchFamily="34" charset="0"/>
            </a:endParaRPr>
          </a:p>
        </p:txBody>
      </p:sp>
    </p:spTree>
    <p:extLst>
      <p:ext uri="{BB962C8B-B14F-4D97-AF65-F5344CB8AC3E}">
        <p14:creationId xmlns:p14="http://schemas.microsoft.com/office/powerpoint/2010/main" val="1950237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FF7DDEE4-D678-9DFC-193E-F2C68287F1EE}"/>
              </a:ext>
            </a:extLst>
          </p:cNvPr>
          <p:cNvSpPr txBox="1"/>
          <p:nvPr/>
        </p:nvSpPr>
        <p:spPr>
          <a:xfrm>
            <a:off x="3980772" y="335504"/>
            <a:ext cx="14570765" cy="7673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lang="ja-JP" altLang="en-US" sz="4800">
                <a:latin typeface="Hiragino Maru Gothic ProN W4" panose="020F0400000000000000" pitchFamily="34" charset="-128"/>
                <a:ea typeface="Hiragino Maru Gothic ProN W4" panose="020F0400000000000000" pitchFamily="34" charset="-128"/>
              </a:rPr>
              <a:t>実行前に今日から</a:t>
            </a:r>
            <a:r>
              <a:rPr lang="en-US" altLang="ja-JP" sz="4800">
                <a:latin typeface="Hiragino Maru Gothic ProN W4" panose="020F0400000000000000" pitchFamily="34" charset="-128"/>
                <a:ea typeface="Hiragino Maru Gothic ProN W4" panose="020F0400000000000000" pitchFamily="34" charset="-128"/>
              </a:rPr>
              <a:t>GPU</a:t>
            </a:r>
            <a:r>
              <a:rPr lang="ja-JP" altLang="en-US" sz="4800">
                <a:latin typeface="Hiragino Maru Gothic ProN W4" panose="020F0400000000000000" pitchFamily="34" charset="-128"/>
                <a:ea typeface="Hiragino Maru Gothic ProN W4" panose="020F0400000000000000" pitchFamily="34" charset="-128"/>
              </a:rPr>
              <a:t>に切り替えて実行します</a:t>
            </a:r>
            <a:endParaRPr kumimoji="0" lang="ja-JP" altLang="en-US" sz="4800" u="none" strike="noStrike" cap="none" spc="0" normalizeH="0" baseline="0">
              <a:ln>
                <a:noFill/>
              </a:ln>
              <a:solidFill>
                <a:srgbClr val="000000"/>
              </a:solidFill>
              <a:effectLst/>
              <a:uFillTx/>
              <a:latin typeface="Hiragino Maru Gothic ProN W4" panose="020F0400000000000000" pitchFamily="34" charset="-128"/>
              <a:ea typeface="Hiragino Maru Gothic ProN W4" panose="020F0400000000000000" pitchFamily="34" charset="-128"/>
              <a:sym typeface="Canela Text Regular"/>
            </a:endParaRPr>
          </a:p>
        </p:txBody>
      </p:sp>
      <p:pic>
        <p:nvPicPr>
          <p:cNvPr id="6" name="図 5" descr="グラフィカル ユーザー インターフェイス, テーブル&#10;&#10;自動的に生成された説明">
            <a:extLst>
              <a:ext uri="{FF2B5EF4-FFF2-40B4-BE49-F238E27FC236}">
                <a16:creationId xmlns:a16="http://schemas.microsoft.com/office/drawing/2014/main" id="{067F17C7-3957-6681-A86E-B4F29CD36A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9907" y="3156502"/>
            <a:ext cx="10952093" cy="9172541"/>
          </a:xfrm>
          <a:prstGeom prst="rect">
            <a:avLst/>
          </a:prstGeom>
          <a:ln>
            <a:solidFill>
              <a:schemeClr val="tx1"/>
            </a:solidFill>
          </a:ln>
        </p:spPr>
      </p:pic>
      <p:pic>
        <p:nvPicPr>
          <p:cNvPr id="8" name="図 7" descr="グラフィカル ユーザー インターフェイス, テキスト, アプリケーション, チャットまたはテキスト メッセージ&#10;&#10;自動的に生成された説明">
            <a:extLst>
              <a:ext uri="{FF2B5EF4-FFF2-40B4-BE49-F238E27FC236}">
                <a16:creationId xmlns:a16="http://schemas.microsoft.com/office/drawing/2014/main" id="{6CAB904D-E60E-02F9-2ED8-283294FCEA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95174" y="2724702"/>
            <a:ext cx="6278217" cy="4501551"/>
          </a:xfrm>
          <a:prstGeom prst="rect">
            <a:avLst/>
          </a:prstGeom>
          <a:ln>
            <a:solidFill>
              <a:schemeClr val="tx1"/>
            </a:solidFill>
          </a:ln>
        </p:spPr>
      </p:pic>
      <p:pic>
        <p:nvPicPr>
          <p:cNvPr id="10" name="図 9" descr="グラフィカル ユーザー インターフェイス, テキスト, アプリケーション, メール&#10;&#10;自動的に生成された説明">
            <a:extLst>
              <a:ext uri="{FF2B5EF4-FFF2-40B4-BE49-F238E27FC236}">
                <a16:creationId xmlns:a16="http://schemas.microsoft.com/office/drawing/2014/main" id="{699B6143-773A-60DD-657A-D145B6DB74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95174" y="8683304"/>
            <a:ext cx="6278217" cy="4534812"/>
          </a:xfrm>
          <a:prstGeom prst="rect">
            <a:avLst/>
          </a:prstGeom>
          <a:ln>
            <a:solidFill>
              <a:schemeClr val="tx1"/>
            </a:solidFill>
          </a:ln>
        </p:spPr>
      </p:pic>
      <p:sp>
        <p:nvSpPr>
          <p:cNvPr id="11" name="右矢印 10">
            <a:extLst>
              <a:ext uri="{FF2B5EF4-FFF2-40B4-BE49-F238E27FC236}">
                <a16:creationId xmlns:a16="http://schemas.microsoft.com/office/drawing/2014/main" id="{66E56E8F-2198-D3D9-5047-A04DE91343E4}"/>
              </a:ext>
            </a:extLst>
          </p:cNvPr>
          <p:cNvSpPr/>
          <p:nvPr/>
        </p:nvSpPr>
        <p:spPr>
          <a:xfrm>
            <a:off x="12750800" y="4975477"/>
            <a:ext cx="990600" cy="891923"/>
          </a:xfrm>
          <a:prstGeom prst="rightArrow">
            <a:avLst/>
          </a:prstGeom>
          <a:solidFill>
            <a:srgbClr val="000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1303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Graphik"/>
              <a:ea typeface="Graphik"/>
              <a:cs typeface="Graphik"/>
              <a:sym typeface="Graphik"/>
            </a:endParaRPr>
          </a:p>
        </p:txBody>
      </p:sp>
      <p:sp>
        <p:nvSpPr>
          <p:cNvPr id="12" name="右矢印 11">
            <a:extLst>
              <a:ext uri="{FF2B5EF4-FFF2-40B4-BE49-F238E27FC236}">
                <a16:creationId xmlns:a16="http://schemas.microsoft.com/office/drawing/2014/main" id="{217D3ADE-2473-2A2F-7AB4-42DA7B47CA73}"/>
              </a:ext>
            </a:extLst>
          </p:cNvPr>
          <p:cNvSpPr/>
          <p:nvPr/>
        </p:nvSpPr>
        <p:spPr>
          <a:xfrm rot="5400000">
            <a:off x="17038981" y="7508817"/>
            <a:ext cx="990600" cy="891923"/>
          </a:xfrm>
          <a:prstGeom prst="rightArrow">
            <a:avLst/>
          </a:prstGeom>
          <a:solidFill>
            <a:srgbClr val="000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1303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Graphik"/>
              <a:ea typeface="Graphik"/>
              <a:cs typeface="Graphik"/>
              <a:sym typeface="Graphik"/>
            </a:endParaRPr>
          </a:p>
        </p:txBody>
      </p:sp>
      <p:sp>
        <p:nvSpPr>
          <p:cNvPr id="13" name="テキスト ボックス 12">
            <a:extLst>
              <a:ext uri="{FF2B5EF4-FFF2-40B4-BE49-F238E27FC236}">
                <a16:creationId xmlns:a16="http://schemas.microsoft.com/office/drawing/2014/main" id="{C0770051-E639-B9DB-983A-CEB119C681AB}"/>
              </a:ext>
            </a:extLst>
          </p:cNvPr>
          <p:cNvSpPr txBox="1"/>
          <p:nvPr/>
        </p:nvSpPr>
        <p:spPr>
          <a:xfrm>
            <a:off x="4678017" y="1166101"/>
            <a:ext cx="15995374" cy="14321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400" rtl="0" fontAlgn="auto" latinLnBrk="0" hangingPunct="0">
              <a:lnSpc>
                <a:spcPct val="90000"/>
              </a:lnSpc>
              <a:spcBef>
                <a:spcPts val="0"/>
              </a:spcBef>
              <a:spcAft>
                <a:spcPts val="0"/>
              </a:spcAft>
              <a:buClrTx/>
              <a:buSzTx/>
              <a:buFontTx/>
              <a:buNone/>
              <a:tabLst/>
            </a:pPr>
            <a:r>
              <a:rPr lang="ja-JP" altLang="en-US" sz="4800">
                <a:latin typeface="Hiragino Maru Gothic ProN W4" panose="020F0400000000000000" pitchFamily="34" charset="-128"/>
                <a:ea typeface="Hiragino Maru Gothic ProN W4" panose="020F0400000000000000" pitchFamily="34" charset="-128"/>
              </a:rPr>
              <a:t>「ランタイム」→「ランタイムのタイプを変更」</a:t>
            </a:r>
            <a:endParaRPr lang="en-US" altLang="ja-JP" sz="4800">
              <a:latin typeface="Hiragino Maru Gothic ProN W4" panose="020F0400000000000000" pitchFamily="34" charset="-128"/>
              <a:ea typeface="Hiragino Maru Gothic ProN W4" panose="020F0400000000000000" pitchFamily="34" charset="-128"/>
            </a:endParaRPr>
          </a:p>
          <a:p>
            <a:pPr marL="0" marR="0" indent="0" algn="l" defTabSz="2438400" rtl="0" fontAlgn="auto" latinLnBrk="0" hangingPunct="0">
              <a:lnSpc>
                <a:spcPct val="90000"/>
              </a:lnSpc>
              <a:spcBef>
                <a:spcPts val="0"/>
              </a:spcBef>
              <a:spcAft>
                <a:spcPts val="0"/>
              </a:spcAft>
              <a:buClrTx/>
              <a:buSzTx/>
              <a:buFontTx/>
              <a:buNone/>
              <a:tabLst/>
            </a:pPr>
            <a:r>
              <a:rPr kumimoji="0" lang="ja-JP" altLang="en-US" sz="4800" u="none" strike="noStrike" cap="none" spc="0" normalizeH="0" baseline="0">
                <a:ln>
                  <a:noFill/>
                </a:ln>
                <a:solidFill>
                  <a:srgbClr val="000000"/>
                </a:solidFill>
                <a:effectLst/>
                <a:uFillTx/>
                <a:latin typeface="Hiragino Maru Gothic ProN W4" panose="020F0400000000000000" pitchFamily="34" charset="-128"/>
                <a:ea typeface="Hiragino Maru Gothic ProN W4" panose="020F0400000000000000" pitchFamily="34" charset="-128"/>
                <a:sym typeface="Canela Text Regular"/>
              </a:rPr>
              <a:t>ハードウェアタイプを</a:t>
            </a:r>
            <a:r>
              <a:rPr kumimoji="0" lang="en-US" altLang="ja-JP" sz="4800" u="none" strike="noStrike" cap="none" spc="0" normalizeH="0" baseline="0">
                <a:ln>
                  <a:noFill/>
                </a:ln>
                <a:solidFill>
                  <a:srgbClr val="000000"/>
                </a:solidFill>
                <a:effectLst/>
                <a:uFillTx/>
                <a:latin typeface="Hiragino Maru Gothic ProN W4" panose="020F0400000000000000" pitchFamily="34" charset="-128"/>
                <a:ea typeface="Hiragino Maru Gothic ProN W4" panose="020F0400000000000000" pitchFamily="34" charset="-128"/>
                <a:sym typeface="Canela Text Regular"/>
              </a:rPr>
              <a:t>CPU</a:t>
            </a:r>
            <a:r>
              <a:rPr kumimoji="0" lang="ja-JP" altLang="en-US" sz="4800" u="none" strike="noStrike" cap="none" spc="0" normalizeH="0" baseline="0">
                <a:ln>
                  <a:noFill/>
                </a:ln>
                <a:solidFill>
                  <a:srgbClr val="000000"/>
                </a:solidFill>
                <a:effectLst/>
                <a:uFillTx/>
                <a:latin typeface="Hiragino Maru Gothic ProN W4" panose="020F0400000000000000" pitchFamily="34" charset="-128"/>
                <a:ea typeface="Hiragino Maru Gothic ProN W4" panose="020F0400000000000000" pitchFamily="34" charset="-128"/>
                <a:sym typeface="Canela Text Regular"/>
              </a:rPr>
              <a:t>から</a:t>
            </a:r>
            <a:r>
              <a:rPr kumimoji="0" lang="en-US" altLang="ja-JP" sz="4800" u="none" strike="noStrike" cap="none" spc="0" normalizeH="0" baseline="0">
                <a:ln>
                  <a:noFill/>
                </a:ln>
                <a:solidFill>
                  <a:srgbClr val="000000"/>
                </a:solidFill>
                <a:effectLst/>
                <a:uFillTx/>
                <a:latin typeface="Hiragino Maru Gothic ProN W4" panose="020F0400000000000000" pitchFamily="34" charset="-128"/>
                <a:ea typeface="Hiragino Maru Gothic ProN W4" panose="020F0400000000000000" pitchFamily="34" charset="-128"/>
                <a:sym typeface="Canela Text Regular"/>
              </a:rPr>
              <a:t>T4 GPU</a:t>
            </a:r>
            <a:r>
              <a:rPr kumimoji="0" lang="ja-JP" altLang="en-US" sz="4800" u="none" strike="noStrike" cap="none" spc="0" normalizeH="0" baseline="0">
                <a:ln>
                  <a:noFill/>
                </a:ln>
                <a:solidFill>
                  <a:srgbClr val="000000"/>
                </a:solidFill>
                <a:effectLst/>
                <a:uFillTx/>
                <a:latin typeface="Hiragino Maru Gothic ProN W4" panose="020F0400000000000000" pitchFamily="34" charset="-128"/>
                <a:ea typeface="Hiragino Maru Gothic ProN W4" panose="020F0400000000000000" pitchFamily="34" charset="-128"/>
                <a:sym typeface="Canela Text Regular"/>
              </a:rPr>
              <a:t>に変更</a:t>
            </a:r>
          </a:p>
        </p:txBody>
      </p:sp>
    </p:spTree>
    <p:extLst>
      <p:ext uri="{BB962C8B-B14F-4D97-AF65-F5344CB8AC3E}">
        <p14:creationId xmlns:p14="http://schemas.microsoft.com/office/powerpoint/2010/main" val="2753331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深層学習(教師あり機械学習)の復習"/>
          <p:cNvSpPr txBox="1"/>
          <p:nvPr/>
        </p:nvSpPr>
        <p:spPr>
          <a:xfrm>
            <a:off x="9080227" y="361803"/>
            <a:ext cx="5309146" cy="9058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2438400">
              <a:lnSpc>
                <a:spcPct val="90000"/>
              </a:lnSpc>
              <a:defRPr sz="5800">
                <a:latin typeface="ヒラギノ丸ゴ ProN W4"/>
                <a:ea typeface="ヒラギノ丸ゴ ProN W4"/>
                <a:cs typeface="ヒラギノ丸ゴ ProN W4"/>
                <a:sym typeface="ヒラギノ丸ゴ ProN W4"/>
              </a:defRPr>
            </a:lvl1pPr>
          </a:lstStyle>
          <a:p>
            <a:r>
              <a:rPr lang="ja-JP" altLang="en-US" dirty="0"/>
              <a:t>前回まで</a:t>
            </a:r>
            <a:r>
              <a:rPr dirty="0" err="1"/>
              <a:t>の復習</a:t>
            </a:r>
            <a:endParaRPr dirty="0"/>
          </a:p>
        </p:txBody>
      </p:sp>
      <p:sp>
        <p:nvSpPr>
          <p:cNvPr id="180" name="データを用意する"/>
          <p:cNvSpPr txBox="1"/>
          <p:nvPr/>
        </p:nvSpPr>
        <p:spPr>
          <a:xfrm>
            <a:off x="2851240" y="1975790"/>
            <a:ext cx="4206280"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2438400">
              <a:lnSpc>
                <a:spcPct val="90000"/>
              </a:lnSpc>
              <a:defRPr sz="5800">
                <a:latin typeface="ヒラギノ丸ゴ ProN W4"/>
                <a:ea typeface="ヒラギノ丸ゴ ProN W4"/>
                <a:cs typeface="ヒラギノ丸ゴ ProN W4"/>
                <a:sym typeface="ヒラギノ丸ゴ ProN W4"/>
              </a:defRPr>
            </a:lvl1pPr>
          </a:lstStyle>
          <a:p>
            <a:r>
              <a:rPr sz="4000" dirty="0" err="1"/>
              <a:t>データを</a:t>
            </a:r>
            <a:r>
              <a:rPr lang="ja-JP" altLang="en-US" sz="4000" dirty="0"/>
              <a:t>読み込む</a:t>
            </a:r>
            <a:endParaRPr sz="4000" dirty="0"/>
          </a:p>
        </p:txBody>
      </p:sp>
      <p:pic>
        <p:nvPicPr>
          <p:cNvPr id="6" name="図 5">
            <a:extLst>
              <a:ext uri="{FF2B5EF4-FFF2-40B4-BE49-F238E27FC236}">
                <a16:creationId xmlns:a16="http://schemas.microsoft.com/office/drawing/2014/main" id="{B5683B09-65BF-F85D-F863-92E945F75877}"/>
              </a:ext>
            </a:extLst>
          </p:cNvPr>
          <p:cNvPicPr>
            <a:picLocks noChangeAspect="1"/>
          </p:cNvPicPr>
          <p:nvPr/>
        </p:nvPicPr>
        <p:blipFill>
          <a:blip r:embed="rId2"/>
          <a:stretch>
            <a:fillRect/>
          </a:stretch>
        </p:blipFill>
        <p:spPr>
          <a:xfrm>
            <a:off x="566298" y="3086477"/>
            <a:ext cx="8818731" cy="4956857"/>
          </a:xfrm>
          <a:prstGeom prst="rect">
            <a:avLst/>
          </a:prstGeom>
          <a:ln>
            <a:solidFill>
              <a:schemeClr val="tx1"/>
            </a:solidFill>
          </a:ln>
        </p:spPr>
      </p:pic>
      <p:sp>
        <p:nvSpPr>
          <p:cNvPr id="7" name="データを用意する">
            <a:extLst>
              <a:ext uri="{FF2B5EF4-FFF2-40B4-BE49-F238E27FC236}">
                <a16:creationId xmlns:a16="http://schemas.microsoft.com/office/drawing/2014/main" id="{32E918FE-A20A-EED8-AF66-AF344371A136}"/>
              </a:ext>
            </a:extLst>
          </p:cNvPr>
          <p:cNvSpPr txBox="1"/>
          <p:nvPr/>
        </p:nvSpPr>
        <p:spPr>
          <a:xfrm>
            <a:off x="16053076" y="1446280"/>
            <a:ext cx="4206280"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2438400">
              <a:lnSpc>
                <a:spcPct val="90000"/>
              </a:lnSpc>
              <a:defRPr sz="5800">
                <a:latin typeface="ヒラギノ丸ゴ ProN W4"/>
                <a:ea typeface="ヒラギノ丸ゴ ProN W4"/>
                <a:cs typeface="ヒラギノ丸ゴ ProN W4"/>
                <a:sym typeface="ヒラギノ丸ゴ ProN W4"/>
              </a:defRPr>
            </a:lvl1pPr>
          </a:lstStyle>
          <a:p>
            <a:r>
              <a:rPr sz="4000" dirty="0" err="1"/>
              <a:t>データを</a:t>
            </a:r>
            <a:r>
              <a:rPr lang="ja-JP" altLang="en-US" sz="4000" dirty="0"/>
              <a:t>加工する</a:t>
            </a:r>
            <a:endParaRPr sz="4000" dirty="0"/>
          </a:p>
        </p:txBody>
      </p:sp>
      <p:sp>
        <p:nvSpPr>
          <p:cNvPr id="8" name="矢印: 右 7">
            <a:extLst>
              <a:ext uri="{FF2B5EF4-FFF2-40B4-BE49-F238E27FC236}">
                <a16:creationId xmlns:a16="http://schemas.microsoft.com/office/drawing/2014/main" id="{24530FF6-4EC7-0712-7CDE-35FF73B765DD}"/>
              </a:ext>
            </a:extLst>
          </p:cNvPr>
          <p:cNvSpPr/>
          <p:nvPr/>
        </p:nvSpPr>
        <p:spPr>
          <a:xfrm>
            <a:off x="9849285" y="4935010"/>
            <a:ext cx="1087930" cy="2130620"/>
          </a:xfrm>
          <a:prstGeom prst="rightArrow">
            <a:avLst>
              <a:gd name="adj1" fmla="val 32515"/>
              <a:gd name="adj2" fmla="val 59339"/>
            </a:avLst>
          </a:prstGeom>
          <a:solidFill>
            <a:srgbClr val="000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1303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Graphik"/>
              <a:ea typeface="Graphik"/>
              <a:cs typeface="Graphik"/>
              <a:sym typeface="Graphik"/>
            </a:endParaRPr>
          </a:p>
        </p:txBody>
      </p:sp>
      <p:pic>
        <p:nvPicPr>
          <p:cNvPr id="9" name="スクリーンショット 2021-12-07 6.37.21.png" descr="スクリーンショット 2021-12-07 6.37.21.png">
            <a:extLst>
              <a:ext uri="{FF2B5EF4-FFF2-40B4-BE49-F238E27FC236}">
                <a16:creationId xmlns:a16="http://schemas.microsoft.com/office/drawing/2014/main" id="{3FA98464-C495-E96C-5A0E-78B6E76BCE54}"/>
              </a:ext>
            </a:extLst>
          </p:cNvPr>
          <p:cNvPicPr>
            <a:picLocks noChangeAspect="1"/>
          </p:cNvPicPr>
          <p:nvPr/>
        </p:nvPicPr>
        <p:blipFill rotWithShape="1">
          <a:blip r:embed="rId3"/>
          <a:srcRect t="2881" r="68290"/>
          <a:stretch/>
        </p:blipFill>
        <p:spPr>
          <a:xfrm>
            <a:off x="267267" y="8762038"/>
            <a:ext cx="5012272" cy="4130735"/>
          </a:xfrm>
          <a:prstGeom prst="rect">
            <a:avLst/>
          </a:prstGeom>
          <a:ln w="12700">
            <a:miter lim="400000"/>
          </a:ln>
        </p:spPr>
      </p:pic>
      <p:sp>
        <p:nvSpPr>
          <p:cNvPr id="15" name="正方形/長方形 14">
            <a:extLst>
              <a:ext uri="{FF2B5EF4-FFF2-40B4-BE49-F238E27FC236}">
                <a16:creationId xmlns:a16="http://schemas.microsoft.com/office/drawing/2014/main" id="{9561A43F-FDBF-8CB7-0CF5-8B3075A225AC}"/>
              </a:ext>
            </a:extLst>
          </p:cNvPr>
          <p:cNvSpPr/>
          <p:nvPr/>
        </p:nvSpPr>
        <p:spPr>
          <a:xfrm>
            <a:off x="11309685" y="2302072"/>
            <a:ext cx="12866260" cy="6745675"/>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1303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Graphik"/>
              <a:ea typeface="Graphik"/>
              <a:cs typeface="Graphik"/>
              <a:sym typeface="Graphik"/>
            </a:endParaRPr>
          </a:p>
        </p:txBody>
      </p:sp>
      <p:sp>
        <p:nvSpPr>
          <p:cNvPr id="18" name="(60000, 28, 28)">
            <a:extLst>
              <a:ext uri="{FF2B5EF4-FFF2-40B4-BE49-F238E27FC236}">
                <a16:creationId xmlns:a16="http://schemas.microsoft.com/office/drawing/2014/main" id="{46FB7F43-1348-77CB-8180-6025A32A3AD7}"/>
              </a:ext>
            </a:extLst>
          </p:cNvPr>
          <p:cNvSpPr txBox="1"/>
          <p:nvPr/>
        </p:nvSpPr>
        <p:spPr>
          <a:xfrm>
            <a:off x="11518112" y="2575410"/>
            <a:ext cx="12282208" cy="215238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3700"/>
            </a:lvl1pPr>
          </a:lstStyle>
          <a:p>
            <a:r>
              <a:rPr lang="en-US" dirty="0" err="1">
                <a:latin typeface="Hiragino Maru Gothic ProN W4" panose="020F0400000000000000" pitchFamily="34" charset="-128"/>
                <a:ea typeface="Hiragino Maru Gothic ProN W4" panose="020F0400000000000000" pitchFamily="34" charset="-128"/>
              </a:rPr>
              <a:t>x_train</a:t>
            </a:r>
            <a:r>
              <a:rPr lang="en-US" dirty="0">
                <a:latin typeface="Hiragino Maru Gothic ProN W4" panose="020F0400000000000000" pitchFamily="34" charset="-128"/>
                <a:ea typeface="Hiragino Maru Gothic ProN W4" panose="020F0400000000000000" pitchFamily="34" charset="-128"/>
              </a:rPr>
              <a:t>, </a:t>
            </a:r>
            <a:r>
              <a:rPr lang="en-US" dirty="0" err="1">
                <a:latin typeface="Hiragino Maru Gothic ProN W4" panose="020F0400000000000000" pitchFamily="34" charset="-128"/>
                <a:ea typeface="Hiragino Maru Gothic ProN W4" panose="020F0400000000000000" pitchFamily="34" charset="-128"/>
              </a:rPr>
              <a:t>x_test</a:t>
            </a:r>
            <a:r>
              <a:rPr lang="en-US" dirty="0">
                <a:latin typeface="Hiragino Maru Gothic ProN W4" panose="020F0400000000000000" pitchFamily="34" charset="-128"/>
                <a:ea typeface="Hiragino Maru Gothic ProN W4" panose="020F0400000000000000" pitchFamily="34" charset="-128"/>
              </a:rPr>
              <a:t>: </a:t>
            </a:r>
            <a:r>
              <a:rPr lang="ja-JP" altLang="en-US" dirty="0">
                <a:latin typeface="Hiragino Maru Gothic ProN W4" panose="020F0400000000000000" pitchFamily="34" charset="-128"/>
                <a:ea typeface="Hiragino Maru Gothic ProN W4" panose="020F0400000000000000" pitchFamily="34" charset="-128"/>
              </a:rPr>
              <a:t>画像の</a:t>
            </a:r>
            <a:r>
              <a:rPr lang="en-US" altLang="ja-JP" dirty="0">
                <a:latin typeface="Hiragino Maru Gothic ProN W4" panose="020F0400000000000000" pitchFamily="34" charset="-128"/>
                <a:ea typeface="Hiragino Maru Gothic ProN W4" panose="020F0400000000000000" pitchFamily="34" charset="-128"/>
              </a:rPr>
              <a:t>2</a:t>
            </a:r>
            <a:r>
              <a:rPr lang="ja-JP" altLang="en-US" dirty="0">
                <a:latin typeface="Hiragino Maru Gothic ProN W4" panose="020F0400000000000000" pitchFamily="34" charset="-128"/>
                <a:ea typeface="Hiragino Maru Gothic ProN W4" panose="020F0400000000000000" pitchFamily="34" charset="-128"/>
              </a:rPr>
              <a:t>次元配列を１次元にする</a:t>
            </a:r>
            <a:endParaRPr lang="en-US" altLang="ja-JP" dirty="0">
              <a:latin typeface="Hiragino Maru Gothic ProN W4" panose="020F0400000000000000" pitchFamily="34" charset="-128"/>
              <a:ea typeface="Hiragino Maru Gothic ProN W4" panose="020F0400000000000000" pitchFamily="34" charset="-128"/>
            </a:endParaRPr>
          </a:p>
          <a:p>
            <a:r>
              <a:rPr lang="ja-JP" altLang="en-US" dirty="0">
                <a:latin typeface="Hiragino Maru Gothic ProN W4" panose="020F0400000000000000" pitchFamily="34" charset="-128"/>
                <a:ea typeface="Hiragino Maru Gothic ProN W4" panose="020F0400000000000000" pitchFamily="34" charset="-128"/>
              </a:rPr>
              <a:t>　　　　　　　</a:t>
            </a:r>
            <a:r>
              <a:rPr lang="en-US" altLang="ja-JP" dirty="0" err="1">
                <a:latin typeface="Hiragino Maru Gothic ProN W4" panose="020F0400000000000000" pitchFamily="34" charset="-128"/>
                <a:ea typeface="Hiragino Maru Gothic ProN W4" panose="020F0400000000000000" pitchFamily="34" charset="-128"/>
              </a:rPr>
              <a:t>x_train</a:t>
            </a:r>
            <a:r>
              <a:rPr lang="en-US" altLang="ja-JP" dirty="0">
                <a:latin typeface="Hiragino Maru Gothic ProN W4" panose="020F0400000000000000" pitchFamily="34" charset="-128"/>
                <a:ea typeface="Hiragino Maru Gothic ProN W4" panose="020F0400000000000000" pitchFamily="34" charset="-128"/>
              </a:rPr>
              <a:t> = </a:t>
            </a:r>
            <a:r>
              <a:rPr lang="en-US" altLang="ja-JP" dirty="0" err="1">
                <a:latin typeface="Hiragino Maru Gothic ProN W4" panose="020F0400000000000000" pitchFamily="34" charset="-128"/>
                <a:ea typeface="Hiragino Maru Gothic ProN W4" panose="020F0400000000000000" pitchFamily="34" charset="-128"/>
              </a:rPr>
              <a:t>x_train.reshape</a:t>
            </a:r>
            <a:r>
              <a:rPr lang="en-US" altLang="ja-JP" dirty="0">
                <a:latin typeface="Hiragino Maru Gothic ProN W4" panose="020F0400000000000000" pitchFamily="34" charset="-128"/>
                <a:ea typeface="Hiragino Maru Gothic ProN W4" panose="020F0400000000000000" pitchFamily="34" charset="-128"/>
              </a:rPr>
              <a:t>(60000, 784)</a:t>
            </a:r>
          </a:p>
          <a:p>
            <a:r>
              <a:rPr lang="ja-JP" altLang="en-US" dirty="0">
                <a:latin typeface="Hiragino Maru Gothic ProN W4" panose="020F0400000000000000" pitchFamily="34" charset="-128"/>
                <a:ea typeface="Hiragino Maru Gothic ProN W4" panose="020F0400000000000000" pitchFamily="34" charset="-128"/>
              </a:rPr>
              <a:t>　　　　　　   正規化する</a:t>
            </a:r>
            <a:endParaRPr lang="en-US" altLang="ja-JP" dirty="0">
              <a:latin typeface="Hiragino Maru Gothic ProN W4" panose="020F0400000000000000" pitchFamily="34" charset="-128"/>
              <a:ea typeface="Hiragino Maru Gothic ProN W4" panose="020F0400000000000000" pitchFamily="34" charset="-128"/>
            </a:endParaRPr>
          </a:p>
          <a:p>
            <a:r>
              <a:rPr lang="ja-JP" altLang="en-US" dirty="0">
                <a:latin typeface="Hiragino Maru Gothic ProN W4" panose="020F0400000000000000" pitchFamily="34" charset="-128"/>
                <a:ea typeface="Hiragino Maru Gothic ProN W4" panose="020F0400000000000000" pitchFamily="34" charset="-128"/>
              </a:rPr>
              <a:t>　　　　　　　</a:t>
            </a:r>
            <a:r>
              <a:rPr lang="en-US" altLang="ja-JP" dirty="0" err="1">
                <a:latin typeface="Hiragino Maru Gothic ProN W4" panose="020F0400000000000000" pitchFamily="34" charset="-128"/>
                <a:ea typeface="Hiragino Maru Gothic ProN W4" panose="020F0400000000000000" pitchFamily="34" charset="-128"/>
              </a:rPr>
              <a:t>x_train</a:t>
            </a:r>
            <a:r>
              <a:rPr lang="en-US" altLang="ja-JP" dirty="0">
                <a:latin typeface="Hiragino Maru Gothic ProN W4" panose="020F0400000000000000" pitchFamily="34" charset="-128"/>
                <a:ea typeface="Hiragino Maru Gothic ProN W4" panose="020F0400000000000000" pitchFamily="34" charset="-128"/>
              </a:rPr>
              <a:t> = </a:t>
            </a:r>
            <a:r>
              <a:rPr lang="en-US" altLang="ja-JP" dirty="0" err="1">
                <a:latin typeface="Hiragino Maru Gothic ProN W4" panose="020F0400000000000000" pitchFamily="34" charset="-128"/>
                <a:ea typeface="Hiragino Maru Gothic ProN W4" panose="020F0400000000000000" pitchFamily="34" charset="-128"/>
              </a:rPr>
              <a:t>x_train</a:t>
            </a:r>
            <a:r>
              <a:rPr lang="en-US" altLang="ja-JP" dirty="0">
                <a:latin typeface="Hiragino Maru Gothic ProN W4" panose="020F0400000000000000" pitchFamily="34" charset="-128"/>
                <a:ea typeface="Hiragino Maru Gothic ProN W4" panose="020F0400000000000000" pitchFamily="34" charset="-128"/>
              </a:rPr>
              <a:t> / 255</a:t>
            </a:r>
            <a:endParaRPr dirty="0">
              <a:latin typeface="Hiragino Maru Gothic ProN W4" panose="020F0400000000000000" pitchFamily="34" charset="-128"/>
              <a:ea typeface="Hiragino Maru Gothic ProN W4" panose="020F0400000000000000" pitchFamily="34" charset="-128"/>
            </a:endParaRPr>
          </a:p>
        </p:txBody>
      </p:sp>
      <p:sp>
        <p:nvSpPr>
          <p:cNvPr id="19" name="正方形/長方形 18">
            <a:extLst>
              <a:ext uri="{FF2B5EF4-FFF2-40B4-BE49-F238E27FC236}">
                <a16:creationId xmlns:a16="http://schemas.microsoft.com/office/drawing/2014/main" id="{B54C881C-7EBD-5FB9-B03F-732F3613B18A}"/>
              </a:ext>
            </a:extLst>
          </p:cNvPr>
          <p:cNvSpPr/>
          <p:nvPr/>
        </p:nvSpPr>
        <p:spPr>
          <a:xfrm>
            <a:off x="11309684" y="9195101"/>
            <a:ext cx="12866260" cy="3697672"/>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1303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Graphik"/>
              <a:ea typeface="Graphik"/>
              <a:cs typeface="Graphik"/>
              <a:sym typeface="Graphik"/>
            </a:endParaRPr>
          </a:p>
        </p:txBody>
      </p:sp>
      <p:sp>
        <p:nvSpPr>
          <p:cNvPr id="20" name="(60000, 28, 28)">
            <a:extLst>
              <a:ext uri="{FF2B5EF4-FFF2-40B4-BE49-F238E27FC236}">
                <a16:creationId xmlns:a16="http://schemas.microsoft.com/office/drawing/2014/main" id="{71E80B55-50D6-73EC-5375-ADD6DB9894C8}"/>
              </a:ext>
            </a:extLst>
          </p:cNvPr>
          <p:cNvSpPr txBox="1"/>
          <p:nvPr/>
        </p:nvSpPr>
        <p:spPr>
          <a:xfrm>
            <a:off x="11385583" y="9365326"/>
            <a:ext cx="12790361" cy="11274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3700"/>
            </a:lvl1pPr>
          </a:lstStyle>
          <a:p>
            <a:r>
              <a:rPr lang="en-US" dirty="0" err="1">
                <a:latin typeface="Hiragino Maru Gothic ProN W4" panose="020F0400000000000000" pitchFamily="34" charset="-128"/>
                <a:ea typeface="Hiragino Maru Gothic ProN W4" panose="020F0400000000000000" pitchFamily="34" charset="-128"/>
              </a:rPr>
              <a:t>y_train</a:t>
            </a:r>
            <a:r>
              <a:rPr lang="en-US" dirty="0">
                <a:latin typeface="Hiragino Maru Gothic ProN W4" panose="020F0400000000000000" pitchFamily="34" charset="-128"/>
                <a:ea typeface="Hiragino Maru Gothic ProN W4" panose="020F0400000000000000" pitchFamily="34" charset="-128"/>
              </a:rPr>
              <a:t>, </a:t>
            </a:r>
            <a:r>
              <a:rPr lang="en-US" dirty="0" err="1">
                <a:latin typeface="Hiragino Maru Gothic ProN W4" panose="020F0400000000000000" pitchFamily="34" charset="-128"/>
                <a:ea typeface="Hiragino Maru Gothic ProN W4" panose="020F0400000000000000" pitchFamily="34" charset="-128"/>
              </a:rPr>
              <a:t>y_test</a:t>
            </a:r>
            <a:r>
              <a:rPr lang="en-US" dirty="0">
                <a:latin typeface="Hiragino Maru Gothic ProN W4" panose="020F0400000000000000" pitchFamily="34" charset="-128"/>
                <a:ea typeface="Hiragino Maru Gothic ProN W4" panose="020F0400000000000000" pitchFamily="34" charset="-128"/>
              </a:rPr>
              <a:t> :</a:t>
            </a:r>
            <a:r>
              <a:rPr lang="ja-JP" altLang="en-US" dirty="0">
                <a:latin typeface="Hiragino Maru Gothic ProN W4" panose="020F0400000000000000" pitchFamily="34" charset="-128"/>
                <a:ea typeface="Hiragino Maru Gothic ProN W4" panose="020F0400000000000000" pitchFamily="34" charset="-128"/>
              </a:rPr>
              <a:t> </a:t>
            </a:r>
            <a:r>
              <a:rPr lang="en-US" altLang="ja-JP" dirty="0">
                <a:latin typeface="Hiragino Maru Gothic ProN W4" panose="020F0400000000000000" pitchFamily="34" charset="-128"/>
                <a:ea typeface="Hiragino Maru Gothic ProN W4" panose="020F0400000000000000" pitchFamily="34" charset="-128"/>
              </a:rPr>
              <a:t>one-hot</a:t>
            </a:r>
            <a:r>
              <a:rPr lang="ja-JP" altLang="en-US" dirty="0">
                <a:latin typeface="Hiragino Maru Gothic ProN W4" panose="020F0400000000000000" pitchFamily="34" charset="-128"/>
                <a:ea typeface="Hiragino Maru Gothic ProN W4" panose="020F0400000000000000" pitchFamily="34" charset="-128"/>
              </a:rPr>
              <a:t> </a:t>
            </a:r>
            <a:r>
              <a:rPr lang="en-US" altLang="ja-JP" dirty="0">
                <a:latin typeface="Hiragino Maru Gothic ProN W4" panose="020F0400000000000000" pitchFamily="34" charset="-128"/>
                <a:ea typeface="Hiragino Maru Gothic ProN W4" panose="020F0400000000000000" pitchFamily="34" charset="-128"/>
              </a:rPr>
              <a:t>encoding</a:t>
            </a:r>
            <a:r>
              <a:rPr lang="ja-JP" altLang="en-US" dirty="0">
                <a:latin typeface="Hiragino Maru Gothic ProN W4" panose="020F0400000000000000" pitchFamily="34" charset="-128"/>
                <a:ea typeface="Hiragino Maru Gothic ProN W4" panose="020F0400000000000000" pitchFamily="34" charset="-128"/>
              </a:rPr>
              <a:t>で</a:t>
            </a:r>
            <a:r>
              <a:rPr lang="en-US" altLang="ja-JP" dirty="0">
                <a:latin typeface="Hiragino Maru Gothic ProN W4" panose="020F0400000000000000" pitchFamily="34" charset="-128"/>
                <a:ea typeface="Hiragino Maru Gothic ProN W4" panose="020F0400000000000000" pitchFamily="34" charset="-128"/>
              </a:rPr>
              <a:t>01</a:t>
            </a:r>
            <a:r>
              <a:rPr lang="ja-JP" altLang="en-US" dirty="0">
                <a:latin typeface="Hiragino Maru Gothic ProN W4" panose="020F0400000000000000" pitchFamily="34" charset="-128"/>
                <a:ea typeface="Hiragino Maru Gothic ProN W4" panose="020F0400000000000000" pitchFamily="34" charset="-128"/>
              </a:rPr>
              <a:t>のみの配列にする</a:t>
            </a:r>
            <a:endParaRPr lang="en-US" altLang="ja-JP" dirty="0">
              <a:latin typeface="Hiragino Maru Gothic ProN W4" panose="020F0400000000000000" pitchFamily="34" charset="-128"/>
              <a:ea typeface="Hiragino Maru Gothic ProN W4" panose="020F0400000000000000" pitchFamily="34" charset="-128"/>
            </a:endParaRPr>
          </a:p>
          <a:p>
            <a:r>
              <a:rPr lang="ja-JP" altLang="en-US" dirty="0">
                <a:latin typeface="Hiragino Maru Gothic ProN W4" panose="020F0400000000000000" pitchFamily="34" charset="-128"/>
                <a:ea typeface="Hiragino Maru Gothic ProN W4" panose="020F0400000000000000" pitchFamily="34" charset="-128"/>
              </a:rPr>
              <a:t>　　　　　　　</a:t>
            </a:r>
            <a:r>
              <a:rPr lang="en-US" altLang="ja-JP" dirty="0" err="1">
                <a:latin typeface="Hiragino Maru Gothic ProN W4" panose="020F0400000000000000" pitchFamily="34" charset="-128"/>
                <a:ea typeface="Hiragino Maru Gothic ProN W4" panose="020F0400000000000000" pitchFamily="34" charset="-128"/>
              </a:rPr>
              <a:t>y_train</a:t>
            </a:r>
            <a:r>
              <a:rPr lang="en-US" altLang="ja-JP" dirty="0">
                <a:latin typeface="Hiragino Maru Gothic ProN W4" panose="020F0400000000000000" pitchFamily="34" charset="-128"/>
                <a:ea typeface="Hiragino Maru Gothic ProN W4" panose="020F0400000000000000" pitchFamily="34" charset="-128"/>
              </a:rPr>
              <a:t> = </a:t>
            </a:r>
            <a:r>
              <a:rPr lang="en-US" altLang="ja-JP" dirty="0" err="1">
                <a:latin typeface="Hiragino Maru Gothic ProN W4" panose="020F0400000000000000" pitchFamily="34" charset="-128"/>
                <a:ea typeface="Hiragino Maru Gothic ProN W4" panose="020F0400000000000000" pitchFamily="34" charset="-128"/>
              </a:rPr>
              <a:t>to_categorical</a:t>
            </a:r>
            <a:r>
              <a:rPr lang="en-US" altLang="ja-JP" dirty="0">
                <a:latin typeface="Hiragino Maru Gothic ProN W4" panose="020F0400000000000000" pitchFamily="34" charset="-128"/>
                <a:ea typeface="Hiragino Maru Gothic ProN W4" panose="020F0400000000000000" pitchFamily="34" charset="-128"/>
              </a:rPr>
              <a:t>(</a:t>
            </a:r>
            <a:r>
              <a:rPr lang="en-US" altLang="ja-JP" dirty="0" err="1">
                <a:latin typeface="Hiragino Maru Gothic ProN W4" panose="020F0400000000000000" pitchFamily="34" charset="-128"/>
                <a:ea typeface="Hiragino Maru Gothic ProN W4" panose="020F0400000000000000" pitchFamily="34" charset="-128"/>
              </a:rPr>
              <a:t>y_train</a:t>
            </a:r>
            <a:r>
              <a:rPr lang="en-US" altLang="ja-JP" dirty="0">
                <a:latin typeface="Hiragino Maru Gothic ProN W4" panose="020F0400000000000000" pitchFamily="34" charset="-128"/>
                <a:ea typeface="Hiragino Maru Gothic ProN W4" panose="020F0400000000000000" pitchFamily="34" charset="-128"/>
              </a:rPr>
              <a:t>)</a:t>
            </a:r>
            <a:r>
              <a:rPr lang="en-US" dirty="0">
                <a:latin typeface="Hiragino Maru Gothic ProN W4" panose="020F0400000000000000" pitchFamily="34" charset="-128"/>
                <a:ea typeface="Hiragino Maru Gothic ProN W4" panose="020F0400000000000000" pitchFamily="34" charset="-128"/>
              </a:rPr>
              <a:t> </a:t>
            </a:r>
            <a:endParaRPr dirty="0">
              <a:latin typeface="Hiragino Maru Gothic ProN W4" panose="020F0400000000000000" pitchFamily="34" charset="-128"/>
              <a:ea typeface="Hiragino Maru Gothic ProN W4" panose="020F0400000000000000" pitchFamily="34" charset="-128"/>
            </a:endParaRPr>
          </a:p>
        </p:txBody>
      </p:sp>
      <p:grpSp>
        <p:nvGrpSpPr>
          <p:cNvPr id="29" name="グループ化 28">
            <a:extLst>
              <a:ext uri="{FF2B5EF4-FFF2-40B4-BE49-F238E27FC236}">
                <a16:creationId xmlns:a16="http://schemas.microsoft.com/office/drawing/2014/main" id="{7CDCC47F-5113-098E-497E-AC4963B07BCA}"/>
              </a:ext>
            </a:extLst>
          </p:cNvPr>
          <p:cNvGrpSpPr/>
          <p:nvPr/>
        </p:nvGrpSpPr>
        <p:grpSpPr>
          <a:xfrm>
            <a:off x="11693884" y="4739303"/>
            <a:ext cx="12123818" cy="4076881"/>
            <a:chOff x="12052128" y="4015274"/>
            <a:chExt cx="12123818" cy="4076881"/>
          </a:xfrm>
        </p:grpSpPr>
        <p:pic>
          <p:nvPicPr>
            <p:cNvPr id="11" name="図 10">
              <a:extLst>
                <a:ext uri="{FF2B5EF4-FFF2-40B4-BE49-F238E27FC236}">
                  <a16:creationId xmlns:a16="http://schemas.microsoft.com/office/drawing/2014/main" id="{81D6900F-6320-4C96-B5D1-F6DB4D55DD5E}"/>
                </a:ext>
              </a:extLst>
            </p:cNvPr>
            <p:cNvPicPr>
              <a:picLocks noChangeAspect="1"/>
            </p:cNvPicPr>
            <p:nvPr/>
          </p:nvPicPr>
          <p:blipFill>
            <a:blip r:embed="rId4"/>
            <a:stretch>
              <a:fillRect/>
            </a:stretch>
          </p:blipFill>
          <p:spPr>
            <a:xfrm>
              <a:off x="12426718" y="4780027"/>
              <a:ext cx="3626358" cy="3127889"/>
            </a:xfrm>
            <a:prstGeom prst="rect">
              <a:avLst/>
            </a:prstGeom>
          </p:spPr>
        </p:pic>
        <p:pic>
          <p:nvPicPr>
            <p:cNvPr id="13" name="図 12">
              <a:extLst>
                <a:ext uri="{FF2B5EF4-FFF2-40B4-BE49-F238E27FC236}">
                  <a16:creationId xmlns:a16="http://schemas.microsoft.com/office/drawing/2014/main" id="{175FD3F7-203E-25E7-5AD0-3BE404D8F80D}"/>
                </a:ext>
              </a:extLst>
            </p:cNvPr>
            <p:cNvPicPr>
              <a:picLocks noChangeAspect="1"/>
            </p:cNvPicPr>
            <p:nvPr/>
          </p:nvPicPr>
          <p:blipFill>
            <a:blip r:embed="rId5"/>
            <a:stretch>
              <a:fillRect/>
            </a:stretch>
          </p:blipFill>
          <p:spPr>
            <a:xfrm>
              <a:off x="16918499" y="5128046"/>
              <a:ext cx="7257447" cy="2347277"/>
            </a:xfrm>
            <a:prstGeom prst="rect">
              <a:avLst/>
            </a:prstGeom>
          </p:spPr>
        </p:pic>
        <p:sp>
          <p:nvSpPr>
            <p:cNvPr id="14" name="矢印: 右 13">
              <a:extLst>
                <a:ext uri="{FF2B5EF4-FFF2-40B4-BE49-F238E27FC236}">
                  <a16:creationId xmlns:a16="http://schemas.microsoft.com/office/drawing/2014/main" id="{36AFB066-0F8C-DDFA-9C0D-037BCE7C49C0}"/>
                </a:ext>
              </a:extLst>
            </p:cNvPr>
            <p:cNvSpPr/>
            <p:nvPr/>
          </p:nvSpPr>
          <p:spPr>
            <a:xfrm>
              <a:off x="16340944" y="5848739"/>
              <a:ext cx="577556" cy="656591"/>
            </a:xfrm>
            <a:prstGeom prst="rightArrow">
              <a:avLst/>
            </a:prstGeom>
            <a:solidFill>
              <a:srgbClr val="000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1303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Graphik"/>
                <a:ea typeface="Graphik"/>
                <a:cs typeface="Graphik"/>
                <a:sym typeface="Graphik"/>
              </a:endParaRPr>
            </a:p>
          </p:txBody>
        </p:sp>
        <p:sp>
          <p:nvSpPr>
            <p:cNvPr id="16" name="(60000, 28, 28)">
              <a:extLst>
                <a:ext uri="{FF2B5EF4-FFF2-40B4-BE49-F238E27FC236}">
                  <a16:creationId xmlns:a16="http://schemas.microsoft.com/office/drawing/2014/main" id="{A7EA67F6-7FC6-8E92-45E5-C277539A2D17}"/>
                </a:ext>
              </a:extLst>
            </p:cNvPr>
            <p:cNvSpPr txBox="1"/>
            <p:nvPr/>
          </p:nvSpPr>
          <p:spPr>
            <a:xfrm>
              <a:off x="13432723" y="4088877"/>
              <a:ext cx="3280078" cy="4349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3700"/>
              </a:lvl1pPr>
            </a:lstStyle>
            <a:p>
              <a:r>
                <a:rPr sz="2400" dirty="0">
                  <a:latin typeface="Hiragino Maru Gothic ProN W4" panose="020F0400000000000000" pitchFamily="34" charset="-128"/>
                  <a:ea typeface="Hiragino Maru Gothic ProN W4" panose="020F0400000000000000" pitchFamily="34" charset="-128"/>
                </a:rPr>
                <a:t>(60000, 28, 28)</a:t>
              </a:r>
            </a:p>
          </p:txBody>
        </p:sp>
        <p:sp>
          <p:nvSpPr>
            <p:cNvPr id="17" name="(60000, 28✖️28)">
              <a:extLst>
                <a:ext uri="{FF2B5EF4-FFF2-40B4-BE49-F238E27FC236}">
                  <a16:creationId xmlns:a16="http://schemas.microsoft.com/office/drawing/2014/main" id="{692BC108-298F-9903-A550-043C9007857D}"/>
                </a:ext>
              </a:extLst>
            </p:cNvPr>
            <p:cNvSpPr txBox="1"/>
            <p:nvPr/>
          </p:nvSpPr>
          <p:spPr>
            <a:xfrm>
              <a:off x="19269863" y="4015274"/>
              <a:ext cx="3426044" cy="4361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3700"/>
              </a:lvl1pPr>
            </a:lstStyle>
            <a:p>
              <a:r>
                <a:rPr sz="2400" dirty="0">
                  <a:latin typeface="Hiragino Maru Gothic ProN W4" panose="020F0400000000000000" pitchFamily="34" charset="-128"/>
                  <a:ea typeface="Hiragino Maru Gothic ProN W4" panose="020F0400000000000000" pitchFamily="34" charset="-128"/>
                </a:rPr>
                <a:t>(60000, 28✖️28)</a:t>
              </a:r>
            </a:p>
          </p:txBody>
        </p:sp>
        <p:sp>
          <p:nvSpPr>
            <p:cNvPr id="21" name="(60000, 28, 28)">
              <a:extLst>
                <a:ext uri="{FF2B5EF4-FFF2-40B4-BE49-F238E27FC236}">
                  <a16:creationId xmlns:a16="http://schemas.microsoft.com/office/drawing/2014/main" id="{FBC3B6BF-36E1-E0F1-DE72-8FAEEEF5C849}"/>
                </a:ext>
              </a:extLst>
            </p:cNvPr>
            <p:cNvSpPr txBox="1"/>
            <p:nvPr/>
          </p:nvSpPr>
          <p:spPr>
            <a:xfrm>
              <a:off x="12052128" y="4929144"/>
              <a:ext cx="1303997" cy="434991"/>
            </a:xfrm>
            <a:prstGeom prst="rect">
              <a:avLst/>
            </a:prstGeom>
            <a:solidFill>
              <a:schemeClr val="bg1"/>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3700"/>
              </a:lvl1pPr>
            </a:lstStyle>
            <a:p>
              <a:r>
                <a:rPr lang="en-US" altLang="ja-JP" sz="2400" dirty="0">
                  <a:latin typeface="Hiragino Maru Gothic ProN W4" panose="020F0400000000000000" pitchFamily="34" charset="-128"/>
                  <a:ea typeface="Hiragino Maru Gothic ProN W4" panose="020F0400000000000000" pitchFamily="34" charset="-128"/>
                </a:rPr>
                <a:t>60000</a:t>
              </a:r>
              <a:endParaRPr sz="2400" dirty="0">
                <a:latin typeface="Hiragino Maru Gothic ProN W4" panose="020F0400000000000000" pitchFamily="34" charset="-128"/>
                <a:ea typeface="Hiragino Maru Gothic ProN W4" panose="020F0400000000000000" pitchFamily="34" charset="-128"/>
              </a:endParaRPr>
            </a:p>
          </p:txBody>
        </p:sp>
        <p:sp>
          <p:nvSpPr>
            <p:cNvPr id="22" name="(60000, 28, 28)">
              <a:extLst>
                <a:ext uri="{FF2B5EF4-FFF2-40B4-BE49-F238E27FC236}">
                  <a16:creationId xmlns:a16="http://schemas.microsoft.com/office/drawing/2014/main" id="{0C34444E-F23E-02A1-B6CC-A6632C5E09F8}"/>
                </a:ext>
              </a:extLst>
            </p:cNvPr>
            <p:cNvSpPr txBox="1"/>
            <p:nvPr/>
          </p:nvSpPr>
          <p:spPr>
            <a:xfrm>
              <a:off x="12315579" y="6398516"/>
              <a:ext cx="697614" cy="434991"/>
            </a:xfrm>
            <a:prstGeom prst="rect">
              <a:avLst/>
            </a:prstGeom>
            <a:solidFill>
              <a:schemeClr val="bg1"/>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3700"/>
              </a:lvl1pPr>
            </a:lstStyle>
            <a:p>
              <a:r>
                <a:rPr lang="en-US" altLang="ja-JP" sz="2400" dirty="0">
                  <a:latin typeface="Hiragino Maru Gothic ProN W4" panose="020F0400000000000000" pitchFamily="34" charset="-128"/>
                  <a:ea typeface="Hiragino Maru Gothic ProN W4" panose="020F0400000000000000" pitchFamily="34" charset="-128"/>
                </a:rPr>
                <a:t>28</a:t>
              </a:r>
              <a:endParaRPr sz="2400" dirty="0">
                <a:latin typeface="Hiragino Maru Gothic ProN W4" panose="020F0400000000000000" pitchFamily="34" charset="-128"/>
                <a:ea typeface="Hiragino Maru Gothic ProN W4" panose="020F0400000000000000" pitchFamily="34" charset="-128"/>
              </a:endParaRPr>
            </a:p>
          </p:txBody>
        </p:sp>
        <p:sp>
          <p:nvSpPr>
            <p:cNvPr id="23" name="(60000, 28, 28)">
              <a:extLst>
                <a:ext uri="{FF2B5EF4-FFF2-40B4-BE49-F238E27FC236}">
                  <a16:creationId xmlns:a16="http://schemas.microsoft.com/office/drawing/2014/main" id="{4774C77F-6F46-6A6E-79FF-A8C8D6422840}"/>
                </a:ext>
              </a:extLst>
            </p:cNvPr>
            <p:cNvSpPr txBox="1"/>
            <p:nvPr/>
          </p:nvSpPr>
          <p:spPr>
            <a:xfrm>
              <a:off x="13929634" y="7657164"/>
              <a:ext cx="697614" cy="434991"/>
            </a:xfrm>
            <a:prstGeom prst="rect">
              <a:avLst/>
            </a:prstGeom>
            <a:solidFill>
              <a:schemeClr val="bg1"/>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3700"/>
              </a:lvl1pPr>
            </a:lstStyle>
            <a:p>
              <a:r>
                <a:rPr lang="en-US" altLang="ja-JP" sz="2400" dirty="0">
                  <a:latin typeface="Hiragino Maru Gothic ProN W4" panose="020F0400000000000000" pitchFamily="34" charset="-128"/>
                  <a:ea typeface="Hiragino Maru Gothic ProN W4" panose="020F0400000000000000" pitchFamily="34" charset="-128"/>
                </a:rPr>
                <a:t>28</a:t>
              </a:r>
              <a:endParaRPr sz="2400" dirty="0">
                <a:latin typeface="Hiragino Maru Gothic ProN W4" panose="020F0400000000000000" pitchFamily="34" charset="-128"/>
                <a:ea typeface="Hiragino Maru Gothic ProN W4" panose="020F0400000000000000" pitchFamily="34" charset="-128"/>
              </a:endParaRPr>
            </a:p>
          </p:txBody>
        </p:sp>
        <p:sp>
          <p:nvSpPr>
            <p:cNvPr id="24" name="(60000, 28, 28)">
              <a:extLst>
                <a:ext uri="{FF2B5EF4-FFF2-40B4-BE49-F238E27FC236}">
                  <a16:creationId xmlns:a16="http://schemas.microsoft.com/office/drawing/2014/main" id="{3C5F8C8C-C7E5-9940-89A9-9D674DCCC013}"/>
                </a:ext>
              </a:extLst>
            </p:cNvPr>
            <p:cNvSpPr txBox="1"/>
            <p:nvPr/>
          </p:nvSpPr>
          <p:spPr>
            <a:xfrm>
              <a:off x="19659263" y="4796406"/>
              <a:ext cx="2291290" cy="434991"/>
            </a:xfrm>
            <a:prstGeom prst="rect">
              <a:avLst/>
            </a:prstGeom>
            <a:solidFill>
              <a:schemeClr val="bg1"/>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3700"/>
              </a:lvl1pPr>
            </a:lstStyle>
            <a:p>
              <a:r>
                <a:rPr lang="en-US" altLang="ja-JP" sz="2400" dirty="0">
                  <a:latin typeface="Hiragino Maru Gothic ProN W4" panose="020F0400000000000000" pitchFamily="34" charset="-128"/>
                  <a:ea typeface="Hiragino Maru Gothic ProN W4" panose="020F0400000000000000" pitchFamily="34" charset="-128"/>
                </a:rPr>
                <a:t>28×28=  784</a:t>
              </a:r>
              <a:endParaRPr sz="2400" dirty="0">
                <a:latin typeface="Hiragino Maru Gothic ProN W4" panose="020F0400000000000000" pitchFamily="34" charset="-128"/>
                <a:ea typeface="Hiragino Maru Gothic ProN W4" panose="020F0400000000000000" pitchFamily="34" charset="-128"/>
              </a:endParaRPr>
            </a:p>
          </p:txBody>
        </p:sp>
        <p:sp>
          <p:nvSpPr>
            <p:cNvPr id="25" name="(60000, 28, 28)">
              <a:extLst>
                <a:ext uri="{FF2B5EF4-FFF2-40B4-BE49-F238E27FC236}">
                  <a16:creationId xmlns:a16="http://schemas.microsoft.com/office/drawing/2014/main" id="{19876E08-2E17-B9A8-6B31-00B208843E0A}"/>
                </a:ext>
              </a:extLst>
            </p:cNvPr>
            <p:cNvSpPr txBox="1"/>
            <p:nvPr/>
          </p:nvSpPr>
          <p:spPr>
            <a:xfrm>
              <a:off x="17100658" y="5128046"/>
              <a:ext cx="313619" cy="296491"/>
            </a:xfrm>
            <a:prstGeom prst="rect">
              <a:avLst/>
            </a:prstGeom>
            <a:solidFill>
              <a:schemeClr val="bg1"/>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3700"/>
              </a:lvl1pPr>
            </a:lstStyle>
            <a:p>
              <a:r>
                <a:rPr lang="en-US" altLang="ja-JP" sz="1400" dirty="0"/>
                <a:t>1</a:t>
              </a:r>
              <a:endParaRPr sz="1400" dirty="0"/>
            </a:p>
          </p:txBody>
        </p:sp>
        <p:sp>
          <p:nvSpPr>
            <p:cNvPr id="26" name="(60000, 28, 28)">
              <a:extLst>
                <a:ext uri="{FF2B5EF4-FFF2-40B4-BE49-F238E27FC236}">
                  <a16:creationId xmlns:a16="http://schemas.microsoft.com/office/drawing/2014/main" id="{4A484320-1BC7-C870-2DD0-B534655B7538}"/>
                </a:ext>
              </a:extLst>
            </p:cNvPr>
            <p:cNvSpPr txBox="1"/>
            <p:nvPr/>
          </p:nvSpPr>
          <p:spPr>
            <a:xfrm>
              <a:off x="17100658" y="5343569"/>
              <a:ext cx="313619" cy="296491"/>
            </a:xfrm>
            <a:prstGeom prst="rect">
              <a:avLst/>
            </a:prstGeom>
            <a:solidFill>
              <a:schemeClr val="bg1"/>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3700"/>
              </a:lvl1pPr>
            </a:lstStyle>
            <a:p>
              <a:r>
                <a:rPr lang="en-US" altLang="ja-JP" sz="1400" dirty="0"/>
                <a:t>2</a:t>
              </a:r>
              <a:endParaRPr sz="1400" dirty="0"/>
            </a:p>
          </p:txBody>
        </p:sp>
        <p:sp>
          <p:nvSpPr>
            <p:cNvPr id="27" name="(60000, 28, 28)">
              <a:extLst>
                <a:ext uri="{FF2B5EF4-FFF2-40B4-BE49-F238E27FC236}">
                  <a16:creationId xmlns:a16="http://schemas.microsoft.com/office/drawing/2014/main" id="{8AB42D62-C416-25E3-1E21-968E52AC5909}"/>
                </a:ext>
              </a:extLst>
            </p:cNvPr>
            <p:cNvSpPr txBox="1"/>
            <p:nvPr/>
          </p:nvSpPr>
          <p:spPr>
            <a:xfrm>
              <a:off x="17100658" y="5552248"/>
              <a:ext cx="313619" cy="296491"/>
            </a:xfrm>
            <a:prstGeom prst="rect">
              <a:avLst/>
            </a:prstGeom>
            <a:solidFill>
              <a:schemeClr val="bg1"/>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3700"/>
              </a:lvl1pPr>
            </a:lstStyle>
            <a:p>
              <a:r>
                <a:rPr lang="en-US" altLang="ja-JP" sz="1400" dirty="0"/>
                <a:t>3</a:t>
              </a:r>
              <a:endParaRPr sz="1400" dirty="0"/>
            </a:p>
          </p:txBody>
        </p:sp>
        <p:sp>
          <p:nvSpPr>
            <p:cNvPr id="28" name="(60000, 28, 28)">
              <a:extLst>
                <a:ext uri="{FF2B5EF4-FFF2-40B4-BE49-F238E27FC236}">
                  <a16:creationId xmlns:a16="http://schemas.microsoft.com/office/drawing/2014/main" id="{F7BDF22C-37FC-E630-B2EA-6A17AB8FAB74}"/>
                </a:ext>
              </a:extLst>
            </p:cNvPr>
            <p:cNvSpPr txBox="1"/>
            <p:nvPr/>
          </p:nvSpPr>
          <p:spPr>
            <a:xfrm>
              <a:off x="16798525" y="7154255"/>
              <a:ext cx="659432" cy="296491"/>
            </a:xfrm>
            <a:prstGeom prst="rect">
              <a:avLst/>
            </a:prstGeom>
            <a:solidFill>
              <a:schemeClr val="bg1"/>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3700"/>
              </a:lvl1pPr>
            </a:lstStyle>
            <a:p>
              <a:r>
                <a:rPr lang="en-US" altLang="ja-JP" sz="1400" dirty="0"/>
                <a:t>60000</a:t>
              </a:r>
              <a:endParaRPr sz="1400" dirty="0"/>
            </a:p>
          </p:txBody>
        </p:sp>
      </p:grpSp>
      <p:pic>
        <p:nvPicPr>
          <p:cNvPr id="31" name="図 30">
            <a:extLst>
              <a:ext uri="{FF2B5EF4-FFF2-40B4-BE49-F238E27FC236}">
                <a16:creationId xmlns:a16="http://schemas.microsoft.com/office/drawing/2014/main" id="{2EB482BF-4005-986E-AC7B-FF02F543BAAB}"/>
              </a:ext>
            </a:extLst>
          </p:cNvPr>
          <p:cNvPicPr>
            <a:picLocks noChangeAspect="1"/>
          </p:cNvPicPr>
          <p:nvPr/>
        </p:nvPicPr>
        <p:blipFill>
          <a:blip r:embed="rId6"/>
          <a:stretch>
            <a:fillRect/>
          </a:stretch>
        </p:blipFill>
        <p:spPr>
          <a:xfrm>
            <a:off x="13810990" y="10640168"/>
            <a:ext cx="7146709" cy="2118202"/>
          </a:xfrm>
          <a:prstGeom prst="rect">
            <a:avLst/>
          </a:prstGeom>
        </p:spPr>
      </p:pic>
      <p:sp>
        <p:nvSpPr>
          <p:cNvPr id="32" name="矢印: 右 31">
            <a:extLst>
              <a:ext uri="{FF2B5EF4-FFF2-40B4-BE49-F238E27FC236}">
                <a16:creationId xmlns:a16="http://schemas.microsoft.com/office/drawing/2014/main" id="{2129E1D4-13EC-4F1E-50BB-F364A921BC74}"/>
              </a:ext>
            </a:extLst>
          </p:cNvPr>
          <p:cNvSpPr/>
          <p:nvPr/>
        </p:nvSpPr>
        <p:spPr>
          <a:xfrm>
            <a:off x="15982700" y="11421059"/>
            <a:ext cx="577556" cy="656591"/>
          </a:xfrm>
          <a:prstGeom prst="rightArrow">
            <a:avLst/>
          </a:prstGeom>
          <a:solidFill>
            <a:srgbClr val="000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1303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Graphik"/>
              <a:ea typeface="Graphik"/>
              <a:cs typeface="Graphik"/>
              <a:sym typeface="Graphik"/>
            </a:endParaRPr>
          </a:p>
        </p:txBody>
      </p:sp>
      <p:pic>
        <p:nvPicPr>
          <p:cNvPr id="33" name="スクリーンショット 2021-12-07 8.23.24.png" descr="スクリーンショット 2021-12-07 8.23.24.png">
            <a:extLst>
              <a:ext uri="{FF2B5EF4-FFF2-40B4-BE49-F238E27FC236}">
                <a16:creationId xmlns:a16="http://schemas.microsoft.com/office/drawing/2014/main" id="{A38F0E5B-B912-71A5-F2C9-77AC8FFB0BBA}"/>
              </a:ext>
            </a:extLst>
          </p:cNvPr>
          <p:cNvPicPr>
            <a:picLocks noChangeAspect="1"/>
          </p:cNvPicPr>
          <p:nvPr/>
        </p:nvPicPr>
        <p:blipFill rotWithShape="1">
          <a:blip r:embed="rId7"/>
          <a:srcRect t="20276" r="53653" b="55595"/>
          <a:stretch/>
        </p:blipFill>
        <p:spPr>
          <a:xfrm>
            <a:off x="5954548" y="11044389"/>
            <a:ext cx="4982667" cy="2357849"/>
          </a:xfrm>
          <a:prstGeom prst="rect">
            <a:avLst/>
          </a:prstGeom>
          <a:ln w="12700">
            <a:miter lim="400000"/>
          </a:ln>
        </p:spPr>
      </p:pic>
      <p:pic>
        <p:nvPicPr>
          <p:cNvPr id="34" name="スクリーンショット 2021-12-07 8.09.37.png" descr="スクリーンショット 2021-12-07 8.09.37.png">
            <a:extLst>
              <a:ext uri="{FF2B5EF4-FFF2-40B4-BE49-F238E27FC236}">
                <a16:creationId xmlns:a16="http://schemas.microsoft.com/office/drawing/2014/main" id="{682FEC66-78CA-7B3F-9FEB-020FCB5059AD}"/>
              </a:ext>
            </a:extLst>
          </p:cNvPr>
          <p:cNvPicPr>
            <a:picLocks noChangeAspect="1"/>
          </p:cNvPicPr>
          <p:nvPr/>
        </p:nvPicPr>
        <p:blipFill rotWithShape="1">
          <a:blip r:embed="rId8"/>
          <a:srcRect t="32909" r="58559"/>
          <a:stretch/>
        </p:blipFill>
        <p:spPr>
          <a:xfrm>
            <a:off x="6005320" y="8631945"/>
            <a:ext cx="4473488" cy="2135387"/>
          </a:xfrm>
          <a:prstGeom prst="rect">
            <a:avLst/>
          </a:prstGeom>
          <a:ln w="12700">
            <a:miter lim="400000"/>
          </a:ln>
        </p:spPr>
      </p:pic>
    </p:spTree>
    <p:extLst>
      <p:ext uri="{BB962C8B-B14F-4D97-AF65-F5344CB8AC3E}">
        <p14:creationId xmlns:p14="http://schemas.microsoft.com/office/powerpoint/2010/main" val="305492360"/>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四角形: 角を丸くする 2">
            <a:extLst>
              <a:ext uri="{FF2B5EF4-FFF2-40B4-BE49-F238E27FC236}">
                <a16:creationId xmlns:a16="http://schemas.microsoft.com/office/drawing/2014/main" id="{248490FE-54AC-4566-9AEF-7643D7E6A577}"/>
              </a:ext>
            </a:extLst>
          </p:cNvPr>
          <p:cNvSpPr/>
          <p:nvPr/>
        </p:nvSpPr>
        <p:spPr>
          <a:xfrm>
            <a:off x="1809750" y="739188"/>
            <a:ext cx="18516600" cy="4575762"/>
          </a:xfrm>
          <a:prstGeom prst="roundRect">
            <a:avLst/>
          </a:prstGeom>
          <a:solidFill>
            <a:schemeClr val="accent2">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1303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Graphik"/>
              <a:ea typeface="Graphik"/>
              <a:cs typeface="Graphik"/>
              <a:sym typeface="Graphik"/>
            </a:endParaRPr>
          </a:p>
        </p:txBody>
      </p:sp>
      <p:sp>
        <p:nvSpPr>
          <p:cNvPr id="2" name="テキスト ボックス 1">
            <a:extLst>
              <a:ext uri="{FF2B5EF4-FFF2-40B4-BE49-F238E27FC236}">
                <a16:creationId xmlns:a16="http://schemas.microsoft.com/office/drawing/2014/main" id="{4E849360-74F2-4A7A-8BF2-EA80CB9FCE18}"/>
              </a:ext>
            </a:extLst>
          </p:cNvPr>
          <p:cNvSpPr txBox="1"/>
          <p:nvPr/>
        </p:nvSpPr>
        <p:spPr>
          <a:xfrm>
            <a:off x="2153105" y="1090226"/>
            <a:ext cx="19069050" cy="40913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400" rtl="0" fontAlgn="auto" latinLnBrk="0" hangingPunct="0">
              <a:lnSpc>
                <a:spcPct val="90000"/>
              </a:lnSpc>
              <a:spcBef>
                <a:spcPts val="0"/>
              </a:spcBef>
              <a:spcAft>
                <a:spcPts val="0"/>
              </a:spcAft>
              <a:buClrTx/>
              <a:buSzTx/>
              <a:buFontTx/>
              <a:buNone/>
              <a:tabLst/>
            </a:pPr>
            <a:r>
              <a:rPr kumimoji="0" lang="en-US" altLang="ja-JP" sz="3600" b="0" i="0" u="none" strike="noStrike" cap="none" spc="0" normalizeH="0" baseline="0" dirty="0">
                <a:ln>
                  <a:noFill/>
                </a:ln>
                <a:solidFill>
                  <a:schemeClr val="bg1"/>
                </a:solidFill>
                <a:effectLst/>
                <a:uFillTx/>
                <a:latin typeface="Arial" panose="020B0604020202020204" pitchFamily="34" charset="0"/>
                <a:cs typeface="Arial" panose="020B0604020202020204" pitchFamily="34" charset="0"/>
                <a:sym typeface="Canela Text Regular"/>
              </a:rPr>
              <a:t>from </a:t>
            </a:r>
            <a:r>
              <a:rPr kumimoji="0" lang="en-US" altLang="ja-JP" sz="3600" b="0" i="0" u="none" strike="noStrike" cap="none" spc="0" normalizeH="0" baseline="0" dirty="0" err="1">
                <a:ln>
                  <a:noFill/>
                </a:ln>
                <a:solidFill>
                  <a:schemeClr val="bg1"/>
                </a:solidFill>
                <a:effectLst/>
                <a:uFillTx/>
                <a:latin typeface="Arial" panose="020B0604020202020204" pitchFamily="34" charset="0"/>
                <a:cs typeface="Arial" panose="020B0604020202020204" pitchFamily="34" charset="0"/>
                <a:sym typeface="Canela Text Regular"/>
              </a:rPr>
              <a:t>keras</a:t>
            </a:r>
            <a:r>
              <a:rPr lang="en-US" altLang="ja-JP" sz="3600" dirty="0" err="1">
                <a:solidFill>
                  <a:schemeClr val="bg1"/>
                </a:solidFill>
                <a:latin typeface="Arial" panose="020B0604020202020204" pitchFamily="34" charset="0"/>
                <a:cs typeface="Arial" panose="020B0604020202020204" pitchFamily="34" charset="0"/>
              </a:rPr>
              <a:t>.models</a:t>
            </a:r>
            <a:r>
              <a:rPr lang="en-US" altLang="ja-JP" sz="3600" dirty="0">
                <a:solidFill>
                  <a:schemeClr val="bg1"/>
                </a:solidFill>
                <a:latin typeface="Arial" panose="020B0604020202020204" pitchFamily="34" charset="0"/>
                <a:cs typeface="Arial" panose="020B0604020202020204" pitchFamily="34" charset="0"/>
              </a:rPr>
              <a:t> import Sequential</a:t>
            </a:r>
          </a:p>
          <a:p>
            <a:pPr marL="0" marR="0" indent="0" algn="l" defTabSz="2438400" rtl="0" fontAlgn="auto" latinLnBrk="0" hangingPunct="0">
              <a:lnSpc>
                <a:spcPct val="90000"/>
              </a:lnSpc>
              <a:spcBef>
                <a:spcPts val="0"/>
              </a:spcBef>
              <a:spcAft>
                <a:spcPts val="0"/>
              </a:spcAft>
              <a:buClrTx/>
              <a:buSzTx/>
              <a:buFontTx/>
              <a:buNone/>
              <a:tabLst/>
            </a:pPr>
            <a:r>
              <a:rPr kumimoji="0" lang="en-US" altLang="ja-JP" sz="3600" b="0" i="0" u="none" strike="noStrike" cap="none" spc="0" normalizeH="0" baseline="0" dirty="0">
                <a:ln>
                  <a:noFill/>
                </a:ln>
                <a:solidFill>
                  <a:schemeClr val="bg1"/>
                </a:solidFill>
                <a:effectLst/>
                <a:uFillTx/>
                <a:latin typeface="Arial" panose="020B0604020202020204" pitchFamily="34" charset="0"/>
                <a:cs typeface="Arial" panose="020B0604020202020204" pitchFamily="34" charset="0"/>
                <a:sym typeface="Canela Text Regular"/>
              </a:rPr>
              <a:t>from </a:t>
            </a:r>
            <a:r>
              <a:rPr kumimoji="0" lang="en-US" altLang="ja-JP" sz="3600" b="0" i="0" u="none" strike="noStrike" cap="none" spc="0" normalizeH="0" baseline="0" dirty="0" err="1">
                <a:ln>
                  <a:noFill/>
                </a:ln>
                <a:solidFill>
                  <a:schemeClr val="bg1"/>
                </a:solidFill>
                <a:effectLst/>
                <a:uFillTx/>
                <a:latin typeface="Arial" panose="020B0604020202020204" pitchFamily="34" charset="0"/>
                <a:cs typeface="Arial" panose="020B0604020202020204" pitchFamily="34" charset="0"/>
                <a:sym typeface="Canela Text Regular"/>
              </a:rPr>
              <a:t>keras.layers</a:t>
            </a:r>
            <a:r>
              <a:rPr kumimoji="0" lang="en-US" altLang="ja-JP" sz="3600" b="0" i="0" u="none" strike="noStrike" cap="none" spc="0" normalizeH="0" baseline="0" dirty="0">
                <a:ln>
                  <a:noFill/>
                </a:ln>
                <a:solidFill>
                  <a:schemeClr val="bg1"/>
                </a:solidFill>
                <a:effectLst/>
                <a:uFillTx/>
                <a:latin typeface="Arial" panose="020B0604020202020204" pitchFamily="34" charset="0"/>
                <a:cs typeface="Arial" panose="020B0604020202020204" pitchFamily="34" charset="0"/>
                <a:sym typeface="Canela Text Regular"/>
              </a:rPr>
              <a:t> import Dense</a:t>
            </a:r>
          </a:p>
          <a:p>
            <a:pPr marL="0" marR="0" indent="0" algn="l" defTabSz="2438400" rtl="0" fontAlgn="auto" latinLnBrk="0" hangingPunct="0">
              <a:lnSpc>
                <a:spcPct val="90000"/>
              </a:lnSpc>
              <a:spcBef>
                <a:spcPts val="0"/>
              </a:spcBef>
              <a:spcAft>
                <a:spcPts val="0"/>
              </a:spcAft>
              <a:buClrTx/>
              <a:buSzTx/>
              <a:buFontTx/>
              <a:buNone/>
              <a:tabLst/>
            </a:pPr>
            <a:endParaRPr lang="en-US" altLang="ja-JP" sz="3600" dirty="0">
              <a:solidFill>
                <a:schemeClr val="bg1"/>
              </a:solidFill>
              <a:latin typeface="Arial" panose="020B0604020202020204" pitchFamily="34" charset="0"/>
              <a:cs typeface="Arial" panose="020B0604020202020204" pitchFamily="34" charset="0"/>
            </a:endParaRPr>
          </a:p>
          <a:p>
            <a:pPr marL="0" marR="0" indent="0" algn="l" defTabSz="2438400" rtl="0" fontAlgn="auto" latinLnBrk="0" hangingPunct="0">
              <a:lnSpc>
                <a:spcPct val="90000"/>
              </a:lnSpc>
              <a:spcBef>
                <a:spcPts val="0"/>
              </a:spcBef>
              <a:spcAft>
                <a:spcPts val="0"/>
              </a:spcAft>
              <a:buClrTx/>
              <a:buSzTx/>
              <a:buFontTx/>
              <a:buNone/>
              <a:tabLst/>
            </a:pPr>
            <a:r>
              <a:rPr kumimoji="0" lang="en-US" altLang="ja-JP" sz="3600" b="0" i="0" u="none" strike="noStrike" cap="none" spc="0" normalizeH="0" baseline="0" dirty="0">
                <a:ln>
                  <a:noFill/>
                </a:ln>
                <a:solidFill>
                  <a:schemeClr val="bg1"/>
                </a:solidFill>
                <a:effectLst/>
                <a:uFillTx/>
                <a:latin typeface="Arial" panose="020B0604020202020204" pitchFamily="34" charset="0"/>
                <a:cs typeface="Arial" panose="020B0604020202020204" pitchFamily="34" charset="0"/>
                <a:sym typeface="Canela Text Regular"/>
              </a:rPr>
              <a:t>model = Sequential()</a:t>
            </a:r>
          </a:p>
          <a:p>
            <a:pPr marL="0" marR="0" indent="0" algn="l" defTabSz="2438400" rtl="0" fontAlgn="auto" latinLnBrk="0" hangingPunct="0">
              <a:lnSpc>
                <a:spcPct val="90000"/>
              </a:lnSpc>
              <a:spcBef>
                <a:spcPts val="0"/>
              </a:spcBef>
              <a:spcAft>
                <a:spcPts val="0"/>
              </a:spcAft>
              <a:buClrTx/>
              <a:buSzTx/>
              <a:buFontTx/>
              <a:buNone/>
              <a:tabLst/>
            </a:pPr>
            <a:r>
              <a:rPr lang="en-US" altLang="ja-JP" sz="3600" dirty="0" err="1">
                <a:solidFill>
                  <a:schemeClr val="bg1"/>
                </a:solidFill>
                <a:latin typeface="Arial" panose="020B0604020202020204" pitchFamily="34" charset="0"/>
                <a:cs typeface="Arial" panose="020B0604020202020204" pitchFamily="34" charset="0"/>
              </a:rPr>
              <a:t>model.add</a:t>
            </a:r>
            <a:r>
              <a:rPr lang="en-US" altLang="ja-JP" sz="3600" dirty="0">
                <a:solidFill>
                  <a:schemeClr val="bg1"/>
                </a:solidFill>
                <a:latin typeface="Arial" panose="020B0604020202020204" pitchFamily="34" charset="0"/>
                <a:cs typeface="Arial" panose="020B0604020202020204" pitchFamily="34" charset="0"/>
              </a:rPr>
              <a:t>(Dense(32, </a:t>
            </a:r>
            <a:r>
              <a:rPr lang="en-US" altLang="ja-JP" sz="3600" dirty="0" err="1">
                <a:solidFill>
                  <a:schemeClr val="bg1"/>
                </a:solidFill>
                <a:latin typeface="Arial" panose="020B0604020202020204" pitchFamily="34" charset="0"/>
                <a:cs typeface="Arial" panose="020B0604020202020204" pitchFamily="34" charset="0"/>
              </a:rPr>
              <a:t>input_shape</a:t>
            </a:r>
            <a:r>
              <a:rPr lang="en-US" altLang="ja-JP" sz="3600" dirty="0">
                <a:solidFill>
                  <a:schemeClr val="bg1"/>
                </a:solidFill>
                <a:latin typeface="Arial" panose="020B0604020202020204" pitchFamily="34" charset="0"/>
                <a:cs typeface="Arial" panose="020B0604020202020204" pitchFamily="34" charset="0"/>
              </a:rPr>
              <a:t>=(784,), activation=‘</a:t>
            </a:r>
            <a:r>
              <a:rPr lang="en-US" altLang="ja-JP" sz="3600" dirty="0" err="1">
                <a:solidFill>
                  <a:schemeClr val="bg1"/>
                </a:solidFill>
                <a:latin typeface="Arial" panose="020B0604020202020204" pitchFamily="34" charset="0"/>
                <a:cs typeface="Arial" panose="020B0604020202020204" pitchFamily="34" charset="0"/>
              </a:rPr>
              <a:t>relu</a:t>
            </a:r>
            <a:r>
              <a:rPr lang="en-US" altLang="ja-JP" sz="3600" dirty="0">
                <a:solidFill>
                  <a:schemeClr val="bg1"/>
                </a:solidFill>
                <a:latin typeface="Arial" panose="020B0604020202020204" pitchFamily="34" charset="0"/>
                <a:cs typeface="Arial" panose="020B0604020202020204" pitchFamily="34" charset="0"/>
              </a:rPr>
              <a:t>’))</a:t>
            </a:r>
          </a:p>
          <a:p>
            <a:pPr marL="0" marR="0" indent="0" algn="l" defTabSz="2438400" rtl="0" fontAlgn="auto" latinLnBrk="0" hangingPunct="0">
              <a:lnSpc>
                <a:spcPct val="90000"/>
              </a:lnSpc>
              <a:spcBef>
                <a:spcPts val="0"/>
              </a:spcBef>
              <a:spcAft>
                <a:spcPts val="0"/>
              </a:spcAft>
              <a:buClrTx/>
              <a:buSzTx/>
              <a:buFontTx/>
              <a:buNone/>
              <a:tabLst/>
            </a:pPr>
            <a:r>
              <a:rPr kumimoji="0" lang="en-US" altLang="ja-JP" sz="3600" b="0" i="0" u="none" strike="noStrike" cap="none" spc="0" normalizeH="0" baseline="0" dirty="0" err="1">
                <a:ln>
                  <a:noFill/>
                </a:ln>
                <a:solidFill>
                  <a:schemeClr val="bg1"/>
                </a:solidFill>
                <a:effectLst/>
                <a:uFillTx/>
                <a:latin typeface="Arial" panose="020B0604020202020204" pitchFamily="34" charset="0"/>
                <a:cs typeface="Arial" panose="020B0604020202020204" pitchFamily="34" charset="0"/>
                <a:sym typeface="Canela Text Regular"/>
              </a:rPr>
              <a:t>model.add</a:t>
            </a:r>
            <a:r>
              <a:rPr kumimoji="0" lang="en-US" altLang="ja-JP" sz="3600" b="0" i="0" u="none" strike="noStrike" cap="none" spc="0" normalizeH="0" baseline="0" dirty="0">
                <a:ln>
                  <a:noFill/>
                </a:ln>
                <a:solidFill>
                  <a:schemeClr val="bg1"/>
                </a:solidFill>
                <a:effectLst/>
                <a:uFillTx/>
                <a:latin typeface="Arial" panose="020B0604020202020204" pitchFamily="34" charset="0"/>
                <a:cs typeface="Arial" panose="020B0604020202020204" pitchFamily="34" charset="0"/>
                <a:sym typeface="Canela Text Regular"/>
              </a:rPr>
              <a:t>(Dense(10, </a:t>
            </a:r>
            <a:r>
              <a:rPr lang="en-US" altLang="ja-JP" sz="3600" dirty="0">
                <a:solidFill>
                  <a:schemeClr val="bg1"/>
                </a:solidFill>
                <a:latin typeface="Arial" panose="020B0604020202020204" pitchFamily="34" charset="0"/>
                <a:cs typeface="Arial" panose="020B0604020202020204" pitchFamily="34" charset="0"/>
              </a:rPr>
              <a:t>activation=‘</a:t>
            </a:r>
            <a:r>
              <a:rPr lang="en-US" altLang="ja-JP" sz="3600" dirty="0" err="1">
                <a:solidFill>
                  <a:schemeClr val="bg1"/>
                </a:solidFill>
                <a:latin typeface="Arial" panose="020B0604020202020204" pitchFamily="34" charset="0"/>
                <a:cs typeface="Arial" panose="020B0604020202020204" pitchFamily="34" charset="0"/>
              </a:rPr>
              <a:t>softmax</a:t>
            </a:r>
            <a:r>
              <a:rPr lang="en-US" altLang="ja-JP" sz="3600" dirty="0">
                <a:solidFill>
                  <a:schemeClr val="bg1"/>
                </a:solidFill>
                <a:latin typeface="Arial" panose="020B0604020202020204" pitchFamily="34" charset="0"/>
                <a:cs typeface="Arial" panose="020B0604020202020204" pitchFamily="34" charset="0"/>
              </a:rPr>
              <a:t>’))</a:t>
            </a:r>
          </a:p>
          <a:p>
            <a:pPr marL="0" marR="0" indent="0" algn="l" defTabSz="2438400" rtl="0" fontAlgn="auto" latinLnBrk="0" hangingPunct="0">
              <a:lnSpc>
                <a:spcPct val="90000"/>
              </a:lnSpc>
              <a:spcBef>
                <a:spcPts val="0"/>
              </a:spcBef>
              <a:spcAft>
                <a:spcPts val="0"/>
              </a:spcAft>
              <a:buClrTx/>
              <a:buSzTx/>
              <a:buFontTx/>
              <a:buNone/>
              <a:tabLst/>
            </a:pPr>
            <a:r>
              <a:rPr kumimoji="0" lang="en-US" altLang="ja-JP" sz="3600" b="0" i="0" u="none" strike="noStrike" cap="none" spc="0" normalizeH="0" baseline="0" dirty="0" err="1">
                <a:ln>
                  <a:noFill/>
                </a:ln>
                <a:solidFill>
                  <a:schemeClr val="bg1"/>
                </a:solidFill>
                <a:effectLst/>
                <a:uFillTx/>
                <a:latin typeface="Arial" panose="020B0604020202020204" pitchFamily="34" charset="0"/>
                <a:cs typeface="Arial" panose="020B0604020202020204" pitchFamily="34" charset="0"/>
                <a:sym typeface="Canela Text Regular"/>
              </a:rPr>
              <a:t>model.compile</a:t>
            </a:r>
            <a:r>
              <a:rPr kumimoji="0" lang="en-US" altLang="ja-JP" sz="3600" b="0" i="0" u="none" strike="noStrike" cap="none" spc="0" normalizeH="0" baseline="0" dirty="0">
                <a:ln>
                  <a:noFill/>
                </a:ln>
                <a:solidFill>
                  <a:schemeClr val="bg1"/>
                </a:solidFill>
                <a:effectLst/>
                <a:uFillTx/>
                <a:latin typeface="Arial" panose="020B0604020202020204" pitchFamily="34" charset="0"/>
                <a:cs typeface="Arial" panose="020B0604020202020204" pitchFamily="34" charset="0"/>
                <a:sym typeface="Canela Text Regular"/>
              </a:rPr>
              <a:t>(loss=‘</a:t>
            </a:r>
            <a:r>
              <a:rPr kumimoji="0" lang="en-US" altLang="ja-JP" sz="3600" b="0" i="0" u="none" strike="noStrike" cap="none" spc="0" normalizeH="0" baseline="0" dirty="0" err="1">
                <a:ln>
                  <a:noFill/>
                </a:ln>
                <a:solidFill>
                  <a:schemeClr val="bg1"/>
                </a:solidFill>
                <a:effectLst/>
                <a:uFillTx/>
                <a:latin typeface="Arial" panose="020B0604020202020204" pitchFamily="34" charset="0"/>
                <a:cs typeface="Arial" panose="020B0604020202020204" pitchFamily="34" charset="0"/>
                <a:sym typeface="Canela Text Regular"/>
              </a:rPr>
              <a:t>categorical_crossentropy</a:t>
            </a:r>
            <a:r>
              <a:rPr kumimoji="0" lang="en-US" altLang="ja-JP" sz="3600" b="0" i="0" u="none" strike="noStrike" cap="none" spc="0" normalizeH="0" baseline="0" dirty="0">
                <a:ln>
                  <a:noFill/>
                </a:ln>
                <a:solidFill>
                  <a:schemeClr val="bg1"/>
                </a:solidFill>
                <a:effectLst/>
                <a:uFillTx/>
                <a:latin typeface="Arial" panose="020B0604020202020204" pitchFamily="34" charset="0"/>
                <a:cs typeface="Arial" panose="020B0604020202020204" pitchFamily="34" charset="0"/>
                <a:sym typeface="Canela Text Regular"/>
              </a:rPr>
              <a:t>’, optimi</a:t>
            </a:r>
            <a:r>
              <a:rPr lang="en-US" altLang="ja-JP" sz="3600" dirty="0">
                <a:solidFill>
                  <a:schemeClr val="bg1"/>
                </a:solidFill>
                <a:latin typeface="Arial" panose="020B0604020202020204" pitchFamily="34" charset="0"/>
                <a:cs typeface="Arial" panose="020B0604020202020204" pitchFamily="34" charset="0"/>
              </a:rPr>
              <a:t>zer=‘Adam’, metrics=[‘accuracy’])</a:t>
            </a:r>
          </a:p>
          <a:p>
            <a:pPr marL="0" marR="0" indent="0" algn="l" defTabSz="2438400" rtl="0" fontAlgn="auto" latinLnBrk="0" hangingPunct="0">
              <a:lnSpc>
                <a:spcPct val="90000"/>
              </a:lnSpc>
              <a:spcBef>
                <a:spcPts val="0"/>
              </a:spcBef>
              <a:spcAft>
                <a:spcPts val="0"/>
              </a:spcAft>
              <a:buClrTx/>
              <a:buSzTx/>
              <a:buFontTx/>
              <a:buNone/>
              <a:tabLst/>
            </a:pPr>
            <a:r>
              <a:rPr kumimoji="0" lang="en-US" altLang="ja-JP" sz="3600" b="0" i="0" u="none" strike="noStrike" cap="none" spc="0" normalizeH="0" baseline="0" dirty="0" err="1">
                <a:ln>
                  <a:noFill/>
                </a:ln>
                <a:solidFill>
                  <a:schemeClr val="bg1"/>
                </a:solidFill>
                <a:effectLst/>
                <a:uFillTx/>
                <a:latin typeface="Arial" panose="020B0604020202020204" pitchFamily="34" charset="0"/>
                <a:cs typeface="Arial" panose="020B0604020202020204" pitchFamily="34" charset="0"/>
                <a:sym typeface="Canela Text Regular"/>
              </a:rPr>
              <a:t>mode</a:t>
            </a:r>
            <a:r>
              <a:rPr lang="en-US" altLang="ja-JP" sz="3600" dirty="0" err="1">
                <a:solidFill>
                  <a:schemeClr val="bg1"/>
                </a:solidFill>
                <a:latin typeface="Arial" panose="020B0604020202020204" pitchFamily="34" charset="0"/>
                <a:cs typeface="Arial" panose="020B0604020202020204" pitchFamily="34" charset="0"/>
              </a:rPr>
              <a:t>l.summary</a:t>
            </a:r>
            <a:r>
              <a:rPr lang="en-US" altLang="ja-JP" sz="3600" dirty="0">
                <a:solidFill>
                  <a:schemeClr val="bg1"/>
                </a:solidFill>
                <a:latin typeface="Arial" panose="020B0604020202020204" pitchFamily="34" charset="0"/>
                <a:cs typeface="Arial" panose="020B0604020202020204" pitchFamily="34" charset="0"/>
              </a:rPr>
              <a:t>()</a:t>
            </a:r>
            <a:endParaRPr kumimoji="0" lang="ja-JP" altLang="en-US" sz="3600" b="0" i="0" u="none" strike="noStrike" cap="none" spc="0" normalizeH="0" baseline="0" dirty="0">
              <a:ln>
                <a:noFill/>
              </a:ln>
              <a:solidFill>
                <a:schemeClr val="bg1"/>
              </a:solidFill>
              <a:effectLst/>
              <a:uFillTx/>
              <a:latin typeface="Arial" panose="020B0604020202020204" pitchFamily="34" charset="0"/>
              <a:cs typeface="Arial" panose="020B0604020202020204" pitchFamily="34" charset="0"/>
              <a:sym typeface="Canela Text Regular"/>
            </a:endParaRPr>
          </a:p>
        </p:txBody>
      </p:sp>
      <p:sp>
        <p:nvSpPr>
          <p:cNvPr id="4" name="楕円 3">
            <a:extLst>
              <a:ext uri="{FF2B5EF4-FFF2-40B4-BE49-F238E27FC236}">
                <a16:creationId xmlns:a16="http://schemas.microsoft.com/office/drawing/2014/main" id="{DC15B50E-0243-479D-BAC4-38003BF79B92}"/>
              </a:ext>
            </a:extLst>
          </p:cNvPr>
          <p:cNvSpPr/>
          <p:nvPr/>
        </p:nvSpPr>
        <p:spPr>
          <a:xfrm>
            <a:off x="5711253" y="6453265"/>
            <a:ext cx="1304144" cy="809470"/>
          </a:xfrm>
          <a:prstGeom prst="ellipse">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1303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Graphik"/>
              <a:ea typeface="Graphik"/>
              <a:cs typeface="Graphik"/>
              <a:sym typeface="Graphik"/>
            </a:endParaRPr>
          </a:p>
        </p:txBody>
      </p:sp>
      <p:sp>
        <p:nvSpPr>
          <p:cNvPr id="6" name="楕円 5">
            <a:extLst>
              <a:ext uri="{FF2B5EF4-FFF2-40B4-BE49-F238E27FC236}">
                <a16:creationId xmlns:a16="http://schemas.microsoft.com/office/drawing/2014/main" id="{5AED4889-9CF7-40EF-B95C-90398F37E4C4}"/>
              </a:ext>
            </a:extLst>
          </p:cNvPr>
          <p:cNvSpPr/>
          <p:nvPr/>
        </p:nvSpPr>
        <p:spPr>
          <a:xfrm>
            <a:off x="5711253" y="7591580"/>
            <a:ext cx="1304144" cy="809470"/>
          </a:xfrm>
          <a:prstGeom prst="ellipse">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1303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Graphik"/>
              <a:ea typeface="Graphik"/>
              <a:cs typeface="Graphik"/>
              <a:sym typeface="Graphik"/>
            </a:endParaRPr>
          </a:p>
        </p:txBody>
      </p:sp>
      <p:sp>
        <p:nvSpPr>
          <p:cNvPr id="7" name="楕円 6">
            <a:extLst>
              <a:ext uri="{FF2B5EF4-FFF2-40B4-BE49-F238E27FC236}">
                <a16:creationId xmlns:a16="http://schemas.microsoft.com/office/drawing/2014/main" id="{17B07B13-0F82-4AD5-8E8E-92034AF7A785}"/>
              </a:ext>
            </a:extLst>
          </p:cNvPr>
          <p:cNvSpPr/>
          <p:nvPr/>
        </p:nvSpPr>
        <p:spPr>
          <a:xfrm>
            <a:off x="5711253" y="11371600"/>
            <a:ext cx="1304144" cy="809470"/>
          </a:xfrm>
          <a:prstGeom prst="ellipse">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1303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Graphik"/>
              <a:ea typeface="Graphik"/>
              <a:cs typeface="Graphik"/>
              <a:sym typeface="Graphik"/>
            </a:endParaRPr>
          </a:p>
        </p:txBody>
      </p:sp>
      <p:sp>
        <p:nvSpPr>
          <p:cNvPr id="8" name="楕円 7">
            <a:extLst>
              <a:ext uri="{FF2B5EF4-FFF2-40B4-BE49-F238E27FC236}">
                <a16:creationId xmlns:a16="http://schemas.microsoft.com/office/drawing/2014/main" id="{F64F6B4A-BBF4-4A28-A26C-61DB05185A0E}"/>
              </a:ext>
            </a:extLst>
          </p:cNvPr>
          <p:cNvSpPr/>
          <p:nvPr/>
        </p:nvSpPr>
        <p:spPr>
          <a:xfrm>
            <a:off x="10383486" y="6453265"/>
            <a:ext cx="1304144" cy="809470"/>
          </a:xfrm>
          <a:prstGeom prst="ellipse">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1303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Graphik"/>
              <a:ea typeface="Graphik"/>
              <a:cs typeface="Graphik"/>
              <a:sym typeface="Graphik"/>
            </a:endParaRPr>
          </a:p>
        </p:txBody>
      </p:sp>
      <p:sp>
        <p:nvSpPr>
          <p:cNvPr id="9" name="楕円 8">
            <a:extLst>
              <a:ext uri="{FF2B5EF4-FFF2-40B4-BE49-F238E27FC236}">
                <a16:creationId xmlns:a16="http://schemas.microsoft.com/office/drawing/2014/main" id="{B1E8C5ED-5C2F-47A5-8AB3-6A52E22EE97E}"/>
              </a:ext>
            </a:extLst>
          </p:cNvPr>
          <p:cNvSpPr/>
          <p:nvPr/>
        </p:nvSpPr>
        <p:spPr>
          <a:xfrm>
            <a:off x="10378788" y="7591580"/>
            <a:ext cx="1304144" cy="809470"/>
          </a:xfrm>
          <a:prstGeom prst="ellipse">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1303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Graphik"/>
              <a:ea typeface="Graphik"/>
              <a:cs typeface="Graphik"/>
              <a:sym typeface="Graphik"/>
            </a:endParaRPr>
          </a:p>
        </p:txBody>
      </p:sp>
      <p:sp>
        <p:nvSpPr>
          <p:cNvPr id="10" name="楕円 9">
            <a:extLst>
              <a:ext uri="{FF2B5EF4-FFF2-40B4-BE49-F238E27FC236}">
                <a16:creationId xmlns:a16="http://schemas.microsoft.com/office/drawing/2014/main" id="{8AB7E536-0804-4F52-9E7A-B8B193A3F685}"/>
              </a:ext>
            </a:extLst>
          </p:cNvPr>
          <p:cNvSpPr/>
          <p:nvPr/>
        </p:nvSpPr>
        <p:spPr>
          <a:xfrm>
            <a:off x="10378788" y="11371600"/>
            <a:ext cx="1304144" cy="809470"/>
          </a:xfrm>
          <a:prstGeom prst="ellipse">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1303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Graphik"/>
              <a:ea typeface="Graphik"/>
              <a:cs typeface="Graphik"/>
              <a:sym typeface="Graphik"/>
            </a:endParaRPr>
          </a:p>
        </p:txBody>
      </p:sp>
      <p:sp>
        <p:nvSpPr>
          <p:cNvPr id="11" name="楕円 10">
            <a:extLst>
              <a:ext uri="{FF2B5EF4-FFF2-40B4-BE49-F238E27FC236}">
                <a16:creationId xmlns:a16="http://schemas.microsoft.com/office/drawing/2014/main" id="{B0488848-916A-4A54-A40C-5098D4F56063}"/>
              </a:ext>
            </a:extLst>
          </p:cNvPr>
          <p:cNvSpPr/>
          <p:nvPr/>
        </p:nvSpPr>
        <p:spPr>
          <a:xfrm>
            <a:off x="14863346" y="6453265"/>
            <a:ext cx="1304144" cy="809470"/>
          </a:xfrm>
          <a:prstGeom prst="ellipse">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1303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Graphik"/>
              <a:ea typeface="Graphik"/>
              <a:cs typeface="Graphik"/>
              <a:sym typeface="Graphik"/>
            </a:endParaRPr>
          </a:p>
        </p:txBody>
      </p:sp>
      <p:sp>
        <p:nvSpPr>
          <p:cNvPr id="12" name="楕円 11">
            <a:extLst>
              <a:ext uri="{FF2B5EF4-FFF2-40B4-BE49-F238E27FC236}">
                <a16:creationId xmlns:a16="http://schemas.microsoft.com/office/drawing/2014/main" id="{490A3396-B7D2-4FCB-A640-9A4399A87A37}"/>
              </a:ext>
            </a:extLst>
          </p:cNvPr>
          <p:cNvSpPr/>
          <p:nvPr/>
        </p:nvSpPr>
        <p:spPr>
          <a:xfrm>
            <a:off x="14863346" y="7591580"/>
            <a:ext cx="1304144" cy="809470"/>
          </a:xfrm>
          <a:prstGeom prst="ellipse">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1303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Graphik"/>
              <a:ea typeface="Graphik"/>
              <a:cs typeface="Graphik"/>
              <a:sym typeface="Graphik"/>
            </a:endParaRPr>
          </a:p>
        </p:txBody>
      </p:sp>
      <p:sp>
        <p:nvSpPr>
          <p:cNvPr id="13" name="楕円 12">
            <a:extLst>
              <a:ext uri="{FF2B5EF4-FFF2-40B4-BE49-F238E27FC236}">
                <a16:creationId xmlns:a16="http://schemas.microsoft.com/office/drawing/2014/main" id="{DF019E34-F4BA-4FFF-B4E7-0EB894A66D1B}"/>
              </a:ext>
            </a:extLst>
          </p:cNvPr>
          <p:cNvSpPr/>
          <p:nvPr/>
        </p:nvSpPr>
        <p:spPr>
          <a:xfrm>
            <a:off x="14863346" y="11371600"/>
            <a:ext cx="1304144" cy="809470"/>
          </a:xfrm>
          <a:prstGeom prst="ellipse">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1303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Graphik"/>
              <a:ea typeface="Graphik"/>
              <a:cs typeface="Graphik"/>
              <a:sym typeface="Graphik"/>
            </a:endParaRPr>
          </a:p>
        </p:txBody>
      </p:sp>
      <p:sp>
        <p:nvSpPr>
          <p:cNvPr id="14" name="テキスト ボックス 13">
            <a:extLst>
              <a:ext uri="{FF2B5EF4-FFF2-40B4-BE49-F238E27FC236}">
                <a16:creationId xmlns:a16="http://schemas.microsoft.com/office/drawing/2014/main" id="{A1167104-2512-4D15-86BA-9C688CDA4206}"/>
              </a:ext>
            </a:extLst>
          </p:cNvPr>
          <p:cNvSpPr txBox="1"/>
          <p:nvPr/>
        </p:nvSpPr>
        <p:spPr>
          <a:xfrm>
            <a:off x="4916774" y="5601954"/>
            <a:ext cx="2893102" cy="5457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kumimoji="0" lang="ja-JP" altLang="en-US" sz="3200" b="0" i="0" u="none" strike="noStrike" cap="none" spc="0" normalizeH="0" baseline="0" dirty="0">
                <a:ln>
                  <a:noFill/>
                </a:ln>
                <a:solidFill>
                  <a:srgbClr val="000000"/>
                </a:solidFill>
                <a:effectLst/>
                <a:uFillTx/>
                <a:latin typeface="Hiragino Maru Gothic ProN W4" panose="020F0400000000000000" pitchFamily="34" charset="-128"/>
                <a:ea typeface="Hiragino Maru Gothic ProN W4" panose="020F0400000000000000" pitchFamily="34" charset="-128"/>
                <a:sym typeface="Canela Text Regular"/>
              </a:rPr>
              <a:t>入力層</a:t>
            </a:r>
          </a:p>
        </p:txBody>
      </p:sp>
      <p:sp>
        <p:nvSpPr>
          <p:cNvPr id="15" name="テキスト ボックス 14">
            <a:extLst>
              <a:ext uri="{FF2B5EF4-FFF2-40B4-BE49-F238E27FC236}">
                <a16:creationId xmlns:a16="http://schemas.microsoft.com/office/drawing/2014/main" id="{DBF842B6-BB6D-4FAA-AE1F-92703BA11F98}"/>
              </a:ext>
            </a:extLst>
          </p:cNvPr>
          <p:cNvSpPr txBox="1"/>
          <p:nvPr/>
        </p:nvSpPr>
        <p:spPr>
          <a:xfrm>
            <a:off x="9584309" y="5601954"/>
            <a:ext cx="2893102" cy="5457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kumimoji="0" lang="ja-JP" altLang="en-US" sz="3200" b="0" i="0" u="none" strike="noStrike" cap="none" spc="0" normalizeH="0" baseline="0" dirty="0">
                <a:ln>
                  <a:noFill/>
                </a:ln>
                <a:solidFill>
                  <a:srgbClr val="000000"/>
                </a:solidFill>
                <a:effectLst/>
                <a:uFillTx/>
                <a:latin typeface="Hiragino Maru Gothic ProN W4" panose="020F0400000000000000" pitchFamily="34" charset="-128"/>
                <a:ea typeface="Hiragino Maru Gothic ProN W4" panose="020F0400000000000000" pitchFamily="34" charset="-128"/>
                <a:sym typeface="Canela Text Regular"/>
              </a:rPr>
              <a:t>中間層</a:t>
            </a:r>
          </a:p>
        </p:txBody>
      </p:sp>
      <p:sp>
        <p:nvSpPr>
          <p:cNvPr id="16" name="テキスト ボックス 15">
            <a:extLst>
              <a:ext uri="{FF2B5EF4-FFF2-40B4-BE49-F238E27FC236}">
                <a16:creationId xmlns:a16="http://schemas.microsoft.com/office/drawing/2014/main" id="{1A81C976-BB2A-49C5-9BC9-C357D82F97E1}"/>
              </a:ext>
            </a:extLst>
          </p:cNvPr>
          <p:cNvSpPr txBox="1"/>
          <p:nvPr/>
        </p:nvSpPr>
        <p:spPr>
          <a:xfrm>
            <a:off x="14068867" y="5601954"/>
            <a:ext cx="2893102" cy="5457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kumimoji="0" lang="ja-JP" altLang="en-US" sz="3200" b="0" i="0" u="none" strike="noStrike" cap="none" spc="0" normalizeH="0" baseline="0" dirty="0">
                <a:ln>
                  <a:noFill/>
                </a:ln>
                <a:solidFill>
                  <a:srgbClr val="000000"/>
                </a:solidFill>
                <a:effectLst/>
                <a:uFillTx/>
                <a:latin typeface="Hiragino Maru Gothic ProN W4" panose="020F0400000000000000" pitchFamily="34" charset="-128"/>
                <a:ea typeface="Hiragino Maru Gothic ProN W4" panose="020F0400000000000000" pitchFamily="34" charset="-128"/>
                <a:sym typeface="Canela Text Regular"/>
              </a:rPr>
              <a:t>出力層</a:t>
            </a:r>
          </a:p>
        </p:txBody>
      </p:sp>
      <p:sp>
        <p:nvSpPr>
          <p:cNvPr id="17" name="テキスト ボックス 16">
            <a:extLst>
              <a:ext uri="{FF2B5EF4-FFF2-40B4-BE49-F238E27FC236}">
                <a16:creationId xmlns:a16="http://schemas.microsoft.com/office/drawing/2014/main" id="{33FB4F1B-8F2D-406A-B6F6-3E5D260BBBE6}"/>
              </a:ext>
            </a:extLst>
          </p:cNvPr>
          <p:cNvSpPr txBox="1"/>
          <p:nvPr/>
        </p:nvSpPr>
        <p:spPr>
          <a:xfrm>
            <a:off x="5051686" y="12676217"/>
            <a:ext cx="2758190" cy="6011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kumimoji="0" lang="en-US" altLang="ja-JP" sz="3600" b="0" i="0" u="none" strike="noStrike" cap="none" spc="0" normalizeH="0" baseline="0" dirty="0">
                <a:ln>
                  <a:noFill/>
                </a:ln>
                <a:solidFill>
                  <a:srgbClr val="000000"/>
                </a:solidFill>
                <a:effectLst/>
                <a:uFillTx/>
                <a:latin typeface="Hiragino Maru Gothic ProN W4" panose="020F0400000000000000" pitchFamily="34" charset="-128"/>
                <a:ea typeface="Hiragino Maru Gothic ProN W4" panose="020F0400000000000000" pitchFamily="34" charset="-128"/>
                <a:sym typeface="Canela Text Regular"/>
              </a:rPr>
              <a:t>784</a:t>
            </a:r>
            <a:r>
              <a:rPr kumimoji="0" lang="ja-JP" altLang="en-US" sz="3600" b="0" i="0" u="none" strike="noStrike" cap="none" spc="0" normalizeH="0" baseline="0" dirty="0">
                <a:ln>
                  <a:noFill/>
                </a:ln>
                <a:solidFill>
                  <a:srgbClr val="000000"/>
                </a:solidFill>
                <a:effectLst/>
                <a:uFillTx/>
                <a:latin typeface="Hiragino Maru Gothic ProN W4" panose="020F0400000000000000" pitchFamily="34" charset="-128"/>
                <a:ea typeface="Hiragino Maru Gothic ProN W4" panose="020F0400000000000000" pitchFamily="34" charset="-128"/>
                <a:sym typeface="Canela Text Regular"/>
              </a:rPr>
              <a:t>個</a:t>
            </a:r>
          </a:p>
        </p:txBody>
      </p:sp>
      <p:sp>
        <p:nvSpPr>
          <p:cNvPr id="18" name="テキスト ボックス 17">
            <a:extLst>
              <a:ext uri="{FF2B5EF4-FFF2-40B4-BE49-F238E27FC236}">
                <a16:creationId xmlns:a16="http://schemas.microsoft.com/office/drawing/2014/main" id="{69BE7C88-E8D1-44F4-8334-E52B954D222A}"/>
              </a:ext>
            </a:extLst>
          </p:cNvPr>
          <p:cNvSpPr txBox="1"/>
          <p:nvPr/>
        </p:nvSpPr>
        <p:spPr>
          <a:xfrm>
            <a:off x="9719221" y="12676217"/>
            <a:ext cx="2758190" cy="6011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lang="en-US" altLang="ja-JP" sz="3600" dirty="0">
                <a:latin typeface="Hiragino Maru Gothic ProN W4" panose="020F0400000000000000" pitchFamily="34" charset="-128"/>
                <a:ea typeface="Hiragino Maru Gothic ProN W4" panose="020F0400000000000000" pitchFamily="34" charset="-128"/>
              </a:rPr>
              <a:t>32</a:t>
            </a:r>
            <a:r>
              <a:rPr kumimoji="0" lang="ja-JP" altLang="en-US" sz="3600" b="0" i="0" u="none" strike="noStrike" cap="none" spc="0" normalizeH="0" baseline="0" dirty="0">
                <a:ln>
                  <a:noFill/>
                </a:ln>
                <a:solidFill>
                  <a:srgbClr val="000000"/>
                </a:solidFill>
                <a:effectLst/>
                <a:uFillTx/>
                <a:latin typeface="Hiragino Maru Gothic ProN W4" panose="020F0400000000000000" pitchFamily="34" charset="-128"/>
                <a:ea typeface="Hiragino Maru Gothic ProN W4" panose="020F0400000000000000" pitchFamily="34" charset="-128"/>
                <a:sym typeface="Canela Text Regular"/>
              </a:rPr>
              <a:t>個</a:t>
            </a:r>
          </a:p>
        </p:txBody>
      </p:sp>
      <p:sp>
        <p:nvSpPr>
          <p:cNvPr id="19" name="テキスト ボックス 18">
            <a:extLst>
              <a:ext uri="{FF2B5EF4-FFF2-40B4-BE49-F238E27FC236}">
                <a16:creationId xmlns:a16="http://schemas.microsoft.com/office/drawing/2014/main" id="{5299C340-B5C1-4B0E-A693-A3EE521D6C9C}"/>
              </a:ext>
            </a:extLst>
          </p:cNvPr>
          <p:cNvSpPr txBox="1"/>
          <p:nvPr/>
        </p:nvSpPr>
        <p:spPr>
          <a:xfrm>
            <a:off x="14386756" y="12676217"/>
            <a:ext cx="2758190" cy="6011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kumimoji="0" lang="en-US" altLang="ja-JP" sz="3600" b="0" i="0" u="none" strike="noStrike" cap="none" spc="0" normalizeH="0" baseline="0" dirty="0">
                <a:ln>
                  <a:noFill/>
                </a:ln>
                <a:solidFill>
                  <a:srgbClr val="000000"/>
                </a:solidFill>
                <a:effectLst/>
                <a:uFillTx/>
                <a:latin typeface="Hiragino Maru Gothic ProN W4" panose="020F0400000000000000" pitchFamily="34" charset="-128"/>
                <a:ea typeface="Hiragino Maru Gothic ProN W4" panose="020F0400000000000000" pitchFamily="34" charset="-128"/>
                <a:sym typeface="Canela Text Regular"/>
              </a:rPr>
              <a:t>10</a:t>
            </a:r>
            <a:r>
              <a:rPr kumimoji="0" lang="ja-JP" altLang="en-US" sz="3600" b="0" i="0" u="none" strike="noStrike" cap="none" spc="0" normalizeH="0" baseline="0" dirty="0">
                <a:ln>
                  <a:noFill/>
                </a:ln>
                <a:solidFill>
                  <a:srgbClr val="000000"/>
                </a:solidFill>
                <a:effectLst/>
                <a:uFillTx/>
                <a:latin typeface="Hiragino Maru Gothic ProN W4" panose="020F0400000000000000" pitchFamily="34" charset="-128"/>
                <a:ea typeface="Hiragino Maru Gothic ProN W4" panose="020F0400000000000000" pitchFamily="34" charset="-128"/>
                <a:sym typeface="Canela Text Regular"/>
              </a:rPr>
              <a:t>個</a:t>
            </a:r>
          </a:p>
        </p:txBody>
      </p:sp>
      <p:cxnSp>
        <p:nvCxnSpPr>
          <p:cNvPr id="21" name="直線コネクタ 20">
            <a:extLst>
              <a:ext uri="{FF2B5EF4-FFF2-40B4-BE49-F238E27FC236}">
                <a16:creationId xmlns:a16="http://schemas.microsoft.com/office/drawing/2014/main" id="{EAC4916D-31E7-4E2B-BDF7-9A92F8962631}"/>
              </a:ext>
            </a:extLst>
          </p:cNvPr>
          <p:cNvCxnSpPr/>
          <p:nvPr/>
        </p:nvCxnSpPr>
        <p:spPr>
          <a:xfrm>
            <a:off x="7405141" y="6858000"/>
            <a:ext cx="2638269"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22" name="直線コネクタ 21">
            <a:extLst>
              <a:ext uri="{FF2B5EF4-FFF2-40B4-BE49-F238E27FC236}">
                <a16:creationId xmlns:a16="http://schemas.microsoft.com/office/drawing/2014/main" id="{4CCFBB15-4405-41C8-9256-739FE031648E}"/>
              </a:ext>
            </a:extLst>
          </p:cNvPr>
          <p:cNvCxnSpPr>
            <a:cxnSpLocks/>
          </p:cNvCxnSpPr>
          <p:nvPr/>
        </p:nvCxnSpPr>
        <p:spPr>
          <a:xfrm>
            <a:off x="7405141" y="6858000"/>
            <a:ext cx="2638269" cy="1138315"/>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24" name="直線コネクタ 23">
            <a:extLst>
              <a:ext uri="{FF2B5EF4-FFF2-40B4-BE49-F238E27FC236}">
                <a16:creationId xmlns:a16="http://schemas.microsoft.com/office/drawing/2014/main" id="{DAFC8DC8-A5C6-410E-978B-0CCE77D279BD}"/>
              </a:ext>
            </a:extLst>
          </p:cNvPr>
          <p:cNvCxnSpPr>
            <a:cxnSpLocks/>
          </p:cNvCxnSpPr>
          <p:nvPr/>
        </p:nvCxnSpPr>
        <p:spPr>
          <a:xfrm>
            <a:off x="7430071" y="6857999"/>
            <a:ext cx="2669674" cy="4918335"/>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26" name="直線コネクタ 25">
            <a:extLst>
              <a:ext uri="{FF2B5EF4-FFF2-40B4-BE49-F238E27FC236}">
                <a16:creationId xmlns:a16="http://schemas.microsoft.com/office/drawing/2014/main" id="{4CA1CD9A-1248-441B-AF37-32B8481D1534}"/>
              </a:ext>
            </a:extLst>
          </p:cNvPr>
          <p:cNvCxnSpPr/>
          <p:nvPr/>
        </p:nvCxnSpPr>
        <p:spPr>
          <a:xfrm>
            <a:off x="7430071" y="7996315"/>
            <a:ext cx="2638269"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27" name="直線コネクタ 26">
            <a:extLst>
              <a:ext uri="{FF2B5EF4-FFF2-40B4-BE49-F238E27FC236}">
                <a16:creationId xmlns:a16="http://schemas.microsoft.com/office/drawing/2014/main" id="{81A53776-4D2F-4287-8CBF-30AE594A057C}"/>
              </a:ext>
            </a:extLst>
          </p:cNvPr>
          <p:cNvCxnSpPr>
            <a:cxnSpLocks/>
          </p:cNvCxnSpPr>
          <p:nvPr/>
        </p:nvCxnSpPr>
        <p:spPr>
          <a:xfrm flipV="1">
            <a:off x="7430071" y="6857999"/>
            <a:ext cx="2613339" cy="1138316"/>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29" name="直線コネクタ 28">
            <a:extLst>
              <a:ext uri="{FF2B5EF4-FFF2-40B4-BE49-F238E27FC236}">
                <a16:creationId xmlns:a16="http://schemas.microsoft.com/office/drawing/2014/main" id="{F6C91FE5-39A3-46A1-8A91-8FA1C58D228B}"/>
              </a:ext>
            </a:extLst>
          </p:cNvPr>
          <p:cNvCxnSpPr>
            <a:cxnSpLocks/>
          </p:cNvCxnSpPr>
          <p:nvPr/>
        </p:nvCxnSpPr>
        <p:spPr>
          <a:xfrm>
            <a:off x="7430776" y="7984653"/>
            <a:ext cx="2668969" cy="3791681"/>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31" name="直線コネクタ 30">
            <a:extLst>
              <a:ext uri="{FF2B5EF4-FFF2-40B4-BE49-F238E27FC236}">
                <a16:creationId xmlns:a16="http://schemas.microsoft.com/office/drawing/2014/main" id="{7FEAEA5A-B0F3-4D22-B577-807CE1FEAA82}"/>
              </a:ext>
            </a:extLst>
          </p:cNvPr>
          <p:cNvCxnSpPr>
            <a:cxnSpLocks/>
          </p:cNvCxnSpPr>
          <p:nvPr/>
        </p:nvCxnSpPr>
        <p:spPr>
          <a:xfrm>
            <a:off x="7348804" y="11776335"/>
            <a:ext cx="2750941"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35" name="直線コネクタ 34">
            <a:extLst>
              <a:ext uri="{FF2B5EF4-FFF2-40B4-BE49-F238E27FC236}">
                <a16:creationId xmlns:a16="http://schemas.microsoft.com/office/drawing/2014/main" id="{71CC99F5-DC43-44C9-BFD0-4E46364C1321}"/>
              </a:ext>
            </a:extLst>
          </p:cNvPr>
          <p:cNvCxnSpPr>
            <a:cxnSpLocks/>
          </p:cNvCxnSpPr>
          <p:nvPr/>
        </p:nvCxnSpPr>
        <p:spPr>
          <a:xfrm flipV="1">
            <a:off x="7348804" y="7996315"/>
            <a:ext cx="2719536" cy="3780019"/>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37" name="直線コネクタ 36">
            <a:extLst>
              <a:ext uri="{FF2B5EF4-FFF2-40B4-BE49-F238E27FC236}">
                <a16:creationId xmlns:a16="http://schemas.microsoft.com/office/drawing/2014/main" id="{412BF619-7510-4DA6-A14E-6D26F1F23281}"/>
              </a:ext>
            </a:extLst>
          </p:cNvPr>
          <p:cNvCxnSpPr>
            <a:cxnSpLocks/>
          </p:cNvCxnSpPr>
          <p:nvPr/>
        </p:nvCxnSpPr>
        <p:spPr>
          <a:xfrm flipV="1">
            <a:off x="7320795" y="6869662"/>
            <a:ext cx="2722615" cy="4895009"/>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39" name="テキスト ボックス 38">
            <a:extLst>
              <a:ext uri="{FF2B5EF4-FFF2-40B4-BE49-F238E27FC236}">
                <a16:creationId xmlns:a16="http://schemas.microsoft.com/office/drawing/2014/main" id="{B990E38A-B056-4BD5-81A3-AEFEB48E5F7B}"/>
              </a:ext>
            </a:extLst>
          </p:cNvPr>
          <p:cNvSpPr txBox="1"/>
          <p:nvPr/>
        </p:nvSpPr>
        <p:spPr>
          <a:xfrm>
            <a:off x="4984230" y="9056497"/>
            <a:ext cx="2893102" cy="14321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kumimoji="0" lang="ja-JP" altLang="en-US" sz="32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a:t>
            </a:r>
            <a:endParaRPr kumimoji="0" lang="en-US" altLang="ja-JP" sz="32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endParaRPr>
          </a:p>
          <a:p>
            <a:pPr marL="0" marR="0" indent="0" algn="ctr" defTabSz="2438400" rtl="0" fontAlgn="auto" latinLnBrk="0" hangingPunct="0">
              <a:lnSpc>
                <a:spcPct val="90000"/>
              </a:lnSpc>
              <a:spcBef>
                <a:spcPts val="0"/>
              </a:spcBef>
              <a:spcAft>
                <a:spcPts val="0"/>
              </a:spcAft>
              <a:buClrTx/>
              <a:buSzTx/>
              <a:buFontTx/>
              <a:buNone/>
              <a:tabLst/>
            </a:pPr>
            <a:r>
              <a:rPr lang="ja-JP" altLang="en-US" sz="3200" dirty="0"/>
              <a:t>・</a:t>
            </a:r>
            <a:endParaRPr lang="en-US" altLang="ja-JP" sz="3200" dirty="0"/>
          </a:p>
          <a:p>
            <a:pPr marL="0" marR="0" indent="0" algn="ctr" defTabSz="2438400" rtl="0" fontAlgn="auto" latinLnBrk="0" hangingPunct="0">
              <a:lnSpc>
                <a:spcPct val="90000"/>
              </a:lnSpc>
              <a:spcBef>
                <a:spcPts val="0"/>
              </a:spcBef>
              <a:spcAft>
                <a:spcPts val="0"/>
              </a:spcAft>
              <a:buClrTx/>
              <a:buSzTx/>
              <a:buFontTx/>
              <a:buNone/>
              <a:tabLst/>
            </a:pPr>
            <a:r>
              <a:rPr kumimoji="0" lang="ja-JP" altLang="en-US" sz="32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a:t>
            </a:r>
            <a:endParaRPr kumimoji="0" lang="en-US" altLang="ja-JP" sz="32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endParaRPr>
          </a:p>
        </p:txBody>
      </p:sp>
      <p:sp>
        <p:nvSpPr>
          <p:cNvPr id="40" name="テキスト ボックス 39">
            <a:extLst>
              <a:ext uri="{FF2B5EF4-FFF2-40B4-BE49-F238E27FC236}">
                <a16:creationId xmlns:a16="http://schemas.microsoft.com/office/drawing/2014/main" id="{BBE6606C-3B30-4120-9A95-3BD81BA7F118}"/>
              </a:ext>
            </a:extLst>
          </p:cNvPr>
          <p:cNvSpPr txBox="1"/>
          <p:nvPr/>
        </p:nvSpPr>
        <p:spPr>
          <a:xfrm>
            <a:off x="9590976" y="9087984"/>
            <a:ext cx="2893102" cy="14321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kumimoji="0" lang="ja-JP" altLang="en-US" sz="32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a:t>
            </a:r>
            <a:endParaRPr kumimoji="0" lang="en-US" altLang="ja-JP" sz="32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endParaRPr>
          </a:p>
          <a:p>
            <a:pPr marL="0" marR="0" indent="0" algn="ctr" defTabSz="2438400" rtl="0" fontAlgn="auto" latinLnBrk="0" hangingPunct="0">
              <a:lnSpc>
                <a:spcPct val="90000"/>
              </a:lnSpc>
              <a:spcBef>
                <a:spcPts val="0"/>
              </a:spcBef>
              <a:spcAft>
                <a:spcPts val="0"/>
              </a:spcAft>
              <a:buClrTx/>
              <a:buSzTx/>
              <a:buFontTx/>
              <a:buNone/>
              <a:tabLst/>
            </a:pPr>
            <a:r>
              <a:rPr lang="ja-JP" altLang="en-US" sz="3200" dirty="0"/>
              <a:t>・</a:t>
            </a:r>
            <a:endParaRPr lang="en-US" altLang="ja-JP" sz="3200" dirty="0"/>
          </a:p>
          <a:p>
            <a:pPr marL="0" marR="0" indent="0" algn="ctr" defTabSz="2438400" rtl="0" fontAlgn="auto" latinLnBrk="0" hangingPunct="0">
              <a:lnSpc>
                <a:spcPct val="90000"/>
              </a:lnSpc>
              <a:spcBef>
                <a:spcPts val="0"/>
              </a:spcBef>
              <a:spcAft>
                <a:spcPts val="0"/>
              </a:spcAft>
              <a:buClrTx/>
              <a:buSzTx/>
              <a:buFontTx/>
              <a:buNone/>
              <a:tabLst/>
            </a:pPr>
            <a:r>
              <a:rPr kumimoji="0" lang="ja-JP" altLang="en-US" sz="32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a:t>
            </a:r>
            <a:endParaRPr kumimoji="0" lang="en-US" altLang="ja-JP" sz="32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endParaRPr>
          </a:p>
        </p:txBody>
      </p:sp>
      <p:sp>
        <p:nvSpPr>
          <p:cNvPr id="41" name="テキスト ボックス 40">
            <a:extLst>
              <a:ext uri="{FF2B5EF4-FFF2-40B4-BE49-F238E27FC236}">
                <a16:creationId xmlns:a16="http://schemas.microsoft.com/office/drawing/2014/main" id="{291EDEF3-1B32-4DB3-AFD3-6996B3E3D075}"/>
              </a:ext>
            </a:extLst>
          </p:cNvPr>
          <p:cNvSpPr txBox="1"/>
          <p:nvPr/>
        </p:nvSpPr>
        <p:spPr>
          <a:xfrm>
            <a:off x="14068867" y="9124954"/>
            <a:ext cx="2893102" cy="14321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kumimoji="0" lang="ja-JP" altLang="en-US" sz="3200" b="1"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a:t>
            </a:r>
            <a:endParaRPr kumimoji="0" lang="en-US" altLang="ja-JP" sz="3200" b="1" i="0" u="none" strike="noStrike" cap="none" spc="0" normalizeH="0" baseline="0" dirty="0">
              <a:ln>
                <a:noFill/>
              </a:ln>
              <a:solidFill>
                <a:srgbClr val="000000"/>
              </a:solidFill>
              <a:effectLst/>
              <a:uFillTx/>
              <a:latin typeface="Canela Text Regular"/>
              <a:ea typeface="Canela Text Regular"/>
              <a:cs typeface="Canela Text Regular"/>
              <a:sym typeface="Canela Text Regular"/>
            </a:endParaRPr>
          </a:p>
          <a:p>
            <a:pPr marL="0" marR="0" indent="0" algn="ctr" defTabSz="2438400" rtl="0" fontAlgn="auto" latinLnBrk="0" hangingPunct="0">
              <a:lnSpc>
                <a:spcPct val="90000"/>
              </a:lnSpc>
              <a:spcBef>
                <a:spcPts val="0"/>
              </a:spcBef>
              <a:spcAft>
                <a:spcPts val="0"/>
              </a:spcAft>
              <a:buClrTx/>
              <a:buSzTx/>
              <a:buFontTx/>
              <a:buNone/>
              <a:tabLst/>
            </a:pPr>
            <a:r>
              <a:rPr lang="ja-JP" altLang="en-US" sz="3200" b="1" dirty="0"/>
              <a:t>・</a:t>
            </a:r>
            <a:endParaRPr lang="en-US" altLang="ja-JP" sz="3200" b="1" dirty="0"/>
          </a:p>
          <a:p>
            <a:pPr marL="0" marR="0" indent="0" algn="ctr" defTabSz="2438400" rtl="0" fontAlgn="auto" latinLnBrk="0" hangingPunct="0">
              <a:lnSpc>
                <a:spcPct val="90000"/>
              </a:lnSpc>
              <a:spcBef>
                <a:spcPts val="0"/>
              </a:spcBef>
              <a:spcAft>
                <a:spcPts val="0"/>
              </a:spcAft>
              <a:buClrTx/>
              <a:buSzTx/>
              <a:buFontTx/>
              <a:buNone/>
              <a:tabLst/>
            </a:pPr>
            <a:r>
              <a:rPr kumimoji="0" lang="ja-JP" altLang="en-US" sz="3200" b="1"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a:t>
            </a:r>
            <a:endParaRPr kumimoji="0" lang="en-US" altLang="ja-JP" sz="3200" b="1" i="0" u="none" strike="noStrike" cap="none" spc="0" normalizeH="0" baseline="0" dirty="0">
              <a:ln>
                <a:noFill/>
              </a:ln>
              <a:solidFill>
                <a:srgbClr val="000000"/>
              </a:solidFill>
              <a:effectLst/>
              <a:uFillTx/>
              <a:latin typeface="Canela Text Regular"/>
              <a:ea typeface="Canela Text Regular"/>
              <a:cs typeface="Canela Text Regular"/>
              <a:sym typeface="Canela Text Regular"/>
            </a:endParaRPr>
          </a:p>
        </p:txBody>
      </p:sp>
      <p:cxnSp>
        <p:nvCxnSpPr>
          <p:cNvPr id="42" name="直線コネクタ 41">
            <a:extLst>
              <a:ext uri="{FF2B5EF4-FFF2-40B4-BE49-F238E27FC236}">
                <a16:creationId xmlns:a16="http://schemas.microsoft.com/office/drawing/2014/main" id="{B0ACF44B-8B87-48E4-ACB2-4EA950C14D0E}"/>
              </a:ext>
            </a:extLst>
          </p:cNvPr>
          <p:cNvCxnSpPr/>
          <p:nvPr/>
        </p:nvCxnSpPr>
        <p:spPr>
          <a:xfrm>
            <a:off x="12008846" y="6823808"/>
            <a:ext cx="2638269"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43" name="直線コネクタ 42">
            <a:extLst>
              <a:ext uri="{FF2B5EF4-FFF2-40B4-BE49-F238E27FC236}">
                <a16:creationId xmlns:a16="http://schemas.microsoft.com/office/drawing/2014/main" id="{BF0C6D2D-A908-4CCC-A5F7-F841E88A9071}"/>
              </a:ext>
            </a:extLst>
          </p:cNvPr>
          <p:cNvCxnSpPr>
            <a:cxnSpLocks/>
          </p:cNvCxnSpPr>
          <p:nvPr/>
        </p:nvCxnSpPr>
        <p:spPr>
          <a:xfrm>
            <a:off x="12008846" y="6823808"/>
            <a:ext cx="2638269" cy="1138315"/>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44" name="直線コネクタ 43">
            <a:extLst>
              <a:ext uri="{FF2B5EF4-FFF2-40B4-BE49-F238E27FC236}">
                <a16:creationId xmlns:a16="http://schemas.microsoft.com/office/drawing/2014/main" id="{A898428F-7BD1-4174-9293-EA02FCC94A03}"/>
              </a:ext>
            </a:extLst>
          </p:cNvPr>
          <p:cNvCxnSpPr>
            <a:cxnSpLocks/>
          </p:cNvCxnSpPr>
          <p:nvPr/>
        </p:nvCxnSpPr>
        <p:spPr>
          <a:xfrm>
            <a:off x="12033776" y="6823807"/>
            <a:ext cx="2669674" cy="4918335"/>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45" name="直線コネクタ 44">
            <a:extLst>
              <a:ext uri="{FF2B5EF4-FFF2-40B4-BE49-F238E27FC236}">
                <a16:creationId xmlns:a16="http://schemas.microsoft.com/office/drawing/2014/main" id="{B4EB6B1C-BDDF-4E16-99CB-DC1313A33776}"/>
              </a:ext>
            </a:extLst>
          </p:cNvPr>
          <p:cNvCxnSpPr/>
          <p:nvPr/>
        </p:nvCxnSpPr>
        <p:spPr>
          <a:xfrm>
            <a:off x="12033776" y="7962123"/>
            <a:ext cx="2638269"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46" name="直線コネクタ 45">
            <a:extLst>
              <a:ext uri="{FF2B5EF4-FFF2-40B4-BE49-F238E27FC236}">
                <a16:creationId xmlns:a16="http://schemas.microsoft.com/office/drawing/2014/main" id="{1418E781-5D6F-45B8-839A-3BA9DDCD3899}"/>
              </a:ext>
            </a:extLst>
          </p:cNvPr>
          <p:cNvCxnSpPr>
            <a:cxnSpLocks/>
          </p:cNvCxnSpPr>
          <p:nvPr/>
        </p:nvCxnSpPr>
        <p:spPr>
          <a:xfrm flipV="1">
            <a:off x="12033776" y="6823807"/>
            <a:ext cx="2613339" cy="1138316"/>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47" name="直線コネクタ 46">
            <a:extLst>
              <a:ext uri="{FF2B5EF4-FFF2-40B4-BE49-F238E27FC236}">
                <a16:creationId xmlns:a16="http://schemas.microsoft.com/office/drawing/2014/main" id="{E1A16838-DB20-45F8-B868-C2A986D198E0}"/>
              </a:ext>
            </a:extLst>
          </p:cNvPr>
          <p:cNvCxnSpPr>
            <a:cxnSpLocks/>
          </p:cNvCxnSpPr>
          <p:nvPr/>
        </p:nvCxnSpPr>
        <p:spPr>
          <a:xfrm>
            <a:off x="12034481" y="7950461"/>
            <a:ext cx="2668969" cy="3791681"/>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48" name="直線コネクタ 47">
            <a:extLst>
              <a:ext uri="{FF2B5EF4-FFF2-40B4-BE49-F238E27FC236}">
                <a16:creationId xmlns:a16="http://schemas.microsoft.com/office/drawing/2014/main" id="{3619884C-BA5D-40AB-B7CA-5556D58A7DC2}"/>
              </a:ext>
            </a:extLst>
          </p:cNvPr>
          <p:cNvCxnSpPr>
            <a:cxnSpLocks/>
          </p:cNvCxnSpPr>
          <p:nvPr/>
        </p:nvCxnSpPr>
        <p:spPr>
          <a:xfrm>
            <a:off x="11952509" y="11742143"/>
            <a:ext cx="2750941"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49" name="直線コネクタ 48">
            <a:extLst>
              <a:ext uri="{FF2B5EF4-FFF2-40B4-BE49-F238E27FC236}">
                <a16:creationId xmlns:a16="http://schemas.microsoft.com/office/drawing/2014/main" id="{7C440438-3F13-4233-808E-A8C79F3BFF54}"/>
              </a:ext>
            </a:extLst>
          </p:cNvPr>
          <p:cNvCxnSpPr>
            <a:cxnSpLocks/>
          </p:cNvCxnSpPr>
          <p:nvPr/>
        </p:nvCxnSpPr>
        <p:spPr>
          <a:xfrm flipV="1">
            <a:off x="11952509" y="7962123"/>
            <a:ext cx="2719536" cy="3780019"/>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50" name="直線コネクタ 49">
            <a:extLst>
              <a:ext uri="{FF2B5EF4-FFF2-40B4-BE49-F238E27FC236}">
                <a16:creationId xmlns:a16="http://schemas.microsoft.com/office/drawing/2014/main" id="{B23213AB-0FBA-4E81-83DB-B5CD67EC27C8}"/>
              </a:ext>
            </a:extLst>
          </p:cNvPr>
          <p:cNvCxnSpPr>
            <a:cxnSpLocks/>
          </p:cNvCxnSpPr>
          <p:nvPr/>
        </p:nvCxnSpPr>
        <p:spPr>
          <a:xfrm flipV="1">
            <a:off x="11924500" y="6835470"/>
            <a:ext cx="2722615" cy="4895009"/>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51" name="右中かっこ 50">
            <a:extLst>
              <a:ext uri="{FF2B5EF4-FFF2-40B4-BE49-F238E27FC236}">
                <a16:creationId xmlns:a16="http://schemas.microsoft.com/office/drawing/2014/main" id="{E8E5FC82-8602-4FE5-AB5A-A5D8A96F2610}"/>
              </a:ext>
            </a:extLst>
          </p:cNvPr>
          <p:cNvSpPr/>
          <p:nvPr/>
        </p:nvSpPr>
        <p:spPr>
          <a:xfrm>
            <a:off x="16654072" y="6453265"/>
            <a:ext cx="1892686" cy="5727805"/>
          </a:xfrm>
          <a:prstGeom prst="rightBrac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ja-JP" altLang="en-US" sz="1800" b="0" i="0" u="none" strike="noStrike" cap="none" spc="0" normalizeH="0" baseline="0">
              <a:ln>
                <a:noFill/>
              </a:ln>
              <a:solidFill>
                <a:srgbClr val="000000"/>
              </a:solidFill>
              <a:effectLst/>
              <a:uFillTx/>
            </a:endParaRPr>
          </a:p>
        </p:txBody>
      </p:sp>
      <p:sp>
        <p:nvSpPr>
          <p:cNvPr id="52" name="テキスト ボックス 51">
            <a:extLst>
              <a:ext uri="{FF2B5EF4-FFF2-40B4-BE49-F238E27FC236}">
                <a16:creationId xmlns:a16="http://schemas.microsoft.com/office/drawing/2014/main" id="{DDE75D08-B1BF-4C9B-90EA-C03DCECDA1B8}"/>
              </a:ext>
            </a:extLst>
          </p:cNvPr>
          <p:cNvSpPr txBox="1"/>
          <p:nvPr/>
        </p:nvSpPr>
        <p:spPr>
          <a:xfrm>
            <a:off x="19033340" y="8601072"/>
            <a:ext cx="4768541" cy="14321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kumimoji="0" lang="ja-JP" altLang="en-US" sz="3200" b="0" i="0" u="none" strike="noStrike" cap="none" spc="0" normalizeH="0" baseline="0" dirty="0">
                <a:ln>
                  <a:noFill/>
                </a:ln>
                <a:solidFill>
                  <a:srgbClr val="000000"/>
                </a:solidFill>
                <a:effectLst/>
                <a:uFillTx/>
                <a:latin typeface="Hiragino Maru Gothic ProN W4" panose="020F0400000000000000" pitchFamily="34" charset="-128"/>
                <a:ea typeface="Hiragino Maru Gothic ProN W4" panose="020F0400000000000000" pitchFamily="34" charset="-128"/>
                <a:sym typeface="Canela Text Regular"/>
              </a:rPr>
              <a:t>出力層は分類したい数</a:t>
            </a:r>
            <a:endParaRPr kumimoji="0" lang="en-US" altLang="ja-JP" sz="3200" b="0" i="0" u="none" strike="noStrike" cap="none" spc="0" normalizeH="0" baseline="0" dirty="0">
              <a:ln>
                <a:noFill/>
              </a:ln>
              <a:solidFill>
                <a:srgbClr val="000000"/>
              </a:solidFill>
              <a:effectLst/>
              <a:uFillTx/>
              <a:latin typeface="Hiragino Maru Gothic ProN W4" panose="020F0400000000000000" pitchFamily="34" charset="-128"/>
              <a:ea typeface="Hiragino Maru Gothic ProN W4" panose="020F0400000000000000" pitchFamily="34" charset="-128"/>
              <a:sym typeface="Canela Text Regular"/>
            </a:endParaRPr>
          </a:p>
          <a:p>
            <a:pPr marL="0" marR="0" indent="0" algn="ctr" defTabSz="2438400" rtl="0" fontAlgn="auto" latinLnBrk="0" hangingPunct="0">
              <a:lnSpc>
                <a:spcPct val="90000"/>
              </a:lnSpc>
              <a:spcBef>
                <a:spcPts val="0"/>
              </a:spcBef>
              <a:spcAft>
                <a:spcPts val="0"/>
              </a:spcAft>
              <a:buClrTx/>
              <a:buSzTx/>
              <a:buFontTx/>
              <a:buNone/>
              <a:tabLst/>
            </a:pPr>
            <a:r>
              <a:rPr kumimoji="0" lang="ja-JP" altLang="en-US" sz="3200" b="0" i="0" u="none" strike="noStrike" cap="none" spc="0" normalizeH="0" baseline="0" dirty="0">
                <a:ln>
                  <a:noFill/>
                </a:ln>
                <a:solidFill>
                  <a:srgbClr val="000000"/>
                </a:solidFill>
                <a:effectLst/>
                <a:uFillTx/>
                <a:latin typeface="Hiragino Maru Gothic ProN W4" panose="020F0400000000000000" pitchFamily="34" charset="-128"/>
                <a:ea typeface="Hiragino Maru Gothic ProN W4" panose="020F0400000000000000" pitchFamily="34" charset="-128"/>
                <a:sym typeface="Canela Text Regular"/>
              </a:rPr>
              <a:t>＝</a:t>
            </a:r>
            <a:r>
              <a:rPr kumimoji="0" lang="en-US" altLang="ja-JP" sz="3200" b="0" i="0" u="none" strike="noStrike" cap="none" spc="0" normalizeH="0" baseline="0" dirty="0" err="1">
                <a:ln>
                  <a:noFill/>
                </a:ln>
                <a:solidFill>
                  <a:srgbClr val="000000"/>
                </a:solidFill>
                <a:effectLst/>
                <a:uFillTx/>
                <a:latin typeface="Hiragino Maru Gothic ProN W4" panose="020F0400000000000000" pitchFamily="34" charset="-128"/>
                <a:ea typeface="Hiragino Maru Gothic ProN W4" panose="020F0400000000000000" pitchFamily="34" charset="-128"/>
                <a:sym typeface="Canela Text Regular"/>
              </a:rPr>
              <a:t>MNIST</a:t>
            </a:r>
            <a:r>
              <a:rPr kumimoji="0" lang="ja-JP" altLang="en-US" sz="3200" b="0" i="0" u="none" strike="noStrike" cap="none" spc="0" normalizeH="0" baseline="0" dirty="0">
                <a:ln>
                  <a:noFill/>
                </a:ln>
                <a:solidFill>
                  <a:srgbClr val="000000"/>
                </a:solidFill>
                <a:effectLst/>
                <a:uFillTx/>
                <a:latin typeface="Hiragino Maru Gothic ProN W4" panose="020F0400000000000000" pitchFamily="34" charset="-128"/>
                <a:ea typeface="Hiragino Maru Gothic ProN W4" panose="020F0400000000000000" pitchFamily="34" charset="-128"/>
                <a:sym typeface="Canela Text Regular"/>
              </a:rPr>
              <a:t>は</a:t>
            </a:r>
            <a:endParaRPr kumimoji="0" lang="en-US" altLang="ja-JP" sz="3200" b="0" i="0" u="none" strike="noStrike" cap="none" spc="0" normalizeH="0" baseline="0" dirty="0">
              <a:ln>
                <a:noFill/>
              </a:ln>
              <a:solidFill>
                <a:srgbClr val="000000"/>
              </a:solidFill>
              <a:effectLst/>
              <a:uFillTx/>
              <a:latin typeface="Hiragino Maru Gothic ProN W4" panose="020F0400000000000000" pitchFamily="34" charset="-128"/>
              <a:ea typeface="Hiragino Maru Gothic ProN W4" panose="020F0400000000000000" pitchFamily="34" charset="-128"/>
              <a:sym typeface="Canela Text Regular"/>
            </a:endParaRPr>
          </a:p>
          <a:p>
            <a:pPr marL="0" marR="0" indent="0" algn="ctr" defTabSz="2438400" rtl="0" fontAlgn="auto" latinLnBrk="0" hangingPunct="0">
              <a:lnSpc>
                <a:spcPct val="90000"/>
              </a:lnSpc>
              <a:spcBef>
                <a:spcPts val="0"/>
              </a:spcBef>
              <a:spcAft>
                <a:spcPts val="0"/>
              </a:spcAft>
              <a:buClrTx/>
              <a:buSzTx/>
              <a:buFontTx/>
              <a:buNone/>
              <a:tabLst/>
            </a:pPr>
            <a:r>
              <a:rPr kumimoji="0" lang="en-US" altLang="ja-JP" sz="3200" b="0" i="0" u="none" strike="noStrike" cap="none" spc="0" normalizeH="0" baseline="0" dirty="0">
                <a:ln>
                  <a:noFill/>
                </a:ln>
                <a:solidFill>
                  <a:srgbClr val="000000"/>
                </a:solidFill>
                <a:effectLst/>
                <a:uFillTx/>
                <a:latin typeface="Hiragino Maru Gothic ProN W4" panose="020F0400000000000000" pitchFamily="34" charset="-128"/>
                <a:ea typeface="Hiragino Maru Gothic ProN W4" panose="020F0400000000000000" pitchFamily="34" charset="-128"/>
                <a:sym typeface="Canela Text Regular"/>
              </a:rPr>
              <a:t>10</a:t>
            </a:r>
            <a:r>
              <a:rPr kumimoji="0" lang="ja-JP" altLang="en-US" sz="3200" b="0" i="0" u="none" strike="noStrike" cap="none" spc="0" normalizeH="0" baseline="0" dirty="0">
                <a:ln>
                  <a:noFill/>
                </a:ln>
                <a:solidFill>
                  <a:srgbClr val="000000"/>
                </a:solidFill>
                <a:effectLst/>
                <a:uFillTx/>
                <a:latin typeface="Hiragino Maru Gothic ProN W4" panose="020F0400000000000000" pitchFamily="34" charset="-128"/>
                <a:ea typeface="Hiragino Maru Gothic ProN W4" panose="020F0400000000000000" pitchFamily="34" charset="-128"/>
                <a:sym typeface="Canela Text Regular"/>
              </a:rPr>
              <a:t>通りなので</a:t>
            </a:r>
            <a:r>
              <a:rPr kumimoji="0" lang="en-US" altLang="ja-JP" sz="3200" b="0" i="0" u="none" strike="noStrike" cap="none" spc="0" normalizeH="0" baseline="0" dirty="0">
                <a:ln>
                  <a:noFill/>
                </a:ln>
                <a:solidFill>
                  <a:srgbClr val="000000"/>
                </a:solidFill>
                <a:effectLst/>
                <a:uFillTx/>
                <a:latin typeface="Hiragino Maru Gothic ProN W4" panose="020F0400000000000000" pitchFamily="34" charset="-128"/>
                <a:ea typeface="Hiragino Maru Gothic ProN W4" panose="020F0400000000000000" pitchFamily="34" charset="-128"/>
                <a:sym typeface="Canela Text Regular"/>
              </a:rPr>
              <a:t>10</a:t>
            </a:r>
            <a:r>
              <a:rPr kumimoji="0" lang="ja-JP" altLang="en-US" sz="3200" b="0" i="0" u="none" strike="noStrike" cap="none" spc="0" normalizeH="0" baseline="0" dirty="0">
                <a:ln>
                  <a:noFill/>
                </a:ln>
                <a:solidFill>
                  <a:srgbClr val="000000"/>
                </a:solidFill>
                <a:effectLst/>
                <a:uFillTx/>
                <a:latin typeface="Hiragino Maru Gothic ProN W4" panose="020F0400000000000000" pitchFamily="34" charset="-128"/>
                <a:ea typeface="Hiragino Maru Gothic ProN W4" panose="020F0400000000000000" pitchFamily="34" charset="-128"/>
                <a:sym typeface="Canela Text Regular"/>
              </a:rPr>
              <a:t>個</a:t>
            </a:r>
          </a:p>
        </p:txBody>
      </p:sp>
      <p:sp>
        <p:nvSpPr>
          <p:cNvPr id="53" name="テキスト ボックス 52">
            <a:extLst>
              <a:ext uri="{FF2B5EF4-FFF2-40B4-BE49-F238E27FC236}">
                <a16:creationId xmlns:a16="http://schemas.microsoft.com/office/drawing/2014/main" id="{5349B002-4B18-4D30-8E51-CCA5CAB39321}"/>
              </a:ext>
            </a:extLst>
          </p:cNvPr>
          <p:cNvSpPr txBox="1"/>
          <p:nvPr/>
        </p:nvSpPr>
        <p:spPr>
          <a:xfrm>
            <a:off x="432196" y="8389193"/>
            <a:ext cx="3707236" cy="187538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kumimoji="0" lang="ja-JP" altLang="en-US" sz="3200" b="0" i="0" u="none" strike="noStrike" cap="none" spc="0" normalizeH="0" baseline="0" dirty="0">
                <a:ln>
                  <a:noFill/>
                </a:ln>
                <a:solidFill>
                  <a:srgbClr val="000000"/>
                </a:solidFill>
                <a:effectLst/>
                <a:uFillTx/>
                <a:latin typeface="Hiragino Maru Gothic ProN W4" panose="020F0400000000000000" pitchFamily="34" charset="-128"/>
                <a:ea typeface="Hiragino Maru Gothic ProN W4" panose="020F0400000000000000" pitchFamily="34" charset="-128"/>
                <a:sym typeface="Canela Text Regular"/>
              </a:rPr>
              <a:t>入力層は入力する変数の数</a:t>
            </a:r>
            <a:endParaRPr kumimoji="0" lang="en-US" altLang="ja-JP" sz="3200" b="0" i="0" u="none" strike="noStrike" cap="none" spc="0" normalizeH="0" baseline="0" dirty="0">
              <a:ln>
                <a:noFill/>
              </a:ln>
              <a:solidFill>
                <a:srgbClr val="000000"/>
              </a:solidFill>
              <a:effectLst/>
              <a:uFillTx/>
              <a:latin typeface="Hiragino Maru Gothic ProN W4" panose="020F0400000000000000" pitchFamily="34" charset="-128"/>
              <a:ea typeface="Hiragino Maru Gothic ProN W4" panose="020F0400000000000000" pitchFamily="34" charset="-128"/>
              <a:sym typeface="Canela Text Regular"/>
            </a:endParaRPr>
          </a:p>
          <a:p>
            <a:pPr marL="0" marR="0" indent="0" algn="ctr" defTabSz="2438400" rtl="0" fontAlgn="auto" latinLnBrk="0" hangingPunct="0">
              <a:lnSpc>
                <a:spcPct val="90000"/>
              </a:lnSpc>
              <a:spcBef>
                <a:spcPts val="0"/>
              </a:spcBef>
              <a:spcAft>
                <a:spcPts val="0"/>
              </a:spcAft>
              <a:buClrTx/>
              <a:buSzTx/>
              <a:buFontTx/>
              <a:buNone/>
              <a:tabLst/>
            </a:pPr>
            <a:r>
              <a:rPr lang="ja-JP" altLang="en-US" sz="3200" dirty="0">
                <a:latin typeface="Hiragino Maru Gothic ProN W4" panose="020F0400000000000000" pitchFamily="34" charset="-128"/>
                <a:ea typeface="Hiragino Maru Gothic ProN W4" panose="020F0400000000000000" pitchFamily="34" charset="-128"/>
              </a:rPr>
              <a:t>＝</a:t>
            </a:r>
            <a:r>
              <a:rPr lang="en-US" altLang="ja-JP" sz="3200" dirty="0">
                <a:latin typeface="Hiragino Maru Gothic ProN W4" panose="020F0400000000000000" pitchFamily="34" charset="-128"/>
                <a:ea typeface="Hiragino Maru Gothic ProN W4" panose="020F0400000000000000" pitchFamily="34" charset="-128"/>
              </a:rPr>
              <a:t>1</a:t>
            </a:r>
            <a:r>
              <a:rPr lang="ja-JP" altLang="en-US" sz="3200" dirty="0">
                <a:latin typeface="Hiragino Maru Gothic ProN W4" panose="020F0400000000000000" pitchFamily="34" charset="-128"/>
                <a:ea typeface="Hiragino Maru Gothic ProN W4" panose="020F0400000000000000" pitchFamily="34" charset="-128"/>
              </a:rPr>
              <a:t>枚の画像の変数の数は</a:t>
            </a:r>
            <a:r>
              <a:rPr lang="en-US" altLang="ja-JP" sz="3200" dirty="0">
                <a:latin typeface="Hiragino Maru Gothic ProN W4" panose="020F0400000000000000" pitchFamily="34" charset="-128"/>
                <a:ea typeface="Hiragino Maru Gothic ProN W4" panose="020F0400000000000000" pitchFamily="34" charset="-128"/>
              </a:rPr>
              <a:t>784</a:t>
            </a:r>
            <a:r>
              <a:rPr lang="ja-JP" altLang="en-US" sz="3200" dirty="0">
                <a:latin typeface="Hiragino Maru Gothic ProN W4" panose="020F0400000000000000" pitchFamily="34" charset="-128"/>
                <a:ea typeface="Hiragino Maru Gothic ProN W4" panose="020F0400000000000000" pitchFamily="34" charset="-128"/>
              </a:rPr>
              <a:t>個</a:t>
            </a:r>
            <a:endParaRPr kumimoji="0" lang="ja-JP" altLang="en-US" sz="3200" b="0" i="0" u="none" strike="noStrike" cap="none" spc="0" normalizeH="0" baseline="0" dirty="0">
              <a:ln>
                <a:noFill/>
              </a:ln>
              <a:solidFill>
                <a:srgbClr val="000000"/>
              </a:solidFill>
              <a:effectLst/>
              <a:uFillTx/>
              <a:latin typeface="Hiragino Maru Gothic ProN W4" panose="020F0400000000000000" pitchFamily="34" charset="-128"/>
              <a:ea typeface="Hiragino Maru Gothic ProN W4" panose="020F0400000000000000" pitchFamily="34" charset="-128"/>
              <a:sym typeface="Canela Text Regular"/>
            </a:endParaRPr>
          </a:p>
        </p:txBody>
      </p:sp>
      <p:sp>
        <p:nvSpPr>
          <p:cNvPr id="54" name="左中かっこ 53">
            <a:extLst>
              <a:ext uri="{FF2B5EF4-FFF2-40B4-BE49-F238E27FC236}">
                <a16:creationId xmlns:a16="http://schemas.microsoft.com/office/drawing/2014/main" id="{82B52D15-0479-42A9-94DE-993FD4E8D3A8}"/>
              </a:ext>
            </a:extLst>
          </p:cNvPr>
          <p:cNvSpPr/>
          <p:nvPr/>
        </p:nvSpPr>
        <p:spPr>
          <a:xfrm>
            <a:off x="4632681" y="6241917"/>
            <a:ext cx="634353" cy="6169939"/>
          </a:xfrm>
          <a:prstGeom prst="leftBrac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ja-JP" altLang="en-US" sz="1800" b="0" i="0" u="none" strike="noStrike" cap="none" spc="0" normalizeH="0" baseline="0">
              <a:ln>
                <a:noFill/>
              </a:ln>
              <a:solidFill>
                <a:srgbClr val="000000"/>
              </a:solidFill>
              <a:effectLst/>
              <a:uFillTx/>
            </a:endParaRPr>
          </a:p>
        </p:txBody>
      </p:sp>
    </p:spTree>
    <p:extLst>
      <p:ext uri="{BB962C8B-B14F-4D97-AF65-F5344CB8AC3E}">
        <p14:creationId xmlns:p14="http://schemas.microsoft.com/office/powerpoint/2010/main" val="2300468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四角形: 角を丸くする 2">
            <a:extLst>
              <a:ext uri="{FF2B5EF4-FFF2-40B4-BE49-F238E27FC236}">
                <a16:creationId xmlns:a16="http://schemas.microsoft.com/office/drawing/2014/main" id="{248490FE-54AC-4566-9AEF-7643D7E6A577}"/>
              </a:ext>
            </a:extLst>
          </p:cNvPr>
          <p:cNvSpPr/>
          <p:nvPr/>
        </p:nvSpPr>
        <p:spPr>
          <a:xfrm>
            <a:off x="1809750" y="739188"/>
            <a:ext cx="18516600" cy="4575762"/>
          </a:xfrm>
          <a:prstGeom prst="roundRect">
            <a:avLst/>
          </a:prstGeom>
          <a:solidFill>
            <a:schemeClr val="accent2">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1303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Graphik"/>
              <a:ea typeface="Graphik"/>
              <a:cs typeface="Graphik"/>
              <a:sym typeface="Graphik"/>
            </a:endParaRPr>
          </a:p>
        </p:txBody>
      </p:sp>
      <p:sp>
        <p:nvSpPr>
          <p:cNvPr id="2" name="テキスト ボックス 1">
            <a:extLst>
              <a:ext uri="{FF2B5EF4-FFF2-40B4-BE49-F238E27FC236}">
                <a16:creationId xmlns:a16="http://schemas.microsoft.com/office/drawing/2014/main" id="{4E849360-74F2-4A7A-8BF2-EA80CB9FCE18}"/>
              </a:ext>
            </a:extLst>
          </p:cNvPr>
          <p:cNvSpPr txBox="1"/>
          <p:nvPr/>
        </p:nvSpPr>
        <p:spPr>
          <a:xfrm>
            <a:off x="2153105" y="1090226"/>
            <a:ext cx="19069050" cy="40913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400" rtl="0" fontAlgn="auto" latinLnBrk="0" hangingPunct="0">
              <a:lnSpc>
                <a:spcPct val="90000"/>
              </a:lnSpc>
              <a:spcBef>
                <a:spcPts val="0"/>
              </a:spcBef>
              <a:spcAft>
                <a:spcPts val="0"/>
              </a:spcAft>
              <a:buClrTx/>
              <a:buSzTx/>
              <a:buFontTx/>
              <a:buNone/>
              <a:tabLst/>
            </a:pPr>
            <a:r>
              <a:rPr kumimoji="0" lang="en-US" altLang="ja-JP" sz="3600" b="0" i="0" u="none" strike="noStrike" cap="none" spc="0" normalizeH="0" baseline="0" dirty="0">
                <a:ln>
                  <a:noFill/>
                </a:ln>
                <a:solidFill>
                  <a:schemeClr val="bg1"/>
                </a:solidFill>
                <a:effectLst/>
                <a:uFillTx/>
                <a:latin typeface="Arial" panose="020B0604020202020204" pitchFamily="34" charset="0"/>
                <a:cs typeface="Arial" panose="020B0604020202020204" pitchFamily="34" charset="0"/>
                <a:sym typeface="Canela Text Regular"/>
              </a:rPr>
              <a:t>from </a:t>
            </a:r>
            <a:r>
              <a:rPr kumimoji="0" lang="en-US" altLang="ja-JP" sz="3600" b="0" i="0" u="none" strike="noStrike" cap="none" spc="0" normalizeH="0" baseline="0" dirty="0" err="1">
                <a:ln>
                  <a:noFill/>
                </a:ln>
                <a:solidFill>
                  <a:schemeClr val="bg1"/>
                </a:solidFill>
                <a:effectLst/>
                <a:uFillTx/>
                <a:latin typeface="Arial" panose="020B0604020202020204" pitchFamily="34" charset="0"/>
                <a:cs typeface="Arial" panose="020B0604020202020204" pitchFamily="34" charset="0"/>
                <a:sym typeface="Canela Text Regular"/>
              </a:rPr>
              <a:t>keras</a:t>
            </a:r>
            <a:r>
              <a:rPr lang="en-US" altLang="ja-JP" sz="3600" dirty="0" err="1">
                <a:solidFill>
                  <a:schemeClr val="bg1"/>
                </a:solidFill>
                <a:latin typeface="Arial" panose="020B0604020202020204" pitchFamily="34" charset="0"/>
                <a:cs typeface="Arial" panose="020B0604020202020204" pitchFamily="34" charset="0"/>
              </a:rPr>
              <a:t>.models</a:t>
            </a:r>
            <a:r>
              <a:rPr lang="en-US" altLang="ja-JP" sz="3600" dirty="0">
                <a:solidFill>
                  <a:schemeClr val="bg1"/>
                </a:solidFill>
                <a:latin typeface="Arial" panose="020B0604020202020204" pitchFamily="34" charset="0"/>
                <a:cs typeface="Arial" panose="020B0604020202020204" pitchFamily="34" charset="0"/>
              </a:rPr>
              <a:t> import Sequential</a:t>
            </a:r>
          </a:p>
          <a:p>
            <a:pPr marL="0" marR="0" indent="0" algn="l" defTabSz="2438400" rtl="0" fontAlgn="auto" latinLnBrk="0" hangingPunct="0">
              <a:lnSpc>
                <a:spcPct val="90000"/>
              </a:lnSpc>
              <a:spcBef>
                <a:spcPts val="0"/>
              </a:spcBef>
              <a:spcAft>
                <a:spcPts val="0"/>
              </a:spcAft>
              <a:buClrTx/>
              <a:buSzTx/>
              <a:buFontTx/>
              <a:buNone/>
              <a:tabLst/>
            </a:pPr>
            <a:r>
              <a:rPr kumimoji="0" lang="en-US" altLang="ja-JP" sz="3600" b="0" i="0" u="none" strike="noStrike" cap="none" spc="0" normalizeH="0" baseline="0" dirty="0">
                <a:ln>
                  <a:noFill/>
                </a:ln>
                <a:solidFill>
                  <a:schemeClr val="bg1"/>
                </a:solidFill>
                <a:effectLst/>
                <a:uFillTx/>
                <a:latin typeface="Arial" panose="020B0604020202020204" pitchFamily="34" charset="0"/>
                <a:cs typeface="Arial" panose="020B0604020202020204" pitchFamily="34" charset="0"/>
                <a:sym typeface="Canela Text Regular"/>
              </a:rPr>
              <a:t>from </a:t>
            </a:r>
            <a:r>
              <a:rPr kumimoji="0" lang="en-US" altLang="ja-JP" sz="3600" b="0" i="0" u="none" strike="noStrike" cap="none" spc="0" normalizeH="0" baseline="0" dirty="0" err="1">
                <a:ln>
                  <a:noFill/>
                </a:ln>
                <a:solidFill>
                  <a:schemeClr val="bg1"/>
                </a:solidFill>
                <a:effectLst/>
                <a:uFillTx/>
                <a:latin typeface="Arial" panose="020B0604020202020204" pitchFamily="34" charset="0"/>
                <a:cs typeface="Arial" panose="020B0604020202020204" pitchFamily="34" charset="0"/>
                <a:sym typeface="Canela Text Regular"/>
              </a:rPr>
              <a:t>keras.layers</a:t>
            </a:r>
            <a:r>
              <a:rPr kumimoji="0" lang="en-US" altLang="ja-JP" sz="3600" b="0" i="0" u="none" strike="noStrike" cap="none" spc="0" normalizeH="0" baseline="0" dirty="0">
                <a:ln>
                  <a:noFill/>
                </a:ln>
                <a:solidFill>
                  <a:schemeClr val="bg1"/>
                </a:solidFill>
                <a:effectLst/>
                <a:uFillTx/>
                <a:latin typeface="Arial" panose="020B0604020202020204" pitchFamily="34" charset="0"/>
                <a:cs typeface="Arial" panose="020B0604020202020204" pitchFamily="34" charset="0"/>
                <a:sym typeface="Canela Text Regular"/>
              </a:rPr>
              <a:t> import Dense</a:t>
            </a:r>
          </a:p>
          <a:p>
            <a:pPr marL="0" marR="0" indent="0" algn="l" defTabSz="2438400" rtl="0" fontAlgn="auto" latinLnBrk="0" hangingPunct="0">
              <a:lnSpc>
                <a:spcPct val="90000"/>
              </a:lnSpc>
              <a:spcBef>
                <a:spcPts val="0"/>
              </a:spcBef>
              <a:spcAft>
                <a:spcPts val="0"/>
              </a:spcAft>
              <a:buClrTx/>
              <a:buSzTx/>
              <a:buFontTx/>
              <a:buNone/>
              <a:tabLst/>
            </a:pPr>
            <a:endParaRPr lang="en-US" altLang="ja-JP" sz="3600" dirty="0">
              <a:solidFill>
                <a:schemeClr val="bg1"/>
              </a:solidFill>
              <a:latin typeface="Arial" panose="020B0604020202020204" pitchFamily="34" charset="0"/>
              <a:cs typeface="Arial" panose="020B0604020202020204" pitchFamily="34" charset="0"/>
            </a:endParaRPr>
          </a:p>
          <a:p>
            <a:pPr marL="0" marR="0" indent="0" algn="l" defTabSz="2438400" rtl="0" fontAlgn="auto" latinLnBrk="0" hangingPunct="0">
              <a:lnSpc>
                <a:spcPct val="90000"/>
              </a:lnSpc>
              <a:spcBef>
                <a:spcPts val="0"/>
              </a:spcBef>
              <a:spcAft>
                <a:spcPts val="0"/>
              </a:spcAft>
              <a:buClrTx/>
              <a:buSzTx/>
              <a:buFontTx/>
              <a:buNone/>
              <a:tabLst/>
            </a:pPr>
            <a:r>
              <a:rPr kumimoji="0" lang="en-US" altLang="ja-JP" sz="3600" b="0" i="0" u="none" strike="noStrike" cap="none" spc="0" normalizeH="0" baseline="0" dirty="0">
                <a:ln>
                  <a:noFill/>
                </a:ln>
                <a:solidFill>
                  <a:schemeClr val="bg1"/>
                </a:solidFill>
                <a:effectLst/>
                <a:uFillTx/>
                <a:latin typeface="Arial" panose="020B0604020202020204" pitchFamily="34" charset="0"/>
                <a:cs typeface="Arial" panose="020B0604020202020204" pitchFamily="34" charset="0"/>
                <a:sym typeface="Canela Text Regular"/>
              </a:rPr>
              <a:t>model = Sequential()</a:t>
            </a:r>
          </a:p>
          <a:p>
            <a:pPr marL="0" marR="0" indent="0" algn="l" defTabSz="2438400" rtl="0" fontAlgn="auto" latinLnBrk="0" hangingPunct="0">
              <a:lnSpc>
                <a:spcPct val="90000"/>
              </a:lnSpc>
              <a:spcBef>
                <a:spcPts val="0"/>
              </a:spcBef>
              <a:spcAft>
                <a:spcPts val="0"/>
              </a:spcAft>
              <a:buClrTx/>
              <a:buSzTx/>
              <a:buFontTx/>
              <a:buNone/>
              <a:tabLst/>
            </a:pPr>
            <a:r>
              <a:rPr lang="en-US" altLang="ja-JP" sz="3600" dirty="0" err="1">
                <a:solidFill>
                  <a:schemeClr val="bg1"/>
                </a:solidFill>
                <a:latin typeface="Arial" panose="020B0604020202020204" pitchFamily="34" charset="0"/>
                <a:cs typeface="Arial" panose="020B0604020202020204" pitchFamily="34" charset="0"/>
              </a:rPr>
              <a:t>model.add</a:t>
            </a:r>
            <a:r>
              <a:rPr lang="en-US" altLang="ja-JP" sz="3600" dirty="0">
                <a:solidFill>
                  <a:schemeClr val="bg1"/>
                </a:solidFill>
                <a:latin typeface="Arial" panose="020B0604020202020204" pitchFamily="34" charset="0"/>
                <a:cs typeface="Arial" panose="020B0604020202020204" pitchFamily="34" charset="0"/>
              </a:rPr>
              <a:t>(Dense(32, </a:t>
            </a:r>
            <a:r>
              <a:rPr lang="en-US" altLang="ja-JP" sz="3600" dirty="0" err="1">
                <a:solidFill>
                  <a:schemeClr val="bg1"/>
                </a:solidFill>
                <a:latin typeface="Arial" panose="020B0604020202020204" pitchFamily="34" charset="0"/>
                <a:cs typeface="Arial" panose="020B0604020202020204" pitchFamily="34" charset="0"/>
              </a:rPr>
              <a:t>input_shape</a:t>
            </a:r>
            <a:r>
              <a:rPr lang="en-US" altLang="ja-JP" sz="3600" dirty="0">
                <a:solidFill>
                  <a:schemeClr val="bg1"/>
                </a:solidFill>
                <a:latin typeface="Arial" panose="020B0604020202020204" pitchFamily="34" charset="0"/>
                <a:cs typeface="Arial" panose="020B0604020202020204" pitchFamily="34" charset="0"/>
              </a:rPr>
              <a:t>=(784,), activation=‘</a:t>
            </a:r>
            <a:r>
              <a:rPr lang="en-US" altLang="ja-JP" sz="3600" dirty="0" err="1">
                <a:solidFill>
                  <a:schemeClr val="bg1"/>
                </a:solidFill>
                <a:latin typeface="Arial" panose="020B0604020202020204" pitchFamily="34" charset="0"/>
                <a:cs typeface="Arial" panose="020B0604020202020204" pitchFamily="34" charset="0"/>
              </a:rPr>
              <a:t>relu</a:t>
            </a:r>
            <a:r>
              <a:rPr lang="en-US" altLang="ja-JP" sz="3600" dirty="0">
                <a:solidFill>
                  <a:schemeClr val="bg1"/>
                </a:solidFill>
                <a:latin typeface="Arial" panose="020B0604020202020204" pitchFamily="34" charset="0"/>
                <a:cs typeface="Arial" panose="020B0604020202020204" pitchFamily="34" charset="0"/>
              </a:rPr>
              <a:t>’))</a:t>
            </a:r>
          </a:p>
          <a:p>
            <a:pPr marL="0" marR="0" indent="0" algn="l" defTabSz="2438400" rtl="0" fontAlgn="auto" latinLnBrk="0" hangingPunct="0">
              <a:lnSpc>
                <a:spcPct val="90000"/>
              </a:lnSpc>
              <a:spcBef>
                <a:spcPts val="0"/>
              </a:spcBef>
              <a:spcAft>
                <a:spcPts val="0"/>
              </a:spcAft>
              <a:buClrTx/>
              <a:buSzTx/>
              <a:buFontTx/>
              <a:buNone/>
              <a:tabLst/>
            </a:pPr>
            <a:r>
              <a:rPr kumimoji="0" lang="en-US" altLang="ja-JP" sz="3600" b="0" i="0" u="none" strike="noStrike" cap="none" spc="0" normalizeH="0" baseline="0" dirty="0" err="1">
                <a:ln>
                  <a:noFill/>
                </a:ln>
                <a:solidFill>
                  <a:schemeClr val="bg1"/>
                </a:solidFill>
                <a:effectLst/>
                <a:uFillTx/>
                <a:latin typeface="Arial" panose="020B0604020202020204" pitchFamily="34" charset="0"/>
                <a:cs typeface="Arial" panose="020B0604020202020204" pitchFamily="34" charset="0"/>
                <a:sym typeface="Canela Text Regular"/>
              </a:rPr>
              <a:t>model.add</a:t>
            </a:r>
            <a:r>
              <a:rPr kumimoji="0" lang="en-US" altLang="ja-JP" sz="3600" b="0" i="0" u="none" strike="noStrike" cap="none" spc="0" normalizeH="0" baseline="0" dirty="0">
                <a:ln>
                  <a:noFill/>
                </a:ln>
                <a:solidFill>
                  <a:schemeClr val="bg1"/>
                </a:solidFill>
                <a:effectLst/>
                <a:uFillTx/>
                <a:latin typeface="Arial" panose="020B0604020202020204" pitchFamily="34" charset="0"/>
                <a:cs typeface="Arial" panose="020B0604020202020204" pitchFamily="34" charset="0"/>
                <a:sym typeface="Canela Text Regular"/>
              </a:rPr>
              <a:t>(Dense(10, </a:t>
            </a:r>
            <a:r>
              <a:rPr lang="en-US" altLang="ja-JP" sz="3600" dirty="0">
                <a:solidFill>
                  <a:schemeClr val="bg1"/>
                </a:solidFill>
                <a:latin typeface="Arial" panose="020B0604020202020204" pitchFamily="34" charset="0"/>
                <a:cs typeface="Arial" panose="020B0604020202020204" pitchFamily="34" charset="0"/>
              </a:rPr>
              <a:t>activation=‘</a:t>
            </a:r>
            <a:r>
              <a:rPr lang="en-US" altLang="ja-JP" sz="3600" dirty="0" err="1">
                <a:solidFill>
                  <a:schemeClr val="bg1"/>
                </a:solidFill>
                <a:latin typeface="Arial" panose="020B0604020202020204" pitchFamily="34" charset="0"/>
                <a:cs typeface="Arial" panose="020B0604020202020204" pitchFamily="34" charset="0"/>
              </a:rPr>
              <a:t>softmax</a:t>
            </a:r>
            <a:r>
              <a:rPr lang="en-US" altLang="ja-JP" sz="3600" dirty="0">
                <a:solidFill>
                  <a:schemeClr val="bg1"/>
                </a:solidFill>
                <a:latin typeface="Arial" panose="020B0604020202020204" pitchFamily="34" charset="0"/>
                <a:cs typeface="Arial" panose="020B0604020202020204" pitchFamily="34" charset="0"/>
              </a:rPr>
              <a:t>’))</a:t>
            </a:r>
          </a:p>
          <a:p>
            <a:pPr marL="0" marR="0" indent="0" algn="l" defTabSz="2438400" rtl="0" fontAlgn="auto" latinLnBrk="0" hangingPunct="0">
              <a:lnSpc>
                <a:spcPct val="90000"/>
              </a:lnSpc>
              <a:spcBef>
                <a:spcPts val="0"/>
              </a:spcBef>
              <a:spcAft>
                <a:spcPts val="0"/>
              </a:spcAft>
              <a:buClrTx/>
              <a:buSzTx/>
              <a:buFontTx/>
              <a:buNone/>
              <a:tabLst/>
            </a:pPr>
            <a:r>
              <a:rPr kumimoji="0" lang="en-US" altLang="ja-JP" sz="3600" b="0" i="0" u="none" strike="noStrike" cap="none" spc="0" normalizeH="0" baseline="0" dirty="0" err="1">
                <a:ln>
                  <a:noFill/>
                </a:ln>
                <a:solidFill>
                  <a:schemeClr val="bg1"/>
                </a:solidFill>
                <a:effectLst/>
                <a:uFillTx/>
                <a:latin typeface="Arial" panose="020B0604020202020204" pitchFamily="34" charset="0"/>
                <a:cs typeface="Arial" panose="020B0604020202020204" pitchFamily="34" charset="0"/>
                <a:sym typeface="Canela Text Regular"/>
              </a:rPr>
              <a:t>model.compile</a:t>
            </a:r>
            <a:r>
              <a:rPr kumimoji="0" lang="en-US" altLang="ja-JP" sz="3600" b="0" i="0" u="none" strike="noStrike" cap="none" spc="0" normalizeH="0" baseline="0" dirty="0">
                <a:ln>
                  <a:noFill/>
                </a:ln>
                <a:solidFill>
                  <a:schemeClr val="bg1"/>
                </a:solidFill>
                <a:effectLst/>
                <a:uFillTx/>
                <a:latin typeface="Arial" panose="020B0604020202020204" pitchFamily="34" charset="0"/>
                <a:cs typeface="Arial" panose="020B0604020202020204" pitchFamily="34" charset="0"/>
                <a:sym typeface="Canela Text Regular"/>
              </a:rPr>
              <a:t>(loss=‘</a:t>
            </a:r>
            <a:r>
              <a:rPr kumimoji="0" lang="en-US" altLang="ja-JP" sz="3600" b="0" i="0" u="none" strike="noStrike" cap="none" spc="0" normalizeH="0" baseline="0" dirty="0" err="1">
                <a:ln>
                  <a:noFill/>
                </a:ln>
                <a:solidFill>
                  <a:schemeClr val="bg1"/>
                </a:solidFill>
                <a:effectLst/>
                <a:uFillTx/>
                <a:latin typeface="Arial" panose="020B0604020202020204" pitchFamily="34" charset="0"/>
                <a:cs typeface="Arial" panose="020B0604020202020204" pitchFamily="34" charset="0"/>
                <a:sym typeface="Canela Text Regular"/>
              </a:rPr>
              <a:t>categorical_crossentropy</a:t>
            </a:r>
            <a:r>
              <a:rPr kumimoji="0" lang="en-US" altLang="ja-JP" sz="3600" b="0" i="0" u="none" strike="noStrike" cap="none" spc="0" normalizeH="0" baseline="0" dirty="0">
                <a:ln>
                  <a:noFill/>
                </a:ln>
                <a:solidFill>
                  <a:schemeClr val="bg1"/>
                </a:solidFill>
                <a:effectLst/>
                <a:uFillTx/>
                <a:latin typeface="Arial" panose="020B0604020202020204" pitchFamily="34" charset="0"/>
                <a:cs typeface="Arial" panose="020B0604020202020204" pitchFamily="34" charset="0"/>
                <a:sym typeface="Canela Text Regular"/>
              </a:rPr>
              <a:t>’, optimi</a:t>
            </a:r>
            <a:r>
              <a:rPr lang="en-US" altLang="ja-JP" sz="3600" dirty="0">
                <a:solidFill>
                  <a:schemeClr val="bg1"/>
                </a:solidFill>
                <a:latin typeface="Arial" panose="020B0604020202020204" pitchFamily="34" charset="0"/>
                <a:cs typeface="Arial" panose="020B0604020202020204" pitchFamily="34" charset="0"/>
              </a:rPr>
              <a:t>zer=‘Adam’, metrics=[‘accuracy’])</a:t>
            </a:r>
          </a:p>
          <a:p>
            <a:pPr marL="0" marR="0" indent="0" algn="l" defTabSz="2438400" rtl="0" fontAlgn="auto" latinLnBrk="0" hangingPunct="0">
              <a:lnSpc>
                <a:spcPct val="90000"/>
              </a:lnSpc>
              <a:spcBef>
                <a:spcPts val="0"/>
              </a:spcBef>
              <a:spcAft>
                <a:spcPts val="0"/>
              </a:spcAft>
              <a:buClrTx/>
              <a:buSzTx/>
              <a:buFontTx/>
              <a:buNone/>
              <a:tabLst/>
            </a:pPr>
            <a:r>
              <a:rPr kumimoji="0" lang="en-US" altLang="ja-JP" sz="3600" b="0" i="0" u="none" strike="noStrike" cap="none" spc="0" normalizeH="0" baseline="0" dirty="0" err="1">
                <a:ln>
                  <a:noFill/>
                </a:ln>
                <a:solidFill>
                  <a:schemeClr val="bg1"/>
                </a:solidFill>
                <a:effectLst/>
                <a:uFillTx/>
                <a:latin typeface="Arial" panose="020B0604020202020204" pitchFamily="34" charset="0"/>
                <a:cs typeface="Arial" panose="020B0604020202020204" pitchFamily="34" charset="0"/>
                <a:sym typeface="Canela Text Regular"/>
              </a:rPr>
              <a:t>mode</a:t>
            </a:r>
            <a:r>
              <a:rPr lang="en-US" altLang="ja-JP" sz="3600" dirty="0" err="1">
                <a:solidFill>
                  <a:schemeClr val="bg1"/>
                </a:solidFill>
                <a:latin typeface="Arial" panose="020B0604020202020204" pitchFamily="34" charset="0"/>
                <a:cs typeface="Arial" panose="020B0604020202020204" pitchFamily="34" charset="0"/>
              </a:rPr>
              <a:t>l.summary</a:t>
            </a:r>
            <a:r>
              <a:rPr lang="en-US" altLang="ja-JP" sz="3600" dirty="0">
                <a:solidFill>
                  <a:schemeClr val="bg1"/>
                </a:solidFill>
                <a:latin typeface="Arial" panose="020B0604020202020204" pitchFamily="34" charset="0"/>
                <a:cs typeface="Arial" panose="020B0604020202020204" pitchFamily="34" charset="0"/>
              </a:rPr>
              <a:t>()</a:t>
            </a:r>
            <a:endParaRPr kumimoji="0" lang="ja-JP" altLang="en-US" sz="3600" b="0" i="0" u="none" strike="noStrike" cap="none" spc="0" normalizeH="0" baseline="0" dirty="0">
              <a:ln>
                <a:noFill/>
              </a:ln>
              <a:solidFill>
                <a:schemeClr val="bg1"/>
              </a:solidFill>
              <a:effectLst/>
              <a:uFillTx/>
              <a:latin typeface="Arial" panose="020B0604020202020204" pitchFamily="34" charset="0"/>
              <a:cs typeface="Arial" panose="020B0604020202020204" pitchFamily="34" charset="0"/>
              <a:sym typeface="Canela Text Regular"/>
            </a:endParaRPr>
          </a:p>
        </p:txBody>
      </p:sp>
      <p:sp>
        <p:nvSpPr>
          <p:cNvPr id="4" name="楕円 3">
            <a:extLst>
              <a:ext uri="{FF2B5EF4-FFF2-40B4-BE49-F238E27FC236}">
                <a16:creationId xmlns:a16="http://schemas.microsoft.com/office/drawing/2014/main" id="{DC15B50E-0243-479D-BAC4-38003BF79B92}"/>
              </a:ext>
            </a:extLst>
          </p:cNvPr>
          <p:cNvSpPr/>
          <p:nvPr/>
        </p:nvSpPr>
        <p:spPr>
          <a:xfrm>
            <a:off x="5711253" y="6453265"/>
            <a:ext cx="1304144" cy="809470"/>
          </a:xfrm>
          <a:prstGeom prst="ellipse">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1303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Graphik"/>
              <a:ea typeface="Graphik"/>
              <a:cs typeface="Graphik"/>
              <a:sym typeface="Graphik"/>
            </a:endParaRPr>
          </a:p>
        </p:txBody>
      </p:sp>
      <p:sp>
        <p:nvSpPr>
          <p:cNvPr id="6" name="楕円 5">
            <a:extLst>
              <a:ext uri="{FF2B5EF4-FFF2-40B4-BE49-F238E27FC236}">
                <a16:creationId xmlns:a16="http://schemas.microsoft.com/office/drawing/2014/main" id="{5AED4889-9CF7-40EF-B95C-90398F37E4C4}"/>
              </a:ext>
            </a:extLst>
          </p:cNvPr>
          <p:cNvSpPr/>
          <p:nvPr/>
        </p:nvSpPr>
        <p:spPr>
          <a:xfrm>
            <a:off x="5711253" y="7591580"/>
            <a:ext cx="1304144" cy="809470"/>
          </a:xfrm>
          <a:prstGeom prst="ellipse">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1303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Graphik"/>
              <a:ea typeface="Graphik"/>
              <a:cs typeface="Graphik"/>
              <a:sym typeface="Graphik"/>
            </a:endParaRPr>
          </a:p>
        </p:txBody>
      </p:sp>
      <p:sp>
        <p:nvSpPr>
          <p:cNvPr id="7" name="楕円 6">
            <a:extLst>
              <a:ext uri="{FF2B5EF4-FFF2-40B4-BE49-F238E27FC236}">
                <a16:creationId xmlns:a16="http://schemas.microsoft.com/office/drawing/2014/main" id="{17B07B13-0F82-4AD5-8E8E-92034AF7A785}"/>
              </a:ext>
            </a:extLst>
          </p:cNvPr>
          <p:cNvSpPr/>
          <p:nvPr/>
        </p:nvSpPr>
        <p:spPr>
          <a:xfrm>
            <a:off x="5711253" y="11371600"/>
            <a:ext cx="1304144" cy="809470"/>
          </a:xfrm>
          <a:prstGeom prst="ellipse">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1303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Graphik"/>
              <a:ea typeface="Graphik"/>
              <a:cs typeface="Graphik"/>
              <a:sym typeface="Graphik"/>
            </a:endParaRPr>
          </a:p>
        </p:txBody>
      </p:sp>
      <p:sp>
        <p:nvSpPr>
          <p:cNvPr id="8" name="楕円 7">
            <a:extLst>
              <a:ext uri="{FF2B5EF4-FFF2-40B4-BE49-F238E27FC236}">
                <a16:creationId xmlns:a16="http://schemas.microsoft.com/office/drawing/2014/main" id="{F64F6B4A-BBF4-4A28-A26C-61DB05185A0E}"/>
              </a:ext>
            </a:extLst>
          </p:cNvPr>
          <p:cNvSpPr/>
          <p:nvPr/>
        </p:nvSpPr>
        <p:spPr>
          <a:xfrm>
            <a:off x="10383486" y="6453265"/>
            <a:ext cx="1304144" cy="809470"/>
          </a:xfrm>
          <a:prstGeom prst="ellipse">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1303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Graphik"/>
              <a:ea typeface="Graphik"/>
              <a:cs typeface="Graphik"/>
              <a:sym typeface="Graphik"/>
            </a:endParaRPr>
          </a:p>
        </p:txBody>
      </p:sp>
      <p:sp>
        <p:nvSpPr>
          <p:cNvPr id="9" name="楕円 8">
            <a:extLst>
              <a:ext uri="{FF2B5EF4-FFF2-40B4-BE49-F238E27FC236}">
                <a16:creationId xmlns:a16="http://schemas.microsoft.com/office/drawing/2014/main" id="{B1E8C5ED-5C2F-47A5-8AB3-6A52E22EE97E}"/>
              </a:ext>
            </a:extLst>
          </p:cNvPr>
          <p:cNvSpPr/>
          <p:nvPr/>
        </p:nvSpPr>
        <p:spPr>
          <a:xfrm>
            <a:off x="10378788" y="7591580"/>
            <a:ext cx="1304144" cy="809470"/>
          </a:xfrm>
          <a:prstGeom prst="ellipse">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1303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Graphik"/>
              <a:ea typeface="Graphik"/>
              <a:cs typeface="Graphik"/>
              <a:sym typeface="Graphik"/>
            </a:endParaRPr>
          </a:p>
        </p:txBody>
      </p:sp>
      <p:sp>
        <p:nvSpPr>
          <p:cNvPr id="10" name="楕円 9">
            <a:extLst>
              <a:ext uri="{FF2B5EF4-FFF2-40B4-BE49-F238E27FC236}">
                <a16:creationId xmlns:a16="http://schemas.microsoft.com/office/drawing/2014/main" id="{8AB7E536-0804-4F52-9E7A-B8B193A3F685}"/>
              </a:ext>
            </a:extLst>
          </p:cNvPr>
          <p:cNvSpPr/>
          <p:nvPr/>
        </p:nvSpPr>
        <p:spPr>
          <a:xfrm>
            <a:off x="10378788" y="11371600"/>
            <a:ext cx="1304144" cy="809470"/>
          </a:xfrm>
          <a:prstGeom prst="ellipse">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1303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Graphik"/>
              <a:ea typeface="Graphik"/>
              <a:cs typeface="Graphik"/>
              <a:sym typeface="Graphik"/>
            </a:endParaRPr>
          </a:p>
        </p:txBody>
      </p:sp>
      <p:sp>
        <p:nvSpPr>
          <p:cNvPr id="11" name="楕円 10">
            <a:extLst>
              <a:ext uri="{FF2B5EF4-FFF2-40B4-BE49-F238E27FC236}">
                <a16:creationId xmlns:a16="http://schemas.microsoft.com/office/drawing/2014/main" id="{B0488848-916A-4A54-A40C-5098D4F56063}"/>
              </a:ext>
            </a:extLst>
          </p:cNvPr>
          <p:cNvSpPr/>
          <p:nvPr/>
        </p:nvSpPr>
        <p:spPr>
          <a:xfrm>
            <a:off x="14863346" y="6453265"/>
            <a:ext cx="1304144" cy="809470"/>
          </a:xfrm>
          <a:prstGeom prst="ellipse">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1303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Graphik"/>
              <a:ea typeface="Graphik"/>
              <a:cs typeface="Graphik"/>
              <a:sym typeface="Graphik"/>
            </a:endParaRPr>
          </a:p>
        </p:txBody>
      </p:sp>
      <p:sp>
        <p:nvSpPr>
          <p:cNvPr id="12" name="楕円 11">
            <a:extLst>
              <a:ext uri="{FF2B5EF4-FFF2-40B4-BE49-F238E27FC236}">
                <a16:creationId xmlns:a16="http://schemas.microsoft.com/office/drawing/2014/main" id="{490A3396-B7D2-4FCB-A640-9A4399A87A37}"/>
              </a:ext>
            </a:extLst>
          </p:cNvPr>
          <p:cNvSpPr/>
          <p:nvPr/>
        </p:nvSpPr>
        <p:spPr>
          <a:xfrm>
            <a:off x="14863346" y="7591580"/>
            <a:ext cx="1304144" cy="809470"/>
          </a:xfrm>
          <a:prstGeom prst="ellipse">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1303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Graphik"/>
              <a:ea typeface="Graphik"/>
              <a:cs typeface="Graphik"/>
              <a:sym typeface="Graphik"/>
            </a:endParaRPr>
          </a:p>
        </p:txBody>
      </p:sp>
      <p:sp>
        <p:nvSpPr>
          <p:cNvPr id="13" name="楕円 12">
            <a:extLst>
              <a:ext uri="{FF2B5EF4-FFF2-40B4-BE49-F238E27FC236}">
                <a16:creationId xmlns:a16="http://schemas.microsoft.com/office/drawing/2014/main" id="{DF019E34-F4BA-4FFF-B4E7-0EB894A66D1B}"/>
              </a:ext>
            </a:extLst>
          </p:cNvPr>
          <p:cNvSpPr/>
          <p:nvPr/>
        </p:nvSpPr>
        <p:spPr>
          <a:xfrm>
            <a:off x="14863346" y="11371600"/>
            <a:ext cx="1304144" cy="809470"/>
          </a:xfrm>
          <a:prstGeom prst="ellipse">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1303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Graphik"/>
              <a:ea typeface="Graphik"/>
              <a:cs typeface="Graphik"/>
              <a:sym typeface="Graphik"/>
            </a:endParaRPr>
          </a:p>
        </p:txBody>
      </p:sp>
      <p:sp>
        <p:nvSpPr>
          <p:cNvPr id="14" name="テキスト ボックス 13">
            <a:extLst>
              <a:ext uri="{FF2B5EF4-FFF2-40B4-BE49-F238E27FC236}">
                <a16:creationId xmlns:a16="http://schemas.microsoft.com/office/drawing/2014/main" id="{A1167104-2512-4D15-86BA-9C688CDA4206}"/>
              </a:ext>
            </a:extLst>
          </p:cNvPr>
          <p:cNvSpPr txBox="1"/>
          <p:nvPr/>
        </p:nvSpPr>
        <p:spPr>
          <a:xfrm>
            <a:off x="4916774" y="5601954"/>
            <a:ext cx="2893102" cy="5457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kumimoji="0" lang="ja-JP" altLang="en-US" sz="3200" b="0" i="0" u="none" strike="noStrike" cap="none" spc="0" normalizeH="0" baseline="0" dirty="0">
                <a:ln>
                  <a:noFill/>
                </a:ln>
                <a:solidFill>
                  <a:srgbClr val="000000"/>
                </a:solidFill>
                <a:effectLst/>
                <a:uFillTx/>
                <a:latin typeface="Hiragino Maru Gothic ProN W4" panose="020F0400000000000000" pitchFamily="34" charset="-128"/>
                <a:ea typeface="Hiragino Maru Gothic ProN W4" panose="020F0400000000000000" pitchFamily="34" charset="-128"/>
                <a:sym typeface="Canela Text Regular"/>
              </a:rPr>
              <a:t>入力層</a:t>
            </a:r>
          </a:p>
        </p:txBody>
      </p:sp>
      <p:sp>
        <p:nvSpPr>
          <p:cNvPr id="15" name="テキスト ボックス 14">
            <a:extLst>
              <a:ext uri="{FF2B5EF4-FFF2-40B4-BE49-F238E27FC236}">
                <a16:creationId xmlns:a16="http://schemas.microsoft.com/office/drawing/2014/main" id="{DBF842B6-BB6D-4FAA-AE1F-92703BA11F98}"/>
              </a:ext>
            </a:extLst>
          </p:cNvPr>
          <p:cNvSpPr txBox="1"/>
          <p:nvPr/>
        </p:nvSpPr>
        <p:spPr>
          <a:xfrm>
            <a:off x="9584309" y="5601954"/>
            <a:ext cx="2893102" cy="5457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kumimoji="0" lang="ja-JP" altLang="en-US" sz="3200" b="0" i="0" u="none" strike="noStrike" cap="none" spc="0" normalizeH="0" baseline="0" dirty="0">
                <a:ln>
                  <a:noFill/>
                </a:ln>
                <a:solidFill>
                  <a:srgbClr val="000000"/>
                </a:solidFill>
                <a:effectLst/>
                <a:uFillTx/>
                <a:latin typeface="Hiragino Maru Gothic ProN W4" panose="020F0400000000000000" pitchFamily="34" charset="-128"/>
                <a:ea typeface="Hiragino Maru Gothic ProN W4" panose="020F0400000000000000" pitchFamily="34" charset="-128"/>
                <a:sym typeface="Canela Text Regular"/>
              </a:rPr>
              <a:t>中間層</a:t>
            </a:r>
          </a:p>
        </p:txBody>
      </p:sp>
      <p:sp>
        <p:nvSpPr>
          <p:cNvPr id="16" name="テキスト ボックス 15">
            <a:extLst>
              <a:ext uri="{FF2B5EF4-FFF2-40B4-BE49-F238E27FC236}">
                <a16:creationId xmlns:a16="http://schemas.microsoft.com/office/drawing/2014/main" id="{1A81C976-BB2A-49C5-9BC9-C357D82F97E1}"/>
              </a:ext>
            </a:extLst>
          </p:cNvPr>
          <p:cNvSpPr txBox="1"/>
          <p:nvPr/>
        </p:nvSpPr>
        <p:spPr>
          <a:xfrm>
            <a:off x="14068867" y="5601954"/>
            <a:ext cx="2893102" cy="5457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kumimoji="0" lang="ja-JP" altLang="en-US" sz="3200" b="0" i="0" u="none" strike="noStrike" cap="none" spc="0" normalizeH="0" baseline="0" dirty="0">
                <a:ln>
                  <a:noFill/>
                </a:ln>
                <a:solidFill>
                  <a:srgbClr val="000000"/>
                </a:solidFill>
                <a:effectLst/>
                <a:uFillTx/>
                <a:latin typeface="Hiragino Maru Gothic ProN W4" panose="020F0400000000000000" pitchFamily="34" charset="-128"/>
                <a:ea typeface="Hiragino Maru Gothic ProN W4" panose="020F0400000000000000" pitchFamily="34" charset="-128"/>
                <a:sym typeface="Canela Text Regular"/>
              </a:rPr>
              <a:t>出力層</a:t>
            </a:r>
          </a:p>
        </p:txBody>
      </p:sp>
      <p:sp>
        <p:nvSpPr>
          <p:cNvPr id="17" name="テキスト ボックス 16">
            <a:extLst>
              <a:ext uri="{FF2B5EF4-FFF2-40B4-BE49-F238E27FC236}">
                <a16:creationId xmlns:a16="http://schemas.microsoft.com/office/drawing/2014/main" id="{33FB4F1B-8F2D-406A-B6F6-3E5D260BBBE6}"/>
              </a:ext>
            </a:extLst>
          </p:cNvPr>
          <p:cNvSpPr txBox="1"/>
          <p:nvPr/>
        </p:nvSpPr>
        <p:spPr>
          <a:xfrm>
            <a:off x="5051686" y="12676217"/>
            <a:ext cx="2758190" cy="6011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kumimoji="0" lang="en-US" altLang="ja-JP" sz="3600" b="0" i="0" u="none" strike="noStrike" cap="none" spc="0" normalizeH="0" baseline="0" dirty="0">
                <a:ln>
                  <a:noFill/>
                </a:ln>
                <a:solidFill>
                  <a:srgbClr val="000000"/>
                </a:solidFill>
                <a:effectLst/>
                <a:uFillTx/>
                <a:latin typeface="Hiragino Maru Gothic ProN W4" panose="020F0400000000000000" pitchFamily="34" charset="-128"/>
                <a:ea typeface="Hiragino Maru Gothic ProN W4" panose="020F0400000000000000" pitchFamily="34" charset="-128"/>
                <a:sym typeface="Canela Text Regular"/>
              </a:rPr>
              <a:t>784</a:t>
            </a:r>
            <a:r>
              <a:rPr kumimoji="0" lang="ja-JP" altLang="en-US" sz="3600" b="0" i="0" u="none" strike="noStrike" cap="none" spc="0" normalizeH="0" baseline="0" dirty="0">
                <a:ln>
                  <a:noFill/>
                </a:ln>
                <a:solidFill>
                  <a:srgbClr val="000000"/>
                </a:solidFill>
                <a:effectLst/>
                <a:uFillTx/>
                <a:latin typeface="Hiragino Maru Gothic ProN W4" panose="020F0400000000000000" pitchFamily="34" charset="-128"/>
                <a:ea typeface="Hiragino Maru Gothic ProN W4" panose="020F0400000000000000" pitchFamily="34" charset="-128"/>
                <a:sym typeface="Canela Text Regular"/>
              </a:rPr>
              <a:t>個</a:t>
            </a:r>
          </a:p>
        </p:txBody>
      </p:sp>
      <p:sp>
        <p:nvSpPr>
          <p:cNvPr id="18" name="テキスト ボックス 17">
            <a:extLst>
              <a:ext uri="{FF2B5EF4-FFF2-40B4-BE49-F238E27FC236}">
                <a16:creationId xmlns:a16="http://schemas.microsoft.com/office/drawing/2014/main" id="{69BE7C88-E8D1-44F4-8334-E52B954D222A}"/>
              </a:ext>
            </a:extLst>
          </p:cNvPr>
          <p:cNvSpPr txBox="1"/>
          <p:nvPr/>
        </p:nvSpPr>
        <p:spPr>
          <a:xfrm>
            <a:off x="9719221" y="12676217"/>
            <a:ext cx="2758190" cy="6011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lang="en-US" altLang="ja-JP" sz="3600" dirty="0">
                <a:latin typeface="Hiragino Maru Gothic ProN W4" panose="020F0400000000000000" pitchFamily="34" charset="-128"/>
                <a:ea typeface="Hiragino Maru Gothic ProN W4" panose="020F0400000000000000" pitchFamily="34" charset="-128"/>
              </a:rPr>
              <a:t>32</a:t>
            </a:r>
            <a:r>
              <a:rPr kumimoji="0" lang="ja-JP" altLang="en-US" sz="3600" b="0" i="0" u="none" strike="noStrike" cap="none" spc="0" normalizeH="0" baseline="0" dirty="0">
                <a:ln>
                  <a:noFill/>
                </a:ln>
                <a:solidFill>
                  <a:srgbClr val="000000"/>
                </a:solidFill>
                <a:effectLst/>
                <a:uFillTx/>
                <a:latin typeface="Hiragino Maru Gothic ProN W4" panose="020F0400000000000000" pitchFamily="34" charset="-128"/>
                <a:ea typeface="Hiragino Maru Gothic ProN W4" panose="020F0400000000000000" pitchFamily="34" charset="-128"/>
                <a:sym typeface="Canela Text Regular"/>
              </a:rPr>
              <a:t>個</a:t>
            </a:r>
          </a:p>
        </p:txBody>
      </p:sp>
      <p:sp>
        <p:nvSpPr>
          <p:cNvPr id="19" name="テキスト ボックス 18">
            <a:extLst>
              <a:ext uri="{FF2B5EF4-FFF2-40B4-BE49-F238E27FC236}">
                <a16:creationId xmlns:a16="http://schemas.microsoft.com/office/drawing/2014/main" id="{5299C340-B5C1-4B0E-A693-A3EE521D6C9C}"/>
              </a:ext>
            </a:extLst>
          </p:cNvPr>
          <p:cNvSpPr txBox="1"/>
          <p:nvPr/>
        </p:nvSpPr>
        <p:spPr>
          <a:xfrm>
            <a:off x="14386756" y="12676217"/>
            <a:ext cx="2758190" cy="6011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kumimoji="0" lang="en-US" altLang="ja-JP" sz="3600" b="0" i="0" u="none" strike="noStrike" cap="none" spc="0" normalizeH="0" baseline="0" dirty="0">
                <a:ln>
                  <a:noFill/>
                </a:ln>
                <a:solidFill>
                  <a:srgbClr val="000000"/>
                </a:solidFill>
                <a:effectLst/>
                <a:uFillTx/>
                <a:latin typeface="Hiragino Maru Gothic ProN W4" panose="020F0400000000000000" pitchFamily="34" charset="-128"/>
                <a:ea typeface="Hiragino Maru Gothic ProN W4" panose="020F0400000000000000" pitchFamily="34" charset="-128"/>
                <a:sym typeface="Canela Text Regular"/>
              </a:rPr>
              <a:t>10</a:t>
            </a:r>
            <a:r>
              <a:rPr kumimoji="0" lang="ja-JP" altLang="en-US" sz="3600" b="0" i="0" u="none" strike="noStrike" cap="none" spc="0" normalizeH="0" baseline="0" dirty="0">
                <a:ln>
                  <a:noFill/>
                </a:ln>
                <a:solidFill>
                  <a:srgbClr val="000000"/>
                </a:solidFill>
                <a:effectLst/>
                <a:uFillTx/>
                <a:latin typeface="Hiragino Maru Gothic ProN W4" panose="020F0400000000000000" pitchFamily="34" charset="-128"/>
                <a:ea typeface="Hiragino Maru Gothic ProN W4" panose="020F0400000000000000" pitchFamily="34" charset="-128"/>
                <a:sym typeface="Canela Text Regular"/>
              </a:rPr>
              <a:t>個</a:t>
            </a:r>
          </a:p>
        </p:txBody>
      </p:sp>
      <p:cxnSp>
        <p:nvCxnSpPr>
          <p:cNvPr id="21" name="直線コネクタ 20">
            <a:extLst>
              <a:ext uri="{FF2B5EF4-FFF2-40B4-BE49-F238E27FC236}">
                <a16:creationId xmlns:a16="http://schemas.microsoft.com/office/drawing/2014/main" id="{EAC4916D-31E7-4E2B-BDF7-9A92F8962631}"/>
              </a:ext>
            </a:extLst>
          </p:cNvPr>
          <p:cNvCxnSpPr/>
          <p:nvPr/>
        </p:nvCxnSpPr>
        <p:spPr>
          <a:xfrm>
            <a:off x="7405141" y="6858000"/>
            <a:ext cx="2638269"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22" name="直線コネクタ 21">
            <a:extLst>
              <a:ext uri="{FF2B5EF4-FFF2-40B4-BE49-F238E27FC236}">
                <a16:creationId xmlns:a16="http://schemas.microsoft.com/office/drawing/2014/main" id="{4CCFBB15-4405-41C8-9256-739FE031648E}"/>
              </a:ext>
            </a:extLst>
          </p:cNvPr>
          <p:cNvCxnSpPr>
            <a:cxnSpLocks/>
          </p:cNvCxnSpPr>
          <p:nvPr/>
        </p:nvCxnSpPr>
        <p:spPr>
          <a:xfrm>
            <a:off x="7405141" y="6858000"/>
            <a:ext cx="2638269" cy="1138315"/>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24" name="直線コネクタ 23">
            <a:extLst>
              <a:ext uri="{FF2B5EF4-FFF2-40B4-BE49-F238E27FC236}">
                <a16:creationId xmlns:a16="http://schemas.microsoft.com/office/drawing/2014/main" id="{DAFC8DC8-A5C6-410E-978B-0CCE77D279BD}"/>
              </a:ext>
            </a:extLst>
          </p:cNvPr>
          <p:cNvCxnSpPr>
            <a:cxnSpLocks/>
          </p:cNvCxnSpPr>
          <p:nvPr/>
        </p:nvCxnSpPr>
        <p:spPr>
          <a:xfrm>
            <a:off x="7430071" y="6857999"/>
            <a:ext cx="2669674" cy="4918335"/>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26" name="直線コネクタ 25">
            <a:extLst>
              <a:ext uri="{FF2B5EF4-FFF2-40B4-BE49-F238E27FC236}">
                <a16:creationId xmlns:a16="http://schemas.microsoft.com/office/drawing/2014/main" id="{4CA1CD9A-1248-441B-AF37-32B8481D1534}"/>
              </a:ext>
            </a:extLst>
          </p:cNvPr>
          <p:cNvCxnSpPr/>
          <p:nvPr/>
        </p:nvCxnSpPr>
        <p:spPr>
          <a:xfrm>
            <a:off x="7430071" y="7996315"/>
            <a:ext cx="2638269"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27" name="直線コネクタ 26">
            <a:extLst>
              <a:ext uri="{FF2B5EF4-FFF2-40B4-BE49-F238E27FC236}">
                <a16:creationId xmlns:a16="http://schemas.microsoft.com/office/drawing/2014/main" id="{81A53776-4D2F-4287-8CBF-30AE594A057C}"/>
              </a:ext>
            </a:extLst>
          </p:cNvPr>
          <p:cNvCxnSpPr>
            <a:cxnSpLocks/>
          </p:cNvCxnSpPr>
          <p:nvPr/>
        </p:nvCxnSpPr>
        <p:spPr>
          <a:xfrm flipV="1">
            <a:off x="7430071" y="6857999"/>
            <a:ext cx="2613339" cy="1138316"/>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29" name="直線コネクタ 28">
            <a:extLst>
              <a:ext uri="{FF2B5EF4-FFF2-40B4-BE49-F238E27FC236}">
                <a16:creationId xmlns:a16="http://schemas.microsoft.com/office/drawing/2014/main" id="{F6C91FE5-39A3-46A1-8A91-8FA1C58D228B}"/>
              </a:ext>
            </a:extLst>
          </p:cNvPr>
          <p:cNvCxnSpPr>
            <a:cxnSpLocks/>
          </p:cNvCxnSpPr>
          <p:nvPr/>
        </p:nvCxnSpPr>
        <p:spPr>
          <a:xfrm>
            <a:off x="7430776" y="7984653"/>
            <a:ext cx="2668969" cy="3791681"/>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31" name="直線コネクタ 30">
            <a:extLst>
              <a:ext uri="{FF2B5EF4-FFF2-40B4-BE49-F238E27FC236}">
                <a16:creationId xmlns:a16="http://schemas.microsoft.com/office/drawing/2014/main" id="{7FEAEA5A-B0F3-4D22-B577-807CE1FEAA82}"/>
              </a:ext>
            </a:extLst>
          </p:cNvPr>
          <p:cNvCxnSpPr>
            <a:cxnSpLocks/>
          </p:cNvCxnSpPr>
          <p:nvPr/>
        </p:nvCxnSpPr>
        <p:spPr>
          <a:xfrm>
            <a:off x="7348804" y="11776335"/>
            <a:ext cx="2750941"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35" name="直線コネクタ 34">
            <a:extLst>
              <a:ext uri="{FF2B5EF4-FFF2-40B4-BE49-F238E27FC236}">
                <a16:creationId xmlns:a16="http://schemas.microsoft.com/office/drawing/2014/main" id="{71CC99F5-DC43-44C9-BFD0-4E46364C1321}"/>
              </a:ext>
            </a:extLst>
          </p:cNvPr>
          <p:cNvCxnSpPr>
            <a:cxnSpLocks/>
          </p:cNvCxnSpPr>
          <p:nvPr/>
        </p:nvCxnSpPr>
        <p:spPr>
          <a:xfrm flipV="1">
            <a:off x="7348804" y="7996315"/>
            <a:ext cx="2719536" cy="3780019"/>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37" name="直線コネクタ 36">
            <a:extLst>
              <a:ext uri="{FF2B5EF4-FFF2-40B4-BE49-F238E27FC236}">
                <a16:creationId xmlns:a16="http://schemas.microsoft.com/office/drawing/2014/main" id="{412BF619-7510-4DA6-A14E-6D26F1F23281}"/>
              </a:ext>
            </a:extLst>
          </p:cNvPr>
          <p:cNvCxnSpPr>
            <a:cxnSpLocks/>
          </p:cNvCxnSpPr>
          <p:nvPr/>
        </p:nvCxnSpPr>
        <p:spPr>
          <a:xfrm flipV="1">
            <a:off x="7320795" y="6869662"/>
            <a:ext cx="2722615" cy="4895009"/>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39" name="テキスト ボックス 38">
            <a:extLst>
              <a:ext uri="{FF2B5EF4-FFF2-40B4-BE49-F238E27FC236}">
                <a16:creationId xmlns:a16="http://schemas.microsoft.com/office/drawing/2014/main" id="{B990E38A-B056-4BD5-81A3-AEFEB48E5F7B}"/>
              </a:ext>
            </a:extLst>
          </p:cNvPr>
          <p:cNvSpPr txBox="1"/>
          <p:nvPr/>
        </p:nvSpPr>
        <p:spPr>
          <a:xfrm>
            <a:off x="4984230" y="9056497"/>
            <a:ext cx="2893102" cy="14321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kumimoji="0" lang="ja-JP" altLang="en-US" sz="32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a:t>
            </a:r>
            <a:endParaRPr kumimoji="0" lang="en-US" altLang="ja-JP" sz="32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endParaRPr>
          </a:p>
          <a:p>
            <a:pPr marL="0" marR="0" indent="0" algn="ctr" defTabSz="2438400" rtl="0" fontAlgn="auto" latinLnBrk="0" hangingPunct="0">
              <a:lnSpc>
                <a:spcPct val="90000"/>
              </a:lnSpc>
              <a:spcBef>
                <a:spcPts val="0"/>
              </a:spcBef>
              <a:spcAft>
                <a:spcPts val="0"/>
              </a:spcAft>
              <a:buClrTx/>
              <a:buSzTx/>
              <a:buFontTx/>
              <a:buNone/>
              <a:tabLst/>
            </a:pPr>
            <a:r>
              <a:rPr lang="ja-JP" altLang="en-US" sz="3200" dirty="0"/>
              <a:t>・</a:t>
            </a:r>
            <a:endParaRPr lang="en-US" altLang="ja-JP" sz="3200" dirty="0"/>
          </a:p>
          <a:p>
            <a:pPr marL="0" marR="0" indent="0" algn="ctr" defTabSz="2438400" rtl="0" fontAlgn="auto" latinLnBrk="0" hangingPunct="0">
              <a:lnSpc>
                <a:spcPct val="90000"/>
              </a:lnSpc>
              <a:spcBef>
                <a:spcPts val="0"/>
              </a:spcBef>
              <a:spcAft>
                <a:spcPts val="0"/>
              </a:spcAft>
              <a:buClrTx/>
              <a:buSzTx/>
              <a:buFontTx/>
              <a:buNone/>
              <a:tabLst/>
            </a:pPr>
            <a:r>
              <a:rPr kumimoji="0" lang="ja-JP" altLang="en-US" sz="32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a:t>
            </a:r>
            <a:endParaRPr kumimoji="0" lang="en-US" altLang="ja-JP" sz="32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endParaRPr>
          </a:p>
        </p:txBody>
      </p:sp>
      <p:sp>
        <p:nvSpPr>
          <p:cNvPr id="40" name="テキスト ボックス 39">
            <a:extLst>
              <a:ext uri="{FF2B5EF4-FFF2-40B4-BE49-F238E27FC236}">
                <a16:creationId xmlns:a16="http://schemas.microsoft.com/office/drawing/2014/main" id="{BBE6606C-3B30-4120-9A95-3BD81BA7F118}"/>
              </a:ext>
            </a:extLst>
          </p:cNvPr>
          <p:cNvSpPr txBox="1"/>
          <p:nvPr/>
        </p:nvSpPr>
        <p:spPr>
          <a:xfrm>
            <a:off x="9590976" y="9087984"/>
            <a:ext cx="2893102" cy="14321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kumimoji="0" lang="ja-JP" altLang="en-US" sz="32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a:t>
            </a:r>
            <a:endParaRPr kumimoji="0" lang="en-US" altLang="ja-JP" sz="32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endParaRPr>
          </a:p>
          <a:p>
            <a:pPr marL="0" marR="0" indent="0" algn="ctr" defTabSz="2438400" rtl="0" fontAlgn="auto" latinLnBrk="0" hangingPunct="0">
              <a:lnSpc>
                <a:spcPct val="90000"/>
              </a:lnSpc>
              <a:spcBef>
                <a:spcPts val="0"/>
              </a:spcBef>
              <a:spcAft>
                <a:spcPts val="0"/>
              </a:spcAft>
              <a:buClrTx/>
              <a:buSzTx/>
              <a:buFontTx/>
              <a:buNone/>
              <a:tabLst/>
            </a:pPr>
            <a:r>
              <a:rPr lang="ja-JP" altLang="en-US" sz="3200" dirty="0"/>
              <a:t>・</a:t>
            </a:r>
            <a:endParaRPr lang="en-US" altLang="ja-JP" sz="3200" dirty="0"/>
          </a:p>
          <a:p>
            <a:pPr marL="0" marR="0" indent="0" algn="ctr" defTabSz="2438400" rtl="0" fontAlgn="auto" latinLnBrk="0" hangingPunct="0">
              <a:lnSpc>
                <a:spcPct val="90000"/>
              </a:lnSpc>
              <a:spcBef>
                <a:spcPts val="0"/>
              </a:spcBef>
              <a:spcAft>
                <a:spcPts val="0"/>
              </a:spcAft>
              <a:buClrTx/>
              <a:buSzTx/>
              <a:buFontTx/>
              <a:buNone/>
              <a:tabLst/>
            </a:pPr>
            <a:r>
              <a:rPr kumimoji="0" lang="ja-JP" altLang="en-US" sz="32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a:t>
            </a:r>
            <a:endParaRPr kumimoji="0" lang="en-US" altLang="ja-JP" sz="32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endParaRPr>
          </a:p>
        </p:txBody>
      </p:sp>
      <p:sp>
        <p:nvSpPr>
          <p:cNvPr id="41" name="テキスト ボックス 40">
            <a:extLst>
              <a:ext uri="{FF2B5EF4-FFF2-40B4-BE49-F238E27FC236}">
                <a16:creationId xmlns:a16="http://schemas.microsoft.com/office/drawing/2014/main" id="{291EDEF3-1B32-4DB3-AFD3-6996B3E3D075}"/>
              </a:ext>
            </a:extLst>
          </p:cNvPr>
          <p:cNvSpPr txBox="1"/>
          <p:nvPr/>
        </p:nvSpPr>
        <p:spPr>
          <a:xfrm>
            <a:off x="14068867" y="9124954"/>
            <a:ext cx="2893102" cy="14321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kumimoji="0" lang="ja-JP" altLang="en-US" sz="3200" b="1"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a:t>
            </a:r>
            <a:endParaRPr kumimoji="0" lang="en-US" altLang="ja-JP" sz="3200" b="1" i="0" u="none" strike="noStrike" cap="none" spc="0" normalizeH="0" baseline="0" dirty="0">
              <a:ln>
                <a:noFill/>
              </a:ln>
              <a:solidFill>
                <a:srgbClr val="000000"/>
              </a:solidFill>
              <a:effectLst/>
              <a:uFillTx/>
              <a:latin typeface="Canela Text Regular"/>
              <a:ea typeface="Canela Text Regular"/>
              <a:cs typeface="Canela Text Regular"/>
              <a:sym typeface="Canela Text Regular"/>
            </a:endParaRPr>
          </a:p>
          <a:p>
            <a:pPr marL="0" marR="0" indent="0" algn="ctr" defTabSz="2438400" rtl="0" fontAlgn="auto" latinLnBrk="0" hangingPunct="0">
              <a:lnSpc>
                <a:spcPct val="90000"/>
              </a:lnSpc>
              <a:spcBef>
                <a:spcPts val="0"/>
              </a:spcBef>
              <a:spcAft>
                <a:spcPts val="0"/>
              </a:spcAft>
              <a:buClrTx/>
              <a:buSzTx/>
              <a:buFontTx/>
              <a:buNone/>
              <a:tabLst/>
            </a:pPr>
            <a:r>
              <a:rPr lang="ja-JP" altLang="en-US" sz="3200" b="1" dirty="0"/>
              <a:t>・</a:t>
            </a:r>
            <a:endParaRPr lang="en-US" altLang="ja-JP" sz="3200" b="1" dirty="0"/>
          </a:p>
          <a:p>
            <a:pPr marL="0" marR="0" indent="0" algn="ctr" defTabSz="2438400" rtl="0" fontAlgn="auto" latinLnBrk="0" hangingPunct="0">
              <a:lnSpc>
                <a:spcPct val="90000"/>
              </a:lnSpc>
              <a:spcBef>
                <a:spcPts val="0"/>
              </a:spcBef>
              <a:spcAft>
                <a:spcPts val="0"/>
              </a:spcAft>
              <a:buClrTx/>
              <a:buSzTx/>
              <a:buFontTx/>
              <a:buNone/>
              <a:tabLst/>
            </a:pPr>
            <a:r>
              <a:rPr kumimoji="0" lang="ja-JP" altLang="en-US" sz="3200" b="1"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a:t>
            </a:r>
            <a:endParaRPr kumimoji="0" lang="en-US" altLang="ja-JP" sz="3200" b="1" i="0" u="none" strike="noStrike" cap="none" spc="0" normalizeH="0" baseline="0" dirty="0">
              <a:ln>
                <a:noFill/>
              </a:ln>
              <a:solidFill>
                <a:srgbClr val="000000"/>
              </a:solidFill>
              <a:effectLst/>
              <a:uFillTx/>
              <a:latin typeface="Canela Text Regular"/>
              <a:ea typeface="Canela Text Regular"/>
              <a:cs typeface="Canela Text Regular"/>
              <a:sym typeface="Canela Text Regular"/>
            </a:endParaRPr>
          </a:p>
        </p:txBody>
      </p:sp>
      <p:cxnSp>
        <p:nvCxnSpPr>
          <p:cNvPr id="42" name="直線コネクタ 41">
            <a:extLst>
              <a:ext uri="{FF2B5EF4-FFF2-40B4-BE49-F238E27FC236}">
                <a16:creationId xmlns:a16="http://schemas.microsoft.com/office/drawing/2014/main" id="{B0ACF44B-8B87-48E4-ACB2-4EA950C14D0E}"/>
              </a:ext>
            </a:extLst>
          </p:cNvPr>
          <p:cNvCxnSpPr/>
          <p:nvPr/>
        </p:nvCxnSpPr>
        <p:spPr>
          <a:xfrm>
            <a:off x="12008846" y="6823808"/>
            <a:ext cx="2638269"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43" name="直線コネクタ 42">
            <a:extLst>
              <a:ext uri="{FF2B5EF4-FFF2-40B4-BE49-F238E27FC236}">
                <a16:creationId xmlns:a16="http://schemas.microsoft.com/office/drawing/2014/main" id="{BF0C6D2D-A908-4CCC-A5F7-F841E88A9071}"/>
              </a:ext>
            </a:extLst>
          </p:cNvPr>
          <p:cNvCxnSpPr>
            <a:cxnSpLocks/>
          </p:cNvCxnSpPr>
          <p:nvPr/>
        </p:nvCxnSpPr>
        <p:spPr>
          <a:xfrm>
            <a:off x="12008846" y="6823808"/>
            <a:ext cx="2638269" cy="1138315"/>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44" name="直線コネクタ 43">
            <a:extLst>
              <a:ext uri="{FF2B5EF4-FFF2-40B4-BE49-F238E27FC236}">
                <a16:creationId xmlns:a16="http://schemas.microsoft.com/office/drawing/2014/main" id="{A898428F-7BD1-4174-9293-EA02FCC94A03}"/>
              </a:ext>
            </a:extLst>
          </p:cNvPr>
          <p:cNvCxnSpPr>
            <a:cxnSpLocks/>
          </p:cNvCxnSpPr>
          <p:nvPr/>
        </p:nvCxnSpPr>
        <p:spPr>
          <a:xfrm>
            <a:off x="12033776" y="6823807"/>
            <a:ext cx="2669674" cy="4918335"/>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45" name="直線コネクタ 44">
            <a:extLst>
              <a:ext uri="{FF2B5EF4-FFF2-40B4-BE49-F238E27FC236}">
                <a16:creationId xmlns:a16="http://schemas.microsoft.com/office/drawing/2014/main" id="{B4EB6B1C-BDDF-4E16-99CB-DC1313A33776}"/>
              </a:ext>
            </a:extLst>
          </p:cNvPr>
          <p:cNvCxnSpPr/>
          <p:nvPr/>
        </p:nvCxnSpPr>
        <p:spPr>
          <a:xfrm>
            <a:off x="12033776" y="7962123"/>
            <a:ext cx="2638269"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46" name="直線コネクタ 45">
            <a:extLst>
              <a:ext uri="{FF2B5EF4-FFF2-40B4-BE49-F238E27FC236}">
                <a16:creationId xmlns:a16="http://schemas.microsoft.com/office/drawing/2014/main" id="{1418E781-5D6F-45B8-839A-3BA9DDCD3899}"/>
              </a:ext>
            </a:extLst>
          </p:cNvPr>
          <p:cNvCxnSpPr>
            <a:cxnSpLocks/>
          </p:cNvCxnSpPr>
          <p:nvPr/>
        </p:nvCxnSpPr>
        <p:spPr>
          <a:xfrm flipV="1">
            <a:off x="12033776" y="6823807"/>
            <a:ext cx="2613339" cy="1138316"/>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47" name="直線コネクタ 46">
            <a:extLst>
              <a:ext uri="{FF2B5EF4-FFF2-40B4-BE49-F238E27FC236}">
                <a16:creationId xmlns:a16="http://schemas.microsoft.com/office/drawing/2014/main" id="{E1A16838-DB20-45F8-B868-C2A986D198E0}"/>
              </a:ext>
            </a:extLst>
          </p:cNvPr>
          <p:cNvCxnSpPr>
            <a:cxnSpLocks/>
          </p:cNvCxnSpPr>
          <p:nvPr/>
        </p:nvCxnSpPr>
        <p:spPr>
          <a:xfrm>
            <a:off x="12034481" y="7950461"/>
            <a:ext cx="2668969" cy="3791681"/>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48" name="直線コネクタ 47">
            <a:extLst>
              <a:ext uri="{FF2B5EF4-FFF2-40B4-BE49-F238E27FC236}">
                <a16:creationId xmlns:a16="http://schemas.microsoft.com/office/drawing/2014/main" id="{3619884C-BA5D-40AB-B7CA-5556D58A7DC2}"/>
              </a:ext>
            </a:extLst>
          </p:cNvPr>
          <p:cNvCxnSpPr>
            <a:cxnSpLocks/>
          </p:cNvCxnSpPr>
          <p:nvPr/>
        </p:nvCxnSpPr>
        <p:spPr>
          <a:xfrm>
            <a:off x="11952509" y="11742143"/>
            <a:ext cx="2750941"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49" name="直線コネクタ 48">
            <a:extLst>
              <a:ext uri="{FF2B5EF4-FFF2-40B4-BE49-F238E27FC236}">
                <a16:creationId xmlns:a16="http://schemas.microsoft.com/office/drawing/2014/main" id="{7C440438-3F13-4233-808E-A8C79F3BFF54}"/>
              </a:ext>
            </a:extLst>
          </p:cNvPr>
          <p:cNvCxnSpPr>
            <a:cxnSpLocks/>
          </p:cNvCxnSpPr>
          <p:nvPr/>
        </p:nvCxnSpPr>
        <p:spPr>
          <a:xfrm flipV="1">
            <a:off x="11952509" y="7962123"/>
            <a:ext cx="2719536" cy="3780019"/>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50" name="直線コネクタ 49">
            <a:extLst>
              <a:ext uri="{FF2B5EF4-FFF2-40B4-BE49-F238E27FC236}">
                <a16:creationId xmlns:a16="http://schemas.microsoft.com/office/drawing/2014/main" id="{B23213AB-0FBA-4E81-83DB-B5CD67EC27C8}"/>
              </a:ext>
            </a:extLst>
          </p:cNvPr>
          <p:cNvCxnSpPr>
            <a:cxnSpLocks/>
          </p:cNvCxnSpPr>
          <p:nvPr/>
        </p:nvCxnSpPr>
        <p:spPr>
          <a:xfrm flipV="1">
            <a:off x="11924500" y="6835470"/>
            <a:ext cx="2722615" cy="4895009"/>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51" name="右中かっこ 50">
            <a:extLst>
              <a:ext uri="{FF2B5EF4-FFF2-40B4-BE49-F238E27FC236}">
                <a16:creationId xmlns:a16="http://schemas.microsoft.com/office/drawing/2014/main" id="{E8E5FC82-8602-4FE5-AB5A-A5D8A96F2610}"/>
              </a:ext>
            </a:extLst>
          </p:cNvPr>
          <p:cNvSpPr/>
          <p:nvPr/>
        </p:nvSpPr>
        <p:spPr>
          <a:xfrm>
            <a:off x="16654072" y="6453265"/>
            <a:ext cx="1892686" cy="5727805"/>
          </a:xfrm>
          <a:prstGeom prst="rightBrac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ja-JP" altLang="en-US" sz="1800" b="0" i="0" u="none" strike="noStrike" cap="none" spc="0" normalizeH="0" baseline="0">
              <a:ln>
                <a:noFill/>
              </a:ln>
              <a:solidFill>
                <a:srgbClr val="000000"/>
              </a:solidFill>
              <a:effectLst/>
              <a:uFillTx/>
            </a:endParaRPr>
          </a:p>
        </p:txBody>
      </p:sp>
      <p:sp>
        <p:nvSpPr>
          <p:cNvPr id="52" name="テキスト ボックス 51">
            <a:extLst>
              <a:ext uri="{FF2B5EF4-FFF2-40B4-BE49-F238E27FC236}">
                <a16:creationId xmlns:a16="http://schemas.microsoft.com/office/drawing/2014/main" id="{DDE75D08-B1BF-4C9B-90EA-C03DCECDA1B8}"/>
              </a:ext>
            </a:extLst>
          </p:cNvPr>
          <p:cNvSpPr txBox="1"/>
          <p:nvPr/>
        </p:nvSpPr>
        <p:spPr>
          <a:xfrm>
            <a:off x="19033340" y="8832390"/>
            <a:ext cx="4768541" cy="98898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400" rtl="0" fontAlgn="auto" latinLnBrk="0" hangingPunct="0">
              <a:lnSpc>
                <a:spcPct val="90000"/>
              </a:lnSpc>
              <a:spcBef>
                <a:spcPts val="0"/>
              </a:spcBef>
              <a:spcAft>
                <a:spcPts val="0"/>
              </a:spcAft>
              <a:buClrTx/>
              <a:buSzTx/>
              <a:buFontTx/>
              <a:buNone/>
              <a:tabLst/>
            </a:pPr>
            <a:r>
              <a:rPr kumimoji="0" lang="en-US" altLang="ja-JP" sz="3200" u="none" strike="noStrike" cap="none" spc="0" normalizeH="0" baseline="0" dirty="0">
                <a:ln>
                  <a:noFill/>
                </a:ln>
                <a:solidFill>
                  <a:srgbClr val="000000"/>
                </a:solidFill>
                <a:effectLst/>
                <a:uFillTx/>
                <a:latin typeface="Hiragino Maru Gothic ProN W4" panose="020F0400000000000000" pitchFamily="34" charset="-128"/>
                <a:ea typeface="Hiragino Maru Gothic ProN W4" panose="020F0400000000000000" pitchFamily="34" charset="-128"/>
                <a:sym typeface="Canela Text Regular"/>
              </a:rPr>
              <a:t>[</a:t>
            </a:r>
            <a:r>
              <a:rPr kumimoji="0" lang="ja-JP" altLang="en-US" sz="3200" u="none" strike="noStrike" cap="none" spc="0" normalizeH="0" baseline="0" dirty="0">
                <a:ln>
                  <a:noFill/>
                </a:ln>
                <a:solidFill>
                  <a:srgbClr val="000000"/>
                </a:solidFill>
                <a:effectLst/>
                <a:uFillTx/>
                <a:latin typeface="Hiragino Maru Gothic ProN W4" panose="020F0400000000000000" pitchFamily="34" charset="-128"/>
                <a:ea typeface="Hiragino Maru Gothic ProN W4" panose="020F0400000000000000" pitchFamily="34" charset="-128"/>
                <a:sym typeface="Canela Text Regular"/>
              </a:rPr>
              <a:t>０００００</a:t>
            </a:r>
            <a:r>
              <a:rPr kumimoji="0" lang="en-US" altLang="ja-JP" sz="3200" u="none" strike="noStrike" cap="none" spc="0" normalizeH="0" baseline="0" dirty="0">
                <a:ln>
                  <a:noFill/>
                </a:ln>
                <a:solidFill>
                  <a:srgbClr val="000000"/>
                </a:solidFill>
                <a:effectLst/>
                <a:uFillTx/>
                <a:latin typeface="Hiragino Maru Gothic ProN W4" panose="020F0400000000000000" pitchFamily="34" charset="-128"/>
                <a:ea typeface="Hiragino Maru Gothic ProN W4" panose="020F0400000000000000" pitchFamily="34" charset="-128"/>
                <a:sym typeface="Canela Text Regular"/>
              </a:rPr>
              <a:t>1</a:t>
            </a:r>
            <a:r>
              <a:rPr kumimoji="0" lang="ja-JP" altLang="en-US" sz="3200" u="none" strike="noStrike" cap="none" spc="0" normalizeH="0" baseline="0" dirty="0">
                <a:ln>
                  <a:noFill/>
                </a:ln>
                <a:solidFill>
                  <a:srgbClr val="000000"/>
                </a:solidFill>
                <a:effectLst/>
                <a:uFillTx/>
                <a:latin typeface="Hiragino Maru Gothic ProN W4" panose="020F0400000000000000" pitchFamily="34" charset="-128"/>
                <a:ea typeface="Hiragino Maru Gothic ProN W4" panose="020F0400000000000000" pitchFamily="34" charset="-128"/>
                <a:sym typeface="Canela Text Regular"/>
              </a:rPr>
              <a:t>０００</a:t>
            </a:r>
            <a:r>
              <a:rPr lang="en-US" altLang="ja-JP" sz="3200" dirty="0">
                <a:latin typeface="Hiragino Maru Gothic ProN W4" panose="020F0400000000000000" pitchFamily="34" charset="-128"/>
                <a:ea typeface="Hiragino Maru Gothic ProN W4" panose="020F0400000000000000" pitchFamily="34" charset="-128"/>
              </a:rPr>
              <a:t>0</a:t>
            </a:r>
            <a:r>
              <a:rPr kumimoji="0" lang="en-US" altLang="ja-JP" sz="3200" u="none" strike="noStrike" cap="none" spc="0" normalizeH="0" baseline="0" dirty="0">
                <a:ln>
                  <a:noFill/>
                </a:ln>
                <a:solidFill>
                  <a:srgbClr val="000000"/>
                </a:solidFill>
                <a:effectLst/>
                <a:uFillTx/>
                <a:latin typeface="Hiragino Maru Gothic ProN W4" panose="020F0400000000000000" pitchFamily="34" charset="-128"/>
                <a:ea typeface="Hiragino Maru Gothic ProN W4" panose="020F0400000000000000" pitchFamily="34" charset="-128"/>
                <a:sym typeface="Canela Text Regular"/>
              </a:rPr>
              <a:t>]</a:t>
            </a:r>
          </a:p>
          <a:p>
            <a:pPr marL="0" marR="0" indent="0" algn="l" defTabSz="2438400" rtl="0" fontAlgn="auto" latinLnBrk="0" hangingPunct="0">
              <a:lnSpc>
                <a:spcPct val="90000"/>
              </a:lnSpc>
              <a:spcBef>
                <a:spcPts val="0"/>
              </a:spcBef>
              <a:spcAft>
                <a:spcPts val="0"/>
              </a:spcAft>
              <a:buClrTx/>
              <a:buSzTx/>
              <a:buFontTx/>
              <a:buNone/>
              <a:tabLst/>
            </a:pPr>
            <a:r>
              <a:rPr lang="ja-JP" altLang="en-US" sz="3200" dirty="0">
                <a:latin typeface="Hiragino Maru Gothic ProN W4" panose="020F0400000000000000" pitchFamily="34" charset="-128"/>
                <a:ea typeface="Hiragino Maru Gothic ProN W4" panose="020F0400000000000000" pitchFamily="34" charset="-128"/>
              </a:rPr>
              <a:t>→</a:t>
            </a:r>
            <a:r>
              <a:rPr lang="en-US" altLang="ja-JP" sz="3200" dirty="0">
                <a:latin typeface="Hiragino Maru Gothic ProN W4" panose="020F0400000000000000" pitchFamily="34" charset="-128"/>
                <a:ea typeface="Hiragino Maru Gothic ProN W4" panose="020F0400000000000000" pitchFamily="34" charset="-128"/>
              </a:rPr>
              <a:t>5</a:t>
            </a:r>
            <a:r>
              <a:rPr kumimoji="0" lang="ja-JP" altLang="en-US" sz="3200" u="none" strike="noStrike" cap="none" spc="0" normalizeH="0" baseline="0" dirty="0">
                <a:ln>
                  <a:noFill/>
                </a:ln>
                <a:solidFill>
                  <a:srgbClr val="000000"/>
                </a:solidFill>
                <a:effectLst/>
                <a:uFillTx/>
                <a:latin typeface="Hiragino Maru Gothic ProN W4" panose="020F0400000000000000" pitchFamily="34" charset="-128"/>
                <a:ea typeface="Hiragino Maru Gothic ProN W4" panose="020F0400000000000000" pitchFamily="34" charset="-128"/>
                <a:sym typeface="Canela Text Regular"/>
              </a:rPr>
              <a:t>！</a:t>
            </a:r>
          </a:p>
        </p:txBody>
      </p:sp>
      <p:sp>
        <p:nvSpPr>
          <p:cNvPr id="53" name="テキスト ボックス 52">
            <a:extLst>
              <a:ext uri="{FF2B5EF4-FFF2-40B4-BE49-F238E27FC236}">
                <a16:creationId xmlns:a16="http://schemas.microsoft.com/office/drawing/2014/main" id="{5349B002-4B18-4D30-8E51-CCA5CAB39321}"/>
              </a:ext>
            </a:extLst>
          </p:cNvPr>
          <p:cNvSpPr txBox="1"/>
          <p:nvPr/>
        </p:nvSpPr>
        <p:spPr>
          <a:xfrm>
            <a:off x="432196" y="8389193"/>
            <a:ext cx="3707236" cy="187538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kumimoji="0" lang="ja-JP" altLang="en-US" sz="32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入力層は入力する変数の数</a:t>
            </a:r>
            <a:endParaRPr kumimoji="0" lang="en-US" altLang="ja-JP" sz="32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endParaRPr>
          </a:p>
          <a:p>
            <a:pPr marL="0" marR="0" indent="0" algn="ctr" defTabSz="2438400" rtl="0" fontAlgn="auto" latinLnBrk="0" hangingPunct="0">
              <a:lnSpc>
                <a:spcPct val="90000"/>
              </a:lnSpc>
              <a:spcBef>
                <a:spcPts val="0"/>
              </a:spcBef>
              <a:spcAft>
                <a:spcPts val="0"/>
              </a:spcAft>
              <a:buClrTx/>
              <a:buSzTx/>
              <a:buFontTx/>
              <a:buNone/>
              <a:tabLst/>
            </a:pPr>
            <a:r>
              <a:rPr lang="ja-JP" altLang="en-US" sz="3200" dirty="0"/>
              <a:t>＝</a:t>
            </a:r>
            <a:r>
              <a:rPr lang="en-US" altLang="ja-JP" sz="3200" dirty="0"/>
              <a:t>1</a:t>
            </a:r>
            <a:r>
              <a:rPr lang="ja-JP" altLang="en-US" sz="3200" dirty="0"/>
              <a:t>枚の画像の変数の数は</a:t>
            </a:r>
            <a:r>
              <a:rPr lang="en-US" altLang="ja-JP" sz="3200" dirty="0"/>
              <a:t>784</a:t>
            </a:r>
            <a:r>
              <a:rPr lang="ja-JP" altLang="en-US" sz="3200" dirty="0"/>
              <a:t>個</a:t>
            </a:r>
            <a:endParaRPr kumimoji="0" lang="ja-JP" altLang="en-US" sz="32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endParaRPr>
          </a:p>
        </p:txBody>
      </p:sp>
      <p:sp>
        <p:nvSpPr>
          <p:cNvPr id="54" name="左中かっこ 53">
            <a:extLst>
              <a:ext uri="{FF2B5EF4-FFF2-40B4-BE49-F238E27FC236}">
                <a16:creationId xmlns:a16="http://schemas.microsoft.com/office/drawing/2014/main" id="{82B52D15-0479-42A9-94DE-993FD4E8D3A8}"/>
              </a:ext>
            </a:extLst>
          </p:cNvPr>
          <p:cNvSpPr/>
          <p:nvPr/>
        </p:nvSpPr>
        <p:spPr>
          <a:xfrm>
            <a:off x="4632681" y="6241917"/>
            <a:ext cx="634353" cy="6169939"/>
          </a:xfrm>
          <a:prstGeom prst="leftBrac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ja-JP" altLang="en-US" sz="1800" b="0" i="0" u="none" strike="noStrike" cap="none" spc="0" normalizeH="0" baseline="0">
              <a:ln>
                <a:noFill/>
              </a:ln>
              <a:solidFill>
                <a:srgbClr val="000000"/>
              </a:solidFill>
              <a:effectLst/>
              <a:uFillTx/>
            </a:endParaRPr>
          </a:p>
        </p:txBody>
      </p:sp>
      <p:sp>
        <p:nvSpPr>
          <p:cNvPr id="5" name="矢印: 右 4">
            <a:extLst>
              <a:ext uri="{FF2B5EF4-FFF2-40B4-BE49-F238E27FC236}">
                <a16:creationId xmlns:a16="http://schemas.microsoft.com/office/drawing/2014/main" id="{940720FD-803C-4B20-9887-B4D4DE3C0C2A}"/>
              </a:ext>
            </a:extLst>
          </p:cNvPr>
          <p:cNvSpPr/>
          <p:nvPr/>
        </p:nvSpPr>
        <p:spPr>
          <a:xfrm>
            <a:off x="6363325" y="7792074"/>
            <a:ext cx="9804165" cy="2811752"/>
          </a:xfrm>
          <a:prstGeom prst="rightArrow">
            <a:avLst/>
          </a:prstGeom>
          <a:solidFill>
            <a:srgbClr val="000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1303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Graphik"/>
              <a:ea typeface="Graphik"/>
              <a:cs typeface="Graphik"/>
              <a:sym typeface="Graphik"/>
            </a:endParaRPr>
          </a:p>
        </p:txBody>
      </p:sp>
      <p:pic>
        <p:nvPicPr>
          <p:cNvPr id="20" name="スクリーンショット 2022-01-11 13.50.20.png" descr="スクリーンショット 2022-01-11 13.50.20.png">
            <a:extLst>
              <a:ext uri="{FF2B5EF4-FFF2-40B4-BE49-F238E27FC236}">
                <a16:creationId xmlns:a16="http://schemas.microsoft.com/office/drawing/2014/main" id="{72407D4F-399D-06FF-94DC-30EDB191A1BF}"/>
              </a:ext>
            </a:extLst>
          </p:cNvPr>
          <p:cNvPicPr>
            <a:picLocks noChangeAspect="1"/>
          </p:cNvPicPr>
          <p:nvPr/>
        </p:nvPicPr>
        <p:blipFill>
          <a:blip r:embed="rId3"/>
          <a:srcRect r="80720" b="63111"/>
          <a:stretch>
            <a:fillRect/>
          </a:stretch>
        </p:blipFill>
        <p:spPr>
          <a:xfrm>
            <a:off x="876141" y="7073042"/>
            <a:ext cx="3259019" cy="3453612"/>
          </a:xfrm>
          <a:prstGeom prst="rect">
            <a:avLst/>
          </a:prstGeom>
          <a:ln w="12700">
            <a:miter lim="400000"/>
          </a:ln>
        </p:spPr>
      </p:pic>
    </p:spTree>
    <p:extLst>
      <p:ext uri="{BB962C8B-B14F-4D97-AF65-F5344CB8AC3E}">
        <p14:creationId xmlns:p14="http://schemas.microsoft.com/office/powerpoint/2010/main" val="36435108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四角形: 角を丸くする 4">
            <a:extLst>
              <a:ext uri="{FF2B5EF4-FFF2-40B4-BE49-F238E27FC236}">
                <a16:creationId xmlns:a16="http://schemas.microsoft.com/office/drawing/2014/main" id="{3BAF0BF8-87B5-4A06-8881-0B733173C8CE}"/>
              </a:ext>
            </a:extLst>
          </p:cNvPr>
          <p:cNvSpPr/>
          <p:nvPr/>
        </p:nvSpPr>
        <p:spPr>
          <a:xfrm>
            <a:off x="896717" y="6498081"/>
            <a:ext cx="15404222" cy="1154148"/>
          </a:xfrm>
          <a:prstGeom prst="roundRect">
            <a:avLst/>
          </a:prstGeom>
          <a:solidFill>
            <a:schemeClr val="accent2">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1303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Graphik"/>
              <a:ea typeface="Graphik"/>
              <a:cs typeface="Graphik"/>
              <a:sym typeface="Graphik"/>
            </a:endParaRPr>
          </a:p>
        </p:txBody>
      </p:sp>
      <p:sp>
        <p:nvSpPr>
          <p:cNvPr id="4" name="四角形: 角を丸くする 3">
            <a:extLst>
              <a:ext uri="{FF2B5EF4-FFF2-40B4-BE49-F238E27FC236}">
                <a16:creationId xmlns:a16="http://schemas.microsoft.com/office/drawing/2014/main" id="{AB160593-CF5A-4CF9-B537-7935285F784C}"/>
              </a:ext>
            </a:extLst>
          </p:cNvPr>
          <p:cNvSpPr/>
          <p:nvPr/>
        </p:nvSpPr>
        <p:spPr>
          <a:xfrm>
            <a:off x="896717" y="3980561"/>
            <a:ext cx="15404222" cy="1154148"/>
          </a:xfrm>
          <a:prstGeom prst="roundRect">
            <a:avLst/>
          </a:prstGeom>
          <a:solidFill>
            <a:schemeClr val="accent2">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1303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Graphik"/>
              <a:ea typeface="Graphik"/>
              <a:cs typeface="Graphik"/>
              <a:sym typeface="Graphik"/>
            </a:endParaRPr>
          </a:p>
        </p:txBody>
      </p:sp>
      <p:sp>
        <p:nvSpPr>
          <p:cNvPr id="3" name="四角形: 角を丸くする 2">
            <a:extLst>
              <a:ext uri="{FF2B5EF4-FFF2-40B4-BE49-F238E27FC236}">
                <a16:creationId xmlns:a16="http://schemas.microsoft.com/office/drawing/2014/main" id="{248490FE-54AC-4566-9AEF-7643D7E6A577}"/>
              </a:ext>
            </a:extLst>
          </p:cNvPr>
          <p:cNvSpPr/>
          <p:nvPr/>
        </p:nvSpPr>
        <p:spPr>
          <a:xfrm>
            <a:off x="896716" y="1301262"/>
            <a:ext cx="17426453" cy="1477107"/>
          </a:xfrm>
          <a:prstGeom prst="roundRect">
            <a:avLst/>
          </a:prstGeom>
          <a:solidFill>
            <a:schemeClr val="accent2">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1303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Graphik"/>
              <a:ea typeface="Graphik"/>
              <a:cs typeface="Graphik"/>
              <a:sym typeface="Graphik"/>
            </a:endParaRPr>
          </a:p>
        </p:txBody>
      </p:sp>
      <p:sp>
        <p:nvSpPr>
          <p:cNvPr id="2" name="テキスト ボックス 1">
            <a:extLst>
              <a:ext uri="{FF2B5EF4-FFF2-40B4-BE49-F238E27FC236}">
                <a16:creationId xmlns:a16="http://schemas.microsoft.com/office/drawing/2014/main" id="{4E849360-74F2-4A7A-8BF2-EA80CB9FCE18}"/>
              </a:ext>
            </a:extLst>
          </p:cNvPr>
          <p:cNvSpPr txBox="1"/>
          <p:nvPr/>
        </p:nvSpPr>
        <p:spPr>
          <a:xfrm>
            <a:off x="2324782" y="1795987"/>
            <a:ext cx="19069050" cy="957595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400" rtl="0" fontAlgn="auto" latinLnBrk="0" hangingPunct="0">
              <a:lnSpc>
                <a:spcPct val="90000"/>
              </a:lnSpc>
              <a:spcBef>
                <a:spcPts val="0"/>
              </a:spcBef>
              <a:spcAft>
                <a:spcPts val="0"/>
              </a:spcAft>
              <a:buClrTx/>
              <a:buSzTx/>
              <a:buFontTx/>
              <a:buNone/>
              <a:tabLst/>
            </a:pPr>
            <a:r>
              <a:rPr kumimoji="0" lang="en-US" altLang="ja-JP" sz="3600" b="0" i="0" u="none" strike="noStrike" cap="none" spc="0" normalizeH="0" baseline="0" dirty="0">
                <a:ln>
                  <a:noFill/>
                </a:ln>
                <a:solidFill>
                  <a:schemeClr val="bg1"/>
                </a:solidFill>
                <a:effectLst/>
                <a:uFillTx/>
                <a:latin typeface="Arial" panose="020B0604020202020204" pitchFamily="34" charset="0"/>
                <a:cs typeface="Arial" panose="020B0604020202020204" pitchFamily="34" charset="0"/>
                <a:sym typeface="Canela Text Regular"/>
              </a:rPr>
              <a:t>from </a:t>
            </a:r>
            <a:r>
              <a:rPr kumimoji="0" lang="en-US" altLang="ja-JP" sz="3600" b="0" i="0" u="none" strike="noStrike" cap="none" spc="0" normalizeH="0" baseline="0" dirty="0" err="1">
                <a:ln>
                  <a:noFill/>
                </a:ln>
                <a:solidFill>
                  <a:schemeClr val="bg1"/>
                </a:solidFill>
                <a:effectLst/>
                <a:uFillTx/>
                <a:latin typeface="Arial" panose="020B0604020202020204" pitchFamily="34" charset="0"/>
                <a:cs typeface="Arial" panose="020B0604020202020204" pitchFamily="34" charset="0"/>
                <a:sym typeface="Canela Text Regular"/>
              </a:rPr>
              <a:t>keras</a:t>
            </a:r>
            <a:r>
              <a:rPr lang="en-US" altLang="ja-JP" sz="3600" dirty="0" err="1">
                <a:solidFill>
                  <a:schemeClr val="bg1"/>
                </a:solidFill>
                <a:latin typeface="Arial" panose="020B0604020202020204" pitchFamily="34" charset="0"/>
                <a:cs typeface="Arial" panose="020B0604020202020204" pitchFamily="34" charset="0"/>
              </a:rPr>
              <a:t>.models</a:t>
            </a:r>
            <a:r>
              <a:rPr lang="en-US" altLang="ja-JP" sz="3600" dirty="0">
                <a:solidFill>
                  <a:schemeClr val="bg1"/>
                </a:solidFill>
                <a:latin typeface="Arial" panose="020B0604020202020204" pitchFamily="34" charset="0"/>
                <a:cs typeface="Arial" panose="020B0604020202020204" pitchFamily="34" charset="0"/>
              </a:rPr>
              <a:t> import Sequential</a:t>
            </a:r>
          </a:p>
          <a:p>
            <a:pPr marL="0" marR="0" indent="0" algn="l" defTabSz="2438400" rtl="0" fontAlgn="auto" latinLnBrk="0" hangingPunct="0">
              <a:lnSpc>
                <a:spcPct val="90000"/>
              </a:lnSpc>
              <a:spcBef>
                <a:spcPts val="0"/>
              </a:spcBef>
              <a:spcAft>
                <a:spcPts val="0"/>
              </a:spcAft>
              <a:buClrTx/>
              <a:buSzTx/>
              <a:buFontTx/>
              <a:buNone/>
              <a:tabLst/>
            </a:pPr>
            <a:endParaRPr lang="en-US" altLang="ja-JP" sz="3600" dirty="0">
              <a:solidFill>
                <a:schemeClr val="bg1"/>
              </a:solidFill>
              <a:latin typeface="Arial" panose="020B0604020202020204" pitchFamily="34" charset="0"/>
              <a:cs typeface="Arial" panose="020B0604020202020204" pitchFamily="34" charset="0"/>
            </a:endParaRPr>
          </a:p>
          <a:p>
            <a:pPr marL="0" marR="0" indent="0" algn="l" defTabSz="2438400" rtl="0" fontAlgn="auto" latinLnBrk="0" hangingPunct="0">
              <a:lnSpc>
                <a:spcPct val="90000"/>
              </a:lnSpc>
              <a:spcBef>
                <a:spcPts val="0"/>
              </a:spcBef>
              <a:spcAft>
                <a:spcPts val="0"/>
              </a:spcAft>
              <a:buClrTx/>
              <a:buSzTx/>
              <a:buFontTx/>
              <a:buNone/>
              <a:tabLst/>
            </a:pPr>
            <a:r>
              <a:rPr lang="ja-JP" altLang="en-US" sz="3600" dirty="0">
                <a:solidFill>
                  <a:schemeClr val="tx1"/>
                </a:solidFill>
                <a:latin typeface="Arial" panose="020B0604020202020204" pitchFamily="34" charset="0"/>
                <a:cs typeface="Arial" panose="020B0604020202020204" pitchFamily="34" charset="0"/>
              </a:rPr>
              <a:t>→</a:t>
            </a:r>
            <a:r>
              <a:rPr lang="en-US" altLang="ja-JP" sz="3600" dirty="0" err="1">
                <a:solidFill>
                  <a:schemeClr val="tx1"/>
                </a:solidFill>
                <a:latin typeface="Arial" panose="020B0604020202020204" pitchFamily="34" charset="0"/>
                <a:cs typeface="Arial" panose="020B0604020202020204" pitchFamily="34" charset="0"/>
              </a:rPr>
              <a:t>tensorflow</a:t>
            </a:r>
            <a:r>
              <a:rPr lang="ja-JP" altLang="en-US" sz="3600" dirty="0">
                <a:solidFill>
                  <a:schemeClr val="tx1"/>
                </a:solidFill>
                <a:latin typeface="Arial" panose="020B0604020202020204" pitchFamily="34" charset="0"/>
                <a:cs typeface="Arial" panose="020B0604020202020204" pitchFamily="34" charset="0"/>
              </a:rPr>
              <a:t>の</a:t>
            </a:r>
            <a:r>
              <a:rPr lang="en-US" altLang="ja-JP" sz="3600" dirty="0" err="1">
                <a:solidFill>
                  <a:schemeClr val="tx1"/>
                </a:solidFill>
                <a:latin typeface="Arial" panose="020B0604020202020204" pitchFamily="34" charset="0"/>
                <a:cs typeface="Arial" panose="020B0604020202020204" pitchFamily="34" charset="0"/>
              </a:rPr>
              <a:t>keras</a:t>
            </a:r>
            <a:r>
              <a:rPr lang="ja-JP" altLang="en-US" sz="3600" dirty="0">
                <a:solidFill>
                  <a:schemeClr val="tx1"/>
                </a:solidFill>
                <a:latin typeface="Arial" panose="020B0604020202020204" pitchFamily="34" charset="0"/>
                <a:cs typeface="Arial" panose="020B0604020202020204" pitchFamily="34" charset="0"/>
              </a:rPr>
              <a:t>の</a:t>
            </a:r>
            <a:r>
              <a:rPr lang="en-US" altLang="ja-JP" sz="3600" dirty="0">
                <a:solidFill>
                  <a:schemeClr val="tx1"/>
                </a:solidFill>
                <a:latin typeface="Arial" panose="020B0604020202020204" pitchFamily="34" charset="0"/>
                <a:cs typeface="Arial" panose="020B0604020202020204" pitchFamily="34" charset="0"/>
              </a:rPr>
              <a:t>models</a:t>
            </a:r>
            <a:r>
              <a:rPr lang="ja-JP" altLang="en-US" sz="3600" dirty="0">
                <a:solidFill>
                  <a:schemeClr val="tx1"/>
                </a:solidFill>
                <a:latin typeface="Arial" panose="020B0604020202020204" pitchFamily="34" charset="0"/>
                <a:cs typeface="Arial" panose="020B0604020202020204" pitchFamily="34" charset="0"/>
              </a:rPr>
              <a:t>の中の</a:t>
            </a:r>
            <a:r>
              <a:rPr lang="en-US" altLang="ja-JP" sz="3600" dirty="0">
                <a:solidFill>
                  <a:schemeClr val="tx1"/>
                </a:solidFill>
                <a:latin typeface="Arial" panose="020B0604020202020204" pitchFamily="34" charset="0"/>
                <a:cs typeface="Arial" panose="020B0604020202020204" pitchFamily="34" charset="0"/>
              </a:rPr>
              <a:t>Sequential</a:t>
            </a:r>
            <a:r>
              <a:rPr lang="ja-JP" altLang="en-US" sz="3600" dirty="0">
                <a:solidFill>
                  <a:schemeClr val="tx1"/>
                </a:solidFill>
                <a:latin typeface="Arial" panose="020B0604020202020204" pitchFamily="34" charset="0"/>
                <a:cs typeface="Arial" panose="020B0604020202020204" pitchFamily="34" charset="0"/>
              </a:rPr>
              <a:t>という関数を読み込む</a:t>
            </a:r>
            <a:endParaRPr lang="en-US" altLang="ja-JP" sz="3600" dirty="0">
              <a:solidFill>
                <a:schemeClr val="tx1"/>
              </a:solidFill>
              <a:latin typeface="Arial" panose="020B0604020202020204" pitchFamily="34" charset="0"/>
              <a:cs typeface="Arial" panose="020B0604020202020204" pitchFamily="34" charset="0"/>
            </a:endParaRPr>
          </a:p>
          <a:p>
            <a:pPr marL="0" marR="0" indent="0" algn="l" defTabSz="2438400" rtl="0" fontAlgn="auto" latinLnBrk="0" hangingPunct="0">
              <a:lnSpc>
                <a:spcPct val="90000"/>
              </a:lnSpc>
              <a:spcBef>
                <a:spcPts val="0"/>
              </a:spcBef>
              <a:spcAft>
                <a:spcPts val="0"/>
              </a:spcAft>
              <a:buClrTx/>
              <a:buSzTx/>
              <a:buFontTx/>
              <a:buNone/>
              <a:tabLst/>
            </a:pPr>
            <a:r>
              <a:rPr lang="ja-JP" altLang="en-US" sz="3600" dirty="0">
                <a:solidFill>
                  <a:schemeClr val="tx1"/>
                </a:solidFill>
                <a:latin typeface="Arial" panose="020B0604020202020204" pitchFamily="34" charset="0"/>
                <a:cs typeface="Arial" panose="020B0604020202020204" pitchFamily="34" charset="0"/>
              </a:rPr>
              <a:t>→ここから下では</a:t>
            </a:r>
            <a:r>
              <a:rPr lang="en-US" altLang="ja-JP" sz="3600" dirty="0">
                <a:solidFill>
                  <a:schemeClr val="tx1"/>
                </a:solidFill>
                <a:latin typeface="Arial" panose="020B0604020202020204" pitchFamily="34" charset="0"/>
                <a:cs typeface="Arial" panose="020B0604020202020204" pitchFamily="34" charset="0"/>
              </a:rPr>
              <a:t>Sequential()</a:t>
            </a:r>
            <a:r>
              <a:rPr lang="ja-JP" altLang="en-US" sz="3600" dirty="0">
                <a:solidFill>
                  <a:schemeClr val="tx1"/>
                </a:solidFill>
                <a:latin typeface="Arial" panose="020B0604020202020204" pitchFamily="34" charset="0"/>
                <a:cs typeface="Arial" panose="020B0604020202020204" pitchFamily="34" charset="0"/>
              </a:rPr>
              <a:t>という書き方で使用できる</a:t>
            </a:r>
            <a:endParaRPr lang="en-US" altLang="ja-JP" sz="3600" dirty="0">
              <a:solidFill>
                <a:schemeClr val="tx1"/>
              </a:solidFill>
              <a:latin typeface="Arial" panose="020B0604020202020204" pitchFamily="34" charset="0"/>
              <a:cs typeface="Arial" panose="020B0604020202020204" pitchFamily="34" charset="0"/>
            </a:endParaRPr>
          </a:p>
          <a:p>
            <a:pPr marL="0" marR="0" indent="0" algn="l" defTabSz="2438400" rtl="0" fontAlgn="auto" latinLnBrk="0" hangingPunct="0">
              <a:lnSpc>
                <a:spcPct val="90000"/>
              </a:lnSpc>
              <a:spcBef>
                <a:spcPts val="0"/>
              </a:spcBef>
              <a:spcAft>
                <a:spcPts val="0"/>
              </a:spcAft>
              <a:buClrTx/>
              <a:buSzTx/>
              <a:buFontTx/>
              <a:buNone/>
              <a:tabLst/>
            </a:pPr>
            <a:endParaRPr lang="en-US" altLang="ja-JP" sz="3600" dirty="0">
              <a:solidFill>
                <a:schemeClr val="bg1"/>
              </a:solidFill>
              <a:latin typeface="Arial" panose="020B0604020202020204" pitchFamily="34" charset="0"/>
              <a:cs typeface="Arial" panose="020B0604020202020204" pitchFamily="34" charset="0"/>
            </a:endParaRPr>
          </a:p>
          <a:p>
            <a:pPr marL="0" marR="0" indent="0" algn="l" defTabSz="2438400" rtl="0" fontAlgn="auto" latinLnBrk="0" hangingPunct="0">
              <a:lnSpc>
                <a:spcPct val="90000"/>
              </a:lnSpc>
              <a:spcBef>
                <a:spcPts val="0"/>
              </a:spcBef>
              <a:spcAft>
                <a:spcPts val="0"/>
              </a:spcAft>
              <a:buClrTx/>
              <a:buSzTx/>
              <a:buFontTx/>
              <a:buNone/>
              <a:tabLst/>
            </a:pPr>
            <a:r>
              <a:rPr kumimoji="0" lang="en-US" altLang="ja-JP" sz="3600" b="0" i="0" u="none" strike="noStrike" cap="none" spc="0" normalizeH="0" baseline="0" dirty="0">
                <a:ln>
                  <a:noFill/>
                </a:ln>
                <a:solidFill>
                  <a:schemeClr val="bg1"/>
                </a:solidFill>
                <a:effectLst/>
                <a:uFillTx/>
                <a:latin typeface="Arial" panose="020B0604020202020204" pitchFamily="34" charset="0"/>
                <a:cs typeface="Arial" panose="020B0604020202020204" pitchFamily="34" charset="0"/>
                <a:sym typeface="Canela Text Regular"/>
              </a:rPr>
              <a:t>from </a:t>
            </a:r>
            <a:r>
              <a:rPr kumimoji="0" lang="en-US" altLang="ja-JP" sz="3600" b="0" i="0" u="none" strike="noStrike" cap="none" spc="0" normalizeH="0" baseline="0" dirty="0" err="1">
                <a:ln>
                  <a:noFill/>
                </a:ln>
                <a:solidFill>
                  <a:schemeClr val="bg1"/>
                </a:solidFill>
                <a:effectLst/>
                <a:uFillTx/>
                <a:latin typeface="Arial" panose="020B0604020202020204" pitchFamily="34" charset="0"/>
                <a:cs typeface="Arial" panose="020B0604020202020204" pitchFamily="34" charset="0"/>
                <a:sym typeface="Canela Text Regular"/>
              </a:rPr>
              <a:t>keras.layers</a:t>
            </a:r>
            <a:r>
              <a:rPr kumimoji="0" lang="en-US" altLang="ja-JP" sz="3600" b="0" i="0" u="none" strike="noStrike" cap="none" spc="0" normalizeH="0" baseline="0" dirty="0">
                <a:ln>
                  <a:noFill/>
                </a:ln>
                <a:solidFill>
                  <a:schemeClr val="bg1"/>
                </a:solidFill>
                <a:effectLst/>
                <a:uFillTx/>
                <a:latin typeface="Arial" panose="020B0604020202020204" pitchFamily="34" charset="0"/>
                <a:cs typeface="Arial" panose="020B0604020202020204" pitchFamily="34" charset="0"/>
                <a:sym typeface="Canela Text Regular"/>
              </a:rPr>
              <a:t> import Dense</a:t>
            </a:r>
          </a:p>
          <a:p>
            <a:pPr marL="0" marR="0" indent="0" algn="l" defTabSz="2438400" rtl="0" fontAlgn="auto" latinLnBrk="0" hangingPunct="0">
              <a:lnSpc>
                <a:spcPct val="90000"/>
              </a:lnSpc>
              <a:spcBef>
                <a:spcPts val="0"/>
              </a:spcBef>
              <a:spcAft>
                <a:spcPts val="0"/>
              </a:spcAft>
              <a:buClrTx/>
              <a:buSzTx/>
              <a:buFontTx/>
              <a:buNone/>
              <a:tabLst/>
            </a:pPr>
            <a:endParaRPr lang="en-US" altLang="ja-JP" sz="3600" dirty="0">
              <a:solidFill>
                <a:schemeClr val="bg1"/>
              </a:solidFill>
              <a:latin typeface="Arial" panose="020B0604020202020204" pitchFamily="34" charset="0"/>
              <a:cs typeface="Arial" panose="020B0604020202020204" pitchFamily="34" charset="0"/>
            </a:endParaRPr>
          </a:p>
          <a:p>
            <a:pPr marL="0" marR="0" indent="0" algn="l" defTabSz="2438400" rtl="0" fontAlgn="auto" latinLnBrk="0" hangingPunct="0">
              <a:lnSpc>
                <a:spcPct val="90000"/>
              </a:lnSpc>
              <a:spcBef>
                <a:spcPts val="0"/>
              </a:spcBef>
              <a:spcAft>
                <a:spcPts val="0"/>
              </a:spcAft>
              <a:buClrTx/>
              <a:buSzTx/>
              <a:buFontTx/>
              <a:buNone/>
              <a:tabLst/>
            </a:pPr>
            <a:r>
              <a:rPr lang="ja-JP" altLang="en-US" sz="3600" dirty="0">
                <a:solidFill>
                  <a:schemeClr val="tx1"/>
                </a:solidFill>
                <a:latin typeface="Arial" panose="020B0604020202020204" pitchFamily="34" charset="0"/>
                <a:cs typeface="Arial" panose="020B0604020202020204" pitchFamily="34" charset="0"/>
              </a:rPr>
              <a:t>→</a:t>
            </a:r>
            <a:r>
              <a:rPr lang="en-US" altLang="ja-JP" sz="3600" dirty="0" err="1">
                <a:solidFill>
                  <a:schemeClr val="tx1"/>
                </a:solidFill>
                <a:latin typeface="Arial" panose="020B0604020202020204" pitchFamily="34" charset="0"/>
                <a:cs typeface="Arial" panose="020B0604020202020204" pitchFamily="34" charset="0"/>
              </a:rPr>
              <a:t>tensorflow</a:t>
            </a:r>
            <a:r>
              <a:rPr lang="ja-JP" altLang="en-US" sz="3600" dirty="0">
                <a:solidFill>
                  <a:schemeClr val="tx1"/>
                </a:solidFill>
                <a:latin typeface="Arial" panose="020B0604020202020204" pitchFamily="34" charset="0"/>
                <a:cs typeface="Arial" panose="020B0604020202020204" pitchFamily="34" charset="0"/>
              </a:rPr>
              <a:t>の</a:t>
            </a:r>
            <a:r>
              <a:rPr lang="en-US" altLang="ja-JP" sz="3600" dirty="0" err="1">
                <a:solidFill>
                  <a:schemeClr val="tx1"/>
                </a:solidFill>
                <a:latin typeface="Arial" panose="020B0604020202020204" pitchFamily="34" charset="0"/>
                <a:cs typeface="Arial" panose="020B0604020202020204" pitchFamily="34" charset="0"/>
              </a:rPr>
              <a:t>keras</a:t>
            </a:r>
            <a:r>
              <a:rPr lang="ja-JP" altLang="en-US" sz="3600" dirty="0">
                <a:solidFill>
                  <a:schemeClr val="tx1"/>
                </a:solidFill>
                <a:latin typeface="Arial" panose="020B0604020202020204" pitchFamily="34" charset="0"/>
                <a:cs typeface="Arial" panose="020B0604020202020204" pitchFamily="34" charset="0"/>
              </a:rPr>
              <a:t>の</a:t>
            </a:r>
            <a:r>
              <a:rPr lang="en-US" altLang="ja-JP" sz="3600" dirty="0">
                <a:solidFill>
                  <a:schemeClr val="tx1"/>
                </a:solidFill>
                <a:latin typeface="Arial" panose="020B0604020202020204" pitchFamily="34" charset="0"/>
                <a:cs typeface="Arial" panose="020B0604020202020204" pitchFamily="34" charset="0"/>
              </a:rPr>
              <a:t>layers</a:t>
            </a:r>
            <a:r>
              <a:rPr lang="ja-JP" altLang="en-US" sz="3600" dirty="0">
                <a:solidFill>
                  <a:schemeClr val="tx1"/>
                </a:solidFill>
                <a:latin typeface="Arial" panose="020B0604020202020204" pitchFamily="34" charset="0"/>
                <a:cs typeface="Arial" panose="020B0604020202020204" pitchFamily="34" charset="0"/>
              </a:rPr>
              <a:t>の中の</a:t>
            </a:r>
            <a:r>
              <a:rPr lang="en-US" altLang="ja-JP" sz="3600" dirty="0">
                <a:solidFill>
                  <a:schemeClr val="tx1"/>
                </a:solidFill>
                <a:latin typeface="Arial" panose="020B0604020202020204" pitchFamily="34" charset="0"/>
                <a:cs typeface="Arial" panose="020B0604020202020204" pitchFamily="34" charset="0"/>
              </a:rPr>
              <a:t>Dense</a:t>
            </a:r>
            <a:r>
              <a:rPr lang="ja-JP" altLang="en-US" sz="3600" dirty="0">
                <a:solidFill>
                  <a:schemeClr val="tx1"/>
                </a:solidFill>
                <a:latin typeface="Arial" panose="020B0604020202020204" pitchFamily="34" charset="0"/>
                <a:cs typeface="Arial" panose="020B0604020202020204" pitchFamily="34" charset="0"/>
              </a:rPr>
              <a:t>という関数を読み込む</a:t>
            </a:r>
            <a:endParaRPr lang="en-US" altLang="ja-JP" sz="3600" dirty="0">
              <a:solidFill>
                <a:schemeClr val="tx1"/>
              </a:solidFill>
              <a:latin typeface="Arial" panose="020B0604020202020204" pitchFamily="34" charset="0"/>
              <a:cs typeface="Arial" panose="020B0604020202020204" pitchFamily="34" charset="0"/>
            </a:endParaRPr>
          </a:p>
          <a:p>
            <a:pPr marL="0" marR="0" indent="0" algn="l" defTabSz="2438400" rtl="0" fontAlgn="auto" latinLnBrk="0" hangingPunct="0">
              <a:lnSpc>
                <a:spcPct val="90000"/>
              </a:lnSpc>
              <a:spcBef>
                <a:spcPts val="0"/>
              </a:spcBef>
              <a:spcAft>
                <a:spcPts val="0"/>
              </a:spcAft>
              <a:buClrTx/>
              <a:buSzTx/>
              <a:buFontTx/>
              <a:buNone/>
              <a:tabLst/>
            </a:pPr>
            <a:r>
              <a:rPr lang="ja-JP" altLang="en-US" sz="3600" dirty="0">
                <a:solidFill>
                  <a:schemeClr val="tx1"/>
                </a:solidFill>
                <a:latin typeface="Arial" panose="020B0604020202020204" pitchFamily="34" charset="0"/>
                <a:cs typeface="Arial" panose="020B0604020202020204" pitchFamily="34" charset="0"/>
              </a:rPr>
              <a:t>→ここから下では</a:t>
            </a:r>
            <a:r>
              <a:rPr lang="en-US" altLang="ja-JP" sz="3600" dirty="0">
                <a:solidFill>
                  <a:schemeClr val="tx1"/>
                </a:solidFill>
                <a:latin typeface="Arial" panose="020B0604020202020204" pitchFamily="34" charset="0"/>
                <a:cs typeface="Arial" panose="020B0604020202020204" pitchFamily="34" charset="0"/>
              </a:rPr>
              <a:t>Dense()</a:t>
            </a:r>
            <a:r>
              <a:rPr lang="ja-JP" altLang="en-US" sz="3600" dirty="0">
                <a:solidFill>
                  <a:schemeClr val="tx1"/>
                </a:solidFill>
                <a:latin typeface="Arial" panose="020B0604020202020204" pitchFamily="34" charset="0"/>
                <a:cs typeface="Arial" panose="020B0604020202020204" pitchFamily="34" charset="0"/>
              </a:rPr>
              <a:t>という書き方で使用できる</a:t>
            </a:r>
            <a:endParaRPr lang="en-US" altLang="ja-JP" sz="3600" dirty="0">
              <a:solidFill>
                <a:schemeClr val="tx1"/>
              </a:solidFill>
              <a:latin typeface="Arial" panose="020B0604020202020204" pitchFamily="34" charset="0"/>
              <a:cs typeface="Arial" panose="020B0604020202020204" pitchFamily="34" charset="0"/>
            </a:endParaRPr>
          </a:p>
          <a:p>
            <a:pPr marL="0" marR="0" indent="0" algn="l" defTabSz="2438400" rtl="0" fontAlgn="auto" latinLnBrk="0" hangingPunct="0">
              <a:lnSpc>
                <a:spcPct val="90000"/>
              </a:lnSpc>
              <a:spcBef>
                <a:spcPts val="0"/>
              </a:spcBef>
              <a:spcAft>
                <a:spcPts val="0"/>
              </a:spcAft>
              <a:buClrTx/>
              <a:buSzTx/>
              <a:buFontTx/>
              <a:buNone/>
              <a:tabLst/>
            </a:pPr>
            <a:endParaRPr lang="en-US" altLang="ja-JP" sz="3600" dirty="0">
              <a:solidFill>
                <a:schemeClr val="bg1"/>
              </a:solidFill>
              <a:latin typeface="Arial" panose="020B0604020202020204" pitchFamily="34" charset="0"/>
              <a:cs typeface="Arial" panose="020B0604020202020204" pitchFamily="34" charset="0"/>
            </a:endParaRPr>
          </a:p>
          <a:p>
            <a:pPr marL="0" marR="0" indent="0" algn="l" defTabSz="2438400" rtl="0" fontAlgn="auto" latinLnBrk="0" hangingPunct="0">
              <a:lnSpc>
                <a:spcPct val="90000"/>
              </a:lnSpc>
              <a:spcBef>
                <a:spcPts val="0"/>
              </a:spcBef>
              <a:spcAft>
                <a:spcPts val="0"/>
              </a:spcAft>
              <a:buClrTx/>
              <a:buSzTx/>
              <a:buFontTx/>
              <a:buNone/>
              <a:tabLst/>
            </a:pPr>
            <a:r>
              <a:rPr kumimoji="0" lang="en-US" altLang="ja-JP" sz="3600" b="0" i="0" u="none" strike="noStrike" cap="none" spc="0" normalizeH="0" baseline="0" dirty="0">
                <a:ln>
                  <a:noFill/>
                </a:ln>
                <a:solidFill>
                  <a:schemeClr val="bg1"/>
                </a:solidFill>
                <a:effectLst/>
                <a:uFillTx/>
                <a:latin typeface="Arial" panose="020B0604020202020204" pitchFamily="34" charset="0"/>
                <a:cs typeface="Arial" panose="020B0604020202020204" pitchFamily="34" charset="0"/>
                <a:sym typeface="Canela Text Regular"/>
              </a:rPr>
              <a:t>model = </a:t>
            </a:r>
            <a:r>
              <a:rPr kumimoji="0" lang="en-US" altLang="ja-JP" sz="3600" b="0" i="0" u="none" strike="noStrike" cap="none" spc="0" normalizeH="0" baseline="0" dirty="0">
                <a:ln>
                  <a:noFill/>
                </a:ln>
                <a:solidFill>
                  <a:schemeClr val="tx1"/>
                </a:solidFill>
                <a:effectLst/>
                <a:highlight>
                  <a:srgbClr val="FFFF00"/>
                </a:highlight>
                <a:uFillTx/>
                <a:latin typeface="Arial" panose="020B0604020202020204" pitchFamily="34" charset="0"/>
                <a:cs typeface="Arial" panose="020B0604020202020204" pitchFamily="34" charset="0"/>
                <a:sym typeface="Canela Text Regular"/>
              </a:rPr>
              <a:t>Sequential()</a:t>
            </a:r>
            <a:endParaRPr lang="en-US" altLang="ja-JP" sz="3600" dirty="0">
              <a:solidFill>
                <a:schemeClr val="tx1"/>
              </a:solidFill>
              <a:highlight>
                <a:srgbClr val="FFFF00"/>
              </a:highlight>
              <a:latin typeface="Arial" panose="020B0604020202020204" pitchFamily="34" charset="0"/>
              <a:cs typeface="Arial" panose="020B0604020202020204" pitchFamily="34" charset="0"/>
            </a:endParaRPr>
          </a:p>
          <a:p>
            <a:pPr marL="0" marR="0" indent="0" algn="l" defTabSz="2438400" rtl="0" fontAlgn="auto" latinLnBrk="0" hangingPunct="0">
              <a:lnSpc>
                <a:spcPct val="90000"/>
              </a:lnSpc>
              <a:spcBef>
                <a:spcPts val="0"/>
              </a:spcBef>
              <a:spcAft>
                <a:spcPts val="0"/>
              </a:spcAft>
              <a:buClrTx/>
              <a:buSzTx/>
              <a:buFontTx/>
              <a:buNone/>
              <a:tabLst/>
            </a:pPr>
            <a:endParaRPr kumimoji="0" lang="en-US" altLang="ja-JP" sz="3600" b="0" i="0" u="none" strike="noStrike" cap="none" spc="0" normalizeH="0" baseline="0" dirty="0">
              <a:ln>
                <a:noFill/>
              </a:ln>
              <a:solidFill>
                <a:schemeClr val="bg1"/>
              </a:solidFill>
              <a:effectLst/>
              <a:uFillTx/>
              <a:latin typeface="Arial" panose="020B0604020202020204" pitchFamily="34" charset="0"/>
              <a:cs typeface="Arial" panose="020B0604020202020204" pitchFamily="34" charset="0"/>
              <a:sym typeface="Canela Text Regular"/>
            </a:endParaRPr>
          </a:p>
          <a:p>
            <a:pPr marL="0" marR="0" indent="0" algn="l" defTabSz="2438400" rtl="0" fontAlgn="auto" latinLnBrk="0" hangingPunct="0">
              <a:lnSpc>
                <a:spcPct val="90000"/>
              </a:lnSpc>
              <a:spcBef>
                <a:spcPts val="0"/>
              </a:spcBef>
              <a:spcAft>
                <a:spcPts val="0"/>
              </a:spcAft>
              <a:buClrTx/>
              <a:buSzTx/>
              <a:buFontTx/>
              <a:buNone/>
              <a:tabLst/>
            </a:pPr>
            <a:r>
              <a:rPr lang="ja-JP" altLang="en-US" sz="3600" dirty="0">
                <a:solidFill>
                  <a:schemeClr val="tx1"/>
                </a:solidFill>
                <a:latin typeface="Arial" panose="020B0604020202020204" pitchFamily="34" charset="0"/>
                <a:cs typeface="Arial" panose="020B0604020202020204" pitchFamily="34" charset="0"/>
              </a:rPr>
              <a:t>→</a:t>
            </a:r>
            <a:r>
              <a:rPr lang="en-US" altLang="ja-JP" sz="3600" dirty="0">
                <a:solidFill>
                  <a:schemeClr val="tx1"/>
                </a:solidFill>
                <a:latin typeface="Arial" panose="020B0604020202020204" pitchFamily="34" charset="0"/>
                <a:cs typeface="Arial" panose="020B0604020202020204" pitchFamily="34" charset="0"/>
              </a:rPr>
              <a:t>”model”</a:t>
            </a:r>
            <a:r>
              <a:rPr lang="ja-JP" altLang="en-US" sz="3600" dirty="0">
                <a:solidFill>
                  <a:schemeClr val="tx1"/>
                </a:solidFill>
                <a:latin typeface="Arial" panose="020B0604020202020204" pitchFamily="34" charset="0"/>
                <a:cs typeface="Arial" panose="020B0604020202020204" pitchFamily="34" charset="0"/>
              </a:rPr>
              <a:t>という変数名で</a:t>
            </a:r>
            <a:r>
              <a:rPr lang="en-US" altLang="ja-JP" sz="3600" dirty="0">
                <a:solidFill>
                  <a:schemeClr val="tx1"/>
                </a:solidFill>
                <a:latin typeface="Arial" panose="020B0604020202020204" pitchFamily="34" charset="0"/>
                <a:cs typeface="Arial" panose="020B0604020202020204" pitchFamily="34" charset="0"/>
              </a:rPr>
              <a:t>Sequential()</a:t>
            </a:r>
            <a:r>
              <a:rPr lang="ja-JP" altLang="en-US" sz="3600" dirty="0">
                <a:solidFill>
                  <a:schemeClr val="tx1"/>
                </a:solidFill>
                <a:latin typeface="Arial" panose="020B0604020202020204" pitchFamily="34" charset="0"/>
                <a:cs typeface="Arial" panose="020B0604020202020204" pitchFamily="34" charset="0"/>
              </a:rPr>
              <a:t>を使用する</a:t>
            </a:r>
            <a:endParaRPr lang="en-US" altLang="ja-JP" sz="3600" dirty="0">
              <a:solidFill>
                <a:schemeClr val="tx1"/>
              </a:solidFill>
              <a:latin typeface="Arial" panose="020B0604020202020204" pitchFamily="34" charset="0"/>
              <a:cs typeface="Arial" panose="020B0604020202020204" pitchFamily="34" charset="0"/>
            </a:endParaRPr>
          </a:p>
          <a:p>
            <a:pPr marL="0" marR="0" indent="0" algn="l" defTabSz="2438400" rtl="0" fontAlgn="auto" latinLnBrk="0" hangingPunct="0">
              <a:lnSpc>
                <a:spcPct val="90000"/>
              </a:lnSpc>
              <a:spcBef>
                <a:spcPts val="0"/>
              </a:spcBef>
              <a:spcAft>
                <a:spcPts val="0"/>
              </a:spcAft>
              <a:buClrTx/>
              <a:buSzTx/>
              <a:buFontTx/>
              <a:buNone/>
              <a:tabLst/>
            </a:pPr>
            <a:r>
              <a:rPr kumimoji="0" lang="ja-JP" altLang="en-US" sz="3600" b="0" i="0" u="none" strike="noStrike" cap="none" spc="0" normalizeH="0" baseline="0" dirty="0">
                <a:ln>
                  <a:noFill/>
                </a:ln>
                <a:solidFill>
                  <a:schemeClr val="tx1"/>
                </a:solidFill>
                <a:effectLst/>
                <a:uFillTx/>
                <a:latin typeface="Arial" panose="020B0604020202020204" pitchFamily="34" charset="0"/>
                <a:cs typeface="Arial" panose="020B0604020202020204" pitchFamily="34" charset="0"/>
                <a:sym typeface="Canela Text Regular"/>
              </a:rPr>
              <a:t>→ここから</a:t>
            </a:r>
            <a:r>
              <a:rPr kumimoji="0" lang="en-US" altLang="ja-JP" sz="3600" b="0" i="0" u="none" strike="noStrike" cap="none" spc="0" normalizeH="0" baseline="0" dirty="0">
                <a:ln>
                  <a:noFill/>
                </a:ln>
                <a:solidFill>
                  <a:schemeClr val="tx1"/>
                </a:solidFill>
                <a:effectLst/>
                <a:uFillTx/>
                <a:latin typeface="Arial" panose="020B0604020202020204" pitchFamily="34" charset="0"/>
                <a:cs typeface="Arial" panose="020B0604020202020204" pitchFamily="34" charset="0"/>
                <a:sym typeface="Canela Text Regular"/>
              </a:rPr>
              <a:t>model.</a:t>
            </a:r>
            <a:r>
              <a:rPr kumimoji="0" lang="ja-JP" altLang="en-US" sz="3600" b="0" i="0" u="none" strike="noStrike" cap="none" spc="0" normalizeH="0" baseline="0" dirty="0">
                <a:ln>
                  <a:noFill/>
                </a:ln>
                <a:solidFill>
                  <a:schemeClr val="tx1"/>
                </a:solidFill>
                <a:effectLst/>
                <a:uFillTx/>
                <a:latin typeface="Arial" panose="020B0604020202020204" pitchFamily="34" charset="0"/>
                <a:cs typeface="Arial" panose="020B0604020202020204" pitchFamily="34" charset="0"/>
                <a:sym typeface="Canela Text Regular"/>
              </a:rPr>
              <a:t>～～という書き方で</a:t>
            </a:r>
            <a:r>
              <a:rPr kumimoji="0" lang="en-US" altLang="ja-JP" sz="3600" b="0" i="0" u="none" strike="noStrike" cap="none" spc="0" normalizeH="0" baseline="0" dirty="0">
                <a:ln>
                  <a:noFill/>
                </a:ln>
                <a:solidFill>
                  <a:schemeClr val="tx1"/>
                </a:solidFill>
                <a:effectLst/>
                <a:uFillTx/>
                <a:latin typeface="Arial" panose="020B0604020202020204" pitchFamily="34" charset="0"/>
                <a:cs typeface="Arial" panose="020B0604020202020204" pitchFamily="34" charset="0"/>
                <a:sym typeface="Canela Text Regular"/>
              </a:rPr>
              <a:t>Sequential()</a:t>
            </a:r>
            <a:r>
              <a:rPr kumimoji="0" lang="ja-JP" altLang="en-US" sz="3600" b="0" i="0" u="none" strike="noStrike" cap="none" spc="0" normalizeH="0" baseline="0" dirty="0">
                <a:ln>
                  <a:noFill/>
                </a:ln>
                <a:solidFill>
                  <a:schemeClr val="tx1"/>
                </a:solidFill>
                <a:effectLst/>
                <a:uFillTx/>
                <a:latin typeface="Arial" panose="020B0604020202020204" pitchFamily="34" charset="0"/>
                <a:cs typeface="Arial" panose="020B0604020202020204" pitchFamily="34" charset="0"/>
                <a:sym typeface="Canela Text Regular"/>
              </a:rPr>
              <a:t>の機能を使える</a:t>
            </a:r>
            <a:endParaRPr kumimoji="0" lang="en-US" altLang="ja-JP" sz="3600" b="0" i="0" u="none" strike="noStrike" cap="none" spc="0" normalizeH="0" baseline="0" dirty="0">
              <a:ln>
                <a:noFill/>
              </a:ln>
              <a:solidFill>
                <a:schemeClr val="tx1"/>
              </a:solidFill>
              <a:effectLst/>
              <a:uFillTx/>
              <a:latin typeface="Arial" panose="020B0604020202020204" pitchFamily="34" charset="0"/>
              <a:cs typeface="Arial" panose="020B0604020202020204" pitchFamily="34" charset="0"/>
              <a:sym typeface="Canela Text Regular"/>
            </a:endParaRPr>
          </a:p>
          <a:p>
            <a:pPr marL="0" marR="0" indent="0" algn="l" defTabSz="2438400" rtl="0" fontAlgn="auto" latinLnBrk="0" hangingPunct="0">
              <a:lnSpc>
                <a:spcPct val="90000"/>
              </a:lnSpc>
              <a:spcBef>
                <a:spcPts val="0"/>
              </a:spcBef>
              <a:spcAft>
                <a:spcPts val="0"/>
              </a:spcAft>
              <a:buClrTx/>
              <a:buSzTx/>
              <a:buFontTx/>
              <a:buNone/>
              <a:tabLst/>
            </a:pPr>
            <a:endParaRPr kumimoji="0" lang="en-US" altLang="ja-JP" sz="3600" b="0" i="0" u="none" strike="noStrike" cap="none" spc="0" normalizeH="0" baseline="0" dirty="0">
              <a:ln>
                <a:noFill/>
              </a:ln>
              <a:solidFill>
                <a:schemeClr val="bg1"/>
              </a:solidFill>
              <a:effectLst/>
              <a:uFillTx/>
              <a:latin typeface="Arial" panose="020B0604020202020204" pitchFamily="34" charset="0"/>
              <a:cs typeface="Arial" panose="020B0604020202020204" pitchFamily="34" charset="0"/>
              <a:sym typeface="Canela Text Regular"/>
            </a:endParaRPr>
          </a:p>
          <a:p>
            <a:pPr marL="0" marR="0" indent="0" algn="l" defTabSz="2438400" rtl="0" fontAlgn="auto" latinLnBrk="0" hangingPunct="0">
              <a:lnSpc>
                <a:spcPct val="90000"/>
              </a:lnSpc>
              <a:spcBef>
                <a:spcPts val="0"/>
              </a:spcBef>
              <a:spcAft>
                <a:spcPts val="0"/>
              </a:spcAft>
              <a:buClrTx/>
              <a:buSzTx/>
              <a:buFontTx/>
              <a:buNone/>
              <a:tabLst/>
            </a:pPr>
            <a:r>
              <a:rPr lang="en-US" altLang="ja-JP" sz="3600" dirty="0" err="1">
                <a:solidFill>
                  <a:schemeClr val="bg2">
                    <a:lumMod val="75000"/>
                  </a:schemeClr>
                </a:solidFill>
                <a:latin typeface="Arial" panose="020B0604020202020204" pitchFamily="34" charset="0"/>
                <a:cs typeface="Arial" panose="020B0604020202020204" pitchFamily="34" charset="0"/>
              </a:rPr>
              <a:t>model.add</a:t>
            </a:r>
            <a:r>
              <a:rPr lang="en-US" altLang="ja-JP" sz="3600" dirty="0">
                <a:solidFill>
                  <a:schemeClr val="bg2">
                    <a:lumMod val="75000"/>
                  </a:schemeClr>
                </a:solidFill>
                <a:latin typeface="Arial" panose="020B0604020202020204" pitchFamily="34" charset="0"/>
                <a:cs typeface="Arial" panose="020B0604020202020204" pitchFamily="34" charset="0"/>
              </a:rPr>
              <a:t>(</a:t>
            </a:r>
            <a:r>
              <a:rPr lang="en-US" altLang="ja-JP" sz="3600" dirty="0">
                <a:solidFill>
                  <a:schemeClr val="bg2">
                    <a:lumMod val="75000"/>
                  </a:schemeClr>
                </a:solidFill>
                <a:highlight>
                  <a:srgbClr val="FFFF00"/>
                </a:highlight>
                <a:latin typeface="Arial" panose="020B0604020202020204" pitchFamily="34" charset="0"/>
                <a:cs typeface="Arial" panose="020B0604020202020204" pitchFamily="34" charset="0"/>
              </a:rPr>
              <a:t>Dense(</a:t>
            </a:r>
            <a:r>
              <a:rPr lang="en-US" altLang="ja-JP" sz="3600" dirty="0">
                <a:solidFill>
                  <a:schemeClr val="bg2">
                    <a:lumMod val="75000"/>
                  </a:schemeClr>
                </a:solidFill>
                <a:latin typeface="Arial" panose="020B0604020202020204" pitchFamily="34" charset="0"/>
                <a:cs typeface="Arial" panose="020B0604020202020204" pitchFamily="34" charset="0"/>
              </a:rPr>
              <a:t>32, </a:t>
            </a:r>
            <a:r>
              <a:rPr lang="en-US" altLang="ja-JP" sz="3600" dirty="0" err="1">
                <a:solidFill>
                  <a:schemeClr val="bg2">
                    <a:lumMod val="75000"/>
                  </a:schemeClr>
                </a:solidFill>
                <a:latin typeface="Arial" panose="020B0604020202020204" pitchFamily="34" charset="0"/>
                <a:cs typeface="Arial" panose="020B0604020202020204" pitchFamily="34" charset="0"/>
              </a:rPr>
              <a:t>input_shape</a:t>
            </a:r>
            <a:r>
              <a:rPr lang="en-US" altLang="ja-JP" sz="3600" dirty="0">
                <a:solidFill>
                  <a:schemeClr val="bg2">
                    <a:lumMod val="75000"/>
                  </a:schemeClr>
                </a:solidFill>
                <a:latin typeface="Arial" panose="020B0604020202020204" pitchFamily="34" charset="0"/>
                <a:cs typeface="Arial" panose="020B0604020202020204" pitchFamily="34" charset="0"/>
              </a:rPr>
              <a:t>=(784,), activation=‘</a:t>
            </a:r>
            <a:r>
              <a:rPr lang="en-US" altLang="ja-JP" sz="3600" dirty="0" err="1">
                <a:solidFill>
                  <a:schemeClr val="bg2">
                    <a:lumMod val="75000"/>
                  </a:schemeClr>
                </a:solidFill>
                <a:latin typeface="Arial" panose="020B0604020202020204" pitchFamily="34" charset="0"/>
                <a:cs typeface="Arial" panose="020B0604020202020204" pitchFamily="34" charset="0"/>
              </a:rPr>
              <a:t>relu</a:t>
            </a:r>
            <a:r>
              <a:rPr lang="en-US" altLang="ja-JP" sz="3600" dirty="0">
                <a:solidFill>
                  <a:schemeClr val="bg2">
                    <a:lumMod val="75000"/>
                  </a:schemeClr>
                </a:solidFill>
                <a:latin typeface="Arial" panose="020B0604020202020204" pitchFamily="34" charset="0"/>
                <a:cs typeface="Arial" panose="020B0604020202020204" pitchFamily="34" charset="0"/>
              </a:rPr>
              <a:t>’)</a:t>
            </a:r>
            <a:r>
              <a:rPr lang="en-US" altLang="ja-JP" sz="3600" dirty="0">
                <a:solidFill>
                  <a:schemeClr val="bg2">
                    <a:lumMod val="75000"/>
                  </a:schemeClr>
                </a:solidFill>
                <a:highlight>
                  <a:srgbClr val="FFFF00"/>
                </a:highlight>
                <a:latin typeface="Arial" panose="020B0604020202020204" pitchFamily="34" charset="0"/>
                <a:cs typeface="Arial" panose="020B0604020202020204" pitchFamily="34" charset="0"/>
              </a:rPr>
              <a:t>)</a:t>
            </a:r>
          </a:p>
          <a:p>
            <a:pPr marL="0" marR="0" indent="0" algn="l" defTabSz="2438400" rtl="0" fontAlgn="auto" latinLnBrk="0" hangingPunct="0">
              <a:lnSpc>
                <a:spcPct val="90000"/>
              </a:lnSpc>
              <a:spcBef>
                <a:spcPts val="0"/>
              </a:spcBef>
              <a:spcAft>
                <a:spcPts val="0"/>
              </a:spcAft>
              <a:buClrTx/>
              <a:buSzTx/>
              <a:buFontTx/>
              <a:buNone/>
              <a:tabLst/>
            </a:pPr>
            <a:r>
              <a:rPr kumimoji="0" lang="en-US" altLang="ja-JP" sz="3600" b="0" i="0" u="none" strike="noStrike" cap="none" spc="0" normalizeH="0" baseline="0" dirty="0" err="1">
                <a:ln>
                  <a:noFill/>
                </a:ln>
                <a:solidFill>
                  <a:schemeClr val="bg2">
                    <a:lumMod val="75000"/>
                  </a:schemeClr>
                </a:solidFill>
                <a:effectLst/>
                <a:uFillTx/>
                <a:latin typeface="Arial" panose="020B0604020202020204" pitchFamily="34" charset="0"/>
                <a:cs typeface="Arial" panose="020B0604020202020204" pitchFamily="34" charset="0"/>
                <a:sym typeface="Canela Text Regular"/>
              </a:rPr>
              <a:t>model.add</a:t>
            </a:r>
            <a:r>
              <a:rPr kumimoji="0" lang="en-US" altLang="ja-JP" sz="3600" b="0" i="0" u="none" strike="noStrike" cap="none" spc="0" normalizeH="0" baseline="0" dirty="0">
                <a:ln>
                  <a:noFill/>
                </a:ln>
                <a:solidFill>
                  <a:schemeClr val="bg2">
                    <a:lumMod val="75000"/>
                  </a:schemeClr>
                </a:solidFill>
                <a:effectLst/>
                <a:uFillTx/>
                <a:latin typeface="Arial" panose="020B0604020202020204" pitchFamily="34" charset="0"/>
                <a:cs typeface="Arial" panose="020B0604020202020204" pitchFamily="34" charset="0"/>
                <a:sym typeface="Canela Text Regular"/>
              </a:rPr>
              <a:t>(</a:t>
            </a:r>
            <a:r>
              <a:rPr kumimoji="0" lang="en-US" altLang="ja-JP" sz="3600" b="0" i="0" u="none" strike="noStrike" cap="none" spc="0" normalizeH="0" baseline="0" dirty="0">
                <a:ln>
                  <a:noFill/>
                </a:ln>
                <a:solidFill>
                  <a:schemeClr val="bg2">
                    <a:lumMod val="75000"/>
                  </a:schemeClr>
                </a:solidFill>
                <a:effectLst/>
                <a:highlight>
                  <a:srgbClr val="FFFF00"/>
                </a:highlight>
                <a:uFillTx/>
                <a:latin typeface="Arial" panose="020B0604020202020204" pitchFamily="34" charset="0"/>
                <a:cs typeface="Arial" panose="020B0604020202020204" pitchFamily="34" charset="0"/>
                <a:sym typeface="Canela Text Regular"/>
              </a:rPr>
              <a:t>Dense(</a:t>
            </a:r>
            <a:r>
              <a:rPr kumimoji="0" lang="en-US" altLang="ja-JP" sz="3600" b="0" i="0" u="none" strike="noStrike" cap="none" spc="0" normalizeH="0" baseline="0" dirty="0">
                <a:ln>
                  <a:noFill/>
                </a:ln>
                <a:solidFill>
                  <a:schemeClr val="bg2">
                    <a:lumMod val="75000"/>
                  </a:schemeClr>
                </a:solidFill>
                <a:effectLst/>
                <a:uFillTx/>
                <a:latin typeface="Arial" panose="020B0604020202020204" pitchFamily="34" charset="0"/>
                <a:cs typeface="Arial" panose="020B0604020202020204" pitchFamily="34" charset="0"/>
                <a:sym typeface="Canela Text Regular"/>
              </a:rPr>
              <a:t>10, </a:t>
            </a:r>
            <a:r>
              <a:rPr lang="en-US" altLang="ja-JP" sz="3600" dirty="0">
                <a:solidFill>
                  <a:schemeClr val="bg2">
                    <a:lumMod val="75000"/>
                  </a:schemeClr>
                </a:solidFill>
                <a:latin typeface="Arial" panose="020B0604020202020204" pitchFamily="34" charset="0"/>
                <a:cs typeface="Arial" panose="020B0604020202020204" pitchFamily="34" charset="0"/>
              </a:rPr>
              <a:t>activation=‘</a:t>
            </a:r>
            <a:r>
              <a:rPr lang="en-US" altLang="ja-JP" sz="3600" dirty="0" err="1">
                <a:solidFill>
                  <a:schemeClr val="bg2">
                    <a:lumMod val="75000"/>
                  </a:schemeClr>
                </a:solidFill>
                <a:latin typeface="Arial" panose="020B0604020202020204" pitchFamily="34" charset="0"/>
                <a:cs typeface="Arial" panose="020B0604020202020204" pitchFamily="34" charset="0"/>
              </a:rPr>
              <a:t>softmax</a:t>
            </a:r>
            <a:r>
              <a:rPr lang="en-US" altLang="ja-JP" sz="3600" dirty="0">
                <a:solidFill>
                  <a:schemeClr val="bg2">
                    <a:lumMod val="75000"/>
                  </a:schemeClr>
                </a:solidFill>
                <a:latin typeface="Arial" panose="020B0604020202020204" pitchFamily="34" charset="0"/>
                <a:cs typeface="Arial" panose="020B0604020202020204" pitchFamily="34" charset="0"/>
              </a:rPr>
              <a:t>’)</a:t>
            </a:r>
            <a:r>
              <a:rPr lang="en-US" altLang="ja-JP" sz="3600" dirty="0">
                <a:solidFill>
                  <a:schemeClr val="bg2">
                    <a:lumMod val="75000"/>
                  </a:schemeClr>
                </a:solidFill>
                <a:highlight>
                  <a:srgbClr val="FFFF00"/>
                </a:highlight>
                <a:latin typeface="Arial" panose="020B0604020202020204" pitchFamily="34" charset="0"/>
                <a:cs typeface="Arial" panose="020B0604020202020204" pitchFamily="34" charset="0"/>
              </a:rPr>
              <a:t>)</a:t>
            </a:r>
          </a:p>
          <a:p>
            <a:pPr marL="0" marR="0" indent="0" algn="l" defTabSz="2438400" rtl="0" fontAlgn="auto" latinLnBrk="0" hangingPunct="0">
              <a:lnSpc>
                <a:spcPct val="90000"/>
              </a:lnSpc>
              <a:spcBef>
                <a:spcPts val="0"/>
              </a:spcBef>
              <a:spcAft>
                <a:spcPts val="0"/>
              </a:spcAft>
              <a:buClrTx/>
              <a:buSzTx/>
              <a:buFontTx/>
              <a:buNone/>
              <a:tabLst/>
            </a:pPr>
            <a:r>
              <a:rPr kumimoji="0" lang="en-US" altLang="ja-JP" sz="3600" b="0" i="0" u="none" strike="noStrike" cap="none" spc="0" normalizeH="0" baseline="0" dirty="0" err="1">
                <a:ln>
                  <a:noFill/>
                </a:ln>
                <a:solidFill>
                  <a:schemeClr val="bg2">
                    <a:lumMod val="75000"/>
                  </a:schemeClr>
                </a:solidFill>
                <a:effectLst/>
                <a:uFillTx/>
                <a:latin typeface="Arial" panose="020B0604020202020204" pitchFamily="34" charset="0"/>
                <a:cs typeface="Arial" panose="020B0604020202020204" pitchFamily="34" charset="0"/>
                <a:sym typeface="Canela Text Regular"/>
              </a:rPr>
              <a:t>model.compile</a:t>
            </a:r>
            <a:r>
              <a:rPr kumimoji="0" lang="en-US" altLang="ja-JP" sz="3600" b="0" i="0" u="none" strike="noStrike" cap="none" spc="0" normalizeH="0" baseline="0" dirty="0">
                <a:ln>
                  <a:noFill/>
                </a:ln>
                <a:solidFill>
                  <a:schemeClr val="bg2">
                    <a:lumMod val="75000"/>
                  </a:schemeClr>
                </a:solidFill>
                <a:effectLst/>
                <a:uFillTx/>
                <a:latin typeface="Arial" panose="020B0604020202020204" pitchFamily="34" charset="0"/>
                <a:cs typeface="Arial" panose="020B0604020202020204" pitchFamily="34" charset="0"/>
                <a:sym typeface="Canela Text Regular"/>
              </a:rPr>
              <a:t>(loss=‘</a:t>
            </a:r>
            <a:r>
              <a:rPr kumimoji="0" lang="en-US" altLang="ja-JP" sz="3600" b="0" i="0" u="none" strike="noStrike" cap="none" spc="0" normalizeH="0" baseline="0" dirty="0" err="1">
                <a:ln>
                  <a:noFill/>
                </a:ln>
                <a:solidFill>
                  <a:schemeClr val="bg2">
                    <a:lumMod val="75000"/>
                  </a:schemeClr>
                </a:solidFill>
                <a:effectLst/>
                <a:uFillTx/>
                <a:latin typeface="Arial" panose="020B0604020202020204" pitchFamily="34" charset="0"/>
                <a:cs typeface="Arial" panose="020B0604020202020204" pitchFamily="34" charset="0"/>
                <a:sym typeface="Canela Text Regular"/>
              </a:rPr>
              <a:t>categorical_crossentropy</a:t>
            </a:r>
            <a:r>
              <a:rPr kumimoji="0" lang="en-US" altLang="ja-JP" sz="3600" b="0" i="0" u="none" strike="noStrike" cap="none" spc="0" normalizeH="0" baseline="0" dirty="0">
                <a:ln>
                  <a:noFill/>
                </a:ln>
                <a:solidFill>
                  <a:schemeClr val="bg2">
                    <a:lumMod val="75000"/>
                  </a:schemeClr>
                </a:solidFill>
                <a:effectLst/>
                <a:uFillTx/>
                <a:latin typeface="Arial" panose="020B0604020202020204" pitchFamily="34" charset="0"/>
                <a:cs typeface="Arial" panose="020B0604020202020204" pitchFamily="34" charset="0"/>
                <a:sym typeface="Canela Text Regular"/>
              </a:rPr>
              <a:t>’, optimi</a:t>
            </a:r>
            <a:r>
              <a:rPr lang="en-US" altLang="ja-JP" sz="3600" dirty="0">
                <a:solidFill>
                  <a:schemeClr val="bg2">
                    <a:lumMod val="75000"/>
                  </a:schemeClr>
                </a:solidFill>
                <a:latin typeface="Arial" panose="020B0604020202020204" pitchFamily="34" charset="0"/>
                <a:cs typeface="Arial" panose="020B0604020202020204" pitchFamily="34" charset="0"/>
              </a:rPr>
              <a:t>zer=‘Adam’, metrics=[‘accuracy’])</a:t>
            </a:r>
          </a:p>
          <a:p>
            <a:pPr marL="0" marR="0" indent="0" algn="l" defTabSz="2438400" rtl="0" fontAlgn="auto" latinLnBrk="0" hangingPunct="0">
              <a:lnSpc>
                <a:spcPct val="90000"/>
              </a:lnSpc>
              <a:spcBef>
                <a:spcPts val="0"/>
              </a:spcBef>
              <a:spcAft>
                <a:spcPts val="0"/>
              </a:spcAft>
              <a:buClrTx/>
              <a:buSzTx/>
              <a:buFontTx/>
              <a:buNone/>
              <a:tabLst/>
            </a:pPr>
            <a:r>
              <a:rPr kumimoji="0" lang="en-US" altLang="ja-JP" sz="3600" b="0" i="0" u="none" strike="noStrike" cap="none" spc="0" normalizeH="0" baseline="0" dirty="0" err="1">
                <a:ln>
                  <a:noFill/>
                </a:ln>
                <a:solidFill>
                  <a:schemeClr val="bg2">
                    <a:lumMod val="75000"/>
                  </a:schemeClr>
                </a:solidFill>
                <a:effectLst/>
                <a:uFillTx/>
                <a:latin typeface="Arial" panose="020B0604020202020204" pitchFamily="34" charset="0"/>
                <a:cs typeface="Arial" panose="020B0604020202020204" pitchFamily="34" charset="0"/>
                <a:sym typeface="Canela Text Regular"/>
              </a:rPr>
              <a:t>mode</a:t>
            </a:r>
            <a:r>
              <a:rPr lang="en-US" altLang="ja-JP" sz="3600" dirty="0" err="1">
                <a:solidFill>
                  <a:schemeClr val="bg2">
                    <a:lumMod val="75000"/>
                  </a:schemeClr>
                </a:solidFill>
                <a:latin typeface="Arial" panose="020B0604020202020204" pitchFamily="34" charset="0"/>
                <a:cs typeface="Arial" panose="020B0604020202020204" pitchFamily="34" charset="0"/>
              </a:rPr>
              <a:t>l.summary</a:t>
            </a:r>
            <a:r>
              <a:rPr lang="en-US" altLang="ja-JP" sz="3600" dirty="0">
                <a:solidFill>
                  <a:schemeClr val="bg2">
                    <a:lumMod val="75000"/>
                  </a:schemeClr>
                </a:solidFill>
                <a:latin typeface="Arial" panose="020B0604020202020204" pitchFamily="34" charset="0"/>
                <a:cs typeface="Arial" panose="020B0604020202020204" pitchFamily="34" charset="0"/>
              </a:rPr>
              <a:t>()</a:t>
            </a:r>
            <a:endParaRPr kumimoji="0" lang="ja-JP" altLang="en-US" sz="3600" b="0" i="0" u="none" strike="noStrike" cap="none" spc="0" normalizeH="0" baseline="0" dirty="0">
              <a:ln>
                <a:noFill/>
              </a:ln>
              <a:solidFill>
                <a:schemeClr val="bg2">
                  <a:lumMod val="75000"/>
                </a:schemeClr>
              </a:solidFill>
              <a:effectLst/>
              <a:uFillTx/>
              <a:latin typeface="Arial" panose="020B0604020202020204" pitchFamily="34" charset="0"/>
              <a:cs typeface="Arial" panose="020B0604020202020204" pitchFamily="34" charset="0"/>
              <a:sym typeface="Canela Text Regular"/>
            </a:endParaRPr>
          </a:p>
        </p:txBody>
      </p:sp>
    </p:spTree>
    <p:extLst>
      <p:ext uri="{BB962C8B-B14F-4D97-AF65-F5344CB8AC3E}">
        <p14:creationId xmlns:p14="http://schemas.microsoft.com/office/powerpoint/2010/main" val="26633842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5C3E1B94-DEA2-4364-8417-CAE4B4E2E782}"/>
              </a:ext>
            </a:extLst>
          </p:cNvPr>
          <p:cNvSpPr/>
          <p:nvPr/>
        </p:nvSpPr>
        <p:spPr>
          <a:xfrm>
            <a:off x="1631577" y="2133601"/>
            <a:ext cx="645458" cy="645458"/>
          </a:xfrm>
          <a:prstGeom prst="rect">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3" name="正方形/長方形 2">
            <a:extLst>
              <a:ext uri="{FF2B5EF4-FFF2-40B4-BE49-F238E27FC236}">
                <a16:creationId xmlns:a16="http://schemas.microsoft.com/office/drawing/2014/main" id="{5C9C63E0-7000-4B2C-A24C-7022A0507177}"/>
              </a:ext>
            </a:extLst>
          </p:cNvPr>
          <p:cNvSpPr/>
          <p:nvPr/>
        </p:nvSpPr>
        <p:spPr>
          <a:xfrm>
            <a:off x="1631577" y="3030071"/>
            <a:ext cx="645458" cy="645458"/>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4" name="正方形/長方形 3">
            <a:extLst>
              <a:ext uri="{FF2B5EF4-FFF2-40B4-BE49-F238E27FC236}">
                <a16:creationId xmlns:a16="http://schemas.microsoft.com/office/drawing/2014/main" id="{AB92BE1A-EC4D-4E14-9757-933BE9E2A754}"/>
              </a:ext>
            </a:extLst>
          </p:cNvPr>
          <p:cNvSpPr/>
          <p:nvPr/>
        </p:nvSpPr>
        <p:spPr>
          <a:xfrm>
            <a:off x="1631577" y="3926541"/>
            <a:ext cx="645458" cy="645458"/>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6" name="正方形/長方形 5">
            <a:extLst>
              <a:ext uri="{FF2B5EF4-FFF2-40B4-BE49-F238E27FC236}">
                <a16:creationId xmlns:a16="http://schemas.microsoft.com/office/drawing/2014/main" id="{4D2C7C54-015A-49CC-B4A3-246A5E8A472A}"/>
              </a:ext>
            </a:extLst>
          </p:cNvPr>
          <p:cNvSpPr/>
          <p:nvPr/>
        </p:nvSpPr>
        <p:spPr>
          <a:xfrm>
            <a:off x="1631577" y="4823011"/>
            <a:ext cx="645458" cy="645458"/>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7" name="正方形/長方形 6">
            <a:extLst>
              <a:ext uri="{FF2B5EF4-FFF2-40B4-BE49-F238E27FC236}">
                <a16:creationId xmlns:a16="http://schemas.microsoft.com/office/drawing/2014/main" id="{0F0AAF5A-EAD1-4B5A-96C2-F82808DB8C96}"/>
              </a:ext>
            </a:extLst>
          </p:cNvPr>
          <p:cNvSpPr/>
          <p:nvPr/>
        </p:nvSpPr>
        <p:spPr>
          <a:xfrm>
            <a:off x="1631579" y="9870143"/>
            <a:ext cx="645458" cy="645458"/>
          </a:xfrm>
          <a:prstGeom prst="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8" name="正方形/長方形 7">
            <a:extLst>
              <a:ext uri="{FF2B5EF4-FFF2-40B4-BE49-F238E27FC236}">
                <a16:creationId xmlns:a16="http://schemas.microsoft.com/office/drawing/2014/main" id="{94FAB5B4-F81F-4B65-8240-3239D81952E9}"/>
              </a:ext>
            </a:extLst>
          </p:cNvPr>
          <p:cNvSpPr/>
          <p:nvPr/>
        </p:nvSpPr>
        <p:spPr>
          <a:xfrm>
            <a:off x="1631577" y="10784543"/>
            <a:ext cx="645458" cy="64545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9" name="正方形/長方形 8">
            <a:extLst>
              <a:ext uri="{FF2B5EF4-FFF2-40B4-BE49-F238E27FC236}">
                <a16:creationId xmlns:a16="http://schemas.microsoft.com/office/drawing/2014/main" id="{5E5BD99D-2D8B-462D-9020-391E50E7B2B7}"/>
              </a:ext>
            </a:extLst>
          </p:cNvPr>
          <p:cNvSpPr/>
          <p:nvPr/>
        </p:nvSpPr>
        <p:spPr>
          <a:xfrm>
            <a:off x="1631577" y="11698943"/>
            <a:ext cx="645458" cy="645458"/>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2" name="テキスト ボックス 1">
            <a:extLst>
              <a:ext uri="{FF2B5EF4-FFF2-40B4-BE49-F238E27FC236}">
                <a16:creationId xmlns:a16="http://schemas.microsoft.com/office/drawing/2014/main" id="{20887E0E-892E-4379-B23F-3E24124B6561}"/>
              </a:ext>
            </a:extLst>
          </p:cNvPr>
          <p:cNvSpPr txBox="1"/>
          <p:nvPr/>
        </p:nvSpPr>
        <p:spPr>
          <a:xfrm>
            <a:off x="2339788" y="2171176"/>
            <a:ext cx="1622610" cy="757130"/>
          </a:xfrm>
          <a:prstGeom prst="rect">
            <a:avLst/>
          </a:prstGeom>
          <a:noFill/>
        </p:spPr>
        <p:txBody>
          <a:bodyPr wrap="square" rtlCol="0">
            <a:spAutoFit/>
          </a:bodyPr>
          <a:lstStyle/>
          <a:p>
            <a:r>
              <a:rPr lang="en-US" altLang="ja-JP" sz="4800" dirty="0">
                <a:latin typeface="Hiragino Kaku Gothic ProN W3" panose="020B0300000000000000" pitchFamily="34" charset="-128"/>
                <a:ea typeface="Hiragino Kaku Gothic ProN W3" panose="020B0300000000000000" pitchFamily="34" charset="-128"/>
              </a:rPr>
              <a:t>0.53</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25" name="テキスト ボックス 24">
            <a:extLst>
              <a:ext uri="{FF2B5EF4-FFF2-40B4-BE49-F238E27FC236}">
                <a16:creationId xmlns:a16="http://schemas.microsoft.com/office/drawing/2014/main" id="{0344DB61-B2EF-4BC7-B983-CC57399CE806}"/>
              </a:ext>
            </a:extLst>
          </p:cNvPr>
          <p:cNvSpPr txBox="1"/>
          <p:nvPr/>
        </p:nvSpPr>
        <p:spPr>
          <a:xfrm>
            <a:off x="785666" y="1076043"/>
            <a:ext cx="2528046" cy="757130"/>
          </a:xfrm>
          <a:prstGeom prst="rect">
            <a:avLst/>
          </a:prstGeom>
          <a:noFill/>
        </p:spPr>
        <p:txBody>
          <a:bodyPr wrap="square" rtlCol="0">
            <a:spAutoFit/>
          </a:bodyPr>
          <a:lstStyle/>
          <a:p>
            <a:pPr algn="ctr"/>
            <a:r>
              <a:rPr lang="en-US" altLang="ja-JP" sz="4800" dirty="0">
                <a:latin typeface="Hiragino Kaku Gothic ProN W3" panose="020B0300000000000000" pitchFamily="34" charset="-128"/>
                <a:ea typeface="Hiragino Kaku Gothic ProN W3" panose="020B0300000000000000" pitchFamily="34" charset="-128"/>
              </a:rPr>
              <a:t>784</a:t>
            </a:r>
            <a:r>
              <a:rPr lang="ja-JP" altLang="en-US" sz="4800" dirty="0">
                <a:latin typeface="Hiragino Kaku Gothic ProN W3" panose="020B0300000000000000" pitchFamily="34" charset="-128"/>
                <a:ea typeface="Hiragino Kaku Gothic ProN W3" panose="020B0300000000000000" pitchFamily="34" charset="-128"/>
              </a:rPr>
              <a:t>個</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40" name="テキスト ボックス 39">
            <a:extLst>
              <a:ext uri="{FF2B5EF4-FFF2-40B4-BE49-F238E27FC236}">
                <a16:creationId xmlns:a16="http://schemas.microsoft.com/office/drawing/2014/main" id="{F2C0079C-30B8-468A-9A86-A1D9FDD2EB02}"/>
              </a:ext>
            </a:extLst>
          </p:cNvPr>
          <p:cNvSpPr txBox="1"/>
          <p:nvPr/>
        </p:nvSpPr>
        <p:spPr>
          <a:xfrm>
            <a:off x="2379234" y="3039003"/>
            <a:ext cx="1681769" cy="757130"/>
          </a:xfrm>
          <a:prstGeom prst="rect">
            <a:avLst/>
          </a:prstGeom>
          <a:noFill/>
        </p:spPr>
        <p:txBody>
          <a:bodyPr wrap="square" rtlCol="0">
            <a:spAutoFit/>
          </a:bodyPr>
          <a:lstStyle/>
          <a:p>
            <a:r>
              <a:rPr lang="en-US" altLang="ja-JP" sz="4800" dirty="0">
                <a:latin typeface="Hiragino Kaku Gothic ProN W3" panose="020B0300000000000000" pitchFamily="34" charset="-128"/>
                <a:ea typeface="Hiragino Kaku Gothic ProN W3" panose="020B0300000000000000" pitchFamily="34" charset="-128"/>
              </a:rPr>
              <a:t>0.24</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43" name="テキスト ボックス 42">
            <a:extLst>
              <a:ext uri="{FF2B5EF4-FFF2-40B4-BE49-F238E27FC236}">
                <a16:creationId xmlns:a16="http://schemas.microsoft.com/office/drawing/2014/main" id="{ADB1BC3F-F926-43D9-A0BC-02C64D60B0DE}"/>
              </a:ext>
            </a:extLst>
          </p:cNvPr>
          <p:cNvSpPr txBox="1"/>
          <p:nvPr/>
        </p:nvSpPr>
        <p:spPr>
          <a:xfrm>
            <a:off x="2402535" y="3906830"/>
            <a:ext cx="1681769" cy="757130"/>
          </a:xfrm>
          <a:prstGeom prst="rect">
            <a:avLst/>
          </a:prstGeom>
          <a:noFill/>
        </p:spPr>
        <p:txBody>
          <a:bodyPr wrap="square" rtlCol="0">
            <a:spAutoFit/>
          </a:bodyPr>
          <a:lstStyle/>
          <a:p>
            <a:r>
              <a:rPr lang="en-US" altLang="ja-JP" sz="4800" dirty="0">
                <a:latin typeface="Hiragino Kaku Gothic ProN W3" panose="020B0300000000000000" pitchFamily="34" charset="-128"/>
                <a:ea typeface="Hiragino Kaku Gothic ProN W3" panose="020B0300000000000000" pitchFamily="34" charset="-128"/>
              </a:rPr>
              <a:t>0.88</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44" name="テキスト ボックス 43">
            <a:extLst>
              <a:ext uri="{FF2B5EF4-FFF2-40B4-BE49-F238E27FC236}">
                <a16:creationId xmlns:a16="http://schemas.microsoft.com/office/drawing/2014/main" id="{56A0831D-A2E1-4F77-944F-6C45F04B5C12}"/>
              </a:ext>
            </a:extLst>
          </p:cNvPr>
          <p:cNvSpPr txBox="1"/>
          <p:nvPr/>
        </p:nvSpPr>
        <p:spPr>
          <a:xfrm>
            <a:off x="2438394" y="4751773"/>
            <a:ext cx="1622610" cy="757130"/>
          </a:xfrm>
          <a:prstGeom prst="rect">
            <a:avLst/>
          </a:prstGeom>
          <a:noFill/>
        </p:spPr>
        <p:txBody>
          <a:bodyPr wrap="square" rtlCol="0">
            <a:spAutoFit/>
          </a:bodyPr>
          <a:lstStyle/>
          <a:p>
            <a:r>
              <a:rPr lang="en-US" altLang="ja-JP" sz="4800" dirty="0">
                <a:latin typeface="Hiragino Kaku Gothic ProN W3" panose="020B0300000000000000" pitchFamily="34" charset="-128"/>
                <a:ea typeface="Hiragino Kaku Gothic ProN W3" panose="020B0300000000000000" pitchFamily="34" charset="-128"/>
              </a:rPr>
              <a:t>0.34</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46" name="テキスト ボックス 45">
            <a:extLst>
              <a:ext uri="{FF2B5EF4-FFF2-40B4-BE49-F238E27FC236}">
                <a16:creationId xmlns:a16="http://schemas.microsoft.com/office/drawing/2014/main" id="{85491C54-8D33-4417-956C-D72F1380E6E0}"/>
              </a:ext>
            </a:extLst>
          </p:cNvPr>
          <p:cNvSpPr txBox="1"/>
          <p:nvPr/>
        </p:nvSpPr>
        <p:spPr>
          <a:xfrm>
            <a:off x="2402534" y="9778516"/>
            <a:ext cx="1681769" cy="757130"/>
          </a:xfrm>
          <a:prstGeom prst="rect">
            <a:avLst/>
          </a:prstGeom>
          <a:noFill/>
        </p:spPr>
        <p:txBody>
          <a:bodyPr wrap="square" rtlCol="0">
            <a:spAutoFit/>
          </a:bodyPr>
          <a:lstStyle/>
          <a:p>
            <a:r>
              <a:rPr lang="en-US" altLang="ja-JP" sz="4800" dirty="0">
                <a:latin typeface="Hiragino Kaku Gothic ProN W3" panose="020B0300000000000000" pitchFamily="34" charset="-128"/>
                <a:ea typeface="Hiragino Kaku Gothic ProN W3" panose="020B0300000000000000" pitchFamily="34" charset="-128"/>
              </a:rPr>
              <a:t>0.11</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48" name="テキスト ボックス 47">
            <a:extLst>
              <a:ext uri="{FF2B5EF4-FFF2-40B4-BE49-F238E27FC236}">
                <a16:creationId xmlns:a16="http://schemas.microsoft.com/office/drawing/2014/main" id="{29D15EAF-CDF8-44F9-A8EC-03D55A2F2DD5}"/>
              </a:ext>
            </a:extLst>
          </p:cNvPr>
          <p:cNvSpPr txBox="1"/>
          <p:nvPr/>
        </p:nvSpPr>
        <p:spPr>
          <a:xfrm>
            <a:off x="2455672" y="10762165"/>
            <a:ext cx="1681768" cy="757130"/>
          </a:xfrm>
          <a:prstGeom prst="rect">
            <a:avLst/>
          </a:prstGeom>
          <a:noFill/>
        </p:spPr>
        <p:txBody>
          <a:bodyPr wrap="square" rtlCol="0">
            <a:spAutoFit/>
          </a:bodyPr>
          <a:lstStyle/>
          <a:p>
            <a:r>
              <a:rPr lang="en-US" altLang="ja-JP" sz="4800" dirty="0">
                <a:latin typeface="Hiragino Kaku Gothic ProN W3" panose="020B0300000000000000" pitchFamily="34" charset="-128"/>
                <a:ea typeface="Hiragino Kaku Gothic ProN W3" panose="020B0300000000000000" pitchFamily="34" charset="-128"/>
              </a:rPr>
              <a:t>0.91</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50" name="テキスト ボックス 49">
            <a:extLst>
              <a:ext uri="{FF2B5EF4-FFF2-40B4-BE49-F238E27FC236}">
                <a16:creationId xmlns:a16="http://schemas.microsoft.com/office/drawing/2014/main" id="{DA51F354-023E-4B52-9B54-7D24620EE360}"/>
              </a:ext>
            </a:extLst>
          </p:cNvPr>
          <p:cNvSpPr txBox="1"/>
          <p:nvPr/>
        </p:nvSpPr>
        <p:spPr>
          <a:xfrm>
            <a:off x="2474256" y="11669778"/>
            <a:ext cx="1681768" cy="757130"/>
          </a:xfrm>
          <a:prstGeom prst="rect">
            <a:avLst/>
          </a:prstGeom>
          <a:noFill/>
        </p:spPr>
        <p:txBody>
          <a:bodyPr wrap="square" rtlCol="0">
            <a:spAutoFit/>
          </a:bodyPr>
          <a:lstStyle/>
          <a:p>
            <a:r>
              <a:rPr lang="en-US" altLang="ja-JP" sz="4800" dirty="0">
                <a:latin typeface="Hiragino Kaku Gothic ProN W3" panose="020B0300000000000000" pitchFamily="34" charset="-128"/>
                <a:ea typeface="Hiragino Kaku Gothic ProN W3" panose="020B0300000000000000" pitchFamily="34" charset="-128"/>
              </a:rPr>
              <a:t>0.57</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53" name="四角形: 角を丸くする 52">
            <a:extLst>
              <a:ext uri="{FF2B5EF4-FFF2-40B4-BE49-F238E27FC236}">
                <a16:creationId xmlns:a16="http://schemas.microsoft.com/office/drawing/2014/main" id="{89F68AAC-ED42-41AF-B8CA-537FCF8C6B1D}"/>
              </a:ext>
            </a:extLst>
          </p:cNvPr>
          <p:cNvSpPr/>
          <p:nvPr/>
        </p:nvSpPr>
        <p:spPr>
          <a:xfrm>
            <a:off x="4622872" y="241540"/>
            <a:ext cx="13319992" cy="1293056"/>
          </a:xfrm>
          <a:prstGeom prst="roundRect">
            <a:avLst/>
          </a:prstGeom>
          <a:solidFill>
            <a:schemeClr val="accent2">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1303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Graphik"/>
              <a:ea typeface="Graphik"/>
              <a:cs typeface="Graphik"/>
              <a:sym typeface="Graphik"/>
            </a:endParaRPr>
          </a:p>
        </p:txBody>
      </p:sp>
      <p:sp>
        <p:nvSpPr>
          <p:cNvPr id="54" name="テキスト ボックス 53">
            <a:extLst>
              <a:ext uri="{FF2B5EF4-FFF2-40B4-BE49-F238E27FC236}">
                <a16:creationId xmlns:a16="http://schemas.microsoft.com/office/drawing/2014/main" id="{7A633795-7145-4904-A3AC-48059A5F88A4}"/>
              </a:ext>
            </a:extLst>
          </p:cNvPr>
          <p:cNvSpPr txBox="1"/>
          <p:nvPr/>
        </p:nvSpPr>
        <p:spPr>
          <a:xfrm>
            <a:off x="5253868" y="587352"/>
            <a:ext cx="13276865" cy="6011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400" rtl="0" fontAlgn="auto" latinLnBrk="0" hangingPunct="0">
              <a:lnSpc>
                <a:spcPct val="90000"/>
              </a:lnSpc>
              <a:spcBef>
                <a:spcPts val="0"/>
              </a:spcBef>
              <a:spcAft>
                <a:spcPts val="0"/>
              </a:spcAft>
              <a:buClrTx/>
              <a:buSzTx/>
              <a:buFontTx/>
              <a:buNone/>
              <a:tabLst/>
            </a:pPr>
            <a:r>
              <a:rPr lang="en-US" altLang="ja-JP" sz="3600" dirty="0" err="1">
                <a:solidFill>
                  <a:schemeClr val="bg1"/>
                </a:solidFill>
                <a:latin typeface="Arial" panose="020B0604020202020204" pitchFamily="34" charset="0"/>
                <a:cs typeface="Arial" panose="020B0604020202020204" pitchFamily="34" charset="0"/>
              </a:rPr>
              <a:t>model.add</a:t>
            </a:r>
            <a:r>
              <a:rPr lang="en-US" altLang="ja-JP" sz="3600" dirty="0">
                <a:solidFill>
                  <a:schemeClr val="bg1"/>
                </a:solidFill>
                <a:latin typeface="Arial" panose="020B0604020202020204" pitchFamily="34" charset="0"/>
                <a:cs typeface="Arial" panose="020B0604020202020204" pitchFamily="34" charset="0"/>
              </a:rPr>
              <a:t>(Dense(32, </a:t>
            </a:r>
            <a:r>
              <a:rPr lang="en-US" altLang="ja-JP" sz="3600" dirty="0" err="1">
                <a:solidFill>
                  <a:schemeClr val="bg1"/>
                </a:solidFill>
                <a:latin typeface="Arial" panose="020B0604020202020204" pitchFamily="34" charset="0"/>
                <a:cs typeface="Arial" panose="020B0604020202020204" pitchFamily="34" charset="0"/>
              </a:rPr>
              <a:t>input_shape</a:t>
            </a:r>
            <a:r>
              <a:rPr lang="en-US" altLang="ja-JP" sz="3600" dirty="0">
                <a:solidFill>
                  <a:schemeClr val="bg1"/>
                </a:solidFill>
                <a:latin typeface="Arial" panose="020B0604020202020204" pitchFamily="34" charset="0"/>
                <a:cs typeface="Arial" panose="020B0604020202020204" pitchFamily="34" charset="0"/>
              </a:rPr>
              <a:t>=(784,), activation=‘</a:t>
            </a:r>
            <a:r>
              <a:rPr lang="en-US" altLang="ja-JP" sz="3600" dirty="0" err="1">
                <a:solidFill>
                  <a:schemeClr val="bg1"/>
                </a:solidFill>
                <a:latin typeface="Arial" panose="020B0604020202020204" pitchFamily="34" charset="0"/>
                <a:cs typeface="Arial" panose="020B0604020202020204" pitchFamily="34" charset="0"/>
              </a:rPr>
              <a:t>relu</a:t>
            </a:r>
            <a:r>
              <a:rPr lang="en-US" altLang="ja-JP" sz="3600" dirty="0">
                <a:solidFill>
                  <a:schemeClr val="bg1"/>
                </a:solidFill>
                <a:latin typeface="Arial" panose="020B0604020202020204" pitchFamily="34" charset="0"/>
                <a:cs typeface="Arial" panose="020B0604020202020204" pitchFamily="34" charset="0"/>
              </a:rPr>
              <a:t>’))</a:t>
            </a:r>
          </a:p>
        </p:txBody>
      </p:sp>
      <p:sp>
        <p:nvSpPr>
          <p:cNvPr id="35" name="テキスト ボックス 34">
            <a:extLst>
              <a:ext uri="{FF2B5EF4-FFF2-40B4-BE49-F238E27FC236}">
                <a16:creationId xmlns:a16="http://schemas.microsoft.com/office/drawing/2014/main" id="{EAF1B4B5-A6D5-439A-9206-800A5EBC66D5}"/>
              </a:ext>
            </a:extLst>
          </p:cNvPr>
          <p:cNvSpPr txBox="1"/>
          <p:nvPr/>
        </p:nvSpPr>
        <p:spPr>
          <a:xfrm>
            <a:off x="143795" y="12695850"/>
            <a:ext cx="3723582" cy="590931"/>
          </a:xfrm>
          <a:prstGeom prst="rect">
            <a:avLst/>
          </a:prstGeom>
          <a:noFill/>
        </p:spPr>
        <p:txBody>
          <a:bodyPr wrap="square" rtlCol="0">
            <a:spAutoFit/>
          </a:bodyPr>
          <a:lstStyle/>
          <a:p>
            <a:r>
              <a:rPr lang="en-US" altLang="ja-JP" sz="3600" dirty="0">
                <a:latin typeface="Hiragino Kaku Gothic ProN W3" panose="020B0300000000000000" pitchFamily="34" charset="-128"/>
                <a:ea typeface="Hiragino Kaku Gothic ProN W3" panose="020B0300000000000000" pitchFamily="34" charset="-128"/>
              </a:rPr>
              <a:t>(</a:t>
            </a:r>
            <a:r>
              <a:rPr lang="ja-JP" altLang="en-US" sz="3600" dirty="0">
                <a:latin typeface="Hiragino Kaku Gothic ProN W3" panose="020B0300000000000000" pitchFamily="34" charset="-128"/>
                <a:ea typeface="Hiragino Kaku Gothic ProN W3" panose="020B0300000000000000" pitchFamily="34" charset="-128"/>
              </a:rPr>
              <a:t>バイアス項</a:t>
            </a:r>
            <a:r>
              <a:rPr lang="en-US" altLang="ja-JP" sz="3600" dirty="0">
                <a:latin typeface="Hiragino Kaku Gothic ProN W3" panose="020B0300000000000000" pitchFamily="34" charset="-128"/>
                <a:ea typeface="Hiragino Kaku Gothic ProN W3" panose="020B0300000000000000" pitchFamily="34" charset="-128"/>
              </a:rPr>
              <a:t>): b</a:t>
            </a:r>
            <a:endParaRPr kumimoji="1" lang="ja-JP" altLang="en-US" sz="3600" dirty="0">
              <a:latin typeface="Hiragino Kaku Gothic ProN W3" panose="020B0300000000000000" pitchFamily="34" charset="-128"/>
              <a:ea typeface="Hiragino Kaku Gothic ProN W3" panose="020B0300000000000000" pitchFamily="34" charset="-128"/>
            </a:endParaRPr>
          </a:p>
        </p:txBody>
      </p:sp>
      <p:pic>
        <p:nvPicPr>
          <p:cNvPr id="38" name="図 37">
            <a:extLst>
              <a:ext uri="{FF2B5EF4-FFF2-40B4-BE49-F238E27FC236}">
                <a16:creationId xmlns:a16="http://schemas.microsoft.com/office/drawing/2014/main" id="{78D48E2F-A417-455A-B236-3727DB30A337}"/>
              </a:ext>
            </a:extLst>
          </p:cNvPr>
          <p:cNvPicPr>
            <a:picLocks noChangeAspect="1"/>
          </p:cNvPicPr>
          <p:nvPr/>
        </p:nvPicPr>
        <p:blipFill>
          <a:blip r:embed="rId2"/>
          <a:stretch>
            <a:fillRect/>
          </a:stretch>
        </p:blipFill>
        <p:spPr>
          <a:xfrm>
            <a:off x="6598519" y="2236209"/>
            <a:ext cx="15637026" cy="6982741"/>
          </a:xfrm>
          <a:prstGeom prst="rect">
            <a:avLst/>
          </a:prstGeom>
          <a:ln>
            <a:solidFill>
              <a:schemeClr val="tx1"/>
            </a:solidFill>
          </a:ln>
        </p:spPr>
      </p:pic>
      <p:sp>
        <p:nvSpPr>
          <p:cNvPr id="15" name="四角形: 角を丸くする 14">
            <a:extLst>
              <a:ext uri="{FF2B5EF4-FFF2-40B4-BE49-F238E27FC236}">
                <a16:creationId xmlns:a16="http://schemas.microsoft.com/office/drawing/2014/main" id="{4154F5FA-8DEE-4722-AE06-E870DC2D2EC4}"/>
              </a:ext>
            </a:extLst>
          </p:cNvPr>
          <p:cNvSpPr/>
          <p:nvPr/>
        </p:nvSpPr>
        <p:spPr>
          <a:xfrm>
            <a:off x="7109065" y="3875656"/>
            <a:ext cx="2994305" cy="5163413"/>
          </a:xfrm>
          <a:prstGeom prst="roundRect">
            <a:avLst/>
          </a:prstGeom>
          <a:noFill/>
          <a:ln w="38100" cap="flat">
            <a:solidFill>
              <a:schemeClr val="accent5"/>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1303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Graphik"/>
              <a:ea typeface="Graphik"/>
              <a:cs typeface="Graphik"/>
              <a:sym typeface="Graphik"/>
            </a:endParaRPr>
          </a:p>
        </p:txBody>
      </p:sp>
      <p:sp>
        <p:nvSpPr>
          <p:cNvPr id="39" name="テキスト ボックス 38">
            <a:extLst>
              <a:ext uri="{FF2B5EF4-FFF2-40B4-BE49-F238E27FC236}">
                <a16:creationId xmlns:a16="http://schemas.microsoft.com/office/drawing/2014/main" id="{FE969BFE-C230-4898-AD80-0078F5820657}"/>
              </a:ext>
            </a:extLst>
          </p:cNvPr>
          <p:cNvSpPr txBox="1"/>
          <p:nvPr/>
        </p:nvSpPr>
        <p:spPr>
          <a:xfrm>
            <a:off x="8309841" y="10030494"/>
            <a:ext cx="13006172" cy="1421928"/>
          </a:xfrm>
          <a:prstGeom prst="rect">
            <a:avLst/>
          </a:prstGeom>
          <a:noFill/>
        </p:spPr>
        <p:txBody>
          <a:bodyPr wrap="square" rtlCol="0">
            <a:spAutoFit/>
          </a:bodyPr>
          <a:lstStyle/>
          <a:p>
            <a:pPr algn="ctr"/>
            <a:r>
              <a:rPr kumimoji="1" lang="en-US" altLang="ja-JP" sz="4800" dirty="0">
                <a:solidFill>
                  <a:srgbClr val="FF0000"/>
                </a:solidFill>
                <a:latin typeface="Hiragino Kaku Gothic ProN W3" panose="020B0300000000000000" pitchFamily="34" charset="-128"/>
                <a:ea typeface="Hiragino Kaku Gothic ProN W3" panose="020B0300000000000000" pitchFamily="34" charset="-128"/>
              </a:rPr>
              <a:t>MLP</a:t>
            </a:r>
            <a:r>
              <a:rPr kumimoji="1" lang="ja-JP" altLang="en-US" sz="4800" dirty="0">
                <a:solidFill>
                  <a:srgbClr val="FF0000"/>
                </a:solidFill>
                <a:latin typeface="Hiragino Kaku Gothic ProN W3" panose="020B0300000000000000" pitchFamily="34" charset="-128"/>
                <a:ea typeface="Hiragino Kaku Gothic ProN W3" panose="020B0300000000000000" pitchFamily="34" charset="-128"/>
              </a:rPr>
              <a:t>では１枚ずつモデルに入力する</a:t>
            </a:r>
            <a:endParaRPr kumimoji="1" lang="en-US" altLang="ja-JP" sz="4800" dirty="0">
              <a:solidFill>
                <a:srgbClr val="FF0000"/>
              </a:solidFill>
              <a:latin typeface="Hiragino Kaku Gothic ProN W3" panose="020B0300000000000000" pitchFamily="34" charset="-128"/>
              <a:ea typeface="Hiragino Kaku Gothic ProN W3" panose="020B0300000000000000" pitchFamily="34" charset="-128"/>
            </a:endParaRPr>
          </a:p>
          <a:p>
            <a:pPr algn="ctr"/>
            <a:r>
              <a:rPr kumimoji="1" lang="ja-JP" altLang="en-US" sz="4800" dirty="0">
                <a:latin typeface="Hiragino Kaku Gothic ProN W3" panose="020B0300000000000000" pitchFamily="34" charset="-128"/>
                <a:ea typeface="Hiragino Kaku Gothic ProN W3" panose="020B0300000000000000" pitchFamily="34" charset="-128"/>
              </a:rPr>
              <a:t>１枚は</a:t>
            </a:r>
            <a:r>
              <a:rPr kumimoji="1" lang="en-US" altLang="ja-JP" sz="4800" dirty="0">
                <a:latin typeface="Hiragino Kaku Gothic ProN W3" panose="020B0300000000000000" pitchFamily="34" charset="-128"/>
                <a:ea typeface="Hiragino Kaku Gothic ProN W3" panose="020B0300000000000000" pitchFamily="34" charset="-128"/>
              </a:rPr>
              <a:t>784</a:t>
            </a:r>
            <a:r>
              <a:rPr kumimoji="1" lang="ja-JP" altLang="en-US" sz="4800" dirty="0">
                <a:latin typeface="Hiragino Kaku Gothic ProN W3" panose="020B0300000000000000" pitchFamily="34" charset="-128"/>
                <a:ea typeface="Hiragino Kaku Gothic ProN W3" panose="020B0300000000000000" pitchFamily="34" charset="-128"/>
              </a:rPr>
              <a:t>個の数値（０～１）で表されている</a:t>
            </a:r>
          </a:p>
        </p:txBody>
      </p:sp>
      <p:sp>
        <p:nvSpPr>
          <p:cNvPr id="41" name="テキスト ボックス 40">
            <a:extLst>
              <a:ext uri="{FF2B5EF4-FFF2-40B4-BE49-F238E27FC236}">
                <a16:creationId xmlns:a16="http://schemas.microsoft.com/office/drawing/2014/main" id="{4B3BAD99-2BE9-4758-8139-F324042AECCD}"/>
              </a:ext>
            </a:extLst>
          </p:cNvPr>
          <p:cNvSpPr txBox="1"/>
          <p:nvPr/>
        </p:nvSpPr>
        <p:spPr>
          <a:xfrm>
            <a:off x="8309841" y="11569387"/>
            <a:ext cx="13006172" cy="757130"/>
          </a:xfrm>
          <a:prstGeom prst="rect">
            <a:avLst/>
          </a:prstGeom>
          <a:noFill/>
        </p:spPr>
        <p:txBody>
          <a:bodyPr wrap="square" rtlCol="0">
            <a:spAutoFit/>
          </a:bodyPr>
          <a:lstStyle/>
          <a:p>
            <a:pPr algn="ctr"/>
            <a:r>
              <a:rPr kumimoji="1" lang="ja-JP" altLang="en-US" sz="4800" dirty="0">
                <a:latin typeface="Hiragino Kaku Gothic ProN W3" panose="020B0300000000000000" pitchFamily="34" charset="-128"/>
                <a:ea typeface="Hiragino Kaku Gothic ProN W3" panose="020B0300000000000000" pitchFamily="34" charset="-128"/>
              </a:rPr>
              <a:t>＝上の図の入力値が</a:t>
            </a:r>
            <a:r>
              <a:rPr kumimoji="1" lang="en-US" altLang="ja-JP" sz="4800" dirty="0">
                <a:latin typeface="Hiragino Kaku Gothic ProN W3" panose="020B0300000000000000" pitchFamily="34" charset="-128"/>
                <a:ea typeface="Hiragino Kaku Gothic ProN W3" panose="020B0300000000000000" pitchFamily="34" charset="-128"/>
              </a:rPr>
              <a:t>X</a:t>
            </a:r>
            <a:r>
              <a:rPr kumimoji="1" lang="ja-JP" altLang="en-US" sz="4800" baseline="-25000" dirty="0">
                <a:latin typeface="Hiragino Kaku Gothic ProN W3" panose="020B0300000000000000" pitchFamily="34" charset="-128"/>
                <a:ea typeface="Hiragino Kaku Gothic ProN W3" panose="020B0300000000000000" pitchFamily="34" charset="-128"/>
              </a:rPr>
              <a:t>１</a:t>
            </a:r>
            <a:r>
              <a:rPr kumimoji="1" lang="ja-JP" altLang="en-US" sz="4800" dirty="0">
                <a:latin typeface="Hiragino Kaku Gothic ProN W3" panose="020B0300000000000000" pitchFamily="34" charset="-128"/>
                <a:ea typeface="Hiragino Kaku Gothic ProN W3" panose="020B0300000000000000" pitchFamily="34" charset="-128"/>
              </a:rPr>
              <a:t>～</a:t>
            </a:r>
            <a:r>
              <a:rPr kumimoji="1" lang="en-US" altLang="ja-JP" sz="4800" dirty="0">
                <a:latin typeface="Hiragino Kaku Gothic ProN W3" panose="020B0300000000000000" pitchFamily="34" charset="-128"/>
                <a:ea typeface="Hiragino Kaku Gothic ProN W3" panose="020B0300000000000000" pitchFamily="34" charset="-128"/>
              </a:rPr>
              <a:t>X</a:t>
            </a:r>
            <a:r>
              <a:rPr kumimoji="1" lang="ja-JP" altLang="en-US" sz="4800" baseline="-25000" dirty="0">
                <a:latin typeface="Hiragino Kaku Gothic ProN W3" panose="020B0300000000000000" pitchFamily="34" charset="-128"/>
                <a:ea typeface="Hiragino Kaku Gothic ProN W3" panose="020B0300000000000000" pitchFamily="34" charset="-128"/>
              </a:rPr>
              <a:t>７８４</a:t>
            </a:r>
            <a:r>
              <a:rPr kumimoji="1" lang="ja-JP" altLang="en-US" sz="4800" dirty="0">
                <a:latin typeface="Hiragino Kaku Gothic ProN W3" panose="020B0300000000000000" pitchFamily="34" charset="-128"/>
                <a:ea typeface="Hiragino Kaku Gothic ProN W3" panose="020B0300000000000000" pitchFamily="34" charset="-128"/>
              </a:rPr>
              <a:t>の</a:t>
            </a:r>
            <a:r>
              <a:rPr kumimoji="1" lang="en-US" altLang="ja-JP" sz="4800" dirty="0">
                <a:latin typeface="Hiragino Kaku Gothic ProN W3" panose="020B0300000000000000" pitchFamily="34" charset="-128"/>
                <a:ea typeface="Hiragino Kaku Gothic ProN W3" panose="020B0300000000000000" pitchFamily="34" charset="-128"/>
              </a:rPr>
              <a:t>784</a:t>
            </a:r>
            <a:r>
              <a:rPr kumimoji="1" lang="ja-JP" altLang="en-US" sz="4800" dirty="0">
                <a:latin typeface="Hiragino Kaku Gothic ProN W3" panose="020B0300000000000000" pitchFamily="34" charset="-128"/>
                <a:ea typeface="Hiragino Kaku Gothic ProN W3" panose="020B0300000000000000" pitchFamily="34" charset="-128"/>
              </a:rPr>
              <a:t>個ある</a:t>
            </a:r>
          </a:p>
        </p:txBody>
      </p:sp>
      <p:sp>
        <p:nvSpPr>
          <p:cNvPr id="10" name="四角形: 角を丸くする 14">
            <a:extLst>
              <a:ext uri="{FF2B5EF4-FFF2-40B4-BE49-F238E27FC236}">
                <a16:creationId xmlns:a16="http://schemas.microsoft.com/office/drawing/2014/main" id="{C0EC1D13-B2EA-5108-0021-2D9181030400}"/>
              </a:ext>
            </a:extLst>
          </p:cNvPr>
          <p:cNvSpPr/>
          <p:nvPr/>
        </p:nvSpPr>
        <p:spPr>
          <a:xfrm>
            <a:off x="319407" y="737358"/>
            <a:ext cx="4058516" cy="12812387"/>
          </a:xfrm>
          <a:prstGeom prst="roundRect">
            <a:avLst/>
          </a:prstGeom>
          <a:noFill/>
          <a:ln w="38100" cap="flat">
            <a:solidFill>
              <a:schemeClr val="accent5"/>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1303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Graphik"/>
              <a:ea typeface="Graphik"/>
              <a:cs typeface="Graphik"/>
              <a:sym typeface="Graphik"/>
            </a:endParaRPr>
          </a:p>
        </p:txBody>
      </p:sp>
    </p:spTree>
    <p:extLst>
      <p:ext uri="{BB962C8B-B14F-4D97-AF65-F5344CB8AC3E}">
        <p14:creationId xmlns:p14="http://schemas.microsoft.com/office/powerpoint/2010/main" val="13916831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5C3E1B94-DEA2-4364-8417-CAE4B4E2E782}"/>
              </a:ext>
            </a:extLst>
          </p:cNvPr>
          <p:cNvSpPr/>
          <p:nvPr/>
        </p:nvSpPr>
        <p:spPr>
          <a:xfrm>
            <a:off x="1631577" y="2133601"/>
            <a:ext cx="645458" cy="645458"/>
          </a:xfrm>
          <a:prstGeom prst="rect">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3" name="正方形/長方形 2">
            <a:extLst>
              <a:ext uri="{FF2B5EF4-FFF2-40B4-BE49-F238E27FC236}">
                <a16:creationId xmlns:a16="http://schemas.microsoft.com/office/drawing/2014/main" id="{5C9C63E0-7000-4B2C-A24C-7022A0507177}"/>
              </a:ext>
            </a:extLst>
          </p:cNvPr>
          <p:cNvSpPr/>
          <p:nvPr/>
        </p:nvSpPr>
        <p:spPr>
          <a:xfrm>
            <a:off x="1631577" y="3030071"/>
            <a:ext cx="645458" cy="645458"/>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4" name="正方形/長方形 3">
            <a:extLst>
              <a:ext uri="{FF2B5EF4-FFF2-40B4-BE49-F238E27FC236}">
                <a16:creationId xmlns:a16="http://schemas.microsoft.com/office/drawing/2014/main" id="{AB92BE1A-EC4D-4E14-9757-933BE9E2A754}"/>
              </a:ext>
            </a:extLst>
          </p:cNvPr>
          <p:cNvSpPr/>
          <p:nvPr/>
        </p:nvSpPr>
        <p:spPr>
          <a:xfrm>
            <a:off x="1631577" y="3926541"/>
            <a:ext cx="645458" cy="645458"/>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6" name="正方形/長方形 5">
            <a:extLst>
              <a:ext uri="{FF2B5EF4-FFF2-40B4-BE49-F238E27FC236}">
                <a16:creationId xmlns:a16="http://schemas.microsoft.com/office/drawing/2014/main" id="{4D2C7C54-015A-49CC-B4A3-246A5E8A472A}"/>
              </a:ext>
            </a:extLst>
          </p:cNvPr>
          <p:cNvSpPr/>
          <p:nvPr/>
        </p:nvSpPr>
        <p:spPr>
          <a:xfrm>
            <a:off x="1631577" y="4823011"/>
            <a:ext cx="645458" cy="645458"/>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7" name="正方形/長方形 6">
            <a:extLst>
              <a:ext uri="{FF2B5EF4-FFF2-40B4-BE49-F238E27FC236}">
                <a16:creationId xmlns:a16="http://schemas.microsoft.com/office/drawing/2014/main" id="{0F0AAF5A-EAD1-4B5A-96C2-F82808DB8C96}"/>
              </a:ext>
            </a:extLst>
          </p:cNvPr>
          <p:cNvSpPr/>
          <p:nvPr/>
        </p:nvSpPr>
        <p:spPr>
          <a:xfrm>
            <a:off x="1631579" y="9870143"/>
            <a:ext cx="645458" cy="645458"/>
          </a:xfrm>
          <a:prstGeom prst="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8" name="正方形/長方形 7">
            <a:extLst>
              <a:ext uri="{FF2B5EF4-FFF2-40B4-BE49-F238E27FC236}">
                <a16:creationId xmlns:a16="http://schemas.microsoft.com/office/drawing/2014/main" id="{94FAB5B4-F81F-4B65-8240-3239D81952E9}"/>
              </a:ext>
            </a:extLst>
          </p:cNvPr>
          <p:cNvSpPr/>
          <p:nvPr/>
        </p:nvSpPr>
        <p:spPr>
          <a:xfrm>
            <a:off x="1631577" y="10784543"/>
            <a:ext cx="645458" cy="64545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9" name="正方形/長方形 8">
            <a:extLst>
              <a:ext uri="{FF2B5EF4-FFF2-40B4-BE49-F238E27FC236}">
                <a16:creationId xmlns:a16="http://schemas.microsoft.com/office/drawing/2014/main" id="{5E5BD99D-2D8B-462D-9020-391E50E7B2B7}"/>
              </a:ext>
            </a:extLst>
          </p:cNvPr>
          <p:cNvSpPr/>
          <p:nvPr/>
        </p:nvSpPr>
        <p:spPr>
          <a:xfrm>
            <a:off x="1631577" y="11698943"/>
            <a:ext cx="645458" cy="645458"/>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2" name="テキスト ボックス 1">
            <a:extLst>
              <a:ext uri="{FF2B5EF4-FFF2-40B4-BE49-F238E27FC236}">
                <a16:creationId xmlns:a16="http://schemas.microsoft.com/office/drawing/2014/main" id="{20887E0E-892E-4379-B23F-3E24124B6561}"/>
              </a:ext>
            </a:extLst>
          </p:cNvPr>
          <p:cNvSpPr txBox="1"/>
          <p:nvPr/>
        </p:nvSpPr>
        <p:spPr>
          <a:xfrm>
            <a:off x="2339788" y="2171176"/>
            <a:ext cx="1604026" cy="757130"/>
          </a:xfrm>
          <a:prstGeom prst="rect">
            <a:avLst/>
          </a:prstGeom>
          <a:noFill/>
        </p:spPr>
        <p:txBody>
          <a:bodyPr wrap="square" rtlCol="0">
            <a:spAutoFit/>
          </a:bodyPr>
          <a:lstStyle/>
          <a:p>
            <a:r>
              <a:rPr lang="en-US" altLang="ja-JP" sz="4800" dirty="0">
                <a:latin typeface="Hiragino Kaku Gothic ProN W3" panose="020B0300000000000000" pitchFamily="34" charset="-128"/>
                <a:ea typeface="Hiragino Kaku Gothic ProN W3" panose="020B0300000000000000" pitchFamily="34" charset="-128"/>
              </a:rPr>
              <a:t>0.53</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10" name="楕円 9">
            <a:extLst>
              <a:ext uri="{FF2B5EF4-FFF2-40B4-BE49-F238E27FC236}">
                <a16:creationId xmlns:a16="http://schemas.microsoft.com/office/drawing/2014/main" id="{23F7C364-66FB-4AB4-84D6-42D17356D905}"/>
              </a:ext>
            </a:extLst>
          </p:cNvPr>
          <p:cNvSpPr/>
          <p:nvPr/>
        </p:nvSpPr>
        <p:spPr>
          <a:xfrm>
            <a:off x="6945869" y="2935087"/>
            <a:ext cx="577298" cy="5772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11" name="楕円 10">
            <a:extLst>
              <a:ext uri="{FF2B5EF4-FFF2-40B4-BE49-F238E27FC236}">
                <a16:creationId xmlns:a16="http://schemas.microsoft.com/office/drawing/2014/main" id="{7CF32E0D-DB60-4EBC-B977-1246ED213D02}"/>
              </a:ext>
            </a:extLst>
          </p:cNvPr>
          <p:cNvSpPr/>
          <p:nvPr/>
        </p:nvSpPr>
        <p:spPr>
          <a:xfrm>
            <a:off x="6945867" y="3670191"/>
            <a:ext cx="577298" cy="5772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12" name="楕円 11">
            <a:extLst>
              <a:ext uri="{FF2B5EF4-FFF2-40B4-BE49-F238E27FC236}">
                <a16:creationId xmlns:a16="http://schemas.microsoft.com/office/drawing/2014/main" id="{21537AE5-88AB-4A7D-9FE7-A16FC12D5987}"/>
              </a:ext>
            </a:extLst>
          </p:cNvPr>
          <p:cNvSpPr/>
          <p:nvPr/>
        </p:nvSpPr>
        <p:spPr>
          <a:xfrm>
            <a:off x="6945865" y="4405295"/>
            <a:ext cx="577298" cy="5772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13" name="楕円 12">
            <a:extLst>
              <a:ext uri="{FF2B5EF4-FFF2-40B4-BE49-F238E27FC236}">
                <a16:creationId xmlns:a16="http://schemas.microsoft.com/office/drawing/2014/main" id="{DA1F569C-2840-4D64-A115-F2D6EDB16EA5}"/>
              </a:ext>
            </a:extLst>
          </p:cNvPr>
          <p:cNvSpPr/>
          <p:nvPr/>
        </p:nvSpPr>
        <p:spPr>
          <a:xfrm>
            <a:off x="6945865" y="10096041"/>
            <a:ext cx="577298" cy="5772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14" name="楕円 13">
            <a:extLst>
              <a:ext uri="{FF2B5EF4-FFF2-40B4-BE49-F238E27FC236}">
                <a16:creationId xmlns:a16="http://schemas.microsoft.com/office/drawing/2014/main" id="{4ED12F38-BBEE-40D3-807A-36B19D9609BB}"/>
              </a:ext>
            </a:extLst>
          </p:cNvPr>
          <p:cNvSpPr/>
          <p:nvPr/>
        </p:nvSpPr>
        <p:spPr>
          <a:xfrm>
            <a:off x="6945865" y="10831145"/>
            <a:ext cx="577298" cy="5772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25" name="テキスト ボックス 24">
            <a:extLst>
              <a:ext uri="{FF2B5EF4-FFF2-40B4-BE49-F238E27FC236}">
                <a16:creationId xmlns:a16="http://schemas.microsoft.com/office/drawing/2014/main" id="{0344DB61-B2EF-4BC7-B983-CC57399CE806}"/>
              </a:ext>
            </a:extLst>
          </p:cNvPr>
          <p:cNvSpPr txBox="1"/>
          <p:nvPr/>
        </p:nvSpPr>
        <p:spPr>
          <a:xfrm>
            <a:off x="785666" y="1076043"/>
            <a:ext cx="2528046" cy="757130"/>
          </a:xfrm>
          <a:prstGeom prst="rect">
            <a:avLst/>
          </a:prstGeom>
          <a:noFill/>
        </p:spPr>
        <p:txBody>
          <a:bodyPr wrap="square" rtlCol="0">
            <a:spAutoFit/>
          </a:bodyPr>
          <a:lstStyle/>
          <a:p>
            <a:pPr algn="ctr"/>
            <a:r>
              <a:rPr lang="en-US" altLang="ja-JP" sz="4800" dirty="0">
                <a:latin typeface="Hiragino Kaku Gothic ProN W3" panose="020B0300000000000000" pitchFamily="34" charset="-128"/>
                <a:ea typeface="Hiragino Kaku Gothic ProN W3" panose="020B0300000000000000" pitchFamily="34" charset="-128"/>
              </a:rPr>
              <a:t>784</a:t>
            </a:r>
            <a:r>
              <a:rPr lang="ja-JP" altLang="en-US" sz="4800" dirty="0">
                <a:latin typeface="Hiragino Kaku Gothic ProN W3" panose="020B0300000000000000" pitchFamily="34" charset="-128"/>
                <a:ea typeface="Hiragino Kaku Gothic ProN W3" panose="020B0300000000000000" pitchFamily="34" charset="-128"/>
              </a:rPr>
              <a:t>個</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26" name="テキスト ボックス 25">
            <a:extLst>
              <a:ext uri="{FF2B5EF4-FFF2-40B4-BE49-F238E27FC236}">
                <a16:creationId xmlns:a16="http://schemas.microsoft.com/office/drawing/2014/main" id="{B49CA152-AD5B-45ED-8C47-461C76F629CD}"/>
              </a:ext>
            </a:extLst>
          </p:cNvPr>
          <p:cNvSpPr txBox="1"/>
          <p:nvPr/>
        </p:nvSpPr>
        <p:spPr>
          <a:xfrm>
            <a:off x="5970491" y="1893328"/>
            <a:ext cx="2528046" cy="757130"/>
          </a:xfrm>
          <a:prstGeom prst="rect">
            <a:avLst/>
          </a:prstGeom>
          <a:noFill/>
        </p:spPr>
        <p:txBody>
          <a:bodyPr wrap="square" rtlCol="0">
            <a:spAutoFit/>
          </a:bodyPr>
          <a:lstStyle/>
          <a:p>
            <a:pPr algn="ctr"/>
            <a:r>
              <a:rPr lang="en-US" altLang="ja-JP" sz="4800" dirty="0">
                <a:latin typeface="Hiragino Kaku Gothic ProN W3" panose="020B0300000000000000" pitchFamily="34" charset="-128"/>
                <a:ea typeface="Hiragino Kaku Gothic ProN W3" panose="020B0300000000000000" pitchFamily="34" charset="-128"/>
              </a:rPr>
              <a:t>32</a:t>
            </a:r>
            <a:r>
              <a:rPr lang="ja-JP" altLang="en-US" sz="4800" dirty="0">
                <a:latin typeface="Hiragino Kaku Gothic ProN W3" panose="020B0300000000000000" pitchFamily="34" charset="-128"/>
                <a:ea typeface="Hiragino Kaku Gothic ProN W3" panose="020B0300000000000000" pitchFamily="34" charset="-128"/>
              </a:rPr>
              <a:t>個</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cxnSp>
        <p:nvCxnSpPr>
          <p:cNvPr id="30" name="直線コネクタ 29">
            <a:extLst>
              <a:ext uri="{FF2B5EF4-FFF2-40B4-BE49-F238E27FC236}">
                <a16:creationId xmlns:a16="http://schemas.microsoft.com/office/drawing/2014/main" id="{1734D72F-9A53-4294-A1DB-1CBD23CAADB5}"/>
              </a:ext>
            </a:extLst>
          </p:cNvPr>
          <p:cNvCxnSpPr>
            <a:cxnSpLocks/>
          </p:cNvCxnSpPr>
          <p:nvPr/>
        </p:nvCxnSpPr>
        <p:spPr>
          <a:xfrm>
            <a:off x="3890683" y="2502933"/>
            <a:ext cx="2705562" cy="7208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D32261BA-E4A1-43D2-9622-D04F7727D0FC}"/>
              </a:ext>
            </a:extLst>
          </p:cNvPr>
          <p:cNvCxnSpPr>
            <a:cxnSpLocks/>
          </p:cNvCxnSpPr>
          <p:nvPr/>
        </p:nvCxnSpPr>
        <p:spPr>
          <a:xfrm flipV="1">
            <a:off x="3890682" y="3223735"/>
            <a:ext cx="2743200" cy="1075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E9098751-94C3-4DDD-B445-1A891A668C2B}"/>
              </a:ext>
            </a:extLst>
          </p:cNvPr>
          <p:cNvCxnSpPr>
            <a:cxnSpLocks/>
          </p:cNvCxnSpPr>
          <p:nvPr/>
        </p:nvCxnSpPr>
        <p:spPr>
          <a:xfrm flipV="1">
            <a:off x="3926536" y="3223735"/>
            <a:ext cx="2669708" cy="10237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8EA8FF07-F6A7-478D-83D9-CA4207184D08}"/>
              </a:ext>
            </a:extLst>
          </p:cNvPr>
          <p:cNvCxnSpPr>
            <a:cxnSpLocks/>
          </p:cNvCxnSpPr>
          <p:nvPr/>
        </p:nvCxnSpPr>
        <p:spPr>
          <a:xfrm flipV="1">
            <a:off x="3890680" y="3223735"/>
            <a:ext cx="2705564" cy="18735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DA2FE063-A701-4D5D-B54A-9C0C451DC988}"/>
              </a:ext>
            </a:extLst>
          </p:cNvPr>
          <p:cNvCxnSpPr>
            <a:cxnSpLocks/>
          </p:cNvCxnSpPr>
          <p:nvPr/>
        </p:nvCxnSpPr>
        <p:spPr>
          <a:xfrm flipV="1">
            <a:off x="3890679" y="3241596"/>
            <a:ext cx="2705566" cy="6968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011F3022-0D19-45D5-BF82-7649787F0176}"/>
              </a:ext>
            </a:extLst>
          </p:cNvPr>
          <p:cNvCxnSpPr>
            <a:cxnSpLocks/>
          </p:cNvCxnSpPr>
          <p:nvPr/>
        </p:nvCxnSpPr>
        <p:spPr>
          <a:xfrm flipV="1">
            <a:off x="3890679" y="3223734"/>
            <a:ext cx="2705566" cy="79638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D3DA5F95-7A18-400F-B2C0-E2C093A5499F}"/>
              </a:ext>
            </a:extLst>
          </p:cNvPr>
          <p:cNvCxnSpPr>
            <a:cxnSpLocks/>
          </p:cNvCxnSpPr>
          <p:nvPr/>
        </p:nvCxnSpPr>
        <p:spPr>
          <a:xfrm flipV="1">
            <a:off x="3890679" y="3223734"/>
            <a:ext cx="2705566" cy="88067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F2C0079C-30B8-468A-9A86-A1D9FDD2EB02}"/>
              </a:ext>
            </a:extLst>
          </p:cNvPr>
          <p:cNvSpPr txBox="1"/>
          <p:nvPr/>
        </p:nvSpPr>
        <p:spPr>
          <a:xfrm>
            <a:off x="2379234" y="3039003"/>
            <a:ext cx="1682659" cy="757130"/>
          </a:xfrm>
          <a:prstGeom prst="rect">
            <a:avLst/>
          </a:prstGeom>
          <a:noFill/>
        </p:spPr>
        <p:txBody>
          <a:bodyPr wrap="square" rtlCol="0">
            <a:spAutoFit/>
          </a:bodyPr>
          <a:lstStyle/>
          <a:p>
            <a:r>
              <a:rPr lang="en-US" altLang="ja-JP" sz="4800" dirty="0">
                <a:latin typeface="Hiragino Kaku Gothic ProN W3" panose="020B0300000000000000" pitchFamily="34" charset="-128"/>
                <a:ea typeface="Hiragino Kaku Gothic ProN W3" panose="020B0300000000000000" pitchFamily="34" charset="-128"/>
              </a:rPr>
              <a:t>0.24</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43" name="テキスト ボックス 42">
            <a:extLst>
              <a:ext uri="{FF2B5EF4-FFF2-40B4-BE49-F238E27FC236}">
                <a16:creationId xmlns:a16="http://schemas.microsoft.com/office/drawing/2014/main" id="{ADB1BC3F-F926-43D9-A0BC-02C64D60B0DE}"/>
              </a:ext>
            </a:extLst>
          </p:cNvPr>
          <p:cNvSpPr txBox="1"/>
          <p:nvPr/>
        </p:nvSpPr>
        <p:spPr>
          <a:xfrm>
            <a:off x="2402534" y="3875656"/>
            <a:ext cx="1559863" cy="757130"/>
          </a:xfrm>
          <a:prstGeom prst="rect">
            <a:avLst/>
          </a:prstGeom>
          <a:noFill/>
        </p:spPr>
        <p:txBody>
          <a:bodyPr wrap="square" rtlCol="0">
            <a:spAutoFit/>
          </a:bodyPr>
          <a:lstStyle/>
          <a:p>
            <a:r>
              <a:rPr lang="en-US" altLang="ja-JP" sz="4800" dirty="0">
                <a:latin typeface="Hiragino Kaku Gothic ProN W3" panose="020B0300000000000000" pitchFamily="34" charset="-128"/>
                <a:ea typeface="Hiragino Kaku Gothic ProN W3" panose="020B0300000000000000" pitchFamily="34" charset="-128"/>
              </a:rPr>
              <a:t>0.88</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44" name="テキスト ボックス 43">
            <a:extLst>
              <a:ext uri="{FF2B5EF4-FFF2-40B4-BE49-F238E27FC236}">
                <a16:creationId xmlns:a16="http://schemas.microsoft.com/office/drawing/2014/main" id="{56A0831D-A2E1-4F77-944F-6C45F04B5C12}"/>
              </a:ext>
            </a:extLst>
          </p:cNvPr>
          <p:cNvSpPr txBox="1"/>
          <p:nvPr/>
        </p:nvSpPr>
        <p:spPr>
          <a:xfrm>
            <a:off x="2438394" y="4751773"/>
            <a:ext cx="1623499" cy="757130"/>
          </a:xfrm>
          <a:prstGeom prst="rect">
            <a:avLst/>
          </a:prstGeom>
          <a:noFill/>
        </p:spPr>
        <p:txBody>
          <a:bodyPr wrap="square" rtlCol="0">
            <a:spAutoFit/>
          </a:bodyPr>
          <a:lstStyle/>
          <a:p>
            <a:r>
              <a:rPr lang="en-US" altLang="ja-JP" sz="4800" dirty="0">
                <a:latin typeface="Hiragino Kaku Gothic ProN W3" panose="020B0300000000000000" pitchFamily="34" charset="-128"/>
                <a:ea typeface="Hiragino Kaku Gothic ProN W3" panose="020B0300000000000000" pitchFamily="34" charset="-128"/>
              </a:rPr>
              <a:t>0.34</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46" name="テキスト ボックス 45">
            <a:extLst>
              <a:ext uri="{FF2B5EF4-FFF2-40B4-BE49-F238E27FC236}">
                <a16:creationId xmlns:a16="http://schemas.microsoft.com/office/drawing/2014/main" id="{85491C54-8D33-4417-956C-D72F1380E6E0}"/>
              </a:ext>
            </a:extLst>
          </p:cNvPr>
          <p:cNvSpPr txBox="1"/>
          <p:nvPr/>
        </p:nvSpPr>
        <p:spPr>
          <a:xfrm>
            <a:off x="2402535" y="9778516"/>
            <a:ext cx="1659358" cy="757130"/>
          </a:xfrm>
          <a:prstGeom prst="rect">
            <a:avLst/>
          </a:prstGeom>
          <a:noFill/>
        </p:spPr>
        <p:txBody>
          <a:bodyPr wrap="square" rtlCol="0">
            <a:spAutoFit/>
          </a:bodyPr>
          <a:lstStyle/>
          <a:p>
            <a:r>
              <a:rPr lang="en-US" altLang="ja-JP" sz="4800" dirty="0">
                <a:latin typeface="Hiragino Kaku Gothic ProN W3" panose="020B0300000000000000" pitchFamily="34" charset="-128"/>
                <a:ea typeface="Hiragino Kaku Gothic ProN W3" panose="020B0300000000000000" pitchFamily="34" charset="-128"/>
              </a:rPr>
              <a:t>0.11</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48" name="テキスト ボックス 47">
            <a:extLst>
              <a:ext uri="{FF2B5EF4-FFF2-40B4-BE49-F238E27FC236}">
                <a16:creationId xmlns:a16="http://schemas.microsoft.com/office/drawing/2014/main" id="{29D15EAF-CDF8-44F9-A8EC-03D55A2F2DD5}"/>
              </a:ext>
            </a:extLst>
          </p:cNvPr>
          <p:cNvSpPr txBox="1"/>
          <p:nvPr/>
        </p:nvSpPr>
        <p:spPr>
          <a:xfrm>
            <a:off x="2455672" y="10762165"/>
            <a:ext cx="1606221" cy="757130"/>
          </a:xfrm>
          <a:prstGeom prst="rect">
            <a:avLst/>
          </a:prstGeom>
          <a:noFill/>
        </p:spPr>
        <p:txBody>
          <a:bodyPr wrap="square" rtlCol="0">
            <a:spAutoFit/>
          </a:bodyPr>
          <a:lstStyle/>
          <a:p>
            <a:r>
              <a:rPr lang="en-US" altLang="ja-JP" sz="4800" dirty="0">
                <a:latin typeface="Hiragino Kaku Gothic ProN W3" panose="020B0300000000000000" pitchFamily="34" charset="-128"/>
                <a:ea typeface="Hiragino Kaku Gothic ProN W3" panose="020B0300000000000000" pitchFamily="34" charset="-128"/>
              </a:rPr>
              <a:t>0.91</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50" name="テキスト ボックス 49">
            <a:extLst>
              <a:ext uri="{FF2B5EF4-FFF2-40B4-BE49-F238E27FC236}">
                <a16:creationId xmlns:a16="http://schemas.microsoft.com/office/drawing/2014/main" id="{DA51F354-023E-4B52-9B54-7D24620EE360}"/>
              </a:ext>
            </a:extLst>
          </p:cNvPr>
          <p:cNvSpPr txBox="1"/>
          <p:nvPr/>
        </p:nvSpPr>
        <p:spPr>
          <a:xfrm>
            <a:off x="2474255" y="11669778"/>
            <a:ext cx="1550007" cy="757130"/>
          </a:xfrm>
          <a:prstGeom prst="rect">
            <a:avLst/>
          </a:prstGeom>
          <a:noFill/>
        </p:spPr>
        <p:txBody>
          <a:bodyPr wrap="square" rtlCol="0">
            <a:spAutoFit/>
          </a:bodyPr>
          <a:lstStyle/>
          <a:p>
            <a:r>
              <a:rPr lang="en-US" altLang="ja-JP" sz="4800" dirty="0">
                <a:latin typeface="Hiragino Kaku Gothic ProN W3" panose="020B0300000000000000" pitchFamily="34" charset="-128"/>
                <a:ea typeface="Hiragino Kaku Gothic ProN W3" panose="020B0300000000000000" pitchFamily="34" charset="-128"/>
              </a:rPr>
              <a:t>0.57</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53" name="四角形: 角を丸くする 52">
            <a:extLst>
              <a:ext uri="{FF2B5EF4-FFF2-40B4-BE49-F238E27FC236}">
                <a16:creationId xmlns:a16="http://schemas.microsoft.com/office/drawing/2014/main" id="{89F68AAC-ED42-41AF-B8CA-537FCF8C6B1D}"/>
              </a:ext>
            </a:extLst>
          </p:cNvPr>
          <p:cNvSpPr/>
          <p:nvPr/>
        </p:nvSpPr>
        <p:spPr>
          <a:xfrm>
            <a:off x="4622872" y="241540"/>
            <a:ext cx="13319992" cy="1293056"/>
          </a:xfrm>
          <a:prstGeom prst="roundRect">
            <a:avLst/>
          </a:prstGeom>
          <a:solidFill>
            <a:schemeClr val="accent2">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1303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Graphik"/>
              <a:ea typeface="Graphik"/>
              <a:cs typeface="Graphik"/>
              <a:sym typeface="Graphik"/>
            </a:endParaRPr>
          </a:p>
        </p:txBody>
      </p:sp>
      <p:sp>
        <p:nvSpPr>
          <p:cNvPr id="54" name="テキスト ボックス 53">
            <a:extLst>
              <a:ext uri="{FF2B5EF4-FFF2-40B4-BE49-F238E27FC236}">
                <a16:creationId xmlns:a16="http://schemas.microsoft.com/office/drawing/2014/main" id="{7A633795-7145-4904-A3AC-48059A5F88A4}"/>
              </a:ext>
            </a:extLst>
          </p:cNvPr>
          <p:cNvSpPr txBox="1"/>
          <p:nvPr/>
        </p:nvSpPr>
        <p:spPr>
          <a:xfrm>
            <a:off x="5253868" y="587352"/>
            <a:ext cx="13276865" cy="6011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400" rtl="0" fontAlgn="auto" latinLnBrk="0" hangingPunct="0">
              <a:lnSpc>
                <a:spcPct val="90000"/>
              </a:lnSpc>
              <a:spcBef>
                <a:spcPts val="0"/>
              </a:spcBef>
              <a:spcAft>
                <a:spcPts val="0"/>
              </a:spcAft>
              <a:buClrTx/>
              <a:buSzTx/>
              <a:buFontTx/>
              <a:buNone/>
              <a:tabLst/>
            </a:pPr>
            <a:r>
              <a:rPr lang="en-US" altLang="ja-JP" sz="3600" dirty="0" err="1">
                <a:solidFill>
                  <a:schemeClr val="bg1"/>
                </a:solidFill>
                <a:latin typeface="Arial" panose="020B0604020202020204" pitchFamily="34" charset="0"/>
                <a:cs typeface="Arial" panose="020B0604020202020204" pitchFamily="34" charset="0"/>
              </a:rPr>
              <a:t>model.add</a:t>
            </a:r>
            <a:r>
              <a:rPr lang="en-US" altLang="ja-JP" sz="3600" dirty="0">
                <a:solidFill>
                  <a:schemeClr val="bg1"/>
                </a:solidFill>
                <a:latin typeface="Arial" panose="020B0604020202020204" pitchFamily="34" charset="0"/>
                <a:cs typeface="Arial" panose="020B0604020202020204" pitchFamily="34" charset="0"/>
              </a:rPr>
              <a:t>(</a:t>
            </a:r>
            <a:r>
              <a:rPr lang="en-US" altLang="ja-JP" sz="3600" dirty="0">
                <a:solidFill>
                  <a:srgbClr val="FFFF00"/>
                </a:solidFill>
                <a:latin typeface="Arial" panose="020B0604020202020204" pitchFamily="34" charset="0"/>
                <a:cs typeface="Arial" panose="020B0604020202020204" pitchFamily="34" charset="0"/>
              </a:rPr>
              <a:t>Dense</a:t>
            </a:r>
            <a:r>
              <a:rPr lang="en-US" altLang="ja-JP" sz="3600" dirty="0">
                <a:solidFill>
                  <a:schemeClr val="bg1"/>
                </a:solidFill>
                <a:latin typeface="Arial" panose="020B0604020202020204" pitchFamily="34" charset="0"/>
                <a:cs typeface="Arial" panose="020B0604020202020204" pitchFamily="34" charset="0"/>
              </a:rPr>
              <a:t>(32, </a:t>
            </a:r>
            <a:r>
              <a:rPr lang="en-US" altLang="ja-JP" sz="3600" dirty="0" err="1">
                <a:solidFill>
                  <a:schemeClr val="bg1"/>
                </a:solidFill>
                <a:latin typeface="Arial" panose="020B0604020202020204" pitchFamily="34" charset="0"/>
                <a:cs typeface="Arial" panose="020B0604020202020204" pitchFamily="34" charset="0"/>
              </a:rPr>
              <a:t>input_shape</a:t>
            </a:r>
            <a:r>
              <a:rPr lang="en-US" altLang="ja-JP" sz="3600" dirty="0">
                <a:solidFill>
                  <a:schemeClr val="bg1"/>
                </a:solidFill>
                <a:latin typeface="Arial" panose="020B0604020202020204" pitchFamily="34" charset="0"/>
                <a:cs typeface="Arial" panose="020B0604020202020204" pitchFamily="34" charset="0"/>
              </a:rPr>
              <a:t>=(784,), activation=‘</a:t>
            </a:r>
            <a:r>
              <a:rPr lang="en-US" altLang="ja-JP" sz="3600" dirty="0" err="1">
                <a:solidFill>
                  <a:schemeClr val="bg1"/>
                </a:solidFill>
                <a:latin typeface="Arial" panose="020B0604020202020204" pitchFamily="34" charset="0"/>
                <a:cs typeface="Arial" panose="020B0604020202020204" pitchFamily="34" charset="0"/>
              </a:rPr>
              <a:t>relu</a:t>
            </a:r>
            <a:r>
              <a:rPr lang="en-US" altLang="ja-JP" sz="3600" dirty="0">
                <a:solidFill>
                  <a:schemeClr val="bg1"/>
                </a:solidFill>
                <a:latin typeface="Arial" panose="020B0604020202020204" pitchFamily="34" charset="0"/>
                <a:cs typeface="Arial" panose="020B0604020202020204" pitchFamily="34" charset="0"/>
              </a:rPr>
              <a:t>’))</a:t>
            </a:r>
          </a:p>
        </p:txBody>
      </p:sp>
      <p:sp>
        <p:nvSpPr>
          <p:cNvPr id="55" name="テキスト ボックス 54">
            <a:extLst>
              <a:ext uri="{FF2B5EF4-FFF2-40B4-BE49-F238E27FC236}">
                <a16:creationId xmlns:a16="http://schemas.microsoft.com/office/drawing/2014/main" id="{78AFC49A-253A-4B66-BD3F-59A3C44F043C}"/>
              </a:ext>
            </a:extLst>
          </p:cNvPr>
          <p:cNvSpPr txBox="1"/>
          <p:nvPr/>
        </p:nvSpPr>
        <p:spPr>
          <a:xfrm>
            <a:off x="9488025" y="2769423"/>
            <a:ext cx="8301317" cy="646331"/>
          </a:xfrm>
          <a:prstGeom prst="rect">
            <a:avLst/>
          </a:prstGeom>
          <a:noFill/>
        </p:spPr>
        <p:txBody>
          <a:bodyPr wrap="square" rtlCol="0">
            <a:spAutoFit/>
          </a:bodyPr>
          <a:lstStyle/>
          <a:p>
            <a:pPr algn="l"/>
            <a:r>
              <a:rPr kumimoji="1" lang="en-US" altLang="ja-JP" sz="4000" dirty="0" err="1">
                <a:solidFill>
                  <a:schemeClr val="tx1"/>
                </a:solidFill>
                <a:latin typeface="Hiragino Kaku Gothic ProN W3" panose="020B0300000000000000" pitchFamily="34" charset="-128"/>
                <a:ea typeface="Hiragino Kaku Gothic ProN W3" panose="020B0300000000000000" pitchFamily="34" charset="-128"/>
                <a:cs typeface="Arial" panose="020B0604020202020204" pitchFamily="34" charset="0"/>
              </a:rPr>
              <a:t>model.add</a:t>
            </a:r>
            <a:r>
              <a:rPr kumimoji="1" lang="en-US" altLang="ja-JP" sz="4000" dirty="0">
                <a:solidFill>
                  <a:schemeClr val="tx1"/>
                </a:solidFill>
                <a:latin typeface="Hiragino Kaku Gothic ProN W3" panose="020B0300000000000000" pitchFamily="34" charset="-128"/>
                <a:ea typeface="Hiragino Kaku Gothic ProN W3" panose="020B0300000000000000" pitchFamily="34" charset="-128"/>
                <a:cs typeface="Arial" panose="020B0604020202020204" pitchFamily="34" charset="0"/>
              </a:rPr>
              <a:t>()</a:t>
            </a:r>
            <a:r>
              <a:rPr kumimoji="1" lang="ja-JP" altLang="en-US" sz="4000" dirty="0">
                <a:solidFill>
                  <a:schemeClr val="tx1"/>
                </a:solidFill>
                <a:latin typeface="Hiragino Kaku Gothic ProN W3" panose="020B0300000000000000" pitchFamily="34" charset="-128"/>
                <a:ea typeface="Hiragino Kaku Gothic ProN W3" panose="020B0300000000000000" pitchFamily="34" charset="-128"/>
                <a:cs typeface="Arial" panose="020B0604020202020204" pitchFamily="34" charset="0"/>
              </a:rPr>
              <a:t>で層を追加する</a:t>
            </a:r>
          </a:p>
        </p:txBody>
      </p:sp>
      <p:sp>
        <p:nvSpPr>
          <p:cNvPr id="56" name="テキスト ボックス 55">
            <a:extLst>
              <a:ext uri="{FF2B5EF4-FFF2-40B4-BE49-F238E27FC236}">
                <a16:creationId xmlns:a16="http://schemas.microsoft.com/office/drawing/2014/main" id="{0D69F98E-1621-4C59-AC24-E742D505EE57}"/>
              </a:ext>
            </a:extLst>
          </p:cNvPr>
          <p:cNvSpPr txBox="1"/>
          <p:nvPr/>
        </p:nvSpPr>
        <p:spPr>
          <a:xfrm>
            <a:off x="9525662" y="3512385"/>
            <a:ext cx="14058238" cy="3416320"/>
          </a:xfrm>
          <a:prstGeom prst="rect">
            <a:avLst/>
          </a:prstGeom>
          <a:noFill/>
        </p:spPr>
        <p:txBody>
          <a:bodyPr wrap="square" rtlCol="0">
            <a:spAutoFit/>
          </a:bodyPr>
          <a:lstStyle/>
          <a:p>
            <a:pPr algn="l"/>
            <a:r>
              <a:rPr kumimoji="1" lang="en-US" altLang="ja-JP" sz="4000" dirty="0">
                <a:solidFill>
                  <a:srgbClr val="FF0000"/>
                </a:solidFill>
                <a:latin typeface="Hiragino Kaku Gothic ProN W3" panose="020B0300000000000000" pitchFamily="34" charset="-128"/>
                <a:ea typeface="Hiragino Kaku Gothic ProN W3" panose="020B0300000000000000" pitchFamily="34" charset="-128"/>
                <a:cs typeface="Arial" panose="020B0604020202020204" pitchFamily="34" charset="0"/>
              </a:rPr>
              <a:t>Dense()</a:t>
            </a:r>
            <a:r>
              <a:rPr kumimoji="1" lang="ja-JP" altLang="en-US" sz="4000" dirty="0">
                <a:solidFill>
                  <a:srgbClr val="FF0000"/>
                </a:solidFill>
                <a:latin typeface="Hiragino Kaku Gothic ProN W3" panose="020B0300000000000000" pitchFamily="34" charset="-128"/>
                <a:ea typeface="Hiragino Kaku Gothic ProN W3" panose="020B0300000000000000" pitchFamily="34" charset="-128"/>
                <a:cs typeface="Arial" panose="020B0604020202020204" pitchFamily="34" charset="0"/>
              </a:rPr>
              <a:t>で次の層のニューロンと全てつなげる</a:t>
            </a:r>
            <a:r>
              <a:rPr kumimoji="1" lang="en-US" altLang="ja-JP" sz="4000" dirty="0">
                <a:solidFill>
                  <a:srgbClr val="FF0000"/>
                </a:solidFill>
                <a:latin typeface="Hiragino Kaku Gothic ProN W3" panose="020B0300000000000000" pitchFamily="34" charset="-128"/>
                <a:ea typeface="Hiragino Kaku Gothic ProN W3" panose="020B0300000000000000" pitchFamily="34" charset="-128"/>
                <a:cs typeface="Arial" panose="020B0604020202020204" pitchFamily="34" charset="0"/>
              </a:rPr>
              <a:t>(</a:t>
            </a:r>
            <a:r>
              <a:rPr kumimoji="1" lang="ja-JP" altLang="en-US" sz="4000" dirty="0">
                <a:solidFill>
                  <a:srgbClr val="FF0000"/>
                </a:solidFill>
                <a:latin typeface="Hiragino Kaku Gothic ProN W3" panose="020B0300000000000000" pitchFamily="34" charset="-128"/>
                <a:ea typeface="Hiragino Kaku Gothic ProN W3" panose="020B0300000000000000" pitchFamily="34" charset="-128"/>
                <a:cs typeface="Arial" panose="020B0604020202020204" pitchFamily="34" charset="0"/>
              </a:rPr>
              <a:t>全結合</a:t>
            </a:r>
            <a:r>
              <a:rPr kumimoji="1" lang="en-US" altLang="ja-JP" sz="4000" dirty="0">
                <a:solidFill>
                  <a:srgbClr val="FF0000"/>
                </a:solidFill>
                <a:latin typeface="Hiragino Kaku Gothic ProN W3" panose="020B0300000000000000" pitchFamily="34" charset="-128"/>
                <a:ea typeface="Hiragino Kaku Gothic ProN W3" panose="020B0300000000000000" pitchFamily="34" charset="-128"/>
                <a:cs typeface="Arial" panose="020B0604020202020204" pitchFamily="34" charset="0"/>
              </a:rPr>
              <a:t>)</a:t>
            </a:r>
          </a:p>
          <a:p>
            <a:pPr algn="l"/>
            <a:r>
              <a:rPr kumimoji="1" lang="en-US" altLang="ja-JP" sz="4000" dirty="0">
                <a:solidFill>
                  <a:schemeClr val="tx1"/>
                </a:solidFill>
                <a:latin typeface="Hiragino Kaku Gothic ProN W3" panose="020B0300000000000000" pitchFamily="34" charset="-128"/>
                <a:ea typeface="Hiragino Kaku Gothic ProN W3" panose="020B0300000000000000" pitchFamily="34" charset="-128"/>
                <a:cs typeface="Arial" panose="020B0604020202020204" pitchFamily="34" charset="0"/>
              </a:rPr>
              <a:t>(units=)32 : </a:t>
            </a:r>
            <a:r>
              <a:rPr kumimoji="1" lang="ja-JP" altLang="en-US" sz="4000" dirty="0">
                <a:solidFill>
                  <a:schemeClr val="tx1"/>
                </a:solidFill>
                <a:latin typeface="Hiragino Kaku Gothic ProN W3" panose="020B0300000000000000" pitchFamily="34" charset="-128"/>
                <a:ea typeface="Hiragino Kaku Gothic ProN W3" panose="020B0300000000000000" pitchFamily="34" charset="-128"/>
                <a:cs typeface="Arial" panose="020B0604020202020204" pitchFamily="34" charset="0"/>
              </a:rPr>
              <a:t>次の層のニューロンの数が</a:t>
            </a:r>
            <a:r>
              <a:rPr kumimoji="1" lang="en-US" altLang="ja-JP" sz="4000" dirty="0">
                <a:solidFill>
                  <a:schemeClr val="tx1"/>
                </a:solidFill>
                <a:latin typeface="Hiragino Kaku Gothic ProN W3" panose="020B0300000000000000" pitchFamily="34" charset="-128"/>
                <a:ea typeface="Hiragino Kaku Gothic ProN W3" panose="020B0300000000000000" pitchFamily="34" charset="-128"/>
                <a:cs typeface="Arial" panose="020B0604020202020204" pitchFamily="34" charset="0"/>
              </a:rPr>
              <a:t>32</a:t>
            </a:r>
            <a:r>
              <a:rPr kumimoji="1" lang="ja-JP" altLang="en-US" sz="4000" dirty="0">
                <a:solidFill>
                  <a:schemeClr val="tx1"/>
                </a:solidFill>
                <a:latin typeface="Hiragino Kaku Gothic ProN W3" panose="020B0300000000000000" pitchFamily="34" charset="-128"/>
                <a:ea typeface="Hiragino Kaku Gothic ProN W3" panose="020B0300000000000000" pitchFamily="34" charset="-128"/>
                <a:cs typeface="Arial" panose="020B0604020202020204" pitchFamily="34" charset="0"/>
              </a:rPr>
              <a:t>個</a:t>
            </a:r>
            <a:r>
              <a:rPr kumimoji="1" lang="en-US" altLang="ja-JP" sz="4000" dirty="0">
                <a:solidFill>
                  <a:schemeClr val="tx1"/>
                </a:solidFill>
                <a:latin typeface="Hiragino Kaku Gothic ProN W3" panose="020B0300000000000000" pitchFamily="34" charset="-128"/>
                <a:ea typeface="Hiragino Kaku Gothic ProN W3" panose="020B0300000000000000" pitchFamily="34" charset="-128"/>
                <a:cs typeface="Arial" panose="020B0604020202020204" pitchFamily="34" charset="0"/>
              </a:rPr>
              <a:t>(units</a:t>
            </a:r>
            <a:r>
              <a:rPr kumimoji="1" lang="ja-JP" altLang="en-US" sz="4000" dirty="0">
                <a:solidFill>
                  <a:schemeClr val="tx1"/>
                </a:solidFill>
                <a:latin typeface="Hiragino Kaku Gothic ProN W3" panose="020B0300000000000000" pitchFamily="34" charset="-128"/>
                <a:ea typeface="Hiragino Kaku Gothic ProN W3" panose="020B0300000000000000" pitchFamily="34" charset="-128"/>
                <a:cs typeface="Arial" panose="020B0604020202020204" pitchFamily="34" charset="0"/>
              </a:rPr>
              <a:t>は省略可</a:t>
            </a:r>
            <a:r>
              <a:rPr kumimoji="1" lang="en-US" altLang="ja-JP" sz="4000" dirty="0">
                <a:solidFill>
                  <a:schemeClr val="tx1"/>
                </a:solidFill>
                <a:latin typeface="Hiragino Kaku Gothic ProN W3" panose="020B0300000000000000" pitchFamily="34" charset="-128"/>
                <a:ea typeface="Hiragino Kaku Gothic ProN W3" panose="020B0300000000000000" pitchFamily="34" charset="-128"/>
                <a:cs typeface="Arial" panose="020B0604020202020204" pitchFamily="34" charset="0"/>
              </a:rPr>
              <a:t>)</a:t>
            </a:r>
          </a:p>
          <a:p>
            <a:pPr algn="l"/>
            <a:r>
              <a:rPr kumimoji="1" lang="en-US" altLang="ja-JP" sz="4000" dirty="0" err="1">
                <a:solidFill>
                  <a:schemeClr val="tx1"/>
                </a:solidFill>
                <a:latin typeface="Hiragino Kaku Gothic ProN W3" panose="020B0300000000000000" pitchFamily="34" charset="-128"/>
                <a:ea typeface="Hiragino Kaku Gothic ProN W3" panose="020B0300000000000000" pitchFamily="34" charset="-128"/>
                <a:cs typeface="Arial" panose="020B0604020202020204" pitchFamily="34" charset="0"/>
              </a:rPr>
              <a:t>input_shape</a:t>
            </a:r>
            <a:r>
              <a:rPr kumimoji="1" lang="en-US" altLang="ja-JP" sz="4000" dirty="0">
                <a:solidFill>
                  <a:schemeClr val="tx1"/>
                </a:solidFill>
                <a:latin typeface="Hiragino Kaku Gothic ProN W3" panose="020B0300000000000000" pitchFamily="34" charset="-128"/>
                <a:ea typeface="Hiragino Kaku Gothic ProN W3" panose="020B0300000000000000" pitchFamily="34" charset="-128"/>
                <a:cs typeface="Arial" panose="020B0604020202020204" pitchFamily="34" charset="0"/>
              </a:rPr>
              <a:t>=(784,)</a:t>
            </a:r>
            <a:r>
              <a:rPr kumimoji="1" lang="ja-JP" altLang="en-US" sz="4000" dirty="0">
                <a:solidFill>
                  <a:schemeClr val="tx1"/>
                </a:solidFill>
                <a:latin typeface="Hiragino Kaku Gothic ProN W3" panose="020B0300000000000000" pitchFamily="34" charset="-128"/>
                <a:ea typeface="Hiragino Kaku Gothic ProN W3" panose="020B0300000000000000" pitchFamily="34" charset="-128"/>
                <a:cs typeface="Arial" panose="020B0604020202020204" pitchFamily="34" charset="0"/>
              </a:rPr>
              <a:t>：入力する変数の数</a:t>
            </a:r>
            <a:endParaRPr kumimoji="1" lang="en-US" altLang="ja-JP" sz="4000" dirty="0">
              <a:solidFill>
                <a:schemeClr val="tx1"/>
              </a:solidFill>
              <a:latin typeface="Hiragino Kaku Gothic ProN W3" panose="020B0300000000000000" pitchFamily="34" charset="-128"/>
              <a:ea typeface="Hiragino Kaku Gothic ProN W3" panose="020B0300000000000000" pitchFamily="34" charset="-128"/>
              <a:cs typeface="Arial" panose="020B0604020202020204" pitchFamily="34" charset="0"/>
            </a:endParaRPr>
          </a:p>
          <a:p>
            <a:pPr algn="l"/>
            <a:r>
              <a:rPr kumimoji="1" lang="ja-JP" altLang="en-US" sz="4000" dirty="0">
                <a:solidFill>
                  <a:schemeClr val="tx1"/>
                </a:solidFill>
                <a:latin typeface="Hiragino Kaku Gothic ProN W3" panose="020B0300000000000000" pitchFamily="34" charset="-128"/>
                <a:ea typeface="Hiragino Kaku Gothic ProN W3" panose="020B0300000000000000" pitchFamily="34" charset="-128"/>
                <a:cs typeface="Arial" panose="020B0604020202020204" pitchFamily="34" charset="0"/>
              </a:rPr>
              <a:t>　　　（自動的にバイアス項という定数も</a:t>
            </a:r>
            <a:r>
              <a:rPr kumimoji="1" lang="en-US" altLang="ja-JP" sz="4000" dirty="0">
                <a:solidFill>
                  <a:schemeClr val="tx1"/>
                </a:solidFill>
                <a:latin typeface="Hiragino Kaku Gothic ProN W3" panose="020B0300000000000000" pitchFamily="34" charset="-128"/>
                <a:ea typeface="Hiragino Kaku Gothic ProN W3" panose="020B0300000000000000" pitchFamily="34" charset="-128"/>
                <a:cs typeface="Arial" panose="020B0604020202020204" pitchFamily="34" charset="0"/>
              </a:rPr>
              <a:t>1</a:t>
            </a:r>
            <a:r>
              <a:rPr kumimoji="1" lang="ja-JP" altLang="en-US" sz="4000" dirty="0">
                <a:solidFill>
                  <a:schemeClr val="tx1"/>
                </a:solidFill>
                <a:latin typeface="Hiragino Kaku Gothic ProN W3" panose="020B0300000000000000" pitchFamily="34" charset="-128"/>
                <a:ea typeface="Hiragino Kaku Gothic ProN W3" panose="020B0300000000000000" pitchFamily="34" charset="-128"/>
                <a:cs typeface="Arial" panose="020B0604020202020204" pitchFamily="34" charset="0"/>
              </a:rPr>
              <a:t>つ追加される）</a:t>
            </a:r>
            <a:endParaRPr kumimoji="1" lang="en-US" altLang="ja-JP" sz="4000" dirty="0">
              <a:solidFill>
                <a:schemeClr val="tx1"/>
              </a:solidFill>
              <a:latin typeface="Hiragino Kaku Gothic ProN W3" panose="020B0300000000000000" pitchFamily="34" charset="-128"/>
              <a:ea typeface="Hiragino Kaku Gothic ProN W3" panose="020B0300000000000000" pitchFamily="34" charset="-128"/>
              <a:cs typeface="Arial" panose="020B0604020202020204" pitchFamily="34" charset="0"/>
            </a:endParaRPr>
          </a:p>
          <a:p>
            <a:pPr algn="l"/>
            <a:r>
              <a:rPr kumimoji="1" lang="en-US" altLang="ja-JP" sz="4000" dirty="0">
                <a:solidFill>
                  <a:schemeClr val="tx1"/>
                </a:solidFill>
                <a:latin typeface="Hiragino Kaku Gothic ProN W3" panose="020B0300000000000000" pitchFamily="34" charset="-128"/>
                <a:ea typeface="Hiragino Kaku Gothic ProN W3" panose="020B0300000000000000" pitchFamily="34" charset="-128"/>
                <a:cs typeface="Arial" panose="020B0604020202020204" pitchFamily="34" charset="0"/>
              </a:rPr>
              <a:t>activation=‘</a:t>
            </a:r>
            <a:r>
              <a:rPr kumimoji="1" lang="en-US" altLang="ja-JP" sz="4000" dirty="0" err="1">
                <a:solidFill>
                  <a:schemeClr val="tx1"/>
                </a:solidFill>
                <a:latin typeface="Hiragino Kaku Gothic ProN W3" panose="020B0300000000000000" pitchFamily="34" charset="-128"/>
                <a:ea typeface="Hiragino Kaku Gothic ProN W3" panose="020B0300000000000000" pitchFamily="34" charset="-128"/>
                <a:cs typeface="Arial" panose="020B0604020202020204" pitchFamily="34" charset="0"/>
              </a:rPr>
              <a:t>relu</a:t>
            </a:r>
            <a:r>
              <a:rPr kumimoji="1" lang="en-US" altLang="ja-JP" sz="4000" dirty="0">
                <a:solidFill>
                  <a:schemeClr val="tx1"/>
                </a:solidFill>
                <a:latin typeface="Hiragino Kaku Gothic ProN W3" panose="020B0300000000000000" pitchFamily="34" charset="-128"/>
                <a:ea typeface="Hiragino Kaku Gothic ProN W3" panose="020B0300000000000000" pitchFamily="34" charset="-128"/>
                <a:cs typeface="Arial" panose="020B0604020202020204" pitchFamily="34" charset="0"/>
              </a:rPr>
              <a:t>’</a:t>
            </a:r>
            <a:r>
              <a:rPr kumimoji="1" lang="ja-JP" altLang="en-US" sz="4000" dirty="0">
                <a:solidFill>
                  <a:schemeClr val="tx1"/>
                </a:solidFill>
                <a:latin typeface="Hiragino Kaku Gothic ProN W3" panose="020B0300000000000000" pitchFamily="34" charset="-128"/>
                <a:ea typeface="Hiragino Kaku Gothic ProN W3" panose="020B0300000000000000" pitchFamily="34" charset="-128"/>
                <a:cs typeface="Arial" panose="020B0604020202020204" pitchFamily="34" charset="0"/>
              </a:rPr>
              <a:t>：活性化関数は</a:t>
            </a:r>
            <a:r>
              <a:rPr kumimoji="1" lang="en-US" altLang="ja-JP" sz="4000" dirty="0" err="1">
                <a:solidFill>
                  <a:schemeClr val="tx1"/>
                </a:solidFill>
                <a:latin typeface="Hiragino Kaku Gothic ProN W3" panose="020B0300000000000000" pitchFamily="34" charset="-128"/>
                <a:ea typeface="Hiragino Kaku Gothic ProN W3" panose="020B0300000000000000" pitchFamily="34" charset="-128"/>
                <a:cs typeface="Arial" panose="020B0604020202020204" pitchFamily="34" charset="0"/>
              </a:rPr>
              <a:t>ReLU</a:t>
            </a:r>
            <a:r>
              <a:rPr kumimoji="1" lang="ja-JP" altLang="en-US" sz="4000" dirty="0">
                <a:solidFill>
                  <a:schemeClr val="tx1"/>
                </a:solidFill>
                <a:latin typeface="Hiragino Kaku Gothic ProN W3" panose="020B0300000000000000" pitchFamily="34" charset="-128"/>
                <a:ea typeface="Hiragino Kaku Gothic ProN W3" panose="020B0300000000000000" pitchFamily="34" charset="-128"/>
                <a:cs typeface="Arial" panose="020B0604020202020204" pitchFamily="34" charset="0"/>
              </a:rPr>
              <a:t>関数</a:t>
            </a:r>
          </a:p>
        </p:txBody>
      </p:sp>
      <p:sp>
        <p:nvSpPr>
          <p:cNvPr id="35" name="テキスト ボックス 34">
            <a:extLst>
              <a:ext uri="{FF2B5EF4-FFF2-40B4-BE49-F238E27FC236}">
                <a16:creationId xmlns:a16="http://schemas.microsoft.com/office/drawing/2014/main" id="{EAF1B4B5-A6D5-439A-9206-800A5EBC66D5}"/>
              </a:ext>
            </a:extLst>
          </p:cNvPr>
          <p:cNvSpPr txBox="1"/>
          <p:nvPr/>
        </p:nvSpPr>
        <p:spPr>
          <a:xfrm>
            <a:off x="143795" y="12695850"/>
            <a:ext cx="3723582" cy="590931"/>
          </a:xfrm>
          <a:prstGeom prst="rect">
            <a:avLst/>
          </a:prstGeom>
          <a:noFill/>
        </p:spPr>
        <p:txBody>
          <a:bodyPr wrap="square" rtlCol="0">
            <a:spAutoFit/>
          </a:bodyPr>
          <a:lstStyle/>
          <a:p>
            <a:r>
              <a:rPr lang="en-US" altLang="ja-JP" sz="3600" dirty="0">
                <a:latin typeface="Hiragino Kaku Gothic ProN W3" panose="020B0300000000000000" pitchFamily="34" charset="-128"/>
                <a:ea typeface="Hiragino Kaku Gothic ProN W3" panose="020B0300000000000000" pitchFamily="34" charset="-128"/>
              </a:rPr>
              <a:t>(</a:t>
            </a:r>
            <a:r>
              <a:rPr lang="ja-JP" altLang="en-US" sz="3600" dirty="0">
                <a:latin typeface="Hiragino Kaku Gothic ProN W3" panose="020B0300000000000000" pitchFamily="34" charset="-128"/>
                <a:ea typeface="Hiragino Kaku Gothic ProN W3" panose="020B0300000000000000" pitchFamily="34" charset="-128"/>
              </a:rPr>
              <a:t>バイアス項</a:t>
            </a:r>
            <a:r>
              <a:rPr lang="en-US" altLang="ja-JP" sz="3600" dirty="0">
                <a:latin typeface="Hiragino Kaku Gothic ProN W3" panose="020B0300000000000000" pitchFamily="34" charset="-128"/>
                <a:ea typeface="Hiragino Kaku Gothic ProN W3" panose="020B0300000000000000" pitchFamily="34" charset="-128"/>
              </a:rPr>
              <a:t>): b</a:t>
            </a:r>
            <a:endParaRPr kumimoji="1" lang="ja-JP" altLang="en-US" sz="3600" dirty="0">
              <a:latin typeface="Hiragino Kaku Gothic ProN W3" panose="020B0300000000000000" pitchFamily="34" charset="-128"/>
              <a:ea typeface="Hiragino Kaku Gothic ProN W3" panose="020B0300000000000000" pitchFamily="34" charset="-128"/>
            </a:endParaRPr>
          </a:p>
        </p:txBody>
      </p:sp>
      <p:cxnSp>
        <p:nvCxnSpPr>
          <p:cNvPr id="37" name="直線コネクタ 36">
            <a:extLst>
              <a:ext uri="{FF2B5EF4-FFF2-40B4-BE49-F238E27FC236}">
                <a16:creationId xmlns:a16="http://schemas.microsoft.com/office/drawing/2014/main" id="{4089A827-C857-423C-B2B4-0301EA8A9C5C}"/>
              </a:ext>
            </a:extLst>
          </p:cNvPr>
          <p:cNvCxnSpPr>
            <a:cxnSpLocks/>
          </p:cNvCxnSpPr>
          <p:nvPr/>
        </p:nvCxnSpPr>
        <p:spPr>
          <a:xfrm flipV="1">
            <a:off x="4061900" y="3223733"/>
            <a:ext cx="2534344" cy="97983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61646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5C3E1B94-DEA2-4364-8417-CAE4B4E2E782}"/>
              </a:ext>
            </a:extLst>
          </p:cNvPr>
          <p:cNvSpPr/>
          <p:nvPr/>
        </p:nvSpPr>
        <p:spPr>
          <a:xfrm>
            <a:off x="1631577" y="2133601"/>
            <a:ext cx="645458" cy="645458"/>
          </a:xfrm>
          <a:prstGeom prst="rect">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3" name="正方形/長方形 2">
            <a:extLst>
              <a:ext uri="{FF2B5EF4-FFF2-40B4-BE49-F238E27FC236}">
                <a16:creationId xmlns:a16="http://schemas.microsoft.com/office/drawing/2014/main" id="{5C9C63E0-7000-4B2C-A24C-7022A0507177}"/>
              </a:ext>
            </a:extLst>
          </p:cNvPr>
          <p:cNvSpPr/>
          <p:nvPr/>
        </p:nvSpPr>
        <p:spPr>
          <a:xfrm>
            <a:off x="1631577" y="3030071"/>
            <a:ext cx="645458" cy="645458"/>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4" name="正方形/長方形 3">
            <a:extLst>
              <a:ext uri="{FF2B5EF4-FFF2-40B4-BE49-F238E27FC236}">
                <a16:creationId xmlns:a16="http://schemas.microsoft.com/office/drawing/2014/main" id="{AB92BE1A-EC4D-4E14-9757-933BE9E2A754}"/>
              </a:ext>
            </a:extLst>
          </p:cNvPr>
          <p:cNvSpPr/>
          <p:nvPr/>
        </p:nvSpPr>
        <p:spPr>
          <a:xfrm>
            <a:off x="1631577" y="3926541"/>
            <a:ext cx="645458" cy="645458"/>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6" name="正方形/長方形 5">
            <a:extLst>
              <a:ext uri="{FF2B5EF4-FFF2-40B4-BE49-F238E27FC236}">
                <a16:creationId xmlns:a16="http://schemas.microsoft.com/office/drawing/2014/main" id="{4D2C7C54-015A-49CC-B4A3-246A5E8A472A}"/>
              </a:ext>
            </a:extLst>
          </p:cNvPr>
          <p:cNvSpPr/>
          <p:nvPr/>
        </p:nvSpPr>
        <p:spPr>
          <a:xfrm>
            <a:off x="1631577" y="4823011"/>
            <a:ext cx="645458" cy="645458"/>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7" name="正方形/長方形 6">
            <a:extLst>
              <a:ext uri="{FF2B5EF4-FFF2-40B4-BE49-F238E27FC236}">
                <a16:creationId xmlns:a16="http://schemas.microsoft.com/office/drawing/2014/main" id="{0F0AAF5A-EAD1-4B5A-96C2-F82808DB8C96}"/>
              </a:ext>
            </a:extLst>
          </p:cNvPr>
          <p:cNvSpPr/>
          <p:nvPr/>
        </p:nvSpPr>
        <p:spPr>
          <a:xfrm>
            <a:off x="1631579" y="9870143"/>
            <a:ext cx="645458" cy="645458"/>
          </a:xfrm>
          <a:prstGeom prst="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8" name="正方形/長方形 7">
            <a:extLst>
              <a:ext uri="{FF2B5EF4-FFF2-40B4-BE49-F238E27FC236}">
                <a16:creationId xmlns:a16="http://schemas.microsoft.com/office/drawing/2014/main" id="{94FAB5B4-F81F-4B65-8240-3239D81952E9}"/>
              </a:ext>
            </a:extLst>
          </p:cNvPr>
          <p:cNvSpPr/>
          <p:nvPr/>
        </p:nvSpPr>
        <p:spPr>
          <a:xfrm>
            <a:off x="1631577" y="10784543"/>
            <a:ext cx="645458" cy="64545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9" name="正方形/長方形 8">
            <a:extLst>
              <a:ext uri="{FF2B5EF4-FFF2-40B4-BE49-F238E27FC236}">
                <a16:creationId xmlns:a16="http://schemas.microsoft.com/office/drawing/2014/main" id="{5E5BD99D-2D8B-462D-9020-391E50E7B2B7}"/>
              </a:ext>
            </a:extLst>
          </p:cNvPr>
          <p:cNvSpPr/>
          <p:nvPr/>
        </p:nvSpPr>
        <p:spPr>
          <a:xfrm>
            <a:off x="1631577" y="11698943"/>
            <a:ext cx="645458" cy="645458"/>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2" name="テキスト ボックス 1">
            <a:extLst>
              <a:ext uri="{FF2B5EF4-FFF2-40B4-BE49-F238E27FC236}">
                <a16:creationId xmlns:a16="http://schemas.microsoft.com/office/drawing/2014/main" id="{20887E0E-892E-4379-B23F-3E24124B6561}"/>
              </a:ext>
            </a:extLst>
          </p:cNvPr>
          <p:cNvSpPr txBox="1"/>
          <p:nvPr/>
        </p:nvSpPr>
        <p:spPr>
          <a:xfrm>
            <a:off x="2339788" y="2171176"/>
            <a:ext cx="1604026" cy="757130"/>
          </a:xfrm>
          <a:prstGeom prst="rect">
            <a:avLst/>
          </a:prstGeom>
          <a:noFill/>
        </p:spPr>
        <p:txBody>
          <a:bodyPr wrap="square" rtlCol="0">
            <a:spAutoFit/>
          </a:bodyPr>
          <a:lstStyle/>
          <a:p>
            <a:r>
              <a:rPr lang="en-US" altLang="ja-JP" sz="4800" dirty="0">
                <a:latin typeface="Hiragino Kaku Gothic ProN W3" panose="020B0300000000000000" pitchFamily="34" charset="-128"/>
                <a:ea typeface="Hiragino Kaku Gothic ProN W3" panose="020B0300000000000000" pitchFamily="34" charset="-128"/>
              </a:rPr>
              <a:t>0.53</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10" name="楕円 9">
            <a:extLst>
              <a:ext uri="{FF2B5EF4-FFF2-40B4-BE49-F238E27FC236}">
                <a16:creationId xmlns:a16="http://schemas.microsoft.com/office/drawing/2014/main" id="{23F7C364-66FB-4AB4-84D6-42D17356D905}"/>
              </a:ext>
            </a:extLst>
          </p:cNvPr>
          <p:cNvSpPr/>
          <p:nvPr/>
        </p:nvSpPr>
        <p:spPr>
          <a:xfrm>
            <a:off x="6945869" y="2935087"/>
            <a:ext cx="577298" cy="5772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11" name="楕円 10">
            <a:extLst>
              <a:ext uri="{FF2B5EF4-FFF2-40B4-BE49-F238E27FC236}">
                <a16:creationId xmlns:a16="http://schemas.microsoft.com/office/drawing/2014/main" id="{7CF32E0D-DB60-4EBC-B977-1246ED213D02}"/>
              </a:ext>
            </a:extLst>
          </p:cNvPr>
          <p:cNvSpPr/>
          <p:nvPr/>
        </p:nvSpPr>
        <p:spPr>
          <a:xfrm>
            <a:off x="6945867" y="3670191"/>
            <a:ext cx="577298" cy="5772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12" name="楕円 11">
            <a:extLst>
              <a:ext uri="{FF2B5EF4-FFF2-40B4-BE49-F238E27FC236}">
                <a16:creationId xmlns:a16="http://schemas.microsoft.com/office/drawing/2014/main" id="{21537AE5-88AB-4A7D-9FE7-A16FC12D5987}"/>
              </a:ext>
            </a:extLst>
          </p:cNvPr>
          <p:cNvSpPr/>
          <p:nvPr/>
        </p:nvSpPr>
        <p:spPr>
          <a:xfrm>
            <a:off x="6945865" y="4405295"/>
            <a:ext cx="577298" cy="5772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13" name="楕円 12">
            <a:extLst>
              <a:ext uri="{FF2B5EF4-FFF2-40B4-BE49-F238E27FC236}">
                <a16:creationId xmlns:a16="http://schemas.microsoft.com/office/drawing/2014/main" id="{DA1F569C-2840-4D64-A115-F2D6EDB16EA5}"/>
              </a:ext>
            </a:extLst>
          </p:cNvPr>
          <p:cNvSpPr/>
          <p:nvPr/>
        </p:nvSpPr>
        <p:spPr>
          <a:xfrm>
            <a:off x="6945865" y="10096041"/>
            <a:ext cx="577298" cy="5772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14" name="楕円 13">
            <a:extLst>
              <a:ext uri="{FF2B5EF4-FFF2-40B4-BE49-F238E27FC236}">
                <a16:creationId xmlns:a16="http://schemas.microsoft.com/office/drawing/2014/main" id="{4ED12F38-BBEE-40D3-807A-36B19D9609BB}"/>
              </a:ext>
            </a:extLst>
          </p:cNvPr>
          <p:cNvSpPr/>
          <p:nvPr/>
        </p:nvSpPr>
        <p:spPr>
          <a:xfrm>
            <a:off x="6945865" y="10831145"/>
            <a:ext cx="577298" cy="5772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25" name="テキスト ボックス 24">
            <a:extLst>
              <a:ext uri="{FF2B5EF4-FFF2-40B4-BE49-F238E27FC236}">
                <a16:creationId xmlns:a16="http://schemas.microsoft.com/office/drawing/2014/main" id="{0344DB61-B2EF-4BC7-B983-CC57399CE806}"/>
              </a:ext>
            </a:extLst>
          </p:cNvPr>
          <p:cNvSpPr txBox="1"/>
          <p:nvPr/>
        </p:nvSpPr>
        <p:spPr>
          <a:xfrm>
            <a:off x="785666" y="1076043"/>
            <a:ext cx="2528046" cy="757130"/>
          </a:xfrm>
          <a:prstGeom prst="rect">
            <a:avLst/>
          </a:prstGeom>
          <a:noFill/>
        </p:spPr>
        <p:txBody>
          <a:bodyPr wrap="square" rtlCol="0">
            <a:spAutoFit/>
          </a:bodyPr>
          <a:lstStyle/>
          <a:p>
            <a:pPr algn="ctr"/>
            <a:r>
              <a:rPr lang="en-US" altLang="ja-JP" sz="4800" dirty="0">
                <a:latin typeface="Hiragino Kaku Gothic ProN W3" panose="020B0300000000000000" pitchFamily="34" charset="-128"/>
                <a:ea typeface="Hiragino Kaku Gothic ProN W3" panose="020B0300000000000000" pitchFamily="34" charset="-128"/>
              </a:rPr>
              <a:t>784</a:t>
            </a:r>
            <a:r>
              <a:rPr lang="ja-JP" altLang="en-US" sz="4800" dirty="0">
                <a:latin typeface="Hiragino Kaku Gothic ProN W3" panose="020B0300000000000000" pitchFamily="34" charset="-128"/>
                <a:ea typeface="Hiragino Kaku Gothic ProN W3" panose="020B0300000000000000" pitchFamily="34" charset="-128"/>
              </a:rPr>
              <a:t>個</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26" name="テキスト ボックス 25">
            <a:extLst>
              <a:ext uri="{FF2B5EF4-FFF2-40B4-BE49-F238E27FC236}">
                <a16:creationId xmlns:a16="http://schemas.microsoft.com/office/drawing/2014/main" id="{B49CA152-AD5B-45ED-8C47-461C76F629CD}"/>
              </a:ext>
            </a:extLst>
          </p:cNvPr>
          <p:cNvSpPr txBox="1"/>
          <p:nvPr/>
        </p:nvSpPr>
        <p:spPr>
          <a:xfrm>
            <a:off x="5970491" y="1893328"/>
            <a:ext cx="2528046" cy="757130"/>
          </a:xfrm>
          <a:prstGeom prst="rect">
            <a:avLst/>
          </a:prstGeom>
          <a:noFill/>
        </p:spPr>
        <p:txBody>
          <a:bodyPr wrap="square" rtlCol="0">
            <a:spAutoFit/>
          </a:bodyPr>
          <a:lstStyle/>
          <a:p>
            <a:pPr algn="ctr"/>
            <a:r>
              <a:rPr lang="en-US" altLang="ja-JP" sz="4800" dirty="0">
                <a:latin typeface="Hiragino Kaku Gothic ProN W3" panose="020B0300000000000000" pitchFamily="34" charset="-128"/>
                <a:ea typeface="Hiragino Kaku Gothic ProN W3" panose="020B0300000000000000" pitchFamily="34" charset="-128"/>
              </a:rPr>
              <a:t>32</a:t>
            </a:r>
            <a:r>
              <a:rPr lang="ja-JP" altLang="en-US" sz="4800" dirty="0">
                <a:latin typeface="Hiragino Kaku Gothic ProN W3" panose="020B0300000000000000" pitchFamily="34" charset="-128"/>
                <a:ea typeface="Hiragino Kaku Gothic ProN W3" panose="020B0300000000000000" pitchFamily="34" charset="-128"/>
              </a:rPr>
              <a:t>個</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cxnSp>
        <p:nvCxnSpPr>
          <p:cNvPr id="30" name="直線コネクタ 29">
            <a:extLst>
              <a:ext uri="{FF2B5EF4-FFF2-40B4-BE49-F238E27FC236}">
                <a16:creationId xmlns:a16="http://schemas.microsoft.com/office/drawing/2014/main" id="{1734D72F-9A53-4294-A1DB-1CBD23CAADB5}"/>
              </a:ext>
            </a:extLst>
          </p:cNvPr>
          <p:cNvCxnSpPr>
            <a:cxnSpLocks/>
          </p:cNvCxnSpPr>
          <p:nvPr/>
        </p:nvCxnSpPr>
        <p:spPr>
          <a:xfrm>
            <a:off x="3890683" y="2502933"/>
            <a:ext cx="2705562" cy="7208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D32261BA-E4A1-43D2-9622-D04F7727D0FC}"/>
              </a:ext>
            </a:extLst>
          </p:cNvPr>
          <p:cNvCxnSpPr>
            <a:cxnSpLocks/>
          </p:cNvCxnSpPr>
          <p:nvPr/>
        </p:nvCxnSpPr>
        <p:spPr>
          <a:xfrm flipV="1">
            <a:off x="3890682" y="3223735"/>
            <a:ext cx="2743200" cy="1075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E9098751-94C3-4DDD-B445-1A891A668C2B}"/>
              </a:ext>
            </a:extLst>
          </p:cNvPr>
          <p:cNvCxnSpPr>
            <a:cxnSpLocks/>
          </p:cNvCxnSpPr>
          <p:nvPr/>
        </p:nvCxnSpPr>
        <p:spPr>
          <a:xfrm flipV="1">
            <a:off x="3926536" y="3223735"/>
            <a:ext cx="2669708" cy="10237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8EA8FF07-F6A7-478D-83D9-CA4207184D08}"/>
              </a:ext>
            </a:extLst>
          </p:cNvPr>
          <p:cNvCxnSpPr>
            <a:cxnSpLocks/>
          </p:cNvCxnSpPr>
          <p:nvPr/>
        </p:nvCxnSpPr>
        <p:spPr>
          <a:xfrm flipV="1">
            <a:off x="3890680" y="3223735"/>
            <a:ext cx="2705564" cy="18735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DA2FE063-A701-4D5D-B54A-9C0C451DC988}"/>
              </a:ext>
            </a:extLst>
          </p:cNvPr>
          <p:cNvCxnSpPr>
            <a:cxnSpLocks/>
          </p:cNvCxnSpPr>
          <p:nvPr/>
        </p:nvCxnSpPr>
        <p:spPr>
          <a:xfrm flipV="1">
            <a:off x="3890679" y="3241596"/>
            <a:ext cx="2705566" cy="6968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011F3022-0D19-45D5-BF82-7649787F0176}"/>
              </a:ext>
            </a:extLst>
          </p:cNvPr>
          <p:cNvCxnSpPr>
            <a:cxnSpLocks/>
          </p:cNvCxnSpPr>
          <p:nvPr/>
        </p:nvCxnSpPr>
        <p:spPr>
          <a:xfrm flipV="1">
            <a:off x="3890679" y="3223734"/>
            <a:ext cx="2705566" cy="79638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D3DA5F95-7A18-400F-B2C0-E2C093A5499F}"/>
              </a:ext>
            </a:extLst>
          </p:cNvPr>
          <p:cNvCxnSpPr>
            <a:cxnSpLocks/>
          </p:cNvCxnSpPr>
          <p:nvPr/>
        </p:nvCxnSpPr>
        <p:spPr>
          <a:xfrm flipV="1">
            <a:off x="3890679" y="3223734"/>
            <a:ext cx="2705566" cy="88067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F2C0079C-30B8-468A-9A86-A1D9FDD2EB02}"/>
              </a:ext>
            </a:extLst>
          </p:cNvPr>
          <p:cNvSpPr txBox="1"/>
          <p:nvPr/>
        </p:nvSpPr>
        <p:spPr>
          <a:xfrm>
            <a:off x="2379234" y="3039003"/>
            <a:ext cx="1682659" cy="757130"/>
          </a:xfrm>
          <a:prstGeom prst="rect">
            <a:avLst/>
          </a:prstGeom>
          <a:noFill/>
        </p:spPr>
        <p:txBody>
          <a:bodyPr wrap="square" rtlCol="0">
            <a:spAutoFit/>
          </a:bodyPr>
          <a:lstStyle/>
          <a:p>
            <a:r>
              <a:rPr lang="en-US" altLang="ja-JP" sz="4800" dirty="0">
                <a:latin typeface="Hiragino Kaku Gothic ProN W3" panose="020B0300000000000000" pitchFamily="34" charset="-128"/>
                <a:ea typeface="Hiragino Kaku Gothic ProN W3" panose="020B0300000000000000" pitchFamily="34" charset="-128"/>
              </a:rPr>
              <a:t>0.24</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43" name="テキスト ボックス 42">
            <a:extLst>
              <a:ext uri="{FF2B5EF4-FFF2-40B4-BE49-F238E27FC236}">
                <a16:creationId xmlns:a16="http://schemas.microsoft.com/office/drawing/2014/main" id="{ADB1BC3F-F926-43D9-A0BC-02C64D60B0DE}"/>
              </a:ext>
            </a:extLst>
          </p:cNvPr>
          <p:cNvSpPr txBox="1"/>
          <p:nvPr/>
        </p:nvSpPr>
        <p:spPr>
          <a:xfrm>
            <a:off x="2402534" y="3875656"/>
            <a:ext cx="1559863" cy="757130"/>
          </a:xfrm>
          <a:prstGeom prst="rect">
            <a:avLst/>
          </a:prstGeom>
          <a:noFill/>
        </p:spPr>
        <p:txBody>
          <a:bodyPr wrap="square" rtlCol="0">
            <a:spAutoFit/>
          </a:bodyPr>
          <a:lstStyle/>
          <a:p>
            <a:r>
              <a:rPr lang="en-US" altLang="ja-JP" sz="4800" dirty="0">
                <a:latin typeface="Hiragino Kaku Gothic ProN W3" panose="020B0300000000000000" pitchFamily="34" charset="-128"/>
                <a:ea typeface="Hiragino Kaku Gothic ProN W3" panose="020B0300000000000000" pitchFamily="34" charset="-128"/>
              </a:rPr>
              <a:t>0.88</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44" name="テキスト ボックス 43">
            <a:extLst>
              <a:ext uri="{FF2B5EF4-FFF2-40B4-BE49-F238E27FC236}">
                <a16:creationId xmlns:a16="http://schemas.microsoft.com/office/drawing/2014/main" id="{56A0831D-A2E1-4F77-944F-6C45F04B5C12}"/>
              </a:ext>
            </a:extLst>
          </p:cNvPr>
          <p:cNvSpPr txBox="1"/>
          <p:nvPr/>
        </p:nvSpPr>
        <p:spPr>
          <a:xfrm>
            <a:off x="2438394" y="4751773"/>
            <a:ext cx="1623499" cy="757130"/>
          </a:xfrm>
          <a:prstGeom prst="rect">
            <a:avLst/>
          </a:prstGeom>
          <a:noFill/>
        </p:spPr>
        <p:txBody>
          <a:bodyPr wrap="square" rtlCol="0">
            <a:spAutoFit/>
          </a:bodyPr>
          <a:lstStyle/>
          <a:p>
            <a:r>
              <a:rPr lang="en-US" altLang="ja-JP" sz="4800" dirty="0">
                <a:latin typeface="Hiragino Kaku Gothic ProN W3" panose="020B0300000000000000" pitchFamily="34" charset="-128"/>
                <a:ea typeface="Hiragino Kaku Gothic ProN W3" panose="020B0300000000000000" pitchFamily="34" charset="-128"/>
              </a:rPr>
              <a:t>0.34</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46" name="テキスト ボックス 45">
            <a:extLst>
              <a:ext uri="{FF2B5EF4-FFF2-40B4-BE49-F238E27FC236}">
                <a16:creationId xmlns:a16="http://schemas.microsoft.com/office/drawing/2014/main" id="{85491C54-8D33-4417-956C-D72F1380E6E0}"/>
              </a:ext>
            </a:extLst>
          </p:cNvPr>
          <p:cNvSpPr txBox="1"/>
          <p:nvPr/>
        </p:nvSpPr>
        <p:spPr>
          <a:xfrm>
            <a:off x="2402535" y="9778516"/>
            <a:ext cx="1659358" cy="757130"/>
          </a:xfrm>
          <a:prstGeom prst="rect">
            <a:avLst/>
          </a:prstGeom>
          <a:noFill/>
        </p:spPr>
        <p:txBody>
          <a:bodyPr wrap="square" rtlCol="0">
            <a:spAutoFit/>
          </a:bodyPr>
          <a:lstStyle/>
          <a:p>
            <a:r>
              <a:rPr lang="en-US" altLang="ja-JP" sz="4800" dirty="0">
                <a:latin typeface="Hiragino Kaku Gothic ProN W3" panose="020B0300000000000000" pitchFamily="34" charset="-128"/>
                <a:ea typeface="Hiragino Kaku Gothic ProN W3" panose="020B0300000000000000" pitchFamily="34" charset="-128"/>
              </a:rPr>
              <a:t>0.11</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48" name="テキスト ボックス 47">
            <a:extLst>
              <a:ext uri="{FF2B5EF4-FFF2-40B4-BE49-F238E27FC236}">
                <a16:creationId xmlns:a16="http://schemas.microsoft.com/office/drawing/2014/main" id="{29D15EAF-CDF8-44F9-A8EC-03D55A2F2DD5}"/>
              </a:ext>
            </a:extLst>
          </p:cNvPr>
          <p:cNvSpPr txBox="1"/>
          <p:nvPr/>
        </p:nvSpPr>
        <p:spPr>
          <a:xfrm>
            <a:off x="2455672" y="10762165"/>
            <a:ext cx="1606221" cy="757130"/>
          </a:xfrm>
          <a:prstGeom prst="rect">
            <a:avLst/>
          </a:prstGeom>
          <a:noFill/>
        </p:spPr>
        <p:txBody>
          <a:bodyPr wrap="square" rtlCol="0">
            <a:spAutoFit/>
          </a:bodyPr>
          <a:lstStyle/>
          <a:p>
            <a:r>
              <a:rPr lang="en-US" altLang="ja-JP" sz="4800" dirty="0">
                <a:latin typeface="Hiragino Kaku Gothic ProN W3" panose="020B0300000000000000" pitchFamily="34" charset="-128"/>
                <a:ea typeface="Hiragino Kaku Gothic ProN W3" panose="020B0300000000000000" pitchFamily="34" charset="-128"/>
              </a:rPr>
              <a:t>0.91</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50" name="テキスト ボックス 49">
            <a:extLst>
              <a:ext uri="{FF2B5EF4-FFF2-40B4-BE49-F238E27FC236}">
                <a16:creationId xmlns:a16="http://schemas.microsoft.com/office/drawing/2014/main" id="{DA51F354-023E-4B52-9B54-7D24620EE360}"/>
              </a:ext>
            </a:extLst>
          </p:cNvPr>
          <p:cNvSpPr txBox="1"/>
          <p:nvPr/>
        </p:nvSpPr>
        <p:spPr>
          <a:xfrm>
            <a:off x="2474255" y="11669778"/>
            <a:ext cx="1550007" cy="757130"/>
          </a:xfrm>
          <a:prstGeom prst="rect">
            <a:avLst/>
          </a:prstGeom>
          <a:noFill/>
        </p:spPr>
        <p:txBody>
          <a:bodyPr wrap="square" rtlCol="0">
            <a:spAutoFit/>
          </a:bodyPr>
          <a:lstStyle/>
          <a:p>
            <a:r>
              <a:rPr lang="en-US" altLang="ja-JP" sz="4800" dirty="0">
                <a:latin typeface="Hiragino Kaku Gothic ProN W3" panose="020B0300000000000000" pitchFamily="34" charset="-128"/>
                <a:ea typeface="Hiragino Kaku Gothic ProN W3" panose="020B0300000000000000" pitchFamily="34" charset="-128"/>
              </a:rPr>
              <a:t>0.57</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53" name="四角形: 角を丸くする 52">
            <a:extLst>
              <a:ext uri="{FF2B5EF4-FFF2-40B4-BE49-F238E27FC236}">
                <a16:creationId xmlns:a16="http://schemas.microsoft.com/office/drawing/2014/main" id="{89F68AAC-ED42-41AF-B8CA-537FCF8C6B1D}"/>
              </a:ext>
            </a:extLst>
          </p:cNvPr>
          <p:cNvSpPr/>
          <p:nvPr/>
        </p:nvSpPr>
        <p:spPr>
          <a:xfrm>
            <a:off x="4622872" y="241540"/>
            <a:ext cx="13319992" cy="1293056"/>
          </a:xfrm>
          <a:prstGeom prst="roundRect">
            <a:avLst/>
          </a:prstGeom>
          <a:solidFill>
            <a:schemeClr val="accent2">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1303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Graphik"/>
              <a:ea typeface="Graphik"/>
              <a:cs typeface="Graphik"/>
              <a:sym typeface="Graphik"/>
            </a:endParaRPr>
          </a:p>
        </p:txBody>
      </p:sp>
      <p:sp>
        <p:nvSpPr>
          <p:cNvPr id="54" name="テキスト ボックス 53">
            <a:extLst>
              <a:ext uri="{FF2B5EF4-FFF2-40B4-BE49-F238E27FC236}">
                <a16:creationId xmlns:a16="http://schemas.microsoft.com/office/drawing/2014/main" id="{7A633795-7145-4904-A3AC-48059A5F88A4}"/>
              </a:ext>
            </a:extLst>
          </p:cNvPr>
          <p:cNvSpPr txBox="1"/>
          <p:nvPr/>
        </p:nvSpPr>
        <p:spPr>
          <a:xfrm>
            <a:off x="5253868" y="587352"/>
            <a:ext cx="13276865" cy="6011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400" rtl="0" fontAlgn="auto" latinLnBrk="0" hangingPunct="0">
              <a:lnSpc>
                <a:spcPct val="90000"/>
              </a:lnSpc>
              <a:spcBef>
                <a:spcPts val="0"/>
              </a:spcBef>
              <a:spcAft>
                <a:spcPts val="0"/>
              </a:spcAft>
              <a:buClrTx/>
              <a:buSzTx/>
              <a:buFontTx/>
              <a:buNone/>
              <a:tabLst/>
            </a:pPr>
            <a:r>
              <a:rPr lang="en-US" altLang="ja-JP" sz="3600" dirty="0" err="1">
                <a:solidFill>
                  <a:schemeClr val="bg1"/>
                </a:solidFill>
                <a:latin typeface="Arial" panose="020B0604020202020204" pitchFamily="34" charset="0"/>
                <a:cs typeface="Arial" panose="020B0604020202020204" pitchFamily="34" charset="0"/>
              </a:rPr>
              <a:t>model.add</a:t>
            </a:r>
            <a:r>
              <a:rPr lang="en-US" altLang="ja-JP" sz="3600" dirty="0">
                <a:solidFill>
                  <a:schemeClr val="bg1"/>
                </a:solidFill>
                <a:latin typeface="Arial" panose="020B0604020202020204" pitchFamily="34" charset="0"/>
                <a:cs typeface="Arial" panose="020B0604020202020204" pitchFamily="34" charset="0"/>
              </a:rPr>
              <a:t>(Dense(</a:t>
            </a:r>
            <a:r>
              <a:rPr lang="en-US" altLang="ja-JP" sz="3600" dirty="0">
                <a:solidFill>
                  <a:srgbClr val="FFFF00"/>
                </a:solidFill>
                <a:latin typeface="Arial" panose="020B0604020202020204" pitchFamily="34" charset="0"/>
                <a:cs typeface="Arial" panose="020B0604020202020204" pitchFamily="34" charset="0"/>
              </a:rPr>
              <a:t>32, </a:t>
            </a:r>
            <a:r>
              <a:rPr lang="en-US" altLang="ja-JP" sz="3600" dirty="0" err="1">
                <a:solidFill>
                  <a:srgbClr val="FFFF00"/>
                </a:solidFill>
                <a:latin typeface="Arial" panose="020B0604020202020204" pitchFamily="34" charset="0"/>
                <a:cs typeface="Arial" panose="020B0604020202020204" pitchFamily="34" charset="0"/>
              </a:rPr>
              <a:t>input_shape</a:t>
            </a:r>
            <a:r>
              <a:rPr lang="en-US" altLang="ja-JP" sz="3600" dirty="0">
                <a:solidFill>
                  <a:srgbClr val="FFFF00"/>
                </a:solidFill>
                <a:latin typeface="Arial" panose="020B0604020202020204" pitchFamily="34" charset="0"/>
                <a:cs typeface="Arial" panose="020B0604020202020204" pitchFamily="34" charset="0"/>
              </a:rPr>
              <a:t>=(784,), </a:t>
            </a:r>
            <a:r>
              <a:rPr lang="en-US" altLang="ja-JP" sz="3600" dirty="0">
                <a:solidFill>
                  <a:schemeClr val="bg1"/>
                </a:solidFill>
                <a:latin typeface="Arial" panose="020B0604020202020204" pitchFamily="34" charset="0"/>
                <a:cs typeface="Arial" panose="020B0604020202020204" pitchFamily="34" charset="0"/>
              </a:rPr>
              <a:t>activation=‘</a:t>
            </a:r>
            <a:r>
              <a:rPr lang="en-US" altLang="ja-JP" sz="3600" dirty="0" err="1">
                <a:solidFill>
                  <a:schemeClr val="bg1"/>
                </a:solidFill>
                <a:latin typeface="Arial" panose="020B0604020202020204" pitchFamily="34" charset="0"/>
                <a:cs typeface="Arial" panose="020B0604020202020204" pitchFamily="34" charset="0"/>
              </a:rPr>
              <a:t>relu</a:t>
            </a:r>
            <a:r>
              <a:rPr lang="en-US" altLang="ja-JP" sz="3600" dirty="0">
                <a:solidFill>
                  <a:schemeClr val="bg1"/>
                </a:solidFill>
                <a:latin typeface="Arial" panose="020B0604020202020204" pitchFamily="34" charset="0"/>
                <a:cs typeface="Arial" panose="020B0604020202020204" pitchFamily="34" charset="0"/>
              </a:rPr>
              <a:t>’))</a:t>
            </a:r>
          </a:p>
        </p:txBody>
      </p:sp>
      <p:sp>
        <p:nvSpPr>
          <p:cNvPr id="55" name="テキスト ボックス 54">
            <a:extLst>
              <a:ext uri="{FF2B5EF4-FFF2-40B4-BE49-F238E27FC236}">
                <a16:creationId xmlns:a16="http://schemas.microsoft.com/office/drawing/2014/main" id="{78AFC49A-253A-4B66-BD3F-59A3C44F043C}"/>
              </a:ext>
            </a:extLst>
          </p:cNvPr>
          <p:cNvSpPr txBox="1"/>
          <p:nvPr/>
        </p:nvSpPr>
        <p:spPr>
          <a:xfrm>
            <a:off x="9488025" y="2769423"/>
            <a:ext cx="8301317" cy="646331"/>
          </a:xfrm>
          <a:prstGeom prst="rect">
            <a:avLst/>
          </a:prstGeom>
          <a:noFill/>
        </p:spPr>
        <p:txBody>
          <a:bodyPr wrap="square" rtlCol="0">
            <a:spAutoFit/>
          </a:bodyPr>
          <a:lstStyle/>
          <a:p>
            <a:pPr algn="l"/>
            <a:r>
              <a:rPr kumimoji="1" lang="en-US" altLang="ja-JP" sz="4000" dirty="0" err="1">
                <a:solidFill>
                  <a:schemeClr val="tx1"/>
                </a:solidFill>
                <a:latin typeface="Hiragino Kaku Gothic ProN W3" panose="020B0300000000000000" pitchFamily="34" charset="-128"/>
                <a:ea typeface="Hiragino Kaku Gothic ProN W3" panose="020B0300000000000000" pitchFamily="34" charset="-128"/>
                <a:cs typeface="Arial" panose="020B0604020202020204" pitchFamily="34" charset="0"/>
              </a:rPr>
              <a:t>model.add</a:t>
            </a:r>
            <a:r>
              <a:rPr kumimoji="1" lang="en-US" altLang="ja-JP" sz="4000" dirty="0">
                <a:solidFill>
                  <a:schemeClr val="tx1"/>
                </a:solidFill>
                <a:latin typeface="Hiragino Kaku Gothic ProN W3" panose="020B0300000000000000" pitchFamily="34" charset="-128"/>
                <a:ea typeface="Hiragino Kaku Gothic ProN W3" panose="020B0300000000000000" pitchFamily="34" charset="-128"/>
                <a:cs typeface="Arial" panose="020B0604020202020204" pitchFamily="34" charset="0"/>
              </a:rPr>
              <a:t>()</a:t>
            </a:r>
            <a:r>
              <a:rPr kumimoji="1" lang="ja-JP" altLang="en-US" sz="4000" dirty="0">
                <a:solidFill>
                  <a:schemeClr val="tx1"/>
                </a:solidFill>
                <a:latin typeface="Hiragino Kaku Gothic ProN W3" panose="020B0300000000000000" pitchFamily="34" charset="-128"/>
                <a:ea typeface="Hiragino Kaku Gothic ProN W3" panose="020B0300000000000000" pitchFamily="34" charset="-128"/>
                <a:cs typeface="Arial" panose="020B0604020202020204" pitchFamily="34" charset="0"/>
              </a:rPr>
              <a:t>で層を追加する</a:t>
            </a:r>
          </a:p>
        </p:txBody>
      </p:sp>
      <p:sp>
        <p:nvSpPr>
          <p:cNvPr id="56" name="テキスト ボックス 55">
            <a:extLst>
              <a:ext uri="{FF2B5EF4-FFF2-40B4-BE49-F238E27FC236}">
                <a16:creationId xmlns:a16="http://schemas.microsoft.com/office/drawing/2014/main" id="{0D69F98E-1621-4C59-AC24-E742D505EE57}"/>
              </a:ext>
            </a:extLst>
          </p:cNvPr>
          <p:cNvSpPr txBox="1"/>
          <p:nvPr/>
        </p:nvSpPr>
        <p:spPr>
          <a:xfrm>
            <a:off x="9525662" y="3512385"/>
            <a:ext cx="14058238" cy="3416320"/>
          </a:xfrm>
          <a:prstGeom prst="rect">
            <a:avLst/>
          </a:prstGeom>
          <a:noFill/>
        </p:spPr>
        <p:txBody>
          <a:bodyPr wrap="square" rtlCol="0">
            <a:spAutoFit/>
          </a:bodyPr>
          <a:lstStyle/>
          <a:p>
            <a:pPr algn="l"/>
            <a:r>
              <a:rPr kumimoji="1" lang="en-US" altLang="ja-JP" sz="4000" dirty="0">
                <a:solidFill>
                  <a:schemeClr val="tx1"/>
                </a:solidFill>
                <a:latin typeface="Hiragino Kaku Gothic ProN W3" panose="020B0300000000000000" pitchFamily="34" charset="-128"/>
                <a:ea typeface="Hiragino Kaku Gothic ProN W3" panose="020B0300000000000000" pitchFamily="34" charset="-128"/>
                <a:cs typeface="Arial" panose="020B0604020202020204" pitchFamily="34" charset="0"/>
              </a:rPr>
              <a:t>Dense()</a:t>
            </a:r>
            <a:r>
              <a:rPr kumimoji="1" lang="ja-JP" altLang="en-US" sz="4000" dirty="0">
                <a:solidFill>
                  <a:schemeClr val="tx1"/>
                </a:solidFill>
                <a:latin typeface="Hiragino Kaku Gothic ProN W3" panose="020B0300000000000000" pitchFamily="34" charset="-128"/>
                <a:ea typeface="Hiragino Kaku Gothic ProN W3" panose="020B0300000000000000" pitchFamily="34" charset="-128"/>
                <a:cs typeface="Arial" panose="020B0604020202020204" pitchFamily="34" charset="0"/>
              </a:rPr>
              <a:t>で次の層のニューロンと全てつなげる</a:t>
            </a:r>
            <a:r>
              <a:rPr kumimoji="1" lang="en-US" altLang="ja-JP" sz="4000" dirty="0">
                <a:solidFill>
                  <a:schemeClr val="tx1"/>
                </a:solidFill>
                <a:latin typeface="Hiragino Kaku Gothic ProN W3" panose="020B0300000000000000" pitchFamily="34" charset="-128"/>
                <a:ea typeface="Hiragino Kaku Gothic ProN W3" panose="020B0300000000000000" pitchFamily="34" charset="-128"/>
                <a:cs typeface="Arial" panose="020B0604020202020204" pitchFamily="34" charset="0"/>
              </a:rPr>
              <a:t>(</a:t>
            </a:r>
            <a:r>
              <a:rPr kumimoji="1" lang="ja-JP" altLang="en-US" sz="4000" dirty="0">
                <a:solidFill>
                  <a:schemeClr val="tx1"/>
                </a:solidFill>
                <a:latin typeface="Hiragino Kaku Gothic ProN W3" panose="020B0300000000000000" pitchFamily="34" charset="-128"/>
                <a:ea typeface="Hiragino Kaku Gothic ProN W3" panose="020B0300000000000000" pitchFamily="34" charset="-128"/>
                <a:cs typeface="Arial" panose="020B0604020202020204" pitchFamily="34" charset="0"/>
              </a:rPr>
              <a:t>全結合</a:t>
            </a:r>
            <a:r>
              <a:rPr kumimoji="1" lang="en-US" altLang="ja-JP" sz="4000" dirty="0">
                <a:solidFill>
                  <a:schemeClr val="tx1"/>
                </a:solidFill>
                <a:latin typeface="Hiragino Kaku Gothic ProN W3" panose="020B0300000000000000" pitchFamily="34" charset="-128"/>
                <a:ea typeface="Hiragino Kaku Gothic ProN W3" panose="020B0300000000000000" pitchFamily="34" charset="-128"/>
                <a:cs typeface="Arial" panose="020B0604020202020204" pitchFamily="34" charset="0"/>
              </a:rPr>
              <a:t>)</a:t>
            </a:r>
          </a:p>
          <a:p>
            <a:pPr algn="l"/>
            <a:r>
              <a:rPr kumimoji="1" lang="en-US" altLang="ja-JP" sz="4000" dirty="0">
                <a:solidFill>
                  <a:srgbClr val="FF0000"/>
                </a:solidFill>
                <a:latin typeface="Hiragino Kaku Gothic ProN W3" panose="020B0300000000000000" pitchFamily="34" charset="-128"/>
                <a:ea typeface="Hiragino Kaku Gothic ProN W3" panose="020B0300000000000000" pitchFamily="34" charset="-128"/>
                <a:cs typeface="Arial" panose="020B0604020202020204" pitchFamily="34" charset="0"/>
              </a:rPr>
              <a:t>(units=)32 : </a:t>
            </a:r>
            <a:r>
              <a:rPr kumimoji="1" lang="ja-JP" altLang="en-US" sz="4000" dirty="0">
                <a:solidFill>
                  <a:srgbClr val="FF0000"/>
                </a:solidFill>
                <a:latin typeface="Hiragino Kaku Gothic ProN W3" panose="020B0300000000000000" pitchFamily="34" charset="-128"/>
                <a:ea typeface="Hiragino Kaku Gothic ProN W3" panose="020B0300000000000000" pitchFamily="34" charset="-128"/>
                <a:cs typeface="Arial" panose="020B0604020202020204" pitchFamily="34" charset="0"/>
              </a:rPr>
              <a:t>次の層のニューロンの数が</a:t>
            </a:r>
            <a:r>
              <a:rPr kumimoji="1" lang="en-US" altLang="ja-JP" sz="4000" dirty="0">
                <a:solidFill>
                  <a:srgbClr val="FF0000"/>
                </a:solidFill>
                <a:latin typeface="Hiragino Kaku Gothic ProN W3" panose="020B0300000000000000" pitchFamily="34" charset="-128"/>
                <a:ea typeface="Hiragino Kaku Gothic ProN W3" panose="020B0300000000000000" pitchFamily="34" charset="-128"/>
                <a:cs typeface="Arial" panose="020B0604020202020204" pitchFamily="34" charset="0"/>
              </a:rPr>
              <a:t>32</a:t>
            </a:r>
            <a:r>
              <a:rPr kumimoji="1" lang="ja-JP" altLang="en-US" sz="4000" dirty="0">
                <a:solidFill>
                  <a:srgbClr val="FF0000"/>
                </a:solidFill>
                <a:latin typeface="Hiragino Kaku Gothic ProN W3" panose="020B0300000000000000" pitchFamily="34" charset="-128"/>
                <a:ea typeface="Hiragino Kaku Gothic ProN W3" panose="020B0300000000000000" pitchFamily="34" charset="-128"/>
                <a:cs typeface="Arial" panose="020B0604020202020204" pitchFamily="34" charset="0"/>
              </a:rPr>
              <a:t>個</a:t>
            </a:r>
            <a:r>
              <a:rPr kumimoji="1" lang="en-US" altLang="ja-JP" sz="4000" dirty="0">
                <a:solidFill>
                  <a:srgbClr val="FF0000"/>
                </a:solidFill>
                <a:latin typeface="Hiragino Kaku Gothic ProN W3" panose="020B0300000000000000" pitchFamily="34" charset="-128"/>
                <a:ea typeface="Hiragino Kaku Gothic ProN W3" panose="020B0300000000000000" pitchFamily="34" charset="-128"/>
                <a:cs typeface="Arial" panose="020B0604020202020204" pitchFamily="34" charset="0"/>
              </a:rPr>
              <a:t>(units</a:t>
            </a:r>
            <a:r>
              <a:rPr kumimoji="1" lang="ja-JP" altLang="en-US" sz="4000" dirty="0">
                <a:solidFill>
                  <a:srgbClr val="FF0000"/>
                </a:solidFill>
                <a:latin typeface="Hiragino Kaku Gothic ProN W3" panose="020B0300000000000000" pitchFamily="34" charset="-128"/>
                <a:ea typeface="Hiragino Kaku Gothic ProN W3" panose="020B0300000000000000" pitchFamily="34" charset="-128"/>
                <a:cs typeface="Arial" panose="020B0604020202020204" pitchFamily="34" charset="0"/>
              </a:rPr>
              <a:t>は省略可</a:t>
            </a:r>
            <a:r>
              <a:rPr kumimoji="1" lang="en-US" altLang="ja-JP" sz="4000" dirty="0">
                <a:solidFill>
                  <a:srgbClr val="FF0000"/>
                </a:solidFill>
                <a:latin typeface="Hiragino Kaku Gothic ProN W3" panose="020B0300000000000000" pitchFamily="34" charset="-128"/>
                <a:ea typeface="Hiragino Kaku Gothic ProN W3" panose="020B0300000000000000" pitchFamily="34" charset="-128"/>
                <a:cs typeface="Arial" panose="020B0604020202020204" pitchFamily="34" charset="0"/>
              </a:rPr>
              <a:t>)</a:t>
            </a:r>
          </a:p>
          <a:p>
            <a:pPr algn="l"/>
            <a:r>
              <a:rPr kumimoji="1" lang="en-US" altLang="ja-JP" sz="4000" dirty="0" err="1">
                <a:solidFill>
                  <a:srgbClr val="FF0000"/>
                </a:solidFill>
                <a:latin typeface="Hiragino Kaku Gothic ProN W3" panose="020B0300000000000000" pitchFamily="34" charset="-128"/>
                <a:ea typeface="Hiragino Kaku Gothic ProN W3" panose="020B0300000000000000" pitchFamily="34" charset="-128"/>
                <a:cs typeface="Arial" panose="020B0604020202020204" pitchFamily="34" charset="0"/>
              </a:rPr>
              <a:t>input_shape</a:t>
            </a:r>
            <a:r>
              <a:rPr kumimoji="1" lang="en-US" altLang="ja-JP" sz="4000" dirty="0">
                <a:solidFill>
                  <a:srgbClr val="FF0000"/>
                </a:solidFill>
                <a:latin typeface="Hiragino Kaku Gothic ProN W3" panose="020B0300000000000000" pitchFamily="34" charset="-128"/>
                <a:ea typeface="Hiragino Kaku Gothic ProN W3" panose="020B0300000000000000" pitchFamily="34" charset="-128"/>
                <a:cs typeface="Arial" panose="020B0604020202020204" pitchFamily="34" charset="0"/>
              </a:rPr>
              <a:t>=(784,)</a:t>
            </a:r>
            <a:r>
              <a:rPr kumimoji="1" lang="ja-JP" altLang="en-US" sz="4000" dirty="0">
                <a:solidFill>
                  <a:srgbClr val="FF0000"/>
                </a:solidFill>
                <a:latin typeface="Hiragino Kaku Gothic ProN W3" panose="020B0300000000000000" pitchFamily="34" charset="-128"/>
                <a:ea typeface="Hiragino Kaku Gothic ProN W3" panose="020B0300000000000000" pitchFamily="34" charset="-128"/>
                <a:cs typeface="Arial" panose="020B0604020202020204" pitchFamily="34" charset="0"/>
              </a:rPr>
              <a:t>：入力する変数の数</a:t>
            </a:r>
            <a:endParaRPr kumimoji="1" lang="en-US" altLang="ja-JP" sz="4000" dirty="0">
              <a:solidFill>
                <a:srgbClr val="FF0000"/>
              </a:solidFill>
              <a:latin typeface="Hiragino Kaku Gothic ProN W3" panose="020B0300000000000000" pitchFamily="34" charset="-128"/>
              <a:ea typeface="Hiragino Kaku Gothic ProN W3" panose="020B0300000000000000" pitchFamily="34" charset="-128"/>
              <a:cs typeface="Arial" panose="020B0604020202020204" pitchFamily="34" charset="0"/>
            </a:endParaRPr>
          </a:p>
          <a:p>
            <a:pPr algn="l"/>
            <a:r>
              <a:rPr kumimoji="1" lang="ja-JP" altLang="en-US" sz="4000" dirty="0">
                <a:solidFill>
                  <a:srgbClr val="FF0000"/>
                </a:solidFill>
                <a:latin typeface="Hiragino Kaku Gothic ProN W3" panose="020B0300000000000000" pitchFamily="34" charset="-128"/>
                <a:ea typeface="Hiragino Kaku Gothic ProN W3" panose="020B0300000000000000" pitchFamily="34" charset="-128"/>
                <a:cs typeface="Arial" panose="020B0604020202020204" pitchFamily="34" charset="0"/>
              </a:rPr>
              <a:t>　　　（自動的にバイアス項という定数も</a:t>
            </a:r>
            <a:r>
              <a:rPr kumimoji="1" lang="en-US" altLang="ja-JP" sz="4000" dirty="0">
                <a:solidFill>
                  <a:srgbClr val="FF0000"/>
                </a:solidFill>
                <a:latin typeface="Hiragino Kaku Gothic ProN W3" panose="020B0300000000000000" pitchFamily="34" charset="-128"/>
                <a:ea typeface="Hiragino Kaku Gothic ProN W3" panose="020B0300000000000000" pitchFamily="34" charset="-128"/>
                <a:cs typeface="Arial" panose="020B0604020202020204" pitchFamily="34" charset="0"/>
              </a:rPr>
              <a:t>1</a:t>
            </a:r>
            <a:r>
              <a:rPr kumimoji="1" lang="ja-JP" altLang="en-US" sz="4000" dirty="0">
                <a:solidFill>
                  <a:srgbClr val="FF0000"/>
                </a:solidFill>
                <a:latin typeface="Hiragino Kaku Gothic ProN W3" panose="020B0300000000000000" pitchFamily="34" charset="-128"/>
                <a:ea typeface="Hiragino Kaku Gothic ProN W3" panose="020B0300000000000000" pitchFamily="34" charset="-128"/>
                <a:cs typeface="Arial" panose="020B0604020202020204" pitchFamily="34" charset="0"/>
              </a:rPr>
              <a:t>つ追加される）</a:t>
            </a:r>
            <a:endParaRPr kumimoji="1" lang="en-US" altLang="ja-JP" sz="4000" dirty="0">
              <a:solidFill>
                <a:srgbClr val="FF0000"/>
              </a:solidFill>
              <a:latin typeface="Hiragino Kaku Gothic ProN W3" panose="020B0300000000000000" pitchFamily="34" charset="-128"/>
              <a:ea typeface="Hiragino Kaku Gothic ProN W3" panose="020B0300000000000000" pitchFamily="34" charset="-128"/>
              <a:cs typeface="Arial" panose="020B0604020202020204" pitchFamily="34" charset="0"/>
            </a:endParaRPr>
          </a:p>
          <a:p>
            <a:pPr algn="l"/>
            <a:r>
              <a:rPr kumimoji="1" lang="en-US" altLang="ja-JP" sz="4000" dirty="0">
                <a:solidFill>
                  <a:schemeClr val="tx1"/>
                </a:solidFill>
                <a:latin typeface="Hiragino Kaku Gothic ProN W3" panose="020B0300000000000000" pitchFamily="34" charset="-128"/>
                <a:ea typeface="Hiragino Kaku Gothic ProN W3" panose="020B0300000000000000" pitchFamily="34" charset="-128"/>
                <a:cs typeface="Arial" panose="020B0604020202020204" pitchFamily="34" charset="0"/>
              </a:rPr>
              <a:t>activation=‘</a:t>
            </a:r>
            <a:r>
              <a:rPr kumimoji="1" lang="en-US" altLang="ja-JP" sz="4000" dirty="0" err="1">
                <a:solidFill>
                  <a:schemeClr val="tx1"/>
                </a:solidFill>
                <a:latin typeface="Hiragino Kaku Gothic ProN W3" panose="020B0300000000000000" pitchFamily="34" charset="-128"/>
                <a:ea typeface="Hiragino Kaku Gothic ProN W3" panose="020B0300000000000000" pitchFamily="34" charset="-128"/>
                <a:cs typeface="Arial" panose="020B0604020202020204" pitchFamily="34" charset="0"/>
              </a:rPr>
              <a:t>relu</a:t>
            </a:r>
            <a:r>
              <a:rPr kumimoji="1" lang="en-US" altLang="ja-JP" sz="4000" dirty="0">
                <a:solidFill>
                  <a:schemeClr val="tx1"/>
                </a:solidFill>
                <a:latin typeface="Hiragino Kaku Gothic ProN W3" panose="020B0300000000000000" pitchFamily="34" charset="-128"/>
                <a:ea typeface="Hiragino Kaku Gothic ProN W3" panose="020B0300000000000000" pitchFamily="34" charset="-128"/>
                <a:cs typeface="Arial" panose="020B0604020202020204" pitchFamily="34" charset="0"/>
              </a:rPr>
              <a:t>’</a:t>
            </a:r>
            <a:r>
              <a:rPr kumimoji="1" lang="ja-JP" altLang="en-US" sz="4000" dirty="0">
                <a:solidFill>
                  <a:schemeClr val="tx1"/>
                </a:solidFill>
                <a:latin typeface="Hiragino Kaku Gothic ProN W3" panose="020B0300000000000000" pitchFamily="34" charset="-128"/>
                <a:ea typeface="Hiragino Kaku Gothic ProN W3" panose="020B0300000000000000" pitchFamily="34" charset="-128"/>
                <a:cs typeface="Arial" panose="020B0604020202020204" pitchFamily="34" charset="0"/>
              </a:rPr>
              <a:t>：活性化関数は</a:t>
            </a:r>
            <a:r>
              <a:rPr kumimoji="1" lang="en-US" altLang="ja-JP" sz="4000" dirty="0" err="1">
                <a:solidFill>
                  <a:schemeClr val="tx1"/>
                </a:solidFill>
                <a:latin typeface="Hiragino Kaku Gothic ProN W3" panose="020B0300000000000000" pitchFamily="34" charset="-128"/>
                <a:ea typeface="Hiragino Kaku Gothic ProN W3" panose="020B0300000000000000" pitchFamily="34" charset="-128"/>
                <a:cs typeface="Arial" panose="020B0604020202020204" pitchFamily="34" charset="0"/>
              </a:rPr>
              <a:t>ReLU</a:t>
            </a:r>
            <a:r>
              <a:rPr kumimoji="1" lang="ja-JP" altLang="en-US" sz="4000" dirty="0">
                <a:solidFill>
                  <a:schemeClr val="tx1"/>
                </a:solidFill>
                <a:latin typeface="Hiragino Kaku Gothic ProN W3" panose="020B0300000000000000" pitchFamily="34" charset="-128"/>
                <a:ea typeface="Hiragino Kaku Gothic ProN W3" panose="020B0300000000000000" pitchFamily="34" charset="-128"/>
                <a:cs typeface="Arial" panose="020B0604020202020204" pitchFamily="34" charset="0"/>
              </a:rPr>
              <a:t>関数</a:t>
            </a:r>
          </a:p>
        </p:txBody>
      </p:sp>
      <p:sp>
        <p:nvSpPr>
          <p:cNvPr id="35" name="テキスト ボックス 34">
            <a:extLst>
              <a:ext uri="{FF2B5EF4-FFF2-40B4-BE49-F238E27FC236}">
                <a16:creationId xmlns:a16="http://schemas.microsoft.com/office/drawing/2014/main" id="{EAF1B4B5-A6D5-439A-9206-800A5EBC66D5}"/>
              </a:ext>
            </a:extLst>
          </p:cNvPr>
          <p:cNvSpPr txBox="1"/>
          <p:nvPr/>
        </p:nvSpPr>
        <p:spPr>
          <a:xfrm>
            <a:off x="143795" y="12695850"/>
            <a:ext cx="3723582" cy="590931"/>
          </a:xfrm>
          <a:prstGeom prst="rect">
            <a:avLst/>
          </a:prstGeom>
          <a:noFill/>
        </p:spPr>
        <p:txBody>
          <a:bodyPr wrap="square" rtlCol="0">
            <a:spAutoFit/>
          </a:bodyPr>
          <a:lstStyle/>
          <a:p>
            <a:r>
              <a:rPr lang="en-US" altLang="ja-JP" sz="3600" dirty="0">
                <a:latin typeface="Hiragino Kaku Gothic ProN W3" panose="020B0300000000000000" pitchFamily="34" charset="-128"/>
                <a:ea typeface="Hiragino Kaku Gothic ProN W3" panose="020B0300000000000000" pitchFamily="34" charset="-128"/>
              </a:rPr>
              <a:t>(</a:t>
            </a:r>
            <a:r>
              <a:rPr lang="ja-JP" altLang="en-US" sz="3600" dirty="0">
                <a:latin typeface="Hiragino Kaku Gothic ProN W3" panose="020B0300000000000000" pitchFamily="34" charset="-128"/>
                <a:ea typeface="Hiragino Kaku Gothic ProN W3" panose="020B0300000000000000" pitchFamily="34" charset="-128"/>
              </a:rPr>
              <a:t>バイアス項</a:t>
            </a:r>
            <a:r>
              <a:rPr lang="en-US" altLang="ja-JP" sz="3600" dirty="0">
                <a:latin typeface="Hiragino Kaku Gothic ProN W3" panose="020B0300000000000000" pitchFamily="34" charset="-128"/>
                <a:ea typeface="Hiragino Kaku Gothic ProN W3" panose="020B0300000000000000" pitchFamily="34" charset="-128"/>
              </a:rPr>
              <a:t>): b</a:t>
            </a:r>
            <a:endParaRPr kumimoji="1" lang="ja-JP" altLang="en-US" sz="3600" dirty="0">
              <a:latin typeface="Hiragino Kaku Gothic ProN W3" panose="020B0300000000000000" pitchFamily="34" charset="-128"/>
              <a:ea typeface="Hiragino Kaku Gothic ProN W3" panose="020B0300000000000000" pitchFamily="34" charset="-128"/>
            </a:endParaRPr>
          </a:p>
        </p:txBody>
      </p:sp>
      <p:cxnSp>
        <p:nvCxnSpPr>
          <p:cNvPr id="37" name="直線コネクタ 36">
            <a:extLst>
              <a:ext uri="{FF2B5EF4-FFF2-40B4-BE49-F238E27FC236}">
                <a16:creationId xmlns:a16="http://schemas.microsoft.com/office/drawing/2014/main" id="{4089A827-C857-423C-B2B4-0301EA8A9C5C}"/>
              </a:ext>
            </a:extLst>
          </p:cNvPr>
          <p:cNvCxnSpPr>
            <a:cxnSpLocks/>
          </p:cNvCxnSpPr>
          <p:nvPr/>
        </p:nvCxnSpPr>
        <p:spPr>
          <a:xfrm flipV="1">
            <a:off x="4061900" y="3223733"/>
            <a:ext cx="2534344" cy="97983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10244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5C3E1B94-DEA2-4364-8417-CAE4B4E2E782}"/>
              </a:ext>
            </a:extLst>
          </p:cNvPr>
          <p:cNvSpPr/>
          <p:nvPr/>
        </p:nvSpPr>
        <p:spPr>
          <a:xfrm>
            <a:off x="1631577" y="2133601"/>
            <a:ext cx="645458" cy="645458"/>
          </a:xfrm>
          <a:prstGeom prst="rect">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3" name="正方形/長方形 2">
            <a:extLst>
              <a:ext uri="{FF2B5EF4-FFF2-40B4-BE49-F238E27FC236}">
                <a16:creationId xmlns:a16="http://schemas.microsoft.com/office/drawing/2014/main" id="{5C9C63E0-7000-4B2C-A24C-7022A0507177}"/>
              </a:ext>
            </a:extLst>
          </p:cNvPr>
          <p:cNvSpPr/>
          <p:nvPr/>
        </p:nvSpPr>
        <p:spPr>
          <a:xfrm>
            <a:off x="1631577" y="3030071"/>
            <a:ext cx="645458" cy="645458"/>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4" name="正方形/長方形 3">
            <a:extLst>
              <a:ext uri="{FF2B5EF4-FFF2-40B4-BE49-F238E27FC236}">
                <a16:creationId xmlns:a16="http://schemas.microsoft.com/office/drawing/2014/main" id="{AB92BE1A-EC4D-4E14-9757-933BE9E2A754}"/>
              </a:ext>
            </a:extLst>
          </p:cNvPr>
          <p:cNvSpPr/>
          <p:nvPr/>
        </p:nvSpPr>
        <p:spPr>
          <a:xfrm>
            <a:off x="1631577" y="3926541"/>
            <a:ext cx="645458" cy="645458"/>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6" name="正方形/長方形 5">
            <a:extLst>
              <a:ext uri="{FF2B5EF4-FFF2-40B4-BE49-F238E27FC236}">
                <a16:creationId xmlns:a16="http://schemas.microsoft.com/office/drawing/2014/main" id="{4D2C7C54-015A-49CC-B4A3-246A5E8A472A}"/>
              </a:ext>
            </a:extLst>
          </p:cNvPr>
          <p:cNvSpPr/>
          <p:nvPr/>
        </p:nvSpPr>
        <p:spPr>
          <a:xfrm>
            <a:off x="1631577" y="4823011"/>
            <a:ext cx="645458" cy="645458"/>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7" name="正方形/長方形 6">
            <a:extLst>
              <a:ext uri="{FF2B5EF4-FFF2-40B4-BE49-F238E27FC236}">
                <a16:creationId xmlns:a16="http://schemas.microsoft.com/office/drawing/2014/main" id="{0F0AAF5A-EAD1-4B5A-96C2-F82808DB8C96}"/>
              </a:ext>
            </a:extLst>
          </p:cNvPr>
          <p:cNvSpPr/>
          <p:nvPr/>
        </p:nvSpPr>
        <p:spPr>
          <a:xfrm>
            <a:off x="1631579" y="9870143"/>
            <a:ext cx="645458" cy="645458"/>
          </a:xfrm>
          <a:prstGeom prst="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8" name="正方形/長方形 7">
            <a:extLst>
              <a:ext uri="{FF2B5EF4-FFF2-40B4-BE49-F238E27FC236}">
                <a16:creationId xmlns:a16="http://schemas.microsoft.com/office/drawing/2014/main" id="{94FAB5B4-F81F-4B65-8240-3239D81952E9}"/>
              </a:ext>
            </a:extLst>
          </p:cNvPr>
          <p:cNvSpPr/>
          <p:nvPr/>
        </p:nvSpPr>
        <p:spPr>
          <a:xfrm>
            <a:off x="1631577" y="10784543"/>
            <a:ext cx="645458" cy="64545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9" name="正方形/長方形 8">
            <a:extLst>
              <a:ext uri="{FF2B5EF4-FFF2-40B4-BE49-F238E27FC236}">
                <a16:creationId xmlns:a16="http://schemas.microsoft.com/office/drawing/2014/main" id="{5E5BD99D-2D8B-462D-9020-391E50E7B2B7}"/>
              </a:ext>
            </a:extLst>
          </p:cNvPr>
          <p:cNvSpPr/>
          <p:nvPr/>
        </p:nvSpPr>
        <p:spPr>
          <a:xfrm>
            <a:off x="1631577" y="11698943"/>
            <a:ext cx="645458" cy="645458"/>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2" name="テキスト ボックス 1">
            <a:extLst>
              <a:ext uri="{FF2B5EF4-FFF2-40B4-BE49-F238E27FC236}">
                <a16:creationId xmlns:a16="http://schemas.microsoft.com/office/drawing/2014/main" id="{20887E0E-892E-4379-B23F-3E24124B6561}"/>
              </a:ext>
            </a:extLst>
          </p:cNvPr>
          <p:cNvSpPr txBox="1"/>
          <p:nvPr/>
        </p:nvSpPr>
        <p:spPr>
          <a:xfrm>
            <a:off x="2283623" y="2171176"/>
            <a:ext cx="1544307" cy="757130"/>
          </a:xfrm>
          <a:prstGeom prst="rect">
            <a:avLst/>
          </a:prstGeom>
          <a:noFill/>
        </p:spPr>
        <p:txBody>
          <a:bodyPr wrap="square" rtlCol="0">
            <a:spAutoFit/>
          </a:bodyPr>
          <a:lstStyle/>
          <a:p>
            <a:r>
              <a:rPr lang="en-US" altLang="ja-JP" sz="4800" dirty="0">
                <a:latin typeface="Hiragino Kaku Gothic ProN W3" panose="020B0300000000000000" pitchFamily="34" charset="-128"/>
                <a:ea typeface="Hiragino Kaku Gothic ProN W3" panose="020B0300000000000000" pitchFamily="34" charset="-128"/>
              </a:rPr>
              <a:t>0.53</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10" name="楕円 9">
            <a:extLst>
              <a:ext uri="{FF2B5EF4-FFF2-40B4-BE49-F238E27FC236}">
                <a16:creationId xmlns:a16="http://schemas.microsoft.com/office/drawing/2014/main" id="{23F7C364-66FB-4AB4-84D6-42D17356D905}"/>
              </a:ext>
            </a:extLst>
          </p:cNvPr>
          <p:cNvSpPr/>
          <p:nvPr/>
        </p:nvSpPr>
        <p:spPr>
          <a:xfrm>
            <a:off x="6945869" y="2935087"/>
            <a:ext cx="577298" cy="5772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11" name="楕円 10">
            <a:extLst>
              <a:ext uri="{FF2B5EF4-FFF2-40B4-BE49-F238E27FC236}">
                <a16:creationId xmlns:a16="http://schemas.microsoft.com/office/drawing/2014/main" id="{7CF32E0D-DB60-4EBC-B977-1246ED213D02}"/>
              </a:ext>
            </a:extLst>
          </p:cNvPr>
          <p:cNvSpPr/>
          <p:nvPr/>
        </p:nvSpPr>
        <p:spPr>
          <a:xfrm>
            <a:off x="6945867" y="3670191"/>
            <a:ext cx="577298" cy="5772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12" name="楕円 11">
            <a:extLst>
              <a:ext uri="{FF2B5EF4-FFF2-40B4-BE49-F238E27FC236}">
                <a16:creationId xmlns:a16="http://schemas.microsoft.com/office/drawing/2014/main" id="{21537AE5-88AB-4A7D-9FE7-A16FC12D5987}"/>
              </a:ext>
            </a:extLst>
          </p:cNvPr>
          <p:cNvSpPr/>
          <p:nvPr/>
        </p:nvSpPr>
        <p:spPr>
          <a:xfrm>
            <a:off x="6945865" y="4405295"/>
            <a:ext cx="577298" cy="5772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13" name="楕円 12">
            <a:extLst>
              <a:ext uri="{FF2B5EF4-FFF2-40B4-BE49-F238E27FC236}">
                <a16:creationId xmlns:a16="http://schemas.microsoft.com/office/drawing/2014/main" id="{DA1F569C-2840-4D64-A115-F2D6EDB16EA5}"/>
              </a:ext>
            </a:extLst>
          </p:cNvPr>
          <p:cNvSpPr/>
          <p:nvPr/>
        </p:nvSpPr>
        <p:spPr>
          <a:xfrm>
            <a:off x="6945865" y="10096041"/>
            <a:ext cx="577298" cy="5772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14" name="楕円 13">
            <a:extLst>
              <a:ext uri="{FF2B5EF4-FFF2-40B4-BE49-F238E27FC236}">
                <a16:creationId xmlns:a16="http://schemas.microsoft.com/office/drawing/2014/main" id="{4ED12F38-BBEE-40D3-807A-36B19D9609BB}"/>
              </a:ext>
            </a:extLst>
          </p:cNvPr>
          <p:cNvSpPr/>
          <p:nvPr/>
        </p:nvSpPr>
        <p:spPr>
          <a:xfrm>
            <a:off x="6945865" y="10831145"/>
            <a:ext cx="577298" cy="5772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cxnSp>
        <p:nvCxnSpPr>
          <p:cNvPr id="30" name="直線コネクタ 29">
            <a:extLst>
              <a:ext uri="{FF2B5EF4-FFF2-40B4-BE49-F238E27FC236}">
                <a16:creationId xmlns:a16="http://schemas.microsoft.com/office/drawing/2014/main" id="{1734D72F-9A53-4294-A1DB-1CBD23CAADB5}"/>
              </a:ext>
            </a:extLst>
          </p:cNvPr>
          <p:cNvCxnSpPr>
            <a:cxnSpLocks/>
          </p:cNvCxnSpPr>
          <p:nvPr/>
        </p:nvCxnSpPr>
        <p:spPr>
          <a:xfrm>
            <a:off x="3890683" y="2502933"/>
            <a:ext cx="2705562" cy="7208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D32261BA-E4A1-43D2-9622-D04F7727D0FC}"/>
              </a:ext>
            </a:extLst>
          </p:cNvPr>
          <p:cNvCxnSpPr>
            <a:cxnSpLocks/>
          </p:cNvCxnSpPr>
          <p:nvPr/>
        </p:nvCxnSpPr>
        <p:spPr>
          <a:xfrm flipV="1">
            <a:off x="3890682" y="3223735"/>
            <a:ext cx="2743200" cy="1075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E9098751-94C3-4DDD-B445-1A891A668C2B}"/>
              </a:ext>
            </a:extLst>
          </p:cNvPr>
          <p:cNvCxnSpPr>
            <a:cxnSpLocks/>
          </p:cNvCxnSpPr>
          <p:nvPr/>
        </p:nvCxnSpPr>
        <p:spPr>
          <a:xfrm flipV="1">
            <a:off x="3926536" y="3223735"/>
            <a:ext cx="2669708" cy="10237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8EA8FF07-F6A7-478D-83D9-CA4207184D08}"/>
              </a:ext>
            </a:extLst>
          </p:cNvPr>
          <p:cNvCxnSpPr>
            <a:cxnSpLocks/>
          </p:cNvCxnSpPr>
          <p:nvPr/>
        </p:nvCxnSpPr>
        <p:spPr>
          <a:xfrm flipV="1">
            <a:off x="3890680" y="3223735"/>
            <a:ext cx="2705564" cy="18735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DA2FE063-A701-4D5D-B54A-9C0C451DC988}"/>
              </a:ext>
            </a:extLst>
          </p:cNvPr>
          <p:cNvCxnSpPr>
            <a:cxnSpLocks/>
          </p:cNvCxnSpPr>
          <p:nvPr/>
        </p:nvCxnSpPr>
        <p:spPr>
          <a:xfrm flipV="1">
            <a:off x="3890679" y="3241596"/>
            <a:ext cx="2705566" cy="6968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011F3022-0D19-45D5-BF82-7649787F0176}"/>
              </a:ext>
            </a:extLst>
          </p:cNvPr>
          <p:cNvCxnSpPr>
            <a:cxnSpLocks/>
          </p:cNvCxnSpPr>
          <p:nvPr/>
        </p:nvCxnSpPr>
        <p:spPr>
          <a:xfrm flipV="1">
            <a:off x="3890679" y="3223734"/>
            <a:ext cx="2705566" cy="79638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D3DA5F95-7A18-400F-B2C0-E2C093A5499F}"/>
              </a:ext>
            </a:extLst>
          </p:cNvPr>
          <p:cNvCxnSpPr>
            <a:cxnSpLocks/>
          </p:cNvCxnSpPr>
          <p:nvPr/>
        </p:nvCxnSpPr>
        <p:spPr>
          <a:xfrm flipV="1">
            <a:off x="3890679" y="3223734"/>
            <a:ext cx="2705566" cy="88067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F2C0079C-30B8-468A-9A86-A1D9FDD2EB02}"/>
              </a:ext>
            </a:extLst>
          </p:cNvPr>
          <p:cNvSpPr txBox="1"/>
          <p:nvPr/>
        </p:nvSpPr>
        <p:spPr>
          <a:xfrm>
            <a:off x="2323070" y="3039003"/>
            <a:ext cx="1544307" cy="757130"/>
          </a:xfrm>
          <a:prstGeom prst="rect">
            <a:avLst/>
          </a:prstGeom>
          <a:noFill/>
        </p:spPr>
        <p:txBody>
          <a:bodyPr wrap="square" rtlCol="0">
            <a:spAutoFit/>
          </a:bodyPr>
          <a:lstStyle/>
          <a:p>
            <a:r>
              <a:rPr lang="en-US" altLang="ja-JP" sz="4800" dirty="0">
                <a:latin typeface="Hiragino Kaku Gothic ProN W3" panose="020B0300000000000000" pitchFamily="34" charset="-128"/>
                <a:ea typeface="Hiragino Kaku Gothic ProN W3" panose="020B0300000000000000" pitchFamily="34" charset="-128"/>
              </a:rPr>
              <a:t>0.24</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43" name="テキスト ボックス 42">
            <a:extLst>
              <a:ext uri="{FF2B5EF4-FFF2-40B4-BE49-F238E27FC236}">
                <a16:creationId xmlns:a16="http://schemas.microsoft.com/office/drawing/2014/main" id="{ADB1BC3F-F926-43D9-A0BC-02C64D60B0DE}"/>
              </a:ext>
            </a:extLst>
          </p:cNvPr>
          <p:cNvSpPr txBox="1"/>
          <p:nvPr/>
        </p:nvSpPr>
        <p:spPr>
          <a:xfrm>
            <a:off x="2346370" y="3875656"/>
            <a:ext cx="1544307" cy="757130"/>
          </a:xfrm>
          <a:prstGeom prst="rect">
            <a:avLst/>
          </a:prstGeom>
          <a:noFill/>
        </p:spPr>
        <p:txBody>
          <a:bodyPr wrap="square" rtlCol="0">
            <a:spAutoFit/>
          </a:bodyPr>
          <a:lstStyle/>
          <a:p>
            <a:r>
              <a:rPr lang="en-US" altLang="ja-JP" sz="4800" dirty="0">
                <a:latin typeface="Hiragino Kaku Gothic ProN W3" panose="020B0300000000000000" pitchFamily="34" charset="-128"/>
                <a:ea typeface="Hiragino Kaku Gothic ProN W3" panose="020B0300000000000000" pitchFamily="34" charset="-128"/>
              </a:rPr>
              <a:t>0.88</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44" name="テキスト ボックス 43">
            <a:extLst>
              <a:ext uri="{FF2B5EF4-FFF2-40B4-BE49-F238E27FC236}">
                <a16:creationId xmlns:a16="http://schemas.microsoft.com/office/drawing/2014/main" id="{56A0831D-A2E1-4F77-944F-6C45F04B5C12}"/>
              </a:ext>
            </a:extLst>
          </p:cNvPr>
          <p:cNvSpPr txBox="1"/>
          <p:nvPr/>
        </p:nvSpPr>
        <p:spPr>
          <a:xfrm>
            <a:off x="2382229" y="4751773"/>
            <a:ext cx="1544307" cy="757130"/>
          </a:xfrm>
          <a:prstGeom prst="rect">
            <a:avLst/>
          </a:prstGeom>
          <a:noFill/>
        </p:spPr>
        <p:txBody>
          <a:bodyPr wrap="square" rtlCol="0">
            <a:spAutoFit/>
          </a:bodyPr>
          <a:lstStyle/>
          <a:p>
            <a:r>
              <a:rPr lang="en-US" altLang="ja-JP" sz="4800" dirty="0">
                <a:latin typeface="Hiragino Kaku Gothic ProN W3" panose="020B0300000000000000" pitchFamily="34" charset="-128"/>
                <a:ea typeface="Hiragino Kaku Gothic ProN W3" panose="020B0300000000000000" pitchFamily="34" charset="-128"/>
              </a:rPr>
              <a:t>0.34</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46" name="テキスト ボックス 45">
            <a:extLst>
              <a:ext uri="{FF2B5EF4-FFF2-40B4-BE49-F238E27FC236}">
                <a16:creationId xmlns:a16="http://schemas.microsoft.com/office/drawing/2014/main" id="{85491C54-8D33-4417-956C-D72F1380E6E0}"/>
              </a:ext>
            </a:extLst>
          </p:cNvPr>
          <p:cNvSpPr txBox="1"/>
          <p:nvPr/>
        </p:nvSpPr>
        <p:spPr>
          <a:xfrm>
            <a:off x="2346370" y="9778516"/>
            <a:ext cx="1544307" cy="757130"/>
          </a:xfrm>
          <a:prstGeom prst="rect">
            <a:avLst/>
          </a:prstGeom>
          <a:noFill/>
        </p:spPr>
        <p:txBody>
          <a:bodyPr wrap="square" rtlCol="0">
            <a:spAutoFit/>
          </a:bodyPr>
          <a:lstStyle/>
          <a:p>
            <a:r>
              <a:rPr lang="en-US" altLang="ja-JP" sz="4800" dirty="0">
                <a:latin typeface="Hiragino Kaku Gothic ProN W3" panose="020B0300000000000000" pitchFamily="34" charset="-128"/>
                <a:ea typeface="Hiragino Kaku Gothic ProN W3" panose="020B0300000000000000" pitchFamily="34" charset="-128"/>
              </a:rPr>
              <a:t>0.11</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48" name="テキスト ボックス 47">
            <a:extLst>
              <a:ext uri="{FF2B5EF4-FFF2-40B4-BE49-F238E27FC236}">
                <a16:creationId xmlns:a16="http://schemas.microsoft.com/office/drawing/2014/main" id="{29D15EAF-CDF8-44F9-A8EC-03D55A2F2DD5}"/>
              </a:ext>
            </a:extLst>
          </p:cNvPr>
          <p:cNvSpPr txBox="1"/>
          <p:nvPr/>
        </p:nvSpPr>
        <p:spPr>
          <a:xfrm>
            <a:off x="2399507" y="10762165"/>
            <a:ext cx="1544307" cy="757130"/>
          </a:xfrm>
          <a:prstGeom prst="rect">
            <a:avLst/>
          </a:prstGeom>
          <a:noFill/>
        </p:spPr>
        <p:txBody>
          <a:bodyPr wrap="square" rtlCol="0">
            <a:spAutoFit/>
          </a:bodyPr>
          <a:lstStyle/>
          <a:p>
            <a:r>
              <a:rPr lang="en-US" altLang="ja-JP" sz="4800" dirty="0">
                <a:latin typeface="Hiragino Kaku Gothic ProN W3" panose="020B0300000000000000" pitchFamily="34" charset="-128"/>
                <a:ea typeface="Hiragino Kaku Gothic ProN W3" panose="020B0300000000000000" pitchFamily="34" charset="-128"/>
              </a:rPr>
              <a:t>0.91</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50" name="テキスト ボックス 49">
            <a:extLst>
              <a:ext uri="{FF2B5EF4-FFF2-40B4-BE49-F238E27FC236}">
                <a16:creationId xmlns:a16="http://schemas.microsoft.com/office/drawing/2014/main" id="{DA51F354-023E-4B52-9B54-7D24620EE360}"/>
              </a:ext>
            </a:extLst>
          </p:cNvPr>
          <p:cNvSpPr txBox="1"/>
          <p:nvPr/>
        </p:nvSpPr>
        <p:spPr>
          <a:xfrm>
            <a:off x="2418091" y="11669778"/>
            <a:ext cx="1544307" cy="757130"/>
          </a:xfrm>
          <a:prstGeom prst="rect">
            <a:avLst/>
          </a:prstGeom>
          <a:noFill/>
        </p:spPr>
        <p:txBody>
          <a:bodyPr wrap="square" rtlCol="0">
            <a:spAutoFit/>
          </a:bodyPr>
          <a:lstStyle/>
          <a:p>
            <a:r>
              <a:rPr lang="en-US" altLang="ja-JP" sz="4800" dirty="0">
                <a:latin typeface="Hiragino Kaku Gothic ProN W3" panose="020B0300000000000000" pitchFamily="34" charset="-128"/>
                <a:ea typeface="Hiragino Kaku Gothic ProN W3" panose="020B0300000000000000" pitchFamily="34" charset="-128"/>
              </a:rPr>
              <a:t>0.57</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53" name="四角形: 角を丸くする 52">
            <a:extLst>
              <a:ext uri="{FF2B5EF4-FFF2-40B4-BE49-F238E27FC236}">
                <a16:creationId xmlns:a16="http://schemas.microsoft.com/office/drawing/2014/main" id="{89F68AAC-ED42-41AF-B8CA-537FCF8C6B1D}"/>
              </a:ext>
            </a:extLst>
          </p:cNvPr>
          <p:cNvSpPr/>
          <p:nvPr/>
        </p:nvSpPr>
        <p:spPr>
          <a:xfrm>
            <a:off x="4622872" y="241540"/>
            <a:ext cx="13319992" cy="1293056"/>
          </a:xfrm>
          <a:prstGeom prst="roundRect">
            <a:avLst/>
          </a:prstGeom>
          <a:solidFill>
            <a:schemeClr val="accent2">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1303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Graphik"/>
              <a:ea typeface="Graphik"/>
              <a:cs typeface="Graphik"/>
              <a:sym typeface="Graphik"/>
            </a:endParaRPr>
          </a:p>
        </p:txBody>
      </p:sp>
      <p:sp>
        <p:nvSpPr>
          <p:cNvPr id="54" name="テキスト ボックス 53">
            <a:extLst>
              <a:ext uri="{FF2B5EF4-FFF2-40B4-BE49-F238E27FC236}">
                <a16:creationId xmlns:a16="http://schemas.microsoft.com/office/drawing/2014/main" id="{7A633795-7145-4904-A3AC-48059A5F88A4}"/>
              </a:ext>
            </a:extLst>
          </p:cNvPr>
          <p:cNvSpPr txBox="1"/>
          <p:nvPr/>
        </p:nvSpPr>
        <p:spPr>
          <a:xfrm>
            <a:off x="5253868" y="587352"/>
            <a:ext cx="13276865" cy="6011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400" rtl="0" fontAlgn="auto" latinLnBrk="0" hangingPunct="0">
              <a:lnSpc>
                <a:spcPct val="90000"/>
              </a:lnSpc>
              <a:spcBef>
                <a:spcPts val="0"/>
              </a:spcBef>
              <a:spcAft>
                <a:spcPts val="0"/>
              </a:spcAft>
              <a:buClrTx/>
              <a:buSzTx/>
              <a:buFontTx/>
              <a:buNone/>
              <a:tabLst/>
            </a:pPr>
            <a:r>
              <a:rPr lang="en-US" altLang="ja-JP" sz="3600" dirty="0" err="1">
                <a:solidFill>
                  <a:schemeClr val="bg1"/>
                </a:solidFill>
                <a:latin typeface="Arial" panose="020B0604020202020204" pitchFamily="34" charset="0"/>
                <a:cs typeface="Arial" panose="020B0604020202020204" pitchFamily="34" charset="0"/>
              </a:rPr>
              <a:t>model.add</a:t>
            </a:r>
            <a:r>
              <a:rPr lang="en-US" altLang="ja-JP" sz="3600" dirty="0">
                <a:solidFill>
                  <a:schemeClr val="bg1"/>
                </a:solidFill>
                <a:latin typeface="Arial" panose="020B0604020202020204" pitchFamily="34" charset="0"/>
                <a:cs typeface="Arial" panose="020B0604020202020204" pitchFamily="34" charset="0"/>
              </a:rPr>
              <a:t>(</a:t>
            </a:r>
            <a:r>
              <a:rPr lang="en-US" altLang="ja-JP" sz="3600" dirty="0">
                <a:solidFill>
                  <a:srgbClr val="FFFF00"/>
                </a:solidFill>
                <a:latin typeface="Arial" panose="020B0604020202020204" pitchFamily="34" charset="0"/>
                <a:cs typeface="Arial" panose="020B0604020202020204" pitchFamily="34" charset="0"/>
              </a:rPr>
              <a:t>Dense(32, </a:t>
            </a:r>
            <a:r>
              <a:rPr lang="en-US" altLang="ja-JP" sz="3600" dirty="0" err="1">
                <a:solidFill>
                  <a:srgbClr val="FFFF00"/>
                </a:solidFill>
                <a:latin typeface="Arial" panose="020B0604020202020204" pitchFamily="34" charset="0"/>
                <a:cs typeface="Arial" panose="020B0604020202020204" pitchFamily="34" charset="0"/>
              </a:rPr>
              <a:t>input_shape</a:t>
            </a:r>
            <a:r>
              <a:rPr lang="en-US" altLang="ja-JP" sz="3600" dirty="0">
                <a:solidFill>
                  <a:srgbClr val="FFFF00"/>
                </a:solidFill>
                <a:latin typeface="Arial" panose="020B0604020202020204" pitchFamily="34" charset="0"/>
                <a:cs typeface="Arial" panose="020B0604020202020204" pitchFamily="34" charset="0"/>
              </a:rPr>
              <a:t>=(784,), </a:t>
            </a:r>
            <a:r>
              <a:rPr lang="en-US" altLang="ja-JP" sz="3600" dirty="0">
                <a:solidFill>
                  <a:schemeClr val="bg1"/>
                </a:solidFill>
                <a:latin typeface="Arial" panose="020B0604020202020204" pitchFamily="34" charset="0"/>
                <a:cs typeface="Arial" panose="020B0604020202020204" pitchFamily="34" charset="0"/>
              </a:rPr>
              <a:t>activation=‘</a:t>
            </a:r>
            <a:r>
              <a:rPr lang="en-US" altLang="ja-JP" sz="3600" dirty="0" err="1">
                <a:solidFill>
                  <a:schemeClr val="bg1"/>
                </a:solidFill>
                <a:latin typeface="Arial" panose="020B0604020202020204" pitchFamily="34" charset="0"/>
                <a:cs typeface="Arial" panose="020B0604020202020204" pitchFamily="34" charset="0"/>
              </a:rPr>
              <a:t>relu</a:t>
            </a:r>
            <a:r>
              <a:rPr lang="en-US" altLang="ja-JP" sz="3600" dirty="0">
                <a:solidFill>
                  <a:schemeClr val="bg1"/>
                </a:solidFill>
                <a:latin typeface="Arial" panose="020B0604020202020204" pitchFamily="34" charset="0"/>
                <a:cs typeface="Arial" panose="020B0604020202020204" pitchFamily="34" charset="0"/>
              </a:rPr>
              <a:t>’))</a:t>
            </a:r>
          </a:p>
        </p:txBody>
      </p:sp>
      <p:pic>
        <p:nvPicPr>
          <p:cNvPr id="29" name="図 28">
            <a:extLst>
              <a:ext uri="{FF2B5EF4-FFF2-40B4-BE49-F238E27FC236}">
                <a16:creationId xmlns:a16="http://schemas.microsoft.com/office/drawing/2014/main" id="{4B7BCB3B-66DF-4B1A-9536-D122D19CFB8E}"/>
              </a:ext>
            </a:extLst>
          </p:cNvPr>
          <p:cNvPicPr>
            <a:picLocks noChangeAspect="1"/>
          </p:cNvPicPr>
          <p:nvPr/>
        </p:nvPicPr>
        <p:blipFill>
          <a:blip r:embed="rId2"/>
          <a:stretch>
            <a:fillRect/>
          </a:stretch>
        </p:blipFill>
        <p:spPr>
          <a:xfrm>
            <a:off x="11486125" y="2236210"/>
            <a:ext cx="10749420" cy="4800172"/>
          </a:xfrm>
          <a:prstGeom prst="rect">
            <a:avLst/>
          </a:prstGeom>
          <a:ln>
            <a:solidFill>
              <a:schemeClr val="tx1"/>
            </a:solidFill>
          </a:ln>
        </p:spPr>
      </p:pic>
      <p:sp>
        <p:nvSpPr>
          <p:cNvPr id="37" name="テキスト ボックス 36">
            <a:extLst>
              <a:ext uri="{FF2B5EF4-FFF2-40B4-BE49-F238E27FC236}">
                <a16:creationId xmlns:a16="http://schemas.microsoft.com/office/drawing/2014/main" id="{86B518C7-C18D-49D3-B0CD-A03FDB4C3881}"/>
              </a:ext>
            </a:extLst>
          </p:cNvPr>
          <p:cNvSpPr txBox="1"/>
          <p:nvPr/>
        </p:nvSpPr>
        <p:spPr>
          <a:xfrm>
            <a:off x="4453632" y="2133601"/>
            <a:ext cx="1544307" cy="646331"/>
          </a:xfrm>
          <a:prstGeom prst="rect">
            <a:avLst/>
          </a:prstGeom>
          <a:noFill/>
        </p:spPr>
        <p:txBody>
          <a:bodyPr wrap="square" rtlCol="0">
            <a:spAutoFit/>
          </a:bodyPr>
          <a:lstStyle/>
          <a:p>
            <a:r>
              <a:rPr kumimoji="1" lang="en-US" altLang="ja-JP" sz="4000" dirty="0">
                <a:latin typeface="Hiragino Kaku Gothic ProN W3" panose="020B0300000000000000" pitchFamily="34" charset="-128"/>
                <a:ea typeface="Hiragino Kaku Gothic ProN W3" panose="020B0300000000000000" pitchFamily="34" charset="-128"/>
              </a:rPr>
              <a:t>w</a:t>
            </a:r>
            <a:r>
              <a:rPr kumimoji="1" lang="en-US" altLang="ja-JP" sz="4000" baseline="-25000" dirty="0">
                <a:latin typeface="Hiragino Kaku Gothic ProN W3" panose="020B0300000000000000" pitchFamily="34" charset="-128"/>
                <a:ea typeface="Hiragino Kaku Gothic ProN W3" panose="020B0300000000000000" pitchFamily="34" charset="-128"/>
              </a:rPr>
              <a:t>1</a:t>
            </a:r>
            <a:endParaRPr kumimoji="1" lang="ja-JP" altLang="en-US" sz="4000" baseline="-25000" dirty="0">
              <a:latin typeface="Hiragino Kaku Gothic ProN W3" panose="020B0300000000000000" pitchFamily="34" charset="-128"/>
              <a:ea typeface="Hiragino Kaku Gothic ProN W3" panose="020B0300000000000000" pitchFamily="34" charset="-128"/>
            </a:endParaRPr>
          </a:p>
        </p:txBody>
      </p:sp>
      <p:sp>
        <p:nvSpPr>
          <p:cNvPr id="38" name="テキスト ボックス 37">
            <a:extLst>
              <a:ext uri="{FF2B5EF4-FFF2-40B4-BE49-F238E27FC236}">
                <a16:creationId xmlns:a16="http://schemas.microsoft.com/office/drawing/2014/main" id="{89477663-D821-4B19-A244-1DD640D0B29D}"/>
              </a:ext>
            </a:extLst>
          </p:cNvPr>
          <p:cNvSpPr txBox="1"/>
          <p:nvPr/>
        </p:nvSpPr>
        <p:spPr>
          <a:xfrm>
            <a:off x="3807618" y="2648208"/>
            <a:ext cx="1544307" cy="646331"/>
          </a:xfrm>
          <a:prstGeom prst="rect">
            <a:avLst/>
          </a:prstGeom>
          <a:noFill/>
        </p:spPr>
        <p:txBody>
          <a:bodyPr wrap="square" rtlCol="0">
            <a:spAutoFit/>
          </a:bodyPr>
          <a:lstStyle/>
          <a:p>
            <a:r>
              <a:rPr kumimoji="1" lang="en-US" altLang="ja-JP" sz="4000" dirty="0">
                <a:latin typeface="Hiragino Kaku Gothic ProN W3" panose="020B0300000000000000" pitchFamily="34" charset="-128"/>
                <a:ea typeface="Hiragino Kaku Gothic ProN W3" panose="020B0300000000000000" pitchFamily="34" charset="-128"/>
              </a:rPr>
              <a:t>w</a:t>
            </a:r>
            <a:r>
              <a:rPr kumimoji="1" lang="en-US" altLang="ja-JP" sz="4000" baseline="-25000" dirty="0">
                <a:latin typeface="Hiragino Kaku Gothic ProN W3" panose="020B0300000000000000" pitchFamily="34" charset="-128"/>
                <a:ea typeface="Hiragino Kaku Gothic ProN W3" panose="020B0300000000000000" pitchFamily="34" charset="-128"/>
              </a:rPr>
              <a:t>2</a:t>
            </a:r>
            <a:endParaRPr kumimoji="1" lang="ja-JP" altLang="en-US" sz="4000" baseline="-25000" dirty="0">
              <a:latin typeface="Hiragino Kaku Gothic ProN W3" panose="020B0300000000000000" pitchFamily="34" charset="-128"/>
              <a:ea typeface="Hiragino Kaku Gothic ProN W3" panose="020B0300000000000000" pitchFamily="34" charset="-128"/>
            </a:endParaRPr>
          </a:p>
        </p:txBody>
      </p:sp>
      <p:sp>
        <p:nvSpPr>
          <p:cNvPr id="51" name="テキスト ボックス 50">
            <a:extLst>
              <a:ext uri="{FF2B5EF4-FFF2-40B4-BE49-F238E27FC236}">
                <a16:creationId xmlns:a16="http://schemas.microsoft.com/office/drawing/2014/main" id="{7EBCAAAF-CFD5-4CC5-81C7-BEB8AD6E1952}"/>
              </a:ext>
            </a:extLst>
          </p:cNvPr>
          <p:cNvSpPr txBox="1"/>
          <p:nvPr/>
        </p:nvSpPr>
        <p:spPr>
          <a:xfrm>
            <a:off x="3540078" y="3371210"/>
            <a:ext cx="1544307" cy="646331"/>
          </a:xfrm>
          <a:prstGeom prst="rect">
            <a:avLst/>
          </a:prstGeom>
          <a:noFill/>
        </p:spPr>
        <p:txBody>
          <a:bodyPr wrap="square" rtlCol="0">
            <a:spAutoFit/>
          </a:bodyPr>
          <a:lstStyle/>
          <a:p>
            <a:r>
              <a:rPr kumimoji="1" lang="en-US" altLang="ja-JP" sz="4000" dirty="0">
                <a:latin typeface="Hiragino Kaku Gothic ProN W3" panose="020B0300000000000000" pitchFamily="34" charset="-128"/>
                <a:ea typeface="Hiragino Kaku Gothic ProN W3" panose="020B0300000000000000" pitchFamily="34" charset="-128"/>
              </a:rPr>
              <a:t>w</a:t>
            </a:r>
            <a:r>
              <a:rPr kumimoji="1" lang="en-US" altLang="ja-JP" sz="4000" baseline="-25000" dirty="0">
                <a:latin typeface="Hiragino Kaku Gothic ProN W3" panose="020B0300000000000000" pitchFamily="34" charset="-128"/>
                <a:ea typeface="Hiragino Kaku Gothic ProN W3" panose="020B0300000000000000" pitchFamily="34" charset="-128"/>
              </a:rPr>
              <a:t>3</a:t>
            </a:r>
            <a:endParaRPr kumimoji="1" lang="ja-JP" altLang="en-US" sz="4000" baseline="-25000" dirty="0">
              <a:latin typeface="Hiragino Kaku Gothic ProN W3" panose="020B0300000000000000" pitchFamily="34" charset="-128"/>
              <a:ea typeface="Hiragino Kaku Gothic ProN W3" panose="020B0300000000000000" pitchFamily="34" charset="-128"/>
            </a:endParaRPr>
          </a:p>
        </p:txBody>
      </p:sp>
      <p:sp>
        <p:nvSpPr>
          <p:cNvPr id="52" name="テキスト ボックス 51">
            <a:extLst>
              <a:ext uri="{FF2B5EF4-FFF2-40B4-BE49-F238E27FC236}">
                <a16:creationId xmlns:a16="http://schemas.microsoft.com/office/drawing/2014/main" id="{86D3525B-94CB-4828-9ED7-30594C2B87E6}"/>
              </a:ext>
            </a:extLst>
          </p:cNvPr>
          <p:cNvSpPr txBox="1"/>
          <p:nvPr/>
        </p:nvSpPr>
        <p:spPr>
          <a:xfrm>
            <a:off x="4136274" y="4551932"/>
            <a:ext cx="1544307" cy="646331"/>
          </a:xfrm>
          <a:prstGeom prst="rect">
            <a:avLst/>
          </a:prstGeom>
          <a:noFill/>
        </p:spPr>
        <p:txBody>
          <a:bodyPr wrap="square" rtlCol="0">
            <a:spAutoFit/>
          </a:bodyPr>
          <a:lstStyle/>
          <a:p>
            <a:r>
              <a:rPr kumimoji="1" lang="en-US" altLang="ja-JP" sz="4000" dirty="0">
                <a:latin typeface="Hiragino Kaku Gothic ProN W3" panose="020B0300000000000000" pitchFamily="34" charset="-128"/>
                <a:ea typeface="Hiragino Kaku Gothic ProN W3" panose="020B0300000000000000" pitchFamily="34" charset="-128"/>
              </a:rPr>
              <a:t>w</a:t>
            </a:r>
            <a:r>
              <a:rPr kumimoji="1" lang="en-US" altLang="ja-JP" sz="4000" baseline="-25000" dirty="0">
                <a:latin typeface="Hiragino Kaku Gothic ProN W3" panose="020B0300000000000000" pitchFamily="34" charset="-128"/>
                <a:ea typeface="Hiragino Kaku Gothic ProN W3" panose="020B0300000000000000" pitchFamily="34" charset="-128"/>
              </a:rPr>
              <a:t>4</a:t>
            </a:r>
            <a:endParaRPr kumimoji="1" lang="ja-JP" altLang="en-US" sz="4000" baseline="-25000" dirty="0">
              <a:latin typeface="Hiragino Kaku Gothic ProN W3" panose="020B0300000000000000" pitchFamily="34" charset="-128"/>
              <a:ea typeface="Hiragino Kaku Gothic ProN W3" panose="020B0300000000000000" pitchFamily="34" charset="-128"/>
            </a:endParaRPr>
          </a:p>
        </p:txBody>
      </p:sp>
      <p:sp>
        <p:nvSpPr>
          <p:cNvPr id="56" name="テキスト ボックス 55">
            <a:extLst>
              <a:ext uri="{FF2B5EF4-FFF2-40B4-BE49-F238E27FC236}">
                <a16:creationId xmlns:a16="http://schemas.microsoft.com/office/drawing/2014/main" id="{0BD2320F-6381-4417-A125-6CB9D5F4A06E}"/>
              </a:ext>
            </a:extLst>
          </p:cNvPr>
          <p:cNvSpPr txBox="1"/>
          <p:nvPr/>
        </p:nvSpPr>
        <p:spPr>
          <a:xfrm>
            <a:off x="4082316" y="10307896"/>
            <a:ext cx="1544307" cy="646331"/>
          </a:xfrm>
          <a:prstGeom prst="rect">
            <a:avLst/>
          </a:prstGeom>
          <a:noFill/>
        </p:spPr>
        <p:txBody>
          <a:bodyPr wrap="square" rtlCol="0">
            <a:spAutoFit/>
          </a:bodyPr>
          <a:lstStyle/>
          <a:p>
            <a:r>
              <a:rPr kumimoji="1" lang="en-US" altLang="ja-JP" sz="4000" dirty="0">
                <a:latin typeface="Hiragino Kaku Gothic ProN W3" panose="020B0300000000000000" pitchFamily="34" charset="-128"/>
                <a:ea typeface="Hiragino Kaku Gothic ProN W3" panose="020B0300000000000000" pitchFamily="34" charset="-128"/>
              </a:rPr>
              <a:t>w</a:t>
            </a:r>
            <a:r>
              <a:rPr kumimoji="1" lang="en-US" altLang="ja-JP" sz="4000" baseline="-25000" dirty="0">
                <a:latin typeface="Hiragino Kaku Gothic ProN W3" panose="020B0300000000000000" pitchFamily="34" charset="-128"/>
                <a:ea typeface="Hiragino Kaku Gothic ProN W3" panose="020B0300000000000000" pitchFamily="34" charset="-128"/>
              </a:rPr>
              <a:t>784</a:t>
            </a:r>
            <a:endParaRPr kumimoji="1" lang="ja-JP" altLang="en-US" sz="4000" baseline="-25000" dirty="0">
              <a:latin typeface="Hiragino Kaku Gothic ProN W3" panose="020B0300000000000000" pitchFamily="34" charset="-128"/>
              <a:ea typeface="Hiragino Kaku Gothic ProN W3" panose="020B0300000000000000" pitchFamily="34" charset="-128"/>
            </a:endParaRPr>
          </a:p>
        </p:txBody>
      </p:sp>
      <p:sp>
        <p:nvSpPr>
          <p:cNvPr id="57" name="テキスト ボックス 56">
            <a:extLst>
              <a:ext uri="{FF2B5EF4-FFF2-40B4-BE49-F238E27FC236}">
                <a16:creationId xmlns:a16="http://schemas.microsoft.com/office/drawing/2014/main" id="{404A09B2-4087-43DC-A0D5-97AA726E7DAC}"/>
              </a:ext>
            </a:extLst>
          </p:cNvPr>
          <p:cNvSpPr txBox="1"/>
          <p:nvPr/>
        </p:nvSpPr>
        <p:spPr>
          <a:xfrm>
            <a:off x="7173503" y="2837159"/>
            <a:ext cx="1544307" cy="646331"/>
          </a:xfrm>
          <a:prstGeom prst="rect">
            <a:avLst/>
          </a:prstGeom>
          <a:noFill/>
        </p:spPr>
        <p:txBody>
          <a:bodyPr wrap="square" rtlCol="0">
            <a:spAutoFit/>
          </a:bodyPr>
          <a:lstStyle/>
          <a:p>
            <a:r>
              <a:rPr kumimoji="1" lang="en-US" altLang="ja-JP" sz="4000" dirty="0">
                <a:latin typeface="Hiragino Kaku Gothic ProN W3" panose="020B0300000000000000" pitchFamily="34" charset="-128"/>
                <a:ea typeface="Hiragino Kaku Gothic ProN W3" panose="020B0300000000000000" pitchFamily="34" charset="-128"/>
              </a:rPr>
              <a:t>μ</a:t>
            </a:r>
            <a:r>
              <a:rPr kumimoji="1" lang="en-US" altLang="ja-JP" sz="4000" baseline="-25000" dirty="0">
                <a:latin typeface="Hiragino Kaku Gothic ProN W3" panose="020B0300000000000000" pitchFamily="34" charset="-128"/>
                <a:ea typeface="Hiragino Kaku Gothic ProN W3" panose="020B0300000000000000" pitchFamily="34" charset="-128"/>
              </a:rPr>
              <a:t>1</a:t>
            </a:r>
            <a:endParaRPr kumimoji="1" lang="ja-JP" altLang="en-US" sz="4000" baseline="-25000" dirty="0">
              <a:latin typeface="Hiragino Kaku Gothic ProN W3" panose="020B0300000000000000" pitchFamily="34" charset="-128"/>
              <a:ea typeface="Hiragino Kaku Gothic ProN W3" panose="020B0300000000000000" pitchFamily="34" charset="-128"/>
            </a:endParaRPr>
          </a:p>
        </p:txBody>
      </p:sp>
      <p:sp>
        <p:nvSpPr>
          <p:cNvPr id="58" name="テキスト ボックス 57">
            <a:extLst>
              <a:ext uri="{FF2B5EF4-FFF2-40B4-BE49-F238E27FC236}">
                <a16:creationId xmlns:a16="http://schemas.microsoft.com/office/drawing/2014/main" id="{75A65EBF-DED6-4BEA-89F0-578F52090D3D}"/>
              </a:ext>
            </a:extLst>
          </p:cNvPr>
          <p:cNvSpPr txBox="1"/>
          <p:nvPr/>
        </p:nvSpPr>
        <p:spPr>
          <a:xfrm>
            <a:off x="8525041" y="8311303"/>
            <a:ext cx="15534117" cy="646331"/>
          </a:xfrm>
          <a:prstGeom prst="rect">
            <a:avLst/>
          </a:prstGeom>
          <a:noFill/>
        </p:spPr>
        <p:txBody>
          <a:bodyPr wrap="square" rtlCol="0">
            <a:spAutoFit/>
          </a:bodyPr>
          <a:lstStyle/>
          <a:p>
            <a:r>
              <a:rPr kumimoji="1" lang="en-US" altLang="ja-JP" sz="4000" dirty="0">
                <a:latin typeface="Hiragino Kaku Gothic ProN W3" panose="020B0300000000000000" pitchFamily="34" charset="-128"/>
                <a:ea typeface="Hiragino Kaku Gothic ProN W3" panose="020B0300000000000000" pitchFamily="34" charset="-128"/>
              </a:rPr>
              <a:t>μ</a:t>
            </a:r>
            <a:r>
              <a:rPr kumimoji="1" lang="en-US" altLang="ja-JP" sz="4000" baseline="-25000" dirty="0">
                <a:latin typeface="Hiragino Kaku Gothic ProN W3" panose="020B0300000000000000" pitchFamily="34" charset="-128"/>
                <a:ea typeface="Hiragino Kaku Gothic ProN W3" panose="020B0300000000000000" pitchFamily="34" charset="-128"/>
              </a:rPr>
              <a:t>1</a:t>
            </a:r>
            <a:r>
              <a:rPr kumimoji="1" lang="ja-JP" altLang="en-US" sz="4000" baseline="-25000" dirty="0">
                <a:latin typeface="Hiragino Kaku Gothic ProN W3" panose="020B0300000000000000" pitchFamily="34" charset="-128"/>
                <a:ea typeface="Hiragino Kaku Gothic ProN W3" panose="020B0300000000000000" pitchFamily="34" charset="-128"/>
              </a:rPr>
              <a:t> </a:t>
            </a:r>
            <a:r>
              <a:rPr kumimoji="1" lang="en-US" altLang="ja-JP" sz="4000" dirty="0">
                <a:latin typeface="Hiragino Kaku Gothic ProN W3" panose="020B0300000000000000" pitchFamily="34" charset="-128"/>
                <a:ea typeface="Hiragino Kaku Gothic ProN W3" panose="020B0300000000000000" pitchFamily="34" charset="-128"/>
              </a:rPr>
              <a:t>= 0.53 ×</a:t>
            </a:r>
            <a:r>
              <a:rPr kumimoji="1" lang="ja-JP" altLang="en-US" sz="4000" dirty="0">
                <a:latin typeface="Hiragino Kaku Gothic ProN W3" panose="020B0300000000000000" pitchFamily="34" charset="-128"/>
                <a:ea typeface="Hiragino Kaku Gothic ProN W3" panose="020B0300000000000000" pitchFamily="34" charset="-128"/>
              </a:rPr>
              <a:t> </a:t>
            </a:r>
            <a:r>
              <a:rPr kumimoji="1" lang="en-US" altLang="ja-JP" sz="4000" dirty="0">
                <a:latin typeface="Hiragino Kaku Gothic ProN W3" panose="020B0300000000000000" pitchFamily="34" charset="-128"/>
                <a:ea typeface="Hiragino Kaku Gothic ProN W3" panose="020B0300000000000000" pitchFamily="34" charset="-128"/>
              </a:rPr>
              <a:t>w</a:t>
            </a:r>
            <a:r>
              <a:rPr kumimoji="1" lang="en-US" altLang="ja-JP" sz="4000" baseline="-25000" dirty="0">
                <a:latin typeface="Hiragino Kaku Gothic ProN W3" panose="020B0300000000000000" pitchFamily="34" charset="-128"/>
                <a:ea typeface="Hiragino Kaku Gothic ProN W3" panose="020B0300000000000000" pitchFamily="34" charset="-128"/>
              </a:rPr>
              <a:t>1</a:t>
            </a:r>
            <a:r>
              <a:rPr kumimoji="1" lang="ja-JP" altLang="en-US" sz="4000" dirty="0">
                <a:latin typeface="Hiragino Kaku Gothic ProN W3" panose="020B0300000000000000" pitchFamily="34" charset="-128"/>
                <a:ea typeface="Hiragino Kaku Gothic ProN W3" panose="020B0300000000000000" pitchFamily="34" charset="-128"/>
              </a:rPr>
              <a:t> </a:t>
            </a:r>
            <a:r>
              <a:rPr kumimoji="1" lang="en-US" altLang="ja-JP" sz="4000" dirty="0">
                <a:latin typeface="Hiragino Kaku Gothic ProN W3" panose="020B0300000000000000" pitchFamily="34" charset="-128"/>
                <a:ea typeface="Hiragino Kaku Gothic ProN W3" panose="020B0300000000000000" pitchFamily="34" charset="-128"/>
              </a:rPr>
              <a:t>+</a:t>
            </a:r>
            <a:r>
              <a:rPr kumimoji="1" lang="ja-JP" altLang="en-US" sz="4000" dirty="0">
                <a:latin typeface="Hiragino Kaku Gothic ProN W3" panose="020B0300000000000000" pitchFamily="34" charset="-128"/>
                <a:ea typeface="Hiragino Kaku Gothic ProN W3" panose="020B0300000000000000" pitchFamily="34" charset="-128"/>
              </a:rPr>
              <a:t> </a:t>
            </a:r>
            <a:r>
              <a:rPr kumimoji="1" lang="en-US" altLang="ja-JP" sz="4000" dirty="0">
                <a:latin typeface="Hiragino Kaku Gothic ProN W3" panose="020B0300000000000000" pitchFamily="34" charset="-128"/>
                <a:ea typeface="Hiragino Kaku Gothic ProN W3" panose="020B0300000000000000" pitchFamily="34" charset="-128"/>
              </a:rPr>
              <a:t>0.24</a:t>
            </a:r>
            <a:r>
              <a:rPr kumimoji="1" lang="ja-JP" altLang="en-US" sz="4000" dirty="0">
                <a:latin typeface="Hiragino Kaku Gothic ProN W3" panose="020B0300000000000000" pitchFamily="34" charset="-128"/>
                <a:ea typeface="Hiragino Kaku Gothic ProN W3" panose="020B0300000000000000" pitchFamily="34" charset="-128"/>
              </a:rPr>
              <a:t> </a:t>
            </a:r>
            <a:r>
              <a:rPr kumimoji="1" lang="en-US" altLang="ja-JP" sz="4000" dirty="0">
                <a:latin typeface="Hiragino Kaku Gothic ProN W3" panose="020B0300000000000000" pitchFamily="34" charset="-128"/>
                <a:ea typeface="Hiragino Kaku Gothic ProN W3" panose="020B0300000000000000" pitchFamily="34" charset="-128"/>
              </a:rPr>
              <a:t>× w</a:t>
            </a:r>
            <a:r>
              <a:rPr kumimoji="1" lang="en-US" altLang="ja-JP" sz="4000" baseline="-25000" dirty="0">
                <a:latin typeface="Hiragino Kaku Gothic ProN W3" panose="020B0300000000000000" pitchFamily="34" charset="-128"/>
                <a:ea typeface="Hiragino Kaku Gothic ProN W3" panose="020B0300000000000000" pitchFamily="34" charset="-128"/>
              </a:rPr>
              <a:t>2</a:t>
            </a:r>
            <a:r>
              <a:rPr kumimoji="1" lang="en-US" altLang="ja-JP" sz="4000" dirty="0">
                <a:latin typeface="Hiragino Kaku Gothic ProN W3" panose="020B0300000000000000" pitchFamily="34" charset="-128"/>
                <a:ea typeface="Hiragino Kaku Gothic ProN W3" panose="020B0300000000000000" pitchFamily="34" charset="-128"/>
              </a:rPr>
              <a:t> + 0.88</a:t>
            </a:r>
            <a:r>
              <a:rPr kumimoji="1" lang="ja-JP" altLang="en-US" sz="4000" dirty="0">
                <a:latin typeface="Hiragino Kaku Gothic ProN W3" panose="020B0300000000000000" pitchFamily="34" charset="-128"/>
                <a:ea typeface="Hiragino Kaku Gothic ProN W3" panose="020B0300000000000000" pitchFamily="34" charset="-128"/>
              </a:rPr>
              <a:t> </a:t>
            </a:r>
            <a:r>
              <a:rPr kumimoji="1" lang="en-US" altLang="ja-JP" sz="4000" dirty="0">
                <a:latin typeface="Hiragino Kaku Gothic ProN W3" panose="020B0300000000000000" pitchFamily="34" charset="-128"/>
                <a:ea typeface="Hiragino Kaku Gothic ProN W3" panose="020B0300000000000000" pitchFamily="34" charset="-128"/>
              </a:rPr>
              <a:t>× w</a:t>
            </a:r>
            <a:r>
              <a:rPr kumimoji="1" lang="en-US" altLang="ja-JP" sz="4000" baseline="-25000" dirty="0">
                <a:latin typeface="Hiragino Kaku Gothic ProN W3" panose="020B0300000000000000" pitchFamily="34" charset="-128"/>
                <a:ea typeface="Hiragino Kaku Gothic ProN W3" panose="020B0300000000000000" pitchFamily="34" charset="-128"/>
              </a:rPr>
              <a:t>3</a:t>
            </a:r>
            <a:r>
              <a:rPr kumimoji="1" lang="en-US" altLang="ja-JP" sz="4000" dirty="0">
                <a:latin typeface="Hiragino Kaku Gothic ProN W3" panose="020B0300000000000000" pitchFamily="34" charset="-128"/>
                <a:ea typeface="Hiragino Kaku Gothic ProN W3" panose="020B0300000000000000" pitchFamily="34" charset="-128"/>
              </a:rPr>
              <a:t> + ... + 0.57 × w</a:t>
            </a:r>
            <a:r>
              <a:rPr kumimoji="1" lang="en-US" altLang="ja-JP" sz="4000" baseline="-25000" dirty="0">
                <a:latin typeface="Hiragino Kaku Gothic ProN W3" panose="020B0300000000000000" pitchFamily="34" charset="-128"/>
                <a:ea typeface="Hiragino Kaku Gothic ProN W3" panose="020B0300000000000000" pitchFamily="34" charset="-128"/>
              </a:rPr>
              <a:t>784</a:t>
            </a:r>
            <a:r>
              <a:rPr kumimoji="1" lang="en-US" altLang="ja-JP" sz="4000" dirty="0">
                <a:latin typeface="Hiragino Kaku Gothic ProN W3" panose="020B0300000000000000" pitchFamily="34" charset="-128"/>
                <a:ea typeface="Hiragino Kaku Gothic ProN W3" panose="020B0300000000000000" pitchFamily="34" charset="-128"/>
              </a:rPr>
              <a:t>+b</a:t>
            </a:r>
            <a:endParaRPr kumimoji="1" lang="ja-JP" altLang="en-US" sz="4000" dirty="0">
              <a:latin typeface="Hiragino Kaku Gothic ProN W3" panose="020B0300000000000000" pitchFamily="34" charset="-128"/>
              <a:ea typeface="Hiragino Kaku Gothic ProN W3" panose="020B0300000000000000" pitchFamily="34" charset="-128"/>
            </a:endParaRPr>
          </a:p>
        </p:txBody>
      </p:sp>
      <p:sp>
        <p:nvSpPr>
          <p:cNvPr id="59" name="テキスト ボックス 58">
            <a:extLst>
              <a:ext uri="{FF2B5EF4-FFF2-40B4-BE49-F238E27FC236}">
                <a16:creationId xmlns:a16="http://schemas.microsoft.com/office/drawing/2014/main" id="{AC213D8E-775F-4877-8A4E-1D645C14E943}"/>
              </a:ext>
            </a:extLst>
          </p:cNvPr>
          <p:cNvSpPr txBox="1"/>
          <p:nvPr/>
        </p:nvSpPr>
        <p:spPr>
          <a:xfrm>
            <a:off x="10282958" y="10384690"/>
            <a:ext cx="13319992" cy="1754326"/>
          </a:xfrm>
          <a:prstGeom prst="rect">
            <a:avLst/>
          </a:prstGeom>
          <a:noFill/>
        </p:spPr>
        <p:txBody>
          <a:bodyPr wrap="square" rtlCol="0">
            <a:spAutoFit/>
          </a:bodyPr>
          <a:lstStyle/>
          <a:p>
            <a:r>
              <a:rPr kumimoji="1" lang="ja-JP" altLang="en-US" sz="4000" dirty="0">
                <a:latin typeface="Hiragino Kaku Gothic ProN W3" panose="020B0300000000000000" pitchFamily="34" charset="-128"/>
                <a:ea typeface="Hiragino Kaku Gothic ProN W3" panose="020B0300000000000000" pitchFamily="34" charset="-128"/>
                <a:cs typeface="Arial" panose="020B0604020202020204" pitchFamily="34" charset="0"/>
              </a:rPr>
              <a:t>この時の重み</a:t>
            </a:r>
            <a:r>
              <a:rPr kumimoji="1" lang="en-US" altLang="ja-JP" sz="4000" dirty="0">
                <a:latin typeface="Hiragino Kaku Gothic ProN W3" panose="020B0300000000000000" pitchFamily="34" charset="-128"/>
                <a:ea typeface="Hiragino Kaku Gothic ProN W3" panose="020B0300000000000000" pitchFamily="34" charset="-128"/>
                <a:cs typeface="Arial" panose="020B0604020202020204" pitchFamily="34" charset="0"/>
              </a:rPr>
              <a:t>w1, w2, ..., w784</a:t>
            </a:r>
            <a:r>
              <a:rPr kumimoji="1" lang="ja-JP" altLang="en-US" sz="4000" dirty="0">
                <a:latin typeface="Hiragino Kaku Gothic ProN W3" panose="020B0300000000000000" pitchFamily="34" charset="-128"/>
                <a:ea typeface="Hiragino Kaku Gothic ProN W3" panose="020B0300000000000000" pitchFamily="34" charset="-128"/>
                <a:cs typeface="Arial" panose="020B0604020202020204" pitchFamily="34" charset="0"/>
              </a:rPr>
              <a:t>とバイアス項</a:t>
            </a:r>
            <a:r>
              <a:rPr kumimoji="1" lang="en-US" altLang="ja-JP" sz="4000" dirty="0">
                <a:latin typeface="Hiragino Kaku Gothic ProN W3" panose="020B0300000000000000" pitchFamily="34" charset="-128"/>
                <a:ea typeface="Hiragino Kaku Gothic ProN W3" panose="020B0300000000000000" pitchFamily="34" charset="-128"/>
                <a:cs typeface="Arial" panose="020B0604020202020204" pitchFamily="34" charset="0"/>
              </a:rPr>
              <a:t>b</a:t>
            </a:r>
          </a:p>
          <a:p>
            <a:r>
              <a:rPr kumimoji="1" lang="ja-JP" altLang="en-US" sz="4000" dirty="0">
                <a:latin typeface="Hiragino Kaku Gothic ProN W3" panose="020B0300000000000000" pitchFamily="34" charset="-128"/>
                <a:ea typeface="Hiragino Kaku Gothic ProN W3" panose="020B0300000000000000" pitchFamily="34" charset="-128"/>
                <a:cs typeface="Arial" panose="020B0604020202020204" pitchFamily="34" charset="0"/>
              </a:rPr>
              <a:t>はランダムに与えられる</a:t>
            </a:r>
            <a:endParaRPr kumimoji="1" lang="en-US" altLang="ja-JP" sz="4000" dirty="0">
              <a:latin typeface="Hiragino Kaku Gothic ProN W3" panose="020B0300000000000000" pitchFamily="34" charset="-128"/>
              <a:ea typeface="Hiragino Kaku Gothic ProN W3" panose="020B0300000000000000" pitchFamily="34" charset="-128"/>
              <a:cs typeface="Arial" panose="020B0604020202020204" pitchFamily="34" charset="0"/>
            </a:endParaRPr>
          </a:p>
          <a:p>
            <a:r>
              <a:rPr kumimoji="1" lang="ja-JP" altLang="en-US" sz="6000" baseline="-25000" dirty="0">
                <a:latin typeface="Hiragino Kaku Gothic ProN W3" panose="020B0300000000000000" pitchFamily="34" charset="-128"/>
                <a:ea typeface="Hiragino Kaku Gothic ProN W3" panose="020B0300000000000000" pitchFamily="34" charset="-128"/>
                <a:cs typeface="Arial" panose="020B0604020202020204" pitchFamily="34" charset="0"/>
              </a:rPr>
              <a:t>（コンピュータがテキトーに値を決める）</a:t>
            </a:r>
          </a:p>
        </p:txBody>
      </p:sp>
      <p:sp>
        <p:nvSpPr>
          <p:cNvPr id="41" name="テキスト ボックス 40">
            <a:extLst>
              <a:ext uri="{FF2B5EF4-FFF2-40B4-BE49-F238E27FC236}">
                <a16:creationId xmlns:a16="http://schemas.microsoft.com/office/drawing/2014/main" id="{068C45CF-2025-480C-BCAC-98F118F08C9A}"/>
              </a:ext>
            </a:extLst>
          </p:cNvPr>
          <p:cNvSpPr txBox="1"/>
          <p:nvPr/>
        </p:nvSpPr>
        <p:spPr>
          <a:xfrm>
            <a:off x="690253" y="1076043"/>
            <a:ext cx="2623459" cy="757130"/>
          </a:xfrm>
          <a:prstGeom prst="rect">
            <a:avLst/>
          </a:prstGeom>
          <a:noFill/>
        </p:spPr>
        <p:txBody>
          <a:bodyPr wrap="square" rtlCol="0">
            <a:spAutoFit/>
          </a:bodyPr>
          <a:lstStyle/>
          <a:p>
            <a:pPr algn="ctr"/>
            <a:r>
              <a:rPr lang="en-US" altLang="ja-JP" sz="4800" dirty="0">
                <a:latin typeface="Hiragino Kaku Gothic ProN W3" panose="020B0300000000000000" pitchFamily="34" charset="-128"/>
                <a:ea typeface="Hiragino Kaku Gothic ProN W3" panose="020B0300000000000000" pitchFamily="34" charset="-128"/>
              </a:rPr>
              <a:t>784</a:t>
            </a:r>
            <a:r>
              <a:rPr lang="ja-JP" altLang="en-US" sz="4800" dirty="0">
                <a:latin typeface="Hiragino Kaku Gothic ProN W3" panose="020B0300000000000000" pitchFamily="34" charset="-128"/>
                <a:ea typeface="Hiragino Kaku Gothic ProN W3" panose="020B0300000000000000" pitchFamily="34" charset="-128"/>
              </a:rPr>
              <a:t>個</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42" name="テキスト ボックス 41">
            <a:extLst>
              <a:ext uri="{FF2B5EF4-FFF2-40B4-BE49-F238E27FC236}">
                <a16:creationId xmlns:a16="http://schemas.microsoft.com/office/drawing/2014/main" id="{229AF77B-C1E7-4EEB-AB83-D5778925730B}"/>
              </a:ext>
            </a:extLst>
          </p:cNvPr>
          <p:cNvSpPr txBox="1"/>
          <p:nvPr/>
        </p:nvSpPr>
        <p:spPr>
          <a:xfrm>
            <a:off x="5875078" y="1893328"/>
            <a:ext cx="2623459" cy="757130"/>
          </a:xfrm>
          <a:prstGeom prst="rect">
            <a:avLst/>
          </a:prstGeom>
          <a:noFill/>
        </p:spPr>
        <p:txBody>
          <a:bodyPr wrap="square" rtlCol="0">
            <a:spAutoFit/>
          </a:bodyPr>
          <a:lstStyle/>
          <a:p>
            <a:pPr algn="ctr"/>
            <a:r>
              <a:rPr lang="en-US" altLang="ja-JP" sz="4800" dirty="0">
                <a:latin typeface="Hiragino Kaku Gothic ProN W3" panose="020B0300000000000000" pitchFamily="34" charset="-128"/>
                <a:ea typeface="Hiragino Kaku Gothic ProN W3" panose="020B0300000000000000" pitchFamily="34" charset="-128"/>
              </a:rPr>
              <a:t>32</a:t>
            </a:r>
            <a:r>
              <a:rPr lang="ja-JP" altLang="en-US" sz="4800" dirty="0">
                <a:latin typeface="Hiragino Kaku Gothic ProN W3" panose="020B0300000000000000" pitchFamily="34" charset="-128"/>
                <a:ea typeface="Hiragino Kaku Gothic ProN W3" panose="020B0300000000000000" pitchFamily="34" charset="-128"/>
              </a:rPr>
              <a:t>個</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55" name="テキスト ボックス 54">
            <a:extLst>
              <a:ext uri="{FF2B5EF4-FFF2-40B4-BE49-F238E27FC236}">
                <a16:creationId xmlns:a16="http://schemas.microsoft.com/office/drawing/2014/main" id="{5B43A10E-CD16-40D5-9886-F5F10CAEA282}"/>
              </a:ext>
            </a:extLst>
          </p:cNvPr>
          <p:cNvSpPr txBox="1"/>
          <p:nvPr/>
        </p:nvSpPr>
        <p:spPr>
          <a:xfrm>
            <a:off x="3260" y="12695850"/>
            <a:ext cx="3864117" cy="590931"/>
          </a:xfrm>
          <a:prstGeom prst="rect">
            <a:avLst/>
          </a:prstGeom>
          <a:noFill/>
        </p:spPr>
        <p:txBody>
          <a:bodyPr wrap="square" rtlCol="0">
            <a:spAutoFit/>
          </a:bodyPr>
          <a:lstStyle/>
          <a:p>
            <a:r>
              <a:rPr lang="en-US" altLang="ja-JP" sz="3600" dirty="0">
                <a:latin typeface="Hiragino Kaku Gothic ProN W3" panose="020B0300000000000000" pitchFamily="34" charset="-128"/>
                <a:ea typeface="Hiragino Kaku Gothic ProN W3" panose="020B0300000000000000" pitchFamily="34" charset="-128"/>
              </a:rPr>
              <a:t>(</a:t>
            </a:r>
            <a:r>
              <a:rPr lang="ja-JP" altLang="en-US" sz="3600" dirty="0">
                <a:latin typeface="Hiragino Kaku Gothic ProN W3" panose="020B0300000000000000" pitchFamily="34" charset="-128"/>
                <a:ea typeface="Hiragino Kaku Gothic ProN W3" panose="020B0300000000000000" pitchFamily="34" charset="-128"/>
              </a:rPr>
              <a:t>バイアス項</a:t>
            </a:r>
            <a:r>
              <a:rPr lang="en-US" altLang="ja-JP" sz="3600" dirty="0">
                <a:latin typeface="Hiragino Kaku Gothic ProN W3" panose="020B0300000000000000" pitchFamily="34" charset="-128"/>
                <a:ea typeface="Hiragino Kaku Gothic ProN W3" panose="020B0300000000000000" pitchFamily="34" charset="-128"/>
              </a:rPr>
              <a:t>): b</a:t>
            </a:r>
            <a:endParaRPr kumimoji="1" lang="ja-JP" altLang="en-US" sz="3600" dirty="0">
              <a:latin typeface="Hiragino Kaku Gothic ProN W3" panose="020B0300000000000000" pitchFamily="34" charset="-128"/>
              <a:ea typeface="Hiragino Kaku Gothic ProN W3" panose="020B0300000000000000" pitchFamily="34" charset="-128"/>
            </a:endParaRPr>
          </a:p>
        </p:txBody>
      </p:sp>
      <p:cxnSp>
        <p:nvCxnSpPr>
          <p:cNvPr id="60" name="直線コネクタ 59">
            <a:extLst>
              <a:ext uri="{FF2B5EF4-FFF2-40B4-BE49-F238E27FC236}">
                <a16:creationId xmlns:a16="http://schemas.microsoft.com/office/drawing/2014/main" id="{952866EC-636D-494D-B56F-402963CA88CF}"/>
              </a:ext>
            </a:extLst>
          </p:cNvPr>
          <p:cNvCxnSpPr>
            <a:cxnSpLocks/>
          </p:cNvCxnSpPr>
          <p:nvPr/>
        </p:nvCxnSpPr>
        <p:spPr>
          <a:xfrm flipV="1">
            <a:off x="4061900" y="3223733"/>
            <a:ext cx="2534344" cy="97983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98522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四角形: 角を丸くする 67">
            <a:extLst>
              <a:ext uri="{FF2B5EF4-FFF2-40B4-BE49-F238E27FC236}">
                <a16:creationId xmlns:a16="http://schemas.microsoft.com/office/drawing/2014/main" id="{F09A598E-FFB5-4A10-891F-806DF9A6B4EC}"/>
              </a:ext>
            </a:extLst>
          </p:cNvPr>
          <p:cNvSpPr/>
          <p:nvPr/>
        </p:nvSpPr>
        <p:spPr>
          <a:xfrm>
            <a:off x="11677650" y="8108827"/>
            <a:ext cx="12408275" cy="5488059"/>
          </a:xfrm>
          <a:prstGeom prst="roundRect">
            <a:avLst/>
          </a:prstGeom>
          <a:solidFill>
            <a:schemeClr val="bg1">
              <a:lumMod val="8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1303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Graphik"/>
              <a:ea typeface="Graphik"/>
              <a:cs typeface="Graphik"/>
              <a:sym typeface="Graphik"/>
            </a:endParaRPr>
          </a:p>
        </p:txBody>
      </p:sp>
      <p:sp>
        <p:nvSpPr>
          <p:cNvPr id="17" name="吹き出し: 円形 16">
            <a:extLst>
              <a:ext uri="{FF2B5EF4-FFF2-40B4-BE49-F238E27FC236}">
                <a16:creationId xmlns:a16="http://schemas.microsoft.com/office/drawing/2014/main" id="{2539E369-1F68-48DD-B710-CE69D56FA7AA}"/>
              </a:ext>
            </a:extLst>
          </p:cNvPr>
          <p:cNvSpPr/>
          <p:nvPr/>
        </p:nvSpPr>
        <p:spPr>
          <a:xfrm>
            <a:off x="12325352" y="5060293"/>
            <a:ext cx="5100578" cy="1553983"/>
          </a:xfrm>
          <a:prstGeom prst="wedgeEllipseCallout">
            <a:avLst>
              <a:gd name="adj1" fmla="val -21639"/>
              <a:gd name="adj2" fmla="val -86398"/>
            </a:avLst>
          </a:prstGeom>
          <a:solidFill>
            <a:schemeClr val="accent3">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1303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Graphik"/>
              <a:ea typeface="Graphik"/>
              <a:cs typeface="Graphik"/>
              <a:sym typeface="Graphik"/>
            </a:endParaRPr>
          </a:p>
        </p:txBody>
      </p:sp>
      <p:sp>
        <p:nvSpPr>
          <p:cNvPr id="5" name="正方形/長方形 4">
            <a:extLst>
              <a:ext uri="{FF2B5EF4-FFF2-40B4-BE49-F238E27FC236}">
                <a16:creationId xmlns:a16="http://schemas.microsoft.com/office/drawing/2014/main" id="{5C3E1B94-DEA2-4364-8417-CAE4B4E2E782}"/>
              </a:ext>
            </a:extLst>
          </p:cNvPr>
          <p:cNvSpPr/>
          <p:nvPr/>
        </p:nvSpPr>
        <p:spPr>
          <a:xfrm>
            <a:off x="1631577" y="2133601"/>
            <a:ext cx="645458" cy="645458"/>
          </a:xfrm>
          <a:prstGeom prst="rect">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3" name="正方形/長方形 2">
            <a:extLst>
              <a:ext uri="{FF2B5EF4-FFF2-40B4-BE49-F238E27FC236}">
                <a16:creationId xmlns:a16="http://schemas.microsoft.com/office/drawing/2014/main" id="{5C9C63E0-7000-4B2C-A24C-7022A0507177}"/>
              </a:ext>
            </a:extLst>
          </p:cNvPr>
          <p:cNvSpPr/>
          <p:nvPr/>
        </p:nvSpPr>
        <p:spPr>
          <a:xfrm>
            <a:off x="1631577" y="3030071"/>
            <a:ext cx="645458" cy="645458"/>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4" name="正方形/長方形 3">
            <a:extLst>
              <a:ext uri="{FF2B5EF4-FFF2-40B4-BE49-F238E27FC236}">
                <a16:creationId xmlns:a16="http://schemas.microsoft.com/office/drawing/2014/main" id="{AB92BE1A-EC4D-4E14-9757-933BE9E2A754}"/>
              </a:ext>
            </a:extLst>
          </p:cNvPr>
          <p:cNvSpPr/>
          <p:nvPr/>
        </p:nvSpPr>
        <p:spPr>
          <a:xfrm>
            <a:off x="1631577" y="3926541"/>
            <a:ext cx="645458" cy="645458"/>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6" name="正方形/長方形 5">
            <a:extLst>
              <a:ext uri="{FF2B5EF4-FFF2-40B4-BE49-F238E27FC236}">
                <a16:creationId xmlns:a16="http://schemas.microsoft.com/office/drawing/2014/main" id="{4D2C7C54-015A-49CC-B4A3-246A5E8A472A}"/>
              </a:ext>
            </a:extLst>
          </p:cNvPr>
          <p:cNvSpPr/>
          <p:nvPr/>
        </p:nvSpPr>
        <p:spPr>
          <a:xfrm>
            <a:off x="1631577" y="4823011"/>
            <a:ext cx="645458" cy="645458"/>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7" name="正方形/長方形 6">
            <a:extLst>
              <a:ext uri="{FF2B5EF4-FFF2-40B4-BE49-F238E27FC236}">
                <a16:creationId xmlns:a16="http://schemas.microsoft.com/office/drawing/2014/main" id="{0F0AAF5A-EAD1-4B5A-96C2-F82808DB8C96}"/>
              </a:ext>
            </a:extLst>
          </p:cNvPr>
          <p:cNvSpPr/>
          <p:nvPr/>
        </p:nvSpPr>
        <p:spPr>
          <a:xfrm>
            <a:off x="1631579" y="9870143"/>
            <a:ext cx="645458" cy="645458"/>
          </a:xfrm>
          <a:prstGeom prst="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8" name="正方形/長方形 7">
            <a:extLst>
              <a:ext uri="{FF2B5EF4-FFF2-40B4-BE49-F238E27FC236}">
                <a16:creationId xmlns:a16="http://schemas.microsoft.com/office/drawing/2014/main" id="{94FAB5B4-F81F-4B65-8240-3239D81952E9}"/>
              </a:ext>
            </a:extLst>
          </p:cNvPr>
          <p:cNvSpPr/>
          <p:nvPr/>
        </p:nvSpPr>
        <p:spPr>
          <a:xfrm>
            <a:off x="1631577" y="10784543"/>
            <a:ext cx="645458" cy="64545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9" name="正方形/長方形 8">
            <a:extLst>
              <a:ext uri="{FF2B5EF4-FFF2-40B4-BE49-F238E27FC236}">
                <a16:creationId xmlns:a16="http://schemas.microsoft.com/office/drawing/2014/main" id="{5E5BD99D-2D8B-462D-9020-391E50E7B2B7}"/>
              </a:ext>
            </a:extLst>
          </p:cNvPr>
          <p:cNvSpPr/>
          <p:nvPr/>
        </p:nvSpPr>
        <p:spPr>
          <a:xfrm>
            <a:off x="1631577" y="11698943"/>
            <a:ext cx="645458" cy="645458"/>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2" name="テキスト ボックス 1">
            <a:extLst>
              <a:ext uri="{FF2B5EF4-FFF2-40B4-BE49-F238E27FC236}">
                <a16:creationId xmlns:a16="http://schemas.microsoft.com/office/drawing/2014/main" id="{20887E0E-892E-4379-B23F-3E24124B6561}"/>
              </a:ext>
            </a:extLst>
          </p:cNvPr>
          <p:cNvSpPr txBox="1"/>
          <p:nvPr/>
        </p:nvSpPr>
        <p:spPr>
          <a:xfrm>
            <a:off x="2204942" y="2171175"/>
            <a:ext cx="1622988" cy="757130"/>
          </a:xfrm>
          <a:prstGeom prst="rect">
            <a:avLst/>
          </a:prstGeom>
          <a:noFill/>
        </p:spPr>
        <p:txBody>
          <a:bodyPr wrap="square" rtlCol="0">
            <a:spAutoFit/>
          </a:bodyPr>
          <a:lstStyle/>
          <a:p>
            <a:r>
              <a:rPr lang="en-US" altLang="ja-JP" sz="4800" dirty="0">
                <a:latin typeface="Hiragino Kaku Gothic ProN W3" panose="020B0300000000000000" pitchFamily="34" charset="-128"/>
                <a:ea typeface="Hiragino Kaku Gothic ProN W3" panose="020B0300000000000000" pitchFamily="34" charset="-128"/>
              </a:rPr>
              <a:t>0.53</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10" name="楕円 9">
            <a:extLst>
              <a:ext uri="{FF2B5EF4-FFF2-40B4-BE49-F238E27FC236}">
                <a16:creationId xmlns:a16="http://schemas.microsoft.com/office/drawing/2014/main" id="{23F7C364-66FB-4AB4-84D6-42D17356D905}"/>
              </a:ext>
            </a:extLst>
          </p:cNvPr>
          <p:cNvSpPr/>
          <p:nvPr/>
        </p:nvSpPr>
        <p:spPr>
          <a:xfrm>
            <a:off x="6945869" y="2935087"/>
            <a:ext cx="577298" cy="5772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11" name="楕円 10">
            <a:extLst>
              <a:ext uri="{FF2B5EF4-FFF2-40B4-BE49-F238E27FC236}">
                <a16:creationId xmlns:a16="http://schemas.microsoft.com/office/drawing/2014/main" id="{7CF32E0D-DB60-4EBC-B977-1246ED213D02}"/>
              </a:ext>
            </a:extLst>
          </p:cNvPr>
          <p:cNvSpPr/>
          <p:nvPr/>
        </p:nvSpPr>
        <p:spPr>
          <a:xfrm>
            <a:off x="6945867" y="3670191"/>
            <a:ext cx="577298" cy="5772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12" name="楕円 11">
            <a:extLst>
              <a:ext uri="{FF2B5EF4-FFF2-40B4-BE49-F238E27FC236}">
                <a16:creationId xmlns:a16="http://schemas.microsoft.com/office/drawing/2014/main" id="{21537AE5-88AB-4A7D-9FE7-A16FC12D5987}"/>
              </a:ext>
            </a:extLst>
          </p:cNvPr>
          <p:cNvSpPr/>
          <p:nvPr/>
        </p:nvSpPr>
        <p:spPr>
          <a:xfrm>
            <a:off x="6945865" y="4405295"/>
            <a:ext cx="577298" cy="5772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13" name="楕円 12">
            <a:extLst>
              <a:ext uri="{FF2B5EF4-FFF2-40B4-BE49-F238E27FC236}">
                <a16:creationId xmlns:a16="http://schemas.microsoft.com/office/drawing/2014/main" id="{DA1F569C-2840-4D64-A115-F2D6EDB16EA5}"/>
              </a:ext>
            </a:extLst>
          </p:cNvPr>
          <p:cNvSpPr/>
          <p:nvPr/>
        </p:nvSpPr>
        <p:spPr>
          <a:xfrm>
            <a:off x="6945865" y="10096041"/>
            <a:ext cx="577298" cy="5772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14" name="楕円 13">
            <a:extLst>
              <a:ext uri="{FF2B5EF4-FFF2-40B4-BE49-F238E27FC236}">
                <a16:creationId xmlns:a16="http://schemas.microsoft.com/office/drawing/2014/main" id="{4ED12F38-BBEE-40D3-807A-36B19D9609BB}"/>
              </a:ext>
            </a:extLst>
          </p:cNvPr>
          <p:cNvSpPr/>
          <p:nvPr/>
        </p:nvSpPr>
        <p:spPr>
          <a:xfrm>
            <a:off x="6945865" y="10831145"/>
            <a:ext cx="577298" cy="5772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cxnSp>
        <p:nvCxnSpPr>
          <p:cNvPr id="30" name="直線コネクタ 29">
            <a:extLst>
              <a:ext uri="{FF2B5EF4-FFF2-40B4-BE49-F238E27FC236}">
                <a16:creationId xmlns:a16="http://schemas.microsoft.com/office/drawing/2014/main" id="{1734D72F-9A53-4294-A1DB-1CBD23CAADB5}"/>
              </a:ext>
            </a:extLst>
          </p:cNvPr>
          <p:cNvCxnSpPr>
            <a:cxnSpLocks/>
          </p:cNvCxnSpPr>
          <p:nvPr/>
        </p:nvCxnSpPr>
        <p:spPr>
          <a:xfrm>
            <a:off x="3890683" y="2502933"/>
            <a:ext cx="2705562" cy="7208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D32261BA-E4A1-43D2-9622-D04F7727D0FC}"/>
              </a:ext>
            </a:extLst>
          </p:cNvPr>
          <p:cNvCxnSpPr>
            <a:cxnSpLocks/>
          </p:cNvCxnSpPr>
          <p:nvPr/>
        </p:nvCxnSpPr>
        <p:spPr>
          <a:xfrm flipV="1">
            <a:off x="3890682" y="3223735"/>
            <a:ext cx="2743200" cy="1075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E9098751-94C3-4DDD-B445-1A891A668C2B}"/>
              </a:ext>
            </a:extLst>
          </p:cNvPr>
          <p:cNvCxnSpPr>
            <a:cxnSpLocks/>
          </p:cNvCxnSpPr>
          <p:nvPr/>
        </p:nvCxnSpPr>
        <p:spPr>
          <a:xfrm flipV="1">
            <a:off x="3926536" y="3223735"/>
            <a:ext cx="2669708" cy="10237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8EA8FF07-F6A7-478D-83D9-CA4207184D08}"/>
              </a:ext>
            </a:extLst>
          </p:cNvPr>
          <p:cNvCxnSpPr>
            <a:cxnSpLocks/>
          </p:cNvCxnSpPr>
          <p:nvPr/>
        </p:nvCxnSpPr>
        <p:spPr>
          <a:xfrm flipV="1">
            <a:off x="3890680" y="3223735"/>
            <a:ext cx="2705564" cy="18735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5F4A3BF6-90BC-4043-9898-49FFDA65EF50}"/>
              </a:ext>
            </a:extLst>
          </p:cNvPr>
          <p:cNvCxnSpPr/>
          <p:nvPr/>
        </p:nvCxnSpPr>
        <p:spPr>
          <a:xfrm>
            <a:off x="14702803" y="6916977"/>
            <a:ext cx="77813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004DFCFF-73AB-462D-8984-321E335DBB36}"/>
              </a:ext>
            </a:extLst>
          </p:cNvPr>
          <p:cNvCxnSpPr/>
          <p:nvPr/>
        </p:nvCxnSpPr>
        <p:spPr>
          <a:xfrm>
            <a:off x="18360403" y="2219472"/>
            <a:ext cx="0" cy="46975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フリーフォーム: 図形 41">
            <a:extLst>
              <a:ext uri="{FF2B5EF4-FFF2-40B4-BE49-F238E27FC236}">
                <a16:creationId xmlns:a16="http://schemas.microsoft.com/office/drawing/2014/main" id="{730C8F9D-B70E-4CD2-A437-C5B82A6B93DE}"/>
              </a:ext>
            </a:extLst>
          </p:cNvPr>
          <p:cNvSpPr/>
          <p:nvPr/>
        </p:nvSpPr>
        <p:spPr>
          <a:xfrm>
            <a:off x="14756592" y="2882861"/>
            <a:ext cx="7548282" cy="4034116"/>
          </a:xfrm>
          <a:custGeom>
            <a:avLst/>
            <a:gdLst>
              <a:gd name="connsiteX0" fmla="*/ 0 w 3774141"/>
              <a:gd name="connsiteY0" fmla="*/ 2017058 h 2017058"/>
              <a:gd name="connsiteX1" fmla="*/ 1810870 w 3774141"/>
              <a:gd name="connsiteY1" fmla="*/ 2017058 h 2017058"/>
              <a:gd name="connsiteX2" fmla="*/ 3774141 w 3774141"/>
              <a:gd name="connsiteY2" fmla="*/ 0 h 2017058"/>
              <a:gd name="connsiteX3" fmla="*/ 3774141 w 3774141"/>
              <a:gd name="connsiteY3" fmla="*/ 0 h 2017058"/>
            </a:gdLst>
            <a:ahLst/>
            <a:cxnLst>
              <a:cxn ang="0">
                <a:pos x="connsiteX0" y="connsiteY0"/>
              </a:cxn>
              <a:cxn ang="0">
                <a:pos x="connsiteX1" y="connsiteY1"/>
              </a:cxn>
              <a:cxn ang="0">
                <a:pos x="connsiteX2" y="connsiteY2"/>
              </a:cxn>
              <a:cxn ang="0">
                <a:pos x="connsiteX3" y="connsiteY3"/>
              </a:cxn>
            </a:cxnLst>
            <a:rect l="l" t="t" r="r" b="b"/>
            <a:pathLst>
              <a:path w="3774141" h="2017058">
                <a:moveTo>
                  <a:pt x="0" y="2017058"/>
                </a:moveTo>
                <a:lnTo>
                  <a:pt x="1810870" y="2017058"/>
                </a:lnTo>
                <a:lnTo>
                  <a:pt x="3774141" y="0"/>
                </a:lnTo>
                <a:lnTo>
                  <a:pt x="3774141" y="0"/>
                </a:ln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solidFill>
                <a:schemeClr val="tx1"/>
              </a:solidFill>
            </a:endParaRPr>
          </a:p>
        </p:txBody>
      </p:sp>
      <p:cxnSp>
        <p:nvCxnSpPr>
          <p:cNvPr id="45" name="直線コネクタ 44">
            <a:extLst>
              <a:ext uri="{FF2B5EF4-FFF2-40B4-BE49-F238E27FC236}">
                <a16:creationId xmlns:a16="http://schemas.microsoft.com/office/drawing/2014/main" id="{DA2FE063-A701-4D5D-B54A-9C0C451DC988}"/>
              </a:ext>
            </a:extLst>
          </p:cNvPr>
          <p:cNvCxnSpPr>
            <a:cxnSpLocks/>
          </p:cNvCxnSpPr>
          <p:nvPr/>
        </p:nvCxnSpPr>
        <p:spPr>
          <a:xfrm flipV="1">
            <a:off x="3890679" y="3241596"/>
            <a:ext cx="2705566" cy="6968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011F3022-0D19-45D5-BF82-7649787F0176}"/>
              </a:ext>
            </a:extLst>
          </p:cNvPr>
          <p:cNvCxnSpPr>
            <a:cxnSpLocks/>
          </p:cNvCxnSpPr>
          <p:nvPr/>
        </p:nvCxnSpPr>
        <p:spPr>
          <a:xfrm flipV="1">
            <a:off x="3890679" y="3223734"/>
            <a:ext cx="2705566" cy="79638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D3DA5F95-7A18-400F-B2C0-E2C093A5499F}"/>
              </a:ext>
            </a:extLst>
          </p:cNvPr>
          <p:cNvCxnSpPr>
            <a:cxnSpLocks/>
          </p:cNvCxnSpPr>
          <p:nvPr/>
        </p:nvCxnSpPr>
        <p:spPr>
          <a:xfrm flipV="1">
            <a:off x="3890679" y="3223734"/>
            <a:ext cx="2705566" cy="88067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F2C0079C-30B8-468A-9A86-A1D9FDD2EB02}"/>
              </a:ext>
            </a:extLst>
          </p:cNvPr>
          <p:cNvSpPr txBox="1"/>
          <p:nvPr/>
        </p:nvSpPr>
        <p:spPr>
          <a:xfrm>
            <a:off x="2244389" y="3039002"/>
            <a:ext cx="1622988" cy="757130"/>
          </a:xfrm>
          <a:prstGeom prst="rect">
            <a:avLst/>
          </a:prstGeom>
          <a:noFill/>
        </p:spPr>
        <p:txBody>
          <a:bodyPr wrap="square" rtlCol="0">
            <a:spAutoFit/>
          </a:bodyPr>
          <a:lstStyle/>
          <a:p>
            <a:r>
              <a:rPr lang="en-US" altLang="ja-JP" sz="4800" dirty="0">
                <a:latin typeface="Hiragino Kaku Gothic ProN W3" panose="020B0300000000000000" pitchFamily="34" charset="-128"/>
                <a:ea typeface="Hiragino Kaku Gothic ProN W3" panose="020B0300000000000000" pitchFamily="34" charset="-128"/>
              </a:rPr>
              <a:t>0.24</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43" name="テキスト ボックス 42">
            <a:extLst>
              <a:ext uri="{FF2B5EF4-FFF2-40B4-BE49-F238E27FC236}">
                <a16:creationId xmlns:a16="http://schemas.microsoft.com/office/drawing/2014/main" id="{ADB1BC3F-F926-43D9-A0BC-02C64D60B0DE}"/>
              </a:ext>
            </a:extLst>
          </p:cNvPr>
          <p:cNvSpPr txBox="1"/>
          <p:nvPr/>
        </p:nvSpPr>
        <p:spPr>
          <a:xfrm>
            <a:off x="2267689" y="3875655"/>
            <a:ext cx="1622988" cy="757130"/>
          </a:xfrm>
          <a:prstGeom prst="rect">
            <a:avLst/>
          </a:prstGeom>
          <a:noFill/>
        </p:spPr>
        <p:txBody>
          <a:bodyPr wrap="square" rtlCol="0">
            <a:spAutoFit/>
          </a:bodyPr>
          <a:lstStyle/>
          <a:p>
            <a:r>
              <a:rPr lang="en-US" altLang="ja-JP" sz="4800" dirty="0">
                <a:latin typeface="Hiragino Kaku Gothic ProN W3" panose="020B0300000000000000" pitchFamily="34" charset="-128"/>
                <a:ea typeface="Hiragino Kaku Gothic ProN W3" panose="020B0300000000000000" pitchFamily="34" charset="-128"/>
              </a:rPr>
              <a:t>0.88</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44" name="テキスト ボックス 43">
            <a:extLst>
              <a:ext uri="{FF2B5EF4-FFF2-40B4-BE49-F238E27FC236}">
                <a16:creationId xmlns:a16="http://schemas.microsoft.com/office/drawing/2014/main" id="{56A0831D-A2E1-4F77-944F-6C45F04B5C12}"/>
              </a:ext>
            </a:extLst>
          </p:cNvPr>
          <p:cNvSpPr txBox="1"/>
          <p:nvPr/>
        </p:nvSpPr>
        <p:spPr>
          <a:xfrm>
            <a:off x="2303548" y="4751772"/>
            <a:ext cx="1622988" cy="757130"/>
          </a:xfrm>
          <a:prstGeom prst="rect">
            <a:avLst/>
          </a:prstGeom>
          <a:noFill/>
        </p:spPr>
        <p:txBody>
          <a:bodyPr wrap="square" rtlCol="0">
            <a:spAutoFit/>
          </a:bodyPr>
          <a:lstStyle/>
          <a:p>
            <a:r>
              <a:rPr lang="en-US" altLang="ja-JP" sz="4800" dirty="0">
                <a:latin typeface="Hiragino Kaku Gothic ProN W3" panose="020B0300000000000000" pitchFamily="34" charset="-128"/>
                <a:ea typeface="Hiragino Kaku Gothic ProN W3" panose="020B0300000000000000" pitchFamily="34" charset="-128"/>
              </a:rPr>
              <a:t>0.34</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46" name="テキスト ボックス 45">
            <a:extLst>
              <a:ext uri="{FF2B5EF4-FFF2-40B4-BE49-F238E27FC236}">
                <a16:creationId xmlns:a16="http://schemas.microsoft.com/office/drawing/2014/main" id="{85491C54-8D33-4417-956C-D72F1380E6E0}"/>
              </a:ext>
            </a:extLst>
          </p:cNvPr>
          <p:cNvSpPr txBox="1"/>
          <p:nvPr/>
        </p:nvSpPr>
        <p:spPr>
          <a:xfrm>
            <a:off x="2267689" y="9778515"/>
            <a:ext cx="1622988" cy="757130"/>
          </a:xfrm>
          <a:prstGeom prst="rect">
            <a:avLst/>
          </a:prstGeom>
          <a:noFill/>
        </p:spPr>
        <p:txBody>
          <a:bodyPr wrap="square" rtlCol="0">
            <a:spAutoFit/>
          </a:bodyPr>
          <a:lstStyle/>
          <a:p>
            <a:r>
              <a:rPr lang="en-US" altLang="ja-JP" sz="4800" dirty="0">
                <a:latin typeface="Hiragino Kaku Gothic ProN W3" panose="020B0300000000000000" pitchFamily="34" charset="-128"/>
                <a:ea typeface="Hiragino Kaku Gothic ProN W3" panose="020B0300000000000000" pitchFamily="34" charset="-128"/>
              </a:rPr>
              <a:t>0.11</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48" name="テキスト ボックス 47">
            <a:extLst>
              <a:ext uri="{FF2B5EF4-FFF2-40B4-BE49-F238E27FC236}">
                <a16:creationId xmlns:a16="http://schemas.microsoft.com/office/drawing/2014/main" id="{29D15EAF-CDF8-44F9-A8EC-03D55A2F2DD5}"/>
              </a:ext>
            </a:extLst>
          </p:cNvPr>
          <p:cNvSpPr txBox="1"/>
          <p:nvPr/>
        </p:nvSpPr>
        <p:spPr>
          <a:xfrm>
            <a:off x="2320826" y="10762164"/>
            <a:ext cx="1622988" cy="757130"/>
          </a:xfrm>
          <a:prstGeom prst="rect">
            <a:avLst/>
          </a:prstGeom>
          <a:noFill/>
        </p:spPr>
        <p:txBody>
          <a:bodyPr wrap="square" rtlCol="0">
            <a:spAutoFit/>
          </a:bodyPr>
          <a:lstStyle/>
          <a:p>
            <a:r>
              <a:rPr lang="en-US" altLang="ja-JP" sz="4800" dirty="0">
                <a:latin typeface="Hiragino Kaku Gothic ProN W3" panose="020B0300000000000000" pitchFamily="34" charset="-128"/>
                <a:ea typeface="Hiragino Kaku Gothic ProN W3" panose="020B0300000000000000" pitchFamily="34" charset="-128"/>
              </a:rPr>
              <a:t>0.91</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50" name="テキスト ボックス 49">
            <a:extLst>
              <a:ext uri="{FF2B5EF4-FFF2-40B4-BE49-F238E27FC236}">
                <a16:creationId xmlns:a16="http://schemas.microsoft.com/office/drawing/2014/main" id="{DA51F354-023E-4B52-9B54-7D24620EE360}"/>
              </a:ext>
            </a:extLst>
          </p:cNvPr>
          <p:cNvSpPr txBox="1"/>
          <p:nvPr/>
        </p:nvSpPr>
        <p:spPr>
          <a:xfrm>
            <a:off x="2339410" y="11669777"/>
            <a:ext cx="1622988" cy="757130"/>
          </a:xfrm>
          <a:prstGeom prst="rect">
            <a:avLst/>
          </a:prstGeom>
          <a:noFill/>
        </p:spPr>
        <p:txBody>
          <a:bodyPr wrap="square" rtlCol="0">
            <a:spAutoFit/>
          </a:bodyPr>
          <a:lstStyle/>
          <a:p>
            <a:r>
              <a:rPr lang="en-US" altLang="ja-JP" sz="4800" dirty="0">
                <a:latin typeface="Hiragino Kaku Gothic ProN W3" panose="020B0300000000000000" pitchFamily="34" charset="-128"/>
                <a:ea typeface="Hiragino Kaku Gothic ProN W3" panose="020B0300000000000000" pitchFamily="34" charset="-128"/>
              </a:rPr>
              <a:t>0.57</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55" name="テキスト ボックス 54">
            <a:extLst>
              <a:ext uri="{FF2B5EF4-FFF2-40B4-BE49-F238E27FC236}">
                <a16:creationId xmlns:a16="http://schemas.microsoft.com/office/drawing/2014/main" id="{78AFC49A-253A-4B66-BD3F-59A3C44F043C}"/>
              </a:ext>
            </a:extLst>
          </p:cNvPr>
          <p:cNvSpPr txBox="1"/>
          <p:nvPr/>
        </p:nvSpPr>
        <p:spPr>
          <a:xfrm>
            <a:off x="11549063" y="2133601"/>
            <a:ext cx="4503853" cy="770686"/>
          </a:xfrm>
          <a:prstGeom prst="rect">
            <a:avLst/>
          </a:prstGeom>
          <a:noFill/>
        </p:spPr>
        <p:txBody>
          <a:bodyPr wrap="square" rtlCol="0">
            <a:spAutoFit/>
          </a:bodyPr>
          <a:lstStyle/>
          <a:p>
            <a:r>
              <a:rPr lang="en-US" altLang="ja-JP" sz="4800" dirty="0" err="1">
                <a:latin typeface="Hiragino Kaku Gothic ProN W3" panose="020B0300000000000000" pitchFamily="34" charset="-128"/>
                <a:ea typeface="Hiragino Kaku Gothic ProN W3" panose="020B0300000000000000" pitchFamily="34" charset="-128"/>
                <a:cs typeface="Arial" panose="020B0604020202020204" pitchFamily="34" charset="0"/>
              </a:rPr>
              <a:t>ReLU</a:t>
            </a:r>
            <a:r>
              <a:rPr lang="ja-JP" altLang="en-US" sz="4800" dirty="0">
                <a:latin typeface="Hiragino Kaku Gothic ProN W3" panose="020B0300000000000000" pitchFamily="34" charset="-128"/>
                <a:ea typeface="Hiragino Kaku Gothic ProN W3" panose="020B0300000000000000" pitchFamily="34" charset="-128"/>
                <a:cs typeface="Arial" panose="020B0604020202020204" pitchFamily="34" charset="0"/>
              </a:rPr>
              <a:t>関数</a:t>
            </a:r>
            <a:endParaRPr kumimoji="1" lang="ja-JP" altLang="en-US" sz="4800" dirty="0">
              <a:latin typeface="Hiragino Kaku Gothic ProN W3" panose="020B0300000000000000" pitchFamily="34" charset="-128"/>
              <a:ea typeface="Hiragino Kaku Gothic ProN W3" panose="020B0300000000000000" pitchFamily="34" charset="-128"/>
              <a:cs typeface="Arial" panose="020B0604020202020204" pitchFamily="34" charset="0"/>
            </a:endParaRPr>
          </a:p>
        </p:txBody>
      </p:sp>
      <p:sp>
        <p:nvSpPr>
          <p:cNvPr id="15" name="テキスト ボックス 14">
            <a:extLst>
              <a:ext uri="{FF2B5EF4-FFF2-40B4-BE49-F238E27FC236}">
                <a16:creationId xmlns:a16="http://schemas.microsoft.com/office/drawing/2014/main" id="{96C937F0-4731-4278-B075-C0B1F0E3FA88}"/>
              </a:ext>
            </a:extLst>
          </p:cNvPr>
          <p:cNvSpPr txBox="1"/>
          <p:nvPr/>
        </p:nvSpPr>
        <p:spPr>
          <a:xfrm>
            <a:off x="11919468" y="3638882"/>
            <a:ext cx="2286000" cy="6011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kumimoji="0" lang="en-US" altLang="ja-JP" sz="36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nela Text Regular"/>
              </a:rPr>
              <a:t>f(μ) =</a:t>
            </a:r>
            <a:endParaRPr kumimoji="0" lang="ja-JP" altLang="en-US" sz="36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nela Text Regular"/>
            </a:endParaRPr>
          </a:p>
        </p:txBody>
      </p:sp>
      <p:sp>
        <p:nvSpPr>
          <p:cNvPr id="38" name="テキスト ボックス 37">
            <a:extLst>
              <a:ext uri="{FF2B5EF4-FFF2-40B4-BE49-F238E27FC236}">
                <a16:creationId xmlns:a16="http://schemas.microsoft.com/office/drawing/2014/main" id="{8639EE7D-40A9-4F76-B7C5-CEB0ECA3EA4A}"/>
              </a:ext>
            </a:extLst>
          </p:cNvPr>
          <p:cNvSpPr txBox="1"/>
          <p:nvPr/>
        </p:nvSpPr>
        <p:spPr>
          <a:xfrm>
            <a:off x="14205467" y="3389583"/>
            <a:ext cx="2286000" cy="10997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400" rtl="0" fontAlgn="auto" latinLnBrk="0" hangingPunct="0">
              <a:lnSpc>
                <a:spcPct val="90000"/>
              </a:lnSpc>
              <a:spcBef>
                <a:spcPts val="0"/>
              </a:spcBef>
              <a:spcAft>
                <a:spcPts val="0"/>
              </a:spcAft>
              <a:buClrTx/>
              <a:buSzTx/>
              <a:buFontTx/>
              <a:buNone/>
              <a:tabLst/>
            </a:pPr>
            <a:r>
              <a:rPr lang="en-US" altLang="ja-JP" sz="3600" dirty="0">
                <a:latin typeface="Arial" panose="020B0604020202020204" pitchFamily="34" charset="0"/>
                <a:cs typeface="Arial" panose="020B0604020202020204" pitchFamily="34" charset="0"/>
              </a:rPr>
              <a:t>0</a:t>
            </a:r>
            <a:r>
              <a:rPr lang="ja-JP" altLang="en-US" sz="3600" dirty="0">
                <a:latin typeface="Arial" panose="020B0604020202020204" pitchFamily="34" charset="0"/>
                <a:cs typeface="Arial" panose="020B0604020202020204" pitchFamily="34" charset="0"/>
              </a:rPr>
              <a:t>　</a:t>
            </a:r>
            <a:r>
              <a:rPr lang="en-US" altLang="ja-JP" sz="3600" dirty="0">
                <a:latin typeface="Arial" panose="020B0604020202020204" pitchFamily="34" charset="0"/>
                <a:cs typeface="Arial" panose="020B0604020202020204" pitchFamily="34" charset="0"/>
              </a:rPr>
              <a:t>μ</a:t>
            </a:r>
            <a:r>
              <a:rPr lang="ja-JP" altLang="en-US" sz="3600" dirty="0">
                <a:latin typeface="Arial" panose="020B0604020202020204" pitchFamily="34" charset="0"/>
                <a:cs typeface="Arial" panose="020B0604020202020204" pitchFamily="34" charset="0"/>
              </a:rPr>
              <a:t> ≦ </a:t>
            </a:r>
            <a:r>
              <a:rPr lang="en-US" altLang="ja-JP" sz="3600" dirty="0">
                <a:latin typeface="Arial" panose="020B0604020202020204" pitchFamily="34" charset="0"/>
                <a:cs typeface="Arial" panose="020B0604020202020204" pitchFamily="34" charset="0"/>
              </a:rPr>
              <a:t>0</a:t>
            </a:r>
          </a:p>
          <a:p>
            <a:pPr marL="0" marR="0" indent="0" algn="l" defTabSz="2438400" rtl="0" fontAlgn="auto" latinLnBrk="0" hangingPunct="0">
              <a:lnSpc>
                <a:spcPct val="90000"/>
              </a:lnSpc>
              <a:spcBef>
                <a:spcPts val="0"/>
              </a:spcBef>
              <a:spcAft>
                <a:spcPts val="0"/>
              </a:spcAft>
              <a:buClrTx/>
              <a:buSzTx/>
              <a:buFontTx/>
              <a:buNone/>
              <a:tabLst/>
            </a:pPr>
            <a:r>
              <a:rPr kumimoji="0" lang="en-US" altLang="ja-JP" sz="36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nela Text Regular"/>
              </a:rPr>
              <a:t>μ</a:t>
            </a:r>
            <a:r>
              <a:rPr kumimoji="0" lang="ja-JP" altLang="en-US" sz="36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nela Text Regular"/>
              </a:rPr>
              <a:t>　</a:t>
            </a:r>
            <a:r>
              <a:rPr lang="en-US" altLang="ja-JP" sz="3600" dirty="0">
                <a:latin typeface="Arial" panose="020B0604020202020204" pitchFamily="34" charset="0"/>
                <a:cs typeface="Arial" panose="020B0604020202020204" pitchFamily="34" charset="0"/>
              </a:rPr>
              <a:t>μ</a:t>
            </a:r>
            <a:r>
              <a:rPr kumimoji="0" lang="en-US" altLang="ja-JP" sz="36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nela Text Regular"/>
              </a:rPr>
              <a:t>  &gt;  0</a:t>
            </a:r>
            <a:endParaRPr kumimoji="0" lang="ja-JP" altLang="en-US" sz="36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nela Text Regular"/>
            </a:endParaRPr>
          </a:p>
        </p:txBody>
      </p:sp>
      <p:sp>
        <p:nvSpPr>
          <p:cNvPr id="16" name="左中かっこ 15">
            <a:extLst>
              <a:ext uri="{FF2B5EF4-FFF2-40B4-BE49-F238E27FC236}">
                <a16:creationId xmlns:a16="http://schemas.microsoft.com/office/drawing/2014/main" id="{5549E02A-39D7-4FFA-B3C5-D92043A16165}"/>
              </a:ext>
            </a:extLst>
          </p:cNvPr>
          <p:cNvSpPr/>
          <p:nvPr/>
        </p:nvSpPr>
        <p:spPr>
          <a:xfrm>
            <a:off x="13781711" y="3401740"/>
            <a:ext cx="342269" cy="1037373"/>
          </a:xfrm>
          <a:prstGeom prst="leftBrac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ja-JP" altLang="en-US" sz="1800" b="0" i="0" u="none" strike="noStrike" cap="none" spc="0" normalizeH="0" baseline="0">
              <a:ln>
                <a:noFill/>
              </a:ln>
              <a:solidFill>
                <a:srgbClr val="000000"/>
              </a:solidFill>
              <a:effectLst/>
              <a:uFillTx/>
            </a:endParaRPr>
          </a:p>
        </p:txBody>
      </p:sp>
      <p:sp>
        <p:nvSpPr>
          <p:cNvPr id="51" name="テキスト ボックス 50">
            <a:extLst>
              <a:ext uri="{FF2B5EF4-FFF2-40B4-BE49-F238E27FC236}">
                <a16:creationId xmlns:a16="http://schemas.microsoft.com/office/drawing/2014/main" id="{6758424F-C6DA-4AB6-8013-006126D3E300}"/>
              </a:ext>
            </a:extLst>
          </p:cNvPr>
          <p:cNvSpPr txBox="1"/>
          <p:nvPr/>
        </p:nvSpPr>
        <p:spPr>
          <a:xfrm>
            <a:off x="11539467" y="5514118"/>
            <a:ext cx="6545373" cy="590931"/>
          </a:xfrm>
          <a:prstGeom prst="rect">
            <a:avLst/>
          </a:prstGeom>
          <a:noFill/>
        </p:spPr>
        <p:txBody>
          <a:bodyPr wrap="square" rtlCol="0">
            <a:spAutoFit/>
          </a:bodyPr>
          <a:lstStyle/>
          <a:p>
            <a:r>
              <a:rPr lang="en-US" altLang="ja-JP" sz="3600" dirty="0">
                <a:latin typeface="Arial" panose="020B0604020202020204" pitchFamily="34" charset="0"/>
                <a:cs typeface="Arial" panose="020B0604020202020204" pitchFamily="34" charset="0"/>
              </a:rPr>
              <a:t>μ</a:t>
            </a:r>
            <a:r>
              <a:rPr lang="ja-JP" altLang="en-US" sz="3600" dirty="0">
                <a:latin typeface="Arial" panose="020B0604020202020204" pitchFamily="34" charset="0"/>
                <a:cs typeface="Arial" panose="020B0604020202020204" pitchFamily="34" charset="0"/>
              </a:rPr>
              <a:t>が</a:t>
            </a:r>
            <a:r>
              <a:rPr lang="en-US" altLang="ja-JP" sz="3600" dirty="0">
                <a:latin typeface="Arial" panose="020B0604020202020204" pitchFamily="34" charset="0"/>
                <a:cs typeface="Arial" panose="020B0604020202020204" pitchFamily="34" charset="0"/>
              </a:rPr>
              <a:t>5</a:t>
            </a:r>
            <a:r>
              <a:rPr lang="ja-JP" altLang="en-US" sz="3600" dirty="0">
                <a:latin typeface="Arial" panose="020B0604020202020204" pitchFamily="34" charset="0"/>
                <a:cs typeface="Arial" panose="020B0604020202020204" pitchFamily="34" charset="0"/>
              </a:rPr>
              <a:t>なら</a:t>
            </a:r>
            <a:r>
              <a:rPr lang="en-US" altLang="ja-JP" sz="3600" dirty="0">
                <a:latin typeface="Arial" panose="020B0604020202020204" pitchFamily="34" charset="0"/>
                <a:cs typeface="Arial" panose="020B0604020202020204" pitchFamily="34" charset="0"/>
              </a:rPr>
              <a:t>5</a:t>
            </a:r>
            <a:r>
              <a:rPr lang="ja-JP" altLang="en-US" sz="3600" dirty="0">
                <a:latin typeface="Arial" panose="020B0604020202020204" pitchFamily="34" charset="0"/>
                <a:cs typeface="Arial" panose="020B0604020202020204" pitchFamily="34" charset="0"/>
              </a:rPr>
              <a:t>、</a:t>
            </a:r>
            <a:r>
              <a:rPr lang="en-US" altLang="ja-JP" sz="3600" dirty="0">
                <a:latin typeface="Arial" panose="020B0604020202020204" pitchFamily="34" charset="0"/>
                <a:cs typeface="Arial" panose="020B0604020202020204" pitchFamily="34" charset="0"/>
              </a:rPr>
              <a:t>-6</a:t>
            </a:r>
            <a:r>
              <a:rPr lang="ja-JP" altLang="en-US" sz="3600" dirty="0">
                <a:latin typeface="Arial" panose="020B0604020202020204" pitchFamily="34" charset="0"/>
                <a:cs typeface="Arial" panose="020B0604020202020204" pitchFamily="34" charset="0"/>
              </a:rPr>
              <a:t>なら</a:t>
            </a:r>
            <a:r>
              <a:rPr lang="en-US" altLang="ja-JP" sz="3600" dirty="0">
                <a:latin typeface="Arial" panose="020B0604020202020204" pitchFamily="34" charset="0"/>
                <a:cs typeface="Arial" panose="020B0604020202020204" pitchFamily="34" charset="0"/>
              </a:rPr>
              <a:t>0</a:t>
            </a:r>
          </a:p>
        </p:txBody>
      </p:sp>
      <p:sp>
        <p:nvSpPr>
          <p:cNvPr id="52" name="線">
            <a:extLst>
              <a:ext uri="{FF2B5EF4-FFF2-40B4-BE49-F238E27FC236}">
                <a16:creationId xmlns:a16="http://schemas.microsoft.com/office/drawing/2014/main" id="{4E756C32-598C-4F7C-AA2C-A91E87D8D50D}"/>
              </a:ext>
            </a:extLst>
          </p:cNvPr>
          <p:cNvSpPr/>
          <p:nvPr/>
        </p:nvSpPr>
        <p:spPr>
          <a:xfrm flipV="1">
            <a:off x="13702655" y="12994499"/>
            <a:ext cx="9909032" cy="7175"/>
          </a:xfrm>
          <a:prstGeom prst="line">
            <a:avLst/>
          </a:prstGeom>
          <a:ln w="25400">
            <a:solidFill>
              <a:srgbClr val="000000"/>
            </a:solidFill>
            <a:miter lim="400000"/>
          </a:ln>
        </p:spPr>
        <p:txBody>
          <a:bodyPr lIns="50800" tIns="50800" rIns="50800" bIns="50800" anchor="ctr"/>
          <a:lstStyle/>
          <a:p>
            <a:endParaRPr/>
          </a:p>
        </p:txBody>
      </p:sp>
      <p:sp>
        <p:nvSpPr>
          <p:cNvPr id="56" name="線">
            <a:extLst>
              <a:ext uri="{FF2B5EF4-FFF2-40B4-BE49-F238E27FC236}">
                <a16:creationId xmlns:a16="http://schemas.microsoft.com/office/drawing/2014/main" id="{AEE5102E-E565-421C-B49B-6E52484ED6AD}"/>
              </a:ext>
            </a:extLst>
          </p:cNvPr>
          <p:cNvSpPr/>
          <p:nvPr/>
        </p:nvSpPr>
        <p:spPr>
          <a:xfrm flipV="1">
            <a:off x="18404283" y="8449184"/>
            <a:ext cx="1" cy="4552490"/>
          </a:xfrm>
          <a:prstGeom prst="line">
            <a:avLst/>
          </a:prstGeom>
          <a:ln w="25400">
            <a:solidFill>
              <a:srgbClr val="000000"/>
            </a:solidFill>
            <a:miter lim="400000"/>
          </a:ln>
        </p:spPr>
        <p:txBody>
          <a:bodyPr lIns="50800" tIns="50800" rIns="50800" bIns="50800" anchor="ctr"/>
          <a:lstStyle/>
          <a:p>
            <a:endParaRPr/>
          </a:p>
        </p:txBody>
      </p:sp>
      <p:sp>
        <p:nvSpPr>
          <p:cNvPr id="57" name="線">
            <a:extLst>
              <a:ext uri="{FF2B5EF4-FFF2-40B4-BE49-F238E27FC236}">
                <a16:creationId xmlns:a16="http://schemas.microsoft.com/office/drawing/2014/main" id="{DC2D8876-BE3D-488B-A102-63F6BCD98005}"/>
              </a:ext>
            </a:extLst>
          </p:cNvPr>
          <p:cNvSpPr/>
          <p:nvPr/>
        </p:nvSpPr>
        <p:spPr>
          <a:xfrm>
            <a:off x="13988642" y="9021263"/>
            <a:ext cx="9262261" cy="3344975"/>
          </a:xfrm>
          <a:custGeom>
            <a:avLst/>
            <a:gdLst>
              <a:gd name="connsiteX0" fmla="*/ 0 w 21600"/>
              <a:gd name="connsiteY0" fmla="*/ 21600 h 21600"/>
              <a:gd name="connsiteX1" fmla="*/ 10376 w 21600"/>
              <a:gd name="connsiteY1" fmla="*/ 21545 h 21600"/>
              <a:gd name="connsiteX2" fmla="*/ 10212 w 21600"/>
              <a:gd name="connsiteY2" fmla="*/ 325 h 21600"/>
              <a:gd name="connsiteX3" fmla="*/ 21600 w 21600"/>
              <a:gd name="connsiteY3" fmla="*/ 0 h 21600"/>
              <a:gd name="connsiteX0" fmla="*/ 0 w 21600"/>
              <a:gd name="connsiteY0" fmla="*/ 21646 h 21646"/>
              <a:gd name="connsiteX1" fmla="*/ 10376 w 21600"/>
              <a:gd name="connsiteY1" fmla="*/ 21591 h 21646"/>
              <a:gd name="connsiteX2" fmla="*/ 10276 w 21600"/>
              <a:gd name="connsiteY2" fmla="*/ 16 h 21646"/>
              <a:gd name="connsiteX3" fmla="*/ 21600 w 21600"/>
              <a:gd name="connsiteY3" fmla="*/ 46 h 21646"/>
              <a:gd name="connsiteX0" fmla="*/ 0 w 21600"/>
              <a:gd name="connsiteY0" fmla="*/ 21646 h 21680"/>
              <a:gd name="connsiteX1" fmla="*/ 10217 w 21600"/>
              <a:gd name="connsiteY1" fmla="*/ 21680 h 21680"/>
              <a:gd name="connsiteX2" fmla="*/ 10276 w 21600"/>
              <a:gd name="connsiteY2" fmla="*/ 16 h 21680"/>
              <a:gd name="connsiteX3" fmla="*/ 21600 w 21600"/>
              <a:gd name="connsiteY3" fmla="*/ 46 h 21680"/>
              <a:gd name="connsiteX0" fmla="*/ 0 w 21600"/>
              <a:gd name="connsiteY0" fmla="*/ 21730 h 21764"/>
              <a:gd name="connsiteX1" fmla="*/ 10217 w 21600"/>
              <a:gd name="connsiteY1" fmla="*/ 21764 h 21764"/>
              <a:gd name="connsiteX2" fmla="*/ 10371 w 21600"/>
              <a:gd name="connsiteY2" fmla="*/ 11 h 21764"/>
              <a:gd name="connsiteX3" fmla="*/ 21600 w 21600"/>
              <a:gd name="connsiteY3" fmla="*/ 130 h 21764"/>
              <a:gd name="connsiteX0" fmla="*/ 0 w 21600"/>
              <a:gd name="connsiteY0" fmla="*/ 21730 h 21853"/>
              <a:gd name="connsiteX1" fmla="*/ 10312 w 21600"/>
              <a:gd name="connsiteY1" fmla="*/ 21853 h 21853"/>
              <a:gd name="connsiteX2" fmla="*/ 10371 w 21600"/>
              <a:gd name="connsiteY2" fmla="*/ 11 h 21853"/>
              <a:gd name="connsiteX3" fmla="*/ 21600 w 21600"/>
              <a:gd name="connsiteY3" fmla="*/ 130 h 21853"/>
              <a:gd name="connsiteX0" fmla="*/ 0 w 21600"/>
              <a:gd name="connsiteY0" fmla="*/ 21647 h 21770"/>
              <a:gd name="connsiteX1" fmla="*/ 10312 w 21600"/>
              <a:gd name="connsiteY1" fmla="*/ 21770 h 21770"/>
              <a:gd name="connsiteX2" fmla="*/ 10339 w 21600"/>
              <a:gd name="connsiteY2" fmla="*/ 17 h 21770"/>
              <a:gd name="connsiteX3" fmla="*/ 21600 w 21600"/>
              <a:gd name="connsiteY3" fmla="*/ 47 h 21770"/>
            </a:gdLst>
            <a:ahLst/>
            <a:cxnLst>
              <a:cxn ang="0">
                <a:pos x="connsiteX0" y="connsiteY0"/>
              </a:cxn>
              <a:cxn ang="0">
                <a:pos x="connsiteX1" y="connsiteY1"/>
              </a:cxn>
              <a:cxn ang="0">
                <a:pos x="connsiteX2" y="connsiteY2"/>
              </a:cxn>
              <a:cxn ang="0">
                <a:pos x="connsiteX3" y="connsiteY3"/>
              </a:cxn>
            </a:cxnLst>
            <a:rect l="l" t="t" r="r" b="b"/>
            <a:pathLst>
              <a:path w="21600" h="21770" extrusionOk="0">
                <a:moveTo>
                  <a:pt x="0" y="21647"/>
                </a:moveTo>
                <a:lnTo>
                  <a:pt x="10312" y="21770"/>
                </a:lnTo>
                <a:cubicBezTo>
                  <a:pt x="10257" y="14697"/>
                  <a:pt x="10394" y="7090"/>
                  <a:pt x="10339" y="17"/>
                </a:cubicBezTo>
                <a:cubicBezTo>
                  <a:pt x="14120" y="-50"/>
                  <a:pt x="17819" y="114"/>
                  <a:pt x="21600" y="47"/>
                </a:cubicBezTo>
              </a:path>
            </a:pathLst>
          </a:custGeom>
          <a:ln w="25400">
            <a:solidFill>
              <a:schemeClr val="accent5"/>
            </a:solidFill>
            <a:miter lim="400000"/>
          </a:ln>
        </p:spPr>
        <p:txBody>
          <a:bodyPr lIns="50800" tIns="50800" rIns="50800" bIns="50800" anchor="ctr"/>
          <a:lstStyle/>
          <a:p>
            <a:endParaRPr/>
          </a:p>
        </p:txBody>
      </p:sp>
      <p:sp>
        <p:nvSpPr>
          <p:cNvPr id="58" name="0">
            <a:extLst>
              <a:ext uri="{FF2B5EF4-FFF2-40B4-BE49-F238E27FC236}">
                <a16:creationId xmlns:a16="http://schemas.microsoft.com/office/drawing/2014/main" id="{B422292D-29DD-46C4-B1C0-73D69D9C813B}"/>
              </a:ext>
            </a:extLst>
          </p:cNvPr>
          <p:cNvSpPr txBox="1"/>
          <p:nvPr/>
        </p:nvSpPr>
        <p:spPr>
          <a:xfrm>
            <a:off x="18692876" y="11809139"/>
            <a:ext cx="452047" cy="7812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900"/>
            </a:lvl1pPr>
          </a:lstStyle>
          <a:p>
            <a:r>
              <a:rPr>
                <a:latin typeface="Arial" panose="020B0604020202020204" pitchFamily="34" charset="0"/>
                <a:cs typeface="Arial" panose="020B0604020202020204" pitchFamily="34" charset="0"/>
              </a:rPr>
              <a:t>0</a:t>
            </a:r>
          </a:p>
        </p:txBody>
      </p:sp>
      <p:sp>
        <p:nvSpPr>
          <p:cNvPr id="59" name="1">
            <a:extLst>
              <a:ext uri="{FF2B5EF4-FFF2-40B4-BE49-F238E27FC236}">
                <a16:creationId xmlns:a16="http://schemas.microsoft.com/office/drawing/2014/main" id="{F82333B5-AD11-4927-AF56-56AF160DEF0C}"/>
              </a:ext>
            </a:extLst>
          </p:cNvPr>
          <p:cNvSpPr txBox="1"/>
          <p:nvPr/>
        </p:nvSpPr>
        <p:spPr>
          <a:xfrm>
            <a:off x="17847151" y="8787906"/>
            <a:ext cx="359073" cy="6011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900"/>
            </a:lvl1pPr>
          </a:lstStyle>
          <a:p>
            <a:r>
              <a:rPr sz="3600">
                <a:latin typeface="Arial" panose="020B0604020202020204" pitchFamily="34" charset="0"/>
                <a:cs typeface="Arial" panose="020B0604020202020204" pitchFamily="34" charset="0"/>
              </a:rPr>
              <a:t>1</a:t>
            </a:r>
          </a:p>
        </p:txBody>
      </p:sp>
      <p:sp>
        <p:nvSpPr>
          <p:cNvPr id="60" name="ステップ関数">
            <a:extLst>
              <a:ext uri="{FF2B5EF4-FFF2-40B4-BE49-F238E27FC236}">
                <a16:creationId xmlns:a16="http://schemas.microsoft.com/office/drawing/2014/main" id="{E656D5B0-9CE9-40BB-A35F-C4E687ACC64B}"/>
              </a:ext>
            </a:extLst>
          </p:cNvPr>
          <p:cNvSpPr txBox="1"/>
          <p:nvPr/>
        </p:nvSpPr>
        <p:spPr>
          <a:xfrm>
            <a:off x="12879198" y="8851500"/>
            <a:ext cx="3103414" cy="6427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3900">
                <a:latin typeface="ヒラギノ丸ゴ ProN W4"/>
                <a:ea typeface="ヒラギノ丸ゴ ProN W4"/>
                <a:cs typeface="ヒラギノ丸ゴ ProN W4"/>
                <a:sym typeface="ヒラギノ丸ゴ ProN W4"/>
              </a:defRPr>
            </a:lvl1pPr>
          </a:lstStyle>
          <a:p>
            <a:r>
              <a:rPr dirty="0" err="1">
                <a:latin typeface="Arial" panose="020B0604020202020204" pitchFamily="34" charset="0"/>
                <a:cs typeface="Arial" panose="020B0604020202020204" pitchFamily="34" charset="0"/>
              </a:rPr>
              <a:t>ステップ関数</a:t>
            </a:r>
            <a:endParaRPr dirty="0">
              <a:latin typeface="Arial" panose="020B0604020202020204" pitchFamily="34" charset="0"/>
              <a:cs typeface="Arial" panose="020B0604020202020204" pitchFamily="34" charset="0"/>
            </a:endParaRPr>
          </a:p>
        </p:txBody>
      </p:sp>
      <p:sp>
        <p:nvSpPr>
          <p:cNvPr id="61" name="0.4">
            <a:extLst>
              <a:ext uri="{FF2B5EF4-FFF2-40B4-BE49-F238E27FC236}">
                <a16:creationId xmlns:a16="http://schemas.microsoft.com/office/drawing/2014/main" id="{FF1DD637-7E85-4C0B-80D7-1DBDEAB86209}"/>
              </a:ext>
            </a:extLst>
          </p:cNvPr>
          <p:cNvSpPr txBox="1"/>
          <p:nvPr/>
        </p:nvSpPr>
        <p:spPr>
          <a:xfrm>
            <a:off x="19815046" y="13171437"/>
            <a:ext cx="603505" cy="406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a:latin typeface="ヒラギノ丸ゴ ProN W4"/>
                <a:ea typeface="ヒラギノ丸ゴ ProN W4"/>
                <a:cs typeface="ヒラギノ丸ゴ ProN W4"/>
                <a:sym typeface="ヒラギノ丸ゴ ProN W4"/>
              </a:defRPr>
            </a:lvl1pPr>
          </a:lstStyle>
          <a:p>
            <a:r>
              <a:t>0.4</a:t>
            </a:r>
          </a:p>
        </p:txBody>
      </p:sp>
      <p:sp>
        <p:nvSpPr>
          <p:cNvPr id="62" name="線">
            <a:extLst>
              <a:ext uri="{FF2B5EF4-FFF2-40B4-BE49-F238E27FC236}">
                <a16:creationId xmlns:a16="http://schemas.microsoft.com/office/drawing/2014/main" id="{1E69D95D-D879-4B68-8597-55817F097B15}"/>
              </a:ext>
            </a:extLst>
          </p:cNvPr>
          <p:cNvSpPr/>
          <p:nvPr/>
        </p:nvSpPr>
        <p:spPr>
          <a:xfrm flipV="1">
            <a:off x="20071151" y="9088501"/>
            <a:ext cx="1" cy="3881668"/>
          </a:xfrm>
          <a:prstGeom prst="line">
            <a:avLst/>
          </a:prstGeom>
          <a:ln w="25400">
            <a:solidFill>
              <a:srgbClr val="000000"/>
            </a:solidFill>
            <a:custDash>
              <a:ds d="600000" sp="600000"/>
            </a:custDash>
            <a:miter lim="400000"/>
          </a:ln>
        </p:spPr>
        <p:txBody>
          <a:bodyPr lIns="50800" tIns="50800" rIns="50800" bIns="50800" anchor="ctr"/>
          <a:lstStyle/>
          <a:p>
            <a:endParaRPr/>
          </a:p>
        </p:txBody>
      </p:sp>
      <p:sp>
        <p:nvSpPr>
          <p:cNvPr id="63" name="0">
            <a:extLst>
              <a:ext uri="{FF2B5EF4-FFF2-40B4-BE49-F238E27FC236}">
                <a16:creationId xmlns:a16="http://schemas.microsoft.com/office/drawing/2014/main" id="{58A97865-FBF0-4565-9449-D764AA260298}"/>
              </a:ext>
            </a:extLst>
          </p:cNvPr>
          <p:cNvSpPr txBox="1"/>
          <p:nvPr/>
        </p:nvSpPr>
        <p:spPr>
          <a:xfrm>
            <a:off x="18185665" y="13073012"/>
            <a:ext cx="437237" cy="6032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3900">
                <a:latin typeface="ヒラギノ丸ゴ ProN W4"/>
                <a:ea typeface="ヒラギノ丸ゴ ProN W4"/>
                <a:cs typeface="ヒラギノ丸ゴ ProN W4"/>
                <a:sym typeface="ヒラギノ丸ゴ ProN W4"/>
              </a:defRPr>
            </a:lvl1pPr>
          </a:lstStyle>
          <a:p>
            <a:r>
              <a:t>0</a:t>
            </a:r>
          </a:p>
        </p:txBody>
      </p:sp>
      <p:sp>
        <p:nvSpPr>
          <p:cNvPr id="64" name="z =">
            <a:extLst>
              <a:ext uri="{FF2B5EF4-FFF2-40B4-BE49-F238E27FC236}">
                <a16:creationId xmlns:a16="http://schemas.microsoft.com/office/drawing/2014/main" id="{AF315403-1817-47CB-9EED-13B67ED4FD06}"/>
              </a:ext>
            </a:extLst>
          </p:cNvPr>
          <p:cNvSpPr txBox="1"/>
          <p:nvPr/>
        </p:nvSpPr>
        <p:spPr>
          <a:xfrm>
            <a:off x="12017667" y="10506082"/>
            <a:ext cx="1194238" cy="5457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5300">
                <a:latin typeface="Apple Chancery"/>
                <a:ea typeface="Apple Chancery"/>
                <a:cs typeface="Apple Chancery"/>
                <a:sym typeface="Apple Chancery"/>
              </a:defRPr>
            </a:lvl1pPr>
          </a:lstStyle>
          <a:p>
            <a:r>
              <a:rPr lang="en-US" sz="3200" dirty="0">
                <a:latin typeface="Arial" panose="020B0604020202020204" pitchFamily="34" charset="0"/>
                <a:cs typeface="Arial" panose="020B0604020202020204" pitchFamily="34" charset="0"/>
              </a:rPr>
              <a:t>f(</a:t>
            </a:r>
            <a:r>
              <a:rPr lang="en-US" altLang="ja-JP" sz="3200" dirty="0">
                <a:latin typeface="Arial" panose="020B0604020202020204" pitchFamily="34" charset="0"/>
                <a:cs typeface="Arial" panose="020B0604020202020204" pitchFamily="34" charset="0"/>
              </a:rPr>
              <a:t>μ)</a:t>
            </a:r>
            <a:r>
              <a:rPr sz="3200" dirty="0">
                <a:latin typeface="Arial" panose="020B0604020202020204" pitchFamily="34" charset="0"/>
                <a:cs typeface="Arial" panose="020B0604020202020204" pitchFamily="34" charset="0"/>
              </a:rPr>
              <a:t> = </a:t>
            </a:r>
          </a:p>
        </p:txBody>
      </p:sp>
      <p:sp>
        <p:nvSpPr>
          <p:cNvPr id="65" name="1    μ &gt; 0">
            <a:extLst>
              <a:ext uri="{FF2B5EF4-FFF2-40B4-BE49-F238E27FC236}">
                <a16:creationId xmlns:a16="http://schemas.microsoft.com/office/drawing/2014/main" id="{AABA05D3-27EC-48C6-B5D4-6F6D189764F6}"/>
              </a:ext>
            </a:extLst>
          </p:cNvPr>
          <p:cNvSpPr txBox="1"/>
          <p:nvPr/>
        </p:nvSpPr>
        <p:spPr>
          <a:xfrm>
            <a:off x="13592524" y="10193477"/>
            <a:ext cx="1832233" cy="5457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5300">
                <a:latin typeface="Apple Chancery"/>
                <a:ea typeface="Apple Chancery"/>
                <a:cs typeface="Apple Chancery"/>
                <a:sym typeface="Apple Chancery"/>
              </a:defRPr>
            </a:pPr>
            <a:r>
              <a:rPr sz="3200" dirty="0">
                <a:latin typeface="Arial" panose="020B0604020202020204" pitchFamily="34" charset="0"/>
                <a:ea typeface="ヒラギノ丸ゴ ProN W4"/>
                <a:cs typeface="Arial" panose="020B0604020202020204" pitchFamily="34" charset="0"/>
                <a:sym typeface="ヒラギノ丸ゴ ProN W4"/>
              </a:rPr>
              <a:t>1   </a:t>
            </a:r>
            <a:r>
              <a:rPr sz="3200" dirty="0">
                <a:latin typeface="Arial" panose="020B0604020202020204" pitchFamily="34" charset="0"/>
                <a:cs typeface="Arial" panose="020B0604020202020204" pitchFamily="34" charset="0"/>
              </a:rPr>
              <a:t> μ </a:t>
            </a:r>
            <a:r>
              <a:rPr sz="3200" dirty="0">
                <a:latin typeface="Arial" panose="020B0604020202020204" pitchFamily="34" charset="0"/>
                <a:ea typeface="ヒラギノ丸ゴ ProN W4"/>
                <a:cs typeface="Arial" panose="020B0604020202020204" pitchFamily="34" charset="0"/>
                <a:sym typeface="ヒラギノ丸ゴ ProN W4"/>
              </a:rPr>
              <a:t>&gt;</a:t>
            </a:r>
            <a:r>
              <a:rPr sz="3200" dirty="0">
                <a:latin typeface="Arial" panose="020B0604020202020204" pitchFamily="34" charset="0"/>
                <a:cs typeface="Arial" panose="020B0604020202020204" pitchFamily="34" charset="0"/>
              </a:rPr>
              <a:t> 0 </a:t>
            </a:r>
          </a:p>
        </p:txBody>
      </p:sp>
      <p:sp>
        <p:nvSpPr>
          <p:cNvPr id="66" name="0   それ以外">
            <a:extLst>
              <a:ext uri="{FF2B5EF4-FFF2-40B4-BE49-F238E27FC236}">
                <a16:creationId xmlns:a16="http://schemas.microsoft.com/office/drawing/2014/main" id="{9B4CAF0C-9E8F-4D0F-9FB7-651D18EBA673}"/>
              </a:ext>
            </a:extLst>
          </p:cNvPr>
          <p:cNvSpPr txBox="1"/>
          <p:nvPr/>
        </p:nvSpPr>
        <p:spPr>
          <a:xfrm>
            <a:off x="13634220" y="10939851"/>
            <a:ext cx="2313134" cy="5457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5300">
                <a:latin typeface="Apple Chancery"/>
                <a:ea typeface="Apple Chancery"/>
                <a:cs typeface="Apple Chancery"/>
                <a:sym typeface="Apple Chancery"/>
              </a:defRPr>
            </a:pPr>
            <a:r>
              <a:rPr sz="3200" dirty="0">
                <a:latin typeface="Arial" panose="020B0604020202020204" pitchFamily="34" charset="0"/>
                <a:ea typeface="ヒラギノ丸ゴ ProN W4"/>
                <a:cs typeface="Arial" panose="020B0604020202020204" pitchFamily="34" charset="0"/>
                <a:sym typeface="ヒラギノ丸ゴ ProN W4"/>
              </a:rPr>
              <a:t>0   </a:t>
            </a:r>
            <a:r>
              <a:rPr sz="3200" dirty="0" err="1">
                <a:latin typeface="Arial" panose="020B0604020202020204" pitchFamily="34" charset="0"/>
                <a:cs typeface="Arial" panose="020B0604020202020204" pitchFamily="34" charset="0"/>
              </a:rPr>
              <a:t>それ以外</a:t>
            </a:r>
            <a:endParaRPr sz="3200" dirty="0">
              <a:latin typeface="Arial" panose="020B0604020202020204" pitchFamily="34" charset="0"/>
              <a:cs typeface="Arial" panose="020B0604020202020204" pitchFamily="34" charset="0"/>
            </a:endParaRPr>
          </a:p>
        </p:txBody>
      </p:sp>
      <p:sp>
        <p:nvSpPr>
          <p:cNvPr id="67" name="線">
            <a:extLst>
              <a:ext uri="{FF2B5EF4-FFF2-40B4-BE49-F238E27FC236}">
                <a16:creationId xmlns:a16="http://schemas.microsoft.com/office/drawing/2014/main" id="{67BA57C5-7D5C-476C-8B63-43F583026CC3}"/>
              </a:ext>
            </a:extLst>
          </p:cNvPr>
          <p:cNvSpPr/>
          <p:nvPr/>
        </p:nvSpPr>
        <p:spPr>
          <a:xfrm>
            <a:off x="13149762" y="10025662"/>
            <a:ext cx="337474" cy="151776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8760" y="453"/>
                  <a:pt x="16482" y="1060"/>
                  <a:pt x="14979" y="1765"/>
                </a:cubicBezTo>
                <a:cubicBezTo>
                  <a:pt x="10464" y="3884"/>
                  <a:pt x="13646" y="6461"/>
                  <a:pt x="9105" y="8597"/>
                </a:cubicBezTo>
                <a:cubicBezTo>
                  <a:pt x="7175" y="9505"/>
                  <a:pt x="3978" y="10247"/>
                  <a:pt x="0" y="10712"/>
                </a:cubicBezTo>
                <a:cubicBezTo>
                  <a:pt x="2503" y="10993"/>
                  <a:pt x="4682" y="11401"/>
                  <a:pt x="6370" y="11902"/>
                </a:cubicBezTo>
                <a:cubicBezTo>
                  <a:pt x="14118" y="14202"/>
                  <a:pt x="9777" y="17410"/>
                  <a:pt x="14576" y="19987"/>
                </a:cubicBezTo>
                <a:cubicBezTo>
                  <a:pt x="15684" y="20582"/>
                  <a:pt x="17255" y="21128"/>
                  <a:pt x="19216" y="21600"/>
                </a:cubicBezTo>
              </a:path>
            </a:pathLst>
          </a:custGeom>
          <a:ln w="25400">
            <a:solidFill>
              <a:srgbClr val="000000"/>
            </a:solidFill>
            <a:miter lim="400000"/>
          </a:ln>
        </p:spPr>
        <p:txBody>
          <a:bodyPr lIns="50800" tIns="50800" rIns="50800" bIns="50800" anchor="ctr"/>
          <a:lstStyle/>
          <a:p>
            <a:endParaRPr sz="1600">
              <a:latin typeface="Arial" panose="020B0604020202020204" pitchFamily="34" charset="0"/>
              <a:cs typeface="Arial" panose="020B0604020202020204" pitchFamily="34" charset="0"/>
            </a:endParaRPr>
          </a:p>
        </p:txBody>
      </p:sp>
      <p:sp>
        <p:nvSpPr>
          <p:cNvPr id="69" name="四角形: 角を丸くする 68">
            <a:extLst>
              <a:ext uri="{FF2B5EF4-FFF2-40B4-BE49-F238E27FC236}">
                <a16:creationId xmlns:a16="http://schemas.microsoft.com/office/drawing/2014/main" id="{F234C34E-C516-4550-87A6-15A73FD59617}"/>
              </a:ext>
            </a:extLst>
          </p:cNvPr>
          <p:cNvSpPr/>
          <p:nvPr/>
        </p:nvSpPr>
        <p:spPr>
          <a:xfrm>
            <a:off x="4622872" y="241540"/>
            <a:ext cx="13319992" cy="1293056"/>
          </a:xfrm>
          <a:prstGeom prst="roundRect">
            <a:avLst/>
          </a:prstGeom>
          <a:solidFill>
            <a:schemeClr val="accent2">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1303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Graphik"/>
              <a:ea typeface="Graphik"/>
              <a:cs typeface="Graphik"/>
              <a:sym typeface="Graphik"/>
            </a:endParaRPr>
          </a:p>
        </p:txBody>
      </p:sp>
      <p:sp>
        <p:nvSpPr>
          <p:cNvPr id="70" name="テキスト ボックス 69">
            <a:extLst>
              <a:ext uri="{FF2B5EF4-FFF2-40B4-BE49-F238E27FC236}">
                <a16:creationId xmlns:a16="http://schemas.microsoft.com/office/drawing/2014/main" id="{4B2140E8-11E6-4727-A41D-E89A61DD813D}"/>
              </a:ext>
            </a:extLst>
          </p:cNvPr>
          <p:cNvSpPr txBox="1"/>
          <p:nvPr/>
        </p:nvSpPr>
        <p:spPr>
          <a:xfrm>
            <a:off x="5253868" y="587352"/>
            <a:ext cx="13276865" cy="6011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400" rtl="0" fontAlgn="auto" latinLnBrk="0" hangingPunct="0">
              <a:lnSpc>
                <a:spcPct val="90000"/>
              </a:lnSpc>
              <a:spcBef>
                <a:spcPts val="0"/>
              </a:spcBef>
              <a:spcAft>
                <a:spcPts val="0"/>
              </a:spcAft>
              <a:buClrTx/>
              <a:buSzTx/>
              <a:buFontTx/>
              <a:buNone/>
              <a:tabLst/>
            </a:pPr>
            <a:r>
              <a:rPr lang="en-US" altLang="ja-JP" sz="3600" dirty="0" err="1">
                <a:solidFill>
                  <a:schemeClr val="bg1"/>
                </a:solidFill>
                <a:latin typeface="Arial" panose="020B0604020202020204" pitchFamily="34" charset="0"/>
                <a:cs typeface="Arial" panose="020B0604020202020204" pitchFamily="34" charset="0"/>
              </a:rPr>
              <a:t>model.add</a:t>
            </a:r>
            <a:r>
              <a:rPr lang="en-US" altLang="ja-JP" sz="3600" dirty="0">
                <a:solidFill>
                  <a:schemeClr val="bg1"/>
                </a:solidFill>
                <a:latin typeface="Arial" panose="020B0604020202020204" pitchFamily="34" charset="0"/>
                <a:cs typeface="Arial" panose="020B0604020202020204" pitchFamily="34" charset="0"/>
              </a:rPr>
              <a:t>(Dense(32, </a:t>
            </a:r>
            <a:r>
              <a:rPr lang="en-US" altLang="ja-JP" sz="3600" dirty="0" err="1">
                <a:solidFill>
                  <a:schemeClr val="bg1"/>
                </a:solidFill>
                <a:latin typeface="Arial" panose="020B0604020202020204" pitchFamily="34" charset="0"/>
                <a:cs typeface="Arial" panose="020B0604020202020204" pitchFamily="34" charset="0"/>
              </a:rPr>
              <a:t>input_shape</a:t>
            </a:r>
            <a:r>
              <a:rPr lang="en-US" altLang="ja-JP" sz="3600" dirty="0">
                <a:solidFill>
                  <a:schemeClr val="bg1"/>
                </a:solidFill>
                <a:latin typeface="Arial" panose="020B0604020202020204" pitchFamily="34" charset="0"/>
                <a:cs typeface="Arial" panose="020B0604020202020204" pitchFamily="34" charset="0"/>
              </a:rPr>
              <a:t>=(784,), </a:t>
            </a:r>
            <a:r>
              <a:rPr lang="en-US" altLang="ja-JP" sz="3600" dirty="0">
                <a:solidFill>
                  <a:srgbClr val="FFFF00"/>
                </a:solidFill>
                <a:latin typeface="Arial" panose="020B0604020202020204" pitchFamily="34" charset="0"/>
                <a:cs typeface="Arial" panose="020B0604020202020204" pitchFamily="34" charset="0"/>
              </a:rPr>
              <a:t>activation=‘</a:t>
            </a:r>
            <a:r>
              <a:rPr lang="en-US" altLang="ja-JP" sz="3600" dirty="0" err="1">
                <a:solidFill>
                  <a:srgbClr val="FFFF00"/>
                </a:solidFill>
                <a:latin typeface="Arial" panose="020B0604020202020204" pitchFamily="34" charset="0"/>
                <a:cs typeface="Arial" panose="020B0604020202020204" pitchFamily="34" charset="0"/>
              </a:rPr>
              <a:t>relu</a:t>
            </a:r>
            <a:r>
              <a:rPr lang="en-US" altLang="ja-JP" sz="3600" dirty="0">
                <a:solidFill>
                  <a:srgbClr val="FFFF00"/>
                </a:solidFill>
                <a:latin typeface="Arial" panose="020B0604020202020204" pitchFamily="34" charset="0"/>
                <a:cs typeface="Arial" panose="020B0604020202020204" pitchFamily="34" charset="0"/>
              </a:rPr>
              <a:t>’)</a:t>
            </a:r>
            <a:r>
              <a:rPr lang="en-US" altLang="ja-JP" sz="3600" dirty="0">
                <a:solidFill>
                  <a:schemeClr val="bg1"/>
                </a:solidFill>
                <a:latin typeface="Arial" panose="020B0604020202020204" pitchFamily="34" charset="0"/>
                <a:cs typeface="Arial" panose="020B0604020202020204" pitchFamily="34" charset="0"/>
              </a:rPr>
              <a:t>)</a:t>
            </a:r>
          </a:p>
        </p:txBody>
      </p:sp>
      <p:sp>
        <p:nvSpPr>
          <p:cNvPr id="71" name="テキスト ボックス 70">
            <a:extLst>
              <a:ext uri="{FF2B5EF4-FFF2-40B4-BE49-F238E27FC236}">
                <a16:creationId xmlns:a16="http://schemas.microsoft.com/office/drawing/2014/main" id="{A849E289-3E0C-408D-9F56-EF522FCFA858}"/>
              </a:ext>
            </a:extLst>
          </p:cNvPr>
          <p:cNvSpPr txBox="1"/>
          <p:nvPr/>
        </p:nvSpPr>
        <p:spPr>
          <a:xfrm>
            <a:off x="556591" y="1076043"/>
            <a:ext cx="2757121" cy="770686"/>
          </a:xfrm>
          <a:prstGeom prst="rect">
            <a:avLst/>
          </a:prstGeom>
          <a:noFill/>
        </p:spPr>
        <p:txBody>
          <a:bodyPr wrap="square" rtlCol="0">
            <a:spAutoFit/>
          </a:bodyPr>
          <a:lstStyle/>
          <a:p>
            <a:pPr algn="ctr"/>
            <a:r>
              <a:rPr lang="en-US" altLang="ja-JP" sz="4800" dirty="0">
                <a:latin typeface="Hiragino Kaku Gothic ProN W3" panose="020B0300000000000000" pitchFamily="34" charset="-128"/>
                <a:ea typeface="Hiragino Kaku Gothic ProN W3" panose="020B0300000000000000" pitchFamily="34" charset="-128"/>
              </a:rPr>
              <a:t>784</a:t>
            </a:r>
            <a:r>
              <a:rPr lang="ja-JP" altLang="en-US" sz="4800" dirty="0">
                <a:latin typeface="Hiragino Kaku Gothic ProN W3" panose="020B0300000000000000" pitchFamily="34" charset="-128"/>
                <a:ea typeface="Hiragino Kaku Gothic ProN W3" panose="020B0300000000000000" pitchFamily="34" charset="-128"/>
              </a:rPr>
              <a:t>個</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72" name="テキスト ボックス 71">
            <a:extLst>
              <a:ext uri="{FF2B5EF4-FFF2-40B4-BE49-F238E27FC236}">
                <a16:creationId xmlns:a16="http://schemas.microsoft.com/office/drawing/2014/main" id="{AC5A3F91-74F6-4501-8C25-3DE0E1764255}"/>
              </a:ext>
            </a:extLst>
          </p:cNvPr>
          <p:cNvSpPr txBox="1"/>
          <p:nvPr/>
        </p:nvSpPr>
        <p:spPr>
          <a:xfrm>
            <a:off x="5741416" y="1893328"/>
            <a:ext cx="2757121" cy="770686"/>
          </a:xfrm>
          <a:prstGeom prst="rect">
            <a:avLst/>
          </a:prstGeom>
          <a:noFill/>
        </p:spPr>
        <p:txBody>
          <a:bodyPr wrap="square" rtlCol="0">
            <a:spAutoFit/>
          </a:bodyPr>
          <a:lstStyle/>
          <a:p>
            <a:pPr algn="ctr"/>
            <a:r>
              <a:rPr lang="en-US" altLang="ja-JP" sz="4800" dirty="0">
                <a:latin typeface="Hiragino Kaku Gothic ProN W3" panose="020B0300000000000000" pitchFamily="34" charset="-128"/>
                <a:ea typeface="Hiragino Kaku Gothic ProN W3" panose="020B0300000000000000" pitchFamily="34" charset="-128"/>
              </a:rPr>
              <a:t>32</a:t>
            </a:r>
            <a:r>
              <a:rPr lang="ja-JP" altLang="en-US" sz="4800" dirty="0">
                <a:latin typeface="Hiragino Kaku Gothic ProN W3" panose="020B0300000000000000" pitchFamily="34" charset="-128"/>
                <a:ea typeface="Hiragino Kaku Gothic ProN W3" panose="020B0300000000000000" pitchFamily="34" charset="-128"/>
              </a:rPr>
              <a:t>個</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73" name="テキスト ボックス 72">
            <a:extLst>
              <a:ext uri="{FF2B5EF4-FFF2-40B4-BE49-F238E27FC236}">
                <a16:creationId xmlns:a16="http://schemas.microsoft.com/office/drawing/2014/main" id="{BEA27172-A08D-4A0C-B070-AF4198D09194}"/>
              </a:ext>
            </a:extLst>
          </p:cNvPr>
          <p:cNvSpPr txBox="1"/>
          <p:nvPr/>
        </p:nvSpPr>
        <p:spPr>
          <a:xfrm>
            <a:off x="-193612" y="12695850"/>
            <a:ext cx="4060989" cy="601511"/>
          </a:xfrm>
          <a:prstGeom prst="rect">
            <a:avLst/>
          </a:prstGeom>
          <a:noFill/>
        </p:spPr>
        <p:txBody>
          <a:bodyPr wrap="square" rtlCol="0">
            <a:spAutoFit/>
          </a:bodyPr>
          <a:lstStyle/>
          <a:p>
            <a:r>
              <a:rPr lang="en-US" altLang="ja-JP" sz="3600" dirty="0">
                <a:latin typeface="Hiragino Kaku Gothic ProN W3" panose="020B0300000000000000" pitchFamily="34" charset="-128"/>
                <a:ea typeface="Hiragino Kaku Gothic ProN W3" panose="020B0300000000000000" pitchFamily="34" charset="-128"/>
              </a:rPr>
              <a:t>(</a:t>
            </a:r>
            <a:r>
              <a:rPr lang="ja-JP" altLang="en-US" sz="3600" dirty="0">
                <a:latin typeface="Hiragino Kaku Gothic ProN W3" panose="020B0300000000000000" pitchFamily="34" charset="-128"/>
                <a:ea typeface="Hiragino Kaku Gothic ProN W3" panose="020B0300000000000000" pitchFamily="34" charset="-128"/>
              </a:rPr>
              <a:t>バイアス項</a:t>
            </a:r>
            <a:r>
              <a:rPr lang="en-US" altLang="ja-JP" sz="3600" dirty="0">
                <a:latin typeface="Hiragino Kaku Gothic ProN W3" panose="020B0300000000000000" pitchFamily="34" charset="-128"/>
                <a:ea typeface="Hiragino Kaku Gothic ProN W3" panose="020B0300000000000000" pitchFamily="34" charset="-128"/>
              </a:rPr>
              <a:t>): b</a:t>
            </a:r>
            <a:endParaRPr kumimoji="1" lang="ja-JP" altLang="en-US" sz="3600" dirty="0">
              <a:latin typeface="Hiragino Kaku Gothic ProN W3" panose="020B0300000000000000" pitchFamily="34" charset="-128"/>
              <a:ea typeface="Hiragino Kaku Gothic ProN W3" panose="020B0300000000000000" pitchFamily="34" charset="-128"/>
            </a:endParaRPr>
          </a:p>
        </p:txBody>
      </p:sp>
      <p:cxnSp>
        <p:nvCxnSpPr>
          <p:cNvPr id="74" name="直線コネクタ 73">
            <a:extLst>
              <a:ext uri="{FF2B5EF4-FFF2-40B4-BE49-F238E27FC236}">
                <a16:creationId xmlns:a16="http://schemas.microsoft.com/office/drawing/2014/main" id="{38EA6C4E-10F7-40C6-87FD-72067D1B17AB}"/>
              </a:ext>
            </a:extLst>
          </p:cNvPr>
          <p:cNvCxnSpPr>
            <a:cxnSpLocks/>
          </p:cNvCxnSpPr>
          <p:nvPr/>
        </p:nvCxnSpPr>
        <p:spPr>
          <a:xfrm flipV="1">
            <a:off x="4061900" y="3223733"/>
            <a:ext cx="2534344" cy="97983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75865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楕円 9">
            <a:extLst>
              <a:ext uri="{FF2B5EF4-FFF2-40B4-BE49-F238E27FC236}">
                <a16:creationId xmlns:a16="http://schemas.microsoft.com/office/drawing/2014/main" id="{23F7C364-66FB-4AB4-84D6-42D17356D905}"/>
              </a:ext>
            </a:extLst>
          </p:cNvPr>
          <p:cNvSpPr/>
          <p:nvPr/>
        </p:nvSpPr>
        <p:spPr>
          <a:xfrm>
            <a:off x="6945869" y="2935087"/>
            <a:ext cx="577298" cy="5772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11" name="楕円 10">
            <a:extLst>
              <a:ext uri="{FF2B5EF4-FFF2-40B4-BE49-F238E27FC236}">
                <a16:creationId xmlns:a16="http://schemas.microsoft.com/office/drawing/2014/main" id="{7CF32E0D-DB60-4EBC-B977-1246ED213D02}"/>
              </a:ext>
            </a:extLst>
          </p:cNvPr>
          <p:cNvSpPr/>
          <p:nvPr/>
        </p:nvSpPr>
        <p:spPr>
          <a:xfrm>
            <a:off x="6945867" y="3670191"/>
            <a:ext cx="577298" cy="5772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12" name="楕円 11">
            <a:extLst>
              <a:ext uri="{FF2B5EF4-FFF2-40B4-BE49-F238E27FC236}">
                <a16:creationId xmlns:a16="http://schemas.microsoft.com/office/drawing/2014/main" id="{21537AE5-88AB-4A7D-9FE7-A16FC12D5987}"/>
              </a:ext>
            </a:extLst>
          </p:cNvPr>
          <p:cNvSpPr/>
          <p:nvPr/>
        </p:nvSpPr>
        <p:spPr>
          <a:xfrm>
            <a:off x="6945865" y="4405295"/>
            <a:ext cx="577298" cy="5772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13" name="楕円 12">
            <a:extLst>
              <a:ext uri="{FF2B5EF4-FFF2-40B4-BE49-F238E27FC236}">
                <a16:creationId xmlns:a16="http://schemas.microsoft.com/office/drawing/2014/main" id="{DA1F569C-2840-4D64-A115-F2D6EDB16EA5}"/>
              </a:ext>
            </a:extLst>
          </p:cNvPr>
          <p:cNvSpPr/>
          <p:nvPr/>
        </p:nvSpPr>
        <p:spPr>
          <a:xfrm>
            <a:off x="6945865" y="10096041"/>
            <a:ext cx="577298" cy="5772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14" name="楕円 13">
            <a:extLst>
              <a:ext uri="{FF2B5EF4-FFF2-40B4-BE49-F238E27FC236}">
                <a16:creationId xmlns:a16="http://schemas.microsoft.com/office/drawing/2014/main" id="{4ED12F38-BBEE-40D3-807A-36B19D9609BB}"/>
              </a:ext>
            </a:extLst>
          </p:cNvPr>
          <p:cNvSpPr/>
          <p:nvPr/>
        </p:nvSpPr>
        <p:spPr>
          <a:xfrm>
            <a:off x="6945865" y="10831145"/>
            <a:ext cx="577298" cy="5772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cxnSp>
        <p:nvCxnSpPr>
          <p:cNvPr id="30" name="直線コネクタ 29">
            <a:extLst>
              <a:ext uri="{FF2B5EF4-FFF2-40B4-BE49-F238E27FC236}">
                <a16:creationId xmlns:a16="http://schemas.microsoft.com/office/drawing/2014/main" id="{1734D72F-9A53-4294-A1DB-1CBD23CAADB5}"/>
              </a:ext>
            </a:extLst>
          </p:cNvPr>
          <p:cNvCxnSpPr>
            <a:cxnSpLocks/>
          </p:cNvCxnSpPr>
          <p:nvPr/>
        </p:nvCxnSpPr>
        <p:spPr>
          <a:xfrm>
            <a:off x="3890683" y="2502932"/>
            <a:ext cx="2705562" cy="14236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D32261BA-E4A1-43D2-9622-D04F7727D0FC}"/>
              </a:ext>
            </a:extLst>
          </p:cNvPr>
          <p:cNvCxnSpPr>
            <a:cxnSpLocks/>
          </p:cNvCxnSpPr>
          <p:nvPr/>
        </p:nvCxnSpPr>
        <p:spPr>
          <a:xfrm>
            <a:off x="3890683" y="3331315"/>
            <a:ext cx="2705562" cy="5952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E9098751-94C3-4DDD-B445-1A891A668C2B}"/>
              </a:ext>
            </a:extLst>
          </p:cNvPr>
          <p:cNvCxnSpPr>
            <a:cxnSpLocks/>
          </p:cNvCxnSpPr>
          <p:nvPr/>
        </p:nvCxnSpPr>
        <p:spPr>
          <a:xfrm flipV="1">
            <a:off x="3926536" y="3926541"/>
            <a:ext cx="2669708" cy="3209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8EA8FF07-F6A7-478D-83D9-CA4207184D08}"/>
              </a:ext>
            </a:extLst>
          </p:cNvPr>
          <p:cNvCxnSpPr>
            <a:cxnSpLocks/>
          </p:cNvCxnSpPr>
          <p:nvPr/>
        </p:nvCxnSpPr>
        <p:spPr>
          <a:xfrm flipV="1">
            <a:off x="3890680" y="3926541"/>
            <a:ext cx="2705564" cy="11707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DA2FE063-A701-4D5D-B54A-9C0C451DC988}"/>
              </a:ext>
            </a:extLst>
          </p:cNvPr>
          <p:cNvCxnSpPr>
            <a:cxnSpLocks/>
          </p:cNvCxnSpPr>
          <p:nvPr/>
        </p:nvCxnSpPr>
        <p:spPr>
          <a:xfrm flipV="1">
            <a:off x="3890679" y="3926540"/>
            <a:ext cx="2705566" cy="62830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011F3022-0D19-45D5-BF82-7649787F0176}"/>
              </a:ext>
            </a:extLst>
          </p:cNvPr>
          <p:cNvCxnSpPr>
            <a:cxnSpLocks/>
          </p:cNvCxnSpPr>
          <p:nvPr/>
        </p:nvCxnSpPr>
        <p:spPr>
          <a:xfrm flipV="1">
            <a:off x="3890679" y="3926541"/>
            <a:ext cx="2705566" cy="72610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D3DA5F95-7A18-400F-B2C0-E2C093A5499F}"/>
              </a:ext>
            </a:extLst>
          </p:cNvPr>
          <p:cNvCxnSpPr>
            <a:cxnSpLocks/>
          </p:cNvCxnSpPr>
          <p:nvPr/>
        </p:nvCxnSpPr>
        <p:spPr>
          <a:xfrm flipV="1">
            <a:off x="3890679" y="3926541"/>
            <a:ext cx="2705566" cy="81039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四角形: 角を丸くする 39">
            <a:extLst>
              <a:ext uri="{FF2B5EF4-FFF2-40B4-BE49-F238E27FC236}">
                <a16:creationId xmlns:a16="http://schemas.microsoft.com/office/drawing/2014/main" id="{5E859603-A047-433B-8050-5D0ED7B37D8B}"/>
              </a:ext>
            </a:extLst>
          </p:cNvPr>
          <p:cNvSpPr/>
          <p:nvPr/>
        </p:nvSpPr>
        <p:spPr>
          <a:xfrm>
            <a:off x="4622872" y="241540"/>
            <a:ext cx="13319992" cy="1293056"/>
          </a:xfrm>
          <a:prstGeom prst="roundRect">
            <a:avLst/>
          </a:prstGeom>
          <a:solidFill>
            <a:schemeClr val="accent2">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1303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Graphik"/>
              <a:ea typeface="Graphik"/>
              <a:cs typeface="Graphik"/>
              <a:sym typeface="Graphik"/>
            </a:endParaRPr>
          </a:p>
        </p:txBody>
      </p:sp>
      <p:sp>
        <p:nvSpPr>
          <p:cNvPr id="43" name="テキスト ボックス 42">
            <a:extLst>
              <a:ext uri="{FF2B5EF4-FFF2-40B4-BE49-F238E27FC236}">
                <a16:creationId xmlns:a16="http://schemas.microsoft.com/office/drawing/2014/main" id="{B798F316-23E2-4215-A60A-F2AC6D8C6C53}"/>
              </a:ext>
            </a:extLst>
          </p:cNvPr>
          <p:cNvSpPr txBox="1"/>
          <p:nvPr/>
        </p:nvSpPr>
        <p:spPr>
          <a:xfrm>
            <a:off x="5253868" y="587352"/>
            <a:ext cx="13276865" cy="6011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400" rtl="0" fontAlgn="auto" latinLnBrk="0" hangingPunct="0">
              <a:lnSpc>
                <a:spcPct val="90000"/>
              </a:lnSpc>
              <a:spcBef>
                <a:spcPts val="0"/>
              </a:spcBef>
              <a:spcAft>
                <a:spcPts val="0"/>
              </a:spcAft>
              <a:buClrTx/>
              <a:buSzTx/>
              <a:buFontTx/>
              <a:buNone/>
              <a:tabLst/>
            </a:pPr>
            <a:r>
              <a:rPr lang="en-US" altLang="ja-JP" sz="3600" dirty="0" err="1">
                <a:solidFill>
                  <a:schemeClr val="bg1"/>
                </a:solidFill>
                <a:latin typeface="Arial" panose="020B0604020202020204" pitchFamily="34" charset="0"/>
                <a:cs typeface="Arial" panose="020B0604020202020204" pitchFamily="34" charset="0"/>
              </a:rPr>
              <a:t>model.add</a:t>
            </a:r>
            <a:r>
              <a:rPr lang="en-US" altLang="ja-JP" sz="3600" dirty="0">
                <a:solidFill>
                  <a:schemeClr val="bg1"/>
                </a:solidFill>
                <a:latin typeface="Arial" panose="020B0604020202020204" pitchFamily="34" charset="0"/>
                <a:cs typeface="Arial" panose="020B0604020202020204" pitchFamily="34" charset="0"/>
              </a:rPr>
              <a:t>(Dense(32, </a:t>
            </a:r>
            <a:r>
              <a:rPr lang="en-US" altLang="ja-JP" sz="3600" dirty="0" err="1">
                <a:solidFill>
                  <a:schemeClr val="bg1"/>
                </a:solidFill>
                <a:latin typeface="Arial" panose="020B0604020202020204" pitchFamily="34" charset="0"/>
                <a:cs typeface="Arial" panose="020B0604020202020204" pitchFamily="34" charset="0"/>
              </a:rPr>
              <a:t>input_shape</a:t>
            </a:r>
            <a:r>
              <a:rPr lang="en-US" altLang="ja-JP" sz="3600" dirty="0">
                <a:solidFill>
                  <a:schemeClr val="bg1"/>
                </a:solidFill>
                <a:latin typeface="Arial" panose="020B0604020202020204" pitchFamily="34" charset="0"/>
                <a:cs typeface="Arial" panose="020B0604020202020204" pitchFamily="34" charset="0"/>
              </a:rPr>
              <a:t>=(784,), activation=‘</a:t>
            </a:r>
            <a:r>
              <a:rPr lang="en-US" altLang="ja-JP" sz="3600" dirty="0" err="1">
                <a:solidFill>
                  <a:schemeClr val="bg1"/>
                </a:solidFill>
                <a:latin typeface="Arial" panose="020B0604020202020204" pitchFamily="34" charset="0"/>
                <a:cs typeface="Arial" panose="020B0604020202020204" pitchFamily="34" charset="0"/>
              </a:rPr>
              <a:t>relu</a:t>
            </a:r>
            <a:r>
              <a:rPr lang="en-US" altLang="ja-JP" sz="3600" dirty="0">
                <a:solidFill>
                  <a:schemeClr val="bg1"/>
                </a:solidFill>
                <a:latin typeface="Arial" panose="020B0604020202020204" pitchFamily="34" charset="0"/>
                <a:cs typeface="Arial" panose="020B0604020202020204" pitchFamily="34" charset="0"/>
              </a:rPr>
              <a:t>’))</a:t>
            </a:r>
          </a:p>
        </p:txBody>
      </p:sp>
      <p:sp>
        <p:nvSpPr>
          <p:cNvPr id="44" name="正方形/長方形 43">
            <a:extLst>
              <a:ext uri="{FF2B5EF4-FFF2-40B4-BE49-F238E27FC236}">
                <a16:creationId xmlns:a16="http://schemas.microsoft.com/office/drawing/2014/main" id="{893395A8-349E-4F13-80CD-947D977AE717}"/>
              </a:ext>
            </a:extLst>
          </p:cNvPr>
          <p:cNvSpPr/>
          <p:nvPr/>
        </p:nvSpPr>
        <p:spPr>
          <a:xfrm>
            <a:off x="1631577" y="2133601"/>
            <a:ext cx="645458" cy="645458"/>
          </a:xfrm>
          <a:prstGeom prst="rect">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48" name="正方形/長方形 47">
            <a:extLst>
              <a:ext uri="{FF2B5EF4-FFF2-40B4-BE49-F238E27FC236}">
                <a16:creationId xmlns:a16="http://schemas.microsoft.com/office/drawing/2014/main" id="{2D018460-EEC6-4F12-9860-02CC5FD3E27D}"/>
              </a:ext>
            </a:extLst>
          </p:cNvPr>
          <p:cNvSpPr/>
          <p:nvPr/>
        </p:nvSpPr>
        <p:spPr>
          <a:xfrm>
            <a:off x="1631577" y="3030071"/>
            <a:ext cx="645458" cy="645458"/>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50" name="正方形/長方形 49">
            <a:extLst>
              <a:ext uri="{FF2B5EF4-FFF2-40B4-BE49-F238E27FC236}">
                <a16:creationId xmlns:a16="http://schemas.microsoft.com/office/drawing/2014/main" id="{D4125E5E-CB1A-4910-B0DC-5AF783E6F3BF}"/>
              </a:ext>
            </a:extLst>
          </p:cNvPr>
          <p:cNvSpPr/>
          <p:nvPr/>
        </p:nvSpPr>
        <p:spPr>
          <a:xfrm>
            <a:off x="1631577" y="3926541"/>
            <a:ext cx="645458" cy="645458"/>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51" name="正方形/長方形 50">
            <a:extLst>
              <a:ext uri="{FF2B5EF4-FFF2-40B4-BE49-F238E27FC236}">
                <a16:creationId xmlns:a16="http://schemas.microsoft.com/office/drawing/2014/main" id="{7EA214E4-F12E-4653-B679-4D5E52C8AEF4}"/>
              </a:ext>
            </a:extLst>
          </p:cNvPr>
          <p:cNvSpPr/>
          <p:nvPr/>
        </p:nvSpPr>
        <p:spPr>
          <a:xfrm>
            <a:off x="1631577" y="4823011"/>
            <a:ext cx="645458" cy="645458"/>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52" name="正方形/長方形 51">
            <a:extLst>
              <a:ext uri="{FF2B5EF4-FFF2-40B4-BE49-F238E27FC236}">
                <a16:creationId xmlns:a16="http://schemas.microsoft.com/office/drawing/2014/main" id="{411A1A41-7D10-49E2-AEFC-A44F9CA39229}"/>
              </a:ext>
            </a:extLst>
          </p:cNvPr>
          <p:cNvSpPr/>
          <p:nvPr/>
        </p:nvSpPr>
        <p:spPr>
          <a:xfrm>
            <a:off x="1631579" y="9870143"/>
            <a:ext cx="645458" cy="645458"/>
          </a:xfrm>
          <a:prstGeom prst="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53" name="正方形/長方形 52">
            <a:extLst>
              <a:ext uri="{FF2B5EF4-FFF2-40B4-BE49-F238E27FC236}">
                <a16:creationId xmlns:a16="http://schemas.microsoft.com/office/drawing/2014/main" id="{C8C213B9-6D32-4F87-BCB8-BB340885E19C}"/>
              </a:ext>
            </a:extLst>
          </p:cNvPr>
          <p:cNvSpPr/>
          <p:nvPr/>
        </p:nvSpPr>
        <p:spPr>
          <a:xfrm>
            <a:off x="1631577" y="10784543"/>
            <a:ext cx="645458" cy="64545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54" name="正方形/長方形 53">
            <a:extLst>
              <a:ext uri="{FF2B5EF4-FFF2-40B4-BE49-F238E27FC236}">
                <a16:creationId xmlns:a16="http://schemas.microsoft.com/office/drawing/2014/main" id="{1EC43352-6DE4-4C7E-8545-08DFC34A529F}"/>
              </a:ext>
            </a:extLst>
          </p:cNvPr>
          <p:cNvSpPr/>
          <p:nvPr/>
        </p:nvSpPr>
        <p:spPr>
          <a:xfrm>
            <a:off x="1631577" y="11698943"/>
            <a:ext cx="645458" cy="645458"/>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55" name="テキスト ボックス 54">
            <a:extLst>
              <a:ext uri="{FF2B5EF4-FFF2-40B4-BE49-F238E27FC236}">
                <a16:creationId xmlns:a16="http://schemas.microsoft.com/office/drawing/2014/main" id="{D0A59D5C-D90A-476D-B4D6-22E8313B6781}"/>
              </a:ext>
            </a:extLst>
          </p:cNvPr>
          <p:cNvSpPr txBox="1"/>
          <p:nvPr/>
        </p:nvSpPr>
        <p:spPr>
          <a:xfrm>
            <a:off x="2158137" y="2380900"/>
            <a:ext cx="1669793" cy="757130"/>
          </a:xfrm>
          <a:prstGeom prst="rect">
            <a:avLst/>
          </a:prstGeom>
          <a:noFill/>
        </p:spPr>
        <p:txBody>
          <a:bodyPr wrap="square" rtlCol="0">
            <a:spAutoFit/>
          </a:bodyPr>
          <a:lstStyle/>
          <a:p>
            <a:r>
              <a:rPr lang="en-US" altLang="ja-JP" sz="4800" dirty="0">
                <a:latin typeface="Hiragino Kaku Gothic ProN W3" panose="020B0300000000000000" pitchFamily="34" charset="-128"/>
                <a:ea typeface="Hiragino Kaku Gothic ProN W3" panose="020B0300000000000000" pitchFamily="34" charset="-128"/>
              </a:rPr>
              <a:t>0.53</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57" name="テキスト ボックス 56">
            <a:extLst>
              <a:ext uri="{FF2B5EF4-FFF2-40B4-BE49-F238E27FC236}">
                <a16:creationId xmlns:a16="http://schemas.microsoft.com/office/drawing/2014/main" id="{A7E9DD19-E31B-41C2-A7C0-A05C82566A2C}"/>
              </a:ext>
            </a:extLst>
          </p:cNvPr>
          <p:cNvSpPr txBox="1"/>
          <p:nvPr/>
        </p:nvSpPr>
        <p:spPr>
          <a:xfrm>
            <a:off x="2197584" y="3248727"/>
            <a:ext cx="1669793" cy="757130"/>
          </a:xfrm>
          <a:prstGeom prst="rect">
            <a:avLst/>
          </a:prstGeom>
          <a:noFill/>
        </p:spPr>
        <p:txBody>
          <a:bodyPr wrap="square" rtlCol="0">
            <a:spAutoFit/>
          </a:bodyPr>
          <a:lstStyle/>
          <a:p>
            <a:r>
              <a:rPr lang="en-US" altLang="ja-JP" sz="4800" dirty="0">
                <a:latin typeface="Hiragino Kaku Gothic ProN W3" panose="020B0300000000000000" pitchFamily="34" charset="-128"/>
                <a:ea typeface="Hiragino Kaku Gothic ProN W3" panose="020B0300000000000000" pitchFamily="34" charset="-128"/>
              </a:rPr>
              <a:t>0.24</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58" name="テキスト ボックス 57">
            <a:extLst>
              <a:ext uri="{FF2B5EF4-FFF2-40B4-BE49-F238E27FC236}">
                <a16:creationId xmlns:a16="http://schemas.microsoft.com/office/drawing/2014/main" id="{75B73D86-CDE4-4AE9-B5FB-A0802939A0B9}"/>
              </a:ext>
            </a:extLst>
          </p:cNvPr>
          <p:cNvSpPr txBox="1"/>
          <p:nvPr/>
        </p:nvSpPr>
        <p:spPr>
          <a:xfrm>
            <a:off x="2220884" y="4085380"/>
            <a:ext cx="1669793" cy="757130"/>
          </a:xfrm>
          <a:prstGeom prst="rect">
            <a:avLst/>
          </a:prstGeom>
          <a:noFill/>
        </p:spPr>
        <p:txBody>
          <a:bodyPr wrap="square" rtlCol="0">
            <a:spAutoFit/>
          </a:bodyPr>
          <a:lstStyle/>
          <a:p>
            <a:r>
              <a:rPr lang="en-US" altLang="ja-JP" sz="4800" dirty="0">
                <a:latin typeface="Hiragino Kaku Gothic ProN W3" panose="020B0300000000000000" pitchFamily="34" charset="-128"/>
                <a:ea typeface="Hiragino Kaku Gothic ProN W3" panose="020B0300000000000000" pitchFamily="34" charset="-128"/>
              </a:rPr>
              <a:t>0.88</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59" name="テキスト ボックス 58">
            <a:extLst>
              <a:ext uri="{FF2B5EF4-FFF2-40B4-BE49-F238E27FC236}">
                <a16:creationId xmlns:a16="http://schemas.microsoft.com/office/drawing/2014/main" id="{623E1A68-888B-453E-8F23-FB69B14F0BC1}"/>
              </a:ext>
            </a:extLst>
          </p:cNvPr>
          <p:cNvSpPr txBox="1"/>
          <p:nvPr/>
        </p:nvSpPr>
        <p:spPr>
          <a:xfrm>
            <a:off x="2256743" y="4961497"/>
            <a:ext cx="1669793" cy="757130"/>
          </a:xfrm>
          <a:prstGeom prst="rect">
            <a:avLst/>
          </a:prstGeom>
          <a:noFill/>
        </p:spPr>
        <p:txBody>
          <a:bodyPr wrap="square" rtlCol="0">
            <a:spAutoFit/>
          </a:bodyPr>
          <a:lstStyle/>
          <a:p>
            <a:r>
              <a:rPr lang="en-US" altLang="ja-JP" sz="4800" dirty="0">
                <a:latin typeface="Hiragino Kaku Gothic ProN W3" panose="020B0300000000000000" pitchFamily="34" charset="-128"/>
                <a:ea typeface="Hiragino Kaku Gothic ProN W3" panose="020B0300000000000000" pitchFamily="34" charset="-128"/>
              </a:rPr>
              <a:t>0.34</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60" name="テキスト ボックス 59">
            <a:extLst>
              <a:ext uri="{FF2B5EF4-FFF2-40B4-BE49-F238E27FC236}">
                <a16:creationId xmlns:a16="http://schemas.microsoft.com/office/drawing/2014/main" id="{DE613D01-4B6F-4C02-AB55-4BA3891EC59F}"/>
              </a:ext>
            </a:extLst>
          </p:cNvPr>
          <p:cNvSpPr txBox="1"/>
          <p:nvPr/>
        </p:nvSpPr>
        <p:spPr>
          <a:xfrm>
            <a:off x="2220884" y="9988240"/>
            <a:ext cx="1669793" cy="757130"/>
          </a:xfrm>
          <a:prstGeom prst="rect">
            <a:avLst/>
          </a:prstGeom>
          <a:noFill/>
        </p:spPr>
        <p:txBody>
          <a:bodyPr wrap="square" rtlCol="0">
            <a:spAutoFit/>
          </a:bodyPr>
          <a:lstStyle/>
          <a:p>
            <a:r>
              <a:rPr lang="en-US" altLang="ja-JP" sz="4800" dirty="0">
                <a:latin typeface="Hiragino Kaku Gothic ProN W3" panose="020B0300000000000000" pitchFamily="34" charset="-128"/>
                <a:ea typeface="Hiragino Kaku Gothic ProN W3" panose="020B0300000000000000" pitchFamily="34" charset="-128"/>
              </a:rPr>
              <a:t>0.11</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61" name="テキスト ボックス 60">
            <a:extLst>
              <a:ext uri="{FF2B5EF4-FFF2-40B4-BE49-F238E27FC236}">
                <a16:creationId xmlns:a16="http://schemas.microsoft.com/office/drawing/2014/main" id="{353A2C4E-7A0D-41D9-A555-08683B8DADE4}"/>
              </a:ext>
            </a:extLst>
          </p:cNvPr>
          <p:cNvSpPr txBox="1"/>
          <p:nvPr/>
        </p:nvSpPr>
        <p:spPr>
          <a:xfrm>
            <a:off x="2274021" y="10971889"/>
            <a:ext cx="1669793" cy="757130"/>
          </a:xfrm>
          <a:prstGeom prst="rect">
            <a:avLst/>
          </a:prstGeom>
          <a:noFill/>
        </p:spPr>
        <p:txBody>
          <a:bodyPr wrap="square" rtlCol="0">
            <a:spAutoFit/>
          </a:bodyPr>
          <a:lstStyle/>
          <a:p>
            <a:r>
              <a:rPr lang="en-US" altLang="ja-JP" sz="4800" dirty="0">
                <a:latin typeface="Hiragino Kaku Gothic ProN W3" panose="020B0300000000000000" pitchFamily="34" charset="-128"/>
                <a:ea typeface="Hiragino Kaku Gothic ProN W3" panose="020B0300000000000000" pitchFamily="34" charset="-128"/>
              </a:rPr>
              <a:t>0.91</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62" name="テキスト ボックス 61">
            <a:extLst>
              <a:ext uri="{FF2B5EF4-FFF2-40B4-BE49-F238E27FC236}">
                <a16:creationId xmlns:a16="http://schemas.microsoft.com/office/drawing/2014/main" id="{A1615B14-8EE4-4570-AEF2-43B54DDCEC16}"/>
              </a:ext>
            </a:extLst>
          </p:cNvPr>
          <p:cNvSpPr txBox="1"/>
          <p:nvPr/>
        </p:nvSpPr>
        <p:spPr>
          <a:xfrm>
            <a:off x="2292605" y="11879502"/>
            <a:ext cx="1669793" cy="757130"/>
          </a:xfrm>
          <a:prstGeom prst="rect">
            <a:avLst/>
          </a:prstGeom>
          <a:noFill/>
        </p:spPr>
        <p:txBody>
          <a:bodyPr wrap="square" rtlCol="0">
            <a:spAutoFit/>
          </a:bodyPr>
          <a:lstStyle/>
          <a:p>
            <a:r>
              <a:rPr lang="en-US" altLang="ja-JP" sz="4800" dirty="0">
                <a:latin typeface="Hiragino Kaku Gothic ProN W3" panose="020B0300000000000000" pitchFamily="34" charset="-128"/>
                <a:ea typeface="Hiragino Kaku Gothic ProN W3" panose="020B0300000000000000" pitchFamily="34" charset="-128"/>
              </a:rPr>
              <a:t>0.57</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63" name="テキスト ボックス 62">
            <a:extLst>
              <a:ext uri="{FF2B5EF4-FFF2-40B4-BE49-F238E27FC236}">
                <a16:creationId xmlns:a16="http://schemas.microsoft.com/office/drawing/2014/main" id="{D83F5BF0-9298-454F-8FEF-A03D2B03C3D0}"/>
              </a:ext>
            </a:extLst>
          </p:cNvPr>
          <p:cNvSpPr txBox="1"/>
          <p:nvPr/>
        </p:nvSpPr>
        <p:spPr>
          <a:xfrm>
            <a:off x="7545037" y="3081522"/>
            <a:ext cx="1669793" cy="757130"/>
          </a:xfrm>
          <a:prstGeom prst="rect">
            <a:avLst/>
          </a:prstGeom>
          <a:noFill/>
        </p:spPr>
        <p:txBody>
          <a:bodyPr wrap="square" rtlCol="0">
            <a:spAutoFit/>
          </a:bodyPr>
          <a:lstStyle/>
          <a:p>
            <a:r>
              <a:rPr lang="en-US" altLang="ja-JP" sz="4800" dirty="0">
                <a:latin typeface="Hiragino Kaku Gothic ProN W3" panose="020B0300000000000000" pitchFamily="34" charset="-128"/>
                <a:ea typeface="Hiragino Kaku Gothic ProN W3" panose="020B0300000000000000" pitchFamily="34" charset="-128"/>
              </a:rPr>
              <a:t>3.23</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65" name="四角形: 角を丸くする 64">
            <a:extLst>
              <a:ext uri="{FF2B5EF4-FFF2-40B4-BE49-F238E27FC236}">
                <a16:creationId xmlns:a16="http://schemas.microsoft.com/office/drawing/2014/main" id="{B99E9D3C-2F6B-441A-B74F-B2EFCFF8CC19}"/>
              </a:ext>
            </a:extLst>
          </p:cNvPr>
          <p:cNvSpPr/>
          <p:nvPr/>
        </p:nvSpPr>
        <p:spPr>
          <a:xfrm>
            <a:off x="11677650" y="8108827"/>
            <a:ext cx="12408275" cy="5488059"/>
          </a:xfrm>
          <a:prstGeom prst="roundRect">
            <a:avLst/>
          </a:prstGeom>
          <a:solidFill>
            <a:schemeClr val="bg1">
              <a:lumMod val="8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1303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Graphik"/>
              <a:ea typeface="Graphik"/>
              <a:cs typeface="Graphik"/>
              <a:sym typeface="Graphik"/>
            </a:endParaRPr>
          </a:p>
        </p:txBody>
      </p:sp>
      <p:sp>
        <p:nvSpPr>
          <p:cNvPr id="66" name="吹き出し: 円形 65">
            <a:extLst>
              <a:ext uri="{FF2B5EF4-FFF2-40B4-BE49-F238E27FC236}">
                <a16:creationId xmlns:a16="http://schemas.microsoft.com/office/drawing/2014/main" id="{222D4373-F532-4807-B096-2680FB4BFF8A}"/>
              </a:ext>
            </a:extLst>
          </p:cNvPr>
          <p:cNvSpPr/>
          <p:nvPr/>
        </p:nvSpPr>
        <p:spPr>
          <a:xfrm>
            <a:off x="12325352" y="5060293"/>
            <a:ext cx="5100578" cy="1553983"/>
          </a:xfrm>
          <a:prstGeom prst="wedgeEllipseCallout">
            <a:avLst>
              <a:gd name="adj1" fmla="val -21639"/>
              <a:gd name="adj2" fmla="val -86398"/>
            </a:avLst>
          </a:prstGeom>
          <a:solidFill>
            <a:schemeClr val="accent3">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1303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Graphik"/>
              <a:ea typeface="Graphik"/>
              <a:cs typeface="Graphik"/>
              <a:sym typeface="Graphik"/>
            </a:endParaRPr>
          </a:p>
        </p:txBody>
      </p:sp>
      <p:cxnSp>
        <p:nvCxnSpPr>
          <p:cNvPr id="67" name="直線コネクタ 66">
            <a:extLst>
              <a:ext uri="{FF2B5EF4-FFF2-40B4-BE49-F238E27FC236}">
                <a16:creationId xmlns:a16="http://schemas.microsoft.com/office/drawing/2014/main" id="{5EB5958C-855A-4CD5-A5D5-58370B9D80A9}"/>
              </a:ext>
            </a:extLst>
          </p:cNvPr>
          <p:cNvCxnSpPr/>
          <p:nvPr/>
        </p:nvCxnSpPr>
        <p:spPr>
          <a:xfrm>
            <a:off x="14702803" y="6916977"/>
            <a:ext cx="77813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29D214B3-D5B6-4E79-82BD-83BD8E276C4A}"/>
              </a:ext>
            </a:extLst>
          </p:cNvPr>
          <p:cNvCxnSpPr/>
          <p:nvPr/>
        </p:nvCxnSpPr>
        <p:spPr>
          <a:xfrm>
            <a:off x="18360403" y="2219472"/>
            <a:ext cx="0" cy="46975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フリーフォーム: 図形 68">
            <a:extLst>
              <a:ext uri="{FF2B5EF4-FFF2-40B4-BE49-F238E27FC236}">
                <a16:creationId xmlns:a16="http://schemas.microsoft.com/office/drawing/2014/main" id="{59DBA254-27D1-4235-8A64-C9F7BA51724B}"/>
              </a:ext>
            </a:extLst>
          </p:cNvPr>
          <p:cNvSpPr/>
          <p:nvPr/>
        </p:nvSpPr>
        <p:spPr>
          <a:xfrm>
            <a:off x="14756592" y="2882861"/>
            <a:ext cx="7548282" cy="4034116"/>
          </a:xfrm>
          <a:custGeom>
            <a:avLst/>
            <a:gdLst>
              <a:gd name="connsiteX0" fmla="*/ 0 w 3774141"/>
              <a:gd name="connsiteY0" fmla="*/ 2017058 h 2017058"/>
              <a:gd name="connsiteX1" fmla="*/ 1810870 w 3774141"/>
              <a:gd name="connsiteY1" fmla="*/ 2017058 h 2017058"/>
              <a:gd name="connsiteX2" fmla="*/ 3774141 w 3774141"/>
              <a:gd name="connsiteY2" fmla="*/ 0 h 2017058"/>
              <a:gd name="connsiteX3" fmla="*/ 3774141 w 3774141"/>
              <a:gd name="connsiteY3" fmla="*/ 0 h 2017058"/>
            </a:gdLst>
            <a:ahLst/>
            <a:cxnLst>
              <a:cxn ang="0">
                <a:pos x="connsiteX0" y="connsiteY0"/>
              </a:cxn>
              <a:cxn ang="0">
                <a:pos x="connsiteX1" y="connsiteY1"/>
              </a:cxn>
              <a:cxn ang="0">
                <a:pos x="connsiteX2" y="connsiteY2"/>
              </a:cxn>
              <a:cxn ang="0">
                <a:pos x="connsiteX3" y="connsiteY3"/>
              </a:cxn>
            </a:cxnLst>
            <a:rect l="l" t="t" r="r" b="b"/>
            <a:pathLst>
              <a:path w="3774141" h="2017058">
                <a:moveTo>
                  <a:pt x="0" y="2017058"/>
                </a:moveTo>
                <a:lnTo>
                  <a:pt x="1810870" y="2017058"/>
                </a:lnTo>
                <a:lnTo>
                  <a:pt x="3774141" y="0"/>
                </a:lnTo>
                <a:lnTo>
                  <a:pt x="3774141" y="0"/>
                </a:ln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solidFill>
                <a:schemeClr val="tx1"/>
              </a:solidFill>
            </a:endParaRPr>
          </a:p>
        </p:txBody>
      </p:sp>
      <p:sp>
        <p:nvSpPr>
          <p:cNvPr id="71" name="テキスト ボックス 70">
            <a:extLst>
              <a:ext uri="{FF2B5EF4-FFF2-40B4-BE49-F238E27FC236}">
                <a16:creationId xmlns:a16="http://schemas.microsoft.com/office/drawing/2014/main" id="{CD001113-836E-4F1B-9886-44DDC6E6D53F}"/>
              </a:ext>
            </a:extLst>
          </p:cNvPr>
          <p:cNvSpPr txBox="1"/>
          <p:nvPr/>
        </p:nvSpPr>
        <p:spPr>
          <a:xfrm>
            <a:off x="11919468" y="3638882"/>
            <a:ext cx="2286000" cy="6011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kumimoji="0" lang="en-US" altLang="ja-JP" sz="36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nela Text Regular"/>
              </a:rPr>
              <a:t>f(μ) =</a:t>
            </a:r>
            <a:endParaRPr kumimoji="0" lang="ja-JP" altLang="en-US" sz="36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nela Text Regular"/>
            </a:endParaRPr>
          </a:p>
        </p:txBody>
      </p:sp>
      <p:sp>
        <p:nvSpPr>
          <p:cNvPr id="72" name="テキスト ボックス 71">
            <a:extLst>
              <a:ext uri="{FF2B5EF4-FFF2-40B4-BE49-F238E27FC236}">
                <a16:creationId xmlns:a16="http://schemas.microsoft.com/office/drawing/2014/main" id="{8C806217-34CE-4CC7-BB62-7E564F3C65FB}"/>
              </a:ext>
            </a:extLst>
          </p:cNvPr>
          <p:cNvSpPr txBox="1"/>
          <p:nvPr/>
        </p:nvSpPr>
        <p:spPr>
          <a:xfrm>
            <a:off x="14205467" y="3389583"/>
            <a:ext cx="2286000" cy="10997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400" rtl="0" fontAlgn="auto" latinLnBrk="0" hangingPunct="0">
              <a:lnSpc>
                <a:spcPct val="90000"/>
              </a:lnSpc>
              <a:spcBef>
                <a:spcPts val="0"/>
              </a:spcBef>
              <a:spcAft>
                <a:spcPts val="0"/>
              </a:spcAft>
              <a:buClrTx/>
              <a:buSzTx/>
              <a:buFontTx/>
              <a:buNone/>
              <a:tabLst/>
            </a:pPr>
            <a:r>
              <a:rPr lang="en-US" altLang="ja-JP" sz="3600" dirty="0">
                <a:latin typeface="Arial" panose="020B0604020202020204" pitchFamily="34" charset="0"/>
                <a:cs typeface="Arial" panose="020B0604020202020204" pitchFamily="34" charset="0"/>
              </a:rPr>
              <a:t>0</a:t>
            </a:r>
            <a:r>
              <a:rPr lang="ja-JP" altLang="en-US" sz="3600" dirty="0">
                <a:latin typeface="Arial" panose="020B0604020202020204" pitchFamily="34" charset="0"/>
                <a:cs typeface="Arial" panose="020B0604020202020204" pitchFamily="34" charset="0"/>
              </a:rPr>
              <a:t>　</a:t>
            </a:r>
            <a:r>
              <a:rPr lang="en-US" altLang="ja-JP" sz="3600" dirty="0">
                <a:latin typeface="Arial" panose="020B0604020202020204" pitchFamily="34" charset="0"/>
                <a:cs typeface="Arial" panose="020B0604020202020204" pitchFamily="34" charset="0"/>
              </a:rPr>
              <a:t>μ</a:t>
            </a:r>
            <a:r>
              <a:rPr lang="ja-JP" altLang="en-US" sz="3600" dirty="0">
                <a:latin typeface="Arial" panose="020B0604020202020204" pitchFamily="34" charset="0"/>
                <a:cs typeface="Arial" panose="020B0604020202020204" pitchFamily="34" charset="0"/>
              </a:rPr>
              <a:t> ≦ </a:t>
            </a:r>
            <a:r>
              <a:rPr lang="en-US" altLang="ja-JP" sz="3600" dirty="0">
                <a:latin typeface="Arial" panose="020B0604020202020204" pitchFamily="34" charset="0"/>
                <a:cs typeface="Arial" panose="020B0604020202020204" pitchFamily="34" charset="0"/>
              </a:rPr>
              <a:t>0</a:t>
            </a:r>
          </a:p>
          <a:p>
            <a:pPr marL="0" marR="0" indent="0" algn="l" defTabSz="2438400" rtl="0" fontAlgn="auto" latinLnBrk="0" hangingPunct="0">
              <a:lnSpc>
                <a:spcPct val="90000"/>
              </a:lnSpc>
              <a:spcBef>
                <a:spcPts val="0"/>
              </a:spcBef>
              <a:spcAft>
                <a:spcPts val="0"/>
              </a:spcAft>
              <a:buClrTx/>
              <a:buSzTx/>
              <a:buFontTx/>
              <a:buNone/>
              <a:tabLst/>
            </a:pPr>
            <a:r>
              <a:rPr kumimoji="0" lang="en-US" altLang="ja-JP" sz="36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nela Text Regular"/>
              </a:rPr>
              <a:t>μ</a:t>
            </a:r>
            <a:r>
              <a:rPr kumimoji="0" lang="ja-JP" altLang="en-US" sz="36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nela Text Regular"/>
              </a:rPr>
              <a:t>　</a:t>
            </a:r>
            <a:r>
              <a:rPr lang="en-US" altLang="ja-JP" sz="3600" dirty="0">
                <a:latin typeface="Arial" panose="020B0604020202020204" pitchFamily="34" charset="0"/>
                <a:cs typeface="Arial" panose="020B0604020202020204" pitchFamily="34" charset="0"/>
              </a:rPr>
              <a:t>μ</a:t>
            </a:r>
            <a:r>
              <a:rPr kumimoji="0" lang="en-US" altLang="ja-JP" sz="36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nela Text Regular"/>
              </a:rPr>
              <a:t>  &gt;  0</a:t>
            </a:r>
            <a:endParaRPr kumimoji="0" lang="ja-JP" altLang="en-US" sz="36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nela Text Regular"/>
            </a:endParaRPr>
          </a:p>
        </p:txBody>
      </p:sp>
      <p:sp>
        <p:nvSpPr>
          <p:cNvPr id="73" name="左中かっこ 72">
            <a:extLst>
              <a:ext uri="{FF2B5EF4-FFF2-40B4-BE49-F238E27FC236}">
                <a16:creationId xmlns:a16="http://schemas.microsoft.com/office/drawing/2014/main" id="{EBCFFFD5-140D-40B8-B0C0-22D55D4D1A78}"/>
              </a:ext>
            </a:extLst>
          </p:cNvPr>
          <p:cNvSpPr/>
          <p:nvPr/>
        </p:nvSpPr>
        <p:spPr>
          <a:xfrm>
            <a:off x="13781711" y="3401740"/>
            <a:ext cx="342269" cy="1037373"/>
          </a:xfrm>
          <a:prstGeom prst="leftBrac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ja-JP" altLang="en-US" sz="1800" b="0" i="0" u="none" strike="noStrike" cap="none" spc="0" normalizeH="0" baseline="0">
              <a:ln>
                <a:noFill/>
              </a:ln>
              <a:solidFill>
                <a:srgbClr val="000000"/>
              </a:solidFill>
              <a:effectLst/>
              <a:uFillTx/>
            </a:endParaRPr>
          </a:p>
        </p:txBody>
      </p:sp>
      <p:sp>
        <p:nvSpPr>
          <p:cNvPr id="74" name="テキスト ボックス 73">
            <a:extLst>
              <a:ext uri="{FF2B5EF4-FFF2-40B4-BE49-F238E27FC236}">
                <a16:creationId xmlns:a16="http://schemas.microsoft.com/office/drawing/2014/main" id="{4E32BE86-6E57-4668-998E-A39AED71E27B}"/>
              </a:ext>
            </a:extLst>
          </p:cNvPr>
          <p:cNvSpPr txBox="1"/>
          <p:nvPr/>
        </p:nvSpPr>
        <p:spPr>
          <a:xfrm>
            <a:off x="11539467" y="5514118"/>
            <a:ext cx="6545373" cy="590931"/>
          </a:xfrm>
          <a:prstGeom prst="rect">
            <a:avLst/>
          </a:prstGeom>
          <a:noFill/>
        </p:spPr>
        <p:txBody>
          <a:bodyPr wrap="square" rtlCol="0">
            <a:spAutoFit/>
          </a:bodyPr>
          <a:lstStyle/>
          <a:p>
            <a:r>
              <a:rPr lang="en-US" altLang="ja-JP" sz="3600" dirty="0">
                <a:latin typeface="Arial" panose="020B0604020202020204" pitchFamily="34" charset="0"/>
                <a:cs typeface="Arial" panose="020B0604020202020204" pitchFamily="34" charset="0"/>
              </a:rPr>
              <a:t>μ</a:t>
            </a:r>
            <a:r>
              <a:rPr lang="ja-JP" altLang="en-US" sz="3600" dirty="0">
                <a:latin typeface="Arial" panose="020B0604020202020204" pitchFamily="34" charset="0"/>
                <a:cs typeface="Arial" panose="020B0604020202020204" pitchFamily="34" charset="0"/>
              </a:rPr>
              <a:t>が</a:t>
            </a:r>
            <a:r>
              <a:rPr lang="en-US" altLang="ja-JP" sz="3600" dirty="0">
                <a:latin typeface="Arial" panose="020B0604020202020204" pitchFamily="34" charset="0"/>
                <a:cs typeface="Arial" panose="020B0604020202020204" pitchFamily="34" charset="0"/>
              </a:rPr>
              <a:t>5</a:t>
            </a:r>
            <a:r>
              <a:rPr lang="ja-JP" altLang="en-US" sz="3600" dirty="0">
                <a:latin typeface="Arial" panose="020B0604020202020204" pitchFamily="34" charset="0"/>
                <a:cs typeface="Arial" panose="020B0604020202020204" pitchFamily="34" charset="0"/>
              </a:rPr>
              <a:t>なら</a:t>
            </a:r>
            <a:r>
              <a:rPr lang="en-US" altLang="ja-JP" sz="3600" dirty="0">
                <a:latin typeface="Arial" panose="020B0604020202020204" pitchFamily="34" charset="0"/>
                <a:cs typeface="Arial" panose="020B0604020202020204" pitchFamily="34" charset="0"/>
              </a:rPr>
              <a:t>5</a:t>
            </a:r>
            <a:r>
              <a:rPr lang="ja-JP" altLang="en-US" sz="3600" dirty="0">
                <a:latin typeface="Arial" panose="020B0604020202020204" pitchFamily="34" charset="0"/>
                <a:cs typeface="Arial" panose="020B0604020202020204" pitchFamily="34" charset="0"/>
              </a:rPr>
              <a:t>、</a:t>
            </a:r>
            <a:r>
              <a:rPr lang="en-US" altLang="ja-JP" sz="3600" dirty="0">
                <a:latin typeface="Arial" panose="020B0604020202020204" pitchFamily="34" charset="0"/>
                <a:cs typeface="Arial" panose="020B0604020202020204" pitchFamily="34" charset="0"/>
              </a:rPr>
              <a:t>-6</a:t>
            </a:r>
            <a:r>
              <a:rPr lang="ja-JP" altLang="en-US" sz="3600" dirty="0">
                <a:latin typeface="Arial" panose="020B0604020202020204" pitchFamily="34" charset="0"/>
                <a:cs typeface="Arial" panose="020B0604020202020204" pitchFamily="34" charset="0"/>
              </a:rPr>
              <a:t>なら</a:t>
            </a:r>
            <a:r>
              <a:rPr lang="en-US" altLang="ja-JP" sz="3600" dirty="0">
                <a:latin typeface="Arial" panose="020B0604020202020204" pitchFamily="34" charset="0"/>
                <a:cs typeface="Arial" panose="020B0604020202020204" pitchFamily="34" charset="0"/>
              </a:rPr>
              <a:t>0</a:t>
            </a:r>
          </a:p>
        </p:txBody>
      </p:sp>
      <p:sp>
        <p:nvSpPr>
          <p:cNvPr id="75" name="線">
            <a:extLst>
              <a:ext uri="{FF2B5EF4-FFF2-40B4-BE49-F238E27FC236}">
                <a16:creationId xmlns:a16="http://schemas.microsoft.com/office/drawing/2014/main" id="{E7FCCA51-2756-44DF-8C26-8EA969149BF5}"/>
              </a:ext>
            </a:extLst>
          </p:cNvPr>
          <p:cNvSpPr/>
          <p:nvPr/>
        </p:nvSpPr>
        <p:spPr>
          <a:xfrm flipV="1">
            <a:off x="13702655" y="12994499"/>
            <a:ext cx="9909032" cy="7175"/>
          </a:xfrm>
          <a:prstGeom prst="line">
            <a:avLst/>
          </a:prstGeom>
          <a:ln w="25400">
            <a:solidFill>
              <a:srgbClr val="000000"/>
            </a:solidFill>
            <a:miter lim="400000"/>
          </a:ln>
        </p:spPr>
        <p:txBody>
          <a:bodyPr lIns="50800" tIns="50800" rIns="50800" bIns="50800" anchor="ctr"/>
          <a:lstStyle/>
          <a:p>
            <a:endParaRPr/>
          </a:p>
        </p:txBody>
      </p:sp>
      <p:sp>
        <p:nvSpPr>
          <p:cNvPr id="76" name="線">
            <a:extLst>
              <a:ext uri="{FF2B5EF4-FFF2-40B4-BE49-F238E27FC236}">
                <a16:creationId xmlns:a16="http://schemas.microsoft.com/office/drawing/2014/main" id="{89462449-6CBC-4F3C-87B7-6C0D88FBBA52}"/>
              </a:ext>
            </a:extLst>
          </p:cNvPr>
          <p:cNvSpPr/>
          <p:nvPr/>
        </p:nvSpPr>
        <p:spPr>
          <a:xfrm flipV="1">
            <a:off x="18404283" y="8449184"/>
            <a:ext cx="1" cy="4552490"/>
          </a:xfrm>
          <a:prstGeom prst="line">
            <a:avLst/>
          </a:prstGeom>
          <a:ln w="25400">
            <a:solidFill>
              <a:srgbClr val="000000"/>
            </a:solidFill>
            <a:miter lim="400000"/>
          </a:ln>
        </p:spPr>
        <p:txBody>
          <a:bodyPr lIns="50800" tIns="50800" rIns="50800" bIns="50800" anchor="ctr"/>
          <a:lstStyle/>
          <a:p>
            <a:endParaRPr/>
          </a:p>
        </p:txBody>
      </p:sp>
      <p:sp>
        <p:nvSpPr>
          <p:cNvPr id="77" name="線">
            <a:extLst>
              <a:ext uri="{FF2B5EF4-FFF2-40B4-BE49-F238E27FC236}">
                <a16:creationId xmlns:a16="http://schemas.microsoft.com/office/drawing/2014/main" id="{D124A29E-73BA-499E-B7B9-2595DEF08700}"/>
              </a:ext>
            </a:extLst>
          </p:cNvPr>
          <p:cNvSpPr/>
          <p:nvPr/>
        </p:nvSpPr>
        <p:spPr>
          <a:xfrm>
            <a:off x="13988642" y="9021263"/>
            <a:ext cx="9262261" cy="3344975"/>
          </a:xfrm>
          <a:custGeom>
            <a:avLst/>
            <a:gdLst>
              <a:gd name="connsiteX0" fmla="*/ 0 w 21600"/>
              <a:gd name="connsiteY0" fmla="*/ 21600 h 21600"/>
              <a:gd name="connsiteX1" fmla="*/ 10376 w 21600"/>
              <a:gd name="connsiteY1" fmla="*/ 21545 h 21600"/>
              <a:gd name="connsiteX2" fmla="*/ 10212 w 21600"/>
              <a:gd name="connsiteY2" fmla="*/ 325 h 21600"/>
              <a:gd name="connsiteX3" fmla="*/ 21600 w 21600"/>
              <a:gd name="connsiteY3" fmla="*/ 0 h 21600"/>
              <a:gd name="connsiteX0" fmla="*/ 0 w 21600"/>
              <a:gd name="connsiteY0" fmla="*/ 21646 h 21646"/>
              <a:gd name="connsiteX1" fmla="*/ 10376 w 21600"/>
              <a:gd name="connsiteY1" fmla="*/ 21591 h 21646"/>
              <a:gd name="connsiteX2" fmla="*/ 10276 w 21600"/>
              <a:gd name="connsiteY2" fmla="*/ 16 h 21646"/>
              <a:gd name="connsiteX3" fmla="*/ 21600 w 21600"/>
              <a:gd name="connsiteY3" fmla="*/ 46 h 21646"/>
              <a:gd name="connsiteX0" fmla="*/ 0 w 21600"/>
              <a:gd name="connsiteY0" fmla="*/ 21646 h 21680"/>
              <a:gd name="connsiteX1" fmla="*/ 10217 w 21600"/>
              <a:gd name="connsiteY1" fmla="*/ 21680 h 21680"/>
              <a:gd name="connsiteX2" fmla="*/ 10276 w 21600"/>
              <a:gd name="connsiteY2" fmla="*/ 16 h 21680"/>
              <a:gd name="connsiteX3" fmla="*/ 21600 w 21600"/>
              <a:gd name="connsiteY3" fmla="*/ 46 h 21680"/>
              <a:gd name="connsiteX0" fmla="*/ 0 w 21600"/>
              <a:gd name="connsiteY0" fmla="*/ 21730 h 21764"/>
              <a:gd name="connsiteX1" fmla="*/ 10217 w 21600"/>
              <a:gd name="connsiteY1" fmla="*/ 21764 h 21764"/>
              <a:gd name="connsiteX2" fmla="*/ 10371 w 21600"/>
              <a:gd name="connsiteY2" fmla="*/ 11 h 21764"/>
              <a:gd name="connsiteX3" fmla="*/ 21600 w 21600"/>
              <a:gd name="connsiteY3" fmla="*/ 130 h 21764"/>
              <a:gd name="connsiteX0" fmla="*/ 0 w 21600"/>
              <a:gd name="connsiteY0" fmla="*/ 21730 h 21853"/>
              <a:gd name="connsiteX1" fmla="*/ 10312 w 21600"/>
              <a:gd name="connsiteY1" fmla="*/ 21853 h 21853"/>
              <a:gd name="connsiteX2" fmla="*/ 10371 w 21600"/>
              <a:gd name="connsiteY2" fmla="*/ 11 h 21853"/>
              <a:gd name="connsiteX3" fmla="*/ 21600 w 21600"/>
              <a:gd name="connsiteY3" fmla="*/ 130 h 21853"/>
              <a:gd name="connsiteX0" fmla="*/ 0 w 21600"/>
              <a:gd name="connsiteY0" fmla="*/ 21647 h 21770"/>
              <a:gd name="connsiteX1" fmla="*/ 10312 w 21600"/>
              <a:gd name="connsiteY1" fmla="*/ 21770 h 21770"/>
              <a:gd name="connsiteX2" fmla="*/ 10339 w 21600"/>
              <a:gd name="connsiteY2" fmla="*/ 17 h 21770"/>
              <a:gd name="connsiteX3" fmla="*/ 21600 w 21600"/>
              <a:gd name="connsiteY3" fmla="*/ 47 h 21770"/>
            </a:gdLst>
            <a:ahLst/>
            <a:cxnLst>
              <a:cxn ang="0">
                <a:pos x="connsiteX0" y="connsiteY0"/>
              </a:cxn>
              <a:cxn ang="0">
                <a:pos x="connsiteX1" y="connsiteY1"/>
              </a:cxn>
              <a:cxn ang="0">
                <a:pos x="connsiteX2" y="connsiteY2"/>
              </a:cxn>
              <a:cxn ang="0">
                <a:pos x="connsiteX3" y="connsiteY3"/>
              </a:cxn>
            </a:cxnLst>
            <a:rect l="l" t="t" r="r" b="b"/>
            <a:pathLst>
              <a:path w="21600" h="21770" extrusionOk="0">
                <a:moveTo>
                  <a:pt x="0" y="21647"/>
                </a:moveTo>
                <a:lnTo>
                  <a:pt x="10312" y="21770"/>
                </a:lnTo>
                <a:cubicBezTo>
                  <a:pt x="10257" y="14697"/>
                  <a:pt x="10394" y="7090"/>
                  <a:pt x="10339" y="17"/>
                </a:cubicBezTo>
                <a:cubicBezTo>
                  <a:pt x="14120" y="-50"/>
                  <a:pt x="17819" y="114"/>
                  <a:pt x="21600" y="47"/>
                </a:cubicBezTo>
              </a:path>
            </a:pathLst>
          </a:custGeom>
          <a:ln w="25400">
            <a:solidFill>
              <a:schemeClr val="accent5"/>
            </a:solidFill>
            <a:miter lim="400000"/>
          </a:ln>
        </p:spPr>
        <p:txBody>
          <a:bodyPr lIns="50800" tIns="50800" rIns="50800" bIns="50800" anchor="ctr"/>
          <a:lstStyle/>
          <a:p>
            <a:endParaRPr/>
          </a:p>
        </p:txBody>
      </p:sp>
      <p:sp>
        <p:nvSpPr>
          <p:cNvPr id="78" name="0">
            <a:extLst>
              <a:ext uri="{FF2B5EF4-FFF2-40B4-BE49-F238E27FC236}">
                <a16:creationId xmlns:a16="http://schemas.microsoft.com/office/drawing/2014/main" id="{4A216AA6-490A-4B7C-B403-C48D87C1FE18}"/>
              </a:ext>
            </a:extLst>
          </p:cNvPr>
          <p:cNvSpPr txBox="1"/>
          <p:nvPr/>
        </p:nvSpPr>
        <p:spPr>
          <a:xfrm>
            <a:off x="18692876" y="11809139"/>
            <a:ext cx="452047" cy="7812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900"/>
            </a:lvl1pPr>
          </a:lstStyle>
          <a:p>
            <a:r>
              <a:rPr>
                <a:latin typeface="Arial" panose="020B0604020202020204" pitchFamily="34" charset="0"/>
                <a:cs typeface="Arial" panose="020B0604020202020204" pitchFamily="34" charset="0"/>
              </a:rPr>
              <a:t>0</a:t>
            </a:r>
          </a:p>
        </p:txBody>
      </p:sp>
      <p:sp>
        <p:nvSpPr>
          <p:cNvPr id="79" name="1">
            <a:extLst>
              <a:ext uri="{FF2B5EF4-FFF2-40B4-BE49-F238E27FC236}">
                <a16:creationId xmlns:a16="http://schemas.microsoft.com/office/drawing/2014/main" id="{5B5D7842-31CC-4EAF-A2ED-1301F5999D95}"/>
              </a:ext>
            </a:extLst>
          </p:cNvPr>
          <p:cNvSpPr txBox="1"/>
          <p:nvPr/>
        </p:nvSpPr>
        <p:spPr>
          <a:xfrm>
            <a:off x="17847151" y="8787906"/>
            <a:ext cx="359073" cy="6011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900"/>
            </a:lvl1pPr>
          </a:lstStyle>
          <a:p>
            <a:r>
              <a:rPr sz="3600">
                <a:latin typeface="Arial" panose="020B0604020202020204" pitchFamily="34" charset="0"/>
                <a:cs typeface="Arial" panose="020B0604020202020204" pitchFamily="34" charset="0"/>
              </a:rPr>
              <a:t>1</a:t>
            </a:r>
          </a:p>
        </p:txBody>
      </p:sp>
      <p:sp>
        <p:nvSpPr>
          <p:cNvPr id="80" name="ステップ関数">
            <a:extLst>
              <a:ext uri="{FF2B5EF4-FFF2-40B4-BE49-F238E27FC236}">
                <a16:creationId xmlns:a16="http://schemas.microsoft.com/office/drawing/2014/main" id="{9D57C3F7-65BC-4339-B4DB-923A31DDEC37}"/>
              </a:ext>
            </a:extLst>
          </p:cNvPr>
          <p:cNvSpPr txBox="1"/>
          <p:nvPr/>
        </p:nvSpPr>
        <p:spPr>
          <a:xfrm>
            <a:off x="12879198" y="8851500"/>
            <a:ext cx="3103414" cy="6427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3900">
                <a:latin typeface="ヒラギノ丸ゴ ProN W4"/>
                <a:ea typeface="ヒラギノ丸ゴ ProN W4"/>
                <a:cs typeface="ヒラギノ丸ゴ ProN W4"/>
                <a:sym typeface="ヒラギノ丸ゴ ProN W4"/>
              </a:defRPr>
            </a:lvl1pPr>
          </a:lstStyle>
          <a:p>
            <a:r>
              <a:rPr dirty="0" err="1">
                <a:latin typeface="Arial" panose="020B0604020202020204" pitchFamily="34" charset="0"/>
                <a:cs typeface="Arial" panose="020B0604020202020204" pitchFamily="34" charset="0"/>
              </a:rPr>
              <a:t>ステップ関数</a:t>
            </a:r>
            <a:endParaRPr dirty="0">
              <a:latin typeface="Arial" panose="020B0604020202020204" pitchFamily="34" charset="0"/>
              <a:cs typeface="Arial" panose="020B0604020202020204" pitchFamily="34" charset="0"/>
            </a:endParaRPr>
          </a:p>
        </p:txBody>
      </p:sp>
      <p:sp>
        <p:nvSpPr>
          <p:cNvPr id="81" name="0.4">
            <a:extLst>
              <a:ext uri="{FF2B5EF4-FFF2-40B4-BE49-F238E27FC236}">
                <a16:creationId xmlns:a16="http://schemas.microsoft.com/office/drawing/2014/main" id="{48193F42-BC18-4CAE-9713-CB8C1E660686}"/>
              </a:ext>
            </a:extLst>
          </p:cNvPr>
          <p:cNvSpPr txBox="1"/>
          <p:nvPr/>
        </p:nvSpPr>
        <p:spPr>
          <a:xfrm>
            <a:off x="19815046" y="13171437"/>
            <a:ext cx="603505" cy="406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a:latin typeface="ヒラギノ丸ゴ ProN W4"/>
                <a:ea typeface="ヒラギノ丸ゴ ProN W4"/>
                <a:cs typeface="ヒラギノ丸ゴ ProN W4"/>
                <a:sym typeface="ヒラギノ丸ゴ ProN W4"/>
              </a:defRPr>
            </a:lvl1pPr>
          </a:lstStyle>
          <a:p>
            <a:r>
              <a:t>0.4</a:t>
            </a:r>
          </a:p>
        </p:txBody>
      </p:sp>
      <p:sp>
        <p:nvSpPr>
          <p:cNvPr id="82" name="線">
            <a:extLst>
              <a:ext uri="{FF2B5EF4-FFF2-40B4-BE49-F238E27FC236}">
                <a16:creationId xmlns:a16="http://schemas.microsoft.com/office/drawing/2014/main" id="{9756CBA7-E153-461B-8782-7C11876F7505}"/>
              </a:ext>
            </a:extLst>
          </p:cNvPr>
          <p:cNvSpPr/>
          <p:nvPr/>
        </p:nvSpPr>
        <p:spPr>
          <a:xfrm flipV="1">
            <a:off x="20071151" y="9088501"/>
            <a:ext cx="1" cy="3881668"/>
          </a:xfrm>
          <a:prstGeom prst="line">
            <a:avLst/>
          </a:prstGeom>
          <a:ln w="25400">
            <a:solidFill>
              <a:srgbClr val="000000"/>
            </a:solidFill>
            <a:custDash>
              <a:ds d="600000" sp="600000"/>
            </a:custDash>
            <a:miter lim="400000"/>
          </a:ln>
        </p:spPr>
        <p:txBody>
          <a:bodyPr lIns="50800" tIns="50800" rIns="50800" bIns="50800" anchor="ctr"/>
          <a:lstStyle/>
          <a:p>
            <a:endParaRPr/>
          </a:p>
        </p:txBody>
      </p:sp>
      <p:sp>
        <p:nvSpPr>
          <p:cNvPr id="83" name="0">
            <a:extLst>
              <a:ext uri="{FF2B5EF4-FFF2-40B4-BE49-F238E27FC236}">
                <a16:creationId xmlns:a16="http://schemas.microsoft.com/office/drawing/2014/main" id="{70048AD2-4C6C-4E1D-AE25-FCF739A3201C}"/>
              </a:ext>
            </a:extLst>
          </p:cNvPr>
          <p:cNvSpPr txBox="1"/>
          <p:nvPr/>
        </p:nvSpPr>
        <p:spPr>
          <a:xfrm>
            <a:off x="18185665" y="13073012"/>
            <a:ext cx="437237" cy="6032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3900">
                <a:latin typeface="ヒラギノ丸ゴ ProN W4"/>
                <a:ea typeface="ヒラギノ丸ゴ ProN W4"/>
                <a:cs typeface="ヒラギノ丸ゴ ProN W4"/>
                <a:sym typeface="ヒラギノ丸ゴ ProN W4"/>
              </a:defRPr>
            </a:lvl1pPr>
          </a:lstStyle>
          <a:p>
            <a:r>
              <a:t>0</a:t>
            </a:r>
          </a:p>
        </p:txBody>
      </p:sp>
      <p:sp>
        <p:nvSpPr>
          <p:cNvPr id="84" name="z =">
            <a:extLst>
              <a:ext uri="{FF2B5EF4-FFF2-40B4-BE49-F238E27FC236}">
                <a16:creationId xmlns:a16="http://schemas.microsoft.com/office/drawing/2014/main" id="{1465EFCC-0C1C-45EC-BF68-A4660ABF91B3}"/>
              </a:ext>
            </a:extLst>
          </p:cNvPr>
          <p:cNvSpPr txBox="1"/>
          <p:nvPr/>
        </p:nvSpPr>
        <p:spPr>
          <a:xfrm>
            <a:off x="12017667" y="10506082"/>
            <a:ext cx="1194238" cy="5457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5300">
                <a:latin typeface="Apple Chancery"/>
                <a:ea typeface="Apple Chancery"/>
                <a:cs typeface="Apple Chancery"/>
                <a:sym typeface="Apple Chancery"/>
              </a:defRPr>
            </a:lvl1pPr>
          </a:lstStyle>
          <a:p>
            <a:r>
              <a:rPr lang="en-US" sz="3200" dirty="0">
                <a:latin typeface="Arial" panose="020B0604020202020204" pitchFamily="34" charset="0"/>
                <a:cs typeface="Arial" panose="020B0604020202020204" pitchFamily="34" charset="0"/>
              </a:rPr>
              <a:t>f(</a:t>
            </a:r>
            <a:r>
              <a:rPr lang="en-US" altLang="ja-JP" sz="3200" dirty="0">
                <a:latin typeface="Arial" panose="020B0604020202020204" pitchFamily="34" charset="0"/>
                <a:cs typeface="Arial" panose="020B0604020202020204" pitchFamily="34" charset="0"/>
              </a:rPr>
              <a:t>μ)</a:t>
            </a:r>
            <a:r>
              <a:rPr sz="3200" dirty="0">
                <a:latin typeface="Arial" panose="020B0604020202020204" pitchFamily="34" charset="0"/>
                <a:cs typeface="Arial" panose="020B0604020202020204" pitchFamily="34" charset="0"/>
              </a:rPr>
              <a:t> = </a:t>
            </a:r>
          </a:p>
        </p:txBody>
      </p:sp>
      <p:sp>
        <p:nvSpPr>
          <p:cNvPr id="85" name="1    μ &gt; 0">
            <a:extLst>
              <a:ext uri="{FF2B5EF4-FFF2-40B4-BE49-F238E27FC236}">
                <a16:creationId xmlns:a16="http://schemas.microsoft.com/office/drawing/2014/main" id="{5B3C563A-E429-4748-82E3-8BD3E93F8F1C}"/>
              </a:ext>
            </a:extLst>
          </p:cNvPr>
          <p:cNvSpPr txBox="1"/>
          <p:nvPr/>
        </p:nvSpPr>
        <p:spPr>
          <a:xfrm>
            <a:off x="13592524" y="10193477"/>
            <a:ext cx="1832233" cy="5457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5300">
                <a:latin typeface="Apple Chancery"/>
                <a:ea typeface="Apple Chancery"/>
                <a:cs typeface="Apple Chancery"/>
                <a:sym typeface="Apple Chancery"/>
              </a:defRPr>
            </a:pPr>
            <a:r>
              <a:rPr sz="3200" dirty="0">
                <a:latin typeface="Arial" panose="020B0604020202020204" pitchFamily="34" charset="0"/>
                <a:ea typeface="ヒラギノ丸ゴ ProN W4"/>
                <a:cs typeface="Arial" panose="020B0604020202020204" pitchFamily="34" charset="0"/>
                <a:sym typeface="ヒラギノ丸ゴ ProN W4"/>
              </a:rPr>
              <a:t>1   </a:t>
            </a:r>
            <a:r>
              <a:rPr sz="3200" dirty="0">
                <a:latin typeface="Arial" panose="020B0604020202020204" pitchFamily="34" charset="0"/>
                <a:cs typeface="Arial" panose="020B0604020202020204" pitchFamily="34" charset="0"/>
              </a:rPr>
              <a:t> μ </a:t>
            </a:r>
            <a:r>
              <a:rPr sz="3200" dirty="0">
                <a:latin typeface="Arial" panose="020B0604020202020204" pitchFamily="34" charset="0"/>
                <a:ea typeface="ヒラギノ丸ゴ ProN W4"/>
                <a:cs typeface="Arial" panose="020B0604020202020204" pitchFamily="34" charset="0"/>
                <a:sym typeface="ヒラギノ丸ゴ ProN W4"/>
              </a:rPr>
              <a:t>&gt;</a:t>
            </a:r>
            <a:r>
              <a:rPr sz="3200" dirty="0">
                <a:latin typeface="Arial" panose="020B0604020202020204" pitchFamily="34" charset="0"/>
                <a:cs typeface="Arial" panose="020B0604020202020204" pitchFamily="34" charset="0"/>
              </a:rPr>
              <a:t> 0 </a:t>
            </a:r>
          </a:p>
        </p:txBody>
      </p:sp>
      <p:sp>
        <p:nvSpPr>
          <p:cNvPr id="86" name="0   それ以外">
            <a:extLst>
              <a:ext uri="{FF2B5EF4-FFF2-40B4-BE49-F238E27FC236}">
                <a16:creationId xmlns:a16="http://schemas.microsoft.com/office/drawing/2014/main" id="{0C6F9391-27D1-4423-A3BE-7541EE056C92}"/>
              </a:ext>
            </a:extLst>
          </p:cNvPr>
          <p:cNvSpPr txBox="1"/>
          <p:nvPr/>
        </p:nvSpPr>
        <p:spPr>
          <a:xfrm>
            <a:off x="13634220" y="10939851"/>
            <a:ext cx="2313134" cy="5457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5300">
                <a:latin typeface="Apple Chancery"/>
                <a:ea typeface="Apple Chancery"/>
                <a:cs typeface="Apple Chancery"/>
                <a:sym typeface="Apple Chancery"/>
              </a:defRPr>
            </a:pPr>
            <a:r>
              <a:rPr sz="3200" dirty="0">
                <a:latin typeface="Arial" panose="020B0604020202020204" pitchFamily="34" charset="0"/>
                <a:ea typeface="ヒラギノ丸ゴ ProN W4"/>
                <a:cs typeface="Arial" panose="020B0604020202020204" pitchFamily="34" charset="0"/>
                <a:sym typeface="ヒラギノ丸ゴ ProN W4"/>
              </a:rPr>
              <a:t>0   </a:t>
            </a:r>
            <a:r>
              <a:rPr sz="3200" dirty="0" err="1">
                <a:latin typeface="Arial" panose="020B0604020202020204" pitchFamily="34" charset="0"/>
                <a:cs typeface="Arial" panose="020B0604020202020204" pitchFamily="34" charset="0"/>
              </a:rPr>
              <a:t>それ以外</a:t>
            </a:r>
            <a:endParaRPr sz="3200" dirty="0">
              <a:latin typeface="Arial" panose="020B0604020202020204" pitchFamily="34" charset="0"/>
              <a:cs typeface="Arial" panose="020B0604020202020204" pitchFamily="34" charset="0"/>
            </a:endParaRPr>
          </a:p>
        </p:txBody>
      </p:sp>
      <p:sp>
        <p:nvSpPr>
          <p:cNvPr id="87" name="線">
            <a:extLst>
              <a:ext uri="{FF2B5EF4-FFF2-40B4-BE49-F238E27FC236}">
                <a16:creationId xmlns:a16="http://schemas.microsoft.com/office/drawing/2014/main" id="{5F614612-F426-426F-A940-B9DC2197FC84}"/>
              </a:ext>
            </a:extLst>
          </p:cNvPr>
          <p:cNvSpPr/>
          <p:nvPr/>
        </p:nvSpPr>
        <p:spPr>
          <a:xfrm>
            <a:off x="13149762" y="10025662"/>
            <a:ext cx="337474" cy="151776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8760" y="453"/>
                  <a:pt x="16482" y="1060"/>
                  <a:pt x="14979" y="1765"/>
                </a:cubicBezTo>
                <a:cubicBezTo>
                  <a:pt x="10464" y="3884"/>
                  <a:pt x="13646" y="6461"/>
                  <a:pt x="9105" y="8597"/>
                </a:cubicBezTo>
                <a:cubicBezTo>
                  <a:pt x="7175" y="9505"/>
                  <a:pt x="3978" y="10247"/>
                  <a:pt x="0" y="10712"/>
                </a:cubicBezTo>
                <a:cubicBezTo>
                  <a:pt x="2503" y="10993"/>
                  <a:pt x="4682" y="11401"/>
                  <a:pt x="6370" y="11902"/>
                </a:cubicBezTo>
                <a:cubicBezTo>
                  <a:pt x="14118" y="14202"/>
                  <a:pt x="9777" y="17410"/>
                  <a:pt x="14576" y="19987"/>
                </a:cubicBezTo>
                <a:cubicBezTo>
                  <a:pt x="15684" y="20582"/>
                  <a:pt x="17255" y="21128"/>
                  <a:pt x="19216" y="21600"/>
                </a:cubicBezTo>
              </a:path>
            </a:pathLst>
          </a:custGeom>
          <a:ln w="25400">
            <a:solidFill>
              <a:srgbClr val="000000"/>
            </a:solidFill>
            <a:miter lim="400000"/>
          </a:ln>
        </p:spPr>
        <p:txBody>
          <a:bodyPr lIns="50800" tIns="50800" rIns="50800" bIns="50800" anchor="ctr"/>
          <a:lstStyle/>
          <a:p>
            <a:endParaRPr sz="1600">
              <a:latin typeface="Arial" panose="020B0604020202020204" pitchFamily="34" charset="0"/>
              <a:cs typeface="Arial" panose="020B0604020202020204" pitchFamily="34" charset="0"/>
            </a:endParaRPr>
          </a:p>
        </p:txBody>
      </p:sp>
      <p:sp>
        <p:nvSpPr>
          <p:cNvPr id="64" name="テキスト ボックス 63">
            <a:extLst>
              <a:ext uri="{FF2B5EF4-FFF2-40B4-BE49-F238E27FC236}">
                <a16:creationId xmlns:a16="http://schemas.microsoft.com/office/drawing/2014/main" id="{605E4BE5-6838-4834-AB1D-6B1D696096CA}"/>
              </a:ext>
            </a:extLst>
          </p:cNvPr>
          <p:cNvSpPr txBox="1"/>
          <p:nvPr/>
        </p:nvSpPr>
        <p:spPr>
          <a:xfrm>
            <a:off x="477078" y="1187713"/>
            <a:ext cx="2836634" cy="757130"/>
          </a:xfrm>
          <a:prstGeom prst="rect">
            <a:avLst/>
          </a:prstGeom>
          <a:noFill/>
        </p:spPr>
        <p:txBody>
          <a:bodyPr wrap="square" rtlCol="0">
            <a:spAutoFit/>
          </a:bodyPr>
          <a:lstStyle/>
          <a:p>
            <a:pPr algn="ctr"/>
            <a:r>
              <a:rPr lang="en-US" altLang="ja-JP" sz="4800" dirty="0">
                <a:latin typeface="Hiragino Kaku Gothic ProN W3" panose="020B0300000000000000" pitchFamily="34" charset="-128"/>
                <a:ea typeface="Hiragino Kaku Gothic ProN W3" panose="020B0300000000000000" pitchFamily="34" charset="-128"/>
              </a:rPr>
              <a:t>784</a:t>
            </a:r>
            <a:r>
              <a:rPr lang="ja-JP" altLang="en-US" sz="4800" dirty="0">
                <a:latin typeface="Hiragino Kaku Gothic ProN W3" panose="020B0300000000000000" pitchFamily="34" charset="-128"/>
                <a:ea typeface="Hiragino Kaku Gothic ProN W3" panose="020B0300000000000000" pitchFamily="34" charset="-128"/>
              </a:rPr>
              <a:t>個</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89" name="テキスト ボックス 88">
            <a:extLst>
              <a:ext uri="{FF2B5EF4-FFF2-40B4-BE49-F238E27FC236}">
                <a16:creationId xmlns:a16="http://schemas.microsoft.com/office/drawing/2014/main" id="{811A7F63-2DE7-473C-B1C3-771730F566BA}"/>
              </a:ext>
            </a:extLst>
          </p:cNvPr>
          <p:cNvSpPr txBox="1"/>
          <p:nvPr/>
        </p:nvSpPr>
        <p:spPr>
          <a:xfrm>
            <a:off x="5661903" y="2004998"/>
            <a:ext cx="2836634" cy="757130"/>
          </a:xfrm>
          <a:prstGeom prst="rect">
            <a:avLst/>
          </a:prstGeom>
          <a:noFill/>
        </p:spPr>
        <p:txBody>
          <a:bodyPr wrap="square" rtlCol="0">
            <a:spAutoFit/>
          </a:bodyPr>
          <a:lstStyle/>
          <a:p>
            <a:pPr algn="ctr"/>
            <a:r>
              <a:rPr lang="en-US" altLang="ja-JP" sz="4800" dirty="0">
                <a:latin typeface="Hiragino Kaku Gothic ProN W3" panose="020B0300000000000000" pitchFamily="34" charset="-128"/>
                <a:ea typeface="Hiragino Kaku Gothic ProN W3" panose="020B0300000000000000" pitchFamily="34" charset="-128"/>
              </a:rPr>
              <a:t>32</a:t>
            </a:r>
            <a:r>
              <a:rPr lang="ja-JP" altLang="en-US" sz="4800" dirty="0">
                <a:latin typeface="Hiragino Kaku Gothic ProN W3" panose="020B0300000000000000" pitchFamily="34" charset="-128"/>
                <a:ea typeface="Hiragino Kaku Gothic ProN W3" panose="020B0300000000000000" pitchFamily="34" charset="-128"/>
              </a:rPr>
              <a:t>個</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90" name="テキスト ボックス 89">
            <a:extLst>
              <a:ext uri="{FF2B5EF4-FFF2-40B4-BE49-F238E27FC236}">
                <a16:creationId xmlns:a16="http://schemas.microsoft.com/office/drawing/2014/main" id="{C56B7977-AC6F-452D-9D9D-1D59B9ABC089}"/>
              </a:ext>
            </a:extLst>
          </p:cNvPr>
          <p:cNvSpPr txBox="1"/>
          <p:nvPr/>
        </p:nvSpPr>
        <p:spPr>
          <a:xfrm>
            <a:off x="-310727" y="12783008"/>
            <a:ext cx="4178104" cy="590931"/>
          </a:xfrm>
          <a:prstGeom prst="rect">
            <a:avLst/>
          </a:prstGeom>
          <a:noFill/>
        </p:spPr>
        <p:txBody>
          <a:bodyPr wrap="square" rtlCol="0">
            <a:spAutoFit/>
          </a:bodyPr>
          <a:lstStyle/>
          <a:p>
            <a:r>
              <a:rPr lang="en-US" altLang="ja-JP" sz="3600" dirty="0">
                <a:latin typeface="Hiragino Kaku Gothic ProN W3" panose="020B0300000000000000" pitchFamily="34" charset="-128"/>
                <a:ea typeface="Hiragino Kaku Gothic ProN W3" panose="020B0300000000000000" pitchFamily="34" charset="-128"/>
              </a:rPr>
              <a:t>(</a:t>
            </a:r>
            <a:r>
              <a:rPr lang="ja-JP" altLang="en-US" sz="3600" dirty="0">
                <a:latin typeface="Hiragino Kaku Gothic ProN W3" panose="020B0300000000000000" pitchFamily="34" charset="-128"/>
                <a:ea typeface="Hiragino Kaku Gothic ProN W3" panose="020B0300000000000000" pitchFamily="34" charset="-128"/>
              </a:rPr>
              <a:t>バイアス項</a:t>
            </a:r>
            <a:r>
              <a:rPr lang="en-US" altLang="ja-JP" sz="3600" dirty="0">
                <a:latin typeface="Hiragino Kaku Gothic ProN W3" panose="020B0300000000000000" pitchFamily="34" charset="-128"/>
                <a:ea typeface="Hiragino Kaku Gothic ProN W3" panose="020B0300000000000000" pitchFamily="34" charset="-128"/>
              </a:rPr>
              <a:t>): b</a:t>
            </a:r>
            <a:endParaRPr kumimoji="1" lang="ja-JP" altLang="en-US" sz="3600" dirty="0">
              <a:latin typeface="Hiragino Kaku Gothic ProN W3" panose="020B0300000000000000" pitchFamily="34" charset="-128"/>
              <a:ea typeface="Hiragino Kaku Gothic ProN W3" panose="020B0300000000000000" pitchFamily="34" charset="-128"/>
            </a:endParaRPr>
          </a:p>
        </p:txBody>
      </p:sp>
      <p:cxnSp>
        <p:nvCxnSpPr>
          <p:cNvPr id="91" name="直線コネクタ 90">
            <a:extLst>
              <a:ext uri="{FF2B5EF4-FFF2-40B4-BE49-F238E27FC236}">
                <a16:creationId xmlns:a16="http://schemas.microsoft.com/office/drawing/2014/main" id="{25AA067C-A2CA-41B5-9762-04289C634E34}"/>
              </a:ext>
            </a:extLst>
          </p:cNvPr>
          <p:cNvCxnSpPr>
            <a:cxnSpLocks/>
          </p:cNvCxnSpPr>
          <p:nvPr/>
        </p:nvCxnSpPr>
        <p:spPr>
          <a:xfrm flipV="1">
            <a:off x="4061900" y="3926540"/>
            <a:ext cx="2534344" cy="90955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テキスト ボックス 1">
            <a:extLst>
              <a:ext uri="{FF2B5EF4-FFF2-40B4-BE49-F238E27FC236}">
                <a16:creationId xmlns:a16="http://schemas.microsoft.com/office/drawing/2014/main" id="{D56CF23C-4777-F9D4-CE46-7F3FEA4AEE07}"/>
              </a:ext>
            </a:extLst>
          </p:cNvPr>
          <p:cNvSpPr txBox="1"/>
          <p:nvPr/>
        </p:nvSpPr>
        <p:spPr>
          <a:xfrm>
            <a:off x="11419177" y="2245271"/>
            <a:ext cx="4633740" cy="757130"/>
          </a:xfrm>
          <a:prstGeom prst="rect">
            <a:avLst/>
          </a:prstGeom>
          <a:noFill/>
        </p:spPr>
        <p:txBody>
          <a:bodyPr wrap="square" rtlCol="0">
            <a:spAutoFit/>
          </a:bodyPr>
          <a:lstStyle/>
          <a:p>
            <a:r>
              <a:rPr lang="en-US" altLang="ja-JP" sz="4800" dirty="0" err="1">
                <a:latin typeface="Hiragino Kaku Gothic ProN W3" panose="020B0300000000000000" pitchFamily="34" charset="-128"/>
                <a:ea typeface="Hiragino Kaku Gothic ProN W3" panose="020B0300000000000000" pitchFamily="34" charset="-128"/>
                <a:cs typeface="Arial" panose="020B0604020202020204" pitchFamily="34" charset="0"/>
              </a:rPr>
              <a:t>ReLU</a:t>
            </a:r>
            <a:r>
              <a:rPr lang="ja-JP" altLang="en-US" sz="4800" dirty="0">
                <a:latin typeface="Hiragino Kaku Gothic ProN W3" panose="020B0300000000000000" pitchFamily="34" charset="-128"/>
                <a:ea typeface="Hiragino Kaku Gothic ProN W3" panose="020B0300000000000000" pitchFamily="34" charset="-128"/>
                <a:cs typeface="Arial" panose="020B0604020202020204" pitchFamily="34" charset="0"/>
              </a:rPr>
              <a:t>関数</a:t>
            </a:r>
            <a:endParaRPr kumimoji="1" lang="ja-JP" altLang="en-US" sz="4800" dirty="0">
              <a:latin typeface="Hiragino Kaku Gothic ProN W3" panose="020B0300000000000000" pitchFamily="34" charset="-128"/>
              <a:ea typeface="Hiragino Kaku Gothic ProN W3" panose="020B0300000000000000" pitchFamily="34" charset="-128"/>
              <a:cs typeface="Arial" panose="020B0604020202020204" pitchFamily="34" charset="0"/>
            </a:endParaRPr>
          </a:p>
        </p:txBody>
      </p:sp>
    </p:spTree>
    <p:extLst>
      <p:ext uri="{BB962C8B-B14F-4D97-AF65-F5344CB8AC3E}">
        <p14:creationId xmlns:p14="http://schemas.microsoft.com/office/powerpoint/2010/main" val="33281307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楕円 9">
            <a:extLst>
              <a:ext uri="{FF2B5EF4-FFF2-40B4-BE49-F238E27FC236}">
                <a16:creationId xmlns:a16="http://schemas.microsoft.com/office/drawing/2014/main" id="{23F7C364-66FB-4AB4-84D6-42D17356D905}"/>
              </a:ext>
            </a:extLst>
          </p:cNvPr>
          <p:cNvSpPr/>
          <p:nvPr/>
        </p:nvSpPr>
        <p:spPr>
          <a:xfrm>
            <a:off x="6945869" y="2935087"/>
            <a:ext cx="577298" cy="5772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11" name="楕円 10">
            <a:extLst>
              <a:ext uri="{FF2B5EF4-FFF2-40B4-BE49-F238E27FC236}">
                <a16:creationId xmlns:a16="http://schemas.microsoft.com/office/drawing/2014/main" id="{7CF32E0D-DB60-4EBC-B977-1246ED213D02}"/>
              </a:ext>
            </a:extLst>
          </p:cNvPr>
          <p:cNvSpPr/>
          <p:nvPr/>
        </p:nvSpPr>
        <p:spPr>
          <a:xfrm>
            <a:off x="6945867" y="3670191"/>
            <a:ext cx="577298" cy="5772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12" name="楕円 11">
            <a:extLst>
              <a:ext uri="{FF2B5EF4-FFF2-40B4-BE49-F238E27FC236}">
                <a16:creationId xmlns:a16="http://schemas.microsoft.com/office/drawing/2014/main" id="{21537AE5-88AB-4A7D-9FE7-A16FC12D5987}"/>
              </a:ext>
            </a:extLst>
          </p:cNvPr>
          <p:cNvSpPr/>
          <p:nvPr/>
        </p:nvSpPr>
        <p:spPr>
          <a:xfrm>
            <a:off x="6945865" y="4405295"/>
            <a:ext cx="577298" cy="5772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13" name="楕円 12">
            <a:extLst>
              <a:ext uri="{FF2B5EF4-FFF2-40B4-BE49-F238E27FC236}">
                <a16:creationId xmlns:a16="http://schemas.microsoft.com/office/drawing/2014/main" id="{DA1F569C-2840-4D64-A115-F2D6EDB16EA5}"/>
              </a:ext>
            </a:extLst>
          </p:cNvPr>
          <p:cNvSpPr/>
          <p:nvPr/>
        </p:nvSpPr>
        <p:spPr>
          <a:xfrm>
            <a:off x="6945865" y="10096041"/>
            <a:ext cx="577298" cy="5772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14" name="楕円 13">
            <a:extLst>
              <a:ext uri="{FF2B5EF4-FFF2-40B4-BE49-F238E27FC236}">
                <a16:creationId xmlns:a16="http://schemas.microsoft.com/office/drawing/2014/main" id="{4ED12F38-BBEE-40D3-807A-36B19D9609BB}"/>
              </a:ext>
            </a:extLst>
          </p:cNvPr>
          <p:cNvSpPr/>
          <p:nvPr/>
        </p:nvSpPr>
        <p:spPr>
          <a:xfrm>
            <a:off x="6945865" y="10831145"/>
            <a:ext cx="577298" cy="5772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cxnSp>
        <p:nvCxnSpPr>
          <p:cNvPr id="30" name="直線コネクタ 29">
            <a:extLst>
              <a:ext uri="{FF2B5EF4-FFF2-40B4-BE49-F238E27FC236}">
                <a16:creationId xmlns:a16="http://schemas.microsoft.com/office/drawing/2014/main" id="{1734D72F-9A53-4294-A1DB-1CBD23CAADB5}"/>
              </a:ext>
            </a:extLst>
          </p:cNvPr>
          <p:cNvCxnSpPr>
            <a:cxnSpLocks/>
          </p:cNvCxnSpPr>
          <p:nvPr/>
        </p:nvCxnSpPr>
        <p:spPr>
          <a:xfrm>
            <a:off x="3890683" y="2502933"/>
            <a:ext cx="2705562" cy="23200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D32261BA-E4A1-43D2-9622-D04F7727D0FC}"/>
              </a:ext>
            </a:extLst>
          </p:cNvPr>
          <p:cNvCxnSpPr>
            <a:cxnSpLocks/>
          </p:cNvCxnSpPr>
          <p:nvPr/>
        </p:nvCxnSpPr>
        <p:spPr>
          <a:xfrm>
            <a:off x="3890683" y="3331314"/>
            <a:ext cx="2705562" cy="14916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E9098751-94C3-4DDD-B445-1A891A668C2B}"/>
              </a:ext>
            </a:extLst>
          </p:cNvPr>
          <p:cNvCxnSpPr>
            <a:cxnSpLocks/>
          </p:cNvCxnSpPr>
          <p:nvPr/>
        </p:nvCxnSpPr>
        <p:spPr>
          <a:xfrm>
            <a:off x="3926536" y="4247493"/>
            <a:ext cx="2669708" cy="5755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8EA8FF07-F6A7-478D-83D9-CA4207184D08}"/>
              </a:ext>
            </a:extLst>
          </p:cNvPr>
          <p:cNvCxnSpPr>
            <a:cxnSpLocks/>
          </p:cNvCxnSpPr>
          <p:nvPr/>
        </p:nvCxnSpPr>
        <p:spPr>
          <a:xfrm flipV="1">
            <a:off x="3890680" y="4823011"/>
            <a:ext cx="2705564" cy="2743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DA2FE063-A701-4D5D-B54A-9C0C451DC988}"/>
              </a:ext>
            </a:extLst>
          </p:cNvPr>
          <p:cNvCxnSpPr>
            <a:cxnSpLocks/>
          </p:cNvCxnSpPr>
          <p:nvPr/>
        </p:nvCxnSpPr>
        <p:spPr>
          <a:xfrm flipV="1">
            <a:off x="3890679" y="4823011"/>
            <a:ext cx="2705566" cy="53866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011F3022-0D19-45D5-BF82-7649787F0176}"/>
              </a:ext>
            </a:extLst>
          </p:cNvPr>
          <p:cNvCxnSpPr>
            <a:cxnSpLocks/>
          </p:cNvCxnSpPr>
          <p:nvPr/>
        </p:nvCxnSpPr>
        <p:spPr>
          <a:xfrm flipV="1">
            <a:off x="3890679" y="4823011"/>
            <a:ext cx="2705566" cy="63646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D3DA5F95-7A18-400F-B2C0-E2C093A5499F}"/>
              </a:ext>
            </a:extLst>
          </p:cNvPr>
          <p:cNvCxnSpPr>
            <a:cxnSpLocks/>
          </p:cNvCxnSpPr>
          <p:nvPr/>
        </p:nvCxnSpPr>
        <p:spPr>
          <a:xfrm flipV="1">
            <a:off x="3890679" y="4823011"/>
            <a:ext cx="2705566" cy="72074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四角形: 角を丸くする 39">
            <a:extLst>
              <a:ext uri="{FF2B5EF4-FFF2-40B4-BE49-F238E27FC236}">
                <a16:creationId xmlns:a16="http://schemas.microsoft.com/office/drawing/2014/main" id="{75CE9AF4-746A-411D-A889-4C000BD0E10F}"/>
              </a:ext>
            </a:extLst>
          </p:cNvPr>
          <p:cNvSpPr/>
          <p:nvPr/>
        </p:nvSpPr>
        <p:spPr>
          <a:xfrm>
            <a:off x="4622872" y="241540"/>
            <a:ext cx="13319992" cy="1293056"/>
          </a:xfrm>
          <a:prstGeom prst="roundRect">
            <a:avLst/>
          </a:prstGeom>
          <a:solidFill>
            <a:schemeClr val="accent2">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1303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Graphik"/>
              <a:ea typeface="Graphik"/>
              <a:cs typeface="Graphik"/>
              <a:sym typeface="Graphik"/>
            </a:endParaRPr>
          </a:p>
        </p:txBody>
      </p:sp>
      <p:sp>
        <p:nvSpPr>
          <p:cNvPr id="43" name="テキスト ボックス 42">
            <a:extLst>
              <a:ext uri="{FF2B5EF4-FFF2-40B4-BE49-F238E27FC236}">
                <a16:creationId xmlns:a16="http://schemas.microsoft.com/office/drawing/2014/main" id="{5E294276-D278-4692-B69A-668E87C7F34C}"/>
              </a:ext>
            </a:extLst>
          </p:cNvPr>
          <p:cNvSpPr txBox="1"/>
          <p:nvPr/>
        </p:nvSpPr>
        <p:spPr>
          <a:xfrm>
            <a:off x="5253868" y="587352"/>
            <a:ext cx="13276865" cy="6011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400" rtl="0" fontAlgn="auto" latinLnBrk="0" hangingPunct="0">
              <a:lnSpc>
                <a:spcPct val="90000"/>
              </a:lnSpc>
              <a:spcBef>
                <a:spcPts val="0"/>
              </a:spcBef>
              <a:spcAft>
                <a:spcPts val="0"/>
              </a:spcAft>
              <a:buClrTx/>
              <a:buSzTx/>
              <a:buFontTx/>
              <a:buNone/>
              <a:tabLst/>
            </a:pPr>
            <a:r>
              <a:rPr lang="en-US" altLang="ja-JP" sz="3600" dirty="0" err="1">
                <a:solidFill>
                  <a:schemeClr val="bg1"/>
                </a:solidFill>
                <a:latin typeface="Arial" panose="020B0604020202020204" pitchFamily="34" charset="0"/>
                <a:cs typeface="Arial" panose="020B0604020202020204" pitchFamily="34" charset="0"/>
              </a:rPr>
              <a:t>model.add</a:t>
            </a:r>
            <a:r>
              <a:rPr lang="en-US" altLang="ja-JP" sz="3600" dirty="0">
                <a:solidFill>
                  <a:schemeClr val="bg1"/>
                </a:solidFill>
                <a:latin typeface="Arial" panose="020B0604020202020204" pitchFamily="34" charset="0"/>
                <a:cs typeface="Arial" panose="020B0604020202020204" pitchFamily="34" charset="0"/>
              </a:rPr>
              <a:t>(Dense(32, </a:t>
            </a:r>
            <a:r>
              <a:rPr lang="en-US" altLang="ja-JP" sz="3600" dirty="0" err="1">
                <a:solidFill>
                  <a:schemeClr val="bg1"/>
                </a:solidFill>
                <a:latin typeface="Arial" panose="020B0604020202020204" pitchFamily="34" charset="0"/>
                <a:cs typeface="Arial" panose="020B0604020202020204" pitchFamily="34" charset="0"/>
              </a:rPr>
              <a:t>input_shape</a:t>
            </a:r>
            <a:r>
              <a:rPr lang="en-US" altLang="ja-JP" sz="3600" dirty="0">
                <a:solidFill>
                  <a:schemeClr val="bg1"/>
                </a:solidFill>
                <a:latin typeface="Arial" panose="020B0604020202020204" pitchFamily="34" charset="0"/>
                <a:cs typeface="Arial" panose="020B0604020202020204" pitchFamily="34" charset="0"/>
              </a:rPr>
              <a:t>=(784,), activation=‘</a:t>
            </a:r>
            <a:r>
              <a:rPr lang="en-US" altLang="ja-JP" sz="3600" dirty="0" err="1">
                <a:solidFill>
                  <a:schemeClr val="bg1"/>
                </a:solidFill>
                <a:latin typeface="Arial" panose="020B0604020202020204" pitchFamily="34" charset="0"/>
                <a:cs typeface="Arial" panose="020B0604020202020204" pitchFamily="34" charset="0"/>
              </a:rPr>
              <a:t>relu</a:t>
            </a:r>
            <a:r>
              <a:rPr lang="en-US" altLang="ja-JP" sz="3600" dirty="0">
                <a:solidFill>
                  <a:schemeClr val="bg1"/>
                </a:solidFill>
                <a:latin typeface="Arial" panose="020B0604020202020204" pitchFamily="34" charset="0"/>
                <a:cs typeface="Arial" panose="020B0604020202020204" pitchFamily="34" charset="0"/>
              </a:rPr>
              <a:t>’))</a:t>
            </a:r>
          </a:p>
        </p:txBody>
      </p:sp>
      <p:sp>
        <p:nvSpPr>
          <p:cNvPr id="44" name="正方形/長方形 43">
            <a:extLst>
              <a:ext uri="{FF2B5EF4-FFF2-40B4-BE49-F238E27FC236}">
                <a16:creationId xmlns:a16="http://schemas.microsoft.com/office/drawing/2014/main" id="{6584F4A2-7270-4288-B79E-C7EBD4027F5E}"/>
              </a:ext>
            </a:extLst>
          </p:cNvPr>
          <p:cNvSpPr/>
          <p:nvPr/>
        </p:nvSpPr>
        <p:spPr>
          <a:xfrm>
            <a:off x="1631577" y="2133601"/>
            <a:ext cx="645458" cy="645458"/>
          </a:xfrm>
          <a:prstGeom prst="rect">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48" name="正方形/長方形 47">
            <a:extLst>
              <a:ext uri="{FF2B5EF4-FFF2-40B4-BE49-F238E27FC236}">
                <a16:creationId xmlns:a16="http://schemas.microsoft.com/office/drawing/2014/main" id="{AFDC2E38-A5CA-49AD-AEAA-81A11A40E403}"/>
              </a:ext>
            </a:extLst>
          </p:cNvPr>
          <p:cNvSpPr/>
          <p:nvPr/>
        </p:nvSpPr>
        <p:spPr>
          <a:xfrm>
            <a:off x="1631577" y="3030071"/>
            <a:ext cx="645458" cy="645458"/>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50" name="正方形/長方形 49">
            <a:extLst>
              <a:ext uri="{FF2B5EF4-FFF2-40B4-BE49-F238E27FC236}">
                <a16:creationId xmlns:a16="http://schemas.microsoft.com/office/drawing/2014/main" id="{97BB6202-BB48-4D4C-B746-D3846B94AE56}"/>
              </a:ext>
            </a:extLst>
          </p:cNvPr>
          <p:cNvSpPr/>
          <p:nvPr/>
        </p:nvSpPr>
        <p:spPr>
          <a:xfrm>
            <a:off x="1631577" y="3926541"/>
            <a:ext cx="645458" cy="645458"/>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51" name="正方形/長方形 50">
            <a:extLst>
              <a:ext uri="{FF2B5EF4-FFF2-40B4-BE49-F238E27FC236}">
                <a16:creationId xmlns:a16="http://schemas.microsoft.com/office/drawing/2014/main" id="{5F1816E9-97C5-48CB-B798-D23C370C992E}"/>
              </a:ext>
            </a:extLst>
          </p:cNvPr>
          <p:cNvSpPr/>
          <p:nvPr/>
        </p:nvSpPr>
        <p:spPr>
          <a:xfrm>
            <a:off x="1631577" y="4823011"/>
            <a:ext cx="645458" cy="645458"/>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52" name="正方形/長方形 51">
            <a:extLst>
              <a:ext uri="{FF2B5EF4-FFF2-40B4-BE49-F238E27FC236}">
                <a16:creationId xmlns:a16="http://schemas.microsoft.com/office/drawing/2014/main" id="{B2838FF4-510A-472E-818E-19278C719D5C}"/>
              </a:ext>
            </a:extLst>
          </p:cNvPr>
          <p:cNvSpPr/>
          <p:nvPr/>
        </p:nvSpPr>
        <p:spPr>
          <a:xfrm>
            <a:off x="1631579" y="9870143"/>
            <a:ext cx="645458" cy="645458"/>
          </a:xfrm>
          <a:prstGeom prst="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53" name="正方形/長方形 52">
            <a:extLst>
              <a:ext uri="{FF2B5EF4-FFF2-40B4-BE49-F238E27FC236}">
                <a16:creationId xmlns:a16="http://schemas.microsoft.com/office/drawing/2014/main" id="{F6FB271C-0521-4F74-9120-96285160FDE4}"/>
              </a:ext>
            </a:extLst>
          </p:cNvPr>
          <p:cNvSpPr/>
          <p:nvPr/>
        </p:nvSpPr>
        <p:spPr>
          <a:xfrm>
            <a:off x="1631577" y="10784543"/>
            <a:ext cx="645458" cy="64545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54" name="正方形/長方形 53">
            <a:extLst>
              <a:ext uri="{FF2B5EF4-FFF2-40B4-BE49-F238E27FC236}">
                <a16:creationId xmlns:a16="http://schemas.microsoft.com/office/drawing/2014/main" id="{5F9D4580-12B7-42D3-88F3-6E0EF1B98E16}"/>
              </a:ext>
            </a:extLst>
          </p:cNvPr>
          <p:cNvSpPr/>
          <p:nvPr/>
        </p:nvSpPr>
        <p:spPr>
          <a:xfrm>
            <a:off x="1631577" y="11698943"/>
            <a:ext cx="645458" cy="645458"/>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55" name="テキスト ボックス 54">
            <a:extLst>
              <a:ext uri="{FF2B5EF4-FFF2-40B4-BE49-F238E27FC236}">
                <a16:creationId xmlns:a16="http://schemas.microsoft.com/office/drawing/2014/main" id="{DC7F788D-4C1B-4CFA-9C1A-928C427F70BA}"/>
              </a:ext>
            </a:extLst>
          </p:cNvPr>
          <p:cNvSpPr txBox="1"/>
          <p:nvPr/>
        </p:nvSpPr>
        <p:spPr>
          <a:xfrm>
            <a:off x="2087928" y="2210867"/>
            <a:ext cx="1740001" cy="757130"/>
          </a:xfrm>
          <a:prstGeom prst="rect">
            <a:avLst/>
          </a:prstGeom>
          <a:noFill/>
        </p:spPr>
        <p:txBody>
          <a:bodyPr wrap="square" rtlCol="0">
            <a:spAutoFit/>
          </a:bodyPr>
          <a:lstStyle/>
          <a:p>
            <a:r>
              <a:rPr lang="en-US" altLang="ja-JP" sz="4800" dirty="0">
                <a:latin typeface="Hiragino Kaku Gothic ProN W3" panose="020B0300000000000000" pitchFamily="34" charset="-128"/>
                <a:ea typeface="Hiragino Kaku Gothic ProN W3" panose="020B0300000000000000" pitchFamily="34" charset="-128"/>
              </a:rPr>
              <a:t>0.53</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57" name="テキスト ボックス 56">
            <a:extLst>
              <a:ext uri="{FF2B5EF4-FFF2-40B4-BE49-F238E27FC236}">
                <a16:creationId xmlns:a16="http://schemas.microsoft.com/office/drawing/2014/main" id="{1E80075E-655B-4A2F-98ED-D546D2DD95D3}"/>
              </a:ext>
            </a:extLst>
          </p:cNvPr>
          <p:cNvSpPr txBox="1"/>
          <p:nvPr/>
        </p:nvSpPr>
        <p:spPr>
          <a:xfrm>
            <a:off x="2127375" y="3078694"/>
            <a:ext cx="1740001" cy="757130"/>
          </a:xfrm>
          <a:prstGeom prst="rect">
            <a:avLst/>
          </a:prstGeom>
          <a:noFill/>
        </p:spPr>
        <p:txBody>
          <a:bodyPr wrap="square" rtlCol="0">
            <a:spAutoFit/>
          </a:bodyPr>
          <a:lstStyle/>
          <a:p>
            <a:r>
              <a:rPr lang="en-US" altLang="ja-JP" sz="4800" dirty="0">
                <a:latin typeface="Hiragino Kaku Gothic ProN W3" panose="020B0300000000000000" pitchFamily="34" charset="-128"/>
                <a:ea typeface="Hiragino Kaku Gothic ProN W3" panose="020B0300000000000000" pitchFamily="34" charset="-128"/>
              </a:rPr>
              <a:t>0.24</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58" name="テキスト ボックス 57">
            <a:extLst>
              <a:ext uri="{FF2B5EF4-FFF2-40B4-BE49-F238E27FC236}">
                <a16:creationId xmlns:a16="http://schemas.microsoft.com/office/drawing/2014/main" id="{E9BEB91C-5DB5-47BF-8F95-8775BBA5BB10}"/>
              </a:ext>
            </a:extLst>
          </p:cNvPr>
          <p:cNvSpPr txBox="1"/>
          <p:nvPr/>
        </p:nvSpPr>
        <p:spPr>
          <a:xfrm>
            <a:off x="2150675" y="3915347"/>
            <a:ext cx="1740001" cy="757130"/>
          </a:xfrm>
          <a:prstGeom prst="rect">
            <a:avLst/>
          </a:prstGeom>
          <a:noFill/>
        </p:spPr>
        <p:txBody>
          <a:bodyPr wrap="square" rtlCol="0">
            <a:spAutoFit/>
          </a:bodyPr>
          <a:lstStyle/>
          <a:p>
            <a:r>
              <a:rPr lang="en-US" altLang="ja-JP" sz="4800" dirty="0">
                <a:latin typeface="Hiragino Kaku Gothic ProN W3" panose="020B0300000000000000" pitchFamily="34" charset="-128"/>
                <a:ea typeface="Hiragino Kaku Gothic ProN W3" panose="020B0300000000000000" pitchFamily="34" charset="-128"/>
              </a:rPr>
              <a:t>0.88</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59" name="テキスト ボックス 58">
            <a:extLst>
              <a:ext uri="{FF2B5EF4-FFF2-40B4-BE49-F238E27FC236}">
                <a16:creationId xmlns:a16="http://schemas.microsoft.com/office/drawing/2014/main" id="{0692E528-4D38-44F1-BAED-DD38C7EB9616}"/>
              </a:ext>
            </a:extLst>
          </p:cNvPr>
          <p:cNvSpPr txBox="1"/>
          <p:nvPr/>
        </p:nvSpPr>
        <p:spPr>
          <a:xfrm>
            <a:off x="2186534" y="4791464"/>
            <a:ext cx="1740001" cy="757130"/>
          </a:xfrm>
          <a:prstGeom prst="rect">
            <a:avLst/>
          </a:prstGeom>
          <a:noFill/>
        </p:spPr>
        <p:txBody>
          <a:bodyPr wrap="square" rtlCol="0">
            <a:spAutoFit/>
          </a:bodyPr>
          <a:lstStyle/>
          <a:p>
            <a:r>
              <a:rPr lang="en-US" altLang="ja-JP" sz="4800" dirty="0">
                <a:latin typeface="Hiragino Kaku Gothic ProN W3" panose="020B0300000000000000" pitchFamily="34" charset="-128"/>
                <a:ea typeface="Hiragino Kaku Gothic ProN W3" panose="020B0300000000000000" pitchFamily="34" charset="-128"/>
              </a:rPr>
              <a:t>0.34</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60" name="テキスト ボックス 59">
            <a:extLst>
              <a:ext uri="{FF2B5EF4-FFF2-40B4-BE49-F238E27FC236}">
                <a16:creationId xmlns:a16="http://schemas.microsoft.com/office/drawing/2014/main" id="{648A857C-AC4F-40D4-935A-5EAF3E8EE41E}"/>
              </a:ext>
            </a:extLst>
          </p:cNvPr>
          <p:cNvSpPr txBox="1"/>
          <p:nvPr/>
        </p:nvSpPr>
        <p:spPr>
          <a:xfrm>
            <a:off x="2150675" y="9818207"/>
            <a:ext cx="1740001" cy="757130"/>
          </a:xfrm>
          <a:prstGeom prst="rect">
            <a:avLst/>
          </a:prstGeom>
          <a:noFill/>
        </p:spPr>
        <p:txBody>
          <a:bodyPr wrap="square" rtlCol="0">
            <a:spAutoFit/>
          </a:bodyPr>
          <a:lstStyle/>
          <a:p>
            <a:r>
              <a:rPr lang="en-US" altLang="ja-JP" sz="4800" dirty="0">
                <a:latin typeface="Hiragino Kaku Gothic ProN W3" panose="020B0300000000000000" pitchFamily="34" charset="-128"/>
                <a:ea typeface="Hiragino Kaku Gothic ProN W3" panose="020B0300000000000000" pitchFamily="34" charset="-128"/>
              </a:rPr>
              <a:t>0.11</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61" name="テキスト ボックス 60">
            <a:extLst>
              <a:ext uri="{FF2B5EF4-FFF2-40B4-BE49-F238E27FC236}">
                <a16:creationId xmlns:a16="http://schemas.microsoft.com/office/drawing/2014/main" id="{23C38883-6A47-407A-8FAA-BE68C8E229BB}"/>
              </a:ext>
            </a:extLst>
          </p:cNvPr>
          <p:cNvSpPr txBox="1"/>
          <p:nvPr/>
        </p:nvSpPr>
        <p:spPr>
          <a:xfrm>
            <a:off x="2203812" y="10801856"/>
            <a:ext cx="1740001" cy="757130"/>
          </a:xfrm>
          <a:prstGeom prst="rect">
            <a:avLst/>
          </a:prstGeom>
          <a:noFill/>
        </p:spPr>
        <p:txBody>
          <a:bodyPr wrap="square" rtlCol="0">
            <a:spAutoFit/>
          </a:bodyPr>
          <a:lstStyle/>
          <a:p>
            <a:r>
              <a:rPr lang="en-US" altLang="ja-JP" sz="4800" dirty="0">
                <a:latin typeface="Hiragino Kaku Gothic ProN W3" panose="020B0300000000000000" pitchFamily="34" charset="-128"/>
                <a:ea typeface="Hiragino Kaku Gothic ProN W3" panose="020B0300000000000000" pitchFamily="34" charset="-128"/>
              </a:rPr>
              <a:t>0.91</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62" name="テキスト ボックス 61">
            <a:extLst>
              <a:ext uri="{FF2B5EF4-FFF2-40B4-BE49-F238E27FC236}">
                <a16:creationId xmlns:a16="http://schemas.microsoft.com/office/drawing/2014/main" id="{13332E18-581B-4149-8F56-147C8BF33786}"/>
              </a:ext>
            </a:extLst>
          </p:cNvPr>
          <p:cNvSpPr txBox="1"/>
          <p:nvPr/>
        </p:nvSpPr>
        <p:spPr>
          <a:xfrm>
            <a:off x="2222396" y="11709469"/>
            <a:ext cx="1740001" cy="757130"/>
          </a:xfrm>
          <a:prstGeom prst="rect">
            <a:avLst/>
          </a:prstGeom>
          <a:noFill/>
        </p:spPr>
        <p:txBody>
          <a:bodyPr wrap="square" rtlCol="0">
            <a:spAutoFit/>
          </a:bodyPr>
          <a:lstStyle/>
          <a:p>
            <a:r>
              <a:rPr lang="en-US" altLang="ja-JP" sz="4800" dirty="0">
                <a:latin typeface="Hiragino Kaku Gothic ProN W3" panose="020B0300000000000000" pitchFamily="34" charset="-128"/>
                <a:ea typeface="Hiragino Kaku Gothic ProN W3" panose="020B0300000000000000" pitchFamily="34" charset="-128"/>
              </a:rPr>
              <a:t>0.57</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63" name="テキスト ボックス 62">
            <a:extLst>
              <a:ext uri="{FF2B5EF4-FFF2-40B4-BE49-F238E27FC236}">
                <a16:creationId xmlns:a16="http://schemas.microsoft.com/office/drawing/2014/main" id="{D58FC902-398B-436B-A2EF-9254B6CDAE51}"/>
              </a:ext>
            </a:extLst>
          </p:cNvPr>
          <p:cNvSpPr txBox="1"/>
          <p:nvPr/>
        </p:nvSpPr>
        <p:spPr>
          <a:xfrm>
            <a:off x="7444105" y="3693033"/>
            <a:ext cx="1740001" cy="757130"/>
          </a:xfrm>
          <a:prstGeom prst="rect">
            <a:avLst/>
          </a:prstGeom>
          <a:noFill/>
        </p:spPr>
        <p:txBody>
          <a:bodyPr wrap="square" rtlCol="0">
            <a:spAutoFit/>
          </a:bodyPr>
          <a:lstStyle/>
          <a:p>
            <a:r>
              <a:rPr lang="en-US" altLang="ja-JP" sz="4800" dirty="0">
                <a:latin typeface="Hiragino Kaku Gothic ProN W3" panose="020B0300000000000000" pitchFamily="34" charset="-128"/>
                <a:ea typeface="Hiragino Kaku Gothic ProN W3" panose="020B0300000000000000" pitchFamily="34" charset="-128"/>
              </a:rPr>
              <a:t>0</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64" name="テキスト ボックス 63">
            <a:extLst>
              <a:ext uri="{FF2B5EF4-FFF2-40B4-BE49-F238E27FC236}">
                <a16:creationId xmlns:a16="http://schemas.microsoft.com/office/drawing/2014/main" id="{E8274C0E-C567-4D2D-80C2-9BC1885F9FB2}"/>
              </a:ext>
            </a:extLst>
          </p:cNvPr>
          <p:cNvSpPr txBox="1"/>
          <p:nvPr/>
        </p:nvSpPr>
        <p:spPr>
          <a:xfrm>
            <a:off x="7474828" y="2911489"/>
            <a:ext cx="1740001" cy="757130"/>
          </a:xfrm>
          <a:prstGeom prst="rect">
            <a:avLst/>
          </a:prstGeom>
          <a:noFill/>
        </p:spPr>
        <p:txBody>
          <a:bodyPr wrap="square" rtlCol="0">
            <a:spAutoFit/>
          </a:bodyPr>
          <a:lstStyle/>
          <a:p>
            <a:r>
              <a:rPr lang="en-US" altLang="ja-JP" sz="4800" dirty="0">
                <a:latin typeface="Hiragino Kaku Gothic ProN W3" panose="020B0300000000000000" pitchFamily="34" charset="-128"/>
                <a:ea typeface="Hiragino Kaku Gothic ProN W3" panose="020B0300000000000000" pitchFamily="34" charset="-128"/>
              </a:rPr>
              <a:t>3.23</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65" name="テキスト ボックス 64">
            <a:extLst>
              <a:ext uri="{FF2B5EF4-FFF2-40B4-BE49-F238E27FC236}">
                <a16:creationId xmlns:a16="http://schemas.microsoft.com/office/drawing/2014/main" id="{F3F6C834-5463-4839-82F0-C898B0296F3C}"/>
              </a:ext>
            </a:extLst>
          </p:cNvPr>
          <p:cNvSpPr txBox="1"/>
          <p:nvPr/>
        </p:nvSpPr>
        <p:spPr>
          <a:xfrm>
            <a:off x="7444105" y="4398939"/>
            <a:ext cx="1740001" cy="757130"/>
          </a:xfrm>
          <a:prstGeom prst="rect">
            <a:avLst/>
          </a:prstGeom>
          <a:noFill/>
        </p:spPr>
        <p:txBody>
          <a:bodyPr wrap="square" rtlCol="0">
            <a:spAutoFit/>
          </a:bodyPr>
          <a:lstStyle/>
          <a:p>
            <a:r>
              <a:rPr lang="en-US" altLang="ja-JP" sz="4800" dirty="0">
                <a:latin typeface="Hiragino Kaku Gothic ProN W3" panose="020B0300000000000000" pitchFamily="34" charset="-128"/>
                <a:ea typeface="Hiragino Kaku Gothic ProN W3" panose="020B0300000000000000" pitchFamily="34" charset="-128"/>
              </a:rPr>
              <a:t>8.45</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66" name="四角形: 角を丸くする 65">
            <a:extLst>
              <a:ext uri="{FF2B5EF4-FFF2-40B4-BE49-F238E27FC236}">
                <a16:creationId xmlns:a16="http://schemas.microsoft.com/office/drawing/2014/main" id="{1B2EE21E-0BA5-4692-BF36-4411327E3C51}"/>
              </a:ext>
            </a:extLst>
          </p:cNvPr>
          <p:cNvSpPr/>
          <p:nvPr/>
        </p:nvSpPr>
        <p:spPr>
          <a:xfrm>
            <a:off x="11677650" y="8108827"/>
            <a:ext cx="12408275" cy="5488059"/>
          </a:xfrm>
          <a:prstGeom prst="roundRect">
            <a:avLst/>
          </a:prstGeom>
          <a:solidFill>
            <a:schemeClr val="bg1">
              <a:lumMod val="8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1303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Graphik"/>
              <a:ea typeface="Graphik"/>
              <a:cs typeface="Graphik"/>
              <a:sym typeface="Graphik"/>
            </a:endParaRPr>
          </a:p>
        </p:txBody>
      </p:sp>
      <p:sp>
        <p:nvSpPr>
          <p:cNvPr id="67" name="吹き出し: 円形 66">
            <a:extLst>
              <a:ext uri="{FF2B5EF4-FFF2-40B4-BE49-F238E27FC236}">
                <a16:creationId xmlns:a16="http://schemas.microsoft.com/office/drawing/2014/main" id="{DABF40B8-E220-471F-BA27-797266AA410C}"/>
              </a:ext>
            </a:extLst>
          </p:cNvPr>
          <p:cNvSpPr/>
          <p:nvPr/>
        </p:nvSpPr>
        <p:spPr>
          <a:xfrm>
            <a:off x="12325352" y="5060293"/>
            <a:ext cx="5100578" cy="1553983"/>
          </a:xfrm>
          <a:prstGeom prst="wedgeEllipseCallout">
            <a:avLst>
              <a:gd name="adj1" fmla="val -21639"/>
              <a:gd name="adj2" fmla="val -86398"/>
            </a:avLst>
          </a:prstGeom>
          <a:solidFill>
            <a:schemeClr val="accent3">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1303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Graphik"/>
              <a:ea typeface="Graphik"/>
              <a:cs typeface="Graphik"/>
              <a:sym typeface="Graphik"/>
            </a:endParaRPr>
          </a:p>
        </p:txBody>
      </p:sp>
      <p:cxnSp>
        <p:nvCxnSpPr>
          <p:cNvPr id="68" name="直線コネクタ 67">
            <a:extLst>
              <a:ext uri="{FF2B5EF4-FFF2-40B4-BE49-F238E27FC236}">
                <a16:creationId xmlns:a16="http://schemas.microsoft.com/office/drawing/2014/main" id="{6634CF82-D28B-48A2-930D-0CE132AF8BE3}"/>
              </a:ext>
            </a:extLst>
          </p:cNvPr>
          <p:cNvCxnSpPr/>
          <p:nvPr/>
        </p:nvCxnSpPr>
        <p:spPr>
          <a:xfrm>
            <a:off x="14702803" y="6916977"/>
            <a:ext cx="77813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41ED7580-187D-49B4-AAD0-68258959FE6E}"/>
              </a:ext>
            </a:extLst>
          </p:cNvPr>
          <p:cNvCxnSpPr/>
          <p:nvPr/>
        </p:nvCxnSpPr>
        <p:spPr>
          <a:xfrm>
            <a:off x="18360403" y="2219472"/>
            <a:ext cx="0" cy="46975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フリーフォーム: 図形 69">
            <a:extLst>
              <a:ext uri="{FF2B5EF4-FFF2-40B4-BE49-F238E27FC236}">
                <a16:creationId xmlns:a16="http://schemas.microsoft.com/office/drawing/2014/main" id="{3809D467-3044-4EDA-9A41-630EE6DD1E70}"/>
              </a:ext>
            </a:extLst>
          </p:cNvPr>
          <p:cNvSpPr/>
          <p:nvPr/>
        </p:nvSpPr>
        <p:spPr>
          <a:xfrm>
            <a:off x="14756592" y="2882861"/>
            <a:ext cx="7548282" cy="4034116"/>
          </a:xfrm>
          <a:custGeom>
            <a:avLst/>
            <a:gdLst>
              <a:gd name="connsiteX0" fmla="*/ 0 w 3774141"/>
              <a:gd name="connsiteY0" fmla="*/ 2017058 h 2017058"/>
              <a:gd name="connsiteX1" fmla="*/ 1810870 w 3774141"/>
              <a:gd name="connsiteY1" fmla="*/ 2017058 h 2017058"/>
              <a:gd name="connsiteX2" fmla="*/ 3774141 w 3774141"/>
              <a:gd name="connsiteY2" fmla="*/ 0 h 2017058"/>
              <a:gd name="connsiteX3" fmla="*/ 3774141 w 3774141"/>
              <a:gd name="connsiteY3" fmla="*/ 0 h 2017058"/>
            </a:gdLst>
            <a:ahLst/>
            <a:cxnLst>
              <a:cxn ang="0">
                <a:pos x="connsiteX0" y="connsiteY0"/>
              </a:cxn>
              <a:cxn ang="0">
                <a:pos x="connsiteX1" y="connsiteY1"/>
              </a:cxn>
              <a:cxn ang="0">
                <a:pos x="connsiteX2" y="connsiteY2"/>
              </a:cxn>
              <a:cxn ang="0">
                <a:pos x="connsiteX3" y="connsiteY3"/>
              </a:cxn>
            </a:cxnLst>
            <a:rect l="l" t="t" r="r" b="b"/>
            <a:pathLst>
              <a:path w="3774141" h="2017058">
                <a:moveTo>
                  <a:pt x="0" y="2017058"/>
                </a:moveTo>
                <a:lnTo>
                  <a:pt x="1810870" y="2017058"/>
                </a:lnTo>
                <a:lnTo>
                  <a:pt x="3774141" y="0"/>
                </a:lnTo>
                <a:lnTo>
                  <a:pt x="3774141" y="0"/>
                </a:ln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solidFill>
                <a:schemeClr val="tx1"/>
              </a:solidFill>
            </a:endParaRPr>
          </a:p>
        </p:txBody>
      </p:sp>
      <p:sp>
        <p:nvSpPr>
          <p:cNvPr id="72" name="テキスト ボックス 71">
            <a:extLst>
              <a:ext uri="{FF2B5EF4-FFF2-40B4-BE49-F238E27FC236}">
                <a16:creationId xmlns:a16="http://schemas.microsoft.com/office/drawing/2014/main" id="{59753A63-2143-4F9F-8A07-8F0745060490}"/>
              </a:ext>
            </a:extLst>
          </p:cNvPr>
          <p:cNvSpPr txBox="1"/>
          <p:nvPr/>
        </p:nvSpPr>
        <p:spPr>
          <a:xfrm>
            <a:off x="11919468" y="3638882"/>
            <a:ext cx="2286000" cy="6011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kumimoji="0" lang="en-US" altLang="ja-JP" sz="36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nela Text Regular"/>
              </a:rPr>
              <a:t>f(μ) =</a:t>
            </a:r>
            <a:endParaRPr kumimoji="0" lang="ja-JP" altLang="en-US" sz="36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nela Text Regular"/>
            </a:endParaRPr>
          </a:p>
        </p:txBody>
      </p:sp>
      <p:sp>
        <p:nvSpPr>
          <p:cNvPr id="73" name="テキスト ボックス 72">
            <a:extLst>
              <a:ext uri="{FF2B5EF4-FFF2-40B4-BE49-F238E27FC236}">
                <a16:creationId xmlns:a16="http://schemas.microsoft.com/office/drawing/2014/main" id="{D2C65B21-E773-4193-BE4F-17E92CC04A5F}"/>
              </a:ext>
            </a:extLst>
          </p:cNvPr>
          <p:cNvSpPr txBox="1"/>
          <p:nvPr/>
        </p:nvSpPr>
        <p:spPr>
          <a:xfrm>
            <a:off x="14205467" y="3389583"/>
            <a:ext cx="2286000" cy="10997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400" rtl="0" fontAlgn="auto" latinLnBrk="0" hangingPunct="0">
              <a:lnSpc>
                <a:spcPct val="90000"/>
              </a:lnSpc>
              <a:spcBef>
                <a:spcPts val="0"/>
              </a:spcBef>
              <a:spcAft>
                <a:spcPts val="0"/>
              </a:spcAft>
              <a:buClrTx/>
              <a:buSzTx/>
              <a:buFontTx/>
              <a:buNone/>
              <a:tabLst/>
            </a:pPr>
            <a:r>
              <a:rPr lang="en-US" altLang="ja-JP" sz="3600" dirty="0">
                <a:latin typeface="Arial" panose="020B0604020202020204" pitchFamily="34" charset="0"/>
                <a:cs typeface="Arial" panose="020B0604020202020204" pitchFamily="34" charset="0"/>
              </a:rPr>
              <a:t>0</a:t>
            </a:r>
            <a:r>
              <a:rPr lang="ja-JP" altLang="en-US" sz="3600" dirty="0">
                <a:latin typeface="Arial" panose="020B0604020202020204" pitchFamily="34" charset="0"/>
                <a:cs typeface="Arial" panose="020B0604020202020204" pitchFamily="34" charset="0"/>
              </a:rPr>
              <a:t>　</a:t>
            </a:r>
            <a:r>
              <a:rPr lang="en-US" altLang="ja-JP" sz="3600" dirty="0">
                <a:latin typeface="Arial" panose="020B0604020202020204" pitchFamily="34" charset="0"/>
                <a:cs typeface="Arial" panose="020B0604020202020204" pitchFamily="34" charset="0"/>
              </a:rPr>
              <a:t>μ</a:t>
            </a:r>
            <a:r>
              <a:rPr lang="ja-JP" altLang="en-US" sz="3600" dirty="0">
                <a:latin typeface="Arial" panose="020B0604020202020204" pitchFamily="34" charset="0"/>
                <a:cs typeface="Arial" panose="020B0604020202020204" pitchFamily="34" charset="0"/>
              </a:rPr>
              <a:t> ≦ </a:t>
            </a:r>
            <a:r>
              <a:rPr lang="en-US" altLang="ja-JP" sz="3600" dirty="0">
                <a:latin typeface="Arial" panose="020B0604020202020204" pitchFamily="34" charset="0"/>
                <a:cs typeface="Arial" panose="020B0604020202020204" pitchFamily="34" charset="0"/>
              </a:rPr>
              <a:t>0</a:t>
            </a:r>
          </a:p>
          <a:p>
            <a:pPr marL="0" marR="0" indent="0" algn="l" defTabSz="2438400" rtl="0" fontAlgn="auto" latinLnBrk="0" hangingPunct="0">
              <a:lnSpc>
                <a:spcPct val="90000"/>
              </a:lnSpc>
              <a:spcBef>
                <a:spcPts val="0"/>
              </a:spcBef>
              <a:spcAft>
                <a:spcPts val="0"/>
              </a:spcAft>
              <a:buClrTx/>
              <a:buSzTx/>
              <a:buFontTx/>
              <a:buNone/>
              <a:tabLst/>
            </a:pPr>
            <a:r>
              <a:rPr kumimoji="0" lang="en-US" altLang="ja-JP" sz="36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nela Text Regular"/>
              </a:rPr>
              <a:t>μ</a:t>
            </a:r>
            <a:r>
              <a:rPr kumimoji="0" lang="ja-JP" altLang="en-US" sz="36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nela Text Regular"/>
              </a:rPr>
              <a:t>　</a:t>
            </a:r>
            <a:r>
              <a:rPr lang="en-US" altLang="ja-JP" sz="3600" dirty="0">
                <a:latin typeface="Arial" panose="020B0604020202020204" pitchFamily="34" charset="0"/>
                <a:cs typeface="Arial" panose="020B0604020202020204" pitchFamily="34" charset="0"/>
              </a:rPr>
              <a:t>μ</a:t>
            </a:r>
            <a:r>
              <a:rPr kumimoji="0" lang="en-US" altLang="ja-JP" sz="36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nela Text Regular"/>
              </a:rPr>
              <a:t>  &gt;  0</a:t>
            </a:r>
            <a:endParaRPr kumimoji="0" lang="ja-JP" altLang="en-US" sz="36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nela Text Regular"/>
            </a:endParaRPr>
          </a:p>
        </p:txBody>
      </p:sp>
      <p:sp>
        <p:nvSpPr>
          <p:cNvPr id="74" name="左中かっこ 73">
            <a:extLst>
              <a:ext uri="{FF2B5EF4-FFF2-40B4-BE49-F238E27FC236}">
                <a16:creationId xmlns:a16="http://schemas.microsoft.com/office/drawing/2014/main" id="{B07F1028-9412-4DA1-958F-05FBCFF499F4}"/>
              </a:ext>
            </a:extLst>
          </p:cNvPr>
          <p:cNvSpPr/>
          <p:nvPr/>
        </p:nvSpPr>
        <p:spPr>
          <a:xfrm>
            <a:off x="13781711" y="3401740"/>
            <a:ext cx="342269" cy="1037373"/>
          </a:xfrm>
          <a:prstGeom prst="leftBrac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ja-JP" altLang="en-US" sz="1800" b="0" i="0" u="none" strike="noStrike" cap="none" spc="0" normalizeH="0" baseline="0">
              <a:ln>
                <a:noFill/>
              </a:ln>
              <a:solidFill>
                <a:srgbClr val="000000"/>
              </a:solidFill>
              <a:effectLst/>
              <a:uFillTx/>
            </a:endParaRPr>
          </a:p>
        </p:txBody>
      </p:sp>
      <p:sp>
        <p:nvSpPr>
          <p:cNvPr id="75" name="テキスト ボックス 74">
            <a:extLst>
              <a:ext uri="{FF2B5EF4-FFF2-40B4-BE49-F238E27FC236}">
                <a16:creationId xmlns:a16="http://schemas.microsoft.com/office/drawing/2014/main" id="{AE77DB6E-C553-41C3-B2BF-11203FF6C527}"/>
              </a:ext>
            </a:extLst>
          </p:cNvPr>
          <p:cNvSpPr txBox="1"/>
          <p:nvPr/>
        </p:nvSpPr>
        <p:spPr>
          <a:xfrm>
            <a:off x="11539467" y="5514118"/>
            <a:ext cx="6545373" cy="590931"/>
          </a:xfrm>
          <a:prstGeom prst="rect">
            <a:avLst/>
          </a:prstGeom>
          <a:noFill/>
        </p:spPr>
        <p:txBody>
          <a:bodyPr wrap="square" rtlCol="0">
            <a:spAutoFit/>
          </a:bodyPr>
          <a:lstStyle/>
          <a:p>
            <a:r>
              <a:rPr lang="en-US" altLang="ja-JP" sz="3600" dirty="0">
                <a:latin typeface="Arial" panose="020B0604020202020204" pitchFamily="34" charset="0"/>
                <a:cs typeface="Arial" panose="020B0604020202020204" pitchFamily="34" charset="0"/>
              </a:rPr>
              <a:t>μ</a:t>
            </a:r>
            <a:r>
              <a:rPr lang="ja-JP" altLang="en-US" sz="3600" dirty="0">
                <a:latin typeface="Arial" panose="020B0604020202020204" pitchFamily="34" charset="0"/>
                <a:cs typeface="Arial" panose="020B0604020202020204" pitchFamily="34" charset="0"/>
              </a:rPr>
              <a:t>が</a:t>
            </a:r>
            <a:r>
              <a:rPr lang="en-US" altLang="ja-JP" sz="3600" dirty="0">
                <a:latin typeface="Arial" panose="020B0604020202020204" pitchFamily="34" charset="0"/>
                <a:cs typeface="Arial" panose="020B0604020202020204" pitchFamily="34" charset="0"/>
              </a:rPr>
              <a:t>5</a:t>
            </a:r>
            <a:r>
              <a:rPr lang="ja-JP" altLang="en-US" sz="3600" dirty="0">
                <a:latin typeface="Arial" panose="020B0604020202020204" pitchFamily="34" charset="0"/>
                <a:cs typeface="Arial" panose="020B0604020202020204" pitchFamily="34" charset="0"/>
              </a:rPr>
              <a:t>なら</a:t>
            </a:r>
            <a:r>
              <a:rPr lang="en-US" altLang="ja-JP" sz="3600" dirty="0">
                <a:latin typeface="Arial" panose="020B0604020202020204" pitchFamily="34" charset="0"/>
                <a:cs typeface="Arial" panose="020B0604020202020204" pitchFamily="34" charset="0"/>
              </a:rPr>
              <a:t>5</a:t>
            </a:r>
            <a:r>
              <a:rPr lang="ja-JP" altLang="en-US" sz="3600" dirty="0">
                <a:latin typeface="Arial" panose="020B0604020202020204" pitchFamily="34" charset="0"/>
                <a:cs typeface="Arial" panose="020B0604020202020204" pitchFamily="34" charset="0"/>
              </a:rPr>
              <a:t>、</a:t>
            </a:r>
            <a:r>
              <a:rPr lang="en-US" altLang="ja-JP" sz="3600" dirty="0">
                <a:latin typeface="Arial" panose="020B0604020202020204" pitchFamily="34" charset="0"/>
                <a:cs typeface="Arial" panose="020B0604020202020204" pitchFamily="34" charset="0"/>
              </a:rPr>
              <a:t>-6</a:t>
            </a:r>
            <a:r>
              <a:rPr lang="ja-JP" altLang="en-US" sz="3600" dirty="0">
                <a:latin typeface="Arial" panose="020B0604020202020204" pitchFamily="34" charset="0"/>
                <a:cs typeface="Arial" panose="020B0604020202020204" pitchFamily="34" charset="0"/>
              </a:rPr>
              <a:t>なら</a:t>
            </a:r>
            <a:r>
              <a:rPr lang="en-US" altLang="ja-JP" sz="3600" dirty="0">
                <a:latin typeface="Arial" panose="020B0604020202020204" pitchFamily="34" charset="0"/>
                <a:cs typeface="Arial" panose="020B0604020202020204" pitchFamily="34" charset="0"/>
              </a:rPr>
              <a:t>0</a:t>
            </a:r>
          </a:p>
        </p:txBody>
      </p:sp>
      <p:sp>
        <p:nvSpPr>
          <p:cNvPr id="76" name="線">
            <a:extLst>
              <a:ext uri="{FF2B5EF4-FFF2-40B4-BE49-F238E27FC236}">
                <a16:creationId xmlns:a16="http://schemas.microsoft.com/office/drawing/2014/main" id="{16EA9C46-8A5D-4171-A17B-95B0FA34A9A9}"/>
              </a:ext>
            </a:extLst>
          </p:cNvPr>
          <p:cNvSpPr/>
          <p:nvPr/>
        </p:nvSpPr>
        <p:spPr>
          <a:xfrm flipV="1">
            <a:off x="13702655" y="12994499"/>
            <a:ext cx="9909032" cy="7175"/>
          </a:xfrm>
          <a:prstGeom prst="line">
            <a:avLst/>
          </a:prstGeom>
          <a:ln w="25400">
            <a:solidFill>
              <a:srgbClr val="000000"/>
            </a:solidFill>
            <a:miter lim="400000"/>
          </a:ln>
        </p:spPr>
        <p:txBody>
          <a:bodyPr lIns="50800" tIns="50800" rIns="50800" bIns="50800" anchor="ctr"/>
          <a:lstStyle/>
          <a:p>
            <a:endParaRPr/>
          </a:p>
        </p:txBody>
      </p:sp>
      <p:sp>
        <p:nvSpPr>
          <p:cNvPr id="77" name="線">
            <a:extLst>
              <a:ext uri="{FF2B5EF4-FFF2-40B4-BE49-F238E27FC236}">
                <a16:creationId xmlns:a16="http://schemas.microsoft.com/office/drawing/2014/main" id="{8ED629E8-0C2D-4AA1-BB0C-4BD35468FC72}"/>
              </a:ext>
            </a:extLst>
          </p:cNvPr>
          <p:cNvSpPr/>
          <p:nvPr/>
        </p:nvSpPr>
        <p:spPr>
          <a:xfrm flipV="1">
            <a:off x="18404283" y="8449184"/>
            <a:ext cx="1" cy="4552490"/>
          </a:xfrm>
          <a:prstGeom prst="line">
            <a:avLst/>
          </a:prstGeom>
          <a:ln w="25400">
            <a:solidFill>
              <a:srgbClr val="000000"/>
            </a:solidFill>
            <a:miter lim="400000"/>
          </a:ln>
        </p:spPr>
        <p:txBody>
          <a:bodyPr lIns="50800" tIns="50800" rIns="50800" bIns="50800" anchor="ctr"/>
          <a:lstStyle/>
          <a:p>
            <a:endParaRPr/>
          </a:p>
        </p:txBody>
      </p:sp>
      <p:sp>
        <p:nvSpPr>
          <p:cNvPr id="78" name="線">
            <a:extLst>
              <a:ext uri="{FF2B5EF4-FFF2-40B4-BE49-F238E27FC236}">
                <a16:creationId xmlns:a16="http://schemas.microsoft.com/office/drawing/2014/main" id="{032B171F-8431-4D5C-9CC3-14199A96B0C4}"/>
              </a:ext>
            </a:extLst>
          </p:cNvPr>
          <p:cNvSpPr/>
          <p:nvPr/>
        </p:nvSpPr>
        <p:spPr>
          <a:xfrm>
            <a:off x="13988642" y="9021263"/>
            <a:ext cx="9262261" cy="3344975"/>
          </a:xfrm>
          <a:custGeom>
            <a:avLst/>
            <a:gdLst>
              <a:gd name="connsiteX0" fmla="*/ 0 w 21600"/>
              <a:gd name="connsiteY0" fmla="*/ 21600 h 21600"/>
              <a:gd name="connsiteX1" fmla="*/ 10376 w 21600"/>
              <a:gd name="connsiteY1" fmla="*/ 21545 h 21600"/>
              <a:gd name="connsiteX2" fmla="*/ 10212 w 21600"/>
              <a:gd name="connsiteY2" fmla="*/ 325 h 21600"/>
              <a:gd name="connsiteX3" fmla="*/ 21600 w 21600"/>
              <a:gd name="connsiteY3" fmla="*/ 0 h 21600"/>
              <a:gd name="connsiteX0" fmla="*/ 0 w 21600"/>
              <a:gd name="connsiteY0" fmla="*/ 21646 h 21646"/>
              <a:gd name="connsiteX1" fmla="*/ 10376 w 21600"/>
              <a:gd name="connsiteY1" fmla="*/ 21591 h 21646"/>
              <a:gd name="connsiteX2" fmla="*/ 10276 w 21600"/>
              <a:gd name="connsiteY2" fmla="*/ 16 h 21646"/>
              <a:gd name="connsiteX3" fmla="*/ 21600 w 21600"/>
              <a:gd name="connsiteY3" fmla="*/ 46 h 21646"/>
              <a:gd name="connsiteX0" fmla="*/ 0 w 21600"/>
              <a:gd name="connsiteY0" fmla="*/ 21646 h 21680"/>
              <a:gd name="connsiteX1" fmla="*/ 10217 w 21600"/>
              <a:gd name="connsiteY1" fmla="*/ 21680 h 21680"/>
              <a:gd name="connsiteX2" fmla="*/ 10276 w 21600"/>
              <a:gd name="connsiteY2" fmla="*/ 16 h 21680"/>
              <a:gd name="connsiteX3" fmla="*/ 21600 w 21600"/>
              <a:gd name="connsiteY3" fmla="*/ 46 h 21680"/>
              <a:gd name="connsiteX0" fmla="*/ 0 w 21600"/>
              <a:gd name="connsiteY0" fmla="*/ 21730 h 21764"/>
              <a:gd name="connsiteX1" fmla="*/ 10217 w 21600"/>
              <a:gd name="connsiteY1" fmla="*/ 21764 h 21764"/>
              <a:gd name="connsiteX2" fmla="*/ 10371 w 21600"/>
              <a:gd name="connsiteY2" fmla="*/ 11 h 21764"/>
              <a:gd name="connsiteX3" fmla="*/ 21600 w 21600"/>
              <a:gd name="connsiteY3" fmla="*/ 130 h 21764"/>
              <a:gd name="connsiteX0" fmla="*/ 0 w 21600"/>
              <a:gd name="connsiteY0" fmla="*/ 21730 h 21853"/>
              <a:gd name="connsiteX1" fmla="*/ 10312 w 21600"/>
              <a:gd name="connsiteY1" fmla="*/ 21853 h 21853"/>
              <a:gd name="connsiteX2" fmla="*/ 10371 w 21600"/>
              <a:gd name="connsiteY2" fmla="*/ 11 h 21853"/>
              <a:gd name="connsiteX3" fmla="*/ 21600 w 21600"/>
              <a:gd name="connsiteY3" fmla="*/ 130 h 21853"/>
              <a:gd name="connsiteX0" fmla="*/ 0 w 21600"/>
              <a:gd name="connsiteY0" fmla="*/ 21647 h 21770"/>
              <a:gd name="connsiteX1" fmla="*/ 10312 w 21600"/>
              <a:gd name="connsiteY1" fmla="*/ 21770 h 21770"/>
              <a:gd name="connsiteX2" fmla="*/ 10339 w 21600"/>
              <a:gd name="connsiteY2" fmla="*/ 17 h 21770"/>
              <a:gd name="connsiteX3" fmla="*/ 21600 w 21600"/>
              <a:gd name="connsiteY3" fmla="*/ 47 h 21770"/>
            </a:gdLst>
            <a:ahLst/>
            <a:cxnLst>
              <a:cxn ang="0">
                <a:pos x="connsiteX0" y="connsiteY0"/>
              </a:cxn>
              <a:cxn ang="0">
                <a:pos x="connsiteX1" y="connsiteY1"/>
              </a:cxn>
              <a:cxn ang="0">
                <a:pos x="connsiteX2" y="connsiteY2"/>
              </a:cxn>
              <a:cxn ang="0">
                <a:pos x="connsiteX3" y="connsiteY3"/>
              </a:cxn>
            </a:cxnLst>
            <a:rect l="l" t="t" r="r" b="b"/>
            <a:pathLst>
              <a:path w="21600" h="21770" extrusionOk="0">
                <a:moveTo>
                  <a:pt x="0" y="21647"/>
                </a:moveTo>
                <a:lnTo>
                  <a:pt x="10312" y="21770"/>
                </a:lnTo>
                <a:cubicBezTo>
                  <a:pt x="10257" y="14697"/>
                  <a:pt x="10394" y="7090"/>
                  <a:pt x="10339" y="17"/>
                </a:cubicBezTo>
                <a:cubicBezTo>
                  <a:pt x="14120" y="-50"/>
                  <a:pt x="17819" y="114"/>
                  <a:pt x="21600" y="47"/>
                </a:cubicBezTo>
              </a:path>
            </a:pathLst>
          </a:custGeom>
          <a:ln w="25400">
            <a:solidFill>
              <a:schemeClr val="accent5"/>
            </a:solidFill>
            <a:miter lim="400000"/>
          </a:ln>
        </p:spPr>
        <p:txBody>
          <a:bodyPr lIns="50800" tIns="50800" rIns="50800" bIns="50800" anchor="ctr"/>
          <a:lstStyle/>
          <a:p>
            <a:endParaRPr/>
          </a:p>
        </p:txBody>
      </p:sp>
      <p:sp>
        <p:nvSpPr>
          <p:cNvPr id="79" name="0">
            <a:extLst>
              <a:ext uri="{FF2B5EF4-FFF2-40B4-BE49-F238E27FC236}">
                <a16:creationId xmlns:a16="http://schemas.microsoft.com/office/drawing/2014/main" id="{3FE3FE52-87E4-465C-92E6-FB8D1B96F461}"/>
              </a:ext>
            </a:extLst>
          </p:cNvPr>
          <p:cNvSpPr txBox="1"/>
          <p:nvPr/>
        </p:nvSpPr>
        <p:spPr>
          <a:xfrm>
            <a:off x="18692876" y="11809139"/>
            <a:ext cx="452047" cy="7812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900"/>
            </a:lvl1pPr>
          </a:lstStyle>
          <a:p>
            <a:r>
              <a:rPr>
                <a:latin typeface="Arial" panose="020B0604020202020204" pitchFamily="34" charset="0"/>
                <a:cs typeface="Arial" panose="020B0604020202020204" pitchFamily="34" charset="0"/>
              </a:rPr>
              <a:t>0</a:t>
            </a:r>
          </a:p>
        </p:txBody>
      </p:sp>
      <p:sp>
        <p:nvSpPr>
          <p:cNvPr id="80" name="1">
            <a:extLst>
              <a:ext uri="{FF2B5EF4-FFF2-40B4-BE49-F238E27FC236}">
                <a16:creationId xmlns:a16="http://schemas.microsoft.com/office/drawing/2014/main" id="{F0738A09-0AFE-4766-AD58-F6DA2D884931}"/>
              </a:ext>
            </a:extLst>
          </p:cNvPr>
          <p:cNvSpPr txBox="1"/>
          <p:nvPr/>
        </p:nvSpPr>
        <p:spPr>
          <a:xfrm>
            <a:off x="17847151" y="8787906"/>
            <a:ext cx="359073" cy="6011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900"/>
            </a:lvl1pPr>
          </a:lstStyle>
          <a:p>
            <a:r>
              <a:rPr sz="3600">
                <a:latin typeface="Arial" panose="020B0604020202020204" pitchFamily="34" charset="0"/>
                <a:cs typeface="Arial" panose="020B0604020202020204" pitchFamily="34" charset="0"/>
              </a:rPr>
              <a:t>1</a:t>
            </a:r>
          </a:p>
        </p:txBody>
      </p:sp>
      <p:sp>
        <p:nvSpPr>
          <p:cNvPr id="81" name="ステップ関数">
            <a:extLst>
              <a:ext uri="{FF2B5EF4-FFF2-40B4-BE49-F238E27FC236}">
                <a16:creationId xmlns:a16="http://schemas.microsoft.com/office/drawing/2014/main" id="{CB6B8EDA-2D33-4D34-BAE8-F23C91A992C8}"/>
              </a:ext>
            </a:extLst>
          </p:cNvPr>
          <p:cNvSpPr txBox="1"/>
          <p:nvPr/>
        </p:nvSpPr>
        <p:spPr>
          <a:xfrm>
            <a:off x="12879198" y="8851500"/>
            <a:ext cx="3103414" cy="6427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3900">
                <a:latin typeface="ヒラギノ丸ゴ ProN W4"/>
                <a:ea typeface="ヒラギノ丸ゴ ProN W4"/>
                <a:cs typeface="ヒラギノ丸ゴ ProN W4"/>
                <a:sym typeface="ヒラギノ丸ゴ ProN W4"/>
              </a:defRPr>
            </a:lvl1pPr>
          </a:lstStyle>
          <a:p>
            <a:r>
              <a:rPr dirty="0" err="1">
                <a:latin typeface="Arial" panose="020B0604020202020204" pitchFamily="34" charset="0"/>
                <a:cs typeface="Arial" panose="020B0604020202020204" pitchFamily="34" charset="0"/>
              </a:rPr>
              <a:t>ステップ関数</a:t>
            </a:r>
            <a:endParaRPr dirty="0">
              <a:latin typeface="Arial" panose="020B0604020202020204" pitchFamily="34" charset="0"/>
              <a:cs typeface="Arial" panose="020B0604020202020204" pitchFamily="34" charset="0"/>
            </a:endParaRPr>
          </a:p>
        </p:txBody>
      </p:sp>
      <p:sp>
        <p:nvSpPr>
          <p:cNvPr id="82" name="0.4">
            <a:extLst>
              <a:ext uri="{FF2B5EF4-FFF2-40B4-BE49-F238E27FC236}">
                <a16:creationId xmlns:a16="http://schemas.microsoft.com/office/drawing/2014/main" id="{78E86349-B3DF-48A7-B9F9-B0D96BFDD59C}"/>
              </a:ext>
            </a:extLst>
          </p:cNvPr>
          <p:cNvSpPr txBox="1"/>
          <p:nvPr/>
        </p:nvSpPr>
        <p:spPr>
          <a:xfrm>
            <a:off x="19815046" y="13171437"/>
            <a:ext cx="603505" cy="406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a:latin typeface="ヒラギノ丸ゴ ProN W4"/>
                <a:ea typeface="ヒラギノ丸ゴ ProN W4"/>
                <a:cs typeface="ヒラギノ丸ゴ ProN W4"/>
                <a:sym typeface="ヒラギノ丸ゴ ProN W4"/>
              </a:defRPr>
            </a:lvl1pPr>
          </a:lstStyle>
          <a:p>
            <a:r>
              <a:t>0.4</a:t>
            </a:r>
          </a:p>
        </p:txBody>
      </p:sp>
      <p:sp>
        <p:nvSpPr>
          <p:cNvPr id="83" name="線">
            <a:extLst>
              <a:ext uri="{FF2B5EF4-FFF2-40B4-BE49-F238E27FC236}">
                <a16:creationId xmlns:a16="http://schemas.microsoft.com/office/drawing/2014/main" id="{8074004D-BBA4-442F-B71E-B12897F3026F}"/>
              </a:ext>
            </a:extLst>
          </p:cNvPr>
          <p:cNvSpPr/>
          <p:nvPr/>
        </p:nvSpPr>
        <p:spPr>
          <a:xfrm flipV="1">
            <a:off x="20071151" y="9088501"/>
            <a:ext cx="1" cy="3881668"/>
          </a:xfrm>
          <a:prstGeom prst="line">
            <a:avLst/>
          </a:prstGeom>
          <a:ln w="25400">
            <a:solidFill>
              <a:srgbClr val="000000"/>
            </a:solidFill>
            <a:custDash>
              <a:ds d="600000" sp="600000"/>
            </a:custDash>
            <a:miter lim="400000"/>
          </a:ln>
        </p:spPr>
        <p:txBody>
          <a:bodyPr lIns="50800" tIns="50800" rIns="50800" bIns="50800" anchor="ctr"/>
          <a:lstStyle/>
          <a:p>
            <a:endParaRPr/>
          </a:p>
        </p:txBody>
      </p:sp>
      <p:sp>
        <p:nvSpPr>
          <p:cNvPr id="84" name="0">
            <a:extLst>
              <a:ext uri="{FF2B5EF4-FFF2-40B4-BE49-F238E27FC236}">
                <a16:creationId xmlns:a16="http://schemas.microsoft.com/office/drawing/2014/main" id="{D8E25C60-80C4-467C-BEC1-D4C8AC48B069}"/>
              </a:ext>
            </a:extLst>
          </p:cNvPr>
          <p:cNvSpPr txBox="1"/>
          <p:nvPr/>
        </p:nvSpPr>
        <p:spPr>
          <a:xfrm>
            <a:off x="18185665" y="13073012"/>
            <a:ext cx="437237" cy="6032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3900">
                <a:latin typeface="ヒラギノ丸ゴ ProN W4"/>
                <a:ea typeface="ヒラギノ丸ゴ ProN W4"/>
                <a:cs typeface="ヒラギノ丸ゴ ProN W4"/>
                <a:sym typeface="ヒラギノ丸ゴ ProN W4"/>
              </a:defRPr>
            </a:lvl1pPr>
          </a:lstStyle>
          <a:p>
            <a:r>
              <a:t>0</a:t>
            </a:r>
          </a:p>
        </p:txBody>
      </p:sp>
      <p:sp>
        <p:nvSpPr>
          <p:cNvPr id="85" name="z =">
            <a:extLst>
              <a:ext uri="{FF2B5EF4-FFF2-40B4-BE49-F238E27FC236}">
                <a16:creationId xmlns:a16="http://schemas.microsoft.com/office/drawing/2014/main" id="{D6E707D7-5DC4-40E5-8340-308A7BD9109A}"/>
              </a:ext>
            </a:extLst>
          </p:cNvPr>
          <p:cNvSpPr txBox="1"/>
          <p:nvPr/>
        </p:nvSpPr>
        <p:spPr>
          <a:xfrm>
            <a:off x="12017667" y="10506082"/>
            <a:ext cx="1194238" cy="5457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5300">
                <a:latin typeface="Apple Chancery"/>
                <a:ea typeface="Apple Chancery"/>
                <a:cs typeface="Apple Chancery"/>
                <a:sym typeface="Apple Chancery"/>
              </a:defRPr>
            </a:lvl1pPr>
          </a:lstStyle>
          <a:p>
            <a:r>
              <a:rPr lang="en-US" sz="3200" dirty="0">
                <a:latin typeface="Arial" panose="020B0604020202020204" pitchFamily="34" charset="0"/>
                <a:cs typeface="Arial" panose="020B0604020202020204" pitchFamily="34" charset="0"/>
              </a:rPr>
              <a:t>f(</a:t>
            </a:r>
            <a:r>
              <a:rPr lang="en-US" altLang="ja-JP" sz="3200" dirty="0">
                <a:latin typeface="Arial" panose="020B0604020202020204" pitchFamily="34" charset="0"/>
                <a:cs typeface="Arial" panose="020B0604020202020204" pitchFamily="34" charset="0"/>
              </a:rPr>
              <a:t>μ)</a:t>
            </a:r>
            <a:r>
              <a:rPr sz="3200" dirty="0">
                <a:latin typeface="Arial" panose="020B0604020202020204" pitchFamily="34" charset="0"/>
                <a:cs typeface="Arial" panose="020B0604020202020204" pitchFamily="34" charset="0"/>
              </a:rPr>
              <a:t> = </a:t>
            </a:r>
          </a:p>
        </p:txBody>
      </p:sp>
      <p:sp>
        <p:nvSpPr>
          <p:cNvPr id="86" name="1    μ &gt; 0">
            <a:extLst>
              <a:ext uri="{FF2B5EF4-FFF2-40B4-BE49-F238E27FC236}">
                <a16:creationId xmlns:a16="http://schemas.microsoft.com/office/drawing/2014/main" id="{DA28DCC9-E355-47C3-BD16-7397CEF4D8CE}"/>
              </a:ext>
            </a:extLst>
          </p:cNvPr>
          <p:cNvSpPr txBox="1"/>
          <p:nvPr/>
        </p:nvSpPr>
        <p:spPr>
          <a:xfrm>
            <a:off x="13592524" y="10193477"/>
            <a:ext cx="1832233" cy="5457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5300">
                <a:latin typeface="Apple Chancery"/>
                <a:ea typeface="Apple Chancery"/>
                <a:cs typeface="Apple Chancery"/>
                <a:sym typeface="Apple Chancery"/>
              </a:defRPr>
            </a:pPr>
            <a:r>
              <a:rPr sz="3200" dirty="0">
                <a:latin typeface="Arial" panose="020B0604020202020204" pitchFamily="34" charset="0"/>
                <a:ea typeface="ヒラギノ丸ゴ ProN W4"/>
                <a:cs typeface="Arial" panose="020B0604020202020204" pitchFamily="34" charset="0"/>
                <a:sym typeface="ヒラギノ丸ゴ ProN W4"/>
              </a:rPr>
              <a:t>1   </a:t>
            </a:r>
            <a:r>
              <a:rPr sz="3200" dirty="0">
                <a:latin typeface="Arial" panose="020B0604020202020204" pitchFamily="34" charset="0"/>
                <a:cs typeface="Arial" panose="020B0604020202020204" pitchFamily="34" charset="0"/>
              </a:rPr>
              <a:t> μ </a:t>
            </a:r>
            <a:r>
              <a:rPr sz="3200" dirty="0">
                <a:latin typeface="Arial" panose="020B0604020202020204" pitchFamily="34" charset="0"/>
                <a:ea typeface="ヒラギノ丸ゴ ProN W4"/>
                <a:cs typeface="Arial" panose="020B0604020202020204" pitchFamily="34" charset="0"/>
                <a:sym typeface="ヒラギノ丸ゴ ProN W4"/>
              </a:rPr>
              <a:t>&gt;</a:t>
            </a:r>
            <a:r>
              <a:rPr sz="3200" dirty="0">
                <a:latin typeface="Arial" panose="020B0604020202020204" pitchFamily="34" charset="0"/>
                <a:cs typeface="Arial" panose="020B0604020202020204" pitchFamily="34" charset="0"/>
              </a:rPr>
              <a:t> 0 </a:t>
            </a:r>
          </a:p>
        </p:txBody>
      </p:sp>
      <p:sp>
        <p:nvSpPr>
          <p:cNvPr id="87" name="0   それ以外">
            <a:extLst>
              <a:ext uri="{FF2B5EF4-FFF2-40B4-BE49-F238E27FC236}">
                <a16:creationId xmlns:a16="http://schemas.microsoft.com/office/drawing/2014/main" id="{775436BB-09D2-43AC-B16A-26D3DDBDF3DC}"/>
              </a:ext>
            </a:extLst>
          </p:cNvPr>
          <p:cNvSpPr txBox="1"/>
          <p:nvPr/>
        </p:nvSpPr>
        <p:spPr>
          <a:xfrm>
            <a:off x="13634220" y="10939851"/>
            <a:ext cx="2313134" cy="5457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5300">
                <a:latin typeface="Apple Chancery"/>
                <a:ea typeface="Apple Chancery"/>
                <a:cs typeface="Apple Chancery"/>
                <a:sym typeface="Apple Chancery"/>
              </a:defRPr>
            </a:pPr>
            <a:r>
              <a:rPr sz="3200" dirty="0">
                <a:latin typeface="Arial" panose="020B0604020202020204" pitchFamily="34" charset="0"/>
                <a:ea typeface="ヒラギノ丸ゴ ProN W4"/>
                <a:cs typeface="Arial" panose="020B0604020202020204" pitchFamily="34" charset="0"/>
                <a:sym typeface="ヒラギノ丸ゴ ProN W4"/>
              </a:rPr>
              <a:t>0   </a:t>
            </a:r>
            <a:r>
              <a:rPr sz="3200" dirty="0" err="1">
                <a:latin typeface="Arial" panose="020B0604020202020204" pitchFamily="34" charset="0"/>
                <a:cs typeface="Arial" panose="020B0604020202020204" pitchFamily="34" charset="0"/>
              </a:rPr>
              <a:t>それ以外</a:t>
            </a:r>
            <a:endParaRPr sz="3200" dirty="0">
              <a:latin typeface="Arial" panose="020B0604020202020204" pitchFamily="34" charset="0"/>
              <a:cs typeface="Arial" panose="020B0604020202020204" pitchFamily="34" charset="0"/>
            </a:endParaRPr>
          </a:p>
        </p:txBody>
      </p:sp>
      <p:sp>
        <p:nvSpPr>
          <p:cNvPr id="88" name="線">
            <a:extLst>
              <a:ext uri="{FF2B5EF4-FFF2-40B4-BE49-F238E27FC236}">
                <a16:creationId xmlns:a16="http://schemas.microsoft.com/office/drawing/2014/main" id="{A0C52DA3-FA0A-42E3-BEDF-401800D0887E}"/>
              </a:ext>
            </a:extLst>
          </p:cNvPr>
          <p:cNvSpPr/>
          <p:nvPr/>
        </p:nvSpPr>
        <p:spPr>
          <a:xfrm>
            <a:off x="13149762" y="10025662"/>
            <a:ext cx="337474" cy="151776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8760" y="453"/>
                  <a:pt x="16482" y="1060"/>
                  <a:pt x="14979" y="1765"/>
                </a:cubicBezTo>
                <a:cubicBezTo>
                  <a:pt x="10464" y="3884"/>
                  <a:pt x="13646" y="6461"/>
                  <a:pt x="9105" y="8597"/>
                </a:cubicBezTo>
                <a:cubicBezTo>
                  <a:pt x="7175" y="9505"/>
                  <a:pt x="3978" y="10247"/>
                  <a:pt x="0" y="10712"/>
                </a:cubicBezTo>
                <a:cubicBezTo>
                  <a:pt x="2503" y="10993"/>
                  <a:pt x="4682" y="11401"/>
                  <a:pt x="6370" y="11902"/>
                </a:cubicBezTo>
                <a:cubicBezTo>
                  <a:pt x="14118" y="14202"/>
                  <a:pt x="9777" y="17410"/>
                  <a:pt x="14576" y="19987"/>
                </a:cubicBezTo>
                <a:cubicBezTo>
                  <a:pt x="15684" y="20582"/>
                  <a:pt x="17255" y="21128"/>
                  <a:pt x="19216" y="21600"/>
                </a:cubicBezTo>
              </a:path>
            </a:pathLst>
          </a:custGeom>
          <a:ln w="25400">
            <a:solidFill>
              <a:srgbClr val="000000"/>
            </a:solidFill>
            <a:miter lim="400000"/>
          </a:ln>
        </p:spPr>
        <p:txBody>
          <a:bodyPr lIns="50800" tIns="50800" rIns="50800" bIns="50800" anchor="ctr"/>
          <a:lstStyle/>
          <a:p>
            <a:endParaRPr sz="1600">
              <a:latin typeface="Arial" panose="020B0604020202020204" pitchFamily="34" charset="0"/>
              <a:cs typeface="Arial" panose="020B0604020202020204" pitchFamily="34" charset="0"/>
            </a:endParaRPr>
          </a:p>
        </p:txBody>
      </p:sp>
      <p:sp>
        <p:nvSpPr>
          <p:cNvPr id="90" name="テキスト ボックス 89">
            <a:extLst>
              <a:ext uri="{FF2B5EF4-FFF2-40B4-BE49-F238E27FC236}">
                <a16:creationId xmlns:a16="http://schemas.microsoft.com/office/drawing/2014/main" id="{79689A24-0126-46D8-B665-882012B36479}"/>
              </a:ext>
            </a:extLst>
          </p:cNvPr>
          <p:cNvSpPr txBox="1"/>
          <p:nvPr/>
        </p:nvSpPr>
        <p:spPr>
          <a:xfrm>
            <a:off x="357809" y="1152940"/>
            <a:ext cx="2955903" cy="757130"/>
          </a:xfrm>
          <a:prstGeom prst="rect">
            <a:avLst/>
          </a:prstGeom>
          <a:noFill/>
        </p:spPr>
        <p:txBody>
          <a:bodyPr wrap="square" rtlCol="0">
            <a:spAutoFit/>
          </a:bodyPr>
          <a:lstStyle/>
          <a:p>
            <a:pPr algn="ctr"/>
            <a:r>
              <a:rPr lang="en-US" altLang="ja-JP" sz="4800" dirty="0">
                <a:latin typeface="Hiragino Kaku Gothic ProN W3" panose="020B0300000000000000" pitchFamily="34" charset="-128"/>
                <a:ea typeface="Hiragino Kaku Gothic ProN W3" panose="020B0300000000000000" pitchFamily="34" charset="-128"/>
              </a:rPr>
              <a:t>784</a:t>
            </a:r>
            <a:r>
              <a:rPr lang="ja-JP" altLang="en-US" sz="4800" dirty="0">
                <a:latin typeface="Hiragino Kaku Gothic ProN W3" panose="020B0300000000000000" pitchFamily="34" charset="-128"/>
                <a:ea typeface="Hiragino Kaku Gothic ProN W3" panose="020B0300000000000000" pitchFamily="34" charset="-128"/>
              </a:rPr>
              <a:t>個</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91" name="テキスト ボックス 90">
            <a:extLst>
              <a:ext uri="{FF2B5EF4-FFF2-40B4-BE49-F238E27FC236}">
                <a16:creationId xmlns:a16="http://schemas.microsoft.com/office/drawing/2014/main" id="{DACFCFD2-BC12-43F5-9D3E-251D338B2D11}"/>
              </a:ext>
            </a:extLst>
          </p:cNvPr>
          <p:cNvSpPr txBox="1"/>
          <p:nvPr/>
        </p:nvSpPr>
        <p:spPr>
          <a:xfrm>
            <a:off x="5542634" y="1970225"/>
            <a:ext cx="2955903" cy="757130"/>
          </a:xfrm>
          <a:prstGeom prst="rect">
            <a:avLst/>
          </a:prstGeom>
          <a:noFill/>
        </p:spPr>
        <p:txBody>
          <a:bodyPr wrap="square" rtlCol="0">
            <a:spAutoFit/>
          </a:bodyPr>
          <a:lstStyle/>
          <a:p>
            <a:pPr algn="ctr"/>
            <a:r>
              <a:rPr lang="en-US" altLang="ja-JP" sz="4800" dirty="0">
                <a:latin typeface="Hiragino Kaku Gothic ProN W3" panose="020B0300000000000000" pitchFamily="34" charset="-128"/>
                <a:ea typeface="Hiragino Kaku Gothic ProN W3" panose="020B0300000000000000" pitchFamily="34" charset="-128"/>
              </a:rPr>
              <a:t>32</a:t>
            </a:r>
            <a:r>
              <a:rPr lang="ja-JP" altLang="en-US" sz="4800" dirty="0">
                <a:latin typeface="Hiragino Kaku Gothic ProN W3" panose="020B0300000000000000" pitchFamily="34" charset="-128"/>
                <a:ea typeface="Hiragino Kaku Gothic ProN W3" panose="020B0300000000000000" pitchFamily="34" charset="-128"/>
              </a:rPr>
              <a:t>個</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92" name="テキスト ボックス 91">
            <a:extLst>
              <a:ext uri="{FF2B5EF4-FFF2-40B4-BE49-F238E27FC236}">
                <a16:creationId xmlns:a16="http://schemas.microsoft.com/office/drawing/2014/main" id="{A4FA752C-BE61-40BC-9341-013D8C43FDF9}"/>
              </a:ext>
            </a:extLst>
          </p:cNvPr>
          <p:cNvSpPr txBox="1"/>
          <p:nvPr/>
        </p:nvSpPr>
        <p:spPr>
          <a:xfrm>
            <a:off x="-486399" y="12782049"/>
            <a:ext cx="4353776" cy="590931"/>
          </a:xfrm>
          <a:prstGeom prst="rect">
            <a:avLst/>
          </a:prstGeom>
          <a:noFill/>
        </p:spPr>
        <p:txBody>
          <a:bodyPr wrap="square" rtlCol="0">
            <a:spAutoFit/>
          </a:bodyPr>
          <a:lstStyle/>
          <a:p>
            <a:r>
              <a:rPr lang="en-US" altLang="ja-JP" sz="3600" dirty="0">
                <a:latin typeface="Hiragino Kaku Gothic ProN W3" panose="020B0300000000000000" pitchFamily="34" charset="-128"/>
                <a:ea typeface="Hiragino Kaku Gothic ProN W3" panose="020B0300000000000000" pitchFamily="34" charset="-128"/>
              </a:rPr>
              <a:t>(</a:t>
            </a:r>
            <a:r>
              <a:rPr lang="ja-JP" altLang="en-US" sz="3600" dirty="0">
                <a:latin typeface="Hiragino Kaku Gothic ProN W3" panose="020B0300000000000000" pitchFamily="34" charset="-128"/>
                <a:ea typeface="Hiragino Kaku Gothic ProN W3" panose="020B0300000000000000" pitchFamily="34" charset="-128"/>
              </a:rPr>
              <a:t>バイアス項</a:t>
            </a:r>
            <a:r>
              <a:rPr lang="en-US" altLang="ja-JP" sz="3600" dirty="0">
                <a:latin typeface="Hiragino Kaku Gothic ProN W3" panose="020B0300000000000000" pitchFamily="34" charset="-128"/>
                <a:ea typeface="Hiragino Kaku Gothic ProN W3" panose="020B0300000000000000" pitchFamily="34" charset="-128"/>
              </a:rPr>
              <a:t>): b</a:t>
            </a:r>
            <a:endParaRPr kumimoji="1" lang="ja-JP" altLang="en-US" sz="3600" dirty="0">
              <a:latin typeface="Hiragino Kaku Gothic ProN W3" panose="020B0300000000000000" pitchFamily="34" charset="-128"/>
              <a:ea typeface="Hiragino Kaku Gothic ProN W3" panose="020B0300000000000000" pitchFamily="34" charset="-128"/>
            </a:endParaRPr>
          </a:p>
        </p:txBody>
      </p:sp>
      <p:cxnSp>
        <p:nvCxnSpPr>
          <p:cNvPr id="93" name="直線コネクタ 92">
            <a:extLst>
              <a:ext uri="{FF2B5EF4-FFF2-40B4-BE49-F238E27FC236}">
                <a16:creationId xmlns:a16="http://schemas.microsoft.com/office/drawing/2014/main" id="{0F754654-E33D-4B90-BB18-553CA08249FA}"/>
              </a:ext>
            </a:extLst>
          </p:cNvPr>
          <p:cNvCxnSpPr>
            <a:cxnSpLocks/>
          </p:cNvCxnSpPr>
          <p:nvPr/>
        </p:nvCxnSpPr>
        <p:spPr>
          <a:xfrm flipV="1">
            <a:off x="4061900" y="4823010"/>
            <a:ext cx="2534344" cy="819904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テキスト ボックス 1">
            <a:extLst>
              <a:ext uri="{FF2B5EF4-FFF2-40B4-BE49-F238E27FC236}">
                <a16:creationId xmlns:a16="http://schemas.microsoft.com/office/drawing/2014/main" id="{19395AA8-8D2A-A360-264A-926FBE8F03B5}"/>
              </a:ext>
            </a:extLst>
          </p:cNvPr>
          <p:cNvSpPr txBox="1"/>
          <p:nvPr/>
        </p:nvSpPr>
        <p:spPr>
          <a:xfrm>
            <a:off x="11224347" y="2210498"/>
            <a:ext cx="4828570" cy="757130"/>
          </a:xfrm>
          <a:prstGeom prst="rect">
            <a:avLst/>
          </a:prstGeom>
          <a:noFill/>
        </p:spPr>
        <p:txBody>
          <a:bodyPr wrap="square" rtlCol="0">
            <a:spAutoFit/>
          </a:bodyPr>
          <a:lstStyle/>
          <a:p>
            <a:r>
              <a:rPr lang="en-US" altLang="ja-JP" sz="4800" dirty="0" err="1">
                <a:latin typeface="Hiragino Kaku Gothic ProN W3" panose="020B0300000000000000" pitchFamily="34" charset="-128"/>
                <a:ea typeface="Hiragino Kaku Gothic ProN W3" panose="020B0300000000000000" pitchFamily="34" charset="-128"/>
                <a:cs typeface="Arial" panose="020B0604020202020204" pitchFamily="34" charset="0"/>
              </a:rPr>
              <a:t>ReLU</a:t>
            </a:r>
            <a:r>
              <a:rPr lang="ja-JP" altLang="en-US" sz="4800" dirty="0">
                <a:latin typeface="Hiragino Kaku Gothic ProN W3" panose="020B0300000000000000" pitchFamily="34" charset="-128"/>
                <a:ea typeface="Hiragino Kaku Gothic ProN W3" panose="020B0300000000000000" pitchFamily="34" charset="-128"/>
                <a:cs typeface="Arial" panose="020B0604020202020204" pitchFamily="34" charset="0"/>
              </a:rPr>
              <a:t>関数</a:t>
            </a:r>
            <a:endParaRPr kumimoji="1" lang="ja-JP" altLang="en-US" sz="4800" dirty="0">
              <a:latin typeface="Hiragino Kaku Gothic ProN W3" panose="020B0300000000000000" pitchFamily="34" charset="-128"/>
              <a:ea typeface="Hiragino Kaku Gothic ProN W3" panose="020B0300000000000000" pitchFamily="34" charset="-128"/>
              <a:cs typeface="Arial" panose="020B0604020202020204" pitchFamily="34" charset="0"/>
            </a:endParaRPr>
          </a:p>
        </p:txBody>
      </p:sp>
    </p:spTree>
    <p:extLst>
      <p:ext uri="{BB962C8B-B14F-4D97-AF65-F5344CB8AC3E}">
        <p14:creationId xmlns:p14="http://schemas.microsoft.com/office/powerpoint/2010/main" val="1180962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深層学習(教師あり機械学習)の復習"/>
          <p:cNvSpPr txBox="1"/>
          <p:nvPr/>
        </p:nvSpPr>
        <p:spPr>
          <a:xfrm>
            <a:off x="6340754" y="649647"/>
            <a:ext cx="11702492" cy="8382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2438400">
              <a:lnSpc>
                <a:spcPct val="90000"/>
              </a:lnSpc>
              <a:defRPr sz="5800">
                <a:latin typeface="ヒラギノ丸ゴ ProN W4"/>
                <a:ea typeface="ヒラギノ丸ゴ ProN W4"/>
                <a:cs typeface="ヒラギノ丸ゴ ProN W4"/>
                <a:sym typeface="ヒラギノ丸ゴ ProN W4"/>
              </a:defRPr>
            </a:lvl1pPr>
          </a:lstStyle>
          <a:p>
            <a:r>
              <a:t>深層学習(教師あり機械学習)の復習</a:t>
            </a:r>
          </a:p>
        </p:txBody>
      </p:sp>
      <p:sp>
        <p:nvSpPr>
          <p:cNvPr id="180" name="データを用意する"/>
          <p:cNvSpPr txBox="1"/>
          <p:nvPr/>
        </p:nvSpPr>
        <p:spPr>
          <a:xfrm>
            <a:off x="1508864" y="3388212"/>
            <a:ext cx="6007101" cy="8382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2438400">
              <a:lnSpc>
                <a:spcPct val="90000"/>
              </a:lnSpc>
              <a:defRPr sz="5800">
                <a:latin typeface="ヒラギノ丸ゴ ProN W4"/>
                <a:ea typeface="ヒラギノ丸ゴ ProN W4"/>
                <a:cs typeface="ヒラギノ丸ゴ ProN W4"/>
                <a:sym typeface="ヒラギノ丸ゴ ProN W4"/>
              </a:defRPr>
            </a:lvl1pPr>
          </a:lstStyle>
          <a:p>
            <a:r>
              <a:t>データを用意する</a:t>
            </a:r>
          </a:p>
        </p:txBody>
      </p:sp>
      <p:sp>
        <p:nvSpPr>
          <p:cNvPr id="181" name="学習させる"/>
          <p:cNvSpPr txBox="1"/>
          <p:nvPr/>
        </p:nvSpPr>
        <p:spPr>
          <a:xfrm>
            <a:off x="18298452" y="2955280"/>
            <a:ext cx="3775203" cy="838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2438400">
              <a:lnSpc>
                <a:spcPct val="90000"/>
              </a:lnSpc>
              <a:defRPr sz="5800">
                <a:latin typeface="ヒラギノ丸ゴ ProN W4"/>
                <a:ea typeface="ヒラギノ丸ゴ ProN W4"/>
                <a:cs typeface="ヒラギノ丸ゴ ProN W4"/>
                <a:sym typeface="ヒラギノ丸ゴ ProN W4"/>
              </a:defRPr>
            </a:lvl1pPr>
          </a:lstStyle>
          <a:p>
            <a:r>
              <a:t>学習させる</a:t>
            </a:r>
          </a:p>
        </p:txBody>
      </p:sp>
      <p:pic>
        <p:nvPicPr>
          <p:cNvPr id="182" name="スクリーンショット 2021-03-09 11.23.29.png" descr="スクリーンショット 2021-03-09 11.23.29.png"/>
          <p:cNvPicPr>
            <a:picLocks noChangeAspect="1"/>
          </p:cNvPicPr>
          <p:nvPr/>
        </p:nvPicPr>
        <p:blipFill>
          <a:blip r:embed="rId2">
            <a:alphaModFix amt="37885"/>
          </a:blip>
          <a:srcRect l="7543" t="22980" r="16444"/>
          <a:stretch>
            <a:fillRect/>
          </a:stretch>
        </p:blipFill>
        <p:spPr>
          <a:xfrm>
            <a:off x="17258685" y="9435836"/>
            <a:ext cx="5699540" cy="3477413"/>
          </a:xfrm>
          <a:prstGeom prst="rect">
            <a:avLst/>
          </a:prstGeom>
          <a:ln w="12700">
            <a:miter lim="400000"/>
          </a:ln>
        </p:spPr>
      </p:pic>
      <p:sp>
        <p:nvSpPr>
          <p:cNvPr id="183" name="ニューラルネットワーク"/>
          <p:cNvSpPr txBox="1"/>
          <p:nvPr/>
        </p:nvSpPr>
        <p:spPr>
          <a:xfrm>
            <a:off x="17423538" y="8629632"/>
            <a:ext cx="5369815" cy="5842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2438338">
              <a:defRPr sz="3800">
                <a:solidFill>
                  <a:srgbClr val="5E5E5E"/>
                </a:solidFill>
                <a:latin typeface="+mn-lt"/>
                <a:ea typeface="+mn-ea"/>
                <a:cs typeface="+mn-cs"/>
                <a:sym typeface="ヒラギノ角ゴ ProN W3"/>
              </a:defRPr>
            </a:lvl1pPr>
          </a:lstStyle>
          <a:p>
            <a:r>
              <a:t>ニューラルネットワーク</a:t>
            </a:r>
          </a:p>
        </p:txBody>
      </p:sp>
      <p:pic>
        <p:nvPicPr>
          <p:cNvPr id="184" name="スクリーンショット 2021-02-16 9.04.12.png" descr="スクリーンショット 2021-02-16 9.04.12.png"/>
          <p:cNvPicPr>
            <a:picLocks noChangeAspect="1"/>
          </p:cNvPicPr>
          <p:nvPr/>
        </p:nvPicPr>
        <p:blipFill>
          <a:blip r:embed="rId3">
            <a:alphaModFix amt="33151"/>
          </a:blip>
          <a:stretch>
            <a:fillRect/>
          </a:stretch>
        </p:blipFill>
        <p:spPr>
          <a:xfrm>
            <a:off x="17902825" y="5431011"/>
            <a:ext cx="3535173" cy="2709198"/>
          </a:xfrm>
          <a:prstGeom prst="rect">
            <a:avLst/>
          </a:prstGeom>
          <a:ln w="25400">
            <a:solidFill>
              <a:srgbClr val="000000"/>
            </a:solidFill>
            <a:miter lim="400000"/>
          </a:ln>
        </p:spPr>
      </p:pic>
      <p:sp>
        <p:nvSpPr>
          <p:cNvPr id="185" name="ロジスティック回帰分析"/>
          <p:cNvSpPr txBox="1"/>
          <p:nvPr/>
        </p:nvSpPr>
        <p:spPr>
          <a:xfrm>
            <a:off x="17224425" y="4550174"/>
            <a:ext cx="5408423" cy="5842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2438338">
              <a:defRPr sz="3800">
                <a:solidFill>
                  <a:srgbClr val="5E5E5E"/>
                </a:solidFill>
                <a:latin typeface="+mn-lt"/>
                <a:ea typeface="+mn-ea"/>
                <a:cs typeface="+mn-cs"/>
                <a:sym typeface="ヒラギノ角ゴ ProN W3"/>
              </a:defRPr>
            </a:lvl1pPr>
          </a:lstStyle>
          <a:p>
            <a:r>
              <a:t>ロジスティック回帰分析</a:t>
            </a:r>
          </a:p>
        </p:txBody>
      </p:sp>
      <p:sp>
        <p:nvSpPr>
          <p:cNvPr id="186" name="四角形"/>
          <p:cNvSpPr/>
          <p:nvPr/>
        </p:nvSpPr>
        <p:spPr>
          <a:xfrm>
            <a:off x="1512281" y="6975109"/>
            <a:ext cx="2944750" cy="3564051"/>
          </a:xfrm>
          <a:prstGeom prst="rect">
            <a:avLst/>
          </a:prstGeom>
          <a:solidFill>
            <a:schemeClr val="accent1">
              <a:alpha val="48472"/>
            </a:schemeClr>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187" name="四角形"/>
          <p:cNvSpPr/>
          <p:nvPr/>
        </p:nvSpPr>
        <p:spPr>
          <a:xfrm>
            <a:off x="5274947" y="7055607"/>
            <a:ext cx="1907263" cy="3403055"/>
          </a:xfrm>
          <a:prstGeom prst="rect">
            <a:avLst/>
          </a:prstGeom>
          <a:solidFill>
            <a:schemeClr val="accent1">
              <a:alpha val="45584"/>
            </a:schemeClr>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188" name="x(特徴量データ)"/>
          <p:cNvSpPr txBox="1"/>
          <p:nvPr/>
        </p:nvSpPr>
        <p:spPr>
          <a:xfrm>
            <a:off x="1512281" y="6134802"/>
            <a:ext cx="2944750"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x(特徴量データ)</a:t>
            </a:r>
          </a:p>
        </p:txBody>
      </p:sp>
      <p:sp>
        <p:nvSpPr>
          <p:cNvPr id="189" name="y(正解データ)"/>
          <p:cNvSpPr txBox="1"/>
          <p:nvPr/>
        </p:nvSpPr>
        <p:spPr>
          <a:xfrm>
            <a:off x="4944608" y="6134802"/>
            <a:ext cx="2567941"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y(正解データ)</a:t>
            </a:r>
          </a:p>
        </p:txBody>
      </p:sp>
      <p:sp>
        <p:nvSpPr>
          <p:cNvPr id="190" name="x"/>
          <p:cNvSpPr txBox="1"/>
          <p:nvPr/>
        </p:nvSpPr>
        <p:spPr>
          <a:xfrm>
            <a:off x="2809967" y="8174299"/>
            <a:ext cx="349378"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x</a:t>
            </a:r>
          </a:p>
        </p:txBody>
      </p:sp>
      <p:sp>
        <p:nvSpPr>
          <p:cNvPr id="191" name="y"/>
          <p:cNvSpPr txBox="1"/>
          <p:nvPr/>
        </p:nvSpPr>
        <p:spPr>
          <a:xfrm>
            <a:off x="6051794" y="8174299"/>
            <a:ext cx="353569"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y</a:t>
            </a:r>
          </a:p>
        </p:txBody>
      </p:sp>
      <p:sp>
        <p:nvSpPr>
          <p:cNvPr id="192" name="角丸四角形"/>
          <p:cNvSpPr/>
          <p:nvPr/>
        </p:nvSpPr>
        <p:spPr>
          <a:xfrm>
            <a:off x="739242" y="2245895"/>
            <a:ext cx="14837641" cy="10667354"/>
          </a:xfrm>
          <a:prstGeom prst="roundRect">
            <a:avLst>
              <a:gd name="adj" fmla="val 15000"/>
            </a:avLst>
          </a:prstGeom>
          <a:ln w="101600">
            <a:solidFill>
              <a:srgbClr val="E22146"/>
            </a:solidFill>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a:p>
        </p:txBody>
      </p:sp>
      <p:sp>
        <p:nvSpPr>
          <p:cNvPr id="193" name="矢印"/>
          <p:cNvSpPr/>
          <p:nvPr/>
        </p:nvSpPr>
        <p:spPr>
          <a:xfrm>
            <a:off x="9387333" y="7055607"/>
            <a:ext cx="5234403" cy="1270001"/>
          </a:xfrm>
          <a:prstGeom prst="rightArrow">
            <a:avLst>
              <a:gd name="adj1" fmla="val 32000"/>
              <a:gd name="adj2" fmla="val 64000"/>
            </a:avLst>
          </a:prstGeom>
          <a:solidFill>
            <a:srgbClr val="000000"/>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a:p>
        </p:txBody>
      </p:sp>
      <p:sp>
        <p:nvSpPr>
          <p:cNvPr id="194" name="データを配列に整える"/>
          <p:cNvSpPr txBox="1"/>
          <p:nvPr/>
        </p:nvSpPr>
        <p:spPr>
          <a:xfrm>
            <a:off x="9098457" y="5566953"/>
            <a:ext cx="5812156" cy="6794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2438400">
              <a:lnSpc>
                <a:spcPct val="90000"/>
              </a:lnSpc>
              <a:defRPr sz="4500">
                <a:latin typeface="ヒラギノ丸ゴ ProN W4"/>
                <a:ea typeface="ヒラギノ丸ゴ ProN W4"/>
                <a:cs typeface="ヒラギノ丸ゴ ProN W4"/>
                <a:sym typeface="ヒラギノ丸ゴ ProN W4"/>
              </a:defRPr>
            </a:lvl1pPr>
          </a:lstStyle>
          <a:p>
            <a:r>
              <a:t>データを配列に整える</a:t>
            </a:r>
          </a:p>
        </p:txBody>
      </p:sp>
    </p:spTree>
    <p:extLst>
      <p:ext uri="{BB962C8B-B14F-4D97-AF65-F5344CB8AC3E}">
        <p14:creationId xmlns:p14="http://schemas.microsoft.com/office/powerpoint/2010/main" val="2823551126"/>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楕円 9">
            <a:extLst>
              <a:ext uri="{FF2B5EF4-FFF2-40B4-BE49-F238E27FC236}">
                <a16:creationId xmlns:a16="http://schemas.microsoft.com/office/drawing/2014/main" id="{23F7C364-66FB-4AB4-84D6-42D17356D905}"/>
              </a:ext>
            </a:extLst>
          </p:cNvPr>
          <p:cNvSpPr/>
          <p:nvPr/>
        </p:nvSpPr>
        <p:spPr>
          <a:xfrm>
            <a:off x="6945869" y="2935087"/>
            <a:ext cx="577298" cy="5772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11" name="楕円 10">
            <a:extLst>
              <a:ext uri="{FF2B5EF4-FFF2-40B4-BE49-F238E27FC236}">
                <a16:creationId xmlns:a16="http://schemas.microsoft.com/office/drawing/2014/main" id="{7CF32E0D-DB60-4EBC-B977-1246ED213D02}"/>
              </a:ext>
            </a:extLst>
          </p:cNvPr>
          <p:cNvSpPr/>
          <p:nvPr/>
        </p:nvSpPr>
        <p:spPr>
          <a:xfrm>
            <a:off x="6945867" y="3670191"/>
            <a:ext cx="577298" cy="5772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12" name="楕円 11">
            <a:extLst>
              <a:ext uri="{FF2B5EF4-FFF2-40B4-BE49-F238E27FC236}">
                <a16:creationId xmlns:a16="http://schemas.microsoft.com/office/drawing/2014/main" id="{21537AE5-88AB-4A7D-9FE7-A16FC12D5987}"/>
              </a:ext>
            </a:extLst>
          </p:cNvPr>
          <p:cNvSpPr/>
          <p:nvPr/>
        </p:nvSpPr>
        <p:spPr>
          <a:xfrm>
            <a:off x="6945865" y="4405295"/>
            <a:ext cx="577298" cy="5772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13" name="楕円 12">
            <a:extLst>
              <a:ext uri="{FF2B5EF4-FFF2-40B4-BE49-F238E27FC236}">
                <a16:creationId xmlns:a16="http://schemas.microsoft.com/office/drawing/2014/main" id="{DA1F569C-2840-4D64-A115-F2D6EDB16EA5}"/>
              </a:ext>
            </a:extLst>
          </p:cNvPr>
          <p:cNvSpPr/>
          <p:nvPr/>
        </p:nvSpPr>
        <p:spPr>
          <a:xfrm>
            <a:off x="6945865" y="10096041"/>
            <a:ext cx="577298" cy="5772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14" name="楕円 13">
            <a:extLst>
              <a:ext uri="{FF2B5EF4-FFF2-40B4-BE49-F238E27FC236}">
                <a16:creationId xmlns:a16="http://schemas.microsoft.com/office/drawing/2014/main" id="{4ED12F38-BBEE-40D3-807A-36B19D9609BB}"/>
              </a:ext>
            </a:extLst>
          </p:cNvPr>
          <p:cNvSpPr/>
          <p:nvPr/>
        </p:nvSpPr>
        <p:spPr>
          <a:xfrm>
            <a:off x="6945865" y="10831145"/>
            <a:ext cx="577298" cy="5772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cxnSp>
        <p:nvCxnSpPr>
          <p:cNvPr id="30" name="直線コネクタ 29">
            <a:extLst>
              <a:ext uri="{FF2B5EF4-FFF2-40B4-BE49-F238E27FC236}">
                <a16:creationId xmlns:a16="http://schemas.microsoft.com/office/drawing/2014/main" id="{1734D72F-9A53-4294-A1DB-1CBD23CAADB5}"/>
              </a:ext>
            </a:extLst>
          </p:cNvPr>
          <p:cNvCxnSpPr>
            <a:cxnSpLocks/>
          </p:cNvCxnSpPr>
          <p:nvPr/>
        </p:nvCxnSpPr>
        <p:spPr>
          <a:xfrm>
            <a:off x="3890683" y="2502933"/>
            <a:ext cx="2472017" cy="8684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D32261BA-E4A1-43D2-9622-D04F7727D0FC}"/>
              </a:ext>
            </a:extLst>
          </p:cNvPr>
          <p:cNvCxnSpPr>
            <a:cxnSpLocks/>
          </p:cNvCxnSpPr>
          <p:nvPr/>
        </p:nvCxnSpPr>
        <p:spPr>
          <a:xfrm>
            <a:off x="3890683" y="3331314"/>
            <a:ext cx="2472017" cy="78817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E9098751-94C3-4DDD-B445-1A891A668C2B}"/>
              </a:ext>
            </a:extLst>
          </p:cNvPr>
          <p:cNvCxnSpPr>
            <a:cxnSpLocks/>
          </p:cNvCxnSpPr>
          <p:nvPr/>
        </p:nvCxnSpPr>
        <p:spPr>
          <a:xfrm>
            <a:off x="3926536" y="4247493"/>
            <a:ext cx="2436164" cy="69401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8EA8FF07-F6A7-478D-83D9-CA4207184D08}"/>
              </a:ext>
            </a:extLst>
          </p:cNvPr>
          <p:cNvCxnSpPr>
            <a:cxnSpLocks/>
          </p:cNvCxnSpPr>
          <p:nvPr/>
        </p:nvCxnSpPr>
        <p:spPr>
          <a:xfrm>
            <a:off x="3890680" y="5097329"/>
            <a:ext cx="2472020" cy="60903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DA2FE063-A701-4D5D-B54A-9C0C451DC988}"/>
              </a:ext>
            </a:extLst>
          </p:cNvPr>
          <p:cNvCxnSpPr>
            <a:cxnSpLocks/>
          </p:cNvCxnSpPr>
          <p:nvPr/>
        </p:nvCxnSpPr>
        <p:spPr>
          <a:xfrm>
            <a:off x="3890679" y="10209637"/>
            <a:ext cx="2472021" cy="9779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011F3022-0D19-45D5-BF82-7649787F0176}"/>
              </a:ext>
            </a:extLst>
          </p:cNvPr>
          <p:cNvCxnSpPr>
            <a:cxnSpLocks/>
          </p:cNvCxnSpPr>
          <p:nvPr/>
        </p:nvCxnSpPr>
        <p:spPr>
          <a:xfrm>
            <a:off x="3890679" y="11187633"/>
            <a:ext cx="2472021" cy="254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D3DA5F95-7A18-400F-B2C0-E2C093A5499F}"/>
              </a:ext>
            </a:extLst>
          </p:cNvPr>
          <p:cNvCxnSpPr>
            <a:cxnSpLocks/>
          </p:cNvCxnSpPr>
          <p:nvPr/>
        </p:nvCxnSpPr>
        <p:spPr>
          <a:xfrm flipV="1">
            <a:off x="3890679" y="11187633"/>
            <a:ext cx="2472021" cy="8428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四角形: 角を丸くする 39">
            <a:extLst>
              <a:ext uri="{FF2B5EF4-FFF2-40B4-BE49-F238E27FC236}">
                <a16:creationId xmlns:a16="http://schemas.microsoft.com/office/drawing/2014/main" id="{75CE9AF4-746A-411D-A889-4C000BD0E10F}"/>
              </a:ext>
            </a:extLst>
          </p:cNvPr>
          <p:cNvSpPr/>
          <p:nvPr/>
        </p:nvSpPr>
        <p:spPr>
          <a:xfrm>
            <a:off x="4622872" y="241540"/>
            <a:ext cx="13319992" cy="1293056"/>
          </a:xfrm>
          <a:prstGeom prst="roundRect">
            <a:avLst/>
          </a:prstGeom>
          <a:solidFill>
            <a:schemeClr val="accent2">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1303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Graphik"/>
              <a:ea typeface="Graphik"/>
              <a:cs typeface="Graphik"/>
              <a:sym typeface="Graphik"/>
            </a:endParaRPr>
          </a:p>
        </p:txBody>
      </p:sp>
      <p:sp>
        <p:nvSpPr>
          <p:cNvPr id="43" name="テキスト ボックス 42">
            <a:extLst>
              <a:ext uri="{FF2B5EF4-FFF2-40B4-BE49-F238E27FC236}">
                <a16:creationId xmlns:a16="http://schemas.microsoft.com/office/drawing/2014/main" id="{5E294276-D278-4692-B69A-668E87C7F34C}"/>
              </a:ext>
            </a:extLst>
          </p:cNvPr>
          <p:cNvSpPr txBox="1"/>
          <p:nvPr/>
        </p:nvSpPr>
        <p:spPr>
          <a:xfrm>
            <a:off x="5253868" y="587352"/>
            <a:ext cx="13276865" cy="6011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400" rtl="0" fontAlgn="auto" latinLnBrk="0" hangingPunct="0">
              <a:lnSpc>
                <a:spcPct val="90000"/>
              </a:lnSpc>
              <a:spcBef>
                <a:spcPts val="0"/>
              </a:spcBef>
              <a:spcAft>
                <a:spcPts val="0"/>
              </a:spcAft>
              <a:buClrTx/>
              <a:buSzTx/>
              <a:buFontTx/>
              <a:buNone/>
              <a:tabLst/>
            </a:pPr>
            <a:r>
              <a:rPr lang="en-US" altLang="ja-JP" sz="3600" dirty="0" err="1">
                <a:solidFill>
                  <a:schemeClr val="bg1"/>
                </a:solidFill>
                <a:latin typeface="Arial" panose="020B0604020202020204" pitchFamily="34" charset="0"/>
                <a:cs typeface="Arial" panose="020B0604020202020204" pitchFamily="34" charset="0"/>
              </a:rPr>
              <a:t>model.add</a:t>
            </a:r>
            <a:r>
              <a:rPr lang="en-US" altLang="ja-JP" sz="3600" dirty="0">
                <a:solidFill>
                  <a:schemeClr val="bg1"/>
                </a:solidFill>
                <a:latin typeface="Arial" panose="020B0604020202020204" pitchFamily="34" charset="0"/>
                <a:cs typeface="Arial" panose="020B0604020202020204" pitchFamily="34" charset="0"/>
              </a:rPr>
              <a:t>(Dense(32, </a:t>
            </a:r>
            <a:r>
              <a:rPr lang="en-US" altLang="ja-JP" sz="3600" dirty="0" err="1">
                <a:solidFill>
                  <a:schemeClr val="bg1"/>
                </a:solidFill>
                <a:latin typeface="Arial" panose="020B0604020202020204" pitchFamily="34" charset="0"/>
                <a:cs typeface="Arial" panose="020B0604020202020204" pitchFamily="34" charset="0"/>
              </a:rPr>
              <a:t>input_shape</a:t>
            </a:r>
            <a:r>
              <a:rPr lang="en-US" altLang="ja-JP" sz="3600" dirty="0">
                <a:solidFill>
                  <a:schemeClr val="bg1"/>
                </a:solidFill>
                <a:latin typeface="Arial" panose="020B0604020202020204" pitchFamily="34" charset="0"/>
                <a:cs typeface="Arial" panose="020B0604020202020204" pitchFamily="34" charset="0"/>
              </a:rPr>
              <a:t>=(784,), activation=‘</a:t>
            </a:r>
            <a:r>
              <a:rPr lang="en-US" altLang="ja-JP" sz="3600" dirty="0" err="1">
                <a:solidFill>
                  <a:schemeClr val="bg1"/>
                </a:solidFill>
                <a:latin typeface="Arial" panose="020B0604020202020204" pitchFamily="34" charset="0"/>
                <a:cs typeface="Arial" panose="020B0604020202020204" pitchFamily="34" charset="0"/>
              </a:rPr>
              <a:t>relu</a:t>
            </a:r>
            <a:r>
              <a:rPr lang="en-US" altLang="ja-JP" sz="3600" dirty="0">
                <a:solidFill>
                  <a:schemeClr val="bg1"/>
                </a:solidFill>
                <a:latin typeface="Arial" panose="020B0604020202020204" pitchFamily="34" charset="0"/>
                <a:cs typeface="Arial" panose="020B0604020202020204" pitchFamily="34" charset="0"/>
              </a:rPr>
              <a:t>’))</a:t>
            </a:r>
          </a:p>
        </p:txBody>
      </p:sp>
      <p:sp>
        <p:nvSpPr>
          <p:cNvPr id="44" name="正方形/長方形 43">
            <a:extLst>
              <a:ext uri="{FF2B5EF4-FFF2-40B4-BE49-F238E27FC236}">
                <a16:creationId xmlns:a16="http://schemas.microsoft.com/office/drawing/2014/main" id="{6584F4A2-7270-4288-B79E-C7EBD4027F5E}"/>
              </a:ext>
            </a:extLst>
          </p:cNvPr>
          <p:cNvSpPr/>
          <p:nvPr/>
        </p:nvSpPr>
        <p:spPr>
          <a:xfrm>
            <a:off x="1631577" y="2133601"/>
            <a:ext cx="645458" cy="645458"/>
          </a:xfrm>
          <a:prstGeom prst="rect">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48" name="正方形/長方形 47">
            <a:extLst>
              <a:ext uri="{FF2B5EF4-FFF2-40B4-BE49-F238E27FC236}">
                <a16:creationId xmlns:a16="http://schemas.microsoft.com/office/drawing/2014/main" id="{AFDC2E38-A5CA-49AD-AEAA-81A11A40E403}"/>
              </a:ext>
            </a:extLst>
          </p:cNvPr>
          <p:cNvSpPr/>
          <p:nvPr/>
        </p:nvSpPr>
        <p:spPr>
          <a:xfrm>
            <a:off x="1631577" y="3030071"/>
            <a:ext cx="645458" cy="645458"/>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50" name="正方形/長方形 49">
            <a:extLst>
              <a:ext uri="{FF2B5EF4-FFF2-40B4-BE49-F238E27FC236}">
                <a16:creationId xmlns:a16="http://schemas.microsoft.com/office/drawing/2014/main" id="{97BB6202-BB48-4D4C-B746-D3846B94AE56}"/>
              </a:ext>
            </a:extLst>
          </p:cNvPr>
          <p:cNvSpPr/>
          <p:nvPr/>
        </p:nvSpPr>
        <p:spPr>
          <a:xfrm>
            <a:off x="1631577" y="3926541"/>
            <a:ext cx="645458" cy="645458"/>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51" name="正方形/長方形 50">
            <a:extLst>
              <a:ext uri="{FF2B5EF4-FFF2-40B4-BE49-F238E27FC236}">
                <a16:creationId xmlns:a16="http://schemas.microsoft.com/office/drawing/2014/main" id="{5F1816E9-97C5-48CB-B798-D23C370C992E}"/>
              </a:ext>
            </a:extLst>
          </p:cNvPr>
          <p:cNvSpPr/>
          <p:nvPr/>
        </p:nvSpPr>
        <p:spPr>
          <a:xfrm>
            <a:off x="1631577" y="4823011"/>
            <a:ext cx="645458" cy="645458"/>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52" name="正方形/長方形 51">
            <a:extLst>
              <a:ext uri="{FF2B5EF4-FFF2-40B4-BE49-F238E27FC236}">
                <a16:creationId xmlns:a16="http://schemas.microsoft.com/office/drawing/2014/main" id="{B2838FF4-510A-472E-818E-19278C719D5C}"/>
              </a:ext>
            </a:extLst>
          </p:cNvPr>
          <p:cNvSpPr/>
          <p:nvPr/>
        </p:nvSpPr>
        <p:spPr>
          <a:xfrm>
            <a:off x="1631579" y="9870143"/>
            <a:ext cx="645458" cy="645458"/>
          </a:xfrm>
          <a:prstGeom prst="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53" name="正方形/長方形 52">
            <a:extLst>
              <a:ext uri="{FF2B5EF4-FFF2-40B4-BE49-F238E27FC236}">
                <a16:creationId xmlns:a16="http://schemas.microsoft.com/office/drawing/2014/main" id="{F6FB271C-0521-4F74-9120-96285160FDE4}"/>
              </a:ext>
            </a:extLst>
          </p:cNvPr>
          <p:cNvSpPr/>
          <p:nvPr/>
        </p:nvSpPr>
        <p:spPr>
          <a:xfrm>
            <a:off x="1631577" y="10784543"/>
            <a:ext cx="645458" cy="64545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54" name="正方形/長方形 53">
            <a:extLst>
              <a:ext uri="{FF2B5EF4-FFF2-40B4-BE49-F238E27FC236}">
                <a16:creationId xmlns:a16="http://schemas.microsoft.com/office/drawing/2014/main" id="{5F9D4580-12B7-42D3-88F3-6E0EF1B98E16}"/>
              </a:ext>
            </a:extLst>
          </p:cNvPr>
          <p:cNvSpPr/>
          <p:nvPr/>
        </p:nvSpPr>
        <p:spPr>
          <a:xfrm>
            <a:off x="1631577" y="11698943"/>
            <a:ext cx="645458" cy="645458"/>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55" name="テキスト ボックス 54">
            <a:extLst>
              <a:ext uri="{FF2B5EF4-FFF2-40B4-BE49-F238E27FC236}">
                <a16:creationId xmlns:a16="http://schemas.microsoft.com/office/drawing/2014/main" id="{DC7F788D-4C1B-4CFA-9C1A-928C427F70BA}"/>
              </a:ext>
            </a:extLst>
          </p:cNvPr>
          <p:cNvSpPr txBox="1"/>
          <p:nvPr/>
        </p:nvSpPr>
        <p:spPr>
          <a:xfrm>
            <a:off x="2181540" y="2261631"/>
            <a:ext cx="1646390" cy="757130"/>
          </a:xfrm>
          <a:prstGeom prst="rect">
            <a:avLst/>
          </a:prstGeom>
          <a:noFill/>
        </p:spPr>
        <p:txBody>
          <a:bodyPr wrap="square" rtlCol="0">
            <a:spAutoFit/>
          </a:bodyPr>
          <a:lstStyle/>
          <a:p>
            <a:r>
              <a:rPr lang="en-US" altLang="ja-JP" sz="4800" dirty="0">
                <a:latin typeface="Hiragino Kaku Gothic ProN W3" panose="020B0300000000000000" pitchFamily="34" charset="-128"/>
                <a:ea typeface="Hiragino Kaku Gothic ProN W3" panose="020B0300000000000000" pitchFamily="34" charset="-128"/>
              </a:rPr>
              <a:t>0.53</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57" name="テキスト ボックス 56">
            <a:extLst>
              <a:ext uri="{FF2B5EF4-FFF2-40B4-BE49-F238E27FC236}">
                <a16:creationId xmlns:a16="http://schemas.microsoft.com/office/drawing/2014/main" id="{1E80075E-655B-4A2F-98ED-D546D2DD95D3}"/>
              </a:ext>
            </a:extLst>
          </p:cNvPr>
          <p:cNvSpPr txBox="1"/>
          <p:nvPr/>
        </p:nvSpPr>
        <p:spPr>
          <a:xfrm>
            <a:off x="2220987" y="3129458"/>
            <a:ext cx="1646390" cy="757130"/>
          </a:xfrm>
          <a:prstGeom prst="rect">
            <a:avLst/>
          </a:prstGeom>
          <a:noFill/>
        </p:spPr>
        <p:txBody>
          <a:bodyPr wrap="square" rtlCol="0">
            <a:spAutoFit/>
          </a:bodyPr>
          <a:lstStyle/>
          <a:p>
            <a:r>
              <a:rPr lang="en-US" altLang="ja-JP" sz="4800" dirty="0">
                <a:latin typeface="Hiragino Kaku Gothic ProN W3" panose="020B0300000000000000" pitchFamily="34" charset="-128"/>
                <a:ea typeface="Hiragino Kaku Gothic ProN W3" panose="020B0300000000000000" pitchFamily="34" charset="-128"/>
              </a:rPr>
              <a:t>0.24</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58" name="テキスト ボックス 57">
            <a:extLst>
              <a:ext uri="{FF2B5EF4-FFF2-40B4-BE49-F238E27FC236}">
                <a16:creationId xmlns:a16="http://schemas.microsoft.com/office/drawing/2014/main" id="{E9BEB91C-5DB5-47BF-8F95-8775BBA5BB10}"/>
              </a:ext>
            </a:extLst>
          </p:cNvPr>
          <p:cNvSpPr txBox="1"/>
          <p:nvPr/>
        </p:nvSpPr>
        <p:spPr>
          <a:xfrm>
            <a:off x="2244287" y="3966111"/>
            <a:ext cx="1646390" cy="757130"/>
          </a:xfrm>
          <a:prstGeom prst="rect">
            <a:avLst/>
          </a:prstGeom>
          <a:noFill/>
        </p:spPr>
        <p:txBody>
          <a:bodyPr wrap="square" rtlCol="0">
            <a:spAutoFit/>
          </a:bodyPr>
          <a:lstStyle/>
          <a:p>
            <a:r>
              <a:rPr lang="en-US" altLang="ja-JP" sz="4800" dirty="0">
                <a:latin typeface="Hiragino Kaku Gothic ProN W3" panose="020B0300000000000000" pitchFamily="34" charset="-128"/>
                <a:ea typeface="Hiragino Kaku Gothic ProN W3" panose="020B0300000000000000" pitchFamily="34" charset="-128"/>
              </a:rPr>
              <a:t>0.88</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59" name="テキスト ボックス 58">
            <a:extLst>
              <a:ext uri="{FF2B5EF4-FFF2-40B4-BE49-F238E27FC236}">
                <a16:creationId xmlns:a16="http://schemas.microsoft.com/office/drawing/2014/main" id="{0692E528-4D38-44F1-BAED-DD38C7EB9616}"/>
              </a:ext>
            </a:extLst>
          </p:cNvPr>
          <p:cNvSpPr txBox="1"/>
          <p:nvPr/>
        </p:nvSpPr>
        <p:spPr>
          <a:xfrm>
            <a:off x="2280146" y="4842228"/>
            <a:ext cx="1646390" cy="757130"/>
          </a:xfrm>
          <a:prstGeom prst="rect">
            <a:avLst/>
          </a:prstGeom>
          <a:noFill/>
        </p:spPr>
        <p:txBody>
          <a:bodyPr wrap="square" rtlCol="0">
            <a:spAutoFit/>
          </a:bodyPr>
          <a:lstStyle/>
          <a:p>
            <a:r>
              <a:rPr lang="en-US" altLang="ja-JP" sz="4800" dirty="0">
                <a:latin typeface="Hiragino Kaku Gothic ProN W3" panose="020B0300000000000000" pitchFamily="34" charset="-128"/>
                <a:ea typeface="Hiragino Kaku Gothic ProN W3" panose="020B0300000000000000" pitchFamily="34" charset="-128"/>
              </a:rPr>
              <a:t>0.34</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60" name="テキスト ボックス 59">
            <a:extLst>
              <a:ext uri="{FF2B5EF4-FFF2-40B4-BE49-F238E27FC236}">
                <a16:creationId xmlns:a16="http://schemas.microsoft.com/office/drawing/2014/main" id="{648A857C-AC4F-40D4-935A-5EAF3E8EE41E}"/>
              </a:ext>
            </a:extLst>
          </p:cNvPr>
          <p:cNvSpPr txBox="1"/>
          <p:nvPr/>
        </p:nvSpPr>
        <p:spPr>
          <a:xfrm>
            <a:off x="2244287" y="9868971"/>
            <a:ext cx="1646390" cy="757130"/>
          </a:xfrm>
          <a:prstGeom prst="rect">
            <a:avLst/>
          </a:prstGeom>
          <a:noFill/>
        </p:spPr>
        <p:txBody>
          <a:bodyPr wrap="square" rtlCol="0">
            <a:spAutoFit/>
          </a:bodyPr>
          <a:lstStyle/>
          <a:p>
            <a:r>
              <a:rPr lang="en-US" altLang="ja-JP" sz="4800" dirty="0">
                <a:latin typeface="Hiragino Kaku Gothic ProN W3" panose="020B0300000000000000" pitchFamily="34" charset="-128"/>
                <a:ea typeface="Hiragino Kaku Gothic ProN W3" panose="020B0300000000000000" pitchFamily="34" charset="-128"/>
              </a:rPr>
              <a:t>0.11</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61" name="テキスト ボックス 60">
            <a:extLst>
              <a:ext uri="{FF2B5EF4-FFF2-40B4-BE49-F238E27FC236}">
                <a16:creationId xmlns:a16="http://schemas.microsoft.com/office/drawing/2014/main" id="{23C38883-6A47-407A-8FAA-BE68C8E229BB}"/>
              </a:ext>
            </a:extLst>
          </p:cNvPr>
          <p:cNvSpPr txBox="1"/>
          <p:nvPr/>
        </p:nvSpPr>
        <p:spPr>
          <a:xfrm>
            <a:off x="2297424" y="10852620"/>
            <a:ext cx="1646390" cy="757130"/>
          </a:xfrm>
          <a:prstGeom prst="rect">
            <a:avLst/>
          </a:prstGeom>
          <a:noFill/>
        </p:spPr>
        <p:txBody>
          <a:bodyPr wrap="square" rtlCol="0">
            <a:spAutoFit/>
          </a:bodyPr>
          <a:lstStyle/>
          <a:p>
            <a:r>
              <a:rPr lang="en-US" altLang="ja-JP" sz="4800" dirty="0">
                <a:latin typeface="Hiragino Kaku Gothic ProN W3" panose="020B0300000000000000" pitchFamily="34" charset="-128"/>
                <a:ea typeface="Hiragino Kaku Gothic ProN W3" panose="020B0300000000000000" pitchFamily="34" charset="-128"/>
              </a:rPr>
              <a:t>0.91</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62" name="テキスト ボックス 61">
            <a:extLst>
              <a:ext uri="{FF2B5EF4-FFF2-40B4-BE49-F238E27FC236}">
                <a16:creationId xmlns:a16="http://schemas.microsoft.com/office/drawing/2014/main" id="{13332E18-581B-4149-8F56-147C8BF33786}"/>
              </a:ext>
            </a:extLst>
          </p:cNvPr>
          <p:cNvSpPr txBox="1"/>
          <p:nvPr/>
        </p:nvSpPr>
        <p:spPr>
          <a:xfrm>
            <a:off x="2316008" y="11760233"/>
            <a:ext cx="1646390" cy="757130"/>
          </a:xfrm>
          <a:prstGeom prst="rect">
            <a:avLst/>
          </a:prstGeom>
          <a:noFill/>
        </p:spPr>
        <p:txBody>
          <a:bodyPr wrap="square" rtlCol="0">
            <a:spAutoFit/>
          </a:bodyPr>
          <a:lstStyle/>
          <a:p>
            <a:r>
              <a:rPr lang="en-US" altLang="ja-JP" sz="4800" dirty="0">
                <a:latin typeface="Hiragino Kaku Gothic ProN W3" panose="020B0300000000000000" pitchFamily="34" charset="-128"/>
                <a:ea typeface="Hiragino Kaku Gothic ProN W3" panose="020B0300000000000000" pitchFamily="34" charset="-128"/>
              </a:rPr>
              <a:t>0.57</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63" name="テキスト ボックス 62">
            <a:extLst>
              <a:ext uri="{FF2B5EF4-FFF2-40B4-BE49-F238E27FC236}">
                <a16:creationId xmlns:a16="http://schemas.microsoft.com/office/drawing/2014/main" id="{D58FC902-398B-436B-A2EF-9254B6CDAE51}"/>
              </a:ext>
            </a:extLst>
          </p:cNvPr>
          <p:cNvSpPr txBox="1"/>
          <p:nvPr/>
        </p:nvSpPr>
        <p:spPr>
          <a:xfrm>
            <a:off x="7537717" y="3608537"/>
            <a:ext cx="1646390" cy="757130"/>
          </a:xfrm>
          <a:prstGeom prst="rect">
            <a:avLst/>
          </a:prstGeom>
          <a:noFill/>
        </p:spPr>
        <p:txBody>
          <a:bodyPr wrap="square" rtlCol="0">
            <a:spAutoFit/>
          </a:bodyPr>
          <a:lstStyle/>
          <a:p>
            <a:r>
              <a:rPr lang="en-US" altLang="ja-JP" sz="4800" dirty="0">
                <a:latin typeface="Hiragino Kaku Gothic ProN W3" panose="020B0300000000000000" pitchFamily="34" charset="-128"/>
                <a:ea typeface="Hiragino Kaku Gothic ProN W3" panose="020B0300000000000000" pitchFamily="34" charset="-128"/>
              </a:rPr>
              <a:t>0</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64" name="テキスト ボックス 63">
            <a:extLst>
              <a:ext uri="{FF2B5EF4-FFF2-40B4-BE49-F238E27FC236}">
                <a16:creationId xmlns:a16="http://schemas.microsoft.com/office/drawing/2014/main" id="{E8274C0E-C567-4D2D-80C2-9BC1885F9FB2}"/>
              </a:ext>
            </a:extLst>
          </p:cNvPr>
          <p:cNvSpPr txBox="1"/>
          <p:nvPr/>
        </p:nvSpPr>
        <p:spPr>
          <a:xfrm>
            <a:off x="7568440" y="2962253"/>
            <a:ext cx="1646390" cy="757130"/>
          </a:xfrm>
          <a:prstGeom prst="rect">
            <a:avLst/>
          </a:prstGeom>
          <a:noFill/>
        </p:spPr>
        <p:txBody>
          <a:bodyPr wrap="square" rtlCol="0">
            <a:spAutoFit/>
          </a:bodyPr>
          <a:lstStyle/>
          <a:p>
            <a:r>
              <a:rPr lang="en-US" altLang="ja-JP" sz="4800" dirty="0">
                <a:latin typeface="Hiragino Kaku Gothic ProN W3" panose="020B0300000000000000" pitchFamily="34" charset="-128"/>
                <a:ea typeface="Hiragino Kaku Gothic ProN W3" panose="020B0300000000000000" pitchFamily="34" charset="-128"/>
              </a:rPr>
              <a:t>3.23</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38" name="テキスト ボックス 37">
            <a:extLst>
              <a:ext uri="{FF2B5EF4-FFF2-40B4-BE49-F238E27FC236}">
                <a16:creationId xmlns:a16="http://schemas.microsoft.com/office/drawing/2014/main" id="{5A4C0B50-19FB-471C-B63A-5E2AF83DBCD1}"/>
              </a:ext>
            </a:extLst>
          </p:cNvPr>
          <p:cNvSpPr txBox="1"/>
          <p:nvPr/>
        </p:nvSpPr>
        <p:spPr>
          <a:xfrm>
            <a:off x="7537717" y="4449703"/>
            <a:ext cx="1646390" cy="757130"/>
          </a:xfrm>
          <a:prstGeom prst="rect">
            <a:avLst/>
          </a:prstGeom>
          <a:noFill/>
        </p:spPr>
        <p:txBody>
          <a:bodyPr wrap="square" rtlCol="0">
            <a:spAutoFit/>
          </a:bodyPr>
          <a:lstStyle/>
          <a:p>
            <a:r>
              <a:rPr lang="en-US" altLang="ja-JP" sz="4800" dirty="0">
                <a:latin typeface="Hiragino Kaku Gothic ProN W3" panose="020B0300000000000000" pitchFamily="34" charset="-128"/>
                <a:ea typeface="Hiragino Kaku Gothic ProN W3" panose="020B0300000000000000" pitchFamily="34" charset="-128"/>
              </a:rPr>
              <a:t>8.45</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46" name="テキスト ボックス 45">
            <a:extLst>
              <a:ext uri="{FF2B5EF4-FFF2-40B4-BE49-F238E27FC236}">
                <a16:creationId xmlns:a16="http://schemas.microsoft.com/office/drawing/2014/main" id="{973E0A1A-DF65-42F6-847F-6B0D2A26EDFA}"/>
              </a:ext>
            </a:extLst>
          </p:cNvPr>
          <p:cNvSpPr txBox="1"/>
          <p:nvPr/>
        </p:nvSpPr>
        <p:spPr>
          <a:xfrm>
            <a:off x="7568440" y="10066416"/>
            <a:ext cx="1646390" cy="757130"/>
          </a:xfrm>
          <a:prstGeom prst="rect">
            <a:avLst/>
          </a:prstGeom>
          <a:noFill/>
        </p:spPr>
        <p:txBody>
          <a:bodyPr wrap="square" rtlCol="0">
            <a:spAutoFit/>
          </a:bodyPr>
          <a:lstStyle/>
          <a:p>
            <a:r>
              <a:rPr lang="en-US" altLang="ja-JP" sz="4800" dirty="0">
                <a:latin typeface="Hiragino Kaku Gothic ProN W3" panose="020B0300000000000000" pitchFamily="34" charset="-128"/>
                <a:ea typeface="Hiragino Kaku Gothic ProN W3" panose="020B0300000000000000" pitchFamily="34" charset="-128"/>
              </a:rPr>
              <a:t>0</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65" name="テキスト ボックス 64">
            <a:extLst>
              <a:ext uri="{FF2B5EF4-FFF2-40B4-BE49-F238E27FC236}">
                <a16:creationId xmlns:a16="http://schemas.microsoft.com/office/drawing/2014/main" id="{FC1FA335-CA59-4B48-8D15-8A691F2F515C}"/>
              </a:ext>
            </a:extLst>
          </p:cNvPr>
          <p:cNvSpPr txBox="1"/>
          <p:nvPr/>
        </p:nvSpPr>
        <p:spPr>
          <a:xfrm>
            <a:off x="7597111" y="10894790"/>
            <a:ext cx="1646390" cy="757130"/>
          </a:xfrm>
          <a:prstGeom prst="rect">
            <a:avLst/>
          </a:prstGeom>
          <a:noFill/>
        </p:spPr>
        <p:txBody>
          <a:bodyPr wrap="square" rtlCol="0">
            <a:spAutoFit/>
          </a:bodyPr>
          <a:lstStyle/>
          <a:p>
            <a:r>
              <a:rPr lang="en-US" altLang="ja-JP" sz="4800" dirty="0">
                <a:latin typeface="Hiragino Kaku Gothic ProN W3" panose="020B0300000000000000" pitchFamily="34" charset="-128"/>
                <a:ea typeface="Hiragino Kaku Gothic ProN W3" panose="020B0300000000000000" pitchFamily="34" charset="-128"/>
              </a:rPr>
              <a:t>4.33</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66" name="四角形: 角を丸くする 65">
            <a:extLst>
              <a:ext uri="{FF2B5EF4-FFF2-40B4-BE49-F238E27FC236}">
                <a16:creationId xmlns:a16="http://schemas.microsoft.com/office/drawing/2014/main" id="{5D54377A-5D9A-4374-A552-92686557708A}"/>
              </a:ext>
            </a:extLst>
          </p:cNvPr>
          <p:cNvSpPr/>
          <p:nvPr/>
        </p:nvSpPr>
        <p:spPr>
          <a:xfrm>
            <a:off x="11677650" y="8108827"/>
            <a:ext cx="12408275" cy="5488059"/>
          </a:xfrm>
          <a:prstGeom prst="roundRect">
            <a:avLst/>
          </a:prstGeom>
          <a:solidFill>
            <a:schemeClr val="bg1">
              <a:lumMod val="8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1303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Graphik"/>
              <a:ea typeface="Graphik"/>
              <a:cs typeface="Graphik"/>
              <a:sym typeface="Graphik"/>
            </a:endParaRPr>
          </a:p>
        </p:txBody>
      </p:sp>
      <p:sp>
        <p:nvSpPr>
          <p:cNvPr id="67" name="吹き出し: 円形 66">
            <a:extLst>
              <a:ext uri="{FF2B5EF4-FFF2-40B4-BE49-F238E27FC236}">
                <a16:creationId xmlns:a16="http://schemas.microsoft.com/office/drawing/2014/main" id="{6E0B5340-A4B9-4277-98D9-151D1CF12E3A}"/>
              </a:ext>
            </a:extLst>
          </p:cNvPr>
          <p:cNvSpPr/>
          <p:nvPr/>
        </p:nvSpPr>
        <p:spPr>
          <a:xfrm>
            <a:off x="12325352" y="5060293"/>
            <a:ext cx="5100578" cy="1553983"/>
          </a:xfrm>
          <a:prstGeom prst="wedgeEllipseCallout">
            <a:avLst>
              <a:gd name="adj1" fmla="val -21639"/>
              <a:gd name="adj2" fmla="val -86398"/>
            </a:avLst>
          </a:prstGeom>
          <a:solidFill>
            <a:schemeClr val="accent3">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1303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Graphik"/>
              <a:ea typeface="Graphik"/>
              <a:cs typeface="Graphik"/>
              <a:sym typeface="Graphik"/>
            </a:endParaRPr>
          </a:p>
        </p:txBody>
      </p:sp>
      <p:cxnSp>
        <p:nvCxnSpPr>
          <p:cNvPr id="68" name="直線コネクタ 67">
            <a:extLst>
              <a:ext uri="{FF2B5EF4-FFF2-40B4-BE49-F238E27FC236}">
                <a16:creationId xmlns:a16="http://schemas.microsoft.com/office/drawing/2014/main" id="{4C6AAE81-DD2C-4C15-A0D6-678BC0A44C9F}"/>
              </a:ext>
            </a:extLst>
          </p:cNvPr>
          <p:cNvCxnSpPr/>
          <p:nvPr/>
        </p:nvCxnSpPr>
        <p:spPr>
          <a:xfrm>
            <a:off x="14702803" y="6916977"/>
            <a:ext cx="77813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280DBE77-660B-4FD8-AE42-F346725F26A0}"/>
              </a:ext>
            </a:extLst>
          </p:cNvPr>
          <p:cNvCxnSpPr/>
          <p:nvPr/>
        </p:nvCxnSpPr>
        <p:spPr>
          <a:xfrm>
            <a:off x="18360403" y="2219472"/>
            <a:ext cx="0" cy="46975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フリーフォーム: 図形 69">
            <a:extLst>
              <a:ext uri="{FF2B5EF4-FFF2-40B4-BE49-F238E27FC236}">
                <a16:creationId xmlns:a16="http://schemas.microsoft.com/office/drawing/2014/main" id="{DBC2B160-54CA-4DD2-84E3-E322D1A5F236}"/>
              </a:ext>
            </a:extLst>
          </p:cNvPr>
          <p:cNvSpPr/>
          <p:nvPr/>
        </p:nvSpPr>
        <p:spPr>
          <a:xfrm>
            <a:off x="14756592" y="2882861"/>
            <a:ext cx="7548282" cy="4034116"/>
          </a:xfrm>
          <a:custGeom>
            <a:avLst/>
            <a:gdLst>
              <a:gd name="connsiteX0" fmla="*/ 0 w 3774141"/>
              <a:gd name="connsiteY0" fmla="*/ 2017058 h 2017058"/>
              <a:gd name="connsiteX1" fmla="*/ 1810870 w 3774141"/>
              <a:gd name="connsiteY1" fmla="*/ 2017058 h 2017058"/>
              <a:gd name="connsiteX2" fmla="*/ 3774141 w 3774141"/>
              <a:gd name="connsiteY2" fmla="*/ 0 h 2017058"/>
              <a:gd name="connsiteX3" fmla="*/ 3774141 w 3774141"/>
              <a:gd name="connsiteY3" fmla="*/ 0 h 2017058"/>
            </a:gdLst>
            <a:ahLst/>
            <a:cxnLst>
              <a:cxn ang="0">
                <a:pos x="connsiteX0" y="connsiteY0"/>
              </a:cxn>
              <a:cxn ang="0">
                <a:pos x="connsiteX1" y="connsiteY1"/>
              </a:cxn>
              <a:cxn ang="0">
                <a:pos x="connsiteX2" y="connsiteY2"/>
              </a:cxn>
              <a:cxn ang="0">
                <a:pos x="connsiteX3" y="connsiteY3"/>
              </a:cxn>
            </a:cxnLst>
            <a:rect l="l" t="t" r="r" b="b"/>
            <a:pathLst>
              <a:path w="3774141" h="2017058">
                <a:moveTo>
                  <a:pt x="0" y="2017058"/>
                </a:moveTo>
                <a:lnTo>
                  <a:pt x="1810870" y="2017058"/>
                </a:lnTo>
                <a:lnTo>
                  <a:pt x="3774141" y="0"/>
                </a:lnTo>
                <a:lnTo>
                  <a:pt x="3774141" y="0"/>
                </a:ln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solidFill>
                <a:schemeClr val="tx1"/>
              </a:solidFill>
            </a:endParaRPr>
          </a:p>
        </p:txBody>
      </p:sp>
      <p:sp>
        <p:nvSpPr>
          <p:cNvPr id="72" name="テキスト ボックス 71">
            <a:extLst>
              <a:ext uri="{FF2B5EF4-FFF2-40B4-BE49-F238E27FC236}">
                <a16:creationId xmlns:a16="http://schemas.microsoft.com/office/drawing/2014/main" id="{D5660AC7-8EC3-431B-886B-7B3DE34C52B4}"/>
              </a:ext>
            </a:extLst>
          </p:cNvPr>
          <p:cNvSpPr txBox="1"/>
          <p:nvPr/>
        </p:nvSpPr>
        <p:spPr>
          <a:xfrm>
            <a:off x="11919468" y="3638882"/>
            <a:ext cx="2286000" cy="6011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kumimoji="0" lang="en-US" altLang="ja-JP" sz="36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nela Text Regular"/>
              </a:rPr>
              <a:t>f(μ) =</a:t>
            </a:r>
            <a:endParaRPr kumimoji="0" lang="ja-JP" altLang="en-US" sz="36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nela Text Regular"/>
            </a:endParaRPr>
          </a:p>
        </p:txBody>
      </p:sp>
      <p:sp>
        <p:nvSpPr>
          <p:cNvPr id="73" name="テキスト ボックス 72">
            <a:extLst>
              <a:ext uri="{FF2B5EF4-FFF2-40B4-BE49-F238E27FC236}">
                <a16:creationId xmlns:a16="http://schemas.microsoft.com/office/drawing/2014/main" id="{5ABF06CA-D6B1-470A-BD69-A292EE8500C5}"/>
              </a:ext>
            </a:extLst>
          </p:cNvPr>
          <p:cNvSpPr txBox="1"/>
          <p:nvPr/>
        </p:nvSpPr>
        <p:spPr>
          <a:xfrm>
            <a:off x="14205467" y="3389583"/>
            <a:ext cx="2286000" cy="10997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400" rtl="0" fontAlgn="auto" latinLnBrk="0" hangingPunct="0">
              <a:lnSpc>
                <a:spcPct val="90000"/>
              </a:lnSpc>
              <a:spcBef>
                <a:spcPts val="0"/>
              </a:spcBef>
              <a:spcAft>
                <a:spcPts val="0"/>
              </a:spcAft>
              <a:buClrTx/>
              <a:buSzTx/>
              <a:buFontTx/>
              <a:buNone/>
              <a:tabLst/>
            </a:pPr>
            <a:r>
              <a:rPr lang="en-US" altLang="ja-JP" sz="3600" dirty="0">
                <a:latin typeface="Arial" panose="020B0604020202020204" pitchFamily="34" charset="0"/>
                <a:cs typeface="Arial" panose="020B0604020202020204" pitchFamily="34" charset="0"/>
              </a:rPr>
              <a:t>0</a:t>
            </a:r>
            <a:r>
              <a:rPr lang="ja-JP" altLang="en-US" sz="3600" dirty="0">
                <a:latin typeface="Arial" panose="020B0604020202020204" pitchFamily="34" charset="0"/>
                <a:cs typeface="Arial" panose="020B0604020202020204" pitchFamily="34" charset="0"/>
              </a:rPr>
              <a:t>　</a:t>
            </a:r>
            <a:r>
              <a:rPr lang="en-US" altLang="ja-JP" sz="3600" dirty="0">
                <a:latin typeface="Arial" panose="020B0604020202020204" pitchFamily="34" charset="0"/>
                <a:cs typeface="Arial" panose="020B0604020202020204" pitchFamily="34" charset="0"/>
              </a:rPr>
              <a:t>μ</a:t>
            </a:r>
            <a:r>
              <a:rPr lang="ja-JP" altLang="en-US" sz="3600" dirty="0">
                <a:latin typeface="Arial" panose="020B0604020202020204" pitchFamily="34" charset="0"/>
                <a:cs typeface="Arial" panose="020B0604020202020204" pitchFamily="34" charset="0"/>
              </a:rPr>
              <a:t> ≦ </a:t>
            </a:r>
            <a:r>
              <a:rPr lang="en-US" altLang="ja-JP" sz="3600" dirty="0">
                <a:latin typeface="Arial" panose="020B0604020202020204" pitchFamily="34" charset="0"/>
                <a:cs typeface="Arial" panose="020B0604020202020204" pitchFamily="34" charset="0"/>
              </a:rPr>
              <a:t>0</a:t>
            </a:r>
          </a:p>
          <a:p>
            <a:pPr marL="0" marR="0" indent="0" algn="l" defTabSz="2438400" rtl="0" fontAlgn="auto" latinLnBrk="0" hangingPunct="0">
              <a:lnSpc>
                <a:spcPct val="90000"/>
              </a:lnSpc>
              <a:spcBef>
                <a:spcPts val="0"/>
              </a:spcBef>
              <a:spcAft>
                <a:spcPts val="0"/>
              </a:spcAft>
              <a:buClrTx/>
              <a:buSzTx/>
              <a:buFontTx/>
              <a:buNone/>
              <a:tabLst/>
            </a:pPr>
            <a:r>
              <a:rPr kumimoji="0" lang="en-US" altLang="ja-JP" sz="36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nela Text Regular"/>
              </a:rPr>
              <a:t>μ</a:t>
            </a:r>
            <a:r>
              <a:rPr kumimoji="0" lang="ja-JP" altLang="en-US" sz="36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nela Text Regular"/>
              </a:rPr>
              <a:t>　</a:t>
            </a:r>
            <a:r>
              <a:rPr lang="en-US" altLang="ja-JP" sz="3600" dirty="0">
                <a:latin typeface="Arial" panose="020B0604020202020204" pitchFamily="34" charset="0"/>
                <a:cs typeface="Arial" panose="020B0604020202020204" pitchFamily="34" charset="0"/>
              </a:rPr>
              <a:t>μ</a:t>
            </a:r>
            <a:r>
              <a:rPr kumimoji="0" lang="en-US" altLang="ja-JP" sz="36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nela Text Regular"/>
              </a:rPr>
              <a:t>  &gt;  0</a:t>
            </a:r>
            <a:endParaRPr kumimoji="0" lang="ja-JP" altLang="en-US" sz="36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nela Text Regular"/>
            </a:endParaRPr>
          </a:p>
        </p:txBody>
      </p:sp>
      <p:sp>
        <p:nvSpPr>
          <p:cNvPr id="74" name="左中かっこ 73">
            <a:extLst>
              <a:ext uri="{FF2B5EF4-FFF2-40B4-BE49-F238E27FC236}">
                <a16:creationId xmlns:a16="http://schemas.microsoft.com/office/drawing/2014/main" id="{9BFAD146-9F4C-4B4D-A608-B45475E36A8F}"/>
              </a:ext>
            </a:extLst>
          </p:cNvPr>
          <p:cNvSpPr/>
          <p:nvPr/>
        </p:nvSpPr>
        <p:spPr>
          <a:xfrm>
            <a:off x="13781711" y="3401740"/>
            <a:ext cx="342269" cy="1037373"/>
          </a:xfrm>
          <a:prstGeom prst="leftBrac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ja-JP" altLang="en-US" sz="1800" b="0" i="0" u="none" strike="noStrike" cap="none" spc="0" normalizeH="0" baseline="0">
              <a:ln>
                <a:noFill/>
              </a:ln>
              <a:solidFill>
                <a:srgbClr val="000000"/>
              </a:solidFill>
              <a:effectLst/>
              <a:uFillTx/>
            </a:endParaRPr>
          </a:p>
        </p:txBody>
      </p:sp>
      <p:sp>
        <p:nvSpPr>
          <p:cNvPr id="75" name="テキスト ボックス 74">
            <a:extLst>
              <a:ext uri="{FF2B5EF4-FFF2-40B4-BE49-F238E27FC236}">
                <a16:creationId xmlns:a16="http://schemas.microsoft.com/office/drawing/2014/main" id="{1CA67BF9-1476-47DB-A94F-CAE775E44F4A}"/>
              </a:ext>
            </a:extLst>
          </p:cNvPr>
          <p:cNvSpPr txBox="1"/>
          <p:nvPr/>
        </p:nvSpPr>
        <p:spPr>
          <a:xfrm>
            <a:off x="11539467" y="5514118"/>
            <a:ext cx="6545373" cy="590931"/>
          </a:xfrm>
          <a:prstGeom prst="rect">
            <a:avLst/>
          </a:prstGeom>
          <a:noFill/>
        </p:spPr>
        <p:txBody>
          <a:bodyPr wrap="square" rtlCol="0">
            <a:spAutoFit/>
          </a:bodyPr>
          <a:lstStyle/>
          <a:p>
            <a:r>
              <a:rPr lang="en-US" altLang="ja-JP" sz="3600" dirty="0">
                <a:latin typeface="Arial" panose="020B0604020202020204" pitchFamily="34" charset="0"/>
                <a:cs typeface="Arial" panose="020B0604020202020204" pitchFamily="34" charset="0"/>
              </a:rPr>
              <a:t>μ</a:t>
            </a:r>
            <a:r>
              <a:rPr lang="ja-JP" altLang="en-US" sz="3600" dirty="0">
                <a:latin typeface="Arial" panose="020B0604020202020204" pitchFamily="34" charset="0"/>
                <a:cs typeface="Arial" panose="020B0604020202020204" pitchFamily="34" charset="0"/>
              </a:rPr>
              <a:t>が</a:t>
            </a:r>
            <a:r>
              <a:rPr lang="en-US" altLang="ja-JP" sz="3600" dirty="0">
                <a:latin typeface="Arial" panose="020B0604020202020204" pitchFamily="34" charset="0"/>
                <a:cs typeface="Arial" panose="020B0604020202020204" pitchFamily="34" charset="0"/>
              </a:rPr>
              <a:t>5</a:t>
            </a:r>
            <a:r>
              <a:rPr lang="ja-JP" altLang="en-US" sz="3600" dirty="0">
                <a:latin typeface="Arial" panose="020B0604020202020204" pitchFamily="34" charset="0"/>
                <a:cs typeface="Arial" panose="020B0604020202020204" pitchFamily="34" charset="0"/>
              </a:rPr>
              <a:t>なら</a:t>
            </a:r>
            <a:r>
              <a:rPr lang="en-US" altLang="ja-JP" sz="3600" dirty="0">
                <a:latin typeface="Arial" panose="020B0604020202020204" pitchFamily="34" charset="0"/>
                <a:cs typeface="Arial" panose="020B0604020202020204" pitchFamily="34" charset="0"/>
              </a:rPr>
              <a:t>5</a:t>
            </a:r>
            <a:r>
              <a:rPr lang="ja-JP" altLang="en-US" sz="3600" dirty="0">
                <a:latin typeface="Arial" panose="020B0604020202020204" pitchFamily="34" charset="0"/>
                <a:cs typeface="Arial" panose="020B0604020202020204" pitchFamily="34" charset="0"/>
              </a:rPr>
              <a:t>、</a:t>
            </a:r>
            <a:r>
              <a:rPr lang="en-US" altLang="ja-JP" sz="3600" dirty="0">
                <a:latin typeface="Arial" panose="020B0604020202020204" pitchFamily="34" charset="0"/>
                <a:cs typeface="Arial" panose="020B0604020202020204" pitchFamily="34" charset="0"/>
              </a:rPr>
              <a:t>-6</a:t>
            </a:r>
            <a:r>
              <a:rPr lang="ja-JP" altLang="en-US" sz="3600" dirty="0">
                <a:latin typeface="Arial" panose="020B0604020202020204" pitchFamily="34" charset="0"/>
                <a:cs typeface="Arial" panose="020B0604020202020204" pitchFamily="34" charset="0"/>
              </a:rPr>
              <a:t>なら</a:t>
            </a:r>
            <a:r>
              <a:rPr lang="en-US" altLang="ja-JP" sz="3600" dirty="0">
                <a:latin typeface="Arial" panose="020B0604020202020204" pitchFamily="34" charset="0"/>
                <a:cs typeface="Arial" panose="020B0604020202020204" pitchFamily="34" charset="0"/>
              </a:rPr>
              <a:t>0</a:t>
            </a:r>
          </a:p>
        </p:txBody>
      </p:sp>
      <p:sp>
        <p:nvSpPr>
          <p:cNvPr id="76" name="線">
            <a:extLst>
              <a:ext uri="{FF2B5EF4-FFF2-40B4-BE49-F238E27FC236}">
                <a16:creationId xmlns:a16="http://schemas.microsoft.com/office/drawing/2014/main" id="{8AF9E7C3-0AA9-4C64-BC54-3AF608795B35}"/>
              </a:ext>
            </a:extLst>
          </p:cNvPr>
          <p:cNvSpPr/>
          <p:nvPr/>
        </p:nvSpPr>
        <p:spPr>
          <a:xfrm flipV="1">
            <a:off x="13702655" y="12994499"/>
            <a:ext cx="9909032" cy="7175"/>
          </a:xfrm>
          <a:prstGeom prst="line">
            <a:avLst/>
          </a:prstGeom>
          <a:ln w="25400">
            <a:solidFill>
              <a:srgbClr val="000000"/>
            </a:solidFill>
            <a:miter lim="400000"/>
          </a:ln>
        </p:spPr>
        <p:txBody>
          <a:bodyPr lIns="50800" tIns="50800" rIns="50800" bIns="50800" anchor="ctr"/>
          <a:lstStyle/>
          <a:p>
            <a:endParaRPr/>
          </a:p>
        </p:txBody>
      </p:sp>
      <p:sp>
        <p:nvSpPr>
          <p:cNvPr id="77" name="線">
            <a:extLst>
              <a:ext uri="{FF2B5EF4-FFF2-40B4-BE49-F238E27FC236}">
                <a16:creationId xmlns:a16="http://schemas.microsoft.com/office/drawing/2014/main" id="{6C3F0FEA-05FA-4885-95EC-BCC2B4D1AFA5}"/>
              </a:ext>
            </a:extLst>
          </p:cNvPr>
          <p:cNvSpPr/>
          <p:nvPr/>
        </p:nvSpPr>
        <p:spPr>
          <a:xfrm flipV="1">
            <a:off x="18404283" y="8449184"/>
            <a:ext cx="1" cy="4552490"/>
          </a:xfrm>
          <a:prstGeom prst="line">
            <a:avLst/>
          </a:prstGeom>
          <a:ln w="25400">
            <a:solidFill>
              <a:srgbClr val="000000"/>
            </a:solidFill>
            <a:miter lim="400000"/>
          </a:ln>
        </p:spPr>
        <p:txBody>
          <a:bodyPr lIns="50800" tIns="50800" rIns="50800" bIns="50800" anchor="ctr"/>
          <a:lstStyle/>
          <a:p>
            <a:endParaRPr/>
          </a:p>
        </p:txBody>
      </p:sp>
      <p:sp>
        <p:nvSpPr>
          <p:cNvPr id="78" name="線">
            <a:extLst>
              <a:ext uri="{FF2B5EF4-FFF2-40B4-BE49-F238E27FC236}">
                <a16:creationId xmlns:a16="http://schemas.microsoft.com/office/drawing/2014/main" id="{A8D17F30-2B7C-48B4-9B59-442F6334E202}"/>
              </a:ext>
            </a:extLst>
          </p:cNvPr>
          <p:cNvSpPr/>
          <p:nvPr/>
        </p:nvSpPr>
        <p:spPr>
          <a:xfrm>
            <a:off x="13988642" y="9021263"/>
            <a:ext cx="9262261" cy="3344975"/>
          </a:xfrm>
          <a:custGeom>
            <a:avLst/>
            <a:gdLst>
              <a:gd name="connsiteX0" fmla="*/ 0 w 21600"/>
              <a:gd name="connsiteY0" fmla="*/ 21600 h 21600"/>
              <a:gd name="connsiteX1" fmla="*/ 10376 w 21600"/>
              <a:gd name="connsiteY1" fmla="*/ 21545 h 21600"/>
              <a:gd name="connsiteX2" fmla="*/ 10212 w 21600"/>
              <a:gd name="connsiteY2" fmla="*/ 325 h 21600"/>
              <a:gd name="connsiteX3" fmla="*/ 21600 w 21600"/>
              <a:gd name="connsiteY3" fmla="*/ 0 h 21600"/>
              <a:gd name="connsiteX0" fmla="*/ 0 w 21600"/>
              <a:gd name="connsiteY0" fmla="*/ 21646 h 21646"/>
              <a:gd name="connsiteX1" fmla="*/ 10376 w 21600"/>
              <a:gd name="connsiteY1" fmla="*/ 21591 h 21646"/>
              <a:gd name="connsiteX2" fmla="*/ 10276 w 21600"/>
              <a:gd name="connsiteY2" fmla="*/ 16 h 21646"/>
              <a:gd name="connsiteX3" fmla="*/ 21600 w 21600"/>
              <a:gd name="connsiteY3" fmla="*/ 46 h 21646"/>
              <a:gd name="connsiteX0" fmla="*/ 0 w 21600"/>
              <a:gd name="connsiteY0" fmla="*/ 21646 h 21680"/>
              <a:gd name="connsiteX1" fmla="*/ 10217 w 21600"/>
              <a:gd name="connsiteY1" fmla="*/ 21680 h 21680"/>
              <a:gd name="connsiteX2" fmla="*/ 10276 w 21600"/>
              <a:gd name="connsiteY2" fmla="*/ 16 h 21680"/>
              <a:gd name="connsiteX3" fmla="*/ 21600 w 21600"/>
              <a:gd name="connsiteY3" fmla="*/ 46 h 21680"/>
              <a:gd name="connsiteX0" fmla="*/ 0 w 21600"/>
              <a:gd name="connsiteY0" fmla="*/ 21730 h 21764"/>
              <a:gd name="connsiteX1" fmla="*/ 10217 w 21600"/>
              <a:gd name="connsiteY1" fmla="*/ 21764 h 21764"/>
              <a:gd name="connsiteX2" fmla="*/ 10371 w 21600"/>
              <a:gd name="connsiteY2" fmla="*/ 11 h 21764"/>
              <a:gd name="connsiteX3" fmla="*/ 21600 w 21600"/>
              <a:gd name="connsiteY3" fmla="*/ 130 h 21764"/>
              <a:gd name="connsiteX0" fmla="*/ 0 w 21600"/>
              <a:gd name="connsiteY0" fmla="*/ 21730 h 21853"/>
              <a:gd name="connsiteX1" fmla="*/ 10312 w 21600"/>
              <a:gd name="connsiteY1" fmla="*/ 21853 h 21853"/>
              <a:gd name="connsiteX2" fmla="*/ 10371 w 21600"/>
              <a:gd name="connsiteY2" fmla="*/ 11 h 21853"/>
              <a:gd name="connsiteX3" fmla="*/ 21600 w 21600"/>
              <a:gd name="connsiteY3" fmla="*/ 130 h 21853"/>
              <a:gd name="connsiteX0" fmla="*/ 0 w 21600"/>
              <a:gd name="connsiteY0" fmla="*/ 21647 h 21770"/>
              <a:gd name="connsiteX1" fmla="*/ 10312 w 21600"/>
              <a:gd name="connsiteY1" fmla="*/ 21770 h 21770"/>
              <a:gd name="connsiteX2" fmla="*/ 10339 w 21600"/>
              <a:gd name="connsiteY2" fmla="*/ 17 h 21770"/>
              <a:gd name="connsiteX3" fmla="*/ 21600 w 21600"/>
              <a:gd name="connsiteY3" fmla="*/ 47 h 21770"/>
            </a:gdLst>
            <a:ahLst/>
            <a:cxnLst>
              <a:cxn ang="0">
                <a:pos x="connsiteX0" y="connsiteY0"/>
              </a:cxn>
              <a:cxn ang="0">
                <a:pos x="connsiteX1" y="connsiteY1"/>
              </a:cxn>
              <a:cxn ang="0">
                <a:pos x="connsiteX2" y="connsiteY2"/>
              </a:cxn>
              <a:cxn ang="0">
                <a:pos x="connsiteX3" y="connsiteY3"/>
              </a:cxn>
            </a:cxnLst>
            <a:rect l="l" t="t" r="r" b="b"/>
            <a:pathLst>
              <a:path w="21600" h="21770" extrusionOk="0">
                <a:moveTo>
                  <a:pt x="0" y="21647"/>
                </a:moveTo>
                <a:lnTo>
                  <a:pt x="10312" y="21770"/>
                </a:lnTo>
                <a:cubicBezTo>
                  <a:pt x="10257" y="14697"/>
                  <a:pt x="10394" y="7090"/>
                  <a:pt x="10339" y="17"/>
                </a:cubicBezTo>
                <a:cubicBezTo>
                  <a:pt x="14120" y="-50"/>
                  <a:pt x="17819" y="114"/>
                  <a:pt x="21600" y="47"/>
                </a:cubicBezTo>
              </a:path>
            </a:pathLst>
          </a:custGeom>
          <a:ln w="25400">
            <a:solidFill>
              <a:schemeClr val="accent5"/>
            </a:solidFill>
            <a:miter lim="400000"/>
          </a:ln>
        </p:spPr>
        <p:txBody>
          <a:bodyPr lIns="50800" tIns="50800" rIns="50800" bIns="50800" anchor="ctr"/>
          <a:lstStyle/>
          <a:p>
            <a:endParaRPr/>
          </a:p>
        </p:txBody>
      </p:sp>
      <p:sp>
        <p:nvSpPr>
          <p:cNvPr id="79" name="0">
            <a:extLst>
              <a:ext uri="{FF2B5EF4-FFF2-40B4-BE49-F238E27FC236}">
                <a16:creationId xmlns:a16="http://schemas.microsoft.com/office/drawing/2014/main" id="{4C0BDD4D-3E6C-407A-80AC-A892BB7C9CDF}"/>
              </a:ext>
            </a:extLst>
          </p:cNvPr>
          <p:cNvSpPr txBox="1"/>
          <p:nvPr/>
        </p:nvSpPr>
        <p:spPr>
          <a:xfrm>
            <a:off x="18692876" y="11809139"/>
            <a:ext cx="452047" cy="7812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900"/>
            </a:lvl1pPr>
          </a:lstStyle>
          <a:p>
            <a:r>
              <a:rPr>
                <a:latin typeface="Arial" panose="020B0604020202020204" pitchFamily="34" charset="0"/>
                <a:cs typeface="Arial" panose="020B0604020202020204" pitchFamily="34" charset="0"/>
              </a:rPr>
              <a:t>0</a:t>
            </a:r>
          </a:p>
        </p:txBody>
      </p:sp>
      <p:sp>
        <p:nvSpPr>
          <p:cNvPr id="80" name="1">
            <a:extLst>
              <a:ext uri="{FF2B5EF4-FFF2-40B4-BE49-F238E27FC236}">
                <a16:creationId xmlns:a16="http://schemas.microsoft.com/office/drawing/2014/main" id="{C198B2DE-6B4E-4D6F-8117-30B75437CDD9}"/>
              </a:ext>
            </a:extLst>
          </p:cNvPr>
          <p:cNvSpPr txBox="1"/>
          <p:nvPr/>
        </p:nvSpPr>
        <p:spPr>
          <a:xfrm>
            <a:off x="17847151" y="8787906"/>
            <a:ext cx="359073" cy="6011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900"/>
            </a:lvl1pPr>
          </a:lstStyle>
          <a:p>
            <a:r>
              <a:rPr sz="3600">
                <a:latin typeface="Arial" panose="020B0604020202020204" pitchFamily="34" charset="0"/>
                <a:cs typeface="Arial" panose="020B0604020202020204" pitchFamily="34" charset="0"/>
              </a:rPr>
              <a:t>1</a:t>
            </a:r>
          </a:p>
        </p:txBody>
      </p:sp>
      <p:sp>
        <p:nvSpPr>
          <p:cNvPr id="81" name="ステップ関数">
            <a:extLst>
              <a:ext uri="{FF2B5EF4-FFF2-40B4-BE49-F238E27FC236}">
                <a16:creationId xmlns:a16="http://schemas.microsoft.com/office/drawing/2014/main" id="{26C49708-7241-48E2-B04D-EFCC839A81A9}"/>
              </a:ext>
            </a:extLst>
          </p:cNvPr>
          <p:cNvSpPr txBox="1"/>
          <p:nvPr/>
        </p:nvSpPr>
        <p:spPr>
          <a:xfrm>
            <a:off x="12879198" y="8851500"/>
            <a:ext cx="3103414" cy="6427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3900">
                <a:latin typeface="ヒラギノ丸ゴ ProN W4"/>
                <a:ea typeface="ヒラギノ丸ゴ ProN W4"/>
                <a:cs typeface="ヒラギノ丸ゴ ProN W4"/>
                <a:sym typeface="ヒラギノ丸ゴ ProN W4"/>
              </a:defRPr>
            </a:lvl1pPr>
          </a:lstStyle>
          <a:p>
            <a:r>
              <a:rPr dirty="0" err="1">
                <a:latin typeface="Arial" panose="020B0604020202020204" pitchFamily="34" charset="0"/>
                <a:cs typeface="Arial" panose="020B0604020202020204" pitchFamily="34" charset="0"/>
              </a:rPr>
              <a:t>ステップ関数</a:t>
            </a:r>
            <a:endParaRPr dirty="0">
              <a:latin typeface="Arial" panose="020B0604020202020204" pitchFamily="34" charset="0"/>
              <a:cs typeface="Arial" panose="020B0604020202020204" pitchFamily="34" charset="0"/>
            </a:endParaRPr>
          </a:p>
        </p:txBody>
      </p:sp>
      <p:sp>
        <p:nvSpPr>
          <p:cNvPr id="82" name="0.4">
            <a:extLst>
              <a:ext uri="{FF2B5EF4-FFF2-40B4-BE49-F238E27FC236}">
                <a16:creationId xmlns:a16="http://schemas.microsoft.com/office/drawing/2014/main" id="{46CCDF1E-9A58-41F5-8B4D-3661EF439E7D}"/>
              </a:ext>
            </a:extLst>
          </p:cNvPr>
          <p:cNvSpPr txBox="1"/>
          <p:nvPr/>
        </p:nvSpPr>
        <p:spPr>
          <a:xfrm>
            <a:off x="19815046" y="13171437"/>
            <a:ext cx="603505" cy="406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a:latin typeface="ヒラギノ丸ゴ ProN W4"/>
                <a:ea typeface="ヒラギノ丸ゴ ProN W4"/>
                <a:cs typeface="ヒラギノ丸ゴ ProN W4"/>
                <a:sym typeface="ヒラギノ丸ゴ ProN W4"/>
              </a:defRPr>
            </a:lvl1pPr>
          </a:lstStyle>
          <a:p>
            <a:r>
              <a:t>0.4</a:t>
            </a:r>
          </a:p>
        </p:txBody>
      </p:sp>
      <p:sp>
        <p:nvSpPr>
          <p:cNvPr id="83" name="線">
            <a:extLst>
              <a:ext uri="{FF2B5EF4-FFF2-40B4-BE49-F238E27FC236}">
                <a16:creationId xmlns:a16="http://schemas.microsoft.com/office/drawing/2014/main" id="{C42F2B73-4D3F-42D5-AED2-E594B5E9F8D6}"/>
              </a:ext>
            </a:extLst>
          </p:cNvPr>
          <p:cNvSpPr/>
          <p:nvPr/>
        </p:nvSpPr>
        <p:spPr>
          <a:xfrm flipV="1">
            <a:off x="20071151" y="9088501"/>
            <a:ext cx="1" cy="3881668"/>
          </a:xfrm>
          <a:prstGeom prst="line">
            <a:avLst/>
          </a:prstGeom>
          <a:ln w="25400">
            <a:solidFill>
              <a:srgbClr val="000000"/>
            </a:solidFill>
            <a:custDash>
              <a:ds d="600000" sp="600000"/>
            </a:custDash>
            <a:miter lim="400000"/>
          </a:ln>
        </p:spPr>
        <p:txBody>
          <a:bodyPr lIns="50800" tIns="50800" rIns="50800" bIns="50800" anchor="ctr"/>
          <a:lstStyle/>
          <a:p>
            <a:endParaRPr/>
          </a:p>
        </p:txBody>
      </p:sp>
      <p:sp>
        <p:nvSpPr>
          <p:cNvPr id="84" name="0">
            <a:extLst>
              <a:ext uri="{FF2B5EF4-FFF2-40B4-BE49-F238E27FC236}">
                <a16:creationId xmlns:a16="http://schemas.microsoft.com/office/drawing/2014/main" id="{6FBE93A5-C446-4E7F-88E7-78ADE9BAAB65}"/>
              </a:ext>
            </a:extLst>
          </p:cNvPr>
          <p:cNvSpPr txBox="1"/>
          <p:nvPr/>
        </p:nvSpPr>
        <p:spPr>
          <a:xfrm>
            <a:off x="18185665" y="13073012"/>
            <a:ext cx="437237" cy="6032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3900">
                <a:latin typeface="ヒラギノ丸ゴ ProN W4"/>
                <a:ea typeface="ヒラギノ丸ゴ ProN W4"/>
                <a:cs typeface="ヒラギノ丸ゴ ProN W4"/>
                <a:sym typeface="ヒラギノ丸ゴ ProN W4"/>
              </a:defRPr>
            </a:lvl1pPr>
          </a:lstStyle>
          <a:p>
            <a:r>
              <a:t>0</a:t>
            </a:r>
          </a:p>
        </p:txBody>
      </p:sp>
      <p:sp>
        <p:nvSpPr>
          <p:cNvPr id="85" name="z =">
            <a:extLst>
              <a:ext uri="{FF2B5EF4-FFF2-40B4-BE49-F238E27FC236}">
                <a16:creationId xmlns:a16="http://schemas.microsoft.com/office/drawing/2014/main" id="{82DE8641-E76E-421D-97A2-C90C965BF859}"/>
              </a:ext>
            </a:extLst>
          </p:cNvPr>
          <p:cNvSpPr txBox="1"/>
          <p:nvPr/>
        </p:nvSpPr>
        <p:spPr>
          <a:xfrm>
            <a:off x="12017667" y="10506082"/>
            <a:ext cx="1194238" cy="5457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5300">
                <a:latin typeface="Apple Chancery"/>
                <a:ea typeface="Apple Chancery"/>
                <a:cs typeface="Apple Chancery"/>
                <a:sym typeface="Apple Chancery"/>
              </a:defRPr>
            </a:lvl1pPr>
          </a:lstStyle>
          <a:p>
            <a:r>
              <a:rPr lang="en-US" sz="3200" dirty="0">
                <a:latin typeface="Arial" panose="020B0604020202020204" pitchFamily="34" charset="0"/>
                <a:cs typeface="Arial" panose="020B0604020202020204" pitchFamily="34" charset="0"/>
              </a:rPr>
              <a:t>f(</a:t>
            </a:r>
            <a:r>
              <a:rPr lang="en-US" altLang="ja-JP" sz="3200" dirty="0">
                <a:latin typeface="Arial" panose="020B0604020202020204" pitchFamily="34" charset="0"/>
                <a:cs typeface="Arial" panose="020B0604020202020204" pitchFamily="34" charset="0"/>
              </a:rPr>
              <a:t>μ)</a:t>
            </a:r>
            <a:r>
              <a:rPr sz="3200" dirty="0">
                <a:latin typeface="Arial" panose="020B0604020202020204" pitchFamily="34" charset="0"/>
                <a:cs typeface="Arial" panose="020B0604020202020204" pitchFamily="34" charset="0"/>
              </a:rPr>
              <a:t> = </a:t>
            </a:r>
          </a:p>
        </p:txBody>
      </p:sp>
      <p:sp>
        <p:nvSpPr>
          <p:cNvPr id="86" name="1    μ &gt; 0">
            <a:extLst>
              <a:ext uri="{FF2B5EF4-FFF2-40B4-BE49-F238E27FC236}">
                <a16:creationId xmlns:a16="http://schemas.microsoft.com/office/drawing/2014/main" id="{5DDC66C4-E8FF-4B8E-A217-1FF0498DD5C5}"/>
              </a:ext>
            </a:extLst>
          </p:cNvPr>
          <p:cNvSpPr txBox="1"/>
          <p:nvPr/>
        </p:nvSpPr>
        <p:spPr>
          <a:xfrm>
            <a:off x="13592524" y="10193477"/>
            <a:ext cx="1832233" cy="5457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5300">
                <a:latin typeface="Apple Chancery"/>
                <a:ea typeface="Apple Chancery"/>
                <a:cs typeface="Apple Chancery"/>
                <a:sym typeface="Apple Chancery"/>
              </a:defRPr>
            </a:pPr>
            <a:r>
              <a:rPr sz="3200" dirty="0">
                <a:latin typeface="Arial" panose="020B0604020202020204" pitchFamily="34" charset="0"/>
                <a:ea typeface="ヒラギノ丸ゴ ProN W4"/>
                <a:cs typeface="Arial" panose="020B0604020202020204" pitchFamily="34" charset="0"/>
                <a:sym typeface="ヒラギノ丸ゴ ProN W4"/>
              </a:rPr>
              <a:t>1   </a:t>
            </a:r>
            <a:r>
              <a:rPr sz="3200" dirty="0">
                <a:latin typeface="Arial" panose="020B0604020202020204" pitchFamily="34" charset="0"/>
                <a:cs typeface="Arial" panose="020B0604020202020204" pitchFamily="34" charset="0"/>
              </a:rPr>
              <a:t> μ </a:t>
            </a:r>
            <a:r>
              <a:rPr sz="3200" dirty="0">
                <a:latin typeface="Arial" panose="020B0604020202020204" pitchFamily="34" charset="0"/>
                <a:ea typeface="ヒラギノ丸ゴ ProN W4"/>
                <a:cs typeface="Arial" panose="020B0604020202020204" pitchFamily="34" charset="0"/>
                <a:sym typeface="ヒラギノ丸ゴ ProN W4"/>
              </a:rPr>
              <a:t>&gt;</a:t>
            </a:r>
            <a:r>
              <a:rPr sz="3200" dirty="0">
                <a:latin typeface="Arial" panose="020B0604020202020204" pitchFamily="34" charset="0"/>
                <a:cs typeface="Arial" panose="020B0604020202020204" pitchFamily="34" charset="0"/>
              </a:rPr>
              <a:t> 0 </a:t>
            </a:r>
          </a:p>
        </p:txBody>
      </p:sp>
      <p:sp>
        <p:nvSpPr>
          <p:cNvPr id="87" name="0   それ以外">
            <a:extLst>
              <a:ext uri="{FF2B5EF4-FFF2-40B4-BE49-F238E27FC236}">
                <a16:creationId xmlns:a16="http://schemas.microsoft.com/office/drawing/2014/main" id="{D140F678-376B-4106-8C96-01A1EA86EFCA}"/>
              </a:ext>
            </a:extLst>
          </p:cNvPr>
          <p:cNvSpPr txBox="1"/>
          <p:nvPr/>
        </p:nvSpPr>
        <p:spPr>
          <a:xfrm>
            <a:off x="13634220" y="10939851"/>
            <a:ext cx="2313134" cy="5457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5300">
                <a:latin typeface="Apple Chancery"/>
                <a:ea typeface="Apple Chancery"/>
                <a:cs typeface="Apple Chancery"/>
                <a:sym typeface="Apple Chancery"/>
              </a:defRPr>
            </a:pPr>
            <a:r>
              <a:rPr sz="3200" dirty="0">
                <a:latin typeface="Arial" panose="020B0604020202020204" pitchFamily="34" charset="0"/>
                <a:ea typeface="ヒラギノ丸ゴ ProN W4"/>
                <a:cs typeface="Arial" panose="020B0604020202020204" pitchFamily="34" charset="0"/>
                <a:sym typeface="ヒラギノ丸ゴ ProN W4"/>
              </a:rPr>
              <a:t>0   </a:t>
            </a:r>
            <a:r>
              <a:rPr sz="3200" dirty="0" err="1">
                <a:latin typeface="Arial" panose="020B0604020202020204" pitchFamily="34" charset="0"/>
                <a:cs typeface="Arial" panose="020B0604020202020204" pitchFamily="34" charset="0"/>
              </a:rPr>
              <a:t>それ以外</a:t>
            </a:r>
            <a:endParaRPr sz="3200" dirty="0">
              <a:latin typeface="Arial" panose="020B0604020202020204" pitchFamily="34" charset="0"/>
              <a:cs typeface="Arial" panose="020B0604020202020204" pitchFamily="34" charset="0"/>
            </a:endParaRPr>
          </a:p>
        </p:txBody>
      </p:sp>
      <p:sp>
        <p:nvSpPr>
          <p:cNvPr id="88" name="線">
            <a:extLst>
              <a:ext uri="{FF2B5EF4-FFF2-40B4-BE49-F238E27FC236}">
                <a16:creationId xmlns:a16="http://schemas.microsoft.com/office/drawing/2014/main" id="{07DE5586-E7FD-4467-B99F-5084CCC50EC4}"/>
              </a:ext>
            </a:extLst>
          </p:cNvPr>
          <p:cNvSpPr/>
          <p:nvPr/>
        </p:nvSpPr>
        <p:spPr>
          <a:xfrm>
            <a:off x="13149762" y="10025662"/>
            <a:ext cx="337474" cy="151776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8760" y="453"/>
                  <a:pt x="16482" y="1060"/>
                  <a:pt x="14979" y="1765"/>
                </a:cubicBezTo>
                <a:cubicBezTo>
                  <a:pt x="10464" y="3884"/>
                  <a:pt x="13646" y="6461"/>
                  <a:pt x="9105" y="8597"/>
                </a:cubicBezTo>
                <a:cubicBezTo>
                  <a:pt x="7175" y="9505"/>
                  <a:pt x="3978" y="10247"/>
                  <a:pt x="0" y="10712"/>
                </a:cubicBezTo>
                <a:cubicBezTo>
                  <a:pt x="2503" y="10993"/>
                  <a:pt x="4682" y="11401"/>
                  <a:pt x="6370" y="11902"/>
                </a:cubicBezTo>
                <a:cubicBezTo>
                  <a:pt x="14118" y="14202"/>
                  <a:pt x="9777" y="17410"/>
                  <a:pt x="14576" y="19987"/>
                </a:cubicBezTo>
                <a:cubicBezTo>
                  <a:pt x="15684" y="20582"/>
                  <a:pt x="17255" y="21128"/>
                  <a:pt x="19216" y="21600"/>
                </a:cubicBezTo>
              </a:path>
            </a:pathLst>
          </a:custGeom>
          <a:ln w="25400">
            <a:solidFill>
              <a:srgbClr val="000000"/>
            </a:solidFill>
            <a:miter lim="400000"/>
          </a:ln>
        </p:spPr>
        <p:txBody>
          <a:bodyPr lIns="50800" tIns="50800" rIns="50800" bIns="50800" anchor="ctr"/>
          <a:lstStyle/>
          <a:p>
            <a:endParaRPr sz="1600">
              <a:latin typeface="Arial" panose="020B0604020202020204" pitchFamily="34" charset="0"/>
              <a:cs typeface="Arial" panose="020B0604020202020204" pitchFamily="34" charset="0"/>
            </a:endParaRPr>
          </a:p>
        </p:txBody>
      </p:sp>
      <p:sp>
        <p:nvSpPr>
          <p:cNvPr id="90" name="テキスト ボックス 89">
            <a:extLst>
              <a:ext uri="{FF2B5EF4-FFF2-40B4-BE49-F238E27FC236}">
                <a16:creationId xmlns:a16="http://schemas.microsoft.com/office/drawing/2014/main" id="{C56A1346-3F0A-4BCA-BBFB-4BED6819F0F1}"/>
              </a:ext>
            </a:extLst>
          </p:cNvPr>
          <p:cNvSpPr txBox="1"/>
          <p:nvPr/>
        </p:nvSpPr>
        <p:spPr>
          <a:xfrm>
            <a:off x="516835" y="1068444"/>
            <a:ext cx="2796877" cy="757130"/>
          </a:xfrm>
          <a:prstGeom prst="rect">
            <a:avLst/>
          </a:prstGeom>
          <a:noFill/>
        </p:spPr>
        <p:txBody>
          <a:bodyPr wrap="square" rtlCol="0">
            <a:spAutoFit/>
          </a:bodyPr>
          <a:lstStyle/>
          <a:p>
            <a:pPr algn="ctr"/>
            <a:r>
              <a:rPr lang="en-US" altLang="ja-JP" sz="4800" dirty="0">
                <a:latin typeface="Hiragino Kaku Gothic ProN W3" panose="020B0300000000000000" pitchFamily="34" charset="-128"/>
                <a:ea typeface="Hiragino Kaku Gothic ProN W3" panose="020B0300000000000000" pitchFamily="34" charset="-128"/>
              </a:rPr>
              <a:t>784</a:t>
            </a:r>
            <a:r>
              <a:rPr lang="ja-JP" altLang="en-US" sz="4800" dirty="0">
                <a:latin typeface="Hiragino Kaku Gothic ProN W3" panose="020B0300000000000000" pitchFamily="34" charset="-128"/>
                <a:ea typeface="Hiragino Kaku Gothic ProN W3" panose="020B0300000000000000" pitchFamily="34" charset="-128"/>
              </a:rPr>
              <a:t>個</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91" name="テキスト ボックス 90">
            <a:extLst>
              <a:ext uri="{FF2B5EF4-FFF2-40B4-BE49-F238E27FC236}">
                <a16:creationId xmlns:a16="http://schemas.microsoft.com/office/drawing/2014/main" id="{F2555D69-B810-42E4-95AE-6567E3B7064B}"/>
              </a:ext>
            </a:extLst>
          </p:cNvPr>
          <p:cNvSpPr txBox="1"/>
          <p:nvPr/>
        </p:nvSpPr>
        <p:spPr>
          <a:xfrm>
            <a:off x="5701660" y="1885729"/>
            <a:ext cx="2796877" cy="757130"/>
          </a:xfrm>
          <a:prstGeom prst="rect">
            <a:avLst/>
          </a:prstGeom>
          <a:noFill/>
        </p:spPr>
        <p:txBody>
          <a:bodyPr wrap="square" rtlCol="0">
            <a:spAutoFit/>
          </a:bodyPr>
          <a:lstStyle/>
          <a:p>
            <a:pPr algn="ctr"/>
            <a:r>
              <a:rPr lang="en-US" altLang="ja-JP" sz="4800" dirty="0">
                <a:latin typeface="Hiragino Kaku Gothic ProN W3" panose="020B0300000000000000" pitchFamily="34" charset="-128"/>
                <a:ea typeface="Hiragino Kaku Gothic ProN W3" panose="020B0300000000000000" pitchFamily="34" charset="-128"/>
              </a:rPr>
              <a:t>32</a:t>
            </a:r>
            <a:r>
              <a:rPr lang="ja-JP" altLang="en-US" sz="4800" dirty="0">
                <a:latin typeface="Hiragino Kaku Gothic ProN W3" panose="020B0300000000000000" pitchFamily="34" charset="-128"/>
                <a:ea typeface="Hiragino Kaku Gothic ProN W3" panose="020B0300000000000000" pitchFamily="34" charset="-128"/>
              </a:rPr>
              <a:t>個</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92" name="テキスト ボックス 91">
            <a:extLst>
              <a:ext uri="{FF2B5EF4-FFF2-40B4-BE49-F238E27FC236}">
                <a16:creationId xmlns:a16="http://schemas.microsoft.com/office/drawing/2014/main" id="{06ED5C4B-2028-417D-8FAC-B128E2A030B6}"/>
              </a:ext>
            </a:extLst>
          </p:cNvPr>
          <p:cNvSpPr txBox="1"/>
          <p:nvPr/>
        </p:nvSpPr>
        <p:spPr>
          <a:xfrm>
            <a:off x="-252169" y="12663738"/>
            <a:ext cx="4119546" cy="590931"/>
          </a:xfrm>
          <a:prstGeom prst="rect">
            <a:avLst/>
          </a:prstGeom>
          <a:noFill/>
        </p:spPr>
        <p:txBody>
          <a:bodyPr wrap="square" rtlCol="0">
            <a:spAutoFit/>
          </a:bodyPr>
          <a:lstStyle/>
          <a:p>
            <a:r>
              <a:rPr lang="en-US" altLang="ja-JP" sz="3600" dirty="0">
                <a:latin typeface="Hiragino Kaku Gothic ProN W3" panose="020B0300000000000000" pitchFamily="34" charset="-128"/>
                <a:ea typeface="Hiragino Kaku Gothic ProN W3" panose="020B0300000000000000" pitchFamily="34" charset="-128"/>
              </a:rPr>
              <a:t>(</a:t>
            </a:r>
            <a:r>
              <a:rPr lang="ja-JP" altLang="en-US" sz="3600" dirty="0">
                <a:latin typeface="Hiragino Kaku Gothic ProN W3" panose="020B0300000000000000" pitchFamily="34" charset="-128"/>
                <a:ea typeface="Hiragino Kaku Gothic ProN W3" panose="020B0300000000000000" pitchFamily="34" charset="-128"/>
              </a:rPr>
              <a:t>バイアス項</a:t>
            </a:r>
            <a:r>
              <a:rPr lang="en-US" altLang="ja-JP" sz="3600" dirty="0">
                <a:latin typeface="Hiragino Kaku Gothic ProN W3" panose="020B0300000000000000" pitchFamily="34" charset="-128"/>
                <a:ea typeface="Hiragino Kaku Gothic ProN W3" panose="020B0300000000000000" pitchFamily="34" charset="-128"/>
              </a:rPr>
              <a:t>): b</a:t>
            </a:r>
            <a:endParaRPr kumimoji="1" lang="ja-JP" altLang="en-US" sz="3600" dirty="0">
              <a:latin typeface="Hiragino Kaku Gothic ProN W3" panose="020B0300000000000000" pitchFamily="34" charset="-128"/>
              <a:ea typeface="Hiragino Kaku Gothic ProN W3" panose="020B0300000000000000" pitchFamily="34" charset="-128"/>
            </a:endParaRPr>
          </a:p>
        </p:txBody>
      </p:sp>
      <p:cxnSp>
        <p:nvCxnSpPr>
          <p:cNvPr id="93" name="直線コネクタ 92">
            <a:extLst>
              <a:ext uri="{FF2B5EF4-FFF2-40B4-BE49-F238E27FC236}">
                <a16:creationId xmlns:a16="http://schemas.microsoft.com/office/drawing/2014/main" id="{986D5FF7-3BA6-41FA-BF26-B9920BBA5443}"/>
              </a:ext>
            </a:extLst>
          </p:cNvPr>
          <p:cNvCxnSpPr>
            <a:cxnSpLocks/>
          </p:cNvCxnSpPr>
          <p:nvPr/>
        </p:nvCxnSpPr>
        <p:spPr>
          <a:xfrm flipV="1">
            <a:off x="4061900" y="11213067"/>
            <a:ext cx="2300800" cy="18089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テキスト ボックス 1">
            <a:extLst>
              <a:ext uri="{FF2B5EF4-FFF2-40B4-BE49-F238E27FC236}">
                <a16:creationId xmlns:a16="http://schemas.microsoft.com/office/drawing/2014/main" id="{DEBB0574-8778-C60E-35C3-8AC3C50FACA5}"/>
              </a:ext>
            </a:extLst>
          </p:cNvPr>
          <p:cNvSpPr txBox="1"/>
          <p:nvPr/>
        </p:nvSpPr>
        <p:spPr>
          <a:xfrm>
            <a:off x="11484121" y="2126002"/>
            <a:ext cx="4568796" cy="757130"/>
          </a:xfrm>
          <a:prstGeom prst="rect">
            <a:avLst/>
          </a:prstGeom>
          <a:noFill/>
        </p:spPr>
        <p:txBody>
          <a:bodyPr wrap="square" rtlCol="0">
            <a:spAutoFit/>
          </a:bodyPr>
          <a:lstStyle/>
          <a:p>
            <a:r>
              <a:rPr lang="en-US" altLang="ja-JP" sz="4800" dirty="0" err="1">
                <a:latin typeface="Hiragino Kaku Gothic ProN W3" panose="020B0300000000000000" pitchFamily="34" charset="-128"/>
                <a:ea typeface="Hiragino Kaku Gothic ProN W3" panose="020B0300000000000000" pitchFamily="34" charset="-128"/>
                <a:cs typeface="Arial" panose="020B0604020202020204" pitchFamily="34" charset="0"/>
              </a:rPr>
              <a:t>ReLU</a:t>
            </a:r>
            <a:r>
              <a:rPr lang="ja-JP" altLang="en-US" sz="4800" dirty="0">
                <a:latin typeface="Hiragino Kaku Gothic ProN W3" panose="020B0300000000000000" pitchFamily="34" charset="-128"/>
                <a:ea typeface="Hiragino Kaku Gothic ProN W3" panose="020B0300000000000000" pitchFamily="34" charset="-128"/>
                <a:cs typeface="Arial" panose="020B0604020202020204" pitchFamily="34" charset="0"/>
              </a:rPr>
              <a:t>関数</a:t>
            </a:r>
            <a:endParaRPr kumimoji="1" lang="ja-JP" altLang="en-US" sz="4800" dirty="0">
              <a:latin typeface="Hiragino Kaku Gothic ProN W3" panose="020B0300000000000000" pitchFamily="34" charset="-128"/>
              <a:ea typeface="Hiragino Kaku Gothic ProN W3" panose="020B0300000000000000" pitchFamily="34" charset="-128"/>
              <a:cs typeface="Arial" panose="020B0604020202020204" pitchFamily="34" charset="0"/>
            </a:endParaRPr>
          </a:p>
        </p:txBody>
      </p:sp>
    </p:spTree>
    <p:extLst>
      <p:ext uri="{BB962C8B-B14F-4D97-AF65-F5344CB8AC3E}">
        <p14:creationId xmlns:p14="http://schemas.microsoft.com/office/powerpoint/2010/main" val="14311242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楕円 9">
            <a:extLst>
              <a:ext uri="{FF2B5EF4-FFF2-40B4-BE49-F238E27FC236}">
                <a16:creationId xmlns:a16="http://schemas.microsoft.com/office/drawing/2014/main" id="{23F7C364-66FB-4AB4-84D6-42D17356D905}"/>
              </a:ext>
            </a:extLst>
          </p:cNvPr>
          <p:cNvSpPr/>
          <p:nvPr/>
        </p:nvSpPr>
        <p:spPr>
          <a:xfrm>
            <a:off x="6945869" y="2935087"/>
            <a:ext cx="577298" cy="5772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11" name="楕円 10">
            <a:extLst>
              <a:ext uri="{FF2B5EF4-FFF2-40B4-BE49-F238E27FC236}">
                <a16:creationId xmlns:a16="http://schemas.microsoft.com/office/drawing/2014/main" id="{7CF32E0D-DB60-4EBC-B977-1246ED213D02}"/>
              </a:ext>
            </a:extLst>
          </p:cNvPr>
          <p:cNvSpPr/>
          <p:nvPr/>
        </p:nvSpPr>
        <p:spPr>
          <a:xfrm>
            <a:off x="6945867" y="3670191"/>
            <a:ext cx="577298" cy="5772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12" name="楕円 11">
            <a:extLst>
              <a:ext uri="{FF2B5EF4-FFF2-40B4-BE49-F238E27FC236}">
                <a16:creationId xmlns:a16="http://schemas.microsoft.com/office/drawing/2014/main" id="{21537AE5-88AB-4A7D-9FE7-A16FC12D5987}"/>
              </a:ext>
            </a:extLst>
          </p:cNvPr>
          <p:cNvSpPr/>
          <p:nvPr/>
        </p:nvSpPr>
        <p:spPr>
          <a:xfrm>
            <a:off x="6945865" y="4405295"/>
            <a:ext cx="577298" cy="5772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13" name="楕円 12">
            <a:extLst>
              <a:ext uri="{FF2B5EF4-FFF2-40B4-BE49-F238E27FC236}">
                <a16:creationId xmlns:a16="http://schemas.microsoft.com/office/drawing/2014/main" id="{DA1F569C-2840-4D64-A115-F2D6EDB16EA5}"/>
              </a:ext>
            </a:extLst>
          </p:cNvPr>
          <p:cNvSpPr/>
          <p:nvPr/>
        </p:nvSpPr>
        <p:spPr>
          <a:xfrm>
            <a:off x="6945865" y="10096041"/>
            <a:ext cx="577298" cy="5772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14" name="楕円 13">
            <a:extLst>
              <a:ext uri="{FF2B5EF4-FFF2-40B4-BE49-F238E27FC236}">
                <a16:creationId xmlns:a16="http://schemas.microsoft.com/office/drawing/2014/main" id="{4ED12F38-BBEE-40D3-807A-36B19D9609BB}"/>
              </a:ext>
            </a:extLst>
          </p:cNvPr>
          <p:cNvSpPr/>
          <p:nvPr/>
        </p:nvSpPr>
        <p:spPr>
          <a:xfrm>
            <a:off x="6945865" y="10831145"/>
            <a:ext cx="577298" cy="5772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15" name="楕円 14">
            <a:extLst>
              <a:ext uri="{FF2B5EF4-FFF2-40B4-BE49-F238E27FC236}">
                <a16:creationId xmlns:a16="http://schemas.microsoft.com/office/drawing/2014/main" id="{CB137E8F-C48E-4BEE-B0D8-A4938633AF68}"/>
              </a:ext>
            </a:extLst>
          </p:cNvPr>
          <p:cNvSpPr/>
          <p:nvPr/>
        </p:nvSpPr>
        <p:spPr>
          <a:xfrm>
            <a:off x="12192003" y="3619963"/>
            <a:ext cx="577298" cy="5772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16" name="楕円 15">
            <a:extLst>
              <a:ext uri="{FF2B5EF4-FFF2-40B4-BE49-F238E27FC236}">
                <a16:creationId xmlns:a16="http://schemas.microsoft.com/office/drawing/2014/main" id="{FA7A2266-F024-46EE-A4CA-260DD7CA4AF9}"/>
              </a:ext>
            </a:extLst>
          </p:cNvPr>
          <p:cNvSpPr/>
          <p:nvPr/>
        </p:nvSpPr>
        <p:spPr>
          <a:xfrm>
            <a:off x="12192001" y="4355067"/>
            <a:ext cx="577298" cy="5772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17" name="楕円 16">
            <a:extLst>
              <a:ext uri="{FF2B5EF4-FFF2-40B4-BE49-F238E27FC236}">
                <a16:creationId xmlns:a16="http://schemas.microsoft.com/office/drawing/2014/main" id="{A204815C-5EDD-45C5-A64F-270C721AE38F}"/>
              </a:ext>
            </a:extLst>
          </p:cNvPr>
          <p:cNvSpPr/>
          <p:nvPr/>
        </p:nvSpPr>
        <p:spPr>
          <a:xfrm>
            <a:off x="12191999" y="5090171"/>
            <a:ext cx="577298" cy="5772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18" name="楕円 17">
            <a:extLst>
              <a:ext uri="{FF2B5EF4-FFF2-40B4-BE49-F238E27FC236}">
                <a16:creationId xmlns:a16="http://schemas.microsoft.com/office/drawing/2014/main" id="{936F9973-C0E2-4E06-BFDB-8FB9ADD41D37}"/>
              </a:ext>
            </a:extLst>
          </p:cNvPr>
          <p:cNvSpPr/>
          <p:nvPr/>
        </p:nvSpPr>
        <p:spPr>
          <a:xfrm>
            <a:off x="12191999" y="5825275"/>
            <a:ext cx="577298" cy="5772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19" name="楕円 18">
            <a:extLst>
              <a:ext uri="{FF2B5EF4-FFF2-40B4-BE49-F238E27FC236}">
                <a16:creationId xmlns:a16="http://schemas.microsoft.com/office/drawing/2014/main" id="{1614400B-F145-460F-B367-6C544DF3B5CD}"/>
              </a:ext>
            </a:extLst>
          </p:cNvPr>
          <p:cNvSpPr/>
          <p:nvPr/>
        </p:nvSpPr>
        <p:spPr>
          <a:xfrm>
            <a:off x="12191999" y="6560379"/>
            <a:ext cx="577298" cy="5772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20" name="楕円 19">
            <a:extLst>
              <a:ext uri="{FF2B5EF4-FFF2-40B4-BE49-F238E27FC236}">
                <a16:creationId xmlns:a16="http://schemas.microsoft.com/office/drawing/2014/main" id="{D4DC53B1-D2B4-43D5-8F25-58CB02B01281}"/>
              </a:ext>
            </a:extLst>
          </p:cNvPr>
          <p:cNvSpPr/>
          <p:nvPr/>
        </p:nvSpPr>
        <p:spPr>
          <a:xfrm>
            <a:off x="12191999" y="7313431"/>
            <a:ext cx="577298" cy="5772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21" name="楕円 20">
            <a:extLst>
              <a:ext uri="{FF2B5EF4-FFF2-40B4-BE49-F238E27FC236}">
                <a16:creationId xmlns:a16="http://schemas.microsoft.com/office/drawing/2014/main" id="{4CD5005D-0E6D-45AA-9C09-80EFECF343F2}"/>
              </a:ext>
            </a:extLst>
          </p:cNvPr>
          <p:cNvSpPr/>
          <p:nvPr/>
        </p:nvSpPr>
        <p:spPr>
          <a:xfrm>
            <a:off x="12191997" y="8048535"/>
            <a:ext cx="577298" cy="5772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22" name="楕円 21">
            <a:extLst>
              <a:ext uri="{FF2B5EF4-FFF2-40B4-BE49-F238E27FC236}">
                <a16:creationId xmlns:a16="http://schemas.microsoft.com/office/drawing/2014/main" id="{50E9C4C6-9FFE-450A-AD29-C606A96F9E65}"/>
              </a:ext>
            </a:extLst>
          </p:cNvPr>
          <p:cNvSpPr/>
          <p:nvPr/>
        </p:nvSpPr>
        <p:spPr>
          <a:xfrm>
            <a:off x="12191995" y="8783639"/>
            <a:ext cx="577298" cy="5772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23" name="楕円 22">
            <a:extLst>
              <a:ext uri="{FF2B5EF4-FFF2-40B4-BE49-F238E27FC236}">
                <a16:creationId xmlns:a16="http://schemas.microsoft.com/office/drawing/2014/main" id="{FAF61D4B-EC04-4818-82CF-657F457171D7}"/>
              </a:ext>
            </a:extLst>
          </p:cNvPr>
          <p:cNvSpPr/>
          <p:nvPr/>
        </p:nvSpPr>
        <p:spPr>
          <a:xfrm>
            <a:off x="12191995" y="9518743"/>
            <a:ext cx="577298" cy="5772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24" name="楕円 23">
            <a:extLst>
              <a:ext uri="{FF2B5EF4-FFF2-40B4-BE49-F238E27FC236}">
                <a16:creationId xmlns:a16="http://schemas.microsoft.com/office/drawing/2014/main" id="{F3CA8602-4A77-4F19-A3EE-BA6CBD18C837}"/>
              </a:ext>
            </a:extLst>
          </p:cNvPr>
          <p:cNvSpPr/>
          <p:nvPr/>
        </p:nvSpPr>
        <p:spPr>
          <a:xfrm>
            <a:off x="12191995" y="10253847"/>
            <a:ext cx="577298" cy="5772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27" name="テキスト ボックス 26">
            <a:extLst>
              <a:ext uri="{FF2B5EF4-FFF2-40B4-BE49-F238E27FC236}">
                <a16:creationId xmlns:a16="http://schemas.microsoft.com/office/drawing/2014/main" id="{BE54CD7D-10BB-4F47-B50D-B5953EE16801}"/>
              </a:ext>
            </a:extLst>
          </p:cNvPr>
          <p:cNvSpPr txBox="1"/>
          <p:nvPr/>
        </p:nvSpPr>
        <p:spPr>
          <a:xfrm>
            <a:off x="11181246" y="2028838"/>
            <a:ext cx="2629668" cy="757130"/>
          </a:xfrm>
          <a:prstGeom prst="rect">
            <a:avLst/>
          </a:prstGeom>
          <a:noFill/>
        </p:spPr>
        <p:txBody>
          <a:bodyPr wrap="square" rtlCol="0">
            <a:spAutoFit/>
          </a:bodyPr>
          <a:lstStyle/>
          <a:p>
            <a:pPr algn="ctr"/>
            <a:r>
              <a:rPr lang="en-US" altLang="ja-JP" sz="4800" dirty="0">
                <a:latin typeface="Hiragino Kaku Gothic ProN W3" panose="020B0300000000000000" pitchFamily="34" charset="-128"/>
                <a:ea typeface="Hiragino Kaku Gothic ProN W3" panose="020B0300000000000000" pitchFamily="34" charset="-128"/>
              </a:rPr>
              <a:t>10</a:t>
            </a:r>
            <a:r>
              <a:rPr lang="ja-JP" altLang="en-US" sz="4800" dirty="0">
                <a:latin typeface="Hiragino Kaku Gothic ProN W3" panose="020B0300000000000000" pitchFamily="34" charset="-128"/>
                <a:ea typeface="Hiragino Kaku Gothic ProN W3" panose="020B0300000000000000" pitchFamily="34" charset="-128"/>
              </a:rPr>
              <a:t>個</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cxnSp>
        <p:nvCxnSpPr>
          <p:cNvPr id="30" name="直線コネクタ 29">
            <a:extLst>
              <a:ext uri="{FF2B5EF4-FFF2-40B4-BE49-F238E27FC236}">
                <a16:creationId xmlns:a16="http://schemas.microsoft.com/office/drawing/2014/main" id="{1734D72F-9A53-4294-A1DB-1CBD23CAADB5}"/>
              </a:ext>
            </a:extLst>
          </p:cNvPr>
          <p:cNvCxnSpPr>
            <a:cxnSpLocks/>
          </p:cNvCxnSpPr>
          <p:nvPr/>
        </p:nvCxnSpPr>
        <p:spPr>
          <a:xfrm>
            <a:off x="9172916" y="3341802"/>
            <a:ext cx="2730672" cy="4529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D32261BA-E4A1-43D2-9622-D04F7727D0FC}"/>
              </a:ext>
            </a:extLst>
          </p:cNvPr>
          <p:cNvCxnSpPr>
            <a:cxnSpLocks/>
          </p:cNvCxnSpPr>
          <p:nvPr/>
        </p:nvCxnSpPr>
        <p:spPr>
          <a:xfrm flipV="1">
            <a:off x="9172916" y="3827353"/>
            <a:ext cx="2719384" cy="1731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E9098751-94C3-4DDD-B445-1A891A668C2B}"/>
              </a:ext>
            </a:extLst>
          </p:cNvPr>
          <p:cNvCxnSpPr>
            <a:cxnSpLocks/>
          </p:cNvCxnSpPr>
          <p:nvPr/>
        </p:nvCxnSpPr>
        <p:spPr>
          <a:xfrm flipV="1">
            <a:off x="9382308" y="3794738"/>
            <a:ext cx="2496173" cy="8508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8EA8FF07-F6A7-478D-83D9-CA4207184D08}"/>
              </a:ext>
            </a:extLst>
          </p:cNvPr>
          <p:cNvCxnSpPr>
            <a:cxnSpLocks/>
          </p:cNvCxnSpPr>
          <p:nvPr/>
        </p:nvCxnSpPr>
        <p:spPr>
          <a:xfrm flipV="1">
            <a:off x="9068786" y="3827353"/>
            <a:ext cx="2809695" cy="66435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DA2FE063-A701-4D5D-B54A-9C0C451DC988}"/>
              </a:ext>
            </a:extLst>
          </p:cNvPr>
          <p:cNvCxnSpPr>
            <a:cxnSpLocks/>
          </p:cNvCxnSpPr>
          <p:nvPr/>
        </p:nvCxnSpPr>
        <p:spPr>
          <a:xfrm flipV="1">
            <a:off x="9083915" y="3873906"/>
            <a:ext cx="2818538" cy="73220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AC7A8383-9594-47C2-85D8-001BD848BDC6}"/>
              </a:ext>
            </a:extLst>
          </p:cNvPr>
          <p:cNvSpPr txBox="1"/>
          <p:nvPr/>
        </p:nvSpPr>
        <p:spPr>
          <a:xfrm>
            <a:off x="13985410" y="3072392"/>
            <a:ext cx="9788990" cy="2086725"/>
          </a:xfrm>
          <a:prstGeom prst="rect">
            <a:avLst/>
          </a:prstGeom>
          <a:noFill/>
        </p:spPr>
        <p:txBody>
          <a:bodyPr wrap="square" rtlCol="0">
            <a:spAutoFit/>
          </a:bodyPr>
          <a:lstStyle/>
          <a:p>
            <a:pPr algn="l"/>
            <a:r>
              <a:rPr lang="ja-JP" altLang="en-US" sz="3600" dirty="0">
                <a:latin typeface="Hiragino Kaku Gothic ProN W3" panose="020B0300000000000000" pitchFamily="34" charset="-128"/>
                <a:ea typeface="Hiragino Kaku Gothic ProN W3" panose="020B0300000000000000" pitchFamily="34" charset="-128"/>
                <a:cs typeface="Arial" panose="020B0604020202020204" pitchFamily="34" charset="0"/>
              </a:rPr>
              <a:t>次の層を作りたいので</a:t>
            </a:r>
            <a:r>
              <a:rPr lang="en-US" altLang="ja-JP" sz="3600" dirty="0" err="1">
                <a:latin typeface="Hiragino Kaku Gothic ProN W3" panose="020B0300000000000000" pitchFamily="34" charset="-128"/>
                <a:ea typeface="Hiragino Kaku Gothic ProN W3" panose="020B0300000000000000" pitchFamily="34" charset="-128"/>
                <a:cs typeface="Arial" panose="020B0604020202020204" pitchFamily="34" charset="0"/>
              </a:rPr>
              <a:t>model.add</a:t>
            </a:r>
            <a:r>
              <a:rPr lang="en-US" altLang="ja-JP" sz="3600" dirty="0">
                <a:latin typeface="Hiragino Kaku Gothic ProN W3" panose="020B0300000000000000" pitchFamily="34" charset="-128"/>
                <a:ea typeface="Hiragino Kaku Gothic ProN W3" panose="020B0300000000000000" pitchFamily="34" charset="-128"/>
                <a:cs typeface="Arial" panose="020B0604020202020204" pitchFamily="34" charset="0"/>
              </a:rPr>
              <a:t>()</a:t>
            </a:r>
          </a:p>
          <a:p>
            <a:pPr algn="l"/>
            <a:r>
              <a:rPr lang="ja-JP" altLang="en-US" sz="3600" dirty="0">
                <a:latin typeface="Hiragino Kaku Gothic ProN W3" panose="020B0300000000000000" pitchFamily="34" charset="-128"/>
                <a:ea typeface="Hiragino Kaku Gothic ProN W3" panose="020B0300000000000000" pitchFamily="34" charset="-128"/>
                <a:cs typeface="Arial" panose="020B0604020202020204" pitchFamily="34" charset="0"/>
              </a:rPr>
              <a:t>最初の層以外は</a:t>
            </a:r>
            <a:r>
              <a:rPr lang="en-US" altLang="ja-JP" sz="3600" dirty="0" err="1">
                <a:latin typeface="Hiragino Kaku Gothic ProN W3" panose="020B0300000000000000" pitchFamily="34" charset="-128"/>
                <a:ea typeface="Hiragino Kaku Gothic ProN W3" panose="020B0300000000000000" pitchFamily="34" charset="-128"/>
                <a:cs typeface="Arial" panose="020B0604020202020204" pitchFamily="34" charset="0"/>
              </a:rPr>
              <a:t>input_shape</a:t>
            </a:r>
            <a:r>
              <a:rPr lang="ja-JP" altLang="en-US" sz="3600" dirty="0">
                <a:latin typeface="Hiragino Kaku Gothic ProN W3" panose="020B0300000000000000" pitchFamily="34" charset="-128"/>
                <a:ea typeface="Hiragino Kaku Gothic ProN W3" panose="020B0300000000000000" pitchFamily="34" charset="-128"/>
                <a:cs typeface="Arial" panose="020B0604020202020204" pitchFamily="34" charset="0"/>
              </a:rPr>
              <a:t>は要らない</a:t>
            </a:r>
            <a:endParaRPr lang="en-US" altLang="ja-JP" sz="3600" dirty="0">
              <a:latin typeface="Hiragino Kaku Gothic ProN W3" panose="020B0300000000000000" pitchFamily="34" charset="-128"/>
              <a:ea typeface="Hiragino Kaku Gothic ProN W3" panose="020B0300000000000000" pitchFamily="34" charset="-128"/>
              <a:cs typeface="Arial" panose="020B0604020202020204" pitchFamily="34" charset="0"/>
            </a:endParaRPr>
          </a:p>
          <a:p>
            <a:pPr algn="l"/>
            <a:r>
              <a:rPr lang="en-US" altLang="ja-JP" sz="3600" dirty="0">
                <a:latin typeface="Hiragino Kaku Gothic ProN W3" panose="020B0300000000000000" pitchFamily="34" charset="-128"/>
                <a:ea typeface="Hiragino Kaku Gothic ProN W3" panose="020B0300000000000000" pitchFamily="34" charset="-128"/>
                <a:cs typeface="Arial" panose="020B0604020202020204" pitchFamily="34" charset="0"/>
              </a:rPr>
              <a:t>(</a:t>
            </a:r>
            <a:r>
              <a:rPr lang="ja-JP" altLang="en-US" sz="3600" dirty="0">
                <a:latin typeface="Hiragino Kaku Gothic ProN W3" panose="020B0300000000000000" pitchFamily="34" charset="-128"/>
                <a:ea typeface="Hiragino Kaku Gothic ProN W3" panose="020B0300000000000000" pitchFamily="34" charset="-128"/>
                <a:cs typeface="Arial" panose="020B0604020202020204" pitchFamily="34" charset="0"/>
              </a:rPr>
              <a:t>数が決まっているため</a:t>
            </a:r>
            <a:r>
              <a:rPr lang="en-US" altLang="ja-JP" sz="3600" dirty="0">
                <a:latin typeface="Hiragino Kaku Gothic ProN W3" panose="020B0300000000000000" pitchFamily="34" charset="-128"/>
                <a:ea typeface="Hiragino Kaku Gothic ProN W3" panose="020B0300000000000000" pitchFamily="34" charset="-128"/>
                <a:cs typeface="Arial" panose="020B0604020202020204" pitchFamily="34" charset="0"/>
              </a:rPr>
              <a:t>)</a:t>
            </a:r>
          </a:p>
          <a:p>
            <a:pPr algn="l"/>
            <a:endParaRPr lang="en-US" altLang="ja-JP" sz="3600" dirty="0">
              <a:latin typeface="Hiragino Kaku Gothic ProN W3" panose="020B0300000000000000" pitchFamily="34" charset="-128"/>
              <a:ea typeface="Hiragino Kaku Gothic ProN W3" panose="020B0300000000000000" pitchFamily="34" charset="-128"/>
              <a:cs typeface="Arial" panose="020B0604020202020204" pitchFamily="34" charset="0"/>
            </a:endParaRPr>
          </a:p>
        </p:txBody>
      </p:sp>
      <p:sp>
        <p:nvSpPr>
          <p:cNvPr id="35" name="四角形: 角を丸くする 34">
            <a:extLst>
              <a:ext uri="{FF2B5EF4-FFF2-40B4-BE49-F238E27FC236}">
                <a16:creationId xmlns:a16="http://schemas.microsoft.com/office/drawing/2014/main" id="{E27568FB-83BF-4AB4-9D55-FF7B2CA893A6}"/>
              </a:ext>
            </a:extLst>
          </p:cNvPr>
          <p:cNvSpPr/>
          <p:nvPr/>
        </p:nvSpPr>
        <p:spPr>
          <a:xfrm>
            <a:off x="4622872" y="241540"/>
            <a:ext cx="13319992" cy="1293056"/>
          </a:xfrm>
          <a:prstGeom prst="roundRect">
            <a:avLst/>
          </a:prstGeom>
          <a:solidFill>
            <a:schemeClr val="accent2">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1303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Graphik"/>
              <a:ea typeface="Graphik"/>
              <a:cs typeface="Graphik"/>
              <a:sym typeface="Graphik"/>
            </a:endParaRPr>
          </a:p>
        </p:txBody>
      </p:sp>
      <p:sp>
        <p:nvSpPr>
          <p:cNvPr id="37" name="テキスト ボックス 36">
            <a:extLst>
              <a:ext uri="{FF2B5EF4-FFF2-40B4-BE49-F238E27FC236}">
                <a16:creationId xmlns:a16="http://schemas.microsoft.com/office/drawing/2014/main" id="{DD0DB6AA-1244-402D-944B-01D93B5F0C59}"/>
              </a:ext>
            </a:extLst>
          </p:cNvPr>
          <p:cNvSpPr txBox="1"/>
          <p:nvPr/>
        </p:nvSpPr>
        <p:spPr>
          <a:xfrm>
            <a:off x="5253868" y="587352"/>
            <a:ext cx="13276865" cy="6011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400" rtl="0" fontAlgn="auto" latinLnBrk="0" hangingPunct="0">
              <a:lnSpc>
                <a:spcPct val="90000"/>
              </a:lnSpc>
              <a:spcBef>
                <a:spcPts val="0"/>
              </a:spcBef>
              <a:spcAft>
                <a:spcPts val="0"/>
              </a:spcAft>
              <a:buClrTx/>
              <a:buSzTx/>
              <a:buFontTx/>
              <a:buNone/>
              <a:tabLst/>
            </a:pPr>
            <a:r>
              <a:rPr kumimoji="0" lang="en-US" altLang="ja-JP" sz="3600" b="0" i="0" u="none" strike="noStrike" cap="none" spc="0" normalizeH="0" baseline="0" dirty="0" err="1">
                <a:ln>
                  <a:noFill/>
                </a:ln>
                <a:solidFill>
                  <a:schemeClr val="bg1"/>
                </a:solidFill>
                <a:effectLst/>
                <a:uFillTx/>
                <a:latin typeface="Arial" panose="020B0604020202020204" pitchFamily="34" charset="0"/>
                <a:cs typeface="Arial" panose="020B0604020202020204" pitchFamily="34" charset="0"/>
                <a:sym typeface="Canela Text Regular"/>
              </a:rPr>
              <a:t>model.add</a:t>
            </a:r>
            <a:r>
              <a:rPr kumimoji="0" lang="en-US" altLang="ja-JP" sz="3600" b="0" i="0" u="none" strike="noStrike" cap="none" spc="0" normalizeH="0" baseline="0" dirty="0">
                <a:ln>
                  <a:noFill/>
                </a:ln>
                <a:solidFill>
                  <a:schemeClr val="bg1"/>
                </a:solidFill>
                <a:effectLst/>
                <a:uFillTx/>
                <a:latin typeface="Arial" panose="020B0604020202020204" pitchFamily="34" charset="0"/>
                <a:cs typeface="Arial" panose="020B0604020202020204" pitchFamily="34" charset="0"/>
                <a:sym typeface="Canela Text Regular"/>
              </a:rPr>
              <a:t>(Dense(10, </a:t>
            </a:r>
            <a:r>
              <a:rPr lang="en-US" altLang="ja-JP" sz="3600" dirty="0">
                <a:solidFill>
                  <a:schemeClr val="bg1"/>
                </a:solidFill>
                <a:latin typeface="Arial" panose="020B0604020202020204" pitchFamily="34" charset="0"/>
                <a:cs typeface="Arial" panose="020B0604020202020204" pitchFamily="34" charset="0"/>
              </a:rPr>
              <a:t>activation=‘</a:t>
            </a:r>
            <a:r>
              <a:rPr lang="en-US" altLang="ja-JP" sz="3600" dirty="0" err="1">
                <a:solidFill>
                  <a:schemeClr val="bg1"/>
                </a:solidFill>
                <a:latin typeface="Arial" panose="020B0604020202020204" pitchFamily="34" charset="0"/>
                <a:cs typeface="Arial" panose="020B0604020202020204" pitchFamily="34" charset="0"/>
              </a:rPr>
              <a:t>softmax</a:t>
            </a:r>
            <a:r>
              <a:rPr lang="en-US" altLang="ja-JP" sz="3600" dirty="0">
                <a:solidFill>
                  <a:schemeClr val="bg1"/>
                </a:solidFill>
                <a:latin typeface="Arial" panose="020B0604020202020204" pitchFamily="34" charset="0"/>
                <a:cs typeface="Arial" panose="020B0604020202020204" pitchFamily="34" charset="0"/>
              </a:rPr>
              <a:t>’))</a:t>
            </a:r>
          </a:p>
        </p:txBody>
      </p:sp>
      <p:sp>
        <p:nvSpPr>
          <p:cNvPr id="56" name="テキスト ボックス 55">
            <a:extLst>
              <a:ext uri="{FF2B5EF4-FFF2-40B4-BE49-F238E27FC236}">
                <a16:creationId xmlns:a16="http://schemas.microsoft.com/office/drawing/2014/main" id="{D827ACA3-77FC-4D81-8E3E-695B6A41559F}"/>
              </a:ext>
            </a:extLst>
          </p:cNvPr>
          <p:cNvSpPr txBox="1"/>
          <p:nvPr/>
        </p:nvSpPr>
        <p:spPr>
          <a:xfrm>
            <a:off x="6361043" y="1779139"/>
            <a:ext cx="2629668" cy="757130"/>
          </a:xfrm>
          <a:prstGeom prst="rect">
            <a:avLst/>
          </a:prstGeom>
          <a:noFill/>
        </p:spPr>
        <p:txBody>
          <a:bodyPr wrap="square" rtlCol="0">
            <a:spAutoFit/>
          </a:bodyPr>
          <a:lstStyle/>
          <a:p>
            <a:pPr algn="ctr"/>
            <a:r>
              <a:rPr lang="en-US" altLang="ja-JP" sz="4800" dirty="0">
                <a:latin typeface="Hiragino Kaku Gothic ProN W3" panose="020B0300000000000000" pitchFamily="34" charset="-128"/>
                <a:ea typeface="Hiragino Kaku Gothic ProN W3" panose="020B0300000000000000" pitchFamily="34" charset="-128"/>
              </a:rPr>
              <a:t>32</a:t>
            </a:r>
            <a:r>
              <a:rPr lang="ja-JP" altLang="en-US" sz="4800" dirty="0">
                <a:latin typeface="Hiragino Kaku Gothic ProN W3" panose="020B0300000000000000" pitchFamily="34" charset="-128"/>
                <a:ea typeface="Hiragino Kaku Gothic ProN W3" panose="020B0300000000000000" pitchFamily="34" charset="-128"/>
              </a:rPr>
              <a:t>個</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57" name="テキスト ボックス 56">
            <a:extLst>
              <a:ext uri="{FF2B5EF4-FFF2-40B4-BE49-F238E27FC236}">
                <a16:creationId xmlns:a16="http://schemas.microsoft.com/office/drawing/2014/main" id="{AF0B58F6-8057-47B3-8296-8A4A69255C9A}"/>
              </a:ext>
            </a:extLst>
          </p:cNvPr>
          <p:cNvSpPr txBox="1"/>
          <p:nvPr/>
        </p:nvSpPr>
        <p:spPr>
          <a:xfrm>
            <a:off x="7636145" y="3616135"/>
            <a:ext cx="1547962" cy="757130"/>
          </a:xfrm>
          <a:prstGeom prst="rect">
            <a:avLst/>
          </a:prstGeom>
          <a:noFill/>
        </p:spPr>
        <p:txBody>
          <a:bodyPr wrap="square" rtlCol="0">
            <a:spAutoFit/>
          </a:bodyPr>
          <a:lstStyle/>
          <a:p>
            <a:r>
              <a:rPr lang="en-US" altLang="ja-JP" sz="4800" dirty="0">
                <a:latin typeface="Hiragino Kaku Gothic ProN W3" panose="020B0300000000000000" pitchFamily="34" charset="-128"/>
                <a:ea typeface="Hiragino Kaku Gothic ProN W3" panose="020B0300000000000000" pitchFamily="34" charset="-128"/>
              </a:rPr>
              <a:t>0</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58" name="テキスト ボックス 57">
            <a:extLst>
              <a:ext uri="{FF2B5EF4-FFF2-40B4-BE49-F238E27FC236}">
                <a16:creationId xmlns:a16="http://schemas.microsoft.com/office/drawing/2014/main" id="{88B1721E-1598-4A2E-BBF3-7F110AC2F6B0}"/>
              </a:ext>
            </a:extLst>
          </p:cNvPr>
          <p:cNvSpPr txBox="1"/>
          <p:nvPr/>
        </p:nvSpPr>
        <p:spPr>
          <a:xfrm>
            <a:off x="7666868" y="2871797"/>
            <a:ext cx="1547962" cy="757130"/>
          </a:xfrm>
          <a:prstGeom prst="rect">
            <a:avLst/>
          </a:prstGeom>
          <a:noFill/>
        </p:spPr>
        <p:txBody>
          <a:bodyPr wrap="square" rtlCol="0">
            <a:spAutoFit/>
          </a:bodyPr>
          <a:lstStyle/>
          <a:p>
            <a:r>
              <a:rPr lang="en-US" altLang="ja-JP" sz="4800" dirty="0">
                <a:latin typeface="Hiragino Kaku Gothic ProN W3" panose="020B0300000000000000" pitchFamily="34" charset="-128"/>
                <a:ea typeface="Hiragino Kaku Gothic ProN W3" panose="020B0300000000000000" pitchFamily="34" charset="-128"/>
              </a:rPr>
              <a:t>3.23</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59" name="テキスト ボックス 58">
            <a:extLst>
              <a:ext uri="{FF2B5EF4-FFF2-40B4-BE49-F238E27FC236}">
                <a16:creationId xmlns:a16="http://schemas.microsoft.com/office/drawing/2014/main" id="{1950177F-E88B-418A-9CA7-46227776515D}"/>
              </a:ext>
            </a:extLst>
          </p:cNvPr>
          <p:cNvSpPr txBox="1"/>
          <p:nvPr/>
        </p:nvSpPr>
        <p:spPr>
          <a:xfrm>
            <a:off x="7636145" y="4359247"/>
            <a:ext cx="1547962" cy="757130"/>
          </a:xfrm>
          <a:prstGeom prst="rect">
            <a:avLst/>
          </a:prstGeom>
          <a:noFill/>
        </p:spPr>
        <p:txBody>
          <a:bodyPr wrap="square" rtlCol="0">
            <a:spAutoFit/>
          </a:bodyPr>
          <a:lstStyle/>
          <a:p>
            <a:r>
              <a:rPr lang="en-US" altLang="ja-JP" sz="4800" dirty="0">
                <a:latin typeface="Hiragino Kaku Gothic ProN W3" panose="020B0300000000000000" pitchFamily="34" charset="-128"/>
                <a:ea typeface="Hiragino Kaku Gothic ProN W3" panose="020B0300000000000000" pitchFamily="34" charset="-128"/>
              </a:rPr>
              <a:t>8.45</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60" name="テキスト ボックス 59">
            <a:extLst>
              <a:ext uri="{FF2B5EF4-FFF2-40B4-BE49-F238E27FC236}">
                <a16:creationId xmlns:a16="http://schemas.microsoft.com/office/drawing/2014/main" id="{6486CC44-4043-4A56-A603-44E39C96F6B1}"/>
              </a:ext>
            </a:extLst>
          </p:cNvPr>
          <p:cNvSpPr txBox="1"/>
          <p:nvPr/>
        </p:nvSpPr>
        <p:spPr>
          <a:xfrm>
            <a:off x="7666868" y="10074014"/>
            <a:ext cx="1547962" cy="757130"/>
          </a:xfrm>
          <a:prstGeom prst="rect">
            <a:avLst/>
          </a:prstGeom>
          <a:noFill/>
        </p:spPr>
        <p:txBody>
          <a:bodyPr wrap="square" rtlCol="0">
            <a:spAutoFit/>
          </a:bodyPr>
          <a:lstStyle/>
          <a:p>
            <a:r>
              <a:rPr lang="en-US" altLang="ja-JP" sz="4800" dirty="0">
                <a:latin typeface="Hiragino Kaku Gothic ProN W3" panose="020B0300000000000000" pitchFamily="34" charset="-128"/>
                <a:ea typeface="Hiragino Kaku Gothic ProN W3" panose="020B0300000000000000" pitchFamily="34" charset="-128"/>
              </a:rPr>
              <a:t>0</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61" name="テキスト ボックス 60">
            <a:extLst>
              <a:ext uri="{FF2B5EF4-FFF2-40B4-BE49-F238E27FC236}">
                <a16:creationId xmlns:a16="http://schemas.microsoft.com/office/drawing/2014/main" id="{9B3DEA0B-7102-4F1A-9C7B-47E3FDE2C39B}"/>
              </a:ext>
            </a:extLst>
          </p:cNvPr>
          <p:cNvSpPr txBox="1"/>
          <p:nvPr/>
        </p:nvSpPr>
        <p:spPr>
          <a:xfrm>
            <a:off x="7695539" y="10804334"/>
            <a:ext cx="1547962" cy="757130"/>
          </a:xfrm>
          <a:prstGeom prst="rect">
            <a:avLst/>
          </a:prstGeom>
          <a:noFill/>
        </p:spPr>
        <p:txBody>
          <a:bodyPr wrap="square" rtlCol="0">
            <a:spAutoFit/>
          </a:bodyPr>
          <a:lstStyle/>
          <a:p>
            <a:r>
              <a:rPr lang="en-US" altLang="ja-JP" sz="4800" dirty="0">
                <a:latin typeface="Hiragino Kaku Gothic ProN W3" panose="020B0300000000000000" pitchFamily="34" charset="-128"/>
                <a:ea typeface="Hiragino Kaku Gothic ProN W3" panose="020B0300000000000000" pitchFamily="34" charset="-128"/>
              </a:rPr>
              <a:t>4.33</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63" name="テキスト ボックス 62">
            <a:extLst>
              <a:ext uri="{FF2B5EF4-FFF2-40B4-BE49-F238E27FC236}">
                <a16:creationId xmlns:a16="http://schemas.microsoft.com/office/drawing/2014/main" id="{49AA73E4-0898-4A20-862F-C99DE83E4581}"/>
              </a:ext>
            </a:extLst>
          </p:cNvPr>
          <p:cNvSpPr txBox="1"/>
          <p:nvPr/>
        </p:nvSpPr>
        <p:spPr>
          <a:xfrm>
            <a:off x="14546356" y="7313431"/>
            <a:ext cx="8708840" cy="8402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ja-JP" altLang="en-US" sz="5400" dirty="0">
                <a:latin typeface="Hiragino Kaku Gothic ProN W3" panose="020B0300000000000000" pitchFamily="34" charset="-128"/>
                <a:ea typeface="Hiragino Kaku Gothic ProN W3" panose="020B0300000000000000" pitchFamily="34" charset="-128"/>
                <a:cs typeface="Arial" panose="020B0604020202020204" pitchFamily="34" charset="0"/>
              </a:rPr>
              <a:t>活性化関数：</a:t>
            </a:r>
            <a:r>
              <a:rPr lang="en-US" altLang="ja-JP" sz="5400" dirty="0" err="1">
                <a:solidFill>
                  <a:srgbClr val="FF0000"/>
                </a:solidFill>
                <a:latin typeface="Hiragino Kaku Gothic ProN W3" panose="020B0300000000000000" pitchFamily="34" charset="-128"/>
                <a:ea typeface="Hiragino Kaku Gothic ProN W3" panose="020B0300000000000000" pitchFamily="34" charset="-128"/>
                <a:cs typeface="Arial" panose="020B0604020202020204" pitchFamily="34" charset="0"/>
              </a:rPr>
              <a:t>softmax</a:t>
            </a:r>
            <a:r>
              <a:rPr lang="ja-JP" altLang="en-US" sz="5400" dirty="0">
                <a:solidFill>
                  <a:srgbClr val="FF0000"/>
                </a:solidFill>
                <a:latin typeface="Hiragino Kaku Gothic ProN W3" panose="020B0300000000000000" pitchFamily="34" charset="-128"/>
                <a:ea typeface="Hiragino Kaku Gothic ProN W3" panose="020B0300000000000000" pitchFamily="34" charset="-128"/>
                <a:cs typeface="Arial" panose="020B0604020202020204" pitchFamily="34" charset="0"/>
              </a:rPr>
              <a:t>関数</a:t>
            </a:r>
            <a:endParaRPr kumimoji="1" lang="ja-JP" altLang="en-US" sz="5400" dirty="0">
              <a:solidFill>
                <a:srgbClr val="FF0000"/>
              </a:solidFill>
              <a:latin typeface="Hiragino Kaku Gothic ProN W3" panose="020B0300000000000000" pitchFamily="34" charset="-128"/>
              <a:ea typeface="Hiragino Kaku Gothic ProN W3" panose="020B0300000000000000" pitchFamily="34" charset="-128"/>
              <a:cs typeface="Arial" panose="020B0604020202020204" pitchFamily="34" charset="0"/>
            </a:endParaRPr>
          </a:p>
        </p:txBody>
      </p:sp>
      <p:sp>
        <p:nvSpPr>
          <p:cNvPr id="64" name="テキスト ボックス 63">
            <a:extLst>
              <a:ext uri="{FF2B5EF4-FFF2-40B4-BE49-F238E27FC236}">
                <a16:creationId xmlns:a16="http://schemas.microsoft.com/office/drawing/2014/main" id="{A5524313-EC97-4A2E-8DC7-438306820DEC}"/>
              </a:ext>
            </a:extLst>
          </p:cNvPr>
          <p:cNvSpPr txBox="1"/>
          <p:nvPr/>
        </p:nvSpPr>
        <p:spPr>
          <a:xfrm>
            <a:off x="14227342" y="9438726"/>
            <a:ext cx="9323129" cy="5909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ja-JP" altLang="en-US" sz="3600" dirty="0">
                <a:solidFill>
                  <a:srgbClr val="FF0000"/>
                </a:solidFill>
                <a:latin typeface="Hiragino Kaku Gothic ProN W3" panose="020B0300000000000000" pitchFamily="34" charset="-128"/>
                <a:ea typeface="Hiragino Kaku Gothic ProN W3" panose="020B0300000000000000" pitchFamily="34" charset="-128"/>
                <a:cs typeface="Arial" panose="020B0604020202020204" pitchFamily="34" charset="0"/>
              </a:rPr>
              <a:t>多値分類の出力層で用いられる活性化関数</a:t>
            </a:r>
            <a:endParaRPr kumimoji="1" lang="ja-JP" altLang="en-US" sz="3600" dirty="0">
              <a:solidFill>
                <a:srgbClr val="FF0000"/>
              </a:solidFill>
              <a:latin typeface="Hiragino Kaku Gothic ProN W3" panose="020B0300000000000000" pitchFamily="34" charset="-128"/>
              <a:ea typeface="Hiragino Kaku Gothic ProN W3" panose="020B0300000000000000" pitchFamily="34" charset="-128"/>
              <a:cs typeface="Arial" panose="020B0604020202020204" pitchFamily="34" charset="0"/>
            </a:endParaRPr>
          </a:p>
        </p:txBody>
      </p:sp>
      <p:sp>
        <p:nvSpPr>
          <p:cNvPr id="41" name="テキスト ボックス 40">
            <a:extLst>
              <a:ext uri="{FF2B5EF4-FFF2-40B4-BE49-F238E27FC236}">
                <a16:creationId xmlns:a16="http://schemas.microsoft.com/office/drawing/2014/main" id="{1302927B-5370-4735-860C-7067626AB77F}"/>
              </a:ext>
            </a:extLst>
          </p:cNvPr>
          <p:cNvSpPr txBox="1"/>
          <p:nvPr/>
        </p:nvSpPr>
        <p:spPr>
          <a:xfrm>
            <a:off x="5509046" y="11712609"/>
            <a:ext cx="3873262" cy="590931"/>
          </a:xfrm>
          <a:prstGeom prst="rect">
            <a:avLst/>
          </a:prstGeom>
          <a:noFill/>
        </p:spPr>
        <p:txBody>
          <a:bodyPr wrap="square" rtlCol="0">
            <a:spAutoFit/>
          </a:bodyPr>
          <a:lstStyle/>
          <a:p>
            <a:r>
              <a:rPr lang="en-US" altLang="ja-JP" sz="3600" dirty="0">
                <a:latin typeface="Hiragino Kaku Gothic ProN W3" panose="020B0300000000000000" pitchFamily="34" charset="-128"/>
                <a:ea typeface="Hiragino Kaku Gothic ProN W3" panose="020B0300000000000000" pitchFamily="34" charset="-128"/>
              </a:rPr>
              <a:t>(</a:t>
            </a:r>
            <a:r>
              <a:rPr lang="ja-JP" altLang="en-US" sz="3600" dirty="0">
                <a:latin typeface="Hiragino Kaku Gothic ProN W3" panose="020B0300000000000000" pitchFamily="34" charset="-128"/>
                <a:ea typeface="Hiragino Kaku Gothic ProN W3" panose="020B0300000000000000" pitchFamily="34" charset="-128"/>
              </a:rPr>
              <a:t>バイアス項</a:t>
            </a:r>
            <a:r>
              <a:rPr lang="en-US" altLang="ja-JP" sz="3600" dirty="0">
                <a:latin typeface="Hiragino Kaku Gothic ProN W3" panose="020B0300000000000000" pitchFamily="34" charset="-128"/>
                <a:ea typeface="Hiragino Kaku Gothic ProN W3" panose="020B0300000000000000" pitchFamily="34" charset="-128"/>
              </a:rPr>
              <a:t>): b</a:t>
            </a:r>
            <a:endParaRPr kumimoji="1" lang="ja-JP" altLang="en-US" sz="3600" dirty="0">
              <a:latin typeface="Hiragino Kaku Gothic ProN W3" panose="020B0300000000000000" pitchFamily="34" charset="-128"/>
              <a:ea typeface="Hiragino Kaku Gothic ProN W3" panose="020B0300000000000000" pitchFamily="34" charset="-128"/>
            </a:endParaRPr>
          </a:p>
        </p:txBody>
      </p:sp>
      <p:cxnSp>
        <p:nvCxnSpPr>
          <p:cNvPr id="42" name="直線コネクタ 41">
            <a:extLst>
              <a:ext uri="{FF2B5EF4-FFF2-40B4-BE49-F238E27FC236}">
                <a16:creationId xmlns:a16="http://schemas.microsoft.com/office/drawing/2014/main" id="{6CAAB140-872F-4AE8-AFAD-516B0BBC923E}"/>
              </a:ext>
            </a:extLst>
          </p:cNvPr>
          <p:cNvCxnSpPr>
            <a:cxnSpLocks/>
          </p:cNvCxnSpPr>
          <p:nvPr/>
        </p:nvCxnSpPr>
        <p:spPr>
          <a:xfrm flipV="1">
            <a:off x="9576831" y="3827353"/>
            <a:ext cx="2325622" cy="82114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45095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テキスト ボックス 26">
            <a:extLst>
              <a:ext uri="{FF2B5EF4-FFF2-40B4-BE49-F238E27FC236}">
                <a16:creationId xmlns:a16="http://schemas.microsoft.com/office/drawing/2014/main" id="{BE54CD7D-10BB-4F47-B50D-B5953EE16801}"/>
              </a:ext>
            </a:extLst>
          </p:cNvPr>
          <p:cNvSpPr txBox="1"/>
          <p:nvPr/>
        </p:nvSpPr>
        <p:spPr>
          <a:xfrm>
            <a:off x="12834403" y="3834461"/>
            <a:ext cx="3398753" cy="757130"/>
          </a:xfrm>
          <a:prstGeom prst="rect">
            <a:avLst/>
          </a:prstGeom>
          <a:noFill/>
        </p:spPr>
        <p:txBody>
          <a:bodyPr wrap="square" rtlCol="0">
            <a:spAutoFit/>
          </a:bodyPr>
          <a:lstStyle/>
          <a:p>
            <a:pPr algn="ctr"/>
            <a:r>
              <a:rPr kumimoji="1" lang="ja-JP" altLang="en-US" sz="4800" dirty="0"/>
              <a:t>多値分類</a:t>
            </a:r>
          </a:p>
        </p:txBody>
      </p:sp>
      <p:sp>
        <p:nvSpPr>
          <p:cNvPr id="40" name="テキスト ボックス 39">
            <a:extLst>
              <a:ext uri="{FF2B5EF4-FFF2-40B4-BE49-F238E27FC236}">
                <a16:creationId xmlns:a16="http://schemas.microsoft.com/office/drawing/2014/main" id="{AC7A8383-9594-47C2-85D8-001BD848BDC6}"/>
              </a:ext>
            </a:extLst>
          </p:cNvPr>
          <p:cNvSpPr txBox="1"/>
          <p:nvPr/>
        </p:nvSpPr>
        <p:spPr>
          <a:xfrm>
            <a:off x="5920158" y="3189553"/>
            <a:ext cx="3381700" cy="2086725"/>
          </a:xfrm>
          <a:prstGeom prst="rect">
            <a:avLst/>
          </a:prstGeom>
          <a:noFill/>
        </p:spPr>
        <p:txBody>
          <a:bodyPr wrap="square" rtlCol="0">
            <a:spAutoFit/>
          </a:bodyPr>
          <a:lstStyle/>
          <a:p>
            <a:pPr algn="l"/>
            <a:r>
              <a:rPr lang="ja-JP" altLang="en-US" sz="3600" dirty="0">
                <a:latin typeface="Arial" panose="020B0604020202020204" pitchFamily="34" charset="0"/>
                <a:cs typeface="Arial" panose="020B0604020202020204" pitchFamily="34" charset="0"/>
              </a:rPr>
              <a:t>ねこかいぬか</a:t>
            </a:r>
            <a:endParaRPr lang="en-US" altLang="ja-JP" sz="3600" dirty="0">
              <a:latin typeface="Arial" panose="020B0604020202020204" pitchFamily="34" charset="0"/>
              <a:cs typeface="Arial" panose="020B0604020202020204" pitchFamily="34" charset="0"/>
            </a:endParaRPr>
          </a:p>
          <a:p>
            <a:pPr algn="l"/>
            <a:r>
              <a:rPr lang="ja-JP" altLang="en-US" sz="3600" dirty="0">
                <a:latin typeface="Arial" panose="020B0604020202020204" pitchFamily="34" charset="0"/>
                <a:cs typeface="Arial" panose="020B0604020202020204" pitchFamily="34" charset="0"/>
              </a:rPr>
              <a:t>〇か</a:t>
            </a:r>
            <a:r>
              <a:rPr lang="en-US" altLang="ja-JP" sz="3600" dirty="0">
                <a:latin typeface="Arial" panose="020B0604020202020204" pitchFamily="34" charset="0"/>
                <a:cs typeface="Arial" panose="020B0604020202020204" pitchFamily="34" charset="0"/>
              </a:rPr>
              <a:t>×</a:t>
            </a:r>
            <a:r>
              <a:rPr lang="ja-JP" altLang="en-US" sz="3600" dirty="0">
                <a:latin typeface="Arial" panose="020B0604020202020204" pitchFamily="34" charset="0"/>
                <a:cs typeface="Arial" panose="020B0604020202020204" pitchFamily="34" charset="0"/>
              </a:rPr>
              <a:t>か</a:t>
            </a:r>
            <a:endParaRPr lang="en-US" altLang="ja-JP" sz="3600" dirty="0">
              <a:latin typeface="Arial" panose="020B0604020202020204" pitchFamily="34" charset="0"/>
              <a:cs typeface="Arial" panose="020B0604020202020204" pitchFamily="34" charset="0"/>
            </a:endParaRPr>
          </a:p>
          <a:p>
            <a:pPr algn="l"/>
            <a:r>
              <a:rPr lang="ja-JP" altLang="en-US" sz="3600" dirty="0">
                <a:latin typeface="Arial" panose="020B0604020202020204" pitchFamily="34" charset="0"/>
                <a:cs typeface="Arial" panose="020B0604020202020204" pitchFamily="34" charset="0"/>
              </a:rPr>
              <a:t>病気か否か</a:t>
            </a:r>
            <a:endParaRPr lang="en-US" altLang="ja-JP" sz="3600" dirty="0">
              <a:latin typeface="Arial" panose="020B0604020202020204" pitchFamily="34" charset="0"/>
              <a:cs typeface="Arial" panose="020B0604020202020204" pitchFamily="34" charset="0"/>
            </a:endParaRPr>
          </a:p>
          <a:p>
            <a:pPr algn="l"/>
            <a:r>
              <a:rPr lang="en-US" altLang="ja-JP" sz="3600" dirty="0">
                <a:latin typeface="Arial" panose="020B0604020202020204" pitchFamily="34" charset="0"/>
                <a:cs typeface="Arial" panose="020B0604020202020204" pitchFamily="34" charset="0"/>
              </a:rPr>
              <a:t>0</a:t>
            </a:r>
            <a:r>
              <a:rPr lang="ja-JP" altLang="en-US" sz="3600" dirty="0">
                <a:latin typeface="Arial" panose="020B0604020202020204" pitchFamily="34" charset="0"/>
                <a:cs typeface="Arial" panose="020B0604020202020204" pitchFamily="34" charset="0"/>
              </a:rPr>
              <a:t>か</a:t>
            </a:r>
            <a:r>
              <a:rPr lang="en-US" altLang="ja-JP" sz="3600" dirty="0">
                <a:latin typeface="Arial" panose="020B0604020202020204" pitchFamily="34" charset="0"/>
                <a:cs typeface="Arial" panose="020B0604020202020204" pitchFamily="34" charset="0"/>
              </a:rPr>
              <a:t>1</a:t>
            </a:r>
            <a:r>
              <a:rPr lang="ja-JP" altLang="en-US" sz="3600" dirty="0">
                <a:latin typeface="Arial" panose="020B0604020202020204" pitchFamily="34" charset="0"/>
                <a:cs typeface="Arial" panose="020B0604020202020204" pitchFamily="34" charset="0"/>
              </a:rPr>
              <a:t>か</a:t>
            </a:r>
            <a:endParaRPr lang="en-US" altLang="ja-JP" sz="3600" dirty="0">
              <a:latin typeface="Arial" panose="020B0604020202020204" pitchFamily="34" charset="0"/>
              <a:cs typeface="Arial" panose="020B0604020202020204" pitchFamily="34" charset="0"/>
            </a:endParaRPr>
          </a:p>
        </p:txBody>
      </p:sp>
      <p:sp>
        <p:nvSpPr>
          <p:cNvPr id="35" name="四角形: 角を丸くする 34">
            <a:extLst>
              <a:ext uri="{FF2B5EF4-FFF2-40B4-BE49-F238E27FC236}">
                <a16:creationId xmlns:a16="http://schemas.microsoft.com/office/drawing/2014/main" id="{E27568FB-83BF-4AB4-9D55-FF7B2CA893A6}"/>
              </a:ext>
            </a:extLst>
          </p:cNvPr>
          <p:cNvSpPr/>
          <p:nvPr/>
        </p:nvSpPr>
        <p:spPr>
          <a:xfrm>
            <a:off x="4622872" y="241540"/>
            <a:ext cx="13319992" cy="1293056"/>
          </a:xfrm>
          <a:prstGeom prst="roundRect">
            <a:avLst/>
          </a:prstGeom>
          <a:solidFill>
            <a:schemeClr val="accent2">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1303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Graphik"/>
              <a:ea typeface="Graphik"/>
              <a:cs typeface="Graphik"/>
              <a:sym typeface="Graphik"/>
            </a:endParaRPr>
          </a:p>
        </p:txBody>
      </p:sp>
      <p:sp>
        <p:nvSpPr>
          <p:cNvPr id="37" name="テキスト ボックス 36">
            <a:extLst>
              <a:ext uri="{FF2B5EF4-FFF2-40B4-BE49-F238E27FC236}">
                <a16:creationId xmlns:a16="http://schemas.microsoft.com/office/drawing/2014/main" id="{DD0DB6AA-1244-402D-944B-01D93B5F0C59}"/>
              </a:ext>
            </a:extLst>
          </p:cNvPr>
          <p:cNvSpPr txBox="1"/>
          <p:nvPr/>
        </p:nvSpPr>
        <p:spPr>
          <a:xfrm>
            <a:off x="5253868" y="587352"/>
            <a:ext cx="13276865" cy="6011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400" rtl="0" fontAlgn="auto" latinLnBrk="0" hangingPunct="0">
              <a:lnSpc>
                <a:spcPct val="90000"/>
              </a:lnSpc>
              <a:spcBef>
                <a:spcPts val="0"/>
              </a:spcBef>
              <a:spcAft>
                <a:spcPts val="0"/>
              </a:spcAft>
              <a:buClrTx/>
              <a:buSzTx/>
              <a:buFontTx/>
              <a:buNone/>
              <a:tabLst/>
            </a:pPr>
            <a:r>
              <a:rPr kumimoji="0" lang="en-US" altLang="ja-JP" sz="3600" b="0" i="0" u="none" strike="noStrike" cap="none" spc="0" normalizeH="0" baseline="0" dirty="0" err="1">
                <a:ln>
                  <a:noFill/>
                </a:ln>
                <a:solidFill>
                  <a:schemeClr val="bg1"/>
                </a:solidFill>
                <a:effectLst/>
                <a:uFillTx/>
                <a:latin typeface="Arial" panose="020B0604020202020204" pitchFamily="34" charset="0"/>
                <a:cs typeface="Arial" panose="020B0604020202020204" pitchFamily="34" charset="0"/>
                <a:sym typeface="Canela Text Regular"/>
              </a:rPr>
              <a:t>model.add</a:t>
            </a:r>
            <a:r>
              <a:rPr kumimoji="0" lang="en-US" altLang="ja-JP" sz="3600" b="0" i="0" u="none" strike="noStrike" cap="none" spc="0" normalizeH="0" baseline="0" dirty="0">
                <a:ln>
                  <a:noFill/>
                </a:ln>
                <a:solidFill>
                  <a:schemeClr val="bg1"/>
                </a:solidFill>
                <a:effectLst/>
                <a:uFillTx/>
                <a:latin typeface="Arial" panose="020B0604020202020204" pitchFamily="34" charset="0"/>
                <a:cs typeface="Arial" panose="020B0604020202020204" pitchFamily="34" charset="0"/>
                <a:sym typeface="Canela Text Regular"/>
              </a:rPr>
              <a:t>(Dense(10, </a:t>
            </a:r>
            <a:r>
              <a:rPr lang="en-US" altLang="ja-JP" sz="3600" dirty="0">
                <a:solidFill>
                  <a:schemeClr val="bg1"/>
                </a:solidFill>
                <a:latin typeface="Arial" panose="020B0604020202020204" pitchFamily="34" charset="0"/>
                <a:cs typeface="Arial" panose="020B0604020202020204" pitchFamily="34" charset="0"/>
              </a:rPr>
              <a:t>activation=‘</a:t>
            </a:r>
            <a:r>
              <a:rPr lang="en-US" altLang="ja-JP" sz="3600" dirty="0" err="1">
                <a:solidFill>
                  <a:schemeClr val="bg1"/>
                </a:solidFill>
                <a:latin typeface="Arial" panose="020B0604020202020204" pitchFamily="34" charset="0"/>
                <a:cs typeface="Arial" panose="020B0604020202020204" pitchFamily="34" charset="0"/>
              </a:rPr>
              <a:t>softmax</a:t>
            </a:r>
            <a:r>
              <a:rPr lang="en-US" altLang="ja-JP" sz="3600" dirty="0">
                <a:solidFill>
                  <a:schemeClr val="bg1"/>
                </a:solidFill>
                <a:latin typeface="Arial" panose="020B0604020202020204" pitchFamily="34" charset="0"/>
                <a:cs typeface="Arial" panose="020B0604020202020204" pitchFamily="34" charset="0"/>
              </a:rPr>
              <a:t>’))</a:t>
            </a:r>
          </a:p>
        </p:txBody>
      </p:sp>
      <p:sp>
        <p:nvSpPr>
          <p:cNvPr id="56" name="テキスト ボックス 55">
            <a:extLst>
              <a:ext uri="{FF2B5EF4-FFF2-40B4-BE49-F238E27FC236}">
                <a16:creationId xmlns:a16="http://schemas.microsoft.com/office/drawing/2014/main" id="{D827ACA3-77FC-4D81-8E3E-695B6A41559F}"/>
              </a:ext>
            </a:extLst>
          </p:cNvPr>
          <p:cNvSpPr txBox="1"/>
          <p:nvPr/>
        </p:nvSpPr>
        <p:spPr>
          <a:xfrm>
            <a:off x="2425547" y="3730843"/>
            <a:ext cx="2528046" cy="757130"/>
          </a:xfrm>
          <a:prstGeom prst="rect">
            <a:avLst/>
          </a:prstGeom>
          <a:noFill/>
        </p:spPr>
        <p:txBody>
          <a:bodyPr wrap="square" rtlCol="0">
            <a:spAutoFit/>
          </a:bodyPr>
          <a:lstStyle/>
          <a:p>
            <a:pPr algn="ctr"/>
            <a:r>
              <a:rPr lang="en-US" altLang="ja-JP" sz="4800" dirty="0"/>
              <a:t>2</a:t>
            </a:r>
            <a:r>
              <a:rPr lang="ja-JP" altLang="en-US" sz="4800" dirty="0"/>
              <a:t>値分類</a:t>
            </a:r>
            <a:endParaRPr kumimoji="1" lang="ja-JP" altLang="en-US" sz="4800" dirty="0"/>
          </a:p>
        </p:txBody>
      </p:sp>
      <p:sp>
        <p:nvSpPr>
          <p:cNvPr id="63" name="テキスト ボックス 62">
            <a:extLst>
              <a:ext uri="{FF2B5EF4-FFF2-40B4-BE49-F238E27FC236}">
                <a16:creationId xmlns:a16="http://schemas.microsoft.com/office/drawing/2014/main" id="{49AA73E4-0898-4A20-862F-C99DE83E4581}"/>
              </a:ext>
            </a:extLst>
          </p:cNvPr>
          <p:cNvSpPr txBox="1"/>
          <p:nvPr/>
        </p:nvSpPr>
        <p:spPr>
          <a:xfrm>
            <a:off x="15142752" y="6445022"/>
            <a:ext cx="4668078" cy="8402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altLang="ja-JP" sz="5400" dirty="0" err="1">
                <a:latin typeface="Arial" panose="020B0604020202020204" pitchFamily="34" charset="0"/>
                <a:cs typeface="Arial" panose="020B0604020202020204" pitchFamily="34" charset="0"/>
              </a:rPr>
              <a:t>softmax</a:t>
            </a:r>
            <a:r>
              <a:rPr lang="ja-JP" altLang="en-US" sz="5400" dirty="0">
                <a:latin typeface="Arial" panose="020B0604020202020204" pitchFamily="34" charset="0"/>
                <a:cs typeface="Arial" panose="020B0604020202020204" pitchFamily="34" charset="0"/>
              </a:rPr>
              <a:t>関数</a:t>
            </a:r>
            <a:endParaRPr kumimoji="1" lang="ja-JP" altLang="en-US" sz="5400" dirty="0">
              <a:latin typeface="Arial" panose="020B0604020202020204" pitchFamily="34" charset="0"/>
              <a:cs typeface="Arial" panose="020B0604020202020204" pitchFamily="34" charset="0"/>
            </a:endParaRPr>
          </a:p>
        </p:txBody>
      </p:sp>
      <p:sp>
        <p:nvSpPr>
          <p:cNvPr id="64" name="テキスト ボックス 63">
            <a:extLst>
              <a:ext uri="{FF2B5EF4-FFF2-40B4-BE49-F238E27FC236}">
                <a16:creationId xmlns:a16="http://schemas.microsoft.com/office/drawing/2014/main" id="{A5524313-EC97-4A2E-8DC7-438306820DEC}"/>
              </a:ext>
            </a:extLst>
          </p:cNvPr>
          <p:cNvSpPr txBox="1"/>
          <p:nvPr/>
        </p:nvSpPr>
        <p:spPr>
          <a:xfrm>
            <a:off x="1165143" y="11643752"/>
            <a:ext cx="11044149" cy="5909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kumimoji="1" lang="ja-JP" altLang="en-US" sz="3600" dirty="0">
                <a:latin typeface="Arial" panose="020B0604020202020204" pitchFamily="34" charset="0"/>
                <a:cs typeface="Arial" panose="020B0604020202020204" pitchFamily="34" charset="0"/>
              </a:rPr>
              <a:t>最後が</a:t>
            </a:r>
            <a:r>
              <a:rPr kumimoji="1" lang="en-US" altLang="ja-JP" sz="3600" dirty="0">
                <a:latin typeface="Arial" panose="020B0604020202020204" pitchFamily="34" charset="0"/>
                <a:cs typeface="Arial" panose="020B0604020202020204" pitchFamily="34" charset="0"/>
              </a:rPr>
              <a:t>1</a:t>
            </a:r>
            <a:r>
              <a:rPr kumimoji="1" lang="ja-JP" altLang="en-US" sz="3600" dirty="0">
                <a:latin typeface="Arial" panose="020B0604020202020204" pitchFamily="34" charset="0"/>
                <a:cs typeface="Arial" panose="020B0604020202020204" pitchFamily="34" charset="0"/>
              </a:rPr>
              <a:t>つのニューロンで</a:t>
            </a:r>
            <a:r>
              <a:rPr kumimoji="1" lang="en-US" altLang="ja-JP" sz="3600" dirty="0">
                <a:latin typeface="Arial" panose="020B0604020202020204" pitchFamily="34" charset="0"/>
                <a:cs typeface="Arial" panose="020B0604020202020204" pitchFamily="34" charset="0"/>
              </a:rPr>
              <a:t>0</a:t>
            </a:r>
            <a:r>
              <a:rPr kumimoji="1" lang="ja-JP" altLang="en-US" sz="3600" dirty="0">
                <a:latin typeface="Arial" panose="020B0604020202020204" pitchFamily="34" charset="0"/>
                <a:cs typeface="Arial" panose="020B0604020202020204" pitchFamily="34" charset="0"/>
              </a:rPr>
              <a:t>から</a:t>
            </a:r>
            <a:r>
              <a:rPr kumimoji="1" lang="en-US" altLang="ja-JP" sz="3600" dirty="0">
                <a:latin typeface="Arial" panose="020B0604020202020204" pitchFamily="34" charset="0"/>
                <a:cs typeface="Arial" panose="020B0604020202020204" pitchFamily="34" charset="0"/>
              </a:rPr>
              <a:t>1</a:t>
            </a:r>
            <a:r>
              <a:rPr kumimoji="1" lang="ja-JP" altLang="en-US" sz="3600" dirty="0">
                <a:latin typeface="Arial" panose="020B0604020202020204" pitchFamily="34" charset="0"/>
                <a:cs typeface="Arial" panose="020B0604020202020204" pitchFamily="34" charset="0"/>
              </a:rPr>
              <a:t>の値</a:t>
            </a:r>
            <a:r>
              <a:rPr kumimoji="1" lang="en-US" altLang="ja-JP" sz="3600" dirty="0">
                <a:latin typeface="Arial" panose="020B0604020202020204" pitchFamily="34" charset="0"/>
                <a:cs typeface="Arial" panose="020B0604020202020204" pitchFamily="34" charset="0"/>
              </a:rPr>
              <a:t>(</a:t>
            </a:r>
            <a:r>
              <a:rPr kumimoji="1" lang="ja-JP" altLang="en-US" sz="3600" dirty="0">
                <a:latin typeface="Arial" panose="020B0604020202020204" pitchFamily="34" charset="0"/>
                <a:cs typeface="Arial" panose="020B0604020202020204" pitchFamily="34" charset="0"/>
              </a:rPr>
              <a:t>確率</a:t>
            </a:r>
            <a:r>
              <a:rPr kumimoji="1" lang="en-US" altLang="ja-JP" sz="3600" dirty="0">
                <a:latin typeface="Arial" panose="020B0604020202020204" pitchFamily="34" charset="0"/>
                <a:cs typeface="Arial" panose="020B0604020202020204" pitchFamily="34" charset="0"/>
              </a:rPr>
              <a:t>)</a:t>
            </a:r>
            <a:r>
              <a:rPr kumimoji="1" lang="ja-JP" altLang="en-US" sz="3600" dirty="0">
                <a:latin typeface="Arial" panose="020B0604020202020204" pitchFamily="34" charset="0"/>
                <a:cs typeface="Arial" panose="020B0604020202020204" pitchFamily="34" charset="0"/>
              </a:rPr>
              <a:t>を出力</a:t>
            </a:r>
          </a:p>
        </p:txBody>
      </p:sp>
      <p:sp>
        <p:nvSpPr>
          <p:cNvPr id="38" name="テキスト ボックス 37">
            <a:extLst>
              <a:ext uri="{FF2B5EF4-FFF2-40B4-BE49-F238E27FC236}">
                <a16:creationId xmlns:a16="http://schemas.microsoft.com/office/drawing/2014/main" id="{CB5B33FC-7A3F-4783-82E3-5FD1A708EDF9}"/>
              </a:ext>
            </a:extLst>
          </p:cNvPr>
          <p:cNvSpPr txBox="1"/>
          <p:nvPr/>
        </p:nvSpPr>
        <p:spPr>
          <a:xfrm>
            <a:off x="16690069" y="3409131"/>
            <a:ext cx="8372292" cy="2086725"/>
          </a:xfrm>
          <a:prstGeom prst="rect">
            <a:avLst/>
          </a:prstGeom>
          <a:noFill/>
        </p:spPr>
        <p:txBody>
          <a:bodyPr wrap="square" rtlCol="0">
            <a:spAutoFit/>
          </a:bodyPr>
          <a:lstStyle/>
          <a:p>
            <a:pPr algn="l"/>
            <a:r>
              <a:rPr lang="ja-JP" altLang="en-US" sz="3600" dirty="0">
                <a:latin typeface="Arial" panose="020B0604020202020204" pitchFamily="34" charset="0"/>
                <a:cs typeface="Arial" panose="020B0604020202020204" pitchFamily="34" charset="0"/>
              </a:rPr>
              <a:t>晴れか雨か曇りか</a:t>
            </a:r>
            <a:endParaRPr lang="en-US" altLang="ja-JP" sz="3600" dirty="0">
              <a:latin typeface="Arial" panose="020B0604020202020204" pitchFamily="34" charset="0"/>
              <a:cs typeface="Arial" panose="020B0604020202020204" pitchFamily="34" charset="0"/>
            </a:endParaRPr>
          </a:p>
          <a:p>
            <a:pPr algn="l"/>
            <a:r>
              <a:rPr lang="ja-JP" altLang="en-US" sz="3600" dirty="0">
                <a:latin typeface="Arial" panose="020B0604020202020204" pitchFamily="34" charset="0"/>
                <a:cs typeface="Arial" panose="020B0604020202020204" pitchFamily="34" charset="0"/>
              </a:rPr>
              <a:t>数学か国語か英語か物理か</a:t>
            </a:r>
            <a:endParaRPr lang="en-US" altLang="ja-JP" sz="3600" dirty="0">
              <a:latin typeface="Arial" panose="020B0604020202020204" pitchFamily="34" charset="0"/>
              <a:cs typeface="Arial" panose="020B0604020202020204" pitchFamily="34" charset="0"/>
            </a:endParaRPr>
          </a:p>
          <a:p>
            <a:pPr algn="l"/>
            <a:r>
              <a:rPr lang="en-US" altLang="ja-JP" sz="3600" dirty="0">
                <a:latin typeface="Arial" panose="020B0604020202020204" pitchFamily="34" charset="0"/>
                <a:cs typeface="Arial" panose="020B0604020202020204" pitchFamily="34" charset="0"/>
              </a:rPr>
              <a:t>1</a:t>
            </a:r>
            <a:r>
              <a:rPr lang="ja-JP" altLang="en-US" sz="3600" dirty="0">
                <a:latin typeface="Arial" panose="020B0604020202020204" pitchFamily="34" charset="0"/>
                <a:cs typeface="Arial" panose="020B0604020202020204" pitchFamily="34" charset="0"/>
              </a:rPr>
              <a:t>か</a:t>
            </a:r>
            <a:r>
              <a:rPr lang="en-US" altLang="ja-JP" sz="3600" dirty="0">
                <a:latin typeface="Arial" panose="020B0604020202020204" pitchFamily="34" charset="0"/>
                <a:cs typeface="Arial" panose="020B0604020202020204" pitchFamily="34" charset="0"/>
              </a:rPr>
              <a:t>2</a:t>
            </a:r>
            <a:r>
              <a:rPr lang="ja-JP" altLang="en-US" sz="3600" dirty="0">
                <a:latin typeface="Arial" panose="020B0604020202020204" pitchFamily="34" charset="0"/>
                <a:cs typeface="Arial" panose="020B0604020202020204" pitchFamily="34" charset="0"/>
              </a:rPr>
              <a:t>か</a:t>
            </a:r>
            <a:r>
              <a:rPr lang="en-US" altLang="ja-JP" sz="3600" dirty="0">
                <a:latin typeface="Arial" panose="020B0604020202020204" pitchFamily="34" charset="0"/>
                <a:cs typeface="Arial" panose="020B0604020202020204" pitchFamily="34" charset="0"/>
              </a:rPr>
              <a:t>3</a:t>
            </a:r>
            <a:r>
              <a:rPr lang="ja-JP" altLang="en-US" sz="3600" dirty="0">
                <a:latin typeface="Arial" panose="020B0604020202020204" pitchFamily="34" charset="0"/>
                <a:cs typeface="Arial" panose="020B0604020202020204" pitchFamily="34" charset="0"/>
              </a:rPr>
              <a:t>か</a:t>
            </a:r>
            <a:r>
              <a:rPr lang="en-US" altLang="ja-JP" sz="3600" dirty="0">
                <a:latin typeface="Arial" panose="020B0604020202020204" pitchFamily="34" charset="0"/>
                <a:cs typeface="Arial" panose="020B0604020202020204" pitchFamily="34" charset="0"/>
              </a:rPr>
              <a:t>4</a:t>
            </a:r>
            <a:r>
              <a:rPr lang="ja-JP" altLang="en-US" sz="3600" dirty="0">
                <a:latin typeface="Arial" panose="020B0604020202020204" pitchFamily="34" charset="0"/>
                <a:cs typeface="Arial" panose="020B0604020202020204" pitchFamily="34" charset="0"/>
              </a:rPr>
              <a:t>か</a:t>
            </a:r>
            <a:r>
              <a:rPr lang="en-US" altLang="ja-JP" sz="3600" dirty="0">
                <a:latin typeface="Arial" panose="020B0604020202020204" pitchFamily="34" charset="0"/>
                <a:cs typeface="Arial" panose="020B0604020202020204" pitchFamily="34" charset="0"/>
              </a:rPr>
              <a:t>5</a:t>
            </a:r>
            <a:r>
              <a:rPr lang="ja-JP" altLang="en-US" sz="3600" dirty="0">
                <a:latin typeface="Arial" panose="020B0604020202020204" pitchFamily="34" charset="0"/>
                <a:cs typeface="Arial" panose="020B0604020202020204" pitchFamily="34" charset="0"/>
              </a:rPr>
              <a:t>か</a:t>
            </a:r>
            <a:endParaRPr lang="en-US" altLang="ja-JP" sz="3600" dirty="0">
              <a:latin typeface="Arial" panose="020B0604020202020204" pitchFamily="34" charset="0"/>
              <a:cs typeface="Arial" panose="020B0604020202020204" pitchFamily="34" charset="0"/>
            </a:endParaRPr>
          </a:p>
          <a:p>
            <a:pPr algn="l"/>
            <a:endParaRPr lang="en-US" altLang="ja-JP" sz="3600" dirty="0">
              <a:latin typeface="Arial" panose="020B0604020202020204" pitchFamily="34" charset="0"/>
              <a:cs typeface="Arial" panose="020B0604020202020204" pitchFamily="34" charset="0"/>
            </a:endParaRPr>
          </a:p>
        </p:txBody>
      </p:sp>
      <p:sp>
        <p:nvSpPr>
          <p:cNvPr id="39" name="テキスト ボックス 38">
            <a:extLst>
              <a:ext uri="{FF2B5EF4-FFF2-40B4-BE49-F238E27FC236}">
                <a16:creationId xmlns:a16="http://schemas.microsoft.com/office/drawing/2014/main" id="{AC15C25F-5054-4071-A8C1-62F9E2F88645}"/>
              </a:ext>
            </a:extLst>
          </p:cNvPr>
          <p:cNvSpPr txBox="1"/>
          <p:nvPr/>
        </p:nvSpPr>
        <p:spPr>
          <a:xfrm>
            <a:off x="4536216" y="6424810"/>
            <a:ext cx="4668078" cy="8402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altLang="ja-JP" sz="5400" dirty="0">
                <a:latin typeface="Arial" panose="020B0604020202020204" pitchFamily="34" charset="0"/>
                <a:cs typeface="Arial" panose="020B0604020202020204" pitchFamily="34" charset="0"/>
              </a:rPr>
              <a:t>sigmoid</a:t>
            </a:r>
            <a:r>
              <a:rPr lang="ja-JP" altLang="en-US" sz="5400" dirty="0">
                <a:latin typeface="Arial" panose="020B0604020202020204" pitchFamily="34" charset="0"/>
                <a:cs typeface="Arial" panose="020B0604020202020204" pitchFamily="34" charset="0"/>
              </a:rPr>
              <a:t>関数</a:t>
            </a:r>
            <a:endParaRPr kumimoji="1" lang="ja-JP" altLang="en-US" sz="5400" dirty="0">
              <a:latin typeface="Arial" panose="020B0604020202020204" pitchFamily="34" charset="0"/>
              <a:cs typeface="Arial" panose="020B0604020202020204" pitchFamily="34" charset="0"/>
            </a:endParaRPr>
          </a:p>
        </p:txBody>
      </p:sp>
      <p:sp>
        <p:nvSpPr>
          <p:cNvPr id="41" name="テキスト ボックス 40">
            <a:extLst>
              <a:ext uri="{FF2B5EF4-FFF2-40B4-BE49-F238E27FC236}">
                <a16:creationId xmlns:a16="http://schemas.microsoft.com/office/drawing/2014/main" id="{1EFC3D23-EA22-475E-BD57-C599C5C1A391}"/>
              </a:ext>
            </a:extLst>
          </p:cNvPr>
          <p:cNvSpPr txBox="1"/>
          <p:nvPr/>
        </p:nvSpPr>
        <p:spPr>
          <a:xfrm>
            <a:off x="13486462" y="11390816"/>
            <a:ext cx="8962842" cy="10895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ja-JP" altLang="en-US" sz="3600" dirty="0">
                <a:latin typeface="Arial" panose="020B0604020202020204" pitchFamily="34" charset="0"/>
                <a:cs typeface="Arial" panose="020B0604020202020204" pitchFamily="34" charset="0"/>
              </a:rPr>
              <a:t>最後が分類したい数のニューロンで全てを足すと１になるように値</a:t>
            </a:r>
            <a:r>
              <a:rPr lang="en-US" altLang="ja-JP" sz="3600" dirty="0">
                <a:latin typeface="Arial" panose="020B0604020202020204" pitchFamily="34" charset="0"/>
                <a:cs typeface="Arial" panose="020B0604020202020204" pitchFamily="34" charset="0"/>
              </a:rPr>
              <a:t>(</a:t>
            </a:r>
            <a:r>
              <a:rPr lang="ja-JP" altLang="en-US" sz="3600" dirty="0">
                <a:latin typeface="Arial" panose="020B0604020202020204" pitchFamily="34" charset="0"/>
                <a:cs typeface="Arial" panose="020B0604020202020204" pitchFamily="34" charset="0"/>
              </a:rPr>
              <a:t>確率</a:t>
            </a:r>
            <a:r>
              <a:rPr lang="en-US" altLang="ja-JP" sz="3600" dirty="0">
                <a:latin typeface="Arial" panose="020B0604020202020204" pitchFamily="34" charset="0"/>
                <a:cs typeface="Arial" panose="020B0604020202020204" pitchFamily="34" charset="0"/>
              </a:rPr>
              <a:t>)</a:t>
            </a:r>
            <a:r>
              <a:rPr lang="ja-JP" altLang="en-US" sz="3600" dirty="0">
                <a:latin typeface="Arial" panose="020B0604020202020204" pitchFamily="34" charset="0"/>
                <a:cs typeface="Arial" panose="020B0604020202020204" pitchFamily="34" charset="0"/>
              </a:rPr>
              <a:t>を出力</a:t>
            </a:r>
            <a:endParaRPr kumimoji="1" lang="ja-JP" altLang="en-US" sz="3600" dirty="0">
              <a:latin typeface="Arial" panose="020B0604020202020204" pitchFamily="34" charset="0"/>
              <a:cs typeface="Arial" panose="020B0604020202020204" pitchFamily="34" charset="0"/>
            </a:endParaRPr>
          </a:p>
        </p:txBody>
      </p:sp>
      <p:sp>
        <p:nvSpPr>
          <p:cNvPr id="73" name="テキスト ボックス 72">
            <a:extLst>
              <a:ext uri="{FF2B5EF4-FFF2-40B4-BE49-F238E27FC236}">
                <a16:creationId xmlns:a16="http://schemas.microsoft.com/office/drawing/2014/main" id="{44C350B5-DD4D-479E-AFC0-071189B6356C}"/>
              </a:ext>
            </a:extLst>
          </p:cNvPr>
          <p:cNvSpPr txBox="1"/>
          <p:nvPr/>
        </p:nvSpPr>
        <p:spPr>
          <a:xfrm>
            <a:off x="1815937" y="12321827"/>
            <a:ext cx="9742562" cy="5909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kumimoji="1" lang="en-US" altLang="ja-JP" sz="3600" dirty="0">
                <a:latin typeface="Arial" panose="020B0604020202020204" pitchFamily="34" charset="0"/>
                <a:cs typeface="Arial" panose="020B0604020202020204" pitchFamily="34" charset="0"/>
              </a:rPr>
              <a:t>ex) </a:t>
            </a:r>
            <a:r>
              <a:rPr kumimoji="1" lang="ja-JP" altLang="en-US" sz="3600" dirty="0">
                <a:latin typeface="Arial" panose="020B0604020202020204" pitchFamily="34" charset="0"/>
                <a:cs typeface="Arial" panose="020B0604020202020204" pitchFamily="34" charset="0"/>
              </a:rPr>
              <a:t>猫である確率が</a:t>
            </a:r>
            <a:r>
              <a:rPr kumimoji="1" lang="en-US" altLang="ja-JP" sz="3600" dirty="0">
                <a:latin typeface="Arial" panose="020B0604020202020204" pitchFamily="34" charset="0"/>
                <a:cs typeface="Arial" panose="020B0604020202020204" pitchFamily="34" charset="0"/>
              </a:rPr>
              <a:t>0.6 (=</a:t>
            </a:r>
            <a:r>
              <a:rPr kumimoji="1" lang="ja-JP" altLang="en-US" sz="3600" dirty="0">
                <a:latin typeface="Arial" panose="020B0604020202020204" pitchFamily="34" charset="0"/>
                <a:cs typeface="Arial" panose="020B0604020202020204" pitchFamily="34" charset="0"/>
              </a:rPr>
              <a:t>犬である確率は</a:t>
            </a:r>
            <a:r>
              <a:rPr kumimoji="1" lang="en-US" altLang="ja-JP" sz="3600" dirty="0">
                <a:latin typeface="Arial" panose="020B0604020202020204" pitchFamily="34" charset="0"/>
                <a:cs typeface="Arial" panose="020B0604020202020204" pitchFamily="34" charset="0"/>
              </a:rPr>
              <a:t>0.4)</a:t>
            </a:r>
            <a:endParaRPr kumimoji="1" lang="ja-JP" altLang="en-US" sz="3600" dirty="0">
              <a:latin typeface="Arial" panose="020B0604020202020204" pitchFamily="34" charset="0"/>
              <a:cs typeface="Arial" panose="020B0604020202020204" pitchFamily="34" charset="0"/>
            </a:endParaRPr>
          </a:p>
        </p:txBody>
      </p:sp>
      <p:grpSp>
        <p:nvGrpSpPr>
          <p:cNvPr id="11" name="グループ化 10">
            <a:extLst>
              <a:ext uri="{FF2B5EF4-FFF2-40B4-BE49-F238E27FC236}">
                <a16:creationId xmlns:a16="http://schemas.microsoft.com/office/drawing/2014/main" id="{9ABB9797-A66C-432E-C403-5145A537DC7C}"/>
              </a:ext>
            </a:extLst>
          </p:cNvPr>
          <p:cNvGrpSpPr/>
          <p:nvPr/>
        </p:nvGrpSpPr>
        <p:grpSpPr>
          <a:xfrm>
            <a:off x="2118882" y="8584836"/>
            <a:ext cx="4009933" cy="2324686"/>
            <a:chOff x="2576516" y="8899700"/>
            <a:chExt cx="4009933" cy="2324686"/>
          </a:xfrm>
        </p:grpSpPr>
        <p:sp>
          <p:nvSpPr>
            <p:cNvPr id="44" name="楕円 43">
              <a:extLst>
                <a:ext uri="{FF2B5EF4-FFF2-40B4-BE49-F238E27FC236}">
                  <a16:creationId xmlns:a16="http://schemas.microsoft.com/office/drawing/2014/main" id="{7CB45BA3-06B0-43FC-872E-FC13BBEADE2E}"/>
                </a:ext>
              </a:extLst>
            </p:cNvPr>
            <p:cNvSpPr/>
            <p:nvPr/>
          </p:nvSpPr>
          <p:spPr>
            <a:xfrm>
              <a:off x="2886059" y="10851152"/>
              <a:ext cx="399634" cy="37323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62" name="楕円 61">
              <a:extLst>
                <a:ext uri="{FF2B5EF4-FFF2-40B4-BE49-F238E27FC236}">
                  <a16:creationId xmlns:a16="http://schemas.microsoft.com/office/drawing/2014/main" id="{9A1B6AE4-91F4-482F-B568-B52F1BBB5394}"/>
                </a:ext>
              </a:extLst>
            </p:cNvPr>
            <p:cNvSpPr/>
            <p:nvPr/>
          </p:nvSpPr>
          <p:spPr>
            <a:xfrm>
              <a:off x="2892570" y="10395780"/>
              <a:ext cx="399634" cy="37323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65" name="楕円 64">
              <a:extLst>
                <a:ext uri="{FF2B5EF4-FFF2-40B4-BE49-F238E27FC236}">
                  <a16:creationId xmlns:a16="http://schemas.microsoft.com/office/drawing/2014/main" id="{3B1A5816-6E0A-473B-9CC8-DF40E849721A}"/>
                </a:ext>
              </a:extLst>
            </p:cNvPr>
            <p:cNvSpPr/>
            <p:nvPr/>
          </p:nvSpPr>
          <p:spPr>
            <a:xfrm>
              <a:off x="2889048" y="9389318"/>
              <a:ext cx="399634" cy="37323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66" name="楕円 65">
              <a:extLst>
                <a:ext uri="{FF2B5EF4-FFF2-40B4-BE49-F238E27FC236}">
                  <a16:creationId xmlns:a16="http://schemas.microsoft.com/office/drawing/2014/main" id="{903A8FD4-128A-410E-9908-F6D688CF4E06}"/>
                </a:ext>
              </a:extLst>
            </p:cNvPr>
            <p:cNvSpPr/>
            <p:nvPr/>
          </p:nvSpPr>
          <p:spPr>
            <a:xfrm>
              <a:off x="2886059" y="8899700"/>
              <a:ext cx="399634" cy="37323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67" name="楕円 66">
              <a:extLst>
                <a:ext uri="{FF2B5EF4-FFF2-40B4-BE49-F238E27FC236}">
                  <a16:creationId xmlns:a16="http://schemas.microsoft.com/office/drawing/2014/main" id="{E26B3817-4B6A-495E-BE65-C3E741C54299}"/>
                </a:ext>
              </a:extLst>
            </p:cNvPr>
            <p:cNvSpPr/>
            <p:nvPr/>
          </p:nvSpPr>
          <p:spPr>
            <a:xfrm>
              <a:off x="4621449" y="9822537"/>
              <a:ext cx="399634" cy="37323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cxnSp>
          <p:nvCxnSpPr>
            <p:cNvPr id="4" name="直線コネクタ 3">
              <a:extLst>
                <a:ext uri="{FF2B5EF4-FFF2-40B4-BE49-F238E27FC236}">
                  <a16:creationId xmlns:a16="http://schemas.microsoft.com/office/drawing/2014/main" id="{4B2D47E1-AFCF-44A8-A0BD-1706321A60EF}"/>
                </a:ext>
              </a:extLst>
            </p:cNvPr>
            <p:cNvCxnSpPr/>
            <p:nvPr/>
          </p:nvCxnSpPr>
          <p:spPr>
            <a:xfrm>
              <a:off x="3437698" y="9132835"/>
              <a:ext cx="1028700" cy="87630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68" name="直線コネクタ 67">
              <a:extLst>
                <a:ext uri="{FF2B5EF4-FFF2-40B4-BE49-F238E27FC236}">
                  <a16:creationId xmlns:a16="http://schemas.microsoft.com/office/drawing/2014/main" id="{549E46CF-EC5C-43AB-974E-A1E85463DCEB}"/>
                </a:ext>
              </a:extLst>
            </p:cNvPr>
            <p:cNvCxnSpPr>
              <a:cxnSpLocks/>
            </p:cNvCxnSpPr>
            <p:nvPr/>
          </p:nvCxnSpPr>
          <p:spPr>
            <a:xfrm>
              <a:off x="3515224" y="9593972"/>
              <a:ext cx="951174" cy="415163"/>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69" name="直線コネクタ 68">
              <a:extLst>
                <a:ext uri="{FF2B5EF4-FFF2-40B4-BE49-F238E27FC236}">
                  <a16:creationId xmlns:a16="http://schemas.microsoft.com/office/drawing/2014/main" id="{AAEDE2B5-FC61-41AA-BC32-6875B245337E}"/>
                </a:ext>
              </a:extLst>
            </p:cNvPr>
            <p:cNvCxnSpPr>
              <a:cxnSpLocks/>
            </p:cNvCxnSpPr>
            <p:nvPr/>
          </p:nvCxnSpPr>
          <p:spPr>
            <a:xfrm flipV="1">
              <a:off x="3534279" y="10026319"/>
              <a:ext cx="932119" cy="423836"/>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70" name="直線コネクタ 69">
              <a:extLst>
                <a:ext uri="{FF2B5EF4-FFF2-40B4-BE49-F238E27FC236}">
                  <a16:creationId xmlns:a16="http://schemas.microsoft.com/office/drawing/2014/main" id="{1074D3BB-2371-41A8-915C-83B94D856756}"/>
                </a:ext>
              </a:extLst>
            </p:cNvPr>
            <p:cNvCxnSpPr>
              <a:cxnSpLocks/>
            </p:cNvCxnSpPr>
            <p:nvPr/>
          </p:nvCxnSpPr>
          <p:spPr>
            <a:xfrm flipV="1">
              <a:off x="3543806" y="10026319"/>
              <a:ext cx="922592" cy="88830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8" name="テキスト ボックス 7">
              <a:extLst>
                <a:ext uri="{FF2B5EF4-FFF2-40B4-BE49-F238E27FC236}">
                  <a16:creationId xmlns:a16="http://schemas.microsoft.com/office/drawing/2014/main" id="{C41447A8-F720-471C-86D2-EEA43EE48F90}"/>
                </a:ext>
              </a:extLst>
            </p:cNvPr>
            <p:cNvSpPr txBox="1"/>
            <p:nvPr/>
          </p:nvSpPr>
          <p:spPr>
            <a:xfrm>
              <a:off x="2576516" y="9710170"/>
              <a:ext cx="1028700" cy="4349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lang="ja-JP" altLang="en-US" dirty="0"/>
                <a:t>・</a:t>
              </a:r>
              <a:endParaRPr lang="en-US" altLang="ja-JP" dirty="0"/>
            </a:p>
          </p:txBody>
        </p:sp>
        <p:sp>
          <p:nvSpPr>
            <p:cNvPr id="71" name="テキスト ボックス 70">
              <a:extLst>
                <a:ext uri="{FF2B5EF4-FFF2-40B4-BE49-F238E27FC236}">
                  <a16:creationId xmlns:a16="http://schemas.microsoft.com/office/drawing/2014/main" id="{FD1928B6-CD35-4C76-AECC-16EDEDC7520A}"/>
                </a:ext>
              </a:extLst>
            </p:cNvPr>
            <p:cNvSpPr txBox="1"/>
            <p:nvPr/>
          </p:nvSpPr>
          <p:spPr>
            <a:xfrm>
              <a:off x="2576516" y="9897673"/>
              <a:ext cx="1028700" cy="4349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lang="ja-JP" altLang="en-US" dirty="0"/>
                <a:t>・</a:t>
              </a:r>
              <a:endParaRPr lang="en-US" altLang="ja-JP" dirty="0"/>
            </a:p>
          </p:txBody>
        </p:sp>
        <p:sp>
          <p:nvSpPr>
            <p:cNvPr id="72" name="テキスト ボックス 71">
              <a:extLst>
                <a:ext uri="{FF2B5EF4-FFF2-40B4-BE49-F238E27FC236}">
                  <a16:creationId xmlns:a16="http://schemas.microsoft.com/office/drawing/2014/main" id="{F2DD9AF8-54C3-437E-B8D2-CA6226D6B478}"/>
                </a:ext>
              </a:extLst>
            </p:cNvPr>
            <p:cNvSpPr txBox="1"/>
            <p:nvPr/>
          </p:nvSpPr>
          <p:spPr>
            <a:xfrm>
              <a:off x="2576516" y="10085176"/>
              <a:ext cx="1028700" cy="4349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lang="ja-JP" altLang="en-US" dirty="0"/>
                <a:t>・</a:t>
              </a:r>
              <a:endParaRPr lang="en-US" altLang="ja-JP" dirty="0"/>
            </a:p>
          </p:txBody>
        </p:sp>
        <p:sp>
          <p:nvSpPr>
            <p:cNvPr id="86" name="テキスト ボックス 85">
              <a:extLst>
                <a:ext uri="{FF2B5EF4-FFF2-40B4-BE49-F238E27FC236}">
                  <a16:creationId xmlns:a16="http://schemas.microsoft.com/office/drawing/2014/main" id="{39DEBC38-7133-45E2-85A6-5BC5CEA4AF4C}"/>
                </a:ext>
              </a:extLst>
            </p:cNvPr>
            <p:cNvSpPr txBox="1"/>
            <p:nvPr/>
          </p:nvSpPr>
          <p:spPr>
            <a:xfrm>
              <a:off x="5253868" y="9759070"/>
              <a:ext cx="1332581" cy="5909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kumimoji="1" lang="en-US" altLang="ja-JP" sz="3600" dirty="0">
                  <a:latin typeface="Arial" panose="020B0604020202020204" pitchFamily="34" charset="0"/>
                  <a:cs typeface="Arial" panose="020B0604020202020204" pitchFamily="34" charset="0"/>
                </a:rPr>
                <a:t>0.6</a:t>
              </a:r>
              <a:endParaRPr kumimoji="1" lang="ja-JP" altLang="en-US" sz="3600" dirty="0">
                <a:latin typeface="Arial" panose="020B0604020202020204" pitchFamily="34" charset="0"/>
                <a:cs typeface="Arial" panose="020B0604020202020204" pitchFamily="34" charset="0"/>
              </a:endParaRPr>
            </a:p>
          </p:txBody>
        </p:sp>
      </p:grpSp>
      <p:sp>
        <p:nvSpPr>
          <p:cNvPr id="99" name="テキスト ボックス 98">
            <a:extLst>
              <a:ext uri="{FF2B5EF4-FFF2-40B4-BE49-F238E27FC236}">
                <a16:creationId xmlns:a16="http://schemas.microsoft.com/office/drawing/2014/main" id="{DAC560AC-A701-472E-854E-8D38039276EC}"/>
              </a:ext>
            </a:extLst>
          </p:cNvPr>
          <p:cNvSpPr txBox="1"/>
          <p:nvPr/>
        </p:nvSpPr>
        <p:spPr>
          <a:xfrm>
            <a:off x="13096602" y="12618158"/>
            <a:ext cx="9742562" cy="5909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kumimoji="1" lang="en-US" altLang="ja-JP" sz="3600" dirty="0">
                <a:latin typeface="Arial" panose="020B0604020202020204" pitchFamily="34" charset="0"/>
                <a:cs typeface="Arial" panose="020B0604020202020204" pitchFamily="34" charset="0"/>
              </a:rPr>
              <a:t>ex) </a:t>
            </a:r>
            <a:r>
              <a:rPr kumimoji="1" lang="ja-JP" altLang="en-US" sz="3600" dirty="0">
                <a:latin typeface="Arial" panose="020B0604020202020204" pitchFamily="34" charset="0"/>
                <a:cs typeface="Arial" panose="020B0604020202020204" pitchFamily="34" charset="0"/>
              </a:rPr>
              <a:t>晴れである確率が</a:t>
            </a:r>
            <a:r>
              <a:rPr kumimoji="1" lang="en-US" altLang="ja-JP" sz="3600" dirty="0">
                <a:latin typeface="Arial" panose="020B0604020202020204" pitchFamily="34" charset="0"/>
                <a:cs typeface="Arial" panose="020B0604020202020204" pitchFamily="34" charset="0"/>
              </a:rPr>
              <a:t>0.7</a:t>
            </a:r>
            <a:r>
              <a:rPr kumimoji="1" lang="ja-JP" altLang="en-US" sz="3600" dirty="0">
                <a:latin typeface="Arial" panose="020B0604020202020204" pitchFamily="34" charset="0"/>
                <a:cs typeface="Arial" panose="020B0604020202020204" pitchFamily="34" charset="0"/>
              </a:rPr>
              <a:t>、雨が</a:t>
            </a:r>
            <a:r>
              <a:rPr kumimoji="1" lang="en-US" altLang="ja-JP" sz="3600" dirty="0">
                <a:latin typeface="Arial" panose="020B0604020202020204" pitchFamily="34" charset="0"/>
                <a:cs typeface="Arial" panose="020B0604020202020204" pitchFamily="34" charset="0"/>
              </a:rPr>
              <a:t>0.2</a:t>
            </a:r>
            <a:r>
              <a:rPr kumimoji="1" lang="ja-JP" altLang="en-US" sz="3600" dirty="0">
                <a:latin typeface="Arial" panose="020B0604020202020204" pitchFamily="34" charset="0"/>
                <a:cs typeface="Arial" panose="020B0604020202020204" pitchFamily="34" charset="0"/>
              </a:rPr>
              <a:t>、曇りが</a:t>
            </a:r>
            <a:r>
              <a:rPr kumimoji="1" lang="en-US" altLang="ja-JP" sz="3600" dirty="0">
                <a:latin typeface="Arial" panose="020B0604020202020204" pitchFamily="34" charset="0"/>
                <a:cs typeface="Arial" panose="020B0604020202020204" pitchFamily="34" charset="0"/>
              </a:rPr>
              <a:t>0.1</a:t>
            </a:r>
            <a:endParaRPr kumimoji="1" lang="ja-JP" altLang="en-US" sz="3600" dirty="0">
              <a:latin typeface="Arial" panose="020B0604020202020204" pitchFamily="34" charset="0"/>
              <a:cs typeface="Arial" panose="020B0604020202020204" pitchFamily="34" charset="0"/>
            </a:endParaRPr>
          </a:p>
        </p:txBody>
      </p:sp>
      <p:grpSp>
        <p:nvGrpSpPr>
          <p:cNvPr id="10" name="グループ化 9">
            <a:extLst>
              <a:ext uri="{FF2B5EF4-FFF2-40B4-BE49-F238E27FC236}">
                <a16:creationId xmlns:a16="http://schemas.microsoft.com/office/drawing/2014/main" id="{20B910B9-E393-7A75-741F-597BF2D4BF8A}"/>
              </a:ext>
            </a:extLst>
          </p:cNvPr>
          <p:cNvGrpSpPr/>
          <p:nvPr/>
        </p:nvGrpSpPr>
        <p:grpSpPr>
          <a:xfrm>
            <a:off x="15747440" y="8408642"/>
            <a:ext cx="3960132" cy="2324686"/>
            <a:chOff x="15256981" y="8694998"/>
            <a:chExt cx="3960132" cy="2324686"/>
          </a:xfrm>
        </p:grpSpPr>
        <p:sp>
          <p:nvSpPr>
            <p:cNvPr id="74" name="楕円 73">
              <a:extLst>
                <a:ext uri="{FF2B5EF4-FFF2-40B4-BE49-F238E27FC236}">
                  <a16:creationId xmlns:a16="http://schemas.microsoft.com/office/drawing/2014/main" id="{59575783-E611-411A-B95F-E7E5F1E1A54B}"/>
                </a:ext>
              </a:extLst>
            </p:cNvPr>
            <p:cNvSpPr/>
            <p:nvPr/>
          </p:nvSpPr>
          <p:spPr>
            <a:xfrm>
              <a:off x="15566524" y="10646450"/>
              <a:ext cx="399634" cy="37323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75" name="楕円 74">
              <a:extLst>
                <a:ext uri="{FF2B5EF4-FFF2-40B4-BE49-F238E27FC236}">
                  <a16:creationId xmlns:a16="http://schemas.microsoft.com/office/drawing/2014/main" id="{48A536AF-A93F-4B2E-B868-F45B67D94837}"/>
                </a:ext>
              </a:extLst>
            </p:cNvPr>
            <p:cNvSpPr/>
            <p:nvPr/>
          </p:nvSpPr>
          <p:spPr>
            <a:xfrm>
              <a:off x="15573035" y="10191078"/>
              <a:ext cx="399634" cy="37323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76" name="楕円 75">
              <a:extLst>
                <a:ext uri="{FF2B5EF4-FFF2-40B4-BE49-F238E27FC236}">
                  <a16:creationId xmlns:a16="http://schemas.microsoft.com/office/drawing/2014/main" id="{EE68EB7E-4482-4E8F-A389-D32913983A55}"/>
                </a:ext>
              </a:extLst>
            </p:cNvPr>
            <p:cNvSpPr/>
            <p:nvPr/>
          </p:nvSpPr>
          <p:spPr>
            <a:xfrm>
              <a:off x="15569513" y="9184616"/>
              <a:ext cx="399634" cy="37323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77" name="楕円 76">
              <a:extLst>
                <a:ext uri="{FF2B5EF4-FFF2-40B4-BE49-F238E27FC236}">
                  <a16:creationId xmlns:a16="http://schemas.microsoft.com/office/drawing/2014/main" id="{432BDEE7-D1B9-4BB8-B4DF-E93442B246D8}"/>
                </a:ext>
              </a:extLst>
            </p:cNvPr>
            <p:cNvSpPr/>
            <p:nvPr/>
          </p:nvSpPr>
          <p:spPr>
            <a:xfrm>
              <a:off x="15566524" y="8694998"/>
              <a:ext cx="399634" cy="37323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78" name="楕円 77">
              <a:extLst>
                <a:ext uri="{FF2B5EF4-FFF2-40B4-BE49-F238E27FC236}">
                  <a16:creationId xmlns:a16="http://schemas.microsoft.com/office/drawing/2014/main" id="{0337EB00-93C1-4A01-9008-587EA6C2A76A}"/>
                </a:ext>
              </a:extLst>
            </p:cNvPr>
            <p:cNvSpPr/>
            <p:nvPr/>
          </p:nvSpPr>
          <p:spPr>
            <a:xfrm>
              <a:off x="17355599" y="9132234"/>
              <a:ext cx="399634" cy="37323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cxnSp>
          <p:nvCxnSpPr>
            <p:cNvPr id="79" name="直線コネクタ 78">
              <a:extLst>
                <a:ext uri="{FF2B5EF4-FFF2-40B4-BE49-F238E27FC236}">
                  <a16:creationId xmlns:a16="http://schemas.microsoft.com/office/drawing/2014/main" id="{99D0187D-10FC-40AB-9CC5-1EDEFC675F5B}"/>
                </a:ext>
              </a:extLst>
            </p:cNvPr>
            <p:cNvCxnSpPr/>
            <p:nvPr/>
          </p:nvCxnSpPr>
          <p:spPr>
            <a:xfrm>
              <a:off x="16118163" y="8928133"/>
              <a:ext cx="1028700" cy="87630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80" name="直線コネクタ 79">
              <a:extLst>
                <a:ext uri="{FF2B5EF4-FFF2-40B4-BE49-F238E27FC236}">
                  <a16:creationId xmlns:a16="http://schemas.microsoft.com/office/drawing/2014/main" id="{FECB8ED8-B107-41E7-AAE7-FE11FCBFB729}"/>
                </a:ext>
              </a:extLst>
            </p:cNvPr>
            <p:cNvCxnSpPr>
              <a:cxnSpLocks/>
            </p:cNvCxnSpPr>
            <p:nvPr/>
          </p:nvCxnSpPr>
          <p:spPr>
            <a:xfrm>
              <a:off x="16195689" y="9389270"/>
              <a:ext cx="951174" cy="415163"/>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81" name="直線コネクタ 80">
              <a:extLst>
                <a:ext uri="{FF2B5EF4-FFF2-40B4-BE49-F238E27FC236}">
                  <a16:creationId xmlns:a16="http://schemas.microsoft.com/office/drawing/2014/main" id="{7806E952-D3A1-4108-BA76-64C74012D340}"/>
                </a:ext>
              </a:extLst>
            </p:cNvPr>
            <p:cNvCxnSpPr>
              <a:cxnSpLocks/>
            </p:cNvCxnSpPr>
            <p:nvPr/>
          </p:nvCxnSpPr>
          <p:spPr>
            <a:xfrm flipV="1">
              <a:off x="16214744" y="9821617"/>
              <a:ext cx="932119" cy="423836"/>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82" name="直線コネクタ 81">
              <a:extLst>
                <a:ext uri="{FF2B5EF4-FFF2-40B4-BE49-F238E27FC236}">
                  <a16:creationId xmlns:a16="http://schemas.microsoft.com/office/drawing/2014/main" id="{695236D5-9C86-4AE1-A5F7-A8444F8151EA}"/>
                </a:ext>
              </a:extLst>
            </p:cNvPr>
            <p:cNvCxnSpPr>
              <a:cxnSpLocks/>
            </p:cNvCxnSpPr>
            <p:nvPr/>
          </p:nvCxnSpPr>
          <p:spPr>
            <a:xfrm flipV="1">
              <a:off x="16224271" y="9821617"/>
              <a:ext cx="922592" cy="88830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83" name="テキスト ボックス 82">
              <a:extLst>
                <a:ext uri="{FF2B5EF4-FFF2-40B4-BE49-F238E27FC236}">
                  <a16:creationId xmlns:a16="http://schemas.microsoft.com/office/drawing/2014/main" id="{5AB2726C-3154-4739-9205-927BA4F411E0}"/>
                </a:ext>
              </a:extLst>
            </p:cNvPr>
            <p:cNvSpPr txBox="1"/>
            <p:nvPr/>
          </p:nvSpPr>
          <p:spPr>
            <a:xfrm>
              <a:off x="15256981" y="9505468"/>
              <a:ext cx="1028700" cy="4349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lang="ja-JP" altLang="en-US" dirty="0"/>
                <a:t>・</a:t>
              </a:r>
              <a:endParaRPr lang="en-US" altLang="ja-JP" dirty="0"/>
            </a:p>
          </p:txBody>
        </p:sp>
        <p:sp>
          <p:nvSpPr>
            <p:cNvPr id="84" name="テキスト ボックス 83">
              <a:extLst>
                <a:ext uri="{FF2B5EF4-FFF2-40B4-BE49-F238E27FC236}">
                  <a16:creationId xmlns:a16="http://schemas.microsoft.com/office/drawing/2014/main" id="{8CC978FD-F957-43DB-817A-0DDFCF89A0C7}"/>
                </a:ext>
              </a:extLst>
            </p:cNvPr>
            <p:cNvSpPr txBox="1"/>
            <p:nvPr/>
          </p:nvSpPr>
          <p:spPr>
            <a:xfrm>
              <a:off x="15256981" y="9692971"/>
              <a:ext cx="1028700" cy="4349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lang="ja-JP" altLang="en-US" dirty="0"/>
                <a:t>・</a:t>
              </a:r>
              <a:endParaRPr lang="en-US" altLang="ja-JP" dirty="0"/>
            </a:p>
          </p:txBody>
        </p:sp>
        <p:sp>
          <p:nvSpPr>
            <p:cNvPr id="85" name="テキスト ボックス 84">
              <a:extLst>
                <a:ext uri="{FF2B5EF4-FFF2-40B4-BE49-F238E27FC236}">
                  <a16:creationId xmlns:a16="http://schemas.microsoft.com/office/drawing/2014/main" id="{7665CC64-4D55-4E27-8938-1CC50FBEF65E}"/>
                </a:ext>
              </a:extLst>
            </p:cNvPr>
            <p:cNvSpPr txBox="1"/>
            <p:nvPr/>
          </p:nvSpPr>
          <p:spPr>
            <a:xfrm>
              <a:off x="15256981" y="9880474"/>
              <a:ext cx="1028700" cy="4349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lang="ja-JP" altLang="en-US" dirty="0"/>
                <a:t>・</a:t>
              </a:r>
              <a:endParaRPr lang="en-US" altLang="ja-JP" dirty="0"/>
            </a:p>
          </p:txBody>
        </p:sp>
        <p:sp>
          <p:nvSpPr>
            <p:cNvPr id="87" name="楕円 86">
              <a:extLst>
                <a:ext uri="{FF2B5EF4-FFF2-40B4-BE49-F238E27FC236}">
                  <a16:creationId xmlns:a16="http://schemas.microsoft.com/office/drawing/2014/main" id="{A6DC9E04-8C54-4BEF-9BD3-F1C11DB80845}"/>
                </a:ext>
              </a:extLst>
            </p:cNvPr>
            <p:cNvSpPr/>
            <p:nvPr/>
          </p:nvSpPr>
          <p:spPr>
            <a:xfrm>
              <a:off x="17355599" y="9681302"/>
              <a:ext cx="399634" cy="37323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88" name="楕円 87">
              <a:extLst>
                <a:ext uri="{FF2B5EF4-FFF2-40B4-BE49-F238E27FC236}">
                  <a16:creationId xmlns:a16="http://schemas.microsoft.com/office/drawing/2014/main" id="{C73FB110-5BD3-4955-9EDC-77ADA0291B2C}"/>
                </a:ext>
              </a:extLst>
            </p:cNvPr>
            <p:cNvSpPr/>
            <p:nvPr/>
          </p:nvSpPr>
          <p:spPr>
            <a:xfrm>
              <a:off x="17377032" y="10238333"/>
              <a:ext cx="399634" cy="37323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cxnSp>
          <p:nvCxnSpPr>
            <p:cNvPr id="89" name="直線コネクタ 88">
              <a:extLst>
                <a:ext uri="{FF2B5EF4-FFF2-40B4-BE49-F238E27FC236}">
                  <a16:creationId xmlns:a16="http://schemas.microsoft.com/office/drawing/2014/main" id="{E5C08744-DAE8-4BC3-A6F1-E0E099BEDB14}"/>
                </a:ext>
              </a:extLst>
            </p:cNvPr>
            <p:cNvCxnSpPr>
              <a:cxnSpLocks/>
            </p:cNvCxnSpPr>
            <p:nvPr/>
          </p:nvCxnSpPr>
          <p:spPr>
            <a:xfrm>
              <a:off x="16118163" y="8928133"/>
              <a:ext cx="917913" cy="35005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90" name="直線コネクタ 89">
              <a:extLst>
                <a:ext uri="{FF2B5EF4-FFF2-40B4-BE49-F238E27FC236}">
                  <a16:creationId xmlns:a16="http://schemas.microsoft.com/office/drawing/2014/main" id="{7C197FAC-1438-4E0B-B596-D188EAA52F82}"/>
                </a:ext>
              </a:extLst>
            </p:cNvPr>
            <p:cNvCxnSpPr>
              <a:cxnSpLocks/>
            </p:cNvCxnSpPr>
            <p:nvPr/>
          </p:nvCxnSpPr>
          <p:spPr>
            <a:xfrm>
              <a:off x="16185076" y="8949219"/>
              <a:ext cx="961787" cy="1491943"/>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91" name="直線コネクタ 90">
              <a:extLst>
                <a:ext uri="{FF2B5EF4-FFF2-40B4-BE49-F238E27FC236}">
                  <a16:creationId xmlns:a16="http://schemas.microsoft.com/office/drawing/2014/main" id="{FB490C41-0C24-4D84-A121-761D42DF98E8}"/>
                </a:ext>
              </a:extLst>
            </p:cNvPr>
            <p:cNvCxnSpPr>
              <a:cxnSpLocks/>
            </p:cNvCxnSpPr>
            <p:nvPr/>
          </p:nvCxnSpPr>
          <p:spPr>
            <a:xfrm flipV="1">
              <a:off x="16177883" y="9263573"/>
              <a:ext cx="858193" cy="120652"/>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92" name="直線コネクタ 91">
              <a:extLst>
                <a:ext uri="{FF2B5EF4-FFF2-40B4-BE49-F238E27FC236}">
                  <a16:creationId xmlns:a16="http://schemas.microsoft.com/office/drawing/2014/main" id="{27D724D5-2F20-4600-B090-492AC073F1A9}"/>
                </a:ext>
              </a:extLst>
            </p:cNvPr>
            <p:cNvCxnSpPr>
              <a:cxnSpLocks/>
            </p:cNvCxnSpPr>
            <p:nvPr/>
          </p:nvCxnSpPr>
          <p:spPr>
            <a:xfrm>
              <a:off x="16233276" y="9368032"/>
              <a:ext cx="913587" cy="1078175"/>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93" name="直線コネクタ 92">
              <a:extLst>
                <a:ext uri="{FF2B5EF4-FFF2-40B4-BE49-F238E27FC236}">
                  <a16:creationId xmlns:a16="http://schemas.microsoft.com/office/drawing/2014/main" id="{D44F291F-3002-49BD-925E-7F3278181355}"/>
                </a:ext>
              </a:extLst>
            </p:cNvPr>
            <p:cNvCxnSpPr>
              <a:cxnSpLocks/>
            </p:cNvCxnSpPr>
            <p:nvPr/>
          </p:nvCxnSpPr>
          <p:spPr>
            <a:xfrm flipV="1">
              <a:off x="16230782" y="9255531"/>
              <a:ext cx="805294" cy="967715"/>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94" name="直線コネクタ 93">
              <a:extLst>
                <a:ext uri="{FF2B5EF4-FFF2-40B4-BE49-F238E27FC236}">
                  <a16:creationId xmlns:a16="http://schemas.microsoft.com/office/drawing/2014/main" id="{EC09E047-7AD5-49B7-AA91-D44D7F8CAE21}"/>
                </a:ext>
              </a:extLst>
            </p:cNvPr>
            <p:cNvCxnSpPr>
              <a:cxnSpLocks/>
            </p:cNvCxnSpPr>
            <p:nvPr/>
          </p:nvCxnSpPr>
          <p:spPr>
            <a:xfrm>
              <a:off x="16224271" y="10244321"/>
              <a:ext cx="922592" cy="201886"/>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95" name="直線コネクタ 94">
              <a:extLst>
                <a:ext uri="{FF2B5EF4-FFF2-40B4-BE49-F238E27FC236}">
                  <a16:creationId xmlns:a16="http://schemas.microsoft.com/office/drawing/2014/main" id="{62246E5E-351E-41A8-B54F-29ACACAF3126}"/>
                </a:ext>
              </a:extLst>
            </p:cNvPr>
            <p:cNvCxnSpPr>
              <a:cxnSpLocks/>
            </p:cNvCxnSpPr>
            <p:nvPr/>
          </p:nvCxnSpPr>
          <p:spPr>
            <a:xfrm flipV="1">
              <a:off x="16206218" y="9303748"/>
              <a:ext cx="829858" cy="1401713"/>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97" name="直線コネクタ 96">
              <a:extLst>
                <a:ext uri="{FF2B5EF4-FFF2-40B4-BE49-F238E27FC236}">
                  <a16:creationId xmlns:a16="http://schemas.microsoft.com/office/drawing/2014/main" id="{4DB9622B-6D6E-4BA6-ABED-D84ACA7559AE}"/>
                </a:ext>
              </a:extLst>
            </p:cNvPr>
            <p:cNvCxnSpPr>
              <a:cxnSpLocks/>
            </p:cNvCxnSpPr>
            <p:nvPr/>
          </p:nvCxnSpPr>
          <p:spPr>
            <a:xfrm flipV="1">
              <a:off x="16212729" y="10434954"/>
              <a:ext cx="934134" cy="268752"/>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100" name="テキスト ボックス 99">
              <a:extLst>
                <a:ext uri="{FF2B5EF4-FFF2-40B4-BE49-F238E27FC236}">
                  <a16:creationId xmlns:a16="http://schemas.microsoft.com/office/drawing/2014/main" id="{2F6FA92F-9560-4A11-8AE8-7421DA333009}"/>
                </a:ext>
              </a:extLst>
            </p:cNvPr>
            <p:cNvSpPr txBox="1"/>
            <p:nvPr/>
          </p:nvSpPr>
          <p:spPr>
            <a:xfrm>
              <a:off x="17861550" y="9028018"/>
              <a:ext cx="1332581" cy="5909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kumimoji="1" lang="en-US" altLang="ja-JP" sz="3600" dirty="0">
                  <a:latin typeface="Arial" panose="020B0604020202020204" pitchFamily="34" charset="0"/>
                  <a:cs typeface="Arial" panose="020B0604020202020204" pitchFamily="34" charset="0"/>
                </a:rPr>
                <a:t>0.7</a:t>
              </a:r>
              <a:endParaRPr kumimoji="1" lang="ja-JP" altLang="en-US" sz="3600" dirty="0">
                <a:latin typeface="Arial" panose="020B0604020202020204" pitchFamily="34" charset="0"/>
                <a:cs typeface="Arial" panose="020B0604020202020204" pitchFamily="34" charset="0"/>
              </a:endParaRPr>
            </a:p>
          </p:txBody>
        </p:sp>
        <p:sp>
          <p:nvSpPr>
            <p:cNvPr id="101" name="テキスト ボックス 100">
              <a:extLst>
                <a:ext uri="{FF2B5EF4-FFF2-40B4-BE49-F238E27FC236}">
                  <a16:creationId xmlns:a16="http://schemas.microsoft.com/office/drawing/2014/main" id="{594E7DC5-69EF-4DE2-B9CA-82B3C7DFD143}"/>
                </a:ext>
              </a:extLst>
            </p:cNvPr>
            <p:cNvSpPr txBox="1"/>
            <p:nvPr/>
          </p:nvSpPr>
          <p:spPr>
            <a:xfrm>
              <a:off x="17882462" y="9600147"/>
              <a:ext cx="1332581" cy="5909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kumimoji="1" lang="en-US" altLang="ja-JP" sz="3600" dirty="0">
                  <a:latin typeface="Arial" panose="020B0604020202020204" pitchFamily="34" charset="0"/>
                  <a:cs typeface="Arial" panose="020B0604020202020204" pitchFamily="34" charset="0"/>
                </a:rPr>
                <a:t>0.2</a:t>
              </a:r>
              <a:endParaRPr kumimoji="1" lang="ja-JP" altLang="en-US" sz="3600" dirty="0">
                <a:latin typeface="Arial" panose="020B0604020202020204" pitchFamily="34" charset="0"/>
                <a:cs typeface="Arial" panose="020B0604020202020204" pitchFamily="34" charset="0"/>
              </a:endParaRPr>
            </a:p>
          </p:txBody>
        </p:sp>
        <p:sp>
          <p:nvSpPr>
            <p:cNvPr id="102" name="テキスト ボックス 101">
              <a:extLst>
                <a:ext uri="{FF2B5EF4-FFF2-40B4-BE49-F238E27FC236}">
                  <a16:creationId xmlns:a16="http://schemas.microsoft.com/office/drawing/2014/main" id="{5A93521E-494C-48CE-B770-23495A770A65}"/>
                </a:ext>
              </a:extLst>
            </p:cNvPr>
            <p:cNvSpPr txBox="1"/>
            <p:nvPr/>
          </p:nvSpPr>
          <p:spPr>
            <a:xfrm>
              <a:off x="17884532" y="10172028"/>
              <a:ext cx="1332581" cy="5909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kumimoji="1" lang="en-US" altLang="ja-JP" sz="3600" dirty="0">
                  <a:latin typeface="Arial" panose="020B0604020202020204" pitchFamily="34" charset="0"/>
                  <a:cs typeface="Arial" panose="020B0604020202020204" pitchFamily="34" charset="0"/>
                </a:rPr>
                <a:t>0.1</a:t>
              </a:r>
              <a:endParaRPr kumimoji="1" lang="ja-JP" altLang="en-US" sz="3600" dirty="0">
                <a:latin typeface="Arial" panose="020B0604020202020204" pitchFamily="34" charset="0"/>
                <a:cs typeface="Arial" panose="020B0604020202020204" pitchFamily="34" charset="0"/>
              </a:endParaRPr>
            </a:p>
          </p:txBody>
        </p:sp>
      </p:grpSp>
      <p:sp>
        <p:nvSpPr>
          <p:cNvPr id="52" name="テキスト ボックス 51">
            <a:extLst>
              <a:ext uri="{FF2B5EF4-FFF2-40B4-BE49-F238E27FC236}">
                <a16:creationId xmlns:a16="http://schemas.microsoft.com/office/drawing/2014/main" id="{62BEE2D4-4623-4BF4-9B00-FA559BCD7E2C}"/>
              </a:ext>
            </a:extLst>
          </p:cNvPr>
          <p:cNvSpPr txBox="1"/>
          <p:nvPr/>
        </p:nvSpPr>
        <p:spPr>
          <a:xfrm>
            <a:off x="4318926" y="7179146"/>
            <a:ext cx="4525162" cy="5909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kumimoji="1" lang="en-US" altLang="ja-JP" sz="3600" dirty="0">
                <a:latin typeface="Arial" panose="020B0604020202020204" pitchFamily="34" charset="0"/>
                <a:cs typeface="Arial" panose="020B0604020202020204" pitchFamily="34" charset="0"/>
              </a:rPr>
              <a:t>(activation=‘sigmoid’)</a:t>
            </a:r>
            <a:endParaRPr kumimoji="1" lang="ja-JP" altLang="en-US" sz="3600" dirty="0">
              <a:latin typeface="Arial" panose="020B0604020202020204" pitchFamily="34" charset="0"/>
              <a:cs typeface="Arial" panose="020B0604020202020204" pitchFamily="34" charset="0"/>
            </a:endParaRPr>
          </a:p>
        </p:txBody>
      </p:sp>
      <p:sp>
        <p:nvSpPr>
          <p:cNvPr id="53" name="テキスト ボックス 52">
            <a:extLst>
              <a:ext uri="{FF2B5EF4-FFF2-40B4-BE49-F238E27FC236}">
                <a16:creationId xmlns:a16="http://schemas.microsoft.com/office/drawing/2014/main" id="{3137A40C-0736-4F1C-8BFE-1BD004045775}"/>
              </a:ext>
            </a:extLst>
          </p:cNvPr>
          <p:cNvSpPr txBox="1"/>
          <p:nvPr/>
        </p:nvSpPr>
        <p:spPr>
          <a:xfrm>
            <a:off x="14859816" y="7211827"/>
            <a:ext cx="4525162" cy="5909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kumimoji="1" lang="en-US" altLang="ja-JP" sz="3600" dirty="0">
                <a:latin typeface="Arial" panose="020B0604020202020204" pitchFamily="34" charset="0"/>
                <a:cs typeface="Arial" panose="020B0604020202020204" pitchFamily="34" charset="0"/>
              </a:rPr>
              <a:t>(activation=‘</a:t>
            </a:r>
            <a:r>
              <a:rPr kumimoji="1" lang="en-US" altLang="ja-JP" sz="3600" dirty="0" err="1">
                <a:latin typeface="Arial" panose="020B0604020202020204" pitchFamily="34" charset="0"/>
                <a:cs typeface="Arial" panose="020B0604020202020204" pitchFamily="34" charset="0"/>
              </a:rPr>
              <a:t>softmax</a:t>
            </a:r>
            <a:r>
              <a:rPr kumimoji="1" lang="en-US" altLang="ja-JP" sz="3600" dirty="0">
                <a:latin typeface="Arial" panose="020B0604020202020204" pitchFamily="34" charset="0"/>
                <a:cs typeface="Arial" panose="020B0604020202020204" pitchFamily="34" charset="0"/>
              </a:rPr>
              <a:t>’)</a:t>
            </a:r>
            <a:endParaRPr kumimoji="1" lang="ja-JP" altLang="en-US" sz="3600" dirty="0">
              <a:latin typeface="Arial" panose="020B0604020202020204" pitchFamily="34" charset="0"/>
              <a:cs typeface="Arial" panose="020B0604020202020204" pitchFamily="34" charset="0"/>
            </a:endParaRPr>
          </a:p>
        </p:txBody>
      </p:sp>
      <p:pic>
        <p:nvPicPr>
          <p:cNvPr id="3" name="図 2">
            <a:extLst>
              <a:ext uri="{FF2B5EF4-FFF2-40B4-BE49-F238E27FC236}">
                <a16:creationId xmlns:a16="http://schemas.microsoft.com/office/drawing/2014/main" id="{7FFE5E5F-5325-0877-5C26-A99B5BA29267}"/>
              </a:ext>
            </a:extLst>
          </p:cNvPr>
          <p:cNvPicPr>
            <a:picLocks noChangeAspect="1"/>
          </p:cNvPicPr>
          <p:nvPr/>
        </p:nvPicPr>
        <p:blipFill>
          <a:blip r:embed="rId2"/>
          <a:stretch>
            <a:fillRect/>
          </a:stretch>
        </p:blipFill>
        <p:spPr>
          <a:xfrm>
            <a:off x="6510049" y="8309037"/>
            <a:ext cx="4668078" cy="3095498"/>
          </a:xfrm>
          <a:prstGeom prst="rect">
            <a:avLst/>
          </a:prstGeom>
        </p:spPr>
      </p:pic>
      <p:sp>
        <p:nvSpPr>
          <p:cNvPr id="5" name="四角形: 角を丸くする 4">
            <a:extLst>
              <a:ext uri="{FF2B5EF4-FFF2-40B4-BE49-F238E27FC236}">
                <a16:creationId xmlns:a16="http://schemas.microsoft.com/office/drawing/2014/main" id="{B2F7C0F0-5F88-C0D8-A850-7BB61C821102}"/>
              </a:ext>
            </a:extLst>
          </p:cNvPr>
          <p:cNvSpPr/>
          <p:nvPr/>
        </p:nvSpPr>
        <p:spPr>
          <a:xfrm>
            <a:off x="952493" y="2526007"/>
            <a:ext cx="10909965" cy="10851940"/>
          </a:xfrm>
          <a:prstGeom prst="roundRect">
            <a:avLst>
              <a:gd name="adj" fmla="val 10004"/>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1303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Graphik"/>
              <a:ea typeface="Graphik"/>
              <a:cs typeface="Graphik"/>
              <a:sym typeface="Graphik"/>
            </a:endParaRPr>
          </a:p>
        </p:txBody>
      </p:sp>
      <p:sp>
        <p:nvSpPr>
          <p:cNvPr id="6" name="四角形: 角を丸くする 5">
            <a:extLst>
              <a:ext uri="{FF2B5EF4-FFF2-40B4-BE49-F238E27FC236}">
                <a16:creationId xmlns:a16="http://schemas.microsoft.com/office/drawing/2014/main" id="{F8449B80-3599-1769-5959-E1F388E329B2}"/>
              </a:ext>
            </a:extLst>
          </p:cNvPr>
          <p:cNvSpPr/>
          <p:nvPr/>
        </p:nvSpPr>
        <p:spPr>
          <a:xfrm>
            <a:off x="12228893" y="2499128"/>
            <a:ext cx="11417916" cy="10851940"/>
          </a:xfrm>
          <a:prstGeom prst="roundRect">
            <a:avLst>
              <a:gd name="adj" fmla="val 10004"/>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1303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Graphik"/>
              <a:ea typeface="Graphik"/>
              <a:cs typeface="Graphik"/>
              <a:sym typeface="Graphik"/>
            </a:endParaRPr>
          </a:p>
        </p:txBody>
      </p:sp>
      <p:sp>
        <p:nvSpPr>
          <p:cNvPr id="7" name="四角形: 角を丸くする 6">
            <a:extLst>
              <a:ext uri="{FF2B5EF4-FFF2-40B4-BE49-F238E27FC236}">
                <a16:creationId xmlns:a16="http://schemas.microsoft.com/office/drawing/2014/main" id="{279340B4-BA85-2BB6-44ED-C1FAF74739E6}"/>
              </a:ext>
            </a:extLst>
          </p:cNvPr>
          <p:cNvSpPr/>
          <p:nvPr/>
        </p:nvSpPr>
        <p:spPr>
          <a:xfrm>
            <a:off x="1815937" y="2828347"/>
            <a:ext cx="9305150" cy="2676844"/>
          </a:xfrm>
          <a:prstGeom prst="roundRect">
            <a:avLst>
              <a:gd name="adj" fmla="val 34631"/>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1303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dirty="0">
              <a:ln>
                <a:noFill/>
              </a:ln>
              <a:solidFill>
                <a:srgbClr val="FFFFFF"/>
              </a:solidFill>
              <a:effectLst/>
              <a:uFillTx/>
              <a:latin typeface="Graphik"/>
              <a:ea typeface="Graphik"/>
              <a:cs typeface="Graphik"/>
              <a:sym typeface="Graphik"/>
            </a:endParaRPr>
          </a:p>
        </p:txBody>
      </p:sp>
      <p:sp>
        <p:nvSpPr>
          <p:cNvPr id="9" name="四角形: 角を丸くする 8">
            <a:extLst>
              <a:ext uri="{FF2B5EF4-FFF2-40B4-BE49-F238E27FC236}">
                <a16:creationId xmlns:a16="http://schemas.microsoft.com/office/drawing/2014/main" id="{C2FC2A20-1928-46B8-28D1-D96DBA1D1884}"/>
              </a:ext>
            </a:extLst>
          </p:cNvPr>
          <p:cNvSpPr/>
          <p:nvPr/>
        </p:nvSpPr>
        <p:spPr>
          <a:xfrm>
            <a:off x="12893712" y="2830129"/>
            <a:ext cx="9945452" cy="2676844"/>
          </a:xfrm>
          <a:prstGeom prst="roundRect">
            <a:avLst>
              <a:gd name="adj" fmla="val 29070"/>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1303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dirty="0">
              <a:ln>
                <a:noFill/>
              </a:ln>
              <a:solidFill>
                <a:srgbClr val="FFFFFF"/>
              </a:solidFill>
              <a:effectLst/>
              <a:uFillTx/>
              <a:latin typeface="Graphik"/>
              <a:ea typeface="Graphik"/>
              <a:cs typeface="Graphik"/>
              <a:sym typeface="Graphik"/>
            </a:endParaRPr>
          </a:p>
        </p:txBody>
      </p:sp>
      <p:sp>
        <p:nvSpPr>
          <p:cNvPr id="12" name="テキスト ボックス 11">
            <a:extLst>
              <a:ext uri="{FF2B5EF4-FFF2-40B4-BE49-F238E27FC236}">
                <a16:creationId xmlns:a16="http://schemas.microsoft.com/office/drawing/2014/main" id="{5CFC7709-580E-3B3B-F548-34494EAA351D}"/>
              </a:ext>
            </a:extLst>
          </p:cNvPr>
          <p:cNvSpPr txBox="1"/>
          <p:nvPr/>
        </p:nvSpPr>
        <p:spPr>
          <a:xfrm>
            <a:off x="1165143" y="5613474"/>
            <a:ext cx="7648721" cy="590931"/>
          </a:xfrm>
          <a:prstGeom prst="rect">
            <a:avLst/>
          </a:prstGeom>
          <a:noFill/>
        </p:spPr>
        <p:txBody>
          <a:bodyPr wrap="square" rtlCol="0">
            <a:spAutoFit/>
          </a:bodyPr>
          <a:lstStyle/>
          <a:p>
            <a:pPr algn="l"/>
            <a:r>
              <a:rPr lang="ja-JP" altLang="en-US" sz="3600" dirty="0">
                <a:latin typeface="Arial" panose="020B0604020202020204" pitchFamily="34" charset="0"/>
                <a:cs typeface="Arial" panose="020B0604020202020204" pitchFamily="34" charset="0"/>
              </a:rPr>
              <a:t>出力層でよく使われる活性化関数</a:t>
            </a:r>
            <a:endParaRPr lang="en-US" altLang="ja-JP" sz="3600" dirty="0">
              <a:latin typeface="Arial" panose="020B0604020202020204" pitchFamily="34" charset="0"/>
              <a:cs typeface="Arial" panose="020B0604020202020204" pitchFamily="34" charset="0"/>
            </a:endParaRPr>
          </a:p>
        </p:txBody>
      </p:sp>
      <p:sp>
        <p:nvSpPr>
          <p:cNvPr id="13" name="テキスト ボックス 12">
            <a:extLst>
              <a:ext uri="{FF2B5EF4-FFF2-40B4-BE49-F238E27FC236}">
                <a16:creationId xmlns:a16="http://schemas.microsoft.com/office/drawing/2014/main" id="{BB413CDE-58E2-B30E-B4C2-804AA672844C}"/>
              </a:ext>
            </a:extLst>
          </p:cNvPr>
          <p:cNvSpPr txBox="1"/>
          <p:nvPr/>
        </p:nvSpPr>
        <p:spPr>
          <a:xfrm>
            <a:off x="12408795" y="5680839"/>
            <a:ext cx="7648721" cy="590931"/>
          </a:xfrm>
          <a:prstGeom prst="rect">
            <a:avLst/>
          </a:prstGeom>
          <a:noFill/>
        </p:spPr>
        <p:txBody>
          <a:bodyPr wrap="square" rtlCol="0">
            <a:spAutoFit/>
          </a:bodyPr>
          <a:lstStyle/>
          <a:p>
            <a:pPr algn="l"/>
            <a:r>
              <a:rPr lang="ja-JP" altLang="en-US" sz="3600" dirty="0">
                <a:latin typeface="Arial" panose="020B0604020202020204" pitchFamily="34" charset="0"/>
                <a:cs typeface="Arial" panose="020B0604020202020204" pitchFamily="34" charset="0"/>
              </a:rPr>
              <a:t>出力層でよく使われる活性化関数</a:t>
            </a:r>
            <a:endParaRPr lang="en-US" altLang="ja-JP"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187329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楕円 9">
            <a:extLst>
              <a:ext uri="{FF2B5EF4-FFF2-40B4-BE49-F238E27FC236}">
                <a16:creationId xmlns:a16="http://schemas.microsoft.com/office/drawing/2014/main" id="{23F7C364-66FB-4AB4-84D6-42D17356D905}"/>
              </a:ext>
            </a:extLst>
          </p:cNvPr>
          <p:cNvSpPr/>
          <p:nvPr/>
        </p:nvSpPr>
        <p:spPr>
          <a:xfrm>
            <a:off x="6945869" y="2935087"/>
            <a:ext cx="577298" cy="5772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11" name="楕円 10">
            <a:extLst>
              <a:ext uri="{FF2B5EF4-FFF2-40B4-BE49-F238E27FC236}">
                <a16:creationId xmlns:a16="http://schemas.microsoft.com/office/drawing/2014/main" id="{7CF32E0D-DB60-4EBC-B977-1246ED213D02}"/>
              </a:ext>
            </a:extLst>
          </p:cNvPr>
          <p:cNvSpPr/>
          <p:nvPr/>
        </p:nvSpPr>
        <p:spPr>
          <a:xfrm>
            <a:off x="6945867" y="3670191"/>
            <a:ext cx="577298" cy="5772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12" name="楕円 11">
            <a:extLst>
              <a:ext uri="{FF2B5EF4-FFF2-40B4-BE49-F238E27FC236}">
                <a16:creationId xmlns:a16="http://schemas.microsoft.com/office/drawing/2014/main" id="{21537AE5-88AB-4A7D-9FE7-A16FC12D5987}"/>
              </a:ext>
            </a:extLst>
          </p:cNvPr>
          <p:cNvSpPr/>
          <p:nvPr/>
        </p:nvSpPr>
        <p:spPr>
          <a:xfrm>
            <a:off x="6945865" y="4405295"/>
            <a:ext cx="577298" cy="5772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13" name="楕円 12">
            <a:extLst>
              <a:ext uri="{FF2B5EF4-FFF2-40B4-BE49-F238E27FC236}">
                <a16:creationId xmlns:a16="http://schemas.microsoft.com/office/drawing/2014/main" id="{DA1F569C-2840-4D64-A115-F2D6EDB16EA5}"/>
              </a:ext>
            </a:extLst>
          </p:cNvPr>
          <p:cNvSpPr/>
          <p:nvPr/>
        </p:nvSpPr>
        <p:spPr>
          <a:xfrm>
            <a:off x="6945865" y="10096041"/>
            <a:ext cx="577298" cy="5772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14" name="楕円 13">
            <a:extLst>
              <a:ext uri="{FF2B5EF4-FFF2-40B4-BE49-F238E27FC236}">
                <a16:creationId xmlns:a16="http://schemas.microsoft.com/office/drawing/2014/main" id="{4ED12F38-BBEE-40D3-807A-36B19D9609BB}"/>
              </a:ext>
            </a:extLst>
          </p:cNvPr>
          <p:cNvSpPr/>
          <p:nvPr/>
        </p:nvSpPr>
        <p:spPr>
          <a:xfrm>
            <a:off x="6945865" y="10831145"/>
            <a:ext cx="577298" cy="5772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15" name="楕円 14">
            <a:extLst>
              <a:ext uri="{FF2B5EF4-FFF2-40B4-BE49-F238E27FC236}">
                <a16:creationId xmlns:a16="http://schemas.microsoft.com/office/drawing/2014/main" id="{CB137E8F-C48E-4BEE-B0D8-A4938633AF68}"/>
              </a:ext>
            </a:extLst>
          </p:cNvPr>
          <p:cNvSpPr/>
          <p:nvPr/>
        </p:nvSpPr>
        <p:spPr>
          <a:xfrm>
            <a:off x="12192003" y="3619963"/>
            <a:ext cx="577298" cy="5772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16" name="楕円 15">
            <a:extLst>
              <a:ext uri="{FF2B5EF4-FFF2-40B4-BE49-F238E27FC236}">
                <a16:creationId xmlns:a16="http://schemas.microsoft.com/office/drawing/2014/main" id="{FA7A2266-F024-46EE-A4CA-260DD7CA4AF9}"/>
              </a:ext>
            </a:extLst>
          </p:cNvPr>
          <p:cNvSpPr/>
          <p:nvPr/>
        </p:nvSpPr>
        <p:spPr>
          <a:xfrm>
            <a:off x="12192001" y="4355067"/>
            <a:ext cx="577298" cy="5772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17" name="楕円 16">
            <a:extLst>
              <a:ext uri="{FF2B5EF4-FFF2-40B4-BE49-F238E27FC236}">
                <a16:creationId xmlns:a16="http://schemas.microsoft.com/office/drawing/2014/main" id="{A204815C-5EDD-45C5-A64F-270C721AE38F}"/>
              </a:ext>
            </a:extLst>
          </p:cNvPr>
          <p:cNvSpPr/>
          <p:nvPr/>
        </p:nvSpPr>
        <p:spPr>
          <a:xfrm>
            <a:off x="12191999" y="5090171"/>
            <a:ext cx="577298" cy="5772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18" name="楕円 17">
            <a:extLst>
              <a:ext uri="{FF2B5EF4-FFF2-40B4-BE49-F238E27FC236}">
                <a16:creationId xmlns:a16="http://schemas.microsoft.com/office/drawing/2014/main" id="{936F9973-C0E2-4E06-BFDB-8FB9ADD41D37}"/>
              </a:ext>
            </a:extLst>
          </p:cNvPr>
          <p:cNvSpPr/>
          <p:nvPr/>
        </p:nvSpPr>
        <p:spPr>
          <a:xfrm>
            <a:off x="12191999" y="5825275"/>
            <a:ext cx="577298" cy="5772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19" name="楕円 18">
            <a:extLst>
              <a:ext uri="{FF2B5EF4-FFF2-40B4-BE49-F238E27FC236}">
                <a16:creationId xmlns:a16="http://schemas.microsoft.com/office/drawing/2014/main" id="{1614400B-F145-460F-B367-6C544DF3B5CD}"/>
              </a:ext>
            </a:extLst>
          </p:cNvPr>
          <p:cNvSpPr/>
          <p:nvPr/>
        </p:nvSpPr>
        <p:spPr>
          <a:xfrm>
            <a:off x="12191999" y="6560379"/>
            <a:ext cx="577298" cy="5772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20" name="楕円 19">
            <a:extLst>
              <a:ext uri="{FF2B5EF4-FFF2-40B4-BE49-F238E27FC236}">
                <a16:creationId xmlns:a16="http://schemas.microsoft.com/office/drawing/2014/main" id="{D4DC53B1-D2B4-43D5-8F25-58CB02B01281}"/>
              </a:ext>
            </a:extLst>
          </p:cNvPr>
          <p:cNvSpPr/>
          <p:nvPr/>
        </p:nvSpPr>
        <p:spPr>
          <a:xfrm>
            <a:off x="12191999" y="7313431"/>
            <a:ext cx="577298" cy="5772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21" name="楕円 20">
            <a:extLst>
              <a:ext uri="{FF2B5EF4-FFF2-40B4-BE49-F238E27FC236}">
                <a16:creationId xmlns:a16="http://schemas.microsoft.com/office/drawing/2014/main" id="{4CD5005D-0E6D-45AA-9C09-80EFECF343F2}"/>
              </a:ext>
            </a:extLst>
          </p:cNvPr>
          <p:cNvSpPr/>
          <p:nvPr/>
        </p:nvSpPr>
        <p:spPr>
          <a:xfrm>
            <a:off x="12191997" y="8048535"/>
            <a:ext cx="577298" cy="5772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22" name="楕円 21">
            <a:extLst>
              <a:ext uri="{FF2B5EF4-FFF2-40B4-BE49-F238E27FC236}">
                <a16:creationId xmlns:a16="http://schemas.microsoft.com/office/drawing/2014/main" id="{50E9C4C6-9FFE-450A-AD29-C606A96F9E65}"/>
              </a:ext>
            </a:extLst>
          </p:cNvPr>
          <p:cNvSpPr/>
          <p:nvPr/>
        </p:nvSpPr>
        <p:spPr>
          <a:xfrm>
            <a:off x="12191995" y="8783639"/>
            <a:ext cx="577298" cy="5772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23" name="楕円 22">
            <a:extLst>
              <a:ext uri="{FF2B5EF4-FFF2-40B4-BE49-F238E27FC236}">
                <a16:creationId xmlns:a16="http://schemas.microsoft.com/office/drawing/2014/main" id="{FAF61D4B-EC04-4818-82CF-657F457171D7}"/>
              </a:ext>
            </a:extLst>
          </p:cNvPr>
          <p:cNvSpPr/>
          <p:nvPr/>
        </p:nvSpPr>
        <p:spPr>
          <a:xfrm>
            <a:off x="12191995" y="9518743"/>
            <a:ext cx="577298" cy="5772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24" name="楕円 23">
            <a:extLst>
              <a:ext uri="{FF2B5EF4-FFF2-40B4-BE49-F238E27FC236}">
                <a16:creationId xmlns:a16="http://schemas.microsoft.com/office/drawing/2014/main" id="{F3CA8602-4A77-4F19-A3EE-BA6CBD18C837}"/>
              </a:ext>
            </a:extLst>
          </p:cNvPr>
          <p:cNvSpPr/>
          <p:nvPr/>
        </p:nvSpPr>
        <p:spPr>
          <a:xfrm>
            <a:off x="12191995" y="10253847"/>
            <a:ext cx="577298" cy="5772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cxnSp>
        <p:nvCxnSpPr>
          <p:cNvPr id="30" name="直線コネクタ 29">
            <a:extLst>
              <a:ext uri="{FF2B5EF4-FFF2-40B4-BE49-F238E27FC236}">
                <a16:creationId xmlns:a16="http://schemas.microsoft.com/office/drawing/2014/main" id="{1734D72F-9A53-4294-A1DB-1CBD23CAADB5}"/>
              </a:ext>
            </a:extLst>
          </p:cNvPr>
          <p:cNvCxnSpPr>
            <a:cxnSpLocks/>
          </p:cNvCxnSpPr>
          <p:nvPr/>
        </p:nvCxnSpPr>
        <p:spPr>
          <a:xfrm>
            <a:off x="9172916" y="3341802"/>
            <a:ext cx="2705565" cy="7129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D32261BA-E4A1-43D2-9622-D04F7727D0FC}"/>
              </a:ext>
            </a:extLst>
          </p:cNvPr>
          <p:cNvCxnSpPr>
            <a:cxnSpLocks/>
          </p:cNvCxnSpPr>
          <p:nvPr/>
        </p:nvCxnSpPr>
        <p:spPr>
          <a:xfrm>
            <a:off x="9172916" y="4000485"/>
            <a:ext cx="2705565" cy="64703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E9098751-94C3-4DDD-B445-1A891A668C2B}"/>
              </a:ext>
            </a:extLst>
          </p:cNvPr>
          <p:cNvCxnSpPr>
            <a:cxnSpLocks/>
          </p:cNvCxnSpPr>
          <p:nvPr/>
        </p:nvCxnSpPr>
        <p:spPr>
          <a:xfrm>
            <a:off x="9382308" y="4645544"/>
            <a:ext cx="2496173" cy="58253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8EA8FF07-F6A7-478D-83D9-CA4207184D08}"/>
              </a:ext>
            </a:extLst>
          </p:cNvPr>
          <p:cNvCxnSpPr>
            <a:cxnSpLocks/>
          </p:cNvCxnSpPr>
          <p:nvPr/>
        </p:nvCxnSpPr>
        <p:spPr>
          <a:xfrm flipV="1">
            <a:off x="9068786" y="10470882"/>
            <a:ext cx="2809695"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DA2FE063-A701-4D5D-B54A-9C0C451DC988}"/>
              </a:ext>
            </a:extLst>
          </p:cNvPr>
          <p:cNvCxnSpPr>
            <a:cxnSpLocks/>
          </p:cNvCxnSpPr>
          <p:nvPr/>
        </p:nvCxnSpPr>
        <p:spPr>
          <a:xfrm flipV="1">
            <a:off x="9083915" y="10470882"/>
            <a:ext cx="2819673" cy="7250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AC7A8383-9594-47C2-85D8-001BD848BDC6}"/>
              </a:ext>
            </a:extLst>
          </p:cNvPr>
          <p:cNvSpPr txBox="1"/>
          <p:nvPr/>
        </p:nvSpPr>
        <p:spPr>
          <a:xfrm>
            <a:off x="15517348" y="4012180"/>
            <a:ext cx="9410700" cy="1588127"/>
          </a:xfrm>
          <a:prstGeom prst="rect">
            <a:avLst/>
          </a:prstGeom>
          <a:noFill/>
        </p:spPr>
        <p:txBody>
          <a:bodyPr wrap="square" rtlCol="0">
            <a:spAutoFit/>
          </a:bodyPr>
          <a:lstStyle/>
          <a:p>
            <a:pPr algn="l"/>
            <a:r>
              <a:rPr lang="en-US" altLang="ja-JP" sz="3600" dirty="0" err="1">
                <a:latin typeface="Hiragino Kaku Gothic ProN W3" panose="020B0300000000000000" pitchFamily="34" charset="-128"/>
                <a:ea typeface="Hiragino Kaku Gothic ProN W3" panose="020B0300000000000000" pitchFamily="34" charset="-128"/>
                <a:cs typeface="Arial" panose="020B0604020202020204" pitchFamily="34" charset="0"/>
              </a:rPr>
              <a:t>mnist</a:t>
            </a:r>
            <a:r>
              <a:rPr lang="ja-JP" altLang="en-US" sz="3600" dirty="0">
                <a:latin typeface="Hiragino Kaku Gothic ProN W3" panose="020B0300000000000000" pitchFamily="34" charset="-128"/>
                <a:ea typeface="Hiragino Kaku Gothic ProN W3" panose="020B0300000000000000" pitchFamily="34" charset="-128"/>
                <a:cs typeface="Arial" panose="020B0604020202020204" pitchFamily="34" charset="0"/>
              </a:rPr>
              <a:t>は</a:t>
            </a:r>
            <a:r>
              <a:rPr lang="en-US" altLang="ja-JP" sz="3600" dirty="0">
                <a:latin typeface="Hiragino Kaku Gothic ProN W3" panose="020B0300000000000000" pitchFamily="34" charset="-128"/>
                <a:ea typeface="Hiragino Kaku Gothic ProN W3" panose="020B0300000000000000" pitchFamily="34" charset="-128"/>
                <a:cs typeface="Arial" panose="020B0604020202020204" pitchFamily="34" charset="0"/>
              </a:rPr>
              <a:t>10</a:t>
            </a:r>
            <a:r>
              <a:rPr lang="ja-JP" altLang="en-US" sz="3600" dirty="0">
                <a:latin typeface="Hiragino Kaku Gothic ProN W3" panose="020B0300000000000000" pitchFamily="34" charset="-128"/>
                <a:ea typeface="Hiragino Kaku Gothic ProN W3" panose="020B0300000000000000" pitchFamily="34" charset="-128"/>
                <a:cs typeface="Arial" panose="020B0604020202020204" pitchFamily="34" charset="0"/>
              </a:rPr>
              <a:t>クラスあるので</a:t>
            </a:r>
            <a:endParaRPr lang="en-US" altLang="ja-JP" sz="3600" dirty="0">
              <a:latin typeface="Hiragino Kaku Gothic ProN W3" panose="020B0300000000000000" pitchFamily="34" charset="-128"/>
              <a:ea typeface="Hiragino Kaku Gothic ProN W3" panose="020B0300000000000000" pitchFamily="34" charset="-128"/>
              <a:cs typeface="Arial" panose="020B0604020202020204" pitchFamily="34" charset="0"/>
            </a:endParaRPr>
          </a:p>
          <a:p>
            <a:pPr algn="l"/>
            <a:r>
              <a:rPr lang="ja-JP" altLang="en-US" sz="3600" dirty="0">
                <a:latin typeface="Hiragino Kaku Gothic ProN W3" panose="020B0300000000000000" pitchFamily="34" charset="-128"/>
                <a:ea typeface="Hiragino Kaku Gothic ProN W3" panose="020B0300000000000000" pitchFamily="34" charset="-128"/>
                <a:cs typeface="Arial" panose="020B0604020202020204" pitchFamily="34" charset="0"/>
              </a:rPr>
              <a:t>出力するニューロンの数は</a:t>
            </a:r>
            <a:r>
              <a:rPr lang="en-US" altLang="ja-JP" sz="3600" dirty="0">
                <a:latin typeface="Hiragino Kaku Gothic ProN W3" panose="020B0300000000000000" pitchFamily="34" charset="-128"/>
                <a:ea typeface="Hiragino Kaku Gothic ProN W3" panose="020B0300000000000000" pitchFamily="34" charset="-128"/>
                <a:cs typeface="Arial" panose="020B0604020202020204" pitchFamily="34" charset="0"/>
              </a:rPr>
              <a:t>10</a:t>
            </a:r>
            <a:r>
              <a:rPr lang="ja-JP" altLang="en-US" sz="3600" dirty="0">
                <a:latin typeface="Hiragino Kaku Gothic ProN W3" panose="020B0300000000000000" pitchFamily="34" charset="-128"/>
                <a:ea typeface="Hiragino Kaku Gothic ProN W3" panose="020B0300000000000000" pitchFamily="34" charset="-128"/>
                <a:cs typeface="Arial" panose="020B0604020202020204" pitchFamily="34" charset="0"/>
              </a:rPr>
              <a:t>個</a:t>
            </a:r>
            <a:endParaRPr lang="en-US" altLang="ja-JP" sz="3600" dirty="0">
              <a:latin typeface="Hiragino Kaku Gothic ProN W3" panose="020B0300000000000000" pitchFamily="34" charset="-128"/>
              <a:ea typeface="Hiragino Kaku Gothic ProN W3" panose="020B0300000000000000" pitchFamily="34" charset="-128"/>
              <a:cs typeface="Arial" panose="020B0604020202020204" pitchFamily="34" charset="0"/>
            </a:endParaRPr>
          </a:p>
          <a:p>
            <a:pPr algn="l"/>
            <a:endParaRPr lang="en-US" altLang="ja-JP" sz="3600" dirty="0">
              <a:latin typeface="Hiragino Kaku Gothic ProN W3" panose="020B0300000000000000" pitchFamily="34" charset="-128"/>
              <a:ea typeface="Hiragino Kaku Gothic ProN W3" panose="020B0300000000000000" pitchFamily="34" charset="-128"/>
              <a:cs typeface="Arial" panose="020B0604020202020204" pitchFamily="34" charset="0"/>
            </a:endParaRPr>
          </a:p>
        </p:txBody>
      </p:sp>
      <p:sp>
        <p:nvSpPr>
          <p:cNvPr id="35" name="四角形: 角を丸くする 34">
            <a:extLst>
              <a:ext uri="{FF2B5EF4-FFF2-40B4-BE49-F238E27FC236}">
                <a16:creationId xmlns:a16="http://schemas.microsoft.com/office/drawing/2014/main" id="{E27568FB-83BF-4AB4-9D55-FF7B2CA893A6}"/>
              </a:ext>
            </a:extLst>
          </p:cNvPr>
          <p:cNvSpPr/>
          <p:nvPr/>
        </p:nvSpPr>
        <p:spPr>
          <a:xfrm>
            <a:off x="4622872" y="241540"/>
            <a:ext cx="13319992" cy="1293056"/>
          </a:xfrm>
          <a:prstGeom prst="roundRect">
            <a:avLst/>
          </a:prstGeom>
          <a:solidFill>
            <a:schemeClr val="accent2">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1303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Graphik"/>
              <a:ea typeface="Graphik"/>
              <a:cs typeface="Graphik"/>
              <a:sym typeface="Graphik"/>
            </a:endParaRPr>
          </a:p>
        </p:txBody>
      </p:sp>
      <p:sp>
        <p:nvSpPr>
          <p:cNvPr id="37" name="テキスト ボックス 36">
            <a:extLst>
              <a:ext uri="{FF2B5EF4-FFF2-40B4-BE49-F238E27FC236}">
                <a16:creationId xmlns:a16="http://schemas.microsoft.com/office/drawing/2014/main" id="{DD0DB6AA-1244-402D-944B-01D93B5F0C59}"/>
              </a:ext>
            </a:extLst>
          </p:cNvPr>
          <p:cNvSpPr txBox="1"/>
          <p:nvPr/>
        </p:nvSpPr>
        <p:spPr>
          <a:xfrm>
            <a:off x="5253868" y="587352"/>
            <a:ext cx="13276865" cy="6011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400" rtl="0" fontAlgn="auto" latinLnBrk="0" hangingPunct="0">
              <a:lnSpc>
                <a:spcPct val="90000"/>
              </a:lnSpc>
              <a:spcBef>
                <a:spcPts val="0"/>
              </a:spcBef>
              <a:spcAft>
                <a:spcPts val="0"/>
              </a:spcAft>
              <a:buClrTx/>
              <a:buSzTx/>
              <a:buFontTx/>
              <a:buNone/>
              <a:tabLst/>
            </a:pPr>
            <a:r>
              <a:rPr kumimoji="0" lang="en-US" altLang="ja-JP" sz="3600" b="0" i="0" u="none" strike="noStrike" cap="none" spc="0" normalizeH="0" baseline="0" dirty="0" err="1">
                <a:ln>
                  <a:noFill/>
                </a:ln>
                <a:solidFill>
                  <a:schemeClr val="bg1"/>
                </a:solidFill>
                <a:effectLst/>
                <a:uFillTx/>
                <a:latin typeface="Arial" panose="020B0604020202020204" pitchFamily="34" charset="0"/>
                <a:cs typeface="Arial" panose="020B0604020202020204" pitchFamily="34" charset="0"/>
                <a:sym typeface="Canela Text Regular"/>
              </a:rPr>
              <a:t>model.add</a:t>
            </a:r>
            <a:r>
              <a:rPr kumimoji="0" lang="en-US" altLang="ja-JP" sz="3600" b="0" i="0" u="none" strike="noStrike" cap="none" spc="0" normalizeH="0" baseline="0" dirty="0">
                <a:ln>
                  <a:noFill/>
                </a:ln>
                <a:solidFill>
                  <a:schemeClr val="bg1"/>
                </a:solidFill>
                <a:effectLst/>
                <a:uFillTx/>
                <a:latin typeface="Arial" panose="020B0604020202020204" pitchFamily="34" charset="0"/>
                <a:cs typeface="Arial" panose="020B0604020202020204" pitchFamily="34" charset="0"/>
                <a:sym typeface="Canela Text Regular"/>
              </a:rPr>
              <a:t>(Dense(10, </a:t>
            </a:r>
            <a:r>
              <a:rPr lang="en-US" altLang="ja-JP" sz="3600" dirty="0">
                <a:solidFill>
                  <a:schemeClr val="bg1"/>
                </a:solidFill>
                <a:latin typeface="Arial" panose="020B0604020202020204" pitchFamily="34" charset="0"/>
                <a:cs typeface="Arial" panose="020B0604020202020204" pitchFamily="34" charset="0"/>
              </a:rPr>
              <a:t>activation=‘</a:t>
            </a:r>
            <a:r>
              <a:rPr lang="en-US" altLang="ja-JP" sz="3600" dirty="0" err="1">
                <a:solidFill>
                  <a:schemeClr val="bg1"/>
                </a:solidFill>
                <a:latin typeface="Arial" panose="020B0604020202020204" pitchFamily="34" charset="0"/>
                <a:cs typeface="Arial" panose="020B0604020202020204" pitchFamily="34" charset="0"/>
              </a:rPr>
              <a:t>softmax</a:t>
            </a:r>
            <a:r>
              <a:rPr lang="en-US" altLang="ja-JP" sz="3600" dirty="0">
                <a:solidFill>
                  <a:schemeClr val="bg1"/>
                </a:solidFill>
                <a:latin typeface="Arial" panose="020B0604020202020204" pitchFamily="34" charset="0"/>
                <a:cs typeface="Arial" panose="020B0604020202020204" pitchFamily="34" charset="0"/>
              </a:rPr>
              <a:t>’))</a:t>
            </a:r>
          </a:p>
        </p:txBody>
      </p:sp>
      <p:sp>
        <p:nvSpPr>
          <p:cNvPr id="57" name="テキスト ボックス 56">
            <a:extLst>
              <a:ext uri="{FF2B5EF4-FFF2-40B4-BE49-F238E27FC236}">
                <a16:creationId xmlns:a16="http://schemas.microsoft.com/office/drawing/2014/main" id="{AF0B58F6-8057-47B3-8296-8A4A69255C9A}"/>
              </a:ext>
            </a:extLst>
          </p:cNvPr>
          <p:cNvSpPr txBox="1"/>
          <p:nvPr/>
        </p:nvSpPr>
        <p:spPr>
          <a:xfrm>
            <a:off x="7458229" y="3616135"/>
            <a:ext cx="1805392" cy="757130"/>
          </a:xfrm>
          <a:prstGeom prst="rect">
            <a:avLst/>
          </a:prstGeom>
          <a:noFill/>
        </p:spPr>
        <p:txBody>
          <a:bodyPr wrap="square" rtlCol="0">
            <a:spAutoFit/>
          </a:bodyPr>
          <a:lstStyle/>
          <a:p>
            <a:r>
              <a:rPr lang="en-US" altLang="ja-JP" sz="4800" dirty="0">
                <a:latin typeface="Hiragino Kaku Gothic ProN W3" panose="020B0300000000000000" pitchFamily="34" charset="-128"/>
                <a:ea typeface="Hiragino Kaku Gothic ProN W3" panose="020B0300000000000000" pitchFamily="34" charset="-128"/>
              </a:rPr>
              <a:t>0</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58" name="テキスト ボックス 57">
            <a:extLst>
              <a:ext uri="{FF2B5EF4-FFF2-40B4-BE49-F238E27FC236}">
                <a16:creationId xmlns:a16="http://schemas.microsoft.com/office/drawing/2014/main" id="{88B1721E-1598-4A2E-BBF3-7F110AC2F6B0}"/>
              </a:ext>
            </a:extLst>
          </p:cNvPr>
          <p:cNvSpPr txBox="1"/>
          <p:nvPr/>
        </p:nvSpPr>
        <p:spPr>
          <a:xfrm>
            <a:off x="7488952" y="2871797"/>
            <a:ext cx="1805392" cy="757130"/>
          </a:xfrm>
          <a:prstGeom prst="rect">
            <a:avLst/>
          </a:prstGeom>
          <a:noFill/>
        </p:spPr>
        <p:txBody>
          <a:bodyPr wrap="square" rtlCol="0">
            <a:spAutoFit/>
          </a:bodyPr>
          <a:lstStyle/>
          <a:p>
            <a:r>
              <a:rPr lang="en-US" altLang="ja-JP" sz="4800" dirty="0">
                <a:latin typeface="Hiragino Kaku Gothic ProN W3" panose="020B0300000000000000" pitchFamily="34" charset="-128"/>
                <a:ea typeface="Hiragino Kaku Gothic ProN W3" panose="020B0300000000000000" pitchFamily="34" charset="-128"/>
              </a:rPr>
              <a:t>3.23</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59" name="テキスト ボックス 58">
            <a:extLst>
              <a:ext uri="{FF2B5EF4-FFF2-40B4-BE49-F238E27FC236}">
                <a16:creationId xmlns:a16="http://schemas.microsoft.com/office/drawing/2014/main" id="{1950177F-E88B-418A-9CA7-46227776515D}"/>
              </a:ext>
            </a:extLst>
          </p:cNvPr>
          <p:cNvSpPr txBox="1"/>
          <p:nvPr/>
        </p:nvSpPr>
        <p:spPr>
          <a:xfrm>
            <a:off x="7458229" y="4359247"/>
            <a:ext cx="1805392" cy="757130"/>
          </a:xfrm>
          <a:prstGeom prst="rect">
            <a:avLst/>
          </a:prstGeom>
          <a:noFill/>
        </p:spPr>
        <p:txBody>
          <a:bodyPr wrap="square" rtlCol="0">
            <a:spAutoFit/>
          </a:bodyPr>
          <a:lstStyle/>
          <a:p>
            <a:r>
              <a:rPr lang="en-US" altLang="ja-JP" sz="4800" dirty="0">
                <a:latin typeface="Hiragino Kaku Gothic ProN W3" panose="020B0300000000000000" pitchFamily="34" charset="-128"/>
                <a:ea typeface="Hiragino Kaku Gothic ProN W3" panose="020B0300000000000000" pitchFamily="34" charset="-128"/>
              </a:rPr>
              <a:t>8.45</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60" name="テキスト ボックス 59">
            <a:extLst>
              <a:ext uri="{FF2B5EF4-FFF2-40B4-BE49-F238E27FC236}">
                <a16:creationId xmlns:a16="http://schemas.microsoft.com/office/drawing/2014/main" id="{6486CC44-4043-4A56-A603-44E39C96F6B1}"/>
              </a:ext>
            </a:extLst>
          </p:cNvPr>
          <p:cNvSpPr txBox="1"/>
          <p:nvPr/>
        </p:nvSpPr>
        <p:spPr>
          <a:xfrm>
            <a:off x="7488952" y="10074014"/>
            <a:ext cx="1805392" cy="757130"/>
          </a:xfrm>
          <a:prstGeom prst="rect">
            <a:avLst/>
          </a:prstGeom>
          <a:noFill/>
        </p:spPr>
        <p:txBody>
          <a:bodyPr wrap="square" rtlCol="0">
            <a:spAutoFit/>
          </a:bodyPr>
          <a:lstStyle/>
          <a:p>
            <a:r>
              <a:rPr lang="en-US" altLang="ja-JP" sz="4800" dirty="0">
                <a:latin typeface="Hiragino Kaku Gothic ProN W3" panose="020B0300000000000000" pitchFamily="34" charset="-128"/>
                <a:ea typeface="Hiragino Kaku Gothic ProN W3" panose="020B0300000000000000" pitchFamily="34" charset="-128"/>
              </a:rPr>
              <a:t>0</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61" name="テキスト ボックス 60">
            <a:extLst>
              <a:ext uri="{FF2B5EF4-FFF2-40B4-BE49-F238E27FC236}">
                <a16:creationId xmlns:a16="http://schemas.microsoft.com/office/drawing/2014/main" id="{9B3DEA0B-7102-4F1A-9C7B-47E3FDE2C39B}"/>
              </a:ext>
            </a:extLst>
          </p:cNvPr>
          <p:cNvSpPr txBox="1"/>
          <p:nvPr/>
        </p:nvSpPr>
        <p:spPr>
          <a:xfrm>
            <a:off x="7517623" y="10804334"/>
            <a:ext cx="1805392" cy="757130"/>
          </a:xfrm>
          <a:prstGeom prst="rect">
            <a:avLst/>
          </a:prstGeom>
          <a:noFill/>
        </p:spPr>
        <p:txBody>
          <a:bodyPr wrap="square" rtlCol="0">
            <a:spAutoFit/>
          </a:bodyPr>
          <a:lstStyle/>
          <a:p>
            <a:r>
              <a:rPr lang="en-US" altLang="ja-JP" sz="4800" dirty="0">
                <a:latin typeface="Hiragino Kaku Gothic ProN W3" panose="020B0300000000000000" pitchFamily="34" charset="-128"/>
                <a:ea typeface="Hiragino Kaku Gothic ProN W3" panose="020B0300000000000000" pitchFamily="34" charset="-128"/>
              </a:rPr>
              <a:t>4.33</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63" name="テキスト ボックス 62">
            <a:extLst>
              <a:ext uri="{FF2B5EF4-FFF2-40B4-BE49-F238E27FC236}">
                <a16:creationId xmlns:a16="http://schemas.microsoft.com/office/drawing/2014/main" id="{49AA73E4-0898-4A20-862F-C99DE83E4581}"/>
              </a:ext>
            </a:extLst>
          </p:cNvPr>
          <p:cNvSpPr txBox="1"/>
          <p:nvPr/>
        </p:nvSpPr>
        <p:spPr>
          <a:xfrm>
            <a:off x="15023295" y="6233739"/>
            <a:ext cx="8891496" cy="8402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ja-JP" altLang="en-US" sz="5400" dirty="0">
                <a:latin typeface="Hiragino Kaku Gothic ProN W3" panose="020B0300000000000000" pitchFamily="34" charset="-128"/>
                <a:ea typeface="Hiragino Kaku Gothic ProN W3" panose="020B0300000000000000" pitchFamily="34" charset="-128"/>
                <a:cs typeface="Arial" panose="020B0604020202020204" pitchFamily="34" charset="0"/>
              </a:rPr>
              <a:t>最大の確率が予測される値</a:t>
            </a:r>
            <a:endParaRPr kumimoji="1" lang="ja-JP" altLang="en-US" sz="5400" dirty="0">
              <a:latin typeface="Hiragino Kaku Gothic ProN W3" panose="020B0300000000000000" pitchFamily="34" charset="-128"/>
              <a:ea typeface="Hiragino Kaku Gothic ProN W3" panose="020B0300000000000000" pitchFamily="34" charset="-128"/>
              <a:cs typeface="Arial" panose="020B0604020202020204" pitchFamily="34" charset="0"/>
            </a:endParaRPr>
          </a:p>
        </p:txBody>
      </p:sp>
      <p:sp>
        <p:nvSpPr>
          <p:cNvPr id="51" name="テキスト ボックス 50">
            <a:extLst>
              <a:ext uri="{FF2B5EF4-FFF2-40B4-BE49-F238E27FC236}">
                <a16:creationId xmlns:a16="http://schemas.microsoft.com/office/drawing/2014/main" id="{9C09D70E-E70C-49FB-9E39-2068741C3E53}"/>
              </a:ext>
            </a:extLst>
          </p:cNvPr>
          <p:cNvSpPr txBox="1"/>
          <p:nvPr/>
        </p:nvSpPr>
        <p:spPr>
          <a:xfrm>
            <a:off x="12003433" y="3652436"/>
            <a:ext cx="923428" cy="5909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ja-JP" sz="3600" dirty="0">
                <a:latin typeface="Arial" panose="020B0604020202020204" pitchFamily="34" charset="0"/>
                <a:cs typeface="Arial" panose="020B0604020202020204" pitchFamily="34" charset="0"/>
              </a:rPr>
              <a:t>0</a:t>
            </a:r>
            <a:endParaRPr kumimoji="1" lang="ja-JP" altLang="en-US" sz="3600" dirty="0">
              <a:latin typeface="Arial" panose="020B0604020202020204" pitchFamily="34" charset="0"/>
              <a:cs typeface="Arial" panose="020B0604020202020204" pitchFamily="34" charset="0"/>
            </a:endParaRPr>
          </a:p>
        </p:txBody>
      </p:sp>
      <p:sp>
        <p:nvSpPr>
          <p:cNvPr id="52" name="テキスト ボックス 51">
            <a:extLst>
              <a:ext uri="{FF2B5EF4-FFF2-40B4-BE49-F238E27FC236}">
                <a16:creationId xmlns:a16="http://schemas.microsoft.com/office/drawing/2014/main" id="{67B1B58F-617E-4BEB-BE63-B89CF6882024}"/>
              </a:ext>
            </a:extLst>
          </p:cNvPr>
          <p:cNvSpPr txBox="1"/>
          <p:nvPr/>
        </p:nvSpPr>
        <p:spPr>
          <a:xfrm>
            <a:off x="12003433" y="4390012"/>
            <a:ext cx="923428" cy="5909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ja-JP" sz="3600" dirty="0">
                <a:latin typeface="Arial" panose="020B0604020202020204" pitchFamily="34" charset="0"/>
                <a:cs typeface="Arial" panose="020B0604020202020204" pitchFamily="34" charset="0"/>
              </a:rPr>
              <a:t>1</a:t>
            </a:r>
            <a:endParaRPr kumimoji="1" lang="ja-JP" altLang="en-US" sz="3600" dirty="0">
              <a:latin typeface="Arial" panose="020B0604020202020204" pitchFamily="34" charset="0"/>
              <a:cs typeface="Arial" panose="020B0604020202020204" pitchFamily="34" charset="0"/>
            </a:endParaRPr>
          </a:p>
        </p:txBody>
      </p:sp>
      <p:sp>
        <p:nvSpPr>
          <p:cNvPr id="53" name="テキスト ボックス 52">
            <a:extLst>
              <a:ext uri="{FF2B5EF4-FFF2-40B4-BE49-F238E27FC236}">
                <a16:creationId xmlns:a16="http://schemas.microsoft.com/office/drawing/2014/main" id="{7DFA28A6-D689-408A-B22C-094481BBFC19}"/>
              </a:ext>
            </a:extLst>
          </p:cNvPr>
          <p:cNvSpPr txBox="1"/>
          <p:nvPr/>
        </p:nvSpPr>
        <p:spPr>
          <a:xfrm>
            <a:off x="12003433" y="5127588"/>
            <a:ext cx="923428" cy="5909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ja-JP" sz="3600" dirty="0">
                <a:latin typeface="Arial" panose="020B0604020202020204" pitchFamily="34" charset="0"/>
                <a:cs typeface="Arial" panose="020B0604020202020204" pitchFamily="34" charset="0"/>
              </a:rPr>
              <a:t>2</a:t>
            </a:r>
            <a:endParaRPr kumimoji="1" lang="ja-JP" altLang="en-US" sz="3600" dirty="0">
              <a:latin typeface="Arial" panose="020B0604020202020204" pitchFamily="34" charset="0"/>
              <a:cs typeface="Arial" panose="020B0604020202020204" pitchFamily="34" charset="0"/>
            </a:endParaRPr>
          </a:p>
        </p:txBody>
      </p:sp>
      <p:sp>
        <p:nvSpPr>
          <p:cNvPr id="54" name="テキスト ボックス 53">
            <a:extLst>
              <a:ext uri="{FF2B5EF4-FFF2-40B4-BE49-F238E27FC236}">
                <a16:creationId xmlns:a16="http://schemas.microsoft.com/office/drawing/2014/main" id="{556367C3-491A-46E3-951F-B446B7C9DE28}"/>
              </a:ext>
            </a:extLst>
          </p:cNvPr>
          <p:cNvSpPr txBox="1"/>
          <p:nvPr/>
        </p:nvSpPr>
        <p:spPr>
          <a:xfrm>
            <a:off x="12003433" y="5865164"/>
            <a:ext cx="923428" cy="5909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ja-JP" sz="3600" dirty="0">
                <a:latin typeface="Arial" panose="020B0604020202020204" pitchFamily="34" charset="0"/>
                <a:cs typeface="Arial" panose="020B0604020202020204" pitchFamily="34" charset="0"/>
              </a:rPr>
              <a:t>3</a:t>
            </a:r>
            <a:endParaRPr kumimoji="1" lang="ja-JP" altLang="en-US" sz="3600" dirty="0">
              <a:latin typeface="Arial" panose="020B0604020202020204" pitchFamily="34" charset="0"/>
              <a:cs typeface="Arial" panose="020B0604020202020204" pitchFamily="34" charset="0"/>
            </a:endParaRPr>
          </a:p>
        </p:txBody>
      </p:sp>
      <p:sp>
        <p:nvSpPr>
          <p:cNvPr id="55" name="テキスト ボックス 54">
            <a:extLst>
              <a:ext uri="{FF2B5EF4-FFF2-40B4-BE49-F238E27FC236}">
                <a16:creationId xmlns:a16="http://schemas.microsoft.com/office/drawing/2014/main" id="{6ACFD9BD-D167-4CF0-BA8D-6011AB64E4CD}"/>
              </a:ext>
            </a:extLst>
          </p:cNvPr>
          <p:cNvSpPr txBox="1"/>
          <p:nvPr/>
        </p:nvSpPr>
        <p:spPr>
          <a:xfrm>
            <a:off x="12003433" y="6602740"/>
            <a:ext cx="923428" cy="5909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ja-JP" sz="3600" dirty="0">
                <a:latin typeface="Arial" panose="020B0604020202020204" pitchFamily="34" charset="0"/>
                <a:cs typeface="Arial" panose="020B0604020202020204" pitchFamily="34" charset="0"/>
              </a:rPr>
              <a:t>4</a:t>
            </a:r>
            <a:endParaRPr kumimoji="1" lang="ja-JP" altLang="en-US" sz="3600" dirty="0">
              <a:latin typeface="Arial" panose="020B0604020202020204" pitchFamily="34" charset="0"/>
              <a:cs typeface="Arial" panose="020B0604020202020204" pitchFamily="34" charset="0"/>
            </a:endParaRPr>
          </a:p>
        </p:txBody>
      </p:sp>
      <p:sp>
        <p:nvSpPr>
          <p:cNvPr id="62" name="テキスト ボックス 61">
            <a:extLst>
              <a:ext uri="{FF2B5EF4-FFF2-40B4-BE49-F238E27FC236}">
                <a16:creationId xmlns:a16="http://schemas.microsoft.com/office/drawing/2014/main" id="{8ADAEBAD-2846-4512-BD36-20BA8809396E}"/>
              </a:ext>
            </a:extLst>
          </p:cNvPr>
          <p:cNvSpPr txBox="1"/>
          <p:nvPr/>
        </p:nvSpPr>
        <p:spPr>
          <a:xfrm>
            <a:off x="12003433" y="7340316"/>
            <a:ext cx="923428" cy="5909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ja-JP" sz="3600" dirty="0">
                <a:latin typeface="Arial" panose="020B0604020202020204" pitchFamily="34" charset="0"/>
                <a:cs typeface="Arial" panose="020B0604020202020204" pitchFamily="34" charset="0"/>
              </a:rPr>
              <a:t>5</a:t>
            </a:r>
            <a:endParaRPr kumimoji="1" lang="ja-JP" altLang="en-US" sz="3600" dirty="0">
              <a:latin typeface="Arial" panose="020B0604020202020204" pitchFamily="34" charset="0"/>
              <a:cs typeface="Arial" panose="020B0604020202020204" pitchFamily="34" charset="0"/>
            </a:endParaRPr>
          </a:p>
        </p:txBody>
      </p:sp>
      <p:sp>
        <p:nvSpPr>
          <p:cNvPr id="65" name="テキスト ボックス 64">
            <a:extLst>
              <a:ext uri="{FF2B5EF4-FFF2-40B4-BE49-F238E27FC236}">
                <a16:creationId xmlns:a16="http://schemas.microsoft.com/office/drawing/2014/main" id="{F5F8F13C-0A70-426C-83EE-73318161CA79}"/>
              </a:ext>
            </a:extLst>
          </p:cNvPr>
          <p:cNvSpPr txBox="1"/>
          <p:nvPr/>
        </p:nvSpPr>
        <p:spPr>
          <a:xfrm>
            <a:off x="12003433" y="8077892"/>
            <a:ext cx="923428" cy="5909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ja-JP" sz="3600" dirty="0">
                <a:latin typeface="Arial" panose="020B0604020202020204" pitchFamily="34" charset="0"/>
                <a:cs typeface="Arial" panose="020B0604020202020204" pitchFamily="34" charset="0"/>
              </a:rPr>
              <a:t>6</a:t>
            </a:r>
            <a:endParaRPr kumimoji="1" lang="ja-JP" altLang="en-US" sz="3600" dirty="0">
              <a:latin typeface="Arial" panose="020B0604020202020204" pitchFamily="34" charset="0"/>
              <a:cs typeface="Arial" panose="020B0604020202020204" pitchFamily="34" charset="0"/>
            </a:endParaRPr>
          </a:p>
        </p:txBody>
      </p:sp>
      <p:sp>
        <p:nvSpPr>
          <p:cNvPr id="66" name="テキスト ボックス 65">
            <a:extLst>
              <a:ext uri="{FF2B5EF4-FFF2-40B4-BE49-F238E27FC236}">
                <a16:creationId xmlns:a16="http://schemas.microsoft.com/office/drawing/2014/main" id="{BF2905B5-924E-4BBF-9077-1C006EF41A8B}"/>
              </a:ext>
            </a:extLst>
          </p:cNvPr>
          <p:cNvSpPr txBox="1"/>
          <p:nvPr/>
        </p:nvSpPr>
        <p:spPr>
          <a:xfrm>
            <a:off x="12003433" y="8815468"/>
            <a:ext cx="923428" cy="5909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ja-JP" sz="3600" dirty="0">
                <a:latin typeface="Arial" panose="020B0604020202020204" pitchFamily="34" charset="0"/>
                <a:cs typeface="Arial" panose="020B0604020202020204" pitchFamily="34" charset="0"/>
              </a:rPr>
              <a:t>7</a:t>
            </a:r>
            <a:endParaRPr kumimoji="1" lang="ja-JP" altLang="en-US" sz="3600" dirty="0">
              <a:latin typeface="Arial" panose="020B0604020202020204" pitchFamily="34" charset="0"/>
              <a:cs typeface="Arial" panose="020B0604020202020204" pitchFamily="34" charset="0"/>
            </a:endParaRPr>
          </a:p>
        </p:txBody>
      </p:sp>
      <p:sp>
        <p:nvSpPr>
          <p:cNvPr id="67" name="テキスト ボックス 66">
            <a:extLst>
              <a:ext uri="{FF2B5EF4-FFF2-40B4-BE49-F238E27FC236}">
                <a16:creationId xmlns:a16="http://schemas.microsoft.com/office/drawing/2014/main" id="{8F691AD7-A5D4-482B-BF86-6C38744D317F}"/>
              </a:ext>
            </a:extLst>
          </p:cNvPr>
          <p:cNvSpPr txBox="1"/>
          <p:nvPr/>
        </p:nvSpPr>
        <p:spPr>
          <a:xfrm>
            <a:off x="12003433" y="9553044"/>
            <a:ext cx="923428" cy="5909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ja-JP" sz="3600" dirty="0">
                <a:latin typeface="Arial" panose="020B0604020202020204" pitchFamily="34" charset="0"/>
                <a:cs typeface="Arial" panose="020B0604020202020204" pitchFamily="34" charset="0"/>
              </a:rPr>
              <a:t>8</a:t>
            </a:r>
            <a:endParaRPr kumimoji="1" lang="ja-JP" altLang="en-US" sz="3600" dirty="0">
              <a:latin typeface="Arial" panose="020B0604020202020204" pitchFamily="34" charset="0"/>
              <a:cs typeface="Arial" panose="020B0604020202020204" pitchFamily="34" charset="0"/>
            </a:endParaRPr>
          </a:p>
        </p:txBody>
      </p:sp>
      <p:sp>
        <p:nvSpPr>
          <p:cNvPr id="68" name="テキスト ボックス 67">
            <a:extLst>
              <a:ext uri="{FF2B5EF4-FFF2-40B4-BE49-F238E27FC236}">
                <a16:creationId xmlns:a16="http://schemas.microsoft.com/office/drawing/2014/main" id="{7F58900C-0CB2-4ABD-8435-76F324E10766}"/>
              </a:ext>
            </a:extLst>
          </p:cNvPr>
          <p:cNvSpPr txBox="1"/>
          <p:nvPr/>
        </p:nvSpPr>
        <p:spPr>
          <a:xfrm>
            <a:off x="12003433" y="10290624"/>
            <a:ext cx="923428" cy="5909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ja-JP" sz="3600" dirty="0">
                <a:latin typeface="Arial" panose="020B0604020202020204" pitchFamily="34" charset="0"/>
                <a:cs typeface="Arial" panose="020B0604020202020204" pitchFamily="34" charset="0"/>
              </a:rPr>
              <a:t>9</a:t>
            </a:r>
            <a:endParaRPr kumimoji="1" lang="ja-JP" altLang="en-US" sz="3600" dirty="0">
              <a:latin typeface="Arial" panose="020B0604020202020204" pitchFamily="34" charset="0"/>
              <a:cs typeface="Arial" panose="020B0604020202020204" pitchFamily="34" charset="0"/>
            </a:endParaRPr>
          </a:p>
        </p:txBody>
      </p:sp>
      <p:sp>
        <p:nvSpPr>
          <p:cNvPr id="64" name="テキスト ボックス 63">
            <a:extLst>
              <a:ext uri="{FF2B5EF4-FFF2-40B4-BE49-F238E27FC236}">
                <a16:creationId xmlns:a16="http://schemas.microsoft.com/office/drawing/2014/main" id="{00AF43F1-192B-4BBE-9314-4EBF52C7FDFC}"/>
              </a:ext>
            </a:extLst>
          </p:cNvPr>
          <p:cNvSpPr txBox="1"/>
          <p:nvPr/>
        </p:nvSpPr>
        <p:spPr>
          <a:xfrm>
            <a:off x="12464646" y="4284793"/>
            <a:ext cx="2505757" cy="757130"/>
          </a:xfrm>
          <a:prstGeom prst="rect">
            <a:avLst/>
          </a:prstGeom>
          <a:noFill/>
        </p:spPr>
        <p:txBody>
          <a:bodyPr wrap="square" rtlCol="0">
            <a:spAutoFit/>
          </a:bodyPr>
          <a:lstStyle/>
          <a:p>
            <a:r>
              <a:rPr lang="en-US" altLang="ja-JP" sz="4800" dirty="0">
                <a:latin typeface="Hiragino Kaku Gothic ProN W3" panose="020B0300000000000000" pitchFamily="34" charset="-128"/>
                <a:ea typeface="Hiragino Kaku Gothic ProN W3" panose="020B0300000000000000" pitchFamily="34" charset="-128"/>
              </a:rPr>
              <a:t>0.003</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69" name="テキスト ボックス 68">
            <a:extLst>
              <a:ext uri="{FF2B5EF4-FFF2-40B4-BE49-F238E27FC236}">
                <a16:creationId xmlns:a16="http://schemas.microsoft.com/office/drawing/2014/main" id="{9CFBA1AD-11A3-4A55-BEE4-CD7F9445A0C6}"/>
              </a:ext>
            </a:extLst>
          </p:cNvPr>
          <p:cNvSpPr txBox="1"/>
          <p:nvPr/>
        </p:nvSpPr>
        <p:spPr>
          <a:xfrm>
            <a:off x="12800822" y="3559334"/>
            <a:ext cx="1805392" cy="757130"/>
          </a:xfrm>
          <a:prstGeom prst="rect">
            <a:avLst/>
          </a:prstGeom>
          <a:noFill/>
        </p:spPr>
        <p:txBody>
          <a:bodyPr wrap="square" rtlCol="0">
            <a:spAutoFit/>
          </a:bodyPr>
          <a:lstStyle/>
          <a:p>
            <a:r>
              <a:rPr kumimoji="1" lang="en-US" altLang="ja-JP" sz="4800" dirty="0">
                <a:latin typeface="Hiragino Kaku Gothic ProN W3" panose="020B0300000000000000" pitchFamily="34" charset="-128"/>
                <a:ea typeface="Hiragino Kaku Gothic ProN W3" panose="020B0300000000000000" pitchFamily="34" charset="-128"/>
              </a:rPr>
              <a:t>0.02</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70" name="テキスト ボックス 69">
            <a:extLst>
              <a:ext uri="{FF2B5EF4-FFF2-40B4-BE49-F238E27FC236}">
                <a16:creationId xmlns:a16="http://schemas.microsoft.com/office/drawing/2014/main" id="{223AC65B-491C-4C79-A4C7-C602B4712432}"/>
              </a:ext>
            </a:extLst>
          </p:cNvPr>
          <p:cNvSpPr txBox="1"/>
          <p:nvPr/>
        </p:nvSpPr>
        <p:spPr>
          <a:xfrm>
            <a:off x="12725002" y="5046784"/>
            <a:ext cx="2062021" cy="757130"/>
          </a:xfrm>
          <a:prstGeom prst="rect">
            <a:avLst/>
          </a:prstGeom>
          <a:noFill/>
        </p:spPr>
        <p:txBody>
          <a:bodyPr wrap="square" rtlCol="0">
            <a:spAutoFit/>
          </a:bodyPr>
          <a:lstStyle/>
          <a:p>
            <a:r>
              <a:rPr lang="en-US" altLang="ja-JP" sz="4800" dirty="0">
                <a:latin typeface="Hiragino Kaku Gothic ProN W3" panose="020B0300000000000000" pitchFamily="34" charset="-128"/>
                <a:ea typeface="Hiragino Kaku Gothic ProN W3" panose="020B0300000000000000" pitchFamily="34" charset="-128"/>
              </a:rPr>
              <a:t>0.007</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71" name="テキスト ボックス 70">
            <a:extLst>
              <a:ext uri="{FF2B5EF4-FFF2-40B4-BE49-F238E27FC236}">
                <a16:creationId xmlns:a16="http://schemas.microsoft.com/office/drawing/2014/main" id="{6DF86410-AA72-4E08-989F-08C7DD0506A8}"/>
              </a:ext>
            </a:extLst>
          </p:cNvPr>
          <p:cNvSpPr txBox="1"/>
          <p:nvPr/>
        </p:nvSpPr>
        <p:spPr>
          <a:xfrm>
            <a:off x="12692329" y="6554184"/>
            <a:ext cx="2062020" cy="757130"/>
          </a:xfrm>
          <a:prstGeom prst="rect">
            <a:avLst/>
          </a:prstGeom>
          <a:noFill/>
        </p:spPr>
        <p:txBody>
          <a:bodyPr wrap="square" rtlCol="0">
            <a:spAutoFit/>
          </a:bodyPr>
          <a:lstStyle/>
          <a:p>
            <a:r>
              <a:rPr lang="en-US" altLang="ja-JP" sz="4800" dirty="0">
                <a:latin typeface="Hiragino Kaku Gothic ProN W3" panose="020B0300000000000000" pitchFamily="34" charset="-128"/>
                <a:ea typeface="Hiragino Kaku Gothic ProN W3" panose="020B0300000000000000" pitchFamily="34" charset="-128"/>
              </a:rPr>
              <a:t>0.005</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72" name="テキスト ボックス 71">
            <a:extLst>
              <a:ext uri="{FF2B5EF4-FFF2-40B4-BE49-F238E27FC236}">
                <a16:creationId xmlns:a16="http://schemas.microsoft.com/office/drawing/2014/main" id="{538DFF94-E173-4653-AF81-B07DD1FC9103}"/>
              </a:ext>
            </a:extLst>
          </p:cNvPr>
          <p:cNvSpPr txBox="1"/>
          <p:nvPr/>
        </p:nvSpPr>
        <p:spPr>
          <a:xfrm>
            <a:off x="12876364" y="5792021"/>
            <a:ext cx="1805392" cy="757130"/>
          </a:xfrm>
          <a:prstGeom prst="rect">
            <a:avLst/>
          </a:prstGeom>
          <a:noFill/>
        </p:spPr>
        <p:txBody>
          <a:bodyPr wrap="square" rtlCol="0">
            <a:spAutoFit/>
          </a:bodyPr>
          <a:lstStyle/>
          <a:p>
            <a:r>
              <a:rPr lang="en-US" altLang="ja-JP" sz="4800" dirty="0">
                <a:latin typeface="Hiragino Kaku Gothic ProN W3" panose="020B0300000000000000" pitchFamily="34" charset="-128"/>
                <a:ea typeface="Hiragino Kaku Gothic ProN W3" panose="020B0300000000000000" pitchFamily="34" charset="-128"/>
              </a:rPr>
              <a:t>0.01</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73" name="テキスト ボックス 72">
            <a:extLst>
              <a:ext uri="{FF2B5EF4-FFF2-40B4-BE49-F238E27FC236}">
                <a16:creationId xmlns:a16="http://schemas.microsoft.com/office/drawing/2014/main" id="{CE2C1BA0-2FB0-4339-BA12-9B3D1969E502}"/>
              </a:ext>
            </a:extLst>
          </p:cNvPr>
          <p:cNvSpPr txBox="1"/>
          <p:nvPr/>
        </p:nvSpPr>
        <p:spPr>
          <a:xfrm>
            <a:off x="12742840" y="8038726"/>
            <a:ext cx="1960516" cy="757130"/>
          </a:xfrm>
          <a:prstGeom prst="rect">
            <a:avLst/>
          </a:prstGeom>
          <a:noFill/>
        </p:spPr>
        <p:txBody>
          <a:bodyPr wrap="square" rtlCol="0">
            <a:spAutoFit/>
          </a:bodyPr>
          <a:lstStyle/>
          <a:p>
            <a:r>
              <a:rPr lang="en-US" altLang="ja-JP" sz="4800" dirty="0">
                <a:latin typeface="Hiragino Kaku Gothic ProN W3" panose="020B0300000000000000" pitchFamily="34" charset="-128"/>
                <a:ea typeface="Hiragino Kaku Gothic ProN W3" panose="020B0300000000000000" pitchFamily="34" charset="-128"/>
              </a:rPr>
              <a:t>0.004</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74" name="テキスト ボックス 73">
            <a:extLst>
              <a:ext uri="{FF2B5EF4-FFF2-40B4-BE49-F238E27FC236}">
                <a16:creationId xmlns:a16="http://schemas.microsoft.com/office/drawing/2014/main" id="{60436234-8D11-484C-829F-B17C628D144D}"/>
              </a:ext>
            </a:extLst>
          </p:cNvPr>
          <p:cNvSpPr txBox="1"/>
          <p:nvPr/>
        </p:nvSpPr>
        <p:spPr>
          <a:xfrm>
            <a:off x="12716156" y="7277329"/>
            <a:ext cx="2112368" cy="757130"/>
          </a:xfrm>
          <a:prstGeom prst="rect">
            <a:avLst/>
          </a:prstGeom>
          <a:noFill/>
        </p:spPr>
        <p:txBody>
          <a:bodyPr wrap="square" rtlCol="0">
            <a:spAutoFit/>
          </a:bodyPr>
          <a:lstStyle/>
          <a:p>
            <a:r>
              <a:rPr lang="en-US" altLang="ja-JP" sz="4800" dirty="0">
                <a:latin typeface="Hiragino Kaku Gothic ProN W3" panose="020B0300000000000000" pitchFamily="34" charset="-128"/>
                <a:ea typeface="Hiragino Kaku Gothic ProN W3" panose="020B0300000000000000" pitchFamily="34" charset="-128"/>
              </a:rPr>
              <a:t>0.001</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75" name="テキスト ボックス 74">
            <a:extLst>
              <a:ext uri="{FF2B5EF4-FFF2-40B4-BE49-F238E27FC236}">
                <a16:creationId xmlns:a16="http://schemas.microsoft.com/office/drawing/2014/main" id="{7D8E0636-4D35-43FE-9050-6E3840D3868F}"/>
              </a:ext>
            </a:extLst>
          </p:cNvPr>
          <p:cNvSpPr txBox="1"/>
          <p:nvPr/>
        </p:nvSpPr>
        <p:spPr>
          <a:xfrm>
            <a:off x="12770099" y="8781838"/>
            <a:ext cx="1805392" cy="757130"/>
          </a:xfrm>
          <a:prstGeom prst="rect">
            <a:avLst/>
          </a:prstGeom>
          <a:noFill/>
        </p:spPr>
        <p:txBody>
          <a:bodyPr wrap="square" rtlCol="0">
            <a:spAutoFit/>
          </a:bodyPr>
          <a:lstStyle/>
          <a:p>
            <a:r>
              <a:rPr lang="en-US" altLang="ja-JP" sz="4800" dirty="0">
                <a:latin typeface="Hiragino Kaku Gothic ProN W3" panose="020B0300000000000000" pitchFamily="34" charset="-128"/>
                <a:ea typeface="Hiragino Kaku Gothic ProN W3" panose="020B0300000000000000" pitchFamily="34" charset="-128"/>
              </a:rPr>
              <a:t>0.58</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76" name="テキスト ボックス 75">
            <a:extLst>
              <a:ext uri="{FF2B5EF4-FFF2-40B4-BE49-F238E27FC236}">
                <a16:creationId xmlns:a16="http://schemas.microsoft.com/office/drawing/2014/main" id="{0FAD4084-503E-4836-BD3C-FDB1BBD502F3}"/>
              </a:ext>
            </a:extLst>
          </p:cNvPr>
          <p:cNvSpPr txBox="1"/>
          <p:nvPr/>
        </p:nvSpPr>
        <p:spPr>
          <a:xfrm>
            <a:off x="12770099" y="10289582"/>
            <a:ext cx="1805392" cy="757130"/>
          </a:xfrm>
          <a:prstGeom prst="rect">
            <a:avLst/>
          </a:prstGeom>
          <a:noFill/>
        </p:spPr>
        <p:txBody>
          <a:bodyPr wrap="square" rtlCol="0">
            <a:spAutoFit/>
          </a:bodyPr>
          <a:lstStyle/>
          <a:p>
            <a:r>
              <a:rPr lang="en-US" altLang="ja-JP" sz="4800" dirty="0">
                <a:latin typeface="Hiragino Kaku Gothic ProN W3" panose="020B0300000000000000" pitchFamily="34" charset="-128"/>
                <a:ea typeface="Hiragino Kaku Gothic ProN W3" panose="020B0300000000000000" pitchFamily="34" charset="-128"/>
              </a:rPr>
              <a:t>0.03</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77" name="テキスト ボックス 76">
            <a:extLst>
              <a:ext uri="{FF2B5EF4-FFF2-40B4-BE49-F238E27FC236}">
                <a16:creationId xmlns:a16="http://schemas.microsoft.com/office/drawing/2014/main" id="{0041F210-E6EA-47A8-AE20-F257AA5E7241}"/>
              </a:ext>
            </a:extLst>
          </p:cNvPr>
          <p:cNvSpPr txBox="1"/>
          <p:nvPr/>
        </p:nvSpPr>
        <p:spPr>
          <a:xfrm>
            <a:off x="12770099" y="9491025"/>
            <a:ext cx="1805392" cy="757130"/>
          </a:xfrm>
          <a:prstGeom prst="rect">
            <a:avLst/>
          </a:prstGeom>
          <a:noFill/>
        </p:spPr>
        <p:txBody>
          <a:bodyPr wrap="square" rtlCol="0">
            <a:spAutoFit/>
          </a:bodyPr>
          <a:lstStyle/>
          <a:p>
            <a:r>
              <a:rPr lang="en-US" altLang="ja-JP" sz="4800" dirty="0">
                <a:latin typeface="Hiragino Kaku Gothic ProN W3" panose="020B0300000000000000" pitchFamily="34" charset="-128"/>
                <a:ea typeface="Hiragino Kaku Gothic ProN W3" panose="020B0300000000000000" pitchFamily="34" charset="-128"/>
              </a:rPr>
              <a:t>0.34</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78" name="テキスト ボックス 77">
            <a:extLst>
              <a:ext uri="{FF2B5EF4-FFF2-40B4-BE49-F238E27FC236}">
                <a16:creationId xmlns:a16="http://schemas.microsoft.com/office/drawing/2014/main" id="{E4BBF962-CDC4-4D05-A813-6624DD768FF1}"/>
              </a:ext>
            </a:extLst>
          </p:cNvPr>
          <p:cNvSpPr txBox="1"/>
          <p:nvPr/>
        </p:nvSpPr>
        <p:spPr>
          <a:xfrm>
            <a:off x="11061981" y="2028838"/>
            <a:ext cx="3066989" cy="757130"/>
          </a:xfrm>
          <a:prstGeom prst="rect">
            <a:avLst/>
          </a:prstGeom>
          <a:noFill/>
        </p:spPr>
        <p:txBody>
          <a:bodyPr wrap="square" rtlCol="0">
            <a:spAutoFit/>
          </a:bodyPr>
          <a:lstStyle/>
          <a:p>
            <a:pPr algn="ctr"/>
            <a:r>
              <a:rPr lang="en-US" altLang="ja-JP" sz="4800" dirty="0">
                <a:latin typeface="Hiragino Kaku Gothic ProN W3" panose="020B0300000000000000" pitchFamily="34" charset="-128"/>
                <a:ea typeface="Hiragino Kaku Gothic ProN W3" panose="020B0300000000000000" pitchFamily="34" charset="-128"/>
              </a:rPr>
              <a:t>10</a:t>
            </a:r>
            <a:r>
              <a:rPr lang="ja-JP" altLang="en-US" sz="4800" dirty="0">
                <a:latin typeface="Hiragino Kaku Gothic ProN W3" panose="020B0300000000000000" pitchFamily="34" charset="-128"/>
                <a:ea typeface="Hiragino Kaku Gothic ProN W3" panose="020B0300000000000000" pitchFamily="34" charset="-128"/>
              </a:rPr>
              <a:t>個</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79" name="テキスト ボックス 78">
            <a:extLst>
              <a:ext uri="{FF2B5EF4-FFF2-40B4-BE49-F238E27FC236}">
                <a16:creationId xmlns:a16="http://schemas.microsoft.com/office/drawing/2014/main" id="{6A1BA3B8-6917-4E3C-9AD5-D62C717C4D77}"/>
              </a:ext>
            </a:extLst>
          </p:cNvPr>
          <p:cNvSpPr txBox="1"/>
          <p:nvPr/>
        </p:nvSpPr>
        <p:spPr>
          <a:xfrm>
            <a:off x="6241778" y="1779139"/>
            <a:ext cx="3066989" cy="757130"/>
          </a:xfrm>
          <a:prstGeom prst="rect">
            <a:avLst/>
          </a:prstGeom>
          <a:noFill/>
        </p:spPr>
        <p:txBody>
          <a:bodyPr wrap="square" rtlCol="0">
            <a:spAutoFit/>
          </a:bodyPr>
          <a:lstStyle/>
          <a:p>
            <a:pPr algn="ctr"/>
            <a:r>
              <a:rPr lang="en-US" altLang="ja-JP" sz="4800" dirty="0">
                <a:latin typeface="Hiragino Kaku Gothic ProN W3" panose="020B0300000000000000" pitchFamily="34" charset="-128"/>
                <a:ea typeface="Hiragino Kaku Gothic ProN W3" panose="020B0300000000000000" pitchFamily="34" charset="-128"/>
              </a:rPr>
              <a:t>32</a:t>
            </a:r>
            <a:r>
              <a:rPr lang="ja-JP" altLang="en-US" sz="4800" dirty="0">
                <a:latin typeface="Hiragino Kaku Gothic ProN W3" panose="020B0300000000000000" pitchFamily="34" charset="-128"/>
                <a:ea typeface="Hiragino Kaku Gothic ProN W3" panose="020B0300000000000000" pitchFamily="34" charset="-128"/>
              </a:rPr>
              <a:t>個</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80" name="テキスト ボックス 79">
            <a:extLst>
              <a:ext uri="{FF2B5EF4-FFF2-40B4-BE49-F238E27FC236}">
                <a16:creationId xmlns:a16="http://schemas.microsoft.com/office/drawing/2014/main" id="{38E9FB1B-873C-4B34-80AC-9CB59A82B589}"/>
              </a:ext>
            </a:extLst>
          </p:cNvPr>
          <p:cNvSpPr txBox="1"/>
          <p:nvPr/>
        </p:nvSpPr>
        <p:spPr>
          <a:xfrm>
            <a:off x="5182968" y="11712609"/>
            <a:ext cx="4517396" cy="590931"/>
          </a:xfrm>
          <a:prstGeom prst="rect">
            <a:avLst/>
          </a:prstGeom>
          <a:noFill/>
        </p:spPr>
        <p:txBody>
          <a:bodyPr wrap="square" rtlCol="0">
            <a:spAutoFit/>
          </a:bodyPr>
          <a:lstStyle/>
          <a:p>
            <a:r>
              <a:rPr lang="en-US" altLang="ja-JP" sz="3600" dirty="0">
                <a:latin typeface="Hiragino Kaku Gothic ProN W3" panose="020B0300000000000000" pitchFamily="34" charset="-128"/>
                <a:ea typeface="Hiragino Kaku Gothic ProN W3" panose="020B0300000000000000" pitchFamily="34" charset="-128"/>
              </a:rPr>
              <a:t>(</a:t>
            </a:r>
            <a:r>
              <a:rPr lang="ja-JP" altLang="en-US" sz="3600" dirty="0">
                <a:latin typeface="Hiragino Kaku Gothic ProN W3" panose="020B0300000000000000" pitchFamily="34" charset="-128"/>
                <a:ea typeface="Hiragino Kaku Gothic ProN W3" panose="020B0300000000000000" pitchFamily="34" charset="-128"/>
              </a:rPr>
              <a:t>バイアス項</a:t>
            </a:r>
            <a:r>
              <a:rPr lang="en-US" altLang="ja-JP" sz="3600" dirty="0">
                <a:latin typeface="Hiragino Kaku Gothic ProN W3" panose="020B0300000000000000" pitchFamily="34" charset="-128"/>
                <a:ea typeface="Hiragino Kaku Gothic ProN W3" panose="020B0300000000000000" pitchFamily="34" charset="-128"/>
              </a:rPr>
              <a:t>): b</a:t>
            </a:r>
            <a:endParaRPr kumimoji="1" lang="ja-JP" altLang="en-US" sz="3600" dirty="0">
              <a:latin typeface="Hiragino Kaku Gothic ProN W3" panose="020B0300000000000000" pitchFamily="34" charset="-128"/>
              <a:ea typeface="Hiragino Kaku Gothic ProN W3" panose="020B0300000000000000" pitchFamily="34" charset="-128"/>
            </a:endParaRPr>
          </a:p>
        </p:txBody>
      </p:sp>
      <p:cxnSp>
        <p:nvCxnSpPr>
          <p:cNvPr id="81" name="直線コネクタ 80">
            <a:extLst>
              <a:ext uri="{FF2B5EF4-FFF2-40B4-BE49-F238E27FC236}">
                <a16:creationId xmlns:a16="http://schemas.microsoft.com/office/drawing/2014/main" id="{3C303706-59DD-4734-AB50-92042D646B97}"/>
              </a:ext>
            </a:extLst>
          </p:cNvPr>
          <p:cNvCxnSpPr>
            <a:cxnSpLocks/>
          </p:cNvCxnSpPr>
          <p:nvPr/>
        </p:nvCxnSpPr>
        <p:spPr>
          <a:xfrm flipV="1">
            <a:off x="9576831" y="10470882"/>
            <a:ext cx="2301650" cy="15679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77505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テキスト ボックス 63">
            <a:extLst>
              <a:ext uri="{FF2B5EF4-FFF2-40B4-BE49-F238E27FC236}">
                <a16:creationId xmlns:a16="http://schemas.microsoft.com/office/drawing/2014/main" id="{A5524313-EC97-4A2E-8DC7-438306820DEC}"/>
              </a:ext>
            </a:extLst>
          </p:cNvPr>
          <p:cNvSpPr txBox="1"/>
          <p:nvPr/>
        </p:nvSpPr>
        <p:spPr>
          <a:xfrm>
            <a:off x="16409898" y="8142270"/>
            <a:ext cx="6118287" cy="5909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ja-JP" altLang="en-US" sz="3600" dirty="0">
                <a:latin typeface="Hiragino Kaku Gothic ProN W3" panose="020B0300000000000000" pitchFamily="34" charset="-128"/>
                <a:ea typeface="Hiragino Kaku Gothic ProN W3" panose="020B0300000000000000" pitchFamily="34" charset="-128"/>
                <a:cs typeface="Arial" panose="020B0604020202020204" pitchFamily="34" charset="0"/>
              </a:rPr>
              <a:t>例えばこの場合は</a:t>
            </a:r>
            <a:r>
              <a:rPr lang="en-US" altLang="ja-JP" sz="3600" dirty="0">
                <a:latin typeface="Hiragino Kaku Gothic ProN W3" panose="020B0300000000000000" pitchFamily="34" charset="-128"/>
                <a:ea typeface="Hiragino Kaku Gothic ProN W3" panose="020B0300000000000000" pitchFamily="34" charset="-128"/>
                <a:cs typeface="Arial" panose="020B0604020202020204" pitchFamily="34" charset="0"/>
              </a:rPr>
              <a:t>7</a:t>
            </a:r>
            <a:r>
              <a:rPr lang="ja-JP" altLang="en-US" sz="3600" dirty="0">
                <a:latin typeface="Hiragino Kaku Gothic ProN W3" panose="020B0300000000000000" pitchFamily="34" charset="-128"/>
                <a:ea typeface="Hiragino Kaku Gothic ProN W3" panose="020B0300000000000000" pitchFamily="34" charset="-128"/>
                <a:cs typeface="Arial" panose="020B0604020202020204" pitchFamily="34" charset="0"/>
              </a:rPr>
              <a:t>と予測</a:t>
            </a:r>
            <a:endParaRPr kumimoji="1" lang="ja-JP" altLang="en-US" sz="3600" dirty="0">
              <a:latin typeface="Hiragino Kaku Gothic ProN W3" panose="020B0300000000000000" pitchFamily="34" charset="-128"/>
              <a:ea typeface="Hiragino Kaku Gothic ProN W3" panose="020B0300000000000000" pitchFamily="34" charset="-128"/>
              <a:cs typeface="Arial" panose="020B0604020202020204" pitchFamily="34" charset="0"/>
            </a:endParaRPr>
          </a:p>
        </p:txBody>
      </p:sp>
      <p:sp>
        <p:nvSpPr>
          <p:cNvPr id="4" name="楕円 9">
            <a:extLst>
              <a:ext uri="{FF2B5EF4-FFF2-40B4-BE49-F238E27FC236}">
                <a16:creationId xmlns:a16="http://schemas.microsoft.com/office/drawing/2014/main" id="{D2893EAC-50E9-1778-553C-4480AA673755}"/>
              </a:ext>
            </a:extLst>
          </p:cNvPr>
          <p:cNvSpPr/>
          <p:nvPr/>
        </p:nvSpPr>
        <p:spPr>
          <a:xfrm>
            <a:off x="6945869" y="2935087"/>
            <a:ext cx="577298" cy="5772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5" name="楕円 10">
            <a:extLst>
              <a:ext uri="{FF2B5EF4-FFF2-40B4-BE49-F238E27FC236}">
                <a16:creationId xmlns:a16="http://schemas.microsoft.com/office/drawing/2014/main" id="{C9C4949D-765A-9F77-B0CF-0419617A268A}"/>
              </a:ext>
            </a:extLst>
          </p:cNvPr>
          <p:cNvSpPr/>
          <p:nvPr/>
        </p:nvSpPr>
        <p:spPr>
          <a:xfrm>
            <a:off x="6945867" y="3670191"/>
            <a:ext cx="577298" cy="5772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6" name="楕円 11">
            <a:extLst>
              <a:ext uri="{FF2B5EF4-FFF2-40B4-BE49-F238E27FC236}">
                <a16:creationId xmlns:a16="http://schemas.microsoft.com/office/drawing/2014/main" id="{88CDA60B-0989-FCAD-9557-FDACF3F6E0F3}"/>
              </a:ext>
            </a:extLst>
          </p:cNvPr>
          <p:cNvSpPr/>
          <p:nvPr/>
        </p:nvSpPr>
        <p:spPr>
          <a:xfrm>
            <a:off x="6945865" y="4405295"/>
            <a:ext cx="577298" cy="5772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7" name="楕円 12">
            <a:extLst>
              <a:ext uri="{FF2B5EF4-FFF2-40B4-BE49-F238E27FC236}">
                <a16:creationId xmlns:a16="http://schemas.microsoft.com/office/drawing/2014/main" id="{1F0B30FE-C160-E8D8-ECD9-4E6CE6B0DF08}"/>
              </a:ext>
            </a:extLst>
          </p:cNvPr>
          <p:cNvSpPr/>
          <p:nvPr/>
        </p:nvSpPr>
        <p:spPr>
          <a:xfrm>
            <a:off x="6945865" y="10096041"/>
            <a:ext cx="577298" cy="5772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8" name="楕円 13">
            <a:extLst>
              <a:ext uri="{FF2B5EF4-FFF2-40B4-BE49-F238E27FC236}">
                <a16:creationId xmlns:a16="http://schemas.microsoft.com/office/drawing/2014/main" id="{7020C33D-7B62-8C78-1EAF-B2B31CBEB619}"/>
              </a:ext>
            </a:extLst>
          </p:cNvPr>
          <p:cNvSpPr/>
          <p:nvPr/>
        </p:nvSpPr>
        <p:spPr>
          <a:xfrm>
            <a:off x="6945865" y="10831145"/>
            <a:ext cx="577298" cy="5772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9" name="楕円 14">
            <a:extLst>
              <a:ext uri="{FF2B5EF4-FFF2-40B4-BE49-F238E27FC236}">
                <a16:creationId xmlns:a16="http://schemas.microsoft.com/office/drawing/2014/main" id="{EB92B60C-BDF8-1D12-5819-31DBA8E1AFF0}"/>
              </a:ext>
            </a:extLst>
          </p:cNvPr>
          <p:cNvSpPr/>
          <p:nvPr/>
        </p:nvSpPr>
        <p:spPr>
          <a:xfrm>
            <a:off x="12192003" y="3619963"/>
            <a:ext cx="577298" cy="5772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25" name="楕円 15">
            <a:extLst>
              <a:ext uri="{FF2B5EF4-FFF2-40B4-BE49-F238E27FC236}">
                <a16:creationId xmlns:a16="http://schemas.microsoft.com/office/drawing/2014/main" id="{4B62434C-2999-7AAC-B720-E1B19C834295}"/>
              </a:ext>
            </a:extLst>
          </p:cNvPr>
          <p:cNvSpPr/>
          <p:nvPr/>
        </p:nvSpPr>
        <p:spPr>
          <a:xfrm>
            <a:off x="12192001" y="4355067"/>
            <a:ext cx="577298" cy="5772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26" name="楕円 16">
            <a:extLst>
              <a:ext uri="{FF2B5EF4-FFF2-40B4-BE49-F238E27FC236}">
                <a16:creationId xmlns:a16="http://schemas.microsoft.com/office/drawing/2014/main" id="{17270F5D-48FA-5038-78E3-1AEEEDD0A747}"/>
              </a:ext>
            </a:extLst>
          </p:cNvPr>
          <p:cNvSpPr/>
          <p:nvPr/>
        </p:nvSpPr>
        <p:spPr>
          <a:xfrm>
            <a:off x="12191999" y="5090171"/>
            <a:ext cx="577298" cy="5772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27" name="楕円 17">
            <a:extLst>
              <a:ext uri="{FF2B5EF4-FFF2-40B4-BE49-F238E27FC236}">
                <a16:creationId xmlns:a16="http://schemas.microsoft.com/office/drawing/2014/main" id="{EFBF4014-B2C1-1A43-12E5-9D145E706C55}"/>
              </a:ext>
            </a:extLst>
          </p:cNvPr>
          <p:cNvSpPr/>
          <p:nvPr/>
        </p:nvSpPr>
        <p:spPr>
          <a:xfrm>
            <a:off x="12191999" y="5825275"/>
            <a:ext cx="577298" cy="5772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28" name="楕円 18">
            <a:extLst>
              <a:ext uri="{FF2B5EF4-FFF2-40B4-BE49-F238E27FC236}">
                <a16:creationId xmlns:a16="http://schemas.microsoft.com/office/drawing/2014/main" id="{1D41EE35-1022-20D4-998C-04D8F7F69623}"/>
              </a:ext>
            </a:extLst>
          </p:cNvPr>
          <p:cNvSpPr/>
          <p:nvPr/>
        </p:nvSpPr>
        <p:spPr>
          <a:xfrm>
            <a:off x="12191999" y="6560379"/>
            <a:ext cx="577298" cy="5772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29" name="楕円 19">
            <a:extLst>
              <a:ext uri="{FF2B5EF4-FFF2-40B4-BE49-F238E27FC236}">
                <a16:creationId xmlns:a16="http://schemas.microsoft.com/office/drawing/2014/main" id="{0078FE19-033A-4C41-5F89-63159BA3ECAA}"/>
              </a:ext>
            </a:extLst>
          </p:cNvPr>
          <p:cNvSpPr/>
          <p:nvPr/>
        </p:nvSpPr>
        <p:spPr>
          <a:xfrm>
            <a:off x="12191999" y="7313431"/>
            <a:ext cx="577298" cy="5772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31" name="楕円 20">
            <a:extLst>
              <a:ext uri="{FF2B5EF4-FFF2-40B4-BE49-F238E27FC236}">
                <a16:creationId xmlns:a16="http://schemas.microsoft.com/office/drawing/2014/main" id="{4A50321F-BD44-38DF-45FA-A01A2A41EE6D}"/>
              </a:ext>
            </a:extLst>
          </p:cNvPr>
          <p:cNvSpPr/>
          <p:nvPr/>
        </p:nvSpPr>
        <p:spPr>
          <a:xfrm>
            <a:off x="12191997" y="8048535"/>
            <a:ext cx="577298" cy="5772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33" name="楕円 21">
            <a:extLst>
              <a:ext uri="{FF2B5EF4-FFF2-40B4-BE49-F238E27FC236}">
                <a16:creationId xmlns:a16="http://schemas.microsoft.com/office/drawing/2014/main" id="{08564DF4-7C7A-3C2A-0DA0-9AA0EEA169F4}"/>
              </a:ext>
            </a:extLst>
          </p:cNvPr>
          <p:cNvSpPr/>
          <p:nvPr/>
        </p:nvSpPr>
        <p:spPr>
          <a:xfrm>
            <a:off x="12191995" y="8783639"/>
            <a:ext cx="577298" cy="5772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38" name="楕円 22">
            <a:extLst>
              <a:ext uri="{FF2B5EF4-FFF2-40B4-BE49-F238E27FC236}">
                <a16:creationId xmlns:a16="http://schemas.microsoft.com/office/drawing/2014/main" id="{A4EC2030-913D-66F8-D407-3DC26C6E9F0C}"/>
              </a:ext>
            </a:extLst>
          </p:cNvPr>
          <p:cNvSpPr/>
          <p:nvPr/>
        </p:nvSpPr>
        <p:spPr>
          <a:xfrm>
            <a:off x="12191995" y="9518743"/>
            <a:ext cx="577298" cy="5772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56" name="楕円 23">
            <a:extLst>
              <a:ext uri="{FF2B5EF4-FFF2-40B4-BE49-F238E27FC236}">
                <a16:creationId xmlns:a16="http://schemas.microsoft.com/office/drawing/2014/main" id="{A05DE2F5-709E-3A58-A851-33345B56068F}"/>
              </a:ext>
            </a:extLst>
          </p:cNvPr>
          <p:cNvSpPr/>
          <p:nvPr/>
        </p:nvSpPr>
        <p:spPr>
          <a:xfrm>
            <a:off x="12191995" y="10253847"/>
            <a:ext cx="577298" cy="5772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cxnSp>
        <p:nvCxnSpPr>
          <p:cNvPr id="75" name="直線コネクタ 74">
            <a:extLst>
              <a:ext uri="{FF2B5EF4-FFF2-40B4-BE49-F238E27FC236}">
                <a16:creationId xmlns:a16="http://schemas.microsoft.com/office/drawing/2014/main" id="{39FE25A5-966D-5399-D952-A81094F9C651}"/>
              </a:ext>
            </a:extLst>
          </p:cNvPr>
          <p:cNvCxnSpPr>
            <a:cxnSpLocks/>
          </p:cNvCxnSpPr>
          <p:nvPr/>
        </p:nvCxnSpPr>
        <p:spPr>
          <a:xfrm>
            <a:off x="9172916" y="3341802"/>
            <a:ext cx="2705565" cy="7129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826C6540-0A72-4A08-0166-58B621D4AD8F}"/>
              </a:ext>
            </a:extLst>
          </p:cNvPr>
          <p:cNvCxnSpPr>
            <a:cxnSpLocks/>
          </p:cNvCxnSpPr>
          <p:nvPr/>
        </p:nvCxnSpPr>
        <p:spPr>
          <a:xfrm>
            <a:off x="9172916" y="4000485"/>
            <a:ext cx="2705565" cy="64703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5789184A-7644-7B8E-AB89-40544F33481D}"/>
              </a:ext>
            </a:extLst>
          </p:cNvPr>
          <p:cNvCxnSpPr>
            <a:cxnSpLocks/>
          </p:cNvCxnSpPr>
          <p:nvPr/>
        </p:nvCxnSpPr>
        <p:spPr>
          <a:xfrm>
            <a:off x="9382308" y="4645544"/>
            <a:ext cx="2496173" cy="58253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EE975098-E8CD-7AD0-7DAA-DD210AAB7649}"/>
              </a:ext>
            </a:extLst>
          </p:cNvPr>
          <p:cNvCxnSpPr>
            <a:cxnSpLocks/>
          </p:cNvCxnSpPr>
          <p:nvPr/>
        </p:nvCxnSpPr>
        <p:spPr>
          <a:xfrm flipV="1">
            <a:off x="9068786" y="10470882"/>
            <a:ext cx="2809695"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ACC7E7C4-4082-B018-0121-84C526EC7B9D}"/>
              </a:ext>
            </a:extLst>
          </p:cNvPr>
          <p:cNvCxnSpPr>
            <a:cxnSpLocks/>
          </p:cNvCxnSpPr>
          <p:nvPr/>
        </p:nvCxnSpPr>
        <p:spPr>
          <a:xfrm flipV="1">
            <a:off x="9083915" y="10470882"/>
            <a:ext cx="2819673" cy="7250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四角形: 角を丸くする 34">
            <a:extLst>
              <a:ext uri="{FF2B5EF4-FFF2-40B4-BE49-F238E27FC236}">
                <a16:creationId xmlns:a16="http://schemas.microsoft.com/office/drawing/2014/main" id="{A67CE493-A1DC-77CF-C141-666CA6EC985A}"/>
              </a:ext>
            </a:extLst>
          </p:cNvPr>
          <p:cNvSpPr/>
          <p:nvPr/>
        </p:nvSpPr>
        <p:spPr>
          <a:xfrm>
            <a:off x="4622872" y="241540"/>
            <a:ext cx="13319992" cy="1293056"/>
          </a:xfrm>
          <a:prstGeom prst="roundRect">
            <a:avLst/>
          </a:prstGeom>
          <a:solidFill>
            <a:schemeClr val="accent2">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1303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Graphik"/>
              <a:ea typeface="Graphik"/>
              <a:cs typeface="Graphik"/>
              <a:sym typeface="Graphik"/>
            </a:endParaRPr>
          </a:p>
        </p:txBody>
      </p:sp>
      <p:sp>
        <p:nvSpPr>
          <p:cNvPr id="81" name="テキスト ボックス 80">
            <a:extLst>
              <a:ext uri="{FF2B5EF4-FFF2-40B4-BE49-F238E27FC236}">
                <a16:creationId xmlns:a16="http://schemas.microsoft.com/office/drawing/2014/main" id="{6DD18A7D-FE14-B061-946E-0BDC9BF57DF8}"/>
              </a:ext>
            </a:extLst>
          </p:cNvPr>
          <p:cNvSpPr txBox="1"/>
          <p:nvPr/>
        </p:nvSpPr>
        <p:spPr>
          <a:xfrm>
            <a:off x="5253868" y="587352"/>
            <a:ext cx="13276865" cy="6011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400" rtl="0" fontAlgn="auto" latinLnBrk="0" hangingPunct="0">
              <a:lnSpc>
                <a:spcPct val="90000"/>
              </a:lnSpc>
              <a:spcBef>
                <a:spcPts val="0"/>
              </a:spcBef>
              <a:spcAft>
                <a:spcPts val="0"/>
              </a:spcAft>
              <a:buClrTx/>
              <a:buSzTx/>
              <a:buFontTx/>
              <a:buNone/>
              <a:tabLst/>
            </a:pPr>
            <a:r>
              <a:rPr kumimoji="0" lang="en-US" altLang="ja-JP" sz="3600" b="0" i="0" u="none" strike="noStrike" cap="none" spc="0" normalizeH="0" baseline="0" dirty="0" err="1">
                <a:ln>
                  <a:noFill/>
                </a:ln>
                <a:solidFill>
                  <a:schemeClr val="bg1"/>
                </a:solidFill>
                <a:effectLst/>
                <a:uFillTx/>
                <a:latin typeface="Arial" panose="020B0604020202020204" pitchFamily="34" charset="0"/>
                <a:cs typeface="Arial" panose="020B0604020202020204" pitchFamily="34" charset="0"/>
                <a:sym typeface="Canela Text Regular"/>
              </a:rPr>
              <a:t>model.add</a:t>
            </a:r>
            <a:r>
              <a:rPr kumimoji="0" lang="en-US" altLang="ja-JP" sz="3600" b="0" i="0" u="none" strike="noStrike" cap="none" spc="0" normalizeH="0" baseline="0" dirty="0">
                <a:ln>
                  <a:noFill/>
                </a:ln>
                <a:solidFill>
                  <a:schemeClr val="bg1"/>
                </a:solidFill>
                <a:effectLst/>
                <a:uFillTx/>
                <a:latin typeface="Arial" panose="020B0604020202020204" pitchFamily="34" charset="0"/>
                <a:cs typeface="Arial" panose="020B0604020202020204" pitchFamily="34" charset="0"/>
                <a:sym typeface="Canela Text Regular"/>
              </a:rPr>
              <a:t>(Dense(10, </a:t>
            </a:r>
            <a:r>
              <a:rPr lang="en-US" altLang="ja-JP" sz="3600" dirty="0">
                <a:solidFill>
                  <a:schemeClr val="bg1"/>
                </a:solidFill>
                <a:latin typeface="Arial" panose="020B0604020202020204" pitchFamily="34" charset="0"/>
                <a:cs typeface="Arial" panose="020B0604020202020204" pitchFamily="34" charset="0"/>
              </a:rPr>
              <a:t>activation=‘</a:t>
            </a:r>
            <a:r>
              <a:rPr lang="en-US" altLang="ja-JP" sz="3600" dirty="0" err="1">
                <a:solidFill>
                  <a:schemeClr val="bg1"/>
                </a:solidFill>
                <a:latin typeface="Arial" panose="020B0604020202020204" pitchFamily="34" charset="0"/>
                <a:cs typeface="Arial" panose="020B0604020202020204" pitchFamily="34" charset="0"/>
              </a:rPr>
              <a:t>softmax</a:t>
            </a:r>
            <a:r>
              <a:rPr lang="en-US" altLang="ja-JP" sz="3600" dirty="0">
                <a:solidFill>
                  <a:schemeClr val="bg1"/>
                </a:solidFill>
                <a:latin typeface="Arial" panose="020B0604020202020204" pitchFamily="34" charset="0"/>
                <a:cs typeface="Arial" panose="020B0604020202020204" pitchFamily="34" charset="0"/>
              </a:rPr>
              <a:t>’))</a:t>
            </a:r>
          </a:p>
        </p:txBody>
      </p:sp>
      <p:sp>
        <p:nvSpPr>
          <p:cNvPr id="82" name="テキスト ボックス 81">
            <a:extLst>
              <a:ext uri="{FF2B5EF4-FFF2-40B4-BE49-F238E27FC236}">
                <a16:creationId xmlns:a16="http://schemas.microsoft.com/office/drawing/2014/main" id="{C5E845BC-BC79-2943-FA98-BB676CA7234B}"/>
              </a:ext>
            </a:extLst>
          </p:cNvPr>
          <p:cNvSpPr txBox="1"/>
          <p:nvPr/>
        </p:nvSpPr>
        <p:spPr>
          <a:xfrm>
            <a:off x="7458229" y="3616135"/>
            <a:ext cx="1805392" cy="757130"/>
          </a:xfrm>
          <a:prstGeom prst="rect">
            <a:avLst/>
          </a:prstGeom>
          <a:noFill/>
        </p:spPr>
        <p:txBody>
          <a:bodyPr wrap="square" rtlCol="0">
            <a:spAutoFit/>
          </a:bodyPr>
          <a:lstStyle/>
          <a:p>
            <a:r>
              <a:rPr lang="en-US" altLang="ja-JP" sz="4800" dirty="0">
                <a:latin typeface="Hiragino Kaku Gothic ProN W3" panose="020B0300000000000000" pitchFamily="34" charset="-128"/>
                <a:ea typeface="Hiragino Kaku Gothic ProN W3" panose="020B0300000000000000" pitchFamily="34" charset="-128"/>
              </a:rPr>
              <a:t>0</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83" name="テキスト ボックス 82">
            <a:extLst>
              <a:ext uri="{FF2B5EF4-FFF2-40B4-BE49-F238E27FC236}">
                <a16:creationId xmlns:a16="http://schemas.microsoft.com/office/drawing/2014/main" id="{D96F682E-0AFD-1B35-B873-B265D1928EFD}"/>
              </a:ext>
            </a:extLst>
          </p:cNvPr>
          <p:cNvSpPr txBox="1"/>
          <p:nvPr/>
        </p:nvSpPr>
        <p:spPr>
          <a:xfrm>
            <a:off x="7488952" y="2871797"/>
            <a:ext cx="1805392" cy="757130"/>
          </a:xfrm>
          <a:prstGeom prst="rect">
            <a:avLst/>
          </a:prstGeom>
          <a:noFill/>
        </p:spPr>
        <p:txBody>
          <a:bodyPr wrap="square" rtlCol="0">
            <a:spAutoFit/>
          </a:bodyPr>
          <a:lstStyle/>
          <a:p>
            <a:r>
              <a:rPr lang="en-US" altLang="ja-JP" sz="4800" dirty="0">
                <a:latin typeface="Hiragino Kaku Gothic ProN W3" panose="020B0300000000000000" pitchFamily="34" charset="-128"/>
                <a:ea typeface="Hiragino Kaku Gothic ProN W3" panose="020B0300000000000000" pitchFamily="34" charset="-128"/>
              </a:rPr>
              <a:t>3.23</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84" name="テキスト ボックス 83">
            <a:extLst>
              <a:ext uri="{FF2B5EF4-FFF2-40B4-BE49-F238E27FC236}">
                <a16:creationId xmlns:a16="http://schemas.microsoft.com/office/drawing/2014/main" id="{9EDFF2FB-4E7B-D5C5-CA88-001139272648}"/>
              </a:ext>
            </a:extLst>
          </p:cNvPr>
          <p:cNvSpPr txBox="1"/>
          <p:nvPr/>
        </p:nvSpPr>
        <p:spPr>
          <a:xfrm>
            <a:off x="7458229" y="4359247"/>
            <a:ext cx="1805392" cy="757130"/>
          </a:xfrm>
          <a:prstGeom prst="rect">
            <a:avLst/>
          </a:prstGeom>
          <a:noFill/>
        </p:spPr>
        <p:txBody>
          <a:bodyPr wrap="square" rtlCol="0">
            <a:spAutoFit/>
          </a:bodyPr>
          <a:lstStyle/>
          <a:p>
            <a:r>
              <a:rPr lang="en-US" altLang="ja-JP" sz="4800" dirty="0">
                <a:latin typeface="Hiragino Kaku Gothic ProN W3" panose="020B0300000000000000" pitchFamily="34" charset="-128"/>
                <a:ea typeface="Hiragino Kaku Gothic ProN W3" panose="020B0300000000000000" pitchFamily="34" charset="-128"/>
              </a:rPr>
              <a:t>8.45</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85" name="テキスト ボックス 84">
            <a:extLst>
              <a:ext uri="{FF2B5EF4-FFF2-40B4-BE49-F238E27FC236}">
                <a16:creationId xmlns:a16="http://schemas.microsoft.com/office/drawing/2014/main" id="{4C0F69AA-F0AF-6CA2-8E19-8D3FD0D50366}"/>
              </a:ext>
            </a:extLst>
          </p:cNvPr>
          <p:cNvSpPr txBox="1"/>
          <p:nvPr/>
        </p:nvSpPr>
        <p:spPr>
          <a:xfrm>
            <a:off x="7488952" y="10074014"/>
            <a:ext cx="1805392" cy="757130"/>
          </a:xfrm>
          <a:prstGeom prst="rect">
            <a:avLst/>
          </a:prstGeom>
          <a:noFill/>
        </p:spPr>
        <p:txBody>
          <a:bodyPr wrap="square" rtlCol="0">
            <a:spAutoFit/>
          </a:bodyPr>
          <a:lstStyle/>
          <a:p>
            <a:r>
              <a:rPr lang="en-US" altLang="ja-JP" sz="4800" dirty="0">
                <a:latin typeface="Hiragino Kaku Gothic ProN W3" panose="020B0300000000000000" pitchFamily="34" charset="-128"/>
                <a:ea typeface="Hiragino Kaku Gothic ProN W3" panose="020B0300000000000000" pitchFamily="34" charset="-128"/>
              </a:rPr>
              <a:t>0</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86" name="テキスト ボックス 85">
            <a:extLst>
              <a:ext uri="{FF2B5EF4-FFF2-40B4-BE49-F238E27FC236}">
                <a16:creationId xmlns:a16="http://schemas.microsoft.com/office/drawing/2014/main" id="{16D58C66-09F5-45FC-9C99-8017299F67E7}"/>
              </a:ext>
            </a:extLst>
          </p:cNvPr>
          <p:cNvSpPr txBox="1"/>
          <p:nvPr/>
        </p:nvSpPr>
        <p:spPr>
          <a:xfrm>
            <a:off x="7517623" y="10804334"/>
            <a:ext cx="1805392" cy="757130"/>
          </a:xfrm>
          <a:prstGeom prst="rect">
            <a:avLst/>
          </a:prstGeom>
          <a:noFill/>
        </p:spPr>
        <p:txBody>
          <a:bodyPr wrap="square" rtlCol="0">
            <a:spAutoFit/>
          </a:bodyPr>
          <a:lstStyle/>
          <a:p>
            <a:r>
              <a:rPr lang="en-US" altLang="ja-JP" sz="4800" dirty="0">
                <a:latin typeface="Hiragino Kaku Gothic ProN W3" panose="020B0300000000000000" pitchFamily="34" charset="-128"/>
                <a:ea typeface="Hiragino Kaku Gothic ProN W3" panose="020B0300000000000000" pitchFamily="34" charset="-128"/>
              </a:rPr>
              <a:t>4.33</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87" name="テキスト ボックス 86">
            <a:extLst>
              <a:ext uri="{FF2B5EF4-FFF2-40B4-BE49-F238E27FC236}">
                <a16:creationId xmlns:a16="http://schemas.microsoft.com/office/drawing/2014/main" id="{AFDC741C-47A9-CF8A-677A-D8360A6624CB}"/>
              </a:ext>
            </a:extLst>
          </p:cNvPr>
          <p:cNvSpPr txBox="1"/>
          <p:nvPr/>
        </p:nvSpPr>
        <p:spPr>
          <a:xfrm>
            <a:off x="15023295" y="6233739"/>
            <a:ext cx="8891496" cy="8402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ja-JP" altLang="en-US" sz="5400" dirty="0">
                <a:latin typeface="Hiragino Kaku Gothic ProN W3" panose="020B0300000000000000" pitchFamily="34" charset="-128"/>
                <a:ea typeface="Hiragino Kaku Gothic ProN W3" panose="020B0300000000000000" pitchFamily="34" charset="-128"/>
                <a:cs typeface="Arial" panose="020B0604020202020204" pitchFamily="34" charset="0"/>
              </a:rPr>
              <a:t>最大の確率が予測される値</a:t>
            </a:r>
            <a:endParaRPr kumimoji="1" lang="ja-JP" altLang="en-US" sz="5400" dirty="0">
              <a:latin typeface="Hiragino Kaku Gothic ProN W3" panose="020B0300000000000000" pitchFamily="34" charset="-128"/>
              <a:ea typeface="Hiragino Kaku Gothic ProN W3" panose="020B0300000000000000" pitchFamily="34" charset="-128"/>
              <a:cs typeface="Arial" panose="020B0604020202020204" pitchFamily="34" charset="0"/>
            </a:endParaRPr>
          </a:p>
        </p:txBody>
      </p:sp>
      <p:sp>
        <p:nvSpPr>
          <p:cNvPr id="88" name="テキスト ボックス 87">
            <a:extLst>
              <a:ext uri="{FF2B5EF4-FFF2-40B4-BE49-F238E27FC236}">
                <a16:creationId xmlns:a16="http://schemas.microsoft.com/office/drawing/2014/main" id="{7C1E09C7-192E-47DD-0F3D-8265C24CBD3D}"/>
              </a:ext>
            </a:extLst>
          </p:cNvPr>
          <p:cNvSpPr txBox="1"/>
          <p:nvPr/>
        </p:nvSpPr>
        <p:spPr>
          <a:xfrm>
            <a:off x="12003433" y="3652436"/>
            <a:ext cx="923428" cy="5909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ja-JP" sz="3600" dirty="0">
                <a:latin typeface="Arial" panose="020B0604020202020204" pitchFamily="34" charset="0"/>
                <a:cs typeface="Arial" panose="020B0604020202020204" pitchFamily="34" charset="0"/>
              </a:rPr>
              <a:t>0</a:t>
            </a:r>
            <a:endParaRPr kumimoji="1" lang="ja-JP" altLang="en-US" sz="3600" dirty="0">
              <a:latin typeface="Arial" panose="020B0604020202020204" pitchFamily="34" charset="0"/>
              <a:cs typeface="Arial" panose="020B0604020202020204" pitchFamily="34" charset="0"/>
            </a:endParaRPr>
          </a:p>
        </p:txBody>
      </p:sp>
      <p:sp>
        <p:nvSpPr>
          <p:cNvPr id="89" name="テキスト ボックス 88">
            <a:extLst>
              <a:ext uri="{FF2B5EF4-FFF2-40B4-BE49-F238E27FC236}">
                <a16:creationId xmlns:a16="http://schemas.microsoft.com/office/drawing/2014/main" id="{9EE27CFA-B75C-7D0D-B6CC-17092D87FAEC}"/>
              </a:ext>
            </a:extLst>
          </p:cNvPr>
          <p:cNvSpPr txBox="1"/>
          <p:nvPr/>
        </p:nvSpPr>
        <p:spPr>
          <a:xfrm>
            <a:off x="12003433" y="4390012"/>
            <a:ext cx="923428" cy="5909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ja-JP" sz="3600" dirty="0">
                <a:latin typeface="Arial" panose="020B0604020202020204" pitchFamily="34" charset="0"/>
                <a:cs typeface="Arial" panose="020B0604020202020204" pitchFamily="34" charset="0"/>
              </a:rPr>
              <a:t>1</a:t>
            </a:r>
            <a:endParaRPr kumimoji="1" lang="ja-JP" altLang="en-US" sz="3600" dirty="0">
              <a:latin typeface="Arial" panose="020B0604020202020204" pitchFamily="34" charset="0"/>
              <a:cs typeface="Arial" panose="020B0604020202020204" pitchFamily="34" charset="0"/>
            </a:endParaRPr>
          </a:p>
        </p:txBody>
      </p:sp>
      <p:sp>
        <p:nvSpPr>
          <p:cNvPr id="90" name="テキスト ボックス 89">
            <a:extLst>
              <a:ext uri="{FF2B5EF4-FFF2-40B4-BE49-F238E27FC236}">
                <a16:creationId xmlns:a16="http://schemas.microsoft.com/office/drawing/2014/main" id="{4358EDC6-5E61-35D0-6AB5-6A14E6A54A6A}"/>
              </a:ext>
            </a:extLst>
          </p:cNvPr>
          <p:cNvSpPr txBox="1"/>
          <p:nvPr/>
        </p:nvSpPr>
        <p:spPr>
          <a:xfrm>
            <a:off x="12003433" y="5127588"/>
            <a:ext cx="923428" cy="5909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ja-JP" sz="3600" dirty="0">
                <a:latin typeface="Arial" panose="020B0604020202020204" pitchFamily="34" charset="0"/>
                <a:cs typeface="Arial" panose="020B0604020202020204" pitchFamily="34" charset="0"/>
              </a:rPr>
              <a:t>2</a:t>
            </a:r>
            <a:endParaRPr kumimoji="1" lang="ja-JP" altLang="en-US" sz="3600" dirty="0">
              <a:latin typeface="Arial" panose="020B0604020202020204" pitchFamily="34" charset="0"/>
              <a:cs typeface="Arial" panose="020B0604020202020204" pitchFamily="34" charset="0"/>
            </a:endParaRPr>
          </a:p>
        </p:txBody>
      </p:sp>
      <p:sp>
        <p:nvSpPr>
          <p:cNvPr id="91" name="テキスト ボックス 90">
            <a:extLst>
              <a:ext uri="{FF2B5EF4-FFF2-40B4-BE49-F238E27FC236}">
                <a16:creationId xmlns:a16="http://schemas.microsoft.com/office/drawing/2014/main" id="{6C6ACB7E-2A2B-C385-2C30-9417E0CC619A}"/>
              </a:ext>
            </a:extLst>
          </p:cNvPr>
          <p:cNvSpPr txBox="1"/>
          <p:nvPr/>
        </p:nvSpPr>
        <p:spPr>
          <a:xfrm>
            <a:off x="12003433" y="5865164"/>
            <a:ext cx="923428" cy="5909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ja-JP" sz="3600" dirty="0">
                <a:latin typeface="Arial" panose="020B0604020202020204" pitchFamily="34" charset="0"/>
                <a:cs typeface="Arial" panose="020B0604020202020204" pitchFamily="34" charset="0"/>
              </a:rPr>
              <a:t>3</a:t>
            </a:r>
            <a:endParaRPr kumimoji="1" lang="ja-JP" altLang="en-US" sz="3600" dirty="0">
              <a:latin typeface="Arial" panose="020B0604020202020204" pitchFamily="34" charset="0"/>
              <a:cs typeface="Arial" panose="020B0604020202020204" pitchFamily="34" charset="0"/>
            </a:endParaRPr>
          </a:p>
        </p:txBody>
      </p:sp>
      <p:sp>
        <p:nvSpPr>
          <p:cNvPr id="92" name="テキスト ボックス 91">
            <a:extLst>
              <a:ext uri="{FF2B5EF4-FFF2-40B4-BE49-F238E27FC236}">
                <a16:creationId xmlns:a16="http://schemas.microsoft.com/office/drawing/2014/main" id="{22DA39A8-C1D0-E660-63ED-C7091645D6A5}"/>
              </a:ext>
            </a:extLst>
          </p:cNvPr>
          <p:cNvSpPr txBox="1"/>
          <p:nvPr/>
        </p:nvSpPr>
        <p:spPr>
          <a:xfrm>
            <a:off x="12003433" y="6602740"/>
            <a:ext cx="923428" cy="5909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ja-JP" sz="3600" dirty="0">
                <a:latin typeface="Arial" panose="020B0604020202020204" pitchFamily="34" charset="0"/>
                <a:cs typeface="Arial" panose="020B0604020202020204" pitchFamily="34" charset="0"/>
              </a:rPr>
              <a:t>4</a:t>
            </a:r>
            <a:endParaRPr kumimoji="1" lang="ja-JP" altLang="en-US" sz="3600" dirty="0">
              <a:latin typeface="Arial" panose="020B0604020202020204" pitchFamily="34" charset="0"/>
              <a:cs typeface="Arial" panose="020B0604020202020204" pitchFamily="34" charset="0"/>
            </a:endParaRPr>
          </a:p>
        </p:txBody>
      </p:sp>
      <p:sp>
        <p:nvSpPr>
          <p:cNvPr id="93" name="テキスト ボックス 92">
            <a:extLst>
              <a:ext uri="{FF2B5EF4-FFF2-40B4-BE49-F238E27FC236}">
                <a16:creationId xmlns:a16="http://schemas.microsoft.com/office/drawing/2014/main" id="{86BE9B7B-EF50-547E-23D4-CF286E881627}"/>
              </a:ext>
            </a:extLst>
          </p:cNvPr>
          <p:cNvSpPr txBox="1"/>
          <p:nvPr/>
        </p:nvSpPr>
        <p:spPr>
          <a:xfrm>
            <a:off x="12003433" y="7340316"/>
            <a:ext cx="923428" cy="5909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ja-JP" sz="3600" dirty="0">
                <a:latin typeface="Arial" panose="020B0604020202020204" pitchFamily="34" charset="0"/>
                <a:cs typeface="Arial" panose="020B0604020202020204" pitchFamily="34" charset="0"/>
              </a:rPr>
              <a:t>5</a:t>
            </a:r>
            <a:endParaRPr kumimoji="1" lang="ja-JP" altLang="en-US" sz="3600" dirty="0">
              <a:latin typeface="Arial" panose="020B0604020202020204" pitchFamily="34" charset="0"/>
              <a:cs typeface="Arial" panose="020B0604020202020204" pitchFamily="34" charset="0"/>
            </a:endParaRPr>
          </a:p>
        </p:txBody>
      </p:sp>
      <p:sp>
        <p:nvSpPr>
          <p:cNvPr id="94" name="テキスト ボックス 93">
            <a:extLst>
              <a:ext uri="{FF2B5EF4-FFF2-40B4-BE49-F238E27FC236}">
                <a16:creationId xmlns:a16="http://schemas.microsoft.com/office/drawing/2014/main" id="{3D12C12F-861A-CDDE-AC86-DB1A35A1CFD9}"/>
              </a:ext>
            </a:extLst>
          </p:cNvPr>
          <p:cNvSpPr txBox="1"/>
          <p:nvPr/>
        </p:nvSpPr>
        <p:spPr>
          <a:xfrm>
            <a:off x="12003433" y="8077892"/>
            <a:ext cx="923428" cy="5909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ja-JP" sz="3600" dirty="0">
                <a:latin typeface="Arial" panose="020B0604020202020204" pitchFamily="34" charset="0"/>
                <a:cs typeface="Arial" panose="020B0604020202020204" pitchFamily="34" charset="0"/>
              </a:rPr>
              <a:t>6</a:t>
            </a:r>
            <a:endParaRPr kumimoji="1" lang="ja-JP" altLang="en-US" sz="3600" dirty="0">
              <a:latin typeface="Arial" panose="020B0604020202020204" pitchFamily="34" charset="0"/>
              <a:cs typeface="Arial" panose="020B0604020202020204" pitchFamily="34" charset="0"/>
            </a:endParaRPr>
          </a:p>
        </p:txBody>
      </p:sp>
      <p:sp>
        <p:nvSpPr>
          <p:cNvPr id="95" name="テキスト ボックス 94">
            <a:extLst>
              <a:ext uri="{FF2B5EF4-FFF2-40B4-BE49-F238E27FC236}">
                <a16:creationId xmlns:a16="http://schemas.microsoft.com/office/drawing/2014/main" id="{B0771ABD-902B-8A05-26DE-EDBF65F5BE9A}"/>
              </a:ext>
            </a:extLst>
          </p:cNvPr>
          <p:cNvSpPr txBox="1"/>
          <p:nvPr/>
        </p:nvSpPr>
        <p:spPr>
          <a:xfrm>
            <a:off x="12003433" y="8815468"/>
            <a:ext cx="923428" cy="5909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ja-JP" sz="3600" dirty="0">
                <a:latin typeface="Arial" panose="020B0604020202020204" pitchFamily="34" charset="0"/>
                <a:cs typeface="Arial" panose="020B0604020202020204" pitchFamily="34" charset="0"/>
              </a:rPr>
              <a:t>7</a:t>
            </a:r>
            <a:endParaRPr kumimoji="1" lang="ja-JP" altLang="en-US" sz="3600" dirty="0">
              <a:latin typeface="Arial" panose="020B0604020202020204" pitchFamily="34" charset="0"/>
              <a:cs typeface="Arial" panose="020B0604020202020204" pitchFamily="34" charset="0"/>
            </a:endParaRPr>
          </a:p>
        </p:txBody>
      </p:sp>
      <p:sp>
        <p:nvSpPr>
          <p:cNvPr id="96" name="テキスト ボックス 95">
            <a:extLst>
              <a:ext uri="{FF2B5EF4-FFF2-40B4-BE49-F238E27FC236}">
                <a16:creationId xmlns:a16="http://schemas.microsoft.com/office/drawing/2014/main" id="{EBC25DAD-2454-F872-069F-40A777E19C4F}"/>
              </a:ext>
            </a:extLst>
          </p:cNvPr>
          <p:cNvSpPr txBox="1"/>
          <p:nvPr/>
        </p:nvSpPr>
        <p:spPr>
          <a:xfrm>
            <a:off x="12003433" y="9553044"/>
            <a:ext cx="923428" cy="5909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ja-JP" sz="3600" dirty="0">
                <a:latin typeface="Arial" panose="020B0604020202020204" pitchFamily="34" charset="0"/>
                <a:cs typeface="Arial" panose="020B0604020202020204" pitchFamily="34" charset="0"/>
              </a:rPr>
              <a:t>8</a:t>
            </a:r>
            <a:endParaRPr kumimoji="1" lang="ja-JP" altLang="en-US" sz="3600" dirty="0">
              <a:latin typeface="Arial" panose="020B0604020202020204" pitchFamily="34" charset="0"/>
              <a:cs typeface="Arial" panose="020B0604020202020204" pitchFamily="34" charset="0"/>
            </a:endParaRPr>
          </a:p>
        </p:txBody>
      </p:sp>
      <p:sp>
        <p:nvSpPr>
          <p:cNvPr id="97" name="テキスト ボックス 96">
            <a:extLst>
              <a:ext uri="{FF2B5EF4-FFF2-40B4-BE49-F238E27FC236}">
                <a16:creationId xmlns:a16="http://schemas.microsoft.com/office/drawing/2014/main" id="{2B427FCF-CB0F-BA33-6F86-F686719215F8}"/>
              </a:ext>
            </a:extLst>
          </p:cNvPr>
          <p:cNvSpPr txBox="1"/>
          <p:nvPr/>
        </p:nvSpPr>
        <p:spPr>
          <a:xfrm>
            <a:off x="12003433" y="10290624"/>
            <a:ext cx="923428" cy="5909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ja-JP" sz="3600" dirty="0">
                <a:latin typeface="Arial" panose="020B0604020202020204" pitchFamily="34" charset="0"/>
                <a:cs typeface="Arial" panose="020B0604020202020204" pitchFamily="34" charset="0"/>
              </a:rPr>
              <a:t>9</a:t>
            </a:r>
            <a:endParaRPr kumimoji="1" lang="ja-JP" altLang="en-US" sz="3600" dirty="0">
              <a:latin typeface="Arial" panose="020B0604020202020204" pitchFamily="34" charset="0"/>
              <a:cs typeface="Arial" panose="020B0604020202020204" pitchFamily="34" charset="0"/>
            </a:endParaRPr>
          </a:p>
        </p:txBody>
      </p:sp>
      <p:sp>
        <p:nvSpPr>
          <p:cNvPr id="98" name="テキスト ボックス 97">
            <a:extLst>
              <a:ext uri="{FF2B5EF4-FFF2-40B4-BE49-F238E27FC236}">
                <a16:creationId xmlns:a16="http://schemas.microsoft.com/office/drawing/2014/main" id="{4EDF00A3-77DB-340F-58BC-FB1F78BA8D22}"/>
              </a:ext>
            </a:extLst>
          </p:cNvPr>
          <p:cNvSpPr txBox="1"/>
          <p:nvPr/>
        </p:nvSpPr>
        <p:spPr>
          <a:xfrm>
            <a:off x="12464646" y="4284793"/>
            <a:ext cx="2505757" cy="757130"/>
          </a:xfrm>
          <a:prstGeom prst="rect">
            <a:avLst/>
          </a:prstGeom>
          <a:noFill/>
        </p:spPr>
        <p:txBody>
          <a:bodyPr wrap="square" rtlCol="0">
            <a:spAutoFit/>
          </a:bodyPr>
          <a:lstStyle/>
          <a:p>
            <a:r>
              <a:rPr lang="en-US" altLang="ja-JP" sz="4800" dirty="0">
                <a:latin typeface="Hiragino Kaku Gothic ProN W3" panose="020B0300000000000000" pitchFamily="34" charset="-128"/>
                <a:ea typeface="Hiragino Kaku Gothic ProN W3" panose="020B0300000000000000" pitchFamily="34" charset="-128"/>
              </a:rPr>
              <a:t>0.003</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99" name="テキスト ボックス 98">
            <a:extLst>
              <a:ext uri="{FF2B5EF4-FFF2-40B4-BE49-F238E27FC236}">
                <a16:creationId xmlns:a16="http://schemas.microsoft.com/office/drawing/2014/main" id="{7B724678-0980-9AE9-2B52-D90931AB1D88}"/>
              </a:ext>
            </a:extLst>
          </p:cNvPr>
          <p:cNvSpPr txBox="1"/>
          <p:nvPr/>
        </p:nvSpPr>
        <p:spPr>
          <a:xfrm>
            <a:off x="12800822" y="3559334"/>
            <a:ext cx="1805392" cy="757130"/>
          </a:xfrm>
          <a:prstGeom prst="rect">
            <a:avLst/>
          </a:prstGeom>
          <a:noFill/>
        </p:spPr>
        <p:txBody>
          <a:bodyPr wrap="square" rtlCol="0">
            <a:spAutoFit/>
          </a:bodyPr>
          <a:lstStyle/>
          <a:p>
            <a:r>
              <a:rPr kumimoji="1" lang="en-US" altLang="ja-JP" sz="4800" dirty="0">
                <a:latin typeface="Hiragino Kaku Gothic ProN W3" panose="020B0300000000000000" pitchFamily="34" charset="-128"/>
                <a:ea typeface="Hiragino Kaku Gothic ProN W3" panose="020B0300000000000000" pitchFamily="34" charset="-128"/>
              </a:rPr>
              <a:t>0.02</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100" name="テキスト ボックス 99">
            <a:extLst>
              <a:ext uri="{FF2B5EF4-FFF2-40B4-BE49-F238E27FC236}">
                <a16:creationId xmlns:a16="http://schemas.microsoft.com/office/drawing/2014/main" id="{1B9A2299-4224-F93E-0DCF-637E7E362D6B}"/>
              </a:ext>
            </a:extLst>
          </p:cNvPr>
          <p:cNvSpPr txBox="1"/>
          <p:nvPr/>
        </p:nvSpPr>
        <p:spPr>
          <a:xfrm>
            <a:off x="12725002" y="5046784"/>
            <a:ext cx="2062021" cy="757130"/>
          </a:xfrm>
          <a:prstGeom prst="rect">
            <a:avLst/>
          </a:prstGeom>
          <a:noFill/>
        </p:spPr>
        <p:txBody>
          <a:bodyPr wrap="square" rtlCol="0">
            <a:spAutoFit/>
          </a:bodyPr>
          <a:lstStyle/>
          <a:p>
            <a:r>
              <a:rPr lang="en-US" altLang="ja-JP" sz="4800" dirty="0">
                <a:latin typeface="Hiragino Kaku Gothic ProN W3" panose="020B0300000000000000" pitchFamily="34" charset="-128"/>
                <a:ea typeface="Hiragino Kaku Gothic ProN W3" panose="020B0300000000000000" pitchFamily="34" charset="-128"/>
              </a:rPr>
              <a:t>0.007</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101" name="テキスト ボックス 100">
            <a:extLst>
              <a:ext uri="{FF2B5EF4-FFF2-40B4-BE49-F238E27FC236}">
                <a16:creationId xmlns:a16="http://schemas.microsoft.com/office/drawing/2014/main" id="{907ADA19-513C-C7B7-3584-F51E6648C21F}"/>
              </a:ext>
            </a:extLst>
          </p:cNvPr>
          <p:cNvSpPr txBox="1"/>
          <p:nvPr/>
        </p:nvSpPr>
        <p:spPr>
          <a:xfrm>
            <a:off x="12692329" y="6554184"/>
            <a:ext cx="2062020" cy="757130"/>
          </a:xfrm>
          <a:prstGeom prst="rect">
            <a:avLst/>
          </a:prstGeom>
          <a:noFill/>
        </p:spPr>
        <p:txBody>
          <a:bodyPr wrap="square" rtlCol="0">
            <a:spAutoFit/>
          </a:bodyPr>
          <a:lstStyle/>
          <a:p>
            <a:r>
              <a:rPr lang="en-US" altLang="ja-JP" sz="4800" dirty="0">
                <a:latin typeface="Hiragino Kaku Gothic ProN W3" panose="020B0300000000000000" pitchFamily="34" charset="-128"/>
                <a:ea typeface="Hiragino Kaku Gothic ProN W3" panose="020B0300000000000000" pitchFamily="34" charset="-128"/>
              </a:rPr>
              <a:t>0.005</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102" name="テキスト ボックス 101">
            <a:extLst>
              <a:ext uri="{FF2B5EF4-FFF2-40B4-BE49-F238E27FC236}">
                <a16:creationId xmlns:a16="http://schemas.microsoft.com/office/drawing/2014/main" id="{0A9FC908-B9AD-0C9F-2E9C-A652EE779DF4}"/>
              </a:ext>
            </a:extLst>
          </p:cNvPr>
          <p:cNvSpPr txBox="1"/>
          <p:nvPr/>
        </p:nvSpPr>
        <p:spPr>
          <a:xfrm>
            <a:off x="12876364" y="5792021"/>
            <a:ext cx="1805392" cy="757130"/>
          </a:xfrm>
          <a:prstGeom prst="rect">
            <a:avLst/>
          </a:prstGeom>
          <a:noFill/>
        </p:spPr>
        <p:txBody>
          <a:bodyPr wrap="square" rtlCol="0">
            <a:spAutoFit/>
          </a:bodyPr>
          <a:lstStyle/>
          <a:p>
            <a:r>
              <a:rPr lang="en-US" altLang="ja-JP" sz="4800" dirty="0">
                <a:latin typeface="Hiragino Kaku Gothic ProN W3" panose="020B0300000000000000" pitchFamily="34" charset="-128"/>
                <a:ea typeface="Hiragino Kaku Gothic ProN W3" panose="020B0300000000000000" pitchFamily="34" charset="-128"/>
              </a:rPr>
              <a:t>0.01</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103" name="テキスト ボックス 102">
            <a:extLst>
              <a:ext uri="{FF2B5EF4-FFF2-40B4-BE49-F238E27FC236}">
                <a16:creationId xmlns:a16="http://schemas.microsoft.com/office/drawing/2014/main" id="{88E5E3F8-801B-CEC9-84BF-D81DA7A35177}"/>
              </a:ext>
            </a:extLst>
          </p:cNvPr>
          <p:cNvSpPr txBox="1"/>
          <p:nvPr/>
        </p:nvSpPr>
        <p:spPr>
          <a:xfrm>
            <a:off x="12742840" y="8038726"/>
            <a:ext cx="1960516" cy="757130"/>
          </a:xfrm>
          <a:prstGeom prst="rect">
            <a:avLst/>
          </a:prstGeom>
          <a:noFill/>
        </p:spPr>
        <p:txBody>
          <a:bodyPr wrap="square" rtlCol="0">
            <a:spAutoFit/>
          </a:bodyPr>
          <a:lstStyle/>
          <a:p>
            <a:r>
              <a:rPr lang="en-US" altLang="ja-JP" sz="4800" dirty="0">
                <a:latin typeface="Hiragino Kaku Gothic ProN W3" panose="020B0300000000000000" pitchFamily="34" charset="-128"/>
                <a:ea typeface="Hiragino Kaku Gothic ProN W3" panose="020B0300000000000000" pitchFamily="34" charset="-128"/>
              </a:rPr>
              <a:t>0.004</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104" name="テキスト ボックス 103">
            <a:extLst>
              <a:ext uri="{FF2B5EF4-FFF2-40B4-BE49-F238E27FC236}">
                <a16:creationId xmlns:a16="http://schemas.microsoft.com/office/drawing/2014/main" id="{F5A09A61-E4BD-B06A-B109-1E8345A52F5B}"/>
              </a:ext>
            </a:extLst>
          </p:cNvPr>
          <p:cNvSpPr txBox="1"/>
          <p:nvPr/>
        </p:nvSpPr>
        <p:spPr>
          <a:xfrm>
            <a:off x="12716156" y="7277329"/>
            <a:ext cx="2112368" cy="757130"/>
          </a:xfrm>
          <a:prstGeom prst="rect">
            <a:avLst/>
          </a:prstGeom>
          <a:noFill/>
        </p:spPr>
        <p:txBody>
          <a:bodyPr wrap="square" rtlCol="0">
            <a:spAutoFit/>
          </a:bodyPr>
          <a:lstStyle/>
          <a:p>
            <a:r>
              <a:rPr lang="en-US" altLang="ja-JP" sz="4800" dirty="0">
                <a:latin typeface="Hiragino Kaku Gothic ProN W3" panose="020B0300000000000000" pitchFamily="34" charset="-128"/>
                <a:ea typeface="Hiragino Kaku Gothic ProN W3" panose="020B0300000000000000" pitchFamily="34" charset="-128"/>
              </a:rPr>
              <a:t>0.001</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105" name="テキスト ボックス 104">
            <a:extLst>
              <a:ext uri="{FF2B5EF4-FFF2-40B4-BE49-F238E27FC236}">
                <a16:creationId xmlns:a16="http://schemas.microsoft.com/office/drawing/2014/main" id="{03806F38-D69D-EC40-E82F-82FB1206B33A}"/>
              </a:ext>
            </a:extLst>
          </p:cNvPr>
          <p:cNvSpPr txBox="1"/>
          <p:nvPr/>
        </p:nvSpPr>
        <p:spPr>
          <a:xfrm>
            <a:off x="12770099" y="8781838"/>
            <a:ext cx="1805392" cy="757130"/>
          </a:xfrm>
          <a:prstGeom prst="rect">
            <a:avLst/>
          </a:prstGeom>
          <a:noFill/>
        </p:spPr>
        <p:txBody>
          <a:bodyPr wrap="square" rtlCol="0">
            <a:spAutoFit/>
          </a:bodyPr>
          <a:lstStyle/>
          <a:p>
            <a:r>
              <a:rPr lang="en-US" altLang="ja-JP" sz="4800" dirty="0">
                <a:latin typeface="Hiragino Kaku Gothic ProN W3" panose="020B0300000000000000" pitchFamily="34" charset="-128"/>
                <a:ea typeface="Hiragino Kaku Gothic ProN W3" panose="020B0300000000000000" pitchFamily="34" charset="-128"/>
              </a:rPr>
              <a:t>0.58</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106" name="テキスト ボックス 105">
            <a:extLst>
              <a:ext uri="{FF2B5EF4-FFF2-40B4-BE49-F238E27FC236}">
                <a16:creationId xmlns:a16="http://schemas.microsoft.com/office/drawing/2014/main" id="{F6F46FF7-D936-BCF8-DBD4-5F34BC47E0C9}"/>
              </a:ext>
            </a:extLst>
          </p:cNvPr>
          <p:cNvSpPr txBox="1"/>
          <p:nvPr/>
        </p:nvSpPr>
        <p:spPr>
          <a:xfrm>
            <a:off x="12770099" y="10289582"/>
            <a:ext cx="1805392" cy="757130"/>
          </a:xfrm>
          <a:prstGeom prst="rect">
            <a:avLst/>
          </a:prstGeom>
          <a:noFill/>
        </p:spPr>
        <p:txBody>
          <a:bodyPr wrap="square" rtlCol="0">
            <a:spAutoFit/>
          </a:bodyPr>
          <a:lstStyle/>
          <a:p>
            <a:r>
              <a:rPr lang="en-US" altLang="ja-JP" sz="4800" dirty="0">
                <a:latin typeface="Hiragino Kaku Gothic ProN W3" panose="020B0300000000000000" pitchFamily="34" charset="-128"/>
                <a:ea typeface="Hiragino Kaku Gothic ProN W3" panose="020B0300000000000000" pitchFamily="34" charset="-128"/>
              </a:rPr>
              <a:t>0.03</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107" name="テキスト ボックス 106">
            <a:extLst>
              <a:ext uri="{FF2B5EF4-FFF2-40B4-BE49-F238E27FC236}">
                <a16:creationId xmlns:a16="http://schemas.microsoft.com/office/drawing/2014/main" id="{658B053E-8EC9-77CC-6CEC-A3631A07C150}"/>
              </a:ext>
            </a:extLst>
          </p:cNvPr>
          <p:cNvSpPr txBox="1"/>
          <p:nvPr/>
        </p:nvSpPr>
        <p:spPr>
          <a:xfrm>
            <a:off x="12770099" y="9491025"/>
            <a:ext cx="1805392" cy="757130"/>
          </a:xfrm>
          <a:prstGeom prst="rect">
            <a:avLst/>
          </a:prstGeom>
          <a:noFill/>
        </p:spPr>
        <p:txBody>
          <a:bodyPr wrap="square" rtlCol="0">
            <a:spAutoFit/>
          </a:bodyPr>
          <a:lstStyle/>
          <a:p>
            <a:r>
              <a:rPr lang="en-US" altLang="ja-JP" sz="4800" dirty="0">
                <a:latin typeface="Hiragino Kaku Gothic ProN W3" panose="020B0300000000000000" pitchFamily="34" charset="-128"/>
                <a:ea typeface="Hiragino Kaku Gothic ProN W3" panose="020B0300000000000000" pitchFamily="34" charset="-128"/>
              </a:rPr>
              <a:t>0.34</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108" name="テキスト ボックス 107">
            <a:extLst>
              <a:ext uri="{FF2B5EF4-FFF2-40B4-BE49-F238E27FC236}">
                <a16:creationId xmlns:a16="http://schemas.microsoft.com/office/drawing/2014/main" id="{1A30A696-244A-4485-7AE3-CF50AA16158D}"/>
              </a:ext>
            </a:extLst>
          </p:cNvPr>
          <p:cNvSpPr txBox="1"/>
          <p:nvPr/>
        </p:nvSpPr>
        <p:spPr>
          <a:xfrm>
            <a:off x="11061981" y="2028838"/>
            <a:ext cx="3066989" cy="757130"/>
          </a:xfrm>
          <a:prstGeom prst="rect">
            <a:avLst/>
          </a:prstGeom>
          <a:noFill/>
        </p:spPr>
        <p:txBody>
          <a:bodyPr wrap="square" rtlCol="0">
            <a:spAutoFit/>
          </a:bodyPr>
          <a:lstStyle/>
          <a:p>
            <a:pPr algn="ctr"/>
            <a:r>
              <a:rPr lang="en-US" altLang="ja-JP" sz="4800" dirty="0">
                <a:latin typeface="Hiragino Kaku Gothic ProN W3" panose="020B0300000000000000" pitchFamily="34" charset="-128"/>
                <a:ea typeface="Hiragino Kaku Gothic ProN W3" panose="020B0300000000000000" pitchFamily="34" charset="-128"/>
              </a:rPr>
              <a:t>10</a:t>
            </a:r>
            <a:r>
              <a:rPr lang="ja-JP" altLang="en-US" sz="4800" dirty="0">
                <a:latin typeface="Hiragino Kaku Gothic ProN W3" panose="020B0300000000000000" pitchFamily="34" charset="-128"/>
                <a:ea typeface="Hiragino Kaku Gothic ProN W3" panose="020B0300000000000000" pitchFamily="34" charset="-128"/>
              </a:rPr>
              <a:t>個</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109" name="テキスト ボックス 108">
            <a:extLst>
              <a:ext uri="{FF2B5EF4-FFF2-40B4-BE49-F238E27FC236}">
                <a16:creationId xmlns:a16="http://schemas.microsoft.com/office/drawing/2014/main" id="{8049FC6E-5CB3-F991-CEDA-EA98FD210D64}"/>
              </a:ext>
            </a:extLst>
          </p:cNvPr>
          <p:cNvSpPr txBox="1"/>
          <p:nvPr/>
        </p:nvSpPr>
        <p:spPr>
          <a:xfrm>
            <a:off x="6241778" y="1779139"/>
            <a:ext cx="3066989" cy="757130"/>
          </a:xfrm>
          <a:prstGeom prst="rect">
            <a:avLst/>
          </a:prstGeom>
          <a:noFill/>
        </p:spPr>
        <p:txBody>
          <a:bodyPr wrap="square" rtlCol="0">
            <a:spAutoFit/>
          </a:bodyPr>
          <a:lstStyle/>
          <a:p>
            <a:pPr algn="ctr"/>
            <a:r>
              <a:rPr lang="en-US" altLang="ja-JP" sz="4800" dirty="0">
                <a:latin typeface="Hiragino Kaku Gothic ProN W3" panose="020B0300000000000000" pitchFamily="34" charset="-128"/>
                <a:ea typeface="Hiragino Kaku Gothic ProN W3" panose="020B0300000000000000" pitchFamily="34" charset="-128"/>
              </a:rPr>
              <a:t>32</a:t>
            </a:r>
            <a:r>
              <a:rPr lang="ja-JP" altLang="en-US" sz="4800" dirty="0">
                <a:latin typeface="Hiragino Kaku Gothic ProN W3" panose="020B0300000000000000" pitchFamily="34" charset="-128"/>
                <a:ea typeface="Hiragino Kaku Gothic ProN W3" panose="020B0300000000000000" pitchFamily="34" charset="-128"/>
              </a:rPr>
              <a:t>個</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110" name="テキスト ボックス 109">
            <a:extLst>
              <a:ext uri="{FF2B5EF4-FFF2-40B4-BE49-F238E27FC236}">
                <a16:creationId xmlns:a16="http://schemas.microsoft.com/office/drawing/2014/main" id="{3EDA2214-D5AB-1FED-453C-8101DA6688A7}"/>
              </a:ext>
            </a:extLst>
          </p:cNvPr>
          <p:cNvSpPr txBox="1"/>
          <p:nvPr/>
        </p:nvSpPr>
        <p:spPr>
          <a:xfrm>
            <a:off x="5182968" y="11712609"/>
            <a:ext cx="4517396" cy="590931"/>
          </a:xfrm>
          <a:prstGeom prst="rect">
            <a:avLst/>
          </a:prstGeom>
          <a:noFill/>
        </p:spPr>
        <p:txBody>
          <a:bodyPr wrap="square" rtlCol="0">
            <a:spAutoFit/>
          </a:bodyPr>
          <a:lstStyle/>
          <a:p>
            <a:r>
              <a:rPr lang="en-US" altLang="ja-JP" sz="3600" dirty="0">
                <a:latin typeface="Hiragino Kaku Gothic ProN W3" panose="020B0300000000000000" pitchFamily="34" charset="-128"/>
                <a:ea typeface="Hiragino Kaku Gothic ProN W3" panose="020B0300000000000000" pitchFamily="34" charset="-128"/>
              </a:rPr>
              <a:t>(</a:t>
            </a:r>
            <a:r>
              <a:rPr lang="ja-JP" altLang="en-US" sz="3600" dirty="0">
                <a:latin typeface="Hiragino Kaku Gothic ProN W3" panose="020B0300000000000000" pitchFamily="34" charset="-128"/>
                <a:ea typeface="Hiragino Kaku Gothic ProN W3" panose="020B0300000000000000" pitchFamily="34" charset="-128"/>
              </a:rPr>
              <a:t>バイアス項</a:t>
            </a:r>
            <a:r>
              <a:rPr lang="en-US" altLang="ja-JP" sz="3600" dirty="0">
                <a:latin typeface="Hiragino Kaku Gothic ProN W3" panose="020B0300000000000000" pitchFamily="34" charset="-128"/>
                <a:ea typeface="Hiragino Kaku Gothic ProN W3" panose="020B0300000000000000" pitchFamily="34" charset="-128"/>
              </a:rPr>
              <a:t>): b</a:t>
            </a:r>
            <a:endParaRPr kumimoji="1" lang="ja-JP" altLang="en-US" sz="3600" dirty="0">
              <a:latin typeface="Hiragino Kaku Gothic ProN W3" panose="020B0300000000000000" pitchFamily="34" charset="-128"/>
              <a:ea typeface="Hiragino Kaku Gothic ProN W3" panose="020B0300000000000000" pitchFamily="34" charset="-128"/>
            </a:endParaRPr>
          </a:p>
        </p:txBody>
      </p:sp>
      <p:cxnSp>
        <p:nvCxnSpPr>
          <p:cNvPr id="111" name="直線コネクタ 110">
            <a:extLst>
              <a:ext uri="{FF2B5EF4-FFF2-40B4-BE49-F238E27FC236}">
                <a16:creationId xmlns:a16="http://schemas.microsoft.com/office/drawing/2014/main" id="{D0BBAF31-08AE-3449-4757-DF98E491360C}"/>
              </a:ext>
            </a:extLst>
          </p:cNvPr>
          <p:cNvCxnSpPr>
            <a:cxnSpLocks/>
          </p:cNvCxnSpPr>
          <p:nvPr/>
        </p:nvCxnSpPr>
        <p:spPr>
          <a:xfrm flipV="1">
            <a:off x="9576831" y="10470882"/>
            <a:ext cx="2301650" cy="15679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2" name="円/楕円 111">
            <a:extLst>
              <a:ext uri="{FF2B5EF4-FFF2-40B4-BE49-F238E27FC236}">
                <a16:creationId xmlns:a16="http://schemas.microsoft.com/office/drawing/2014/main" id="{0394E1F1-576B-FBB9-4503-8E2E654DC2F1}"/>
              </a:ext>
            </a:extLst>
          </p:cNvPr>
          <p:cNvSpPr/>
          <p:nvPr/>
        </p:nvSpPr>
        <p:spPr>
          <a:xfrm>
            <a:off x="11340280" y="8539839"/>
            <a:ext cx="3881800" cy="1043077"/>
          </a:xfrm>
          <a:prstGeom prst="ellipse">
            <a:avLst/>
          </a:prstGeom>
          <a:noFill/>
          <a:ln w="5715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1303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Graphik"/>
              <a:ea typeface="Graphik"/>
              <a:cs typeface="Graphik"/>
              <a:sym typeface="Graphik"/>
            </a:endParaRPr>
          </a:p>
        </p:txBody>
      </p:sp>
    </p:spTree>
    <p:extLst>
      <p:ext uri="{BB962C8B-B14F-4D97-AF65-F5344CB8AC3E}">
        <p14:creationId xmlns:p14="http://schemas.microsoft.com/office/powerpoint/2010/main" val="32267883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6F2A8E49-1658-4F2C-B233-11EC08C2832C}"/>
              </a:ext>
            </a:extLst>
          </p:cNvPr>
          <p:cNvPicPr>
            <a:picLocks noChangeAspect="1"/>
          </p:cNvPicPr>
          <p:nvPr/>
        </p:nvPicPr>
        <p:blipFill rotWithShape="1">
          <a:blip r:embed="rId2"/>
          <a:srcRect t="50000"/>
          <a:stretch/>
        </p:blipFill>
        <p:spPr>
          <a:xfrm>
            <a:off x="2917013" y="2893313"/>
            <a:ext cx="16573500" cy="4994002"/>
          </a:xfrm>
          <a:prstGeom prst="rect">
            <a:avLst/>
          </a:prstGeom>
        </p:spPr>
      </p:pic>
      <p:sp>
        <p:nvSpPr>
          <p:cNvPr id="9" name="四角形: 角を丸くする 8">
            <a:extLst>
              <a:ext uri="{FF2B5EF4-FFF2-40B4-BE49-F238E27FC236}">
                <a16:creationId xmlns:a16="http://schemas.microsoft.com/office/drawing/2014/main" id="{911828F6-7FE9-4870-AF96-09D6602357AE}"/>
              </a:ext>
            </a:extLst>
          </p:cNvPr>
          <p:cNvSpPr/>
          <p:nvPr/>
        </p:nvSpPr>
        <p:spPr>
          <a:xfrm>
            <a:off x="1512527" y="645436"/>
            <a:ext cx="12762135" cy="887706"/>
          </a:xfrm>
          <a:prstGeom prst="roundRect">
            <a:avLst/>
          </a:prstGeom>
          <a:solidFill>
            <a:schemeClr val="accent2">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1303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Graphik"/>
              <a:ea typeface="Graphik"/>
              <a:cs typeface="Graphik"/>
              <a:sym typeface="Graphik"/>
            </a:endParaRPr>
          </a:p>
        </p:txBody>
      </p:sp>
      <p:sp>
        <p:nvSpPr>
          <p:cNvPr id="10" name="テキスト ボックス 9">
            <a:extLst>
              <a:ext uri="{FF2B5EF4-FFF2-40B4-BE49-F238E27FC236}">
                <a16:creationId xmlns:a16="http://schemas.microsoft.com/office/drawing/2014/main" id="{C4DDFEC1-A9AA-4DBD-926A-54F6EADFFDE6}"/>
              </a:ext>
            </a:extLst>
          </p:cNvPr>
          <p:cNvSpPr txBox="1"/>
          <p:nvPr/>
        </p:nvSpPr>
        <p:spPr>
          <a:xfrm>
            <a:off x="2193568" y="798050"/>
            <a:ext cx="8164437" cy="6011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400" rtl="0" fontAlgn="auto" latinLnBrk="0" hangingPunct="0">
              <a:lnSpc>
                <a:spcPct val="90000"/>
              </a:lnSpc>
              <a:spcBef>
                <a:spcPts val="0"/>
              </a:spcBef>
              <a:spcAft>
                <a:spcPts val="0"/>
              </a:spcAft>
              <a:buClrTx/>
              <a:buSzTx/>
              <a:buFontTx/>
              <a:buNone/>
              <a:tabLst/>
            </a:pPr>
            <a:r>
              <a:rPr kumimoji="0" lang="en-US" altLang="ja-JP" sz="3600" b="0" i="0" u="none" strike="noStrike" cap="none" spc="0" normalizeH="0" baseline="0" dirty="0" err="1">
                <a:ln>
                  <a:noFill/>
                </a:ln>
                <a:solidFill>
                  <a:schemeClr val="bg1"/>
                </a:solidFill>
                <a:effectLst/>
                <a:uFillTx/>
                <a:latin typeface="Arial" panose="020B0604020202020204" pitchFamily="34" charset="0"/>
                <a:cs typeface="Arial" panose="020B0604020202020204" pitchFamily="34" charset="0"/>
                <a:sym typeface="Canela Text Regular"/>
              </a:rPr>
              <a:t>mode</a:t>
            </a:r>
            <a:r>
              <a:rPr lang="en-US" altLang="ja-JP" sz="3600" dirty="0" err="1">
                <a:solidFill>
                  <a:schemeClr val="bg1"/>
                </a:solidFill>
                <a:latin typeface="Arial" panose="020B0604020202020204" pitchFamily="34" charset="0"/>
                <a:cs typeface="Arial" panose="020B0604020202020204" pitchFamily="34" charset="0"/>
              </a:rPr>
              <a:t>l.summary</a:t>
            </a:r>
            <a:r>
              <a:rPr lang="en-US" altLang="ja-JP" sz="3600" dirty="0">
                <a:solidFill>
                  <a:schemeClr val="bg1"/>
                </a:solidFill>
                <a:latin typeface="Arial" panose="020B0604020202020204" pitchFamily="34" charset="0"/>
                <a:cs typeface="Arial" panose="020B0604020202020204" pitchFamily="34" charset="0"/>
              </a:rPr>
              <a:t>()</a:t>
            </a:r>
            <a:endParaRPr kumimoji="0" lang="ja-JP" altLang="en-US" sz="3600" b="0" i="0" u="none" strike="noStrike" cap="none" spc="0" normalizeH="0" baseline="0" dirty="0">
              <a:ln>
                <a:noFill/>
              </a:ln>
              <a:solidFill>
                <a:schemeClr val="bg1"/>
              </a:solidFill>
              <a:effectLst/>
              <a:uFillTx/>
              <a:latin typeface="Arial" panose="020B0604020202020204" pitchFamily="34" charset="0"/>
              <a:cs typeface="Arial" panose="020B0604020202020204" pitchFamily="34" charset="0"/>
              <a:sym typeface="Canela Text Regular"/>
            </a:endParaRPr>
          </a:p>
        </p:txBody>
      </p:sp>
      <p:sp>
        <p:nvSpPr>
          <p:cNvPr id="11" name="テキスト ボックス 10">
            <a:extLst>
              <a:ext uri="{FF2B5EF4-FFF2-40B4-BE49-F238E27FC236}">
                <a16:creationId xmlns:a16="http://schemas.microsoft.com/office/drawing/2014/main" id="{0B31B65D-D994-4519-8930-71A9B31E30A7}"/>
              </a:ext>
            </a:extLst>
          </p:cNvPr>
          <p:cNvSpPr txBox="1"/>
          <p:nvPr/>
        </p:nvSpPr>
        <p:spPr>
          <a:xfrm>
            <a:off x="2029223" y="1943472"/>
            <a:ext cx="7892978" cy="590931"/>
          </a:xfrm>
          <a:prstGeom prst="rect">
            <a:avLst/>
          </a:prstGeom>
          <a:noFill/>
        </p:spPr>
        <p:txBody>
          <a:bodyPr wrap="square" rtlCol="0">
            <a:spAutoFit/>
          </a:bodyPr>
          <a:lstStyle/>
          <a:p>
            <a:pPr algn="l"/>
            <a:r>
              <a:rPr lang="ja-JP" altLang="en-US" sz="3600" dirty="0">
                <a:latin typeface="Hiragino Maru Gothic ProN W4" panose="020F0400000000000000" pitchFamily="34" charset="-128"/>
                <a:ea typeface="Hiragino Maru Gothic ProN W4" panose="020F0400000000000000" pitchFamily="34" charset="-128"/>
                <a:cs typeface="Arial" panose="020B0604020202020204" pitchFamily="34" charset="0"/>
              </a:rPr>
              <a:t>作ったモデルの要約を表示する</a:t>
            </a:r>
            <a:endParaRPr lang="en-US" altLang="ja-JP" sz="3600" dirty="0">
              <a:latin typeface="Hiragino Maru Gothic ProN W4" panose="020F0400000000000000" pitchFamily="34" charset="-128"/>
              <a:ea typeface="Hiragino Maru Gothic ProN W4" panose="020F0400000000000000" pitchFamily="34" charset="-128"/>
              <a:cs typeface="Arial" panose="020B0604020202020204" pitchFamily="34" charset="0"/>
            </a:endParaRPr>
          </a:p>
        </p:txBody>
      </p:sp>
      <p:sp>
        <p:nvSpPr>
          <p:cNvPr id="12" name="テキスト ボックス 11">
            <a:extLst>
              <a:ext uri="{FF2B5EF4-FFF2-40B4-BE49-F238E27FC236}">
                <a16:creationId xmlns:a16="http://schemas.microsoft.com/office/drawing/2014/main" id="{23EFBFFE-B94E-4D91-98C5-84ED3C07200F}"/>
              </a:ext>
            </a:extLst>
          </p:cNvPr>
          <p:cNvSpPr txBox="1"/>
          <p:nvPr/>
        </p:nvSpPr>
        <p:spPr>
          <a:xfrm>
            <a:off x="14805008" y="4125840"/>
            <a:ext cx="7892978" cy="590931"/>
          </a:xfrm>
          <a:prstGeom prst="rect">
            <a:avLst/>
          </a:prstGeom>
          <a:noFill/>
        </p:spPr>
        <p:txBody>
          <a:bodyPr wrap="square" rtlCol="0">
            <a:spAutoFit/>
          </a:bodyPr>
          <a:lstStyle/>
          <a:p>
            <a:r>
              <a:rPr lang="en-US" altLang="ja-JP" sz="3600" dirty="0">
                <a:latin typeface="Arial" panose="020B0604020202020204" pitchFamily="34" charset="0"/>
                <a:cs typeface="Arial" panose="020B0604020202020204" pitchFamily="34" charset="0"/>
              </a:rPr>
              <a:t>(784+1) × 32 = 25120</a:t>
            </a:r>
          </a:p>
        </p:txBody>
      </p:sp>
      <p:sp>
        <p:nvSpPr>
          <p:cNvPr id="13" name="テキスト ボックス 12">
            <a:extLst>
              <a:ext uri="{FF2B5EF4-FFF2-40B4-BE49-F238E27FC236}">
                <a16:creationId xmlns:a16="http://schemas.microsoft.com/office/drawing/2014/main" id="{70904F2E-D24C-4E8C-B148-1561F12E576B}"/>
              </a:ext>
            </a:extLst>
          </p:cNvPr>
          <p:cNvSpPr txBox="1"/>
          <p:nvPr/>
        </p:nvSpPr>
        <p:spPr>
          <a:xfrm>
            <a:off x="14805008" y="5016552"/>
            <a:ext cx="7892978" cy="590931"/>
          </a:xfrm>
          <a:prstGeom prst="rect">
            <a:avLst/>
          </a:prstGeom>
          <a:noFill/>
        </p:spPr>
        <p:txBody>
          <a:bodyPr wrap="square" rtlCol="0">
            <a:spAutoFit/>
          </a:bodyPr>
          <a:lstStyle/>
          <a:p>
            <a:r>
              <a:rPr lang="en-US" altLang="ja-JP" sz="3600" dirty="0">
                <a:latin typeface="Arial" panose="020B0604020202020204" pitchFamily="34" charset="0"/>
                <a:cs typeface="Arial" panose="020B0604020202020204" pitchFamily="34" charset="0"/>
              </a:rPr>
              <a:t>(32+1) × 10 = 330</a:t>
            </a:r>
          </a:p>
        </p:txBody>
      </p:sp>
      <p:sp>
        <p:nvSpPr>
          <p:cNvPr id="14" name="テキスト ボックス 13">
            <a:extLst>
              <a:ext uri="{FF2B5EF4-FFF2-40B4-BE49-F238E27FC236}">
                <a16:creationId xmlns:a16="http://schemas.microsoft.com/office/drawing/2014/main" id="{755D080F-6FA6-4B51-A470-07D03E04593A}"/>
              </a:ext>
            </a:extLst>
          </p:cNvPr>
          <p:cNvSpPr txBox="1"/>
          <p:nvPr/>
        </p:nvSpPr>
        <p:spPr>
          <a:xfrm>
            <a:off x="14805008" y="6401033"/>
            <a:ext cx="7892978" cy="590931"/>
          </a:xfrm>
          <a:prstGeom prst="rect">
            <a:avLst/>
          </a:prstGeom>
          <a:noFill/>
        </p:spPr>
        <p:txBody>
          <a:bodyPr wrap="square" rtlCol="0">
            <a:spAutoFit/>
          </a:bodyPr>
          <a:lstStyle/>
          <a:p>
            <a:r>
              <a:rPr lang="en-US" altLang="ja-JP" sz="3600" dirty="0">
                <a:latin typeface="Arial" panose="020B0604020202020204" pitchFamily="34" charset="0"/>
                <a:cs typeface="Arial" panose="020B0604020202020204" pitchFamily="34" charset="0"/>
              </a:rPr>
              <a:t>25120</a:t>
            </a:r>
            <a:r>
              <a:rPr lang="ja-JP" altLang="en-US" sz="3600" dirty="0">
                <a:latin typeface="Arial" panose="020B0604020202020204" pitchFamily="34" charset="0"/>
                <a:cs typeface="Arial" panose="020B0604020202020204" pitchFamily="34" charset="0"/>
              </a:rPr>
              <a:t> </a:t>
            </a:r>
            <a:r>
              <a:rPr lang="en-US" altLang="ja-JP" sz="3600" dirty="0">
                <a:latin typeface="Arial" panose="020B0604020202020204" pitchFamily="34" charset="0"/>
                <a:cs typeface="Arial" panose="020B0604020202020204" pitchFamily="34" charset="0"/>
              </a:rPr>
              <a:t>+ 330 = 25450</a:t>
            </a:r>
          </a:p>
        </p:txBody>
      </p:sp>
      <p:sp>
        <p:nvSpPr>
          <p:cNvPr id="6" name="テキスト ボックス 5">
            <a:extLst>
              <a:ext uri="{FF2B5EF4-FFF2-40B4-BE49-F238E27FC236}">
                <a16:creationId xmlns:a16="http://schemas.microsoft.com/office/drawing/2014/main" id="{9C0CAAC0-302C-063E-CE02-D8AE0518AA5C}"/>
              </a:ext>
            </a:extLst>
          </p:cNvPr>
          <p:cNvSpPr txBox="1"/>
          <p:nvPr/>
        </p:nvSpPr>
        <p:spPr>
          <a:xfrm>
            <a:off x="16431815" y="1873578"/>
            <a:ext cx="6266171" cy="1588127"/>
          </a:xfrm>
          <a:prstGeom prst="rect">
            <a:avLst/>
          </a:prstGeom>
          <a:noFill/>
        </p:spPr>
        <p:txBody>
          <a:bodyPr wrap="square" rtlCol="0">
            <a:spAutoFit/>
          </a:bodyPr>
          <a:lstStyle/>
          <a:p>
            <a:pPr algn="l"/>
            <a:r>
              <a:rPr lang="en-US" altLang="ja-JP" sz="3600" dirty="0">
                <a:latin typeface="Hiragino Maru Gothic ProN W4" panose="020F0400000000000000" pitchFamily="34" charset="-128"/>
                <a:ea typeface="Hiragino Maru Gothic ProN W4" panose="020F0400000000000000" pitchFamily="34" charset="-128"/>
                <a:cs typeface="Arial" panose="020B0604020202020204" pitchFamily="34" charset="0"/>
              </a:rPr>
              <a:t>params</a:t>
            </a:r>
            <a:r>
              <a:rPr lang="ja-JP" altLang="en-US" sz="3600" dirty="0">
                <a:latin typeface="Hiragino Maru Gothic ProN W4" panose="020F0400000000000000" pitchFamily="34" charset="-128"/>
                <a:ea typeface="Hiragino Maru Gothic ProN W4" panose="020F0400000000000000" pitchFamily="34" charset="-128"/>
                <a:cs typeface="Arial" panose="020B0604020202020204" pitchFamily="34" charset="0"/>
              </a:rPr>
              <a:t>はパラメーター</a:t>
            </a:r>
            <a:r>
              <a:rPr lang="en-US" altLang="ja-JP" sz="3600" dirty="0">
                <a:latin typeface="Hiragino Maru Gothic ProN W4" panose="020F0400000000000000" pitchFamily="34" charset="-128"/>
                <a:ea typeface="Hiragino Maru Gothic ProN W4" panose="020F0400000000000000" pitchFamily="34" charset="-128"/>
                <a:cs typeface="Arial" panose="020B0604020202020204" pitchFamily="34" charset="0"/>
              </a:rPr>
              <a:t>(</a:t>
            </a:r>
            <a:r>
              <a:rPr lang="ja-JP" altLang="en-US" sz="3600" dirty="0">
                <a:latin typeface="Hiragino Maru Gothic ProN W4" panose="020F0400000000000000" pitchFamily="34" charset="-128"/>
                <a:ea typeface="Hiragino Maru Gothic ProN W4" panose="020F0400000000000000" pitchFamily="34" charset="-128"/>
                <a:cs typeface="Arial" panose="020B0604020202020204" pitchFamily="34" charset="0"/>
              </a:rPr>
              <a:t>変数</a:t>
            </a:r>
            <a:r>
              <a:rPr lang="en-US" altLang="ja-JP" sz="3600" dirty="0">
                <a:latin typeface="Hiragino Maru Gothic ProN W4" panose="020F0400000000000000" pitchFamily="34" charset="-128"/>
                <a:ea typeface="Hiragino Maru Gothic ProN W4" panose="020F0400000000000000" pitchFamily="34" charset="-128"/>
                <a:cs typeface="Arial" panose="020B0604020202020204" pitchFamily="34" charset="0"/>
              </a:rPr>
              <a:t>)</a:t>
            </a:r>
          </a:p>
          <a:p>
            <a:pPr algn="l"/>
            <a:r>
              <a:rPr lang="ja-JP" altLang="en-US" sz="3600" dirty="0">
                <a:latin typeface="Hiragino Maru Gothic ProN W4" panose="020F0400000000000000" pitchFamily="34" charset="-128"/>
                <a:ea typeface="Hiragino Maru Gothic ProN W4" panose="020F0400000000000000" pitchFamily="34" charset="-128"/>
                <a:cs typeface="Arial" panose="020B0604020202020204" pitchFamily="34" charset="0"/>
              </a:rPr>
              <a:t>のことで</a:t>
            </a:r>
            <a:r>
              <a:rPr lang="en-US" altLang="ja-JP" sz="3600" dirty="0">
                <a:latin typeface="Hiragino Maru Gothic ProN W4" panose="020F0400000000000000" pitchFamily="34" charset="-128"/>
                <a:ea typeface="Hiragino Maru Gothic ProN W4" panose="020F0400000000000000" pitchFamily="34" charset="-128"/>
                <a:cs typeface="Arial" panose="020B0604020202020204" pitchFamily="34" charset="0"/>
              </a:rPr>
              <a:t>w</a:t>
            </a:r>
            <a:r>
              <a:rPr lang="ja-JP" altLang="en-US" sz="3600" dirty="0">
                <a:latin typeface="Hiragino Maru Gothic ProN W4" panose="020F0400000000000000" pitchFamily="34" charset="-128"/>
                <a:ea typeface="Hiragino Maru Gothic ProN W4" panose="020F0400000000000000" pitchFamily="34" charset="-128"/>
                <a:cs typeface="Arial" panose="020B0604020202020204" pitchFamily="34" charset="0"/>
              </a:rPr>
              <a:t>と</a:t>
            </a:r>
            <a:r>
              <a:rPr lang="en-US" altLang="ja-JP" sz="3600" dirty="0">
                <a:latin typeface="Hiragino Maru Gothic ProN W4" panose="020F0400000000000000" pitchFamily="34" charset="-128"/>
                <a:ea typeface="Hiragino Maru Gothic ProN W4" panose="020F0400000000000000" pitchFamily="34" charset="-128"/>
                <a:cs typeface="Arial" panose="020B0604020202020204" pitchFamily="34" charset="0"/>
              </a:rPr>
              <a:t>b</a:t>
            </a:r>
            <a:r>
              <a:rPr lang="ja-JP" altLang="en-US" sz="3600" dirty="0">
                <a:latin typeface="Hiragino Maru Gothic ProN W4" panose="020F0400000000000000" pitchFamily="34" charset="-128"/>
                <a:ea typeface="Hiragino Maru Gothic ProN W4" panose="020F0400000000000000" pitchFamily="34" charset="-128"/>
                <a:cs typeface="Arial" panose="020B0604020202020204" pitchFamily="34" charset="0"/>
              </a:rPr>
              <a:t>の数</a:t>
            </a:r>
            <a:endParaRPr lang="en-US" altLang="ja-JP" sz="3600" dirty="0">
              <a:latin typeface="Hiragino Maru Gothic ProN W4" panose="020F0400000000000000" pitchFamily="34" charset="-128"/>
              <a:ea typeface="Hiragino Maru Gothic ProN W4" panose="020F0400000000000000" pitchFamily="34" charset="-128"/>
              <a:cs typeface="Arial" panose="020B0604020202020204" pitchFamily="34" charset="0"/>
            </a:endParaRPr>
          </a:p>
        </p:txBody>
      </p:sp>
      <p:sp>
        <p:nvSpPr>
          <p:cNvPr id="3" name="円/楕円 2">
            <a:extLst>
              <a:ext uri="{FF2B5EF4-FFF2-40B4-BE49-F238E27FC236}">
                <a16:creationId xmlns:a16="http://schemas.microsoft.com/office/drawing/2014/main" id="{5F5CBCD0-530D-48F8-13B3-46B60F70B453}"/>
              </a:ext>
            </a:extLst>
          </p:cNvPr>
          <p:cNvSpPr/>
          <p:nvPr/>
        </p:nvSpPr>
        <p:spPr>
          <a:xfrm>
            <a:off x="5975712" y="8451273"/>
            <a:ext cx="563633" cy="581891"/>
          </a:xfrm>
          <a:prstGeom prst="ellipse">
            <a:avLst/>
          </a:prstGeom>
          <a:solidFill>
            <a:schemeClr val="bg1"/>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1303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Graphik"/>
              <a:ea typeface="Graphik"/>
              <a:cs typeface="Graphik"/>
              <a:sym typeface="Graphik"/>
            </a:endParaRPr>
          </a:p>
        </p:txBody>
      </p:sp>
      <p:sp>
        <p:nvSpPr>
          <p:cNvPr id="15" name="円/楕円 14">
            <a:extLst>
              <a:ext uri="{FF2B5EF4-FFF2-40B4-BE49-F238E27FC236}">
                <a16:creationId xmlns:a16="http://schemas.microsoft.com/office/drawing/2014/main" id="{B9FFEC2A-EF7A-9F1E-06FC-34186DB30AF2}"/>
              </a:ext>
            </a:extLst>
          </p:cNvPr>
          <p:cNvSpPr/>
          <p:nvPr/>
        </p:nvSpPr>
        <p:spPr>
          <a:xfrm>
            <a:off x="5993969" y="9267845"/>
            <a:ext cx="563633" cy="581891"/>
          </a:xfrm>
          <a:prstGeom prst="ellipse">
            <a:avLst/>
          </a:prstGeom>
          <a:solidFill>
            <a:schemeClr val="bg1"/>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1303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Graphik"/>
              <a:ea typeface="Graphik"/>
              <a:cs typeface="Graphik"/>
              <a:sym typeface="Graphik"/>
            </a:endParaRPr>
          </a:p>
        </p:txBody>
      </p:sp>
      <p:sp>
        <p:nvSpPr>
          <p:cNvPr id="16" name="円/楕円 15">
            <a:extLst>
              <a:ext uri="{FF2B5EF4-FFF2-40B4-BE49-F238E27FC236}">
                <a16:creationId xmlns:a16="http://schemas.microsoft.com/office/drawing/2014/main" id="{03EC51E7-AD2B-0E2A-777B-54B2E75D2516}"/>
              </a:ext>
            </a:extLst>
          </p:cNvPr>
          <p:cNvSpPr/>
          <p:nvPr/>
        </p:nvSpPr>
        <p:spPr>
          <a:xfrm>
            <a:off x="5993969" y="11481582"/>
            <a:ext cx="563633" cy="581891"/>
          </a:xfrm>
          <a:prstGeom prst="ellipse">
            <a:avLst/>
          </a:prstGeom>
          <a:solidFill>
            <a:schemeClr val="bg1"/>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1303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Graphik"/>
              <a:ea typeface="Graphik"/>
              <a:cs typeface="Graphik"/>
              <a:sym typeface="Graphik"/>
            </a:endParaRPr>
          </a:p>
        </p:txBody>
      </p:sp>
      <p:sp>
        <p:nvSpPr>
          <p:cNvPr id="17" name="円/楕円 16">
            <a:extLst>
              <a:ext uri="{FF2B5EF4-FFF2-40B4-BE49-F238E27FC236}">
                <a16:creationId xmlns:a16="http://schemas.microsoft.com/office/drawing/2014/main" id="{7F6C02C6-08C1-B181-9FCD-2AB5D2B8364E}"/>
              </a:ext>
            </a:extLst>
          </p:cNvPr>
          <p:cNvSpPr/>
          <p:nvPr/>
        </p:nvSpPr>
        <p:spPr>
          <a:xfrm>
            <a:off x="5975712" y="12627004"/>
            <a:ext cx="563633" cy="581891"/>
          </a:xfrm>
          <a:prstGeom prst="ellipse">
            <a:avLst/>
          </a:prstGeom>
          <a:solidFill>
            <a:schemeClr val="bg1"/>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1303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Graphik"/>
              <a:ea typeface="Graphik"/>
              <a:cs typeface="Graphik"/>
              <a:sym typeface="Graphik"/>
            </a:endParaRPr>
          </a:p>
        </p:txBody>
      </p:sp>
      <p:sp>
        <p:nvSpPr>
          <p:cNvPr id="18" name="円/楕円 17">
            <a:extLst>
              <a:ext uri="{FF2B5EF4-FFF2-40B4-BE49-F238E27FC236}">
                <a16:creationId xmlns:a16="http://schemas.microsoft.com/office/drawing/2014/main" id="{FE1EB756-39ED-9DC0-2457-6544BEDACA29}"/>
              </a:ext>
            </a:extLst>
          </p:cNvPr>
          <p:cNvSpPr/>
          <p:nvPr/>
        </p:nvSpPr>
        <p:spPr>
          <a:xfrm>
            <a:off x="8649639" y="8451273"/>
            <a:ext cx="563633" cy="581891"/>
          </a:xfrm>
          <a:prstGeom prst="ellipse">
            <a:avLst/>
          </a:prstGeom>
          <a:solidFill>
            <a:schemeClr val="bg1"/>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1303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Graphik"/>
              <a:ea typeface="Graphik"/>
              <a:cs typeface="Graphik"/>
              <a:sym typeface="Graphik"/>
            </a:endParaRPr>
          </a:p>
        </p:txBody>
      </p:sp>
      <p:sp>
        <p:nvSpPr>
          <p:cNvPr id="19" name="円/楕円 18">
            <a:extLst>
              <a:ext uri="{FF2B5EF4-FFF2-40B4-BE49-F238E27FC236}">
                <a16:creationId xmlns:a16="http://schemas.microsoft.com/office/drawing/2014/main" id="{DEAD6D60-FA5E-DDB6-4A25-A98100F48AC7}"/>
              </a:ext>
            </a:extLst>
          </p:cNvPr>
          <p:cNvSpPr/>
          <p:nvPr/>
        </p:nvSpPr>
        <p:spPr>
          <a:xfrm>
            <a:off x="8649639" y="9267845"/>
            <a:ext cx="563633" cy="581891"/>
          </a:xfrm>
          <a:prstGeom prst="ellipse">
            <a:avLst/>
          </a:prstGeom>
          <a:solidFill>
            <a:schemeClr val="bg1"/>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1303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Graphik"/>
              <a:ea typeface="Graphik"/>
              <a:cs typeface="Graphik"/>
              <a:sym typeface="Graphik"/>
            </a:endParaRPr>
          </a:p>
        </p:txBody>
      </p:sp>
      <p:sp>
        <p:nvSpPr>
          <p:cNvPr id="20" name="円/楕円 19">
            <a:extLst>
              <a:ext uri="{FF2B5EF4-FFF2-40B4-BE49-F238E27FC236}">
                <a16:creationId xmlns:a16="http://schemas.microsoft.com/office/drawing/2014/main" id="{514B46AC-AAA6-8BDE-D685-E3155DCFFD0F}"/>
              </a:ext>
            </a:extLst>
          </p:cNvPr>
          <p:cNvSpPr/>
          <p:nvPr/>
        </p:nvSpPr>
        <p:spPr>
          <a:xfrm>
            <a:off x="8649639" y="10899691"/>
            <a:ext cx="563633" cy="581891"/>
          </a:xfrm>
          <a:prstGeom prst="ellipse">
            <a:avLst/>
          </a:prstGeom>
          <a:solidFill>
            <a:schemeClr val="bg1"/>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1303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Graphik"/>
              <a:ea typeface="Graphik"/>
              <a:cs typeface="Graphik"/>
              <a:sym typeface="Graphik"/>
            </a:endParaRPr>
          </a:p>
        </p:txBody>
      </p:sp>
      <p:sp>
        <p:nvSpPr>
          <p:cNvPr id="21" name="円/楕円 20">
            <a:extLst>
              <a:ext uri="{FF2B5EF4-FFF2-40B4-BE49-F238E27FC236}">
                <a16:creationId xmlns:a16="http://schemas.microsoft.com/office/drawing/2014/main" id="{D6E2632C-4E52-B7E7-61E3-F570A5AED150}"/>
              </a:ext>
            </a:extLst>
          </p:cNvPr>
          <p:cNvSpPr/>
          <p:nvPr/>
        </p:nvSpPr>
        <p:spPr>
          <a:xfrm>
            <a:off x="8649639" y="11934946"/>
            <a:ext cx="563633" cy="581891"/>
          </a:xfrm>
          <a:prstGeom prst="ellipse">
            <a:avLst/>
          </a:prstGeom>
          <a:solidFill>
            <a:schemeClr val="bg1"/>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1303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Graphik"/>
              <a:ea typeface="Graphik"/>
              <a:cs typeface="Graphik"/>
              <a:sym typeface="Graphik"/>
            </a:endParaRPr>
          </a:p>
        </p:txBody>
      </p:sp>
      <p:sp>
        <p:nvSpPr>
          <p:cNvPr id="22" name="円/楕円 21">
            <a:extLst>
              <a:ext uri="{FF2B5EF4-FFF2-40B4-BE49-F238E27FC236}">
                <a16:creationId xmlns:a16="http://schemas.microsoft.com/office/drawing/2014/main" id="{68030DE5-DF42-A13B-0A17-173AF3A4325D}"/>
              </a:ext>
            </a:extLst>
          </p:cNvPr>
          <p:cNvSpPr/>
          <p:nvPr/>
        </p:nvSpPr>
        <p:spPr>
          <a:xfrm>
            <a:off x="11129763" y="9102557"/>
            <a:ext cx="563633" cy="581891"/>
          </a:xfrm>
          <a:prstGeom prst="ellipse">
            <a:avLst/>
          </a:prstGeom>
          <a:solidFill>
            <a:schemeClr val="bg1"/>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1303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Graphik"/>
              <a:ea typeface="Graphik"/>
              <a:cs typeface="Graphik"/>
              <a:sym typeface="Graphik"/>
            </a:endParaRPr>
          </a:p>
        </p:txBody>
      </p:sp>
      <p:sp>
        <p:nvSpPr>
          <p:cNvPr id="23" name="円/楕円 22">
            <a:extLst>
              <a:ext uri="{FF2B5EF4-FFF2-40B4-BE49-F238E27FC236}">
                <a16:creationId xmlns:a16="http://schemas.microsoft.com/office/drawing/2014/main" id="{826D75EC-FFE1-DAE2-E456-35A593B4067A}"/>
              </a:ext>
            </a:extLst>
          </p:cNvPr>
          <p:cNvSpPr/>
          <p:nvPr/>
        </p:nvSpPr>
        <p:spPr>
          <a:xfrm>
            <a:off x="11129762" y="10912700"/>
            <a:ext cx="563633" cy="581891"/>
          </a:xfrm>
          <a:prstGeom prst="ellipse">
            <a:avLst/>
          </a:prstGeom>
          <a:solidFill>
            <a:schemeClr val="bg1"/>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1303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Graphik"/>
              <a:ea typeface="Graphik"/>
              <a:cs typeface="Graphik"/>
              <a:sym typeface="Graphik"/>
            </a:endParaRPr>
          </a:p>
        </p:txBody>
      </p:sp>
      <p:sp>
        <p:nvSpPr>
          <p:cNvPr id="24" name="テキスト ボックス 23">
            <a:extLst>
              <a:ext uri="{FF2B5EF4-FFF2-40B4-BE49-F238E27FC236}">
                <a16:creationId xmlns:a16="http://schemas.microsoft.com/office/drawing/2014/main" id="{01C503D9-C230-8502-3E8D-DCA70EF0EC17}"/>
              </a:ext>
            </a:extLst>
          </p:cNvPr>
          <p:cNvSpPr txBox="1"/>
          <p:nvPr/>
        </p:nvSpPr>
        <p:spPr>
          <a:xfrm>
            <a:off x="6105128" y="8497024"/>
            <a:ext cx="304800" cy="5457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kumimoji="0" lang="en-US" altLang="ja-JP" sz="3200" b="0" i="0" u="none" strike="noStrike" cap="none" spc="0" normalizeH="0" baseline="0">
                <a:ln>
                  <a:noFill/>
                </a:ln>
                <a:solidFill>
                  <a:srgbClr val="000000"/>
                </a:solidFill>
                <a:effectLst/>
                <a:uFillTx/>
                <a:latin typeface="Hiragino Maru Gothic ProN W4" panose="020F0400000000000000" pitchFamily="34" charset="-128"/>
                <a:ea typeface="Hiragino Maru Gothic ProN W4" panose="020F0400000000000000" pitchFamily="34" charset="-128"/>
                <a:sym typeface="Canela Text Regular"/>
              </a:rPr>
              <a:t>1</a:t>
            </a:r>
            <a:endParaRPr kumimoji="0" lang="ja-JP" altLang="en-US" sz="3200" b="0" i="0" u="none" strike="noStrike" cap="none" spc="0" normalizeH="0" baseline="0">
              <a:ln>
                <a:noFill/>
              </a:ln>
              <a:solidFill>
                <a:srgbClr val="000000"/>
              </a:solidFill>
              <a:effectLst/>
              <a:uFillTx/>
              <a:latin typeface="Hiragino Maru Gothic ProN W4" panose="020F0400000000000000" pitchFamily="34" charset="-128"/>
              <a:ea typeface="Hiragino Maru Gothic ProN W4" panose="020F0400000000000000" pitchFamily="34" charset="-128"/>
              <a:sym typeface="Canela Text Regular"/>
            </a:endParaRPr>
          </a:p>
        </p:txBody>
      </p:sp>
      <p:sp>
        <p:nvSpPr>
          <p:cNvPr id="25" name="テキスト ボックス 24">
            <a:extLst>
              <a:ext uri="{FF2B5EF4-FFF2-40B4-BE49-F238E27FC236}">
                <a16:creationId xmlns:a16="http://schemas.microsoft.com/office/drawing/2014/main" id="{150557B9-45A1-EBAB-B1C8-4D009E61B1BF}"/>
              </a:ext>
            </a:extLst>
          </p:cNvPr>
          <p:cNvSpPr txBox="1"/>
          <p:nvPr/>
        </p:nvSpPr>
        <p:spPr>
          <a:xfrm>
            <a:off x="6127416" y="9328796"/>
            <a:ext cx="304800" cy="5457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kumimoji="0" lang="en-US" altLang="ja-JP" sz="3200" b="0" i="0" u="none" strike="noStrike" cap="none" spc="0" normalizeH="0" baseline="0">
                <a:ln>
                  <a:noFill/>
                </a:ln>
                <a:solidFill>
                  <a:srgbClr val="000000"/>
                </a:solidFill>
                <a:effectLst/>
                <a:uFillTx/>
                <a:latin typeface="Hiragino Maru Gothic ProN W4" panose="020F0400000000000000" pitchFamily="34" charset="-128"/>
                <a:ea typeface="Hiragino Maru Gothic ProN W4" panose="020F0400000000000000" pitchFamily="34" charset="-128"/>
                <a:sym typeface="Canela Text Regular"/>
              </a:rPr>
              <a:t>2</a:t>
            </a:r>
            <a:endParaRPr kumimoji="0" lang="ja-JP" altLang="en-US" sz="3200" b="0" i="0" u="none" strike="noStrike" cap="none" spc="0" normalizeH="0" baseline="0">
              <a:ln>
                <a:noFill/>
              </a:ln>
              <a:solidFill>
                <a:srgbClr val="000000"/>
              </a:solidFill>
              <a:effectLst/>
              <a:uFillTx/>
              <a:latin typeface="Hiragino Maru Gothic ProN W4" panose="020F0400000000000000" pitchFamily="34" charset="-128"/>
              <a:ea typeface="Hiragino Maru Gothic ProN W4" panose="020F0400000000000000" pitchFamily="34" charset="-128"/>
              <a:sym typeface="Canela Text Regular"/>
            </a:endParaRPr>
          </a:p>
        </p:txBody>
      </p:sp>
      <p:sp>
        <p:nvSpPr>
          <p:cNvPr id="26" name="テキスト ボックス 25">
            <a:extLst>
              <a:ext uri="{FF2B5EF4-FFF2-40B4-BE49-F238E27FC236}">
                <a16:creationId xmlns:a16="http://schemas.microsoft.com/office/drawing/2014/main" id="{5A4A1431-7087-5D54-7C99-3489A5F2E809}"/>
              </a:ext>
            </a:extLst>
          </p:cNvPr>
          <p:cNvSpPr txBox="1"/>
          <p:nvPr/>
        </p:nvSpPr>
        <p:spPr>
          <a:xfrm>
            <a:off x="5805406" y="11562122"/>
            <a:ext cx="940758" cy="5457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kumimoji="0" lang="en-US" altLang="ja-JP" sz="3200" b="0" i="0" u="none" strike="noStrike" cap="none" spc="0" normalizeH="0" baseline="0">
                <a:ln>
                  <a:noFill/>
                </a:ln>
                <a:solidFill>
                  <a:srgbClr val="000000"/>
                </a:solidFill>
                <a:effectLst/>
                <a:uFillTx/>
                <a:latin typeface="Hiragino Maru Gothic ProN W4" panose="020F0400000000000000" pitchFamily="34" charset="-128"/>
                <a:ea typeface="Hiragino Maru Gothic ProN W4" panose="020F0400000000000000" pitchFamily="34" charset="-128"/>
                <a:sym typeface="Canela Text Regular"/>
              </a:rPr>
              <a:t>784</a:t>
            </a:r>
            <a:endParaRPr kumimoji="0" lang="ja-JP" altLang="en-US" sz="3200" b="0" i="0" u="none" strike="noStrike" cap="none" spc="0" normalizeH="0" baseline="0">
              <a:ln>
                <a:noFill/>
              </a:ln>
              <a:solidFill>
                <a:srgbClr val="000000"/>
              </a:solidFill>
              <a:effectLst/>
              <a:uFillTx/>
              <a:latin typeface="Hiragino Maru Gothic ProN W4" panose="020F0400000000000000" pitchFamily="34" charset="-128"/>
              <a:ea typeface="Hiragino Maru Gothic ProN W4" panose="020F0400000000000000" pitchFamily="34" charset="-128"/>
              <a:sym typeface="Canela Text Regular"/>
            </a:endParaRPr>
          </a:p>
        </p:txBody>
      </p:sp>
      <p:sp>
        <p:nvSpPr>
          <p:cNvPr id="27" name="テキスト ボックス 26">
            <a:extLst>
              <a:ext uri="{FF2B5EF4-FFF2-40B4-BE49-F238E27FC236}">
                <a16:creationId xmlns:a16="http://schemas.microsoft.com/office/drawing/2014/main" id="{E7CAA843-53F8-16A6-633A-AAC0F3A73D99}"/>
              </a:ext>
            </a:extLst>
          </p:cNvPr>
          <p:cNvSpPr txBox="1"/>
          <p:nvPr/>
        </p:nvSpPr>
        <p:spPr>
          <a:xfrm>
            <a:off x="5693218" y="12742003"/>
            <a:ext cx="1165134" cy="3518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kumimoji="0" lang="ja-JP" altLang="en-US" sz="1800" b="0" i="0" u="none" strike="noStrike" cap="none" spc="0" normalizeH="0" baseline="0">
                <a:ln>
                  <a:noFill/>
                </a:ln>
                <a:solidFill>
                  <a:srgbClr val="000000"/>
                </a:solidFill>
                <a:effectLst/>
                <a:uFillTx/>
                <a:latin typeface="Hiragino Maru Gothic ProN W4" panose="020F0400000000000000" pitchFamily="34" charset="-128"/>
                <a:ea typeface="Hiragino Maru Gothic ProN W4" panose="020F0400000000000000" pitchFamily="34" charset="-128"/>
                <a:sym typeface="Canela Text Regular"/>
              </a:rPr>
              <a:t>バイアス</a:t>
            </a:r>
          </a:p>
        </p:txBody>
      </p:sp>
      <p:sp>
        <p:nvSpPr>
          <p:cNvPr id="28" name="テキスト ボックス 27">
            <a:extLst>
              <a:ext uri="{FF2B5EF4-FFF2-40B4-BE49-F238E27FC236}">
                <a16:creationId xmlns:a16="http://schemas.microsoft.com/office/drawing/2014/main" id="{4EBE66A2-363B-B6AA-FA8A-C7B1177F7224}"/>
              </a:ext>
            </a:extLst>
          </p:cNvPr>
          <p:cNvSpPr txBox="1"/>
          <p:nvPr/>
        </p:nvSpPr>
        <p:spPr>
          <a:xfrm>
            <a:off x="6105128" y="10410251"/>
            <a:ext cx="304800" cy="5457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lang="ja-JP" altLang="en-US" sz="3200">
                <a:latin typeface="Hiragino Maru Gothic ProN W4" panose="020F0400000000000000" pitchFamily="34" charset="-128"/>
                <a:ea typeface="Hiragino Maru Gothic ProN W4" panose="020F0400000000000000" pitchFamily="34" charset="-128"/>
              </a:rPr>
              <a:t>：</a:t>
            </a:r>
            <a:endParaRPr kumimoji="0" lang="ja-JP" altLang="en-US" sz="3200" b="0" i="0" u="none" strike="noStrike" cap="none" spc="0" normalizeH="0" baseline="0">
              <a:ln>
                <a:noFill/>
              </a:ln>
              <a:solidFill>
                <a:srgbClr val="000000"/>
              </a:solidFill>
              <a:effectLst/>
              <a:uFillTx/>
              <a:latin typeface="Hiragino Maru Gothic ProN W4" panose="020F0400000000000000" pitchFamily="34" charset="-128"/>
              <a:ea typeface="Hiragino Maru Gothic ProN W4" panose="020F0400000000000000" pitchFamily="34" charset="-128"/>
              <a:sym typeface="Canela Text Regular"/>
            </a:endParaRPr>
          </a:p>
        </p:txBody>
      </p:sp>
      <p:sp>
        <p:nvSpPr>
          <p:cNvPr id="29" name="テキスト ボックス 28">
            <a:extLst>
              <a:ext uri="{FF2B5EF4-FFF2-40B4-BE49-F238E27FC236}">
                <a16:creationId xmlns:a16="http://schemas.microsoft.com/office/drawing/2014/main" id="{98250B09-85E5-E24C-1035-3BD5E4D876FA}"/>
              </a:ext>
            </a:extLst>
          </p:cNvPr>
          <p:cNvSpPr txBox="1"/>
          <p:nvPr/>
        </p:nvSpPr>
        <p:spPr>
          <a:xfrm>
            <a:off x="8779055" y="10127219"/>
            <a:ext cx="304800" cy="5457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lang="ja-JP" altLang="en-US" sz="3200">
                <a:latin typeface="Hiragino Maru Gothic ProN W4" panose="020F0400000000000000" pitchFamily="34" charset="-128"/>
                <a:ea typeface="Hiragino Maru Gothic ProN W4" panose="020F0400000000000000" pitchFamily="34" charset="-128"/>
              </a:rPr>
              <a:t>：</a:t>
            </a:r>
            <a:endParaRPr kumimoji="0" lang="ja-JP" altLang="en-US" sz="3200" b="0" i="0" u="none" strike="noStrike" cap="none" spc="0" normalizeH="0" baseline="0">
              <a:ln>
                <a:noFill/>
              </a:ln>
              <a:solidFill>
                <a:srgbClr val="000000"/>
              </a:solidFill>
              <a:effectLst/>
              <a:uFillTx/>
              <a:latin typeface="Hiragino Maru Gothic ProN W4" panose="020F0400000000000000" pitchFamily="34" charset="-128"/>
              <a:ea typeface="Hiragino Maru Gothic ProN W4" panose="020F0400000000000000" pitchFamily="34" charset="-128"/>
              <a:sym typeface="Canela Text Regular"/>
            </a:endParaRPr>
          </a:p>
        </p:txBody>
      </p:sp>
      <p:sp>
        <p:nvSpPr>
          <p:cNvPr id="30" name="テキスト ボックス 29">
            <a:extLst>
              <a:ext uri="{FF2B5EF4-FFF2-40B4-BE49-F238E27FC236}">
                <a16:creationId xmlns:a16="http://schemas.microsoft.com/office/drawing/2014/main" id="{4E6E8D85-B6AB-5237-7C2B-05A6B9C20372}"/>
              </a:ext>
            </a:extLst>
          </p:cNvPr>
          <p:cNvSpPr txBox="1"/>
          <p:nvPr/>
        </p:nvSpPr>
        <p:spPr>
          <a:xfrm>
            <a:off x="11259178" y="10025679"/>
            <a:ext cx="304800" cy="5457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lang="ja-JP" altLang="en-US" sz="3200">
                <a:latin typeface="Hiragino Maru Gothic ProN W4" panose="020F0400000000000000" pitchFamily="34" charset="-128"/>
                <a:ea typeface="Hiragino Maru Gothic ProN W4" panose="020F0400000000000000" pitchFamily="34" charset="-128"/>
              </a:rPr>
              <a:t>：</a:t>
            </a:r>
            <a:endParaRPr kumimoji="0" lang="ja-JP" altLang="en-US" sz="3200" b="0" i="0" u="none" strike="noStrike" cap="none" spc="0" normalizeH="0" baseline="0">
              <a:ln>
                <a:noFill/>
              </a:ln>
              <a:solidFill>
                <a:srgbClr val="000000"/>
              </a:solidFill>
              <a:effectLst/>
              <a:uFillTx/>
              <a:latin typeface="Hiragino Maru Gothic ProN W4" panose="020F0400000000000000" pitchFamily="34" charset="-128"/>
              <a:ea typeface="Hiragino Maru Gothic ProN W4" panose="020F0400000000000000" pitchFamily="34" charset="-128"/>
              <a:sym typeface="Canela Text Regular"/>
            </a:endParaRPr>
          </a:p>
        </p:txBody>
      </p:sp>
      <p:sp>
        <p:nvSpPr>
          <p:cNvPr id="31" name="テキスト ボックス 30">
            <a:extLst>
              <a:ext uri="{FF2B5EF4-FFF2-40B4-BE49-F238E27FC236}">
                <a16:creationId xmlns:a16="http://schemas.microsoft.com/office/drawing/2014/main" id="{84F34494-141A-355B-2CA4-4FCEBFED64D5}"/>
              </a:ext>
            </a:extLst>
          </p:cNvPr>
          <p:cNvSpPr txBox="1"/>
          <p:nvPr/>
        </p:nvSpPr>
        <p:spPr>
          <a:xfrm>
            <a:off x="8792071" y="8497024"/>
            <a:ext cx="304800" cy="5457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kumimoji="0" lang="en-US" altLang="ja-JP" sz="3200" b="0" i="0" u="none" strike="noStrike" cap="none" spc="0" normalizeH="0" baseline="0">
                <a:ln>
                  <a:noFill/>
                </a:ln>
                <a:solidFill>
                  <a:srgbClr val="000000"/>
                </a:solidFill>
                <a:effectLst/>
                <a:uFillTx/>
                <a:latin typeface="Hiragino Maru Gothic ProN W4" panose="020F0400000000000000" pitchFamily="34" charset="-128"/>
                <a:ea typeface="Hiragino Maru Gothic ProN W4" panose="020F0400000000000000" pitchFamily="34" charset="-128"/>
                <a:sym typeface="Canela Text Regular"/>
              </a:rPr>
              <a:t>1</a:t>
            </a:r>
            <a:endParaRPr kumimoji="0" lang="ja-JP" altLang="en-US" sz="3200" b="0" i="0" u="none" strike="noStrike" cap="none" spc="0" normalizeH="0" baseline="0">
              <a:ln>
                <a:noFill/>
              </a:ln>
              <a:solidFill>
                <a:srgbClr val="000000"/>
              </a:solidFill>
              <a:effectLst/>
              <a:uFillTx/>
              <a:latin typeface="Hiragino Maru Gothic ProN W4" panose="020F0400000000000000" pitchFamily="34" charset="-128"/>
              <a:ea typeface="Hiragino Maru Gothic ProN W4" panose="020F0400000000000000" pitchFamily="34" charset="-128"/>
              <a:sym typeface="Canela Text Regular"/>
            </a:endParaRPr>
          </a:p>
        </p:txBody>
      </p:sp>
      <p:sp>
        <p:nvSpPr>
          <p:cNvPr id="32" name="テキスト ボックス 31">
            <a:extLst>
              <a:ext uri="{FF2B5EF4-FFF2-40B4-BE49-F238E27FC236}">
                <a16:creationId xmlns:a16="http://schemas.microsoft.com/office/drawing/2014/main" id="{BD8CD0B3-48DD-723F-EB5E-4CC5414FCA6D}"/>
              </a:ext>
            </a:extLst>
          </p:cNvPr>
          <p:cNvSpPr txBox="1"/>
          <p:nvPr/>
        </p:nvSpPr>
        <p:spPr>
          <a:xfrm>
            <a:off x="8792071" y="9328796"/>
            <a:ext cx="304800" cy="5457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kumimoji="0" lang="en-US" altLang="ja-JP" sz="3200" b="0" i="0" u="none" strike="noStrike" cap="none" spc="0" normalizeH="0" baseline="0">
                <a:ln>
                  <a:noFill/>
                </a:ln>
                <a:solidFill>
                  <a:srgbClr val="000000"/>
                </a:solidFill>
                <a:effectLst/>
                <a:uFillTx/>
                <a:latin typeface="Hiragino Maru Gothic ProN W4" panose="020F0400000000000000" pitchFamily="34" charset="-128"/>
                <a:ea typeface="Hiragino Maru Gothic ProN W4" panose="020F0400000000000000" pitchFamily="34" charset="-128"/>
                <a:sym typeface="Canela Text Regular"/>
              </a:rPr>
              <a:t>2</a:t>
            </a:r>
            <a:endParaRPr kumimoji="0" lang="ja-JP" altLang="en-US" sz="3200" b="0" i="0" u="none" strike="noStrike" cap="none" spc="0" normalizeH="0" baseline="0">
              <a:ln>
                <a:noFill/>
              </a:ln>
              <a:solidFill>
                <a:srgbClr val="000000"/>
              </a:solidFill>
              <a:effectLst/>
              <a:uFillTx/>
              <a:latin typeface="Hiragino Maru Gothic ProN W4" panose="020F0400000000000000" pitchFamily="34" charset="-128"/>
              <a:ea typeface="Hiragino Maru Gothic ProN W4" panose="020F0400000000000000" pitchFamily="34" charset="-128"/>
              <a:sym typeface="Canela Text Regular"/>
            </a:endParaRPr>
          </a:p>
        </p:txBody>
      </p:sp>
      <p:sp>
        <p:nvSpPr>
          <p:cNvPr id="33" name="テキスト ボックス 32">
            <a:extLst>
              <a:ext uri="{FF2B5EF4-FFF2-40B4-BE49-F238E27FC236}">
                <a16:creationId xmlns:a16="http://schemas.microsoft.com/office/drawing/2014/main" id="{ABF23EBE-0600-1FE0-8724-E5E3F2866E82}"/>
              </a:ext>
            </a:extLst>
          </p:cNvPr>
          <p:cNvSpPr txBox="1"/>
          <p:nvPr/>
        </p:nvSpPr>
        <p:spPr>
          <a:xfrm>
            <a:off x="8474092" y="10978747"/>
            <a:ext cx="940758" cy="5457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kumimoji="0" lang="en-US" altLang="ja-JP" sz="3200" b="0" i="0" u="none" strike="noStrike" cap="none" spc="0" normalizeH="0" baseline="0">
                <a:ln>
                  <a:noFill/>
                </a:ln>
                <a:solidFill>
                  <a:srgbClr val="000000"/>
                </a:solidFill>
                <a:effectLst/>
                <a:uFillTx/>
                <a:latin typeface="Hiragino Maru Gothic ProN W4" panose="020F0400000000000000" pitchFamily="34" charset="-128"/>
                <a:ea typeface="Hiragino Maru Gothic ProN W4" panose="020F0400000000000000" pitchFamily="34" charset="-128"/>
                <a:sym typeface="Canela Text Regular"/>
              </a:rPr>
              <a:t>32</a:t>
            </a:r>
            <a:endParaRPr kumimoji="0" lang="ja-JP" altLang="en-US" sz="3200" b="0" i="0" u="none" strike="noStrike" cap="none" spc="0" normalizeH="0" baseline="0">
              <a:ln>
                <a:noFill/>
              </a:ln>
              <a:solidFill>
                <a:srgbClr val="000000"/>
              </a:solidFill>
              <a:effectLst/>
              <a:uFillTx/>
              <a:latin typeface="Hiragino Maru Gothic ProN W4" panose="020F0400000000000000" pitchFamily="34" charset="-128"/>
              <a:ea typeface="Hiragino Maru Gothic ProN W4" panose="020F0400000000000000" pitchFamily="34" charset="-128"/>
              <a:sym typeface="Canela Text Regular"/>
            </a:endParaRPr>
          </a:p>
        </p:txBody>
      </p:sp>
      <p:sp>
        <p:nvSpPr>
          <p:cNvPr id="34" name="テキスト ボックス 33">
            <a:extLst>
              <a:ext uri="{FF2B5EF4-FFF2-40B4-BE49-F238E27FC236}">
                <a16:creationId xmlns:a16="http://schemas.microsoft.com/office/drawing/2014/main" id="{08C9DB1C-3FA2-75C6-0A05-A20FE26B53DB}"/>
              </a:ext>
            </a:extLst>
          </p:cNvPr>
          <p:cNvSpPr txBox="1"/>
          <p:nvPr/>
        </p:nvSpPr>
        <p:spPr>
          <a:xfrm>
            <a:off x="8348888" y="12082645"/>
            <a:ext cx="1165134" cy="3518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kumimoji="0" lang="ja-JP" altLang="en-US" sz="1800" b="0" i="0" u="none" strike="noStrike" cap="none" spc="0" normalizeH="0" baseline="0">
                <a:ln>
                  <a:noFill/>
                </a:ln>
                <a:solidFill>
                  <a:srgbClr val="000000"/>
                </a:solidFill>
                <a:effectLst/>
                <a:uFillTx/>
                <a:latin typeface="Hiragino Maru Gothic ProN W4" panose="020F0400000000000000" pitchFamily="34" charset="-128"/>
                <a:ea typeface="Hiragino Maru Gothic ProN W4" panose="020F0400000000000000" pitchFamily="34" charset="-128"/>
                <a:sym typeface="Canela Text Regular"/>
              </a:rPr>
              <a:t>バイアス</a:t>
            </a:r>
          </a:p>
        </p:txBody>
      </p:sp>
      <p:sp>
        <p:nvSpPr>
          <p:cNvPr id="35" name="テキスト ボックス 34">
            <a:extLst>
              <a:ext uri="{FF2B5EF4-FFF2-40B4-BE49-F238E27FC236}">
                <a16:creationId xmlns:a16="http://schemas.microsoft.com/office/drawing/2014/main" id="{175954BA-5939-0FFB-FE21-741D7751E346}"/>
              </a:ext>
            </a:extLst>
          </p:cNvPr>
          <p:cNvSpPr txBox="1"/>
          <p:nvPr/>
        </p:nvSpPr>
        <p:spPr>
          <a:xfrm>
            <a:off x="11259178" y="9178928"/>
            <a:ext cx="304800" cy="5457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kumimoji="0" lang="en-US" altLang="ja-JP" sz="3200" b="0" i="0" u="none" strike="noStrike" cap="none" spc="0" normalizeH="0" baseline="0">
                <a:ln>
                  <a:noFill/>
                </a:ln>
                <a:solidFill>
                  <a:srgbClr val="000000"/>
                </a:solidFill>
                <a:effectLst/>
                <a:uFillTx/>
                <a:latin typeface="Hiragino Maru Gothic ProN W4" panose="020F0400000000000000" pitchFamily="34" charset="-128"/>
                <a:ea typeface="Hiragino Maru Gothic ProN W4" panose="020F0400000000000000" pitchFamily="34" charset="-128"/>
                <a:sym typeface="Canela Text Regular"/>
              </a:rPr>
              <a:t>1</a:t>
            </a:r>
            <a:endParaRPr kumimoji="0" lang="ja-JP" altLang="en-US" sz="3200" b="0" i="0" u="none" strike="noStrike" cap="none" spc="0" normalizeH="0" baseline="0">
              <a:ln>
                <a:noFill/>
              </a:ln>
              <a:solidFill>
                <a:srgbClr val="000000"/>
              </a:solidFill>
              <a:effectLst/>
              <a:uFillTx/>
              <a:latin typeface="Hiragino Maru Gothic ProN W4" panose="020F0400000000000000" pitchFamily="34" charset="-128"/>
              <a:ea typeface="Hiragino Maru Gothic ProN W4" panose="020F0400000000000000" pitchFamily="34" charset="-128"/>
              <a:sym typeface="Canela Text Regular"/>
            </a:endParaRPr>
          </a:p>
        </p:txBody>
      </p:sp>
      <p:sp>
        <p:nvSpPr>
          <p:cNvPr id="36" name="テキスト ボックス 35">
            <a:extLst>
              <a:ext uri="{FF2B5EF4-FFF2-40B4-BE49-F238E27FC236}">
                <a16:creationId xmlns:a16="http://schemas.microsoft.com/office/drawing/2014/main" id="{5D8CC54D-33C4-0B74-5290-EEE756719B60}"/>
              </a:ext>
            </a:extLst>
          </p:cNvPr>
          <p:cNvSpPr txBox="1"/>
          <p:nvPr/>
        </p:nvSpPr>
        <p:spPr>
          <a:xfrm>
            <a:off x="11060014" y="10989284"/>
            <a:ext cx="703128" cy="5457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kumimoji="0" lang="en-US" altLang="ja-JP" sz="3200" b="0" i="0" u="none" strike="noStrike" cap="none" spc="0" normalizeH="0" baseline="0">
                <a:ln>
                  <a:noFill/>
                </a:ln>
                <a:solidFill>
                  <a:srgbClr val="000000"/>
                </a:solidFill>
                <a:effectLst/>
                <a:uFillTx/>
                <a:latin typeface="Hiragino Maru Gothic ProN W4" panose="020F0400000000000000" pitchFamily="34" charset="-128"/>
                <a:ea typeface="Hiragino Maru Gothic ProN W4" panose="020F0400000000000000" pitchFamily="34" charset="-128"/>
                <a:sym typeface="Canela Text Regular"/>
              </a:rPr>
              <a:t>10</a:t>
            </a:r>
            <a:endParaRPr kumimoji="0" lang="ja-JP" altLang="en-US" sz="3200" b="0" i="0" u="none" strike="noStrike" cap="none" spc="0" normalizeH="0" baseline="0">
              <a:ln>
                <a:noFill/>
              </a:ln>
              <a:solidFill>
                <a:srgbClr val="000000"/>
              </a:solidFill>
              <a:effectLst/>
              <a:uFillTx/>
              <a:latin typeface="Hiragino Maru Gothic ProN W4" panose="020F0400000000000000" pitchFamily="34" charset="-128"/>
              <a:ea typeface="Hiragino Maru Gothic ProN W4" panose="020F0400000000000000" pitchFamily="34" charset="-128"/>
              <a:sym typeface="Canela Text Regular"/>
            </a:endParaRPr>
          </a:p>
        </p:txBody>
      </p:sp>
      <p:cxnSp>
        <p:nvCxnSpPr>
          <p:cNvPr id="39" name="直線コネクタ 38">
            <a:extLst>
              <a:ext uri="{FF2B5EF4-FFF2-40B4-BE49-F238E27FC236}">
                <a16:creationId xmlns:a16="http://schemas.microsoft.com/office/drawing/2014/main" id="{4A096789-6302-FCC8-B7BA-4778F06FED86}"/>
              </a:ext>
            </a:extLst>
          </p:cNvPr>
          <p:cNvCxnSpPr>
            <a:stCxn id="3" idx="6"/>
            <a:endCxn id="18" idx="2"/>
          </p:cNvCxnSpPr>
          <p:nvPr/>
        </p:nvCxnSpPr>
        <p:spPr>
          <a:xfrm>
            <a:off x="6539345" y="8742219"/>
            <a:ext cx="2110294"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40" name="直線コネクタ 39">
            <a:extLst>
              <a:ext uri="{FF2B5EF4-FFF2-40B4-BE49-F238E27FC236}">
                <a16:creationId xmlns:a16="http://schemas.microsoft.com/office/drawing/2014/main" id="{924DF893-7C12-5611-0F2C-DCC357D6712B}"/>
              </a:ext>
            </a:extLst>
          </p:cNvPr>
          <p:cNvCxnSpPr>
            <a:cxnSpLocks/>
            <a:stCxn id="15" idx="6"/>
          </p:cNvCxnSpPr>
          <p:nvPr/>
        </p:nvCxnSpPr>
        <p:spPr>
          <a:xfrm flipV="1">
            <a:off x="6557602" y="8742218"/>
            <a:ext cx="2092037" cy="816573"/>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42" name="直線コネクタ 41">
            <a:extLst>
              <a:ext uri="{FF2B5EF4-FFF2-40B4-BE49-F238E27FC236}">
                <a16:creationId xmlns:a16="http://schemas.microsoft.com/office/drawing/2014/main" id="{A69E69B3-8749-B1DA-D884-ED8434DF3DE3}"/>
              </a:ext>
            </a:extLst>
          </p:cNvPr>
          <p:cNvCxnSpPr>
            <a:cxnSpLocks/>
          </p:cNvCxnSpPr>
          <p:nvPr/>
        </p:nvCxnSpPr>
        <p:spPr>
          <a:xfrm flipV="1">
            <a:off x="6574648" y="8757138"/>
            <a:ext cx="2079020" cy="3038181"/>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44" name="直線コネクタ 43">
            <a:extLst>
              <a:ext uri="{FF2B5EF4-FFF2-40B4-BE49-F238E27FC236}">
                <a16:creationId xmlns:a16="http://schemas.microsoft.com/office/drawing/2014/main" id="{D8113F37-FC54-F540-344C-E0E4C37A2EBF}"/>
              </a:ext>
            </a:extLst>
          </p:cNvPr>
          <p:cNvCxnSpPr>
            <a:cxnSpLocks/>
          </p:cNvCxnSpPr>
          <p:nvPr/>
        </p:nvCxnSpPr>
        <p:spPr>
          <a:xfrm flipV="1">
            <a:off x="6536372" y="8757138"/>
            <a:ext cx="2134342" cy="4170108"/>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46" name="直線コネクタ 45">
            <a:extLst>
              <a:ext uri="{FF2B5EF4-FFF2-40B4-BE49-F238E27FC236}">
                <a16:creationId xmlns:a16="http://schemas.microsoft.com/office/drawing/2014/main" id="{AD109813-98E6-FADF-38FC-97EC9110344F}"/>
              </a:ext>
            </a:extLst>
          </p:cNvPr>
          <p:cNvCxnSpPr>
            <a:cxnSpLocks/>
            <a:endCxn id="22" idx="2"/>
          </p:cNvCxnSpPr>
          <p:nvPr/>
        </p:nvCxnSpPr>
        <p:spPr>
          <a:xfrm>
            <a:off x="9213272" y="8769919"/>
            <a:ext cx="1916491" cy="623584"/>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48" name="直線コネクタ 47">
            <a:extLst>
              <a:ext uri="{FF2B5EF4-FFF2-40B4-BE49-F238E27FC236}">
                <a16:creationId xmlns:a16="http://schemas.microsoft.com/office/drawing/2014/main" id="{3447CF07-ABC1-ACDF-1B50-C2C6C3D9110E}"/>
              </a:ext>
            </a:extLst>
          </p:cNvPr>
          <p:cNvCxnSpPr>
            <a:cxnSpLocks/>
            <a:stCxn id="19" idx="6"/>
          </p:cNvCxnSpPr>
          <p:nvPr/>
        </p:nvCxnSpPr>
        <p:spPr>
          <a:xfrm flipV="1">
            <a:off x="9213272" y="9409022"/>
            <a:ext cx="1929505" cy="149769"/>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50" name="直線コネクタ 49">
            <a:extLst>
              <a:ext uri="{FF2B5EF4-FFF2-40B4-BE49-F238E27FC236}">
                <a16:creationId xmlns:a16="http://schemas.microsoft.com/office/drawing/2014/main" id="{AF14CB59-C72D-D3CA-7269-68D76B19139B}"/>
              </a:ext>
            </a:extLst>
          </p:cNvPr>
          <p:cNvCxnSpPr>
            <a:cxnSpLocks/>
          </p:cNvCxnSpPr>
          <p:nvPr/>
        </p:nvCxnSpPr>
        <p:spPr>
          <a:xfrm flipV="1">
            <a:off x="9213117" y="9409022"/>
            <a:ext cx="1916643" cy="1794623"/>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52" name="直線コネクタ 51">
            <a:extLst>
              <a:ext uri="{FF2B5EF4-FFF2-40B4-BE49-F238E27FC236}">
                <a16:creationId xmlns:a16="http://schemas.microsoft.com/office/drawing/2014/main" id="{686F0198-2BE3-912C-F0C4-1C861D3B491D}"/>
              </a:ext>
            </a:extLst>
          </p:cNvPr>
          <p:cNvCxnSpPr>
            <a:cxnSpLocks/>
          </p:cNvCxnSpPr>
          <p:nvPr/>
        </p:nvCxnSpPr>
        <p:spPr>
          <a:xfrm flipV="1">
            <a:off x="9226133" y="9424541"/>
            <a:ext cx="1890973" cy="280135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54" name="直線コネクタ 53">
            <a:extLst>
              <a:ext uri="{FF2B5EF4-FFF2-40B4-BE49-F238E27FC236}">
                <a16:creationId xmlns:a16="http://schemas.microsoft.com/office/drawing/2014/main" id="{3276C860-600A-E061-F015-C82DEFA78AC2}"/>
              </a:ext>
            </a:extLst>
          </p:cNvPr>
          <p:cNvCxnSpPr>
            <a:cxnSpLocks/>
          </p:cNvCxnSpPr>
          <p:nvPr/>
        </p:nvCxnSpPr>
        <p:spPr>
          <a:xfrm flipV="1">
            <a:off x="6538813" y="11190636"/>
            <a:ext cx="2144557" cy="1751528"/>
          </a:xfrm>
          <a:prstGeom prst="line">
            <a:avLst/>
          </a:prstGeom>
          <a:noFill/>
          <a:ln w="25400" cap="flat">
            <a:solidFill>
              <a:srgbClr val="00B0F0"/>
            </a:solidFill>
            <a:prstDash val="solid"/>
            <a:miter lim="400000"/>
          </a:ln>
          <a:effectLst/>
          <a:sp3d/>
        </p:spPr>
        <p:style>
          <a:lnRef idx="0">
            <a:scrgbClr r="0" g="0" b="0"/>
          </a:lnRef>
          <a:fillRef idx="0">
            <a:scrgbClr r="0" g="0" b="0"/>
          </a:fillRef>
          <a:effectRef idx="0">
            <a:scrgbClr r="0" g="0" b="0"/>
          </a:effectRef>
          <a:fontRef idx="none"/>
        </p:style>
      </p:cxnSp>
      <p:cxnSp>
        <p:nvCxnSpPr>
          <p:cNvPr id="56" name="直線コネクタ 55">
            <a:extLst>
              <a:ext uri="{FF2B5EF4-FFF2-40B4-BE49-F238E27FC236}">
                <a16:creationId xmlns:a16="http://schemas.microsoft.com/office/drawing/2014/main" id="{0B3B08AD-86A5-6931-4A19-3C167AA61ECE}"/>
              </a:ext>
            </a:extLst>
          </p:cNvPr>
          <p:cNvCxnSpPr>
            <a:cxnSpLocks/>
            <a:endCxn id="19" idx="2"/>
          </p:cNvCxnSpPr>
          <p:nvPr/>
        </p:nvCxnSpPr>
        <p:spPr>
          <a:xfrm flipV="1">
            <a:off x="6566610" y="9558791"/>
            <a:ext cx="2083029" cy="3359073"/>
          </a:xfrm>
          <a:prstGeom prst="line">
            <a:avLst/>
          </a:prstGeom>
          <a:noFill/>
          <a:ln w="25400" cap="flat">
            <a:solidFill>
              <a:srgbClr val="FF0000"/>
            </a:solidFill>
            <a:prstDash val="solid"/>
            <a:miter lim="400000"/>
          </a:ln>
          <a:effectLst/>
          <a:sp3d/>
        </p:spPr>
        <p:style>
          <a:lnRef idx="0">
            <a:scrgbClr r="0" g="0" b="0"/>
          </a:lnRef>
          <a:fillRef idx="0">
            <a:scrgbClr r="0" g="0" b="0"/>
          </a:fillRef>
          <a:effectRef idx="0">
            <a:scrgbClr r="0" g="0" b="0"/>
          </a:effectRef>
          <a:fontRef idx="none"/>
        </p:style>
      </p:cxnSp>
      <p:cxnSp>
        <p:nvCxnSpPr>
          <p:cNvPr id="60" name="直線コネクタ 59">
            <a:extLst>
              <a:ext uri="{FF2B5EF4-FFF2-40B4-BE49-F238E27FC236}">
                <a16:creationId xmlns:a16="http://schemas.microsoft.com/office/drawing/2014/main" id="{D56322B9-3695-008E-050F-5F3CD20AB9A3}"/>
              </a:ext>
            </a:extLst>
          </p:cNvPr>
          <p:cNvCxnSpPr>
            <a:cxnSpLocks/>
            <a:endCxn id="19" idx="2"/>
          </p:cNvCxnSpPr>
          <p:nvPr/>
        </p:nvCxnSpPr>
        <p:spPr>
          <a:xfrm flipV="1">
            <a:off x="6568820" y="9558791"/>
            <a:ext cx="2080819" cy="2231864"/>
          </a:xfrm>
          <a:prstGeom prst="line">
            <a:avLst/>
          </a:prstGeom>
          <a:noFill/>
          <a:ln w="25400" cap="flat">
            <a:solidFill>
              <a:srgbClr val="FF0000"/>
            </a:solidFill>
            <a:prstDash val="solid"/>
            <a:miter lim="400000"/>
          </a:ln>
          <a:effectLst/>
          <a:sp3d/>
        </p:spPr>
        <p:style>
          <a:lnRef idx="0">
            <a:scrgbClr r="0" g="0" b="0"/>
          </a:lnRef>
          <a:fillRef idx="0">
            <a:scrgbClr r="0" g="0" b="0"/>
          </a:fillRef>
          <a:effectRef idx="0">
            <a:scrgbClr r="0" g="0" b="0"/>
          </a:effectRef>
          <a:fontRef idx="none"/>
        </p:style>
      </p:cxnSp>
      <p:cxnSp>
        <p:nvCxnSpPr>
          <p:cNvPr id="63" name="直線コネクタ 62">
            <a:extLst>
              <a:ext uri="{FF2B5EF4-FFF2-40B4-BE49-F238E27FC236}">
                <a16:creationId xmlns:a16="http://schemas.microsoft.com/office/drawing/2014/main" id="{6BB310BA-895E-4455-62C1-119F9AD34A4A}"/>
              </a:ext>
            </a:extLst>
          </p:cNvPr>
          <p:cNvCxnSpPr>
            <a:cxnSpLocks/>
            <a:endCxn id="19" idx="2"/>
          </p:cNvCxnSpPr>
          <p:nvPr/>
        </p:nvCxnSpPr>
        <p:spPr>
          <a:xfrm flipV="1">
            <a:off x="6569051" y="9558791"/>
            <a:ext cx="2080588" cy="19764"/>
          </a:xfrm>
          <a:prstGeom prst="line">
            <a:avLst/>
          </a:prstGeom>
          <a:noFill/>
          <a:ln w="25400" cap="flat">
            <a:solidFill>
              <a:srgbClr val="FF0000"/>
            </a:solidFill>
            <a:prstDash val="solid"/>
            <a:miter lim="400000"/>
          </a:ln>
          <a:effectLst/>
          <a:sp3d/>
        </p:spPr>
        <p:style>
          <a:lnRef idx="0">
            <a:scrgbClr r="0" g="0" b="0"/>
          </a:lnRef>
          <a:fillRef idx="0">
            <a:scrgbClr r="0" g="0" b="0"/>
          </a:fillRef>
          <a:effectRef idx="0">
            <a:scrgbClr r="0" g="0" b="0"/>
          </a:effectRef>
          <a:fontRef idx="none"/>
        </p:style>
      </p:cxnSp>
      <p:cxnSp>
        <p:nvCxnSpPr>
          <p:cNvPr id="65" name="直線コネクタ 64">
            <a:extLst>
              <a:ext uri="{FF2B5EF4-FFF2-40B4-BE49-F238E27FC236}">
                <a16:creationId xmlns:a16="http://schemas.microsoft.com/office/drawing/2014/main" id="{7F8A9CBE-9F48-80A4-4420-770C66600FA1}"/>
              </a:ext>
            </a:extLst>
          </p:cNvPr>
          <p:cNvCxnSpPr>
            <a:cxnSpLocks/>
          </p:cNvCxnSpPr>
          <p:nvPr/>
        </p:nvCxnSpPr>
        <p:spPr>
          <a:xfrm>
            <a:off x="6599134" y="9578555"/>
            <a:ext cx="2067395" cy="1625090"/>
          </a:xfrm>
          <a:prstGeom prst="line">
            <a:avLst/>
          </a:prstGeom>
          <a:noFill/>
          <a:ln w="25400" cap="flat">
            <a:solidFill>
              <a:srgbClr val="00B0F0"/>
            </a:solidFill>
            <a:prstDash val="solid"/>
            <a:miter lim="400000"/>
          </a:ln>
          <a:effectLst/>
          <a:sp3d/>
        </p:spPr>
        <p:style>
          <a:lnRef idx="0">
            <a:scrgbClr r="0" g="0" b="0"/>
          </a:lnRef>
          <a:fillRef idx="0">
            <a:scrgbClr r="0" g="0" b="0"/>
          </a:fillRef>
          <a:effectRef idx="0">
            <a:scrgbClr r="0" g="0" b="0"/>
          </a:effectRef>
          <a:fontRef idx="none"/>
        </p:style>
      </p:cxnSp>
      <p:cxnSp>
        <p:nvCxnSpPr>
          <p:cNvPr id="67" name="直線コネクタ 66">
            <a:extLst>
              <a:ext uri="{FF2B5EF4-FFF2-40B4-BE49-F238E27FC236}">
                <a16:creationId xmlns:a16="http://schemas.microsoft.com/office/drawing/2014/main" id="{18A66D28-5A84-B4D6-EB45-ACF7D70B3039}"/>
              </a:ext>
            </a:extLst>
          </p:cNvPr>
          <p:cNvCxnSpPr>
            <a:cxnSpLocks/>
          </p:cNvCxnSpPr>
          <p:nvPr/>
        </p:nvCxnSpPr>
        <p:spPr>
          <a:xfrm>
            <a:off x="6545535" y="8732837"/>
            <a:ext cx="2152444" cy="2470808"/>
          </a:xfrm>
          <a:prstGeom prst="line">
            <a:avLst/>
          </a:prstGeom>
          <a:noFill/>
          <a:ln w="25400" cap="flat">
            <a:solidFill>
              <a:srgbClr val="00B0F0"/>
            </a:solidFill>
            <a:prstDash val="solid"/>
            <a:miter lim="400000"/>
          </a:ln>
          <a:effectLst/>
          <a:sp3d/>
        </p:spPr>
        <p:style>
          <a:lnRef idx="0">
            <a:scrgbClr r="0" g="0" b="0"/>
          </a:lnRef>
          <a:fillRef idx="0">
            <a:scrgbClr r="0" g="0" b="0"/>
          </a:fillRef>
          <a:effectRef idx="0">
            <a:scrgbClr r="0" g="0" b="0"/>
          </a:effectRef>
          <a:fontRef idx="none"/>
        </p:style>
      </p:cxnSp>
      <p:cxnSp>
        <p:nvCxnSpPr>
          <p:cNvPr id="69" name="直線コネクタ 68">
            <a:extLst>
              <a:ext uri="{FF2B5EF4-FFF2-40B4-BE49-F238E27FC236}">
                <a16:creationId xmlns:a16="http://schemas.microsoft.com/office/drawing/2014/main" id="{15EEA5A0-807D-24C6-3659-898711A1215E}"/>
              </a:ext>
            </a:extLst>
          </p:cNvPr>
          <p:cNvCxnSpPr>
            <a:cxnSpLocks/>
            <a:endCxn id="19" idx="2"/>
          </p:cNvCxnSpPr>
          <p:nvPr/>
        </p:nvCxnSpPr>
        <p:spPr>
          <a:xfrm>
            <a:off x="6561902" y="8759974"/>
            <a:ext cx="2087737" cy="798817"/>
          </a:xfrm>
          <a:prstGeom prst="line">
            <a:avLst/>
          </a:prstGeom>
          <a:noFill/>
          <a:ln w="25400" cap="flat">
            <a:solidFill>
              <a:srgbClr val="FF0000"/>
            </a:solidFill>
            <a:prstDash val="solid"/>
            <a:miter lim="400000"/>
          </a:ln>
          <a:effectLst/>
          <a:sp3d/>
        </p:spPr>
        <p:style>
          <a:lnRef idx="0">
            <a:scrgbClr r="0" g="0" b="0"/>
          </a:lnRef>
          <a:fillRef idx="0">
            <a:scrgbClr r="0" g="0" b="0"/>
          </a:fillRef>
          <a:effectRef idx="0">
            <a:scrgbClr r="0" g="0" b="0"/>
          </a:effectRef>
          <a:fontRef idx="none"/>
        </p:style>
      </p:cxnSp>
      <p:cxnSp>
        <p:nvCxnSpPr>
          <p:cNvPr id="71" name="直線コネクタ 70">
            <a:extLst>
              <a:ext uri="{FF2B5EF4-FFF2-40B4-BE49-F238E27FC236}">
                <a16:creationId xmlns:a16="http://schemas.microsoft.com/office/drawing/2014/main" id="{21345476-F17A-3EDE-5B41-CC3DBDFE56CB}"/>
              </a:ext>
            </a:extLst>
          </p:cNvPr>
          <p:cNvCxnSpPr>
            <a:cxnSpLocks/>
          </p:cNvCxnSpPr>
          <p:nvPr/>
        </p:nvCxnSpPr>
        <p:spPr>
          <a:xfrm flipV="1">
            <a:off x="6566610" y="11203645"/>
            <a:ext cx="2083029" cy="587010"/>
          </a:xfrm>
          <a:prstGeom prst="line">
            <a:avLst/>
          </a:prstGeom>
          <a:noFill/>
          <a:ln w="25400" cap="flat">
            <a:solidFill>
              <a:srgbClr val="00B0F0"/>
            </a:solidFill>
            <a:prstDash val="solid"/>
            <a:miter lim="400000"/>
          </a:ln>
          <a:effectLst/>
          <a:sp3d/>
        </p:spPr>
        <p:style>
          <a:lnRef idx="0">
            <a:scrgbClr r="0" g="0" b="0"/>
          </a:lnRef>
          <a:fillRef idx="0">
            <a:scrgbClr r="0" g="0" b="0"/>
          </a:fillRef>
          <a:effectRef idx="0">
            <a:scrgbClr r="0" g="0" b="0"/>
          </a:effectRef>
          <a:fontRef idx="none"/>
        </p:style>
      </p:cxnSp>
      <p:cxnSp>
        <p:nvCxnSpPr>
          <p:cNvPr id="73" name="直線コネクタ 72">
            <a:extLst>
              <a:ext uri="{FF2B5EF4-FFF2-40B4-BE49-F238E27FC236}">
                <a16:creationId xmlns:a16="http://schemas.microsoft.com/office/drawing/2014/main" id="{2CFB182D-577E-8DCC-EAB0-B39D2A9D5F7B}"/>
              </a:ext>
            </a:extLst>
          </p:cNvPr>
          <p:cNvCxnSpPr>
            <a:cxnSpLocks/>
          </p:cNvCxnSpPr>
          <p:nvPr/>
        </p:nvCxnSpPr>
        <p:spPr>
          <a:xfrm>
            <a:off x="9213269" y="8769919"/>
            <a:ext cx="1929147" cy="2420717"/>
          </a:xfrm>
          <a:prstGeom prst="line">
            <a:avLst/>
          </a:prstGeom>
          <a:noFill/>
          <a:ln w="25400" cap="flat">
            <a:solidFill>
              <a:srgbClr val="FF0000"/>
            </a:solidFill>
            <a:prstDash val="solid"/>
            <a:miter lim="400000"/>
          </a:ln>
          <a:effectLst/>
          <a:sp3d/>
        </p:spPr>
        <p:style>
          <a:lnRef idx="0">
            <a:scrgbClr r="0" g="0" b="0"/>
          </a:lnRef>
          <a:fillRef idx="0">
            <a:scrgbClr r="0" g="0" b="0"/>
          </a:fillRef>
          <a:effectRef idx="0">
            <a:scrgbClr r="0" g="0" b="0"/>
          </a:effectRef>
          <a:fontRef idx="none"/>
        </p:style>
      </p:cxnSp>
      <p:cxnSp>
        <p:nvCxnSpPr>
          <p:cNvPr id="77" name="直線コネクタ 76">
            <a:extLst>
              <a:ext uri="{FF2B5EF4-FFF2-40B4-BE49-F238E27FC236}">
                <a16:creationId xmlns:a16="http://schemas.microsoft.com/office/drawing/2014/main" id="{6B76BE80-857C-7A51-87CE-6674D278E1AE}"/>
              </a:ext>
            </a:extLst>
          </p:cNvPr>
          <p:cNvCxnSpPr>
            <a:cxnSpLocks/>
          </p:cNvCxnSpPr>
          <p:nvPr/>
        </p:nvCxnSpPr>
        <p:spPr>
          <a:xfrm>
            <a:off x="9216497" y="9559994"/>
            <a:ext cx="1900609" cy="1588902"/>
          </a:xfrm>
          <a:prstGeom prst="line">
            <a:avLst/>
          </a:prstGeom>
          <a:noFill/>
          <a:ln w="25400" cap="flat">
            <a:solidFill>
              <a:srgbClr val="FF0000"/>
            </a:solidFill>
            <a:prstDash val="solid"/>
            <a:miter lim="400000"/>
          </a:ln>
          <a:effectLst/>
          <a:sp3d/>
        </p:spPr>
        <p:style>
          <a:lnRef idx="0">
            <a:scrgbClr r="0" g="0" b="0"/>
          </a:lnRef>
          <a:fillRef idx="0">
            <a:scrgbClr r="0" g="0" b="0"/>
          </a:fillRef>
          <a:effectRef idx="0">
            <a:scrgbClr r="0" g="0" b="0"/>
          </a:effectRef>
          <a:fontRef idx="none"/>
        </p:style>
      </p:cxnSp>
      <p:cxnSp>
        <p:nvCxnSpPr>
          <p:cNvPr id="79" name="直線コネクタ 78">
            <a:extLst>
              <a:ext uri="{FF2B5EF4-FFF2-40B4-BE49-F238E27FC236}">
                <a16:creationId xmlns:a16="http://schemas.microsoft.com/office/drawing/2014/main" id="{BE16285D-E2BE-5823-B6F3-B7D5E526F186}"/>
              </a:ext>
            </a:extLst>
          </p:cNvPr>
          <p:cNvCxnSpPr>
            <a:cxnSpLocks/>
          </p:cNvCxnSpPr>
          <p:nvPr/>
        </p:nvCxnSpPr>
        <p:spPr>
          <a:xfrm flipV="1">
            <a:off x="9201267" y="11111484"/>
            <a:ext cx="1941149" cy="92161"/>
          </a:xfrm>
          <a:prstGeom prst="line">
            <a:avLst/>
          </a:prstGeom>
          <a:noFill/>
          <a:ln w="25400" cap="flat">
            <a:solidFill>
              <a:srgbClr val="FF0000"/>
            </a:solidFill>
            <a:prstDash val="solid"/>
            <a:miter lim="400000"/>
          </a:ln>
          <a:effectLst/>
          <a:sp3d/>
        </p:spPr>
        <p:style>
          <a:lnRef idx="0">
            <a:scrgbClr r="0" g="0" b="0"/>
          </a:lnRef>
          <a:fillRef idx="0">
            <a:scrgbClr r="0" g="0" b="0"/>
          </a:fillRef>
          <a:effectRef idx="0">
            <a:scrgbClr r="0" g="0" b="0"/>
          </a:effectRef>
          <a:fontRef idx="none"/>
        </p:style>
      </p:cxnSp>
      <p:cxnSp>
        <p:nvCxnSpPr>
          <p:cNvPr id="81" name="直線コネクタ 80">
            <a:extLst>
              <a:ext uri="{FF2B5EF4-FFF2-40B4-BE49-F238E27FC236}">
                <a16:creationId xmlns:a16="http://schemas.microsoft.com/office/drawing/2014/main" id="{B3E3B46C-F3B5-7D79-2ADD-8459972E5A86}"/>
              </a:ext>
            </a:extLst>
          </p:cNvPr>
          <p:cNvCxnSpPr>
            <a:cxnSpLocks/>
          </p:cNvCxnSpPr>
          <p:nvPr/>
        </p:nvCxnSpPr>
        <p:spPr>
          <a:xfrm flipV="1">
            <a:off x="9240742" y="11111484"/>
            <a:ext cx="1898654" cy="1097685"/>
          </a:xfrm>
          <a:prstGeom prst="line">
            <a:avLst/>
          </a:prstGeom>
          <a:noFill/>
          <a:ln w="25400" cap="flat">
            <a:solidFill>
              <a:srgbClr val="FF0000"/>
            </a:solidFill>
            <a:prstDash val="solid"/>
            <a:miter lim="4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5115446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最適化関数で誤差(損失関数)を小さくなるように重みを更新する">
            <a:extLst>
              <a:ext uri="{FF2B5EF4-FFF2-40B4-BE49-F238E27FC236}">
                <a16:creationId xmlns:a16="http://schemas.microsoft.com/office/drawing/2014/main" id="{1FC53158-0DA0-A357-2D44-EE93FA432FDD}"/>
              </a:ext>
            </a:extLst>
          </p:cNvPr>
          <p:cNvSpPr txBox="1"/>
          <p:nvPr/>
        </p:nvSpPr>
        <p:spPr>
          <a:xfrm>
            <a:off x="5671955" y="1847780"/>
            <a:ext cx="13105413" cy="850489"/>
          </a:xfrm>
          <a:prstGeom prst="rect">
            <a:avLst/>
          </a:prstGeom>
          <a:ln w="12700">
            <a:solidFill>
              <a:schemeClr val="tx1"/>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gn="l">
              <a:defRPr sz="4500">
                <a:latin typeface="ヒラギノ丸ゴ ProN W4"/>
                <a:ea typeface="ヒラギノ丸ゴ ProN W4"/>
                <a:cs typeface="ヒラギノ丸ゴ ProN W4"/>
                <a:sym typeface="ヒラギノ丸ゴ ProN W4"/>
              </a:defRPr>
            </a:lvl1pPr>
          </a:lstStyle>
          <a:p>
            <a:pPr algn="ctr"/>
            <a:r>
              <a:rPr lang="ja-JP" altLang="en-US" sz="5400" dirty="0" err="1"/>
              <a:t>予測は</a:t>
            </a:r>
            <a:r>
              <a:rPr lang="en-US" altLang="ja-JP" sz="5400" dirty="0" err="1"/>
              <a:t>model.predict()</a:t>
            </a:r>
            <a:endParaRPr sz="5400" dirty="0"/>
          </a:p>
        </p:txBody>
      </p:sp>
      <p:sp>
        <p:nvSpPr>
          <p:cNvPr id="5" name="最適化関数で誤差(損失関数)を小さくなるように重みを更新する">
            <a:extLst>
              <a:ext uri="{FF2B5EF4-FFF2-40B4-BE49-F238E27FC236}">
                <a16:creationId xmlns:a16="http://schemas.microsoft.com/office/drawing/2014/main" id="{B4E70C6E-396D-B20E-0825-15D9794B4236}"/>
              </a:ext>
            </a:extLst>
          </p:cNvPr>
          <p:cNvSpPr txBox="1"/>
          <p:nvPr/>
        </p:nvSpPr>
        <p:spPr>
          <a:xfrm>
            <a:off x="2820213" y="308462"/>
            <a:ext cx="18808898" cy="8504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gn="l">
              <a:defRPr sz="4500">
                <a:latin typeface="ヒラギノ丸ゴ ProN W4"/>
                <a:ea typeface="ヒラギノ丸ゴ ProN W4"/>
                <a:cs typeface="ヒラギノ丸ゴ ProN W4"/>
                <a:sym typeface="ヒラギノ丸ゴ ProN W4"/>
              </a:defRPr>
            </a:lvl1pPr>
          </a:lstStyle>
          <a:p>
            <a:pPr algn="ctr"/>
            <a:r>
              <a:rPr lang="ja-JP" altLang="en-US" sz="5400" dirty="0" err="1"/>
              <a:t>まずはそのまま予測してみる</a:t>
            </a:r>
            <a:endParaRPr lang="en-US" altLang="ja-JP" sz="5400" dirty="0"/>
          </a:p>
        </p:txBody>
      </p:sp>
      <p:pic>
        <p:nvPicPr>
          <p:cNvPr id="8" name="図 7" descr="グラフィカル ユーザー インターフェイス, テキスト, アプリケーション, メール&#10;&#10;自動的に生成された説明">
            <a:extLst>
              <a:ext uri="{FF2B5EF4-FFF2-40B4-BE49-F238E27FC236}">
                <a16:creationId xmlns:a16="http://schemas.microsoft.com/office/drawing/2014/main" id="{54383C47-14D1-2CBD-E815-7EAA5D92A268}"/>
              </a:ext>
            </a:extLst>
          </p:cNvPr>
          <p:cNvPicPr>
            <a:picLocks noChangeAspect="1"/>
          </p:cNvPicPr>
          <p:nvPr/>
        </p:nvPicPr>
        <p:blipFill rotWithShape="1">
          <a:blip r:embed="rId2">
            <a:extLst>
              <a:ext uri="{28A0092B-C50C-407E-A947-70E740481C1C}">
                <a14:useLocalDpi xmlns:a14="http://schemas.microsoft.com/office/drawing/2010/main" val="0"/>
              </a:ext>
            </a:extLst>
          </a:blip>
          <a:srcRect b="68033"/>
          <a:stretch/>
        </p:blipFill>
        <p:spPr>
          <a:xfrm>
            <a:off x="800099" y="4075589"/>
            <a:ext cx="11569701" cy="1376984"/>
          </a:xfrm>
          <a:prstGeom prst="rect">
            <a:avLst/>
          </a:prstGeom>
          <a:ln>
            <a:solidFill>
              <a:schemeClr val="tx1"/>
            </a:solidFill>
          </a:ln>
        </p:spPr>
      </p:pic>
      <p:sp>
        <p:nvSpPr>
          <p:cNvPr id="14" name="最適化関数で誤差(損失関数)を小さくなるように重みを更新する">
            <a:extLst>
              <a:ext uri="{FF2B5EF4-FFF2-40B4-BE49-F238E27FC236}">
                <a16:creationId xmlns:a16="http://schemas.microsoft.com/office/drawing/2014/main" id="{42E7B9D2-210C-AF39-69AE-0D5F14D9C017}"/>
              </a:ext>
            </a:extLst>
          </p:cNvPr>
          <p:cNvSpPr txBox="1"/>
          <p:nvPr/>
        </p:nvSpPr>
        <p:spPr>
          <a:xfrm>
            <a:off x="800098" y="3336205"/>
            <a:ext cx="12763501" cy="4903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gn="l">
              <a:defRPr sz="4500">
                <a:latin typeface="ヒラギノ丸ゴ ProN W4"/>
                <a:ea typeface="ヒラギノ丸ゴ ProN W4"/>
                <a:cs typeface="ヒラギノ丸ゴ ProN W4"/>
                <a:sym typeface="ヒラギノ丸ゴ ProN W4"/>
              </a:defRPr>
            </a:lvl1pPr>
          </a:lstStyle>
          <a:p>
            <a:r>
              <a:rPr lang="en-US" altLang="ja-JP" sz="2800" dirty="0" err="1"/>
              <a:t>test = model.predict(x_test)</a:t>
            </a:r>
            <a:r>
              <a:rPr lang="ja-JP" altLang="en-US" sz="2800" dirty="0" err="1"/>
              <a:t>で、</a:t>
            </a:r>
            <a:r>
              <a:rPr lang="en-US" altLang="ja-JP" sz="2800" dirty="0" err="1"/>
              <a:t>10000</a:t>
            </a:r>
            <a:r>
              <a:rPr lang="ja-JP" altLang="en-US" sz="2800" dirty="0" err="1"/>
              <a:t>枚の予測結果が</a:t>
            </a:r>
            <a:r>
              <a:rPr lang="en-US" altLang="ja-JP" sz="2800" dirty="0" err="1"/>
              <a:t>test</a:t>
            </a:r>
            <a:r>
              <a:rPr lang="ja-JP" altLang="en-US" sz="2800" dirty="0" err="1"/>
              <a:t>に入る</a:t>
            </a:r>
            <a:endParaRPr lang="en-US" altLang="ja-JP" sz="2800" dirty="0" err="1"/>
          </a:p>
        </p:txBody>
      </p:sp>
      <p:sp>
        <p:nvSpPr>
          <p:cNvPr id="15" name="最適化関数で誤差(損失関数)を小さくなるように重みを更新する">
            <a:extLst>
              <a:ext uri="{FF2B5EF4-FFF2-40B4-BE49-F238E27FC236}">
                <a16:creationId xmlns:a16="http://schemas.microsoft.com/office/drawing/2014/main" id="{77120C16-A0A9-E148-BC26-9DCE769F889B}"/>
              </a:ext>
            </a:extLst>
          </p:cNvPr>
          <p:cNvSpPr txBox="1"/>
          <p:nvPr/>
        </p:nvSpPr>
        <p:spPr>
          <a:xfrm>
            <a:off x="800098" y="6224038"/>
            <a:ext cx="10731502" cy="4903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gn="l">
              <a:defRPr sz="4500">
                <a:latin typeface="ヒラギノ丸ゴ ProN W4"/>
                <a:ea typeface="ヒラギノ丸ゴ ProN W4"/>
                <a:cs typeface="ヒラギノ丸ゴ ProN W4"/>
                <a:sym typeface="ヒラギノ丸ゴ ProN W4"/>
              </a:defRPr>
            </a:lvl1pPr>
          </a:lstStyle>
          <a:p>
            <a:r>
              <a:rPr lang="en-US" altLang="ja-JP" sz="2800" dirty="0" err="1"/>
              <a:t>test.shape</a:t>
            </a:r>
            <a:r>
              <a:rPr lang="ja-JP" altLang="en-US" sz="2800" dirty="0" err="1"/>
              <a:t>は</a:t>
            </a:r>
            <a:r>
              <a:rPr lang="en-US" altLang="ja-JP" sz="2800" dirty="0" err="1"/>
              <a:t>(10000,10)</a:t>
            </a:r>
            <a:r>
              <a:rPr lang="ja-JP" altLang="en-US" sz="2800" dirty="0" err="1"/>
              <a:t>で</a:t>
            </a:r>
            <a:r>
              <a:rPr lang="en-US" altLang="ja-JP" sz="2800" dirty="0" err="1"/>
              <a:t>10</a:t>
            </a:r>
            <a:r>
              <a:rPr lang="ja-JP" altLang="en-US" sz="2800" dirty="0" err="1"/>
              <a:t>個の要素からなる列が</a:t>
            </a:r>
            <a:r>
              <a:rPr lang="en-US" altLang="ja-JP" sz="2800" dirty="0" err="1"/>
              <a:t>10000 </a:t>
            </a:r>
            <a:r>
              <a:rPr lang="ja-JP" altLang="en-US" sz="2800" dirty="0" err="1"/>
              <a:t>行</a:t>
            </a:r>
            <a:endParaRPr lang="en-US" altLang="ja-JP" sz="2800" dirty="0" err="1"/>
          </a:p>
        </p:txBody>
      </p:sp>
      <p:pic>
        <p:nvPicPr>
          <p:cNvPr id="17" name="図 16" descr="背景パターン&#10;&#10;中程度の精度で自動的に生成された説明">
            <a:extLst>
              <a:ext uri="{FF2B5EF4-FFF2-40B4-BE49-F238E27FC236}">
                <a16:creationId xmlns:a16="http://schemas.microsoft.com/office/drawing/2014/main" id="{6A4CCA27-8563-9D00-6648-89E6F1B718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098" y="7208497"/>
            <a:ext cx="8760754" cy="1195336"/>
          </a:xfrm>
          <a:prstGeom prst="rect">
            <a:avLst/>
          </a:prstGeom>
          <a:ln>
            <a:solidFill>
              <a:schemeClr val="tx1"/>
            </a:solidFill>
          </a:ln>
        </p:spPr>
      </p:pic>
      <p:sp>
        <p:nvSpPr>
          <p:cNvPr id="18" name="最適化関数で誤差(損失関数)を小さくなるように重みを更新する">
            <a:extLst>
              <a:ext uri="{FF2B5EF4-FFF2-40B4-BE49-F238E27FC236}">
                <a16:creationId xmlns:a16="http://schemas.microsoft.com/office/drawing/2014/main" id="{9944D57B-BD9B-3AAD-0693-A85AFB7567A9}"/>
              </a:ext>
            </a:extLst>
          </p:cNvPr>
          <p:cNvSpPr txBox="1"/>
          <p:nvPr/>
        </p:nvSpPr>
        <p:spPr>
          <a:xfrm>
            <a:off x="1396998" y="9625140"/>
            <a:ext cx="11569700" cy="8781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gn="l">
              <a:defRPr sz="4500">
                <a:latin typeface="ヒラギノ丸ゴ ProN W4"/>
                <a:ea typeface="ヒラギノ丸ゴ ProN W4"/>
                <a:cs typeface="ヒラギノ丸ゴ ProN W4"/>
                <a:sym typeface="ヒラギノ丸ゴ ProN W4"/>
              </a:defRPr>
            </a:lvl1pPr>
          </a:lstStyle>
          <a:p>
            <a:r>
              <a:rPr lang="en-US" altLang="ja-JP" sz="2800" dirty="0" err="1"/>
              <a:t>[[x_test[0]</a:t>
            </a:r>
            <a:r>
              <a:rPr lang="ja-JP" altLang="en-US" sz="2800" dirty="0" err="1"/>
              <a:t>の</a:t>
            </a:r>
            <a:r>
              <a:rPr lang="en-US" altLang="ja-JP" sz="2800" dirty="0" err="1"/>
              <a:t>0</a:t>
            </a:r>
            <a:r>
              <a:rPr lang="ja-JP" altLang="en-US" sz="2800" dirty="0" err="1"/>
              <a:t>の確率</a:t>
            </a:r>
            <a:r>
              <a:rPr lang="en-US" altLang="ja-JP" sz="2800" dirty="0" err="1"/>
              <a:t>, x_test[0]</a:t>
            </a:r>
            <a:r>
              <a:rPr lang="ja-JP" altLang="en-US" sz="2800" dirty="0" err="1"/>
              <a:t>の</a:t>
            </a:r>
            <a:r>
              <a:rPr lang="en-US" altLang="ja-JP" sz="2800" dirty="0" err="1"/>
              <a:t>1</a:t>
            </a:r>
            <a:r>
              <a:rPr lang="ja-JP" altLang="en-US" sz="2800" dirty="0" err="1"/>
              <a:t>の確率</a:t>
            </a:r>
            <a:r>
              <a:rPr lang="en-US" altLang="ja-JP" sz="2800" dirty="0" err="1"/>
              <a:t>, ... , x_test[0]</a:t>
            </a:r>
            <a:r>
              <a:rPr lang="ja-JP" altLang="en-US" sz="2800" dirty="0" err="1"/>
              <a:t>の</a:t>
            </a:r>
            <a:r>
              <a:rPr lang="en-US" altLang="ja-JP" sz="2800" dirty="0" err="1"/>
              <a:t>9</a:t>
            </a:r>
            <a:r>
              <a:rPr lang="ja-JP" altLang="en-US" sz="2800" dirty="0" err="1"/>
              <a:t>の確率</a:t>
            </a:r>
            <a:r>
              <a:rPr lang="en-US" altLang="ja-JP" sz="2800" dirty="0" err="1"/>
              <a:t>]</a:t>
            </a:r>
          </a:p>
          <a:p>
            <a:r>
              <a:rPr lang="en-US" altLang="ja-JP" sz="2800" dirty="0" err="1"/>
              <a:t> [x_test[1]</a:t>
            </a:r>
            <a:r>
              <a:rPr lang="ja-JP" altLang="en-US" sz="2800" dirty="0" err="1"/>
              <a:t>の</a:t>
            </a:r>
            <a:r>
              <a:rPr lang="en-US" altLang="ja-JP" sz="2800" dirty="0" err="1"/>
              <a:t>0</a:t>
            </a:r>
            <a:r>
              <a:rPr lang="ja-JP" altLang="en-US" sz="2800" dirty="0" err="1"/>
              <a:t>の確率</a:t>
            </a:r>
            <a:r>
              <a:rPr lang="en-US" altLang="ja-JP" sz="2800" dirty="0" err="1"/>
              <a:t>, x_test[1]</a:t>
            </a:r>
            <a:r>
              <a:rPr lang="ja-JP" altLang="en-US" sz="2800" dirty="0" err="1"/>
              <a:t>の</a:t>
            </a:r>
            <a:r>
              <a:rPr lang="en-US" altLang="ja-JP" sz="2800" dirty="0" err="1"/>
              <a:t>1</a:t>
            </a:r>
            <a:r>
              <a:rPr lang="ja-JP" altLang="en-US" sz="2800" dirty="0" err="1"/>
              <a:t>の確率</a:t>
            </a:r>
            <a:r>
              <a:rPr lang="en-US" altLang="ja-JP" sz="2800" dirty="0" err="1"/>
              <a:t>, ... , x_test[1]</a:t>
            </a:r>
            <a:r>
              <a:rPr lang="ja-JP" altLang="en-US" sz="2800" dirty="0" err="1"/>
              <a:t>の</a:t>
            </a:r>
            <a:r>
              <a:rPr lang="en-US" altLang="ja-JP" sz="2800" dirty="0" err="1"/>
              <a:t>9</a:t>
            </a:r>
            <a:r>
              <a:rPr lang="ja-JP" altLang="en-US" sz="2800" dirty="0" err="1"/>
              <a:t>の確率</a:t>
            </a:r>
            <a:r>
              <a:rPr lang="en-US" altLang="ja-JP" sz="2800" dirty="0" err="1"/>
              <a:t>]</a:t>
            </a:r>
          </a:p>
        </p:txBody>
      </p:sp>
      <p:pic>
        <p:nvPicPr>
          <p:cNvPr id="20" name="図 19" descr="ダイアグラム&#10;&#10;自動的に生成された説明">
            <a:extLst>
              <a:ext uri="{FF2B5EF4-FFF2-40B4-BE49-F238E27FC236}">
                <a16:creationId xmlns:a16="http://schemas.microsoft.com/office/drawing/2014/main" id="{0D5E5811-B0B1-57D4-D15F-B3DCB2A6DF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519149" y="3387098"/>
            <a:ext cx="10064752" cy="6688190"/>
          </a:xfrm>
          <a:prstGeom prst="rect">
            <a:avLst/>
          </a:prstGeom>
          <a:ln>
            <a:solidFill>
              <a:schemeClr val="tx1"/>
            </a:solidFill>
          </a:ln>
        </p:spPr>
      </p:pic>
      <p:sp>
        <p:nvSpPr>
          <p:cNvPr id="21" name="最適化関数で誤差(損失関数)を小さくなるように重みを更新する">
            <a:extLst>
              <a:ext uri="{FF2B5EF4-FFF2-40B4-BE49-F238E27FC236}">
                <a16:creationId xmlns:a16="http://schemas.microsoft.com/office/drawing/2014/main" id="{4E6D2A1A-C1B0-CE0C-D92C-D732483BC5CF}"/>
              </a:ext>
            </a:extLst>
          </p:cNvPr>
          <p:cNvSpPr txBox="1"/>
          <p:nvPr/>
        </p:nvSpPr>
        <p:spPr>
          <a:xfrm>
            <a:off x="1447800" y="11894485"/>
            <a:ext cx="13373100" cy="8781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gn="l">
              <a:defRPr sz="4500">
                <a:latin typeface="ヒラギノ丸ゴ ProN W4"/>
                <a:ea typeface="ヒラギノ丸ゴ ProN W4"/>
                <a:cs typeface="ヒラギノ丸ゴ ProN W4"/>
                <a:sym typeface="ヒラギノ丸ゴ ProN W4"/>
              </a:defRPr>
            </a:lvl1pPr>
          </a:lstStyle>
          <a:p>
            <a:r>
              <a:rPr lang="en-US" altLang="ja-JP" sz="2800" dirty="0" err="1"/>
              <a:t>[[x_test[9998]</a:t>
            </a:r>
            <a:r>
              <a:rPr lang="ja-JP" altLang="en-US" sz="2800" dirty="0" err="1"/>
              <a:t>の</a:t>
            </a:r>
            <a:r>
              <a:rPr lang="en-US" altLang="ja-JP" sz="2800" dirty="0" err="1"/>
              <a:t>0</a:t>
            </a:r>
            <a:r>
              <a:rPr lang="ja-JP" altLang="en-US" sz="2800" dirty="0" err="1"/>
              <a:t>の確率</a:t>
            </a:r>
            <a:r>
              <a:rPr lang="en-US" altLang="ja-JP" sz="2800" dirty="0" err="1"/>
              <a:t>, x_test[9998]</a:t>
            </a:r>
            <a:r>
              <a:rPr lang="ja-JP" altLang="en-US" sz="2800" dirty="0" err="1"/>
              <a:t>の</a:t>
            </a:r>
            <a:r>
              <a:rPr lang="en-US" altLang="ja-JP" sz="2800" dirty="0" err="1"/>
              <a:t>1</a:t>
            </a:r>
            <a:r>
              <a:rPr lang="ja-JP" altLang="en-US" sz="2800" dirty="0" err="1"/>
              <a:t>の確率</a:t>
            </a:r>
            <a:r>
              <a:rPr lang="en-US" altLang="ja-JP" sz="2800" dirty="0" err="1"/>
              <a:t>, ... , x_test[9998]</a:t>
            </a:r>
            <a:r>
              <a:rPr lang="ja-JP" altLang="en-US" sz="2800" dirty="0" err="1"/>
              <a:t>の</a:t>
            </a:r>
            <a:r>
              <a:rPr lang="en-US" altLang="ja-JP" sz="2800" dirty="0" err="1"/>
              <a:t>9</a:t>
            </a:r>
            <a:r>
              <a:rPr lang="ja-JP" altLang="en-US" sz="2800" dirty="0" err="1"/>
              <a:t>の確率</a:t>
            </a:r>
            <a:r>
              <a:rPr lang="en-US" altLang="ja-JP" sz="2800" dirty="0" err="1"/>
              <a:t>]</a:t>
            </a:r>
          </a:p>
          <a:p>
            <a:r>
              <a:rPr lang="en-US" altLang="ja-JP" sz="2800" dirty="0" err="1"/>
              <a:t> [x_test[9999]</a:t>
            </a:r>
            <a:r>
              <a:rPr lang="ja-JP" altLang="en-US" sz="2800" dirty="0" err="1"/>
              <a:t>の</a:t>
            </a:r>
            <a:r>
              <a:rPr lang="en-US" altLang="ja-JP" sz="2800" dirty="0" err="1"/>
              <a:t>0</a:t>
            </a:r>
            <a:r>
              <a:rPr lang="ja-JP" altLang="en-US" sz="2800" dirty="0" err="1"/>
              <a:t>の確率</a:t>
            </a:r>
            <a:r>
              <a:rPr lang="en-US" altLang="ja-JP" sz="2800" dirty="0" err="1"/>
              <a:t>, x_test[9999]</a:t>
            </a:r>
            <a:r>
              <a:rPr lang="ja-JP" altLang="en-US" sz="2800" dirty="0" err="1"/>
              <a:t>の</a:t>
            </a:r>
            <a:r>
              <a:rPr lang="en-US" altLang="ja-JP" sz="2800" dirty="0" err="1"/>
              <a:t>1</a:t>
            </a:r>
            <a:r>
              <a:rPr lang="ja-JP" altLang="en-US" sz="2800" dirty="0" err="1"/>
              <a:t>の確率</a:t>
            </a:r>
            <a:r>
              <a:rPr lang="en-US" altLang="ja-JP" sz="2800" dirty="0" err="1"/>
              <a:t>, ... , x_test[9999]</a:t>
            </a:r>
            <a:r>
              <a:rPr lang="ja-JP" altLang="en-US" sz="2800" dirty="0" err="1"/>
              <a:t>の</a:t>
            </a:r>
            <a:r>
              <a:rPr lang="en-US" altLang="ja-JP" sz="2800" dirty="0" err="1"/>
              <a:t>9</a:t>
            </a:r>
            <a:r>
              <a:rPr lang="ja-JP" altLang="en-US" sz="2800" dirty="0" err="1"/>
              <a:t>の確率</a:t>
            </a:r>
            <a:r>
              <a:rPr lang="en-US" altLang="ja-JP" sz="2800" dirty="0" err="1"/>
              <a:t>]</a:t>
            </a:r>
          </a:p>
        </p:txBody>
      </p:sp>
      <p:sp>
        <p:nvSpPr>
          <p:cNvPr id="22" name="テキスト ボックス 21">
            <a:extLst>
              <a:ext uri="{FF2B5EF4-FFF2-40B4-BE49-F238E27FC236}">
                <a16:creationId xmlns:a16="http://schemas.microsoft.com/office/drawing/2014/main" id="{B73A3463-B9F4-D257-BC72-E184A5F1A28B}"/>
              </a:ext>
            </a:extLst>
          </p:cNvPr>
          <p:cNvSpPr txBox="1"/>
          <p:nvPr/>
        </p:nvSpPr>
        <p:spPr>
          <a:xfrm>
            <a:off x="6330949" y="10698623"/>
            <a:ext cx="1879599" cy="10997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kumimoji="0" lang="ja-JP" altLang="en-US" sz="24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a:t>
            </a:r>
            <a:endParaRPr kumimoji="0" lang="en-US" altLang="ja-JP" sz="24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endParaRPr>
          </a:p>
          <a:p>
            <a:pPr marL="0" marR="0" indent="0" algn="ctr" defTabSz="2438400" rtl="0" fontAlgn="auto" latinLnBrk="0" hangingPunct="0">
              <a:lnSpc>
                <a:spcPct val="90000"/>
              </a:lnSpc>
              <a:spcBef>
                <a:spcPts val="0"/>
              </a:spcBef>
              <a:spcAft>
                <a:spcPts val="0"/>
              </a:spcAft>
              <a:buClrTx/>
              <a:buSzTx/>
              <a:buFontTx/>
              <a:buNone/>
              <a:tabLst/>
            </a:pPr>
            <a:r>
              <a:rPr lang="ja-JP" altLang="en-US" dirty="0"/>
              <a:t>・</a:t>
            </a:r>
            <a:endParaRPr lang="en-US" altLang="ja-JP" dirty="0"/>
          </a:p>
          <a:p>
            <a:pPr marL="0" marR="0" indent="0" algn="ctr" defTabSz="2438400" rtl="0" fontAlgn="auto" latinLnBrk="0" hangingPunct="0">
              <a:lnSpc>
                <a:spcPct val="90000"/>
              </a:lnSpc>
              <a:spcBef>
                <a:spcPts val="0"/>
              </a:spcBef>
              <a:spcAft>
                <a:spcPts val="0"/>
              </a:spcAft>
              <a:buClrTx/>
              <a:buSzTx/>
              <a:buFontTx/>
              <a:buNone/>
              <a:tabLst/>
            </a:pPr>
            <a:r>
              <a:rPr kumimoji="0" lang="ja-JP" altLang="en-US" sz="24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a:t>
            </a:r>
          </a:p>
        </p:txBody>
      </p:sp>
      <p:sp>
        <p:nvSpPr>
          <p:cNvPr id="2" name="左中かっこ 1">
            <a:extLst>
              <a:ext uri="{FF2B5EF4-FFF2-40B4-BE49-F238E27FC236}">
                <a16:creationId xmlns:a16="http://schemas.microsoft.com/office/drawing/2014/main" id="{77B2869A-B7F1-A292-9E20-4C06806EB944}"/>
              </a:ext>
            </a:extLst>
          </p:cNvPr>
          <p:cNvSpPr/>
          <p:nvPr/>
        </p:nvSpPr>
        <p:spPr>
          <a:xfrm>
            <a:off x="800098" y="10075288"/>
            <a:ext cx="596900" cy="2476930"/>
          </a:xfrm>
          <a:prstGeom prst="leftBrac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ja-JP" altLang="en-US" sz="1800" b="0" i="0" u="none" strike="noStrike" cap="none" spc="0" normalizeH="0" baseline="0">
              <a:ln>
                <a:noFill/>
              </a:ln>
              <a:solidFill>
                <a:srgbClr val="000000"/>
              </a:solidFill>
              <a:effectLst/>
              <a:uFillTx/>
            </a:endParaRPr>
          </a:p>
        </p:txBody>
      </p:sp>
      <p:sp>
        <p:nvSpPr>
          <p:cNvPr id="3" name="左中かっこ 2">
            <a:extLst>
              <a:ext uri="{FF2B5EF4-FFF2-40B4-BE49-F238E27FC236}">
                <a16:creationId xmlns:a16="http://schemas.microsoft.com/office/drawing/2014/main" id="{36D4FA35-8A08-F825-F640-BC3292D2751C}"/>
              </a:ext>
            </a:extLst>
          </p:cNvPr>
          <p:cNvSpPr/>
          <p:nvPr/>
        </p:nvSpPr>
        <p:spPr>
          <a:xfrm rot="16200000">
            <a:off x="7752071" y="6564100"/>
            <a:ext cx="764559" cy="13373100"/>
          </a:xfrm>
          <a:prstGeom prst="leftBrac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ja-JP" altLang="en-US" sz="1800" b="0" i="0" u="none" strike="noStrike" cap="none" spc="0" normalizeH="0" baseline="0">
              <a:ln>
                <a:noFill/>
              </a:ln>
              <a:solidFill>
                <a:srgbClr val="000000"/>
              </a:solidFill>
              <a:effectLst/>
              <a:uFillTx/>
            </a:endParaRPr>
          </a:p>
        </p:txBody>
      </p:sp>
      <p:sp>
        <p:nvSpPr>
          <p:cNvPr id="24" name="最適化関数で誤差(損失関数)を小さくなるように重みを更新する">
            <a:extLst>
              <a:ext uri="{FF2B5EF4-FFF2-40B4-BE49-F238E27FC236}">
                <a16:creationId xmlns:a16="http://schemas.microsoft.com/office/drawing/2014/main" id="{FC0203F4-2FC3-83E0-731C-EC422A1B0FE7}"/>
              </a:ext>
            </a:extLst>
          </p:cNvPr>
          <p:cNvSpPr txBox="1"/>
          <p:nvPr/>
        </p:nvSpPr>
        <p:spPr>
          <a:xfrm>
            <a:off x="0" y="10999438"/>
            <a:ext cx="2981326" cy="601190"/>
          </a:xfrm>
          <a:prstGeom prst="rect">
            <a:avLst/>
          </a:prstGeom>
          <a:solidFill>
            <a:schemeClr val="bg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gn="l">
              <a:defRPr sz="4500">
                <a:latin typeface="ヒラギノ丸ゴ ProN W4"/>
                <a:ea typeface="ヒラギノ丸ゴ ProN W4"/>
                <a:cs typeface="ヒラギノ丸ゴ ProN W4"/>
                <a:sym typeface="ヒラギノ丸ゴ ProN W4"/>
              </a:defRPr>
            </a:lvl1pPr>
          </a:lstStyle>
          <a:p>
            <a:pPr algn="ctr"/>
            <a:r>
              <a:rPr lang="en-US" altLang="ja-JP" sz="3600" dirty="0" err="1">
                <a:solidFill>
                  <a:srgbClr val="FF0000"/>
                </a:solidFill>
              </a:rPr>
              <a:t>10000</a:t>
            </a:r>
            <a:r>
              <a:rPr lang="ja-JP" altLang="en-US" sz="3600" dirty="0" err="1">
                <a:solidFill>
                  <a:srgbClr val="FF0000"/>
                </a:solidFill>
              </a:rPr>
              <a:t>行</a:t>
            </a:r>
            <a:endParaRPr lang="en-US" altLang="ja-JP" sz="3600" dirty="0" err="1">
              <a:solidFill>
                <a:srgbClr val="FF0000"/>
              </a:solidFill>
            </a:endParaRPr>
          </a:p>
        </p:txBody>
      </p:sp>
      <p:sp>
        <p:nvSpPr>
          <p:cNvPr id="23" name="最適化関数で誤差(損失関数)を小さくなるように重みを更新する">
            <a:extLst>
              <a:ext uri="{FF2B5EF4-FFF2-40B4-BE49-F238E27FC236}">
                <a16:creationId xmlns:a16="http://schemas.microsoft.com/office/drawing/2014/main" id="{5A754886-FED1-D0A6-C735-279AD1FFC00E}"/>
              </a:ext>
            </a:extLst>
          </p:cNvPr>
          <p:cNvSpPr txBox="1"/>
          <p:nvPr/>
        </p:nvSpPr>
        <p:spPr>
          <a:xfrm>
            <a:off x="7118348" y="12988766"/>
            <a:ext cx="2032003" cy="601190"/>
          </a:xfrm>
          <a:prstGeom prst="rect">
            <a:avLst/>
          </a:prstGeom>
          <a:solidFill>
            <a:schemeClr val="bg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gn="l">
              <a:defRPr sz="4500">
                <a:latin typeface="ヒラギノ丸ゴ ProN W4"/>
                <a:ea typeface="ヒラギノ丸ゴ ProN W4"/>
                <a:cs typeface="ヒラギノ丸ゴ ProN W4"/>
                <a:sym typeface="ヒラギノ丸ゴ ProN W4"/>
              </a:defRPr>
            </a:lvl1pPr>
          </a:lstStyle>
          <a:p>
            <a:pPr algn="ctr"/>
            <a:r>
              <a:rPr lang="en-US" altLang="ja-JP" sz="3600" dirty="0" err="1">
                <a:solidFill>
                  <a:srgbClr val="FF0000"/>
                </a:solidFill>
              </a:rPr>
              <a:t>10</a:t>
            </a:r>
            <a:r>
              <a:rPr lang="ja-JP" altLang="en-US" sz="3600" dirty="0" err="1">
                <a:solidFill>
                  <a:srgbClr val="FF0000"/>
                </a:solidFill>
              </a:rPr>
              <a:t>列</a:t>
            </a:r>
            <a:endParaRPr lang="en-US" altLang="ja-JP" sz="3600" dirty="0" err="1">
              <a:solidFill>
                <a:srgbClr val="FF0000"/>
              </a:solidFill>
            </a:endParaRPr>
          </a:p>
        </p:txBody>
      </p:sp>
    </p:spTree>
    <p:extLst>
      <p:ext uri="{BB962C8B-B14F-4D97-AF65-F5344CB8AC3E}">
        <p14:creationId xmlns:p14="http://schemas.microsoft.com/office/powerpoint/2010/main" val="2842450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最適化関数で誤差(損失関数)を小さくなるように重みを更新する">
            <a:extLst>
              <a:ext uri="{FF2B5EF4-FFF2-40B4-BE49-F238E27FC236}">
                <a16:creationId xmlns:a16="http://schemas.microsoft.com/office/drawing/2014/main" id="{1FC53158-0DA0-A357-2D44-EE93FA432FDD}"/>
              </a:ext>
            </a:extLst>
          </p:cNvPr>
          <p:cNvSpPr txBox="1"/>
          <p:nvPr/>
        </p:nvSpPr>
        <p:spPr>
          <a:xfrm>
            <a:off x="5671955" y="1847780"/>
            <a:ext cx="13105413" cy="850489"/>
          </a:xfrm>
          <a:prstGeom prst="rect">
            <a:avLst/>
          </a:prstGeom>
          <a:ln w="12700">
            <a:solidFill>
              <a:schemeClr val="tx1"/>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gn="l">
              <a:defRPr sz="4500">
                <a:latin typeface="ヒラギノ丸ゴ ProN W4"/>
                <a:ea typeface="ヒラギノ丸ゴ ProN W4"/>
                <a:cs typeface="ヒラギノ丸ゴ ProN W4"/>
                <a:sym typeface="ヒラギノ丸ゴ ProN W4"/>
              </a:defRPr>
            </a:lvl1pPr>
          </a:lstStyle>
          <a:p>
            <a:pPr algn="ctr"/>
            <a:r>
              <a:rPr lang="ja-JP" altLang="en-US" sz="5400" dirty="0" err="1"/>
              <a:t>予測は</a:t>
            </a:r>
            <a:r>
              <a:rPr lang="en-US" altLang="ja-JP" sz="5400" dirty="0" err="1"/>
              <a:t>model.predict()</a:t>
            </a:r>
            <a:endParaRPr sz="5400" dirty="0"/>
          </a:p>
        </p:txBody>
      </p:sp>
      <p:sp>
        <p:nvSpPr>
          <p:cNvPr id="5" name="最適化関数で誤差(損失関数)を小さくなるように重みを更新する">
            <a:extLst>
              <a:ext uri="{FF2B5EF4-FFF2-40B4-BE49-F238E27FC236}">
                <a16:creationId xmlns:a16="http://schemas.microsoft.com/office/drawing/2014/main" id="{B4E70C6E-396D-B20E-0825-15D9794B4236}"/>
              </a:ext>
            </a:extLst>
          </p:cNvPr>
          <p:cNvSpPr txBox="1"/>
          <p:nvPr/>
        </p:nvSpPr>
        <p:spPr>
          <a:xfrm>
            <a:off x="2820213" y="308462"/>
            <a:ext cx="18808898" cy="8504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gn="l">
              <a:defRPr sz="4500">
                <a:latin typeface="ヒラギノ丸ゴ ProN W4"/>
                <a:ea typeface="ヒラギノ丸ゴ ProN W4"/>
                <a:cs typeface="ヒラギノ丸ゴ ProN W4"/>
                <a:sym typeface="ヒラギノ丸ゴ ProN W4"/>
              </a:defRPr>
            </a:lvl1pPr>
          </a:lstStyle>
          <a:p>
            <a:pPr algn="ctr"/>
            <a:r>
              <a:rPr lang="ja-JP" altLang="en-US" sz="5400" dirty="0" err="1"/>
              <a:t>まずはそのまま予測してみる</a:t>
            </a:r>
            <a:endParaRPr lang="en-US" altLang="ja-JP" sz="5400" dirty="0"/>
          </a:p>
        </p:txBody>
      </p:sp>
      <p:pic>
        <p:nvPicPr>
          <p:cNvPr id="10" name="図 9" descr="グラフィカル ユーザー インターフェイス&#10;&#10;自動的に生成された説明">
            <a:extLst>
              <a:ext uri="{FF2B5EF4-FFF2-40B4-BE49-F238E27FC236}">
                <a16:creationId xmlns:a16="http://schemas.microsoft.com/office/drawing/2014/main" id="{89F161B5-D920-7D3C-C21C-E9DA909A5F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11300" y="3387097"/>
            <a:ext cx="6896100" cy="9693313"/>
          </a:xfrm>
          <a:prstGeom prst="rect">
            <a:avLst/>
          </a:prstGeom>
        </p:spPr>
      </p:pic>
      <p:sp>
        <p:nvSpPr>
          <p:cNvPr id="12" name="最適化関数で誤差(損失関数)を小さくなるように重みを更新する">
            <a:extLst>
              <a:ext uri="{FF2B5EF4-FFF2-40B4-BE49-F238E27FC236}">
                <a16:creationId xmlns:a16="http://schemas.microsoft.com/office/drawing/2014/main" id="{AE670639-F3DD-F1BC-2062-D745CEB5BEC2}"/>
              </a:ext>
            </a:extLst>
          </p:cNvPr>
          <p:cNvSpPr txBox="1"/>
          <p:nvPr/>
        </p:nvSpPr>
        <p:spPr>
          <a:xfrm>
            <a:off x="850899" y="3703319"/>
            <a:ext cx="12763501"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gn="l">
              <a:defRPr sz="4500">
                <a:latin typeface="ヒラギノ丸ゴ ProN W4"/>
                <a:ea typeface="ヒラギノ丸ゴ ProN W4"/>
                <a:cs typeface="ヒラギノ丸ゴ ProN W4"/>
                <a:sym typeface="ヒラギノ丸ゴ ProN W4"/>
              </a:defRPr>
            </a:lvl1pPr>
          </a:lstStyle>
          <a:p>
            <a:r>
              <a:rPr lang="en-US" altLang="ja-JP" sz="4000" dirty="0" err="1"/>
              <a:t>x_test[1]</a:t>
            </a:r>
            <a:r>
              <a:rPr lang="ja-JP" altLang="en-US" sz="4000" dirty="0" err="1"/>
              <a:t>は</a:t>
            </a:r>
            <a:r>
              <a:rPr lang="en-US" altLang="ja-JP" sz="4000" dirty="0" err="1"/>
              <a:t>2</a:t>
            </a:r>
            <a:r>
              <a:rPr lang="ja-JP" altLang="en-US" sz="4000" dirty="0" err="1"/>
              <a:t>なので、</a:t>
            </a:r>
            <a:endParaRPr lang="en-US" altLang="ja-JP" sz="4000" dirty="0"/>
          </a:p>
        </p:txBody>
      </p:sp>
      <p:pic>
        <p:nvPicPr>
          <p:cNvPr id="13" name="図 12" descr="グラフィカル ユーザー インターフェイス, テキスト, アプリケーション, メール&#10;&#10;自動的に生成された説明">
            <a:extLst>
              <a:ext uri="{FF2B5EF4-FFF2-40B4-BE49-F238E27FC236}">
                <a16:creationId xmlns:a16="http://schemas.microsoft.com/office/drawing/2014/main" id="{35444000-F3D7-CF90-714B-E7535884E608}"/>
              </a:ext>
            </a:extLst>
          </p:cNvPr>
          <p:cNvPicPr>
            <a:picLocks noChangeAspect="1"/>
          </p:cNvPicPr>
          <p:nvPr/>
        </p:nvPicPr>
        <p:blipFill rotWithShape="1">
          <a:blip r:embed="rId3">
            <a:extLst>
              <a:ext uri="{28A0092B-C50C-407E-A947-70E740481C1C}">
                <a14:useLocalDpi xmlns:a14="http://schemas.microsoft.com/office/drawing/2010/main" val="0"/>
              </a:ext>
            </a:extLst>
          </a:blip>
          <a:srcRect t="40654"/>
          <a:stretch/>
        </p:blipFill>
        <p:spPr>
          <a:xfrm>
            <a:off x="850899" y="4775199"/>
            <a:ext cx="11569701" cy="2556301"/>
          </a:xfrm>
          <a:prstGeom prst="rect">
            <a:avLst/>
          </a:prstGeom>
        </p:spPr>
      </p:pic>
      <p:sp>
        <p:nvSpPr>
          <p:cNvPr id="2" name="最適化関数で誤差(損失関数)を小さくなるように重みを更新する">
            <a:extLst>
              <a:ext uri="{FF2B5EF4-FFF2-40B4-BE49-F238E27FC236}">
                <a16:creationId xmlns:a16="http://schemas.microsoft.com/office/drawing/2014/main" id="{D20DD30A-3049-65E9-7929-D61EB7A9ADC9}"/>
              </a:ext>
            </a:extLst>
          </p:cNvPr>
          <p:cNvSpPr txBox="1"/>
          <p:nvPr/>
        </p:nvSpPr>
        <p:spPr>
          <a:xfrm>
            <a:off x="1248313" y="7838090"/>
            <a:ext cx="8847283" cy="12105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gn="l">
              <a:defRPr sz="4500">
                <a:latin typeface="ヒラギノ丸ゴ ProN W4"/>
                <a:ea typeface="ヒラギノ丸ゴ ProN W4"/>
                <a:cs typeface="ヒラギノ丸ゴ ProN W4"/>
                <a:sym typeface="ヒラギノ丸ゴ ProN W4"/>
              </a:defRPr>
            </a:lvl1pPr>
          </a:lstStyle>
          <a:p>
            <a:r>
              <a:rPr lang="ja-JP" altLang="en-US" sz="4000" dirty="0"/>
              <a:t>まだ学習していないので、予想結果は全く合っていない</a:t>
            </a:r>
            <a:endParaRPr lang="en-US" altLang="ja-JP" sz="4000" dirty="0"/>
          </a:p>
        </p:txBody>
      </p:sp>
      <p:sp>
        <p:nvSpPr>
          <p:cNvPr id="3" name="最適化関数で誤差(損失関数)を小さくなるように重みを更新する">
            <a:extLst>
              <a:ext uri="{FF2B5EF4-FFF2-40B4-BE49-F238E27FC236}">
                <a16:creationId xmlns:a16="http://schemas.microsoft.com/office/drawing/2014/main" id="{92AD207A-D3D4-9960-7DC3-80699B220938}"/>
              </a:ext>
            </a:extLst>
          </p:cNvPr>
          <p:cNvSpPr txBox="1"/>
          <p:nvPr/>
        </p:nvSpPr>
        <p:spPr>
          <a:xfrm>
            <a:off x="1149349" y="10654900"/>
            <a:ext cx="12763501" cy="8504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gn="l">
              <a:defRPr sz="4500">
                <a:latin typeface="ヒラギノ丸ゴ ProN W4"/>
                <a:ea typeface="ヒラギノ丸ゴ ProN W4"/>
                <a:cs typeface="ヒラギノ丸ゴ ProN W4"/>
                <a:sym typeface="ヒラギノ丸ゴ ProN W4"/>
              </a:defRPr>
            </a:lvl1pPr>
          </a:lstStyle>
          <a:p>
            <a:r>
              <a:rPr lang="ja-JP" altLang="en-US" sz="5400" dirty="0"/>
              <a:t>これが学習するとどうなるか</a:t>
            </a:r>
            <a:endParaRPr lang="en-US" altLang="ja-JP" sz="5400" dirty="0"/>
          </a:p>
        </p:txBody>
      </p:sp>
    </p:spTree>
    <p:extLst>
      <p:ext uri="{BB962C8B-B14F-4D97-AF65-F5344CB8AC3E}">
        <p14:creationId xmlns:p14="http://schemas.microsoft.com/office/powerpoint/2010/main" val="21847724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テキスト ボックス 63">
            <a:extLst>
              <a:ext uri="{FF2B5EF4-FFF2-40B4-BE49-F238E27FC236}">
                <a16:creationId xmlns:a16="http://schemas.microsoft.com/office/drawing/2014/main" id="{A5524313-EC97-4A2E-8DC7-438306820DEC}"/>
              </a:ext>
            </a:extLst>
          </p:cNvPr>
          <p:cNvSpPr txBox="1"/>
          <p:nvPr/>
        </p:nvSpPr>
        <p:spPr>
          <a:xfrm>
            <a:off x="16409898" y="8142270"/>
            <a:ext cx="6118287" cy="5909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ja-JP" altLang="en-US" sz="3600" dirty="0">
                <a:latin typeface="Hiragino Kaku Gothic ProN W3" panose="020B0300000000000000" pitchFamily="34" charset="-128"/>
                <a:ea typeface="Hiragino Kaku Gothic ProN W3" panose="020B0300000000000000" pitchFamily="34" charset="-128"/>
                <a:cs typeface="Arial" panose="020B0604020202020204" pitchFamily="34" charset="0"/>
              </a:rPr>
              <a:t>例えばこの場合は</a:t>
            </a:r>
            <a:r>
              <a:rPr lang="en-US" altLang="ja-JP" sz="3600" dirty="0">
                <a:latin typeface="Hiragino Kaku Gothic ProN W3" panose="020B0300000000000000" pitchFamily="34" charset="-128"/>
                <a:ea typeface="Hiragino Kaku Gothic ProN W3" panose="020B0300000000000000" pitchFamily="34" charset="-128"/>
                <a:cs typeface="Arial" panose="020B0604020202020204" pitchFamily="34" charset="0"/>
              </a:rPr>
              <a:t>7</a:t>
            </a:r>
            <a:r>
              <a:rPr lang="ja-JP" altLang="en-US" sz="3600" dirty="0">
                <a:latin typeface="Hiragino Kaku Gothic ProN W3" panose="020B0300000000000000" pitchFamily="34" charset="-128"/>
                <a:ea typeface="Hiragino Kaku Gothic ProN W3" panose="020B0300000000000000" pitchFamily="34" charset="-128"/>
                <a:cs typeface="Arial" panose="020B0604020202020204" pitchFamily="34" charset="0"/>
              </a:rPr>
              <a:t>と予測</a:t>
            </a:r>
            <a:endParaRPr kumimoji="1" lang="ja-JP" altLang="en-US" sz="3600" dirty="0">
              <a:latin typeface="Hiragino Kaku Gothic ProN W3" panose="020B0300000000000000" pitchFamily="34" charset="-128"/>
              <a:ea typeface="Hiragino Kaku Gothic ProN W3" panose="020B0300000000000000" pitchFamily="34" charset="-128"/>
              <a:cs typeface="Arial" panose="020B0604020202020204" pitchFamily="34" charset="0"/>
            </a:endParaRPr>
          </a:p>
        </p:txBody>
      </p:sp>
      <p:sp>
        <p:nvSpPr>
          <p:cNvPr id="70" name="テキスト ボックス 69">
            <a:extLst>
              <a:ext uri="{FF2B5EF4-FFF2-40B4-BE49-F238E27FC236}">
                <a16:creationId xmlns:a16="http://schemas.microsoft.com/office/drawing/2014/main" id="{51C73F51-7521-44A5-8C7A-8CA702650B56}"/>
              </a:ext>
            </a:extLst>
          </p:cNvPr>
          <p:cNvSpPr txBox="1"/>
          <p:nvPr/>
        </p:nvSpPr>
        <p:spPr>
          <a:xfrm>
            <a:off x="15817601" y="9459317"/>
            <a:ext cx="7302880" cy="10895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ja-JP" altLang="en-US" sz="3600" dirty="0">
                <a:latin typeface="Hiragino Kaku Gothic ProN W3" panose="020B0300000000000000" pitchFamily="34" charset="-128"/>
                <a:ea typeface="Hiragino Kaku Gothic ProN W3" panose="020B0300000000000000" pitchFamily="34" charset="-128"/>
                <a:cs typeface="Arial" panose="020B0604020202020204" pitchFamily="34" charset="0"/>
              </a:rPr>
              <a:t>最初は全ての重みとバイアスはランダムなので全然正解にならない</a:t>
            </a:r>
            <a:endParaRPr kumimoji="1" lang="ja-JP" altLang="en-US" sz="3600" dirty="0">
              <a:latin typeface="Hiragino Kaku Gothic ProN W3" panose="020B0300000000000000" pitchFamily="34" charset="-128"/>
              <a:ea typeface="Hiragino Kaku Gothic ProN W3" panose="020B0300000000000000" pitchFamily="34" charset="-128"/>
              <a:cs typeface="Arial" panose="020B0604020202020204" pitchFamily="34" charset="0"/>
            </a:endParaRPr>
          </a:p>
        </p:txBody>
      </p:sp>
      <p:sp>
        <p:nvSpPr>
          <p:cNvPr id="3" name="矢印: 右 2">
            <a:extLst>
              <a:ext uri="{FF2B5EF4-FFF2-40B4-BE49-F238E27FC236}">
                <a16:creationId xmlns:a16="http://schemas.microsoft.com/office/drawing/2014/main" id="{AB8244B1-CC58-4801-8DFB-0D1B8FEF27D8}"/>
              </a:ext>
            </a:extLst>
          </p:cNvPr>
          <p:cNvSpPr/>
          <p:nvPr/>
        </p:nvSpPr>
        <p:spPr>
          <a:xfrm rot="5400000">
            <a:off x="19030950" y="10668148"/>
            <a:ext cx="685800" cy="1104964"/>
          </a:xfrm>
          <a:prstGeom prst="rightArrow">
            <a:avLst/>
          </a:prstGeom>
          <a:solidFill>
            <a:srgbClr val="000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1303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Graphik"/>
              <a:ea typeface="Graphik"/>
              <a:cs typeface="Graphik"/>
              <a:sym typeface="Graphik"/>
            </a:endParaRPr>
          </a:p>
        </p:txBody>
      </p:sp>
      <p:sp>
        <p:nvSpPr>
          <p:cNvPr id="71" name="テキスト ボックス 70">
            <a:extLst>
              <a:ext uri="{FF2B5EF4-FFF2-40B4-BE49-F238E27FC236}">
                <a16:creationId xmlns:a16="http://schemas.microsoft.com/office/drawing/2014/main" id="{AC5E6E5D-9A45-47B7-95A8-324FA33A13AA}"/>
              </a:ext>
            </a:extLst>
          </p:cNvPr>
          <p:cNvSpPr txBox="1"/>
          <p:nvPr/>
        </p:nvSpPr>
        <p:spPr>
          <a:xfrm>
            <a:off x="16762011" y="12008074"/>
            <a:ext cx="5414059" cy="10895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kumimoji="1" lang="ja-JP" altLang="en-US" sz="3600" dirty="0">
                <a:latin typeface="Hiragino Kaku Gothic ProN W3" panose="020B0300000000000000" pitchFamily="34" charset="-128"/>
                <a:ea typeface="Hiragino Kaku Gothic ProN W3" panose="020B0300000000000000" pitchFamily="34" charset="-128"/>
                <a:cs typeface="Arial" panose="020B0604020202020204" pitchFamily="34" charset="0"/>
              </a:rPr>
              <a:t>重みとバイアスを変えるために学習させる！</a:t>
            </a:r>
          </a:p>
        </p:txBody>
      </p:sp>
      <p:sp>
        <p:nvSpPr>
          <p:cNvPr id="4" name="楕円 9">
            <a:extLst>
              <a:ext uri="{FF2B5EF4-FFF2-40B4-BE49-F238E27FC236}">
                <a16:creationId xmlns:a16="http://schemas.microsoft.com/office/drawing/2014/main" id="{D2893EAC-50E9-1778-553C-4480AA673755}"/>
              </a:ext>
            </a:extLst>
          </p:cNvPr>
          <p:cNvSpPr/>
          <p:nvPr/>
        </p:nvSpPr>
        <p:spPr>
          <a:xfrm>
            <a:off x="6945869" y="2935087"/>
            <a:ext cx="577298" cy="5772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5" name="楕円 10">
            <a:extLst>
              <a:ext uri="{FF2B5EF4-FFF2-40B4-BE49-F238E27FC236}">
                <a16:creationId xmlns:a16="http://schemas.microsoft.com/office/drawing/2014/main" id="{C9C4949D-765A-9F77-B0CF-0419617A268A}"/>
              </a:ext>
            </a:extLst>
          </p:cNvPr>
          <p:cNvSpPr/>
          <p:nvPr/>
        </p:nvSpPr>
        <p:spPr>
          <a:xfrm>
            <a:off x="6945867" y="3670191"/>
            <a:ext cx="577298" cy="5772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6" name="楕円 11">
            <a:extLst>
              <a:ext uri="{FF2B5EF4-FFF2-40B4-BE49-F238E27FC236}">
                <a16:creationId xmlns:a16="http://schemas.microsoft.com/office/drawing/2014/main" id="{88CDA60B-0989-FCAD-9557-FDACF3F6E0F3}"/>
              </a:ext>
            </a:extLst>
          </p:cNvPr>
          <p:cNvSpPr/>
          <p:nvPr/>
        </p:nvSpPr>
        <p:spPr>
          <a:xfrm>
            <a:off x="6945865" y="4405295"/>
            <a:ext cx="577298" cy="5772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7" name="楕円 12">
            <a:extLst>
              <a:ext uri="{FF2B5EF4-FFF2-40B4-BE49-F238E27FC236}">
                <a16:creationId xmlns:a16="http://schemas.microsoft.com/office/drawing/2014/main" id="{1F0B30FE-C160-E8D8-ECD9-4E6CE6B0DF08}"/>
              </a:ext>
            </a:extLst>
          </p:cNvPr>
          <p:cNvSpPr/>
          <p:nvPr/>
        </p:nvSpPr>
        <p:spPr>
          <a:xfrm>
            <a:off x="6945865" y="10096041"/>
            <a:ext cx="577298" cy="5772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8" name="楕円 13">
            <a:extLst>
              <a:ext uri="{FF2B5EF4-FFF2-40B4-BE49-F238E27FC236}">
                <a16:creationId xmlns:a16="http://schemas.microsoft.com/office/drawing/2014/main" id="{7020C33D-7B62-8C78-1EAF-B2B31CBEB619}"/>
              </a:ext>
            </a:extLst>
          </p:cNvPr>
          <p:cNvSpPr/>
          <p:nvPr/>
        </p:nvSpPr>
        <p:spPr>
          <a:xfrm>
            <a:off x="6945865" y="10831145"/>
            <a:ext cx="577298" cy="5772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9" name="楕円 14">
            <a:extLst>
              <a:ext uri="{FF2B5EF4-FFF2-40B4-BE49-F238E27FC236}">
                <a16:creationId xmlns:a16="http://schemas.microsoft.com/office/drawing/2014/main" id="{EB92B60C-BDF8-1D12-5819-31DBA8E1AFF0}"/>
              </a:ext>
            </a:extLst>
          </p:cNvPr>
          <p:cNvSpPr/>
          <p:nvPr/>
        </p:nvSpPr>
        <p:spPr>
          <a:xfrm>
            <a:off x="12192003" y="3619963"/>
            <a:ext cx="577298" cy="5772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25" name="楕円 15">
            <a:extLst>
              <a:ext uri="{FF2B5EF4-FFF2-40B4-BE49-F238E27FC236}">
                <a16:creationId xmlns:a16="http://schemas.microsoft.com/office/drawing/2014/main" id="{4B62434C-2999-7AAC-B720-E1B19C834295}"/>
              </a:ext>
            </a:extLst>
          </p:cNvPr>
          <p:cNvSpPr/>
          <p:nvPr/>
        </p:nvSpPr>
        <p:spPr>
          <a:xfrm>
            <a:off x="12192001" y="4355067"/>
            <a:ext cx="577298" cy="5772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26" name="楕円 16">
            <a:extLst>
              <a:ext uri="{FF2B5EF4-FFF2-40B4-BE49-F238E27FC236}">
                <a16:creationId xmlns:a16="http://schemas.microsoft.com/office/drawing/2014/main" id="{17270F5D-48FA-5038-78E3-1AEEEDD0A747}"/>
              </a:ext>
            </a:extLst>
          </p:cNvPr>
          <p:cNvSpPr/>
          <p:nvPr/>
        </p:nvSpPr>
        <p:spPr>
          <a:xfrm>
            <a:off x="12191999" y="5090171"/>
            <a:ext cx="577298" cy="5772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27" name="楕円 17">
            <a:extLst>
              <a:ext uri="{FF2B5EF4-FFF2-40B4-BE49-F238E27FC236}">
                <a16:creationId xmlns:a16="http://schemas.microsoft.com/office/drawing/2014/main" id="{EFBF4014-B2C1-1A43-12E5-9D145E706C55}"/>
              </a:ext>
            </a:extLst>
          </p:cNvPr>
          <p:cNvSpPr/>
          <p:nvPr/>
        </p:nvSpPr>
        <p:spPr>
          <a:xfrm>
            <a:off x="12191999" y="5825275"/>
            <a:ext cx="577298" cy="5772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28" name="楕円 18">
            <a:extLst>
              <a:ext uri="{FF2B5EF4-FFF2-40B4-BE49-F238E27FC236}">
                <a16:creationId xmlns:a16="http://schemas.microsoft.com/office/drawing/2014/main" id="{1D41EE35-1022-20D4-998C-04D8F7F69623}"/>
              </a:ext>
            </a:extLst>
          </p:cNvPr>
          <p:cNvSpPr/>
          <p:nvPr/>
        </p:nvSpPr>
        <p:spPr>
          <a:xfrm>
            <a:off x="12191999" y="6560379"/>
            <a:ext cx="577298" cy="5772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29" name="楕円 19">
            <a:extLst>
              <a:ext uri="{FF2B5EF4-FFF2-40B4-BE49-F238E27FC236}">
                <a16:creationId xmlns:a16="http://schemas.microsoft.com/office/drawing/2014/main" id="{0078FE19-033A-4C41-5F89-63159BA3ECAA}"/>
              </a:ext>
            </a:extLst>
          </p:cNvPr>
          <p:cNvSpPr/>
          <p:nvPr/>
        </p:nvSpPr>
        <p:spPr>
          <a:xfrm>
            <a:off x="12191999" y="7313431"/>
            <a:ext cx="577298" cy="5772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31" name="楕円 20">
            <a:extLst>
              <a:ext uri="{FF2B5EF4-FFF2-40B4-BE49-F238E27FC236}">
                <a16:creationId xmlns:a16="http://schemas.microsoft.com/office/drawing/2014/main" id="{4A50321F-BD44-38DF-45FA-A01A2A41EE6D}"/>
              </a:ext>
            </a:extLst>
          </p:cNvPr>
          <p:cNvSpPr/>
          <p:nvPr/>
        </p:nvSpPr>
        <p:spPr>
          <a:xfrm>
            <a:off x="12191997" y="8048535"/>
            <a:ext cx="577298" cy="5772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33" name="楕円 21">
            <a:extLst>
              <a:ext uri="{FF2B5EF4-FFF2-40B4-BE49-F238E27FC236}">
                <a16:creationId xmlns:a16="http://schemas.microsoft.com/office/drawing/2014/main" id="{08564DF4-7C7A-3C2A-0DA0-9AA0EEA169F4}"/>
              </a:ext>
            </a:extLst>
          </p:cNvPr>
          <p:cNvSpPr/>
          <p:nvPr/>
        </p:nvSpPr>
        <p:spPr>
          <a:xfrm>
            <a:off x="12191995" y="8783639"/>
            <a:ext cx="577298" cy="5772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38" name="楕円 22">
            <a:extLst>
              <a:ext uri="{FF2B5EF4-FFF2-40B4-BE49-F238E27FC236}">
                <a16:creationId xmlns:a16="http://schemas.microsoft.com/office/drawing/2014/main" id="{A4EC2030-913D-66F8-D407-3DC26C6E9F0C}"/>
              </a:ext>
            </a:extLst>
          </p:cNvPr>
          <p:cNvSpPr/>
          <p:nvPr/>
        </p:nvSpPr>
        <p:spPr>
          <a:xfrm>
            <a:off x="12191995" y="9518743"/>
            <a:ext cx="577298" cy="5772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56" name="楕円 23">
            <a:extLst>
              <a:ext uri="{FF2B5EF4-FFF2-40B4-BE49-F238E27FC236}">
                <a16:creationId xmlns:a16="http://schemas.microsoft.com/office/drawing/2014/main" id="{A05DE2F5-709E-3A58-A851-33345B56068F}"/>
              </a:ext>
            </a:extLst>
          </p:cNvPr>
          <p:cNvSpPr/>
          <p:nvPr/>
        </p:nvSpPr>
        <p:spPr>
          <a:xfrm>
            <a:off x="12191995" y="10253847"/>
            <a:ext cx="577298" cy="5772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cxnSp>
        <p:nvCxnSpPr>
          <p:cNvPr id="75" name="直線コネクタ 74">
            <a:extLst>
              <a:ext uri="{FF2B5EF4-FFF2-40B4-BE49-F238E27FC236}">
                <a16:creationId xmlns:a16="http://schemas.microsoft.com/office/drawing/2014/main" id="{39FE25A5-966D-5399-D952-A81094F9C651}"/>
              </a:ext>
            </a:extLst>
          </p:cNvPr>
          <p:cNvCxnSpPr>
            <a:cxnSpLocks/>
          </p:cNvCxnSpPr>
          <p:nvPr/>
        </p:nvCxnSpPr>
        <p:spPr>
          <a:xfrm>
            <a:off x="9172916" y="3341802"/>
            <a:ext cx="2705565" cy="7129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826C6540-0A72-4A08-0166-58B621D4AD8F}"/>
              </a:ext>
            </a:extLst>
          </p:cNvPr>
          <p:cNvCxnSpPr>
            <a:cxnSpLocks/>
          </p:cNvCxnSpPr>
          <p:nvPr/>
        </p:nvCxnSpPr>
        <p:spPr>
          <a:xfrm>
            <a:off x="9172916" y="4000485"/>
            <a:ext cx="2705565" cy="64703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5789184A-7644-7B8E-AB89-40544F33481D}"/>
              </a:ext>
            </a:extLst>
          </p:cNvPr>
          <p:cNvCxnSpPr>
            <a:cxnSpLocks/>
          </p:cNvCxnSpPr>
          <p:nvPr/>
        </p:nvCxnSpPr>
        <p:spPr>
          <a:xfrm>
            <a:off x="9382308" y="4645544"/>
            <a:ext cx="2496173" cy="58253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EE975098-E8CD-7AD0-7DAA-DD210AAB7649}"/>
              </a:ext>
            </a:extLst>
          </p:cNvPr>
          <p:cNvCxnSpPr>
            <a:cxnSpLocks/>
          </p:cNvCxnSpPr>
          <p:nvPr/>
        </p:nvCxnSpPr>
        <p:spPr>
          <a:xfrm flipV="1">
            <a:off x="9068786" y="10470882"/>
            <a:ext cx="2809695"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ACC7E7C4-4082-B018-0121-84C526EC7B9D}"/>
              </a:ext>
            </a:extLst>
          </p:cNvPr>
          <p:cNvCxnSpPr>
            <a:cxnSpLocks/>
          </p:cNvCxnSpPr>
          <p:nvPr/>
        </p:nvCxnSpPr>
        <p:spPr>
          <a:xfrm flipV="1">
            <a:off x="9083915" y="10470882"/>
            <a:ext cx="2819673" cy="7250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四角形: 角を丸くする 34">
            <a:extLst>
              <a:ext uri="{FF2B5EF4-FFF2-40B4-BE49-F238E27FC236}">
                <a16:creationId xmlns:a16="http://schemas.microsoft.com/office/drawing/2014/main" id="{A67CE493-A1DC-77CF-C141-666CA6EC985A}"/>
              </a:ext>
            </a:extLst>
          </p:cNvPr>
          <p:cNvSpPr/>
          <p:nvPr/>
        </p:nvSpPr>
        <p:spPr>
          <a:xfrm>
            <a:off x="4622872" y="241540"/>
            <a:ext cx="13319992" cy="1293056"/>
          </a:xfrm>
          <a:prstGeom prst="roundRect">
            <a:avLst/>
          </a:prstGeom>
          <a:solidFill>
            <a:schemeClr val="accent2">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1303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Graphik"/>
              <a:ea typeface="Graphik"/>
              <a:cs typeface="Graphik"/>
              <a:sym typeface="Graphik"/>
            </a:endParaRPr>
          </a:p>
        </p:txBody>
      </p:sp>
      <p:sp>
        <p:nvSpPr>
          <p:cNvPr id="81" name="テキスト ボックス 80">
            <a:extLst>
              <a:ext uri="{FF2B5EF4-FFF2-40B4-BE49-F238E27FC236}">
                <a16:creationId xmlns:a16="http://schemas.microsoft.com/office/drawing/2014/main" id="{6DD18A7D-FE14-B061-946E-0BDC9BF57DF8}"/>
              </a:ext>
            </a:extLst>
          </p:cNvPr>
          <p:cNvSpPr txBox="1"/>
          <p:nvPr/>
        </p:nvSpPr>
        <p:spPr>
          <a:xfrm>
            <a:off x="5253868" y="587352"/>
            <a:ext cx="13276865" cy="6011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400" rtl="0" fontAlgn="auto" latinLnBrk="0" hangingPunct="0">
              <a:lnSpc>
                <a:spcPct val="90000"/>
              </a:lnSpc>
              <a:spcBef>
                <a:spcPts val="0"/>
              </a:spcBef>
              <a:spcAft>
                <a:spcPts val="0"/>
              </a:spcAft>
              <a:buClrTx/>
              <a:buSzTx/>
              <a:buFontTx/>
              <a:buNone/>
              <a:tabLst/>
            </a:pPr>
            <a:r>
              <a:rPr kumimoji="0" lang="en-US" altLang="ja-JP" sz="3600" b="0" i="0" u="none" strike="noStrike" cap="none" spc="0" normalizeH="0" baseline="0" dirty="0" err="1">
                <a:ln>
                  <a:noFill/>
                </a:ln>
                <a:solidFill>
                  <a:schemeClr val="bg1"/>
                </a:solidFill>
                <a:effectLst/>
                <a:uFillTx/>
                <a:latin typeface="Arial" panose="020B0604020202020204" pitchFamily="34" charset="0"/>
                <a:cs typeface="Arial" panose="020B0604020202020204" pitchFamily="34" charset="0"/>
                <a:sym typeface="Canela Text Regular"/>
              </a:rPr>
              <a:t>model.add</a:t>
            </a:r>
            <a:r>
              <a:rPr kumimoji="0" lang="en-US" altLang="ja-JP" sz="3600" b="0" i="0" u="none" strike="noStrike" cap="none" spc="0" normalizeH="0" baseline="0" dirty="0">
                <a:ln>
                  <a:noFill/>
                </a:ln>
                <a:solidFill>
                  <a:schemeClr val="bg1"/>
                </a:solidFill>
                <a:effectLst/>
                <a:uFillTx/>
                <a:latin typeface="Arial" panose="020B0604020202020204" pitchFamily="34" charset="0"/>
                <a:cs typeface="Arial" panose="020B0604020202020204" pitchFamily="34" charset="0"/>
                <a:sym typeface="Canela Text Regular"/>
              </a:rPr>
              <a:t>(Dense(10, </a:t>
            </a:r>
            <a:r>
              <a:rPr lang="en-US" altLang="ja-JP" sz="3600" dirty="0">
                <a:solidFill>
                  <a:schemeClr val="bg1"/>
                </a:solidFill>
                <a:latin typeface="Arial" panose="020B0604020202020204" pitchFamily="34" charset="0"/>
                <a:cs typeface="Arial" panose="020B0604020202020204" pitchFamily="34" charset="0"/>
              </a:rPr>
              <a:t>activation=‘</a:t>
            </a:r>
            <a:r>
              <a:rPr lang="en-US" altLang="ja-JP" sz="3600" dirty="0" err="1">
                <a:solidFill>
                  <a:schemeClr val="bg1"/>
                </a:solidFill>
                <a:latin typeface="Arial" panose="020B0604020202020204" pitchFamily="34" charset="0"/>
                <a:cs typeface="Arial" panose="020B0604020202020204" pitchFamily="34" charset="0"/>
              </a:rPr>
              <a:t>softmax</a:t>
            </a:r>
            <a:r>
              <a:rPr lang="en-US" altLang="ja-JP" sz="3600" dirty="0">
                <a:solidFill>
                  <a:schemeClr val="bg1"/>
                </a:solidFill>
                <a:latin typeface="Arial" panose="020B0604020202020204" pitchFamily="34" charset="0"/>
                <a:cs typeface="Arial" panose="020B0604020202020204" pitchFamily="34" charset="0"/>
              </a:rPr>
              <a:t>’))</a:t>
            </a:r>
          </a:p>
        </p:txBody>
      </p:sp>
      <p:sp>
        <p:nvSpPr>
          <p:cNvPr id="82" name="テキスト ボックス 81">
            <a:extLst>
              <a:ext uri="{FF2B5EF4-FFF2-40B4-BE49-F238E27FC236}">
                <a16:creationId xmlns:a16="http://schemas.microsoft.com/office/drawing/2014/main" id="{C5E845BC-BC79-2943-FA98-BB676CA7234B}"/>
              </a:ext>
            </a:extLst>
          </p:cNvPr>
          <p:cNvSpPr txBox="1"/>
          <p:nvPr/>
        </p:nvSpPr>
        <p:spPr>
          <a:xfrm>
            <a:off x="7458229" y="3616135"/>
            <a:ext cx="1805392" cy="757130"/>
          </a:xfrm>
          <a:prstGeom prst="rect">
            <a:avLst/>
          </a:prstGeom>
          <a:noFill/>
        </p:spPr>
        <p:txBody>
          <a:bodyPr wrap="square" rtlCol="0">
            <a:spAutoFit/>
          </a:bodyPr>
          <a:lstStyle/>
          <a:p>
            <a:r>
              <a:rPr lang="en-US" altLang="ja-JP" sz="4800" dirty="0">
                <a:latin typeface="Hiragino Kaku Gothic ProN W3" panose="020B0300000000000000" pitchFamily="34" charset="-128"/>
                <a:ea typeface="Hiragino Kaku Gothic ProN W3" panose="020B0300000000000000" pitchFamily="34" charset="-128"/>
              </a:rPr>
              <a:t>0</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83" name="テキスト ボックス 82">
            <a:extLst>
              <a:ext uri="{FF2B5EF4-FFF2-40B4-BE49-F238E27FC236}">
                <a16:creationId xmlns:a16="http://schemas.microsoft.com/office/drawing/2014/main" id="{D96F682E-0AFD-1B35-B873-B265D1928EFD}"/>
              </a:ext>
            </a:extLst>
          </p:cNvPr>
          <p:cNvSpPr txBox="1"/>
          <p:nvPr/>
        </p:nvSpPr>
        <p:spPr>
          <a:xfrm>
            <a:off x="7488952" y="2871797"/>
            <a:ext cx="1805392" cy="757130"/>
          </a:xfrm>
          <a:prstGeom prst="rect">
            <a:avLst/>
          </a:prstGeom>
          <a:noFill/>
        </p:spPr>
        <p:txBody>
          <a:bodyPr wrap="square" rtlCol="0">
            <a:spAutoFit/>
          </a:bodyPr>
          <a:lstStyle/>
          <a:p>
            <a:r>
              <a:rPr lang="en-US" altLang="ja-JP" sz="4800" dirty="0">
                <a:latin typeface="Hiragino Kaku Gothic ProN W3" panose="020B0300000000000000" pitchFamily="34" charset="-128"/>
                <a:ea typeface="Hiragino Kaku Gothic ProN W3" panose="020B0300000000000000" pitchFamily="34" charset="-128"/>
              </a:rPr>
              <a:t>3.23</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84" name="テキスト ボックス 83">
            <a:extLst>
              <a:ext uri="{FF2B5EF4-FFF2-40B4-BE49-F238E27FC236}">
                <a16:creationId xmlns:a16="http://schemas.microsoft.com/office/drawing/2014/main" id="{9EDFF2FB-4E7B-D5C5-CA88-001139272648}"/>
              </a:ext>
            </a:extLst>
          </p:cNvPr>
          <p:cNvSpPr txBox="1"/>
          <p:nvPr/>
        </p:nvSpPr>
        <p:spPr>
          <a:xfrm>
            <a:off x="7458229" y="4359247"/>
            <a:ext cx="1805392" cy="757130"/>
          </a:xfrm>
          <a:prstGeom prst="rect">
            <a:avLst/>
          </a:prstGeom>
          <a:noFill/>
        </p:spPr>
        <p:txBody>
          <a:bodyPr wrap="square" rtlCol="0">
            <a:spAutoFit/>
          </a:bodyPr>
          <a:lstStyle/>
          <a:p>
            <a:r>
              <a:rPr lang="en-US" altLang="ja-JP" sz="4800" dirty="0">
                <a:latin typeface="Hiragino Kaku Gothic ProN W3" panose="020B0300000000000000" pitchFamily="34" charset="-128"/>
                <a:ea typeface="Hiragino Kaku Gothic ProN W3" panose="020B0300000000000000" pitchFamily="34" charset="-128"/>
              </a:rPr>
              <a:t>8.45</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85" name="テキスト ボックス 84">
            <a:extLst>
              <a:ext uri="{FF2B5EF4-FFF2-40B4-BE49-F238E27FC236}">
                <a16:creationId xmlns:a16="http://schemas.microsoft.com/office/drawing/2014/main" id="{4C0F69AA-F0AF-6CA2-8E19-8D3FD0D50366}"/>
              </a:ext>
            </a:extLst>
          </p:cNvPr>
          <p:cNvSpPr txBox="1"/>
          <p:nvPr/>
        </p:nvSpPr>
        <p:spPr>
          <a:xfrm>
            <a:off x="7488952" y="10074014"/>
            <a:ext cx="1805392" cy="757130"/>
          </a:xfrm>
          <a:prstGeom prst="rect">
            <a:avLst/>
          </a:prstGeom>
          <a:noFill/>
        </p:spPr>
        <p:txBody>
          <a:bodyPr wrap="square" rtlCol="0">
            <a:spAutoFit/>
          </a:bodyPr>
          <a:lstStyle/>
          <a:p>
            <a:r>
              <a:rPr lang="en-US" altLang="ja-JP" sz="4800" dirty="0">
                <a:latin typeface="Hiragino Kaku Gothic ProN W3" panose="020B0300000000000000" pitchFamily="34" charset="-128"/>
                <a:ea typeface="Hiragino Kaku Gothic ProN W3" panose="020B0300000000000000" pitchFamily="34" charset="-128"/>
              </a:rPr>
              <a:t>0</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86" name="テキスト ボックス 85">
            <a:extLst>
              <a:ext uri="{FF2B5EF4-FFF2-40B4-BE49-F238E27FC236}">
                <a16:creationId xmlns:a16="http://schemas.microsoft.com/office/drawing/2014/main" id="{16D58C66-09F5-45FC-9C99-8017299F67E7}"/>
              </a:ext>
            </a:extLst>
          </p:cNvPr>
          <p:cNvSpPr txBox="1"/>
          <p:nvPr/>
        </p:nvSpPr>
        <p:spPr>
          <a:xfrm>
            <a:off x="7517623" y="10804334"/>
            <a:ext cx="1805392" cy="757130"/>
          </a:xfrm>
          <a:prstGeom prst="rect">
            <a:avLst/>
          </a:prstGeom>
          <a:noFill/>
        </p:spPr>
        <p:txBody>
          <a:bodyPr wrap="square" rtlCol="0">
            <a:spAutoFit/>
          </a:bodyPr>
          <a:lstStyle/>
          <a:p>
            <a:r>
              <a:rPr lang="en-US" altLang="ja-JP" sz="4800" dirty="0">
                <a:latin typeface="Hiragino Kaku Gothic ProN W3" panose="020B0300000000000000" pitchFamily="34" charset="-128"/>
                <a:ea typeface="Hiragino Kaku Gothic ProN W3" panose="020B0300000000000000" pitchFamily="34" charset="-128"/>
              </a:rPr>
              <a:t>4.33</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87" name="テキスト ボックス 86">
            <a:extLst>
              <a:ext uri="{FF2B5EF4-FFF2-40B4-BE49-F238E27FC236}">
                <a16:creationId xmlns:a16="http://schemas.microsoft.com/office/drawing/2014/main" id="{AFDC741C-47A9-CF8A-677A-D8360A6624CB}"/>
              </a:ext>
            </a:extLst>
          </p:cNvPr>
          <p:cNvSpPr txBox="1"/>
          <p:nvPr/>
        </p:nvSpPr>
        <p:spPr>
          <a:xfrm>
            <a:off x="15023295" y="6233739"/>
            <a:ext cx="8891496" cy="8402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ja-JP" altLang="en-US" sz="5400" dirty="0">
                <a:latin typeface="Hiragino Kaku Gothic ProN W3" panose="020B0300000000000000" pitchFamily="34" charset="-128"/>
                <a:ea typeface="Hiragino Kaku Gothic ProN W3" panose="020B0300000000000000" pitchFamily="34" charset="-128"/>
                <a:cs typeface="Arial" panose="020B0604020202020204" pitchFamily="34" charset="0"/>
              </a:rPr>
              <a:t>最大の確率が予測される値</a:t>
            </a:r>
            <a:endParaRPr kumimoji="1" lang="ja-JP" altLang="en-US" sz="5400" dirty="0">
              <a:latin typeface="Hiragino Kaku Gothic ProN W3" panose="020B0300000000000000" pitchFamily="34" charset="-128"/>
              <a:ea typeface="Hiragino Kaku Gothic ProN W3" panose="020B0300000000000000" pitchFamily="34" charset="-128"/>
              <a:cs typeface="Arial" panose="020B0604020202020204" pitchFamily="34" charset="0"/>
            </a:endParaRPr>
          </a:p>
        </p:txBody>
      </p:sp>
      <p:sp>
        <p:nvSpPr>
          <p:cNvPr id="88" name="テキスト ボックス 87">
            <a:extLst>
              <a:ext uri="{FF2B5EF4-FFF2-40B4-BE49-F238E27FC236}">
                <a16:creationId xmlns:a16="http://schemas.microsoft.com/office/drawing/2014/main" id="{7C1E09C7-192E-47DD-0F3D-8265C24CBD3D}"/>
              </a:ext>
            </a:extLst>
          </p:cNvPr>
          <p:cNvSpPr txBox="1"/>
          <p:nvPr/>
        </p:nvSpPr>
        <p:spPr>
          <a:xfrm>
            <a:off x="12003433" y="3652436"/>
            <a:ext cx="923428" cy="5909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ja-JP" sz="3600" dirty="0">
                <a:latin typeface="Arial" panose="020B0604020202020204" pitchFamily="34" charset="0"/>
                <a:cs typeface="Arial" panose="020B0604020202020204" pitchFamily="34" charset="0"/>
              </a:rPr>
              <a:t>0</a:t>
            </a:r>
            <a:endParaRPr kumimoji="1" lang="ja-JP" altLang="en-US" sz="3600" dirty="0">
              <a:latin typeface="Arial" panose="020B0604020202020204" pitchFamily="34" charset="0"/>
              <a:cs typeface="Arial" panose="020B0604020202020204" pitchFamily="34" charset="0"/>
            </a:endParaRPr>
          </a:p>
        </p:txBody>
      </p:sp>
      <p:sp>
        <p:nvSpPr>
          <p:cNvPr id="89" name="テキスト ボックス 88">
            <a:extLst>
              <a:ext uri="{FF2B5EF4-FFF2-40B4-BE49-F238E27FC236}">
                <a16:creationId xmlns:a16="http://schemas.microsoft.com/office/drawing/2014/main" id="{9EE27CFA-B75C-7D0D-B6CC-17092D87FAEC}"/>
              </a:ext>
            </a:extLst>
          </p:cNvPr>
          <p:cNvSpPr txBox="1"/>
          <p:nvPr/>
        </p:nvSpPr>
        <p:spPr>
          <a:xfrm>
            <a:off x="12003433" y="4390012"/>
            <a:ext cx="923428" cy="5909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ja-JP" sz="3600" dirty="0">
                <a:latin typeface="Arial" panose="020B0604020202020204" pitchFamily="34" charset="0"/>
                <a:cs typeface="Arial" panose="020B0604020202020204" pitchFamily="34" charset="0"/>
              </a:rPr>
              <a:t>1</a:t>
            </a:r>
            <a:endParaRPr kumimoji="1" lang="ja-JP" altLang="en-US" sz="3600" dirty="0">
              <a:latin typeface="Arial" panose="020B0604020202020204" pitchFamily="34" charset="0"/>
              <a:cs typeface="Arial" panose="020B0604020202020204" pitchFamily="34" charset="0"/>
            </a:endParaRPr>
          </a:p>
        </p:txBody>
      </p:sp>
      <p:sp>
        <p:nvSpPr>
          <p:cNvPr id="90" name="テキスト ボックス 89">
            <a:extLst>
              <a:ext uri="{FF2B5EF4-FFF2-40B4-BE49-F238E27FC236}">
                <a16:creationId xmlns:a16="http://schemas.microsoft.com/office/drawing/2014/main" id="{4358EDC6-5E61-35D0-6AB5-6A14E6A54A6A}"/>
              </a:ext>
            </a:extLst>
          </p:cNvPr>
          <p:cNvSpPr txBox="1"/>
          <p:nvPr/>
        </p:nvSpPr>
        <p:spPr>
          <a:xfrm>
            <a:off x="12003433" y="5127588"/>
            <a:ext cx="923428" cy="5909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ja-JP" sz="3600" dirty="0">
                <a:latin typeface="Arial" panose="020B0604020202020204" pitchFamily="34" charset="0"/>
                <a:cs typeface="Arial" panose="020B0604020202020204" pitchFamily="34" charset="0"/>
              </a:rPr>
              <a:t>2</a:t>
            </a:r>
            <a:endParaRPr kumimoji="1" lang="ja-JP" altLang="en-US" sz="3600" dirty="0">
              <a:latin typeface="Arial" panose="020B0604020202020204" pitchFamily="34" charset="0"/>
              <a:cs typeface="Arial" panose="020B0604020202020204" pitchFamily="34" charset="0"/>
            </a:endParaRPr>
          </a:p>
        </p:txBody>
      </p:sp>
      <p:sp>
        <p:nvSpPr>
          <p:cNvPr id="91" name="テキスト ボックス 90">
            <a:extLst>
              <a:ext uri="{FF2B5EF4-FFF2-40B4-BE49-F238E27FC236}">
                <a16:creationId xmlns:a16="http://schemas.microsoft.com/office/drawing/2014/main" id="{6C6ACB7E-2A2B-C385-2C30-9417E0CC619A}"/>
              </a:ext>
            </a:extLst>
          </p:cNvPr>
          <p:cNvSpPr txBox="1"/>
          <p:nvPr/>
        </p:nvSpPr>
        <p:spPr>
          <a:xfrm>
            <a:off x="12003433" y="5865164"/>
            <a:ext cx="923428" cy="5909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ja-JP" sz="3600" dirty="0">
                <a:latin typeface="Arial" panose="020B0604020202020204" pitchFamily="34" charset="0"/>
                <a:cs typeface="Arial" panose="020B0604020202020204" pitchFamily="34" charset="0"/>
              </a:rPr>
              <a:t>3</a:t>
            </a:r>
            <a:endParaRPr kumimoji="1" lang="ja-JP" altLang="en-US" sz="3600" dirty="0">
              <a:latin typeface="Arial" panose="020B0604020202020204" pitchFamily="34" charset="0"/>
              <a:cs typeface="Arial" panose="020B0604020202020204" pitchFamily="34" charset="0"/>
            </a:endParaRPr>
          </a:p>
        </p:txBody>
      </p:sp>
      <p:sp>
        <p:nvSpPr>
          <p:cNvPr id="92" name="テキスト ボックス 91">
            <a:extLst>
              <a:ext uri="{FF2B5EF4-FFF2-40B4-BE49-F238E27FC236}">
                <a16:creationId xmlns:a16="http://schemas.microsoft.com/office/drawing/2014/main" id="{22DA39A8-C1D0-E660-63ED-C7091645D6A5}"/>
              </a:ext>
            </a:extLst>
          </p:cNvPr>
          <p:cNvSpPr txBox="1"/>
          <p:nvPr/>
        </p:nvSpPr>
        <p:spPr>
          <a:xfrm>
            <a:off x="12003433" y="6602740"/>
            <a:ext cx="923428" cy="5909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ja-JP" sz="3600" dirty="0">
                <a:latin typeface="Arial" panose="020B0604020202020204" pitchFamily="34" charset="0"/>
                <a:cs typeface="Arial" panose="020B0604020202020204" pitchFamily="34" charset="0"/>
              </a:rPr>
              <a:t>4</a:t>
            </a:r>
            <a:endParaRPr kumimoji="1" lang="ja-JP" altLang="en-US" sz="3600" dirty="0">
              <a:latin typeface="Arial" panose="020B0604020202020204" pitchFamily="34" charset="0"/>
              <a:cs typeface="Arial" panose="020B0604020202020204" pitchFamily="34" charset="0"/>
            </a:endParaRPr>
          </a:p>
        </p:txBody>
      </p:sp>
      <p:sp>
        <p:nvSpPr>
          <p:cNvPr id="93" name="テキスト ボックス 92">
            <a:extLst>
              <a:ext uri="{FF2B5EF4-FFF2-40B4-BE49-F238E27FC236}">
                <a16:creationId xmlns:a16="http://schemas.microsoft.com/office/drawing/2014/main" id="{86BE9B7B-EF50-547E-23D4-CF286E881627}"/>
              </a:ext>
            </a:extLst>
          </p:cNvPr>
          <p:cNvSpPr txBox="1"/>
          <p:nvPr/>
        </p:nvSpPr>
        <p:spPr>
          <a:xfrm>
            <a:off x="12003433" y="7340316"/>
            <a:ext cx="923428" cy="5909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ja-JP" sz="3600" dirty="0">
                <a:latin typeface="Arial" panose="020B0604020202020204" pitchFamily="34" charset="0"/>
                <a:cs typeface="Arial" panose="020B0604020202020204" pitchFamily="34" charset="0"/>
              </a:rPr>
              <a:t>5</a:t>
            </a:r>
            <a:endParaRPr kumimoji="1" lang="ja-JP" altLang="en-US" sz="3600" dirty="0">
              <a:latin typeface="Arial" panose="020B0604020202020204" pitchFamily="34" charset="0"/>
              <a:cs typeface="Arial" panose="020B0604020202020204" pitchFamily="34" charset="0"/>
            </a:endParaRPr>
          </a:p>
        </p:txBody>
      </p:sp>
      <p:sp>
        <p:nvSpPr>
          <p:cNvPr id="94" name="テキスト ボックス 93">
            <a:extLst>
              <a:ext uri="{FF2B5EF4-FFF2-40B4-BE49-F238E27FC236}">
                <a16:creationId xmlns:a16="http://schemas.microsoft.com/office/drawing/2014/main" id="{3D12C12F-861A-CDDE-AC86-DB1A35A1CFD9}"/>
              </a:ext>
            </a:extLst>
          </p:cNvPr>
          <p:cNvSpPr txBox="1"/>
          <p:nvPr/>
        </p:nvSpPr>
        <p:spPr>
          <a:xfrm>
            <a:off x="12003433" y="8077892"/>
            <a:ext cx="923428" cy="5909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ja-JP" sz="3600" dirty="0">
                <a:latin typeface="Arial" panose="020B0604020202020204" pitchFamily="34" charset="0"/>
                <a:cs typeface="Arial" panose="020B0604020202020204" pitchFamily="34" charset="0"/>
              </a:rPr>
              <a:t>6</a:t>
            </a:r>
            <a:endParaRPr kumimoji="1" lang="ja-JP" altLang="en-US" sz="3600" dirty="0">
              <a:latin typeface="Arial" panose="020B0604020202020204" pitchFamily="34" charset="0"/>
              <a:cs typeface="Arial" panose="020B0604020202020204" pitchFamily="34" charset="0"/>
            </a:endParaRPr>
          </a:p>
        </p:txBody>
      </p:sp>
      <p:sp>
        <p:nvSpPr>
          <p:cNvPr id="95" name="テキスト ボックス 94">
            <a:extLst>
              <a:ext uri="{FF2B5EF4-FFF2-40B4-BE49-F238E27FC236}">
                <a16:creationId xmlns:a16="http://schemas.microsoft.com/office/drawing/2014/main" id="{B0771ABD-902B-8A05-26DE-EDBF65F5BE9A}"/>
              </a:ext>
            </a:extLst>
          </p:cNvPr>
          <p:cNvSpPr txBox="1"/>
          <p:nvPr/>
        </p:nvSpPr>
        <p:spPr>
          <a:xfrm>
            <a:off x="12003433" y="8815468"/>
            <a:ext cx="923428" cy="5909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ja-JP" sz="3600" dirty="0">
                <a:latin typeface="Arial" panose="020B0604020202020204" pitchFamily="34" charset="0"/>
                <a:cs typeface="Arial" panose="020B0604020202020204" pitchFamily="34" charset="0"/>
              </a:rPr>
              <a:t>7</a:t>
            </a:r>
            <a:endParaRPr kumimoji="1" lang="ja-JP" altLang="en-US" sz="3600" dirty="0">
              <a:latin typeface="Arial" panose="020B0604020202020204" pitchFamily="34" charset="0"/>
              <a:cs typeface="Arial" panose="020B0604020202020204" pitchFamily="34" charset="0"/>
            </a:endParaRPr>
          </a:p>
        </p:txBody>
      </p:sp>
      <p:sp>
        <p:nvSpPr>
          <p:cNvPr id="96" name="テキスト ボックス 95">
            <a:extLst>
              <a:ext uri="{FF2B5EF4-FFF2-40B4-BE49-F238E27FC236}">
                <a16:creationId xmlns:a16="http://schemas.microsoft.com/office/drawing/2014/main" id="{EBC25DAD-2454-F872-069F-40A777E19C4F}"/>
              </a:ext>
            </a:extLst>
          </p:cNvPr>
          <p:cNvSpPr txBox="1"/>
          <p:nvPr/>
        </p:nvSpPr>
        <p:spPr>
          <a:xfrm>
            <a:off x="12003433" y="9553044"/>
            <a:ext cx="923428" cy="5909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ja-JP" sz="3600" dirty="0">
                <a:latin typeface="Arial" panose="020B0604020202020204" pitchFamily="34" charset="0"/>
                <a:cs typeface="Arial" panose="020B0604020202020204" pitchFamily="34" charset="0"/>
              </a:rPr>
              <a:t>8</a:t>
            </a:r>
            <a:endParaRPr kumimoji="1" lang="ja-JP" altLang="en-US" sz="3600" dirty="0">
              <a:latin typeface="Arial" panose="020B0604020202020204" pitchFamily="34" charset="0"/>
              <a:cs typeface="Arial" panose="020B0604020202020204" pitchFamily="34" charset="0"/>
            </a:endParaRPr>
          </a:p>
        </p:txBody>
      </p:sp>
      <p:sp>
        <p:nvSpPr>
          <p:cNvPr id="97" name="テキスト ボックス 96">
            <a:extLst>
              <a:ext uri="{FF2B5EF4-FFF2-40B4-BE49-F238E27FC236}">
                <a16:creationId xmlns:a16="http://schemas.microsoft.com/office/drawing/2014/main" id="{2B427FCF-CB0F-BA33-6F86-F686719215F8}"/>
              </a:ext>
            </a:extLst>
          </p:cNvPr>
          <p:cNvSpPr txBox="1"/>
          <p:nvPr/>
        </p:nvSpPr>
        <p:spPr>
          <a:xfrm>
            <a:off x="12003433" y="10290624"/>
            <a:ext cx="923428" cy="5909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ja-JP" sz="3600" dirty="0">
                <a:latin typeface="Arial" panose="020B0604020202020204" pitchFamily="34" charset="0"/>
                <a:cs typeface="Arial" panose="020B0604020202020204" pitchFamily="34" charset="0"/>
              </a:rPr>
              <a:t>9</a:t>
            </a:r>
            <a:endParaRPr kumimoji="1" lang="ja-JP" altLang="en-US" sz="3600" dirty="0">
              <a:latin typeface="Arial" panose="020B0604020202020204" pitchFamily="34" charset="0"/>
              <a:cs typeface="Arial" panose="020B0604020202020204" pitchFamily="34" charset="0"/>
            </a:endParaRPr>
          </a:p>
        </p:txBody>
      </p:sp>
      <p:sp>
        <p:nvSpPr>
          <p:cNvPr id="98" name="テキスト ボックス 97">
            <a:extLst>
              <a:ext uri="{FF2B5EF4-FFF2-40B4-BE49-F238E27FC236}">
                <a16:creationId xmlns:a16="http://schemas.microsoft.com/office/drawing/2014/main" id="{4EDF00A3-77DB-340F-58BC-FB1F78BA8D22}"/>
              </a:ext>
            </a:extLst>
          </p:cNvPr>
          <p:cNvSpPr txBox="1"/>
          <p:nvPr/>
        </p:nvSpPr>
        <p:spPr>
          <a:xfrm>
            <a:off x="12464646" y="4284793"/>
            <a:ext cx="2505757" cy="757130"/>
          </a:xfrm>
          <a:prstGeom prst="rect">
            <a:avLst/>
          </a:prstGeom>
          <a:noFill/>
        </p:spPr>
        <p:txBody>
          <a:bodyPr wrap="square" rtlCol="0">
            <a:spAutoFit/>
          </a:bodyPr>
          <a:lstStyle/>
          <a:p>
            <a:r>
              <a:rPr lang="en-US" altLang="ja-JP" sz="4800" dirty="0">
                <a:latin typeface="Hiragino Kaku Gothic ProN W3" panose="020B0300000000000000" pitchFamily="34" charset="-128"/>
                <a:ea typeface="Hiragino Kaku Gothic ProN W3" panose="020B0300000000000000" pitchFamily="34" charset="-128"/>
              </a:rPr>
              <a:t>0.003</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99" name="テキスト ボックス 98">
            <a:extLst>
              <a:ext uri="{FF2B5EF4-FFF2-40B4-BE49-F238E27FC236}">
                <a16:creationId xmlns:a16="http://schemas.microsoft.com/office/drawing/2014/main" id="{7B724678-0980-9AE9-2B52-D90931AB1D88}"/>
              </a:ext>
            </a:extLst>
          </p:cNvPr>
          <p:cNvSpPr txBox="1"/>
          <p:nvPr/>
        </p:nvSpPr>
        <p:spPr>
          <a:xfrm>
            <a:off x="12800822" y="3559334"/>
            <a:ext cx="1805392" cy="757130"/>
          </a:xfrm>
          <a:prstGeom prst="rect">
            <a:avLst/>
          </a:prstGeom>
          <a:noFill/>
        </p:spPr>
        <p:txBody>
          <a:bodyPr wrap="square" rtlCol="0">
            <a:spAutoFit/>
          </a:bodyPr>
          <a:lstStyle/>
          <a:p>
            <a:r>
              <a:rPr kumimoji="1" lang="en-US" altLang="ja-JP" sz="4800" dirty="0">
                <a:latin typeface="Hiragino Kaku Gothic ProN W3" panose="020B0300000000000000" pitchFamily="34" charset="-128"/>
                <a:ea typeface="Hiragino Kaku Gothic ProN W3" panose="020B0300000000000000" pitchFamily="34" charset="-128"/>
              </a:rPr>
              <a:t>0.02</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100" name="テキスト ボックス 99">
            <a:extLst>
              <a:ext uri="{FF2B5EF4-FFF2-40B4-BE49-F238E27FC236}">
                <a16:creationId xmlns:a16="http://schemas.microsoft.com/office/drawing/2014/main" id="{1B9A2299-4224-F93E-0DCF-637E7E362D6B}"/>
              </a:ext>
            </a:extLst>
          </p:cNvPr>
          <p:cNvSpPr txBox="1"/>
          <p:nvPr/>
        </p:nvSpPr>
        <p:spPr>
          <a:xfrm>
            <a:off x="12725002" y="5046784"/>
            <a:ext cx="2062021" cy="757130"/>
          </a:xfrm>
          <a:prstGeom prst="rect">
            <a:avLst/>
          </a:prstGeom>
          <a:noFill/>
        </p:spPr>
        <p:txBody>
          <a:bodyPr wrap="square" rtlCol="0">
            <a:spAutoFit/>
          </a:bodyPr>
          <a:lstStyle/>
          <a:p>
            <a:r>
              <a:rPr lang="en-US" altLang="ja-JP" sz="4800" dirty="0">
                <a:latin typeface="Hiragino Kaku Gothic ProN W3" panose="020B0300000000000000" pitchFamily="34" charset="-128"/>
                <a:ea typeface="Hiragino Kaku Gothic ProN W3" panose="020B0300000000000000" pitchFamily="34" charset="-128"/>
              </a:rPr>
              <a:t>0.007</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101" name="テキスト ボックス 100">
            <a:extLst>
              <a:ext uri="{FF2B5EF4-FFF2-40B4-BE49-F238E27FC236}">
                <a16:creationId xmlns:a16="http://schemas.microsoft.com/office/drawing/2014/main" id="{907ADA19-513C-C7B7-3584-F51E6648C21F}"/>
              </a:ext>
            </a:extLst>
          </p:cNvPr>
          <p:cNvSpPr txBox="1"/>
          <p:nvPr/>
        </p:nvSpPr>
        <p:spPr>
          <a:xfrm>
            <a:off x="12692329" y="6554184"/>
            <a:ext cx="2062020" cy="757130"/>
          </a:xfrm>
          <a:prstGeom prst="rect">
            <a:avLst/>
          </a:prstGeom>
          <a:noFill/>
        </p:spPr>
        <p:txBody>
          <a:bodyPr wrap="square" rtlCol="0">
            <a:spAutoFit/>
          </a:bodyPr>
          <a:lstStyle/>
          <a:p>
            <a:r>
              <a:rPr lang="en-US" altLang="ja-JP" sz="4800" dirty="0">
                <a:latin typeface="Hiragino Kaku Gothic ProN W3" panose="020B0300000000000000" pitchFamily="34" charset="-128"/>
                <a:ea typeface="Hiragino Kaku Gothic ProN W3" panose="020B0300000000000000" pitchFamily="34" charset="-128"/>
              </a:rPr>
              <a:t>0.005</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102" name="テキスト ボックス 101">
            <a:extLst>
              <a:ext uri="{FF2B5EF4-FFF2-40B4-BE49-F238E27FC236}">
                <a16:creationId xmlns:a16="http://schemas.microsoft.com/office/drawing/2014/main" id="{0A9FC908-B9AD-0C9F-2E9C-A652EE779DF4}"/>
              </a:ext>
            </a:extLst>
          </p:cNvPr>
          <p:cNvSpPr txBox="1"/>
          <p:nvPr/>
        </p:nvSpPr>
        <p:spPr>
          <a:xfrm>
            <a:off x="12876364" y="5792021"/>
            <a:ext cx="1805392" cy="757130"/>
          </a:xfrm>
          <a:prstGeom prst="rect">
            <a:avLst/>
          </a:prstGeom>
          <a:noFill/>
        </p:spPr>
        <p:txBody>
          <a:bodyPr wrap="square" rtlCol="0">
            <a:spAutoFit/>
          </a:bodyPr>
          <a:lstStyle/>
          <a:p>
            <a:r>
              <a:rPr lang="en-US" altLang="ja-JP" sz="4800" dirty="0">
                <a:latin typeface="Hiragino Kaku Gothic ProN W3" panose="020B0300000000000000" pitchFamily="34" charset="-128"/>
                <a:ea typeface="Hiragino Kaku Gothic ProN W3" panose="020B0300000000000000" pitchFamily="34" charset="-128"/>
              </a:rPr>
              <a:t>0.01</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103" name="テキスト ボックス 102">
            <a:extLst>
              <a:ext uri="{FF2B5EF4-FFF2-40B4-BE49-F238E27FC236}">
                <a16:creationId xmlns:a16="http://schemas.microsoft.com/office/drawing/2014/main" id="{88E5E3F8-801B-CEC9-84BF-D81DA7A35177}"/>
              </a:ext>
            </a:extLst>
          </p:cNvPr>
          <p:cNvSpPr txBox="1"/>
          <p:nvPr/>
        </p:nvSpPr>
        <p:spPr>
          <a:xfrm>
            <a:off x="12742840" y="8038726"/>
            <a:ext cx="1960516" cy="757130"/>
          </a:xfrm>
          <a:prstGeom prst="rect">
            <a:avLst/>
          </a:prstGeom>
          <a:noFill/>
        </p:spPr>
        <p:txBody>
          <a:bodyPr wrap="square" rtlCol="0">
            <a:spAutoFit/>
          </a:bodyPr>
          <a:lstStyle/>
          <a:p>
            <a:r>
              <a:rPr lang="en-US" altLang="ja-JP" sz="4800" dirty="0">
                <a:latin typeface="Hiragino Kaku Gothic ProN W3" panose="020B0300000000000000" pitchFamily="34" charset="-128"/>
                <a:ea typeface="Hiragino Kaku Gothic ProN W3" panose="020B0300000000000000" pitchFamily="34" charset="-128"/>
              </a:rPr>
              <a:t>0.004</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104" name="テキスト ボックス 103">
            <a:extLst>
              <a:ext uri="{FF2B5EF4-FFF2-40B4-BE49-F238E27FC236}">
                <a16:creationId xmlns:a16="http://schemas.microsoft.com/office/drawing/2014/main" id="{F5A09A61-E4BD-B06A-B109-1E8345A52F5B}"/>
              </a:ext>
            </a:extLst>
          </p:cNvPr>
          <p:cNvSpPr txBox="1"/>
          <p:nvPr/>
        </p:nvSpPr>
        <p:spPr>
          <a:xfrm>
            <a:off x="12716156" y="7277329"/>
            <a:ext cx="2112368" cy="757130"/>
          </a:xfrm>
          <a:prstGeom prst="rect">
            <a:avLst/>
          </a:prstGeom>
          <a:noFill/>
        </p:spPr>
        <p:txBody>
          <a:bodyPr wrap="square" rtlCol="0">
            <a:spAutoFit/>
          </a:bodyPr>
          <a:lstStyle/>
          <a:p>
            <a:r>
              <a:rPr lang="en-US" altLang="ja-JP" sz="4800" dirty="0">
                <a:latin typeface="Hiragino Kaku Gothic ProN W3" panose="020B0300000000000000" pitchFamily="34" charset="-128"/>
                <a:ea typeface="Hiragino Kaku Gothic ProN W3" panose="020B0300000000000000" pitchFamily="34" charset="-128"/>
              </a:rPr>
              <a:t>0.001</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105" name="テキスト ボックス 104">
            <a:extLst>
              <a:ext uri="{FF2B5EF4-FFF2-40B4-BE49-F238E27FC236}">
                <a16:creationId xmlns:a16="http://schemas.microsoft.com/office/drawing/2014/main" id="{03806F38-D69D-EC40-E82F-82FB1206B33A}"/>
              </a:ext>
            </a:extLst>
          </p:cNvPr>
          <p:cNvSpPr txBox="1"/>
          <p:nvPr/>
        </p:nvSpPr>
        <p:spPr>
          <a:xfrm>
            <a:off x="12770099" y="8781838"/>
            <a:ext cx="1805392" cy="757130"/>
          </a:xfrm>
          <a:prstGeom prst="rect">
            <a:avLst/>
          </a:prstGeom>
          <a:noFill/>
        </p:spPr>
        <p:txBody>
          <a:bodyPr wrap="square" rtlCol="0">
            <a:spAutoFit/>
          </a:bodyPr>
          <a:lstStyle/>
          <a:p>
            <a:r>
              <a:rPr lang="en-US" altLang="ja-JP" sz="4800" dirty="0">
                <a:latin typeface="Hiragino Kaku Gothic ProN W3" panose="020B0300000000000000" pitchFamily="34" charset="-128"/>
                <a:ea typeface="Hiragino Kaku Gothic ProN W3" panose="020B0300000000000000" pitchFamily="34" charset="-128"/>
              </a:rPr>
              <a:t>0.58</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106" name="テキスト ボックス 105">
            <a:extLst>
              <a:ext uri="{FF2B5EF4-FFF2-40B4-BE49-F238E27FC236}">
                <a16:creationId xmlns:a16="http://schemas.microsoft.com/office/drawing/2014/main" id="{F6F46FF7-D936-BCF8-DBD4-5F34BC47E0C9}"/>
              </a:ext>
            </a:extLst>
          </p:cNvPr>
          <p:cNvSpPr txBox="1"/>
          <p:nvPr/>
        </p:nvSpPr>
        <p:spPr>
          <a:xfrm>
            <a:off x="12770099" y="10289582"/>
            <a:ext cx="1805392" cy="757130"/>
          </a:xfrm>
          <a:prstGeom prst="rect">
            <a:avLst/>
          </a:prstGeom>
          <a:noFill/>
        </p:spPr>
        <p:txBody>
          <a:bodyPr wrap="square" rtlCol="0">
            <a:spAutoFit/>
          </a:bodyPr>
          <a:lstStyle/>
          <a:p>
            <a:r>
              <a:rPr lang="en-US" altLang="ja-JP" sz="4800" dirty="0">
                <a:latin typeface="Hiragino Kaku Gothic ProN W3" panose="020B0300000000000000" pitchFamily="34" charset="-128"/>
                <a:ea typeface="Hiragino Kaku Gothic ProN W3" panose="020B0300000000000000" pitchFamily="34" charset="-128"/>
              </a:rPr>
              <a:t>0.03</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107" name="テキスト ボックス 106">
            <a:extLst>
              <a:ext uri="{FF2B5EF4-FFF2-40B4-BE49-F238E27FC236}">
                <a16:creationId xmlns:a16="http://schemas.microsoft.com/office/drawing/2014/main" id="{658B053E-8EC9-77CC-6CEC-A3631A07C150}"/>
              </a:ext>
            </a:extLst>
          </p:cNvPr>
          <p:cNvSpPr txBox="1"/>
          <p:nvPr/>
        </p:nvSpPr>
        <p:spPr>
          <a:xfrm>
            <a:off x="12770099" y="9491025"/>
            <a:ext cx="1805392" cy="757130"/>
          </a:xfrm>
          <a:prstGeom prst="rect">
            <a:avLst/>
          </a:prstGeom>
          <a:noFill/>
        </p:spPr>
        <p:txBody>
          <a:bodyPr wrap="square" rtlCol="0">
            <a:spAutoFit/>
          </a:bodyPr>
          <a:lstStyle/>
          <a:p>
            <a:r>
              <a:rPr lang="en-US" altLang="ja-JP" sz="4800" dirty="0">
                <a:latin typeface="Hiragino Kaku Gothic ProN W3" panose="020B0300000000000000" pitchFamily="34" charset="-128"/>
                <a:ea typeface="Hiragino Kaku Gothic ProN W3" panose="020B0300000000000000" pitchFamily="34" charset="-128"/>
              </a:rPr>
              <a:t>0.34</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108" name="テキスト ボックス 107">
            <a:extLst>
              <a:ext uri="{FF2B5EF4-FFF2-40B4-BE49-F238E27FC236}">
                <a16:creationId xmlns:a16="http://schemas.microsoft.com/office/drawing/2014/main" id="{1A30A696-244A-4485-7AE3-CF50AA16158D}"/>
              </a:ext>
            </a:extLst>
          </p:cNvPr>
          <p:cNvSpPr txBox="1"/>
          <p:nvPr/>
        </p:nvSpPr>
        <p:spPr>
          <a:xfrm>
            <a:off x="11061981" y="2028838"/>
            <a:ext cx="3066989" cy="757130"/>
          </a:xfrm>
          <a:prstGeom prst="rect">
            <a:avLst/>
          </a:prstGeom>
          <a:noFill/>
        </p:spPr>
        <p:txBody>
          <a:bodyPr wrap="square" rtlCol="0">
            <a:spAutoFit/>
          </a:bodyPr>
          <a:lstStyle/>
          <a:p>
            <a:pPr algn="ctr"/>
            <a:r>
              <a:rPr lang="en-US" altLang="ja-JP" sz="4800" dirty="0">
                <a:latin typeface="Hiragino Kaku Gothic ProN W3" panose="020B0300000000000000" pitchFamily="34" charset="-128"/>
                <a:ea typeface="Hiragino Kaku Gothic ProN W3" panose="020B0300000000000000" pitchFamily="34" charset="-128"/>
              </a:rPr>
              <a:t>10</a:t>
            </a:r>
            <a:r>
              <a:rPr lang="ja-JP" altLang="en-US" sz="4800" dirty="0">
                <a:latin typeface="Hiragino Kaku Gothic ProN W3" panose="020B0300000000000000" pitchFamily="34" charset="-128"/>
                <a:ea typeface="Hiragino Kaku Gothic ProN W3" panose="020B0300000000000000" pitchFamily="34" charset="-128"/>
              </a:rPr>
              <a:t>個</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109" name="テキスト ボックス 108">
            <a:extLst>
              <a:ext uri="{FF2B5EF4-FFF2-40B4-BE49-F238E27FC236}">
                <a16:creationId xmlns:a16="http://schemas.microsoft.com/office/drawing/2014/main" id="{8049FC6E-5CB3-F991-CEDA-EA98FD210D64}"/>
              </a:ext>
            </a:extLst>
          </p:cNvPr>
          <p:cNvSpPr txBox="1"/>
          <p:nvPr/>
        </p:nvSpPr>
        <p:spPr>
          <a:xfrm>
            <a:off x="6241778" y="1779139"/>
            <a:ext cx="3066989" cy="757130"/>
          </a:xfrm>
          <a:prstGeom prst="rect">
            <a:avLst/>
          </a:prstGeom>
          <a:noFill/>
        </p:spPr>
        <p:txBody>
          <a:bodyPr wrap="square" rtlCol="0">
            <a:spAutoFit/>
          </a:bodyPr>
          <a:lstStyle/>
          <a:p>
            <a:pPr algn="ctr"/>
            <a:r>
              <a:rPr lang="en-US" altLang="ja-JP" sz="4800" dirty="0">
                <a:latin typeface="Hiragino Kaku Gothic ProN W3" panose="020B0300000000000000" pitchFamily="34" charset="-128"/>
                <a:ea typeface="Hiragino Kaku Gothic ProN W3" panose="020B0300000000000000" pitchFamily="34" charset="-128"/>
              </a:rPr>
              <a:t>32</a:t>
            </a:r>
            <a:r>
              <a:rPr lang="ja-JP" altLang="en-US" sz="4800" dirty="0">
                <a:latin typeface="Hiragino Kaku Gothic ProN W3" panose="020B0300000000000000" pitchFamily="34" charset="-128"/>
                <a:ea typeface="Hiragino Kaku Gothic ProN W3" panose="020B0300000000000000" pitchFamily="34" charset="-128"/>
              </a:rPr>
              <a:t>個</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110" name="テキスト ボックス 109">
            <a:extLst>
              <a:ext uri="{FF2B5EF4-FFF2-40B4-BE49-F238E27FC236}">
                <a16:creationId xmlns:a16="http://schemas.microsoft.com/office/drawing/2014/main" id="{3EDA2214-D5AB-1FED-453C-8101DA6688A7}"/>
              </a:ext>
            </a:extLst>
          </p:cNvPr>
          <p:cNvSpPr txBox="1"/>
          <p:nvPr/>
        </p:nvSpPr>
        <p:spPr>
          <a:xfrm>
            <a:off x="5182968" y="11712609"/>
            <a:ext cx="4517396" cy="590931"/>
          </a:xfrm>
          <a:prstGeom prst="rect">
            <a:avLst/>
          </a:prstGeom>
          <a:noFill/>
        </p:spPr>
        <p:txBody>
          <a:bodyPr wrap="square" rtlCol="0">
            <a:spAutoFit/>
          </a:bodyPr>
          <a:lstStyle/>
          <a:p>
            <a:r>
              <a:rPr lang="en-US" altLang="ja-JP" sz="3600" dirty="0">
                <a:latin typeface="Hiragino Kaku Gothic ProN W3" panose="020B0300000000000000" pitchFamily="34" charset="-128"/>
                <a:ea typeface="Hiragino Kaku Gothic ProN W3" panose="020B0300000000000000" pitchFamily="34" charset="-128"/>
              </a:rPr>
              <a:t>(</a:t>
            </a:r>
            <a:r>
              <a:rPr lang="ja-JP" altLang="en-US" sz="3600" dirty="0">
                <a:latin typeface="Hiragino Kaku Gothic ProN W3" panose="020B0300000000000000" pitchFamily="34" charset="-128"/>
                <a:ea typeface="Hiragino Kaku Gothic ProN W3" panose="020B0300000000000000" pitchFamily="34" charset="-128"/>
              </a:rPr>
              <a:t>バイアス項</a:t>
            </a:r>
            <a:r>
              <a:rPr lang="en-US" altLang="ja-JP" sz="3600" dirty="0">
                <a:latin typeface="Hiragino Kaku Gothic ProN W3" panose="020B0300000000000000" pitchFamily="34" charset="-128"/>
                <a:ea typeface="Hiragino Kaku Gothic ProN W3" panose="020B0300000000000000" pitchFamily="34" charset="-128"/>
              </a:rPr>
              <a:t>): b</a:t>
            </a:r>
            <a:endParaRPr kumimoji="1" lang="ja-JP" altLang="en-US" sz="3600" dirty="0">
              <a:latin typeface="Hiragino Kaku Gothic ProN W3" panose="020B0300000000000000" pitchFamily="34" charset="-128"/>
              <a:ea typeface="Hiragino Kaku Gothic ProN W3" panose="020B0300000000000000" pitchFamily="34" charset="-128"/>
            </a:endParaRPr>
          </a:p>
        </p:txBody>
      </p:sp>
      <p:cxnSp>
        <p:nvCxnSpPr>
          <p:cNvPr id="111" name="直線コネクタ 110">
            <a:extLst>
              <a:ext uri="{FF2B5EF4-FFF2-40B4-BE49-F238E27FC236}">
                <a16:creationId xmlns:a16="http://schemas.microsoft.com/office/drawing/2014/main" id="{D0BBAF31-08AE-3449-4757-DF98E491360C}"/>
              </a:ext>
            </a:extLst>
          </p:cNvPr>
          <p:cNvCxnSpPr>
            <a:cxnSpLocks/>
          </p:cNvCxnSpPr>
          <p:nvPr/>
        </p:nvCxnSpPr>
        <p:spPr>
          <a:xfrm flipV="1">
            <a:off x="9576831" y="10470882"/>
            <a:ext cx="2301650" cy="15679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2" name="円/楕円 111">
            <a:extLst>
              <a:ext uri="{FF2B5EF4-FFF2-40B4-BE49-F238E27FC236}">
                <a16:creationId xmlns:a16="http://schemas.microsoft.com/office/drawing/2014/main" id="{0394E1F1-576B-FBB9-4503-8E2E654DC2F1}"/>
              </a:ext>
            </a:extLst>
          </p:cNvPr>
          <p:cNvSpPr/>
          <p:nvPr/>
        </p:nvSpPr>
        <p:spPr>
          <a:xfrm>
            <a:off x="11340280" y="8539839"/>
            <a:ext cx="3881800" cy="1043077"/>
          </a:xfrm>
          <a:prstGeom prst="ellipse">
            <a:avLst/>
          </a:prstGeom>
          <a:noFill/>
          <a:ln w="5715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1303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Graphik"/>
              <a:ea typeface="Graphik"/>
              <a:cs typeface="Graphik"/>
              <a:sym typeface="Graphik"/>
            </a:endParaRPr>
          </a:p>
        </p:txBody>
      </p:sp>
    </p:spTree>
    <p:extLst>
      <p:ext uri="{BB962C8B-B14F-4D97-AF65-F5344CB8AC3E}">
        <p14:creationId xmlns:p14="http://schemas.microsoft.com/office/powerpoint/2010/main" val="41007847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テキスト ボックス 63">
            <a:extLst>
              <a:ext uri="{FF2B5EF4-FFF2-40B4-BE49-F238E27FC236}">
                <a16:creationId xmlns:a16="http://schemas.microsoft.com/office/drawing/2014/main" id="{A5524313-EC97-4A2E-8DC7-438306820DEC}"/>
              </a:ext>
            </a:extLst>
          </p:cNvPr>
          <p:cNvSpPr txBox="1"/>
          <p:nvPr/>
        </p:nvSpPr>
        <p:spPr>
          <a:xfrm>
            <a:off x="16409898" y="8142270"/>
            <a:ext cx="6118287" cy="5909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ja-JP" altLang="en-US" sz="3600" dirty="0">
                <a:latin typeface="Hiragino Kaku Gothic ProN W3" panose="020B0300000000000000" pitchFamily="34" charset="-128"/>
                <a:ea typeface="Hiragino Kaku Gothic ProN W3" panose="020B0300000000000000" pitchFamily="34" charset="-128"/>
                <a:cs typeface="Arial" panose="020B0604020202020204" pitchFamily="34" charset="0"/>
              </a:rPr>
              <a:t>例えばこの場合は</a:t>
            </a:r>
            <a:r>
              <a:rPr lang="en-US" altLang="ja-JP" sz="3600" dirty="0">
                <a:latin typeface="Hiragino Kaku Gothic ProN W3" panose="020B0300000000000000" pitchFamily="34" charset="-128"/>
                <a:ea typeface="Hiragino Kaku Gothic ProN W3" panose="020B0300000000000000" pitchFamily="34" charset="-128"/>
                <a:cs typeface="Arial" panose="020B0604020202020204" pitchFamily="34" charset="0"/>
              </a:rPr>
              <a:t>7</a:t>
            </a:r>
            <a:r>
              <a:rPr lang="ja-JP" altLang="en-US" sz="3600" dirty="0">
                <a:latin typeface="Hiragino Kaku Gothic ProN W3" panose="020B0300000000000000" pitchFamily="34" charset="-128"/>
                <a:ea typeface="Hiragino Kaku Gothic ProN W3" panose="020B0300000000000000" pitchFamily="34" charset="-128"/>
                <a:cs typeface="Arial" panose="020B0604020202020204" pitchFamily="34" charset="0"/>
              </a:rPr>
              <a:t>と予測</a:t>
            </a:r>
            <a:endParaRPr kumimoji="1" lang="ja-JP" altLang="en-US" sz="3600" dirty="0">
              <a:latin typeface="Hiragino Kaku Gothic ProN W3" panose="020B0300000000000000" pitchFamily="34" charset="-128"/>
              <a:ea typeface="Hiragino Kaku Gothic ProN W3" panose="020B0300000000000000" pitchFamily="34" charset="-128"/>
              <a:cs typeface="Arial" panose="020B0604020202020204" pitchFamily="34" charset="0"/>
            </a:endParaRPr>
          </a:p>
        </p:txBody>
      </p:sp>
      <p:sp>
        <p:nvSpPr>
          <p:cNvPr id="3" name="矢印: 右 2">
            <a:extLst>
              <a:ext uri="{FF2B5EF4-FFF2-40B4-BE49-F238E27FC236}">
                <a16:creationId xmlns:a16="http://schemas.microsoft.com/office/drawing/2014/main" id="{AB8244B1-CC58-4801-8DFB-0D1B8FEF27D8}"/>
              </a:ext>
            </a:extLst>
          </p:cNvPr>
          <p:cNvSpPr/>
          <p:nvPr/>
        </p:nvSpPr>
        <p:spPr>
          <a:xfrm rot="5400000">
            <a:off x="19030950" y="10668148"/>
            <a:ext cx="685800" cy="1104964"/>
          </a:xfrm>
          <a:prstGeom prst="rightArrow">
            <a:avLst/>
          </a:prstGeom>
          <a:solidFill>
            <a:srgbClr val="000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1303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Graphik"/>
              <a:ea typeface="Graphik"/>
              <a:cs typeface="Graphik"/>
              <a:sym typeface="Graphik"/>
            </a:endParaRPr>
          </a:p>
        </p:txBody>
      </p:sp>
      <p:sp>
        <p:nvSpPr>
          <p:cNvPr id="4" name="楕円 9">
            <a:extLst>
              <a:ext uri="{FF2B5EF4-FFF2-40B4-BE49-F238E27FC236}">
                <a16:creationId xmlns:a16="http://schemas.microsoft.com/office/drawing/2014/main" id="{D2893EAC-50E9-1778-553C-4480AA673755}"/>
              </a:ext>
            </a:extLst>
          </p:cNvPr>
          <p:cNvSpPr/>
          <p:nvPr/>
        </p:nvSpPr>
        <p:spPr>
          <a:xfrm>
            <a:off x="6945869" y="2935087"/>
            <a:ext cx="577298" cy="5772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5" name="楕円 10">
            <a:extLst>
              <a:ext uri="{FF2B5EF4-FFF2-40B4-BE49-F238E27FC236}">
                <a16:creationId xmlns:a16="http://schemas.microsoft.com/office/drawing/2014/main" id="{C9C4949D-765A-9F77-B0CF-0419617A268A}"/>
              </a:ext>
            </a:extLst>
          </p:cNvPr>
          <p:cNvSpPr/>
          <p:nvPr/>
        </p:nvSpPr>
        <p:spPr>
          <a:xfrm>
            <a:off x="6945867" y="3670191"/>
            <a:ext cx="577298" cy="5772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6" name="楕円 11">
            <a:extLst>
              <a:ext uri="{FF2B5EF4-FFF2-40B4-BE49-F238E27FC236}">
                <a16:creationId xmlns:a16="http://schemas.microsoft.com/office/drawing/2014/main" id="{88CDA60B-0989-FCAD-9557-FDACF3F6E0F3}"/>
              </a:ext>
            </a:extLst>
          </p:cNvPr>
          <p:cNvSpPr/>
          <p:nvPr/>
        </p:nvSpPr>
        <p:spPr>
          <a:xfrm>
            <a:off x="6945865" y="4405295"/>
            <a:ext cx="577298" cy="5772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7" name="楕円 12">
            <a:extLst>
              <a:ext uri="{FF2B5EF4-FFF2-40B4-BE49-F238E27FC236}">
                <a16:creationId xmlns:a16="http://schemas.microsoft.com/office/drawing/2014/main" id="{1F0B30FE-C160-E8D8-ECD9-4E6CE6B0DF08}"/>
              </a:ext>
            </a:extLst>
          </p:cNvPr>
          <p:cNvSpPr/>
          <p:nvPr/>
        </p:nvSpPr>
        <p:spPr>
          <a:xfrm>
            <a:off x="6945865" y="10096041"/>
            <a:ext cx="577298" cy="5772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8" name="楕円 13">
            <a:extLst>
              <a:ext uri="{FF2B5EF4-FFF2-40B4-BE49-F238E27FC236}">
                <a16:creationId xmlns:a16="http://schemas.microsoft.com/office/drawing/2014/main" id="{7020C33D-7B62-8C78-1EAF-B2B31CBEB619}"/>
              </a:ext>
            </a:extLst>
          </p:cNvPr>
          <p:cNvSpPr/>
          <p:nvPr/>
        </p:nvSpPr>
        <p:spPr>
          <a:xfrm>
            <a:off x="6945865" y="10831145"/>
            <a:ext cx="577298" cy="5772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9" name="楕円 14">
            <a:extLst>
              <a:ext uri="{FF2B5EF4-FFF2-40B4-BE49-F238E27FC236}">
                <a16:creationId xmlns:a16="http://schemas.microsoft.com/office/drawing/2014/main" id="{EB92B60C-BDF8-1D12-5819-31DBA8E1AFF0}"/>
              </a:ext>
            </a:extLst>
          </p:cNvPr>
          <p:cNvSpPr/>
          <p:nvPr/>
        </p:nvSpPr>
        <p:spPr>
          <a:xfrm>
            <a:off x="12192003" y="3619963"/>
            <a:ext cx="577298" cy="5772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25" name="楕円 15">
            <a:extLst>
              <a:ext uri="{FF2B5EF4-FFF2-40B4-BE49-F238E27FC236}">
                <a16:creationId xmlns:a16="http://schemas.microsoft.com/office/drawing/2014/main" id="{4B62434C-2999-7AAC-B720-E1B19C834295}"/>
              </a:ext>
            </a:extLst>
          </p:cNvPr>
          <p:cNvSpPr/>
          <p:nvPr/>
        </p:nvSpPr>
        <p:spPr>
          <a:xfrm>
            <a:off x="12192001" y="4355067"/>
            <a:ext cx="577298" cy="5772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26" name="楕円 16">
            <a:extLst>
              <a:ext uri="{FF2B5EF4-FFF2-40B4-BE49-F238E27FC236}">
                <a16:creationId xmlns:a16="http://schemas.microsoft.com/office/drawing/2014/main" id="{17270F5D-48FA-5038-78E3-1AEEEDD0A747}"/>
              </a:ext>
            </a:extLst>
          </p:cNvPr>
          <p:cNvSpPr/>
          <p:nvPr/>
        </p:nvSpPr>
        <p:spPr>
          <a:xfrm>
            <a:off x="12191999" y="5090171"/>
            <a:ext cx="577298" cy="5772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27" name="楕円 17">
            <a:extLst>
              <a:ext uri="{FF2B5EF4-FFF2-40B4-BE49-F238E27FC236}">
                <a16:creationId xmlns:a16="http://schemas.microsoft.com/office/drawing/2014/main" id="{EFBF4014-B2C1-1A43-12E5-9D145E706C55}"/>
              </a:ext>
            </a:extLst>
          </p:cNvPr>
          <p:cNvSpPr/>
          <p:nvPr/>
        </p:nvSpPr>
        <p:spPr>
          <a:xfrm>
            <a:off x="12191999" y="5825275"/>
            <a:ext cx="577298" cy="5772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28" name="楕円 18">
            <a:extLst>
              <a:ext uri="{FF2B5EF4-FFF2-40B4-BE49-F238E27FC236}">
                <a16:creationId xmlns:a16="http://schemas.microsoft.com/office/drawing/2014/main" id="{1D41EE35-1022-20D4-998C-04D8F7F69623}"/>
              </a:ext>
            </a:extLst>
          </p:cNvPr>
          <p:cNvSpPr/>
          <p:nvPr/>
        </p:nvSpPr>
        <p:spPr>
          <a:xfrm>
            <a:off x="12191999" y="6560379"/>
            <a:ext cx="577298" cy="5772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29" name="楕円 19">
            <a:extLst>
              <a:ext uri="{FF2B5EF4-FFF2-40B4-BE49-F238E27FC236}">
                <a16:creationId xmlns:a16="http://schemas.microsoft.com/office/drawing/2014/main" id="{0078FE19-033A-4C41-5F89-63159BA3ECAA}"/>
              </a:ext>
            </a:extLst>
          </p:cNvPr>
          <p:cNvSpPr/>
          <p:nvPr/>
        </p:nvSpPr>
        <p:spPr>
          <a:xfrm>
            <a:off x="12191999" y="7313431"/>
            <a:ext cx="577298" cy="5772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31" name="楕円 20">
            <a:extLst>
              <a:ext uri="{FF2B5EF4-FFF2-40B4-BE49-F238E27FC236}">
                <a16:creationId xmlns:a16="http://schemas.microsoft.com/office/drawing/2014/main" id="{4A50321F-BD44-38DF-45FA-A01A2A41EE6D}"/>
              </a:ext>
            </a:extLst>
          </p:cNvPr>
          <p:cNvSpPr/>
          <p:nvPr/>
        </p:nvSpPr>
        <p:spPr>
          <a:xfrm>
            <a:off x="12191997" y="8048535"/>
            <a:ext cx="577298" cy="5772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33" name="楕円 21">
            <a:extLst>
              <a:ext uri="{FF2B5EF4-FFF2-40B4-BE49-F238E27FC236}">
                <a16:creationId xmlns:a16="http://schemas.microsoft.com/office/drawing/2014/main" id="{08564DF4-7C7A-3C2A-0DA0-9AA0EEA169F4}"/>
              </a:ext>
            </a:extLst>
          </p:cNvPr>
          <p:cNvSpPr/>
          <p:nvPr/>
        </p:nvSpPr>
        <p:spPr>
          <a:xfrm>
            <a:off x="12191995" y="8783639"/>
            <a:ext cx="577298" cy="5772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38" name="楕円 22">
            <a:extLst>
              <a:ext uri="{FF2B5EF4-FFF2-40B4-BE49-F238E27FC236}">
                <a16:creationId xmlns:a16="http://schemas.microsoft.com/office/drawing/2014/main" id="{A4EC2030-913D-66F8-D407-3DC26C6E9F0C}"/>
              </a:ext>
            </a:extLst>
          </p:cNvPr>
          <p:cNvSpPr/>
          <p:nvPr/>
        </p:nvSpPr>
        <p:spPr>
          <a:xfrm>
            <a:off x="12191995" y="9518743"/>
            <a:ext cx="577298" cy="5772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sp>
        <p:nvSpPr>
          <p:cNvPr id="56" name="楕円 23">
            <a:extLst>
              <a:ext uri="{FF2B5EF4-FFF2-40B4-BE49-F238E27FC236}">
                <a16:creationId xmlns:a16="http://schemas.microsoft.com/office/drawing/2014/main" id="{A05DE2F5-709E-3A58-A851-33345B56068F}"/>
              </a:ext>
            </a:extLst>
          </p:cNvPr>
          <p:cNvSpPr/>
          <p:nvPr/>
        </p:nvSpPr>
        <p:spPr>
          <a:xfrm>
            <a:off x="12191995" y="10253847"/>
            <a:ext cx="577298" cy="5772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4800"/>
          </a:p>
        </p:txBody>
      </p:sp>
      <p:cxnSp>
        <p:nvCxnSpPr>
          <p:cNvPr id="75" name="直線コネクタ 74">
            <a:extLst>
              <a:ext uri="{FF2B5EF4-FFF2-40B4-BE49-F238E27FC236}">
                <a16:creationId xmlns:a16="http://schemas.microsoft.com/office/drawing/2014/main" id="{39FE25A5-966D-5399-D952-A81094F9C651}"/>
              </a:ext>
            </a:extLst>
          </p:cNvPr>
          <p:cNvCxnSpPr>
            <a:cxnSpLocks/>
          </p:cNvCxnSpPr>
          <p:nvPr/>
        </p:nvCxnSpPr>
        <p:spPr>
          <a:xfrm>
            <a:off x="9172916" y="3341802"/>
            <a:ext cx="2705565" cy="7129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826C6540-0A72-4A08-0166-58B621D4AD8F}"/>
              </a:ext>
            </a:extLst>
          </p:cNvPr>
          <p:cNvCxnSpPr>
            <a:cxnSpLocks/>
          </p:cNvCxnSpPr>
          <p:nvPr/>
        </p:nvCxnSpPr>
        <p:spPr>
          <a:xfrm>
            <a:off x="9172916" y="4000485"/>
            <a:ext cx="2705565" cy="64703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5789184A-7644-7B8E-AB89-40544F33481D}"/>
              </a:ext>
            </a:extLst>
          </p:cNvPr>
          <p:cNvCxnSpPr>
            <a:cxnSpLocks/>
          </p:cNvCxnSpPr>
          <p:nvPr/>
        </p:nvCxnSpPr>
        <p:spPr>
          <a:xfrm>
            <a:off x="9382308" y="4645544"/>
            <a:ext cx="2496173" cy="58253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EE975098-E8CD-7AD0-7DAA-DD210AAB7649}"/>
              </a:ext>
            </a:extLst>
          </p:cNvPr>
          <p:cNvCxnSpPr>
            <a:cxnSpLocks/>
          </p:cNvCxnSpPr>
          <p:nvPr/>
        </p:nvCxnSpPr>
        <p:spPr>
          <a:xfrm flipV="1">
            <a:off x="9068786" y="10470882"/>
            <a:ext cx="2809695"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ACC7E7C4-4082-B018-0121-84C526EC7B9D}"/>
              </a:ext>
            </a:extLst>
          </p:cNvPr>
          <p:cNvCxnSpPr>
            <a:cxnSpLocks/>
          </p:cNvCxnSpPr>
          <p:nvPr/>
        </p:nvCxnSpPr>
        <p:spPr>
          <a:xfrm flipV="1">
            <a:off x="9083915" y="10470882"/>
            <a:ext cx="2819673" cy="7250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四角形: 角を丸くする 34">
            <a:extLst>
              <a:ext uri="{FF2B5EF4-FFF2-40B4-BE49-F238E27FC236}">
                <a16:creationId xmlns:a16="http://schemas.microsoft.com/office/drawing/2014/main" id="{A67CE493-A1DC-77CF-C141-666CA6EC985A}"/>
              </a:ext>
            </a:extLst>
          </p:cNvPr>
          <p:cNvSpPr/>
          <p:nvPr/>
        </p:nvSpPr>
        <p:spPr>
          <a:xfrm>
            <a:off x="4622872" y="241540"/>
            <a:ext cx="13319992" cy="1293056"/>
          </a:xfrm>
          <a:prstGeom prst="roundRect">
            <a:avLst/>
          </a:prstGeom>
          <a:solidFill>
            <a:schemeClr val="accent2">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1303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Graphik"/>
              <a:ea typeface="Graphik"/>
              <a:cs typeface="Graphik"/>
              <a:sym typeface="Graphik"/>
            </a:endParaRPr>
          </a:p>
        </p:txBody>
      </p:sp>
      <p:sp>
        <p:nvSpPr>
          <p:cNvPr id="81" name="テキスト ボックス 80">
            <a:extLst>
              <a:ext uri="{FF2B5EF4-FFF2-40B4-BE49-F238E27FC236}">
                <a16:creationId xmlns:a16="http://schemas.microsoft.com/office/drawing/2014/main" id="{6DD18A7D-FE14-B061-946E-0BDC9BF57DF8}"/>
              </a:ext>
            </a:extLst>
          </p:cNvPr>
          <p:cNvSpPr txBox="1"/>
          <p:nvPr/>
        </p:nvSpPr>
        <p:spPr>
          <a:xfrm>
            <a:off x="5253868" y="587352"/>
            <a:ext cx="13276865" cy="6011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400" rtl="0" fontAlgn="auto" latinLnBrk="0" hangingPunct="0">
              <a:lnSpc>
                <a:spcPct val="90000"/>
              </a:lnSpc>
              <a:spcBef>
                <a:spcPts val="0"/>
              </a:spcBef>
              <a:spcAft>
                <a:spcPts val="0"/>
              </a:spcAft>
              <a:buClrTx/>
              <a:buSzTx/>
              <a:buFontTx/>
              <a:buNone/>
              <a:tabLst/>
            </a:pPr>
            <a:r>
              <a:rPr kumimoji="0" lang="en-US" altLang="ja-JP" sz="3600" b="0" i="0" u="none" strike="noStrike" cap="none" spc="0" normalizeH="0" baseline="0" dirty="0" err="1">
                <a:ln>
                  <a:noFill/>
                </a:ln>
                <a:solidFill>
                  <a:schemeClr val="bg1"/>
                </a:solidFill>
                <a:effectLst/>
                <a:uFillTx/>
                <a:latin typeface="Arial" panose="020B0604020202020204" pitchFamily="34" charset="0"/>
                <a:cs typeface="Arial" panose="020B0604020202020204" pitchFamily="34" charset="0"/>
                <a:sym typeface="Canela Text Regular"/>
              </a:rPr>
              <a:t>model.add</a:t>
            </a:r>
            <a:r>
              <a:rPr kumimoji="0" lang="en-US" altLang="ja-JP" sz="3600" b="0" i="0" u="none" strike="noStrike" cap="none" spc="0" normalizeH="0" baseline="0" dirty="0">
                <a:ln>
                  <a:noFill/>
                </a:ln>
                <a:solidFill>
                  <a:schemeClr val="bg1"/>
                </a:solidFill>
                <a:effectLst/>
                <a:uFillTx/>
                <a:latin typeface="Arial" panose="020B0604020202020204" pitchFamily="34" charset="0"/>
                <a:cs typeface="Arial" panose="020B0604020202020204" pitchFamily="34" charset="0"/>
                <a:sym typeface="Canela Text Regular"/>
              </a:rPr>
              <a:t>(Dense(10, </a:t>
            </a:r>
            <a:r>
              <a:rPr lang="en-US" altLang="ja-JP" sz="3600" dirty="0">
                <a:solidFill>
                  <a:schemeClr val="bg1"/>
                </a:solidFill>
                <a:latin typeface="Arial" panose="020B0604020202020204" pitchFamily="34" charset="0"/>
                <a:cs typeface="Arial" panose="020B0604020202020204" pitchFamily="34" charset="0"/>
              </a:rPr>
              <a:t>activation=‘</a:t>
            </a:r>
            <a:r>
              <a:rPr lang="en-US" altLang="ja-JP" sz="3600" dirty="0" err="1">
                <a:solidFill>
                  <a:schemeClr val="bg1"/>
                </a:solidFill>
                <a:latin typeface="Arial" panose="020B0604020202020204" pitchFamily="34" charset="0"/>
                <a:cs typeface="Arial" panose="020B0604020202020204" pitchFamily="34" charset="0"/>
              </a:rPr>
              <a:t>softmax</a:t>
            </a:r>
            <a:r>
              <a:rPr lang="en-US" altLang="ja-JP" sz="3600" dirty="0">
                <a:solidFill>
                  <a:schemeClr val="bg1"/>
                </a:solidFill>
                <a:latin typeface="Arial" panose="020B0604020202020204" pitchFamily="34" charset="0"/>
                <a:cs typeface="Arial" panose="020B0604020202020204" pitchFamily="34" charset="0"/>
              </a:rPr>
              <a:t>’))</a:t>
            </a:r>
          </a:p>
        </p:txBody>
      </p:sp>
      <p:sp>
        <p:nvSpPr>
          <p:cNvPr id="82" name="テキスト ボックス 81">
            <a:extLst>
              <a:ext uri="{FF2B5EF4-FFF2-40B4-BE49-F238E27FC236}">
                <a16:creationId xmlns:a16="http://schemas.microsoft.com/office/drawing/2014/main" id="{C5E845BC-BC79-2943-FA98-BB676CA7234B}"/>
              </a:ext>
            </a:extLst>
          </p:cNvPr>
          <p:cNvSpPr txBox="1"/>
          <p:nvPr/>
        </p:nvSpPr>
        <p:spPr>
          <a:xfrm>
            <a:off x="7458229" y="3616135"/>
            <a:ext cx="1805392" cy="757130"/>
          </a:xfrm>
          <a:prstGeom prst="rect">
            <a:avLst/>
          </a:prstGeom>
          <a:noFill/>
        </p:spPr>
        <p:txBody>
          <a:bodyPr wrap="square" rtlCol="0">
            <a:spAutoFit/>
          </a:bodyPr>
          <a:lstStyle/>
          <a:p>
            <a:r>
              <a:rPr lang="en-US" altLang="ja-JP" sz="4800" dirty="0">
                <a:latin typeface="Hiragino Kaku Gothic ProN W3" panose="020B0300000000000000" pitchFamily="34" charset="-128"/>
                <a:ea typeface="Hiragino Kaku Gothic ProN W3" panose="020B0300000000000000" pitchFamily="34" charset="-128"/>
              </a:rPr>
              <a:t>0</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83" name="テキスト ボックス 82">
            <a:extLst>
              <a:ext uri="{FF2B5EF4-FFF2-40B4-BE49-F238E27FC236}">
                <a16:creationId xmlns:a16="http://schemas.microsoft.com/office/drawing/2014/main" id="{D96F682E-0AFD-1B35-B873-B265D1928EFD}"/>
              </a:ext>
            </a:extLst>
          </p:cNvPr>
          <p:cNvSpPr txBox="1"/>
          <p:nvPr/>
        </p:nvSpPr>
        <p:spPr>
          <a:xfrm>
            <a:off x="7488952" y="2871797"/>
            <a:ext cx="1805392" cy="757130"/>
          </a:xfrm>
          <a:prstGeom prst="rect">
            <a:avLst/>
          </a:prstGeom>
          <a:noFill/>
        </p:spPr>
        <p:txBody>
          <a:bodyPr wrap="square" rtlCol="0">
            <a:spAutoFit/>
          </a:bodyPr>
          <a:lstStyle/>
          <a:p>
            <a:r>
              <a:rPr lang="en-US" altLang="ja-JP" sz="4800" dirty="0">
                <a:latin typeface="Hiragino Kaku Gothic ProN W3" panose="020B0300000000000000" pitchFamily="34" charset="-128"/>
                <a:ea typeface="Hiragino Kaku Gothic ProN W3" panose="020B0300000000000000" pitchFamily="34" charset="-128"/>
              </a:rPr>
              <a:t>3.23</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84" name="テキスト ボックス 83">
            <a:extLst>
              <a:ext uri="{FF2B5EF4-FFF2-40B4-BE49-F238E27FC236}">
                <a16:creationId xmlns:a16="http://schemas.microsoft.com/office/drawing/2014/main" id="{9EDFF2FB-4E7B-D5C5-CA88-001139272648}"/>
              </a:ext>
            </a:extLst>
          </p:cNvPr>
          <p:cNvSpPr txBox="1"/>
          <p:nvPr/>
        </p:nvSpPr>
        <p:spPr>
          <a:xfrm>
            <a:off x="7458229" y="4359247"/>
            <a:ext cx="1805392" cy="757130"/>
          </a:xfrm>
          <a:prstGeom prst="rect">
            <a:avLst/>
          </a:prstGeom>
          <a:noFill/>
        </p:spPr>
        <p:txBody>
          <a:bodyPr wrap="square" rtlCol="0">
            <a:spAutoFit/>
          </a:bodyPr>
          <a:lstStyle/>
          <a:p>
            <a:r>
              <a:rPr lang="en-US" altLang="ja-JP" sz="4800" dirty="0">
                <a:latin typeface="Hiragino Kaku Gothic ProN W3" panose="020B0300000000000000" pitchFamily="34" charset="-128"/>
                <a:ea typeface="Hiragino Kaku Gothic ProN W3" panose="020B0300000000000000" pitchFamily="34" charset="-128"/>
              </a:rPr>
              <a:t>8.45</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85" name="テキスト ボックス 84">
            <a:extLst>
              <a:ext uri="{FF2B5EF4-FFF2-40B4-BE49-F238E27FC236}">
                <a16:creationId xmlns:a16="http://schemas.microsoft.com/office/drawing/2014/main" id="{4C0F69AA-F0AF-6CA2-8E19-8D3FD0D50366}"/>
              </a:ext>
            </a:extLst>
          </p:cNvPr>
          <p:cNvSpPr txBox="1"/>
          <p:nvPr/>
        </p:nvSpPr>
        <p:spPr>
          <a:xfrm>
            <a:off x="7488952" y="10074014"/>
            <a:ext cx="1805392" cy="757130"/>
          </a:xfrm>
          <a:prstGeom prst="rect">
            <a:avLst/>
          </a:prstGeom>
          <a:noFill/>
        </p:spPr>
        <p:txBody>
          <a:bodyPr wrap="square" rtlCol="0">
            <a:spAutoFit/>
          </a:bodyPr>
          <a:lstStyle/>
          <a:p>
            <a:r>
              <a:rPr lang="en-US" altLang="ja-JP" sz="4800" dirty="0">
                <a:latin typeface="Hiragino Kaku Gothic ProN W3" panose="020B0300000000000000" pitchFamily="34" charset="-128"/>
                <a:ea typeface="Hiragino Kaku Gothic ProN W3" panose="020B0300000000000000" pitchFamily="34" charset="-128"/>
              </a:rPr>
              <a:t>0</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86" name="テキスト ボックス 85">
            <a:extLst>
              <a:ext uri="{FF2B5EF4-FFF2-40B4-BE49-F238E27FC236}">
                <a16:creationId xmlns:a16="http://schemas.microsoft.com/office/drawing/2014/main" id="{16D58C66-09F5-45FC-9C99-8017299F67E7}"/>
              </a:ext>
            </a:extLst>
          </p:cNvPr>
          <p:cNvSpPr txBox="1"/>
          <p:nvPr/>
        </p:nvSpPr>
        <p:spPr>
          <a:xfrm>
            <a:off x="7517623" y="10804334"/>
            <a:ext cx="1805392" cy="757130"/>
          </a:xfrm>
          <a:prstGeom prst="rect">
            <a:avLst/>
          </a:prstGeom>
          <a:noFill/>
        </p:spPr>
        <p:txBody>
          <a:bodyPr wrap="square" rtlCol="0">
            <a:spAutoFit/>
          </a:bodyPr>
          <a:lstStyle/>
          <a:p>
            <a:r>
              <a:rPr lang="en-US" altLang="ja-JP" sz="4800" dirty="0">
                <a:latin typeface="Hiragino Kaku Gothic ProN W3" panose="020B0300000000000000" pitchFamily="34" charset="-128"/>
                <a:ea typeface="Hiragino Kaku Gothic ProN W3" panose="020B0300000000000000" pitchFamily="34" charset="-128"/>
              </a:rPr>
              <a:t>4.33</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87" name="テキスト ボックス 86">
            <a:extLst>
              <a:ext uri="{FF2B5EF4-FFF2-40B4-BE49-F238E27FC236}">
                <a16:creationId xmlns:a16="http://schemas.microsoft.com/office/drawing/2014/main" id="{AFDC741C-47A9-CF8A-677A-D8360A6624CB}"/>
              </a:ext>
            </a:extLst>
          </p:cNvPr>
          <p:cNvSpPr txBox="1"/>
          <p:nvPr/>
        </p:nvSpPr>
        <p:spPr>
          <a:xfrm>
            <a:off x="15023295" y="6233739"/>
            <a:ext cx="8891496" cy="8402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ja-JP" altLang="en-US" sz="5400" dirty="0">
                <a:latin typeface="Hiragino Kaku Gothic ProN W3" panose="020B0300000000000000" pitchFamily="34" charset="-128"/>
                <a:ea typeface="Hiragino Kaku Gothic ProN W3" panose="020B0300000000000000" pitchFamily="34" charset="-128"/>
                <a:cs typeface="Arial" panose="020B0604020202020204" pitchFamily="34" charset="0"/>
              </a:rPr>
              <a:t>最大の確率が予測される値</a:t>
            </a:r>
            <a:endParaRPr kumimoji="1" lang="ja-JP" altLang="en-US" sz="5400" dirty="0">
              <a:latin typeface="Hiragino Kaku Gothic ProN W3" panose="020B0300000000000000" pitchFamily="34" charset="-128"/>
              <a:ea typeface="Hiragino Kaku Gothic ProN W3" panose="020B0300000000000000" pitchFamily="34" charset="-128"/>
              <a:cs typeface="Arial" panose="020B0604020202020204" pitchFamily="34" charset="0"/>
            </a:endParaRPr>
          </a:p>
        </p:txBody>
      </p:sp>
      <p:sp>
        <p:nvSpPr>
          <p:cNvPr id="88" name="テキスト ボックス 87">
            <a:extLst>
              <a:ext uri="{FF2B5EF4-FFF2-40B4-BE49-F238E27FC236}">
                <a16:creationId xmlns:a16="http://schemas.microsoft.com/office/drawing/2014/main" id="{7C1E09C7-192E-47DD-0F3D-8265C24CBD3D}"/>
              </a:ext>
            </a:extLst>
          </p:cNvPr>
          <p:cNvSpPr txBox="1"/>
          <p:nvPr/>
        </p:nvSpPr>
        <p:spPr>
          <a:xfrm>
            <a:off x="12003433" y="3652436"/>
            <a:ext cx="923428" cy="5909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ja-JP" sz="3600" dirty="0">
                <a:latin typeface="Arial" panose="020B0604020202020204" pitchFamily="34" charset="0"/>
                <a:cs typeface="Arial" panose="020B0604020202020204" pitchFamily="34" charset="0"/>
              </a:rPr>
              <a:t>0</a:t>
            </a:r>
            <a:endParaRPr kumimoji="1" lang="ja-JP" altLang="en-US" sz="3600" dirty="0">
              <a:latin typeface="Arial" panose="020B0604020202020204" pitchFamily="34" charset="0"/>
              <a:cs typeface="Arial" panose="020B0604020202020204" pitchFamily="34" charset="0"/>
            </a:endParaRPr>
          </a:p>
        </p:txBody>
      </p:sp>
      <p:sp>
        <p:nvSpPr>
          <p:cNvPr id="89" name="テキスト ボックス 88">
            <a:extLst>
              <a:ext uri="{FF2B5EF4-FFF2-40B4-BE49-F238E27FC236}">
                <a16:creationId xmlns:a16="http://schemas.microsoft.com/office/drawing/2014/main" id="{9EE27CFA-B75C-7D0D-B6CC-17092D87FAEC}"/>
              </a:ext>
            </a:extLst>
          </p:cNvPr>
          <p:cNvSpPr txBox="1"/>
          <p:nvPr/>
        </p:nvSpPr>
        <p:spPr>
          <a:xfrm>
            <a:off x="12003433" y="4390012"/>
            <a:ext cx="923428" cy="5909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ja-JP" sz="3600" dirty="0">
                <a:latin typeface="Arial" panose="020B0604020202020204" pitchFamily="34" charset="0"/>
                <a:cs typeface="Arial" panose="020B0604020202020204" pitchFamily="34" charset="0"/>
              </a:rPr>
              <a:t>1</a:t>
            </a:r>
            <a:endParaRPr kumimoji="1" lang="ja-JP" altLang="en-US" sz="3600" dirty="0">
              <a:latin typeface="Arial" panose="020B0604020202020204" pitchFamily="34" charset="0"/>
              <a:cs typeface="Arial" panose="020B0604020202020204" pitchFamily="34" charset="0"/>
            </a:endParaRPr>
          </a:p>
        </p:txBody>
      </p:sp>
      <p:sp>
        <p:nvSpPr>
          <p:cNvPr id="90" name="テキスト ボックス 89">
            <a:extLst>
              <a:ext uri="{FF2B5EF4-FFF2-40B4-BE49-F238E27FC236}">
                <a16:creationId xmlns:a16="http://schemas.microsoft.com/office/drawing/2014/main" id="{4358EDC6-5E61-35D0-6AB5-6A14E6A54A6A}"/>
              </a:ext>
            </a:extLst>
          </p:cNvPr>
          <p:cNvSpPr txBox="1"/>
          <p:nvPr/>
        </p:nvSpPr>
        <p:spPr>
          <a:xfrm>
            <a:off x="12003433" y="5127588"/>
            <a:ext cx="923428" cy="5909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ja-JP" sz="3600" dirty="0">
                <a:latin typeface="Arial" panose="020B0604020202020204" pitchFamily="34" charset="0"/>
                <a:cs typeface="Arial" panose="020B0604020202020204" pitchFamily="34" charset="0"/>
              </a:rPr>
              <a:t>2</a:t>
            </a:r>
            <a:endParaRPr kumimoji="1" lang="ja-JP" altLang="en-US" sz="3600" dirty="0">
              <a:latin typeface="Arial" panose="020B0604020202020204" pitchFamily="34" charset="0"/>
              <a:cs typeface="Arial" panose="020B0604020202020204" pitchFamily="34" charset="0"/>
            </a:endParaRPr>
          </a:p>
        </p:txBody>
      </p:sp>
      <p:sp>
        <p:nvSpPr>
          <p:cNvPr id="91" name="テキスト ボックス 90">
            <a:extLst>
              <a:ext uri="{FF2B5EF4-FFF2-40B4-BE49-F238E27FC236}">
                <a16:creationId xmlns:a16="http://schemas.microsoft.com/office/drawing/2014/main" id="{6C6ACB7E-2A2B-C385-2C30-9417E0CC619A}"/>
              </a:ext>
            </a:extLst>
          </p:cNvPr>
          <p:cNvSpPr txBox="1"/>
          <p:nvPr/>
        </p:nvSpPr>
        <p:spPr>
          <a:xfrm>
            <a:off x="12003433" y="5865164"/>
            <a:ext cx="923428" cy="5909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ja-JP" sz="3600" dirty="0">
                <a:latin typeface="Arial" panose="020B0604020202020204" pitchFamily="34" charset="0"/>
                <a:cs typeface="Arial" panose="020B0604020202020204" pitchFamily="34" charset="0"/>
              </a:rPr>
              <a:t>3</a:t>
            </a:r>
            <a:endParaRPr kumimoji="1" lang="ja-JP" altLang="en-US" sz="3600" dirty="0">
              <a:latin typeface="Arial" panose="020B0604020202020204" pitchFamily="34" charset="0"/>
              <a:cs typeface="Arial" panose="020B0604020202020204" pitchFamily="34" charset="0"/>
            </a:endParaRPr>
          </a:p>
        </p:txBody>
      </p:sp>
      <p:sp>
        <p:nvSpPr>
          <p:cNvPr id="92" name="テキスト ボックス 91">
            <a:extLst>
              <a:ext uri="{FF2B5EF4-FFF2-40B4-BE49-F238E27FC236}">
                <a16:creationId xmlns:a16="http://schemas.microsoft.com/office/drawing/2014/main" id="{22DA39A8-C1D0-E660-63ED-C7091645D6A5}"/>
              </a:ext>
            </a:extLst>
          </p:cNvPr>
          <p:cNvSpPr txBox="1"/>
          <p:nvPr/>
        </p:nvSpPr>
        <p:spPr>
          <a:xfrm>
            <a:off x="12003433" y="6602740"/>
            <a:ext cx="923428" cy="5909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ja-JP" sz="3600" dirty="0">
                <a:latin typeface="Arial" panose="020B0604020202020204" pitchFamily="34" charset="0"/>
                <a:cs typeface="Arial" panose="020B0604020202020204" pitchFamily="34" charset="0"/>
              </a:rPr>
              <a:t>4</a:t>
            </a:r>
            <a:endParaRPr kumimoji="1" lang="ja-JP" altLang="en-US" sz="3600" dirty="0">
              <a:latin typeface="Arial" panose="020B0604020202020204" pitchFamily="34" charset="0"/>
              <a:cs typeface="Arial" panose="020B0604020202020204" pitchFamily="34" charset="0"/>
            </a:endParaRPr>
          </a:p>
        </p:txBody>
      </p:sp>
      <p:sp>
        <p:nvSpPr>
          <p:cNvPr id="93" name="テキスト ボックス 92">
            <a:extLst>
              <a:ext uri="{FF2B5EF4-FFF2-40B4-BE49-F238E27FC236}">
                <a16:creationId xmlns:a16="http://schemas.microsoft.com/office/drawing/2014/main" id="{86BE9B7B-EF50-547E-23D4-CF286E881627}"/>
              </a:ext>
            </a:extLst>
          </p:cNvPr>
          <p:cNvSpPr txBox="1"/>
          <p:nvPr/>
        </p:nvSpPr>
        <p:spPr>
          <a:xfrm>
            <a:off x="12003433" y="7340316"/>
            <a:ext cx="923428" cy="5909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ja-JP" sz="3600" dirty="0">
                <a:latin typeface="Arial" panose="020B0604020202020204" pitchFamily="34" charset="0"/>
                <a:cs typeface="Arial" panose="020B0604020202020204" pitchFamily="34" charset="0"/>
              </a:rPr>
              <a:t>5</a:t>
            </a:r>
            <a:endParaRPr kumimoji="1" lang="ja-JP" altLang="en-US" sz="3600" dirty="0">
              <a:latin typeface="Arial" panose="020B0604020202020204" pitchFamily="34" charset="0"/>
              <a:cs typeface="Arial" panose="020B0604020202020204" pitchFamily="34" charset="0"/>
            </a:endParaRPr>
          </a:p>
        </p:txBody>
      </p:sp>
      <p:sp>
        <p:nvSpPr>
          <p:cNvPr id="94" name="テキスト ボックス 93">
            <a:extLst>
              <a:ext uri="{FF2B5EF4-FFF2-40B4-BE49-F238E27FC236}">
                <a16:creationId xmlns:a16="http://schemas.microsoft.com/office/drawing/2014/main" id="{3D12C12F-861A-CDDE-AC86-DB1A35A1CFD9}"/>
              </a:ext>
            </a:extLst>
          </p:cNvPr>
          <p:cNvSpPr txBox="1"/>
          <p:nvPr/>
        </p:nvSpPr>
        <p:spPr>
          <a:xfrm>
            <a:off x="12003433" y="8077892"/>
            <a:ext cx="923428" cy="5909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ja-JP" sz="3600" dirty="0">
                <a:latin typeface="Arial" panose="020B0604020202020204" pitchFamily="34" charset="0"/>
                <a:cs typeface="Arial" panose="020B0604020202020204" pitchFamily="34" charset="0"/>
              </a:rPr>
              <a:t>6</a:t>
            </a:r>
            <a:endParaRPr kumimoji="1" lang="ja-JP" altLang="en-US" sz="3600" dirty="0">
              <a:latin typeface="Arial" panose="020B0604020202020204" pitchFamily="34" charset="0"/>
              <a:cs typeface="Arial" panose="020B0604020202020204" pitchFamily="34" charset="0"/>
            </a:endParaRPr>
          </a:p>
        </p:txBody>
      </p:sp>
      <p:sp>
        <p:nvSpPr>
          <p:cNvPr id="95" name="テキスト ボックス 94">
            <a:extLst>
              <a:ext uri="{FF2B5EF4-FFF2-40B4-BE49-F238E27FC236}">
                <a16:creationId xmlns:a16="http://schemas.microsoft.com/office/drawing/2014/main" id="{B0771ABD-902B-8A05-26DE-EDBF65F5BE9A}"/>
              </a:ext>
            </a:extLst>
          </p:cNvPr>
          <p:cNvSpPr txBox="1"/>
          <p:nvPr/>
        </p:nvSpPr>
        <p:spPr>
          <a:xfrm>
            <a:off x="12003433" y="8815468"/>
            <a:ext cx="923428" cy="5909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ja-JP" sz="3600" dirty="0">
                <a:latin typeface="Arial" panose="020B0604020202020204" pitchFamily="34" charset="0"/>
                <a:cs typeface="Arial" panose="020B0604020202020204" pitchFamily="34" charset="0"/>
              </a:rPr>
              <a:t>7</a:t>
            </a:r>
            <a:endParaRPr kumimoji="1" lang="ja-JP" altLang="en-US" sz="3600" dirty="0">
              <a:latin typeface="Arial" panose="020B0604020202020204" pitchFamily="34" charset="0"/>
              <a:cs typeface="Arial" panose="020B0604020202020204" pitchFamily="34" charset="0"/>
            </a:endParaRPr>
          </a:p>
        </p:txBody>
      </p:sp>
      <p:sp>
        <p:nvSpPr>
          <p:cNvPr id="96" name="テキスト ボックス 95">
            <a:extLst>
              <a:ext uri="{FF2B5EF4-FFF2-40B4-BE49-F238E27FC236}">
                <a16:creationId xmlns:a16="http://schemas.microsoft.com/office/drawing/2014/main" id="{EBC25DAD-2454-F872-069F-40A777E19C4F}"/>
              </a:ext>
            </a:extLst>
          </p:cNvPr>
          <p:cNvSpPr txBox="1"/>
          <p:nvPr/>
        </p:nvSpPr>
        <p:spPr>
          <a:xfrm>
            <a:off x="12003433" y="9553044"/>
            <a:ext cx="923428" cy="5909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ja-JP" sz="3600" dirty="0">
                <a:latin typeface="Arial" panose="020B0604020202020204" pitchFamily="34" charset="0"/>
                <a:cs typeface="Arial" panose="020B0604020202020204" pitchFamily="34" charset="0"/>
              </a:rPr>
              <a:t>8</a:t>
            </a:r>
            <a:endParaRPr kumimoji="1" lang="ja-JP" altLang="en-US" sz="3600" dirty="0">
              <a:latin typeface="Arial" panose="020B0604020202020204" pitchFamily="34" charset="0"/>
              <a:cs typeface="Arial" panose="020B0604020202020204" pitchFamily="34" charset="0"/>
            </a:endParaRPr>
          </a:p>
        </p:txBody>
      </p:sp>
      <p:sp>
        <p:nvSpPr>
          <p:cNvPr id="97" name="テキスト ボックス 96">
            <a:extLst>
              <a:ext uri="{FF2B5EF4-FFF2-40B4-BE49-F238E27FC236}">
                <a16:creationId xmlns:a16="http://schemas.microsoft.com/office/drawing/2014/main" id="{2B427FCF-CB0F-BA33-6F86-F686719215F8}"/>
              </a:ext>
            </a:extLst>
          </p:cNvPr>
          <p:cNvSpPr txBox="1"/>
          <p:nvPr/>
        </p:nvSpPr>
        <p:spPr>
          <a:xfrm>
            <a:off x="12003433" y="10290624"/>
            <a:ext cx="923428" cy="5909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ja-JP" sz="3600" dirty="0">
                <a:latin typeface="Arial" panose="020B0604020202020204" pitchFamily="34" charset="0"/>
                <a:cs typeface="Arial" panose="020B0604020202020204" pitchFamily="34" charset="0"/>
              </a:rPr>
              <a:t>9</a:t>
            </a:r>
            <a:endParaRPr kumimoji="1" lang="ja-JP" altLang="en-US" sz="3600" dirty="0">
              <a:latin typeface="Arial" panose="020B0604020202020204" pitchFamily="34" charset="0"/>
              <a:cs typeface="Arial" panose="020B0604020202020204" pitchFamily="34" charset="0"/>
            </a:endParaRPr>
          </a:p>
        </p:txBody>
      </p:sp>
      <p:sp>
        <p:nvSpPr>
          <p:cNvPr id="98" name="テキスト ボックス 97">
            <a:extLst>
              <a:ext uri="{FF2B5EF4-FFF2-40B4-BE49-F238E27FC236}">
                <a16:creationId xmlns:a16="http://schemas.microsoft.com/office/drawing/2014/main" id="{4EDF00A3-77DB-340F-58BC-FB1F78BA8D22}"/>
              </a:ext>
            </a:extLst>
          </p:cNvPr>
          <p:cNvSpPr txBox="1"/>
          <p:nvPr/>
        </p:nvSpPr>
        <p:spPr>
          <a:xfrm>
            <a:off x="12464646" y="4284793"/>
            <a:ext cx="2505757" cy="757130"/>
          </a:xfrm>
          <a:prstGeom prst="rect">
            <a:avLst/>
          </a:prstGeom>
          <a:noFill/>
        </p:spPr>
        <p:txBody>
          <a:bodyPr wrap="square" rtlCol="0">
            <a:spAutoFit/>
          </a:bodyPr>
          <a:lstStyle/>
          <a:p>
            <a:r>
              <a:rPr lang="en-US" altLang="ja-JP" sz="4800" dirty="0">
                <a:latin typeface="Hiragino Kaku Gothic ProN W3" panose="020B0300000000000000" pitchFamily="34" charset="-128"/>
                <a:ea typeface="Hiragino Kaku Gothic ProN W3" panose="020B0300000000000000" pitchFamily="34" charset="-128"/>
              </a:rPr>
              <a:t>0.003</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99" name="テキスト ボックス 98">
            <a:extLst>
              <a:ext uri="{FF2B5EF4-FFF2-40B4-BE49-F238E27FC236}">
                <a16:creationId xmlns:a16="http://schemas.microsoft.com/office/drawing/2014/main" id="{7B724678-0980-9AE9-2B52-D90931AB1D88}"/>
              </a:ext>
            </a:extLst>
          </p:cNvPr>
          <p:cNvSpPr txBox="1"/>
          <p:nvPr/>
        </p:nvSpPr>
        <p:spPr>
          <a:xfrm>
            <a:off x="12800822" y="3559334"/>
            <a:ext cx="1805392" cy="757130"/>
          </a:xfrm>
          <a:prstGeom prst="rect">
            <a:avLst/>
          </a:prstGeom>
          <a:noFill/>
        </p:spPr>
        <p:txBody>
          <a:bodyPr wrap="square" rtlCol="0">
            <a:spAutoFit/>
          </a:bodyPr>
          <a:lstStyle/>
          <a:p>
            <a:r>
              <a:rPr kumimoji="1" lang="en-US" altLang="ja-JP" sz="4800" dirty="0">
                <a:latin typeface="Hiragino Kaku Gothic ProN W3" panose="020B0300000000000000" pitchFamily="34" charset="-128"/>
                <a:ea typeface="Hiragino Kaku Gothic ProN W3" panose="020B0300000000000000" pitchFamily="34" charset="-128"/>
              </a:rPr>
              <a:t>0.02</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100" name="テキスト ボックス 99">
            <a:extLst>
              <a:ext uri="{FF2B5EF4-FFF2-40B4-BE49-F238E27FC236}">
                <a16:creationId xmlns:a16="http://schemas.microsoft.com/office/drawing/2014/main" id="{1B9A2299-4224-F93E-0DCF-637E7E362D6B}"/>
              </a:ext>
            </a:extLst>
          </p:cNvPr>
          <p:cNvSpPr txBox="1"/>
          <p:nvPr/>
        </p:nvSpPr>
        <p:spPr>
          <a:xfrm>
            <a:off x="12725002" y="5046784"/>
            <a:ext cx="2062021" cy="757130"/>
          </a:xfrm>
          <a:prstGeom prst="rect">
            <a:avLst/>
          </a:prstGeom>
          <a:noFill/>
        </p:spPr>
        <p:txBody>
          <a:bodyPr wrap="square" rtlCol="0">
            <a:spAutoFit/>
          </a:bodyPr>
          <a:lstStyle/>
          <a:p>
            <a:r>
              <a:rPr lang="en-US" altLang="ja-JP" sz="4800" dirty="0">
                <a:latin typeface="Hiragino Kaku Gothic ProN W3" panose="020B0300000000000000" pitchFamily="34" charset="-128"/>
                <a:ea typeface="Hiragino Kaku Gothic ProN W3" panose="020B0300000000000000" pitchFamily="34" charset="-128"/>
              </a:rPr>
              <a:t>0.007</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101" name="テキスト ボックス 100">
            <a:extLst>
              <a:ext uri="{FF2B5EF4-FFF2-40B4-BE49-F238E27FC236}">
                <a16:creationId xmlns:a16="http://schemas.microsoft.com/office/drawing/2014/main" id="{907ADA19-513C-C7B7-3584-F51E6648C21F}"/>
              </a:ext>
            </a:extLst>
          </p:cNvPr>
          <p:cNvSpPr txBox="1"/>
          <p:nvPr/>
        </p:nvSpPr>
        <p:spPr>
          <a:xfrm>
            <a:off x="12692329" y="6554184"/>
            <a:ext cx="2062020" cy="757130"/>
          </a:xfrm>
          <a:prstGeom prst="rect">
            <a:avLst/>
          </a:prstGeom>
          <a:noFill/>
        </p:spPr>
        <p:txBody>
          <a:bodyPr wrap="square" rtlCol="0">
            <a:spAutoFit/>
          </a:bodyPr>
          <a:lstStyle/>
          <a:p>
            <a:r>
              <a:rPr lang="en-US" altLang="ja-JP" sz="4800" dirty="0">
                <a:latin typeface="Hiragino Kaku Gothic ProN W3" panose="020B0300000000000000" pitchFamily="34" charset="-128"/>
                <a:ea typeface="Hiragino Kaku Gothic ProN W3" panose="020B0300000000000000" pitchFamily="34" charset="-128"/>
              </a:rPr>
              <a:t>0.005</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102" name="テキスト ボックス 101">
            <a:extLst>
              <a:ext uri="{FF2B5EF4-FFF2-40B4-BE49-F238E27FC236}">
                <a16:creationId xmlns:a16="http://schemas.microsoft.com/office/drawing/2014/main" id="{0A9FC908-B9AD-0C9F-2E9C-A652EE779DF4}"/>
              </a:ext>
            </a:extLst>
          </p:cNvPr>
          <p:cNvSpPr txBox="1"/>
          <p:nvPr/>
        </p:nvSpPr>
        <p:spPr>
          <a:xfrm>
            <a:off x="12876364" y="5792021"/>
            <a:ext cx="1805392" cy="757130"/>
          </a:xfrm>
          <a:prstGeom prst="rect">
            <a:avLst/>
          </a:prstGeom>
          <a:noFill/>
        </p:spPr>
        <p:txBody>
          <a:bodyPr wrap="square" rtlCol="0">
            <a:spAutoFit/>
          </a:bodyPr>
          <a:lstStyle/>
          <a:p>
            <a:r>
              <a:rPr lang="en-US" altLang="ja-JP" sz="4800" dirty="0">
                <a:latin typeface="Hiragino Kaku Gothic ProN W3" panose="020B0300000000000000" pitchFamily="34" charset="-128"/>
                <a:ea typeface="Hiragino Kaku Gothic ProN W3" panose="020B0300000000000000" pitchFamily="34" charset="-128"/>
              </a:rPr>
              <a:t>0.01</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103" name="テキスト ボックス 102">
            <a:extLst>
              <a:ext uri="{FF2B5EF4-FFF2-40B4-BE49-F238E27FC236}">
                <a16:creationId xmlns:a16="http://schemas.microsoft.com/office/drawing/2014/main" id="{88E5E3F8-801B-CEC9-84BF-D81DA7A35177}"/>
              </a:ext>
            </a:extLst>
          </p:cNvPr>
          <p:cNvSpPr txBox="1"/>
          <p:nvPr/>
        </p:nvSpPr>
        <p:spPr>
          <a:xfrm>
            <a:off x="12742840" y="8038726"/>
            <a:ext cx="1960516" cy="757130"/>
          </a:xfrm>
          <a:prstGeom prst="rect">
            <a:avLst/>
          </a:prstGeom>
          <a:noFill/>
        </p:spPr>
        <p:txBody>
          <a:bodyPr wrap="square" rtlCol="0">
            <a:spAutoFit/>
          </a:bodyPr>
          <a:lstStyle/>
          <a:p>
            <a:r>
              <a:rPr lang="en-US" altLang="ja-JP" sz="4800" dirty="0">
                <a:latin typeface="Hiragino Kaku Gothic ProN W3" panose="020B0300000000000000" pitchFamily="34" charset="-128"/>
                <a:ea typeface="Hiragino Kaku Gothic ProN W3" panose="020B0300000000000000" pitchFamily="34" charset="-128"/>
              </a:rPr>
              <a:t>0.004</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104" name="テキスト ボックス 103">
            <a:extLst>
              <a:ext uri="{FF2B5EF4-FFF2-40B4-BE49-F238E27FC236}">
                <a16:creationId xmlns:a16="http://schemas.microsoft.com/office/drawing/2014/main" id="{F5A09A61-E4BD-B06A-B109-1E8345A52F5B}"/>
              </a:ext>
            </a:extLst>
          </p:cNvPr>
          <p:cNvSpPr txBox="1"/>
          <p:nvPr/>
        </p:nvSpPr>
        <p:spPr>
          <a:xfrm>
            <a:off x="12716156" y="7277329"/>
            <a:ext cx="2112368" cy="757130"/>
          </a:xfrm>
          <a:prstGeom prst="rect">
            <a:avLst/>
          </a:prstGeom>
          <a:noFill/>
        </p:spPr>
        <p:txBody>
          <a:bodyPr wrap="square" rtlCol="0">
            <a:spAutoFit/>
          </a:bodyPr>
          <a:lstStyle/>
          <a:p>
            <a:r>
              <a:rPr lang="en-US" altLang="ja-JP" sz="4800" dirty="0">
                <a:latin typeface="Hiragino Kaku Gothic ProN W3" panose="020B0300000000000000" pitchFamily="34" charset="-128"/>
                <a:ea typeface="Hiragino Kaku Gothic ProN W3" panose="020B0300000000000000" pitchFamily="34" charset="-128"/>
              </a:rPr>
              <a:t>0.001</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105" name="テキスト ボックス 104">
            <a:extLst>
              <a:ext uri="{FF2B5EF4-FFF2-40B4-BE49-F238E27FC236}">
                <a16:creationId xmlns:a16="http://schemas.microsoft.com/office/drawing/2014/main" id="{03806F38-D69D-EC40-E82F-82FB1206B33A}"/>
              </a:ext>
            </a:extLst>
          </p:cNvPr>
          <p:cNvSpPr txBox="1"/>
          <p:nvPr/>
        </p:nvSpPr>
        <p:spPr>
          <a:xfrm>
            <a:off x="12770099" y="8781838"/>
            <a:ext cx="1805392" cy="757130"/>
          </a:xfrm>
          <a:prstGeom prst="rect">
            <a:avLst/>
          </a:prstGeom>
          <a:noFill/>
        </p:spPr>
        <p:txBody>
          <a:bodyPr wrap="square" rtlCol="0">
            <a:spAutoFit/>
          </a:bodyPr>
          <a:lstStyle/>
          <a:p>
            <a:r>
              <a:rPr lang="en-US" altLang="ja-JP" sz="4800" dirty="0">
                <a:latin typeface="Hiragino Kaku Gothic ProN W3" panose="020B0300000000000000" pitchFamily="34" charset="-128"/>
                <a:ea typeface="Hiragino Kaku Gothic ProN W3" panose="020B0300000000000000" pitchFamily="34" charset="-128"/>
              </a:rPr>
              <a:t>0.58</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106" name="テキスト ボックス 105">
            <a:extLst>
              <a:ext uri="{FF2B5EF4-FFF2-40B4-BE49-F238E27FC236}">
                <a16:creationId xmlns:a16="http://schemas.microsoft.com/office/drawing/2014/main" id="{F6F46FF7-D936-BCF8-DBD4-5F34BC47E0C9}"/>
              </a:ext>
            </a:extLst>
          </p:cNvPr>
          <p:cNvSpPr txBox="1"/>
          <p:nvPr/>
        </p:nvSpPr>
        <p:spPr>
          <a:xfrm>
            <a:off x="12770099" y="10289582"/>
            <a:ext cx="1805392" cy="757130"/>
          </a:xfrm>
          <a:prstGeom prst="rect">
            <a:avLst/>
          </a:prstGeom>
          <a:noFill/>
        </p:spPr>
        <p:txBody>
          <a:bodyPr wrap="square" rtlCol="0">
            <a:spAutoFit/>
          </a:bodyPr>
          <a:lstStyle/>
          <a:p>
            <a:r>
              <a:rPr lang="en-US" altLang="ja-JP" sz="4800" dirty="0">
                <a:latin typeface="Hiragino Kaku Gothic ProN W3" panose="020B0300000000000000" pitchFamily="34" charset="-128"/>
                <a:ea typeface="Hiragino Kaku Gothic ProN W3" panose="020B0300000000000000" pitchFamily="34" charset="-128"/>
              </a:rPr>
              <a:t>0.03</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107" name="テキスト ボックス 106">
            <a:extLst>
              <a:ext uri="{FF2B5EF4-FFF2-40B4-BE49-F238E27FC236}">
                <a16:creationId xmlns:a16="http://schemas.microsoft.com/office/drawing/2014/main" id="{658B053E-8EC9-77CC-6CEC-A3631A07C150}"/>
              </a:ext>
            </a:extLst>
          </p:cNvPr>
          <p:cNvSpPr txBox="1"/>
          <p:nvPr/>
        </p:nvSpPr>
        <p:spPr>
          <a:xfrm>
            <a:off x="12770099" y="9491025"/>
            <a:ext cx="1805392" cy="757130"/>
          </a:xfrm>
          <a:prstGeom prst="rect">
            <a:avLst/>
          </a:prstGeom>
          <a:noFill/>
        </p:spPr>
        <p:txBody>
          <a:bodyPr wrap="square" rtlCol="0">
            <a:spAutoFit/>
          </a:bodyPr>
          <a:lstStyle/>
          <a:p>
            <a:r>
              <a:rPr lang="en-US" altLang="ja-JP" sz="4800" dirty="0">
                <a:latin typeface="Hiragino Kaku Gothic ProN W3" panose="020B0300000000000000" pitchFamily="34" charset="-128"/>
                <a:ea typeface="Hiragino Kaku Gothic ProN W3" panose="020B0300000000000000" pitchFamily="34" charset="-128"/>
              </a:rPr>
              <a:t>0.34</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108" name="テキスト ボックス 107">
            <a:extLst>
              <a:ext uri="{FF2B5EF4-FFF2-40B4-BE49-F238E27FC236}">
                <a16:creationId xmlns:a16="http://schemas.microsoft.com/office/drawing/2014/main" id="{1A30A696-244A-4485-7AE3-CF50AA16158D}"/>
              </a:ext>
            </a:extLst>
          </p:cNvPr>
          <p:cNvSpPr txBox="1"/>
          <p:nvPr/>
        </p:nvSpPr>
        <p:spPr>
          <a:xfrm>
            <a:off x="11061981" y="2028838"/>
            <a:ext cx="3066989" cy="757130"/>
          </a:xfrm>
          <a:prstGeom prst="rect">
            <a:avLst/>
          </a:prstGeom>
          <a:noFill/>
        </p:spPr>
        <p:txBody>
          <a:bodyPr wrap="square" rtlCol="0">
            <a:spAutoFit/>
          </a:bodyPr>
          <a:lstStyle/>
          <a:p>
            <a:pPr algn="ctr"/>
            <a:r>
              <a:rPr lang="en-US" altLang="ja-JP" sz="4800" dirty="0">
                <a:latin typeface="Hiragino Kaku Gothic ProN W3" panose="020B0300000000000000" pitchFamily="34" charset="-128"/>
                <a:ea typeface="Hiragino Kaku Gothic ProN W3" panose="020B0300000000000000" pitchFamily="34" charset="-128"/>
              </a:rPr>
              <a:t>10</a:t>
            </a:r>
            <a:r>
              <a:rPr lang="ja-JP" altLang="en-US" sz="4800" dirty="0">
                <a:latin typeface="Hiragino Kaku Gothic ProN W3" panose="020B0300000000000000" pitchFamily="34" charset="-128"/>
                <a:ea typeface="Hiragino Kaku Gothic ProN W3" panose="020B0300000000000000" pitchFamily="34" charset="-128"/>
              </a:rPr>
              <a:t>個</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109" name="テキスト ボックス 108">
            <a:extLst>
              <a:ext uri="{FF2B5EF4-FFF2-40B4-BE49-F238E27FC236}">
                <a16:creationId xmlns:a16="http://schemas.microsoft.com/office/drawing/2014/main" id="{8049FC6E-5CB3-F991-CEDA-EA98FD210D64}"/>
              </a:ext>
            </a:extLst>
          </p:cNvPr>
          <p:cNvSpPr txBox="1"/>
          <p:nvPr/>
        </p:nvSpPr>
        <p:spPr>
          <a:xfrm>
            <a:off x="6241778" y="1779139"/>
            <a:ext cx="3066989" cy="757130"/>
          </a:xfrm>
          <a:prstGeom prst="rect">
            <a:avLst/>
          </a:prstGeom>
          <a:noFill/>
        </p:spPr>
        <p:txBody>
          <a:bodyPr wrap="square" rtlCol="0">
            <a:spAutoFit/>
          </a:bodyPr>
          <a:lstStyle/>
          <a:p>
            <a:pPr algn="ctr"/>
            <a:r>
              <a:rPr lang="en-US" altLang="ja-JP" sz="4800" dirty="0">
                <a:latin typeface="Hiragino Kaku Gothic ProN W3" panose="020B0300000000000000" pitchFamily="34" charset="-128"/>
                <a:ea typeface="Hiragino Kaku Gothic ProN W3" panose="020B0300000000000000" pitchFamily="34" charset="-128"/>
              </a:rPr>
              <a:t>32</a:t>
            </a:r>
            <a:r>
              <a:rPr lang="ja-JP" altLang="en-US" sz="4800" dirty="0">
                <a:latin typeface="Hiragino Kaku Gothic ProN W3" panose="020B0300000000000000" pitchFamily="34" charset="-128"/>
                <a:ea typeface="Hiragino Kaku Gothic ProN W3" panose="020B0300000000000000" pitchFamily="34" charset="-128"/>
              </a:rPr>
              <a:t>個</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110" name="テキスト ボックス 109">
            <a:extLst>
              <a:ext uri="{FF2B5EF4-FFF2-40B4-BE49-F238E27FC236}">
                <a16:creationId xmlns:a16="http://schemas.microsoft.com/office/drawing/2014/main" id="{3EDA2214-D5AB-1FED-453C-8101DA6688A7}"/>
              </a:ext>
            </a:extLst>
          </p:cNvPr>
          <p:cNvSpPr txBox="1"/>
          <p:nvPr/>
        </p:nvSpPr>
        <p:spPr>
          <a:xfrm>
            <a:off x="5182968" y="11712609"/>
            <a:ext cx="4517396" cy="590931"/>
          </a:xfrm>
          <a:prstGeom prst="rect">
            <a:avLst/>
          </a:prstGeom>
          <a:noFill/>
        </p:spPr>
        <p:txBody>
          <a:bodyPr wrap="square" rtlCol="0">
            <a:spAutoFit/>
          </a:bodyPr>
          <a:lstStyle/>
          <a:p>
            <a:r>
              <a:rPr lang="en-US" altLang="ja-JP" sz="3600" dirty="0">
                <a:latin typeface="Hiragino Kaku Gothic ProN W3" panose="020B0300000000000000" pitchFamily="34" charset="-128"/>
                <a:ea typeface="Hiragino Kaku Gothic ProN W3" panose="020B0300000000000000" pitchFamily="34" charset="-128"/>
              </a:rPr>
              <a:t>(</a:t>
            </a:r>
            <a:r>
              <a:rPr lang="ja-JP" altLang="en-US" sz="3600" dirty="0">
                <a:latin typeface="Hiragino Kaku Gothic ProN W3" panose="020B0300000000000000" pitchFamily="34" charset="-128"/>
                <a:ea typeface="Hiragino Kaku Gothic ProN W3" panose="020B0300000000000000" pitchFamily="34" charset="-128"/>
              </a:rPr>
              <a:t>バイアス項</a:t>
            </a:r>
            <a:r>
              <a:rPr lang="en-US" altLang="ja-JP" sz="3600" dirty="0">
                <a:latin typeface="Hiragino Kaku Gothic ProN W3" panose="020B0300000000000000" pitchFamily="34" charset="-128"/>
                <a:ea typeface="Hiragino Kaku Gothic ProN W3" panose="020B0300000000000000" pitchFamily="34" charset="-128"/>
              </a:rPr>
              <a:t>): b</a:t>
            </a:r>
            <a:endParaRPr kumimoji="1" lang="ja-JP" altLang="en-US" sz="3600" dirty="0">
              <a:latin typeface="Hiragino Kaku Gothic ProN W3" panose="020B0300000000000000" pitchFamily="34" charset="-128"/>
              <a:ea typeface="Hiragino Kaku Gothic ProN W3" panose="020B0300000000000000" pitchFamily="34" charset="-128"/>
            </a:endParaRPr>
          </a:p>
        </p:txBody>
      </p:sp>
      <p:cxnSp>
        <p:nvCxnSpPr>
          <p:cNvPr id="111" name="直線コネクタ 110">
            <a:extLst>
              <a:ext uri="{FF2B5EF4-FFF2-40B4-BE49-F238E27FC236}">
                <a16:creationId xmlns:a16="http://schemas.microsoft.com/office/drawing/2014/main" id="{D0BBAF31-08AE-3449-4757-DF98E491360C}"/>
              </a:ext>
            </a:extLst>
          </p:cNvPr>
          <p:cNvCxnSpPr>
            <a:cxnSpLocks/>
          </p:cNvCxnSpPr>
          <p:nvPr/>
        </p:nvCxnSpPr>
        <p:spPr>
          <a:xfrm flipV="1">
            <a:off x="9576831" y="10470882"/>
            <a:ext cx="2301650" cy="15679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2" name="円/楕円 111">
            <a:extLst>
              <a:ext uri="{FF2B5EF4-FFF2-40B4-BE49-F238E27FC236}">
                <a16:creationId xmlns:a16="http://schemas.microsoft.com/office/drawing/2014/main" id="{0394E1F1-576B-FBB9-4503-8E2E654DC2F1}"/>
              </a:ext>
            </a:extLst>
          </p:cNvPr>
          <p:cNvSpPr/>
          <p:nvPr/>
        </p:nvSpPr>
        <p:spPr>
          <a:xfrm>
            <a:off x="11340280" y="8539839"/>
            <a:ext cx="3881800" cy="1043077"/>
          </a:xfrm>
          <a:prstGeom prst="ellipse">
            <a:avLst/>
          </a:prstGeom>
          <a:noFill/>
          <a:ln w="5715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1303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Graphik"/>
              <a:ea typeface="Graphik"/>
              <a:cs typeface="Graphik"/>
              <a:sym typeface="Graphik"/>
            </a:endParaRPr>
          </a:p>
        </p:txBody>
      </p:sp>
      <p:sp>
        <p:nvSpPr>
          <p:cNvPr id="2" name="四角形: 角を丸くする 3">
            <a:extLst>
              <a:ext uri="{FF2B5EF4-FFF2-40B4-BE49-F238E27FC236}">
                <a16:creationId xmlns:a16="http://schemas.microsoft.com/office/drawing/2014/main" id="{F8A618A6-720E-6F13-778B-85F90B904ABD}"/>
              </a:ext>
            </a:extLst>
          </p:cNvPr>
          <p:cNvSpPr/>
          <p:nvPr/>
        </p:nvSpPr>
        <p:spPr>
          <a:xfrm>
            <a:off x="2307402" y="4519317"/>
            <a:ext cx="19680728" cy="3617261"/>
          </a:xfrm>
          <a:prstGeom prst="round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1303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Graphik"/>
              <a:ea typeface="Graphik"/>
              <a:cs typeface="Graphik"/>
              <a:sym typeface="Graphik"/>
            </a:endParaRPr>
          </a:p>
        </p:txBody>
      </p:sp>
      <p:sp>
        <p:nvSpPr>
          <p:cNvPr id="10" name="テキスト ボックス 9">
            <a:extLst>
              <a:ext uri="{FF2B5EF4-FFF2-40B4-BE49-F238E27FC236}">
                <a16:creationId xmlns:a16="http://schemas.microsoft.com/office/drawing/2014/main" id="{00A29A91-1235-CF62-D0A7-9FD0F443C335}"/>
              </a:ext>
            </a:extLst>
          </p:cNvPr>
          <p:cNvSpPr txBox="1"/>
          <p:nvPr/>
        </p:nvSpPr>
        <p:spPr>
          <a:xfrm>
            <a:off x="2900650" y="5402870"/>
            <a:ext cx="19372521" cy="193078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400" rtl="0" fontAlgn="auto" latinLnBrk="0" hangingPunct="0">
              <a:lnSpc>
                <a:spcPct val="90000"/>
              </a:lnSpc>
              <a:spcBef>
                <a:spcPts val="0"/>
              </a:spcBef>
              <a:spcAft>
                <a:spcPts val="0"/>
              </a:spcAft>
              <a:buClrTx/>
              <a:buSzTx/>
              <a:buFontTx/>
              <a:buNone/>
              <a:tabLst/>
            </a:pPr>
            <a:r>
              <a:rPr lang="ja-JP" altLang="en-US" sz="6600" dirty="0">
                <a:solidFill>
                  <a:schemeClr val="bg1"/>
                </a:solidFill>
                <a:latin typeface="Hiragino Maru Gothic ProN W4" panose="020F0400000000000000" pitchFamily="34" charset="-128"/>
                <a:ea typeface="Hiragino Maru Gothic ProN W4" panose="020F0400000000000000" pitchFamily="34" charset="-128"/>
                <a:cs typeface="Arial" panose="020B0604020202020204" pitchFamily="34" charset="0"/>
              </a:rPr>
              <a:t>学習とは、コンピューターがランダムに振った</a:t>
            </a:r>
            <a:endParaRPr lang="en-US" altLang="ja-JP" sz="6600" dirty="0">
              <a:solidFill>
                <a:schemeClr val="bg1"/>
              </a:solidFill>
              <a:latin typeface="Hiragino Maru Gothic ProN W4" panose="020F0400000000000000" pitchFamily="34" charset="-128"/>
              <a:ea typeface="Hiragino Maru Gothic ProN W4" panose="020F0400000000000000" pitchFamily="34" charset="-128"/>
              <a:cs typeface="Arial" panose="020B0604020202020204" pitchFamily="34" charset="0"/>
            </a:endParaRPr>
          </a:p>
          <a:p>
            <a:pPr marL="0" marR="0" indent="0" algn="l" defTabSz="2438400" rtl="0" fontAlgn="auto" latinLnBrk="0" hangingPunct="0">
              <a:lnSpc>
                <a:spcPct val="90000"/>
              </a:lnSpc>
              <a:spcBef>
                <a:spcPts val="0"/>
              </a:spcBef>
              <a:spcAft>
                <a:spcPts val="0"/>
              </a:spcAft>
              <a:buClrTx/>
              <a:buSzTx/>
              <a:buFontTx/>
              <a:buNone/>
              <a:tabLst/>
            </a:pPr>
            <a:r>
              <a:rPr lang="ja-JP" altLang="en-US" sz="6600" dirty="0">
                <a:solidFill>
                  <a:schemeClr val="bg1"/>
                </a:solidFill>
                <a:latin typeface="Hiragino Maru Gothic ProN W4" panose="020F0400000000000000" pitchFamily="34" charset="-128"/>
                <a:ea typeface="Hiragino Maru Gothic ProN W4" panose="020F0400000000000000" pitchFamily="34" charset="-128"/>
                <a:cs typeface="Arial" panose="020B0604020202020204" pitchFamily="34" charset="0"/>
              </a:rPr>
              <a:t>各重みとバイアスを最適な値に更新していくこと</a:t>
            </a:r>
            <a:endParaRPr lang="en-US" altLang="ja-JP" sz="6600" dirty="0">
              <a:solidFill>
                <a:schemeClr val="bg1"/>
              </a:solidFill>
              <a:latin typeface="Hiragino Maru Gothic ProN W4" panose="020F0400000000000000" pitchFamily="34" charset="-128"/>
              <a:ea typeface="Hiragino Maru Gothic ProN W4" panose="020F0400000000000000" pitchFamily="34" charset="-128"/>
              <a:cs typeface="Arial" panose="020B0604020202020204" pitchFamily="34" charset="0"/>
            </a:endParaRPr>
          </a:p>
        </p:txBody>
      </p:sp>
      <p:sp>
        <p:nvSpPr>
          <p:cNvPr id="11" name="テキスト ボックス 10">
            <a:extLst>
              <a:ext uri="{FF2B5EF4-FFF2-40B4-BE49-F238E27FC236}">
                <a16:creationId xmlns:a16="http://schemas.microsoft.com/office/drawing/2014/main" id="{0638A06B-D9C0-DAD8-7A9D-20D5663D75B8}"/>
              </a:ext>
            </a:extLst>
          </p:cNvPr>
          <p:cNvSpPr txBox="1"/>
          <p:nvPr/>
        </p:nvSpPr>
        <p:spPr>
          <a:xfrm>
            <a:off x="15817601" y="9459317"/>
            <a:ext cx="7302880" cy="10895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ja-JP" altLang="en-US" sz="3600" dirty="0">
                <a:latin typeface="Hiragino Kaku Gothic ProN W3" panose="020B0300000000000000" pitchFamily="34" charset="-128"/>
                <a:ea typeface="Hiragino Kaku Gothic ProN W3" panose="020B0300000000000000" pitchFamily="34" charset="-128"/>
                <a:cs typeface="Arial" panose="020B0604020202020204" pitchFamily="34" charset="0"/>
              </a:rPr>
              <a:t>最初は全ての重みとバイアスはランダムなので全然正解にならない</a:t>
            </a:r>
            <a:endParaRPr kumimoji="1" lang="ja-JP" altLang="en-US" sz="3600" dirty="0">
              <a:latin typeface="Hiragino Kaku Gothic ProN W3" panose="020B0300000000000000" pitchFamily="34" charset="-128"/>
              <a:ea typeface="Hiragino Kaku Gothic ProN W3" panose="020B0300000000000000" pitchFamily="34" charset="-128"/>
              <a:cs typeface="Arial" panose="020B0604020202020204" pitchFamily="34" charset="0"/>
            </a:endParaRPr>
          </a:p>
        </p:txBody>
      </p:sp>
      <p:sp>
        <p:nvSpPr>
          <p:cNvPr id="12" name="テキスト ボックス 11">
            <a:extLst>
              <a:ext uri="{FF2B5EF4-FFF2-40B4-BE49-F238E27FC236}">
                <a16:creationId xmlns:a16="http://schemas.microsoft.com/office/drawing/2014/main" id="{C42439A9-6691-933A-80CF-D6937269ADF4}"/>
              </a:ext>
            </a:extLst>
          </p:cNvPr>
          <p:cNvSpPr txBox="1"/>
          <p:nvPr/>
        </p:nvSpPr>
        <p:spPr>
          <a:xfrm>
            <a:off x="16762011" y="12008074"/>
            <a:ext cx="5414059" cy="10895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kumimoji="1" lang="ja-JP" altLang="en-US" sz="3600" dirty="0">
                <a:latin typeface="Hiragino Kaku Gothic ProN W3" panose="020B0300000000000000" pitchFamily="34" charset="-128"/>
                <a:ea typeface="Hiragino Kaku Gothic ProN W3" panose="020B0300000000000000" pitchFamily="34" charset="-128"/>
                <a:cs typeface="Arial" panose="020B0604020202020204" pitchFamily="34" charset="0"/>
              </a:rPr>
              <a:t>重みとバイアスを変えるために学習させる！</a:t>
            </a:r>
          </a:p>
        </p:txBody>
      </p:sp>
    </p:spTree>
    <p:extLst>
      <p:ext uri="{BB962C8B-B14F-4D97-AF65-F5344CB8AC3E}">
        <p14:creationId xmlns:p14="http://schemas.microsoft.com/office/powerpoint/2010/main" val="628053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深層学習(教師あり機械学習)の復習"/>
          <p:cNvSpPr txBox="1"/>
          <p:nvPr/>
        </p:nvSpPr>
        <p:spPr>
          <a:xfrm>
            <a:off x="6340754" y="649647"/>
            <a:ext cx="11702492" cy="8382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2438400">
              <a:lnSpc>
                <a:spcPct val="90000"/>
              </a:lnSpc>
              <a:defRPr sz="5800">
                <a:latin typeface="ヒラギノ丸ゴ ProN W4"/>
                <a:ea typeface="ヒラギノ丸ゴ ProN W4"/>
                <a:cs typeface="ヒラギノ丸ゴ ProN W4"/>
                <a:sym typeface="ヒラギノ丸ゴ ProN W4"/>
              </a:defRPr>
            </a:lvl1pPr>
          </a:lstStyle>
          <a:p>
            <a:r>
              <a:t>深層学習(教師あり機械学習)の復習</a:t>
            </a:r>
          </a:p>
        </p:txBody>
      </p:sp>
      <p:sp>
        <p:nvSpPr>
          <p:cNvPr id="180" name="データを用意する"/>
          <p:cNvSpPr txBox="1"/>
          <p:nvPr/>
        </p:nvSpPr>
        <p:spPr>
          <a:xfrm>
            <a:off x="1508864" y="3388212"/>
            <a:ext cx="6007101" cy="8382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2438400">
              <a:lnSpc>
                <a:spcPct val="90000"/>
              </a:lnSpc>
              <a:defRPr sz="5800">
                <a:latin typeface="ヒラギノ丸ゴ ProN W4"/>
                <a:ea typeface="ヒラギノ丸ゴ ProN W4"/>
                <a:cs typeface="ヒラギノ丸ゴ ProN W4"/>
                <a:sym typeface="ヒラギノ丸ゴ ProN W4"/>
              </a:defRPr>
            </a:lvl1pPr>
          </a:lstStyle>
          <a:p>
            <a:r>
              <a:t>データを用意する</a:t>
            </a:r>
          </a:p>
        </p:txBody>
      </p:sp>
      <p:sp>
        <p:nvSpPr>
          <p:cNvPr id="181" name="学習させる"/>
          <p:cNvSpPr txBox="1"/>
          <p:nvPr/>
        </p:nvSpPr>
        <p:spPr>
          <a:xfrm>
            <a:off x="18298452" y="2955280"/>
            <a:ext cx="3775203" cy="838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2438400">
              <a:lnSpc>
                <a:spcPct val="90000"/>
              </a:lnSpc>
              <a:defRPr sz="5800">
                <a:latin typeface="ヒラギノ丸ゴ ProN W4"/>
                <a:ea typeface="ヒラギノ丸ゴ ProN W4"/>
                <a:cs typeface="ヒラギノ丸ゴ ProN W4"/>
                <a:sym typeface="ヒラギノ丸ゴ ProN W4"/>
              </a:defRPr>
            </a:lvl1pPr>
          </a:lstStyle>
          <a:p>
            <a:r>
              <a:t>学習させる</a:t>
            </a:r>
          </a:p>
        </p:txBody>
      </p:sp>
      <p:pic>
        <p:nvPicPr>
          <p:cNvPr id="182" name="スクリーンショット 2021-03-09 11.23.29.png" descr="スクリーンショット 2021-03-09 11.23.29.png"/>
          <p:cNvPicPr>
            <a:picLocks noChangeAspect="1"/>
          </p:cNvPicPr>
          <p:nvPr/>
        </p:nvPicPr>
        <p:blipFill>
          <a:blip r:embed="rId2">
            <a:alphaModFix amt="37885"/>
          </a:blip>
          <a:srcRect l="7543" t="22980" r="16444"/>
          <a:stretch>
            <a:fillRect/>
          </a:stretch>
        </p:blipFill>
        <p:spPr>
          <a:xfrm>
            <a:off x="17258685" y="9435836"/>
            <a:ext cx="5699540" cy="3477413"/>
          </a:xfrm>
          <a:prstGeom prst="rect">
            <a:avLst/>
          </a:prstGeom>
          <a:ln w="12700">
            <a:miter lim="400000"/>
          </a:ln>
        </p:spPr>
      </p:pic>
      <p:sp>
        <p:nvSpPr>
          <p:cNvPr id="183" name="ニューラルネットワーク"/>
          <p:cNvSpPr txBox="1"/>
          <p:nvPr/>
        </p:nvSpPr>
        <p:spPr>
          <a:xfrm>
            <a:off x="17423538" y="8629632"/>
            <a:ext cx="5369815" cy="5842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2438338">
              <a:defRPr sz="3800">
                <a:solidFill>
                  <a:srgbClr val="5E5E5E"/>
                </a:solidFill>
                <a:latin typeface="+mn-lt"/>
                <a:ea typeface="+mn-ea"/>
                <a:cs typeface="+mn-cs"/>
                <a:sym typeface="ヒラギノ角ゴ ProN W3"/>
              </a:defRPr>
            </a:lvl1pPr>
          </a:lstStyle>
          <a:p>
            <a:r>
              <a:t>ニューラルネットワーク</a:t>
            </a:r>
          </a:p>
        </p:txBody>
      </p:sp>
      <p:pic>
        <p:nvPicPr>
          <p:cNvPr id="184" name="スクリーンショット 2021-02-16 9.04.12.png" descr="スクリーンショット 2021-02-16 9.04.12.png"/>
          <p:cNvPicPr>
            <a:picLocks noChangeAspect="1"/>
          </p:cNvPicPr>
          <p:nvPr/>
        </p:nvPicPr>
        <p:blipFill>
          <a:blip r:embed="rId3">
            <a:alphaModFix amt="33151"/>
          </a:blip>
          <a:stretch>
            <a:fillRect/>
          </a:stretch>
        </p:blipFill>
        <p:spPr>
          <a:xfrm>
            <a:off x="17902825" y="5431011"/>
            <a:ext cx="3535173" cy="2709198"/>
          </a:xfrm>
          <a:prstGeom prst="rect">
            <a:avLst/>
          </a:prstGeom>
          <a:ln w="25400">
            <a:solidFill>
              <a:srgbClr val="000000"/>
            </a:solidFill>
            <a:miter lim="400000"/>
          </a:ln>
        </p:spPr>
      </p:pic>
      <p:sp>
        <p:nvSpPr>
          <p:cNvPr id="185" name="ロジスティック回帰分析"/>
          <p:cNvSpPr txBox="1"/>
          <p:nvPr/>
        </p:nvSpPr>
        <p:spPr>
          <a:xfrm>
            <a:off x="17224425" y="4550174"/>
            <a:ext cx="5408423" cy="5842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2438338">
              <a:defRPr sz="3800">
                <a:solidFill>
                  <a:srgbClr val="5E5E5E"/>
                </a:solidFill>
                <a:latin typeface="+mn-lt"/>
                <a:ea typeface="+mn-ea"/>
                <a:cs typeface="+mn-cs"/>
                <a:sym typeface="ヒラギノ角ゴ ProN W3"/>
              </a:defRPr>
            </a:lvl1pPr>
          </a:lstStyle>
          <a:p>
            <a:r>
              <a:rPr dirty="0" err="1"/>
              <a:t>ロジスティック回帰分析</a:t>
            </a:r>
            <a:endParaRPr dirty="0"/>
          </a:p>
        </p:txBody>
      </p:sp>
      <p:sp>
        <p:nvSpPr>
          <p:cNvPr id="186" name="四角形"/>
          <p:cNvSpPr/>
          <p:nvPr/>
        </p:nvSpPr>
        <p:spPr>
          <a:xfrm>
            <a:off x="1512281" y="6975109"/>
            <a:ext cx="2944750" cy="3564051"/>
          </a:xfrm>
          <a:prstGeom prst="rect">
            <a:avLst/>
          </a:prstGeom>
          <a:solidFill>
            <a:schemeClr val="accent1">
              <a:alpha val="48472"/>
            </a:schemeClr>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187" name="四角形"/>
          <p:cNvSpPr/>
          <p:nvPr/>
        </p:nvSpPr>
        <p:spPr>
          <a:xfrm>
            <a:off x="5274947" y="7055607"/>
            <a:ext cx="1907263" cy="3403055"/>
          </a:xfrm>
          <a:prstGeom prst="rect">
            <a:avLst/>
          </a:prstGeom>
          <a:solidFill>
            <a:schemeClr val="accent1">
              <a:alpha val="45584"/>
            </a:schemeClr>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188" name="x(特徴量データ)"/>
          <p:cNvSpPr txBox="1"/>
          <p:nvPr/>
        </p:nvSpPr>
        <p:spPr>
          <a:xfrm>
            <a:off x="1512281" y="6134802"/>
            <a:ext cx="2944750"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x(特徴量データ)</a:t>
            </a:r>
          </a:p>
        </p:txBody>
      </p:sp>
      <p:sp>
        <p:nvSpPr>
          <p:cNvPr id="189" name="y(正解データ)"/>
          <p:cNvSpPr txBox="1"/>
          <p:nvPr/>
        </p:nvSpPr>
        <p:spPr>
          <a:xfrm>
            <a:off x="4944608" y="6134802"/>
            <a:ext cx="2567941"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y(正解データ)</a:t>
            </a:r>
          </a:p>
        </p:txBody>
      </p:sp>
      <p:sp>
        <p:nvSpPr>
          <p:cNvPr id="190" name="x"/>
          <p:cNvSpPr txBox="1"/>
          <p:nvPr/>
        </p:nvSpPr>
        <p:spPr>
          <a:xfrm>
            <a:off x="2809967" y="8174299"/>
            <a:ext cx="349378"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x</a:t>
            </a:r>
          </a:p>
        </p:txBody>
      </p:sp>
      <p:sp>
        <p:nvSpPr>
          <p:cNvPr id="191" name="y"/>
          <p:cNvSpPr txBox="1"/>
          <p:nvPr/>
        </p:nvSpPr>
        <p:spPr>
          <a:xfrm>
            <a:off x="6051794" y="8174299"/>
            <a:ext cx="353569"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y</a:t>
            </a:r>
          </a:p>
        </p:txBody>
      </p:sp>
      <p:sp>
        <p:nvSpPr>
          <p:cNvPr id="192" name="角丸四角形"/>
          <p:cNvSpPr/>
          <p:nvPr/>
        </p:nvSpPr>
        <p:spPr>
          <a:xfrm>
            <a:off x="16496522" y="2077749"/>
            <a:ext cx="7219706" cy="11283687"/>
          </a:xfrm>
          <a:prstGeom prst="roundRect">
            <a:avLst>
              <a:gd name="adj" fmla="val 15000"/>
            </a:avLst>
          </a:prstGeom>
          <a:ln w="101600">
            <a:solidFill>
              <a:srgbClr val="E22146"/>
            </a:solidFill>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a:p>
        </p:txBody>
      </p:sp>
      <p:sp>
        <p:nvSpPr>
          <p:cNvPr id="193" name="矢印"/>
          <p:cNvSpPr/>
          <p:nvPr/>
        </p:nvSpPr>
        <p:spPr>
          <a:xfrm>
            <a:off x="9387333" y="7055607"/>
            <a:ext cx="5234403" cy="1270001"/>
          </a:xfrm>
          <a:prstGeom prst="rightArrow">
            <a:avLst>
              <a:gd name="adj1" fmla="val 32000"/>
              <a:gd name="adj2" fmla="val 64000"/>
            </a:avLst>
          </a:prstGeom>
          <a:solidFill>
            <a:srgbClr val="000000"/>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a:p>
        </p:txBody>
      </p:sp>
      <p:sp>
        <p:nvSpPr>
          <p:cNvPr id="194" name="データを配列に整える"/>
          <p:cNvSpPr txBox="1"/>
          <p:nvPr/>
        </p:nvSpPr>
        <p:spPr>
          <a:xfrm>
            <a:off x="9098457" y="5566953"/>
            <a:ext cx="5812156" cy="6794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2438400">
              <a:lnSpc>
                <a:spcPct val="90000"/>
              </a:lnSpc>
              <a:defRPr sz="4500">
                <a:latin typeface="ヒラギノ丸ゴ ProN W4"/>
                <a:ea typeface="ヒラギノ丸ゴ ProN W4"/>
                <a:cs typeface="ヒラギノ丸ゴ ProN W4"/>
                <a:sym typeface="ヒラギノ丸ゴ ProN W4"/>
              </a:defRPr>
            </a:lvl1pPr>
          </a:lstStyle>
          <a:p>
            <a:r>
              <a:t>データを配列に整える</a:t>
            </a:r>
          </a:p>
        </p:txBody>
      </p:sp>
    </p:spTree>
    <p:extLst>
      <p:ext uri="{BB962C8B-B14F-4D97-AF65-F5344CB8AC3E}">
        <p14:creationId xmlns:p14="http://schemas.microsoft.com/office/powerpoint/2010/main" val="4283027168"/>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グループ化 21">
            <a:extLst>
              <a:ext uri="{FF2B5EF4-FFF2-40B4-BE49-F238E27FC236}">
                <a16:creationId xmlns:a16="http://schemas.microsoft.com/office/drawing/2014/main" id="{83F12293-0F3D-6F15-0408-82B19D9D191E}"/>
              </a:ext>
            </a:extLst>
          </p:cNvPr>
          <p:cNvGrpSpPr/>
          <p:nvPr/>
        </p:nvGrpSpPr>
        <p:grpSpPr>
          <a:xfrm>
            <a:off x="477983" y="3017694"/>
            <a:ext cx="8749146" cy="10573614"/>
            <a:chOff x="477983" y="3017694"/>
            <a:chExt cx="8749146" cy="10573614"/>
          </a:xfrm>
        </p:grpSpPr>
        <p:sp>
          <p:nvSpPr>
            <p:cNvPr id="2" name="正方形/長方形 1">
              <a:extLst>
                <a:ext uri="{FF2B5EF4-FFF2-40B4-BE49-F238E27FC236}">
                  <a16:creationId xmlns:a16="http://schemas.microsoft.com/office/drawing/2014/main" id="{75F5ED80-26D3-3C15-48A0-9547EAC194A8}"/>
                </a:ext>
              </a:extLst>
            </p:cNvPr>
            <p:cNvSpPr/>
            <p:nvPr/>
          </p:nvSpPr>
          <p:spPr>
            <a:xfrm>
              <a:off x="477983" y="3017694"/>
              <a:ext cx="8749146" cy="10573614"/>
            </a:xfrm>
            <a:prstGeom prst="rect">
              <a:avLst/>
            </a:prstGeom>
            <a:solidFill>
              <a:schemeClr val="bg1"/>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1303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Graphik"/>
                <a:ea typeface="Graphik"/>
                <a:cs typeface="Graphik"/>
                <a:sym typeface="Graphik"/>
              </a:endParaRPr>
            </a:p>
          </p:txBody>
        </p:sp>
        <p:pic>
          <p:nvPicPr>
            <p:cNvPr id="1345" name="cat.8.jpg" descr="cat.8.jpg"/>
            <p:cNvPicPr>
              <a:picLocks noChangeAspect="1"/>
            </p:cNvPicPr>
            <p:nvPr/>
          </p:nvPicPr>
          <p:blipFill>
            <a:blip r:embed="rId2"/>
            <a:stretch>
              <a:fillRect/>
            </a:stretch>
          </p:blipFill>
          <p:spPr>
            <a:xfrm>
              <a:off x="919021" y="3346911"/>
              <a:ext cx="1905001" cy="1425652"/>
            </a:xfrm>
            <a:prstGeom prst="rect">
              <a:avLst/>
            </a:prstGeom>
            <a:solidFill>
              <a:schemeClr val="bg1"/>
            </a:solidFill>
            <a:ln w="12700">
              <a:miter lim="400000"/>
            </a:ln>
          </p:spPr>
        </p:pic>
        <p:pic>
          <p:nvPicPr>
            <p:cNvPr id="1346" name="cat.9.jpg" descr="cat.9.jpg"/>
            <p:cNvPicPr>
              <a:picLocks noChangeAspect="1"/>
            </p:cNvPicPr>
            <p:nvPr/>
          </p:nvPicPr>
          <p:blipFill>
            <a:blip r:embed="rId3"/>
            <a:stretch>
              <a:fillRect/>
            </a:stretch>
          </p:blipFill>
          <p:spPr>
            <a:xfrm>
              <a:off x="2939944" y="5100278"/>
              <a:ext cx="1905001" cy="2530079"/>
            </a:xfrm>
            <a:prstGeom prst="rect">
              <a:avLst/>
            </a:prstGeom>
            <a:solidFill>
              <a:schemeClr val="bg1"/>
            </a:solidFill>
            <a:ln w="12700">
              <a:miter lim="400000"/>
            </a:ln>
          </p:spPr>
        </p:pic>
        <p:pic>
          <p:nvPicPr>
            <p:cNvPr id="1347" name="cat.10.jpg" descr="cat.10.jpg"/>
            <p:cNvPicPr>
              <a:picLocks noChangeAspect="1"/>
            </p:cNvPicPr>
            <p:nvPr/>
          </p:nvPicPr>
          <p:blipFill>
            <a:blip r:embed="rId4"/>
            <a:stretch>
              <a:fillRect/>
            </a:stretch>
          </p:blipFill>
          <p:spPr>
            <a:xfrm>
              <a:off x="919021" y="5059371"/>
              <a:ext cx="1905001" cy="1943958"/>
            </a:xfrm>
            <a:prstGeom prst="rect">
              <a:avLst/>
            </a:prstGeom>
            <a:solidFill>
              <a:schemeClr val="bg1"/>
            </a:solidFill>
            <a:ln w="12700">
              <a:miter lim="400000"/>
            </a:ln>
          </p:spPr>
        </p:pic>
        <p:pic>
          <p:nvPicPr>
            <p:cNvPr id="1348" name="cat.11.jpg" descr="cat.11.jpg"/>
            <p:cNvPicPr>
              <a:picLocks noChangeAspect="1"/>
            </p:cNvPicPr>
            <p:nvPr/>
          </p:nvPicPr>
          <p:blipFill>
            <a:blip r:embed="rId5"/>
            <a:stretch>
              <a:fillRect/>
            </a:stretch>
          </p:blipFill>
          <p:spPr>
            <a:xfrm>
              <a:off x="4960867" y="5125259"/>
              <a:ext cx="1905001" cy="1812182"/>
            </a:xfrm>
            <a:prstGeom prst="rect">
              <a:avLst/>
            </a:prstGeom>
            <a:solidFill>
              <a:schemeClr val="bg1"/>
            </a:solidFill>
            <a:ln w="12700">
              <a:miter lim="400000"/>
            </a:ln>
          </p:spPr>
        </p:pic>
        <p:pic>
          <p:nvPicPr>
            <p:cNvPr id="1349" name="cat.12.jpg" descr="cat.12.jpg"/>
            <p:cNvPicPr>
              <a:picLocks noChangeAspect="1"/>
            </p:cNvPicPr>
            <p:nvPr/>
          </p:nvPicPr>
          <p:blipFill>
            <a:blip r:embed="rId6"/>
            <a:stretch>
              <a:fillRect/>
            </a:stretch>
          </p:blipFill>
          <p:spPr>
            <a:xfrm>
              <a:off x="6981790" y="5320150"/>
              <a:ext cx="1905001" cy="1422401"/>
            </a:xfrm>
            <a:prstGeom prst="rect">
              <a:avLst/>
            </a:prstGeom>
            <a:solidFill>
              <a:schemeClr val="bg1"/>
            </a:solidFill>
            <a:ln w="12700">
              <a:miter lim="400000"/>
            </a:ln>
          </p:spPr>
        </p:pic>
        <p:pic>
          <p:nvPicPr>
            <p:cNvPr id="1350" name="cat.13.jpg" descr="cat.13.jpg"/>
            <p:cNvPicPr>
              <a:picLocks noChangeAspect="1"/>
            </p:cNvPicPr>
            <p:nvPr/>
          </p:nvPicPr>
          <p:blipFill>
            <a:blip r:embed="rId7"/>
            <a:stretch>
              <a:fillRect/>
            </a:stretch>
          </p:blipFill>
          <p:spPr>
            <a:xfrm>
              <a:off x="2939944" y="3569434"/>
              <a:ext cx="1905001" cy="1202556"/>
            </a:xfrm>
            <a:prstGeom prst="rect">
              <a:avLst/>
            </a:prstGeom>
            <a:solidFill>
              <a:schemeClr val="bg1"/>
            </a:solidFill>
            <a:ln w="12700">
              <a:miter lim="400000"/>
            </a:ln>
          </p:spPr>
        </p:pic>
        <p:pic>
          <p:nvPicPr>
            <p:cNvPr id="1351" name="cat.14.jpg" descr="cat.14.jpg"/>
            <p:cNvPicPr>
              <a:picLocks noChangeAspect="1"/>
            </p:cNvPicPr>
            <p:nvPr/>
          </p:nvPicPr>
          <p:blipFill>
            <a:blip r:embed="rId8"/>
            <a:stretch>
              <a:fillRect/>
            </a:stretch>
          </p:blipFill>
          <p:spPr>
            <a:xfrm>
              <a:off x="4960867" y="3264995"/>
              <a:ext cx="1905001" cy="1589485"/>
            </a:xfrm>
            <a:prstGeom prst="rect">
              <a:avLst/>
            </a:prstGeom>
            <a:solidFill>
              <a:schemeClr val="bg1"/>
            </a:solidFill>
            <a:ln w="12700">
              <a:miter lim="400000"/>
            </a:ln>
          </p:spPr>
        </p:pic>
        <p:pic>
          <p:nvPicPr>
            <p:cNvPr id="1352" name="cat.15.jpg" descr="cat.15.jpg"/>
            <p:cNvPicPr>
              <a:picLocks noChangeAspect="1"/>
            </p:cNvPicPr>
            <p:nvPr/>
          </p:nvPicPr>
          <p:blipFill>
            <a:blip r:embed="rId9"/>
            <a:stretch>
              <a:fillRect/>
            </a:stretch>
          </p:blipFill>
          <p:spPr>
            <a:xfrm>
              <a:off x="6981790" y="3229533"/>
              <a:ext cx="1905001" cy="1660409"/>
            </a:xfrm>
            <a:prstGeom prst="rect">
              <a:avLst/>
            </a:prstGeom>
            <a:solidFill>
              <a:schemeClr val="bg1"/>
            </a:solidFill>
            <a:ln w="12700">
              <a:miter lim="400000"/>
            </a:ln>
          </p:spPr>
        </p:pic>
        <p:pic>
          <p:nvPicPr>
            <p:cNvPr id="1353" name="dog.4.jpg" descr="dog.4.jpg"/>
            <p:cNvPicPr>
              <a:picLocks noChangeAspect="1"/>
            </p:cNvPicPr>
            <p:nvPr/>
          </p:nvPicPr>
          <p:blipFill>
            <a:blip r:embed="rId10"/>
            <a:stretch>
              <a:fillRect/>
            </a:stretch>
          </p:blipFill>
          <p:spPr>
            <a:xfrm>
              <a:off x="6981790" y="11492061"/>
              <a:ext cx="1905001" cy="1822451"/>
            </a:xfrm>
            <a:prstGeom prst="rect">
              <a:avLst/>
            </a:prstGeom>
            <a:solidFill>
              <a:schemeClr val="bg1"/>
            </a:solidFill>
            <a:ln w="12700">
              <a:miter lim="400000"/>
            </a:ln>
          </p:spPr>
        </p:pic>
        <p:pic>
          <p:nvPicPr>
            <p:cNvPr id="1354" name="dog.5.jpg" descr="dog.5.jpg"/>
            <p:cNvPicPr>
              <a:picLocks noChangeAspect="1"/>
            </p:cNvPicPr>
            <p:nvPr/>
          </p:nvPicPr>
          <p:blipFill>
            <a:blip r:embed="rId11"/>
            <a:stretch>
              <a:fillRect/>
            </a:stretch>
          </p:blipFill>
          <p:spPr>
            <a:xfrm>
              <a:off x="2939944" y="11571271"/>
              <a:ext cx="1905001" cy="1435432"/>
            </a:xfrm>
            <a:prstGeom prst="rect">
              <a:avLst/>
            </a:prstGeom>
            <a:solidFill>
              <a:schemeClr val="bg1"/>
            </a:solidFill>
            <a:ln w="12700">
              <a:miter lim="400000"/>
            </a:ln>
          </p:spPr>
        </p:pic>
        <p:pic>
          <p:nvPicPr>
            <p:cNvPr id="1355" name="dog.6.jpg" descr="dog.6.jpg"/>
            <p:cNvPicPr>
              <a:picLocks noChangeAspect="1"/>
            </p:cNvPicPr>
            <p:nvPr/>
          </p:nvPicPr>
          <p:blipFill>
            <a:blip r:embed="rId12"/>
            <a:stretch>
              <a:fillRect/>
            </a:stretch>
          </p:blipFill>
          <p:spPr>
            <a:xfrm>
              <a:off x="919021" y="11641104"/>
              <a:ext cx="1905001" cy="1863007"/>
            </a:xfrm>
            <a:prstGeom prst="rect">
              <a:avLst/>
            </a:prstGeom>
            <a:solidFill>
              <a:schemeClr val="bg1"/>
            </a:solidFill>
            <a:ln w="12700">
              <a:miter lim="400000"/>
            </a:ln>
          </p:spPr>
        </p:pic>
        <p:pic>
          <p:nvPicPr>
            <p:cNvPr id="1356" name="dog.7.jpg" descr="dog.7.jpg"/>
            <p:cNvPicPr>
              <a:picLocks noChangeAspect="1"/>
            </p:cNvPicPr>
            <p:nvPr/>
          </p:nvPicPr>
          <p:blipFill>
            <a:blip r:embed="rId13"/>
            <a:stretch>
              <a:fillRect/>
            </a:stretch>
          </p:blipFill>
          <p:spPr>
            <a:xfrm>
              <a:off x="4960867" y="11562282"/>
              <a:ext cx="1905001" cy="1682008"/>
            </a:xfrm>
            <a:prstGeom prst="rect">
              <a:avLst/>
            </a:prstGeom>
            <a:solidFill>
              <a:schemeClr val="bg1"/>
            </a:solidFill>
            <a:ln w="12700">
              <a:miter lim="400000"/>
            </a:ln>
          </p:spPr>
        </p:pic>
        <p:pic>
          <p:nvPicPr>
            <p:cNvPr id="1357" name="dog.8.jpg" descr="dog.8.jpg"/>
            <p:cNvPicPr>
              <a:picLocks noChangeAspect="1"/>
            </p:cNvPicPr>
            <p:nvPr/>
          </p:nvPicPr>
          <p:blipFill>
            <a:blip r:embed="rId14"/>
            <a:stretch>
              <a:fillRect/>
            </a:stretch>
          </p:blipFill>
          <p:spPr>
            <a:xfrm>
              <a:off x="6981790" y="8628125"/>
              <a:ext cx="1905001" cy="2030918"/>
            </a:xfrm>
            <a:prstGeom prst="rect">
              <a:avLst/>
            </a:prstGeom>
            <a:solidFill>
              <a:schemeClr val="bg1"/>
            </a:solidFill>
            <a:ln w="12700">
              <a:miter lim="400000"/>
            </a:ln>
          </p:spPr>
        </p:pic>
        <p:pic>
          <p:nvPicPr>
            <p:cNvPr id="1358" name="dog.9.jpg" descr="dog.9.jpg"/>
            <p:cNvPicPr>
              <a:picLocks noChangeAspect="1"/>
            </p:cNvPicPr>
            <p:nvPr/>
          </p:nvPicPr>
          <p:blipFill>
            <a:blip r:embed="rId15"/>
            <a:stretch>
              <a:fillRect/>
            </a:stretch>
          </p:blipFill>
          <p:spPr>
            <a:xfrm>
              <a:off x="4960867" y="8556419"/>
              <a:ext cx="1905001" cy="2588316"/>
            </a:xfrm>
            <a:prstGeom prst="rect">
              <a:avLst/>
            </a:prstGeom>
            <a:solidFill>
              <a:schemeClr val="bg1"/>
            </a:solidFill>
            <a:ln w="12700">
              <a:miter lim="400000"/>
            </a:ln>
          </p:spPr>
        </p:pic>
        <p:pic>
          <p:nvPicPr>
            <p:cNvPr id="1359" name="dog.10.jpg" descr="dog.10.jpg"/>
            <p:cNvPicPr>
              <a:picLocks noChangeAspect="1"/>
            </p:cNvPicPr>
            <p:nvPr/>
          </p:nvPicPr>
          <p:blipFill>
            <a:blip r:embed="rId16"/>
            <a:stretch>
              <a:fillRect/>
            </a:stretch>
          </p:blipFill>
          <p:spPr>
            <a:xfrm>
              <a:off x="2939944" y="8609642"/>
              <a:ext cx="1905001" cy="2067882"/>
            </a:xfrm>
            <a:prstGeom prst="rect">
              <a:avLst/>
            </a:prstGeom>
            <a:solidFill>
              <a:schemeClr val="bg1"/>
            </a:solidFill>
            <a:ln w="12700">
              <a:miter lim="400000"/>
            </a:ln>
          </p:spPr>
        </p:pic>
        <p:pic>
          <p:nvPicPr>
            <p:cNvPr id="1360" name="dog.11.jpg" descr="dog.11.jpg"/>
            <p:cNvPicPr>
              <a:picLocks noChangeAspect="1"/>
            </p:cNvPicPr>
            <p:nvPr/>
          </p:nvPicPr>
          <p:blipFill>
            <a:blip r:embed="rId17"/>
            <a:stretch>
              <a:fillRect/>
            </a:stretch>
          </p:blipFill>
          <p:spPr>
            <a:xfrm>
              <a:off x="919021" y="8609605"/>
              <a:ext cx="1905001" cy="1425223"/>
            </a:xfrm>
            <a:prstGeom prst="rect">
              <a:avLst/>
            </a:prstGeom>
            <a:solidFill>
              <a:schemeClr val="bg1"/>
            </a:solidFill>
            <a:ln w="12700">
              <a:miter lim="400000"/>
            </a:ln>
          </p:spPr>
        </p:pic>
      </p:grpSp>
      <p:sp>
        <p:nvSpPr>
          <p:cNvPr id="1343" name="ここから学習させる"/>
          <p:cNvSpPr txBox="1"/>
          <p:nvPr/>
        </p:nvSpPr>
        <p:spPr>
          <a:xfrm>
            <a:off x="8144854" y="330147"/>
            <a:ext cx="7027565" cy="9335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4500">
                <a:latin typeface="ヒラギノ丸ゴ ProN W4"/>
                <a:ea typeface="ヒラギノ丸ゴ ProN W4"/>
                <a:cs typeface="ヒラギノ丸ゴ ProN W4"/>
                <a:sym typeface="ヒラギノ丸ゴ ProN W4"/>
              </a:defRPr>
            </a:lvl1pPr>
          </a:lstStyle>
          <a:p>
            <a:pPr algn="ctr"/>
            <a:r>
              <a:rPr lang="ja-JP" altLang="en-US" sz="6000" dirty="0"/>
              <a:t>学習の仕組みの概要</a:t>
            </a:r>
            <a:endParaRPr sz="6000" dirty="0"/>
          </a:p>
        </p:txBody>
      </p:sp>
      <p:sp>
        <p:nvSpPr>
          <p:cNvPr id="1344" name="猫と犬の画像で判別させるとすると、"/>
          <p:cNvSpPr txBox="1"/>
          <p:nvPr/>
        </p:nvSpPr>
        <p:spPr>
          <a:xfrm>
            <a:off x="7143570" y="1653829"/>
            <a:ext cx="10300136" cy="6704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gn="l">
              <a:defRPr sz="4100">
                <a:latin typeface="ヒラギノ丸ゴ ProN W4"/>
                <a:ea typeface="ヒラギノ丸ゴ ProN W4"/>
                <a:cs typeface="ヒラギノ丸ゴ ProN W4"/>
                <a:sym typeface="ヒラギノ丸ゴ ProN W4"/>
              </a:defRPr>
            </a:lvl1pPr>
          </a:lstStyle>
          <a:p>
            <a:r>
              <a:rPr lang="ja-JP" altLang="en-US" dirty="0"/>
              <a:t>仮に</a:t>
            </a:r>
            <a:r>
              <a:rPr dirty="0" err="1"/>
              <a:t>猫と犬の画像</a:t>
            </a:r>
            <a:r>
              <a:rPr lang="ja-JP" altLang="en-US" dirty="0"/>
              <a:t>の</a:t>
            </a:r>
            <a:r>
              <a:rPr lang="en-US" altLang="ja-JP" dirty="0"/>
              <a:t>2</a:t>
            </a:r>
            <a:r>
              <a:rPr lang="ja-JP" altLang="en-US" dirty="0"/>
              <a:t>値分類で考え</a:t>
            </a:r>
            <a:r>
              <a:rPr dirty="0" err="1"/>
              <a:t>ると</a:t>
            </a:r>
            <a:r>
              <a:rPr dirty="0"/>
              <a:t>、</a:t>
            </a:r>
          </a:p>
        </p:txBody>
      </p:sp>
      <p:sp>
        <p:nvSpPr>
          <p:cNvPr id="1361" name="矢印"/>
          <p:cNvSpPr/>
          <p:nvPr/>
        </p:nvSpPr>
        <p:spPr>
          <a:xfrm>
            <a:off x="11023637" y="4527632"/>
            <a:ext cx="1270001" cy="1270001"/>
          </a:xfrm>
          <a:prstGeom prst="rightArrow">
            <a:avLst>
              <a:gd name="adj1" fmla="val 32000"/>
              <a:gd name="adj2" fmla="val 64000"/>
            </a:avLst>
          </a:prstGeom>
          <a:solidFill>
            <a:srgbClr val="000000"/>
          </a:solidFill>
          <a:ln w="12700">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endParaRPr/>
          </a:p>
        </p:txBody>
      </p:sp>
      <p:sp>
        <p:nvSpPr>
          <p:cNvPr id="1362" name="矢印"/>
          <p:cNvSpPr/>
          <p:nvPr/>
        </p:nvSpPr>
        <p:spPr>
          <a:xfrm>
            <a:off x="11023637" y="10643108"/>
            <a:ext cx="1270001" cy="1270001"/>
          </a:xfrm>
          <a:prstGeom prst="rightArrow">
            <a:avLst>
              <a:gd name="adj1" fmla="val 32000"/>
              <a:gd name="adj2" fmla="val 64000"/>
            </a:avLst>
          </a:prstGeom>
          <a:solidFill>
            <a:srgbClr val="000000"/>
          </a:solidFill>
          <a:ln w="12700">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endParaRPr/>
          </a:p>
        </p:txBody>
      </p:sp>
      <p:sp>
        <p:nvSpPr>
          <p:cNvPr id="1363" name="これらの画像の正解は猫(=1とする)"/>
          <p:cNvSpPr txBox="1"/>
          <p:nvPr/>
        </p:nvSpPr>
        <p:spPr>
          <a:xfrm>
            <a:off x="13882402" y="4822907"/>
            <a:ext cx="9288590" cy="6794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4500">
                <a:latin typeface="ヒラギノ丸ゴ ProN W4"/>
                <a:ea typeface="ヒラギノ丸ゴ ProN W4"/>
                <a:cs typeface="ヒラギノ丸ゴ ProN W4"/>
                <a:sym typeface="ヒラギノ丸ゴ ProN W4"/>
              </a:defRPr>
            </a:lvl1pPr>
          </a:lstStyle>
          <a:p>
            <a:r>
              <a:t>これらの画像の正解は猫(=1とする)</a:t>
            </a:r>
          </a:p>
        </p:txBody>
      </p:sp>
      <p:sp>
        <p:nvSpPr>
          <p:cNvPr id="1364" name="これらの画像の正解は犬(=0とする)"/>
          <p:cNvSpPr txBox="1"/>
          <p:nvPr/>
        </p:nvSpPr>
        <p:spPr>
          <a:xfrm>
            <a:off x="13882402" y="10938383"/>
            <a:ext cx="9288590" cy="6794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4500">
                <a:latin typeface="ヒラギノ丸ゴ ProN W4"/>
                <a:ea typeface="ヒラギノ丸ゴ ProN W4"/>
                <a:cs typeface="ヒラギノ丸ゴ ProN W4"/>
                <a:sym typeface="ヒラギノ丸ゴ ProN W4"/>
              </a:defRPr>
            </a:lvl1pPr>
          </a:lstStyle>
          <a:p>
            <a:r>
              <a:t>これらの画像の正解は犬(=0とする)</a:t>
            </a: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正方形/長方形 28">
            <a:extLst>
              <a:ext uri="{FF2B5EF4-FFF2-40B4-BE49-F238E27FC236}">
                <a16:creationId xmlns:a16="http://schemas.microsoft.com/office/drawing/2014/main" id="{AAE8D897-5963-24C5-4570-AC56E65E240D}"/>
              </a:ext>
            </a:extLst>
          </p:cNvPr>
          <p:cNvSpPr/>
          <p:nvPr/>
        </p:nvSpPr>
        <p:spPr>
          <a:xfrm>
            <a:off x="251012" y="4281172"/>
            <a:ext cx="6293223" cy="5436569"/>
          </a:xfrm>
          <a:prstGeom prst="rect">
            <a:avLst/>
          </a:prstGeom>
          <a:solidFill>
            <a:schemeClr val="bg1"/>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1303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Graphik"/>
              <a:ea typeface="Graphik"/>
              <a:cs typeface="Graphik"/>
              <a:sym typeface="Graphik"/>
            </a:endParaRPr>
          </a:p>
        </p:txBody>
      </p:sp>
      <p:sp>
        <p:nvSpPr>
          <p:cNvPr id="1366" name="矢印"/>
          <p:cNvSpPr/>
          <p:nvPr/>
        </p:nvSpPr>
        <p:spPr>
          <a:xfrm>
            <a:off x="18077184" y="6794349"/>
            <a:ext cx="1270001" cy="1270001"/>
          </a:xfrm>
          <a:prstGeom prst="rightArrow">
            <a:avLst>
              <a:gd name="adj1" fmla="val 32000"/>
              <a:gd name="adj2" fmla="val 64000"/>
            </a:avLst>
          </a:prstGeom>
          <a:solidFill>
            <a:srgbClr val="000000"/>
          </a:solidFill>
          <a:ln w="12700">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endParaRPr/>
          </a:p>
        </p:txBody>
      </p:sp>
      <p:pic>
        <p:nvPicPr>
          <p:cNvPr id="1367" name="スクリーンショット 2021-11-16 8.53.31.png" descr="スクリーンショット 2021-11-16 8.53.31.png"/>
          <p:cNvPicPr>
            <a:picLocks noChangeAspect="1"/>
          </p:cNvPicPr>
          <p:nvPr/>
        </p:nvPicPr>
        <p:blipFill>
          <a:blip r:embed="rId2"/>
          <a:stretch>
            <a:fillRect/>
          </a:stretch>
        </p:blipFill>
        <p:spPr>
          <a:xfrm>
            <a:off x="6830071" y="3468440"/>
            <a:ext cx="10723858" cy="7921818"/>
          </a:xfrm>
          <a:prstGeom prst="rect">
            <a:avLst/>
          </a:prstGeom>
          <a:ln w="12700">
            <a:miter lim="400000"/>
          </a:ln>
        </p:spPr>
      </p:pic>
      <p:sp>
        <p:nvSpPr>
          <p:cNvPr id="1369" name="線"/>
          <p:cNvSpPr/>
          <p:nvPr/>
        </p:nvSpPr>
        <p:spPr>
          <a:xfrm>
            <a:off x="1206048" y="1421909"/>
            <a:ext cx="6458677" cy="2066349"/>
          </a:xfrm>
          <a:custGeom>
            <a:avLst/>
            <a:gdLst/>
            <a:ahLst/>
            <a:cxnLst>
              <a:cxn ang="0">
                <a:pos x="wd2" y="hd2"/>
              </a:cxn>
              <a:cxn ang="5400000">
                <a:pos x="wd2" y="hd2"/>
              </a:cxn>
              <a:cxn ang="10800000">
                <a:pos x="wd2" y="hd2"/>
              </a:cxn>
              <a:cxn ang="16200000">
                <a:pos x="wd2" y="hd2"/>
              </a:cxn>
            </a:cxnLst>
            <a:rect l="0" t="0" r="r" b="b"/>
            <a:pathLst>
              <a:path w="21600" h="20272" extrusionOk="0">
                <a:moveTo>
                  <a:pt x="0" y="20150"/>
                </a:moveTo>
                <a:cubicBezTo>
                  <a:pt x="2174" y="6671"/>
                  <a:pt x="7007" y="-1328"/>
                  <a:pt x="12064" y="182"/>
                </a:cubicBezTo>
                <a:cubicBezTo>
                  <a:pt x="16234" y="1427"/>
                  <a:pt x="19865" y="9077"/>
                  <a:pt x="21600" y="20272"/>
                </a:cubicBezTo>
              </a:path>
            </a:pathLst>
          </a:custGeom>
          <a:ln w="50800">
            <a:solidFill>
              <a:srgbClr val="000000"/>
            </a:solidFill>
            <a:miter lim="400000"/>
            <a:tailEnd type="triangle"/>
          </a:ln>
        </p:spPr>
        <p:txBody>
          <a:bodyPr lIns="50800" tIns="50800" rIns="50800" bIns="50800" anchor="ctr"/>
          <a:lstStyle/>
          <a:p>
            <a:endParaRPr/>
          </a:p>
        </p:txBody>
      </p:sp>
      <p:sp>
        <p:nvSpPr>
          <p:cNvPr id="1370" name="線"/>
          <p:cNvSpPr/>
          <p:nvPr/>
        </p:nvSpPr>
        <p:spPr>
          <a:xfrm>
            <a:off x="2290110" y="2032979"/>
            <a:ext cx="5372155" cy="1487965"/>
          </a:xfrm>
          <a:custGeom>
            <a:avLst/>
            <a:gdLst/>
            <a:ahLst/>
            <a:cxnLst>
              <a:cxn ang="0">
                <a:pos x="wd2" y="hd2"/>
              </a:cxn>
              <a:cxn ang="5400000">
                <a:pos x="wd2" y="hd2"/>
              </a:cxn>
              <a:cxn ang="10800000">
                <a:pos x="wd2" y="hd2"/>
              </a:cxn>
              <a:cxn ang="16200000">
                <a:pos x="wd2" y="hd2"/>
              </a:cxn>
            </a:cxnLst>
            <a:rect l="0" t="0" r="r" b="b"/>
            <a:pathLst>
              <a:path w="21600" h="19089" extrusionOk="0">
                <a:moveTo>
                  <a:pt x="0" y="18510"/>
                </a:moveTo>
                <a:cubicBezTo>
                  <a:pt x="2919" y="4482"/>
                  <a:pt x="8209" y="-2511"/>
                  <a:pt x="13381" y="820"/>
                </a:cubicBezTo>
                <a:cubicBezTo>
                  <a:pt x="16795" y="3018"/>
                  <a:pt x="19771" y="9633"/>
                  <a:pt x="21600" y="19089"/>
                </a:cubicBezTo>
              </a:path>
            </a:pathLst>
          </a:custGeom>
          <a:ln w="50800">
            <a:solidFill>
              <a:srgbClr val="000000"/>
            </a:solidFill>
            <a:miter lim="400000"/>
            <a:tailEnd type="triangle"/>
          </a:ln>
        </p:spPr>
        <p:txBody>
          <a:bodyPr lIns="50800" tIns="50800" rIns="50800" bIns="50800" anchor="ctr"/>
          <a:lstStyle/>
          <a:p>
            <a:endParaRPr/>
          </a:p>
        </p:txBody>
      </p:sp>
      <p:sp>
        <p:nvSpPr>
          <p:cNvPr id="1371" name="線"/>
          <p:cNvSpPr/>
          <p:nvPr/>
        </p:nvSpPr>
        <p:spPr>
          <a:xfrm>
            <a:off x="3401517" y="2556794"/>
            <a:ext cx="4201249" cy="951332"/>
          </a:xfrm>
          <a:custGeom>
            <a:avLst/>
            <a:gdLst/>
            <a:ahLst/>
            <a:cxnLst>
              <a:cxn ang="0">
                <a:pos x="wd2" y="hd2"/>
              </a:cxn>
              <a:cxn ang="5400000">
                <a:pos x="wd2" y="hd2"/>
              </a:cxn>
              <a:cxn ang="10800000">
                <a:pos x="wd2" y="hd2"/>
              </a:cxn>
              <a:cxn ang="16200000">
                <a:pos x="wd2" y="hd2"/>
              </a:cxn>
            </a:cxnLst>
            <a:rect l="0" t="0" r="r" b="b"/>
            <a:pathLst>
              <a:path w="21600" h="17945" extrusionOk="0">
                <a:moveTo>
                  <a:pt x="0" y="17335"/>
                </a:moveTo>
                <a:cubicBezTo>
                  <a:pt x="3806" y="2187"/>
                  <a:pt x="9636" y="-3655"/>
                  <a:pt x="15013" y="2290"/>
                </a:cubicBezTo>
                <a:cubicBezTo>
                  <a:pt x="17568" y="5116"/>
                  <a:pt x="19852" y="10544"/>
                  <a:pt x="21600" y="17945"/>
                </a:cubicBezTo>
              </a:path>
            </a:pathLst>
          </a:custGeom>
          <a:ln w="50800">
            <a:solidFill>
              <a:srgbClr val="000000"/>
            </a:solidFill>
            <a:miter lim="400000"/>
            <a:tailEnd type="triangle"/>
          </a:ln>
        </p:spPr>
        <p:txBody>
          <a:bodyPr lIns="50800" tIns="50800" rIns="50800" bIns="50800" anchor="ctr"/>
          <a:lstStyle/>
          <a:p>
            <a:endParaRPr/>
          </a:p>
        </p:txBody>
      </p:sp>
      <p:sp>
        <p:nvSpPr>
          <p:cNvPr id="1372" name="線"/>
          <p:cNvSpPr/>
          <p:nvPr/>
        </p:nvSpPr>
        <p:spPr>
          <a:xfrm>
            <a:off x="4567614" y="2991911"/>
            <a:ext cx="3020088" cy="516215"/>
          </a:xfrm>
          <a:custGeom>
            <a:avLst/>
            <a:gdLst/>
            <a:ahLst/>
            <a:cxnLst>
              <a:cxn ang="0">
                <a:pos x="wd2" y="hd2"/>
              </a:cxn>
              <a:cxn ang="5400000">
                <a:pos x="wd2" y="hd2"/>
              </a:cxn>
              <a:cxn ang="10800000">
                <a:pos x="wd2" y="hd2"/>
              </a:cxn>
              <a:cxn ang="16200000">
                <a:pos x="wd2" y="hd2"/>
              </a:cxn>
            </a:cxnLst>
            <a:rect l="0" t="0" r="r" b="b"/>
            <a:pathLst>
              <a:path w="21600" h="18092" extrusionOk="0">
                <a:moveTo>
                  <a:pt x="0" y="16959"/>
                </a:moveTo>
                <a:cubicBezTo>
                  <a:pt x="4257" y="1844"/>
                  <a:pt x="9640" y="-3508"/>
                  <a:pt x="14762" y="2281"/>
                </a:cubicBezTo>
                <a:cubicBezTo>
                  <a:pt x="17246" y="5088"/>
                  <a:pt x="19578" y="10480"/>
                  <a:pt x="21600" y="18092"/>
                </a:cubicBezTo>
              </a:path>
            </a:pathLst>
          </a:custGeom>
          <a:ln w="50800">
            <a:solidFill>
              <a:srgbClr val="000000"/>
            </a:solidFill>
            <a:miter lim="400000"/>
            <a:tailEnd type="triangle"/>
          </a:ln>
        </p:spPr>
        <p:txBody>
          <a:bodyPr lIns="50800" tIns="50800" rIns="50800" bIns="50800" anchor="ctr"/>
          <a:lstStyle/>
          <a:p>
            <a:endParaRPr/>
          </a:p>
        </p:txBody>
      </p:sp>
      <p:graphicFrame>
        <p:nvGraphicFramePr>
          <p:cNvPr id="1373" name="表"/>
          <p:cNvGraphicFramePr/>
          <p:nvPr>
            <p:extLst>
              <p:ext uri="{D42A27DB-BD31-4B8C-83A1-F6EECF244321}">
                <p14:modId xmlns:p14="http://schemas.microsoft.com/office/powerpoint/2010/main" val="554190949"/>
              </p:ext>
            </p:extLst>
          </p:nvPr>
        </p:nvGraphicFramePr>
        <p:xfrm>
          <a:off x="19870442" y="4281172"/>
          <a:ext cx="3792663" cy="6296346"/>
        </p:xfrm>
        <a:graphic>
          <a:graphicData uri="http://schemas.openxmlformats.org/drawingml/2006/table">
            <a:tbl>
              <a:tblPr>
                <a:tableStyleId>{4C3C2611-4C71-4FC5-86AE-919BDF0F9419}</a:tableStyleId>
              </a:tblPr>
              <a:tblGrid>
                <a:gridCol w="1264221">
                  <a:extLst>
                    <a:ext uri="{9D8B030D-6E8A-4147-A177-3AD203B41FA5}">
                      <a16:colId xmlns:a16="http://schemas.microsoft.com/office/drawing/2014/main" val="20000"/>
                    </a:ext>
                  </a:extLst>
                </a:gridCol>
                <a:gridCol w="1264221">
                  <a:extLst>
                    <a:ext uri="{9D8B030D-6E8A-4147-A177-3AD203B41FA5}">
                      <a16:colId xmlns:a16="http://schemas.microsoft.com/office/drawing/2014/main" val="1593112496"/>
                    </a:ext>
                  </a:extLst>
                </a:gridCol>
                <a:gridCol w="1264221">
                  <a:extLst>
                    <a:ext uri="{9D8B030D-6E8A-4147-A177-3AD203B41FA5}">
                      <a16:colId xmlns:a16="http://schemas.microsoft.com/office/drawing/2014/main" val="20001"/>
                    </a:ext>
                  </a:extLst>
                </a:gridCol>
              </a:tblGrid>
              <a:tr h="699594">
                <a:tc>
                  <a:txBody>
                    <a:bodyPr/>
                    <a:lstStyle/>
                    <a:p>
                      <a:pPr defTabSz="914400">
                        <a:tabLst>
                          <a:tab pos="1663700" algn="l"/>
                        </a:tabLst>
                        <a:defRPr sz="1800"/>
                      </a:pPr>
                      <a:r>
                        <a:rPr lang="en-US" sz="3200" dirty="0"/>
                        <a:t>No.</a:t>
                      </a:r>
                      <a:endParaRPr sz="3200" dirty="0"/>
                    </a:p>
                  </a:txBody>
                  <a:tcPr marL="50800" marR="50800" marT="50800" marB="50800" anchor="ctr" horzOverflow="overflow"/>
                </a:tc>
                <a:tc>
                  <a:txBody>
                    <a:bodyPr/>
                    <a:lstStyle/>
                    <a:p>
                      <a:pPr defTabSz="914400">
                        <a:tabLst>
                          <a:tab pos="1663700" algn="l"/>
                        </a:tabLst>
                        <a:defRPr sz="1800"/>
                      </a:pPr>
                      <a:r>
                        <a:rPr sz="3200" dirty="0" err="1"/>
                        <a:t>出力</a:t>
                      </a:r>
                      <a:endParaRPr sz="3200" dirty="0"/>
                    </a:p>
                  </a:txBody>
                  <a:tcPr marL="50800" marR="50800" marT="50800" marB="50800" anchor="ctr" horzOverflow="overflow"/>
                </a:tc>
                <a:tc>
                  <a:txBody>
                    <a:bodyPr/>
                    <a:lstStyle/>
                    <a:p>
                      <a:pPr defTabSz="914400">
                        <a:tabLst>
                          <a:tab pos="1663700" algn="l"/>
                        </a:tabLst>
                        <a:defRPr sz="1800"/>
                      </a:pPr>
                      <a:r>
                        <a:rPr sz="3200"/>
                        <a:t>正解</a:t>
                      </a:r>
                    </a:p>
                  </a:txBody>
                  <a:tcPr marL="50800" marR="50800" marT="50800" marB="50800" anchor="ctr" horzOverflow="overflow"/>
                </a:tc>
                <a:extLst>
                  <a:ext uri="{0D108BD9-81ED-4DB2-BD59-A6C34878D82A}">
                    <a16:rowId xmlns:a16="http://schemas.microsoft.com/office/drawing/2014/main" val="10000"/>
                  </a:ext>
                </a:extLst>
              </a:tr>
              <a:tr h="699594">
                <a:tc>
                  <a:txBody>
                    <a:bodyPr/>
                    <a:lstStyle/>
                    <a:p>
                      <a:pPr defTabSz="914400">
                        <a:tabLst>
                          <a:tab pos="1663700" algn="l"/>
                        </a:tabLst>
                        <a:defRPr sz="1800"/>
                      </a:pPr>
                      <a:r>
                        <a:rPr lang="en-US" sz="3200" dirty="0"/>
                        <a:t>1</a:t>
                      </a:r>
                      <a:endParaRPr sz="3200" dirty="0"/>
                    </a:p>
                  </a:txBody>
                  <a:tcPr marL="50800" marR="50800" marT="50800" marB="50800" anchor="ctr" horzOverflow="overflow"/>
                </a:tc>
                <a:tc>
                  <a:txBody>
                    <a:bodyPr/>
                    <a:lstStyle/>
                    <a:p>
                      <a:pPr defTabSz="914400">
                        <a:tabLst>
                          <a:tab pos="1663700" algn="l"/>
                        </a:tabLst>
                        <a:defRPr sz="1800"/>
                      </a:pPr>
                      <a:r>
                        <a:rPr sz="3200" dirty="0"/>
                        <a:t>0.5</a:t>
                      </a:r>
                    </a:p>
                  </a:txBody>
                  <a:tcPr marL="50800" marR="50800" marT="50800" marB="50800" anchor="ctr" horzOverflow="overflow"/>
                </a:tc>
                <a:tc>
                  <a:txBody>
                    <a:bodyPr/>
                    <a:lstStyle/>
                    <a:p>
                      <a:pPr defTabSz="914400">
                        <a:tabLst>
                          <a:tab pos="1663700" algn="l"/>
                        </a:tabLst>
                        <a:defRPr sz="1800"/>
                      </a:pPr>
                      <a:r>
                        <a:rPr sz="3200"/>
                        <a:t>1</a:t>
                      </a:r>
                    </a:p>
                  </a:txBody>
                  <a:tcPr marL="50800" marR="50800" marT="50800" marB="50800" anchor="ctr" horzOverflow="overflow"/>
                </a:tc>
                <a:extLst>
                  <a:ext uri="{0D108BD9-81ED-4DB2-BD59-A6C34878D82A}">
                    <a16:rowId xmlns:a16="http://schemas.microsoft.com/office/drawing/2014/main" val="10001"/>
                  </a:ext>
                </a:extLst>
              </a:tr>
              <a:tr h="699594">
                <a:tc>
                  <a:txBody>
                    <a:bodyPr/>
                    <a:lstStyle/>
                    <a:p>
                      <a:pPr defTabSz="914400">
                        <a:tabLst>
                          <a:tab pos="1663700" algn="l"/>
                        </a:tabLst>
                        <a:defRPr sz="1800"/>
                      </a:pPr>
                      <a:r>
                        <a:rPr lang="en-US" sz="3200" dirty="0"/>
                        <a:t>2</a:t>
                      </a:r>
                      <a:endParaRPr sz="3200" dirty="0"/>
                    </a:p>
                  </a:txBody>
                  <a:tcPr marL="50800" marR="50800" marT="50800" marB="50800" anchor="ctr" horzOverflow="overflow"/>
                </a:tc>
                <a:tc>
                  <a:txBody>
                    <a:bodyPr/>
                    <a:lstStyle/>
                    <a:p>
                      <a:pPr defTabSz="914400">
                        <a:tabLst>
                          <a:tab pos="1663700" algn="l"/>
                        </a:tabLst>
                        <a:defRPr sz="1800"/>
                      </a:pPr>
                      <a:r>
                        <a:rPr sz="3200" dirty="0"/>
                        <a:t>0.3</a:t>
                      </a:r>
                    </a:p>
                  </a:txBody>
                  <a:tcPr marL="50800" marR="50800" marT="50800" marB="50800" anchor="ctr" horzOverflow="overflow"/>
                </a:tc>
                <a:tc>
                  <a:txBody>
                    <a:bodyPr/>
                    <a:lstStyle/>
                    <a:p>
                      <a:pPr defTabSz="914400">
                        <a:tabLst>
                          <a:tab pos="1663700" algn="l"/>
                        </a:tabLst>
                        <a:defRPr sz="1800"/>
                      </a:pPr>
                      <a:r>
                        <a:rPr sz="3200"/>
                        <a:t>1</a:t>
                      </a:r>
                    </a:p>
                  </a:txBody>
                  <a:tcPr marL="50800" marR="50800" marT="50800" marB="50800" anchor="ctr" horzOverflow="overflow"/>
                </a:tc>
                <a:extLst>
                  <a:ext uri="{0D108BD9-81ED-4DB2-BD59-A6C34878D82A}">
                    <a16:rowId xmlns:a16="http://schemas.microsoft.com/office/drawing/2014/main" val="10002"/>
                  </a:ext>
                </a:extLst>
              </a:tr>
              <a:tr h="699594">
                <a:tc>
                  <a:txBody>
                    <a:bodyPr/>
                    <a:lstStyle/>
                    <a:p>
                      <a:pPr defTabSz="914400">
                        <a:tabLst>
                          <a:tab pos="1663700" algn="l"/>
                        </a:tabLst>
                        <a:defRPr sz="1800"/>
                      </a:pPr>
                      <a:r>
                        <a:rPr lang="en-US" sz="3200" dirty="0"/>
                        <a:t>3</a:t>
                      </a:r>
                      <a:endParaRPr sz="3200" dirty="0"/>
                    </a:p>
                  </a:txBody>
                  <a:tcPr marL="50800" marR="50800" marT="50800" marB="50800" anchor="ctr" horzOverflow="overflow"/>
                </a:tc>
                <a:tc>
                  <a:txBody>
                    <a:bodyPr/>
                    <a:lstStyle/>
                    <a:p>
                      <a:pPr defTabSz="914400">
                        <a:tabLst>
                          <a:tab pos="1663700" algn="l"/>
                        </a:tabLst>
                        <a:defRPr sz="1800"/>
                      </a:pPr>
                      <a:r>
                        <a:rPr sz="3200" dirty="0"/>
                        <a:t>0.6</a:t>
                      </a:r>
                    </a:p>
                  </a:txBody>
                  <a:tcPr marL="50800" marR="50800" marT="50800" marB="50800" anchor="ctr" horzOverflow="overflow"/>
                </a:tc>
                <a:tc>
                  <a:txBody>
                    <a:bodyPr/>
                    <a:lstStyle/>
                    <a:p>
                      <a:pPr defTabSz="914400">
                        <a:tabLst>
                          <a:tab pos="1663700" algn="l"/>
                        </a:tabLst>
                        <a:defRPr sz="1800"/>
                      </a:pPr>
                      <a:r>
                        <a:rPr sz="3200"/>
                        <a:t>1</a:t>
                      </a:r>
                    </a:p>
                  </a:txBody>
                  <a:tcPr marL="50800" marR="50800" marT="50800" marB="50800" anchor="ctr" horzOverflow="overflow"/>
                </a:tc>
                <a:extLst>
                  <a:ext uri="{0D108BD9-81ED-4DB2-BD59-A6C34878D82A}">
                    <a16:rowId xmlns:a16="http://schemas.microsoft.com/office/drawing/2014/main" val="10003"/>
                  </a:ext>
                </a:extLst>
              </a:tr>
              <a:tr h="699594">
                <a:tc>
                  <a:txBody>
                    <a:bodyPr/>
                    <a:lstStyle/>
                    <a:p>
                      <a:pPr defTabSz="914400">
                        <a:tabLst>
                          <a:tab pos="1663700" algn="l"/>
                        </a:tabLst>
                        <a:defRPr sz="1800"/>
                      </a:pPr>
                      <a:r>
                        <a:rPr lang="en-US" sz="3200" dirty="0"/>
                        <a:t>4</a:t>
                      </a:r>
                      <a:endParaRPr sz="3200" dirty="0"/>
                    </a:p>
                  </a:txBody>
                  <a:tcPr marL="50800" marR="50800" marT="50800" marB="50800" anchor="ctr" horzOverflow="overflow"/>
                </a:tc>
                <a:tc>
                  <a:txBody>
                    <a:bodyPr/>
                    <a:lstStyle/>
                    <a:p>
                      <a:pPr defTabSz="914400">
                        <a:tabLst>
                          <a:tab pos="1663700" algn="l"/>
                        </a:tabLst>
                        <a:defRPr sz="1800"/>
                      </a:pPr>
                      <a:r>
                        <a:rPr sz="3200" dirty="0"/>
                        <a:t>0.7</a:t>
                      </a:r>
                    </a:p>
                  </a:txBody>
                  <a:tcPr marL="50800" marR="50800" marT="50800" marB="50800" anchor="ctr" horzOverflow="overflow"/>
                </a:tc>
                <a:tc>
                  <a:txBody>
                    <a:bodyPr/>
                    <a:lstStyle/>
                    <a:p>
                      <a:pPr defTabSz="914400">
                        <a:tabLst>
                          <a:tab pos="1663700" algn="l"/>
                        </a:tabLst>
                        <a:defRPr sz="1800"/>
                      </a:pPr>
                      <a:r>
                        <a:rPr sz="3200"/>
                        <a:t>1</a:t>
                      </a:r>
                    </a:p>
                  </a:txBody>
                  <a:tcPr marL="50800" marR="50800" marT="50800" marB="50800" anchor="ctr" horzOverflow="overflow"/>
                </a:tc>
                <a:extLst>
                  <a:ext uri="{0D108BD9-81ED-4DB2-BD59-A6C34878D82A}">
                    <a16:rowId xmlns:a16="http://schemas.microsoft.com/office/drawing/2014/main" val="10004"/>
                  </a:ext>
                </a:extLst>
              </a:tr>
              <a:tr h="699594">
                <a:tc>
                  <a:txBody>
                    <a:bodyPr/>
                    <a:lstStyle/>
                    <a:p>
                      <a:pPr defTabSz="914400">
                        <a:tabLst>
                          <a:tab pos="1663700" algn="l"/>
                        </a:tabLst>
                        <a:defRPr sz="1800"/>
                      </a:pPr>
                      <a:r>
                        <a:rPr lang="en-US" sz="3200" dirty="0"/>
                        <a:t>5</a:t>
                      </a:r>
                      <a:endParaRPr sz="3200" dirty="0"/>
                    </a:p>
                  </a:txBody>
                  <a:tcPr marL="50800" marR="50800" marT="50800" marB="50800" anchor="ctr" horzOverflow="overflow"/>
                </a:tc>
                <a:tc>
                  <a:txBody>
                    <a:bodyPr/>
                    <a:lstStyle/>
                    <a:p>
                      <a:pPr defTabSz="914400">
                        <a:tabLst>
                          <a:tab pos="1663700" algn="l"/>
                        </a:tabLst>
                        <a:defRPr sz="1800"/>
                      </a:pPr>
                      <a:r>
                        <a:rPr sz="3200" dirty="0"/>
                        <a:t>0.5</a:t>
                      </a:r>
                    </a:p>
                  </a:txBody>
                  <a:tcPr marL="50800" marR="50800" marT="50800" marB="50800" anchor="ctr" horzOverflow="overflow"/>
                </a:tc>
                <a:tc>
                  <a:txBody>
                    <a:bodyPr/>
                    <a:lstStyle/>
                    <a:p>
                      <a:pPr defTabSz="914400">
                        <a:tabLst>
                          <a:tab pos="1663700" algn="l"/>
                        </a:tabLst>
                        <a:defRPr sz="1800"/>
                      </a:pPr>
                      <a:r>
                        <a:rPr sz="3200"/>
                        <a:t>0</a:t>
                      </a:r>
                    </a:p>
                  </a:txBody>
                  <a:tcPr marL="50800" marR="50800" marT="50800" marB="50800" anchor="ctr" horzOverflow="overflow"/>
                </a:tc>
                <a:extLst>
                  <a:ext uri="{0D108BD9-81ED-4DB2-BD59-A6C34878D82A}">
                    <a16:rowId xmlns:a16="http://schemas.microsoft.com/office/drawing/2014/main" val="10005"/>
                  </a:ext>
                </a:extLst>
              </a:tr>
              <a:tr h="699594">
                <a:tc>
                  <a:txBody>
                    <a:bodyPr/>
                    <a:lstStyle/>
                    <a:p>
                      <a:pPr defTabSz="914400">
                        <a:tabLst>
                          <a:tab pos="1663700" algn="l"/>
                        </a:tabLst>
                        <a:defRPr sz="1800"/>
                      </a:pPr>
                      <a:r>
                        <a:rPr lang="en-US" sz="3200" dirty="0"/>
                        <a:t>6</a:t>
                      </a:r>
                      <a:endParaRPr sz="3200" dirty="0"/>
                    </a:p>
                  </a:txBody>
                  <a:tcPr marL="50800" marR="50800" marT="50800" marB="50800" anchor="ctr" horzOverflow="overflow"/>
                </a:tc>
                <a:tc>
                  <a:txBody>
                    <a:bodyPr/>
                    <a:lstStyle/>
                    <a:p>
                      <a:pPr defTabSz="914400">
                        <a:tabLst>
                          <a:tab pos="1663700" algn="l"/>
                        </a:tabLst>
                        <a:defRPr sz="1800"/>
                      </a:pPr>
                      <a:r>
                        <a:rPr sz="3200" dirty="0"/>
                        <a:t>0.3</a:t>
                      </a:r>
                    </a:p>
                  </a:txBody>
                  <a:tcPr marL="50800" marR="50800" marT="50800" marB="50800" anchor="ctr" horzOverflow="overflow"/>
                </a:tc>
                <a:tc>
                  <a:txBody>
                    <a:bodyPr/>
                    <a:lstStyle/>
                    <a:p>
                      <a:pPr defTabSz="914400">
                        <a:tabLst>
                          <a:tab pos="1663700" algn="l"/>
                        </a:tabLst>
                        <a:defRPr sz="1800"/>
                      </a:pPr>
                      <a:r>
                        <a:rPr sz="3200"/>
                        <a:t>0</a:t>
                      </a:r>
                    </a:p>
                  </a:txBody>
                  <a:tcPr marL="50800" marR="50800" marT="50800" marB="50800" anchor="ctr" horzOverflow="overflow"/>
                </a:tc>
                <a:extLst>
                  <a:ext uri="{0D108BD9-81ED-4DB2-BD59-A6C34878D82A}">
                    <a16:rowId xmlns:a16="http://schemas.microsoft.com/office/drawing/2014/main" val="10006"/>
                  </a:ext>
                </a:extLst>
              </a:tr>
              <a:tr h="699594">
                <a:tc>
                  <a:txBody>
                    <a:bodyPr/>
                    <a:lstStyle/>
                    <a:p>
                      <a:pPr defTabSz="914400">
                        <a:tabLst>
                          <a:tab pos="1663700" algn="l"/>
                        </a:tabLst>
                        <a:defRPr sz="1800"/>
                      </a:pPr>
                      <a:r>
                        <a:rPr lang="en-US" sz="3200" dirty="0"/>
                        <a:t>7</a:t>
                      </a:r>
                      <a:endParaRPr sz="3200" dirty="0"/>
                    </a:p>
                  </a:txBody>
                  <a:tcPr marL="50800" marR="50800" marT="50800" marB="50800" anchor="ctr" horzOverflow="overflow"/>
                </a:tc>
                <a:tc>
                  <a:txBody>
                    <a:bodyPr/>
                    <a:lstStyle/>
                    <a:p>
                      <a:pPr defTabSz="914400">
                        <a:tabLst>
                          <a:tab pos="1663700" algn="l"/>
                        </a:tabLst>
                        <a:defRPr sz="1800"/>
                      </a:pPr>
                      <a:r>
                        <a:rPr sz="3200" dirty="0"/>
                        <a:t>0.7</a:t>
                      </a:r>
                    </a:p>
                  </a:txBody>
                  <a:tcPr marL="50800" marR="50800" marT="50800" marB="50800" anchor="ctr" horzOverflow="overflow"/>
                </a:tc>
                <a:tc>
                  <a:txBody>
                    <a:bodyPr/>
                    <a:lstStyle/>
                    <a:p>
                      <a:pPr defTabSz="914400">
                        <a:tabLst>
                          <a:tab pos="1663700" algn="l"/>
                        </a:tabLst>
                        <a:defRPr sz="1800"/>
                      </a:pPr>
                      <a:r>
                        <a:rPr sz="3200"/>
                        <a:t>0</a:t>
                      </a:r>
                    </a:p>
                  </a:txBody>
                  <a:tcPr marL="50800" marR="50800" marT="50800" marB="50800" anchor="ctr" horzOverflow="overflow"/>
                </a:tc>
                <a:extLst>
                  <a:ext uri="{0D108BD9-81ED-4DB2-BD59-A6C34878D82A}">
                    <a16:rowId xmlns:a16="http://schemas.microsoft.com/office/drawing/2014/main" val="10007"/>
                  </a:ext>
                </a:extLst>
              </a:tr>
              <a:tr h="699594">
                <a:tc>
                  <a:txBody>
                    <a:bodyPr/>
                    <a:lstStyle/>
                    <a:p>
                      <a:pPr defTabSz="914400">
                        <a:tabLst>
                          <a:tab pos="1663700" algn="l"/>
                        </a:tabLst>
                        <a:defRPr sz="1800"/>
                      </a:pPr>
                      <a:r>
                        <a:rPr lang="en-US" sz="3200" dirty="0"/>
                        <a:t>8</a:t>
                      </a:r>
                      <a:endParaRPr sz="3200" dirty="0"/>
                    </a:p>
                  </a:txBody>
                  <a:tcPr marL="50800" marR="50800" marT="50800" marB="50800" anchor="ctr" horzOverflow="overflow"/>
                </a:tc>
                <a:tc>
                  <a:txBody>
                    <a:bodyPr/>
                    <a:lstStyle/>
                    <a:p>
                      <a:pPr defTabSz="914400">
                        <a:tabLst>
                          <a:tab pos="1663700" algn="l"/>
                        </a:tabLst>
                        <a:defRPr sz="1800"/>
                      </a:pPr>
                      <a:r>
                        <a:rPr sz="3200" dirty="0"/>
                        <a:t>0.5</a:t>
                      </a:r>
                    </a:p>
                  </a:txBody>
                  <a:tcPr marL="50800" marR="50800" marT="50800" marB="50800" anchor="ctr" horzOverflow="overflow"/>
                </a:tc>
                <a:tc>
                  <a:txBody>
                    <a:bodyPr/>
                    <a:lstStyle/>
                    <a:p>
                      <a:pPr defTabSz="914400">
                        <a:tabLst>
                          <a:tab pos="1663700" algn="l"/>
                        </a:tabLst>
                        <a:defRPr sz="1800"/>
                      </a:pPr>
                      <a:r>
                        <a:rPr sz="3200" dirty="0"/>
                        <a:t>0</a:t>
                      </a:r>
                    </a:p>
                  </a:txBody>
                  <a:tcPr marL="50800" marR="50800" marT="50800" marB="50800" anchor="ctr" horzOverflow="overflow"/>
                </a:tc>
                <a:extLst>
                  <a:ext uri="{0D108BD9-81ED-4DB2-BD59-A6C34878D82A}">
                    <a16:rowId xmlns:a16="http://schemas.microsoft.com/office/drawing/2014/main" val="10008"/>
                  </a:ext>
                </a:extLst>
              </a:tr>
            </a:tbl>
          </a:graphicData>
        </a:graphic>
      </p:graphicFrame>
      <p:sp>
        <p:nvSpPr>
          <p:cNvPr id="1374" name="損失関数で出力と正解の間の誤差を計算する"/>
          <p:cNvSpPr txBox="1"/>
          <p:nvPr/>
        </p:nvSpPr>
        <p:spPr>
          <a:xfrm>
            <a:off x="1469820" y="12044109"/>
            <a:ext cx="15244558" cy="13490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4500">
                <a:latin typeface="ヒラギノ丸ゴ ProN W4"/>
                <a:ea typeface="ヒラギノ丸ゴ ProN W4"/>
                <a:cs typeface="ヒラギノ丸ゴ ProN W4"/>
                <a:sym typeface="ヒラギノ丸ゴ ProN W4"/>
              </a:defRPr>
            </a:lvl1pPr>
          </a:lstStyle>
          <a:p>
            <a:r>
              <a:rPr lang="ja-JP" altLang="en-US" dirty="0"/>
              <a:t>最初はテキトーな重み</a:t>
            </a:r>
            <a:r>
              <a:rPr lang="en-US" altLang="ja-JP" dirty="0"/>
              <a:t>w</a:t>
            </a:r>
            <a:r>
              <a:rPr lang="ja-JP" altLang="en-US" dirty="0"/>
              <a:t>とバイアス</a:t>
            </a:r>
            <a:r>
              <a:rPr lang="en-US" altLang="ja-JP" dirty="0"/>
              <a:t>b</a:t>
            </a:r>
            <a:r>
              <a:rPr lang="ja-JP" altLang="en-US" dirty="0"/>
              <a:t>なので正解にならない</a:t>
            </a:r>
            <a:endParaRPr lang="en-US" altLang="ja-JP" dirty="0"/>
          </a:p>
          <a:p>
            <a:r>
              <a:rPr lang="ja-JP" altLang="en-US" dirty="0"/>
              <a:t>（＝確率が低い）</a:t>
            </a:r>
            <a:endParaRPr dirty="0"/>
          </a:p>
        </p:txBody>
      </p:sp>
      <p:sp>
        <p:nvSpPr>
          <p:cNvPr id="2" name="テキスト ボックス 1">
            <a:extLst>
              <a:ext uri="{FF2B5EF4-FFF2-40B4-BE49-F238E27FC236}">
                <a16:creationId xmlns:a16="http://schemas.microsoft.com/office/drawing/2014/main" id="{687C681A-947B-4644-B4BD-EFCD37653967}"/>
              </a:ext>
            </a:extLst>
          </p:cNvPr>
          <p:cNvSpPr txBox="1"/>
          <p:nvPr/>
        </p:nvSpPr>
        <p:spPr>
          <a:xfrm>
            <a:off x="19642584" y="3310418"/>
            <a:ext cx="4020522" cy="5457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kumimoji="0" lang="ja-JP" altLang="en-US" sz="32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猫が１，犬が０</a:t>
            </a:r>
          </a:p>
        </p:txBody>
      </p:sp>
      <p:sp>
        <p:nvSpPr>
          <p:cNvPr id="3" name="損失関数で出力と正解の間の誤差を計算する">
            <a:extLst>
              <a:ext uri="{FF2B5EF4-FFF2-40B4-BE49-F238E27FC236}">
                <a16:creationId xmlns:a16="http://schemas.microsoft.com/office/drawing/2014/main" id="{4A1B0BB4-C1B4-7666-7B07-37FC16D3F281}"/>
              </a:ext>
            </a:extLst>
          </p:cNvPr>
          <p:cNvSpPr txBox="1"/>
          <p:nvPr/>
        </p:nvSpPr>
        <p:spPr>
          <a:xfrm>
            <a:off x="3205994" y="426071"/>
            <a:ext cx="16436590" cy="7673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gn="l">
              <a:defRPr sz="4500">
                <a:latin typeface="ヒラギノ丸ゴ ProN W4"/>
                <a:ea typeface="ヒラギノ丸ゴ ProN W4"/>
                <a:cs typeface="ヒラギノ丸ゴ ProN W4"/>
                <a:sym typeface="ヒラギノ丸ゴ ProN W4"/>
              </a:defRPr>
            </a:lvl1pPr>
          </a:lstStyle>
          <a:p>
            <a:r>
              <a:rPr lang="ja-JP" altLang="en-US" sz="4800" dirty="0"/>
              <a:t>一部を取り出して予測する</a:t>
            </a:r>
            <a:r>
              <a:rPr lang="en-US" altLang="ja-JP" sz="4800" dirty="0"/>
              <a:t>(</a:t>
            </a:r>
            <a:r>
              <a:rPr lang="ja-JP" altLang="en-US" sz="4800" dirty="0"/>
              <a:t>ここでは仮に</a:t>
            </a:r>
            <a:r>
              <a:rPr lang="en-US" altLang="ja-JP" sz="4800" dirty="0"/>
              <a:t>8</a:t>
            </a:r>
            <a:r>
              <a:rPr lang="ja-JP" altLang="en-US" sz="4800" dirty="0"/>
              <a:t>枚ずつ取り出す</a:t>
            </a:r>
            <a:r>
              <a:rPr lang="en-US" altLang="ja-JP" sz="4800" dirty="0"/>
              <a:t>)</a:t>
            </a:r>
            <a:endParaRPr sz="4800" dirty="0"/>
          </a:p>
        </p:txBody>
      </p:sp>
      <p:pic>
        <p:nvPicPr>
          <p:cNvPr id="4" name="cat.9.jpg" descr="cat.9.jpg">
            <a:extLst>
              <a:ext uri="{FF2B5EF4-FFF2-40B4-BE49-F238E27FC236}">
                <a16:creationId xmlns:a16="http://schemas.microsoft.com/office/drawing/2014/main" id="{7F5BBB7F-0CF8-EC15-4365-36A51CE0EECD}"/>
              </a:ext>
            </a:extLst>
          </p:cNvPr>
          <p:cNvPicPr>
            <a:picLocks noChangeAspect="1"/>
          </p:cNvPicPr>
          <p:nvPr/>
        </p:nvPicPr>
        <p:blipFill>
          <a:blip r:embed="rId3"/>
          <a:stretch>
            <a:fillRect/>
          </a:stretch>
        </p:blipFill>
        <p:spPr>
          <a:xfrm>
            <a:off x="2027402" y="4657565"/>
            <a:ext cx="1905001" cy="2686242"/>
          </a:xfrm>
          <a:prstGeom prst="rect">
            <a:avLst/>
          </a:prstGeom>
          <a:solidFill>
            <a:schemeClr val="bg1"/>
          </a:solidFill>
          <a:ln w="12700">
            <a:miter lim="400000"/>
          </a:ln>
        </p:spPr>
      </p:pic>
      <p:pic>
        <p:nvPicPr>
          <p:cNvPr id="6" name="cat.8.jpg" descr="cat.8.jpg">
            <a:extLst>
              <a:ext uri="{FF2B5EF4-FFF2-40B4-BE49-F238E27FC236}">
                <a16:creationId xmlns:a16="http://schemas.microsoft.com/office/drawing/2014/main" id="{0DBFB0B7-40E3-7007-B749-4FC174BF959A}"/>
              </a:ext>
            </a:extLst>
          </p:cNvPr>
          <p:cNvPicPr>
            <a:picLocks noChangeAspect="1"/>
          </p:cNvPicPr>
          <p:nvPr/>
        </p:nvPicPr>
        <p:blipFill>
          <a:blip r:embed="rId4"/>
          <a:stretch>
            <a:fillRect/>
          </a:stretch>
        </p:blipFill>
        <p:spPr>
          <a:xfrm>
            <a:off x="1208349" y="5159556"/>
            <a:ext cx="1905001" cy="1513647"/>
          </a:xfrm>
          <a:prstGeom prst="rect">
            <a:avLst/>
          </a:prstGeom>
          <a:solidFill>
            <a:schemeClr val="bg1"/>
          </a:solidFill>
          <a:ln w="12700">
            <a:miter lim="400000"/>
          </a:ln>
        </p:spPr>
      </p:pic>
      <p:pic>
        <p:nvPicPr>
          <p:cNvPr id="7" name="cat.10.jpg" descr="cat.10.jpg">
            <a:extLst>
              <a:ext uri="{FF2B5EF4-FFF2-40B4-BE49-F238E27FC236}">
                <a16:creationId xmlns:a16="http://schemas.microsoft.com/office/drawing/2014/main" id="{429849C6-A395-9005-096D-8FA2510F2ABB}"/>
              </a:ext>
            </a:extLst>
          </p:cNvPr>
          <p:cNvPicPr>
            <a:picLocks noChangeAspect="1"/>
          </p:cNvPicPr>
          <p:nvPr/>
        </p:nvPicPr>
        <p:blipFill>
          <a:blip r:embed="rId5"/>
          <a:stretch>
            <a:fillRect/>
          </a:stretch>
        </p:blipFill>
        <p:spPr>
          <a:xfrm>
            <a:off x="500834" y="4812893"/>
            <a:ext cx="1905001" cy="2063944"/>
          </a:xfrm>
          <a:prstGeom prst="rect">
            <a:avLst/>
          </a:prstGeom>
          <a:solidFill>
            <a:schemeClr val="bg1"/>
          </a:solidFill>
          <a:ln w="12700">
            <a:miter lim="400000"/>
          </a:ln>
        </p:spPr>
      </p:pic>
      <p:pic>
        <p:nvPicPr>
          <p:cNvPr id="8" name="cat.11.jpg" descr="cat.11.jpg">
            <a:extLst>
              <a:ext uri="{FF2B5EF4-FFF2-40B4-BE49-F238E27FC236}">
                <a16:creationId xmlns:a16="http://schemas.microsoft.com/office/drawing/2014/main" id="{24BBC109-BD1B-8F0A-11F6-831D57646878}"/>
              </a:ext>
            </a:extLst>
          </p:cNvPr>
          <p:cNvPicPr>
            <a:picLocks noChangeAspect="1"/>
          </p:cNvPicPr>
          <p:nvPr/>
        </p:nvPicPr>
        <p:blipFill>
          <a:blip r:embed="rId6"/>
          <a:stretch>
            <a:fillRect/>
          </a:stretch>
        </p:blipFill>
        <p:spPr>
          <a:xfrm>
            <a:off x="4477163" y="5882134"/>
            <a:ext cx="1905001" cy="1924034"/>
          </a:xfrm>
          <a:prstGeom prst="rect">
            <a:avLst/>
          </a:prstGeom>
          <a:solidFill>
            <a:schemeClr val="bg1"/>
          </a:solidFill>
          <a:ln w="12700">
            <a:miter lim="400000"/>
          </a:ln>
        </p:spPr>
      </p:pic>
      <p:pic>
        <p:nvPicPr>
          <p:cNvPr id="9" name="cat.12.jpg" descr="cat.12.jpg">
            <a:extLst>
              <a:ext uri="{FF2B5EF4-FFF2-40B4-BE49-F238E27FC236}">
                <a16:creationId xmlns:a16="http://schemas.microsoft.com/office/drawing/2014/main" id="{8FB037F6-B7D0-4791-F7F4-D1692EC24753}"/>
              </a:ext>
            </a:extLst>
          </p:cNvPr>
          <p:cNvPicPr>
            <a:picLocks noChangeAspect="1"/>
          </p:cNvPicPr>
          <p:nvPr/>
        </p:nvPicPr>
        <p:blipFill>
          <a:blip r:embed="rId7"/>
          <a:stretch>
            <a:fillRect/>
          </a:stretch>
        </p:blipFill>
        <p:spPr>
          <a:xfrm>
            <a:off x="407551" y="5628363"/>
            <a:ext cx="1905001" cy="1510195"/>
          </a:xfrm>
          <a:prstGeom prst="rect">
            <a:avLst/>
          </a:prstGeom>
          <a:solidFill>
            <a:schemeClr val="bg1"/>
          </a:solidFill>
          <a:ln w="12700">
            <a:miter lim="400000"/>
          </a:ln>
        </p:spPr>
      </p:pic>
      <p:pic>
        <p:nvPicPr>
          <p:cNvPr id="10" name="cat.13.jpg" descr="cat.13.jpg">
            <a:extLst>
              <a:ext uri="{FF2B5EF4-FFF2-40B4-BE49-F238E27FC236}">
                <a16:creationId xmlns:a16="http://schemas.microsoft.com/office/drawing/2014/main" id="{12E2DB90-1D7F-6618-B035-AFC044B8F2DC}"/>
              </a:ext>
            </a:extLst>
          </p:cNvPr>
          <p:cNvPicPr>
            <a:picLocks noChangeAspect="1"/>
          </p:cNvPicPr>
          <p:nvPr/>
        </p:nvPicPr>
        <p:blipFill>
          <a:blip r:embed="rId8"/>
          <a:stretch>
            <a:fillRect/>
          </a:stretch>
        </p:blipFill>
        <p:spPr>
          <a:xfrm>
            <a:off x="4141260" y="5550103"/>
            <a:ext cx="1905001" cy="1276781"/>
          </a:xfrm>
          <a:prstGeom prst="rect">
            <a:avLst/>
          </a:prstGeom>
          <a:solidFill>
            <a:schemeClr val="bg1"/>
          </a:solidFill>
          <a:ln w="12700">
            <a:miter lim="400000"/>
          </a:ln>
        </p:spPr>
      </p:pic>
      <p:pic>
        <p:nvPicPr>
          <p:cNvPr id="11" name="cat.14.jpg" descr="cat.14.jpg">
            <a:extLst>
              <a:ext uri="{FF2B5EF4-FFF2-40B4-BE49-F238E27FC236}">
                <a16:creationId xmlns:a16="http://schemas.microsoft.com/office/drawing/2014/main" id="{EBDEBF23-5C41-CE46-0C40-D09E596A5136}"/>
              </a:ext>
            </a:extLst>
          </p:cNvPr>
          <p:cNvPicPr>
            <a:picLocks noChangeAspect="1"/>
          </p:cNvPicPr>
          <p:nvPr/>
        </p:nvPicPr>
        <p:blipFill>
          <a:blip r:embed="rId9"/>
          <a:stretch>
            <a:fillRect/>
          </a:stretch>
        </p:blipFill>
        <p:spPr>
          <a:xfrm>
            <a:off x="1437006" y="6710386"/>
            <a:ext cx="1905001" cy="1687592"/>
          </a:xfrm>
          <a:prstGeom prst="rect">
            <a:avLst/>
          </a:prstGeom>
          <a:solidFill>
            <a:schemeClr val="bg1"/>
          </a:solidFill>
          <a:ln w="12700">
            <a:miter lim="400000"/>
          </a:ln>
        </p:spPr>
      </p:pic>
      <p:pic>
        <p:nvPicPr>
          <p:cNvPr id="12" name="cat.15.jpg" descr="cat.15.jpg">
            <a:extLst>
              <a:ext uri="{FF2B5EF4-FFF2-40B4-BE49-F238E27FC236}">
                <a16:creationId xmlns:a16="http://schemas.microsoft.com/office/drawing/2014/main" id="{2DB96F34-044E-81A2-7ABC-2CF76584AD58}"/>
              </a:ext>
            </a:extLst>
          </p:cNvPr>
          <p:cNvPicPr>
            <a:picLocks noChangeAspect="1"/>
          </p:cNvPicPr>
          <p:nvPr/>
        </p:nvPicPr>
        <p:blipFill>
          <a:blip r:embed="rId10"/>
          <a:stretch>
            <a:fillRect/>
          </a:stretch>
        </p:blipFill>
        <p:spPr>
          <a:xfrm>
            <a:off x="621807" y="7690412"/>
            <a:ext cx="1905001" cy="1762894"/>
          </a:xfrm>
          <a:prstGeom prst="rect">
            <a:avLst/>
          </a:prstGeom>
          <a:solidFill>
            <a:schemeClr val="bg1"/>
          </a:solidFill>
          <a:ln w="12700">
            <a:miter lim="400000"/>
          </a:ln>
        </p:spPr>
      </p:pic>
      <p:pic>
        <p:nvPicPr>
          <p:cNvPr id="13" name="dog.4.jpg" descr="dog.4.jpg">
            <a:extLst>
              <a:ext uri="{FF2B5EF4-FFF2-40B4-BE49-F238E27FC236}">
                <a16:creationId xmlns:a16="http://schemas.microsoft.com/office/drawing/2014/main" id="{8983A3D0-C20E-4AD2-EA16-6E2A1426A2A0}"/>
              </a:ext>
            </a:extLst>
          </p:cNvPr>
          <p:cNvPicPr>
            <a:picLocks noChangeAspect="1"/>
          </p:cNvPicPr>
          <p:nvPr/>
        </p:nvPicPr>
        <p:blipFill>
          <a:blip r:embed="rId11"/>
          <a:stretch>
            <a:fillRect/>
          </a:stretch>
        </p:blipFill>
        <p:spPr>
          <a:xfrm>
            <a:off x="4490000" y="4643983"/>
            <a:ext cx="1905001" cy="1822451"/>
          </a:xfrm>
          <a:prstGeom prst="rect">
            <a:avLst/>
          </a:prstGeom>
          <a:solidFill>
            <a:schemeClr val="bg1"/>
          </a:solidFill>
          <a:ln w="12700">
            <a:miter lim="400000"/>
          </a:ln>
        </p:spPr>
      </p:pic>
      <p:pic>
        <p:nvPicPr>
          <p:cNvPr id="14" name="dog.5.jpg" descr="dog.5.jpg">
            <a:extLst>
              <a:ext uri="{FF2B5EF4-FFF2-40B4-BE49-F238E27FC236}">
                <a16:creationId xmlns:a16="http://schemas.microsoft.com/office/drawing/2014/main" id="{5429E146-03D6-2395-7184-55FF790A8D94}"/>
              </a:ext>
            </a:extLst>
          </p:cNvPr>
          <p:cNvPicPr>
            <a:picLocks noChangeAspect="1"/>
          </p:cNvPicPr>
          <p:nvPr/>
        </p:nvPicPr>
        <p:blipFill>
          <a:blip r:embed="rId12"/>
          <a:stretch>
            <a:fillRect/>
          </a:stretch>
        </p:blipFill>
        <p:spPr>
          <a:xfrm>
            <a:off x="3798955" y="4544274"/>
            <a:ext cx="1905001" cy="1435432"/>
          </a:xfrm>
          <a:prstGeom prst="rect">
            <a:avLst/>
          </a:prstGeom>
          <a:solidFill>
            <a:schemeClr val="bg1"/>
          </a:solidFill>
          <a:ln w="12700">
            <a:miter lim="400000"/>
          </a:ln>
        </p:spPr>
      </p:pic>
      <p:pic>
        <p:nvPicPr>
          <p:cNvPr id="15" name="dog.6.jpg" descr="dog.6.jpg">
            <a:extLst>
              <a:ext uri="{FF2B5EF4-FFF2-40B4-BE49-F238E27FC236}">
                <a16:creationId xmlns:a16="http://schemas.microsoft.com/office/drawing/2014/main" id="{D729135F-DB9D-9BAB-623F-5C5D371619CF}"/>
              </a:ext>
            </a:extLst>
          </p:cNvPr>
          <p:cNvPicPr>
            <a:picLocks noChangeAspect="1"/>
          </p:cNvPicPr>
          <p:nvPr/>
        </p:nvPicPr>
        <p:blipFill>
          <a:blip r:embed="rId13"/>
          <a:stretch>
            <a:fillRect/>
          </a:stretch>
        </p:blipFill>
        <p:spPr>
          <a:xfrm>
            <a:off x="2533467" y="5233791"/>
            <a:ext cx="1905001" cy="1863007"/>
          </a:xfrm>
          <a:prstGeom prst="rect">
            <a:avLst/>
          </a:prstGeom>
          <a:solidFill>
            <a:schemeClr val="bg1"/>
          </a:solidFill>
          <a:ln w="12700">
            <a:miter lim="400000"/>
          </a:ln>
        </p:spPr>
      </p:pic>
      <p:pic>
        <p:nvPicPr>
          <p:cNvPr id="16" name="dog.7.jpg" descr="dog.7.jpg">
            <a:extLst>
              <a:ext uri="{FF2B5EF4-FFF2-40B4-BE49-F238E27FC236}">
                <a16:creationId xmlns:a16="http://schemas.microsoft.com/office/drawing/2014/main" id="{FF35D969-E5FB-DA62-2EF6-7631FE7DFF08}"/>
              </a:ext>
            </a:extLst>
          </p:cNvPr>
          <p:cNvPicPr>
            <a:picLocks noChangeAspect="1"/>
          </p:cNvPicPr>
          <p:nvPr/>
        </p:nvPicPr>
        <p:blipFill>
          <a:blip r:embed="rId14"/>
          <a:stretch>
            <a:fillRect/>
          </a:stretch>
        </p:blipFill>
        <p:spPr>
          <a:xfrm>
            <a:off x="655890" y="6536286"/>
            <a:ext cx="1905001" cy="1682008"/>
          </a:xfrm>
          <a:prstGeom prst="rect">
            <a:avLst/>
          </a:prstGeom>
          <a:solidFill>
            <a:schemeClr val="bg1"/>
          </a:solidFill>
          <a:ln w="12700">
            <a:miter lim="400000"/>
          </a:ln>
        </p:spPr>
      </p:pic>
      <p:pic>
        <p:nvPicPr>
          <p:cNvPr id="17" name="dog.8.jpg" descr="dog.8.jpg">
            <a:extLst>
              <a:ext uri="{FF2B5EF4-FFF2-40B4-BE49-F238E27FC236}">
                <a16:creationId xmlns:a16="http://schemas.microsoft.com/office/drawing/2014/main" id="{520B3BD4-064C-F21E-5B37-4B5142D1ADBF}"/>
              </a:ext>
            </a:extLst>
          </p:cNvPr>
          <p:cNvPicPr>
            <a:picLocks noChangeAspect="1"/>
          </p:cNvPicPr>
          <p:nvPr/>
        </p:nvPicPr>
        <p:blipFill>
          <a:blip r:embed="rId15"/>
          <a:stretch>
            <a:fillRect/>
          </a:stretch>
        </p:blipFill>
        <p:spPr>
          <a:xfrm>
            <a:off x="3986204" y="6383460"/>
            <a:ext cx="1905001" cy="2030918"/>
          </a:xfrm>
          <a:prstGeom prst="rect">
            <a:avLst/>
          </a:prstGeom>
          <a:solidFill>
            <a:schemeClr val="bg1"/>
          </a:solidFill>
          <a:ln w="12700">
            <a:miter lim="400000"/>
          </a:ln>
        </p:spPr>
      </p:pic>
      <p:pic>
        <p:nvPicPr>
          <p:cNvPr id="19" name="dog.10.jpg" descr="dog.10.jpg">
            <a:extLst>
              <a:ext uri="{FF2B5EF4-FFF2-40B4-BE49-F238E27FC236}">
                <a16:creationId xmlns:a16="http://schemas.microsoft.com/office/drawing/2014/main" id="{44897A6E-86BC-9EE1-28AC-C01164473FB3}"/>
              </a:ext>
            </a:extLst>
          </p:cNvPr>
          <p:cNvPicPr>
            <a:picLocks noChangeAspect="1"/>
          </p:cNvPicPr>
          <p:nvPr/>
        </p:nvPicPr>
        <p:blipFill>
          <a:blip r:embed="rId16"/>
          <a:stretch>
            <a:fillRect/>
          </a:stretch>
        </p:blipFill>
        <p:spPr>
          <a:xfrm>
            <a:off x="3343816" y="7440511"/>
            <a:ext cx="1905001" cy="2067882"/>
          </a:xfrm>
          <a:prstGeom prst="rect">
            <a:avLst/>
          </a:prstGeom>
          <a:solidFill>
            <a:schemeClr val="bg1"/>
          </a:solidFill>
          <a:ln w="12700">
            <a:miter lim="400000"/>
          </a:ln>
        </p:spPr>
      </p:pic>
      <p:pic>
        <p:nvPicPr>
          <p:cNvPr id="20" name="dog.11.jpg" descr="dog.11.jpg">
            <a:extLst>
              <a:ext uri="{FF2B5EF4-FFF2-40B4-BE49-F238E27FC236}">
                <a16:creationId xmlns:a16="http://schemas.microsoft.com/office/drawing/2014/main" id="{A215638E-0CE8-47C9-2F2A-173F9F80FA64}"/>
              </a:ext>
            </a:extLst>
          </p:cNvPr>
          <p:cNvPicPr>
            <a:picLocks noChangeAspect="1"/>
          </p:cNvPicPr>
          <p:nvPr/>
        </p:nvPicPr>
        <p:blipFill>
          <a:blip r:embed="rId17"/>
          <a:stretch>
            <a:fillRect/>
          </a:stretch>
        </p:blipFill>
        <p:spPr>
          <a:xfrm>
            <a:off x="4497237" y="8222412"/>
            <a:ext cx="1905001" cy="1425223"/>
          </a:xfrm>
          <a:prstGeom prst="rect">
            <a:avLst/>
          </a:prstGeom>
          <a:solidFill>
            <a:schemeClr val="bg1"/>
          </a:solidFill>
          <a:ln w="12700">
            <a:miter lim="400000"/>
          </a:ln>
        </p:spPr>
      </p:pic>
      <p:pic>
        <p:nvPicPr>
          <p:cNvPr id="18" name="dog.9.jpg" descr="dog.9.jpg">
            <a:extLst>
              <a:ext uri="{FF2B5EF4-FFF2-40B4-BE49-F238E27FC236}">
                <a16:creationId xmlns:a16="http://schemas.microsoft.com/office/drawing/2014/main" id="{B982AD23-496B-58D0-B60A-0983D208E20C}"/>
              </a:ext>
            </a:extLst>
          </p:cNvPr>
          <p:cNvPicPr>
            <a:picLocks noChangeAspect="1"/>
          </p:cNvPicPr>
          <p:nvPr/>
        </p:nvPicPr>
        <p:blipFill>
          <a:blip r:embed="rId18"/>
          <a:stretch>
            <a:fillRect/>
          </a:stretch>
        </p:blipFill>
        <p:spPr>
          <a:xfrm>
            <a:off x="1532222" y="6995258"/>
            <a:ext cx="1905001" cy="2588316"/>
          </a:xfrm>
          <a:prstGeom prst="rect">
            <a:avLst/>
          </a:prstGeom>
          <a:solidFill>
            <a:schemeClr val="bg1"/>
          </a:solidFill>
          <a:ln w="12700">
            <a:miter lim="400000"/>
          </a:ln>
        </p:spPr>
      </p:pic>
      <p:sp>
        <p:nvSpPr>
          <p:cNvPr id="30" name="テキスト ボックス 29">
            <a:extLst>
              <a:ext uri="{FF2B5EF4-FFF2-40B4-BE49-F238E27FC236}">
                <a16:creationId xmlns:a16="http://schemas.microsoft.com/office/drawing/2014/main" id="{0E6A8896-9B0A-1077-A93C-E3706D477A81}"/>
              </a:ext>
            </a:extLst>
          </p:cNvPr>
          <p:cNvSpPr txBox="1"/>
          <p:nvPr/>
        </p:nvSpPr>
        <p:spPr>
          <a:xfrm>
            <a:off x="10986323" y="2185699"/>
            <a:ext cx="6027058" cy="7119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kumimoji="0" lang="en-US" altLang="ja-JP" sz="4400" b="0" i="0" u="none" strike="noStrike" cap="none" spc="0" normalizeH="0" baseline="0">
                <a:ln>
                  <a:noFill/>
                </a:ln>
                <a:solidFill>
                  <a:srgbClr val="000000"/>
                </a:solidFill>
                <a:effectLst/>
                <a:uFillTx/>
                <a:latin typeface="Hiragino Maru Gothic ProN W4" panose="020F0400000000000000" pitchFamily="34" charset="-128"/>
                <a:ea typeface="Hiragino Maru Gothic ProN W4" panose="020F0400000000000000" pitchFamily="34" charset="-128"/>
                <a:sym typeface="Canela Text Regular"/>
              </a:rPr>
              <a:t>8</a:t>
            </a:r>
            <a:r>
              <a:rPr kumimoji="0" lang="ja-JP" altLang="en-US" sz="4400" b="0" i="0" u="none" strike="noStrike" cap="none" spc="0" normalizeH="0" baseline="0">
                <a:ln>
                  <a:noFill/>
                </a:ln>
                <a:solidFill>
                  <a:srgbClr val="000000"/>
                </a:solidFill>
                <a:effectLst/>
                <a:uFillTx/>
                <a:latin typeface="Hiragino Maru Gothic ProN W4" panose="020F0400000000000000" pitchFamily="34" charset="-128"/>
                <a:ea typeface="Hiragino Maru Gothic ProN W4" panose="020F0400000000000000" pitchFamily="34" charset="-128"/>
                <a:sym typeface="Canela Text Regular"/>
              </a:rPr>
              <a:t>枚の予測結果を得る</a:t>
            </a: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6" name="矢印"/>
          <p:cNvSpPr/>
          <p:nvPr/>
        </p:nvSpPr>
        <p:spPr>
          <a:xfrm>
            <a:off x="18077184" y="6794349"/>
            <a:ext cx="1270001" cy="1270001"/>
          </a:xfrm>
          <a:prstGeom prst="rightArrow">
            <a:avLst>
              <a:gd name="adj1" fmla="val 32000"/>
              <a:gd name="adj2" fmla="val 64000"/>
            </a:avLst>
          </a:prstGeom>
          <a:solidFill>
            <a:srgbClr val="000000"/>
          </a:solidFill>
          <a:ln w="12700">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endParaRPr/>
          </a:p>
        </p:txBody>
      </p:sp>
      <p:pic>
        <p:nvPicPr>
          <p:cNvPr id="1367" name="スクリーンショット 2021-11-16 8.53.31.png" descr="スクリーンショット 2021-11-16 8.53.31.png"/>
          <p:cNvPicPr>
            <a:picLocks noChangeAspect="1"/>
          </p:cNvPicPr>
          <p:nvPr/>
        </p:nvPicPr>
        <p:blipFill>
          <a:blip r:embed="rId2"/>
          <a:stretch>
            <a:fillRect/>
          </a:stretch>
        </p:blipFill>
        <p:spPr>
          <a:xfrm>
            <a:off x="6830071" y="3468440"/>
            <a:ext cx="10723858" cy="7921818"/>
          </a:xfrm>
          <a:prstGeom prst="rect">
            <a:avLst/>
          </a:prstGeom>
          <a:ln w="12700">
            <a:miter lim="400000"/>
          </a:ln>
        </p:spPr>
      </p:pic>
      <p:sp>
        <p:nvSpPr>
          <p:cNvPr id="1369" name="線"/>
          <p:cNvSpPr/>
          <p:nvPr/>
        </p:nvSpPr>
        <p:spPr>
          <a:xfrm>
            <a:off x="1206048" y="1421909"/>
            <a:ext cx="6458677" cy="2066349"/>
          </a:xfrm>
          <a:custGeom>
            <a:avLst/>
            <a:gdLst/>
            <a:ahLst/>
            <a:cxnLst>
              <a:cxn ang="0">
                <a:pos x="wd2" y="hd2"/>
              </a:cxn>
              <a:cxn ang="5400000">
                <a:pos x="wd2" y="hd2"/>
              </a:cxn>
              <a:cxn ang="10800000">
                <a:pos x="wd2" y="hd2"/>
              </a:cxn>
              <a:cxn ang="16200000">
                <a:pos x="wd2" y="hd2"/>
              </a:cxn>
            </a:cxnLst>
            <a:rect l="0" t="0" r="r" b="b"/>
            <a:pathLst>
              <a:path w="21600" h="20272" extrusionOk="0">
                <a:moveTo>
                  <a:pt x="0" y="20150"/>
                </a:moveTo>
                <a:cubicBezTo>
                  <a:pt x="2174" y="6671"/>
                  <a:pt x="7007" y="-1328"/>
                  <a:pt x="12064" y="182"/>
                </a:cubicBezTo>
                <a:cubicBezTo>
                  <a:pt x="16234" y="1427"/>
                  <a:pt x="19865" y="9077"/>
                  <a:pt x="21600" y="20272"/>
                </a:cubicBezTo>
              </a:path>
            </a:pathLst>
          </a:custGeom>
          <a:ln w="50800">
            <a:solidFill>
              <a:srgbClr val="000000"/>
            </a:solidFill>
            <a:miter lim="400000"/>
            <a:tailEnd type="triangle"/>
          </a:ln>
        </p:spPr>
        <p:txBody>
          <a:bodyPr lIns="50800" tIns="50800" rIns="50800" bIns="50800" anchor="ctr"/>
          <a:lstStyle/>
          <a:p>
            <a:endParaRPr/>
          </a:p>
        </p:txBody>
      </p:sp>
      <p:sp>
        <p:nvSpPr>
          <p:cNvPr id="1370" name="線"/>
          <p:cNvSpPr/>
          <p:nvPr/>
        </p:nvSpPr>
        <p:spPr>
          <a:xfrm>
            <a:off x="2290110" y="2032979"/>
            <a:ext cx="5372155" cy="1487965"/>
          </a:xfrm>
          <a:custGeom>
            <a:avLst/>
            <a:gdLst/>
            <a:ahLst/>
            <a:cxnLst>
              <a:cxn ang="0">
                <a:pos x="wd2" y="hd2"/>
              </a:cxn>
              <a:cxn ang="5400000">
                <a:pos x="wd2" y="hd2"/>
              </a:cxn>
              <a:cxn ang="10800000">
                <a:pos x="wd2" y="hd2"/>
              </a:cxn>
              <a:cxn ang="16200000">
                <a:pos x="wd2" y="hd2"/>
              </a:cxn>
            </a:cxnLst>
            <a:rect l="0" t="0" r="r" b="b"/>
            <a:pathLst>
              <a:path w="21600" h="19089" extrusionOk="0">
                <a:moveTo>
                  <a:pt x="0" y="18510"/>
                </a:moveTo>
                <a:cubicBezTo>
                  <a:pt x="2919" y="4482"/>
                  <a:pt x="8209" y="-2511"/>
                  <a:pt x="13381" y="820"/>
                </a:cubicBezTo>
                <a:cubicBezTo>
                  <a:pt x="16795" y="3018"/>
                  <a:pt x="19771" y="9633"/>
                  <a:pt x="21600" y="19089"/>
                </a:cubicBezTo>
              </a:path>
            </a:pathLst>
          </a:custGeom>
          <a:ln w="50800">
            <a:solidFill>
              <a:srgbClr val="000000"/>
            </a:solidFill>
            <a:miter lim="400000"/>
            <a:tailEnd type="triangle"/>
          </a:ln>
        </p:spPr>
        <p:txBody>
          <a:bodyPr lIns="50800" tIns="50800" rIns="50800" bIns="50800" anchor="ctr"/>
          <a:lstStyle/>
          <a:p>
            <a:endParaRPr/>
          </a:p>
        </p:txBody>
      </p:sp>
      <p:sp>
        <p:nvSpPr>
          <p:cNvPr id="1371" name="線"/>
          <p:cNvSpPr/>
          <p:nvPr/>
        </p:nvSpPr>
        <p:spPr>
          <a:xfrm>
            <a:off x="3401517" y="2556794"/>
            <a:ext cx="4201249" cy="951332"/>
          </a:xfrm>
          <a:custGeom>
            <a:avLst/>
            <a:gdLst/>
            <a:ahLst/>
            <a:cxnLst>
              <a:cxn ang="0">
                <a:pos x="wd2" y="hd2"/>
              </a:cxn>
              <a:cxn ang="5400000">
                <a:pos x="wd2" y="hd2"/>
              </a:cxn>
              <a:cxn ang="10800000">
                <a:pos x="wd2" y="hd2"/>
              </a:cxn>
              <a:cxn ang="16200000">
                <a:pos x="wd2" y="hd2"/>
              </a:cxn>
            </a:cxnLst>
            <a:rect l="0" t="0" r="r" b="b"/>
            <a:pathLst>
              <a:path w="21600" h="17945" extrusionOk="0">
                <a:moveTo>
                  <a:pt x="0" y="17335"/>
                </a:moveTo>
                <a:cubicBezTo>
                  <a:pt x="3806" y="2187"/>
                  <a:pt x="9636" y="-3655"/>
                  <a:pt x="15013" y="2290"/>
                </a:cubicBezTo>
                <a:cubicBezTo>
                  <a:pt x="17568" y="5116"/>
                  <a:pt x="19852" y="10544"/>
                  <a:pt x="21600" y="17945"/>
                </a:cubicBezTo>
              </a:path>
            </a:pathLst>
          </a:custGeom>
          <a:ln w="50800">
            <a:solidFill>
              <a:srgbClr val="000000"/>
            </a:solidFill>
            <a:miter lim="400000"/>
            <a:tailEnd type="triangle"/>
          </a:ln>
        </p:spPr>
        <p:txBody>
          <a:bodyPr lIns="50800" tIns="50800" rIns="50800" bIns="50800" anchor="ctr"/>
          <a:lstStyle/>
          <a:p>
            <a:endParaRPr/>
          </a:p>
        </p:txBody>
      </p:sp>
      <p:sp>
        <p:nvSpPr>
          <p:cNvPr id="1372" name="線"/>
          <p:cNvSpPr/>
          <p:nvPr/>
        </p:nvSpPr>
        <p:spPr>
          <a:xfrm>
            <a:off x="4567614" y="2991911"/>
            <a:ext cx="3020088" cy="516215"/>
          </a:xfrm>
          <a:custGeom>
            <a:avLst/>
            <a:gdLst/>
            <a:ahLst/>
            <a:cxnLst>
              <a:cxn ang="0">
                <a:pos x="wd2" y="hd2"/>
              </a:cxn>
              <a:cxn ang="5400000">
                <a:pos x="wd2" y="hd2"/>
              </a:cxn>
              <a:cxn ang="10800000">
                <a:pos x="wd2" y="hd2"/>
              </a:cxn>
              <a:cxn ang="16200000">
                <a:pos x="wd2" y="hd2"/>
              </a:cxn>
            </a:cxnLst>
            <a:rect l="0" t="0" r="r" b="b"/>
            <a:pathLst>
              <a:path w="21600" h="18092" extrusionOk="0">
                <a:moveTo>
                  <a:pt x="0" y="16959"/>
                </a:moveTo>
                <a:cubicBezTo>
                  <a:pt x="4257" y="1844"/>
                  <a:pt x="9640" y="-3508"/>
                  <a:pt x="14762" y="2281"/>
                </a:cubicBezTo>
                <a:cubicBezTo>
                  <a:pt x="17246" y="5088"/>
                  <a:pt x="19578" y="10480"/>
                  <a:pt x="21600" y="18092"/>
                </a:cubicBezTo>
              </a:path>
            </a:pathLst>
          </a:custGeom>
          <a:ln w="50800">
            <a:solidFill>
              <a:srgbClr val="000000"/>
            </a:solidFill>
            <a:miter lim="400000"/>
            <a:tailEnd type="triangle"/>
          </a:ln>
        </p:spPr>
        <p:txBody>
          <a:bodyPr lIns="50800" tIns="50800" rIns="50800" bIns="50800" anchor="ctr"/>
          <a:lstStyle/>
          <a:p>
            <a:endParaRPr/>
          </a:p>
        </p:txBody>
      </p:sp>
      <p:graphicFrame>
        <p:nvGraphicFramePr>
          <p:cNvPr id="1373" name="表"/>
          <p:cNvGraphicFramePr/>
          <p:nvPr/>
        </p:nvGraphicFramePr>
        <p:xfrm>
          <a:off x="19870442" y="4281172"/>
          <a:ext cx="3792663" cy="6296346"/>
        </p:xfrm>
        <a:graphic>
          <a:graphicData uri="http://schemas.openxmlformats.org/drawingml/2006/table">
            <a:tbl>
              <a:tblPr>
                <a:tableStyleId>{4C3C2611-4C71-4FC5-86AE-919BDF0F9419}</a:tableStyleId>
              </a:tblPr>
              <a:tblGrid>
                <a:gridCol w="1264221">
                  <a:extLst>
                    <a:ext uri="{9D8B030D-6E8A-4147-A177-3AD203B41FA5}">
                      <a16:colId xmlns:a16="http://schemas.microsoft.com/office/drawing/2014/main" val="20000"/>
                    </a:ext>
                  </a:extLst>
                </a:gridCol>
                <a:gridCol w="1264221">
                  <a:extLst>
                    <a:ext uri="{9D8B030D-6E8A-4147-A177-3AD203B41FA5}">
                      <a16:colId xmlns:a16="http://schemas.microsoft.com/office/drawing/2014/main" val="1593112496"/>
                    </a:ext>
                  </a:extLst>
                </a:gridCol>
                <a:gridCol w="1264221">
                  <a:extLst>
                    <a:ext uri="{9D8B030D-6E8A-4147-A177-3AD203B41FA5}">
                      <a16:colId xmlns:a16="http://schemas.microsoft.com/office/drawing/2014/main" val="20001"/>
                    </a:ext>
                  </a:extLst>
                </a:gridCol>
              </a:tblGrid>
              <a:tr h="699594">
                <a:tc>
                  <a:txBody>
                    <a:bodyPr/>
                    <a:lstStyle/>
                    <a:p>
                      <a:pPr defTabSz="914400">
                        <a:tabLst>
                          <a:tab pos="1663700" algn="l"/>
                        </a:tabLst>
                        <a:defRPr sz="1800"/>
                      </a:pPr>
                      <a:r>
                        <a:rPr lang="en-US" sz="3200" dirty="0"/>
                        <a:t>No.</a:t>
                      </a:r>
                      <a:endParaRPr sz="3200" dirty="0"/>
                    </a:p>
                  </a:txBody>
                  <a:tcPr marL="50800" marR="50800" marT="50800" marB="50800" anchor="ctr" horzOverflow="overflow"/>
                </a:tc>
                <a:tc>
                  <a:txBody>
                    <a:bodyPr/>
                    <a:lstStyle/>
                    <a:p>
                      <a:pPr defTabSz="914400">
                        <a:tabLst>
                          <a:tab pos="1663700" algn="l"/>
                        </a:tabLst>
                        <a:defRPr sz="1800"/>
                      </a:pPr>
                      <a:r>
                        <a:rPr sz="3200" dirty="0" err="1"/>
                        <a:t>出力</a:t>
                      </a:r>
                      <a:endParaRPr sz="3200" dirty="0"/>
                    </a:p>
                  </a:txBody>
                  <a:tcPr marL="50800" marR="50800" marT="50800" marB="50800" anchor="ctr" horzOverflow="overflow"/>
                </a:tc>
                <a:tc>
                  <a:txBody>
                    <a:bodyPr/>
                    <a:lstStyle/>
                    <a:p>
                      <a:pPr defTabSz="914400">
                        <a:tabLst>
                          <a:tab pos="1663700" algn="l"/>
                        </a:tabLst>
                        <a:defRPr sz="1800"/>
                      </a:pPr>
                      <a:r>
                        <a:rPr sz="3200"/>
                        <a:t>正解</a:t>
                      </a:r>
                    </a:p>
                  </a:txBody>
                  <a:tcPr marL="50800" marR="50800" marT="50800" marB="50800" anchor="ctr" horzOverflow="overflow"/>
                </a:tc>
                <a:extLst>
                  <a:ext uri="{0D108BD9-81ED-4DB2-BD59-A6C34878D82A}">
                    <a16:rowId xmlns:a16="http://schemas.microsoft.com/office/drawing/2014/main" val="10000"/>
                  </a:ext>
                </a:extLst>
              </a:tr>
              <a:tr h="699594">
                <a:tc>
                  <a:txBody>
                    <a:bodyPr/>
                    <a:lstStyle/>
                    <a:p>
                      <a:pPr defTabSz="914400">
                        <a:tabLst>
                          <a:tab pos="1663700" algn="l"/>
                        </a:tabLst>
                        <a:defRPr sz="1800"/>
                      </a:pPr>
                      <a:r>
                        <a:rPr lang="en-US" sz="3200" dirty="0"/>
                        <a:t>1</a:t>
                      </a:r>
                      <a:endParaRPr sz="3200" dirty="0"/>
                    </a:p>
                  </a:txBody>
                  <a:tcPr marL="50800" marR="50800" marT="50800" marB="50800" anchor="ctr" horzOverflow="overflow"/>
                </a:tc>
                <a:tc>
                  <a:txBody>
                    <a:bodyPr/>
                    <a:lstStyle/>
                    <a:p>
                      <a:pPr defTabSz="914400">
                        <a:tabLst>
                          <a:tab pos="1663700" algn="l"/>
                        </a:tabLst>
                        <a:defRPr sz="1800"/>
                      </a:pPr>
                      <a:r>
                        <a:rPr sz="3200" dirty="0"/>
                        <a:t>0.5</a:t>
                      </a:r>
                    </a:p>
                  </a:txBody>
                  <a:tcPr marL="50800" marR="50800" marT="50800" marB="50800" anchor="ctr" horzOverflow="overflow"/>
                </a:tc>
                <a:tc>
                  <a:txBody>
                    <a:bodyPr/>
                    <a:lstStyle/>
                    <a:p>
                      <a:pPr defTabSz="914400">
                        <a:tabLst>
                          <a:tab pos="1663700" algn="l"/>
                        </a:tabLst>
                        <a:defRPr sz="1800"/>
                      </a:pPr>
                      <a:r>
                        <a:rPr sz="3200"/>
                        <a:t>1</a:t>
                      </a:r>
                    </a:p>
                  </a:txBody>
                  <a:tcPr marL="50800" marR="50800" marT="50800" marB="50800" anchor="ctr" horzOverflow="overflow"/>
                </a:tc>
                <a:extLst>
                  <a:ext uri="{0D108BD9-81ED-4DB2-BD59-A6C34878D82A}">
                    <a16:rowId xmlns:a16="http://schemas.microsoft.com/office/drawing/2014/main" val="10001"/>
                  </a:ext>
                </a:extLst>
              </a:tr>
              <a:tr h="699594">
                <a:tc>
                  <a:txBody>
                    <a:bodyPr/>
                    <a:lstStyle/>
                    <a:p>
                      <a:pPr defTabSz="914400">
                        <a:tabLst>
                          <a:tab pos="1663700" algn="l"/>
                        </a:tabLst>
                        <a:defRPr sz="1800"/>
                      </a:pPr>
                      <a:r>
                        <a:rPr lang="en-US" sz="3200" dirty="0"/>
                        <a:t>2</a:t>
                      </a:r>
                      <a:endParaRPr sz="3200" dirty="0"/>
                    </a:p>
                  </a:txBody>
                  <a:tcPr marL="50800" marR="50800" marT="50800" marB="50800" anchor="ctr" horzOverflow="overflow"/>
                </a:tc>
                <a:tc>
                  <a:txBody>
                    <a:bodyPr/>
                    <a:lstStyle/>
                    <a:p>
                      <a:pPr defTabSz="914400">
                        <a:tabLst>
                          <a:tab pos="1663700" algn="l"/>
                        </a:tabLst>
                        <a:defRPr sz="1800"/>
                      </a:pPr>
                      <a:r>
                        <a:rPr sz="3200" dirty="0"/>
                        <a:t>0.3</a:t>
                      </a:r>
                    </a:p>
                  </a:txBody>
                  <a:tcPr marL="50800" marR="50800" marT="50800" marB="50800" anchor="ctr" horzOverflow="overflow"/>
                </a:tc>
                <a:tc>
                  <a:txBody>
                    <a:bodyPr/>
                    <a:lstStyle/>
                    <a:p>
                      <a:pPr defTabSz="914400">
                        <a:tabLst>
                          <a:tab pos="1663700" algn="l"/>
                        </a:tabLst>
                        <a:defRPr sz="1800"/>
                      </a:pPr>
                      <a:r>
                        <a:rPr sz="3200"/>
                        <a:t>1</a:t>
                      </a:r>
                    </a:p>
                  </a:txBody>
                  <a:tcPr marL="50800" marR="50800" marT="50800" marB="50800" anchor="ctr" horzOverflow="overflow"/>
                </a:tc>
                <a:extLst>
                  <a:ext uri="{0D108BD9-81ED-4DB2-BD59-A6C34878D82A}">
                    <a16:rowId xmlns:a16="http://schemas.microsoft.com/office/drawing/2014/main" val="10002"/>
                  </a:ext>
                </a:extLst>
              </a:tr>
              <a:tr h="699594">
                <a:tc>
                  <a:txBody>
                    <a:bodyPr/>
                    <a:lstStyle/>
                    <a:p>
                      <a:pPr defTabSz="914400">
                        <a:tabLst>
                          <a:tab pos="1663700" algn="l"/>
                        </a:tabLst>
                        <a:defRPr sz="1800"/>
                      </a:pPr>
                      <a:r>
                        <a:rPr lang="en-US" sz="3200" dirty="0"/>
                        <a:t>3</a:t>
                      </a:r>
                      <a:endParaRPr sz="3200" dirty="0"/>
                    </a:p>
                  </a:txBody>
                  <a:tcPr marL="50800" marR="50800" marT="50800" marB="50800" anchor="ctr" horzOverflow="overflow"/>
                </a:tc>
                <a:tc>
                  <a:txBody>
                    <a:bodyPr/>
                    <a:lstStyle/>
                    <a:p>
                      <a:pPr defTabSz="914400">
                        <a:tabLst>
                          <a:tab pos="1663700" algn="l"/>
                        </a:tabLst>
                        <a:defRPr sz="1800"/>
                      </a:pPr>
                      <a:r>
                        <a:rPr sz="3200" dirty="0"/>
                        <a:t>0.6</a:t>
                      </a:r>
                    </a:p>
                  </a:txBody>
                  <a:tcPr marL="50800" marR="50800" marT="50800" marB="50800" anchor="ctr" horzOverflow="overflow"/>
                </a:tc>
                <a:tc>
                  <a:txBody>
                    <a:bodyPr/>
                    <a:lstStyle/>
                    <a:p>
                      <a:pPr defTabSz="914400">
                        <a:tabLst>
                          <a:tab pos="1663700" algn="l"/>
                        </a:tabLst>
                        <a:defRPr sz="1800"/>
                      </a:pPr>
                      <a:r>
                        <a:rPr sz="3200"/>
                        <a:t>1</a:t>
                      </a:r>
                    </a:p>
                  </a:txBody>
                  <a:tcPr marL="50800" marR="50800" marT="50800" marB="50800" anchor="ctr" horzOverflow="overflow"/>
                </a:tc>
                <a:extLst>
                  <a:ext uri="{0D108BD9-81ED-4DB2-BD59-A6C34878D82A}">
                    <a16:rowId xmlns:a16="http://schemas.microsoft.com/office/drawing/2014/main" val="10003"/>
                  </a:ext>
                </a:extLst>
              </a:tr>
              <a:tr h="699594">
                <a:tc>
                  <a:txBody>
                    <a:bodyPr/>
                    <a:lstStyle/>
                    <a:p>
                      <a:pPr defTabSz="914400">
                        <a:tabLst>
                          <a:tab pos="1663700" algn="l"/>
                        </a:tabLst>
                        <a:defRPr sz="1800"/>
                      </a:pPr>
                      <a:r>
                        <a:rPr lang="en-US" sz="3200" dirty="0"/>
                        <a:t>4</a:t>
                      </a:r>
                      <a:endParaRPr sz="3200" dirty="0"/>
                    </a:p>
                  </a:txBody>
                  <a:tcPr marL="50800" marR="50800" marT="50800" marB="50800" anchor="ctr" horzOverflow="overflow"/>
                </a:tc>
                <a:tc>
                  <a:txBody>
                    <a:bodyPr/>
                    <a:lstStyle/>
                    <a:p>
                      <a:pPr defTabSz="914400">
                        <a:tabLst>
                          <a:tab pos="1663700" algn="l"/>
                        </a:tabLst>
                        <a:defRPr sz="1800"/>
                      </a:pPr>
                      <a:r>
                        <a:rPr sz="3200" dirty="0"/>
                        <a:t>0.7</a:t>
                      </a:r>
                    </a:p>
                  </a:txBody>
                  <a:tcPr marL="50800" marR="50800" marT="50800" marB="50800" anchor="ctr" horzOverflow="overflow"/>
                </a:tc>
                <a:tc>
                  <a:txBody>
                    <a:bodyPr/>
                    <a:lstStyle/>
                    <a:p>
                      <a:pPr defTabSz="914400">
                        <a:tabLst>
                          <a:tab pos="1663700" algn="l"/>
                        </a:tabLst>
                        <a:defRPr sz="1800"/>
                      </a:pPr>
                      <a:r>
                        <a:rPr sz="3200"/>
                        <a:t>1</a:t>
                      </a:r>
                    </a:p>
                  </a:txBody>
                  <a:tcPr marL="50800" marR="50800" marT="50800" marB="50800" anchor="ctr" horzOverflow="overflow"/>
                </a:tc>
                <a:extLst>
                  <a:ext uri="{0D108BD9-81ED-4DB2-BD59-A6C34878D82A}">
                    <a16:rowId xmlns:a16="http://schemas.microsoft.com/office/drawing/2014/main" val="10004"/>
                  </a:ext>
                </a:extLst>
              </a:tr>
              <a:tr h="699594">
                <a:tc>
                  <a:txBody>
                    <a:bodyPr/>
                    <a:lstStyle/>
                    <a:p>
                      <a:pPr defTabSz="914400">
                        <a:tabLst>
                          <a:tab pos="1663700" algn="l"/>
                        </a:tabLst>
                        <a:defRPr sz="1800"/>
                      </a:pPr>
                      <a:r>
                        <a:rPr lang="en-US" sz="3200" dirty="0"/>
                        <a:t>5</a:t>
                      </a:r>
                      <a:endParaRPr sz="3200" dirty="0"/>
                    </a:p>
                  </a:txBody>
                  <a:tcPr marL="50800" marR="50800" marT="50800" marB="50800" anchor="ctr" horzOverflow="overflow"/>
                </a:tc>
                <a:tc>
                  <a:txBody>
                    <a:bodyPr/>
                    <a:lstStyle/>
                    <a:p>
                      <a:pPr defTabSz="914400">
                        <a:tabLst>
                          <a:tab pos="1663700" algn="l"/>
                        </a:tabLst>
                        <a:defRPr sz="1800"/>
                      </a:pPr>
                      <a:r>
                        <a:rPr sz="3200" dirty="0"/>
                        <a:t>0.5</a:t>
                      </a:r>
                    </a:p>
                  </a:txBody>
                  <a:tcPr marL="50800" marR="50800" marT="50800" marB="50800" anchor="ctr" horzOverflow="overflow"/>
                </a:tc>
                <a:tc>
                  <a:txBody>
                    <a:bodyPr/>
                    <a:lstStyle/>
                    <a:p>
                      <a:pPr defTabSz="914400">
                        <a:tabLst>
                          <a:tab pos="1663700" algn="l"/>
                        </a:tabLst>
                        <a:defRPr sz="1800"/>
                      </a:pPr>
                      <a:r>
                        <a:rPr sz="3200"/>
                        <a:t>0</a:t>
                      </a:r>
                    </a:p>
                  </a:txBody>
                  <a:tcPr marL="50800" marR="50800" marT="50800" marB="50800" anchor="ctr" horzOverflow="overflow"/>
                </a:tc>
                <a:extLst>
                  <a:ext uri="{0D108BD9-81ED-4DB2-BD59-A6C34878D82A}">
                    <a16:rowId xmlns:a16="http://schemas.microsoft.com/office/drawing/2014/main" val="10005"/>
                  </a:ext>
                </a:extLst>
              </a:tr>
              <a:tr h="699594">
                <a:tc>
                  <a:txBody>
                    <a:bodyPr/>
                    <a:lstStyle/>
                    <a:p>
                      <a:pPr defTabSz="914400">
                        <a:tabLst>
                          <a:tab pos="1663700" algn="l"/>
                        </a:tabLst>
                        <a:defRPr sz="1800"/>
                      </a:pPr>
                      <a:r>
                        <a:rPr lang="en-US" sz="3200" dirty="0"/>
                        <a:t>6</a:t>
                      </a:r>
                      <a:endParaRPr sz="3200" dirty="0"/>
                    </a:p>
                  </a:txBody>
                  <a:tcPr marL="50800" marR="50800" marT="50800" marB="50800" anchor="ctr" horzOverflow="overflow"/>
                </a:tc>
                <a:tc>
                  <a:txBody>
                    <a:bodyPr/>
                    <a:lstStyle/>
                    <a:p>
                      <a:pPr defTabSz="914400">
                        <a:tabLst>
                          <a:tab pos="1663700" algn="l"/>
                        </a:tabLst>
                        <a:defRPr sz="1800"/>
                      </a:pPr>
                      <a:r>
                        <a:rPr sz="3200" dirty="0"/>
                        <a:t>0.3</a:t>
                      </a:r>
                    </a:p>
                  </a:txBody>
                  <a:tcPr marL="50800" marR="50800" marT="50800" marB="50800" anchor="ctr" horzOverflow="overflow"/>
                </a:tc>
                <a:tc>
                  <a:txBody>
                    <a:bodyPr/>
                    <a:lstStyle/>
                    <a:p>
                      <a:pPr defTabSz="914400">
                        <a:tabLst>
                          <a:tab pos="1663700" algn="l"/>
                        </a:tabLst>
                        <a:defRPr sz="1800"/>
                      </a:pPr>
                      <a:r>
                        <a:rPr sz="3200"/>
                        <a:t>0</a:t>
                      </a:r>
                    </a:p>
                  </a:txBody>
                  <a:tcPr marL="50800" marR="50800" marT="50800" marB="50800" anchor="ctr" horzOverflow="overflow"/>
                </a:tc>
                <a:extLst>
                  <a:ext uri="{0D108BD9-81ED-4DB2-BD59-A6C34878D82A}">
                    <a16:rowId xmlns:a16="http://schemas.microsoft.com/office/drawing/2014/main" val="10006"/>
                  </a:ext>
                </a:extLst>
              </a:tr>
              <a:tr h="699594">
                <a:tc>
                  <a:txBody>
                    <a:bodyPr/>
                    <a:lstStyle/>
                    <a:p>
                      <a:pPr defTabSz="914400">
                        <a:tabLst>
                          <a:tab pos="1663700" algn="l"/>
                        </a:tabLst>
                        <a:defRPr sz="1800"/>
                      </a:pPr>
                      <a:r>
                        <a:rPr lang="en-US" sz="3200" dirty="0"/>
                        <a:t>7</a:t>
                      </a:r>
                      <a:endParaRPr sz="3200" dirty="0"/>
                    </a:p>
                  </a:txBody>
                  <a:tcPr marL="50800" marR="50800" marT="50800" marB="50800" anchor="ctr" horzOverflow="overflow"/>
                </a:tc>
                <a:tc>
                  <a:txBody>
                    <a:bodyPr/>
                    <a:lstStyle/>
                    <a:p>
                      <a:pPr defTabSz="914400">
                        <a:tabLst>
                          <a:tab pos="1663700" algn="l"/>
                        </a:tabLst>
                        <a:defRPr sz="1800"/>
                      </a:pPr>
                      <a:r>
                        <a:rPr sz="3200" dirty="0"/>
                        <a:t>0.7</a:t>
                      </a:r>
                    </a:p>
                  </a:txBody>
                  <a:tcPr marL="50800" marR="50800" marT="50800" marB="50800" anchor="ctr" horzOverflow="overflow"/>
                </a:tc>
                <a:tc>
                  <a:txBody>
                    <a:bodyPr/>
                    <a:lstStyle/>
                    <a:p>
                      <a:pPr defTabSz="914400">
                        <a:tabLst>
                          <a:tab pos="1663700" algn="l"/>
                        </a:tabLst>
                        <a:defRPr sz="1800"/>
                      </a:pPr>
                      <a:r>
                        <a:rPr sz="3200"/>
                        <a:t>0</a:t>
                      </a:r>
                    </a:p>
                  </a:txBody>
                  <a:tcPr marL="50800" marR="50800" marT="50800" marB="50800" anchor="ctr" horzOverflow="overflow"/>
                </a:tc>
                <a:extLst>
                  <a:ext uri="{0D108BD9-81ED-4DB2-BD59-A6C34878D82A}">
                    <a16:rowId xmlns:a16="http://schemas.microsoft.com/office/drawing/2014/main" val="10007"/>
                  </a:ext>
                </a:extLst>
              </a:tr>
              <a:tr h="699594">
                <a:tc>
                  <a:txBody>
                    <a:bodyPr/>
                    <a:lstStyle/>
                    <a:p>
                      <a:pPr defTabSz="914400">
                        <a:tabLst>
                          <a:tab pos="1663700" algn="l"/>
                        </a:tabLst>
                        <a:defRPr sz="1800"/>
                      </a:pPr>
                      <a:r>
                        <a:rPr lang="en-US" sz="3200" dirty="0"/>
                        <a:t>8</a:t>
                      </a:r>
                      <a:endParaRPr sz="3200" dirty="0"/>
                    </a:p>
                  </a:txBody>
                  <a:tcPr marL="50800" marR="50800" marT="50800" marB="50800" anchor="ctr" horzOverflow="overflow"/>
                </a:tc>
                <a:tc>
                  <a:txBody>
                    <a:bodyPr/>
                    <a:lstStyle/>
                    <a:p>
                      <a:pPr defTabSz="914400">
                        <a:tabLst>
                          <a:tab pos="1663700" algn="l"/>
                        </a:tabLst>
                        <a:defRPr sz="1800"/>
                      </a:pPr>
                      <a:r>
                        <a:rPr sz="3200" dirty="0"/>
                        <a:t>0.5</a:t>
                      </a:r>
                    </a:p>
                  </a:txBody>
                  <a:tcPr marL="50800" marR="50800" marT="50800" marB="50800" anchor="ctr" horzOverflow="overflow"/>
                </a:tc>
                <a:tc>
                  <a:txBody>
                    <a:bodyPr/>
                    <a:lstStyle/>
                    <a:p>
                      <a:pPr defTabSz="914400">
                        <a:tabLst>
                          <a:tab pos="1663700" algn="l"/>
                        </a:tabLst>
                        <a:defRPr sz="1800"/>
                      </a:pPr>
                      <a:r>
                        <a:rPr sz="3200" dirty="0"/>
                        <a:t>0</a:t>
                      </a:r>
                    </a:p>
                  </a:txBody>
                  <a:tcPr marL="50800" marR="50800" marT="50800" marB="50800" anchor="ctr" horzOverflow="overflow"/>
                </a:tc>
                <a:extLst>
                  <a:ext uri="{0D108BD9-81ED-4DB2-BD59-A6C34878D82A}">
                    <a16:rowId xmlns:a16="http://schemas.microsoft.com/office/drawing/2014/main" val="10008"/>
                  </a:ext>
                </a:extLst>
              </a:tr>
            </a:tbl>
          </a:graphicData>
        </a:graphic>
      </p:graphicFrame>
      <p:sp>
        <p:nvSpPr>
          <p:cNvPr id="1374" name="損失関数で出力と正解の間の誤差を計算する"/>
          <p:cNvSpPr txBox="1"/>
          <p:nvPr/>
        </p:nvSpPr>
        <p:spPr>
          <a:xfrm>
            <a:off x="1469820" y="12044109"/>
            <a:ext cx="15244558" cy="13490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4500">
                <a:latin typeface="ヒラギノ丸ゴ ProN W4"/>
                <a:ea typeface="ヒラギノ丸ゴ ProN W4"/>
                <a:cs typeface="ヒラギノ丸ゴ ProN W4"/>
                <a:sym typeface="ヒラギノ丸ゴ ProN W4"/>
              </a:defRPr>
            </a:lvl1pPr>
          </a:lstStyle>
          <a:p>
            <a:r>
              <a:rPr lang="ja-JP" altLang="en-US" dirty="0"/>
              <a:t>最初はテキトーな重み</a:t>
            </a:r>
            <a:r>
              <a:rPr lang="en-US" altLang="ja-JP" dirty="0"/>
              <a:t>w</a:t>
            </a:r>
            <a:r>
              <a:rPr lang="ja-JP" altLang="en-US" dirty="0"/>
              <a:t>とバイアス</a:t>
            </a:r>
            <a:r>
              <a:rPr lang="en-US" altLang="ja-JP" dirty="0"/>
              <a:t>b</a:t>
            </a:r>
            <a:r>
              <a:rPr lang="ja-JP" altLang="en-US" dirty="0"/>
              <a:t>なので正解にならない</a:t>
            </a:r>
            <a:endParaRPr lang="en-US" altLang="ja-JP" dirty="0"/>
          </a:p>
          <a:p>
            <a:r>
              <a:rPr lang="ja-JP" altLang="en-US" dirty="0"/>
              <a:t>（＝確率が低い）</a:t>
            </a:r>
            <a:endParaRPr dirty="0"/>
          </a:p>
        </p:txBody>
      </p:sp>
      <p:sp>
        <p:nvSpPr>
          <p:cNvPr id="11" name="損失関数で出力と正解の間の誤差を計算する">
            <a:extLst>
              <a:ext uri="{FF2B5EF4-FFF2-40B4-BE49-F238E27FC236}">
                <a16:creationId xmlns:a16="http://schemas.microsoft.com/office/drawing/2014/main" id="{9A9B5157-419C-4649-B0FC-B4E4367A64E4}"/>
              </a:ext>
            </a:extLst>
          </p:cNvPr>
          <p:cNvSpPr txBox="1"/>
          <p:nvPr/>
        </p:nvSpPr>
        <p:spPr>
          <a:xfrm>
            <a:off x="18712184" y="10847582"/>
            <a:ext cx="5530041" cy="19723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gn="l">
              <a:defRPr sz="4500">
                <a:latin typeface="ヒラギノ丸ゴ ProN W4"/>
                <a:ea typeface="ヒラギノ丸ゴ ProN W4"/>
                <a:cs typeface="ヒラギノ丸ゴ ProN W4"/>
                <a:sym typeface="ヒラギノ丸ゴ ProN W4"/>
              </a:defRPr>
            </a:lvl1pPr>
          </a:lstStyle>
          <a:p>
            <a:r>
              <a:rPr lang="ja-JP" altLang="en-US" dirty="0"/>
              <a:t>この出力と正解の</a:t>
            </a:r>
            <a:endParaRPr lang="en-US" altLang="ja-JP" dirty="0"/>
          </a:p>
          <a:p>
            <a:r>
              <a:rPr lang="ja-JP" altLang="en-US" dirty="0"/>
              <a:t>ズレ</a:t>
            </a:r>
            <a:r>
              <a:rPr lang="en-US" altLang="ja-JP" dirty="0"/>
              <a:t>(</a:t>
            </a:r>
            <a:r>
              <a:rPr lang="ja-JP" altLang="en-US" dirty="0"/>
              <a:t>誤差</a:t>
            </a:r>
            <a:r>
              <a:rPr lang="en-US" altLang="ja-JP" dirty="0"/>
              <a:t>L)</a:t>
            </a:r>
            <a:r>
              <a:rPr lang="ja-JP" altLang="en-US" dirty="0"/>
              <a:t>を数値化したい</a:t>
            </a:r>
            <a:endParaRPr dirty="0"/>
          </a:p>
        </p:txBody>
      </p:sp>
      <p:sp>
        <p:nvSpPr>
          <p:cNvPr id="2" name="テキスト ボックス 1">
            <a:extLst>
              <a:ext uri="{FF2B5EF4-FFF2-40B4-BE49-F238E27FC236}">
                <a16:creationId xmlns:a16="http://schemas.microsoft.com/office/drawing/2014/main" id="{687C681A-947B-4644-B4BD-EFCD37653967}"/>
              </a:ext>
            </a:extLst>
          </p:cNvPr>
          <p:cNvSpPr txBox="1"/>
          <p:nvPr/>
        </p:nvSpPr>
        <p:spPr>
          <a:xfrm>
            <a:off x="19642584" y="3310418"/>
            <a:ext cx="4020522" cy="5457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kumimoji="0" lang="ja-JP" altLang="en-US" sz="32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猫が１，犬が０</a:t>
            </a:r>
          </a:p>
        </p:txBody>
      </p:sp>
      <p:sp>
        <p:nvSpPr>
          <p:cNvPr id="4" name="四角形: 角を丸くする 3">
            <a:extLst>
              <a:ext uri="{FF2B5EF4-FFF2-40B4-BE49-F238E27FC236}">
                <a16:creationId xmlns:a16="http://schemas.microsoft.com/office/drawing/2014/main" id="{A09FDE25-39DA-5F08-50E8-8DC3835C7D50}"/>
              </a:ext>
            </a:extLst>
          </p:cNvPr>
          <p:cNvSpPr/>
          <p:nvPr/>
        </p:nvSpPr>
        <p:spPr>
          <a:xfrm>
            <a:off x="18584044" y="2556794"/>
            <a:ext cx="5530041" cy="10776762"/>
          </a:xfrm>
          <a:prstGeom prst="roundRect">
            <a:avLst/>
          </a:prstGeom>
          <a:noFill/>
          <a:ln w="381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1303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Graphik"/>
              <a:ea typeface="Graphik"/>
              <a:cs typeface="Graphik"/>
              <a:sym typeface="Graphik"/>
            </a:endParaRPr>
          </a:p>
        </p:txBody>
      </p:sp>
      <p:sp>
        <p:nvSpPr>
          <p:cNvPr id="5" name="正方形/長方形 4">
            <a:extLst>
              <a:ext uri="{FF2B5EF4-FFF2-40B4-BE49-F238E27FC236}">
                <a16:creationId xmlns:a16="http://schemas.microsoft.com/office/drawing/2014/main" id="{A719EBF1-DA04-1383-4DE7-AC8F2D2EFCBB}"/>
              </a:ext>
            </a:extLst>
          </p:cNvPr>
          <p:cNvSpPr/>
          <p:nvPr/>
        </p:nvSpPr>
        <p:spPr>
          <a:xfrm>
            <a:off x="251012" y="4281172"/>
            <a:ext cx="6293223" cy="5436569"/>
          </a:xfrm>
          <a:prstGeom prst="rect">
            <a:avLst/>
          </a:prstGeom>
          <a:solidFill>
            <a:schemeClr val="bg1"/>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1303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Graphik"/>
              <a:ea typeface="Graphik"/>
              <a:cs typeface="Graphik"/>
              <a:sym typeface="Graphik"/>
            </a:endParaRPr>
          </a:p>
        </p:txBody>
      </p:sp>
      <p:sp>
        <p:nvSpPr>
          <p:cNvPr id="6" name="損失関数で出力と正解の間の誤差を計算する">
            <a:extLst>
              <a:ext uri="{FF2B5EF4-FFF2-40B4-BE49-F238E27FC236}">
                <a16:creationId xmlns:a16="http://schemas.microsoft.com/office/drawing/2014/main" id="{D63BF846-69DA-4235-A08C-94ADDF560A2A}"/>
              </a:ext>
            </a:extLst>
          </p:cNvPr>
          <p:cNvSpPr txBox="1"/>
          <p:nvPr/>
        </p:nvSpPr>
        <p:spPr>
          <a:xfrm>
            <a:off x="3205994" y="426071"/>
            <a:ext cx="16436590" cy="7673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gn="l">
              <a:defRPr sz="4500">
                <a:latin typeface="ヒラギノ丸ゴ ProN W4"/>
                <a:ea typeface="ヒラギノ丸ゴ ProN W4"/>
                <a:cs typeface="ヒラギノ丸ゴ ProN W4"/>
                <a:sym typeface="ヒラギノ丸ゴ ProN W4"/>
              </a:defRPr>
            </a:lvl1pPr>
          </a:lstStyle>
          <a:p>
            <a:r>
              <a:rPr lang="ja-JP" altLang="en-US" sz="4800" dirty="0"/>
              <a:t>一部を取り出して予測する</a:t>
            </a:r>
            <a:r>
              <a:rPr lang="en-US" altLang="ja-JP" sz="4800" dirty="0"/>
              <a:t>(</a:t>
            </a:r>
            <a:r>
              <a:rPr lang="ja-JP" altLang="en-US" sz="4800" dirty="0"/>
              <a:t>ここでは仮に</a:t>
            </a:r>
            <a:r>
              <a:rPr lang="en-US" altLang="ja-JP" sz="4800" dirty="0"/>
              <a:t>8</a:t>
            </a:r>
            <a:r>
              <a:rPr lang="ja-JP" altLang="en-US" sz="4800" dirty="0"/>
              <a:t>枚ずつ取り出す</a:t>
            </a:r>
            <a:r>
              <a:rPr lang="en-US" altLang="ja-JP" sz="4800" dirty="0"/>
              <a:t>)</a:t>
            </a:r>
            <a:endParaRPr sz="4800" dirty="0"/>
          </a:p>
        </p:txBody>
      </p:sp>
      <p:pic>
        <p:nvPicPr>
          <p:cNvPr id="7" name="cat.9.jpg" descr="cat.9.jpg">
            <a:extLst>
              <a:ext uri="{FF2B5EF4-FFF2-40B4-BE49-F238E27FC236}">
                <a16:creationId xmlns:a16="http://schemas.microsoft.com/office/drawing/2014/main" id="{D72CA538-F71B-5E4E-C6A0-B03E25CE12B9}"/>
              </a:ext>
            </a:extLst>
          </p:cNvPr>
          <p:cNvPicPr>
            <a:picLocks noChangeAspect="1"/>
          </p:cNvPicPr>
          <p:nvPr/>
        </p:nvPicPr>
        <p:blipFill>
          <a:blip r:embed="rId3"/>
          <a:stretch>
            <a:fillRect/>
          </a:stretch>
        </p:blipFill>
        <p:spPr>
          <a:xfrm>
            <a:off x="2027402" y="4657565"/>
            <a:ext cx="1905001" cy="2686242"/>
          </a:xfrm>
          <a:prstGeom prst="rect">
            <a:avLst/>
          </a:prstGeom>
          <a:solidFill>
            <a:schemeClr val="bg1"/>
          </a:solidFill>
          <a:ln w="12700">
            <a:miter lim="400000"/>
          </a:ln>
        </p:spPr>
      </p:pic>
      <p:pic>
        <p:nvPicPr>
          <p:cNvPr id="8" name="cat.8.jpg" descr="cat.8.jpg">
            <a:extLst>
              <a:ext uri="{FF2B5EF4-FFF2-40B4-BE49-F238E27FC236}">
                <a16:creationId xmlns:a16="http://schemas.microsoft.com/office/drawing/2014/main" id="{D816D5C8-2B9F-CA7A-043C-C3B24D749679}"/>
              </a:ext>
            </a:extLst>
          </p:cNvPr>
          <p:cNvPicPr>
            <a:picLocks noChangeAspect="1"/>
          </p:cNvPicPr>
          <p:nvPr/>
        </p:nvPicPr>
        <p:blipFill>
          <a:blip r:embed="rId4"/>
          <a:stretch>
            <a:fillRect/>
          </a:stretch>
        </p:blipFill>
        <p:spPr>
          <a:xfrm>
            <a:off x="1208349" y="5159556"/>
            <a:ext cx="1905001" cy="1513647"/>
          </a:xfrm>
          <a:prstGeom prst="rect">
            <a:avLst/>
          </a:prstGeom>
          <a:solidFill>
            <a:schemeClr val="bg1"/>
          </a:solidFill>
          <a:ln w="12700">
            <a:miter lim="400000"/>
          </a:ln>
        </p:spPr>
      </p:pic>
      <p:pic>
        <p:nvPicPr>
          <p:cNvPr id="9" name="cat.10.jpg" descr="cat.10.jpg">
            <a:extLst>
              <a:ext uri="{FF2B5EF4-FFF2-40B4-BE49-F238E27FC236}">
                <a16:creationId xmlns:a16="http://schemas.microsoft.com/office/drawing/2014/main" id="{E3D82A95-B9A6-596B-4109-4C984ABBCE5E}"/>
              </a:ext>
            </a:extLst>
          </p:cNvPr>
          <p:cNvPicPr>
            <a:picLocks noChangeAspect="1"/>
          </p:cNvPicPr>
          <p:nvPr/>
        </p:nvPicPr>
        <p:blipFill>
          <a:blip r:embed="rId5"/>
          <a:stretch>
            <a:fillRect/>
          </a:stretch>
        </p:blipFill>
        <p:spPr>
          <a:xfrm>
            <a:off x="500834" y="4812893"/>
            <a:ext cx="1905001" cy="2063944"/>
          </a:xfrm>
          <a:prstGeom prst="rect">
            <a:avLst/>
          </a:prstGeom>
          <a:solidFill>
            <a:schemeClr val="bg1"/>
          </a:solidFill>
          <a:ln w="12700">
            <a:miter lim="400000"/>
          </a:ln>
        </p:spPr>
      </p:pic>
      <p:pic>
        <p:nvPicPr>
          <p:cNvPr id="10" name="cat.11.jpg" descr="cat.11.jpg">
            <a:extLst>
              <a:ext uri="{FF2B5EF4-FFF2-40B4-BE49-F238E27FC236}">
                <a16:creationId xmlns:a16="http://schemas.microsoft.com/office/drawing/2014/main" id="{8EA780FB-9C7E-D7B4-9281-3F1E599611BD}"/>
              </a:ext>
            </a:extLst>
          </p:cNvPr>
          <p:cNvPicPr>
            <a:picLocks noChangeAspect="1"/>
          </p:cNvPicPr>
          <p:nvPr/>
        </p:nvPicPr>
        <p:blipFill>
          <a:blip r:embed="rId6"/>
          <a:stretch>
            <a:fillRect/>
          </a:stretch>
        </p:blipFill>
        <p:spPr>
          <a:xfrm>
            <a:off x="4477163" y="5882134"/>
            <a:ext cx="1905001" cy="1924034"/>
          </a:xfrm>
          <a:prstGeom prst="rect">
            <a:avLst/>
          </a:prstGeom>
          <a:solidFill>
            <a:schemeClr val="bg1"/>
          </a:solidFill>
          <a:ln w="12700">
            <a:miter lim="400000"/>
          </a:ln>
        </p:spPr>
      </p:pic>
      <p:pic>
        <p:nvPicPr>
          <p:cNvPr id="12" name="cat.12.jpg" descr="cat.12.jpg">
            <a:extLst>
              <a:ext uri="{FF2B5EF4-FFF2-40B4-BE49-F238E27FC236}">
                <a16:creationId xmlns:a16="http://schemas.microsoft.com/office/drawing/2014/main" id="{EB28A0F3-E6C4-D379-DBB0-385CF36CC8CC}"/>
              </a:ext>
            </a:extLst>
          </p:cNvPr>
          <p:cNvPicPr>
            <a:picLocks noChangeAspect="1"/>
          </p:cNvPicPr>
          <p:nvPr/>
        </p:nvPicPr>
        <p:blipFill>
          <a:blip r:embed="rId7"/>
          <a:stretch>
            <a:fillRect/>
          </a:stretch>
        </p:blipFill>
        <p:spPr>
          <a:xfrm>
            <a:off x="407551" y="5628363"/>
            <a:ext cx="1905001" cy="1510195"/>
          </a:xfrm>
          <a:prstGeom prst="rect">
            <a:avLst/>
          </a:prstGeom>
          <a:solidFill>
            <a:schemeClr val="bg1"/>
          </a:solidFill>
          <a:ln w="12700">
            <a:miter lim="400000"/>
          </a:ln>
        </p:spPr>
      </p:pic>
      <p:pic>
        <p:nvPicPr>
          <p:cNvPr id="13" name="cat.13.jpg" descr="cat.13.jpg">
            <a:extLst>
              <a:ext uri="{FF2B5EF4-FFF2-40B4-BE49-F238E27FC236}">
                <a16:creationId xmlns:a16="http://schemas.microsoft.com/office/drawing/2014/main" id="{0670C6E7-6A13-2F97-0528-FC7398306C7A}"/>
              </a:ext>
            </a:extLst>
          </p:cNvPr>
          <p:cNvPicPr>
            <a:picLocks noChangeAspect="1"/>
          </p:cNvPicPr>
          <p:nvPr/>
        </p:nvPicPr>
        <p:blipFill>
          <a:blip r:embed="rId8"/>
          <a:stretch>
            <a:fillRect/>
          </a:stretch>
        </p:blipFill>
        <p:spPr>
          <a:xfrm>
            <a:off x="4141260" y="5550103"/>
            <a:ext cx="1905001" cy="1276781"/>
          </a:xfrm>
          <a:prstGeom prst="rect">
            <a:avLst/>
          </a:prstGeom>
          <a:solidFill>
            <a:schemeClr val="bg1"/>
          </a:solidFill>
          <a:ln w="12700">
            <a:miter lim="400000"/>
          </a:ln>
        </p:spPr>
      </p:pic>
      <p:pic>
        <p:nvPicPr>
          <p:cNvPr id="14" name="cat.14.jpg" descr="cat.14.jpg">
            <a:extLst>
              <a:ext uri="{FF2B5EF4-FFF2-40B4-BE49-F238E27FC236}">
                <a16:creationId xmlns:a16="http://schemas.microsoft.com/office/drawing/2014/main" id="{1E8D99F6-4FD8-4D47-368A-F63B1A91B74A}"/>
              </a:ext>
            </a:extLst>
          </p:cNvPr>
          <p:cNvPicPr>
            <a:picLocks noChangeAspect="1"/>
          </p:cNvPicPr>
          <p:nvPr/>
        </p:nvPicPr>
        <p:blipFill>
          <a:blip r:embed="rId9"/>
          <a:stretch>
            <a:fillRect/>
          </a:stretch>
        </p:blipFill>
        <p:spPr>
          <a:xfrm>
            <a:off x="1437006" y="6710386"/>
            <a:ext cx="1905001" cy="1687592"/>
          </a:xfrm>
          <a:prstGeom prst="rect">
            <a:avLst/>
          </a:prstGeom>
          <a:solidFill>
            <a:schemeClr val="bg1"/>
          </a:solidFill>
          <a:ln w="12700">
            <a:miter lim="400000"/>
          </a:ln>
        </p:spPr>
      </p:pic>
      <p:pic>
        <p:nvPicPr>
          <p:cNvPr id="15" name="cat.15.jpg" descr="cat.15.jpg">
            <a:extLst>
              <a:ext uri="{FF2B5EF4-FFF2-40B4-BE49-F238E27FC236}">
                <a16:creationId xmlns:a16="http://schemas.microsoft.com/office/drawing/2014/main" id="{55E31FDE-E5CE-8B9A-F4B1-EE9323DE07AE}"/>
              </a:ext>
            </a:extLst>
          </p:cNvPr>
          <p:cNvPicPr>
            <a:picLocks noChangeAspect="1"/>
          </p:cNvPicPr>
          <p:nvPr/>
        </p:nvPicPr>
        <p:blipFill>
          <a:blip r:embed="rId10"/>
          <a:stretch>
            <a:fillRect/>
          </a:stretch>
        </p:blipFill>
        <p:spPr>
          <a:xfrm>
            <a:off x="621807" y="7690412"/>
            <a:ext cx="1905001" cy="1762894"/>
          </a:xfrm>
          <a:prstGeom prst="rect">
            <a:avLst/>
          </a:prstGeom>
          <a:solidFill>
            <a:schemeClr val="bg1"/>
          </a:solidFill>
          <a:ln w="12700">
            <a:miter lim="400000"/>
          </a:ln>
        </p:spPr>
      </p:pic>
      <p:pic>
        <p:nvPicPr>
          <p:cNvPr id="16" name="dog.4.jpg" descr="dog.4.jpg">
            <a:extLst>
              <a:ext uri="{FF2B5EF4-FFF2-40B4-BE49-F238E27FC236}">
                <a16:creationId xmlns:a16="http://schemas.microsoft.com/office/drawing/2014/main" id="{D2D6E24A-27FB-BB01-5C65-753898DDD313}"/>
              </a:ext>
            </a:extLst>
          </p:cNvPr>
          <p:cNvPicPr>
            <a:picLocks noChangeAspect="1"/>
          </p:cNvPicPr>
          <p:nvPr/>
        </p:nvPicPr>
        <p:blipFill>
          <a:blip r:embed="rId11"/>
          <a:stretch>
            <a:fillRect/>
          </a:stretch>
        </p:blipFill>
        <p:spPr>
          <a:xfrm>
            <a:off x="4490000" y="4643983"/>
            <a:ext cx="1905001" cy="1822451"/>
          </a:xfrm>
          <a:prstGeom prst="rect">
            <a:avLst/>
          </a:prstGeom>
          <a:solidFill>
            <a:schemeClr val="bg1"/>
          </a:solidFill>
          <a:ln w="12700">
            <a:miter lim="400000"/>
          </a:ln>
        </p:spPr>
      </p:pic>
      <p:pic>
        <p:nvPicPr>
          <p:cNvPr id="17" name="dog.5.jpg" descr="dog.5.jpg">
            <a:extLst>
              <a:ext uri="{FF2B5EF4-FFF2-40B4-BE49-F238E27FC236}">
                <a16:creationId xmlns:a16="http://schemas.microsoft.com/office/drawing/2014/main" id="{6889917D-187B-0878-9BEA-F8B0C715EFE7}"/>
              </a:ext>
            </a:extLst>
          </p:cNvPr>
          <p:cNvPicPr>
            <a:picLocks noChangeAspect="1"/>
          </p:cNvPicPr>
          <p:nvPr/>
        </p:nvPicPr>
        <p:blipFill>
          <a:blip r:embed="rId12"/>
          <a:stretch>
            <a:fillRect/>
          </a:stretch>
        </p:blipFill>
        <p:spPr>
          <a:xfrm>
            <a:off x="3798955" y="4544274"/>
            <a:ext cx="1905001" cy="1435432"/>
          </a:xfrm>
          <a:prstGeom prst="rect">
            <a:avLst/>
          </a:prstGeom>
          <a:solidFill>
            <a:schemeClr val="bg1"/>
          </a:solidFill>
          <a:ln w="12700">
            <a:miter lim="400000"/>
          </a:ln>
        </p:spPr>
      </p:pic>
      <p:pic>
        <p:nvPicPr>
          <p:cNvPr id="18" name="dog.6.jpg" descr="dog.6.jpg">
            <a:extLst>
              <a:ext uri="{FF2B5EF4-FFF2-40B4-BE49-F238E27FC236}">
                <a16:creationId xmlns:a16="http://schemas.microsoft.com/office/drawing/2014/main" id="{00784D5F-5435-0CD2-9D5E-54A44DF70365}"/>
              </a:ext>
            </a:extLst>
          </p:cNvPr>
          <p:cNvPicPr>
            <a:picLocks noChangeAspect="1"/>
          </p:cNvPicPr>
          <p:nvPr/>
        </p:nvPicPr>
        <p:blipFill>
          <a:blip r:embed="rId13"/>
          <a:stretch>
            <a:fillRect/>
          </a:stretch>
        </p:blipFill>
        <p:spPr>
          <a:xfrm>
            <a:off x="2533467" y="5233791"/>
            <a:ext cx="1905001" cy="1863007"/>
          </a:xfrm>
          <a:prstGeom prst="rect">
            <a:avLst/>
          </a:prstGeom>
          <a:solidFill>
            <a:schemeClr val="bg1"/>
          </a:solidFill>
          <a:ln w="12700">
            <a:miter lim="400000"/>
          </a:ln>
        </p:spPr>
      </p:pic>
      <p:pic>
        <p:nvPicPr>
          <p:cNvPr id="19" name="dog.7.jpg" descr="dog.7.jpg">
            <a:extLst>
              <a:ext uri="{FF2B5EF4-FFF2-40B4-BE49-F238E27FC236}">
                <a16:creationId xmlns:a16="http://schemas.microsoft.com/office/drawing/2014/main" id="{1BF43EFA-0E70-5C25-73DE-1FA59FDBBCFA}"/>
              </a:ext>
            </a:extLst>
          </p:cNvPr>
          <p:cNvPicPr>
            <a:picLocks noChangeAspect="1"/>
          </p:cNvPicPr>
          <p:nvPr/>
        </p:nvPicPr>
        <p:blipFill>
          <a:blip r:embed="rId14"/>
          <a:stretch>
            <a:fillRect/>
          </a:stretch>
        </p:blipFill>
        <p:spPr>
          <a:xfrm>
            <a:off x="655890" y="6536286"/>
            <a:ext cx="1905001" cy="1682008"/>
          </a:xfrm>
          <a:prstGeom prst="rect">
            <a:avLst/>
          </a:prstGeom>
          <a:solidFill>
            <a:schemeClr val="bg1"/>
          </a:solidFill>
          <a:ln w="12700">
            <a:miter lim="400000"/>
          </a:ln>
        </p:spPr>
      </p:pic>
      <p:pic>
        <p:nvPicPr>
          <p:cNvPr id="20" name="dog.8.jpg" descr="dog.8.jpg">
            <a:extLst>
              <a:ext uri="{FF2B5EF4-FFF2-40B4-BE49-F238E27FC236}">
                <a16:creationId xmlns:a16="http://schemas.microsoft.com/office/drawing/2014/main" id="{070BEE34-E54A-23DE-C533-D9ACD7514DF5}"/>
              </a:ext>
            </a:extLst>
          </p:cNvPr>
          <p:cNvPicPr>
            <a:picLocks noChangeAspect="1"/>
          </p:cNvPicPr>
          <p:nvPr/>
        </p:nvPicPr>
        <p:blipFill>
          <a:blip r:embed="rId15"/>
          <a:stretch>
            <a:fillRect/>
          </a:stretch>
        </p:blipFill>
        <p:spPr>
          <a:xfrm>
            <a:off x="3986204" y="6383460"/>
            <a:ext cx="1905001" cy="2030918"/>
          </a:xfrm>
          <a:prstGeom prst="rect">
            <a:avLst/>
          </a:prstGeom>
          <a:solidFill>
            <a:schemeClr val="bg1"/>
          </a:solidFill>
          <a:ln w="12700">
            <a:miter lim="400000"/>
          </a:ln>
        </p:spPr>
      </p:pic>
      <p:pic>
        <p:nvPicPr>
          <p:cNvPr id="21" name="dog.10.jpg" descr="dog.10.jpg">
            <a:extLst>
              <a:ext uri="{FF2B5EF4-FFF2-40B4-BE49-F238E27FC236}">
                <a16:creationId xmlns:a16="http://schemas.microsoft.com/office/drawing/2014/main" id="{DA845691-CDF2-D5D8-A2DC-51CE1B840C41}"/>
              </a:ext>
            </a:extLst>
          </p:cNvPr>
          <p:cNvPicPr>
            <a:picLocks noChangeAspect="1"/>
          </p:cNvPicPr>
          <p:nvPr/>
        </p:nvPicPr>
        <p:blipFill>
          <a:blip r:embed="rId16"/>
          <a:stretch>
            <a:fillRect/>
          </a:stretch>
        </p:blipFill>
        <p:spPr>
          <a:xfrm>
            <a:off x="3343816" y="7440511"/>
            <a:ext cx="1905001" cy="2067882"/>
          </a:xfrm>
          <a:prstGeom prst="rect">
            <a:avLst/>
          </a:prstGeom>
          <a:solidFill>
            <a:schemeClr val="bg1"/>
          </a:solidFill>
          <a:ln w="12700">
            <a:miter lim="400000"/>
          </a:ln>
        </p:spPr>
      </p:pic>
      <p:pic>
        <p:nvPicPr>
          <p:cNvPr id="22" name="dog.11.jpg" descr="dog.11.jpg">
            <a:extLst>
              <a:ext uri="{FF2B5EF4-FFF2-40B4-BE49-F238E27FC236}">
                <a16:creationId xmlns:a16="http://schemas.microsoft.com/office/drawing/2014/main" id="{B661093A-9BF1-85FD-A127-97856A26FBF7}"/>
              </a:ext>
            </a:extLst>
          </p:cNvPr>
          <p:cNvPicPr>
            <a:picLocks noChangeAspect="1"/>
          </p:cNvPicPr>
          <p:nvPr/>
        </p:nvPicPr>
        <p:blipFill>
          <a:blip r:embed="rId17"/>
          <a:stretch>
            <a:fillRect/>
          </a:stretch>
        </p:blipFill>
        <p:spPr>
          <a:xfrm>
            <a:off x="4497237" y="8222412"/>
            <a:ext cx="1905001" cy="1425223"/>
          </a:xfrm>
          <a:prstGeom prst="rect">
            <a:avLst/>
          </a:prstGeom>
          <a:solidFill>
            <a:schemeClr val="bg1"/>
          </a:solidFill>
          <a:ln w="12700">
            <a:miter lim="400000"/>
          </a:ln>
        </p:spPr>
      </p:pic>
      <p:pic>
        <p:nvPicPr>
          <p:cNvPr id="23" name="dog.9.jpg" descr="dog.9.jpg">
            <a:extLst>
              <a:ext uri="{FF2B5EF4-FFF2-40B4-BE49-F238E27FC236}">
                <a16:creationId xmlns:a16="http://schemas.microsoft.com/office/drawing/2014/main" id="{F67325F8-1FE5-39C1-0854-284EB1ECF1DC}"/>
              </a:ext>
            </a:extLst>
          </p:cNvPr>
          <p:cNvPicPr>
            <a:picLocks noChangeAspect="1"/>
          </p:cNvPicPr>
          <p:nvPr/>
        </p:nvPicPr>
        <p:blipFill>
          <a:blip r:embed="rId18"/>
          <a:stretch>
            <a:fillRect/>
          </a:stretch>
        </p:blipFill>
        <p:spPr>
          <a:xfrm>
            <a:off x="1532222" y="6995258"/>
            <a:ext cx="1905001" cy="2588316"/>
          </a:xfrm>
          <a:prstGeom prst="rect">
            <a:avLst/>
          </a:prstGeom>
          <a:solidFill>
            <a:schemeClr val="bg1"/>
          </a:solidFill>
          <a:ln w="12700">
            <a:miter lim="400000"/>
          </a:ln>
        </p:spPr>
      </p:pic>
    </p:spTree>
    <p:extLst>
      <p:ext uri="{BB962C8B-B14F-4D97-AF65-F5344CB8AC3E}">
        <p14:creationId xmlns:p14="http://schemas.microsoft.com/office/powerpoint/2010/main" val="4231262098"/>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6" name="矢印"/>
          <p:cNvSpPr/>
          <p:nvPr/>
        </p:nvSpPr>
        <p:spPr>
          <a:xfrm>
            <a:off x="18077184" y="6794349"/>
            <a:ext cx="1270001" cy="1270001"/>
          </a:xfrm>
          <a:prstGeom prst="rightArrow">
            <a:avLst>
              <a:gd name="adj1" fmla="val 32000"/>
              <a:gd name="adj2" fmla="val 64000"/>
            </a:avLst>
          </a:prstGeom>
          <a:solidFill>
            <a:srgbClr val="000000"/>
          </a:solidFill>
          <a:ln w="12700">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endParaRPr/>
          </a:p>
        </p:txBody>
      </p:sp>
      <p:pic>
        <p:nvPicPr>
          <p:cNvPr id="1377" name="スクリーンショット 2021-11-16 8.53.31.png" descr="スクリーンショット 2021-11-16 8.53.31.png"/>
          <p:cNvPicPr>
            <a:picLocks noChangeAspect="1"/>
          </p:cNvPicPr>
          <p:nvPr/>
        </p:nvPicPr>
        <p:blipFill>
          <a:blip r:embed="rId2"/>
          <a:stretch>
            <a:fillRect/>
          </a:stretch>
        </p:blipFill>
        <p:spPr>
          <a:xfrm>
            <a:off x="6830071" y="3468440"/>
            <a:ext cx="10723858" cy="7921818"/>
          </a:xfrm>
          <a:prstGeom prst="rect">
            <a:avLst/>
          </a:prstGeom>
          <a:ln w="12700">
            <a:miter lim="400000"/>
          </a:ln>
        </p:spPr>
      </p:pic>
      <p:sp>
        <p:nvSpPr>
          <p:cNvPr id="1379" name="線"/>
          <p:cNvSpPr/>
          <p:nvPr/>
        </p:nvSpPr>
        <p:spPr>
          <a:xfrm>
            <a:off x="1206048" y="1421909"/>
            <a:ext cx="6458677" cy="2066349"/>
          </a:xfrm>
          <a:custGeom>
            <a:avLst/>
            <a:gdLst/>
            <a:ahLst/>
            <a:cxnLst>
              <a:cxn ang="0">
                <a:pos x="wd2" y="hd2"/>
              </a:cxn>
              <a:cxn ang="5400000">
                <a:pos x="wd2" y="hd2"/>
              </a:cxn>
              <a:cxn ang="10800000">
                <a:pos x="wd2" y="hd2"/>
              </a:cxn>
              <a:cxn ang="16200000">
                <a:pos x="wd2" y="hd2"/>
              </a:cxn>
            </a:cxnLst>
            <a:rect l="0" t="0" r="r" b="b"/>
            <a:pathLst>
              <a:path w="21600" h="20272" extrusionOk="0">
                <a:moveTo>
                  <a:pt x="0" y="20150"/>
                </a:moveTo>
                <a:cubicBezTo>
                  <a:pt x="2174" y="6671"/>
                  <a:pt x="7007" y="-1328"/>
                  <a:pt x="12064" y="182"/>
                </a:cubicBezTo>
                <a:cubicBezTo>
                  <a:pt x="16234" y="1427"/>
                  <a:pt x="19865" y="9077"/>
                  <a:pt x="21600" y="20272"/>
                </a:cubicBezTo>
              </a:path>
            </a:pathLst>
          </a:custGeom>
          <a:ln w="50800">
            <a:solidFill>
              <a:srgbClr val="000000"/>
            </a:solidFill>
            <a:miter lim="400000"/>
            <a:tailEnd type="triangle"/>
          </a:ln>
        </p:spPr>
        <p:txBody>
          <a:bodyPr lIns="50800" tIns="50800" rIns="50800" bIns="50800" anchor="ctr"/>
          <a:lstStyle/>
          <a:p>
            <a:endParaRPr/>
          </a:p>
        </p:txBody>
      </p:sp>
      <p:sp>
        <p:nvSpPr>
          <p:cNvPr id="1380" name="線"/>
          <p:cNvSpPr/>
          <p:nvPr/>
        </p:nvSpPr>
        <p:spPr>
          <a:xfrm>
            <a:off x="2290110" y="2032979"/>
            <a:ext cx="5372155" cy="1487965"/>
          </a:xfrm>
          <a:custGeom>
            <a:avLst/>
            <a:gdLst/>
            <a:ahLst/>
            <a:cxnLst>
              <a:cxn ang="0">
                <a:pos x="wd2" y="hd2"/>
              </a:cxn>
              <a:cxn ang="5400000">
                <a:pos x="wd2" y="hd2"/>
              </a:cxn>
              <a:cxn ang="10800000">
                <a:pos x="wd2" y="hd2"/>
              </a:cxn>
              <a:cxn ang="16200000">
                <a:pos x="wd2" y="hd2"/>
              </a:cxn>
            </a:cxnLst>
            <a:rect l="0" t="0" r="r" b="b"/>
            <a:pathLst>
              <a:path w="21600" h="19089" extrusionOk="0">
                <a:moveTo>
                  <a:pt x="0" y="18510"/>
                </a:moveTo>
                <a:cubicBezTo>
                  <a:pt x="2919" y="4482"/>
                  <a:pt x="8209" y="-2511"/>
                  <a:pt x="13381" y="820"/>
                </a:cubicBezTo>
                <a:cubicBezTo>
                  <a:pt x="16795" y="3018"/>
                  <a:pt x="19771" y="9633"/>
                  <a:pt x="21600" y="19089"/>
                </a:cubicBezTo>
              </a:path>
            </a:pathLst>
          </a:custGeom>
          <a:ln w="50800">
            <a:solidFill>
              <a:srgbClr val="000000"/>
            </a:solidFill>
            <a:miter lim="400000"/>
            <a:tailEnd type="triangle"/>
          </a:ln>
        </p:spPr>
        <p:txBody>
          <a:bodyPr lIns="50800" tIns="50800" rIns="50800" bIns="50800" anchor="ctr"/>
          <a:lstStyle/>
          <a:p>
            <a:endParaRPr/>
          </a:p>
        </p:txBody>
      </p:sp>
      <p:sp>
        <p:nvSpPr>
          <p:cNvPr id="1381" name="線"/>
          <p:cNvSpPr/>
          <p:nvPr/>
        </p:nvSpPr>
        <p:spPr>
          <a:xfrm>
            <a:off x="3401517" y="2556794"/>
            <a:ext cx="4201249" cy="951332"/>
          </a:xfrm>
          <a:custGeom>
            <a:avLst/>
            <a:gdLst/>
            <a:ahLst/>
            <a:cxnLst>
              <a:cxn ang="0">
                <a:pos x="wd2" y="hd2"/>
              </a:cxn>
              <a:cxn ang="5400000">
                <a:pos x="wd2" y="hd2"/>
              </a:cxn>
              <a:cxn ang="10800000">
                <a:pos x="wd2" y="hd2"/>
              </a:cxn>
              <a:cxn ang="16200000">
                <a:pos x="wd2" y="hd2"/>
              </a:cxn>
            </a:cxnLst>
            <a:rect l="0" t="0" r="r" b="b"/>
            <a:pathLst>
              <a:path w="21600" h="17945" extrusionOk="0">
                <a:moveTo>
                  <a:pt x="0" y="17335"/>
                </a:moveTo>
                <a:cubicBezTo>
                  <a:pt x="3806" y="2187"/>
                  <a:pt x="9636" y="-3655"/>
                  <a:pt x="15013" y="2290"/>
                </a:cubicBezTo>
                <a:cubicBezTo>
                  <a:pt x="17568" y="5116"/>
                  <a:pt x="19852" y="10544"/>
                  <a:pt x="21600" y="17945"/>
                </a:cubicBezTo>
              </a:path>
            </a:pathLst>
          </a:custGeom>
          <a:ln w="50800">
            <a:solidFill>
              <a:srgbClr val="000000"/>
            </a:solidFill>
            <a:miter lim="400000"/>
            <a:tailEnd type="triangle"/>
          </a:ln>
        </p:spPr>
        <p:txBody>
          <a:bodyPr lIns="50800" tIns="50800" rIns="50800" bIns="50800" anchor="ctr"/>
          <a:lstStyle/>
          <a:p>
            <a:endParaRPr/>
          </a:p>
        </p:txBody>
      </p:sp>
      <p:sp>
        <p:nvSpPr>
          <p:cNvPr id="1382" name="線"/>
          <p:cNvSpPr/>
          <p:nvPr/>
        </p:nvSpPr>
        <p:spPr>
          <a:xfrm>
            <a:off x="4567614" y="2991911"/>
            <a:ext cx="3020088" cy="516215"/>
          </a:xfrm>
          <a:custGeom>
            <a:avLst/>
            <a:gdLst/>
            <a:ahLst/>
            <a:cxnLst>
              <a:cxn ang="0">
                <a:pos x="wd2" y="hd2"/>
              </a:cxn>
              <a:cxn ang="5400000">
                <a:pos x="wd2" y="hd2"/>
              </a:cxn>
              <a:cxn ang="10800000">
                <a:pos x="wd2" y="hd2"/>
              </a:cxn>
              <a:cxn ang="16200000">
                <a:pos x="wd2" y="hd2"/>
              </a:cxn>
            </a:cxnLst>
            <a:rect l="0" t="0" r="r" b="b"/>
            <a:pathLst>
              <a:path w="21600" h="18092" extrusionOk="0">
                <a:moveTo>
                  <a:pt x="0" y="16959"/>
                </a:moveTo>
                <a:cubicBezTo>
                  <a:pt x="4257" y="1844"/>
                  <a:pt x="9640" y="-3508"/>
                  <a:pt x="14762" y="2281"/>
                </a:cubicBezTo>
                <a:cubicBezTo>
                  <a:pt x="17246" y="5088"/>
                  <a:pt x="19578" y="10480"/>
                  <a:pt x="21600" y="18092"/>
                </a:cubicBezTo>
              </a:path>
            </a:pathLst>
          </a:custGeom>
          <a:ln w="50800">
            <a:solidFill>
              <a:srgbClr val="000000"/>
            </a:solidFill>
            <a:miter lim="400000"/>
            <a:tailEnd type="triangle"/>
          </a:ln>
        </p:spPr>
        <p:txBody>
          <a:bodyPr lIns="50800" tIns="50800" rIns="50800" bIns="50800" anchor="ctr"/>
          <a:lstStyle/>
          <a:p>
            <a:endParaRPr/>
          </a:p>
        </p:txBody>
      </p:sp>
      <p:sp>
        <p:nvSpPr>
          <p:cNvPr id="1384" name="損失関数で出力と正解の間の誤差を計算する"/>
          <p:cNvSpPr txBox="1"/>
          <p:nvPr/>
        </p:nvSpPr>
        <p:spPr>
          <a:xfrm>
            <a:off x="4066123" y="249294"/>
            <a:ext cx="16030029" cy="8504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gn="l">
              <a:defRPr sz="4500">
                <a:latin typeface="ヒラギノ丸ゴ ProN W4"/>
                <a:ea typeface="ヒラギノ丸ゴ ProN W4"/>
                <a:cs typeface="ヒラギノ丸ゴ ProN W4"/>
                <a:sym typeface="ヒラギノ丸ゴ ProN W4"/>
              </a:defRPr>
            </a:lvl1pPr>
          </a:lstStyle>
          <a:p>
            <a:pPr algn="ctr"/>
            <a:r>
              <a:rPr lang="ja-JP" altLang="en-US" sz="5400" dirty="0" err="1"/>
              <a:t>誤差の計算方法</a:t>
            </a:r>
            <a:r>
              <a:rPr lang="en-US" altLang="ja-JP" sz="5400" dirty="0" err="1"/>
              <a:t>(</a:t>
            </a:r>
            <a:r>
              <a:rPr lang="ja-JP" altLang="en-US" sz="5400" dirty="0" err="1"/>
              <a:t>損失関数</a:t>
            </a:r>
            <a:r>
              <a:rPr lang="en-US" altLang="ja-JP" sz="5400" dirty="0" err="1"/>
              <a:t>)</a:t>
            </a:r>
            <a:r>
              <a:rPr lang="ja-JP" altLang="en-US" sz="5400" dirty="0" err="1"/>
              <a:t>にはいろんな方法がある</a:t>
            </a:r>
            <a:endParaRPr sz="5400" dirty="0"/>
          </a:p>
        </p:txBody>
      </p:sp>
      <p:sp>
        <p:nvSpPr>
          <p:cNvPr id="1385" name="誤差"/>
          <p:cNvSpPr txBox="1"/>
          <p:nvPr/>
        </p:nvSpPr>
        <p:spPr>
          <a:xfrm>
            <a:off x="20359337" y="12257285"/>
            <a:ext cx="3318216" cy="7258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4500">
                <a:latin typeface="ヒラギノ丸ゴ ProN W4"/>
                <a:ea typeface="ヒラギノ丸ゴ ProN W4"/>
                <a:cs typeface="ヒラギノ丸ゴ ProN W4"/>
                <a:sym typeface="ヒラギノ丸ゴ ProN W4"/>
              </a:defRPr>
            </a:lvl1pPr>
          </a:lstStyle>
          <a:p>
            <a:r>
              <a:rPr dirty="0" err="1"/>
              <a:t>誤差</a:t>
            </a:r>
            <a:r>
              <a:rPr lang="en-US" dirty="0" err="1"/>
              <a:t>L</a:t>
            </a:r>
            <a:r>
              <a:rPr lang="en-US" dirty="0"/>
              <a:t> = 0.8</a:t>
            </a:r>
            <a:endParaRPr dirty="0"/>
          </a:p>
        </p:txBody>
      </p:sp>
      <p:sp>
        <p:nvSpPr>
          <p:cNvPr id="1386" name="矢印"/>
          <p:cNvSpPr/>
          <p:nvPr/>
        </p:nvSpPr>
        <p:spPr>
          <a:xfrm rot="5400000">
            <a:off x="21278409" y="10941662"/>
            <a:ext cx="976732" cy="951479"/>
          </a:xfrm>
          <a:prstGeom prst="rightArrow">
            <a:avLst>
              <a:gd name="adj1" fmla="val 23513"/>
              <a:gd name="adj2" fmla="val 64028"/>
            </a:avLst>
          </a:prstGeom>
          <a:solidFill>
            <a:srgbClr val="000000"/>
          </a:solidFill>
          <a:ln w="12700">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endParaRPr/>
          </a:p>
        </p:txBody>
      </p:sp>
      <p:sp>
        <p:nvSpPr>
          <p:cNvPr id="1387" name="binary cross entropy"/>
          <p:cNvSpPr txBox="1"/>
          <p:nvPr/>
        </p:nvSpPr>
        <p:spPr>
          <a:xfrm>
            <a:off x="2184359" y="11720322"/>
            <a:ext cx="8521564" cy="7258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4500">
                <a:latin typeface="ヒラギノ丸ゴ ProN W4"/>
                <a:ea typeface="ヒラギノ丸ゴ ProN W4"/>
                <a:cs typeface="ヒラギノ丸ゴ ProN W4"/>
                <a:sym typeface="ヒラギノ丸ゴ ProN W4"/>
              </a:defRPr>
            </a:lvl1pPr>
          </a:lstStyle>
          <a:p>
            <a:r>
              <a:rPr lang="en-US" altLang="ja-JP" dirty="0"/>
              <a:t>2</a:t>
            </a:r>
            <a:r>
              <a:rPr lang="ja-JP" altLang="en-US" dirty="0"/>
              <a:t>値分類の時は</a:t>
            </a:r>
            <a:r>
              <a:rPr dirty="0"/>
              <a:t>binary </a:t>
            </a:r>
            <a:r>
              <a:rPr dirty="0" err="1"/>
              <a:t>crossentropy</a:t>
            </a:r>
            <a:endParaRPr dirty="0"/>
          </a:p>
        </p:txBody>
      </p:sp>
      <p:sp>
        <p:nvSpPr>
          <p:cNvPr id="14" name="binary cross entropy">
            <a:extLst>
              <a:ext uri="{FF2B5EF4-FFF2-40B4-BE49-F238E27FC236}">
                <a16:creationId xmlns:a16="http://schemas.microsoft.com/office/drawing/2014/main" id="{A8B0F509-DA1C-4D40-8F35-D15A1C646893}"/>
              </a:ext>
            </a:extLst>
          </p:cNvPr>
          <p:cNvSpPr txBox="1"/>
          <p:nvPr/>
        </p:nvSpPr>
        <p:spPr>
          <a:xfrm>
            <a:off x="1908630" y="12586800"/>
            <a:ext cx="11142474" cy="7258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4500">
                <a:latin typeface="ヒラギノ丸ゴ ProN W4"/>
                <a:ea typeface="ヒラギノ丸ゴ ProN W4"/>
                <a:cs typeface="ヒラギノ丸ゴ ProN W4"/>
                <a:sym typeface="ヒラギノ丸ゴ ProN W4"/>
              </a:defRPr>
            </a:lvl1pPr>
          </a:lstStyle>
          <a:p>
            <a:r>
              <a:rPr lang="ja-JP" altLang="en-US" dirty="0"/>
              <a:t>多値分類の時は</a:t>
            </a:r>
            <a:r>
              <a:rPr lang="en-US" altLang="ja-JP" dirty="0">
                <a:solidFill>
                  <a:srgbClr val="FF0000"/>
                </a:solidFill>
              </a:rPr>
              <a:t>categorical</a:t>
            </a:r>
            <a:r>
              <a:rPr dirty="0">
                <a:solidFill>
                  <a:srgbClr val="FF0000"/>
                </a:solidFill>
              </a:rPr>
              <a:t> </a:t>
            </a:r>
            <a:r>
              <a:rPr dirty="0" err="1">
                <a:solidFill>
                  <a:srgbClr val="FF0000"/>
                </a:solidFill>
              </a:rPr>
              <a:t>crossentropy</a:t>
            </a:r>
            <a:endParaRPr dirty="0">
              <a:solidFill>
                <a:srgbClr val="FF0000"/>
              </a:solidFill>
            </a:endParaRPr>
          </a:p>
        </p:txBody>
      </p:sp>
      <p:sp>
        <p:nvSpPr>
          <p:cNvPr id="2" name="損失関数で出力と正解の間の誤差を計算する">
            <a:extLst>
              <a:ext uri="{FF2B5EF4-FFF2-40B4-BE49-F238E27FC236}">
                <a16:creationId xmlns:a16="http://schemas.microsoft.com/office/drawing/2014/main" id="{24052520-0AF9-010D-8E9B-76EA9EC8FB74}"/>
              </a:ext>
            </a:extLst>
          </p:cNvPr>
          <p:cNvSpPr txBox="1"/>
          <p:nvPr/>
        </p:nvSpPr>
        <p:spPr>
          <a:xfrm>
            <a:off x="2047155" y="12503611"/>
            <a:ext cx="102657" cy="8504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4500">
                <a:latin typeface="ヒラギノ丸ゴ ProN W4"/>
                <a:ea typeface="ヒラギノ丸ゴ ProN W4"/>
                <a:cs typeface="ヒラギノ丸ゴ ProN W4"/>
                <a:sym typeface="ヒラギノ丸ゴ ProN W4"/>
              </a:defRPr>
            </a:lvl1pPr>
          </a:lstStyle>
          <a:p>
            <a:endParaRPr sz="5400" dirty="0"/>
          </a:p>
        </p:txBody>
      </p:sp>
      <p:graphicFrame>
        <p:nvGraphicFramePr>
          <p:cNvPr id="3" name="表">
            <a:extLst>
              <a:ext uri="{FF2B5EF4-FFF2-40B4-BE49-F238E27FC236}">
                <a16:creationId xmlns:a16="http://schemas.microsoft.com/office/drawing/2014/main" id="{16CBC8F7-082F-8039-A075-91AB23B1C965}"/>
              </a:ext>
            </a:extLst>
          </p:cNvPr>
          <p:cNvGraphicFramePr/>
          <p:nvPr/>
        </p:nvGraphicFramePr>
        <p:xfrm>
          <a:off x="19870442" y="4281172"/>
          <a:ext cx="3792663" cy="6296346"/>
        </p:xfrm>
        <a:graphic>
          <a:graphicData uri="http://schemas.openxmlformats.org/drawingml/2006/table">
            <a:tbl>
              <a:tblPr>
                <a:tableStyleId>{4C3C2611-4C71-4FC5-86AE-919BDF0F9419}</a:tableStyleId>
              </a:tblPr>
              <a:tblGrid>
                <a:gridCol w="1264221">
                  <a:extLst>
                    <a:ext uri="{9D8B030D-6E8A-4147-A177-3AD203B41FA5}">
                      <a16:colId xmlns:a16="http://schemas.microsoft.com/office/drawing/2014/main" val="20000"/>
                    </a:ext>
                  </a:extLst>
                </a:gridCol>
                <a:gridCol w="1264221">
                  <a:extLst>
                    <a:ext uri="{9D8B030D-6E8A-4147-A177-3AD203B41FA5}">
                      <a16:colId xmlns:a16="http://schemas.microsoft.com/office/drawing/2014/main" val="1593112496"/>
                    </a:ext>
                  </a:extLst>
                </a:gridCol>
                <a:gridCol w="1264221">
                  <a:extLst>
                    <a:ext uri="{9D8B030D-6E8A-4147-A177-3AD203B41FA5}">
                      <a16:colId xmlns:a16="http://schemas.microsoft.com/office/drawing/2014/main" val="20001"/>
                    </a:ext>
                  </a:extLst>
                </a:gridCol>
              </a:tblGrid>
              <a:tr h="699594">
                <a:tc>
                  <a:txBody>
                    <a:bodyPr/>
                    <a:lstStyle/>
                    <a:p>
                      <a:pPr defTabSz="914400">
                        <a:tabLst>
                          <a:tab pos="1663700" algn="l"/>
                        </a:tabLst>
                        <a:defRPr sz="1800"/>
                      </a:pPr>
                      <a:r>
                        <a:rPr lang="en-US" sz="3200" dirty="0"/>
                        <a:t>No.</a:t>
                      </a:r>
                      <a:endParaRPr sz="3200" dirty="0"/>
                    </a:p>
                  </a:txBody>
                  <a:tcPr marL="50800" marR="50800" marT="50800" marB="50800" anchor="ctr" horzOverflow="overflow"/>
                </a:tc>
                <a:tc>
                  <a:txBody>
                    <a:bodyPr/>
                    <a:lstStyle/>
                    <a:p>
                      <a:pPr defTabSz="914400">
                        <a:tabLst>
                          <a:tab pos="1663700" algn="l"/>
                        </a:tabLst>
                        <a:defRPr sz="1800"/>
                      </a:pPr>
                      <a:r>
                        <a:rPr sz="3200" dirty="0" err="1"/>
                        <a:t>出力</a:t>
                      </a:r>
                      <a:endParaRPr sz="3200" dirty="0"/>
                    </a:p>
                  </a:txBody>
                  <a:tcPr marL="50800" marR="50800" marT="50800" marB="50800" anchor="ctr" horzOverflow="overflow"/>
                </a:tc>
                <a:tc>
                  <a:txBody>
                    <a:bodyPr/>
                    <a:lstStyle/>
                    <a:p>
                      <a:pPr defTabSz="914400">
                        <a:tabLst>
                          <a:tab pos="1663700" algn="l"/>
                        </a:tabLst>
                        <a:defRPr sz="1800"/>
                      </a:pPr>
                      <a:r>
                        <a:rPr sz="3200"/>
                        <a:t>正解</a:t>
                      </a:r>
                    </a:p>
                  </a:txBody>
                  <a:tcPr marL="50800" marR="50800" marT="50800" marB="50800" anchor="ctr" horzOverflow="overflow"/>
                </a:tc>
                <a:extLst>
                  <a:ext uri="{0D108BD9-81ED-4DB2-BD59-A6C34878D82A}">
                    <a16:rowId xmlns:a16="http://schemas.microsoft.com/office/drawing/2014/main" val="10000"/>
                  </a:ext>
                </a:extLst>
              </a:tr>
              <a:tr h="699594">
                <a:tc>
                  <a:txBody>
                    <a:bodyPr/>
                    <a:lstStyle/>
                    <a:p>
                      <a:pPr defTabSz="914400">
                        <a:tabLst>
                          <a:tab pos="1663700" algn="l"/>
                        </a:tabLst>
                        <a:defRPr sz="1800"/>
                      </a:pPr>
                      <a:r>
                        <a:rPr lang="en-US" sz="3200" dirty="0"/>
                        <a:t>1</a:t>
                      </a:r>
                      <a:endParaRPr sz="3200" dirty="0"/>
                    </a:p>
                  </a:txBody>
                  <a:tcPr marL="50800" marR="50800" marT="50800" marB="50800" anchor="ctr" horzOverflow="overflow"/>
                </a:tc>
                <a:tc>
                  <a:txBody>
                    <a:bodyPr/>
                    <a:lstStyle/>
                    <a:p>
                      <a:pPr defTabSz="914400">
                        <a:tabLst>
                          <a:tab pos="1663700" algn="l"/>
                        </a:tabLst>
                        <a:defRPr sz="1800"/>
                      </a:pPr>
                      <a:r>
                        <a:rPr sz="3200" dirty="0"/>
                        <a:t>0.5</a:t>
                      </a:r>
                    </a:p>
                  </a:txBody>
                  <a:tcPr marL="50800" marR="50800" marT="50800" marB="50800" anchor="ctr" horzOverflow="overflow"/>
                </a:tc>
                <a:tc>
                  <a:txBody>
                    <a:bodyPr/>
                    <a:lstStyle/>
                    <a:p>
                      <a:pPr defTabSz="914400">
                        <a:tabLst>
                          <a:tab pos="1663700" algn="l"/>
                        </a:tabLst>
                        <a:defRPr sz="1800"/>
                      </a:pPr>
                      <a:r>
                        <a:rPr sz="3200"/>
                        <a:t>1</a:t>
                      </a:r>
                    </a:p>
                  </a:txBody>
                  <a:tcPr marL="50800" marR="50800" marT="50800" marB="50800" anchor="ctr" horzOverflow="overflow"/>
                </a:tc>
                <a:extLst>
                  <a:ext uri="{0D108BD9-81ED-4DB2-BD59-A6C34878D82A}">
                    <a16:rowId xmlns:a16="http://schemas.microsoft.com/office/drawing/2014/main" val="10001"/>
                  </a:ext>
                </a:extLst>
              </a:tr>
              <a:tr h="699594">
                <a:tc>
                  <a:txBody>
                    <a:bodyPr/>
                    <a:lstStyle/>
                    <a:p>
                      <a:pPr defTabSz="914400">
                        <a:tabLst>
                          <a:tab pos="1663700" algn="l"/>
                        </a:tabLst>
                        <a:defRPr sz="1800"/>
                      </a:pPr>
                      <a:r>
                        <a:rPr lang="en-US" sz="3200" dirty="0"/>
                        <a:t>2</a:t>
                      </a:r>
                      <a:endParaRPr sz="3200" dirty="0"/>
                    </a:p>
                  </a:txBody>
                  <a:tcPr marL="50800" marR="50800" marT="50800" marB="50800" anchor="ctr" horzOverflow="overflow"/>
                </a:tc>
                <a:tc>
                  <a:txBody>
                    <a:bodyPr/>
                    <a:lstStyle/>
                    <a:p>
                      <a:pPr defTabSz="914400">
                        <a:tabLst>
                          <a:tab pos="1663700" algn="l"/>
                        </a:tabLst>
                        <a:defRPr sz="1800"/>
                      </a:pPr>
                      <a:r>
                        <a:rPr sz="3200" dirty="0"/>
                        <a:t>0.3</a:t>
                      </a:r>
                    </a:p>
                  </a:txBody>
                  <a:tcPr marL="50800" marR="50800" marT="50800" marB="50800" anchor="ctr" horzOverflow="overflow"/>
                </a:tc>
                <a:tc>
                  <a:txBody>
                    <a:bodyPr/>
                    <a:lstStyle/>
                    <a:p>
                      <a:pPr defTabSz="914400">
                        <a:tabLst>
                          <a:tab pos="1663700" algn="l"/>
                        </a:tabLst>
                        <a:defRPr sz="1800"/>
                      </a:pPr>
                      <a:r>
                        <a:rPr sz="3200"/>
                        <a:t>1</a:t>
                      </a:r>
                    </a:p>
                  </a:txBody>
                  <a:tcPr marL="50800" marR="50800" marT="50800" marB="50800" anchor="ctr" horzOverflow="overflow"/>
                </a:tc>
                <a:extLst>
                  <a:ext uri="{0D108BD9-81ED-4DB2-BD59-A6C34878D82A}">
                    <a16:rowId xmlns:a16="http://schemas.microsoft.com/office/drawing/2014/main" val="10002"/>
                  </a:ext>
                </a:extLst>
              </a:tr>
              <a:tr h="699594">
                <a:tc>
                  <a:txBody>
                    <a:bodyPr/>
                    <a:lstStyle/>
                    <a:p>
                      <a:pPr defTabSz="914400">
                        <a:tabLst>
                          <a:tab pos="1663700" algn="l"/>
                        </a:tabLst>
                        <a:defRPr sz="1800"/>
                      </a:pPr>
                      <a:r>
                        <a:rPr lang="en-US" sz="3200" dirty="0"/>
                        <a:t>3</a:t>
                      </a:r>
                      <a:endParaRPr sz="3200" dirty="0"/>
                    </a:p>
                  </a:txBody>
                  <a:tcPr marL="50800" marR="50800" marT="50800" marB="50800" anchor="ctr" horzOverflow="overflow"/>
                </a:tc>
                <a:tc>
                  <a:txBody>
                    <a:bodyPr/>
                    <a:lstStyle/>
                    <a:p>
                      <a:pPr defTabSz="914400">
                        <a:tabLst>
                          <a:tab pos="1663700" algn="l"/>
                        </a:tabLst>
                        <a:defRPr sz="1800"/>
                      </a:pPr>
                      <a:r>
                        <a:rPr sz="3200" dirty="0"/>
                        <a:t>0.6</a:t>
                      </a:r>
                    </a:p>
                  </a:txBody>
                  <a:tcPr marL="50800" marR="50800" marT="50800" marB="50800" anchor="ctr" horzOverflow="overflow"/>
                </a:tc>
                <a:tc>
                  <a:txBody>
                    <a:bodyPr/>
                    <a:lstStyle/>
                    <a:p>
                      <a:pPr defTabSz="914400">
                        <a:tabLst>
                          <a:tab pos="1663700" algn="l"/>
                        </a:tabLst>
                        <a:defRPr sz="1800"/>
                      </a:pPr>
                      <a:r>
                        <a:rPr sz="3200"/>
                        <a:t>1</a:t>
                      </a:r>
                    </a:p>
                  </a:txBody>
                  <a:tcPr marL="50800" marR="50800" marT="50800" marB="50800" anchor="ctr" horzOverflow="overflow"/>
                </a:tc>
                <a:extLst>
                  <a:ext uri="{0D108BD9-81ED-4DB2-BD59-A6C34878D82A}">
                    <a16:rowId xmlns:a16="http://schemas.microsoft.com/office/drawing/2014/main" val="10003"/>
                  </a:ext>
                </a:extLst>
              </a:tr>
              <a:tr h="699594">
                <a:tc>
                  <a:txBody>
                    <a:bodyPr/>
                    <a:lstStyle/>
                    <a:p>
                      <a:pPr defTabSz="914400">
                        <a:tabLst>
                          <a:tab pos="1663700" algn="l"/>
                        </a:tabLst>
                        <a:defRPr sz="1800"/>
                      </a:pPr>
                      <a:r>
                        <a:rPr lang="en-US" sz="3200" dirty="0"/>
                        <a:t>4</a:t>
                      </a:r>
                      <a:endParaRPr sz="3200" dirty="0"/>
                    </a:p>
                  </a:txBody>
                  <a:tcPr marL="50800" marR="50800" marT="50800" marB="50800" anchor="ctr" horzOverflow="overflow"/>
                </a:tc>
                <a:tc>
                  <a:txBody>
                    <a:bodyPr/>
                    <a:lstStyle/>
                    <a:p>
                      <a:pPr defTabSz="914400">
                        <a:tabLst>
                          <a:tab pos="1663700" algn="l"/>
                        </a:tabLst>
                        <a:defRPr sz="1800"/>
                      </a:pPr>
                      <a:r>
                        <a:rPr sz="3200" dirty="0"/>
                        <a:t>0.7</a:t>
                      </a:r>
                    </a:p>
                  </a:txBody>
                  <a:tcPr marL="50800" marR="50800" marT="50800" marB="50800" anchor="ctr" horzOverflow="overflow"/>
                </a:tc>
                <a:tc>
                  <a:txBody>
                    <a:bodyPr/>
                    <a:lstStyle/>
                    <a:p>
                      <a:pPr defTabSz="914400">
                        <a:tabLst>
                          <a:tab pos="1663700" algn="l"/>
                        </a:tabLst>
                        <a:defRPr sz="1800"/>
                      </a:pPr>
                      <a:r>
                        <a:rPr sz="3200"/>
                        <a:t>1</a:t>
                      </a:r>
                    </a:p>
                  </a:txBody>
                  <a:tcPr marL="50800" marR="50800" marT="50800" marB="50800" anchor="ctr" horzOverflow="overflow"/>
                </a:tc>
                <a:extLst>
                  <a:ext uri="{0D108BD9-81ED-4DB2-BD59-A6C34878D82A}">
                    <a16:rowId xmlns:a16="http://schemas.microsoft.com/office/drawing/2014/main" val="10004"/>
                  </a:ext>
                </a:extLst>
              </a:tr>
              <a:tr h="699594">
                <a:tc>
                  <a:txBody>
                    <a:bodyPr/>
                    <a:lstStyle/>
                    <a:p>
                      <a:pPr defTabSz="914400">
                        <a:tabLst>
                          <a:tab pos="1663700" algn="l"/>
                        </a:tabLst>
                        <a:defRPr sz="1800"/>
                      </a:pPr>
                      <a:r>
                        <a:rPr lang="en-US" sz="3200" dirty="0"/>
                        <a:t>5</a:t>
                      </a:r>
                      <a:endParaRPr sz="3200" dirty="0"/>
                    </a:p>
                  </a:txBody>
                  <a:tcPr marL="50800" marR="50800" marT="50800" marB="50800" anchor="ctr" horzOverflow="overflow"/>
                </a:tc>
                <a:tc>
                  <a:txBody>
                    <a:bodyPr/>
                    <a:lstStyle/>
                    <a:p>
                      <a:pPr defTabSz="914400">
                        <a:tabLst>
                          <a:tab pos="1663700" algn="l"/>
                        </a:tabLst>
                        <a:defRPr sz="1800"/>
                      </a:pPr>
                      <a:r>
                        <a:rPr sz="3200" dirty="0"/>
                        <a:t>0.5</a:t>
                      </a:r>
                    </a:p>
                  </a:txBody>
                  <a:tcPr marL="50800" marR="50800" marT="50800" marB="50800" anchor="ctr" horzOverflow="overflow"/>
                </a:tc>
                <a:tc>
                  <a:txBody>
                    <a:bodyPr/>
                    <a:lstStyle/>
                    <a:p>
                      <a:pPr defTabSz="914400">
                        <a:tabLst>
                          <a:tab pos="1663700" algn="l"/>
                        </a:tabLst>
                        <a:defRPr sz="1800"/>
                      </a:pPr>
                      <a:r>
                        <a:rPr sz="3200"/>
                        <a:t>0</a:t>
                      </a:r>
                    </a:p>
                  </a:txBody>
                  <a:tcPr marL="50800" marR="50800" marT="50800" marB="50800" anchor="ctr" horzOverflow="overflow"/>
                </a:tc>
                <a:extLst>
                  <a:ext uri="{0D108BD9-81ED-4DB2-BD59-A6C34878D82A}">
                    <a16:rowId xmlns:a16="http://schemas.microsoft.com/office/drawing/2014/main" val="10005"/>
                  </a:ext>
                </a:extLst>
              </a:tr>
              <a:tr h="699594">
                <a:tc>
                  <a:txBody>
                    <a:bodyPr/>
                    <a:lstStyle/>
                    <a:p>
                      <a:pPr defTabSz="914400">
                        <a:tabLst>
                          <a:tab pos="1663700" algn="l"/>
                        </a:tabLst>
                        <a:defRPr sz="1800"/>
                      </a:pPr>
                      <a:r>
                        <a:rPr lang="en-US" sz="3200" dirty="0"/>
                        <a:t>6</a:t>
                      </a:r>
                      <a:endParaRPr sz="3200" dirty="0"/>
                    </a:p>
                  </a:txBody>
                  <a:tcPr marL="50800" marR="50800" marT="50800" marB="50800" anchor="ctr" horzOverflow="overflow"/>
                </a:tc>
                <a:tc>
                  <a:txBody>
                    <a:bodyPr/>
                    <a:lstStyle/>
                    <a:p>
                      <a:pPr defTabSz="914400">
                        <a:tabLst>
                          <a:tab pos="1663700" algn="l"/>
                        </a:tabLst>
                        <a:defRPr sz="1800"/>
                      </a:pPr>
                      <a:r>
                        <a:rPr sz="3200" dirty="0"/>
                        <a:t>0.3</a:t>
                      </a:r>
                    </a:p>
                  </a:txBody>
                  <a:tcPr marL="50800" marR="50800" marT="50800" marB="50800" anchor="ctr" horzOverflow="overflow"/>
                </a:tc>
                <a:tc>
                  <a:txBody>
                    <a:bodyPr/>
                    <a:lstStyle/>
                    <a:p>
                      <a:pPr defTabSz="914400">
                        <a:tabLst>
                          <a:tab pos="1663700" algn="l"/>
                        </a:tabLst>
                        <a:defRPr sz="1800"/>
                      </a:pPr>
                      <a:r>
                        <a:rPr sz="3200"/>
                        <a:t>0</a:t>
                      </a:r>
                    </a:p>
                  </a:txBody>
                  <a:tcPr marL="50800" marR="50800" marT="50800" marB="50800" anchor="ctr" horzOverflow="overflow"/>
                </a:tc>
                <a:extLst>
                  <a:ext uri="{0D108BD9-81ED-4DB2-BD59-A6C34878D82A}">
                    <a16:rowId xmlns:a16="http://schemas.microsoft.com/office/drawing/2014/main" val="10006"/>
                  </a:ext>
                </a:extLst>
              </a:tr>
              <a:tr h="699594">
                <a:tc>
                  <a:txBody>
                    <a:bodyPr/>
                    <a:lstStyle/>
                    <a:p>
                      <a:pPr defTabSz="914400">
                        <a:tabLst>
                          <a:tab pos="1663700" algn="l"/>
                        </a:tabLst>
                        <a:defRPr sz="1800"/>
                      </a:pPr>
                      <a:r>
                        <a:rPr lang="en-US" sz="3200" dirty="0"/>
                        <a:t>7</a:t>
                      </a:r>
                      <a:endParaRPr sz="3200" dirty="0"/>
                    </a:p>
                  </a:txBody>
                  <a:tcPr marL="50800" marR="50800" marT="50800" marB="50800" anchor="ctr" horzOverflow="overflow"/>
                </a:tc>
                <a:tc>
                  <a:txBody>
                    <a:bodyPr/>
                    <a:lstStyle/>
                    <a:p>
                      <a:pPr defTabSz="914400">
                        <a:tabLst>
                          <a:tab pos="1663700" algn="l"/>
                        </a:tabLst>
                        <a:defRPr sz="1800"/>
                      </a:pPr>
                      <a:r>
                        <a:rPr sz="3200" dirty="0"/>
                        <a:t>0.7</a:t>
                      </a:r>
                    </a:p>
                  </a:txBody>
                  <a:tcPr marL="50800" marR="50800" marT="50800" marB="50800" anchor="ctr" horzOverflow="overflow"/>
                </a:tc>
                <a:tc>
                  <a:txBody>
                    <a:bodyPr/>
                    <a:lstStyle/>
                    <a:p>
                      <a:pPr defTabSz="914400">
                        <a:tabLst>
                          <a:tab pos="1663700" algn="l"/>
                        </a:tabLst>
                        <a:defRPr sz="1800"/>
                      </a:pPr>
                      <a:r>
                        <a:rPr sz="3200"/>
                        <a:t>0</a:t>
                      </a:r>
                    </a:p>
                  </a:txBody>
                  <a:tcPr marL="50800" marR="50800" marT="50800" marB="50800" anchor="ctr" horzOverflow="overflow"/>
                </a:tc>
                <a:extLst>
                  <a:ext uri="{0D108BD9-81ED-4DB2-BD59-A6C34878D82A}">
                    <a16:rowId xmlns:a16="http://schemas.microsoft.com/office/drawing/2014/main" val="10007"/>
                  </a:ext>
                </a:extLst>
              </a:tr>
              <a:tr h="699594">
                <a:tc>
                  <a:txBody>
                    <a:bodyPr/>
                    <a:lstStyle/>
                    <a:p>
                      <a:pPr defTabSz="914400">
                        <a:tabLst>
                          <a:tab pos="1663700" algn="l"/>
                        </a:tabLst>
                        <a:defRPr sz="1800"/>
                      </a:pPr>
                      <a:r>
                        <a:rPr lang="en-US" sz="3200" dirty="0"/>
                        <a:t>8</a:t>
                      </a:r>
                      <a:endParaRPr sz="3200" dirty="0"/>
                    </a:p>
                  </a:txBody>
                  <a:tcPr marL="50800" marR="50800" marT="50800" marB="50800" anchor="ctr" horzOverflow="overflow"/>
                </a:tc>
                <a:tc>
                  <a:txBody>
                    <a:bodyPr/>
                    <a:lstStyle/>
                    <a:p>
                      <a:pPr defTabSz="914400">
                        <a:tabLst>
                          <a:tab pos="1663700" algn="l"/>
                        </a:tabLst>
                        <a:defRPr sz="1800"/>
                      </a:pPr>
                      <a:r>
                        <a:rPr sz="3200" dirty="0"/>
                        <a:t>0.5</a:t>
                      </a:r>
                    </a:p>
                  </a:txBody>
                  <a:tcPr marL="50800" marR="50800" marT="50800" marB="50800" anchor="ctr" horzOverflow="overflow"/>
                </a:tc>
                <a:tc>
                  <a:txBody>
                    <a:bodyPr/>
                    <a:lstStyle/>
                    <a:p>
                      <a:pPr defTabSz="914400">
                        <a:tabLst>
                          <a:tab pos="1663700" algn="l"/>
                        </a:tabLst>
                        <a:defRPr sz="1800"/>
                      </a:pPr>
                      <a:r>
                        <a:rPr sz="3200" dirty="0"/>
                        <a:t>0</a:t>
                      </a:r>
                    </a:p>
                  </a:txBody>
                  <a:tcPr marL="50800" marR="50800" marT="50800" marB="50800" anchor="ctr" horzOverflow="overflow"/>
                </a:tc>
                <a:extLst>
                  <a:ext uri="{0D108BD9-81ED-4DB2-BD59-A6C34878D82A}">
                    <a16:rowId xmlns:a16="http://schemas.microsoft.com/office/drawing/2014/main" val="10008"/>
                  </a:ext>
                </a:extLst>
              </a:tr>
            </a:tbl>
          </a:graphicData>
        </a:graphic>
      </p:graphicFrame>
      <p:sp>
        <p:nvSpPr>
          <p:cNvPr id="4" name="誤差">
            <a:extLst>
              <a:ext uri="{FF2B5EF4-FFF2-40B4-BE49-F238E27FC236}">
                <a16:creationId xmlns:a16="http://schemas.microsoft.com/office/drawing/2014/main" id="{E857D7D7-1CB1-C91E-3B3B-68CCD7B5AD29}"/>
              </a:ext>
            </a:extLst>
          </p:cNvPr>
          <p:cNvSpPr txBox="1"/>
          <p:nvPr/>
        </p:nvSpPr>
        <p:spPr>
          <a:xfrm>
            <a:off x="20929408" y="12949720"/>
            <a:ext cx="3225242" cy="5457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4500">
                <a:latin typeface="ヒラギノ丸ゴ ProN W4"/>
                <a:ea typeface="ヒラギノ丸ゴ ProN W4"/>
                <a:cs typeface="ヒラギノ丸ゴ ProN W4"/>
                <a:sym typeface="ヒラギノ丸ゴ ProN W4"/>
              </a:defRPr>
            </a:lvl1pPr>
          </a:lstStyle>
          <a:p>
            <a:r>
              <a:rPr lang="en-US" sz="3200" dirty="0"/>
              <a:t>(</a:t>
            </a:r>
            <a:r>
              <a:rPr lang="ja-JP" altLang="en-US" sz="3200" dirty="0"/>
              <a:t>だったとします</a:t>
            </a:r>
            <a:r>
              <a:rPr lang="en-US" altLang="ja-JP" sz="3200" dirty="0"/>
              <a:t>)</a:t>
            </a:r>
            <a:endParaRPr sz="3200" dirty="0"/>
          </a:p>
        </p:txBody>
      </p:sp>
      <p:sp>
        <p:nvSpPr>
          <p:cNvPr id="5" name="binary cross entropy">
            <a:extLst>
              <a:ext uri="{FF2B5EF4-FFF2-40B4-BE49-F238E27FC236}">
                <a16:creationId xmlns:a16="http://schemas.microsoft.com/office/drawing/2014/main" id="{9FC62B38-0C9D-FB3F-1648-6594C3621653}"/>
              </a:ext>
            </a:extLst>
          </p:cNvPr>
          <p:cNvSpPr txBox="1"/>
          <p:nvPr/>
        </p:nvSpPr>
        <p:spPr>
          <a:xfrm>
            <a:off x="13898661" y="12586800"/>
            <a:ext cx="4142160" cy="7258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4500">
                <a:latin typeface="ヒラギノ丸ゴ ProN W4"/>
                <a:ea typeface="ヒラギノ丸ゴ ProN W4"/>
                <a:cs typeface="ヒラギノ丸ゴ ProN W4"/>
                <a:sym typeface="ヒラギノ丸ゴ ProN W4"/>
              </a:defRPr>
            </a:lvl1pPr>
          </a:lstStyle>
          <a:p>
            <a:r>
              <a:rPr lang="en-US" dirty="0"/>
              <a:t>がよく使われる</a:t>
            </a:r>
            <a:endParaRPr dirty="0"/>
          </a:p>
        </p:txBody>
      </p:sp>
      <p:sp>
        <p:nvSpPr>
          <p:cNvPr id="6" name="正方形/長方形 5">
            <a:extLst>
              <a:ext uri="{FF2B5EF4-FFF2-40B4-BE49-F238E27FC236}">
                <a16:creationId xmlns:a16="http://schemas.microsoft.com/office/drawing/2014/main" id="{E0F64CDB-1E61-BC94-E786-4460FBA6544B}"/>
              </a:ext>
            </a:extLst>
          </p:cNvPr>
          <p:cNvSpPr/>
          <p:nvPr/>
        </p:nvSpPr>
        <p:spPr>
          <a:xfrm>
            <a:off x="251012" y="4281172"/>
            <a:ext cx="6293223" cy="5436569"/>
          </a:xfrm>
          <a:prstGeom prst="rect">
            <a:avLst/>
          </a:prstGeom>
          <a:solidFill>
            <a:schemeClr val="bg1"/>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1303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Graphik"/>
              <a:ea typeface="Graphik"/>
              <a:cs typeface="Graphik"/>
              <a:sym typeface="Graphik"/>
            </a:endParaRPr>
          </a:p>
        </p:txBody>
      </p:sp>
      <p:pic>
        <p:nvPicPr>
          <p:cNvPr id="7" name="cat.9.jpg" descr="cat.9.jpg">
            <a:extLst>
              <a:ext uri="{FF2B5EF4-FFF2-40B4-BE49-F238E27FC236}">
                <a16:creationId xmlns:a16="http://schemas.microsoft.com/office/drawing/2014/main" id="{DB0AD168-A386-E837-1CAB-DE39B1AAFBD1}"/>
              </a:ext>
            </a:extLst>
          </p:cNvPr>
          <p:cNvPicPr>
            <a:picLocks noChangeAspect="1"/>
          </p:cNvPicPr>
          <p:nvPr/>
        </p:nvPicPr>
        <p:blipFill>
          <a:blip r:embed="rId3"/>
          <a:stretch>
            <a:fillRect/>
          </a:stretch>
        </p:blipFill>
        <p:spPr>
          <a:xfrm>
            <a:off x="2027402" y="4657565"/>
            <a:ext cx="1905001" cy="2686242"/>
          </a:xfrm>
          <a:prstGeom prst="rect">
            <a:avLst/>
          </a:prstGeom>
          <a:solidFill>
            <a:schemeClr val="bg1"/>
          </a:solidFill>
          <a:ln w="12700">
            <a:miter lim="400000"/>
          </a:ln>
        </p:spPr>
      </p:pic>
      <p:pic>
        <p:nvPicPr>
          <p:cNvPr id="8" name="cat.8.jpg" descr="cat.8.jpg">
            <a:extLst>
              <a:ext uri="{FF2B5EF4-FFF2-40B4-BE49-F238E27FC236}">
                <a16:creationId xmlns:a16="http://schemas.microsoft.com/office/drawing/2014/main" id="{6996DCFB-E8B6-3356-944B-77A20F229D97}"/>
              </a:ext>
            </a:extLst>
          </p:cNvPr>
          <p:cNvPicPr>
            <a:picLocks noChangeAspect="1"/>
          </p:cNvPicPr>
          <p:nvPr/>
        </p:nvPicPr>
        <p:blipFill>
          <a:blip r:embed="rId4"/>
          <a:stretch>
            <a:fillRect/>
          </a:stretch>
        </p:blipFill>
        <p:spPr>
          <a:xfrm>
            <a:off x="1208349" y="5159556"/>
            <a:ext cx="1905001" cy="1513647"/>
          </a:xfrm>
          <a:prstGeom prst="rect">
            <a:avLst/>
          </a:prstGeom>
          <a:solidFill>
            <a:schemeClr val="bg1"/>
          </a:solidFill>
          <a:ln w="12700">
            <a:miter lim="400000"/>
          </a:ln>
        </p:spPr>
      </p:pic>
      <p:pic>
        <p:nvPicPr>
          <p:cNvPr id="9" name="cat.10.jpg" descr="cat.10.jpg">
            <a:extLst>
              <a:ext uri="{FF2B5EF4-FFF2-40B4-BE49-F238E27FC236}">
                <a16:creationId xmlns:a16="http://schemas.microsoft.com/office/drawing/2014/main" id="{C1CA96D4-7ACE-5EBC-56A5-150A44A05F34}"/>
              </a:ext>
            </a:extLst>
          </p:cNvPr>
          <p:cNvPicPr>
            <a:picLocks noChangeAspect="1"/>
          </p:cNvPicPr>
          <p:nvPr/>
        </p:nvPicPr>
        <p:blipFill>
          <a:blip r:embed="rId5"/>
          <a:stretch>
            <a:fillRect/>
          </a:stretch>
        </p:blipFill>
        <p:spPr>
          <a:xfrm>
            <a:off x="500834" y="4812893"/>
            <a:ext cx="1905001" cy="2063944"/>
          </a:xfrm>
          <a:prstGeom prst="rect">
            <a:avLst/>
          </a:prstGeom>
          <a:solidFill>
            <a:schemeClr val="bg1"/>
          </a:solidFill>
          <a:ln w="12700">
            <a:miter lim="400000"/>
          </a:ln>
        </p:spPr>
      </p:pic>
      <p:pic>
        <p:nvPicPr>
          <p:cNvPr id="10" name="cat.11.jpg" descr="cat.11.jpg">
            <a:extLst>
              <a:ext uri="{FF2B5EF4-FFF2-40B4-BE49-F238E27FC236}">
                <a16:creationId xmlns:a16="http://schemas.microsoft.com/office/drawing/2014/main" id="{CC53F5E5-E5DD-7DC8-0856-5C174293994D}"/>
              </a:ext>
            </a:extLst>
          </p:cNvPr>
          <p:cNvPicPr>
            <a:picLocks noChangeAspect="1"/>
          </p:cNvPicPr>
          <p:nvPr/>
        </p:nvPicPr>
        <p:blipFill>
          <a:blip r:embed="rId6"/>
          <a:stretch>
            <a:fillRect/>
          </a:stretch>
        </p:blipFill>
        <p:spPr>
          <a:xfrm>
            <a:off x="4477163" y="5882134"/>
            <a:ext cx="1905001" cy="1924034"/>
          </a:xfrm>
          <a:prstGeom prst="rect">
            <a:avLst/>
          </a:prstGeom>
          <a:solidFill>
            <a:schemeClr val="bg1"/>
          </a:solidFill>
          <a:ln w="12700">
            <a:miter lim="400000"/>
          </a:ln>
        </p:spPr>
      </p:pic>
      <p:pic>
        <p:nvPicPr>
          <p:cNvPr id="11" name="cat.12.jpg" descr="cat.12.jpg">
            <a:extLst>
              <a:ext uri="{FF2B5EF4-FFF2-40B4-BE49-F238E27FC236}">
                <a16:creationId xmlns:a16="http://schemas.microsoft.com/office/drawing/2014/main" id="{9281B699-99D6-41C0-09D5-BA3854A63408}"/>
              </a:ext>
            </a:extLst>
          </p:cNvPr>
          <p:cNvPicPr>
            <a:picLocks noChangeAspect="1"/>
          </p:cNvPicPr>
          <p:nvPr/>
        </p:nvPicPr>
        <p:blipFill>
          <a:blip r:embed="rId7"/>
          <a:stretch>
            <a:fillRect/>
          </a:stretch>
        </p:blipFill>
        <p:spPr>
          <a:xfrm>
            <a:off x="407551" y="5628363"/>
            <a:ext cx="1905001" cy="1510195"/>
          </a:xfrm>
          <a:prstGeom prst="rect">
            <a:avLst/>
          </a:prstGeom>
          <a:solidFill>
            <a:schemeClr val="bg1"/>
          </a:solidFill>
          <a:ln w="12700">
            <a:miter lim="400000"/>
          </a:ln>
        </p:spPr>
      </p:pic>
      <p:pic>
        <p:nvPicPr>
          <p:cNvPr id="12" name="cat.13.jpg" descr="cat.13.jpg">
            <a:extLst>
              <a:ext uri="{FF2B5EF4-FFF2-40B4-BE49-F238E27FC236}">
                <a16:creationId xmlns:a16="http://schemas.microsoft.com/office/drawing/2014/main" id="{6E3E783A-F347-42F6-C404-A5CF5EA7A4B5}"/>
              </a:ext>
            </a:extLst>
          </p:cNvPr>
          <p:cNvPicPr>
            <a:picLocks noChangeAspect="1"/>
          </p:cNvPicPr>
          <p:nvPr/>
        </p:nvPicPr>
        <p:blipFill>
          <a:blip r:embed="rId8"/>
          <a:stretch>
            <a:fillRect/>
          </a:stretch>
        </p:blipFill>
        <p:spPr>
          <a:xfrm>
            <a:off x="4141260" y="5550103"/>
            <a:ext cx="1905001" cy="1276781"/>
          </a:xfrm>
          <a:prstGeom prst="rect">
            <a:avLst/>
          </a:prstGeom>
          <a:solidFill>
            <a:schemeClr val="bg1"/>
          </a:solidFill>
          <a:ln w="12700">
            <a:miter lim="400000"/>
          </a:ln>
        </p:spPr>
      </p:pic>
      <p:pic>
        <p:nvPicPr>
          <p:cNvPr id="13" name="cat.14.jpg" descr="cat.14.jpg">
            <a:extLst>
              <a:ext uri="{FF2B5EF4-FFF2-40B4-BE49-F238E27FC236}">
                <a16:creationId xmlns:a16="http://schemas.microsoft.com/office/drawing/2014/main" id="{387513B0-AD66-E802-E879-3D10FDF09FF1}"/>
              </a:ext>
            </a:extLst>
          </p:cNvPr>
          <p:cNvPicPr>
            <a:picLocks noChangeAspect="1"/>
          </p:cNvPicPr>
          <p:nvPr/>
        </p:nvPicPr>
        <p:blipFill>
          <a:blip r:embed="rId9"/>
          <a:stretch>
            <a:fillRect/>
          </a:stretch>
        </p:blipFill>
        <p:spPr>
          <a:xfrm>
            <a:off x="1437006" y="6710386"/>
            <a:ext cx="1905001" cy="1687592"/>
          </a:xfrm>
          <a:prstGeom prst="rect">
            <a:avLst/>
          </a:prstGeom>
          <a:solidFill>
            <a:schemeClr val="bg1"/>
          </a:solidFill>
          <a:ln w="12700">
            <a:miter lim="400000"/>
          </a:ln>
        </p:spPr>
      </p:pic>
      <p:pic>
        <p:nvPicPr>
          <p:cNvPr id="15" name="cat.15.jpg" descr="cat.15.jpg">
            <a:extLst>
              <a:ext uri="{FF2B5EF4-FFF2-40B4-BE49-F238E27FC236}">
                <a16:creationId xmlns:a16="http://schemas.microsoft.com/office/drawing/2014/main" id="{1233215D-FF34-79CE-7A13-63BE85930584}"/>
              </a:ext>
            </a:extLst>
          </p:cNvPr>
          <p:cNvPicPr>
            <a:picLocks noChangeAspect="1"/>
          </p:cNvPicPr>
          <p:nvPr/>
        </p:nvPicPr>
        <p:blipFill>
          <a:blip r:embed="rId10"/>
          <a:stretch>
            <a:fillRect/>
          </a:stretch>
        </p:blipFill>
        <p:spPr>
          <a:xfrm>
            <a:off x="621807" y="7690412"/>
            <a:ext cx="1905001" cy="1762894"/>
          </a:xfrm>
          <a:prstGeom prst="rect">
            <a:avLst/>
          </a:prstGeom>
          <a:solidFill>
            <a:schemeClr val="bg1"/>
          </a:solidFill>
          <a:ln w="12700">
            <a:miter lim="400000"/>
          </a:ln>
        </p:spPr>
      </p:pic>
      <p:pic>
        <p:nvPicPr>
          <p:cNvPr id="16" name="dog.4.jpg" descr="dog.4.jpg">
            <a:extLst>
              <a:ext uri="{FF2B5EF4-FFF2-40B4-BE49-F238E27FC236}">
                <a16:creationId xmlns:a16="http://schemas.microsoft.com/office/drawing/2014/main" id="{48BA9B20-56D3-6072-4E06-A4207ED8F9E7}"/>
              </a:ext>
            </a:extLst>
          </p:cNvPr>
          <p:cNvPicPr>
            <a:picLocks noChangeAspect="1"/>
          </p:cNvPicPr>
          <p:nvPr/>
        </p:nvPicPr>
        <p:blipFill>
          <a:blip r:embed="rId11"/>
          <a:stretch>
            <a:fillRect/>
          </a:stretch>
        </p:blipFill>
        <p:spPr>
          <a:xfrm>
            <a:off x="4490000" y="4643983"/>
            <a:ext cx="1905001" cy="1822451"/>
          </a:xfrm>
          <a:prstGeom prst="rect">
            <a:avLst/>
          </a:prstGeom>
          <a:solidFill>
            <a:schemeClr val="bg1"/>
          </a:solidFill>
          <a:ln w="12700">
            <a:miter lim="400000"/>
          </a:ln>
        </p:spPr>
      </p:pic>
      <p:pic>
        <p:nvPicPr>
          <p:cNvPr id="17" name="dog.5.jpg" descr="dog.5.jpg">
            <a:extLst>
              <a:ext uri="{FF2B5EF4-FFF2-40B4-BE49-F238E27FC236}">
                <a16:creationId xmlns:a16="http://schemas.microsoft.com/office/drawing/2014/main" id="{26ABA229-AB05-E677-FA9F-76013AE08D8A}"/>
              </a:ext>
            </a:extLst>
          </p:cNvPr>
          <p:cNvPicPr>
            <a:picLocks noChangeAspect="1"/>
          </p:cNvPicPr>
          <p:nvPr/>
        </p:nvPicPr>
        <p:blipFill>
          <a:blip r:embed="rId12"/>
          <a:stretch>
            <a:fillRect/>
          </a:stretch>
        </p:blipFill>
        <p:spPr>
          <a:xfrm>
            <a:off x="3798955" y="4544274"/>
            <a:ext cx="1905001" cy="1435432"/>
          </a:xfrm>
          <a:prstGeom prst="rect">
            <a:avLst/>
          </a:prstGeom>
          <a:solidFill>
            <a:schemeClr val="bg1"/>
          </a:solidFill>
          <a:ln w="12700">
            <a:miter lim="400000"/>
          </a:ln>
        </p:spPr>
      </p:pic>
      <p:pic>
        <p:nvPicPr>
          <p:cNvPr id="18" name="dog.6.jpg" descr="dog.6.jpg">
            <a:extLst>
              <a:ext uri="{FF2B5EF4-FFF2-40B4-BE49-F238E27FC236}">
                <a16:creationId xmlns:a16="http://schemas.microsoft.com/office/drawing/2014/main" id="{1BD1EF4B-1D05-A6F8-C9B5-B2A420D5624C}"/>
              </a:ext>
            </a:extLst>
          </p:cNvPr>
          <p:cNvPicPr>
            <a:picLocks noChangeAspect="1"/>
          </p:cNvPicPr>
          <p:nvPr/>
        </p:nvPicPr>
        <p:blipFill>
          <a:blip r:embed="rId13"/>
          <a:stretch>
            <a:fillRect/>
          </a:stretch>
        </p:blipFill>
        <p:spPr>
          <a:xfrm>
            <a:off x="2533467" y="5233791"/>
            <a:ext cx="1905001" cy="1863007"/>
          </a:xfrm>
          <a:prstGeom prst="rect">
            <a:avLst/>
          </a:prstGeom>
          <a:solidFill>
            <a:schemeClr val="bg1"/>
          </a:solidFill>
          <a:ln w="12700">
            <a:miter lim="400000"/>
          </a:ln>
        </p:spPr>
      </p:pic>
      <p:pic>
        <p:nvPicPr>
          <p:cNvPr id="19" name="dog.7.jpg" descr="dog.7.jpg">
            <a:extLst>
              <a:ext uri="{FF2B5EF4-FFF2-40B4-BE49-F238E27FC236}">
                <a16:creationId xmlns:a16="http://schemas.microsoft.com/office/drawing/2014/main" id="{CDB6F48C-62AB-4517-E56A-9AC5DD389F7E}"/>
              </a:ext>
            </a:extLst>
          </p:cNvPr>
          <p:cNvPicPr>
            <a:picLocks noChangeAspect="1"/>
          </p:cNvPicPr>
          <p:nvPr/>
        </p:nvPicPr>
        <p:blipFill>
          <a:blip r:embed="rId14"/>
          <a:stretch>
            <a:fillRect/>
          </a:stretch>
        </p:blipFill>
        <p:spPr>
          <a:xfrm>
            <a:off x="655890" y="6536286"/>
            <a:ext cx="1905001" cy="1682008"/>
          </a:xfrm>
          <a:prstGeom prst="rect">
            <a:avLst/>
          </a:prstGeom>
          <a:solidFill>
            <a:schemeClr val="bg1"/>
          </a:solidFill>
          <a:ln w="12700">
            <a:miter lim="400000"/>
          </a:ln>
        </p:spPr>
      </p:pic>
      <p:pic>
        <p:nvPicPr>
          <p:cNvPr id="20" name="dog.8.jpg" descr="dog.8.jpg">
            <a:extLst>
              <a:ext uri="{FF2B5EF4-FFF2-40B4-BE49-F238E27FC236}">
                <a16:creationId xmlns:a16="http://schemas.microsoft.com/office/drawing/2014/main" id="{4894582C-5E41-0CB7-1F47-98EB747A385D}"/>
              </a:ext>
            </a:extLst>
          </p:cNvPr>
          <p:cNvPicPr>
            <a:picLocks noChangeAspect="1"/>
          </p:cNvPicPr>
          <p:nvPr/>
        </p:nvPicPr>
        <p:blipFill>
          <a:blip r:embed="rId15"/>
          <a:stretch>
            <a:fillRect/>
          </a:stretch>
        </p:blipFill>
        <p:spPr>
          <a:xfrm>
            <a:off x="3986204" y="6383460"/>
            <a:ext cx="1905001" cy="2030918"/>
          </a:xfrm>
          <a:prstGeom prst="rect">
            <a:avLst/>
          </a:prstGeom>
          <a:solidFill>
            <a:schemeClr val="bg1"/>
          </a:solidFill>
          <a:ln w="12700">
            <a:miter lim="400000"/>
          </a:ln>
        </p:spPr>
      </p:pic>
      <p:pic>
        <p:nvPicPr>
          <p:cNvPr id="21" name="dog.10.jpg" descr="dog.10.jpg">
            <a:extLst>
              <a:ext uri="{FF2B5EF4-FFF2-40B4-BE49-F238E27FC236}">
                <a16:creationId xmlns:a16="http://schemas.microsoft.com/office/drawing/2014/main" id="{8CAE9688-840C-16C7-697C-BDE50C686448}"/>
              </a:ext>
            </a:extLst>
          </p:cNvPr>
          <p:cNvPicPr>
            <a:picLocks noChangeAspect="1"/>
          </p:cNvPicPr>
          <p:nvPr/>
        </p:nvPicPr>
        <p:blipFill>
          <a:blip r:embed="rId16"/>
          <a:stretch>
            <a:fillRect/>
          </a:stretch>
        </p:blipFill>
        <p:spPr>
          <a:xfrm>
            <a:off x="3343816" y="7440511"/>
            <a:ext cx="1905001" cy="2067882"/>
          </a:xfrm>
          <a:prstGeom prst="rect">
            <a:avLst/>
          </a:prstGeom>
          <a:solidFill>
            <a:schemeClr val="bg1"/>
          </a:solidFill>
          <a:ln w="12700">
            <a:miter lim="400000"/>
          </a:ln>
        </p:spPr>
      </p:pic>
      <p:pic>
        <p:nvPicPr>
          <p:cNvPr id="22" name="dog.11.jpg" descr="dog.11.jpg">
            <a:extLst>
              <a:ext uri="{FF2B5EF4-FFF2-40B4-BE49-F238E27FC236}">
                <a16:creationId xmlns:a16="http://schemas.microsoft.com/office/drawing/2014/main" id="{AA7F3EF1-AAF7-5771-7541-AF624E0170E4}"/>
              </a:ext>
            </a:extLst>
          </p:cNvPr>
          <p:cNvPicPr>
            <a:picLocks noChangeAspect="1"/>
          </p:cNvPicPr>
          <p:nvPr/>
        </p:nvPicPr>
        <p:blipFill>
          <a:blip r:embed="rId17"/>
          <a:stretch>
            <a:fillRect/>
          </a:stretch>
        </p:blipFill>
        <p:spPr>
          <a:xfrm>
            <a:off x="4497237" y="8222412"/>
            <a:ext cx="1905001" cy="1425223"/>
          </a:xfrm>
          <a:prstGeom prst="rect">
            <a:avLst/>
          </a:prstGeom>
          <a:solidFill>
            <a:schemeClr val="bg1"/>
          </a:solidFill>
          <a:ln w="12700">
            <a:miter lim="400000"/>
          </a:ln>
        </p:spPr>
      </p:pic>
      <p:pic>
        <p:nvPicPr>
          <p:cNvPr id="23" name="dog.9.jpg" descr="dog.9.jpg">
            <a:extLst>
              <a:ext uri="{FF2B5EF4-FFF2-40B4-BE49-F238E27FC236}">
                <a16:creationId xmlns:a16="http://schemas.microsoft.com/office/drawing/2014/main" id="{CF3412B9-DD2E-FBAC-F3AF-9AD8177B323F}"/>
              </a:ext>
            </a:extLst>
          </p:cNvPr>
          <p:cNvPicPr>
            <a:picLocks noChangeAspect="1"/>
          </p:cNvPicPr>
          <p:nvPr/>
        </p:nvPicPr>
        <p:blipFill>
          <a:blip r:embed="rId18"/>
          <a:stretch>
            <a:fillRect/>
          </a:stretch>
        </p:blipFill>
        <p:spPr>
          <a:xfrm>
            <a:off x="1532222" y="6995258"/>
            <a:ext cx="1905001" cy="2588316"/>
          </a:xfrm>
          <a:prstGeom prst="rect">
            <a:avLst/>
          </a:prstGeom>
          <a:solidFill>
            <a:schemeClr val="bg1"/>
          </a:solidFill>
          <a:ln w="12700">
            <a:miter lim="400000"/>
          </a:ln>
        </p:spPr>
      </p:pic>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9" name="矢印"/>
          <p:cNvSpPr/>
          <p:nvPr/>
        </p:nvSpPr>
        <p:spPr>
          <a:xfrm>
            <a:off x="18077184" y="6794349"/>
            <a:ext cx="1270001" cy="1270001"/>
          </a:xfrm>
          <a:prstGeom prst="rightArrow">
            <a:avLst>
              <a:gd name="adj1" fmla="val 32000"/>
              <a:gd name="adj2" fmla="val 64000"/>
            </a:avLst>
          </a:prstGeom>
          <a:solidFill>
            <a:srgbClr val="000000"/>
          </a:solidFill>
          <a:ln w="12700">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endParaRPr/>
          </a:p>
        </p:txBody>
      </p:sp>
      <p:sp>
        <p:nvSpPr>
          <p:cNvPr id="1392" name="線"/>
          <p:cNvSpPr/>
          <p:nvPr/>
        </p:nvSpPr>
        <p:spPr>
          <a:xfrm>
            <a:off x="1206048" y="1421909"/>
            <a:ext cx="6458677" cy="2066349"/>
          </a:xfrm>
          <a:custGeom>
            <a:avLst/>
            <a:gdLst/>
            <a:ahLst/>
            <a:cxnLst>
              <a:cxn ang="0">
                <a:pos x="wd2" y="hd2"/>
              </a:cxn>
              <a:cxn ang="5400000">
                <a:pos x="wd2" y="hd2"/>
              </a:cxn>
              <a:cxn ang="10800000">
                <a:pos x="wd2" y="hd2"/>
              </a:cxn>
              <a:cxn ang="16200000">
                <a:pos x="wd2" y="hd2"/>
              </a:cxn>
            </a:cxnLst>
            <a:rect l="0" t="0" r="r" b="b"/>
            <a:pathLst>
              <a:path w="21600" h="20272" extrusionOk="0">
                <a:moveTo>
                  <a:pt x="0" y="20150"/>
                </a:moveTo>
                <a:cubicBezTo>
                  <a:pt x="2174" y="6671"/>
                  <a:pt x="7007" y="-1328"/>
                  <a:pt x="12064" y="182"/>
                </a:cubicBezTo>
                <a:cubicBezTo>
                  <a:pt x="16234" y="1427"/>
                  <a:pt x="19865" y="9077"/>
                  <a:pt x="21600" y="20272"/>
                </a:cubicBezTo>
              </a:path>
            </a:pathLst>
          </a:custGeom>
          <a:ln w="50800">
            <a:solidFill>
              <a:srgbClr val="000000"/>
            </a:solidFill>
            <a:miter lim="400000"/>
            <a:tailEnd type="triangle"/>
          </a:ln>
        </p:spPr>
        <p:txBody>
          <a:bodyPr lIns="50800" tIns="50800" rIns="50800" bIns="50800" anchor="ctr"/>
          <a:lstStyle/>
          <a:p>
            <a:endParaRPr/>
          </a:p>
        </p:txBody>
      </p:sp>
      <p:sp>
        <p:nvSpPr>
          <p:cNvPr id="1393" name="線"/>
          <p:cNvSpPr/>
          <p:nvPr/>
        </p:nvSpPr>
        <p:spPr>
          <a:xfrm>
            <a:off x="2290110" y="2032979"/>
            <a:ext cx="5372155" cy="1487965"/>
          </a:xfrm>
          <a:custGeom>
            <a:avLst/>
            <a:gdLst/>
            <a:ahLst/>
            <a:cxnLst>
              <a:cxn ang="0">
                <a:pos x="wd2" y="hd2"/>
              </a:cxn>
              <a:cxn ang="5400000">
                <a:pos x="wd2" y="hd2"/>
              </a:cxn>
              <a:cxn ang="10800000">
                <a:pos x="wd2" y="hd2"/>
              </a:cxn>
              <a:cxn ang="16200000">
                <a:pos x="wd2" y="hd2"/>
              </a:cxn>
            </a:cxnLst>
            <a:rect l="0" t="0" r="r" b="b"/>
            <a:pathLst>
              <a:path w="21600" h="19089" extrusionOk="0">
                <a:moveTo>
                  <a:pt x="0" y="18510"/>
                </a:moveTo>
                <a:cubicBezTo>
                  <a:pt x="2919" y="4482"/>
                  <a:pt x="8209" y="-2511"/>
                  <a:pt x="13381" y="820"/>
                </a:cubicBezTo>
                <a:cubicBezTo>
                  <a:pt x="16795" y="3018"/>
                  <a:pt x="19771" y="9633"/>
                  <a:pt x="21600" y="19089"/>
                </a:cubicBezTo>
              </a:path>
            </a:pathLst>
          </a:custGeom>
          <a:ln w="50800">
            <a:solidFill>
              <a:srgbClr val="000000"/>
            </a:solidFill>
            <a:miter lim="400000"/>
            <a:tailEnd type="triangle"/>
          </a:ln>
        </p:spPr>
        <p:txBody>
          <a:bodyPr lIns="50800" tIns="50800" rIns="50800" bIns="50800" anchor="ctr"/>
          <a:lstStyle/>
          <a:p>
            <a:endParaRPr/>
          </a:p>
        </p:txBody>
      </p:sp>
      <p:sp>
        <p:nvSpPr>
          <p:cNvPr id="1394" name="線"/>
          <p:cNvSpPr/>
          <p:nvPr/>
        </p:nvSpPr>
        <p:spPr>
          <a:xfrm>
            <a:off x="3401517" y="2556794"/>
            <a:ext cx="4201249" cy="951332"/>
          </a:xfrm>
          <a:custGeom>
            <a:avLst/>
            <a:gdLst/>
            <a:ahLst/>
            <a:cxnLst>
              <a:cxn ang="0">
                <a:pos x="wd2" y="hd2"/>
              </a:cxn>
              <a:cxn ang="5400000">
                <a:pos x="wd2" y="hd2"/>
              </a:cxn>
              <a:cxn ang="10800000">
                <a:pos x="wd2" y="hd2"/>
              </a:cxn>
              <a:cxn ang="16200000">
                <a:pos x="wd2" y="hd2"/>
              </a:cxn>
            </a:cxnLst>
            <a:rect l="0" t="0" r="r" b="b"/>
            <a:pathLst>
              <a:path w="21600" h="17945" extrusionOk="0">
                <a:moveTo>
                  <a:pt x="0" y="17335"/>
                </a:moveTo>
                <a:cubicBezTo>
                  <a:pt x="3806" y="2187"/>
                  <a:pt x="9636" y="-3655"/>
                  <a:pt x="15013" y="2290"/>
                </a:cubicBezTo>
                <a:cubicBezTo>
                  <a:pt x="17568" y="5116"/>
                  <a:pt x="19852" y="10544"/>
                  <a:pt x="21600" y="17945"/>
                </a:cubicBezTo>
              </a:path>
            </a:pathLst>
          </a:custGeom>
          <a:ln w="50800">
            <a:solidFill>
              <a:srgbClr val="000000"/>
            </a:solidFill>
            <a:miter lim="400000"/>
            <a:tailEnd type="triangle"/>
          </a:ln>
        </p:spPr>
        <p:txBody>
          <a:bodyPr lIns="50800" tIns="50800" rIns="50800" bIns="50800" anchor="ctr"/>
          <a:lstStyle/>
          <a:p>
            <a:endParaRPr/>
          </a:p>
        </p:txBody>
      </p:sp>
      <p:sp>
        <p:nvSpPr>
          <p:cNvPr id="1395" name="線"/>
          <p:cNvSpPr/>
          <p:nvPr/>
        </p:nvSpPr>
        <p:spPr>
          <a:xfrm>
            <a:off x="4567614" y="2991911"/>
            <a:ext cx="3020088" cy="516215"/>
          </a:xfrm>
          <a:custGeom>
            <a:avLst/>
            <a:gdLst/>
            <a:ahLst/>
            <a:cxnLst>
              <a:cxn ang="0">
                <a:pos x="wd2" y="hd2"/>
              </a:cxn>
              <a:cxn ang="5400000">
                <a:pos x="wd2" y="hd2"/>
              </a:cxn>
              <a:cxn ang="10800000">
                <a:pos x="wd2" y="hd2"/>
              </a:cxn>
              <a:cxn ang="16200000">
                <a:pos x="wd2" y="hd2"/>
              </a:cxn>
            </a:cxnLst>
            <a:rect l="0" t="0" r="r" b="b"/>
            <a:pathLst>
              <a:path w="21600" h="18092" extrusionOk="0">
                <a:moveTo>
                  <a:pt x="0" y="16959"/>
                </a:moveTo>
                <a:cubicBezTo>
                  <a:pt x="4257" y="1844"/>
                  <a:pt x="9640" y="-3508"/>
                  <a:pt x="14762" y="2281"/>
                </a:cubicBezTo>
                <a:cubicBezTo>
                  <a:pt x="17246" y="5088"/>
                  <a:pt x="19578" y="10480"/>
                  <a:pt x="21600" y="18092"/>
                </a:cubicBezTo>
              </a:path>
            </a:pathLst>
          </a:custGeom>
          <a:ln w="50800">
            <a:solidFill>
              <a:srgbClr val="000000"/>
            </a:solidFill>
            <a:miter lim="400000"/>
            <a:tailEnd type="triangle"/>
          </a:ln>
        </p:spPr>
        <p:txBody>
          <a:bodyPr lIns="50800" tIns="50800" rIns="50800" bIns="50800" anchor="ctr"/>
          <a:lstStyle/>
          <a:p>
            <a:endParaRPr/>
          </a:p>
        </p:txBody>
      </p:sp>
      <p:sp>
        <p:nvSpPr>
          <p:cNvPr id="1399" name="矢印"/>
          <p:cNvSpPr/>
          <p:nvPr/>
        </p:nvSpPr>
        <p:spPr>
          <a:xfrm rot="5400000">
            <a:off x="21278409" y="10941662"/>
            <a:ext cx="976732" cy="951479"/>
          </a:xfrm>
          <a:prstGeom prst="rightArrow">
            <a:avLst>
              <a:gd name="adj1" fmla="val 23513"/>
              <a:gd name="adj2" fmla="val 64028"/>
            </a:avLst>
          </a:prstGeom>
          <a:solidFill>
            <a:srgbClr val="000000"/>
          </a:solidFill>
          <a:ln w="12700">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endParaRPr/>
          </a:p>
        </p:txBody>
      </p:sp>
      <p:sp>
        <p:nvSpPr>
          <p:cNvPr id="2" name="最適化関数で誤差(損失関数)を小さくなるように重みを更新する">
            <a:extLst>
              <a:ext uri="{FF2B5EF4-FFF2-40B4-BE49-F238E27FC236}">
                <a16:creationId xmlns:a16="http://schemas.microsoft.com/office/drawing/2014/main" id="{14C7C8E0-A630-389C-92B8-14149A0D5D9C}"/>
              </a:ext>
            </a:extLst>
          </p:cNvPr>
          <p:cNvSpPr txBox="1"/>
          <p:nvPr/>
        </p:nvSpPr>
        <p:spPr>
          <a:xfrm>
            <a:off x="706447" y="11683021"/>
            <a:ext cx="18808898" cy="15983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gn="l">
              <a:defRPr sz="4500">
                <a:latin typeface="ヒラギノ丸ゴ ProN W4"/>
                <a:ea typeface="ヒラギノ丸ゴ ProN W4"/>
                <a:cs typeface="ヒラギノ丸ゴ ProN W4"/>
                <a:sym typeface="ヒラギノ丸ゴ ProN W4"/>
              </a:defRPr>
            </a:lvl1pPr>
          </a:lstStyle>
          <a:p>
            <a:r>
              <a:rPr lang="en-US" sz="5400" dirty="0" err="1"/>
              <a:t>(誤差の計算方法である)</a:t>
            </a:r>
          </a:p>
          <a:p>
            <a:r>
              <a:rPr sz="5400" dirty="0" err="1"/>
              <a:t>損失関数</a:t>
            </a:r>
            <a:r>
              <a:rPr lang="ja-JP" altLang="en-US" sz="5400" dirty="0"/>
              <a:t>は重みとバイアスの式で表せる　</a:t>
            </a:r>
            <a:r>
              <a:rPr lang="en-US" altLang="ja-JP" sz="5400" dirty="0"/>
              <a:t>L(</a:t>
            </a:r>
            <a:r>
              <a:rPr lang="en-US" altLang="ja-JP" sz="5400" dirty="0" err="1"/>
              <a:t>w,b</a:t>
            </a:r>
            <a:r>
              <a:rPr lang="en-US" altLang="ja-JP" sz="5400" dirty="0"/>
              <a:t>) = 0.8</a:t>
            </a:r>
          </a:p>
        </p:txBody>
      </p:sp>
      <p:graphicFrame>
        <p:nvGraphicFramePr>
          <p:cNvPr id="3" name="表">
            <a:extLst>
              <a:ext uri="{FF2B5EF4-FFF2-40B4-BE49-F238E27FC236}">
                <a16:creationId xmlns:a16="http://schemas.microsoft.com/office/drawing/2014/main" id="{321831B4-B741-8F5A-CCC4-7136DDD5C9EB}"/>
              </a:ext>
            </a:extLst>
          </p:cNvPr>
          <p:cNvGraphicFramePr/>
          <p:nvPr/>
        </p:nvGraphicFramePr>
        <p:xfrm>
          <a:off x="19870442" y="4281172"/>
          <a:ext cx="3792663" cy="6296346"/>
        </p:xfrm>
        <a:graphic>
          <a:graphicData uri="http://schemas.openxmlformats.org/drawingml/2006/table">
            <a:tbl>
              <a:tblPr>
                <a:tableStyleId>{4C3C2611-4C71-4FC5-86AE-919BDF0F9419}</a:tableStyleId>
              </a:tblPr>
              <a:tblGrid>
                <a:gridCol w="1264221">
                  <a:extLst>
                    <a:ext uri="{9D8B030D-6E8A-4147-A177-3AD203B41FA5}">
                      <a16:colId xmlns:a16="http://schemas.microsoft.com/office/drawing/2014/main" val="20000"/>
                    </a:ext>
                  </a:extLst>
                </a:gridCol>
                <a:gridCol w="1264221">
                  <a:extLst>
                    <a:ext uri="{9D8B030D-6E8A-4147-A177-3AD203B41FA5}">
                      <a16:colId xmlns:a16="http://schemas.microsoft.com/office/drawing/2014/main" val="1593112496"/>
                    </a:ext>
                  </a:extLst>
                </a:gridCol>
                <a:gridCol w="1264221">
                  <a:extLst>
                    <a:ext uri="{9D8B030D-6E8A-4147-A177-3AD203B41FA5}">
                      <a16:colId xmlns:a16="http://schemas.microsoft.com/office/drawing/2014/main" val="20001"/>
                    </a:ext>
                  </a:extLst>
                </a:gridCol>
              </a:tblGrid>
              <a:tr h="699594">
                <a:tc>
                  <a:txBody>
                    <a:bodyPr/>
                    <a:lstStyle/>
                    <a:p>
                      <a:pPr defTabSz="914400">
                        <a:tabLst>
                          <a:tab pos="1663700" algn="l"/>
                        </a:tabLst>
                        <a:defRPr sz="1800"/>
                      </a:pPr>
                      <a:r>
                        <a:rPr lang="en-US" sz="3200" dirty="0"/>
                        <a:t>No.</a:t>
                      </a:r>
                      <a:endParaRPr sz="3200" dirty="0"/>
                    </a:p>
                  </a:txBody>
                  <a:tcPr marL="50800" marR="50800" marT="50800" marB="50800" anchor="ctr" horzOverflow="overflow"/>
                </a:tc>
                <a:tc>
                  <a:txBody>
                    <a:bodyPr/>
                    <a:lstStyle/>
                    <a:p>
                      <a:pPr defTabSz="914400">
                        <a:tabLst>
                          <a:tab pos="1663700" algn="l"/>
                        </a:tabLst>
                        <a:defRPr sz="1800"/>
                      </a:pPr>
                      <a:r>
                        <a:rPr sz="3200" dirty="0" err="1"/>
                        <a:t>出力</a:t>
                      </a:r>
                      <a:endParaRPr sz="3200" dirty="0"/>
                    </a:p>
                  </a:txBody>
                  <a:tcPr marL="50800" marR="50800" marT="50800" marB="50800" anchor="ctr" horzOverflow="overflow"/>
                </a:tc>
                <a:tc>
                  <a:txBody>
                    <a:bodyPr/>
                    <a:lstStyle/>
                    <a:p>
                      <a:pPr defTabSz="914400">
                        <a:tabLst>
                          <a:tab pos="1663700" algn="l"/>
                        </a:tabLst>
                        <a:defRPr sz="1800"/>
                      </a:pPr>
                      <a:r>
                        <a:rPr sz="3200"/>
                        <a:t>正解</a:t>
                      </a:r>
                    </a:p>
                  </a:txBody>
                  <a:tcPr marL="50800" marR="50800" marT="50800" marB="50800" anchor="ctr" horzOverflow="overflow"/>
                </a:tc>
                <a:extLst>
                  <a:ext uri="{0D108BD9-81ED-4DB2-BD59-A6C34878D82A}">
                    <a16:rowId xmlns:a16="http://schemas.microsoft.com/office/drawing/2014/main" val="10000"/>
                  </a:ext>
                </a:extLst>
              </a:tr>
              <a:tr h="699594">
                <a:tc>
                  <a:txBody>
                    <a:bodyPr/>
                    <a:lstStyle/>
                    <a:p>
                      <a:pPr defTabSz="914400">
                        <a:tabLst>
                          <a:tab pos="1663700" algn="l"/>
                        </a:tabLst>
                        <a:defRPr sz="1800"/>
                      </a:pPr>
                      <a:r>
                        <a:rPr lang="en-US" sz="3200" dirty="0"/>
                        <a:t>1</a:t>
                      </a:r>
                      <a:endParaRPr sz="3200" dirty="0"/>
                    </a:p>
                  </a:txBody>
                  <a:tcPr marL="50800" marR="50800" marT="50800" marB="50800" anchor="ctr" horzOverflow="overflow"/>
                </a:tc>
                <a:tc>
                  <a:txBody>
                    <a:bodyPr/>
                    <a:lstStyle/>
                    <a:p>
                      <a:pPr defTabSz="914400">
                        <a:tabLst>
                          <a:tab pos="1663700" algn="l"/>
                        </a:tabLst>
                        <a:defRPr sz="1800"/>
                      </a:pPr>
                      <a:r>
                        <a:rPr sz="3200" dirty="0"/>
                        <a:t>0.5</a:t>
                      </a:r>
                    </a:p>
                  </a:txBody>
                  <a:tcPr marL="50800" marR="50800" marT="50800" marB="50800" anchor="ctr" horzOverflow="overflow"/>
                </a:tc>
                <a:tc>
                  <a:txBody>
                    <a:bodyPr/>
                    <a:lstStyle/>
                    <a:p>
                      <a:pPr defTabSz="914400">
                        <a:tabLst>
                          <a:tab pos="1663700" algn="l"/>
                        </a:tabLst>
                        <a:defRPr sz="1800"/>
                      </a:pPr>
                      <a:r>
                        <a:rPr sz="3200"/>
                        <a:t>1</a:t>
                      </a:r>
                    </a:p>
                  </a:txBody>
                  <a:tcPr marL="50800" marR="50800" marT="50800" marB="50800" anchor="ctr" horzOverflow="overflow"/>
                </a:tc>
                <a:extLst>
                  <a:ext uri="{0D108BD9-81ED-4DB2-BD59-A6C34878D82A}">
                    <a16:rowId xmlns:a16="http://schemas.microsoft.com/office/drawing/2014/main" val="10001"/>
                  </a:ext>
                </a:extLst>
              </a:tr>
              <a:tr h="699594">
                <a:tc>
                  <a:txBody>
                    <a:bodyPr/>
                    <a:lstStyle/>
                    <a:p>
                      <a:pPr defTabSz="914400">
                        <a:tabLst>
                          <a:tab pos="1663700" algn="l"/>
                        </a:tabLst>
                        <a:defRPr sz="1800"/>
                      </a:pPr>
                      <a:r>
                        <a:rPr lang="en-US" sz="3200" dirty="0"/>
                        <a:t>2</a:t>
                      </a:r>
                      <a:endParaRPr sz="3200" dirty="0"/>
                    </a:p>
                  </a:txBody>
                  <a:tcPr marL="50800" marR="50800" marT="50800" marB="50800" anchor="ctr" horzOverflow="overflow"/>
                </a:tc>
                <a:tc>
                  <a:txBody>
                    <a:bodyPr/>
                    <a:lstStyle/>
                    <a:p>
                      <a:pPr defTabSz="914400">
                        <a:tabLst>
                          <a:tab pos="1663700" algn="l"/>
                        </a:tabLst>
                        <a:defRPr sz="1800"/>
                      </a:pPr>
                      <a:r>
                        <a:rPr sz="3200" dirty="0"/>
                        <a:t>0.3</a:t>
                      </a:r>
                    </a:p>
                  </a:txBody>
                  <a:tcPr marL="50800" marR="50800" marT="50800" marB="50800" anchor="ctr" horzOverflow="overflow"/>
                </a:tc>
                <a:tc>
                  <a:txBody>
                    <a:bodyPr/>
                    <a:lstStyle/>
                    <a:p>
                      <a:pPr defTabSz="914400">
                        <a:tabLst>
                          <a:tab pos="1663700" algn="l"/>
                        </a:tabLst>
                        <a:defRPr sz="1800"/>
                      </a:pPr>
                      <a:r>
                        <a:rPr sz="3200"/>
                        <a:t>1</a:t>
                      </a:r>
                    </a:p>
                  </a:txBody>
                  <a:tcPr marL="50800" marR="50800" marT="50800" marB="50800" anchor="ctr" horzOverflow="overflow"/>
                </a:tc>
                <a:extLst>
                  <a:ext uri="{0D108BD9-81ED-4DB2-BD59-A6C34878D82A}">
                    <a16:rowId xmlns:a16="http://schemas.microsoft.com/office/drawing/2014/main" val="10002"/>
                  </a:ext>
                </a:extLst>
              </a:tr>
              <a:tr h="699594">
                <a:tc>
                  <a:txBody>
                    <a:bodyPr/>
                    <a:lstStyle/>
                    <a:p>
                      <a:pPr defTabSz="914400">
                        <a:tabLst>
                          <a:tab pos="1663700" algn="l"/>
                        </a:tabLst>
                        <a:defRPr sz="1800"/>
                      </a:pPr>
                      <a:r>
                        <a:rPr lang="en-US" sz="3200" dirty="0"/>
                        <a:t>3</a:t>
                      </a:r>
                      <a:endParaRPr sz="3200" dirty="0"/>
                    </a:p>
                  </a:txBody>
                  <a:tcPr marL="50800" marR="50800" marT="50800" marB="50800" anchor="ctr" horzOverflow="overflow"/>
                </a:tc>
                <a:tc>
                  <a:txBody>
                    <a:bodyPr/>
                    <a:lstStyle/>
                    <a:p>
                      <a:pPr defTabSz="914400">
                        <a:tabLst>
                          <a:tab pos="1663700" algn="l"/>
                        </a:tabLst>
                        <a:defRPr sz="1800"/>
                      </a:pPr>
                      <a:r>
                        <a:rPr sz="3200" dirty="0"/>
                        <a:t>0.6</a:t>
                      </a:r>
                    </a:p>
                  </a:txBody>
                  <a:tcPr marL="50800" marR="50800" marT="50800" marB="50800" anchor="ctr" horzOverflow="overflow"/>
                </a:tc>
                <a:tc>
                  <a:txBody>
                    <a:bodyPr/>
                    <a:lstStyle/>
                    <a:p>
                      <a:pPr defTabSz="914400">
                        <a:tabLst>
                          <a:tab pos="1663700" algn="l"/>
                        </a:tabLst>
                        <a:defRPr sz="1800"/>
                      </a:pPr>
                      <a:r>
                        <a:rPr sz="3200"/>
                        <a:t>1</a:t>
                      </a:r>
                    </a:p>
                  </a:txBody>
                  <a:tcPr marL="50800" marR="50800" marT="50800" marB="50800" anchor="ctr" horzOverflow="overflow"/>
                </a:tc>
                <a:extLst>
                  <a:ext uri="{0D108BD9-81ED-4DB2-BD59-A6C34878D82A}">
                    <a16:rowId xmlns:a16="http://schemas.microsoft.com/office/drawing/2014/main" val="10003"/>
                  </a:ext>
                </a:extLst>
              </a:tr>
              <a:tr h="699594">
                <a:tc>
                  <a:txBody>
                    <a:bodyPr/>
                    <a:lstStyle/>
                    <a:p>
                      <a:pPr defTabSz="914400">
                        <a:tabLst>
                          <a:tab pos="1663700" algn="l"/>
                        </a:tabLst>
                        <a:defRPr sz="1800"/>
                      </a:pPr>
                      <a:r>
                        <a:rPr lang="en-US" sz="3200" dirty="0"/>
                        <a:t>4</a:t>
                      </a:r>
                      <a:endParaRPr sz="3200" dirty="0"/>
                    </a:p>
                  </a:txBody>
                  <a:tcPr marL="50800" marR="50800" marT="50800" marB="50800" anchor="ctr" horzOverflow="overflow"/>
                </a:tc>
                <a:tc>
                  <a:txBody>
                    <a:bodyPr/>
                    <a:lstStyle/>
                    <a:p>
                      <a:pPr defTabSz="914400">
                        <a:tabLst>
                          <a:tab pos="1663700" algn="l"/>
                        </a:tabLst>
                        <a:defRPr sz="1800"/>
                      </a:pPr>
                      <a:r>
                        <a:rPr sz="3200" dirty="0"/>
                        <a:t>0.7</a:t>
                      </a:r>
                    </a:p>
                  </a:txBody>
                  <a:tcPr marL="50800" marR="50800" marT="50800" marB="50800" anchor="ctr" horzOverflow="overflow"/>
                </a:tc>
                <a:tc>
                  <a:txBody>
                    <a:bodyPr/>
                    <a:lstStyle/>
                    <a:p>
                      <a:pPr defTabSz="914400">
                        <a:tabLst>
                          <a:tab pos="1663700" algn="l"/>
                        </a:tabLst>
                        <a:defRPr sz="1800"/>
                      </a:pPr>
                      <a:r>
                        <a:rPr sz="3200"/>
                        <a:t>1</a:t>
                      </a:r>
                    </a:p>
                  </a:txBody>
                  <a:tcPr marL="50800" marR="50800" marT="50800" marB="50800" anchor="ctr" horzOverflow="overflow"/>
                </a:tc>
                <a:extLst>
                  <a:ext uri="{0D108BD9-81ED-4DB2-BD59-A6C34878D82A}">
                    <a16:rowId xmlns:a16="http://schemas.microsoft.com/office/drawing/2014/main" val="10004"/>
                  </a:ext>
                </a:extLst>
              </a:tr>
              <a:tr h="699594">
                <a:tc>
                  <a:txBody>
                    <a:bodyPr/>
                    <a:lstStyle/>
                    <a:p>
                      <a:pPr defTabSz="914400">
                        <a:tabLst>
                          <a:tab pos="1663700" algn="l"/>
                        </a:tabLst>
                        <a:defRPr sz="1800"/>
                      </a:pPr>
                      <a:r>
                        <a:rPr lang="en-US" sz="3200" dirty="0"/>
                        <a:t>5</a:t>
                      </a:r>
                      <a:endParaRPr sz="3200" dirty="0"/>
                    </a:p>
                  </a:txBody>
                  <a:tcPr marL="50800" marR="50800" marT="50800" marB="50800" anchor="ctr" horzOverflow="overflow"/>
                </a:tc>
                <a:tc>
                  <a:txBody>
                    <a:bodyPr/>
                    <a:lstStyle/>
                    <a:p>
                      <a:pPr defTabSz="914400">
                        <a:tabLst>
                          <a:tab pos="1663700" algn="l"/>
                        </a:tabLst>
                        <a:defRPr sz="1800"/>
                      </a:pPr>
                      <a:r>
                        <a:rPr sz="3200" dirty="0"/>
                        <a:t>0.5</a:t>
                      </a:r>
                    </a:p>
                  </a:txBody>
                  <a:tcPr marL="50800" marR="50800" marT="50800" marB="50800" anchor="ctr" horzOverflow="overflow"/>
                </a:tc>
                <a:tc>
                  <a:txBody>
                    <a:bodyPr/>
                    <a:lstStyle/>
                    <a:p>
                      <a:pPr defTabSz="914400">
                        <a:tabLst>
                          <a:tab pos="1663700" algn="l"/>
                        </a:tabLst>
                        <a:defRPr sz="1800"/>
                      </a:pPr>
                      <a:r>
                        <a:rPr sz="3200"/>
                        <a:t>0</a:t>
                      </a:r>
                    </a:p>
                  </a:txBody>
                  <a:tcPr marL="50800" marR="50800" marT="50800" marB="50800" anchor="ctr" horzOverflow="overflow"/>
                </a:tc>
                <a:extLst>
                  <a:ext uri="{0D108BD9-81ED-4DB2-BD59-A6C34878D82A}">
                    <a16:rowId xmlns:a16="http://schemas.microsoft.com/office/drawing/2014/main" val="10005"/>
                  </a:ext>
                </a:extLst>
              </a:tr>
              <a:tr h="699594">
                <a:tc>
                  <a:txBody>
                    <a:bodyPr/>
                    <a:lstStyle/>
                    <a:p>
                      <a:pPr defTabSz="914400">
                        <a:tabLst>
                          <a:tab pos="1663700" algn="l"/>
                        </a:tabLst>
                        <a:defRPr sz="1800"/>
                      </a:pPr>
                      <a:r>
                        <a:rPr lang="en-US" sz="3200" dirty="0"/>
                        <a:t>6</a:t>
                      </a:r>
                      <a:endParaRPr sz="3200" dirty="0"/>
                    </a:p>
                  </a:txBody>
                  <a:tcPr marL="50800" marR="50800" marT="50800" marB="50800" anchor="ctr" horzOverflow="overflow"/>
                </a:tc>
                <a:tc>
                  <a:txBody>
                    <a:bodyPr/>
                    <a:lstStyle/>
                    <a:p>
                      <a:pPr defTabSz="914400">
                        <a:tabLst>
                          <a:tab pos="1663700" algn="l"/>
                        </a:tabLst>
                        <a:defRPr sz="1800"/>
                      </a:pPr>
                      <a:r>
                        <a:rPr sz="3200" dirty="0"/>
                        <a:t>0.3</a:t>
                      </a:r>
                    </a:p>
                  </a:txBody>
                  <a:tcPr marL="50800" marR="50800" marT="50800" marB="50800" anchor="ctr" horzOverflow="overflow"/>
                </a:tc>
                <a:tc>
                  <a:txBody>
                    <a:bodyPr/>
                    <a:lstStyle/>
                    <a:p>
                      <a:pPr defTabSz="914400">
                        <a:tabLst>
                          <a:tab pos="1663700" algn="l"/>
                        </a:tabLst>
                        <a:defRPr sz="1800"/>
                      </a:pPr>
                      <a:r>
                        <a:rPr sz="3200"/>
                        <a:t>0</a:t>
                      </a:r>
                    </a:p>
                  </a:txBody>
                  <a:tcPr marL="50800" marR="50800" marT="50800" marB="50800" anchor="ctr" horzOverflow="overflow"/>
                </a:tc>
                <a:extLst>
                  <a:ext uri="{0D108BD9-81ED-4DB2-BD59-A6C34878D82A}">
                    <a16:rowId xmlns:a16="http://schemas.microsoft.com/office/drawing/2014/main" val="10006"/>
                  </a:ext>
                </a:extLst>
              </a:tr>
              <a:tr h="699594">
                <a:tc>
                  <a:txBody>
                    <a:bodyPr/>
                    <a:lstStyle/>
                    <a:p>
                      <a:pPr defTabSz="914400">
                        <a:tabLst>
                          <a:tab pos="1663700" algn="l"/>
                        </a:tabLst>
                        <a:defRPr sz="1800"/>
                      </a:pPr>
                      <a:r>
                        <a:rPr lang="en-US" sz="3200" dirty="0"/>
                        <a:t>7</a:t>
                      </a:r>
                      <a:endParaRPr sz="3200" dirty="0"/>
                    </a:p>
                  </a:txBody>
                  <a:tcPr marL="50800" marR="50800" marT="50800" marB="50800" anchor="ctr" horzOverflow="overflow"/>
                </a:tc>
                <a:tc>
                  <a:txBody>
                    <a:bodyPr/>
                    <a:lstStyle/>
                    <a:p>
                      <a:pPr defTabSz="914400">
                        <a:tabLst>
                          <a:tab pos="1663700" algn="l"/>
                        </a:tabLst>
                        <a:defRPr sz="1800"/>
                      </a:pPr>
                      <a:r>
                        <a:rPr sz="3200" dirty="0"/>
                        <a:t>0.7</a:t>
                      </a:r>
                    </a:p>
                  </a:txBody>
                  <a:tcPr marL="50800" marR="50800" marT="50800" marB="50800" anchor="ctr" horzOverflow="overflow"/>
                </a:tc>
                <a:tc>
                  <a:txBody>
                    <a:bodyPr/>
                    <a:lstStyle/>
                    <a:p>
                      <a:pPr defTabSz="914400">
                        <a:tabLst>
                          <a:tab pos="1663700" algn="l"/>
                        </a:tabLst>
                        <a:defRPr sz="1800"/>
                      </a:pPr>
                      <a:r>
                        <a:rPr sz="3200"/>
                        <a:t>0</a:t>
                      </a:r>
                    </a:p>
                  </a:txBody>
                  <a:tcPr marL="50800" marR="50800" marT="50800" marB="50800" anchor="ctr" horzOverflow="overflow"/>
                </a:tc>
                <a:extLst>
                  <a:ext uri="{0D108BD9-81ED-4DB2-BD59-A6C34878D82A}">
                    <a16:rowId xmlns:a16="http://schemas.microsoft.com/office/drawing/2014/main" val="10007"/>
                  </a:ext>
                </a:extLst>
              </a:tr>
              <a:tr h="699594">
                <a:tc>
                  <a:txBody>
                    <a:bodyPr/>
                    <a:lstStyle/>
                    <a:p>
                      <a:pPr defTabSz="914400">
                        <a:tabLst>
                          <a:tab pos="1663700" algn="l"/>
                        </a:tabLst>
                        <a:defRPr sz="1800"/>
                      </a:pPr>
                      <a:r>
                        <a:rPr lang="en-US" sz="3200" dirty="0"/>
                        <a:t>8</a:t>
                      </a:r>
                      <a:endParaRPr sz="3200" dirty="0"/>
                    </a:p>
                  </a:txBody>
                  <a:tcPr marL="50800" marR="50800" marT="50800" marB="50800" anchor="ctr" horzOverflow="overflow"/>
                </a:tc>
                <a:tc>
                  <a:txBody>
                    <a:bodyPr/>
                    <a:lstStyle/>
                    <a:p>
                      <a:pPr defTabSz="914400">
                        <a:tabLst>
                          <a:tab pos="1663700" algn="l"/>
                        </a:tabLst>
                        <a:defRPr sz="1800"/>
                      </a:pPr>
                      <a:r>
                        <a:rPr sz="3200" dirty="0"/>
                        <a:t>0.5</a:t>
                      </a:r>
                    </a:p>
                  </a:txBody>
                  <a:tcPr marL="50800" marR="50800" marT="50800" marB="50800" anchor="ctr" horzOverflow="overflow"/>
                </a:tc>
                <a:tc>
                  <a:txBody>
                    <a:bodyPr/>
                    <a:lstStyle/>
                    <a:p>
                      <a:pPr defTabSz="914400">
                        <a:tabLst>
                          <a:tab pos="1663700" algn="l"/>
                        </a:tabLst>
                        <a:defRPr sz="1800"/>
                      </a:pPr>
                      <a:r>
                        <a:rPr sz="3200" dirty="0"/>
                        <a:t>0</a:t>
                      </a:r>
                    </a:p>
                  </a:txBody>
                  <a:tcPr marL="50800" marR="50800" marT="50800" marB="50800" anchor="ctr" horzOverflow="overflow"/>
                </a:tc>
                <a:extLst>
                  <a:ext uri="{0D108BD9-81ED-4DB2-BD59-A6C34878D82A}">
                    <a16:rowId xmlns:a16="http://schemas.microsoft.com/office/drawing/2014/main" val="10008"/>
                  </a:ext>
                </a:extLst>
              </a:tr>
            </a:tbl>
          </a:graphicData>
        </a:graphic>
      </p:graphicFrame>
      <p:sp>
        <p:nvSpPr>
          <p:cNvPr id="4" name="誤差">
            <a:extLst>
              <a:ext uri="{FF2B5EF4-FFF2-40B4-BE49-F238E27FC236}">
                <a16:creationId xmlns:a16="http://schemas.microsoft.com/office/drawing/2014/main" id="{1336F040-5043-E66D-1672-548ACA371213}"/>
              </a:ext>
            </a:extLst>
          </p:cNvPr>
          <p:cNvSpPr txBox="1"/>
          <p:nvPr/>
        </p:nvSpPr>
        <p:spPr>
          <a:xfrm>
            <a:off x="20359337" y="12257285"/>
            <a:ext cx="3318216" cy="7258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4500">
                <a:latin typeface="ヒラギノ丸ゴ ProN W4"/>
                <a:ea typeface="ヒラギノ丸ゴ ProN W4"/>
                <a:cs typeface="ヒラギノ丸ゴ ProN W4"/>
                <a:sym typeface="ヒラギノ丸ゴ ProN W4"/>
              </a:defRPr>
            </a:lvl1pPr>
          </a:lstStyle>
          <a:p>
            <a:r>
              <a:rPr dirty="0" err="1"/>
              <a:t>誤差</a:t>
            </a:r>
            <a:r>
              <a:rPr lang="en-US" dirty="0" err="1"/>
              <a:t>L</a:t>
            </a:r>
            <a:r>
              <a:rPr lang="en-US" dirty="0"/>
              <a:t> = 0.8</a:t>
            </a:r>
            <a:endParaRPr dirty="0"/>
          </a:p>
        </p:txBody>
      </p:sp>
      <p:pic>
        <p:nvPicPr>
          <p:cNvPr id="5" name="スクリーンショット 2021-11-16 8.53.31.png" descr="スクリーンショット 2021-11-16 8.53.31.png">
            <a:extLst>
              <a:ext uri="{FF2B5EF4-FFF2-40B4-BE49-F238E27FC236}">
                <a16:creationId xmlns:a16="http://schemas.microsoft.com/office/drawing/2014/main" id="{82BEBE56-CFDE-49AB-4B4F-F41F3F8B0DF0}"/>
              </a:ext>
            </a:extLst>
          </p:cNvPr>
          <p:cNvPicPr>
            <a:picLocks noChangeAspect="1"/>
          </p:cNvPicPr>
          <p:nvPr/>
        </p:nvPicPr>
        <p:blipFill>
          <a:blip r:embed="rId2"/>
          <a:stretch>
            <a:fillRect/>
          </a:stretch>
        </p:blipFill>
        <p:spPr>
          <a:xfrm>
            <a:off x="6830071" y="3468440"/>
            <a:ext cx="10723858" cy="7921818"/>
          </a:xfrm>
          <a:prstGeom prst="rect">
            <a:avLst/>
          </a:prstGeom>
          <a:ln w="12700">
            <a:miter lim="400000"/>
          </a:ln>
        </p:spPr>
      </p:pic>
      <p:sp>
        <p:nvSpPr>
          <p:cNvPr id="6" name="w">
            <a:extLst>
              <a:ext uri="{FF2B5EF4-FFF2-40B4-BE49-F238E27FC236}">
                <a16:creationId xmlns:a16="http://schemas.microsoft.com/office/drawing/2014/main" id="{A253564A-53A3-4602-A8DE-698E72E3CF59}"/>
              </a:ext>
            </a:extLst>
          </p:cNvPr>
          <p:cNvSpPr txBox="1"/>
          <p:nvPr/>
        </p:nvSpPr>
        <p:spPr>
          <a:xfrm>
            <a:off x="11745263" y="4168382"/>
            <a:ext cx="401270" cy="4572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2800">
                <a:solidFill>
                  <a:schemeClr val="accent5"/>
                </a:solidFill>
                <a:latin typeface="ヒラギノ丸ゴ ProN W4"/>
                <a:ea typeface="ヒラギノ丸ゴ ProN W4"/>
                <a:cs typeface="ヒラギノ丸ゴ ProN W4"/>
                <a:sym typeface="ヒラギノ丸ゴ ProN W4"/>
              </a:defRPr>
            </a:lvl1pPr>
          </a:lstStyle>
          <a:p>
            <a:r>
              <a:t>w</a:t>
            </a:r>
          </a:p>
        </p:txBody>
      </p:sp>
      <p:sp>
        <p:nvSpPr>
          <p:cNvPr id="7" name="w">
            <a:extLst>
              <a:ext uri="{FF2B5EF4-FFF2-40B4-BE49-F238E27FC236}">
                <a16:creationId xmlns:a16="http://schemas.microsoft.com/office/drawing/2014/main" id="{2265732F-2D88-20E4-28A6-D7082FD018AF}"/>
              </a:ext>
            </a:extLst>
          </p:cNvPr>
          <p:cNvSpPr txBox="1"/>
          <p:nvPr/>
        </p:nvSpPr>
        <p:spPr>
          <a:xfrm>
            <a:off x="11745263" y="4978998"/>
            <a:ext cx="401270" cy="4572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2800">
                <a:solidFill>
                  <a:schemeClr val="accent5"/>
                </a:solidFill>
                <a:latin typeface="ヒラギノ丸ゴ ProN W4"/>
                <a:ea typeface="ヒラギノ丸ゴ ProN W4"/>
                <a:cs typeface="ヒラギノ丸ゴ ProN W4"/>
                <a:sym typeface="ヒラギノ丸ゴ ProN W4"/>
              </a:defRPr>
            </a:lvl1pPr>
          </a:lstStyle>
          <a:p>
            <a:r>
              <a:t>w</a:t>
            </a:r>
          </a:p>
        </p:txBody>
      </p:sp>
      <p:sp>
        <p:nvSpPr>
          <p:cNvPr id="8" name="w">
            <a:extLst>
              <a:ext uri="{FF2B5EF4-FFF2-40B4-BE49-F238E27FC236}">
                <a16:creationId xmlns:a16="http://schemas.microsoft.com/office/drawing/2014/main" id="{D276832D-2652-663B-5360-A15B5EA99082}"/>
              </a:ext>
            </a:extLst>
          </p:cNvPr>
          <p:cNvSpPr txBox="1"/>
          <p:nvPr/>
        </p:nvSpPr>
        <p:spPr>
          <a:xfrm>
            <a:off x="11745263" y="6008371"/>
            <a:ext cx="401270" cy="457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2800">
                <a:solidFill>
                  <a:schemeClr val="accent5"/>
                </a:solidFill>
                <a:latin typeface="ヒラギノ丸ゴ ProN W4"/>
                <a:ea typeface="ヒラギノ丸ゴ ProN W4"/>
                <a:cs typeface="ヒラギノ丸ゴ ProN W4"/>
                <a:sym typeface="ヒラギノ丸ゴ ProN W4"/>
              </a:defRPr>
            </a:lvl1pPr>
          </a:lstStyle>
          <a:p>
            <a:r>
              <a:t>w</a:t>
            </a:r>
          </a:p>
        </p:txBody>
      </p:sp>
      <p:sp>
        <p:nvSpPr>
          <p:cNvPr id="9" name="w">
            <a:extLst>
              <a:ext uri="{FF2B5EF4-FFF2-40B4-BE49-F238E27FC236}">
                <a16:creationId xmlns:a16="http://schemas.microsoft.com/office/drawing/2014/main" id="{E5AF099B-0397-D67B-CEF9-D11810836E9B}"/>
              </a:ext>
            </a:extLst>
          </p:cNvPr>
          <p:cNvSpPr txBox="1"/>
          <p:nvPr/>
        </p:nvSpPr>
        <p:spPr>
          <a:xfrm>
            <a:off x="11058566" y="8456711"/>
            <a:ext cx="401270" cy="457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2800">
                <a:solidFill>
                  <a:schemeClr val="accent5"/>
                </a:solidFill>
                <a:latin typeface="ヒラギノ丸ゴ ProN W4"/>
                <a:ea typeface="ヒラギノ丸ゴ ProN W4"/>
                <a:cs typeface="ヒラギノ丸ゴ ProN W4"/>
                <a:sym typeface="ヒラギノ丸ゴ ProN W4"/>
              </a:defRPr>
            </a:lvl1pPr>
          </a:lstStyle>
          <a:p>
            <a:r>
              <a:rPr dirty="0"/>
              <a:t>w</a:t>
            </a:r>
          </a:p>
        </p:txBody>
      </p:sp>
      <p:sp>
        <p:nvSpPr>
          <p:cNvPr id="10" name="w">
            <a:extLst>
              <a:ext uri="{FF2B5EF4-FFF2-40B4-BE49-F238E27FC236}">
                <a16:creationId xmlns:a16="http://schemas.microsoft.com/office/drawing/2014/main" id="{C31E37D3-834B-D5D4-E5A5-BFA0499BEF9E}"/>
              </a:ext>
            </a:extLst>
          </p:cNvPr>
          <p:cNvSpPr txBox="1"/>
          <p:nvPr/>
        </p:nvSpPr>
        <p:spPr>
          <a:xfrm>
            <a:off x="12224662" y="9732186"/>
            <a:ext cx="401270" cy="457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2800">
                <a:solidFill>
                  <a:schemeClr val="accent5"/>
                </a:solidFill>
                <a:latin typeface="ヒラギノ丸ゴ ProN W4"/>
                <a:ea typeface="ヒラギノ丸ゴ ProN W4"/>
                <a:cs typeface="ヒラギノ丸ゴ ProN W4"/>
                <a:sym typeface="ヒラギノ丸ゴ ProN W4"/>
              </a:defRPr>
            </a:lvl1pPr>
          </a:lstStyle>
          <a:p>
            <a:r>
              <a:t>w</a:t>
            </a:r>
          </a:p>
        </p:txBody>
      </p:sp>
      <p:sp>
        <p:nvSpPr>
          <p:cNvPr id="11" name="w">
            <a:extLst>
              <a:ext uri="{FF2B5EF4-FFF2-40B4-BE49-F238E27FC236}">
                <a16:creationId xmlns:a16="http://schemas.microsoft.com/office/drawing/2014/main" id="{90C29DB6-31E8-02AB-8A6A-D7609409728F}"/>
              </a:ext>
            </a:extLst>
          </p:cNvPr>
          <p:cNvSpPr txBox="1"/>
          <p:nvPr/>
        </p:nvSpPr>
        <p:spPr>
          <a:xfrm>
            <a:off x="15277540" y="6008371"/>
            <a:ext cx="401270" cy="457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2800">
                <a:solidFill>
                  <a:schemeClr val="accent5"/>
                </a:solidFill>
                <a:latin typeface="ヒラギノ丸ゴ ProN W4"/>
                <a:ea typeface="ヒラギノ丸ゴ ProN W4"/>
                <a:cs typeface="ヒラギノ丸ゴ ProN W4"/>
                <a:sym typeface="ヒラギノ丸ゴ ProN W4"/>
              </a:defRPr>
            </a:lvl1pPr>
          </a:lstStyle>
          <a:p>
            <a:r>
              <a:t>w</a:t>
            </a:r>
          </a:p>
        </p:txBody>
      </p:sp>
      <p:sp>
        <p:nvSpPr>
          <p:cNvPr id="12" name="w">
            <a:extLst>
              <a:ext uri="{FF2B5EF4-FFF2-40B4-BE49-F238E27FC236}">
                <a16:creationId xmlns:a16="http://schemas.microsoft.com/office/drawing/2014/main" id="{D73A1B83-E348-203F-68F0-8FC85740511E}"/>
              </a:ext>
            </a:extLst>
          </p:cNvPr>
          <p:cNvSpPr txBox="1"/>
          <p:nvPr/>
        </p:nvSpPr>
        <p:spPr>
          <a:xfrm>
            <a:off x="15021715" y="6928366"/>
            <a:ext cx="401270" cy="457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2800">
                <a:solidFill>
                  <a:schemeClr val="accent5"/>
                </a:solidFill>
                <a:latin typeface="ヒラギノ丸ゴ ProN W4"/>
                <a:ea typeface="ヒラギノ丸ゴ ProN W4"/>
                <a:cs typeface="ヒラギノ丸ゴ ProN W4"/>
                <a:sym typeface="ヒラギノ丸ゴ ProN W4"/>
              </a:defRPr>
            </a:lvl1pPr>
          </a:lstStyle>
          <a:p>
            <a:r>
              <a:t>w</a:t>
            </a:r>
          </a:p>
        </p:txBody>
      </p:sp>
      <p:sp>
        <p:nvSpPr>
          <p:cNvPr id="13" name="w">
            <a:extLst>
              <a:ext uri="{FF2B5EF4-FFF2-40B4-BE49-F238E27FC236}">
                <a16:creationId xmlns:a16="http://schemas.microsoft.com/office/drawing/2014/main" id="{C3E6ACDA-61F7-4CBA-536A-CF710920B6F8}"/>
              </a:ext>
            </a:extLst>
          </p:cNvPr>
          <p:cNvSpPr txBox="1"/>
          <p:nvPr/>
        </p:nvSpPr>
        <p:spPr>
          <a:xfrm>
            <a:off x="15461330" y="8456711"/>
            <a:ext cx="401270" cy="457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2800">
                <a:solidFill>
                  <a:schemeClr val="accent5"/>
                </a:solidFill>
                <a:latin typeface="ヒラギノ丸ゴ ProN W4"/>
                <a:ea typeface="ヒラギノ丸ゴ ProN W4"/>
                <a:cs typeface="ヒラギノ丸ゴ ProN W4"/>
                <a:sym typeface="ヒラギノ丸ゴ ProN W4"/>
              </a:defRPr>
            </a:lvl1pPr>
          </a:lstStyle>
          <a:p>
            <a:r>
              <a:t>w</a:t>
            </a:r>
          </a:p>
        </p:txBody>
      </p:sp>
      <p:sp>
        <p:nvSpPr>
          <p:cNvPr id="14" name="最適化関数で誤差(損失関数)を小さくなるように重みを更新する">
            <a:extLst>
              <a:ext uri="{FF2B5EF4-FFF2-40B4-BE49-F238E27FC236}">
                <a16:creationId xmlns:a16="http://schemas.microsoft.com/office/drawing/2014/main" id="{F4317608-E8AA-F14D-872D-B28DA273D44D}"/>
              </a:ext>
            </a:extLst>
          </p:cNvPr>
          <p:cNvSpPr txBox="1"/>
          <p:nvPr/>
        </p:nvSpPr>
        <p:spPr>
          <a:xfrm>
            <a:off x="8110347" y="867864"/>
            <a:ext cx="15504505" cy="15983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gn="l">
              <a:defRPr sz="4500">
                <a:latin typeface="ヒラギノ丸ゴ ProN W4"/>
                <a:ea typeface="ヒラギノ丸ゴ ProN W4"/>
                <a:cs typeface="ヒラギノ丸ゴ ProN W4"/>
                <a:sym typeface="ヒラギノ丸ゴ ProN W4"/>
              </a:defRPr>
            </a:lvl1pPr>
          </a:lstStyle>
          <a:p>
            <a:r>
              <a:rPr lang="ja-JP" altLang="en-US" sz="5400" dirty="0" err="1"/>
              <a:t>モデルと入力データ</a:t>
            </a:r>
            <a:r>
              <a:rPr lang="en-US" altLang="ja-JP" sz="5400" dirty="0" err="1"/>
              <a:t>(</a:t>
            </a:r>
            <a:r>
              <a:rPr lang="ja-JP" altLang="en-US" sz="5400" dirty="0" err="1"/>
              <a:t>画像</a:t>
            </a:r>
            <a:r>
              <a:rPr lang="en-US" altLang="ja-JP" sz="5400" dirty="0" err="1"/>
              <a:t>)</a:t>
            </a:r>
            <a:r>
              <a:rPr lang="ja-JP" altLang="en-US" sz="5400" dirty="0" err="1"/>
              <a:t>は変えない</a:t>
            </a:r>
            <a:endParaRPr lang="en-US" altLang="ja-JP" sz="5400" dirty="0" err="1"/>
          </a:p>
          <a:p>
            <a:r>
              <a:rPr lang="ja-JP" altLang="en-US" sz="5400" dirty="0" err="1"/>
              <a:t>→重み</a:t>
            </a:r>
            <a:r>
              <a:rPr lang="en-US" altLang="ja-JP" sz="5400" dirty="0" err="1"/>
              <a:t>w</a:t>
            </a:r>
            <a:r>
              <a:rPr lang="ja-JP" altLang="en-US" sz="5400" dirty="0" err="1"/>
              <a:t>とバイアス</a:t>
            </a:r>
            <a:r>
              <a:rPr lang="en-US" altLang="ja-JP" sz="5400" dirty="0" err="1"/>
              <a:t>b</a:t>
            </a:r>
            <a:r>
              <a:rPr lang="ja-JP" altLang="en-US" sz="5400" dirty="0" err="1"/>
              <a:t>が変わると誤差</a:t>
            </a:r>
            <a:r>
              <a:rPr lang="en-US" altLang="ja-JP" sz="5400" dirty="0" err="1"/>
              <a:t>L</a:t>
            </a:r>
            <a:r>
              <a:rPr lang="ja-JP" altLang="en-US" sz="5400" dirty="0" err="1"/>
              <a:t>は変化する</a:t>
            </a:r>
            <a:endParaRPr lang="en-US" altLang="ja-JP" sz="5400" dirty="0"/>
          </a:p>
        </p:txBody>
      </p:sp>
      <p:sp>
        <p:nvSpPr>
          <p:cNvPr id="15" name="最適化関数で誤差(損失関数)を小さくなるように重みを更新する">
            <a:extLst>
              <a:ext uri="{FF2B5EF4-FFF2-40B4-BE49-F238E27FC236}">
                <a16:creationId xmlns:a16="http://schemas.microsoft.com/office/drawing/2014/main" id="{C98276AD-C812-E3A8-DF21-9AC3EB3A70C4}"/>
              </a:ext>
            </a:extLst>
          </p:cNvPr>
          <p:cNvSpPr txBox="1"/>
          <p:nvPr/>
        </p:nvSpPr>
        <p:spPr>
          <a:xfrm>
            <a:off x="9618664" y="2576353"/>
            <a:ext cx="15504505"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gn="l">
              <a:defRPr sz="4500">
                <a:latin typeface="ヒラギノ丸ゴ ProN W4"/>
                <a:ea typeface="ヒラギノ丸ゴ ProN W4"/>
                <a:cs typeface="ヒラギノ丸ゴ ProN W4"/>
                <a:sym typeface="ヒラギノ丸ゴ ProN W4"/>
              </a:defRPr>
            </a:lvl1pPr>
          </a:lstStyle>
          <a:p>
            <a:r>
              <a:rPr lang="en-US" altLang="ja-JP" sz="4000" dirty="0" err="1"/>
              <a:t>(w</a:t>
            </a:r>
            <a:r>
              <a:rPr lang="ja-JP" altLang="en-US" sz="4000" dirty="0" err="1"/>
              <a:t>と</a:t>
            </a:r>
            <a:r>
              <a:rPr lang="en-US" altLang="ja-JP" sz="4000" dirty="0" err="1"/>
              <a:t>b</a:t>
            </a:r>
            <a:r>
              <a:rPr lang="ja-JP" altLang="en-US" sz="4000" dirty="0" err="1"/>
              <a:t>がいい感じに変化すれば誤差</a:t>
            </a:r>
            <a:r>
              <a:rPr lang="en-US" altLang="ja-JP" sz="4000" dirty="0" err="1"/>
              <a:t>L</a:t>
            </a:r>
            <a:r>
              <a:rPr lang="ja-JP" altLang="en-US" sz="4000" dirty="0" err="1"/>
              <a:t>は小さくなるはず</a:t>
            </a:r>
            <a:r>
              <a:rPr lang="en-US" altLang="ja-JP" sz="4000" dirty="0" err="1"/>
              <a:t>!)</a:t>
            </a:r>
            <a:endParaRPr lang="en-US" altLang="ja-JP" sz="4000" dirty="0"/>
          </a:p>
        </p:txBody>
      </p:sp>
      <p:sp>
        <p:nvSpPr>
          <p:cNvPr id="16" name="正方形/長方形 15">
            <a:extLst>
              <a:ext uri="{FF2B5EF4-FFF2-40B4-BE49-F238E27FC236}">
                <a16:creationId xmlns:a16="http://schemas.microsoft.com/office/drawing/2014/main" id="{2BDF7312-586E-9CB0-A78D-273CB3203851}"/>
              </a:ext>
            </a:extLst>
          </p:cNvPr>
          <p:cNvSpPr/>
          <p:nvPr/>
        </p:nvSpPr>
        <p:spPr>
          <a:xfrm>
            <a:off x="251012" y="4281172"/>
            <a:ext cx="6293223" cy="5436569"/>
          </a:xfrm>
          <a:prstGeom prst="rect">
            <a:avLst/>
          </a:prstGeom>
          <a:solidFill>
            <a:schemeClr val="bg1"/>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1303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Graphik"/>
              <a:ea typeface="Graphik"/>
              <a:cs typeface="Graphik"/>
              <a:sym typeface="Graphik"/>
            </a:endParaRPr>
          </a:p>
        </p:txBody>
      </p:sp>
      <p:pic>
        <p:nvPicPr>
          <p:cNvPr id="17" name="cat.9.jpg" descr="cat.9.jpg">
            <a:extLst>
              <a:ext uri="{FF2B5EF4-FFF2-40B4-BE49-F238E27FC236}">
                <a16:creationId xmlns:a16="http://schemas.microsoft.com/office/drawing/2014/main" id="{1D826B64-B767-EA1C-A066-33222697BEF7}"/>
              </a:ext>
            </a:extLst>
          </p:cNvPr>
          <p:cNvPicPr>
            <a:picLocks noChangeAspect="1"/>
          </p:cNvPicPr>
          <p:nvPr/>
        </p:nvPicPr>
        <p:blipFill>
          <a:blip r:embed="rId3"/>
          <a:stretch>
            <a:fillRect/>
          </a:stretch>
        </p:blipFill>
        <p:spPr>
          <a:xfrm>
            <a:off x="2027402" y="4657565"/>
            <a:ext cx="1905001" cy="2686242"/>
          </a:xfrm>
          <a:prstGeom prst="rect">
            <a:avLst/>
          </a:prstGeom>
          <a:solidFill>
            <a:schemeClr val="bg1"/>
          </a:solidFill>
          <a:ln w="12700">
            <a:miter lim="400000"/>
          </a:ln>
        </p:spPr>
      </p:pic>
      <p:pic>
        <p:nvPicPr>
          <p:cNvPr id="18" name="cat.8.jpg" descr="cat.8.jpg">
            <a:extLst>
              <a:ext uri="{FF2B5EF4-FFF2-40B4-BE49-F238E27FC236}">
                <a16:creationId xmlns:a16="http://schemas.microsoft.com/office/drawing/2014/main" id="{B1DF3DB9-58EF-E63D-4F7A-1365E26984F2}"/>
              </a:ext>
            </a:extLst>
          </p:cNvPr>
          <p:cNvPicPr>
            <a:picLocks noChangeAspect="1"/>
          </p:cNvPicPr>
          <p:nvPr/>
        </p:nvPicPr>
        <p:blipFill>
          <a:blip r:embed="rId4"/>
          <a:stretch>
            <a:fillRect/>
          </a:stretch>
        </p:blipFill>
        <p:spPr>
          <a:xfrm>
            <a:off x="1208349" y="5159556"/>
            <a:ext cx="1905001" cy="1513647"/>
          </a:xfrm>
          <a:prstGeom prst="rect">
            <a:avLst/>
          </a:prstGeom>
          <a:solidFill>
            <a:schemeClr val="bg1"/>
          </a:solidFill>
          <a:ln w="12700">
            <a:miter lim="400000"/>
          </a:ln>
        </p:spPr>
      </p:pic>
      <p:pic>
        <p:nvPicPr>
          <p:cNvPr id="19" name="cat.10.jpg" descr="cat.10.jpg">
            <a:extLst>
              <a:ext uri="{FF2B5EF4-FFF2-40B4-BE49-F238E27FC236}">
                <a16:creationId xmlns:a16="http://schemas.microsoft.com/office/drawing/2014/main" id="{6F8DACB5-C907-AA35-82CA-1C85021A6E00}"/>
              </a:ext>
            </a:extLst>
          </p:cNvPr>
          <p:cNvPicPr>
            <a:picLocks noChangeAspect="1"/>
          </p:cNvPicPr>
          <p:nvPr/>
        </p:nvPicPr>
        <p:blipFill>
          <a:blip r:embed="rId5"/>
          <a:stretch>
            <a:fillRect/>
          </a:stretch>
        </p:blipFill>
        <p:spPr>
          <a:xfrm>
            <a:off x="500834" y="4812893"/>
            <a:ext cx="1905001" cy="2063944"/>
          </a:xfrm>
          <a:prstGeom prst="rect">
            <a:avLst/>
          </a:prstGeom>
          <a:solidFill>
            <a:schemeClr val="bg1"/>
          </a:solidFill>
          <a:ln w="12700">
            <a:miter lim="400000"/>
          </a:ln>
        </p:spPr>
      </p:pic>
      <p:pic>
        <p:nvPicPr>
          <p:cNvPr id="20" name="cat.11.jpg" descr="cat.11.jpg">
            <a:extLst>
              <a:ext uri="{FF2B5EF4-FFF2-40B4-BE49-F238E27FC236}">
                <a16:creationId xmlns:a16="http://schemas.microsoft.com/office/drawing/2014/main" id="{1AB712BD-FC7E-39CF-BBC3-7F240AA94DD8}"/>
              </a:ext>
            </a:extLst>
          </p:cNvPr>
          <p:cNvPicPr>
            <a:picLocks noChangeAspect="1"/>
          </p:cNvPicPr>
          <p:nvPr/>
        </p:nvPicPr>
        <p:blipFill>
          <a:blip r:embed="rId6"/>
          <a:stretch>
            <a:fillRect/>
          </a:stretch>
        </p:blipFill>
        <p:spPr>
          <a:xfrm>
            <a:off x="4477163" y="5882134"/>
            <a:ext cx="1905001" cy="1924034"/>
          </a:xfrm>
          <a:prstGeom prst="rect">
            <a:avLst/>
          </a:prstGeom>
          <a:solidFill>
            <a:schemeClr val="bg1"/>
          </a:solidFill>
          <a:ln w="12700">
            <a:miter lim="400000"/>
          </a:ln>
        </p:spPr>
      </p:pic>
      <p:pic>
        <p:nvPicPr>
          <p:cNvPr id="21" name="cat.12.jpg" descr="cat.12.jpg">
            <a:extLst>
              <a:ext uri="{FF2B5EF4-FFF2-40B4-BE49-F238E27FC236}">
                <a16:creationId xmlns:a16="http://schemas.microsoft.com/office/drawing/2014/main" id="{55501E67-3F94-6A6E-4DFD-59603BCB3334}"/>
              </a:ext>
            </a:extLst>
          </p:cNvPr>
          <p:cNvPicPr>
            <a:picLocks noChangeAspect="1"/>
          </p:cNvPicPr>
          <p:nvPr/>
        </p:nvPicPr>
        <p:blipFill>
          <a:blip r:embed="rId7"/>
          <a:stretch>
            <a:fillRect/>
          </a:stretch>
        </p:blipFill>
        <p:spPr>
          <a:xfrm>
            <a:off x="407551" y="5628363"/>
            <a:ext cx="1905001" cy="1510195"/>
          </a:xfrm>
          <a:prstGeom prst="rect">
            <a:avLst/>
          </a:prstGeom>
          <a:solidFill>
            <a:schemeClr val="bg1"/>
          </a:solidFill>
          <a:ln w="12700">
            <a:miter lim="400000"/>
          </a:ln>
        </p:spPr>
      </p:pic>
      <p:pic>
        <p:nvPicPr>
          <p:cNvPr id="22" name="cat.13.jpg" descr="cat.13.jpg">
            <a:extLst>
              <a:ext uri="{FF2B5EF4-FFF2-40B4-BE49-F238E27FC236}">
                <a16:creationId xmlns:a16="http://schemas.microsoft.com/office/drawing/2014/main" id="{805D9F49-795B-4289-E0E8-DF70B6D7A526}"/>
              </a:ext>
            </a:extLst>
          </p:cNvPr>
          <p:cNvPicPr>
            <a:picLocks noChangeAspect="1"/>
          </p:cNvPicPr>
          <p:nvPr/>
        </p:nvPicPr>
        <p:blipFill>
          <a:blip r:embed="rId8"/>
          <a:stretch>
            <a:fillRect/>
          </a:stretch>
        </p:blipFill>
        <p:spPr>
          <a:xfrm>
            <a:off x="4141260" y="5550103"/>
            <a:ext cx="1905001" cy="1276781"/>
          </a:xfrm>
          <a:prstGeom prst="rect">
            <a:avLst/>
          </a:prstGeom>
          <a:solidFill>
            <a:schemeClr val="bg1"/>
          </a:solidFill>
          <a:ln w="12700">
            <a:miter lim="400000"/>
          </a:ln>
        </p:spPr>
      </p:pic>
      <p:pic>
        <p:nvPicPr>
          <p:cNvPr id="23" name="cat.14.jpg" descr="cat.14.jpg">
            <a:extLst>
              <a:ext uri="{FF2B5EF4-FFF2-40B4-BE49-F238E27FC236}">
                <a16:creationId xmlns:a16="http://schemas.microsoft.com/office/drawing/2014/main" id="{75518535-0E52-26B2-E203-1A070C6E7DCB}"/>
              </a:ext>
            </a:extLst>
          </p:cNvPr>
          <p:cNvPicPr>
            <a:picLocks noChangeAspect="1"/>
          </p:cNvPicPr>
          <p:nvPr/>
        </p:nvPicPr>
        <p:blipFill>
          <a:blip r:embed="rId9"/>
          <a:stretch>
            <a:fillRect/>
          </a:stretch>
        </p:blipFill>
        <p:spPr>
          <a:xfrm>
            <a:off x="1437006" y="6710386"/>
            <a:ext cx="1905001" cy="1687592"/>
          </a:xfrm>
          <a:prstGeom prst="rect">
            <a:avLst/>
          </a:prstGeom>
          <a:solidFill>
            <a:schemeClr val="bg1"/>
          </a:solidFill>
          <a:ln w="12700">
            <a:miter lim="400000"/>
          </a:ln>
        </p:spPr>
      </p:pic>
      <p:pic>
        <p:nvPicPr>
          <p:cNvPr id="24" name="cat.15.jpg" descr="cat.15.jpg">
            <a:extLst>
              <a:ext uri="{FF2B5EF4-FFF2-40B4-BE49-F238E27FC236}">
                <a16:creationId xmlns:a16="http://schemas.microsoft.com/office/drawing/2014/main" id="{2D832F10-54F5-211A-DEAE-ED1698272354}"/>
              </a:ext>
            </a:extLst>
          </p:cNvPr>
          <p:cNvPicPr>
            <a:picLocks noChangeAspect="1"/>
          </p:cNvPicPr>
          <p:nvPr/>
        </p:nvPicPr>
        <p:blipFill>
          <a:blip r:embed="rId10"/>
          <a:stretch>
            <a:fillRect/>
          </a:stretch>
        </p:blipFill>
        <p:spPr>
          <a:xfrm>
            <a:off x="621807" y="7690412"/>
            <a:ext cx="1905001" cy="1762894"/>
          </a:xfrm>
          <a:prstGeom prst="rect">
            <a:avLst/>
          </a:prstGeom>
          <a:solidFill>
            <a:schemeClr val="bg1"/>
          </a:solidFill>
          <a:ln w="12700">
            <a:miter lim="400000"/>
          </a:ln>
        </p:spPr>
      </p:pic>
      <p:pic>
        <p:nvPicPr>
          <p:cNvPr id="25" name="dog.4.jpg" descr="dog.4.jpg">
            <a:extLst>
              <a:ext uri="{FF2B5EF4-FFF2-40B4-BE49-F238E27FC236}">
                <a16:creationId xmlns:a16="http://schemas.microsoft.com/office/drawing/2014/main" id="{0DF6E15A-D07A-3DE4-4A19-4C415D4AE703}"/>
              </a:ext>
            </a:extLst>
          </p:cNvPr>
          <p:cNvPicPr>
            <a:picLocks noChangeAspect="1"/>
          </p:cNvPicPr>
          <p:nvPr/>
        </p:nvPicPr>
        <p:blipFill>
          <a:blip r:embed="rId11"/>
          <a:stretch>
            <a:fillRect/>
          </a:stretch>
        </p:blipFill>
        <p:spPr>
          <a:xfrm>
            <a:off x="4490000" y="4643983"/>
            <a:ext cx="1905001" cy="1822451"/>
          </a:xfrm>
          <a:prstGeom prst="rect">
            <a:avLst/>
          </a:prstGeom>
          <a:solidFill>
            <a:schemeClr val="bg1"/>
          </a:solidFill>
          <a:ln w="12700">
            <a:miter lim="400000"/>
          </a:ln>
        </p:spPr>
      </p:pic>
      <p:pic>
        <p:nvPicPr>
          <p:cNvPr id="26" name="dog.5.jpg" descr="dog.5.jpg">
            <a:extLst>
              <a:ext uri="{FF2B5EF4-FFF2-40B4-BE49-F238E27FC236}">
                <a16:creationId xmlns:a16="http://schemas.microsoft.com/office/drawing/2014/main" id="{49B6B6C6-611B-7138-F942-27F4F5F89FE9}"/>
              </a:ext>
            </a:extLst>
          </p:cNvPr>
          <p:cNvPicPr>
            <a:picLocks noChangeAspect="1"/>
          </p:cNvPicPr>
          <p:nvPr/>
        </p:nvPicPr>
        <p:blipFill>
          <a:blip r:embed="rId12"/>
          <a:stretch>
            <a:fillRect/>
          </a:stretch>
        </p:blipFill>
        <p:spPr>
          <a:xfrm>
            <a:off x="3798955" y="4544274"/>
            <a:ext cx="1905001" cy="1435432"/>
          </a:xfrm>
          <a:prstGeom prst="rect">
            <a:avLst/>
          </a:prstGeom>
          <a:solidFill>
            <a:schemeClr val="bg1"/>
          </a:solidFill>
          <a:ln w="12700">
            <a:miter lim="400000"/>
          </a:ln>
        </p:spPr>
      </p:pic>
      <p:pic>
        <p:nvPicPr>
          <p:cNvPr id="27" name="dog.6.jpg" descr="dog.6.jpg">
            <a:extLst>
              <a:ext uri="{FF2B5EF4-FFF2-40B4-BE49-F238E27FC236}">
                <a16:creationId xmlns:a16="http://schemas.microsoft.com/office/drawing/2014/main" id="{DDD80927-E24E-6590-3072-CD16B88A833C}"/>
              </a:ext>
            </a:extLst>
          </p:cNvPr>
          <p:cNvPicPr>
            <a:picLocks noChangeAspect="1"/>
          </p:cNvPicPr>
          <p:nvPr/>
        </p:nvPicPr>
        <p:blipFill>
          <a:blip r:embed="rId13"/>
          <a:stretch>
            <a:fillRect/>
          </a:stretch>
        </p:blipFill>
        <p:spPr>
          <a:xfrm>
            <a:off x="2533467" y="5233791"/>
            <a:ext cx="1905001" cy="1863007"/>
          </a:xfrm>
          <a:prstGeom prst="rect">
            <a:avLst/>
          </a:prstGeom>
          <a:solidFill>
            <a:schemeClr val="bg1"/>
          </a:solidFill>
          <a:ln w="12700">
            <a:miter lim="400000"/>
          </a:ln>
        </p:spPr>
      </p:pic>
      <p:pic>
        <p:nvPicPr>
          <p:cNvPr id="28" name="dog.7.jpg" descr="dog.7.jpg">
            <a:extLst>
              <a:ext uri="{FF2B5EF4-FFF2-40B4-BE49-F238E27FC236}">
                <a16:creationId xmlns:a16="http://schemas.microsoft.com/office/drawing/2014/main" id="{18309C6A-F9F9-AED7-60BF-D36AC346E8BB}"/>
              </a:ext>
            </a:extLst>
          </p:cNvPr>
          <p:cNvPicPr>
            <a:picLocks noChangeAspect="1"/>
          </p:cNvPicPr>
          <p:nvPr/>
        </p:nvPicPr>
        <p:blipFill>
          <a:blip r:embed="rId14"/>
          <a:stretch>
            <a:fillRect/>
          </a:stretch>
        </p:blipFill>
        <p:spPr>
          <a:xfrm>
            <a:off x="655890" y="6536286"/>
            <a:ext cx="1905001" cy="1682008"/>
          </a:xfrm>
          <a:prstGeom prst="rect">
            <a:avLst/>
          </a:prstGeom>
          <a:solidFill>
            <a:schemeClr val="bg1"/>
          </a:solidFill>
          <a:ln w="12700">
            <a:miter lim="400000"/>
          </a:ln>
        </p:spPr>
      </p:pic>
      <p:pic>
        <p:nvPicPr>
          <p:cNvPr id="29" name="dog.8.jpg" descr="dog.8.jpg">
            <a:extLst>
              <a:ext uri="{FF2B5EF4-FFF2-40B4-BE49-F238E27FC236}">
                <a16:creationId xmlns:a16="http://schemas.microsoft.com/office/drawing/2014/main" id="{C3283A55-581E-1FF4-3C5C-E0636347A431}"/>
              </a:ext>
            </a:extLst>
          </p:cNvPr>
          <p:cNvPicPr>
            <a:picLocks noChangeAspect="1"/>
          </p:cNvPicPr>
          <p:nvPr/>
        </p:nvPicPr>
        <p:blipFill>
          <a:blip r:embed="rId15"/>
          <a:stretch>
            <a:fillRect/>
          </a:stretch>
        </p:blipFill>
        <p:spPr>
          <a:xfrm>
            <a:off x="3986204" y="6383460"/>
            <a:ext cx="1905001" cy="2030918"/>
          </a:xfrm>
          <a:prstGeom prst="rect">
            <a:avLst/>
          </a:prstGeom>
          <a:solidFill>
            <a:schemeClr val="bg1"/>
          </a:solidFill>
          <a:ln w="12700">
            <a:miter lim="400000"/>
          </a:ln>
        </p:spPr>
      </p:pic>
      <p:pic>
        <p:nvPicPr>
          <p:cNvPr id="30" name="dog.10.jpg" descr="dog.10.jpg">
            <a:extLst>
              <a:ext uri="{FF2B5EF4-FFF2-40B4-BE49-F238E27FC236}">
                <a16:creationId xmlns:a16="http://schemas.microsoft.com/office/drawing/2014/main" id="{B0DB51B7-1014-627C-A664-779BC5014629}"/>
              </a:ext>
            </a:extLst>
          </p:cNvPr>
          <p:cNvPicPr>
            <a:picLocks noChangeAspect="1"/>
          </p:cNvPicPr>
          <p:nvPr/>
        </p:nvPicPr>
        <p:blipFill>
          <a:blip r:embed="rId16"/>
          <a:stretch>
            <a:fillRect/>
          </a:stretch>
        </p:blipFill>
        <p:spPr>
          <a:xfrm>
            <a:off x="3343816" y="7440511"/>
            <a:ext cx="1905001" cy="2067882"/>
          </a:xfrm>
          <a:prstGeom prst="rect">
            <a:avLst/>
          </a:prstGeom>
          <a:solidFill>
            <a:schemeClr val="bg1"/>
          </a:solidFill>
          <a:ln w="12700">
            <a:miter lim="400000"/>
          </a:ln>
        </p:spPr>
      </p:pic>
      <p:pic>
        <p:nvPicPr>
          <p:cNvPr id="31" name="dog.11.jpg" descr="dog.11.jpg">
            <a:extLst>
              <a:ext uri="{FF2B5EF4-FFF2-40B4-BE49-F238E27FC236}">
                <a16:creationId xmlns:a16="http://schemas.microsoft.com/office/drawing/2014/main" id="{A4B711F1-85E4-54EF-BA8A-2831EFA4CBC2}"/>
              </a:ext>
            </a:extLst>
          </p:cNvPr>
          <p:cNvPicPr>
            <a:picLocks noChangeAspect="1"/>
          </p:cNvPicPr>
          <p:nvPr/>
        </p:nvPicPr>
        <p:blipFill>
          <a:blip r:embed="rId17"/>
          <a:stretch>
            <a:fillRect/>
          </a:stretch>
        </p:blipFill>
        <p:spPr>
          <a:xfrm>
            <a:off x="4497237" y="8222412"/>
            <a:ext cx="1905001" cy="1425223"/>
          </a:xfrm>
          <a:prstGeom prst="rect">
            <a:avLst/>
          </a:prstGeom>
          <a:solidFill>
            <a:schemeClr val="bg1"/>
          </a:solidFill>
          <a:ln w="12700">
            <a:miter lim="400000"/>
          </a:ln>
        </p:spPr>
      </p:pic>
      <p:pic>
        <p:nvPicPr>
          <p:cNvPr id="32" name="dog.9.jpg" descr="dog.9.jpg">
            <a:extLst>
              <a:ext uri="{FF2B5EF4-FFF2-40B4-BE49-F238E27FC236}">
                <a16:creationId xmlns:a16="http://schemas.microsoft.com/office/drawing/2014/main" id="{38D10991-9EDE-0E48-BE93-BEF4B4C3AA82}"/>
              </a:ext>
            </a:extLst>
          </p:cNvPr>
          <p:cNvPicPr>
            <a:picLocks noChangeAspect="1"/>
          </p:cNvPicPr>
          <p:nvPr/>
        </p:nvPicPr>
        <p:blipFill>
          <a:blip r:embed="rId18"/>
          <a:stretch>
            <a:fillRect/>
          </a:stretch>
        </p:blipFill>
        <p:spPr>
          <a:xfrm>
            <a:off x="1532222" y="6995258"/>
            <a:ext cx="1905001" cy="2588316"/>
          </a:xfrm>
          <a:prstGeom prst="rect">
            <a:avLst/>
          </a:prstGeom>
          <a:solidFill>
            <a:schemeClr val="bg1"/>
          </a:solidFill>
          <a:ln w="12700">
            <a:miter lim="400000"/>
          </a:ln>
        </p:spPr>
      </p:pic>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1" name="矢印"/>
          <p:cNvSpPr/>
          <p:nvPr/>
        </p:nvSpPr>
        <p:spPr>
          <a:xfrm>
            <a:off x="18077184" y="6794349"/>
            <a:ext cx="1270001" cy="1270001"/>
          </a:xfrm>
          <a:prstGeom prst="rightArrow">
            <a:avLst>
              <a:gd name="adj1" fmla="val 32000"/>
              <a:gd name="adj2" fmla="val 64000"/>
            </a:avLst>
          </a:prstGeom>
          <a:solidFill>
            <a:srgbClr val="000000"/>
          </a:solidFill>
          <a:ln w="12700">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endParaRPr/>
          </a:p>
        </p:txBody>
      </p:sp>
      <p:pic>
        <p:nvPicPr>
          <p:cNvPr id="1402" name="スクリーンショット 2021-11-16 8.53.31.png" descr="スクリーンショット 2021-11-16 8.53.31.png"/>
          <p:cNvPicPr>
            <a:picLocks noChangeAspect="1"/>
          </p:cNvPicPr>
          <p:nvPr/>
        </p:nvPicPr>
        <p:blipFill>
          <a:blip r:embed="rId2"/>
          <a:stretch>
            <a:fillRect/>
          </a:stretch>
        </p:blipFill>
        <p:spPr>
          <a:xfrm>
            <a:off x="6830071" y="3468440"/>
            <a:ext cx="10723858" cy="7921818"/>
          </a:xfrm>
          <a:prstGeom prst="rect">
            <a:avLst/>
          </a:prstGeom>
          <a:ln w="12700">
            <a:miter lim="400000"/>
          </a:ln>
        </p:spPr>
      </p:pic>
      <p:sp>
        <p:nvSpPr>
          <p:cNvPr id="1404" name="線"/>
          <p:cNvSpPr/>
          <p:nvPr/>
        </p:nvSpPr>
        <p:spPr>
          <a:xfrm>
            <a:off x="1206048" y="1421909"/>
            <a:ext cx="6458677" cy="2066349"/>
          </a:xfrm>
          <a:custGeom>
            <a:avLst/>
            <a:gdLst/>
            <a:ahLst/>
            <a:cxnLst>
              <a:cxn ang="0">
                <a:pos x="wd2" y="hd2"/>
              </a:cxn>
              <a:cxn ang="5400000">
                <a:pos x="wd2" y="hd2"/>
              </a:cxn>
              <a:cxn ang="10800000">
                <a:pos x="wd2" y="hd2"/>
              </a:cxn>
              <a:cxn ang="16200000">
                <a:pos x="wd2" y="hd2"/>
              </a:cxn>
            </a:cxnLst>
            <a:rect l="0" t="0" r="r" b="b"/>
            <a:pathLst>
              <a:path w="21600" h="20272" extrusionOk="0">
                <a:moveTo>
                  <a:pt x="0" y="20150"/>
                </a:moveTo>
                <a:cubicBezTo>
                  <a:pt x="2174" y="6671"/>
                  <a:pt x="7007" y="-1328"/>
                  <a:pt x="12064" y="182"/>
                </a:cubicBezTo>
                <a:cubicBezTo>
                  <a:pt x="16234" y="1427"/>
                  <a:pt x="19865" y="9077"/>
                  <a:pt x="21600" y="20272"/>
                </a:cubicBezTo>
              </a:path>
            </a:pathLst>
          </a:custGeom>
          <a:ln w="50800">
            <a:solidFill>
              <a:srgbClr val="000000"/>
            </a:solidFill>
            <a:miter lim="400000"/>
            <a:tailEnd type="triangle"/>
          </a:ln>
        </p:spPr>
        <p:txBody>
          <a:bodyPr lIns="50800" tIns="50800" rIns="50800" bIns="50800" anchor="ctr"/>
          <a:lstStyle/>
          <a:p>
            <a:endParaRPr/>
          </a:p>
        </p:txBody>
      </p:sp>
      <p:sp>
        <p:nvSpPr>
          <p:cNvPr id="1405" name="線"/>
          <p:cNvSpPr/>
          <p:nvPr/>
        </p:nvSpPr>
        <p:spPr>
          <a:xfrm>
            <a:off x="2290110" y="2032979"/>
            <a:ext cx="5372155" cy="1487965"/>
          </a:xfrm>
          <a:custGeom>
            <a:avLst/>
            <a:gdLst/>
            <a:ahLst/>
            <a:cxnLst>
              <a:cxn ang="0">
                <a:pos x="wd2" y="hd2"/>
              </a:cxn>
              <a:cxn ang="5400000">
                <a:pos x="wd2" y="hd2"/>
              </a:cxn>
              <a:cxn ang="10800000">
                <a:pos x="wd2" y="hd2"/>
              </a:cxn>
              <a:cxn ang="16200000">
                <a:pos x="wd2" y="hd2"/>
              </a:cxn>
            </a:cxnLst>
            <a:rect l="0" t="0" r="r" b="b"/>
            <a:pathLst>
              <a:path w="21600" h="19089" extrusionOk="0">
                <a:moveTo>
                  <a:pt x="0" y="18510"/>
                </a:moveTo>
                <a:cubicBezTo>
                  <a:pt x="2919" y="4482"/>
                  <a:pt x="8209" y="-2511"/>
                  <a:pt x="13381" y="820"/>
                </a:cubicBezTo>
                <a:cubicBezTo>
                  <a:pt x="16795" y="3018"/>
                  <a:pt x="19771" y="9633"/>
                  <a:pt x="21600" y="19089"/>
                </a:cubicBezTo>
              </a:path>
            </a:pathLst>
          </a:custGeom>
          <a:ln w="50800">
            <a:solidFill>
              <a:srgbClr val="000000"/>
            </a:solidFill>
            <a:miter lim="400000"/>
            <a:tailEnd type="triangle"/>
          </a:ln>
        </p:spPr>
        <p:txBody>
          <a:bodyPr lIns="50800" tIns="50800" rIns="50800" bIns="50800" anchor="ctr"/>
          <a:lstStyle/>
          <a:p>
            <a:endParaRPr/>
          </a:p>
        </p:txBody>
      </p:sp>
      <p:sp>
        <p:nvSpPr>
          <p:cNvPr id="1406" name="線"/>
          <p:cNvSpPr/>
          <p:nvPr/>
        </p:nvSpPr>
        <p:spPr>
          <a:xfrm>
            <a:off x="3401517" y="2556794"/>
            <a:ext cx="4201249" cy="951332"/>
          </a:xfrm>
          <a:custGeom>
            <a:avLst/>
            <a:gdLst/>
            <a:ahLst/>
            <a:cxnLst>
              <a:cxn ang="0">
                <a:pos x="wd2" y="hd2"/>
              </a:cxn>
              <a:cxn ang="5400000">
                <a:pos x="wd2" y="hd2"/>
              </a:cxn>
              <a:cxn ang="10800000">
                <a:pos x="wd2" y="hd2"/>
              </a:cxn>
              <a:cxn ang="16200000">
                <a:pos x="wd2" y="hd2"/>
              </a:cxn>
            </a:cxnLst>
            <a:rect l="0" t="0" r="r" b="b"/>
            <a:pathLst>
              <a:path w="21600" h="17945" extrusionOk="0">
                <a:moveTo>
                  <a:pt x="0" y="17335"/>
                </a:moveTo>
                <a:cubicBezTo>
                  <a:pt x="3806" y="2187"/>
                  <a:pt x="9636" y="-3655"/>
                  <a:pt x="15013" y="2290"/>
                </a:cubicBezTo>
                <a:cubicBezTo>
                  <a:pt x="17568" y="5116"/>
                  <a:pt x="19852" y="10544"/>
                  <a:pt x="21600" y="17945"/>
                </a:cubicBezTo>
              </a:path>
            </a:pathLst>
          </a:custGeom>
          <a:ln w="50800">
            <a:solidFill>
              <a:srgbClr val="000000"/>
            </a:solidFill>
            <a:miter lim="400000"/>
            <a:tailEnd type="triangle"/>
          </a:ln>
        </p:spPr>
        <p:txBody>
          <a:bodyPr lIns="50800" tIns="50800" rIns="50800" bIns="50800" anchor="ctr"/>
          <a:lstStyle/>
          <a:p>
            <a:endParaRPr/>
          </a:p>
        </p:txBody>
      </p:sp>
      <p:sp>
        <p:nvSpPr>
          <p:cNvPr id="1407" name="線"/>
          <p:cNvSpPr/>
          <p:nvPr/>
        </p:nvSpPr>
        <p:spPr>
          <a:xfrm>
            <a:off x="4567614" y="2991911"/>
            <a:ext cx="3020088" cy="516215"/>
          </a:xfrm>
          <a:custGeom>
            <a:avLst/>
            <a:gdLst/>
            <a:ahLst/>
            <a:cxnLst>
              <a:cxn ang="0">
                <a:pos x="wd2" y="hd2"/>
              </a:cxn>
              <a:cxn ang="5400000">
                <a:pos x="wd2" y="hd2"/>
              </a:cxn>
              <a:cxn ang="10800000">
                <a:pos x="wd2" y="hd2"/>
              </a:cxn>
              <a:cxn ang="16200000">
                <a:pos x="wd2" y="hd2"/>
              </a:cxn>
            </a:cxnLst>
            <a:rect l="0" t="0" r="r" b="b"/>
            <a:pathLst>
              <a:path w="21600" h="18092" extrusionOk="0">
                <a:moveTo>
                  <a:pt x="0" y="16959"/>
                </a:moveTo>
                <a:cubicBezTo>
                  <a:pt x="4257" y="1844"/>
                  <a:pt x="9640" y="-3508"/>
                  <a:pt x="14762" y="2281"/>
                </a:cubicBezTo>
                <a:cubicBezTo>
                  <a:pt x="17246" y="5088"/>
                  <a:pt x="19578" y="10480"/>
                  <a:pt x="21600" y="18092"/>
                </a:cubicBezTo>
              </a:path>
            </a:pathLst>
          </a:custGeom>
          <a:ln w="50800">
            <a:solidFill>
              <a:srgbClr val="000000"/>
            </a:solidFill>
            <a:miter lim="400000"/>
            <a:tailEnd type="triangle"/>
          </a:ln>
        </p:spPr>
        <p:txBody>
          <a:bodyPr lIns="50800" tIns="50800" rIns="50800" bIns="50800" anchor="ctr"/>
          <a:lstStyle/>
          <a:p>
            <a:endParaRPr/>
          </a:p>
        </p:txBody>
      </p:sp>
      <p:sp>
        <p:nvSpPr>
          <p:cNvPr id="1411" name="矢印"/>
          <p:cNvSpPr/>
          <p:nvPr/>
        </p:nvSpPr>
        <p:spPr>
          <a:xfrm rot="5400000">
            <a:off x="21278409" y="10941662"/>
            <a:ext cx="976732" cy="951479"/>
          </a:xfrm>
          <a:prstGeom prst="rightArrow">
            <a:avLst>
              <a:gd name="adj1" fmla="val 23513"/>
              <a:gd name="adj2" fmla="val 64028"/>
            </a:avLst>
          </a:prstGeom>
          <a:solidFill>
            <a:srgbClr val="000000"/>
          </a:solidFill>
          <a:ln w="12700">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endParaRPr/>
          </a:p>
        </p:txBody>
      </p:sp>
      <p:sp>
        <p:nvSpPr>
          <p:cNvPr id="1412" name="Adam"/>
          <p:cNvSpPr txBox="1"/>
          <p:nvPr/>
        </p:nvSpPr>
        <p:spPr>
          <a:xfrm>
            <a:off x="16067648" y="12703472"/>
            <a:ext cx="1739259" cy="7258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4500">
                <a:latin typeface="ヒラギノ丸ゴ ProN W4"/>
                <a:ea typeface="ヒラギノ丸ゴ ProN W4"/>
                <a:cs typeface="ヒラギノ丸ゴ ProN W4"/>
                <a:sym typeface="ヒラギノ丸ゴ ProN W4"/>
              </a:defRPr>
            </a:lvl1pPr>
          </a:lstStyle>
          <a:p>
            <a:r>
              <a:rPr>
                <a:solidFill>
                  <a:srgbClr val="FF0000"/>
                </a:solidFill>
              </a:rPr>
              <a:t>Adam</a:t>
            </a:r>
          </a:p>
        </p:txBody>
      </p:sp>
      <p:sp>
        <p:nvSpPr>
          <p:cNvPr id="1413" name="矢印"/>
          <p:cNvSpPr/>
          <p:nvPr/>
        </p:nvSpPr>
        <p:spPr>
          <a:xfrm rot="10800000">
            <a:off x="19272527" y="12114912"/>
            <a:ext cx="976732" cy="951479"/>
          </a:xfrm>
          <a:prstGeom prst="rightArrow">
            <a:avLst>
              <a:gd name="adj1" fmla="val 23513"/>
              <a:gd name="adj2" fmla="val 64028"/>
            </a:avLst>
          </a:prstGeom>
          <a:solidFill>
            <a:srgbClr val="000000"/>
          </a:solidFill>
          <a:ln w="12700">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endParaRPr/>
          </a:p>
        </p:txBody>
      </p:sp>
      <p:sp>
        <p:nvSpPr>
          <p:cNvPr id="1414" name="最適化関数"/>
          <p:cNvSpPr txBox="1"/>
          <p:nvPr/>
        </p:nvSpPr>
        <p:spPr>
          <a:xfrm>
            <a:off x="14896774" y="12061048"/>
            <a:ext cx="4257576" cy="6011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4500">
                <a:latin typeface="ヒラギノ丸ゴ ProN W4"/>
                <a:ea typeface="ヒラギノ丸ゴ ProN W4"/>
                <a:cs typeface="ヒラギノ丸ゴ ProN W4"/>
                <a:sym typeface="ヒラギノ丸ゴ ProN W4"/>
              </a:defRPr>
            </a:lvl1pPr>
          </a:lstStyle>
          <a:p>
            <a:r>
              <a:rPr sz="3600"/>
              <a:t>最適化</a:t>
            </a:r>
            <a:r>
              <a:rPr lang="ja-JP" altLang="en-US" sz="3600"/>
              <a:t>アルゴリズム</a:t>
            </a:r>
            <a:endParaRPr sz="3600"/>
          </a:p>
        </p:txBody>
      </p:sp>
      <p:sp>
        <p:nvSpPr>
          <p:cNvPr id="1415" name="各ニューロンのwが変わる"/>
          <p:cNvSpPr txBox="1"/>
          <p:nvPr/>
        </p:nvSpPr>
        <p:spPr>
          <a:xfrm>
            <a:off x="7724691" y="12909888"/>
            <a:ext cx="6214843" cy="6011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3600">
                <a:latin typeface="ヒラギノ丸ゴ ProN W4"/>
                <a:ea typeface="ヒラギノ丸ゴ ProN W4"/>
                <a:cs typeface="ヒラギノ丸ゴ ProN W4"/>
                <a:sym typeface="ヒラギノ丸ゴ ProN W4"/>
              </a:defRPr>
            </a:lvl1pPr>
          </a:lstStyle>
          <a:p>
            <a:r>
              <a:rPr dirty="0" err="1"/>
              <a:t>各ニューロンのw</a:t>
            </a:r>
            <a:r>
              <a:rPr lang="ja-JP" altLang="en-US" dirty="0"/>
              <a:t>と</a:t>
            </a:r>
            <a:r>
              <a:rPr lang="en-US" altLang="ja-JP" dirty="0" err="1"/>
              <a:t>b</a:t>
            </a:r>
            <a:r>
              <a:rPr dirty="0" err="1"/>
              <a:t>が変わる</a:t>
            </a:r>
            <a:endParaRPr dirty="0"/>
          </a:p>
        </p:txBody>
      </p:sp>
      <p:sp>
        <p:nvSpPr>
          <p:cNvPr id="1416" name="矢印"/>
          <p:cNvSpPr/>
          <p:nvPr/>
        </p:nvSpPr>
        <p:spPr>
          <a:xfrm rot="10800000">
            <a:off x="13633967" y="12077844"/>
            <a:ext cx="976732" cy="951479"/>
          </a:xfrm>
          <a:prstGeom prst="rightArrow">
            <a:avLst>
              <a:gd name="adj1" fmla="val 23513"/>
              <a:gd name="adj2" fmla="val 64028"/>
            </a:avLst>
          </a:prstGeom>
          <a:solidFill>
            <a:srgbClr val="000000"/>
          </a:solidFill>
          <a:ln w="12700">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endParaRPr/>
          </a:p>
        </p:txBody>
      </p:sp>
      <p:sp>
        <p:nvSpPr>
          <p:cNvPr id="1417" name="重みを更新"/>
          <p:cNvSpPr txBox="1"/>
          <p:nvPr/>
        </p:nvSpPr>
        <p:spPr>
          <a:xfrm>
            <a:off x="7908122" y="12122373"/>
            <a:ext cx="5232202"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4500">
                <a:latin typeface="ヒラギノ丸ゴ ProN W4"/>
                <a:ea typeface="ヒラギノ丸ゴ ProN W4"/>
                <a:cs typeface="ヒラギノ丸ゴ ProN W4"/>
                <a:sym typeface="ヒラギノ丸ゴ ProN W4"/>
              </a:defRPr>
            </a:lvl1pPr>
          </a:lstStyle>
          <a:p>
            <a:r>
              <a:rPr sz="4000" dirty="0" err="1"/>
              <a:t>重み</a:t>
            </a:r>
            <a:r>
              <a:rPr lang="ja-JP" altLang="en-US" sz="4000" dirty="0"/>
              <a:t>とバイアス</a:t>
            </a:r>
            <a:r>
              <a:rPr sz="4000" dirty="0" err="1"/>
              <a:t>を更新</a:t>
            </a:r>
            <a:endParaRPr sz="4000" dirty="0"/>
          </a:p>
        </p:txBody>
      </p:sp>
      <p:sp>
        <p:nvSpPr>
          <p:cNvPr id="1418" name="矢印"/>
          <p:cNvSpPr/>
          <p:nvPr/>
        </p:nvSpPr>
        <p:spPr>
          <a:xfrm rot="13006207">
            <a:off x="5406806" y="10905065"/>
            <a:ext cx="2461389" cy="951479"/>
          </a:xfrm>
          <a:prstGeom prst="rightArrow">
            <a:avLst>
              <a:gd name="adj1" fmla="val 23513"/>
              <a:gd name="adj2" fmla="val 64028"/>
            </a:avLst>
          </a:prstGeom>
          <a:solidFill>
            <a:srgbClr val="000000"/>
          </a:solidFill>
          <a:ln w="12700">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endParaRPr/>
          </a:p>
        </p:txBody>
      </p:sp>
      <p:sp>
        <p:nvSpPr>
          <p:cNvPr id="1419" name="次の画像セットで…"/>
          <p:cNvSpPr txBox="1"/>
          <p:nvPr/>
        </p:nvSpPr>
        <p:spPr>
          <a:xfrm>
            <a:off x="1520061" y="11546354"/>
            <a:ext cx="4686301" cy="14852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4500">
                <a:latin typeface="ヒラギノ丸ゴ ProN W4"/>
                <a:ea typeface="ヒラギノ丸ゴ ProN W4"/>
                <a:cs typeface="ヒラギノ丸ゴ ProN W4"/>
                <a:sym typeface="ヒラギノ丸ゴ ProN W4"/>
              </a:defRPr>
            </a:pPr>
            <a:r>
              <a:t>次の画像セットで</a:t>
            </a:r>
          </a:p>
          <a:p>
            <a:pPr algn="l">
              <a:defRPr sz="4500">
                <a:latin typeface="ヒラギノ丸ゴ ProN W4"/>
                <a:ea typeface="ヒラギノ丸ゴ ProN W4"/>
                <a:cs typeface="ヒラギノ丸ゴ ProN W4"/>
                <a:sym typeface="ヒラギノ丸ゴ ProN W4"/>
              </a:defRPr>
            </a:pPr>
            <a:r>
              <a:t>再度学習</a:t>
            </a:r>
          </a:p>
        </p:txBody>
      </p:sp>
      <p:sp>
        <p:nvSpPr>
          <p:cNvPr id="1420" name="w"/>
          <p:cNvSpPr txBox="1"/>
          <p:nvPr/>
        </p:nvSpPr>
        <p:spPr>
          <a:xfrm>
            <a:off x="11766361" y="4151787"/>
            <a:ext cx="359073" cy="4903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2800">
                <a:solidFill>
                  <a:schemeClr val="accent5"/>
                </a:solidFill>
                <a:latin typeface="ヒラギノ丸ゴ ProN W4"/>
                <a:ea typeface="ヒラギノ丸ゴ ProN W4"/>
                <a:cs typeface="ヒラギノ丸ゴ ProN W4"/>
                <a:sym typeface="ヒラギノ丸ゴ ProN W4"/>
              </a:defRPr>
            </a:lvl1pPr>
          </a:lstStyle>
          <a:p>
            <a:r>
              <a:rPr>
                <a:solidFill>
                  <a:schemeClr val="accent1"/>
                </a:solidFill>
              </a:rPr>
              <a:t>w</a:t>
            </a:r>
          </a:p>
        </p:txBody>
      </p:sp>
      <p:sp>
        <p:nvSpPr>
          <p:cNvPr id="1421" name="w"/>
          <p:cNvSpPr txBox="1"/>
          <p:nvPr/>
        </p:nvSpPr>
        <p:spPr>
          <a:xfrm>
            <a:off x="11766361" y="4962403"/>
            <a:ext cx="359073" cy="4903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2800">
                <a:solidFill>
                  <a:schemeClr val="accent5"/>
                </a:solidFill>
                <a:latin typeface="ヒラギノ丸ゴ ProN W4"/>
                <a:ea typeface="ヒラギノ丸ゴ ProN W4"/>
                <a:cs typeface="ヒラギノ丸ゴ ProN W4"/>
                <a:sym typeface="ヒラギノ丸ゴ ProN W4"/>
              </a:defRPr>
            </a:lvl1pPr>
          </a:lstStyle>
          <a:p>
            <a:r>
              <a:rPr>
                <a:solidFill>
                  <a:schemeClr val="accent1"/>
                </a:solidFill>
              </a:rPr>
              <a:t>w</a:t>
            </a:r>
          </a:p>
        </p:txBody>
      </p:sp>
      <p:sp>
        <p:nvSpPr>
          <p:cNvPr id="1422" name="w"/>
          <p:cNvSpPr txBox="1"/>
          <p:nvPr/>
        </p:nvSpPr>
        <p:spPr>
          <a:xfrm>
            <a:off x="11766361" y="5991776"/>
            <a:ext cx="359073" cy="4903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2800">
                <a:solidFill>
                  <a:schemeClr val="accent5"/>
                </a:solidFill>
                <a:latin typeface="ヒラギノ丸ゴ ProN W4"/>
                <a:ea typeface="ヒラギノ丸ゴ ProN W4"/>
                <a:cs typeface="ヒラギノ丸ゴ ProN W4"/>
                <a:sym typeface="ヒラギノ丸ゴ ProN W4"/>
              </a:defRPr>
            </a:lvl1pPr>
          </a:lstStyle>
          <a:p>
            <a:r>
              <a:rPr dirty="0">
                <a:solidFill>
                  <a:schemeClr val="accent1"/>
                </a:solidFill>
              </a:rPr>
              <a:t>w</a:t>
            </a:r>
          </a:p>
        </p:txBody>
      </p:sp>
      <p:sp>
        <p:nvSpPr>
          <p:cNvPr id="1423" name="w"/>
          <p:cNvSpPr txBox="1"/>
          <p:nvPr/>
        </p:nvSpPr>
        <p:spPr>
          <a:xfrm>
            <a:off x="11079664" y="8440116"/>
            <a:ext cx="359073" cy="4903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2800">
                <a:solidFill>
                  <a:schemeClr val="accent5"/>
                </a:solidFill>
                <a:latin typeface="ヒラギノ丸ゴ ProN W4"/>
                <a:ea typeface="ヒラギノ丸ゴ ProN W4"/>
                <a:cs typeface="ヒラギノ丸ゴ ProN W4"/>
                <a:sym typeface="ヒラギノ丸ゴ ProN W4"/>
              </a:defRPr>
            </a:lvl1pPr>
          </a:lstStyle>
          <a:p>
            <a:r>
              <a:rPr dirty="0">
                <a:solidFill>
                  <a:schemeClr val="accent1"/>
                </a:solidFill>
              </a:rPr>
              <a:t>w</a:t>
            </a:r>
          </a:p>
        </p:txBody>
      </p:sp>
      <p:sp>
        <p:nvSpPr>
          <p:cNvPr id="1424" name="w"/>
          <p:cNvSpPr txBox="1"/>
          <p:nvPr/>
        </p:nvSpPr>
        <p:spPr>
          <a:xfrm>
            <a:off x="12245760" y="9715591"/>
            <a:ext cx="359073" cy="4903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2800">
                <a:solidFill>
                  <a:schemeClr val="accent5"/>
                </a:solidFill>
                <a:latin typeface="ヒラギノ丸ゴ ProN W4"/>
                <a:ea typeface="ヒラギノ丸ゴ ProN W4"/>
                <a:cs typeface="ヒラギノ丸ゴ ProN W4"/>
                <a:sym typeface="ヒラギノ丸ゴ ProN W4"/>
              </a:defRPr>
            </a:lvl1pPr>
          </a:lstStyle>
          <a:p>
            <a:r>
              <a:rPr>
                <a:solidFill>
                  <a:schemeClr val="accent1"/>
                </a:solidFill>
              </a:rPr>
              <a:t>w</a:t>
            </a:r>
          </a:p>
        </p:txBody>
      </p:sp>
      <p:sp>
        <p:nvSpPr>
          <p:cNvPr id="1425" name="w"/>
          <p:cNvSpPr txBox="1"/>
          <p:nvPr/>
        </p:nvSpPr>
        <p:spPr>
          <a:xfrm>
            <a:off x="15298638" y="5991776"/>
            <a:ext cx="359073" cy="4903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2800">
                <a:solidFill>
                  <a:schemeClr val="accent5"/>
                </a:solidFill>
                <a:latin typeface="ヒラギノ丸ゴ ProN W4"/>
                <a:ea typeface="ヒラギノ丸ゴ ProN W4"/>
                <a:cs typeface="ヒラギノ丸ゴ ProN W4"/>
                <a:sym typeface="ヒラギノ丸ゴ ProN W4"/>
              </a:defRPr>
            </a:lvl1pPr>
          </a:lstStyle>
          <a:p>
            <a:r>
              <a:rPr>
                <a:solidFill>
                  <a:schemeClr val="accent1"/>
                </a:solidFill>
              </a:rPr>
              <a:t>w</a:t>
            </a:r>
          </a:p>
        </p:txBody>
      </p:sp>
      <p:sp>
        <p:nvSpPr>
          <p:cNvPr id="1426" name="w"/>
          <p:cNvSpPr txBox="1"/>
          <p:nvPr/>
        </p:nvSpPr>
        <p:spPr>
          <a:xfrm>
            <a:off x="15042813" y="6911771"/>
            <a:ext cx="359073" cy="4903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2800">
                <a:solidFill>
                  <a:schemeClr val="accent5"/>
                </a:solidFill>
                <a:latin typeface="ヒラギノ丸ゴ ProN W4"/>
                <a:ea typeface="ヒラギノ丸ゴ ProN W4"/>
                <a:cs typeface="ヒラギノ丸ゴ ProN W4"/>
                <a:sym typeface="ヒラギノ丸ゴ ProN W4"/>
              </a:defRPr>
            </a:lvl1pPr>
          </a:lstStyle>
          <a:p>
            <a:r>
              <a:rPr>
                <a:solidFill>
                  <a:schemeClr val="accent1"/>
                </a:solidFill>
              </a:rPr>
              <a:t>w</a:t>
            </a:r>
          </a:p>
        </p:txBody>
      </p:sp>
      <p:sp>
        <p:nvSpPr>
          <p:cNvPr id="1427" name="w"/>
          <p:cNvSpPr txBox="1"/>
          <p:nvPr/>
        </p:nvSpPr>
        <p:spPr>
          <a:xfrm>
            <a:off x="15482428" y="8440116"/>
            <a:ext cx="359073" cy="4903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2800">
                <a:solidFill>
                  <a:schemeClr val="accent5"/>
                </a:solidFill>
                <a:latin typeface="ヒラギノ丸ゴ ProN W4"/>
                <a:ea typeface="ヒラギノ丸ゴ ProN W4"/>
                <a:cs typeface="ヒラギノ丸ゴ ProN W4"/>
                <a:sym typeface="ヒラギノ丸ゴ ProN W4"/>
              </a:defRPr>
            </a:lvl1pPr>
          </a:lstStyle>
          <a:p>
            <a:r>
              <a:rPr>
                <a:solidFill>
                  <a:schemeClr val="accent1"/>
                </a:solidFill>
              </a:rPr>
              <a:t>w</a:t>
            </a:r>
          </a:p>
        </p:txBody>
      </p:sp>
      <p:graphicFrame>
        <p:nvGraphicFramePr>
          <p:cNvPr id="2" name="表">
            <a:extLst>
              <a:ext uri="{FF2B5EF4-FFF2-40B4-BE49-F238E27FC236}">
                <a16:creationId xmlns:a16="http://schemas.microsoft.com/office/drawing/2014/main" id="{BC8B5067-E813-04FB-E18D-E52C9DDBC502}"/>
              </a:ext>
            </a:extLst>
          </p:cNvPr>
          <p:cNvGraphicFramePr/>
          <p:nvPr/>
        </p:nvGraphicFramePr>
        <p:xfrm>
          <a:off x="19870442" y="4281172"/>
          <a:ext cx="3792663" cy="6296346"/>
        </p:xfrm>
        <a:graphic>
          <a:graphicData uri="http://schemas.openxmlformats.org/drawingml/2006/table">
            <a:tbl>
              <a:tblPr>
                <a:tableStyleId>{4C3C2611-4C71-4FC5-86AE-919BDF0F9419}</a:tableStyleId>
              </a:tblPr>
              <a:tblGrid>
                <a:gridCol w="1264221">
                  <a:extLst>
                    <a:ext uri="{9D8B030D-6E8A-4147-A177-3AD203B41FA5}">
                      <a16:colId xmlns:a16="http://schemas.microsoft.com/office/drawing/2014/main" val="20000"/>
                    </a:ext>
                  </a:extLst>
                </a:gridCol>
                <a:gridCol w="1264221">
                  <a:extLst>
                    <a:ext uri="{9D8B030D-6E8A-4147-A177-3AD203B41FA5}">
                      <a16:colId xmlns:a16="http://schemas.microsoft.com/office/drawing/2014/main" val="1593112496"/>
                    </a:ext>
                  </a:extLst>
                </a:gridCol>
                <a:gridCol w="1264221">
                  <a:extLst>
                    <a:ext uri="{9D8B030D-6E8A-4147-A177-3AD203B41FA5}">
                      <a16:colId xmlns:a16="http://schemas.microsoft.com/office/drawing/2014/main" val="20001"/>
                    </a:ext>
                  </a:extLst>
                </a:gridCol>
              </a:tblGrid>
              <a:tr h="699594">
                <a:tc>
                  <a:txBody>
                    <a:bodyPr/>
                    <a:lstStyle/>
                    <a:p>
                      <a:pPr defTabSz="914400">
                        <a:tabLst>
                          <a:tab pos="1663700" algn="l"/>
                        </a:tabLst>
                        <a:defRPr sz="1800"/>
                      </a:pPr>
                      <a:r>
                        <a:rPr lang="en-US" sz="3200" dirty="0"/>
                        <a:t>No.</a:t>
                      </a:r>
                      <a:endParaRPr sz="3200" dirty="0"/>
                    </a:p>
                  </a:txBody>
                  <a:tcPr marL="50800" marR="50800" marT="50800" marB="50800" anchor="ctr" horzOverflow="overflow"/>
                </a:tc>
                <a:tc>
                  <a:txBody>
                    <a:bodyPr/>
                    <a:lstStyle/>
                    <a:p>
                      <a:pPr defTabSz="914400">
                        <a:tabLst>
                          <a:tab pos="1663700" algn="l"/>
                        </a:tabLst>
                        <a:defRPr sz="1800"/>
                      </a:pPr>
                      <a:r>
                        <a:rPr sz="3200" dirty="0" err="1"/>
                        <a:t>出力</a:t>
                      </a:r>
                      <a:endParaRPr sz="3200" dirty="0"/>
                    </a:p>
                  </a:txBody>
                  <a:tcPr marL="50800" marR="50800" marT="50800" marB="50800" anchor="ctr" horzOverflow="overflow"/>
                </a:tc>
                <a:tc>
                  <a:txBody>
                    <a:bodyPr/>
                    <a:lstStyle/>
                    <a:p>
                      <a:pPr defTabSz="914400">
                        <a:tabLst>
                          <a:tab pos="1663700" algn="l"/>
                        </a:tabLst>
                        <a:defRPr sz="1800"/>
                      </a:pPr>
                      <a:r>
                        <a:rPr sz="3200"/>
                        <a:t>正解</a:t>
                      </a:r>
                    </a:p>
                  </a:txBody>
                  <a:tcPr marL="50800" marR="50800" marT="50800" marB="50800" anchor="ctr" horzOverflow="overflow"/>
                </a:tc>
                <a:extLst>
                  <a:ext uri="{0D108BD9-81ED-4DB2-BD59-A6C34878D82A}">
                    <a16:rowId xmlns:a16="http://schemas.microsoft.com/office/drawing/2014/main" val="10000"/>
                  </a:ext>
                </a:extLst>
              </a:tr>
              <a:tr h="699594">
                <a:tc>
                  <a:txBody>
                    <a:bodyPr/>
                    <a:lstStyle/>
                    <a:p>
                      <a:pPr defTabSz="914400">
                        <a:tabLst>
                          <a:tab pos="1663700" algn="l"/>
                        </a:tabLst>
                        <a:defRPr sz="1800"/>
                      </a:pPr>
                      <a:r>
                        <a:rPr lang="en-US" sz="3200" dirty="0"/>
                        <a:t>1</a:t>
                      </a:r>
                      <a:endParaRPr sz="3200" dirty="0"/>
                    </a:p>
                  </a:txBody>
                  <a:tcPr marL="50800" marR="50800" marT="50800" marB="50800" anchor="ctr" horzOverflow="overflow"/>
                </a:tc>
                <a:tc>
                  <a:txBody>
                    <a:bodyPr/>
                    <a:lstStyle/>
                    <a:p>
                      <a:pPr defTabSz="914400">
                        <a:tabLst>
                          <a:tab pos="1663700" algn="l"/>
                        </a:tabLst>
                        <a:defRPr sz="1800"/>
                      </a:pPr>
                      <a:r>
                        <a:rPr sz="3200" dirty="0"/>
                        <a:t>0.5</a:t>
                      </a:r>
                    </a:p>
                  </a:txBody>
                  <a:tcPr marL="50800" marR="50800" marT="50800" marB="50800" anchor="ctr" horzOverflow="overflow"/>
                </a:tc>
                <a:tc>
                  <a:txBody>
                    <a:bodyPr/>
                    <a:lstStyle/>
                    <a:p>
                      <a:pPr defTabSz="914400">
                        <a:tabLst>
                          <a:tab pos="1663700" algn="l"/>
                        </a:tabLst>
                        <a:defRPr sz="1800"/>
                      </a:pPr>
                      <a:r>
                        <a:rPr sz="3200"/>
                        <a:t>1</a:t>
                      </a:r>
                    </a:p>
                  </a:txBody>
                  <a:tcPr marL="50800" marR="50800" marT="50800" marB="50800" anchor="ctr" horzOverflow="overflow"/>
                </a:tc>
                <a:extLst>
                  <a:ext uri="{0D108BD9-81ED-4DB2-BD59-A6C34878D82A}">
                    <a16:rowId xmlns:a16="http://schemas.microsoft.com/office/drawing/2014/main" val="10001"/>
                  </a:ext>
                </a:extLst>
              </a:tr>
              <a:tr h="699594">
                <a:tc>
                  <a:txBody>
                    <a:bodyPr/>
                    <a:lstStyle/>
                    <a:p>
                      <a:pPr defTabSz="914400">
                        <a:tabLst>
                          <a:tab pos="1663700" algn="l"/>
                        </a:tabLst>
                        <a:defRPr sz="1800"/>
                      </a:pPr>
                      <a:r>
                        <a:rPr lang="en-US" sz="3200" dirty="0"/>
                        <a:t>2</a:t>
                      </a:r>
                      <a:endParaRPr sz="3200" dirty="0"/>
                    </a:p>
                  </a:txBody>
                  <a:tcPr marL="50800" marR="50800" marT="50800" marB="50800" anchor="ctr" horzOverflow="overflow"/>
                </a:tc>
                <a:tc>
                  <a:txBody>
                    <a:bodyPr/>
                    <a:lstStyle/>
                    <a:p>
                      <a:pPr defTabSz="914400">
                        <a:tabLst>
                          <a:tab pos="1663700" algn="l"/>
                        </a:tabLst>
                        <a:defRPr sz="1800"/>
                      </a:pPr>
                      <a:r>
                        <a:rPr sz="3200" dirty="0"/>
                        <a:t>0.3</a:t>
                      </a:r>
                    </a:p>
                  </a:txBody>
                  <a:tcPr marL="50800" marR="50800" marT="50800" marB="50800" anchor="ctr" horzOverflow="overflow"/>
                </a:tc>
                <a:tc>
                  <a:txBody>
                    <a:bodyPr/>
                    <a:lstStyle/>
                    <a:p>
                      <a:pPr defTabSz="914400">
                        <a:tabLst>
                          <a:tab pos="1663700" algn="l"/>
                        </a:tabLst>
                        <a:defRPr sz="1800"/>
                      </a:pPr>
                      <a:r>
                        <a:rPr sz="3200"/>
                        <a:t>1</a:t>
                      </a:r>
                    </a:p>
                  </a:txBody>
                  <a:tcPr marL="50800" marR="50800" marT="50800" marB="50800" anchor="ctr" horzOverflow="overflow"/>
                </a:tc>
                <a:extLst>
                  <a:ext uri="{0D108BD9-81ED-4DB2-BD59-A6C34878D82A}">
                    <a16:rowId xmlns:a16="http://schemas.microsoft.com/office/drawing/2014/main" val="10002"/>
                  </a:ext>
                </a:extLst>
              </a:tr>
              <a:tr h="699594">
                <a:tc>
                  <a:txBody>
                    <a:bodyPr/>
                    <a:lstStyle/>
                    <a:p>
                      <a:pPr defTabSz="914400">
                        <a:tabLst>
                          <a:tab pos="1663700" algn="l"/>
                        </a:tabLst>
                        <a:defRPr sz="1800"/>
                      </a:pPr>
                      <a:r>
                        <a:rPr lang="en-US" sz="3200" dirty="0"/>
                        <a:t>3</a:t>
                      </a:r>
                      <a:endParaRPr sz="3200" dirty="0"/>
                    </a:p>
                  </a:txBody>
                  <a:tcPr marL="50800" marR="50800" marT="50800" marB="50800" anchor="ctr" horzOverflow="overflow"/>
                </a:tc>
                <a:tc>
                  <a:txBody>
                    <a:bodyPr/>
                    <a:lstStyle/>
                    <a:p>
                      <a:pPr defTabSz="914400">
                        <a:tabLst>
                          <a:tab pos="1663700" algn="l"/>
                        </a:tabLst>
                        <a:defRPr sz="1800"/>
                      </a:pPr>
                      <a:r>
                        <a:rPr sz="3200" dirty="0"/>
                        <a:t>0.6</a:t>
                      </a:r>
                    </a:p>
                  </a:txBody>
                  <a:tcPr marL="50800" marR="50800" marT="50800" marB="50800" anchor="ctr" horzOverflow="overflow"/>
                </a:tc>
                <a:tc>
                  <a:txBody>
                    <a:bodyPr/>
                    <a:lstStyle/>
                    <a:p>
                      <a:pPr defTabSz="914400">
                        <a:tabLst>
                          <a:tab pos="1663700" algn="l"/>
                        </a:tabLst>
                        <a:defRPr sz="1800"/>
                      </a:pPr>
                      <a:r>
                        <a:rPr sz="3200"/>
                        <a:t>1</a:t>
                      </a:r>
                    </a:p>
                  </a:txBody>
                  <a:tcPr marL="50800" marR="50800" marT="50800" marB="50800" anchor="ctr" horzOverflow="overflow"/>
                </a:tc>
                <a:extLst>
                  <a:ext uri="{0D108BD9-81ED-4DB2-BD59-A6C34878D82A}">
                    <a16:rowId xmlns:a16="http://schemas.microsoft.com/office/drawing/2014/main" val="10003"/>
                  </a:ext>
                </a:extLst>
              </a:tr>
              <a:tr h="699594">
                <a:tc>
                  <a:txBody>
                    <a:bodyPr/>
                    <a:lstStyle/>
                    <a:p>
                      <a:pPr defTabSz="914400">
                        <a:tabLst>
                          <a:tab pos="1663700" algn="l"/>
                        </a:tabLst>
                        <a:defRPr sz="1800"/>
                      </a:pPr>
                      <a:r>
                        <a:rPr lang="en-US" sz="3200" dirty="0"/>
                        <a:t>4</a:t>
                      </a:r>
                      <a:endParaRPr sz="3200" dirty="0"/>
                    </a:p>
                  </a:txBody>
                  <a:tcPr marL="50800" marR="50800" marT="50800" marB="50800" anchor="ctr" horzOverflow="overflow"/>
                </a:tc>
                <a:tc>
                  <a:txBody>
                    <a:bodyPr/>
                    <a:lstStyle/>
                    <a:p>
                      <a:pPr defTabSz="914400">
                        <a:tabLst>
                          <a:tab pos="1663700" algn="l"/>
                        </a:tabLst>
                        <a:defRPr sz="1800"/>
                      </a:pPr>
                      <a:r>
                        <a:rPr sz="3200" dirty="0"/>
                        <a:t>0.7</a:t>
                      </a:r>
                    </a:p>
                  </a:txBody>
                  <a:tcPr marL="50800" marR="50800" marT="50800" marB="50800" anchor="ctr" horzOverflow="overflow"/>
                </a:tc>
                <a:tc>
                  <a:txBody>
                    <a:bodyPr/>
                    <a:lstStyle/>
                    <a:p>
                      <a:pPr defTabSz="914400">
                        <a:tabLst>
                          <a:tab pos="1663700" algn="l"/>
                        </a:tabLst>
                        <a:defRPr sz="1800"/>
                      </a:pPr>
                      <a:r>
                        <a:rPr sz="3200"/>
                        <a:t>1</a:t>
                      </a:r>
                    </a:p>
                  </a:txBody>
                  <a:tcPr marL="50800" marR="50800" marT="50800" marB="50800" anchor="ctr" horzOverflow="overflow"/>
                </a:tc>
                <a:extLst>
                  <a:ext uri="{0D108BD9-81ED-4DB2-BD59-A6C34878D82A}">
                    <a16:rowId xmlns:a16="http://schemas.microsoft.com/office/drawing/2014/main" val="10004"/>
                  </a:ext>
                </a:extLst>
              </a:tr>
              <a:tr h="699594">
                <a:tc>
                  <a:txBody>
                    <a:bodyPr/>
                    <a:lstStyle/>
                    <a:p>
                      <a:pPr defTabSz="914400">
                        <a:tabLst>
                          <a:tab pos="1663700" algn="l"/>
                        </a:tabLst>
                        <a:defRPr sz="1800"/>
                      </a:pPr>
                      <a:r>
                        <a:rPr lang="en-US" sz="3200" dirty="0"/>
                        <a:t>5</a:t>
                      </a:r>
                      <a:endParaRPr sz="3200" dirty="0"/>
                    </a:p>
                  </a:txBody>
                  <a:tcPr marL="50800" marR="50800" marT="50800" marB="50800" anchor="ctr" horzOverflow="overflow"/>
                </a:tc>
                <a:tc>
                  <a:txBody>
                    <a:bodyPr/>
                    <a:lstStyle/>
                    <a:p>
                      <a:pPr defTabSz="914400">
                        <a:tabLst>
                          <a:tab pos="1663700" algn="l"/>
                        </a:tabLst>
                        <a:defRPr sz="1800"/>
                      </a:pPr>
                      <a:r>
                        <a:rPr sz="3200" dirty="0"/>
                        <a:t>0.5</a:t>
                      </a:r>
                    </a:p>
                  </a:txBody>
                  <a:tcPr marL="50800" marR="50800" marT="50800" marB="50800" anchor="ctr" horzOverflow="overflow"/>
                </a:tc>
                <a:tc>
                  <a:txBody>
                    <a:bodyPr/>
                    <a:lstStyle/>
                    <a:p>
                      <a:pPr defTabSz="914400">
                        <a:tabLst>
                          <a:tab pos="1663700" algn="l"/>
                        </a:tabLst>
                        <a:defRPr sz="1800"/>
                      </a:pPr>
                      <a:r>
                        <a:rPr sz="3200"/>
                        <a:t>0</a:t>
                      </a:r>
                    </a:p>
                  </a:txBody>
                  <a:tcPr marL="50800" marR="50800" marT="50800" marB="50800" anchor="ctr" horzOverflow="overflow"/>
                </a:tc>
                <a:extLst>
                  <a:ext uri="{0D108BD9-81ED-4DB2-BD59-A6C34878D82A}">
                    <a16:rowId xmlns:a16="http://schemas.microsoft.com/office/drawing/2014/main" val="10005"/>
                  </a:ext>
                </a:extLst>
              </a:tr>
              <a:tr h="699594">
                <a:tc>
                  <a:txBody>
                    <a:bodyPr/>
                    <a:lstStyle/>
                    <a:p>
                      <a:pPr defTabSz="914400">
                        <a:tabLst>
                          <a:tab pos="1663700" algn="l"/>
                        </a:tabLst>
                        <a:defRPr sz="1800"/>
                      </a:pPr>
                      <a:r>
                        <a:rPr lang="en-US" sz="3200" dirty="0"/>
                        <a:t>6</a:t>
                      </a:r>
                      <a:endParaRPr sz="3200" dirty="0"/>
                    </a:p>
                  </a:txBody>
                  <a:tcPr marL="50800" marR="50800" marT="50800" marB="50800" anchor="ctr" horzOverflow="overflow"/>
                </a:tc>
                <a:tc>
                  <a:txBody>
                    <a:bodyPr/>
                    <a:lstStyle/>
                    <a:p>
                      <a:pPr defTabSz="914400">
                        <a:tabLst>
                          <a:tab pos="1663700" algn="l"/>
                        </a:tabLst>
                        <a:defRPr sz="1800"/>
                      </a:pPr>
                      <a:r>
                        <a:rPr sz="3200" dirty="0"/>
                        <a:t>0.3</a:t>
                      </a:r>
                    </a:p>
                  </a:txBody>
                  <a:tcPr marL="50800" marR="50800" marT="50800" marB="50800" anchor="ctr" horzOverflow="overflow"/>
                </a:tc>
                <a:tc>
                  <a:txBody>
                    <a:bodyPr/>
                    <a:lstStyle/>
                    <a:p>
                      <a:pPr defTabSz="914400">
                        <a:tabLst>
                          <a:tab pos="1663700" algn="l"/>
                        </a:tabLst>
                        <a:defRPr sz="1800"/>
                      </a:pPr>
                      <a:r>
                        <a:rPr sz="3200"/>
                        <a:t>0</a:t>
                      </a:r>
                    </a:p>
                  </a:txBody>
                  <a:tcPr marL="50800" marR="50800" marT="50800" marB="50800" anchor="ctr" horzOverflow="overflow"/>
                </a:tc>
                <a:extLst>
                  <a:ext uri="{0D108BD9-81ED-4DB2-BD59-A6C34878D82A}">
                    <a16:rowId xmlns:a16="http://schemas.microsoft.com/office/drawing/2014/main" val="10006"/>
                  </a:ext>
                </a:extLst>
              </a:tr>
              <a:tr h="699594">
                <a:tc>
                  <a:txBody>
                    <a:bodyPr/>
                    <a:lstStyle/>
                    <a:p>
                      <a:pPr defTabSz="914400">
                        <a:tabLst>
                          <a:tab pos="1663700" algn="l"/>
                        </a:tabLst>
                        <a:defRPr sz="1800"/>
                      </a:pPr>
                      <a:r>
                        <a:rPr lang="en-US" sz="3200" dirty="0"/>
                        <a:t>7</a:t>
                      </a:r>
                      <a:endParaRPr sz="3200" dirty="0"/>
                    </a:p>
                  </a:txBody>
                  <a:tcPr marL="50800" marR="50800" marT="50800" marB="50800" anchor="ctr" horzOverflow="overflow"/>
                </a:tc>
                <a:tc>
                  <a:txBody>
                    <a:bodyPr/>
                    <a:lstStyle/>
                    <a:p>
                      <a:pPr defTabSz="914400">
                        <a:tabLst>
                          <a:tab pos="1663700" algn="l"/>
                        </a:tabLst>
                        <a:defRPr sz="1800"/>
                      </a:pPr>
                      <a:r>
                        <a:rPr sz="3200" dirty="0"/>
                        <a:t>0.7</a:t>
                      </a:r>
                    </a:p>
                  </a:txBody>
                  <a:tcPr marL="50800" marR="50800" marT="50800" marB="50800" anchor="ctr" horzOverflow="overflow"/>
                </a:tc>
                <a:tc>
                  <a:txBody>
                    <a:bodyPr/>
                    <a:lstStyle/>
                    <a:p>
                      <a:pPr defTabSz="914400">
                        <a:tabLst>
                          <a:tab pos="1663700" algn="l"/>
                        </a:tabLst>
                        <a:defRPr sz="1800"/>
                      </a:pPr>
                      <a:r>
                        <a:rPr sz="3200"/>
                        <a:t>0</a:t>
                      </a:r>
                    </a:p>
                  </a:txBody>
                  <a:tcPr marL="50800" marR="50800" marT="50800" marB="50800" anchor="ctr" horzOverflow="overflow"/>
                </a:tc>
                <a:extLst>
                  <a:ext uri="{0D108BD9-81ED-4DB2-BD59-A6C34878D82A}">
                    <a16:rowId xmlns:a16="http://schemas.microsoft.com/office/drawing/2014/main" val="10007"/>
                  </a:ext>
                </a:extLst>
              </a:tr>
              <a:tr h="699594">
                <a:tc>
                  <a:txBody>
                    <a:bodyPr/>
                    <a:lstStyle/>
                    <a:p>
                      <a:pPr defTabSz="914400">
                        <a:tabLst>
                          <a:tab pos="1663700" algn="l"/>
                        </a:tabLst>
                        <a:defRPr sz="1800"/>
                      </a:pPr>
                      <a:r>
                        <a:rPr lang="en-US" sz="3200" dirty="0"/>
                        <a:t>8</a:t>
                      </a:r>
                      <a:endParaRPr sz="3200" dirty="0"/>
                    </a:p>
                  </a:txBody>
                  <a:tcPr marL="50800" marR="50800" marT="50800" marB="50800" anchor="ctr" horzOverflow="overflow"/>
                </a:tc>
                <a:tc>
                  <a:txBody>
                    <a:bodyPr/>
                    <a:lstStyle/>
                    <a:p>
                      <a:pPr defTabSz="914400">
                        <a:tabLst>
                          <a:tab pos="1663700" algn="l"/>
                        </a:tabLst>
                        <a:defRPr sz="1800"/>
                      </a:pPr>
                      <a:r>
                        <a:rPr sz="3200" dirty="0"/>
                        <a:t>0.5</a:t>
                      </a:r>
                    </a:p>
                  </a:txBody>
                  <a:tcPr marL="50800" marR="50800" marT="50800" marB="50800" anchor="ctr" horzOverflow="overflow"/>
                </a:tc>
                <a:tc>
                  <a:txBody>
                    <a:bodyPr/>
                    <a:lstStyle/>
                    <a:p>
                      <a:pPr defTabSz="914400">
                        <a:tabLst>
                          <a:tab pos="1663700" algn="l"/>
                        </a:tabLst>
                        <a:defRPr sz="1800"/>
                      </a:pPr>
                      <a:r>
                        <a:rPr sz="3200" dirty="0"/>
                        <a:t>0</a:t>
                      </a:r>
                    </a:p>
                  </a:txBody>
                  <a:tcPr marL="50800" marR="50800" marT="50800" marB="50800" anchor="ctr" horzOverflow="overflow"/>
                </a:tc>
                <a:extLst>
                  <a:ext uri="{0D108BD9-81ED-4DB2-BD59-A6C34878D82A}">
                    <a16:rowId xmlns:a16="http://schemas.microsoft.com/office/drawing/2014/main" val="10008"/>
                  </a:ext>
                </a:extLst>
              </a:tr>
            </a:tbl>
          </a:graphicData>
        </a:graphic>
      </p:graphicFrame>
      <p:sp>
        <p:nvSpPr>
          <p:cNvPr id="3" name="最適化関数で誤差(損失関数)を小さくなるように重みを更新する">
            <a:extLst>
              <a:ext uri="{FF2B5EF4-FFF2-40B4-BE49-F238E27FC236}">
                <a16:creationId xmlns:a16="http://schemas.microsoft.com/office/drawing/2014/main" id="{332E0E97-9B42-26F6-1821-0EA516CC1F4C}"/>
              </a:ext>
            </a:extLst>
          </p:cNvPr>
          <p:cNvSpPr txBox="1"/>
          <p:nvPr/>
        </p:nvSpPr>
        <p:spPr>
          <a:xfrm>
            <a:off x="7602766" y="761718"/>
            <a:ext cx="16214725" cy="15983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gn="l">
              <a:defRPr sz="4500">
                <a:latin typeface="ヒラギノ丸ゴ ProN W4"/>
                <a:ea typeface="ヒラギノ丸ゴ ProN W4"/>
                <a:cs typeface="ヒラギノ丸ゴ ProN W4"/>
                <a:sym typeface="ヒラギノ丸ゴ ProN W4"/>
              </a:defRPr>
            </a:lvl1pPr>
          </a:lstStyle>
          <a:p>
            <a:r>
              <a:rPr lang="ja-JP" altLang="en-US" sz="5400" dirty="0" err="1"/>
              <a:t>誤差</a:t>
            </a:r>
            <a:r>
              <a:rPr sz="5400" dirty="0"/>
              <a:t>(</a:t>
            </a:r>
            <a:r>
              <a:rPr sz="5400" dirty="0" err="1"/>
              <a:t>損失関数</a:t>
            </a:r>
            <a:r>
              <a:rPr sz="5400" dirty="0"/>
              <a:t>)</a:t>
            </a:r>
            <a:r>
              <a:rPr lang="ja-JP" altLang="en-US" sz="5400" dirty="0"/>
              <a:t>が少しずつ</a:t>
            </a:r>
            <a:r>
              <a:rPr sz="5400" dirty="0" err="1"/>
              <a:t>小さくなるように重み</a:t>
            </a:r>
            <a:r>
              <a:rPr lang="ja-JP" altLang="en-US" sz="5400" dirty="0" err="1"/>
              <a:t>とバイアス</a:t>
            </a:r>
            <a:r>
              <a:rPr sz="5400" dirty="0" err="1"/>
              <a:t>を更新する</a:t>
            </a:r>
            <a:r>
              <a:rPr lang="ja-JP" altLang="en-US" sz="5400" dirty="0" err="1"/>
              <a:t>最適化アルゴリズムを設定する</a:t>
            </a:r>
            <a:endParaRPr sz="5400" dirty="0"/>
          </a:p>
        </p:txBody>
      </p:sp>
      <p:sp>
        <p:nvSpPr>
          <p:cNvPr id="5" name="誤差">
            <a:extLst>
              <a:ext uri="{FF2B5EF4-FFF2-40B4-BE49-F238E27FC236}">
                <a16:creationId xmlns:a16="http://schemas.microsoft.com/office/drawing/2014/main" id="{78802C8E-D0E5-BF85-271D-40655381FBD1}"/>
              </a:ext>
            </a:extLst>
          </p:cNvPr>
          <p:cNvSpPr txBox="1"/>
          <p:nvPr/>
        </p:nvSpPr>
        <p:spPr>
          <a:xfrm>
            <a:off x="20359337" y="12257285"/>
            <a:ext cx="3318216" cy="7258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4500">
                <a:latin typeface="ヒラギノ丸ゴ ProN W4"/>
                <a:ea typeface="ヒラギノ丸ゴ ProN W4"/>
                <a:cs typeface="ヒラギノ丸ゴ ProN W4"/>
                <a:sym typeface="ヒラギノ丸ゴ ProN W4"/>
              </a:defRPr>
            </a:lvl1pPr>
          </a:lstStyle>
          <a:p>
            <a:r>
              <a:rPr dirty="0" err="1"/>
              <a:t>誤差</a:t>
            </a:r>
            <a:r>
              <a:rPr lang="en-US" dirty="0" err="1"/>
              <a:t>L</a:t>
            </a:r>
            <a:r>
              <a:rPr lang="en-US" dirty="0"/>
              <a:t> = 0.8</a:t>
            </a:r>
            <a:endParaRPr dirty="0"/>
          </a:p>
        </p:txBody>
      </p:sp>
      <p:sp>
        <p:nvSpPr>
          <p:cNvPr id="4" name="正方形/長方形 3">
            <a:extLst>
              <a:ext uri="{FF2B5EF4-FFF2-40B4-BE49-F238E27FC236}">
                <a16:creationId xmlns:a16="http://schemas.microsoft.com/office/drawing/2014/main" id="{C0664DD2-9788-3BBE-1F4A-24F3C13EC19E}"/>
              </a:ext>
            </a:extLst>
          </p:cNvPr>
          <p:cNvSpPr/>
          <p:nvPr/>
        </p:nvSpPr>
        <p:spPr>
          <a:xfrm>
            <a:off x="251012" y="4281172"/>
            <a:ext cx="6293223" cy="5436569"/>
          </a:xfrm>
          <a:prstGeom prst="rect">
            <a:avLst/>
          </a:prstGeom>
          <a:solidFill>
            <a:schemeClr val="bg1"/>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1303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Graphik"/>
              <a:ea typeface="Graphik"/>
              <a:cs typeface="Graphik"/>
              <a:sym typeface="Graphik"/>
            </a:endParaRPr>
          </a:p>
        </p:txBody>
      </p:sp>
      <p:pic>
        <p:nvPicPr>
          <p:cNvPr id="7" name="cat.9.jpg" descr="cat.9.jpg">
            <a:extLst>
              <a:ext uri="{FF2B5EF4-FFF2-40B4-BE49-F238E27FC236}">
                <a16:creationId xmlns:a16="http://schemas.microsoft.com/office/drawing/2014/main" id="{426E88D7-3243-223F-4226-3C6BF335D2B6}"/>
              </a:ext>
            </a:extLst>
          </p:cNvPr>
          <p:cNvPicPr>
            <a:picLocks noChangeAspect="1"/>
          </p:cNvPicPr>
          <p:nvPr/>
        </p:nvPicPr>
        <p:blipFill>
          <a:blip r:embed="rId3"/>
          <a:stretch>
            <a:fillRect/>
          </a:stretch>
        </p:blipFill>
        <p:spPr>
          <a:xfrm>
            <a:off x="2027402" y="4657565"/>
            <a:ext cx="1905001" cy="2686242"/>
          </a:xfrm>
          <a:prstGeom prst="rect">
            <a:avLst/>
          </a:prstGeom>
          <a:solidFill>
            <a:schemeClr val="bg1"/>
          </a:solidFill>
          <a:ln w="12700">
            <a:miter lim="400000"/>
          </a:ln>
        </p:spPr>
      </p:pic>
      <p:pic>
        <p:nvPicPr>
          <p:cNvPr id="8" name="cat.8.jpg" descr="cat.8.jpg">
            <a:extLst>
              <a:ext uri="{FF2B5EF4-FFF2-40B4-BE49-F238E27FC236}">
                <a16:creationId xmlns:a16="http://schemas.microsoft.com/office/drawing/2014/main" id="{1F025D8A-1319-39C2-2C4D-71DA2E4018B4}"/>
              </a:ext>
            </a:extLst>
          </p:cNvPr>
          <p:cNvPicPr>
            <a:picLocks noChangeAspect="1"/>
          </p:cNvPicPr>
          <p:nvPr/>
        </p:nvPicPr>
        <p:blipFill>
          <a:blip r:embed="rId4"/>
          <a:stretch>
            <a:fillRect/>
          </a:stretch>
        </p:blipFill>
        <p:spPr>
          <a:xfrm>
            <a:off x="1208349" y="5159556"/>
            <a:ext cx="1905001" cy="1513647"/>
          </a:xfrm>
          <a:prstGeom prst="rect">
            <a:avLst/>
          </a:prstGeom>
          <a:solidFill>
            <a:schemeClr val="bg1"/>
          </a:solidFill>
          <a:ln w="12700">
            <a:miter lim="400000"/>
          </a:ln>
        </p:spPr>
      </p:pic>
      <p:pic>
        <p:nvPicPr>
          <p:cNvPr id="9" name="cat.10.jpg" descr="cat.10.jpg">
            <a:extLst>
              <a:ext uri="{FF2B5EF4-FFF2-40B4-BE49-F238E27FC236}">
                <a16:creationId xmlns:a16="http://schemas.microsoft.com/office/drawing/2014/main" id="{6590B9FD-E530-BC5F-DC5D-1AA9EFA8B154}"/>
              </a:ext>
            </a:extLst>
          </p:cNvPr>
          <p:cNvPicPr>
            <a:picLocks noChangeAspect="1"/>
          </p:cNvPicPr>
          <p:nvPr/>
        </p:nvPicPr>
        <p:blipFill>
          <a:blip r:embed="rId5"/>
          <a:stretch>
            <a:fillRect/>
          </a:stretch>
        </p:blipFill>
        <p:spPr>
          <a:xfrm>
            <a:off x="500834" y="4812893"/>
            <a:ext cx="1905001" cy="2063944"/>
          </a:xfrm>
          <a:prstGeom prst="rect">
            <a:avLst/>
          </a:prstGeom>
          <a:solidFill>
            <a:schemeClr val="bg1"/>
          </a:solidFill>
          <a:ln w="12700">
            <a:miter lim="400000"/>
          </a:ln>
        </p:spPr>
      </p:pic>
      <p:pic>
        <p:nvPicPr>
          <p:cNvPr id="10" name="cat.11.jpg" descr="cat.11.jpg">
            <a:extLst>
              <a:ext uri="{FF2B5EF4-FFF2-40B4-BE49-F238E27FC236}">
                <a16:creationId xmlns:a16="http://schemas.microsoft.com/office/drawing/2014/main" id="{9C9ABFEA-B26C-9082-88FC-60A9CC02D585}"/>
              </a:ext>
            </a:extLst>
          </p:cNvPr>
          <p:cNvPicPr>
            <a:picLocks noChangeAspect="1"/>
          </p:cNvPicPr>
          <p:nvPr/>
        </p:nvPicPr>
        <p:blipFill>
          <a:blip r:embed="rId6"/>
          <a:stretch>
            <a:fillRect/>
          </a:stretch>
        </p:blipFill>
        <p:spPr>
          <a:xfrm>
            <a:off x="4477163" y="5882134"/>
            <a:ext cx="1905001" cy="1924034"/>
          </a:xfrm>
          <a:prstGeom prst="rect">
            <a:avLst/>
          </a:prstGeom>
          <a:solidFill>
            <a:schemeClr val="bg1"/>
          </a:solidFill>
          <a:ln w="12700">
            <a:miter lim="400000"/>
          </a:ln>
        </p:spPr>
      </p:pic>
      <p:pic>
        <p:nvPicPr>
          <p:cNvPr id="11" name="cat.12.jpg" descr="cat.12.jpg">
            <a:extLst>
              <a:ext uri="{FF2B5EF4-FFF2-40B4-BE49-F238E27FC236}">
                <a16:creationId xmlns:a16="http://schemas.microsoft.com/office/drawing/2014/main" id="{68008738-F021-A86F-CEF8-AB65DC624D37}"/>
              </a:ext>
            </a:extLst>
          </p:cNvPr>
          <p:cNvPicPr>
            <a:picLocks noChangeAspect="1"/>
          </p:cNvPicPr>
          <p:nvPr/>
        </p:nvPicPr>
        <p:blipFill>
          <a:blip r:embed="rId7"/>
          <a:stretch>
            <a:fillRect/>
          </a:stretch>
        </p:blipFill>
        <p:spPr>
          <a:xfrm>
            <a:off x="407551" y="5628363"/>
            <a:ext cx="1905001" cy="1510195"/>
          </a:xfrm>
          <a:prstGeom prst="rect">
            <a:avLst/>
          </a:prstGeom>
          <a:solidFill>
            <a:schemeClr val="bg1"/>
          </a:solidFill>
          <a:ln w="12700">
            <a:miter lim="400000"/>
          </a:ln>
        </p:spPr>
      </p:pic>
      <p:pic>
        <p:nvPicPr>
          <p:cNvPr id="12" name="cat.13.jpg" descr="cat.13.jpg">
            <a:extLst>
              <a:ext uri="{FF2B5EF4-FFF2-40B4-BE49-F238E27FC236}">
                <a16:creationId xmlns:a16="http://schemas.microsoft.com/office/drawing/2014/main" id="{82EDB864-7DD1-6A7D-B319-F40BFD8CF3F5}"/>
              </a:ext>
            </a:extLst>
          </p:cNvPr>
          <p:cNvPicPr>
            <a:picLocks noChangeAspect="1"/>
          </p:cNvPicPr>
          <p:nvPr/>
        </p:nvPicPr>
        <p:blipFill>
          <a:blip r:embed="rId8"/>
          <a:stretch>
            <a:fillRect/>
          </a:stretch>
        </p:blipFill>
        <p:spPr>
          <a:xfrm>
            <a:off x="4141260" y="5550103"/>
            <a:ext cx="1905001" cy="1276781"/>
          </a:xfrm>
          <a:prstGeom prst="rect">
            <a:avLst/>
          </a:prstGeom>
          <a:solidFill>
            <a:schemeClr val="bg1"/>
          </a:solidFill>
          <a:ln w="12700">
            <a:miter lim="400000"/>
          </a:ln>
        </p:spPr>
      </p:pic>
      <p:pic>
        <p:nvPicPr>
          <p:cNvPr id="13" name="cat.14.jpg" descr="cat.14.jpg">
            <a:extLst>
              <a:ext uri="{FF2B5EF4-FFF2-40B4-BE49-F238E27FC236}">
                <a16:creationId xmlns:a16="http://schemas.microsoft.com/office/drawing/2014/main" id="{DC97BA5C-35B6-551F-300F-69311EDDF6CD}"/>
              </a:ext>
            </a:extLst>
          </p:cNvPr>
          <p:cNvPicPr>
            <a:picLocks noChangeAspect="1"/>
          </p:cNvPicPr>
          <p:nvPr/>
        </p:nvPicPr>
        <p:blipFill>
          <a:blip r:embed="rId9"/>
          <a:stretch>
            <a:fillRect/>
          </a:stretch>
        </p:blipFill>
        <p:spPr>
          <a:xfrm>
            <a:off x="1437006" y="6710386"/>
            <a:ext cx="1905001" cy="1687592"/>
          </a:xfrm>
          <a:prstGeom prst="rect">
            <a:avLst/>
          </a:prstGeom>
          <a:solidFill>
            <a:schemeClr val="bg1"/>
          </a:solidFill>
          <a:ln w="12700">
            <a:miter lim="400000"/>
          </a:ln>
        </p:spPr>
      </p:pic>
      <p:pic>
        <p:nvPicPr>
          <p:cNvPr id="14" name="cat.15.jpg" descr="cat.15.jpg">
            <a:extLst>
              <a:ext uri="{FF2B5EF4-FFF2-40B4-BE49-F238E27FC236}">
                <a16:creationId xmlns:a16="http://schemas.microsoft.com/office/drawing/2014/main" id="{CC41E971-8061-53F8-51C3-FA8494D0E3BE}"/>
              </a:ext>
            </a:extLst>
          </p:cNvPr>
          <p:cNvPicPr>
            <a:picLocks noChangeAspect="1"/>
          </p:cNvPicPr>
          <p:nvPr/>
        </p:nvPicPr>
        <p:blipFill>
          <a:blip r:embed="rId10"/>
          <a:stretch>
            <a:fillRect/>
          </a:stretch>
        </p:blipFill>
        <p:spPr>
          <a:xfrm>
            <a:off x="621807" y="7690412"/>
            <a:ext cx="1905001" cy="1762894"/>
          </a:xfrm>
          <a:prstGeom prst="rect">
            <a:avLst/>
          </a:prstGeom>
          <a:solidFill>
            <a:schemeClr val="bg1"/>
          </a:solidFill>
          <a:ln w="12700">
            <a:miter lim="400000"/>
          </a:ln>
        </p:spPr>
      </p:pic>
      <p:pic>
        <p:nvPicPr>
          <p:cNvPr id="15" name="dog.4.jpg" descr="dog.4.jpg">
            <a:extLst>
              <a:ext uri="{FF2B5EF4-FFF2-40B4-BE49-F238E27FC236}">
                <a16:creationId xmlns:a16="http://schemas.microsoft.com/office/drawing/2014/main" id="{45D51C5B-3910-62A6-9F4A-1E1CC1BA9FB0}"/>
              </a:ext>
            </a:extLst>
          </p:cNvPr>
          <p:cNvPicPr>
            <a:picLocks noChangeAspect="1"/>
          </p:cNvPicPr>
          <p:nvPr/>
        </p:nvPicPr>
        <p:blipFill>
          <a:blip r:embed="rId11"/>
          <a:stretch>
            <a:fillRect/>
          </a:stretch>
        </p:blipFill>
        <p:spPr>
          <a:xfrm>
            <a:off x="4490000" y="4643983"/>
            <a:ext cx="1905001" cy="1822451"/>
          </a:xfrm>
          <a:prstGeom prst="rect">
            <a:avLst/>
          </a:prstGeom>
          <a:solidFill>
            <a:schemeClr val="bg1"/>
          </a:solidFill>
          <a:ln w="12700">
            <a:miter lim="400000"/>
          </a:ln>
        </p:spPr>
      </p:pic>
      <p:pic>
        <p:nvPicPr>
          <p:cNvPr id="16" name="dog.5.jpg" descr="dog.5.jpg">
            <a:extLst>
              <a:ext uri="{FF2B5EF4-FFF2-40B4-BE49-F238E27FC236}">
                <a16:creationId xmlns:a16="http://schemas.microsoft.com/office/drawing/2014/main" id="{541E80DB-9D3E-1C3B-7509-508023AAE8F5}"/>
              </a:ext>
            </a:extLst>
          </p:cNvPr>
          <p:cNvPicPr>
            <a:picLocks noChangeAspect="1"/>
          </p:cNvPicPr>
          <p:nvPr/>
        </p:nvPicPr>
        <p:blipFill>
          <a:blip r:embed="rId12"/>
          <a:stretch>
            <a:fillRect/>
          </a:stretch>
        </p:blipFill>
        <p:spPr>
          <a:xfrm>
            <a:off x="3798955" y="4544274"/>
            <a:ext cx="1905001" cy="1435432"/>
          </a:xfrm>
          <a:prstGeom prst="rect">
            <a:avLst/>
          </a:prstGeom>
          <a:solidFill>
            <a:schemeClr val="bg1"/>
          </a:solidFill>
          <a:ln w="12700">
            <a:miter lim="400000"/>
          </a:ln>
        </p:spPr>
      </p:pic>
      <p:pic>
        <p:nvPicPr>
          <p:cNvPr id="17" name="dog.6.jpg" descr="dog.6.jpg">
            <a:extLst>
              <a:ext uri="{FF2B5EF4-FFF2-40B4-BE49-F238E27FC236}">
                <a16:creationId xmlns:a16="http://schemas.microsoft.com/office/drawing/2014/main" id="{D3431C50-47E2-E5EE-C340-9D603CF7600D}"/>
              </a:ext>
            </a:extLst>
          </p:cNvPr>
          <p:cNvPicPr>
            <a:picLocks noChangeAspect="1"/>
          </p:cNvPicPr>
          <p:nvPr/>
        </p:nvPicPr>
        <p:blipFill>
          <a:blip r:embed="rId13"/>
          <a:stretch>
            <a:fillRect/>
          </a:stretch>
        </p:blipFill>
        <p:spPr>
          <a:xfrm>
            <a:off x="2533467" y="5233791"/>
            <a:ext cx="1905001" cy="1863007"/>
          </a:xfrm>
          <a:prstGeom prst="rect">
            <a:avLst/>
          </a:prstGeom>
          <a:solidFill>
            <a:schemeClr val="bg1"/>
          </a:solidFill>
          <a:ln w="12700">
            <a:miter lim="400000"/>
          </a:ln>
        </p:spPr>
      </p:pic>
      <p:pic>
        <p:nvPicPr>
          <p:cNvPr id="18" name="dog.7.jpg" descr="dog.7.jpg">
            <a:extLst>
              <a:ext uri="{FF2B5EF4-FFF2-40B4-BE49-F238E27FC236}">
                <a16:creationId xmlns:a16="http://schemas.microsoft.com/office/drawing/2014/main" id="{2BF455CD-F424-9AC0-F48F-B7691565FC82}"/>
              </a:ext>
            </a:extLst>
          </p:cNvPr>
          <p:cNvPicPr>
            <a:picLocks noChangeAspect="1"/>
          </p:cNvPicPr>
          <p:nvPr/>
        </p:nvPicPr>
        <p:blipFill>
          <a:blip r:embed="rId14"/>
          <a:stretch>
            <a:fillRect/>
          </a:stretch>
        </p:blipFill>
        <p:spPr>
          <a:xfrm>
            <a:off x="655890" y="6536286"/>
            <a:ext cx="1905001" cy="1682008"/>
          </a:xfrm>
          <a:prstGeom prst="rect">
            <a:avLst/>
          </a:prstGeom>
          <a:solidFill>
            <a:schemeClr val="bg1"/>
          </a:solidFill>
          <a:ln w="12700">
            <a:miter lim="400000"/>
          </a:ln>
        </p:spPr>
      </p:pic>
      <p:pic>
        <p:nvPicPr>
          <p:cNvPr id="19" name="dog.8.jpg" descr="dog.8.jpg">
            <a:extLst>
              <a:ext uri="{FF2B5EF4-FFF2-40B4-BE49-F238E27FC236}">
                <a16:creationId xmlns:a16="http://schemas.microsoft.com/office/drawing/2014/main" id="{FEA4941F-C0CD-9205-846A-91E72432B8CD}"/>
              </a:ext>
            </a:extLst>
          </p:cNvPr>
          <p:cNvPicPr>
            <a:picLocks noChangeAspect="1"/>
          </p:cNvPicPr>
          <p:nvPr/>
        </p:nvPicPr>
        <p:blipFill>
          <a:blip r:embed="rId15"/>
          <a:stretch>
            <a:fillRect/>
          </a:stretch>
        </p:blipFill>
        <p:spPr>
          <a:xfrm>
            <a:off x="3986204" y="6383460"/>
            <a:ext cx="1905001" cy="2030918"/>
          </a:xfrm>
          <a:prstGeom prst="rect">
            <a:avLst/>
          </a:prstGeom>
          <a:solidFill>
            <a:schemeClr val="bg1"/>
          </a:solidFill>
          <a:ln w="12700">
            <a:miter lim="400000"/>
          </a:ln>
        </p:spPr>
      </p:pic>
      <p:pic>
        <p:nvPicPr>
          <p:cNvPr id="20" name="dog.10.jpg" descr="dog.10.jpg">
            <a:extLst>
              <a:ext uri="{FF2B5EF4-FFF2-40B4-BE49-F238E27FC236}">
                <a16:creationId xmlns:a16="http://schemas.microsoft.com/office/drawing/2014/main" id="{D297B802-15AA-664A-1BB5-A37D12229795}"/>
              </a:ext>
            </a:extLst>
          </p:cNvPr>
          <p:cNvPicPr>
            <a:picLocks noChangeAspect="1"/>
          </p:cNvPicPr>
          <p:nvPr/>
        </p:nvPicPr>
        <p:blipFill>
          <a:blip r:embed="rId16"/>
          <a:stretch>
            <a:fillRect/>
          </a:stretch>
        </p:blipFill>
        <p:spPr>
          <a:xfrm>
            <a:off x="3343816" y="7440511"/>
            <a:ext cx="1905001" cy="2067882"/>
          </a:xfrm>
          <a:prstGeom prst="rect">
            <a:avLst/>
          </a:prstGeom>
          <a:solidFill>
            <a:schemeClr val="bg1"/>
          </a:solidFill>
          <a:ln w="12700">
            <a:miter lim="400000"/>
          </a:ln>
        </p:spPr>
      </p:pic>
      <p:pic>
        <p:nvPicPr>
          <p:cNvPr id="21" name="dog.11.jpg" descr="dog.11.jpg">
            <a:extLst>
              <a:ext uri="{FF2B5EF4-FFF2-40B4-BE49-F238E27FC236}">
                <a16:creationId xmlns:a16="http://schemas.microsoft.com/office/drawing/2014/main" id="{8F2B2466-9A77-101B-703B-A9F868F2D842}"/>
              </a:ext>
            </a:extLst>
          </p:cNvPr>
          <p:cNvPicPr>
            <a:picLocks noChangeAspect="1"/>
          </p:cNvPicPr>
          <p:nvPr/>
        </p:nvPicPr>
        <p:blipFill>
          <a:blip r:embed="rId17"/>
          <a:stretch>
            <a:fillRect/>
          </a:stretch>
        </p:blipFill>
        <p:spPr>
          <a:xfrm>
            <a:off x="4497237" y="8222412"/>
            <a:ext cx="1905001" cy="1425223"/>
          </a:xfrm>
          <a:prstGeom prst="rect">
            <a:avLst/>
          </a:prstGeom>
          <a:solidFill>
            <a:schemeClr val="bg1"/>
          </a:solidFill>
          <a:ln w="12700">
            <a:miter lim="400000"/>
          </a:ln>
        </p:spPr>
      </p:pic>
      <p:pic>
        <p:nvPicPr>
          <p:cNvPr id="22" name="dog.9.jpg" descr="dog.9.jpg">
            <a:extLst>
              <a:ext uri="{FF2B5EF4-FFF2-40B4-BE49-F238E27FC236}">
                <a16:creationId xmlns:a16="http://schemas.microsoft.com/office/drawing/2014/main" id="{B1CC069F-D489-7AAE-3FFB-B2BE6CADDD1B}"/>
              </a:ext>
            </a:extLst>
          </p:cNvPr>
          <p:cNvPicPr>
            <a:picLocks noChangeAspect="1"/>
          </p:cNvPicPr>
          <p:nvPr/>
        </p:nvPicPr>
        <p:blipFill>
          <a:blip r:embed="rId18"/>
          <a:stretch>
            <a:fillRect/>
          </a:stretch>
        </p:blipFill>
        <p:spPr>
          <a:xfrm>
            <a:off x="1532222" y="6995258"/>
            <a:ext cx="1905001" cy="2588316"/>
          </a:xfrm>
          <a:prstGeom prst="rect">
            <a:avLst/>
          </a:prstGeom>
          <a:solidFill>
            <a:schemeClr val="bg1"/>
          </a:solidFill>
          <a:ln w="12700">
            <a:miter lim="400000"/>
          </a:ln>
        </p:spPr>
      </p:pic>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1" name="矢印"/>
          <p:cNvSpPr/>
          <p:nvPr/>
        </p:nvSpPr>
        <p:spPr>
          <a:xfrm>
            <a:off x="18077184" y="6794349"/>
            <a:ext cx="1270001" cy="1270001"/>
          </a:xfrm>
          <a:prstGeom prst="rightArrow">
            <a:avLst>
              <a:gd name="adj1" fmla="val 32000"/>
              <a:gd name="adj2" fmla="val 64000"/>
            </a:avLst>
          </a:prstGeom>
          <a:solidFill>
            <a:srgbClr val="000000"/>
          </a:solidFill>
          <a:ln w="12700">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endParaRPr/>
          </a:p>
        </p:txBody>
      </p:sp>
      <p:pic>
        <p:nvPicPr>
          <p:cNvPr id="1402" name="スクリーンショット 2021-11-16 8.53.31.png" descr="スクリーンショット 2021-11-16 8.53.31.png"/>
          <p:cNvPicPr>
            <a:picLocks noChangeAspect="1"/>
          </p:cNvPicPr>
          <p:nvPr/>
        </p:nvPicPr>
        <p:blipFill>
          <a:blip r:embed="rId2"/>
          <a:stretch>
            <a:fillRect/>
          </a:stretch>
        </p:blipFill>
        <p:spPr>
          <a:xfrm>
            <a:off x="6830071" y="3468440"/>
            <a:ext cx="10723858" cy="7921818"/>
          </a:xfrm>
          <a:prstGeom prst="rect">
            <a:avLst/>
          </a:prstGeom>
          <a:ln w="12700">
            <a:miter lim="400000"/>
          </a:ln>
        </p:spPr>
      </p:pic>
      <p:sp>
        <p:nvSpPr>
          <p:cNvPr id="1404" name="線"/>
          <p:cNvSpPr/>
          <p:nvPr/>
        </p:nvSpPr>
        <p:spPr>
          <a:xfrm>
            <a:off x="1206048" y="1421909"/>
            <a:ext cx="6458677" cy="2066349"/>
          </a:xfrm>
          <a:custGeom>
            <a:avLst/>
            <a:gdLst/>
            <a:ahLst/>
            <a:cxnLst>
              <a:cxn ang="0">
                <a:pos x="wd2" y="hd2"/>
              </a:cxn>
              <a:cxn ang="5400000">
                <a:pos x="wd2" y="hd2"/>
              </a:cxn>
              <a:cxn ang="10800000">
                <a:pos x="wd2" y="hd2"/>
              </a:cxn>
              <a:cxn ang="16200000">
                <a:pos x="wd2" y="hd2"/>
              </a:cxn>
            </a:cxnLst>
            <a:rect l="0" t="0" r="r" b="b"/>
            <a:pathLst>
              <a:path w="21600" h="20272" extrusionOk="0">
                <a:moveTo>
                  <a:pt x="0" y="20150"/>
                </a:moveTo>
                <a:cubicBezTo>
                  <a:pt x="2174" y="6671"/>
                  <a:pt x="7007" y="-1328"/>
                  <a:pt x="12064" y="182"/>
                </a:cubicBezTo>
                <a:cubicBezTo>
                  <a:pt x="16234" y="1427"/>
                  <a:pt x="19865" y="9077"/>
                  <a:pt x="21600" y="20272"/>
                </a:cubicBezTo>
              </a:path>
            </a:pathLst>
          </a:custGeom>
          <a:ln w="50800">
            <a:solidFill>
              <a:srgbClr val="000000"/>
            </a:solidFill>
            <a:miter lim="400000"/>
            <a:tailEnd type="triangle"/>
          </a:ln>
        </p:spPr>
        <p:txBody>
          <a:bodyPr lIns="50800" tIns="50800" rIns="50800" bIns="50800" anchor="ctr"/>
          <a:lstStyle/>
          <a:p>
            <a:endParaRPr/>
          </a:p>
        </p:txBody>
      </p:sp>
      <p:sp>
        <p:nvSpPr>
          <p:cNvPr id="1405" name="線"/>
          <p:cNvSpPr/>
          <p:nvPr/>
        </p:nvSpPr>
        <p:spPr>
          <a:xfrm>
            <a:off x="2290110" y="2032979"/>
            <a:ext cx="5372155" cy="1487965"/>
          </a:xfrm>
          <a:custGeom>
            <a:avLst/>
            <a:gdLst/>
            <a:ahLst/>
            <a:cxnLst>
              <a:cxn ang="0">
                <a:pos x="wd2" y="hd2"/>
              </a:cxn>
              <a:cxn ang="5400000">
                <a:pos x="wd2" y="hd2"/>
              </a:cxn>
              <a:cxn ang="10800000">
                <a:pos x="wd2" y="hd2"/>
              </a:cxn>
              <a:cxn ang="16200000">
                <a:pos x="wd2" y="hd2"/>
              </a:cxn>
            </a:cxnLst>
            <a:rect l="0" t="0" r="r" b="b"/>
            <a:pathLst>
              <a:path w="21600" h="19089" extrusionOk="0">
                <a:moveTo>
                  <a:pt x="0" y="18510"/>
                </a:moveTo>
                <a:cubicBezTo>
                  <a:pt x="2919" y="4482"/>
                  <a:pt x="8209" y="-2511"/>
                  <a:pt x="13381" y="820"/>
                </a:cubicBezTo>
                <a:cubicBezTo>
                  <a:pt x="16795" y="3018"/>
                  <a:pt x="19771" y="9633"/>
                  <a:pt x="21600" y="19089"/>
                </a:cubicBezTo>
              </a:path>
            </a:pathLst>
          </a:custGeom>
          <a:ln w="50800">
            <a:solidFill>
              <a:srgbClr val="000000"/>
            </a:solidFill>
            <a:miter lim="400000"/>
            <a:tailEnd type="triangle"/>
          </a:ln>
        </p:spPr>
        <p:txBody>
          <a:bodyPr lIns="50800" tIns="50800" rIns="50800" bIns="50800" anchor="ctr"/>
          <a:lstStyle/>
          <a:p>
            <a:endParaRPr/>
          </a:p>
        </p:txBody>
      </p:sp>
      <p:sp>
        <p:nvSpPr>
          <p:cNvPr id="1406" name="線"/>
          <p:cNvSpPr/>
          <p:nvPr/>
        </p:nvSpPr>
        <p:spPr>
          <a:xfrm>
            <a:off x="3401517" y="2556794"/>
            <a:ext cx="4201249" cy="951332"/>
          </a:xfrm>
          <a:custGeom>
            <a:avLst/>
            <a:gdLst/>
            <a:ahLst/>
            <a:cxnLst>
              <a:cxn ang="0">
                <a:pos x="wd2" y="hd2"/>
              </a:cxn>
              <a:cxn ang="5400000">
                <a:pos x="wd2" y="hd2"/>
              </a:cxn>
              <a:cxn ang="10800000">
                <a:pos x="wd2" y="hd2"/>
              </a:cxn>
              <a:cxn ang="16200000">
                <a:pos x="wd2" y="hd2"/>
              </a:cxn>
            </a:cxnLst>
            <a:rect l="0" t="0" r="r" b="b"/>
            <a:pathLst>
              <a:path w="21600" h="17945" extrusionOk="0">
                <a:moveTo>
                  <a:pt x="0" y="17335"/>
                </a:moveTo>
                <a:cubicBezTo>
                  <a:pt x="3806" y="2187"/>
                  <a:pt x="9636" y="-3655"/>
                  <a:pt x="15013" y="2290"/>
                </a:cubicBezTo>
                <a:cubicBezTo>
                  <a:pt x="17568" y="5116"/>
                  <a:pt x="19852" y="10544"/>
                  <a:pt x="21600" y="17945"/>
                </a:cubicBezTo>
              </a:path>
            </a:pathLst>
          </a:custGeom>
          <a:ln w="50800">
            <a:solidFill>
              <a:srgbClr val="000000"/>
            </a:solidFill>
            <a:miter lim="400000"/>
            <a:tailEnd type="triangle"/>
          </a:ln>
        </p:spPr>
        <p:txBody>
          <a:bodyPr lIns="50800" tIns="50800" rIns="50800" bIns="50800" anchor="ctr"/>
          <a:lstStyle/>
          <a:p>
            <a:endParaRPr/>
          </a:p>
        </p:txBody>
      </p:sp>
      <p:sp>
        <p:nvSpPr>
          <p:cNvPr id="1407" name="線"/>
          <p:cNvSpPr/>
          <p:nvPr/>
        </p:nvSpPr>
        <p:spPr>
          <a:xfrm>
            <a:off x="4567614" y="2991911"/>
            <a:ext cx="3020088" cy="516215"/>
          </a:xfrm>
          <a:custGeom>
            <a:avLst/>
            <a:gdLst/>
            <a:ahLst/>
            <a:cxnLst>
              <a:cxn ang="0">
                <a:pos x="wd2" y="hd2"/>
              </a:cxn>
              <a:cxn ang="5400000">
                <a:pos x="wd2" y="hd2"/>
              </a:cxn>
              <a:cxn ang="10800000">
                <a:pos x="wd2" y="hd2"/>
              </a:cxn>
              <a:cxn ang="16200000">
                <a:pos x="wd2" y="hd2"/>
              </a:cxn>
            </a:cxnLst>
            <a:rect l="0" t="0" r="r" b="b"/>
            <a:pathLst>
              <a:path w="21600" h="18092" extrusionOk="0">
                <a:moveTo>
                  <a:pt x="0" y="16959"/>
                </a:moveTo>
                <a:cubicBezTo>
                  <a:pt x="4257" y="1844"/>
                  <a:pt x="9640" y="-3508"/>
                  <a:pt x="14762" y="2281"/>
                </a:cubicBezTo>
                <a:cubicBezTo>
                  <a:pt x="17246" y="5088"/>
                  <a:pt x="19578" y="10480"/>
                  <a:pt x="21600" y="18092"/>
                </a:cubicBezTo>
              </a:path>
            </a:pathLst>
          </a:custGeom>
          <a:ln w="50800">
            <a:solidFill>
              <a:srgbClr val="000000"/>
            </a:solidFill>
            <a:miter lim="400000"/>
            <a:tailEnd type="triangle"/>
          </a:ln>
        </p:spPr>
        <p:txBody>
          <a:bodyPr lIns="50800" tIns="50800" rIns="50800" bIns="50800" anchor="ctr"/>
          <a:lstStyle/>
          <a:p>
            <a:endParaRPr/>
          </a:p>
        </p:txBody>
      </p:sp>
      <p:sp>
        <p:nvSpPr>
          <p:cNvPr id="1411" name="矢印"/>
          <p:cNvSpPr/>
          <p:nvPr/>
        </p:nvSpPr>
        <p:spPr>
          <a:xfrm rot="5400000">
            <a:off x="21278409" y="10941662"/>
            <a:ext cx="976732" cy="951479"/>
          </a:xfrm>
          <a:prstGeom prst="rightArrow">
            <a:avLst>
              <a:gd name="adj1" fmla="val 23513"/>
              <a:gd name="adj2" fmla="val 64028"/>
            </a:avLst>
          </a:prstGeom>
          <a:solidFill>
            <a:srgbClr val="000000"/>
          </a:solidFill>
          <a:ln w="12700">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endParaRPr/>
          </a:p>
        </p:txBody>
      </p:sp>
      <p:sp>
        <p:nvSpPr>
          <p:cNvPr id="1413" name="矢印"/>
          <p:cNvSpPr/>
          <p:nvPr/>
        </p:nvSpPr>
        <p:spPr>
          <a:xfrm rot="10800000">
            <a:off x="19272527" y="12114912"/>
            <a:ext cx="976732" cy="951479"/>
          </a:xfrm>
          <a:prstGeom prst="rightArrow">
            <a:avLst>
              <a:gd name="adj1" fmla="val 23513"/>
              <a:gd name="adj2" fmla="val 64028"/>
            </a:avLst>
          </a:prstGeom>
          <a:solidFill>
            <a:srgbClr val="000000"/>
          </a:solidFill>
          <a:ln w="12700">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endParaRPr/>
          </a:p>
        </p:txBody>
      </p:sp>
      <p:sp>
        <p:nvSpPr>
          <p:cNvPr id="1415" name="各ニューロンのwが変わる"/>
          <p:cNvSpPr txBox="1"/>
          <p:nvPr/>
        </p:nvSpPr>
        <p:spPr>
          <a:xfrm>
            <a:off x="7724691" y="12909888"/>
            <a:ext cx="6214843" cy="6011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3600">
                <a:latin typeface="ヒラギノ丸ゴ ProN W4"/>
                <a:ea typeface="ヒラギノ丸ゴ ProN W4"/>
                <a:cs typeface="ヒラギノ丸ゴ ProN W4"/>
                <a:sym typeface="ヒラギノ丸ゴ ProN W4"/>
              </a:defRPr>
            </a:lvl1pPr>
          </a:lstStyle>
          <a:p>
            <a:r>
              <a:rPr dirty="0" err="1"/>
              <a:t>各ニューロンのw</a:t>
            </a:r>
            <a:r>
              <a:rPr lang="ja-JP" altLang="en-US" dirty="0"/>
              <a:t>と</a:t>
            </a:r>
            <a:r>
              <a:rPr lang="en-US" altLang="ja-JP" dirty="0" err="1"/>
              <a:t>b</a:t>
            </a:r>
            <a:r>
              <a:rPr dirty="0" err="1"/>
              <a:t>が変わる</a:t>
            </a:r>
            <a:endParaRPr dirty="0"/>
          </a:p>
        </p:txBody>
      </p:sp>
      <p:sp>
        <p:nvSpPr>
          <p:cNvPr id="1416" name="矢印"/>
          <p:cNvSpPr/>
          <p:nvPr/>
        </p:nvSpPr>
        <p:spPr>
          <a:xfrm rot="10800000">
            <a:off x="13633967" y="12077844"/>
            <a:ext cx="976732" cy="951479"/>
          </a:xfrm>
          <a:prstGeom prst="rightArrow">
            <a:avLst>
              <a:gd name="adj1" fmla="val 23513"/>
              <a:gd name="adj2" fmla="val 64028"/>
            </a:avLst>
          </a:prstGeom>
          <a:solidFill>
            <a:srgbClr val="000000"/>
          </a:solidFill>
          <a:ln w="12700">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endParaRPr/>
          </a:p>
        </p:txBody>
      </p:sp>
      <p:sp>
        <p:nvSpPr>
          <p:cNvPr id="1417" name="重みを更新"/>
          <p:cNvSpPr txBox="1"/>
          <p:nvPr/>
        </p:nvSpPr>
        <p:spPr>
          <a:xfrm>
            <a:off x="7908122" y="12122373"/>
            <a:ext cx="5232202"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4500">
                <a:latin typeface="ヒラギノ丸ゴ ProN W4"/>
                <a:ea typeface="ヒラギノ丸ゴ ProN W4"/>
                <a:cs typeface="ヒラギノ丸ゴ ProN W4"/>
                <a:sym typeface="ヒラギノ丸ゴ ProN W4"/>
              </a:defRPr>
            </a:lvl1pPr>
          </a:lstStyle>
          <a:p>
            <a:r>
              <a:rPr sz="4000" dirty="0" err="1"/>
              <a:t>重み</a:t>
            </a:r>
            <a:r>
              <a:rPr lang="ja-JP" altLang="en-US" sz="4000" dirty="0"/>
              <a:t>とバイアス</a:t>
            </a:r>
            <a:r>
              <a:rPr sz="4000" dirty="0" err="1"/>
              <a:t>を更新</a:t>
            </a:r>
            <a:endParaRPr sz="4000" dirty="0"/>
          </a:p>
        </p:txBody>
      </p:sp>
      <p:sp>
        <p:nvSpPr>
          <p:cNvPr id="1418" name="矢印"/>
          <p:cNvSpPr/>
          <p:nvPr/>
        </p:nvSpPr>
        <p:spPr>
          <a:xfrm rot="13006207">
            <a:off x="5406806" y="10905065"/>
            <a:ext cx="2461389" cy="951479"/>
          </a:xfrm>
          <a:prstGeom prst="rightArrow">
            <a:avLst>
              <a:gd name="adj1" fmla="val 23513"/>
              <a:gd name="adj2" fmla="val 64028"/>
            </a:avLst>
          </a:prstGeom>
          <a:solidFill>
            <a:srgbClr val="000000"/>
          </a:solidFill>
          <a:ln w="12700">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endParaRPr/>
          </a:p>
        </p:txBody>
      </p:sp>
      <p:sp>
        <p:nvSpPr>
          <p:cNvPr id="1419" name="次の画像セットで…"/>
          <p:cNvSpPr txBox="1"/>
          <p:nvPr/>
        </p:nvSpPr>
        <p:spPr>
          <a:xfrm>
            <a:off x="1520061" y="11546354"/>
            <a:ext cx="4686301" cy="14852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4500">
                <a:latin typeface="ヒラギノ丸ゴ ProN W4"/>
                <a:ea typeface="ヒラギノ丸ゴ ProN W4"/>
                <a:cs typeface="ヒラギノ丸ゴ ProN W4"/>
                <a:sym typeface="ヒラギノ丸ゴ ProN W4"/>
              </a:defRPr>
            </a:pPr>
            <a:r>
              <a:t>次の画像セットで</a:t>
            </a:r>
          </a:p>
          <a:p>
            <a:pPr algn="l">
              <a:defRPr sz="4500">
                <a:latin typeface="ヒラギノ丸ゴ ProN W4"/>
                <a:ea typeface="ヒラギノ丸ゴ ProN W4"/>
                <a:cs typeface="ヒラギノ丸ゴ ProN W4"/>
                <a:sym typeface="ヒラギノ丸ゴ ProN W4"/>
              </a:defRPr>
            </a:pPr>
            <a:r>
              <a:t>再度学習</a:t>
            </a:r>
          </a:p>
        </p:txBody>
      </p:sp>
      <p:sp>
        <p:nvSpPr>
          <p:cNvPr id="1420" name="w"/>
          <p:cNvSpPr txBox="1"/>
          <p:nvPr/>
        </p:nvSpPr>
        <p:spPr>
          <a:xfrm>
            <a:off x="11766361" y="4151787"/>
            <a:ext cx="359073" cy="4903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2800">
                <a:solidFill>
                  <a:schemeClr val="accent5"/>
                </a:solidFill>
                <a:latin typeface="ヒラギノ丸ゴ ProN W4"/>
                <a:ea typeface="ヒラギノ丸ゴ ProN W4"/>
                <a:cs typeface="ヒラギノ丸ゴ ProN W4"/>
                <a:sym typeface="ヒラギノ丸ゴ ProN W4"/>
              </a:defRPr>
            </a:lvl1pPr>
          </a:lstStyle>
          <a:p>
            <a:r>
              <a:rPr>
                <a:solidFill>
                  <a:schemeClr val="accent1"/>
                </a:solidFill>
              </a:rPr>
              <a:t>w</a:t>
            </a:r>
          </a:p>
        </p:txBody>
      </p:sp>
      <p:sp>
        <p:nvSpPr>
          <p:cNvPr id="1421" name="w"/>
          <p:cNvSpPr txBox="1"/>
          <p:nvPr/>
        </p:nvSpPr>
        <p:spPr>
          <a:xfrm>
            <a:off x="11766361" y="4962403"/>
            <a:ext cx="359073" cy="4903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2800">
                <a:solidFill>
                  <a:schemeClr val="accent5"/>
                </a:solidFill>
                <a:latin typeface="ヒラギノ丸ゴ ProN W4"/>
                <a:ea typeface="ヒラギノ丸ゴ ProN W4"/>
                <a:cs typeface="ヒラギノ丸ゴ ProN W4"/>
                <a:sym typeface="ヒラギノ丸ゴ ProN W4"/>
              </a:defRPr>
            </a:lvl1pPr>
          </a:lstStyle>
          <a:p>
            <a:r>
              <a:rPr>
                <a:solidFill>
                  <a:schemeClr val="accent1"/>
                </a:solidFill>
              </a:rPr>
              <a:t>w</a:t>
            </a:r>
          </a:p>
        </p:txBody>
      </p:sp>
      <p:sp>
        <p:nvSpPr>
          <p:cNvPr id="1422" name="w"/>
          <p:cNvSpPr txBox="1"/>
          <p:nvPr/>
        </p:nvSpPr>
        <p:spPr>
          <a:xfrm>
            <a:off x="11766361" y="5991776"/>
            <a:ext cx="359073" cy="4903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2800">
                <a:solidFill>
                  <a:schemeClr val="accent5"/>
                </a:solidFill>
                <a:latin typeface="ヒラギノ丸ゴ ProN W4"/>
                <a:ea typeface="ヒラギノ丸ゴ ProN W4"/>
                <a:cs typeface="ヒラギノ丸ゴ ProN W4"/>
                <a:sym typeface="ヒラギノ丸ゴ ProN W4"/>
              </a:defRPr>
            </a:lvl1pPr>
          </a:lstStyle>
          <a:p>
            <a:r>
              <a:rPr dirty="0">
                <a:solidFill>
                  <a:schemeClr val="accent1"/>
                </a:solidFill>
              </a:rPr>
              <a:t>w</a:t>
            </a:r>
          </a:p>
        </p:txBody>
      </p:sp>
      <p:sp>
        <p:nvSpPr>
          <p:cNvPr id="1423" name="w"/>
          <p:cNvSpPr txBox="1"/>
          <p:nvPr/>
        </p:nvSpPr>
        <p:spPr>
          <a:xfrm>
            <a:off x="11079664" y="8440116"/>
            <a:ext cx="359073" cy="4903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2800">
                <a:solidFill>
                  <a:schemeClr val="accent5"/>
                </a:solidFill>
                <a:latin typeface="ヒラギノ丸ゴ ProN W4"/>
                <a:ea typeface="ヒラギノ丸ゴ ProN W4"/>
                <a:cs typeface="ヒラギノ丸ゴ ProN W4"/>
                <a:sym typeface="ヒラギノ丸ゴ ProN W4"/>
              </a:defRPr>
            </a:lvl1pPr>
          </a:lstStyle>
          <a:p>
            <a:r>
              <a:rPr dirty="0">
                <a:solidFill>
                  <a:schemeClr val="accent1"/>
                </a:solidFill>
              </a:rPr>
              <a:t>w</a:t>
            </a:r>
          </a:p>
        </p:txBody>
      </p:sp>
      <p:sp>
        <p:nvSpPr>
          <p:cNvPr id="1424" name="w"/>
          <p:cNvSpPr txBox="1"/>
          <p:nvPr/>
        </p:nvSpPr>
        <p:spPr>
          <a:xfrm>
            <a:off x="12245760" y="9715591"/>
            <a:ext cx="359073" cy="4903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2800">
                <a:solidFill>
                  <a:schemeClr val="accent5"/>
                </a:solidFill>
                <a:latin typeface="ヒラギノ丸ゴ ProN W4"/>
                <a:ea typeface="ヒラギノ丸ゴ ProN W4"/>
                <a:cs typeface="ヒラギノ丸ゴ ProN W4"/>
                <a:sym typeface="ヒラギノ丸ゴ ProN W4"/>
              </a:defRPr>
            </a:lvl1pPr>
          </a:lstStyle>
          <a:p>
            <a:r>
              <a:rPr>
                <a:solidFill>
                  <a:schemeClr val="accent1"/>
                </a:solidFill>
              </a:rPr>
              <a:t>w</a:t>
            </a:r>
          </a:p>
        </p:txBody>
      </p:sp>
      <p:sp>
        <p:nvSpPr>
          <p:cNvPr id="1425" name="w"/>
          <p:cNvSpPr txBox="1"/>
          <p:nvPr/>
        </p:nvSpPr>
        <p:spPr>
          <a:xfrm>
            <a:off x="15298638" y="5991776"/>
            <a:ext cx="359073" cy="4903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2800">
                <a:solidFill>
                  <a:schemeClr val="accent5"/>
                </a:solidFill>
                <a:latin typeface="ヒラギノ丸ゴ ProN W4"/>
                <a:ea typeface="ヒラギノ丸ゴ ProN W4"/>
                <a:cs typeface="ヒラギノ丸ゴ ProN W4"/>
                <a:sym typeface="ヒラギノ丸ゴ ProN W4"/>
              </a:defRPr>
            </a:lvl1pPr>
          </a:lstStyle>
          <a:p>
            <a:r>
              <a:rPr>
                <a:solidFill>
                  <a:schemeClr val="accent1"/>
                </a:solidFill>
              </a:rPr>
              <a:t>w</a:t>
            </a:r>
          </a:p>
        </p:txBody>
      </p:sp>
      <p:sp>
        <p:nvSpPr>
          <p:cNvPr id="1426" name="w"/>
          <p:cNvSpPr txBox="1"/>
          <p:nvPr/>
        </p:nvSpPr>
        <p:spPr>
          <a:xfrm>
            <a:off x="15042813" y="6911771"/>
            <a:ext cx="359073" cy="4903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2800">
                <a:solidFill>
                  <a:schemeClr val="accent5"/>
                </a:solidFill>
                <a:latin typeface="ヒラギノ丸ゴ ProN W4"/>
                <a:ea typeface="ヒラギノ丸ゴ ProN W4"/>
                <a:cs typeface="ヒラギノ丸ゴ ProN W4"/>
                <a:sym typeface="ヒラギノ丸ゴ ProN W4"/>
              </a:defRPr>
            </a:lvl1pPr>
          </a:lstStyle>
          <a:p>
            <a:r>
              <a:rPr>
                <a:solidFill>
                  <a:schemeClr val="accent1"/>
                </a:solidFill>
              </a:rPr>
              <a:t>w</a:t>
            </a:r>
          </a:p>
        </p:txBody>
      </p:sp>
      <p:sp>
        <p:nvSpPr>
          <p:cNvPr id="1427" name="w"/>
          <p:cNvSpPr txBox="1"/>
          <p:nvPr/>
        </p:nvSpPr>
        <p:spPr>
          <a:xfrm>
            <a:off x="15482428" y="8440116"/>
            <a:ext cx="359073" cy="4903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2800">
                <a:solidFill>
                  <a:schemeClr val="accent5"/>
                </a:solidFill>
                <a:latin typeface="ヒラギノ丸ゴ ProN W4"/>
                <a:ea typeface="ヒラギノ丸ゴ ProN W4"/>
                <a:cs typeface="ヒラギノ丸ゴ ProN W4"/>
                <a:sym typeface="ヒラギノ丸ゴ ProN W4"/>
              </a:defRPr>
            </a:lvl1pPr>
          </a:lstStyle>
          <a:p>
            <a:r>
              <a:rPr>
                <a:solidFill>
                  <a:schemeClr val="accent1"/>
                </a:solidFill>
              </a:rPr>
              <a:t>w</a:t>
            </a:r>
          </a:p>
        </p:txBody>
      </p:sp>
      <p:graphicFrame>
        <p:nvGraphicFramePr>
          <p:cNvPr id="2" name="表">
            <a:extLst>
              <a:ext uri="{FF2B5EF4-FFF2-40B4-BE49-F238E27FC236}">
                <a16:creationId xmlns:a16="http://schemas.microsoft.com/office/drawing/2014/main" id="{BC8B5067-E813-04FB-E18D-E52C9DDBC502}"/>
              </a:ext>
            </a:extLst>
          </p:cNvPr>
          <p:cNvGraphicFramePr/>
          <p:nvPr/>
        </p:nvGraphicFramePr>
        <p:xfrm>
          <a:off x="19870442" y="4281172"/>
          <a:ext cx="3792663" cy="6296346"/>
        </p:xfrm>
        <a:graphic>
          <a:graphicData uri="http://schemas.openxmlformats.org/drawingml/2006/table">
            <a:tbl>
              <a:tblPr>
                <a:tableStyleId>{4C3C2611-4C71-4FC5-86AE-919BDF0F9419}</a:tableStyleId>
              </a:tblPr>
              <a:tblGrid>
                <a:gridCol w="1264221">
                  <a:extLst>
                    <a:ext uri="{9D8B030D-6E8A-4147-A177-3AD203B41FA5}">
                      <a16:colId xmlns:a16="http://schemas.microsoft.com/office/drawing/2014/main" val="20000"/>
                    </a:ext>
                  </a:extLst>
                </a:gridCol>
                <a:gridCol w="1264221">
                  <a:extLst>
                    <a:ext uri="{9D8B030D-6E8A-4147-A177-3AD203B41FA5}">
                      <a16:colId xmlns:a16="http://schemas.microsoft.com/office/drawing/2014/main" val="1593112496"/>
                    </a:ext>
                  </a:extLst>
                </a:gridCol>
                <a:gridCol w="1264221">
                  <a:extLst>
                    <a:ext uri="{9D8B030D-6E8A-4147-A177-3AD203B41FA5}">
                      <a16:colId xmlns:a16="http://schemas.microsoft.com/office/drawing/2014/main" val="20001"/>
                    </a:ext>
                  </a:extLst>
                </a:gridCol>
              </a:tblGrid>
              <a:tr h="699594">
                <a:tc>
                  <a:txBody>
                    <a:bodyPr/>
                    <a:lstStyle/>
                    <a:p>
                      <a:pPr defTabSz="914400">
                        <a:tabLst>
                          <a:tab pos="1663700" algn="l"/>
                        </a:tabLst>
                        <a:defRPr sz="1800"/>
                      </a:pPr>
                      <a:r>
                        <a:rPr lang="en-US" sz="3200" dirty="0"/>
                        <a:t>No.</a:t>
                      </a:r>
                      <a:endParaRPr sz="3200" dirty="0"/>
                    </a:p>
                  </a:txBody>
                  <a:tcPr marL="50800" marR="50800" marT="50800" marB="50800" anchor="ctr" horzOverflow="overflow"/>
                </a:tc>
                <a:tc>
                  <a:txBody>
                    <a:bodyPr/>
                    <a:lstStyle/>
                    <a:p>
                      <a:pPr defTabSz="914400">
                        <a:tabLst>
                          <a:tab pos="1663700" algn="l"/>
                        </a:tabLst>
                        <a:defRPr sz="1800"/>
                      </a:pPr>
                      <a:r>
                        <a:rPr sz="3200" dirty="0" err="1"/>
                        <a:t>出力</a:t>
                      </a:r>
                      <a:endParaRPr sz="3200" dirty="0"/>
                    </a:p>
                  </a:txBody>
                  <a:tcPr marL="50800" marR="50800" marT="50800" marB="50800" anchor="ctr" horzOverflow="overflow"/>
                </a:tc>
                <a:tc>
                  <a:txBody>
                    <a:bodyPr/>
                    <a:lstStyle/>
                    <a:p>
                      <a:pPr defTabSz="914400">
                        <a:tabLst>
                          <a:tab pos="1663700" algn="l"/>
                        </a:tabLst>
                        <a:defRPr sz="1800"/>
                      </a:pPr>
                      <a:r>
                        <a:rPr sz="3200"/>
                        <a:t>正解</a:t>
                      </a:r>
                    </a:p>
                  </a:txBody>
                  <a:tcPr marL="50800" marR="50800" marT="50800" marB="50800" anchor="ctr" horzOverflow="overflow"/>
                </a:tc>
                <a:extLst>
                  <a:ext uri="{0D108BD9-81ED-4DB2-BD59-A6C34878D82A}">
                    <a16:rowId xmlns:a16="http://schemas.microsoft.com/office/drawing/2014/main" val="10000"/>
                  </a:ext>
                </a:extLst>
              </a:tr>
              <a:tr h="699594">
                <a:tc>
                  <a:txBody>
                    <a:bodyPr/>
                    <a:lstStyle/>
                    <a:p>
                      <a:pPr defTabSz="914400">
                        <a:tabLst>
                          <a:tab pos="1663700" algn="l"/>
                        </a:tabLst>
                        <a:defRPr sz="1800"/>
                      </a:pPr>
                      <a:r>
                        <a:rPr lang="en-US" sz="3200" dirty="0"/>
                        <a:t>1</a:t>
                      </a:r>
                      <a:endParaRPr sz="3200" dirty="0"/>
                    </a:p>
                  </a:txBody>
                  <a:tcPr marL="50800" marR="50800" marT="50800" marB="50800" anchor="ctr" horzOverflow="overflow"/>
                </a:tc>
                <a:tc>
                  <a:txBody>
                    <a:bodyPr/>
                    <a:lstStyle/>
                    <a:p>
                      <a:pPr defTabSz="914400">
                        <a:tabLst>
                          <a:tab pos="1663700" algn="l"/>
                        </a:tabLst>
                        <a:defRPr sz="1800"/>
                      </a:pPr>
                      <a:r>
                        <a:rPr sz="3200" dirty="0"/>
                        <a:t>0.5</a:t>
                      </a:r>
                    </a:p>
                  </a:txBody>
                  <a:tcPr marL="50800" marR="50800" marT="50800" marB="50800" anchor="ctr" horzOverflow="overflow"/>
                </a:tc>
                <a:tc>
                  <a:txBody>
                    <a:bodyPr/>
                    <a:lstStyle/>
                    <a:p>
                      <a:pPr defTabSz="914400">
                        <a:tabLst>
                          <a:tab pos="1663700" algn="l"/>
                        </a:tabLst>
                        <a:defRPr sz="1800"/>
                      </a:pPr>
                      <a:r>
                        <a:rPr sz="3200"/>
                        <a:t>1</a:t>
                      </a:r>
                    </a:p>
                  </a:txBody>
                  <a:tcPr marL="50800" marR="50800" marT="50800" marB="50800" anchor="ctr" horzOverflow="overflow"/>
                </a:tc>
                <a:extLst>
                  <a:ext uri="{0D108BD9-81ED-4DB2-BD59-A6C34878D82A}">
                    <a16:rowId xmlns:a16="http://schemas.microsoft.com/office/drawing/2014/main" val="10001"/>
                  </a:ext>
                </a:extLst>
              </a:tr>
              <a:tr h="699594">
                <a:tc>
                  <a:txBody>
                    <a:bodyPr/>
                    <a:lstStyle/>
                    <a:p>
                      <a:pPr defTabSz="914400">
                        <a:tabLst>
                          <a:tab pos="1663700" algn="l"/>
                        </a:tabLst>
                        <a:defRPr sz="1800"/>
                      </a:pPr>
                      <a:r>
                        <a:rPr lang="en-US" sz="3200" dirty="0"/>
                        <a:t>2</a:t>
                      </a:r>
                      <a:endParaRPr sz="3200" dirty="0"/>
                    </a:p>
                  </a:txBody>
                  <a:tcPr marL="50800" marR="50800" marT="50800" marB="50800" anchor="ctr" horzOverflow="overflow"/>
                </a:tc>
                <a:tc>
                  <a:txBody>
                    <a:bodyPr/>
                    <a:lstStyle/>
                    <a:p>
                      <a:pPr defTabSz="914400">
                        <a:tabLst>
                          <a:tab pos="1663700" algn="l"/>
                        </a:tabLst>
                        <a:defRPr sz="1800"/>
                      </a:pPr>
                      <a:r>
                        <a:rPr sz="3200" dirty="0"/>
                        <a:t>0.3</a:t>
                      </a:r>
                    </a:p>
                  </a:txBody>
                  <a:tcPr marL="50800" marR="50800" marT="50800" marB="50800" anchor="ctr" horzOverflow="overflow"/>
                </a:tc>
                <a:tc>
                  <a:txBody>
                    <a:bodyPr/>
                    <a:lstStyle/>
                    <a:p>
                      <a:pPr defTabSz="914400">
                        <a:tabLst>
                          <a:tab pos="1663700" algn="l"/>
                        </a:tabLst>
                        <a:defRPr sz="1800"/>
                      </a:pPr>
                      <a:r>
                        <a:rPr sz="3200"/>
                        <a:t>1</a:t>
                      </a:r>
                    </a:p>
                  </a:txBody>
                  <a:tcPr marL="50800" marR="50800" marT="50800" marB="50800" anchor="ctr" horzOverflow="overflow"/>
                </a:tc>
                <a:extLst>
                  <a:ext uri="{0D108BD9-81ED-4DB2-BD59-A6C34878D82A}">
                    <a16:rowId xmlns:a16="http://schemas.microsoft.com/office/drawing/2014/main" val="10002"/>
                  </a:ext>
                </a:extLst>
              </a:tr>
              <a:tr h="699594">
                <a:tc>
                  <a:txBody>
                    <a:bodyPr/>
                    <a:lstStyle/>
                    <a:p>
                      <a:pPr defTabSz="914400">
                        <a:tabLst>
                          <a:tab pos="1663700" algn="l"/>
                        </a:tabLst>
                        <a:defRPr sz="1800"/>
                      </a:pPr>
                      <a:r>
                        <a:rPr lang="en-US" sz="3200" dirty="0"/>
                        <a:t>3</a:t>
                      </a:r>
                      <a:endParaRPr sz="3200" dirty="0"/>
                    </a:p>
                  </a:txBody>
                  <a:tcPr marL="50800" marR="50800" marT="50800" marB="50800" anchor="ctr" horzOverflow="overflow"/>
                </a:tc>
                <a:tc>
                  <a:txBody>
                    <a:bodyPr/>
                    <a:lstStyle/>
                    <a:p>
                      <a:pPr defTabSz="914400">
                        <a:tabLst>
                          <a:tab pos="1663700" algn="l"/>
                        </a:tabLst>
                        <a:defRPr sz="1800"/>
                      </a:pPr>
                      <a:r>
                        <a:rPr sz="3200" dirty="0"/>
                        <a:t>0.6</a:t>
                      </a:r>
                    </a:p>
                  </a:txBody>
                  <a:tcPr marL="50800" marR="50800" marT="50800" marB="50800" anchor="ctr" horzOverflow="overflow"/>
                </a:tc>
                <a:tc>
                  <a:txBody>
                    <a:bodyPr/>
                    <a:lstStyle/>
                    <a:p>
                      <a:pPr defTabSz="914400">
                        <a:tabLst>
                          <a:tab pos="1663700" algn="l"/>
                        </a:tabLst>
                        <a:defRPr sz="1800"/>
                      </a:pPr>
                      <a:r>
                        <a:rPr sz="3200"/>
                        <a:t>1</a:t>
                      </a:r>
                    </a:p>
                  </a:txBody>
                  <a:tcPr marL="50800" marR="50800" marT="50800" marB="50800" anchor="ctr" horzOverflow="overflow"/>
                </a:tc>
                <a:extLst>
                  <a:ext uri="{0D108BD9-81ED-4DB2-BD59-A6C34878D82A}">
                    <a16:rowId xmlns:a16="http://schemas.microsoft.com/office/drawing/2014/main" val="10003"/>
                  </a:ext>
                </a:extLst>
              </a:tr>
              <a:tr h="699594">
                <a:tc>
                  <a:txBody>
                    <a:bodyPr/>
                    <a:lstStyle/>
                    <a:p>
                      <a:pPr defTabSz="914400">
                        <a:tabLst>
                          <a:tab pos="1663700" algn="l"/>
                        </a:tabLst>
                        <a:defRPr sz="1800"/>
                      </a:pPr>
                      <a:r>
                        <a:rPr lang="en-US" sz="3200" dirty="0"/>
                        <a:t>4</a:t>
                      </a:r>
                      <a:endParaRPr sz="3200" dirty="0"/>
                    </a:p>
                  </a:txBody>
                  <a:tcPr marL="50800" marR="50800" marT="50800" marB="50800" anchor="ctr" horzOverflow="overflow"/>
                </a:tc>
                <a:tc>
                  <a:txBody>
                    <a:bodyPr/>
                    <a:lstStyle/>
                    <a:p>
                      <a:pPr defTabSz="914400">
                        <a:tabLst>
                          <a:tab pos="1663700" algn="l"/>
                        </a:tabLst>
                        <a:defRPr sz="1800"/>
                      </a:pPr>
                      <a:r>
                        <a:rPr sz="3200" dirty="0"/>
                        <a:t>0.7</a:t>
                      </a:r>
                    </a:p>
                  </a:txBody>
                  <a:tcPr marL="50800" marR="50800" marT="50800" marB="50800" anchor="ctr" horzOverflow="overflow"/>
                </a:tc>
                <a:tc>
                  <a:txBody>
                    <a:bodyPr/>
                    <a:lstStyle/>
                    <a:p>
                      <a:pPr defTabSz="914400">
                        <a:tabLst>
                          <a:tab pos="1663700" algn="l"/>
                        </a:tabLst>
                        <a:defRPr sz="1800"/>
                      </a:pPr>
                      <a:r>
                        <a:rPr sz="3200"/>
                        <a:t>1</a:t>
                      </a:r>
                    </a:p>
                  </a:txBody>
                  <a:tcPr marL="50800" marR="50800" marT="50800" marB="50800" anchor="ctr" horzOverflow="overflow"/>
                </a:tc>
                <a:extLst>
                  <a:ext uri="{0D108BD9-81ED-4DB2-BD59-A6C34878D82A}">
                    <a16:rowId xmlns:a16="http://schemas.microsoft.com/office/drawing/2014/main" val="10004"/>
                  </a:ext>
                </a:extLst>
              </a:tr>
              <a:tr h="699594">
                <a:tc>
                  <a:txBody>
                    <a:bodyPr/>
                    <a:lstStyle/>
                    <a:p>
                      <a:pPr defTabSz="914400">
                        <a:tabLst>
                          <a:tab pos="1663700" algn="l"/>
                        </a:tabLst>
                        <a:defRPr sz="1800"/>
                      </a:pPr>
                      <a:r>
                        <a:rPr lang="en-US" sz="3200" dirty="0"/>
                        <a:t>5</a:t>
                      </a:r>
                      <a:endParaRPr sz="3200" dirty="0"/>
                    </a:p>
                  </a:txBody>
                  <a:tcPr marL="50800" marR="50800" marT="50800" marB="50800" anchor="ctr" horzOverflow="overflow"/>
                </a:tc>
                <a:tc>
                  <a:txBody>
                    <a:bodyPr/>
                    <a:lstStyle/>
                    <a:p>
                      <a:pPr defTabSz="914400">
                        <a:tabLst>
                          <a:tab pos="1663700" algn="l"/>
                        </a:tabLst>
                        <a:defRPr sz="1800"/>
                      </a:pPr>
                      <a:r>
                        <a:rPr sz="3200" dirty="0"/>
                        <a:t>0.5</a:t>
                      </a:r>
                    </a:p>
                  </a:txBody>
                  <a:tcPr marL="50800" marR="50800" marT="50800" marB="50800" anchor="ctr" horzOverflow="overflow"/>
                </a:tc>
                <a:tc>
                  <a:txBody>
                    <a:bodyPr/>
                    <a:lstStyle/>
                    <a:p>
                      <a:pPr defTabSz="914400">
                        <a:tabLst>
                          <a:tab pos="1663700" algn="l"/>
                        </a:tabLst>
                        <a:defRPr sz="1800"/>
                      </a:pPr>
                      <a:r>
                        <a:rPr sz="3200"/>
                        <a:t>0</a:t>
                      </a:r>
                    </a:p>
                  </a:txBody>
                  <a:tcPr marL="50800" marR="50800" marT="50800" marB="50800" anchor="ctr" horzOverflow="overflow"/>
                </a:tc>
                <a:extLst>
                  <a:ext uri="{0D108BD9-81ED-4DB2-BD59-A6C34878D82A}">
                    <a16:rowId xmlns:a16="http://schemas.microsoft.com/office/drawing/2014/main" val="10005"/>
                  </a:ext>
                </a:extLst>
              </a:tr>
              <a:tr h="699594">
                <a:tc>
                  <a:txBody>
                    <a:bodyPr/>
                    <a:lstStyle/>
                    <a:p>
                      <a:pPr defTabSz="914400">
                        <a:tabLst>
                          <a:tab pos="1663700" algn="l"/>
                        </a:tabLst>
                        <a:defRPr sz="1800"/>
                      </a:pPr>
                      <a:r>
                        <a:rPr lang="en-US" sz="3200" dirty="0"/>
                        <a:t>6</a:t>
                      </a:r>
                      <a:endParaRPr sz="3200" dirty="0"/>
                    </a:p>
                  </a:txBody>
                  <a:tcPr marL="50800" marR="50800" marT="50800" marB="50800" anchor="ctr" horzOverflow="overflow"/>
                </a:tc>
                <a:tc>
                  <a:txBody>
                    <a:bodyPr/>
                    <a:lstStyle/>
                    <a:p>
                      <a:pPr defTabSz="914400">
                        <a:tabLst>
                          <a:tab pos="1663700" algn="l"/>
                        </a:tabLst>
                        <a:defRPr sz="1800"/>
                      </a:pPr>
                      <a:r>
                        <a:rPr sz="3200" dirty="0"/>
                        <a:t>0.3</a:t>
                      </a:r>
                    </a:p>
                  </a:txBody>
                  <a:tcPr marL="50800" marR="50800" marT="50800" marB="50800" anchor="ctr" horzOverflow="overflow"/>
                </a:tc>
                <a:tc>
                  <a:txBody>
                    <a:bodyPr/>
                    <a:lstStyle/>
                    <a:p>
                      <a:pPr defTabSz="914400">
                        <a:tabLst>
                          <a:tab pos="1663700" algn="l"/>
                        </a:tabLst>
                        <a:defRPr sz="1800"/>
                      </a:pPr>
                      <a:r>
                        <a:rPr sz="3200"/>
                        <a:t>0</a:t>
                      </a:r>
                    </a:p>
                  </a:txBody>
                  <a:tcPr marL="50800" marR="50800" marT="50800" marB="50800" anchor="ctr" horzOverflow="overflow"/>
                </a:tc>
                <a:extLst>
                  <a:ext uri="{0D108BD9-81ED-4DB2-BD59-A6C34878D82A}">
                    <a16:rowId xmlns:a16="http://schemas.microsoft.com/office/drawing/2014/main" val="10006"/>
                  </a:ext>
                </a:extLst>
              </a:tr>
              <a:tr h="699594">
                <a:tc>
                  <a:txBody>
                    <a:bodyPr/>
                    <a:lstStyle/>
                    <a:p>
                      <a:pPr defTabSz="914400">
                        <a:tabLst>
                          <a:tab pos="1663700" algn="l"/>
                        </a:tabLst>
                        <a:defRPr sz="1800"/>
                      </a:pPr>
                      <a:r>
                        <a:rPr lang="en-US" sz="3200" dirty="0"/>
                        <a:t>7</a:t>
                      </a:r>
                      <a:endParaRPr sz="3200" dirty="0"/>
                    </a:p>
                  </a:txBody>
                  <a:tcPr marL="50800" marR="50800" marT="50800" marB="50800" anchor="ctr" horzOverflow="overflow"/>
                </a:tc>
                <a:tc>
                  <a:txBody>
                    <a:bodyPr/>
                    <a:lstStyle/>
                    <a:p>
                      <a:pPr defTabSz="914400">
                        <a:tabLst>
                          <a:tab pos="1663700" algn="l"/>
                        </a:tabLst>
                        <a:defRPr sz="1800"/>
                      </a:pPr>
                      <a:r>
                        <a:rPr sz="3200" dirty="0"/>
                        <a:t>0.7</a:t>
                      </a:r>
                    </a:p>
                  </a:txBody>
                  <a:tcPr marL="50800" marR="50800" marT="50800" marB="50800" anchor="ctr" horzOverflow="overflow"/>
                </a:tc>
                <a:tc>
                  <a:txBody>
                    <a:bodyPr/>
                    <a:lstStyle/>
                    <a:p>
                      <a:pPr defTabSz="914400">
                        <a:tabLst>
                          <a:tab pos="1663700" algn="l"/>
                        </a:tabLst>
                        <a:defRPr sz="1800"/>
                      </a:pPr>
                      <a:r>
                        <a:rPr sz="3200"/>
                        <a:t>0</a:t>
                      </a:r>
                    </a:p>
                  </a:txBody>
                  <a:tcPr marL="50800" marR="50800" marT="50800" marB="50800" anchor="ctr" horzOverflow="overflow"/>
                </a:tc>
                <a:extLst>
                  <a:ext uri="{0D108BD9-81ED-4DB2-BD59-A6C34878D82A}">
                    <a16:rowId xmlns:a16="http://schemas.microsoft.com/office/drawing/2014/main" val="10007"/>
                  </a:ext>
                </a:extLst>
              </a:tr>
              <a:tr h="699594">
                <a:tc>
                  <a:txBody>
                    <a:bodyPr/>
                    <a:lstStyle/>
                    <a:p>
                      <a:pPr defTabSz="914400">
                        <a:tabLst>
                          <a:tab pos="1663700" algn="l"/>
                        </a:tabLst>
                        <a:defRPr sz="1800"/>
                      </a:pPr>
                      <a:r>
                        <a:rPr lang="en-US" sz="3200" dirty="0"/>
                        <a:t>8</a:t>
                      </a:r>
                      <a:endParaRPr sz="3200" dirty="0"/>
                    </a:p>
                  </a:txBody>
                  <a:tcPr marL="50800" marR="50800" marT="50800" marB="50800" anchor="ctr" horzOverflow="overflow"/>
                </a:tc>
                <a:tc>
                  <a:txBody>
                    <a:bodyPr/>
                    <a:lstStyle/>
                    <a:p>
                      <a:pPr defTabSz="914400">
                        <a:tabLst>
                          <a:tab pos="1663700" algn="l"/>
                        </a:tabLst>
                        <a:defRPr sz="1800"/>
                      </a:pPr>
                      <a:r>
                        <a:rPr sz="3200" dirty="0"/>
                        <a:t>0.5</a:t>
                      </a:r>
                    </a:p>
                  </a:txBody>
                  <a:tcPr marL="50800" marR="50800" marT="50800" marB="50800" anchor="ctr" horzOverflow="overflow"/>
                </a:tc>
                <a:tc>
                  <a:txBody>
                    <a:bodyPr/>
                    <a:lstStyle/>
                    <a:p>
                      <a:pPr defTabSz="914400">
                        <a:tabLst>
                          <a:tab pos="1663700" algn="l"/>
                        </a:tabLst>
                        <a:defRPr sz="1800"/>
                      </a:pPr>
                      <a:r>
                        <a:rPr sz="3200" dirty="0"/>
                        <a:t>0</a:t>
                      </a:r>
                    </a:p>
                  </a:txBody>
                  <a:tcPr marL="50800" marR="50800" marT="50800" marB="50800" anchor="ctr" horzOverflow="overflow"/>
                </a:tc>
                <a:extLst>
                  <a:ext uri="{0D108BD9-81ED-4DB2-BD59-A6C34878D82A}">
                    <a16:rowId xmlns:a16="http://schemas.microsoft.com/office/drawing/2014/main" val="10008"/>
                  </a:ext>
                </a:extLst>
              </a:tr>
            </a:tbl>
          </a:graphicData>
        </a:graphic>
      </p:graphicFrame>
      <p:sp>
        <p:nvSpPr>
          <p:cNvPr id="5" name="誤差">
            <a:extLst>
              <a:ext uri="{FF2B5EF4-FFF2-40B4-BE49-F238E27FC236}">
                <a16:creationId xmlns:a16="http://schemas.microsoft.com/office/drawing/2014/main" id="{78802C8E-D0E5-BF85-271D-40655381FBD1}"/>
              </a:ext>
            </a:extLst>
          </p:cNvPr>
          <p:cNvSpPr txBox="1"/>
          <p:nvPr/>
        </p:nvSpPr>
        <p:spPr>
          <a:xfrm>
            <a:off x="20359337" y="12257285"/>
            <a:ext cx="3318216" cy="7258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4500">
                <a:latin typeface="ヒラギノ丸ゴ ProN W4"/>
                <a:ea typeface="ヒラギノ丸ゴ ProN W4"/>
                <a:cs typeface="ヒラギノ丸ゴ ProN W4"/>
                <a:sym typeface="ヒラギノ丸ゴ ProN W4"/>
              </a:defRPr>
            </a:lvl1pPr>
          </a:lstStyle>
          <a:p>
            <a:r>
              <a:rPr dirty="0" err="1"/>
              <a:t>誤差</a:t>
            </a:r>
            <a:r>
              <a:rPr lang="en-US" dirty="0" err="1"/>
              <a:t>L</a:t>
            </a:r>
            <a:r>
              <a:rPr lang="en-US" dirty="0"/>
              <a:t> = 0.8</a:t>
            </a:r>
            <a:endParaRPr dirty="0"/>
          </a:p>
        </p:txBody>
      </p:sp>
      <p:sp>
        <p:nvSpPr>
          <p:cNvPr id="4" name="正方形/長方形 3">
            <a:extLst>
              <a:ext uri="{FF2B5EF4-FFF2-40B4-BE49-F238E27FC236}">
                <a16:creationId xmlns:a16="http://schemas.microsoft.com/office/drawing/2014/main" id="{007EA5C4-2ED1-6235-38F4-4B3B619D1886}"/>
              </a:ext>
            </a:extLst>
          </p:cNvPr>
          <p:cNvSpPr/>
          <p:nvPr/>
        </p:nvSpPr>
        <p:spPr>
          <a:xfrm>
            <a:off x="251012" y="4281172"/>
            <a:ext cx="6293223" cy="5436569"/>
          </a:xfrm>
          <a:prstGeom prst="rect">
            <a:avLst/>
          </a:prstGeom>
          <a:solidFill>
            <a:schemeClr val="bg1"/>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1303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Graphik"/>
              <a:ea typeface="Graphik"/>
              <a:cs typeface="Graphik"/>
              <a:sym typeface="Graphik"/>
            </a:endParaRPr>
          </a:p>
        </p:txBody>
      </p:sp>
      <p:pic>
        <p:nvPicPr>
          <p:cNvPr id="9" name="cat.9.jpg" descr="cat.9.jpg">
            <a:extLst>
              <a:ext uri="{FF2B5EF4-FFF2-40B4-BE49-F238E27FC236}">
                <a16:creationId xmlns:a16="http://schemas.microsoft.com/office/drawing/2014/main" id="{E396DB1C-D88B-C42F-1318-DC1D704E482D}"/>
              </a:ext>
            </a:extLst>
          </p:cNvPr>
          <p:cNvPicPr>
            <a:picLocks noChangeAspect="1"/>
          </p:cNvPicPr>
          <p:nvPr/>
        </p:nvPicPr>
        <p:blipFill>
          <a:blip r:embed="rId3"/>
          <a:stretch>
            <a:fillRect/>
          </a:stretch>
        </p:blipFill>
        <p:spPr>
          <a:xfrm>
            <a:off x="2027402" y="4657565"/>
            <a:ext cx="1905001" cy="2686242"/>
          </a:xfrm>
          <a:prstGeom prst="rect">
            <a:avLst/>
          </a:prstGeom>
          <a:solidFill>
            <a:schemeClr val="bg1"/>
          </a:solidFill>
          <a:ln w="12700">
            <a:miter lim="400000"/>
          </a:ln>
        </p:spPr>
      </p:pic>
      <p:pic>
        <p:nvPicPr>
          <p:cNvPr id="10" name="cat.8.jpg" descr="cat.8.jpg">
            <a:extLst>
              <a:ext uri="{FF2B5EF4-FFF2-40B4-BE49-F238E27FC236}">
                <a16:creationId xmlns:a16="http://schemas.microsoft.com/office/drawing/2014/main" id="{41428086-50FB-FEC9-FFD9-DAB1533B3361}"/>
              </a:ext>
            </a:extLst>
          </p:cNvPr>
          <p:cNvPicPr>
            <a:picLocks noChangeAspect="1"/>
          </p:cNvPicPr>
          <p:nvPr/>
        </p:nvPicPr>
        <p:blipFill>
          <a:blip r:embed="rId4"/>
          <a:stretch>
            <a:fillRect/>
          </a:stretch>
        </p:blipFill>
        <p:spPr>
          <a:xfrm>
            <a:off x="1208349" y="5159556"/>
            <a:ext cx="1905001" cy="1513647"/>
          </a:xfrm>
          <a:prstGeom prst="rect">
            <a:avLst/>
          </a:prstGeom>
          <a:solidFill>
            <a:schemeClr val="bg1"/>
          </a:solidFill>
          <a:ln w="12700">
            <a:miter lim="400000"/>
          </a:ln>
        </p:spPr>
      </p:pic>
      <p:pic>
        <p:nvPicPr>
          <p:cNvPr id="11" name="cat.10.jpg" descr="cat.10.jpg">
            <a:extLst>
              <a:ext uri="{FF2B5EF4-FFF2-40B4-BE49-F238E27FC236}">
                <a16:creationId xmlns:a16="http://schemas.microsoft.com/office/drawing/2014/main" id="{0EDCEAE9-2A0E-1B27-43E5-6A9E131D3A06}"/>
              </a:ext>
            </a:extLst>
          </p:cNvPr>
          <p:cNvPicPr>
            <a:picLocks noChangeAspect="1"/>
          </p:cNvPicPr>
          <p:nvPr/>
        </p:nvPicPr>
        <p:blipFill>
          <a:blip r:embed="rId5"/>
          <a:stretch>
            <a:fillRect/>
          </a:stretch>
        </p:blipFill>
        <p:spPr>
          <a:xfrm>
            <a:off x="500834" y="4812893"/>
            <a:ext cx="1905001" cy="2063944"/>
          </a:xfrm>
          <a:prstGeom prst="rect">
            <a:avLst/>
          </a:prstGeom>
          <a:solidFill>
            <a:schemeClr val="bg1"/>
          </a:solidFill>
          <a:ln w="12700">
            <a:miter lim="400000"/>
          </a:ln>
        </p:spPr>
      </p:pic>
      <p:pic>
        <p:nvPicPr>
          <p:cNvPr id="12" name="cat.11.jpg" descr="cat.11.jpg">
            <a:extLst>
              <a:ext uri="{FF2B5EF4-FFF2-40B4-BE49-F238E27FC236}">
                <a16:creationId xmlns:a16="http://schemas.microsoft.com/office/drawing/2014/main" id="{45E10FC8-057B-96B1-A034-E146A78F1DE9}"/>
              </a:ext>
            </a:extLst>
          </p:cNvPr>
          <p:cNvPicPr>
            <a:picLocks noChangeAspect="1"/>
          </p:cNvPicPr>
          <p:nvPr/>
        </p:nvPicPr>
        <p:blipFill>
          <a:blip r:embed="rId6"/>
          <a:stretch>
            <a:fillRect/>
          </a:stretch>
        </p:blipFill>
        <p:spPr>
          <a:xfrm>
            <a:off x="4477163" y="5882134"/>
            <a:ext cx="1905001" cy="1924034"/>
          </a:xfrm>
          <a:prstGeom prst="rect">
            <a:avLst/>
          </a:prstGeom>
          <a:solidFill>
            <a:schemeClr val="bg1"/>
          </a:solidFill>
          <a:ln w="12700">
            <a:miter lim="400000"/>
          </a:ln>
        </p:spPr>
      </p:pic>
      <p:pic>
        <p:nvPicPr>
          <p:cNvPr id="13" name="cat.12.jpg" descr="cat.12.jpg">
            <a:extLst>
              <a:ext uri="{FF2B5EF4-FFF2-40B4-BE49-F238E27FC236}">
                <a16:creationId xmlns:a16="http://schemas.microsoft.com/office/drawing/2014/main" id="{802F1984-19FF-FD07-54BA-85D24332E008}"/>
              </a:ext>
            </a:extLst>
          </p:cNvPr>
          <p:cNvPicPr>
            <a:picLocks noChangeAspect="1"/>
          </p:cNvPicPr>
          <p:nvPr/>
        </p:nvPicPr>
        <p:blipFill>
          <a:blip r:embed="rId7"/>
          <a:stretch>
            <a:fillRect/>
          </a:stretch>
        </p:blipFill>
        <p:spPr>
          <a:xfrm>
            <a:off x="407551" y="5628363"/>
            <a:ext cx="1905001" cy="1510195"/>
          </a:xfrm>
          <a:prstGeom prst="rect">
            <a:avLst/>
          </a:prstGeom>
          <a:solidFill>
            <a:schemeClr val="bg1"/>
          </a:solidFill>
          <a:ln w="12700">
            <a:miter lim="400000"/>
          </a:ln>
        </p:spPr>
      </p:pic>
      <p:pic>
        <p:nvPicPr>
          <p:cNvPr id="14" name="cat.13.jpg" descr="cat.13.jpg">
            <a:extLst>
              <a:ext uri="{FF2B5EF4-FFF2-40B4-BE49-F238E27FC236}">
                <a16:creationId xmlns:a16="http://schemas.microsoft.com/office/drawing/2014/main" id="{ED73DCD2-18BC-CF36-AA6E-560A4A4FDC6D}"/>
              </a:ext>
            </a:extLst>
          </p:cNvPr>
          <p:cNvPicPr>
            <a:picLocks noChangeAspect="1"/>
          </p:cNvPicPr>
          <p:nvPr/>
        </p:nvPicPr>
        <p:blipFill>
          <a:blip r:embed="rId8"/>
          <a:stretch>
            <a:fillRect/>
          </a:stretch>
        </p:blipFill>
        <p:spPr>
          <a:xfrm>
            <a:off x="4141260" y="5550103"/>
            <a:ext cx="1905001" cy="1276781"/>
          </a:xfrm>
          <a:prstGeom prst="rect">
            <a:avLst/>
          </a:prstGeom>
          <a:solidFill>
            <a:schemeClr val="bg1"/>
          </a:solidFill>
          <a:ln w="12700">
            <a:miter lim="400000"/>
          </a:ln>
        </p:spPr>
      </p:pic>
      <p:pic>
        <p:nvPicPr>
          <p:cNvPr id="15" name="cat.14.jpg" descr="cat.14.jpg">
            <a:extLst>
              <a:ext uri="{FF2B5EF4-FFF2-40B4-BE49-F238E27FC236}">
                <a16:creationId xmlns:a16="http://schemas.microsoft.com/office/drawing/2014/main" id="{F04DDE33-38FC-41E5-C692-408C35F7D374}"/>
              </a:ext>
            </a:extLst>
          </p:cNvPr>
          <p:cNvPicPr>
            <a:picLocks noChangeAspect="1"/>
          </p:cNvPicPr>
          <p:nvPr/>
        </p:nvPicPr>
        <p:blipFill>
          <a:blip r:embed="rId9"/>
          <a:stretch>
            <a:fillRect/>
          </a:stretch>
        </p:blipFill>
        <p:spPr>
          <a:xfrm>
            <a:off x="1437006" y="6710386"/>
            <a:ext cx="1905001" cy="1687592"/>
          </a:xfrm>
          <a:prstGeom prst="rect">
            <a:avLst/>
          </a:prstGeom>
          <a:solidFill>
            <a:schemeClr val="bg1"/>
          </a:solidFill>
          <a:ln w="12700">
            <a:miter lim="400000"/>
          </a:ln>
        </p:spPr>
      </p:pic>
      <p:pic>
        <p:nvPicPr>
          <p:cNvPr id="16" name="cat.15.jpg" descr="cat.15.jpg">
            <a:extLst>
              <a:ext uri="{FF2B5EF4-FFF2-40B4-BE49-F238E27FC236}">
                <a16:creationId xmlns:a16="http://schemas.microsoft.com/office/drawing/2014/main" id="{0A77D95C-FC2B-ED7B-180C-E8A2C8F72CDC}"/>
              </a:ext>
            </a:extLst>
          </p:cNvPr>
          <p:cNvPicPr>
            <a:picLocks noChangeAspect="1"/>
          </p:cNvPicPr>
          <p:nvPr/>
        </p:nvPicPr>
        <p:blipFill>
          <a:blip r:embed="rId10"/>
          <a:stretch>
            <a:fillRect/>
          </a:stretch>
        </p:blipFill>
        <p:spPr>
          <a:xfrm>
            <a:off x="621807" y="7690412"/>
            <a:ext cx="1905001" cy="1762894"/>
          </a:xfrm>
          <a:prstGeom prst="rect">
            <a:avLst/>
          </a:prstGeom>
          <a:solidFill>
            <a:schemeClr val="bg1"/>
          </a:solidFill>
          <a:ln w="12700">
            <a:miter lim="400000"/>
          </a:ln>
        </p:spPr>
      </p:pic>
      <p:pic>
        <p:nvPicPr>
          <p:cNvPr id="17" name="dog.4.jpg" descr="dog.4.jpg">
            <a:extLst>
              <a:ext uri="{FF2B5EF4-FFF2-40B4-BE49-F238E27FC236}">
                <a16:creationId xmlns:a16="http://schemas.microsoft.com/office/drawing/2014/main" id="{5650C54D-F5D0-FA87-CE60-ABCFB28C0127}"/>
              </a:ext>
            </a:extLst>
          </p:cNvPr>
          <p:cNvPicPr>
            <a:picLocks noChangeAspect="1"/>
          </p:cNvPicPr>
          <p:nvPr/>
        </p:nvPicPr>
        <p:blipFill>
          <a:blip r:embed="rId11"/>
          <a:stretch>
            <a:fillRect/>
          </a:stretch>
        </p:blipFill>
        <p:spPr>
          <a:xfrm>
            <a:off x="4490000" y="4643983"/>
            <a:ext cx="1905001" cy="1822451"/>
          </a:xfrm>
          <a:prstGeom prst="rect">
            <a:avLst/>
          </a:prstGeom>
          <a:solidFill>
            <a:schemeClr val="bg1"/>
          </a:solidFill>
          <a:ln w="12700">
            <a:miter lim="400000"/>
          </a:ln>
        </p:spPr>
      </p:pic>
      <p:pic>
        <p:nvPicPr>
          <p:cNvPr id="18" name="dog.5.jpg" descr="dog.5.jpg">
            <a:extLst>
              <a:ext uri="{FF2B5EF4-FFF2-40B4-BE49-F238E27FC236}">
                <a16:creationId xmlns:a16="http://schemas.microsoft.com/office/drawing/2014/main" id="{C3175E6C-96DC-168E-30D6-002E39AA1E4E}"/>
              </a:ext>
            </a:extLst>
          </p:cNvPr>
          <p:cNvPicPr>
            <a:picLocks noChangeAspect="1"/>
          </p:cNvPicPr>
          <p:nvPr/>
        </p:nvPicPr>
        <p:blipFill>
          <a:blip r:embed="rId12"/>
          <a:stretch>
            <a:fillRect/>
          </a:stretch>
        </p:blipFill>
        <p:spPr>
          <a:xfrm>
            <a:off x="3798955" y="4544274"/>
            <a:ext cx="1905001" cy="1435432"/>
          </a:xfrm>
          <a:prstGeom prst="rect">
            <a:avLst/>
          </a:prstGeom>
          <a:solidFill>
            <a:schemeClr val="bg1"/>
          </a:solidFill>
          <a:ln w="12700">
            <a:miter lim="400000"/>
          </a:ln>
        </p:spPr>
      </p:pic>
      <p:pic>
        <p:nvPicPr>
          <p:cNvPr id="19" name="dog.6.jpg" descr="dog.6.jpg">
            <a:extLst>
              <a:ext uri="{FF2B5EF4-FFF2-40B4-BE49-F238E27FC236}">
                <a16:creationId xmlns:a16="http://schemas.microsoft.com/office/drawing/2014/main" id="{9B530A4F-3178-15F4-056F-D824509C4865}"/>
              </a:ext>
            </a:extLst>
          </p:cNvPr>
          <p:cNvPicPr>
            <a:picLocks noChangeAspect="1"/>
          </p:cNvPicPr>
          <p:nvPr/>
        </p:nvPicPr>
        <p:blipFill>
          <a:blip r:embed="rId13"/>
          <a:stretch>
            <a:fillRect/>
          </a:stretch>
        </p:blipFill>
        <p:spPr>
          <a:xfrm>
            <a:off x="2533467" y="5233791"/>
            <a:ext cx="1905001" cy="1863007"/>
          </a:xfrm>
          <a:prstGeom prst="rect">
            <a:avLst/>
          </a:prstGeom>
          <a:solidFill>
            <a:schemeClr val="bg1"/>
          </a:solidFill>
          <a:ln w="12700">
            <a:miter lim="400000"/>
          </a:ln>
        </p:spPr>
      </p:pic>
      <p:pic>
        <p:nvPicPr>
          <p:cNvPr id="20" name="dog.7.jpg" descr="dog.7.jpg">
            <a:extLst>
              <a:ext uri="{FF2B5EF4-FFF2-40B4-BE49-F238E27FC236}">
                <a16:creationId xmlns:a16="http://schemas.microsoft.com/office/drawing/2014/main" id="{3376D3D4-B516-3177-0773-CB6808AD3632}"/>
              </a:ext>
            </a:extLst>
          </p:cNvPr>
          <p:cNvPicPr>
            <a:picLocks noChangeAspect="1"/>
          </p:cNvPicPr>
          <p:nvPr/>
        </p:nvPicPr>
        <p:blipFill>
          <a:blip r:embed="rId14"/>
          <a:stretch>
            <a:fillRect/>
          </a:stretch>
        </p:blipFill>
        <p:spPr>
          <a:xfrm>
            <a:off x="655890" y="6536286"/>
            <a:ext cx="1905001" cy="1682008"/>
          </a:xfrm>
          <a:prstGeom prst="rect">
            <a:avLst/>
          </a:prstGeom>
          <a:solidFill>
            <a:schemeClr val="bg1"/>
          </a:solidFill>
          <a:ln w="12700">
            <a:miter lim="400000"/>
          </a:ln>
        </p:spPr>
      </p:pic>
      <p:pic>
        <p:nvPicPr>
          <p:cNvPr id="21" name="dog.8.jpg" descr="dog.8.jpg">
            <a:extLst>
              <a:ext uri="{FF2B5EF4-FFF2-40B4-BE49-F238E27FC236}">
                <a16:creationId xmlns:a16="http://schemas.microsoft.com/office/drawing/2014/main" id="{3E9178F0-7369-9DD9-6A8D-0BB22EA3BEAB}"/>
              </a:ext>
            </a:extLst>
          </p:cNvPr>
          <p:cNvPicPr>
            <a:picLocks noChangeAspect="1"/>
          </p:cNvPicPr>
          <p:nvPr/>
        </p:nvPicPr>
        <p:blipFill>
          <a:blip r:embed="rId15"/>
          <a:stretch>
            <a:fillRect/>
          </a:stretch>
        </p:blipFill>
        <p:spPr>
          <a:xfrm>
            <a:off x="3986204" y="6383460"/>
            <a:ext cx="1905001" cy="2030918"/>
          </a:xfrm>
          <a:prstGeom prst="rect">
            <a:avLst/>
          </a:prstGeom>
          <a:solidFill>
            <a:schemeClr val="bg1"/>
          </a:solidFill>
          <a:ln w="12700">
            <a:miter lim="400000"/>
          </a:ln>
        </p:spPr>
      </p:pic>
      <p:pic>
        <p:nvPicPr>
          <p:cNvPr id="22" name="dog.10.jpg" descr="dog.10.jpg">
            <a:extLst>
              <a:ext uri="{FF2B5EF4-FFF2-40B4-BE49-F238E27FC236}">
                <a16:creationId xmlns:a16="http://schemas.microsoft.com/office/drawing/2014/main" id="{3153C599-7FBA-64D3-E5BD-271E12424D95}"/>
              </a:ext>
            </a:extLst>
          </p:cNvPr>
          <p:cNvPicPr>
            <a:picLocks noChangeAspect="1"/>
          </p:cNvPicPr>
          <p:nvPr/>
        </p:nvPicPr>
        <p:blipFill>
          <a:blip r:embed="rId16"/>
          <a:stretch>
            <a:fillRect/>
          </a:stretch>
        </p:blipFill>
        <p:spPr>
          <a:xfrm>
            <a:off x="3343816" y="7440511"/>
            <a:ext cx="1905001" cy="2067882"/>
          </a:xfrm>
          <a:prstGeom prst="rect">
            <a:avLst/>
          </a:prstGeom>
          <a:solidFill>
            <a:schemeClr val="bg1"/>
          </a:solidFill>
          <a:ln w="12700">
            <a:miter lim="400000"/>
          </a:ln>
        </p:spPr>
      </p:pic>
      <p:pic>
        <p:nvPicPr>
          <p:cNvPr id="23" name="dog.11.jpg" descr="dog.11.jpg">
            <a:extLst>
              <a:ext uri="{FF2B5EF4-FFF2-40B4-BE49-F238E27FC236}">
                <a16:creationId xmlns:a16="http://schemas.microsoft.com/office/drawing/2014/main" id="{B76D6A30-9A1C-0723-D0B4-3500F336BDE3}"/>
              </a:ext>
            </a:extLst>
          </p:cNvPr>
          <p:cNvPicPr>
            <a:picLocks noChangeAspect="1"/>
          </p:cNvPicPr>
          <p:nvPr/>
        </p:nvPicPr>
        <p:blipFill>
          <a:blip r:embed="rId17"/>
          <a:stretch>
            <a:fillRect/>
          </a:stretch>
        </p:blipFill>
        <p:spPr>
          <a:xfrm>
            <a:off x="4497237" y="8222412"/>
            <a:ext cx="1905001" cy="1425223"/>
          </a:xfrm>
          <a:prstGeom prst="rect">
            <a:avLst/>
          </a:prstGeom>
          <a:solidFill>
            <a:schemeClr val="bg1"/>
          </a:solidFill>
          <a:ln w="12700">
            <a:miter lim="400000"/>
          </a:ln>
        </p:spPr>
      </p:pic>
      <p:pic>
        <p:nvPicPr>
          <p:cNvPr id="24" name="dog.9.jpg" descr="dog.9.jpg">
            <a:extLst>
              <a:ext uri="{FF2B5EF4-FFF2-40B4-BE49-F238E27FC236}">
                <a16:creationId xmlns:a16="http://schemas.microsoft.com/office/drawing/2014/main" id="{BA1240BE-1B4A-2207-90C8-9F9276BDFA7F}"/>
              </a:ext>
            </a:extLst>
          </p:cNvPr>
          <p:cNvPicPr>
            <a:picLocks noChangeAspect="1"/>
          </p:cNvPicPr>
          <p:nvPr/>
        </p:nvPicPr>
        <p:blipFill>
          <a:blip r:embed="rId18"/>
          <a:stretch>
            <a:fillRect/>
          </a:stretch>
        </p:blipFill>
        <p:spPr>
          <a:xfrm>
            <a:off x="1532222" y="6995258"/>
            <a:ext cx="1905001" cy="2588316"/>
          </a:xfrm>
          <a:prstGeom prst="rect">
            <a:avLst/>
          </a:prstGeom>
          <a:solidFill>
            <a:schemeClr val="bg1"/>
          </a:solidFill>
          <a:ln w="12700">
            <a:miter lim="400000"/>
          </a:ln>
        </p:spPr>
      </p:pic>
      <p:sp>
        <p:nvSpPr>
          <p:cNvPr id="6" name="四角形: 角を丸くする 5">
            <a:extLst>
              <a:ext uri="{FF2B5EF4-FFF2-40B4-BE49-F238E27FC236}">
                <a16:creationId xmlns:a16="http://schemas.microsoft.com/office/drawing/2014/main" id="{51817D9C-20C8-9EB1-4F10-214098A34C9A}"/>
              </a:ext>
            </a:extLst>
          </p:cNvPr>
          <p:cNvSpPr/>
          <p:nvPr/>
        </p:nvSpPr>
        <p:spPr>
          <a:xfrm>
            <a:off x="1907062" y="4857912"/>
            <a:ext cx="21036467" cy="3617261"/>
          </a:xfrm>
          <a:prstGeom prst="round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1303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dirty="0">
              <a:ln>
                <a:noFill/>
              </a:ln>
              <a:solidFill>
                <a:srgbClr val="FFFFFF"/>
              </a:solidFill>
              <a:effectLst/>
              <a:uFillTx/>
              <a:latin typeface="Graphik"/>
              <a:ea typeface="Graphik"/>
              <a:cs typeface="Graphik"/>
              <a:sym typeface="Graphik"/>
            </a:endParaRPr>
          </a:p>
        </p:txBody>
      </p:sp>
      <p:sp>
        <p:nvSpPr>
          <p:cNvPr id="7" name="テキスト ボックス 6">
            <a:extLst>
              <a:ext uri="{FF2B5EF4-FFF2-40B4-BE49-F238E27FC236}">
                <a16:creationId xmlns:a16="http://schemas.microsoft.com/office/drawing/2014/main" id="{8CC67913-FE26-B99B-D04E-1DB58955016C}"/>
              </a:ext>
            </a:extLst>
          </p:cNvPr>
          <p:cNvSpPr txBox="1"/>
          <p:nvPr/>
        </p:nvSpPr>
        <p:spPr>
          <a:xfrm>
            <a:off x="2020753" y="5509917"/>
            <a:ext cx="21036467" cy="234628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400" rtl="0" fontAlgn="auto" latinLnBrk="0" hangingPunct="0">
              <a:lnSpc>
                <a:spcPct val="90000"/>
              </a:lnSpc>
              <a:spcBef>
                <a:spcPts val="0"/>
              </a:spcBef>
              <a:spcAft>
                <a:spcPts val="0"/>
              </a:spcAft>
              <a:buClrTx/>
              <a:buSzTx/>
              <a:buFontTx/>
              <a:buNone/>
              <a:tabLst/>
            </a:pPr>
            <a:r>
              <a:rPr lang="ja-JP" altLang="en-US" sz="5400" dirty="0">
                <a:solidFill>
                  <a:schemeClr val="bg1"/>
                </a:solidFill>
                <a:latin typeface="Hiragino Maru Gothic ProN W4" panose="020F0400000000000000" pitchFamily="34" charset="-128"/>
                <a:ea typeface="Hiragino Maru Gothic ProN W4" panose="020F0400000000000000" pitchFamily="34" charset="-128"/>
                <a:cs typeface="Arial" panose="020B0604020202020204" pitchFamily="34" charset="0"/>
              </a:rPr>
              <a:t>・予測結果</a:t>
            </a:r>
            <a:r>
              <a:rPr lang="en-US" altLang="ja-JP" sz="5400" dirty="0">
                <a:solidFill>
                  <a:schemeClr val="bg1"/>
                </a:solidFill>
                <a:latin typeface="Hiragino Maru Gothic ProN W4" panose="020F0400000000000000" pitchFamily="34" charset="-128"/>
                <a:ea typeface="Hiragino Maru Gothic ProN W4" panose="020F0400000000000000" pitchFamily="34" charset="-128"/>
                <a:cs typeface="Arial" panose="020B0604020202020204" pitchFamily="34" charset="0"/>
              </a:rPr>
              <a:t>(</a:t>
            </a:r>
            <a:r>
              <a:rPr lang="ja-JP" altLang="en-US" sz="5400" dirty="0">
                <a:solidFill>
                  <a:schemeClr val="bg1"/>
                </a:solidFill>
                <a:latin typeface="Hiragino Maru Gothic ProN W4" panose="020F0400000000000000" pitchFamily="34" charset="-128"/>
                <a:ea typeface="Hiragino Maru Gothic ProN W4" panose="020F0400000000000000" pitchFamily="34" charset="-128"/>
                <a:cs typeface="Arial" panose="020B0604020202020204" pitchFamily="34" charset="0"/>
              </a:rPr>
              <a:t>推論という</a:t>
            </a:r>
            <a:r>
              <a:rPr lang="en-US" altLang="ja-JP" sz="5400" dirty="0">
                <a:solidFill>
                  <a:schemeClr val="bg1"/>
                </a:solidFill>
                <a:latin typeface="Hiragino Maru Gothic ProN W4" panose="020F0400000000000000" pitchFamily="34" charset="-128"/>
                <a:ea typeface="Hiragino Maru Gothic ProN W4" panose="020F0400000000000000" pitchFamily="34" charset="-128"/>
                <a:cs typeface="Arial" panose="020B0604020202020204" pitchFamily="34" charset="0"/>
              </a:rPr>
              <a:t>)</a:t>
            </a:r>
            <a:r>
              <a:rPr lang="ja-JP" altLang="en-US" sz="5400" dirty="0">
                <a:solidFill>
                  <a:schemeClr val="bg1"/>
                </a:solidFill>
                <a:latin typeface="Hiragino Maru Gothic ProN W4" panose="020F0400000000000000" pitchFamily="34" charset="-128"/>
                <a:ea typeface="Hiragino Maru Gothic ProN W4" panose="020F0400000000000000" pitchFamily="34" charset="-128"/>
                <a:cs typeface="Arial" panose="020B0604020202020204" pitchFamily="34" charset="0"/>
              </a:rPr>
              <a:t>に対して、損失関数で誤差を算出する</a:t>
            </a:r>
            <a:endParaRPr lang="en-US" altLang="ja-JP" sz="5400" dirty="0">
              <a:solidFill>
                <a:schemeClr val="bg1"/>
              </a:solidFill>
              <a:latin typeface="Hiragino Maru Gothic ProN W4" panose="020F0400000000000000" pitchFamily="34" charset="-128"/>
              <a:ea typeface="Hiragino Maru Gothic ProN W4" panose="020F0400000000000000" pitchFamily="34" charset="-128"/>
              <a:cs typeface="Arial" panose="020B0604020202020204" pitchFamily="34" charset="0"/>
            </a:endParaRPr>
          </a:p>
          <a:p>
            <a:pPr marL="0" marR="0" indent="0" algn="l" defTabSz="2438400" rtl="0" fontAlgn="auto" latinLnBrk="0" hangingPunct="0">
              <a:lnSpc>
                <a:spcPct val="90000"/>
              </a:lnSpc>
              <a:spcBef>
                <a:spcPts val="0"/>
              </a:spcBef>
              <a:spcAft>
                <a:spcPts val="0"/>
              </a:spcAft>
              <a:buClrTx/>
              <a:buSzTx/>
              <a:buFontTx/>
              <a:buNone/>
              <a:tabLst/>
            </a:pPr>
            <a:r>
              <a:rPr lang="ja-JP" altLang="en-US" sz="5400" dirty="0">
                <a:solidFill>
                  <a:schemeClr val="bg1"/>
                </a:solidFill>
                <a:latin typeface="Hiragino Maru Gothic ProN W4" panose="020F0400000000000000" pitchFamily="34" charset="-128"/>
                <a:ea typeface="Hiragino Maru Gothic ProN W4" panose="020F0400000000000000" pitchFamily="34" charset="-128"/>
                <a:cs typeface="Arial" panose="020B0604020202020204" pitchFamily="34" charset="0"/>
              </a:rPr>
              <a:t>・損失関数に対して、最適化関数</a:t>
            </a:r>
            <a:r>
              <a:rPr lang="en-US" altLang="ja-JP" sz="5400" dirty="0">
                <a:solidFill>
                  <a:schemeClr val="bg1"/>
                </a:solidFill>
                <a:latin typeface="Hiragino Maru Gothic ProN W4" panose="020F0400000000000000" pitchFamily="34" charset="-128"/>
                <a:ea typeface="Hiragino Maru Gothic ProN W4" panose="020F0400000000000000" pitchFamily="34" charset="-128"/>
                <a:cs typeface="Arial" panose="020B0604020202020204" pitchFamily="34" charset="0"/>
              </a:rPr>
              <a:t>(</a:t>
            </a:r>
            <a:r>
              <a:rPr lang="ja-JP" altLang="en-US" sz="5400" dirty="0">
                <a:solidFill>
                  <a:schemeClr val="bg1"/>
                </a:solidFill>
                <a:latin typeface="Hiragino Maru Gothic ProN W4" panose="020F0400000000000000" pitchFamily="34" charset="-128"/>
                <a:ea typeface="Hiragino Maru Gothic ProN W4" panose="020F0400000000000000" pitchFamily="34" charset="-128"/>
                <a:cs typeface="Arial" panose="020B0604020202020204" pitchFamily="34" charset="0"/>
              </a:rPr>
              <a:t>最適化アルゴリズムともいう</a:t>
            </a:r>
            <a:r>
              <a:rPr lang="en-US" altLang="ja-JP" sz="5400" dirty="0">
                <a:solidFill>
                  <a:schemeClr val="bg1"/>
                </a:solidFill>
                <a:latin typeface="Hiragino Maru Gothic ProN W4" panose="020F0400000000000000" pitchFamily="34" charset="-128"/>
                <a:ea typeface="Hiragino Maru Gothic ProN W4" panose="020F0400000000000000" pitchFamily="34" charset="-128"/>
                <a:cs typeface="Arial" panose="020B0604020202020204" pitchFamily="34" charset="0"/>
              </a:rPr>
              <a:t>)</a:t>
            </a:r>
            <a:r>
              <a:rPr lang="ja-JP" altLang="en-US" sz="5400" dirty="0">
                <a:solidFill>
                  <a:schemeClr val="bg1"/>
                </a:solidFill>
                <a:latin typeface="Hiragino Maru Gothic ProN W4" panose="020F0400000000000000" pitchFamily="34" charset="-128"/>
                <a:ea typeface="Hiragino Maru Gothic ProN W4" panose="020F0400000000000000" pitchFamily="34" charset="-128"/>
                <a:cs typeface="Arial" panose="020B0604020202020204" pitchFamily="34" charset="0"/>
              </a:rPr>
              <a:t>で</a:t>
            </a:r>
            <a:endParaRPr lang="en-US" altLang="ja-JP" sz="5400" dirty="0">
              <a:solidFill>
                <a:schemeClr val="bg1"/>
              </a:solidFill>
              <a:latin typeface="Hiragino Maru Gothic ProN W4" panose="020F0400000000000000" pitchFamily="34" charset="-128"/>
              <a:ea typeface="Hiragino Maru Gothic ProN W4" panose="020F0400000000000000" pitchFamily="34" charset="-128"/>
              <a:cs typeface="Arial" panose="020B0604020202020204" pitchFamily="34" charset="0"/>
            </a:endParaRPr>
          </a:p>
          <a:p>
            <a:pPr marL="0" marR="0" indent="0" algn="l" defTabSz="2438400" rtl="0" fontAlgn="auto" latinLnBrk="0" hangingPunct="0">
              <a:lnSpc>
                <a:spcPct val="90000"/>
              </a:lnSpc>
              <a:spcBef>
                <a:spcPts val="0"/>
              </a:spcBef>
              <a:spcAft>
                <a:spcPts val="0"/>
              </a:spcAft>
              <a:buClrTx/>
              <a:buSzTx/>
              <a:buFontTx/>
              <a:buNone/>
              <a:tabLst/>
            </a:pPr>
            <a:r>
              <a:rPr lang="ja-JP" altLang="en-US" sz="5400" dirty="0">
                <a:solidFill>
                  <a:schemeClr val="bg1"/>
                </a:solidFill>
                <a:latin typeface="Hiragino Maru Gothic ProN W4" panose="020F0400000000000000" pitchFamily="34" charset="-128"/>
                <a:ea typeface="Hiragino Maru Gothic ProN W4" panose="020F0400000000000000" pitchFamily="34" charset="-128"/>
                <a:cs typeface="Arial" panose="020B0604020202020204" pitchFamily="34" charset="0"/>
              </a:rPr>
              <a:t>　誤差が小さくなるように重みとバイアスを更新する</a:t>
            </a:r>
            <a:endParaRPr lang="en-US" altLang="ja-JP" sz="5400" dirty="0">
              <a:solidFill>
                <a:schemeClr val="bg1"/>
              </a:solidFill>
              <a:latin typeface="Hiragino Maru Gothic ProN W4" panose="020F0400000000000000" pitchFamily="34" charset="-128"/>
              <a:ea typeface="Hiragino Maru Gothic ProN W4" panose="020F0400000000000000" pitchFamily="34" charset="-128"/>
              <a:cs typeface="Arial" panose="020B0604020202020204" pitchFamily="34" charset="0"/>
            </a:endParaRPr>
          </a:p>
        </p:txBody>
      </p:sp>
      <p:sp>
        <p:nvSpPr>
          <p:cNvPr id="25" name="Adam">
            <a:extLst>
              <a:ext uri="{FF2B5EF4-FFF2-40B4-BE49-F238E27FC236}">
                <a16:creationId xmlns:a16="http://schemas.microsoft.com/office/drawing/2014/main" id="{8BAB3AAE-C2A0-900D-03A1-5BC8C3EB1B84}"/>
              </a:ext>
            </a:extLst>
          </p:cNvPr>
          <p:cNvSpPr txBox="1"/>
          <p:nvPr/>
        </p:nvSpPr>
        <p:spPr>
          <a:xfrm>
            <a:off x="16067648" y="12703472"/>
            <a:ext cx="1739259" cy="7258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4500">
                <a:latin typeface="ヒラギノ丸ゴ ProN W4"/>
                <a:ea typeface="ヒラギノ丸ゴ ProN W4"/>
                <a:cs typeface="ヒラギノ丸ゴ ProN W4"/>
                <a:sym typeface="ヒラギノ丸ゴ ProN W4"/>
              </a:defRPr>
            </a:lvl1pPr>
          </a:lstStyle>
          <a:p>
            <a:r>
              <a:rPr>
                <a:solidFill>
                  <a:srgbClr val="FF0000"/>
                </a:solidFill>
              </a:rPr>
              <a:t>Adam</a:t>
            </a:r>
          </a:p>
        </p:txBody>
      </p:sp>
      <p:sp>
        <p:nvSpPr>
          <p:cNvPr id="26" name="最適化関数">
            <a:extLst>
              <a:ext uri="{FF2B5EF4-FFF2-40B4-BE49-F238E27FC236}">
                <a16:creationId xmlns:a16="http://schemas.microsoft.com/office/drawing/2014/main" id="{A194D432-1C42-2DBA-A400-719038CFC917}"/>
              </a:ext>
            </a:extLst>
          </p:cNvPr>
          <p:cNvSpPr txBox="1"/>
          <p:nvPr/>
        </p:nvSpPr>
        <p:spPr>
          <a:xfrm>
            <a:off x="14896774" y="12061048"/>
            <a:ext cx="4257576" cy="6011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4500">
                <a:latin typeface="ヒラギノ丸ゴ ProN W4"/>
                <a:ea typeface="ヒラギノ丸ゴ ProN W4"/>
                <a:cs typeface="ヒラギノ丸ゴ ProN W4"/>
                <a:sym typeface="ヒラギノ丸ゴ ProN W4"/>
              </a:defRPr>
            </a:lvl1pPr>
          </a:lstStyle>
          <a:p>
            <a:r>
              <a:rPr sz="3600"/>
              <a:t>最適化</a:t>
            </a:r>
            <a:r>
              <a:rPr lang="ja-JP" altLang="en-US" sz="3600"/>
              <a:t>アルゴリズム</a:t>
            </a:r>
            <a:endParaRPr sz="3600"/>
          </a:p>
        </p:txBody>
      </p:sp>
      <p:sp>
        <p:nvSpPr>
          <p:cNvPr id="27" name="最適化関数で誤差(損失関数)を小さくなるように重みを更新する">
            <a:extLst>
              <a:ext uri="{FF2B5EF4-FFF2-40B4-BE49-F238E27FC236}">
                <a16:creationId xmlns:a16="http://schemas.microsoft.com/office/drawing/2014/main" id="{EC59A6D7-6F72-1539-1399-AFFA8C3962FA}"/>
              </a:ext>
            </a:extLst>
          </p:cNvPr>
          <p:cNvSpPr txBox="1"/>
          <p:nvPr/>
        </p:nvSpPr>
        <p:spPr>
          <a:xfrm>
            <a:off x="7602766" y="761718"/>
            <a:ext cx="16214725" cy="15983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gn="l">
              <a:defRPr sz="4500">
                <a:latin typeface="ヒラギノ丸ゴ ProN W4"/>
                <a:ea typeface="ヒラギノ丸ゴ ProN W4"/>
                <a:cs typeface="ヒラギノ丸ゴ ProN W4"/>
                <a:sym typeface="ヒラギノ丸ゴ ProN W4"/>
              </a:defRPr>
            </a:lvl1pPr>
          </a:lstStyle>
          <a:p>
            <a:r>
              <a:rPr lang="ja-JP" altLang="en-US" sz="5400" dirty="0" err="1"/>
              <a:t>誤差</a:t>
            </a:r>
            <a:r>
              <a:rPr sz="5400" dirty="0"/>
              <a:t>(</a:t>
            </a:r>
            <a:r>
              <a:rPr sz="5400" dirty="0" err="1"/>
              <a:t>損失関数</a:t>
            </a:r>
            <a:r>
              <a:rPr sz="5400" dirty="0"/>
              <a:t>)</a:t>
            </a:r>
            <a:r>
              <a:rPr lang="ja-JP" altLang="en-US" sz="5400" dirty="0"/>
              <a:t>が少しずつ</a:t>
            </a:r>
            <a:r>
              <a:rPr sz="5400" dirty="0" err="1"/>
              <a:t>小さくなるように重み</a:t>
            </a:r>
            <a:r>
              <a:rPr lang="ja-JP" altLang="en-US" sz="5400" dirty="0" err="1"/>
              <a:t>とバイアス</a:t>
            </a:r>
            <a:r>
              <a:rPr sz="5400" dirty="0" err="1"/>
              <a:t>を更新する</a:t>
            </a:r>
            <a:r>
              <a:rPr lang="ja-JP" altLang="en-US" sz="5400" dirty="0" err="1"/>
              <a:t>最適化アルゴリズムを設定する</a:t>
            </a:r>
            <a:endParaRPr sz="5400" dirty="0"/>
          </a:p>
        </p:txBody>
      </p:sp>
    </p:spTree>
    <p:extLst>
      <p:ext uri="{BB962C8B-B14F-4D97-AF65-F5344CB8AC3E}">
        <p14:creationId xmlns:p14="http://schemas.microsoft.com/office/powerpoint/2010/main" val="1418951968"/>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四角形: 角を丸くする 2">
            <a:extLst>
              <a:ext uri="{FF2B5EF4-FFF2-40B4-BE49-F238E27FC236}">
                <a16:creationId xmlns:a16="http://schemas.microsoft.com/office/drawing/2014/main" id="{248490FE-54AC-4566-9AEF-7643D7E6A577}"/>
              </a:ext>
            </a:extLst>
          </p:cNvPr>
          <p:cNvSpPr/>
          <p:nvPr/>
        </p:nvSpPr>
        <p:spPr>
          <a:xfrm>
            <a:off x="2441971" y="7780068"/>
            <a:ext cx="18516600" cy="4575762"/>
          </a:xfrm>
          <a:prstGeom prst="roundRect">
            <a:avLst/>
          </a:prstGeom>
          <a:solidFill>
            <a:schemeClr val="accent2">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1303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Graphik"/>
              <a:ea typeface="Graphik"/>
              <a:cs typeface="Graphik"/>
              <a:sym typeface="Graphik"/>
            </a:endParaRPr>
          </a:p>
        </p:txBody>
      </p:sp>
      <p:sp>
        <p:nvSpPr>
          <p:cNvPr id="2" name="テキスト ボックス 1">
            <a:extLst>
              <a:ext uri="{FF2B5EF4-FFF2-40B4-BE49-F238E27FC236}">
                <a16:creationId xmlns:a16="http://schemas.microsoft.com/office/drawing/2014/main" id="{4E849360-74F2-4A7A-8BF2-EA80CB9FCE18}"/>
              </a:ext>
            </a:extLst>
          </p:cNvPr>
          <p:cNvSpPr txBox="1"/>
          <p:nvPr/>
        </p:nvSpPr>
        <p:spPr>
          <a:xfrm>
            <a:off x="2785326" y="8131106"/>
            <a:ext cx="19069050" cy="40913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400" rtl="0" fontAlgn="auto" latinLnBrk="0" hangingPunct="0">
              <a:lnSpc>
                <a:spcPct val="90000"/>
              </a:lnSpc>
              <a:spcBef>
                <a:spcPts val="0"/>
              </a:spcBef>
              <a:spcAft>
                <a:spcPts val="0"/>
              </a:spcAft>
              <a:buClrTx/>
              <a:buSzTx/>
              <a:buFontTx/>
              <a:buNone/>
              <a:tabLst/>
            </a:pPr>
            <a:r>
              <a:rPr kumimoji="0" lang="en-US" altLang="ja-JP" sz="3600" b="0" i="0" u="none" strike="noStrike" cap="none" spc="0" normalizeH="0" baseline="0" dirty="0">
                <a:ln>
                  <a:noFill/>
                </a:ln>
                <a:solidFill>
                  <a:schemeClr val="bg1"/>
                </a:solidFill>
                <a:effectLst/>
                <a:uFillTx/>
                <a:latin typeface="Arial" panose="020B0604020202020204" pitchFamily="34" charset="0"/>
                <a:cs typeface="Arial" panose="020B0604020202020204" pitchFamily="34" charset="0"/>
                <a:sym typeface="Canela Text Regular"/>
              </a:rPr>
              <a:t>from </a:t>
            </a:r>
            <a:r>
              <a:rPr kumimoji="0" lang="en-US" altLang="ja-JP" sz="3600" b="0" i="0" u="none" strike="noStrike" cap="none" spc="0" normalizeH="0" baseline="0" dirty="0" err="1">
                <a:ln>
                  <a:noFill/>
                </a:ln>
                <a:solidFill>
                  <a:schemeClr val="bg1"/>
                </a:solidFill>
                <a:effectLst/>
                <a:uFillTx/>
                <a:latin typeface="Arial" panose="020B0604020202020204" pitchFamily="34" charset="0"/>
                <a:cs typeface="Arial" panose="020B0604020202020204" pitchFamily="34" charset="0"/>
                <a:sym typeface="Canela Text Regular"/>
              </a:rPr>
              <a:t>keras</a:t>
            </a:r>
            <a:r>
              <a:rPr lang="en-US" altLang="ja-JP" sz="3600" dirty="0" err="1">
                <a:solidFill>
                  <a:schemeClr val="bg1"/>
                </a:solidFill>
                <a:latin typeface="Arial" panose="020B0604020202020204" pitchFamily="34" charset="0"/>
                <a:cs typeface="Arial" panose="020B0604020202020204" pitchFamily="34" charset="0"/>
              </a:rPr>
              <a:t>.models</a:t>
            </a:r>
            <a:r>
              <a:rPr lang="en-US" altLang="ja-JP" sz="3600" dirty="0">
                <a:solidFill>
                  <a:schemeClr val="bg1"/>
                </a:solidFill>
                <a:latin typeface="Arial" panose="020B0604020202020204" pitchFamily="34" charset="0"/>
                <a:cs typeface="Arial" panose="020B0604020202020204" pitchFamily="34" charset="0"/>
              </a:rPr>
              <a:t> import Sequential</a:t>
            </a:r>
          </a:p>
          <a:p>
            <a:pPr marL="0" marR="0" indent="0" algn="l" defTabSz="2438400" rtl="0" fontAlgn="auto" latinLnBrk="0" hangingPunct="0">
              <a:lnSpc>
                <a:spcPct val="90000"/>
              </a:lnSpc>
              <a:spcBef>
                <a:spcPts val="0"/>
              </a:spcBef>
              <a:spcAft>
                <a:spcPts val="0"/>
              </a:spcAft>
              <a:buClrTx/>
              <a:buSzTx/>
              <a:buFontTx/>
              <a:buNone/>
              <a:tabLst/>
            </a:pPr>
            <a:r>
              <a:rPr kumimoji="0" lang="en-US" altLang="ja-JP" sz="3600" b="0" i="0" u="none" strike="noStrike" cap="none" spc="0" normalizeH="0" baseline="0" dirty="0">
                <a:ln>
                  <a:noFill/>
                </a:ln>
                <a:solidFill>
                  <a:schemeClr val="bg1"/>
                </a:solidFill>
                <a:effectLst/>
                <a:uFillTx/>
                <a:latin typeface="Arial" panose="020B0604020202020204" pitchFamily="34" charset="0"/>
                <a:cs typeface="Arial" panose="020B0604020202020204" pitchFamily="34" charset="0"/>
                <a:sym typeface="Canela Text Regular"/>
              </a:rPr>
              <a:t>from </a:t>
            </a:r>
            <a:r>
              <a:rPr kumimoji="0" lang="en-US" altLang="ja-JP" sz="3600" b="0" i="0" u="none" strike="noStrike" cap="none" spc="0" normalizeH="0" baseline="0" dirty="0" err="1">
                <a:ln>
                  <a:noFill/>
                </a:ln>
                <a:solidFill>
                  <a:schemeClr val="bg1"/>
                </a:solidFill>
                <a:effectLst/>
                <a:uFillTx/>
                <a:latin typeface="Arial" panose="020B0604020202020204" pitchFamily="34" charset="0"/>
                <a:cs typeface="Arial" panose="020B0604020202020204" pitchFamily="34" charset="0"/>
                <a:sym typeface="Canela Text Regular"/>
              </a:rPr>
              <a:t>keras.layers</a:t>
            </a:r>
            <a:r>
              <a:rPr kumimoji="0" lang="en-US" altLang="ja-JP" sz="3600" b="0" i="0" u="none" strike="noStrike" cap="none" spc="0" normalizeH="0" baseline="0" dirty="0">
                <a:ln>
                  <a:noFill/>
                </a:ln>
                <a:solidFill>
                  <a:schemeClr val="bg1"/>
                </a:solidFill>
                <a:effectLst/>
                <a:uFillTx/>
                <a:latin typeface="Arial" panose="020B0604020202020204" pitchFamily="34" charset="0"/>
                <a:cs typeface="Arial" panose="020B0604020202020204" pitchFamily="34" charset="0"/>
                <a:sym typeface="Canela Text Regular"/>
              </a:rPr>
              <a:t> import Dense</a:t>
            </a:r>
          </a:p>
          <a:p>
            <a:pPr marL="0" marR="0" indent="0" algn="l" defTabSz="2438400" rtl="0" fontAlgn="auto" latinLnBrk="0" hangingPunct="0">
              <a:lnSpc>
                <a:spcPct val="90000"/>
              </a:lnSpc>
              <a:spcBef>
                <a:spcPts val="0"/>
              </a:spcBef>
              <a:spcAft>
                <a:spcPts val="0"/>
              </a:spcAft>
              <a:buClrTx/>
              <a:buSzTx/>
              <a:buFontTx/>
              <a:buNone/>
              <a:tabLst/>
            </a:pPr>
            <a:endParaRPr lang="en-US" altLang="ja-JP" sz="3600" dirty="0">
              <a:solidFill>
                <a:schemeClr val="bg1"/>
              </a:solidFill>
              <a:latin typeface="Arial" panose="020B0604020202020204" pitchFamily="34" charset="0"/>
              <a:cs typeface="Arial" panose="020B0604020202020204" pitchFamily="34" charset="0"/>
            </a:endParaRPr>
          </a:p>
          <a:p>
            <a:pPr marL="0" marR="0" indent="0" algn="l" defTabSz="2438400" rtl="0" fontAlgn="auto" latinLnBrk="0" hangingPunct="0">
              <a:lnSpc>
                <a:spcPct val="90000"/>
              </a:lnSpc>
              <a:spcBef>
                <a:spcPts val="0"/>
              </a:spcBef>
              <a:spcAft>
                <a:spcPts val="0"/>
              </a:spcAft>
              <a:buClrTx/>
              <a:buSzTx/>
              <a:buFontTx/>
              <a:buNone/>
              <a:tabLst/>
            </a:pPr>
            <a:r>
              <a:rPr kumimoji="0" lang="en-US" altLang="ja-JP" sz="3600" b="0" i="0" u="none" strike="noStrike" cap="none" spc="0" normalizeH="0" baseline="0" dirty="0">
                <a:ln>
                  <a:noFill/>
                </a:ln>
                <a:solidFill>
                  <a:schemeClr val="bg1"/>
                </a:solidFill>
                <a:effectLst/>
                <a:uFillTx/>
                <a:latin typeface="Arial" panose="020B0604020202020204" pitchFamily="34" charset="0"/>
                <a:cs typeface="Arial" panose="020B0604020202020204" pitchFamily="34" charset="0"/>
                <a:sym typeface="Canela Text Regular"/>
              </a:rPr>
              <a:t>model = Sequential()</a:t>
            </a:r>
          </a:p>
          <a:p>
            <a:pPr marL="0" marR="0" indent="0" algn="l" defTabSz="2438400" rtl="0" fontAlgn="auto" latinLnBrk="0" hangingPunct="0">
              <a:lnSpc>
                <a:spcPct val="90000"/>
              </a:lnSpc>
              <a:spcBef>
                <a:spcPts val="0"/>
              </a:spcBef>
              <a:spcAft>
                <a:spcPts val="0"/>
              </a:spcAft>
              <a:buClrTx/>
              <a:buSzTx/>
              <a:buFontTx/>
              <a:buNone/>
              <a:tabLst/>
            </a:pPr>
            <a:r>
              <a:rPr lang="en-US" altLang="ja-JP" sz="3600" dirty="0" err="1">
                <a:solidFill>
                  <a:schemeClr val="bg1"/>
                </a:solidFill>
                <a:latin typeface="Arial" panose="020B0604020202020204" pitchFamily="34" charset="0"/>
                <a:cs typeface="Arial" panose="020B0604020202020204" pitchFamily="34" charset="0"/>
              </a:rPr>
              <a:t>model.add</a:t>
            </a:r>
            <a:r>
              <a:rPr lang="en-US" altLang="ja-JP" sz="3600" dirty="0">
                <a:solidFill>
                  <a:schemeClr val="bg1"/>
                </a:solidFill>
                <a:latin typeface="Arial" panose="020B0604020202020204" pitchFamily="34" charset="0"/>
                <a:cs typeface="Arial" panose="020B0604020202020204" pitchFamily="34" charset="0"/>
              </a:rPr>
              <a:t>(Dense(32, </a:t>
            </a:r>
            <a:r>
              <a:rPr lang="en-US" altLang="ja-JP" sz="3600" dirty="0" err="1">
                <a:solidFill>
                  <a:schemeClr val="bg1"/>
                </a:solidFill>
                <a:latin typeface="Arial" panose="020B0604020202020204" pitchFamily="34" charset="0"/>
                <a:cs typeface="Arial" panose="020B0604020202020204" pitchFamily="34" charset="0"/>
              </a:rPr>
              <a:t>input_shape</a:t>
            </a:r>
            <a:r>
              <a:rPr lang="en-US" altLang="ja-JP" sz="3600" dirty="0">
                <a:solidFill>
                  <a:schemeClr val="bg1"/>
                </a:solidFill>
                <a:latin typeface="Arial" panose="020B0604020202020204" pitchFamily="34" charset="0"/>
                <a:cs typeface="Arial" panose="020B0604020202020204" pitchFamily="34" charset="0"/>
              </a:rPr>
              <a:t>=(784,), activation=‘</a:t>
            </a:r>
            <a:r>
              <a:rPr lang="en-US" altLang="ja-JP" sz="3600" dirty="0" err="1">
                <a:solidFill>
                  <a:schemeClr val="bg1"/>
                </a:solidFill>
                <a:latin typeface="Arial" panose="020B0604020202020204" pitchFamily="34" charset="0"/>
                <a:cs typeface="Arial" panose="020B0604020202020204" pitchFamily="34" charset="0"/>
              </a:rPr>
              <a:t>relu</a:t>
            </a:r>
            <a:r>
              <a:rPr lang="en-US" altLang="ja-JP" sz="3600" dirty="0">
                <a:solidFill>
                  <a:schemeClr val="bg1"/>
                </a:solidFill>
                <a:latin typeface="Arial" panose="020B0604020202020204" pitchFamily="34" charset="0"/>
                <a:cs typeface="Arial" panose="020B0604020202020204" pitchFamily="34" charset="0"/>
              </a:rPr>
              <a:t>’))</a:t>
            </a:r>
          </a:p>
          <a:p>
            <a:pPr marL="0" marR="0" indent="0" algn="l" defTabSz="2438400" rtl="0" fontAlgn="auto" latinLnBrk="0" hangingPunct="0">
              <a:lnSpc>
                <a:spcPct val="90000"/>
              </a:lnSpc>
              <a:spcBef>
                <a:spcPts val="0"/>
              </a:spcBef>
              <a:spcAft>
                <a:spcPts val="0"/>
              </a:spcAft>
              <a:buClrTx/>
              <a:buSzTx/>
              <a:buFontTx/>
              <a:buNone/>
              <a:tabLst/>
            </a:pPr>
            <a:r>
              <a:rPr kumimoji="0" lang="en-US" altLang="ja-JP" sz="3600" b="0" i="0" u="none" strike="noStrike" cap="none" spc="0" normalizeH="0" baseline="0" dirty="0" err="1">
                <a:ln>
                  <a:noFill/>
                </a:ln>
                <a:solidFill>
                  <a:schemeClr val="bg1"/>
                </a:solidFill>
                <a:effectLst/>
                <a:uFillTx/>
                <a:latin typeface="Arial" panose="020B0604020202020204" pitchFamily="34" charset="0"/>
                <a:cs typeface="Arial" panose="020B0604020202020204" pitchFamily="34" charset="0"/>
                <a:sym typeface="Canela Text Regular"/>
              </a:rPr>
              <a:t>model.add</a:t>
            </a:r>
            <a:r>
              <a:rPr kumimoji="0" lang="en-US" altLang="ja-JP" sz="3600" b="0" i="0" u="none" strike="noStrike" cap="none" spc="0" normalizeH="0" baseline="0" dirty="0">
                <a:ln>
                  <a:noFill/>
                </a:ln>
                <a:solidFill>
                  <a:schemeClr val="bg1"/>
                </a:solidFill>
                <a:effectLst/>
                <a:uFillTx/>
                <a:latin typeface="Arial" panose="020B0604020202020204" pitchFamily="34" charset="0"/>
                <a:cs typeface="Arial" panose="020B0604020202020204" pitchFamily="34" charset="0"/>
                <a:sym typeface="Canela Text Regular"/>
              </a:rPr>
              <a:t>(Dense(10, </a:t>
            </a:r>
            <a:r>
              <a:rPr lang="en-US" altLang="ja-JP" sz="3600" dirty="0">
                <a:solidFill>
                  <a:schemeClr val="bg1"/>
                </a:solidFill>
                <a:latin typeface="Arial" panose="020B0604020202020204" pitchFamily="34" charset="0"/>
                <a:cs typeface="Arial" panose="020B0604020202020204" pitchFamily="34" charset="0"/>
              </a:rPr>
              <a:t>activation=‘</a:t>
            </a:r>
            <a:r>
              <a:rPr lang="en-US" altLang="ja-JP" sz="3600" dirty="0" err="1">
                <a:solidFill>
                  <a:schemeClr val="bg1"/>
                </a:solidFill>
                <a:latin typeface="Arial" panose="020B0604020202020204" pitchFamily="34" charset="0"/>
                <a:cs typeface="Arial" panose="020B0604020202020204" pitchFamily="34" charset="0"/>
              </a:rPr>
              <a:t>softmax</a:t>
            </a:r>
            <a:r>
              <a:rPr lang="en-US" altLang="ja-JP" sz="3600" dirty="0">
                <a:solidFill>
                  <a:schemeClr val="bg1"/>
                </a:solidFill>
                <a:latin typeface="Arial" panose="020B0604020202020204" pitchFamily="34" charset="0"/>
                <a:cs typeface="Arial" panose="020B0604020202020204" pitchFamily="34" charset="0"/>
              </a:rPr>
              <a:t>’))</a:t>
            </a:r>
          </a:p>
          <a:p>
            <a:pPr marL="0" marR="0" indent="0" algn="l" defTabSz="2438400" rtl="0" fontAlgn="auto" latinLnBrk="0" hangingPunct="0">
              <a:lnSpc>
                <a:spcPct val="90000"/>
              </a:lnSpc>
              <a:spcBef>
                <a:spcPts val="0"/>
              </a:spcBef>
              <a:spcAft>
                <a:spcPts val="0"/>
              </a:spcAft>
              <a:buClrTx/>
              <a:buSzTx/>
              <a:buFontTx/>
              <a:buNone/>
              <a:tabLst/>
            </a:pPr>
            <a:r>
              <a:rPr kumimoji="0" lang="en-US" altLang="ja-JP" sz="3600" b="0" i="0" u="none" strike="noStrike" cap="none" spc="0" normalizeH="0" baseline="0" dirty="0" err="1">
                <a:ln>
                  <a:noFill/>
                </a:ln>
                <a:solidFill>
                  <a:srgbClr val="FFFF00"/>
                </a:solidFill>
                <a:effectLst/>
                <a:uFillTx/>
                <a:latin typeface="Arial" panose="020B0604020202020204" pitchFamily="34" charset="0"/>
                <a:cs typeface="Arial" panose="020B0604020202020204" pitchFamily="34" charset="0"/>
                <a:sym typeface="Canela Text Regular"/>
              </a:rPr>
              <a:t>model.compile</a:t>
            </a:r>
            <a:r>
              <a:rPr kumimoji="0" lang="en-US" altLang="ja-JP" sz="3600" b="0" i="0" u="none" strike="noStrike" cap="none" spc="0" normalizeH="0" baseline="0" dirty="0">
                <a:ln>
                  <a:noFill/>
                </a:ln>
                <a:solidFill>
                  <a:srgbClr val="FFFF00"/>
                </a:solidFill>
                <a:effectLst/>
                <a:uFillTx/>
                <a:latin typeface="Arial" panose="020B0604020202020204" pitchFamily="34" charset="0"/>
                <a:cs typeface="Arial" panose="020B0604020202020204" pitchFamily="34" charset="0"/>
                <a:sym typeface="Canela Text Regular"/>
              </a:rPr>
              <a:t>(loss=‘</a:t>
            </a:r>
            <a:r>
              <a:rPr kumimoji="0" lang="en-US" altLang="ja-JP" sz="3600" b="0" i="0" u="none" strike="noStrike" cap="none" spc="0" normalizeH="0" baseline="0" dirty="0" err="1">
                <a:ln>
                  <a:noFill/>
                </a:ln>
                <a:solidFill>
                  <a:srgbClr val="FFFF00"/>
                </a:solidFill>
                <a:effectLst/>
                <a:uFillTx/>
                <a:latin typeface="Arial" panose="020B0604020202020204" pitchFamily="34" charset="0"/>
                <a:cs typeface="Arial" panose="020B0604020202020204" pitchFamily="34" charset="0"/>
                <a:sym typeface="Canela Text Regular"/>
              </a:rPr>
              <a:t>categorical_crossentropy</a:t>
            </a:r>
            <a:r>
              <a:rPr kumimoji="0" lang="en-US" altLang="ja-JP" sz="3600" b="0" i="0" u="none" strike="noStrike" cap="none" spc="0" normalizeH="0" baseline="0" dirty="0">
                <a:ln>
                  <a:noFill/>
                </a:ln>
                <a:solidFill>
                  <a:srgbClr val="FFFF00"/>
                </a:solidFill>
                <a:effectLst/>
                <a:uFillTx/>
                <a:latin typeface="Arial" panose="020B0604020202020204" pitchFamily="34" charset="0"/>
                <a:cs typeface="Arial" panose="020B0604020202020204" pitchFamily="34" charset="0"/>
                <a:sym typeface="Canela Text Regular"/>
              </a:rPr>
              <a:t>’, optimi</a:t>
            </a:r>
            <a:r>
              <a:rPr lang="en-US" altLang="ja-JP" sz="3600" dirty="0">
                <a:solidFill>
                  <a:srgbClr val="FFFF00"/>
                </a:solidFill>
                <a:latin typeface="Arial" panose="020B0604020202020204" pitchFamily="34" charset="0"/>
                <a:cs typeface="Arial" panose="020B0604020202020204" pitchFamily="34" charset="0"/>
              </a:rPr>
              <a:t>zer=‘Adam’, metrics=[‘accuracy’])</a:t>
            </a:r>
          </a:p>
          <a:p>
            <a:pPr marL="0" marR="0" indent="0" algn="l" defTabSz="2438400" rtl="0" fontAlgn="auto" latinLnBrk="0" hangingPunct="0">
              <a:lnSpc>
                <a:spcPct val="90000"/>
              </a:lnSpc>
              <a:spcBef>
                <a:spcPts val="0"/>
              </a:spcBef>
              <a:spcAft>
                <a:spcPts val="0"/>
              </a:spcAft>
              <a:buClrTx/>
              <a:buSzTx/>
              <a:buFontTx/>
              <a:buNone/>
              <a:tabLst/>
            </a:pPr>
            <a:r>
              <a:rPr kumimoji="0" lang="en-US" altLang="ja-JP" sz="3600" b="0" i="0" u="none" strike="noStrike" cap="none" spc="0" normalizeH="0" baseline="0" dirty="0" err="1">
                <a:ln>
                  <a:noFill/>
                </a:ln>
                <a:solidFill>
                  <a:schemeClr val="bg1"/>
                </a:solidFill>
                <a:effectLst/>
                <a:uFillTx/>
                <a:latin typeface="Arial" panose="020B0604020202020204" pitchFamily="34" charset="0"/>
                <a:cs typeface="Arial" panose="020B0604020202020204" pitchFamily="34" charset="0"/>
                <a:sym typeface="Canela Text Regular"/>
              </a:rPr>
              <a:t>mode</a:t>
            </a:r>
            <a:r>
              <a:rPr lang="en-US" altLang="ja-JP" sz="3600" dirty="0" err="1">
                <a:solidFill>
                  <a:schemeClr val="bg1"/>
                </a:solidFill>
                <a:latin typeface="Arial" panose="020B0604020202020204" pitchFamily="34" charset="0"/>
                <a:cs typeface="Arial" panose="020B0604020202020204" pitchFamily="34" charset="0"/>
              </a:rPr>
              <a:t>l.summary</a:t>
            </a:r>
            <a:r>
              <a:rPr lang="en-US" altLang="ja-JP" sz="3600" dirty="0">
                <a:solidFill>
                  <a:schemeClr val="bg1"/>
                </a:solidFill>
                <a:latin typeface="Arial" panose="020B0604020202020204" pitchFamily="34" charset="0"/>
                <a:cs typeface="Arial" panose="020B0604020202020204" pitchFamily="34" charset="0"/>
              </a:rPr>
              <a:t>()</a:t>
            </a:r>
            <a:endParaRPr kumimoji="0" lang="ja-JP" altLang="en-US" sz="3600" b="0" i="0" u="none" strike="noStrike" cap="none" spc="0" normalizeH="0" baseline="0" dirty="0">
              <a:ln>
                <a:noFill/>
              </a:ln>
              <a:solidFill>
                <a:schemeClr val="bg1"/>
              </a:solidFill>
              <a:effectLst/>
              <a:uFillTx/>
              <a:latin typeface="Arial" panose="020B0604020202020204" pitchFamily="34" charset="0"/>
              <a:cs typeface="Arial" panose="020B0604020202020204" pitchFamily="34" charset="0"/>
              <a:sym typeface="Canela Text Regular"/>
            </a:endParaRPr>
          </a:p>
        </p:txBody>
      </p:sp>
      <p:sp>
        <p:nvSpPr>
          <p:cNvPr id="23" name="四角形: 角を丸くする 3">
            <a:extLst>
              <a:ext uri="{FF2B5EF4-FFF2-40B4-BE49-F238E27FC236}">
                <a16:creationId xmlns:a16="http://schemas.microsoft.com/office/drawing/2014/main" id="{48E933F8-2546-4EE7-5611-105CAA8DDA02}"/>
              </a:ext>
            </a:extLst>
          </p:cNvPr>
          <p:cNvSpPr/>
          <p:nvPr/>
        </p:nvSpPr>
        <p:spPr>
          <a:xfrm>
            <a:off x="2530943" y="677143"/>
            <a:ext cx="18675278" cy="1243097"/>
          </a:xfrm>
          <a:prstGeom prst="roundRect">
            <a:avLst/>
          </a:prstGeom>
          <a:solidFill>
            <a:schemeClr val="accent2">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1303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Graphik"/>
              <a:ea typeface="Graphik"/>
              <a:cs typeface="Graphik"/>
              <a:sym typeface="Graphik"/>
            </a:endParaRPr>
          </a:p>
        </p:txBody>
      </p:sp>
      <p:sp>
        <p:nvSpPr>
          <p:cNvPr id="25" name="テキスト ボックス 24">
            <a:extLst>
              <a:ext uri="{FF2B5EF4-FFF2-40B4-BE49-F238E27FC236}">
                <a16:creationId xmlns:a16="http://schemas.microsoft.com/office/drawing/2014/main" id="{6330ACF1-3B58-C958-B6D5-6F50523ECC34}"/>
              </a:ext>
            </a:extLst>
          </p:cNvPr>
          <p:cNvSpPr txBox="1"/>
          <p:nvPr/>
        </p:nvSpPr>
        <p:spPr>
          <a:xfrm>
            <a:off x="3047639" y="1023076"/>
            <a:ext cx="18349081" cy="6011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400" rtl="0" fontAlgn="auto" latinLnBrk="0" hangingPunct="0">
              <a:lnSpc>
                <a:spcPct val="90000"/>
              </a:lnSpc>
              <a:spcBef>
                <a:spcPts val="0"/>
              </a:spcBef>
              <a:spcAft>
                <a:spcPts val="0"/>
              </a:spcAft>
              <a:buClrTx/>
              <a:buSzTx/>
              <a:buFontTx/>
              <a:buNone/>
              <a:tabLst/>
            </a:pPr>
            <a:r>
              <a:rPr lang="en-US" altLang="ja-JP" sz="3600" dirty="0" err="1">
                <a:solidFill>
                  <a:schemeClr val="bg1"/>
                </a:solidFill>
                <a:latin typeface="Arial" panose="020B0604020202020204" pitchFamily="34" charset="0"/>
                <a:cs typeface="Arial" panose="020B0604020202020204" pitchFamily="34" charset="0"/>
              </a:rPr>
              <a:t>model.compile</a:t>
            </a:r>
            <a:r>
              <a:rPr lang="en-US" altLang="ja-JP" sz="3600" dirty="0">
                <a:solidFill>
                  <a:schemeClr val="bg1"/>
                </a:solidFill>
                <a:latin typeface="Arial" panose="020B0604020202020204" pitchFamily="34" charset="0"/>
                <a:cs typeface="Arial" panose="020B0604020202020204" pitchFamily="34" charset="0"/>
              </a:rPr>
              <a:t>(loss=‘</a:t>
            </a:r>
            <a:r>
              <a:rPr lang="en-US" altLang="ja-JP" sz="3600" dirty="0" err="1">
                <a:solidFill>
                  <a:schemeClr val="bg1"/>
                </a:solidFill>
                <a:latin typeface="Arial" panose="020B0604020202020204" pitchFamily="34" charset="0"/>
                <a:cs typeface="Arial" panose="020B0604020202020204" pitchFamily="34" charset="0"/>
              </a:rPr>
              <a:t>categorical_crossentropy</a:t>
            </a:r>
            <a:r>
              <a:rPr lang="en-US" altLang="ja-JP" sz="3600" dirty="0">
                <a:solidFill>
                  <a:schemeClr val="bg1"/>
                </a:solidFill>
                <a:latin typeface="Arial" panose="020B0604020202020204" pitchFamily="34" charset="0"/>
                <a:cs typeface="Arial" panose="020B0604020202020204" pitchFamily="34" charset="0"/>
              </a:rPr>
              <a:t>’, optimizer=‘Adam’, metrics=[‘accuracy’]</a:t>
            </a:r>
          </a:p>
        </p:txBody>
      </p:sp>
      <p:sp>
        <p:nvSpPr>
          <p:cNvPr id="28" name="テキスト ボックス 27">
            <a:extLst>
              <a:ext uri="{FF2B5EF4-FFF2-40B4-BE49-F238E27FC236}">
                <a16:creationId xmlns:a16="http://schemas.microsoft.com/office/drawing/2014/main" id="{45C178F4-E79F-74C9-D7B7-97DE42B8D8C6}"/>
              </a:ext>
            </a:extLst>
          </p:cNvPr>
          <p:cNvSpPr txBox="1"/>
          <p:nvPr/>
        </p:nvSpPr>
        <p:spPr>
          <a:xfrm>
            <a:off x="2441971" y="2266173"/>
            <a:ext cx="16573500" cy="2585323"/>
          </a:xfrm>
          <a:prstGeom prst="rect">
            <a:avLst/>
          </a:prstGeom>
          <a:noFill/>
        </p:spPr>
        <p:txBody>
          <a:bodyPr wrap="square" rtlCol="0">
            <a:spAutoFit/>
          </a:bodyPr>
          <a:lstStyle/>
          <a:p>
            <a:pPr algn="l"/>
            <a:r>
              <a:rPr lang="en-US" altLang="ja-JP" sz="3600" dirty="0" err="1">
                <a:latin typeface="Arial" panose="020B0604020202020204" pitchFamily="34" charset="0"/>
                <a:cs typeface="Arial" panose="020B0604020202020204" pitchFamily="34" charset="0"/>
              </a:rPr>
              <a:t>model.compile</a:t>
            </a:r>
            <a:r>
              <a:rPr lang="en-US" altLang="ja-JP" sz="3600" dirty="0">
                <a:latin typeface="Arial" panose="020B0604020202020204" pitchFamily="34" charset="0"/>
                <a:cs typeface="Arial" panose="020B0604020202020204" pitchFamily="34" charset="0"/>
              </a:rPr>
              <a:t>()</a:t>
            </a:r>
            <a:r>
              <a:rPr lang="ja-JP" altLang="en-US" sz="3600" dirty="0">
                <a:latin typeface="Arial" panose="020B0604020202020204" pitchFamily="34" charset="0"/>
                <a:cs typeface="Arial" panose="020B0604020202020204" pitchFamily="34" charset="0"/>
              </a:rPr>
              <a:t>で評価方法を決める</a:t>
            </a:r>
            <a:endParaRPr lang="en-US" altLang="ja-JP" sz="3600" dirty="0">
              <a:latin typeface="Arial" panose="020B0604020202020204" pitchFamily="34" charset="0"/>
              <a:cs typeface="Arial" panose="020B0604020202020204" pitchFamily="34" charset="0"/>
            </a:endParaRPr>
          </a:p>
          <a:p>
            <a:pPr algn="l"/>
            <a:r>
              <a:rPr lang="ja-JP" altLang="en-US" sz="3600" dirty="0">
                <a:latin typeface="Arial" panose="020B0604020202020204" pitchFamily="34" charset="0"/>
                <a:cs typeface="Arial" panose="020B0604020202020204" pitchFamily="34" charset="0"/>
              </a:rPr>
              <a:t>　</a:t>
            </a:r>
            <a:r>
              <a:rPr lang="en-US" altLang="ja-JP" sz="3600" dirty="0">
                <a:latin typeface="Arial" panose="020B0604020202020204" pitchFamily="34" charset="0"/>
                <a:cs typeface="Arial" panose="020B0604020202020204" pitchFamily="34" charset="0"/>
              </a:rPr>
              <a:t>loss=</a:t>
            </a:r>
            <a:r>
              <a:rPr lang="ja-JP" altLang="en-US" sz="3600" dirty="0">
                <a:latin typeface="Arial" panose="020B0604020202020204" pitchFamily="34" charset="0"/>
                <a:cs typeface="Arial" panose="020B0604020202020204" pitchFamily="34" charset="0"/>
              </a:rPr>
              <a:t>損失関数は</a:t>
            </a:r>
            <a:r>
              <a:rPr lang="en-US" altLang="ja-JP" sz="3600" dirty="0">
                <a:latin typeface="Arial" panose="020B0604020202020204" pitchFamily="34" charset="0"/>
                <a:cs typeface="Arial" panose="020B0604020202020204" pitchFamily="34" charset="0"/>
              </a:rPr>
              <a:t>‘</a:t>
            </a:r>
            <a:r>
              <a:rPr lang="en-US" altLang="ja-JP" sz="3600" dirty="0" err="1">
                <a:latin typeface="Arial" panose="020B0604020202020204" pitchFamily="34" charset="0"/>
                <a:cs typeface="Arial" panose="020B0604020202020204" pitchFamily="34" charset="0"/>
              </a:rPr>
              <a:t>categorical_crossentropy</a:t>
            </a:r>
            <a:r>
              <a:rPr lang="en-US" altLang="ja-JP" sz="3600" dirty="0">
                <a:latin typeface="Arial" panose="020B0604020202020204" pitchFamily="34" charset="0"/>
                <a:cs typeface="Arial" panose="020B0604020202020204" pitchFamily="34" charset="0"/>
              </a:rPr>
              <a:t>’</a:t>
            </a:r>
          </a:p>
          <a:p>
            <a:pPr algn="l"/>
            <a:r>
              <a:rPr lang="ja-JP" altLang="en-US" sz="3600" dirty="0">
                <a:latin typeface="Arial" panose="020B0604020202020204" pitchFamily="34" charset="0"/>
                <a:cs typeface="Arial" panose="020B0604020202020204" pitchFamily="34" charset="0"/>
              </a:rPr>
              <a:t>　</a:t>
            </a:r>
            <a:r>
              <a:rPr lang="en-US" altLang="ja-JP" sz="3600" dirty="0">
                <a:latin typeface="Arial" panose="020B0604020202020204" pitchFamily="34" charset="0"/>
                <a:cs typeface="Arial" panose="020B0604020202020204" pitchFamily="34" charset="0"/>
              </a:rPr>
              <a:t>optimizer=</a:t>
            </a:r>
            <a:r>
              <a:rPr lang="ja-JP" altLang="en-US" sz="3600" dirty="0">
                <a:latin typeface="Arial" panose="020B0604020202020204" pitchFamily="34" charset="0"/>
                <a:cs typeface="Arial" panose="020B0604020202020204" pitchFamily="34" charset="0"/>
              </a:rPr>
              <a:t>最適化関数は</a:t>
            </a:r>
            <a:r>
              <a:rPr lang="en-US" altLang="ja-JP" sz="3600" dirty="0">
                <a:latin typeface="Arial" panose="020B0604020202020204" pitchFamily="34" charset="0"/>
                <a:cs typeface="Arial" panose="020B0604020202020204" pitchFamily="34" charset="0"/>
              </a:rPr>
              <a:t>‘Adam’</a:t>
            </a:r>
          </a:p>
          <a:p>
            <a:pPr algn="l"/>
            <a:r>
              <a:rPr lang="ja-JP" altLang="en-US" sz="3600" dirty="0">
                <a:latin typeface="Arial" panose="020B0604020202020204" pitchFamily="34" charset="0"/>
                <a:cs typeface="Arial" panose="020B0604020202020204" pitchFamily="34" charset="0"/>
              </a:rPr>
              <a:t>　</a:t>
            </a:r>
            <a:r>
              <a:rPr lang="en-US" altLang="ja-JP" sz="3600" dirty="0">
                <a:latin typeface="Arial" panose="020B0604020202020204" pitchFamily="34" charset="0"/>
                <a:cs typeface="Arial" panose="020B0604020202020204" pitchFamily="34" charset="0"/>
              </a:rPr>
              <a:t>metrics=</a:t>
            </a:r>
            <a:r>
              <a:rPr lang="ja-JP" altLang="en-US" sz="3600" dirty="0">
                <a:latin typeface="Arial" panose="020B0604020202020204" pitchFamily="34" charset="0"/>
                <a:cs typeface="Arial" panose="020B0604020202020204" pitchFamily="34" charset="0"/>
              </a:rPr>
              <a:t>評価関数</a:t>
            </a:r>
            <a:r>
              <a:rPr lang="en-US" altLang="ja-JP" sz="3600" dirty="0">
                <a:latin typeface="Arial" panose="020B0604020202020204" pitchFamily="34" charset="0"/>
                <a:cs typeface="Arial" panose="020B0604020202020204" pitchFamily="34" charset="0"/>
              </a:rPr>
              <a:t>(</a:t>
            </a:r>
            <a:r>
              <a:rPr lang="ja-JP" altLang="en-US" sz="3600" dirty="0">
                <a:latin typeface="Arial" panose="020B0604020202020204" pitchFamily="34" charset="0"/>
                <a:cs typeface="Arial" panose="020B0604020202020204" pitchFamily="34" charset="0"/>
              </a:rPr>
              <a:t>モデルの評価方法</a:t>
            </a:r>
            <a:r>
              <a:rPr lang="en-US" altLang="ja-JP" sz="3600" dirty="0">
                <a:latin typeface="Arial" panose="020B0604020202020204" pitchFamily="34" charset="0"/>
                <a:cs typeface="Arial" panose="020B0604020202020204" pitchFamily="34" charset="0"/>
              </a:rPr>
              <a:t>)</a:t>
            </a:r>
            <a:r>
              <a:rPr lang="ja-JP" altLang="en-US" sz="3600" dirty="0">
                <a:latin typeface="Arial" panose="020B0604020202020204" pitchFamily="34" charset="0"/>
                <a:cs typeface="Arial" panose="020B0604020202020204" pitchFamily="34" charset="0"/>
              </a:rPr>
              <a:t>は</a:t>
            </a:r>
            <a:r>
              <a:rPr lang="en-US" altLang="ja-JP" sz="3600" dirty="0">
                <a:latin typeface="Arial" panose="020B0604020202020204" pitchFamily="34" charset="0"/>
                <a:cs typeface="Arial" panose="020B0604020202020204" pitchFamily="34" charset="0"/>
              </a:rPr>
              <a:t>[‘accuracy’](</a:t>
            </a:r>
            <a:r>
              <a:rPr lang="ja-JP" altLang="en-US" sz="3600" dirty="0">
                <a:latin typeface="Arial" panose="020B0604020202020204" pitchFamily="34" charset="0"/>
                <a:cs typeface="Arial" panose="020B0604020202020204" pitchFamily="34" charset="0"/>
              </a:rPr>
              <a:t>正解率</a:t>
            </a:r>
            <a:r>
              <a:rPr lang="en-US" altLang="ja-JP" sz="3600" dirty="0">
                <a:latin typeface="Arial" panose="020B0604020202020204" pitchFamily="34" charset="0"/>
                <a:cs typeface="Arial" panose="020B0604020202020204" pitchFamily="34" charset="0"/>
              </a:rPr>
              <a:t>)</a:t>
            </a:r>
            <a:r>
              <a:rPr lang="ja-JP" altLang="en-US" sz="3600" dirty="0">
                <a:latin typeface="Arial" panose="020B0604020202020204" pitchFamily="34" charset="0"/>
                <a:cs typeface="Arial" panose="020B0604020202020204" pitchFamily="34" charset="0"/>
              </a:rPr>
              <a:t>を指定</a:t>
            </a:r>
            <a:endParaRPr lang="en-US" altLang="ja-JP" sz="3600" dirty="0">
              <a:latin typeface="Arial" panose="020B0604020202020204" pitchFamily="34" charset="0"/>
              <a:cs typeface="Arial" panose="020B0604020202020204" pitchFamily="34" charset="0"/>
            </a:endParaRPr>
          </a:p>
          <a:p>
            <a:pPr algn="l"/>
            <a:endParaRPr lang="en-US" altLang="ja-JP" sz="3600" dirty="0">
              <a:latin typeface="Arial" panose="020B0604020202020204" pitchFamily="34" charset="0"/>
              <a:cs typeface="Arial" panose="020B0604020202020204" pitchFamily="34" charset="0"/>
            </a:endParaRPr>
          </a:p>
        </p:txBody>
      </p:sp>
      <p:sp>
        <p:nvSpPr>
          <p:cNvPr id="30" name="下矢印 29">
            <a:extLst>
              <a:ext uri="{FF2B5EF4-FFF2-40B4-BE49-F238E27FC236}">
                <a16:creationId xmlns:a16="http://schemas.microsoft.com/office/drawing/2014/main" id="{BED61D0C-5F7C-FDA8-8A82-6CA199A386CC}"/>
              </a:ext>
            </a:extLst>
          </p:cNvPr>
          <p:cNvSpPr/>
          <p:nvPr/>
        </p:nvSpPr>
        <p:spPr>
          <a:xfrm>
            <a:off x="10515600" y="4851496"/>
            <a:ext cx="883920" cy="878744"/>
          </a:xfrm>
          <a:prstGeom prst="downArrow">
            <a:avLst/>
          </a:prstGeom>
          <a:solidFill>
            <a:srgbClr val="000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1303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Graphik"/>
              <a:ea typeface="Graphik"/>
              <a:cs typeface="Graphik"/>
              <a:sym typeface="Graphik"/>
            </a:endParaRPr>
          </a:p>
        </p:txBody>
      </p:sp>
      <p:sp>
        <p:nvSpPr>
          <p:cNvPr id="32" name="テキスト ボックス 31">
            <a:extLst>
              <a:ext uri="{FF2B5EF4-FFF2-40B4-BE49-F238E27FC236}">
                <a16:creationId xmlns:a16="http://schemas.microsoft.com/office/drawing/2014/main" id="{0FADD53A-CAD0-E1A4-0B08-A74DD56097E5}"/>
              </a:ext>
            </a:extLst>
          </p:cNvPr>
          <p:cNvSpPr txBox="1"/>
          <p:nvPr/>
        </p:nvSpPr>
        <p:spPr>
          <a:xfrm>
            <a:off x="6764535" y="6369091"/>
            <a:ext cx="9269969" cy="590931"/>
          </a:xfrm>
          <a:prstGeom prst="rect">
            <a:avLst/>
          </a:prstGeom>
          <a:noFill/>
        </p:spPr>
        <p:txBody>
          <a:bodyPr wrap="square" rtlCol="0">
            <a:spAutoFit/>
          </a:bodyPr>
          <a:lstStyle/>
          <a:p>
            <a:pPr algn="l"/>
            <a:r>
              <a:rPr lang="ja-JP" altLang="en-US" sz="3600" dirty="0">
                <a:latin typeface="Arial" panose="020B0604020202020204" pitchFamily="34" charset="0"/>
                <a:cs typeface="Arial" panose="020B0604020202020204" pitchFamily="34" charset="0"/>
              </a:rPr>
              <a:t>この</a:t>
            </a:r>
            <a:r>
              <a:rPr lang="en-US" altLang="ja-JP" sz="3600" dirty="0">
                <a:latin typeface="Arial" panose="020B0604020202020204" pitchFamily="34" charset="0"/>
                <a:cs typeface="Arial" panose="020B0604020202020204" pitchFamily="34" charset="0"/>
              </a:rPr>
              <a:t>1</a:t>
            </a:r>
            <a:r>
              <a:rPr lang="ja-JP" altLang="en-US" sz="3600" dirty="0">
                <a:latin typeface="Arial" panose="020B0604020202020204" pitchFamily="34" charset="0"/>
                <a:cs typeface="Arial" panose="020B0604020202020204" pitchFamily="34" charset="0"/>
              </a:rPr>
              <a:t>行を先ほどの</a:t>
            </a:r>
            <a:r>
              <a:rPr lang="en-US" altLang="ja-JP" sz="3600" dirty="0">
                <a:latin typeface="Arial" panose="020B0604020202020204" pitchFamily="34" charset="0"/>
                <a:cs typeface="Arial" panose="020B0604020202020204" pitchFamily="34" charset="0"/>
              </a:rPr>
              <a:t>model.add</a:t>
            </a:r>
            <a:r>
              <a:rPr lang="ja-JP" altLang="en-US" sz="3600" dirty="0">
                <a:latin typeface="Arial" panose="020B0604020202020204" pitchFamily="34" charset="0"/>
                <a:cs typeface="Arial" panose="020B0604020202020204" pitchFamily="34" charset="0"/>
              </a:rPr>
              <a:t>の後に追加</a:t>
            </a:r>
            <a:endParaRPr lang="en-US" altLang="ja-JP"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199713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6F2A8E49-1658-4F2C-B233-11EC08C2832C}"/>
              </a:ext>
            </a:extLst>
          </p:cNvPr>
          <p:cNvPicPr>
            <a:picLocks noChangeAspect="1"/>
          </p:cNvPicPr>
          <p:nvPr/>
        </p:nvPicPr>
        <p:blipFill rotWithShape="1">
          <a:blip r:embed="rId2"/>
          <a:srcRect t="50000"/>
          <a:stretch/>
        </p:blipFill>
        <p:spPr>
          <a:xfrm>
            <a:off x="3033153" y="4061293"/>
            <a:ext cx="16573500" cy="4994002"/>
          </a:xfrm>
          <a:prstGeom prst="rect">
            <a:avLst/>
          </a:prstGeom>
        </p:spPr>
      </p:pic>
      <p:sp>
        <p:nvSpPr>
          <p:cNvPr id="9" name="四角形: 角を丸くする 8">
            <a:extLst>
              <a:ext uri="{FF2B5EF4-FFF2-40B4-BE49-F238E27FC236}">
                <a16:creationId xmlns:a16="http://schemas.microsoft.com/office/drawing/2014/main" id="{911828F6-7FE9-4870-AF96-09D6602357AE}"/>
              </a:ext>
            </a:extLst>
          </p:cNvPr>
          <p:cNvSpPr/>
          <p:nvPr/>
        </p:nvSpPr>
        <p:spPr>
          <a:xfrm>
            <a:off x="2352112" y="1102403"/>
            <a:ext cx="12762135" cy="887706"/>
          </a:xfrm>
          <a:prstGeom prst="roundRect">
            <a:avLst/>
          </a:prstGeom>
          <a:solidFill>
            <a:schemeClr val="accent2">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1303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Graphik"/>
              <a:ea typeface="Graphik"/>
              <a:cs typeface="Graphik"/>
              <a:sym typeface="Graphik"/>
            </a:endParaRPr>
          </a:p>
        </p:txBody>
      </p:sp>
      <p:sp>
        <p:nvSpPr>
          <p:cNvPr id="10" name="テキスト ボックス 9">
            <a:extLst>
              <a:ext uri="{FF2B5EF4-FFF2-40B4-BE49-F238E27FC236}">
                <a16:creationId xmlns:a16="http://schemas.microsoft.com/office/drawing/2014/main" id="{C4DDFEC1-A9AA-4DBD-926A-54F6EADFFDE6}"/>
              </a:ext>
            </a:extLst>
          </p:cNvPr>
          <p:cNvSpPr txBox="1"/>
          <p:nvPr/>
        </p:nvSpPr>
        <p:spPr>
          <a:xfrm>
            <a:off x="3033153" y="1255017"/>
            <a:ext cx="8164437" cy="6011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400" rtl="0" fontAlgn="auto" latinLnBrk="0" hangingPunct="0">
              <a:lnSpc>
                <a:spcPct val="90000"/>
              </a:lnSpc>
              <a:spcBef>
                <a:spcPts val="0"/>
              </a:spcBef>
              <a:spcAft>
                <a:spcPts val="0"/>
              </a:spcAft>
              <a:buClrTx/>
              <a:buSzTx/>
              <a:buFontTx/>
              <a:buNone/>
              <a:tabLst/>
            </a:pPr>
            <a:r>
              <a:rPr kumimoji="0" lang="en-US" altLang="ja-JP" sz="3600" b="0" i="0" u="none" strike="noStrike" cap="none" spc="0" normalizeH="0" baseline="0" dirty="0" err="1">
                <a:ln>
                  <a:noFill/>
                </a:ln>
                <a:solidFill>
                  <a:schemeClr val="bg1"/>
                </a:solidFill>
                <a:effectLst/>
                <a:uFillTx/>
                <a:latin typeface="Arial" panose="020B0604020202020204" pitchFamily="34" charset="0"/>
                <a:cs typeface="Arial" panose="020B0604020202020204" pitchFamily="34" charset="0"/>
                <a:sym typeface="Canela Text Regular"/>
              </a:rPr>
              <a:t>mode</a:t>
            </a:r>
            <a:r>
              <a:rPr lang="en-US" altLang="ja-JP" sz="3600" dirty="0" err="1">
                <a:solidFill>
                  <a:schemeClr val="bg1"/>
                </a:solidFill>
                <a:latin typeface="Arial" panose="020B0604020202020204" pitchFamily="34" charset="0"/>
                <a:cs typeface="Arial" panose="020B0604020202020204" pitchFamily="34" charset="0"/>
              </a:rPr>
              <a:t>l.summary</a:t>
            </a:r>
            <a:r>
              <a:rPr lang="en-US" altLang="ja-JP" sz="3600" dirty="0">
                <a:solidFill>
                  <a:schemeClr val="bg1"/>
                </a:solidFill>
                <a:latin typeface="Arial" panose="020B0604020202020204" pitchFamily="34" charset="0"/>
                <a:cs typeface="Arial" panose="020B0604020202020204" pitchFamily="34" charset="0"/>
              </a:rPr>
              <a:t>()</a:t>
            </a:r>
            <a:endParaRPr kumimoji="0" lang="ja-JP" altLang="en-US" sz="3600" b="0" i="0" u="none" strike="noStrike" cap="none" spc="0" normalizeH="0" baseline="0" dirty="0">
              <a:ln>
                <a:noFill/>
              </a:ln>
              <a:solidFill>
                <a:schemeClr val="bg1"/>
              </a:solidFill>
              <a:effectLst/>
              <a:uFillTx/>
              <a:latin typeface="Arial" panose="020B0604020202020204" pitchFamily="34" charset="0"/>
              <a:cs typeface="Arial" panose="020B0604020202020204" pitchFamily="34" charset="0"/>
              <a:sym typeface="Canela Text Regular"/>
            </a:endParaRPr>
          </a:p>
        </p:txBody>
      </p:sp>
      <p:sp>
        <p:nvSpPr>
          <p:cNvPr id="11" name="テキスト ボックス 10">
            <a:extLst>
              <a:ext uri="{FF2B5EF4-FFF2-40B4-BE49-F238E27FC236}">
                <a16:creationId xmlns:a16="http://schemas.microsoft.com/office/drawing/2014/main" id="{0B31B65D-D994-4519-8930-71A9B31E30A7}"/>
              </a:ext>
            </a:extLst>
          </p:cNvPr>
          <p:cNvSpPr txBox="1"/>
          <p:nvPr/>
        </p:nvSpPr>
        <p:spPr>
          <a:xfrm>
            <a:off x="2868808" y="2400439"/>
            <a:ext cx="7892978" cy="590931"/>
          </a:xfrm>
          <a:prstGeom prst="rect">
            <a:avLst/>
          </a:prstGeom>
          <a:noFill/>
        </p:spPr>
        <p:txBody>
          <a:bodyPr wrap="square" rtlCol="0">
            <a:spAutoFit/>
          </a:bodyPr>
          <a:lstStyle/>
          <a:p>
            <a:pPr algn="l"/>
            <a:r>
              <a:rPr lang="ja-JP" altLang="en-US" sz="3600" dirty="0">
                <a:latin typeface="Arial" panose="020B0604020202020204" pitchFamily="34" charset="0"/>
                <a:cs typeface="Arial" panose="020B0604020202020204" pitchFamily="34" charset="0"/>
              </a:rPr>
              <a:t>作ったモデルの要約を表示する</a:t>
            </a:r>
            <a:endParaRPr lang="en-US" altLang="ja-JP" sz="3600" dirty="0">
              <a:latin typeface="Arial" panose="020B0604020202020204" pitchFamily="34" charset="0"/>
              <a:cs typeface="Arial" panose="020B0604020202020204" pitchFamily="34" charset="0"/>
            </a:endParaRPr>
          </a:p>
        </p:txBody>
      </p:sp>
      <p:sp>
        <p:nvSpPr>
          <p:cNvPr id="6" name="テキスト ボックス 5">
            <a:extLst>
              <a:ext uri="{FF2B5EF4-FFF2-40B4-BE49-F238E27FC236}">
                <a16:creationId xmlns:a16="http://schemas.microsoft.com/office/drawing/2014/main" id="{9C0CAAC0-302C-063E-CE02-D8AE0518AA5C}"/>
              </a:ext>
            </a:extLst>
          </p:cNvPr>
          <p:cNvSpPr txBox="1"/>
          <p:nvPr/>
        </p:nvSpPr>
        <p:spPr>
          <a:xfrm>
            <a:off x="7115371" y="10475331"/>
            <a:ext cx="11542149" cy="840230"/>
          </a:xfrm>
          <a:prstGeom prst="rect">
            <a:avLst/>
          </a:prstGeom>
          <a:noFill/>
        </p:spPr>
        <p:txBody>
          <a:bodyPr wrap="square" rtlCol="0">
            <a:spAutoFit/>
          </a:bodyPr>
          <a:lstStyle/>
          <a:p>
            <a:pPr algn="l"/>
            <a:r>
              <a:rPr lang="ja-JP" altLang="en-US" sz="5400" dirty="0">
                <a:latin typeface="Arial" panose="020B0604020202020204" pitchFamily="34" charset="0"/>
                <a:cs typeface="Arial" panose="020B0604020202020204" pitchFamily="34" charset="0"/>
              </a:rPr>
              <a:t>モデルの構造は変わらない</a:t>
            </a:r>
            <a:endParaRPr lang="en-US" altLang="ja-JP" sz="5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891410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四角形: 角を丸くする 11">
            <a:extLst>
              <a:ext uri="{FF2B5EF4-FFF2-40B4-BE49-F238E27FC236}">
                <a16:creationId xmlns:a16="http://schemas.microsoft.com/office/drawing/2014/main" id="{1DD63BC5-A079-44D5-82CB-05435864D4F5}"/>
              </a:ext>
            </a:extLst>
          </p:cNvPr>
          <p:cNvSpPr/>
          <p:nvPr/>
        </p:nvSpPr>
        <p:spPr>
          <a:xfrm>
            <a:off x="428007" y="343836"/>
            <a:ext cx="23362567" cy="1186682"/>
          </a:xfrm>
          <a:prstGeom prst="roundRect">
            <a:avLst/>
          </a:prstGeom>
          <a:solidFill>
            <a:schemeClr val="accent2">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1303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Graphik"/>
              <a:ea typeface="Graphik"/>
              <a:cs typeface="Graphik"/>
              <a:sym typeface="Graphik"/>
            </a:endParaRPr>
          </a:p>
        </p:txBody>
      </p:sp>
      <p:sp>
        <p:nvSpPr>
          <p:cNvPr id="3" name="テキスト ボックス 2">
            <a:extLst>
              <a:ext uri="{FF2B5EF4-FFF2-40B4-BE49-F238E27FC236}">
                <a16:creationId xmlns:a16="http://schemas.microsoft.com/office/drawing/2014/main" id="{F8399CFD-D27F-44EA-AB25-89B0DC8313F2}"/>
              </a:ext>
            </a:extLst>
          </p:cNvPr>
          <p:cNvSpPr txBox="1"/>
          <p:nvPr/>
        </p:nvSpPr>
        <p:spPr>
          <a:xfrm>
            <a:off x="392015" y="641711"/>
            <a:ext cx="23309705" cy="701731"/>
          </a:xfrm>
          <a:prstGeom prst="rect">
            <a:avLst/>
          </a:prstGeom>
          <a:noFill/>
        </p:spPr>
        <p:txBody>
          <a:bodyPr wrap="square">
            <a:spAutoFit/>
          </a:bodyPr>
          <a:lstStyle/>
          <a:p>
            <a:r>
              <a:rPr lang="en-US" altLang="ja-JP" sz="4400" dirty="0">
                <a:solidFill>
                  <a:schemeClr val="bg1"/>
                </a:solidFill>
                <a:latin typeface="Arial" panose="020B0604020202020204" pitchFamily="34" charset="0"/>
                <a:cs typeface="Arial" panose="020B0604020202020204" pitchFamily="34" charset="0"/>
              </a:rPr>
              <a:t>result</a:t>
            </a:r>
            <a:r>
              <a:rPr lang="ja-JP" altLang="en-US" sz="4400" dirty="0">
                <a:solidFill>
                  <a:schemeClr val="bg1"/>
                </a:solidFill>
                <a:latin typeface="Arial" panose="020B0604020202020204" pitchFamily="34" charset="0"/>
                <a:cs typeface="Arial" panose="020B0604020202020204" pitchFamily="34" charset="0"/>
              </a:rPr>
              <a:t> = model.fit(x_train, y_train, epochs=</a:t>
            </a:r>
            <a:r>
              <a:rPr lang="en-US" altLang="ja-JP" sz="4400" dirty="0">
                <a:solidFill>
                  <a:schemeClr val="bg1"/>
                </a:solidFill>
                <a:latin typeface="Arial" panose="020B0604020202020204" pitchFamily="34" charset="0"/>
                <a:cs typeface="Arial" panose="020B0604020202020204" pitchFamily="34" charset="0"/>
              </a:rPr>
              <a:t>3</a:t>
            </a:r>
            <a:r>
              <a:rPr lang="ja-JP" altLang="en-US" sz="4400" dirty="0">
                <a:solidFill>
                  <a:schemeClr val="bg1"/>
                </a:solidFill>
                <a:latin typeface="Arial" panose="020B0604020202020204" pitchFamily="34" charset="0"/>
                <a:cs typeface="Arial" panose="020B0604020202020204" pitchFamily="34" charset="0"/>
              </a:rPr>
              <a:t>0, batch_size=64, validation_split=0.2)</a:t>
            </a:r>
          </a:p>
        </p:txBody>
      </p:sp>
      <p:sp>
        <p:nvSpPr>
          <p:cNvPr id="17" name="テキスト ボックス 16">
            <a:extLst>
              <a:ext uri="{FF2B5EF4-FFF2-40B4-BE49-F238E27FC236}">
                <a16:creationId xmlns:a16="http://schemas.microsoft.com/office/drawing/2014/main" id="{6345AE42-B359-402F-825D-CF82CD76939D}"/>
              </a:ext>
            </a:extLst>
          </p:cNvPr>
          <p:cNvSpPr txBox="1"/>
          <p:nvPr/>
        </p:nvSpPr>
        <p:spPr>
          <a:xfrm>
            <a:off x="4454452" y="9039148"/>
            <a:ext cx="15309676" cy="757130"/>
          </a:xfrm>
          <a:prstGeom prst="rect">
            <a:avLst/>
          </a:prstGeom>
          <a:noFill/>
        </p:spPr>
        <p:txBody>
          <a:bodyPr wrap="square" rtlCol="0">
            <a:spAutoFit/>
          </a:bodyPr>
          <a:lstStyle/>
          <a:p>
            <a:pPr algn="ctr"/>
            <a:r>
              <a:rPr kumimoji="1" lang="en-US" altLang="ja-JP" sz="4800" dirty="0" err="1"/>
              <a:t>model.fit</a:t>
            </a:r>
            <a:r>
              <a:rPr kumimoji="1" lang="en-US" altLang="ja-JP" sz="4800" dirty="0"/>
              <a:t>()</a:t>
            </a:r>
            <a:r>
              <a:rPr kumimoji="1" lang="ja-JP" altLang="en-US" sz="4800" dirty="0"/>
              <a:t>で実際に学習が行われる</a:t>
            </a:r>
          </a:p>
        </p:txBody>
      </p:sp>
      <p:sp>
        <p:nvSpPr>
          <p:cNvPr id="2" name="テキスト ボックス 1">
            <a:extLst>
              <a:ext uri="{FF2B5EF4-FFF2-40B4-BE49-F238E27FC236}">
                <a16:creationId xmlns:a16="http://schemas.microsoft.com/office/drawing/2014/main" id="{3ED86580-AE78-40BB-9799-5973A984A288}"/>
              </a:ext>
            </a:extLst>
          </p:cNvPr>
          <p:cNvSpPr txBox="1"/>
          <p:nvPr/>
        </p:nvSpPr>
        <p:spPr>
          <a:xfrm>
            <a:off x="11639550" y="3937753"/>
            <a:ext cx="666750" cy="7673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kumimoji="0" lang="ja-JP" altLang="en-US" sz="24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a:t>
            </a:r>
            <a:endParaRPr kumimoji="0" lang="en-US" altLang="ja-JP" sz="24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endParaRPr>
          </a:p>
          <a:p>
            <a:pPr marL="0" marR="0" indent="0" algn="ctr" defTabSz="2438400" rtl="0" fontAlgn="auto" latinLnBrk="0" hangingPunct="0">
              <a:lnSpc>
                <a:spcPct val="90000"/>
              </a:lnSpc>
              <a:spcBef>
                <a:spcPts val="0"/>
              </a:spcBef>
              <a:spcAft>
                <a:spcPts val="0"/>
              </a:spcAft>
              <a:buClrTx/>
              <a:buSzTx/>
              <a:buFontTx/>
              <a:buNone/>
              <a:tabLst/>
            </a:pPr>
            <a:r>
              <a:rPr lang="ja-JP" altLang="en-US" dirty="0"/>
              <a:t>・</a:t>
            </a:r>
            <a:endParaRPr kumimoji="0" lang="ja-JP" altLang="en-US" sz="24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endParaRPr>
          </a:p>
        </p:txBody>
      </p:sp>
      <p:sp>
        <p:nvSpPr>
          <p:cNvPr id="14" name="テキスト ボックス 13">
            <a:extLst>
              <a:ext uri="{FF2B5EF4-FFF2-40B4-BE49-F238E27FC236}">
                <a16:creationId xmlns:a16="http://schemas.microsoft.com/office/drawing/2014/main" id="{44B7817E-D1E7-4B40-96E3-029D5255BFAC}"/>
              </a:ext>
            </a:extLst>
          </p:cNvPr>
          <p:cNvSpPr txBox="1"/>
          <p:nvPr/>
        </p:nvSpPr>
        <p:spPr>
          <a:xfrm>
            <a:off x="4537162" y="11133416"/>
            <a:ext cx="15309676" cy="1421928"/>
          </a:xfrm>
          <a:prstGeom prst="rect">
            <a:avLst/>
          </a:prstGeom>
          <a:noFill/>
        </p:spPr>
        <p:txBody>
          <a:bodyPr wrap="square" rtlCol="0">
            <a:spAutoFit/>
          </a:bodyPr>
          <a:lstStyle/>
          <a:p>
            <a:pPr algn="ctr"/>
            <a:r>
              <a:rPr kumimoji="1" lang="ja-JP" altLang="en-US" sz="4800" dirty="0"/>
              <a:t>学習は学習用データを全て使いません！</a:t>
            </a:r>
            <a:endParaRPr kumimoji="1" lang="en-US" altLang="ja-JP" sz="4800" dirty="0"/>
          </a:p>
          <a:p>
            <a:pPr algn="ctr"/>
            <a:r>
              <a:rPr kumimoji="1" lang="ja-JP" altLang="en-US" sz="4800" dirty="0"/>
              <a:t>なぜだか覚えてますか？</a:t>
            </a:r>
          </a:p>
        </p:txBody>
      </p:sp>
      <p:pic>
        <p:nvPicPr>
          <p:cNvPr id="6" name="図 5" descr="背景パターン が含まれている画像&#10;&#10;自動的に生成された説明">
            <a:extLst>
              <a:ext uri="{FF2B5EF4-FFF2-40B4-BE49-F238E27FC236}">
                <a16:creationId xmlns:a16="http://schemas.microsoft.com/office/drawing/2014/main" id="{ED0B4DF7-5D4C-E29B-E53F-ED19EB8D7BFA}"/>
              </a:ext>
            </a:extLst>
          </p:cNvPr>
          <p:cNvPicPr>
            <a:picLocks noChangeAspect="1"/>
          </p:cNvPicPr>
          <p:nvPr/>
        </p:nvPicPr>
        <p:blipFill rotWithShape="1">
          <a:blip r:embed="rId2">
            <a:extLst>
              <a:ext uri="{28A0092B-C50C-407E-A947-70E740481C1C}">
                <a14:useLocalDpi xmlns:a14="http://schemas.microsoft.com/office/drawing/2010/main" val="0"/>
              </a:ext>
            </a:extLst>
          </a:blip>
          <a:srcRect b="39489"/>
          <a:stretch/>
        </p:blipFill>
        <p:spPr>
          <a:xfrm>
            <a:off x="1518395" y="1650510"/>
            <a:ext cx="20242309" cy="1946067"/>
          </a:xfrm>
          <a:prstGeom prst="rect">
            <a:avLst/>
          </a:prstGeom>
        </p:spPr>
      </p:pic>
      <p:pic>
        <p:nvPicPr>
          <p:cNvPr id="9" name="図 8">
            <a:extLst>
              <a:ext uri="{FF2B5EF4-FFF2-40B4-BE49-F238E27FC236}">
                <a16:creationId xmlns:a16="http://schemas.microsoft.com/office/drawing/2014/main" id="{EC2DAB02-9894-A841-5A49-F0634476D9B5}"/>
              </a:ext>
            </a:extLst>
          </p:cNvPr>
          <p:cNvPicPr>
            <a:picLocks noChangeAspect="1"/>
          </p:cNvPicPr>
          <p:nvPr/>
        </p:nvPicPr>
        <p:blipFill rotWithShape="1">
          <a:blip r:embed="rId3">
            <a:extLst>
              <a:ext uri="{28A0092B-C50C-407E-A947-70E740481C1C}">
                <a14:useLocalDpi xmlns:a14="http://schemas.microsoft.com/office/drawing/2010/main" val="0"/>
              </a:ext>
            </a:extLst>
          </a:blip>
          <a:srcRect t="4515"/>
          <a:stretch/>
        </p:blipFill>
        <p:spPr>
          <a:xfrm>
            <a:off x="1733549" y="4676852"/>
            <a:ext cx="20550477" cy="2018854"/>
          </a:xfrm>
          <a:prstGeom prst="rect">
            <a:avLst/>
          </a:prstGeom>
        </p:spPr>
      </p:pic>
    </p:spTree>
    <p:extLst>
      <p:ext uri="{BB962C8B-B14F-4D97-AF65-F5344CB8AC3E}">
        <p14:creationId xmlns:p14="http://schemas.microsoft.com/office/powerpoint/2010/main" val="3346777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ニューロンとパーセプトロン"/>
          <p:cNvSpPr txBox="1"/>
          <p:nvPr/>
        </p:nvSpPr>
        <p:spPr>
          <a:xfrm>
            <a:off x="8044178" y="485946"/>
            <a:ext cx="8844408" cy="7810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300">
                <a:latin typeface="ヒラギノ丸ゴ ProN W4"/>
                <a:ea typeface="ヒラギノ丸ゴ ProN W4"/>
                <a:cs typeface="ヒラギノ丸ゴ ProN W4"/>
                <a:sym typeface="ヒラギノ丸ゴ ProN W4"/>
              </a:defRPr>
            </a:lvl1pPr>
          </a:lstStyle>
          <a:p>
            <a:r>
              <a:t>ニューロンとパーセプトロン</a:t>
            </a:r>
          </a:p>
        </p:txBody>
      </p:sp>
      <p:sp>
        <p:nvSpPr>
          <p:cNvPr id="242" name="ニューロンは、細胞体、樹状突起、軸索からなり、樹状突起から入力された…"/>
          <p:cNvSpPr txBox="1"/>
          <p:nvPr/>
        </p:nvSpPr>
        <p:spPr>
          <a:xfrm>
            <a:off x="445194" y="2073271"/>
            <a:ext cx="23493611" cy="27617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5300">
                <a:latin typeface="ヒラギノ丸ゴ ProN W4"/>
                <a:ea typeface="ヒラギノ丸ゴ ProN W4"/>
                <a:cs typeface="ヒラギノ丸ゴ ProN W4"/>
                <a:sym typeface="ヒラギノ丸ゴ ProN W4"/>
              </a:defRPr>
            </a:pPr>
            <a:r>
              <a:rPr lang="ja-JP" altLang="en-US" sz="4800" dirty="0"/>
              <a:t>・</a:t>
            </a:r>
            <a:r>
              <a:rPr sz="4800" dirty="0" err="1"/>
              <a:t>ニューロンは、</a:t>
            </a:r>
            <a:r>
              <a:rPr sz="4800" dirty="0" err="1">
                <a:solidFill>
                  <a:srgbClr val="FF0000"/>
                </a:solidFill>
              </a:rPr>
              <a:t>樹状突起</a:t>
            </a:r>
            <a:r>
              <a:rPr lang="ja-JP" altLang="en-US" sz="4800" dirty="0"/>
              <a:t>、</a:t>
            </a:r>
            <a:r>
              <a:rPr lang="ja-JP" altLang="en-US" sz="4800" dirty="0">
                <a:solidFill>
                  <a:srgbClr val="FF0000"/>
                </a:solidFill>
              </a:rPr>
              <a:t>細胞体</a:t>
            </a:r>
            <a:r>
              <a:rPr sz="4800" dirty="0"/>
              <a:t>、</a:t>
            </a:r>
            <a:r>
              <a:rPr sz="4800" dirty="0" err="1">
                <a:solidFill>
                  <a:srgbClr val="FF0000"/>
                </a:solidFill>
              </a:rPr>
              <a:t>軸索</a:t>
            </a:r>
            <a:r>
              <a:rPr sz="4800" dirty="0" err="1"/>
              <a:t>からな</a:t>
            </a:r>
            <a:r>
              <a:rPr lang="ja-JP" altLang="en-US" sz="4800" dirty="0"/>
              <a:t>る</a:t>
            </a:r>
            <a:endParaRPr lang="en-US" altLang="ja-JP" sz="4800" dirty="0"/>
          </a:p>
          <a:p>
            <a:pPr algn="l">
              <a:defRPr sz="5300">
                <a:latin typeface="ヒラギノ丸ゴ ProN W4"/>
                <a:ea typeface="ヒラギノ丸ゴ ProN W4"/>
                <a:cs typeface="ヒラギノ丸ゴ ProN W4"/>
                <a:sym typeface="ヒラギノ丸ゴ ProN W4"/>
              </a:defRPr>
            </a:pPr>
            <a:r>
              <a:rPr lang="ja-JP" altLang="en-US" sz="4800" dirty="0"/>
              <a:t>・ニューロンは、</a:t>
            </a:r>
            <a:r>
              <a:rPr sz="4800" dirty="0" err="1"/>
              <a:t>樹状突起から入力された電気信号</a:t>
            </a:r>
            <a:r>
              <a:rPr lang="ja-JP" altLang="en-US" sz="4800" dirty="0"/>
              <a:t>が</a:t>
            </a:r>
            <a:r>
              <a:rPr sz="4800" dirty="0" err="1"/>
              <a:t>神経細胞内の電位を超えるか</a:t>
            </a:r>
            <a:endParaRPr lang="en-US" sz="4800" dirty="0"/>
          </a:p>
          <a:p>
            <a:pPr algn="l">
              <a:defRPr sz="5300">
                <a:latin typeface="ヒラギノ丸ゴ ProN W4"/>
                <a:ea typeface="ヒラギノ丸ゴ ProN W4"/>
                <a:cs typeface="ヒラギノ丸ゴ ProN W4"/>
                <a:sym typeface="ヒラギノ丸ゴ ProN W4"/>
              </a:defRPr>
            </a:pPr>
            <a:r>
              <a:rPr lang="ja-JP" altLang="en-US" sz="4800" dirty="0"/>
              <a:t>　</a:t>
            </a:r>
            <a:r>
              <a:rPr sz="4800" dirty="0" err="1"/>
              <a:t>どうかの</a:t>
            </a:r>
            <a:r>
              <a:rPr sz="4800" dirty="0" err="1">
                <a:solidFill>
                  <a:srgbClr val="FF0000"/>
                </a:solidFill>
              </a:rPr>
              <a:t>閾値</a:t>
            </a:r>
            <a:r>
              <a:rPr sz="4800" dirty="0" err="1"/>
              <a:t>を持ってい</a:t>
            </a:r>
            <a:r>
              <a:rPr lang="ja-JP" altLang="en-US" sz="4800" dirty="0"/>
              <a:t>る</a:t>
            </a:r>
            <a:endParaRPr sz="4800" dirty="0"/>
          </a:p>
          <a:p>
            <a:pPr algn="l">
              <a:defRPr sz="5300">
                <a:latin typeface="ヒラギノ丸ゴ ProN W4"/>
                <a:ea typeface="ヒラギノ丸ゴ ProN W4"/>
                <a:cs typeface="ヒラギノ丸ゴ ProN W4"/>
                <a:sym typeface="ヒラギノ丸ゴ ProN W4"/>
              </a:defRPr>
            </a:pPr>
            <a:r>
              <a:rPr lang="ja-JP" altLang="en-US" sz="4800" dirty="0"/>
              <a:t>・</a:t>
            </a:r>
            <a:r>
              <a:rPr sz="4800" dirty="0" err="1"/>
              <a:t>閾値を超えるとニューロンは興奮状態となり、軸索</a:t>
            </a:r>
            <a:r>
              <a:rPr lang="ja-JP" altLang="en-US" sz="4800" dirty="0"/>
              <a:t>末端</a:t>
            </a:r>
            <a:r>
              <a:rPr sz="4800" dirty="0" err="1"/>
              <a:t>から電気信号が出力される</a:t>
            </a:r>
            <a:endParaRPr sz="4800" dirty="0"/>
          </a:p>
        </p:txBody>
      </p:sp>
      <p:sp>
        <p:nvSpPr>
          <p:cNvPr id="243" name="図形"/>
          <p:cNvSpPr/>
          <p:nvPr/>
        </p:nvSpPr>
        <p:spPr>
          <a:xfrm>
            <a:off x="4230788" y="7189244"/>
            <a:ext cx="13310452" cy="5893671"/>
          </a:xfrm>
          <a:custGeom>
            <a:avLst/>
            <a:gdLst/>
            <a:ahLst/>
            <a:cxnLst>
              <a:cxn ang="0">
                <a:pos x="wd2" y="hd2"/>
              </a:cxn>
              <a:cxn ang="5400000">
                <a:pos x="wd2" y="hd2"/>
              </a:cxn>
              <a:cxn ang="10800000">
                <a:pos x="wd2" y="hd2"/>
              </a:cxn>
              <a:cxn ang="16200000">
                <a:pos x="wd2" y="hd2"/>
              </a:cxn>
            </a:cxnLst>
            <a:rect l="0" t="0" r="r" b="b"/>
            <a:pathLst>
              <a:path w="21355" h="21510" extrusionOk="0">
                <a:moveTo>
                  <a:pt x="3254" y="7435"/>
                </a:moveTo>
                <a:cubicBezTo>
                  <a:pt x="3766" y="6593"/>
                  <a:pt x="3873" y="5175"/>
                  <a:pt x="3742" y="3884"/>
                </a:cubicBezTo>
                <a:cubicBezTo>
                  <a:pt x="3684" y="3314"/>
                  <a:pt x="3649" y="2711"/>
                  <a:pt x="3584" y="2131"/>
                </a:cubicBezTo>
                <a:cubicBezTo>
                  <a:pt x="3523" y="1586"/>
                  <a:pt x="3438" y="1065"/>
                  <a:pt x="3397" y="562"/>
                </a:cubicBezTo>
                <a:cubicBezTo>
                  <a:pt x="3373" y="269"/>
                  <a:pt x="3425" y="-25"/>
                  <a:pt x="3528" y="2"/>
                </a:cubicBezTo>
                <a:cubicBezTo>
                  <a:pt x="3602" y="21"/>
                  <a:pt x="3631" y="212"/>
                  <a:pt x="3638" y="396"/>
                </a:cubicBezTo>
                <a:cubicBezTo>
                  <a:pt x="3660" y="973"/>
                  <a:pt x="3721" y="1583"/>
                  <a:pt x="3797" y="2055"/>
                </a:cubicBezTo>
                <a:cubicBezTo>
                  <a:pt x="3822" y="2215"/>
                  <a:pt x="3854" y="2345"/>
                  <a:pt x="3931" y="2358"/>
                </a:cubicBezTo>
                <a:cubicBezTo>
                  <a:pt x="4001" y="2370"/>
                  <a:pt x="4056" y="2241"/>
                  <a:pt x="4088" y="2091"/>
                </a:cubicBezTo>
                <a:cubicBezTo>
                  <a:pt x="4154" y="1787"/>
                  <a:pt x="4162" y="1388"/>
                  <a:pt x="4114" y="1041"/>
                </a:cubicBezTo>
                <a:cubicBezTo>
                  <a:pt x="4054" y="610"/>
                  <a:pt x="4102" y="193"/>
                  <a:pt x="4230" y="269"/>
                </a:cubicBezTo>
                <a:cubicBezTo>
                  <a:pt x="4302" y="313"/>
                  <a:pt x="4313" y="507"/>
                  <a:pt x="4313" y="682"/>
                </a:cubicBezTo>
                <a:cubicBezTo>
                  <a:pt x="4313" y="985"/>
                  <a:pt x="4313" y="1288"/>
                  <a:pt x="4316" y="1591"/>
                </a:cubicBezTo>
                <a:cubicBezTo>
                  <a:pt x="4412" y="1349"/>
                  <a:pt x="4488" y="1071"/>
                  <a:pt x="4540" y="766"/>
                </a:cubicBezTo>
                <a:cubicBezTo>
                  <a:pt x="4584" y="507"/>
                  <a:pt x="4637" y="217"/>
                  <a:pt x="4752" y="226"/>
                </a:cubicBezTo>
                <a:cubicBezTo>
                  <a:pt x="4859" y="235"/>
                  <a:pt x="4922" y="506"/>
                  <a:pt x="4865" y="716"/>
                </a:cubicBezTo>
                <a:cubicBezTo>
                  <a:pt x="4836" y="822"/>
                  <a:pt x="4782" y="868"/>
                  <a:pt x="4735" y="931"/>
                </a:cubicBezTo>
                <a:cubicBezTo>
                  <a:pt x="4576" y="1147"/>
                  <a:pt x="4505" y="1554"/>
                  <a:pt x="4424" y="1922"/>
                </a:cubicBezTo>
                <a:cubicBezTo>
                  <a:pt x="4294" y="2508"/>
                  <a:pt x="4118" y="3053"/>
                  <a:pt x="4045" y="3671"/>
                </a:cubicBezTo>
                <a:cubicBezTo>
                  <a:pt x="3861" y="5204"/>
                  <a:pt x="4112" y="6912"/>
                  <a:pt x="4937" y="7299"/>
                </a:cubicBezTo>
                <a:cubicBezTo>
                  <a:pt x="5667" y="7642"/>
                  <a:pt x="6413" y="7082"/>
                  <a:pt x="6739" y="5543"/>
                </a:cubicBezTo>
                <a:cubicBezTo>
                  <a:pt x="6877" y="4887"/>
                  <a:pt x="6918" y="4161"/>
                  <a:pt x="6930" y="3435"/>
                </a:cubicBezTo>
                <a:cubicBezTo>
                  <a:pt x="6937" y="3027"/>
                  <a:pt x="6955" y="2592"/>
                  <a:pt x="6929" y="2218"/>
                </a:cubicBezTo>
                <a:cubicBezTo>
                  <a:pt x="6906" y="1871"/>
                  <a:pt x="6927" y="1501"/>
                  <a:pt x="7056" y="1490"/>
                </a:cubicBezTo>
                <a:cubicBezTo>
                  <a:pt x="7125" y="1484"/>
                  <a:pt x="7178" y="1623"/>
                  <a:pt x="7187" y="1788"/>
                </a:cubicBezTo>
                <a:cubicBezTo>
                  <a:pt x="7197" y="1982"/>
                  <a:pt x="7147" y="2155"/>
                  <a:pt x="7115" y="2332"/>
                </a:cubicBezTo>
                <a:cubicBezTo>
                  <a:pt x="7050" y="2684"/>
                  <a:pt x="7047" y="3078"/>
                  <a:pt x="7106" y="3434"/>
                </a:cubicBezTo>
                <a:cubicBezTo>
                  <a:pt x="7177" y="3412"/>
                  <a:pt x="7239" y="3327"/>
                  <a:pt x="7283" y="3200"/>
                </a:cubicBezTo>
                <a:cubicBezTo>
                  <a:pt x="7410" y="2838"/>
                  <a:pt x="7475" y="2213"/>
                  <a:pt x="7614" y="1830"/>
                </a:cubicBezTo>
                <a:cubicBezTo>
                  <a:pt x="7664" y="1693"/>
                  <a:pt x="7706" y="1596"/>
                  <a:pt x="7770" y="1725"/>
                </a:cubicBezTo>
                <a:cubicBezTo>
                  <a:pt x="7824" y="1834"/>
                  <a:pt x="7800" y="2023"/>
                  <a:pt x="7758" y="2180"/>
                </a:cubicBezTo>
                <a:cubicBezTo>
                  <a:pt x="7583" y="2842"/>
                  <a:pt x="7369" y="3439"/>
                  <a:pt x="7166" y="4060"/>
                </a:cubicBezTo>
                <a:cubicBezTo>
                  <a:pt x="7012" y="4532"/>
                  <a:pt x="6931" y="5091"/>
                  <a:pt x="6880" y="5540"/>
                </a:cubicBezTo>
                <a:cubicBezTo>
                  <a:pt x="6849" y="5812"/>
                  <a:pt x="6845" y="6061"/>
                  <a:pt x="6946" y="6211"/>
                </a:cubicBezTo>
                <a:cubicBezTo>
                  <a:pt x="7000" y="6291"/>
                  <a:pt x="7068" y="6282"/>
                  <a:pt x="7132" y="6263"/>
                </a:cubicBezTo>
                <a:cubicBezTo>
                  <a:pt x="7541" y="6140"/>
                  <a:pt x="8024" y="5742"/>
                  <a:pt x="8363" y="5022"/>
                </a:cubicBezTo>
                <a:cubicBezTo>
                  <a:pt x="8481" y="4771"/>
                  <a:pt x="8607" y="4514"/>
                  <a:pt x="8745" y="4678"/>
                </a:cubicBezTo>
                <a:cubicBezTo>
                  <a:pt x="9049" y="5040"/>
                  <a:pt x="8572" y="5552"/>
                  <a:pt x="8160" y="5794"/>
                </a:cubicBezTo>
                <a:cubicBezTo>
                  <a:pt x="8053" y="5856"/>
                  <a:pt x="7947" y="5918"/>
                  <a:pt x="7860" y="6070"/>
                </a:cubicBezTo>
                <a:cubicBezTo>
                  <a:pt x="8180" y="6142"/>
                  <a:pt x="8489" y="6169"/>
                  <a:pt x="8809" y="6137"/>
                </a:cubicBezTo>
                <a:cubicBezTo>
                  <a:pt x="8966" y="6121"/>
                  <a:pt x="9116" y="6165"/>
                  <a:pt x="9241" y="6155"/>
                </a:cubicBezTo>
                <a:cubicBezTo>
                  <a:pt x="9318" y="6148"/>
                  <a:pt x="9391" y="6159"/>
                  <a:pt x="9420" y="6315"/>
                </a:cubicBezTo>
                <a:cubicBezTo>
                  <a:pt x="9490" y="6690"/>
                  <a:pt x="9208" y="6762"/>
                  <a:pt x="8958" y="6578"/>
                </a:cubicBezTo>
                <a:cubicBezTo>
                  <a:pt x="8823" y="6479"/>
                  <a:pt x="8675" y="6529"/>
                  <a:pt x="8560" y="6723"/>
                </a:cubicBezTo>
                <a:cubicBezTo>
                  <a:pt x="8667" y="6950"/>
                  <a:pt x="8795" y="7114"/>
                  <a:pt x="8936" y="7188"/>
                </a:cubicBezTo>
                <a:cubicBezTo>
                  <a:pt x="9093" y="7272"/>
                  <a:pt x="9282" y="7305"/>
                  <a:pt x="9320" y="7653"/>
                </a:cubicBezTo>
                <a:cubicBezTo>
                  <a:pt x="9330" y="7751"/>
                  <a:pt x="9321" y="7858"/>
                  <a:pt x="9288" y="7924"/>
                </a:cubicBezTo>
                <a:cubicBezTo>
                  <a:pt x="9228" y="8039"/>
                  <a:pt x="9144" y="7961"/>
                  <a:pt x="9073" y="7869"/>
                </a:cubicBezTo>
                <a:cubicBezTo>
                  <a:pt x="8083" y="6577"/>
                  <a:pt x="6864" y="6028"/>
                  <a:pt x="6385" y="7996"/>
                </a:cubicBezTo>
                <a:cubicBezTo>
                  <a:pt x="6166" y="8899"/>
                  <a:pt x="6264" y="9985"/>
                  <a:pt x="6467" y="10919"/>
                </a:cubicBezTo>
                <a:cubicBezTo>
                  <a:pt x="6835" y="12611"/>
                  <a:pt x="7444" y="13810"/>
                  <a:pt x="8047" y="14974"/>
                </a:cubicBezTo>
                <a:cubicBezTo>
                  <a:pt x="8621" y="16082"/>
                  <a:pt x="9209" y="17200"/>
                  <a:pt x="9860" y="18088"/>
                </a:cubicBezTo>
                <a:cubicBezTo>
                  <a:pt x="11154" y="19854"/>
                  <a:pt x="12711" y="20758"/>
                  <a:pt x="14294" y="20472"/>
                </a:cubicBezTo>
                <a:cubicBezTo>
                  <a:pt x="16107" y="20145"/>
                  <a:pt x="17800" y="18283"/>
                  <a:pt x="19039" y="15255"/>
                </a:cubicBezTo>
                <a:cubicBezTo>
                  <a:pt x="19081" y="15272"/>
                  <a:pt x="19125" y="15253"/>
                  <a:pt x="19162" y="15202"/>
                </a:cubicBezTo>
                <a:cubicBezTo>
                  <a:pt x="19226" y="15113"/>
                  <a:pt x="19258" y="14949"/>
                  <a:pt x="19290" y="14794"/>
                </a:cubicBezTo>
                <a:cubicBezTo>
                  <a:pt x="19466" y="13939"/>
                  <a:pt x="19732" y="13175"/>
                  <a:pt x="19815" y="12253"/>
                </a:cubicBezTo>
                <a:cubicBezTo>
                  <a:pt x="19868" y="11661"/>
                  <a:pt x="19841" y="11045"/>
                  <a:pt x="19737" y="10486"/>
                </a:cubicBezTo>
                <a:cubicBezTo>
                  <a:pt x="19627" y="10452"/>
                  <a:pt x="19539" y="10265"/>
                  <a:pt x="19516" y="10018"/>
                </a:cubicBezTo>
                <a:cubicBezTo>
                  <a:pt x="19494" y="9786"/>
                  <a:pt x="19544" y="9545"/>
                  <a:pt x="19640" y="9524"/>
                </a:cubicBezTo>
                <a:cubicBezTo>
                  <a:pt x="19722" y="9506"/>
                  <a:pt x="19779" y="9629"/>
                  <a:pt x="19809" y="9769"/>
                </a:cubicBezTo>
                <a:cubicBezTo>
                  <a:pt x="19842" y="9919"/>
                  <a:pt x="19848" y="10098"/>
                  <a:pt x="19812" y="10274"/>
                </a:cubicBezTo>
                <a:lnTo>
                  <a:pt x="19957" y="11377"/>
                </a:lnTo>
                <a:lnTo>
                  <a:pt x="19956" y="9610"/>
                </a:lnTo>
                <a:cubicBezTo>
                  <a:pt x="19891" y="9500"/>
                  <a:pt x="19847" y="9363"/>
                  <a:pt x="19819" y="9208"/>
                </a:cubicBezTo>
                <a:cubicBezTo>
                  <a:pt x="19792" y="9064"/>
                  <a:pt x="19781" y="8886"/>
                  <a:pt x="19837" y="8774"/>
                </a:cubicBezTo>
                <a:cubicBezTo>
                  <a:pt x="19943" y="8561"/>
                  <a:pt x="20104" y="8817"/>
                  <a:pt x="20093" y="9211"/>
                </a:cubicBezTo>
                <a:cubicBezTo>
                  <a:pt x="20091" y="9309"/>
                  <a:pt x="20075" y="9404"/>
                  <a:pt x="20050" y="9486"/>
                </a:cubicBezTo>
                <a:cubicBezTo>
                  <a:pt x="20086" y="10081"/>
                  <a:pt x="20091" y="10684"/>
                  <a:pt x="20064" y="11282"/>
                </a:cubicBezTo>
                <a:cubicBezTo>
                  <a:pt x="20037" y="11891"/>
                  <a:pt x="19978" y="12490"/>
                  <a:pt x="19888" y="13067"/>
                </a:cubicBezTo>
                <a:lnTo>
                  <a:pt x="20031" y="13159"/>
                </a:lnTo>
                <a:cubicBezTo>
                  <a:pt x="20150" y="13046"/>
                  <a:pt x="20255" y="12876"/>
                  <a:pt x="20341" y="12660"/>
                </a:cubicBezTo>
                <a:cubicBezTo>
                  <a:pt x="20453" y="12380"/>
                  <a:pt x="20526" y="12038"/>
                  <a:pt x="20556" y="11674"/>
                </a:cubicBezTo>
                <a:cubicBezTo>
                  <a:pt x="20514" y="11512"/>
                  <a:pt x="20498" y="11336"/>
                  <a:pt x="20504" y="11158"/>
                </a:cubicBezTo>
                <a:cubicBezTo>
                  <a:pt x="20509" y="10976"/>
                  <a:pt x="20544" y="10783"/>
                  <a:pt x="20625" y="10759"/>
                </a:cubicBezTo>
                <a:cubicBezTo>
                  <a:pt x="20741" y="10724"/>
                  <a:pt x="20795" y="10979"/>
                  <a:pt x="20793" y="11229"/>
                </a:cubicBezTo>
                <a:cubicBezTo>
                  <a:pt x="20792" y="11428"/>
                  <a:pt x="20764" y="11615"/>
                  <a:pt x="20682" y="11731"/>
                </a:cubicBezTo>
                <a:lnTo>
                  <a:pt x="20602" y="12413"/>
                </a:lnTo>
                <a:lnTo>
                  <a:pt x="20866" y="12355"/>
                </a:lnTo>
                <a:cubicBezTo>
                  <a:pt x="20867" y="12245"/>
                  <a:pt x="20886" y="12154"/>
                  <a:pt x="20914" y="12087"/>
                </a:cubicBezTo>
                <a:cubicBezTo>
                  <a:pt x="20941" y="12025"/>
                  <a:pt x="20978" y="11982"/>
                  <a:pt x="21018" y="11982"/>
                </a:cubicBezTo>
                <a:cubicBezTo>
                  <a:pt x="21089" y="11983"/>
                  <a:pt x="21146" y="12116"/>
                  <a:pt x="21166" y="12301"/>
                </a:cubicBezTo>
                <a:cubicBezTo>
                  <a:pt x="21192" y="12538"/>
                  <a:pt x="21152" y="12762"/>
                  <a:pt x="21068" y="12833"/>
                </a:cubicBezTo>
                <a:cubicBezTo>
                  <a:pt x="20998" y="12892"/>
                  <a:pt x="20916" y="12822"/>
                  <a:pt x="20885" y="12647"/>
                </a:cubicBezTo>
                <a:cubicBezTo>
                  <a:pt x="20610" y="12797"/>
                  <a:pt x="20349" y="13054"/>
                  <a:pt x="20112" y="13406"/>
                </a:cubicBezTo>
                <a:cubicBezTo>
                  <a:pt x="19863" y="13777"/>
                  <a:pt x="19646" y="14248"/>
                  <a:pt x="19471" y="14796"/>
                </a:cubicBezTo>
                <a:cubicBezTo>
                  <a:pt x="19640" y="14588"/>
                  <a:pt x="19814" y="14406"/>
                  <a:pt x="19991" y="14248"/>
                </a:cubicBezTo>
                <a:cubicBezTo>
                  <a:pt x="20154" y="14102"/>
                  <a:pt x="20323" y="13974"/>
                  <a:pt x="20501" y="13939"/>
                </a:cubicBezTo>
                <a:cubicBezTo>
                  <a:pt x="20699" y="13899"/>
                  <a:pt x="20898" y="13978"/>
                  <a:pt x="21079" y="14166"/>
                </a:cubicBezTo>
                <a:cubicBezTo>
                  <a:pt x="21297" y="13828"/>
                  <a:pt x="21490" y="14887"/>
                  <a:pt x="21231" y="14999"/>
                </a:cubicBezTo>
                <a:cubicBezTo>
                  <a:pt x="21122" y="15046"/>
                  <a:pt x="21035" y="14797"/>
                  <a:pt x="21080" y="14567"/>
                </a:cubicBezTo>
                <a:cubicBezTo>
                  <a:pt x="21015" y="14446"/>
                  <a:pt x="20940" y="14357"/>
                  <a:pt x="20859" y="14306"/>
                </a:cubicBezTo>
                <a:cubicBezTo>
                  <a:pt x="20778" y="14254"/>
                  <a:pt x="20692" y="14243"/>
                  <a:pt x="20608" y="14273"/>
                </a:cubicBezTo>
                <a:lnTo>
                  <a:pt x="20789" y="15036"/>
                </a:lnTo>
                <a:cubicBezTo>
                  <a:pt x="20878" y="15101"/>
                  <a:pt x="20929" y="15254"/>
                  <a:pt x="20946" y="15430"/>
                </a:cubicBezTo>
                <a:cubicBezTo>
                  <a:pt x="20966" y="15639"/>
                  <a:pt x="20936" y="15880"/>
                  <a:pt x="20827" y="15937"/>
                </a:cubicBezTo>
                <a:cubicBezTo>
                  <a:pt x="20718" y="15994"/>
                  <a:pt x="20640" y="15781"/>
                  <a:pt x="20631" y="15550"/>
                </a:cubicBezTo>
                <a:cubicBezTo>
                  <a:pt x="20625" y="15387"/>
                  <a:pt x="20650" y="15219"/>
                  <a:pt x="20717" y="15098"/>
                </a:cubicBezTo>
                <a:lnTo>
                  <a:pt x="20414" y="14305"/>
                </a:lnTo>
                <a:lnTo>
                  <a:pt x="19858" y="14768"/>
                </a:lnTo>
                <a:cubicBezTo>
                  <a:pt x="20010" y="14844"/>
                  <a:pt x="20148" y="15025"/>
                  <a:pt x="20254" y="15286"/>
                </a:cubicBezTo>
                <a:cubicBezTo>
                  <a:pt x="20350" y="15523"/>
                  <a:pt x="20415" y="15817"/>
                  <a:pt x="20441" y="16134"/>
                </a:cubicBezTo>
                <a:cubicBezTo>
                  <a:pt x="20545" y="16184"/>
                  <a:pt x="20596" y="16365"/>
                  <a:pt x="20602" y="16557"/>
                </a:cubicBezTo>
                <a:cubicBezTo>
                  <a:pt x="20608" y="16756"/>
                  <a:pt x="20563" y="16969"/>
                  <a:pt x="20453" y="16996"/>
                </a:cubicBezTo>
                <a:cubicBezTo>
                  <a:pt x="20369" y="17017"/>
                  <a:pt x="20309" y="16881"/>
                  <a:pt x="20288" y="16725"/>
                </a:cubicBezTo>
                <a:cubicBezTo>
                  <a:pt x="20267" y="16569"/>
                  <a:pt x="20281" y="16388"/>
                  <a:pt x="20347" y="16260"/>
                </a:cubicBezTo>
                <a:cubicBezTo>
                  <a:pt x="20253" y="15636"/>
                  <a:pt x="20016" y="15210"/>
                  <a:pt x="19738" y="15121"/>
                </a:cubicBezTo>
                <a:cubicBezTo>
                  <a:pt x="19549" y="15061"/>
                  <a:pt x="19345" y="15171"/>
                  <a:pt x="19246" y="15576"/>
                </a:cubicBezTo>
                <a:cubicBezTo>
                  <a:pt x="19226" y="15656"/>
                  <a:pt x="19213" y="15744"/>
                  <a:pt x="19210" y="15834"/>
                </a:cubicBezTo>
                <a:cubicBezTo>
                  <a:pt x="18001" y="18786"/>
                  <a:pt x="16360" y="20595"/>
                  <a:pt x="14599" y="21053"/>
                </a:cubicBezTo>
                <a:cubicBezTo>
                  <a:pt x="13566" y="21322"/>
                  <a:pt x="12531" y="21087"/>
                  <a:pt x="11551" y="20506"/>
                </a:cubicBezTo>
                <a:cubicBezTo>
                  <a:pt x="10571" y="19924"/>
                  <a:pt x="9629" y="18984"/>
                  <a:pt x="8832" y="17472"/>
                </a:cubicBezTo>
                <a:cubicBezTo>
                  <a:pt x="8375" y="16606"/>
                  <a:pt x="7922" y="15597"/>
                  <a:pt x="7473" y="14840"/>
                </a:cubicBezTo>
                <a:cubicBezTo>
                  <a:pt x="7054" y="14135"/>
                  <a:pt x="6618" y="13659"/>
                  <a:pt x="6109" y="14019"/>
                </a:cubicBezTo>
                <a:cubicBezTo>
                  <a:pt x="5555" y="14410"/>
                  <a:pt x="5251" y="15717"/>
                  <a:pt x="5298" y="17059"/>
                </a:cubicBezTo>
                <a:cubicBezTo>
                  <a:pt x="5325" y="17819"/>
                  <a:pt x="5457" y="18547"/>
                  <a:pt x="5677" y="19120"/>
                </a:cubicBezTo>
                <a:cubicBezTo>
                  <a:pt x="5871" y="19623"/>
                  <a:pt x="6089" y="20053"/>
                  <a:pt x="6195" y="20602"/>
                </a:cubicBezTo>
                <a:cubicBezTo>
                  <a:pt x="6225" y="20757"/>
                  <a:pt x="6234" y="20942"/>
                  <a:pt x="6176" y="21023"/>
                </a:cubicBezTo>
                <a:cubicBezTo>
                  <a:pt x="6093" y="21139"/>
                  <a:pt x="6053" y="21025"/>
                  <a:pt x="6007" y="20876"/>
                </a:cubicBezTo>
                <a:cubicBezTo>
                  <a:pt x="5931" y="20626"/>
                  <a:pt x="5845" y="20310"/>
                  <a:pt x="5745" y="20200"/>
                </a:cubicBezTo>
                <a:cubicBezTo>
                  <a:pt x="5713" y="20165"/>
                  <a:pt x="5677" y="20149"/>
                  <a:pt x="5642" y="20154"/>
                </a:cubicBezTo>
                <a:cubicBezTo>
                  <a:pt x="5657" y="20375"/>
                  <a:pt x="5646" y="20593"/>
                  <a:pt x="5661" y="20847"/>
                </a:cubicBezTo>
                <a:cubicBezTo>
                  <a:pt x="5681" y="21192"/>
                  <a:pt x="5678" y="21575"/>
                  <a:pt x="5550" y="21501"/>
                </a:cubicBezTo>
                <a:cubicBezTo>
                  <a:pt x="5451" y="21443"/>
                  <a:pt x="5460" y="21155"/>
                  <a:pt x="5484" y="20884"/>
                </a:cubicBezTo>
                <a:cubicBezTo>
                  <a:pt x="5541" y="20256"/>
                  <a:pt x="5389" y="19588"/>
                  <a:pt x="5287" y="18976"/>
                </a:cubicBezTo>
                <a:cubicBezTo>
                  <a:pt x="5214" y="18543"/>
                  <a:pt x="5095" y="18099"/>
                  <a:pt x="4903" y="18213"/>
                </a:cubicBezTo>
                <a:cubicBezTo>
                  <a:pt x="4770" y="18292"/>
                  <a:pt x="4717" y="18671"/>
                  <a:pt x="4584" y="18756"/>
                </a:cubicBezTo>
                <a:cubicBezTo>
                  <a:pt x="4539" y="18785"/>
                  <a:pt x="4491" y="18771"/>
                  <a:pt x="4453" y="18708"/>
                </a:cubicBezTo>
                <a:cubicBezTo>
                  <a:pt x="4278" y="18420"/>
                  <a:pt x="4488" y="17950"/>
                  <a:pt x="4661" y="17534"/>
                </a:cubicBezTo>
                <a:cubicBezTo>
                  <a:pt x="4972" y="16785"/>
                  <a:pt x="4744" y="15582"/>
                  <a:pt x="4386" y="14863"/>
                </a:cubicBezTo>
                <a:cubicBezTo>
                  <a:pt x="4109" y="14308"/>
                  <a:pt x="3781" y="13956"/>
                  <a:pt x="3442" y="13989"/>
                </a:cubicBezTo>
                <a:cubicBezTo>
                  <a:pt x="3081" y="14023"/>
                  <a:pt x="2726" y="14467"/>
                  <a:pt x="2574" y="15399"/>
                </a:cubicBezTo>
                <a:cubicBezTo>
                  <a:pt x="2368" y="16658"/>
                  <a:pt x="2592" y="18226"/>
                  <a:pt x="2544" y="19606"/>
                </a:cubicBezTo>
                <a:cubicBezTo>
                  <a:pt x="2539" y="19750"/>
                  <a:pt x="2517" y="19900"/>
                  <a:pt x="2460" y="19911"/>
                </a:cubicBezTo>
                <a:cubicBezTo>
                  <a:pt x="2404" y="19923"/>
                  <a:pt x="2378" y="19826"/>
                  <a:pt x="2368" y="19693"/>
                </a:cubicBezTo>
                <a:cubicBezTo>
                  <a:pt x="2357" y="19553"/>
                  <a:pt x="2351" y="19368"/>
                  <a:pt x="2362" y="19177"/>
                </a:cubicBezTo>
                <a:cubicBezTo>
                  <a:pt x="2380" y="18855"/>
                  <a:pt x="2361" y="18536"/>
                  <a:pt x="2317" y="18221"/>
                </a:cubicBezTo>
                <a:cubicBezTo>
                  <a:pt x="2234" y="18591"/>
                  <a:pt x="2178" y="18969"/>
                  <a:pt x="2125" y="19367"/>
                </a:cubicBezTo>
                <a:cubicBezTo>
                  <a:pt x="2080" y="19703"/>
                  <a:pt x="2008" y="20031"/>
                  <a:pt x="1966" y="20298"/>
                </a:cubicBezTo>
                <a:cubicBezTo>
                  <a:pt x="1946" y="20430"/>
                  <a:pt x="1920" y="20537"/>
                  <a:pt x="1858" y="20521"/>
                </a:cubicBezTo>
                <a:cubicBezTo>
                  <a:pt x="1770" y="20498"/>
                  <a:pt x="1759" y="20232"/>
                  <a:pt x="1803" y="19987"/>
                </a:cubicBezTo>
                <a:cubicBezTo>
                  <a:pt x="1897" y="19460"/>
                  <a:pt x="1976" y="18903"/>
                  <a:pt x="2044" y="18329"/>
                </a:cubicBezTo>
                <a:cubicBezTo>
                  <a:pt x="2123" y="17675"/>
                  <a:pt x="2189" y="17004"/>
                  <a:pt x="2258" y="16369"/>
                </a:cubicBezTo>
                <a:cubicBezTo>
                  <a:pt x="2299" y="15991"/>
                  <a:pt x="2304" y="15566"/>
                  <a:pt x="2163" y="15398"/>
                </a:cubicBezTo>
                <a:cubicBezTo>
                  <a:pt x="1986" y="15188"/>
                  <a:pt x="1817" y="15602"/>
                  <a:pt x="1690" y="16020"/>
                </a:cubicBezTo>
                <a:cubicBezTo>
                  <a:pt x="1576" y="16395"/>
                  <a:pt x="1441" y="16738"/>
                  <a:pt x="1271" y="16984"/>
                </a:cubicBezTo>
                <a:cubicBezTo>
                  <a:pt x="1179" y="17118"/>
                  <a:pt x="1060" y="17178"/>
                  <a:pt x="1007" y="16993"/>
                </a:cubicBezTo>
                <a:cubicBezTo>
                  <a:pt x="936" y="16749"/>
                  <a:pt x="1065" y="16502"/>
                  <a:pt x="1209" y="16338"/>
                </a:cubicBezTo>
                <a:cubicBezTo>
                  <a:pt x="1503" y="16004"/>
                  <a:pt x="1730" y="15453"/>
                  <a:pt x="1872" y="14779"/>
                </a:cubicBezTo>
                <a:cubicBezTo>
                  <a:pt x="1624" y="14832"/>
                  <a:pt x="1375" y="14735"/>
                  <a:pt x="1150" y="14498"/>
                </a:cubicBezTo>
                <a:cubicBezTo>
                  <a:pt x="1082" y="14427"/>
                  <a:pt x="1017" y="14314"/>
                  <a:pt x="1030" y="14159"/>
                </a:cubicBezTo>
                <a:cubicBezTo>
                  <a:pt x="1045" y="13964"/>
                  <a:pt x="1113" y="13946"/>
                  <a:pt x="1199" y="13974"/>
                </a:cubicBezTo>
                <a:cubicBezTo>
                  <a:pt x="1314" y="14012"/>
                  <a:pt x="1468" y="14057"/>
                  <a:pt x="1613" y="14134"/>
                </a:cubicBezTo>
                <a:cubicBezTo>
                  <a:pt x="1845" y="14256"/>
                  <a:pt x="2094" y="14034"/>
                  <a:pt x="2300" y="13768"/>
                </a:cubicBezTo>
                <a:cubicBezTo>
                  <a:pt x="2689" y="13266"/>
                  <a:pt x="2994" y="12399"/>
                  <a:pt x="2954" y="11317"/>
                </a:cubicBezTo>
                <a:cubicBezTo>
                  <a:pt x="2916" y="10306"/>
                  <a:pt x="2550" y="9602"/>
                  <a:pt x="2190" y="8992"/>
                </a:cubicBezTo>
                <a:cubicBezTo>
                  <a:pt x="1902" y="8503"/>
                  <a:pt x="1586" y="8056"/>
                  <a:pt x="1271" y="7812"/>
                </a:cubicBezTo>
                <a:cubicBezTo>
                  <a:pt x="1129" y="7702"/>
                  <a:pt x="991" y="7649"/>
                  <a:pt x="841" y="7758"/>
                </a:cubicBezTo>
                <a:cubicBezTo>
                  <a:pt x="685" y="7871"/>
                  <a:pt x="504" y="8060"/>
                  <a:pt x="382" y="8269"/>
                </a:cubicBezTo>
                <a:cubicBezTo>
                  <a:pt x="270" y="8461"/>
                  <a:pt x="153" y="8493"/>
                  <a:pt x="135" y="8219"/>
                </a:cubicBezTo>
                <a:cubicBezTo>
                  <a:pt x="125" y="8051"/>
                  <a:pt x="192" y="7967"/>
                  <a:pt x="261" y="7902"/>
                </a:cubicBezTo>
                <a:cubicBezTo>
                  <a:pt x="396" y="7774"/>
                  <a:pt x="528" y="7623"/>
                  <a:pt x="651" y="7446"/>
                </a:cubicBezTo>
                <a:cubicBezTo>
                  <a:pt x="586" y="7344"/>
                  <a:pt x="516" y="7262"/>
                  <a:pt x="442" y="7199"/>
                </a:cubicBezTo>
                <a:cubicBezTo>
                  <a:pt x="142" y="6941"/>
                  <a:pt x="-110" y="6469"/>
                  <a:pt x="49" y="6071"/>
                </a:cubicBezTo>
                <a:cubicBezTo>
                  <a:pt x="89" y="5969"/>
                  <a:pt x="151" y="5933"/>
                  <a:pt x="211" y="5939"/>
                </a:cubicBezTo>
                <a:cubicBezTo>
                  <a:pt x="491" y="5967"/>
                  <a:pt x="705" y="6783"/>
                  <a:pt x="982" y="6520"/>
                </a:cubicBezTo>
                <a:cubicBezTo>
                  <a:pt x="1073" y="6433"/>
                  <a:pt x="1134" y="6254"/>
                  <a:pt x="1146" y="6045"/>
                </a:cubicBezTo>
                <a:cubicBezTo>
                  <a:pt x="1159" y="5806"/>
                  <a:pt x="1108" y="5585"/>
                  <a:pt x="1072" y="5362"/>
                </a:cubicBezTo>
                <a:cubicBezTo>
                  <a:pt x="1041" y="5174"/>
                  <a:pt x="1021" y="4975"/>
                  <a:pt x="1013" y="4768"/>
                </a:cubicBezTo>
                <a:cubicBezTo>
                  <a:pt x="971" y="4519"/>
                  <a:pt x="919" y="4283"/>
                  <a:pt x="857" y="4062"/>
                </a:cubicBezTo>
                <a:cubicBezTo>
                  <a:pt x="787" y="3807"/>
                  <a:pt x="729" y="3499"/>
                  <a:pt x="821" y="3326"/>
                </a:cubicBezTo>
                <a:cubicBezTo>
                  <a:pt x="860" y="3252"/>
                  <a:pt x="915" y="3245"/>
                  <a:pt x="956" y="3313"/>
                </a:cubicBezTo>
                <a:cubicBezTo>
                  <a:pt x="983" y="3357"/>
                  <a:pt x="997" y="3425"/>
                  <a:pt x="1008" y="3496"/>
                </a:cubicBezTo>
                <a:cubicBezTo>
                  <a:pt x="1052" y="3800"/>
                  <a:pt x="1055" y="4175"/>
                  <a:pt x="1101" y="4480"/>
                </a:cubicBezTo>
                <a:cubicBezTo>
                  <a:pt x="1114" y="4568"/>
                  <a:pt x="1131" y="4645"/>
                  <a:pt x="1173" y="4669"/>
                </a:cubicBezTo>
                <a:cubicBezTo>
                  <a:pt x="1255" y="4718"/>
                  <a:pt x="1305" y="4531"/>
                  <a:pt x="1314" y="4320"/>
                </a:cubicBezTo>
                <a:cubicBezTo>
                  <a:pt x="1333" y="3880"/>
                  <a:pt x="1386" y="3311"/>
                  <a:pt x="1353" y="2878"/>
                </a:cubicBezTo>
                <a:cubicBezTo>
                  <a:pt x="1341" y="2704"/>
                  <a:pt x="1335" y="2556"/>
                  <a:pt x="1413" y="2530"/>
                </a:cubicBezTo>
                <a:cubicBezTo>
                  <a:pt x="1485" y="2506"/>
                  <a:pt x="1523" y="2703"/>
                  <a:pt x="1519" y="2916"/>
                </a:cubicBezTo>
                <a:cubicBezTo>
                  <a:pt x="1493" y="4275"/>
                  <a:pt x="1313" y="5724"/>
                  <a:pt x="1589" y="6777"/>
                </a:cubicBezTo>
                <a:cubicBezTo>
                  <a:pt x="1810" y="7623"/>
                  <a:pt x="2200" y="7972"/>
                  <a:pt x="2593" y="7939"/>
                </a:cubicBezTo>
                <a:cubicBezTo>
                  <a:pt x="2834" y="7919"/>
                  <a:pt x="3059" y="7756"/>
                  <a:pt x="3254" y="7435"/>
                </a:cubicBezTo>
                <a:close/>
              </a:path>
            </a:pathLst>
          </a:custGeom>
          <a:solidFill>
            <a:srgbClr val="FFFFFF"/>
          </a:solidFill>
          <a:ln w="25400">
            <a:solidFill>
              <a:srgbClr val="000000"/>
            </a:solidFill>
            <a:miter lim="400000"/>
          </a:ln>
        </p:spPr>
        <p:txBody>
          <a:bodyPr lIns="50800" tIns="50800" rIns="50800" bIns="50800" anchor="ctr"/>
          <a:lstStyle/>
          <a:p>
            <a:endParaRPr/>
          </a:p>
        </p:txBody>
      </p:sp>
      <p:sp>
        <p:nvSpPr>
          <p:cNvPr id="244" name="図形"/>
          <p:cNvSpPr/>
          <p:nvPr/>
        </p:nvSpPr>
        <p:spPr>
          <a:xfrm>
            <a:off x="6365541" y="9626534"/>
            <a:ext cx="1282434" cy="883320"/>
          </a:xfrm>
          <a:custGeom>
            <a:avLst/>
            <a:gdLst/>
            <a:ahLst/>
            <a:cxnLst>
              <a:cxn ang="0">
                <a:pos x="wd2" y="hd2"/>
              </a:cxn>
              <a:cxn ang="5400000">
                <a:pos x="wd2" y="hd2"/>
              </a:cxn>
              <a:cxn ang="10800000">
                <a:pos x="wd2" y="hd2"/>
              </a:cxn>
              <a:cxn ang="16200000">
                <a:pos x="wd2" y="hd2"/>
              </a:cxn>
            </a:cxnLst>
            <a:rect l="0" t="0" r="r" b="b"/>
            <a:pathLst>
              <a:path w="19146" h="20426" extrusionOk="0">
                <a:moveTo>
                  <a:pt x="567" y="4788"/>
                </a:moveTo>
                <a:cubicBezTo>
                  <a:pt x="1846" y="948"/>
                  <a:pt x="4734" y="271"/>
                  <a:pt x="7481" y="90"/>
                </a:cubicBezTo>
                <a:cubicBezTo>
                  <a:pt x="10968" y="-140"/>
                  <a:pt x="15387" y="-361"/>
                  <a:pt x="17978" y="5263"/>
                </a:cubicBezTo>
                <a:cubicBezTo>
                  <a:pt x="19954" y="9553"/>
                  <a:pt x="19377" y="15546"/>
                  <a:pt x="16596" y="18497"/>
                </a:cubicBezTo>
                <a:cubicBezTo>
                  <a:pt x="14011" y="21239"/>
                  <a:pt x="10976" y="20546"/>
                  <a:pt x="8265" y="19533"/>
                </a:cubicBezTo>
                <a:cubicBezTo>
                  <a:pt x="2977" y="17557"/>
                  <a:pt x="-1646" y="11432"/>
                  <a:pt x="567" y="4788"/>
                </a:cubicBezTo>
                <a:close/>
              </a:path>
            </a:pathLst>
          </a:custGeom>
          <a:solidFill>
            <a:srgbClr val="D5D5D5"/>
          </a:solidFill>
          <a:ln w="25400">
            <a:solidFill>
              <a:srgbClr val="000000"/>
            </a:solidFill>
            <a:miter lim="400000"/>
          </a:ln>
        </p:spPr>
        <p:txBody>
          <a:bodyPr lIns="50800" tIns="50800" rIns="50800" bIns="50800" anchor="ctr"/>
          <a:lstStyle/>
          <a:p>
            <a:endParaRPr/>
          </a:p>
        </p:txBody>
      </p:sp>
      <p:sp>
        <p:nvSpPr>
          <p:cNvPr id="245" name="図形"/>
          <p:cNvSpPr/>
          <p:nvPr/>
        </p:nvSpPr>
        <p:spPr>
          <a:xfrm>
            <a:off x="6768630" y="9793914"/>
            <a:ext cx="590044" cy="412175"/>
          </a:xfrm>
          <a:custGeom>
            <a:avLst/>
            <a:gdLst/>
            <a:ahLst/>
            <a:cxnLst>
              <a:cxn ang="0">
                <a:pos x="wd2" y="hd2"/>
              </a:cxn>
              <a:cxn ang="5400000">
                <a:pos x="wd2" y="hd2"/>
              </a:cxn>
              <a:cxn ang="10800000">
                <a:pos x="wd2" y="hd2"/>
              </a:cxn>
              <a:cxn ang="16200000">
                <a:pos x="wd2" y="hd2"/>
              </a:cxn>
            </a:cxnLst>
            <a:rect l="0" t="0" r="r" b="b"/>
            <a:pathLst>
              <a:path w="20260" h="20374" extrusionOk="0">
                <a:moveTo>
                  <a:pt x="60" y="8438"/>
                </a:moveTo>
                <a:cubicBezTo>
                  <a:pt x="845" y="408"/>
                  <a:pt x="6583" y="-837"/>
                  <a:pt x="11575" y="423"/>
                </a:cubicBezTo>
                <a:cubicBezTo>
                  <a:pt x="16202" y="1591"/>
                  <a:pt x="20985" y="5044"/>
                  <a:pt x="20169" y="12575"/>
                </a:cubicBezTo>
                <a:cubicBezTo>
                  <a:pt x="19521" y="18547"/>
                  <a:pt x="14706" y="20763"/>
                  <a:pt x="10111" y="20319"/>
                </a:cubicBezTo>
                <a:cubicBezTo>
                  <a:pt x="4579" y="19785"/>
                  <a:pt x="-615" y="15336"/>
                  <a:pt x="60" y="8438"/>
                </a:cubicBezTo>
                <a:close/>
              </a:path>
            </a:pathLst>
          </a:custGeom>
          <a:solidFill>
            <a:srgbClr val="929292"/>
          </a:solidFill>
          <a:ln w="25400">
            <a:solidFill>
              <a:srgbClr val="000000"/>
            </a:solidFill>
            <a:miter lim="400000"/>
          </a:ln>
        </p:spPr>
        <p:txBody>
          <a:bodyPr lIns="50800" tIns="50800" rIns="50800" bIns="50800" anchor="ctr"/>
          <a:lstStyle/>
          <a:p>
            <a:endParaRPr/>
          </a:p>
        </p:txBody>
      </p:sp>
      <p:sp>
        <p:nvSpPr>
          <p:cNvPr id="246" name="図形"/>
          <p:cNvSpPr/>
          <p:nvPr/>
        </p:nvSpPr>
        <p:spPr>
          <a:xfrm>
            <a:off x="8834794" y="11053352"/>
            <a:ext cx="1003280" cy="939650"/>
          </a:xfrm>
          <a:custGeom>
            <a:avLst/>
            <a:gdLst/>
            <a:ahLst/>
            <a:cxnLst>
              <a:cxn ang="0">
                <a:pos x="wd2" y="hd2"/>
              </a:cxn>
              <a:cxn ang="5400000">
                <a:pos x="wd2" y="hd2"/>
              </a:cxn>
              <a:cxn ang="10800000">
                <a:pos x="wd2" y="hd2"/>
              </a:cxn>
              <a:cxn ang="16200000">
                <a:pos x="wd2" y="hd2"/>
              </a:cxn>
            </a:cxnLst>
            <a:rect l="0" t="0" r="r" b="b"/>
            <a:pathLst>
              <a:path w="19840" h="20842" extrusionOk="0">
                <a:moveTo>
                  <a:pt x="783" y="1419"/>
                </a:moveTo>
                <a:cubicBezTo>
                  <a:pt x="1960" y="-252"/>
                  <a:pt x="4111" y="-305"/>
                  <a:pt x="5934" y="525"/>
                </a:cubicBezTo>
                <a:cubicBezTo>
                  <a:pt x="8216" y="1564"/>
                  <a:pt x="9828" y="3653"/>
                  <a:pt x="11561" y="5542"/>
                </a:cubicBezTo>
                <a:cubicBezTo>
                  <a:pt x="13958" y="8154"/>
                  <a:pt x="16705" y="10487"/>
                  <a:pt x="18635" y="13444"/>
                </a:cubicBezTo>
                <a:cubicBezTo>
                  <a:pt x="19239" y="14368"/>
                  <a:pt x="19755" y="15365"/>
                  <a:pt x="19830" y="16515"/>
                </a:cubicBezTo>
                <a:cubicBezTo>
                  <a:pt x="19959" y="18481"/>
                  <a:pt x="18778" y="20246"/>
                  <a:pt x="17065" y="20703"/>
                </a:cubicBezTo>
                <a:cubicBezTo>
                  <a:pt x="14842" y="21295"/>
                  <a:pt x="13261" y="19905"/>
                  <a:pt x="11668" y="18190"/>
                </a:cubicBezTo>
                <a:cubicBezTo>
                  <a:pt x="9745" y="16120"/>
                  <a:pt x="7612" y="13661"/>
                  <a:pt x="5434" y="11707"/>
                </a:cubicBezTo>
                <a:cubicBezTo>
                  <a:pt x="2027" y="8649"/>
                  <a:pt x="-1641" y="4861"/>
                  <a:pt x="783" y="1419"/>
                </a:cubicBezTo>
                <a:close/>
              </a:path>
            </a:pathLst>
          </a:custGeom>
          <a:solidFill>
            <a:srgbClr val="D5D5D5"/>
          </a:solidFill>
          <a:ln w="25400">
            <a:solidFill>
              <a:srgbClr val="000000"/>
            </a:solidFill>
            <a:miter lim="400000"/>
          </a:ln>
        </p:spPr>
        <p:txBody>
          <a:bodyPr lIns="50800" tIns="50800" rIns="50800" bIns="50800" anchor="ctr"/>
          <a:lstStyle/>
          <a:p>
            <a:endParaRPr/>
          </a:p>
        </p:txBody>
      </p:sp>
      <p:sp>
        <p:nvSpPr>
          <p:cNvPr id="247" name="図形"/>
          <p:cNvSpPr/>
          <p:nvPr/>
        </p:nvSpPr>
        <p:spPr>
          <a:xfrm>
            <a:off x="11428805" y="12582378"/>
            <a:ext cx="1153749" cy="520180"/>
          </a:xfrm>
          <a:custGeom>
            <a:avLst/>
            <a:gdLst/>
            <a:ahLst/>
            <a:cxnLst>
              <a:cxn ang="0">
                <a:pos x="wd2" y="hd2"/>
              </a:cxn>
              <a:cxn ang="5400000">
                <a:pos x="wd2" y="hd2"/>
              </a:cxn>
              <a:cxn ang="10800000">
                <a:pos x="wd2" y="hd2"/>
              </a:cxn>
              <a:cxn ang="16200000">
                <a:pos x="wd2" y="hd2"/>
              </a:cxn>
            </a:cxnLst>
            <a:rect l="0" t="0" r="r" b="b"/>
            <a:pathLst>
              <a:path w="20119" h="19447" extrusionOk="0">
                <a:moveTo>
                  <a:pt x="3865" y="44"/>
                </a:moveTo>
                <a:cubicBezTo>
                  <a:pt x="2597" y="161"/>
                  <a:pt x="1254" y="635"/>
                  <a:pt x="530" y="2837"/>
                </a:cubicBezTo>
                <a:cubicBezTo>
                  <a:pt x="-1440" y="8832"/>
                  <a:pt x="2370" y="15210"/>
                  <a:pt x="7157" y="17024"/>
                </a:cubicBezTo>
                <a:cubicBezTo>
                  <a:pt x="10796" y="18403"/>
                  <a:pt x="14582" y="21304"/>
                  <a:pt x="17902" y="17735"/>
                </a:cubicBezTo>
                <a:cubicBezTo>
                  <a:pt x="19137" y="16408"/>
                  <a:pt x="20160" y="14090"/>
                  <a:pt x="20118" y="11193"/>
                </a:cubicBezTo>
                <a:cubicBezTo>
                  <a:pt x="20083" y="8820"/>
                  <a:pt x="19316" y="6879"/>
                  <a:pt x="18368" y="5611"/>
                </a:cubicBezTo>
                <a:cubicBezTo>
                  <a:pt x="17261" y="4131"/>
                  <a:pt x="16035" y="3551"/>
                  <a:pt x="14774" y="2987"/>
                </a:cubicBezTo>
                <a:cubicBezTo>
                  <a:pt x="11265" y="1420"/>
                  <a:pt x="7531" y="-296"/>
                  <a:pt x="3865" y="44"/>
                </a:cubicBezTo>
                <a:close/>
              </a:path>
            </a:pathLst>
          </a:custGeom>
          <a:solidFill>
            <a:srgbClr val="D5D5D5"/>
          </a:solidFill>
          <a:ln w="25400">
            <a:solidFill>
              <a:srgbClr val="000000"/>
            </a:solidFill>
            <a:miter lim="400000"/>
          </a:ln>
        </p:spPr>
        <p:txBody>
          <a:bodyPr lIns="50800" tIns="50800" rIns="50800" bIns="50800" anchor="ctr"/>
          <a:lstStyle/>
          <a:p>
            <a:endParaRPr/>
          </a:p>
        </p:txBody>
      </p:sp>
      <p:sp>
        <p:nvSpPr>
          <p:cNvPr id="248" name="図形"/>
          <p:cNvSpPr/>
          <p:nvPr/>
        </p:nvSpPr>
        <p:spPr>
          <a:xfrm>
            <a:off x="10101061" y="12010474"/>
            <a:ext cx="1069640" cy="762230"/>
          </a:xfrm>
          <a:custGeom>
            <a:avLst/>
            <a:gdLst/>
            <a:ahLst/>
            <a:cxnLst>
              <a:cxn ang="0">
                <a:pos x="wd2" y="hd2"/>
              </a:cxn>
              <a:cxn ang="5400000">
                <a:pos x="wd2" y="hd2"/>
              </a:cxn>
              <a:cxn ang="10800000">
                <a:pos x="wd2" y="hd2"/>
              </a:cxn>
              <a:cxn ang="16200000">
                <a:pos x="wd2" y="hd2"/>
              </a:cxn>
            </a:cxnLst>
            <a:rect l="0" t="0" r="r" b="b"/>
            <a:pathLst>
              <a:path w="20809" h="20470" extrusionOk="0">
                <a:moveTo>
                  <a:pt x="294" y="3595"/>
                </a:moveTo>
                <a:cubicBezTo>
                  <a:pt x="932" y="1437"/>
                  <a:pt x="2509" y="155"/>
                  <a:pt x="4209" y="15"/>
                </a:cubicBezTo>
                <a:cubicBezTo>
                  <a:pt x="7779" y="-280"/>
                  <a:pt x="10358" y="3967"/>
                  <a:pt x="13463" y="6262"/>
                </a:cubicBezTo>
                <a:cubicBezTo>
                  <a:pt x="15459" y="7737"/>
                  <a:pt x="17790" y="8446"/>
                  <a:pt x="19389" y="10682"/>
                </a:cubicBezTo>
                <a:cubicBezTo>
                  <a:pt x="20521" y="12265"/>
                  <a:pt x="21133" y="14493"/>
                  <a:pt x="20632" y="16580"/>
                </a:cubicBezTo>
                <a:cubicBezTo>
                  <a:pt x="20153" y="18574"/>
                  <a:pt x="18796" y="19836"/>
                  <a:pt x="17292" y="20272"/>
                </a:cubicBezTo>
                <a:cubicBezTo>
                  <a:pt x="13676" y="21320"/>
                  <a:pt x="10453" y="17975"/>
                  <a:pt x="7201" y="15595"/>
                </a:cubicBezTo>
                <a:cubicBezTo>
                  <a:pt x="5318" y="14217"/>
                  <a:pt x="3281" y="13123"/>
                  <a:pt x="1775" y="11029"/>
                </a:cubicBezTo>
                <a:cubicBezTo>
                  <a:pt x="329" y="9020"/>
                  <a:pt x="-467" y="6168"/>
                  <a:pt x="294" y="3595"/>
                </a:cubicBezTo>
                <a:close/>
              </a:path>
            </a:pathLst>
          </a:custGeom>
          <a:solidFill>
            <a:srgbClr val="D5D5D5"/>
          </a:solidFill>
          <a:ln w="25400">
            <a:solidFill>
              <a:srgbClr val="000000"/>
            </a:solidFill>
            <a:miter lim="400000"/>
          </a:ln>
        </p:spPr>
        <p:txBody>
          <a:bodyPr lIns="50800" tIns="50800" rIns="50800" bIns="50800" anchor="ctr"/>
          <a:lstStyle/>
          <a:p>
            <a:endParaRPr/>
          </a:p>
        </p:txBody>
      </p:sp>
      <p:sp>
        <p:nvSpPr>
          <p:cNvPr id="249" name="図形"/>
          <p:cNvSpPr/>
          <p:nvPr/>
        </p:nvSpPr>
        <p:spPr>
          <a:xfrm>
            <a:off x="12896419" y="12603446"/>
            <a:ext cx="1143200" cy="492949"/>
          </a:xfrm>
          <a:custGeom>
            <a:avLst/>
            <a:gdLst/>
            <a:ahLst/>
            <a:cxnLst>
              <a:cxn ang="0">
                <a:pos x="wd2" y="hd2"/>
              </a:cxn>
              <a:cxn ang="5400000">
                <a:pos x="wd2" y="hd2"/>
              </a:cxn>
              <a:cxn ang="10800000">
                <a:pos x="wd2" y="hd2"/>
              </a:cxn>
              <a:cxn ang="16200000">
                <a:pos x="wd2" y="hd2"/>
              </a:cxn>
            </a:cxnLst>
            <a:rect l="0" t="0" r="r" b="b"/>
            <a:pathLst>
              <a:path w="21169" h="20669" extrusionOk="0">
                <a:moveTo>
                  <a:pt x="4898" y="2515"/>
                </a:moveTo>
                <a:cubicBezTo>
                  <a:pt x="8136" y="1932"/>
                  <a:pt x="11373" y="1324"/>
                  <a:pt x="14596" y="422"/>
                </a:cubicBezTo>
                <a:cubicBezTo>
                  <a:pt x="15894" y="59"/>
                  <a:pt x="17219" y="-344"/>
                  <a:pt x="18475" y="496"/>
                </a:cubicBezTo>
                <a:cubicBezTo>
                  <a:pt x="20008" y="1522"/>
                  <a:pt x="21221" y="4371"/>
                  <a:pt x="21167" y="7894"/>
                </a:cubicBezTo>
                <a:cubicBezTo>
                  <a:pt x="21124" y="10682"/>
                  <a:pt x="20264" y="12924"/>
                  <a:pt x="19278" y="14629"/>
                </a:cubicBezTo>
                <a:cubicBezTo>
                  <a:pt x="15449" y="21256"/>
                  <a:pt x="10362" y="21140"/>
                  <a:pt x="5551" y="20208"/>
                </a:cubicBezTo>
                <a:cubicBezTo>
                  <a:pt x="3889" y="19886"/>
                  <a:pt x="2138" y="19369"/>
                  <a:pt x="997" y="16617"/>
                </a:cubicBezTo>
                <a:cubicBezTo>
                  <a:pt x="-379" y="13296"/>
                  <a:pt x="-335" y="8081"/>
                  <a:pt x="1153" y="5088"/>
                </a:cubicBezTo>
                <a:cubicBezTo>
                  <a:pt x="2158" y="3067"/>
                  <a:pt x="3560" y="2756"/>
                  <a:pt x="4898" y="2515"/>
                </a:cubicBezTo>
                <a:close/>
              </a:path>
            </a:pathLst>
          </a:custGeom>
          <a:solidFill>
            <a:srgbClr val="D5D5D5"/>
          </a:solidFill>
          <a:ln w="25400">
            <a:solidFill>
              <a:srgbClr val="000000"/>
            </a:solidFill>
            <a:miter lim="400000"/>
          </a:ln>
        </p:spPr>
        <p:txBody>
          <a:bodyPr lIns="50800" tIns="50800" rIns="50800" bIns="50800" anchor="ctr"/>
          <a:lstStyle/>
          <a:p>
            <a:endParaRPr/>
          </a:p>
        </p:txBody>
      </p:sp>
      <p:sp>
        <p:nvSpPr>
          <p:cNvPr id="250" name="図形"/>
          <p:cNvSpPr/>
          <p:nvPr/>
        </p:nvSpPr>
        <p:spPr>
          <a:xfrm>
            <a:off x="14298849" y="12071661"/>
            <a:ext cx="1058621" cy="730153"/>
          </a:xfrm>
          <a:custGeom>
            <a:avLst/>
            <a:gdLst/>
            <a:ahLst/>
            <a:cxnLst>
              <a:cxn ang="0">
                <a:pos x="wd2" y="hd2"/>
              </a:cxn>
              <a:cxn ang="5400000">
                <a:pos x="wd2" y="hd2"/>
              </a:cxn>
              <a:cxn ang="10800000">
                <a:pos x="wd2" y="hd2"/>
              </a:cxn>
              <a:cxn ang="16200000">
                <a:pos x="wd2" y="hd2"/>
              </a:cxn>
            </a:cxnLst>
            <a:rect l="0" t="0" r="r" b="b"/>
            <a:pathLst>
              <a:path w="20961" h="21329" extrusionOk="0">
                <a:moveTo>
                  <a:pt x="7646" y="19739"/>
                </a:moveTo>
                <a:cubicBezTo>
                  <a:pt x="11605" y="17106"/>
                  <a:pt x="15786" y="14858"/>
                  <a:pt x="18903" y="10371"/>
                </a:cubicBezTo>
                <a:cubicBezTo>
                  <a:pt x="20463" y="8126"/>
                  <a:pt x="21584" y="5022"/>
                  <a:pt x="20580" y="2362"/>
                </a:cubicBezTo>
                <a:cubicBezTo>
                  <a:pt x="19943" y="675"/>
                  <a:pt x="18620" y="-91"/>
                  <a:pt x="17297" y="8"/>
                </a:cubicBezTo>
                <a:cubicBezTo>
                  <a:pt x="14919" y="186"/>
                  <a:pt x="13105" y="2821"/>
                  <a:pt x="11104" y="4680"/>
                </a:cubicBezTo>
                <a:cubicBezTo>
                  <a:pt x="8632" y="6977"/>
                  <a:pt x="5758" y="8104"/>
                  <a:pt x="3191" y="10155"/>
                </a:cubicBezTo>
                <a:cubicBezTo>
                  <a:pt x="1535" y="11479"/>
                  <a:pt x="-16" y="13433"/>
                  <a:pt x="1" y="16145"/>
                </a:cubicBezTo>
                <a:cubicBezTo>
                  <a:pt x="20" y="19294"/>
                  <a:pt x="2054" y="21509"/>
                  <a:pt x="4292" y="21317"/>
                </a:cubicBezTo>
                <a:cubicBezTo>
                  <a:pt x="5476" y="21216"/>
                  <a:pt x="6567" y="20456"/>
                  <a:pt x="7646" y="19739"/>
                </a:cubicBezTo>
                <a:close/>
              </a:path>
            </a:pathLst>
          </a:custGeom>
          <a:solidFill>
            <a:srgbClr val="D5D5D5"/>
          </a:solidFill>
          <a:ln w="25400">
            <a:solidFill>
              <a:srgbClr val="000000"/>
            </a:solidFill>
            <a:miter lim="400000"/>
          </a:ln>
        </p:spPr>
        <p:txBody>
          <a:bodyPr lIns="50800" tIns="50800" rIns="50800" bIns="50800" anchor="ctr"/>
          <a:lstStyle/>
          <a:p>
            <a:endParaRPr/>
          </a:p>
        </p:txBody>
      </p:sp>
      <p:sp>
        <p:nvSpPr>
          <p:cNvPr id="251" name="図形"/>
          <p:cNvSpPr/>
          <p:nvPr/>
        </p:nvSpPr>
        <p:spPr>
          <a:xfrm>
            <a:off x="11861689" y="12702593"/>
            <a:ext cx="358687" cy="281518"/>
          </a:xfrm>
          <a:custGeom>
            <a:avLst/>
            <a:gdLst/>
            <a:ahLst/>
            <a:cxnLst>
              <a:cxn ang="0">
                <a:pos x="wd2" y="hd2"/>
              </a:cxn>
              <a:cxn ang="5400000">
                <a:pos x="wd2" y="hd2"/>
              </a:cxn>
              <a:cxn ang="10800000">
                <a:pos x="wd2" y="hd2"/>
              </a:cxn>
              <a:cxn ang="16200000">
                <a:pos x="wd2" y="hd2"/>
              </a:cxn>
            </a:cxnLst>
            <a:rect l="0" t="0" r="r" b="b"/>
            <a:pathLst>
              <a:path w="20152" h="20239" extrusionOk="0">
                <a:moveTo>
                  <a:pt x="7953" y="19770"/>
                </a:moveTo>
                <a:cubicBezTo>
                  <a:pt x="3176" y="18308"/>
                  <a:pt x="-735" y="13515"/>
                  <a:pt x="118" y="7775"/>
                </a:cubicBezTo>
                <a:cubicBezTo>
                  <a:pt x="902" y="2498"/>
                  <a:pt x="5307" y="-144"/>
                  <a:pt x="9741" y="6"/>
                </a:cubicBezTo>
                <a:cubicBezTo>
                  <a:pt x="15657" y="205"/>
                  <a:pt x="20865" y="5298"/>
                  <a:pt x="20072" y="12022"/>
                </a:cubicBezTo>
                <a:cubicBezTo>
                  <a:pt x="19305" y="18525"/>
                  <a:pt x="13462" y="21456"/>
                  <a:pt x="7953" y="19770"/>
                </a:cubicBezTo>
                <a:close/>
              </a:path>
            </a:pathLst>
          </a:custGeom>
          <a:solidFill>
            <a:srgbClr val="929292"/>
          </a:solidFill>
          <a:ln w="25400">
            <a:solidFill>
              <a:srgbClr val="000000"/>
            </a:solidFill>
            <a:miter lim="400000"/>
          </a:ln>
        </p:spPr>
        <p:txBody>
          <a:bodyPr lIns="50800" tIns="50800" rIns="50800" bIns="50800" anchor="ctr"/>
          <a:lstStyle/>
          <a:p>
            <a:endParaRPr/>
          </a:p>
        </p:txBody>
      </p:sp>
      <p:sp>
        <p:nvSpPr>
          <p:cNvPr id="252" name="図形"/>
          <p:cNvSpPr/>
          <p:nvPr/>
        </p:nvSpPr>
        <p:spPr>
          <a:xfrm>
            <a:off x="10346596" y="12210224"/>
            <a:ext cx="320612" cy="237468"/>
          </a:xfrm>
          <a:custGeom>
            <a:avLst/>
            <a:gdLst/>
            <a:ahLst/>
            <a:cxnLst>
              <a:cxn ang="0">
                <a:pos x="wd2" y="hd2"/>
              </a:cxn>
              <a:cxn ang="5400000">
                <a:pos x="wd2" y="hd2"/>
              </a:cxn>
              <a:cxn ang="10800000">
                <a:pos x="wd2" y="hd2"/>
              </a:cxn>
              <a:cxn ang="16200000">
                <a:pos x="wd2" y="hd2"/>
              </a:cxn>
            </a:cxnLst>
            <a:rect l="0" t="0" r="r" b="b"/>
            <a:pathLst>
              <a:path w="18970" h="19819" extrusionOk="0">
                <a:moveTo>
                  <a:pt x="7330" y="18656"/>
                </a:moveTo>
                <a:cubicBezTo>
                  <a:pt x="2459" y="16272"/>
                  <a:pt x="-1363" y="10476"/>
                  <a:pt x="465" y="4696"/>
                </a:cubicBezTo>
                <a:cubicBezTo>
                  <a:pt x="1989" y="-124"/>
                  <a:pt x="6377" y="-697"/>
                  <a:pt x="10292" y="597"/>
                </a:cubicBezTo>
                <a:cubicBezTo>
                  <a:pt x="15699" y="2385"/>
                  <a:pt x="20237" y="7979"/>
                  <a:pt x="18648" y="14338"/>
                </a:cubicBezTo>
                <a:cubicBezTo>
                  <a:pt x="17205" y="20117"/>
                  <a:pt x="11922" y="20903"/>
                  <a:pt x="7330" y="18656"/>
                </a:cubicBezTo>
                <a:close/>
              </a:path>
            </a:pathLst>
          </a:custGeom>
          <a:solidFill>
            <a:srgbClr val="929292"/>
          </a:solidFill>
          <a:ln w="25400">
            <a:solidFill>
              <a:srgbClr val="000000"/>
            </a:solidFill>
            <a:miter lim="400000"/>
          </a:ln>
        </p:spPr>
        <p:txBody>
          <a:bodyPr lIns="50800" tIns="50800" rIns="50800" bIns="50800" anchor="ctr"/>
          <a:lstStyle/>
          <a:p>
            <a:endParaRPr/>
          </a:p>
        </p:txBody>
      </p:sp>
      <p:sp>
        <p:nvSpPr>
          <p:cNvPr id="253" name="図形"/>
          <p:cNvSpPr/>
          <p:nvPr/>
        </p:nvSpPr>
        <p:spPr>
          <a:xfrm>
            <a:off x="9069752" y="11204270"/>
            <a:ext cx="299268" cy="308845"/>
          </a:xfrm>
          <a:custGeom>
            <a:avLst/>
            <a:gdLst/>
            <a:ahLst/>
            <a:cxnLst>
              <a:cxn ang="0">
                <a:pos x="wd2" y="hd2"/>
              </a:cxn>
              <a:cxn ang="5400000">
                <a:pos x="wd2" y="hd2"/>
              </a:cxn>
              <a:cxn ang="10800000">
                <a:pos x="wd2" y="hd2"/>
              </a:cxn>
              <a:cxn ang="16200000">
                <a:pos x="wd2" y="hd2"/>
              </a:cxn>
            </a:cxnLst>
            <a:rect l="0" t="0" r="r" b="b"/>
            <a:pathLst>
              <a:path w="19661" h="18670" extrusionOk="0">
                <a:moveTo>
                  <a:pt x="15535" y="17566"/>
                </a:moveTo>
                <a:cubicBezTo>
                  <a:pt x="10548" y="20338"/>
                  <a:pt x="4206" y="17614"/>
                  <a:pt x="1360" y="12494"/>
                </a:cubicBezTo>
                <a:cubicBezTo>
                  <a:pt x="-369" y="9383"/>
                  <a:pt x="-639" y="5633"/>
                  <a:pt x="1663" y="2924"/>
                </a:cubicBezTo>
                <a:cubicBezTo>
                  <a:pt x="5219" y="-1262"/>
                  <a:pt x="12201" y="-797"/>
                  <a:pt x="16436" y="3322"/>
                </a:cubicBezTo>
                <a:cubicBezTo>
                  <a:pt x="20961" y="7724"/>
                  <a:pt x="20781" y="14651"/>
                  <a:pt x="15535" y="17566"/>
                </a:cubicBezTo>
                <a:close/>
              </a:path>
            </a:pathLst>
          </a:custGeom>
          <a:solidFill>
            <a:srgbClr val="929292"/>
          </a:solidFill>
          <a:ln w="25400">
            <a:solidFill>
              <a:srgbClr val="000000"/>
            </a:solidFill>
            <a:miter lim="400000"/>
          </a:ln>
        </p:spPr>
        <p:txBody>
          <a:bodyPr lIns="50800" tIns="50800" rIns="50800" bIns="50800" anchor="ctr"/>
          <a:lstStyle/>
          <a:p>
            <a:endParaRPr/>
          </a:p>
        </p:txBody>
      </p:sp>
      <p:sp>
        <p:nvSpPr>
          <p:cNvPr id="254" name="図形"/>
          <p:cNvSpPr/>
          <p:nvPr/>
        </p:nvSpPr>
        <p:spPr>
          <a:xfrm>
            <a:off x="13411916" y="12747769"/>
            <a:ext cx="350453" cy="197822"/>
          </a:xfrm>
          <a:custGeom>
            <a:avLst/>
            <a:gdLst/>
            <a:ahLst/>
            <a:cxnLst>
              <a:cxn ang="0">
                <a:pos x="wd2" y="hd2"/>
              </a:cxn>
              <a:cxn ang="5400000">
                <a:pos x="wd2" y="hd2"/>
              </a:cxn>
              <a:cxn ang="10800000">
                <a:pos x="wd2" y="hd2"/>
              </a:cxn>
              <a:cxn ang="16200000">
                <a:pos x="wd2" y="hd2"/>
              </a:cxn>
            </a:cxnLst>
            <a:rect l="0" t="0" r="r" b="b"/>
            <a:pathLst>
              <a:path w="20766" h="20735" extrusionOk="0">
                <a:moveTo>
                  <a:pt x="9899" y="20711"/>
                </a:moveTo>
                <a:cubicBezTo>
                  <a:pt x="4616" y="20381"/>
                  <a:pt x="-606" y="16411"/>
                  <a:pt x="57" y="8704"/>
                </a:cubicBezTo>
                <a:cubicBezTo>
                  <a:pt x="617" y="2207"/>
                  <a:pt x="5024" y="622"/>
                  <a:pt x="9043" y="129"/>
                </a:cubicBezTo>
                <a:cubicBezTo>
                  <a:pt x="14559" y="-547"/>
                  <a:pt x="20518" y="1256"/>
                  <a:pt x="20759" y="9620"/>
                </a:cubicBezTo>
                <a:cubicBezTo>
                  <a:pt x="20994" y="17781"/>
                  <a:pt x="15375" y="21053"/>
                  <a:pt x="9899" y="20711"/>
                </a:cubicBezTo>
                <a:close/>
              </a:path>
            </a:pathLst>
          </a:custGeom>
          <a:solidFill>
            <a:srgbClr val="929292"/>
          </a:solidFill>
          <a:ln w="25400">
            <a:solidFill>
              <a:srgbClr val="000000"/>
            </a:solidFill>
            <a:miter lim="400000"/>
          </a:ln>
        </p:spPr>
        <p:txBody>
          <a:bodyPr lIns="50800" tIns="50800" rIns="50800" bIns="50800" anchor="ctr"/>
          <a:lstStyle/>
          <a:p>
            <a:endParaRPr/>
          </a:p>
        </p:txBody>
      </p:sp>
      <p:sp>
        <p:nvSpPr>
          <p:cNvPr id="255" name="図形"/>
          <p:cNvSpPr/>
          <p:nvPr/>
        </p:nvSpPr>
        <p:spPr>
          <a:xfrm>
            <a:off x="14726950" y="12285212"/>
            <a:ext cx="290030" cy="268681"/>
          </a:xfrm>
          <a:custGeom>
            <a:avLst/>
            <a:gdLst/>
            <a:ahLst/>
            <a:cxnLst>
              <a:cxn ang="0">
                <a:pos x="wd2" y="hd2"/>
              </a:cxn>
              <a:cxn ang="5400000">
                <a:pos x="wd2" y="hd2"/>
              </a:cxn>
              <a:cxn ang="10800000">
                <a:pos x="wd2" y="hd2"/>
              </a:cxn>
              <a:cxn ang="16200000">
                <a:pos x="wd2" y="hd2"/>
              </a:cxn>
            </a:cxnLst>
            <a:rect l="0" t="0" r="r" b="b"/>
            <a:pathLst>
              <a:path w="18666" h="19265" extrusionOk="0">
                <a:moveTo>
                  <a:pt x="938" y="14739"/>
                </a:moveTo>
                <a:cubicBezTo>
                  <a:pt x="-1488" y="9794"/>
                  <a:pt x="1022" y="3718"/>
                  <a:pt x="5827" y="1166"/>
                </a:cubicBezTo>
                <a:cubicBezTo>
                  <a:pt x="10241" y="-1178"/>
                  <a:pt x="15599" y="25"/>
                  <a:pt x="17786" y="4653"/>
                </a:cubicBezTo>
                <a:cubicBezTo>
                  <a:pt x="20112" y="9573"/>
                  <a:pt x="17604" y="15523"/>
                  <a:pt x="12884" y="18066"/>
                </a:cubicBezTo>
                <a:cubicBezTo>
                  <a:pt x="8509" y="20422"/>
                  <a:pt x="3177" y="19303"/>
                  <a:pt x="938" y="14739"/>
                </a:cubicBezTo>
                <a:close/>
              </a:path>
            </a:pathLst>
          </a:custGeom>
          <a:solidFill>
            <a:srgbClr val="929292"/>
          </a:solidFill>
          <a:ln w="25400">
            <a:solidFill>
              <a:srgbClr val="000000"/>
            </a:solidFill>
            <a:miter lim="400000"/>
          </a:ln>
        </p:spPr>
        <p:txBody>
          <a:bodyPr lIns="50800" tIns="50800" rIns="50800" bIns="50800" anchor="ctr"/>
          <a:lstStyle/>
          <a:p>
            <a:endParaRPr/>
          </a:p>
        </p:txBody>
      </p:sp>
      <p:sp>
        <p:nvSpPr>
          <p:cNvPr id="256" name="樹状突起"/>
          <p:cNvSpPr txBox="1"/>
          <p:nvPr/>
        </p:nvSpPr>
        <p:spPr>
          <a:xfrm>
            <a:off x="898272" y="9749176"/>
            <a:ext cx="1689101" cy="5016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100">
                <a:latin typeface="ヒラギノ丸ゴ ProN W4"/>
                <a:ea typeface="ヒラギノ丸ゴ ProN W4"/>
                <a:cs typeface="ヒラギノ丸ゴ ProN W4"/>
                <a:sym typeface="ヒラギノ丸ゴ ProN W4"/>
              </a:defRPr>
            </a:lvl1pPr>
          </a:lstStyle>
          <a:p>
            <a:r>
              <a:t>樹状突起</a:t>
            </a:r>
          </a:p>
        </p:txBody>
      </p:sp>
      <p:sp>
        <p:nvSpPr>
          <p:cNvPr id="257" name="軸索末端(シナプス)"/>
          <p:cNvSpPr txBox="1"/>
          <p:nvPr/>
        </p:nvSpPr>
        <p:spPr>
          <a:xfrm>
            <a:off x="15230695" y="7650282"/>
            <a:ext cx="3552090" cy="5016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100">
                <a:latin typeface="ヒラギノ丸ゴ ProN W4"/>
                <a:ea typeface="ヒラギノ丸ゴ ProN W4"/>
                <a:cs typeface="ヒラギノ丸ゴ ProN W4"/>
                <a:sym typeface="ヒラギノ丸ゴ ProN W4"/>
              </a:defRPr>
            </a:lvl1pPr>
          </a:lstStyle>
          <a:p>
            <a:r>
              <a:t>軸索末端(シナプス)</a:t>
            </a:r>
          </a:p>
        </p:txBody>
      </p:sp>
      <p:sp>
        <p:nvSpPr>
          <p:cNvPr id="258" name="軸索"/>
          <p:cNvSpPr txBox="1"/>
          <p:nvPr/>
        </p:nvSpPr>
        <p:spPr>
          <a:xfrm>
            <a:off x="17402330" y="12773705"/>
            <a:ext cx="901701" cy="5016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100">
                <a:latin typeface="ヒラギノ丸ゴ ProN W4"/>
                <a:ea typeface="ヒラギノ丸ゴ ProN W4"/>
                <a:cs typeface="ヒラギノ丸ゴ ProN W4"/>
                <a:sym typeface="ヒラギノ丸ゴ ProN W4"/>
              </a:defRPr>
            </a:lvl1pPr>
          </a:lstStyle>
          <a:p>
            <a:r>
              <a:t>軸索</a:t>
            </a:r>
          </a:p>
        </p:txBody>
      </p:sp>
      <p:sp>
        <p:nvSpPr>
          <p:cNvPr id="259" name="細胞体"/>
          <p:cNvSpPr txBox="1"/>
          <p:nvPr/>
        </p:nvSpPr>
        <p:spPr>
          <a:xfrm>
            <a:off x="7542892" y="6260921"/>
            <a:ext cx="1295401" cy="5016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100">
                <a:latin typeface="ヒラギノ丸ゴ ProN W4"/>
                <a:ea typeface="ヒラギノ丸ゴ ProN W4"/>
                <a:cs typeface="ヒラギノ丸ゴ ProN W4"/>
                <a:sym typeface="ヒラギノ丸ゴ ProN W4"/>
              </a:defRPr>
            </a:lvl1pPr>
          </a:lstStyle>
          <a:p>
            <a:r>
              <a:t>細胞体</a:t>
            </a:r>
          </a:p>
        </p:txBody>
      </p:sp>
      <p:sp>
        <p:nvSpPr>
          <p:cNvPr id="260" name="線"/>
          <p:cNvSpPr/>
          <p:nvPr/>
        </p:nvSpPr>
        <p:spPr>
          <a:xfrm flipH="1" flipV="1">
            <a:off x="15616701" y="12086403"/>
            <a:ext cx="1539099" cy="886385"/>
          </a:xfrm>
          <a:prstGeom prst="line">
            <a:avLst/>
          </a:prstGeom>
          <a:ln w="25400">
            <a:solidFill>
              <a:srgbClr val="000000"/>
            </a:solidFill>
            <a:miter lim="400000"/>
          </a:ln>
        </p:spPr>
        <p:txBody>
          <a:bodyPr lIns="50800" tIns="50800" rIns="50800" bIns="50800" anchor="ctr"/>
          <a:lstStyle/>
          <a:p>
            <a:endParaRPr/>
          </a:p>
        </p:txBody>
      </p:sp>
      <p:sp>
        <p:nvSpPr>
          <p:cNvPr id="261" name="線"/>
          <p:cNvSpPr/>
          <p:nvPr/>
        </p:nvSpPr>
        <p:spPr>
          <a:xfrm flipV="1">
            <a:off x="16665219" y="8289252"/>
            <a:ext cx="1" cy="1283780"/>
          </a:xfrm>
          <a:prstGeom prst="line">
            <a:avLst/>
          </a:prstGeom>
          <a:ln w="25400">
            <a:solidFill>
              <a:srgbClr val="000000"/>
            </a:solidFill>
            <a:miter lim="400000"/>
          </a:ln>
        </p:spPr>
        <p:txBody>
          <a:bodyPr lIns="50800" tIns="50800" rIns="50800" bIns="50800" anchor="ctr"/>
          <a:lstStyle/>
          <a:p>
            <a:endParaRPr/>
          </a:p>
        </p:txBody>
      </p:sp>
      <p:sp>
        <p:nvSpPr>
          <p:cNvPr id="262" name="線"/>
          <p:cNvSpPr/>
          <p:nvPr/>
        </p:nvSpPr>
        <p:spPr>
          <a:xfrm flipV="1">
            <a:off x="7426595" y="6956061"/>
            <a:ext cx="590723" cy="2464283"/>
          </a:xfrm>
          <a:prstGeom prst="line">
            <a:avLst/>
          </a:prstGeom>
          <a:ln w="25400">
            <a:solidFill>
              <a:srgbClr val="000000"/>
            </a:solidFill>
            <a:miter lim="400000"/>
          </a:ln>
        </p:spPr>
        <p:txBody>
          <a:bodyPr lIns="50800" tIns="50800" rIns="50800" bIns="50800" anchor="ctr"/>
          <a:lstStyle/>
          <a:p>
            <a:endParaRPr/>
          </a:p>
        </p:txBody>
      </p:sp>
      <p:sp>
        <p:nvSpPr>
          <p:cNvPr id="263" name="線"/>
          <p:cNvSpPr/>
          <p:nvPr/>
        </p:nvSpPr>
        <p:spPr>
          <a:xfrm flipV="1">
            <a:off x="2606165" y="9002987"/>
            <a:ext cx="1643931" cy="764855"/>
          </a:xfrm>
          <a:prstGeom prst="line">
            <a:avLst/>
          </a:prstGeom>
          <a:ln w="25400">
            <a:solidFill>
              <a:srgbClr val="000000"/>
            </a:solidFill>
            <a:miter lim="400000"/>
          </a:ln>
        </p:spPr>
        <p:txBody>
          <a:bodyPr lIns="50800" tIns="50800" rIns="50800" bIns="50800" anchor="ctr"/>
          <a:lstStyle/>
          <a:p>
            <a:endParaRPr/>
          </a:p>
        </p:txBody>
      </p:sp>
      <p:sp>
        <p:nvSpPr>
          <p:cNvPr id="264" name="線"/>
          <p:cNvSpPr/>
          <p:nvPr/>
        </p:nvSpPr>
        <p:spPr>
          <a:xfrm>
            <a:off x="9421084" y="10399252"/>
            <a:ext cx="5955719" cy="1676210"/>
          </a:xfrm>
          <a:custGeom>
            <a:avLst/>
            <a:gdLst/>
            <a:ahLst/>
            <a:cxnLst>
              <a:cxn ang="0">
                <a:pos x="wd2" y="hd2"/>
              </a:cxn>
              <a:cxn ang="5400000">
                <a:pos x="wd2" y="hd2"/>
              </a:cxn>
              <a:cxn ang="10800000">
                <a:pos x="wd2" y="hd2"/>
              </a:cxn>
              <a:cxn ang="16200000">
                <a:pos x="wd2" y="hd2"/>
              </a:cxn>
            </a:cxnLst>
            <a:rect l="0" t="0" r="r" b="b"/>
            <a:pathLst>
              <a:path w="21600" h="20894" extrusionOk="0">
                <a:moveTo>
                  <a:pt x="0" y="0"/>
                </a:moveTo>
                <a:cubicBezTo>
                  <a:pt x="2519" y="12281"/>
                  <a:pt x="6530" y="19944"/>
                  <a:pt x="10894" y="20812"/>
                </a:cubicBezTo>
                <a:cubicBezTo>
                  <a:pt x="14858" y="21600"/>
                  <a:pt x="18737" y="16676"/>
                  <a:pt x="21600" y="7223"/>
                </a:cubicBezTo>
              </a:path>
            </a:pathLst>
          </a:custGeom>
          <a:ln w="76200">
            <a:solidFill>
              <a:srgbClr val="000000"/>
            </a:solidFill>
            <a:miter lim="400000"/>
            <a:tailEnd type="triangle"/>
          </a:ln>
        </p:spPr>
        <p:txBody>
          <a:bodyPr lIns="50800" tIns="50800" rIns="50800" bIns="50800" anchor="ctr"/>
          <a:lstStyle/>
          <a:p>
            <a:endParaRPr/>
          </a:p>
        </p:txBody>
      </p:sp>
      <p:sp>
        <p:nvSpPr>
          <p:cNvPr id="266" name="出力"/>
          <p:cNvSpPr txBox="1"/>
          <p:nvPr/>
        </p:nvSpPr>
        <p:spPr>
          <a:xfrm>
            <a:off x="17022137" y="8618224"/>
            <a:ext cx="1231107" cy="779701"/>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1130300">
              <a:lnSpc>
                <a:spcPct val="100000"/>
              </a:lnSpc>
              <a:defRPr sz="3200">
                <a:solidFill>
                  <a:srgbClr val="FFFFFF"/>
                </a:solidFill>
                <a:latin typeface="Graphik"/>
                <a:ea typeface="Graphik"/>
                <a:cs typeface="Graphik"/>
                <a:sym typeface="Graphik"/>
              </a:defRPr>
            </a:lvl1pPr>
          </a:lstStyle>
          <a:p>
            <a:r>
              <a:rPr sz="4400" dirty="0" err="1"/>
              <a:t>出力</a:t>
            </a:r>
            <a:endParaRPr dirty="0"/>
          </a:p>
        </p:txBody>
      </p:sp>
      <p:sp>
        <p:nvSpPr>
          <p:cNvPr id="267" name="角丸四角形"/>
          <p:cNvSpPr/>
          <p:nvPr/>
        </p:nvSpPr>
        <p:spPr>
          <a:xfrm>
            <a:off x="5293216" y="6242239"/>
            <a:ext cx="1516436" cy="857050"/>
          </a:xfrm>
          <a:prstGeom prst="roundRect">
            <a:avLst>
              <a:gd name="adj" fmla="val 15000"/>
            </a:avLst>
          </a:prstGeom>
          <a:ln w="254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endParaRPr/>
          </a:p>
        </p:txBody>
      </p:sp>
      <p:sp>
        <p:nvSpPr>
          <p:cNvPr id="268" name="入力x1"/>
          <p:cNvSpPr txBox="1"/>
          <p:nvPr/>
        </p:nvSpPr>
        <p:spPr>
          <a:xfrm>
            <a:off x="5367358" y="6406544"/>
            <a:ext cx="1170192" cy="55111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3200">
                <a:latin typeface="ヒラギノ丸ゴ ProN W4"/>
                <a:ea typeface="ヒラギノ丸ゴ ProN W4"/>
                <a:cs typeface="ヒラギノ丸ゴ ProN W4"/>
                <a:sym typeface="ヒラギノ丸ゴ ProN W4"/>
              </a:defRPr>
            </a:pPr>
            <a:r>
              <a:rPr dirty="0"/>
              <a:t>入力</a:t>
            </a:r>
            <a:r>
              <a:rPr lang="en-US" dirty="0">
                <a:latin typeface="Apple Chancery"/>
                <a:ea typeface="Apple Chancery"/>
                <a:cs typeface="Apple Chancery"/>
                <a:sym typeface="Apple Chancery"/>
              </a:rPr>
              <a:t>1</a:t>
            </a:r>
            <a:endParaRPr baseline="-5999" dirty="0">
              <a:latin typeface="Apple Chancery"/>
              <a:ea typeface="Apple Chancery"/>
              <a:cs typeface="Apple Chancery"/>
              <a:sym typeface="Apple Chancery"/>
            </a:endParaRPr>
          </a:p>
        </p:txBody>
      </p:sp>
      <p:sp>
        <p:nvSpPr>
          <p:cNvPr id="269" name="角丸四角形"/>
          <p:cNvSpPr/>
          <p:nvPr/>
        </p:nvSpPr>
        <p:spPr>
          <a:xfrm>
            <a:off x="2957627" y="7623212"/>
            <a:ext cx="1516435" cy="857050"/>
          </a:xfrm>
          <a:prstGeom prst="roundRect">
            <a:avLst>
              <a:gd name="adj" fmla="val 15000"/>
            </a:avLst>
          </a:prstGeom>
          <a:ln w="254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endParaRPr/>
          </a:p>
        </p:txBody>
      </p:sp>
      <p:sp>
        <p:nvSpPr>
          <p:cNvPr id="270" name="入力x2"/>
          <p:cNvSpPr txBox="1"/>
          <p:nvPr/>
        </p:nvSpPr>
        <p:spPr>
          <a:xfrm>
            <a:off x="3031768" y="7787517"/>
            <a:ext cx="1170192" cy="55111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3200">
                <a:latin typeface="ヒラギノ丸ゴ ProN W4"/>
                <a:ea typeface="ヒラギノ丸ゴ ProN W4"/>
                <a:cs typeface="ヒラギノ丸ゴ ProN W4"/>
                <a:sym typeface="ヒラギノ丸ゴ ProN W4"/>
              </a:defRPr>
            </a:pPr>
            <a:r>
              <a:rPr dirty="0"/>
              <a:t>入力</a:t>
            </a:r>
            <a:r>
              <a:rPr lang="en-US" dirty="0">
                <a:latin typeface="Apple Chancery"/>
                <a:ea typeface="Apple Chancery"/>
                <a:cs typeface="Apple Chancery"/>
                <a:sym typeface="Apple Chancery"/>
              </a:rPr>
              <a:t>2</a:t>
            </a:r>
            <a:endParaRPr baseline="-5999" dirty="0">
              <a:latin typeface="Apple Chancery"/>
              <a:ea typeface="Apple Chancery"/>
              <a:cs typeface="Apple Chancery"/>
              <a:sym typeface="Apple Chancery"/>
            </a:endParaRPr>
          </a:p>
        </p:txBody>
      </p:sp>
      <p:sp>
        <p:nvSpPr>
          <p:cNvPr id="271" name="角丸四角形"/>
          <p:cNvSpPr/>
          <p:nvPr/>
        </p:nvSpPr>
        <p:spPr>
          <a:xfrm>
            <a:off x="3216551" y="11094652"/>
            <a:ext cx="1516435" cy="857050"/>
          </a:xfrm>
          <a:prstGeom prst="roundRect">
            <a:avLst>
              <a:gd name="adj" fmla="val 15000"/>
            </a:avLst>
          </a:prstGeom>
          <a:ln w="254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endParaRPr/>
          </a:p>
        </p:txBody>
      </p:sp>
      <p:sp>
        <p:nvSpPr>
          <p:cNvPr id="272" name="入力x3"/>
          <p:cNvSpPr txBox="1"/>
          <p:nvPr/>
        </p:nvSpPr>
        <p:spPr>
          <a:xfrm>
            <a:off x="3290692" y="11258957"/>
            <a:ext cx="1170192" cy="55111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3200">
                <a:latin typeface="ヒラギノ丸ゴ ProN W4"/>
                <a:ea typeface="ヒラギノ丸ゴ ProN W4"/>
                <a:cs typeface="ヒラギノ丸ゴ ProN W4"/>
                <a:sym typeface="ヒラギノ丸ゴ ProN W4"/>
              </a:defRPr>
            </a:pPr>
            <a:r>
              <a:rPr dirty="0"/>
              <a:t>入力</a:t>
            </a:r>
            <a:r>
              <a:rPr lang="en-US" dirty="0">
                <a:latin typeface="Apple Chancery"/>
                <a:ea typeface="Apple Chancery"/>
                <a:cs typeface="Apple Chancery"/>
                <a:sym typeface="Apple Chancery"/>
              </a:rPr>
              <a:t>3</a:t>
            </a:r>
            <a:endParaRPr baseline="-5999" dirty="0">
              <a:latin typeface="Apple Chancery"/>
              <a:ea typeface="Apple Chancery"/>
              <a:cs typeface="Apple Chancery"/>
              <a:sym typeface="Apple Chancery"/>
            </a:endParaRPr>
          </a:p>
        </p:txBody>
      </p:sp>
      <p:sp>
        <p:nvSpPr>
          <p:cNvPr id="273" name="電気信号が閾値を超えれば"/>
          <p:cNvSpPr txBox="1"/>
          <p:nvPr/>
        </p:nvSpPr>
        <p:spPr>
          <a:xfrm>
            <a:off x="9683408" y="9702010"/>
            <a:ext cx="5642570" cy="656590"/>
          </a:xfrm>
          <a:prstGeom prst="rect">
            <a:avLst/>
          </a:prstGeom>
          <a:solidFill>
            <a:schemeClr val="accent3"/>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1130300">
              <a:lnSpc>
                <a:spcPct val="100000"/>
              </a:lnSpc>
              <a:defRPr sz="3200">
                <a:solidFill>
                  <a:srgbClr val="FFFFFF"/>
                </a:solidFill>
                <a:latin typeface="Graphik"/>
                <a:ea typeface="Graphik"/>
                <a:cs typeface="Graphik"/>
                <a:sym typeface="Graphik"/>
              </a:defRPr>
            </a:lvl1pPr>
          </a:lstStyle>
          <a:p>
            <a:r>
              <a:rPr sz="3600" dirty="0" err="1"/>
              <a:t>電気信号が閾値を超えれば</a:t>
            </a:r>
            <a:endParaRPr sz="3600" dirty="0"/>
          </a:p>
        </p:txBody>
      </p:sp>
      <p:sp>
        <p:nvSpPr>
          <p:cNvPr id="2" name="矢印: 右 1">
            <a:extLst>
              <a:ext uri="{FF2B5EF4-FFF2-40B4-BE49-F238E27FC236}">
                <a16:creationId xmlns:a16="http://schemas.microsoft.com/office/drawing/2014/main" id="{0A86C6EF-49E4-F503-04B3-BD8CEF47C49A}"/>
              </a:ext>
            </a:extLst>
          </p:cNvPr>
          <p:cNvSpPr/>
          <p:nvPr/>
        </p:nvSpPr>
        <p:spPr>
          <a:xfrm rot="4471694">
            <a:off x="5707690" y="7886723"/>
            <a:ext cx="1707443" cy="858044"/>
          </a:xfrm>
          <a:prstGeom prst="rightArrow">
            <a:avLst/>
          </a:prstGeom>
          <a:solidFill>
            <a:schemeClr val="accent5"/>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1303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Graphik"/>
              <a:ea typeface="Graphik"/>
              <a:cs typeface="Graphik"/>
              <a:sym typeface="Graphik"/>
            </a:endParaRPr>
          </a:p>
        </p:txBody>
      </p:sp>
      <p:sp>
        <p:nvSpPr>
          <p:cNvPr id="3" name="矢印: 右 2">
            <a:extLst>
              <a:ext uri="{FF2B5EF4-FFF2-40B4-BE49-F238E27FC236}">
                <a16:creationId xmlns:a16="http://schemas.microsoft.com/office/drawing/2014/main" id="{93605B2D-7F8F-F78C-AC50-82856722CB33}"/>
              </a:ext>
            </a:extLst>
          </p:cNvPr>
          <p:cNvSpPr/>
          <p:nvPr/>
        </p:nvSpPr>
        <p:spPr>
          <a:xfrm rot="2067872">
            <a:off x="4498205" y="8616638"/>
            <a:ext cx="1707443" cy="1182013"/>
          </a:xfrm>
          <a:prstGeom prst="rightArrow">
            <a:avLst/>
          </a:prstGeom>
          <a:solidFill>
            <a:schemeClr val="accent5"/>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1303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dirty="0">
              <a:ln>
                <a:noFill/>
              </a:ln>
              <a:solidFill>
                <a:srgbClr val="FFFFFF"/>
              </a:solidFill>
              <a:effectLst/>
              <a:uFillTx/>
              <a:latin typeface="Graphik"/>
              <a:ea typeface="Graphik"/>
              <a:cs typeface="Graphik"/>
              <a:sym typeface="Graphik"/>
            </a:endParaRPr>
          </a:p>
        </p:txBody>
      </p:sp>
      <p:sp>
        <p:nvSpPr>
          <p:cNvPr id="4" name="矢印: 右 3">
            <a:extLst>
              <a:ext uri="{FF2B5EF4-FFF2-40B4-BE49-F238E27FC236}">
                <a16:creationId xmlns:a16="http://schemas.microsoft.com/office/drawing/2014/main" id="{5E360114-C083-8168-8846-33586D914F6A}"/>
              </a:ext>
            </a:extLst>
          </p:cNvPr>
          <p:cNvSpPr/>
          <p:nvPr/>
        </p:nvSpPr>
        <p:spPr>
          <a:xfrm rot="19351231">
            <a:off x="4956778" y="10471076"/>
            <a:ext cx="1707443" cy="1182013"/>
          </a:xfrm>
          <a:prstGeom prst="rightArrow">
            <a:avLst/>
          </a:prstGeom>
          <a:solidFill>
            <a:schemeClr val="accent5"/>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1303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dirty="0">
              <a:ln>
                <a:noFill/>
              </a:ln>
              <a:solidFill>
                <a:srgbClr val="FFFFFF"/>
              </a:solidFill>
              <a:effectLst/>
              <a:uFillTx/>
              <a:latin typeface="Graphik"/>
              <a:ea typeface="Graphik"/>
              <a:cs typeface="Graphik"/>
              <a:sym typeface="Graphik"/>
            </a:endParaRPr>
          </a:p>
        </p:txBody>
      </p:sp>
      <p:sp>
        <p:nvSpPr>
          <p:cNvPr id="5" name="電気信号が閾値を超えれば">
            <a:extLst>
              <a:ext uri="{FF2B5EF4-FFF2-40B4-BE49-F238E27FC236}">
                <a16:creationId xmlns:a16="http://schemas.microsoft.com/office/drawing/2014/main" id="{049A53DA-D491-843A-0986-0D74659C4D09}"/>
              </a:ext>
            </a:extLst>
          </p:cNvPr>
          <p:cNvSpPr txBox="1"/>
          <p:nvPr/>
        </p:nvSpPr>
        <p:spPr>
          <a:xfrm>
            <a:off x="6696084" y="9483940"/>
            <a:ext cx="1487587" cy="933589"/>
          </a:xfrm>
          <a:prstGeom prst="rect">
            <a:avLst/>
          </a:prstGeom>
          <a:solidFill>
            <a:schemeClr val="accent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1130300">
              <a:lnSpc>
                <a:spcPct val="100000"/>
              </a:lnSpc>
              <a:defRPr sz="3200">
                <a:solidFill>
                  <a:srgbClr val="FFFFFF"/>
                </a:solidFill>
                <a:latin typeface="Graphik"/>
                <a:ea typeface="Graphik"/>
                <a:cs typeface="Graphik"/>
                <a:sym typeface="Graphik"/>
              </a:defRPr>
            </a:lvl1pPr>
          </a:lstStyle>
          <a:p>
            <a:r>
              <a:rPr lang="ja-JP" altLang="en-US" sz="5400" dirty="0"/>
              <a:t>閾値</a:t>
            </a:r>
            <a:endParaRPr sz="5400" dirty="0"/>
          </a:p>
        </p:txBody>
      </p:sp>
      <p:sp>
        <p:nvSpPr>
          <p:cNvPr id="6" name="入力">
            <a:extLst>
              <a:ext uri="{FF2B5EF4-FFF2-40B4-BE49-F238E27FC236}">
                <a16:creationId xmlns:a16="http://schemas.microsoft.com/office/drawing/2014/main" id="{B75AF7C2-2CA1-C09A-62B4-6D3EBCC9E467}"/>
              </a:ext>
            </a:extLst>
          </p:cNvPr>
          <p:cNvSpPr txBox="1"/>
          <p:nvPr/>
        </p:nvSpPr>
        <p:spPr>
          <a:xfrm>
            <a:off x="1815825" y="6437373"/>
            <a:ext cx="1333698" cy="841256"/>
          </a:xfrm>
          <a:prstGeom prst="rect">
            <a:avLst/>
          </a:prstGeom>
          <a:solidFill>
            <a:schemeClr val="accent5"/>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1130300">
              <a:lnSpc>
                <a:spcPct val="100000"/>
              </a:lnSpc>
              <a:defRPr sz="3200">
                <a:solidFill>
                  <a:srgbClr val="FFFFFF"/>
                </a:solidFill>
                <a:latin typeface="Graphik"/>
                <a:ea typeface="Graphik"/>
                <a:cs typeface="Graphik"/>
                <a:sym typeface="Graphik"/>
              </a:defRPr>
            </a:lvl1pPr>
          </a:lstStyle>
          <a:p>
            <a:r>
              <a:rPr sz="4800" dirty="0" err="1"/>
              <a:t>入力</a:t>
            </a:r>
            <a:endParaRPr dirty="0"/>
          </a:p>
        </p:txBody>
      </p:sp>
    </p:spTree>
    <p:extLst>
      <p:ext uri="{BB962C8B-B14F-4D97-AF65-F5344CB8AC3E}">
        <p14:creationId xmlns:p14="http://schemas.microsoft.com/office/powerpoint/2010/main" val="2014029624"/>
      </p:ext>
    </p:extLst>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四角形"/>
          <p:cNvSpPr/>
          <p:nvPr/>
        </p:nvSpPr>
        <p:spPr>
          <a:xfrm>
            <a:off x="2057755" y="5900682"/>
            <a:ext cx="5028370" cy="6718421"/>
          </a:xfrm>
          <a:prstGeom prst="rect">
            <a:avLst/>
          </a:prstGeom>
          <a:solidFill>
            <a:schemeClr val="accent1">
              <a:alpha val="48472"/>
            </a:schemeClr>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230" name="四角形"/>
          <p:cNvSpPr/>
          <p:nvPr/>
        </p:nvSpPr>
        <p:spPr>
          <a:xfrm>
            <a:off x="8238062" y="5900682"/>
            <a:ext cx="1907263" cy="6718421"/>
          </a:xfrm>
          <a:prstGeom prst="rect">
            <a:avLst/>
          </a:prstGeom>
          <a:solidFill>
            <a:schemeClr val="accent1">
              <a:alpha val="45584"/>
            </a:schemeClr>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231" name="x(特徴量データ)"/>
          <p:cNvSpPr txBox="1"/>
          <p:nvPr/>
        </p:nvSpPr>
        <p:spPr>
          <a:xfrm>
            <a:off x="3099564" y="5060374"/>
            <a:ext cx="2944750"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x(特徴量データ)</a:t>
            </a:r>
          </a:p>
        </p:txBody>
      </p:sp>
      <p:sp>
        <p:nvSpPr>
          <p:cNvPr id="232" name="y(正解データ)"/>
          <p:cNvSpPr txBox="1"/>
          <p:nvPr/>
        </p:nvSpPr>
        <p:spPr>
          <a:xfrm>
            <a:off x="7907723" y="5060374"/>
            <a:ext cx="2567941"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y(正解データ)</a:t>
            </a:r>
          </a:p>
        </p:txBody>
      </p:sp>
      <p:sp>
        <p:nvSpPr>
          <p:cNvPr id="233" name="線"/>
          <p:cNvSpPr/>
          <p:nvPr/>
        </p:nvSpPr>
        <p:spPr>
          <a:xfrm flipV="1">
            <a:off x="1357372" y="11013438"/>
            <a:ext cx="10051846" cy="76051"/>
          </a:xfrm>
          <a:prstGeom prst="line">
            <a:avLst/>
          </a:prstGeom>
          <a:ln w="25400">
            <a:solidFill>
              <a:srgbClr val="000000"/>
            </a:solidFill>
            <a:miter lim="400000"/>
          </a:ln>
        </p:spPr>
        <p:txBody>
          <a:bodyPr lIns="50800" tIns="50800" rIns="50800" bIns="50800" anchor="ctr"/>
          <a:lstStyle/>
          <a:p>
            <a:endParaRPr/>
          </a:p>
        </p:txBody>
      </p:sp>
      <p:sp>
        <p:nvSpPr>
          <p:cNvPr id="234" name="学習用"/>
          <p:cNvSpPr txBox="1"/>
          <p:nvPr/>
        </p:nvSpPr>
        <p:spPr>
          <a:xfrm>
            <a:off x="6339964" y="8486860"/>
            <a:ext cx="2120901" cy="787400"/>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200"/>
            </a:lvl1pPr>
          </a:lstStyle>
          <a:p>
            <a:r>
              <a:t>学習用</a:t>
            </a:r>
          </a:p>
        </p:txBody>
      </p:sp>
      <p:sp>
        <p:nvSpPr>
          <p:cNvPr id="235" name="検証用"/>
          <p:cNvSpPr txBox="1"/>
          <p:nvPr/>
        </p:nvSpPr>
        <p:spPr>
          <a:xfrm>
            <a:off x="6339964" y="11498770"/>
            <a:ext cx="2120901" cy="787400"/>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200"/>
            </a:lvl1pPr>
          </a:lstStyle>
          <a:p>
            <a:r>
              <a:t>検証用</a:t>
            </a:r>
          </a:p>
        </p:txBody>
      </p:sp>
      <p:sp>
        <p:nvSpPr>
          <p:cNvPr id="236" name="ホールドアウト法"/>
          <p:cNvSpPr txBox="1"/>
          <p:nvPr/>
        </p:nvSpPr>
        <p:spPr>
          <a:xfrm>
            <a:off x="8565580" y="2208972"/>
            <a:ext cx="7284046" cy="10720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7000">
                <a:latin typeface="+mn-lt"/>
                <a:ea typeface="+mn-ea"/>
                <a:cs typeface="+mn-cs"/>
                <a:sym typeface="ヒラギノ角ゴ ProN W3"/>
              </a:defRPr>
            </a:lvl1pPr>
          </a:lstStyle>
          <a:p>
            <a:r>
              <a:rPr>
                <a:latin typeface="Hiragino Kaku Gothic ProN W3" panose="020B0300000000000000" pitchFamily="34" charset="-128"/>
                <a:ea typeface="Hiragino Kaku Gothic ProN W3" panose="020B0300000000000000" pitchFamily="34" charset="-128"/>
              </a:rPr>
              <a:t>ホールドアウト法</a:t>
            </a:r>
          </a:p>
        </p:txBody>
      </p:sp>
      <p:sp>
        <p:nvSpPr>
          <p:cNvPr id="237" name="新たにデータを用意するのではなく、…"/>
          <p:cNvSpPr txBox="1"/>
          <p:nvPr/>
        </p:nvSpPr>
        <p:spPr>
          <a:xfrm>
            <a:off x="12339073" y="4610094"/>
            <a:ext cx="10785004" cy="21385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4900">
                <a:latin typeface="+mn-lt"/>
                <a:ea typeface="+mn-ea"/>
                <a:cs typeface="+mn-cs"/>
                <a:sym typeface="ヒラギノ角ゴ ProN W3"/>
              </a:defRPr>
            </a:pPr>
            <a:r>
              <a:rPr>
                <a:latin typeface="Hiragino Kaku Gothic ProN W3" panose="020B0300000000000000" pitchFamily="34" charset="-128"/>
                <a:ea typeface="Hiragino Kaku Gothic ProN W3" panose="020B0300000000000000" pitchFamily="34" charset="-128"/>
              </a:rPr>
              <a:t>新たにデータを用意するのではなく、</a:t>
            </a:r>
          </a:p>
          <a:p>
            <a:pPr>
              <a:defRPr sz="4900">
                <a:latin typeface="+mn-lt"/>
                <a:ea typeface="+mn-ea"/>
                <a:cs typeface="+mn-cs"/>
                <a:sym typeface="ヒラギノ角ゴ ProN W3"/>
              </a:defRPr>
            </a:pPr>
            <a:r>
              <a:rPr>
                <a:latin typeface="Hiragino Kaku Gothic ProN W3" panose="020B0300000000000000" pitchFamily="34" charset="-128"/>
                <a:ea typeface="Hiragino Kaku Gothic ProN W3" panose="020B0300000000000000" pitchFamily="34" charset="-128"/>
              </a:rPr>
              <a:t>全データを学習用と検証用に分割する</a:t>
            </a:r>
          </a:p>
          <a:p>
            <a:pPr>
              <a:defRPr sz="4900">
                <a:latin typeface="+mn-lt"/>
                <a:ea typeface="+mn-ea"/>
                <a:cs typeface="+mn-cs"/>
                <a:sym typeface="ヒラギノ角ゴ ProN W3"/>
              </a:defRPr>
            </a:pPr>
            <a:r>
              <a:rPr>
                <a:latin typeface="Hiragino Kaku Gothic ProN W3" panose="020B0300000000000000" pitchFamily="34" charset="-128"/>
                <a:ea typeface="Hiragino Kaku Gothic ProN W3" panose="020B0300000000000000" pitchFamily="34" charset="-128"/>
              </a:rPr>
              <a:t>(20~30%で分割するのが一般的)</a:t>
            </a:r>
          </a:p>
        </p:txBody>
      </p:sp>
      <p:sp>
        <p:nvSpPr>
          <p:cNvPr id="242" name="四角形"/>
          <p:cNvSpPr/>
          <p:nvPr/>
        </p:nvSpPr>
        <p:spPr>
          <a:xfrm>
            <a:off x="15602" y="-5268"/>
            <a:ext cx="24384001" cy="1416050"/>
          </a:xfrm>
          <a:prstGeom prst="rect">
            <a:avLst/>
          </a:prstGeom>
          <a:solidFill>
            <a:srgbClr val="000000"/>
          </a:solidFill>
          <a:ln w="12700">
            <a:miter lim="400000"/>
          </a:ln>
        </p:spPr>
        <p:txBody>
          <a:bodyPr lIns="0" tIns="0" rIns="0" bIns="0" anchor="ctr"/>
          <a:lstStyle/>
          <a:p>
            <a:pPr>
              <a:defRPr sz="3200">
                <a:solidFill>
                  <a:srgbClr val="FFFFFF"/>
                </a:solidFill>
                <a:latin typeface="+mn-lt"/>
                <a:ea typeface="+mn-ea"/>
                <a:cs typeface="+mn-cs"/>
                <a:sym typeface="ヒラギノ角ゴ ProN W3"/>
              </a:defRPr>
            </a:pPr>
            <a:endParaRPr/>
          </a:p>
        </p:txBody>
      </p:sp>
      <p:sp>
        <p:nvSpPr>
          <p:cNvPr id="243" name="機械学習ではそのままデータを丸ごと学習させない！"/>
          <p:cNvSpPr txBox="1"/>
          <p:nvPr/>
        </p:nvSpPr>
        <p:spPr>
          <a:xfrm>
            <a:off x="3905889" y="325987"/>
            <a:ext cx="17746469" cy="753540"/>
          </a:xfrm>
          <a:prstGeom prst="rect">
            <a:avLst/>
          </a:prstGeom>
          <a:solidFill>
            <a:srgbClr val="0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4700">
                <a:solidFill>
                  <a:srgbClr val="FFFFFF"/>
                </a:solidFill>
              </a:defRPr>
            </a:lvl1pPr>
          </a:lstStyle>
          <a:p>
            <a:r>
              <a:rPr>
                <a:latin typeface="Hiragino Kaku Gothic ProN W3" panose="020B0300000000000000" pitchFamily="34" charset="-128"/>
                <a:ea typeface="Hiragino Kaku Gothic ProN W3" panose="020B0300000000000000" pitchFamily="34" charset="-128"/>
              </a:rPr>
              <a:t>機械学習ではそのままデータを丸ごと学習させない！</a:t>
            </a:r>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四角形: 角を丸くする 11">
            <a:extLst>
              <a:ext uri="{FF2B5EF4-FFF2-40B4-BE49-F238E27FC236}">
                <a16:creationId xmlns:a16="http://schemas.microsoft.com/office/drawing/2014/main" id="{1DD63BC5-A079-44D5-82CB-05435864D4F5}"/>
              </a:ext>
            </a:extLst>
          </p:cNvPr>
          <p:cNvSpPr/>
          <p:nvPr/>
        </p:nvSpPr>
        <p:spPr>
          <a:xfrm>
            <a:off x="616680" y="227387"/>
            <a:ext cx="23151552" cy="1049956"/>
          </a:xfrm>
          <a:prstGeom prst="roundRect">
            <a:avLst/>
          </a:prstGeom>
          <a:solidFill>
            <a:schemeClr val="accent2">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1303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Graphik"/>
              <a:ea typeface="Graphik"/>
              <a:cs typeface="Graphik"/>
              <a:sym typeface="Graphik"/>
            </a:endParaRPr>
          </a:p>
        </p:txBody>
      </p:sp>
      <p:sp>
        <p:nvSpPr>
          <p:cNvPr id="2" name="テキスト ボックス 1">
            <a:extLst>
              <a:ext uri="{FF2B5EF4-FFF2-40B4-BE49-F238E27FC236}">
                <a16:creationId xmlns:a16="http://schemas.microsoft.com/office/drawing/2014/main" id="{3ED86580-AE78-40BB-9799-5973A984A288}"/>
              </a:ext>
            </a:extLst>
          </p:cNvPr>
          <p:cNvSpPr txBox="1"/>
          <p:nvPr/>
        </p:nvSpPr>
        <p:spPr>
          <a:xfrm>
            <a:off x="4138610" y="2568590"/>
            <a:ext cx="15719611" cy="287258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400" rtl="0" fontAlgn="auto" latinLnBrk="0" hangingPunct="0">
              <a:lnSpc>
                <a:spcPct val="90000"/>
              </a:lnSpc>
              <a:spcBef>
                <a:spcPts val="0"/>
              </a:spcBef>
              <a:spcAft>
                <a:spcPts val="0"/>
              </a:spcAft>
              <a:buClrTx/>
              <a:buSzTx/>
              <a:buFontTx/>
              <a:buNone/>
              <a:tabLst/>
            </a:pPr>
            <a:r>
              <a:rPr kumimoji="0" lang="en-US" altLang="ja-JP" sz="4000" b="0" i="0" u="none" strike="noStrike" cap="none" spc="0" normalizeH="0" baseline="0" dirty="0" err="1">
                <a:ln>
                  <a:noFill/>
                </a:ln>
                <a:solidFill>
                  <a:srgbClr val="000000"/>
                </a:solidFill>
                <a:effectLst/>
                <a:uFillTx/>
                <a:latin typeface="Arial" panose="020B0604020202020204" pitchFamily="34" charset="0"/>
                <a:cs typeface="Arial" panose="020B0604020202020204" pitchFamily="34" charset="0"/>
                <a:sym typeface="Canela Text Regular"/>
              </a:rPr>
              <a:t>x_train</a:t>
            </a:r>
            <a:r>
              <a:rPr kumimoji="0" lang="en-US" altLang="ja-JP" sz="40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nela Text Regular"/>
              </a:rPr>
              <a:t> : 60000</a:t>
            </a:r>
            <a:r>
              <a:rPr kumimoji="0" lang="ja-JP" altLang="en-US" sz="40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nela Text Regular"/>
              </a:rPr>
              <a:t>枚の画像</a:t>
            </a:r>
            <a:endParaRPr kumimoji="0" lang="en-US" altLang="ja-JP" sz="40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nela Text Regular"/>
            </a:endParaRPr>
          </a:p>
          <a:p>
            <a:pPr marL="0" marR="0" indent="0" algn="l" defTabSz="2438400" rtl="0" fontAlgn="auto" latinLnBrk="0" hangingPunct="0">
              <a:lnSpc>
                <a:spcPct val="90000"/>
              </a:lnSpc>
              <a:spcBef>
                <a:spcPts val="0"/>
              </a:spcBef>
              <a:spcAft>
                <a:spcPts val="0"/>
              </a:spcAft>
              <a:buClrTx/>
              <a:buSzTx/>
              <a:buFontTx/>
              <a:buNone/>
              <a:tabLst/>
            </a:pPr>
            <a:r>
              <a:rPr kumimoji="0" lang="en-US" altLang="ja-JP" sz="4000" b="0" i="0" u="none" strike="noStrike" cap="none" spc="0" normalizeH="0" baseline="0" dirty="0" err="1">
                <a:ln>
                  <a:noFill/>
                </a:ln>
                <a:solidFill>
                  <a:srgbClr val="000000"/>
                </a:solidFill>
                <a:effectLst/>
                <a:uFillTx/>
                <a:latin typeface="Arial" panose="020B0604020202020204" pitchFamily="34" charset="0"/>
                <a:cs typeface="Arial" panose="020B0604020202020204" pitchFamily="34" charset="0"/>
                <a:sym typeface="Canela Text Regular"/>
              </a:rPr>
              <a:t>y_train</a:t>
            </a:r>
            <a:r>
              <a:rPr kumimoji="0" lang="ja-JP" altLang="en-US" sz="40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nela Text Regular"/>
              </a:rPr>
              <a:t>：</a:t>
            </a:r>
            <a:r>
              <a:rPr kumimoji="0" lang="en-US" altLang="ja-JP" sz="40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nela Text Regular"/>
              </a:rPr>
              <a:t>60000</a:t>
            </a:r>
            <a:r>
              <a:rPr kumimoji="0" lang="ja-JP" altLang="en-US" sz="40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nela Text Regular"/>
              </a:rPr>
              <a:t>枚の画像の正解ラベル</a:t>
            </a:r>
            <a:endParaRPr kumimoji="0" lang="en-US" altLang="ja-JP" sz="40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nela Text Regular"/>
            </a:endParaRPr>
          </a:p>
          <a:p>
            <a:pPr marL="0" marR="0" indent="0" algn="l" defTabSz="2438400" rtl="0" fontAlgn="auto" latinLnBrk="0" hangingPunct="0">
              <a:lnSpc>
                <a:spcPct val="90000"/>
              </a:lnSpc>
              <a:spcBef>
                <a:spcPts val="0"/>
              </a:spcBef>
              <a:spcAft>
                <a:spcPts val="0"/>
              </a:spcAft>
              <a:buClrTx/>
              <a:buSzTx/>
              <a:buFontTx/>
              <a:buNone/>
              <a:tabLst/>
            </a:pPr>
            <a:r>
              <a:rPr kumimoji="0" lang="en-US" altLang="ja-JP" sz="40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nela Text Regular"/>
              </a:rPr>
              <a:t>epochs : 30</a:t>
            </a:r>
            <a:r>
              <a:rPr kumimoji="0" lang="ja-JP" altLang="en-US" sz="40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nela Text Regular"/>
              </a:rPr>
              <a:t>回学習させる</a:t>
            </a:r>
            <a:endParaRPr kumimoji="0" lang="en-US" altLang="ja-JP" sz="40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nela Text Regular"/>
            </a:endParaRPr>
          </a:p>
          <a:p>
            <a:pPr marL="0" marR="0" indent="0" algn="l" defTabSz="2438400" rtl="0" fontAlgn="auto" latinLnBrk="0" hangingPunct="0">
              <a:lnSpc>
                <a:spcPct val="90000"/>
              </a:lnSpc>
              <a:spcBef>
                <a:spcPts val="0"/>
              </a:spcBef>
              <a:spcAft>
                <a:spcPts val="0"/>
              </a:spcAft>
              <a:buClrTx/>
              <a:buSzTx/>
              <a:buFontTx/>
              <a:buNone/>
              <a:tabLst/>
            </a:pPr>
            <a:r>
              <a:rPr lang="en-US" altLang="ja-JP" sz="4000" dirty="0" err="1">
                <a:latin typeface="Arial" panose="020B0604020202020204" pitchFamily="34" charset="0"/>
                <a:cs typeface="Arial" panose="020B0604020202020204" pitchFamily="34" charset="0"/>
              </a:rPr>
              <a:t>batch_size</a:t>
            </a:r>
            <a:r>
              <a:rPr lang="en-US" altLang="ja-JP" sz="4000" dirty="0">
                <a:latin typeface="Arial" panose="020B0604020202020204" pitchFamily="34" charset="0"/>
                <a:cs typeface="Arial" panose="020B0604020202020204" pitchFamily="34" charset="0"/>
              </a:rPr>
              <a:t> : 64</a:t>
            </a:r>
            <a:r>
              <a:rPr lang="ja-JP" altLang="en-US" sz="4000" dirty="0">
                <a:latin typeface="Arial" panose="020B0604020202020204" pitchFamily="34" charset="0"/>
                <a:cs typeface="Arial" panose="020B0604020202020204" pitchFamily="34" charset="0"/>
              </a:rPr>
              <a:t>枚ずつ取り出して学習させる</a:t>
            </a:r>
            <a:endParaRPr lang="en-US" altLang="ja-JP" sz="4000" dirty="0">
              <a:latin typeface="Arial" panose="020B0604020202020204" pitchFamily="34" charset="0"/>
              <a:cs typeface="Arial" panose="020B0604020202020204" pitchFamily="34" charset="0"/>
            </a:endParaRPr>
          </a:p>
          <a:p>
            <a:pPr marL="0" marR="0" indent="0" algn="l" defTabSz="2438400" rtl="0" fontAlgn="auto" latinLnBrk="0" hangingPunct="0">
              <a:lnSpc>
                <a:spcPct val="90000"/>
              </a:lnSpc>
              <a:spcBef>
                <a:spcPts val="0"/>
              </a:spcBef>
              <a:spcAft>
                <a:spcPts val="0"/>
              </a:spcAft>
              <a:buClrTx/>
              <a:buSzTx/>
              <a:buFontTx/>
              <a:buNone/>
              <a:tabLst/>
            </a:pPr>
            <a:r>
              <a:rPr kumimoji="0" lang="en-US" altLang="ja-JP" sz="4000" b="0" i="0" u="none" strike="noStrike" cap="none" spc="0" normalizeH="0" baseline="0" dirty="0" err="1">
                <a:ln>
                  <a:noFill/>
                </a:ln>
                <a:solidFill>
                  <a:srgbClr val="000000"/>
                </a:solidFill>
                <a:effectLst/>
                <a:uFillTx/>
                <a:latin typeface="Arial" panose="020B0604020202020204" pitchFamily="34" charset="0"/>
                <a:cs typeface="Arial" panose="020B0604020202020204" pitchFamily="34" charset="0"/>
                <a:sym typeface="Canela Text Regular"/>
              </a:rPr>
              <a:t>validation_split</a:t>
            </a:r>
            <a:r>
              <a:rPr kumimoji="0" lang="en-US" altLang="ja-JP" sz="40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nela Text Regular"/>
              </a:rPr>
              <a:t> : </a:t>
            </a:r>
            <a:r>
              <a:rPr lang="ja-JP" altLang="en-US" sz="4000" dirty="0">
                <a:latin typeface="Arial" panose="020B0604020202020204" pitchFamily="34" charset="0"/>
                <a:cs typeface="Arial" panose="020B0604020202020204" pitchFamily="34" charset="0"/>
              </a:rPr>
              <a:t>学習用データの</a:t>
            </a:r>
            <a:r>
              <a:rPr lang="en-US" altLang="ja-JP" sz="4000" dirty="0">
                <a:latin typeface="Arial" panose="020B0604020202020204" pitchFamily="34" charset="0"/>
                <a:cs typeface="Arial" panose="020B0604020202020204" pitchFamily="34" charset="0"/>
              </a:rPr>
              <a:t>0.2(2</a:t>
            </a:r>
            <a:r>
              <a:rPr lang="ja-JP" altLang="en-US" sz="4000" dirty="0">
                <a:latin typeface="Arial" panose="020B0604020202020204" pitchFamily="34" charset="0"/>
                <a:cs typeface="Arial" panose="020B0604020202020204" pitchFamily="34" charset="0"/>
              </a:rPr>
              <a:t>割</a:t>
            </a:r>
            <a:r>
              <a:rPr lang="en-US" altLang="ja-JP" sz="4000" dirty="0">
                <a:latin typeface="Arial" panose="020B0604020202020204" pitchFamily="34" charset="0"/>
                <a:cs typeface="Arial" panose="020B0604020202020204" pitchFamily="34" charset="0"/>
              </a:rPr>
              <a:t>)</a:t>
            </a:r>
            <a:r>
              <a:rPr lang="ja-JP" altLang="en-US" sz="4000" dirty="0">
                <a:latin typeface="Arial" panose="020B0604020202020204" pitchFamily="34" charset="0"/>
                <a:cs typeface="Arial" panose="020B0604020202020204" pitchFamily="34" charset="0"/>
              </a:rPr>
              <a:t>を検証用データに使用する</a:t>
            </a:r>
            <a:endParaRPr lang="en-US" altLang="ja-JP" sz="4000" dirty="0">
              <a:latin typeface="Arial" panose="020B0604020202020204" pitchFamily="34" charset="0"/>
              <a:cs typeface="Arial" panose="020B0604020202020204" pitchFamily="34" charset="0"/>
            </a:endParaRPr>
          </a:p>
        </p:txBody>
      </p:sp>
      <p:sp>
        <p:nvSpPr>
          <p:cNvPr id="4" name="テキスト ボックス 3">
            <a:extLst>
              <a:ext uri="{FF2B5EF4-FFF2-40B4-BE49-F238E27FC236}">
                <a16:creationId xmlns:a16="http://schemas.microsoft.com/office/drawing/2014/main" id="{F167BCE5-47DD-2B35-B18A-D4681F8D88C3}"/>
              </a:ext>
            </a:extLst>
          </p:cNvPr>
          <p:cNvSpPr txBox="1"/>
          <p:nvPr/>
        </p:nvSpPr>
        <p:spPr>
          <a:xfrm>
            <a:off x="392015" y="482683"/>
            <a:ext cx="23309705" cy="701731"/>
          </a:xfrm>
          <a:prstGeom prst="rect">
            <a:avLst/>
          </a:prstGeom>
          <a:noFill/>
        </p:spPr>
        <p:txBody>
          <a:bodyPr wrap="square">
            <a:spAutoFit/>
          </a:bodyPr>
          <a:lstStyle/>
          <a:p>
            <a:r>
              <a:rPr lang="en-US" altLang="ja-JP" sz="4400" dirty="0">
                <a:solidFill>
                  <a:schemeClr val="bg1"/>
                </a:solidFill>
                <a:latin typeface="Arial" panose="020B0604020202020204" pitchFamily="34" charset="0"/>
                <a:cs typeface="Arial" panose="020B0604020202020204" pitchFamily="34" charset="0"/>
              </a:rPr>
              <a:t>result</a:t>
            </a:r>
            <a:r>
              <a:rPr lang="ja-JP" altLang="en-US" sz="4400" dirty="0">
                <a:solidFill>
                  <a:schemeClr val="bg1"/>
                </a:solidFill>
                <a:latin typeface="Arial" panose="020B0604020202020204" pitchFamily="34" charset="0"/>
                <a:cs typeface="Arial" panose="020B0604020202020204" pitchFamily="34" charset="0"/>
              </a:rPr>
              <a:t> = model.fit(x_train, y_train, epochs=</a:t>
            </a:r>
            <a:r>
              <a:rPr lang="en-US" altLang="ja-JP" sz="4400" dirty="0">
                <a:solidFill>
                  <a:schemeClr val="bg1"/>
                </a:solidFill>
                <a:latin typeface="Arial" panose="020B0604020202020204" pitchFamily="34" charset="0"/>
                <a:cs typeface="Arial" panose="020B0604020202020204" pitchFamily="34" charset="0"/>
              </a:rPr>
              <a:t>3</a:t>
            </a:r>
            <a:r>
              <a:rPr lang="ja-JP" altLang="en-US" sz="4400" dirty="0">
                <a:solidFill>
                  <a:schemeClr val="bg1"/>
                </a:solidFill>
                <a:latin typeface="Arial" panose="020B0604020202020204" pitchFamily="34" charset="0"/>
                <a:cs typeface="Arial" panose="020B0604020202020204" pitchFamily="34" charset="0"/>
              </a:rPr>
              <a:t>0, batch_size=64, validation_split=0.2)</a:t>
            </a:r>
          </a:p>
        </p:txBody>
      </p:sp>
      <p:sp>
        <p:nvSpPr>
          <p:cNvPr id="7" name="テキスト ボックス 6">
            <a:extLst>
              <a:ext uri="{FF2B5EF4-FFF2-40B4-BE49-F238E27FC236}">
                <a16:creationId xmlns:a16="http://schemas.microsoft.com/office/drawing/2014/main" id="{BEB230C4-C10A-1958-FF2B-C3BF4CB5938C}"/>
              </a:ext>
            </a:extLst>
          </p:cNvPr>
          <p:cNvSpPr txBox="1"/>
          <p:nvPr/>
        </p:nvSpPr>
        <p:spPr>
          <a:xfrm>
            <a:off x="11201396" y="7405551"/>
            <a:ext cx="7549445" cy="757130"/>
          </a:xfrm>
          <a:prstGeom prst="rect">
            <a:avLst/>
          </a:prstGeom>
          <a:noFill/>
        </p:spPr>
        <p:txBody>
          <a:bodyPr wrap="square" rtlCol="0">
            <a:spAutoFit/>
          </a:bodyPr>
          <a:lstStyle/>
          <a:p>
            <a:pPr algn="ctr"/>
            <a:r>
              <a:rPr kumimoji="1" lang="en-US" altLang="ja-JP" sz="4800" dirty="0">
                <a:latin typeface="Hiragino Kaku Gothic ProN W3" panose="020B0300000000000000" pitchFamily="34" charset="-128"/>
                <a:ea typeface="Hiragino Kaku Gothic ProN W3" panose="020B0300000000000000" pitchFamily="34" charset="-128"/>
              </a:rPr>
              <a:t>64</a:t>
            </a:r>
            <a:r>
              <a:rPr kumimoji="1" lang="ja-JP" altLang="en-US" sz="4800" dirty="0">
                <a:latin typeface="Hiragino Kaku Gothic ProN W3" panose="020B0300000000000000" pitchFamily="34" charset="-128"/>
                <a:ea typeface="Hiragino Kaku Gothic ProN W3" panose="020B0300000000000000" pitchFamily="34" charset="-128"/>
              </a:rPr>
              <a:t>枚ずつ取り出して学習</a:t>
            </a:r>
          </a:p>
        </p:txBody>
      </p:sp>
      <p:sp>
        <p:nvSpPr>
          <p:cNvPr id="21" name="テキスト ボックス 20">
            <a:extLst>
              <a:ext uri="{FF2B5EF4-FFF2-40B4-BE49-F238E27FC236}">
                <a16:creationId xmlns:a16="http://schemas.microsoft.com/office/drawing/2014/main" id="{7C5F8EA0-62E5-97F3-F2C4-95FDD2948E50}"/>
              </a:ext>
            </a:extLst>
          </p:cNvPr>
          <p:cNvSpPr txBox="1"/>
          <p:nvPr/>
        </p:nvSpPr>
        <p:spPr>
          <a:xfrm>
            <a:off x="12003177" y="8162681"/>
            <a:ext cx="5945882" cy="757130"/>
          </a:xfrm>
          <a:prstGeom prst="rect">
            <a:avLst/>
          </a:prstGeom>
          <a:noFill/>
        </p:spPr>
        <p:txBody>
          <a:bodyPr wrap="square" rtlCol="0">
            <a:spAutoFit/>
          </a:bodyPr>
          <a:lstStyle/>
          <a:p>
            <a:pPr algn="ctr"/>
            <a:r>
              <a:rPr kumimoji="1" lang="en-US" altLang="ja-JP" sz="4800" dirty="0">
                <a:latin typeface="Hiragino Kaku Gothic ProN W3" panose="020B0300000000000000" pitchFamily="34" charset="-128"/>
                <a:ea typeface="Hiragino Kaku Gothic ProN W3" panose="020B0300000000000000" pitchFamily="34" charset="-128"/>
              </a:rPr>
              <a:t>64×750</a:t>
            </a:r>
            <a:r>
              <a:rPr kumimoji="1" lang="ja-JP" altLang="en-US" sz="4800" dirty="0">
                <a:latin typeface="Hiragino Kaku Gothic ProN W3" panose="020B0300000000000000" pitchFamily="34" charset="-128"/>
                <a:ea typeface="Hiragino Kaku Gothic ProN W3" panose="020B0300000000000000" pitchFamily="34" charset="-128"/>
              </a:rPr>
              <a:t> </a:t>
            </a:r>
            <a:r>
              <a:rPr kumimoji="1" lang="en-US" altLang="ja-JP" sz="4800" dirty="0">
                <a:latin typeface="Hiragino Kaku Gothic ProN W3" panose="020B0300000000000000" pitchFamily="34" charset="-128"/>
                <a:ea typeface="Hiragino Kaku Gothic ProN W3" panose="020B0300000000000000" pitchFamily="34" charset="-128"/>
              </a:rPr>
              <a:t>=</a:t>
            </a:r>
            <a:r>
              <a:rPr kumimoji="1" lang="ja-JP" altLang="en-US" sz="4800" dirty="0">
                <a:latin typeface="Hiragino Kaku Gothic ProN W3" panose="020B0300000000000000" pitchFamily="34" charset="-128"/>
                <a:ea typeface="Hiragino Kaku Gothic ProN W3" panose="020B0300000000000000" pitchFamily="34" charset="-128"/>
              </a:rPr>
              <a:t> </a:t>
            </a:r>
            <a:r>
              <a:rPr kumimoji="1" lang="en-US" altLang="ja-JP" sz="4800" dirty="0">
                <a:latin typeface="Hiragino Kaku Gothic ProN W3" panose="020B0300000000000000" pitchFamily="34" charset="-128"/>
                <a:ea typeface="Hiragino Kaku Gothic ProN W3" panose="020B0300000000000000" pitchFamily="34" charset="-128"/>
              </a:rPr>
              <a:t>48000</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22" name="テキスト ボックス 21">
            <a:extLst>
              <a:ext uri="{FF2B5EF4-FFF2-40B4-BE49-F238E27FC236}">
                <a16:creationId xmlns:a16="http://schemas.microsoft.com/office/drawing/2014/main" id="{4F1C2108-9802-F250-A4C8-E56A12AF6171}"/>
              </a:ext>
            </a:extLst>
          </p:cNvPr>
          <p:cNvSpPr txBox="1"/>
          <p:nvPr/>
        </p:nvSpPr>
        <p:spPr>
          <a:xfrm>
            <a:off x="11506196" y="11287112"/>
            <a:ext cx="7244645" cy="757130"/>
          </a:xfrm>
          <a:prstGeom prst="rect">
            <a:avLst/>
          </a:prstGeom>
          <a:noFill/>
        </p:spPr>
        <p:txBody>
          <a:bodyPr wrap="square" rtlCol="0">
            <a:spAutoFit/>
          </a:bodyPr>
          <a:lstStyle/>
          <a:p>
            <a:pPr algn="ctr"/>
            <a:r>
              <a:rPr kumimoji="1" lang="en-US" altLang="ja-JP" sz="4800" dirty="0">
                <a:latin typeface="Hiragino Kaku Gothic ProN W3" panose="020B0300000000000000" pitchFamily="34" charset="-128"/>
                <a:ea typeface="Hiragino Kaku Gothic ProN W3" panose="020B0300000000000000" pitchFamily="34" charset="-128"/>
              </a:rPr>
              <a:t>12000</a:t>
            </a:r>
            <a:r>
              <a:rPr lang="ja-JP" altLang="en-US" sz="4800" dirty="0">
                <a:latin typeface="Hiragino Kaku Gothic ProN W3" panose="020B0300000000000000" pitchFamily="34" charset="-128"/>
                <a:ea typeface="Hiragino Kaku Gothic ProN W3" panose="020B0300000000000000" pitchFamily="34" charset="-128"/>
              </a:rPr>
              <a:t>枚の画像で検証</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23" name="正方形/長方形 22">
            <a:extLst>
              <a:ext uri="{FF2B5EF4-FFF2-40B4-BE49-F238E27FC236}">
                <a16:creationId xmlns:a16="http://schemas.microsoft.com/office/drawing/2014/main" id="{6FCD6929-3447-ABE1-51E6-089586A66ABF}"/>
              </a:ext>
            </a:extLst>
          </p:cNvPr>
          <p:cNvSpPr/>
          <p:nvPr/>
        </p:nvSpPr>
        <p:spPr>
          <a:xfrm>
            <a:off x="971550" y="6858000"/>
            <a:ext cx="3863789" cy="6029083"/>
          </a:xfrm>
          <a:prstGeom prst="rect">
            <a:avLst/>
          </a:prstGeom>
          <a:solidFill>
            <a:schemeClr val="accent1">
              <a:lumMod val="60000"/>
              <a:lumOff val="40000"/>
            </a:schemeClr>
          </a:solidFill>
          <a:ln w="12700" cap="flat">
            <a:solidFill>
              <a:schemeClr val="bg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1303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Graphik"/>
              <a:ea typeface="Graphik"/>
              <a:cs typeface="Graphik"/>
              <a:sym typeface="Graphik"/>
            </a:endParaRPr>
          </a:p>
        </p:txBody>
      </p:sp>
      <p:sp>
        <p:nvSpPr>
          <p:cNvPr id="24" name="正方形/長方形 23">
            <a:extLst>
              <a:ext uri="{FF2B5EF4-FFF2-40B4-BE49-F238E27FC236}">
                <a16:creationId xmlns:a16="http://schemas.microsoft.com/office/drawing/2014/main" id="{40F8AE6B-6084-CA31-6839-6D4BF4A35360}"/>
              </a:ext>
            </a:extLst>
          </p:cNvPr>
          <p:cNvSpPr/>
          <p:nvPr/>
        </p:nvSpPr>
        <p:spPr>
          <a:xfrm>
            <a:off x="6610350" y="6858000"/>
            <a:ext cx="3863788" cy="3467101"/>
          </a:xfrm>
          <a:prstGeom prst="rect">
            <a:avLst/>
          </a:prstGeom>
          <a:solidFill>
            <a:schemeClr val="accent1">
              <a:lumMod val="60000"/>
              <a:lumOff val="40000"/>
            </a:schemeClr>
          </a:solidFill>
          <a:ln w="12700" cap="flat">
            <a:solidFill>
              <a:schemeClr val="bg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1303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Graphik"/>
              <a:ea typeface="Graphik"/>
              <a:cs typeface="Graphik"/>
              <a:sym typeface="Graphik"/>
            </a:endParaRPr>
          </a:p>
        </p:txBody>
      </p:sp>
      <p:sp>
        <p:nvSpPr>
          <p:cNvPr id="25" name="正方形/長方形 24">
            <a:extLst>
              <a:ext uri="{FF2B5EF4-FFF2-40B4-BE49-F238E27FC236}">
                <a16:creationId xmlns:a16="http://schemas.microsoft.com/office/drawing/2014/main" id="{FBF663FA-1945-08B3-EF63-8B19DCF26701}"/>
              </a:ext>
            </a:extLst>
          </p:cNvPr>
          <p:cNvSpPr/>
          <p:nvPr/>
        </p:nvSpPr>
        <p:spPr>
          <a:xfrm>
            <a:off x="6610349" y="10553700"/>
            <a:ext cx="3863789" cy="2252542"/>
          </a:xfrm>
          <a:prstGeom prst="rect">
            <a:avLst/>
          </a:prstGeom>
          <a:solidFill>
            <a:schemeClr val="accent1">
              <a:lumMod val="60000"/>
              <a:lumOff val="40000"/>
            </a:schemeClr>
          </a:solidFill>
          <a:ln w="12700" cap="flat">
            <a:solidFill>
              <a:schemeClr val="bg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1303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Graphik"/>
              <a:ea typeface="Graphik"/>
              <a:cs typeface="Graphik"/>
              <a:sym typeface="Graphik"/>
            </a:endParaRPr>
          </a:p>
        </p:txBody>
      </p:sp>
      <p:sp>
        <p:nvSpPr>
          <p:cNvPr id="26" name="テキスト ボックス 25">
            <a:extLst>
              <a:ext uri="{FF2B5EF4-FFF2-40B4-BE49-F238E27FC236}">
                <a16:creationId xmlns:a16="http://schemas.microsoft.com/office/drawing/2014/main" id="{CDFAE36B-00C5-7A1E-C97D-2F32CB9CD991}"/>
              </a:ext>
            </a:extLst>
          </p:cNvPr>
          <p:cNvSpPr txBox="1"/>
          <p:nvPr/>
        </p:nvSpPr>
        <p:spPr>
          <a:xfrm>
            <a:off x="6961092" y="11301406"/>
            <a:ext cx="3162301" cy="757130"/>
          </a:xfrm>
          <a:prstGeom prst="rect">
            <a:avLst/>
          </a:prstGeom>
          <a:noFill/>
        </p:spPr>
        <p:txBody>
          <a:bodyPr wrap="square" rtlCol="0">
            <a:spAutoFit/>
          </a:bodyPr>
          <a:lstStyle/>
          <a:p>
            <a:pPr algn="ctr"/>
            <a:r>
              <a:rPr kumimoji="1" lang="en-US" altLang="ja-JP" sz="4800" dirty="0">
                <a:latin typeface="Hiragino Kaku Gothic ProN W3" panose="020B0300000000000000" pitchFamily="34" charset="-128"/>
                <a:ea typeface="Hiragino Kaku Gothic ProN W3" panose="020B0300000000000000" pitchFamily="34" charset="-128"/>
              </a:rPr>
              <a:t>12000</a:t>
            </a:r>
            <a:r>
              <a:rPr kumimoji="1" lang="ja-JP" altLang="en-US" sz="4800" dirty="0">
                <a:latin typeface="Hiragino Kaku Gothic ProN W3" panose="020B0300000000000000" pitchFamily="34" charset="-128"/>
                <a:ea typeface="Hiragino Kaku Gothic ProN W3" panose="020B0300000000000000" pitchFamily="34" charset="-128"/>
              </a:rPr>
              <a:t>枚</a:t>
            </a:r>
          </a:p>
        </p:txBody>
      </p:sp>
      <p:sp>
        <p:nvSpPr>
          <p:cNvPr id="27" name="テキスト ボックス 26">
            <a:extLst>
              <a:ext uri="{FF2B5EF4-FFF2-40B4-BE49-F238E27FC236}">
                <a16:creationId xmlns:a16="http://schemas.microsoft.com/office/drawing/2014/main" id="{0F16DF90-7CE0-81B1-169E-C6981026C814}"/>
              </a:ext>
            </a:extLst>
          </p:cNvPr>
          <p:cNvSpPr txBox="1"/>
          <p:nvPr/>
        </p:nvSpPr>
        <p:spPr>
          <a:xfrm>
            <a:off x="6187887" y="8341294"/>
            <a:ext cx="5013509" cy="757130"/>
          </a:xfrm>
          <a:prstGeom prst="rect">
            <a:avLst/>
          </a:prstGeom>
          <a:noFill/>
        </p:spPr>
        <p:txBody>
          <a:bodyPr wrap="square" rtlCol="0">
            <a:spAutoFit/>
          </a:bodyPr>
          <a:lstStyle/>
          <a:p>
            <a:pPr algn="ctr"/>
            <a:r>
              <a:rPr kumimoji="1" lang="en-US" altLang="ja-JP" sz="4800" dirty="0">
                <a:latin typeface="Hiragino Kaku Gothic ProN W3" panose="020B0300000000000000" pitchFamily="34" charset="-128"/>
                <a:ea typeface="Hiragino Kaku Gothic ProN W3" panose="020B0300000000000000" pitchFamily="34" charset="-128"/>
              </a:rPr>
              <a:t>48000</a:t>
            </a:r>
            <a:r>
              <a:rPr kumimoji="1" lang="ja-JP" altLang="en-US" sz="4800" dirty="0">
                <a:latin typeface="Hiragino Kaku Gothic ProN W3" panose="020B0300000000000000" pitchFamily="34" charset="-128"/>
                <a:ea typeface="Hiragino Kaku Gothic ProN W3" panose="020B0300000000000000" pitchFamily="34" charset="-128"/>
              </a:rPr>
              <a:t>枚</a:t>
            </a:r>
          </a:p>
        </p:txBody>
      </p:sp>
      <p:sp>
        <p:nvSpPr>
          <p:cNvPr id="28" name="テキスト ボックス 27">
            <a:extLst>
              <a:ext uri="{FF2B5EF4-FFF2-40B4-BE49-F238E27FC236}">
                <a16:creationId xmlns:a16="http://schemas.microsoft.com/office/drawing/2014/main" id="{68844AB7-FC31-BB47-4DAD-B7952F2BCD77}"/>
              </a:ext>
            </a:extLst>
          </p:cNvPr>
          <p:cNvSpPr txBox="1"/>
          <p:nvPr/>
        </p:nvSpPr>
        <p:spPr>
          <a:xfrm>
            <a:off x="716057" y="9715041"/>
            <a:ext cx="4374774" cy="757130"/>
          </a:xfrm>
          <a:prstGeom prst="rect">
            <a:avLst/>
          </a:prstGeom>
          <a:noFill/>
        </p:spPr>
        <p:txBody>
          <a:bodyPr wrap="square" rtlCol="0">
            <a:spAutoFit/>
          </a:bodyPr>
          <a:lstStyle/>
          <a:p>
            <a:pPr algn="ctr"/>
            <a:r>
              <a:rPr kumimoji="1" lang="en-US" altLang="ja-JP" sz="4800" dirty="0">
                <a:latin typeface="Hiragino Kaku Gothic ProN W3" panose="020B0300000000000000" pitchFamily="34" charset="-128"/>
                <a:ea typeface="Hiragino Kaku Gothic ProN W3" panose="020B0300000000000000" pitchFamily="34" charset="-128"/>
              </a:rPr>
              <a:t>60000</a:t>
            </a:r>
            <a:r>
              <a:rPr kumimoji="1" lang="ja-JP" altLang="en-US" sz="4800" dirty="0">
                <a:latin typeface="Hiragino Kaku Gothic ProN W3" panose="020B0300000000000000" pitchFamily="34" charset="-128"/>
                <a:ea typeface="Hiragino Kaku Gothic ProN W3" panose="020B0300000000000000" pitchFamily="34" charset="-128"/>
              </a:rPr>
              <a:t>枚</a:t>
            </a:r>
          </a:p>
        </p:txBody>
      </p:sp>
      <p:sp>
        <p:nvSpPr>
          <p:cNvPr id="29" name="テキスト ボックス 28">
            <a:extLst>
              <a:ext uri="{FF2B5EF4-FFF2-40B4-BE49-F238E27FC236}">
                <a16:creationId xmlns:a16="http://schemas.microsoft.com/office/drawing/2014/main" id="{300325E8-968B-1B0C-7C84-07A4613A633D}"/>
              </a:ext>
            </a:extLst>
          </p:cNvPr>
          <p:cNvSpPr txBox="1"/>
          <p:nvPr/>
        </p:nvSpPr>
        <p:spPr>
          <a:xfrm>
            <a:off x="12003177" y="8957911"/>
            <a:ext cx="5945882" cy="757130"/>
          </a:xfrm>
          <a:prstGeom prst="rect">
            <a:avLst/>
          </a:prstGeom>
          <a:noFill/>
        </p:spPr>
        <p:txBody>
          <a:bodyPr wrap="square" rtlCol="0">
            <a:spAutoFit/>
          </a:bodyPr>
          <a:lstStyle/>
          <a:p>
            <a:pPr algn="ctr"/>
            <a:r>
              <a:rPr kumimoji="1" lang="ja-JP" altLang="en-US" sz="4800" dirty="0">
                <a:latin typeface="Hiragino Kaku Gothic ProN W3" panose="020B0300000000000000" pitchFamily="34" charset="-128"/>
                <a:ea typeface="Hiragino Kaku Gothic ProN W3" panose="020B0300000000000000" pitchFamily="34" charset="-128"/>
              </a:rPr>
              <a:t>→</a:t>
            </a:r>
            <a:r>
              <a:rPr kumimoji="1" lang="en-US" altLang="ja-JP" sz="4800" dirty="0">
                <a:latin typeface="Hiragino Kaku Gothic ProN W3" panose="020B0300000000000000" pitchFamily="34" charset="-128"/>
                <a:ea typeface="Hiragino Kaku Gothic ProN W3" panose="020B0300000000000000" pitchFamily="34" charset="-128"/>
              </a:rPr>
              <a:t>750</a:t>
            </a:r>
            <a:r>
              <a:rPr kumimoji="1" lang="ja-JP" altLang="en-US" sz="4800" dirty="0">
                <a:latin typeface="Hiragino Kaku Gothic ProN W3" panose="020B0300000000000000" pitchFamily="34" charset="-128"/>
                <a:ea typeface="Hiragino Kaku Gothic ProN W3" panose="020B0300000000000000" pitchFamily="34" charset="-128"/>
              </a:rPr>
              <a:t>回重みを更新</a:t>
            </a:r>
          </a:p>
        </p:txBody>
      </p:sp>
      <p:sp>
        <p:nvSpPr>
          <p:cNvPr id="30" name="矢印: 右 5">
            <a:extLst>
              <a:ext uri="{FF2B5EF4-FFF2-40B4-BE49-F238E27FC236}">
                <a16:creationId xmlns:a16="http://schemas.microsoft.com/office/drawing/2014/main" id="{A6050BF4-0115-1910-188F-C2E99D2AFA6B}"/>
              </a:ext>
            </a:extLst>
          </p:cNvPr>
          <p:cNvSpPr/>
          <p:nvPr/>
        </p:nvSpPr>
        <p:spPr>
          <a:xfrm rot="5400000">
            <a:off x="14401801" y="10151417"/>
            <a:ext cx="933450" cy="757130"/>
          </a:xfrm>
          <a:prstGeom prst="rightArrow">
            <a:avLst/>
          </a:prstGeom>
          <a:solidFill>
            <a:srgbClr val="000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1303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Graphik"/>
              <a:ea typeface="Graphik"/>
              <a:cs typeface="Graphik"/>
              <a:sym typeface="Graphik"/>
            </a:endParaRPr>
          </a:p>
        </p:txBody>
      </p:sp>
      <p:sp>
        <p:nvSpPr>
          <p:cNvPr id="31" name="左中かっこ 30">
            <a:extLst>
              <a:ext uri="{FF2B5EF4-FFF2-40B4-BE49-F238E27FC236}">
                <a16:creationId xmlns:a16="http://schemas.microsoft.com/office/drawing/2014/main" id="{BC3246F7-EF0C-FD40-0184-50E471B6D11F}"/>
              </a:ext>
            </a:extLst>
          </p:cNvPr>
          <p:cNvSpPr/>
          <p:nvPr/>
        </p:nvSpPr>
        <p:spPr>
          <a:xfrm rot="10800000">
            <a:off x="18943021" y="6806079"/>
            <a:ext cx="713849" cy="5529729"/>
          </a:xfrm>
          <a:prstGeom prst="leftBrac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ja-JP" altLang="en-US" sz="1800" b="0" i="0" u="none" strike="noStrike" cap="none" spc="0" normalizeH="0" baseline="0">
              <a:ln>
                <a:noFill/>
              </a:ln>
              <a:solidFill>
                <a:srgbClr val="000000"/>
              </a:solidFill>
              <a:effectLst/>
              <a:uFillTx/>
            </a:endParaRPr>
          </a:p>
        </p:txBody>
      </p:sp>
      <p:sp>
        <p:nvSpPr>
          <p:cNvPr id="32" name="テキスト ボックス 31">
            <a:extLst>
              <a:ext uri="{FF2B5EF4-FFF2-40B4-BE49-F238E27FC236}">
                <a16:creationId xmlns:a16="http://schemas.microsoft.com/office/drawing/2014/main" id="{3BF4A84D-E216-EE54-282A-97975A6DAC96}"/>
              </a:ext>
            </a:extLst>
          </p:cNvPr>
          <p:cNvSpPr txBox="1"/>
          <p:nvPr/>
        </p:nvSpPr>
        <p:spPr>
          <a:xfrm>
            <a:off x="19647871" y="8859980"/>
            <a:ext cx="4583729" cy="1421928"/>
          </a:xfrm>
          <a:prstGeom prst="rect">
            <a:avLst/>
          </a:prstGeom>
          <a:noFill/>
        </p:spPr>
        <p:txBody>
          <a:bodyPr wrap="square" rtlCol="0">
            <a:spAutoFit/>
          </a:bodyPr>
          <a:lstStyle/>
          <a:p>
            <a:pPr algn="ctr"/>
            <a:r>
              <a:rPr kumimoji="1" lang="ja-JP" altLang="en-US" sz="4800" dirty="0">
                <a:latin typeface="Hiragino Kaku Gothic ProN W3" panose="020B0300000000000000" pitchFamily="34" charset="-128"/>
                <a:ea typeface="Hiragino Kaku Gothic ProN W3" panose="020B0300000000000000" pitchFamily="34" charset="-128"/>
              </a:rPr>
              <a:t>この作業を</a:t>
            </a:r>
            <a:endParaRPr kumimoji="1" lang="en-US" altLang="ja-JP" sz="4800" dirty="0">
              <a:latin typeface="Hiragino Kaku Gothic ProN W3" panose="020B0300000000000000" pitchFamily="34" charset="-128"/>
              <a:ea typeface="Hiragino Kaku Gothic ProN W3" panose="020B0300000000000000" pitchFamily="34" charset="-128"/>
            </a:endParaRPr>
          </a:p>
          <a:p>
            <a:pPr algn="ctr"/>
            <a:r>
              <a:rPr kumimoji="1" lang="en-US" altLang="ja-JP" sz="4800" dirty="0">
                <a:latin typeface="Hiragino Kaku Gothic ProN W3" panose="020B0300000000000000" pitchFamily="34" charset="-128"/>
                <a:ea typeface="Hiragino Kaku Gothic ProN W3" panose="020B0300000000000000" pitchFamily="34" charset="-128"/>
              </a:rPr>
              <a:t>30</a:t>
            </a:r>
            <a:r>
              <a:rPr kumimoji="1" lang="ja-JP" altLang="en-US" sz="4800" dirty="0">
                <a:latin typeface="Hiragino Kaku Gothic ProN W3" panose="020B0300000000000000" pitchFamily="34" charset="-128"/>
                <a:ea typeface="Hiragino Kaku Gothic ProN W3" panose="020B0300000000000000" pitchFamily="34" charset="-128"/>
              </a:rPr>
              <a:t>回繰り返す</a:t>
            </a:r>
          </a:p>
        </p:txBody>
      </p:sp>
      <p:sp>
        <p:nvSpPr>
          <p:cNvPr id="33" name="矢印: 右 9">
            <a:extLst>
              <a:ext uri="{FF2B5EF4-FFF2-40B4-BE49-F238E27FC236}">
                <a16:creationId xmlns:a16="http://schemas.microsoft.com/office/drawing/2014/main" id="{AE79374E-8B68-AA75-82F9-7EF6E12E965D}"/>
              </a:ext>
            </a:extLst>
          </p:cNvPr>
          <p:cNvSpPr/>
          <p:nvPr/>
        </p:nvSpPr>
        <p:spPr>
          <a:xfrm>
            <a:off x="5372100" y="9638762"/>
            <a:ext cx="757131" cy="933450"/>
          </a:xfrm>
          <a:prstGeom prst="rightArrow">
            <a:avLst/>
          </a:prstGeom>
          <a:solidFill>
            <a:srgbClr val="000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1303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Graphik"/>
              <a:ea typeface="Graphik"/>
              <a:cs typeface="Graphik"/>
              <a:sym typeface="Graphik"/>
            </a:endParaRPr>
          </a:p>
        </p:txBody>
      </p:sp>
    </p:spTree>
    <p:extLst>
      <p:ext uri="{BB962C8B-B14F-4D97-AF65-F5344CB8AC3E}">
        <p14:creationId xmlns:p14="http://schemas.microsoft.com/office/powerpoint/2010/main" val="18346960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四角形: 角を丸くする 11">
            <a:extLst>
              <a:ext uri="{FF2B5EF4-FFF2-40B4-BE49-F238E27FC236}">
                <a16:creationId xmlns:a16="http://schemas.microsoft.com/office/drawing/2014/main" id="{1DD63BC5-A079-44D5-82CB-05435864D4F5}"/>
              </a:ext>
            </a:extLst>
          </p:cNvPr>
          <p:cNvSpPr/>
          <p:nvPr/>
        </p:nvSpPr>
        <p:spPr>
          <a:xfrm>
            <a:off x="616680" y="227387"/>
            <a:ext cx="23151552" cy="1049956"/>
          </a:xfrm>
          <a:prstGeom prst="roundRect">
            <a:avLst/>
          </a:prstGeom>
          <a:solidFill>
            <a:schemeClr val="accent2">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1303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Graphik"/>
              <a:ea typeface="Graphik"/>
              <a:cs typeface="Graphik"/>
              <a:sym typeface="Graphik"/>
            </a:endParaRPr>
          </a:p>
        </p:txBody>
      </p:sp>
      <p:sp>
        <p:nvSpPr>
          <p:cNvPr id="15" name="テキスト ボックス 14">
            <a:extLst>
              <a:ext uri="{FF2B5EF4-FFF2-40B4-BE49-F238E27FC236}">
                <a16:creationId xmlns:a16="http://schemas.microsoft.com/office/drawing/2014/main" id="{6D8C4A40-FD44-4850-993B-324BFB5A5DAE}"/>
              </a:ext>
            </a:extLst>
          </p:cNvPr>
          <p:cNvSpPr txBox="1"/>
          <p:nvPr/>
        </p:nvSpPr>
        <p:spPr>
          <a:xfrm>
            <a:off x="11201396" y="7405551"/>
            <a:ext cx="7549445" cy="757130"/>
          </a:xfrm>
          <a:prstGeom prst="rect">
            <a:avLst/>
          </a:prstGeom>
          <a:noFill/>
        </p:spPr>
        <p:txBody>
          <a:bodyPr wrap="square" rtlCol="0">
            <a:spAutoFit/>
          </a:bodyPr>
          <a:lstStyle/>
          <a:p>
            <a:pPr algn="ctr"/>
            <a:r>
              <a:rPr kumimoji="1" lang="en-US" altLang="ja-JP" sz="4800" dirty="0">
                <a:latin typeface="Hiragino Kaku Gothic ProN W3" panose="020B0300000000000000" pitchFamily="34" charset="-128"/>
                <a:ea typeface="Hiragino Kaku Gothic ProN W3" panose="020B0300000000000000" pitchFamily="34" charset="-128"/>
              </a:rPr>
              <a:t>64</a:t>
            </a:r>
            <a:r>
              <a:rPr kumimoji="1" lang="ja-JP" altLang="en-US" sz="4800" dirty="0">
                <a:latin typeface="Hiragino Kaku Gothic ProN W3" panose="020B0300000000000000" pitchFamily="34" charset="-128"/>
                <a:ea typeface="Hiragino Kaku Gothic ProN W3" panose="020B0300000000000000" pitchFamily="34" charset="-128"/>
              </a:rPr>
              <a:t>枚ずつ取り出して学習</a:t>
            </a:r>
          </a:p>
        </p:txBody>
      </p:sp>
      <p:sp>
        <p:nvSpPr>
          <p:cNvPr id="16" name="テキスト ボックス 15">
            <a:extLst>
              <a:ext uri="{FF2B5EF4-FFF2-40B4-BE49-F238E27FC236}">
                <a16:creationId xmlns:a16="http://schemas.microsoft.com/office/drawing/2014/main" id="{78C03E57-92E1-47B7-B290-185ACF110EE6}"/>
              </a:ext>
            </a:extLst>
          </p:cNvPr>
          <p:cNvSpPr txBox="1"/>
          <p:nvPr/>
        </p:nvSpPr>
        <p:spPr>
          <a:xfrm>
            <a:off x="12003177" y="8162681"/>
            <a:ext cx="5945882" cy="757130"/>
          </a:xfrm>
          <a:prstGeom prst="rect">
            <a:avLst/>
          </a:prstGeom>
          <a:noFill/>
        </p:spPr>
        <p:txBody>
          <a:bodyPr wrap="square" rtlCol="0">
            <a:spAutoFit/>
          </a:bodyPr>
          <a:lstStyle/>
          <a:p>
            <a:pPr algn="ctr"/>
            <a:r>
              <a:rPr kumimoji="1" lang="en-US" altLang="ja-JP" sz="4800" dirty="0">
                <a:latin typeface="Hiragino Kaku Gothic ProN W3" panose="020B0300000000000000" pitchFamily="34" charset="-128"/>
                <a:ea typeface="Hiragino Kaku Gothic ProN W3" panose="020B0300000000000000" pitchFamily="34" charset="-128"/>
              </a:rPr>
              <a:t>64×750</a:t>
            </a:r>
            <a:r>
              <a:rPr kumimoji="1" lang="ja-JP" altLang="en-US" sz="4800" dirty="0">
                <a:latin typeface="Hiragino Kaku Gothic ProN W3" panose="020B0300000000000000" pitchFamily="34" charset="-128"/>
                <a:ea typeface="Hiragino Kaku Gothic ProN W3" panose="020B0300000000000000" pitchFamily="34" charset="-128"/>
              </a:rPr>
              <a:t> </a:t>
            </a:r>
            <a:r>
              <a:rPr kumimoji="1" lang="en-US" altLang="ja-JP" sz="4800" dirty="0">
                <a:latin typeface="Hiragino Kaku Gothic ProN W3" panose="020B0300000000000000" pitchFamily="34" charset="-128"/>
                <a:ea typeface="Hiragino Kaku Gothic ProN W3" panose="020B0300000000000000" pitchFamily="34" charset="-128"/>
              </a:rPr>
              <a:t>=</a:t>
            </a:r>
            <a:r>
              <a:rPr kumimoji="1" lang="ja-JP" altLang="en-US" sz="4800" dirty="0">
                <a:latin typeface="Hiragino Kaku Gothic ProN W3" panose="020B0300000000000000" pitchFamily="34" charset="-128"/>
                <a:ea typeface="Hiragino Kaku Gothic ProN W3" panose="020B0300000000000000" pitchFamily="34" charset="-128"/>
              </a:rPr>
              <a:t> </a:t>
            </a:r>
            <a:r>
              <a:rPr kumimoji="1" lang="en-US" altLang="ja-JP" sz="4800" dirty="0">
                <a:latin typeface="Hiragino Kaku Gothic ProN W3" panose="020B0300000000000000" pitchFamily="34" charset="-128"/>
                <a:ea typeface="Hiragino Kaku Gothic ProN W3" panose="020B0300000000000000" pitchFamily="34" charset="-128"/>
              </a:rPr>
              <a:t>48000</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17" name="テキスト ボックス 16">
            <a:extLst>
              <a:ext uri="{FF2B5EF4-FFF2-40B4-BE49-F238E27FC236}">
                <a16:creationId xmlns:a16="http://schemas.microsoft.com/office/drawing/2014/main" id="{6345AE42-B359-402F-825D-CF82CD76939D}"/>
              </a:ext>
            </a:extLst>
          </p:cNvPr>
          <p:cNvSpPr txBox="1"/>
          <p:nvPr/>
        </p:nvSpPr>
        <p:spPr>
          <a:xfrm>
            <a:off x="11506196" y="11287112"/>
            <a:ext cx="7244645" cy="757130"/>
          </a:xfrm>
          <a:prstGeom prst="rect">
            <a:avLst/>
          </a:prstGeom>
          <a:noFill/>
        </p:spPr>
        <p:txBody>
          <a:bodyPr wrap="square" rtlCol="0">
            <a:spAutoFit/>
          </a:bodyPr>
          <a:lstStyle/>
          <a:p>
            <a:pPr algn="ctr"/>
            <a:r>
              <a:rPr kumimoji="1" lang="en-US" altLang="ja-JP" sz="4800" dirty="0">
                <a:latin typeface="Hiragino Kaku Gothic ProN W3" panose="020B0300000000000000" pitchFamily="34" charset="-128"/>
                <a:ea typeface="Hiragino Kaku Gothic ProN W3" panose="020B0300000000000000" pitchFamily="34" charset="-128"/>
              </a:rPr>
              <a:t>12000</a:t>
            </a:r>
            <a:r>
              <a:rPr lang="ja-JP" altLang="en-US" sz="4800" dirty="0">
                <a:latin typeface="Hiragino Kaku Gothic ProN W3" panose="020B0300000000000000" pitchFamily="34" charset="-128"/>
                <a:ea typeface="Hiragino Kaku Gothic ProN W3" panose="020B0300000000000000" pitchFamily="34" charset="-128"/>
              </a:rPr>
              <a:t>枚の画像で検証</a:t>
            </a:r>
            <a:endParaRPr kumimoji="1" lang="ja-JP" altLang="en-US" sz="4800" dirty="0">
              <a:latin typeface="Hiragino Kaku Gothic ProN W3" panose="020B0300000000000000" pitchFamily="34" charset="-128"/>
              <a:ea typeface="Hiragino Kaku Gothic ProN W3" panose="020B0300000000000000" pitchFamily="34" charset="-128"/>
            </a:endParaRPr>
          </a:p>
        </p:txBody>
      </p:sp>
      <p:sp>
        <p:nvSpPr>
          <p:cNvPr id="5" name="正方形/長方形 4">
            <a:extLst>
              <a:ext uri="{FF2B5EF4-FFF2-40B4-BE49-F238E27FC236}">
                <a16:creationId xmlns:a16="http://schemas.microsoft.com/office/drawing/2014/main" id="{C96C6176-55C3-4768-BDFC-FB36DE73878F}"/>
              </a:ext>
            </a:extLst>
          </p:cNvPr>
          <p:cNvSpPr/>
          <p:nvPr/>
        </p:nvSpPr>
        <p:spPr>
          <a:xfrm>
            <a:off x="971550" y="6858000"/>
            <a:ext cx="3863789" cy="6029083"/>
          </a:xfrm>
          <a:prstGeom prst="rect">
            <a:avLst/>
          </a:prstGeom>
          <a:solidFill>
            <a:schemeClr val="accent1">
              <a:lumMod val="60000"/>
              <a:lumOff val="40000"/>
            </a:schemeClr>
          </a:solidFill>
          <a:ln w="12700" cap="flat">
            <a:solidFill>
              <a:schemeClr val="bg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1303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Graphik"/>
              <a:ea typeface="Graphik"/>
              <a:cs typeface="Graphik"/>
              <a:sym typeface="Graphik"/>
            </a:endParaRPr>
          </a:p>
        </p:txBody>
      </p:sp>
      <p:sp>
        <p:nvSpPr>
          <p:cNvPr id="14" name="正方形/長方形 13">
            <a:extLst>
              <a:ext uri="{FF2B5EF4-FFF2-40B4-BE49-F238E27FC236}">
                <a16:creationId xmlns:a16="http://schemas.microsoft.com/office/drawing/2014/main" id="{73B84F4C-4E97-48F9-BFB6-75865E73B4E8}"/>
              </a:ext>
            </a:extLst>
          </p:cNvPr>
          <p:cNvSpPr/>
          <p:nvPr/>
        </p:nvSpPr>
        <p:spPr>
          <a:xfrm>
            <a:off x="6610350" y="6858000"/>
            <a:ext cx="3863788" cy="3467101"/>
          </a:xfrm>
          <a:prstGeom prst="rect">
            <a:avLst/>
          </a:prstGeom>
          <a:solidFill>
            <a:schemeClr val="accent1">
              <a:lumMod val="60000"/>
              <a:lumOff val="40000"/>
            </a:schemeClr>
          </a:solidFill>
          <a:ln w="12700" cap="flat">
            <a:solidFill>
              <a:schemeClr val="bg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1303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Graphik"/>
              <a:ea typeface="Graphik"/>
              <a:cs typeface="Graphik"/>
              <a:sym typeface="Graphik"/>
            </a:endParaRPr>
          </a:p>
        </p:txBody>
      </p:sp>
      <p:sp>
        <p:nvSpPr>
          <p:cNvPr id="18" name="正方形/長方形 17">
            <a:extLst>
              <a:ext uri="{FF2B5EF4-FFF2-40B4-BE49-F238E27FC236}">
                <a16:creationId xmlns:a16="http://schemas.microsoft.com/office/drawing/2014/main" id="{9ADE64C0-2A98-42F4-8088-4FBCCCA63E57}"/>
              </a:ext>
            </a:extLst>
          </p:cNvPr>
          <p:cNvSpPr/>
          <p:nvPr/>
        </p:nvSpPr>
        <p:spPr>
          <a:xfrm>
            <a:off x="6610349" y="10553700"/>
            <a:ext cx="3863789" cy="2252542"/>
          </a:xfrm>
          <a:prstGeom prst="rect">
            <a:avLst/>
          </a:prstGeom>
          <a:solidFill>
            <a:schemeClr val="accent1">
              <a:lumMod val="60000"/>
              <a:lumOff val="40000"/>
            </a:schemeClr>
          </a:solidFill>
          <a:ln w="12700" cap="flat">
            <a:solidFill>
              <a:schemeClr val="bg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1303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Graphik"/>
              <a:ea typeface="Graphik"/>
              <a:cs typeface="Graphik"/>
              <a:sym typeface="Graphik"/>
            </a:endParaRPr>
          </a:p>
        </p:txBody>
      </p:sp>
      <p:sp>
        <p:nvSpPr>
          <p:cNvPr id="13" name="テキスト ボックス 12">
            <a:extLst>
              <a:ext uri="{FF2B5EF4-FFF2-40B4-BE49-F238E27FC236}">
                <a16:creationId xmlns:a16="http://schemas.microsoft.com/office/drawing/2014/main" id="{D95BC72E-4A86-45E1-B26A-C3908196EEE5}"/>
              </a:ext>
            </a:extLst>
          </p:cNvPr>
          <p:cNvSpPr txBox="1"/>
          <p:nvPr/>
        </p:nvSpPr>
        <p:spPr>
          <a:xfrm>
            <a:off x="6961092" y="11301406"/>
            <a:ext cx="3162301" cy="757130"/>
          </a:xfrm>
          <a:prstGeom prst="rect">
            <a:avLst/>
          </a:prstGeom>
          <a:noFill/>
        </p:spPr>
        <p:txBody>
          <a:bodyPr wrap="square" rtlCol="0">
            <a:spAutoFit/>
          </a:bodyPr>
          <a:lstStyle/>
          <a:p>
            <a:pPr algn="ctr"/>
            <a:r>
              <a:rPr kumimoji="1" lang="en-US" altLang="ja-JP" sz="4800" dirty="0">
                <a:latin typeface="Hiragino Kaku Gothic ProN W3" panose="020B0300000000000000" pitchFamily="34" charset="-128"/>
                <a:ea typeface="Hiragino Kaku Gothic ProN W3" panose="020B0300000000000000" pitchFamily="34" charset="-128"/>
              </a:rPr>
              <a:t>12000</a:t>
            </a:r>
            <a:r>
              <a:rPr kumimoji="1" lang="ja-JP" altLang="en-US" sz="4800" dirty="0">
                <a:latin typeface="Hiragino Kaku Gothic ProN W3" panose="020B0300000000000000" pitchFamily="34" charset="-128"/>
                <a:ea typeface="Hiragino Kaku Gothic ProN W3" panose="020B0300000000000000" pitchFamily="34" charset="-128"/>
              </a:rPr>
              <a:t>枚</a:t>
            </a:r>
          </a:p>
        </p:txBody>
      </p:sp>
      <p:sp>
        <p:nvSpPr>
          <p:cNvPr id="11" name="テキスト ボックス 10">
            <a:extLst>
              <a:ext uri="{FF2B5EF4-FFF2-40B4-BE49-F238E27FC236}">
                <a16:creationId xmlns:a16="http://schemas.microsoft.com/office/drawing/2014/main" id="{3BB974BF-397D-44A1-AE75-BD415485B3A8}"/>
              </a:ext>
            </a:extLst>
          </p:cNvPr>
          <p:cNvSpPr txBox="1"/>
          <p:nvPr/>
        </p:nvSpPr>
        <p:spPr>
          <a:xfrm>
            <a:off x="6187887" y="8341294"/>
            <a:ext cx="5013509" cy="757130"/>
          </a:xfrm>
          <a:prstGeom prst="rect">
            <a:avLst/>
          </a:prstGeom>
          <a:noFill/>
        </p:spPr>
        <p:txBody>
          <a:bodyPr wrap="square" rtlCol="0">
            <a:spAutoFit/>
          </a:bodyPr>
          <a:lstStyle/>
          <a:p>
            <a:pPr algn="ctr"/>
            <a:r>
              <a:rPr kumimoji="1" lang="en-US" altLang="ja-JP" sz="4800" dirty="0">
                <a:latin typeface="Hiragino Kaku Gothic ProN W3" panose="020B0300000000000000" pitchFamily="34" charset="-128"/>
                <a:ea typeface="Hiragino Kaku Gothic ProN W3" panose="020B0300000000000000" pitchFamily="34" charset="-128"/>
              </a:rPr>
              <a:t>48000</a:t>
            </a:r>
            <a:r>
              <a:rPr kumimoji="1" lang="ja-JP" altLang="en-US" sz="4800" dirty="0">
                <a:latin typeface="Hiragino Kaku Gothic ProN W3" panose="020B0300000000000000" pitchFamily="34" charset="-128"/>
                <a:ea typeface="Hiragino Kaku Gothic ProN W3" panose="020B0300000000000000" pitchFamily="34" charset="-128"/>
              </a:rPr>
              <a:t>枚</a:t>
            </a:r>
          </a:p>
        </p:txBody>
      </p:sp>
      <p:sp>
        <p:nvSpPr>
          <p:cNvPr id="8" name="テキスト ボックス 7">
            <a:extLst>
              <a:ext uri="{FF2B5EF4-FFF2-40B4-BE49-F238E27FC236}">
                <a16:creationId xmlns:a16="http://schemas.microsoft.com/office/drawing/2014/main" id="{EBB12F43-653E-4EA5-9E2F-B2E84353E4BB}"/>
              </a:ext>
            </a:extLst>
          </p:cNvPr>
          <p:cNvSpPr txBox="1"/>
          <p:nvPr/>
        </p:nvSpPr>
        <p:spPr>
          <a:xfrm>
            <a:off x="716057" y="9715041"/>
            <a:ext cx="4374774" cy="757130"/>
          </a:xfrm>
          <a:prstGeom prst="rect">
            <a:avLst/>
          </a:prstGeom>
          <a:noFill/>
        </p:spPr>
        <p:txBody>
          <a:bodyPr wrap="square" rtlCol="0">
            <a:spAutoFit/>
          </a:bodyPr>
          <a:lstStyle/>
          <a:p>
            <a:pPr algn="ctr"/>
            <a:r>
              <a:rPr kumimoji="1" lang="en-US" altLang="ja-JP" sz="4800" dirty="0">
                <a:latin typeface="Hiragino Kaku Gothic ProN W3" panose="020B0300000000000000" pitchFamily="34" charset="-128"/>
                <a:ea typeface="Hiragino Kaku Gothic ProN W3" panose="020B0300000000000000" pitchFamily="34" charset="-128"/>
              </a:rPr>
              <a:t>60000</a:t>
            </a:r>
            <a:r>
              <a:rPr kumimoji="1" lang="ja-JP" altLang="en-US" sz="4800" dirty="0">
                <a:latin typeface="Hiragino Kaku Gothic ProN W3" panose="020B0300000000000000" pitchFamily="34" charset="-128"/>
                <a:ea typeface="Hiragino Kaku Gothic ProN W3" panose="020B0300000000000000" pitchFamily="34" charset="-128"/>
              </a:rPr>
              <a:t>枚</a:t>
            </a:r>
          </a:p>
        </p:txBody>
      </p:sp>
      <p:sp>
        <p:nvSpPr>
          <p:cNvPr id="19" name="テキスト ボックス 18">
            <a:extLst>
              <a:ext uri="{FF2B5EF4-FFF2-40B4-BE49-F238E27FC236}">
                <a16:creationId xmlns:a16="http://schemas.microsoft.com/office/drawing/2014/main" id="{64B15784-6DD0-44D0-941C-4AA65B7A36CC}"/>
              </a:ext>
            </a:extLst>
          </p:cNvPr>
          <p:cNvSpPr txBox="1"/>
          <p:nvPr/>
        </p:nvSpPr>
        <p:spPr>
          <a:xfrm>
            <a:off x="12003177" y="8957911"/>
            <a:ext cx="5945882" cy="757130"/>
          </a:xfrm>
          <a:prstGeom prst="rect">
            <a:avLst/>
          </a:prstGeom>
          <a:noFill/>
        </p:spPr>
        <p:txBody>
          <a:bodyPr wrap="square" rtlCol="0">
            <a:spAutoFit/>
          </a:bodyPr>
          <a:lstStyle/>
          <a:p>
            <a:pPr algn="ctr"/>
            <a:r>
              <a:rPr kumimoji="1" lang="ja-JP" altLang="en-US" sz="4800" dirty="0">
                <a:latin typeface="Hiragino Kaku Gothic ProN W3" panose="020B0300000000000000" pitchFamily="34" charset="-128"/>
                <a:ea typeface="Hiragino Kaku Gothic ProN W3" panose="020B0300000000000000" pitchFamily="34" charset="-128"/>
              </a:rPr>
              <a:t>→</a:t>
            </a:r>
            <a:r>
              <a:rPr kumimoji="1" lang="en-US" altLang="ja-JP" sz="4800" dirty="0">
                <a:latin typeface="Hiragino Kaku Gothic ProN W3" panose="020B0300000000000000" pitchFamily="34" charset="-128"/>
                <a:ea typeface="Hiragino Kaku Gothic ProN W3" panose="020B0300000000000000" pitchFamily="34" charset="-128"/>
              </a:rPr>
              <a:t>750</a:t>
            </a:r>
            <a:r>
              <a:rPr kumimoji="1" lang="ja-JP" altLang="en-US" sz="4800" dirty="0">
                <a:latin typeface="Hiragino Kaku Gothic ProN W3" panose="020B0300000000000000" pitchFamily="34" charset="-128"/>
                <a:ea typeface="Hiragino Kaku Gothic ProN W3" panose="020B0300000000000000" pitchFamily="34" charset="-128"/>
              </a:rPr>
              <a:t>回重みを更新</a:t>
            </a:r>
          </a:p>
        </p:txBody>
      </p:sp>
      <p:sp>
        <p:nvSpPr>
          <p:cNvPr id="6" name="矢印: 右 5">
            <a:extLst>
              <a:ext uri="{FF2B5EF4-FFF2-40B4-BE49-F238E27FC236}">
                <a16:creationId xmlns:a16="http://schemas.microsoft.com/office/drawing/2014/main" id="{9AE828ED-64A6-4DDC-9E52-93D6078EF37E}"/>
              </a:ext>
            </a:extLst>
          </p:cNvPr>
          <p:cNvSpPr/>
          <p:nvPr/>
        </p:nvSpPr>
        <p:spPr>
          <a:xfrm rot="5400000">
            <a:off x="14401801" y="10151417"/>
            <a:ext cx="933450" cy="757130"/>
          </a:xfrm>
          <a:prstGeom prst="rightArrow">
            <a:avLst/>
          </a:prstGeom>
          <a:solidFill>
            <a:srgbClr val="000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1303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Graphik"/>
              <a:ea typeface="Graphik"/>
              <a:cs typeface="Graphik"/>
              <a:sym typeface="Graphik"/>
            </a:endParaRPr>
          </a:p>
        </p:txBody>
      </p:sp>
      <p:sp>
        <p:nvSpPr>
          <p:cNvPr id="9" name="左中かっこ 8">
            <a:extLst>
              <a:ext uri="{FF2B5EF4-FFF2-40B4-BE49-F238E27FC236}">
                <a16:creationId xmlns:a16="http://schemas.microsoft.com/office/drawing/2014/main" id="{45E2260D-FA3A-4724-B9AD-35E3583B8DC8}"/>
              </a:ext>
            </a:extLst>
          </p:cNvPr>
          <p:cNvSpPr/>
          <p:nvPr/>
        </p:nvSpPr>
        <p:spPr>
          <a:xfrm rot="10800000">
            <a:off x="18943021" y="6806079"/>
            <a:ext cx="713849" cy="5529729"/>
          </a:xfrm>
          <a:prstGeom prst="leftBrac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ja-JP" altLang="en-US" sz="1800" b="0" i="0" u="none" strike="noStrike" cap="none" spc="0" normalizeH="0" baseline="0">
              <a:ln>
                <a:noFill/>
              </a:ln>
              <a:solidFill>
                <a:srgbClr val="000000"/>
              </a:solidFill>
              <a:effectLst/>
              <a:uFillTx/>
            </a:endParaRPr>
          </a:p>
        </p:txBody>
      </p:sp>
      <p:sp>
        <p:nvSpPr>
          <p:cNvPr id="20" name="テキスト ボックス 19">
            <a:extLst>
              <a:ext uri="{FF2B5EF4-FFF2-40B4-BE49-F238E27FC236}">
                <a16:creationId xmlns:a16="http://schemas.microsoft.com/office/drawing/2014/main" id="{207ABFB1-482C-4CE9-AAC8-C85CD3647561}"/>
              </a:ext>
            </a:extLst>
          </p:cNvPr>
          <p:cNvSpPr txBox="1"/>
          <p:nvPr/>
        </p:nvSpPr>
        <p:spPr>
          <a:xfrm>
            <a:off x="19647871" y="8859980"/>
            <a:ext cx="4583729" cy="1421928"/>
          </a:xfrm>
          <a:prstGeom prst="rect">
            <a:avLst/>
          </a:prstGeom>
          <a:noFill/>
        </p:spPr>
        <p:txBody>
          <a:bodyPr wrap="square" rtlCol="0">
            <a:spAutoFit/>
          </a:bodyPr>
          <a:lstStyle/>
          <a:p>
            <a:pPr algn="ctr"/>
            <a:r>
              <a:rPr kumimoji="1" lang="ja-JP" altLang="en-US" sz="4800" dirty="0">
                <a:latin typeface="Hiragino Kaku Gothic ProN W3" panose="020B0300000000000000" pitchFamily="34" charset="-128"/>
                <a:ea typeface="Hiragino Kaku Gothic ProN W3" panose="020B0300000000000000" pitchFamily="34" charset="-128"/>
              </a:rPr>
              <a:t>この作業を</a:t>
            </a:r>
            <a:endParaRPr kumimoji="1" lang="en-US" altLang="ja-JP" sz="4800" dirty="0">
              <a:latin typeface="Hiragino Kaku Gothic ProN W3" panose="020B0300000000000000" pitchFamily="34" charset="-128"/>
              <a:ea typeface="Hiragino Kaku Gothic ProN W3" panose="020B0300000000000000" pitchFamily="34" charset="-128"/>
            </a:endParaRPr>
          </a:p>
          <a:p>
            <a:pPr algn="ctr"/>
            <a:r>
              <a:rPr kumimoji="1" lang="en-US" altLang="ja-JP" sz="4800" dirty="0">
                <a:latin typeface="Hiragino Kaku Gothic ProN W3" panose="020B0300000000000000" pitchFamily="34" charset="-128"/>
                <a:ea typeface="Hiragino Kaku Gothic ProN W3" panose="020B0300000000000000" pitchFamily="34" charset="-128"/>
              </a:rPr>
              <a:t>30</a:t>
            </a:r>
            <a:r>
              <a:rPr kumimoji="1" lang="ja-JP" altLang="en-US" sz="4800" dirty="0">
                <a:latin typeface="Hiragino Kaku Gothic ProN W3" panose="020B0300000000000000" pitchFamily="34" charset="-128"/>
                <a:ea typeface="Hiragino Kaku Gothic ProN W3" panose="020B0300000000000000" pitchFamily="34" charset="-128"/>
              </a:rPr>
              <a:t>回繰り返す</a:t>
            </a:r>
          </a:p>
        </p:txBody>
      </p:sp>
      <p:sp>
        <p:nvSpPr>
          <p:cNvPr id="10" name="矢印: 右 9">
            <a:extLst>
              <a:ext uri="{FF2B5EF4-FFF2-40B4-BE49-F238E27FC236}">
                <a16:creationId xmlns:a16="http://schemas.microsoft.com/office/drawing/2014/main" id="{3F4B30A4-3117-4B42-8D05-E4B35B3D98D5}"/>
              </a:ext>
            </a:extLst>
          </p:cNvPr>
          <p:cNvSpPr/>
          <p:nvPr/>
        </p:nvSpPr>
        <p:spPr>
          <a:xfrm>
            <a:off x="5372100" y="9638762"/>
            <a:ext cx="757131" cy="933450"/>
          </a:xfrm>
          <a:prstGeom prst="rightArrow">
            <a:avLst/>
          </a:prstGeom>
          <a:solidFill>
            <a:srgbClr val="000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1303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Graphik"/>
              <a:ea typeface="Graphik"/>
              <a:cs typeface="Graphik"/>
              <a:sym typeface="Graphik"/>
            </a:endParaRPr>
          </a:p>
        </p:txBody>
      </p:sp>
      <p:sp>
        <p:nvSpPr>
          <p:cNvPr id="2" name="テキスト ボックス 1">
            <a:extLst>
              <a:ext uri="{FF2B5EF4-FFF2-40B4-BE49-F238E27FC236}">
                <a16:creationId xmlns:a16="http://schemas.microsoft.com/office/drawing/2014/main" id="{9553956B-1DF9-8A8E-0C93-31D58419B09C}"/>
              </a:ext>
            </a:extLst>
          </p:cNvPr>
          <p:cNvSpPr txBox="1"/>
          <p:nvPr/>
        </p:nvSpPr>
        <p:spPr>
          <a:xfrm>
            <a:off x="392015" y="442926"/>
            <a:ext cx="23309705" cy="701731"/>
          </a:xfrm>
          <a:prstGeom prst="rect">
            <a:avLst/>
          </a:prstGeom>
          <a:noFill/>
        </p:spPr>
        <p:txBody>
          <a:bodyPr wrap="square">
            <a:spAutoFit/>
          </a:bodyPr>
          <a:lstStyle/>
          <a:p>
            <a:r>
              <a:rPr lang="en-US" altLang="ja-JP" sz="4400" dirty="0">
                <a:solidFill>
                  <a:schemeClr val="bg1"/>
                </a:solidFill>
                <a:latin typeface="Arial" panose="020B0604020202020204" pitchFamily="34" charset="0"/>
                <a:cs typeface="Arial" panose="020B0604020202020204" pitchFamily="34" charset="0"/>
              </a:rPr>
              <a:t>result</a:t>
            </a:r>
            <a:r>
              <a:rPr lang="ja-JP" altLang="en-US" sz="4400" dirty="0">
                <a:solidFill>
                  <a:schemeClr val="bg1"/>
                </a:solidFill>
                <a:latin typeface="Arial" panose="020B0604020202020204" pitchFamily="34" charset="0"/>
                <a:cs typeface="Arial" panose="020B0604020202020204" pitchFamily="34" charset="0"/>
              </a:rPr>
              <a:t> = model.fit(x_train, y_train, epochs=</a:t>
            </a:r>
            <a:r>
              <a:rPr lang="en-US" altLang="ja-JP" sz="4400" dirty="0">
                <a:solidFill>
                  <a:schemeClr val="bg1"/>
                </a:solidFill>
                <a:latin typeface="Arial" panose="020B0604020202020204" pitchFamily="34" charset="0"/>
                <a:cs typeface="Arial" panose="020B0604020202020204" pitchFamily="34" charset="0"/>
              </a:rPr>
              <a:t>3</a:t>
            </a:r>
            <a:r>
              <a:rPr lang="ja-JP" altLang="en-US" sz="4400" dirty="0">
                <a:solidFill>
                  <a:schemeClr val="bg1"/>
                </a:solidFill>
                <a:latin typeface="Arial" panose="020B0604020202020204" pitchFamily="34" charset="0"/>
                <a:cs typeface="Arial" panose="020B0604020202020204" pitchFamily="34" charset="0"/>
              </a:rPr>
              <a:t>0, batch_size=64, validation_split=0.2)</a:t>
            </a:r>
          </a:p>
        </p:txBody>
      </p:sp>
      <p:sp>
        <p:nvSpPr>
          <p:cNvPr id="4" name="テキスト ボックス 3">
            <a:extLst>
              <a:ext uri="{FF2B5EF4-FFF2-40B4-BE49-F238E27FC236}">
                <a16:creationId xmlns:a16="http://schemas.microsoft.com/office/drawing/2014/main" id="{7F03D2C3-1E31-16D4-7D28-E6FD7E881DE6}"/>
              </a:ext>
            </a:extLst>
          </p:cNvPr>
          <p:cNvSpPr txBox="1"/>
          <p:nvPr/>
        </p:nvSpPr>
        <p:spPr>
          <a:xfrm>
            <a:off x="11639550" y="3937753"/>
            <a:ext cx="666750" cy="7673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kumimoji="0" lang="ja-JP" altLang="en-US" sz="24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a:t>
            </a:r>
            <a:endParaRPr kumimoji="0" lang="en-US" altLang="ja-JP" sz="24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endParaRPr>
          </a:p>
          <a:p>
            <a:pPr marL="0" marR="0" indent="0" algn="ctr" defTabSz="2438400" rtl="0" fontAlgn="auto" latinLnBrk="0" hangingPunct="0">
              <a:lnSpc>
                <a:spcPct val="90000"/>
              </a:lnSpc>
              <a:spcBef>
                <a:spcPts val="0"/>
              </a:spcBef>
              <a:spcAft>
                <a:spcPts val="0"/>
              </a:spcAft>
              <a:buClrTx/>
              <a:buSzTx/>
              <a:buFontTx/>
              <a:buNone/>
              <a:tabLst/>
            </a:pPr>
            <a:r>
              <a:rPr lang="ja-JP" altLang="en-US" dirty="0"/>
              <a:t>・</a:t>
            </a:r>
            <a:endParaRPr kumimoji="0" lang="ja-JP" altLang="en-US" sz="24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endParaRPr>
          </a:p>
        </p:txBody>
      </p:sp>
      <p:pic>
        <p:nvPicPr>
          <p:cNvPr id="7" name="図 6" descr="背景パターン が含まれている画像&#10;&#10;自動的に生成された説明">
            <a:extLst>
              <a:ext uri="{FF2B5EF4-FFF2-40B4-BE49-F238E27FC236}">
                <a16:creationId xmlns:a16="http://schemas.microsoft.com/office/drawing/2014/main" id="{BAA93707-D2CF-8378-8B82-A8B5E6A63604}"/>
              </a:ext>
            </a:extLst>
          </p:cNvPr>
          <p:cNvPicPr>
            <a:picLocks noChangeAspect="1"/>
          </p:cNvPicPr>
          <p:nvPr/>
        </p:nvPicPr>
        <p:blipFill rotWithShape="1">
          <a:blip r:embed="rId2">
            <a:extLst>
              <a:ext uri="{28A0092B-C50C-407E-A947-70E740481C1C}">
                <a14:useLocalDpi xmlns:a14="http://schemas.microsoft.com/office/drawing/2010/main" val="0"/>
              </a:ext>
            </a:extLst>
          </a:blip>
          <a:srcRect b="39489"/>
          <a:stretch/>
        </p:blipFill>
        <p:spPr>
          <a:xfrm>
            <a:off x="1518395" y="1650510"/>
            <a:ext cx="20242309" cy="1946067"/>
          </a:xfrm>
          <a:prstGeom prst="rect">
            <a:avLst/>
          </a:prstGeom>
        </p:spPr>
      </p:pic>
      <p:pic>
        <p:nvPicPr>
          <p:cNvPr id="24" name="図 23">
            <a:extLst>
              <a:ext uri="{FF2B5EF4-FFF2-40B4-BE49-F238E27FC236}">
                <a16:creationId xmlns:a16="http://schemas.microsoft.com/office/drawing/2014/main" id="{CCDA0426-8379-6A50-0DFE-8E183EAEFDF2}"/>
              </a:ext>
            </a:extLst>
          </p:cNvPr>
          <p:cNvPicPr>
            <a:picLocks noChangeAspect="1"/>
          </p:cNvPicPr>
          <p:nvPr/>
        </p:nvPicPr>
        <p:blipFill rotWithShape="1">
          <a:blip r:embed="rId3">
            <a:extLst>
              <a:ext uri="{28A0092B-C50C-407E-A947-70E740481C1C}">
                <a14:useLocalDpi xmlns:a14="http://schemas.microsoft.com/office/drawing/2010/main" val="0"/>
              </a:ext>
            </a:extLst>
          </a:blip>
          <a:srcRect t="4515"/>
          <a:stretch/>
        </p:blipFill>
        <p:spPr>
          <a:xfrm>
            <a:off x="1733549" y="4676852"/>
            <a:ext cx="20550477" cy="2018854"/>
          </a:xfrm>
          <a:prstGeom prst="rect">
            <a:avLst/>
          </a:prstGeom>
        </p:spPr>
      </p:pic>
    </p:spTree>
    <p:extLst>
      <p:ext uri="{BB962C8B-B14F-4D97-AF65-F5344CB8AC3E}">
        <p14:creationId xmlns:p14="http://schemas.microsoft.com/office/powerpoint/2010/main" val="6551102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最適化関数で誤差(損失関数)を小さくなるように重みを更新する">
            <a:extLst>
              <a:ext uri="{FF2B5EF4-FFF2-40B4-BE49-F238E27FC236}">
                <a16:creationId xmlns:a16="http://schemas.microsoft.com/office/drawing/2014/main" id="{1FC53158-0DA0-A357-2D44-EE93FA432FDD}"/>
              </a:ext>
            </a:extLst>
          </p:cNvPr>
          <p:cNvSpPr txBox="1"/>
          <p:nvPr/>
        </p:nvSpPr>
        <p:spPr>
          <a:xfrm>
            <a:off x="5671955" y="1847780"/>
            <a:ext cx="13105413" cy="850489"/>
          </a:xfrm>
          <a:prstGeom prst="rect">
            <a:avLst/>
          </a:prstGeom>
          <a:ln w="12700">
            <a:solidFill>
              <a:schemeClr val="tx1"/>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gn="l">
              <a:defRPr sz="4500">
                <a:latin typeface="ヒラギノ丸ゴ ProN W4"/>
                <a:ea typeface="ヒラギノ丸ゴ ProN W4"/>
                <a:cs typeface="ヒラギノ丸ゴ ProN W4"/>
                <a:sym typeface="ヒラギノ丸ゴ ProN W4"/>
              </a:defRPr>
            </a:lvl1pPr>
          </a:lstStyle>
          <a:p>
            <a:pPr algn="ctr"/>
            <a:r>
              <a:rPr lang="ja-JP" altLang="en-US" sz="5400" dirty="0" err="1"/>
              <a:t>予測は</a:t>
            </a:r>
            <a:r>
              <a:rPr lang="en-US" altLang="ja-JP" sz="5400" dirty="0" err="1"/>
              <a:t>model.predict()</a:t>
            </a:r>
            <a:endParaRPr sz="5400" dirty="0"/>
          </a:p>
        </p:txBody>
      </p:sp>
      <p:sp>
        <p:nvSpPr>
          <p:cNvPr id="5" name="最適化関数で誤差(損失関数)を小さくなるように重みを更新する">
            <a:extLst>
              <a:ext uri="{FF2B5EF4-FFF2-40B4-BE49-F238E27FC236}">
                <a16:creationId xmlns:a16="http://schemas.microsoft.com/office/drawing/2014/main" id="{B4E70C6E-396D-B20E-0825-15D9794B4236}"/>
              </a:ext>
            </a:extLst>
          </p:cNvPr>
          <p:cNvSpPr txBox="1"/>
          <p:nvPr/>
        </p:nvSpPr>
        <p:spPr>
          <a:xfrm>
            <a:off x="2820213" y="308462"/>
            <a:ext cx="18808898" cy="8504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gn="l">
              <a:defRPr sz="4500">
                <a:latin typeface="ヒラギノ丸ゴ ProN W4"/>
                <a:ea typeface="ヒラギノ丸ゴ ProN W4"/>
                <a:cs typeface="ヒラギノ丸ゴ ProN W4"/>
                <a:sym typeface="ヒラギノ丸ゴ ProN W4"/>
              </a:defRPr>
            </a:lvl1pPr>
          </a:lstStyle>
          <a:p>
            <a:pPr algn="ctr"/>
            <a:r>
              <a:rPr lang="ja-JP" altLang="en-US" sz="5400" dirty="0" err="1"/>
              <a:t>最後に再度予測してみる</a:t>
            </a:r>
            <a:endParaRPr lang="en-US" altLang="ja-JP" sz="5400" dirty="0"/>
          </a:p>
        </p:txBody>
      </p:sp>
      <p:sp>
        <p:nvSpPr>
          <p:cNvPr id="14" name="最適化関数で誤差(損失関数)を小さくなるように重みを更新する">
            <a:extLst>
              <a:ext uri="{FF2B5EF4-FFF2-40B4-BE49-F238E27FC236}">
                <a16:creationId xmlns:a16="http://schemas.microsoft.com/office/drawing/2014/main" id="{42E7B9D2-210C-AF39-69AE-0D5F14D9C017}"/>
              </a:ext>
            </a:extLst>
          </p:cNvPr>
          <p:cNvSpPr txBox="1"/>
          <p:nvPr/>
        </p:nvSpPr>
        <p:spPr>
          <a:xfrm>
            <a:off x="800098" y="3336205"/>
            <a:ext cx="12763501" cy="4903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gn="l">
              <a:defRPr sz="4500">
                <a:latin typeface="ヒラギノ丸ゴ ProN W4"/>
                <a:ea typeface="ヒラギノ丸ゴ ProN W4"/>
                <a:cs typeface="ヒラギノ丸ゴ ProN W4"/>
                <a:sym typeface="ヒラギノ丸ゴ ProN W4"/>
              </a:defRPr>
            </a:lvl1pPr>
          </a:lstStyle>
          <a:p>
            <a:r>
              <a:rPr lang="ja-JP" altLang="en-US" sz="2800" dirty="0" err="1"/>
              <a:t>一応名前を変更して学習後は</a:t>
            </a:r>
            <a:r>
              <a:rPr lang="en-US" altLang="ja-JP" sz="2800" dirty="0" err="1"/>
              <a:t>test2</a:t>
            </a:r>
            <a:r>
              <a:rPr lang="ja-JP" altLang="en-US" sz="2800" dirty="0" err="1"/>
              <a:t>とする</a:t>
            </a:r>
            <a:endParaRPr lang="en-US" altLang="ja-JP" sz="2800" dirty="0" err="1"/>
          </a:p>
        </p:txBody>
      </p:sp>
      <p:sp>
        <p:nvSpPr>
          <p:cNvPr id="15" name="最適化関数で誤差(損失関数)を小さくなるように重みを更新する">
            <a:extLst>
              <a:ext uri="{FF2B5EF4-FFF2-40B4-BE49-F238E27FC236}">
                <a16:creationId xmlns:a16="http://schemas.microsoft.com/office/drawing/2014/main" id="{77120C16-A0A9-E148-BC26-9DCE769F889B}"/>
              </a:ext>
            </a:extLst>
          </p:cNvPr>
          <p:cNvSpPr txBox="1"/>
          <p:nvPr/>
        </p:nvSpPr>
        <p:spPr>
          <a:xfrm>
            <a:off x="800098" y="5967043"/>
            <a:ext cx="10731502" cy="4903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gn="l">
              <a:defRPr sz="4500">
                <a:latin typeface="ヒラギノ丸ゴ ProN W4"/>
                <a:ea typeface="ヒラギノ丸ゴ ProN W4"/>
                <a:cs typeface="ヒラギノ丸ゴ ProN W4"/>
                <a:sym typeface="ヒラギノ丸ゴ ProN W4"/>
              </a:defRPr>
            </a:lvl1pPr>
          </a:lstStyle>
          <a:p>
            <a:r>
              <a:rPr lang="en-US" altLang="ja-JP" sz="2800" dirty="0" err="1"/>
              <a:t>2</a:t>
            </a:r>
            <a:r>
              <a:rPr lang="ja-JP" altLang="en-US" sz="2800" dirty="0" err="1"/>
              <a:t>枚目を再度確認</a:t>
            </a:r>
            <a:endParaRPr lang="en-US" altLang="ja-JP" sz="2800" dirty="0" err="1"/>
          </a:p>
        </p:txBody>
      </p:sp>
      <p:sp>
        <p:nvSpPr>
          <p:cNvPr id="18" name="最適化関数で誤差(損失関数)を小さくなるように重みを更新する">
            <a:extLst>
              <a:ext uri="{FF2B5EF4-FFF2-40B4-BE49-F238E27FC236}">
                <a16:creationId xmlns:a16="http://schemas.microsoft.com/office/drawing/2014/main" id="{9944D57B-BD9B-3AAD-0693-A85AFB7567A9}"/>
              </a:ext>
            </a:extLst>
          </p:cNvPr>
          <p:cNvSpPr txBox="1"/>
          <p:nvPr/>
        </p:nvSpPr>
        <p:spPr>
          <a:xfrm>
            <a:off x="800097" y="8352685"/>
            <a:ext cx="11569700" cy="4903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gn="l">
              <a:defRPr sz="4500">
                <a:latin typeface="ヒラギノ丸ゴ ProN W4"/>
                <a:ea typeface="ヒラギノ丸ゴ ProN W4"/>
                <a:cs typeface="ヒラギノ丸ゴ ProN W4"/>
                <a:sym typeface="ヒラギノ丸ゴ ProN W4"/>
              </a:defRPr>
            </a:lvl1pPr>
          </a:lstStyle>
          <a:p>
            <a:r>
              <a:rPr lang="en-US" altLang="ja-JP" sz="2800" dirty="0" err="1"/>
              <a:t>8.07e-11 </a:t>
            </a:r>
            <a:r>
              <a:rPr lang="ja-JP" altLang="en-US" sz="2800" dirty="0" err="1"/>
              <a:t>は</a:t>
            </a:r>
            <a:r>
              <a:rPr lang="en-US" altLang="ja-JP" sz="2800" dirty="0" err="1"/>
              <a:t> 8.07×10</a:t>
            </a:r>
            <a:r>
              <a:rPr lang="en-US" altLang="ja-JP" sz="2800" baseline="30000" dirty="0" err="1"/>
              <a:t>-11 </a:t>
            </a:r>
            <a:r>
              <a:rPr lang="en-US" altLang="ja-JP" sz="2800" dirty="0" err="1"/>
              <a:t>= 0.0000000000807</a:t>
            </a:r>
            <a:endParaRPr lang="en-US" altLang="ja-JP" sz="2800" baseline="30000" dirty="0" err="1"/>
          </a:p>
        </p:txBody>
      </p:sp>
      <p:pic>
        <p:nvPicPr>
          <p:cNvPr id="3" name="図 2" descr="ホワイトボード が含まれている画像&#10;&#10;自動的に生成された説明">
            <a:extLst>
              <a:ext uri="{FF2B5EF4-FFF2-40B4-BE49-F238E27FC236}">
                <a16:creationId xmlns:a16="http://schemas.microsoft.com/office/drawing/2014/main" id="{267854BD-54A8-AAB7-F737-9343061A6A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098" y="4069662"/>
            <a:ext cx="7810503" cy="1253715"/>
          </a:xfrm>
          <a:prstGeom prst="rect">
            <a:avLst/>
          </a:prstGeom>
          <a:ln>
            <a:solidFill>
              <a:schemeClr val="tx1"/>
            </a:solidFill>
          </a:ln>
        </p:spPr>
      </p:pic>
      <p:pic>
        <p:nvPicPr>
          <p:cNvPr id="7" name="図 6" descr="グラフィカル ユーザー インターフェイス, テキスト&#10;&#10;自動的に生成された説明">
            <a:extLst>
              <a:ext uri="{FF2B5EF4-FFF2-40B4-BE49-F238E27FC236}">
                <a16:creationId xmlns:a16="http://schemas.microsoft.com/office/drawing/2014/main" id="{F3F2E3B2-F6AE-9FC4-F36C-F5798E70AD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097" y="6652728"/>
            <a:ext cx="9698957" cy="1373672"/>
          </a:xfrm>
          <a:prstGeom prst="rect">
            <a:avLst/>
          </a:prstGeom>
          <a:ln>
            <a:solidFill>
              <a:schemeClr val="tx1"/>
            </a:solidFill>
          </a:ln>
        </p:spPr>
      </p:pic>
      <p:pic>
        <p:nvPicPr>
          <p:cNvPr id="9" name="図 8" descr="グラフィカル ユーザー インターフェイス&#10;&#10;自動的に生成された説明">
            <a:extLst>
              <a:ext uri="{FF2B5EF4-FFF2-40B4-BE49-F238E27FC236}">
                <a16:creationId xmlns:a16="http://schemas.microsoft.com/office/drawing/2014/main" id="{77D57D7A-2FBD-BD06-0CF6-9D8FF62906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211300" y="3387097"/>
            <a:ext cx="6896100" cy="9693313"/>
          </a:xfrm>
          <a:prstGeom prst="rect">
            <a:avLst/>
          </a:prstGeom>
        </p:spPr>
      </p:pic>
      <p:pic>
        <p:nvPicPr>
          <p:cNvPr id="11" name="図 10" descr="テキスト&#10;&#10;自動的に生成された説明">
            <a:extLst>
              <a:ext uri="{FF2B5EF4-FFF2-40B4-BE49-F238E27FC236}">
                <a16:creationId xmlns:a16="http://schemas.microsoft.com/office/drawing/2014/main" id="{6223CD03-72A9-A59F-AA6C-5697451BDDB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0096" y="9328532"/>
            <a:ext cx="6134103" cy="2740017"/>
          </a:xfrm>
          <a:prstGeom prst="rect">
            <a:avLst/>
          </a:prstGeom>
          <a:ln>
            <a:solidFill>
              <a:schemeClr val="tx1"/>
            </a:solidFill>
          </a:ln>
        </p:spPr>
      </p:pic>
      <p:sp>
        <p:nvSpPr>
          <p:cNvPr id="12" name="最適化関数で誤差(損失関数)を小さくなるように重みを更新する">
            <a:extLst>
              <a:ext uri="{FF2B5EF4-FFF2-40B4-BE49-F238E27FC236}">
                <a16:creationId xmlns:a16="http://schemas.microsoft.com/office/drawing/2014/main" id="{3E55355B-5209-B242-A157-D1EF2F2E113B}"/>
              </a:ext>
            </a:extLst>
          </p:cNvPr>
          <p:cNvSpPr txBox="1"/>
          <p:nvPr/>
        </p:nvSpPr>
        <p:spPr>
          <a:xfrm>
            <a:off x="800097" y="12396120"/>
            <a:ext cx="5803903" cy="8781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gn="l">
              <a:defRPr sz="4500">
                <a:latin typeface="ヒラギノ丸ゴ ProN W4"/>
                <a:ea typeface="ヒラギノ丸ゴ ProN W4"/>
                <a:cs typeface="ヒラギノ丸ゴ ProN W4"/>
                <a:sym typeface="ヒラギノ丸ゴ ProN W4"/>
              </a:defRPr>
            </a:lvl1pPr>
          </a:lstStyle>
          <a:p>
            <a:r>
              <a:rPr lang="en-US" altLang="ja-JP" sz="2800" dirty="0" err="1"/>
              <a:t>np.around(</a:t>
            </a:r>
            <a:r>
              <a:rPr lang="ja-JP" altLang="en-US" sz="2800" dirty="0" err="1"/>
              <a:t>配列</a:t>
            </a:r>
            <a:r>
              <a:rPr lang="en-US" altLang="ja-JP" sz="2800" dirty="0" err="1"/>
              <a:t>, num)</a:t>
            </a:r>
            <a:r>
              <a:rPr lang="ja-JP" altLang="en-US" sz="2800" dirty="0" err="1"/>
              <a:t>で、</a:t>
            </a:r>
            <a:endParaRPr lang="en-US" altLang="ja-JP" sz="2800" dirty="0" err="1"/>
          </a:p>
          <a:p>
            <a:r>
              <a:rPr lang="ja-JP" altLang="en-US" sz="2800" dirty="0" err="1"/>
              <a:t>配列を少数第</a:t>
            </a:r>
            <a:r>
              <a:rPr lang="en-US" altLang="ja-JP" sz="2800" dirty="0" err="1"/>
              <a:t>num</a:t>
            </a:r>
            <a:r>
              <a:rPr lang="ja-JP" altLang="en-US" sz="2800" dirty="0" err="1"/>
              <a:t>位で四捨五入</a:t>
            </a:r>
            <a:endParaRPr lang="en-US" altLang="ja-JP" sz="2800" dirty="0" err="1"/>
          </a:p>
        </p:txBody>
      </p:sp>
      <p:sp>
        <p:nvSpPr>
          <p:cNvPr id="13" name="最適化関数で誤差(損失関数)を小さくなるように重みを更新する">
            <a:extLst>
              <a:ext uri="{FF2B5EF4-FFF2-40B4-BE49-F238E27FC236}">
                <a16:creationId xmlns:a16="http://schemas.microsoft.com/office/drawing/2014/main" id="{10DC4FAF-3925-6710-9F69-859066FE74D5}"/>
              </a:ext>
            </a:extLst>
          </p:cNvPr>
          <p:cNvSpPr txBox="1"/>
          <p:nvPr/>
        </p:nvSpPr>
        <p:spPr>
          <a:xfrm>
            <a:off x="7486645" y="12783918"/>
            <a:ext cx="5803903" cy="4903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gn="l">
              <a:defRPr sz="4500">
                <a:latin typeface="ヒラギノ丸ゴ ProN W4"/>
                <a:ea typeface="ヒラギノ丸ゴ ProN W4"/>
                <a:cs typeface="ヒラギノ丸ゴ ProN W4"/>
                <a:sym typeface="ヒラギノ丸ゴ ProN W4"/>
              </a:defRPr>
            </a:lvl1pPr>
          </a:lstStyle>
          <a:p>
            <a:r>
              <a:rPr lang="en-US" altLang="ja-JP" sz="2800" dirty="0" err="1"/>
              <a:t>99.9999...%</a:t>
            </a:r>
            <a:r>
              <a:rPr lang="ja-JP" altLang="en-US" sz="2800" dirty="0" err="1"/>
              <a:t>で</a:t>
            </a:r>
            <a:r>
              <a:rPr lang="en-US" altLang="ja-JP" sz="2800" dirty="0" err="1"/>
              <a:t>2</a:t>
            </a:r>
            <a:r>
              <a:rPr lang="ja-JP" altLang="en-US" sz="2800" dirty="0" err="1"/>
              <a:t>と予想している</a:t>
            </a:r>
            <a:endParaRPr lang="en-US" altLang="ja-JP" sz="2800" dirty="0" err="1"/>
          </a:p>
        </p:txBody>
      </p:sp>
    </p:spTree>
    <p:extLst>
      <p:ext uri="{BB962C8B-B14F-4D97-AF65-F5344CB8AC3E}">
        <p14:creationId xmlns:p14="http://schemas.microsoft.com/office/powerpoint/2010/main" val="1474696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30E9F443-A2C7-C0F6-5485-42A40175A9F8}"/>
              </a:ext>
            </a:extLst>
          </p:cNvPr>
          <p:cNvSpPr txBox="1"/>
          <p:nvPr/>
        </p:nvSpPr>
        <p:spPr>
          <a:xfrm>
            <a:off x="11115889" y="594350"/>
            <a:ext cx="1641475" cy="10259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R="0" algn="l" defTabSz="825500" rtl="0" fontAlgn="auto" latinLnBrk="0" hangingPunct="0">
              <a:lnSpc>
                <a:spcPct val="100000"/>
              </a:lnSpc>
              <a:spcBef>
                <a:spcPts val="0"/>
              </a:spcBef>
              <a:spcAft>
                <a:spcPts val="0"/>
              </a:spcAft>
              <a:buClrTx/>
              <a:buSzTx/>
              <a:tabLst/>
            </a:pPr>
            <a:r>
              <a:rPr kumimoji="0" lang="ja-JP" altLang="en-US" sz="6000" b="0" i="0" u="none" strike="noStrike" cap="none" spc="0" normalizeH="0" baseline="0" dirty="0">
                <a:ln>
                  <a:noFill/>
                </a:ln>
                <a:solidFill>
                  <a:srgbClr val="000000"/>
                </a:solidFill>
                <a:effectLst/>
                <a:uFillTx/>
                <a:latin typeface="ヒラギノ角ゴ ProN W6"/>
                <a:ea typeface="ヒラギノ角ゴ ProN W6"/>
                <a:cs typeface="ヒラギノ角ゴ ProN W6"/>
                <a:sym typeface="ヒラギノ角ゴ ProN W6"/>
              </a:rPr>
              <a:t>課題</a:t>
            </a:r>
            <a:endParaRPr kumimoji="0" lang="en-US" altLang="ja-JP" sz="6000" b="0" i="0" u="none" strike="noStrike" cap="none" spc="0" normalizeH="0" baseline="0" dirty="0">
              <a:ln>
                <a:noFill/>
              </a:ln>
              <a:solidFill>
                <a:srgbClr val="000000"/>
              </a:solidFill>
              <a:effectLst/>
              <a:uFillTx/>
              <a:latin typeface="ヒラギノ角ゴ ProN W6"/>
              <a:ea typeface="ヒラギノ角ゴ ProN W6"/>
              <a:cs typeface="ヒラギノ角ゴ ProN W6"/>
              <a:sym typeface="ヒラギノ角ゴ ProN W6"/>
            </a:endParaRPr>
          </a:p>
        </p:txBody>
      </p:sp>
      <p:sp>
        <p:nvSpPr>
          <p:cNvPr id="7" name="スライド番号プレースホルダー 6">
            <a:extLst>
              <a:ext uri="{FF2B5EF4-FFF2-40B4-BE49-F238E27FC236}">
                <a16:creationId xmlns:a16="http://schemas.microsoft.com/office/drawing/2014/main" id="{018DA40C-4265-EC9D-004A-A91D675A7A6C}"/>
              </a:ext>
            </a:extLst>
          </p:cNvPr>
          <p:cNvSpPr>
            <a:spLocks noGrp="1"/>
          </p:cNvSpPr>
          <p:nvPr>
            <p:ph type="sldNum" sz="quarter" idx="2"/>
          </p:nvPr>
        </p:nvSpPr>
        <p:spPr/>
        <p:txBody>
          <a:bodyPr/>
          <a:lstStyle/>
          <a:p>
            <a:fld id="{86CB4B4D-7CA3-9044-876B-883B54F8677D}" type="slidenum">
              <a:rPr lang="en-US" altLang="ja-JP"/>
              <a:t>54</a:t>
            </a:fld>
            <a:endParaRPr lang="ja-JP" altLang="en-US"/>
          </a:p>
        </p:txBody>
      </p:sp>
      <p:sp>
        <p:nvSpPr>
          <p:cNvPr id="3" name="テキスト ボックス 2">
            <a:extLst>
              <a:ext uri="{FF2B5EF4-FFF2-40B4-BE49-F238E27FC236}">
                <a16:creationId xmlns:a16="http://schemas.microsoft.com/office/drawing/2014/main" id="{7ECEE8EF-9D58-712D-0719-90A74275FD6F}"/>
              </a:ext>
            </a:extLst>
          </p:cNvPr>
          <p:cNvSpPr txBox="1"/>
          <p:nvPr/>
        </p:nvSpPr>
        <p:spPr>
          <a:xfrm>
            <a:off x="4358782" y="3513218"/>
            <a:ext cx="14340464" cy="10259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R="0" algn="l" defTabSz="825500" rtl="0" fontAlgn="auto" latinLnBrk="0" hangingPunct="0">
              <a:lnSpc>
                <a:spcPct val="100000"/>
              </a:lnSpc>
              <a:spcBef>
                <a:spcPts val="0"/>
              </a:spcBef>
              <a:spcAft>
                <a:spcPts val="0"/>
              </a:spcAft>
              <a:buClrTx/>
              <a:buSzTx/>
              <a:tabLst/>
            </a:pPr>
            <a:r>
              <a:rPr lang="ja-JP" altLang="en-US" sz="6000" dirty="0">
                <a:latin typeface="Hiragino Maru Gothic ProN W4" panose="020F0400000000000000" pitchFamily="34" charset="-128"/>
                <a:ea typeface="Hiragino Maru Gothic ProN W4" panose="020F0400000000000000" pitchFamily="34" charset="-128"/>
              </a:rPr>
              <a:t>・</a:t>
            </a:r>
            <a:r>
              <a:rPr lang="en-US" altLang="ja-JP" sz="6000" dirty="0">
                <a:latin typeface="Hiragino Maru Gothic ProN W4" panose="020F0400000000000000" pitchFamily="34" charset="-128"/>
                <a:ea typeface="Hiragino Maru Gothic ProN W4" panose="020F0400000000000000" pitchFamily="34" charset="-128"/>
              </a:rPr>
              <a:t>WebClass</a:t>
            </a:r>
            <a:r>
              <a:rPr lang="ja-JP" altLang="en-US" sz="6000" dirty="0">
                <a:latin typeface="Hiragino Maru Gothic ProN W4" panose="020F0400000000000000" pitchFamily="34" charset="-128"/>
                <a:ea typeface="Hiragino Maru Gothic ProN W4" panose="020F0400000000000000" pitchFamily="34" charset="-128"/>
              </a:rPr>
              <a:t>にある課題</a:t>
            </a:r>
            <a:r>
              <a:rPr lang="en-US" altLang="ja-JP" sz="6000" dirty="0">
                <a:latin typeface="Hiragino Maru Gothic ProN W4" panose="020F0400000000000000" pitchFamily="34" charset="-128"/>
                <a:ea typeface="Hiragino Maru Gothic ProN W4" panose="020F0400000000000000" pitchFamily="34" charset="-128"/>
              </a:rPr>
              <a:t>3</a:t>
            </a:r>
            <a:r>
              <a:rPr lang="ja-JP" altLang="en-US" sz="6000" dirty="0">
                <a:latin typeface="Hiragino Maru Gothic ProN W4" panose="020F0400000000000000" pitchFamily="34" charset="-128"/>
                <a:ea typeface="Hiragino Maru Gothic ProN W4" panose="020F0400000000000000" pitchFamily="34" charset="-128"/>
              </a:rPr>
              <a:t>をやりましょう</a:t>
            </a:r>
            <a:endParaRPr lang="en-US" altLang="ja-JP" sz="6000" dirty="0">
              <a:latin typeface="Hiragino Maru Gothic ProN W4" panose="020F0400000000000000" pitchFamily="34" charset="-128"/>
              <a:ea typeface="Hiragino Maru Gothic ProN W4" panose="020F0400000000000000" pitchFamily="34" charset="-128"/>
            </a:endParaRPr>
          </a:p>
        </p:txBody>
      </p:sp>
      <p:sp>
        <p:nvSpPr>
          <p:cNvPr id="5" name="テキスト ボックス 4">
            <a:extLst>
              <a:ext uri="{FF2B5EF4-FFF2-40B4-BE49-F238E27FC236}">
                <a16:creationId xmlns:a16="http://schemas.microsoft.com/office/drawing/2014/main" id="{EEFD44E1-302B-F2C0-07D6-13915AD44AD5}"/>
              </a:ext>
            </a:extLst>
          </p:cNvPr>
          <p:cNvSpPr txBox="1"/>
          <p:nvPr/>
        </p:nvSpPr>
        <p:spPr>
          <a:xfrm>
            <a:off x="4358782" y="7088677"/>
            <a:ext cx="16722527" cy="231858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R="0" defTabSz="825500" rtl="0" fontAlgn="auto" latinLnBrk="0" hangingPunct="0">
              <a:lnSpc>
                <a:spcPct val="100000"/>
              </a:lnSpc>
              <a:spcBef>
                <a:spcPts val="0"/>
              </a:spcBef>
              <a:spcAft>
                <a:spcPts val="0"/>
              </a:spcAft>
              <a:buClrTx/>
              <a:buSzTx/>
              <a:tabLst/>
            </a:pPr>
            <a:r>
              <a:rPr lang="ja-JP" altLang="en-US" sz="4800" dirty="0">
                <a:latin typeface="Hiragino Maru Gothic ProN W4" panose="020F0400000000000000" pitchFamily="34" charset="-128"/>
                <a:ea typeface="Hiragino Maru Gothic ProN W4" panose="020F0400000000000000" pitchFamily="34" charset="-128"/>
              </a:rPr>
              <a:t>締め切りは</a:t>
            </a:r>
            <a:r>
              <a:rPr lang="en-US" altLang="ja-JP" sz="4800" dirty="0">
                <a:latin typeface="Hiragino Maru Gothic ProN W4" panose="020F0400000000000000" pitchFamily="34" charset="-128"/>
                <a:ea typeface="Hiragino Maru Gothic ProN W4" panose="020F0400000000000000" pitchFamily="34" charset="-128"/>
              </a:rPr>
              <a:t>1</a:t>
            </a:r>
            <a:r>
              <a:rPr lang="ja-JP" altLang="en-US" sz="4800" dirty="0">
                <a:latin typeface="Hiragino Maru Gothic ProN W4" panose="020F0400000000000000" pitchFamily="34" charset="-128"/>
                <a:ea typeface="Hiragino Maru Gothic ProN W4" panose="020F0400000000000000" pitchFamily="34" charset="-128"/>
              </a:rPr>
              <a:t>週間後の</a:t>
            </a:r>
            <a:r>
              <a:rPr lang="en-US" altLang="ja-JP" sz="4800" dirty="0">
                <a:latin typeface="Hiragino Maru Gothic ProN W4" panose="020F0400000000000000" pitchFamily="34" charset="-128"/>
                <a:ea typeface="Hiragino Maru Gothic ProN W4" panose="020F0400000000000000" pitchFamily="34" charset="-128"/>
              </a:rPr>
              <a:t>5/16</a:t>
            </a:r>
            <a:r>
              <a:rPr lang="ja-JP" altLang="en-US" sz="4800" dirty="0">
                <a:latin typeface="Hiragino Maru Gothic ProN W4" panose="020F0400000000000000" pitchFamily="34" charset="-128"/>
                <a:ea typeface="Hiragino Maru Gothic ProN W4" panose="020F0400000000000000" pitchFamily="34" charset="-128"/>
              </a:rPr>
              <a:t>の</a:t>
            </a:r>
            <a:r>
              <a:rPr lang="en-US" altLang="ja-JP" sz="4800" dirty="0">
                <a:latin typeface="Hiragino Maru Gothic ProN W4" panose="020F0400000000000000" pitchFamily="34" charset="-128"/>
                <a:ea typeface="Hiragino Maru Gothic ProN W4" panose="020F0400000000000000" pitchFamily="34" charset="-128"/>
              </a:rPr>
              <a:t>23:59</a:t>
            </a:r>
            <a:r>
              <a:rPr lang="ja-JP" altLang="en-US" sz="4800" dirty="0">
                <a:latin typeface="Hiragino Maru Gothic ProN W4" panose="020F0400000000000000" pitchFamily="34" charset="-128"/>
                <a:ea typeface="Hiragino Maru Gothic ProN W4" panose="020F0400000000000000" pitchFamily="34" charset="-128"/>
              </a:rPr>
              <a:t>です。</a:t>
            </a:r>
            <a:endParaRPr lang="en-US" altLang="ja-JP" sz="4800" dirty="0">
              <a:latin typeface="Hiragino Maru Gothic ProN W4" panose="020F0400000000000000" pitchFamily="34" charset="-128"/>
              <a:ea typeface="Hiragino Maru Gothic ProN W4" panose="020F0400000000000000" pitchFamily="34" charset="-128"/>
            </a:endParaRPr>
          </a:p>
          <a:p>
            <a:pPr marR="0" defTabSz="825500" rtl="0" fontAlgn="auto" latinLnBrk="0" hangingPunct="0">
              <a:lnSpc>
                <a:spcPct val="100000"/>
              </a:lnSpc>
              <a:spcBef>
                <a:spcPts val="0"/>
              </a:spcBef>
              <a:spcAft>
                <a:spcPts val="0"/>
              </a:spcAft>
              <a:buClrTx/>
              <a:buSzTx/>
              <a:tabLst/>
            </a:pPr>
            <a:r>
              <a:rPr kumimoji="0" lang="ja-JP" altLang="en-US" sz="4800" b="0" i="0" u="none" strike="noStrike" cap="none" spc="0" normalizeH="0" baseline="0" dirty="0">
                <a:ln>
                  <a:noFill/>
                </a:ln>
                <a:solidFill>
                  <a:srgbClr val="000000"/>
                </a:solidFill>
                <a:effectLst/>
                <a:uFillTx/>
                <a:latin typeface="Hiragino Maru Gothic ProN W4" panose="020F0400000000000000" pitchFamily="34" charset="-128"/>
                <a:ea typeface="Hiragino Maru Gothic ProN W4" panose="020F0400000000000000" pitchFamily="34" charset="-128"/>
                <a:cs typeface="ヒラギノ角ゴ ProN W6"/>
                <a:sym typeface="ヒラギノ角ゴ ProN W6"/>
              </a:rPr>
              <a:t>締め切りを過ぎた課題は受け取らないので注意して下さい</a:t>
            </a:r>
            <a:r>
              <a:rPr lang="ja-JP" altLang="en-US" sz="4800" dirty="0">
                <a:latin typeface="Hiragino Maru Gothic ProN W4" panose="020F0400000000000000" pitchFamily="34" charset="-128"/>
                <a:ea typeface="Hiragino Maru Gothic ProN W4" panose="020F0400000000000000" pitchFamily="34" charset="-128"/>
              </a:rPr>
              <a:t>。</a:t>
            </a:r>
            <a:endParaRPr lang="en-US" altLang="ja-JP" sz="4800" dirty="0">
              <a:latin typeface="Hiragino Maru Gothic ProN W4" panose="020F0400000000000000" pitchFamily="34" charset="-128"/>
              <a:ea typeface="Hiragino Maru Gothic ProN W4" panose="020F0400000000000000" pitchFamily="34" charset="-128"/>
            </a:endParaRPr>
          </a:p>
          <a:p>
            <a:pPr marR="0" defTabSz="825500" rtl="0" fontAlgn="auto" latinLnBrk="0" hangingPunct="0">
              <a:lnSpc>
                <a:spcPct val="100000"/>
              </a:lnSpc>
              <a:spcBef>
                <a:spcPts val="0"/>
              </a:spcBef>
              <a:spcAft>
                <a:spcPts val="0"/>
              </a:spcAft>
              <a:buClrTx/>
              <a:buSzTx/>
              <a:tabLst/>
            </a:pPr>
            <a:r>
              <a:rPr kumimoji="0" lang="en-US" altLang="ja-JP" sz="4800" b="0" i="0" u="none" strike="noStrike" cap="none" spc="0" normalizeH="0" baseline="0" dirty="0">
                <a:ln>
                  <a:noFill/>
                </a:ln>
                <a:solidFill>
                  <a:srgbClr val="000000"/>
                </a:solidFill>
                <a:effectLst/>
                <a:uFillTx/>
                <a:latin typeface="Hiragino Maru Gothic ProN W4" panose="020F0400000000000000" pitchFamily="34" charset="-128"/>
                <a:ea typeface="Hiragino Maru Gothic ProN W4" panose="020F0400000000000000" pitchFamily="34" charset="-128"/>
                <a:cs typeface="ヒラギノ角ゴ ProN W6"/>
                <a:sym typeface="ヒラギノ角ゴ ProN W6"/>
              </a:rPr>
              <a:t>(1</a:t>
            </a:r>
            <a:r>
              <a:rPr kumimoji="0" lang="ja-JP" altLang="en-US" sz="4800" b="0" i="0" u="none" strike="noStrike" cap="none" spc="0" normalizeH="0" baseline="0" dirty="0">
                <a:ln>
                  <a:noFill/>
                </a:ln>
                <a:solidFill>
                  <a:srgbClr val="000000"/>
                </a:solidFill>
                <a:effectLst/>
                <a:uFillTx/>
                <a:latin typeface="Hiragino Maru Gothic ProN W4" panose="020F0400000000000000" pitchFamily="34" charset="-128"/>
                <a:ea typeface="Hiragino Maru Gothic ProN W4" panose="020F0400000000000000" pitchFamily="34" charset="-128"/>
                <a:cs typeface="ヒラギノ角ゴ ProN W6"/>
                <a:sym typeface="ヒラギノ角ゴ ProN W6"/>
              </a:rPr>
              <a:t>週間後に正解をアップします</a:t>
            </a:r>
            <a:r>
              <a:rPr kumimoji="0" lang="en-US" altLang="ja-JP" sz="4800" b="0" i="0" u="none" strike="noStrike" cap="none" spc="0" normalizeH="0" baseline="0" dirty="0">
                <a:ln>
                  <a:noFill/>
                </a:ln>
                <a:solidFill>
                  <a:srgbClr val="000000"/>
                </a:solidFill>
                <a:effectLst/>
                <a:uFillTx/>
                <a:latin typeface="Hiragino Maru Gothic ProN W4" panose="020F0400000000000000" pitchFamily="34" charset="-128"/>
                <a:ea typeface="Hiragino Maru Gothic ProN W4" panose="020F0400000000000000" pitchFamily="34" charset="-128"/>
                <a:cs typeface="ヒラギノ角ゴ ProN W6"/>
                <a:sym typeface="ヒラギノ角ゴ ProN W6"/>
              </a:rPr>
              <a:t>)</a:t>
            </a:r>
          </a:p>
        </p:txBody>
      </p:sp>
    </p:spTree>
    <p:extLst>
      <p:ext uri="{BB962C8B-B14F-4D97-AF65-F5344CB8AC3E}">
        <p14:creationId xmlns:p14="http://schemas.microsoft.com/office/powerpoint/2010/main" val="147486556"/>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ニューロンとパーセプトロン"/>
          <p:cNvSpPr txBox="1"/>
          <p:nvPr/>
        </p:nvSpPr>
        <p:spPr>
          <a:xfrm>
            <a:off x="8044178" y="485946"/>
            <a:ext cx="8844408" cy="7810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300">
                <a:latin typeface="ヒラギノ丸ゴ ProN W4"/>
                <a:ea typeface="ヒラギノ丸ゴ ProN W4"/>
                <a:cs typeface="ヒラギノ丸ゴ ProN W4"/>
                <a:sym typeface="ヒラギノ丸ゴ ProN W4"/>
              </a:defRPr>
            </a:lvl1pPr>
          </a:lstStyle>
          <a:p>
            <a:r>
              <a:t>ニューロンとパーセプトロン</a:t>
            </a:r>
          </a:p>
        </p:txBody>
      </p:sp>
      <p:sp>
        <p:nvSpPr>
          <p:cNvPr id="276" name="単一のニューロンはこのようなモデルで表すことができる。"/>
          <p:cNvSpPr txBox="1"/>
          <p:nvPr/>
        </p:nvSpPr>
        <p:spPr>
          <a:xfrm>
            <a:off x="3061461" y="2671272"/>
            <a:ext cx="19813116" cy="8366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5300">
                <a:latin typeface="ヒラギノ丸ゴ ProN W4"/>
                <a:ea typeface="ヒラギノ丸ゴ ProN W4"/>
                <a:cs typeface="ヒラギノ丸ゴ ProN W4"/>
                <a:sym typeface="ヒラギノ丸ゴ ProN W4"/>
              </a:defRPr>
            </a:lvl1pPr>
          </a:lstStyle>
          <a:p>
            <a:r>
              <a:rPr dirty="0" err="1"/>
              <a:t>単一の</a:t>
            </a:r>
            <a:r>
              <a:rPr lang="ja-JP" altLang="en-US" dirty="0"/>
              <a:t>人工</a:t>
            </a:r>
            <a:r>
              <a:rPr dirty="0" err="1"/>
              <a:t>ニューロンはこのようなモデルで表すことができる</a:t>
            </a:r>
            <a:r>
              <a:rPr dirty="0"/>
              <a:t>。</a:t>
            </a:r>
          </a:p>
        </p:txBody>
      </p:sp>
      <p:sp>
        <p:nvSpPr>
          <p:cNvPr id="277" name="角丸四角形"/>
          <p:cNvSpPr/>
          <p:nvPr/>
        </p:nvSpPr>
        <p:spPr>
          <a:xfrm>
            <a:off x="2528128" y="6223000"/>
            <a:ext cx="3467732" cy="1270000"/>
          </a:xfrm>
          <a:prstGeom prst="roundRect">
            <a:avLst>
              <a:gd name="adj" fmla="val 15000"/>
            </a:avLst>
          </a:prstGeom>
          <a:ln w="254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endParaRPr/>
          </a:p>
        </p:txBody>
      </p:sp>
      <p:sp>
        <p:nvSpPr>
          <p:cNvPr id="278" name="角丸四角形"/>
          <p:cNvSpPr/>
          <p:nvPr/>
        </p:nvSpPr>
        <p:spPr>
          <a:xfrm>
            <a:off x="2528128" y="8486257"/>
            <a:ext cx="3467732" cy="1270001"/>
          </a:xfrm>
          <a:prstGeom prst="roundRect">
            <a:avLst>
              <a:gd name="adj" fmla="val 15000"/>
            </a:avLst>
          </a:prstGeom>
          <a:ln w="254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endParaRPr/>
          </a:p>
        </p:txBody>
      </p:sp>
      <p:sp>
        <p:nvSpPr>
          <p:cNvPr id="279" name="角丸四角形"/>
          <p:cNvSpPr/>
          <p:nvPr/>
        </p:nvSpPr>
        <p:spPr>
          <a:xfrm>
            <a:off x="2528128" y="10749515"/>
            <a:ext cx="3467732" cy="1270001"/>
          </a:xfrm>
          <a:prstGeom prst="roundRect">
            <a:avLst>
              <a:gd name="adj" fmla="val 15000"/>
            </a:avLst>
          </a:prstGeom>
          <a:ln w="254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endParaRPr/>
          </a:p>
        </p:txBody>
      </p:sp>
      <p:sp>
        <p:nvSpPr>
          <p:cNvPr id="280" name="楕円"/>
          <p:cNvSpPr/>
          <p:nvPr/>
        </p:nvSpPr>
        <p:spPr>
          <a:xfrm>
            <a:off x="9425857" y="6705935"/>
            <a:ext cx="6081049" cy="4830645"/>
          </a:xfrm>
          <a:prstGeom prst="ellipse">
            <a:avLst/>
          </a:prstGeom>
          <a:ln w="254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endParaRPr/>
          </a:p>
        </p:txBody>
      </p:sp>
      <p:sp>
        <p:nvSpPr>
          <p:cNvPr id="281" name="線"/>
          <p:cNvSpPr/>
          <p:nvPr/>
        </p:nvSpPr>
        <p:spPr>
          <a:xfrm>
            <a:off x="6664791" y="6860979"/>
            <a:ext cx="2211118" cy="948818"/>
          </a:xfrm>
          <a:prstGeom prst="line">
            <a:avLst/>
          </a:prstGeom>
          <a:ln w="88900">
            <a:solidFill>
              <a:srgbClr val="000000"/>
            </a:solidFill>
            <a:custDash>
              <a:ds d="200000" sp="200000"/>
            </a:custDash>
            <a:miter lim="400000"/>
            <a:tailEnd type="triangle"/>
          </a:ln>
        </p:spPr>
        <p:txBody>
          <a:bodyPr lIns="50800" tIns="50800" rIns="50800" bIns="50800" anchor="ctr"/>
          <a:lstStyle/>
          <a:p>
            <a:endParaRPr/>
          </a:p>
        </p:txBody>
      </p:sp>
      <p:sp>
        <p:nvSpPr>
          <p:cNvPr id="282" name="線"/>
          <p:cNvSpPr/>
          <p:nvPr/>
        </p:nvSpPr>
        <p:spPr>
          <a:xfrm>
            <a:off x="6664791" y="9215101"/>
            <a:ext cx="2193590" cy="1"/>
          </a:xfrm>
          <a:prstGeom prst="line">
            <a:avLst/>
          </a:prstGeom>
          <a:ln w="88900">
            <a:solidFill>
              <a:srgbClr val="000000"/>
            </a:solidFill>
            <a:custDash>
              <a:ds d="200000" sp="200000"/>
            </a:custDash>
            <a:miter lim="400000"/>
            <a:tailEnd type="triangle"/>
          </a:ln>
        </p:spPr>
        <p:txBody>
          <a:bodyPr lIns="50800" tIns="50800" rIns="50800" bIns="50800" anchor="ctr"/>
          <a:lstStyle/>
          <a:p>
            <a:endParaRPr/>
          </a:p>
        </p:txBody>
      </p:sp>
      <p:sp>
        <p:nvSpPr>
          <p:cNvPr id="283" name="線"/>
          <p:cNvSpPr/>
          <p:nvPr/>
        </p:nvSpPr>
        <p:spPr>
          <a:xfrm flipV="1">
            <a:off x="6664791" y="10326326"/>
            <a:ext cx="2211718" cy="1058190"/>
          </a:xfrm>
          <a:prstGeom prst="line">
            <a:avLst/>
          </a:prstGeom>
          <a:ln w="88900">
            <a:solidFill>
              <a:srgbClr val="000000"/>
            </a:solidFill>
            <a:custDash>
              <a:ds d="200000" sp="200000"/>
            </a:custDash>
            <a:miter lim="400000"/>
            <a:tailEnd type="triangle"/>
          </a:ln>
        </p:spPr>
        <p:txBody>
          <a:bodyPr lIns="50800" tIns="50800" rIns="50800" bIns="50800" anchor="ctr"/>
          <a:lstStyle/>
          <a:p>
            <a:endParaRPr/>
          </a:p>
        </p:txBody>
      </p:sp>
      <p:sp>
        <p:nvSpPr>
          <p:cNvPr id="284" name="入力x1"/>
          <p:cNvSpPr txBox="1"/>
          <p:nvPr/>
        </p:nvSpPr>
        <p:spPr>
          <a:xfrm>
            <a:off x="3146630" y="6273799"/>
            <a:ext cx="1990961"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5300">
                <a:latin typeface="ヒラギノ丸ゴ ProN W4"/>
                <a:ea typeface="ヒラギノ丸ゴ ProN W4"/>
                <a:cs typeface="ヒラギノ丸ゴ ProN W4"/>
                <a:sym typeface="ヒラギノ丸ゴ ProN W4"/>
              </a:defRPr>
            </a:pPr>
            <a:r>
              <a:t>入力</a:t>
            </a:r>
            <a:r>
              <a:rPr>
                <a:latin typeface="Apple Chancery"/>
                <a:ea typeface="Apple Chancery"/>
                <a:cs typeface="Apple Chancery"/>
                <a:sym typeface="Apple Chancery"/>
              </a:rPr>
              <a:t>x</a:t>
            </a:r>
            <a:r>
              <a:rPr baseline="-5999">
                <a:latin typeface="Apple Chancery"/>
                <a:ea typeface="Apple Chancery"/>
                <a:cs typeface="Apple Chancery"/>
                <a:sym typeface="Apple Chancery"/>
              </a:rPr>
              <a:t>1</a:t>
            </a:r>
          </a:p>
        </p:txBody>
      </p:sp>
      <p:sp>
        <p:nvSpPr>
          <p:cNvPr id="285" name="入力x2"/>
          <p:cNvSpPr txBox="1"/>
          <p:nvPr/>
        </p:nvSpPr>
        <p:spPr>
          <a:xfrm>
            <a:off x="3146630" y="8537057"/>
            <a:ext cx="2048367"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5300">
                <a:latin typeface="ヒラギノ丸ゴ ProN W4"/>
                <a:ea typeface="ヒラギノ丸ゴ ProN W4"/>
                <a:cs typeface="ヒラギノ丸ゴ ProN W4"/>
                <a:sym typeface="ヒラギノ丸ゴ ProN W4"/>
              </a:defRPr>
            </a:pPr>
            <a:r>
              <a:t>入力</a:t>
            </a:r>
            <a:r>
              <a:rPr>
                <a:latin typeface="Apple Chancery"/>
                <a:ea typeface="Apple Chancery"/>
                <a:cs typeface="Apple Chancery"/>
                <a:sym typeface="Apple Chancery"/>
              </a:rPr>
              <a:t>x</a:t>
            </a:r>
            <a:r>
              <a:rPr baseline="-5999">
                <a:latin typeface="Apple Chancery"/>
                <a:ea typeface="Apple Chancery"/>
                <a:cs typeface="Apple Chancery"/>
                <a:sym typeface="Apple Chancery"/>
              </a:rPr>
              <a:t>2</a:t>
            </a:r>
          </a:p>
        </p:txBody>
      </p:sp>
      <p:sp>
        <p:nvSpPr>
          <p:cNvPr id="286" name="入力x3"/>
          <p:cNvSpPr txBox="1"/>
          <p:nvPr/>
        </p:nvSpPr>
        <p:spPr>
          <a:xfrm>
            <a:off x="3237810" y="10876515"/>
            <a:ext cx="2004546"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5300">
                <a:latin typeface="ヒラギノ丸ゴ ProN W4"/>
                <a:ea typeface="ヒラギノ丸ゴ ProN W4"/>
                <a:cs typeface="ヒラギノ丸ゴ ProN W4"/>
                <a:sym typeface="ヒラギノ丸ゴ ProN W4"/>
              </a:defRPr>
            </a:pPr>
            <a:r>
              <a:t>入力</a:t>
            </a:r>
            <a:r>
              <a:rPr>
                <a:latin typeface="Apple Chancery"/>
                <a:ea typeface="Apple Chancery"/>
                <a:cs typeface="Apple Chancery"/>
                <a:sym typeface="Apple Chancery"/>
              </a:rPr>
              <a:t>x</a:t>
            </a:r>
            <a:r>
              <a:rPr baseline="-5999">
                <a:latin typeface="Apple Chancery"/>
                <a:ea typeface="Apple Chancery"/>
                <a:cs typeface="Apple Chancery"/>
                <a:sym typeface="Apple Chancery"/>
              </a:rPr>
              <a:t>3</a:t>
            </a:r>
          </a:p>
        </p:txBody>
      </p:sp>
      <p:sp>
        <p:nvSpPr>
          <p:cNvPr id="287" name="重みw1"/>
          <p:cNvSpPr txBox="1"/>
          <p:nvPr/>
        </p:nvSpPr>
        <p:spPr>
          <a:xfrm>
            <a:off x="7125948" y="5949356"/>
            <a:ext cx="2076085"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5300">
                <a:latin typeface="ヒラギノ丸ゴ ProN W4"/>
                <a:ea typeface="ヒラギノ丸ゴ ProN W4"/>
                <a:cs typeface="ヒラギノ丸ゴ ProN W4"/>
                <a:sym typeface="ヒラギノ丸ゴ ProN W4"/>
              </a:defRPr>
            </a:pPr>
            <a:r>
              <a:t>重み</a:t>
            </a:r>
            <a:r>
              <a:rPr>
                <a:latin typeface="Apple Chancery"/>
                <a:ea typeface="Apple Chancery"/>
                <a:cs typeface="Apple Chancery"/>
                <a:sym typeface="Apple Chancery"/>
              </a:rPr>
              <a:t>w</a:t>
            </a:r>
            <a:r>
              <a:rPr baseline="-5999">
                <a:latin typeface="Apple Chancery"/>
                <a:ea typeface="Apple Chancery"/>
                <a:cs typeface="Apple Chancery"/>
                <a:sym typeface="Apple Chancery"/>
              </a:rPr>
              <a:t>1</a:t>
            </a:r>
          </a:p>
        </p:txBody>
      </p:sp>
      <p:sp>
        <p:nvSpPr>
          <p:cNvPr id="288" name="重みw2"/>
          <p:cNvSpPr txBox="1"/>
          <p:nvPr/>
        </p:nvSpPr>
        <p:spPr>
          <a:xfrm>
            <a:off x="6672815" y="7989628"/>
            <a:ext cx="2133492"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5300">
                <a:latin typeface="ヒラギノ丸ゴ ProN W4"/>
                <a:ea typeface="ヒラギノ丸ゴ ProN W4"/>
                <a:cs typeface="ヒラギノ丸ゴ ProN W4"/>
                <a:sym typeface="ヒラギノ丸ゴ ProN W4"/>
              </a:defRPr>
            </a:pPr>
            <a:r>
              <a:t>重み</a:t>
            </a:r>
            <a:r>
              <a:rPr>
                <a:latin typeface="Apple Chancery"/>
                <a:ea typeface="Apple Chancery"/>
                <a:cs typeface="Apple Chancery"/>
                <a:sym typeface="Apple Chancery"/>
              </a:rPr>
              <a:t>w</a:t>
            </a:r>
            <a:r>
              <a:rPr baseline="-5999">
                <a:latin typeface="Apple Chancery"/>
                <a:ea typeface="Apple Chancery"/>
                <a:cs typeface="Apple Chancery"/>
                <a:sym typeface="Apple Chancery"/>
              </a:rPr>
              <a:t>2</a:t>
            </a:r>
          </a:p>
        </p:txBody>
      </p:sp>
      <p:sp>
        <p:nvSpPr>
          <p:cNvPr id="289" name="重みw3"/>
          <p:cNvSpPr txBox="1"/>
          <p:nvPr/>
        </p:nvSpPr>
        <p:spPr>
          <a:xfrm>
            <a:off x="7097245" y="11066060"/>
            <a:ext cx="2089669"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5300">
                <a:latin typeface="ヒラギノ丸ゴ ProN W4"/>
                <a:ea typeface="ヒラギノ丸ゴ ProN W4"/>
                <a:cs typeface="ヒラギノ丸ゴ ProN W4"/>
                <a:sym typeface="ヒラギノ丸ゴ ProN W4"/>
              </a:defRPr>
            </a:pPr>
            <a:r>
              <a:t>重み</a:t>
            </a:r>
            <a:r>
              <a:rPr>
                <a:latin typeface="Apple Chancery"/>
                <a:ea typeface="Apple Chancery"/>
                <a:cs typeface="Apple Chancery"/>
                <a:sym typeface="Apple Chancery"/>
              </a:rPr>
              <a:t>w</a:t>
            </a:r>
            <a:r>
              <a:rPr baseline="-5999">
                <a:latin typeface="Apple Chancery"/>
                <a:ea typeface="Apple Chancery"/>
                <a:cs typeface="Apple Chancery"/>
                <a:sym typeface="Apple Chancery"/>
              </a:rPr>
              <a:t>3</a:t>
            </a:r>
          </a:p>
        </p:txBody>
      </p:sp>
      <p:sp>
        <p:nvSpPr>
          <p:cNvPr id="290" name="μ"/>
          <p:cNvSpPr txBox="1"/>
          <p:nvPr/>
        </p:nvSpPr>
        <p:spPr>
          <a:xfrm>
            <a:off x="10435142" y="8730733"/>
            <a:ext cx="787401" cy="7810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5300">
                <a:latin typeface="ヒラギノ丸ゴ ProN W4"/>
                <a:ea typeface="ヒラギノ丸ゴ ProN W4"/>
                <a:cs typeface="ヒラギノ丸ゴ ProN W4"/>
                <a:sym typeface="ヒラギノ丸ゴ ProN W4"/>
              </a:defRPr>
            </a:lvl1pPr>
          </a:lstStyle>
          <a:p>
            <a:r>
              <a:t>μ</a:t>
            </a:r>
          </a:p>
        </p:txBody>
      </p:sp>
      <p:sp>
        <p:nvSpPr>
          <p:cNvPr id="291" name="矢印"/>
          <p:cNvSpPr/>
          <p:nvPr/>
        </p:nvSpPr>
        <p:spPr>
          <a:xfrm>
            <a:off x="16462686" y="8580101"/>
            <a:ext cx="1818743" cy="1270001"/>
          </a:xfrm>
          <a:prstGeom prst="rightArrow">
            <a:avLst>
              <a:gd name="adj1" fmla="val 32000"/>
              <a:gd name="adj2" fmla="val 64000"/>
            </a:avLst>
          </a:prstGeom>
          <a:solidFill>
            <a:srgbClr val="000000"/>
          </a:solidFill>
          <a:ln w="12700">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endParaRPr/>
          </a:p>
        </p:txBody>
      </p:sp>
      <p:sp>
        <p:nvSpPr>
          <p:cNvPr id="292" name="角丸四角形"/>
          <p:cNvSpPr/>
          <p:nvPr/>
        </p:nvSpPr>
        <p:spPr>
          <a:xfrm>
            <a:off x="19237210" y="8580101"/>
            <a:ext cx="3467732" cy="1270001"/>
          </a:xfrm>
          <a:prstGeom prst="roundRect">
            <a:avLst>
              <a:gd name="adj" fmla="val 15000"/>
            </a:avLst>
          </a:prstGeom>
          <a:ln w="254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endParaRPr/>
          </a:p>
        </p:txBody>
      </p:sp>
      <p:sp>
        <p:nvSpPr>
          <p:cNvPr id="293" name="発火"/>
          <p:cNvSpPr txBox="1"/>
          <p:nvPr/>
        </p:nvSpPr>
        <p:spPr>
          <a:xfrm>
            <a:off x="20240826" y="8824576"/>
            <a:ext cx="1460501" cy="7810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5300">
                <a:latin typeface="ヒラギノ丸ゴ ProN W4"/>
                <a:ea typeface="ヒラギノ丸ゴ ProN W4"/>
                <a:cs typeface="ヒラギノ丸ゴ ProN W4"/>
                <a:sym typeface="ヒラギノ丸ゴ ProN W4"/>
              </a:defRPr>
            </a:lvl1pPr>
          </a:lstStyle>
          <a:p>
            <a:r>
              <a:t>発火</a:t>
            </a:r>
          </a:p>
        </p:txBody>
      </p:sp>
      <p:sp>
        <p:nvSpPr>
          <p:cNvPr id="294" name="線"/>
          <p:cNvSpPr/>
          <p:nvPr/>
        </p:nvSpPr>
        <p:spPr>
          <a:xfrm flipV="1">
            <a:off x="12358012" y="6690375"/>
            <a:ext cx="1" cy="4861766"/>
          </a:xfrm>
          <a:prstGeom prst="line">
            <a:avLst/>
          </a:prstGeom>
          <a:ln w="25400">
            <a:solidFill>
              <a:srgbClr val="000000"/>
            </a:solidFill>
            <a:miter lim="400000"/>
          </a:ln>
        </p:spPr>
        <p:txBody>
          <a:bodyPr lIns="50800" tIns="50800" rIns="50800" bIns="50800" anchor="ctr"/>
          <a:lstStyle/>
          <a:p>
            <a:endParaRPr/>
          </a:p>
        </p:txBody>
      </p:sp>
      <p:sp>
        <p:nvSpPr>
          <p:cNvPr id="295" name="活性化…"/>
          <p:cNvSpPr txBox="1"/>
          <p:nvPr/>
        </p:nvSpPr>
        <p:spPr>
          <a:xfrm>
            <a:off x="12851376" y="7503092"/>
            <a:ext cx="1600201" cy="13023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3900">
                <a:latin typeface="ヒラギノ丸ゴ ProN W4"/>
                <a:ea typeface="ヒラギノ丸ゴ ProN W4"/>
                <a:cs typeface="ヒラギノ丸ゴ ProN W4"/>
                <a:sym typeface="ヒラギノ丸ゴ ProN W4"/>
              </a:defRPr>
            </a:pPr>
            <a:r>
              <a:t>活性化</a:t>
            </a:r>
          </a:p>
          <a:p>
            <a:pPr algn="l">
              <a:defRPr sz="3900">
                <a:latin typeface="ヒラギノ丸ゴ ProN W4"/>
                <a:ea typeface="ヒラギノ丸ゴ ProN W4"/>
                <a:cs typeface="ヒラギノ丸ゴ ProN W4"/>
                <a:sym typeface="ヒラギノ丸ゴ ProN W4"/>
              </a:defRPr>
            </a:pPr>
            <a:r>
              <a:t>関数</a:t>
            </a:r>
          </a:p>
        </p:txBody>
      </p:sp>
      <p:sp>
        <p:nvSpPr>
          <p:cNvPr id="296" name="f(μ)"/>
          <p:cNvSpPr txBox="1"/>
          <p:nvPr/>
        </p:nvSpPr>
        <p:spPr>
          <a:xfrm>
            <a:off x="13066337" y="8913476"/>
            <a:ext cx="1170280" cy="6032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3900">
                <a:latin typeface="ヒラギノ丸ゴ ProN W4"/>
                <a:ea typeface="ヒラギノ丸ゴ ProN W4"/>
                <a:cs typeface="ヒラギノ丸ゴ ProN W4"/>
                <a:sym typeface="ヒラギノ丸ゴ ProN W4"/>
              </a:defRPr>
            </a:lvl1pPr>
          </a:lstStyle>
          <a:p>
            <a:r>
              <a:t>f(μ)</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ニューロンとパーセプトロン"/>
          <p:cNvSpPr txBox="1"/>
          <p:nvPr/>
        </p:nvSpPr>
        <p:spPr>
          <a:xfrm>
            <a:off x="8044178" y="485946"/>
            <a:ext cx="8844408" cy="7810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300">
                <a:latin typeface="ヒラギノ丸ゴ ProN W4"/>
                <a:ea typeface="ヒラギノ丸ゴ ProN W4"/>
                <a:cs typeface="ヒラギノ丸ゴ ProN W4"/>
                <a:sym typeface="ヒラギノ丸ゴ ProN W4"/>
              </a:defRPr>
            </a:lvl1pPr>
          </a:lstStyle>
          <a:p>
            <a:r>
              <a:t>ニューロンとパーセプトロン</a:t>
            </a:r>
          </a:p>
        </p:txBody>
      </p:sp>
      <p:sp>
        <p:nvSpPr>
          <p:cNvPr id="276" name="単一のニューロンはこのようなモデルで表すことができる。"/>
          <p:cNvSpPr txBox="1"/>
          <p:nvPr/>
        </p:nvSpPr>
        <p:spPr>
          <a:xfrm>
            <a:off x="922284" y="1696484"/>
            <a:ext cx="4180632" cy="8366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5300">
                <a:latin typeface="ヒラギノ丸ゴ ProN W4"/>
                <a:ea typeface="ヒラギノ丸ゴ ProN W4"/>
                <a:cs typeface="ヒラギノ丸ゴ ProN W4"/>
                <a:sym typeface="ヒラギノ丸ゴ ProN W4"/>
              </a:defRPr>
            </a:lvl1pPr>
          </a:lstStyle>
          <a:p>
            <a:r>
              <a:rPr lang="ja-JP" altLang="en-US" dirty="0"/>
              <a:t>（イメージ）</a:t>
            </a:r>
            <a:endParaRPr dirty="0"/>
          </a:p>
        </p:txBody>
      </p:sp>
      <p:sp>
        <p:nvSpPr>
          <p:cNvPr id="277" name="角丸四角形"/>
          <p:cNvSpPr/>
          <p:nvPr/>
        </p:nvSpPr>
        <p:spPr>
          <a:xfrm>
            <a:off x="2528128" y="6223000"/>
            <a:ext cx="3467732" cy="1270000"/>
          </a:xfrm>
          <a:prstGeom prst="roundRect">
            <a:avLst>
              <a:gd name="adj" fmla="val 15000"/>
            </a:avLst>
          </a:prstGeom>
          <a:ln w="254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endParaRPr/>
          </a:p>
        </p:txBody>
      </p:sp>
      <p:sp>
        <p:nvSpPr>
          <p:cNvPr id="278" name="角丸四角形"/>
          <p:cNvSpPr/>
          <p:nvPr/>
        </p:nvSpPr>
        <p:spPr>
          <a:xfrm>
            <a:off x="2528128" y="8486257"/>
            <a:ext cx="3467732" cy="1270001"/>
          </a:xfrm>
          <a:prstGeom prst="roundRect">
            <a:avLst>
              <a:gd name="adj" fmla="val 15000"/>
            </a:avLst>
          </a:prstGeom>
          <a:ln w="254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endParaRPr/>
          </a:p>
        </p:txBody>
      </p:sp>
      <p:sp>
        <p:nvSpPr>
          <p:cNvPr id="279" name="角丸四角形"/>
          <p:cNvSpPr/>
          <p:nvPr/>
        </p:nvSpPr>
        <p:spPr>
          <a:xfrm>
            <a:off x="2528128" y="10749515"/>
            <a:ext cx="3467732" cy="1270001"/>
          </a:xfrm>
          <a:prstGeom prst="roundRect">
            <a:avLst>
              <a:gd name="adj" fmla="val 15000"/>
            </a:avLst>
          </a:prstGeom>
          <a:ln w="254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endParaRPr/>
          </a:p>
        </p:txBody>
      </p:sp>
      <p:sp>
        <p:nvSpPr>
          <p:cNvPr id="280" name="楕円"/>
          <p:cNvSpPr/>
          <p:nvPr/>
        </p:nvSpPr>
        <p:spPr>
          <a:xfrm>
            <a:off x="9425857" y="6705935"/>
            <a:ext cx="6081049" cy="4830645"/>
          </a:xfrm>
          <a:prstGeom prst="ellipse">
            <a:avLst/>
          </a:prstGeom>
          <a:ln w="254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endParaRPr/>
          </a:p>
        </p:txBody>
      </p:sp>
      <p:sp>
        <p:nvSpPr>
          <p:cNvPr id="281" name="線"/>
          <p:cNvSpPr/>
          <p:nvPr/>
        </p:nvSpPr>
        <p:spPr>
          <a:xfrm>
            <a:off x="6664791" y="6860979"/>
            <a:ext cx="2211118" cy="948818"/>
          </a:xfrm>
          <a:prstGeom prst="line">
            <a:avLst/>
          </a:prstGeom>
          <a:ln w="88900">
            <a:solidFill>
              <a:srgbClr val="000000"/>
            </a:solidFill>
            <a:custDash>
              <a:ds d="200000" sp="200000"/>
            </a:custDash>
            <a:miter lim="400000"/>
            <a:tailEnd type="triangle"/>
          </a:ln>
        </p:spPr>
        <p:txBody>
          <a:bodyPr lIns="50800" tIns="50800" rIns="50800" bIns="50800" anchor="ctr"/>
          <a:lstStyle/>
          <a:p>
            <a:endParaRPr/>
          </a:p>
        </p:txBody>
      </p:sp>
      <p:sp>
        <p:nvSpPr>
          <p:cNvPr id="282" name="線"/>
          <p:cNvSpPr/>
          <p:nvPr/>
        </p:nvSpPr>
        <p:spPr>
          <a:xfrm>
            <a:off x="6664791" y="9215101"/>
            <a:ext cx="2193590" cy="1"/>
          </a:xfrm>
          <a:prstGeom prst="line">
            <a:avLst/>
          </a:prstGeom>
          <a:ln w="88900">
            <a:solidFill>
              <a:srgbClr val="000000"/>
            </a:solidFill>
            <a:custDash>
              <a:ds d="200000" sp="200000"/>
            </a:custDash>
            <a:miter lim="400000"/>
            <a:tailEnd type="triangle"/>
          </a:ln>
        </p:spPr>
        <p:txBody>
          <a:bodyPr lIns="50800" tIns="50800" rIns="50800" bIns="50800" anchor="ctr"/>
          <a:lstStyle/>
          <a:p>
            <a:endParaRPr/>
          </a:p>
        </p:txBody>
      </p:sp>
      <p:sp>
        <p:nvSpPr>
          <p:cNvPr id="283" name="線"/>
          <p:cNvSpPr/>
          <p:nvPr/>
        </p:nvSpPr>
        <p:spPr>
          <a:xfrm flipV="1">
            <a:off x="6664791" y="10326326"/>
            <a:ext cx="2211718" cy="1058190"/>
          </a:xfrm>
          <a:prstGeom prst="line">
            <a:avLst/>
          </a:prstGeom>
          <a:ln w="88900">
            <a:solidFill>
              <a:srgbClr val="000000"/>
            </a:solidFill>
            <a:custDash>
              <a:ds d="200000" sp="200000"/>
            </a:custDash>
            <a:miter lim="400000"/>
            <a:tailEnd type="triangle"/>
          </a:ln>
        </p:spPr>
        <p:txBody>
          <a:bodyPr lIns="50800" tIns="50800" rIns="50800" bIns="50800" anchor="ctr"/>
          <a:lstStyle/>
          <a:p>
            <a:endParaRPr/>
          </a:p>
        </p:txBody>
      </p:sp>
      <p:sp>
        <p:nvSpPr>
          <p:cNvPr id="284" name="入力x1"/>
          <p:cNvSpPr txBox="1"/>
          <p:nvPr/>
        </p:nvSpPr>
        <p:spPr>
          <a:xfrm>
            <a:off x="3146630" y="6273799"/>
            <a:ext cx="1990961"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5300">
                <a:latin typeface="ヒラギノ丸ゴ ProN W4"/>
                <a:ea typeface="ヒラギノ丸ゴ ProN W4"/>
                <a:cs typeface="ヒラギノ丸ゴ ProN W4"/>
                <a:sym typeface="ヒラギノ丸ゴ ProN W4"/>
              </a:defRPr>
            </a:pPr>
            <a:r>
              <a:t>入力</a:t>
            </a:r>
            <a:r>
              <a:rPr>
                <a:latin typeface="Apple Chancery"/>
                <a:ea typeface="Apple Chancery"/>
                <a:cs typeface="Apple Chancery"/>
                <a:sym typeface="Apple Chancery"/>
              </a:rPr>
              <a:t>x</a:t>
            </a:r>
            <a:r>
              <a:rPr baseline="-5999">
                <a:latin typeface="Apple Chancery"/>
                <a:ea typeface="Apple Chancery"/>
                <a:cs typeface="Apple Chancery"/>
                <a:sym typeface="Apple Chancery"/>
              </a:rPr>
              <a:t>1</a:t>
            </a:r>
          </a:p>
        </p:txBody>
      </p:sp>
      <p:sp>
        <p:nvSpPr>
          <p:cNvPr id="285" name="入力x2"/>
          <p:cNvSpPr txBox="1"/>
          <p:nvPr/>
        </p:nvSpPr>
        <p:spPr>
          <a:xfrm>
            <a:off x="3146630" y="8537057"/>
            <a:ext cx="2048367"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5300">
                <a:latin typeface="ヒラギノ丸ゴ ProN W4"/>
                <a:ea typeface="ヒラギノ丸ゴ ProN W4"/>
                <a:cs typeface="ヒラギノ丸ゴ ProN W4"/>
                <a:sym typeface="ヒラギノ丸ゴ ProN W4"/>
              </a:defRPr>
            </a:pPr>
            <a:r>
              <a:t>入力</a:t>
            </a:r>
            <a:r>
              <a:rPr>
                <a:latin typeface="Apple Chancery"/>
                <a:ea typeface="Apple Chancery"/>
                <a:cs typeface="Apple Chancery"/>
                <a:sym typeface="Apple Chancery"/>
              </a:rPr>
              <a:t>x</a:t>
            </a:r>
            <a:r>
              <a:rPr baseline="-5999">
                <a:latin typeface="Apple Chancery"/>
                <a:ea typeface="Apple Chancery"/>
                <a:cs typeface="Apple Chancery"/>
                <a:sym typeface="Apple Chancery"/>
              </a:rPr>
              <a:t>2</a:t>
            </a:r>
          </a:p>
        </p:txBody>
      </p:sp>
      <p:sp>
        <p:nvSpPr>
          <p:cNvPr id="286" name="入力x3"/>
          <p:cNvSpPr txBox="1"/>
          <p:nvPr/>
        </p:nvSpPr>
        <p:spPr>
          <a:xfrm>
            <a:off x="3237810" y="10876515"/>
            <a:ext cx="2004546"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5300">
                <a:latin typeface="ヒラギノ丸ゴ ProN W4"/>
                <a:ea typeface="ヒラギノ丸ゴ ProN W4"/>
                <a:cs typeface="ヒラギノ丸ゴ ProN W4"/>
                <a:sym typeface="ヒラギノ丸ゴ ProN W4"/>
              </a:defRPr>
            </a:pPr>
            <a:r>
              <a:t>入力</a:t>
            </a:r>
            <a:r>
              <a:rPr>
                <a:latin typeface="Apple Chancery"/>
                <a:ea typeface="Apple Chancery"/>
                <a:cs typeface="Apple Chancery"/>
                <a:sym typeface="Apple Chancery"/>
              </a:rPr>
              <a:t>x</a:t>
            </a:r>
            <a:r>
              <a:rPr baseline="-5999">
                <a:latin typeface="Apple Chancery"/>
                <a:ea typeface="Apple Chancery"/>
                <a:cs typeface="Apple Chancery"/>
                <a:sym typeface="Apple Chancery"/>
              </a:rPr>
              <a:t>3</a:t>
            </a:r>
          </a:p>
        </p:txBody>
      </p:sp>
      <p:sp>
        <p:nvSpPr>
          <p:cNvPr id="287" name="重みw1"/>
          <p:cNvSpPr txBox="1"/>
          <p:nvPr/>
        </p:nvSpPr>
        <p:spPr>
          <a:xfrm>
            <a:off x="7125948" y="5949356"/>
            <a:ext cx="2076085"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5300">
                <a:latin typeface="ヒラギノ丸ゴ ProN W4"/>
                <a:ea typeface="ヒラギノ丸ゴ ProN W4"/>
                <a:cs typeface="ヒラギノ丸ゴ ProN W4"/>
                <a:sym typeface="ヒラギノ丸ゴ ProN W4"/>
              </a:defRPr>
            </a:pPr>
            <a:r>
              <a:t>重み</a:t>
            </a:r>
            <a:r>
              <a:rPr>
                <a:latin typeface="Apple Chancery"/>
                <a:ea typeface="Apple Chancery"/>
                <a:cs typeface="Apple Chancery"/>
                <a:sym typeface="Apple Chancery"/>
              </a:rPr>
              <a:t>w</a:t>
            </a:r>
            <a:r>
              <a:rPr baseline="-5999">
                <a:latin typeface="Apple Chancery"/>
                <a:ea typeface="Apple Chancery"/>
                <a:cs typeface="Apple Chancery"/>
                <a:sym typeface="Apple Chancery"/>
              </a:rPr>
              <a:t>1</a:t>
            </a:r>
          </a:p>
        </p:txBody>
      </p:sp>
      <p:sp>
        <p:nvSpPr>
          <p:cNvPr id="288" name="重みw2"/>
          <p:cNvSpPr txBox="1"/>
          <p:nvPr/>
        </p:nvSpPr>
        <p:spPr>
          <a:xfrm>
            <a:off x="6672815" y="7989628"/>
            <a:ext cx="2133492"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5300">
                <a:latin typeface="ヒラギノ丸ゴ ProN W4"/>
                <a:ea typeface="ヒラギノ丸ゴ ProN W4"/>
                <a:cs typeface="ヒラギノ丸ゴ ProN W4"/>
                <a:sym typeface="ヒラギノ丸ゴ ProN W4"/>
              </a:defRPr>
            </a:pPr>
            <a:r>
              <a:t>重み</a:t>
            </a:r>
            <a:r>
              <a:rPr>
                <a:latin typeface="Apple Chancery"/>
                <a:ea typeface="Apple Chancery"/>
                <a:cs typeface="Apple Chancery"/>
                <a:sym typeface="Apple Chancery"/>
              </a:rPr>
              <a:t>w</a:t>
            </a:r>
            <a:r>
              <a:rPr baseline="-5999">
                <a:latin typeface="Apple Chancery"/>
                <a:ea typeface="Apple Chancery"/>
                <a:cs typeface="Apple Chancery"/>
                <a:sym typeface="Apple Chancery"/>
              </a:rPr>
              <a:t>2</a:t>
            </a:r>
          </a:p>
        </p:txBody>
      </p:sp>
      <p:sp>
        <p:nvSpPr>
          <p:cNvPr id="289" name="重みw3"/>
          <p:cNvSpPr txBox="1"/>
          <p:nvPr/>
        </p:nvSpPr>
        <p:spPr>
          <a:xfrm>
            <a:off x="7097245" y="11066060"/>
            <a:ext cx="2089669"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5300">
                <a:latin typeface="ヒラギノ丸ゴ ProN W4"/>
                <a:ea typeface="ヒラギノ丸ゴ ProN W4"/>
                <a:cs typeface="ヒラギノ丸ゴ ProN W4"/>
                <a:sym typeface="ヒラギノ丸ゴ ProN W4"/>
              </a:defRPr>
            </a:pPr>
            <a:r>
              <a:t>重み</a:t>
            </a:r>
            <a:r>
              <a:rPr>
                <a:latin typeface="Apple Chancery"/>
                <a:ea typeface="Apple Chancery"/>
                <a:cs typeface="Apple Chancery"/>
                <a:sym typeface="Apple Chancery"/>
              </a:rPr>
              <a:t>w</a:t>
            </a:r>
            <a:r>
              <a:rPr baseline="-5999">
                <a:latin typeface="Apple Chancery"/>
                <a:ea typeface="Apple Chancery"/>
                <a:cs typeface="Apple Chancery"/>
                <a:sym typeface="Apple Chancery"/>
              </a:rPr>
              <a:t>3</a:t>
            </a:r>
          </a:p>
        </p:txBody>
      </p:sp>
      <p:sp>
        <p:nvSpPr>
          <p:cNvPr id="290" name="μ"/>
          <p:cNvSpPr txBox="1"/>
          <p:nvPr/>
        </p:nvSpPr>
        <p:spPr>
          <a:xfrm>
            <a:off x="10435142" y="8730733"/>
            <a:ext cx="787401" cy="7810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5300">
                <a:latin typeface="ヒラギノ丸ゴ ProN W4"/>
                <a:ea typeface="ヒラギノ丸ゴ ProN W4"/>
                <a:cs typeface="ヒラギノ丸ゴ ProN W4"/>
                <a:sym typeface="ヒラギノ丸ゴ ProN W4"/>
              </a:defRPr>
            </a:lvl1pPr>
          </a:lstStyle>
          <a:p>
            <a:r>
              <a:t>μ</a:t>
            </a:r>
          </a:p>
        </p:txBody>
      </p:sp>
      <p:sp>
        <p:nvSpPr>
          <p:cNvPr id="291" name="矢印"/>
          <p:cNvSpPr/>
          <p:nvPr/>
        </p:nvSpPr>
        <p:spPr>
          <a:xfrm>
            <a:off x="16462686" y="8580101"/>
            <a:ext cx="1818743" cy="1270001"/>
          </a:xfrm>
          <a:prstGeom prst="rightArrow">
            <a:avLst>
              <a:gd name="adj1" fmla="val 32000"/>
              <a:gd name="adj2" fmla="val 64000"/>
            </a:avLst>
          </a:prstGeom>
          <a:solidFill>
            <a:srgbClr val="000000"/>
          </a:solidFill>
          <a:ln w="12700">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endParaRPr/>
          </a:p>
        </p:txBody>
      </p:sp>
      <p:sp>
        <p:nvSpPr>
          <p:cNvPr id="292" name="角丸四角形"/>
          <p:cNvSpPr/>
          <p:nvPr/>
        </p:nvSpPr>
        <p:spPr>
          <a:xfrm>
            <a:off x="19237210" y="8580101"/>
            <a:ext cx="3467732" cy="1270001"/>
          </a:xfrm>
          <a:prstGeom prst="roundRect">
            <a:avLst>
              <a:gd name="adj" fmla="val 15000"/>
            </a:avLst>
          </a:prstGeom>
          <a:ln w="254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endParaRPr/>
          </a:p>
        </p:txBody>
      </p:sp>
      <p:sp>
        <p:nvSpPr>
          <p:cNvPr id="293" name="発火"/>
          <p:cNvSpPr txBox="1"/>
          <p:nvPr/>
        </p:nvSpPr>
        <p:spPr>
          <a:xfrm>
            <a:off x="20240826" y="8824576"/>
            <a:ext cx="1460501" cy="7810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5300">
                <a:latin typeface="ヒラギノ丸ゴ ProN W4"/>
                <a:ea typeface="ヒラギノ丸ゴ ProN W4"/>
                <a:cs typeface="ヒラギノ丸ゴ ProN W4"/>
                <a:sym typeface="ヒラギノ丸ゴ ProN W4"/>
              </a:defRPr>
            </a:lvl1pPr>
          </a:lstStyle>
          <a:p>
            <a:r>
              <a:t>発火</a:t>
            </a:r>
          </a:p>
        </p:txBody>
      </p:sp>
      <p:sp>
        <p:nvSpPr>
          <p:cNvPr id="294" name="線"/>
          <p:cNvSpPr/>
          <p:nvPr/>
        </p:nvSpPr>
        <p:spPr>
          <a:xfrm flipV="1">
            <a:off x="12358012" y="6690375"/>
            <a:ext cx="1" cy="4861766"/>
          </a:xfrm>
          <a:prstGeom prst="line">
            <a:avLst/>
          </a:prstGeom>
          <a:ln w="25400">
            <a:solidFill>
              <a:srgbClr val="000000"/>
            </a:solidFill>
            <a:miter lim="400000"/>
          </a:ln>
        </p:spPr>
        <p:txBody>
          <a:bodyPr lIns="50800" tIns="50800" rIns="50800" bIns="50800" anchor="ctr"/>
          <a:lstStyle/>
          <a:p>
            <a:endParaRPr/>
          </a:p>
        </p:txBody>
      </p:sp>
      <p:sp>
        <p:nvSpPr>
          <p:cNvPr id="295" name="活性化…"/>
          <p:cNvSpPr txBox="1"/>
          <p:nvPr/>
        </p:nvSpPr>
        <p:spPr>
          <a:xfrm>
            <a:off x="12851376" y="7503092"/>
            <a:ext cx="1600201" cy="13023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3900">
                <a:latin typeface="ヒラギノ丸ゴ ProN W4"/>
                <a:ea typeface="ヒラギノ丸ゴ ProN W4"/>
                <a:cs typeface="ヒラギノ丸ゴ ProN W4"/>
                <a:sym typeface="ヒラギノ丸ゴ ProN W4"/>
              </a:defRPr>
            </a:pPr>
            <a:r>
              <a:t>活性化</a:t>
            </a:r>
          </a:p>
          <a:p>
            <a:pPr algn="l">
              <a:defRPr sz="3900">
                <a:latin typeface="ヒラギノ丸ゴ ProN W4"/>
                <a:ea typeface="ヒラギノ丸ゴ ProN W4"/>
                <a:cs typeface="ヒラギノ丸ゴ ProN W4"/>
                <a:sym typeface="ヒラギノ丸ゴ ProN W4"/>
              </a:defRPr>
            </a:pPr>
            <a:r>
              <a:t>関数</a:t>
            </a:r>
          </a:p>
        </p:txBody>
      </p:sp>
      <p:sp>
        <p:nvSpPr>
          <p:cNvPr id="296" name="f(μ)"/>
          <p:cNvSpPr txBox="1"/>
          <p:nvPr/>
        </p:nvSpPr>
        <p:spPr>
          <a:xfrm>
            <a:off x="13066337" y="8913476"/>
            <a:ext cx="1170280" cy="6032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3900">
                <a:latin typeface="ヒラギノ丸ゴ ProN W4"/>
                <a:ea typeface="ヒラギノ丸ゴ ProN W4"/>
                <a:cs typeface="ヒラギノ丸ゴ ProN W4"/>
                <a:sym typeface="ヒラギノ丸ゴ ProN W4"/>
              </a:defRPr>
            </a:lvl1pPr>
          </a:lstStyle>
          <a:p>
            <a:r>
              <a:t>f(μ)</a:t>
            </a:r>
          </a:p>
        </p:txBody>
      </p:sp>
      <p:pic>
        <p:nvPicPr>
          <p:cNvPr id="2" name="図 1">
            <a:extLst>
              <a:ext uri="{FF2B5EF4-FFF2-40B4-BE49-F238E27FC236}">
                <a16:creationId xmlns:a16="http://schemas.microsoft.com/office/drawing/2014/main" id="{AAE5FFF8-0CF5-B3C1-4B6F-8CAE972A1DE6}"/>
              </a:ext>
            </a:extLst>
          </p:cNvPr>
          <p:cNvPicPr>
            <a:picLocks noChangeAspect="1"/>
          </p:cNvPicPr>
          <p:nvPr/>
        </p:nvPicPr>
        <p:blipFill>
          <a:blip r:embed="rId2"/>
          <a:stretch>
            <a:fillRect/>
          </a:stretch>
        </p:blipFill>
        <p:spPr>
          <a:xfrm>
            <a:off x="15506906" y="2377176"/>
            <a:ext cx="8456169" cy="3460643"/>
          </a:xfrm>
          <a:prstGeom prst="rect">
            <a:avLst/>
          </a:prstGeom>
          <a:ln>
            <a:solidFill>
              <a:schemeClr val="tx1"/>
            </a:solidFill>
          </a:ln>
        </p:spPr>
      </p:pic>
      <p:sp>
        <p:nvSpPr>
          <p:cNvPr id="3" name="ニューロンとパーセプトロン">
            <a:extLst>
              <a:ext uri="{FF2B5EF4-FFF2-40B4-BE49-F238E27FC236}">
                <a16:creationId xmlns:a16="http://schemas.microsoft.com/office/drawing/2014/main" id="{6334CEF4-DAEC-E2EB-0D29-5A76FA30BA2B}"/>
              </a:ext>
            </a:extLst>
          </p:cNvPr>
          <p:cNvSpPr txBox="1"/>
          <p:nvPr/>
        </p:nvSpPr>
        <p:spPr>
          <a:xfrm>
            <a:off x="3479352" y="12634166"/>
            <a:ext cx="2821285" cy="8366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300">
                <a:latin typeface="ヒラギノ丸ゴ ProN W4"/>
                <a:ea typeface="ヒラギノ丸ゴ ProN W4"/>
                <a:cs typeface="ヒラギノ丸ゴ ProN W4"/>
                <a:sym typeface="ヒラギノ丸ゴ ProN W4"/>
              </a:defRPr>
            </a:lvl1pPr>
          </a:lstStyle>
          <a:p>
            <a:r>
              <a:rPr lang="ja-JP" altLang="en-US" dirty="0"/>
              <a:t>樹状突起</a:t>
            </a:r>
            <a:endParaRPr dirty="0"/>
          </a:p>
        </p:txBody>
      </p:sp>
      <p:sp>
        <p:nvSpPr>
          <p:cNvPr id="4" name="ニューロンとパーセプトロン">
            <a:extLst>
              <a:ext uri="{FF2B5EF4-FFF2-40B4-BE49-F238E27FC236}">
                <a16:creationId xmlns:a16="http://schemas.microsoft.com/office/drawing/2014/main" id="{58491FBA-9982-B575-BA5E-B10C379C73FF}"/>
              </a:ext>
            </a:extLst>
          </p:cNvPr>
          <p:cNvSpPr txBox="1"/>
          <p:nvPr/>
        </p:nvSpPr>
        <p:spPr>
          <a:xfrm>
            <a:off x="11395575" y="12566310"/>
            <a:ext cx="2141612" cy="8366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300">
                <a:latin typeface="ヒラギノ丸ゴ ProN W4"/>
                <a:ea typeface="ヒラギノ丸ゴ ProN W4"/>
                <a:cs typeface="ヒラギノ丸ゴ ProN W4"/>
                <a:sym typeface="ヒラギノ丸ゴ ProN W4"/>
              </a:defRPr>
            </a:lvl1pPr>
          </a:lstStyle>
          <a:p>
            <a:r>
              <a:rPr lang="ja-JP" altLang="en-US" dirty="0"/>
              <a:t>細胞体</a:t>
            </a:r>
            <a:endParaRPr dirty="0"/>
          </a:p>
        </p:txBody>
      </p:sp>
      <p:sp>
        <p:nvSpPr>
          <p:cNvPr id="5" name="ニューロンとパーセプトロン">
            <a:extLst>
              <a:ext uri="{FF2B5EF4-FFF2-40B4-BE49-F238E27FC236}">
                <a16:creationId xmlns:a16="http://schemas.microsoft.com/office/drawing/2014/main" id="{9C93A5ED-F731-EAB8-6D71-256C9F841B6D}"/>
              </a:ext>
            </a:extLst>
          </p:cNvPr>
          <p:cNvSpPr txBox="1"/>
          <p:nvPr/>
        </p:nvSpPr>
        <p:spPr>
          <a:xfrm>
            <a:off x="19726101" y="12566309"/>
            <a:ext cx="1461939" cy="8366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300">
                <a:latin typeface="ヒラギノ丸ゴ ProN W4"/>
                <a:ea typeface="ヒラギノ丸ゴ ProN W4"/>
                <a:cs typeface="ヒラギノ丸ゴ ProN W4"/>
                <a:sym typeface="ヒラギノ丸ゴ ProN W4"/>
              </a:defRPr>
            </a:lvl1pPr>
          </a:lstStyle>
          <a:p>
            <a:r>
              <a:rPr lang="ja-JP" altLang="en-US" dirty="0"/>
              <a:t>軸索</a:t>
            </a:r>
            <a:endParaRPr dirty="0"/>
          </a:p>
        </p:txBody>
      </p:sp>
      <p:sp>
        <p:nvSpPr>
          <p:cNvPr id="6" name="ニューロンとパーセプトロン">
            <a:extLst>
              <a:ext uri="{FF2B5EF4-FFF2-40B4-BE49-F238E27FC236}">
                <a16:creationId xmlns:a16="http://schemas.microsoft.com/office/drawing/2014/main" id="{E7C9CA82-C103-9CFF-8AFF-CB94CD6998E4}"/>
              </a:ext>
            </a:extLst>
          </p:cNvPr>
          <p:cNvSpPr txBox="1"/>
          <p:nvPr/>
        </p:nvSpPr>
        <p:spPr>
          <a:xfrm>
            <a:off x="1723925" y="2760448"/>
            <a:ext cx="12880129" cy="254018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300">
                <a:latin typeface="ヒラギノ丸ゴ ProN W4"/>
                <a:ea typeface="ヒラギノ丸ゴ ProN W4"/>
                <a:cs typeface="ヒラギノ丸ゴ ProN W4"/>
                <a:sym typeface="ヒラギノ丸ゴ ProN W4"/>
              </a:defRPr>
            </a:lvl1pPr>
          </a:lstStyle>
          <a:p>
            <a:pPr algn="l"/>
            <a:r>
              <a:rPr lang="en-US" sz="4400" dirty="0"/>
              <a:t>X1</a:t>
            </a:r>
            <a:r>
              <a:rPr lang="ja-JP" altLang="en-US" sz="4400" dirty="0"/>
              <a:t>～</a:t>
            </a:r>
            <a:r>
              <a:rPr lang="en-US" sz="4400" dirty="0"/>
              <a:t>X3</a:t>
            </a:r>
            <a:r>
              <a:rPr lang="ja-JP" altLang="en-US" sz="4400" dirty="0"/>
              <a:t>：入力</a:t>
            </a:r>
            <a:r>
              <a:rPr lang="en-US" altLang="ja-JP" sz="4400" dirty="0"/>
              <a:t>. </a:t>
            </a:r>
            <a:r>
              <a:rPr lang="ja-JP" altLang="en-US" sz="4400" dirty="0"/>
              <a:t>各電気信号</a:t>
            </a:r>
            <a:endParaRPr lang="en-US" altLang="ja-JP" sz="4400" dirty="0"/>
          </a:p>
          <a:p>
            <a:pPr algn="l"/>
            <a:r>
              <a:rPr lang="en-US" sz="4400" dirty="0"/>
              <a:t>w1</a:t>
            </a:r>
            <a:r>
              <a:rPr lang="ja-JP" altLang="en-US" sz="4400" dirty="0"/>
              <a:t>～</a:t>
            </a:r>
            <a:r>
              <a:rPr lang="en-US" altLang="ja-JP" sz="4400" dirty="0"/>
              <a:t>w3 : </a:t>
            </a:r>
            <a:r>
              <a:rPr lang="ja-JP" altLang="en-US" sz="4400" dirty="0"/>
              <a:t>重み</a:t>
            </a:r>
            <a:r>
              <a:rPr lang="en-US" altLang="ja-JP" sz="4400" dirty="0"/>
              <a:t>. </a:t>
            </a:r>
            <a:r>
              <a:rPr lang="ja-JP" altLang="en-US" sz="4400" dirty="0"/>
              <a:t>細胞体までに受ける抵抗の様なもの</a:t>
            </a:r>
            <a:endParaRPr lang="en-US" altLang="ja-JP" sz="4400" dirty="0"/>
          </a:p>
          <a:p>
            <a:pPr algn="l"/>
            <a:r>
              <a:rPr lang="en-US" altLang="ja-JP" sz="4400" dirty="0"/>
              <a:t>μ</a:t>
            </a:r>
            <a:r>
              <a:rPr lang="ja-JP" altLang="en-US" sz="4400" dirty="0"/>
              <a:t> </a:t>
            </a:r>
            <a:r>
              <a:rPr lang="en-US" altLang="ja-JP" sz="4400" dirty="0"/>
              <a:t>:</a:t>
            </a:r>
            <a:r>
              <a:rPr lang="ja-JP" altLang="en-US" sz="4400" dirty="0"/>
              <a:t> 各電気信号が細胞体に集まった際の総和</a:t>
            </a:r>
            <a:endParaRPr lang="en-US" altLang="ja-JP" sz="4400" dirty="0"/>
          </a:p>
          <a:p>
            <a:pPr algn="l"/>
            <a:r>
              <a:rPr lang="en-US" sz="4400" dirty="0"/>
              <a:t>f(</a:t>
            </a:r>
            <a:r>
              <a:rPr lang="en-US" altLang="ja-JP" sz="4400" dirty="0"/>
              <a:t>μ) : </a:t>
            </a:r>
            <a:r>
              <a:rPr lang="ja-JP" altLang="en-US" sz="4400" dirty="0"/>
              <a:t>活性化関数</a:t>
            </a:r>
            <a:r>
              <a:rPr lang="en-US" altLang="ja-JP" sz="4400" dirty="0"/>
              <a:t>. </a:t>
            </a:r>
            <a:r>
              <a:rPr lang="ja-JP" altLang="en-US" sz="4400" dirty="0"/>
              <a:t>閾値</a:t>
            </a:r>
            <a:endParaRPr sz="4400" dirty="0"/>
          </a:p>
        </p:txBody>
      </p:sp>
    </p:spTree>
    <p:extLst>
      <p:ext uri="{BB962C8B-B14F-4D97-AF65-F5344CB8AC3E}">
        <p14:creationId xmlns:p14="http://schemas.microsoft.com/office/powerpoint/2010/main" val="2350442156"/>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ニューロンとパーセプトロン"/>
          <p:cNvSpPr txBox="1"/>
          <p:nvPr/>
        </p:nvSpPr>
        <p:spPr>
          <a:xfrm>
            <a:off x="8044178" y="485946"/>
            <a:ext cx="8844408" cy="7810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300">
                <a:latin typeface="ヒラギノ丸ゴ ProN W4"/>
                <a:ea typeface="ヒラギノ丸ゴ ProN W4"/>
                <a:cs typeface="ヒラギノ丸ゴ ProN W4"/>
                <a:sym typeface="ヒラギノ丸ゴ ProN W4"/>
              </a:defRPr>
            </a:lvl1pPr>
          </a:lstStyle>
          <a:p>
            <a:r>
              <a:t>ニューロンとパーセプトロン</a:t>
            </a:r>
          </a:p>
        </p:txBody>
      </p:sp>
      <p:sp>
        <p:nvSpPr>
          <p:cNvPr id="299" name="角丸四角形"/>
          <p:cNvSpPr/>
          <p:nvPr/>
        </p:nvSpPr>
        <p:spPr>
          <a:xfrm>
            <a:off x="2654095" y="6782332"/>
            <a:ext cx="3467732" cy="1270001"/>
          </a:xfrm>
          <a:prstGeom prst="roundRect">
            <a:avLst>
              <a:gd name="adj" fmla="val 15000"/>
            </a:avLst>
          </a:prstGeom>
          <a:ln w="254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endParaRPr/>
          </a:p>
        </p:txBody>
      </p:sp>
      <p:sp>
        <p:nvSpPr>
          <p:cNvPr id="300" name="角丸四角形"/>
          <p:cNvSpPr/>
          <p:nvPr/>
        </p:nvSpPr>
        <p:spPr>
          <a:xfrm>
            <a:off x="2654095" y="9045590"/>
            <a:ext cx="3467732" cy="1270001"/>
          </a:xfrm>
          <a:prstGeom prst="roundRect">
            <a:avLst>
              <a:gd name="adj" fmla="val 15000"/>
            </a:avLst>
          </a:prstGeom>
          <a:ln w="254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endParaRPr/>
          </a:p>
        </p:txBody>
      </p:sp>
      <p:sp>
        <p:nvSpPr>
          <p:cNvPr id="301" name="角丸四角形"/>
          <p:cNvSpPr/>
          <p:nvPr/>
        </p:nvSpPr>
        <p:spPr>
          <a:xfrm>
            <a:off x="2654095" y="11308848"/>
            <a:ext cx="3467732" cy="1270001"/>
          </a:xfrm>
          <a:prstGeom prst="roundRect">
            <a:avLst>
              <a:gd name="adj" fmla="val 15000"/>
            </a:avLst>
          </a:prstGeom>
          <a:ln w="254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endParaRPr/>
          </a:p>
        </p:txBody>
      </p:sp>
      <p:sp>
        <p:nvSpPr>
          <p:cNvPr id="302" name="楕円"/>
          <p:cNvSpPr/>
          <p:nvPr/>
        </p:nvSpPr>
        <p:spPr>
          <a:xfrm>
            <a:off x="9551824" y="7265268"/>
            <a:ext cx="6081050" cy="4830645"/>
          </a:xfrm>
          <a:prstGeom prst="ellipse">
            <a:avLst/>
          </a:prstGeom>
          <a:ln w="254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endParaRPr/>
          </a:p>
        </p:txBody>
      </p:sp>
      <p:sp>
        <p:nvSpPr>
          <p:cNvPr id="303" name="線"/>
          <p:cNvSpPr/>
          <p:nvPr/>
        </p:nvSpPr>
        <p:spPr>
          <a:xfrm>
            <a:off x="6790759" y="7420311"/>
            <a:ext cx="2211118" cy="948819"/>
          </a:xfrm>
          <a:prstGeom prst="line">
            <a:avLst/>
          </a:prstGeom>
          <a:ln w="88900">
            <a:solidFill>
              <a:srgbClr val="000000"/>
            </a:solidFill>
            <a:custDash>
              <a:ds d="200000" sp="200000"/>
            </a:custDash>
            <a:miter lim="400000"/>
            <a:tailEnd type="triangle"/>
          </a:ln>
        </p:spPr>
        <p:txBody>
          <a:bodyPr lIns="50800" tIns="50800" rIns="50800" bIns="50800" anchor="ctr"/>
          <a:lstStyle/>
          <a:p>
            <a:endParaRPr/>
          </a:p>
        </p:txBody>
      </p:sp>
      <p:sp>
        <p:nvSpPr>
          <p:cNvPr id="304" name="線"/>
          <p:cNvSpPr/>
          <p:nvPr/>
        </p:nvSpPr>
        <p:spPr>
          <a:xfrm>
            <a:off x="6790759" y="9774433"/>
            <a:ext cx="2193589" cy="1"/>
          </a:xfrm>
          <a:prstGeom prst="line">
            <a:avLst/>
          </a:prstGeom>
          <a:ln w="88900">
            <a:solidFill>
              <a:srgbClr val="000000"/>
            </a:solidFill>
            <a:custDash>
              <a:ds d="200000" sp="200000"/>
            </a:custDash>
            <a:miter lim="400000"/>
            <a:tailEnd type="triangle"/>
          </a:ln>
        </p:spPr>
        <p:txBody>
          <a:bodyPr lIns="50800" tIns="50800" rIns="50800" bIns="50800" anchor="ctr"/>
          <a:lstStyle/>
          <a:p>
            <a:endParaRPr/>
          </a:p>
        </p:txBody>
      </p:sp>
      <p:sp>
        <p:nvSpPr>
          <p:cNvPr id="305" name="線"/>
          <p:cNvSpPr/>
          <p:nvPr/>
        </p:nvSpPr>
        <p:spPr>
          <a:xfrm flipV="1">
            <a:off x="6790759" y="10885659"/>
            <a:ext cx="2211718" cy="1058189"/>
          </a:xfrm>
          <a:prstGeom prst="line">
            <a:avLst/>
          </a:prstGeom>
          <a:ln w="88900">
            <a:solidFill>
              <a:srgbClr val="000000"/>
            </a:solidFill>
            <a:custDash>
              <a:ds d="200000" sp="200000"/>
            </a:custDash>
            <a:miter lim="400000"/>
            <a:tailEnd type="triangle"/>
          </a:ln>
        </p:spPr>
        <p:txBody>
          <a:bodyPr lIns="50800" tIns="50800" rIns="50800" bIns="50800" anchor="ctr"/>
          <a:lstStyle/>
          <a:p>
            <a:endParaRPr/>
          </a:p>
        </p:txBody>
      </p:sp>
      <p:sp>
        <p:nvSpPr>
          <p:cNvPr id="306" name="入力x1"/>
          <p:cNvSpPr txBox="1"/>
          <p:nvPr/>
        </p:nvSpPr>
        <p:spPr>
          <a:xfrm>
            <a:off x="3272597" y="6833132"/>
            <a:ext cx="1990962"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5300">
                <a:latin typeface="ヒラギノ丸ゴ ProN W4"/>
                <a:ea typeface="ヒラギノ丸ゴ ProN W4"/>
                <a:cs typeface="ヒラギノ丸ゴ ProN W4"/>
                <a:sym typeface="ヒラギノ丸ゴ ProN W4"/>
              </a:defRPr>
            </a:pPr>
            <a:r>
              <a:t>入力</a:t>
            </a:r>
            <a:r>
              <a:rPr>
                <a:latin typeface="Apple Chancery"/>
                <a:ea typeface="Apple Chancery"/>
                <a:cs typeface="Apple Chancery"/>
                <a:sym typeface="Apple Chancery"/>
              </a:rPr>
              <a:t>x</a:t>
            </a:r>
            <a:r>
              <a:rPr baseline="-5999">
                <a:latin typeface="Apple Chancery"/>
                <a:ea typeface="Apple Chancery"/>
                <a:cs typeface="Apple Chancery"/>
                <a:sym typeface="Apple Chancery"/>
              </a:rPr>
              <a:t>1</a:t>
            </a:r>
          </a:p>
        </p:txBody>
      </p:sp>
      <p:sp>
        <p:nvSpPr>
          <p:cNvPr id="307" name="入力x2"/>
          <p:cNvSpPr txBox="1"/>
          <p:nvPr/>
        </p:nvSpPr>
        <p:spPr>
          <a:xfrm>
            <a:off x="3272597" y="9096390"/>
            <a:ext cx="2048368"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5300">
                <a:latin typeface="ヒラギノ丸ゴ ProN W4"/>
                <a:ea typeface="ヒラギノ丸ゴ ProN W4"/>
                <a:cs typeface="ヒラギノ丸ゴ ProN W4"/>
                <a:sym typeface="ヒラギノ丸ゴ ProN W4"/>
              </a:defRPr>
            </a:pPr>
            <a:r>
              <a:t>入力</a:t>
            </a:r>
            <a:r>
              <a:rPr>
                <a:latin typeface="Apple Chancery"/>
                <a:ea typeface="Apple Chancery"/>
                <a:cs typeface="Apple Chancery"/>
                <a:sym typeface="Apple Chancery"/>
              </a:rPr>
              <a:t>x</a:t>
            </a:r>
            <a:r>
              <a:rPr baseline="-5999">
                <a:latin typeface="Apple Chancery"/>
                <a:ea typeface="Apple Chancery"/>
                <a:cs typeface="Apple Chancery"/>
                <a:sym typeface="Apple Chancery"/>
              </a:rPr>
              <a:t>2</a:t>
            </a:r>
          </a:p>
        </p:txBody>
      </p:sp>
      <p:sp>
        <p:nvSpPr>
          <p:cNvPr id="308" name="入力x3"/>
          <p:cNvSpPr txBox="1"/>
          <p:nvPr/>
        </p:nvSpPr>
        <p:spPr>
          <a:xfrm>
            <a:off x="3363778" y="11435848"/>
            <a:ext cx="2004546"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5300">
                <a:latin typeface="ヒラギノ丸ゴ ProN W4"/>
                <a:ea typeface="ヒラギノ丸ゴ ProN W4"/>
                <a:cs typeface="ヒラギノ丸ゴ ProN W4"/>
                <a:sym typeface="ヒラギノ丸ゴ ProN W4"/>
              </a:defRPr>
            </a:pPr>
            <a:r>
              <a:t>入力</a:t>
            </a:r>
            <a:r>
              <a:rPr>
                <a:latin typeface="Apple Chancery"/>
                <a:ea typeface="Apple Chancery"/>
                <a:cs typeface="Apple Chancery"/>
                <a:sym typeface="Apple Chancery"/>
              </a:rPr>
              <a:t>x</a:t>
            </a:r>
            <a:r>
              <a:rPr baseline="-5999">
                <a:latin typeface="Apple Chancery"/>
                <a:ea typeface="Apple Chancery"/>
                <a:cs typeface="Apple Chancery"/>
                <a:sym typeface="Apple Chancery"/>
              </a:rPr>
              <a:t>3</a:t>
            </a:r>
          </a:p>
        </p:txBody>
      </p:sp>
      <p:sp>
        <p:nvSpPr>
          <p:cNvPr id="309" name="重みw1"/>
          <p:cNvSpPr txBox="1"/>
          <p:nvPr/>
        </p:nvSpPr>
        <p:spPr>
          <a:xfrm>
            <a:off x="7251916" y="6508688"/>
            <a:ext cx="2076085"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5300">
                <a:latin typeface="ヒラギノ丸ゴ ProN W4"/>
                <a:ea typeface="ヒラギノ丸ゴ ProN W4"/>
                <a:cs typeface="ヒラギノ丸ゴ ProN W4"/>
                <a:sym typeface="ヒラギノ丸ゴ ProN W4"/>
              </a:defRPr>
            </a:pPr>
            <a:r>
              <a:t>重み</a:t>
            </a:r>
            <a:r>
              <a:rPr>
                <a:latin typeface="Apple Chancery"/>
                <a:ea typeface="Apple Chancery"/>
                <a:cs typeface="Apple Chancery"/>
                <a:sym typeface="Apple Chancery"/>
              </a:rPr>
              <a:t>w</a:t>
            </a:r>
            <a:r>
              <a:rPr baseline="-5999">
                <a:latin typeface="Apple Chancery"/>
                <a:ea typeface="Apple Chancery"/>
                <a:cs typeface="Apple Chancery"/>
                <a:sym typeface="Apple Chancery"/>
              </a:rPr>
              <a:t>1</a:t>
            </a:r>
          </a:p>
        </p:txBody>
      </p:sp>
      <p:sp>
        <p:nvSpPr>
          <p:cNvPr id="310" name="重みw2"/>
          <p:cNvSpPr txBox="1"/>
          <p:nvPr/>
        </p:nvSpPr>
        <p:spPr>
          <a:xfrm>
            <a:off x="6798783" y="8548961"/>
            <a:ext cx="2133491"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5300">
                <a:latin typeface="ヒラギノ丸ゴ ProN W4"/>
                <a:ea typeface="ヒラギノ丸ゴ ProN W4"/>
                <a:cs typeface="ヒラギノ丸ゴ ProN W4"/>
                <a:sym typeface="ヒラギノ丸ゴ ProN W4"/>
              </a:defRPr>
            </a:pPr>
            <a:r>
              <a:t>重み</a:t>
            </a:r>
            <a:r>
              <a:rPr>
                <a:latin typeface="Apple Chancery"/>
                <a:ea typeface="Apple Chancery"/>
                <a:cs typeface="Apple Chancery"/>
                <a:sym typeface="Apple Chancery"/>
              </a:rPr>
              <a:t>w</a:t>
            </a:r>
            <a:r>
              <a:rPr baseline="-5999">
                <a:latin typeface="Apple Chancery"/>
                <a:ea typeface="Apple Chancery"/>
                <a:cs typeface="Apple Chancery"/>
                <a:sym typeface="Apple Chancery"/>
              </a:rPr>
              <a:t>2</a:t>
            </a:r>
          </a:p>
        </p:txBody>
      </p:sp>
      <p:sp>
        <p:nvSpPr>
          <p:cNvPr id="311" name="重みw3"/>
          <p:cNvSpPr txBox="1"/>
          <p:nvPr/>
        </p:nvSpPr>
        <p:spPr>
          <a:xfrm>
            <a:off x="7223212" y="11625392"/>
            <a:ext cx="2089670"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5300">
                <a:latin typeface="ヒラギノ丸ゴ ProN W4"/>
                <a:ea typeface="ヒラギノ丸ゴ ProN W4"/>
                <a:cs typeface="ヒラギノ丸ゴ ProN W4"/>
                <a:sym typeface="ヒラギノ丸ゴ ProN W4"/>
              </a:defRPr>
            </a:pPr>
            <a:r>
              <a:t>重み</a:t>
            </a:r>
            <a:r>
              <a:rPr>
                <a:latin typeface="Apple Chancery"/>
                <a:ea typeface="Apple Chancery"/>
                <a:cs typeface="Apple Chancery"/>
                <a:sym typeface="Apple Chancery"/>
              </a:rPr>
              <a:t>w</a:t>
            </a:r>
            <a:r>
              <a:rPr baseline="-5999">
                <a:latin typeface="Apple Chancery"/>
                <a:ea typeface="Apple Chancery"/>
                <a:cs typeface="Apple Chancery"/>
                <a:sym typeface="Apple Chancery"/>
              </a:rPr>
              <a:t>3</a:t>
            </a:r>
          </a:p>
        </p:txBody>
      </p:sp>
      <p:sp>
        <p:nvSpPr>
          <p:cNvPr id="312" name="矢印"/>
          <p:cNvSpPr/>
          <p:nvPr/>
        </p:nvSpPr>
        <p:spPr>
          <a:xfrm>
            <a:off x="16588654" y="9139433"/>
            <a:ext cx="1818742" cy="1270001"/>
          </a:xfrm>
          <a:prstGeom prst="rightArrow">
            <a:avLst>
              <a:gd name="adj1" fmla="val 32000"/>
              <a:gd name="adj2" fmla="val 64000"/>
            </a:avLst>
          </a:prstGeom>
          <a:solidFill>
            <a:srgbClr val="000000"/>
          </a:solidFill>
          <a:ln w="12700">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endParaRPr/>
          </a:p>
        </p:txBody>
      </p:sp>
      <p:sp>
        <p:nvSpPr>
          <p:cNvPr id="313" name="角丸四角形"/>
          <p:cNvSpPr/>
          <p:nvPr/>
        </p:nvSpPr>
        <p:spPr>
          <a:xfrm>
            <a:off x="19363177" y="9139433"/>
            <a:ext cx="3467732" cy="1270001"/>
          </a:xfrm>
          <a:prstGeom prst="roundRect">
            <a:avLst>
              <a:gd name="adj" fmla="val 15000"/>
            </a:avLst>
          </a:prstGeom>
          <a:ln w="254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endParaRPr/>
          </a:p>
        </p:txBody>
      </p:sp>
      <p:sp>
        <p:nvSpPr>
          <p:cNvPr id="314" name="出力z"/>
          <p:cNvSpPr txBox="1"/>
          <p:nvPr/>
        </p:nvSpPr>
        <p:spPr>
          <a:xfrm>
            <a:off x="19981679" y="9190233"/>
            <a:ext cx="1737563"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5300">
                <a:latin typeface="ヒラギノ丸ゴ ProN W4"/>
                <a:ea typeface="ヒラギノ丸ゴ ProN W4"/>
                <a:cs typeface="ヒラギノ丸ゴ ProN W4"/>
                <a:sym typeface="ヒラギノ丸ゴ ProN W4"/>
              </a:defRPr>
            </a:pPr>
            <a:r>
              <a:t>出力</a:t>
            </a:r>
            <a:r>
              <a:rPr>
                <a:latin typeface="Apple Chancery"/>
                <a:ea typeface="Apple Chancery"/>
                <a:cs typeface="Apple Chancery"/>
                <a:sym typeface="Apple Chancery"/>
              </a:rPr>
              <a:t>z</a:t>
            </a:r>
          </a:p>
        </p:txBody>
      </p:sp>
      <p:sp>
        <p:nvSpPr>
          <p:cNvPr id="319" name="μ"/>
          <p:cNvSpPr txBox="1"/>
          <p:nvPr/>
        </p:nvSpPr>
        <p:spPr>
          <a:xfrm>
            <a:off x="10833944" y="9019898"/>
            <a:ext cx="722955" cy="13213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5300">
                <a:latin typeface="ヒラギノ丸ゴ ProN W4"/>
                <a:ea typeface="ヒラギノ丸ゴ ProN W4"/>
                <a:cs typeface="ヒラギノ丸ゴ ProN W4"/>
                <a:sym typeface="ヒラギノ丸ゴ ProN W4"/>
              </a:defRPr>
            </a:lvl1pPr>
          </a:lstStyle>
          <a:p>
            <a:r>
              <a:rPr sz="8800"/>
              <a:t>μ</a:t>
            </a:r>
          </a:p>
        </p:txBody>
      </p:sp>
      <p:sp>
        <p:nvSpPr>
          <p:cNvPr id="320" name="線"/>
          <p:cNvSpPr/>
          <p:nvPr/>
        </p:nvSpPr>
        <p:spPr>
          <a:xfrm flipV="1">
            <a:off x="12592349" y="7250713"/>
            <a:ext cx="1" cy="4859755"/>
          </a:xfrm>
          <a:prstGeom prst="line">
            <a:avLst/>
          </a:prstGeom>
          <a:ln w="25400">
            <a:solidFill>
              <a:srgbClr val="000000"/>
            </a:solidFill>
            <a:custDash>
              <a:ds d="600000" sp="600000"/>
            </a:custDash>
            <a:miter lim="400000"/>
          </a:ln>
        </p:spPr>
        <p:txBody>
          <a:bodyPr lIns="50800" tIns="50800" rIns="50800" bIns="50800" anchor="ctr"/>
          <a:lstStyle/>
          <a:p>
            <a:endParaRPr/>
          </a:p>
        </p:txBody>
      </p:sp>
      <p:sp>
        <p:nvSpPr>
          <p:cNvPr id="321" name="μは入力値に重みを掛け合わせた合計で計算される"/>
          <p:cNvSpPr txBox="1"/>
          <p:nvPr/>
        </p:nvSpPr>
        <p:spPr>
          <a:xfrm>
            <a:off x="4668581" y="2275074"/>
            <a:ext cx="15595601" cy="7810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5300">
                <a:latin typeface="ヒラギノ丸ゴ ProN W4"/>
                <a:ea typeface="ヒラギノ丸ゴ ProN W4"/>
                <a:cs typeface="ヒラギノ丸ゴ ProN W4"/>
                <a:sym typeface="ヒラギノ丸ゴ ProN W4"/>
              </a:defRPr>
            </a:lvl1pPr>
          </a:lstStyle>
          <a:p>
            <a:r>
              <a:t>μは入力値に重みを掛け合わせた合計で計算される</a:t>
            </a:r>
          </a:p>
        </p:txBody>
      </p:sp>
      <p:sp>
        <p:nvSpPr>
          <p:cNvPr id="322" name="活性化…"/>
          <p:cNvSpPr txBox="1"/>
          <p:nvPr/>
        </p:nvSpPr>
        <p:spPr>
          <a:xfrm>
            <a:off x="13304899" y="8673774"/>
            <a:ext cx="1600201" cy="130238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3900">
                <a:latin typeface="ヒラギノ丸ゴ ProN W4"/>
                <a:ea typeface="ヒラギノ丸ゴ ProN W4"/>
                <a:cs typeface="ヒラギノ丸ゴ ProN W4"/>
                <a:sym typeface="ヒラギノ丸ゴ ProN W4"/>
              </a:defRPr>
            </a:pPr>
            <a:r>
              <a:t>活性化</a:t>
            </a:r>
          </a:p>
          <a:p>
            <a:pPr algn="l">
              <a:defRPr sz="3900">
                <a:latin typeface="ヒラギノ丸ゴ ProN W4"/>
                <a:ea typeface="ヒラギノ丸ゴ ProN W4"/>
                <a:cs typeface="ヒラギノ丸ゴ ProN W4"/>
                <a:sym typeface="ヒラギノ丸ゴ ProN W4"/>
              </a:defRPr>
            </a:pPr>
            <a:r>
              <a:t>関数</a:t>
            </a:r>
          </a:p>
        </p:txBody>
      </p:sp>
      <p:sp>
        <p:nvSpPr>
          <p:cNvPr id="323" name="f(μ)"/>
          <p:cNvSpPr txBox="1"/>
          <p:nvPr/>
        </p:nvSpPr>
        <p:spPr>
          <a:xfrm>
            <a:off x="13519860" y="10084157"/>
            <a:ext cx="1170280" cy="6032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3900">
                <a:latin typeface="ヒラギノ丸ゴ ProN W4"/>
                <a:ea typeface="ヒラギノ丸ゴ ProN W4"/>
                <a:cs typeface="ヒラギノ丸ゴ ProN W4"/>
                <a:sym typeface="ヒラギノ丸ゴ ProN W4"/>
              </a:defRPr>
            </a:lvl1pPr>
          </a:lstStyle>
          <a:p>
            <a:r>
              <a:t>f(μ)</a:t>
            </a:r>
          </a:p>
        </p:txBody>
      </p:sp>
      <p:sp>
        <p:nvSpPr>
          <p:cNvPr id="28" name="μ = x1×w1 + x2×w2+ ・・・ + xn×wn =       xiwi">
            <a:extLst>
              <a:ext uri="{FF2B5EF4-FFF2-40B4-BE49-F238E27FC236}">
                <a16:creationId xmlns:a16="http://schemas.microsoft.com/office/drawing/2014/main" id="{EE6A9DD1-DECE-438D-BB21-270359AAF406}"/>
              </a:ext>
            </a:extLst>
          </p:cNvPr>
          <p:cNvSpPr txBox="1"/>
          <p:nvPr/>
        </p:nvSpPr>
        <p:spPr>
          <a:xfrm>
            <a:off x="6790759" y="3773042"/>
            <a:ext cx="11318999" cy="1123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lgn="l">
              <a:defRPr sz="5300">
                <a:latin typeface="Apple Chancery"/>
                <a:ea typeface="Apple Chancery"/>
                <a:cs typeface="Apple Chancery"/>
                <a:sym typeface="Apple Chancery"/>
              </a:defRPr>
            </a:pPr>
            <a:r>
              <a:rPr sz="7200" dirty="0">
                <a:latin typeface="Arial" panose="020B0604020202020204" pitchFamily="34" charset="0"/>
                <a:cs typeface="Arial" panose="020B0604020202020204" pitchFamily="34" charset="0"/>
              </a:rPr>
              <a:t>μ = x</a:t>
            </a:r>
            <a:r>
              <a:rPr sz="7200" baseline="-5999" dirty="0">
                <a:latin typeface="Arial" panose="020B0604020202020204" pitchFamily="34" charset="0"/>
                <a:cs typeface="Arial" panose="020B0604020202020204" pitchFamily="34" charset="0"/>
              </a:rPr>
              <a:t>1</a:t>
            </a:r>
            <a:r>
              <a:rPr sz="7200" dirty="0">
                <a:latin typeface="Arial" panose="020B0604020202020204" pitchFamily="34" charset="0"/>
                <a:cs typeface="Arial" panose="020B0604020202020204" pitchFamily="34" charset="0"/>
              </a:rPr>
              <a:t>×w</a:t>
            </a:r>
            <a:r>
              <a:rPr sz="7200" baseline="-5999" dirty="0">
                <a:latin typeface="Arial" panose="020B0604020202020204" pitchFamily="34" charset="0"/>
                <a:cs typeface="Arial" panose="020B0604020202020204" pitchFamily="34" charset="0"/>
              </a:rPr>
              <a:t>1</a:t>
            </a:r>
            <a:r>
              <a:rPr sz="7200" dirty="0">
                <a:latin typeface="Arial" panose="020B0604020202020204" pitchFamily="34" charset="0"/>
                <a:cs typeface="Arial" panose="020B0604020202020204" pitchFamily="34" charset="0"/>
              </a:rPr>
              <a:t> + x</a:t>
            </a:r>
            <a:r>
              <a:rPr sz="7200" baseline="-5999" dirty="0">
                <a:latin typeface="Arial" panose="020B0604020202020204" pitchFamily="34" charset="0"/>
                <a:cs typeface="Arial" panose="020B0604020202020204" pitchFamily="34" charset="0"/>
              </a:rPr>
              <a:t>2</a:t>
            </a:r>
            <a:r>
              <a:rPr sz="7200" dirty="0">
                <a:latin typeface="Arial" panose="020B0604020202020204" pitchFamily="34" charset="0"/>
                <a:cs typeface="Arial" panose="020B0604020202020204" pitchFamily="34" charset="0"/>
              </a:rPr>
              <a:t>×w</a:t>
            </a:r>
            <a:r>
              <a:rPr sz="7200" baseline="-5999" dirty="0">
                <a:latin typeface="Arial" panose="020B0604020202020204" pitchFamily="34" charset="0"/>
                <a:cs typeface="Arial" panose="020B0604020202020204" pitchFamily="34" charset="0"/>
              </a:rPr>
              <a:t>2</a:t>
            </a:r>
            <a:r>
              <a:rPr sz="7200" dirty="0">
                <a:latin typeface="Arial" panose="020B0604020202020204" pitchFamily="34" charset="0"/>
                <a:cs typeface="Arial" panose="020B0604020202020204" pitchFamily="34" charset="0"/>
              </a:rPr>
              <a:t>+ x</a:t>
            </a:r>
            <a:r>
              <a:rPr lang="en-US" sz="7200" baseline="-6000" dirty="0">
                <a:latin typeface="Arial" panose="020B0604020202020204" pitchFamily="34" charset="0"/>
                <a:cs typeface="Arial" panose="020B0604020202020204" pitchFamily="34" charset="0"/>
              </a:rPr>
              <a:t>3</a:t>
            </a:r>
            <a:r>
              <a:rPr sz="7200" dirty="0">
                <a:latin typeface="Arial" panose="020B0604020202020204" pitchFamily="34" charset="0"/>
                <a:cs typeface="Arial" panose="020B0604020202020204" pitchFamily="34" charset="0"/>
              </a:rPr>
              <a:t>×w</a:t>
            </a:r>
            <a:r>
              <a:rPr lang="en-US" sz="7200" baseline="-5999" dirty="0">
                <a:latin typeface="Arial" panose="020B0604020202020204" pitchFamily="34" charset="0"/>
                <a:cs typeface="Arial" panose="020B0604020202020204" pitchFamily="34" charset="0"/>
              </a:rPr>
              <a:t>3</a:t>
            </a:r>
            <a:r>
              <a:rPr sz="7200" dirty="0">
                <a:latin typeface="Arial" panose="020B0604020202020204" pitchFamily="34" charset="0"/>
                <a:cs typeface="Arial" panose="020B0604020202020204" pitchFamily="34" charset="0"/>
              </a:rPr>
              <a:t> </a:t>
            </a:r>
            <a:endParaRPr sz="7200" baseline="-5999" dirty="0">
              <a:latin typeface="Arial" panose="020B0604020202020204" pitchFamily="34" charset="0"/>
              <a:cs typeface="Arial" panose="020B0604020202020204" pitchFamily="34" charset="0"/>
            </a:endParaRPr>
          </a:p>
        </p:txBody>
      </p:sp>
      <p:sp>
        <p:nvSpPr>
          <p:cNvPr id="2" name="正方形/長方形 1">
            <a:extLst>
              <a:ext uri="{FF2B5EF4-FFF2-40B4-BE49-F238E27FC236}">
                <a16:creationId xmlns:a16="http://schemas.microsoft.com/office/drawing/2014/main" id="{D26F1BD2-365C-1D84-4BE8-559175D9D193}"/>
              </a:ext>
            </a:extLst>
          </p:cNvPr>
          <p:cNvSpPr/>
          <p:nvPr/>
        </p:nvSpPr>
        <p:spPr>
          <a:xfrm>
            <a:off x="2211573" y="5571460"/>
            <a:ext cx="10137546" cy="7658594"/>
          </a:xfrm>
          <a:prstGeom prst="rect">
            <a:avLst/>
          </a:prstGeom>
          <a:noFill/>
          <a:ln w="38100" cap="flat">
            <a:solidFill>
              <a:schemeClr val="accent5"/>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1303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Graphik"/>
              <a:ea typeface="Graphik"/>
              <a:cs typeface="Graphik"/>
              <a:sym typeface="Graphik"/>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角丸四角形"/>
          <p:cNvSpPr/>
          <p:nvPr/>
        </p:nvSpPr>
        <p:spPr>
          <a:xfrm>
            <a:off x="2654095" y="6782332"/>
            <a:ext cx="3467732" cy="1270001"/>
          </a:xfrm>
          <a:prstGeom prst="roundRect">
            <a:avLst>
              <a:gd name="adj" fmla="val 15000"/>
            </a:avLst>
          </a:prstGeom>
          <a:ln w="254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endParaRPr/>
          </a:p>
        </p:txBody>
      </p:sp>
      <p:sp>
        <p:nvSpPr>
          <p:cNvPr id="300" name="角丸四角形"/>
          <p:cNvSpPr/>
          <p:nvPr/>
        </p:nvSpPr>
        <p:spPr>
          <a:xfrm>
            <a:off x="2654095" y="9045590"/>
            <a:ext cx="3467732" cy="1270001"/>
          </a:xfrm>
          <a:prstGeom prst="roundRect">
            <a:avLst>
              <a:gd name="adj" fmla="val 15000"/>
            </a:avLst>
          </a:prstGeom>
          <a:ln w="254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endParaRPr/>
          </a:p>
        </p:txBody>
      </p:sp>
      <p:sp>
        <p:nvSpPr>
          <p:cNvPr id="301" name="角丸四角形"/>
          <p:cNvSpPr/>
          <p:nvPr/>
        </p:nvSpPr>
        <p:spPr>
          <a:xfrm>
            <a:off x="2654095" y="11308848"/>
            <a:ext cx="3467732" cy="1270001"/>
          </a:xfrm>
          <a:prstGeom prst="roundRect">
            <a:avLst>
              <a:gd name="adj" fmla="val 15000"/>
            </a:avLst>
          </a:prstGeom>
          <a:ln w="254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endParaRPr/>
          </a:p>
        </p:txBody>
      </p:sp>
      <p:sp>
        <p:nvSpPr>
          <p:cNvPr id="302" name="楕円"/>
          <p:cNvSpPr/>
          <p:nvPr/>
        </p:nvSpPr>
        <p:spPr>
          <a:xfrm>
            <a:off x="9551824" y="7265268"/>
            <a:ext cx="6081050" cy="4830645"/>
          </a:xfrm>
          <a:prstGeom prst="ellipse">
            <a:avLst/>
          </a:prstGeom>
          <a:ln w="254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endParaRPr/>
          </a:p>
        </p:txBody>
      </p:sp>
      <p:sp>
        <p:nvSpPr>
          <p:cNvPr id="303" name="線"/>
          <p:cNvSpPr/>
          <p:nvPr/>
        </p:nvSpPr>
        <p:spPr>
          <a:xfrm>
            <a:off x="6790759" y="7420311"/>
            <a:ext cx="2211118" cy="948819"/>
          </a:xfrm>
          <a:prstGeom prst="line">
            <a:avLst/>
          </a:prstGeom>
          <a:ln w="88900">
            <a:solidFill>
              <a:srgbClr val="000000"/>
            </a:solidFill>
            <a:custDash>
              <a:ds d="200000" sp="200000"/>
            </a:custDash>
            <a:miter lim="400000"/>
            <a:tailEnd type="triangle"/>
          </a:ln>
        </p:spPr>
        <p:txBody>
          <a:bodyPr lIns="50800" tIns="50800" rIns="50800" bIns="50800" anchor="ctr"/>
          <a:lstStyle/>
          <a:p>
            <a:endParaRPr/>
          </a:p>
        </p:txBody>
      </p:sp>
      <p:sp>
        <p:nvSpPr>
          <p:cNvPr id="304" name="線"/>
          <p:cNvSpPr/>
          <p:nvPr/>
        </p:nvSpPr>
        <p:spPr>
          <a:xfrm>
            <a:off x="6790759" y="9774433"/>
            <a:ext cx="2193589" cy="1"/>
          </a:xfrm>
          <a:prstGeom prst="line">
            <a:avLst/>
          </a:prstGeom>
          <a:ln w="88900">
            <a:solidFill>
              <a:srgbClr val="000000"/>
            </a:solidFill>
            <a:custDash>
              <a:ds d="200000" sp="200000"/>
            </a:custDash>
            <a:miter lim="400000"/>
            <a:tailEnd type="triangle"/>
          </a:ln>
        </p:spPr>
        <p:txBody>
          <a:bodyPr lIns="50800" tIns="50800" rIns="50800" bIns="50800" anchor="ctr"/>
          <a:lstStyle/>
          <a:p>
            <a:endParaRPr/>
          </a:p>
        </p:txBody>
      </p:sp>
      <p:sp>
        <p:nvSpPr>
          <p:cNvPr id="305" name="線"/>
          <p:cNvSpPr/>
          <p:nvPr/>
        </p:nvSpPr>
        <p:spPr>
          <a:xfrm flipV="1">
            <a:off x="6790759" y="10885659"/>
            <a:ext cx="2211718" cy="1058189"/>
          </a:xfrm>
          <a:prstGeom prst="line">
            <a:avLst/>
          </a:prstGeom>
          <a:ln w="88900">
            <a:solidFill>
              <a:srgbClr val="000000"/>
            </a:solidFill>
            <a:custDash>
              <a:ds d="200000" sp="200000"/>
            </a:custDash>
            <a:miter lim="400000"/>
            <a:tailEnd type="triangle"/>
          </a:ln>
        </p:spPr>
        <p:txBody>
          <a:bodyPr lIns="50800" tIns="50800" rIns="50800" bIns="50800" anchor="ctr"/>
          <a:lstStyle/>
          <a:p>
            <a:endParaRPr/>
          </a:p>
        </p:txBody>
      </p:sp>
      <p:sp>
        <p:nvSpPr>
          <p:cNvPr id="306" name="入力x1"/>
          <p:cNvSpPr txBox="1"/>
          <p:nvPr/>
        </p:nvSpPr>
        <p:spPr>
          <a:xfrm>
            <a:off x="3272597" y="6833132"/>
            <a:ext cx="1990962"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5300">
                <a:latin typeface="ヒラギノ丸ゴ ProN W4"/>
                <a:ea typeface="ヒラギノ丸ゴ ProN W4"/>
                <a:cs typeface="ヒラギノ丸ゴ ProN W4"/>
                <a:sym typeface="ヒラギノ丸ゴ ProN W4"/>
              </a:defRPr>
            </a:pPr>
            <a:r>
              <a:t>入力</a:t>
            </a:r>
            <a:r>
              <a:rPr>
                <a:latin typeface="Apple Chancery"/>
                <a:ea typeface="Apple Chancery"/>
                <a:cs typeface="Apple Chancery"/>
                <a:sym typeface="Apple Chancery"/>
              </a:rPr>
              <a:t>x</a:t>
            </a:r>
            <a:r>
              <a:rPr baseline="-5999">
                <a:latin typeface="Apple Chancery"/>
                <a:ea typeface="Apple Chancery"/>
                <a:cs typeface="Apple Chancery"/>
                <a:sym typeface="Apple Chancery"/>
              </a:rPr>
              <a:t>1</a:t>
            </a:r>
          </a:p>
        </p:txBody>
      </p:sp>
      <p:sp>
        <p:nvSpPr>
          <p:cNvPr id="307" name="入力x2"/>
          <p:cNvSpPr txBox="1"/>
          <p:nvPr/>
        </p:nvSpPr>
        <p:spPr>
          <a:xfrm>
            <a:off x="3272597" y="9096390"/>
            <a:ext cx="2048368"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5300">
                <a:latin typeface="ヒラギノ丸ゴ ProN W4"/>
                <a:ea typeface="ヒラギノ丸ゴ ProN W4"/>
                <a:cs typeface="ヒラギノ丸ゴ ProN W4"/>
                <a:sym typeface="ヒラギノ丸ゴ ProN W4"/>
              </a:defRPr>
            </a:pPr>
            <a:r>
              <a:t>入力</a:t>
            </a:r>
            <a:r>
              <a:rPr>
                <a:latin typeface="Apple Chancery"/>
                <a:ea typeface="Apple Chancery"/>
                <a:cs typeface="Apple Chancery"/>
                <a:sym typeface="Apple Chancery"/>
              </a:rPr>
              <a:t>x</a:t>
            </a:r>
            <a:r>
              <a:rPr baseline="-5999">
                <a:latin typeface="Apple Chancery"/>
                <a:ea typeface="Apple Chancery"/>
                <a:cs typeface="Apple Chancery"/>
                <a:sym typeface="Apple Chancery"/>
              </a:rPr>
              <a:t>2</a:t>
            </a:r>
          </a:p>
        </p:txBody>
      </p:sp>
      <p:sp>
        <p:nvSpPr>
          <p:cNvPr id="308" name="入力x3"/>
          <p:cNvSpPr txBox="1"/>
          <p:nvPr/>
        </p:nvSpPr>
        <p:spPr>
          <a:xfrm>
            <a:off x="3363778" y="11597336"/>
            <a:ext cx="2141612" cy="8454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5300">
                <a:latin typeface="ヒラギノ丸ゴ ProN W4"/>
                <a:ea typeface="ヒラギノ丸ゴ ProN W4"/>
                <a:cs typeface="ヒラギノ丸ゴ ProN W4"/>
                <a:sym typeface="ヒラギノ丸ゴ ProN W4"/>
              </a:defRPr>
            </a:pPr>
            <a:r>
              <a:rPr dirty="0" err="1"/>
              <a:t>入力</a:t>
            </a:r>
            <a:r>
              <a:rPr dirty="0" err="1">
                <a:latin typeface="Apple Chancery"/>
                <a:ea typeface="Apple Chancery"/>
                <a:cs typeface="Apple Chancery"/>
                <a:sym typeface="Apple Chancery"/>
              </a:rPr>
              <a:t>x</a:t>
            </a:r>
            <a:r>
              <a:rPr lang="en-US" baseline="-6000" dirty="0" err="1">
                <a:latin typeface="Apple Chancery"/>
                <a:ea typeface="Apple Chancery"/>
                <a:cs typeface="Apple Chancery"/>
                <a:sym typeface="Apple Chancery"/>
              </a:rPr>
              <a:t>n</a:t>
            </a:r>
            <a:endParaRPr baseline="-6000" dirty="0">
              <a:latin typeface="Apple Chancery"/>
              <a:ea typeface="Apple Chancery"/>
              <a:cs typeface="Apple Chancery"/>
              <a:sym typeface="Apple Chancery"/>
            </a:endParaRPr>
          </a:p>
        </p:txBody>
      </p:sp>
      <p:sp>
        <p:nvSpPr>
          <p:cNvPr id="309" name="重みw1"/>
          <p:cNvSpPr txBox="1"/>
          <p:nvPr/>
        </p:nvSpPr>
        <p:spPr>
          <a:xfrm>
            <a:off x="7251916" y="6508688"/>
            <a:ext cx="2076085"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5300">
                <a:latin typeface="ヒラギノ丸ゴ ProN W4"/>
                <a:ea typeface="ヒラギノ丸ゴ ProN W4"/>
                <a:cs typeface="ヒラギノ丸ゴ ProN W4"/>
                <a:sym typeface="ヒラギノ丸ゴ ProN W4"/>
              </a:defRPr>
            </a:pPr>
            <a:r>
              <a:t>重み</a:t>
            </a:r>
            <a:r>
              <a:rPr>
                <a:latin typeface="Apple Chancery"/>
                <a:ea typeface="Apple Chancery"/>
                <a:cs typeface="Apple Chancery"/>
                <a:sym typeface="Apple Chancery"/>
              </a:rPr>
              <a:t>w</a:t>
            </a:r>
            <a:r>
              <a:rPr baseline="-5999">
                <a:latin typeface="Apple Chancery"/>
                <a:ea typeface="Apple Chancery"/>
                <a:cs typeface="Apple Chancery"/>
                <a:sym typeface="Apple Chancery"/>
              </a:rPr>
              <a:t>1</a:t>
            </a:r>
          </a:p>
        </p:txBody>
      </p:sp>
      <p:sp>
        <p:nvSpPr>
          <p:cNvPr id="310" name="重みw2"/>
          <p:cNvSpPr txBox="1"/>
          <p:nvPr/>
        </p:nvSpPr>
        <p:spPr>
          <a:xfrm>
            <a:off x="6798783" y="8548961"/>
            <a:ext cx="2133491"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5300">
                <a:latin typeface="ヒラギノ丸ゴ ProN W4"/>
                <a:ea typeface="ヒラギノ丸ゴ ProN W4"/>
                <a:cs typeface="ヒラギノ丸ゴ ProN W4"/>
                <a:sym typeface="ヒラギノ丸ゴ ProN W4"/>
              </a:defRPr>
            </a:pPr>
            <a:r>
              <a:t>重み</a:t>
            </a:r>
            <a:r>
              <a:rPr>
                <a:latin typeface="Apple Chancery"/>
                <a:ea typeface="Apple Chancery"/>
                <a:cs typeface="Apple Chancery"/>
                <a:sym typeface="Apple Chancery"/>
              </a:rPr>
              <a:t>w</a:t>
            </a:r>
            <a:r>
              <a:rPr baseline="-5999">
                <a:latin typeface="Apple Chancery"/>
                <a:ea typeface="Apple Chancery"/>
                <a:cs typeface="Apple Chancery"/>
                <a:sym typeface="Apple Chancery"/>
              </a:rPr>
              <a:t>2</a:t>
            </a:r>
          </a:p>
        </p:txBody>
      </p:sp>
      <p:sp>
        <p:nvSpPr>
          <p:cNvPr id="311" name="重みw3"/>
          <p:cNvSpPr txBox="1"/>
          <p:nvPr/>
        </p:nvSpPr>
        <p:spPr>
          <a:xfrm>
            <a:off x="7223212" y="11786880"/>
            <a:ext cx="2141612" cy="8454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5300">
                <a:latin typeface="ヒラギノ丸ゴ ProN W4"/>
                <a:ea typeface="ヒラギノ丸ゴ ProN W4"/>
                <a:cs typeface="ヒラギノ丸ゴ ProN W4"/>
                <a:sym typeface="ヒラギノ丸ゴ ProN W4"/>
              </a:defRPr>
            </a:pPr>
            <a:r>
              <a:rPr dirty="0" err="1"/>
              <a:t>重み</a:t>
            </a:r>
            <a:r>
              <a:rPr dirty="0" err="1">
                <a:latin typeface="Apple Chancery"/>
                <a:ea typeface="Apple Chancery"/>
                <a:cs typeface="Apple Chancery"/>
                <a:sym typeface="Apple Chancery"/>
              </a:rPr>
              <a:t>w</a:t>
            </a:r>
            <a:r>
              <a:rPr lang="en-US" baseline="-5999" dirty="0" err="1">
                <a:latin typeface="Apple Chancery"/>
                <a:ea typeface="Apple Chancery"/>
                <a:cs typeface="Apple Chancery"/>
                <a:sym typeface="Apple Chancery"/>
              </a:rPr>
              <a:t>n</a:t>
            </a:r>
            <a:endParaRPr baseline="-5999" dirty="0">
              <a:latin typeface="Apple Chancery"/>
              <a:ea typeface="Apple Chancery"/>
              <a:cs typeface="Apple Chancery"/>
              <a:sym typeface="Apple Chancery"/>
            </a:endParaRPr>
          </a:p>
        </p:txBody>
      </p:sp>
      <p:sp>
        <p:nvSpPr>
          <p:cNvPr id="312" name="矢印"/>
          <p:cNvSpPr/>
          <p:nvPr/>
        </p:nvSpPr>
        <p:spPr>
          <a:xfrm>
            <a:off x="16588654" y="9139433"/>
            <a:ext cx="1818742" cy="1270001"/>
          </a:xfrm>
          <a:prstGeom prst="rightArrow">
            <a:avLst>
              <a:gd name="adj1" fmla="val 32000"/>
              <a:gd name="adj2" fmla="val 64000"/>
            </a:avLst>
          </a:prstGeom>
          <a:solidFill>
            <a:srgbClr val="000000"/>
          </a:solidFill>
          <a:ln w="12700">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endParaRPr/>
          </a:p>
        </p:txBody>
      </p:sp>
      <p:sp>
        <p:nvSpPr>
          <p:cNvPr id="313" name="角丸四角形"/>
          <p:cNvSpPr/>
          <p:nvPr/>
        </p:nvSpPr>
        <p:spPr>
          <a:xfrm>
            <a:off x="19363177" y="9139433"/>
            <a:ext cx="3467732" cy="1270001"/>
          </a:xfrm>
          <a:prstGeom prst="roundRect">
            <a:avLst>
              <a:gd name="adj" fmla="val 15000"/>
            </a:avLst>
          </a:prstGeom>
          <a:ln w="25400">
            <a:solidFill>
              <a:srgbClr val="000000"/>
            </a:solidFill>
            <a:miter lim="400000"/>
          </a:ln>
        </p:spPr>
        <p:txBody>
          <a:bodyPr lIns="50800" tIns="50800" rIns="50800" bIns="50800" anchor="ctr"/>
          <a:lstStyle/>
          <a:p>
            <a:pPr defTabSz="1130300">
              <a:lnSpc>
                <a:spcPct val="100000"/>
              </a:lnSpc>
              <a:defRPr sz="3200">
                <a:solidFill>
                  <a:srgbClr val="FFFFFF"/>
                </a:solidFill>
                <a:latin typeface="Graphik"/>
                <a:ea typeface="Graphik"/>
                <a:cs typeface="Graphik"/>
                <a:sym typeface="Graphik"/>
              </a:defRPr>
            </a:pPr>
            <a:endParaRPr/>
          </a:p>
        </p:txBody>
      </p:sp>
      <p:sp>
        <p:nvSpPr>
          <p:cNvPr id="314" name="出力z"/>
          <p:cNvSpPr txBox="1"/>
          <p:nvPr/>
        </p:nvSpPr>
        <p:spPr>
          <a:xfrm>
            <a:off x="19981679" y="9190233"/>
            <a:ext cx="1737563" cy="116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5300">
                <a:latin typeface="ヒラギノ丸ゴ ProN W4"/>
                <a:ea typeface="ヒラギノ丸ゴ ProN W4"/>
                <a:cs typeface="ヒラギノ丸ゴ ProN W4"/>
                <a:sym typeface="ヒラギノ丸ゴ ProN W4"/>
              </a:defRPr>
            </a:pPr>
            <a:r>
              <a:t>出力</a:t>
            </a:r>
            <a:r>
              <a:rPr>
                <a:latin typeface="Apple Chancery"/>
                <a:ea typeface="Apple Chancery"/>
                <a:cs typeface="Apple Chancery"/>
                <a:sym typeface="Apple Chancery"/>
              </a:rPr>
              <a:t>z</a:t>
            </a:r>
          </a:p>
        </p:txBody>
      </p:sp>
      <p:sp>
        <p:nvSpPr>
          <p:cNvPr id="319" name="μ"/>
          <p:cNvSpPr txBox="1"/>
          <p:nvPr/>
        </p:nvSpPr>
        <p:spPr>
          <a:xfrm>
            <a:off x="10833944" y="9130697"/>
            <a:ext cx="610745" cy="10997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5300">
                <a:latin typeface="ヒラギノ丸ゴ ProN W4"/>
                <a:ea typeface="ヒラギノ丸ゴ ProN W4"/>
                <a:cs typeface="ヒラギノ丸ゴ ProN W4"/>
                <a:sym typeface="ヒラギノ丸ゴ ProN W4"/>
              </a:defRPr>
            </a:lvl1pPr>
          </a:lstStyle>
          <a:p>
            <a:r>
              <a:rPr sz="7200"/>
              <a:t>μ</a:t>
            </a:r>
          </a:p>
        </p:txBody>
      </p:sp>
      <p:sp>
        <p:nvSpPr>
          <p:cNvPr id="320" name="線"/>
          <p:cNvSpPr/>
          <p:nvPr/>
        </p:nvSpPr>
        <p:spPr>
          <a:xfrm flipV="1">
            <a:off x="12592349" y="7250713"/>
            <a:ext cx="1" cy="4859755"/>
          </a:xfrm>
          <a:prstGeom prst="line">
            <a:avLst/>
          </a:prstGeom>
          <a:ln w="25400">
            <a:solidFill>
              <a:srgbClr val="000000"/>
            </a:solidFill>
            <a:custDash>
              <a:ds d="600000" sp="600000"/>
            </a:custDash>
            <a:miter lim="400000"/>
          </a:ln>
        </p:spPr>
        <p:txBody>
          <a:bodyPr lIns="50800" tIns="50800" rIns="50800" bIns="50800" anchor="ctr"/>
          <a:lstStyle/>
          <a:p>
            <a:endParaRPr/>
          </a:p>
        </p:txBody>
      </p:sp>
      <p:sp>
        <p:nvSpPr>
          <p:cNvPr id="322" name="活性化…"/>
          <p:cNvSpPr txBox="1"/>
          <p:nvPr/>
        </p:nvSpPr>
        <p:spPr>
          <a:xfrm>
            <a:off x="13304899" y="8673774"/>
            <a:ext cx="1600201" cy="130238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3900">
                <a:latin typeface="ヒラギノ丸ゴ ProN W4"/>
                <a:ea typeface="ヒラギノ丸ゴ ProN W4"/>
                <a:cs typeface="ヒラギノ丸ゴ ProN W4"/>
                <a:sym typeface="ヒラギノ丸ゴ ProN W4"/>
              </a:defRPr>
            </a:pPr>
            <a:r>
              <a:t>活性化</a:t>
            </a:r>
          </a:p>
          <a:p>
            <a:pPr algn="l">
              <a:defRPr sz="3900">
                <a:latin typeface="ヒラギノ丸ゴ ProN W4"/>
                <a:ea typeface="ヒラギノ丸ゴ ProN W4"/>
                <a:cs typeface="ヒラギノ丸ゴ ProN W4"/>
                <a:sym typeface="ヒラギノ丸ゴ ProN W4"/>
              </a:defRPr>
            </a:pPr>
            <a:r>
              <a:t>関数</a:t>
            </a:r>
          </a:p>
        </p:txBody>
      </p:sp>
      <p:sp>
        <p:nvSpPr>
          <p:cNvPr id="323" name="f(μ)"/>
          <p:cNvSpPr txBox="1"/>
          <p:nvPr/>
        </p:nvSpPr>
        <p:spPr>
          <a:xfrm>
            <a:off x="13519860" y="10084157"/>
            <a:ext cx="1170280" cy="6032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3900">
                <a:latin typeface="ヒラギノ丸ゴ ProN W4"/>
                <a:ea typeface="ヒラギノ丸ゴ ProN W4"/>
                <a:cs typeface="ヒラギノ丸ゴ ProN W4"/>
                <a:sym typeface="ヒラギノ丸ゴ ProN W4"/>
              </a:defRPr>
            </a:lvl1pPr>
          </a:lstStyle>
          <a:p>
            <a:r>
              <a:t>f(μ)</a:t>
            </a:r>
          </a:p>
        </p:txBody>
      </p:sp>
      <p:sp>
        <p:nvSpPr>
          <p:cNvPr id="2" name="μ">
            <a:extLst>
              <a:ext uri="{FF2B5EF4-FFF2-40B4-BE49-F238E27FC236}">
                <a16:creationId xmlns:a16="http://schemas.microsoft.com/office/drawing/2014/main" id="{A70B88D0-CC52-459D-404E-23492281E31E}"/>
              </a:ext>
            </a:extLst>
          </p:cNvPr>
          <p:cNvSpPr txBox="1"/>
          <p:nvPr/>
        </p:nvSpPr>
        <p:spPr>
          <a:xfrm>
            <a:off x="4227696" y="10579923"/>
            <a:ext cx="615553"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5300">
                <a:latin typeface="ヒラギノ丸ゴ ProN W4"/>
                <a:ea typeface="ヒラギノ丸ゴ ProN W4"/>
                <a:cs typeface="ヒラギノ丸ゴ ProN W4"/>
                <a:sym typeface="ヒラギノ丸ゴ ProN W4"/>
              </a:defRPr>
            </a:lvl1pPr>
          </a:lstStyle>
          <a:p>
            <a:r>
              <a:rPr lang="ja-JP" altLang="en-US" sz="4000" dirty="0"/>
              <a:t>・</a:t>
            </a:r>
          </a:p>
        </p:txBody>
      </p:sp>
      <p:sp>
        <p:nvSpPr>
          <p:cNvPr id="3" name="μ">
            <a:extLst>
              <a:ext uri="{FF2B5EF4-FFF2-40B4-BE49-F238E27FC236}">
                <a16:creationId xmlns:a16="http://schemas.microsoft.com/office/drawing/2014/main" id="{3A6B90BC-21D8-D9BD-BCB8-D4B6AF7A92D0}"/>
              </a:ext>
            </a:extLst>
          </p:cNvPr>
          <p:cNvSpPr txBox="1"/>
          <p:nvPr/>
        </p:nvSpPr>
        <p:spPr>
          <a:xfrm>
            <a:off x="4227696" y="10816192"/>
            <a:ext cx="615553"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5300">
                <a:latin typeface="ヒラギノ丸ゴ ProN W4"/>
                <a:ea typeface="ヒラギノ丸ゴ ProN W4"/>
                <a:cs typeface="ヒラギノ丸ゴ ProN W4"/>
                <a:sym typeface="ヒラギノ丸ゴ ProN W4"/>
              </a:defRPr>
            </a:lvl1pPr>
          </a:lstStyle>
          <a:p>
            <a:r>
              <a:rPr lang="ja-JP" altLang="en-US" sz="4000" dirty="0"/>
              <a:t>・</a:t>
            </a:r>
          </a:p>
        </p:txBody>
      </p:sp>
      <p:sp>
        <p:nvSpPr>
          <p:cNvPr id="4" name="μ">
            <a:extLst>
              <a:ext uri="{FF2B5EF4-FFF2-40B4-BE49-F238E27FC236}">
                <a16:creationId xmlns:a16="http://schemas.microsoft.com/office/drawing/2014/main" id="{8DD130F6-7D4F-9E53-3619-DCF732F50217}"/>
              </a:ext>
            </a:extLst>
          </p:cNvPr>
          <p:cNvSpPr txBox="1"/>
          <p:nvPr/>
        </p:nvSpPr>
        <p:spPr>
          <a:xfrm>
            <a:off x="4227696" y="10343653"/>
            <a:ext cx="615553"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5300">
                <a:latin typeface="ヒラギノ丸ゴ ProN W4"/>
                <a:ea typeface="ヒラギノ丸ゴ ProN W4"/>
                <a:cs typeface="ヒラギノ丸ゴ ProN W4"/>
                <a:sym typeface="ヒラギノ丸ゴ ProN W4"/>
              </a:defRPr>
            </a:lvl1pPr>
          </a:lstStyle>
          <a:p>
            <a:r>
              <a:rPr lang="ja-JP" altLang="en-US" sz="4000" dirty="0"/>
              <a:t>・</a:t>
            </a:r>
          </a:p>
        </p:txBody>
      </p:sp>
      <p:sp>
        <p:nvSpPr>
          <p:cNvPr id="5" name="正方形/長方形 4">
            <a:extLst>
              <a:ext uri="{FF2B5EF4-FFF2-40B4-BE49-F238E27FC236}">
                <a16:creationId xmlns:a16="http://schemas.microsoft.com/office/drawing/2014/main" id="{237FC2C0-9C90-318F-A81B-B0DB1BF5D994}"/>
              </a:ext>
            </a:extLst>
          </p:cNvPr>
          <p:cNvSpPr/>
          <p:nvPr/>
        </p:nvSpPr>
        <p:spPr>
          <a:xfrm>
            <a:off x="8932274" y="5495669"/>
            <a:ext cx="7481956" cy="7658594"/>
          </a:xfrm>
          <a:prstGeom prst="rect">
            <a:avLst/>
          </a:prstGeom>
          <a:noFill/>
          <a:ln w="38100" cap="flat">
            <a:solidFill>
              <a:schemeClr val="accent5"/>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1303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Graphik"/>
              <a:ea typeface="Graphik"/>
              <a:cs typeface="Graphik"/>
              <a:sym typeface="Graphik"/>
            </a:endParaRPr>
          </a:p>
        </p:txBody>
      </p:sp>
      <p:sp>
        <p:nvSpPr>
          <p:cNvPr id="6" name="ステップ関数">
            <a:extLst>
              <a:ext uri="{FF2B5EF4-FFF2-40B4-BE49-F238E27FC236}">
                <a16:creationId xmlns:a16="http://schemas.microsoft.com/office/drawing/2014/main" id="{ECFEED0D-E13D-A2E8-AD2F-E016D43D9325}"/>
              </a:ext>
            </a:extLst>
          </p:cNvPr>
          <p:cNvSpPr txBox="1"/>
          <p:nvPr/>
        </p:nvSpPr>
        <p:spPr>
          <a:xfrm>
            <a:off x="10106762" y="326578"/>
            <a:ext cx="4719242" cy="10997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300">
                <a:latin typeface="ヒラギノ丸ゴ ProN W4"/>
                <a:ea typeface="ヒラギノ丸ゴ ProN W4"/>
                <a:cs typeface="ヒラギノ丸ゴ ProN W4"/>
                <a:sym typeface="ヒラギノ丸ゴ ProN W4"/>
              </a:defRPr>
            </a:lvl1pPr>
          </a:lstStyle>
          <a:p>
            <a:r>
              <a:rPr lang="ja-JP" altLang="en-US" sz="7200" dirty="0"/>
              <a:t>活性化</a:t>
            </a:r>
            <a:r>
              <a:rPr sz="7200" dirty="0" err="1"/>
              <a:t>関数</a:t>
            </a:r>
            <a:endParaRPr sz="7200" dirty="0"/>
          </a:p>
        </p:txBody>
      </p:sp>
      <p:sp>
        <p:nvSpPr>
          <p:cNvPr id="7" name="このようなニューロンが受け取った値を発火するかしないか…">
            <a:extLst>
              <a:ext uri="{FF2B5EF4-FFF2-40B4-BE49-F238E27FC236}">
                <a16:creationId xmlns:a16="http://schemas.microsoft.com/office/drawing/2014/main" id="{75BA7DF5-FB6B-8020-A03F-459E16A4A3C3}"/>
              </a:ext>
            </a:extLst>
          </p:cNvPr>
          <p:cNvSpPr txBox="1"/>
          <p:nvPr/>
        </p:nvSpPr>
        <p:spPr>
          <a:xfrm>
            <a:off x="2495822" y="2119757"/>
            <a:ext cx="19037263" cy="17645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5300">
                <a:latin typeface="ヒラギノ丸ゴ ProN W4"/>
                <a:ea typeface="ヒラギノ丸ゴ ProN W4"/>
                <a:cs typeface="ヒラギノ丸ゴ ProN W4"/>
                <a:sym typeface="ヒラギノ丸ゴ ProN W4"/>
              </a:defRPr>
            </a:pPr>
            <a:r>
              <a:rPr lang="en-US" altLang="ja-JP" sz="6000" dirty="0"/>
              <a:t>(</a:t>
            </a:r>
            <a:r>
              <a:rPr lang="ja-JP" altLang="en-US" sz="6000" dirty="0"/>
              <a:t>人工</a:t>
            </a:r>
            <a:r>
              <a:rPr lang="en-US" altLang="ja-JP" sz="6000" dirty="0"/>
              <a:t>)</a:t>
            </a:r>
            <a:r>
              <a:rPr sz="6000" dirty="0" err="1"/>
              <a:t>ニューロンが受け取った値を発火するかしないか</a:t>
            </a:r>
            <a:endParaRPr sz="6000" dirty="0"/>
          </a:p>
          <a:p>
            <a:pPr algn="l">
              <a:defRPr sz="5300">
                <a:latin typeface="ヒラギノ丸ゴ ProN W4"/>
                <a:ea typeface="ヒラギノ丸ゴ ProN W4"/>
                <a:cs typeface="ヒラギノ丸ゴ ProN W4"/>
                <a:sym typeface="ヒラギノ丸ゴ ProN W4"/>
              </a:defRPr>
            </a:pPr>
            <a:r>
              <a:rPr sz="6000" dirty="0" err="1"/>
              <a:t>判断するための関数を活性化関数とい</a:t>
            </a:r>
            <a:r>
              <a:rPr lang="ja-JP" altLang="en-US" sz="6000" dirty="0"/>
              <a:t>う</a:t>
            </a:r>
            <a:endParaRPr sz="6000" dirty="0"/>
          </a:p>
        </p:txBody>
      </p:sp>
    </p:spTree>
    <p:extLst>
      <p:ext uri="{BB962C8B-B14F-4D97-AF65-F5344CB8AC3E}">
        <p14:creationId xmlns:p14="http://schemas.microsoft.com/office/powerpoint/2010/main" val="3017286905"/>
      </p:ext>
    </p:extLst>
  </p:cSld>
  <p:clrMapOvr>
    <a:masterClrMapping/>
  </p:clrMapOvr>
  <p:transition spd="med"/>
</p:sld>
</file>

<file path=ppt/theme/theme1.xml><?xml version="1.0" encoding="utf-8"?>
<a:theme xmlns:a="http://schemas.openxmlformats.org/drawingml/2006/main"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Canela Bold"/>
        <a:ea typeface="Canela Bold"/>
        <a:cs typeface="Canela Bold"/>
      </a:majorFont>
      <a:minorFont>
        <a:latin typeface="Canela Bold"/>
        <a:ea typeface="Canela Bold"/>
        <a:cs typeface="Canela Bold"/>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11303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Canela Bold"/>
        <a:ea typeface="Canela Bold"/>
        <a:cs typeface="Canela Bold"/>
      </a:majorFont>
      <a:minorFont>
        <a:latin typeface="Canela Bold"/>
        <a:ea typeface="Canela Bold"/>
        <a:cs typeface="Canela Bold"/>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11303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27493</TotalTime>
  <Words>3924</Words>
  <Application>Microsoft Macintosh PowerPoint</Application>
  <PresentationFormat>ユーザー設定</PresentationFormat>
  <Paragraphs>1015</Paragraphs>
  <Slides>54</Slides>
  <Notes>2</Notes>
  <HiddenSlides>0</HiddenSlides>
  <MMClips>0</MMClips>
  <ScaleCrop>false</ScaleCrop>
  <HeadingPairs>
    <vt:vector size="6" baseType="variant">
      <vt:variant>
        <vt:lpstr>使用されているフォント</vt:lpstr>
      </vt:variant>
      <vt:variant>
        <vt:i4>15</vt:i4>
      </vt:variant>
      <vt:variant>
        <vt:lpstr>テーマ</vt:lpstr>
      </vt:variant>
      <vt:variant>
        <vt:i4>1</vt:i4>
      </vt:variant>
      <vt:variant>
        <vt:lpstr>スライド タイトル</vt:lpstr>
      </vt:variant>
      <vt:variant>
        <vt:i4>54</vt:i4>
      </vt:variant>
    </vt:vector>
  </HeadingPairs>
  <TitlesOfParts>
    <vt:vector size="70" baseType="lpstr">
      <vt:lpstr>Hiragino Kaku Gothic ProN W3</vt:lpstr>
      <vt:lpstr>Hiragino Maru Gothic ProN W4</vt:lpstr>
      <vt:lpstr>ヒラギノ角ゴ ProN W3</vt:lpstr>
      <vt:lpstr>ヒラギノ角ゴ ProN W6</vt:lpstr>
      <vt:lpstr>ヒラギノ丸ゴ ProN W4</vt:lpstr>
      <vt:lpstr>Apple Chancery</vt:lpstr>
      <vt:lpstr>Arial</vt:lpstr>
      <vt:lpstr>Canela Bold</vt:lpstr>
      <vt:lpstr>Canela Deck Regular</vt:lpstr>
      <vt:lpstr>Canela Regular</vt:lpstr>
      <vt:lpstr>Canela Text Regular</vt:lpstr>
      <vt:lpstr>Graphik</vt:lpstr>
      <vt:lpstr>Graphik-Medium</vt:lpstr>
      <vt:lpstr>Graphik-SemiboldItalic</vt:lpstr>
      <vt:lpstr>Helvetica Neue Light</vt:lpstr>
      <vt:lpstr>23_ClassicWhite</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須藤毅顕</dc:creator>
  <cp:lastModifiedBy>須藤　毅顕</cp:lastModifiedBy>
  <cp:revision>31</cp:revision>
  <dcterms:modified xsi:type="dcterms:W3CDTF">2024-07-23T15:37:55Z</dcterms:modified>
</cp:coreProperties>
</file>