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359" r:id="rId2"/>
    <p:sldId id="373" r:id="rId3"/>
    <p:sldId id="305" r:id="rId4"/>
    <p:sldId id="381" r:id="rId5"/>
    <p:sldId id="306" r:id="rId6"/>
    <p:sldId id="361" r:id="rId7"/>
    <p:sldId id="307" r:id="rId8"/>
    <p:sldId id="308" r:id="rId9"/>
    <p:sldId id="352" r:id="rId10"/>
    <p:sldId id="353" r:id="rId11"/>
    <p:sldId id="354" r:id="rId12"/>
    <p:sldId id="309" r:id="rId13"/>
    <p:sldId id="310" r:id="rId14"/>
    <p:sldId id="356" r:id="rId15"/>
    <p:sldId id="311" r:id="rId16"/>
    <p:sldId id="362" r:id="rId17"/>
    <p:sldId id="382" r:id="rId18"/>
    <p:sldId id="363" r:id="rId19"/>
    <p:sldId id="364" r:id="rId20"/>
    <p:sldId id="365" r:id="rId21"/>
    <p:sldId id="370" r:id="rId22"/>
    <p:sldId id="371" r:id="rId23"/>
    <p:sldId id="369" r:id="rId24"/>
    <p:sldId id="366" r:id="rId25"/>
    <p:sldId id="368" r:id="rId26"/>
    <p:sldId id="367" r:id="rId27"/>
    <p:sldId id="383" r:id="rId28"/>
    <p:sldId id="384" r:id="rId29"/>
    <p:sldId id="314" r:id="rId30"/>
    <p:sldId id="315" r:id="rId31"/>
    <p:sldId id="387" r:id="rId32"/>
    <p:sldId id="316" r:id="rId33"/>
    <p:sldId id="386" r:id="rId34"/>
    <p:sldId id="317" r:id="rId35"/>
    <p:sldId id="318" r:id="rId36"/>
    <p:sldId id="374" r:id="rId3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9" autoAdjust="0"/>
    <p:restoredTop sz="84795" autoAdjust="0"/>
  </p:normalViewPr>
  <p:slideViewPr>
    <p:cSldViewPr snapToGrid="0">
      <p:cViewPr varScale="1">
        <p:scale>
          <a:sx n="53" d="100"/>
          <a:sy n="53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676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526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23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575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748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90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03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74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653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216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59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画像（代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スライドのタイトル</a:t>
            </a:r>
          </a:p>
        </p:txBody>
      </p:sp>
      <p:sp>
        <p:nvSpPr>
          <p:cNvPr id="33" name="イメージ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スライドのサブタイトル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属性</a:t>
            </a:r>
          </a:p>
        </p:txBody>
      </p:sp>
      <p:sp>
        <p:nvSpPr>
          <p:cNvPr id="116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“重要な引用”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>
            <a:lvl1pPr algn="l" defTabSz="2438338">
              <a:defRPr sz="8500" spc="-17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スライドのタイトル</a:t>
            </a:r>
          </a:p>
        </p:txBody>
      </p:sp>
      <p:sp>
        <p:nvSpPr>
          <p:cNvPr id="160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161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6096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12192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18288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24384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30480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78411" y="13125399"/>
            <a:ext cx="414681" cy="330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タイトルテキスト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defTabSz="825500">
              <a:lnSpc>
                <a:spcPct val="100000"/>
              </a:lnSpc>
              <a:defRPr sz="11200" spc="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79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8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anchor="t"/>
          <a:lstStyle>
            <a:lvl1pPr defTabSz="825500"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D451D9-72CF-4CE0-9608-0A7E755F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8B166B-7921-4455-A820-B2E02386A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D04081-0FAF-44D1-970D-D24600AA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A02-9117-4C51-AA79-31F3C2FAC4F3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BC3AF5-1D00-4D0A-B2A3-BCB392B6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D57772-215C-4635-9ECA-B63B72AF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90021" y="12718892"/>
            <a:ext cx="403957" cy="410369"/>
          </a:xfrm>
        </p:spPr>
        <p:txBody>
          <a:bodyPr/>
          <a:lstStyle/>
          <a:p>
            <a:fld id="{280253C1-1DC7-42D9-9E3A-87B78FC49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6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43" name="本文レベル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4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61" name="イメージ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スライドのサブタイトル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63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セクション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セクションタイトル</a:t>
            </a:r>
          </a:p>
        </p:txBody>
      </p:sp>
      <p:sp>
        <p:nvSpPr>
          <p:cNvPr id="7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スライド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80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8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題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議題のタイトル</a:t>
            </a:r>
          </a:p>
        </p:txBody>
      </p:sp>
      <p:sp>
        <p:nvSpPr>
          <p:cNvPr id="89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議題のトピック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議題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議題のサブタイトル</a:t>
            </a:r>
          </a:p>
        </p:txBody>
      </p:sp>
      <p:sp>
        <p:nvSpPr>
          <p:cNvPr id="9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ステートメン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ステートメント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ビッグファク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ファクト情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ファクト情報</a:t>
            </a:r>
          </a:p>
        </p:txBody>
      </p:sp>
      <p:sp>
        <p:nvSpPr>
          <p:cNvPr id="107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スライドのタイトル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5" r:id="rId14"/>
    <p:sldLayoutId id="2147483667" r:id="rId15"/>
    <p:sldLayoutId id="2147483669" r:id="rId16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B43DD-D578-4CA4-BFD5-493957CFA766}"/>
              </a:ext>
            </a:extLst>
          </p:cNvPr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89" name="四角形"/>
          <p:cNvSpPr/>
          <p:nvPr/>
        </p:nvSpPr>
        <p:spPr>
          <a:xfrm rot="19864283">
            <a:off x="7058061" y="8221405"/>
            <a:ext cx="21850129" cy="9322709"/>
          </a:xfrm>
          <a:prstGeom prst="rect">
            <a:avLst/>
          </a:prstGeom>
          <a:solidFill>
            <a:srgbClr val="0D48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0" name="医療とAI・ビッグデータ応用"/>
          <p:cNvSpPr txBox="1"/>
          <p:nvPr/>
        </p:nvSpPr>
        <p:spPr>
          <a:xfrm>
            <a:off x="1817715" y="1156659"/>
            <a:ext cx="16586201" cy="1371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100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医療とAI・ビッグデータ応用</a:t>
            </a:r>
          </a:p>
        </p:txBody>
      </p:sp>
      <p:sp>
        <p:nvSpPr>
          <p:cNvPr id="191" name="統合教育機構…"/>
          <p:cNvSpPr txBox="1"/>
          <p:nvPr/>
        </p:nvSpPr>
        <p:spPr>
          <a:xfrm>
            <a:off x="16990324" y="9884538"/>
            <a:ext cx="5524501" cy="236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7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統合教育機構</a:t>
            </a:r>
          </a:p>
          <a:p>
            <a:pPr defTabSz="825500">
              <a:lnSpc>
                <a:spcPct val="100000"/>
              </a:lnSpc>
              <a:defRPr sz="7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須藤毅顕</a:t>
            </a:r>
          </a:p>
        </p:txBody>
      </p:sp>
      <p:sp>
        <p:nvSpPr>
          <p:cNvPr id="192" name="MLP"/>
          <p:cNvSpPr txBox="1"/>
          <p:nvPr/>
        </p:nvSpPr>
        <p:spPr>
          <a:xfrm>
            <a:off x="7759734" y="2969087"/>
            <a:ext cx="4103688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100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/>
              <a:t>MLP</a:t>
            </a:r>
            <a:r>
              <a:rPr lang="ja-JP" altLang="en-US" dirty="0"/>
              <a:t>②</a:t>
            </a:r>
            <a:endParaRPr dirty="0"/>
          </a:p>
        </p:txBody>
      </p:sp>
      <p:pic>
        <p:nvPicPr>
          <p:cNvPr id="3" name="スクリーンショット 2024-03-07 16.19.54.png" descr="スクリーンショット 2024-03-07 16.19.54.png">
            <a:extLst>
              <a:ext uri="{FF2B5EF4-FFF2-40B4-BE49-F238E27FC236}">
                <a16:creationId xmlns:a16="http://schemas.microsoft.com/office/drawing/2014/main" id="{6D34B05D-0329-8339-2B77-CE88FE8F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56" y="8320613"/>
            <a:ext cx="6776355" cy="490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図 3" descr="QR コード&#10;&#10;自動的に生成された説明">
            <a:extLst>
              <a:ext uri="{FF2B5EF4-FFF2-40B4-BE49-F238E27FC236}">
                <a16:creationId xmlns:a16="http://schemas.microsoft.com/office/drawing/2014/main" id="{946EEA5D-B779-614E-B0CE-923137D2C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" y="9707759"/>
            <a:ext cx="3456940" cy="345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0424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2D215AE-7294-4AAF-9AA5-F31C6B8F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29" y="418203"/>
            <a:ext cx="6730710" cy="59090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20559C1-C8F6-4E18-91A3-21C86B11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417" y="495696"/>
            <a:ext cx="6730710" cy="606291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E7E341-A0C1-4C00-9766-F35F6E59E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99" y="418203"/>
            <a:ext cx="6457506" cy="59854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D20E72C-C3F2-4146-AEA3-5862EE468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35" y="6606351"/>
            <a:ext cx="6730710" cy="710965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545128-CFB2-9D07-4926-630318CD3672}"/>
              </a:ext>
            </a:extLst>
          </p:cNvPr>
          <p:cNvSpPr txBox="1"/>
          <p:nvPr/>
        </p:nvSpPr>
        <p:spPr>
          <a:xfrm>
            <a:off x="3396343" y="4638865"/>
            <a:ext cx="3366407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en-US" altLang="ja-JP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x,y</a:t>
            </a: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 = (1,2),(3,4),(5,5)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の順に線で結ぶ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DD371A-B935-74C7-D5B2-67329A26830B}"/>
              </a:ext>
            </a:extLst>
          </p:cNvPr>
          <p:cNvSpPr txBox="1"/>
          <p:nvPr/>
        </p:nvSpPr>
        <p:spPr>
          <a:xfrm>
            <a:off x="11320520" y="4810315"/>
            <a:ext cx="369088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en-US" altLang="ja-JP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x,y</a:t>
            </a: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 = (1,2),(3,4),(5,5)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の順に線で結んで点も打つ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0A8B9E-8371-06C5-A74B-6A9F434B833B}"/>
              </a:ext>
            </a:extLst>
          </p:cNvPr>
          <p:cNvSpPr txBox="1"/>
          <p:nvPr/>
        </p:nvSpPr>
        <p:spPr>
          <a:xfrm>
            <a:off x="18635720" y="4810315"/>
            <a:ext cx="369088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引いた線に</a:t>
            </a: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’test’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という名前を付ける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A164B6B-2417-5627-7C3D-8D8A0756F8E1}"/>
              </a:ext>
            </a:extLst>
          </p:cNvPr>
          <p:cNvSpPr txBox="1"/>
          <p:nvPr/>
        </p:nvSpPr>
        <p:spPr>
          <a:xfrm>
            <a:off x="3770336" y="12258865"/>
            <a:ext cx="2992414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（</a:t>
            </a:r>
            <a:r>
              <a:rPr kumimoji="0" lang="en-US" altLang="ja-JP" sz="24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x,y</a:t>
            </a:r>
            <a:r>
              <a:rPr kumimoji="0" lang="en-US" altLang="ja-JP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r>
              <a:rPr kumimoji="0" lang="ja-JP" alt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と</a:t>
            </a:r>
            <a:r>
              <a:rPr kumimoji="0" lang="en-US" altLang="ja-JP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(</a:t>
            </a:r>
            <a:r>
              <a:rPr kumimoji="0" lang="en-US" altLang="ja-JP" sz="24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x,z</a:t>
            </a:r>
            <a:r>
              <a:rPr kumimoji="0" lang="en-US" altLang="ja-JP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r>
              <a:rPr kumimoji="0" lang="ja-JP" alt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の線を</a:t>
            </a:r>
            <a:endParaRPr kumimoji="0" lang="en-US" altLang="ja-JP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本書く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462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2D215AE-7294-4AAF-9AA5-F31C6B8F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29" y="418203"/>
            <a:ext cx="6730710" cy="59090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20559C1-C8F6-4E18-91A3-21C86B11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417" y="495696"/>
            <a:ext cx="6730710" cy="606291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E7E341-A0C1-4C00-9766-F35F6E59E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99" y="418203"/>
            <a:ext cx="6457506" cy="59854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D20E72C-C3F2-4146-AEA3-5862EE468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35" y="6606351"/>
            <a:ext cx="6730710" cy="710965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A51F52E-DC98-4C87-885E-456FEC85F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7732" y="6606350"/>
            <a:ext cx="7068536" cy="706853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2F36466-03DF-4365-98DC-7D67FA1283DC}"/>
              </a:ext>
            </a:extLst>
          </p:cNvPr>
          <p:cNvSpPr txBox="1"/>
          <p:nvPr/>
        </p:nvSpPr>
        <p:spPr>
          <a:xfrm>
            <a:off x="17206581" y="8764857"/>
            <a:ext cx="5380074" cy="3416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軸の変数が与えられない時は</a:t>
            </a:r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y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軸の個数だけ順に</a:t>
            </a:r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0,1,2,3,..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と与えられる。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131BF4-EBA9-4800-9C5A-71610BB1C2C6}"/>
              </a:ext>
            </a:extLst>
          </p:cNvPr>
          <p:cNvSpPr txBox="1"/>
          <p:nvPr/>
        </p:nvSpPr>
        <p:spPr>
          <a:xfrm>
            <a:off x="3396343" y="4638865"/>
            <a:ext cx="3366407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en-US" altLang="ja-JP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x,y</a:t>
            </a: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 = (1,2),(3,4),(5,5)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の順に線で結ぶ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228F91-C41C-4035-9281-08C2BDA29123}"/>
              </a:ext>
            </a:extLst>
          </p:cNvPr>
          <p:cNvSpPr txBox="1"/>
          <p:nvPr/>
        </p:nvSpPr>
        <p:spPr>
          <a:xfrm>
            <a:off x="11320520" y="4810315"/>
            <a:ext cx="369088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en-US" altLang="ja-JP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x,y</a:t>
            </a: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 = (1,2),(3,4),(5,5)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の順に線で結んで点も打つ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F3F96E9-FBEB-4393-88E5-DC487BC014C9}"/>
              </a:ext>
            </a:extLst>
          </p:cNvPr>
          <p:cNvSpPr txBox="1"/>
          <p:nvPr/>
        </p:nvSpPr>
        <p:spPr>
          <a:xfrm>
            <a:off x="18635720" y="4810315"/>
            <a:ext cx="369088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引いた線に</a:t>
            </a: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’test’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という名前を付ける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C8BAE7-43A1-49DD-80CC-ADE9C13529BF}"/>
              </a:ext>
            </a:extLst>
          </p:cNvPr>
          <p:cNvSpPr txBox="1"/>
          <p:nvPr/>
        </p:nvSpPr>
        <p:spPr>
          <a:xfrm>
            <a:off x="3770336" y="12258865"/>
            <a:ext cx="2992414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（</a:t>
            </a:r>
            <a:r>
              <a:rPr kumimoji="0" lang="en-US" altLang="ja-JP" sz="24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x,y</a:t>
            </a:r>
            <a:r>
              <a:rPr kumimoji="0" lang="en-US" altLang="ja-JP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r>
              <a:rPr kumimoji="0" lang="ja-JP" alt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と</a:t>
            </a:r>
            <a:r>
              <a:rPr kumimoji="0" lang="en-US" altLang="ja-JP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(</a:t>
            </a:r>
            <a:r>
              <a:rPr kumimoji="0" lang="en-US" altLang="ja-JP" sz="24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x,z</a:t>
            </a:r>
            <a:r>
              <a:rPr kumimoji="0" lang="en-US" altLang="ja-JP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r>
              <a:rPr kumimoji="0" lang="ja-JP" alt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の線を</a:t>
            </a:r>
            <a:endParaRPr kumimoji="0" lang="en-US" altLang="ja-JP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本書く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969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2A8E9B-FB2D-D847-EBD8-DA6BA7E359B9}"/>
              </a:ext>
            </a:extLst>
          </p:cNvPr>
          <p:cNvSpPr txBox="1"/>
          <p:nvPr/>
        </p:nvSpPr>
        <p:spPr>
          <a:xfrm>
            <a:off x="1367418" y="655600"/>
            <a:ext cx="15580879" cy="1311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" altLang="ja-JP" sz="4400" u="none" strike="noStrike"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plt.plot(result.history['loss'],label='loss')</a:t>
            </a:r>
          </a:p>
          <a:p>
            <a:pPr algn="l"/>
            <a:r>
              <a:rPr lang="en" altLang="ja-JP" sz="4400" u="none" strike="noStrike"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plt.plot(result.history['val_loss'],label='val_loss')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38E929-B721-544C-EE55-E129431DC02A}"/>
              </a:ext>
            </a:extLst>
          </p:cNvPr>
          <p:cNvSpPr txBox="1"/>
          <p:nvPr/>
        </p:nvSpPr>
        <p:spPr>
          <a:xfrm>
            <a:off x="719469" y="2247114"/>
            <a:ext cx="22945061" cy="640790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" altLang="ja-JP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'loss': [0.6204796433448792, 0.4424095153808594, 0.4049777686595917, 0.38482892513275146, 0.3680422008037567, 0.3553660809993744, 0.34484514594078064, 0.3349671959877014, 0.32561713457107544, 0.3206530511379242, 0.3141988515853882, 0.30852627754211426, 0.3008130192756653, 0.29420095682144165, 0.29154443740844727, 0.28692877292633057, 0.28109729290008545, 0.28085023164749146, 0.27662160992622375, 0.2701963186264038, 0.26984351873397827, 0.26697129011154175, 0.26113253831863403, 0.25769904255867004, 0.2550542652606964, 0.2521992623806, 0.2518135905265808, 0.24781620502471924, 0.24636663496494293, 0.24498197436332703, 0.2412831038236618, 0.23945355415344238, 0.23669078946113586, 0.2358267456293106, 0.23242957890033722, 0.23221394419670105, 0.2298291176557541, 0.22631986439228058, 0.2247573286294937, 0.22372491657733917, 0.22302721440792084, 0.22342391312122345, 0.2184654176235199, 0.21663862466812134, 0.21550878882408142, 0.21314330399036407, 0.2136351317167282, 0.2104269564151764, 0.2101719230413437, 0.2080526500940323],</a:t>
            </a:r>
          </a:p>
          <a:p>
            <a:pPr algn="l"/>
            <a:endParaRPr lang="en" altLang="ja-JP" u="none" strike="noStrike">
              <a:solidFill>
                <a:srgbClr val="21212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'val_loss': [0.4776163697242737, 0.4357101321220398, 0.40258854627609253, 0.39271479845046997, 0.3889164924621582, 0.3798101842403412, 0.3678809702396393, 0.36349910497665405, 0.37104806303977966, 0.3652504086494446, 0.35947203636169434, 0.37782320380210876, 0.3629121482372284, 0.3596421778202057, 0.34462788701057434, 0.35367244482040405, 0.3453534245491028, 0.35335132479667664, 0.36383312940597534, 0.35738077759742737, 0.35678377747535706, 0.35446837544441223, 0.3527243733406067, 0.34618350863456726, 0.34865111112594604, 0.3683689832687378, 0.3603420555591583, 0.36953479051589966, 0.36129820346832275, 0.3623996675014496, 0.36520129442214966, 0.36162319779396057, 0.36536312103271484, 0.3636190593242645, 0.37748828530311584, 0.37399259209632874, 0.35947826504707336, 0.36005476117134094, 0.3623170256614685, 0.3886697292327881, 0.37945523858070374, 0.37049585580825806, 0.3743937611579895, 0.3805387318134308, 0.38715872168540955, 0.3735528290271759, 0.38132739067077637, 0.37841248512268066, 0.4056456685066223, 0.3818448781967163],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FEBB46-AD64-92C9-500F-65225E719512}"/>
              </a:ext>
            </a:extLst>
          </p:cNvPr>
          <p:cNvSpPr txBox="1"/>
          <p:nvPr/>
        </p:nvSpPr>
        <p:spPr>
          <a:xfrm>
            <a:off x="1986022" y="10612055"/>
            <a:ext cx="795730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0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どちらも要素の数が</a:t>
            </a:r>
            <a:r>
              <a:rPr kumimoji="0" lang="en-US" altLang="ja-JP" sz="40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30</a:t>
            </a:r>
            <a:r>
              <a:rPr kumimoji="0" lang="ja-JP" altLang="en-US" sz="40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個のリスト</a:t>
            </a:r>
            <a:endParaRPr kumimoji="0" lang="en-US" altLang="ja-JP" sz="40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</a:t>
            </a:r>
            <a:r>
              <a:rPr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は</a:t>
            </a:r>
            <a:r>
              <a:rPr lang="en-US" altLang="ja-JP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[0,1,2,...,49]</a:t>
            </a:r>
            <a:r>
              <a:rPr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が省略されている</a:t>
            </a:r>
            <a:endParaRPr kumimoji="0" lang="ja-JP" altLang="en-US" sz="40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FBA7DFF7-1AEB-76E1-27F5-977A264FD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899" y="8935408"/>
            <a:ext cx="13156631" cy="470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3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吹き出し: 円形 1">
            <a:extLst>
              <a:ext uri="{FF2B5EF4-FFF2-40B4-BE49-F238E27FC236}">
                <a16:creationId xmlns:a16="http://schemas.microsoft.com/office/drawing/2014/main" id="{D761B064-499F-479A-9216-8A405E0E933A}"/>
              </a:ext>
            </a:extLst>
          </p:cNvPr>
          <p:cNvSpPr/>
          <p:nvPr/>
        </p:nvSpPr>
        <p:spPr>
          <a:xfrm>
            <a:off x="12915900" y="3771900"/>
            <a:ext cx="11201400" cy="8648700"/>
          </a:xfrm>
          <a:prstGeom prst="wedgeEllipseCallout">
            <a:avLst>
              <a:gd name="adj1" fmla="val -54574"/>
              <a:gd name="adj2" fmla="val -57985"/>
            </a:avLst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324CE47-3DC5-4723-B53F-FE04BE06AB06}"/>
              </a:ext>
            </a:extLst>
          </p:cNvPr>
          <p:cNvSpPr/>
          <p:nvPr/>
        </p:nvSpPr>
        <p:spPr>
          <a:xfrm>
            <a:off x="16230600" y="8782050"/>
            <a:ext cx="5075796" cy="2457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E257766-1C35-4E8E-B124-521E5CA0DD83}"/>
              </a:ext>
            </a:extLst>
          </p:cNvPr>
          <p:cNvSpPr/>
          <p:nvPr/>
        </p:nvSpPr>
        <p:spPr>
          <a:xfrm>
            <a:off x="5327963" y="575096"/>
            <a:ext cx="11531287" cy="23836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2D5810-6978-4C32-AF6E-8C51C29D3763}"/>
              </a:ext>
            </a:extLst>
          </p:cNvPr>
          <p:cNvSpPr txBox="1"/>
          <p:nvPr/>
        </p:nvSpPr>
        <p:spPr>
          <a:xfrm>
            <a:off x="2113281" y="4326721"/>
            <a:ext cx="70547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model.evaluate</a:t>
            </a:r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()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で評価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E2F53E-BB85-40CB-9FAB-FB438BF722C5}"/>
              </a:ext>
            </a:extLst>
          </p:cNvPr>
          <p:cNvSpPr txBox="1"/>
          <p:nvPr/>
        </p:nvSpPr>
        <p:spPr>
          <a:xfrm>
            <a:off x="5845659" y="723553"/>
            <a:ext cx="12195544" cy="208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= </a:t>
            </a:r>
            <a:r>
              <a:rPr lang="en-US" altLang="ja-JP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model.evaluate</a:t>
            </a:r>
            <a:r>
              <a:rPr lang="en-US" altLang="ja-JP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en-US" altLang="ja-JP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en-US" altLang="ja-JP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en-US" altLang="ja-JP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print('Test loss:', score[0])</a:t>
            </a:r>
          </a:p>
          <a:p>
            <a:pPr algn="l"/>
            <a:r>
              <a:rPr lang="en-US" altLang="ja-JP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print('Test accuracy:', score[1])</a:t>
            </a:r>
            <a:endParaRPr lang="ja-JP" alt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CAC6045-2648-4B8A-835F-0C54C471B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282" y="9190826"/>
            <a:ext cx="1028166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800" dirty="0"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</a:rPr>
              <a:t>Test loss: </a:t>
            </a:r>
            <a:r>
              <a:rPr lang="en-US" altLang="ja-JP" sz="4800" dirty="0"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</a:rPr>
              <a:t>0.40565115213394165</a:t>
            </a:r>
            <a:r>
              <a:rPr lang="ja-JP" altLang="ja-JP" sz="4800" dirty="0"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  <a:endParaRPr lang="en-US" altLang="ja-JP" sz="4800" dirty="0">
              <a:latin typeface="Arial" panose="020B0604020202020204" pitchFamily="34" charset="0"/>
              <a:ea typeface="Hiragino Kaku Gothic ProN W3" panose="020B0300000000000000" pitchFamily="34" charset="-128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800" dirty="0"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</a:rPr>
              <a:t>Test accuracy: </a:t>
            </a:r>
            <a:r>
              <a:rPr lang="en-US" altLang="ja-JP" sz="4800" dirty="0"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</a:rPr>
              <a:t>0.8694000244140625</a:t>
            </a:r>
            <a:r>
              <a:rPr lang="ja-JP" altLang="ja-JP" sz="2800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  <a:endParaRPr lang="ja-JP" altLang="ja-JP" sz="8000" dirty="0">
              <a:solidFill>
                <a:schemeClr val="tx1"/>
              </a:solidFill>
              <a:latin typeface="Arial" panose="020B0604020202020204" pitchFamily="34" charset="0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35B2B8-74A5-4138-9C9A-BF32BAD362CB}"/>
              </a:ext>
            </a:extLst>
          </p:cNvPr>
          <p:cNvSpPr txBox="1"/>
          <p:nvPr/>
        </p:nvSpPr>
        <p:spPr>
          <a:xfrm>
            <a:off x="1428282" y="5809349"/>
            <a:ext cx="9753974" cy="14219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出来上がったモデルを別で用意している</a:t>
            </a:r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10000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枚の画像で評価する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FCC4517-183A-4C06-AD6B-AA67F3496037}"/>
              </a:ext>
            </a:extLst>
          </p:cNvPr>
          <p:cNvSpPr txBox="1"/>
          <p:nvPr/>
        </p:nvSpPr>
        <p:spPr>
          <a:xfrm>
            <a:off x="13980160" y="5848025"/>
            <a:ext cx="9833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score = </a:t>
            </a:r>
            <a:r>
              <a:rPr kumimoji="1" lang="en-US" altLang="ja-JP" sz="4000" dirty="0" err="1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model.evaluate</a:t>
            </a:r>
            <a:r>
              <a:rPr kumimoji="1" lang="en-US" altLang="ja-JP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特徴量</a:t>
            </a:r>
            <a:r>
              <a:rPr kumimoji="1" lang="en-US" altLang="ja-JP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,</a:t>
            </a:r>
            <a:r>
              <a: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正解</a:t>
            </a:r>
            <a:r>
              <a:rPr kumimoji="1" lang="en-US" altLang="ja-JP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 </a:t>
            </a:r>
          </a:p>
          <a:p>
            <a:pPr algn="l"/>
            <a:r>
              <a: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で、</a:t>
            </a:r>
            <a:r>
              <a:rPr kumimoji="1" lang="en-US" altLang="ja-JP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score</a:t>
            </a:r>
            <a:r>
              <a: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には</a:t>
            </a:r>
            <a:r>
              <a:rPr kumimoji="1" lang="en-US" altLang="ja-JP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model</a:t>
            </a:r>
            <a:r>
              <a: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を用いた予測結果の</a:t>
            </a:r>
            <a:endParaRPr kumimoji="1" lang="en-US" altLang="ja-JP" sz="4000" dirty="0">
              <a:solidFill>
                <a:schemeClr val="bg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損失と正解率が代入される</a:t>
            </a:r>
            <a:endParaRPr kumimoji="1" lang="en-US" altLang="ja-JP" sz="4000" dirty="0">
              <a:solidFill>
                <a:schemeClr val="bg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kumimoji="1" lang="en-US" altLang="ja-JP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score[0]</a:t>
            </a:r>
            <a:r>
              <a: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で損失、</a:t>
            </a:r>
            <a:r>
              <a:rPr kumimoji="1" lang="en-US" altLang="ja-JP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score[1]</a:t>
            </a:r>
            <a:r>
              <a: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で正解率が</a:t>
            </a:r>
            <a:endParaRPr kumimoji="1" lang="en-US" altLang="ja-JP" sz="4000" dirty="0">
              <a:solidFill>
                <a:schemeClr val="bg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得られる。</a:t>
            </a:r>
            <a:endParaRPr kumimoji="1" lang="en-US" altLang="ja-JP" sz="4000" dirty="0">
              <a:solidFill>
                <a:schemeClr val="bg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76D03D-6ACB-4BBE-943A-52E0AC1654BF}"/>
              </a:ext>
            </a:extLst>
          </p:cNvPr>
          <p:cNvSpPr txBox="1"/>
          <p:nvPr/>
        </p:nvSpPr>
        <p:spPr>
          <a:xfrm>
            <a:off x="16496240" y="9190826"/>
            <a:ext cx="507579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a = 5</a:t>
            </a:r>
          </a:p>
          <a:p>
            <a:pPr algn="l"/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print(a)</a:t>
            </a:r>
            <a:r>
              <a:rPr kumimoji="1" lang="ja-JP" altLang="en-US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　</a:t>
            </a:r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       </a:t>
            </a:r>
            <a:r>
              <a:rPr kumimoji="1" lang="ja-JP" altLang="en-US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出力 </a:t>
            </a:r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5</a:t>
            </a:r>
          </a:p>
          <a:p>
            <a:pPr algn="l"/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print(‘a</a:t>
            </a:r>
            <a:r>
              <a:rPr kumimoji="1" lang="ja-JP" altLang="en-US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は</a:t>
            </a:r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’</a:t>
            </a:r>
            <a:r>
              <a:rPr kumimoji="1" lang="ja-JP" altLang="en-US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） </a:t>
            </a:r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  </a:t>
            </a:r>
            <a:r>
              <a:rPr kumimoji="1" lang="ja-JP" altLang="en-US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出力 </a:t>
            </a:r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a</a:t>
            </a:r>
            <a:r>
              <a:rPr kumimoji="1" lang="ja-JP" altLang="en-US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は</a:t>
            </a:r>
            <a:endParaRPr kumimoji="1" lang="en-US" altLang="ja-JP" sz="3200" dirty="0">
              <a:solidFill>
                <a:schemeClr val="tx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  <a:p>
            <a:pPr algn="l"/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print(‘a</a:t>
            </a:r>
            <a:r>
              <a:rPr kumimoji="1" lang="ja-JP" altLang="en-US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は</a:t>
            </a:r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’,a)</a:t>
            </a:r>
            <a:r>
              <a:rPr kumimoji="1" lang="ja-JP" altLang="en-US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　出力 </a:t>
            </a:r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a</a:t>
            </a:r>
            <a:r>
              <a:rPr kumimoji="1" lang="ja-JP" altLang="en-US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は</a:t>
            </a:r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528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EEED57-F6BD-4E2A-B050-107330A80771}"/>
              </a:ext>
            </a:extLst>
          </p:cNvPr>
          <p:cNvSpPr txBox="1"/>
          <p:nvPr/>
        </p:nvSpPr>
        <p:spPr>
          <a:xfrm>
            <a:off x="6628248" y="682067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今回のモデルで学習した結果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D32C10A-9337-490D-BA8A-BE2678709FD5}"/>
              </a:ext>
            </a:extLst>
          </p:cNvPr>
          <p:cNvSpPr txBox="1"/>
          <p:nvPr/>
        </p:nvSpPr>
        <p:spPr>
          <a:xfrm>
            <a:off x="6558799" y="12369975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もっと精度をあげたい</a:t>
            </a:r>
          </a:p>
        </p:txBody>
      </p:sp>
      <p:pic>
        <p:nvPicPr>
          <p:cNvPr id="3" name="図 2" descr="グラフ, 折れ線グラフ&#10;&#10;自動的に生成された説明">
            <a:extLst>
              <a:ext uri="{FF2B5EF4-FFF2-40B4-BE49-F238E27FC236}">
                <a16:creationId xmlns:a16="http://schemas.microsoft.com/office/drawing/2014/main" id="{DC7E6392-44DD-DDF1-0E04-F064B225F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499" y="2255480"/>
            <a:ext cx="18302852" cy="6540307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3F2D9A8-9939-DB93-3672-79386F2FD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282" y="9844217"/>
            <a:ext cx="1180130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Test loss: 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0.40565115213394165</a:t>
            </a:r>
            <a:r>
              <a:rPr lang="ja-JP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  <a:endParaRPr lang="en-US" altLang="ja-JP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Test accuracy: 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0.8694000244140625</a:t>
            </a:r>
            <a:r>
              <a:rPr lang="ja-JP" altLang="ja-JP" sz="28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  <a:endParaRPr lang="ja-JP" altLang="ja-JP" sz="8000" dirty="0">
              <a:solidFill>
                <a:schemeClr val="tx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8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1245A8-1D88-482D-930D-B942DEC222F7}"/>
              </a:ext>
            </a:extLst>
          </p:cNvPr>
          <p:cNvSpPr txBox="1"/>
          <p:nvPr/>
        </p:nvSpPr>
        <p:spPr>
          <a:xfrm>
            <a:off x="7156397" y="298449"/>
            <a:ext cx="89826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ニューロンの数を増やす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C3EC20-BE60-4C27-A551-41CEC2D060FA}"/>
              </a:ext>
            </a:extLst>
          </p:cNvPr>
          <p:cNvSpPr txBox="1"/>
          <p:nvPr/>
        </p:nvSpPr>
        <p:spPr>
          <a:xfrm>
            <a:off x="12947358" y="1609137"/>
            <a:ext cx="9574306" cy="2086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,input_shape=(784,),activation='relu'))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5277E1-43BB-4CE2-B752-5066ADBFA8E6}"/>
              </a:ext>
            </a:extLst>
          </p:cNvPr>
          <p:cNvSpPr txBox="1"/>
          <p:nvPr/>
        </p:nvSpPr>
        <p:spPr>
          <a:xfrm>
            <a:off x="714854" y="1609138"/>
            <a:ext cx="10076328" cy="2086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,input_shape=(784,),activation='relu'))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E3E28B-F21A-4E71-9974-19C496225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90" r="20301" b="1"/>
          <a:stretch/>
        </p:blipFill>
        <p:spPr>
          <a:xfrm>
            <a:off x="693770" y="3825016"/>
            <a:ext cx="10179256" cy="3910928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146825F5-BFA8-49C9-A12B-649FBBC0E0CC}"/>
              </a:ext>
            </a:extLst>
          </p:cNvPr>
          <p:cNvSpPr/>
          <p:nvPr/>
        </p:nvSpPr>
        <p:spPr>
          <a:xfrm>
            <a:off x="11205882" y="3891308"/>
            <a:ext cx="1075764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D1AAD11-870F-4C13-AEC3-8434E3FC9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59"/>
          <a:stretch/>
        </p:blipFill>
        <p:spPr>
          <a:xfrm>
            <a:off x="12947358" y="3825016"/>
            <a:ext cx="10179258" cy="40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0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図 69" descr="グラフ, 折れ線グラフ&#10;&#10;自動的に生成された説明">
            <a:extLst>
              <a:ext uri="{FF2B5EF4-FFF2-40B4-BE49-F238E27FC236}">
                <a16:creationId xmlns:a16="http://schemas.microsoft.com/office/drawing/2014/main" id="{A4A231FC-6752-70B0-720C-10981B9363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0"/>
          <a:stretch/>
        </p:blipFill>
        <p:spPr>
          <a:xfrm>
            <a:off x="17747044" y="6223989"/>
            <a:ext cx="6285158" cy="4500872"/>
          </a:xfrm>
          <a:prstGeom prst="rect">
            <a:avLst/>
          </a:prstGeom>
        </p:spPr>
      </p:pic>
      <p:pic>
        <p:nvPicPr>
          <p:cNvPr id="69" name="図 68" descr="グラフ, 折れ線グラフ&#10;&#10;自動的に生成された説明">
            <a:extLst>
              <a:ext uri="{FF2B5EF4-FFF2-40B4-BE49-F238E27FC236}">
                <a16:creationId xmlns:a16="http://schemas.microsoft.com/office/drawing/2014/main" id="{8877D72A-E9E9-1E7E-1AF1-790514BA4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1"/>
          <a:stretch/>
        </p:blipFill>
        <p:spPr>
          <a:xfrm>
            <a:off x="18002327" y="1544028"/>
            <a:ext cx="6196853" cy="450087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EEED57-F6BD-4E2A-B050-107330A80771}"/>
              </a:ext>
            </a:extLst>
          </p:cNvPr>
          <p:cNvSpPr txBox="1"/>
          <p:nvPr/>
        </p:nvSpPr>
        <p:spPr>
          <a:xfrm>
            <a:off x="6628248" y="682067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結果の分析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9B801E5-33E6-2DCC-AEDB-8469F214C5D2}"/>
              </a:ext>
            </a:extLst>
          </p:cNvPr>
          <p:cNvGrpSpPr/>
          <p:nvPr/>
        </p:nvGrpSpPr>
        <p:grpSpPr>
          <a:xfrm flipH="1">
            <a:off x="2150833" y="3604489"/>
            <a:ext cx="1820779" cy="1820779"/>
            <a:chOff x="1042737" y="4386597"/>
            <a:chExt cx="2366210" cy="236621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F9D072B7-839B-32F9-C88A-5798B5E2CFAB}"/>
                </a:ext>
              </a:extLst>
            </p:cNvPr>
            <p:cNvSpPr/>
            <p:nvPr/>
          </p:nvSpPr>
          <p:spPr>
            <a:xfrm>
              <a:off x="1042737" y="43865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6AB224D-F8B9-B292-AA62-7AF272B89AD4}"/>
                </a:ext>
              </a:extLst>
            </p:cNvPr>
            <p:cNvSpPr/>
            <p:nvPr/>
          </p:nvSpPr>
          <p:spPr>
            <a:xfrm>
              <a:off x="1195137" y="45389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FBAE62E-6047-54A1-472A-D96F0C3E39A9}"/>
                </a:ext>
              </a:extLst>
            </p:cNvPr>
            <p:cNvSpPr/>
            <p:nvPr/>
          </p:nvSpPr>
          <p:spPr>
            <a:xfrm>
              <a:off x="1347537" y="46913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901492A-032A-6452-C75B-CE3FC54819F1}"/>
                </a:ext>
              </a:extLst>
            </p:cNvPr>
            <p:cNvSpPr/>
            <p:nvPr/>
          </p:nvSpPr>
          <p:spPr>
            <a:xfrm>
              <a:off x="1499937" y="48437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B6BBB9C-FC30-CD8D-C7AB-41CADAE07A99}"/>
                </a:ext>
              </a:extLst>
            </p:cNvPr>
            <p:cNvSpPr/>
            <p:nvPr/>
          </p:nvSpPr>
          <p:spPr>
            <a:xfrm>
              <a:off x="1652337" y="49961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C05BB59-DDB3-8B74-1DAE-35613E574D8B}"/>
              </a:ext>
            </a:extLst>
          </p:cNvPr>
          <p:cNvGrpSpPr/>
          <p:nvPr/>
        </p:nvGrpSpPr>
        <p:grpSpPr>
          <a:xfrm>
            <a:off x="1482280" y="10874314"/>
            <a:ext cx="1703508" cy="1703509"/>
            <a:chOff x="1357714" y="9840506"/>
            <a:chExt cx="1703508" cy="170350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268F4BF2-332C-0A34-C8D4-9D67A99B3327}"/>
                </a:ext>
              </a:extLst>
            </p:cNvPr>
            <p:cNvSpPr/>
            <p:nvPr/>
          </p:nvSpPr>
          <p:spPr>
            <a:xfrm flipH="1">
              <a:off x="1709525" y="9840506"/>
              <a:ext cx="1351697" cy="13516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6ECC1C15-2472-16A2-86BA-4A8364A47CB0}"/>
                </a:ext>
              </a:extLst>
            </p:cNvPr>
            <p:cNvSpPr/>
            <p:nvPr/>
          </p:nvSpPr>
          <p:spPr>
            <a:xfrm flipH="1">
              <a:off x="1592255" y="9957777"/>
              <a:ext cx="1351697" cy="13516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48723AF-75C1-EF06-CA06-857137BF9739}"/>
                </a:ext>
              </a:extLst>
            </p:cNvPr>
            <p:cNvSpPr/>
            <p:nvPr/>
          </p:nvSpPr>
          <p:spPr>
            <a:xfrm flipH="1">
              <a:off x="1474984" y="10075047"/>
              <a:ext cx="1351697" cy="13516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D4379CC3-46B5-BE04-CE98-9CC4B5BB8CF1}"/>
                </a:ext>
              </a:extLst>
            </p:cNvPr>
            <p:cNvSpPr/>
            <p:nvPr/>
          </p:nvSpPr>
          <p:spPr>
            <a:xfrm flipH="1">
              <a:off x="1357714" y="10192318"/>
              <a:ext cx="1351697" cy="13516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42B55CF-B6A5-FB30-0964-146F1FFD30B1}"/>
              </a:ext>
            </a:extLst>
          </p:cNvPr>
          <p:cNvGrpSpPr/>
          <p:nvPr/>
        </p:nvGrpSpPr>
        <p:grpSpPr>
          <a:xfrm flipH="1">
            <a:off x="6623234" y="2500401"/>
            <a:ext cx="1820779" cy="1820779"/>
            <a:chOff x="1042737" y="4386597"/>
            <a:chExt cx="2366210" cy="23662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2ACCE88-5587-9DF5-AE23-D0195A0BDE63}"/>
                </a:ext>
              </a:extLst>
            </p:cNvPr>
            <p:cNvSpPr/>
            <p:nvPr/>
          </p:nvSpPr>
          <p:spPr>
            <a:xfrm>
              <a:off x="1042737" y="43865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A066B48-992F-113D-4B18-AA8068D0BA37}"/>
                </a:ext>
              </a:extLst>
            </p:cNvPr>
            <p:cNvSpPr/>
            <p:nvPr/>
          </p:nvSpPr>
          <p:spPr>
            <a:xfrm>
              <a:off x="1195137" y="45389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2B64DE1-7E00-8BC8-5134-99B7A1480BBC}"/>
                </a:ext>
              </a:extLst>
            </p:cNvPr>
            <p:cNvSpPr/>
            <p:nvPr/>
          </p:nvSpPr>
          <p:spPr>
            <a:xfrm>
              <a:off x="1347537" y="46913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FCD4F94-2FD2-BB7A-1E0D-ACE2AA40AC58}"/>
                </a:ext>
              </a:extLst>
            </p:cNvPr>
            <p:cNvSpPr/>
            <p:nvPr/>
          </p:nvSpPr>
          <p:spPr>
            <a:xfrm>
              <a:off x="1499937" y="48437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EE51815-22B3-C21E-A8DA-8742478F7A51}"/>
                </a:ext>
              </a:extLst>
            </p:cNvPr>
            <p:cNvSpPr/>
            <p:nvPr/>
          </p:nvSpPr>
          <p:spPr>
            <a:xfrm>
              <a:off x="1652337" y="49961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115EF04-DEBF-C4E8-D327-CED754A8881B}"/>
              </a:ext>
            </a:extLst>
          </p:cNvPr>
          <p:cNvGrpSpPr/>
          <p:nvPr/>
        </p:nvGrpSpPr>
        <p:grpSpPr>
          <a:xfrm flipH="1">
            <a:off x="6190308" y="6858000"/>
            <a:ext cx="1820779" cy="1820779"/>
            <a:chOff x="1042737" y="4386597"/>
            <a:chExt cx="2366210" cy="2366210"/>
          </a:xfrm>
          <a:solidFill>
            <a:srgbClr val="FFC000"/>
          </a:solidFill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01BC75A-54A0-4D0E-DAB4-6703B3CB9AE8}"/>
                </a:ext>
              </a:extLst>
            </p:cNvPr>
            <p:cNvSpPr/>
            <p:nvPr/>
          </p:nvSpPr>
          <p:spPr>
            <a:xfrm>
              <a:off x="1042737" y="43865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2FE2858-776E-2482-D3E7-56CC09112666}"/>
                </a:ext>
              </a:extLst>
            </p:cNvPr>
            <p:cNvSpPr/>
            <p:nvPr/>
          </p:nvSpPr>
          <p:spPr>
            <a:xfrm>
              <a:off x="1195137" y="45389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AC0A985-BA38-056C-B3F9-6560C6DBD33A}"/>
                </a:ext>
              </a:extLst>
            </p:cNvPr>
            <p:cNvSpPr/>
            <p:nvPr/>
          </p:nvSpPr>
          <p:spPr>
            <a:xfrm>
              <a:off x="1347537" y="46913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D73B712C-1A2E-BC1F-D002-4660DD60854C}"/>
                </a:ext>
              </a:extLst>
            </p:cNvPr>
            <p:cNvSpPr/>
            <p:nvPr/>
          </p:nvSpPr>
          <p:spPr>
            <a:xfrm>
              <a:off x="1499937" y="48437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6C1862D-CB1E-471B-CBFA-17F542D533D9}"/>
                </a:ext>
              </a:extLst>
            </p:cNvPr>
            <p:cNvSpPr/>
            <p:nvPr/>
          </p:nvSpPr>
          <p:spPr>
            <a:xfrm>
              <a:off x="1652337" y="49961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848CE47-9693-CBCA-3B2D-42910F337C14}"/>
              </a:ext>
            </a:extLst>
          </p:cNvPr>
          <p:cNvGrpSpPr/>
          <p:nvPr/>
        </p:nvGrpSpPr>
        <p:grpSpPr>
          <a:xfrm flipH="1">
            <a:off x="970397" y="4831649"/>
            <a:ext cx="1820779" cy="1820779"/>
            <a:chOff x="1042737" y="4386597"/>
            <a:chExt cx="2366210" cy="236621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5BB450EB-B471-F9BE-592B-2FD8C94C9BDC}"/>
                </a:ext>
              </a:extLst>
            </p:cNvPr>
            <p:cNvSpPr/>
            <p:nvPr/>
          </p:nvSpPr>
          <p:spPr>
            <a:xfrm>
              <a:off x="1042737" y="43865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DD2090A-AD0E-7EC2-B2A5-0538E424C384}"/>
                </a:ext>
              </a:extLst>
            </p:cNvPr>
            <p:cNvSpPr/>
            <p:nvPr/>
          </p:nvSpPr>
          <p:spPr>
            <a:xfrm>
              <a:off x="1195137" y="45389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E99C2050-06FC-74A1-72DE-0629D7621D5D}"/>
                </a:ext>
              </a:extLst>
            </p:cNvPr>
            <p:cNvSpPr/>
            <p:nvPr/>
          </p:nvSpPr>
          <p:spPr>
            <a:xfrm>
              <a:off x="1347537" y="46913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8F800051-3CCE-CD16-4DB9-57A1DC6E7F47}"/>
                </a:ext>
              </a:extLst>
            </p:cNvPr>
            <p:cNvSpPr/>
            <p:nvPr/>
          </p:nvSpPr>
          <p:spPr>
            <a:xfrm>
              <a:off x="1499937" y="48437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FCD99E51-F13A-25AB-1F6E-B9D95A095F2E}"/>
                </a:ext>
              </a:extLst>
            </p:cNvPr>
            <p:cNvSpPr/>
            <p:nvPr/>
          </p:nvSpPr>
          <p:spPr>
            <a:xfrm>
              <a:off x="1652337" y="49961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67E3675D-25AE-CC8E-CA64-20984486EE4A}"/>
              </a:ext>
            </a:extLst>
          </p:cNvPr>
          <p:cNvGrpSpPr/>
          <p:nvPr/>
        </p:nvGrpSpPr>
        <p:grpSpPr>
          <a:xfrm flipH="1">
            <a:off x="6027522" y="3081020"/>
            <a:ext cx="1820779" cy="1820779"/>
            <a:chOff x="1042737" y="4386597"/>
            <a:chExt cx="2366210" cy="23662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E9562D97-BA0F-6AB3-7B3C-7347C738ADFC}"/>
                </a:ext>
              </a:extLst>
            </p:cNvPr>
            <p:cNvSpPr/>
            <p:nvPr/>
          </p:nvSpPr>
          <p:spPr>
            <a:xfrm>
              <a:off x="1042737" y="43865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4488E26-A154-C690-A5AE-1A768859324E}"/>
                </a:ext>
              </a:extLst>
            </p:cNvPr>
            <p:cNvSpPr/>
            <p:nvPr/>
          </p:nvSpPr>
          <p:spPr>
            <a:xfrm>
              <a:off x="1195137" y="45389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936FD181-3CE9-5576-4760-DEDCCCD31972}"/>
                </a:ext>
              </a:extLst>
            </p:cNvPr>
            <p:cNvSpPr/>
            <p:nvPr/>
          </p:nvSpPr>
          <p:spPr>
            <a:xfrm>
              <a:off x="1347537" y="46913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9D98BBE-14B7-9C1F-9340-85F9F093E30E}"/>
                </a:ext>
              </a:extLst>
            </p:cNvPr>
            <p:cNvSpPr/>
            <p:nvPr/>
          </p:nvSpPr>
          <p:spPr>
            <a:xfrm>
              <a:off x="1499937" y="48437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98DAA65-7BDD-4D57-89AA-116A489BA999}"/>
                </a:ext>
              </a:extLst>
            </p:cNvPr>
            <p:cNvSpPr/>
            <p:nvPr/>
          </p:nvSpPr>
          <p:spPr>
            <a:xfrm>
              <a:off x="1652337" y="49961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E5423941-0E07-8C72-D837-0A322D2253BC}"/>
              </a:ext>
            </a:extLst>
          </p:cNvPr>
          <p:cNvCxnSpPr/>
          <p:nvPr/>
        </p:nvCxnSpPr>
        <p:spPr>
          <a:xfrm flipH="1">
            <a:off x="962895" y="3604489"/>
            <a:ext cx="1657020" cy="170350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E205002-5DBF-03B2-6F23-BF784B8537F9}"/>
              </a:ext>
            </a:extLst>
          </p:cNvPr>
          <p:cNvCxnSpPr/>
          <p:nvPr/>
        </p:nvCxnSpPr>
        <p:spPr>
          <a:xfrm flipH="1">
            <a:off x="2306336" y="3604489"/>
            <a:ext cx="1657020" cy="170350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AA806E9-9C9C-A9EF-9E3D-FE86F7C2CDD8}"/>
              </a:ext>
            </a:extLst>
          </p:cNvPr>
          <p:cNvCxnSpPr/>
          <p:nvPr/>
        </p:nvCxnSpPr>
        <p:spPr>
          <a:xfrm flipH="1">
            <a:off x="2306336" y="4960004"/>
            <a:ext cx="1657020" cy="170350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7F9FB5D-51C4-EF4F-A488-E00A725850F6}"/>
              </a:ext>
            </a:extLst>
          </p:cNvPr>
          <p:cNvSpPr txBox="1"/>
          <p:nvPr/>
        </p:nvSpPr>
        <p:spPr>
          <a:xfrm>
            <a:off x="1120166" y="2461147"/>
            <a:ext cx="2379491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60000</a:t>
            </a:r>
            <a:r>
              <a:rPr kumimoji="0" lang="ja-JP" alt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枚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051D7E9-55FF-9E3E-81A2-BE625921A79D}"/>
              </a:ext>
            </a:extLst>
          </p:cNvPr>
          <p:cNvSpPr txBox="1"/>
          <p:nvPr/>
        </p:nvSpPr>
        <p:spPr>
          <a:xfrm>
            <a:off x="6226607" y="1777780"/>
            <a:ext cx="2379491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48000</a:t>
            </a:r>
            <a:r>
              <a:rPr kumimoji="0" lang="ja-JP" alt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枚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5E1B4FF-05A9-DB8B-EE2C-2AE46C2FC9B8}"/>
              </a:ext>
            </a:extLst>
          </p:cNvPr>
          <p:cNvSpPr txBox="1"/>
          <p:nvPr/>
        </p:nvSpPr>
        <p:spPr>
          <a:xfrm>
            <a:off x="6082800" y="6202811"/>
            <a:ext cx="2379491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12000</a:t>
            </a:r>
            <a:r>
              <a:rPr kumimoji="0" lang="ja-JP" alt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枚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F26FE2-5EF2-C3CF-7C37-AE33D33B7B20}"/>
              </a:ext>
            </a:extLst>
          </p:cNvPr>
          <p:cNvSpPr txBox="1"/>
          <p:nvPr/>
        </p:nvSpPr>
        <p:spPr>
          <a:xfrm>
            <a:off x="8864894" y="2689518"/>
            <a:ext cx="5984440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①train</a:t>
            </a: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を</a:t>
            </a: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64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枚ずつランダムに取り出して、学習、更新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(750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回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/epoch)</a:t>
            </a:r>
            <a:endParaRPr kumimoji="0" lang="ja-JP" altLang="en-US" sz="28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B6F644C-5868-1DC9-3957-BC7889A0CC22}"/>
              </a:ext>
            </a:extLst>
          </p:cNvPr>
          <p:cNvSpPr txBox="1"/>
          <p:nvPr/>
        </p:nvSpPr>
        <p:spPr>
          <a:xfrm>
            <a:off x="1085652" y="9998788"/>
            <a:ext cx="2379491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10000</a:t>
            </a:r>
            <a:r>
              <a:rPr kumimoji="0" lang="ja-JP" alt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枚</a:t>
            </a:r>
          </a:p>
        </p:txBody>
      </p:sp>
      <p:sp>
        <p:nvSpPr>
          <p:cNvPr id="54" name="右矢印 53">
            <a:extLst>
              <a:ext uri="{FF2B5EF4-FFF2-40B4-BE49-F238E27FC236}">
                <a16:creationId xmlns:a16="http://schemas.microsoft.com/office/drawing/2014/main" id="{8CA7142F-D927-868B-487F-2F43ED371443}"/>
              </a:ext>
            </a:extLst>
          </p:cNvPr>
          <p:cNvSpPr/>
          <p:nvPr/>
        </p:nvSpPr>
        <p:spPr>
          <a:xfrm rot="19826552">
            <a:off x="13936297" y="4555994"/>
            <a:ext cx="2799084" cy="551311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B81791B-F8F4-77DD-8D58-068E6349394B}"/>
              </a:ext>
            </a:extLst>
          </p:cNvPr>
          <p:cNvSpPr/>
          <p:nvPr/>
        </p:nvSpPr>
        <p:spPr>
          <a:xfrm>
            <a:off x="10364249" y="5340641"/>
            <a:ext cx="3820968" cy="333711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6" name="右矢印 55">
            <a:extLst>
              <a:ext uri="{FF2B5EF4-FFF2-40B4-BE49-F238E27FC236}">
                <a16:creationId xmlns:a16="http://schemas.microsoft.com/office/drawing/2014/main" id="{B540117B-585B-BC20-8228-70760642FBA8}"/>
              </a:ext>
            </a:extLst>
          </p:cNvPr>
          <p:cNvSpPr/>
          <p:nvPr/>
        </p:nvSpPr>
        <p:spPr>
          <a:xfrm rot="1518732">
            <a:off x="14022641" y="5852051"/>
            <a:ext cx="2799084" cy="551311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1635467-4542-8235-F85D-AB8031014BF1}"/>
              </a:ext>
            </a:extLst>
          </p:cNvPr>
          <p:cNvSpPr txBox="1"/>
          <p:nvPr/>
        </p:nvSpPr>
        <p:spPr>
          <a:xfrm>
            <a:off x="8555096" y="6364293"/>
            <a:ext cx="5984440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②1epoch</a:t>
            </a: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終了後、</a:t>
            </a: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と</a:t>
            </a: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両方で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loss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と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accuracy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を算出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(50epoch)</a:t>
            </a:r>
          </a:p>
        </p:txBody>
      </p:sp>
      <p:sp>
        <p:nvSpPr>
          <p:cNvPr id="58" name="左中かっこ 57">
            <a:extLst>
              <a:ext uri="{FF2B5EF4-FFF2-40B4-BE49-F238E27FC236}">
                <a16:creationId xmlns:a16="http://schemas.microsoft.com/office/drawing/2014/main" id="{A7EE785E-3730-EBE7-F961-679862DF3F3F}"/>
              </a:ext>
            </a:extLst>
          </p:cNvPr>
          <p:cNvSpPr/>
          <p:nvPr/>
        </p:nvSpPr>
        <p:spPr>
          <a:xfrm>
            <a:off x="4532243" y="1615656"/>
            <a:ext cx="1113183" cy="7369318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FA95C1A-B3AE-A528-DBCD-48F240493CB5}"/>
              </a:ext>
            </a:extLst>
          </p:cNvPr>
          <p:cNvSpPr txBox="1"/>
          <p:nvPr/>
        </p:nvSpPr>
        <p:spPr>
          <a:xfrm>
            <a:off x="4982711" y="10350229"/>
            <a:ext cx="5984440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③</a:t>
            </a: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最後に</a:t>
            </a: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test</a:t>
            </a: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で最終評価</a:t>
            </a:r>
            <a:endParaRPr kumimoji="0" lang="en-US" altLang="ja-JP" sz="28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(loss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と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accuracy)</a:t>
            </a:r>
          </a:p>
        </p:txBody>
      </p:sp>
      <p:sp>
        <p:nvSpPr>
          <p:cNvPr id="60" name="右矢印 59">
            <a:extLst>
              <a:ext uri="{FF2B5EF4-FFF2-40B4-BE49-F238E27FC236}">
                <a16:creationId xmlns:a16="http://schemas.microsoft.com/office/drawing/2014/main" id="{70BE9C6B-01CE-C5D1-87F4-A6538E97F0D9}"/>
              </a:ext>
            </a:extLst>
          </p:cNvPr>
          <p:cNvSpPr/>
          <p:nvPr/>
        </p:nvSpPr>
        <p:spPr>
          <a:xfrm>
            <a:off x="4570991" y="11533833"/>
            <a:ext cx="10397339" cy="551311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FC02457-6600-EA7B-D5C5-2CD80974FB80}"/>
              </a:ext>
            </a:extLst>
          </p:cNvPr>
          <p:cNvSpPr txBox="1"/>
          <p:nvPr/>
        </p:nvSpPr>
        <p:spPr>
          <a:xfrm>
            <a:off x="647671" y="5771899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x_train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1A8D067-ADE8-BE16-C15C-9DAFCAF14FC8}"/>
              </a:ext>
            </a:extLst>
          </p:cNvPr>
          <p:cNvSpPr txBox="1"/>
          <p:nvPr/>
        </p:nvSpPr>
        <p:spPr>
          <a:xfrm>
            <a:off x="1204938" y="11656778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x_test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9817FED-2784-980D-D9A4-624E2584A108}"/>
              </a:ext>
            </a:extLst>
          </p:cNvPr>
          <p:cNvSpPr txBox="1"/>
          <p:nvPr/>
        </p:nvSpPr>
        <p:spPr>
          <a:xfrm>
            <a:off x="5727149" y="4056891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D2DF488-3620-3545-288D-45A9878D1E4E}"/>
              </a:ext>
            </a:extLst>
          </p:cNvPr>
          <p:cNvSpPr txBox="1"/>
          <p:nvPr/>
        </p:nvSpPr>
        <p:spPr>
          <a:xfrm>
            <a:off x="5861939" y="7813261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1A6834B-E83F-ED40-0B55-8177BC1F81DA}"/>
              </a:ext>
            </a:extLst>
          </p:cNvPr>
          <p:cNvSpPr txBox="1"/>
          <p:nvPr/>
        </p:nvSpPr>
        <p:spPr>
          <a:xfrm>
            <a:off x="22059958" y="4749419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3C770F1-3E6D-A101-4E98-DDFB601E756B}"/>
              </a:ext>
            </a:extLst>
          </p:cNvPr>
          <p:cNvSpPr txBox="1"/>
          <p:nvPr/>
        </p:nvSpPr>
        <p:spPr>
          <a:xfrm>
            <a:off x="22247612" y="6652428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45ABEAE-B313-1A45-1CB2-85824DD855D2}"/>
              </a:ext>
            </a:extLst>
          </p:cNvPr>
          <p:cNvSpPr txBox="1"/>
          <p:nvPr/>
        </p:nvSpPr>
        <p:spPr>
          <a:xfrm>
            <a:off x="21926164" y="3121907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AC12FF1-6107-B785-AFDB-68C939B65B75}"/>
              </a:ext>
            </a:extLst>
          </p:cNvPr>
          <p:cNvSpPr txBox="1"/>
          <p:nvPr/>
        </p:nvSpPr>
        <p:spPr>
          <a:xfrm>
            <a:off x="22247612" y="8064343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71" name="Rectangle 2">
            <a:extLst>
              <a:ext uri="{FF2B5EF4-FFF2-40B4-BE49-F238E27FC236}">
                <a16:creationId xmlns:a16="http://schemas.microsoft.com/office/drawing/2014/main" id="{713E562C-AED7-9AAE-C930-7F9A1CFF4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183" y="11367159"/>
            <a:ext cx="8556830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Test loss: 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0.40565115213394165</a:t>
            </a:r>
            <a:r>
              <a:rPr lang="ja-JP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ja-JP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Test accuracy: 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0.8694000244140625</a:t>
            </a:r>
            <a:r>
              <a:rPr lang="ja-JP" altLang="ja-JP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ja-JP" altLang="ja-JP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1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813CF2-D6F5-4760-99DD-9526D81BF887}"/>
              </a:ext>
            </a:extLst>
          </p:cNvPr>
          <p:cNvSpPr txBox="1"/>
          <p:nvPr/>
        </p:nvSpPr>
        <p:spPr>
          <a:xfrm>
            <a:off x="959848" y="1165536"/>
            <a:ext cx="9144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ja-JP" sz="4800" dirty="0" err="1">
                <a:latin typeface="Arial" panose="020B0604020202020204" pitchFamily="34" charset="0"/>
                <a:cs typeface="Arial" panose="020B0604020202020204" pitchFamily="34" charset="0"/>
              </a:rPr>
              <a:t>result.history</a:t>
            </a:r>
            <a:r>
              <a:rPr lang="en-US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F27E51-F54D-5E63-5F12-25C5EF2C76B3}"/>
              </a:ext>
            </a:extLst>
          </p:cNvPr>
          <p:cNvSpPr txBox="1"/>
          <p:nvPr/>
        </p:nvSpPr>
        <p:spPr>
          <a:xfrm>
            <a:off x="6841671" y="265700"/>
            <a:ext cx="10700657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result.history</a:t>
            </a:r>
            <a:r>
              <a:rPr kumimoji="1" lang="ja-JP" altLang="en-US" sz="5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の中身について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C26A6D-FFCC-B7E9-557A-3E92FB772F9D}"/>
              </a:ext>
            </a:extLst>
          </p:cNvPr>
          <p:cNvSpPr txBox="1"/>
          <p:nvPr/>
        </p:nvSpPr>
        <p:spPr>
          <a:xfrm>
            <a:off x="419098" y="2033608"/>
            <a:ext cx="23545801" cy="83746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{</a:t>
            </a:r>
            <a:r>
              <a:rPr lang="en" altLang="ja-JP" sz="2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'loss':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[0.6204796433448792, 0.4424095153808594, 0.4049777686595917, 0.38482892513275146, 0.3680422008037567, 0.3553660809993744, 0.34484514594078064, 0.3349671959877014, 0.32561713457107544, 0.3206530511379242, 0.3141988515853882, 0.30852627754211426, 0.3008130192756653, 0.29420095682144165, 0.29154443740844727, 0.28692877292633057, 0.28109729290008545, 0.28085023164749146, 0.27662160992622375, 0.2701963186264038, 0.26984351873397827, 0.26697129011154175, 0.26113253831863403, 0.25769904255867004, 0.2550542652606964, 0.2521992623806, 0.2518135905265808, 0.24781620502471924, 0.24636663496494293, 0.24498197436332703, 0.2412831038236618, 0.23945355415344238, 0.23669078946113586, 0.2358267456293106, 0.23242957890033722, 0.23221394419670105, 0.2298291176557541, 0.22631986439228058, 0.2247573286294937, 0.22372491657733917, 0.22302721440792084, 0.22342391312122345, 0.2184654176235199, 0.21663862466812134, 0.21550878882408142, 0.21314330399036407, 0.2136351317167282, 0.2104269564151764, 0.2101719230413437, </a:t>
            </a:r>
            <a:r>
              <a:rPr lang="en" altLang="ja-JP" sz="1800" u="none" strike="noStrike">
                <a:solidFill>
                  <a:srgbClr val="FF0000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0.2080526500940323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], </a:t>
            </a:r>
          </a:p>
          <a:p>
            <a:pPr algn="l"/>
            <a:endParaRPr lang="en" altLang="ja-JP" sz="1800" u="none" strike="noStrike">
              <a:solidFill>
                <a:srgbClr val="21212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sz="2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'accuracy': 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[0.789354145526886, 0.8447291851043701, 0.8566874861717224, 0.8643541932106018, 0.8697083592414856, 0.8739166855812073, 0.8761041760444641, 0.8789583444595337, 0.8826666474342346, 0.8855208158493042, 0.886104166507721, 0.8880624771118164, 0.8906458616256714, 0.8928750157356262, 0.8933958411216736, 0.8956249952316284, 0.898104190826416, 0.8983749747276306, 0.8991875052452087, 0.9007708430290222, 0.9011458158493042, 0.9025416374206543, 0.9044791460037231, 0.9057499766349792, 0.9072708487510681, 0.9074375033378601, 0.9079999923706055, 0.9088541865348816, 0.9095208048820496, 0.9097291827201843, 0.9118333458900452, 0.9124166369438171, 0.9133541584014893, 0.9129791855812073, 0.9146041870117188, 0.9154791831970215, 0.9166874885559082, 0.9177916646003723, 0.9175416827201843, 0.9180625081062317, 0.9192083477973938, 0.9185208082199097, 0.9197708368301392, 0.9213333129882812, 0.9215624928474426, 0.9215624928474426, 0.9208750128746033, 0.9235208630561829, 0.922249972820282, </a:t>
            </a:r>
            <a:r>
              <a:rPr lang="en" altLang="ja-JP" sz="1800" u="none" strike="noStrike">
                <a:solidFill>
                  <a:srgbClr val="FF0000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0.9248958230018616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], </a:t>
            </a:r>
          </a:p>
          <a:p>
            <a:pPr algn="l"/>
            <a:endParaRPr lang="en" altLang="ja-JP" sz="1800" u="none" strike="noStrike">
              <a:solidFill>
                <a:srgbClr val="21212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sz="2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'val_loss': 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[0.4776163697242737, 0.4357101321220398, 0.40258854627609253, 0.39271479845046997, 0.3889164924621582, 0.3798101842403412, 0.3678809702396393, 0.36349910497665405, 0.37104806303977966, 0.3652504086494446, 0.35947203636169434, 0.37782320380210876, 0.3629121482372284, 0.3596421778202057, 0.34462788701057434, 0.35367244482040405, 0.3453534245491028, 0.35335132479667664, 0.36383312940597534, 0.35738077759742737, 0.35678377747535706, 0.35446837544441223, 0.3527243733406067, 0.34618350863456726, 0.34865111112594604, 0.3683689832687378, 0.3603420555591583, 0.36953479051589966, 0.36129820346832275, 0.3623996675014496, 0.36520129442214966, 0.36162319779396057, 0.36536312103271484, 0.3636190593242645, 0.37748828530311584, 0.37399259209632874, 0.35947826504707336, 0.36005476117134094, 0.3623170256614685, 0.3886697292327881, 0.37945523858070374, 0.37049585580825806, 0.3743937611579895, 0.3805387318134308, 0.38715872168540955, 0.3735528290271759, 0.38132739067077637, 0.37841248512268066, 0.4056456685066223, </a:t>
            </a:r>
            <a:r>
              <a:rPr lang="en" altLang="ja-JP" sz="1800" u="none" strike="noStrike">
                <a:solidFill>
                  <a:srgbClr val="FF0000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0.3818448781967163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], </a:t>
            </a:r>
          </a:p>
          <a:p>
            <a:pPr algn="l"/>
            <a:endParaRPr lang="en" altLang="ja-JP" sz="1800" u="none" strike="noStrike">
              <a:solidFill>
                <a:srgbClr val="21212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sz="2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'val_accuracy': 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[0.8355000019073486, 0.8462499976158142, 0.8567500114440918, 0.8633333444595337, 0.8607500195503235, 0.8647500276565552, 0.8702499866485596, 0.8715833425521851, 0.8691666722297668, 0.8738333582878113, 0.8743333220481873, 0.8690833449363708, 0.8713333606719971, 0.8762500286102295, 0.8793333172798157, 0.8767499923706055, 0.8804166913032532, 0.8774999976158142, 0.871916651725769, 0.877916693687439, 0.8771666884422302, 0.878083348274231, 0.8791666626930237, 0.8802499771118164, 0.8808333277702332, 0.8762500286102295, 0.8765000104904175, 0.8713333606719971, 0.8774999976158142, 0.8772500157356262, 0.8774166703224182, 0.878250002861023, 0.8778333067893982, 0.8803333044052124, 0.8758333325386047, 0.8756666779518127, 0.8794999718666077, 0.8813333511352539, 0.8806666731834412, 0.8709999918937683, 0.8765833377838135, 0.8798333406448364, 0.8809999823570251, 0.878333330154419, 0.8744166493415833, 0.8804166913032532, 0.8792499899864197, 0.8797500133514404, 0.871999979019165, </a:t>
            </a:r>
            <a:r>
              <a:rPr lang="en" altLang="ja-JP" sz="1800" u="none" strike="noStrike">
                <a:solidFill>
                  <a:srgbClr val="FF0000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0.8801666498184204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]}</a:t>
            </a:r>
            <a:endParaRPr lang="ja-JP" altLang="en-US" sz="18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F31A73-0BC1-9494-D51B-67E7FCF2B458}"/>
              </a:ext>
            </a:extLst>
          </p:cNvPr>
          <p:cNvSpPr txBox="1"/>
          <p:nvPr/>
        </p:nvSpPr>
        <p:spPr>
          <a:xfrm>
            <a:off x="2354033" y="11460935"/>
            <a:ext cx="8771168" cy="10895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" altLang="ja-JP" sz="36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'loss': 0.2080526500940323, </a:t>
            </a:r>
          </a:p>
          <a:p>
            <a:pPr algn="l"/>
            <a:r>
              <a:rPr lang="en" altLang="ja-JP" sz="36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'accuracy': 0.9248958230018616,  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8C83C6-FB3F-A5D1-08B7-6E640E1604CA}"/>
              </a:ext>
            </a:extLst>
          </p:cNvPr>
          <p:cNvSpPr txBox="1"/>
          <p:nvPr/>
        </p:nvSpPr>
        <p:spPr>
          <a:xfrm>
            <a:off x="12366171" y="11460935"/>
            <a:ext cx="8771168" cy="10895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" altLang="ja-JP" sz="36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'val_loss': 0.3818448781967163,  </a:t>
            </a:r>
          </a:p>
          <a:p>
            <a:pPr algn="l"/>
            <a:r>
              <a:rPr lang="en" altLang="ja-JP" sz="36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'val_accuracy': 0.8801666498184204</a:t>
            </a:r>
            <a:endParaRPr lang="ja-JP" altLang="en-US" sz="36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7501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図 68" descr="グラフ, 折れ線グラフ&#10;&#10;自動的に生成された説明">
            <a:extLst>
              <a:ext uri="{FF2B5EF4-FFF2-40B4-BE49-F238E27FC236}">
                <a16:creationId xmlns:a16="http://schemas.microsoft.com/office/drawing/2014/main" id="{42C7B726-C69D-FB66-0051-47AC40A593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0"/>
          <a:stretch/>
        </p:blipFill>
        <p:spPr>
          <a:xfrm>
            <a:off x="17747044" y="6223989"/>
            <a:ext cx="6285158" cy="4500872"/>
          </a:xfrm>
          <a:prstGeom prst="rect">
            <a:avLst/>
          </a:prstGeom>
        </p:spPr>
      </p:pic>
      <p:pic>
        <p:nvPicPr>
          <p:cNvPr id="70" name="図 69" descr="グラフ, 折れ線グラフ&#10;&#10;自動的に生成された説明">
            <a:extLst>
              <a:ext uri="{FF2B5EF4-FFF2-40B4-BE49-F238E27FC236}">
                <a16:creationId xmlns:a16="http://schemas.microsoft.com/office/drawing/2014/main" id="{A986B5AD-75D2-5503-6A59-E61E66238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1"/>
          <a:stretch/>
        </p:blipFill>
        <p:spPr>
          <a:xfrm>
            <a:off x="18002327" y="1544028"/>
            <a:ext cx="6196853" cy="4500872"/>
          </a:xfrm>
          <a:prstGeom prst="rect">
            <a:avLst/>
          </a:prstGeom>
        </p:spPr>
      </p:pic>
      <p:sp>
        <p:nvSpPr>
          <p:cNvPr id="71" name="Rectangle 2">
            <a:extLst>
              <a:ext uri="{FF2B5EF4-FFF2-40B4-BE49-F238E27FC236}">
                <a16:creationId xmlns:a16="http://schemas.microsoft.com/office/drawing/2014/main" id="{599E73A2-FABD-F2D6-8C12-DBA17B699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183" y="11367159"/>
            <a:ext cx="8556830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Test loss: 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0.40565115213394165</a:t>
            </a:r>
            <a:r>
              <a:rPr lang="ja-JP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ja-JP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Test accuracy: 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0.8694000244140625</a:t>
            </a:r>
            <a:r>
              <a:rPr lang="ja-JP" altLang="ja-JP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ja-JP" altLang="ja-JP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CAC6045-2648-4B8A-835F-0C54C471B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8108" y="10199099"/>
            <a:ext cx="4900700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  <a:r>
              <a:rPr lang="ja-JP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Test loss: 0.4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1</a:t>
            </a: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  <a:r>
              <a:rPr lang="ja-JP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Test accuracy: 0.8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7</a:t>
            </a:r>
            <a:r>
              <a:rPr lang="ja-JP" altLang="ja-JP" sz="36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EEED57-F6BD-4E2A-B050-107330A80771}"/>
              </a:ext>
            </a:extLst>
          </p:cNvPr>
          <p:cNvSpPr txBox="1"/>
          <p:nvPr/>
        </p:nvSpPr>
        <p:spPr>
          <a:xfrm>
            <a:off x="6628248" y="682067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結果の分析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9B801E5-33E6-2DCC-AEDB-8469F214C5D2}"/>
              </a:ext>
            </a:extLst>
          </p:cNvPr>
          <p:cNvGrpSpPr/>
          <p:nvPr/>
        </p:nvGrpSpPr>
        <p:grpSpPr>
          <a:xfrm flipH="1">
            <a:off x="2150833" y="3604489"/>
            <a:ext cx="1820779" cy="1820779"/>
            <a:chOff x="1042737" y="4386597"/>
            <a:chExt cx="2366210" cy="236621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F9D072B7-839B-32F9-C88A-5798B5E2CFAB}"/>
                </a:ext>
              </a:extLst>
            </p:cNvPr>
            <p:cNvSpPr/>
            <p:nvPr/>
          </p:nvSpPr>
          <p:spPr>
            <a:xfrm>
              <a:off x="1042737" y="43865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6AB224D-F8B9-B292-AA62-7AF272B89AD4}"/>
                </a:ext>
              </a:extLst>
            </p:cNvPr>
            <p:cNvSpPr/>
            <p:nvPr/>
          </p:nvSpPr>
          <p:spPr>
            <a:xfrm>
              <a:off x="1195137" y="45389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FBAE62E-6047-54A1-472A-D96F0C3E39A9}"/>
                </a:ext>
              </a:extLst>
            </p:cNvPr>
            <p:cNvSpPr/>
            <p:nvPr/>
          </p:nvSpPr>
          <p:spPr>
            <a:xfrm>
              <a:off x="1347537" y="46913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901492A-032A-6452-C75B-CE3FC54819F1}"/>
                </a:ext>
              </a:extLst>
            </p:cNvPr>
            <p:cNvSpPr/>
            <p:nvPr/>
          </p:nvSpPr>
          <p:spPr>
            <a:xfrm>
              <a:off x="1499937" y="48437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B6BBB9C-FC30-CD8D-C7AB-41CADAE07A99}"/>
                </a:ext>
              </a:extLst>
            </p:cNvPr>
            <p:cNvSpPr/>
            <p:nvPr/>
          </p:nvSpPr>
          <p:spPr>
            <a:xfrm>
              <a:off x="1652337" y="49961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C05BB59-DDB3-8B74-1DAE-35613E574D8B}"/>
              </a:ext>
            </a:extLst>
          </p:cNvPr>
          <p:cNvGrpSpPr/>
          <p:nvPr/>
        </p:nvGrpSpPr>
        <p:grpSpPr>
          <a:xfrm>
            <a:off x="1482280" y="10874314"/>
            <a:ext cx="1703508" cy="1703509"/>
            <a:chOff x="1357714" y="9840506"/>
            <a:chExt cx="1703508" cy="170350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268F4BF2-332C-0A34-C8D4-9D67A99B3327}"/>
                </a:ext>
              </a:extLst>
            </p:cNvPr>
            <p:cNvSpPr/>
            <p:nvPr/>
          </p:nvSpPr>
          <p:spPr>
            <a:xfrm flipH="1">
              <a:off x="1709525" y="9840506"/>
              <a:ext cx="1351697" cy="13516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6ECC1C15-2472-16A2-86BA-4A8364A47CB0}"/>
                </a:ext>
              </a:extLst>
            </p:cNvPr>
            <p:cNvSpPr/>
            <p:nvPr/>
          </p:nvSpPr>
          <p:spPr>
            <a:xfrm flipH="1">
              <a:off x="1592255" y="9957777"/>
              <a:ext cx="1351697" cy="13516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48723AF-75C1-EF06-CA06-857137BF9739}"/>
                </a:ext>
              </a:extLst>
            </p:cNvPr>
            <p:cNvSpPr/>
            <p:nvPr/>
          </p:nvSpPr>
          <p:spPr>
            <a:xfrm flipH="1">
              <a:off x="1474984" y="10075047"/>
              <a:ext cx="1351697" cy="13516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D4379CC3-46B5-BE04-CE98-9CC4B5BB8CF1}"/>
                </a:ext>
              </a:extLst>
            </p:cNvPr>
            <p:cNvSpPr/>
            <p:nvPr/>
          </p:nvSpPr>
          <p:spPr>
            <a:xfrm flipH="1">
              <a:off x="1357714" y="10192318"/>
              <a:ext cx="1351697" cy="13516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42B55CF-B6A5-FB30-0964-146F1FFD30B1}"/>
              </a:ext>
            </a:extLst>
          </p:cNvPr>
          <p:cNvGrpSpPr/>
          <p:nvPr/>
        </p:nvGrpSpPr>
        <p:grpSpPr>
          <a:xfrm flipH="1">
            <a:off x="6623234" y="2500401"/>
            <a:ext cx="1820779" cy="1820779"/>
            <a:chOff x="1042737" y="4386597"/>
            <a:chExt cx="2366210" cy="23662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2ACCE88-5587-9DF5-AE23-D0195A0BDE63}"/>
                </a:ext>
              </a:extLst>
            </p:cNvPr>
            <p:cNvSpPr/>
            <p:nvPr/>
          </p:nvSpPr>
          <p:spPr>
            <a:xfrm>
              <a:off x="1042737" y="43865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A066B48-992F-113D-4B18-AA8068D0BA37}"/>
                </a:ext>
              </a:extLst>
            </p:cNvPr>
            <p:cNvSpPr/>
            <p:nvPr/>
          </p:nvSpPr>
          <p:spPr>
            <a:xfrm>
              <a:off x="1195137" y="45389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2B64DE1-7E00-8BC8-5134-99B7A1480BBC}"/>
                </a:ext>
              </a:extLst>
            </p:cNvPr>
            <p:cNvSpPr/>
            <p:nvPr/>
          </p:nvSpPr>
          <p:spPr>
            <a:xfrm>
              <a:off x="1347537" y="46913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FCD4F94-2FD2-BB7A-1E0D-ACE2AA40AC58}"/>
                </a:ext>
              </a:extLst>
            </p:cNvPr>
            <p:cNvSpPr/>
            <p:nvPr/>
          </p:nvSpPr>
          <p:spPr>
            <a:xfrm>
              <a:off x="1499937" y="48437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EE51815-22B3-C21E-A8DA-8742478F7A51}"/>
                </a:ext>
              </a:extLst>
            </p:cNvPr>
            <p:cNvSpPr/>
            <p:nvPr/>
          </p:nvSpPr>
          <p:spPr>
            <a:xfrm>
              <a:off x="1652337" y="49961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115EF04-DEBF-C4E8-D327-CED754A8881B}"/>
              </a:ext>
            </a:extLst>
          </p:cNvPr>
          <p:cNvGrpSpPr/>
          <p:nvPr/>
        </p:nvGrpSpPr>
        <p:grpSpPr>
          <a:xfrm flipH="1">
            <a:off x="6190308" y="6858000"/>
            <a:ext cx="1820779" cy="1820779"/>
            <a:chOff x="1042737" y="4386597"/>
            <a:chExt cx="2366210" cy="2366210"/>
          </a:xfrm>
          <a:solidFill>
            <a:srgbClr val="FFC000"/>
          </a:solidFill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01BC75A-54A0-4D0E-DAB4-6703B3CB9AE8}"/>
                </a:ext>
              </a:extLst>
            </p:cNvPr>
            <p:cNvSpPr/>
            <p:nvPr/>
          </p:nvSpPr>
          <p:spPr>
            <a:xfrm>
              <a:off x="1042737" y="43865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2FE2858-776E-2482-D3E7-56CC09112666}"/>
                </a:ext>
              </a:extLst>
            </p:cNvPr>
            <p:cNvSpPr/>
            <p:nvPr/>
          </p:nvSpPr>
          <p:spPr>
            <a:xfrm>
              <a:off x="1195137" y="45389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AC0A985-BA38-056C-B3F9-6560C6DBD33A}"/>
                </a:ext>
              </a:extLst>
            </p:cNvPr>
            <p:cNvSpPr/>
            <p:nvPr/>
          </p:nvSpPr>
          <p:spPr>
            <a:xfrm>
              <a:off x="1347537" y="46913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D73B712C-1A2E-BC1F-D002-4660DD60854C}"/>
                </a:ext>
              </a:extLst>
            </p:cNvPr>
            <p:cNvSpPr/>
            <p:nvPr/>
          </p:nvSpPr>
          <p:spPr>
            <a:xfrm>
              <a:off x="1499937" y="48437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6C1862D-CB1E-471B-CBFA-17F542D533D9}"/>
                </a:ext>
              </a:extLst>
            </p:cNvPr>
            <p:cNvSpPr/>
            <p:nvPr/>
          </p:nvSpPr>
          <p:spPr>
            <a:xfrm>
              <a:off x="1652337" y="49961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848CE47-9693-CBCA-3B2D-42910F337C14}"/>
              </a:ext>
            </a:extLst>
          </p:cNvPr>
          <p:cNvGrpSpPr/>
          <p:nvPr/>
        </p:nvGrpSpPr>
        <p:grpSpPr>
          <a:xfrm flipH="1">
            <a:off x="970397" y="4831649"/>
            <a:ext cx="1820779" cy="1820779"/>
            <a:chOff x="1042737" y="4386597"/>
            <a:chExt cx="2366210" cy="236621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5BB450EB-B471-F9BE-592B-2FD8C94C9BDC}"/>
                </a:ext>
              </a:extLst>
            </p:cNvPr>
            <p:cNvSpPr/>
            <p:nvPr/>
          </p:nvSpPr>
          <p:spPr>
            <a:xfrm>
              <a:off x="1042737" y="43865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DD2090A-AD0E-7EC2-B2A5-0538E424C384}"/>
                </a:ext>
              </a:extLst>
            </p:cNvPr>
            <p:cNvSpPr/>
            <p:nvPr/>
          </p:nvSpPr>
          <p:spPr>
            <a:xfrm>
              <a:off x="1195137" y="45389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E99C2050-06FC-74A1-72DE-0629D7621D5D}"/>
                </a:ext>
              </a:extLst>
            </p:cNvPr>
            <p:cNvSpPr/>
            <p:nvPr/>
          </p:nvSpPr>
          <p:spPr>
            <a:xfrm>
              <a:off x="1347537" y="46913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8F800051-3CCE-CD16-4DB9-57A1DC6E7F47}"/>
                </a:ext>
              </a:extLst>
            </p:cNvPr>
            <p:cNvSpPr/>
            <p:nvPr/>
          </p:nvSpPr>
          <p:spPr>
            <a:xfrm>
              <a:off x="1499937" y="48437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FCD99E51-F13A-25AB-1F6E-B9D95A095F2E}"/>
                </a:ext>
              </a:extLst>
            </p:cNvPr>
            <p:cNvSpPr/>
            <p:nvPr/>
          </p:nvSpPr>
          <p:spPr>
            <a:xfrm>
              <a:off x="1652337" y="49961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67E3675D-25AE-CC8E-CA64-20984486EE4A}"/>
              </a:ext>
            </a:extLst>
          </p:cNvPr>
          <p:cNvGrpSpPr/>
          <p:nvPr/>
        </p:nvGrpSpPr>
        <p:grpSpPr>
          <a:xfrm flipH="1">
            <a:off x="6027522" y="3081020"/>
            <a:ext cx="1820779" cy="1820779"/>
            <a:chOff x="1042737" y="4386597"/>
            <a:chExt cx="2366210" cy="23662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E9562D97-BA0F-6AB3-7B3C-7347C738ADFC}"/>
                </a:ext>
              </a:extLst>
            </p:cNvPr>
            <p:cNvSpPr/>
            <p:nvPr/>
          </p:nvSpPr>
          <p:spPr>
            <a:xfrm>
              <a:off x="1042737" y="43865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4488E26-A154-C690-A5AE-1A768859324E}"/>
                </a:ext>
              </a:extLst>
            </p:cNvPr>
            <p:cNvSpPr/>
            <p:nvPr/>
          </p:nvSpPr>
          <p:spPr>
            <a:xfrm>
              <a:off x="1195137" y="45389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936FD181-3CE9-5576-4760-DEDCCCD31972}"/>
                </a:ext>
              </a:extLst>
            </p:cNvPr>
            <p:cNvSpPr/>
            <p:nvPr/>
          </p:nvSpPr>
          <p:spPr>
            <a:xfrm>
              <a:off x="1347537" y="46913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9D98BBE-14B7-9C1F-9340-85F9F093E30E}"/>
                </a:ext>
              </a:extLst>
            </p:cNvPr>
            <p:cNvSpPr/>
            <p:nvPr/>
          </p:nvSpPr>
          <p:spPr>
            <a:xfrm>
              <a:off x="1499937" y="48437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98DAA65-7BDD-4D57-89AA-116A489BA999}"/>
                </a:ext>
              </a:extLst>
            </p:cNvPr>
            <p:cNvSpPr/>
            <p:nvPr/>
          </p:nvSpPr>
          <p:spPr>
            <a:xfrm>
              <a:off x="1652337" y="49961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E5423941-0E07-8C72-D837-0A322D2253BC}"/>
              </a:ext>
            </a:extLst>
          </p:cNvPr>
          <p:cNvCxnSpPr/>
          <p:nvPr/>
        </p:nvCxnSpPr>
        <p:spPr>
          <a:xfrm flipH="1">
            <a:off x="962895" y="3604489"/>
            <a:ext cx="1657020" cy="170350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E205002-5DBF-03B2-6F23-BF784B8537F9}"/>
              </a:ext>
            </a:extLst>
          </p:cNvPr>
          <p:cNvCxnSpPr/>
          <p:nvPr/>
        </p:nvCxnSpPr>
        <p:spPr>
          <a:xfrm flipH="1">
            <a:off x="2306336" y="3604489"/>
            <a:ext cx="1657020" cy="170350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AA806E9-9C9C-A9EF-9E3D-FE86F7C2CDD8}"/>
              </a:ext>
            </a:extLst>
          </p:cNvPr>
          <p:cNvCxnSpPr/>
          <p:nvPr/>
        </p:nvCxnSpPr>
        <p:spPr>
          <a:xfrm flipH="1">
            <a:off x="2306336" y="4960004"/>
            <a:ext cx="1657020" cy="170350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7F9FB5D-51C4-EF4F-A488-E00A725850F6}"/>
              </a:ext>
            </a:extLst>
          </p:cNvPr>
          <p:cNvSpPr txBox="1"/>
          <p:nvPr/>
        </p:nvSpPr>
        <p:spPr>
          <a:xfrm>
            <a:off x="1120166" y="2461147"/>
            <a:ext cx="2379491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60000</a:t>
            </a:r>
            <a:r>
              <a:rPr kumimoji="0" lang="ja-JP" alt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枚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051D7E9-55FF-9E3E-81A2-BE625921A79D}"/>
              </a:ext>
            </a:extLst>
          </p:cNvPr>
          <p:cNvSpPr txBox="1"/>
          <p:nvPr/>
        </p:nvSpPr>
        <p:spPr>
          <a:xfrm>
            <a:off x="6226607" y="1777780"/>
            <a:ext cx="2379491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48000</a:t>
            </a:r>
            <a:r>
              <a:rPr kumimoji="0" lang="ja-JP" alt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枚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5E1B4FF-05A9-DB8B-EE2C-2AE46C2FC9B8}"/>
              </a:ext>
            </a:extLst>
          </p:cNvPr>
          <p:cNvSpPr txBox="1"/>
          <p:nvPr/>
        </p:nvSpPr>
        <p:spPr>
          <a:xfrm>
            <a:off x="6082800" y="6202811"/>
            <a:ext cx="2379491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12000</a:t>
            </a:r>
            <a:r>
              <a:rPr kumimoji="0" lang="ja-JP" alt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枚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F26FE2-5EF2-C3CF-7C37-AE33D33B7B20}"/>
              </a:ext>
            </a:extLst>
          </p:cNvPr>
          <p:cNvSpPr txBox="1"/>
          <p:nvPr/>
        </p:nvSpPr>
        <p:spPr>
          <a:xfrm>
            <a:off x="8864894" y="2689518"/>
            <a:ext cx="5984440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①train</a:t>
            </a: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を</a:t>
            </a: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64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枚ずつランダムに取り出して、学習、更新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(750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回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/epoch)</a:t>
            </a:r>
            <a:endParaRPr kumimoji="0" lang="ja-JP" altLang="en-US" sz="28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B6F644C-5868-1DC9-3957-BC7889A0CC22}"/>
              </a:ext>
            </a:extLst>
          </p:cNvPr>
          <p:cNvSpPr txBox="1"/>
          <p:nvPr/>
        </p:nvSpPr>
        <p:spPr>
          <a:xfrm>
            <a:off x="1085652" y="9998788"/>
            <a:ext cx="2379491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10000</a:t>
            </a:r>
            <a:r>
              <a:rPr kumimoji="0" lang="ja-JP" alt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枚</a:t>
            </a:r>
          </a:p>
        </p:txBody>
      </p:sp>
      <p:sp>
        <p:nvSpPr>
          <p:cNvPr id="54" name="右矢印 53">
            <a:extLst>
              <a:ext uri="{FF2B5EF4-FFF2-40B4-BE49-F238E27FC236}">
                <a16:creationId xmlns:a16="http://schemas.microsoft.com/office/drawing/2014/main" id="{8CA7142F-D927-868B-487F-2F43ED371443}"/>
              </a:ext>
            </a:extLst>
          </p:cNvPr>
          <p:cNvSpPr/>
          <p:nvPr/>
        </p:nvSpPr>
        <p:spPr>
          <a:xfrm rot="19826552">
            <a:off x="13936297" y="4555994"/>
            <a:ext cx="2799084" cy="551311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B81791B-F8F4-77DD-8D58-068E6349394B}"/>
              </a:ext>
            </a:extLst>
          </p:cNvPr>
          <p:cNvSpPr/>
          <p:nvPr/>
        </p:nvSpPr>
        <p:spPr>
          <a:xfrm>
            <a:off x="10364249" y="5340641"/>
            <a:ext cx="3820968" cy="333711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6" name="右矢印 55">
            <a:extLst>
              <a:ext uri="{FF2B5EF4-FFF2-40B4-BE49-F238E27FC236}">
                <a16:creationId xmlns:a16="http://schemas.microsoft.com/office/drawing/2014/main" id="{B540117B-585B-BC20-8228-70760642FBA8}"/>
              </a:ext>
            </a:extLst>
          </p:cNvPr>
          <p:cNvSpPr/>
          <p:nvPr/>
        </p:nvSpPr>
        <p:spPr>
          <a:xfrm rot="1518732">
            <a:off x="14022641" y="5852051"/>
            <a:ext cx="2799084" cy="551311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1635467-4542-8235-F85D-AB8031014BF1}"/>
              </a:ext>
            </a:extLst>
          </p:cNvPr>
          <p:cNvSpPr txBox="1"/>
          <p:nvPr/>
        </p:nvSpPr>
        <p:spPr>
          <a:xfrm>
            <a:off x="8555096" y="6364293"/>
            <a:ext cx="5984440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②1epoch</a:t>
            </a: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終了後、</a:t>
            </a: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と</a:t>
            </a: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両方で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loss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と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accuracy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を算出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(30epoch)</a:t>
            </a:r>
          </a:p>
        </p:txBody>
      </p:sp>
      <p:sp>
        <p:nvSpPr>
          <p:cNvPr id="58" name="左中かっこ 57">
            <a:extLst>
              <a:ext uri="{FF2B5EF4-FFF2-40B4-BE49-F238E27FC236}">
                <a16:creationId xmlns:a16="http://schemas.microsoft.com/office/drawing/2014/main" id="{A7EE785E-3730-EBE7-F961-679862DF3F3F}"/>
              </a:ext>
            </a:extLst>
          </p:cNvPr>
          <p:cNvSpPr/>
          <p:nvPr/>
        </p:nvSpPr>
        <p:spPr>
          <a:xfrm>
            <a:off x="4532243" y="1615656"/>
            <a:ext cx="1113183" cy="7369318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FA95C1A-B3AE-A528-DBCD-48F240493CB5}"/>
              </a:ext>
            </a:extLst>
          </p:cNvPr>
          <p:cNvSpPr txBox="1"/>
          <p:nvPr/>
        </p:nvSpPr>
        <p:spPr>
          <a:xfrm>
            <a:off x="4982711" y="10350229"/>
            <a:ext cx="5984440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③</a:t>
            </a: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最後に</a:t>
            </a: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test</a:t>
            </a: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で最終評価</a:t>
            </a:r>
            <a:endParaRPr kumimoji="0" lang="en-US" altLang="ja-JP" sz="28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(loss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と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accuracy)</a:t>
            </a:r>
          </a:p>
        </p:txBody>
      </p:sp>
      <p:sp>
        <p:nvSpPr>
          <p:cNvPr id="60" name="右矢印 59">
            <a:extLst>
              <a:ext uri="{FF2B5EF4-FFF2-40B4-BE49-F238E27FC236}">
                <a16:creationId xmlns:a16="http://schemas.microsoft.com/office/drawing/2014/main" id="{70BE9C6B-01CE-C5D1-87F4-A6538E97F0D9}"/>
              </a:ext>
            </a:extLst>
          </p:cNvPr>
          <p:cNvSpPr/>
          <p:nvPr/>
        </p:nvSpPr>
        <p:spPr>
          <a:xfrm>
            <a:off x="4570991" y="11533833"/>
            <a:ext cx="10397339" cy="551311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FC02457-6600-EA7B-D5C5-2CD80974FB80}"/>
              </a:ext>
            </a:extLst>
          </p:cNvPr>
          <p:cNvSpPr txBox="1"/>
          <p:nvPr/>
        </p:nvSpPr>
        <p:spPr>
          <a:xfrm>
            <a:off x="647671" y="5771899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x_train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1A8D067-ADE8-BE16-C15C-9DAFCAF14FC8}"/>
              </a:ext>
            </a:extLst>
          </p:cNvPr>
          <p:cNvSpPr txBox="1"/>
          <p:nvPr/>
        </p:nvSpPr>
        <p:spPr>
          <a:xfrm>
            <a:off x="1204938" y="11656778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x_test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9817FED-2784-980D-D9A4-624E2584A108}"/>
              </a:ext>
            </a:extLst>
          </p:cNvPr>
          <p:cNvSpPr txBox="1"/>
          <p:nvPr/>
        </p:nvSpPr>
        <p:spPr>
          <a:xfrm>
            <a:off x="5727149" y="4056891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D2DF488-3620-3545-288D-45A9878D1E4E}"/>
              </a:ext>
            </a:extLst>
          </p:cNvPr>
          <p:cNvSpPr txBox="1"/>
          <p:nvPr/>
        </p:nvSpPr>
        <p:spPr>
          <a:xfrm>
            <a:off x="5861939" y="7813261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8527C4-DA28-57E4-CC6B-C68ED6DEF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970" y="3904603"/>
            <a:ext cx="3820968" cy="9971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" altLang="ja-JP" sz="36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'loss': 0.21</a:t>
            </a:r>
          </a:p>
          <a:p>
            <a:pPr algn="l"/>
            <a:r>
              <a:rPr lang="en" altLang="ja-JP" sz="36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'accuracy': 0.92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A5AD0E9-27FD-8D64-DFAE-4F79A196D8F8}"/>
              </a:ext>
            </a:extLst>
          </p:cNvPr>
          <p:cNvSpPr txBox="1"/>
          <p:nvPr/>
        </p:nvSpPr>
        <p:spPr>
          <a:xfrm>
            <a:off x="8905192" y="7885660"/>
            <a:ext cx="5284248" cy="108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" altLang="ja-JP" sz="36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'val_loss': 0.38 </a:t>
            </a:r>
          </a:p>
          <a:p>
            <a:pPr algn="l"/>
            <a:r>
              <a:rPr lang="en" altLang="ja-JP" sz="36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'val_accuracy': 0.88</a:t>
            </a:r>
            <a:endParaRPr lang="ja-JP" altLang="en-US" sz="36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DA7309F-9857-966C-CB09-C425C6EA1B9F}"/>
              </a:ext>
            </a:extLst>
          </p:cNvPr>
          <p:cNvSpPr txBox="1"/>
          <p:nvPr/>
        </p:nvSpPr>
        <p:spPr>
          <a:xfrm>
            <a:off x="22059958" y="4749419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3804F22-81EF-A36A-0C2F-8E8B4FA77EFD}"/>
              </a:ext>
            </a:extLst>
          </p:cNvPr>
          <p:cNvSpPr txBox="1"/>
          <p:nvPr/>
        </p:nvSpPr>
        <p:spPr>
          <a:xfrm>
            <a:off x="22247612" y="6652428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0692D9F-0260-32F4-488C-0521EBE475F9}"/>
              </a:ext>
            </a:extLst>
          </p:cNvPr>
          <p:cNvSpPr txBox="1"/>
          <p:nvPr/>
        </p:nvSpPr>
        <p:spPr>
          <a:xfrm>
            <a:off x="21926164" y="3121907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8C65530-390A-EA01-E4F2-AFFE1B54E3D3}"/>
              </a:ext>
            </a:extLst>
          </p:cNvPr>
          <p:cNvSpPr txBox="1"/>
          <p:nvPr/>
        </p:nvSpPr>
        <p:spPr>
          <a:xfrm>
            <a:off x="22247612" y="8064343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87025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 descr="グラフ, 折れ線グラフ&#10;&#10;自動的に生成された説明">
            <a:extLst>
              <a:ext uri="{FF2B5EF4-FFF2-40B4-BE49-F238E27FC236}">
                <a16:creationId xmlns:a16="http://schemas.microsoft.com/office/drawing/2014/main" id="{341EC0EF-2C85-BAD3-608B-A974BA2855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/>
          <a:stretch/>
        </p:blipFill>
        <p:spPr>
          <a:xfrm>
            <a:off x="12412349" y="1449528"/>
            <a:ext cx="9158758" cy="6529874"/>
          </a:xfrm>
          <a:prstGeom prst="rect">
            <a:avLst/>
          </a:prstGeom>
        </p:spPr>
      </p:pic>
      <p:pic>
        <p:nvPicPr>
          <p:cNvPr id="24" name="図 23" descr="グラフ, 折れ線グラフ&#10;&#10;自動的に生成された説明">
            <a:extLst>
              <a:ext uri="{FF2B5EF4-FFF2-40B4-BE49-F238E27FC236}">
                <a16:creationId xmlns:a16="http://schemas.microsoft.com/office/drawing/2014/main" id="{511A7AFE-8985-42C2-B4D5-9682E04F7D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59"/>
          <a:stretch/>
        </p:blipFill>
        <p:spPr>
          <a:xfrm>
            <a:off x="2309044" y="1361041"/>
            <a:ext cx="8925014" cy="65298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870E2A-4132-CF04-52CF-EFF4E2B64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246" y="3328655"/>
            <a:ext cx="3603407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  <a:r>
              <a:rPr lang="ja-JP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Test loss: 0.4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CCD40C-1CC9-083A-ABE5-0335062FC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457" y="7233802"/>
            <a:ext cx="3970195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Courier New" panose="02070309020205020404" pitchFamily="49" charset="0"/>
              </a:rPr>
              <a:t> train_</a:t>
            </a:r>
            <a:r>
              <a:rPr lang="ja-JP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Courier New" panose="02070309020205020404" pitchFamily="49" charset="0"/>
              </a:rPr>
              <a:t>loss: 0.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Courier New" panose="02070309020205020404" pitchFamily="49" charset="0"/>
              </a:rPr>
              <a:t>21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878590-EAD2-3412-A9AA-39F4DDDDB595}"/>
              </a:ext>
            </a:extLst>
          </p:cNvPr>
          <p:cNvSpPr txBox="1"/>
          <p:nvPr/>
        </p:nvSpPr>
        <p:spPr>
          <a:xfrm>
            <a:off x="8153857" y="5262762"/>
            <a:ext cx="3292014" cy="590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Courier New" panose="02070309020205020404" pitchFamily="49" charset="0"/>
              </a:rPr>
              <a:t>val_loss: 0.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Courier New" panose="02070309020205020404" pitchFamily="49" charset="0"/>
              </a:rPr>
              <a:t>38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D225C9-1CA1-D85E-2534-31D4D2F7CE38}"/>
              </a:ext>
            </a:extLst>
          </p:cNvPr>
          <p:cNvSpPr txBox="1"/>
          <p:nvPr/>
        </p:nvSpPr>
        <p:spPr>
          <a:xfrm>
            <a:off x="2599014" y="319807"/>
            <a:ext cx="19133042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r>
              <a:rPr kumimoji="0" lang="ja-JP" altLang="en-US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は</a:t>
            </a:r>
            <a:r>
              <a:rPr kumimoji="0" lang="en-US" altLang="ja-JP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loss</a:t>
            </a:r>
            <a:r>
              <a:rPr kumimoji="0" lang="ja-JP" altLang="en-US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も小さく</a:t>
            </a:r>
            <a:r>
              <a:rPr kumimoji="0" lang="en-US" altLang="ja-JP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accuracy</a:t>
            </a:r>
            <a:r>
              <a:rPr kumimoji="0" lang="ja-JP" altLang="en-US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も高いのに、</a:t>
            </a:r>
            <a:r>
              <a:rPr kumimoji="0" lang="en-US" altLang="ja-JP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r>
              <a:rPr kumimoji="0" lang="ja-JP" altLang="en-US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は精度が悪い</a:t>
            </a:r>
            <a:r>
              <a:rPr kumimoji="0" lang="en-US" altLang="ja-JP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 (test</a:t>
            </a:r>
            <a:r>
              <a:rPr kumimoji="0" lang="ja-JP" altLang="en-US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も悪い</a:t>
            </a:r>
            <a:r>
              <a:rPr kumimoji="0" lang="en-US" altLang="ja-JP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endParaRPr kumimoji="0" lang="ja-JP" altLang="en-US" sz="44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871A4D0-8F9C-D418-28D4-24CBCA3A8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9932" y="4236157"/>
            <a:ext cx="4788071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  <a:r>
              <a:rPr lang="ja-JP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Test accuracy: 0.8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7</a:t>
            </a:r>
            <a:r>
              <a:rPr lang="ja-JP" altLang="ja-JP" sz="36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EF3704A2-0F24-15D2-742F-9FD81B4EE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1997" y="1250986"/>
            <a:ext cx="5049374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Courier New" panose="02070309020205020404" pitchFamily="49" charset="0"/>
              </a:rPr>
              <a:t> train_</a:t>
            </a:r>
            <a:r>
              <a:rPr lang="ja-JP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Courier New" panose="02070309020205020404" pitchFamily="49" charset="0"/>
              </a:rPr>
              <a:t>accuracy: 0.9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Courier New" panose="02070309020205020404" pitchFamily="49" charset="0"/>
              </a:rPr>
              <a:t>2</a:t>
            </a:r>
            <a:endParaRPr lang="ja-JP" altLang="ja-JP" sz="3600" dirty="0">
              <a:solidFill>
                <a:schemeClr val="tx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7AB2549-ADE7-8A3E-12CD-90E4F740D2F8}"/>
              </a:ext>
            </a:extLst>
          </p:cNvPr>
          <p:cNvSpPr txBox="1"/>
          <p:nvPr/>
        </p:nvSpPr>
        <p:spPr>
          <a:xfrm>
            <a:off x="19141443" y="2828230"/>
            <a:ext cx="4736560" cy="590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Courier New" panose="02070309020205020404" pitchFamily="49" charset="0"/>
              </a:rPr>
              <a:t>val_accuracy: 0.8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Courier New" panose="02070309020205020404" pitchFamily="49" charset="0"/>
              </a:rPr>
              <a:t>8</a:t>
            </a:r>
            <a:r>
              <a:rPr lang="ja-JP" altLang="ja-JP" sz="360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</a:t>
            </a:r>
            <a:endParaRPr lang="ja-JP" altLang="en-US" sz="3600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6B19ED5-0E56-8CAC-0FBA-01E04CA207D2}"/>
              </a:ext>
            </a:extLst>
          </p:cNvPr>
          <p:cNvSpPr/>
          <p:nvPr/>
        </p:nvSpPr>
        <p:spPr>
          <a:xfrm>
            <a:off x="10626946" y="462597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2DC7C50-5CA2-8A4C-EBFD-E6423F80E836}"/>
              </a:ext>
            </a:extLst>
          </p:cNvPr>
          <p:cNvSpPr/>
          <p:nvPr/>
        </p:nvSpPr>
        <p:spPr>
          <a:xfrm>
            <a:off x="10623024" y="4043390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C407F416-2348-D0A0-0BE4-21C1BD990B3D}"/>
              </a:ext>
            </a:extLst>
          </p:cNvPr>
          <p:cNvSpPr/>
          <p:nvPr/>
        </p:nvSpPr>
        <p:spPr>
          <a:xfrm>
            <a:off x="10623023" y="687746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0" name="上下矢印 19">
            <a:extLst>
              <a:ext uri="{FF2B5EF4-FFF2-40B4-BE49-F238E27FC236}">
                <a16:creationId xmlns:a16="http://schemas.microsoft.com/office/drawing/2014/main" id="{411C29BF-FB5D-40D1-E9C9-4D4BB219EE9C}"/>
              </a:ext>
            </a:extLst>
          </p:cNvPr>
          <p:cNvSpPr/>
          <p:nvPr/>
        </p:nvSpPr>
        <p:spPr>
          <a:xfrm>
            <a:off x="7476565" y="5336357"/>
            <a:ext cx="304800" cy="1045526"/>
          </a:xfrm>
          <a:prstGeom prst="upDown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1" name="上下矢印 20">
            <a:extLst>
              <a:ext uri="{FF2B5EF4-FFF2-40B4-BE49-F238E27FC236}">
                <a16:creationId xmlns:a16="http://schemas.microsoft.com/office/drawing/2014/main" id="{C967A13C-129A-AB96-377E-B234D61FB45D}"/>
              </a:ext>
            </a:extLst>
          </p:cNvPr>
          <p:cNvSpPr/>
          <p:nvPr/>
        </p:nvSpPr>
        <p:spPr>
          <a:xfrm>
            <a:off x="18484636" y="2535620"/>
            <a:ext cx="304800" cy="1045526"/>
          </a:xfrm>
          <a:prstGeom prst="upDown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63B9CFC-DACF-FA1F-5931-5880C89C65F0}"/>
              </a:ext>
            </a:extLst>
          </p:cNvPr>
          <p:cNvSpPr txBox="1"/>
          <p:nvPr/>
        </p:nvSpPr>
        <p:spPr>
          <a:xfrm>
            <a:off x="3918589" y="11792636"/>
            <a:ext cx="16987520" cy="8504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5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この状態を過学習と言う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8DEDFEF-FCB1-3D35-D4BA-F669D3CF60FF}"/>
              </a:ext>
            </a:extLst>
          </p:cNvPr>
          <p:cNvSpPr txBox="1"/>
          <p:nvPr/>
        </p:nvSpPr>
        <p:spPr>
          <a:xfrm>
            <a:off x="5474189" y="9396693"/>
            <a:ext cx="15230440" cy="13213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→ </a:t>
            </a:r>
            <a:r>
              <a:rPr kumimoji="0" lang="en-US" altLang="ja-JP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r>
              <a:rPr kumimoji="0" lang="ja-JP" altLang="en-US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はうまく学習出来ているのに、</a:t>
            </a:r>
            <a:r>
              <a:rPr kumimoji="0" lang="en-US" altLang="ja-JP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r>
              <a:rPr kumimoji="0" lang="ja-JP" altLang="en-US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は出来ていない</a:t>
            </a:r>
            <a:endParaRPr kumimoji="0" lang="en-US" altLang="ja-JP" sz="44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→ </a:t>
            </a:r>
            <a:r>
              <a:rPr lang="en-US" altLang="ja-JP" sz="4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train</a:t>
            </a:r>
            <a:r>
              <a:rPr lang="ja-JP" altLang="en-US" sz="4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のデータに合わせて学習し過ぎ</a:t>
            </a:r>
            <a:endParaRPr kumimoji="0" lang="ja-JP" altLang="en-US" sz="44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1F66E4DD-BFC2-7D83-0396-E7C38F165D98}"/>
              </a:ext>
            </a:extLst>
          </p:cNvPr>
          <p:cNvSpPr/>
          <p:nvPr/>
        </p:nvSpPr>
        <p:spPr>
          <a:xfrm>
            <a:off x="20981151" y="3449224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9A592888-2E11-C358-8563-DD62F30DBBCF}"/>
              </a:ext>
            </a:extLst>
          </p:cNvPr>
          <p:cNvSpPr/>
          <p:nvPr/>
        </p:nvSpPr>
        <p:spPr>
          <a:xfrm>
            <a:off x="20981151" y="3781488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618EAEAE-D145-F898-EC54-C8528E4EF4AC}"/>
              </a:ext>
            </a:extLst>
          </p:cNvPr>
          <p:cNvSpPr/>
          <p:nvPr/>
        </p:nvSpPr>
        <p:spPr>
          <a:xfrm>
            <a:off x="20966684" y="183846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320223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4E2449-6E1C-A70A-109C-35DBEA5A3494}"/>
              </a:ext>
            </a:extLst>
          </p:cNvPr>
          <p:cNvSpPr txBox="1"/>
          <p:nvPr/>
        </p:nvSpPr>
        <p:spPr>
          <a:xfrm>
            <a:off x="9193762" y="409406"/>
            <a:ext cx="5996473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前回まで</a:t>
            </a:r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C0A0CEF9-B050-2B0E-3C1D-7BE87E68E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4" y="3570072"/>
            <a:ext cx="10886017" cy="6126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0B36EF1A-D15E-D699-DD7C-DB6941932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191" y="2407976"/>
            <a:ext cx="8408568" cy="4718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A6FDF18-AD64-4EA4-D6C2-1C364DF0A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643" y="8363190"/>
            <a:ext cx="8372116" cy="4718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319466-E719-DE7B-F3CA-EEBBCC94D9A5}"/>
              </a:ext>
            </a:extLst>
          </p:cNvPr>
          <p:cNvSpPr txBox="1"/>
          <p:nvPr/>
        </p:nvSpPr>
        <p:spPr>
          <a:xfrm>
            <a:off x="3197289" y="2595296"/>
            <a:ext cx="59964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モデルの作成</a:t>
            </a:r>
            <a:endParaRPr kumimoji="0" lang="ja-JP" altLang="en-US" sz="40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BDD97AF-B26E-DC73-6A0C-51E6B9845046}"/>
              </a:ext>
            </a:extLst>
          </p:cNvPr>
          <p:cNvSpPr txBox="1"/>
          <p:nvPr/>
        </p:nvSpPr>
        <p:spPr>
          <a:xfrm>
            <a:off x="15425464" y="1622143"/>
            <a:ext cx="59964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0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学習</a:t>
            </a: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C2DF09C1-38F3-1B8A-76ED-F1BC154C9198}"/>
              </a:ext>
            </a:extLst>
          </p:cNvPr>
          <p:cNvSpPr/>
          <p:nvPr/>
        </p:nvSpPr>
        <p:spPr>
          <a:xfrm rot="19775963">
            <a:off x="12404054" y="5519036"/>
            <a:ext cx="1261605" cy="744351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021DD250-B563-6BC0-C27C-65F096D9BE05}"/>
              </a:ext>
            </a:extLst>
          </p:cNvPr>
          <p:cNvSpPr/>
          <p:nvPr/>
        </p:nvSpPr>
        <p:spPr>
          <a:xfrm rot="5400000">
            <a:off x="17033350" y="7293453"/>
            <a:ext cx="766158" cy="902589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D1A77B7-1451-C14D-21E6-AF9BCF4EE18A}"/>
              </a:ext>
            </a:extLst>
          </p:cNvPr>
          <p:cNvSpPr txBox="1"/>
          <p:nvPr/>
        </p:nvSpPr>
        <p:spPr>
          <a:xfrm>
            <a:off x="15425464" y="7409185"/>
            <a:ext cx="59964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0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予測</a:t>
            </a:r>
          </a:p>
        </p:txBody>
      </p:sp>
    </p:spTree>
    <p:extLst>
      <p:ext uri="{BB962C8B-B14F-4D97-AF65-F5344CB8AC3E}">
        <p14:creationId xmlns:p14="http://schemas.microsoft.com/office/powerpoint/2010/main" val="194049662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765520-3C72-4BAB-8B7E-A27029C568B3}"/>
              </a:ext>
            </a:extLst>
          </p:cNvPr>
          <p:cNvSpPr txBox="1"/>
          <p:nvPr/>
        </p:nvSpPr>
        <p:spPr>
          <a:xfrm>
            <a:off x="6639408" y="228707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学習のイメージ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C6EB3A-7A0D-77ED-0069-58AF433A05DE}"/>
              </a:ext>
            </a:extLst>
          </p:cNvPr>
          <p:cNvSpPr/>
          <p:nvPr/>
        </p:nvSpPr>
        <p:spPr>
          <a:xfrm>
            <a:off x="5017253" y="1930400"/>
            <a:ext cx="13655040" cy="790448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252868-210B-9EB3-F308-A31FE73C5126}"/>
              </a:ext>
            </a:extLst>
          </p:cNvPr>
          <p:cNvSpPr txBox="1"/>
          <p:nvPr/>
        </p:nvSpPr>
        <p:spPr>
          <a:xfrm>
            <a:off x="3259327" y="1220899"/>
            <a:ext cx="1698752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学習はデータから当てはまりの良い関数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(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係数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を導く作業です</a:t>
            </a: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27E8A6B-5AA4-5CC1-7DF0-C651A4EC438B}"/>
              </a:ext>
            </a:extLst>
          </p:cNvPr>
          <p:cNvSpPr/>
          <p:nvPr/>
        </p:nvSpPr>
        <p:spPr>
          <a:xfrm>
            <a:off x="10623024" y="569887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B94740A-1AB1-EF17-5508-42CD9D549153}"/>
              </a:ext>
            </a:extLst>
          </p:cNvPr>
          <p:cNvSpPr/>
          <p:nvPr/>
        </p:nvSpPr>
        <p:spPr>
          <a:xfrm>
            <a:off x="10184112" y="4628606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4A32BD5-9B17-D19C-BA2F-CBF4DDB9742F}"/>
              </a:ext>
            </a:extLst>
          </p:cNvPr>
          <p:cNvSpPr/>
          <p:nvPr/>
        </p:nvSpPr>
        <p:spPr>
          <a:xfrm>
            <a:off x="9287999" y="5882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97CBD8AC-8E48-2D8E-BF9E-43E53CFB9F79}"/>
              </a:ext>
            </a:extLst>
          </p:cNvPr>
          <p:cNvSpPr/>
          <p:nvPr/>
        </p:nvSpPr>
        <p:spPr>
          <a:xfrm>
            <a:off x="11250912" y="53992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19C184F-0096-9B6C-034E-4433158C6EF0}"/>
              </a:ext>
            </a:extLst>
          </p:cNvPr>
          <p:cNvSpPr/>
          <p:nvPr/>
        </p:nvSpPr>
        <p:spPr>
          <a:xfrm>
            <a:off x="10812000" y="432901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99ABC267-B967-E493-A979-DBC874AC365F}"/>
              </a:ext>
            </a:extLst>
          </p:cNvPr>
          <p:cNvSpPr/>
          <p:nvPr/>
        </p:nvSpPr>
        <p:spPr>
          <a:xfrm>
            <a:off x="9915887" y="55830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AD2AE8DE-B6A6-6A2C-1A98-CB58A2CC4309}"/>
              </a:ext>
            </a:extLst>
          </p:cNvPr>
          <p:cNvSpPr/>
          <p:nvPr/>
        </p:nvSpPr>
        <p:spPr>
          <a:xfrm>
            <a:off x="12038963" y="462856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8263960E-5B15-CC41-2229-2895566BF6D6}"/>
              </a:ext>
            </a:extLst>
          </p:cNvPr>
          <p:cNvSpPr/>
          <p:nvPr/>
        </p:nvSpPr>
        <p:spPr>
          <a:xfrm>
            <a:off x="11600051" y="35583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DC86C167-737D-98C0-0EBC-C6C5456C19E8}"/>
              </a:ext>
            </a:extLst>
          </p:cNvPr>
          <p:cNvSpPr/>
          <p:nvPr/>
        </p:nvSpPr>
        <p:spPr>
          <a:xfrm>
            <a:off x="10703938" y="481233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4A9EDC55-E3D0-D714-97A0-E1A07A42E2D1}"/>
              </a:ext>
            </a:extLst>
          </p:cNvPr>
          <p:cNvSpPr/>
          <p:nvPr/>
        </p:nvSpPr>
        <p:spPr>
          <a:xfrm>
            <a:off x="13220954" y="481233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5ECD199-77C1-BDAB-D2BF-CB52E3987625}"/>
              </a:ext>
            </a:extLst>
          </p:cNvPr>
          <p:cNvSpPr/>
          <p:nvPr/>
        </p:nvSpPr>
        <p:spPr>
          <a:xfrm>
            <a:off x="12782042" y="374206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AF06A9B-7CED-323A-8612-227C1C8F8027}"/>
              </a:ext>
            </a:extLst>
          </p:cNvPr>
          <p:cNvSpPr/>
          <p:nvPr/>
        </p:nvSpPr>
        <p:spPr>
          <a:xfrm>
            <a:off x="11885929" y="499610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3D422AFB-C3C4-77BA-49AA-D47DA2D5798F}"/>
              </a:ext>
            </a:extLst>
          </p:cNvPr>
          <p:cNvSpPr/>
          <p:nvPr/>
        </p:nvSpPr>
        <p:spPr>
          <a:xfrm>
            <a:off x="9839367" y="621527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71E6147-0142-19AE-A2A4-BAE271307CAE}"/>
              </a:ext>
            </a:extLst>
          </p:cNvPr>
          <p:cNvSpPr/>
          <p:nvPr/>
        </p:nvSpPr>
        <p:spPr>
          <a:xfrm>
            <a:off x="9400455" y="514500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46AF053-88FE-157E-4733-348BE3CB4EA6}"/>
              </a:ext>
            </a:extLst>
          </p:cNvPr>
          <p:cNvSpPr/>
          <p:nvPr/>
        </p:nvSpPr>
        <p:spPr>
          <a:xfrm>
            <a:off x="8504342" y="6399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F2A58955-52B7-8442-C1EB-E4605BEC7D97}"/>
              </a:ext>
            </a:extLst>
          </p:cNvPr>
          <p:cNvSpPr/>
          <p:nvPr/>
        </p:nvSpPr>
        <p:spPr>
          <a:xfrm rot="12260742">
            <a:off x="13215271" y="422229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279AD228-01A3-E2B3-4C51-0D1113992AE6}"/>
              </a:ext>
            </a:extLst>
          </p:cNvPr>
          <p:cNvSpPr/>
          <p:nvPr/>
        </p:nvSpPr>
        <p:spPr>
          <a:xfrm rot="12260742">
            <a:off x="13173945" y="537832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331CE7A-40EF-A90F-0DB4-27D436ECEA70}"/>
              </a:ext>
            </a:extLst>
          </p:cNvPr>
          <p:cNvSpPr/>
          <p:nvPr/>
        </p:nvSpPr>
        <p:spPr>
          <a:xfrm rot="12260742">
            <a:off x="14507335" y="460522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2705EE9-0365-962D-EB4F-DE4F7B83F54A}"/>
              </a:ext>
            </a:extLst>
          </p:cNvPr>
          <p:cNvSpPr/>
          <p:nvPr/>
        </p:nvSpPr>
        <p:spPr>
          <a:xfrm rot="12260742">
            <a:off x="12519714" y="423640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77BA72BF-810C-0EF6-70FC-23E0AF73F9A8}"/>
              </a:ext>
            </a:extLst>
          </p:cNvPr>
          <p:cNvSpPr/>
          <p:nvPr/>
        </p:nvSpPr>
        <p:spPr>
          <a:xfrm rot="12260742">
            <a:off x="12478388" y="539243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8B061EBD-E69E-EDB7-3A3F-046B3525AFF1}"/>
              </a:ext>
            </a:extLst>
          </p:cNvPr>
          <p:cNvSpPr/>
          <p:nvPr/>
        </p:nvSpPr>
        <p:spPr>
          <a:xfrm rot="12260742">
            <a:off x="13811778" y="461932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4E366B03-BBEC-7ACE-548C-336AFFB414F4}"/>
              </a:ext>
            </a:extLst>
          </p:cNvPr>
          <p:cNvSpPr/>
          <p:nvPr/>
        </p:nvSpPr>
        <p:spPr>
          <a:xfrm rot="12260742">
            <a:off x="11484021" y="461371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7E6DD69E-B5E4-8EC2-91B2-A3019BD75A10}"/>
              </a:ext>
            </a:extLst>
          </p:cNvPr>
          <p:cNvSpPr/>
          <p:nvPr/>
        </p:nvSpPr>
        <p:spPr>
          <a:xfrm rot="12260742">
            <a:off x="15141036" y="410611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5FBF8948-D442-7992-1036-AFCEC2503983}"/>
              </a:ext>
            </a:extLst>
          </p:cNvPr>
          <p:cNvSpPr/>
          <p:nvPr/>
        </p:nvSpPr>
        <p:spPr>
          <a:xfrm rot="12260742">
            <a:off x="12776085" y="4996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AAB5DE09-A459-BCD4-B316-6C9ED4120F43}"/>
              </a:ext>
            </a:extLst>
          </p:cNvPr>
          <p:cNvSpPr/>
          <p:nvPr/>
        </p:nvSpPr>
        <p:spPr>
          <a:xfrm rot="12260742">
            <a:off x="10482895" y="395902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3934282-B712-ECAB-63F2-CF4F2AB13BD6}"/>
              </a:ext>
            </a:extLst>
          </p:cNvPr>
          <p:cNvSpPr/>
          <p:nvPr/>
        </p:nvSpPr>
        <p:spPr>
          <a:xfrm rot="12260742">
            <a:off x="10441569" y="511505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C4D3A13D-3424-38B5-FEED-A2E7D16627E5}"/>
              </a:ext>
            </a:extLst>
          </p:cNvPr>
          <p:cNvSpPr/>
          <p:nvPr/>
        </p:nvSpPr>
        <p:spPr>
          <a:xfrm rot="12260742">
            <a:off x="11774959" y="43419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415F34EB-C784-53C4-3FD8-693F3A75A968}"/>
              </a:ext>
            </a:extLst>
          </p:cNvPr>
          <p:cNvSpPr/>
          <p:nvPr/>
        </p:nvSpPr>
        <p:spPr>
          <a:xfrm rot="12260742">
            <a:off x="14142123" y="407486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B04EB3F8-879A-10D1-5F70-F03691799305}"/>
              </a:ext>
            </a:extLst>
          </p:cNvPr>
          <p:cNvSpPr/>
          <p:nvPr/>
        </p:nvSpPr>
        <p:spPr>
          <a:xfrm rot="12260742">
            <a:off x="16400806" y="325448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3FA303D0-5A29-543F-2148-3CB1E67033A7}"/>
              </a:ext>
            </a:extLst>
          </p:cNvPr>
          <p:cNvSpPr/>
          <p:nvPr/>
        </p:nvSpPr>
        <p:spPr>
          <a:xfrm rot="12260742">
            <a:off x="15434187" y="4457796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F62692C9-B46A-4583-6A6C-20E83AB2E6EA}"/>
              </a:ext>
            </a:extLst>
          </p:cNvPr>
          <p:cNvSpPr/>
          <p:nvPr/>
        </p:nvSpPr>
        <p:spPr>
          <a:xfrm rot="12260742">
            <a:off x="16533180" y="369529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F1E8AFBF-ABC0-8113-255D-F7CC36574ABF}"/>
              </a:ext>
            </a:extLst>
          </p:cNvPr>
          <p:cNvSpPr/>
          <p:nvPr/>
        </p:nvSpPr>
        <p:spPr>
          <a:xfrm rot="12260742">
            <a:off x="15837623" y="37094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FDF7D8F3-B76E-7701-1A0F-3D0BE056EED6}"/>
              </a:ext>
            </a:extLst>
          </p:cNvPr>
          <p:cNvSpPr/>
          <p:nvPr/>
        </p:nvSpPr>
        <p:spPr>
          <a:xfrm rot="12260742">
            <a:off x="17460032" y="354786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DC786FA4-C692-3491-89C1-B7567FFB62BE}"/>
              </a:ext>
            </a:extLst>
          </p:cNvPr>
          <p:cNvSpPr/>
          <p:nvPr/>
        </p:nvSpPr>
        <p:spPr>
          <a:xfrm rot="12260742">
            <a:off x="7170769" y="705693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4BA0ECB6-4B80-2A14-3F5E-6214CDEFA39A}"/>
              </a:ext>
            </a:extLst>
          </p:cNvPr>
          <p:cNvSpPr/>
          <p:nvPr/>
        </p:nvSpPr>
        <p:spPr>
          <a:xfrm rot="12260742">
            <a:off x="6475212" y="7071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26D8073F-D2FC-53FE-4CA0-EFEA489B1B9E}"/>
              </a:ext>
            </a:extLst>
          </p:cNvPr>
          <p:cNvSpPr/>
          <p:nvPr/>
        </p:nvSpPr>
        <p:spPr>
          <a:xfrm rot="12260742">
            <a:off x="8097621" y="690950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0FFDC261-1D1F-9BF4-481E-7CFA80754D34}"/>
              </a:ext>
            </a:extLst>
          </p:cNvPr>
          <p:cNvSpPr/>
          <p:nvPr/>
        </p:nvSpPr>
        <p:spPr>
          <a:xfrm>
            <a:off x="6928423" y="680138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EB3E68C1-CC3F-E001-A7A0-A1B09E96DF77}"/>
              </a:ext>
            </a:extLst>
          </p:cNvPr>
          <p:cNvSpPr/>
          <p:nvPr/>
        </p:nvSpPr>
        <p:spPr>
          <a:xfrm>
            <a:off x="7556311" y="650179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9A899262-7A97-7D86-4987-EE200CFE2419}"/>
              </a:ext>
            </a:extLst>
          </p:cNvPr>
          <p:cNvSpPr/>
          <p:nvPr/>
        </p:nvSpPr>
        <p:spPr>
          <a:xfrm>
            <a:off x="6144766" y="731779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084EC329-403F-8334-50CE-DA21BB661030}"/>
              </a:ext>
            </a:extLst>
          </p:cNvPr>
          <p:cNvSpPr/>
          <p:nvPr/>
        </p:nvSpPr>
        <p:spPr>
          <a:xfrm>
            <a:off x="8876941" y="6121597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A8EB6DE8-E582-E1E8-272A-509A231EBB3E}"/>
              </a:ext>
            </a:extLst>
          </p:cNvPr>
          <p:cNvSpPr/>
          <p:nvPr/>
        </p:nvSpPr>
        <p:spPr>
          <a:xfrm>
            <a:off x="11133283" y="450744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3" name="円/楕円 62">
            <a:extLst>
              <a:ext uri="{FF2B5EF4-FFF2-40B4-BE49-F238E27FC236}">
                <a16:creationId xmlns:a16="http://schemas.microsoft.com/office/drawing/2014/main" id="{B5B3CDEA-709D-AFAE-727D-4F67601B5E19}"/>
              </a:ext>
            </a:extLst>
          </p:cNvPr>
          <p:cNvSpPr/>
          <p:nvPr/>
        </p:nvSpPr>
        <p:spPr>
          <a:xfrm>
            <a:off x="15001173" y="45427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4BA38E9D-3982-9FA5-CD8A-F5D0A8E82C9E}"/>
              </a:ext>
            </a:extLst>
          </p:cNvPr>
          <p:cNvSpPr/>
          <p:nvPr/>
        </p:nvSpPr>
        <p:spPr>
          <a:xfrm>
            <a:off x="15587223" y="40853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F1D50F77-7627-AD88-5D9E-41470ED37E88}"/>
              </a:ext>
            </a:extLst>
          </p:cNvPr>
          <p:cNvSpPr/>
          <p:nvPr/>
        </p:nvSpPr>
        <p:spPr>
          <a:xfrm>
            <a:off x="17814787" y="32544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D65DD5B7-D219-1B82-7124-C97C153CDB0E}"/>
              </a:ext>
            </a:extLst>
          </p:cNvPr>
          <p:cNvSpPr/>
          <p:nvPr/>
        </p:nvSpPr>
        <p:spPr>
          <a:xfrm>
            <a:off x="17105277" y="336635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8E4AD647-01E7-0183-C7FD-B7A40D077F13}"/>
              </a:ext>
            </a:extLst>
          </p:cNvPr>
          <p:cNvSpPr/>
          <p:nvPr/>
        </p:nvSpPr>
        <p:spPr>
          <a:xfrm>
            <a:off x="17814787" y="244767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26E3A7A3-D041-1C57-F155-C11D8C48823B}"/>
              </a:ext>
            </a:extLst>
          </p:cNvPr>
          <p:cNvSpPr/>
          <p:nvPr/>
        </p:nvSpPr>
        <p:spPr>
          <a:xfrm>
            <a:off x="5825789" y="70072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D69EA891-86A5-3EBC-CE0D-7618A59FDC5B}"/>
              </a:ext>
            </a:extLst>
          </p:cNvPr>
          <p:cNvSpPr/>
          <p:nvPr/>
        </p:nvSpPr>
        <p:spPr>
          <a:xfrm>
            <a:off x="5457971" y="746889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4C35BAFB-C71E-7746-24F6-96689F056BAA}"/>
              </a:ext>
            </a:extLst>
          </p:cNvPr>
          <p:cNvSpPr/>
          <p:nvPr/>
        </p:nvSpPr>
        <p:spPr>
          <a:xfrm>
            <a:off x="5304934" y="799709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B73DCB46-0223-7A71-CCE3-1542D1E7A912}"/>
              </a:ext>
            </a:extLst>
          </p:cNvPr>
          <p:cNvSpPr/>
          <p:nvPr/>
        </p:nvSpPr>
        <p:spPr>
          <a:xfrm rot="12260742">
            <a:off x="7992292" y="608789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06237E4C-E630-990E-8F0C-76D399A263CE}"/>
              </a:ext>
            </a:extLst>
          </p:cNvPr>
          <p:cNvSpPr/>
          <p:nvPr/>
        </p:nvSpPr>
        <p:spPr>
          <a:xfrm rot="12260742">
            <a:off x="6573669" y="663929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344DF64C-ACC3-8EF3-21F2-3F6290ABB18F}"/>
              </a:ext>
            </a:extLst>
          </p:cNvPr>
          <p:cNvSpPr/>
          <p:nvPr/>
        </p:nvSpPr>
        <p:spPr>
          <a:xfrm rot="12260742">
            <a:off x="16114118" y="4001587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B6A754D0-7962-B09C-9C9E-A515433570A9}"/>
              </a:ext>
            </a:extLst>
          </p:cNvPr>
          <p:cNvSpPr/>
          <p:nvPr/>
        </p:nvSpPr>
        <p:spPr>
          <a:xfrm rot="12260742">
            <a:off x="8912064" y="650614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5" name="円/楕円 74">
            <a:extLst>
              <a:ext uri="{FF2B5EF4-FFF2-40B4-BE49-F238E27FC236}">
                <a16:creationId xmlns:a16="http://schemas.microsoft.com/office/drawing/2014/main" id="{C638E43C-8215-2F8A-9727-F91D37931FE6}"/>
              </a:ext>
            </a:extLst>
          </p:cNvPr>
          <p:cNvSpPr/>
          <p:nvPr/>
        </p:nvSpPr>
        <p:spPr>
          <a:xfrm rot="12260742">
            <a:off x="12163802" y="524779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6" name="円/楕円 75">
            <a:extLst>
              <a:ext uri="{FF2B5EF4-FFF2-40B4-BE49-F238E27FC236}">
                <a16:creationId xmlns:a16="http://schemas.microsoft.com/office/drawing/2014/main" id="{EB093368-1098-58D0-F51F-8A760514F168}"/>
              </a:ext>
            </a:extLst>
          </p:cNvPr>
          <p:cNvSpPr/>
          <p:nvPr/>
        </p:nvSpPr>
        <p:spPr>
          <a:xfrm rot="12260742">
            <a:off x="13413120" y="45421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48E2D93-CBA8-B299-CDFA-0546F1349801}"/>
              </a:ext>
            </a:extLst>
          </p:cNvPr>
          <p:cNvSpPr txBox="1"/>
          <p:nvPr/>
        </p:nvSpPr>
        <p:spPr>
          <a:xfrm>
            <a:off x="3143297" y="10187597"/>
            <a:ext cx="1698752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一番シンプルな線形回帰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f</a:t>
            </a:r>
            <a:r>
              <a:rPr lang="en-US" altLang="ja-JP" sz="3600" baseline="-25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(x) 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を想定します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(x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が増えると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y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が一定の割合で増える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803763F-6F1C-B6DA-16A8-E1B13ECDB710}"/>
              </a:ext>
            </a:extLst>
          </p:cNvPr>
          <p:cNvSpPr txBox="1"/>
          <p:nvPr/>
        </p:nvSpPr>
        <p:spPr>
          <a:xfrm>
            <a:off x="3359076" y="5049758"/>
            <a:ext cx="1595187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y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正解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88CB44B-45B1-EEE2-F2C6-DD9C4F0637F7}"/>
              </a:ext>
            </a:extLst>
          </p:cNvPr>
          <p:cNvSpPr txBox="1"/>
          <p:nvPr/>
        </p:nvSpPr>
        <p:spPr>
          <a:xfrm>
            <a:off x="18735282" y="9054193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x(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入力データ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90C6D2E-181B-30E3-2678-B91F11C91A92}"/>
              </a:ext>
            </a:extLst>
          </p:cNvPr>
          <p:cNvSpPr txBox="1"/>
          <p:nvPr/>
        </p:nvSpPr>
        <p:spPr>
          <a:xfrm>
            <a:off x="3143297" y="11049234"/>
            <a:ext cx="16987520" cy="1598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y = f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1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(x) = a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1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 x + a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2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　となり、この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a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1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と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</a:t>
            </a:r>
            <a:r>
              <a:rPr lang="en-US" altLang="ja-JP" sz="3600" baseline="-25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を探します</a:t>
            </a:r>
            <a:endParaRPr kumimoji="0" lang="en-US" altLang="ja-JP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深層学習の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w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が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</a:t>
            </a:r>
            <a:r>
              <a:rPr lang="en-US" altLang="ja-JP" sz="3600" baseline="-25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、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b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が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</a:t>
            </a:r>
            <a:r>
              <a:rPr lang="en-US" altLang="ja-JP" sz="3600" baseline="-25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に相当します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41408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765520-3C72-4BAB-8B7E-A27029C568B3}"/>
              </a:ext>
            </a:extLst>
          </p:cNvPr>
          <p:cNvSpPr txBox="1"/>
          <p:nvPr/>
        </p:nvSpPr>
        <p:spPr>
          <a:xfrm>
            <a:off x="6639408" y="228707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学習のイメージ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C6EB3A-7A0D-77ED-0069-58AF433A05DE}"/>
              </a:ext>
            </a:extLst>
          </p:cNvPr>
          <p:cNvSpPr/>
          <p:nvPr/>
        </p:nvSpPr>
        <p:spPr>
          <a:xfrm>
            <a:off x="5017253" y="1930400"/>
            <a:ext cx="13655040" cy="790448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252868-210B-9EB3-F308-A31FE73C5126}"/>
              </a:ext>
            </a:extLst>
          </p:cNvPr>
          <p:cNvSpPr txBox="1"/>
          <p:nvPr/>
        </p:nvSpPr>
        <p:spPr>
          <a:xfrm>
            <a:off x="3259327" y="1220899"/>
            <a:ext cx="1698752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学習はデータから当てはまりの良い関数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(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係数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を導く作業です</a:t>
            </a: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27E8A6B-5AA4-5CC1-7DF0-C651A4EC438B}"/>
              </a:ext>
            </a:extLst>
          </p:cNvPr>
          <p:cNvSpPr/>
          <p:nvPr/>
        </p:nvSpPr>
        <p:spPr>
          <a:xfrm>
            <a:off x="10623024" y="569887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B94740A-1AB1-EF17-5508-42CD9D549153}"/>
              </a:ext>
            </a:extLst>
          </p:cNvPr>
          <p:cNvSpPr/>
          <p:nvPr/>
        </p:nvSpPr>
        <p:spPr>
          <a:xfrm>
            <a:off x="10184112" y="4628606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4A32BD5-9B17-D19C-BA2F-CBF4DDB9742F}"/>
              </a:ext>
            </a:extLst>
          </p:cNvPr>
          <p:cNvSpPr/>
          <p:nvPr/>
        </p:nvSpPr>
        <p:spPr>
          <a:xfrm>
            <a:off x="9287999" y="5882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97CBD8AC-8E48-2D8E-BF9E-43E53CFB9F79}"/>
              </a:ext>
            </a:extLst>
          </p:cNvPr>
          <p:cNvSpPr/>
          <p:nvPr/>
        </p:nvSpPr>
        <p:spPr>
          <a:xfrm>
            <a:off x="11250912" y="53992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19C184F-0096-9B6C-034E-4433158C6EF0}"/>
              </a:ext>
            </a:extLst>
          </p:cNvPr>
          <p:cNvSpPr/>
          <p:nvPr/>
        </p:nvSpPr>
        <p:spPr>
          <a:xfrm>
            <a:off x="10812000" y="432901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99ABC267-B967-E493-A979-DBC874AC365F}"/>
              </a:ext>
            </a:extLst>
          </p:cNvPr>
          <p:cNvSpPr/>
          <p:nvPr/>
        </p:nvSpPr>
        <p:spPr>
          <a:xfrm>
            <a:off x="9915887" y="55830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AD2AE8DE-B6A6-6A2C-1A98-CB58A2CC4309}"/>
              </a:ext>
            </a:extLst>
          </p:cNvPr>
          <p:cNvSpPr/>
          <p:nvPr/>
        </p:nvSpPr>
        <p:spPr>
          <a:xfrm>
            <a:off x="12038963" y="462856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8263960E-5B15-CC41-2229-2895566BF6D6}"/>
              </a:ext>
            </a:extLst>
          </p:cNvPr>
          <p:cNvSpPr/>
          <p:nvPr/>
        </p:nvSpPr>
        <p:spPr>
          <a:xfrm>
            <a:off x="11600051" y="35583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DC86C167-737D-98C0-0EBC-C6C5456C19E8}"/>
              </a:ext>
            </a:extLst>
          </p:cNvPr>
          <p:cNvSpPr/>
          <p:nvPr/>
        </p:nvSpPr>
        <p:spPr>
          <a:xfrm>
            <a:off x="10703938" y="481233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4A9EDC55-E3D0-D714-97A0-E1A07A42E2D1}"/>
              </a:ext>
            </a:extLst>
          </p:cNvPr>
          <p:cNvSpPr/>
          <p:nvPr/>
        </p:nvSpPr>
        <p:spPr>
          <a:xfrm>
            <a:off x="13220954" y="481233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5ECD199-77C1-BDAB-D2BF-CB52E3987625}"/>
              </a:ext>
            </a:extLst>
          </p:cNvPr>
          <p:cNvSpPr/>
          <p:nvPr/>
        </p:nvSpPr>
        <p:spPr>
          <a:xfrm>
            <a:off x="12782042" y="374206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AF06A9B-7CED-323A-8612-227C1C8F8027}"/>
              </a:ext>
            </a:extLst>
          </p:cNvPr>
          <p:cNvSpPr/>
          <p:nvPr/>
        </p:nvSpPr>
        <p:spPr>
          <a:xfrm>
            <a:off x="11885929" y="499610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3D422AFB-C3C4-77BA-49AA-D47DA2D5798F}"/>
              </a:ext>
            </a:extLst>
          </p:cNvPr>
          <p:cNvSpPr/>
          <p:nvPr/>
        </p:nvSpPr>
        <p:spPr>
          <a:xfrm>
            <a:off x="9839367" y="621527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71E6147-0142-19AE-A2A4-BAE271307CAE}"/>
              </a:ext>
            </a:extLst>
          </p:cNvPr>
          <p:cNvSpPr/>
          <p:nvPr/>
        </p:nvSpPr>
        <p:spPr>
          <a:xfrm>
            <a:off x="9400455" y="514500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46AF053-88FE-157E-4733-348BE3CB4EA6}"/>
              </a:ext>
            </a:extLst>
          </p:cNvPr>
          <p:cNvSpPr/>
          <p:nvPr/>
        </p:nvSpPr>
        <p:spPr>
          <a:xfrm>
            <a:off x="8504342" y="6399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F2A58955-52B7-8442-C1EB-E4605BEC7D97}"/>
              </a:ext>
            </a:extLst>
          </p:cNvPr>
          <p:cNvSpPr/>
          <p:nvPr/>
        </p:nvSpPr>
        <p:spPr>
          <a:xfrm rot="12260742">
            <a:off x="13215271" y="422229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279AD228-01A3-E2B3-4C51-0D1113992AE6}"/>
              </a:ext>
            </a:extLst>
          </p:cNvPr>
          <p:cNvSpPr/>
          <p:nvPr/>
        </p:nvSpPr>
        <p:spPr>
          <a:xfrm rot="12260742">
            <a:off x="13173945" y="537832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331CE7A-40EF-A90F-0DB4-27D436ECEA70}"/>
              </a:ext>
            </a:extLst>
          </p:cNvPr>
          <p:cNvSpPr/>
          <p:nvPr/>
        </p:nvSpPr>
        <p:spPr>
          <a:xfrm rot="12260742">
            <a:off x="14507335" y="460522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2705EE9-0365-962D-EB4F-DE4F7B83F54A}"/>
              </a:ext>
            </a:extLst>
          </p:cNvPr>
          <p:cNvSpPr/>
          <p:nvPr/>
        </p:nvSpPr>
        <p:spPr>
          <a:xfrm rot="12260742">
            <a:off x="12519714" y="423640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77BA72BF-810C-0EF6-70FC-23E0AF73F9A8}"/>
              </a:ext>
            </a:extLst>
          </p:cNvPr>
          <p:cNvSpPr/>
          <p:nvPr/>
        </p:nvSpPr>
        <p:spPr>
          <a:xfrm rot="12260742">
            <a:off x="12478388" y="539243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8B061EBD-E69E-EDB7-3A3F-046B3525AFF1}"/>
              </a:ext>
            </a:extLst>
          </p:cNvPr>
          <p:cNvSpPr/>
          <p:nvPr/>
        </p:nvSpPr>
        <p:spPr>
          <a:xfrm rot="12260742">
            <a:off x="13811778" y="461932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4E366B03-BBEC-7ACE-548C-336AFFB414F4}"/>
              </a:ext>
            </a:extLst>
          </p:cNvPr>
          <p:cNvSpPr/>
          <p:nvPr/>
        </p:nvSpPr>
        <p:spPr>
          <a:xfrm rot="12260742">
            <a:off x="11484021" y="461371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7E6DD69E-B5E4-8EC2-91B2-A3019BD75A10}"/>
              </a:ext>
            </a:extLst>
          </p:cNvPr>
          <p:cNvSpPr/>
          <p:nvPr/>
        </p:nvSpPr>
        <p:spPr>
          <a:xfrm rot="12260742">
            <a:off x="15141036" y="410611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5FBF8948-D442-7992-1036-AFCEC2503983}"/>
              </a:ext>
            </a:extLst>
          </p:cNvPr>
          <p:cNvSpPr/>
          <p:nvPr/>
        </p:nvSpPr>
        <p:spPr>
          <a:xfrm rot="12260742">
            <a:off x="12776085" y="4996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AAB5DE09-A459-BCD4-B316-6C9ED4120F43}"/>
              </a:ext>
            </a:extLst>
          </p:cNvPr>
          <p:cNvSpPr/>
          <p:nvPr/>
        </p:nvSpPr>
        <p:spPr>
          <a:xfrm rot="12260742">
            <a:off x="10482895" y="395902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3934282-B712-ECAB-63F2-CF4F2AB13BD6}"/>
              </a:ext>
            </a:extLst>
          </p:cNvPr>
          <p:cNvSpPr/>
          <p:nvPr/>
        </p:nvSpPr>
        <p:spPr>
          <a:xfrm rot="12260742">
            <a:off x="10441569" y="511505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C4D3A13D-3424-38B5-FEED-A2E7D16627E5}"/>
              </a:ext>
            </a:extLst>
          </p:cNvPr>
          <p:cNvSpPr/>
          <p:nvPr/>
        </p:nvSpPr>
        <p:spPr>
          <a:xfrm rot="12260742">
            <a:off x="11774959" y="43419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415F34EB-C784-53C4-3FD8-693F3A75A968}"/>
              </a:ext>
            </a:extLst>
          </p:cNvPr>
          <p:cNvSpPr/>
          <p:nvPr/>
        </p:nvSpPr>
        <p:spPr>
          <a:xfrm rot="12260742">
            <a:off x="14142123" y="407486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B04EB3F8-879A-10D1-5F70-F03691799305}"/>
              </a:ext>
            </a:extLst>
          </p:cNvPr>
          <p:cNvSpPr/>
          <p:nvPr/>
        </p:nvSpPr>
        <p:spPr>
          <a:xfrm rot="12260742">
            <a:off x="16400806" y="325448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3FA303D0-5A29-543F-2148-3CB1E67033A7}"/>
              </a:ext>
            </a:extLst>
          </p:cNvPr>
          <p:cNvSpPr/>
          <p:nvPr/>
        </p:nvSpPr>
        <p:spPr>
          <a:xfrm rot="12260742">
            <a:off x="15434187" y="4457796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F62692C9-B46A-4583-6A6C-20E83AB2E6EA}"/>
              </a:ext>
            </a:extLst>
          </p:cNvPr>
          <p:cNvSpPr/>
          <p:nvPr/>
        </p:nvSpPr>
        <p:spPr>
          <a:xfrm rot="12260742">
            <a:off x="16533180" y="369529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F1E8AFBF-ABC0-8113-255D-F7CC36574ABF}"/>
              </a:ext>
            </a:extLst>
          </p:cNvPr>
          <p:cNvSpPr/>
          <p:nvPr/>
        </p:nvSpPr>
        <p:spPr>
          <a:xfrm rot="12260742">
            <a:off x="15837623" y="37094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FDF7D8F3-B76E-7701-1A0F-3D0BE056EED6}"/>
              </a:ext>
            </a:extLst>
          </p:cNvPr>
          <p:cNvSpPr/>
          <p:nvPr/>
        </p:nvSpPr>
        <p:spPr>
          <a:xfrm rot="12260742">
            <a:off x="17460032" y="354786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DC786FA4-C692-3491-89C1-B7567FFB62BE}"/>
              </a:ext>
            </a:extLst>
          </p:cNvPr>
          <p:cNvSpPr/>
          <p:nvPr/>
        </p:nvSpPr>
        <p:spPr>
          <a:xfrm rot="12260742">
            <a:off x="7170769" y="705693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4BA0ECB6-4B80-2A14-3F5E-6214CDEFA39A}"/>
              </a:ext>
            </a:extLst>
          </p:cNvPr>
          <p:cNvSpPr/>
          <p:nvPr/>
        </p:nvSpPr>
        <p:spPr>
          <a:xfrm rot="12260742">
            <a:off x="6475212" y="7071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26D8073F-D2FC-53FE-4CA0-EFEA489B1B9E}"/>
              </a:ext>
            </a:extLst>
          </p:cNvPr>
          <p:cNvSpPr/>
          <p:nvPr/>
        </p:nvSpPr>
        <p:spPr>
          <a:xfrm rot="12260742">
            <a:off x="8097621" y="690950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0FFDC261-1D1F-9BF4-481E-7CFA80754D34}"/>
              </a:ext>
            </a:extLst>
          </p:cNvPr>
          <p:cNvSpPr/>
          <p:nvPr/>
        </p:nvSpPr>
        <p:spPr>
          <a:xfrm>
            <a:off x="6928423" y="680138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EB3E68C1-CC3F-E001-A7A0-A1B09E96DF77}"/>
              </a:ext>
            </a:extLst>
          </p:cNvPr>
          <p:cNvSpPr/>
          <p:nvPr/>
        </p:nvSpPr>
        <p:spPr>
          <a:xfrm>
            <a:off x="7556311" y="650179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9A899262-7A97-7D86-4987-EE200CFE2419}"/>
              </a:ext>
            </a:extLst>
          </p:cNvPr>
          <p:cNvSpPr/>
          <p:nvPr/>
        </p:nvSpPr>
        <p:spPr>
          <a:xfrm>
            <a:off x="6144766" y="731779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084EC329-403F-8334-50CE-DA21BB661030}"/>
              </a:ext>
            </a:extLst>
          </p:cNvPr>
          <p:cNvSpPr/>
          <p:nvPr/>
        </p:nvSpPr>
        <p:spPr>
          <a:xfrm>
            <a:off x="8876941" y="6121597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A8EB6DE8-E582-E1E8-272A-509A231EBB3E}"/>
              </a:ext>
            </a:extLst>
          </p:cNvPr>
          <p:cNvSpPr/>
          <p:nvPr/>
        </p:nvSpPr>
        <p:spPr>
          <a:xfrm>
            <a:off x="11133283" y="450744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3" name="円/楕円 62">
            <a:extLst>
              <a:ext uri="{FF2B5EF4-FFF2-40B4-BE49-F238E27FC236}">
                <a16:creationId xmlns:a16="http://schemas.microsoft.com/office/drawing/2014/main" id="{B5B3CDEA-709D-AFAE-727D-4F67601B5E19}"/>
              </a:ext>
            </a:extLst>
          </p:cNvPr>
          <p:cNvSpPr/>
          <p:nvPr/>
        </p:nvSpPr>
        <p:spPr>
          <a:xfrm>
            <a:off x="15001173" y="45427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4BA38E9D-3982-9FA5-CD8A-F5D0A8E82C9E}"/>
              </a:ext>
            </a:extLst>
          </p:cNvPr>
          <p:cNvSpPr/>
          <p:nvPr/>
        </p:nvSpPr>
        <p:spPr>
          <a:xfrm>
            <a:off x="15587223" y="40853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F1D50F77-7627-AD88-5D9E-41470ED37E88}"/>
              </a:ext>
            </a:extLst>
          </p:cNvPr>
          <p:cNvSpPr/>
          <p:nvPr/>
        </p:nvSpPr>
        <p:spPr>
          <a:xfrm>
            <a:off x="17814787" y="32544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D65DD5B7-D219-1B82-7124-C97C153CDB0E}"/>
              </a:ext>
            </a:extLst>
          </p:cNvPr>
          <p:cNvSpPr/>
          <p:nvPr/>
        </p:nvSpPr>
        <p:spPr>
          <a:xfrm>
            <a:off x="17105277" y="336635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8E4AD647-01E7-0183-C7FD-B7A40D077F13}"/>
              </a:ext>
            </a:extLst>
          </p:cNvPr>
          <p:cNvSpPr/>
          <p:nvPr/>
        </p:nvSpPr>
        <p:spPr>
          <a:xfrm>
            <a:off x="17814787" y="244767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26E3A7A3-D041-1C57-F155-C11D8C48823B}"/>
              </a:ext>
            </a:extLst>
          </p:cNvPr>
          <p:cNvSpPr/>
          <p:nvPr/>
        </p:nvSpPr>
        <p:spPr>
          <a:xfrm>
            <a:off x="5825789" y="70072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D69EA891-86A5-3EBC-CE0D-7618A59FDC5B}"/>
              </a:ext>
            </a:extLst>
          </p:cNvPr>
          <p:cNvSpPr/>
          <p:nvPr/>
        </p:nvSpPr>
        <p:spPr>
          <a:xfrm>
            <a:off x="5457971" y="746889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4C35BAFB-C71E-7746-24F6-96689F056BAA}"/>
              </a:ext>
            </a:extLst>
          </p:cNvPr>
          <p:cNvSpPr/>
          <p:nvPr/>
        </p:nvSpPr>
        <p:spPr>
          <a:xfrm>
            <a:off x="5304934" y="799709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B73DCB46-0223-7A71-CCE3-1542D1E7A912}"/>
              </a:ext>
            </a:extLst>
          </p:cNvPr>
          <p:cNvSpPr/>
          <p:nvPr/>
        </p:nvSpPr>
        <p:spPr>
          <a:xfrm rot="12260742">
            <a:off x="7992292" y="608789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06237E4C-E630-990E-8F0C-76D399A263CE}"/>
              </a:ext>
            </a:extLst>
          </p:cNvPr>
          <p:cNvSpPr/>
          <p:nvPr/>
        </p:nvSpPr>
        <p:spPr>
          <a:xfrm rot="12260742">
            <a:off x="6573669" y="663929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344DF64C-ACC3-8EF3-21F2-3F6290ABB18F}"/>
              </a:ext>
            </a:extLst>
          </p:cNvPr>
          <p:cNvSpPr/>
          <p:nvPr/>
        </p:nvSpPr>
        <p:spPr>
          <a:xfrm rot="12260742">
            <a:off x="16114118" y="4001587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B6A754D0-7962-B09C-9C9E-A515433570A9}"/>
              </a:ext>
            </a:extLst>
          </p:cNvPr>
          <p:cNvSpPr/>
          <p:nvPr/>
        </p:nvSpPr>
        <p:spPr>
          <a:xfrm rot="12260742">
            <a:off x="8912064" y="650614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5" name="円/楕円 74">
            <a:extLst>
              <a:ext uri="{FF2B5EF4-FFF2-40B4-BE49-F238E27FC236}">
                <a16:creationId xmlns:a16="http://schemas.microsoft.com/office/drawing/2014/main" id="{C638E43C-8215-2F8A-9727-F91D37931FE6}"/>
              </a:ext>
            </a:extLst>
          </p:cNvPr>
          <p:cNvSpPr/>
          <p:nvPr/>
        </p:nvSpPr>
        <p:spPr>
          <a:xfrm rot="12260742">
            <a:off x="12163802" y="524779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6" name="円/楕円 75">
            <a:extLst>
              <a:ext uri="{FF2B5EF4-FFF2-40B4-BE49-F238E27FC236}">
                <a16:creationId xmlns:a16="http://schemas.microsoft.com/office/drawing/2014/main" id="{EB093368-1098-58D0-F51F-8A760514F168}"/>
              </a:ext>
            </a:extLst>
          </p:cNvPr>
          <p:cNvSpPr/>
          <p:nvPr/>
        </p:nvSpPr>
        <p:spPr>
          <a:xfrm rot="12260742">
            <a:off x="13413120" y="45421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48E2D93-CBA8-B299-CDFA-0546F1349801}"/>
              </a:ext>
            </a:extLst>
          </p:cNvPr>
          <p:cNvSpPr txBox="1"/>
          <p:nvPr/>
        </p:nvSpPr>
        <p:spPr>
          <a:xfrm>
            <a:off x="3143297" y="10241611"/>
            <a:ext cx="1698752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a1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と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a2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が求まると、図のような直線が求まるので、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803763F-6F1C-B6DA-16A8-E1B13ECDB710}"/>
              </a:ext>
            </a:extLst>
          </p:cNvPr>
          <p:cNvSpPr txBox="1"/>
          <p:nvPr/>
        </p:nvSpPr>
        <p:spPr>
          <a:xfrm>
            <a:off x="3359076" y="5049758"/>
            <a:ext cx="1595187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y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正解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88CB44B-45B1-EEE2-F2C6-DD9C4F0637F7}"/>
              </a:ext>
            </a:extLst>
          </p:cNvPr>
          <p:cNvSpPr txBox="1"/>
          <p:nvPr/>
        </p:nvSpPr>
        <p:spPr>
          <a:xfrm>
            <a:off x="18735282" y="9054193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x(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入力データ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90C6D2E-181B-30E3-2678-B91F11C91A92}"/>
              </a:ext>
            </a:extLst>
          </p:cNvPr>
          <p:cNvSpPr txBox="1"/>
          <p:nvPr/>
        </p:nvSpPr>
        <p:spPr>
          <a:xfrm>
            <a:off x="3063225" y="11122998"/>
            <a:ext cx="16987520" cy="1598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例えば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 x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p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の時の予測結果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y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p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は、</a:t>
            </a:r>
            <a:endParaRPr lang="en-US" altLang="ja-JP" sz="36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y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p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 = f(x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p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 = a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1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 x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p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 + a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2</a:t>
            </a:r>
            <a:r>
              <a:rPr kumimoji="0" lang="ja-JP" altLang="en-US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　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で予測することが出来ます</a:t>
            </a:r>
            <a:endParaRPr kumimoji="0" lang="en-US" altLang="ja-JP" sz="3600" u="none" strike="noStrike" cap="none" spc="0" normalizeH="0" baseline="-2500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6FDDFBC-41A1-7F76-E5A9-360E45D1AFE1}"/>
              </a:ext>
            </a:extLst>
          </p:cNvPr>
          <p:cNvCxnSpPr>
            <a:cxnSpLocks/>
          </p:cNvCxnSpPr>
          <p:nvPr/>
        </p:nvCxnSpPr>
        <p:spPr>
          <a:xfrm flipV="1">
            <a:off x="5017253" y="2749871"/>
            <a:ext cx="13718029" cy="5247223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B5B3C9F-C316-61F8-99C9-8F0DEE82C498}"/>
              </a:ext>
            </a:extLst>
          </p:cNvPr>
          <p:cNvCxnSpPr>
            <a:cxnSpLocks/>
          </p:cNvCxnSpPr>
          <p:nvPr/>
        </p:nvCxnSpPr>
        <p:spPr>
          <a:xfrm>
            <a:off x="14812789" y="4271775"/>
            <a:ext cx="0" cy="55776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2011ECF-1BF5-FD7C-40CB-29B87FC0BEEA}"/>
              </a:ext>
            </a:extLst>
          </p:cNvPr>
          <p:cNvCxnSpPr>
            <a:cxnSpLocks/>
          </p:cNvCxnSpPr>
          <p:nvPr/>
        </p:nvCxnSpPr>
        <p:spPr>
          <a:xfrm flipH="1">
            <a:off x="5011900" y="4239652"/>
            <a:ext cx="9807973" cy="6831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円/楕円 9">
            <a:extLst>
              <a:ext uri="{FF2B5EF4-FFF2-40B4-BE49-F238E27FC236}">
                <a16:creationId xmlns:a16="http://schemas.microsoft.com/office/drawing/2014/main" id="{CCE9915A-CFD0-225A-87CC-15936CAE4ADB}"/>
              </a:ext>
            </a:extLst>
          </p:cNvPr>
          <p:cNvSpPr/>
          <p:nvPr/>
        </p:nvSpPr>
        <p:spPr>
          <a:xfrm rot="12260742">
            <a:off x="14659753" y="4085300"/>
            <a:ext cx="306073" cy="302201"/>
          </a:xfrm>
          <a:prstGeom prst="ellipse">
            <a:avLst/>
          </a:prstGeom>
          <a:solidFill>
            <a:schemeClr val="accent3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4965E7A-BE76-BE14-00BA-2E6F60B6CAE9}"/>
              </a:ext>
            </a:extLst>
          </p:cNvPr>
          <p:cNvSpPr txBox="1"/>
          <p:nvPr/>
        </p:nvSpPr>
        <p:spPr>
          <a:xfrm>
            <a:off x="13573358" y="9188734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p</a:t>
            </a:r>
            <a:endParaRPr kumimoji="0" lang="ja-JP" altLang="en-US" sz="3600" u="none" strike="noStrike" cap="none" spc="0" normalizeH="0" baseline="-2500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A8CAE5-069C-81C8-5920-2637320BCA17}"/>
              </a:ext>
            </a:extLst>
          </p:cNvPr>
          <p:cNvSpPr txBox="1"/>
          <p:nvPr/>
        </p:nvSpPr>
        <p:spPr>
          <a:xfrm>
            <a:off x="3736394" y="3617412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y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p</a:t>
            </a:r>
            <a:endParaRPr kumimoji="0" lang="ja-JP" altLang="en-US" sz="3600" u="none" strike="noStrike" cap="none" spc="0" normalizeH="0" baseline="-2500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05911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765520-3C72-4BAB-8B7E-A27029C568B3}"/>
              </a:ext>
            </a:extLst>
          </p:cNvPr>
          <p:cNvSpPr txBox="1"/>
          <p:nvPr/>
        </p:nvSpPr>
        <p:spPr>
          <a:xfrm>
            <a:off x="6639408" y="228707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学習のイメージ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C6EB3A-7A0D-77ED-0069-58AF433A05DE}"/>
              </a:ext>
            </a:extLst>
          </p:cNvPr>
          <p:cNvSpPr/>
          <p:nvPr/>
        </p:nvSpPr>
        <p:spPr>
          <a:xfrm>
            <a:off x="2082148" y="2597804"/>
            <a:ext cx="9289321" cy="610076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252868-210B-9EB3-F308-A31FE73C5126}"/>
              </a:ext>
            </a:extLst>
          </p:cNvPr>
          <p:cNvSpPr txBox="1"/>
          <p:nvPr/>
        </p:nvSpPr>
        <p:spPr>
          <a:xfrm>
            <a:off x="3259327" y="1220899"/>
            <a:ext cx="1698752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学習はデータから当てはまりの良い関数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(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係数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を導く作業です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5A62B8F-4834-303D-84B1-C4BA5ED9C480}"/>
              </a:ext>
            </a:extLst>
          </p:cNvPr>
          <p:cNvGrpSpPr/>
          <p:nvPr/>
        </p:nvGrpSpPr>
        <p:grpSpPr>
          <a:xfrm rot="18295645">
            <a:off x="14876278" y="3040523"/>
            <a:ext cx="1015583" cy="1402399"/>
            <a:chOff x="16399415" y="4010556"/>
            <a:chExt cx="1015583" cy="1402399"/>
          </a:xfrm>
        </p:grpSpPr>
        <p:sp>
          <p:nvSpPr>
            <p:cNvPr id="54" name="円/楕円 53">
              <a:extLst>
                <a:ext uri="{FF2B5EF4-FFF2-40B4-BE49-F238E27FC236}">
                  <a16:creationId xmlns:a16="http://schemas.microsoft.com/office/drawing/2014/main" id="{FDF7D8F3-B76E-7701-1A0F-3D0BE056EED6}"/>
                </a:ext>
              </a:extLst>
            </p:cNvPr>
            <p:cNvSpPr/>
            <p:nvPr/>
          </p:nvSpPr>
          <p:spPr>
            <a:xfrm rot="12260742">
              <a:off x="16754170" y="5110754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F1D50F77-7627-AD88-5D9E-41470ED37E88}"/>
                </a:ext>
              </a:extLst>
            </p:cNvPr>
            <p:cNvSpPr/>
            <p:nvPr/>
          </p:nvSpPr>
          <p:spPr>
            <a:xfrm>
              <a:off x="17108925" y="4817368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D65DD5B7-D219-1B82-7124-C97C153CDB0E}"/>
                </a:ext>
              </a:extLst>
            </p:cNvPr>
            <p:cNvSpPr/>
            <p:nvPr/>
          </p:nvSpPr>
          <p:spPr>
            <a:xfrm>
              <a:off x="16399415" y="4929245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7" name="円/楕円 66">
              <a:extLst>
                <a:ext uri="{FF2B5EF4-FFF2-40B4-BE49-F238E27FC236}">
                  <a16:creationId xmlns:a16="http://schemas.microsoft.com/office/drawing/2014/main" id="{8E4AD647-01E7-0183-C7FD-B7A40D077F13}"/>
                </a:ext>
              </a:extLst>
            </p:cNvPr>
            <p:cNvSpPr/>
            <p:nvPr/>
          </p:nvSpPr>
          <p:spPr>
            <a:xfrm>
              <a:off x="17108925" y="4010556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4E2B5F7-A330-3D77-FB1F-E23B56C66D84}"/>
              </a:ext>
            </a:extLst>
          </p:cNvPr>
          <p:cNvGrpSpPr/>
          <p:nvPr/>
        </p:nvGrpSpPr>
        <p:grpSpPr>
          <a:xfrm rot="16351420">
            <a:off x="2368072" y="3823544"/>
            <a:ext cx="3878080" cy="2211402"/>
            <a:chOff x="5304934" y="6087893"/>
            <a:chExt cx="3878080" cy="2211402"/>
          </a:xfrm>
        </p:grpSpPr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646AF053-88FE-157E-4733-348BE3CB4EA6}"/>
                </a:ext>
              </a:extLst>
            </p:cNvPr>
            <p:cNvSpPr/>
            <p:nvPr/>
          </p:nvSpPr>
          <p:spPr>
            <a:xfrm>
              <a:off x="8504342" y="6399042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DC786FA4-C692-3491-89C1-B7567FFB62BE}"/>
                </a:ext>
              </a:extLst>
            </p:cNvPr>
            <p:cNvSpPr/>
            <p:nvPr/>
          </p:nvSpPr>
          <p:spPr>
            <a:xfrm rot="12260742">
              <a:off x="7170769" y="7056934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4BA0ECB6-4B80-2A14-3F5E-6214CDEFA39A}"/>
                </a:ext>
              </a:extLst>
            </p:cNvPr>
            <p:cNvSpPr/>
            <p:nvPr/>
          </p:nvSpPr>
          <p:spPr>
            <a:xfrm rot="12260742">
              <a:off x="6475212" y="7071042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26D8073F-D2FC-53FE-4CA0-EFEA489B1B9E}"/>
                </a:ext>
              </a:extLst>
            </p:cNvPr>
            <p:cNvSpPr/>
            <p:nvPr/>
          </p:nvSpPr>
          <p:spPr>
            <a:xfrm rot="12260742">
              <a:off x="8097621" y="6909509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8" name="円/楕円 57">
              <a:extLst>
                <a:ext uri="{FF2B5EF4-FFF2-40B4-BE49-F238E27FC236}">
                  <a16:creationId xmlns:a16="http://schemas.microsoft.com/office/drawing/2014/main" id="{0FFDC261-1D1F-9BF4-481E-7CFA80754D34}"/>
                </a:ext>
              </a:extLst>
            </p:cNvPr>
            <p:cNvSpPr/>
            <p:nvPr/>
          </p:nvSpPr>
          <p:spPr>
            <a:xfrm>
              <a:off x="6928423" y="6801389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9" name="円/楕円 58">
              <a:extLst>
                <a:ext uri="{FF2B5EF4-FFF2-40B4-BE49-F238E27FC236}">
                  <a16:creationId xmlns:a16="http://schemas.microsoft.com/office/drawing/2014/main" id="{EB3E68C1-CC3F-E001-A7A0-A1B09E96DF77}"/>
                </a:ext>
              </a:extLst>
            </p:cNvPr>
            <p:cNvSpPr/>
            <p:nvPr/>
          </p:nvSpPr>
          <p:spPr>
            <a:xfrm>
              <a:off x="7556311" y="6501798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0" name="円/楕円 59">
              <a:extLst>
                <a:ext uri="{FF2B5EF4-FFF2-40B4-BE49-F238E27FC236}">
                  <a16:creationId xmlns:a16="http://schemas.microsoft.com/office/drawing/2014/main" id="{9A899262-7A97-7D86-4987-EE200CFE2419}"/>
                </a:ext>
              </a:extLst>
            </p:cNvPr>
            <p:cNvSpPr/>
            <p:nvPr/>
          </p:nvSpPr>
          <p:spPr>
            <a:xfrm>
              <a:off x="6144766" y="7317791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084EC329-403F-8334-50CE-DA21BB661030}"/>
                </a:ext>
              </a:extLst>
            </p:cNvPr>
            <p:cNvSpPr/>
            <p:nvPr/>
          </p:nvSpPr>
          <p:spPr>
            <a:xfrm>
              <a:off x="8876941" y="6121597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26E3A7A3-D041-1C57-F155-C11D8C48823B}"/>
                </a:ext>
              </a:extLst>
            </p:cNvPr>
            <p:cNvSpPr/>
            <p:nvPr/>
          </p:nvSpPr>
          <p:spPr>
            <a:xfrm>
              <a:off x="5825789" y="7007282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D69EA891-86A5-3EBC-CE0D-7618A59FDC5B}"/>
                </a:ext>
              </a:extLst>
            </p:cNvPr>
            <p:cNvSpPr/>
            <p:nvPr/>
          </p:nvSpPr>
          <p:spPr>
            <a:xfrm>
              <a:off x="5457971" y="7468891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4C35BAFB-C71E-7746-24F6-96689F056BAA}"/>
                </a:ext>
              </a:extLst>
            </p:cNvPr>
            <p:cNvSpPr/>
            <p:nvPr/>
          </p:nvSpPr>
          <p:spPr>
            <a:xfrm>
              <a:off x="5304934" y="7997094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B73DCB46-0223-7A71-CCE3-1542D1E7A912}"/>
                </a:ext>
              </a:extLst>
            </p:cNvPr>
            <p:cNvSpPr/>
            <p:nvPr/>
          </p:nvSpPr>
          <p:spPr>
            <a:xfrm rot="12260742">
              <a:off x="7992292" y="6087893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72" name="円/楕円 71">
              <a:extLst>
                <a:ext uri="{FF2B5EF4-FFF2-40B4-BE49-F238E27FC236}">
                  <a16:creationId xmlns:a16="http://schemas.microsoft.com/office/drawing/2014/main" id="{06237E4C-E630-990E-8F0C-76D399A263CE}"/>
                </a:ext>
              </a:extLst>
            </p:cNvPr>
            <p:cNvSpPr/>
            <p:nvPr/>
          </p:nvSpPr>
          <p:spPr>
            <a:xfrm rot="12260742">
              <a:off x="6573669" y="6639293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B4BF077-371D-EB06-6395-7B658CCC9941}"/>
              </a:ext>
            </a:extLst>
          </p:cNvPr>
          <p:cNvGrpSpPr/>
          <p:nvPr/>
        </p:nvGrpSpPr>
        <p:grpSpPr>
          <a:xfrm rot="17728316">
            <a:off x="14865191" y="5074233"/>
            <a:ext cx="1838080" cy="1590421"/>
            <a:chOff x="14295311" y="4817367"/>
            <a:chExt cx="1838080" cy="1590421"/>
          </a:xfrm>
        </p:grpSpPr>
        <p:sp>
          <p:nvSpPr>
            <p:cNvPr id="43" name="円/楕円 42">
              <a:extLst>
                <a:ext uri="{FF2B5EF4-FFF2-40B4-BE49-F238E27FC236}">
                  <a16:creationId xmlns:a16="http://schemas.microsoft.com/office/drawing/2014/main" id="{7E6DD69E-B5E4-8EC2-91B2-A3019BD75A10}"/>
                </a:ext>
              </a:extLst>
            </p:cNvPr>
            <p:cNvSpPr/>
            <p:nvPr/>
          </p:nvSpPr>
          <p:spPr>
            <a:xfrm rot="12260742">
              <a:off x="14435174" y="5668999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B04EB3F8-879A-10D1-5F70-F03691799305}"/>
                </a:ext>
              </a:extLst>
            </p:cNvPr>
            <p:cNvSpPr/>
            <p:nvPr/>
          </p:nvSpPr>
          <p:spPr>
            <a:xfrm rot="12260742">
              <a:off x="15694944" y="4817367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3FA303D0-5A29-543F-2148-3CB1E67033A7}"/>
                </a:ext>
              </a:extLst>
            </p:cNvPr>
            <p:cNvSpPr/>
            <p:nvPr/>
          </p:nvSpPr>
          <p:spPr>
            <a:xfrm rot="12260742">
              <a:off x="14728325" y="6020682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F62692C9-B46A-4583-6A6C-20E83AB2E6EA}"/>
                </a:ext>
              </a:extLst>
            </p:cNvPr>
            <p:cNvSpPr/>
            <p:nvPr/>
          </p:nvSpPr>
          <p:spPr>
            <a:xfrm rot="12260742">
              <a:off x="15827318" y="5258179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F1E8AFBF-ABC0-8113-255D-F7CC36574ABF}"/>
                </a:ext>
              </a:extLst>
            </p:cNvPr>
            <p:cNvSpPr/>
            <p:nvPr/>
          </p:nvSpPr>
          <p:spPr>
            <a:xfrm rot="12260742">
              <a:off x="15131761" y="5272287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3" name="円/楕円 62">
              <a:extLst>
                <a:ext uri="{FF2B5EF4-FFF2-40B4-BE49-F238E27FC236}">
                  <a16:creationId xmlns:a16="http://schemas.microsoft.com/office/drawing/2014/main" id="{B5B3CDEA-709D-AFAE-727D-4F67601B5E19}"/>
                </a:ext>
              </a:extLst>
            </p:cNvPr>
            <p:cNvSpPr/>
            <p:nvPr/>
          </p:nvSpPr>
          <p:spPr>
            <a:xfrm>
              <a:off x="14295311" y="6105587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4BA38E9D-3982-9FA5-CD8A-F5D0A8E82C9E}"/>
                </a:ext>
              </a:extLst>
            </p:cNvPr>
            <p:cNvSpPr/>
            <p:nvPr/>
          </p:nvSpPr>
          <p:spPr>
            <a:xfrm>
              <a:off x="14881361" y="5648187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73" name="円/楕円 72">
              <a:extLst>
                <a:ext uri="{FF2B5EF4-FFF2-40B4-BE49-F238E27FC236}">
                  <a16:creationId xmlns:a16="http://schemas.microsoft.com/office/drawing/2014/main" id="{344DF64C-ACC3-8EF3-21F2-3F6290ABB18F}"/>
                </a:ext>
              </a:extLst>
            </p:cNvPr>
            <p:cNvSpPr/>
            <p:nvPr/>
          </p:nvSpPr>
          <p:spPr>
            <a:xfrm rot="12260742">
              <a:off x="15408256" y="5564473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C27E8A6B-5AA4-5CC1-7DF0-C651A4EC438B}"/>
              </a:ext>
            </a:extLst>
          </p:cNvPr>
          <p:cNvSpPr/>
          <p:nvPr/>
        </p:nvSpPr>
        <p:spPr>
          <a:xfrm>
            <a:off x="5816176" y="676411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B94740A-1AB1-EF17-5508-42CD9D549153}"/>
              </a:ext>
            </a:extLst>
          </p:cNvPr>
          <p:cNvSpPr/>
          <p:nvPr/>
        </p:nvSpPr>
        <p:spPr>
          <a:xfrm>
            <a:off x="7956782" y="446223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4A32BD5-9B17-D19C-BA2F-CBF4DDB9742F}"/>
              </a:ext>
            </a:extLst>
          </p:cNvPr>
          <p:cNvSpPr/>
          <p:nvPr/>
        </p:nvSpPr>
        <p:spPr>
          <a:xfrm>
            <a:off x="6783463" y="548910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97CBD8AC-8E48-2D8E-BF9E-43E53CFB9F79}"/>
              </a:ext>
            </a:extLst>
          </p:cNvPr>
          <p:cNvSpPr/>
          <p:nvPr/>
        </p:nvSpPr>
        <p:spPr>
          <a:xfrm>
            <a:off x="9279292" y="526103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19C184F-0096-9B6C-034E-4433158C6EF0}"/>
              </a:ext>
            </a:extLst>
          </p:cNvPr>
          <p:cNvSpPr/>
          <p:nvPr/>
        </p:nvSpPr>
        <p:spPr>
          <a:xfrm>
            <a:off x="8584670" y="416264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99ABC267-B967-E493-A979-DBC874AC365F}"/>
              </a:ext>
            </a:extLst>
          </p:cNvPr>
          <p:cNvSpPr/>
          <p:nvPr/>
        </p:nvSpPr>
        <p:spPr>
          <a:xfrm>
            <a:off x="7173125" y="5615046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3D422AFB-C3C4-77BA-49AA-D47DA2D5798F}"/>
              </a:ext>
            </a:extLst>
          </p:cNvPr>
          <p:cNvSpPr/>
          <p:nvPr/>
        </p:nvSpPr>
        <p:spPr>
          <a:xfrm>
            <a:off x="6356061" y="667696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71E6147-0142-19AE-A2A4-BAE271307CAE}"/>
              </a:ext>
            </a:extLst>
          </p:cNvPr>
          <p:cNvSpPr/>
          <p:nvPr/>
        </p:nvSpPr>
        <p:spPr>
          <a:xfrm>
            <a:off x="7173125" y="497863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4E366B03-BBEC-7ACE-548C-336AFFB414F4}"/>
              </a:ext>
            </a:extLst>
          </p:cNvPr>
          <p:cNvSpPr/>
          <p:nvPr/>
        </p:nvSpPr>
        <p:spPr>
          <a:xfrm rot="12260742">
            <a:off x="9173451" y="464970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AAB5DE09-A459-BCD4-B316-6C9ED4120F43}"/>
              </a:ext>
            </a:extLst>
          </p:cNvPr>
          <p:cNvSpPr/>
          <p:nvPr/>
        </p:nvSpPr>
        <p:spPr>
          <a:xfrm rot="12260742">
            <a:off x="8005463" y="4018136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3934282-B712-ECAB-63F2-CF4F2AB13BD6}"/>
              </a:ext>
            </a:extLst>
          </p:cNvPr>
          <p:cNvSpPr/>
          <p:nvPr/>
        </p:nvSpPr>
        <p:spPr>
          <a:xfrm rot="12260742">
            <a:off x="7417425" y="460916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A8EB6DE8-E582-E1E8-272A-509A231EBB3E}"/>
              </a:ext>
            </a:extLst>
          </p:cNvPr>
          <p:cNvSpPr/>
          <p:nvPr/>
        </p:nvSpPr>
        <p:spPr>
          <a:xfrm>
            <a:off x="8762852" y="457092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B6A754D0-7962-B09C-9C9E-A515433570A9}"/>
              </a:ext>
            </a:extLst>
          </p:cNvPr>
          <p:cNvSpPr/>
          <p:nvPr/>
        </p:nvSpPr>
        <p:spPr>
          <a:xfrm rot="12260742">
            <a:off x="6547218" y="605372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E3B237FA-2937-7A29-2B8B-9D221133CB05}"/>
              </a:ext>
            </a:extLst>
          </p:cNvPr>
          <p:cNvGrpSpPr/>
          <p:nvPr/>
        </p:nvGrpSpPr>
        <p:grpSpPr>
          <a:xfrm>
            <a:off x="9105771" y="6025080"/>
            <a:ext cx="1969171" cy="1016065"/>
            <a:chOff x="9105771" y="6025080"/>
            <a:chExt cx="1969171" cy="1016065"/>
          </a:xfrm>
        </p:grpSpPr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AD2AE8DE-B6A6-6A2C-1A98-CB58A2CC4309}"/>
                </a:ext>
              </a:extLst>
            </p:cNvPr>
            <p:cNvSpPr/>
            <p:nvPr/>
          </p:nvSpPr>
          <p:spPr>
            <a:xfrm>
              <a:off x="9105771" y="6025080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8263960E-5B15-CC41-2229-2895566BF6D6}"/>
                </a:ext>
              </a:extLst>
            </p:cNvPr>
            <p:cNvSpPr/>
            <p:nvPr/>
          </p:nvSpPr>
          <p:spPr>
            <a:xfrm>
              <a:off x="9768275" y="6738944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DC86C167-737D-98C0-0EBC-C6C5456C19E8}"/>
                </a:ext>
              </a:extLst>
            </p:cNvPr>
            <p:cNvSpPr/>
            <p:nvPr/>
          </p:nvSpPr>
          <p:spPr>
            <a:xfrm>
              <a:off x="10332635" y="6443080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3AF06A9B-7CED-323A-8612-227C1C8F8027}"/>
                </a:ext>
              </a:extLst>
            </p:cNvPr>
            <p:cNvSpPr/>
            <p:nvPr/>
          </p:nvSpPr>
          <p:spPr>
            <a:xfrm>
              <a:off x="9552820" y="6419861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C4D3A13D-3424-38B5-FEED-A2E7D16627E5}"/>
                </a:ext>
              </a:extLst>
            </p:cNvPr>
            <p:cNvSpPr/>
            <p:nvPr/>
          </p:nvSpPr>
          <p:spPr>
            <a:xfrm rot="12260742">
              <a:off x="10768869" y="6052490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75" name="円/楕円 74">
              <a:extLst>
                <a:ext uri="{FF2B5EF4-FFF2-40B4-BE49-F238E27FC236}">
                  <a16:creationId xmlns:a16="http://schemas.microsoft.com/office/drawing/2014/main" id="{C638E43C-8215-2F8A-9727-F91D37931FE6}"/>
                </a:ext>
              </a:extLst>
            </p:cNvPr>
            <p:cNvSpPr/>
            <p:nvPr/>
          </p:nvSpPr>
          <p:spPr>
            <a:xfrm rot="12260742">
              <a:off x="9230610" y="6644311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908717F-D754-476B-FDE9-1A84055F307D}"/>
              </a:ext>
            </a:extLst>
          </p:cNvPr>
          <p:cNvGrpSpPr/>
          <p:nvPr/>
        </p:nvGrpSpPr>
        <p:grpSpPr>
          <a:xfrm>
            <a:off x="19491511" y="2789848"/>
            <a:ext cx="1048639" cy="1952566"/>
            <a:chOff x="19647663" y="2848117"/>
            <a:chExt cx="1048639" cy="1952566"/>
          </a:xfrm>
        </p:grpSpPr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4A9EDC55-E3D0-D714-97A0-E1A07A42E2D1}"/>
                </a:ext>
              </a:extLst>
            </p:cNvPr>
            <p:cNvSpPr/>
            <p:nvPr/>
          </p:nvSpPr>
          <p:spPr>
            <a:xfrm>
              <a:off x="20390229" y="3918384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05ECD199-77C1-BDAB-D2BF-CB52E3987625}"/>
                </a:ext>
              </a:extLst>
            </p:cNvPr>
            <p:cNvSpPr/>
            <p:nvPr/>
          </p:nvSpPr>
          <p:spPr>
            <a:xfrm>
              <a:off x="19951317" y="2848117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F2A58955-52B7-8442-C1EB-E4605BEC7D97}"/>
                </a:ext>
              </a:extLst>
            </p:cNvPr>
            <p:cNvSpPr/>
            <p:nvPr/>
          </p:nvSpPr>
          <p:spPr>
            <a:xfrm rot="12260742">
              <a:off x="20384546" y="3328343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279AD228-01A3-E2B3-4C51-0D1113992AE6}"/>
                </a:ext>
              </a:extLst>
            </p:cNvPr>
            <p:cNvSpPr/>
            <p:nvPr/>
          </p:nvSpPr>
          <p:spPr>
            <a:xfrm rot="12260742">
              <a:off x="20343220" y="4484374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52705EE9-0365-962D-EB4F-DE4F7B83F54A}"/>
                </a:ext>
              </a:extLst>
            </p:cNvPr>
            <p:cNvSpPr/>
            <p:nvPr/>
          </p:nvSpPr>
          <p:spPr>
            <a:xfrm rot="12260742">
              <a:off x="19688989" y="3342451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77BA72BF-810C-0EF6-70FC-23E0AF73F9A8}"/>
                </a:ext>
              </a:extLst>
            </p:cNvPr>
            <p:cNvSpPr/>
            <p:nvPr/>
          </p:nvSpPr>
          <p:spPr>
            <a:xfrm rot="12260742">
              <a:off x="19647663" y="4498482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5FBF8948-D442-7992-1036-AFCEC2503983}"/>
                </a:ext>
              </a:extLst>
            </p:cNvPr>
            <p:cNvSpPr/>
            <p:nvPr/>
          </p:nvSpPr>
          <p:spPr>
            <a:xfrm rot="12260742">
              <a:off x="19945360" y="4102689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A53F07F-61D1-A4A5-6816-CB88A30EC5DB}"/>
              </a:ext>
            </a:extLst>
          </p:cNvPr>
          <p:cNvGrpSpPr/>
          <p:nvPr/>
        </p:nvGrpSpPr>
        <p:grpSpPr>
          <a:xfrm rot="18649544">
            <a:off x="19004401" y="5181531"/>
            <a:ext cx="1400288" cy="846661"/>
            <a:chOff x="20582395" y="3180918"/>
            <a:chExt cx="1400288" cy="846661"/>
          </a:xfrm>
        </p:grpSpPr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E331CE7A-40EF-A90F-0DB4-27D436ECEA70}"/>
                </a:ext>
              </a:extLst>
            </p:cNvPr>
            <p:cNvSpPr/>
            <p:nvPr/>
          </p:nvSpPr>
          <p:spPr>
            <a:xfrm rot="12260742">
              <a:off x="21676610" y="3711270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8B061EBD-E69E-EDB7-3A3F-046B3525AFF1}"/>
                </a:ext>
              </a:extLst>
            </p:cNvPr>
            <p:cNvSpPr/>
            <p:nvPr/>
          </p:nvSpPr>
          <p:spPr>
            <a:xfrm rot="12260742">
              <a:off x="20981053" y="3725378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415F34EB-C784-53C4-3FD8-693F3A75A968}"/>
                </a:ext>
              </a:extLst>
            </p:cNvPr>
            <p:cNvSpPr/>
            <p:nvPr/>
          </p:nvSpPr>
          <p:spPr>
            <a:xfrm rot="12260742">
              <a:off x="21311398" y="3180918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EB093368-1098-58D0-F51F-8A760514F168}"/>
                </a:ext>
              </a:extLst>
            </p:cNvPr>
            <p:cNvSpPr/>
            <p:nvPr/>
          </p:nvSpPr>
          <p:spPr>
            <a:xfrm rot="12260742">
              <a:off x="20582395" y="3648189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48E2D93-CBA8-B299-CDFA-0546F1349801}"/>
              </a:ext>
            </a:extLst>
          </p:cNvPr>
          <p:cNvSpPr txBox="1"/>
          <p:nvPr/>
        </p:nvSpPr>
        <p:spPr>
          <a:xfrm>
            <a:off x="3143297" y="10187597"/>
            <a:ext cx="1698752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y = a</a:t>
            </a:r>
            <a:r>
              <a:rPr lang="en-US" altLang="ja-JP" sz="3600" baseline="-25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 + a</a:t>
            </a:r>
            <a:r>
              <a:rPr lang="en-US" altLang="ja-JP" sz="3600" baseline="-25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では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どんな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</a:t>
            </a:r>
            <a:r>
              <a:rPr lang="en-US" altLang="ja-JP" sz="3600" baseline="-25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、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</a:t>
            </a:r>
            <a:r>
              <a:rPr lang="en-US" altLang="ja-JP" sz="3600" baseline="-25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を与えても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直線にしかならない</a:t>
            </a:r>
            <a:endParaRPr kumimoji="0" lang="en-US" altLang="ja-JP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803763F-6F1C-B6DA-16A8-E1B13ECDB710}"/>
              </a:ext>
            </a:extLst>
          </p:cNvPr>
          <p:cNvSpPr txBox="1"/>
          <p:nvPr/>
        </p:nvSpPr>
        <p:spPr>
          <a:xfrm>
            <a:off x="265763" y="5432004"/>
            <a:ext cx="1595187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y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正解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88CB44B-45B1-EEE2-F2C6-DD9C4F0637F7}"/>
              </a:ext>
            </a:extLst>
          </p:cNvPr>
          <p:cNvSpPr txBox="1"/>
          <p:nvPr/>
        </p:nvSpPr>
        <p:spPr>
          <a:xfrm>
            <a:off x="16354880" y="8820227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x(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入力データ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90C6D2E-181B-30E3-2678-B91F11C91A92}"/>
              </a:ext>
            </a:extLst>
          </p:cNvPr>
          <p:cNvSpPr txBox="1"/>
          <p:nvPr/>
        </p:nvSpPr>
        <p:spPr>
          <a:xfrm>
            <a:off x="2759978" y="11713404"/>
            <a:ext cx="1819191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曲線や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3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次元空間、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4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次元以上で表現出来るデータも適切な関数を設定すれば学習出来る</a:t>
            </a:r>
            <a:endParaRPr kumimoji="0" lang="en-US" altLang="ja-JP" sz="3600" u="none" strike="noStrike" cap="none" spc="0" normalizeH="0" baseline="-2500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0ABCB71-7CAD-91E5-EECA-11E25B3351BA}"/>
              </a:ext>
            </a:extLst>
          </p:cNvPr>
          <p:cNvSpPr/>
          <p:nvPr/>
        </p:nvSpPr>
        <p:spPr>
          <a:xfrm>
            <a:off x="13328244" y="2597804"/>
            <a:ext cx="9289321" cy="610076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15A920E-F5DF-EB08-C793-FEFD94E1D39F}"/>
              </a:ext>
            </a:extLst>
          </p:cNvPr>
          <p:cNvGrpSpPr/>
          <p:nvPr/>
        </p:nvGrpSpPr>
        <p:grpSpPr>
          <a:xfrm rot="1300636">
            <a:off x="18367170" y="5797276"/>
            <a:ext cx="1048639" cy="1952566"/>
            <a:chOff x="19647663" y="2848117"/>
            <a:chExt cx="1048639" cy="1952566"/>
          </a:xfrm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E11062C1-5076-B764-FA77-22E3C8384DC3}"/>
                </a:ext>
              </a:extLst>
            </p:cNvPr>
            <p:cNvSpPr/>
            <p:nvPr/>
          </p:nvSpPr>
          <p:spPr>
            <a:xfrm>
              <a:off x="20390229" y="3918384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1" name="円/楕円 50">
              <a:extLst>
                <a:ext uri="{FF2B5EF4-FFF2-40B4-BE49-F238E27FC236}">
                  <a16:creationId xmlns:a16="http://schemas.microsoft.com/office/drawing/2014/main" id="{A1A1ECAC-13FD-AA7E-7763-04CE65C649BA}"/>
                </a:ext>
              </a:extLst>
            </p:cNvPr>
            <p:cNvSpPr/>
            <p:nvPr/>
          </p:nvSpPr>
          <p:spPr>
            <a:xfrm>
              <a:off x="19951317" y="2848117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51D84F9D-B6F5-C84A-19D2-20F47100FC80}"/>
                </a:ext>
              </a:extLst>
            </p:cNvPr>
            <p:cNvSpPr/>
            <p:nvPr/>
          </p:nvSpPr>
          <p:spPr>
            <a:xfrm rot="12260742">
              <a:off x="20384546" y="3328343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9F4AFF5B-718D-3553-CF1C-35C60A6BA095}"/>
                </a:ext>
              </a:extLst>
            </p:cNvPr>
            <p:cNvSpPr/>
            <p:nvPr/>
          </p:nvSpPr>
          <p:spPr>
            <a:xfrm rot="12260742">
              <a:off x="20343220" y="4484374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B6C0C119-7F69-CEAD-ED10-F86336D3FC29}"/>
                </a:ext>
              </a:extLst>
            </p:cNvPr>
            <p:cNvSpPr/>
            <p:nvPr/>
          </p:nvSpPr>
          <p:spPr>
            <a:xfrm rot="12260742">
              <a:off x="19688989" y="3342451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FE20A47D-FF0A-8254-8DEF-2049BE12B1B0}"/>
                </a:ext>
              </a:extLst>
            </p:cNvPr>
            <p:cNvSpPr/>
            <p:nvPr/>
          </p:nvSpPr>
          <p:spPr>
            <a:xfrm rot="12260742">
              <a:off x="19647663" y="4498482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63753FAC-E438-225E-9568-463F4F7205AB}"/>
                </a:ext>
              </a:extLst>
            </p:cNvPr>
            <p:cNvSpPr/>
            <p:nvPr/>
          </p:nvSpPr>
          <p:spPr>
            <a:xfrm rot="12260742">
              <a:off x="19945360" y="4102689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59C60A41-E342-71DC-3CAA-2872729302FD}"/>
              </a:ext>
            </a:extLst>
          </p:cNvPr>
          <p:cNvGrpSpPr/>
          <p:nvPr/>
        </p:nvGrpSpPr>
        <p:grpSpPr>
          <a:xfrm>
            <a:off x="16369540" y="6838000"/>
            <a:ext cx="1969171" cy="1016065"/>
            <a:chOff x="9105771" y="6025080"/>
            <a:chExt cx="1969171" cy="1016065"/>
          </a:xfrm>
        </p:grpSpPr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5D7D831D-50AB-1ADA-DCAC-400F49ACFB0E}"/>
                </a:ext>
              </a:extLst>
            </p:cNvPr>
            <p:cNvSpPr/>
            <p:nvPr/>
          </p:nvSpPr>
          <p:spPr>
            <a:xfrm>
              <a:off x="9105771" y="6025080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89" name="円/楕円 88">
              <a:extLst>
                <a:ext uri="{FF2B5EF4-FFF2-40B4-BE49-F238E27FC236}">
                  <a16:creationId xmlns:a16="http://schemas.microsoft.com/office/drawing/2014/main" id="{D07459BE-1A48-9500-26E5-2CEAC5F6AD89}"/>
                </a:ext>
              </a:extLst>
            </p:cNvPr>
            <p:cNvSpPr/>
            <p:nvPr/>
          </p:nvSpPr>
          <p:spPr>
            <a:xfrm>
              <a:off x="9768275" y="6738944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90" name="円/楕円 89">
              <a:extLst>
                <a:ext uri="{FF2B5EF4-FFF2-40B4-BE49-F238E27FC236}">
                  <a16:creationId xmlns:a16="http://schemas.microsoft.com/office/drawing/2014/main" id="{0980BD9E-FEBF-C48D-49C4-26EEEA2E3A9E}"/>
                </a:ext>
              </a:extLst>
            </p:cNvPr>
            <p:cNvSpPr/>
            <p:nvPr/>
          </p:nvSpPr>
          <p:spPr>
            <a:xfrm>
              <a:off x="10332635" y="6443080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91" name="円/楕円 90">
              <a:extLst>
                <a:ext uri="{FF2B5EF4-FFF2-40B4-BE49-F238E27FC236}">
                  <a16:creationId xmlns:a16="http://schemas.microsoft.com/office/drawing/2014/main" id="{034198D9-8267-6148-B001-A9B13DA2992E}"/>
                </a:ext>
              </a:extLst>
            </p:cNvPr>
            <p:cNvSpPr/>
            <p:nvPr/>
          </p:nvSpPr>
          <p:spPr>
            <a:xfrm>
              <a:off x="9552820" y="6419861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E7A874AE-77D2-6B6F-0653-7108274DF998}"/>
                </a:ext>
              </a:extLst>
            </p:cNvPr>
            <p:cNvSpPr/>
            <p:nvPr/>
          </p:nvSpPr>
          <p:spPr>
            <a:xfrm rot="12260742">
              <a:off x="10768869" y="6052490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93" name="円/楕円 92">
              <a:extLst>
                <a:ext uri="{FF2B5EF4-FFF2-40B4-BE49-F238E27FC236}">
                  <a16:creationId xmlns:a16="http://schemas.microsoft.com/office/drawing/2014/main" id="{369E082B-E5B7-B637-B11E-79AA396FFA3B}"/>
                </a:ext>
              </a:extLst>
            </p:cNvPr>
            <p:cNvSpPr/>
            <p:nvPr/>
          </p:nvSpPr>
          <p:spPr>
            <a:xfrm rot="12260742">
              <a:off x="9230610" y="6644311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sp>
        <p:nvSpPr>
          <p:cNvPr id="94" name="円/楕円 93">
            <a:extLst>
              <a:ext uri="{FF2B5EF4-FFF2-40B4-BE49-F238E27FC236}">
                <a16:creationId xmlns:a16="http://schemas.microsoft.com/office/drawing/2014/main" id="{F78FA4EB-1EE3-0E00-105B-7FFB304B24F5}"/>
              </a:ext>
            </a:extLst>
          </p:cNvPr>
          <p:cNvSpPr/>
          <p:nvPr/>
        </p:nvSpPr>
        <p:spPr>
          <a:xfrm>
            <a:off x="17711921" y="765571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A5434CA4-D41A-B318-FFAE-69553FC745A8}"/>
              </a:ext>
            </a:extLst>
          </p:cNvPr>
          <p:cNvSpPr/>
          <p:nvPr/>
        </p:nvSpPr>
        <p:spPr>
          <a:xfrm>
            <a:off x="8986417" y="551425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F43ADBF3-23BA-C3CB-22AA-7D55D28094F5}"/>
              </a:ext>
            </a:extLst>
          </p:cNvPr>
          <p:cNvSpPr txBox="1"/>
          <p:nvPr/>
        </p:nvSpPr>
        <p:spPr>
          <a:xfrm>
            <a:off x="11740044" y="5577172"/>
            <a:ext cx="1595187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y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正解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DFF7353-23C1-8C1D-BF9C-FF951DCC854E}"/>
              </a:ext>
            </a:extLst>
          </p:cNvPr>
          <p:cNvSpPr txBox="1"/>
          <p:nvPr/>
        </p:nvSpPr>
        <p:spPr>
          <a:xfrm>
            <a:off x="4493525" y="8776598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x(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入力データ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98" name="フリーフォーム 97">
            <a:extLst>
              <a:ext uri="{FF2B5EF4-FFF2-40B4-BE49-F238E27FC236}">
                <a16:creationId xmlns:a16="http://schemas.microsoft.com/office/drawing/2014/main" id="{708703A0-08F4-B44D-2533-A0BB547999D8}"/>
              </a:ext>
            </a:extLst>
          </p:cNvPr>
          <p:cNvSpPr/>
          <p:nvPr/>
        </p:nvSpPr>
        <p:spPr>
          <a:xfrm>
            <a:off x="2868706" y="2599765"/>
            <a:ext cx="8498541" cy="4558787"/>
          </a:xfrm>
          <a:custGeom>
            <a:avLst/>
            <a:gdLst>
              <a:gd name="connsiteX0" fmla="*/ 0 w 8498541"/>
              <a:gd name="connsiteY0" fmla="*/ 0 h 4558787"/>
              <a:gd name="connsiteX1" fmla="*/ 788894 w 8498541"/>
              <a:gd name="connsiteY1" fmla="*/ 1165411 h 4558787"/>
              <a:gd name="connsiteX2" fmla="*/ 1165412 w 8498541"/>
              <a:gd name="connsiteY2" fmla="*/ 2474259 h 4558787"/>
              <a:gd name="connsiteX3" fmla="*/ 1416423 w 8498541"/>
              <a:gd name="connsiteY3" fmla="*/ 3424517 h 4558787"/>
              <a:gd name="connsiteX4" fmla="*/ 2169459 w 8498541"/>
              <a:gd name="connsiteY4" fmla="*/ 4356847 h 4558787"/>
              <a:gd name="connsiteX5" fmla="*/ 3245223 w 8498541"/>
              <a:gd name="connsiteY5" fmla="*/ 4500282 h 4558787"/>
              <a:gd name="connsiteX6" fmla="*/ 3962400 w 8498541"/>
              <a:gd name="connsiteY6" fmla="*/ 3603811 h 4558787"/>
              <a:gd name="connsiteX7" fmla="*/ 4500282 w 8498541"/>
              <a:gd name="connsiteY7" fmla="*/ 2528047 h 4558787"/>
              <a:gd name="connsiteX8" fmla="*/ 5342965 w 8498541"/>
              <a:gd name="connsiteY8" fmla="*/ 1703294 h 4558787"/>
              <a:gd name="connsiteX9" fmla="*/ 6311153 w 8498541"/>
              <a:gd name="connsiteY9" fmla="*/ 2223247 h 4558787"/>
              <a:gd name="connsiteX10" fmla="*/ 6311153 w 8498541"/>
              <a:gd name="connsiteY10" fmla="*/ 3263153 h 4558787"/>
              <a:gd name="connsiteX11" fmla="*/ 6580094 w 8498541"/>
              <a:gd name="connsiteY11" fmla="*/ 4105835 h 4558787"/>
              <a:gd name="connsiteX12" fmla="*/ 7010400 w 8498541"/>
              <a:gd name="connsiteY12" fmla="*/ 4374776 h 4558787"/>
              <a:gd name="connsiteX13" fmla="*/ 8175812 w 8498541"/>
              <a:gd name="connsiteY13" fmla="*/ 3406588 h 4558787"/>
              <a:gd name="connsiteX14" fmla="*/ 8498541 w 8498541"/>
              <a:gd name="connsiteY14" fmla="*/ 2814917 h 455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98541" h="4558787">
                <a:moveTo>
                  <a:pt x="0" y="0"/>
                </a:moveTo>
                <a:cubicBezTo>
                  <a:pt x="297329" y="376517"/>
                  <a:pt x="594659" y="753035"/>
                  <a:pt x="788894" y="1165411"/>
                </a:cubicBezTo>
                <a:cubicBezTo>
                  <a:pt x="983129" y="1577787"/>
                  <a:pt x="1060824" y="2097741"/>
                  <a:pt x="1165412" y="2474259"/>
                </a:cubicBezTo>
                <a:cubicBezTo>
                  <a:pt x="1270000" y="2850777"/>
                  <a:pt x="1249082" y="3110752"/>
                  <a:pt x="1416423" y="3424517"/>
                </a:cubicBezTo>
                <a:cubicBezTo>
                  <a:pt x="1583764" y="3738282"/>
                  <a:pt x="1864659" y="4177553"/>
                  <a:pt x="2169459" y="4356847"/>
                </a:cubicBezTo>
                <a:cubicBezTo>
                  <a:pt x="2474259" y="4536141"/>
                  <a:pt x="2946400" y="4625788"/>
                  <a:pt x="3245223" y="4500282"/>
                </a:cubicBezTo>
                <a:cubicBezTo>
                  <a:pt x="3544046" y="4374776"/>
                  <a:pt x="3753224" y="3932517"/>
                  <a:pt x="3962400" y="3603811"/>
                </a:cubicBezTo>
                <a:cubicBezTo>
                  <a:pt x="4171576" y="3275105"/>
                  <a:pt x="4270188" y="2844800"/>
                  <a:pt x="4500282" y="2528047"/>
                </a:cubicBezTo>
                <a:cubicBezTo>
                  <a:pt x="4730376" y="2211294"/>
                  <a:pt x="5041153" y="1754094"/>
                  <a:pt x="5342965" y="1703294"/>
                </a:cubicBezTo>
                <a:cubicBezTo>
                  <a:pt x="5644777" y="1652494"/>
                  <a:pt x="6149788" y="1963271"/>
                  <a:pt x="6311153" y="2223247"/>
                </a:cubicBezTo>
                <a:cubicBezTo>
                  <a:pt x="6472518" y="2483223"/>
                  <a:pt x="6266330" y="2949388"/>
                  <a:pt x="6311153" y="3263153"/>
                </a:cubicBezTo>
                <a:cubicBezTo>
                  <a:pt x="6355977" y="3576918"/>
                  <a:pt x="6463553" y="3920565"/>
                  <a:pt x="6580094" y="4105835"/>
                </a:cubicBezTo>
                <a:cubicBezTo>
                  <a:pt x="6696635" y="4291106"/>
                  <a:pt x="6744447" y="4491317"/>
                  <a:pt x="7010400" y="4374776"/>
                </a:cubicBezTo>
                <a:cubicBezTo>
                  <a:pt x="7276353" y="4258235"/>
                  <a:pt x="7927788" y="3666565"/>
                  <a:pt x="8175812" y="3406588"/>
                </a:cubicBezTo>
                <a:cubicBezTo>
                  <a:pt x="8423836" y="3146611"/>
                  <a:pt x="8461188" y="2980764"/>
                  <a:pt x="8498541" y="2814917"/>
                </a:cubicBezTo>
              </a:path>
            </a:pathLst>
          </a:cu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0" name="フリーフォーム 99">
            <a:extLst>
              <a:ext uri="{FF2B5EF4-FFF2-40B4-BE49-F238E27FC236}">
                <a16:creationId xmlns:a16="http://schemas.microsoft.com/office/drawing/2014/main" id="{69F03E06-ED82-39D6-9A7C-C8373CEFE83A}"/>
              </a:ext>
            </a:extLst>
          </p:cNvPr>
          <p:cNvSpPr/>
          <p:nvPr/>
        </p:nvSpPr>
        <p:spPr>
          <a:xfrm>
            <a:off x="14901491" y="2617695"/>
            <a:ext cx="5581116" cy="5647764"/>
          </a:xfrm>
          <a:custGeom>
            <a:avLst/>
            <a:gdLst>
              <a:gd name="connsiteX0" fmla="*/ 0 w 9251576"/>
              <a:gd name="connsiteY0" fmla="*/ 0 h 6131859"/>
              <a:gd name="connsiteX1" fmla="*/ 4464423 w 9251576"/>
              <a:gd name="connsiteY1" fmla="*/ 6131859 h 6131859"/>
              <a:gd name="connsiteX2" fmla="*/ 9251576 w 9251576"/>
              <a:gd name="connsiteY2" fmla="*/ 0 h 6131859"/>
              <a:gd name="connsiteX3" fmla="*/ 9251576 w 9251576"/>
              <a:gd name="connsiteY3" fmla="*/ 0 h 6131859"/>
              <a:gd name="connsiteX4" fmla="*/ 9251576 w 9251576"/>
              <a:gd name="connsiteY4" fmla="*/ 0 h 613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1576" h="6131859">
                <a:moveTo>
                  <a:pt x="0" y="0"/>
                </a:moveTo>
                <a:cubicBezTo>
                  <a:pt x="1461247" y="3065929"/>
                  <a:pt x="2922494" y="6131859"/>
                  <a:pt x="4464423" y="6131859"/>
                </a:cubicBezTo>
                <a:cubicBezTo>
                  <a:pt x="6006352" y="6131859"/>
                  <a:pt x="9251576" y="0"/>
                  <a:pt x="9251576" y="0"/>
                </a:cubicBezTo>
                <a:lnTo>
                  <a:pt x="9251576" y="0"/>
                </a:lnTo>
                <a:lnTo>
                  <a:pt x="9251576" y="0"/>
                </a:lnTo>
              </a:path>
            </a:pathLst>
          </a:cu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62469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765520-3C72-4BAB-8B7E-A27029C568B3}"/>
              </a:ext>
            </a:extLst>
          </p:cNvPr>
          <p:cNvSpPr txBox="1"/>
          <p:nvPr/>
        </p:nvSpPr>
        <p:spPr>
          <a:xfrm>
            <a:off x="6628248" y="412436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過学習のイメージ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C6EB3A-7A0D-77ED-0069-58AF433A05DE}"/>
              </a:ext>
            </a:extLst>
          </p:cNvPr>
          <p:cNvSpPr/>
          <p:nvPr/>
        </p:nvSpPr>
        <p:spPr>
          <a:xfrm>
            <a:off x="5017253" y="1930400"/>
            <a:ext cx="13655040" cy="790448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252868-210B-9EB3-F308-A31FE73C5126}"/>
              </a:ext>
            </a:extLst>
          </p:cNvPr>
          <p:cNvSpPr txBox="1"/>
          <p:nvPr/>
        </p:nvSpPr>
        <p:spPr>
          <a:xfrm>
            <a:off x="3082740" y="10169956"/>
            <a:ext cx="17692428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仮に深層学習のデータをまとめて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2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次元で表したとする</a:t>
            </a:r>
            <a:endParaRPr kumimoji="0" lang="en-US" altLang="ja-JP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本当は高次元で作図が難しい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27E8A6B-5AA4-5CC1-7DF0-C651A4EC438B}"/>
              </a:ext>
            </a:extLst>
          </p:cNvPr>
          <p:cNvSpPr/>
          <p:nvPr/>
        </p:nvSpPr>
        <p:spPr>
          <a:xfrm>
            <a:off x="10623024" y="569887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B94740A-1AB1-EF17-5508-42CD9D549153}"/>
              </a:ext>
            </a:extLst>
          </p:cNvPr>
          <p:cNvSpPr/>
          <p:nvPr/>
        </p:nvSpPr>
        <p:spPr>
          <a:xfrm>
            <a:off x="10184112" y="4628606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4A32BD5-9B17-D19C-BA2F-CBF4DDB9742F}"/>
              </a:ext>
            </a:extLst>
          </p:cNvPr>
          <p:cNvSpPr/>
          <p:nvPr/>
        </p:nvSpPr>
        <p:spPr>
          <a:xfrm>
            <a:off x="9287999" y="5882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97CBD8AC-8E48-2D8E-BF9E-43E53CFB9F79}"/>
              </a:ext>
            </a:extLst>
          </p:cNvPr>
          <p:cNvSpPr/>
          <p:nvPr/>
        </p:nvSpPr>
        <p:spPr>
          <a:xfrm>
            <a:off x="11250912" y="5399282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19C184F-0096-9B6C-034E-4433158C6EF0}"/>
              </a:ext>
            </a:extLst>
          </p:cNvPr>
          <p:cNvSpPr/>
          <p:nvPr/>
        </p:nvSpPr>
        <p:spPr>
          <a:xfrm>
            <a:off x="10812000" y="4329015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99ABC267-B967-E493-A979-DBC874AC365F}"/>
              </a:ext>
            </a:extLst>
          </p:cNvPr>
          <p:cNvSpPr/>
          <p:nvPr/>
        </p:nvSpPr>
        <p:spPr>
          <a:xfrm>
            <a:off x="9915887" y="55830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AD2AE8DE-B6A6-6A2C-1A98-CB58A2CC4309}"/>
              </a:ext>
            </a:extLst>
          </p:cNvPr>
          <p:cNvSpPr/>
          <p:nvPr/>
        </p:nvSpPr>
        <p:spPr>
          <a:xfrm>
            <a:off x="12038963" y="462856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8263960E-5B15-CC41-2229-2895566BF6D6}"/>
              </a:ext>
            </a:extLst>
          </p:cNvPr>
          <p:cNvSpPr/>
          <p:nvPr/>
        </p:nvSpPr>
        <p:spPr>
          <a:xfrm>
            <a:off x="11600051" y="3558301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DC86C167-737D-98C0-0EBC-C6C5456C19E8}"/>
              </a:ext>
            </a:extLst>
          </p:cNvPr>
          <p:cNvSpPr/>
          <p:nvPr/>
        </p:nvSpPr>
        <p:spPr>
          <a:xfrm>
            <a:off x="10703938" y="481233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4A9EDC55-E3D0-D714-97A0-E1A07A42E2D1}"/>
              </a:ext>
            </a:extLst>
          </p:cNvPr>
          <p:cNvSpPr/>
          <p:nvPr/>
        </p:nvSpPr>
        <p:spPr>
          <a:xfrm>
            <a:off x="13220954" y="4812335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5ECD199-77C1-BDAB-D2BF-CB52E3987625}"/>
              </a:ext>
            </a:extLst>
          </p:cNvPr>
          <p:cNvSpPr/>
          <p:nvPr/>
        </p:nvSpPr>
        <p:spPr>
          <a:xfrm>
            <a:off x="12782042" y="3742068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AF06A9B-7CED-323A-8612-227C1C8F8027}"/>
              </a:ext>
            </a:extLst>
          </p:cNvPr>
          <p:cNvSpPr/>
          <p:nvPr/>
        </p:nvSpPr>
        <p:spPr>
          <a:xfrm>
            <a:off x="11885929" y="499610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3D422AFB-C3C4-77BA-49AA-D47DA2D5798F}"/>
              </a:ext>
            </a:extLst>
          </p:cNvPr>
          <p:cNvSpPr/>
          <p:nvPr/>
        </p:nvSpPr>
        <p:spPr>
          <a:xfrm>
            <a:off x="9839367" y="6215275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71E6147-0142-19AE-A2A4-BAE271307CAE}"/>
              </a:ext>
            </a:extLst>
          </p:cNvPr>
          <p:cNvSpPr/>
          <p:nvPr/>
        </p:nvSpPr>
        <p:spPr>
          <a:xfrm>
            <a:off x="9400455" y="5145008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46AF053-88FE-157E-4733-348BE3CB4EA6}"/>
              </a:ext>
            </a:extLst>
          </p:cNvPr>
          <p:cNvSpPr/>
          <p:nvPr/>
        </p:nvSpPr>
        <p:spPr>
          <a:xfrm>
            <a:off x="8504342" y="6399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F2A58955-52B7-8442-C1EB-E4605BEC7D97}"/>
              </a:ext>
            </a:extLst>
          </p:cNvPr>
          <p:cNvSpPr/>
          <p:nvPr/>
        </p:nvSpPr>
        <p:spPr>
          <a:xfrm rot="12260742">
            <a:off x="13215271" y="4222294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279AD228-01A3-E2B3-4C51-0D1113992AE6}"/>
              </a:ext>
            </a:extLst>
          </p:cNvPr>
          <p:cNvSpPr/>
          <p:nvPr/>
        </p:nvSpPr>
        <p:spPr>
          <a:xfrm rot="12260742">
            <a:off x="13173945" y="5378325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331CE7A-40EF-A90F-0DB4-27D436ECEA70}"/>
              </a:ext>
            </a:extLst>
          </p:cNvPr>
          <p:cNvSpPr/>
          <p:nvPr/>
        </p:nvSpPr>
        <p:spPr>
          <a:xfrm rot="12260742">
            <a:off x="14507335" y="460522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2705EE9-0365-962D-EB4F-DE4F7B83F54A}"/>
              </a:ext>
            </a:extLst>
          </p:cNvPr>
          <p:cNvSpPr/>
          <p:nvPr/>
        </p:nvSpPr>
        <p:spPr>
          <a:xfrm rot="12260742">
            <a:off x="12519714" y="4236402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77BA72BF-810C-0EF6-70FC-23E0AF73F9A8}"/>
              </a:ext>
            </a:extLst>
          </p:cNvPr>
          <p:cNvSpPr/>
          <p:nvPr/>
        </p:nvSpPr>
        <p:spPr>
          <a:xfrm rot="12260742">
            <a:off x="12478388" y="539243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8B061EBD-E69E-EDB7-3A3F-046B3525AFF1}"/>
              </a:ext>
            </a:extLst>
          </p:cNvPr>
          <p:cNvSpPr/>
          <p:nvPr/>
        </p:nvSpPr>
        <p:spPr>
          <a:xfrm rot="12260742">
            <a:off x="13811778" y="461932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4E366B03-BBEC-7ACE-548C-336AFFB414F4}"/>
              </a:ext>
            </a:extLst>
          </p:cNvPr>
          <p:cNvSpPr/>
          <p:nvPr/>
        </p:nvSpPr>
        <p:spPr>
          <a:xfrm rot="12260742">
            <a:off x="11484021" y="461371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7E6DD69E-B5E4-8EC2-91B2-A3019BD75A10}"/>
              </a:ext>
            </a:extLst>
          </p:cNvPr>
          <p:cNvSpPr/>
          <p:nvPr/>
        </p:nvSpPr>
        <p:spPr>
          <a:xfrm rot="12260742">
            <a:off x="15141036" y="410611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5FBF8948-D442-7992-1036-AFCEC2503983}"/>
              </a:ext>
            </a:extLst>
          </p:cNvPr>
          <p:cNvSpPr/>
          <p:nvPr/>
        </p:nvSpPr>
        <p:spPr>
          <a:xfrm rot="12260742">
            <a:off x="12776085" y="4996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AAB5DE09-A459-BCD4-B316-6C9ED4120F43}"/>
              </a:ext>
            </a:extLst>
          </p:cNvPr>
          <p:cNvSpPr/>
          <p:nvPr/>
        </p:nvSpPr>
        <p:spPr>
          <a:xfrm rot="12260742">
            <a:off x="10482895" y="395902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3934282-B712-ECAB-63F2-CF4F2AB13BD6}"/>
              </a:ext>
            </a:extLst>
          </p:cNvPr>
          <p:cNvSpPr/>
          <p:nvPr/>
        </p:nvSpPr>
        <p:spPr>
          <a:xfrm rot="12260742">
            <a:off x="10441569" y="511505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C4D3A13D-3424-38B5-FEED-A2E7D16627E5}"/>
              </a:ext>
            </a:extLst>
          </p:cNvPr>
          <p:cNvSpPr/>
          <p:nvPr/>
        </p:nvSpPr>
        <p:spPr>
          <a:xfrm rot="12260742">
            <a:off x="11774959" y="43419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415F34EB-C784-53C4-3FD8-693F3A75A968}"/>
              </a:ext>
            </a:extLst>
          </p:cNvPr>
          <p:cNvSpPr/>
          <p:nvPr/>
        </p:nvSpPr>
        <p:spPr>
          <a:xfrm rot="12260742">
            <a:off x="14142123" y="4074869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B04EB3F8-879A-10D1-5F70-F03691799305}"/>
              </a:ext>
            </a:extLst>
          </p:cNvPr>
          <p:cNvSpPr/>
          <p:nvPr/>
        </p:nvSpPr>
        <p:spPr>
          <a:xfrm rot="12260742">
            <a:off x="16400806" y="3254481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3FA303D0-5A29-543F-2148-3CB1E67033A7}"/>
              </a:ext>
            </a:extLst>
          </p:cNvPr>
          <p:cNvSpPr/>
          <p:nvPr/>
        </p:nvSpPr>
        <p:spPr>
          <a:xfrm rot="12260742">
            <a:off x="15434187" y="4457796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F62692C9-B46A-4583-6A6C-20E83AB2E6EA}"/>
              </a:ext>
            </a:extLst>
          </p:cNvPr>
          <p:cNvSpPr/>
          <p:nvPr/>
        </p:nvSpPr>
        <p:spPr>
          <a:xfrm rot="12260742">
            <a:off x="16533180" y="369529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F1E8AFBF-ABC0-8113-255D-F7CC36574ABF}"/>
              </a:ext>
            </a:extLst>
          </p:cNvPr>
          <p:cNvSpPr/>
          <p:nvPr/>
        </p:nvSpPr>
        <p:spPr>
          <a:xfrm rot="12260742">
            <a:off x="15837623" y="37094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FDF7D8F3-B76E-7701-1A0F-3D0BE056EED6}"/>
              </a:ext>
            </a:extLst>
          </p:cNvPr>
          <p:cNvSpPr/>
          <p:nvPr/>
        </p:nvSpPr>
        <p:spPr>
          <a:xfrm rot="12260742">
            <a:off x="17460032" y="354786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DC786FA4-C692-3491-89C1-B7567FFB62BE}"/>
              </a:ext>
            </a:extLst>
          </p:cNvPr>
          <p:cNvSpPr/>
          <p:nvPr/>
        </p:nvSpPr>
        <p:spPr>
          <a:xfrm rot="12260742">
            <a:off x="7170769" y="705693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4BA0ECB6-4B80-2A14-3F5E-6214CDEFA39A}"/>
              </a:ext>
            </a:extLst>
          </p:cNvPr>
          <p:cNvSpPr/>
          <p:nvPr/>
        </p:nvSpPr>
        <p:spPr>
          <a:xfrm rot="12260742">
            <a:off x="6475212" y="7071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26D8073F-D2FC-53FE-4CA0-EFEA489B1B9E}"/>
              </a:ext>
            </a:extLst>
          </p:cNvPr>
          <p:cNvSpPr/>
          <p:nvPr/>
        </p:nvSpPr>
        <p:spPr>
          <a:xfrm rot="12260742">
            <a:off x="8097621" y="690950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0FFDC261-1D1F-9BF4-481E-7CFA80754D34}"/>
              </a:ext>
            </a:extLst>
          </p:cNvPr>
          <p:cNvSpPr/>
          <p:nvPr/>
        </p:nvSpPr>
        <p:spPr>
          <a:xfrm>
            <a:off x="6928423" y="6801389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EB3E68C1-CC3F-E001-A7A0-A1B09E96DF77}"/>
              </a:ext>
            </a:extLst>
          </p:cNvPr>
          <p:cNvSpPr/>
          <p:nvPr/>
        </p:nvSpPr>
        <p:spPr>
          <a:xfrm>
            <a:off x="7556311" y="650179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9A899262-7A97-7D86-4987-EE200CFE2419}"/>
              </a:ext>
            </a:extLst>
          </p:cNvPr>
          <p:cNvSpPr/>
          <p:nvPr/>
        </p:nvSpPr>
        <p:spPr>
          <a:xfrm>
            <a:off x="6144766" y="7317791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084EC329-403F-8334-50CE-DA21BB661030}"/>
              </a:ext>
            </a:extLst>
          </p:cNvPr>
          <p:cNvSpPr/>
          <p:nvPr/>
        </p:nvSpPr>
        <p:spPr>
          <a:xfrm>
            <a:off x="8876941" y="6121597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A8EB6DE8-E582-E1E8-272A-509A231EBB3E}"/>
              </a:ext>
            </a:extLst>
          </p:cNvPr>
          <p:cNvSpPr/>
          <p:nvPr/>
        </p:nvSpPr>
        <p:spPr>
          <a:xfrm>
            <a:off x="11133283" y="450744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3" name="円/楕円 62">
            <a:extLst>
              <a:ext uri="{FF2B5EF4-FFF2-40B4-BE49-F238E27FC236}">
                <a16:creationId xmlns:a16="http://schemas.microsoft.com/office/drawing/2014/main" id="{B5B3CDEA-709D-AFAE-727D-4F67601B5E19}"/>
              </a:ext>
            </a:extLst>
          </p:cNvPr>
          <p:cNvSpPr/>
          <p:nvPr/>
        </p:nvSpPr>
        <p:spPr>
          <a:xfrm>
            <a:off x="15001173" y="45427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4BA38E9D-3982-9FA5-CD8A-F5D0A8E82C9E}"/>
              </a:ext>
            </a:extLst>
          </p:cNvPr>
          <p:cNvSpPr/>
          <p:nvPr/>
        </p:nvSpPr>
        <p:spPr>
          <a:xfrm>
            <a:off x="15587223" y="40853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F1D50F77-7627-AD88-5D9E-41470ED37E88}"/>
              </a:ext>
            </a:extLst>
          </p:cNvPr>
          <p:cNvSpPr/>
          <p:nvPr/>
        </p:nvSpPr>
        <p:spPr>
          <a:xfrm>
            <a:off x="17814787" y="32544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D65DD5B7-D219-1B82-7124-C97C153CDB0E}"/>
              </a:ext>
            </a:extLst>
          </p:cNvPr>
          <p:cNvSpPr/>
          <p:nvPr/>
        </p:nvSpPr>
        <p:spPr>
          <a:xfrm>
            <a:off x="17105277" y="336635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8E4AD647-01E7-0183-C7FD-B7A40D077F13}"/>
              </a:ext>
            </a:extLst>
          </p:cNvPr>
          <p:cNvSpPr/>
          <p:nvPr/>
        </p:nvSpPr>
        <p:spPr>
          <a:xfrm>
            <a:off x="17814787" y="244767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26E3A7A3-D041-1C57-F155-C11D8C48823B}"/>
              </a:ext>
            </a:extLst>
          </p:cNvPr>
          <p:cNvSpPr/>
          <p:nvPr/>
        </p:nvSpPr>
        <p:spPr>
          <a:xfrm>
            <a:off x="5825789" y="70072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D69EA891-86A5-3EBC-CE0D-7618A59FDC5B}"/>
              </a:ext>
            </a:extLst>
          </p:cNvPr>
          <p:cNvSpPr/>
          <p:nvPr/>
        </p:nvSpPr>
        <p:spPr>
          <a:xfrm>
            <a:off x="5457971" y="746889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4C35BAFB-C71E-7746-24F6-96689F056BAA}"/>
              </a:ext>
            </a:extLst>
          </p:cNvPr>
          <p:cNvSpPr/>
          <p:nvPr/>
        </p:nvSpPr>
        <p:spPr>
          <a:xfrm>
            <a:off x="5304934" y="799709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B73DCB46-0223-7A71-CCE3-1542D1E7A912}"/>
              </a:ext>
            </a:extLst>
          </p:cNvPr>
          <p:cNvSpPr/>
          <p:nvPr/>
        </p:nvSpPr>
        <p:spPr>
          <a:xfrm rot="12260742">
            <a:off x="7992292" y="608789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06237E4C-E630-990E-8F0C-76D399A263CE}"/>
              </a:ext>
            </a:extLst>
          </p:cNvPr>
          <p:cNvSpPr/>
          <p:nvPr/>
        </p:nvSpPr>
        <p:spPr>
          <a:xfrm rot="12260742">
            <a:off x="6573669" y="663929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344DF64C-ACC3-8EF3-21F2-3F6290ABB18F}"/>
              </a:ext>
            </a:extLst>
          </p:cNvPr>
          <p:cNvSpPr/>
          <p:nvPr/>
        </p:nvSpPr>
        <p:spPr>
          <a:xfrm rot="12260742">
            <a:off x="16114118" y="4001587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B6A754D0-7962-B09C-9C9E-A515433570A9}"/>
              </a:ext>
            </a:extLst>
          </p:cNvPr>
          <p:cNvSpPr/>
          <p:nvPr/>
        </p:nvSpPr>
        <p:spPr>
          <a:xfrm rot="12260742">
            <a:off x="8912064" y="650614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5" name="円/楕円 74">
            <a:extLst>
              <a:ext uri="{FF2B5EF4-FFF2-40B4-BE49-F238E27FC236}">
                <a16:creationId xmlns:a16="http://schemas.microsoft.com/office/drawing/2014/main" id="{C638E43C-8215-2F8A-9727-F91D37931FE6}"/>
              </a:ext>
            </a:extLst>
          </p:cNvPr>
          <p:cNvSpPr/>
          <p:nvPr/>
        </p:nvSpPr>
        <p:spPr>
          <a:xfrm rot="12260742">
            <a:off x="12163802" y="524779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6" name="円/楕円 75">
            <a:extLst>
              <a:ext uri="{FF2B5EF4-FFF2-40B4-BE49-F238E27FC236}">
                <a16:creationId xmlns:a16="http://schemas.microsoft.com/office/drawing/2014/main" id="{EB093368-1098-58D0-F51F-8A760514F168}"/>
              </a:ext>
            </a:extLst>
          </p:cNvPr>
          <p:cNvSpPr/>
          <p:nvPr/>
        </p:nvSpPr>
        <p:spPr>
          <a:xfrm rot="12260742">
            <a:off x="13413120" y="45421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FCC6C4-CB92-33BE-7387-FFF6AA2FC9A9}"/>
              </a:ext>
            </a:extLst>
          </p:cNvPr>
          <p:cNvSpPr txBox="1"/>
          <p:nvPr/>
        </p:nvSpPr>
        <p:spPr>
          <a:xfrm>
            <a:off x="3359076" y="5049758"/>
            <a:ext cx="1595187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y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正解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F180CC-6141-50DD-62AA-1B203158A0C8}"/>
              </a:ext>
            </a:extLst>
          </p:cNvPr>
          <p:cNvSpPr txBox="1"/>
          <p:nvPr/>
        </p:nvSpPr>
        <p:spPr>
          <a:xfrm>
            <a:off x="18735282" y="9054193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x(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入力データ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36849A9-0D81-980B-4422-CDA31BD4692D}"/>
              </a:ext>
            </a:extLst>
          </p:cNvPr>
          <p:cNvSpPr/>
          <p:nvPr/>
        </p:nvSpPr>
        <p:spPr>
          <a:xfrm rot="12260742">
            <a:off x="5631990" y="12022744"/>
            <a:ext cx="534430" cy="5276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5D1EE55F-77B6-CE7F-6AE9-406EE28B26B0}"/>
              </a:ext>
            </a:extLst>
          </p:cNvPr>
          <p:cNvSpPr/>
          <p:nvPr/>
        </p:nvSpPr>
        <p:spPr>
          <a:xfrm>
            <a:off x="10041304" y="12033783"/>
            <a:ext cx="556474" cy="549434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8BA3B7DD-72C8-0F43-835F-51A68EB11072}"/>
              </a:ext>
            </a:extLst>
          </p:cNvPr>
          <p:cNvSpPr/>
          <p:nvPr/>
        </p:nvSpPr>
        <p:spPr>
          <a:xfrm rot="12260742">
            <a:off x="14293090" y="12034225"/>
            <a:ext cx="528980" cy="522288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ACBEB4-8658-A8A6-F58F-30EB4C608A1D}"/>
              </a:ext>
            </a:extLst>
          </p:cNvPr>
          <p:cNvSpPr txBox="1"/>
          <p:nvPr/>
        </p:nvSpPr>
        <p:spPr>
          <a:xfrm>
            <a:off x="6334420" y="12033783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学習用データ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664B7B6-47A5-9F96-1270-31AA7CDDA818}"/>
              </a:ext>
            </a:extLst>
          </p:cNvPr>
          <p:cNvSpPr txBox="1"/>
          <p:nvPr/>
        </p:nvSpPr>
        <p:spPr>
          <a:xfrm>
            <a:off x="10646913" y="12033783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検証用データ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67FA97-06EA-3911-25F4-BAE4E364A522}"/>
              </a:ext>
            </a:extLst>
          </p:cNvPr>
          <p:cNvSpPr txBox="1"/>
          <p:nvPr/>
        </p:nvSpPr>
        <p:spPr>
          <a:xfrm>
            <a:off x="14993268" y="11989781"/>
            <a:ext cx="356204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テスト用データ</a:t>
            </a:r>
          </a:p>
        </p:txBody>
      </p:sp>
    </p:spTree>
    <p:extLst>
      <p:ext uri="{BB962C8B-B14F-4D97-AF65-F5344CB8AC3E}">
        <p14:creationId xmlns:p14="http://schemas.microsoft.com/office/powerpoint/2010/main" val="852787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765520-3C72-4BAB-8B7E-A27029C568B3}"/>
              </a:ext>
            </a:extLst>
          </p:cNvPr>
          <p:cNvSpPr txBox="1"/>
          <p:nvPr/>
        </p:nvSpPr>
        <p:spPr>
          <a:xfrm>
            <a:off x="6628248" y="173988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過学習のイメージ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C6EB3A-7A0D-77ED-0069-58AF433A05DE}"/>
              </a:ext>
            </a:extLst>
          </p:cNvPr>
          <p:cNvSpPr/>
          <p:nvPr/>
        </p:nvSpPr>
        <p:spPr>
          <a:xfrm>
            <a:off x="5017253" y="1930400"/>
            <a:ext cx="13655040" cy="790448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252868-210B-9EB3-F308-A31FE73C5126}"/>
              </a:ext>
            </a:extLst>
          </p:cNvPr>
          <p:cNvSpPr txBox="1"/>
          <p:nvPr/>
        </p:nvSpPr>
        <p:spPr>
          <a:xfrm>
            <a:off x="3541463" y="1110169"/>
            <a:ext cx="1698752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は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loss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も小さく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accuracy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も高いのに、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は精度が悪い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 (test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も悪い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27E8A6B-5AA4-5CC1-7DF0-C651A4EC438B}"/>
              </a:ext>
            </a:extLst>
          </p:cNvPr>
          <p:cNvSpPr/>
          <p:nvPr/>
        </p:nvSpPr>
        <p:spPr>
          <a:xfrm>
            <a:off x="10623024" y="569887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B94740A-1AB1-EF17-5508-42CD9D549153}"/>
              </a:ext>
            </a:extLst>
          </p:cNvPr>
          <p:cNvSpPr/>
          <p:nvPr/>
        </p:nvSpPr>
        <p:spPr>
          <a:xfrm>
            <a:off x="10184112" y="4628606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4A32BD5-9B17-D19C-BA2F-CBF4DDB9742F}"/>
              </a:ext>
            </a:extLst>
          </p:cNvPr>
          <p:cNvSpPr/>
          <p:nvPr/>
        </p:nvSpPr>
        <p:spPr>
          <a:xfrm>
            <a:off x="9287999" y="5882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97CBD8AC-8E48-2D8E-BF9E-43E53CFB9F79}"/>
              </a:ext>
            </a:extLst>
          </p:cNvPr>
          <p:cNvSpPr/>
          <p:nvPr/>
        </p:nvSpPr>
        <p:spPr>
          <a:xfrm>
            <a:off x="11250912" y="5399282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19C184F-0096-9B6C-034E-4433158C6EF0}"/>
              </a:ext>
            </a:extLst>
          </p:cNvPr>
          <p:cNvSpPr/>
          <p:nvPr/>
        </p:nvSpPr>
        <p:spPr>
          <a:xfrm>
            <a:off x="10812000" y="4329015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99ABC267-B967-E493-A979-DBC874AC365F}"/>
              </a:ext>
            </a:extLst>
          </p:cNvPr>
          <p:cNvSpPr/>
          <p:nvPr/>
        </p:nvSpPr>
        <p:spPr>
          <a:xfrm>
            <a:off x="9915887" y="55830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AD2AE8DE-B6A6-6A2C-1A98-CB58A2CC4309}"/>
              </a:ext>
            </a:extLst>
          </p:cNvPr>
          <p:cNvSpPr/>
          <p:nvPr/>
        </p:nvSpPr>
        <p:spPr>
          <a:xfrm>
            <a:off x="12038963" y="462856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8263960E-5B15-CC41-2229-2895566BF6D6}"/>
              </a:ext>
            </a:extLst>
          </p:cNvPr>
          <p:cNvSpPr/>
          <p:nvPr/>
        </p:nvSpPr>
        <p:spPr>
          <a:xfrm>
            <a:off x="11600051" y="3558301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DC86C167-737D-98C0-0EBC-C6C5456C19E8}"/>
              </a:ext>
            </a:extLst>
          </p:cNvPr>
          <p:cNvSpPr/>
          <p:nvPr/>
        </p:nvSpPr>
        <p:spPr>
          <a:xfrm>
            <a:off x="10703938" y="481233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4A9EDC55-E3D0-D714-97A0-E1A07A42E2D1}"/>
              </a:ext>
            </a:extLst>
          </p:cNvPr>
          <p:cNvSpPr/>
          <p:nvPr/>
        </p:nvSpPr>
        <p:spPr>
          <a:xfrm>
            <a:off x="13220954" y="4812335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5ECD199-77C1-BDAB-D2BF-CB52E3987625}"/>
              </a:ext>
            </a:extLst>
          </p:cNvPr>
          <p:cNvSpPr/>
          <p:nvPr/>
        </p:nvSpPr>
        <p:spPr>
          <a:xfrm>
            <a:off x="12782042" y="3742068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AF06A9B-7CED-323A-8612-227C1C8F8027}"/>
              </a:ext>
            </a:extLst>
          </p:cNvPr>
          <p:cNvSpPr/>
          <p:nvPr/>
        </p:nvSpPr>
        <p:spPr>
          <a:xfrm>
            <a:off x="11885929" y="499610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3D422AFB-C3C4-77BA-49AA-D47DA2D5798F}"/>
              </a:ext>
            </a:extLst>
          </p:cNvPr>
          <p:cNvSpPr/>
          <p:nvPr/>
        </p:nvSpPr>
        <p:spPr>
          <a:xfrm>
            <a:off x="9839367" y="6215275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71E6147-0142-19AE-A2A4-BAE271307CAE}"/>
              </a:ext>
            </a:extLst>
          </p:cNvPr>
          <p:cNvSpPr/>
          <p:nvPr/>
        </p:nvSpPr>
        <p:spPr>
          <a:xfrm>
            <a:off x="9400455" y="5145008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46AF053-88FE-157E-4733-348BE3CB4EA6}"/>
              </a:ext>
            </a:extLst>
          </p:cNvPr>
          <p:cNvSpPr/>
          <p:nvPr/>
        </p:nvSpPr>
        <p:spPr>
          <a:xfrm>
            <a:off x="8504342" y="6399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F2A58955-52B7-8442-C1EB-E4605BEC7D97}"/>
              </a:ext>
            </a:extLst>
          </p:cNvPr>
          <p:cNvSpPr/>
          <p:nvPr/>
        </p:nvSpPr>
        <p:spPr>
          <a:xfrm rot="12260742">
            <a:off x="13215271" y="4222294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279AD228-01A3-E2B3-4C51-0D1113992AE6}"/>
              </a:ext>
            </a:extLst>
          </p:cNvPr>
          <p:cNvSpPr/>
          <p:nvPr/>
        </p:nvSpPr>
        <p:spPr>
          <a:xfrm rot="12260742">
            <a:off x="13173945" y="5378325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331CE7A-40EF-A90F-0DB4-27D436ECEA70}"/>
              </a:ext>
            </a:extLst>
          </p:cNvPr>
          <p:cNvSpPr/>
          <p:nvPr/>
        </p:nvSpPr>
        <p:spPr>
          <a:xfrm rot="12260742">
            <a:off x="14507335" y="460522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2705EE9-0365-962D-EB4F-DE4F7B83F54A}"/>
              </a:ext>
            </a:extLst>
          </p:cNvPr>
          <p:cNvSpPr/>
          <p:nvPr/>
        </p:nvSpPr>
        <p:spPr>
          <a:xfrm rot="12260742">
            <a:off x="12519714" y="4236402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77BA72BF-810C-0EF6-70FC-23E0AF73F9A8}"/>
              </a:ext>
            </a:extLst>
          </p:cNvPr>
          <p:cNvSpPr/>
          <p:nvPr/>
        </p:nvSpPr>
        <p:spPr>
          <a:xfrm rot="12260742">
            <a:off x="12478388" y="539243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8B061EBD-E69E-EDB7-3A3F-046B3525AFF1}"/>
              </a:ext>
            </a:extLst>
          </p:cNvPr>
          <p:cNvSpPr/>
          <p:nvPr/>
        </p:nvSpPr>
        <p:spPr>
          <a:xfrm rot="12260742">
            <a:off x="13811778" y="461932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4E366B03-BBEC-7ACE-548C-336AFFB414F4}"/>
              </a:ext>
            </a:extLst>
          </p:cNvPr>
          <p:cNvSpPr/>
          <p:nvPr/>
        </p:nvSpPr>
        <p:spPr>
          <a:xfrm rot="12260742">
            <a:off x="11484021" y="461371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7E6DD69E-B5E4-8EC2-91B2-A3019BD75A10}"/>
              </a:ext>
            </a:extLst>
          </p:cNvPr>
          <p:cNvSpPr/>
          <p:nvPr/>
        </p:nvSpPr>
        <p:spPr>
          <a:xfrm rot="12260742">
            <a:off x="15141036" y="410611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5FBF8948-D442-7992-1036-AFCEC2503983}"/>
              </a:ext>
            </a:extLst>
          </p:cNvPr>
          <p:cNvSpPr/>
          <p:nvPr/>
        </p:nvSpPr>
        <p:spPr>
          <a:xfrm rot="12260742">
            <a:off x="12776085" y="4996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AAB5DE09-A459-BCD4-B316-6C9ED4120F43}"/>
              </a:ext>
            </a:extLst>
          </p:cNvPr>
          <p:cNvSpPr/>
          <p:nvPr/>
        </p:nvSpPr>
        <p:spPr>
          <a:xfrm rot="12260742">
            <a:off x="10482895" y="395902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3934282-B712-ECAB-63F2-CF4F2AB13BD6}"/>
              </a:ext>
            </a:extLst>
          </p:cNvPr>
          <p:cNvSpPr/>
          <p:nvPr/>
        </p:nvSpPr>
        <p:spPr>
          <a:xfrm rot="12260742">
            <a:off x="10441569" y="511505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C4D3A13D-3424-38B5-FEED-A2E7D16627E5}"/>
              </a:ext>
            </a:extLst>
          </p:cNvPr>
          <p:cNvSpPr/>
          <p:nvPr/>
        </p:nvSpPr>
        <p:spPr>
          <a:xfrm rot="12260742">
            <a:off x="11774959" y="43419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415F34EB-C784-53C4-3FD8-693F3A75A968}"/>
              </a:ext>
            </a:extLst>
          </p:cNvPr>
          <p:cNvSpPr/>
          <p:nvPr/>
        </p:nvSpPr>
        <p:spPr>
          <a:xfrm rot="12260742">
            <a:off x="14142123" y="4074869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B04EB3F8-879A-10D1-5F70-F03691799305}"/>
              </a:ext>
            </a:extLst>
          </p:cNvPr>
          <p:cNvSpPr/>
          <p:nvPr/>
        </p:nvSpPr>
        <p:spPr>
          <a:xfrm rot="12260742">
            <a:off x="16400806" y="3254481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3FA303D0-5A29-543F-2148-3CB1E67033A7}"/>
              </a:ext>
            </a:extLst>
          </p:cNvPr>
          <p:cNvSpPr/>
          <p:nvPr/>
        </p:nvSpPr>
        <p:spPr>
          <a:xfrm rot="12260742">
            <a:off x="15434187" y="4457796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F62692C9-B46A-4583-6A6C-20E83AB2E6EA}"/>
              </a:ext>
            </a:extLst>
          </p:cNvPr>
          <p:cNvSpPr/>
          <p:nvPr/>
        </p:nvSpPr>
        <p:spPr>
          <a:xfrm rot="12260742">
            <a:off x="16533180" y="369529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F1E8AFBF-ABC0-8113-255D-F7CC36574ABF}"/>
              </a:ext>
            </a:extLst>
          </p:cNvPr>
          <p:cNvSpPr/>
          <p:nvPr/>
        </p:nvSpPr>
        <p:spPr>
          <a:xfrm rot="12260742">
            <a:off x="15837623" y="37094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FDF7D8F3-B76E-7701-1A0F-3D0BE056EED6}"/>
              </a:ext>
            </a:extLst>
          </p:cNvPr>
          <p:cNvSpPr/>
          <p:nvPr/>
        </p:nvSpPr>
        <p:spPr>
          <a:xfrm rot="12260742">
            <a:off x="17460032" y="354786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DC786FA4-C692-3491-89C1-B7567FFB62BE}"/>
              </a:ext>
            </a:extLst>
          </p:cNvPr>
          <p:cNvSpPr/>
          <p:nvPr/>
        </p:nvSpPr>
        <p:spPr>
          <a:xfrm rot="12260742">
            <a:off x="7170769" y="705693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4BA0ECB6-4B80-2A14-3F5E-6214CDEFA39A}"/>
              </a:ext>
            </a:extLst>
          </p:cNvPr>
          <p:cNvSpPr/>
          <p:nvPr/>
        </p:nvSpPr>
        <p:spPr>
          <a:xfrm rot="12260742">
            <a:off x="6475212" y="7071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26D8073F-D2FC-53FE-4CA0-EFEA489B1B9E}"/>
              </a:ext>
            </a:extLst>
          </p:cNvPr>
          <p:cNvSpPr/>
          <p:nvPr/>
        </p:nvSpPr>
        <p:spPr>
          <a:xfrm rot="12260742">
            <a:off x="8097621" y="690950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0FFDC261-1D1F-9BF4-481E-7CFA80754D34}"/>
              </a:ext>
            </a:extLst>
          </p:cNvPr>
          <p:cNvSpPr/>
          <p:nvPr/>
        </p:nvSpPr>
        <p:spPr>
          <a:xfrm>
            <a:off x="6928423" y="6801389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EB3E68C1-CC3F-E001-A7A0-A1B09E96DF77}"/>
              </a:ext>
            </a:extLst>
          </p:cNvPr>
          <p:cNvSpPr/>
          <p:nvPr/>
        </p:nvSpPr>
        <p:spPr>
          <a:xfrm>
            <a:off x="7556311" y="650179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9A899262-7A97-7D86-4987-EE200CFE2419}"/>
              </a:ext>
            </a:extLst>
          </p:cNvPr>
          <p:cNvSpPr/>
          <p:nvPr/>
        </p:nvSpPr>
        <p:spPr>
          <a:xfrm>
            <a:off x="6144766" y="7317791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084EC329-403F-8334-50CE-DA21BB661030}"/>
              </a:ext>
            </a:extLst>
          </p:cNvPr>
          <p:cNvSpPr/>
          <p:nvPr/>
        </p:nvSpPr>
        <p:spPr>
          <a:xfrm>
            <a:off x="8876941" y="6121597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A8EB6DE8-E582-E1E8-272A-509A231EBB3E}"/>
              </a:ext>
            </a:extLst>
          </p:cNvPr>
          <p:cNvSpPr/>
          <p:nvPr/>
        </p:nvSpPr>
        <p:spPr>
          <a:xfrm>
            <a:off x="11133283" y="450744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3" name="円/楕円 62">
            <a:extLst>
              <a:ext uri="{FF2B5EF4-FFF2-40B4-BE49-F238E27FC236}">
                <a16:creationId xmlns:a16="http://schemas.microsoft.com/office/drawing/2014/main" id="{B5B3CDEA-709D-AFAE-727D-4F67601B5E19}"/>
              </a:ext>
            </a:extLst>
          </p:cNvPr>
          <p:cNvSpPr/>
          <p:nvPr/>
        </p:nvSpPr>
        <p:spPr>
          <a:xfrm>
            <a:off x="15001173" y="45427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4BA38E9D-3982-9FA5-CD8A-F5D0A8E82C9E}"/>
              </a:ext>
            </a:extLst>
          </p:cNvPr>
          <p:cNvSpPr/>
          <p:nvPr/>
        </p:nvSpPr>
        <p:spPr>
          <a:xfrm>
            <a:off x="15587223" y="40853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F1D50F77-7627-AD88-5D9E-41470ED37E88}"/>
              </a:ext>
            </a:extLst>
          </p:cNvPr>
          <p:cNvSpPr/>
          <p:nvPr/>
        </p:nvSpPr>
        <p:spPr>
          <a:xfrm>
            <a:off x="17814787" y="32544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D65DD5B7-D219-1B82-7124-C97C153CDB0E}"/>
              </a:ext>
            </a:extLst>
          </p:cNvPr>
          <p:cNvSpPr/>
          <p:nvPr/>
        </p:nvSpPr>
        <p:spPr>
          <a:xfrm>
            <a:off x="17105277" y="336635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8E4AD647-01E7-0183-C7FD-B7A40D077F13}"/>
              </a:ext>
            </a:extLst>
          </p:cNvPr>
          <p:cNvSpPr/>
          <p:nvPr/>
        </p:nvSpPr>
        <p:spPr>
          <a:xfrm>
            <a:off x="17814787" y="244767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26E3A7A3-D041-1C57-F155-C11D8C48823B}"/>
              </a:ext>
            </a:extLst>
          </p:cNvPr>
          <p:cNvSpPr/>
          <p:nvPr/>
        </p:nvSpPr>
        <p:spPr>
          <a:xfrm>
            <a:off x="5825789" y="70072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D69EA891-86A5-3EBC-CE0D-7618A59FDC5B}"/>
              </a:ext>
            </a:extLst>
          </p:cNvPr>
          <p:cNvSpPr/>
          <p:nvPr/>
        </p:nvSpPr>
        <p:spPr>
          <a:xfrm>
            <a:off x="5457971" y="746889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4C35BAFB-C71E-7746-24F6-96689F056BAA}"/>
              </a:ext>
            </a:extLst>
          </p:cNvPr>
          <p:cNvSpPr/>
          <p:nvPr/>
        </p:nvSpPr>
        <p:spPr>
          <a:xfrm>
            <a:off x="5304934" y="799709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B73DCB46-0223-7A71-CCE3-1542D1E7A912}"/>
              </a:ext>
            </a:extLst>
          </p:cNvPr>
          <p:cNvSpPr/>
          <p:nvPr/>
        </p:nvSpPr>
        <p:spPr>
          <a:xfrm rot="12260742">
            <a:off x="7992292" y="608789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06237E4C-E630-990E-8F0C-76D399A263CE}"/>
              </a:ext>
            </a:extLst>
          </p:cNvPr>
          <p:cNvSpPr/>
          <p:nvPr/>
        </p:nvSpPr>
        <p:spPr>
          <a:xfrm rot="12260742">
            <a:off x="6573669" y="663929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344DF64C-ACC3-8EF3-21F2-3F6290ABB18F}"/>
              </a:ext>
            </a:extLst>
          </p:cNvPr>
          <p:cNvSpPr/>
          <p:nvPr/>
        </p:nvSpPr>
        <p:spPr>
          <a:xfrm rot="12260742">
            <a:off x="16114118" y="4001587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B6A754D0-7962-B09C-9C9E-A515433570A9}"/>
              </a:ext>
            </a:extLst>
          </p:cNvPr>
          <p:cNvSpPr/>
          <p:nvPr/>
        </p:nvSpPr>
        <p:spPr>
          <a:xfrm rot="12260742">
            <a:off x="8912064" y="650614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5" name="円/楕円 74">
            <a:extLst>
              <a:ext uri="{FF2B5EF4-FFF2-40B4-BE49-F238E27FC236}">
                <a16:creationId xmlns:a16="http://schemas.microsoft.com/office/drawing/2014/main" id="{C638E43C-8215-2F8A-9727-F91D37931FE6}"/>
              </a:ext>
            </a:extLst>
          </p:cNvPr>
          <p:cNvSpPr/>
          <p:nvPr/>
        </p:nvSpPr>
        <p:spPr>
          <a:xfrm rot="12260742">
            <a:off x="12163802" y="524779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6" name="円/楕円 75">
            <a:extLst>
              <a:ext uri="{FF2B5EF4-FFF2-40B4-BE49-F238E27FC236}">
                <a16:creationId xmlns:a16="http://schemas.microsoft.com/office/drawing/2014/main" id="{EB093368-1098-58D0-F51F-8A760514F168}"/>
              </a:ext>
            </a:extLst>
          </p:cNvPr>
          <p:cNvSpPr/>
          <p:nvPr/>
        </p:nvSpPr>
        <p:spPr>
          <a:xfrm rot="12260742">
            <a:off x="13413120" y="45421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フリーフォーム 2">
            <a:extLst>
              <a:ext uri="{FF2B5EF4-FFF2-40B4-BE49-F238E27FC236}">
                <a16:creationId xmlns:a16="http://schemas.microsoft.com/office/drawing/2014/main" id="{40D2BDDB-24D9-6690-8782-39AC157D6C3D}"/>
              </a:ext>
            </a:extLst>
          </p:cNvPr>
          <p:cNvSpPr/>
          <p:nvPr/>
        </p:nvSpPr>
        <p:spPr>
          <a:xfrm>
            <a:off x="5468112" y="2233587"/>
            <a:ext cx="13134223" cy="5996013"/>
          </a:xfrm>
          <a:custGeom>
            <a:avLst/>
            <a:gdLst>
              <a:gd name="connsiteX0" fmla="*/ 0 w 13134223"/>
              <a:gd name="connsiteY0" fmla="*/ 5996013 h 5996013"/>
              <a:gd name="connsiteX1" fmla="*/ 548640 w 13134223"/>
              <a:gd name="connsiteY1" fmla="*/ 4917021 h 5996013"/>
              <a:gd name="connsiteX2" fmla="*/ 1920240 w 13134223"/>
              <a:gd name="connsiteY2" fmla="*/ 5026749 h 5996013"/>
              <a:gd name="connsiteX3" fmla="*/ 3145536 w 13134223"/>
              <a:gd name="connsiteY3" fmla="*/ 4532973 h 5996013"/>
              <a:gd name="connsiteX4" fmla="*/ 3547872 w 13134223"/>
              <a:gd name="connsiteY4" fmla="*/ 4002621 h 5996013"/>
              <a:gd name="connsiteX5" fmla="*/ 4407408 w 13134223"/>
              <a:gd name="connsiteY5" fmla="*/ 3618573 h 5996013"/>
              <a:gd name="connsiteX6" fmla="*/ 4828032 w 13134223"/>
              <a:gd name="connsiteY6" fmla="*/ 3307677 h 5996013"/>
              <a:gd name="connsiteX7" fmla="*/ 5779008 w 13134223"/>
              <a:gd name="connsiteY7" fmla="*/ 2503005 h 5996013"/>
              <a:gd name="connsiteX8" fmla="*/ 6272784 w 13134223"/>
              <a:gd name="connsiteY8" fmla="*/ 2192109 h 5996013"/>
              <a:gd name="connsiteX9" fmla="*/ 6473952 w 13134223"/>
              <a:gd name="connsiteY9" fmla="*/ 2301837 h 5996013"/>
              <a:gd name="connsiteX10" fmla="*/ 6473952 w 13134223"/>
              <a:gd name="connsiteY10" fmla="*/ 2740749 h 5996013"/>
              <a:gd name="connsiteX11" fmla="*/ 6675120 w 13134223"/>
              <a:gd name="connsiteY11" fmla="*/ 3106509 h 5996013"/>
              <a:gd name="connsiteX12" fmla="*/ 6949440 w 13134223"/>
              <a:gd name="connsiteY12" fmla="*/ 3289389 h 5996013"/>
              <a:gd name="connsiteX13" fmla="*/ 7516368 w 13134223"/>
              <a:gd name="connsiteY13" fmla="*/ 2905341 h 5996013"/>
              <a:gd name="connsiteX14" fmla="*/ 7973568 w 13134223"/>
              <a:gd name="connsiteY14" fmla="*/ 2576157 h 5996013"/>
              <a:gd name="connsiteX15" fmla="*/ 8174736 w 13134223"/>
              <a:gd name="connsiteY15" fmla="*/ 2429853 h 5996013"/>
              <a:gd name="connsiteX16" fmla="*/ 8668512 w 13134223"/>
              <a:gd name="connsiteY16" fmla="*/ 2557869 h 5996013"/>
              <a:gd name="connsiteX17" fmla="*/ 9253728 w 13134223"/>
              <a:gd name="connsiteY17" fmla="*/ 2557869 h 5996013"/>
              <a:gd name="connsiteX18" fmla="*/ 10021824 w 13134223"/>
              <a:gd name="connsiteY18" fmla="*/ 2338413 h 5996013"/>
              <a:gd name="connsiteX19" fmla="*/ 10314432 w 13134223"/>
              <a:gd name="connsiteY19" fmla="*/ 2082381 h 5996013"/>
              <a:gd name="connsiteX20" fmla="*/ 10533888 w 13134223"/>
              <a:gd name="connsiteY20" fmla="*/ 1643469 h 5996013"/>
              <a:gd name="connsiteX21" fmla="*/ 10863072 w 13134223"/>
              <a:gd name="connsiteY21" fmla="*/ 1570317 h 5996013"/>
              <a:gd name="connsiteX22" fmla="*/ 11210544 w 13134223"/>
              <a:gd name="connsiteY22" fmla="*/ 1588605 h 5996013"/>
              <a:gd name="connsiteX23" fmla="*/ 11795760 w 13134223"/>
              <a:gd name="connsiteY23" fmla="*/ 1277709 h 5996013"/>
              <a:gd name="connsiteX24" fmla="*/ 12051792 w 13134223"/>
              <a:gd name="connsiteY24" fmla="*/ 1442301 h 5996013"/>
              <a:gd name="connsiteX25" fmla="*/ 12344400 w 13134223"/>
              <a:gd name="connsiteY25" fmla="*/ 1460589 h 5996013"/>
              <a:gd name="connsiteX26" fmla="*/ 12545568 w 13134223"/>
              <a:gd name="connsiteY26" fmla="*/ 1113117 h 5996013"/>
              <a:gd name="connsiteX27" fmla="*/ 12582144 w 13134223"/>
              <a:gd name="connsiteY27" fmla="*/ 509613 h 5996013"/>
              <a:gd name="connsiteX28" fmla="*/ 12746736 w 13134223"/>
              <a:gd name="connsiteY28" fmla="*/ 180429 h 5996013"/>
              <a:gd name="connsiteX29" fmla="*/ 13094208 w 13134223"/>
              <a:gd name="connsiteY29" fmla="*/ 15837 h 5996013"/>
              <a:gd name="connsiteX30" fmla="*/ 13112496 w 13134223"/>
              <a:gd name="connsiteY30" fmla="*/ 15837 h 599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134223" h="5996013">
                <a:moveTo>
                  <a:pt x="0" y="5996013"/>
                </a:moveTo>
                <a:cubicBezTo>
                  <a:pt x="114300" y="5537289"/>
                  <a:pt x="228600" y="5078565"/>
                  <a:pt x="548640" y="4917021"/>
                </a:cubicBezTo>
                <a:cubicBezTo>
                  <a:pt x="868680" y="4755477"/>
                  <a:pt x="1487424" y="5090757"/>
                  <a:pt x="1920240" y="5026749"/>
                </a:cubicBezTo>
                <a:cubicBezTo>
                  <a:pt x="2353056" y="4962741"/>
                  <a:pt x="2874264" y="4703661"/>
                  <a:pt x="3145536" y="4532973"/>
                </a:cubicBezTo>
                <a:cubicBezTo>
                  <a:pt x="3416808" y="4362285"/>
                  <a:pt x="3337560" y="4155021"/>
                  <a:pt x="3547872" y="4002621"/>
                </a:cubicBezTo>
                <a:cubicBezTo>
                  <a:pt x="3758184" y="3850221"/>
                  <a:pt x="4194048" y="3734397"/>
                  <a:pt x="4407408" y="3618573"/>
                </a:cubicBezTo>
                <a:cubicBezTo>
                  <a:pt x="4620768" y="3502749"/>
                  <a:pt x="4599432" y="3493605"/>
                  <a:pt x="4828032" y="3307677"/>
                </a:cubicBezTo>
                <a:cubicBezTo>
                  <a:pt x="5056632" y="3121749"/>
                  <a:pt x="5538216" y="2688933"/>
                  <a:pt x="5779008" y="2503005"/>
                </a:cubicBezTo>
                <a:cubicBezTo>
                  <a:pt x="6019800" y="2317077"/>
                  <a:pt x="6156960" y="2225637"/>
                  <a:pt x="6272784" y="2192109"/>
                </a:cubicBezTo>
                <a:cubicBezTo>
                  <a:pt x="6388608" y="2158581"/>
                  <a:pt x="6440424" y="2210397"/>
                  <a:pt x="6473952" y="2301837"/>
                </a:cubicBezTo>
                <a:cubicBezTo>
                  <a:pt x="6507480" y="2393277"/>
                  <a:pt x="6440424" y="2606637"/>
                  <a:pt x="6473952" y="2740749"/>
                </a:cubicBezTo>
                <a:cubicBezTo>
                  <a:pt x="6507480" y="2874861"/>
                  <a:pt x="6595872" y="3015069"/>
                  <a:pt x="6675120" y="3106509"/>
                </a:cubicBezTo>
                <a:cubicBezTo>
                  <a:pt x="6754368" y="3197949"/>
                  <a:pt x="6809232" y="3322917"/>
                  <a:pt x="6949440" y="3289389"/>
                </a:cubicBezTo>
                <a:cubicBezTo>
                  <a:pt x="7089648" y="3255861"/>
                  <a:pt x="7345680" y="3024213"/>
                  <a:pt x="7516368" y="2905341"/>
                </a:cubicBezTo>
                <a:cubicBezTo>
                  <a:pt x="7687056" y="2786469"/>
                  <a:pt x="7973568" y="2576157"/>
                  <a:pt x="7973568" y="2576157"/>
                </a:cubicBezTo>
                <a:cubicBezTo>
                  <a:pt x="8083296" y="2496909"/>
                  <a:pt x="8058912" y="2432901"/>
                  <a:pt x="8174736" y="2429853"/>
                </a:cubicBezTo>
                <a:cubicBezTo>
                  <a:pt x="8290560" y="2426805"/>
                  <a:pt x="8488680" y="2536533"/>
                  <a:pt x="8668512" y="2557869"/>
                </a:cubicBezTo>
                <a:cubicBezTo>
                  <a:pt x="8848344" y="2579205"/>
                  <a:pt x="9028176" y="2594445"/>
                  <a:pt x="9253728" y="2557869"/>
                </a:cubicBezTo>
                <a:cubicBezTo>
                  <a:pt x="9479280" y="2521293"/>
                  <a:pt x="9845040" y="2417661"/>
                  <a:pt x="10021824" y="2338413"/>
                </a:cubicBezTo>
                <a:cubicBezTo>
                  <a:pt x="10198608" y="2259165"/>
                  <a:pt x="10229088" y="2198205"/>
                  <a:pt x="10314432" y="2082381"/>
                </a:cubicBezTo>
                <a:cubicBezTo>
                  <a:pt x="10399776" y="1966557"/>
                  <a:pt x="10442448" y="1728813"/>
                  <a:pt x="10533888" y="1643469"/>
                </a:cubicBezTo>
                <a:cubicBezTo>
                  <a:pt x="10625328" y="1558125"/>
                  <a:pt x="10750296" y="1579461"/>
                  <a:pt x="10863072" y="1570317"/>
                </a:cubicBezTo>
                <a:cubicBezTo>
                  <a:pt x="10975848" y="1561173"/>
                  <a:pt x="11055096" y="1637373"/>
                  <a:pt x="11210544" y="1588605"/>
                </a:cubicBezTo>
                <a:cubicBezTo>
                  <a:pt x="11365992" y="1539837"/>
                  <a:pt x="11655552" y="1302093"/>
                  <a:pt x="11795760" y="1277709"/>
                </a:cubicBezTo>
                <a:cubicBezTo>
                  <a:pt x="11935968" y="1253325"/>
                  <a:pt x="11960352" y="1411821"/>
                  <a:pt x="12051792" y="1442301"/>
                </a:cubicBezTo>
                <a:cubicBezTo>
                  <a:pt x="12143232" y="1472781"/>
                  <a:pt x="12262104" y="1515453"/>
                  <a:pt x="12344400" y="1460589"/>
                </a:cubicBezTo>
                <a:cubicBezTo>
                  <a:pt x="12426696" y="1405725"/>
                  <a:pt x="12505944" y="1271613"/>
                  <a:pt x="12545568" y="1113117"/>
                </a:cubicBezTo>
                <a:cubicBezTo>
                  <a:pt x="12585192" y="954621"/>
                  <a:pt x="12548616" y="665061"/>
                  <a:pt x="12582144" y="509613"/>
                </a:cubicBezTo>
                <a:cubicBezTo>
                  <a:pt x="12615672" y="354165"/>
                  <a:pt x="12661392" y="262725"/>
                  <a:pt x="12746736" y="180429"/>
                </a:cubicBezTo>
                <a:cubicBezTo>
                  <a:pt x="12832080" y="98133"/>
                  <a:pt x="13094208" y="15837"/>
                  <a:pt x="13094208" y="15837"/>
                </a:cubicBezTo>
                <a:cubicBezTo>
                  <a:pt x="13155168" y="-11595"/>
                  <a:pt x="13133832" y="2121"/>
                  <a:pt x="13112496" y="15837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B61959-52D8-FF66-1FA0-C72D60478CA7}"/>
              </a:ext>
            </a:extLst>
          </p:cNvPr>
          <p:cNvSpPr txBox="1"/>
          <p:nvPr/>
        </p:nvSpPr>
        <p:spPr>
          <a:xfrm>
            <a:off x="3621360" y="10620881"/>
            <a:ext cx="16987520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過学習は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のデータに合わせて学習し過ぎてしまった状態</a:t>
            </a:r>
            <a:endParaRPr kumimoji="0" lang="en-US" altLang="ja-JP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この図だと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train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では精度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100%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近いが、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val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や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test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では精度が落ちる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9C3A1B-AED2-8108-5769-9DDB59C42626}"/>
              </a:ext>
            </a:extLst>
          </p:cNvPr>
          <p:cNvSpPr txBox="1"/>
          <p:nvPr/>
        </p:nvSpPr>
        <p:spPr>
          <a:xfrm>
            <a:off x="18748834" y="9108017"/>
            <a:ext cx="3560298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x(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入力データ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D2D16-9B5E-10D1-2366-CA51C8B2F999}"/>
              </a:ext>
            </a:extLst>
          </p:cNvPr>
          <p:cNvSpPr txBox="1"/>
          <p:nvPr/>
        </p:nvSpPr>
        <p:spPr>
          <a:xfrm>
            <a:off x="3359076" y="5049758"/>
            <a:ext cx="1595187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y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正解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F205A524-BAE0-1D3E-2FD0-A37439B339AE}"/>
              </a:ext>
            </a:extLst>
          </p:cNvPr>
          <p:cNvSpPr/>
          <p:nvPr/>
        </p:nvSpPr>
        <p:spPr>
          <a:xfrm rot="12260742">
            <a:off x="5631990" y="12022744"/>
            <a:ext cx="534430" cy="5276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BBF7A10-3684-8293-BF67-B8626D1468E2}"/>
              </a:ext>
            </a:extLst>
          </p:cNvPr>
          <p:cNvSpPr/>
          <p:nvPr/>
        </p:nvSpPr>
        <p:spPr>
          <a:xfrm>
            <a:off x="10041304" y="12033783"/>
            <a:ext cx="556474" cy="549434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D51979F7-98BA-E64A-F704-AA0C1E94C60B}"/>
              </a:ext>
            </a:extLst>
          </p:cNvPr>
          <p:cNvSpPr/>
          <p:nvPr/>
        </p:nvSpPr>
        <p:spPr>
          <a:xfrm rot="12260742">
            <a:off x="14293090" y="12034225"/>
            <a:ext cx="528980" cy="522288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76FF16F-8247-1196-0850-6BA4DCCE12A0}"/>
              </a:ext>
            </a:extLst>
          </p:cNvPr>
          <p:cNvSpPr txBox="1"/>
          <p:nvPr/>
        </p:nvSpPr>
        <p:spPr>
          <a:xfrm>
            <a:off x="6334420" y="12033783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学習用データ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006350E-A1EC-A5D7-1BF9-8880E0304C17}"/>
              </a:ext>
            </a:extLst>
          </p:cNvPr>
          <p:cNvSpPr txBox="1"/>
          <p:nvPr/>
        </p:nvSpPr>
        <p:spPr>
          <a:xfrm>
            <a:off x="10646913" y="12033783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検証用データ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23C2DE0-237D-FF2E-E921-5EE766160B96}"/>
              </a:ext>
            </a:extLst>
          </p:cNvPr>
          <p:cNvSpPr txBox="1"/>
          <p:nvPr/>
        </p:nvSpPr>
        <p:spPr>
          <a:xfrm>
            <a:off x="14993268" y="11989781"/>
            <a:ext cx="356204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テスト用データ</a:t>
            </a:r>
          </a:p>
        </p:txBody>
      </p:sp>
    </p:spTree>
    <p:extLst>
      <p:ext uri="{BB962C8B-B14F-4D97-AF65-F5344CB8AC3E}">
        <p14:creationId xmlns:p14="http://schemas.microsoft.com/office/powerpoint/2010/main" val="4042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765520-3C72-4BAB-8B7E-A27029C568B3}"/>
              </a:ext>
            </a:extLst>
          </p:cNvPr>
          <p:cNvSpPr txBox="1"/>
          <p:nvPr/>
        </p:nvSpPr>
        <p:spPr>
          <a:xfrm>
            <a:off x="6628248" y="412436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完全に適合しているイメージ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C6EB3A-7A0D-77ED-0069-58AF433A05DE}"/>
              </a:ext>
            </a:extLst>
          </p:cNvPr>
          <p:cNvSpPr/>
          <p:nvPr/>
        </p:nvSpPr>
        <p:spPr>
          <a:xfrm>
            <a:off x="5017253" y="1930400"/>
            <a:ext cx="13655040" cy="790448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252868-210B-9EB3-F308-A31FE73C5126}"/>
              </a:ext>
            </a:extLst>
          </p:cNvPr>
          <p:cNvSpPr txBox="1"/>
          <p:nvPr/>
        </p:nvSpPr>
        <p:spPr>
          <a:xfrm>
            <a:off x="3082740" y="10419255"/>
            <a:ext cx="1698752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実際はこのようにはなりません</a:t>
            </a: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27E8A6B-5AA4-5CC1-7DF0-C651A4EC438B}"/>
              </a:ext>
            </a:extLst>
          </p:cNvPr>
          <p:cNvSpPr/>
          <p:nvPr/>
        </p:nvSpPr>
        <p:spPr>
          <a:xfrm>
            <a:off x="10623024" y="569887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B94740A-1AB1-EF17-5508-42CD9D549153}"/>
              </a:ext>
            </a:extLst>
          </p:cNvPr>
          <p:cNvSpPr/>
          <p:nvPr/>
        </p:nvSpPr>
        <p:spPr>
          <a:xfrm>
            <a:off x="10184112" y="4628606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4A32BD5-9B17-D19C-BA2F-CBF4DDB9742F}"/>
              </a:ext>
            </a:extLst>
          </p:cNvPr>
          <p:cNvSpPr/>
          <p:nvPr/>
        </p:nvSpPr>
        <p:spPr>
          <a:xfrm>
            <a:off x="9287999" y="5882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97CBD8AC-8E48-2D8E-BF9E-43E53CFB9F79}"/>
              </a:ext>
            </a:extLst>
          </p:cNvPr>
          <p:cNvSpPr/>
          <p:nvPr/>
        </p:nvSpPr>
        <p:spPr>
          <a:xfrm>
            <a:off x="11250912" y="5399282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19C184F-0096-9B6C-034E-4433158C6EF0}"/>
              </a:ext>
            </a:extLst>
          </p:cNvPr>
          <p:cNvSpPr/>
          <p:nvPr/>
        </p:nvSpPr>
        <p:spPr>
          <a:xfrm>
            <a:off x="10812000" y="4329015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99ABC267-B967-E493-A979-DBC874AC365F}"/>
              </a:ext>
            </a:extLst>
          </p:cNvPr>
          <p:cNvSpPr/>
          <p:nvPr/>
        </p:nvSpPr>
        <p:spPr>
          <a:xfrm>
            <a:off x="9915887" y="55830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AD2AE8DE-B6A6-6A2C-1A98-CB58A2CC4309}"/>
              </a:ext>
            </a:extLst>
          </p:cNvPr>
          <p:cNvSpPr/>
          <p:nvPr/>
        </p:nvSpPr>
        <p:spPr>
          <a:xfrm>
            <a:off x="12038963" y="462856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8263960E-5B15-CC41-2229-2895566BF6D6}"/>
              </a:ext>
            </a:extLst>
          </p:cNvPr>
          <p:cNvSpPr/>
          <p:nvPr/>
        </p:nvSpPr>
        <p:spPr>
          <a:xfrm>
            <a:off x="11600051" y="3558301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DC86C167-737D-98C0-0EBC-C6C5456C19E8}"/>
              </a:ext>
            </a:extLst>
          </p:cNvPr>
          <p:cNvSpPr/>
          <p:nvPr/>
        </p:nvSpPr>
        <p:spPr>
          <a:xfrm>
            <a:off x="10703938" y="481233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4A9EDC55-E3D0-D714-97A0-E1A07A42E2D1}"/>
              </a:ext>
            </a:extLst>
          </p:cNvPr>
          <p:cNvSpPr/>
          <p:nvPr/>
        </p:nvSpPr>
        <p:spPr>
          <a:xfrm>
            <a:off x="13220954" y="4812335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5ECD199-77C1-BDAB-D2BF-CB52E3987625}"/>
              </a:ext>
            </a:extLst>
          </p:cNvPr>
          <p:cNvSpPr/>
          <p:nvPr/>
        </p:nvSpPr>
        <p:spPr>
          <a:xfrm>
            <a:off x="12782042" y="3742068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AF06A9B-7CED-323A-8612-227C1C8F8027}"/>
              </a:ext>
            </a:extLst>
          </p:cNvPr>
          <p:cNvSpPr/>
          <p:nvPr/>
        </p:nvSpPr>
        <p:spPr>
          <a:xfrm>
            <a:off x="11885929" y="499610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3D422AFB-C3C4-77BA-49AA-D47DA2D5798F}"/>
              </a:ext>
            </a:extLst>
          </p:cNvPr>
          <p:cNvSpPr/>
          <p:nvPr/>
        </p:nvSpPr>
        <p:spPr>
          <a:xfrm>
            <a:off x="9839367" y="6215275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71E6147-0142-19AE-A2A4-BAE271307CAE}"/>
              </a:ext>
            </a:extLst>
          </p:cNvPr>
          <p:cNvSpPr/>
          <p:nvPr/>
        </p:nvSpPr>
        <p:spPr>
          <a:xfrm>
            <a:off x="9400455" y="5145008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46AF053-88FE-157E-4733-348BE3CB4EA6}"/>
              </a:ext>
            </a:extLst>
          </p:cNvPr>
          <p:cNvSpPr/>
          <p:nvPr/>
        </p:nvSpPr>
        <p:spPr>
          <a:xfrm>
            <a:off x="8504342" y="6399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F2A58955-52B7-8442-C1EB-E4605BEC7D97}"/>
              </a:ext>
            </a:extLst>
          </p:cNvPr>
          <p:cNvSpPr/>
          <p:nvPr/>
        </p:nvSpPr>
        <p:spPr>
          <a:xfrm rot="12260742">
            <a:off x="13215271" y="4222294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279AD228-01A3-E2B3-4C51-0D1113992AE6}"/>
              </a:ext>
            </a:extLst>
          </p:cNvPr>
          <p:cNvSpPr/>
          <p:nvPr/>
        </p:nvSpPr>
        <p:spPr>
          <a:xfrm rot="12260742">
            <a:off x="13173945" y="5378325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331CE7A-40EF-A90F-0DB4-27D436ECEA70}"/>
              </a:ext>
            </a:extLst>
          </p:cNvPr>
          <p:cNvSpPr/>
          <p:nvPr/>
        </p:nvSpPr>
        <p:spPr>
          <a:xfrm rot="12260742">
            <a:off x="14507335" y="460522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2705EE9-0365-962D-EB4F-DE4F7B83F54A}"/>
              </a:ext>
            </a:extLst>
          </p:cNvPr>
          <p:cNvSpPr/>
          <p:nvPr/>
        </p:nvSpPr>
        <p:spPr>
          <a:xfrm rot="12260742">
            <a:off x="12519714" y="4236402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77BA72BF-810C-0EF6-70FC-23E0AF73F9A8}"/>
              </a:ext>
            </a:extLst>
          </p:cNvPr>
          <p:cNvSpPr/>
          <p:nvPr/>
        </p:nvSpPr>
        <p:spPr>
          <a:xfrm rot="12260742">
            <a:off x="12478388" y="539243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8B061EBD-E69E-EDB7-3A3F-046B3525AFF1}"/>
              </a:ext>
            </a:extLst>
          </p:cNvPr>
          <p:cNvSpPr/>
          <p:nvPr/>
        </p:nvSpPr>
        <p:spPr>
          <a:xfrm rot="12260742">
            <a:off x="13811778" y="461932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4E366B03-BBEC-7ACE-548C-336AFFB414F4}"/>
              </a:ext>
            </a:extLst>
          </p:cNvPr>
          <p:cNvSpPr/>
          <p:nvPr/>
        </p:nvSpPr>
        <p:spPr>
          <a:xfrm rot="12260742">
            <a:off x="11484021" y="461371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7E6DD69E-B5E4-8EC2-91B2-A3019BD75A10}"/>
              </a:ext>
            </a:extLst>
          </p:cNvPr>
          <p:cNvSpPr/>
          <p:nvPr/>
        </p:nvSpPr>
        <p:spPr>
          <a:xfrm rot="12260742">
            <a:off x="15141036" y="410611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5FBF8948-D442-7992-1036-AFCEC2503983}"/>
              </a:ext>
            </a:extLst>
          </p:cNvPr>
          <p:cNvSpPr/>
          <p:nvPr/>
        </p:nvSpPr>
        <p:spPr>
          <a:xfrm rot="12260742">
            <a:off x="12776085" y="4996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AAB5DE09-A459-BCD4-B316-6C9ED4120F43}"/>
              </a:ext>
            </a:extLst>
          </p:cNvPr>
          <p:cNvSpPr/>
          <p:nvPr/>
        </p:nvSpPr>
        <p:spPr>
          <a:xfrm rot="12260742">
            <a:off x="10482895" y="395902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3934282-B712-ECAB-63F2-CF4F2AB13BD6}"/>
              </a:ext>
            </a:extLst>
          </p:cNvPr>
          <p:cNvSpPr/>
          <p:nvPr/>
        </p:nvSpPr>
        <p:spPr>
          <a:xfrm rot="12260742">
            <a:off x="10441569" y="511505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C4D3A13D-3424-38B5-FEED-A2E7D16627E5}"/>
              </a:ext>
            </a:extLst>
          </p:cNvPr>
          <p:cNvSpPr/>
          <p:nvPr/>
        </p:nvSpPr>
        <p:spPr>
          <a:xfrm rot="12260742">
            <a:off x="11774959" y="43419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415F34EB-C784-53C4-3FD8-693F3A75A968}"/>
              </a:ext>
            </a:extLst>
          </p:cNvPr>
          <p:cNvSpPr/>
          <p:nvPr/>
        </p:nvSpPr>
        <p:spPr>
          <a:xfrm rot="12260742">
            <a:off x="14142123" y="4074869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B04EB3F8-879A-10D1-5F70-F03691799305}"/>
              </a:ext>
            </a:extLst>
          </p:cNvPr>
          <p:cNvSpPr/>
          <p:nvPr/>
        </p:nvSpPr>
        <p:spPr>
          <a:xfrm rot="12260742">
            <a:off x="16400806" y="3254481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3FA303D0-5A29-543F-2148-3CB1E67033A7}"/>
              </a:ext>
            </a:extLst>
          </p:cNvPr>
          <p:cNvSpPr/>
          <p:nvPr/>
        </p:nvSpPr>
        <p:spPr>
          <a:xfrm rot="12260742">
            <a:off x="15434187" y="4457796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F62692C9-B46A-4583-6A6C-20E83AB2E6EA}"/>
              </a:ext>
            </a:extLst>
          </p:cNvPr>
          <p:cNvSpPr/>
          <p:nvPr/>
        </p:nvSpPr>
        <p:spPr>
          <a:xfrm rot="12260742">
            <a:off x="16533180" y="369529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F1E8AFBF-ABC0-8113-255D-F7CC36574ABF}"/>
              </a:ext>
            </a:extLst>
          </p:cNvPr>
          <p:cNvSpPr/>
          <p:nvPr/>
        </p:nvSpPr>
        <p:spPr>
          <a:xfrm rot="12260742">
            <a:off x="15837623" y="37094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FDF7D8F3-B76E-7701-1A0F-3D0BE056EED6}"/>
              </a:ext>
            </a:extLst>
          </p:cNvPr>
          <p:cNvSpPr/>
          <p:nvPr/>
        </p:nvSpPr>
        <p:spPr>
          <a:xfrm rot="12260742">
            <a:off x="17460032" y="354786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DC786FA4-C692-3491-89C1-B7567FFB62BE}"/>
              </a:ext>
            </a:extLst>
          </p:cNvPr>
          <p:cNvSpPr/>
          <p:nvPr/>
        </p:nvSpPr>
        <p:spPr>
          <a:xfrm rot="12260742">
            <a:off x="7170769" y="705693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4BA0ECB6-4B80-2A14-3F5E-6214CDEFA39A}"/>
              </a:ext>
            </a:extLst>
          </p:cNvPr>
          <p:cNvSpPr/>
          <p:nvPr/>
        </p:nvSpPr>
        <p:spPr>
          <a:xfrm rot="12260742">
            <a:off x="6475212" y="7071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26D8073F-D2FC-53FE-4CA0-EFEA489B1B9E}"/>
              </a:ext>
            </a:extLst>
          </p:cNvPr>
          <p:cNvSpPr/>
          <p:nvPr/>
        </p:nvSpPr>
        <p:spPr>
          <a:xfrm rot="12260742">
            <a:off x="8097621" y="690950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0FFDC261-1D1F-9BF4-481E-7CFA80754D34}"/>
              </a:ext>
            </a:extLst>
          </p:cNvPr>
          <p:cNvSpPr/>
          <p:nvPr/>
        </p:nvSpPr>
        <p:spPr>
          <a:xfrm>
            <a:off x="6928423" y="6801389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EB3E68C1-CC3F-E001-A7A0-A1B09E96DF77}"/>
              </a:ext>
            </a:extLst>
          </p:cNvPr>
          <p:cNvSpPr/>
          <p:nvPr/>
        </p:nvSpPr>
        <p:spPr>
          <a:xfrm>
            <a:off x="7556311" y="650179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9A899262-7A97-7D86-4987-EE200CFE2419}"/>
              </a:ext>
            </a:extLst>
          </p:cNvPr>
          <p:cNvSpPr/>
          <p:nvPr/>
        </p:nvSpPr>
        <p:spPr>
          <a:xfrm>
            <a:off x="6144766" y="7317791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084EC329-403F-8334-50CE-DA21BB661030}"/>
              </a:ext>
            </a:extLst>
          </p:cNvPr>
          <p:cNvSpPr/>
          <p:nvPr/>
        </p:nvSpPr>
        <p:spPr>
          <a:xfrm>
            <a:off x="8876941" y="6121597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A8EB6DE8-E582-E1E8-272A-509A231EBB3E}"/>
              </a:ext>
            </a:extLst>
          </p:cNvPr>
          <p:cNvSpPr/>
          <p:nvPr/>
        </p:nvSpPr>
        <p:spPr>
          <a:xfrm>
            <a:off x="11133283" y="450744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3" name="円/楕円 62">
            <a:extLst>
              <a:ext uri="{FF2B5EF4-FFF2-40B4-BE49-F238E27FC236}">
                <a16:creationId xmlns:a16="http://schemas.microsoft.com/office/drawing/2014/main" id="{B5B3CDEA-709D-AFAE-727D-4F67601B5E19}"/>
              </a:ext>
            </a:extLst>
          </p:cNvPr>
          <p:cNvSpPr/>
          <p:nvPr/>
        </p:nvSpPr>
        <p:spPr>
          <a:xfrm>
            <a:off x="15001173" y="45427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4BA38E9D-3982-9FA5-CD8A-F5D0A8E82C9E}"/>
              </a:ext>
            </a:extLst>
          </p:cNvPr>
          <p:cNvSpPr/>
          <p:nvPr/>
        </p:nvSpPr>
        <p:spPr>
          <a:xfrm>
            <a:off x="15587223" y="40853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F1D50F77-7627-AD88-5D9E-41470ED37E88}"/>
              </a:ext>
            </a:extLst>
          </p:cNvPr>
          <p:cNvSpPr/>
          <p:nvPr/>
        </p:nvSpPr>
        <p:spPr>
          <a:xfrm>
            <a:off x="17814787" y="32544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D65DD5B7-D219-1B82-7124-C97C153CDB0E}"/>
              </a:ext>
            </a:extLst>
          </p:cNvPr>
          <p:cNvSpPr/>
          <p:nvPr/>
        </p:nvSpPr>
        <p:spPr>
          <a:xfrm>
            <a:off x="17105277" y="336635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8E4AD647-01E7-0183-C7FD-B7A40D077F13}"/>
              </a:ext>
            </a:extLst>
          </p:cNvPr>
          <p:cNvSpPr/>
          <p:nvPr/>
        </p:nvSpPr>
        <p:spPr>
          <a:xfrm>
            <a:off x="17814787" y="244767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26E3A7A3-D041-1C57-F155-C11D8C48823B}"/>
              </a:ext>
            </a:extLst>
          </p:cNvPr>
          <p:cNvSpPr/>
          <p:nvPr/>
        </p:nvSpPr>
        <p:spPr>
          <a:xfrm>
            <a:off x="5825789" y="70072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D69EA891-86A5-3EBC-CE0D-7618A59FDC5B}"/>
              </a:ext>
            </a:extLst>
          </p:cNvPr>
          <p:cNvSpPr/>
          <p:nvPr/>
        </p:nvSpPr>
        <p:spPr>
          <a:xfrm>
            <a:off x="5457971" y="746889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4C35BAFB-C71E-7746-24F6-96689F056BAA}"/>
              </a:ext>
            </a:extLst>
          </p:cNvPr>
          <p:cNvSpPr/>
          <p:nvPr/>
        </p:nvSpPr>
        <p:spPr>
          <a:xfrm>
            <a:off x="5304934" y="799709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B73DCB46-0223-7A71-CCE3-1542D1E7A912}"/>
              </a:ext>
            </a:extLst>
          </p:cNvPr>
          <p:cNvSpPr/>
          <p:nvPr/>
        </p:nvSpPr>
        <p:spPr>
          <a:xfrm rot="12260742">
            <a:off x="7992292" y="608789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06237E4C-E630-990E-8F0C-76D399A263CE}"/>
              </a:ext>
            </a:extLst>
          </p:cNvPr>
          <p:cNvSpPr/>
          <p:nvPr/>
        </p:nvSpPr>
        <p:spPr>
          <a:xfrm rot="12260742">
            <a:off x="6573669" y="663929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344DF64C-ACC3-8EF3-21F2-3F6290ABB18F}"/>
              </a:ext>
            </a:extLst>
          </p:cNvPr>
          <p:cNvSpPr/>
          <p:nvPr/>
        </p:nvSpPr>
        <p:spPr>
          <a:xfrm rot="12260742">
            <a:off x="16114118" y="4001587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B6A754D0-7962-B09C-9C9E-A515433570A9}"/>
              </a:ext>
            </a:extLst>
          </p:cNvPr>
          <p:cNvSpPr/>
          <p:nvPr/>
        </p:nvSpPr>
        <p:spPr>
          <a:xfrm rot="12260742">
            <a:off x="8912064" y="650614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5" name="円/楕円 74">
            <a:extLst>
              <a:ext uri="{FF2B5EF4-FFF2-40B4-BE49-F238E27FC236}">
                <a16:creationId xmlns:a16="http://schemas.microsoft.com/office/drawing/2014/main" id="{C638E43C-8215-2F8A-9727-F91D37931FE6}"/>
              </a:ext>
            </a:extLst>
          </p:cNvPr>
          <p:cNvSpPr/>
          <p:nvPr/>
        </p:nvSpPr>
        <p:spPr>
          <a:xfrm rot="12260742">
            <a:off x="12163802" y="524779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6" name="円/楕円 75">
            <a:extLst>
              <a:ext uri="{FF2B5EF4-FFF2-40B4-BE49-F238E27FC236}">
                <a16:creationId xmlns:a16="http://schemas.microsoft.com/office/drawing/2014/main" id="{EB093368-1098-58D0-F51F-8A760514F168}"/>
              </a:ext>
            </a:extLst>
          </p:cNvPr>
          <p:cNvSpPr/>
          <p:nvPr/>
        </p:nvSpPr>
        <p:spPr>
          <a:xfrm rot="12260742">
            <a:off x="13413120" y="45421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フリーフォーム 3">
            <a:extLst>
              <a:ext uri="{FF2B5EF4-FFF2-40B4-BE49-F238E27FC236}">
                <a16:creationId xmlns:a16="http://schemas.microsoft.com/office/drawing/2014/main" id="{3D178BB6-11BC-FB06-1911-3925170A0491}"/>
              </a:ext>
            </a:extLst>
          </p:cNvPr>
          <p:cNvSpPr/>
          <p:nvPr/>
        </p:nvSpPr>
        <p:spPr>
          <a:xfrm>
            <a:off x="5029200" y="2139696"/>
            <a:ext cx="13661136" cy="6821424"/>
          </a:xfrm>
          <a:custGeom>
            <a:avLst/>
            <a:gdLst>
              <a:gd name="connsiteX0" fmla="*/ 0 w 13661136"/>
              <a:gd name="connsiteY0" fmla="*/ 6821424 h 6821424"/>
              <a:gd name="connsiteX1" fmla="*/ 219456 w 13661136"/>
              <a:gd name="connsiteY1" fmla="*/ 6437376 h 6821424"/>
              <a:gd name="connsiteX2" fmla="*/ 329184 w 13661136"/>
              <a:gd name="connsiteY2" fmla="*/ 6181344 h 6821424"/>
              <a:gd name="connsiteX3" fmla="*/ 438912 w 13661136"/>
              <a:gd name="connsiteY3" fmla="*/ 5669280 h 6821424"/>
              <a:gd name="connsiteX4" fmla="*/ 676656 w 13661136"/>
              <a:gd name="connsiteY4" fmla="*/ 5248656 h 6821424"/>
              <a:gd name="connsiteX5" fmla="*/ 822960 w 13661136"/>
              <a:gd name="connsiteY5" fmla="*/ 5102352 h 6821424"/>
              <a:gd name="connsiteX6" fmla="*/ 1097280 w 13661136"/>
              <a:gd name="connsiteY6" fmla="*/ 5230368 h 6821424"/>
              <a:gd name="connsiteX7" fmla="*/ 1298448 w 13661136"/>
              <a:gd name="connsiteY7" fmla="*/ 5486400 h 6821424"/>
              <a:gd name="connsiteX8" fmla="*/ 1481328 w 13661136"/>
              <a:gd name="connsiteY8" fmla="*/ 5248656 h 6821424"/>
              <a:gd name="connsiteX9" fmla="*/ 1554480 w 13661136"/>
              <a:gd name="connsiteY9" fmla="*/ 4992624 h 6821424"/>
              <a:gd name="connsiteX10" fmla="*/ 1591056 w 13661136"/>
              <a:gd name="connsiteY10" fmla="*/ 4736592 h 6821424"/>
              <a:gd name="connsiteX11" fmla="*/ 1883664 w 13661136"/>
              <a:gd name="connsiteY11" fmla="*/ 4663440 h 6821424"/>
              <a:gd name="connsiteX12" fmla="*/ 2103120 w 13661136"/>
              <a:gd name="connsiteY12" fmla="*/ 4956048 h 6821424"/>
              <a:gd name="connsiteX13" fmla="*/ 2249424 w 13661136"/>
              <a:gd name="connsiteY13" fmla="*/ 5138928 h 6821424"/>
              <a:gd name="connsiteX14" fmla="*/ 2450592 w 13661136"/>
              <a:gd name="connsiteY14" fmla="*/ 4937760 h 6821424"/>
              <a:gd name="connsiteX15" fmla="*/ 2615184 w 13661136"/>
              <a:gd name="connsiteY15" fmla="*/ 4553712 h 6821424"/>
              <a:gd name="connsiteX16" fmla="*/ 2779776 w 13661136"/>
              <a:gd name="connsiteY16" fmla="*/ 4279392 h 6821424"/>
              <a:gd name="connsiteX17" fmla="*/ 2980944 w 13661136"/>
              <a:gd name="connsiteY17" fmla="*/ 4096512 h 6821424"/>
              <a:gd name="connsiteX18" fmla="*/ 3054096 w 13661136"/>
              <a:gd name="connsiteY18" fmla="*/ 4297680 h 6821424"/>
              <a:gd name="connsiteX19" fmla="*/ 3145536 w 13661136"/>
              <a:gd name="connsiteY19" fmla="*/ 4663440 h 6821424"/>
              <a:gd name="connsiteX20" fmla="*/ 3145536 w 13661136"/>
              <a:gd name="connsiteY20" fmla="*/ 5029200 h 6821424"/>
              <a:gd name="connsiteX21" fmla="*/ 3419856 w 13661136"/>
              <a:gd name="connsiteY21" fmla="*/ 4700016 h 6821424"/>
              <a:gd name="connsiteX22" fmla="*/ 3639312 w 13661136"/>
              <a:gd name="connsiteY22" fmla="*/ 4407408 h 6821424"/>
              <a:gd name="connsiteX23" fmla="*/ 3822192 w 13661136"/>
              <a:gd name="connsiteY23" fmla="*/ 4370832 h 6821424"/>
              <a:gd name="connsiteX24" fmla="*/ 4023360 w 13661136"/>
              <a:gd name="connsiteY24" fmla="*/ 4608576 h 6821424"/>
              <a:gd name="connsiteX25" fmla="*/ 4023360 w 13661136"/>
              <a:gd name="connsiteY25" fmla="*/ 4224528 h 6821424"/>
              <a:gd name="connsiteX26" fmla="*/ 4334256 w 13661136"/>
              <a:gd name="connsiteY26" fmla="*/ 3968496 h 6821424"/>
              <a:gd name="connsiteX27" fmla="*/ 4389120 w 13661136"/>
              <a:gd name="connsiteY27" fmla="*/ 3895344 h 6821424"/>
              <a:gd name="connsiteX28" fmla="*/ 4443984 w 13661136"/>
              <a:gd name="connsiteY28" fmla="*/ 3218688 h 6821424"/>
              <a:gd name="connsiteX29" fmla="*/ 4572000 w 13661136"/>
              <a:gd name="connsiteY29" fmla="*/ 3255264 h 6821424"/>
              <a:gd name="connsiteX30" fmla="*/ 4663440 w 13661136"/>
              <a:gd name="connsiteY30" fmla="*/ 3749040 h 6821424"/>
              <a:gd name="connsiteX31" fmla="*/ 4773168 w 13661136"/>
              <a:gd name="connsiteY31" fmla="*/ 4187952 h 6821424"/>
              <a:gd name="connsiteX32" fmla="*/ 4901184 w 13661136"/>
              <a:gd name="connsiteY32" fmla="*/ 4352544 h 6821424"/>
              <a:gd name="connsiteX33" fmla="*/ 4919472 w 13661136"/>
              <a:gd name="connsiteY33" fmla="*/ 3968496 h 6821424"/>
              <a:gd name="connsiteX34" fmla="*/ 4956048 w 13661136"/>
              <a:gd name="connsiteY34" fmla="*/ 3547872 h 6821424"/>
              <a:gd name="connsiteX35" fmla="*/ 5065776 w 13661136"/>
              <a:gd name="connsiteY35" fmla="*/ 3054096 h 6821424"/>
              <a:gd name="connsiteX36" fmla="*/ 5175504 w 13661136"/>
              <a:gd name="connsiteY36" fmla="*/ 2798064 h 6821424"/>
              <a:gd name="connsiteX37" fmla="*/ 5230368 w 13661136"/>
              <a:gd name="connsiteY37" fmla="*/ 2724912 h 6821424"/>
              <a:gd name="connsiteX38" fmla="*/ 5321808 w 13661136"/>
              <a:gd name="connsiteY38" fmla="*/ 2212848 h 6821424"/>
              <a:gd name="connsiteX39" fmla="*/ 5522976 w 13661136"/>
              <a:gd name="connsiteY39" fmla="*/ 1920240 h 6821424"/>
              <a:gd name="connsiteX40" fmla="*/ 5705856 w 13661136"/>
              <a:gd name="connsiteY40" fmla="*/ 2194560 h 6821424"/>
              <a:gd name="connsiteX41" fmla="*/ 5522976 w 13661136"/>
              <a:gd name="connsiteY41" fmla="*/ 2798064 h 6821424"/>
              <a:gd name="connsiteX42" fmla="*/ 5559552 w 13661136"/>
              <a:gd name="connsiteY42" fmla="*/ 3163824 h 6821424"/>
              <a:gd name="connsiteX43" fmla="*/ 5596128 w 13661136"/>
              <a:gd name="connsiteY43" fmla="*/ 3602736 h 6821424"/>
              <a:gd name="connsiteX44" fmla="*/ 5779008 w 13661136"/>
              <a:gd name="connsiteY44" fmla="*/ 3877056 h 6821424"/>
              <a:gd name="connsiteX45" fmla="*/ 5888736 w 13661136"/>
              <a:gd name="connsiteY45" fmla="*/ 3364992 h 6821424"/>
              <a:gd name="connsiteX46" fmla="*/ 5833872 w 13661136"/>
              <a:gd name="connsiteY46" fmla="*/ 2926080 h 6821424"/>
              <a:gd name="connsiteX47" fmla="*/ 5888736 w 13661136"/>
              <a:gd name="connsiteY47" fmla="*/ 2487168 h 6821424"/>
              <a:gd name="connsiteX48" fmla="*/ 5998464 w 13661136"/>
              <a:gd name="connsiteY48" fmla="*/ 2249424 h 6821424"/>
              <a:gd name="connsiteX49" fmla="*/ 6236208 w 13661136"/>
              <a:gd name="connsiteY49" fmla="*/ 2249424 h 6821424"/>
              <a:gd name="connsiteX50" fmla="*/ 6254496 w 13661136"/>
              <a:gd name="connsiteY50" fmla="*/ 2542032 h 6821424"/>
              <a:gd name="connsiteX51" fmla="*/ 6254496 w 13661136"/>
              <a:gd name="connsiteY51" fmla="*/ 2944368 h 6821424"/>
              <a:gd name="connsiteX52" fmla="*/ 6291072 w 13661136"/>
              <a:gd name="connsiteY52" fmla="*/ 3401568 h 6821424"/>
              <a:gd name="connsiteX53" fmla="*/ 6419088 w 13661136"/>
              <a:gd name="connsiteY53" fmla="*/ 3493008 h 6821424"/>
              <a:gd name="connsiteX54" fmla="*/ 6528816 w 13661136"/>
              <a:gd name="connsiteY54" fmla="*/ 2944368 h 6821424"/>
              <a:gd name="connsiteX55" fmla="*/ 6528816 w 13661136"/>
              <a:gd name="connsiteY55" fmla="*/ 2596896 h 6821424"/>
              <a:gd name="connsiteX56" fmla="*/ 6528816 w 13661136"/>
              <a:gd name="connsiteY56" fmla="*/ 2103120 h 6821424"/>
              <a:gd name="connsiteX57" fmla="*/ 6620256 w 13661136"/>
              <a:gd name="connsiteY57" fmla="*/ 1609344 h 6821424"/>
              <a:gd name="connsiteX58" fmla="*/ 6839712 w 13661136"/>
              <a:gd name="connsiteY58" fmla="*/ 1737360 h 6821424"/>
              <a:gd name="connsiteX59" fmla="*/ 6876288 w 13661136"/>
              <a:gd name="connsiteY59" fmla="*/ 2176272 h 6821424"/>
              <a:gd name="connsiteX60" fmla="*/ 6876288 w 13661136"/>
              <a:gd name="connsiteY60" fmla="*/ 2450592 h 6821424"/>
              <a:gd name="connsiteX61" fmla="*/ 6967728 w 13661136"/>
              <a:gd name="connsiteY61" fmla="*/ 2962656 h 6821424"/>
              <a:gd name="connsiteX62" fmla="*/ 7040880 w 13661136"/>
              <a:gd name="connsiteY62" fmla="*/ 2999232 h 6821424"/>
              <a:gd name="connsiteX63" fmla="*/ 7150608 w 13661136"/>
              <a:gd name="connsiteY63" fmla="*/ 2651760 h 6821424"/>
              <a:gd name="connsiteX64" fmla="*/ 7223760 w 13661136"/>
              <a:gd name="connsiteY64" fmla="*/ 3072384 h 6821424"/>
              <a:gd name="connsiteX65" fmla="*/ 7315200 w 13661136"/>
              <a:gd name="connsiteY65" fmla="*/ 3310128 h 6821424"/>
              <a:gd name="connsiteX66" fmla="*/ 7534656 w 13661136"/>
              <a:gd name="connsiteY66" fmla="*/ 3493008 h 6821424"/>
              <a:gd name="connsiteX67" fmla="*/ 7534656 w 13661136"/>
              <a:gd name="connsiteY67" fmla="*/ 2907792 h 6821424"/>
              <a:gd name="connsiteX68" fmla="*/ 7644384 w 13661136"/>
              <a:gd name="connsiteY68" fmla="*/ 2322576 h 6821424"/>
              <a:gd name="connsiteX69" fmla="*/ 7863840 w 13661136"/>
              <a:gd name="connsiteY69" fmla="*/ 1755648 h 6821424"/>
              <a:gd name="connsiteX70" fmla="*/ 7900416 w 13661136"/>
              <a:gd name="connsiteY70" fmla="*/ 2194560 h 6821424"/>
              <a:gd name="connsiteX71" fmla="*/ 7900416 w 13661136"/>
              <a:gd name="connsiteY71" fmla="*/ 2724912 h 6821424"/>
              <a:gd name="connsiteX72" fmla="*/ 7900416 w 13661136"/>
              <a:gd name="connsiteY72" fmla="*/ 3090672 h 6821424"/>
              <a:gd name="connsiteX73" fmla="*/ 8156448 w 13661136"/>
              <a:gd name="connsiteY73" fmla="*/ 3493008 h 6821424"/>
              <a:gd name="connsiteX74" fmla="*/ 8211312 w 13661136"/>
              <a:gd name="connsiteY74" fmla="*/ 3310128 h 6821424"/>
              <a:gd name="connsiteX75" fmla="*/ 8284464 w 13661136"/>
              <a:gd name="connsiteY75" fmla="*/ 2889504 h 6821424"/>
              <a:gd name="connsiteX76" fmla="*/ 8247888 w 13661136"/>
              <a:gd name="connsiteY76" fmla="*/ 2505456 h 6821424"/>
              <a:gd name="connsiteX77" fmla="*/ 8357616 w 13661136"/>
              <a:gd name="connsiteY77" fmla="*/ 2212848 h 6821424"/>
              <a:gd name="connsiteX78" fmla="*/ 8577072 w 13661136"/>
              <a:gd name="connsiteY78" fmla="*/ 2542032 h 6821424"/>
              <a:gd name="connsiteX79" fmla="*/ 8869680 w 13661136"/>
              <a:gd name="connsiteY79" fmla="*/ 2724912 h 6821424"/>
              <a:gd name="connsiteX80" fmla="*/ 9125712 w 13661136"/>
              <a:gd name="connsiteY80" fmla="*/ 2542032 h 6821424"/>
              <a:gd name="connsiteX81" fmla="*/ 9217152 w 13661136"/>
              <a:gd name="connsiteY81" fmla="*/ 2084832 h 6821424"/>
              <a:gd name="connsiteX82" fmla="*/ 9546336 w 13661136"/>
              <a:gd name="connsiteY82" fmla="*/ 2450592 h 6821424"/>
              <a:gd name="connsiteX83" fmla="*/ 9637776 w 13661136"/>
              <a:gd name="connsiteY83" fmla="*/ 2651760 h 6821424"/>
              <a:gd name="connsiteX84" fmla="*/ 10222992 w 13661136"/>
              <a:gd name="connsiteY84" fmla="*/ 2615184 h 6821424"/>
              <a:gd name="connsiteX85" fmla="*/ 10277856 w 13661136"/>
              <a:gd name="connsiteY85" fmla="*/ 2121408 h 6821424"/>
              <a:gd name="connsiteX86" fmla="*/ 10533888 w 13661136"/>
              <a:gd name="connsiteY86" fmla="*/ 2560320 h 6821424"/>
              <a:gd name="connsiteX87" fmla="*/ 10844784 w 13661136"/>
              <a:gd name="connsiteY87" fmla="*/ 1847088 h 6821424"/>
              <a:gd name="connsiteX88" fmla="*/ 11210544 w 13661136"/>
              <a:gd name="connsiteY88" fmla="*/ 2048256 h 6821424"/>
              <a:gd name="connsiteX89" fmla="*/ 11503152 w 13661136"/>
              <a:gd name="connsiteY89" fmla="*/ 1261872 h 6821424"/>
              <a:gd name="connsiteX90" fmla="*/ 11612880 w 13661136"/>
              <a:gd name="connsiteY90" fmla="*/ 1755648 h 6821424"/>
              <a:gd name="connsiteX91" fmla="*/ 12179808 w 13661136"/>
              <a:gd name="connsiteY91" fmla="*/ 1408176 h 6821424"/>
              <a:gd name="connsiteX92" fmla="*/ 12582144 w 13661136"/>
              <a:gd name="connsiteY92" fmla="*/ 1609344 h 6821424"/>
              <a:gd name="connsiteX93" fmla="*/ 13021056 w 13661136"/>
              <a:gd name="connsiteY93" fmla="*/ 1188720 h 6821424"/>
              <a:gd name="connsiteX94" fmla="*/ 13039344 w 13661136"/>
              <a:gd name="connsiteY94" fmla="*/ 402336 h 6821424"/>
              <a:gd name="connsiteX95" fmla="*/ 13661136 w 13661136"/>
              <a:gd name="connsiteY95" fmla="*/ 0 h 682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3661136" h="6821424">
                <a:moveTo>
                  <a:pt x="0" y="6821424"/>
                </a:moveTo>
                <a:cubicBezTo>
                  <a:pt x="82296" y="6682740"/>
                  <a:pt x="164592" y="6544056"/>
                  <a:pt x="219456" y="6437376"/>
                </a:cubicBezTo>
                <a:cubicBezTo>
                  <a:pt x="274320" y="6330696"/>
                  <a:pt x="292608" y="6309360"/>
                  <a:pt x="329184" y="6181344"/>
                </a:cubicBezTo>
                <a:cubicBezTo>
                  <a:pt x="365760" y="6053328"/>
                  <a:pt x="381000" y="5824728"/>
                  <a:pt x="438912" y="5669280"/>
                </a:cubicBezTo>
                <a:cubicBezTo>
                  <a:pt x="496824" y="5513832"/>
                  <a:pt x="612648" y="5343144"/>
                  <a:pt x="676656" y="5248656"/>
                </a:cubicBezTo>
                <a:cubicBezTo>
                  <a:pt x="740664" y="5154168"/>
                  <a:pt x="752856" y="5105400"/>
                  <a:pt x="822960" y="5102352"/>
                </a:cubicBezTo>
                <a:cubicBezTo>
                  <a:pt x="893064" y="5099304"/>
                  <a:pt x="1018032" y="5166360"/>
                  <a:pt x="1097280" y="5230368"/>
                </a:cubicBezTo>
                <a:cubicBezTo>
                  <a:pt x="1176528" y="5294376"/>
                  <a:pt x="1234440" y="5483352"/>
                  <a:pt x="1298448" y="5486400"/>
                </a:cubicBezTo>
                <a:cubicBezTo>
                  <a:pt x="1362456" y="5489448"/>
                  <a:pt x="1438656" y="5330952"/>
                  <a:pt x="1481328" y="5248656"/>
                </a:cubicBezTo>
                <a:cubicBezTo>
                  <a:pt x="1524000" y="5166360"/>
                  <a:pt x="1536192" y="5077968"/>
                  <a:pt x="1554480" y="4992624"/>
                </a:cubicBezTo>
                <a:cubicBezTo>
                  <a:pt x="1572768" y="4907280"/>
                  <a:pt x="1536192" y="4791456"/>
                  <a:pt x="1591056" y="4736592"/>
                </a:cubicBezTo>
                <a:cubicBezTo>
                  <a:pt x="1645920" y="4681728"/>
                  <a:pt x="1798320" y="4626864"/>
                  <a:pt x="1883664" y="4663440"/>
                </a:cubicBezTo>
                <a:cubicBezTo>
                  <a:pt x="1969008" y="4700016"/>
                  <a:pt x="2042160" y="4876800"/>
                  <a:pt x="2103120" y="4956048"/>
                </a:cubicBezTo>
                <a:cubicBezTo>
                  <a:pt x="2164080" y="5035296"/>
                  <a:pt x="2191512" y="5141976"/>
                  <a:pt x="2249424" y="5138928"/>
                </a:cubicBezTo>
                <a:cubicBezTo>
                  <a:pt x="2307336" y="5135880"/>
                  <a:pt x="2389632" y="5035296"/>
                  <a:pt x="2450592" y="4937760"/>
                </a:cubicBezTo>
                <a:cubicBezTo>
                  <a:pt x="2511552" y="4840224"/>
                  <a:pt x="2560320" y="4663440"/>
                  <a:pt x="2615184" y="4553712"/>
                </a:cubicBezTo>
                <a:cubicBezTo>
                  <a:pt x="2670048" y="4443984"/>
                  <a:pt x="2718816" y="4355592"/>
                  <a:pt x="2779776" y="4279392"/>
                </a:cubicBezTo>
                <a:cubicBezTo>
                  <a:pt x="2840736" y="4203192"/>
                  <a:pt x="2935224" y="4093464"/>
                  <a:pt x="2980944" y="4096512"/>
                </a:cubicBezTo>
                <a:cubicBezTo>
                  <a:pt x="3026664" y="4099560"/>
                  <a:pt x="3026664" y="4203192"/>
                  <a:pt x="3054096" y="4297680"/>
                </a:cubicBezTo>
                <a:cubicBezTo>
                  <a:pt x="3081528" y="4392168"/>
                  <a:pt x="3130296" y="4541520"/>
                  <a:pt x="3145536" y="4663440"/>
                </a:cubicBezTo>
                <a:cubicBezTo>
                  <a:pt x="3160776" y="4785360"/>
                  <a:pt x="3099816" y="5023104"/>
                  <a:pt x="3145536" y="5029200"/>
                </a:cubicBezTo>
                <a:cubicBezTo>
                  <a:pt x="3191256" y="5035296"/>
                  <a:pt x="3337560" y="4803648"/>
                  <a:pt x="3419856" y="4700016"/>
                </a:cubicBezTo>
                <a:cubicBezTo>
                  <a:pt x="3502152" y="4596384"/>
                  <a:pt x="3572256" y="4462272"/>
                  <a:pt x="3639312" y="4407408"/>
                </a:cubicBezTo>
                <a:cubicBezTo>
                  <a:pt x="3706368" y="4352544"/>
                  <a:pt x="3758184" y="4337304"/>
                  <a:pt x="3822192" y="4370832"/>
                </a:cubicBezTo>
                <a:cubicBezTo>
                  <a:pt x="3886200" y="4404360"/>
                  <a:pt x="3989832" y="4632960"/>
                  <a:pt x="4023360" y="4608576"/>
                </a:cubicBezTo>
                <a:cubicBezTo>
                  <a:pt x="4056888" y="4584192"/>
                  <a:pt x="3971544" y="4331208"/>
                  <a:pt x="4023360" y="4224528"/>
                </a:cubicBezTo>
                <a:cubicBezTo>
                  <a:pt x="4075176" y="4117848"/>
                  <a:pt x="4334256" y="3968496"/>
                  <a:pt x="4334256" y="3968496"/>
                </a:cubicBezTo>
                <a:cubicBezTo>
                  <a:pt x="4395216" y="3913632"/>
                  <a:pt x="4370832" y="4020312"/>
                  <a:pt x="4389120" y="3895344"/>
                </a:cubicBezTo>
                <a:cubicBezTo>
                  <a:pt x="4407408" y="3770376"/>
                  <a:pt x="4413504" y="3325368"/>
                  <a:pt x="4443984" y="3218688"/>
                </a:cubicBezTo>
                <a:cubicBezTo>
                  <a:pt x="4474464" y="3112008"/>
                  <a:pt x="4535424" y="3166872"/>
                  <a:pt x="4572000" y="3255264"/>
                </a:cubicBezTo>
                <a:cubicBezTo>
                  <a:pt x="4608576" y="3343656"/>
                  <a:pt x="4629912" y="3593592"/>
                  <a:pt x="4663440" y="3749040"/>
                </a:cubicBezTo>
                <a:cubicBezTo>
                  <a:pt x="4696968" y="3904488"/>
                  <a:pt x="4733544" y="4087368"/>
                  <a:pt x="4773168" y="4187952"/>
                </a:cubicBezTo>
                <a:cubicBezTo>
                  <a:pt x="4812792" y="4288536"/>
                  <a:pt x="4876800" y="4389120"/>
                  <a:pt x="4901184" y="4352544"/>
                </a:cubicBezTo>
                <a:cubicBezTo>
                  <a:pt x="4925568" y="4315968"/>
                  <a:pt x="4910328" y="4102608"/>
                  <a:pt x="4919472" y="3968496"/>
                </a:cubicBezTo>
                <a:cubicBezTo>
                  <a:pt x="4928616" y="3834384"/>
                  <a:pt x="4931664" y="3700272"/>
                  <a:pt x="4956048" y="3547872"/>
                </a:cubicBezTo>
                <a:cubicBezTo>
                  <a:pt x="4980432" y="3395472"/>
                  <a:pt x="5029200" y="3179064"/>
                  <a:pt x="5065776" y="3054096"/>
                </a:cubicBezTo>
                <a:cubicBezTo>
                  <a:pt x="5102352" y="2929128"/>
                  <a:pt x="5148072" y="2852928"/>
                  <a:pt x="5175504" y="2798064"/>
                </a:cubicBezTo>
                <a:cubicBezTo>
                  <a:pt x="5202936" y="2743200"/>
                  <a:pt x="5205984" y="2822448"/>
                  <a:pt x="5230368" y="2724912"/>
                </a:cubicBezTo>
                <a:cubicBezTo>
                  <a:pt x="5254752" y="2627376"/>
                  <a:pt x="5273040" y="2346960"/>
                  <a:pt x="5321808" y="2212848"/>
                </a:cubicBezTo>
                <a:cubicBezTo>
                  <a:pt x="5370576" y="2078736"/>
                  <a:pt x="5458968" y="1923288"/>
                  <a:pt x="5522976" y="1920240"/>
                </a:cubicBezTo>
                <a:cubicBezTo>
                  <a:pt x="5586984" y="1917192"/>
                  <a:pt x="5705856" y="2048256"/>
                  <a:pt x="5705856" y="2194560"/>
                </a:cubicBezTo>
                <a:cubicBezTo>
                  <a:pt x="5705856" y="2340864"/>
                  <a:pt x="5547360" y="2636520"/>
                  <a:pt x="5522976" y="2798064"/>
                </a:cubicBezTo>
                <a:cubicBezTo>
                  <a:pt x="5498592" y="2959608"/>
                  <a:pt x="5547360" y="3029712"/>
                  <a:pt x="5559552" y="3163824"/>
                </a:cubicBezTo>
                <a:cubicBezTo>
                  <a:pt x="5571744" y="3297936"/>
                  <a:pt x="5559552" y="3483864"/>
                  <a:pt x="5596128" y="3602736"/>
                </a:cubicBezTo>
                <a:cubicBezTo>
                  <a:pt x="5632704" y="3721608"/>
                  <a:pt x="5730240" y="3916680"/>
                  <a:pt x="5779008" y="3877056"/>
                </a:cubicBezTo>
                <a:cubicBezTo>
                  <a:pt x="5827776" y="3837432"/>
                  <a:pt x="5879592" y="3523488"/>
                  <a:pt x="5888736" y="3364992"/>
                </a:cubicBezTo>
                <a:cubicBezTo>
                  <a:pt x="5897880" y="3206496"/>
                  <a:pt x="5833872" y="3072384"/>
                  <a:pt x="5833872" y="2926080"/>
                </a:cubicBezTo>
                <a:cubicBezTo>
                  <a:pt x="5833872" y="2779776"/>
                  <a:pt x="5861304" y="2599944"/>
                  <a:pt x="5888736" y="2487168"/>
                </a:cubicBezTo>
                <a:cubicBezTo>
                  <a:pt x="5916168" y="2374392"/>
                  <a:pt x="5940552" y="2289048"/>
                  <a:pt x="5998464" y="2249424"/>
                </a:cubicBezTo>
                <a:cubicBezTo>
                  <a:pt x="6056376" y="2209800"/>
                  <a:pt x="6193536" y="2200656"/>
                  <a:pt x="6236208" y="2249424"/>
                </a:cubicBezTo>
                <a:cubicBezTo>
                  <a:pt x="6278880" y="2298192"/>
                  <a:pt x="6251448" y="2426208"/>
                  <a:pt x="6254496" y="2542032"/>
                </a:cubicBezTo>
                <a:cubicBezTo>
                  <a:pt x="6257544" y="2657856"/>
                  <a:pt x="6248400" y="2801112"/>
                  <a:pt x="6254496" y="2944368"/>
                </a:cubicBezTo>
                <a:cubicBezTo>
                  <a:pt x="6260592" y="3087624"/>
                  <a:pt x="6263640" y="3310128"/>
                  <a:pt x="6291072" y="3401568"/>
                </a:cubicBezTo>
                <a:cubicBezTo>
                  <a:pt x="6318504" y="3493008"/>
                  <a:pt x="6379464" y="3569208"/>
                  <a:pt x="6419088" y="3493008"/>
                </a:cubicBezTo>
                <a:cubicBezTo>
                  <a:pt x="6458712" y="3416808"/>
                  <a:pt x="6510528" y="3093720"/>
                  <a:pt x="6528816" y="2944368"/>
                </a:cubicBezTo>
                <a:cubicBezTo>
                  <a:pt x="6547104" y="2795016"/>
                  <a:pt x="6528816" y="2596896"/>
                  <a:pt x="6528816" y="2596896"/>
                </a:cubicBezTo>
                <a:cubicBezTo>
                  <a:pt x="6528816" y="2456688"/>
                  <a:pt x="6513576" y="2267712"/>
                  <a:pt x="6528816" y="2103120"/>
                </a:cubicBezTo>
                <a:cubicBezTo>
                  <a:pt x="6544056" y="1938528"/>
                  <a:pt x="6568440" y="1670304"/>
                  <a:pt x="6620256" y="1609344"/>
                </a:cubicBezTo>
                <a:cubicBezTo>
                  <a:pt x="6672072" y="1548384"/>
                  <a:pt x="6797040" y="1642872"/>
                  <a:pt x="6839712" y="1737360"/>
                </a:cubicBezTo>
                <a:cubicBezTo>
                  <a:pt x="6882384" y="1831848"/>
                  <a:pt x="6870192" y="2057400"/>
                  <a:pt x="6876288" y="2176272"/>
                </a:cubicBezTo>
                <a:cubicBezTo>
                  <a:pt x="6882384" y="2295144"/>
                  <a:pt x="6861048" y="2319528"/>
                  <a:pt x="6876288" y="2450592"/>
                </a:cubicBezTo>
                <a:cubicBezTo>
                  <a:pt x="6891528" y="2581656"/>
                  <a:pt x="6940296" y="2871216"/>
                  <a:pt x="6967728" y="2962656"/>
                </a:cubicBezTo>
                <a:cubicBezTo>
                  <a:pt x="6995160" y="3054096"/>
                  <a:pt x="7010400" y="3051048"/>
                  <a:pt x="7040880" y="2999232"/>
                </a:cubicBezTo>
                <a:cubicBezTo>
                  <a:pt x="7071360" y="2947416"/>
                  <a:pt x="7120128" y="2639568"/>
                  <a:pt x="7150608" y="2651760"/>
                </a:cubicBezTo>
                <a:cubicBezTo>
                  <a:pt x="7181088" y="2663952"/>
                  <a:pt x="7196328" y="2962656"/>
                  <a:pt x="7223760" y="3072384"/>
                </a:cubicBezTo>
                <a:cubicBezTo>
                  <a:pt x="7251192" y="3182112"/>
                  <a:pt x="7263384" y="3240024"/>
                  <a:pt x="7315200" y="3310128"/>
                </a:cubicBezTo>
                <a:cubicBezTo>
                  <a:pt x="7367016" y="3380232"/>
                  <a:pt x="7498080" y="3560064"/>
                  <a:pt x="7534656" y="3493008"/>
                </a:cubicBezTo>
                <a:cubicBezTo>
                  <a:pt x="7571232" y="3425952"/>
                  <a:pt x="7516368" y="3102864"/>
                  <a:pt x="7534656" y="2907792"/>
                </a:cubicBezTo>
                <a:cubicBezTo>
                  <a:pt x="7552944" y="2712720"/>
                  <a:pt x="7589520" y="2514600"/>
                  <a:pt x="7644384" y="2322576"/>
                </a:cubicBezTo>
                <a:cubicBezTo>
                  <a:pt x="7699248" y="2130552"/>
                  <a:pt x="7821168" y="1776984"/>
                  <a:pt x="7863840" y="1755648"/>
                </a:cubicBezTo>
                <a:cubicBezTo>
                  <a:pt x="7906512" y="1734312"/>
                  <a:pt x="7894320" y="2033016"/>
                  <a:pt x="7900416" y="2194560"/>
                </a:cubicBezTo>
                <a:cubicBezTo>
                  <a:pt x="7906512" y="2356104"/>
                  <a:pt x="7900416" y="2724912"/>
                  <a:pt x="7900416" y="2724912"/>
                </a:cubicBezTo>
                <a:cubicBezTo>
                  <a:pt x="7900416" y="2874264"/>
                  <a:pt x="7857744" y="2962656"/>
                  <a:pt x="7900416" y="3090672"/>
                </a:cubicBezTo>
                <a:cubicBezTo>
                  <a:pt x="7943088" y="3218688"/>
                  <a:pt x="8104632" y="3456432"/>
                  <a:pt x="8156448" y="3493008"/>
                </a:cubicBezTo>
                <a:cubicBezTo>
                  <a:pt x="8208264" y="3529584"/>
                  <a:pt x="8189976" y="3410712"/>
                  <a:pt x="8211312" y="3310128"/>
                </a:cubicBezTo>
                <a:cubicBezTo>
                  <a:pt x="8232648" y="3209544"/>
                  <a:pt x="8278368" y="3023616"/>
                  <a:pt x="8284464" y="2889504"/>
                </a:cubicBezTo>
                <a:cubicBezTo>
                  <a:pt x="8290560" y="2755392"/>
                  <a:pt x="8235696" y="2618232"/>
                  <a:pt x="8247888" y="2505456"/>
                </a:cubicBezTo>
                <a:cubicBezTo>
                  <a:pt x="8260080" y="2392680"/>
                  <a:pt x="8302752" y="2206752"/>
                  <a:pt x="8357616" y="2212848"/>
                </a:cubicBezTo>
                <a:cubicBezTo>
                  <a:pt x="8412480" y="2218944"/>
                  <a:pt x="8491728" y="2456688"/>
                  <a:pt x="8577072" y="2542032"/>
                </a:cubicBezTo>
                <a:cubicBezTo>
                  <a:pt x="8662416" y="2627376"/>
                  <a:pt x="8778240" y="2724912"/>
                  <a:pt x="8869680" y="2724912"/>
                </a:cubicBezTo>
                <a:cubicBezTo>
                  <a:pt x="8961120" y="2724912"/>
                  <a:pt x="9067800" y="2648712"/>
                  <a:pt x="9125712" y="2542032"/>
                </a:cubicBezTo>
                <a:cubicBezTo>
                  <a:pt x="9183624" y="2435352"/>
                  <a:pt x="9147048" y="2100072"/>
                  <a:pt x="9217152" y="2084832"/>
                </a:cubicBezTo>
                <a:cubicBezTo>
                  <a:pt x="9287256" y="2069592"/>
                  <a:pt x="9476232" y="2356104"/>
                  <a:pt x="9546336" y="2450592"/>
                </a:cubicBezTo>
                <a:cubicBezTo>
                  <a:pt x="9616440" y="2545080"/>
                  <a:pt x="9525000" y="2624328"/>
                  <a:pt x="9637776" y="2651760"/>
                </a:cubicBezTo>
                <a:cubicBezTo>
                  <a:pt x="9750552" y="2679192"/>
                  <a:pt x="10116312" y="2703576"/>
                  <a:pt x="10222992" y="2615184"/>
                </a:cubicBezTo>
                <a:cubicBezTo>
                  <a:pt x="10329672" y="2526792"/>
                  <a:pt x="10226040" y="2130552"/>
                  <a:pt x="10277856" y="2121408"/>
                </a:cubicBezTo>
                <a:cubicBezTo>
                  <a:pt x="10329672" y="2112264"/>
                  <a:pt x="10439400" y="2606040"/>
                  <a:pt x="10533888" y="2560320"/>
                </a:cubicBezTo>
                <a:cubicBezTo>
                  <a:pt x="10628376" y="2514600"/>
                  <a:pt x="10732008" y="1932432"/>
                  <a:pt x="10844784" y="1847088"/>
                </a:cubicBezTo>
                <a:cubicBezTo>
                  <a:pt x="10957560" y="1761744"/>
                  <a:pt x="11100816" y="2145792"/>
                  <a:pt x="11210544" y="2048256"/>
                </a:cubicBezTo>
                <a:cubicBezTo>
                  <a:pt x="11320272" y="1950720"/>
                  <a:pt x="11436096" y="1310640"/>
                  <a:pt x="11503152" y="1261872"/>
                </a:cubicBezTo>
                <a:cubicBezTo>
                  <a:pt x="11570208" y="1213104"/>
                  <a:pt x="11500104" y="1731264"/>
                  <a:pt x="11612880" y="1755648"/>
                </a:cubicBezTo>
                <a:cubicBezTo>
                  <a:pt x="11725656" y="1780032"/>
                  <a:pt x="12018264" y="1432560"/>
                  <a:pt x="12179808" y="1408176"/>
                </a:cubicBezTo>
                <a:cubicBezTo>
                  <a:pt x="12341352" y="1383792"/>
                  <a:pt x="12441936" y="1645920"/>
                  <a:pt x="12582144" y="1609344"/>
                </a:cubicBezTo>
                <a:cubicBezTo>
                  <a:pt x="12722352" y="1572768"/>
                  <a:pt x="12944856" y="1389888"/>
                  <a:pt x="13021056" y="1188720"/>
                </a:cubicBezTo>
                <a:cubicBezTo>
                  <a:pt x="13097256" y="987552"/>
                  <a:pt x="12932664" y="600456"/>
                  <a:pt x="13039344" y="402336"/>
                </a:cubicBezTo>
                <a:cubicBezTo>
                  <a:pt x="13146024" y="204216"/>
                  <a:pt x="13403580" y="102108"/>
                  <a:pt x="13661136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96023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765520-3C72-4BAB-8B7E-A27029C568B3}"/>
              </a:ext>
            </a:extLst>
          </p:cNvPr>
          <p:cNvSpPr txBox="1"/>
          <p:nvPr/>
        </p:nvSpPr>
        <p:spPr>
          <a:xfrm>
            <a:off x="6628248" y="412436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過学習のイメージ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C6EB3A-7A0D-77ED-0069-58AF433A05DE}"/>
              </a:ext>
            </a:extLst>
          </p:cNvPr>
          <p:cNvSpPr/>
          <p:nvPr/>
        </p:nvSpPr>
        <p:spPr>
          <a:xfrm>
            <a:off x="5017253" y="1930400"/>
            <a:ext cx="13655040" cy="790448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252868-210B-9EB3-F308-A31FE73C5126}"/>
              </a:ext>
            </a:extLst>
          </p:cNvPr>
          <p:cNvSpPr txBox="1"/>
          <p:nvPr/>
        </p:nvSpPr>
        <p:spPr>
          <a:xfrm>
            <a:off x="3232517" y="10505379"/>
            <a:ext cx="1698752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未知のデータでも精度が高くなるようなパラメータを探す作業</a:t>
            </a: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27E8A6B-5AA4-5CC1-7DF0-C651A4EC438B}"/>
              </a:ext>
            </a:extLst>
          </p:cNvPr>
          <p:cNvSpPr/>
          <p:nvPr/>
        </p:nvSpPr>
        <p:spPr>
          <a:xfrm>
            <a:off x="10623024" y="569887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B94740A-1AB1-EF17-5508-42CD9D549153}"/>
              </a:ext>
            </a:extLst>
          </p:cNvPr>
          <p:cNvSpPr/>
          <p:nvPr/>
        </p:nvSpPr>
        <p:spPr>
          <a:xfrm>
            <a:off x="10184112" y="4628606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4A32BD5-9B17-D19C-BA2F-CBF4DDB9742F}"/>
              </a:ext>
            </a:extLst>
          </p:cNvPr>
          <p:cNvSpPr/>
          <p:nvPr/>
        </p:nvSpPr>
        <p:spPr>
          <a:xfrm>
            <a:off x="9287999" y="5882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97CBD8AC-8E48-2D8E-BF9E-43E53CFB9F79}"/>
              </a:ext>
            </a:extLst>
          </p:cNvPr>
          <p:cNvSpPr/>
          <p:nvPr/>
        </p:nvSpPr>
        <p:spPr>
          <a:xfrm>
            <a:off x="11250912" y="5399282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19C184F-0096-9B6C-034E-4433158C6EF0}"/>
              </a:ext>
            </a:extLst>
          </p:cNvPr>
          <p:cNvSpPr/>
          <p:nvPr/>
        </p:nvSpPr>
        <p:spPr>
          <a:xfrm>
            <a:off x="10812000" y="4329015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99ABC267-B967-E493-A979-DBC874AC365F}"/>
              </a:ext>
            </a:extLst>
          </p:cNvPr>
          <p:cNvSpPr/>
          <p:nvPr/>
        </p:nvSpPr>
        <p:spPr>
          <a:xfrm>
            <a:off x="9915887" y="55830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AD2AE8DE-B6A6-6A2C-1A98-CB58A2CC4309}"/>
              </a:ext>
            </a:extLst>
          </p:cNvPr>
          <p:cNvSpPr/>
          <p:nvPr/>
        </p:nvSpPr>
        <p:spPr>
          <a:xfrm>
            <a:off x="12038963" y="462856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8263960E-5B15-CC41-2229-2895566BF6D6}"/>
              </a:ext>
            </a:extLst>
          </p:cNvPr>
          <p:cNvSpPr/>
          <p:nvPr/>
        </p:nvSpPr>
        <p:spPr>
          <a:xfrm>
            <a:off x="11600051" y="3558301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DC86C167-737D-98C0-0EBC-C6C5456C19E8}"/>
              </a:ext>
            </a:extLst>
          </p:cNvPr>
          <p:cNvSpPr/>
          <p:nvPr/>
        </p:nvSpPr>
        <p:spPr>
          <a:xfrm>
            <a:off x="10703938" y="481233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4A9EDC55-E3D0-D714-97A0-E1A07A42E2D1}"/>
              </a:ext>
            </a:extLst>
          </p:cNvPr>
          <p:cNvSpPr/>
          <p:nvPr/>
        </p:nvSpPr>
        <p:spPr>
          <a:xfrm>
            <a:off x="13220954" y="4812335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5ECD199-77C1-BDAB-D2BF-CB52E3987625}"/>
              </a:ext>
            </a:extLst>
          </p:cNvPr>
          <p:cNvSpPr/>
          <p:nvPr/>
        </p:nvSpPr>
        <p:spPr>
          <a:xfrm>
            <a:off x="12782042" y="3742068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AF06A9B-7CED-323A-8612-227C1C8F8027}"/>
              </a:ext>
            </a:extLst>
          </p:cNvPr>
          <p:cNvSpPr/>
          <p:nvPr/>
        </p:nvSpPr>
        <p:spPr>
          <a:xfrm>
            <a:off x="11885929" y="499610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3D422AFB-C3C4-77BA-49AA-D47DA2D5798F}"/>
              </a:ext>
            </a:extLst>
          </p:cNvPr>
          <p:cNvSpPr/>
          <p:nvPr/>
        </p:nvSpPr>
        <p:spPr>
          <a:xfrm>
            <a:off x="9839367" y="6215275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71E6147-0142-19AE-A2A4-BAE271307CAE}"/>
              </a:ext>
            </a:extLst>
          </p:cNvPr>
          <p:cNvSpPr/>
          <p:nvPr/>
        </p:nvSpPr>
        <p:spPr>
          <a:xfrm>
            <a:off x="9400455" y="5145008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46AF053-88FE-157E-4733-348BE3CB4EA6}"/>
              </a:ext>
            </a:extLst>
          </p:cNvPr>
          <p:cNvSpPr/>
          <p:nvPr/>
        </p:nvSpPr>
        <p:spPr>
          <a:xfrm>
            <a:off x="8504342" y="6399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F2A58955-52B7-8442-C1EB-E4605BEC7D97}"/>
              </a:ext>
            </a:extLst>
          </p:cNvPr>
          <p:cNvSpPr/>
          <p:nvPr/>
        </p:nvSpPr>
        <p:spPr>
          <a:xfrm rot="12260742">
            <a:off x="13215271" y="4222294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279AD228-01A3-E2B3-4C51-0D1113992AE6}"/>
              </a:ext>
            </a:extLst>
          </p:cNvPr>
          <p:cNvSpPr/>
          <p:nvPr/>
        </p:nvSpPr>
        <p:spPr>
          <a:xfrm rot="12260742">
            <a:off x="13173945" y="5378325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331CE7A-40EF-A90F-0DB4-27D436ECEA70}"/>
              </a:ext>
            </a:extLst>
          </p:cNvPr>
          <p:cNvSpPr/>
          <p:nvPr/>
        </p:nvSpPr>
        <p:spPr>
          <a:xfrm rot="12260742">
            <a:off x="14507335" y="460522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2705EE9-0365-962D-EB4F-DE4F7B83F54A}"/>
              </a:ext>
            </a:extLst>
          </p:cNvPr>
          <p:cNvSpPr/>
          <p:nvPr/>
        </p:nvSpPr>
        <p:spPr>
          <a:xfrm rot="12260742">
            <a:off x="12519714" y="4236402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77BA72BF-810C-0EF6-70FC-23E0AF73F9A8}"/>
              </a:ext>
            </a:extLst>
          </p:cNvPr>
          <p:cNvSpPr/>
          <p:nvPr/>
        </p:nvSpPr>
        <p:spPr>
          <a:xfrm rot="12260742">
            <a:off x="12478388" y="539243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8B061EBD-E69E-EDB7-3A3F-046B3525AFF1}"/>
              </a:ext>
            </a:extLst>
          </p:cNvPr>
          <p:cNvSpPr/>
          <p:nvPr/>
        </p:nvSpPr>
        <p:spPr>
          <a:xfrm rot="12260742">
            <a:off x="13811778" y="461932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4E366B03-BBEC-7ACE-548C-336AFFB414F4}"/>
              </a:ext>
            </a:extLst>
          </p:cNvPr>
          <p:cNvSpPr/>
          <p:nvPr/>
        </p:nvSpPr>
        <p:spPr>
          <a:xfrm rot="12260742">
            <a:off x="11484021" y="461371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7E6DD69E-B5E4-8EC2-91B2-A3019BD75A10}"/>
              </a:ext>
            </a:extLst>
          </p:cNvPr>
          <p:cNvSpPr/>
          <p:nvPr/>
        </p:nvSpPr>
        <p:spPr>
          <a:xfrm rot="12260742">
            <a:off x="15141036" y="410611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5FBF8948-D442-7992-1036-AFCEC2503983}"/>
              </a:ext>
            </a:extLst>
          </p:cNvPr>
          <p:cNvSpPr/>
          <p:nvPr/>
        </p:nvSpPr>
        <p:spPr>
          <a:xfrm rot="12260742">
            <a:off x="12776085" y="4996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AAB5DE09-A459-BCD4-B316-6C9ED4120F43}"/>
              </a:ext>
            </a:extLst>
          </p:cNvPr>
          <p:cNvSpPr/>
          <p:nvPr/>
        </p:nvSpPr>
        <p:spPr>
          <a:xfrm rot="12260742">
            <a:off x="10482895" y="395902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3934282-B712-ECAB-63F2-CF4F2AB13BD6}"/>
              </a:ext>
            </a:extLst>
          </p:cNvPr>
          <p:cNvSpPr/>
          <p:nvPr/>
        </p:nvSpPr>
        <p:spPr>
          <a:xfrm rot="12260742">
            <a:off x="10441569" y="511505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C4D3A13D-3424-38B5-FEED-A2E7D16627E5}"/>
              </a:ext>
            </a:extLst>
          </p:cNvPr>
          <p:cNvSpPr/>
          <p:nvPr/>
        </p:nvSpPr>
        <p:spPr>
          <a:xfrm rot="12260742">
            <a:off x="11774959" y="43419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415F34EB-C784-53C4-3FD8-693F3A75A968}"/>
              </a:ext>
            </a:extLst>
          </p:cNvPr>
          <p:cNvSpPr/>
          <p:nvPr/>
        </p:nvSpPr>
        <p:spPr>
          <a:xfrm rot="12260742">
            <a:off x="14142123" y="4074869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B04EB3F8-879A-10D1-5F70-F03691799305}"/>
              </a:ext>
            </a:extLst>
          </p:cNvPr>
          <p:cNvSpPr/>
          <p:nvPr/>
        </p:nvSpPr>
        <p:spPr>
          <a:xfrm rot="12260742">
            <a:off x="16400806" y="3254481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3FA303D0-5A29-543F-2148-3CB1E67033A7}"/>
              </a:ext>
            </a:extLst>
          </p:cNvPr>
          <p:cNvSpPr/>
          <p:nvPr/>
        </p:nvSpPr>
        <p:spPr>
          <a:xfrm rot="12260742">
            <a:off x="15434187" y="4457796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F62692C9-B46A-4583-6A6C-20E83AB2E6EA}"/>
              </a:ext>
            </a:extLst>
          </p:cNvPr>
          <p:cNvSpPr/>
          <p:nvPr/>
        </p:nvSpPr>
        <p:spPr>
          <a:xfrm rot="12260742">
            <a:off x="16533180" y="369529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F1E8AFBF-ABC0-8113-255D-F7CC36574ABF}"/>
              </a:ext>
            </a:extLst>
          </p:cNvPr>
          <p:cNvSpPr/>
          <p:nvPr/>
        </p:nvSpPr>
        <p:spPr>
          <a:xfrm rot="12260742">
            <a:off x="15837623" y="37094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FDF7D8F3-B76E-7701-1A0F-3D0BE056EED6}"/>
              </a:ext>
            </a:extLst>
          </p:cNvPr>
          <p:cNvSpPr/>
          <p:nvPr/>
        </p:nvSpPr>
        <p:spPr>
          <a:xfrm rot="12260742">
            <a:off x="17460032" y="354786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DC786FA4-C692-3491-89C1-B7567FFB62BE}"/>
              </a:ext>
            </a:extLst>
          </p:cNvPr>
          <p:cNvSpPr/>
          <p:nvPr/>
        </p:nvSpPr>
        <p:spPr>
          <a:xfrm rot="12260742">
            <a:off x="7170769" y="705693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4BA0ECB6-4B80-2A14-3F5E-6214CDEFA39A}"/>
              </a:ext>
            </a:extLst>
          </p:cNvPr>
          <p:cNvSpPr/>
          <p:nvPr/>
        </p:nvSpPr>
        <p:spPr>
          <a:xfrm rot="12260742">
            <a:off x="6475212" y="7071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26D8073F-D2FC-53FE-4CA0-EFEA489B1B9E}"/>
              </a:ext>
            </a:extLst>
          </p:cNvPr>
          <p:cNvSpPr/>
          <p:nvPr/>
        </p:nvSpPr>
        <p:spPr>
          <a:xfrm rot="12260742">
            <a:off x="8097621" y="690950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0FFDC261-1D1F-9BF4-481E-7CFA80754D34}"/>
              </a:ext>
            </a:extLst>
          </p:cNvPr>
          <p:cNvSpPr/>
          <p:nvPr/>
        </p:nvSpPr>
        <p:spPr>
          <a:xfrm>
            <a:off x="6928423" y="6801389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EB3E68C1-CC3F-E001-A7A0-A1B09E96DF77}"/>
              </a:ext>
            </a:extLst>
          </p:cNvPr>
          <p:cNvSpPr/>
          <p:nvPr/>
        </p:nvSpPr>
        <p:spPr>
          <a:xfrm>
            <a:off x="7556311" y="650179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9A899262-7A97-7D86-4987-EE200CFE2419}"/>
              </a:ext>
            </a:extLst>
          </p:cNvPr>
          <p:cNvSpPr/>
          <p:nvPr/>
        </p:nvSpPr>
        <p:spPr>
          <a:xfrm>
            <a:off x="6144766" y="7317791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084EC329-403F-8334-50CE-DA21BB661030}"/>
              </a:ext>
            </a:extLst>
          </p:cNvPr>
          <p:cNvSpPr/>
          <p:nvPr/>
        </p:nvSpPr>
        <p:spPr>
          <a:xfrm>
            <a:off x="8876941" y="6121597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A8EB6DE8-E582-E1E8-272A-509A231EBB3E}"/>
              </a:ext>
            </a:extLst>
          </p:cNvPr>
          <p:cNvSpPr/>
          <p:nvPr/>
        </p:nvSpPr>
        <p:spPr>
          <a:xfrm>
            <a:off x="11133283" y="450744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3" name="円/楕円 62">
            <a:extLst>
              <a:ext uri="{FF2B5EF4-FFF2-40B4-BE49-F238E27FC236}">
                <a16:creationId xmlns:a16="http://schemas.microsoft.com/office/drawing/2014/main" id="{B5B3CDEA-709D-AFAE-727D-4F67601B5E19}"/>
              </a:ext>
            </a:extLst>
          </p:cNvPr>
          <p:cNvSpPr/>
          <p:nvPr/>
        </p:nvSpPr>
        <p:spPr>
          <a:xfrm>
            <a:off x="15001173" y="45427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4BA38E9D-3982-9FA5-CD8A-F5D0A8E82C9E}"/>
              </a:ext>
            </a:extLst>
          </p:cNvPr>
          <p:cNvSpPr/>
          <p:nvPr/>
        </p:nvSpPr>
        <p:spPr>
          <a:xfrm>
            <a:off x="15587223" y="40853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F1D50F77-7627-AD88-5D9E-41470ED37E88}"/>
              </a:ext>
            </a:extLst>
          </p:cNvPr>
          <p:cNvSpPr/>
          <p:nvPr/>
        </p:nvSpPr>
        <p:spPr>
          <a:xfrm>
            <a:off x="17814787" y="32544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D65DD5B7-D219-1B82-7124-C97C153CDB0E}"/>
              </a:ext>
            </a:extLst>
          </p:cNvPr>
          <p:cNvSpPr/>
          <p:nvPr/>
        </p:nvSpPr>
        <p:spPr>
          <a:xfrm>
            <a:off x="17105277" y="336635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8E4AD647-01E7-0183-C7FD-B7A40D077F13}"/>
              </a:ext>
            </a:extLst>
          </p:cNvPr>
          <p:cNvSpPr/>
          <p:nvPr/>
        </p:nvSpPr>
        <p:spPr>
          <a:xfrm>
            <a:off x="17814787" y="244767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26E3A7A3-D041-1C57-F155-C11D8C48823B}"/>
              </a:ext>
            </a:extLst>
          </p:cNvPr>
          <p:cNvSpPr/>
          <p:nvPr/>
        </p:nvSpPr>
        <p:spPr>
          <a:xfrm>
            <a:off x="5825789" y="70072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D69EA891-86A5-3EBC-CE0D-7618A59FDC5B}"/>
              </a:ext>
            </a:extLst>
          </p:cNvPr>
          <p:cNvSpPr/>
          <p:nvPr/>
        </p:nvSpPr>
        <p:spPr>
          <a:xfrm>
            <a:off x="5457971" y="746889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4C35BAFB-C71E-7746-24F6-96689F056BAA}"/>
              </a:ext>
            </a:extLst>
          </p:cNvPr>
          <p:cNvSpPr/>
          <p:nvPr/>
        </p:nvSpPr>
        <p:spPr>
          <a:xfrm>
            <a:off x="5304934" y="799709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B73DCB46-0223-7A71-CCE3-1542D1E7A912}"/>
              </a:ext>
            </a:extLst>
          </p:cNvPr>
          <p:cNvSpPr/>
          <p:nvPr/>
        </p:nvSpPr>
        <p:spPr>
          <a:xfrm rot="12260742">
            <a:off x="7992292" y="608789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06237E4C-E630-990E-8F0C-76D399A263CE}"/>
              </a:ext>
            </a:extLst>
          </p:cNvPr>
          <p:cNvSpPr/>
          <p:nvPr/>
        </p:nvSpPr>
        <p:spPr>
          <a:xfrm rot="12260742">
            <a:off x="6573669" y="663929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344DF64C-ACC3-8EF3-21F2-3F6290ABB18F}"/>
              </a:ext>
            </a:extLst>
          </p:cNvPr>
          <p:cNvSpPr/>
          <p:nvPr/>
        </p:nvSpPr>
        <p:spPr>
          <a:xfrm rot="12260742">
            <a:off x="16114118" y="4001587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B6A754D0-7962-B09C-9C9E-A515433570A9}"/>
              </a:ext>
            </a:extLst>
          </p:cNvPr>
          <p:cNvSpPr/>
          <p:nvPr/>
        </p:nvSpPr>
        <p:spPr>
          <a:xfrm rot="12260742">
            <a:off x="8912064" y="650614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5" name="円/楕円 74">
            <a:extLst>
              <a:ext uri="{FF2B5EF4-FFF2-40B4-BE49-F238E27FC236}">
                <a16:creationId xmlns:a16="http://schemas.microsoft.com/office/drawing/2014/main" id="{C638E43C-8215-2F8A-9727-F91D37931FE6}"/>
              </a:ext>
            </a:extLst>
          </p:cNvPr>
          <p:cNvSpPr/>
          <p:nvPr/>
        </p:nvSpPr>
        <p:spPr>
          <a:xfrm rot="12260742">
            <a:off x="12163802" y="524779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6" name="円/楕円 75">
            <a:extLst>
              <a:ext uri="{FF2B5EF4-FFF2-40B4-BE49-F238E27FC236}">
                <a16:creationId xmlns:a16="http://schemas.microsoft.com/office/drawing/2014/main" id="{EB093368-1098-58D0-F51F-8A760514F168}"/>
              </a:ext>
            </a:extLst>
          </p:cNvPr>
          <p:cNvSpPr/>
          <p:nvPr/>
        </p:nvSpPr>
        <p:spPr>
          <a:xfrm rot="12260742">
            <a:off x="13413120" y="45421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フリーフォーム 3">
            <a:extLst>
              <a:ext uri="{FF2B5EF4-FFF2-40B4-BE49-F238E27FC236}">
                <a16:creationId xmlns:a16="http://schemas.microsoft.com/office/drawing/2014/main" id="{AB2FA61B-0D2A-ED89-5DF6-0A870220E156}"/>
              </a:ext>
            </a:extLst>
          </p:cNvPr>
          <p:cNvSpPr/>
          <p:nvPr/>
        </p:nvSpPr>
        <p:spPr>
          <a:xfrm>
            <a:off x="4974336" y="2523744"/>
            <a:ext cx="13679424" cy="6291072"/>
          </a:xfrm>
          <a:custGeom>
            <a:avLst/>
            <a:gdLst>
              <a:gd name="connsiteX0" fmla="*/ 0 w 13679424"/>
              <a:gd name="connsiteY0" fmla="*/ 6291072 h 6291072"/>
              <a:gd name="connsiteX1" fmla="*/ 493776 w 13679424"/>
              <a:gd name="connsiteY1" fmla="*/ 5541264 h 6291072"/>
              <a:gd name="connsiteX2" fmla="*/ 1792224 w 13679424"/>
              <a:gd name="connsiteY2" fmla="*/ 4663440 h 6291072"/>
              <a:gd name="connsiteX3" fmla="*/ 3236976 w 13679424"/>
              <a:gd name="connsiteY3" fmla="*/ 4187952 h 6291072"/>
              <a:gd name="connsiteX4" fmla="*/ 4974336 w 13679424"/>
              <a:gd name="connsiteY4" fmla="*/ 3072384 h 6291072"/>
              <a:gd name="connsiteX5" fmla="*/ 6181344 w 13679424"/>
              <a:gd name="connsiteY5" fmla="*/ 2267712 h 6291072"/>
              <a:gd name="connsiteX6" fmla="*/ 7626096 w 13679424"/>
              <a:gd name="connsiteY6" fmla="*/ 2157984 h 6291072"/>
              <a:gd name="connsiteX7" fmla="*/ 9070848 w 13679424"/>
              <a:gd name="connsiteY7" fmla="*/ 2176272 h 6291072"/>
              <a:gd name="connsiteX8" fmla="*/ 10387584 w 13679424"/>
              <a:gd name="connsiteY8" fmla="*/ 1719072 h 6291072"/>
              <a:gd name="connsiteX9" fmla="*/ 11484864 w 13679424"/>
              <a:gd name="connsiteY9" fmla="*/ 1316736 h 6291072"/>
              <a:gd name="connsiteX10" fmla="*/ 12490704 w 13679424"/>
              <a:gd name="connsiteY10" fmla="*/ 859536 h 6291072"/>
              <a:gd name="connsiteX11" fmla="*/ 13459968 w 13679424"/>
              <a:gd name="connsiteY11" fmla="*/ 182880 h 6291072"/>
              <a:gd name="connsiteX12" fmla="*/ 13679424 w 13679424"/>
              <a:gd name="connsiteY12" fmla="*/ 0 h 629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79424" h="6291072">
                <a:moveTo>
                  <a:pt x="0" y="6291072"/>
                </a:moveTo>
                <a:cubicBezTo>
                  <a:pt x="97536" y="6051804"/>
                  <a:pt x="195072" y="5812536"/>
                  <a:pt x="493776" y="5541264"/>
                </a:cubicBezTo>
                <a:cubicBezTo>
                  <a:pt x="792480" y="5269992"/>
                  <a:pt x="1335024" y="4888992"/>
                  <a:pt x="1792224" y="4663440"/>
                </a:cubicBezTo>
                <a:cubicBezTo>
                  <a:pt x="2249424" y="4437888"/>
                  <a:pt x="2706624" y="4453128"/>
                  <a:pt x="3236976" y="4187952"/>
                </a:cubicBezTo>
                <a:cubicBezTo>
                  <a:pt x="3767328" y="3922776"/>
                  <a:pt x="4483608" y="3392424"/>
                  <a:pt x="4974336" y="3072384"/>
                </a:cubicBezTo>
                <a:cubicBezTo>
                  <a:pt x="5465064" y="2752344"/>
                  <a:pt x="5739384" y="2420112"/>
                  <a:pt x="6181344" y="2267712"/>
                </a:cubicBezTo>
                <a:cubicBezTo>
                  <a:pt x="6623304" y="2115312"/>
                  <a:pt x="7144512" y="2173224"/>
                  <a:pt x="7626096" y="2157984"/>
                </a:cubicBezTo>
                <a:cubicBezTo>
                  <a:pt x="8107680" y="2142744"/>
                  <a:pt x="8610600" y="2249424"/>
                  <a:pt x="9070848" y="2176272"/>
                </a:cubicBezTo>
                <a:cubicBezTo>
                  <a:pt x="9531096" y="2103120"/>
                  <a:pt x="9985248" y="1862328"/>
                  <a:pt x="10387584" y="1719072"/>
                </a:cubicBezTo>
                <a:cubicBezTo>
                  <a:pt x="10789920" y="1575816"/>
                  <a:pt x="11134344" y="1459992"/>
                  <a:pt x="11484864" y="1316736"/>
                </a:cubicBezTo>
                <a:cubicBezTo>
                  <a:pt x="11835384" y="1173480"/>
                  <a:pt x="12161520" y="1048512"/>
                  <a:pt x="12490704" y="859536"/>
                </a:cubicBezTo>
                <a:cubicBezTo>
                  <a:pt x="12819888" y="670560"/>
                  <a:pt x="13261848" y="326136"/>
                  <a:pt x="13459968" y="182880"/>
                </a:cubicBezTo>
                <a:cubicBezTo>
                  <a:pt x="13658088" y="39624"/>
                  <a:pt x="13668756" y="19812"/>
                  <a:pt x="13679424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EDF45A-72B2-FAF2-6287-2E80E33E681D}"/>
              </a:ext>
            </a:extLst>
          </p:cNvPr>
          <p:cNvSpPr txBox="1"/>
          <p:nvPr/>
        </p:nvSpPr>
        <p:spPr>
          <a:xfrm>
            <a:off x="3392169" y="11553242"/>
            <a:ext cx="1698752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モデルの改変や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学習用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データに偏りがないかなど</a:t>
            </a:r>
          </a:p>
        </p:txBody>
      </p:sp>
    </p:spTree>
    <p:extLst>
      <p:ext uri="{BB962C8B-B14F-4D97-AF65-F5344CB8AC3E}">
        <p14:creationId xmlns:p14="http://schemas.microsoft.com/office/powerpoint/2010/main" val="3094664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1245A8-1D88-482D-930D-B942DEC222F7}"/>
              </a:ext>
            </a:extLst>
          </p:cNvPr>
          <p:cNvSpPr txBox="1"/>
          <p:nvPr/>
        </p:nvSpPr>
        <p:spPr>
          <a:xfrm>
            <a:off x="7156397" y="298449"/>
            <a:ext cx="89826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ニューロンの数を増やす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C3EC20-BE60-4C27-A551-41CEC2D060FA}"/>
              </a:ext>
            </a:extLst>
          </p:cNvPr>
          <p:cNvSpPr txBox="1"/>
          <p:nvPr/>
        </p:nvSpPr>
        <p:spPr>
          <a:xfrm>
            <a:off x="12947358" y="1609137"/>
            <a:ext cx="9574306" cy="2086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,input_shape=(784,),activation='relu'))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5277E1-43BB-4CE2-B752-5066ADBFA8E6}"/>
              </a:ext>
            </a:extLst>
          </p:cNvPr>
          <p:cNvSpPr txBox="1"/>
          <p:nvPr/>
        </p:nvSpPr>
        <p:spPr>
          <a:xfrm>
            <a:off x="714854" y="1609138"/>
            <a:ext cx="10076328" cy="2086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,input_shape=(784,),activation='relu'))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E3E28B-F21A-4E71-9974-19C496225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90" r="20301" b="1"/>
          <a:stretch/>
        </p:blipFill>
        <p:spPr>
          <a:xfrm>
            <a:off x="693770" y="3825016"/>
            <a:ext cx="10179256" cy="3910928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146825F5-BFA8-49C9-A12B-649FBBC0E0CC}"/>
              </a:ext>
            </a:extLst>
          </p:cNvPr>
          <p:cNvSpPr/>
          <p:nvPr/>
        </p:nvSpPr>
        <p:spPr>
          <a:xfrm>
            <a:off x="11205882" y="3891308"/>
            <a:ext cx="1075764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D1AAD11-870F-4C13-AEC3-8434E3FC9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59"/>
          <a:stretch/>
        </p:blipFill>
        <p:spPr>
          <a:xfrm>
            <a:off x="12947358" y="3825016"/>
            <a:ext cx="10179258" cy="40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99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1245A8-1D88-482D-930D-B942DEC222F7}"/>
              </a:ext>
            </a:extLst>
          </p:cNvPr>
          <p:cNvSpPr txBox="1"/>
          <p:nvPr/>
        </p:nvSpPr>
        <p:spPr>
          <a:xfrm>
            <a:off x="7156397" y="298449"/>
            <a:ext cx="89826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ニューロンの数を増やす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C3EC20-BE60-4C27-A551-41CEC2D060FA}"/>
              </a:ext>
            </a:extLst>
          </p:cNvPr>
          <p:cNvSpPr txBox="1"/>
          <p:nvPr/>
        </p:nvSpPr>
        <p:spPr>
          <a:xfrm>
            <a:off x="12947358" y="1609137"/>
            <a:ext cx="9574306" cy="2086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,input_shape=(784,),activation='relu'))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5277E1-43BB-4CE2-B752-5066ADBFA8E6}"/>
              </a:ext>
            </a:extLst>
          </p:cNvPr>
          <p:cNvSpPr txBox="1"/>
          <p:nvPr/>
        </p:nvSpPr>
        <p:spPr>
          <a:xfrm>
            <a:off x="714854" y="1609138"/>
            <a:ext cx="10076328" cy="2086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,input_shape=(784,),activation='relu'))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E3E28B-F21A-4E71-9974-19C496225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90" r="20301" b="1"/>
          <a:stretch/>
        </p:blipFill>
        <p:spPr>
          <a:xfrm>
            <a:off x="693770" y="3825016"/>
            <a:ext cx="10179256" cy="3910928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146825F5-BFA8-49C9-A12B-649FBBC0E0CC}"/>
              </a:ext>
            </a:extLst>
          </p:cNvPr>
          <p:cNvSpPr/>
          <p:nvPr/>
        </p:nvSpPr>
        <p:spPr>
          <a:xfrm>
            <a:off x="11205882" y="3891308"/>
            <a:ext cx="1075764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D1AAD11-870F-4C13-AEC3-8434E3FC9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59"/>
          <a:stretch/>
        </p:blipFill>
        <p:spPr>
          <a:xfrm>
            <a:off x="12947358" y="3825016"/>
            <a:ext cx="10179258" cy="4040082"/>
          </a:xfrm>
          <a:prstGeom prst="rect">
            <a:avLst/>
          </a:prstGeom>
        </p:spPr>
      </p:pic>
      <p:pic>
        <p:nvPicPr>
          <p:cNvPr id="2" name="図 1" descr="グラフ, 折れ線グラフ&#10;&#10;自動的に生成された説明">
            <a:extLst>
              <a:ext uri="{FF2B5EF4-FFF2-40B4-BE49-F238E27FC236}">
                <a16:creationId xmlns:a16="http://schemas.microsoft.com/office/drawing/2014/main" id="{59E3FC1A-6108-339E-AB08-57FE7ADE3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82" y="7994252"/>
            <a:ext cx="10944614" cy="39109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B435E9-D24C-8251-EDE2-835AD657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96" y="12186445"/>
            <a:ext cx="8556830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Test loss: 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0.40565115213394165</a:t>
            </a:r>
            <a:r>
              <a:rPr lang="ja-JP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ja-JP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Test accuracy: 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0.8694000244140625</a:t>
            </a:r>
            <a:r>
              <a:rPr lang="ja-JP" altLang="ja-JP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ja-JP" altLang="ja-JP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図 12" descr="グラフ, 折れ線グラフ&#10;&#10;自動的に生成された説明">
            <a:extLst>
              <a:ext uri="{FF2B5EF4-FFF2-40B4-BE49-F238E27FC236}">
                <a16:creationId xmlns:a16="http://schemas.microsoft.com/office/drawing/2014/main" id="{EEFCC753-2639-FAC8-E1D3-FD49AB887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357" y="7994252"/>
            <a:ext cx="10936117" cy="391092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DCC84E-536C-5497-A6C6-5F548D145CBE}"/>
              </a:ext>
            </a:extLst>
          </p:cNvPr>
          <p:cNvSpPr txBox="1"/>
          <p:nvPr/>
        </p:nvSpPr>
        <p:spPr>
          <a:xfrm>
            <a:off x="14143980" y="12217222"/>
            <a:ext cx="8982636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4000" b="0" i="0" u="none" strike="noStrike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loss: 0.4939178228378296 </a:t>
            </a:r>
          </a:p>
          <a:p>
            <a:pPr algn="l"/>
            <a:r>
              <a:rPr lang="en-US" altLang="ja-JP" sz="4000" b="0" i="0" u="none" strike="noStrike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accuracy: 0.885200023651123</a:t>
            </a:r>
            <a:endParaRPr lang="ja-JP" alt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94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6B1252-6E55-46C9-BB4E-70FDF82A547B}"/>
              </a:ext>
            </a:extLst>
          </p:cNvPr>
          <p:cNvSpPr txBox="1"/>
          <p:nvPr/>
        </p:nvSpPr>
        <p:spPr>
          <a:xfrm>
            <a:off x="9144000" y="574159"/>
            <a:ext cx="57721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層を追加してみよう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BE14C1-AB03-4AFE-8DFB-B3F6B1C10FE7}"/>
              </a:ext>
            </a:extLst>
          </p:cNvPr>
          <p:cNvSpPr txBox="1"/>
          <p:nvPr/>
        </p:nvSpPr>
        <p:spPr>
          <a:xfrm>
            <a:off x="655049" y="2889721"/>
            <a:ext cx="9574306" cy="2086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,input_shape=(784,),activation='relu'))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F9A9559-33B3-475F-971C-C6E2E9201ED5}"/>
              </a:ext>
            </a:extLst>
          </p:cNvPr>
          <p:cNvSpPr/>
          <p:nvPr/>
        </p:nvSpPr>
        <p:spPr>
          <a:xfrm>
            <a:off x="11492193" y="3582218"/>
            <a:ext cx="1075764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0FE0ECF-82BD-4C0F-96D2-C260610EC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59"/>
          <a:stretch/>
        </p:blipFill>
        <p:spPr>
          <a:xfrm>
            <a:off x="655049" y="7310475"/>
            <a:ext cx="10179258" cy="404008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0A6570D-25AE-4CF2-882B-CE4CE9BB0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699" y="7557648"/>
            <a:ext cx="8992854" cy="472506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04DCA8-E06D-4F56-A3DC-87A527AE3BEF}"/>
              </a:ext>
            </a:extLst>
          </p:cNvPr>
          <p:cNvSpPr txBox="1"/>
          <p:nvPr/>
        </p:nvSpPr>
        <p:spPr>
          <a:xfrm>
            <a:off x="13258971" y="2557323"/>
            <a:ext cx="9574306" cy="2751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model.add(Dense(128,input_shape=(784,),activation='relu’))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,activation='relu’))</a:t>
            </a:r>
            <a:endParaRPr lang="en-US" altLang="ja-JP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</p:spTree>
    <p:extLst>
      <p:ext uri="{BB962C8B-B14F-4D97-AF65-F5344CB8AC3E}">
        <p14:creationId xmlns:p14="http://schemas.microsoft.com/office/powerpoint/2010/main" val="195495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BE3BC5C-2225-4E9B-830F-AC9914AD0510}"/>
              </a:ext>
            </a:extLst>
          </p:cNvPr>
          <p:cNvSpPr/>
          <p:nvPr/>
        </p:nvSpPr>
        <p:spPr>
          <a:xfrm>
            <a:off x="1062998" y="1455557"/>
            <a:ext cx="15428863" cy="72394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1A40D4-3686-4C74-A44F-249A8CB0B4E9}"/>
              </a:ext>
            </a:extLst>
          </p:cNvPr>
          <p:cNvSpPr txBox="1"/>
          <p:nvPr/>
        </p:nvSpPr>
        <p:spPr>
          <a:xfrm>
            <a:off x="1893896" y="1824081"/>
            <a:ext cx="1815128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import matplotlib.pyplot as plt</a:t>
            </a:r>
          </a:p>
          <a:p>
            <a:pPr algn="l"/>
            <a:endParaRPr lang="en" altLang="ja-JP" sz="4000" u="none" strike="noStrike">
              <a:solidFill>
                <a:schemeClr val="bg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plt.subplot(1,2,1)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plt.plot(result.history['loss'],label='loss')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plt.plot(result.history['val_loss'],label='val_loss')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plt.legend()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plt.subplot(1,2,2)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plt.plot(result.history['accuracy'],label='accuracy')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plt.plot(result.history['val_accuracy'],label='val_accuracy')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plt.legend()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plt.show()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4D0347-071C-43A3-A36D-2C042C0D7305}"/>
              </a:ext>
            </a:extLst>
          </p:cNvPr>
          <p:cNvSpPr txBox="1"/>
          <p:nvPr/>
        </p:nvSpPr>
        <p:spPr>
          <a:xfrm>
            <a:off x="6846271" y="402155"/>
            <a:ext cx="93271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結果の作図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945BD8E-2ADF-582C-6A44-802A94C3C322}"/>
              </a:ext>
            </a:extLst>
          </p:cNvPr>
          <p:cNvSpPr txBox="1"/>
          <p:nvPr/>
        </p:nvSpPr>
        <p:spPr>
          <a:xfrm>
            <a:off x="17079684" y="2746635"/>
            <a:ext cx="740228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縦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1, </a:t>
            </a:r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横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</a:t>
            </a:r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つ目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C028A1-A9FB-9D68-5939-8DCE44F1BB78}"/>
              </a:ext>
            </a:extLst>
          </p:cNvPr>
          <p:cNvSpPr txBox="1"/>
          <p:nvPr/>
        </p:nvSpPr>
        <p:spPr>
          <a:xfrm>
            <a:off x="17079684" y="3824112"/>
            <a:ext cx="740228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誤差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(loss)</a:t>
            </a:r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の折れ線グラフ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005C58-0888-DA96-E70E-4CFE10E6EF04}"/>
              </a:ext>
            </a:extLst>
          </p:cNvPr>
          <p:cNvSpPr txBox="1"/>
          <p:nvPr/>
        </p:nvSpPr>
        <p:spPr>
          <a:xfrm>
            <a:off x="17079684" y="5176763"/>
            <a:ext cx="740228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縦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1, </a:t>
            </a:r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横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つ目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7FAA12-7A30-EAF7-31D5-A66715E188C6}"/>
              </a:ext>
            </a:extLst>
          </p:cNvPr>
          <p:cNvSpPr txBox="1"/>
          <p:nvPr/>
        </p:nvSpPr>
        <p:spPr>
          <a:xfrm>
            <a:off x="17079684" y="6254240"/>
            <a:ext cx="740228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正解率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(accuracy)</a:t>
            </a:r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の折れ線グラフ</a:t>
            </a:r>
          </a:p>
        </p:txBody>
      </p:sp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06BD68F6-936E-16F4-D71B-90322B52E765}"/>
              </a:ext>
            </a:extLst>
          </p:cNvPr>
          <p:cNvSpPr/>
          <p:nvPr/>
        </p:nvSpPr>
        <p:spPr>
          <a:xfrm>
            <a:off x="16506340" y="2650530"/>
            <a:ext cx="587823" cy="2096387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0DEBE288-0C31-B0A7-27CD-845DA1707057}"/>
              </a:ext>
            </a:extLst>
          </p:cNvPr>
          <p:cNvSpPr/>
          <p:nvPr/>
        </p:nvSpPr>
        <p:spPr>
          <a:xfrm>
            <a:off x="16491861" y="5031747"/>
            <a:ext cx="587823" cy="2096387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6" name="図 15" descr="グラフ, ヒストグラム&#10;&#10;自動的に生成された説明">
            <a:extLst>
              <a:ext uri="{FF2B5EF4-FFF2-40B4-BE49-F238E27FC236}">
                <a16:creationId xmlns:a16="http://schemas.microsoft.com/office/drawing/2014/main" id="{30A89ADE-9B69-FBE7-B152-1336D77EA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20" y="7298254"/>
            <a:ext cx="8236080" cy="618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3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A6DF3CA8-A450-489A-9DDB-0D3E5F3829B0}"/>
              </a:ext>
            </a:extLst>
          </p:cNvPr>
          <p:cNvSpPr/>
          <p:nvPr/>
        </p:nvSpPr>
        <p:spPr>
          <a:xfrm>
            <a:off x="11116236" y="6488668"/>
            <a:ext cx="1075764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4E3C58-26DE-4DFF-BB4A-337493B2C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8768" y="12224544"/>
            <a:ext cx="798439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Test loss: </a:t>
            </a:r>
            <a:r>
              <a:rPr lang="en-US" altLang="ja-JP" sz="3600" b="0" i="0" u="none" strike="noStrike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0.5994181036949158</a:t>
            </a: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360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accuracy</a:t>
            </a:r>
            <a:r>
              <a:rPr lang="en-US" altLang="ja-JP" sz="3600" b="0" i="0" u="none" strike="noStrike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0.8773999810218811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ACC1F2-623C-4F71-BD26-BE9ECF41E627}"/>
              </a:ext>
            </a:extLst>
          </p:cNvPr>
          <p:cNvSpPr txBox="1"/>
          <p:nvPr/>
        </p:nvSpPr>
        <p:spPr>
          <a:xfrm>
            <a:off x="3228702" y="595836"/>
            <a:ext cx="1685083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層を増やしても今回のデータでは精度あまり上がっていない</a:t>
            </a:r>
          </a:p>
        </p:txBody>
      </p:sp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2E3BA0A2-6BB6-9E6D-0279-F89C487781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51"/>
          <a:stretch/>
        </p:blipFill>
        <p:spPr>
          <a:xfrm>
            <a:off x="2343114" y="2032039"/>
            <a:ext cx="6833687" cy="489264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7F9010-8E88-F2EE-54E0-FCEACC9CD21A}"/>
              </a:ext>
            </a:extLst>
          </p:cNvPr>
          <p:cNvSpPr txBox="1"/>
          <p:nvPr/>
        </p:nvSpPr>
        <p:spPr>
          <a:xfrm>
            <a:off x="1560095" y="12178378"/>
            <a:ext cx="8982636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4000" b="0" i="0" u="none" strike="noStrike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loss: 0.4939178228378296 </a:t>
            </a:r>
          </a:p>
          <a:p>
            <a:pPr algn="l"/>
            <a:r>
              <a:rPr lang="en-US" altLang="ja-JP" sz="4000" b="0" i="0" u="none" strike="noStrike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accuracy: 0.885200023651123</a:t>
            </a:r>
            <a:endParaRPr lang="ja-JP" alt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316E9CA7-43EB-8748-499D-E8903BB8E7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1"/>
          <a:stretch/>
        </p:blipFill>
        <p:spPr>
          <a:xfrm>
            <a:off x="2016542" y="6963741"/>
            <a:ext cx="6833687" cy="4892647"/>
          </a:xfrm>
          <a:prstGeom prst="rect">
            <a:avLst/>
          </a:prstGeom>
        </p:spPr>
      </p:pic>
      <p:pic>
        <p:nvPicPr>
          <p:cNvPr id="12" name="図 11" descr="グラフ, 折れ線グラフ&#10;&#10;自動的に生成された説明">
            <a:extLst>
              <a:ext uri="{FF2B5EF4-FFF2-40B4-BE49-F238E27FC236}">
                <a16:creationId xmlns:a16="http://schemas.microsoft.com/office/drawing/2014/main" id="{5CFD96AF-5E29-43FF-225B-1E420CD7B5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92"/>
          <a:stretch/>
        </p:blipFill>
        <p:spPr>
          <a:xfrm>
            <a:off x="14131435" y="1868694"/>
            <a:ext cx="7032758" cy="4989306"/>
          </a:xfrm>
          <a:prstGeom prst="rect">
            <a:avLst/>
          </a:prstGeom>
        </p:spPr>
      </p:pic>
      <p:pic>
        <p:nvPicPr>
          <p:cNvPr id="13" name="図 12" descr="グラフ, 折れ線グラフ&#10;&#10;自動的に生成された説明">
            <a:extLst>
              <a:ext uri="{FF2B5EF4-FFF2-40B4-BE49-F238E27FC236}">
                <a16:creationId xmlns:a16="http://schemas.microsoft.com/office/drawing/2014/main" id="{BDE38B49-C95B-6DEB-94CE-F5282DAF5F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2"/>
          <a:stretch/>
        </p:blipFill>
        <p:spPr>
          <a:xfrm>
            <a:off x="13747894" y="6858000"/>
            <a:ext cx="7032759" cy="49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8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ACC1F2-623C-4F71-BD26-BE9ECF41E627}"/>
              </a:ext>
            </a:extLst>
          </p:cNvPr>
          <p:cNvSpPr txBox="1"/>
          <p:nvPr/>
        </p:nvSpPr>
        <p:spPr>
          <a:xfrm>
            <a:off x="3228702" y="595836"/>
            <a:ext cx="1685083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なぜ過学習が起きるのか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7F9010-8E88-F2EE-54E0-FCEACC9CD21A}"/>
              </a:ext>
            </a:extLst>
          </p:cNvPr>
          <p:cNvSpPr txBox="1"/>
          <p:nvPr/>
        </p:nvSpPr>
        <p:spPr>
          <a:xfrm>
            <a:off x="979714" y="3210847"/>
            <a:ext cx="22881772" cy="7294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4000" u="none" strike="noStrike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モデルの複雑さ： モデルが非常に複雑である場合（例えば、パラメータが多すぎる）、そのモデ　</a:t>
            </a:r>
            <a:endParaRPr lang="en-US" altLang="ja-JP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4000" u="none" strike="noStrike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　　　　　　　　　ルは訓練データのノイズまで学習してしまう。モデルがデータの真のパターン</a:t>
            </a:r>
            <a:endParaRPr lang="en-US" altLang="ja-JP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　　　　　　　　　</a:t>
            </a:r>
            <a:r>
              <a:rPr lang="ja-JP" altLang="en-US" sz="4000" u="none" strike="noStrike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よりも、データに含まれるランダムな誤差や無関係な特徴を学習してしまう。</a:t>
            </a:r>
            <a:endParaRPr lang="en-US" altLang="ja-JP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>
              <a:buFont typeface="+mj-lt"/>
              <a:buAutoNum type="arabicPeriod"/>
            </a:pPr>
            <a:endParaRPr lang="ja-JP" altLang="en-US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4000" u="none" strike="noStrike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データの不足： 訓練データが不十分である場合、モデルは利用可能なデータに過剰に適合してし</a:t>
            </a:r>
            <a:endParaRPr lang="en-US" altLang="ja-JP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　　　　　　　　</a:t>
            </a:r>
            <a:r>
              <a:rPr lang="ja-JP" altLang="en-US" sz="4000" u="none" strike="noStrike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まう。十分なバリエーションのデータがなければ、モデルが一般化するための</a:t>
            </a:r>
            <a:endParaRPr lang="en-US" altLang="ja-JP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4000" u="none" strike="noStrike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　　　　　　　　「良い」パターンを学ぶことができない。</a:t>
            </a:r>
            <a:endParaRPr lang="en-US" altLang="ja-JP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>
              <a:buFont typeface="+mj-lt"/>
              <a:buAutoNum type="arabicPeriod"/>
            </a:pPr>
            <a:endParaRPr lang="ja-JP" altLang="en-US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4000" u="none" strike="noStrike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トレーニングの長さ： トレーニングを長く続けすぎると、モデルが訓練データセットの特異性を学</a:t>
            </a:r>
            <a:endParaRPr lang="en-US" altLang="ja-JP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　　　　　　　　　　</a:t>
            </a:r>
            <a:r>
              <a:rPr lang="ja-JP" altLang="en-US" sz="4000" u="none" strike="noStrike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習し、新しいデータに対してうまく一般化できなくなる。</a:t>
            </a:r>
            <a:endParaRPr lang="en-US" altLang="ja-JP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>
              <a:buFont typeface="+mj-lt"/>
              <a:buAutoNum type="arabicPeriod"/>
            </a:pPr>
            <a:endParaRPr lang="ja-JP" altLang="en-US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4000" u="none" strike="noStrike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データの品質： データに偏りがあったり、誤った情報が含まれていたりすると、モデルが誤ったパ</a:t>
            </a:r>
            <a:endParaRPr lang="en-US" altLang="ja-JP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　　　　　　　</a:t>
            </a:r>
            <a:r>
              <a:rPr lang="ja-JP" altLang="en-US" sz="4000" u="none" strike="noStrike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ターンを学習する原因となる。</a:t>
            </a:r>
          </a:p>
        </p:txBody>
      </p:sp>
    </p:spTree>
    <p:extLst>
      <p:ext uri="{BB962C8B-B14F-4D97-AF65-F5344CB8AC3E}">
        <p14:creationId xmlns:p14="http://schemas.microsoft.com/office/powerpoint/2010/main" val="3451961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38FB5A-2721-4311-B759-150BA5E4A88E}"/>
              </a:ext>
            </a:extLst>
          </p:cNvPr>
          <p:cNvSpPr txBox="1"/>
          <p:nvPr/>
        </p:nvSpPr>
        <p:spPr>
          <a:xfrm>
            <a:off x="8651358" y="318976"/>
            <a:ext cx="70812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Dropout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を加えてみよう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21858A82-3087-41DB-A0C4-CA74B65975B9}"/>
              </a:ext>
            </a:extLst>
          </p:cNvPr>
          <p:cNvSpPr/>
          <p:nvPr/>
        </p:nvSpPr>
        <p:spPr>
          <a:xfrm>
            <a:off x="11875772" y="7257128"/>
            <a:ext cx="1075764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9F84887-6902-4073-8152-D941DC166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69" y="7611010"/>
            <a:ext cx="8992854" cy="472506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FA61933-0602-4DD3-8B91-113CD444C9EE}"/>
              </a:ext>
            </a:extLst>
          </p:cNvPr>
          <p:cNvSpPr txBox="1"/>
          <p:nvPr/>
        </p:nvSpPr>
        <p:spPr>
          <a:xfrm>
            <a:off x="1370141" y="2610685"/>
            <a:ext cx="9574306" cy="2751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model.add(Dense(128,input_shape=(784,),activation='relu’))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,activation='relu’))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6A768E-E733-45F7-921C-B9CDC4E4301F}"/>
              </a:ext>
            </a:extLst>
          </p:cNvPr>
          <p:cNvSpPr txBox="1"/>
          <p:nvPr/>
        </p:nvSpPr>
        <p:spPr>
          <a:xfrm>
            <a:off x="13859851" y="2310871"/>
            <a:ext cx="9574306" cy="4081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keras.layers import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endParaRPr lang="ja-JP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model.add(Dense(128,input_shape=(784,),activation='relu’))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(Dropout(0.5))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,activation='relu’))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EBA8D38-D4A5-4A38-97D4-C19025644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048" y="7593566"/>
            <a:ext cx="9011908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71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学習モデルの作成"/>
          <p:cNvSpPr txBox="1"/>
          <p:nvPr/>
        </p:nvSpPr>
        <p:spPr>
          <a:xfrm>
            <a:off x="10775747" y="160826"/>
            <a:ext cx="2832507" cy="90281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Dropout</a:t>
            </a:r>
            <a:endParaRPr>
              <a:solidFill>
                <a:schemeClr val="tx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756" name="楕円"/>
          <p:cNvSpPr/>
          <p:nvPr/>
        </p:nvSpPr>
        <p:spPr>
          <a:xfrm>
            <a:off x="16464019" y="5927882"/>
            <a:ext cx="875367" cy="868840"/>
          </a:xfrm>
          <a:prstGeom prst="ellipse">
            <a:avLst/>
          </a:prstGeom>
          <a:noFill/>
          <a:ln w="76200" cap="flat">
            <a:solidFill>
              <a:srgbClr val="02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57" name="楕円"/>
          <p:cNvSpPr/>
          <p:nvPr/>
        </p:nvSpPr>
        <p:spPr>
          <a:xfrm>
            <a:off x="16464019" y="6829593"/>
            <a:ext cx="875367" cy="868840"/>
          </a:xfrm>
          <a:prstGeom prst="ellipse">
            <a:avLst/>
          </a:prstGeom>
          <a:noFill/>
          <a:ln w="76200" cap="flat">
            <a:solidFill>
              <a:srgbClr val="02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58" name="楕円"/>
          <p:cNvSpPr/>
          <p:nvPr/>
        </p:nvSpPr>
        <p:spPr>
          <a:xfrm>
            <a:off x="16464019" y="8798103"/>
            <a:ext cx="875367" cy="868840"/>
          </a:xfrm>
          <a:prstGeom prst="ellipse">
            <a:avLst/>
          </a:prstGeom>
          <a:noFill/>
          <a:ln w="76200" cap="flat">
            <a:solidFill>
              <a:srgbClr val="02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59" name="楕円"/>
          <p:cNvSpPr/>
          <p:nvPr/>
        </p:nvSpPr>
        <p:spPr>
          <a:xfrm>
            <a:off x="16464019" y="9699813"/>
            <a:ext cx="875367" cy="868840"/>
          </a:xfrm>
          <a:prstGeom prst="ellipse">
            <a:avLst/>
          </a:prstGeom>
          <a:noFill/>
          <a:ln w="76200" cap="flat">
            <a:solidFill>
              <a:srgbClr val="02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60" name="楕円"/>
          <p:cNvSpPr/>
          <p:nvPr/>
        </p:nvSpPr>
        <p:spPr>
          <a:xfrm>
            <a:off x="6257031" y="5121417"/>
            <a:ext cx="875368" cy="868839"/>
          </a:xfrm>
          <a:prstGeom prst="ellipse">
            <a:avLst/>
          </a:prstGeom>
          <a:noFill/>
          <a:ln w="76200" cap="flat">
            <a:solidFill>
              <a:srgbClr val="02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61" name="楕円"/>
          <p:cNvSpPr/>
          <p:nvPr/>
        </p:nvSpPr>
        <p:spPr>
          <a:xfrm>
            <a:off x="6257031" y="6023127"/>
            <a:ext cx="875368" cy="868839"/>
          </a:xfrm>
          <a:prstGeom prst="ellipse">
            <a:avLst/>
          </a:prstGeom>
          <a:noFill/>
          <a:ln w="76200" cap="flat">
            <a:solidFill>
              <a:srgbClr val="02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62" name="楕円"/>
          <p:cNvSpPr/>
          <p:nvPr/>
        </p:nvSpPr>
        <p:spPr>
          <a:xfrm>
            <a:off x="6257031" y="6924838"/>
            <a:ext cx="875368" cy="868839"/>
          </a:xfrm>
          <a:prstGeom prst="ellipse">
            <a:avLst/>
          </a:prstGeom>
          <a:noFill/>
          <a:ln w="76200" cap="flat">
            <a:solidFill>
              <a:srgbClr val="02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63" name="線"/>
          <p:cNvSpPr/>
          <p:nvPr/>
        </p:nvSpPr>
        <p:spPr>
          <a:xfrm flipV="1">
            <a:off x="7353786" y="7298934"/>
            <a:ext cx="8936799" cy="395640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64" name="線"/>
          <p:cNvSpPr/>
          <p:nvPr/>
        </p:nvSpPr>
        <p:spPr>
          <a:xfrm>
            <a:off x="7284973" y="7298969"/>
            <a:ext cx="8936799" cy="274017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65" name="線"/>
          <p:cNvSpPr/>
          <p:nvPr/>
        </p:nvSpPr>
        <p:spPr>
          <a:xfrm>
            <a:off x="7301502" y="5545333"/>
            <a:ext cx="8920270" cy="45366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66" name="線"/>
          <p:cNvSpPr/>
          <p:nvPr/>
        </p:nvSpPr>
        <p:spPr>
          <a:xfrm flipV="1">
            <a:off x="7170999" y="9187054"/>
            <a:ext cx="9077142" cy="20682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67" name="線"/>
          <p:cNvSpPr/>
          <p:nvPr/>
        </p:nvSpPr>
        <p:spPr>
          <a:xfrm flipV="1">
            <a:off x="7311341" y="10039149"/>
            <a:ext cx="8936799" cy="121619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68" name="線"/>
          <p:cNvSpPr/>
          <p:nvPr/>
        </p:nvSpPr>
        <p:spPr>
          <a:xfrm>
            <a:off x="7298965" y="7298931"/>
            <a:ext cx="8922807" cy="190852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69" name="線"/>
          <p:cNvSpPr/>
          <p:nvPr/>
        </p:nvSpPr>
        <p:spPr>
          <a:xfrm flipV="1">
            <a:off x="7321470" y="6435711"/>
            <a:ext cx="8946610" cy="481962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73" name="楕円"/>
          <p:cNvSpPr/>
          <p:nvPr/>
        </p:nvSpPr>
        <p:spPr>
          <a:xfrm>
            <a:off x="6257031" y="9064579"/>
            <a:ext cx="875368" cy="868840"/>
          </a:xfrm>
          <a:prstGeom prst="ellipse">
            <a:avLst/>
          </a:prstGeom>
          <a:noFill/>
          <a:ln w="76200" cap="flat">
            <a:solidFill>
              <a:srgbClr val="02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74" name="楕円"/>
          <p:cNvSpPr/>
          <p:nvPr/>
        </p:nvSpPr>
        <p:spPr>
          <a:xfrm>
            <a:off x="6257031" y="9966289"/>
            <a:ext cx="875368" cy="868840"/>
          </a:xfrm>
          <a:prstGeom prst="ellipse">
            <a:avLst/>
          </a:prstGeom>
          <a:noFill/>
          <a:ln w="76200" cap="flat">
            <a:solidFill>
              <a:srgbClr val="02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75" name="楕円"/>
          <p:cNvSpPr/>
          <p:nvPr/>
        </p:nvSpPr>
        <p:spPr>
          <a:xfrm>
            <a:off x="6257031" y="10868000"/>
            <a:ext cx="875368" cy="868840"/>
          </a:xfrm>
          <a:prstGeom prst="ellipse">
            <a:avLst/>
          </a:prstGeom>
          <a:noFill/>
          <a:ln w="76200" cap="flat">
            <a:solidFill>
              <a:srgbClr val="02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77" name="1"/>
          <p:cNvSpPr txBox="1"/>
          <p:nvPr/>
        </p:nvSpPr>
        <p:spPr>
          <a:xfrm>
            <a:off x="5246604" y="5199297"/>
            <a:ext cx="382700" cy="631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778" name="2"/>
          <p:cNvSpPr txBox="1"/>
          <p:nvPr/>
        </p:nvSpPr>
        <p:spPr>
          <a:xfrm>
            <a:off x="5246604" y="6141590"/>
            <a:ext cx="382700" cy="631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779" name="3"/>
          <p:cNvSpPr txBox="1"/>
          <p:nvPr/>
        </p:nvSpPr>
        <p:spPr>
          <a:xfrm>
            <a:off x="5246604" y="6983013"/>
            <a:ext cx="382700" cy="631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780" name="512"/>
          <p:cNvSpPr txBox="1"/>
          <p:nvPr/>
        </p:nvSpPr>
        <p:spPr>
          <a:xfrm>
            <a:off x="4976007" y="10986464"/>
            <a:ext cx="919498" cy="631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512</a:t>
            </a:r>
          </a:p>
        </p:txBody>
      </p:sp>
      <p:sp>
        <p:nvSpPr>
          <p:cNvPr id="781" name="511"/>
          <p:cNvSpPr txBox="1"/>
          <p:nvPr/>
        </p:nvSpPr>
        <p:spPr>
          <a:xfrm>
            <a:off x="4976007" y="10084754"/>
            <a:ext cx="883680" cy="631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511</a:t>
            </a:r>
          </a:p>
        </p:txBody>
      </p:sp>
      <p:sp>
        <p:nvSpPr>
          <p:cNvPr id="782" name="510"/>
          <p:cNvSpPr txBox="1"/>
          <p:nvPr/>
        </p:nvSpPr>
        <p:spPr>
          <a:xfrm>
            <a:off x="4976007" y="9183042"/>
            <a:ext cx="919498" cy="631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510</a:t>
            </a:r>
          </a:p>
        </p:txBody>
      </p:sp>
      <p:sp>
        <p:nvSpPr>
          <p:cNvPr id="783" name="・"/>
          <p:cNvSpPr txBox="1"/>
          <p:nvPr/>
        </p:nvSpPr>
        <p:spPr>
          <a:xfrm>
            <a:off x="6396264" y="7850778"/>
            <a:ext cx="596901" cy="584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・</a:t>
            </a:r>
          </a:p>
        </p:txBody>
      </p:sp>
      <p:sp>
        <p:nvSpPr>
          <p:cNvPr id="784" name="・"/>
          <p:cNvSpPr txBox="1"/>
          <p:nvPr/>
        </p:nvSpPr>
        <p:spPr>
          <a:xfrm>
            <a:off x="6396264" y="8137028"/>
            <a:ext cx="596901" cy="584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・</a:t>
            </a:r>
          </a:p>
        </p:txBody>
      </p:sp>
      <p:sp>
        <p:nvSpPr>
          <p:cNvPr id="785" name="・"/>
          <p:cNvSpPr txBox="1"/>
          <p:nvPr/>
        </p:nvSpPr>
        <p:spPr>
          <a:xfrm>
            <a:off x="6396264" y="8419723"/>
            <a:ext cx="596901" cy="584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・</a:t>
            </a:r>
          </a:p>
        </p:txBody>
      </p:sp>
      <p:sp>
        <p:nvSpPr>
          <p:cNvPr id="786" name="・"/>
          <p:cNvSpPr txBox="1"/>
          <p:nvPr/>
        </p:nvSpPr>
        <p:spPr>
          <a:xfrm>
            <a:off x="16603252" y="7684395"/>
            <a:ext cx="596901" cy="584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・</a:t>
            </a:r>
          </a:p>
        </p:txBody>
      </p:sp>
      <p:sp>
        <p:nvSpPr>
          <p:cNvPr id="787" name="・"/>
          <p:cNvSpPr txBox="1"/>
          <p:nvPr/>
        </p:nvSpPr>
        <p:spPr>
          <a:xfrm>
            <a:off x="16603252" y="7970646"/>
            <a:ext cx="596901" cy="584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・</a:t>
            </a:r>
          </a:p>
        </p:txBody>
      </p:sp>
      <p:sp>
        <p:nvSpPr>
          <p:cNvPr id="788" name="・"/>
          <p:cNvSpPr txBox="1"/>
          <p:nvPr/>
        </p:nvSpPr>
        <p:spPr>
          <a:xfrm>
            <a:off x="16603252" y="8253341"/>
            <a:ext cx="596901" cy="584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・</a:t>
            </a:r>
          </a:p>
        </p:txBody>
      </p:sp>
      <p:sp>
        <p:nvSpPr>
          <p:cNvPr id="789" name="1"/>
          <p:cNvSpPr txBox="1"/>
          <p:nvPr/>
        </p:nvSpPr>
        <p:spPr>
          <a:xfrm>
            <a:off x="17752812" y="5954917"/>
            <a:ext cx="382700" cy="631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790" name="2"/>
          <p:cNvSpPr txBox="1"/>
          <p:nvPr/>
        </p:nvSpPr>
        <p:spPr>
          <a:xfrm>
            <a:off x="17752812" y="6897211"/>
            <a:ext cx="382700" cy="631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791" name="256"/>
          <p:cNvSpPr txBox="1"/>
          <p:nvPr/>
        </p:nvSpPr>
        <p:spPr>
          <a:xfrm>
            <a:off x="17534898" y="9894477"/>
            <a:ext cx="919498" cy="631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256</a:t>
            </a:r>
          </a:p>
        </p:txBody>
      </p:sp>
      <p:sp>
        <p:nvSpPr>
          <p:cNvPr id="792" name="255"/>
          <p:cNvSpPr txBox="1"/>
          <p:nvPr/>
        </p:nvSpPr>
        <p:spPr>
          <a:xfrm>
            <a:off x="17551856" y="8946844"/>
            <a:ext cx="919499" cy="631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255</a:t>
            </a:r>
          </a:p>
        </p:txBody>
      </p:sp>
      <p:sp>
        <p:nvSpPr>
          <p:cNvPr id="45" name="ニューラルネットワークを作成していく">
            <a:extLst>
              <a:ext uri="{FF2B5EF4-FFF2-40B4-BE49-F238E27FC236}">
                <a16:creationId xmlns:a16="http://schemas.microsoft.com/office/drawing/2014/main" id="{DDD96B98-DF73-4243-9361-881D73F4ABA6}"/>
              </a:ext>
            </a:extLst>
          </p:cNvPr>
          <p:cNvSpPr txBox="1"/>
          <p:nvPr/>
        </p:nvSpPr>
        <p:spPr>
          <a:xfrm>
            <a:off x="4108909" y="1739413"/>
            <a:ext cx="18145249" cy="209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 algn="l"/>
            <a:r>
              <a:rPr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過学習を防ぐための対策の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</a:t>
            </a:r>
            <a:r>
              <a:rPr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つで、学習時に設定した確率で出力を０にする手法。</a:t>
            </a:r>
            <a:endParaRPr lang="en-US" altLang="ja-JP" sz="36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推論時には何も行わず、学習時にのみ行われる。これにより、特定のニューロン</a:t>
            </a:r>
            <a:endParaRPr lang="en-US" altLang="ja-JP" sz="36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の評価だけに依存し過ぎることを避けて、より頑健な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(=</a:t>
            </a:r>
            <a:r>
              <a:rPr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データの本質的な構造を捉えた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</a:p>
          <a:p>
            <a:pPr algn="l"/>
            <a:r>
              <a:rPr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特徴を学習することを促す。</a:t>
            </a:r>
            <a:endParaRPr lang="en-US" altLang="ja-JP" sz="36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93C729-86A0-460C-805A-19FBCFC97BE2}"/>
              </a:ext>
            </a:extLst>
          </p:cNvPr>
          <p:cNvSpPr txBox="1"/>
          <p:nvPr/>
        </p:nvSpPr>
        <p:spPr>
          <a:xfrm>
            <a:off x="6281472" y="5607210"/>
            <a:ext cx="836768" cy="1695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1500" dirty="0"/>
              <a:t>×</a:t>
            </a:r>
            <a:endParaRPr kumimoji="0" lang="ja-JP" altLang="en-US" sz="1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30387ED-1084-4B42-A1B2-DF5FD685538B}"/>
              </a:ext>
            </a:extLst>
          </p:cNvPr>
          <p:cNvSpPr txBox="1"/>
          <p:nvPr/>
        </p:nvSpPr>
        <p:spPr>
          <a:xfrm>
            <a:off x="6295631" y="8685495"/>
            <a:ext cx="836768" cy="1695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1500" dirty="0"/>
              <a:t>×</a:t>
            </a:r>
            <a:endParaRPr kumimoji="0" lang="ja-JP" altLang="en-US" sz="1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A38B0CF-C294-4B95-B2EC-C86810E0EC59}"/>
              </a:ext>
            </a:extLst>
          </p:cNvPr>
          <p:cNvSpPr txBox="1"/>
          <p:nvPr/>
        </p:nvSpPr>
        <p:spPr>
          <a:xfrm>
            <a:off x="6289190" y="9577313"/>
            <a:ext cx="836768" cy="1695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1500" dirty="0"/>
              <a:t>×</a:t>
            </a:r>
            <a:endParaRPr kumimoji="0" lang="ja-JP" altLang="en-US" sz="1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42" name="線">
            <a:extLst>
              <a:ext uri="{FF2B5EF4-FFF2-40B4-BE49-F238E27FC236}">
                <a16:creationId xmlns:a16="http://schemas.microsoft.com/office/drawing/2014/main" id="{ECE6DFFC-577A-4006-B9F5-7871D5A3D237}"/>
              </a:ext>
            </a:extLst>
          </p:cNvPr>
          <p:cNvSpPr/>
          <p:nvPr/>
        </p:nvSpPr>
        <p:spPr>
          <a:xfrm>
            <a:off x="7321471" y="5545331"/>
            <a:ext cx="8900301" cy="363771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43" name="線">
            <a:extLst>
              <a:ext uri="{FF2B5EF4-FFF2-40B4-BE49-F238E27FC236}">
                <a16:creationId xmlns:a16="http://schemas.microsoft.com/office/drawing/2014/main" id="{68C742A2-A50C-4AD9-BAB8-DC05D71C78BE}"/>
              </a:ext>
            </a:extLst>
          </p:cNvPr>
          <p:cNvSpPr/>
          <p:nvPr/>
        </p:nvSpPr>
        <p:spPr>
          <a:xfrm>
            <a:off x="7207332" y="7302546"/>
            <a:ext cx="901444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44" name="線">
            <a:extLst>
              <a:ext uri="{FF2B5EF4-FFF2-40B4-BE49-F238E27FC236}">
                <a16:creationId xmlns:a16="http://schemas.microsoft.com/office/drawing/2014/main" id="{2A184804-01B2-42AB-A4B2-C317F236AD52}"/>
              </a:ext>
            </a:extLst>
          </p:cNvPr>
          <p:cNvSpPr/>
          <p:nvPr/>
        </p:nvSpPr>
        <p:spPr>
          <a:xfrm>
            <a:off x="7298964" y="5541319"/>
            <a:ext cx="8949176" cy="175761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46" name="線">
            <a:extLst>
              <a:ext uri="{FF2B5EF4-FFF2-40B4-BE49-F238E27FC236}">
                <a16:creationId xmlns:a16="http://schemas.microsoft.com/office/drawing/2014/main" id="{36DF1714-2E2B-42E5-BDD3-B5139C5D053A}"/>
              </a:ext>
            </a:extLst>
          </p:cNvPr>
          <p:cNvSpPr/>
          <p:nvPr/>
        </p:nvSpPr>
        <p:spPr>
          <a:xfrm flipV="1">
            <a:off x="7337999" y="6425598"/>
            <a:ext cx="8900301" cy="87691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47" name="線">
            <a:extLst>
              <a:ext uri="{FF2B5EF4-FFF2-40B4-BE49-F238E27FC236}">
                <a16:creationId xmlns:a16="http://schemas.microsoft.com/office/drawing/2014/main" id="{4C24A145-CA0C-4F1C-9C94-7A56867B955E}"/>
              </a:ext>
            </a:extLst>
          </p:cNvPr>
          <p:cNvSpPr/>
          <p:nvPr/>
        </p:nvSpPr>
        <p:spPr>
          <a:xfrm>
            <a:off x="7284974" y="5489189"/>
            <a:ext cx="9011732" cy="9643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48" name="線">
            <a:extLst>
              <a:ext uri="{FF2B5EF4-FFF2-40B4-BE49-F238E27FC236}">
                <a16:creationId xmlns:a16="http://schemas.microsoft.com/office/drawing/2014/main" id="{12EC82F4-D5CD-48CB-99E2-A631651464A3}"/>
              </a:ext>
            </a:extLst>
          </p:cNvPr>
          <p:cNvSpPr/>
          <p:nvPr/>
        </p:nvSpPr>
        <p:spPr>
          <a:xfrm>
            <a:off x="7337998" y="6421586"/>
            <a:ext cx="8824771" cy="230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49" name="線">
            <a:extLst>
              <a:ext uri="{FF2B5EF4-FFF2-40B4-BE49-F238E27FC236}">
                <a16:creationId xmlns:a16="http://schemas.microsoft.com/office/drawing/2014/main" id="{0E5212FF-7882-4D53-940A-7DDBAEC50FA8}"/>
              </a:ext>
            </a:extLst>
          </p:cNvPr>
          <p:cNvSpPr/>
          <p:nvPr/>
        </p:nvSpPr>
        <p:spPr>
          <a:xfrm>
            <a:off x="7347982" y="6429724"/>
            <a:ext cx="8914148" cy="85548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0" name="線">
            <a:extLst>
              <a:ext uri="{FF2B5EF4-FFF2-40B4-BE49-F238E27FC236}">
                <a16:creationId xmlns:a16="http://schemas.microsoft.com/office/drawing/2014/main" id="{E814E2F4-477C-4458-9E0A-74101A43FE43}"/>
              </a:ext>
            </a:extLst>
          </p:cNvPr>
          <p:cNvSpPr/>
          <p:nvPr/>
        </p:nvSpPr>
        <p:spPr>
          <a:xfrm flipV="1">
            <a:off x="7372593" y="6444630"/>
            <a:ext cx="8912015" cy="306104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" name="線">
            <a:extLst>
              <a:ext uri="{FF2B5EF4-FFF2-40B4-BE49-F238E27FC236}">
                <a16:creationId xmlns:a16="http://schemas.microsoft.com/office/drawing/2014/main" id="{C7E9A32E-9F4F-4395-9C34-1C51F0BAE043}"/>
              </a:ext>
            </a:extLst>
          </p:cNvPr>
          <p:cNvSpPr/>
          <p:nvPr/>
        </p:nvSpPr>
        <p:spPr>
          <a:xfrm flipV="1">
            <a:off x="7448990" y="7351059"/>
            <a:ext cx="8713779" cy="213971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" name="線">
            <a:extLst>
              <a:ext uri="{FF2B5EF4-FFF2-40B4-BE49-F238E27FC236}">
                <a16:creationId xmlns:a16="http://schemas.microsoft.com/office/drawing/2014/main" id="{8591E002-F3C4-48C5-AC30-8484D0D883F8}"/>
              </a:ext>
            </a:extLst>
          </p:cNvPr>
          <p:cNvSpPr/>
          <p:nvPr/>
        </p:nvSpPr>
        <p:spPr>
          <a:xfrm flipV="1">
            <a:off x="7420364" y="9207455"/>
            <a:ext cx="8801408" cy="27300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" name="線">
            <a:extLst>
              <a:ext uri="{FF2B5EF4-FFF2-40B4-BE49-F238E27FC236}">
                <a16:creationId xmlns:a16="http://schemas.microsoft.com/office/drawing/2014/main" id="{7424F462-BA34-4478-B2E3-0B490846FC2C}"/>
              </a:ext>
            </a:extLst>
          </p:cNvPr>
          <p:cNvSpPr/>
          <p:nvPr/>
        </p:nvSpPr>
        <p:spPr>
          <a:xfrm>
            <a:off x="7408266" y="9486444"/>
            <a:ext cx="8754503" cy="56281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" name="線">
            <a:extLst>
              <a:ext uri="{FF2B5EF4-FFF2-40B4-BE49-F238E27FC236}">
                <a16:creationId xmlns:a16="http://schemas.microsoft.com/office/drawing/2014/main" id="{69B3BCB2-32C2-4D2C-83D1-BCD35B76BEA4}"/>
              </a:ext>
            </a:extLst>
          </p:cNvPr>
          <p:cNvSpPr/>
          <p:nvPr/>
        </p:nvSpPr>
        <p:spPr>
          <a:xfrm flipV="1">
            <a:off x="7394369" y="6462430"/>
            <a:ext cx="8852014" cy="392514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5" name="線">
            <a:extLst>
              <a:ext uri="{FF2B5EF4-FFF2-40B4-BE49-F238E27FC236}">
                <a16:creationId xmlns:a16="http://schemas.microsoft.com/office/drawing/2014/main" id="{0B543255-1A93-48F4-9FD2-E64D57BCECAE}"/>
              </a:ext>
            </a:extLst>
          </p:cNvPr>
          <p:cNvSpPr/>
          <p:nvPr/>
        </p:nvSpPr>
        <p:spPr>
          <a:xfrm flipV="1">
            <a:off x="7329916" y="7394045"/>
            <a:ext cx="8852014" cy="298363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" name="線">
            <a:extLst>
              <a:ext uri="{FF2B5EF4-FFF2-40B4-BE49-F238E27FC236}">
                <a16:creationId xmlns:a16="http://schemas.microsoft.com/office/drawing/2014/main" id="{3988EB3E-F451-4E6E-8CF7-CA07AC2E8B40}"/>
              </a:ext>
            </a:extLst>
          </p:cNvPr>
          <p:cNvSpPr/>
          <p:nvPr/>
        </p:nvSpPr>
        <p:spPr>
          <a:xfrm flipV="1">
            <a:off x="7389679" y="9207453"/>
            <a:ext cx="8792251" cy="117621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" name="線">
            <a:extLst>
              <a:ext uri="{FF2B5EF4-FFF2-40B4-BE49-F238E27FC236}">
                <a16:creationId xmlns:a16="http://schemas.microsoft.com/office/drawing/2014/main" id="{EF3E6B0B-8EBF-4687-8162-97D5981C5089}"/>
              </a:ext>
            </a:extLst>
          </p:cNvPr>
          <p:cNvSpPr/>
          <p:nvPr/>
        </p:nvSpPr>
        <p:spPr>
          <a:xfrm flipV="1">
            <a:off x="7337998" y="10071447"/>
            <a:ext cx="8792251" cy="31613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15459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5C0DE638-B972-49EC-9D92-6D962E13234A}"/>
              </a:ext>
            </a:extLst>
          </p:cNvPr>
          <p:cNvSpPr/>
          <p:nvPr/>
        </p:nvSpPr>
        <p:spPr>
          <a:xfrm>
            <a:off x="11413948" y="6371792"/>
            <a:ext cx="1075764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783D575-163A-4461-8339-54E8B7FBA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3396" y="10841730"/>
            <a:ext cx="8016948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Test loss: 0.3330557644367218 </a:t>
            </a:r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Test accuracy: 0.8855000138282776</a:t>
            </a:r>
            <a:r>
              <a:rPr lang="ja-JP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ja-JP" altLang="ja-JP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40921D-F108-4346-8365-85DF662CC6E2}"/>
              </a:ext>
            </a:extLst>
          </p:cNvPr>
          <p:cNvSpPr txBox="1"/>
          <p:nvPr/>
        </p:nvSpPr>
        <p:spPr>
          <a:xfrm>
            <a:off x="5518795" y="343185"/>
            <a:ext cx="1179030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Dropout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を加えると過学習を抑制できる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AFE9DD-CA1F-F65F-4B53-F28D5B9CF642}"/>
              </a:ext>
            </a:extLst>
          </p:cNvPr>
          <p:cNvSpPr txBox="1"/>
          <p:nvPr/>
        </p:nvSpPr>
        <p:spPr>
          <a:xfrm>
            <a:off x="2908253" y="12410135"/>
            <a:ext cx="1808715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実際は過学習を抑えつつ精度をどれだけ上げられるかを検討する</a:t>
            </a:r>
          </a:p>
        </p:txBody>
      </p:sp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69EBC594-D86E-BBCA-A7D4-44321E4ACA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4273396" y="1408731"/>
            <a:ext cx="6071407" cy="4436625"/>
          </a:xfrm>
          <a:prstGeom prst="rect">
            <a:avLst/>
          </a:prstGeom>
        </p:spPr>
      </p:pic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BA9F1DD5-8ED1-BAC1-BC04-828050C705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5"/>
          <a:stretch/>
        </p:blipFill>
        <p:spPr>
          <a:xfrm>
            <a:off x="13999029" y="6078584"/>
            <a:ext cx="6269926" cy="4436625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5B731BC3-87A2-F25A-8A1A-BA0D9C09A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045" y="10841730"/>
            <a:ext cx="798439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Test loss: </a:t>
            </a:r>
            <a:r>
              <a:rPr lang="en-US" altLang="ja-JP" sz="3600" b="0" i="0" u="none" strike="noStrike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0.5994181036949158</a:t>
            </a: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360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accuracy</a:t>
            </a:r>
            <a:r>
              <a:rPr lang="en-US" altLang="ja-JP" sz="3600" b="0" i="0" u="none" strike="noStrike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0.8773999810218811</a:t>
            </a:r>
          </a:p>
        </p:txBody>
      </p:sp>
      <p:pic>
        <p:nvPicPr>
          <p:cNvPr id="14" name="図 13" descr="グラフ, 折れ線グラフ&#10;&#10;自動的に生成された説明">
            <a:extLst>
              <a:ext uri="{FF2B5EF4-FFF2-40B4-BE49-F238E27FC236}">
                <a16:creationId xmlns:a16="http://schemas.microsoft.com/office/drawing/2014/main" id="{5D9F2A85-D553-4AC9-214A-3D32D9464F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92"/>
          <a:stretch/>
        </p:blipFill>
        <p:spPr>
          <a:xfrm>
            <a:off x="2553045" y="1410688"/>
            <a:ext cx="6071407" cy="4307287"/>
          </a:xfrm>
          <a:prstGeom prst="rect">
            <a:avLst/>
          </a:prstGeom>
        </p:spPr>
      </p:pic>
      <p:pic>
        <p:nvPicPr>
          <p:cNvPr id="15" name="図 14" descr="グラフ, 折れ線グラフ&#10;&#10;自動的に生成された説明">
            <a:extLst>
              <a:ext uri="{FF2B5EF4-FFF2-40B4-BE49-F238E27FC236}">
                <a16:creationId xmlns:a16="http://schemas.microsoft.com/office/drawing/2014/main" id="{690508BC-EC42-418B-AB24-337D0954A7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2"/>
          <a:stretch/>
        </p:blipFill>
        <p:spPr>
          <a:xfrm>
            <a:off x="2072369" y="5876851"/>
            <a:ext cx="6552084" cy="464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48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40921D-F108-4346-8365-85DF662CC6E2}"/>
              </a:ext>
            </a:extLst>
          </p:cNvPr>
          <p:cNvSpPr txBox="1"/>
          <p:nvPr/>
        </p:nvSpPr>
        <p:spPr>
          <a:xfrm>
            <a:off x="5968306" y="356683"/>
            <a:ext cx="1220539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層は</a:t>
            </a: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いくらでも増やすことが出来ます。</a:t>
            </a:r>
            <a:endParaRPr kumimoji="1" lang="en-US" altLang="ja-JP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D98950-F38B-4E21-8928-759F8B46519C}"/>
              </a:ext>
            </a:extLst>
          </p:cNvPr>
          <p:cNvSpPr txBox="1"/>
          <p:nvPr/>
        </p:nvSpPr>
        <p:spPr>
          <a:xfrm>
            <a:off x="5968306" y="1533352"/>
            <a:ext cx="108912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色々試してみましょう。</a:t>
            </a:r>
            <a:endParaRPr kumimoji="1" lang="en-US" altLang="ja-JP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028068E-B81B-4430-B8CA-F8CFF552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7502" y="4116803"/>
            <a:ext cx="4815421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Test loss: </a:t>
            </a:r>
            <a:endParaRPr lang="en-US" altLang="ja-JP" sz="32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0.3416001796722412 </a:t>
            </a:r>
            <a:endParaRPr lang="en-US" altLang="ja-JP" sz="32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Test accuracy: </a:t>
            </a:r>
            <a:endParaRPr lang="en-US" altLang="ja-JP" sz="32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0.8855000138282776</a:t>
            </a:r>
            <a:r>
              <a:rPr lang="ja-JP" altLang="ja-JP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  <a:endParaRPr lang="ja-JP" altLang="ja-JP" sz="6600" dirty="0">
              <a:solidFill>
                <a:schemeClr val="tx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82D9C01-D13C-4F2E-91D5-049C8824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24" y="3698667"/>
            <a:ext cx="10234876" cy="852545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304096-C688-40E4-90E2-3DDEB8DABB03}"/>
              </a:ext>
            </a:extLst>
          </p:cNvPr>
          <p:cNvSpPr txBox="1"/>
          <p:nvPr/>
        </p:nvSpPr>
        <p:spPr>
          <a:xfrm>
            <a:off x="16859590" y="8379369"/>
            <a:ext cx="7025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今回のデータの量、質だと</a:t>
            </a:r>
            <a:r>
              <a:rPr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MLP</a:t>
            </a:r>
            <a:r>
              <a:rPr lang="ja-JP" altLang="en-US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ではパラメータを増やしても</a:t>
            </a:r>
            <a:r>
              <a:rPr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90%</a:t>
            </a:r>
            <a:r>
              <a:rPr lang="ja-JP" altLang="en-US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以上の精度は</a:t>
            </a:r>
            <a:endParaRPr lang="en-US" altLang="ja-JP" sz="40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ctr"/>
            <a:r>
              <a:rPr kumimoji="1" lang="ja-JP" altLang="en-US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なかなか出にくいようです。</a:t>
            </a:r>
            <a:endParaRPr kumimoji="1" lang="en-US" altLang="ja-JP" sz="40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6765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9F443-A2C7-C0F6-5485-42A40175A9F8}"/>
              </a:ext>
            </a:extLst>
          </p:cNvPr>
          <p:cNvSpPr txBox="1"/>
          <p:nvPr/>
        </p:nvSpPr>
        <p:spPr>
          <a:xfrm>
            <a:off x="11115889" y="594350"/>
            <a:ext cx="164147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ja-JP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課題</a:t>
            </a:r>
            <a:endParaRPr kumimoji="0" lang="en-US" altLang="ja-JP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8DA40C-4265-EC9D-004A-A91D675A7A6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/>
              <a:t>36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8A0BFB-2EEA-D211-9CC9-900A982BE495}"/>
              </a:ext>
            </a:extLst>
          </p:cNvPr>
          <p:cNvSpPr txBox="1"/>
          <p:nvPr/>
        </p:nvSpPr>
        <p:spPr>
          <a:xfrm>
            <a:off x="4358782" y="3513218"/>
            <a:ext cx="14340464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ja-JP" altLang="en-US" sz="6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・</a:t>
            </a:r>
            <a:r>
              <a:rPr lang="en-US" altLang="ja-JP" sz="6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WebClass</a:t>
            </a:r>
            <a:r>
              <a:rPr lang="ja-JP" altLang="en-US" sz="6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にある課題</a:t>
            </a:r>
            <a:r>
              <a:rPr lang="en-US" altLang="ja-JP" sz="6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4</a:t>
            </a:r>
            <a:r>
              <a:rPr lang="ja-JP" altLang="en-US" sz="6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をやりましょう</a:t>
            </a:r>
            <a:endParaRPr lang="en-US" altLang="ja-JP" sz="6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E0992CA-3ADD-9A5D-8545-12A56CD07934}"/>
              </a:ext>
            </a:extLst>
          </p:cNvPr>
          <p:cNvSpPr txBox="1"/>
          <p:nvPr/>
        </p:nvSpPr>
        <p:spPr>
          <a:xfrm>
            <a:off x="4358782" y="7088677"/>
            <a:ext cx="16722527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ja-JP" altLang="en-US" sz="4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締め切りは</a:t>
            </a:r>
            <a:r>
              <a:rPr lang="en-US" altLang="ja-JP" sz="4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</a:t>
            </a:r>
            <a:r>
              <a:rPr lang="ja-JP" altLang="en-US" sz="4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週間後の</a:t>
            </a:r>
            <a:r>
              <a:rPr lang="en-US" altLang="ja-JP" sz="4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5/16</a:t>
            </a:r>
            <a:r>
              <a:rPr lang="ja-JP" altLang="en-US" sz="4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</a:t>
            </a:r>
            <a:r>
              <a:rPr lang="en-US" altLang="ja-JP" sz="4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23:59</a:t>
            </a:r>
            <a:r>
              <a:rPr lang="ja-JP" altLang="en-US" sz="4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です。</a:t>
            </a:r>
            <a:endParaRPr lang="en-US" altLang="ja-JP" sz="48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marR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ja-JP" alt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ヒラギノ角ゴ ProN W6"/>
                <a:sym typeface="ヒラギノ角ゴ ProN W6"/>
              </a:rPr>
              <a:t>締め切りを過ぎた課題は受け取らないので注意して下さい</a:t>
            </a:r>
            <a:r>
              <a:rPr lang="ja-JP" altLang="en-US" sz="4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。</a:t>
            </a:r>
            <a:endParaRPr lang="en-US" altLang="ja-JP" sz="48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marR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ヒラギノ角ゴ ProN W6"/>
                <a:sym typeface="ヒラギノ角ゴ ProN W6"/>
              </a:rPr>
              <a:t>(1</a:t>
            </a:r>
            <a:r>
              <a:rPr kumimoji="0" lang="ja-JP" alt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ヒラギノ角ゴ ProN W6"/>
                <a:sym typeface="ヒラギノ角ゴ ProN W6"/>
              </a:rPr>
              <a:t>週間後に正解をアップします</a:t>
            </a:r>
            <a:r>
              <a:rPr kumimoji="0" lang="en-US" altLang="ja-JP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ヒラギノ角ゴ ProN W6"/>
                <a:sym typeface="ヒラギノ角ゴ ProN W6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4865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BE3BC5C-2225-4E9B-830F-AC9914AD0510}"/>
              </a:ext>
            </a:extLst>
          </p:cNvPr>
          <p:cNvSpPr/>
          <p:nvPr/>
        </p:nvSpPr>
        <p:spPr>
          <a:xfrm>
            <a:off x="1062998" y="1455557"/>
            <a:ext cx="15428863" cy="72394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1A40D4-3686-4C74-A44F-249A8CB0B4E9}"/>
              </a:ext>
            </a:extLst>
          </p:cNvPr>
          <p:cNvSpPr txBox="1"/>
          <p:nvPr/>
        </p:nvSpPr>
        <p:spPr>
          <a:xfrm>
            <a:off x="1893896" y="1824081"/>
            <a:ext cx="1815128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import matplotlib.pyplot as plt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plt.figure(figsize=(12,4))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plt.subplot(1,2,1)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plt.plot(result.history['loss'],label='loss')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plt.plot(result.history['val_loss'],label='val_loss')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plt.legend()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plt.subplot(1,2,2)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plt.plot(result.history['accuracy'],label='accuracy')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plt.plot(result.history['val_accuracy'],label='val_accuracy')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plt.legend()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plt.show()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4D0347-071C-43A3-A36D-2C042C0D7305}"/>
              </a:ext>
            </a:extLst>
          </p:cNvPr>
          <p:cNvSpPr txBox="1"/>
          <p:nvPr/>
        </p:nvSpPr>
        <p:spPr>
          <a:xfrm>
            <a:off x="6846271" y="402155"/>
            <a:ext cx="93271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結果の作図</a:t>
            </a:r>
          </a:p>
        </p:txBody>
      </p:sp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C7A0C303-CD31-9A55-85E8-847F4D94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26" y="7306328"/>
            <a:ext cx="16330510" cy="58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7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813CF2-D6F5-4760-99DD-9526D81BF887}"/>
              </a:ext>
            </a:extLst>
          </p:cNvPr>
          <p:cNvSpPr txBox="1"/>
          <p:nvPr/>
        </p:nvSpPr>
        <p:spPr>
          <a:xfrm>
            <a:off x="959848" y="1165536"/>
            <a:ext cx="9144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print(</a:t>
            </a:r>
            <a:r>
              <a:rPr lang="en-US" altLang="ja-JP" sz="48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result.history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)</a:t>
            </a:r>
            <a:endParaRPr kumimoji="1" lang="ja-JP" altLang="en-US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F27E51-F54D-5E63-5F12-25C5EF2C76B3}"/>
              </a:ext>
            </a:extLst>
          </p:cNvPr>
          <p:cNvSpPr txBox="1"/>
          <p:nvPr/>
        </p:nvSpPr>
        <p:spPr>
          <a:xfrm>
            <a:off x="6841671" y="265700"/>
            <a:ext cx="10700657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result.history</a:t>
            </a:r>
            <a:r>
              <a:rPr kumimoji="1" lang="ja-JP" altLang="en-US" sz="5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の中身について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C26A6D-FFCC-B7E9-557A-3E92FB772F9D}"/>
              </a:ext>
            </a:extLst>
          </p:cNvPr>
          <p:cNvSpPr txBox="1"/>
          <p:nvPr/>
        </p:nvSpPr>
        <p:spPr>
          <a:xfrm>
            <a:off x="419098" y="2033608"/>
            <a:ext cx="23545801" cy="83746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{</a:t>
            </a:r>
            <a:r>
              <a:rPr lang="en" altLang="ja-JP" sz="2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'loss':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[0.6204796433448792, 0.4424095153808594, 0.4049777686595917, 0.38482892513275146, 0.3680422008037567, 0.3553660809993744, 0.34484514594078064, 0.3349671959877014, 0.32561713457107544, 0.3206530511379242, 0.3141988515853882, 0.30852627754211426, 0.3008130192756653, 0.29420095682144165, 0.29154443740844727, 0.28692877292633057, 0.28109729290008545, 0.28085023164749146, 0.27662160992622375, 0.2701963186264038, 0.26984351873397827, 0.26697129011154175, 0.26113253831863403, 0.25769904255867004, 0.2550542652606964, 0.2521992623806, 0.2518135905265808, 0.24781620502471924, 0.24636663496494293, 0.24498197436332703, 0.2412831038236618, 0.23945355415344238, 0.23669078946113586, 0.2358267456293106, 0.23242957890033722, 0.23221394419670105, 0.2298291176557541, 0.22631986439228058, 0.2247573286294937, 0.22372491657733917, 0.22302721440792084, 0.22342391312122345, 0.2184654176235199, 0.21663862466812134, 0.21550878882408142, 0.21314330399036407, 0.2136351317167282, 0.2104269564151764, 0.2101719230413437, 0.2080526500940323], </a:t>
            </a:r>
          </a:p>
          <a:p>
            <a:pPr algn="l"/>
            <a:endParaRPr lang="en" altLang="ja-JP" sz="1800" u="none" strike="noStrike">
              <a:solidFill>
                <a:srgbClr val="21212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sz="2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'accuracy': 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[0.789354145526886, 0.8447291851043701, 0.8566874861717224, 0.8643541932106018, 0.8697083592414856, 0.8739166855812073, 0.8761041760444641, 0.8789583444595337, 0.8826666474342346, 0.8855208158493042, 0.886104166507721, 0.8880624771118164, 0.8906458616256714, 0.8928750157356262, 0.8933958411216736, 0.8956249952316284, 0.898104190826416, 0.8983749747276306, 0.8991875052452087, 0.9007708430290222, 0.9011458158493042, 0.9025416374206543, 0.9044791460037231, 0.9057499766349792, 0.9072708487510681, 0.9074375033378601, 0.9079999923706055, 0.9088541865348816, 0.9095208048820496, 0.9097291827201843, 0.9118333458900452, 0.9124166369438171, 0.9133541584014893, 0.9129791855812073, 0.9146041870117188, 0.9154791831970215, 0.9166874885559082, 0.9177916646003723, 0.9175416827201843, 0.9180625081062317, 0.9192083477973938, 0.9185208082199097, 0.9197708368301392, 0.9213333129882812, 0.9215624928474426, 0.9215624928474426, 0.9208750128746033, 0.9235208630561829, 0.922249972820282, 0.9248958230018616], </a:t>
            </a:r>
          </a:p>
          <a:p>
            <a:pPr algn="l"/>
            <a:endParaRPr lang="en" altLang="ja-JP" sz="1800" u="none" strike="noStrike">
              <a:solidFill>
                <a:srgbClr val="21212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sz="2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'val_loss': 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[0.4776163697242737, 0.4357101321220398, 0.40258854627609253, 0.39271479845046997, 0.3889164924621582, 0.3798101842403412, 0.3678809702396393, 0.36349910497665405, 0.37104806303977966, 0.3652504086494446, 0.35947203636169434, 0.37782320380210876, 0.3629121482372284, 0.3596421778202057, 0.34462788701057434, 0.35367244482040405, 0.3453534245491028, 0.35335132479667664, 0.36383312940597534, 0.35738077759742737, 0.35678377747535706, 0.35446837544441223, 0.3527243733406067, 0.34618350863456726, 0.34865111112594604, 0.3683689832687378, 0.3603420555591583, 0.36953479051589966, 0.36129820346832275, 0.3623996675014496, 0.36520129442214966, 0.36162319779396057, 0.36536312103271484, 0.3636190593242645, 0.37748828530311584, 0.37399259209632874, 0.35947826504707336, 0.36005476117134094, 0.3623170256614685, 0.3886697292327881, 0.37945523858070374, 0.37049585580825806, 0.3743937611579895, 0.3805387318134308, 0.38715872168540955, 0.3735528290271759, 0.38132739067077637, 0.37841248512268066, 0.4056456685066223, 0.3818448781967163], </a:t>
            </a:r>
          </a:p>
          <a:p>
            <a:pPr algn="l"/>
            <a:endParaRPr lang="en" altLang="ja-JP" sz="1800" u="none" strike="noStrike">
              <a:solidFill>
                <a:srgbClr val="21212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sz="2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'val_accuracy': 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[0.8355000019073486, 0.8462499976158142, 0.8567500114440918, 0.8633333444595337, 0.8607500195503235, 0.8647500276565552, 0.8702499866485596, 0.8715833425521851, 0.8691666722297668, 0.8738333582878113, 0.8743333220481873, 0.8690833449363708, 0.8713333606719971, 0.8762500286102295, 0.8793333172798157, 0.8767499923706055, 0.8804166913032532, 0.8774999976158142, 0.871916651725769, 0.877916693687439, 0.8771666884422302, 0.878083348274231, 0.8791666626930237, 0.8802499771118164, 0.8808333277702332, 0.8762500286102295, 0.8765000104904175, 0.8713333606719971, 0.8774999976158142, 0.8772500157356262, 0.8774166703224182, 0.878250002861023, 0.8778333067893982, 0.8803333044052124, 0.8758333325386047, 0.8756666779518127, 0.8794999718666077, 0.8813333511352539, 0.8806666731834412, 0.8709999918937683, 0.8765833377838135, 0.8798333406448364, 0.8809999823570251, 0.878333330154419, 0.8744166493415833, 0.8804166913032532, 0.8792499899864197, 0.8797500133514404, 0.871999979019165, 0.8801666498184204]}</a:t>
            </a:r>
            <a:endParaRPr lang="ja-JP" altLang="en-US" sz="18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585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813CF2-D6F5-4760-99DD-9526D81BF887}"/>
              </a:ext>
            </a:extLst>
          </p:cNvPr>
          <p:cNvSpPr txBox="1"/>
          <p:nvPr/>
        </p:nvSpPr>
        <p:spPr>
          <a:xfrm>
            <a:off x="959848" y="1165536"/>
            <a:ext cx="927125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print(</a:t>
            </a:r>
            <a:r>
              <a:rPr lang="en-US" altLang="ja-JP" sz="48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result.history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)</a:t>
            </a:r>
            <a:endParaRPr kumimoji="1" lang="ja-JP" altLang="en-US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A35709-B456-42AA-855B-75782B5441BB}"/>
              </a:ext>
            </a:extLst>
          </p:cNvPr>
          <p:cNvSpPr txBox="1"/>
          <p:nvPr/>
        </p:nvSpPr>
        <p:spPr>
          <a:xfrm>
            <a:off x="698592" y="10899167"/>
            <a:ext cx="23685408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{‘loss’:[</a:t>
            </a:r>
            <a:r>
              <a:rPr kumimoji="1"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1</a:t>
            </a:r>
            <a:r>
              <a:rPr kumimoji="1"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回目の学習用データの損失</a:t>
            </a:r>
            <a:r>
              <a:rPr kumimoji="1"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,2</a:t>
            </a:r>
            <a:r>
              <a:rPr kumimoji="1"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回目の学習用データの損失</a:t>
            </a:r>
            <a:r>
              <a:rPr kumimoji="1"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,...,30</a:t>
            </a:r>
            <a:r>
              <a:rPr kumimoji="1"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回目の学習用データの損失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],</a:t>
            </a:r>
          </a:p>
          <a:p>
            <a:pPr algn="l"/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‘accuracy’:[</a:t>
            </a:r>
            <a:r>
              <a:rPr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1</a:t>
            </a:r>
            <a:r>
              <a:rPr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回目の学習用データの正解率</a:t>
            </a:r>
            <a:r>
              <a:rPr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,2</a:t>
            </a:r>
            <a:r>
              <a:rPr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回目の学習用データの正解率</a:t>
            </a:r>
            <a:r>
              <a:rPr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,...,30</a:t>
            </a:r>
            <a:r>
              <a:rPr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回目の学習用データの正解率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],</a:t>
            </a:r>
          </a:p>
          <a:p>
            <a:pPr algn="l"/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‘</a:t>
            </a:r>
            <a:r>
              <a:rPr kumimoji="1" lang="en-US" altLang="ja-JP" sz="36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val_loss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’:[</a:t>
            </a:r>
            <a:r>
              <a:rPr kumimoji="1"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1</a:t>
            </a:r>
            <a:r>
              <a:rPr kumimoji="1"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回目の検証用データの損失</a:t>
            </a:r>
            <a:r>
              <a:rPr kumimoji="1"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,2</a:t>
            </a:r>
            <a:r>
              <a:rPr kumimoji="1"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回目の検証用データの損失</a:t>
            </a:r>
            <a:r>
              <a:rPr kumimoji="1"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,...,30</a:t>
            </a:r>
            <a:r>
              <a:rPr kumimoji="1"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回目の検証用データの損失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],</a:t>
            </a:r>
          </a:p>
          <a:p>
            <a:pPr algn="l"/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‘</a:t>
            </a:r>
            <a:r>
              <a:rPr lang="en-US" altLang="ja-JP" sz="36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val_accuracy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’:[</a:t>
            </a:r>
            <a:r>
              <a:rPr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1</a:t>
            </a:r>
            <a:r>
              <a:rPr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回目の検証用データの正解率</a:t>
            </a:r>
            <a:r>
              <a:rPr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,2</a:t>
            </a:r>
            <a:r>
              <a:rPr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回目の検証用データの正解率</a:t>
            </a:r>
            <a:r>
              <a:rPr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,...,30</a:t>
            </a:r>
            <a:r>
              <a:rPr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回目の検証用データの正解率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]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}</a:t>
            </a:r>
            <a:endParaRPr kumimoji="1" lang="ja-JP" altLang="en-US" sz="36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C0E4F6-D30D-7615-F75F-808779E9F9C7}"/>
              </a:ext>
            </a:extLst>
          </p:cNvPr>
          <p:cNvSpPr txBox="1"/>
          <p:nvPr/>
        </p:nvSpPr>
        <p:spPr>
          <a:xfrm>
            <a:off x="6841671" y="265700"/>
            <a:ext cx="10849572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result.history</a:t>
            </a:r>
            <a:r>
              <a:rPr kumimoji="1" lang="ja-JP" altLang="en-US" sz="5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の中身について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82671E-FDD2-D780-18CF-9A7B84AFD70A}"/>
              </a:ext>
            </a:extLst>
          </p:cNvPr>
          <p:cNvSpPr txBox="1"/>
          <p:nvPr/>
        </p:nvSpPr>
        <p:spPr>
          <a:xfrm>
            <a:off x="8068005" y="1325257"/>
            <a:ext cx="927125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エポック</a:t>
            </a:r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30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回分の誤差と正解率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EDB31B-738A-8D77-B7DA-27DC4E3BD241}"/>
              </a:ext>
            </a:extLst>
          </p:cNvPr>
          <p:cNvSpPr txBox="1"/>
          <p:nvPr/>
        </p:nvSpPr>
        <p:spPr>
          <a:xfrm>
            <a:off x="419098" y="2033608"/>
            <a:ext cx="23545801" cy="83746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" altLang="ja-JP" sz="1800" u="none" strike="noStrike">
                <a:solidFill>
                  <a:srgbClr val="212121"/>
                </a:solidFill>
                <a:effectLst/>
                <a:highlight>
                  <a:srgbClr val="00FFFF"/>
                </a:highlight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{</a:t>
            </a:r>
            <a:r>
              <a:rPr lang="en" altLang="ja-JP" sz="2800" u="none" strike="noStrike">
                <a:solidFill>
                  <a:srgbClr val="212121"/>
                </a:solidFill>
                <a:effectLst/>
                <a:highlight>
                  <a:srgbClr val="00FFFF"/>
                </a:highlight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'loss':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highlight>
                  <a:srgbClr val="00FFFF"/>
                </a:highlight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[0.6204796433448792, 0.4424095153808594, 0.4049777686595917, 0.38482892513275146, 0.3680422008037567, 0.3553660809993744, 0.34484514594078064, 0.3349671959877014, 0.32561713457107544, 0.3206530511379242, 0.3141988515853882, 0.30852627754211426, 0.3008130192756653, 0.29420095682144165, 0.29154443740844727, 0.28692877292633057, 0.28109729290008545, 0.28085023164749146, 0.27662160992622375, 0.2701963186264038, 0.26984351873397827, 0.26697129011154175, 0.26113253831863403, 0.25769904255867004, 0.2550542652606964, 0.2521992623806, 0.2518135905265808, 0.24781620502471924, 0.24636663496494293, 0.24498197436332703, 0.2412831038236618, 0.23945355415344238, 0.23669078946113586, 0.2358267456293106, 0.23242957890033722, 0.23221394419670105, 0.2298291176557541, 0.22631986439228058, 0.2247573286294937, 0.22372491657733917, 0.22302721440792084, 0.22342391312122345, 0.2184654176235199, 0.21663862466812134, 0.21550878882408142, 0.21314330399036407, 0.2136351317167282, 0.2104269564151764, 0.2101719230413437, 0.2080526500940323], </a:t>
            </a:r>
          </a:p>
          <a:p>
            <a:pPr algn="l"/>
            <a:endParaRPr lang="en" altLang="ja-JP" sz="1800" u="none" strike="noStrike">
              <a:solidFill>
                <a:srgbClr val="21212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sz="2800" u="none" strike="noStrike">
                <a:solidFill>
                  <a:srgbClr val="212121"/>
                </a:solidFill>
                <a:effectLst/>
                <a:highlight>
                  <a:srgbClr val="FFFF00"/>
                </a:highlight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'accuracy': 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highlight>
                  <a:srgbClr val="FFFF00"/>
                </a:highlight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[0.789354145526886, 0.8447291851043701, 0.8566874861717224, 0.8643541932106018, 0.8697083592414856, 0.8739166855812073, 0.8761041760444641, 0.8789583444595337, 0.8826666474342346, 0.8855208158493042, 0.886104166507721, 0.8880624771118164, 0.8906458616256714, 0.8928750157356262, 0.8933958411216736, 0.8956249952316284, 0.898104190826416, 0.8983749747276306, 0.8991875052452087, 0.9007708430290222, 0.9011458158493042, 0.9025416374206543, 0.9044791460037231, 0.9057499766349792, 0.9072708487510681, 0.9074375033378601, 0.9079999923706055, 0.9088541865348816, 0.9095208048820496, 0.9097291827201843, 0.9118333458900452, 0.9124166369438171, 0.9133541584014893, 0.9129791855812073, 0.9146041870117188, 0.9154791831970215, 0.9166874885559082, 0.9177916646003723, 0.9175416827201843, 0.9180625081062317, 0.9192083477973938, 0.9185208082199097, 0.9197708368301392, 0.9213333129882812, 0.9215624928474426, 0.9215624928474426, 0.9208750128746033, 0.9235208630561829, 0.922249972820282, 0.9248958230018616], </a:t>
            </a:r>
          </a:p>
          <a:p>
            <a:pPr algn="l"/>
            <a:endParaRPr lang="en" altLang="ja-JP" sz="1800" u="none" strike="noStrike">
              <a:solidFill>
                <a:srgbClr val="21212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sz="2800" u="none" strike="noStrike">
                <a:solidFill>
                  <a:srgbClr val="212121"/>
                </a:solidFill>
                <a:effectLst/>
                <a:highlight>
                  <a:srgbClr val="00FFFF"/>
                </a:highlight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'val_loss': 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highlight>
                  <a:srgbClr val="00FFFF"/>
                </a:highlight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[0.4776163697242737, 0.4357101321220398, 0.40258854627609253, 0.39271479845046997, 0.3889164924621582, 0.3798101842403412, 0.3678809702396393, 0.36349910497665405, 0.37104806303977966, 0.3652504086494446, 0.35947203636169434, 0.37782320380210876, 0.3629121482372284, 0.3596421778202057, 0.34462788701057434, 0.35367244482040405, 0.3453534245491028, 0.35335132479667664, 0.36383312940597534, 0.35738077759742737, 0.35678377747535706, 0.35446837544441223, 0.3527243733406067, 0.34618350863456726, 0.34865111112594604, 0.3683689832687378, 0.3603420555591583, 0.36953479051589966, 0.36129820346832275, 0.3623996675014496, 0.36520129442214966, 0.36162319779396057, 0.36536312103271484, 0.3636190593242645, 0.37748828530311584, 0.37399259209632874, 0.35947826504707336, 0.36005476117134094, 0.3623170256614685, 0.3886697292327881, 0.37945523858070374, 0.37049585580825806, 0.3743937611579895, 0.3805387318134308, 0.38715872168540955, 0.3735528290271759, 0.38132739067077637, 0.37841248512268066, 0.4056456685066223, 0.3818448781967163], </a:t>
            </a:r>
          </a:p>
          <a:p>
            <a:pPr algn="l"/>
            <a:endParaRPr lang="en" altLang="ja-JP" sz="1800" u="none" strike="noStrike">
              <a:solidFill>
                <a:srgbClr val="21212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sz="2800" u="none" strike="noStrike">
                <a:solidFill>
                  <a:srgbClr val="212121"/>
                </a:solidFill>
                <a:effectLst/>
                <a:highlight>
                  <a:srgbClr val="FFFF00"/>
                </a:highlight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'val_accuracy': 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highlight>
                  <a:srgbClr val="FFFF00"/>
                </a:highlight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[0.8355000019073486, 0.8462499976158142, 0.8567500114440918, 0.8633333444595337, 0.8607500195503235, 0.8647500276565552, 0.8702499866485596, 0.8715833425521851, 0.8691666722297668, 0.8738333582878113, 0.8743333220481873, 0.8690833449363708, 0.8713333606719971, 0.8762500286102295, 0.8793333172798157, 0.8767499923706055, 0.8804166913032532, 0.8774999976158142, 0.871916651725769, 0.877916693687439, 0.8771666884422302, 0.878083348274231, 0.8791666626930237, 0.8802499771118164, 0.8808333277702332, 0.8762500286102295, 0.8765000104904175, 0.8713333606719971, 0.8774999976158142, 0.8772500157356262, 0.8774166703224182, 0.878250002861023, 0.8778333067893982, 0.8803333044052124, 0.8758333325386047, 0.8756666779518127, 0.8794999718666077, 0.8813333511352539, 0.8806666731834412, 0.8709999918937683, 0.8765833377838135, 0.8798333406448364, 0.8809999823570251, 0.878333330154419, 0.8744166493415833, 0.8804166913032532, 0.8792499899864197, 0.8797500133514404, 0.871999979019165, 0.8801666498184204]}</a:t>
            </a:r>
            <a:endParaRPr lang="ja-JP" altLang="en-US" sz="1800">
              <a:highlight>
                <a:srgbClr val="FFFF00"/>
              </a:highlight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129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6CD2B5F-20D8-4BCE-B77E-4213382AB6D1}"/>
              </a:ext>
            </a:extLst>
          </p:cNvPr>
          <p:cNvSpPr/>
          <p:nvPr/>
        </p:nvSpPr>
        <p:spPr>
          <a:xfrm>
            <a:off x="1318438" y="6058425"/>
            <a:ext cx="22046921" cy="61833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E08189-A912-4F80-B096-949D9A18B610}"/>
              </a:ext>
            </a:extLst>
          </p:cNvPr>
          <p:cNvSpPr txBox="1"/>
          <p:nvPr/>
        </p:nvSpPr>
        <p:spPr>
          <a:xfrm>
            <a:off x="7355646" y="291678"/>
            <a:ext cx="9144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辞書型のデータの取得方法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D9C7B1-4CAB-4E40-A076-40EF2C71BFE0}"/>
              </a:ext>
            </a:extLst>
          </p:cNvPr>
          <p:cNvSpPr txBox="1"/>
          <p:nvPr/>
        </p:nvSpPr>
        <p:spPr>
          <a:xfrm>
            <a:off x="959848" y="1165536"/>
            <a:ext cx="9144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print(</a:t>
            </a:r>
            <a:r>
              <a:rPr lang="en-US" altLang="ja-JP" sz="48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result.history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[‘loss’])</a:t>
            </a:r>
            <a:endParaRPr kumimoji="1" lang="ja-JP" altLang="en-US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49007C-F066-4313-A41F-A67977AF9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7" y="2137757"/>
            <a:ext cx="22842846" cy="2991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" altLang="ja-JP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[0.6204796433448792, 0.4424095153808594, 0.4049777686595917, 0.38482892513275146, 0.3680422008037567, 0.3553660809993744, 0.34484514594078064, 0.3349671959877014, 0.32561713457107544, 0.3206530511379242, 0.3141988515853882, 0.30852627754211426, 0.3008130192756653, 0.29420095682144165, 0.29154443740844727, 0.28692877292633057, 0.28109729290008545, 0.28085023164749146, 0.27662160992622375, 0.2701963186264038, 0.26984351873397827, 0.26697129011154175, 0.26113253831863403, 0.25769904255867004, 0.2550542652606964, 0.2521992623806, 0.2518135905265808, 0.24781620502471924, 0.24636663496494293, 0.24498197436332703, 0.2412831038236618, 0.23945355415344238, 0.23669078946113586, 0.2358267456293106, 0.23242957890033722, 0.23221394419670105, 0.2298291176557541, 0.22631986439228058, 0.2247573286294937, 0.22372491657733917, 0.22302721440792084, 0.22342391312122345, 0.2184654176235199, 0.21663862466812134, 0.21550878882408142, 0.21314330399036407, 0.2136351317167282, 0.2104269564151764, 0.2101719230413437, 0.2080526500940323]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F67BA9-7AF8-497F-AE93-83B0C033BD3C}"/>
              </a:ext>
            </a:extLst>
          </p:cNvPr>
          <p:cNvSpPr txBox="1"/>
          <p:nvPr/>
        </p:nvSpPr>
        <p:spPr>
          <a:xfrm>
            <a:off x="1277587" y="7657575"/>
            <a:ext cx="9144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a = [1,1,3,3,3]</a:t>
            </a:r>
          </a:p>
          <a:p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これはリスト型</a:t>
            </a:r>
            <a:endParaRPr kumimoji="1" lang="en-US" altLang="ja-JP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F43DE0-36E8-49E1-9351-CA745C941830}"/>
              </a:ext>
            </a:extLst>
          </p:cNvPr>
          <p:cNvSpPr txBox="1"/>
          <p:nvPr/>
        </p:nvSpPr>
        <p:spPr>
          <a:xfrm>
            <a:off x="2296020" y="6541644"/>
            <a:ext cx="6752730" cy="7571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x = [</a:t>
            </a:r>
            <a:r>
              <a:rPr kumimoji="1" lang="ja-JP" altLang="en-US" sz="4800" dirty="0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要素</a:t>
            </a:r>
            <a:r>
              <a:rPr kumimoji="1" lang="en-US" altLang="ja-JP" sz="4800" dirty="0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</a:t>
            </a:r>
            <a:r>
              <a:rPr kumimoji="1" lang="ja-JP" altLang="en-US" sz="4800" dirty="0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要素</a:t>
            </a:r>
            <a:r>
              <a:rPr kumimoji="1" lang="en-US" altLang="ja-JP" sz="4800" dirty="0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,...,</a:t>
            </a:r>
            <a:r>
              <a:rPr kumimoji="1" lang="ja-JP" altLang="en-US" sz="4800" dirty="0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要素</a:t>
            </a:r>
            <a:r>
              <a:rPr kumimoji="1" lang="en-US" altLang="ja-JP" sz="4800" dirty="0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]</a:t>
            </a:r>
            <a:endParaRPr kumimoji="1" lang="ja-JP" altLang="en-US" sz="4800" dirty="0">
              <a:solidFill>
                <a:schemeClr val="bg1">
                  <a:lumMod val="95000"/>
                </a:schemeClr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B58A11-7C70-43A9-A224-736F506F956A}"/>
              </a:ext>
            </a:extLst>
          </p:cNvPr>
          <p:cNvSpPr txBox="1"/>
          <p:nvPr/>
        </p:nvSpPr>
        <p:spPr>
          <a:xfrm>
            <a:off x="10421588" y="6541644"/>
            <a:ext cx="11673302" cy="7571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x = {</a:t>
            </a:r>
            <a:r>
              <a:rPr kumimoji="1" lang="en-US" altLang="ja-JP" sz="4800" dirty="0" err="1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key:value,key:value</a:t>
            </a:r>
            <a:r>
              <a:rPr kumimoji="1" lang="en-US" altLang="ja-JP" sz="4800" dirty="0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,...,</a:t>
            </a:r>
            <a:r>
              <a:rPr kumimoji="1" lang="en-US" altLang="ja-JP" sz="4800" dirty="0" err="1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key:value</a:t>
            </a:r>
            <a:r>
              <a:rPr kumimoji="1" lang="en-US" altLang="ja-JP" sz="4800" dirty="0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}</a:t>
            </a:r>
            <a:endParaRPr kumimoji="1" lang="ja-JP" altLang="en-US" sz="4800" dirty="0">
              <a:solidFill>
                <a:schemeClr val="bg1">
                  <a:lumMod val="95000"/>
                </a:schemeClr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ECA6D01-BA67-434E-9979-626941C1B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413"/>
          <a:stretch/>
        </p:blipFill>
        <p:spPr>
          <a:xfrm>
            <a:off x="2296020" y="9288677"/>
            <a:ext cx="6783544" cy="255751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B3BA23-D170-47C5-B3D8-20F1126E8532}"/>
              </a:ext>
            </a:extLst>
          </p:cNvPr>
          <p:cNvSpPr txBox="1"/>
          <p:nvPr/>
        </p:nvSpPr>
        <p:spPr>
          <a:xfrm>
            <a:off x="14810538" y="9970840"/>
            <a:ext cx="785352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辞書型は変数名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[key]</a:t>
            </a: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で</a:t>
            </a:r>
            <a:endParaRPr lang="en-US" altLang="ja-JP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value</a:t>
            </a: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を取り出せる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!</a:t>
            </a:r>
            <a:endParaRPr kumimoji="1" lang="ja-JP" altLang="en-US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15CFB90-3989-4E3B-A291-33DCAB6EF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56" r="45537"/>
          <a:stretch/>
        </p:blipFill>
        <p:spPr>
          <a:xfrm>
            <a:off x="10680735" y="9895408"/>
            <a:ext cx="3694484" cy="1665124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36F6BE55-48BC-4EA5-B01C-EDE53881E6E9}"/>
              </a:ext>
            </a:extLst>
          </p:cNvPr>
          <p:cNvSpPr/>
          <p:nvPr/>
        </p:nvSpPr>
        <p:spPr>
          <a:xfrm>
            <a:off x="9531907" y="10271601"/>
            <a:ext cx="765544" cy="81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B5C22EA-3F8B-4BEC-B18D-18DF9B8258B2}"/>
              </a:ext>
            </a:extLst>
          </p:cNvPr>
          <p:cNvSpPr txBox="1"/>
          <p:nvPr/>
        </p:nvSpPr>
        <p:spPr>
          <a:xfrm>
            <a:off x="2049107" y="12589981"/>
            <a:ext cx="1975707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result.history</a:t>
            </a:r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[‘loss’]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で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{‘loss’:[</a:t>
            </a: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～～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], ...}</a:t>
            </a: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の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[</a:t>
            </a: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～～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]</a:t>
            </a: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を取り出している</a:t>
            </a:r>
            <a:endParaRPr kumimoji="1" lang="ja-JP" altLang="en-US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DE353E-2019-F75F-9AE2-657A2AF72E36}"/>
              </a:ext>
            </a:extLst>
          </p:cNvPr>
          <p:cNvSpPr txBox="1"/>
          <p:nvPr/>
        </p:nvSpPr>
        <p:spPr>
          <a:xfrm>
            <a:off x="11927646" y="7572233"/>
            <a:ext cx="8680788" cy="1421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b = {‘name’:’sudo’,’age’:36}</a:t>
            </a:r>
          </a:p>
          <a:p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これは辞書型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9B1636F-379D-C2B5-52E4-9B8E214A1CBF}"/>
              </a:ext>
            </a:extLst>
          </p:cNvPr>
          <p:cNvSpPr txBox="1"/>
          <p:nvPr/>
        </p:nvSpPr>
        <p:spPr>
          <a:xfrm>
            <a:off x="8321301" y="5046782"/>
            <a:ext cx="1504405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出力結果は各エポックの誤差がリストになっている</a:t>
            </a:r>
          </a:p>
        </p:txBody>
      </p:sp>
    </p:spTree>
    <p:extLst>
      <p:ext uri="{BB962C8B-B14F-4D97-AF65-F5344CB8AC3E}">
        <p14:creationId xmlns:p14="http://schemas.microsoft.com/office/powerpoint/2010/main" val="8467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2D215AE-7294-4AAF-9AA5-F31C6B8F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29" y="418203"/>
            <a:ext cx="6730710" cy="590903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DA2A5A-A935-F265-7563-03E09CBEF5B5}"/>
              </a:ext>
            </a:extLst>
          </p:cNvPr>
          <p:cNvSpPr txBox="1"/>
          <p:nvPr/>
        </p:nvSpPr>
        <p:spPr>
          <a:xfrm>
            <a:off x="3396343" y="4638865"/>
            <a:ext cx="3366407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en-US" altLang="ja-JP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x,y</a:t>
            </a: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 = (1,2),(3,4),(5,5)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の順に線で結ぶ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2432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2D215AE-7294-4AAF-9AA5-F31C6B8F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29" y="418203"/>
            <a:ext cx="6730710" cy="59090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20559C1-C8F6-4E18-91A3-21C86B11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417" y="495696"/>
            <a:ext cx="6730710" cy="606291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E7E341-A0C1-4C00-9766-F35F6E59E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99" y="418203"/>
            <a:ext cx="6457506" cy="59854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B94DC0-0B74-AF84-3F8E-A4E9182A9CCB}"/>
              </a:ext>
            </a:extLst>
          </p:cNvPr>
          <p:cNvSpPr txBox="1"/>
          <p:nvPr/>
        </p:nvSpPr>
        <p:spPr>
          <a:xfrm>
            <a:off x="3396343" y="4638865"/>
            <a:ext cx="3366407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en-US" altLang="ja-JP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x,y</a:t>
            </a: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 = (1,2),(3,4),(5,5)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の順に線で結ぶ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7A2422-B837-9048-87AB-8D7F2EE13CF0}"/>
              </a:ext>
            </a:extLst>
          </p:cNvPr>
          <p:cNvSpPr txBox="1"/>
          <p:nvPr/>
        </p:nvSpPr>
        <p:spPr>
          <a:xfrm>
            <a:off x="11320520" y="4810315"/>
            <a:ext cx="369088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en-US" altLang="ja-JP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x,y</a:t>
            </a: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 = (1,2),(3,4),(5,5)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の順に線で結んで点も打つ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1FD01E-4A94-49AA-A96F-E36B049D34D6}"/>
              </a:ext>
            </a:extLst>
          </p:cNvPr>
          <p:cNvSpPr txBox="1"/>
          <p:nvPr/>
        </p:nvSpPr>
        <p:spPr>
          <a:xfrm>
            <a:off x="18635720" y="4810315"/>
            <a:ext cx="369088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引いた線に</a:t>
            </a: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’test’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という名前を付ける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11571757"/>
      </p:ext>
    </p:extLst>
  </p:cSld>
  <p:clrMapOvr>
    <a:masterClrMapping/>
  </p:clrMapOvr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44066</TotalTime>
  <Words>4371</Words>
  <Application>Microsoft Macintosh PowerPoint</Application>
  <PresentationFormat>ユーザー設定</PresentationFormat>
  <Paragraphs>376</Paragraphs>
  <Slides>36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9" baseType="lpstr">
      <vt:lpstr>Hiragino Kaku Gothic ProN W3</vt:lpstr>
      <vt:lpstr>Hiragino Maru Gothic ProN W4</vt:lpstr>
      <vt:lpstr>ヒラギノ角ゴ ProN W3</vt:lpstr>
      <vt:lpstr>ヒラギノ角ゴ ProN W6</vt:lpstr>
      <vt:lpstr>Arial</vt:lpstr>
      <vt:lpstr>Canela Bold</vt:lpstr>
      <vt:lpstr>Canela Deck Regular</vt:lpstr>
      <vt:lpstr>Canela Regular</vt:lpstr>
      <vt:lpstr>Canela Text Regular</vt:lpstr>
      <vt:lpstr>Graphik</vt:lpstr>
      <vt:lpstr>Graphik-SemiboldItalic</vt:lpstr>
      <vt:lpstr>Helvetica Neue Light</vt:lpstr>
      <vt:lpstr>23_ClassicWhite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須藤毅顕</dc:creator>
  <cp:lastModifiedBy>須藤　毅顕</cp:lastModifiedBy>
  <cp:revision>30</cp:revision>
  <dcterms:modified xsi:type="dcterms:W3CDTF">2024-07-23T15:38:25Z</dcterms:modified>
</cp:coreProperties>
</file>