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342" r:id="rId4"/>
    <p:sldId id="260" r:id="rId5"/>
    <p:sldId id="378" r:id="rId6"/>
    <p:sldId id="379" r:id="rId7"/>
    <p:sldId id="382" r:id="rId8"/>
    <p:sldId id="383" r:id="rId9"/>
    <p:sldId id="370" r:id="rId10"/>
    <p:sldId id="371" r:id="rId11"/>
    <p:sldId id="380" r:id="rId12"/>
    <p:sldId id="372" r:id="rId13"/>
    <p:sldId id="385"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6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作者と日付</a:t>
            </a:r>
          </a:p>
        </p:txBody>
      </p:sp>
      <p:sp>
        <p:nvSpPr>
          <p:cNvPr id="1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プレゼンテーションのタイトル</a:t>
            </a:r>
          </a:p>
        </p:txBody>
      </p:sp>
      <p:sp>
        <p:nvSpPr>
          <p:cNvPr id="13" name="本文レベル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98" name="本文レベル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ステートメント</a:t>
            </a:r>
          </a:p>
          <a:p>
            <a:pPr lvl="1"/>
            <a:endParaRPr/>
          </a:p>
          <a:p>
            <a:pPr lvl="2"/>
            <a:endParaRPr/>
          </a:p>
          <a:p>
            <a:pPr lvl="3"/>
            <a:endParaRPr/>
          </a:p>
          <a:p>
            <a:pPr lvl="4"/>
            <a:endParaRPr/>
          </a:p>
        </p:txBody>
      </p:sp>
      <p:sp>
        <p:nvSpPr>
          <p:cNvPr id="9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06" name="ファクト情報"/>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ファクト情報</a:t>
            </a:r>
          </a:p>
        </p:txBody>
      </p:sp>
      <p:sp>
        <p:nvSpPr>
          <p:cNvPr id="107" name="本文レベル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属性</a:t>
            </a:r>
          </a:p>
        </p:txBody>
      </p:sp>
      <p:sp>
        <p:nvSpPr>
          <p:cNvPr id="116" name="本文レベル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“重要な引用”</a:t>
            </a:r>
          </a:p>
          <a:p>
            <a:pPr lvl="1"/>
            <a:endParaRPr/>
          </a:p>
          <a:p>
            <a:pPr lvl="2"/>
            <a:endParaRPr/>
          </a:p>
          <a:p>
            <a:pPr lvl="3"/>
            <a:endParaRPr/>
          </a:p>
          <a:p>
            <a:pPr lvl="4"/>
            <a:endParaRPr/>
          </a:p>
        </p:txBody>
      </p:sp>
      <p:sp>
        <p:nvSpPr>
          <p:cNvPr id="11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49"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50"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51"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vl2pPr marL="0" indent="4572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2pPr>
            <a:lvl3pPr marL="0" indent="9144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3pPr>
            <a:lvl4pPr marL="0" indent="13716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4pPr>
            <a:lvl5pPr marL="0" indent="18288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5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59" name="スライドのタイトル"/>
          <p:cNvSpPr txBox="1">
            <a:spLocks noGrp="1"/>
          </p:cNvSpPr>
          <p:nvPr>
            <p:ph type="title" hasCustomPrompt="1"/>
          </p:nvPr>
        </p:nvSpPr>
        <p:spPr>
          <a:xfrm>
            <a:off x="1206500" y="1079500"/>
            <a:ext cx="21971000" cy="1433163"/>
          </a:xfrm>
          <a:prstGeom prst="rect">
            <a:avLst/>
          </a:prstGeom>
        </p:spPr>
        <p:txBody>
          <a:bodyPr/>
          <a:lstStyle>
            <a:lvl1pPr algn="l" defTabSz="2438338">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6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61" name="本文レベル1…"/>
          <p:cNvSpPr txBox="1">
            <a:spLocks noGrp="1"/>
          </p:cNvSpPr>
          <p:nvPr>
            <p:ph type="body" idx="1" hasCustomPrompt="1"/>
          </p:nvPr>
        </p:nvSpPr>
        <p:spPr>
          <a:xfrm>
            <a:off x="1206500" y="4248504"/>
            <a:ext cx="21971000" cy="8256012"/>
          </a:xfrm>
          <a:prstGeom prst="rect">
            <a:avLst/>
          </a:prstGeom>
        </p:spPr>
        <p:txBody>
          <a:bodyPr/>
          <a:lstStyle>
            <a:lvl1pPr marL="609600" indent="-609600">
              <a:spcBef>
                <a:spcPts val="4500"/>
              </a:spcBef>
              <a:buSzPct val="123000"/>
              <a:defRPr sz="4800">
                <a:latin typeface="ヒラギノ角ゴ ProN W3"/>
                <a:ea typeface="ヒラギノ角ゴ ProN W3"/>
                <a:cs typeface="ヒラギノ角ゴ ProN W3"/>
                <a:sym typeface="ヒラギノ角ゴ ProN W3"/>
              </a:defRPr>
            </a:lvl1pPr>
            <a:lvl2pPr marL="1219200" indent="-609600">
              <a:spcBef>
                <a:spcPts val="4500"/>
              </a:spcBef>
              <a:buSzPct val="123000"/>
              <a:defRPr sz="4800">
                <a:latin typeface="ヒラギノ角ゴ ProN W3"/>
                <a:ea typeface="ヒラギノ角ゴ ProN W3"/>
                <a:cs typeface="ヒラギノ角ゴ ProN W3"/>
                <a:sym typeface="ヒラギノ角ゴ ProN W3"/>
              </a:defRPr>
            </a:lvl2pPr>
            <a:lvl3pPr marL="1828800" indent="-609600">
              <a:spcBef>
                <a:spcPts val="4500"/>
              </a:spcBef>
              <a:buSzPct val="123000"/>
              <a:defRPr sz="4800">
                <a:latin typeface="ヒラギノ角ゴ ProN W3"/>
                <a:ea typeface="ヒラギノ角ゴ ProN W3"/>
                <a:cs typeface="ヒラギノ角ゴ ProN W3"/>
                <a:sym typeface="ヒラギノ角ゴ ProN W3"/>
              </a:defRPr>
            </a:lvl3pPr>
            <a:lvl4pPr marL="2438400" indent="-609600">
              <a:spcBef>
                <a:spcPts val="4500"/>
              </a:spcBef>
              <a:buSzPct val="123000"/>
              <a:defRPr sz="4800">
                <a:latin typeface="ヒラギノ角ゴ ProN W3"/>
                <a:ea typeface="ヒラギノ角ゴ ProN W3"/>
                <a:cs typeface="ヒラギノ角ゴ ProN W3"/>
                <a:sym typeface="ヒラギノ角ゴ ProN W3"/>
              </a:defRPr>
            </a:lvl4pPr>
            <a:lvl5pPr marL="3048000" indent="-609600">
              <a:spcBef>
                <a:spcPts val="4500"/>
              </a:spcBef>
              <a:buSzPct val="123000"/>
              <a:defRPr sz="4800">
                <a:latin typeface="ヒラギノ角ゴ ProN W3"/>
                <a:ea typeface="ヒラギノ角ゴ ProN W3"/>
                <a:cs typeface="ヒラギノ角ゴ ProN W3"/>
                <a:sym typeface="ヒラギノ角ゴ ProN W3"/>
              </a:defRPr>
            </a:lvl5pPr>
          </a:lstStyle>
          <a:p>
            <a:r>
              <a:t>スライドの箇条書きテキスト</a:t>
            </a:r>
          </a:p>
          <a:p>
            <a:pPr lvl="1"/>
            <a:endParaRPr/>
          </a:p>
          <a:p>
            <a:pPr lvl="2"/>
            <a:endParaRPr/>
          </a:p>
          <a:p>
            <a:pPr lvl="3"/>
            <a:endParaRPr/>
          </a:p>
          <a:p>
            <a:pPr lvl="4"/>
            <a:endParaRPr/>
          </a:p>
        </p:txBody>
      </p:sp>
      <p:sp>
        <p:nvSpPr>
          <p:cNvPr id="16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タイトル&amp;サブタイトル">
    <p:spTree>
      <p:nvGrpSpPr>
        <p:cNvPr id="1" name=""/>
        <p:cNvGrpSpPr/>
        <p:nvPr/>
      </p:nvGrpSpPr>
      <p:grpSpPr>
        <a:xfrm>
          <a:off x="0" y="0"/>
          <a:ext cx="0" cy="0"/>
          <a:chOff x="0" y="0"/>
          <a:chExt cx="0" cy="0"/>
        </a:xfrm>
      </p:grpSpPr>
      <p:sp>
        <p:nvSpPr>
          <p:cNvPr id="178" name="タイトルテキスト"/>
          <p:cNvSpPr txBox="1">
            <a:spLocks noGrp="1"/>
          </p:cNvSpPr>
          <p:nvPr>
            <p:ph type="title"/>
          </p:nvPr>
        </p:nvSpPr>
        <p:spPr>
          <a:xfrm>
            <a:off x="1778000" y="2298700"/>
            <a:ext cx="20828000" cy="4648200"/>
          </a:xfrm>
          <a:prstGeom prst="rect">
            <a:avLst/>
          </a:prstGeom>
        </p:spPr>
        <p:txBody>
          <a:bodyPr anchor="b"/>
          <a:lstStyle>
            <a:lvl1pPr defTabSz="825500">
              <a:lnSpc>
                <a:spcPct val="100000"/>
              </a:lnSpc>
              <a:defRPr sz="11200" spc="0">
                <a:latin typeface="ヒラギノ角ゴ ProN W3"/>
                <a:ea typeface="ヒラギノ角ゴ ProN W3"/>
                <a:cs typeface="ヒラギノ角ゴ ProN W3"/>
                <a:sym typeface="ヒラギノ角ゴ ProN W3"/>
              </a:defRPr>
            </a:lvl1pPr>
          </a:lstStyle>
          <a:p>
            <a:r>
              <a:t>タイトルテキスト</a:t>
            </a:r>
          </a:p>
        </p:txBody>
      </p:sp>
      <p:sp>
        <p:nvSpPr>
          <p:cNvPr id="179" name="本文レベル1…"/>
          <p:cNvSpPr txBox="1">
            <a:spLocks noGrp="1"/>
          </p:cNvSpPr>
          <p:nvPr>
            <p:ph type="body" sz="quarter" idx="1"/>
          </p:nvPr>
        </p:nvSpPr>
        <p:spPr>
          <a:xfrm>
            <a:off x="1778000" y="7073900"/>
            <a:ext cx="20828000" cy="1587500"/>
          </a:xfrm>
          <a:prstGeom prst="rect">
            <a:avLst/>
          </a:prstGeom>
        </p:spPr>
        <p:txBody>
          <a:bodyPr/>
          <a:lstStyle>
            <a:lvl1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1pPr>
            <a:lvl2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2pPr>
            <a:lvl3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3pPr>
            <a:lvl4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4pPr>
            <a:lvl5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5pPr>
          </a:lstStyle>
          <a:p>
            <a:r>
              <a:t>本文レベル1</a:t>
            </a:r>
          </a:p>
          <a:p>
            <a:pPr lvl="1"/>
            <a:r>
              <a:t>本文レベル2</a:t>
            </a:r>
          </a:p>
          <a:p>
            <a:pPr lvl="2"/>
            <a:r>
              <a:t>本文レベル3</a:t>
            </a:r>
          </a:p>
          <a:p>
            <a:pPr lvl="3"/>
            <a:r>
              <a:t>本文レベル4</a:t>
            </a:r>
          </a:p>
          <a:p>
            <a:pPr lvl="4"/>
            <a:r>
              <a:t>本文レベル5</a:t>
            </a:r>
          </a:p>
        </p:txBody>
      </p:sp>
      <p:sp>
        <p:nvSpPr>
          <p:cNvPr id="180" name="スライド番号"/>
          <p:cNvSpPr txBox="1">
            <a:spLocks noGrp="1"/>
          </p:cNvSpPr>
          <p:nvPr>
            <p:ph type="sldNum" sz="quarter" idx="2"/>
          </p:nvPr>
        </p:nvSpPr>
        <p:spPr>
          <a:xfrm>
            <a:off x="11959031" y="13081000"/>
            <a:ext cx="453238" cy="461059"/>
          </a:xfrm>
          <a:prstGeom prst="rect">
            <a:avLst/>
          </a:prstGeom>
        </p:spPr>
        <p:txBody>
          <a:bodyPr anchor="t"/>
          <a:lstStyle>
            <a:lvl1pPr defTabSz="825500">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画像">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プレゼンテーションのタイトル</a:t>
            </a:r>
          </a:p>
        </p:txBody>
      </p:sp>
      <p:sp>
        <p:nvSpPr>
          <p:cNvPr id="23" name="本文レベル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24" name="作者と日付"/>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作者と日付</a:t>
            </a:r>
          </a:p>
        </p:txBody>
      </p:sp>
      <p:sp>
        <p:nvSpPr>
          <p:cNvPr id="25" name="スライド番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画像（代替）">
    <p:spTree>
      <p:nvGrpSpPr>
        <p:cNvPr id="1" name=""/>
        <p:cNvGrpSpPr/>
        <p:nvPr/>
      </p:nvGrpSpPr>
      <p:grpSpPr>
        <a:xfrm>
          <a:off x="0" y="0"/>
          <a:ext cx="0" cy="0"/>
          <a:chOff x="0" y="0"/>
          <a:chExt cx="0" cy="0"/>
        </a:xfrm>
      </p:grpSpPr>
      <p:sp>
        <p:nvSpPr>
          <p:cNvPr id="32" name="スライドのタイトル"/>
          <p:cNvSpPr txBox="1">
            <a:spLocks noGrp="1"/>
          </p:cNvSpPr>
          <p:nvPr>
            <p:ph type="title" hasCustomPrompt="1"/>
          </p:nvPr>
        </p:nvSpPr>
        <p:spPr>
          <a:xfrm>
            <a:off x="1215495" y="4585102"/>
            <a:ext cx="9757338" cy="2540001"/>
          </a:xfrm>
          <a:prstGeom prst="rect">
            <a:avLst/>
          </a:prstGeom>
        </p:spPr>
        <p:txBody>
          <a:bodyPr anchor="b"/>
          <a:lstStyle/>
          <a:p>
            <a:r>
              <a:t>スライドのタイトル</a:t>
            </a:r>
          </a:p>
        </p:txBody>
      </p:sp>
      <p:sp>
        <p:nvSpPr>
          <p:cNvPr id="33" name="イメージ"/>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本文レベル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スライドのサブタイトル</a:t>
            </a:r>
          </a:p>
          <a:p>
            <a:pPr lvl="1"/>
            <a:endParaRPr/>
          </a:p>
          <a:p>
            <a:pPr lvl="2"/>
            <a:endParaRPr/>
          </a:p>
          <a:p>
            <a:pPr lvl="3"/>
            <a:endParaRPr/>
          </a:p>
          <a:p>
            <a:pPr lvl="4"/>
            <a:endParaRPr/>
          </a:p>
        </p:txBody>
      </p:sp>
      <p:sp>
        <p:nvSpPr>
          <p:cNvPr id="3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4"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xfrm>
            <a:off x="1219200" y="4013200"/>
            <a:ext cx="21945600" cy="8487148"/>
          </a:xfrm>
          <a:prstGeom prst="rect">
            <a:avLst/>
          </a:prstGeom>
        </p:spPr>
        <p:txBody>
          <a:bodyPr numCol="2" spcCol="2558384"/>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タイトル"/>
          <p:cNvSpPr txBox="1">
            <a:spLocks noGrp="1"/>
          </p:cNvSpPr>
          <p:nvPr>
            <p:ph type="title" hasCustomPrompt="1"/>
          </p:nvPr>
        </p:nvSpPr>
        <p:spPr>
          <a:xfrm>
            <a:off x="1219200" y="774700"/>
            <a:ext cx="9753600" cy="1600200"/>
          </a:xfrm>
          <a:prstGeom prst="rect">
            <a:avLst/>
          </a:prstGeom>
        </p:spPr>
        <p:txBody>
          <a:bodyPr/>
          <a:lstStyle/>
          <a:p>
            <a:r>
              <a:t>スライドのタイトル</a:t>
            </a:r>
          </a:p>
        </p:txBody>
      </p:sp>
      <p:sp>
        <p:nvSpPr>
          <p:cNvPr id="61" name="イメージ"/>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スライドのサブタイトル"/>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63" name="本文レベル1…"/>
          <p:cNvSpPr txBox="1">
            <a:spLocks noGrp="1"/>
          </p:cNvSpPr>
          <p:nvPr>
            <p:ph type="body" sz="half" idx="1" hasCustomPrompt="1"/>
          </p:nvPr>
        </p:nvSpPr>
        <p:spPr>
          <a:xfrm>
            <a:off x="1219200" y="4023221"/>
            <a:ext cx="9757569" cy="8384679"/>
          </a:xfrm>
          <a:prstGeom prst="rect">
            <a:avLst/>
          </a:prstGeom>
        </p:spPr>
        <p:txBody>
          <a:bodyPr/>
          <a:lstStyle/>
          <a:p>
            <a:r>
              <a:t>スライドの箇条書きテキスト</a:t>
            </a:r>
          </a:p>
          <a:p>
            <a:pPr lvl="1"/>
            <a:endParaRPr/>
          </a:p>
          <a:p>
            <a:pPr lvl="2"/>
            <a:endParaRPr/>
          </a:p>
          <a:p>
            <a:pPr lvl="3"/>
            <a:endParaRPr/>
          </a:p>
          <a:p>
            <a:pPr lvl="4"/>
            <a:endParaRPr/>
          </a:p>
        </p:txBody>
      </p:sp>
      <p:sp>
        <p:nvSpPr>
          <p:cNvPr id="64" name="スライド番号"/>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71" name="セクションタイトル"/>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セクションタイトル</a:t>
            </a:r>
          </a:p>
        </p:txBody>
      </p:sp>
      <p:sp>
        <p:nvSpPr>
          <p:cNvPr id="7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79" name="スライドのタイトル"/>
          <p:cNvSpPr txBox="1">
            <a:spLocks noGrp="1"/>
          </p:cNvSpPr>
          <p:nvPr>
            <p:ph type="title" hasCustomPrompt="1"/>
          </p:nvPr>
        </p:nvSpPr>
        <p:spPr>
          <a:prstGeom prst="rect">
            <a:avLst/>
          </a:prstGeom>
        </p:spPr>
        <p:txBody>
          <a:bodyPr/>
          <a:lstStyle/>
          <a:p>
            <a:r>
              <a:t>スライドのタイトル</a:t>
            </a:r>
          </a:p>
        </p:txBody>
      </p:sp>
      <p:sp>
        <p:nvSpPr>
          <p:cNvPr id="80"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8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88" name="議題のタイトル"/>
          <p:cNvSpPr txBox="1">
            <a:spLocks noGrp="1"/>
          </p:cNvSpPr>
          <p:nvPr>
            <p:ph type="title" hasCustomPrompt="1"/>
          </p:nvPr>
        </p:nvSpPr>
        <p:spPr>
          <a:prstGeom prst="rect">
            <a:avLst/>
          </a:prstGeom>
        </p:spPr>
        <p:txBody>
          <a:bodyPr/>
          <a:lstStyle/>
          <a:p>
            <a:r>
              <a:t>議題のタイトル</a:t>
            </a:r>
          </a:p>
        </p:txBody>
      </p:sp>
      <p:sp>
        <p:nvSpPr>
          <p:cNvPr id="89" name="本文レベル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議題のトピック</a:t>
            </a:r>
          </a:p>
          <a:p>
            <a:pPr lvl="1"/>
            <a:endParaRPr/>
          </a:p>
          <a:p>
            <a:pPr lvl="2"/>
            <a:endParaRPr/>
          </a:p>
          <a:p>
            <a:pPr lvl="3"/>
            <a:endParaRPr/>
          </a:p>
          <a:p>
            <a:pPr lvl="4"/>
            <a:endParaRPr/>
          </a:p>
        </p:txBody>
      </p:sp>
      <p:sp>
        <p:nvSpPr>
          <p:cNvPr id="90" name="議題のサブタイトル"/>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議題のサブタイトル</a:t>
            </a:r>
          </a:p>
        </p:txBody>
      </p:sp>
      <p:sp>
        <p:nvSpPr>
          <p:cNvPr id="9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44A"/>
        </a:solidFill>
        <a:effectLst/>
      </p:bgPr>
    </p:bg>
    <p:spTree>
      <p:nvGrpSpPr>
        <p:cNvPr id="1" name=""/>
        <p:cNvGrpSpPr/>
        <p:nvPr/>
      </p:nvGrpSpPr>
      <p:grpSpPr>
        <a:xfrm>
          <a:off x="0" y="0"/>
          <a:ext cx="0" cy="0"/>
          <a:chOff x="0" y="0"/>
          <a:chExt cx="0" cy="0"/>
        </a:xfrm>
      </p:grpSpPr>
      <p:sp>
        <p:nvSpPr>
          <p:cNvPr id="18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defTabSz="825500">
              <a:lnSpc>
                <a:spcPct val="100000"/>
              </a:lnSpc>
              <a:defRPr sz="3200">
                <a:solidFill>
                  <a:srgbClr val="FFFFFF"/>
                </a:solidFill>
                <a:latin typeface="ヒラギノ角ゴ ProN W3"/>
                <a:ea typeface="ヒラギノ角ゴ ProN W3"/>
                <a:cs typeface="ヒラギノ角ゴ ProN W3"/>
                <a:sym typeface="ヒラギノ角ゴ ProN W3"/>
              </a:defRPr>
            </a:pPr>
            <a:endParaRPr/>
          </a:p>
        </p:txBody>
      </p:sp>
      <p:sp>
        <p:nvSpPr>
          <p:cNvPr id="19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91" name="統合教育機構…"/>
          <p:cNvSpPr txBox="1"/>
          <p:nvPr/>
        </p:nvSpPr>
        <p:spPr>
          <a:xfrm>
            <a:off x="16990324" y="9884538"/>
            <a:ext cx="5524501" cy="236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統合教育機構</a:t>
            </a:r>
          </a:p>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92" name="MLP"/>
          <p:cNvSpPr txBox="1"/>
          <p:nvPr/>
        </p:nvSpPr>
        <p:spPr>
          <a:xfrm>
            <a:off x="2069077" y="2969087"/>
            <a:ext cx="15485008"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rPr lang="en-US" dirty="0"/>
              <a:t>CIFAR10</a:t>
            </a:r>
            <a:r>
              <a:rPr lang="ja-JP" altLang="en-US" dirty="0"/>
              <a:t>で</a:t>
            </a:r>
            <a:r>
              <a:rPr lang="en-US" altLang="ja-JP" dirty="0"/>
              <a:t>MLP</a:t>
            </a:r>
            <a:r>
              <a:rPr lang="ja-JP" altLang="en-US" dirty="0"/>
              <a:t>、</a:t>
            </a:r>
            <a:r>
              <a:rPr lang="en-US" altLang="ja-JP" dirty="0"/>
              <a:t>CNN</a:t>
            </a:r>
            <a:r>
              <a:rPr lang="ja-JP" altLang="en-US" dirty="0"/>
              <a:t>を実践</a:t>
            </a:r>
            <a:endParaRPr lang="en-US" dirty="0"/>
          </a:p>
        </p:txBody>
      </p:sp>
      <p:pic>
        <p:nvPicPr>
          <p:cNvPr id="2" name="スクリーンショット 2024-03-07 16.19.54.png" descr="スクリーンショット 2024-03-07 16.19.54.png">
            <a:extLst>
              <a:ext uri="{FF2B5EF4-FFF2-40B4-BE49-F238E27FC236}">
                <a16:creationId xmlns:a16="http://schemas.microsoft.com/office/drawing/2014/main" id="{67B5EF0F-CD6E-47F6-7E49-05D3AB05590B}"/>
              </a:ext>
            </a:extLst>
          </p:cNvPr>
          <p:cNvPicPr>
            <a:picLocks noChangeAspect="1"/>
          </p:cNvPicPr>
          <p:nvPr/>
        </p:nvPicPr>
        <p:blipFill>
          <a:blip r:embed="rId2"/>
          <a:stretch>
            <a:fillRect/>
          </a:stretch>
        </p:blipFill>
        <p:spPr>
          <a:xfrm>
            <a:off x="377856" y="8320613"/>
            <a:ext cx="6776355" cy="4901656"/>
          </a:xfrm>
          <a:prstGeom prst="rect">
            <a:avLst/>
          </a:prstGeom>
          <a:ln w="12700">
            <a:miter lim="400000"/>
          </a:ln>
        </p:spPr>
      </p:pic>
      <p:pic>
        <p:nvPicPr>
          <p:cNvPr id="3" name="図 2" descr="QR コード&#10;&#10;自動的に生成された説明">
            <a:extLst>
              <a:ext uri="{FF2B5EF4-FFF2-40B4-BE49-F238E27FC236}">
                <a16:creationId xmlns:a16="http://schemas.microsoft.com/office/drawing/2014/main" id="{E080E2F1-524E-8B28-1EE7-DA712A526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20" y="9707759"/>
            <a:ext cx="3456940" cy="345694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2269958" y="1361696"/>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画像の表示</a:t>
            </a: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4185384" y="232143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,’gray’)</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54102EAA-FAA5-55B8-0F01-E0515FB20B54}"/>
              </a:ext>
            </a:extLst>
          </p:cNvPr>
          <p:cNvSpPr txBox="1"/>
          <p:nvPr/>
        </p:nvSpPr>
        <p:spPr>
          <a:xfrm>
            <a:off x="4185384" y="303342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11728382" y="232143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1815010" y="303342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pic>
        <p:nvPicPr>
          <p:cNvPr id="3" name="図 2">
            <a:extLst>
              <a:ext uri="{FF2B5EF4-FFF2-40B4-BE49-F238E27FC236}">
                <a16:creationId xmlns:a16="http://schemas.microsoft.com/office/drawing/2014/main" id="{DC4CF144-4E68-CC0B-6E99-E6D55510D49A}"/>
              </a:ext>
            </a:extLst>
          </p:cNvPr>
          <p:cNvPicPr>
            <a:picLocks noChangeAspect="1"/>
          </p:cNvPicPr>
          <p:nvPr/>
        </p:nvPicPr>
        <p:blipFill>
          <a:blip r:embed="rId2"/>
          <a:stretch>
            <a:fillRect/>
          </a:stretch>
        </p:blipFill>
        <p:spPr>
          <a:xfrm>
            <a:off x="778090" y="5099262"/>
            <a:ext cx="11036920" cy="6712975"/>
          </a:xfrm>
          <a:prstGeom prst="rect">
            <a:avLst/>
          </a:prstGeom>
          <a:ln>
            <a:solidFill>
              <a:schemeClr val="tx1"/>
            </a:solidFill>
          </a:ln>
        </p:spPr>
      </p:pic>
      <p:pic>
        <p:nvPicPr>
          <p:cNvPr id="5" name="図 4">
            <a:extLst>
              <a:ext uri="{FF2B5EF4-FFF2-40B4-BE49-F238E27FC236}">
                <a16:creationId xmlns:a16="http://schemas.microsoft.com/office/drawing/2014/main" id="{8A585A06-1B06-0139-4447-EA644CCE287F}"/>
              </a:ext>
            </a:extLst>
          </p:cNvPr>
          <p:cNvPicPr>
            <a:picLocks noChangeAspect="1"/>
          </p:cNvPicPr>
          <p:nvPr/>
        </p:nvPicPr>
        <p:blipFill>
          <a:blip r:embed="rId3"/>
          <a:stretch>
            <a:fillRect/>
          </a:stretch>
        </p:blipFill>
        <p:spPr>
          <a:xfrm>
            <a:off x="12979006" y="5054700"/>
            <a:ext cx="10398304" cy="6757537"/>
          </a:xfrm>
          <a:prstGeom prst="rect">
            <a:avLst/>
          </a:prstGeom>
          <a:ln>
            <a:solidFill>
              <a:schemeClr val="tx1"/>
            </a:solidFill>
          </a:ln>
        </p:spPr>
      </p:pic>
      <p:sp>
        <p:nvSpPr>
          <p:cNvPr id="12" name="テキスト ボックス 11">
            <a:extLst>
              <a:ext uri="{FF2B5EF4-FFF2-40B4-BE49-F238E27FC236}">
                <a16:creationId xmlns:a16="http://schemas.microsoft.com/office/drawing/2014/main" id="{A7C4DAE5-316C-EFE0-2B03-B4E1E3C5D667}"/>
              </a:ext>
            </a:extLst>
          </p:cNvPr>
          <p:cNvSpPr txBox="1"/>
          <p:nvPr/>
        </p:nvSpPr>
        <p:spPr>
          <a:xfrm>
            <a:off x="9480884" y="12353846"/>
            <a:ext cx="5101389"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a:t>
            </a:r>
            <a:r>
              <a:rPr lang="ja-JP" altLang="en-US" sz="3600" dirty="0"/>
              <a:t>ド</a:t>
            </a:r>
            <a:endParaRPr lang="en-US" altLang="ja-JP" sz="3600" dirty="0"/>
          </a:p>
        </p:txBody>
      </p:sp>
    </p:spTree>
    <p:extLst>
      <p:ext uri="{BB962C8B-B14F-4D97-AF65-F5344CB8AC3E}">
        <p14:creationId xmlns:p14="http://schemas.microsoft.com/office/powerpoint/2010/main" val="37344255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0AAB07A5-40D9-7BF2-8B34-E45D326108C4}"/>
              </a:ext>
            </a:extLst>
          </p:cNvPr>
          <p:cNvSpPr txBox="1"/>
          <p:nvPr/>
        </p:nvSpPr>
        <p:spPr>
          <a:xfrm>
            <a:off x="1403527" y="1446821"/>
            <a:ext cx="14492255" cy="557691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test = [1,2,3,4,5]</a:t>
            </a:r>
          </a:p>
          <a:p>
            <a:pPr algn="l"/>
            <a:r>
              <a:rPr lang="ja-JP" altLang="en-US" sz="3600" dirty="0"/>
              <a:t>print(test)</a:t>
            </a:r>
          </a:p>
          <a:p>
            <a:pPr algn="l"/>
            <a:r>
              <a:rPr lang="ja-JP" altLang="en-US" sz="3600" dirty="0"/>
              <a:t>print(test[0]) # 1つ目の1が出力されます</a:t>
            </a:r>
          </a:p>
          <a:p>
            <a:pPr algn="l"/>
            <a:r>
              <a:rPr lang="ja-JP" altLang="en-US" sz="3600" dirty="0"/>
              <a:t>test2 = [[1],[2],[3],[4],[5]]</a:t>
            </a:r>
          </a:p>
          <a:p>
            <a:pPr algn="l"/>
            <a:r>
              <a:rPr lang="ja-JP" altLang="en-US" sz="3600" dirty="0"/>
              <a:t>print(test2)</a:t>
            </a:r>
          </a:p>
          <a:p>
            <a:pPr algn="l"/>
            <a:r>
              <a:rPr lang="ja-JP" altLang="en-US" sz="3600" dirty="0"/>
              <a:t>print(test2[0]) # 1つ目の[1]が出力されます</a:t>
            </a:r>
          </a:p>
          <a:p>
            <a:pPr algn="l"/>
            <a:r>
              <a:rPr lang="ja-JP" altLang="en-US" sz="3600" dirty="0"/>
              <a:t>print(test2[0][0]) # [1](test2[0])の１つ目である1が出力されます</a:t>
            </a:r>
          </a:p>
          <a:p>
            <a:pPr algn="l"/>
            <a:r>
              <a:rPr lang="ja-JP" altLang="en-US" sz="3600" dirty="0"/>
              <a:t>test3 = [[1,2,3],[4,5,6],[7,8,9],[10,11,12],[12,13,14]]</a:t>
            </a:r>
          </a:p>
          <a:p>
            <a:pPr algn="l"/>
            <a:r>
              <a:rPr lang="ja-JP" altLang="en-US" sz="3600" dirty="0"/>
              <a:t>print(test3) </a:t>
            </a:r>
          </a:p>
          <a:p>
            <a:pPr algn="l"/>
            <a:r>
              <a:rPr lang="ja-JP" altLang="en-US" sz="3600" dirty="0"/>
              <a:t>print(test3[0]) # 1つ目の[1,2,3]が出力されます</a:t>
            </a:r>
          </a:p>
          <a:p>
            <a:pPr algn="l"/>
            <a:r>
              <a:rPr lang="ja-JP" altLang="en-US" sz="3600" dirty="0"/>
              <a:t>print(test3[0][0]) #[1,2,3](test3[0])の1つ目である[1]</a:t>
            </a:r>
          </a:p>
        </p:txBody>
      </p:sp>
      <p:sp>
        <p:nvSpPr>
          <p:cNvPr id="8" name="テキスト ボックス 7">
            <a:extLst>
              <a:ext uri="{FF2B5EF4-FFF2-40B4-BE49-F238E27FC236}">
                <a16:creationId xmlns:a16="http://schemas.microsoft.com/office/drawing/2014/main" id="{91A1E6CA-F4E5-75A8-6EB8-F8D9A1A29BC3}"/>
              </a:ext>
            </a:extLst>
          </p:cNvPr>
          <p:cNvSpPr txBox="1"/>
          <p:nvPr/>
        </p:nvSpPr>
        <p:spPr>
          <a:xfrm>
            <a:off x="1403527" y="7486867"/>
            <a:ext cx="14372183" cy="6085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import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as np</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test2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test3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([[1,2,3],[4,5,6],[7,8,9],[10,11,12],[12,13,14]])</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print(test3[0][0])</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C18CED1D-1471-E30B-F10B-48F9019AE183}"/>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10" name="テキスト ボックス 9">
            <a:extLst>
              <a:ext uri="{FF2B5EF4-FFF2-40B4-BE49-F238E27FC236}">
                <a16:creationId xmlns:a16="http://schemas.microsoft.com/office/drawing/2014/main" id="{B0D53F64-9C28-B974-C1B1-B6FDF4DE4EA3}"/>
              </a:ext>
            </a:extLst>
          </p:cNvPr>
          <p:cNvSpPr txBox="1"/>
          <p:nvPr/>
        </p:nvSpPr>
        <p:spPr>
          <a:xfrm>
            <a:off x="17170400" y="3975842"/>
            <a:ext cx="51816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配列の要素の取り出し方</a:t>
            </a:r>
          </a:p>
        </p:txBody>
      </p:sp>
      <p:sp>
        <p:nvSpPr>
          <p:cNvPr id="11" name="テキスト ボックス 10">
            <a:extLst>
              <a:ext uri="{FF2B5EF4-FFF2-40B4-BE49-F238E27FC236}">
                <a16:creationId xmlns:a16="http://schemas.microsoft.com/office/drawing/2014/main" id="{731CB03E-C3D8-2830-A881-123848F5E2C9}"/>
              </a:ext>
            </a:extLst>
          </p:cNvPr>
          <p:cNvSpPr txBox="1"/>
          <p:nvPr/>
        </p:nvSpPr>
        <p:spPr>
          <a:xfrm>
            <a:off x="17054945" y="9282299"/>
            <a:ext cx="5181600" cy="1598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リストも</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配列も</a:t>
            </a:r>
            <a:endPar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t>同じように取り出すことが出来ます</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3809379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8603381" y="289107"/>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2269958" y="2690958"/>
            <a:ext cx="2077773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ja-JP" altLang="en-US" sz="4400" dirty="0"/>
              <a:t>チャンネル数</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786062" y="439445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020277" y="650737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sp>
        <p:nvSpPr>
          <p:cNvPr id="2" name="テキスト ボックス 1">
            <a:extLst>
              <a:ext uri="{FF2B5EF4-FFF2-40B4-BE49-F238E27FC236}">
                <a16:creationId xmlns:a16="http://schemas.microsoft.com/office/drawing/2014/main" id="{6A792D2D-CB24-ED73-9503-1F9041C83105}"/>
              </a:ext>
            </a:extLst>
          </p:cNvPr>
          <p:cNvSpPr txBox="1"/>
          <p:nvPr/>
        </p:nvSpPr>
        <p:spPr>
          <a:xfrm>
            <a:off x="786062" y="1698092"/>
            <a:ext cx="665426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次元の変換と正規化</a:t>
            </a:r>
          </a:p>
        </p:txBody>
      </p:sp>
      <p:sp>
        <p:nvSpPr>
          <p:cNvPr id="3" name="テキスト ボックス 2">
            <a:extLst>
              <a:ext uri="{FF2B5EF4-FFF2-40B4-BE49-F238E27FC236}">
                <a16:creationId xmlns:a16="http://schemas.microsoft.com/office/drawing/2014/main" id="{D00C56B5-51A2-D4A7-2DB1-19D1896363E2}"/>
              </a:ext>
            </a:extLst>
          </p:cNvPr>
          <p:cNvSpPr txBox="1"/>
          <p:nvPr/>
        </p:nvSpPr>
        <p:spPr>
          <a:xfrm>
            <a:off x="4235116" y="4326066"/>
            <a:ext cx="1903395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1</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 name="テキスト ボックス 3">
            <a:extLst>
              <a:ext uri="{FF2B5EF4-FFF2-40B4-BE49-F238E27FC236}">
                <a16:creationId xmlns:a16="http://schemas.microsoft.com/office/drawing/2014/main" id="{B914E8D1-748D-1B61-D6C7-CDD30327F7E2}"/>
              </a:ext>
            </a:extLst>
          </p:cNvPr>
          <p:cNvSpPr txBox="1"/>
          <p:nvPr/>
        </p:nvSpPr>
        <p:spPr>
          <a:xfrm>
            <a:off x="3599848" y="5371245"/>
            <a:ext cx="1492878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の授業では白黒だったので</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１を省略してました</a:t>
            </a:r>
          </a:p>
        </p:txBody>
      </p:sp>
      <p:sp>
        <p:nvSpPr>
          <p:cNvPr id="5" name="テキスト ボックス 4">
            <a:extLst>
              <a:ext uri="{FF2B5EF4-FFF2-40B4-BE49-F238E27FC236}">
                <a16:creationId xmlns:a16="http://schemas.microsoft.com/office/drawing/2014/main" id="{4A493B34-B176-99CA-CAED-B6D037D5AB53}"/>
              </a:ext>
            </a:extLst>
          </p:cNvPr>
          <p:cNvSpPr txBox="1"/>
          <p:nvPr/>
        </p:nvSpPr>
        <p:spPr>
          <a:xfrm>
            <a:off x="4235115" y="6502005"/>
            <a:ext cx="1881257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3</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12" name="図 11">
            <a:extLst>
              <a:ext uri="{FF2B5EF4-FFF2-40B4-BE49-F238E27FC236}">
                <a16:creationId xmlns:a16="http://schemas.microsoft.com/office/drawing/2014/main" id="{0EB40612-0939-A868-04C9-DE7275B1CB18}"/>
              </a:ext>
            </a:extLst>
          </p:cNvPr>
          <p:cNvPicPr>
            <a:picLocks noChangeAspect="1"/>
          </p:cNvPicPr>
          <p:nvPr/>
        </p:nvPicPr>
        <p:blipFill>
          <a:blip r:embed="rId2"/>
          <a:stretch>
            <a:fillRect/>
          </a:stretch>
        </p:blipFill>
        <p:spPr>
          <a:xfrm>
            <a:off x="1699130" y="7642192"/>
            <a:ext cx="9646649" cy="5371766"/>
          </a:xfrm>
          <a:prstGeom prst="rect">
            <a:avLst/>
          </a:prstGeom>
          <a:ln>
            <a:solidFill>
              <a:schemeClr val="tx1"/>
            </a:solidFill>
          </a:ln>
        </p:spPr>
      </p:pic>
      <p:sp>
        <p:nvSpPr>
          <p:cNvPr id="13" name="テキスト ボックス 12">
            <a:extLst>
              <a:ext uri="{FF2B5EF4-FFF2-40B4-BE49-F238E27FC236}">
                <a16:creationId xmlns:a16="http://schemas.microsoft.com/office/drawing/2014/main" id="{BEC9FD30-F4B5-DF7C-8AF1-FD6F10AE929F}"/>
              </a:ext>
            </a:extLst>
          </p:cNvPr>
          <p:cNvSpPr txBox="1"/>
          <p:nvPr/>
        </p:nvSpPr>
        <p:spPr>
          <a:xfrm>
            <a:off x="4831882" y="13200435"/>
            <a:ext cx="27432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回のスライド</a:t>
            </a:r>
          </a:p>
        </p:txBody>
      </p:sp>
      <p:sp>
        <p:nvSpPr>
          <p:cNvPr id="14" name="矢印: 右 13">
            <a:extLst>
              <a:ext uri="{FF2B5EF4-FFF2-40B4-BE49-F238E27FC236}">
                <a16:creationId xmlns:a16="http://schemas.microsoft.com/office/drawing/2014/main" id="{1F2553F7-2061-E8BB-A30A-D486019013F3}"/>
              </a:ext>
            </a:extLst>
          </p:cNvPr>
          <p:cNvSpPr/>
          <p:nvPr/>
        </p:nvSpPr>
        <p:spPr>
          <a:xfrm rot="10800000">
            <a:off x="11685871" y="10182831"/>
            <a:ext cx="814939" cy="71199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5" name="テキスト ボックス 14">
            <a:extLst>
              <a:ext uri="{FF2B5EF4-FFF2-40B4-BE49-F238E27FC236}">
                <a16:creationId xmlns:a16="http://schemas.microsoft.com/office/drawing/2014/main" id="{6EAB35A8-701E-EEF6-2F61-4E59E5E937F1}"/>
              </a:ext>
            </a:extLst>
          </p:cNvPr>
          <p:cNvSpPr txBox="1"/>
          <p:nvPr/>
        </p:nvSpPr>
        <p:spPr>
          <a:xfrm>
            <a:off x="13038223" y="10182831"/>
            <a:ext cx="924426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この</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784</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は </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28×28×</a:t>
            </a:r>
            <a:r>
              <a:rPr kumimoji="0" lang="en-US" altLang="ja-JP" sz="4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rPr>
              <a:t>1</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 784</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18475925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C0A1B3D-0CC4-D9ED-9CA5-BE2B73BD1392}"/>
              </a:ext>
            </a:extLst>
          </p:cNvPr>
          <p:cNvSpPr txBox="1"/>
          <p:nvPr/>
        </p:nvSpPr>
        <p:spPr>
          <a:xfrm>
            <a:off x="3109005" y="2121723"/>
            <a:ext cx="18165990" cy="5337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質問などは随時受け付けます。</a:t>
            </a: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t>時間内にグループで回答が終わり、他のグループのサポートが出来る学生がいればご連絡下さい。</a:t>
            </a: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en-US" altLang="ja-JP" sz="5400" dirty="0"/>
              <a:t>(</a:t>
            </a:r>
            <a:r>
              <a:rPr lang="ja-JP" altLang="en-US" sz="5400" dirty="0"/>
              <a:t>成績にも加味致します。</a:t>
            </a:r>
            <a:r>
              <a:rPr lang="en-US" altLang="ja-JP" sz="5400" dirty="0"/>
              <a:t>)</a:t>
            </a:r>
          </a:p>
          <a:p>
            <a:pPr marL="0" marR="0" indent="0" algn="ctr" defTabSz="2438400" rtl="0" fontAlgn="auto" latinLnBrk="0" hangingPunct="0">
              <a:lnSpc>
                <a:spcPct val="90000"/>
              </a:lnSpc>
              <a:spcBef>
                <a:spcPts val="0"/>
              </a:spcBef>
              <a:spcAft>
                <a:spcPts val="0"/>
              </a:spcAft>
              <a:buClrTx/>
              <a:buSzTx/>
              <a:buFontTx/>
              <a:buNone/>
              <a:tabLst/>
            </a:pP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テキスト ボックス 2">
            <a:extLst>
              <a:ext uri="{FF2B5EF4-FFF2-40B4-BE49-F238E27FC236}">
                <a16:creationId xmlns:a16="http://schemas.microsoft.com/office/drawing/2014/main" id="{789A3504-7807-E984-0168-C5C4726577AD}"/>
              </a:ext>
            </a:extLst>
          </p:cNvPr>
          <p:cNvSpPr txBox="1"/>
          <p:nvPr/>
        </p:nvSpPr>
        <p:spPr>
          <a:xfrm>
            <a:off x="2092825" y="8664165"/>
            <a:ext cx="20198349" cy="1598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rPr>
              <a:t>この授業コマのグループワークを個人で演習を実施した学生は、</a:t>
            </a:r>
            <a:r>
              <a:rPr lang="ja-JP" altLang="en-US" sz="5400" dirty="0">
                <a:solidFill>
                  <a:srgbClr val="FF0000"/>
                </a:solidFill>
              </a:rPr>
              <a:t>グループ番号を半角のゼロ「０」として提出してください。</a:t>
            </a:r>
            <a:endParaRPr lang="en-US" altLang="ja-JP" sz="5400" dirty="0">
              <a:solidFill>
                <a:srgbClr val="FF0000"/>
              </a:solidFill>
            </a:endParaRPr>
          </a:p>
        </p:txBody>
      </p:sp>
    </p:spTree>
    <p:extLst>
      <p:ext uri="{BB962C8B-B14F-4D97-AF65-F5344CB8AC3E}">
        <p14:creationId xmlns:p14="http://schemas.microsoft.com/office/powerpoint/2010/main" val="16354155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これよりも高い精度が出せるニューラルネットワークである、…"/>
          <p:cNvSpPr txBox="1"/>
          <p:nvPr/>
        </p:nvSpPr>
        <p:spPr>
          <a:xfrm>
            <a:off x="4907964" y="11152685"/>
            <a:ext cx="14568091" cy="753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700">
                <a:latin typeface="ヒラギノ丸ゴ ProN W4"/>
                <a:ea typeface="ヒラギノ丸ゴ ProN W4"/>
                <a:cs typeface="ヒラギノ丸ゴ ProN W4"/>
                <a:sym typeface="ヒラギノ丸ゴ ProN W4"/>
              </a:defRPr>
            </a:pPr>
            <a:r>
              <a:rPr lang="ja-JP" altLang="en-US" dirty="0"/>
              <a:t>グループに分かれて別のデータセットで試してみよう</a:t>
            </a:r>
            <a:endParaRPr dirty="0"/>
          </a:p>
        </p:txBody>
      </p:sp>
      <p:sp>
        <p:nvSpPr>
          <p:cNvPr id="187" name="前回の深層学習はMLP"/>
          <p:cNvSpPr txBox="1"/>
          <p:nvPr/>
        </p:nvSpPr>
        <p:spPr>
          <a:xfrm>
            <a:off x="6297758" y="887914"/>
            <a:ext cx="11788484" cy="1404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700">
                <a:latin typeface="ヒラギノ丸ゴ ProN W4"/>
                <a:ea typeface="ヒラギノ丸ゴ ProN W4"/>
                <a:cs typeface="ヒラギノ丸ゴ ProN W4"/>
                <a:sym typeface="ヒラギノ丸ゴ ProN W4"/>
              </a:defRPr>
            </a:lvl1pPr>
          </a:lstStyle>
          <a:p>
            <a:r>
              <a:rPr lang="ja-JP" altLang="en-US" dirty="0"/>
              <a:t>これまで</a:t>
            </a:r>
            <a:r>
              <a:rPr lang="en-US" altLang="ja-JP" dirty="0"/>
              <a:t>MNIST</a:t>
            </a:r>
            <a:r>
              <a:rPr lang="ja-JP" altLang="en-US" dirty="0"/>
              <a:t>、</a:t>
            </a:r>
            <a:r>
              <a:rPr lang="en-US" altLang="ja-JP" dirty="0"/>
              <a:t>FASHION-MNIST</a:t>
            </a:r>
            <a:r>
              <a:rPr lang="ja-JP" altLang="en-US" dirty="0"/>
              <a:t>を使用して</a:t>
            </a:r>
            <a:endParaRPr lang="en-US" altLang="ja-JP" dirty="0"/>
          </a:p>
          <a:p>
            <a:r>
              <a:rPr lang="en-US" altLang="ja-JP" dirty="0"/>
              <a:t>MLP</a:t>
            </a:r>
            <a:r>
              <a:rPr lang="ja-JP" altLang="en-US" dirty="0"/>
              <a:t>、</a:t>
            </a:r>
            <a:r>
              <a:rPr lang="en-US" altLang="ja-JP" dirty="0"/>
              <a:t>CNN</a:t>
            </a:r>
            <a:r>
              <a:rPr lang="ja-JP" altLang="en-US" dirty="0"/>
              <a:t>を実践</a:t>
            </a:r>
            <a:endParaRPr dirty="0"/>
          </a:p>
        </p:txBody>
      </p:sp>
      <p:pic>
        <p:nvPicPr>
          <p:cNvPr id="3" name="図 2">
            <a:extLst>
              <a:ext uri="{FF2B5EF4-FFF2-40B4-BE49-F238E27FC236}">
                <a16:creationId xmlns:a16="http://schemas.microsoft.com/office/drawing/2014/main" id="{8A3C0AC5-AF45-4299-9177-779BEF8063D0}"/>
              </a:ext>
            </a:extLst>
          </p:cNvPr>
          <p:cNvPicPr>
            <a:picLocks noChangeAspect="1"/>
          </p:cNvPicPr>
          <p:nvPr/>
        </p:nvPicPr>
        <p:blipFill>
          <a:blip r:embed="rId2"/>
          <a:stretch>
            <a:fillRect/>
          </a:stretch>
        </p:blipFill>
        <p:spPr>
          <a:xfrm>
            <a:off x="1338134" y="3409332"/>
            <a:ext cx="10640910" cy="5963482"/>
          </a:xfrm>
          <a:prstGeom prst="rect">
            <a:avLst/>
          </a:prstGeom>
          <a:ln>
            <a:solidFill>
              <a:schemeClr val="tx1"/>
            </a:solidFill>
          </a:ln>
        </p:spPr>
      </p:pic>
      <p:pic>
        <p:nvPicPr>
          <p:cNvPr id="5" name="図 4">
            <a:extLst>
              <a:ext uri="{FF2B5EF4-FFF2-40B4-BE49-F238E27FC236}">
                <a16:creationId xmlns:a16="http://schemas.microsoft.com/office/drawing/2014/main" id="{B2D3DFDF-5FF3-4403-865A-DF386A7EBD74}"/>
              </a:ext>
            </a:extLst>
          </p:cNvPr>
          <p:cNvPicPr>
            <a:picLocks noChangeAspect="1"/>
          </p:cNvPicPr>
          <p:nvPr/>
        </p:nvPicPr>
        <p:blipFill>
          <a:blip r:embed="rId3"/>
          <a:stretch>
            <a:fillRect/>
          </a:stretch>
        </p:blipFill>
        <p:spPr>
          <a:xfrm>
            <a:off x="12404956" y="3409332"/>
            <a:ext cx="10640910" cy="5903989"/>
          </a:xfrm>
          <a:prstGeom prst="rect">
            <a:avLst/>
          </a:prstGeom>
          <a:ln>
            <a:solidFill>
              <a:schemeClr val="tx1"/>
            </a:solid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NN"/>
          <p:cNvSpPr txBox="1"/>
          <p:nvPr/>
        </p:nvSpPr>
        <p:spPr>
          <a:xfrm>
            <a:off x="10798190" y="457381"/>
            <a:ext cx="2787622" cy="961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CIFAR10</a:t>
            </a:r>
            <a:endParaRPr dirty="0"/>
          </a:p>
        </p:txBody>
      </p:sp>
      <p:pic>
        <p:nvPicPr>
          <p:cNvPr id="3" name="図 2">
            <a:extLst>
              <a:ext uri="{FF2B5EF4-FFF2-40B4-BE49-F238E27FC236}">
                <a16:creationId xmlns:a16="http://schemas.microsoft.com/office/drawing/2014/main" id="{4A4FFD26-F8FF-434D-900D-ADC9BC90F007}"/>
              </a:ext>
            </a:extLst>
          </p:cNvPr>
          <p:cNvPicPr>
            <a:picLocks noChangeAspect="1"/>
          </p:cNvPicPr>
          <p:nvPr/>
        </p:nvPicPr>
        <p:blipFill>
          <a:blip r:embed="rId2"/>
          <a:stretch>
            <a:fillRect/>
          </a:stretch>
        </p:blipFill>
        <p:spPr>
          <a:xfrm>
            <a:off x="9035410" y="1877671"/>
            <a:ext cx="9100804" cy="7073507"/>
          </a:xfrm>
          <a:prstGeom prst="rect">
            <a:avLst/>
          </a:prstGeom>
        </p:spPr>
      </p:pic>
      <p:sp>
        <p:nvSpPr>
          <p:cNvPr id="64" name="CNN">
            <a:extLst>
              <a:ext uri="{FF2B5EF4-FFF2-40B4-BE49-F238E27FC236}">
                <a16:creationId xmlns:a16="http://schemas.microsoft.com/office/drawing/2014/main" id="{E4F2DBB6-737C-4D3A-850E-E574C1BF30A0}"/>
              </a:ext>
            </a:extLst>
          </p:cNvPr>
          <p:cNvSpPr txBox="1"/>
          <p:nvPr/>
        </p:nvSpPr>
        <p:spPr>
          <a:xfrm>
            <a:off x="2907757" y="10181799"/>
            <a:ext cx="19340231" cy="961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60000</a:t>
            </a:r>
            <a:r>
              <a:rPr lang="ja-JP" altLang="en-US" dirty="0"/>
              <a:t>画像</a:t>
            </a:r>
            <a:r>
              <a:rPr lang="en-US" altLang="ja-JP" dirty="0"/>
              <a:t>(50000</a:t>
            </a:r>
            <a:r>
              <a:rPr lang="ja-JP" altLang="en-US" dirty="0"/>
              <a:t>画像：学習用、</a:t>
            </a:r>
            <a:r>
              <a:rPr lang="en-US" altLang="ja-JP" dirty="0"/>
              <a:t>10000</a:t>
            </a:r>
            <a:r>
              <a:rPr lang="ja-JP" altLang="en-US" dirty="0"/>
              <a:t>画像：テスト用</a:t>
            </a:r>
            <a:r>
              <a:rPr lang="en-US" altLang="ja-JP" dirty="0"/>
              <a:t>)</a:t>
            </a:r>
          </a:p>
        </p:txBody>
      </p:sp>
      <p:sp>
        <p:nvSpPr>
          <p:cNvPr id="66" name="CNN">
            <a:extLst>
              <a:ext uri="{FF2B5EF4-FFF2-40B4-BE49-F238E27FC236}">
                <a16:creationId xmlns:a16="http://schemas.microsoft.com/office/drawing/2014/main" id="{4182753B-0333-400C-9D04-EF2ECD5BF3E8}"/>
              </a:ext>
            </a:extLst>
          </p:cNvPr>
          <p:cNvSpPr txBox="1"/>
          <p:nvPr/>
        </p:nvSpPr>
        <p:spPr>
          <a:xfrm>
            <a:off x="3102611" y="11235267"/>
            <a:ext cx="19181533" cy="961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MNIST</a:t>
            </a:r>
            <a:r>
              <a:rPr lang="ja-JP" altLang="en-US" dirty="0"/>
              <a:t>、</a:t>
            </a:r>
            <a:r>
              <a:rPr lang="en-US" altLang="ja-JP" dirty="0" err="1"/>
              <a:t>Fashion_MNIST</a:t>
            </a:r>
            <a:r>
              <a:rPr lang="ja-JP" altLang="en-US" dirty="0"/>
              <a:t>と違う点は</a:t>
            </a:r>
            <a:r>
              <a:rPr lang="ja-JP" altLang="en-US" dirty="0">
                <a:solidFill>
                  <a:srgbClr val="FF0000"/>
                </a:solidFill>
              </a:rPr>
              <a:t>サイズ</a:t>
            </a:r>
            <a:r>
              <a:rPr lang="ja-JP" altLang="en-US" dirty="0"/>
              <a:t>と</a:t>
            </a:r>
            <a:r>
              <a:rPr lang="ja-JP" altLang="en-US" dirty="0">
                <a:solidFill>
                  <a:srgbClr val="FF0000"/>
                </a:solidFill>
              </a:rPr>
              <a:t>カラー</a:t>
            </a:r>
            <a:endParaRPr lang="en-US" altLang="ja-JP" dirty="0">
              <a:solidFill>
                <a:srgbClr val="FF0000"/>
              </a:solidFill>
            </a:endParaRPr>
          </a:p>
        </p:txBody>
      </p:sp>
      <p:sp>
        <p:nvSpPr>
          <p:cNvPr id="67" name="CNN">
            <a:extLst>
              <a:ext uri="{FF2B5EF4-FFF2-40B4-BE49-F238E27FC236}">
                <a16:creationId xmlns:a16="http://schemas.microsoft.com/office/drawing/2014/main" id="{53834339-A5F3-4FBB-B41B-A1EB0AD00559}"/>
              </a:ext>
            </a:extLst>
          </p:cNvPr>
          <p:cNvSpPr txBox="1"/>
          <p:nvPr/>
        </p:nvSpPr>
        <p:spPr>
          <a:xfrm>
            <a:off x="4419202" y="5208523"/>
            <a:ext cx="2882199" cy="850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5400" dirty="0"/>
              <a:t>10</a:t>
            </a:r>
            <a:r>
              <a:rPr lang="ja-JP" altLang="en-US" sz="5400" dirty="0"/>
              <a:t>クラス</a:t>
            </a:r>
            <a:endParaRPr lang="en-US" altLang="ja-JP" sz="5400" dirty="0"/>
          </a:p>
        </p:txBody>
      </p:sp>
      <p:sp>
        <p:nvSpPr>
          <p:cNvPr id="5" name="左中かっこ 4">
            <a:extLst>
              <a:ext uri="{FF2B5EF4-FFF2-40B4-BE49-F238E27FC236}">
                <a16:creationId xmlns:a16="http://schemas.microsoft.com/office/drawing/2014/main" id="{158473A4-11F5-4AB0-886E-924421ACF1E2}"/>
              </a:ext>
            </a:extLst>
          </p:cNvPr>
          <p:cNvSpPr/>
          <p:nvPr/>
        </p:nvSpPr>
        <p:spPr>
          <a:xfrm>
            <a:off x="7704306" y="2217906"/>
            <a:ext cx="525294" cy="6575898"/>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2" name="CNN">
            <a:extLst>
              <a:ext uri="{FF2B5EF4-FFF2-40B4-BE49-F238E27FC236}">
                <a16:creationId xmlns:a16="http://schemas.microsoft.com/office/drawing/2014/main" id="{7511BF33-62B1-1C7E-D22A-611405C83661}"/>
              </a:ext>
            </a:extLst>
          </p:cNvPr>
          <p:cNvSpPr txBox="1"/>
          <p:nvPr/>
        </p:nvSpPr>
        <p:spPr>
          <a:xfrm>
            <a:off x="3087110" y="12358017"/>
            <a:ext cx="18209779" cy="961289"/>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from </a:t>
            </a:r>
            <a:r>
              <a:rPr lang="en-US" altLang="ja-JP" dirty="0" err="1"/>
              <a:t>keras.datasets</a:t>
            </a:r>
            <a:r>
              <a:rPr lang="en-US" altLang="ja-JP" dirty="0"/>
              <a:t> import cifar10</a:t>
            </a:r>
          </a:p>
        </p:txBody>
      </p:sp>
      <p:sp>
        <p:nvSpPr>
          <p:cNvPr id="4" name="CNN">
            <a:extLst>
              <a:ext uri="{FF2B5EF4-FFF2-40B4-BE49-F238E27FC236}">
                <a16:creationId xmlns:a16="http://schemas.microsoft.com/office/drawing/2014/main" id="{F836FEFC-C0C2-9C41-51A2-BC40D6D2B625}"/>
              </a:ext>
            </a:extLst>
          </p:cNvPr>
          <p:cNvSpPr txBox="1"/>
          <p:nvPr/>
        </p:nvSpPr>
        <p:spPr>
          <a:xfrm>
            <a:off x="18526842" y="1923512"/>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0</a:t>
            </a:r>
          </a:p>
        </p:txBody>
      </p:sp>
      <p:sp>
        <p:nvSpPr>
          <p:cNvPr id="8" name="CNN">
            <a:extLst>
              <a:ext uri="{FF2B5EF4-FFF2-40B4-BE49-F238E27FC236}">
                <a16:creationId xmlns:a16="http://schemas.microsoft.com/office/drawing/2014/main" id="{3B389889-6DAB-CA88-CECA-6B49D4D55E1B}"/>
              </a:ext>
            </a:extLst>
          </p:cNvPr>
          <p:cNvSpPr txBox="1"/>
          <p:nvPr/>
        </p:nvSpPr>
        <p:spPr>
          <a:xfrm>
            <a:off x="18526846" y="2634759"/>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1</a:t>
            </a:r>
          </a:p>
        </p:txBody>
      </p:sp>
      <p:sp>
        <p:nvSpPr>
          <p:cNvPr id="9" name="CNN">
            <a:extLst>
              <a:ext uri="{FF2B5EF4-FFF2-40B4-BE49-F238E27FC236}">
                <a16:creationId xmlns:a16="http://schemas.microsoft.com/office/drawing/2014/main" id="{870E59D4-77AE-5262-B5F8-6354AF8A7573}"/>
              </a:ext>
            </a:extLst>
          </p:cNvPr>
          <p:cNvSpPr txBox="1"/>
          <p:nvPr/>
        </p:nvSpPr>
        <p:spPr>
          <a:xfrm>
            <a:off x="18526846" y="3363999"/>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2</a:t>
            </a:r>
          </a:p>
        </p:txBody>
      </p:sp>
      <p:sp>
        <p:nvSpPr>
          <p:cNvPr id="10" name="CNN">
            <a:extLst>
              <a:ext uri="{FF2B5EF4-FFF2-40B4-BE49-F238E27FC236}">
                <a16:creationId xmlns:a16="http://schemas.microsoft.com/office/drawing/2014/main" id="{04F05D53-A6F8-AF35-EE1B-40EBDCB46C5E}"/>
              </a:ext>
            </a:extLst>
          </p:cNvPr>
          <p:cNvSpPr txBox="1"/>
          <p:nvPr/>
        </p:nvSpPr>
        <p:spPr>
          <a:xfrm>
            <a:off x="18526846" y="4022754"/>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3</a:t>
            </a:r>
          </a:p>
        </p:txBody>
      </p:sp>
      <p:sp>
        <p:nvSpPr>
          <p:cNvPr id="11" name="CNN">
            <a:extLst>
              <a:ext uri="{FF2B5EF4-FFF2-40B4-BE49-F238E27FC236}">
                <a16:creationId xmlns:a16="http://schemas.microsoft.com/office/drawing/2014/main" id="{CBF5D5E3-9264-6790-A95F-8E823C1B6E3E}"/>
              </a:ext>
            </a:extLst>
          </p:cNvPr>
          <p:cNvSpPr txBox="1"/>
          <p:nvPr/>
        </p:nvSpPr>
        <p:spPr>
          <a:xfrm>
            <a:off x="18526846" y="4735411"/>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4</a:t>
            </a:r>
          </a:p>
        </p:txBody>
      </p:sp>
      <p:sp>
        <p:nvSpPr>
          <p:cNvPr id="12" name="CNN">
            <a:extLst>
              <a:ext uri="{FF2B5EF4-FFF2-40B4-BE49-F238E27FC236}">
                <a16:creationId xmlns:a16="http://schemas.microsoft.com/office/drawing/2014/main" id="{BEEA04B3-1CF6-472B-F113-AD8AC3CD369B}"/>
              </a:ext>
            </a:extLst>
          </p:cNvPr>
          <p:cNvSpPr txBox="1"/>
          <p:nvPr/>
        </p:nvSpPr>
        <p:spPr>
          <a:xfrm>
            <a:off x="18526845" y="5394166"/>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5</a:t>
            </a:r>
          </a:p>
        </p:txBody>
      </p:sp>
      <p:sp>
        <p:nvSpPr>
          <p:cNvPr id="13" name="CNN">
            <a:extLst>
              <a:ext uri="{FF2B5EF4-FFF2-40B4-BE49-F238E27FC236}">
                <a16:creationId xmlns:a16="http://schemas.microsoft.com/office/drawing/2014/main" id="{9475EA29-648B-8A45-F96E-10C72DB74F06}"/>
              </a:ext>
            </a:extLst>
          </p:cNvPr>
          <p:cNvSpPr txBox="1"/>
          <p:nvPr/>
        </p:nvSpPr>
        <p:spPr>
          <a:xfrm>
            <a:off x="18526844" y="6123406"/>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6</a:t>
            </a:r>
          </a:p>
        </p:txBody>
      </p:sp>
      <p:sp>
        <p:nvSpPr>
          <p:cNvPr id="14" name="CNN">
            <a:extLst>
              <a:ext uri="{FF2B5EF4-FFF2-40B4-BE49-F238E27FC236}">
                <a16:creationId xmlns:a16="http://schemas.microsoft.com/office/drawing/2014/main" id="{3EE746CD-2071-46D6-A616-65FA26B5C528}"/>
              </a:ext>
            </a:extLst>
          </p:cNvPr>
          <p:cNvSpPr txBox="1"/>
          <p:nvPr/>
        </p:nvSpPr>
        <p:spPr>
          <a:xfrm>
            <a:off x="18526843" y="6816661"/>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7</a:t>
            </a:r>
          </a:p>
        </p:txBody>
      </p:sp>
      <p:sp>
        <p:nvSpPr>
          <p:cNvPr id="15" name="CNN">
            <a:extLst>
              <a:ext uri="{FF2B5EF4-FFF2-40B4-BE49-F238E27FC236}">
                <a16:creationId xmlns:a16="http://schemas.microsoft.com/office/drawing/2014/main" id="{34094839-8496-D7E9-47A5-706B8803845C}"/>
              </a:ext>
            </a:extLst>
          </p:cNvPr>
          <p:cNvSpPr txBox="1"/>
          <p:nvPr/>
        </p:nvSpPr>
        <p:spPr>
          <a:xfrm>
            <a:off x="18526842" y="7486786"/>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8</a:t>
            </a:r>
          </a:p>
        </p:txBody>
      </p:sp>
      <p:sp>
        <p:nvSpPr>
          <p:cNvPr id="16" name="CNN">
            <a:extLst>
              <a:ext uri="{FF2B5EF4-FFF2-40B4-BE49-F238E27FC236}">
                <a16:creationId xmlns:a16="http://schemas.microsoft.com/office/drawing/2014/main" id="{ED909D63-DAC0-F5F3-0CC8-23A132CA8636}"/>
              </a:ext>
            </a:extLst>
          </p:cNvPr>
          <p:cNvSpPr txBox="1"/>
          <p:nvPr/>
        </p:nvSpPr>
        <p:spPr>
          <a:xfrm>
            <a:off x="18526842" y="8188073"/>
            <a:ext cx="415177"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9</a:t>
            </a:r>
          </a:p>
        </p:txBody>
      </p:sp>
    </p:spTree>
    <p:extLst>
      <p:ext uri="{BB962C8B-B14F-4D97-AF65-F5344CB8AC3E}">
        <p14:creationId xmlns:p14="http://schemas.microsoft.com/office/powerpoint/2010/main" val="1507641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702419" y="3558341"/>
            <a:ext cx="17366934" cy="5587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a:t>
            </a:r>
            <a:r>
              <a:rPr lang="en-US" altLang="ja-JP" sz="3600" dirty="0">
                <a:latin typeface="Hiragino Maru Gothic ProN W4" panose="020F0400000000000000" pitchFamily="34" charset="-128"/>
                <a:ea typeface="Hiragino Maru Gothic ProN W4" panose="020F0400000000000000" pitchFamily="34" charset="-128"/>
              </a:rPr>
              <a:t>1~3: </a:t>
            </a:r>
            <a:r>
              <a:rPr lang="ja-JP" altLang="en-US" sz="3600" dirty="0">
                <a:latin typeface="Hiragino Maru Gothic ProN W4" panose="020F0400000000000000" pitchFamily="34" charset="-128"/>
                <a:ea typeface="Hiragino Maru Gothic ProN W4" panose="020F0400000000000000" pitchFamily="34" charset="-128"/>
              </a:rPr>
              <a:t>画像の読み込みと加工</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の画像の</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番目の画像が、</a:t>
            </a:r>
            <a:r>
              <a:rPr lang="en-US" altLang="ja-JP" sz="3600" dirty="0">
                <a:latin typeface="Hiragino Maru Gothic ProN W4" panose="020F0400000000000000" pitchFamily="34" charset="-128"/>
                <a:ea typeface="Hiragino Maru Gothic ProN W4" panose="020F0400000000000000" pitchFamily="34" charset="-128"/>
              </a:rPr>
              <a:t>airplane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automobile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bird</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cat</a:t>
            </a: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deer</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frog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horse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ship</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truck</a:t>
            </a:r>
            <a:r>
              <a:rPr lang="ja-JP" altLang="en-US" sz="3600" dirty="0">
                <a:latin typeface="Hiragino Maru Gothic ProN W4" panose="020F0400000000000000" pitchFamily="34" charset="-128"/>
                <a:ea typeface="Hiragino Maru Gothic ProN W4" panose="020F0400000000000000" pitchFamily="34" charset="-128"/>
              </a:rPr>
              <a:t>のどれに相当するか調べなさい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番目まで順番に表示してください</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枚を画像の上に</a:t>
            </a:r>
            <a:r>
              <a:rPr lang="en-US" altLang="ja-JP" sz="3600" dirty="0" err="1">
                <a:latin typeface="Hiragino Maru Gothic ProN W4" panose="020F0400000000000000" pitchFamily="34" charset="-128"/>
                <a:ea typeface="Hiragino Maru Gothic ProN W4" panose="020F0400000000000000" pitchFamily="34" charset="-128"/>
              </a:rPr>
              <a:t>plt.title</a:t>
            </a:r>
            <a:r>
              <a:rPr lang="ja-JP" altLang="en-US" sz="3600" dirty="0">
                <a:latin typeface="Hiragino Maru Gothic ProN W4" panose="020F0400000000000000" pitchFamily="34" charset="-128"/>
                <a:ea typeface="Hiragino Maru Gothic ProN W4" panose="020F0400000000000000" pitchFamily="34" charset="-128"/>
              </a:rPr>
              <a:t>を使用して正解も表示してください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18</a:t>
            </a:r>
            <a:r>
              <a:rPr lang="ja-JP" altLang="en-US" sz="3600" dirty="0">
                <a:latin typeface="Hiragino Maru Gothic ProN W4" panose="020F0400000000000000" pitchFamily="34" charset="-128"/>
                <a:ea typeface="Hiragino Maru Gothic ProN W4" panose="020F0400000000000000" pitchFamily="34" charset="-128"/>
              </a:rPr>
              <a:t>枚を</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の</a:t>
            </a:r>
            <a:r>
              <a:rPr lang="en-US" altLang="ja-JP" sz="3600" dirty="0">
                <a:latin typeface="Hiragino Maru Gothic ProN W4" panose="020F0400000000000000" pitchFamily="34" charset="-128"/>
                <a:ea typeface="Hiragino Maru Gothic ProN W4" panose="020F0400000000000000" pitchFamily="34" charset="-128"/>
              </a:rPr>
              <a:t>subplot</a:t>
            </a:r>
            <a:r>
              <a:rPr lang="ja-JP" altLang="en-US" sz="3600" dirty="0">
                <a:latin typeface="Hiragino Maru Gothic ProN W4" panose="020F0400000000000000" pitchFamily="34" charset="-128"/>
                <a:ea typeface="Hiragino Maru Gothic ProN W4" panose="020F0400000000000000" pitchFamily="34" charset="-128"/>
              </a:rPr>
              <a:t>を使って縦</a:t>
            </a:r>
            <a:r>
              <a:rPr lang="en-US" altLang="ja-JP" sz="3600" dirty="0">
                <a:latin typeface="Hiragino Maru Gothic ProN W4" panose="020F0400000000000000" pitchFamily="34" charset="-128"/>
                <a:ea typeface="Hiragino Maru Gothic ProN W4" panose="020F0400000000000000" pitchFamily="34" charset="-128"/>
              </a:rPr>
              <a:t>3</a:t>
            </a:r>
            <a:r>
              <a:rPr lang="ja-JP" altLang="en-US" sz="3600" dirty="0">
                <a:latin typeface="Hiragino Maru Gothic ProN W4" panose="020F0400000000000000" pitchFamily="34" charset="-128"/>
                <a:ea typeface="Hiragino Maru Gothic ProN W4" panose="020F0400000000000000" pitchFamily="34" charset="-128"/>
              </a:rPr>
              <a:t>、横</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で表示する</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その際に目盛りを消して表示してください。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で検索するとオプションの使い方が色々出てきます。</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7935795" y="8069058"/>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702419" y="9551828"/>
            <a:ext cx="17916764" cy="109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err="1">
                <a:latin typeface="Hiragino Maru Gothic ProN W4" panose="020F0400000000000000" pitchFamily="34" charset="-128"/>
                <a:ea typeface="Hiragino Maru Gothic ProN W4" panose="020F0400000000000000" pitchFamily="34" charset="-128"/>
              </a:rPr>
              <a:t>MLP</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2702419" y="10946676"/>
            <a:ext cx="18180903"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が高いものを提出しなさい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pPr algn="l"/>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2240302" y="12258652"/>
            <a:ext cx="19213593" cy="109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最後に全てコードを残して、</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グループ番号</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名前</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学籍番号</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).i</a:t>
            </a:r>
            <a:r>
              <a:rPr lang="en-US" altLang="ja-JP" sz="3600" dirty="0" err="1">
                <a:solidFill>
                  <a:srgbClr val="FF0000"/>
                </a:solidFill>
                <a:latin typeface="Hiragino Maru Gothic ProN W4" panose="020F0400000000000000" pitchFamily="34" charset="-128"/>
                <a:ea typeface="Hiragino Maru Gothic ProN W4" panose="020F0400000000000000" pitchFamily="34" charset="-128"/>
              </a:rPr>
              <a:t>pynb</a:t>
            </a:r>
            <a:r>
              <a:rPr lang="ja-JP" altLang="en-US" sz="3600" dirty="0">
                <a:latin typeface="Hiragino Maru Gothic ProN W4" panose="020F0400000000000000" pitchFamily="34" charset="-128"/>
                <a:ea typeface="Hiragino Maru Gothic ProN W4" panose="020F0400000000000000" pitchFamily="34" charset="-128"/>
              </a:rPr>
              <a:t>で提出すること</a:t>
            </a:r>
            <a:endParaRPr lang="en-US" altLang="ja-JP" sz="3600" dirty="0">
              <a:latin typeface="Hiragino Maru Gothic ProN W4" panose="020F0400000000000000" pitchFamily="34" charset="-128"/>
              <a:ea typeface="Hiragino Maru Gothic ProN W4" panose="020F0400000000000000" pitchFamily="34" charset="-128"/>
            </a:endParaRPr>
          </a:p>
          <a:p>
            <a:r>
              <a:rPr lang="en-US" altLang="ja-JP" sz="3600" dirty="0">
                <a:latin typeface="Hiragino Maru Gothic ProN W4" panose="020F0400000000000000" pitchFamily="34" charset="-128"/>
                <a:ea typeface="Hiragino Maru Gothic ProN W4" panose="020F0400000000000000" pitchFamily="34" charset="-128"/>
              </a:rPr>
              <a:t>(ex. 3_</a:t>
            </a:r>
            <a:r>
              <a:rPr lang="ja-JP" altLang="en-US" sz="3600" dirty="0">
                <a:latin typeface="Hiragino Maru Gothic ProN W4" panose="020F0400000000000000" pitchFamily="34" charset="-128"/>
                <a:ea typeface="Hiragino Maru Gothic ProN W4" panose="020F0400000000000000" pitchFamily="34" charset="-128"/>
              </a:rPr>
              <a:t>須藤毅顕</a:t>
            </a:r>
            <a:r>
              <a:rPr lang="en-US" altLang="ja-JP" sz="3600" dirty="0">
                <a:latin typeface="Hiragino Maru Gothic ProN W4" panose="020F0400000000000000" pitchFamily="34" charset="-128"/>
                <a:ea typeface="Hiragino Maru Gothic ProN W4" panose="020F0400000000000000" pitchFamily="34" charset="-128"/>
              </a:rPr>
              <a:t>_12345678.ipynb)</a:t>
            </a:r>
          </a:p>
        </p:txBody>
      </p:sp>
      <p:sp>
        <p:nvSpPr>
          <p:cNvPr id="5" name="テキスト ボックス 4">
            <a:extLst>
              <a:ext uri="{FF2B5EF4-FFF2-40B4-BE49-F238E27FC236}">
                <a16:creationId xmlns:a16="http://schemas.microsoft.com/office/drawing/2014/main" id="{1FAD5555-647C-F15B-E224-9789C4F42882}"/>
              </a:ext>
            </a:extLst>
          </p:cNvPr>
          <p:cNvSpPr txBox="1"/>
          <p:nvPr/>
        </p:nvSpPr>
        <p:spPr>
          <a:xfrm>
            <a:off x="1856096" y="416417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6" name="テキスト ボックス 5">
            <a:extLst>
              <a:ext uri="{FF2B5EF4-FFF2-40B4-BE49-F238E27FC236}">
                <a16:creationId xmlns:a16="http://schemas.microsoft.com/office/drawing/2014/main" id="{B6DA3AE0-4F97-2C9F-9143-5F1D01BF289C}"/>
              </a:ext>
            </a:extLst>
          </p:cNvPr>
          <p:cNvSpPr txBox="1"/>
          <p:nvPr/>
        </p:nvSpPr>
        <p:spPr>
          <a:xfrm>
            <a:off x="1856096" y="6063061"/>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2</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7" name="テキスト ボックス 6">
            <a:extLst>
              <a:ext uri="{FF2B5EF4-FFF2-40B4-BE49-F238E27FC236}">
                <a16:creationId xmlns:a16="http://schemas.microsoft.com/office/drawing/2014/main" id="{11B3C1C9-295B-2567-8CDF-F1842477EB3A}"/>
              </a:ext>
            </a:extLst>
          </p:cNvPr>
          <p:cNvSpPr txBox="1"/>
          <p:nvPr/>
        </p:nvSpPr>
        <p:spPr>
          <a:xfrm>
            <a:off x="1856096" y="712734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3</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8" name="テキスト ボックス 7">
            <a:extLst>
              <a:ext uri="{FF2B5EF4-FFF2-40B4-BE49-F238E27FC236}">
                <a16:creationId xmlns:a16="http://schemas.microsoft.com/office/drawing/2014/main" id="{674297AF-D960-7B7B-7908-D98CCF75C137}"/>
              </a:ext>
            </a:extLst>
          </p:cNvPr>
          <p:cNvSpPr txBox="1"/>
          <p:nvPr/>
        </p:nvSpPr>
        <p:spPr>
          <a:xfrm>
            <a:off x="1856096" y="9583256"/>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4</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9" name="テキスト ボックス 8">
            <a:extLst>
              <a:ext uri="{FF2B5EF4-FFF2-40B4-BE49-F238E27FC236}">
                <a16:creationId xmlns:a16="http://schemas.microsoft.com/office/drawing/2014/main" id="{B8488B8E-C8CE-0448-0611-0A66BB15BB98}"/>
              </a:ext>
            </a:extLst>
          </p:cNvPr>
          <p:cNvSpPr txBox="1"/>
          <p:nvPr/>
        </p:nvSpPr>
        <p:spPr>
          <a:xfrm>
            <a:off x="1856096" y="10977334"/>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5</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1D4E5FB-1CB9-6485-4A92-DC85DCD98037}"/>
              </a:ext>
            </a:extLst>
          </p:cNvPr>
          <p:cNvSpPr txBox="1"/>
          <p:nvPr/>
        </p:nvSpPr>
        <p:spPr>
          <a:xfrm>
            <a:off x="823693" y="6326813"/>
            <a:ext cx="18129964"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label = ['airplane','automobile','bird','cat','deer’,</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'frog','horse','ship','truck']</a:t>
            </a:r>
          </a:p>
          <a:p>
            <a:pPr algn="l"/>
            <a:r>
              <a:rPr lang="ja-JP" altLang="en-US" sz="3600" dirty="0">
                <a:latin typeface="Hiragino Maru Gothic ProN W4" panose="020F0400000000000000" pitchFamily="34" charset="-128"/>
                <a:ea typeface="Hiragino Maru Gothic ProN W4" panose="020F0400000000000000" pitchFamily="34" charset="-128"/>
              </a:rPr>
              <a:t>for i in range(</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9990</a:t>
            </a:r>
            <a:r>
              <a:rPr lang="ja-JP" altLang="en-US" sz="3600" dirty="0">
                <a:latin typeface="Hiragino Maru Gothic ProN W4" panose="020F0400000000000000" pitchFamily="34" charset="-128"/>
                <a:ea typeface="Hiragino Maru Gothic ProN W4" panose="020F0400000000000000" pitchFamily="34" charset="-128"/>
              </a:rPr>
              <a:t>,</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a:t>
            </a:r>
          </a:p>
          <a:p>
            <a:pPr algn="l"/>
            <a:r>
              <a:rPr lang="ja-JP" altLang="en-US" sz="3600" dirty="0">
                <a:latin typeface="Hiragino Maru Gothic ProN W4" panose="020F0400000000000000" pitchFamily="34" charset="-128"/>
                <a:ea typeface="Hiragino Maru Gothic ProN W4" panose="020F0400000000000000" pitchFamily="34" charset="-128"/>
              </a:rPr>
              <a:t>    print(</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i+1</a:t>
            </a:r>
            <a:r>
              <a:rPr lang="ja-JP" altLang="en-US" sz="3600" dirty="0">
                <a:latin typeface="Hiragino Maru Gothic ProN W4" panose="020F0400000000000000" pitchFamily="34" charset="-128"/>
                <a:ea typeface="Hiragino Maru Gothic ProN W4" panose="020F0400000000000000" pitchFamily="34" charset="-128"/>
              </a:rPr>
              <a:t>,label[</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y_test[i][0]</a:t>
            </a:r>
            <a:r>
              <a:rPr lang="ja-JP" altLang="en-US" sz="3600" dirty="0">
                <a:latin typeface="Hiragino Maru Gothic ProN W4" panose="020F0400000000000000" pitchFamily="34" charset="-128"/>
                <a:ea typeface="Hiragino Maru Gothic ProN W4" panose="020F0400000000000000" pitchFamily="34" charset="-128"/>
              </a:rPr>
              <a:t>])</a:t>
            </a:r>
          </a:p>
        </p:txBody>
      </p:sp>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1330037" y="3657580"/>
            <a:ext cx="18129963" cy="159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の画像の</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番目の画像が、</a:t>
            </a:r>
            <a:r>
              <a:rPr lang="en-US" altLang="ja-JP" sz="3600" dirty="0">
                <a:latin typeface="Hiragino Maru Gothic ProN W4" panose="020F0400000000000000" pitchFamily="34" charset="-128"/>
                <a:ea typeface="Hiragino Maru Gothic ProN W4" panose="020F0400000000000000" pitchFamily="34" charset="-128"/>
              </a:rPr>
              <a:t>airplane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automobile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bird</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cat</a:t>
            </a: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deer</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frog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horse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ship</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truck</a:t>
            </a:r>
            <a:r>
              <a:rPr lang="ja-JP" altLang="en-US" sz="3600" dirty="0">
                <a:latin typeface="Hiragino Maru Gothic ProN W4" panose="020F0400000000000000" pitchFamily="34" charset="-128"/>
                <a:ea typeface="Hiragino Maru Gothic ProN W4" panose="020F0400000000000000" pitchFamily="34" charset="-128"/>
              </a:rPr>
              <a:t>のどれに相当するか調べたい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下のような出力結果が得られるように下記プログラムを完成させなさい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AE22B541-66AE-5646-DEC0-67ECE356C6D1}"/>
              </a:ext>
            </a:extLst>
          </p:cNvPr>
          <p:cNvSpPr txBox="1"/>
          <p:nvPr/>
        </p:nvSpPr>
        <p:spPr>
          <a:xfrm>
            <a:off x="4276704" y="6832315"/>
            <a:ext cx="735521"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2800" dirty="0">
                <a:solidFill>
                  <a:schemeClr val="bg1"/>
                </a:solidFill>
              </a:rPr>
              <a:t>①</a:t>
            </a:r>
            <a:endParaRPr lang="en-US" altLang="ja-JP" sz="2800" dirty="0">
              <a:solidFill>
                <a:schemeClr val="bg1"/>
              </a:solidFill>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12F1791F-6FB6-C41D-DC1A-9284AEBE4DBB}"/>
              </a:ext>
            </a:extLst>
          </p:cNvPr>
          <p:cNvSpPr txBox="1"/>
          <p:nvPr/>
        </p:nvSpPr>
        <p:spPr>
          <a:xfrm>
            <a:off x="5802039" y="6858000"/>
            <a:ext cx="735521"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2800" dirty="0">
                <a:solidFill>
                  <a:schemeClr val="bg1"/>
                </a:solidFill>
              </a:rPr>
              <a:t>②</a:t>
            </a:r>
            <a:endParaRPr lang="en-US" altLang="ja-JP" sz="2800" dirty="0">
              <a:solidFill>
                <a:schemeClr val="bg1"/>
              </a:solidFill>
            </a:endParaRPr>
          </a:p>
        </p:txBody>
      </p:sp>
      <p:sp>
        <p:nvSpPr>
          <p:cNvPr id="5" name="入力データに対してカーネルと呼ばれる小さな行列をスライドさせながら学習させる手法">
            <a:extLst>
              <a:ext uri="{FF2B5EF4-FFF2-40B4-BE49-F238E27FC236}">
                <a16:creationId xmlns:a16="http://schemas.microsoft.com/office/drawing/2014/main" id="{D371E8CB-CDC8-FF23-8DF1-CF4820E8B4E7}"/>
              </a:ext>
            </a:extLst>
          </p:cNvPr>
          <p:cNvSpPr txBox="1"/>
          <p:nvPr/>
        </p:nvSpPr>
        <p:spPr>
          <a:xfrm>
            <a:off x="2860619" y="7348391"/>
            <a:ext cx="735521"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2800" dirty="0">
                <a:solidFill>
                  <a:schemeClr val="bg1"/>
                </a:solidFill>
              </a:rPr>
              <a:t>③</a:t>
            </a:r>
            <a:endParaRPr lang="en-US" altLang="ja-JP" sz="2800" dirty="0">
              <a:solidFill>
                <a:schemeClr val="bg1"/>
              </a:solidFill>
            </a:endParaRPr>
          </a:p>
        </p:txBody>
      </p:sp>
      <p:sp>
        <p:nvSpPr>
          <p:cNvPr id="8" name="入力データに対してカーネルと呼ばれる小さな行列をスライドさせながら学習させる手法">
            <a:extLst>
              <a:ext uri="{FF2B5EF4-FFF2-40B4-BE49-F238E27FC236}">
                <a16:creationId xmlns:a16="http://schemas.microsoft.com/office/drawing/2014/main" id="{12D44B09-2130-8896-3936-86BF5FB56796}"/>
              </a:ext>
            </a:extLst>
          </p:cNvPr>
          <p:cNvSpPr txBox="1"/>
          <p:nvPr/>
        </p:nvSpPr>
        <p:spPr>
          <a:xfrm>
            <a:off x="5779748" y="7393217"/>
            <a:ext cx="735521"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2800" dirty="0">
                <a:solidFill>
                  <a:schemeClr val="bg1"/>
                </a:solidFill>
              </a:rPr>
              <a:t>④</a:t>
            </a:r>
            <a:endParaRPr lang="en-US" altLang="ja-JP" sz="2800" dirty="0">
              <a:solidFill>
                <a:schemeClr val="bg1"/>
              </a:solidFill>
            </a:endParaRPr>
          </a:p>
        </p:txBody>
      </p:sp>
      <p:sp>
        <p:nvSpPr>
          <p:cNvPr id="10" name="四角形: 角を丸くする 11">
            <a:extLst>
              <a:ext uri="{FF2B5EF4-FFF2-40B4-BE49-F238E27FC236}">
                <a16:creationId xmlns:a16="http://schemas.microsoft.com/office/drawing/2014/main" id="{C4B1E7D0-8523-57AC-EEB4-C1FD26F5C5D1}"/>
              </a:ext>
            </a:extLst>
          </p:cNvPr>
          <p:cNvSpPr/>
          <p:nvPr/>
        </p:nvSpPr>
        <p:spPr>
          <a:xfrm>
            <a:off x="15166109" y="7301249"/>
            <a:ext cx="8626764" cy="6031345"/>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Hiragino Maru Gothic ProN W4" panose="020F0400000000000000" pitchFamily="34" charset="-128"/>
              <a:cs typeface="Graphik"/>
              <a:sym typeface="Graphik"/>
            </a:endParaRPr>
          </a:p>
        </p:txBody>
      </p:sp>
      <p:sp>
        <p:nvSpPr>
          <p:cNvPr id="13" name="テキスト ボックス 12">
            <a:extLst>
              <a:ext uri="{FF2B5EF4-FFF2-40B4-BE49-F238E27FC236}">
                <a16:creationId xmlns:a16="http://schemas.microsoft.com/office/drawing/2014/main" id="{1AC9A86E-1724-A7A7-8B18-44D10CDA8541}"/>
              </a:ext>
            </a:extLst>
          </p:cNvPr>
          <p:cNvSpPr txBox="1"/>
          <p:nvPr/>
        </p:nvSpPr>
        <p:spPr>
          <a:xfrm>
            <a:off x="15609633" y="7951855"/>
            <a:ext cx="3061250"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FF00"/>
                </a:solidFill>
              </a:rPr>
              <a:t>出力結果</a:t>
            </a:r>
          </a:p>
        </p:txBody>
      </p:sp>
      <p:sp>
        <p:nvSpPr>
          <p:cNvPr id="14" name="テキスト ボックス 13">
            <a:extLst>
              <a:ext uri="{FF2B5EF4-FFF2-40B4-BE49-F238E27FC236}">
                <a16:creationId xmlns:a16="http://schemas.microsoft.com/office/drawing/2014/main" id="{D9526559-F847-28DD-F92D-FA5B736BA16D}"/>
              </a:ext>
            </a:extLst>
          </p:cNvPr>
          <p:cNvSpPr txBox="1"/>
          <p:nvPr/>
        </p:nvSpPr>
        <p:spPr>
          <a:xfrm>
            <a:off x="18534221" y="7951855"/>
            <a:ext cx="4690368"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3600" dirty="0">
                <a:solidFill>
                  <a:srgbClr val="FFFF00"/>
                </a:solidFill>
              </a:rPr>
              <a:t>9991 horse</a:t>
            </a:r>
          </a:p>
          <a:p>
            <a:pPr algn="l"/>
            <a:r>
              <a:rPr lang="en-US" altLang="ja-JP" sz="3600" dirty="0">
                <a:solidFill>
                  <a:srgbClr val="FFFF00"/>
                </a:solidFill>
              </a:rPr>
              <a:t>9992 airplane</a:t>
            </a:r>
          </a:p>
          <a:p>
            <a:pPr algn="l"/>
            <a:r>
              <a:rPr lang="en-US" altLang="ja-JP" sz="3600" dirty="0">
                <a:solidFill>
                  <a:srgbClr val="FFFF00"/>
                </a:solidFill>
              </a:rPr>
              <a:t>9993 cat</a:t>
            </a:r>
          </a:p>
          <a:p>
            <a:pPr algn="l"/>
            <a:r>
              <a:rPr lang="en-US" altLang="ja-JP" sz="3600" dirty="0">
                <a:solidFill>
                  <a:srgbClr val="FFFF00"/>
                </a:solidFill>
              </a:rPr>
              <a:t>9994 dog</a:t>
            </a:r>
          </a:p>
          <a:p>
            <a:pPr algn="l"/>
            <a:r>
              <a:rPr lang="en-US" altLang="ja-JP" sz="3600" dirty="0">
                <a:solidFill>
                  <a:srgbClr val="FFFF00"/>
                </a:solidFill>
              </a:rPr>
              <a:t>9995 cat</a:t>
            </a:r>
          </a:p>
          <a:p>
            <a:pPr algn="l"/>
            <a:r>
              <a:rPr lang="en-US" altLang="ja-JP" sz="3600" dirty="0">
                <a:solidFill>
                  <a:srgbClr val="FFFF00"/>
                </a:solidFill>
              </a:rPr>
              <a:t>9996 ship</a:t>
            </a:r>
          </a:p>
          <a:p>
            <a:pPr algn="l"/>
            <a:r>
              <a:rPr lang="en-US" altLang="ja-JP" sz="3600" dirty="0">
                <a:solidFill>
                  <a:srgbClr val="FFFF00"/>
                </a:solidFill>
              </a:rPr>
              <a:t>9997 cat</a:t>
            </a:r>
          </a:p>
          <a:p>
            <a:pPr algn="l"/>
            <a:r>
              <a:rPr lang="en-US" altLang="ja-JP" sz="3600" dirty="0">
                <a:solidFill>
                  <a:srgbClr val="FFFF00"/>
                </a:solidFill>
              </a:rPr>
              <a:t>9998 dog</a:t>
            </a:r>
          </a:p>
          <a:p>
            <a:pPr algn="l"/>
            <a:r>
              <a:rPr lang="en-US" altLang="ja-JP" sz="3600" dirty="0">
                <a:solidFill>
                  <a:srgbClr val="FFFF00"/>
                </a:solidFill>
              </a:rPr>
              <a:t>9999 automobile</a:t>
            </a:r>
          </a:p>
          <a:p>
            <a:pPr algn="l"/>
            <a:r>
              <a:rPr lang="en-US" altLang="ja-JP" sz="3600" dirty="0">
                <a:solidFill>
                  <a:srgbClr val="FFFF00"/>
                </a:solidFill>
              </a:rPr>
              <a:t>10000 horse</a:t>
            </a:r>
            <a:endParaRPr lang="ja-JP" altLang="en-US" sz="3600" dirty="0">
              <a:solidFill>
                <a:srgbClr val="FFFF00"/>
              </a:solidFill>
            </a:endParaRPr>
          </a:p>
        </p:txBody>
      </p:sp>
    </p:spTree>
    <p:extLst>
      <p:ext uri="{BB962C8B-B14F-4D97-AF65-F5344CB8AC3E}">
        <p14:creationId xmlns:p14="http://schemas.microsoft.com/office/powerpoint/2010/main" val="8136728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850201" y="4283726"/>
            <a:ext cx="17322050" cy="159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問２</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枚を画像の上に</a:t>
            </a:r>
            <a:r>
              <a:rPr lang="en-US" altLang="ja-JP" sz="3600" dirty="0" err="1">
                <a:latin typeface="Hiragino Maru Gothic ProN W4" panose="020F0400000000000000" pitchFamily="34" charset="-128"/>
                <a:ea typeface="Hiragino Maru Gothic ProN W4" panose="020F0400000000000000" pitchFamily="34" charset="-128"/>
              </a:rPr>
              <a:t>plt.title</a:t>
            </a:r>
            <a:r>
              <a:rPr lang="ja-JP" altLang="en-US" sz="3600" dirty="0">
                <a:latin typeface="Hiragino Maru Gothic ProN W4" panose="020F0400000000000000" pitchFamily="34" charset="-128"/>
                <a:ea typeface="Hiragino Maru Gothic ProN W4" panose="020F0400000000000000" pitchFamily="34" charset="-128"/>
              </a:rPr>
              <a:t>を使用して正解も表示してください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pic>
        <p:nvPicPr>
          <p:cNvPr id="6" name="図 5">
            <a:extLst>
              <a:ext uri="{FF2B5EF4-FFF2-40B4-BE49-F238E27FC236}">
                <a16:creationId xmlns:a16="http://schemas.microsoft.com/office/drawing/2014/main" id="{51248481-9808-E3BB-59E0-D58290FA7DFC}"/>
              </a:ext>
            </a:extLst>
          </p:cNvPr>
          <p:cNvPicPr>
            <a:picLocks noChangeAspect="1"/>
          </p:cNvPicPr>
          <p:nvPr/>
        </p:nvPicPr>
        <p:blipFill>
          <a:blip r:embed="rId2"/>
          <a:stretch>
            <a:fillRect/>
          </a:stretch>
        </p:blipFill>
        <p:spPr>
          <a:xfrm>
            <a:off x="5503844" y="7793270"/>
            <a:ext cx="11965070" cy="2876951"/>
          </a:xfrm>
          <a:prstGeom prst="rect">
            <a:avLst/>
          </a:prstGeom>
        </p:spPr>
      </p:pic>
      <p:sp>
        <p:nvSpPr>
          <p:cNvPr id="7" name="テキスト ボックス 6">
            <a:extLst>
              <a:ext uri="{FF2B5EF4-FFF2-40B4-BE49-F238E27FC236}">
                <a16:creationId xmlns:a16="http://schemas.microsoft.com/office/drawing/2014/main" id="{BC5C2064-EF86-2C53-EB99-21A357A64F6A}"/>
              </a:ext>
            </a:extLst>
          </p:cNvPr>
          <p:cNvSpPr txBox="1"/>
          <p:nvPr/>
        </p:nvSpPr>
        <p:spPr>
          <a:xfrm>
            <a:off x="6151418" y="11198818"/>
            <a:ext cx="10421568"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3200" dirty="0">
                <a:latin typeface="Hiragino Maru Gothic ProN W4" panose="020F0400000000000000" pitchFamily="34" charset="-128"/>
                <a:ea typeface="Hiragino Maru Gothic ProN W4" panose="020F0400000000000000" pitchFamily="34" charset="-128"/>
              </a:rPr>
              <a:t>例：正解の画像ではないです</a:t>
            </a:r>
            <a:endParaRPr lang="en-US" altLang="ja-JP" sz="3200" dirty="0">
              <a:latin typeface="Hiragino Maru Gothic ProN W4" panose="020F0400000000000000" pitchFamily="34" charset="-128"/>
              <a:ea typeface="Hiragino Maru Gothic ProN W4" panose="020F0400000000000000" pitchFamily="34" charset="-128"/>
            </a:endParaRPr>
          </a:p>
          <a:p>
            <a:pPr marL="0" marR="0" indent="0" algn="l" defTabSz="2438400" rtl="0" fontAlgn="auto" latinLnBrk="0" hangingPunct="0">
              <a:lnSpc>
                <a:spcPct val="90000"/>
              </a:lnSpc>
              <a:spcBef>
                <a:spcPts val="0"/>
              </a:spcBef>
              <a:spcAft>
                <a:spcPts val="0"/>
              </a:spcAft>
              <a:buClrTx/>
              <a:buSzTx/>
              <a:buFontTx/>
              <a:buNone/>
              <a:tabLst/>
            </a:pPr>
            <a:r>
              <a:rPr lang="en-US" altLang="ja-JP" sz="3200" dirty="0" err="1">
                <a:latin typeface="Hiragino Maru Gothic ProN W4" panose="020F0400000000000000" pitchFamily="34" charset="-128"/>
                <a:ea typeface="Hiragino Maru Gothic ProN W4" panose="020F0400000000000000" pitchFamily="34" charset="-128"/>
              </a:rPr>
              <a:t>plt.title</a:t>
            </a:r>
            <a:r>
              <a:rPr lang="en-US" altLang="ja-JP" sz="3200" dirty="0">
                <a:latin typeface="Hiragino Maru Gothic ProN W4" panose="020F0400000000000000" pitchFamily="34" charset="-128"/>
                <a:ea typeface="Hiragino Maru Gothic ProN W4" panose="020F0400000000000000" pitchFamily="34" charset="-128"/>
              </a:rPr>
              <a:t>(???,</a:t>
            </a:r>
            <a:r>
              <a:rPr lang="en-US" altLang="ja-JP" sz="3200" dirty="0" err="1">
                <a:latin typeface="Hiragino Maru Gothic ProN W4" panose="020F0400000000000000" pitchFamily="34" charset="-128"/>
                <a:ea typeface="Hiragino Maru Gothic ProN W4" panose="020F0400000000000000" pitchFamily="34" charset="-128"/>
              </a:rPr>
              <a:t>fontsize</a:t>
            </a:r>
            <a:r>
              <a:rPr lang="en-US" altLang="ja-JP" sz="3200" dirty="0">
                <a:latin typeface="Hiragino Maru Gothic ProN W4" panose="020F0400000000000000" pitchFamily="34" charset="-128"/>
                <a:ea typeface="Hiragino Maru Gothic ProN W4" panose="020F0400000000000000" pitchFamily="34" charset="-128"/>
              </a:rPr>
              <a:t>=??)</a:t>
            </a:r>
            <a:r>
              <a:rPr lang="ja-JP" altLang="en-US" sz="3200" dirty="0">
                <a:latin typeface="Hiragino Maru Gothic ProN W4" panose="020F0400000000000000" pitchFamily="34" charset="-128"/>
                <a:ea typeface="Hiragino Maru Gothic ProN W4" panose="020F0400000000000000" pitchFamily="34" charset="-128"/>
              </a:rPr>
              <a:t>で表示するサイズが変えられます</a:t>
            </a:r>
            <a:endPar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Tree>
    <p:extLst>
      <p:ext uri="{BB962C8B-B14F-4D97-AF65-F5344CB8AC3E}">
        <p14:creationId xmlns:p14="http://schemas.microsoft.com/office/powerpoint/2010/main" val="21614289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640409"/>
            <a:ext cx="4180632" cy="836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785547" y="3933018"/>
            <a:ext cx="17314035" cy="2595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問３</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18</a:t>
            </a:r>
            <a:r>
              <a:rPr lang="ja-JP" altLang="en-US" sz="3600" dirty="0">
                <a:latin typeface="Hiragino Maru Gothic ProN W4" panose="020F0400000000000000" pitchFamily="34" charset="-128"/>
                <a:ea typeface="Hiragino Maru Gothic ProN W4" panose="020F0400000000000000" pitchFamily="34" charset="-128"/>
              </a:rPr>
              <a:t>枚を</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の</a:t>
            </a:r>
            <a:r>
              <a:rPr lang="en-US" altLang="ja-JP" sz="3600" dirty="0">
                <a:latin typeface="Hiragino Maru Gothic ProN W4" panose="020F0400000000000000" pitchFamily="34" charset="-128"/>
                <a:ea typeface="Hiragino Maru Gothic ProN W4" panose="020F0400000000000000" pitchFamily="34" charset="-128"/>
              </a:rPr>
              <a:t>subplot</a:t>
            </a:r>
            <a:r>
              <a:rPr lang="ja-JP" altLang="en-US" sz="3600" dirty="0">
                <a:latin typeface="Hiragino Maru Gothic ProN W4" panose="020F0400000000000000" pitchFamily="34" charset="-128"/>
                <a:ea typeface="Hiragino Maru Gothic ProN W4" panose="020F0400000000000000" pitchFamily="34" charset="-128"/>
              </a:rPr>
              <a:t>を使って縦</a:t>
            </a:r>
            <a:r>
              <a:rPr lang="en-US" altLang="ja-JP" sz="3600" dirty="0">
                <a:latin typeface="Hiragino Maru Gothic ProN W4" panose="020F0400000000000000" pitchFamily="34" charset="-128"/>
                <a:ea typeface="Hiragino Maru Gothic ProN W4" panose="020F0400000000000000" pitchFamily="34" charset="-128"/>
              </a:rPr>
              <a:t>3</a:t>
            </a:r>
            <a:r>
              <a:rPr lang="ja-JP" altLang="en-US" sz="3600" dirty="0">
                <a:latin typeface="Hiragino Maru Gothic ProN W4" panose="020F0400000000000000" pitchFamily="34" charset="-128"/>
                <a:ea typeface="Hiragino Maru Gothic ProN W4" panose="020F0400000000000000" pitchFamily="34" charset="-128"/>
              </a:rPr>
              <a:t>、横</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で表示する</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その際に目盛りを消して表示してください。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で検索するとオプションの使い方が色々出てきます。</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8208880" y="5879271"/>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1626625" y="9451017"/>
            <a:ext cx="21610083" cy="109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問４　</a:t>
            </a:r>
            <a:r>
              <a:rPr lang="en-US" altLang="ja-JP" sz="3600" dirty="0" err="1">
                <a:latin typeface="Hiragino Maru Gothic ProN W4" panose="020F0400000000000000" pitchFamily="34" charset="-128"/>
                <a:ea typeface="Hiragino Maru Gothic ProN W4" panose="020F0400000000000000" pitchFamily="34" charset="-128"/>
              </a:rPr>
              <a:t>MLP</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がグループ内で高いモデルの学習結果を提出しなさい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1626625" y="10783838"/>
            <a:ext cx="20831024"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問５　</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がグループ内で高いモデルの学習結果を提出しなさい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pPr algn="l"/>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774443"/>
            <a:ext cx="16162918"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1626625" y="12214957"/>
            <a:ext cx="21337573" cy="1210588"/>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4000" dirty="0">
                <a:latin typeface="Hiragino Maru Gothic ProN W4" panose="020F0400000000000000" pitchFamily="34" charset="-128"/>
                <a:ea typeface="Hiragino Maru Gothic ProN W4" panose="020F0400000000000000" pitchFamily="34" charset="-128"/>
              </a:rPr>
              <a:t>最後に全てコードを残して、</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グループ番号</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名前</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学籍番号</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).i</a:t>
            </a:r>
            <a:r>
              <a:rPr lang="en-US" altLang="ja-JP" sz="4000" dirty="0" err="1">
                <a:solidFill>
                  <a:srgbClr val="FF0000"/>
                </a:solidFill>
                <a:latin typeface="Hiragino Maru Gothic ProN W4" panose="020F0400000000000000" pitchFamily="34" charset="-128"/>
                <a:ea typeface="Hiragino Maru Gothic ProN W4" panose="020F0400000000000000" pitchFamily="34" charset="-128"/>
              </a:rPr>
              <a:t>pynb</a:t>
            </a:r>
            <a:r>
              <a:rPr lang="ja-JP" altLang="en-US" sz="4000" dirty="0">
                <a:latin typeface="Hiragino Maru Gothic ProN W4" panose="020F0400000000000000" pitchFamily="34" charset="-128"/>
                <a:ea typeface="Hiragino Maru Gothic ProN W4" panose="020F0400000000000000" pitchFamily="34" charset="-128"/>
              </a:rPr>
              <a:t>で提出すること</a:t>
            </a:r>
            <a:endParaRPr lang="en-US" altLang="ja-JP" sz="4000" dirty="0">
              <a:latin typeface="Hiragino Maru Gothic ProN W4" panose="020F0400000000000000" pitchFamily="34" charset="-128"/>
              <a:ea typeface="Hiragino Maru Gothic ProN W4" panose="020F0400000000000000" pitchFamily="34" charset="-128"/>
            </a:endParaRPr>
          </a:p>
          <a:p>
            <a:r>
              <a:rPr lang="en-US" altLang="ja-JP" sz="4000" dirty="0">
                <a:latin typeface="Hiragino Maru Gothic ProN W4" panose="020F0400000000000000" pitchFamily="34" charset="-128"/>
                <a:ea typeface="Hiragino Maru Gothic ProN W4" panose="020F0400000000000000" pitchFamily="34" charset="-128"/>
              </a:rPr>
              <a:t>(ex. 3_</a:t>
            </a:r>
            <a:r>
              <a:rPr lang="ja-JP" altLang="en-US" sz="4000" dirty="0">
                <a:latin typeface="Hiragino Maru Gothic ProN W4" panose="020F0400000000000000" pitchFamily="34" charset="-128"/>
                <a:ea typeface="Hiragino Maru Gothic ProN W4" panose="020F0400000000000000" pitchFamily="34" charset="-128"/>
              </a:rPr>
              <a:t>須藤毅顕</a:t>
            </a:r>
            <a:r>
              <a:rPr lang="en-US" altLang="ja-JP" sz="4000" dirty="0">
                <a:latin typeface="Hiragino Maru Gothic ProN W4" panose="020F0400000000000000" pitchFamily="34" charset="-128"/>
                <a:ea typeface="Hiragino Maru Gothic ProN W4" panose="020F0400000000000000" pitchFamily="34" charset="-128"/>
              </a:rPr>
              <a:t>_12345678.ipynb)</a:t>
            </a:r>
          </a:p>
        </p:txBody>
      </p:sp>
      <p:pic>
        <p:nvPicPr>
          <p:cNvPr id="5" name="図 4">
            <a:extLst>
              <a:ext uri="{FF2B5EF4-FFF2-40B4-BE49-F238E27FC236}">
                <a16:creationId xmlns:a16="http://schemas.microsoft.com/office/drawing/2014/main" id="{29C80919-6872-1865-42AB-388D6FB22F06}"/>
              </a:ext>
            </a:extLst>
          </p:cNvPr>
          <p:cNvPicPr>
            <a:picLocks noChangeAspect="1"/>
          </p:cNvPicPr>
          <p:nvPr/>
        </p:nvPicPr>
        <p:blipFill rotWithShape="1">
          <a:blip r:embed="rId2"/>
          <a:srcRect t="17703"/>
          <a:stretch/>
        </p:blipFill>
        <p:spPr>
          <a:xfrm>
            <a:off x="4219989" y="7167510"/>
            <a:ext cx="9865465" cy="1952176"/>
          </a:xfrm>
          <a:prstGeom prst="rect">
            <a:avLst/>
          </a:prstGeom>
        </p:spPr>
      </p:pic>
      <p:sp>
        <p:nvSpPr>
          <p:cNvPr id="6" name="矢印: 右 5">
            <a:extLst>
              <a:ext uri="{FF2B5EF4-FFF2-40B4-BE49-F238E27FC236}">
                <a16:creationId xmlns:a16="http://schemas.microsoft.com/office/drawing/2014/main" id="{84D3F687-02A7-39BB-5C76-CC0157DD384D}"/>
              </a:ext>
            </a:extLst>
          </p:cNvPr>
          <p:cNvSpPr/>
          <p:nvPr/>
        </p:nvSpPr>
        <p:spPr>
          <a:xfrm rot="10800000">
            <a:off x="14427201" y="7601488"/>
            <a:ext cx="1265382" cy="644862"/>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入力データに対してカーネルと呼ばれる小さな行列をスライドさせながら学習させる手法">
            <a:extLst>
              <a:ext uri="{FF2B5EF4-FFF2-40B4-BE49-F238E27FC236}">
                <a16:creationId xmlns:a16="http://schemas.microsoft.com/office/drawing/2014/main" id="{BD3165C9-59FC-F5FE-CA91-E934B52F7E20}"/>
              </a:ext>
            </a:extLst>
          </p:cNvPr>
          <p:cNvSpPr txBox="1"/>
          <p:nvPr/>
        </p:nvSpPr>
        <p:spPr>
          <a:xfrm>
            <a:off x="16034329" y="7659124"/>
            <a:ext cx="7116618" cy="545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この目盛りを消してください</a:t>
            </a:r>
            <a:endParaRPr lang="en-US" altLang="ja-JP" sz="3200"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20143854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5CF793-1623-FAC1-29DA-63DAC44158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87618" y="2149792"/>
            <a:ext cx="7882399" cy="5191094"/>
          </a:xfrm>
          <a:prstGeom prst="rect">
            <a:avLst/>
          </a:prstGeom>
        </p:spPr>
      </p:pic>
      <p:pic>
        <p:nvPicPr>
          <p:cNvPr id="9" name="図 8">
            <a:extLst>
              <a:ext uri="{FF2B5EF4-FFF2-40B4-BE49-F238E27FC236}">
                <a16:creationId xmlns:a16="http://schemas.microsoft.com/office/drawing/2014/main" id="{D2039F2C-11B6-0EA5-189F-D1A27DA85F8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101935" y="7862119"/>
            <a:ext cx="7768082" cy="5104740"/>
          </a:xfrm>
          <a:prstGeom prst="rect">
            <a:avLst/>
          </a:prstGeom>
        </p:spPr>
      </p:pic>
      <p:sp>
        <p:nvSpPr>
          <p:cNvPr id="10" name="テキスト ボックス 9">
            <a:extLst>
              <a:ext uri="{FF2B5EF4-FFF2-40B4-BE49-F238E27FC236}">
                <a16:creationId xmlns:a16="http://schemas.microsoft.com/office/drawing/2014/main" id="{36D04447-4ACE-0E35-53D4-F4F4E2223D91}"/>
              </a:ext>
            </a:extLst>
          </p:cNvPr>
          <p:cNvSpPr txBox="1"/>
          <p:nvPr/>
        </p:nvSpPr>
        <p:spPr>
          <a:xfrm>
            <a:off x="2145170" y="1070491"/>
            <a:ext cx="727623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dirty="0">
                <a:latin typeface="Hiragino Maru Gothic ProN W4" panose="020F0400000000000000" pitchFamily="34" charset="-128"/>
                <a:ea typeface="Hiragino Maru Gothic ProN W4" panose="020F0400000000000000" pitchFamily="34" charset="-128"/>
              </a:rPr>
              <a:t>試しにやった</a:t>
            </a:r>
            <a:r>
              <a:rPr lang="en-US" altLang="ja-JP" sz="3200" dirty="0">
                <a:latin typeface="Hiragino Maru Gothic ProN W4" panose="020F0400000000000000" pitchFamily="34" charset="-128"/>
                <a:ea typeface="Hiragino Maru Gothic ProN W4" panose="020F0400000000000000" pitchFamily="34" charset="-128"/>
              </a:rPr>
              <a:t>MLP</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では精度</a:t>
            </a:r>
            <a:r>
              <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45%</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でした</a:t>
            </a:r>
          </a:p>
        </p:txBody>
      </p:sp>
      <p:sp>
        <p:nvSpPr>
          <p:cNvPr id="11" name="テキスト ボックス 10">
            <a:extLst>
              <a:ext uri="{FF2B5EF4-FFF2-40B4-BE49-F238E27FC236}">
                <a16:creationId xmlns:a16="http://schemas.microsoft.com/office/drawing/2014/main" id="{DE584209-C6EE-058B-4A6C-E2A025A2BDAE}"/>
              </a:ext>
            </a:extLst>
          </p:cNvPr>
          <p:cNvSpPr txBox="1"/>
          <p:nvPr/>
        </p:nvSpPr>
        <p:spPr>
          <a:xfrm>
            <a:off x="14220772" y="931656"/>
            <a:ext cx="6539911" cy="988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試しにやった</a:t>
            </a:r>
            <a:r>
              <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CNN</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ではエポック</a:t>
            </a:r>
            <a:r>
              <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15</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で</a:t>
            </a:r>
            <a:r>
              <a:rPr lang="ja-JP" altLang="en-US" sz="3200" dirty="0">
                <a:latin typeface="Hiragino Maru Gothic ProN W4" panose="020F0400000000000000" pitchFamily="34" charset="-128"/>
                <a:ea typeface="Hiragino Maru Gothic ProN W4" panose="020F0400000000000000" pitchFamily="34" charset="-128"/>
              </a:rPr>
              <a:t>精度</a:t>
            </a:r>
            <a:r>
              <a:rPr lang="en-US" altLang="ja-JP" sz="3200" dirty="0">
                <a:latin typeface="Hiragino Maru Gothic ProN W4" panose="020F0400000000000000" pitchFamily="34" charset="-128"/>
                <a:ea typeface="Hiragino Maru Gothic ProN W4" panose="020F0400000000000000" pitchFamily="34" charset="-128"/>
              </a:rPr>
              <a:t>75%</a:t>
            </a:r>
            <a:r>
              <a:rPr lang="ja-JP" altLang="en-US" sz="3200" dirty="0">
                <a:latin typeface="Hiragino Maru Gothic ProN W4" panose="020F0400000000000000" pitchFamily="34" charset="-128"/>
                <a:ea typeface="Hiragino Maru Gothic ProN W4" panose="020F0400000000000000" pitchFamily="34" charset="-128"/>
              </a:rPr>
              <a:t>ぐらいでした</a:t>
            </a:r>
            <a:endPar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pic>
        <p:nvPicPr>
          <p:cNvPr id="2" name="図 1">
            <a:extLst>
              <a:ext uri="{FF2B5EF4-FFF2-40B4-BE49-F238E27FC236}">
                <a16:creationId xmlns:a16="http://schemas.microsoft.com/office/drawing/2014/main" id="{E70D117B-DE0C-C11F-474B-583DAE195E1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3313535" y="2226848"/>
            <a:ext cx="8066260" cy="5261580"/>
          </a:xfrm>
          <a:prstGeom prst="rect">
            <a:avLst/>
          </a:prstGeom>
        </p:spPr>
      </p:pic>
      <p:pic>
        <p:nvPicPr>
          <p:cNvPr id="3" name="図 2">
            <a:extLst>
              <a:ext uri="{FF2B5EF4-FFF2-40B4-BE49-F238E27FC236}">
                <a16:creationId xmlns:a16="http://schemas.microsoft.com/office/drawing/2014/main" id="{9954E04F-FDEF-FC31-DE0D-6413B8CD5541}"/>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Lst>
          </a:blip>
          <a:stretch>
            <a:fillRect/>
          </a:stretch>
        </p:blipFill>
        <p:spPr>
          <a:xfrm>
            <a:off x="13601660" y="8016231"/>
            <a:ext cx="7778133" cy="5178077"/>
          </a:xfrm>
          <a:prstGeom prst="rect">
            <a:avLst/>
          </a:prstGeom>
        </p:spPr>
      </p:pic>
    </p:spTree>
    <p:extLst>
      <p:ext uri="{BB962C8B-B14F-4D97-AF65-F5344CB8AC3E}">
        <p14:creationId xmlns:p14="http://schemas.microsoft.com/office/powerpoint/2010/main" val="10712239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入力データに対してカーネルと呼ばれる小さな行列をスライドさせながら学習させる手法"/>
          <p:cNvSpPr txBox="1"/>
          <p:nvPr/>
        </p:nvSpPr>
        <p:spPr>
          <a:xfrm>
            <a:off x="1556392" y="668987"/>
            <a:ext cx="4238340" cy="601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グループ</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7</a:t>
            </a:r>
            <a:r>
              <a:rPr lang="ja-JP" altLang="en-US" sz="3600" dirty="0">
                <a:latin typeface="Hiragino Maru Gothic ProN W4" panose="020F0400000000000000" pitchFamily="34" charset="-128"/>
                <a:ea typeface="Hiragino Maru Gothic ProN W4" panose="020F0400000000000000" pitchFamily="34" charset="-128"/>
              </a:rPr>
              <a:t>人</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249410" y="2764965"/>
            <a:ext cx="19046881" cy="30941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・グループとして</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つの答えにしてもらい、各自が提出</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MLP</a:t>
            </a:r>
            <a:r>
              <a:rPr lang="ja-JP" altLang="en-US" sz="3600" dirty="0">
                <a:latin typeface="Hiragino Maru Gothic ProN W4" panose="020F0400000000000000" pitchFamily="34" charset="-128"/>
                <a:ea typeface="Hiragino Maru Gothic ProN W4" panose="020F0400000000000000" pitchFamily="34" charset="-128"/>
              </a:rPr>
              <a:t>と</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の学習時</a:t>
            </a:r>
            <a:r>
              <a:rPr lang="en-US" altLang="ja-JP" sz="3600" dirty="0">
                <a:latin typeface="Hiragino Maru Gothic ProN W4" panose="020F0400000000000000" pitchFamily="34" charset="-128"/>
                <a:ea typeface="Hiragino Maru Gothic ProN W4" panose="020F0400000000000000" pitchFamily="34" charset="-128"/>
              </a:rPr>
              <a:t>(</a:t>
            </a:r>
            <a:r>
              <a:rPr lang="ja-JP" altLang="en-US" sz="3600" dirty="0">
                <a:latin typeface="Hiragino Maru Gothic ProN W4" panose="020F0400000000000000" pitchFamily="34" charset="-128"/>
                <a:ea typeface="Hiragino Maru Gothic ProN W4" panose="020F0400000000000000" pitchFamily="34" charset="-128"/>
              </a:rPr>
              <a:t>特に</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が時間がかかるので、手分けすることを推奨</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案</a:t>
            </a:r>
            <a:r>
              <a:rPr lang="en-US" altLang="ja-JP" sz="3600" dirty="0">
                <a:latin typeface="Hiragino Maru Gothic ProN W4" panose="020F0400000000000000" pitchFamily="34" charset="-128"/>
                <a:ea typeface="Hiragino Maru Gothic ProN W4" panose="020F0400000000000000" pitchFamily="34" charset="-128"/>
              </a:rPr>
              <a:t>1) </a:t>
            </a:r>
            <a:r>
              <a:rPr lang="ja-JP" altLang="en-US" sz="3600" dirty="0">
                <a:latin typeface="Hiragino Maru Gothic ProN W4" panose="020F0400000000000000" pitchFamily="34" charset="-128"/>
                <a:ea typeface="Hiragino Maru Gothic ProN W4" panose="020F0400000000000000" pitchFamily="34" charset="-128"/>
              </a:rPr>
              <a:t>みんなでモデルを作る、</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2</a:t>
            </a:r>
            <a:r>
              <a:rPr lang="ja-JP" altLang="en-US" sz="3600" dirty="0">
                <a:latin typeface="Hiragino Maru Gothic ProN W4" panose="020F0400000000000000" pitchFamily="34" charset="-128"/>
                <a:ea typeface="Hiragino Maru Gothic ProN W4" panose="020F0400000000000000" pitchFamily="34" charset="-128"/>
              </a:rPr>
              <a:t>人の</a:t>
            </a:r>
            <a:r>
              <a:rPr lang="en-US" altLang="ja-JP" sz="3600" dirty="0">
                <a:latin typeface="Hiragino Maru Gothic ProN W4" panose="020F0400000000000000" pitchFamily="34" charset="-128"/>
                <a:ea typeface="Hiragino Maru Gothic ProN W4" panose="020F0400000000000000" pitchFamily="34" charset="-128"/>
              </a:rPr>
              <a:t>PC</a:t>
            </a:r>
            <a:r>
              <a:rPr lang="ja-JP" altLang="en-US" sz="3600" dirty="0">
                <a:latin typeface="Hiragino Maru Gothic ProN W4" panose="020F0400000000000000" pitchFamily="34" charset="-128"/>
                <a:ea typeface="Hiragino Maru Gothic ProN W4" panose="020F0400000000000000" pitchFamily="34" charset="-128"/>
              </a:rPr>
              <a:t>で実行</a:t>
            </a:r>
            <a:r>
              <a:rPr lang="en-US" altLang="ja-JP" sz="3600" dirty="0">
                <a:latin typeface="Hiragino Maru Gothic ProN W4" panose="020F0400000000000000" pitchFamily="34" charset="-128"/>
                <a:ea typeface="Hiragino Maru Gothic ProN W4" panose="020F0400000000000000" pitchFamily="34" charset="-128"/>
              </a:rPr>
              <a:t>(</a:t>
            </a:r>
            <a:r>
              <a:rPr lang="ja-JP" altLang="en-US" sz="3600" dirty="0">
                <a:latin typeface="Hiragino Maru Gothic ProN W4" panose="020F0400000000000000" pitchFamily="34" charset="-128"/>
                <a:ea typeface="Hiragino Maru Gothic ProN W4" panose="020F0400000000000000" pitchFamily="34" charset="-128"/>
              </a:rPr>
              <a:t>一番サクサク動く</a:t>
            </a:r>
            <a:r>
              <a:rPr lang="en-US" altLang="ja-JP" sz="3600" dirty="0">
                <a:latin typeface="Hiragino Maru Gothic ProN W4" panose="020F0400000000000000" pitchFamily="34" charset="-128"/>
                <a:ea typeface="Hiragino Maru Gothic ProN W4" panose="020F0400000000000000" pitchFamily="34" charset="-128"/>
              </a:rPr>
              <a:t>PC</a:t>
            </a:r>
            <a:r>
              <a:rPr lang="ja-JP" altLang="en-US" sz="3600" dirty="0">
                <a:latin typeface="Hiragino Maru Gothic ProN W4" panose="020F0400000000000000" pitchFamily="34" charset="-128"/>
                <a:ea typeface="Hiragino Maru Gothic ProN W4" panose="020F0400000000000000" pitchFamily="34" charset="-128"/>
              </a:rPr>
              <a:t>を探す？</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待つ間に画像の表示方法を考える</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学習中の学生は調べものをする、提案するなど</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案</a:t>
            </a:r>
            <a:r>
              <a:rPr lang="en-US" altLang="ja-JP" sz="3600" dirty="0">
                <a:latin typeface="Hiragino Maru Gothic ProN W4" panose="020F0400000000000000" pitchFamily="34" charset="-128"/>
                <a:ea typeface="Hiragino Maru Gothic ProN W4" panose="020F0400000000000000" pitchFamily="34" charset="-128"/>
              </a:rPr>
              <a:t>2) </a:t>
            </a:r>
            <a:r>
              <a:rPr lang="ja-JP" altLang="en-US" sz="3600" dirty="0">
                <a:latin typeface="Hiragino Maru Gothic ProN W4" panose="020F0400000000000000" pitchFamily="34" charset="-128"/>
                <a:ea typeface="Hiragino Maru Gothic ProN W4" panose="020F0400000000000000" pitchFamily="34" charset="-128"/>
              </a:rPr>
              <a:t>みんなで一斉に取り組む、実行する際にグループ内でモデルを調整して比較しあう</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14" name="入力データに対してカーネルと呼ばれる小さな行列をスライドさせながら学習させる手法">
            <a:extLst>
              <a:ext uri="{FF2B5EF4-FFF2-40B4-BE49-F238E27FC236}">
                <a16:creationId xmlns:a16="http://schemas.microsoft.com/office/drawing/2014/main" id="{77D14B4E-5B43-435B-857C-ADB689B91787}"/>
              </a:ext>
            </a:extLst>
          </p:cNvPr>
          <p:cNvSpPr txBox="1"/>
          <p:nvPr/>
        </p:nvSpPr>
        <p:spPr>
          <a:xfrm>
            <a:off x="2533376" y="6484262"/>
            <a:ext cx="17184191" cy="2595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問４，５は時間内で一番良い結果のものを提出してもらっても勿論大丈夫ですし、</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時間外にさらに取り組んでもらっても大丈夫です。</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期限はいつもの課題同様、</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週間後までとします。</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精度が高いグループには加点されます。</a:t>
            </a:r>
            <a:endParaRPr lang="en-US" altLang="ja-JP" sz="3600" dirty="0">
              <a:latin typeface="Hiragino Maru Gothic ProN W4" panose="020F0400000000000000" pitchFamily="34" charset="-128"/>
              <a:ea typeface="Hiragino Maru Gothic ProN W4" panose="020F0400000000000000" pitchFamily="34" charset="-128"/>
            </a:endParaRPr>
          </a:p>
          <a:p>
            <a:r>
              <a:rPr lang="en-US" altLang="ja-JP" sz="3600" dirty="0">
                <a:latin typeface="Hiragino Maru Gothic ProN W4" panose="020F0400000000000000" pitchFamily="34" charset="-128"/>
                <a:ea typeface="Hiragino Maru Gothic ProN W4" panose="020F0400000000000000" pitchFamily="34" charset="-128"/>
              </a:rPr>
              <a:t>※</a:t>
            </a:r>
            <a:r>
              <a:rPr lang="ja-JP" altLang="en-US" sz="3600" dirty="0">
                <a:latin typeface="Hiragino Maru Gothic ProN W4" panose="020F0400000000000000" pitchFamily="34" charset="-128"/>
                <a:ea typeface="Hiragino Maru Gothic ProN W4" panose="020F0400000000000000" pitchFamily="34" charset="-128"/>
              </a:rPr>
              <a:t>全員が内容を理解するように努めてください</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BCACE38B-D8FA-ED3F-DC5C-799D7C8DD293}"/>
              </a:ext>
            </a:extLst>
          </p:cNvPr>
          <p:cNvSpPr txBox="1"/>
          <p:nvPr/>
        </p:nvSpPr>
        <p:spPr>
          <a:xfrm>
            <a:off x="1556392" y="1665177"/>
            <a:ext cx="4257576" cy="109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・取り組み方は自由</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06E7DFF8-2C75-B05D-0CD9-5FDF8DBBF558}"/>
              </a:ext>
            </a:extLst>
          </p:cNvPr>
          <p:cNvSpPr txBox="1"/>
          <p:nvPr/>
        </p:nvSpPr>
        <p:spPr>
          <a:xfrm>
            <a:off x="1728671" y="9921161"/>
            <a:ext cx="19723348" cy="725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500"/>
            </a:lvl1pPr>
          </a:lstStyle>
          <a:p>
            <a:r>
              <a:rPr lang="ja-JP" altLang="en-US" dirty="0">
                <a:latin typeface="Hiragino Maru Gothic ProN W4" panose="020F0400000000000000" pitchFamily="34" charset="-128"/>
                <a:ea typeface="Hiragino Maru Gothic ProN W4" panose="020F0400000000000000" pitchFamily="34" charset="-128"/>
              </a:rPr>
              <a:t>時間外になる可能性もあるのでグループ内の連絡先は交換しておきましょう</a:t>
            </a:r>
            <a:endParaRPr lang="en-US" altLang="ja-JP"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679669337"/>
      </p:ext>
    </p:extLst>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8793</TotalTime>
  <Words>1492</Words>
  <Application>Microsoft Macintosh PowerPoint</Application>
  <PresentationFormat>ユーザー設定</PresentationFormat>
  <Paragraphs>168</Paragraphs>
  <Slides>13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13</vt:i4>
      </vt:variant>
    </vt:vector>
  </HeadingPairs>
  <TitlesOfParts>
    <vt:vector size="25" baseType="lpstr">
      <vt:lpstr>Hiragino Maru Gothic ProN W4</vt:lpstr>
      <vt:lpstr>ヒラギノ角ゴ ProN W3</vt:lpstr>
      <vt:lpstr>ヒラギノ角ゴ ProN W6</vt:lpstr>
      <vt:lpstr>Canela Bold</vt:lpstr>
      <vt:lpstr>Canela Deck Regular</vt:lpstr>
      <vt:lpstr>Canela Regular</vt:lpstr>
      <vt:lpstr>Canela Text Regular</vt:lpstr>
      <vt:lpstr>Graphik</vt:lpstr>
      <vt:lpstr>Graphik-Medium</vt:lpstr>
      <vt:lpstr>Graphik-SemiboldItalic</vt:lpstr>
      <vt:lpstr>Helvetica Neue Light</vt:lpstr>
      <vt:lpstr>23_ClassicWhite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37</cp:revision>
  <dcterms:modified xsi:type="dcterms:W3CDTF">2024-07-23T15:40:49Z</dcterms:modified>
</cp:coreProperties>
</file>