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333" r:id="rId3"/>
    <p:sldId id="332" r:id="rId4"/>
    <p:sldId id="311" r:id="rId5"/>
    <p:sldId id="312" r:id="rId6"/>
    <p:sldId id="403" r:id="rId7"/>
    <p:sldId id="404" r:id="rId8"/>
    <p:sldId id="313" r:id="rId9"/>
    <p:sldId id="314" r:id="rId10"/>
    <p:sldId id="315" r:id="rId11"/>
    <p:sldId id="316" r:id="rId12"/>
    <p:sldId id="317" r:id="rId13"/>
    <p:sldId id="258" r:id="rId14"/>
    <p:sldId id="426" r:id="rId15"/>
    <p:sldId id="427" r:id="rId16"/>
    <p:sldId id="443" r:id="rId17"/>
    <p:sldId id="395" r:id="rId18"/>
    <p:sldId id="413" r:id="rId19"/>
    <p:sldId id="457" r:id="rId20"/>
    <p:sldId id="414" r:id="rId21"/>
    <p:sldId id="418" r:id="rId22"/>
    <p:sldId id="419" r:id="rId23"/>
    <p:sldId id="421" r:id="rId24"/>
    <p:sldId id="451" r:id="rId25"/>
    <p:sldId id="456" r:id="rId26"/>
    <p:sldId id="452" r:id="rId27"/>
    <p:sldId id="437" r:id="rId28"/>
    <p:sldId id="438" r:id="rId29"/>
    <p:sldId id="454" r:id="rId30"/>
    <p:sldId id="439" r:id="rId31"/>
    <p:sldId id="455" r:id="rId32"/>
    <p:sldId id="434" r:id="rId33"/>
    <p:sldId id="440" r:id="rId34"/>
    <p:sldId id="441" r:id="rId35"/>
    <p:sldId id="405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900"/>
    <a:srgbClr val="FFFFFF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01" autoAdjust="0"/>
  </p:normalViewPr>
  <p:slideViewPr>
    <p:cSldViewPr snapToGrid="0">
      <p:cViewPr>
        <p:scale>
          <a:sx n="58" d="100"/>
          <a:sy n="58" d="100"/>
        </p:scale>
        <p:origin x="2192" y="1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1F212-0CF5-43EB-B80E-7A651D7C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21A0B-AA81-45FD-9351-C2899040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631633-02A3-422C-9BF3-4B4106F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3A3CAC-ACDC-40FE-8C0A-C5CBFA7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C6AAD-B024-4D55-9E2D-B7EFC88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B216E-3C9A-4C45-A48A-3F10AA36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2AF92-7293-409E-A7CD-D1F15B41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F1145-1F7F-4A2F-8176-9987048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46FC30-1196-4BC5-A38E-7CD8ABB5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C52D73-9CB0-4286-A655-B1CEEFC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B4DDE6-14A9-408B-86A9-E2AE5755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11354-3C91-4D89-836E-2F6D6F16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6889F-8BFE-47A9-85A8-C5C048C7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0EDC9-B491-4FFD-B659-4BD03C8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DB4F3-B330-4268-A44D-098D7C4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1297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4E18-A0B9-4CE6-880C-22F9F38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67291-648C-486B-B35A-F50EEE32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9CD90-2F3B-4553-BE29-E251CEF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ADA6B-5C3B-483D-BC27-6BDB6605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83908-B898-4A88-956E-E39D25B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C7A45-8DAF-4907-A17E-464DA93D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45249-A97B-43FE-9ED4-9479C3BC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4C134-065D-475A-AEBF-A147E94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9B84C-3261-45FA-B130-167BDCE2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C26C9-83EE-4C51-943A-F9C391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7E622-FD9A-4733-A878-A76BDB0A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D2B4-5573-4466-8F89-4CBCE122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8E17E4-ABCF-4C74-8D46-24C7E947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2CC7F0-9B06-45EE-AB0F-130E771C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AD4C7-9C18-40E0-81C1-4C2726A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88EB7-AF44-4912-99DE-EC60BB1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214F6-4AC4-4843-BB07-383D229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E12E-5B23-4B85-AAD8-73A09BC7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16646-648A-48B3-9028-D832F8CF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C19FDB-B3A9-4E19-9185-D633F726A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008B72-603D-4838-A66B-DED5C389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5B69DD-0C24-4DB9-833B-5080044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4B87FA-47B8-42C9-A744-B623C2F8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A93B6F-9C54-4B54-956C-042CB18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FC004-CE92-4093-BF5D-0322495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613CFF-DE6B-4334-9D3C-2B3CE653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01CB54-1F21-4BA3-B5F5-8E0867E8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2A9550-11A2-4530-8C45-DA3759A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8A5108-5C60-4AA6-9B0C-36470804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122C0F-3FF7-4A76-8EFE-93F88C2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B3FA10-9C0B-4E5F-88EB-4F6C0D4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A9EDF-7E47-4C47-8CD4-0851490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C2B8E-1D68-43F8-8B5E-854FB278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6CD822-8352-49FD-8799-3CA70151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ED4177-47E0-4F01-80D4-82F45C1B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416C8-E431-46CF-BC74-7059C537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26EF0E-5586-40D6-8DDE-DD8B8549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7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B68A6-6E68-4BBF-9389-41E0AC3E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3C0FC8-BC56-467E-9AC0-CE19D9ED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D8FD-27A1-4C62-B7A5-159B3A9A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8D2F3-0D8E-4D4E-ABC6-C68F36C3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CF8A8-A251-4C30-B5D1-02ACF9A2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B55E93-6BFE-44AE-9077-A7E5510F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ABDAC-A6AC-41C5-A7F9-F0CA154E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CB444-1211-4DC1-B2AE-58EA0909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A9173-6B7C-4F47-A701-6C6C38C8A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0F5E-D807-459F-BCF4-6422207D6A49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3A348-DB95-4BB6-8D8C-B5F4B35C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0675D-4C0C-4E5E-A0CA-DBE27245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B43DD-D578-4CA4-BFD5-493957CFA766}"/>
              </a:ext>
            </a:extLst>
          </p:cNvPr>
          <p:cNvSpPr/>
          <p:nvPr/>
        </p:nvSpPr>
        <p:spPr>
          <a:xfrm>
            <a:off x="-82062" y="0"/>
            <a:ext cx="12625754" cy="709246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565150" hangingPunct="0"/>
            <a:endParaRPr kumimoji="0" lang="ja-JP" altLang="en-US" sz="1600">
              <a:solidFill>
                <a:srgbClr val="FFFFFF"/>
              </a:solidFill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9" name="四角形"/>
          <p:cNvSpPr/>
          <p:nvPr/>
        </p:nvSpPr>
        <p:spPr>
          <a:xfrm rot="19864283">
            <a:off x="3529031" y="4110703"/>
            <a:ext cx="10925065" cy="4661355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sz="1600"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908858" y="510861"/>
            <a:ext cx="840614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000"/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8495162" y="4962456"/>
            <a:ext cx="2782813" cy="1143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3550"/>
              <a:t>統合教育機構</a:t>
            </a:r>
          </a:p>
          <a:p>
            <a:pPr defTabSz="412750"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3550"/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2201944" y="1651439"/>
            <a:ext cx="5599290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 algn="ctr"/>
            <a:r>
              <a:rPr lang="ja-JP" altLang="en-US" sz="5000" dirty="0"/>
              <a:t>教師なし機械学習</a:t>
            </a:r>
            <a:r>
              <a:rPr lang="en-US" altLang="ja-JP" sz="5000" dirty="0"/>
              <a:t>2</a:t>
            </a:r>
          </a:p>
          <a:p>
            <a:pPr algn="ctr"/>
            <a:r>
              <a:rPr lang="en-US" altLang="ja-JP" sz="5000" dirty="0"/>
              <a:t>(</a:t>
            </a:r>
            <a:r>
              <a:rPr lang="ja-JP" altLang="en-US" sz="5000" dirty="0"/>
              <a:t>クラスタリング</a:t>
            </a:r>
            <a:r>
              <a:rPr lang="en-US" altLang="ja-JP" sz="5000" dirty="0"/>
              <a:t>)</a:t>
            </a:r>
            <a:endParaRPr sz="5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ACF0A7-79A6-5BCD-E09D-B940FCC7C14A}"/>
              </a:ext>
            </a:extLst>
          </p:cNvPr>
          <p:cNvGrpSpPr/>
          <p:nvPr/>
        </p:nvGrpSpPr>
        <p:grpSpPr>
          <a:xfrm>
            <a:off x="308661" y="4052410"/>
            <a:ext cx="3191141" cy="2308302"/>
            <a:chOff x="377856" y="8320613"/>
            <a:chExt cx="6776355" cy="4901656"/>
          </a:xfrm>
        </p:grpSpPr>
        <p:pic>
          <p:nvPicPr>
            <p:cNvPr id="3" name="スクリーンショット 2024-03-07 16.19.54.png" descr="スクリーンショット 2024-03-07 16.19.54.png">
              <a:extLst>
                <a:ext uri="{FF2B5EF4-FFF2-40B4-BE49-F238E27FC236}">
                  <a16:creationId xmlns:a16="http://schemas.microsoft.com/office/drawing/2014/main" id="{F6FEAF70-F87B-B569-FD5B-6E03604C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56" y="8320613"/>
              <a:ext cx="6776355" cy="490165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3C32F3EA-1C0A-4635-0D1C-74AEA53B4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20" y="9707759"/>
              <a:ext cx="3456940" cy="345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80424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線"/>
          <p:cNvSpPr/>
          <p:nvPr/>
        </p:nvSpPr>
        <p:spPr>
          <a:xfrm>
            <a:off x="5621556" y="4773352"/>
            <a:ext cx="136707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4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5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6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7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9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0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2" name="④各クラスタの中心点を新たな代表点とする"/>
          <p:cNvSpPr txBox="1"/>
          <p:nvPr/>
        </p:nvSpPr>
        <p:spPr>
          <a:xfrm>
            <a:off x="3326987" y="134775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④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各クラスタの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重心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を新たな代表点とする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7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6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7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8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9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62C9614-71DA-183B-A97F-2E66532362C7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7C44E845-A0D3-BA07-5D88-7D17A1164C44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⑤再度、代表点をもとに所属するクラスタを変えます"/>
          <p:cNvSpPr txBox="1"/>
          <p:nvPr/>
        </p:nvSpPr>
        <p:spPr>
          <a:xfrm>
            <a:off x="2806287" y="1324193"/>
            <a:ext cx="636071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⑤再度、代表点をもとに所属するクラスタを変えます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6301178-A8C1-41F1-BA38-8F7E616A3E9C}"/>
              </a:ext>
            </a:extLst>
          </p:cNvPr>
          <p:cNvGrpSpPr/>
          <p:nvPr/>
        </p:nvGrpSpPr>
        <p:grpSpPr>
          <a:xfrm>
            <a:off x="3361753" y="2646439"/>
            <a:ext cx="5156201" cy="3315960"/>
            <a:chOff x="3361753" y="2646439"/>
            <a:chExt cx="5156201" cy="3315960"/>
          </a:xfrm>
        </p:grpSpPr>
        <p:sp>
          <p:nvSpPr>
            <p:cNvPr id="1191" name="線"/>
            <p:cNvSpPr/>
            <p:nvPr/>
          </p:nvSpPr>
          <p:spPr>
            <a:xfrm flipV="1">
              <a:off x="5621556" y="4241886"/>
              <a:ext cx="948889" cy="53146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2" name="線"/>
            <p:cNvSpPr/>
            <p:nvPr/>
          </p:nvSpPr>
          <p:spPr>
            <a:xfrm flipV="1">
              <a:off x="4443537" y="4792945"/>
              <a:ext cx="1271682" cy="41369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3" name="線"/>
            <p:cNvSpPr/>
            <p:nvPr/>
          </p:nvSpPr>
          <p:spPr>
            <a:xfrm flipV="1">
              <a:off x="4126046" y="3360371"/>
              <a:ext cx="468106" cy="99989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4" name="線"/>
            <p:cNvSpPr/>
            <p:nvPr/>
          </p:nvSpPr>
          <p:spPr>
            <a:xfrm flipH="1" flipV="1">
              <a:off x="4459387" y="2985529"/>
              <a:ext cx="134716" cy="342295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5" name="線"/>
            <p:cNvSpPr/>
            <p:nvPr/>
          </p:nvSpPr>
          <p:spPr>
            <a:xfrm flipV="1">
              <a:off x="5711042" y="4034693"/>
              <a:ext cx="1" cy="99693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6" name="線"/>
            <p:cNvSpPr/>
            <p:nvPr/>
          </p:nvSpPr>
          <p:spPr>
            <a:xfrm flipV="1">
              <a:off x="7030614" y="3901783"/>
              <a:ext cx="349499" cy="68352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7" name="線"/>
            <p:cNvSpPr/>
            <p:nvPr/>
          </p:nvSpPr>
          <p:spPr>
            <a:xfrm flipH="1" flipV="1">
              <a:off x="7487095" y="3999851"/>
              <a:ext cx="435839" cy="435839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8" name="線"/>
            <p:cNvSpPr/>
            <p:nvPr/>
          </p:nvSpPr>
          <p:spPr>
            <a:xfrm>
              <a:off x="6948641" y="3314104"/>
              <a:ext cx="470428" cy="507431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1" name="線"/>
            <p:cNvSpPr/>
            <p:nvPr/>
          </p:nvSpPr>
          <p:spPr>
            <a:xfrm flipV="1">
              <a:off x="3361753" y="2646439"/>
              <a:ext cx="1" cy="331596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2" name="線"/>
            <p:cNvSpPr/>
            <p:nvPr/>
          </p:nvSpPr>
          <p:spPr>
            <a:xfrm>
              <a:off x="3387153" y="5953863"/>
              <a:ext cx="5130801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3" name="楕円"/>
            <p:cNvSpPr/>
            <p:nvPr/>
          </p:nvSpPr>
          <p:spPr>
            <a:xfrm>
              <a:off x="4746053" y="27080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4" name="楕円"/>
            <p:cNvSpPr/>
            <p:nvPr/>
          </p:nvSpPr>
          <p:spPr>
            <a:xfrm>
              <a:off x="4276153" y="28477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5" name="楕円"/>
            <p:cNvSpPr/>
            <p:nvPr/>
          </p:nvSpPr>
          <p:spPr>
            <a:xfrm>
              <a:off x="3984053" y="413068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6" name="楕円"/>
            <p:cNvSpPr/>
            <p:nvPr/>
          </p:nvSpPr>
          <p:spPr>
            <a:xfrm>
              <a:off x="6790753" y="31781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7" name="楕円"/>
            <p:cNvSpPr/>
            <p:nvPr/>
          </p:nvSpPr>
          <p:spPr>
            <a:xfrm>
              <a:off x="5558853" y="3787016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8" name="楕円"/>
            <p:cNvSpPr/>
            <p:nvPr/>
          </p:nvSpPr>
          <p:spPr>
            <a:xfrm>
              <a:off x="7870253" y="33940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9" name="楕円"/>
            <p:cNvSpPr/>
            <p:nvPr/>
          </p:nvSpPr>
          <p:spPr>
            <a:xfrm>
              <a:off x="6790753" y="4562850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0" name="楕円"/>
            <p:cNvSpPr/>
            <p:nvPr/>
          </p:nvSpPr>
          <p:spPr>
            <a:xfrm>
              <a:off x="5558853" y="4867265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1" name="楕円"/>
            <p:cNvSpPr/>
            <p:nvPr/>
          </p:nvSpPr>
          <p:spPr>
            <a:xfrm>
              <a:off x="7743253" y="43338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2" name="楕円"/>
            <p:cNvSpPr/>
            <p:nvPr/>
          </p:nvSpPr>
          <p:spPr>
            <a:xfrm>
              <a:off x="6520729" y="4038062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3" name="楕円"/>
            <p:cNvSpPr/>
            <p:nvPr/>
          </p:nvSpPr>
          <p:spPr>
            <a:xfrm>
              <a:off x="4276153" y="5039100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4" name="楕円"/>
            <p:cNvSpPr/>
            <p:nvPr/>
          </p:nvSpPr>
          <p:spPr>
            <a:xfrm>
              <a:off x="4464651" y="3230514"/>
              <a:ext cx="222062" cy="242811"/>
            </a:xfrm>
            <a:prstGeom prst="ellipse">
              <a:avLst/>
            </a:prstGeom>
            <a:solidFill>
              <a:srgbClr val="FF26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5" name="楕円"/>
            <p:cNvSpPr/>
            <p:nvPr/>
          </p:nvSpPr>
          <p:spPr>
            <a:xfrm>
              <a:off x="7319182" y="3783257"/>
              <a:ext cx="197545" cy="180486"/>
            </a:xfrm>
            <a:prstGeom prst="ellipse">
              <a:avLst/>
            </a:prstGeom>
            <a:solidFill>
              <a:srgbClr val="00F9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6" name="楕円"/>
            <p:cNvSpPr/>
            <p:nvPr/>
          </p:nvSpPr>
          <p:spPr>
            <a:xfrm>
              <a:off x="5593661" y="4648453"/>
              <a:ext cx="234762" cy="255511"/>
            </a:xfrm>
            <a:prstGeom prst="ellipse">
              <a:avLst/>
            </a:prstGeom>
            <a:solidFill>
              <a:srgbClr val="FF40FF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7" name="線"/>
            <p:cNvSpPr/>
            <p:nvPr/>
          </p:nvSpPr>
          <p:spPr>
            <a:xfrm flipV="1">
              <a:off x="4685057" y="2980619"/>
              <a:ext cx="198578" cy="31299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18" name="線"/>
            <p:cNvSpPr/>
            <p:nvPr/>
          </p:nvSpPr>
          <p:spPr>
            <a:xfrm flipV="1">
              <a:off x="7528703" y="3631452"/>
              <a:ext cx="352622" cy="18143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</p:grpSp>
      <p:sp>
        <p:nvSpPr>
          <p:cNvPr id="1219" name="距離が変わるので所属するクラスタが変わります"/>
          <p:cNvSpPr txBox="1"/>
          <p:nvPr/>
        </p:nvSpPr>
        <p:spPr>
          <a:xfrm>
            <a:off x="3066637" y="6229922"/>
            <a:ext cx="583493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距離が変わるので所属するクラスタが変わります</a:t>
            </a:r>
          </a:p>
        </p:txBody>
      </p:sp>
      <p:sp>
        <p:nvSpPr>
          <p:cNvPr id="3" name="四角形">
            <a:extLst>
              <a:ext uri="{FF2B5EF4-FFF2-40B4-BE49-F238E27FC236}">
                <a16:creationId xmlns:a16="http://schemas.microsoft.com/office/drawing/2014/main" id="{CAE7B277-D168-7E45-85F1-F3005139C9FC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" name="k-means 法">
            <a:extLst>
              <a:ext uri="{FF2B5EF4-FFF2-40B4-BE49-F238E27FC236}">
                <a16:creationId xmlns:a16="http://schemas.microsoft.com/office/drawing/2014/main" id="{17281E2C-8EBF-CA3B-3636-AC5451762ACA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線"/>
          <p:cNvSpPr/>
          <p:nvPr/>
        </p:nvSpPr>
        <p:spPr>
          <a:xfrm flipV="1">
            <a:off x="5621556" y="4241886"/>
            <a:ext cx="948889" cy="5314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2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3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4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5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6" name="線"/>
          <p:cNvSpPr/>
          <p:nvPr/>
        </p:nvSpPr>
        <p:spPr>
          <a:xfrm flipV="1">
            <a:off x="7030614" y="3901783"/>
            <a:ext cx="349499" cy="6835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7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8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0" name="以下、これを繰り返すと、中心点が変わらなくなったら終了"/>
          <p:cNvSpPr txBox="1"/>
          <p:nvPr/>
        </p:nvSpPr>
        <p:spPr>
          <a:xfrm>
            <a:off x="2521303" y="1774989"/>
            <a:ext cx="688650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以下、これを繰り返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し</a:t>
            </a:r>
            <a:r>
              <a:rPr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、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代表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点が変わらなくなったら終了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31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2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3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4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5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6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7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8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9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0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1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2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3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4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5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6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7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8" name="線"/>
          <p:cNvSpPr/>
          <p:nvPr/>
        </p:nvSpPr>
        <p:spPr>
          <a:xfrm flipV="1">
            <a:off x="7528703" y="3631452"/>
            <a:ext cx="352622" cy="18143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以下、これを繰り返すと、中心点が変わらなくなったら終了">
            <a:extLst>
              <a:ext uri="{FF2B5EF4-FFF2-40B4-BE49-F238E27FC236}">
                <a16:creationId xmlns:a16="http://schemas.microsoft.com/office/drawing/2014/main" id="{BCEC9C56-7B35-4DF3-9BD9-A4DDE894ED01}"/>
              </a:ext>
            </a:extLst>
          </p:cNvPr>
          <p:cNvSpPr txBox="1"/>
          <p:nvPr/>
        </p:nvSpPr>
        <p:spPr>
          <a:xfrm>
            <a:off x="2521302" y="1170108"/>
            <a:ext cx="767517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新たなクラスタに従って再度重心の計算、クラスタの変更を行う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05628C73-A590-C84E-8741-B4F06AE00BB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1FAF40E3-C038-1365-F0A7-C093325FB553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">
            <a:extLst>
              <a:ext uri="{FF2B5EF4-FFF2-40B4-BE49-F238E27FC236}">
                <a16:creationId xmlns:a16="http://schemas.microsoft.com/office/drawing/2014/main" id="{1C9CC675-451C-518F-8D60-F3CF6FC57826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3016252"/>
            <a:ext cx="322844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アヤメのデータを読み込む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480806" y="3717754"/>
            <a:ext cx="3642023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つの特徴量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（がく片の長さ、がく片の幅、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花びらの長さ、花びらの幅）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を取り出して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に代入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469704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0" name="次元削減の例：主成分分析">
            <a:extLst>
              <a:ext uri="{FF2B5EF4-FFF2-40B4-BE49-F238E27FC236}">
                <a16:creationId xmlns:a16="http://schemas.microsoft.com/office/drawing/2014/main" id="{B2FE646C-09B7-2C7F-3908-FE6B15E0352A}"/>
              </a:ext>
            </a:extLst>
          </p:cNvPr>
          <p:cNvSpPr txBox="1"/>
          <p:nvPr/>
        </p:nvSpPr>
        <p:spPr>
          <a:xfrm>
            <a:off x="7694150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720513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880951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2" name="次元削減の例：主成分分析">
            <a:extLst>
              <a:ext uri="{FF2B5EF4-FFF2-40B4-BE49-F238E27FC236}">
                <a16:creationId xmlns:a16="http://schemas.microsoft.com/office/drawing/2014/main" id="{3B7E08BD-B251-135C-FA8C-024DAD1EC1A7}"/>
              </a:ext>
            </a:extLst>
          </p:cNvPr>
          <p:cNvSpPr txBox="1"/>
          <p:nvPr/>
        </p:nvSpPr>
        <p:spPr>
          <a:xfrm>
            <a:off x="3972668" y="110286"/>
            <a:ext cx="4360168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アヤメのデータを読み込む</a:t>
            </a:r>
            <a:endParaRPr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6" name="図 5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DFBB2BE6-DA47-AB6B-16C8-603CE2E3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0" y="1517645"/>
            <a:ext cx="4990185" cy="976965"/>
          </a:xfrm>
          <a:prstGeom prst="rect">
            <a:avLst/>
          </a:prstGeom>
        </p:spPr>
      </p:pic>
      <p:pic>
        <p:nvPicPr>
          <p:cNvPr id="14" name="図 1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1C3315C-0E92-F50D-C438-B3CEC3B4F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 b="48614"/>
          <a:stretch/>
        </p:blipFill>
        <p:spPr>
          <a:xfrm>
            <a:off x="5219344" y="1666981"/>
            <a:ext cx="6226985" cy="4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">
            <a:extLst>
              <a:ext uri="{FF2B5EF4-FFF2-40B4-BE49-F238E27FC236}">
                <a16:creationId xmlns:a16="http://schemas.microsoft.com/office/drawing/2014/main" id="{97DB0251-C7F9-9D68-568D-888DB7A75407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次元削減の例：主成分分析">
            <a:extLst>
              <a:ext uri="{FF2B5EF4-FFF2-40B4-BE49-F238E27FC236}">
                <a16:creationId xmlns:a16="http://schemas.microsoft.com/office/drawing/2014/main" id="{C085A26C-E02F-4C1A-B8F8-978BCFE81638}"/>
              </a:ext>
            </a:extLst>
          </p:cNvPr>
          <p:cNvSpPr txBox="1"/>
          <p:nvPr/>
        </p:nvSpPr>
        <p:spPr>
          <a:xfrm>
            <a:off x="3297547" y="171785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がく片の長さと幅のデータを取得する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1107350"/>
            <a:ext cx="3898503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がく片の長さと幅だけを取り出す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257431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508240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668678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6" name="次元削減の例：主成分分析">
            <a:extLst>
              <a:ext uri="{FF2B5EF4-FFF2-40B4-BE49-F238E27FC236}">
                <a16:creationId xmlns:a16="http://schemas.microsoft.com/office/drawing/2014/main" id="{034F8831-F1B1-6F89-33FA-B4531C34E4E1}"/>
              </a:ext>
            </a:extLst>
          </p:cNvPr>
          <p:cNvSpPr txBox="1"/>
          <p:nvPr/>
        </p:nvSpPr>
        <p:spPr>
          <a:xfrm>
            <a:off x="7481877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  <p:pic>
        <p:nvPicPr>
          <p:cNvPr id="15" name="図 14" descr="テーブル&#10;&#10;自動的に生成された説明">
            <a:extLst>
              <a:ext uri="{FF2B5EF4-FFF2-40B4-BE49-F238E27FC236}">
                <a16:creationId xmlns:a16="http://schemas.microsoft.com/office/drawing/2014/main" id="{3E9442B1-F08C-A649-E686-1392C246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9" y="1658509"/>
            <a:ext cx="2499933" cy="4877170"/>
          </a:xfrm>
          <a:prstGeom prst="rect">
            <a:avLst/>
          </a:prstGeom>
        </p:spPr>
      </p:pic>
      <p:pic>
        <p:nvPicPr>
          <p:cNvPr id="16" name="図 1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6922FDA-C728-D73E-024F-A890ED097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 b="48614"/>
          <a:stretch/>
        </p:blipFill>
        <p:spPr>
          <a:xfrm>
            <a:off x="5219344" y="1666981"/>
            <a:ext cx="6226985" cy="485038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6A24A0-5AC4-D985-B9E2-784BDA2AA1DB}"/>
              </a:ext>
            </a:extLst>
          </p:cNvPr>
          <p:cNvSpPr/>
          <p:nvPr/>
        </p:nvSpPr>
        <p:spPr>
          <a:xfrm>
            <a:off x="6694714" y="1644164"/>
            <a:ext cx="2090057" cy="508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">
            <a:extLst>
              <a:ext uri="{FF2B5EF4-FFF2-40B4-BE49-F238E27FC236}">
                <a16:creationId xmlns:a16="http://schemas.microsoft.com/office/drawing/2014/main" id="{96EED6DA-508B-1A01-B871-2B9E9EFF330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746061" y="3908828"/>
            <a:ext cx="341772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x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軸にがく片の長さ、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y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軸にがく片の幅として図示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次元削減の例：主成分分析">
            <a:extLst>
              <a:ext uri="{FF2B5EF4-FFF2-40B4-BE49-F238E27FC236}">
                <a16:creationId xmlns:a16="http://schemas.microsoft.com/office/drawing/2014/main" id="{361F476A-9047-657E-3E11-CBC6CCCB3EDF}"/>
              </a:ext>
            </a:extLst>
          </p:cNvPr>
          <p:cNvSpPr txBox="1"/>
          <p:nvPr/>
        </p:nvSpPr>
        <p:spPr>
          <a:xfrm>
            <a:off x="3370004" y="167779"/>
            <a:ext cx="53683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がく片の長さと幅のデータを図示する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FD84E08B-E76C-75D6-765C-EA696853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4" b="86693"/>
          <a:stretch/>
        </p:blipFill>
        <p:spPr>
          <a:xfrm>
            <a:off x="272532" y="1852164"/>
            <a:ext cx="4675459" cy="1097008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0D3F8645-6563-E549-F62B-B23FD3D4F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3"/>
          <a:stretch/>
        </p:blipFill>
        <p:spPr>
          <a:xfrm>
            <a:off x="5218031" y="1273627"/>
            <a:ext cx="6973969" cy="51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">
            <a:extLst>
              <a:ext uri="{FF2B5EF4-FFF2-40B4-BE49-F238E27FC236}">
                <a16:creationId xmlns:a16="http://schemas.microsoft.com/office/drawing/2014/main" id="{495B06A3-B67B-9F9E-CB1D-1E2D7F9C858A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1045000" y="1274910"/>
            <a:ext cx="337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アヤメの種類で分ける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9BF64DA-7ED7-E3DC-8614-2A37725BFDB5}"/>
              </a:ext>
            </a:extLst>
          </p:cNvPr>
          <p:cNvSpPr/>
          <p:nvPr/>
        </p:nvSpPr>
        <p:spPr>
          <a:xfrm>
            <a:off x="2276856" y="3398007"/>
            <a:ext cx="457200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DF03BA-A02F-11D2-F9A0-0052F83FFE2C}"/>
              </a:ext>
            </a:extLst>
          </p:cNvPr>
          <p:cNvSpPr txBox="1"/>
          <p:nvPr/>
        </p:nvSpPr>
        <p:spPr>
          <a:xfrm>
            <a:off x="7636300" y="6070605"/>
            <a:ext cx="337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色を指定しないと勝手に色が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割り当てられます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0BDF9-942E-D5CB-D39A-8EF2DDE8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5540422" y="1579005"/>
            <a:ext cx="6467668" cy="4293578"/>
          </a:xfrm>
          <a:prstGeom prst="rect">
            <a:avLst/>
          </a:prstGeom>
        </p:spPr>
      </p:pic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A6C74D34-B4E6-4649-697F-294A3E3717C3}"/>
              </a:ext>
            </a:extLst>
          </p:cNvPr>
          <p:cNvSpPr txBox="1"/>
          <p:nvPr/>
        </p:nvSpPr>
        <p:spPr>
          <a:xfrm>
            <a:off x="3376734" y="141064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がく片の長さと幅のデータを図示する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8FC6A533-858B-A2B6-0EB1-19CC4D8C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1" y="4235464"/>
            <a:ext cx="5201496" cy="1412863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9E22E921-5BB6-14BA-2947-49F1DBF07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4" b="86693"/>
          <a:stretch/>
        </p:blipFill>
        <p:spPr>
          <a:xfrm>
            <a:off x="295611" y="1896483"/>
            <a:ext cx="4675459" cy="109700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CC47BC-6AC4-0DBD-4C68-19A50C6380D0}"/>
              </a:ext>
            </a:extLst>
          </p:cNvPr>
          <p:cNvSpPr txBox="1"/>
          <p:nvPr/>
        </p:nvSpPr>
        <p:spPr>
          <a:xfrm>
            <a:off x="396325" y="3041860"/>
            <a:ext cx="467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全ての行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萼片の長さの列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全ての行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萼片の幅の列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D1ACF5-8ECA-2E6A-3553-D607A5B29085}"/>
              </a:ext>
            </a:extLst>
          </p:cNvPr>
          <p:cNvSpPr txBox="1"/>
          <p:nvPr/>
        </p:nvSpPr>
        <p:spPr>
          <a:xfrm>
            <a:off x="295611" y="5936193"/>
            <a:ext cx="64676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ヒオウギアヤメの萼片の長さ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ヒオウギアヤメの萼片の幅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  <a:p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ブルーフラッグの萼片の長さ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ブルーフラッグの萼片の幅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  <a:p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バージニカの萼片の長さ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</a:t>
            </a:r>
            <a:r>
              <a:rPr lang="ja-JP" altLang="en-US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バージニカの萼片の幅</a:t>
            </a:r>
            <a:r>
              <a:rPr lang="en-US" altLang="ja-JP" sz="1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92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">
            <a:extLst>
              <a:ext uri="{FF2B5EF4-FFF2-40B4-BE49-F238E27FC236}">
                <a16:creationId xmlns:a16="http://schemas.microsoft.com/office/drawing/2014/main" id="{AD1F7633-48D5-6E9C-5F82-21BD697B9F3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1957087" y="955921"/>
            <a:ext cx="9059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モデル名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</a:t>
            </a:r>
            <a:r>
              <a:rPr lang="en-US" altLang="ja-JP" sz="18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Kmeans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で実行</a:t>
            </a:r>
            <a:endParaRPr lang="en-US" altLang="ja-JP" sz="1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n_clusters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=~~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でクラスタリングしたい数を入力する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random_state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は皆同じ結果になるためのランダムの指定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クラスタリング結果は</a:t>
            </a:r>
            <a:r>
              <a:rPr lang="en-US" altLang="ja-JP" sz="18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model.predict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で表示される</a:t>
            </a:r>
            <a:endParaRPr lang="en-US" altLang="ja-JP" sz="1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D00597-D43B-4693-9F8A-C40046577AD9}"/>
              </a:ext>
            </a:extLst>
          </p:cNvPr>
          <p:cNvSpPr txBox="1"/>
          <p:nvPr/>
        </p:nvSpPr>
        <p:spPr>
          <a:xfrm>
            <a:off x="708867" y="6073352"/>
            <a:ext cx="1105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クラスタリングの結果、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個のデータが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に分けられた。</a:t>
            </a:r>
            <a:endParaRPr kumimoji="1" lang="ja-JP" altLang="en-US" sz="2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20B7805F-9539-4FF6-B03D-FE448CB489A1}"/>
              </a:ext>
            </a:extLst>
          </p:cNvPr>
          <p:cNvSpPr txBox="1"/>
          <p:nvPr/>
        </p:nvSpPr>
        <p:spPr>
          <a:xfrm>
            <a:off x="4247265" y="130802"/>
            <a:ext cx="317074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</a:t>
            </a:r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法を実行する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8" name="図 7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39C9684-DF57-837F-6EBB-C48B7ACD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0" y="2372284"/>
            <a:ext cx="10723180" cy="3485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30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">
            <a:extLst>
              <a:ext uri="{FF2B5EF4-FFF2-40B4-BE49-F238E27FC236}">
                <a16:creationId xmlns:a16="http://schemas.microsoft.com/office/drawing/2014/main" id="{AF7441D2-0E15-A35C-8341-12CD36AF7BA8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986810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クラスター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0,1,2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毎にがく片の長さと幅で図示したい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24145-1099-EB79-45FE-AD4BF16301CE}"/>
              </a:ext>
            </a:extLst>
          </p:cNvPr>
          <p:cNvSpPr txBox="1"/>
          <p:nvPr/>
        </p:nvSpPr>
        <p:spPr>
          <a:xfrm>
            <a:off x="303365" y="4040462"/>
            <a:ext cx="593840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6C7CB9B-6816-8DF3-932E-49675F790C62}"/>
              </a:ext>
            </a:extLst>
          </p:cNvPr>
          <p:cNvSpPr/>
          <p:nvPr/>
        </p:nvSpPr>
        <p:spPr>
          <a:xfrm>
            <a:off x="2757087" y="3246120"/>
            <a:ext cx="516465" cy="53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AD2002-8987-0F0E-559B-B794EF905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6471920" y="1579005"/>
            <a:ext cx="5536170" cy="3675201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A35E1E1-F768-CFE4-B9AC-B816468B7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5" y="1594699"/>
            <a:ext cx="5201496" cy="14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">
            <a:extLst>
              <a:ext uri="{FF2B5EF4-FFF2-40B4-BE49-F238E27FC236}">
                <a16:creationId xmlns:a16="http://schemas.microsoft.com/office/drawing/2014/main" id="{AF7441D2-0E15-A35C-8341-12CD36AF7BA8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986810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クラスター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0,1,2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毎にがく片の長さと幅で図示したい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24145-1099-EB79-45FE-AD4BF16301CE}"/>
              </a:ext>
            </a:extLst>
          </p:cNvPr>
          <p:cNvSpPr txBox="1"/>
          <p:nvPr/>
        </p:nvSpPr>
        <p:spPr>
          <a:xfrm>
            <a:off x="303365" y="4040462"/>
            <a:ext cx="593840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6C7CB9B-6816-8DF3-932E-49675F790C62}"/>
              </a:ext>
            </a:extLst>
          </p:cNvPr>
          <p:cNvSpPr/>
          <p:nvPr/>
        </p:nvSpPr>
        <p:spPr>
          <a:xfrm>
            <a:off x="2757087" y="3246120"/>
            <a:ext cx="516465" cy="53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AD2002-8987-0F0E-559B-B794EF905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6471920" y="1579005"/>
            <a:ext cx="5536170" cy="3675201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A35E1E1-F768-CFE4-B9AC-B816468B7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5" y="1594699"/>
            <a:ext cx="5201496" cy="14128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501A77-3D27-2BC7-4B4E-F8EB632156E9}"/>
              </a:ext>
            </a:extLst>
          </p:cNvPr>
          <p:cNvSpPr txBox="1"/>
          <p:nvPr/>
        </p:nvSpPr>
        <p:spPr>
          <a:xfrm>
            <a:off x="409208" y="5712627"/>
            <a:ext cx="12125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(gaku[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ヒオウギアヤメの行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,0], gaku[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ヒオウギアヤメの行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,1])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gaku[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,0], gaku[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,1])</a:t>
            </a:r>
          </a:p>
          <a:p>
            <a:endParaRPr kumimoji="1" lang="en-US" altLang="ja-JP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　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(gaku[0:50,0], gaku[0:50,1])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　　　　　　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    (gaku[????,0], gaku[????, 1])</a:t>
            </a:r>
            <a:endParaRPr kumimoji="1" lang="en-US" altLang="ja-JP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188EB013-143A-2B67-5519-F8CFA0DD2FC1}"/>
              </a:ext>
            </a:extLst>
          </p:cNvPr>
          <p:cNvSpPr/>
          <p:nvPr/>
        </p:nvSpPr>
        <p:spPr>
          <a:xfrm>
            <a:off x="6165574" y="5863508"/>
            <a:ext cx="451126" cy="5965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98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280" name="表"/>
          <p:cNvGraphicFramePr/>
          <p:nvPr>
            <p:extLst>
              <p:ext uri="{D42A27DB-BD31-4B8C-83A1-F6EECF244321}">
                <p14:modId xmlns:p14="http://schemas.microsoft.com/office/powerpoint/2010/main" val="2482016636"/>
              </p:ext>
            </p:extLst>
          </p:nvPr>
        </p:nvGraphicFramePr>
        <p:xfrm>
          <a:off x="1396439" y="1574614"/>
          <a:ext cx="3375411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8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色合い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大きさ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甘さレベル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100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80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40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1" name="リンゴ"/>
          <p:cNvSpPr/>
          <p:nvPr/>
        </p:nvSpPr>
        <p:spPr>
          <a:xfrm>
            <a:off x="412744" y="1985570"/>
            <a:ext cx="534167" cy="607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E0B17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2" name="リンゴ"/>
          <p:cNvSpPr/>
          <p:nvPr/>
        </p:nvSpPr>
        <p:spPr>
          <a:xfrm>
            <a:off x="443432" y="2634279"/>
            <a:ext cx="472791" cy="53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06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8A8E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2" name="レモン/ライム">
            <a:extLst>
              <a:ext uri="{FF2B5EF4-FFF2-40B4-BE49-F238E27FC236}">
                <a16:creationId xmlns:a16="http://schemas.microsoft.com/office/drawing/2014/main" id="{5C98131B-0474-4E3A-BDD3-1DC480FFBF26}"/>
              </a:ext>
            </a:extLst>
          </p:cNvPr>
          <p:cNvSpPr/>
          <p:nvPr/>
        </p:nvSpPr>
        <p:spPr>
          <a:xfrm>
            <a:off x="385359" y="3324536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3" name="バナナ">
            <a:extLst>
              <a:ext uri="{FF2B5EF4-FFF2-40B4-BE49-F238E27FC236}">
                <a16:creationId xmlns:a16="http://schemas.microsoft.com/office/drawing/2014/main" id="{67F3A715-9D1E-45A2-9A08-86CFA1D4FD4C}"/>
              </a:ext>
            </a:extLst>
          </p:cNvPr>
          <p:cNvSpPr/>
          <p:nvPr/>
        </p:nvSpPr>
        <p:spPr>
          <a:xfrm>
            <a:off x="433903" y="3823842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4" name="バナナ">
            <a:extLst>
              <a:ext uri="{FF2B5EF4-FFF2-40B4-BE49-F238E27FC236}">
                <a16:creationId xmlns:a16="http://schemas.microsoft.com/office/drawing/2014/main" id="{98E45C5F-89D8-4128-8035-0D7825338E61}"/>
              </a:ext>
            </a:extLst>
          </p:cNvPr>
          <p:cNvSpPr/>
          <p:nvPr/>
        </p:nvSpPr>
        <p:spPr>
          <a:xfrm>
            <a:off x="443431" y="4448075"/>
            <a:ext cx="392603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5" name="レモン/ライム">
            <a:extLst>
              <a:ext uri="{FF2B5EF4-FFF2-40B4-BE49-F238E27FC236}">
                <a16:creationId xmlns:a16="http://schemas.microsoft.com/office/drawing/2014/main" id="{52D33AE6-79DD-4753-90B4-4379A8E5F0C8}"/>
              </a:ext>
            </a:extLst>
          </p:cNvPr>
          <p:cNvSpPr/>
          <p:nvPr/>
        </p:nvSpPr>
        <p:spPr>
          <a:xfrm>
            <a:off x="471679" y="5110572"/>
            <a:ext cx="525204" cy="20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7" name="矢印">
            <a:extLst>
              <a:ext uri="{FF2B5EF4-FFF2-40B4-BE49-F238E27FC236}">
                <a16:creationId xmlns:a16="http://schemas.microsoft.com/office/drawing/2014/main" id="{CE77907C-C18E-46E0-8A83-C60D1485DE1A}"/>
              </a:ext>
            </a:extLst>
          </p:cNvPr>
          <p:cNvSpPr/>
          <p:nvPr/>
        </p:nvSpPr>
        <p:spPr>
          <a:xfrm>
            <a:off x="4963500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" name="角丸四角形">
            <a:extLst>
              <a:ext uri="{FF2B5EF4-FFF2-40B4-BE49-F238E27FC236}">
                <a16:creationId xmlns:a16="http://schemas.microsoft.com/office/drawing/2014/main" id="{D2154CE2-799A-45EF-9480-257D0B0B2900}"/>
              </a:ext>
            </a:extLst>
          </p:cNvPr>
          <p:cNvSpPr/>
          <p:nvPr/>
        </p:nvSpPr>
        <p:spPr>
          <a:xfrm>
            <a:off x="5963892" y="2767702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" name="識別器">
            <a:extLst>
              <a:ext uri="{FF2B5EF4-FFF2-40B4-BE49-F238E27FC236}">
                <a16:creationId xmlns:a16="http://schemas.microsoft.com/office/drawing/2014/main" id="{72C7801F-A63E-42EC-B485-7D042840B007}"/>
              </a:ext>
            </a:extLst>
          </p:cNvPr>
          <p:cNvSpPr txBox="1"/>
          <p:nvPr/>
        </p:nvSpPr>
        <p:spPr>
          <a:xfrm>
            <a:off x="5557827" y="2983616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識別器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0" name="(≒分類マシーン)">
            <a:extLst>
              <a:ext uri="{FF2B5EF4-FFF2-40B4-BE49-F238E27FC236}">
                <a16:creationId xmlns:a16="http://schemas.microsoft.com/office/drawing/2014/main" id="{3E03E8CD-5ABD-4395-BFBB-55663B10A37A}"/>
              </a:ext>
            </a:extLst>
          </p:cNvPr>
          <p:cNvSpPr txBox="1"/>
          <p:nvPr/>
        </p:nvSpPr>
        <p:spPr>
          <a:xfrm>
            <a:off x="5557827" y="3467920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(≒</a:t>
            </a:r>
            <a:r>
              <a:rPr sz="19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分類マシーン</a:t>
            </a:r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31" name="学習">
            <a:extLst>
              <a:ext uri="{FF2B5EF4-FFF2-40B4-BE49-F238E27FC236}">
                <a16:creationId xmlns:a16="http://schemas.microsoft.com/office/drawing/2014/main" id="{3743E9FC-31C3-4166-916B-7AF7E2226067}"/>
              </a:ext>
            </a:extLst>
          </p:cNvPr>
          <p:cNvSpPr txBox="1"/>
          <p:nvPr/>
        </p:nvSpPr>
        <p:spPr>
          <a:xfrm>
            <a:off x="5038209" y="384063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学習</a:t>
            </a:r>
          </a:p>
        </p:txBody>
      </p:sp>
      <p:sp>
        <p:nvSpPr>
          <p:cNvPr id="32" name="入力">
            <a:extLst>
              <a:ext uri="{FF2B5EF4-FFF2-40B4-BE49-F238E27FC236}">
                <a16:creationId xmlns:a16="http://schemas.microsoft.com/office/drawing/2014/main" id="{2E2F10E7-7839-4BD8-9C50-02613B51DF86}"/>
              </a:ext>
            </a:extLst>
          </p:cNvPr>
          <p:cNvSpPr txBox="1"/>
          <p:nvPr/>
        </p:nvSpPr>
        <p:spPr>
          <a:xfrm>
            <a:off x="5038209" y="2720515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3" name="矢印">
            <a:extLst>
              <a:ext uri="{FF2B5EF4-FFF2-40B4-BE49-F238E27FC236}">
                <a16:creationId xmlns:a16="http://schemas.microsoft.com/office/drawing/2014/main" id="{8F20537D-7256-4A20-A6DE-2B0160AFF702}"/>
              </a:ext>
            </a:extLst>
          </p:cNvPr>
          <p:cNvSpPr/>
          <p:nvPr/>
        </p:nvSpPr>
        <p:spPr>
          <a:xfrm>
            <a:off x="8239309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41" name="表">
            <a:extLst>
              <a:ext uri="{FF2B5EF4-FFF2-40B4-BE49-F238E27FC236}">
                <a16:creationId xmlns:a16="http://schemas.microsoft.com/office/drawing/2014/main" id="{34D72E1A-C046-4CE7-8C76-6575C9085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670887"/>
              </p:ext>
            </p:extLst>
          </p:nvPr>
        </p:nvGraphicFramePr>
        <p:xfrm>
          <a:off x="9304626" y="1549028"/>
          <a:ext cx="2474630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93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果物の評価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教師なし機械学習">
            <a:extLst>
              <a:ext uri="{FF2B5EF4-FFF2-40B4-BE49-F238E27FC236}">
                <a16:creationId xmlns:a16="http://schemas.microsoft.com/office/drawing/2014/main" id="{CB739C1A-832C-4974-9B9E-A5C1CF57D607}"/>
              </a:ext>
            </a:extLst>
          </p:cNvPr>
          <p:cNvSpPr txBox="1"/>
          <p:nvPr/>
        </p:nvSpPr>
        <p:spPr>
          <a:xfrm>
            <a:off x="3287033" y="135856"/>
            <a:ext cx="6078033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前回の</a:t>
            </a:r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教師なし機械学習</a:t>
            </a:r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（次元削減）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3" name="教師なし学習は正解を与えず学習させて識別器を作る(法則を見つけさせる)">
            <a:extLst>
              <a:ext uri="{FF2B5EF4-FFF2-40B4-BE49-F238E27FC236}">
                <a16:creationId xmlns:a16="http://schemas.microsoft.com/office/drawing/2014/main" id="{F1BB02B0-31A7-4CFA-8C62-E61C9A2B846F}"/>
              </a:ext>
            </a:extLst>
          </p:cNvPr>
          <p:cNvSpPr txBox="1"/>
          <p:nvPr/>
        </p:nvSpPr>
        <p:spPr>
          <a:xfrm>
            <a:off x="1699784" y="5809391"/>
            <a:ext cx="925253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教師なし学習は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色合い、大きさ、甘さレベルという特徴から果物の評価という</a:t>
            </a:r>
            <a:endParaRPr lang="en-US" altLang="ja-JP"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新たな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つの情報を作り出す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088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前回と似たやり方で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1A9BA1-4492-37BE-3648-64B148017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2"/>
          <a:stretch/>
        </p:blipFill>
        <p:spPr>
          <a:xfrm>
            <a:off x="765651" y="1796235"/>
            <a:ext cx="2067001" cy="4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83E1C24-B9C2-10E4-D2B1-6D3CDF2C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62" y="1796235"/>
            <a:ext cx="7249143" cy="199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4D10A7-8528-7CBB-A5DE-B6DB03B5EB47}"/>
              </a:ext>
            </a:extLst>
          </p:cNvPr>
          <p:cNvSpPr txBox="1"/>
          <p:nvPr/>
        </p:nvSpPr>
        <p:spPr>
          <a:xfrm>
            <a:off x="4177207" y="4512292"/>
            <a:ext cx="724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個のアヤメの萼片の長さと幅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(150,2)</a:t>
            </a: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個のアヤメのクラスタリング結果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(150,)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0" name="四角形">
            <a:extLst>
              <a:ext uri="{FF2B5EF4-FFF2-40B4-BE49-F238E27FC236}">
                <a16:creationId xmlns:a16="http://schemas.microsoft.com/office/drawing/2014/main" id="{5283D34C-7DBF-FE99-A59F-1163B69D342D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075396-1077-2ACB-B845-581EB39F392F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7880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BCFB7A-31B1-68AC-FBCE-8E0BF34BBE25}"/>
              </a:ext>
            </a:extLst>
          </p:cNvPr>
          <p:cNvSpPr txBox="1"/>
          <p:nvPr/>
        </p:nvSpPr>
        <p:spPr>
          <a:xfrm>
            <a:off x="1231085" y="5973069"/>
            <a:ext cx="929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 == 0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は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行分のの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True(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0)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か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False(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クラスタが１か２）の配列になる</a:t>
            </a:r>
            <a:endParaRPr kumimoji="1"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35B0DC-C4C0-1275-A221-4E9BD64E855D}"/>
              </a:ext>
            </a:extLst>
          </p:cNvPr>
          <p:cNvSpPr txBox="1"/>
          <p:nvPr/>
        </p:nvSpPr>
        <p:spPr>
          <a:xfrm>
            <a:off x="849796" y="944655"/>
            <a:ext cx="51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か否か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(True or False)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図 6" descr="テキスト, テーブル&#10;&#10;自動的に生成された説明">
            <a:extLst>
              <a:ext uri="{FF2B5EF4-FFF2-40B4-BE49-F238E27FC236}">
                <a16:creationId xmlns:a16="http://schemas.microsoft.com/office/drawing/2014/main" id="{DA4780BB-F8D0-ADE6-B843-E144DEF7D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6" y="1430196"/>
            <a:ext cx="7772400" cy="4426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四角形">
            <a:extLst>
              <a:ext uri="{FF2B5EF4-FFF2-40B4-BE49-F238E27FC236}">
                <a16:creationId xmlns:a16="http://schemas.microsoft.com/office/drawing/2014/main" id="{C7AE71DC-7230-F001-A485-A880EB06DE9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0157D7-F41C-B1FC-AE95-FCD91E9A7C93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137221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412BEA-E370-44FC-D030-355219D2030D}"/>
              </a:ext>
            </a:extLst>
          </p:cNvPr>
          <p:cNvSpPr txBox="1"/>
          <p:nvPr/>
        </p:nvSpPr>
        <p:spPr>
          <a:xfrm>
            <a:off x="668073" y="5766161"/>
            <a:ext cx="32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これでクラスタが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がく片の長さのみ取り出せた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A59255-B08E-801B-BACC-95E9D2F7A39B}"/>
              </a:ext>
            </a:extLst>
          </p:cNvPr>
          <p:cNvSpPr txBox="1"/>
          <p:nvPr/>
        </p:nvSpPr>
        <p:spPr>
          <a:xfrm>
            <a:off x="505234" y="1810477"/>
            <a:ext cx="43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の全ての行の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列目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02E0B7-8608-B72A-CEE8-8A40304FF6F1}"/>
              </a:ext>
            </a:extLst>
          </p:cNvPr>
          <p:cNvSpPr txBox="1"/>
          <p:nvPr/>
        </p:nvSpPr>
        <p:spPr>
          <a:xfrm>
            <a:off x="668073" y="4501436"/>
            <a:ext cx="37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 == 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の時に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True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のデータを取り出す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図 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38624B9-36B9-BC36-3192-172046D7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06" y="946443"/>
            <a:ext cx="6708239" cy="2792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 descr="散布図 が含まれている画像&#10;&#10;自動的に生成された説明">
            <a:extLst>
              <a:ext uri="{FF2B5EF4-FFF2-40B4-BE49-F238E27FC236}">
                <a16:creationId xmlns:a16="http://schemas.microsoft.com/office/drawing/2014/main" id="{D437EDF2-5854-5E01-8643-DFC6AF37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06" y="4062597"/>
            <a:ext cx="6770131" cy="1524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759407-22F4-5107-5085-722A96BEA6F5}"/>
              </a:ext>
            </a:extLst>
          </p:cNvPr>
          <p:cNvSpPr txBox="1"/>
          <p:nvPr/>
        </p:nvSpPr>
        <p:spPr>
          <a:xfrm>
            <a:off x="8380381" y="5910094"/>
            <a:ext cx="32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前回の次元削減の時のスライドも参考にしてください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0" name="四角形">
            <a:extLst>
              <a:ext uri="{FF2B5EF4-FFF2-40B4-BE49-F238E27FC236}">
                <a16:creationId xmlns:a16="http://schemas.microsoft.com/office/drawing/2014/main" id="{AD965236-B827-061E-4E03-3E684FBB3DA0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C350D5-EAA8-B717-C3F9-FE6FEEB0E166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12976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B8C2F9-2D31-0247-9B45-08E3E5506D4D}"/>
              </a:ext>
            </a:extLst>
          </p:cNvPr>
          <p:cNvSpPr txBox="1"/>
          <p:nvPr/>
        </p:nvSpPr>
        <p:spPr>
          <a:xfrm>
            <a:off x="6641145" y="1131984"/>
            <a:ext cx="4877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</a:p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  <a:endParaRPr kumimoji="1" lang="en-US" altLang="ja-JP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  <a:endParaRPr kumimoji="1" lang="ja-JP" altLang="en-US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D84650-BFEE-F2EE-3FAA-DBBB500A1087}"/>
              </a:ext>
            </a:extLst>
          </p:cNvPr>
          <p:cNvSpPr txBox="1"/>
          <p:nvPr/>
        </p:nvSpPr>
        <p:spPr>
          <a:xfrm>
            <a:off x="7027100" y="3776597"/>
            <a:ext cx="543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クラスタリングは距離に基づいて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データを決めた個数のグループに分ける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アヤメの正解ラベルを見ずに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に分けられた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8C1DC2F3-B14B-F7DD-1E5E-A80D795A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5" y="1131983"/>
            <a:ext cx="6133755" cy="5609253"/>
          </a:xfrm>
          <a:prstGeom prst="rect">
            <a:avLst/>
          </a:prstGeom>
        </p:spPr>
      </p:pic>
      <p:sp>
        <p:nvSpPr>
          <p:cNvPr id="6" name="四角形">
            <a:extLst>
              <a:ext uri="{FF2B5EF4-FFF2-40B4-BE49-F238E27FC236}">
                <a16:creationId xmlns:a16="http://schemas.microsoft.com/office/drawing/2014/main" id="{FC7F84AF-8603-1B6D-DB8C-873348B7FA89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21E48-F514-7FF2-650D-6B1D431B580A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38294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C3A54BB4-BE95-C72A-6ED7-CCA71AC2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5"/>
          <a:stretch/>
        </p:blipFill>
        <p:spPr>
          <a:xfrm>
            <a:off x="6706347" y="2078581"/>
            <a:ext cx="4687355" cy="34963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8907AB-6B67-DDB3-FEF8-1EEC516CD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2"/>
          <a:stretch/>
        </p:blipFill>
        <p:spPr>
          <a:xfrm>
            <a:off x="677120" y="2188741"/>
            <a:ext cx="4836608" cy="31882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0900EE-DB63-01BF-3147-14645712C4DB}"/>
              </a:ext>
            </a:extLst>
          </p:cNvPr>
          <p:cNvSpPr txBox="1"/>
          <p:nvPr/>
        </p:nvSpPr>
        <p:spPr>
          <a:xfrm>
            <a:off x="2472975" y="6009222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クラスタリングは距離に基づいてデータを決めた個数のグループに分ける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879C02-B3E5-7776-4B66-8D744BF61DBA}"/>
              </a:ext>
            </a:extLst>
          </p:cNvPr>
          <p:cNvSpPr/>
          <p:nvPr/>
        </p:nvSpPr>
        <p:spPr>
          <a:xfrm rot="18270806">
            <a:off x="6472012" y="3021404"/>
            <a:ext cx="3020623" cy="1088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E8383C1-3962-50F5-FA38-63D46B0E9607}"/>
              </a:ext>
            </a:extLst>
          </p:cNvPr>
          <p:cNvSpPr/>
          <p:nvPr/>
        </p:nvSpPr>
        <p:spPr>
          <a:xfrm rot="19487618">
            <a:off x="7724608" y="3538811"/>
            <a:ext cx="2016108" cy="1731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FA816B2-1A4E-FC29-113A-2EF8D5840E18}"/>
              </a:ext>
            </a:extLst>
          </p:cNvPr>
          <p:cNvSpPr/>
          <p:nvPr/>
        </p:nvSpPr>
        <p:spPr>
          <a:xfrm rot="19487618">
            <a:off x="9204025" y="2635178"/>
            <a:ext cx="2317214" cy="2039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68893-B16C-5CEA-386B-B41B0B4F0F5C}"/>
              </a:ext>
            </a:extLst>
          </p:cNvPr>
          <p:cNvSpPr txBox="1"/>
          <p:nvPr/>
        </p:nvSpPr>
        <p:spPr>
          <a:xfrm>
            <a:off x="1984460" y="1357497"/>
            <a:ext cx="260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アヤメの種類で色分け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2935F-42C2-0FDD-88E9-E70836DF23BF}"/>
              </a:ext>
            </a:extLst>
          </p:cNvPr>
          <p:cNvSpPr txBox="1"/>
          <p:nvPr/>
        </p:nvSpPr>
        <p:spPr>
          <a:xfrm>
            <a:off x="6456980" y="1341089"/>
            <a:ext cx="57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クラスタリングの結果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で色分け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四角形">
            <a:extLst>
              <a:ext uri="{FF2B5EF4-FFF2-40B4-BE49-F238E27FC236}">
                <a16:creationId xmlns:a16="http://schemas.microsoft.com/office/drawing/2014/main" id="{00D60E40-E1A9-D099-A3BB-2149564B5BC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F7A1D4-5E04-86C7-1289-9D421F1FE366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54218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231C0-8F08-CFAF-F0FC-7B255EF9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">
            <a:extLst>
              <a:ext uri="{FF2B5EF4-FFF2-40B4-BE49-F238E27FC236}">
                <a16:creationId xmlns:a16="http://schemas.microsoft.com/office/drawing/2014/main" id="{15991185-A541-70EB-5E24-5E67638256B1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310A06-7333-EA24-2E75-19F227134B9C}"/>
              </a:ext>
            </a:extLst>
          </p:cNvPr>
          <p:cNvSpPr txBox="1"/>
          <p:nvPr/>
        </p:nvSpPr>
        <p:spPr>
          <a:xfrm>
            <a:off x="2395869" y="13623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補足</a:t>
            </a:r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クラスタの重心を図示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E10E48-B99A-7A1C-C89C-F7AF966A515D}"/>
              </a:ext>
            </a:extLst>
          </p:cNvPr>
          <p:cNvSpPr txBox="1"/>
          <p:nvPr/>
        </p:nvSpPr>
        <p:spPr>
          <a:xfrm>
            <a:off x="2087375" y="6130047"/>
            <a:ext cx="833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確かに各クラスタの中心に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位置していることが確認できる</a:t>
            </a:r>
            <a:endParaRPr kumimoji="1" lang="ja-JP" altLang="en-US" sz="24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0AE290-4060-58CE-80AE-DB44A0B766D2}"/>
              </a:ext>
            </a:extLst>
          </p:cNvPr>
          <p:cNvSpPr txBox="1"/>
          <p:nvPr/>
        </p:nvSpPr>
        <p:spPr>
          <a:xfrm>
            <a:off x="519643" y="973941"/>
            <a:ext cx="57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cluster_centers_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でクラスタの重心を取得できる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7276F34-B6E3-BCE1-D7BC-2AF875963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3" y="1627276"/>
            <a:ext cx="3986644" cy="13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D4000B-FDC7-BE5D-5253-936005ADCB65}"/>
              </a:ext>
            </a:extLst>
          </p:cNvPr>
          <p:cNvSpPr txBox="1"/>
          <p:nvPr/>
        </p:nvSpPr>
        <p:spPr>
          <a:xfrm>
            <a:off x="519643" y="3222352"/>
            <a:ext cx="450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にしているので、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(5.77, 2.69),(5.01, 3.43),(6.81, 3.07)</a:t>
            </a: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点で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(3,2)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の配列になっている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5" name="図 14" descr="グラフ, 散布図&#10;&#10;自動的に生成された説明">
            <a:extLst>
              <a:ext uri="{FF2B5EF4-FFF2-40B4-BE49-F238E27FC236}">
                <a16:creationId xmlns:a16="http://schemas.microsoft.com/office/drawing/2014/main" id="{C596F92B-EC40-4FC1-CED6-10CB28229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3"/>
          <a:stretch/>
        </p:blipFill>
        <p:spPr>
          <a:xfrm>
            <a:off x="6228573" y="1355154"/>
            <a:ext cx="5735020" cy="4176514"/>
          </a:xfrm>
          <a:prstGeom prst="rect">
            <a:avLst/>
          </a:prstGeom>
        </p:spPr>
      </p:pic>
      <p:pic>
        <p:nvPicPr>
          <p:cNvPr id="16" name="図 15" descr="グラフ, 散布図&#10;&#10;自動的に生成された説明">
            <a:extLst>
              <a:ext uri="{FF2B5EF4-FFF2-40B4-BE49-F238E27FC236}">
                <a16:creationId xmlns:a16="http://schemas.microsoft.com/office/drawing/2014/main" id="{7CCD5AE5-62BB-FC75-E412-48113B28E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74"/>
          <a:stretch/>
        </p:blipFill>
        <p:spPr>
          <a:xfrm>
            <a:off x="228407" y="4358131"/>
            <a:ext cx="5735020" cy="1426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2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">
            <a:extLst>
              <a:ext uri="{FF2B5EF4-FFF2-40B4-BE49-F238E27FC236}">
                <a16:creationId xmlns:a16="http://schemas.microsoft.com/office/drawing/2014/main" id="{28A96914-9813-9C9F-D1F3-472E19D174C9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クラスタ数を変える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D3E43C8-CB38-4A79-EB61-BC3B5074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8" y="1098339"/>
            <a:ext cx="5465611" cy="2290671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7F65547-2DFC-C3FF-4CFE-A97EC3EB7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" b="1"/>
          <a:stretch/>
        </p:blipFill>
        <p:spPr>
          <a:xfrm>
            <a:off x="496778" y="4068029"/>
            <a:ext cx="5315299" cy="766694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3EF58346-4F00-7893-E37F-98CE9EFEA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13" y="1098339"/>
            <a:ext cx="5839681" cy="436029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20B234-F38C-F019-4141-7C5B58B55502}"/>
              </a:ext>
            </a:extLst>
          </p:cNvPr>
          <p:cNvSpPr txBox="1"/>
          <p:nvPr/>
        </p:nvSpPr>
        <p:spPr>
          <a:xfrm>
            <a:off x="496778" y="3468964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46DF2B-5E21-B6FF-4808-4A5295FE0763}"/>
              </a:ext>
            </a:extLst>
          </p:cNvPr>
          <p:cNvSpPr txBox="1"/>
          <p:nvPr/>
        </p:nvSpPr>
        <p:spPr>
          <a:xfrm>
            <a:off x="7756932" y="5759661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散布図の結果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48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8E873A2-2799-ADB1-648C-DD88ECC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328292"/>
            <a:ext cx="3286979" cy="218546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0F6053-D856-78E4-1225-38084C1C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61" y="1328292"/>
            <a:ext cx="3374136" cy="22674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585DD4-5EBF-C880-ED6A-36D5A8C7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59" y="1328292"/>
            <a:ext cx="3586663" cy="240539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08A4DF-76E2-F78A-3E4B-D74053018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8" y="4236054"/>
            <a:ext cx="3256433" cy="218546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7910C8-F140-6DB1-09D7-0B1C0FAD9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61" y="4236054"/>
            <a:ext cx="3374136" cy="22748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F646C1-363C-6E02-4618-289A80B82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559" y="4188528"/>
            <a:ext cx="3727058" cy="250302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1424342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クラスタ数２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D75690-D0CA-F03C-CAB5-DA0FFBF98D21}"/>
              </a:ext>
            </a:extLst>
          </p:cNvPr>
          <p:cNvSpPr txBox="1"/>
          <p:nvPr/>
        </p:nvSpPr>
        <p:spPr>
          <a:xfrm>
            <a:off x="1424342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クラスタ数５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5C1A3-1AC9-CB87-1EAF-44B077CAB04B}"/>
              </a:ext>
            </a:extLst>
          </p:cNvPr>
          <p:cNvSpPr txBox="1"/>
          <p:nvPr/>
        </p:nvSpPr>
        <p:spPr>
          <a:xfrm>
            <a:off x="5361740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クラスタ数３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439F02-711D-2BFD-7723-D685FE497D08}"/>
              </a:ext>
            </a:extLst>
          </p:cNvPr>
          <p:cNvSpPr txBox="1"/>
          <p:nvPr/>
        </p:nvSpPr>
        <p:spPr>
          <a:xfrm>
            <a:off x="9636252" y="11113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クラスタ数４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D9C28D-74B3-44EE-EA3C-F7A002BAACFA}"/>
              </a:ext>
            </a:extLst>
          </p:cNvPr>
          <p:cNvSpPr txBox="1"/>
          <p:nvPr/>
        </p:nvSpPr>
        <p:spPr>
          <a:xfrm>
            <a:off x="5213604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クラスタ数６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1B1E6C-039A-D0EB-BC42-509A82093D5E}"/>
              </a:ext>
            </a:extLst>
          </p:cNvPr>
          <p:cNvSpPr txBox="1"/>
          <p:nvPr/>
        </p:nvSpPr>
        <p:spPr>
          <a:xfrm>
            <a:off x="9538025" y="3866722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クラスタ数７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FD33B13-3C44-FA1B-E956-EB0479A51A9D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BD47A-44E0-4662-5EAE-91D748E43DE9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クラスタ数を変える</a:t>
            </a:r>
          </a:p>
        </p:txBody>
      </p:sp>
    </p:spTree>
    <p:extLst>
      <p:ext uri="{BB962C8B-B14F-4D97-AF65-F5344CB8AC3E}">
        <p14:creationId xmlns:p14="http://schemas.microsoft.com/office/powerpoint/2010/main" val="404053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">
            <a:extLst>
              <a:ext uri="{FF2B5EF4-FFF2-40B4-BE49-F238E27FC236}">
                <a16:creationId xmlns:a16="http://schemas.microsoft.com/office/drawing/2014/main" id="{6E119942-038F-B87D-EDBD-3942F67CB6E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2502942" y="864875"/>
            <a:ext cx="707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でクラスタリングを行ったが、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次元以上の特徴量でも同様にクラスタリングが可能</a:t>
            </a:r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ABB81B9-B85D-7EFE-A918-B88801B8E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9"/>
          <a:stretch/>
        </p:blipFill>
        <p:spPr>
          <a:xfrm>
            <a:off x="875876" y="1917116"/>
            <a:ext cx="4059379" cy="3780615"/>
          </a:xfrm>
          <a:prstGeom prst="rect">
            <a:avLst/>
          </a:prstGeom>
        </p:spPr>
      </p:pic>
      <p:pic>
        <p:nvPicPr>
          <p:cNvPr id="10" name="図 9" descr="テーブル&#10;&#10;自動的に生成された説明">
            <a:extLst>
              <a:ext uri="{FF2B5EF4-FFF2-40B4-BE49-F238E27FC236}">
                <a16:creationId xmlns:a16="http://schemas.microsoft.com/office/drawing/2014/main" id="{A2D4B9D9-C765-4EA4-03CB-33CE54290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/>
        </p:blipFill>
        <p:spPr>
          <a:xfrm>
            <a:off x="5423038" y="1917116"/>
            <a:ext cx="2619992" cy="378061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825C7-205A-B2B0-4610-4260971E9605}"/>
              </a:ext>
            </a:extLst>
          </p:cNvPr>
          <p:cNvSpPr txBox="1"/>
          <p:nvPr/>
        </p:nvSpPr>
        <p:spPr>
          <a:xfrm>
            <a:off x="1001906" y="6103641"/>
            <a:ext cx="34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(150,4)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2841E9-027E-9F1C-B11D-5AF8AEA6966F}"/>
              </a:ext>
            </a:extLst>
          </p:cNvPr>
          <p:cNvSpPr txBox="1"/>
          <p:nvPr/>
        </p:nvSpPr>
        <p:spPr>
          <a:xfrm>
            <a:off x="4935255" y="6101818"/>
            <a:ext cx="34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(150,2)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6EDCF-22DD-4577-07C5-F785C764139A}"/>
              </a:ext>
            </a:extLst>
          </p:cNvPr>
          <p:cNvSpPr txBox="1"/>
          <p:nvPr/>
        </p:nvSpPr>
        <p:spPr>
          <a:xfrm>
            <a:off x="8843964" y="3988830"/>
            <a:ext cx="3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に変更して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393588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9E5AC-26D5-9FFB-8A74-29157019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CA171A-1C67-1DE2-EC36-E06184DE9A9C}"/>
              </a:ext>
            </a:extLst>
          </p:cNvPr>
          <p:cNvSpPr txBox="1"/>
          <p:nvPr/>
        </p:nvSpPr>
        <p:spPr>
          <a:xfrm>
            <a:off x="2502942" y="864875"/>
            <a:ext cx="707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でクラスタリングを行ったが、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次元以上の特徴量でも同様にクラスタリングが可能</a:t>
            </a:r>
          </a:p>
        </p:txBody>
      </p:sp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05B2109-E086-6096-7FFF-AA3930F5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6" y="2014486"/>
            <a:ext cx="5431324" cy="188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F7FE0484-43ED-932A-DF28-95F9AA69E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6" y="4554680"/>
            <a:ext cx="5431324" cy="7970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AEE139-2D13-404F-1A95-4E52578ED33F}"/>
              </a:ext>
            </a:extLst>
          </p:cNvPr>
          <p:cNvSpPr txBox="1"/>
          <p:nvPr/>
        </p:nvSpPr>
        <p:spPr>
          <a:xfrm>
            <a:off x="329156" y="4027566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E26EC65D-8C79-9822-667E-F334F13FD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4" y="1875179"/>
            <a:ext cx="6220400" cy="4704884"/>
          </a:xfrm>
          <a:prstGeom prst="rect">
            <a:avLst/>
          </a:prstGeom>
        </p:spPr>
      </p:pic>
      <p:sp>
        <p:nvSpPr>
          <p:cNvPr id="13" name="四角形">
            <a:extLst>
              <a:ext uri="{FF2B5EF4-FFF2-40B4-BE49-F238E27FC236}">
                <a16:creationId xmlns:a16="http://schemas.microsoft.com/office/drawing/2014/main" id="{236D9137-7CFA-AD4D-B3DD-3D1D7FC9F9C7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6DE441-3374-D4D0-C4E5-021813A2A4C0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17961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1" name="教師なし機械学習"/>
          <p:cNvSpPr txBox="1"/>
          <p:nvPr/>
        </p:nvSpPr>
        <p:spPr>
          <a:xfrm>
            <a:off x="2857146" y="186908"/>
            <a:ext cx="6614002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今回の</a:t>
            </a:r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教師なし機械学習</a:t>
            </a:r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（クラスタリング）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92" name="教師なし学習は正解を与えず学習させて識別器を作る(法則を見つけさせる)"/>
          <p:cNvSpPr txBox="1"/>
          <p:nvPr/>
        </p:nvSpPr>
        <p:spPr>
          <a:xfrm>
            <a:off x="1699784" y="5967126"/>
            <a:ext cx="892872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教師なし学習は正解を与えず学習させて識別器を作る(法則を見つけさせる)</a:t>
            </a:r>
          </a:p>
        </p:txBody>
      </p:sp>
      <p:sp>
        <p:nvSpPr>
          <p:cNvPr id="293" name="矢印"/>
          <p:cNvSpPr/>
          <p:nvPr/>
        </p:nvSpPr>
        <p:spPr>
          <a:xfrm>
            <a:off x="4150178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4" name="リンゴ"/>
          <p:cNvSpPr/>
          <p:nvPr/>
        </p:nvSpPr>
        <p:spPr>
          <a:xfrm>
            <a:off x="1789263" y="1977617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5" name="バナナ"/>
          <p:cNvSpPr/>
          <p:nvPr/>
        </p:nvSpPr>
        <p:spPr>
          <a:xfrm>
            <a:off x="567476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6" name="レモン/ライム"/>
          <p:cNvSpPr/>
          <p:nvPr/>
        </p:nvSpPr>
        <p:spPr>
          <a:xfrm>
            <a:off x="2452979" y="3126648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7" name="リンゴ"/>
          <p:cNvSpPr/>
          <p:nvPr/>
        </p:nvSpPr>
        <p:spPr>
          <a:xfrm>
            <a:off x="1414044" y="3574262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8" name="リンゴ"/>
          <p:cNvSpPr/>
          <p:nvPr/>
        </p:nvSpPr>
        <p:spPr>
          <a:xfrm>
            <a:off x="2718218" y="2377335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9" name="リンゴ"/>
          <p:cNvSpPr/>
          <p:nvPr/>
        </p:nvSpPr>
        <p:spPr>
          <a:xfrm>
            <a:off x="1349287" y="2777747"/>
            <a:ext cx="586434" cy="66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0" name="レモン/ライム"/>
          <p:cNvSpPr/>
          <p:nvPr/>
        </p:nvSpPr>
        <p:spPr>
          <a:xfrm>
            <a:off x="1999190" y="2768399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1" name="レモン/ライム"/>
          <p:cNvSpPr/>
          <p:nvPr/>
        </p:nvSpPr>
        <p:spPr>
          <a:xfrm>
            <a:off x="3255916" y="3833647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2" name="レモン/ライム"/>
          <p:cNvSpPr/>
          <p:nvPr/>
        </p:nvSpPr>
        <p:spPr>
          <a:xfrm>
            <a:off x="671698" y="2357955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3" name="バナナ"/>
          <p:cNvSpPr/>
          <p:nvPr/>
        </p:nvSpPr>
        <p:spPr>
          <a:xfrm>
            <a:off x="2533605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4" name="バナナ"/>
          <p:cNvSpPr/>
          <p:nvPr/>
        </p:nvSpPr>
        <p:spPr>
          <a:xfrm>
            <a:off x="2079817" y="3491428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5" name="バナナ"/>
          <p:cNvSpPr/>
          <p:nvPr/>
        </p:nvSpPr>
        <p:spPr>
          <a:xfrm>
            <a:off x="460679" y="3101352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6" name="バナナ"/>
          <p:cNvSpPr/>
          <p:nvPr/>
        </p:nvSpPr>
        <p:spPr>
          <a:xfrm>
            <a:off x="3156771" y="3071448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8" name="角丸四角形"/>
          <p:cNvSpPr/>
          <p:nvPr/>
        </p:nvSpPr>
        <p:spPr>
          <a:xfrm>
            <a:off x="5150570" y="2552305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9" name="識別器"/>
          <p:cNvSpPr txBox="1"/>
          <p:nvPr/>
        </p:nvSpPr>
        <p:spPr>
          <a:xfrm>
            <a:off x="4744505" y="2768219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識別器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10" name="(≒分類マシーン)"/>
          <p:cNvSpPr txBox="1"/>
          <p:nvPr/>
        </p:nvSpPr>
        <p:spPr>
          <a:xfrm>
            <a:off x="4744505" y="3252523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(≒</a:t>
            </a:r>
            <a:r>
              <a:rPr sz="19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分類マシーン</a:t>
            </a:r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311" name="学習"/>
          <p:cNvSpPr txBox="1"/>
          <p:nvPr/>
        </p:nvSpPr>
        <p:spPr>
          <a:xfrm>
            <a:off x="4224887" y="3625241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学習</a:t>
            </a:r>
          </a:p>
        </p:txBody>
      </p:sp>
      <p:sp>
        <p:nvSpPr>
          <p:cNvPr id="312" name="入力"/>
          <p:cNvSpPr txBox="1"/>
          <p:nvPr/>
        </p:nvSpPr>
        <p:spPr>
          <a:xfrm>
            <a:off x="4224887" y="250511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</a:t>
            </a:r>
          </a:p>
        </p:txBody>
      </p:sp>
      <p:sp>
        <p:nvSpPr>
          <p:cNvPr id="313" name="矢印"/>
          <p:cNvSpPr/>
          <p:nvPr/>
        </p:nvSpPr>
        <p:spPr>
          <a:xfrm>
            <a:off x="7425987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4" name="リンゴ"/>
          <p:cNvSpPr/>
          <p:nvPr/>
        </p:nvSpPr>
        <p:spPr>
          <a:xfrm>
            <a:off x="9569331" y="1958394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5" name="バナナ"/>
          <p:cNvSpPr/>
          <p:nvPr/>
        </p:nvSpPr>
        <p:spPr>
          <a:xfrm>
            <a:off x="8518254" y="339330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6" name="レモン/ライム"/>
          <p:cNvSpPr/>
          <p:nvPr/>
        </p:nvSpPr>
        <p:spPr>
          <a:xfrm>
            <a:off x="10579218" y="332190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7" name="リンゴ"/>
          <p:cNvSpPr/>
          <p:nvPr/>
        </p:nvSpPr>
        <p:spPr>
          <a:xfrm>
            <a:off x="9194939" y="2453712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8" name="リンゴ"/>
          <p:cNvSpPr/>
          <p:nvPr/>
        </p:nvSpPr>
        <p:spPr>
          <a:xfrm>
            <a:off x="10368490" y="230226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9" name="リンゴ"/>
          <p:cNvSpPr/>
          <p:nvPr/>
        </p:nvSpPr>
        <p:spPr>
          <a:xfrm>
            <a:off x="8770172" y="184003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0" name="レモン/ライム"/>
          <p:cNvSpPr/>
          <p:nvPr/>
        </p:nvSpPr>
        <p:spPr>
          <a:xfrm>
            <a:off x="10140311" y="393212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1" name="レモン/ライム"/>
          <p:cNvSpPr/>
          <p:nvPr/>
        </p:nvSpPr>
        <p:spPr>
          <a:xfrm>
            <a:off x="11086681" y="3698033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2" name="レモン/ライム"/>
          <p:cNvSpPr/>
          <p:nvPr/>
        </p:nvSpPr>
        <p:spPr>
          <a:xfrm>
            <a:off x="10745239" y="4118409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3" name="バナナ"/>
          <p:cNvSpPr/>
          <p:nvPr/>
        </p:nvSpPr>
        <p:spPr>
          <a:xfrm>
            <a:off x="900348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4" name="バナナ"/>
          <p:cNvSpPr/>
          <p:nvPr/>
        </p:nvSpPr>
        <p:spPr>
          <a:xfrm>
            <a:off x="842637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5" name="バナナ"/>
          <p:cNvSpPr/>
          <p:nvPr/>
        </p:nvSpPr>
        <p:spPr>
          <a:xfrm>
            <a:off x="9549177" y="355066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6" name="バナナ"/>
          <p:cNvSpPr/>
          <p:nvPr/>
        </p:nvSpPr>
        <p:spPr>
          <a:xfrm>
            <a:off x="8976478" y="3550669"/>
            <a:ext cx="417996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7" name="線"/>
          <p:cNvSpPr/>
          <p:nvPr/>
        </p:nvSpPr>
        <p:spPr>
          <a:xfrm flipV="1">
            <a:off x="8293304" y="1817481"/>
            <a:ext cx="1" cy="2862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8" name="線"/>
          <p:cNvSpPr/>
          <p:nvPr/>
        </p:nvSpPr>
        <p:spPr>
          <a:xfrm>
            <a:off x="8293304" y="4680762"/>
            <a:ext cx="35808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0459490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1195209" y="996129"/>
            <a:ext cx="1021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同じクラスタ数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だが、学習するデータ量が違う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次元と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次元のデータによるクラスタリングを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次元で可視化しているのでやや混ざっている部位もあり。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05C05-F6D1-1050-9BBB-38EEC19320E6}"/>
              </a:ext>
            </a:extLst>
          </p:cNvPr>
          <p:cNvSpPr txBox="1"/>
          <p:nvPr/>
        </p:nvSpPr>
        <p:spPr>
          <a:xfrm>
            <a:off x="1014983" y="6068775"/>
            <a:ext cx="398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4FAB19-D2F8-B33C-0712-5711611D3165}"/>
              </a:ext>
            </a:extLst>
          </p:cNvPr>
          <p:cNvSpPr txBox="1"/>
          <p:nvPr/>
        </p:nvSpPr>
        <p:spPr>
          <a:xfrm>
            <a:off x="6906769" y="6090473"/>
            <a:ext cx="463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がく片の長さと幅、花びらの長さと幅でクラスタリングし、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269951-477C-2775-4937-4DFB517B9B93}"/>
              </a:ext>
            </a:extLst>
          </p:cNvPr>
          <p:cNvSpPr/>
          <p:nvPr/>
        </p:nvSpPr>
        <p:spPr>
          <a:xfrm>
            <a:off x="5640697" y="3986784"/>
            <a:ext cx="68580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23C06D6E-1DE5-6897-4C9D-6E053E13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42" y="1810818"/>
            <a:ext cx="5180607" cy="760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8C80621-54C2-9BAE-E076-69006303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53" y="2667523"/>
            <a:ext cx="4430603" cy="3351147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663599F7-9D00-AD41-80C9-7603046716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1"/>
          <a:stretch/>
        </p:blipFill>
        <p:spPr>
          <a:xfrm>
            <a:off x="594035" y="2783453"/>
            <a:ext cx="4430603" cy="3229200"/>
          </a:xfrm>
          <a:prstGeom prst="rect">
            <a:avLst/>
          </a:prstGeom>
        </p:spPr>
      </p:pic>
      <p:pic>
        <p:nvPicPr>
          <p:cNvPr id="9" name="図 8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65AFFDF-6332-B00E-9308-8F4A5CAF6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9"/>
          <a:stretch/>
        </p:blipFill>
        <p:spPr>
          <a:xfrm>
            <a:off x="397656" y="1881814"/>
            <a:ext cx="4863662" cy="71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四角形">
            <a:extLst>
              <a:ext uri="{FF2B5EF4-FFF2-40B4-BE49-F238E27FC236}">
                <a16:creationId xmlns:a16="http://schemas.microsoft.com/office/drawing/2014/main" id="{F746EFE0-9AA9-F77F-BB6E-094B377F72BB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030A7E-E36B-C235-2FF1-C79D1991D60D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200858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55EFD-62D5-6CBD-EF2F-70785950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76005EA0-070F-7845-9A1D-3898CA96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53" y="2667523"/>
            <a:ext cx="4430603" cy="335114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6D5BDB-1CC2-7E79-7F27-C407BE343E83}"/>
              </a:ext>
            </a:extLst>
          </p:cNvPr>
          <p:cNvSpPr txBox="1"/>
          <p:nvPr/>
        </p:nvSpPr>
        <p:spPr>
          <a:xfrm>
            <a:off x="1195209" y="996129"/>
            <a:ext cx="1021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同じクラスタ数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だが、学習するデータ量が違う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次元と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次元のデータによるクラスタリングを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次元で可視化しているのでやや混ざっている部位もあり。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11ECE6-1B26-F00F-3740-1B0B68ACA81B}"/>
              </a:ext>
            </a:extLst>
          </p:cNvPr>
          <p:cNvSpPr txBox="1"/>
          <p:nvPr/>
        </p:nvSpPr>
        <p:spPr>
          <a:xfrm>
            <a:off x="1014983" y="6068775"/>
            <a:ext cx="398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9BDC7E-F67C-BAA6-4014-C37A9CD2ED2E}"/>
              </a:ext>
            </a:extLst>
          </p:cNvPr>
          <p:cNvSpPr txBox="1"/>
          <p:nvPr/>
        </p:nvSpPr>
        <p:spPr>
          <a:xfrm>
            <a:off x="6906769" y="6090473"/>
            <a:ext cx="463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がく片の長さと幅、花びらの長さと幅でクラスタリングし、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EECF04FC-FFAE-3564-632C-52928B2BC2C6}"/>
              </a:ext>
            </a:extLst>
          </p:cNvPr>
          <p:cNvSpPr/>
          <p:nvPr/>
        </p:nvSpPr>
        <p:spPr>
          <a:xfrm>
            <a:off x="5640697" y="3986784"/>
            <a:ext cx="68580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B9F9839C-1F88-76EF-2467-59D27060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42" y="1810818"/>
            <a:ext cx="5180607" cy="760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27DB100E-FF6B-E582-4729-2F55D054E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1"/>
          <a:stretch/>
        </p:blipFill>
        <p:spPr>
          <a:xfrm>
            <a:off x="594035" y="2783453"/>
            <a:ext cx="4430603" cy="3229200"/>
          </a:xfrm>
          <a:prstGeom prst="rect">
            <a:avLst/>
          </a:prstGeom>
        </p:spPr>
      </p:pic>
      <p:pic>
        <p:nvPicPr>
          <p:cNvPr id="9" name="図 8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BB648A9-FD61-83EE-5AA0-34BB9C49F9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9"/>
          <a:stretch/>
        </p:blipFill>
        <p:spPr>
          <a:xfrm>
            <a:off x="397656" y="1881814"/>
            <a:ext cx="4863662" cy="71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円/楕円 14">
            <a:extLst>
              <a:ext uri="{FF2B5EF4-FFF2-40B4-BE49-F238E27FC236}">
                <a16:creationId xmlns:a16="http://schemas.microsoft.com/office/drawing/2014/main" id="{CDD1F625-9F11-6DFF-3A17-3058996F7978}"/>
              </a:ext>
            </a:extLst>
          </p:cNvPr>
          <p:cNvSpPr/>
          <p:nvPr/>
        </p:nvSpPr>
        <p:spPr>
          <a:xfrm>
            <a:off x="8906005" y="4665069"/>
            <a:ext cx="851770" cy="5844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">
            <a:extLst>
              <a:ext uri="{FF2B5EF4-FFF2-40B4-BE49-F238E27FC236}">
                <a16:creationId xmlns:a16="http://schemas.microsoft.com/office/drawing/2014/main" id="{87DB0685-8BCF-E579-A142-4BE2BB973995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D7747B-F36A-BBCA-E99B-F34FC3C0C7BE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4263810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">
            <a:extLst>
              <a:ext uri="{FF2B5EF4-FFF2-40B4-BE49-F238E27FC236}">
                <a16:creationId xmlns:a16="http://schemas.microsoft.com/office/drawing/2014/main" id="{4FEE6BCF-3D33-928E-D031-72F72D54B13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F80E8A-49CA-8D5C-7FA3-2B84C6D49271}"/>
              </a:ext>
            </a:extLst>
          </p:cNvPr>
          <p:cNvSpPr txBox="1"/>
          <p:nvPr/>
        </p:nvSpPr>
        <p:spPr>
          <a:xfrm>
            <a:off x="571594" y="7150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次元以上のクラスタリング結果を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きれいに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可視化したい</a:t>
            </a:r>
            <a:endParaRPr kumimoji="1" lang="ja-JP" altLang="en-US"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90340E7-D1E1-D14D-37D3-21619BA90704}"/>
              </a:ext>
            </a:extLst>
          </p:cNvPr>
          <p:cNvSpPr/>
          <p:nvPr/>
        </p:nvSpPr>
        <p:spPr>
          <a:xfrm>
            <a:off x="5694976" y="3310128"/>
            <a:ext cx="448056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402736" y="5916559"/>
            <a:ext cx="941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個のデータを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つの説明変数で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つのグループに分ける（クラスタリング）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つの説明変数を２つの新たな説明変数にしてＸ軸、Ｙ軸に設定（次元削減）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71A288-F3B8-AFFF-2BB0-A34848DA4FC4}"/>
              </a:ext>
            </a:extLst>
          </p:cNvPr>
          <p:cNvSpPr txBox="1"/>
          <p:nvPr/>
        </p:nvSpPr>
        <p:spPr>
          <a:xfrm>
            <a:off x="1210172" y="1014592"/>
            <a:ext cx="941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データに基づいてグループ分けしているので、結果はグループに分かれてほしい</a:t>
            </a:r>
            <a:endParaRPr kumimoji="1"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次元は可視化出来ない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のできれいに分かれていない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　次元削減</a:t>
            </a:r>
          </a:p>
        </p:txBody>
      </p:sp>
      <p:pic>
        <p:nvPicPr>
          <p:cNvPr id="2" name="図 1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50A5BD8C-96B6-FA8F-B4A2-E8518D19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" y="2524193"/>
            <a:ext cx="5431324" cy="188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81B97FB-B84E-6405-32FB-84A6E0CB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64" y="2151019"/>
            <a:ext cx="5491090" cy="3010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5160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005840" y="5683052"/>
            <a:ext cx="986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個の正解を与えていないデータをクラスタリングによって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つグループに分けた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（次元削減は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次元で可視化するために使用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）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96FEB7-B54C-9AAE-AFE7-9E5C1D15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1" y="1102619"/>
            <a:ext cx="6241854" cy="4191549"/>
          </a:xfrm>
          <a:prstGeom prst="rect">
            <a:avLst/>
          </a:prstGeom>
        </p:spPr>
      </p:pic>
      <p:sp>
        <p:nvSpPr>
          <p:cNvPr id="2" name="四角形">
            <a:extLst>
              <a:ext uri="{FF2B5EF4-FFF2-40B4-BE49-F238E27FC236}">
                <a16:creationId xmlns:a16="http://schemas.microsoft.com/office/drawing/2014/main" id="{BA3CCC7F-DB3B-C7EA-521C-BEBD728B0D53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DF14D2-2C60-6A23-3ABB-1B8AF18F254E}"/>
              </a:ext>
            </a:extLst>
          </p:cNvPr>
          <p:cNvSpPr txBox="1"/>
          <p:nvPr/>
        </p:nvSpPr>
        <p:spPr>
          <a:xfrm>
            <a:off x="571594" y="7150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次元以上のクラスタリング結果を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きれいに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可視化したい</a:t>
            </a:r>
            <a:endParaRPr kumimoji="1" lang="ja-JP" altLang="en-US"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96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E20CE15D-F65E-4CEE-A14C-1B8E5FB310B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EC49C-267F-74B7-CF06-DF6D575200DA}"/>
              </a:ext>
            </a:extLst>
          </p:cNvPr>
          <p:cNvSpPr txBox="1"/>
          <p:nvPr/>
        </p:nvSpPr>
        <p:spPr>
          <a:xfrm>
            <a:off x="3628604" y="8976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教師無し機械学習のまとめ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F17E1-0CAC-E54D-2843-B633FCE654EE}"/>
              </a:ext>
            </a:extLst>
          </p:cNvPr>
          <p:cNvSpPr txBox="1"/>
          <p:nvPr/>
        </p:nvSpPr>
        <p:spPr>
          <a:xfrm>
            <a:off x="551533" y="1442720"/>
            <a:ext cx="45288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次元削減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目的：多次元のデータを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2~3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次元に減らす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結果：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次元や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使用例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→データの前処理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 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解析しやすくする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可視化することが出来る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→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データの全体像の把握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→きれいに分かれるかどうかはやって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みないとわからない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分かれればその集団は他と違う特徴を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もっていることが分かる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E75AE3-E725-070D-15AE-FB994A5862A0}"/>
              </a:ext>
            </a:extLst>
          </p:cNvPr>
          <p:cNvSpPr txBox="1"/>
          <p:nvPr/>
        </p:nvSpPr>
        <p:spPr>
          <a:xfrm>
            <a:off x="5875373" y="1442720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目的：多次元のデータを決めた数でグルーピングする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結果：クラスタ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1,2,3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などのクラスタ番号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使用例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→正解が分からなくてもグループに分けられる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似ているデータ群を抽出出来る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・アンケート結果から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つのグループに分ける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グループから特徴を抽出できる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・大量の記事をクラスタリングしてキーワードを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抽出する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46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9F443-A2C7-C0F6-5485-42A40175A9F8}"/>
              </a:ext>
            </a:extLst>
          </p:cNvPr>
          <p:cNvSpPr txBox="1"/>
          <p:nvPr/>
        </p:nvSpPr>
        <p:spPr>
          <a:xfrm>
            <a:off x="5557945" y="297175"/>
            <a:ext cx="820738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kumimoji="0" lang="ja-JP" altLang="en-US" sz="3000" dirty="0">
                <a:solidFill>
                  <a:srgbClr val="000000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課題</a:t>
            </a:r>
            <a:endParaRPr kumimoji="0" lang="en-US" altLang="ja-JP" sz="3000" dirty="0">
              <a:solidFill>
                <a:srgbClr val="000000"/>
              </a:solidFill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A40C-4265-EC9D-004A-A91D675A7A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t>35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81DF9-DF2C-FFF2-D009-FF40C7B56970}"/>
              </a:ext>
            </a:extLst>
          </p:cNvPr>
          <p:cNvSpPr txBox="1"/>
          <p:nvPr/>
        </p:nvSpPr>
        <p:spPr>
          <a:xfrm>
            <a:off x="2179391" y="1756609"/>
            <a:ext cx="7418698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ja-JP" altLang="en-US" sz="3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・</a:t>
            </a:r>
            <a:r>
              <a:rPr lang="en-US" altLang="ja-JP" sz="3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WebClass</a:t>
            </a:r>
            <a:r>
              <a:rPr lang="ja-JP" altLang="en-US" sz="3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にある課題</a:t>
            </a:r>
            <a:r>
              <a:rPr lang="en-US" altLang="ja-JP" sz="3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</a:t>
            </a:r>
            <a:r>
              <a:rPr lang="ja-JP" altLang="en-US" sz="3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をやりましょう</a:t>
            </a:r>
            <a:endParaRPr lang="en-US" altLang="ja-JP" sz="3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6E751B-896E-839C-5B35-1086C56EE13B}"/>
              </a:ext>
            </a:extLst>
          </p:cNvPr>
          <p:cNvSpPr txBox="1"/>
          <p:nvPr/>
        </p:nvSpPr>
        <p:spPr>
          <a:xfrm>
            <a:off x="1915368" y="3531638"/>
            <a:ext cx="8361263" cy="115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締め切りは</a:t>
            </a:r>
            <a:r>
              <a:rPr lang="en-US" altLang="ja-JP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週間後の</a:t>
            </a:r>
            <a:r>
              <a:rPr lang="en-US" altLang="ja-JP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7/25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23:59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です。</a:t>
            </a:r>
            <a:endParaRPr lang="en-US" altLang="ja-JP" sz="24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defTabSz="412750" hangingPunct="0"/>
            <a:r>
              <a:rPr kumimoji="0" lang="ja-JP" altLang="en-US" sz="2400" dirty="0">
                <a:solidFill>
                  <a:srgbClr val="0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締め切りを過ぎた課題は受け取らないので注意して下さい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sz="24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defTabSz="412750" hangingPunct="0"/>
            <a:r>
              <a:rPr kumimoji="0" lang="en-US" altLang="ja-JP" sz="2400" dirty="0">
                <a:solidFill>
                  <a:srgbClr val="0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(1</a:t>
            </a:r>
            <a:r>
              <a:rPr kumimoji="0" lang="ja-JP" altLang="en-US" sz="2400" dirty="0">
                <a:solidFill>
                  <a:srgbClr val="0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週間後に正解をアップします</a:t>
            </a:r>
            <a:r>
              <a:rPr kumimoji="0" lang="en-US" altLang="ja-JP" sz="2400" dirty="0">
                <a:solidFill>
                  <a:srgbClr val="0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ヒラギノ角ゴ ProN W6"/>
                <a:sym typeface="ヒラギノ角ゴ ProN W6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8529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AEFFA287-1D47-990B-7F22-69884406706D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75" name="クラスタリング"/>
          <p:cNvSpPr txBox="1"/>
          <p:nvPr/>
        </p:nvSpPr>
        <p:spPr>
          <a:xfrm>
            <a:off x="4858208" y="78584"/>
            <a:ext cx="2654573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</a:p>
        </p:txBody>
      </p:sp>
      <p:sp>
        <p:nvSpPr>
          <p:cNvPr id="1076" name="データの似ているもの同士でグループ分けする手法"/>
          <p:cNvSpPr txBox="1"/>
          <p:nvPr/>
        </p:nvSpPr>
        <p:spPr>
          <a:xfrm>
            <a:off x="3096831" y="1045232"/>
            <a:ext cx="609782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データの似ているもの同士でグループ分けする手法</a:t>
            </a:r>
          </a:p>
        </p:txBody>
      </p:sp>
      <p:sp>
        <p:nvSpPr>
          <p:cNvPr id="1077" name="線"/>
          <p:cNvSpPr/>
          <p:nvPr/>
        </p:nvSpPr>
        <p:spPr>
          <a:xfrm flipV="1">
            <a:off x="3308152" y="2402202"/>
            <a:ext cx="1" cy="30284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8" name="線"/>
          <p:cNvSpPr/>
          <p:nvPr/>
        </p:nvSpPr>
        <p:spPr>
          <a:xfrm>
            <a:off x="3333552" y="542211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9" name="楕円"/>
          <p:cNvSpPr/>
          <p:nvPr/>
        </p:nvSpPr>
        <p:spPr>
          <a:xfrm>
            <a:off x="3883223" y="303882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0" name="楕円"/>
          <p:cNvSpPr/>
          <p:nvPr/>
        </p:nvSpPr>
        <p:spPr>
          <a:xfrm>
            <a:off x="3993952" y="2463800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1" name="楕円"/>
          <p:cNvSpPr/>
          <p:nvPr/>
        </p:nvSpPr>
        <p:spPr>
          <a:xfrm>
            <a:off x="4581723" y="275131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2" name="楕円"/>
          <p:cNvSpPr/>
          <p:nvPr/>
        </p:nvSpPr>
        <p:spPr>
          <a:xfrm>
            <a:off x="4692452" y="2176289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3" name="楕円"/>
          <p:cNvSpPr/>
          <p:nvPr/>
        </p:nvSpPr>
        <p:spPr>
          <a:xfrm>
            <a:off x="5978723" y="4138142"/>
            <a:ext cx="413545" cy="4191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4" name="楕円"/>
          <p:cNvSpPr/>
          <p:nvPr/>
        </p:nvSpPr>
        <p:spPr>
          <a:xfrm>
            <a:off x="6089452" y="356312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5" name="楕円"/>
          <p:cNvSpPr/>
          <p:nvPr/>
        </p:nvSpPr>
        <p:spPr>
          <a:xfrm>
            <a:off x="6677223" y="3850632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6" name="楕円"/>
          <p:cNvSpPr/>
          <p:nvPr/>
        </p:nvSpPr>
        <p:spPr>
          <a:xfrm>
            <a:off x="6787952" y="327561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7" name="楕円"/>
          <p:cNvSpPr/>
          <p:nvPr/>
        </p:nvSpPr>
        <p:spPr>
          <a:xfrm>
            <a:off x="7264995" y="445081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8" name="楕円"/>
          <p:cNvSpPr/>
          <p:nvPr/>
        </p:nvSpPr>
        <p:spPr>
          <a:xfrm>
            <a:off x="7375723" y="3875795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9" name="楕円"/>
          <p:cNvSpPr/>
          <p:nvPr/>
        </p:nvSpPr>
        <p:spPr>
          <a:xfrm>
            <a:off x="7963495" y="416330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0" name="楕円"/>
          <p:cNvSpPr/>
          <p:nvPr/>
        </p:nvSpPr>
        <p:spPr>
          <a:xfrm>
            <a:off x="8074223" y="3588284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1" name="楕円"/>
          <p:cNvSpPr/>
          <p:nvPr/>
        </p:nvSpPr>
        <p:spPr>
          <a:xfrm>
            <a:off x="5720457" y="2724844"/>
            <a:ext cx="3163392" cy="253841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2" name="楕円"/>
          <p:cNvSpPr/>
          <p:nvPr/>
        </p:nvSpPr>
        <p:spPr>
          <a:xfrm>
            <a:off x="3506986" y="2038129"/>
            <a:ext cx="2014638" cy="1707456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3" name="どのような法則でクラスタリングを行うか"/>
          <p:cNvSpPr txBox="1"/>
          <p:nvPr/>
        </p:nvSpPr>
        <p:spPr>
          <a:xfrm>
            <a:off x="3604514" y="594809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どのような法則でクラスタリングを行うか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22CFBA9F-9EA8-38A9-255E-C661D98170C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A4167DF-981E-41ED-8C62-A16C684ABD2B}"/>
              </a:ext>
            </a:extLst>
          </p:cNvPr>
          <p:cNvSpPr/>
          <p:nvPr/>
        </p:nvSpPr>
        <p:spPr>
          <a:xfrm rot="246548">
            <a:off x="9738817" y="2664761"/>
            <a:ext cx="1999779" cy="24616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6822AA6-1ABD-4A58-9C41-7ABD249ECCA9}"/>
              </a:ext>
            </a:extLst>
          </p:cNvPr>
          <p:cNvSpPr/>
          <p:nvPr/>
        </p:nvSpPr>
        <p:spPr>
          <a:xfrm rot="2563679">
            <a:off x="7836297" y="3434897"/>
            <a:ext cx="1674494" cy="24616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BF918D8-2C2C-41A1-B326-80A033F388F5}"/>
              </a:ext>
            </a:extLst>
          </p:cNvPr>
          <p:cNvSpPr/>
          <p:nvPr/>
        </p:nvSpPr>
        <p:spPr>
          <a:xfrm rot="1918847">
            <a:off x="7191253" y="2129264"/>
            <a:ext cx="1264341" cy="2461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5" name="k-means 法"/>
          <p:cNvSpPr txBox="1"/>
          <p:nvPr/>
        </p:nvSpPr>
        <p:spPr>
          <a:xfrm>
            <a:off x="5069498" y="89050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クラスタリングでも最も基本的なアルゴリズム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097" name="線"/>
          <p:cNvSpPr/>
          <p:nvPr/>
        </p:nvSpPr>
        <p:spPr>
          <a:xfrm flipV="1">
            <a:off x="193250" y="2502082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218650" y="580950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1577550" y="256368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1107650" y="270338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815550" y="39863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3622250" y="30338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2390350" y="3642659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4701750" y="324973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3622250" y="441849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2390350" y="4722908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4574750" y="41895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3352226" y="3893705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1107650" y="489474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2744166" y="1490375"/>
            <a:ext cx="749884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個のクラスタ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グループ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を作成するので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法と呼ばれる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9" name="線">
            <a:extLst>
              <a:ext uri="{FF2B5EF4-FFF2-40B4-BE49-F238E27FC236}">
                <a16:creationId xmlns:a16="http://schemas.microsoft.com/office/drawing/2014/main" id="{115FF612-5A5D-4F60-B083-E0ACDC7F4976}"/>
              </a:ext>
            </a:extLst>
          </p:cNvPr>
          <p:cNvSpPr/>
          <p:nvPr/>
        </p:nvSpPr>
        <p:spPr>
          <a:xfrm flipV="1">
            <a:off x="6759493" y="2493546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線">
            <a:extLst>
              <a:ext uri="{FF2B5EF4-FFF2-40B4-BE49-F238E27FC236}">
                <a16:creationId xmlns:a16="http://schemas.microsoft.com/office/drawing/2014/main" id="{5618F7F8-1B2A-4AB5-804B-EF0711E7F639}"/>
              </a:ext>
            </a:extLst>
          </p:cNvPr>
          <p:cNvSpPr/>
          <p:nvPr/>
        </p:nvSpPr>
        <p:spPr>
          <a:xfrm>
            <a:off x="6784893" y="5800970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1" name="楕円">
            <a:extLst>
              <a:ext uri="{FF2B5EF4-FFF2-40B4-BE49-F238E27FC236}">
                <a16:creationId xmlns:a16="http://schemas.microsoft.com/office/drawing/2014/main" id="{515D894C-01E3-4A1E-9EF9-C9467478197A}"/>
              </a:ext>
            </a:extLst>
          </p:cNvPr>
          <p:cNvSpPr/>
          <p:nvPr/>
        </p:nvSpPr>
        <p:spPr>
          <a:xfrm>
            <a:off x="8143793" y="25551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" name="楕円">
            <a:extLst>
              <a:ext uri="{FF2B5EF4-FFF2-40B4-BE49-F238E27FC236}">
                <a16:creationId xmlns:a16="http://schemas.microsoft.com/office/drawing/2014/main" id="{A2A0B7D6-8EDD-404D-9C97-023F530F201F}"/>
              </a:ext>
            </a:extLst>
          </p:cNvPr>
          <p:cNvSpPr/>
          <p:nvPr/>
        </p:nvSpPr>
        <p:spPr>
          <a:xfrm>
            <a:off x="7673893" y="26948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3" name="楕円">
            <a:extLst>
              <a:ext uri="{FF2B5EF4-FFF2-40B4-BE49-F238E27FC236}">
                <a16:creationId xmlns:a16="http://schemas.microsoft.com/office/drawing/2014/main" id="{DC81DA27-CA7E-48D6-8B18-C19BDAD75C48}"/>
              </a:ext>
            </a:extLst>
          </p:cNvPr>
          <p:cNvSpPr/>
          <p:nvPr/>
        </p:nvSpPr>
        <p:spPr>
          <a:xfrm>
            <a:off x="7381793" y="397779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4" name="楕円">
            <a:extLst>
              <a:ext uri="{FF2B5EF4-FFF2-40B4-BE49-F238E27FC236}">
                <a16:creationId xmlns:a16="http://schemas.microsoft.com/office/drawing/2014/main" id="{83020A0E-07D3-4BD3-B087-80B1AF915875}"/>
              </a:ext>
            </a:extLst>
          </p:cNvPr>
          <p:cNvSpPr/>
          <p:nvPr/>
        </p:nvSpPr>
        <p:spPr>
          <a:xfrm>
            <a:off x="10188493" y="30252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5" name="楕円">
            <a:extLst>
              <a:ext uri="{FF2B5EF4-FFF2-40B4-BE49-F238E27FC236}">
                <a16:creationId xmlns:a16="http://schemas.microsoft.com/office/drawing/2014/main" id="{FA839E1B-2799-48C5-953F-DB9AB112B82F}"/>
              </a:ext>
            </a:extLst>
          </p:cNvPr>
          <p:cNvSpPr/>
          <p:nvPr/>
        </p:nvSpPr>
        <p:spPr>
          <a:xfrm>
            <a:off x="8956593" y="3634123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6" name="楕円">
            <a:extLst>
              <a:ext uri="{FF2B5EF4-FFF2-40B4-BE49-F238E27FC236}">
                <a16:creationId xmlns:a16="http://schemas.microsoft.com/office/drawing/2014/main" id="{78D804CA-A484-4CD6-A2BE-D1E69DF77FE5}"/>
              </a:ext>
            </a:extLst>
          </p:cNvPr>
          <p:cNvSpPr/>
          <p:nvPr/>
        </p:nvSpPr>
        <p:spPr>
          <a:xfrm>
            <a:off x="11267993" y="32411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7" name="楕円">
            <a:extLst>
              <a:ext uri="{FF2B5EF4-FFF2-40B4-BE49-F238E27FC236}">
                <a16:creationId xmlns:a16="http://schemas.microsoft.com/office/drawing/2014/main" id="{72BFBC38-AA78-4ABC-8335-55215F5E1433}"/>
              </a:ext>
            </a:extLst>
          </p:cNvPr>
          <p:cNvSpPr/>
          <p:nvPr/>
        </p:nvSpPr>
        <p:spPr>
          <a:xfrm>
            <a:off x="10188493" y="440995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8" name="楕円">
            <a:extLst>
              <a:ext uri="{FF2B5EF4-FFF2-40B4-BE49-F238E27FC236}">
                <a16:creationId xmlns:a16="http://schemas.microsoft.com/office/drawing/2014/main" id="{71A761E8-9BC1-4168-BE30-7C9E7AFEE664}"/>
              </a:ext>
            </a:extLst>
          </p:cNvPr>
          <p:cNvSpPr/>
          <p:nvPr/>
        </p:nvSpPr>
        <p:spPr>
          <a:xfrm>
            <a:off x="8956593" y="471437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9" name="楕円">
            <a:extLst>
              <a:ext uri="{FF2B5EF4-FFF2-40B4-BE49-F238E27FC236}">
                <a16:creationId xmlns:a16="http://schemas.microsoft.com/office/drawing/2014/main" id="{972A6047-6D37-41E4-9C7B-92E4DFDDDF5E}"/>
              </a:ext>
            </a:extLst>
          </p:cNvPr>
          <p:cNvSpPr/>
          <p:nvPr/>
        </p:nvSpPr>
        <p:spPr>
          <a:xfrm>
            <a:off x="11140993" y="41809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0" name="楕円">
            <a:extLst>
              <a:ext uri="{FF2B5EF4-FFF2-40B4-BE49-F238E27FC236}">
                <a16:creationId xmlns:a16="http://schemas.microsoft.com/office/drawing/2014/main" id="{ADE28508-88A7-41AF-A291-7F066FB6B00D}"/>
              </a:ext>
            </a:extLst>
          </p:cNvPr>
          <p:cNvSpPr/>
          <p:nvPr/>
        </p:nvSpPr>
        <p:spPr>
          <a:xfrm>
            <a:off x="9918469" y="3885169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1" name="楕円">
            <a:extLst>
              <a:ext uri="{FF2B5EF4-FFF2-40B4-BE49-F238E27FC236}">
                <a16:creationId xmlns:a16="http://schemas.microsoft.com/office/drawing/2014/main" id="{385355CF-98D8-4AF0-A5DB-A514668D569E}"/>
              </a:ext>
            </a:extLst>
          </p:cNvPr>
          <p:cNvSpPr/>
          <p:nvPr/>
        </p:nvSpPr>
        <p:spPr>
          <a:xfrm>
            <a:off x="7673893" y="4886207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054C4DF-5877-4F91-B268-31BC4D1B78AD}"/>
              </a:ext>
            </a:extLst>
          </p:cNvPr>
          <p:cNvSpPr/>
          <p:nvPr/>
        </p:nvSpPr>
        <p:spPr>
          <a:xfrm>
            <a:off x="5803464" y="3773105"/>
            <a:ext cx="597739" cy="4400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D4BEF47A-2559-BC7D-A2F5-30A0492912C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5" name="k-means 法"/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999983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3325431" y="1511312"/>
            <a:ext cx="530914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②ランダムにクラスタの個数分データを選ぶ</a:t>
            </a:r>
          </a:p>
        </p:txBody>
      </p:sp>
      <p:sp>
        <p:nvSpPr>
          <p:cNvPr id="1111" name="この３点を代表点とする"/>
          <p:cNvSpPr txBox="1"/>
          <p:nvPr/>
        </p:nvSpPr>
        <p:spPr>
          <a:xfrm>
            <a:off x="4830953" y="6145018"/>
            <a:ext cx="294311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この３点を代表点とする</a:t>
            </a: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D3830951-839E-DB57-5E19-86B0AC706C41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D3D8F8B3-44A9-B41C-09C1-A4845F92752D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  <p:extLst>
      <p:ext uri="{BB962C8B-B14F-4D97-AF65-F5344CB8AC3E}">
        <p14:creationId xmlns:p14="http://schemas.microsoft.com/office/powerpoint/2010/main" val="2077014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4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5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6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7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9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0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2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③データを各代表点の距離をもとに各クラスタに所属させる</a:t>
            </a:r>
          </a:p>
        </p:txBody>
      </p:sp>
      <p:sp>
        <p:nvSpPr>
          <p:cNvPr id="112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6" name="各データは一番近い距離の代表点の所属なる"/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各データは一番近い距離の代表点の所属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615D9DC3-062C-A46B-6C82-115880496FC8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B4C73308-EB56-4909-5BAB-2A574ACD293C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39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0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1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2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3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4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5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7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③データを各代表点の距離をもとに各クラスタに所属させる</a:t>
            </a:r>
          </a:p>
        </p:txBody>
      </p:sp>
      <p:sp>
        <p:nvSpPr>
          <p:cNvPr id="1148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9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50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1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2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3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4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5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6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7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8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9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60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6" name="各データは一番近い距離の代表点の所属なる">
            <a:extLst>
              <a:ext uri="{FF2B5EF4-FFF2-40B4-BE49-F238E27FC236}">
                <a16:creationId xmlns:a16="http://schemas.microsoft.com/office/drawing/2014/main" id="{01C68B0E-CF5A-4C1E-BC17-BF311FABFAC5}"/>
              </a:ext>
            </a:extLst>
          </p:cNvPr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各データは一番近い距離の代表点の所属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C3360924-1E76-B901-B994-D7C6AF859670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87302A3A-7FD9-7624-C0F0-BBDE7A4684E7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35622</TotalTime>
  <Words>1711</Words>
  <Application>Microsoft Macintosh PowerPoint</Application>
  <PresentationFormat>ワイド画面</PresentationFormat>
  <Paragraphs>235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2" baseType="lpstr">
      <vt:lpstr>Hiragino Maru Gothic ProN W4</vt:lpstr>
      <vt:lpstr>ヒラギノ角ゴ ProN W6</vt:lpstr>
      <vt:lpstr>游ゴシック</vt:lpstr>
      <vt:lpstr>游ゴシック Light</vt:lpstr>
      <vt:lpstr>Arial</vt:lpstr>
      <vt:lpstr>Graphik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　毅顕</dc:creator>
  <cp:lastModifiedBy>須藤　毅顕</cp:lastModifiedBy>
  <cp:revision>31</cp:revision>
  <dcterms:created xsi:type="dcterms:W3CDTF">2022-04-04T02:44:03Z</dcterms:created>
  <dcterms:modified xsi:type="dcterms:W3CDTF">2024-07-23T15:44:05Z</dcterms:modified>
</cp:coreProperties>
</file>