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93" r:id="rId8"/>
    <p:sldId id="259" r:id="rId9"/>
    <p:sldId id="260" r:id="rId10"/>
    <p:sldId id="262" r:id="rId11"/>
    <p:sldId id="338" r:id="rId12"/>
    <p:sldId id="263" r:id="rId13"/>
    <p:sldId id="264" r:id="rId14"/>
    <p:sldId id="340" r:id="rId15"/>
    <p:sldId id="265" r:id="rId16"/>
    <p:sldId id="290" r:id="rId17"/>
    <p:sldId id="266" r:id="rId18"/>
    <p:sldId id="267" r:id="rId19"/>
    <p:sldId id="294" r:id="rId20"/>
    <p:sldId id="268" r:id="rId21"/>
    <p:sldId id="269" r:id="rId22"/>
    <p:sldId id="291" r:id="rId23"/>
    <p:sldId id="270" r:id="rId24"/>
    <p:sldId id="292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339" r:id="rId37"/>
    <p:sldId id="282" r:id="rId38"/>
    <p:sldId id="284" r:id="rId39"/>
    <p:sldId id="285" r:id="rId40"/>
    <p:sldId id="286" r:id="rId41"/>
    <p:sldId id="287" r:id="rId42"/>
    <p:sldId id="295" r:id="rId43"/>
    <p:sldId id="341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B77C6-DEE5-4987-98BC-220E88F866E4}" v="11" dt="2021-06-15T01:45:58.0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60" d="100"/>
          <a:sy n="60" d="100"/>
        </p:scale>
        <p:origin x="8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須藤 毅顕" userId="d4928b148ce6721f" providerId="LiveId" clId="{AD5B77C6-DEE5-4987-98BC-220E88F866E4}"/>
    <pc:docChg chg="undo custSel delSld modSld">
      <pc:chgData name="須藤 毅顕" userId="d4928b148ce6721f" providerId="LiveId" clId="{AD5B77C6-DEE5-4987-98BC-220E88F866E4}" dt="2021-06-15T02:01:42.467" v="337" actId="20577"/>
      <pc:docMkLst>
        <pc:docMk/>
      </pc:docMkLst>
      <pc:sldChg chg="modSp mod">
        <pc:chgData name="須藤 毅顕" userId="d4928b148ce6721f" providerId="LiveId" clId="{AD5B77C6-DEE5-4987-98BC-220E88F866E4}" dt="2021-06-15T01:37:12.185" v="24" actId="20577"/>
        <pc:sldMkLst>
          <pc:docMk/>
          <pc:sldMk cId="0" sldId="271"/>
        </pc:sldMkLst>
        <pc:spChg chg="mod">
          <ac:chgData name="須藤 毅顕" userId="d4928b148ce6721f" providerId="LiveId" clId="{AD5B77C6-DEE5-4987-98BC-220E88F866E4}" dt="2021-06-15T01:37:12.185" v="24" actId="20577"/>
          <ac:spMkLst>
            <pc:docMk/>
            <pc:sldMk cId="0" sldId="271"/>
            <ac:spMk id="393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24.099" v="27"/>
        <pc:sldMkLst>
          <pc:docMk/>
          <pc:sldMk cId="0" sldId="272"/>
        </pc:sldMkLst>
        <pc:spChg chg="add mod">
          <ac:chgData name="須藤 毅顕" userId="d4928b148ce6721f" providerId="LiveId" clId="{AD5B77C6-DEE5-4987-98BC-220E88F866E4}" dt="2021-06-15T01:37:24.099" v="27"/>
          <ac:spMkLst>
            <pc:docMk/>
            <pc:sldMk cId="0" sldId="272"/>
            <ac:spMk id="8" creationId="{ED9ECAB9-2D23-4A3D-B817-0C7A23FE2C04}"/>
          </ac:spMkLst>
        </pc:spChg>
        <pc:spChg chg="del mod">
          <ac:chgData name="須藤 毅顕" userId="d4928b148ce6721f" providerId="LiveId" clId="{AD5B77C6-DEE5-4987-98BC-220E88F866E4}" dt="2021-06-15T01:37:23.015" v="26" actId="478"/>
          <ac:spMkLst>
            <pc:docMk/>
            <pc:sldMk cId="0" sldId="272"/>
            <ac:spMk id="412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28.564" v="29"/>
        <pc:sldMkLst>
          <pc:docMk/>
          <pc:sldMk cId="0" sldId="273"/>
        </pc:sldMkLst>
        <pc:spChg chg="add mod">
          <ac:chgData name="須藤 毅顕" userId="d4928b148ce6721f" providerId="LiveId" clId="{AD5B77C6-DEE5-4987-98BC-220E88F866E4}" dt="2021-06-15T01:37:28.564" v="29"/>
          <ac:spMkLst>
            <pc:docMk/>
            <pc:sldMk cId="0" sldId="273"/>
            <ac:spMk id="38" creationId="{29B8A914-4F8B-4DB0-87B7-395652D9A2BB}"/>
          </ac:spMkLst>
        </pc:spChg>
        <pc:spChg chg="del">
          <ac:chgData name="須藤 毅顕" userId="d4928b148ce6721f" providerId="LiveId" clId="{AD5B77C6-DEE5-4987-98BC-220E88F866E4}" dt="2021-06-15T01:37:27.413" v="28" actId="478"/>
          <ac:spMkLst>
            <pc:docMk/>
            <pc:sldMk cId="0" sldId="273"/>
            <ac:spMk id="449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33.726" v="31"/>
        <pc:sldMkLst>
          <pc:docMk/>
          <pc:sldMk cId="0" sldId="274"/>
        </pc:sldMkLst>
        <pc:spChg chg="add mod">
          <ac:chgData name="須藤 毅顕" userId="d4928b148ce6721f" providerId="LiveId" clId="{AD5B77C6-DEE5-4987-98BC-220E88F866E4}" dt="2021-06-15T01:37:33.726" v="31"/>
          <ac:spMkLst>
            <pc:docMk/>
            <pc:sldMk cId="0" sldId="274"/>
            <ac:spMk id="58" creationId="{35944757-1F05-402E-A53B-C54BCC8D7002}"/>
          </ac:spMkLst>
        </pc:spChg>
        <pc:spChg chg="del">
          <ac:chgData name="須藤 毅顕" userId="d4928b148ce6721f" providerId="LiveId" clId="{AD5B77C6-DEE5-4987-98BC-220E88F866E4}" dt="2021-06-15T01:37:32.111" v="30" actId="478"/>
          <ac:spMkLst>
            <pc:docMk/>
            <pc:sldMk cId="0" sldId="274"/>
            <ac:spMk id="501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39.008" v="33"/>
        <pc:sldMkLst>
          <pc:docMk/>
          <pc:sldMk cId="0" sldId="275"/>
        </pc:sldMkLst>
        <pc:spChg chg="add mod">
          <ac:chgData name="須藤 毅顕" userId="d4928b148ce6721f" providerId="LiveId" clId="{AD5B77C6-DEE5-4987-98BC-220E88F866E4}" dt="2021-06-15T01:37:39.008" v="33"/>
          <ac:spMkLst>
            <pc:docMk/>
            <pc:sldMk cId="0" sldId="275"/>
            <ac:spMk id="51" creationId="{239294C1-5FC5-4DCD-BEE0-5672D9E421A3}"/>
          </ac:spMkLst>
        </pc:spChg>
        <pc:spChg chg="del">
          <ac:chgData name="須藤 毅顕" userId="d4928b148ce6721f" providerId="LiveId" clId="{AD5B77C6-DEE5-4987-98BC-220E88F866E4}" dt="2021-06-15T01:37:37.953" v="32" actId="478"/>
          <ac:spMkLst>
            <pc:docMk/>
            <pc:sldMk cId="0" sldId="275"/>
            <ac:spMk id="554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44.078" v="35"/>
        <pc:sldMkLst>
          <pc:docMk/>
          <pc:sldMk cId="0" sldId="276"/>
        </pc:sldMkLst>
        <pc:spChg chg="add mod">
          <ac:chgData name="須藤 毅顕" userId="d4928b148ce6721f" providerId="LiveId" clId="{AD5B77C6-DEE5-4987-98BC-220E88F866E4}" dt="2021-06-15T01:37:44.078" v="35"/>
          <ac:spMkLst>
            <pc:docMk/>
            <pc:sldMk cId="0" sldId="276"/>
            <ac:spMk id="70" creationId="{0D65EBB5-ABE4-42B0-B668-E588A354A901}"/>
          </ac:spMkLst>
        </pc:spChg>
        <pc:spChg chg="del">
          <ac:chgData name="須藤 毅顕" userId="d4928b148ce6721f" providerId="LiveId" clId="{AD5B77C6-DEE5-4987-98BC-220E88F866E4}" dt="2021-06-15T01:37:43.007" v="34" actId="478"/>
          <ac:spMkLst>
            <pc:docMk/>
            <pc:sldMk cId="0" sldId="276"/>
            <ac:spMk id="622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48.337" v="37"/>
        <pc:sldMkLst>
          <pc:docMk/>
          <pc:sldMk cId="0" sldId="277"/>
        </pc:sldMkLst>
        <pc:spChg chg="add mod">
          <ac:chgData name="須藤 毅顕" userId="d4928b148ce6721f" providerId="LiveId" clId="{AD5B77C6-DEE5-4987-98BC-220E88F866E4}" dt="2021-06-15T01:37:48.337" v="37"/>
          <ac:spMkLst>
            <pc:docMk/>
            <pc:sldMk cId="0" sldId="277"/>
            <ac:spMk id="82" creationId="{418710C6-A88D-47A9-B1ED-4F00531383FC}"/>
          </ac:spMkLst>
        </pc:spChg>
        <pc:spChg chg="del">
          <ac:chgData name="須藤 毅顕" userId="d4928b148ce6721f" providerId="LiveId" clId="{AD5B77C6-DEE5-4987-98BC-220E88F866E4}" dt="2021-06-15T01:37:47.191" v="36" actId="478"/>
          <ac:spMkLst>
            <pc:docMk/>
            <pc:sldMk cId="0" sldId="277"/>
            <ac:spMk id="698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53.842" v="39"/>
        <pc:sldMkLst>
          <pc:docMk/>
          <pc:sldMk cId="0" sldId="278"/>
        </pc:sldMkLst>
        <pc:spChg chg="add mod">
          <ac:chgData name="須藤 毅顕" userId="d4928b148ce6721f" providerId="LiveId" clId="{AD5B77C6-DEE5-4987-98BC-220E88F866E4}" dt="2021-06-15T01:37:53.842" v="39"/>
          <ac:spMkLst>
            <pc:docMk/>
            <pc:sldMk cId="0" sldId="278"/>
            <ac:spMk id="26" creationId="{7D757FB0-1CB1-4746-B75B-D3251072DF64}"/>
          </ac:spMkLst>
        </pc:spChg>
        <pc:spChg chg="del">
          <ac:chgData name="須藤 毅顕" userId="d4928b148ce6721f" providerId="LiveId" clId="{AD5B77C6-DEE5-4987-98BC-220E88F866E4}" dt="2021-06-15T01:37:52.800" v="38" actId="478"/>
          <ac:spMkLst>
            <pc:docMk/>
            <pc:sldMk cId="0" sldId="278"/>
            <ac:spMk id="726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8:02.039" v="41"/>
        <pc:sldMkLst>
          <pc:docMk/>
          <pc:sldMk cId="0" sldId="279"/>
        </pc:sldMkLst>
        <pc:spChg chg="add mod">
          <ac:chgData name="須藤 毅顕" userId="d4928b148ce6721f" providerId="LiveId" clId="{AD5B77C6-DEE5-4987-98BC-220E88F866E4}" dt="2021-06-15T01:38:02.039" v="41"/>
          <ac:spMkLst>
            <pc:docMk/>
            <pc:sldMk cId="0" sldId="279"/>
            <ac:spMk id="7" creationId="{0172E1A1-9686-4B61-B60F-65B50795A6D7}"/>
          </ac:spMkLst>
        </pc:spChg>
        <pc:spChg chg="del">
          <ac:chgData name="須藤 毅顕" userId="d4928b148ce6721f" providerId="LiveId" clId="{AD5B77C6-DEE5-4987-98BC-220E88F866E4}" dt="2021-06-15T01:38:00.903" v="40" actId="478"/>
          <ac:spMkLst>
            <pc:docMk/>
            <pc:sldMk cId="0" sldId="279"/>
            <ac:spMk id="731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8:10.750" v="43"/>
        <pc:sldMkLst>
          <pc:docMk/>
          <pc:sldMk cId="0" sldId="280"/>
        </pc:sldMkLst>
        <pc:spChg chg="add mod">
          <ac:chgData name="須藤 毅顕" userId="d4928b148ce6721f" providerId="LiveId" clId="{AD5B77C6-DEE5-4987-98BC-220E88F866E4}" dt="2021-06-15T01:38:10.750" v="43"/>
          <ac:spMkLst>
            <pc:docMk/>
            <pc:sldMk cId="0" sldId="280"/>
            <ac:spMk id="6" creationId="{38F0F859-0963-4927-8F01-490D2764E03A}"/>
          </ac:spMkLst>
        </pc:spChg>
        <pc:spChg chg="del">
          <ac:chgData name="須藤 毅顕" userId="d4928b148ce6721f" providerId="LiveId" clId="{AD5B77C6-DEE5-4987-98BC-220E88F866E4}" dt="2021-06-15T01:38:09.302" v="42" actId="478"/>
          <ac:spMkLst>
            <pc:docMk/>
            <pc:sldMk cId="0" sldId="280"/>
            <ac:spMk id="733" creationId="{00000000-0000-0000-0000-000000000000}"/>
          </ac:spMkLst>
        </pc:spChg>
      </pc:sldChg>
      <pc:sldChg chg="modSp mod">
        <pc:chgData name="須藤 毅顕" userId="d4928b148ce6721f" providerId="LiveId" clId="{AD5B77C6-DEE5-4987-98BC-220E88F866E4}" dt="2021-06-15T01:40:29.408" v="80" actId="20577"/>
        <pc:sldMkLst>
          <pc:docMk/>
          <pc:sldMk cId="0" sldId="281"/>
        </pc:sldMkLst>
        <pc:spChg chg="mod">
          <ac:chgData name="須藤 毅顕" userId="d4928b148ce6721f" providerId="LiveId" clId="{AD5B77C6-DEE5-4987-98BC-220E88F866E4}" dt="2021-06-15T01:40:29.408" v="80" actId="20577"/>
          <ac:spMkLst>
            <pc:docMk/>
            <pc:sldMk cId="0" sldId="281"/>
            <ac:spMk id="743" creationId="{00000000-0000-0000-0000-000000000000}"/>
          </ac:spMkLst>
        </pc:spChg>
      </pc:sldChg>
      <pc:sldChg chg="modSp mod">
        <pc:chgData name="須藤 毅顕" userId="d4928b148ce6721f" providerId="LiveId" clId="{AD5B77C6-DEE5-4987-98BC-220E88F866E4}" dt="2021-06-15T01:43:12.369" v="91" actId="1076"/>
        <pc:sldMkLst>
          <pc:docMk/>
          <pc:sldMk cId="0" sldId="282"/>
        </pc:sldMkLst>
        <pc:spChg chg="mod">
          <ac:chgData name="須藤 毅顕" userId="d4928b148ce6721f" providerId="LiveId" clId="{AD5B77C6-DEE5-4987-98BC-220E88F866E4}" dt="2021-06-15T01:42:55.872" v="85" actId="1076"/>
          <ac:spMkLst>
            <pc:docMk/>
            <pc:sldMk cId="0" sldId="282"/>
            <ac:spMk id="747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3:12.369" v="91" actId="1076"/>
          <ac:spMkLst>
            <pc:docMk/>
            <pc:sldMk cId="0" sldId="282"/>
            <ac:spMk id="749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2:57.672" v="86" actId="1076"/>
          <ac:spMkLst>
            <pc:docMk/>
            <pc:sldMk cId="0" sldId="282"/>
            <ac:spMk id="750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39:02.649" v="51" actId="20577"/>
          <ac:spMkLst>
            <pc:docMk/>
            <pc:sldMk cId="0" sldId="282"/>
            <ac:spMk id="752" creationId="{00000000-0000-0000-0000-000000000000}"/>
          </ac:spMkLst>
        </pc:spChg>
      </pc:sldChg>
      <pc:sldChg chg="addSp delSp modSp del mod">
        <pc:chgData name="須藤 毅顕" userId="d4928b148ce6721f" providerId="LiveId" clId="{AD5B77C6-DEE5-4987-98BC-220E88F866E4}" dt="2021-06-15T01:43:28.329" v="92" actId="47"/>
        <pc:sldMkLst>
          <pc:docMk/>
          <pc:sldMk cId="0" sldId="283"/>
        </pc:sldMkLst>
        <pc:spChg chg="add mod">
          <ac:chgData name="須藤 毅顕" userId="d4928b148ce6721f" providerId="LiveId" clId="{AD5B77C6-DEE5-4987-98BC-220E88F866E4}" dt="2021-06-15T01:39:19.940" v="53"/>
          <ac:spMkLst>
            <pc:docMk/>
            <pc:sldMk cId="0" sldId="283"/>
            <ac:spMk id="7" creationId="{8718DB16-FB85-4857-8DD7-DF8E1AAE0CA8}"/>
          </ac:spMkLst>
        </pc:spChg>
        <pc:spChg chg="del">
          <ac:chgData name="須藤 毅顕" userId="d4928b148ce6721f" providerId="LiveId" clId="{AD5B77C6-DEE5-4987-98BC-220E88F866E4}" dt="2021-06-15T01:39:18.788" v="52" actId="478"/>
          <ac:spMkLst>
            <pc:docMk/>
            <pc:sldMk cId="0" sldId="283"/>
            <ac:spMk id="756" creationId="{00000000-0000-0000-0000-000000000000}"/>
          </ac:spMkLst>
        </pc:spChg>
      </pc:sldChg>
      <pc:sldChg chg="modSp mod">
        <pc:chgData name="須藤 毅顕" userId="d4928b148ce6721f" providerId="LiveId" clId="{AD5B77C6-DEE5-4987-98BC-220E88F866E4}" dt="2021-06-15T01:44:05.671" v="97" actId="403"/>
        <pc:sldMkLst>
          <pc:docMk/>
          <pc:sldMk cId="0" sldId="284"/>
        </pc:sldMkLst>
        <pc:spChg chg="mod">
          <ac:chgData name="須藤 毅顕" userId="d4928b148ce6721f" providerId="LiveId" clId="{AD5B77C6-DEE5-4987-98BC-220E88F866E4}" dt="2021-06-15T01:44:05.671" v="97" actId="403"/>
          <ac:spMkLst>
            <pc:docMk/>
            <pc:sldMk cId="0" sldId="284"/>
            <ac:spMk id="763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3:40.379" v="96" actId="20577"/>
          <ac:spMkLst>
            <pc:docMk/>
            <pc:sldMk cId="0" sldId="284"/>
            <ac:spMk id="764" creationId="{00000000-0000-0000-0000-000000000000}"/>
          </ac:spMkLst>
        </pc:spChg>
      </pc:sldChg>
      <pc:sldChg chg="addSp modSp mod">
        <pc:chgData name="須藤 毅顕" userId="d4928b148ce6721f" providerId="LiveId" clId="{AD5B77C6-DEE5-4987-98BC-220E88F866E4}" dt="2021-06-15T01:59:22.955" v="323" actId="208"/>
        <pc:sldMkLst>
          <pc:docMk/>
          <pc:sldMk cId="0" sldId="285"/>
        </pc:sldMkLst>
        <pc:spChg chg="add mod">
          <ac:chgData name="須藤 毅顕" userId="d4928b148ce6721f" providerId="LiveId" clId="{AD5B77C6-DEE5-4987-98BC-220E88F866E4}" dt="2021-06-15T01:59:22.955" v="323" actId="208"/>
          <ac:spMkLst>
            <pc:docMk/>
            <pc:sldMk cId="0" sldId="285"/>
            <ac:spMk id="7" creationId="{1E0AF542-DA8F-4AB2-8670-481E7A13B0B2}"/>
          </ac:spMkLst>
        </pc:spChg>
        <pc:spChg chg="mod">
          <ac:chgData name="須藤 毅顕" userId="d4928b148ce6721f" providerId="LiveId" clId="{AD5B77C6-DEE5-4987-98BC-220E88F866E4}" dt="2021-06-15T01:44:19.210" v="98" actId="403"/>
          <ac:spMkLst>
            <pc:docMk/>
            <pc:sldMk cId="0" sldId="285"/>
            <ac:spMk id="768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6:26.319" v="100" actId="20577"/>
          <ac:spMkLst>
            <pc:docMk/>
            <pc:sldMk cId="0" sldId="285"/>
            <ac:spMk id="769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7:08.416" v="103" actId="207"/>
          <ac:spMkLst>
            <pc:docMk/>
            <pc:sldMk cId="0" sldId="285"/>
            <ac:spMk id="770" creationId="{00000000-0000-0000-0000-000000000000}"/>
          </ac:spMkLst>
        </pc:spChg>
      </pc:sldChg>
      <pc:sldChg chg="del">
        <pc:chgData name="須藤 毅顕" userId="d4928b148ce6721f" providerId="LiveId" clId="{AD5B77C6-DEE5-4987-98BC-220E88F866E4}" dt="2021-06-15T01:46:00.561" v="99" actId="47"/>
        <pc:sldMkLst>
          <pc:docMk/>
          <pc:sldMk cId="0" sldId="288"/>
        </pc:sldMkLst>
      </pc:sldChg>
      <pc:sldChg chg="addSp delSp modSp mod">
        <pc:chgData name="須藤 毅顕" userId="d4928b148ce6721f" providerId="LiveId" clId="{AD5B77C6-DEE5-4987-98BC-220E88F866E4}" dt="2021-06-15T02:01:42.467" v="337" actId="20577"/>
        <pc:sldMkLst>
          <pc:docMk/>
          <pc:sldMk cId="0" sldId="295"/>
        </pc:sldMkLst>
        <pc:spChg chg="add del mod">
          <ac:chgData name="須藤 毅顕" userId="d4928b148ce6721f" providerId="LiveId" clId="{AD5B77C6-DEE5-4987-98BC-220E88F866E4}" dt="2021-06-15T02:01:42.467" v="337" actId="20577"/>
          <ac:spMkLst>
            <pc:docMk/>
            <pc:sldMk cId="0" sldId="295"/>
            <ac:spMk id="881" creationId="{00000000-0000-0000-0000-000000000000}"/>
          </ac:spMkLst>
        </pc:spChg>
        <pc:spChg chg="add del">
          <ac:chgData name="須藤 毅顕" userId="d4928b148ce6721f" providerId="LiveId" clId="{AD5B77C6-DEE5-4987-98BC-220E88F866E4}" dt="2021-06-15T02:01:35.697" v="332" actId="478"/>
          <ac:spMkLst>
            <pc:docMk/>
            <pc:sldMk cId="0" sldId="295"/>
            <ac:spMk id="882" creationId="{00000000-0000-0000-0000-000000000000}"/>
          </ac:spMkLst>
        </pc:spChg>
        <pc:spChg chg="add del">
          <ac:chgData name="須藤 毅顕" userId="d4928b148ce6721f" providerId="LiveId" clId="{AD5B77C6-DEE5-4987-98BC-220E88F866E4}" dt="2021-06-15T02:01:35.340" v="331" actId="478"/>
          <ac:spMkLst>
            <pc:docMk/>
            <pc:sldMk cId="0" sldId="295"/>
            <ac:spMk id="883" creationId="{00000000-0000-0000-0000-000000000000}"/>
          </ac:spMkLst>
        </pc:spChg>
        <pc:spChg chg="add del mod">
          <ac:chgData name="須藤 毅顕" userId="d4928b148ce6721f" providerId="LiveId" clId="{AD5B77C6-DEE5-4987-98BC-220E88F866E4}" dt="2021-06-15T02:01:34.969" v="330" actId="20577"/>
          <ac:spMkLst>
            <pc:docMk/>
            <pc:sldMk cId="0" sldId="295"/>
            <ac:spMk id="8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5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5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6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2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と日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2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深層学習"/>
          <p:cNvSpPr txBox="1"/>
          <p:nvPr/>
        </p:nvSpPr>
        <p:spPr>
          <a:xfrm>
            <a:off x="6216007" y="4076166"/>
            <a:ext cx="11951991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400"/>
            </a:lvl1pPr>
          </a:lstStyle>
          <a:p>
            <a:r>
              <a:rPr dirty="0" err="1"/>
              <a:t>深層学習</a:t>
            </a:r>
            <a:r>
              <a:rPr lang="ja-JP" altLang="en-US" dirty="0"/>
              <a:t>にふれてみよう</a:t>
            </a:r>
            <a:endParaRPr lang="en-US" dirty="0"/>
          </a:p>
        </p:txBody>
      </p:sp>
      <p:sp>
        <p:nvSpPr>
          <p:cNvPr id="3" name="深層学習">
            <a:extLst>
              <a:ext uri="{FF2B5EF4-FFF2-40B4-BE49-F238E27FC236}">
                <a16:creationId xmlns:a16="http://schemas.microsoft.com/office/drawing/2014/main" id="{CE5804D1-64B8-4E69-B892-7F553E0777FE}"/>
              </a:ext>
            </a:extLst>
          </p:cNvPr>
          <p:cNvSpPr txBox="1"/>
          <p:nvPr/>
        </p:nvSpPr>
        <p:spPr>
          <a:xfrm>
            <a:off x="19039575" y="11171827"/>
            <a:ext cx="4257576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400"/>
            </a:lvl1pPr>
          </a:lstStyle>
          <a:p>
            <a:r>
              <a:rPr lang="ja-JP" altLang="en-US" sz="5400" dirty="0"/>
              <a:t>統合教育機構</a:t>
            </a:r>
            <a:endParaRPr lang="en-US" altLang="ja-JP" sz="5400" dirty="0"/>
          </a:p>
          <a:p>
            <a:r>
              <a:rPr lang="ja-JP" altLang="en-US" sz="5400" dirty="0"/>
              <a:t>須藤　毅顕</a:t>
            </a:r>
            <a:endParaRPr lang="en-US" sz="5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B539C5-7328-3F06-AC8A-B7185CE2E07D}"/>
              </a:ext>
            </a:extLst>
          </p:cNvPr>
          <p:cNvSpPr txBox="1"/>
          <p:nvPr/>
        </p:nvSpPr>
        <p:spPr>
          <a:xfrm>
            <a:off x="1542374" y="7533875"/>
            <a:ext cx="6959065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本教材を使用した際にはお手数ですが、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下記アンケートフォームにご協力下さい。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0E5C99CB-E403-EC3B-6ED4-F961F2E4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05" y="9252035"/>
            <a:ext cx="3175000" cy="317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ライブラリのインストールとデータの読み込み・加工</a:t>
            </a:r>
          </a:p>
        </p:txBody>
      </p:sp>
      <p:sp>
        <p:nvSpPr>
          <p:cNvPr id="283" name="演習3-1.txtの”1)アイリスデータを読み込む”の前半部分"/>
          <p:cNvSpPr txBox="1"/>
          <p:nvPr/>
        </p:nvSpPr>
        <p:spPr>
          <a:xfrm>
            <a:off x="5707201" y="1525286"/>
            <a:ext cx="1247777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4</a:t>
            </a:r>
            <a:r>
              <a:rPr dirty="0"/>
              <a:t>.txtの”1)</a:t>
            </a:r>
            <a:r>
              <a:rPr dirty="0" err="1"/>
              <a:t>アイリスデータを読み込む”の前半部分</a:t>
            </a:r>
            <a:endParaRPr dirty="0"/>
          </a:p>
        </p:txBody>
      </p:sp>
      <p:sp>
        <p:nvSpPr>
          <p:cNvPr id="284" name="# 1)アイリスデータを読み込む…"/>
          <p:cNvSpPr txBox="1"/>
          <p:nvPr/>
        </p:nvSpPr>
        <p:spPr>
          <a:xfrm>
            <a:off x="2161279" y="2807218"/>
            <a:ext cx="20614618" cy="8412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/>
            </a:pPr>
            <a:r>
              <a:rPr sz="4000" dirty="0"/>
              <a:t># 1)</a:t>
            </a:r>
            <a:r>
              <a:rPr sz="4000" dirty="0" err="1"/>
              <a:t>アイリスデータを読み込む</a:t>
            </a:r>
            <a:endParaRPr sz="4000" dirty="0"/>
          </a:p>
          <a:p>
            <a:pPr algn="l">
              <a:defRPr sz="3100"/>
            </a:pPr>
            <a:r>
              <a:rPr sz="4000" dirty="0"/>
              <a:t># </a:t>
            </a:r>
            <a:r>
              <a:rPr sz="4000" dirty="0" err="1"/>
              <a:t>必要なライブラリのインポート</a:t>
            </a:r>
            <a:endParaRPr sz="4000" dirty="0"/>
          </a:p>
          <a:p>
            <a:pPr algn="l">
              <a:defRPr sz="3100"/>
            </a:pPr>
            <a:r>
              <a:rPr sz="4000" dirty="0"/>
              <a:t>import pandas as pd</a:t>
            </a:r>
          </a:p>
          <a:p>
            <a:pPr algn="l">
              <a:defRPr sz="3100"/>
            </a:pPr>
            <a:r>
              <a:rPr sz="4000" dirty="0"/>
              <a:t>import </a:t>
            </a:r>
            <a:r>
              <a:rPr sz="4000" dirty="0" err="1"/>
              <a:t>matplotlib.pyplot</a:t>
            </a:r>
            <a:r>
              <a:rPr sz="4000" dirty="0"/>
              <a:t> as </a:t>
            </a:r>
            <a:r>
              <a:rPr sz="4000" dirty="0" err="1"/>
              <a:t>plt</a:t>
            </a:r>
            <a:endParaRPr sz="4000" dirty="0"/>
          </a:p>
          <a:p>
            <a:pPr algn="l">
              <a:defRPr sz="3100"/>
            </a:pPr>
            <a:r>
              <a:rPr sz="4000" dirty="0"/>
              <a:t>from matplotlib import </a:t>
            </a:r>
            <a:r>
              <a:rPr sz="4000" dirty="0" err="1"/>
              <a:t>rcParams</a:t>
            </a:r>
            <a:endParaRPr sz="4000" dirty="0"/>
          </a:p>
          <a:p>
            <a:pPr algn="l">
              <a:defRPr sz="3100"/>
            </a:pPr>
            <a:r>
              <a:rPr sz="4000" dirty="0" err="1"/>
              <a:t>rcParams</a:t>
            </a:r>
            <a:r>
              <a:rPr sz="4000" dirty="0"/>
              <a:t>['</a:t>
            </a:r>
            <a:r>
              <a:rPr sz="4000" dirty="0" err="1"/>
              <a:t>font.family</a:t>
            </a:r>
            <a:r>
              <a:rPr sz="4000" dirty="0"/>
              <a:t>'] ='sans-serif'</a:t>
            </a:r>
          </a:p>
          <a:p>
            <a:pPr algn="l">
              <a:defRPr sz="3100"/>
            </a:pPr>
            <a:r>
              <a:rPr sz="4000" dirty="0" err="1"/>
              <a:t>rcParams</a:t>
            </a:r>
            <a:r>
              <a:rPr sz="4000" dirty="0"/>
              <a:t>['</a:t>
            </a:r>
            <a:r>
              <a:rPr sz="4000" dirty="0" err="1"/>
              <a:t>font.sans</a:t>
            </a:r>
            <a:r>
              <a:rPr sz="4000" dirty="0"/>
              <a:t>-serif'] = ['</a:t>
            </a:r>
            <a:r>
              <a:rPr sz="4000" dirty="0" err="1"/>
              <a:t>Hiragino</a:t>
            </a:r>
            <a:r>
              <a:rPr sz="4000" dirty="0"/>
              <a:t> Maru Gothic Pro', 'Yu Gothic', '</a:t>
            </a:r>
            <a:r>
              <a:rPr sz="4000" dirty="0" err="1"/>
              <a:t>Meirio</a:t>
            </a:r>
            <a:r>
              <a:rPr sz="4000" dirty="0"/>
              <a:t>']</a:t>
            </a:r>
          </a:p>
          <a:p>
            <a:pPr algn="l">
              <a:defRPr sz="3100"/>
            </a:pPr>
            <a:endParaRPr sz="4000" dirty="0"/>
          </a:p>
          <a:p>
            <a:pPr algn="l">
              <a:defRPr sz="3100"/>
            </a:pPr>
            <a:r>
              <a:rPr sz="4000" dirty="0"/>
              <a:t># </a:t>
            </a:r>
            <a:r>
              <a:rPr sz="4000" dirty="0" err="1"/>
              <a:t>深層学習用のライブラリを取り込む</a:t>
            </a:r>
            <a:endParaRPr sz="4000" dirty="0"/>
          </a:p>
          <a:p>
            <a:pPr algn="l">
              <a:defRPr sz="3100">
                <a:solidFill>
                  <a:schemeClr val="accent5"/>
                </a:solidFill>
              </a:defRPr>
            </a:pPr>
            <a:r>
              <a:rPr sz="4000" dirty="0"/>
              <a:t>from </a:t>
            </a:r>
            <a:r>
              <a:rPr sz="4000" dirty="0" err="1"/>
              <a:t>tensorflow.python.keras.models</a:t>
            </a:r>
            <a:r>
              <a:rPr sz="4000" dirty="0"/>
              <a:t> import Sequential</a:t>
            </a:r>
          </a:p>
          <a:p>
            <a:pPr algn="l">
              <a:defRPr sz="3100">
                <a:solidFill>
                  <a:schemeClr val="accent5"/>
                </a:solidFill>
              </a:defRPr>
            </a:pPr>
            <a:r>
              <a:rPr sz="4000" dirty="0"/>
              <a:t>from </a:t>
            </a:r>
            <a:r>
              <a:rPr sz="4000" dirty="0" err="1"/>
              <a:t>tensorflow.python.keras.layers</a:t>
            </a:r>
            <a:r>
              <a:rPr sz="4000" dirty="0"/>
              <a:t> import Dense</a:t>
            </a:r>
          </a:p>
          <a:p>
            <a:pPr algn="l">
              <a:defRPr sz="3100"/>
            </a:pPr>
            <a:endParaRPr sz="4000" dirty="0"/>
          </a:p>
          <a:p>
            <a:pPr algn="l">
              <a:defRPr sz="3100"/>
            </a:pPr>
            <a:r>
              <a:rPr sz="4000" dirty="0"/>
              <a:t># 以下のコード2行は本来必要ないが、anacondaでのOMP Abort </a:t>
            </a:r>
            <a:r>
              <a:rPr sz="4000" dirty="0" err="1"/>
              <a:t>エラーを防ぐために入れた</a:t>
            </a:r>
            <a:endParaRPr sz="4000" dirty="0"/>
          </a:p>
          <a:p>
            <a:pPr algn="l">
              <a:defRPr sz="3100"/>
            </a:pPr>
            <a:r>
              <a:rPr sz="4000" dirty="0"/>
              <a:t>import </a:t>
            </a:r>
            <a:r>
              <a:rPr sz="4000" dirty="0" err="1"/>
              <a:t>os</a:t>
            </a:r>
            <a:endParaRPr sz="4000" dirty="0"/>
          </a:p>
          <a:p>
            <a:pPr algn="l">
              <a:defRPr sz="3100"/>
            </a:pPr>
            <a:r>
              <a:rPr sz="4000" dirty="0" err="1"/>
              <a:t>os.environ</a:t>
            </a:r>
            <a:r>
              <a:rPr sz="4000" dirty="0"/>
              <a:t>['KMP_DUPLICATE_LIB_OK']='True'</a:t>
            </a:r>
          </a:p>
        </p:txBody>
      </p:sp>
      <p:sp>
        <p:nvSpPr>
          <p:cNvPr id="285" name="tensorflowおよびkerasという深層学習ライブラリを使用"/>
          <p:cNvSpPr txBox="1"/>
          <p:nvPr/>
        </p:nvSpPr>
        <p:spPr>
          <a:xfrm>
            <a:off x="4744351" y="12385471"/>
            <a:ext cx="14403475" cy="74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tensorflowおよびkerasという深層学習ライブラリを使用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endParaRPr dirty="0"/>
          </a:p>
        </p:txBody>
      </p:sp>
      <p:sp>
        <p:nvSpPr>
          <p:cNvPr id="279" name="演習4-1.txtの…"/>
          <p:cNvSpPr txBox="1"/>
          <p:nvPr/>
        </p:nvSpPr>
        <p:spPr>
          <a:xfrm>
            <a:off x="4312794" y="1432319"/>
            <a:ext cx="1667764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4.txtの</a:t>
            </a:r>
            <a:r>
              <a:rPr lang="en-US" dirty="0"/>
              <a:t> </a:t>
            </a:r>
            <a:r>
              <a:rPr dirty="0"/>
              <a:t>”1)</a:t>
            </a:r>
            <a:r>
              <a:rPr dirty="0" err="1"/>
              <a:t>アイリスデータを読み込む</a:t>
            </a:r>
            <a:r>
              <a:rPr dirty="0"/>
              <a:t>”</a:t>
            </a:r>
            <a:r>
              <a:rPr lang="ja-JP" altLang="en-US" dirty="0"/>
              <a:t>の後半部分</a:t>
            </a:r>
            <a:r>
              <a:rPr dirty="0" err="1"/>
              <a:t>をコピーする</a:t>
            </a:r>
            <a:endParaRPr dirty="0"/>
          </a:p>
        </p:txBody>
      </p:sp>
      <p:sp>
        <p:nvSpPr>
          <p:cNvPr id="280" name="# 1)アイリスデータを読み込む…"/>
          <p:cNvSpPr txBox="1"/>
          <p:nvPr/>
        </p:nvSpPr>
        <p:spPr>
          <a:xfrm>
            <a:off x="3990554" y="2648320"/>
            <a:ext cx="16518343" cy="10739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altLang="ja-JP" sz="3200" dirty="0"/>
              <a:t># </a:t>
            </a:r>
            <a:r>
              <a:rPr lang="ja-JP" altLang="en-US" sz="3200" dirty="0"/>
              <a:t>前半部分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pandas as pd</a:t>
            </a:r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matplotlib import </a:t>
            </a:r>
            <a:r>
              <a:rPr lang="en-US" sz="3200" dirty="0" err="1"/>
              <a:t>rcParamsrc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Params['</a:t>
            </a:r>
            <a:r>
              <a:rPr lang="en-US" sz="3200" dirty="0" err="1"/>
              <a:t>font.family</a:t>
            </a:r>
            <a:r>
              <a:rPr lang="en-US" sz="3200" dirty="0"/>
              <a:t>'] ='sans-serif’</a:t>
            </a:r>
          </a:p>
          <a:p>
            <a:pPr algn="l">
              <a:defRPr sz="2000"/>
            </a:pPr>
            <a:r>
              <a:rPr lang="en-US" sz="3200" dirty="0" err="1"/>
              <a:t>rcParams</a:t>
            </a:r>
            <a:r>
              <a:rPr lang="en-US" sz="3200" dirty="0"/>
              <a:t>['</a:t>
            </a:r>
            <a:r>
              <a:rPr lang="en-US" sz="3200" dirty="0" err="1"/>
              <a:t>font.sans</a:t>
            </a:r>
            <a:r>
              <a:rPr lang="en-US" sz="3200" dirty="0"/>
              <a:t>-serif'] = ['</a:t>
            </a:r>
            <a:r>
              <a:rPr lang="en-US" sz="3200" dirty="0" err="1"/>
              <a:t>Hiragino</a:t>
            </a:r>
            <a:r>
              <a:rPr lang="en-US" sz="3200" dirty="0"/>
              <a:t> Maru Gothic Pro', 'Yu Gothic', '</a:t>
            </a:r>
            <a:r>
              <a:rPr lang="en-US" sz="3200" dirty="0" err="1"/>
              <a:t>Meirio</a:t>
            </a:r>
            <a:r>
              <a:rPr lang="en-US" sz="3200" dirty="0"/>
              <a:t>’]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tensorflow.python.keras.models</a:t>
            </a:r>
            <a:r>
              <a:rPr lang="en-US" sz="3200" dirty="0"/>
              <a:t> import Sequential</a:t>
            </a:r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tensorflow.python.keras.layers</a:t>
            </a:r>
            <a:r>
              <a:rPr lang="en-US" sz="3200" dirty="0"/>
              <a:t> import Dense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osos.environ</a:t>
            </a:r>
            <a:r>
              <a:rPr lang="en-US" sz="3200" dirty="0"/>
              <a:t>['KMP_DUPLICATE_LIB_OK']='True’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# </a:t>
            </a:r>
            <a:r>
              <a:rPr lang="ja-JP" altLang="en-US" sz="3200" dirty="0"/>
              <a:t>後半部分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iris_train2  = </a:t>
            </a:r>
            <a:r>
              <a:rPr lang="en-US" sz="3200" dirty="0" err="1"/>
              <a:t>pd.read_csv</a:t>
            </a:r>
            <a:r>
              <a:rPr lang="en-US" sz="3200" dirty="0"/>
              <a:t>('4-1.csv’)</a:t>
            </a:r>
          </a:p>
          <a:p>
            <a:pPr algn="l">
              <a:defRPr sz="2000"/>
            </a:pPr>
            <a:r>
              <a:rPr lang="en-US" sz="3200" dirty="0"/>
              <a:t>print(iris_train2)</a:t>
            </a:r>
          </a:p>
          <a:p>
            <a:pPr algn="l">
              <a:defRPr sz="2000"/>
            </a:pPr>
            <a:r>
              <a:rPr lang="en-US" sz="3200" dirty="0" err="1"/>
              <a:t>iris_train</a:t>
            </a:r>
            <a:r>
              <a:rPr lang="en-US" sz="3200" dirty="0"/>
              <a:t>  = </a:t>
            </a:r>
            <a:r>
              <a:rPr lang="en-US" sz="3200" dirty="0" err="1"/>
              <a:t>pd.read_csv</a:t>
            </a:r>
            <a:r>
              <a:rPr lang="en-US" sz="3200" dirty="0"/>
              <a:t>('4-1.csv').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/>
              <a:t>print(</a:t>
            </a:r>
            <a:r>
              <a:rPr lang="en-US" sz="3200" dirty="0" err="1"/>
              <a:t>iris_train</a:t>
            </a:r>
            <a:r>
              <a:rPr lang="en-US" sz="3200" dirty="0"/>
              <a:t>)</a:t>
            </a:r>
          </a:p>
          <a:p>
            <a:pPr algn="l">
              <a:defRPr sz="2000"/>
            </a:pPr>
            <a:r>
              <a:rPr lang="en-US" sz="3200" dirty="0" err="1"/>
              <a:t>x_train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</a:t>
            </a:r>
          </a:p>
          <a:p>
            <a:pPr algn="l">
              <a:defRPr sz="2000"/>
            </a:pPr>
            <a:r>
              <a:rPr lang="en-US" sz="3200" dirty="0" err="1"/>
              <a:t>y_train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('int’) </a:t>
            </a:r>
          </a:p>
          <a:p>
            <a:pPr algn="l">
              <a:defRPr sz="2000"/>
            </a:pPr>
            <a:r>
              <a:rPr lang="en-US" sz="3200" dirty="0" err="1"/>
              <a:t>iris_test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('4-2.csv').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 err="1"/>
              <a:t>x_test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 </a:t>
            </a:r>
          </a:p>
          <a:p>
            <a:pPr algn="l">
              <a:defRPr sz="2000"/>
            </a:pPr>
            <a:r>
              <a:rPr lang="en-US" sz="3200" dirty="0" err="1"/>
              <a:t>y_test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('int')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3618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ris2_train.csv"/>
          <p:cNvSpPr txBox="1"/>
          <p:nvPr/>
        </p:nvSpPr>
        <p:spPr>
          <a:xfrm>
            <a:off x="5496515" y="2946311"/>
            <a:ext cx="1558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en-US" sz="4000" dirty="0"/>
              <a:t>4-1</a:t>
            </a:r>
            <a:r>
              <a:rPr sz="4000" dirty="0"/>
              <a:t>.csv</a:t>
            </a:r>
          </a:p>
        </p:txBody>
      </p:sp>
      <p:pic>
        <p:nvPicPr>
          <p:cNvPr id="288" name="スクリーンショット 2021-03-25 8.48.39.png" descr="スクリーンショット 2021-03-25 8.48.39.png"/>
          <p:cNvPicPr>
            <a:picLocks noChangeAspect="1"/>
          </p:cNvPicPr>
          <p:nvPr/>
        </p:nvPicPr>
        <p:blipFill rotWithShape="1">
          <a:blip r:embed="rId2"/>
          <a:srcRect b="28259"/>
          <a:stretch/>
        </p:blipFill>
        <p:spPr>
          <a:xfrm>
            <a:off x="2056213" y="3751236"/>
            <a:ext cx="9419507" cy="72452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89" name="学習用データが80行、検証用データが20行…"/>
          <p:cNvSpPr txBox="1"/>
          <p:nvPr/>
        </p:nvSpPr>
        <p:spPr>
          <a:xfrm>
            <a:off x="3552672" y="11586947"/>
            <a:ext cx="17278656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学習用データが80行、検証用データが20行</a:t>
            </a:r>
          </a:p>
          <a:p>
            <a: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アヤメの種類をヒオウギアヤメが0、ブルーフラッグが1と数値化している</a:t>
            </a:r>
          </a:p>
        </p:txBody>
      </p:sp>
      <p:sp>
        <p:nvSpPr>
          <p:cNvPr id="291" name="iris2_test.csv"/>
          <p:cNvSpPr txBox="1"/>
          <p:nvPr/>
        </p:nvSpPr>
        <p:spPr>
          <a:xfrm>
            <a:off x="17012876" y="2946311"/>
            <a:ext cx="1558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en-US" sz="4000" dirty="0"/>
              <a:t>4-2</a:t>
            </a:r>
            <a:r>
              <a:rPr sz="4000" dirty="0"/>
              <a:t>.csv</a:t>
            </a:r>
          </a:p>
        </p:txBody>
      </p:sp>
      <p:sp>
        <p:nvSpPr>
          <p:cNvPr id="292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ライブラリのインストールとデータの読み込み・加工</a:t>
            </a:r>
          </a:p>
        </p:txBody>
      </p:sp>
      <p:sp>
        <p:nvSpPr>
          <p:cNvPr id="293" name="今回は学習用(iris2_train.csv)と検証用データ(iris2_test.csv)に分けて準備しています。…"/>
          <p:cNvSpPr txBox="1"/>
          <p:nvPr/>
        </p:nvSpPr>
        <p:spPr>
          <a:xfrm>
            <a:off x="3731350" y="1391411"/>
            <a:ext cx="169213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sz="4000" dirty="0" err="1"/>
              <a:t>今回は学習用</a:t>
            </a:r>
            <a:r>
              <a:rPr sz="4000" dirty="0"/>
              <a:t>(</a:t>
            </a:r>
            <a:r>
              <a:rPr lang="en-US" sz="4000" dirty="0"/>
              <a:t>4-1</a:t>
            </a:r>
            <a:r>
              <a:rPr sz="4000" dirty="0"/>
              <a:t>.csv)</a:t>
            </a:r>
            <a:r>
              <a:rPr sz="4000" dirty="0" err="1"/>
              <a:t>と検証用データ</a:t>
            </a:r>
            <a:r>
              <a:rPr sz="4000" dirty="0"/>
              <a:t>(</a:t>
            </a:r>
            <a:r>
              <a:rPr lang="en-US" sz="4000" dirty="0"/>
              <a:t>4-2</a:t>
            </a:r>
            <a:r>
              <a:rPr sz="4000" dirty="0"/>
              <a:t>.csv)</a:t>
            </a:r>
            <a:r>
              <a:rPr sz="4000" dirty="0" err="1"/>
              <a:t>に分けて準備しています</a:t>
            </a:r>
            <a:r>
              <a:rPr sz="4000" dirty="0"/>
              <a:t>。</a:t>
            </a:r>
          </a:p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sz="4000" dirty="0" err="1"/>
              <a:t>順に読み込んで、特徴量</a:t>
            </a:r>
            <a:r>
              <a:rPr sz="4000" dirty="0"/>
              <a:t>(</a:t>
            </a:r>
            <a:r>
              <a:rPr sz="4000" dirty="0" err="1"/>
              <a:t>説明変数</a:t>
            </a:r>
            <a:r>
              <a:rPr sz="4000" dirty="0"/>
              <a:t>)</a:t>
            </a:r>
            <a:r>
              <a:rPr sz="4000" dirty="0" err="1"/>
              <a:t>と正解データ</a:t>
            </a:r>
            <a:r>
              <a:rPr sz="4000" dirty="0"/>
              <a:t>(</a:t>
            </a:r>
            <a:r>
              <a:rPr sz="4000" dirty="0" err="1"/>
              <a:t>目的変数</a:t>
            </a:r>
            <a:r>
              <a:rPr sz="4000" dirty="0"/>
              <a:t>)</a:t>
            </a:r>
            <a:r>
              <a:rPr sz="4000" dirty="0" err="1"/>
              <a:t>に分けます</a:t>
            </a:r>
            <a:r>
              <a:rPr sz="4000" dirty="0"/>
              <a:t>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9BD3457-BDF4-4F35-B696-07CD1C18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590" y="3805935"/>
            <a:ext cx="10167964" cy="7018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ris_train  = pd.read_csv('iris2_train.csv').to_numpy()"/>
          <p:cNvSpPr txBox="1"/>
          <p:nvPr/>
        </p:nvSpPr>
        <p:spPr>
          <a:xfrm>
            <a:off x="6135053" y="1059579"/>
            <a:ext cx="9448099" cy="118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/>
            </a:pPr>
            <a:endParaRPr dirty="0"/>
          </a:p>
          <a:p>
            <a:pPr algn="l">
              <a:defRPr sz="3900">
                <a:solidFill>
                  <a:schemeClr val="accent5"/>
                </a:solidFill>
              </a:defRPr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</p:txBody>
      </p:sp>
      <p:sp>
        <p:nvSpPr>
          <p:cNvPr id="296" name="pd.read_csv(‘csvファイル’).to_numpy()"/>
          <p:cNvSpPr txBox="1"/>
          <p:nvPr/>
        </p:nvSpPr>
        <p:spPr>
          <a:xfrm>
            <a:off x="6464349" y="2756465"/>
            <a:ext cx="1096347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pd.read_csv(‘csvファイル’).to_numpy()</a:t>
            </a:r>
          </a:p>
        </p:txBody>
      </p:sp>
      <p:sp>
        <p:nvSpPr>
          <p:cNvPr id="297" name="→pandasのデータフレームをnumpy配列に変換する"/>
          <p:cNvSpPr txBox="1"/>
          <p:nvPr/>
        </p:nvSpPr>
        <p:spPr>
          <a:xfrm>
            <a:off x="5908319" y="3787302"/>
            <a:ext cx="1256736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→pandasのデータフレームをnumpy配列に変換する</a:t>
            </a:r>
          </a:p>
        </p:txBody>
      </p:sp>
      <p:pic>
        <p:nvPicPr>
          <p:cNvPr id="298" name="スクリーンショット 2021-03-25 8.36.27.png" descr="スクリーンショット 2021-03-25 8.3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720" y="6852928"/>
            <a:ext cx="5005481" cy="54226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99" name="iris_train  = pd.read_csv('iris2_train.csv').to_numpy()…"/>
          <p:cNvSpPr txBox="1"/>
          <p:nvPr/>
        </p:nvSpPr>
        <p:spPr>
          <a:xfrm>
            <a:off x="13064664" y="5064346"/>
            <a:ext cx="8967198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  <a:p>
            <a:pPr algn="l">
              <a:defRPr sz="3700"/>
            </a:pPr>
            <a:r>
              <a:rPr dirty="0"/>
              <a:t>print(</a:t>
            </a:r>
            <a:r>
              <a:rPr dirty="0" err="1"/>
              <a:t>iris_train</a:t>
            </a:r>
            <a:r>
              <a:rPr dirty="0"/>
              <a:t>)</a:t>
            </a:r>
          </a:p>
        </p:txBody>
      </p:sp>
      <p:sp>
        <p:nvSpPr>
          <p:cNvPr id="300" name="iris_train2  = pd.read_csv('iris2_train.csv')…"/>
          <p:cNvSpPr txBox="1"/>
          <p:nvPr/>
        </p:nvSpPr>
        <p:spPr>
          <a:xfrm>
            <a:off x="1973472" y="5064346"/>
            <a:ext cx="6811160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iris_train2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</a:t>
            </a:r>
          </a:p>
          <a:p>
            <a:pPr algn="l">
              <a:defRPr sz="3700"/>
            </a:pPr>
            <a:r>
              <a:rPr dirty="0"/>
              <a:t>print(iris_train2)</a:t>
            </a:r>
          </a:p>
        </p:txBody>
      </p:sp>
      <p:sp>
        <p:nvSpPr>
          <p:cNvPr id="301" name="ライブラリのインストールとデータの読み込み・加工"/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302" name="矢印"/>
          <p:cNvSpPr/>
          <p:nvPr/>
        </p:nvSpPr>
        <p:spPr>
          <a:xfrm>
            <a:off x="11557000" y="853055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3" name="numpy配列の2次元配列"/>
          <p:cNvSpPr txBox="1"/>
          <p:nvPr/>
        </p:nvSpPr>
        <p:spPr>
          <a:xfrm>
            <a:off x="14944043" y="12788109"/>
            <a:ext cx="585501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numpy配列の2次元配列</a:t>
            </a:r>
          </a:p>
        </p:txBody>
      </p:sp>
      <p:pic>
        <p:nvPicPr>
          <p:cNvPr id="304" name="スクリーンショット 2021-04-30 15.52.05.png" descr="スクリーンショット 2021-04-30 15.52.05.png"/>
          <p:cNvPicPr>
            <a:picLocks noChangeAspect="1"/>
          </p:cNvPicPr>
          <p:nvPr/>
        </p:nvPicPr>
        <p:blipFill>
          <a:blip r:embed="rId3"/>
          <a:srcRect t="4114"/>
          <a:stretch>
            <a:fillRect/>
          </a:stretch>
        </p:blipFill>
        <p:spPr>
          <a:xfrm>
            <a:off x="1508082" y="7046017"/>
            <a:ext cx="9020545" cy="47958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5046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d.read_csv(‘csvファイル’).to_numpy()"/>
          <p:cNvSpPr txBox="1"/>
          <p:nvPr/>
        </p:nvSpPr>
        <p:spPr>
          <a:xfrm>
            <a:off x="6464349" y="2756465"/>
            <a:ext cx="1096347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pd.read_csv(‘csvファイル’).to_numpy()</a:t>
            </a:r>
          </a:p>
        </p:txBody>
      </p:sp>
      <p:sp>
        <p:nvSpPr>
          <p:cNvPr id="297" name="→pandasのデータフレームをnumpy配列に変換する"/>
          <p:cNvSpPr txBox="1"/>
          <p:nvPr/>
        </p:nvSpPr>
        <p:spPr>
          <a:xfrm>
            <a:off x="5908319" y="3787302"/>
            <a:ext cx="1256736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→pandasのデータフレームをnumpy配列に変換する</a:t>
            </a:r>
          </a:p>
        </p:txBody>
      </p:sp>
      <p:sp>
        <p:nvSpPr>
          <p:cNvPr id="302" name="矢印"/>
          <p:cNvSpPr/>
          <p:nvPr/>
        </p:nvSpPr>
        <p:spPr>
          <a:xfrm rot="5400000">
            <a:off x="10900212" y="9357646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13CE5A-B23E-45D8-93A9-1822AA4A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1" b="-4292"/>
          <a:stretch/>
        </p:blipFill>
        <p:spPr>
          <a:xfrm>
            <a:off x="1577970" y="11166352"/>
            <a:ext cx="20989422" cy="9403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DD4B56C-6D58-4347-8B24-B90B2B3C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95" y="7375650"/>
            <a:ext cx="21611235" cy="1035428"/>
          </a:xfrm>
          <a:prstGeom prst="rect">
            <a:avLst/>
          </a:prstGeom>
        </p:spPr>
      </p:pic>
      <p:sp>
        <p:nvSpPr>
          <p:cNvPr id="13" name="ライブラリのインストールとデータの読み込み・加工">
            <a:extLst>
              <a:ext uri="{FF2B5EF4-FFF2-40B4-BE49-F238E27FC236}">
                <a16:creationId xmlns:a16="http://schemas.microsoft.com/office/drawing/2014/main" id="{3183E006-01A7-4378-83F7-B4616250C975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1" name="iris_train  = pd.read_csv('iris2_train.csv').to_numpy()">
            <a:extLst>
              <a:ext uri="{FF2B5EF4-FFF2-40B4-BE49-F238E27FC236}">
                <a16:creationId xmlns:a16="http://schemas.microsoft.com/office/drawing/2014/main" id="{B8981D37-C86C-41D7-A396-348B8D6C2CFD}"/>
              </a:ext>
            </a:extLst>
          </p:cNvPr>
          <p:cNvSpPr txBox="1"/>
          <p:nvPr/>
        </p:nvSpPr>
        <p:spPr>
          <a:xfrm>
            <a:off x="6135053" y="1059579"/>
            <a:ext cx="9448099" cy="118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/>
            </a:pPr>
            <a:endParaRPr dirty="0"/>
          </a:p>
          <a:p>
            <a:pPr algn="l">
              <a:defRPr sz="3900">
                <a:solidFill>
                  <a:schemeClr val="accent5"/>
                </a:solidFill>
              </a:defRPr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</p:txBody>
      </p:sp>
      <p:sp>
        <p:nvSpPr>
          <p:cNvPr id="12" name="iris_train  = pd.read_csv('iris2_train.csv').to_numpy()…">
            <a:extLst>
              <a:ext uri="{FF2B5EF4-FFF2-40B4-BE49-F238E27FC236}">
                <a16:creationId xmlns:a16="http://schemas.microsoft.com/office/drawing/2014/main" id="{2260D4B9-E5AE-4D07-A7CB-DD7437BBACF6}"/>
              </a:ext>
            </a:extLst>
          </p:cNvPr>
          <p:cNvSpPr txBox="1"/>
          <p:nvPr/>
        </p:nvSpPr>
        <p:spPr>
          <a:xfrm>
            <a:off x="13064664" y="5064346"/>
            <a:ext cx="8967198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  <a:p>
            <a:pPr algn="l">
              <a:defRPr sz="3700"/>
            </a:pPr>
            <a:r>
              <a:rPr dirty="0"/>
              <a:t>print(</a:t>
            </a:r>
            <a:r>
              <a:rPr dirty="0" err="1"/>
              <a:t>iris_train</a:t>
            </a:r>
            <a:r>
              <a:rPr dirty="0"/>
              <a:t>)</a:t>
            </a:r>
          </a:p>
        </p:txBody>
      </p:sp>
      <p:sp>
        <p:nvSpPr>
          <p:cNvPr id="14" name="iris_train2  = pd.read_csv('iris2_train.csv')…">
            <a:extLst>
              <a:ext uri="{FF2B5EF4-FFF2-40B4-BE49-F238E27FC236}">
                <a16:creationId xmlns:a16="http://schemas.microsoft.com/office/drawing/2014/main" id="{B336200E-021D-465E-BF1D-D04ECAD08F1F}"/>
              </a:ext>
            </a:extLst>
          </p:cNvPr>
          <p:cNvSpPr txBox="1"/>
          <p:nvPr/>
        </p:nvSpPr>
        <p:spPr>
          <a:xfrm>
            <a:off x="1973472" y="5064346"/>
            <a:ext cx="6811160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iris_train2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</a:t>
            </a:r>
          </a:p>
          <a:p>
            <a:pPr algn="l">
              <a:defRPr sz="3700"/>
            </a:pPr>
            <a:r>
              <a:rPr dirty="0"/>
              <a:t>print(iris_train2)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x_train = iris_train[ : , 0:4]…"/>
          <p:cNvSpPr txBox="1"/>
          <p:nvPr/>
        </p:nvSpPr>
        <p:spPr>
          <a:xfrm>
            <a:off x="7812596" y="1825102"/>
            <a:ext cx="875880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/>
              <a:t>x_train = iris_train[ : , 0:4]</a:t>
            </a:r>
          </a:p>
          <a:p>
            <a:pPr algn="l"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/>
              <a:t>y_train = iris_train[ : , 4:5]</a:t>
            </a:r>
          </a:p>
        </p:txBody>
      </p:sp>
      <p:sp>
        <p:nvSpPr>
          <p:cNvPr id="307" name="(numpy配列)[ 行の始まり:行の終わり(-1) , 列の始まり:列の終わり(-1) ]"/>
          <p:cNvSpPr txBox="1"/>
          <p:nvPr/>
        </p:nvSpPr>
        <p:spPr>
          <a:xfrm>
            <a:off x="3512540" y="7732500"/>
            <a:ext cx="1735891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sz="4400" dirty="0"/>
              <a:t>(</a:t>
            </a:r>
            <a:r>
              <a:rPr sz="4400" dirty="0" err="1"/>
              <a:t>numpy配列</a:t>
            </a:r>
            <a:r>
              <a:rPr sz="4400" dirty="0"/>
              <a:t>)[ </a:t>
            </a:r>
            <a:r>
              <a:rPr sz="4400" dirty="0" err="1">
                <a:solidFill>
                  <a:srgbClr val="FF0000"/>
                </a:solidFill>
              </a:rPr>
              <a:t>行の始まり</a:t>
            </a:r>
            <a:r>
              <a:rPr sz="4400" dirty="0" err="1"/>
              <a:t>: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行の終わり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(-1) </a:t>
            </a:r>
            <a:r>
              <a:rPr sz="4400" dirty="0"/>
              <a:t>, </a:t>
            </a:r>
            <a:r>
              <a:rPr sz="4400" dirty="0" err="1">
                <a:solidFill>
                  <a:schemeClr val="accent3">
                    <a:lumMod val="75000"/>
                  </a:schemeClr>
                </a:solidFill>
              </a:rPr>
              <a:t>列の始まり</a:t>
            </a:r>
            <a:r>
              <a:rPr sz="4400" dirty="0" err="1"/>
              <a:t>:</a:t>
            </a:r>
            <a:r>
              <a:rPr sz="4400" dirty="0" err="1">
                <a:solidFill>
                  <a:schemeClr val="accent6">
                    <a:lumMod val="75000"/>
                  </a:schemeClr>
                </a:solidFill>
              </a:rPr>
              <a:t>列の終わり</a:t>
            </a:r>
            <a:r>
              <a:rPr sz="4400" dirty="0">
                <a:solidFill>
                  <a:schemeClr val="accent6">
                    <a:lumMod val="75000"/>
                  </a:schemeClr>
                </a:solidFill>
              </a:rPr>
              <a:t>(-1) </a:t>
            </a:r>
            <a:r>
              <a:rPr sz="4400" dirty="0"/>
              <a:t>]</a:t>
            </a:r>
          </a:p>
        </p:txBody>
      </p:sp>
      <p:sp>
        <p:nvSpPr>
          <p:cNvPr id="308" name="1列目は0から数えるので、0:4は1列目から3列目になります。"/>
          <p:cNvSpPr txBox="1"/>
          <p:nvPr/>
        </p:nvSpPr>
        <p:spPr>
          <a:xfrm>
            <a:off x="4611296" y="9313721"/>
            <a:ext cx="1578637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400" dirty="0"/>
              <a:t>1列目は0から数えるので、0:4は1列目から</a:t>
            </a:r>
            <a:r>
              <a:rPr lang="en-US" sz="4400" dirty="0">
                <a:solidFill>
                  <a:srgbClr val="FF0000"/>
                </a:solidFill>
              </a:rPr>
              <a:t>4</a:t>
            </a:r>
            <a:r>
              <a:rPr sz="4400" dirty="0"/>
              <a:t>列目になります。</a:t>
            </a:r>
          </a:p>
        </p:txBody>
      </p:sp>
      <p:sp>
        <p:nvSpPr>
          <p:cNvPr id="309" name="特定の行、列を抜き出す"/>
          <p:cNvSpPr txBox="1"/>
          <p:nvPr/>
        </p:nvSpPr>
        <p:spPr>
          <a:xfrm>
            <a:off x="7485582" y="4271042"/>
            <a:ext cx="941283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300" u="sng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6600" dirty="0" err="1"/>
              <a:t>特定の行、列を抜き出す</a:t>
            </a:r>
            <a:endParaRPr sz="6600" dirty="0"/>
          </a:p>
        </p:txBody>
      </p:sp>
      <p:sp>
        <p:nvSpPr>
          <p:cNvPr id="310" name="“ : ”だけで数字がない場合は全ての行もしくは列を意味します"/>
          <p:cNvSpPr txBox="1"/>
          <p:nvPr/>
        </p:nvSpPr>
        <p:spPr>
          <a:xfrm>
            <a:off x="4366139" y="10993165"/>
            <a:ext cx="1565172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400" dirty="0"/>
              <a:t>“ : ”</a:t>
            </a:r>
            <a:r>
              <a:rPr sz="4400" dirty="0" err="1"/>
              <a:t>だけで数字がない場合は全ての行もしくは列を意味します</a:t>
            </a:r>
            <a:endParaRPr sz="4400" dirty="0"/>
          </a:p>
        </p:txBody>
      </p:sp>
      <p:sp>
        <p:nvSpPr>
          <p:cNvPr id="37" name="(numpy配列)[ 行の始まり:行の終わり(-1) , 列の始まり:列の終わり(-1) ]">
            <a:extLst>
              <a:ext uri="{FF2B5EF4-FFF2-40B4-BE49-F238E27FC236}">
                <a16:creationId xmlns:a16="http://schemas.microsoft.com/office/drawing/2014/main" id="{4B7FE545-56D1-4D13-B875-1E93E938C346}"/>
              </a:ext>
            </a:extLst>
          </p:cNvPr>
          <p:cNvSpPr txBox="1"/>
          <p:nvPr/>
        </p:nvSpPr>
        <p:spPr>
          <a:xfrm>
            <a:off x="6348256" y="5979059"/>
            <a:ext cx="1168749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sz="6000" dirty="0"/>
              <a:t>(</a:t>
            </a:r>
            <a:r>
              <a:rPr sz="6000" dirty="0" err="1"/>
              <a:t>numpy配列</a:t>
            </a:r>
            <a:r>
              <a:rPr sz="6000" dirty="0"/>
              <a:t>)[</a:t>
            </a:r>
            <a:r>
              <a:rPr lang="ja-JP" altLang="en-US" sz="6000" dirty="0">
                <a:solidFill>
                  <a:srgbClr val="FF0000"/>
                </a:solidFill>
              </a:rPr>
              <a:t>〇〇</a:t>
            </a:r>
            <a:r>
              <a:rPr sz="6000" dirty="0"/>
              <a:t>: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</a:rPr>
              <a:t>〇〇</a:t>
            </a:r>
            <a:r>
              <a:rPr sz="6000" dirty="0"/>
              <a:t>, </a:t>
            </a:r>
            <a:r>
              <a:rPr lang="ja-JP" altLang="en-US" sz="6000" dirty="0">
                <a:solidFill>
                  <a:schemeClr val="accent3">
                    <a:lumMod val="75000"/>
                  </a:schemeClr>
                </a:solidFill>
              </a:rPr>
              <a:t>〇〇</a:t>
            </a:r>
            <a:r>
              <a:rPr sz="6000" dirty="0"/>
              <a:t>:</a:t>
            </a:r>
            <a:r>
              <a:rPr lang="ja-JP" altLang="en-US" sz="6000" dirty="0">
                <a:solidFill>
                  <a:schemeClr val="accent6">
                    <a:lumMod val="75000"/>
                  </a:schemeClr>
                </a:solidFill>
              </a:rPr>
              <a:t>〇〇</a:t>
            </a:r>
            <a:r>
              <a:rPr sz="6000" dirty="0"/>
              <a:t>]</a:t>
            </a:r>
          </a:p>
        </p:txBody>
      </p:sp>
      <p:sp>
        <p:nvSpPr>
          <p:cNvPr id="38" name="ライブラリのインストールとデータの読み込み・加工">
            <a:extLst>
              <a:ext uri="{FF2B5EF4-FFF2-40B4-BE49-F238E27FC236}">
                <a16:creationId xmlns:a16="http://schemas.microsoft.com/office/drawing/2014/main" id="{6BAAFA4C-5727-4DCE-B630-C0D752510D3E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例)"/>
          <p:cNvSpPr txBox="1"/>
          <p:nvPr/>
        </p:nvSpPr>
        <p:spPr>
          <a:xfrm>
            <a:off x="973859" y="2157078"/>
            <a:ext cx="889255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5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例)</a:t>
            </a:r>
          </a:p>
        </p:txBody>
      </p:sp>
      <p:sp>
        <p:nvSpPr>
          <p:cNvPr id="313" name="data = np.array([[1,2,3],[4,5,6],[7,8,9]])…"/>
          <p:cNvSpPr txBox="1"/>
          <p:nvPr/>
        </p:nvSpPr>
        <p:spPr>
          <a:xfrm>
            <a:off x="3019933" y="3065128"/>
            <a:ext cx="7423401" cy="658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data = </a:t>
            </a:r>
            <a:r>
              <a:rPr sz="3600" dirty="0" err="1"/>
              <a:t>np.array</a:t>
            </a:r>
            <a:r>
              <a:rPr sz="3600" dirty="0"/>
              <a:t>([[1,2,3],[4,5,6],[7,8,9]])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print(data)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x = data[0:2,0:2]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print(x)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x2 = data[1:3,1:2]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print(x2)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</p:txBody>
      </p:sp>
      <p:sp>
        <p:nvSpPr>
          <p:cNvPr id="314" name="[[1 2 3]…"/>
          <p:cNvSpPr txBox="1"/>
          <p:nvPr/>
        </p:nvSpPr>
        <p:spPr>
          <a:xfrm>
            <a:off x="12003292" y="3352176"/>
            <a:ext cx="1808709" cy="16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[[1 2 3]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[4 5 6]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[7 8 9]]</a:t>
            </a:r>
          </a:p>
        </p:txBody>
      </p:sp>
      <p:sp>
        <p:nvSpPr>
          <p:cNvPr id="315" name="[[1 2]…"/>
          <p:cNvSpPr txBox="1"/>
          <p:nvPr/>
        </p:nvSpPr>
        <p:spPr>
          <a:xfrm>
            <a:off x="12094939" y="6021819"/>
            <a:ext cx="1385045" cy="117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[[1 2]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[4 5]]</a:t>
            </a:r>
          </a:p>
        </p:txBody>
      </p:sp>
      <p:sp>
        <p:nvSpPr>
          <p:cNvPr id="316" name="[[5]…"/>
          <p:cNvSpPr txBox="1"/>
          <p:nvPr/>
        </p:nvSpPr>
        <p:spPr>
          <a:xfrm>
            <a:off x="12304842" y="7945257"/>
            <a:ext cx="961381" cy="117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[[5]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[8]]</a:t>
            </a:r>
          </a:p>
        </p:txBody>
      </p:sp>
      <p:sp>
        <p:nvSpPr>
          <p:cNvPr id="318" name="3 ✖️ 3の二次元配列を作成"/>
          <p:cNvSpPr txBox="1"/>
          <p:nvPr/>
        </p:nvSpPr>
        <p:spPr>
          <a:xfrm>
            <a:off x="15472809" y="3624799"/>
            <a:ext cx="617316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000" dirty="0"/>
              <a:t>3 ✖️ 3の二次元配列を作成</a:t>
            </a:r>
          </a:p>
        </p:txBody>
      </p:sp>
      <p:sp>
        <p:nvSpPr>
          <p:cNvPr id="319" name="１次元目(=行)も2次元目(=列)も”0:2”なので…"/>
          <p:cNvSpPr txBox="1"/>
          <p:nvPr/>
        </p:nvSpPr>
        <p:spPr>
          <a:xfrm>
            <a:off x="14432501" y="5887472"/>
            <a:ext cx="976228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/>
              <a:t>１次元目(=行)も2次元目(=列)も”0:2”なので</a:t>
            </a:r>
          </a:p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/>
              <a:t>０番目から１番目の行と列を取り出す</a:t>
            </a:r>
          </a:p>
        </p:txBody>
      </p:sp>
      <p:sp>
        <p:nvSpPr>
          <p:cNvPr id="320" name="行が１番目から２番目まで、…"/>
          <p:cNvSpPr txBox="1"/>
          <p:nvPr/>
        </p:nvSpPr>
        <p:spPr>
          <a:xfrm>
            <a:off x="14432501" y="7905790"/>
            <a:ext cx="88229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/>
              <a:t>行が１番目から２番目まで、</a:t>
            </a:r>
          </a:p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/>
              <a:t>列が１番目から１番目までを取り出す</a:t>
            </a:r>
          </a:p>
        </p:txBody>
      </p:sp>
      <p:sp>
        <p:nvSpPr>
          <p:cNvPr id="321" name="0"/>
          <p:cNvSpPr txBox="1"/>
          <p:nvPr/>
        </p:nvSpPr>
        <p:spPr>
          <a:xfrm>
            <a:off x="12224435" y="2836528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22" name="1"/>
          <p:cNvSpPr txBox="1"/>
          <p:nvPr/>
        </p:nvSpPr>
        <p:spPr>
          <a:xfrm>
            <a:off x="12733681" y="2836528"/>
            <a:ext cx="347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23" name="2"/>
          <p:cNvSpPr txBox="1"/>
          <p:nvPr/>
        </p:nvSpPr>
        <p:spPr>
          <a:xfrm>
            <a:off x="13242928" y="2836528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24" name="0"/>
          <p:cNvSpPr txBox="1"/>
          <p:nvPr/>
        </p:nvSpPr>
        <p:spPr>
          <a:xfrm>
            <a:off x="11444075" y="3396199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25" name="1"/>
          <p:cNvSpPr txBox="1"/>
          <p:nvPr/>
        </p:nvSpPr>
        <p:spPr>
          <a:xfrm>
            <a:off x="11444075" y="3931512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26" name="2"/>
          <p:cNvSpPr txBox="1"/>
          <p:nvPr/>
        </p:nvSpPr>
        <p:spPr>
          <a:xfrm>
            <a:off x="11444075" y="4466824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27" name="0"/>
          <p:cNvSpPr txBox="1"/>
          <p:nvPr/>
        </p:nvSpPr>
        <p:spPr>
          <a:xfrm>
            <a:off x="12399509" y="5537449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28" name="1"/>
          <p:cNvSpPr txBox="1"/>
          <p:nvPr/>
        </p:nvSpPr>
        <p:spPr>
          <a:xfrm>
            <a:off x="12908756" y="5537450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29" name="0"/>
          <p:cNvSpPr txBox="1"/>
          <p:nvPr/>
        </p:nvSpPr>
        <p:spPr>
          <a:xfrm>
            <a:off x="11619149" y="6097120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30" name="1"/>
          <p:cNvSpPr txBox="1"/>
          <p:nvPr/>
        </p:nvSpPr>
        <p:spPr>
          <a:xfrm>
            <a:off x="11619149" y="6632433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1" name="1"/>
          <p:cNvSpPr txBox="1"/>
          <p:nvPr/>
        </p:nvSpPr>
        <p:spPr>
          <a:xfrm>
            <a:off x="12611567" y="7423084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2" name="1"/>
          <p:cNvSpPr txBox="1"/>
          <p:nvPr/>
        </p:nvSpPr>
        <p:spPr>
          <a:xfrm>
            <a:off x="11752777" y="8037327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3" name="2"/>
          <p:cNvSpPr txBox="1"/>
          <p:nvPr/>
        </p:nvSpPr>
        <p:spPr>
          <a:xfrm>
            <a:off x="11752777" y="8572639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34" name="x3 = data[1:2,:]…"/>
          <p:cNvSpPr txBox="1"/>
          <p:nvPr/>
        </p:nvSpPr>
        <p:spPr>
          <a:xfrm>
            <a:off x="2998239" y="10297741"/>
            <a:ext cx="3167534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/>
              <a:t>x3 = data[1:2,:]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/>
              <a:t>print(x3)</a:t>
            </a:r>
          </a:p>
        </p:txBody>
      </p:sp>
      <p:sp>
        <p:nvSpPr>
          <p:cNvPr id="335" name="[[4 5 6]]"/>
          <p:cNvSpPr txBox="1"/>
          <p:nvPr/>
        </p:nvSpPr>
        <p:spPr>
          <a:xfrm>
            <a:off x="11882517" y="10425386"/>
            <a:ext cx="1808709" cy="65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[[4 5 6]]</a:t>
            </a:r>
          </a:p>
        </p:txBody>
      </p:sp>
      <p:sp>
        <p:nvSpPr>
          <p:cNvPr id="336" name="行が１番目から1番目まで、…"/>
          <p:cNvSpPr txBox="1"/>
          <p:nvPr/>
        </p:nvSpPr>
        <p:spPr>
          <a:xfrm>
            <a:off x="15472809" y="9924108"/>
            <a:ext cx="651781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/>
              <a:t>行が１番目から1番目まで、</a:t>
            </a:r>
          </a:p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 err="1"/>
              <a:t>列は全ての列を取り出す</a:t>
            </a:r>
            <a:endParaRPr sz="4000" dirty="0"/>
          </a:p>
        </p:txBody>
      </p:sp>
      <p:sp>
        <p:nvSpPr>
          <p:cNvPr id="337" name="0"/>
          <p:cNvSpPr txBox="1"/>
          <p:nvPr/>
        </p:nvSpPr>
        <p:spPr>
          <a:xfrm>
            <a:off x="12043786" y="9977534"/>
            <a:ext cx="347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38" name="1"/>
          <p:cNvSpPr txBox="1"/>
          <p:nvPr/>
        </p:nvSpPr>
        <p:spPr>
          <a:xfrm>
            <a:off x="12553033" y="9977535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9" name="2"/>
          <p:cNvSpPr txBox="1"/>
          <p:nvPr/>
        </p:nvSpPr>
        <p:spPr>
          <a:xfrm>
            <a:off x="13062278" y="9977535"/>
            <a:ext cx="34793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40" name="1"/>
          <p:cNvSpPr txBox="1"/>
          <p:nvPr/>
        </p:nvSpPr>
        <p:spPr>
          <a:xfrm>
            <a:off x="11455722" y="10525026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7" name="ライブラリのインストールとデータの読み込み・加工">
            <a:extLst>
              <a:ext uri="{FF2B5EF4-FFF2-40B4-BE49-F238E27FC236}">
                <a16:creationId xmlns:a16="http://schemas.microsoft.com/office/drawing/2014/main" id="{4223824D-BC39-4277-9DE9-E6F27F48A1F2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217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x_train = iris_train[ : , 0:4]…"/>
          <p:cNvSpPr txBox="1"/>
          <p:nvPr/>
        </p:nvSpPr>
        <p:spPr>
          <a:xfrm>
            <a:off x="8066679" y="1663866"/>
            <a:ext cx="7286552" cy="15078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x_train = iris_train[ : , 0:4]</a:t>
            </a:r>
          </a:p>
          <a:p>
            <a:pPr algn="l">
              <a:defRPr sz="5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y_train = iris_train[ : , 4:5]</a:t>
            </a:r>
          </a:p>
        </p:txBody>
      </p:sp>
      <p:pic>
        <p:nvPicPr>
          <p:cNvPr id="343" name="スクリーンショット 2021-03-25 8.36.27.png" descr="スクリーンショット 2021-03-25 8.3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07" y="4998046"/>
            <a:ext cx="6005728" cy="65062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44" name="スクリーンショット 2021-03-25 8.56.55.png" descr="スクリーンショット 2021-03-25 8.56.55.png"/>
          <p:cNvPicPr>
            <a:picLocks noChangeAspect="1"/>
          </p:cNvPicPr>
          <p:nvPr/>
        </p:nvPicPr>
        <p:blipFill>
          <a:blip r:embed="rId3"/>
          <a:srcRect r="24679" b="40971"/>
          <a:stretch>
            <a:fillRect/>
          </a:stretch>
        </p:blipFill>
        <p:spPr>
          <a:xfrm>
            <a:off x="11573623" y="5267447"/>
            <a:ext cx="4487596" cy="51865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45" name="スクリーンショット 2021-03-25 8.58.43.png" descr="スクリーンショット 2021-03-25 8.58.43.png"/>
          <p:cNvPicPr>
            <a:picLocks noChangeAspect="1"/>
          </p:cNvPicPr>
          <p:nvPr/>
        </p:nvPicPr>
        <p:blipFill>
          <a:blip r:embed="rId4"/>
          <a:srcRect r="30547" b="25860"/>
          <a:stretch>
            <a:fillRect/>
          </a:stretch>
        </p:blipFill>
        <p:spPr>
          <a:xfrm>
            <a:off x="19265458" y="5195607"/>
            <a:ext cx="1894301" cy="61108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46" name="矢印"/>
          <p:cNvSpPr/>
          <p:nvPr/>
        </p:nvSpPr>
        <p:spPr>
          <a:xfrm>
            <a:off x="9349869" y="70781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48" name="iris_train(学習用の説明変数+目的変数)"/>
          <p:cNvSpPr txBox="1"/>
          <p:nvPr/>
        </p:nvSpPr>
        <p:spPr>
          <a:xfrm>
            <a:off x="1463417" y="12379023"/>
            <a:ext cx="7475792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iris_train(学習用の説明変数+目的変数)</a:t>
            </a:r>
          </a:p>
        </p:txBody>
      </p:sp>
      <p:sp>
        <p:nvSpPr>
          <p:cNvPr id="349" name="x_train(学習用の説明変数)"/>
          <p:cNvSpPr txBox="1"/>
          <p:nvPr/>
        </p:nvSpPr>
        <p:spPr>
          <a:xfrm>
            <a:off x="11377227" y="12379023"/>
            <a:ext cx="514433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x_train(学習用の説明変数)</a:t>
            </a:r>
          </a:p>
        </p:txBody>
      </p:sp>
      <p:sp>
        <p:nvSpPr>
          <p:cNvPr id="350" name="y_train(学習用の目的変数)"/>
          <p:cNvSpPr txBox="1"/>
          <p:nvPr/>
        </p:nvSpPr>
        <p:spPr>
          <a:xfrm>
            <a:off x="17768700" y="12379023"/>
            <a:ext cx="5151883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y_train(学習用の目的変数)</a:t>
            </a:r>
          </a:p>
        </p:txBody>
      </p:sp>
      <p:sp>
        <p:nvSpPr>
          <p:cNvPr id="351" name="全ての行と1列目から4列目"/>
          <p:cNvSpPr txBox="1"/>
          <p:nvPr/>
        </p:nvSpPr>
        <p:spPr>
          <a:xfrm>
            <a:off x="11317296" y="3943354"/>
            <a:ext cx="52642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全ての行と1列目から4列目</a:t>
            </a:r>
          </a:p>
        </p:txBody>
      </p:sp>
      <p:sp>
        <p:nvSpPr>
          <p:cNvPr id="352" name="全ての行と5列目から5列目"/>
          <p:cNvSpPr txBox="1"/>
          <p:nvPr/>
        </p:nvSpPr>
        <p:spPr>
          <a:xfrm>
            <a:off x="17581338" y="3943354"/>
            <a:ext cx="5262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全ての行と5列目から5列目</a:t>
            </a:r>
          </a:p>
        </p:txBody>
      </p:sp>
      <p:sp>
        <p:nvSpPr>
          <p:cNvPr id="353" name="0"/>
          <p:cNvSpPr txBox="1"/>
          <p:nvPr/>
        </p:nvSpPr>
        <p:spPr>
          <a:xfrm>
            <a:off x="2532919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54" name="1"/>
          <p:cNvSpPr txBox="1"/>
          <p:nvPr/>
        </p:nvSpPr>
        <p:spPr>
          <a:xfrm>
            <a:off x="3212771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55" name="2"/>
          <p:cNvSpPr txBox="1"/>
          <p:nvPr/>
        </p:nvSpPr>
        <p:spPr>
          <a:xfrm>
            <a:off x="3892622" y="4321612"/>
            <a:ext cx="347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56" name="3"/>
          <p:cNvSpPr txBox="1"/>
          <p:nvPr/>
        </p:nvSpPr>
        <p:spPr>
          <a:xfrm>
            <a:off x="4572474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3</a:t>
            </a:r>
          </a:p>
        </p:txBody>
      </p:sp>
      <p:sp>
        <p:nvSpPr>
          <p:cNvPr id="357" name="4"/>
          <p:cNvSpPr txBox="1"/>
          <p:nvPr/>
        </p:nvSpPr>
        <p:spPr>
          <a:xfrm>
            <a:off x="5115536" y="4321612"/>
            <a:ext cx="3493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4</a:t>
            </a:r>
          </a:p>
        </p:txBody>
      </p:sp>
      <p:sp>
        <p:nvSpPr>
          <p:cNvPr id="358" name="5"/>
          <p:cNvSpPr txBox="1"/>
          <p:nvPr/>
        </p:nvSpPr>
        <p:spPr>
          <a:xfrm>
            <a:off x="6561939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5</a:t>
            </a:r>
          </a:p>
        </p:txBody>
      </p:sp>
      <p:sp>
        <p:nvSpPr>
          <p:cNvPr id="359" name="0"/>
          <p:cNvSpPr txBox="1"/>
          <p:nvPr/>
        </p:nvSpPr>
        <p:spPr>
          <a:xfrm>
            <a:off x="1434031" y="491528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60" name="1"/>
          <p:cNvSpPr txBox="1"/>
          <p:nvPr/>
        </p:nvSpPr>
        <p:spPr>
          <a:xfrm>
            <a:off x="1434031" y="5416443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61" name="2"/>
          <p:cNvSpPr txBox="1"/>
          <p:nvPr/>
        </p:nvSpPr>
        <p:spPr>
          <a:xfrm>
            <a:off x="1434031" y="5917603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62" name="3"/>
          <p:cNvSpPr txBox="1"/>
          <p:nvPr/>
        </p:nvSpPr>
        <p:spPr>
          <a:xfrm>
            <a:off x="1434031" y="6418764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3</a:t>
            </a:r>
          </a:p>
        </p:txBody>
      </p:sp>
      <p:sp>
        <p:nvSpPr>
          <p:cNvPr id="363" name="4"/>
          <p:cNvSpPr txBox="1"/>
          <p:nvPr/>
        </p:nvSpPr>
        <p:spPr>
          <a:xfrm>
            <a:off x="1433320" y="6919925"/>
            <a:ext cx="34935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4</a:t>
            </a:r>
          </a:p>
        </p:txBody>
      </p:sp>
      <p:sp>
        <p:nvSpPr>
          <p:cNvPr id="364" name="5"/>
          <p:cNvSpPr txBox="1"/>
          <p:nvPr/>
        </p:nvSpPr>
        <p:spPr>
          <a:xfrm>
            <a:off x="1434031" y="7421085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5</a:t>
            </a:r>
          </a:p>
        </p:txBody>
      </p:sp>
      <p:sp>
        <p:nvSpPr>
          <p:cNvPr id="365" name="・…"/>
          <p:cNvSpPr txBox="1"/>
          <p:nvPr/>
        </p:nvSpPr>
        <p:spPr>
          <a:xfrm>
            <a:off x="1373046" y="8113753"/>
            <a:ext cx="4699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・</a:t>
            </a:r>
          </a:p>
          <a:p>
            <a: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・</a:t>
            </a:r>
          </a:p>
          <a:p>
            <a: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・</a:t>
            </a:r>
          </a:p>
        </p:txBody>
      </p:sp>
      <p:sp>
        <p:nvSpPr>
          <p:cNvPr id="26" name="ライブラリのインストールとデータの読み込み・加工">
            <a:extLst>
              <a:ext uri="{FF2B5EF4-FFF2-40B4-BE49-F238E27FC236}">
                <a16:creationId xmlns:a16="http://schemas.microsoft.com/office/drawing/2014/main" id="{888B5E8F-E5B3-463D-981D-3F89157A37F1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x_train = iris_train[ : , 0:4].astype('float')…"/>
          <p:cNvSpPr txBox="1"/>
          <p:nvPr/>
        </p:nvSpPr>
        <p:spPr>
          <a:xfrm>
            <a:off x="7282091" y="1366940"/>
            <a:ext cx="9327996" cy="1220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x_train = iris_train[ : , 0:4].astype('float') </a:t>
            </a:r>
          </a:p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y_train = iris_train[ : , 4:5].astype('int') </a:t>
            </a:r>
          </a:p>
        </p:txBody>
      </p:sp>
      <p:pic>
        <p:nvPicPr>
          <p:cNvPr id="368" name="スクリーンショット 2021-03-25 8.36.27.png" descr="スクリーンショット 2021-03-25 8.3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70" y="6344023"/>
            <a:ext cx="6005728" cy="65062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69" name="スクリーンショット 2021-03-25 8.56.55.png" descr="スクリーンショット 2021-03-25 8.56.55.png"/>
          <p:cNvPicPr>
            <a:picLocks noChangeAspect="1"/>
          </p:cNvPicPr>
          <p:nvPr/>
        </p:nvPicPr>
        <p:blipFill>
          <a:blip r:embed="rId3"/>
          <a:srcRect r="24679" b="40971"/>
          <a:stretch>
            <a:fillRect/>
          </a:stretch>
        </p:blipFill>
        <p:spPr>
          <a:xfrm>
            <a:off x="11549585" y="6613424"/>
            <a:ext cx="4487597" cy="51865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70" name="スクリーンショット 2021-03-25 8.58.43.png" descr="スクリーンショット 2021-03-25 8.58.43.png"/>
          <p:cNvPicPr>
            <a:picLocks noChangeAspect="1"/>
          </p:cNvPicPr>
          <p:nvPr/>
        </p:nvPicPr>
        <p:blipFill>
          <a:blip r:embed="rId4"/>
          <a:srcRect r="30547" b="25860"/>
          <a:stretch>
            <a:fillRect/>
          </a:stretch>
        </p:blipFill>
        <p:spPr>
          <a:xfrm>
            <a:off x="19241420" y="6541585"/>
            <a:ext cx="1894301" cy="61108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71" name="print(iris_train)"/>
          <p:cNvSpPr txBox="1"/>
          <p:nvPr/>
        </p:nvSpPr>
        <p:spPr>
          <a:xfrm>
            <a:off x="3720395" y="4997657"/>
            <a:ext cx="2649678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endParaRPr/>
          </a:p>
          <a:p>
            <a:pPr algn="l">
              <a:defRPr sz="2900"/>
            </a:pPr>
            <a:r>
              <a:t>print(iris_train)</a:t>
            </a:r>
          </a:p>
        </p:txBody>
      </p:sp>
      <p:sp>
        <p:nvSpPr>
          <p:cNvPr id="372" name="print(x_train)"/>
          <p:cNvSpPr txBox="1"/>
          <p:nvPr/>
        </p:nvSpPr>
        <p:spPr>
          <a:xfrm>
            <a:off x="12623717" y="4997657"/>
            <a:ext cx="2339202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endParaRPr/>
          </a:p>
          <a:p>
            <a:pPr algn="l">
              <a:defRPr sz="2900"/>
            </a:pPr>
            <a:r>
              <a:t>print(x_train)</a:t>
            </a:r>
          </a:p>
        </p:txBody>
      </p:sp>
      <p:sp>
        <p:nvSpPr>
          <p:cNvPr id="373" name="print(y_train)"/>
          <p:cNvSpPr txBox="1"/>
          <p:nvPr/>
        </p:nvSpPr>
        <p:spPr>
          <a:xfrm>
            <a:off x="19020068" y="4997657"/>
            <a:ext cx="2336991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endParaRPr/>
          </a:p>
          <a:p>
            <a:pPr algn="l">
              <a:defRPr sz="2900"/>
            </a:pPr>
            <a:r>
              <a:t>print(y_train)</a:t>
            </a:r>
          </a:p>
        </p:txBody>
      </p:sp>
      <p:sp>
        <p:nvSpPr>
          <p:cNvPr id="374" name="矢印"/>
          <p:cNvSpPr/>
          <p:nvPr/>
        </p:nvSpPr>
        <p:spPr>
          <a:xfrm>
            <a:off x="9325832" y="842416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75" name=".astype(‘float’)は中身を小数、.astype(‘int’)は中身を整数に指定する指示です"/>
          <p:cNvSpPr txBox="1"/>
          <p:nvPr/>
        </p:nvSpPr>
        <p:spPr>
          <a:xfrm>
            <a:off x="5060668" y="4572853"/>
            <a:ext cx="14743405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.astype(‘float’)は中身を小数、.astype(‘int’)は中身を整数に指定する指示です</a:t>
            </a:r>
          </a:p>
        </p:txBody>
      </p:sp>
      <p:sp>
        <p:nvSpPr>
          <p:cNvPr id="377" name="(numpy配列).astype(‘型’)"/>
          <p:cNvSpPr txBox="1"/>
          <p:nvPr/>
        </p:nvSpPr>
        <p:spPr>
          <a:xfrm>
            <a:off x="8894772" y="2922727"/>
            <a:ext cx="610263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 err="1"/>
              <a:t>numpy配列.astype</a:t>
            </a:r>
            <a:r>
              <a:rPr dirty="0"/>
              <a:t>(‘型’)</a:t>
            </a:r>
          </a:p>
        </p:txBody>
      </p:sp>
      <p:sp>
        <p:nvSpPr>
          <p:cNvPr id="378" name="→配列の型を指定する"/>
          <p:cNvSpPr txBox="1"/>
          <p:nvPr/>
        </p:nvSpPr>
        <p:spPr>
          <a:xfrm>
            <a:off x="9285438" y="3808925"/>
            <a:ext cx="53213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→配列の型を指定する</a:t>
            </a:r>
          </a:p>
        </p:txBody>
      </p:sp>
      <p:sp>
        <p:nvSpPr>
          <p:cNvPr id="379" name="データに小数も含まれている"/>
          <p:cNvSpPr txBox="1"/>
          <p:nvPr/>
        </p:nvSpPr>
        <p:spPr>
          <a:xfrm>
            <a:off x="10873936" y="12255945"/>
            <a:ext cx="5541646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データに小数も含まれている</a:t>
            </a:r>
          </a:p>
        </p:txBody>
      </p:sp>
      <p:sp>
        <p:nvSpPr>
          <p:cNvPr id="380" name="データは全て整数"/>
          <p:cNvSpPr txBox="1"/>
          <p:nvPr/>
        </p:nvSpPr>
        <p:spPr>
          <a:xfrm>
            <a:off x="18455013" y="13036587"/>
            <a:ext cx="34671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データは全て整数</a:t>
            </a:r>
          </a:p>
        </p:txBody>
      </p:sp>
      <p:sp>
        <p:nvSpPr>
          <p:cNvPr id="16" name="ライブラリのインストールとデータの読み込み・加工">
            <a:extLst>
              <a:ext uri="{FF2B5EF4-FFF2-40B4-BE49-F238E27FC236}">
                <a16:creationId xmlns:a16="http://schemas.microsoft.com/office/drawing/2014/main" id="{6A7DB45A-E08B-4CEA-9559-36560BA0E24B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x_train = iris_train[ : , 0:4].astype('float')…"/>
          <p:cNvSpPr txBox="1"/>
          <p:nvPr/>
        </p:nvSpPr>
        <p:spPr>
          <a:xfrm>
            <a:off x="7282091" y="1366940"/>
            <a:ext cx="9327996" cy="1220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x_train = iris_train[ : , 0:4].astype('float') </a:t>
            </a:r>
          </a:p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y_train = iris_train[ : , 4:5].astype('int') </a:t>
            </a:r>
          </a:p>
        </p:txBody>
      </p:sp>
      <p:sp>
        <p:nvSpPr>
          <p:cNvPr id="377" name="(numpy配列).astype(‘型’)"/>
          <p:cNvSpPr txBox="1"/>
          <p:nvPr/>
        </p:nvSpPr>
        <p:spPr>
          <a:xfrm>
            <a:off x="9696124" y="3283434"/>
            <a:ext cx="4991751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lang="en-US" dirty="0" err="1"/>
              <a:t>astype</a:t>
            </a:r>
            <a:r>
              <a:rPr lang="en-US" dirty="0"/>
              <a:t>()</a:t>
            </a:r>
            <a:r>
              <a:rPr lang="ja-JP" altLang="en-US" dirty="0"/>
              <a:t>がない場合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7922C9-5C13-4FE6-9F5E-288B09EC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83" y="4387365"/>
            <a:ext cx="18378875" cy="30576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C4F2B3D-24D7-4533-AD26-94BA626D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83" y="10067152"/>
            <a:ext cx="18839453" cy="2883256"/>
          </a:xfrm>
          <a:prstGeom prst="rect">
            <a:avLst/>
          </a:prstGeom>
        </p:spPr>
      </p:pic>
      <p:sp>
        <p:nvSpPr>
          <p:cNvPr id="20" name="(numpy配列).astype(‘型’)">
            <a:extLst>
              <a:ext uri="{FF2B5EF4-FFF2-40B4-BE49-F238E27FC236}">
                <a16:creationId xmlns:a16="http://schemas.microsoft.com/office/drawing/2014/main" id="{BC29D757-7A7B-4CC3-B55F-78B6FE93B533}"/>
              </a:ext>
            </a:extLst>
          </p:cNvPr>
          <p:cNvSpPr txBox="1"/>
          <p:nvPr/>
        </p:nvSpPr>
        <p:spPr>
          <a:xfrm>
            <a:off x="9696122" y="9062136"/>
            <a:ext cx="4991752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lang="en-US" dirty="0" err="1"/>
              <a:t>astype</a:t>
            </a:r>
            <a:r>
              <a:rPr lang="en-US" dirty="0"/>
              <a:t>()</a:t>
            </a:r>
            <a:r>
              <a:rPr lang="ja-JP" altLang="en-US" dirty="0"/>
              <a:t>がある場合</a:t>
            </a:r>
            <a:endParaRPr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8E1BC6DF-8E6F-484C-A2CE-AAE5DC8F649E}"/>
              </a:ext>
            </a:extLst>
          </p:cNvPr>
          <p:cNvSpPr/>
          <p:nvPr/>
        </p:nvSpPr>
        <p:spPr>
          <a:xfrm>
            <a:off x="11830929" y="7738424"/>
            <a:ext cx="1097280" cy="930088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ライブラリのインストールとデータの読み込み・加工">
            <a:extLst>
              <a:ext uri="{FF2B5EF4-FFF2-40B4-BE49-F238E27FC236}">
                <a16:creationId xmlns:a16="http://schemas.microsoft.com/office/drawing/2014/main" id="{2E51FB52-95F1-401F-AC62-3D4CB89FBC9A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5280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3" name="深層学習では、学習モデルにニューラルネットワークを用いる"/>
          <p:cNvSpPr txBox="1"/>
          <p:nvPr/>
        </p:nvSpPr>
        <p:spPr>
          <a:xfrm>
            <a:off x="5476432" y="12488604"/>
            <a:ext cx="14605382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 err="1"/>
              <a:t>深層学習では、学習モデルにニューラルネットワークを用いる</a:t>
            </a:r>
            <a:endParaRPr dirty="0"/>
          </a:p>
        </p:txBody>
      </p:sp>
      <p:sp>
        <p:nvSpPr>
          <p:cNvPr id="174" name="深層学習を実践してみよう！！"/>
          <p:cNvSpPr txBox="1"/>
          <p:nvPr/>
        </p:nvSpPr>
        <p:spPr>
          <a:xfrm>
            <a:off x="8022108" y="251907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1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深層学習を実践してみよう！！</a:t>
            </a:r>
          </a:p>
        </p:txBody>
      </p:sp>
      <p:sp>
        <p:nvSpPr>
          <p:cNvPr id="175" name="リンゴ"/>
          <p:cNvSpPr/>
          <p:nvPr/>
        </p:nvSpPr>
        <p:spPr>
          <a:xfrm>
            <a:off x="4408424" y="3955234"/>
            <a:ext cx="1539182" cy="1751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6" name="バナナ"/>
          <p:cNvSpPr/>
          <p:nvPr/>
        </p:nvSpPr>
        <p:spPr>
          <a:xfrm>
            <a:off x="1201662" y="8333057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7" name="矢印"/>
          <p:cNvSpPr/>
          <p:nvPr/>
        </p:nvSpPr>
        <p:spPr>
          <a:xfrm>
            <a:off x="12292794" y="6797380"/>
            <a:ext cx="28684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8" name="レモン/ライム"/>
          <p:cNvSpPr/>
          <p:nvPr/>
        </p:nvSpPr>
        <p:spPr>
          <a:xfrm>
            <a:off x="6150443" y="6971036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9" name="リンゴ"/>
          <p:cNvSpPr/>
          <p:nvPr/>
        </p:nvSpPr>
        <p:spPr>
          <a:xfrm>
            <a:off x="3423606" y="8145865"/>
            <a:ext cx="1539183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0" name="リンゴ"/>
          <p:cNvSpPr/>
          <p:nvPr/>
        </p:nvSpPr>
        <p:spPr>
          <a:xfrm>
            <a:off x="6846602" y="500435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1" name="リンゴ"/>
          <p:cNvSpPr/>
          <p:nvPr/>
        </p:nvSpPr>
        <p:spPr>
          <a:xfrm>
            <a:off x="3253642" y="605529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2" name="レモン/ライム"/>
          <p:cNvSpPr/>
          <p:nvPr/>
        </p:nvSpPr>
        <p:spPr>
          <a:xfrm>
            <a:off x="4959409" y="6030760"/>
            <a:ext cx="1696740" cy="107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3" name="レモン/ライム"/>
          <p:cNvSpPr/>
          <p:nvPr/>
        </p:nvSpPr>
        <p:spPr>
          <a:xfrm>
            <a:off x="8257871" y="8826658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4" name="レモン/ライム"/>
          <p:cNvSpPr/>
          <p:nvPr/>
        </p:nvSpPr>
        <p:spPr>
          <a:xfrm>
            <a:off x="1475209" y="4953487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5" name="バナナ"/>
          <p:cNvSpPr/>
          <p:nvPr/>
        </p:nvSpPr>
        <p:spPr>
          <a:xfrm>
            <a:off x="6362060" y="8333057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6" name="バナナ"/>
          <p:cNvSpPr/>
          <p:nvPr/>
        </p:nvSpPr>
        <p:spPr>
          <a:xfrm>
            <a:off x="5171026" y="7928456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7" name="バナナ"/>
          <p:cNvSpPr/>
          <p:nvPr/>
        </p:nvSpPr>
        <p:spPr>
          <a:xfrm>
            <a:off x="921358" y="6904645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8" name="バナナ"/>
          <p:cNvSpPr/>
          <p:nvPr/>
        </p:nvSpPr>
        <p:spPr>
          <a:xfrm>
            <a:off x="7997650" y="6826156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9" name="角丸四角形"/>
          <p:cNvSpPr/>
          <p:nvPr/>
        </p:nvSpPr>
        <p:spPr>
          <a:xfrm>
            <a:off x="17408256" y="6300102"/>
            <a:ext cx="4297385" cy="2785031"/>
          </a:xfrm>
          <a:prstGeom prst="roundRect">
            <a:avLst>
              <a:gd name="adj" fmla="val 15000"/>
            </a:avLst>
          </a:prstGeom>
          <a:solidFill>
            <a:srgbClr val="61D8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識別器"/>
          <p:cNvSpPr txBox="1"/>
          <p:nvPr/>
        </p:nvSpPr>
        <p:spPr>
          <a:xfrm>
            <a:off x="16596126" y="6797814"/>
            <a:ext cx="5921644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1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識別器</a:t>
            </a:r>
          </a:p>
        </p:txBody>
      </p:sp>
      <p:sp>
        <p:nvSpPr>
          <p:cNvPr id="191" name="(≒分類マシーン)"/>
          <p:cNvSpPr txBox="1"/>
          <p:nvPr/>
        </p:nvSpPr>
        <p:spPr>
          <a:xfrm>
            <a:off x="16596126" y="7750289"/>
            <a:ext cx="5921644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9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(≒分類マシーン)</a:t>
            </a:r>
          </a:p>
        </p:txBody>
      </p:sp>
      <p:sp>
        <p:nvSpPr>
          <p:cNvPr id="192" name="学習"/>
          <p:cNvSpPr txBox="1"/>
          <p:nvPr/>
        </p:nvSpPr>
        <p:spPr>
          <a:xfrm>
            <a:off x="12921205" y="8141866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学習</a:t>
            </a:r>
          </a:p>
        </p:txBody>
      </p:sp>
      <p:sp>
        <p:nvSpPr>
          <p:cNvPr id="193" name="入力"/>
          <p:cNvSpPr txBox="1"/>
          <p:nvPr/>
        </p:nvSpPr>
        <p:spPr>
          <a:xfrm>
            <a:off x="12921205" y="5901619"/>
            <a:ext cx="11557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入力</a:t>
            </a:r>
          </a:p>
        </p:txBody>
      </p:sp>
      <p:sp>
        <p:nvSpPr>
          <p:cNvPr id="194" name="リンゴ"/>
          <p:cNvSpPr/>
          <p:nvPr/>
        </p:nvSpPr>
        <p:spPr>
          <a:xfrm>
            <a:off x="18799291" y="3291905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5" name="矢印"/>
          <p:cNvSpPr/>
          <p:nvPr/>
        </p:nvSpPr>
        <p:spPr>
          <a:xfrm rot="16200000" flipH="1">
            <a:off x="19094401" y="5237778"/>
            <a:ext cx="925096" cy="899668"/>
          </a:xfrm>
          <a:prstGeom prst="rightArrow">
            <a:avLst>
              <a:gd name="adj1" fmla="val 32000"/>
              <a:gd name="adj2" fmla="val 65809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6" name="矢印"/>
          <p:cNvSpPr/>
          <p:nvPr/>
        </p:nvSpPr>
        <p:spPr>
          <a:xfrm rot="16200000" flipH="1">
            <a:off x="19094401" y="9292471"/>
            <a:ext cx="925096" cy="899669"/>
          </a:xfrm>
          <a:prstGeom prst="rightArrow">
            <a:avLst>
              <a:gd name="adj1" fmla="val 32000"/>
              <a:gd name="adj2" fmla="val 65809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7" name="りんご!!"/>
          <p:cNvSpPr txBox="1"/>
          <p:nvPr/>
        </p:nvSpPr>
        <p:spPr>
          <a:xfrm>
            <a:off x="18556811" y="10424195"/>
            <a:ext cx="2000276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りんご!!</a:t>
            </a:r>
          </a:p>
        </p:txBody>
      </p:sp>
      <p:sp>
        <p:nvSpPr>
          <p:cNvPr id="198" name="=ニューラルネットワーク"/>
          <p:cNvSpPr txBox="1"/>
          <p:nvPr/>
        </p:nvSpPr>
        <p:spPr>
          <a:xfrm>
            <a:off x="11235454" y="9047670"/>
            <a:ext cx="618306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=ニューラルネットワーク</a:t>
            </a:r>
          </a:p>
        </p:txBody>
      </p:sp>
      <p:sp>
        <p:nvSpPr>
          <p:cNvPr id="199" name="基本的な全体の流れは前回の機械学習と同様"/>
          <p:cNvSpPr txBox="1"/>
          <p:nvPr/>
        </p:nvSpPr>
        <p:spPr>
          <a:xfrm>
            <a:off x="7233113" y="1947833"/>
            <a:ext cx="105283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 err="1"/>
              <a:t>基本的な全体の流れは前回の機械学習と同様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ライブラリのインストールとデータの読み込み・加工"/>
          <p:cNvSpPr txBox="1"/>
          <p:nvPr/>
        </p:nvSpPr>
        <p:spPr>
          <a:xfrm>
            <a:off x="8560550" y="136789"/>
            <a:ext cx="6771084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加工したデータの確認</a:t>
            </a:r>
            <a:endParaRPr dirty="0"/>
          </a:p>
        </p:txBody>
      </p:sp>
      <p:sp>
        <p:nvSpPr>
          <p:cNvPr id="383" name="“2) 加工したデータの確認”を実行して中身を見てみよう"/>
          <p:cNvSpPr txBox="1"/>
          <p:nvPr/>
        </p:nvSpPr>
        <p:spPr>
          <a:xfrm>
            <a:off x="5366129" y="1955053"/>
            <a:ext cx="1315991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“2) </a:t>
            </a:r>
            <a:r>
              <a:rPr dirty="0" err="1"/>
              <a:t>加工したデータの確認”を実行して中身を見てみよう</a:t>
            </a:r>
            <a:endParaRPr dirty="0"/>
          </a:p>
        </p:txBody>
      </p:sp>
      <p:sp>
        <p:nvSpPr>
          <p:cNvPr id="384" name="# 2) 加工したデータの確認…"/>
          <p:cNvSpPr txBox="1"/>
          <p:nvPr/>
        </p:nvSpPr>
        <p:spPr>
          <a:xfrm>
            <a:off x="1096733" y="3924974"/>
            <a:ext cx="7150672" cy="79246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# 2) 加工したデータの確認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print(iris_train)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print(x_train)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print(y_train)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print(iris_test)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print(x_test)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print(y_test)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print(x_train.shape)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print(y_train.shape)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print(x_test.shape)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print(y_test.shape)</a:t>
            </a:r>
          </a:p>
        </p:txBody>
      </p:sp>
      <p:pic>
        <p:nvPicPr>
          <p:cNvPr id="385" name="スクリーンショット 2021-04-08 13.57.15.png" descr="スクリーンショット 2021-04-08 13.57.15.png"/>
          <p:cNvPicPr>
            <a:picLocks noChangeAspect="1"/>
          </p:cNvPicPr>
          <p:nvPr/>
        </p:nvPicPr>
        <p:blipFill>
          <a:blip r:embed="rId2"/>
          <a:srcRect r="24702" b="60701"/>
          <a:stretch>
            <a:fillRect/>
          </a:stretch>
        </p:blipFill>
        <p:spPr>
          <a:xfrm>
            <a:off x="9539146" y="4984966"/>
            <a:ext cx="3232727" cy="5804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スクリーンショット 2021-04-08 13.57.15.png" descr="スクリーンショット 2021-04-08 13.57.15.png"/>
          <p:cNvPicPr>
            <a:picLocks noChangeAspect="1"/>
          </p:cNvPicPr>
          <p:nvPr/>
        </p:nvPicPr>
        <p:blipFill>
          <a:blip r:embed="rId2"/>
          <a:srcRect t="39117" r="20522" b="20158"/>
          <a:stretch>
            <a:fillRect/>
          </a:stretch>
        </p:blipFill>
        <p:spPr>
          <a:xfrm>
            <a:off x="13536987" y="4984966"/>
            <a:ext cx="3292577" cy="580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スクリーンショット 2021-04-08 13.57.15.png" descr="スクリーンショット 2021-04-08 13.57.15.png"/>
          <p:cNvPicPr>
            <a:picLocks noChangeAspect="1"/>
          </p:cNvPicPr>
          <p:nvPr/>
        </p:nvPicPr>
        <p:blipFill>
          <a:blip r:embed="rId2"/>
          <a:srcRect t="79257"/>
          <a:stretch>
            <a:fillRect/>
          </a:stretch>
        </p:blipFill>
        <p:spPr>
          <a:xfrm>
            <a:off x="17594755" y="5721765"/>
            <a:ext cx="6069087" cy="433126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全て２次元配列"/>
          <p:cNvSpPr txBox="1"/>
          <p:nvPr/>
        </p:nvSpPr>
        <p:spPr>
          <a:xfrm>
            <a:off x="11220617" y="3959036"/>
            <a:ext cx="37592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全て２次元配列</a:t>
            </a:r>
          </a:p>
        </p:txBody>
      </p:sp>
      <p:sp>
        <p:nvSpPr>
          <p:cNvPr id="389" name="学習用データは80行４列…"/>
          <p:cNvSpPr txBox="1"/>
          <p:nvPr/>
        </p:nvSpPr>
        <p:spPr>
          <a:xfrm>
            <a:off x="17066375" y="11109449"/>
            <a:ext cx="6005501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学習用データは80行４列</a:t>
            </a:r>
          </a:p>
          <a:p>
            <a: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検証用データは20行１列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BD9E0D-DE01-49D2-A916-DF3D77B6D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0"/>
          <a:stretch/>
        </p:blipFill>
        <p:spPr>
          <a:xfrm>
            <a:off x="1430690" y="1955051"/>
            <a:ext cx="21522620" cy="59815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D9EE90-C8AC-43CE-A419-C42CD0565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35" b="18525"/>
          <a:stretch/>
        </p:blipFill>
        <p:spPr>
          <a:xfrm>
            <a:off x="1430690" y="8210895"/>
            <a:ext cx="11044363" cy="50871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7E52999-1446-458D-8F14-3BA5FCCE9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710" y="7988926"/>
            <a:ext cx="7205270" cy="5309147"/>
          </a:xfrm>
          <a:prstGeom prst="rect">
            <a:avLst/>
          </a:prstGeom>
        </p:spPr>
      </p:pic>
      <p:sp>
        <p:nvSpPr>
          <p:cNvPr id="8" name="ライブラリのインストールとデータの読み込み・加工">
            <a:extLst>
              <a:ext uri="{FF2B5EF4-FFF2-40B4-BE49-F238E27FC236}">
                <a16:creationId xmlns:a16="http://schemas.microsoft.com/office/drawing/2014/main" id="{0D24ED8A-1094-4F64-A1B9-71E8838A2C19}"/>
              </a:ext>
            </a:extLst>
          </p:cNvPr>
          <p:cNvSpPr txBox="1"/>
          <p:nvPr/>
        </p:nvSpPr>
        <p:spPr>
          <a:xfrm>
            <a:off x="8560550" y="136789"/>
            <a:ext cx="6771084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加工したデータの確認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1326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スクリーンショット 2021-03-25 9.08.06.png" descr="スクリーンショット 2021-03-25 9.08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09" y="2069850"/>
            <a:ext cx="9715877" cy="26106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92" name="楕円"/>
          <p:cNvSpPr/>
          <p:nvPr/>
        </p:nvSpPr>
        <p:spPr>
          <a:xfrm>
            <a:off x="9783352" y="1708729"/>
            <a:ext cx="4962008" cy="3332937"/>
          </a:xfrm>
          <a:prstGeom prst="ellipse">
            <a:avLst/>
          </a:prstGeom>
          <a:ln w="889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3" name="学習モデルの作成"/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394" name="スクリーンショット 2021-04-08 13.37.11.png" descr="スクリーンショット 2021-04-08 13.37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25" y="6019020"/>
            <a:ext cx="16647350" cy="3961884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今回作成する学習モデル"/>
          <p:cNvSpPr txBox="1"/>
          <p:nvPr/>
        </p:nvSpPr>
        <p:spPr>
          <a:xfrm>
            <a:off x="1280858" y="5353064"/>
            <a:ext cx="5255007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今回作成する学習モデル</a:t>
            </a:r>
          </a:p>
        </p:txBody>
      </p:sp>
      <p:sp>
        <p:nvSpPr>
          <p:cNvPr id="396" name="入力層)"/>
          <p:cNvSpPr txBox="1"/>
          <p:nvPr/>
        </p:nvSpPr>
        <p:spPr>
          <a:xfrm>
            <a:off x="3863118" y="9953783"/>
            <a:ext cx="152080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入力層)</a:t>
            </a:r>
          </a:p>
        </p:txBody>
      </p:sp>
      <p:sp>
        <p:nvSpPr>
          <p:cNvPr id="397" name="ニューロン4つ"/>
          <p:cNvSpPr txBox="1"/>
          <p:nvPr/>
        </p:nvSpPr>
        <p:spPr>
          <a:xfrm>
            <a:off x="3185224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398" name="１層目"/>
          <p:cNvSpPr txBox="1"/>
          <p:nvPr/>
        </p:nvSpPr>
        <p:spPr>
          <a:xfrm>
            <a:off x="7758137" y="9953783"/>
            <a:ext cx="13716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１層目</a:t>
            </a:r>
          </a:p>
        </p:txBody>
      </p:sp>
      <p:sp>
        <p:nvSpPr>
          <p:cNvPr id="399" name="ニューロン4つ"/>
          <p:cNvSpPr txBox="1"/>
          <p:nvPr/>
        </p:nvSpPr>
        <p:spPr>
          <a:xfrm>
            <a:off x="7005643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400" name="２層目"/>
          <p:cNvSpPr txBox="1"/>
          <p:nvPr/>
        </p:nvSpPr>
        <p:spPr>
          <a:xfrm>
            <a:off x="11578556" y="9953783"/>
            <a:ext cx="13716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２層目</a:t>
            </a:r>
          </a:p>
        </p:txBody>
      </p:sp>
      <p:sp>
        <p:nvSpPr>
          <p:cNvPr id="401" name="ニューロン4つ"/>
          <p:cNvSpPr txBox="1"/>
          <p:nvPr/>
        </p:nvSpPr>
        <p:spPr>
          <a:xfrm>
            <a:off x="10826062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402" name="３層目"/>
          <p:cNvSpPr txBox="1"/>
          <p:nvPr/>
        </p:nvSpPr>
        <p:spPr>
          <a:xfrm>
            <a:off x="15398974" y="9953783"/>
            <a:ext cx="13716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３層目</a:t>
            </a:r>
          </a:p>
        </p:txBody>
      </p:sp>
      <p:sp>
        <p:nvSpPr>
          <p:cNvPr id="403" name="ニューロン4つ"/>
          <p:cNvSpPr txBox="1"/>
          <p:nvPr/>
        </p:nvSpPr>
        <p:spPr>
          <a:xfrm>
            <a:off x="14646480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404" name="４層目(=出力層)"/>
          <p:cNvSpPr txBox="1"/>
          <p:nvPr/>
        </p:nvSpPr>
        <p:spPr>
          <a:xfrm>
            <a:off x="18061888" y="9953783"/>
            <a:ext cx="320223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４層目(=出力層)</a:t>
            </a:r>
          </a:p>
        </p:txBody>
      </p:sp>
      <p:sp>
        <p:nvSpPr>
          <p:cNvPr id="405" name="ニューロン1つ"/>
          <p:cNvSpPr txBox="1"/>
          <p:nvPr/>
        </p:nvSpPr>
        <p:spPr>
          <a:xfrm>
            <a:off x="18225547" y="10618812"/>
            <a:ext cx="2874912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ニューロン1つ</a:t>
            </a:r>
          </a:p>
        </p:txBody>
      </p:sp>
      <p:sp>
        <p:nvSpPr>
          <p:cNvPr id="406" name="今回はシンプルなネットワークにするため、出力層は1つにしてます。…"/>
          <p:cNvSpPr txBox="1"/>
          <p:nvPr/>
        </p:nvSpPr>
        <p:spPr>
          <a:xfrm>
            <a:off x="3149748" y="12004915"/>
            <a:ext cx="17539641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今回はシンプルなネットワークにするため、出力層は1つにしてます。</a:t>
            </a:r>
          </a:p>
          <a:p>
            <a: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(2値分類の場合、最後に出る値を確率pが出ると自動的にもう１つの確率は1-pになります。)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dl_model = Sequential()…"/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/>
              <a:t>dl_model</a:t>
            </a:r>
            <a:r>
              <a:rPr dirty="0"/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409" name="ニューラルネットワークを作成していく"/>
          <p:cNvSpPr txBox="1"/>
          <p:nvPr/>
        </p:nvSpPr>
        <p:spPr>
          <a:xfrm>
            <a:off x="7161530" y="1792028"/>
            <a:ext cx="10060941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ニューラルネットワークを作成していく</a:t>
            </a:r>
          </a:p>
        </p:txBody>
      </p:sp>
      <p:sp>
        <p:nvSpPr>
          <p:cNvPr id="410" name="(モデル名) = Sequential()"/>
          <p:cNvSpPr txBox="1"/>
          <p:nvPr/>
        </p:nvSpPr>
        <p:spPr>
          <a:xfrm>
            <a:off x="9038761" y="3107893"/>
            <a:ext cx="7013138" cy="8366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dirty="0" err="1"/>
              <a:t>モデル名</a:t>
            </a:r>
            <a:r>
              <a:rPr dirty="0"/>
              <a:t> = Sequential()</a:t>
            </a:r>
          </a:p>
        </p:txBody>
      </p:sp>
      <p:sp>
        <p:nvSpPr>
          <p:cNvPr id="411" name="今回はモデル名を”model”とする"/>
          <p:cNvSpPr txBox="1"/>
          <p:nvPr/>
        </p:nvSpPr>
        <p:spPr>
          <a:xfrm>
            <a:off x="7678606" y="12471589"/>
            <a:ext cx="8542403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今回はモデル名を”</a:t>
            </a:r>
            <a:r>
              <a:rPr lang="en-US" dirty="0" err="1"/>
              <a:t>dl_</a:t>
            </a:r>
            <a:r>
              <a:rPr dirty="0" err="1"/>
              <a:t>model”とする</a:t>
            </a:r>
            <a:endParaRPr dirty="0"/>
          </a:p>
        </p:txBody>
      </p:sp>
      <p:sp>
        <p:nvSpPr>
          <p:cNvPr id="413" name="ニューラルネットワークを作るモデルも沢山ある中で、…"/>
          <p:cNvSpPr txBox="1"/>
          <p:nvPr/>
        </p:nvSpPr>
        <p:spPr>
          <a:xfrm>
            <a:off x="5561854" y="4599998"/>
            <a:ext cx="13966953" cy="171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/>
            </a:pPr>
            <a:r>
              <a:t>ニューラルネットワークを作るモデルも沢山ある中で、</a:t>
            </a:r>
          </a:p>
          <a:p>
            <a:pPr>
              <a:defRPr sz="4400"/>
            </a:pPr>
            <a:r>
              <a:t>今回はKeras(ケラス)のSequentialモデルを使用します</a:t>
            </a:r>
          </a:p>
        </p:txBody>
      </p:sp>
      <p:sp>
        <p:nvSpPr>
          <p:cNvPr id="8" name="学習モデルの作成">
            <a:extLst>
              <a:ext uri="{FF2B5EF4-FFF2-40B4-BE49-F238E27FC236}">
                <a16:creationId xmlns:a16="http://schemas.microsoft.com/office/drawing/2014/main" id="{ED9ECAB9-2D23-4A3D-B817-0C7A23FE2C04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(モデル名).add()で層の追加を行う"/>
          <p:cNvSpPr txBox="1"/>
          <p:nvPr/>
        </p:nvSpPr>
        <p:spPr>
          <a:xfrm>
            <a:off x="7146548" y="1794110"/>
            <a:ext cx="10090903" cy="8366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dirty="0" err="1"/>
              <a:t>モデル名.add</a:t>
            </a:r>
            <a:r>
              <a:rPr dirty="0"/>
              <a:t>()</a:t>
            </a:r>
            <a:r>
              <a:rPr dirty="0" err="1"/>
              <a:t>で層の追加を行う</a:t>
            </a:r>
            <a:endParaRPr dirty="0"/>
          </a:p>
        </p:txBody>
      </p:sp>
      <p:sp>
        <p:nvSpPr>
          <p:cNvPr id="417" name="Denseは全ての入力が全てのニューロンと結合している状態(=全結合層という)"/>
          <p:cNvSpPr txBox="1"/>
          <p:nvPr/>
        </p:nvSpPr>
        <p:spPr>
          <a:xfrm>
            <a:off x="3108505" y="3431629"/>
            <a:ext cx="18681421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Denseは全ての入力が全てのニューロンと結合している状態(=全結合層という)</a:t>
            </a:r>
          </a:p>
        </p:txBody>
      </p:sp>
      <p:grpSp>
        <p:nvGrpSpPr>
          <p:cNvPr id="433" name="グループ"/>
          <p:cNvGrpSpPr/>
          <p:nvPr/>
        </p:nvGrpSpPr>
        <p:grpSpPr>
          <a:xfrm>
            <a:off x="7993945" y="4716909"/>
            <a:ext cx="2698986" cy="2182285"/>
            <a:chOff x="0" y="0"/>
            <a:chExt cx="2698984" cy="2182283"/>
          </a:xfrm>
        </p:grpSpPr>
        <p:sp>
          <p:nvSpPr>
            <p:cNvPr id="418" name="楕円"/>
            <p:cNvSpPr/>
            <p:nvPr/>
          </p:nvSpPr>
          <p:spPr>
            <a:xfrm>
              <a:off x="0" y="0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19" name="楕円"/>
            <p:cNvSpPr/>
            <p:nvPr/>
          </p:nvSpPr>
          <p:spPr>
            <a:xfrm>
              <a:off x="0" y="808091"/>
              <a:ext cx="585468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0" name="楕円"/>
            <p:cNvSpPr/>
            <p:nvPr/>
          </p:nvSpPr>
          <p:spPr>
            <a:xfrm>
              <a:off x="0" y="1616183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1" name="楕円"/>
            <p:cNvSpPr/>
            <p:nvPr/>
          </p:nvSpPr>
          <p:spPr>
            <a:xfrm>
              <a:off x="2113517" y="0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2" name="楕円"/>
            <p:cNvSpPr/>
            <p:nvPr/>
          </p:nvSpPr>
          <p:spPr>
            <a:xfrm>
              <a:off x="2113517" y="808091"/>
              <a:ext cx="585468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3" name="楕円"/>
            <p:cNvSpPr/>
            <p:nvPr/>
          </p:nvSpPr>
          <p:spPr>
            <a:xfrm>
              <a:off x="2113517" y="1616183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4" name="線"/>
            <p:cNvSpPr/>
            <p:nvPr/>
          </p:nvSpPr>
          <p:spPr>
            <a:xfrm flipV="1">
              <a:off x="600977" y="284743"/>
              <a:ext cx="1484892" cy="1599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線"/>
            <p:cNvSpPr/>
            <p:nvPr/>
          </p:nvSpPr>
          <p:spPr>
            <a:xfrm>
              <a:off x="590695" y="1899233"/>
              <a:ext cx="15054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6" name="線"/>
            <p:cNvSpPr/>
            <p:nvPr/>
          </p:nvSpPr>
          <p:spPr>
            <a:xfrm>
              <a:off x="590695" y="259162"/>
              <a:ext cx="1505456" cy="16639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線"/>
            <p:cNvSpPr/>
            <p:nvPr/>
          </p:nvSpPr>
          <p:spPr>
            <a:xfrm>
              <a:off x="590695" y="1091141"/>
              <a:ext cx="15054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線"/>
            <p:cNvSpPr/>
            <p:nvPr/>
          </p:nvSpPr>
          <p:spPr>
            <a:xfrm>
              <a:off x="590695" y="283050"/>
              <a:ext cx="15054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線"/>
            <p:cNvSpPr/>
            <p:nvPr/>
          </p:nvSpPr>
          <p:spPr>
            <a:xfrm>
              <a:off x="590694" y="283050"/>
              <a:ext cx="1493369" cy="809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線"/>
            <p:cNvSpPr/>
            <p:nvPr/>
          </p:nvSpPr>
          <p:spPr>
            <a:xfrm>
              <a:off x="590694" y="1089611"/>
              <a:ext cx="1493369" cy="809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線"/>
            <p:cNvSpPr/>
            <p:nvPr/>
          </p:nvSpPr>
          <p:spPr>
            <a:xfrm flipV="1">
              <a:off x="600976" y="291145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2" name="線"/>
            <p:cNvSpPr/>
            <p:nvPr/>
          </p:nvSpPr>
          <p:spPr>
            <a:xfrm flipV="1">
              <a:off x="600976" y="1102343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6" name="グループ"/>
          <p:cNvGrpSpPr/>
          <p:nvPr/>
        </p:nvGrpSpPr>
        <p:grpSpPr>
          <a:xfrm>
            <a:off x="15381826" y="4716909"/>
            <a:ext cx="2698987" cy="2182285"/>
            <a:chOff x="0" y="0"/>
            <a:chExt cx="2698985" cy="2182283"/>
          </a:xfrm>
        </p:grpSpPr>
        <p:sp>
          <p:nvSpPr>
            <p:cNvPr id="434" name="楕円"/>
            <p:cNvSpPr/>
            <p:nvPr/>
          </p:nvSpPr>
          <p:spPr>
            <a:xfrm>
              <a:off x="0" y="0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5" name="楕円"/>
            <p:cNvSpPr/>
            <p:nvPr/>
          </p:nvSpPr>
          <p:spPr>
            <a:xfrm>
              <a:off x="0" y="808091"/>
              <a:ext cx="585468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6" name="楕円"/>
            <p:cNvSpPr/>
            <p:nvPr/>
          </p:nvSpPr>
          <p:spPr>
            <a:xfrm>
              <a:off x="0" y="1616183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7" name="楕円"/>
            <p:cNvSpPr/>
            <p:nvPr/>
          </p:nvSpPr>
          <p:spPr>
            <a:xfrm>
              <a:off x="2113517" y="0"/>
              <a:ext cx="585469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8" name="楕円"/>
            <p:cNvSpPr/>
            <p:nvPr/>
          </p:nvSpPr>
          <p:spPr>
            <a:xfrm>
              <a:off x="2113517" y="808091"/>
              <a:ext cx="585469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9" name="楕円"/>
            <p:cNvSpPr/>
            <p:nvPr/>
          </p:nvSpPr>
          <p:spPr>
            <a:xfrm>
              <a:off x="2113517" y="1616183"/>
              <a:ext cx="585469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40" name="線"/>
            <p:cNvSpPr/>
            <p:nvPr/>
          </p:nvSpPr>
          <p:spPr>
            <a:xfrm flipV="1">
              <a:off x="600976" y="284743"/>
              <a:ext cx="1484893" cy="1599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1" name="線"/>
            <p:cNvSpPr/>
            <p:nvPr/>
          </p:nvSpPr>
          <p:spPr>
            <a:xfrm>
              <a:off x="590695" y="283050"/>
              <a:ext cx="150545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2" name="線"/>
            <p:cNvSpPr/>
            <p:nvPr/>
          </p:nvSpPr>
          <p:spPr>
            <a:xfrm>
              <a:off x="590695" y="283050"/>
              <a:ext cx="1493368" cy="809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3" name="線"/>
            <p:cNvSpPr/>
            <p:nvPr/>
          </p:nvSpPr>
          <p:spPr>
            <a:xfrm>
              <a:off x="590695" y="1089611"/>
              <a:ext cx="1493368" cy="809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線"/>
            <p:cNvSpPr/>
            <p:nvPr/>
          </p:nvSpPr>
          <p:spPr>
            <a:xfrm flipV="1">
              <a:off x="600976" y="291145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線"/>
            <p:cNvSpPr/>
            <p:nvPr/>
          </p:nvSpPr>
          <p:spPr>
            <a:xfrm flipV="1">
              <a:off x="600976" y="1102343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47" name="全結合層"/>
          <p:cNvSpPr txBox="1"/>
          <p:nvPr/>
        </p:nvSpPr>
        <p:spPr>
          <a:xfrm>
            <a:off x="5177552" y="5490551"/>
            <a:ext cx="22479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全結合層</a:t>
            </a:r>
          </a:p>
        </p:txBody>
      </p:sp>
      <p:sp>
        <p:nvSpPr>
          <p:cNvPr id="448" name="非全結合層"/>
          <p:cNvSpPr txBox="1"/>
          <p:nvPr/>
        </p:nvSpPr>
        <p:spPr>
          <a:xfrm>
            <a:off x="12057023" y="5490551"/>
            <a:ext cx="2781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非全結合層</a:t>
            </a:r>
          </a:p>
        </p:txBody>
      </p:sp>
      <p:sp>
        <p:nvSpPr>
          <p:cNvPr id="37" name="dl_model = Sequential()…">
            <a:extLst>
              <a:ext uri="{FF2B5EF4-FFF2-40B4-BE49-F238E27FC236}">
                <a16:creationId xmlns:a16="http://schemas.microsoft.com/office/drawing/2014/main" id="{46A79C9C-F0A7-4DA8-B66D-634F3AB736B3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', </a:t>
            </a:r>
            <a:r>
              <a:rPr dirty="0" err="1">
                <a:solidFill>
                  <a:srgbClr val="FF0000"/>
                </a:solidFill>
              </a:rPr>
              <a:t>input_shape</a:t>
            </a:r>
            <a:r>
              <a:rPr dirty="0">
                <a:solidFill>
                  <a:srgbClr val="FF0000"/>
                </a:solidFill>
              </a:rPr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38" name="学習モデルの作成">
            <a:extLst>
              <a:ext uri="{FF2B5EF4-FFF2-40B4-BE49-F238E27FC236}">
                <a16:creationId xmlns:a16="http://schemas.microsoft.com/office/drawing/2014/main" id="{29B8A914-4F8B-4DB0-87B7-395652D9A2BB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グループ"/>
          <p:cNvGrpSpPr/>
          <p:nvPr/>
        </p:nvGrpSpPr>
        <p:grpSpPr>
          <a:xfrm>
            <a:off x="3869221" y="3902041"/>
            <a:ext cx="4250114" cy="2898311"/>
            <a:chOff x="0" y="0"/>
            <a:chExt cx="4250112" cy="2898309"/>
          </a:xfrm>
        </p:grpSpPr>
        <p:sp>
          <p:nvSpPr>
            <p:cNvPr id="452" name="楕円"/>
            <p:cNvSpPr/>
            <p:nvPr/>
          </p:nvSpPr>
          <p:spPr>
            <a:xfrm>
              <a:off x="0" y="0"/>
              <a:ext cx="709879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3" name="楕円"/>
            <p:cNvSpPr/>
            <p:nvPr/>
          </p:nvSpPr>
          <p:spPr>
            <a:xfrm>
              <a:off x="0" y="731241"/>
              <a:ext cx="709879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4" name="楕円"/>
            <p:cNvSpPr/>
            <p:nvPr/>
          </p:nvSpPr>
          <p:spPr>
            <a:xfrm>
              <a:off x="0" y="1462483"/>
              <a:ext cx="709879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5" name="楕円"/>
            <p:cNvSpPr/>
            <p:nvPr/>
          </p:nvSpPr>
          <p:spPr>
            <a:xfrm>
              <a:off x="0" y="2193724"/>
              <a:ext cx="709879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6" name="楕円"/>
            <p:cNvSpPr/>
            <p:nvPr/>
          </p:nvSpPr>
          <p:spPr>
            <a:xfrm>
              <a:off x="3540233" y="0"/>
              <a:ext cx="709880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7" name="楕円"/>
            <p:cNvSpPr/>
            <p:nvPr/>
          </p:nvSpPr>
          <p:spPr>
            <a:xfrm>
              <a:off x="3540233" y="731241"/>
              <a:ext cx="709880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8" name="楕円"/>
            <p:cNvSpPr/>
            <p:nvPr/>
          </p:nvSpPr>
          <p:spPr>
            <a:xfrm>
              <a:off x="3540233" y="1462483"/>
              <a:ext cx="709880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9" name="楕円"/>
            <p:cNvSpPr/>
            <p:nvPr/>
          </p:nvSpPr>
          <p:spPr>
            <a:xfrm>
              <a:off x="3540233" y="2193724"/>
              <a:ext cx="709880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0" name="線"/>
            <p:cNvSpPr/>
            <p:nvPr/>
          </p:nvSpPr>
          <p:spPr>
            <a:xfrm>
              <a:off x="773897" y="352292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1" name="線"/>
            <p:cNvSpPr/>
            <p:nvPr/>
          </p:nvSpPr>
          <p:spPr>
            <a:xfrm>
              <a:off x="773897" y="1083533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2" name="線"/>
            <p:cNvSpPr/>
            <p:nvPr/>
          </p:nvSpPr>
          <p:spPr>
            <a:xfrm>
              <a:off x="773897" y="1814775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3" name="線"/>
            <p:cNvSpPr/>
            <p:nvPr/>
          </p:nvSpPr>
          <p:spPr>
            <a:xfrm>
              <a:off x="776717" y="337005"/>
              <a:ext cx="2696678" cy="7469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4" name="線"/>
            <p:cNvSpPr/>
            <p:nvPr/>
          </p:nvSpPr>
          <p:spPr>
            <a:xfrm>
              <a:off x="776766" y="1083157"/>
              <a:ext cx="2696678" cy="7469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5" name="線"/>
            <p:cNvSpPr/>
            <p:nvPr/>
          </p:nvSpPr>
          <p:spPr>
            <a:xfrm>
              <a:off x="776766" y="337005"/>
              <a:ext cx="2696580" cy="14930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6" name="線"/>
            <p:cNvSpPr/>
            <p:nvPr/>
          </p:nvSpPr>
          <p:spPr>
            <a:xfrm flipV="1">
              <a:off x="776717" y="368304"/>
              <a:ext cx="2696678" cy="7148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7" name="線"/>
            <p:cNvSpPr/>
            <p:nvPr/>
          </p:nvSpPr>
          <p:spPr>
            <a:xfrm flipV="1">
              <a:off x="778927" y="1098820"/>
              <a:ext cx="2692258" cy="7155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8" name="線"/>
            <p:cNvSpPr/>
            <p:nvPr/>
          </p:nvSpPr>
          <p:spPr>
            <a:xfrm flipV="1">
              <a:off x="776717" y="353031"/>
              <a:ext cx="2696678" cy="1461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9" name="線"/>
            <p:cNvSpPr/>
            <p:nvPr/>
          </p:nvSpPr>
          <p:spPr>
            <a:xfrm>
              <a:off x="773897" y="2546017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0" name="線"/>
            <p:cNvSpPr/>
            <p:nvPr/>
          </p:nvSpPr>
          <p:spPr>
            <a:xfrm flipV="1">
              <a:off x="773201" y="367202"/>
              <a:ext cx="2703713" cy="21788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1" name="線"/>
            <p:cNvSpPr/>
            <p:nvPr/>
          </p:nvSpPr>
          <p:spPr>
            <a:xfrm flipV="1">
              <a:off x="770926" y="985753"/>
              <a:ext cx="2708262" cy="1560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2" name="線"/>
            <p:cNvSpPr/>
            <p:nvPr/>
          </p:nvSpPr>
          <p:spPr>
            <a:xfrm flipV="1">
              <a:off x="779061" y="1720921"/>
              <a:ext cx="2691992" cy="8250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3" name="線"/>
            <p:cNvSpPr/>
            <p:nvPr/>
          </p:nvSpPr>
          <p:spPr>
            <a:xfrm>
              <a:off x="773666" y="1818447"/>
              <a:ext cx="2697388" cy="7271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4" name="線"/>
            <p:cNvSpPr/>
            <p:nvPr/>
          </p:nvSpPr>
          <p:spPr>
            <a:xfrm>
              <a:off x="785549" y="1068720"/>
              <a:ext cx="2692872" cy="1492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5" name="線"/>
            <p:cNvSpPr/>
            <p:nvPr/>
          </p:nvSpPr>
          <p:spPr>
            <a:xfrm>
              <a:off x="771693" y="338865"/>
              <a:ext cx="2706728" cy="22354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</p:grpSp>
      <p:sp>
        <p:nvSpPr>
          <p:cNvPr id="477" name="入力の変数4つ、出力の変数4つ…"/>
          <p:cNvSpPr txBox="1"/>
          <p:nvPr/>
        </p:nvSpPr>
        <p:spPr>
          <a:xfrm>
            <a:off x="16193900" y="4219958"/>
            <a:ext cx="7486194" cy="162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入力の変数4つ、出力の変数4つ</a:t>
            </a:r>
          </a:p>
          <a:p>
            <a:pPr>
              <a:defRPr sz="3600"/>
            </a:pPr>
            <a:r>
              <a:t>活性化関数はReLUを選択(全結合層)</a:t>
            </a:r>
          </a:p>
        </p:txBody>
      </p:sp>
      <p:grpSp>
        <p:nvGrpSpPr>
          <p:cNvPr id="498" name="グループ"/>
          <p:cNvGrpSpPr/>
          <p:nvPr/>
        </p:nvGrpSpPr>
        <p:grpSpPr>
          <a:xfrm>
            <a:off x="9737917" y="3545777"/>
            <a:ext cx="5429089" cy="3610838"/>
            <a:chOff x="0" y="0"/>
            <a:chExt cx="5429088" cy="3610836"/>
          </a:xfrm>
        </p:grpSpPr>
        <p:sp>
          <p:nvSpPr>
            <p:cNvPr id="478" name="線"/>
            <p:cNvSpPr/>
            <p:nvPr/>
          </p:nvSpPr>
          <p:spPr>
            <a:xfrm flipV="1">
              <a:off x="635403" y="0"/>
              <a:ext cx="1" cy="3011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9" name="線"/>
            <p:cNvSpPr/>
            <p:nvPr/>
          </p:nvSpPr>
          <p:spPr>
            <a:xfrm>
              <a:off x="642170" y="3011214"/>
              <a:ext cx="478691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0" name="線"/>
            <p:cNvSpPr/>
            <p:nvPr/>
          </p:nvSpPr>
          <p:spPr>
            <a:xfrm>
              <a:off x="801051" y="2760015"/>
              <a:ext cx="20558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1" name="線"/>
            <p:cNvSpPr/>
            <p:nvPr/>
          </p:nvSpPr>
          <p:spPr>
            <a:xfrm flipV="1">
              <a:off x="2849987" y="562402"/>
              <a:ext cx="2197614" cy="21976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2" name="線"/>
            <p:cNvSpPr/>
            <p:nvPr/>
          </p:nvSpPr>
          <p:spPr>
            <a:xfrm flipV="1">
              <a:off x="2860388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3" name="線"/>
            <p:cNvSpPr/>
            <p:nvPr/>
          </p:nvSpPr>
          <p:spPr>
            <a:xfrm flipV="1">
              <a:off x="1934726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線"/>
            <p:cNvSpPr/>
            <p:nvPr/>
          </p:nvSpPr>
          <p:spPr>
            <a:xfrm flipV="1">
              <a:off x="3786049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5" name="線"/>
            <p:cNvSpPr/>
            <p:nvPr/>
          </p:nvSpPr>
          <p:spPr>
            <a:xfrm flipV="1">
              <a:off x="4711711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線"/>
            <p:cNvSpPr/>
            <p:nvPr/>
          </p:nvSpPr>
          <p:spPr>
            <a:xfrm flipV="1">
              <a:off x="1009065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線"/>
            <p:cNvSpPr/>
            <p:nvPr/>
          </p:nvSpPr>
          <p:spPr>
            <a:xfrm>
              <a:off x="468423" y="2760015"/>
              <a:ext cx="15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線"/>
            <p:cNvSpPr/>
            <p:nvPr/>
          </p:nvSpPr>
          <p:spPr>
            <a:xfrm>
              <a:off x="468423" y="742281"/>
              <a:ext cx="15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線"/>
            <p:cNvSpPr/>
            <p:nvPr/>
          </p:nvSpPr>
          <p:spPr>
            <a:xfrm>
              <a:off x="468423" y="1751148"/>
              <a:ext cx="15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0"/>
            <p:cNvSpPr txBox="1"/>
            <p:nvPr/>
          </p:nvSpPr>
          <p:spPr>
            <a:xfrm>
              <a:off x="2689494" y="3220811"/>
              <a:ext cx="291771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91" name="-2"/>
            <p:cNvSpPr txBox="1"/>
            <p:nvPr/>
          </p:nvSpPr>
          <p:spPr>
            <a:xfrm>
              <a:off x="1709843" y="3220811"/>
              <a:ext cx="399751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-2</a:t>
              </a:r>
            </a:p>
          </p:txBody>
        </p:sp>
        <p:sp>
          <p:nvSpPr>
            <p:cNvPr id="492" name="-4"/>
            <p:cNvSpPr txBox="1"/>
            <p:nvPr/>
          </p:nvSpPr>
          <p:spPr>
            <a:xfrm>
              <a:off x="783578" y="3220811"/>
              <a:ext cx="400958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-4</a:t>
              </a:r>
            </a:p>
          </p:txBody>
        </p:sp>
        <p:sp>
          <p:nvSpPr>
            <p:cNvPr id="493" name="2"/>
            <p:cNvSpPr txBox="1"/>
            <p:nvPr/>
          </p:nvSpPr>
          <p:spPr>
            <a:xfrm>
              <a:off x="3615155" y="3220811"/>
              <a:ext cx="291772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94" name="4"/>
            <p:cNvSpPr txBox="1"/>
            <p:nvPr/>
          </p:nvSpPr>
          <p:spPr>
            <a:xfrm>
              <a:off x="4540213" y="3220811"/>
              <a:ext cx="292979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95" name="0"/>
            <p:cNvSpPr txBox="1"/>
            <p:nvPr/>
          </p:nvSpPr>
          <p:spPr>
            <a:xfrm>
              <a:off x="603" y="2565002"/>
              <a:ext cx="291771" cy="39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96" name="2"/>
            <p:cNvSpPr txBox="1"/>
            <p:nvPr/>
          </p:nvSpPr>
          <p:spPr>
            <a:xfrm>
              <a:off x="603" y="1556135"/>
              <a:ext cx="291771" cy="39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97" name="4"/>
            <p:cNvSpPr txBox="1"/>
            <p:nvPr/>
          </p:nvSpPr>
          <p:spPr>
            <a:xfrm>
              <a:off x="0" y="547268"/>
              <a:ext cx="292978" cy="39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99" name="model.add(Dense(出力の変数の数, activation=‘活性化関数’, input_shape=(入力の変数の数,)))"/>
          <p:cNvSpPr txBox="1"/>
          <p:nvPr/>
        </p:nvSpPr>
        <p:spPr>
          <a:xfrm>
            <a:off x="1329928" y="1821321"/>
            <a:ext cx="22245067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model.add(Dense(出力の変数の数, activation=‘活性化関数’, input_shape=(入力の変数の数,)))</a:t>
            </a:r>
          </a:p>
        </p:txBody>
      </p:sp>
      <p:sp>
        <p:nvSpPr>
          <p:cNvPr id="500" name="(入力の4つの変数は、がく片の…"/>
          <p:cNvSpPr txBox="1"/>
          <p:nvPr/>
        </p:nvSpPr>
        <p:spPr>
          <a:xfrm>
            <a:off x="17323108" y="6187763"/>
            <a:ext cx="5227778" cy="134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(入力の4つの変数は、がく片の</a:t>
            </a:r>
          </a:p>
          <a:p>
            <a:pPr>
              <a:defRPr sz="2900"/>
            </a:pPr>
            <a:r>
              <a:t>長さと幅、花びらの長さと幅)</a:t>
            </a:r>
          </a:p>
        </p:txBody>
      </p:sp>
      <p:sp>
        <p:nvSpPr>
          <p:cNvPr id="502" name="ReLU関数"/>
          <p:cNvSpPr txBox="1"/>
          <p:nvPr/>
        </p:nvSpPr>
        <p:spPr>
          <a:xfrm>
            <a:off x="11994151" y="3075906"/>
            <a:ext cx="2151584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ReLU関数</a:t>
            </a:r>
          </a:p>
        </p:txBody>
      </p:sp>
      <p:sp>
        <p:nvSpPr>
          <p:cNvPr id="503" name="4"/>
          <p:cNvSpPr txBox="1"/>
          <p:nvPr/>
        </p:nvSpPr>
        <p:spPr>
          <a:xfrm>
            <a:off x="3992432" y="2918450"/>
            <a:ext cx="365761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4</a:t>
            </a:r>
          </a:p>
        </p:txBody>
      </p:sp>
      <p:sp>
        <p:nvSpPr>
          <p:cNvPr id="504" name="4"/>
          <p:cNvSpPr txBox="1"/>
          <p:nvPr/>
        </p:nvSpPr>
        <p:spPr>
          <a:xfrm>
            <a:off x="7479839" y="2918450"/>
            <a:ext cx="365761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4</a:t>
            </a:r>
          </a:p>
        </p:txBody>
      </p:sp>
      <p:sp>
        <p:nvSpPr>
          <p:cNvPr id="505" name="全結合"/>
          <p:cNvSpPr txBox="1"/>
          <p:nvPr/>
        </p:nvSpPr>
        <p:spPr>
          <a:xfrm>
            <a:off x="5176065" y="3106664"/>
            <a:ext cx="1485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全結合</a:t>
            </a:r>
          </a:p>
        </p:txBody>
      </p:sp>
      <p:sp>
        <p:nvSpPr>
          <p:cNvPr id="57" name="dl_model = Sequential()…">
            <a:extLst>
              <a:ext uri="{FF2B5EF4-FFF2-40B4-BE49-F238E27FC236}">
                <a16:creationId xmlns:a16="http://schemas.microsoft.com/office/drawing/2014/main" id="{CEA4564C-C1F5-4E73-AB98-C7F481884D17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', </a:t>
            </a:r>
            <a:r>
              <a:rPr dirty="0" err="1">
                <a:solidFill>
                  <a:srgbClr val="FF0000"/>
                </a:solidFill>
              </a:rPr>
              <a:t>input_shape</a:t>
            </a:r>
            <a:r>
              <a:rPr dirty="0">
                <a:solidFill>
                  <a:srgbClr val="FF0000"/>
                </a:solidFill>
              </a:rPr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58" name="学習モデルの作成">
            <a:extLst>
              <a:ext uri="{FF2B5EF4-FFF2-40B4-BE49-F238E27FC236}">
                <a16:creationId xmlns:a16="http://schemas.microsoft.com/office/drawing/2014/main" id="{35944757-1F05-402E-A53B-C54BCC8D7002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楕円"/>
          <p:cNvSpPr/>
          <p:nvPr/>
        </p:nvSpPr>
        <p:spPr>
          <a:xfrm>
            <a:off x="280752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9" name="楕円"/>
          <p:cNvSpPr/>
          <p:nvPr/>
        </p:nvSpPr>
        <p:spPr>
          <a:xfrm>
            <a:off x="280752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0" name="楕円"/>
          <p:cNvSpPr/>
          <p:nvPr/>
        </p:nvSpPr>
        <p:spPr>
          <a:xfrm>
            <a:off x="280752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1" name="楕円"/>
          <p:cNvSpPr/>
          <p:nvPr/>
        </p:nvSpPr>
        <p:spPr>
          <a:xfrm>
            <a:off x="280752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2" name="楕円"/>
          <p:cNvSpPr/>
          <p:nvPr/>
        </p:nvSpPr>
        <p:spPr>
          <a:xfrm>
            <a:off x="11724285" y="2552824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3" name="楕円"/>
          <p:cNvSpPr/>
          <p:nvPr/>
        </p:nvSpPr>
        <p:spPr>
          <a:xfrm>
            <a:off x="11724285" y="3454534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4" name="楕円"/>
          <p:cNvSpPr/>
          <p:nvPr/>
        </p:nvSpPr>
        <p:spPr>
          <a:xfrm>
            <a:off x="11724285" y="4356244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5" name="楕円"/>
          <p:cNvSpPr/>
          <p:nvPr/>
        </p:nvSpPr>
        <p:spPr>
          <a:xfrm>
            <a:off x="11724285" y="5257955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6" name="楕円"/>
          <p:cNvSpPr/>
          <p:nvPr/>
        </p:nvSpPr>
        <p:spPr>
          <a:xfrm>
            <a:off x="717306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7" name="楕円"/>
          <p:cNvSpPr/>
          <p:nvPr/>
        </p:nvSpPr>
        <p:spPr>
          <a:xfrm>
            <a:off x="717306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8" name="楕円"/>
          <p:cNvSpPr/>
          <p:nvPr/>
        </p:nvSpPr>
        <p:spPr>
          <a:xfrm>
            <a:off x="717306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9" name="楕円"/>
          <p:cNvSpPr/>
          <p:nvPr/>
        </p:nvSpPr>
        <p:spPr>
          <a:xfrm>
            <a:off x="717306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0" name="線"/>
          <p:cNvSpPr/>
          <p:nvPr/>
        </p:nvSpPr>
        <p:spPr>
          <a:xfrm>
            <a:off x="3761837" y="298724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1" name="線"/>
          <p:cNvSpPr/>
          <p:nvPr/>
        </p:nvSpPr>
        <p:spPr>
          <a:xfrm>
            <a:off x="3761837" y="388895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2" name="線"/>
          <p:cNvSpPr/>
          <p:nvPr/>
        </p:nvSpPr>
        <p:spPr>
          <a:xfrm>
            <a:off x="3761837" y="479066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3" name="線"/>
          <p:cNvSpPr/>
          <p:nvPr/>
        </p:nvSpPr>
        <p:spPr>
          <a:xfrm>
            <a:off x="3765314" y="2968394"/>
            <a:ext cx="3325333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4" name="線"/>
          <p:cNvSpPr/>
          <p:nvPr/>
        </p:nvSpPr>
        <p:spPr>
          <a:xfrm>
            <a:off x="3765374" y="3888489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5" name="線"/>
          <p:cNvSpPr/>
          <p:nvPr/>
        </p:nvSpPr>
        <p:spPr>
          <a:xfrm>
            <a:off x="3765374" y="2968394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6" name="線"/>
          <p:cNvSpPr/>
          <p:nvPr/>
        </p:nvSpPr>
        <p:spPr>
          <a:xfrm flipV="1">
            <a:off x="3765314" y="3006989"/>
            <a:ext cx="3325333" cy="881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7" name="線"/>
          <p:cNvSpPr/>
          <p:nvPr/>
        </p:nvSpPr>
        <p:spPr>
          <a:xfrm flipV="1">
            <a:off x="3768038" y="3907804"/>
            <a:ext cx="3319884" cy="882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8" name="線"/>
          <p:cNvSpPr/>
          <p:nvPr/>
        </p:nvSpPr>
        <p:spPr>
          <a:xfrm flipV="1">
            <a:off x="3765314" y="2988156"/>
            <a:ext cx="3325332" cy="180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9" name="線"/>
          <p:cNvSpPr/>
          <p:nvPr/>
        </p:nvSpPr>
        <p:spPr>
          <a:xfrm>
            <a:off x="8289908" y="2926956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0" name="線"/>
          <p:cNvSpPr/>
          <p:nvPr/>
        </p:nvSpPr>
        <p:spPr>
          <a:xfrm>
            <a:off x="8201008" y="3828666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1" name="線"/>
          <p:cNvSpPr/>
          <p:nvPr/>
        </p:nvSpPr>
        <p:spPr>
          <a:xfrm>
            <a:off x="8201008" y="4730376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2" name="線"/>
          <p:cNvSpPr/>
          <p:nvPr/>
        </p:nvSpPr>
        <p:spPr>
          <a:xfrm>
            <a:off x="8204486" y="2908106"/>
            <a:ext cx="3325332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3" name="線"/>
          <p:cNvSpPr/>
          <p:nvPr/>
        </p:nvSpPr>
        <p:spPr>
          <a:xfrm>
            <a:off x="8204545" y="3828202"/>
            <a:ext cx="3325332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4" name="線"/>
          <p:cNvSpPr/>
          <p:nvPr/>
        </p:nvSpPr>
        <p:spPr>
          <a:xfrm>
            <a:off x="8204545" y="2908106"/>
            <a:ext cx="3325212" cy="184112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5" name="線"/>
          <p:cNvSpPr/>
          <p:nvPr/>
        </p:nvSpPr>
        <p:spPr>
          <a:xfrm flipV="1">
            <a:off x="8204485" y="2946701"/>
            <a:ext cx="3325333" cy="88150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6" name="線"/>
          <p:cNvSpPr/>
          <p:nvPr/>
        </p:nvSpPr>
        <p:spPr>
          <a:xfrm flipV="1">
            <a:off x="8207210" y="3847516"/>
            <a:ext cx="3319883" cy="882397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7" name="線"/>
          <p:cNvSpPr/>
          <p:nvPr/>
        </p:nvSpPr>
        <p:spPr>
          <a:xfrm flipV="1">
            <a:off x="8204485" y="2927868"/>
            <a:ext cx="3325333" cy="180159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8" name="線"/>
          <p:cNvSpPr/>
          <p:nvPr/>
        </p:nvSpPr>
        <p:spPr>
          <a:xfrm>
            <a:off x="3761837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9" name="線"/>
          <p:cNvSpPr/>
          <p:nvPr/>
        </p:nvSpPr>
        <p:spPr>
          <a:xfrm flipV="1">
            <a:off x="3760977" y="3005630"/>
            <a:ext cx="3334008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0" name="線"/>
          <p:cNvSpPr/>
          <p:nvPr/>
        </p:nvSpPr>
        <p:spPr>
          <a:xfrm flipV="1">
            <a:off x="3758172" y="3768378"/>
            <a:ext cx="3339618" cy="19239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1" name="線"/>
          <p:cNvSpPr/>
          <p:nvPr/>
        </p:nvSpPr>
        <p:spPr>
          <a:xfrm flipV="1">
            <a:off x="3768203" y="4674931"/>
            <a:ext cx="3319556" cy="10174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2" name="線"/>
          <p:cNvSpPr/>
          <p:nvPr/>
        </p:nvSpPr>
        <p:spPr>
          <a:xfrm>
            <a:off x="3761551" y="4795192"/>
            <a:ext cx="3326208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3" name="線"/>
          <p:cNvSpPr/>
          <p:nvPr/>
        </p:nvSpPr>
        <p:spPr>
          <a:xfrm>
            <a:off x="3776204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4" name="線"/>
          <p:cNvSpPr/>
          <p:nvPr/>
        </p:nvSpPr>
        <p:spPr>
          <a:xfrm>
            <a:off x="3759118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5" name="線"/>
          <p:cNvSpPr/>
          <p:nvPr/>
        </p:nvSpPr>
        <p:spPr>
          <a:xfrm>
            <a:off x="8192313" y="5692374"/>
            <a:ext cx="333228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6" name="線"/>
          <p:cNvSpPr/>
          <p:nvPr/>
        </p:nvSpPr>
        <p:spPr>
          <a:xfrm flipV="1">
            <a:off x="8191455" y="3005630"/>
            <a:ext cx="3334007" cy="268674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7" name="線"/>
          <p:cNvSpPr/>
          <p:nvPr/>
        </p:nvSpPr>
        <p:spPr>
          <a:xfrm flipV="1">
            <a:off x="8188649" y="3768378"/>
            <a:ext cx="3339618" cy="1923997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8" name="線"/>
          <p:cNvSpPr/>
          <p:nvPr/>
        </p:nvSpPr>
        <p:spPr>
          <a:xfrm flipV="1">
            <a:off x="8198680" y="4674931"/>
            <a:ext cx="3319555" cy="1017444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9" name="線"/>
          <p:cNvSpPr/>
          <p:nvPr/>
        </p:nvSpPr>
        <p:spPr>
          <a:xfrm>
            <a:off x="8192028" y="4795192"/>
            <a:ext cx="3326207" cy="8966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0" name="線"/>
          <p:cNvSpPr/>
          <p:nvPr/>
        </p:nvSpPr>
        <p:spPr>
          <a:xfrm>
            <a:off x="8206681" y="3870687"/>
            <a:ext cx="3320639" cy="183995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1" name="線"/>
          <p:cNvSpPr/>
          <p:nvPr/>
        </p:nvSpPr>
        <p:spPr>
          <a:xfrm>
            <a:off x="8189596" y="2970687"/>
            <a:ext cx="3337725" cy="275663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2" name="2回目以降はinput_shapeは不要…"/>
          <p:cNvSpPr txBox="1"/>
          <p:nvPr/>
        </p:nvSpPr>
        <p:spPr>
          <a:xfrm>
            <a:off x="14464718" y="4034337"/>
            <a:ext cx="8903399" cy="2418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2回目以降はinput_shapeは不要</a:t>
            </a:r>
          </a:p>
          <a:p>
            <a:pPr>
              <a:defRPr sz="3500"/>
            </a:pPr>
            <a:r>
              <a:t>入力の変数はそのまま(4つ)、出力の変数4つ</a:t>
            </a:r>
          </a:p>
          <a:p>
            <a:pPr>
              <a:defRPr sz="3500"/>
            </a:pPr>
            <a:r>
              <a:t>ReLUという(活性化)関数を選択</a:t>
            </a:r>
          </a:p>
        </p:txBody>
      </p:sp>
      <p:sp>
        <p:nvSpPr>
          <p:cNvPr id="553" name="model.add()でさらに層の追加"/>
          <p:cNvSpPr txBox="1"/>
          <p:nvPr/>
        </p:nvSpPr>
        <p:spPr>
          <a:xfrm>
            <a:off x="15249216" y="2478773"/>
            <a:ext cx="7334403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model.add()でさらに層の追加</a:t>
            </a:r>
          </a:p>
        </p:txBody>
      </p:sp>
      <p:sp>
        <p:nvSpPr>
          <p:cNvPr id="50" name="dl_model = Sequential()…">
            <a:extLst>
              <a:ext uri="{FF2B5EF4-FFF2-40B4-BE49-F238E27FC236}">
                <a16:creationId xmlns:a16="http://schemas.microsoft.com/office/drawing/2014/main" id="{9381F694-2906-495E-A3EA-06DB69698255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51" name="学習モデルの作成">
            <a:extLst>
              <a:ext uri="{FF2B5EF4-FFF2-40B4-BE49-F238E27FC236}">
                <a16:creationId xmlns:a16="http://schemas.microsoft.com/office/drawing/2014/main" id="{239294C1-5FC5-4DCD-BEE0-5672D9E421A3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楕円"/>
          <p:cNvSpPr/>
          <p:nvPr/>
        </p:nvSpPr>
        <p:spPr>
          <a:xfrm>
            <a:off x="280752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8" name="楕円"/>
          <p:cNvSpPr/>
          <p:nvPr/>
        </p:nvSpPr>
        <p:spPr>
          <a:xfrm>
            <a:off x="280752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9" name="楕円"/>
          <p:cNvSpPr/>
          <p:nvPr/>
        </p:nvSpPr>
        <p:spPr>
          <a:xfrm>
            <a:off x="280752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0" name="楕円"/>
          <p:cNvSpPr/>
          <p:nvPr/>
        </p:nvSpPr>
        <p:spPr>
          <a:xfrm>
            <a:off x="280752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1" name="楕円"/>
          <p:cNvSpPr/>
          <p:nvPr/>
        </p:nvSpPr>
        <p:spPr>
          <a:xfrm>
            <a:off x="11724285" y="255282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2" name="楕円"/>
          <p:cNvSpPr/>
          <p:nvPr/>
        </p:nvSpPr>
        <p:spPr>
          <a:xfrm>
            <a:off x="11724285" y="345453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3" name="楕円"/>
          <p:cNvSpPr/>
          <p:nvPr/>
        </p:nvSpPr>
        <p:spPr>
          <a:xfrm>
            <a:off x="11724285" y="435624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4" name="楕円"/>
          <p:cNvSpPr/>
          <p:nvPr/>
        </p:nvSpPr>
        <p:spPr>
          <a:xfrm>
            <a:off x="11724285" y="5257955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5" name="楕円"/>
          <p:cNvSpPr/>
          <p:nvPr/>
        </p:nvSpPr>
        <p:spPr>
          <a:xfrm>
            <a:off x="717306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6" name="楕円"/>
          <p:cNvSpPr/>
          <p:nvPr/>
        </p:nvSpPr>
        <p:spPr>
          <a:xfrm>
            <a:off x="717306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7" name="楕円"/>
          <p:cNvSpPr/>
          <p:nvPr/>
        </p:nvSpPr>
        <p:spPr>
          <a:xfrm>
            <a:off x="717306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8" name="楕円"/>
          <p:cNvSpPr/>
          <p:nvPr/>
        </p:nvSpPr>
        <p:spPr>
          <a:xfrm>
            <a:off x="717306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9" name="線"/>
          <p:cNvSpPr/>
          <p:nvPr/>
        </p:nvSpPr>
        <p:spPr>
          <a:xfrm>
            <a:off x="3761837" y="298724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0" name="線"/>
          <p:cNvSpPr/>
          <p:nvPr/>
        </p:nvSpPr>
        <p:spPr>
          <a:xfrm>
            <a:off x="3761837" y="388895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1" name="線"/>
          <p:cNvSpPr/>
          <p:nvPr/>
        </p:nvSpPr>
        <p:spPr>
          <a:xfrm>
            <a:off x="3761837" y="479066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2" name="線"/>
          <p:cNvSpPr/>
          <p:nvPr/>
        </p:nvSpPr>
        <p:spPr>
          <a:xfrm>
            <a:off x="3765314" y="2968394"/>
            <a:ext cx="3325333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3" name="線"/>
          <p:cNvSpPr/>
          <p:nvPr/>
        </p:nvSpPr>
        <p:spPr>
          <a:xfrm>
            <a:off x="3765374" y="3888489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4" name="線"/>
          <p:cNvSpPr/>
          <p:nvPr/>
        </p:nvSpPr>
        <p:spPr>
          <a:xfrm>
            <a:off x="3765374" y="2968394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5" name="線"/>
          <p:cNvSpPr/>
          <p:nvPr/>
        </p:nvSpPr>
        <p:spPr>
          <a:xfrm flipV="1">
            <a:off x="3765314" y="3006989"/>
            <a:ext cx="3325333" cy="881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6" name="線"/>
          <p:cNvSpPr/>
          <p:nvPr/>
        </p:nvSpPr>
        <p:spPr>
          <a:xfrm flipV="1">
            <a:off x="3768038" y="3907804"/>
            <a:ext cx="3319884" cy="882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7" name="線"/>
          <p:cNvSpPr/>
          <p:nvPr/>
        </p:nvSpPr>
        <p:spPr>
          <a:xfrm flipV="1">
            <a:off x="3765314" y="2988156"/>
            <a:ext cx="3325332" cy="180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8" name="線"/>
          <p:cNvSpPr/>
          <p:nvPr/>
        </p:nvSpPr>
        <p:spPr>
          <a:xfrm>
            <a:off x="8289908" y="2926956"/>
            <a:ext cx="33322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9" name="線"/>
          <p:cNvSpPr/>
          <p:nvPr/>
        </p:nvSpPr>
        <p:spPr>
          <a:xfrm>
            <a:off x="8201008" y="3828666"/>
            <a:ext cx="33322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0" name="線"/>
          <p:cNvSpPr/>
          <p:nvPr/>
        </p:nvSpPr>
        <p:spPr>
          <a:xfrm>
            <a:off x="8201008" y="4730376"/>
            <a:ext cx="33322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1" name="線"/>
          <p:cNvSpPr/>
          <p:nvPr/>
        </p:nvSpPr>
        <p:spPr>
          <a:xfrm>
            <a:off x="8204486" y="2908106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2" name="線"/>
          <p:cNvSpPr/>
          <p:nvPr/>
        </p:nvSpPr>
        <p:spPr>
          <a:xfrm>
            <a:off x="8204545" y="3828202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3" name="線"/>
          <p:cNvSpPr/>
          <p:nvPr/>
        </p:nvSpPr>
        <p:spPr>
          <a:xfrm>
            <a:off x="8204545" y="2908106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4" name="線"/>
          <p:cNvSpPr/>
          <p:nvPr/>
        </p:nvSpPr>
        <p:spPr>
          <a:xfrm flipV="1">
            <a:off x="8204485" y="2946701"/>
            <a:ext cx="3325333" cy="8815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5" name="線"/>
          <p:cNvSpPr/>
          <p:nvPr/>
        </p:nvSpPr>
        <p:spPr>
          <a:xfrm flipV="1">
            <a:off x="8207210" y="3847516"/>
            <a:ext cx="3319883" cy="8823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6" name="線"/>
          <p:cNvSpPr/>
          <p:nvPr/>
        </p:nvSpPr>
        <p:spPr>
          <a:xfrm flipV="1">
            <a:off x="8204485" y="2927868"/>
            <a:ext cx="3325333" cy="18015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7" name="線"/>
          <p:cNvSpPr/>
          <p:nvPr/>
        </p:nvSpPr>
        <p:spPr>
          <a:xfrm>
            <a:off x="3761837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8" name="線"/>
          <p:cNvSpPr/>
          <p:nvPr/>
        </p:nvSpPr>
        <p:spPr>
          <a:xfrm flipV="1">
            <a:off x="3760977" y="3005630"/>
            <a:ext cx="3334008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9" name="線"/>
          <p:cNvSpPr/>
          <p:nvPr/>
        </p:nvSpPr>
        <p:spPr>
          <a:xfrm flipV="1">
            <a:off x="3758172" y="3768378"/>
            <a:ext cx="3339618" cy="19239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0" name="線"/>
          <p:cNvSpPr/>
          <p:nvPr/>
        </p:nvSpPr>
        <p:spPr>
          <a:xfrm flipV="1">
            <a:off x="3768203" y="4674931"/>
            <a:ext cx="3319556" cy="10174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1" name="線"/>
          <p:cNvSpPr/>
          <p:nvPr/>
        </p:nvSpPr>
        <p:spPr>
          <a:xfrm>
            <a:off x="3761551" y="4795192"/>
            <a:ext cx="3326208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2" name="線"/>
          <p:cNvSpPr/>
          <p:nvPr/>
        </p:nvSpPr>
        <p:spPr>
          <a:xfrm>
            <a:off x="3776204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3" name="線"/>
          <p:cNvSpPr/>
          <p:nvPr/>
        </p:nvSpPr>
        <p:spPr>
          <a:xfrm>
            <a:off x="3759118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4" name="線"/>
          <p:cNvSpPr/>
          <p:nvPr/>
        </p:nvSpPr>
        <p:spPr>
          <a:xfrm>
            <a:off x="8192313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5" name="線"/>
          <p:cNvSpPr/>
          <p:nvPr/>
        </p:nvSpPr>
        <p:spPr>
          <a:xfrm flipV="1">
            <a:off x="8191455" y="3005630"/>
            <a:ext cx="3334007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6" name="線"/>
          <p:cNvSpPr/>
          <p:nvPr/>
        </p:nvSpPr>
        <p:spPr>
          <a:xfrm flipV="1">
            <a:off x="8188649" y="3768378"/>
            <a:ext cx="3339618" cy="19239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7" name="線"/>
          <p:cNvSpPr/>
          <p:nvPr/>
        </p:nvSpPr>
        <p:spPr>
          <a:xfrm flipV="1">
            <a:off x="8198680" y="4674931"/>
            <a:ext cx="3319555" cy="10174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8" name="線"/>
          <p:cNvSpPr/>
          <p:nvPr/>
        </p:nvSpPr>
        <p:spPr>
          <a:xfrm>
            <a:off x="8192028" y="4795192"/>
            <a:ext cx="3326207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9" name="線"/>
          <p:cNvSpPr/>
          <p:nvPr/>
        </p:nvSpPr>
        <p:spPr>
          <a:xfrm>
            <a:off x="8206681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0" name="線"/>
          <p:cNvSpPr/>
          <p:nvPr/>
        </p:nvSpPr>
        <p:spPr>
          <a:xfrm>
            <a:off x="8189596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1" name="楕円"/>
          <p:cNvSpPr/>
          <p:nvPr/>
        </p:nvSpPr>
        <p:spPr>
          <a:xfrm>
            <a:off x="16238960" y="2590925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2" name="楕円"/>
          <p:cNvSpPr/>
          <p:nvPr/>
        </p:nvSpPr>
        <p:spPr>
          <a:xfrm>
            <a:off x="16238960" y="3492634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3" name="楕円"/>
          <p:cNvSpPr/>
          <p:nvPr/>
        </p:nvSpPr>
        <p:spPr>
          <a:xfrm>
            <a:off x="16238960" y="4394344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4" name="楕円"/>
          <p:cNvSpPr/>
          <p:nvPr/>
        </p:nvSpPr>
        <p:spPr>
          <a:xfrm>
            <a:off x="16238960" y="5296055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5" name="線"/>
          <p:cNvSpPr/>
          <p:nvPr/>
        </p:nvSpPr>
        <p:spPr>
          <a:xfrm>
            <a:off x="12804583" y="2965057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6" name="線"/>
          <p:cNvSpPr/>
          <p:nvPr/>
        </p:nvSpPr>
        <p:spPr>
          <a:xfrm>
            <a:off x="12715683" y="3866767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7" name="線"/>
          <p:cNvSpPr/>
          <p:nvPr/>
        </p:nvSpPr>
        <p:spPr>
          <a:xfrm>
            <a:off x="12715683" y="4768477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8" name="線"/>
          <p:cNvSpPr/>
          <p:nvPr/>
        </p:nvSpPr>
        <p:spPr>
          <a:xfrm>
            <a:off x="12719160" y="2946206"/>
            <a:ext cx="3325333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9" name="線"/>
          <p:cNvSpPr/>
          <p:nvPr/>
        </p:nvSpPr>
        <p:spPr>
          <a:xfrm>
            <a:off x="12719219" y="3866302"/>
            <a:ext cx="3325333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0" name="線"/>
          <p:cNvSpPr/>
          <p:nvPr/>
        </p:nvSpPr>
        <p:spPr>
          <a:xfrm>
            <a:off x="12719220" y="2946206"/>
            <a:ext cx="3325212" cy="184112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1" name="線"/>
          <p:cNvSpPr/>
          <p:nvPr/>
        </p:nvSpPr>
        <p:spPr>
          <a:xfrm flipV="1">
            <a:off x="12719160" y="2984801"/>
            <a:ext cx="3325333" cy="88150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2" name="線"/>
          <p:cNvSpPr/>
          <p:nvPr/>
        </p:nvSpPr>
        <p:spPr>
          <a:xfrm flipV="1">
            <a:off x="12721885" y="3885617"/>
            <a:ext cx="3319883" cy="88239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3" name="線"/>
          <p:cNvSpPr/>
          <p:nvPr/>
        </p:nvSpPr>
        <p:spPr>
          <a:xfrm flipV="1">
            <a:off x="12719160" y="2965968"/>
            <a:ext cx="3325333" cy="180159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4" name="線"/>
          <p:cNvSpPr/>
          <p:nvPr/>
        </p:nvSpPr>
        <p:spPr>
          <a:xfrm>
            <a:off x="12706987" y="5730475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5" name="線"/>
          <p:cNvSpPr/>
          <p:nvPr/>
        </p:nvSpPr>
        <p:spPr>
          <a:xfrm flipV="1">
            <a:off x="12706129" y="3043730"/>
            <a:ext cx="3334008" cy="268674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6" name="線"/>
          <p:cNvSpPr/>
          <p:nvPr/>
        </p:nvSpPr>
        <p:spPr>
          <a:xfrm flipV="1">
            <a:off x="12703324" y="3806479"/>
            <a:ext cx="3339618" cy="192399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7" name="線"/>
          <p:cNvSpPr/>
          <p:nvPr/>
        </p:nvSpPr>
        <p:spPr>
          <a:xfrm flipV="1">
            <a:off x="12713355" y="4713031"/>
            <a:ext cx="3319555" cy="1017444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8" name="線"/>
          <p:cNvSpPr/>
          <p:nvPr/>
        </p:nvSpPr>
        <p:spPr>
          <a:xfrm>
            <a:off x="12706702" y="4833292"/>
            <a:ext cx="3326208" cy="8966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9" name="線"/>
          <p:cNvSpPr/>
          <p:nvPr/>
        </p:nvSpPr>
        <p:spPr>
          <a:xfrm>
            <a:off x="12721355" y="3908787"/>
            <a:ext cx="3320640" cy="183995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0" name="線"/>
          <p:cNvSpPr/>
          <p:nvPr/>
        </p:nvSpPr>
        <p:spPr>
          <a:xfrm>
            <a:off x="12704270" y="3008787"/>
            <a:ext cx="3337725" cy="275663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1" name="入力の変数はそのまま(4つ)、出力の変数4つ…"/>
          <p:cNvSpPr txBox="1"/>
          <p:nvPr/>
        </p:nvSpPr>
        <p:spPr>
          <a:xfrm>
            <a:off x="15588314" y="6645242"/>
            <a:ext cx="8150048" cy="145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入力の変数はそのまま(4つ)、出力の変数4つ</a:t>
            </a:r>
          </a:p>
          <a:p>
            <a:pPr>
              <a:defRPr sz="3200"/>
            </a:pPr>
            <a:r>
              <a:t>ReLUという(活性化)関数を選択</a:t>
            </a:r>
          </a:p>
        </p:txBody>
      </p:sp>
      <p:sp>
        <p:nvSpPr>
          <p:cNvPr id="69" name="dl_model = Sequential()…">
            <a:extLst>
              <a:ext uri="{FF2B5EF4-FFF2-40B4-BE49-F238E27FC236}">
                <a16:creationId xmlns:a16="http://schemas.microsoft.com/office/drawing/2014/main" id="{3D06E952-D525-44E5-862D-CB25B1EA3EDB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70" name="学習モデルの作成">
            <a:extLst>
              <a:ext uri="{FF2B5EF4-FFF2-40B4-BE49-F238E27FC236}">
                <a16:creationId xmlns:a16="http://schemas.microsoft.com/office/drawing/2014/main" id="{0D65EBB5-ABE4-42B0-B668-E588A354A901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楕円"/>
          <p:cNvSpPr/>
          <p:nvPr/>
        </p:nvSpPr>
        <p:spPr>
          <a:xfrm>
            <a:off x="280752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6" name="楕円"/>
          <p:cNvSpPr/>
          <p:nvPr/>
        </p:nvSpPr>
        <p:spPr>
          <a:xfrm>
            <a:off x="280752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7" name="楕円"/>
          <p:cNvSpPr/>
          <p:nvPr/>
        </p:nvSpPr>
        <p:spPr>
          <a:xfrm>
            <a:off x="280752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8" name="楕円"/>
          <p:cNvSpPr/>
          <p:nvPr/>
        </p:nvSpPr>
        <p:spPr>
          <a:xfrm>
            <a:off x="280752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9" name="楕円"/>
          <p:cNvSpPr/>
          <p:nvPr/>
        </p:nvSpPr>
        <p:spPr>
          <a:xfrm>
            <a:off x="11724285" y="255282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0" name="楕円"/>
          <p:cNvSpPr/>
          <p:nvPr/>
        </p:nvSpPr>
        <p:spPr>
          <a:xfrm>
            <a:off x="11724285" y="345453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1" name="楕円"/>
          <p:cNvSpPr/>
          <p:nvPr/>
        </p:nvSpPr>
        <p:spPr>
          <a:xfrm>
            <a:off x="11724285" y="435624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2" name="楕円"/>
          <p:cNvSpPr/>
          <p:nvPr/>
        </p:nvSpPr>
        <p:spPr>
          <a:xfrm>
            <a:off x="11724285" y="5257955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3" name="楕円"/>
          <p:cNvSpPr/>
          <p:nvPr/>
        </p:nvSpPr>
        <p:spPr>
          <a:xfrm>
            <a:off x="717306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4" name="楕円"/>
          <p:cNvSpPr/>
          <p:nvPr/>
        </p:nvSpPr>
        <p:spPr>
          <a:xfrm>
            <a:off x="717306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5" name="楕円"/>
          <p:cNvSpPr/>
          <p:nvPr/>
        </p:nvSpPr>
        <p:spPr>
          <a:xfrm>
            <a:off x="717306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6" name="楕円"/>
          <p:cNvSpPr/>
          <p:nvPr/>
        </p:nvSpPr>
        <p:spPr>
          <a:xfrm>
            <a:off x="717306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7" name="楕円"/>
          <p:cNvSpPr/>
          <p:nvPr/>
        </p:nvSpPr>
        <p:spPr>
          <a:xfrm>
            <a:off x="20342910" y="3854295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8" name="線"/>
          <p:cNvSpPr/>
          <p:nvPr/>
        </p:nvSpPr>
        <p:spPr>
          <a:xfrm>
            <a:off x="3761837" y="298724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9" name="線"/>
          <p:cNvSpPr/>
          <p:nvPr/>
        </p:nvSpPr>
        <p:spPr>
          <a:xfrm>
            <a:off x="3761837" y="388895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0" name="線"/>
          <p:cNvSpPr/>
          <p:nvPr/>
        </p:nvSpPr>
        <p:spPr>
          <a:xfrm>
            <a:off x="3761837" y="479066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1" name="線"/>
          <p:cNvSpPr/>
          <p:nvPr/>
        </p:nvSpPr>
        <p:spPr>
          <a:xfrm>
            <a:off x="3765314" y="2968394"/>
            <a:ext cx="3325333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2" name="線"/>
          <p:cNvSpPr/>
          <p:nvPr/>
        </p:nvSpPr>
        <p:spPr>
          <a:xfrm>
            <a:off x="3765374" y="3888489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3" name="線"/>
          <p:cNvSpPr/>
          <p:nvPr/>
        </p:nvSpPr>
        <p:spPr>
          <a:xfrm>
            <a:off x="3765374" y="2968394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4" name="線"/>
          <p:cNvSpPr/>
          <p:nvPr/>
        </p:nvSpPr>
        <p:spPr>
          <a:xfrm flipV="1">
            <a:off x="3765314" y="3006989"/>
            <a:ext cx="3325333" cy="881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5" name="線"/>
          <p:cNvSpPr/>
          <p:nvPr/>
        </p:nvSpPr>
        <p:spPr>
          <a:xfrm flipV="1">
            <a:off x="3768038" y="3907804"/>
            <a:ext cx="3319884" cy="882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6" name="線"/>
          <p:cNvSpPr/>
          <p:nvPr/>
        </p:nvSpPr>
        <p:spPr>
          <a:xfrm flipV="1">
            <a:off x="3765314" y="2988156"/>
            <a:ext cx="3325332" cy="180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7" name="線"/>
          <p:cNvSpPr/>
          <p:nvPr/>
        </p:nvSpPr>
        <p:spPr>
          <a:xfrm>
            <a:off x="17235368" y="3839843"/>
            <a:ext cx="2938962" cy="42022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8" name="線"/>
          <p:cNvSpPr/>
          <p:nvPr/>
        </p:nvSpPr>
        <p:spPr>
          <a:xfrm>
            <a:off x="17238846" y="2919282"/>
            <a:ext cx="2948807" cy="131070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9" name="線"/>
          <p:cNvSpPr/>
          <p:nvPr/>
        </p:nvSpPr>
        <p:spPr>
          <a:xfrm flipV="1">
            <a:off x="17241570" y="4244669"/>
            <a:ext cx="2934691" cy="49642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0" name="線"/>
          <p:cNvSpPr/>
          <p:nvPr/>
        </p:nvSpPr>
        <p:spPr>
          <a:xfrm>
            <a:off x="3761837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1" name="線"/>
          <p:cNvSpPr/>
          <p:nvPr/>
        </p:nvSpPr>
        <p:spPr>
          <a:xfrm flipV="1">
            <a:off x="3760977" y="3005630"/>
            <a:ext cx="3334008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2" name="線"/>
          <p:cNvSpPr/>
          <p:nvPr/>
        </p:nvSpPr>
        <p:spPr>
          <a:xfrm flipV="1">
            <a:off x="3758172" y="3881431"/>
            <a:ext cx="3336297" cy="18109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3" name="線"/>
          <p:cNvSpPr/>
          <p:nvPr/>
        </p:nvSpPr>
        <p:spPr>
          <a:xfrm flipV="1">
            <a:off x="3768203" y="4778290"/>
            <a:ext cx="3319556" cy="9140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4" name="線"/>
          <p:cNvSpPr/>
          <p:nvPr/>
        </p:nvSpPr>
        <p:spPr>
          <a:xfrm>
            <a:off x="3761551" y="4795192"/>
            <a:ext cx="3326208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5" name="線"/>
          <p:cNvSpPr/>
          <p:nvPr/>
        </p:nvSpPr>
        <p:spPr>
          <a:xfrm>
            <a:off x="3776204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6" name="線"/>
          <p:cNvSpPr/>
          <p:nvPr/>
        </p:nvSpPr>
        <p:spPr>
          <a:xfrm>
            <a:off x="3759118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7" name="楕円"/>
          <p:cNvSpPr/>
          <p:nvPr/>
        </p:nvSpPr>
        <p:spPr>
          <a:xfrm>
            <a:off x="16238960" y="259092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8" name="楕円"/>
          <p:cNvSpPr/>
          <p:nvPr/>
        </p:nvSpPr>
        <p:spPr>
          <a:xfrm>
            <a:off x="16238960" y="34926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9" name="楕円"/>
          <p:cNvSpPr/>
          <p:nvPr/>
        </p:nvSpPr>
        <p:spPr>
          <a:xfrm>
            <a:off x="16238960" y="43943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60" name="楕円"/>
          <p:cNvSpPr/>
          <p:nvPr/>
        </p:nvSpPr>
        <p:spPr>
          <a:xfrm>
            <a:off x="16238960" y="52960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61" name="線"/>
          <p:cNvSpPr/>
          <p:nvPr/>
        </p:nvSpPr>
        <p:spPr>
          <a:xfrm flipV="1">
            <a:off x="17238846" y="4268430"/>
            <a:ext cx="2912077" cy="140104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62" name="出力の変数1つ…"/>
          <p:cNvSpPr txBox="1"/>
          <p:nvPr/>
        </p:nvSpPr>
        <p:spPr>
          <a:xfrm>
            <a:off x="18302887" y="9209396"/>
            <a:ext cx="5652720" cy="145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出力の変数1つ</a:t>
            </a:r>
          </a:p>
          <a:p>
            <a:pPr>
              <a:defRPr sz="3200"/>
            </a:pPr>
            <a:r>
              <a:t>シグモイド(活性化)関数を選択</a:t>
            </a:r>
          </a:p>
        </p:txBody>
      </p:sp>
      <p:pic>
        <p:nvPicPr>
          <p:cNvPr id="663" name="スクリーンショット 2021-03-25 0.31.29.png" descr="スクリーンショット 2021-03-25 0.31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709" y="5843732"/>
            <a:ext cx="4660662" cy="320282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grpSp>
        <p:nvGrpSpPr>
          <p:cNvPr id="680" name="グループ"/>
          <p:cNvGrpSpPr/>
          <p:nvPr/>
        </p:nvGrpSpPr>
        <p:grpSpPr>
          <a:xfrm>
            <a:off x="12780928" y="2987244"/>
            <a:ext cx="3338672" cy="2758925"/>
            <a:chOff x="0" y="0"/>
            <a:chExt cx="3338670" cy="2758923"/>
          </a:xfrm>
        </p:grpSpPr>
        <p:sp>
          <p:nvSpPr>
            <p:cNvPr id="664" name="線"/>
            <p:cNvSpPr/>
            <p:nvPr/>
          </p:nvSpPr>
          <p:spPr>
            <a:xfrm>
              <a:off x="3664" y="1885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5" name="線"/>
            <p:cNvSpPr/>
            <p:nvPr/>
          </p:nvSpPr>
          <p:spPr>
            <a:xfrm>
              <a:off x="3664" y="92056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6" name="線"/>
            <p:cNvSpPr/>
            <p:nvPr/>
          </p:nvSpPr>
          <p:spPr>
            <a:xfrm>
              <a:off x="3664" y="182227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7" name="線"/>
            <p:cNvSpPr/>
            <p:nvPr/>
          </p:nvSpPr>
          <p:spPr>
            <a:xfrm>
              <a:off x="7141" y="0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8" name="線"/>
            <p:cNvSpPr/>
            <p:nvPr/>
          </p:nvSpPr>
          <p:spPr>
            <a:xfrm>
              <a:off x="7201" y="920095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9" name="線"/>
            <p:cNvSpPr/>
            <p:nvPr/>
          </p:nvSpPr>
          <p:spPr>
            <a:xfrm>
              <a:off x="7201" y="0"/>
              <a:ext cx="3325212" cy="18411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0" name="線"/>
            <p:cNvSpPr/>
            <p:nvPr/>
          </p:nvSpPr>
          <p:spPr>
            <a:xfrm flipV="1">
              <a:off x="7141" y="38595"/>
              <a:ext cx="3325333" cy="881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1" name="線"/>
            <p:cNvSpPr/>
            <p:nvPr/>
          </p:nvSpPr>
          <p:spPr>
            <a:xfrm flipV="1">
              <a:off x="9866" y="939410"/>
              <a:ext cx="3319883" cy="882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2" name="線"/>
            <p:cNvSpPr/>
            <p:nvPr/>
          </p:nvSpPr>
          <p:spPr>
            <a:xfrm flipV="1">
              <a:off x="7141" y="19761"/>
              <a:ext cx="3325333" cy="18015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3" name="線"/>
            <p:cNvSpPr/>
            <p:nvPr/>
          </p:nvSpPr>
          <p:spPr>
            <a:xfrm>
              <a:off x="3664" y="272398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4" name="線"/>
            <p:cNvSpPr/>
            <p:nvPr/>
          </p:nvSpPr>
          <p:spPr>
            <a:xfrm flipV="1">
              <a:off x="2805" y="37236"/>
              <a:ext cx="3334008" cy="2686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5" name="線"/>
            <p:cNvSpPr/>
            <p:nvPr/>
          </p:nvSpPr>
          <p:spPr>
            <a:xfrm flipV="1">
              <a:off x="-1" y="913037"/>
              <a:ext cx="3336297" cy="1810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6" name="線"/>
            <p:cNvSpPr/>
            <p:nvPr/>
          </p:nvSpPr>
          <p:spPr>
            <a:xfrm flipV="1">
              <a:off x="10031" y="1809896"/>
              <a:ext cx="3319555" cy="9140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7" name="線"/>
            <p:cNvSpPr/>
            <p:nvPr/>
          </p:nvSpPr>
          <p:spPr>
            <a:xfrm>
              <a:off x="3379" y="1826798"/>
              <a:ext cx="3326207" cy="8966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8" name="線"/>
            <p:cNvSpPr/>
            <p:nvPr/>
          </p:nvSpPr>
          <p:spPr>
            <a:xfrm>
              <a:off x="18032" y="902293"/>
              <a:ext cx="3320639" cy="18399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9" name="線"/>
            <p:cNvSpPr/>
            <p:nvPr/>
          </p:nvSpPr>
          <p:spPr>
            <a:xfrm>
              <a:off x="946" y="2292"/>
              <a:ext cx="3337725" cy="27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</p:grpSp>
      <p:grpSp>
        <p:nvGrpSpPr>
          <p:cNvPr id="697" name="グループ"/>
          <p:cNvGrpSpPr/>
          <p:nvPr/>
        </p:nvGrpSpPr>
        <p:grpSpPr>
          <a:xfrm>
            <a:off x="8291591" y="2979397"/>
            <a:ext cx="3338672" cy="2758925"/>
            <a:chOff x="0" y="0"/>
            <a:chExt cx="3338670" cy="2758923"/>
          </a:xfrm>
        </p:grpSpPr>
        <p:sp>
          <p:nvSpPr>
            <p:cNvPr id="681" name="線"/>
            <p:cNvSpPr/>
            <p:nvPr/>
          </p:nvSpPr>
          <p:spPr>
            <a:xfrm>
              <a:off x="3664" y="1885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2" name="線"/>
            <p:cNvSpPr/>
            <p:nvPr/>
          </p:nvSpPr>
          <p:spPr>
            <a:xfrm>
              <a:off x="3664" y="92056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3" name="線"/>
            <p:cNvSpPr/>
            <p:nvPr/>
          </p:nvSpPr>
          <p:spPr>
            <a:xfrm>
              <a:off x="3664" y="182227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4" name="線"/>
            <p:cNvSpPr/>
            <p:nvPr/>
          </p:nvSpPr>
          <p:spPr>
            <a:xfrm>
              <a:off x="7141" y="0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5" name="線"/>
            <p:cNvSpPr/>
            <p:nvPr/>
          </p:nvSpPr>
          <p:spPr>
            <a:xfrm>
              <a:off x="7201" y="920095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6" name="線"/>
            <p:cNvSpPr/>
            <p:nvPr/>
          </p:nvSpPr>
          <p:spPr>
            <a:xfrm>
              <a:off x="7201" y="0"/>
              <a:ext cx="3325212" cy="18411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7" name="線"/>
            <p:cNvSpPr/>
            <p:nvPr/>
          </p:nvSpPr>
          <p:spPr>
            <a:xfrm flipV="1">
              <a:off x="7141" y="38595"/>
              <a:ext cx="3325333" cy="881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8" name="線"/>
            <p:cNvSpPr/>
            <p:nvPr/>
          </p:nvSpPr>
          <p:spPr>
            <a:xfrm flipV="1">
              <a:off x="9866" y="939410"/>
              <a:ext cx="3319883" cy="882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9" name="線"/>
            <p:cNvSpPr/>
            <p:nvPr/>
          </p:nvSpPr>
          <p:spPr>
            <a:xfrm flipV="1">
              <a:off x="7141" y="19761"/>
              <a:ext cx="3325333" cy="18015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0" name="線"/>
            <p:cNvSpPr/>
            <p:nvPr/>
          </p:nvSpPr>
          <p:spPr>
            <a:xfrm>
              <a:off x="3664" y="272398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1" name="線"/>
            <p:cNvSpPr/>
            <p:nvPr/>
          </p:nvSpPr>
          <p:spPr>
            <a:xfrm flipV="1">
              <a:off x="2805" y="37236"/>
              <a:ext cx="3334008" cy="2686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2" name="線"/>
            <p:cNvSpPr/>
            <p:nvPr/>
          </p:nvSpPr>
          <p:spPr>
            <a:xfrm flipV="1">
              <a:off x="-1" y="913037"/>
              <a:ext cx="3336297" cy="1810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3" name="線"/>
            <p:cNvSpPr/>
            <p:nvPr/>
          </p:nvSpPr>
          <p:spPr>
            <a:xfrm flipV="1">
              <a:off x="10031" y="1809896"/>
              <a:ext cx="3319555" cy="9140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4" name="線"/>
            <p:cNvSpPr/>
            <p:nvPr/>
          </p:nvSpPr>
          <p:spPr>
            <a:xfrm>
              <a:off x="3379" y="1826798"/>
              <a:ext cx="3326207" cy="8966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5" name="線"/>
            <p:cNvSpPr/>
            <p:nvPr/>
          </p:nvSpPr>
          <p:spPr>
            <a:xfrm>
              <a:off x="18032" y="902293"/>
              <a:ext cx="3320639" cy="18399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6" name="線"/>
            <p:cNvSpPr/>
            <p:nvPr/>
          </p:nvSpPr>
          <p:spPr>
            <a:xfrm>
              <a:off x="946" y="2292"/>
              <a:ext cx="3337725" cy="27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</p:grpSp>
      <p:sp>
        <p:nvSpPr>
          <p:cNvPr id="699" name="１"/>
          <p:cNvSpPr txBox="1"/>
          <p:nvPr/>
        </p:nvSpPr>
        <p:spPr>
          <a:xfrm>
            <a:off x="19145200" y="6162702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１</a:t>
            </a:r>
          </a:p>
        </p:txBody>
      </p:sp>
      <p:sp>
        <p:nvSpPr>
          <p:cNvPr id="700" name="0.5"/>
          <p:cNvSpPr txBox="1"/>
          <p:nvPr/>
        </p:nvSpPr>
        <p:spPr>
          <a:xfrm>
            <a:off x="19085743" y="7069130"/>
            <a:ext cx="538015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0.5</a:t>
            </a:r>
          </a:p>
        </p:txBody>
      </p:sp>
      <p:sp>
        <p:nvSpPr>
          <p:cNvPr id="701" name="1"/>
          <p:cNvSpPr txBox="1"/>
          <p:nvPr/>
        </p:nvSpPr>
        <p:spPr>
          <a:xfrm>
            <a:off x="19212842" y="6142288"/>
            <a:ext cx="283817" cy="447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02" name="0"/>
          <p:cNvSpPr txBox="1"/>
          <p:nvPr/>
        </p:nvSpPr>
        <p:spPr>
          <a:xfrm>
            <a:off x="19212842" y="7974949"/>
            <a:ext cx="283817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81" name="dl_model = Sequential()…">
            <a:extLst>
              <a:ext uri="{FF2B5EF4-FFF2-40B4-BE49-F238E27FC236}">
                <a16:creationId xmlns:a16="http://schemas.microsoft.com/office/drawing/2014/main" id="{532722D6-091B-4262-AA7B-59CB992B7EE7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82" name="学習モデルの作成">
            <a:extLst>
              <a:ext uri="{FF2B5EF4-FFF2-40B4-BE49-F238E27FC236}">
                <a16:creationId xmlns:a16="http://schemas.microsoft.com/office/drawing/2014/main" id="{418710C6-A88D-47A9-B1ED-4F00531383FC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loss = “損失関数”, optimizer =‘最適化関数’, metrics=[“評価指標”]"/>
          <p:cNvSpPr txBox="1"/>
          <p:nvPr/>
        </p:nvSpPr>
        <p:spPr>
          <a:xfrm>
            <a:off x="922586" y="4225450"/>
            <a:ext cx="142146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rPr sz="4000" dirty="0"/>
              <a:t>loss = “</a:t>
            </a:r>
            <a:r>
              <a:rPr sz="4000" dirty="0" err="1"/>
              <a:t>損失関数</a:t>
            </a:r>
            <a:r>
              <a:rPr sz="4000" dirty="0"/>
              <a:t>”, optimizer =‘</a:t>
            </a:r>
            <a:r>
              <a:rPr sz="4000" dirty="0" err="1"/>
              <a:t>最適化関数</a:t>
            </a:r>
            <a:r>
              <a:rPr sz="4000" dirty="0"/>
              <a:t>’, metrics=[“</a:t>
            </a:r>
            <a:r>
              <a:rPr sz="4000" dirty="0" err="1"/>
              <a:t>評価指標</a:t>
            </a:r>
            <a:r>
              <a:rPr sz="4000" dirty="0"/>
              <a:t>”]</a:t>
            </a:r>
          </a:p>
        </p:txBody>
      </p:sp>
      <p:sp>
        <p:nvSpPr>
          <p:cNvPr id="706" name="model.compile()で、学習時の評価方法の選択をする"/>
          <p:cNvSpPr txBox="1"/>
          <p:nvPr/>
        </p:nvSpPr>
        <p:spPr>
          <a:xfrm>
            <a:off x="832565" y="2082266"/>
            <a:ext cx="13173152" cy="9596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model.compile()で、学習時の評価方法の選択をする</a:t>
            </a:r>
          </a:p>
        </p:txBody>
      </p:sp>
      <p:sp>
        <p:nvSpPr>
          <p:cNvPr id="707" name="楕円"/>
          <p:cNvSpPr/>
          <p:nvPr/>
        </p:nvSpPr>
        <p:spPr>
          <a:xfrm>
            <a:off x="20351241" y="3943490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08" name="線"/>
          <p:cNvSpPr/>
          <p:nvPr/>
        </p:nvSpPr>
        <p:spPr>
          <a:xfrm>
            <a:off x="17235369" y="3839843"/>
            <a:ext cx="2897383" cy="542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09" name="線"/>
          <p:cNvSpPr/>
          <p:nvPr/>
        </p:nvSpPr>
        <p:spPr>
          <a:xfrm>
            <a:off x="17238846" y="2919283"/>
            <a:ext cx="2893165" cy="14602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0" name="線"/>
          <p:cNvSpPr/>
          <p:nvPr/>
        </p:nvSpPr>
        <p:spPr>
          <a:xfrm flipV="1">
            <a:off x="17241569" y="4399759"/>
            <a:ext cx="2892730" cy="341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1" name="楕円"/>
          <p:cNvSpPr/>
          <p:nvPr/>
        </p:nvSpPr>
        <p:spPr>
          <a:xfrm>
            <a:off x="16238960" y="259092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2" name="楕円"/>
          <p:cNvSpPr/>
          <p:nvPr/>
        </p:nvSpPr>
        <p:spPr>
          <a:xfrm>
            <a:off x="16238960" y="34926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3" name="楕円"/>
          <p:cNvSpPr/>
          <p:nvPr/>
        </p:nvSpPr>
        <p:spPr>
          <a:xfrm>
            <a:off x="16238960" y="43943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4" name="楕円"/>
          <p:cNvSpPr/>
          <p:nvPr/>
        </p:nvSpPr>
        <p:spPr>
          <a:xfrm>
            <a:off x="16238960" y="52960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5" name="線"/>
          <p:cNvSpPr/>
          <p:nvPr/>
        </p:nvSpPr>
        <p:spPr>
          <a:xfrm flipV="1">
            <a:off x="17238845" y="4373922"/>
            <a:ext cx="2920104" cy="12955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6" name="中間層"/>
          <p:cNvSpPr txBox="1"/>
          <p:nvPr/>
        </p:nvSpPr>
        <p:spPr>
          <a:xfrm>
            <a:off x="15952744" y="1824503"/>
            <a:ext cx="1447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中間層</a:t>
            </a:r>
          </a:p>
        </p:txBody>
      </p:sp>
      <p:sp>
        <p:nvSpPr>
          <p:cNvPr id="717" name="出力層"/>
          <p:cNvSpPr txBox="1"/>
          <p:nvPr/>
        </p:nvSpPr>
        <p:spPr>
          <a:xfrm>
            <a:off x="20065024" y="1824503"/>
            <a:ext cx="1447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出力層</a:t>
            </a:r>
          </a:p>
        </p:txBody>
      </p:sp>
      <p:sp>
        <p:nvSpPr>
          <p:cNvPr id="718" name="正解"/>
          <p:cNvSpPr txBox="1"/>
          <p:nvPr/>
        </p:nvSpPr>
        <p:spPr>
          <a:xfrm>
            <a:off x="22268698" y="1824503"/>
            <a:ext cx="10033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正解</a:t>
            </a:r>
          </a:p>
        </p:txBody>
      </p:sp>
      <p:sp>
        <p:nvSpPr>
          <p:cNvPr id="719" name="0.6"/>
          <p:cNvSpPr txBox="1"/>
          <p:nvPr/>
        </p:nvSpPr>
        <p:spPr>
          <a:xfrm>
            <a:off x="20413512" y="3992782"/>
            <a:ext cx="750825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0.6</a:t>
            </a:r>
          </a:p>
        </p:txBody>
      </p:sp>
      <p:sp>
        <p:nvSpPr>
          <p:cNvPr id="720" name="1"/>
          <p:cNvSpPr txBox="1"/>
          <p:nvPr/>
        </p:nvSpPr>
        <p:spPr>
          <a:xfrm>
            <a:off x="22752050" y="3929726"/>
            <a:ext cx="287656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1</a:t>
            </a:r>
          </a:p>
        </p:txBody>
      </p:sp>
      <p:sp>
        <p:nvSpPr>
          <p:cNvPr id="721" name="線"/>
          <p:cNvSpPr/>
          <p:nvPr/>
        </p:nvSpPr>
        <p:spPr>
          <a:xfrm>
            <a:off x="21388909" y="4466809"/>
            <a:ext cx="100040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2" name="矢印"/>
          <p:cNvSpPr/>
          <p:nvPr/>
        </p:nvSpPr>
        <p:spPr>
          <a:xfrm rot="17100000">
            <a:off x="20786165" y="5349747"/>
            <a:ext cx="1270001" cy="860321"/>
          </a:xfrm>
          <a:prstGeom prst="rightArrow">
            <a:avLst>
              <a:gd name="adj1" fmla="val 32000"/>
              <a:gd name="adj2" fmla="val 94476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723" name="この誤差を0に近づけるように、…"/>
          <p:cNvSpPr txBox="1"/>
          <p:nvPr/>
        </p:nvSpPr>
        <p:spPr>
          <a:xfrm>
            <a:off x="16969260" y="6841740"/>
            <a:ext cx="7185153" cy="1098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t>この誤差を0に近づけるように、</a:t>
            </a:r>
          </a:p>
          <a:p>
            <a:pPr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t>誤差逆伝播を行い各パラメーターを調整</a:t>
            </a:r>
          </a:p>
        </p:txBody>
      </p:sp>
      <p:sp>
        <p:nvSpPr>
          <p:cNvPr id="724" name="(今回はAdamという最適化アルゴリズムを使用)"/>
          <p:cNvSpPr txBox="1"/>
          <p:nvPr/>
        </p:nvSpPr>
        <p:spPr>
          <a:xfrm>
            <a:off x="16356808" y="8188895"/>
            <a:ext cx="7917960" cy="510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(今回はAdamという最適化アルゴリズムを使用)</a:t>
            </a:r>
          </a:p>
        </p:txBody>
      </p:sp>
      <p:sp>
        <p:nvSpPr>
          <p:cNvPr id="725" name="今回は2クラス分類なのでbinary_crossentropyを選択…"/>
          <p:cNvSpPr txBox="1"/>
          <p:nvPr/>
        </p:nvSpPr>
        <p:spPr>
          <a:xfrm>
            <a:off x="1837061" y="5343670"/>
            <a:ext cx="131041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 dirty="0"/>
              <a:t>今回は2クラス分類なのでbinary_crossentropyを選択</a:t>
            </a:r>
          </a:p>
          <a:p>
            <a:pPr algn="l">
              <a:defRPr sz="3300"/>
            </a:pPr>
            <a:r>
              <a:rPr sz="4000" dirty="0" err="1"/>
              <a:t>評価指標は正解率を示すaccuracyを選択</a:t>
            </a:r>
            <a:endParaRPr sz="4000" dirty="0"/>
          </a:p>
        </p:txBody>
      </p:sp>
      <p:sp>
        <p:nvSpPr>
          <p:cNvPr id="25" name="dl_model = Sequential()…">
            <a:extLst>
              <a:ext uri="{FF2B5EF4-FFF2-40B4-BE49-F238E27FC236}">
                <a16:creationId xmlns:a16="http://schemas.microsoft.com/office/drawing/2014/main" id="{D8B8E1F8-9E1E-4E4A-95FF-3D6CDDA65B60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model.compile</a:t>
            </a:r>
            <a:r>
              <a:rPr dirty="0">
                <a:solidFill>
                  <a:srgbClr val="FF0000"/>
                </a:solidFill>
              </a:rPr>
              <a:t>(loss='</a:t>
            </a:r>
            <a:r>
              <a:rPr dirty="0" err="1">
                <a:solidFill>
                  <a:srgbClr val="FF0000"/>
                </a:solidFill>
              </a:rPr>
              <a:t>binary_crossentropy</a:t>
            </a:r>
            <a:r>
              <a:rPr dirty="0">
                <a:solidFill>
                  <a:srgbClr val="FF0000"/>
                </a:solidFill>
              </a:rPr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26" name="学習モデルの作成">
            <a:extLst>
              <a:ext uri="{FF2B5EF4-FFF2-40B4-BE49-F238E27FC236}">
                <a16:creationId xmlns:a16="http://schemas.microsoft.com/office/drawing/2014/main" id="{7D757FB0-1CB1-4746-B75B-D3251072DF64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2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3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x(特徴量データ)</a:t>
            </a:r>
          </a:p>
        </p:txBody>
      </p:sp>
      <p:sp>
        <p:nvSpPr>
          <p:cNvPr id="204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y(正解データ)</a:t>
            </a:r>
          </a:p>
        </p:txBody>
      </p:sp>
      <p:sp>
        <p:nvSpPr>
          <p:cNvPr id="205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x_train</a:t>
            </a:r>
          </a:p>
        </p:txBody>
      </p:sp>
      <p:sp>
        <p:nvSpPr>
          <p:cNvPr id="206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y_train</a:t>
            </a:r>
          </a:p>
        </p:txBody>
      </p:sp>
      <p:sp>
        <p:nvSpPr>
          <p:cNvPr id="207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8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rgbClr val="61D836">
              <a:alpha val="5138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09" name="学習"/>
          <p:cNvSpPr txBox="1"/>
          <p:nvPr/>
        </p:nvSpPr>
        <p:spPr>
          <a:xfrm>
            <a:off x="9683106" y="4091091"/>
            <a:ext cx="1460501" cy="787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学習</a:t>
            </a:r>
          </a:p>
        </p:txBody>
      </p:sp>
      <p:sp>
        <p:nvSpPr>
          <p:cNvPr id="210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1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2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3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x_test</a:t>
            </a:r>
          </a:p>
        </p:txBody>
      </p:sp>
      <p:sp>
        <p:nvSpPr>
          <p:cNvPr id="214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y_test</a:t>
            </a:r>
          </a:p>
        </p:txBody>
      </p:sp>
      <p:sp>
        <p:nvSpPr>
          <p:cNvPr id="215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6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7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18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9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0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21" name="矢印"/>
          <p:cNvSpPr/>
          <p:nvPr/>
        </p:nvSpPr>
        <p:spPr>
          <a:xfrm rot="5400000">
            <a:off x="13764243" y="6769228"/>
            <a:ext cx="812800" cy="904596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2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3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4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5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6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正解の予測</a:t>
            </a:r>
          </a:p>
        </p:txBody>
      </p:sp>
      <p:sp>
        <p:nvSpPr>
          <p:cNvPr id="227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正解との比較・評価</a:t>
            </a:r>
          </a:p>
        </p:txBody>
      </p:sp>
      <p:sp>
        <p:nvSpPr>
          <p:cNvPr id="228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9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31" name="深層学習の流れ"/>
          <p:cNvSpPr txBox="1"/>
          <p:nvPr/>
        </p:nvSpPr>
        <p:spPr>
          <a:xfrm>
            <a:off x="9990760" y="279390"/>
            <a:ext cx="4737101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深層学習の流れ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model.summary()は、…"/>
          <p:cNvSpPr txBox="1"/>
          <p:nvPr/>
        </p:nvSpPr>
        <p:spPr>
          <a:xfrm>
            <a:off x="1126743" y="3665250"/>
            <a:ext cx="8181727" cy="13490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()は、</a:t>
            </a:r>
          </a:p>
          <a:p>
            <a:pPr>
              <a:defRPr sz="4500"/>
            </a:pPr>
            <a:r>
              <a:rPr dirty="0" err="1"/>
              <a:t>作成した学習モデルを要約する</a:t>
            </a:r>
            <a:endParaRPr dirty="0"/>
          </a:p>
        </p:txBody>
      </p:sp>
      <p:pic>
        <p:nvPicPr>
          <p:cNvPr id="730" name="スクリーンショット 2021-03-25 9.25.11.png" descr="スクリーンショット 2021-03-25 9.25.11.png"/>
          <p:cNvPicPr>
            <a:picLocks noChangeAspect="1"/>
          </p:cNvPicPr>
          <p:nvPr/>
        </p:nvPicPr>
        <p:blipFill rotWithShape="1">
          <a:blip r:embed="rId2"/>
          <a:srcRect t="5720"/>
          <a:stretch/>
        </p:blipFill>
        <p:spPr>
          <a:xfrm>
            <a:off x="10468216" y="2194560"/>
            <a:ext cx="13016547" cy="64086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" name="dl_model = Sequential()…">
            <a:extLst>
              <a:ext uri="{FF2B5EF4-FFF2-40B4-BE49-F238E27FC236}">
                <a16:creationId xmlns:a16="http://schemas.microsoft.com/office/drawing/2014/main" id="{20AFB953-5F3E-4E9D-8961-8B47EE291F3C}"/>
              </a:ext>
            </a:extLst>
          </p:cNvPr>
          <p:cNvSpPr txBox="1"/>
          <p:nvPr/>
        </p:nvSpPr>
        <p:spPr>
          <a:xfrm>
            <a:off x="2931484" y="914099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>
                <a:solidFill>
                  <a:schemeClr val="tx1"/>
                </a:solidFill>
              </a:rPr>
              <a:t>dl_</a:t>
            </a:r>
            <a:r>
              <a:rPr dirty="0" err="1">
                <a:solidFill>
                  <a:schemeClr val="tx1"/>
                </a:solidFill>
              </a:rPr>
              <a:t>model.compile</a:t>
            </a:r>
            <a:r>
              <a:rPr dirty="0">
                <a:solidFill>
                  <a:schemeClr val="tx1"/>
                </a:solidFill>
              </a:rPr>
              <a:t>(loss='</a:t>
            </a:r>
            <a:r>
              <a:rPr dirty="0" err="1">
                <a:solidFill>
                  <a:schemeClr val="tx1"/>
                </a:solidFill>
              </a:rPr>
              <a:t>binary_crossentropy</a:t>
            </a:r>
            <a:r>
              <a:rPr dirty="0">
                <a:solidFill>
                  <a:schemeClr val="tx1"/>
                </a:solidFill>
              </a:rPr>
              <a:t>', optimizer='Adam', metrics=["accuracy"])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model.summary</a:t>
            </a:r>
            <a:r>
              <a:rPr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" name="学習モデルの作成">
            <a:extLst>
              <a:ext uri="{FF2B5EF4-FFF2-40B4-BE49-F238E27FC236}">
                <a16:creationId xmlns:a16="http://schemas.microsoft.com/office/drawing/2014/main" id="{0172E1A1-9686-4B61-B60F-65B50795A6D7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“ 3)神経回路の作成をコピーして実行してみよう"/>
          <p:cNvSpPr txBox="1"/>
          <p:nvPr/>
        </p:nvSpPr>
        <p:spPr>
          <a:xfrm>
            <a:off x="6159304" y="1858750"/>
            <a:ext cx="115877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“ 3)神経回路の作成をコピーして実行してみよう</a:t>
            </a:r>
          </a:p>
        </p:txBody>
      </p:sp>
      <p:sp>
        <p:nvSpPr>
          <p:cNvPr id="735" name="# 3)神経回路の作成…"/>
          <p:cNvSpPr txBox="1"/>
          <p:nvPr/>
        </p:nvSpPr>
        <p:spPr>
          <a:xfrm>
            <a:off x="5852864" y="3190254"/>
            <a:ext cx="12678272" cy="330346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# 3)</a:t>
            </a:r>
            <a:r>
              <a:rPr dirty="0" err="1"/>
              <a:t>神経回路の作成</a:t>
            </a:r>
            <a:endParaRPr lang="en-US" dirty="0"/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</a:t>
            </a:r>
            <a:r>
              <a:rPr lang="en-US" dirty="0"/>
              <a:t> = Sequential()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(Dense(4,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=(4,)))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(Dense(4,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(Dense(4,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(Dense(1, activation='sigmoid'))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dl_model.compile</a:t>
            </a:r>
            <a:r>
              <a:rPr lang="en-US" dirty="0"/>
              <a:t>(loss='</a:t>
            </a:r>
            <a:r>
              <a:rPr lang="en-US" dirty="0" err="1"/>
              <a:t>binary_crossentropy</a:t>
            </a:r>
            <a:r>
              <a:rPr lang="en-US" dirty="0"/>
              <a:t>', optimizer='Adam', metrics=["accuracy"])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dl_model.summary</a:t>
            </a:r>
            <a:r>
              <a:rPr lang="en-US" dirty="0"/>
              <a:t>()</a:t>
            </a:r>
            <a:endParaRPr dirty="0"/>
          </a:p>
        </p:txBody>
      </p:sp>
      <p:pic>
        <p:nvPicPr>
          <p:cNvPr id="736" name="スクリーンショット 2021-04-08 14.17.25.png" descr="スクリーンショット 2021-04-08 14.17.25.png"/>
          <p:cNvPicPr>
            <a:picLocks noChangeAspect="1"/>
          </p:cNvPicPr>
          <p:nvPr/>
        </p:nvPicPr>
        <p:blipFill>
          <a:blip r:embed="rId2"/>
          <a:srcRect t="54840" r="36222"/>
          <a:stretch>
            <a:fillRect/>
          </a:stretch>
        </p:blipFill>
        <p:spPr>
          <a:xfrm>
            <a:off x="5376862" y="7202924"/>
            <a:ext cx="13630284" cy="58779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" name="学習モデルの作成">
            <a:extLst>
              <a:ext uri="{FF2B5EF4-FFF2-40B4-BE49-F238E27FC236}">
                <a16:creationId xmlns:a16="http://schemas.microsoft.com/office/drawing/2014/main" id="{38F0F859-0963-4927-8F01-490D2764E03A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history = dl_model.fit(x_train, y_train, epochs=300)"/>
          <p:cNvSpPr txBox="1"/>
          <p:nvPr/>
        </p:nvSpPr>
        <p:spPr>
          <a:xfrm>
            <a:off x="5632079" y="1923407"/>
            <a:ext cx="13420838" cy="793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history = </a:t>
            </a:r>
            <a:r>
              <a:rPr dirty="0" err="1"/>
              <a:t>dl_model.fit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epochs=300) </a:t>
            </a:r>
          </a:p>
        </p:txBody>
      </p:sp>
      <p:sp>
        <p:nvSpPr>
          <p:cNvPr id="739" name="epochs"/>
          <p:cNvSpPr txBox="1"/>
          <p:nvPr/>
        </p:nvSpPr>
        <p:spPr>
          <a:xfrm>
            <a:off x="3128998" y="4589847"/>
            <a:ext cx="20302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epochs</a:t>
            </a:r>
          </a:p>
        </p:txBody>
      </p:sp>
      <p:sp>
        <p:nvSpPr>
          <p:cNvPr id="740" name="1エポックは1試行のことで、学習用データを１通り使って１エポックと数える…"/>
          <p:cNvSpPr txBox="1"/>
          <p:nvPr/>
        </p:nvSpPr>
        <p:spPr>
          <a:xfrm>
            <a:off x="3207285" y="5395799"/>
            <a:ext cx="18892115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1エポックは1試行のことで、学習用データを１通り使って１エポックと数える</a:t>
            </a:r>
          </a:p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ここでは300回学習させている。</a:t>
            </a:r>
          </a:p>
        </p:txBody>
      </p:sp>
      <p:sp>
        <p:nvSpPr>
          <p:cNvPr id="743" name="学習用データでの学習"/>
          <p:cNvSpPr txBox="1"/>
          <p:nvPr/>
        </p:nvSpPr>
        <p:spPr>
          <a:xfrm>
            <a:off x="8139614" y="160826"/>
            <a:ext cx="8104783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４）</a:t>
            </a:r>
            <a:r>
              <a:rPr dirty="0" err="1"/>
              <a:t>学習用データでの学習</a:t>
            </a:r>
            <a:endParaRPr dirty="0"/>
          </a:p>
        </p:txBody>
      </p:sp>
      <p:sp>
        <p:nvSpPr>
          <p:cNvPr id="744" name="historyに学習過程を記録する。 300回学習させる"/>
          <p:cNvSpPr txBox="1"/>
          <p:nvPr/>
        </p:nvSpPr>
        <p:spPr>
          <a:xfrm>
            <a:off x="5285171" y="3164373"/>
            <a:ext cx="12885849" cy="76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historyに学習過程を記録する。 300回学習させる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history = dl_model.fit(x_train, y_train, epochs=300)"/>
          <p:cNvSpPr txBox="1"/>
          <p:nvPr/>
        </p:nvSpPr>
        <p:spPr>
          <a:xfrm>
            <a:off x="5632079" y="1923407"/>
            <a:ext cx="13420838" cy="793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history = dl_model.fit(x_train, y_train, epochs=300) </a:t>
            </a:r>
          </a:p>
        </p:txBody>
      </p:sp>
      <p:sp>
        <p:nvSpPr>
          <p:cNvPr id="739" name="epochs"/>
          <p:cNvSpPr txBox="1"/>
          <p:nvPr/>
        </p:nvSpPr>
        <p:spPr>
          <a:xfrm>
            <a:off x="3128998" y="4589847"/>
            <a:ext cx="20302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epochs</a:t>
            </a:r>
          </a:p>
        </p:txBody>
      </p:sp>
      <p:sp>
        <p:nvSpPr>
          <p:cNvPr id="740" name="1エポックは1試行のことで、学習用データを１通り使って１エポックと数える…"/>
          <p:cNvSpPr txBox="1"/>
          <p:nvPr/>
        </p:nvSpPr>
        <p:spPr>
          <a:xfrm>
            <a:off x="3207285" y="5395799"/>
            <a:ext cx="18892115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1エポックは1試行のことで、学習用データを１通り使って１エポックと数える</a:t>
            </a:r>
          </a:p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ここでは300回学習させている。</a:t>
            </a:r>
          </a:p>
        </p:txBody>
      </p:sp>
      <p:pic>
        <p:nvPicPr>
          <p:cNvPr id="741" name="スクリーンショット 2021-03-25 9.34.19.png" descr="スクリーンショット 2021-03-25 9.34.19.png"/>
          <p:cNvPicPr>
            <a:picLocks noChangeAspect="1"/>
          </p:cNvPicPr>
          <p:nvPr/>
        </p:nvPicPr>
        <p:blipFill>
          <a:blip r:embed="rId2"/>
          <a:srcRect t="33659"/>
          <a:stretch>
            <a:fillRect/>
          </a:stretch>
        </p:blipFill>
        <p:spPr>
          <a:xfrm>
            <a:off x="1030468" y="7251631"/>
            <a:ext cx="11873310" cy="587938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742" name="実行するとコンソール画面に学習過程が出力される…"/>
          <p:cNvSpPr txBox="1"/>
          <p:nvPr/>
        </p:nvSpPr>
        <p:spPr>
          <a:xfrm>
            <a:off x="13452825" y="8078035"/>
            <a:ext cx="10611613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実行するとコンソール画面に学習過程が出力される</a:t>
            </a:r>
          </a:p>
          <a:p>
            <a:pPr algn="l" defTabSz="2438338">
              <a:lnSpc>
                <a:spcPct val="100000"/>
              </a:lnSpc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loss: 学習用データの誤差、0に近いほどよい</a:t>
            </a:r>
          </a:p>
          <a:p>
            <a:pPr algn="l" defTabSz="2438338">
              <a:lnSpc>
                <a:spcPct val="100000"/>
              </a:lnSpc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acc: 学習用データの正解率、1に近いほどよい</a:t>
            </a:r>
          </a:p>
        </p:txBody>
      </p:sp>
      <p:sp>
        <p:nvSpPr>
          <p:cNvPr id="743" name="学習用データでの学習"/>
          <p:cNvSpPr txBox="1"/>
          <p:nvPr/>
        </p:nvSpPr>
        <p:spPr>
          <a:xfrm>
            <a:off x="8139614" y="160826"/>
            <a:ext cx="8104783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４）</a:t>
            </a:r>
            <a:r>
              <a:rPr dirty="0" err="1"/>
              <a:t>学習用データでの学習</a:t>
            </a:r>
            <a:endParaRPr dirty="0"/>
          </a:p>
        </p:txBody>
      </p:sp>
      <p:sp>
        <p:nvSpPr>
          <p:cNvPr id="744" name="historyに学習過程を記録する。 300回学習させる"/>
          <p:cNvSpPr txBox="1"/>
          <p:nvPr/>
        </p:nvSpPr>
        <p:spPr>
          <a:xfrm>
            <a:off x="5285171" y="3164373"/>
            <a:ext cx="12885849" cy="76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historyに学習過程を記録する。 300回学習させる</a:t>
            </a:r>
          </a:p>
        </p:txBody>
      </p:sp>
    </p:spTree>
    <p:extLst>
      <p:ext uri="{BB962C8B-B14F-4D97-AF65-F5344CB8AC3E}">
        <p14:creationId xmlns:p14="http://schemas.microsoft.com/office/powerpoint/2010/main" val="160936861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core = model.evaluate(x_test, y_test, verbose=0)…"/>
          <p:cNvSpPr txBox="1"/>
          <p:nvPr/>
        </p:nvSpPr>
        <p:spPr>
          <a:xfrm>
            <a:off x="5675793" y="1491495"/>
            <a:ext cx="13032414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>
                <a:solidFill>
                  <a:schemeClr val="accent5"/>
                </a:solidFill>
              </a:defRPr>
            </a:pPr>
            <a:r>
              <a:rPr sz="6000" dirty="0"/>
              <a:t>score = </a:t>
            </a:r>
            <a:r>
              <a:rPr lang="en-US" sz="6000" dirty="0" err="1"/>
              <a:t>dl_</a:t>
            </a:r>
            <a:r>
              <a:rPr sz="6000" dirty="0" err="1"/>
              <a:t>model.evaluate</a:t>
            </a:r>
            <a:r>
              <a:rPr sz="6000" dirty="0"/>
              <a:t>(</a:t>
            </a:r>
            <a:r>
              <a:rPr sz="6000" dirty="0" err="1"/>
              <a:t>x_test</a:t>
            </a:r>
            <a:r>
              <a:rPr sz="6000" dirty="0"/>
              <a:t>, </a:t>
            </a:r>
            <a:r>
              <a:rPr sz="6000" dirty="0" err="1"/>
              <a:t>y_test</a:t>
            </a:r>
            <a:r>
              <a:rPr sz="6000" dirty="0"/>
              <a:t>)</a:t>
            </a:r>
          </a:p>
          <a:p>
            <a:pPr algn="l">
              <a:defRPr sz="3500">
                <a:solidFill>
                  <a:schemeClr val="accent5"/>
                </a:solidFill>
              </a:defRPr>
            </a:pPr>
            <a:r>
              <a:rPr sz="6000" dirty="0"/>
              <a:t>print("Test loss:", score[0])</a:t>
            </a:r>
          </a:p>
          <a:p>
            <a:pPr algn="l">
              <a:defRPr sz="3500">
                <a:solidFill>
                  <a:schemeClr val="accent5"/>
                </a:solidFill>
              </a:defRPr>
            </a:pPr>
            <a:r>
              <a:rPr sz="6000" dirty="0"/>
              <a:t>print("Test accuracy:", score[1])</a:t>
            </a:r>
          </a:p>
        </p:txBody>
      </p:sp>
      <p:sp>
        <p:nvSpPr>
          <p:cNvPr id="747" name="print(&quot;Test loss:&quot;, score[0])…"/>
          <p:cNvSpPr txBox="1"/>
          <p:nvPr/>
        </p:nvSpPr>
        <p:spPr>
          <a:xfrm>
            <a:off x="7399410" y="7885023"/>
            <a:ext cx="1034683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sz="4800" dirty="0"/>
              <a:t>print("Test loss:", score[0])</a:t>
            </a:r>
          </a:p>
          <a:p>
            <a:pPr algn="l">
              <a:defRPr sz="4000"/>
            </a:pPr>
            <a:r>
              <a:rPr sz="4800" dirty="0"/>
              <a:t>Test loss:  0.009264961816370487</a:t>
            </a:r>
          </a:p>
          <a:p>
            <a:pPr algn="l">
              <a:defRPr sz="4000"/>
            </a:pPr>
            <a:endParaRPr sz="4800" dirty="0"/>
          </a:p>
          <a:p>
            <a:pPr algn="l">
              <a:defRPr sz="4000"/>
            </a:pPr>
            <a:r>
              <a:rPr sz="4800" dirty="0"/>
              <a:t>print("Test accuracy:", score[1])</a:t>
            </a:r>
          </a:p>
          <a:p>
            <a:pPr algn="l">
              <a:defRPr sz="4000"/>
            </a:pPr>
            <a:r>
              <a:rPr sz="4800" dirty="0"/>
              <a:t>Test accuracy: 1.0</a:t>
            </a:r>
          </a:p>
        </p:txBody>
      </p:sp>
      <p:sp>
        <p:nvSpPr>
          <p:cNvPr id="748" name="(変数名) = model.evaluate(x_test, y_test,verbose=0)…"/>
          <p:cNvSpPr txBox="1"/>
          <p:nvPr/>
        </p:nvSpPr>
        <p:spPr>
          <a:xfrm>
            <a:off x="2337014" y="4404947"/>
            <a:ext cx="19709973" cy="142603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lnSpc>
                <a:spcPct val="100000"/>
              </a:lnSpc>
              <a:defRPr sz="4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(</a:t>
            </a:r>
            <a:r>
              <a:rPr dirty="0" err="1"/>
              <a:t>変数名</a:t>
            </a:r>
            <a:r>
              <a:rPr dirty="0"/>
              <a:t>) = </a:t>
            </a:r>
            <a:r>
              <a:rPr lang="en-US" dirty="0" err="1"/>
              <a:t>dl_</a:t>
            </a:r>
            <a:r>
              <a:rPr dirty="0" err="1"/>
              <a:t>model.evaluate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 defTabSz="2438338">
              <a:lnSpc>
                <a:spcPct val="100000"/>
              </a:lnSpc>
              <a:defRPr sz="4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→</a:t>
            </a:r>
            <a:r>
              <a:rPr dirty="0" err="1"/>
              <a:t>誤差と正解率が算出される</a:t>
            </a:r>
            <a:endParaRPr dirty="0"/>
          </a:p>
        </p:txBody>
      </p:sp>
      <p:sp>
        <p:nvSpPr>
          <p:cNvPr id="749" name="誤差→(変数名)[0]、正解率→(変数名)[1]"/>
          <p:cNvSpPr txBox="1"/>
          <p:nvPr/>
        </p:nvSpPr>
        <p:spPr>
          <a:xfrm>
            <a:off x="6911037" y="6354030"/>
            <a:ext cx="1034683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6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400" dirty="0" err="1">
                <a:solidFill>
                  <a:schemeClr val="tx1"/>
                </a:solidFill>
              </a:rPr>
              <a:t>誤差</a:t>
            </a:r>
            <a:r>
              <a:rPr sz="4400" dirty="0">
                <a:solidFill>
                  <a:schemeClr val="tx1"/>
                </a:solidFill>
              </a:rPr>
              <a:t>→(</a:t>
            </a:r>
            <a:r>
              <a:rPr sz="4400" dirty="0" err="1">
                <a:solidFill>
                  <a:schemeClr val="tx1"/>
                </a:solidFill>
              </a:rPr>
              <a:t>変数名</a:t>
            </a:r>
            <a:r>
              <a:rPr sz="4400" dirty="0">
                <a:solidFill>
                  <a:schemeClr val="tx1"/>
                </a:solidFill>
              </a:rPr>
              <a:t>)[0]、</a:t>
            </a:r>
            <a:r>
              <a:rPr sz="4400" dirty="0" err="1">
                <a:solidFill>
                  <a:schemeClr val="tx1"/>
                </a:solidFill>
              </a:rPr>
              <a:t>正解率</a:t>
            </a:r>
            <a:r>
              <a:rPr sz="4400" dirty="0">
                <a:solidFill>
                  <a:schemeClr val="tx1"/>
                </a:solidFill>
              </a:rPr>
              <a:t>→(</a:t>
            </a:r>
            <a:r>
              <a:rPr sz="4400" dirty="0" err="1">
                <a:solidFill>
                  <a:schemeClr val="tx1"/>
                </a:solidFill>
              </a:rPr>
              <a:t>変数名</a:t>
            </a:r>
            <a:r>
              <a:rPr sz="4400" dirty="0">
                <a:solidFill>
                  <a:schemeClr val="tx1"/>
                </a:solidFill>
              </a:rPr>
              <a:t>)[1]</a:t>
            </a:r>
          </a:p>
        </p:txBody>
      </p:sp>
      <p:sp>
        <p:nvSpPr>
          <p:cNvPr id="750" name="誤差0.9%、正解率100%という結果"/>
          <p:cNvSpPr txBox="1"/>
          <p:nvPr/>
        </p:nvSpPr>
        <p:spPr>
          <a:xfrm>
            <a:off x="6911037" y="12224505"/>
            <a:ext cx="10346834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4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誤差0.9%、正解率100%という結果</a:t>
            </a:r>
          </a:p>
        </p:txBody>
      </p:sp>
      <p:sp>
        <p:nvSpPr>
          <p:cNvPr id="752" name="テスト用データでの検証"/>
          <p:cNvSpPr txBox="1"/>
          <p:nvPr/>
        </p:nvSpPr>
        <p:spPr>
          <a:xfrm>
            <a:off x="7806184" y="160826"/>
            <a:ext cx="8771633" cy="902811"/>
          </a:xfrm>
          <a:prstGeom prst="rect">
            <a:avLst/>
          </a:prstGeom>
          <a:solidFill>
            <a:schemeClr val="accent3">
              <a:hueOff val="945267"/>
              <a:satOff val="49643"/>
              <a:lumOff val="-1925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５）</a:t>
            </a:r>
            <a:r>
              <a:rPr dirty="0" err="1"/>
              <a:t>テスト用データでの検証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スクリーンショット 2021-03-25 9.53.43.png" descr="スクリーンショット 2021-03-25 9.53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73" y="2598907"/>
            <a:ext cx="12155845" cy="8518186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結果の可視化"/>
          <p:cNvSpPr txBox="1"/>
          <p:nvPr/>
        </p:nvSpPr>
        <p:spPr>
          <a:xfrm>
            <a:off x="9620249" y="142331"/>
            <a:ext cx="5143501" cy="939800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結果の可視化</a:t>
            </a:r>
          </a:p>
        </p:txBody>
      </p:sp>
      <p:sp>
        <p:nvSpPr>
          <p:cNvPr id="763" name="# Loss(正解との誤差)をloss_valuesに入れる…"/>
          <p:cNvSpPr txBox="1"/>
          <p:nvPr/>
        </p:nvSpPr>
        <p:spPr>
          <a:xfrm>
            <a:off x="508423" y="2405161"/>
            <a:ext cx="8999258" cy="99514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をloss_valuesに入れる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loss_values</a:t>
            </a:r>
            <a:r>
              <a:rPr sz="2800" dirty="0"/>
              <a:t> = </a:t>
            </a:r>
            <a:r>
              <a:rPr sz="2800" dirty="0" err="1"/>
              <a:t>history.history</a:t>
            </a:r>
            <a:r>
              <a:rPr sz="2800" dirty="0"/>
              <a:t>[‘loss']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</a:t>
            </a:r>
            <a:r>
              <a:rPr sz="2800" dirty="0" err="1"/>
              <a:t>正確度をaccに入れる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acc = </a:t>
            </a:r>
            <a:r>
              <a:rPr sz="2800" dirty="0" err="1"/>
              <a:t>history.history</a:t>
            </a:r>
            <a:r>
              <a:rPr sz="2800" dirty="0"/>
              <a:t>[‘accuracy']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1からepoch数までのリストを作る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epochlist</a:t>
            </a:r>
            <a:r>
              <a:rPr sz="2800" dirty="0"/>
              <a:t> = range(1, </a:t>
            </a:r>
            <a:r>
              <a:rPr sz="2800" dirty="0" err="1"/>
              <a:t>len</a:t>
            </a:r>
            <a:r>
              <a:rPr sz="2800" dirty="0"/>
              <a:t>(</a:t>
            </a:r>
            <a:r>
              <a:rPr sz="2800" dirty="0" err="1"/>
              <a:t>loss_values</a:t>
            </a:r>
            <a:r>
              <a:rPr sz="2800" dirty="0"/>
              <a:t>) +1)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bo'は青点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</a:t>
            </a:r>
            <a:r>
              <a:rPr sz="2800" dirty="0" err="1"/>
              <a:t>loss_values</a:t>
            </a:r>
            <a:r>
              <a:rPr sz="2800" dirty="0"/>
              <a:t>, '</a:t>
            </a:r>
            <a:r>
              <a:rPr sz="2800" dirty="0" err="1"/>
              <a:t>bo</a:t>
            </a:r>
            <a:r>
              <a:rPr sz="2800" dirty="0"/>
              <a:t>', label='Training loss’)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</a:t>
            </a:r>
            <a:r>
              <a:rPr sz="2800" dirty="0" err="1"/>
              <a:t>正確率のグラフを作る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b'は青い線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acc, 'b', label='Training accuracy')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plt.title</a:t>
            </a:r>
            <a:r>
              <a:rPr sz="2800" dirty="0"/>
              <a:t>('</a:t>
            </a:r>
            <a:r>
              <a:rPr sz="2800" dirty="0" err="1"/>
              <a:t>学習回数と正確度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plt.ylabel</a:t>
            </a:r>
            <a:r>
              <a:rPr sz="2800" dirty="0"/>
              <a:t>('</a:t>
            </a:r>
            <a:r>
              <a:rPr sz="2800" dirty="0" err="1"/>
              <a:t>青線は正解率、青点は誤差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plt.xlabel</a:t>
            </a:r>
            <a:r>
              <a:rPr sz="2800" dirty="0"/>
              <a:t>('</a:t>
            </a:r>
            <a:r>
              <a:rPr sz="2800" dirty="0" err="1"/>
              <a:t>学習回数</a:t>
            </a:r>
            <a:r>
              <a:rPr sz="2800" dirty="0"/>
              <a:t>(</a:t>
            </a:r>
            <a:r>
              <a:rPr sz="2800" dirty="0" err="1"/>
              <a:t>epoch数</a:t>
            </a:r>
            <a:r>
              <a:rPr sz="2800" dirty="0"/>
              <a:t>)')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plt.legend</a:t>
            </a:r>
            <a:r>
              <a:rPr sz="2800" dirty="0"/>
              <a:t>()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plt.show</a:t>
            </a:r>
            <a:r>
              <a:rPr sz="2800" dirty="0"/>
              <a:t>()</a:t>
            </a:r>
          </a:p>
        </p:txBody>
      </p:sp>
      <p:sp>
        <p:nvSpPr>
          <p:cNvPr id="764" name="“5) 学習過程をグラフ表示する”を実行しよう"/>
          <p:cNvSpPr txBox="1"/>
          <p:nvPr/>
        </p:nvSpPr>
        <p:spPr>
          <a:xfrm>
            <a:off x="1744552" y="1367548"/>
            <a:ext cx="10514460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“</a:t>
            </a:r>
            <a:r>
              <a:rPr lang="en-US" dirty="0"/>
              <a:t>6</a:t>
            </a:r>
            <a:r>
              <a:rPr dirty="0"/>
              <a:t>) </a:t>
            </a:r>
            <a:r>
              <a:rPr dirty="0" err="1"/>
              <a:t>学習過程をグラフ表示する”を実行しよう</a:t>
            </a:r>
            <a:r>
              <a:rPr dirty="0"/>
              <a:t> </a:t>
            </a:r>
          </a:p>
        </p:txBody>
      </p:sp>
      <p:sp>
        <p:nvSpPr>
          <p:cNvPr id="765" name="学習する度に正解率が上がって誤差が下がって…"/>
          <p:cNvSpPr txBox="1"/>
          <p:nvPr/>
        </p:nvSpPr>
        <p:spPr>
          <a:xfrm>
            <a:off x="12249842" y="11514994"/>
            <a:ext cx="10514460" cy="1352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学習する度に正解率が上がって誤差が下がって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いることが分かる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結果の可視化(補足)"/>
          <p:cNvSpPr txBox="1"/>
          <p:nvPr/>
        </p:nvSpPr>
        <p:spPr>
          <a:xfrm>
            <a:off x="8512149" y="472"/>
            <a:ext cx="7359702" cy="1223519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結果の可視化(補足)</a:t>
            </a:r>
          </a:p>
        </p:txBody>
      </p:sp>
      <p:sp>
        <p:nvSpPr>
          <p:cNvPr id="768" name="# Loss(正解との誤差)をloss_valuesに入れる…"/>
          <p:cNvSpPr txBox="1"/>
          <p:nvPr/>
        </p:nvSpPr>
        <p:spPr>
          <a:xfrm>
            <a:off x="508423" y="2405161"/>
            <a:ext cx="8999258" cy="99514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をloss_valuesに入れる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loss_values</a:t>
            </a:r>
            <a:r>
              <a:rPr sz="2800" dirty="0"/>
              <a:t> = </a:t>
            </a:r>
            <a:r>
              <a:rPr sz="2800" dirty="0" err="1"/>
              <a:t>history.history</a:t>
            </a:r>
            <a:r>
              <a:rPr sz="2800" dirty="0"/>
              <a:t>[‘loss']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</a:t>
            </a:r>
            <a:r>
              <a:rPr sz="2800" dirty="0" err="1"/>
              <a:t>正確度をaccに入れる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acc = </a:t>
            </a:r>
            <a:r>
              <a:rPr sz="2800" dirty="0" err="1"/>
              <a:t>history.history</a:t>
            </a:r>
            <a:r>
              <a:rPr sz="2800" dirty="0"/>
              <a:t>[‘accuracy']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1からepoch数までのリストを作る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epochlist</a:t>
            </a:r>
            <a:r>
              <a:rPr sz="2800" dirty="0"/>
              <a:t> = range(1, </a:t>
            </a:r>
            <a:r>
              <a:rPr sz="2800" dirty="0" err="1"/>
              <a:t>len</a:t>
            </a:r>
            <a:r>
              <a:rPr sz="2800" dirty="0"/>
              <a:t>(</a:t>
            </a:r>
            <a:r>
              <a:rPr sz="2800" dirty="0" err="1"/>
              <a:t>loss_values</a:t>
            </a:r>
            <a:r>
              <a:rPr sz="2800" dirty="0"/>
              <a:t>) +1)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bo'は青点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</a:t>
            </a:r>
            <a:r>
              <a:rPr sz="2800" dirty="0" err="1"/>
              <a:t>loss_values</a:t>
            </a:r>
            <a:r>
              <a:rPr sz="2800" dirty="0"/>
              <a:t>, '</a:t>
            </a:r>
            <a:r>
              <a:rPr sz="2800" dirty="0" err="1"/>
              <a:t>bo</a:t>
            </a:r>
            <a:r>
              <a:rPr sz="2800" dirty="0"/>
              <a:t>', label='Training loss’)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</a:t>
            </a:r>
            <a:r>
              <a:rPr sz="2800" dirty="0" err="1"/>
              <a:t>正確率のグラフを作る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b'は青い線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acc, 'b', label='Training accuracy')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plt.title</a:t>
            </a:r>
            <a:r>
              <a:rPr sz="2800" dirty="0"/>
              <a:t>('</a:t>
            </a:r>
            <a:r>
              <a:rPr sz="2800" dirty="0" err="1"/>
              <a:t>学習回数と正確度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plt.ylabel</a:t>
            </a:r>
            <a:r>
              <a:rPr sz="2800" dirty="0"/>
              <a:t>('</a:t>
            </a:r>
            <a:r>
              <a:rPr sz="2800" dirty="0" err="1"/>
              <a:t>青線は正解率、青点は誤差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plt.xlabel</a:t>
            </a:r>
            <a:r>
              <a:rPr sz="2800" dirty="0"/>
              <a:t>('</a:t>
            </a:r>
            <a:r>
              <a:rPr sz="2800" dirty="0" err="1"/>
              <a:t>学習回数</a:t>
            </a:r>
            <a:r>
              <a:rPr sz="2800" dirty="0"/>
              <a:t>(</a:t>
            </a:r>
            <a:r>
              <a:rPr sz="2800" dirty="0" err="1"/>
              <a:t>epoch数</a:t>
            </a:r>
            <a:r>
              <a:rPr sz="2800" dirty="0"/>
              <a:t>)')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plt.legend</a:t>
            </a:r>
            <a:r>
              <a:rPr sz="2800" dirty="0"/>
              <a:t>()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plt.show</a:t>
            </a:r>
            <a:r>
              <a:rPr sz="2800" dirty="0"/>
              <a:t>()</a:t>
            </a:r>
          </a:p>
        </p:txBody>
      </p:sp>
      <p:sp>
        <p:nvSpPr>
          <p:cNvPr id="769" name="“5) 学習過程をグラフ表示する”を実行しよう"/>
          <p:cNvSpPr txBox="1"/>
          <p:nvPr/>
        </p:nvSpPr>
        <p:spPr>
          <a:xfrm>
            <a:off x="1744552" y="1367548"/>
            <a:ext cx="10514460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“</a:t>
            </a:r>
            <a:r>
              <a:rPr lang="en-US" dirty="0"/>
              <a:t>6</a:t>
            </a:r>
            <a:r>
              <a:rPr dirty="0"/>
              <a:t>) </a:t>
            </a:r>
            <a:r>
              <a:rPr dirty="0" err="1"/>
              <a:t>学習過程をグラフ表示する”を実行しよう</a:t>
            </a:r>
            <a:r>
              <a:rPr dirty="0"/>
              <a:t> </a:t>
            </a:r>
          </a:p>
        </p:txBody>
      </p:sp>
      <p:sp>
        <p:nvSpPr>
          <p:cNvPr id="770" name="history = model.fit(x_train, y_train, epochs=300)…"/>
          <p:cNvSpPr txBox="1"/>
          <p:nvPr/>
        </p:nvSpPr>
        <p:spPr>
          <a:xfrm>
            <a:off x="12057686" y="2912606"/>
            <a:ext cx="10635924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FF0000"/>
                </a:solidFill>
              </a:rPr>
              <a:t>history</a:t>
            </a:r>
            <a:r>
              <a:rPr dirty="0"/>
              <a:t> = </a:t>
            </a:r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epochs=300) </a:t>
            </a:r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kerasのfit</a:t>
            </a:r>
            <a:r>
              <a:rPr dirty="0"/>
              <a:t>()</a:t>
            </a:r>
            <a:r>
              <a:rPr dirty="0" err="1"/>
              <a:t>は各エポック毎の正解率、誤差を保存出来る</a:t>
            </a:r>
            <a:endParaRPr dirty="0"/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FF0000"/>
                </a:solidFill>
              </a:rPr>
              <a:t>history</a:t>
            </a:r>
            <a:r>
              <a:rPr dirty="0" err="1"/>
              <a:t>.history</a:t>
            </a:r>
            <a:r>
              <a:rPr dirty="0"/>
              <a:t>[“accuracy”]</a:t>
            </a:r>
            <a:r>
              <a:rPr dirty="0" err="1"/>
              <a:t>が正解率のリスト</a:t>
            </a:r>
            <a:endParaRPr dirty="0"/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FF0000"/>
                </a:solidFill>
              </a:rPr>
              <a:t>history</a:t>
            </a:r>
            <a:r>
              <a:rPr dirty="0" err="1"/>
              <a:t>.history</a:t>
            </a:r>
            <a:r>
              <a:rPr dirty="0"/>
              <a:t>[[“loss”]</a:t>
            </a:r>
            <a:r>
              <a:rPr dirty="0" err="1"/>
              <a:t>が誤差のリスト</a:t>
            </a:r>
            <a:endParaRPr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0AF542-DA8F-4AB2-8670-481E7A13B0B2}"/>
              </a:ext>
            </a:extLst>
          </p:cNvPr>
          <p:cNvSpPr txBox="1"/>
          <p:nvPr/>
        </p:nvSpPr>
        <p:spPr>
          <a:xfrm>
            <a:off x="10660901" y="6858000"/>
            <a:ext cx="13078691" cy="452431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 err="1"/>
              <a:t>loss_values</a:t>
            </a:r>
            <a:r>
              <a:rPr lang="en-US" altLang="ja-JP" sz="3600" dirty="0"/>
              <a:t> = </a:t>
            </a:r>
            <a:r>
              <a:rPr lang="en-US" altLang="ja-JP" sz="3600" dirty="0" err="1"/>
              <a:t>history.history</a:t>
            </a:r>
            <a:r>
              <a:rPr lang="en-US" altLang="ja-JP" sz="3600" dirty="0"/>
              <a:t>[‘loss']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/>
              <a:t>acc = </a:t>
            </a:r>
            <a:r>
              <a:rPr lang="en-US" altLang="ja-JP" sz="3600" dirty="0" err="1"/>
              <a:t>history.history</a:t>
            </a:r>
            <a:r>
              <a:rPr lang="en-US" altLang="ja-JP" sz="3600" dirty="0"/>
              <a:t>[‘accuracy']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altLang="ja-JP" sz="36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 err="1"/>
              <a:t>epochlist</a:t>
            </a:r>
            <a:r>
              <a:rPr lang="en-US" altLang="ja-JP" sz="3600" dirty="0"/>
              <a:t> = range(1, </a:t>
            </a:r>
            <a:r>
              <a:rPr lang="en-US" altLang="ja-JP" sz="3600" dirty="0" err="1"/>
              <a:t>len</a:t>
            </a:r>
            <a:r>
              <a:rPr lang="en-US" altLang="ja-JP" sz="3600" dirty="0"/>
              <a:t>(</a:t>
            </a:r>
            <a:r>
              <a:rPr lang="en-US" altLang="ja-JP" sz="3600" dirty="0" err="1"/>
              <a:t>loss_values</a:t>
            </a:r>
            <a:r>
              <a:rPr lang="en-US" altLang="ja-JP" sz="3600" dirty="0"/>
              <a:t>) +1)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sz="3600" dirty="0"/>
              <a:t>→</a:t>
            </a:r>
            <a:r>
              <a:rPr lang="en-US" altLang="ja-JP" sz="3600" dirty="0"/>
              <a:t>range(1, 301) :1</a:t>
            </a:r>
            <a:r>
              <a:rPr lang="ja-JP" altLang="en-US" sz="3600" dirty="0"/>
              <a:t>から</a:t>
            </a:r>
            <a:r>
              <a:rPr lang="en-US" altLang="ja-JP" sz="3600" dirty="0"/>
              <a:t>300</a:t>
            </a:r>
            <a:r>
              <a:rPr lang="ja-JP" altLang="en-US" sz="3600" dirty="0"/>
              <a:t>までの範囲を指定</a:t>
            </a:r>
            <a:endParaRPr lang="en-US" altLang="ja-JP" sz="36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altLang="ja-JP" sz="36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 err="1"/>
              <a:t>plt.plot</a:t>
            </a:r>
            <a:r>
              <a:rPr lang="en-US" altLang="ja-JP" sz="3600" dirty="0"/>
              <a:t>(</a:t>
            </a:r>
            <a:r>
              <a:rPr lang="en-US" altLang="ja-JP" sz="3600" dirty="0" err="1">
                <a:solidFill>
                  <a:srgbClr val="FF0000"/>
                </a:solidFill>
              </a:rPr>
              <a:t>epochlist</a:t>
            </a:r>
            <a:r>
              <a:rPr lang="en-US" altLang="ja-JP" sz="3600" dirty="0"/>
              <a:t>, </a:t>
            </a:r>
            <a:r>
              <a:rPr lang="en-US" altLang="ja-JP" sz="3600" dirty="0" err="1">
                <a:solidFill>
                  <a:srgbClr val="FF0000"/>
                </a:solidFill>
              </a:rPr>
              <a:t>loss_values</a:t>
            </a:r>
            <a:r>
              <a:rPr lang="en-US" altLang="ja-JP" sz="3600" dirty="0"/>
              <a:t>, '</a:t>
            </a:r>
            <a:r>
              <a:rPr lang="en-US" altLang="ja-JP" sz="3600" dirty="0" err="1"/>
              <a:t>bo</a:t>
            </a:r>
            <a:r>
              <a:rPr lang="en-US" altLang="ja-JP" sz="3600" dirty="0"/>
              <a:t>', label='Training loss’)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sz="3600" dirty="0"/>
              <a:t>→</a:t>
            </a:r>
            <a:r>
              <a:rPr lang="en-US" altLang="ja-JP" sz="3600" dirty="0"/>
              <a:t>X</a:t>
            </a:r>
            <a:r>
              <a:rPr lang="ja-JP" altLang="en-US" sz="3600" dirty="0"/>
              <a:t>軸が</a:t>
            </a:r>
            <a:r>
              <a:rPr lang="en-US" altLang="ja-JP" sz="3600" dirty="0"/>
              <a:t>1</a:t>
            </a:r>
            <a:r>
              <a:rPr lang="ja-JP" altLang="en-US" sz="3600" dirty="0"/>
              <a:t>から</a:t>
            </a:r>
            <a:r>
              <a:rPr lang="en-US" altLang="ja-JP" sz="3600" dirty="0"/>
              <a:t>300(</a:t>
            </a:r>
            <a:r>
              <a:rPr lang="ja-JP" altLang="en-US" sz="3600" dirty="0"/>
              <a:t>学習回数</a:t>
            </a:r>
            <a:r>
              <a:rPr lang="en-US" altLang="ja-JP" sz="3600" dirty="0"/>
              <a:t>)</a:t>
            </a:r>
            <a:r>
              <a:rPr lang="ja-JP" altLang="en-US" sz="3600" dirty="0"/>
              <a:t>、</a:t>
            </a:r>
            <a:r>
              <a:rPr lang="en-US" altLang="ja-JP" sz="3600" dirty="0"/>
              <a:t>Y</a:t>
            </a:r>
            <a:r>
              <a:rPr lang="ja-JP" altLang="en-US" sz="3600" dirty="0"/>
              <a:t>軸が各回の誤差で直線で結ぶ</a:t>
            </a:r>
            <a:endParaRPr lang="en-US" altLang="ja-JP" sz="36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自分たちで実践してみよう"/>
          <p:cNvSpPr txBox="1"/>
          <p:nvPr/>
        </p:nvSpPr>
        <p:spPr>
          <a:xfrm>
            <a:off x="7130796" y="142331"/>
            <a:ext cx="10122409" cy="939800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自分たちで実践してみよう</a:t>
            </a:r>
          </a:p>
        </p:txBody>
      </p:sp>
      <p:sp>
        <p:nvSpPr>
          <p:cNvPr id="773" name="1層目から3層目のニューロンを1つ増やして、…"/>
          <p:cNvSpPr txBox="1"/>
          <p:nvPr/>
        </p:nvSpPr>
        <p:spPr>
          <a:xfrm>
            <a:off x="6967717" y="1536566"/>
            <a:ext cx="10591937" cy="135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1層目から</a:t>
            </a:r>
            <a:r>
              <a:rPr lang="en-US" dirty="0"/>
              <a:t>3</a:t>
            </a:r>
            <a:r>
              <a:rPr dirty="0"/>
              <a:t>層目のニューロンを1つ増やして、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学習の回数を500回にして実践してみよう</a:t>
            </a:r>
          </a:p>
        </p:txBody>
      </p:sp>
      <p:grpSp>
        <p:nvGrpSpPr>
          <p:cNvPr id="870" name="グループ"/>
          <p:cNvGrpSpPr/>
          <p:nvPr/>
        </p:nvGrpSpPr>
        <p:grpSpPr>
          <a:xfrm>
            <a:off x="3569958" y="5409031"/>
            <a:ext cx="18410752" cy="4470440"/>
            <a:chOff x="0" y="0"/>
            <a:chExt cx="18410750" cy="4470439"/>
          </a:xfrm>
        </p:grpSpPr>
        <p:sp>
          <p:nvSpPr>
            <p:cNvPr id="774" name="楕円"/>
            <p:cNvSpPr/>
            <p:nvPr/>
          </p:nvSpPr>
          <p:spPr>
            <a:xfrm>
              <a:off x="0" y="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5" name="楕円"/>
            <p:cNvSpPr/>
            <p:nvPr/>
          </p:nvSpPr>
          <p:spPr>
            <a:xfrm>
              <a:off x="0" y="90171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6" name="楕円"/>
            <p:cNvSpPr/>
            <p:nvPr/>
          </p:nvSpPr>
          <p:spPr>
            <a:xfrm>
              <a:off x="0" y="180342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7" name="楕円"/>
            <p:cNvSpPr/>
            <p:nvPr/>
          </p:nvSpPr>
          <p:spPr>
            <a:xfrm>
              <a:off x="0" y="2705130"/>
              <a:ext cx="875367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8" name="楕円"/>
            <p:cNvSpPr/>
            <p:nvPr/>
          </p:nvSpPr>
          <p:spPr>
            <a:xfrm>
              <a:off x="8916758" y="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9" name="楕円"/>
            <p:cNvSpPr/>
            <p:nvPr/>
          </p:nvSpPr>
          <p:spPr>
            <a:xfrm>
              <a:off x="8916758" y="90171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0" name="楕円"/>
            <p:cNvSpPr/>
            <p:nvPr/>
          </p:nvSpPr>
          <p:spPr>
            <a:xfrm>
              <a:off x="8916758" y="180342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1" name="楕円"/>
            <p:cNvSpPr/>
            <p:nvPr/>
          </p:nvSpPr>
          <p:spPr>
            <a:xfrm>
              <a:off x="8916758" y="2705130"/>
              <a:ext cx="875368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2" name="楕円"/>
            <p:cNvSpPr/>
            <p:nvPr/>
          </p:nvSpPr>
          <p:spPr>
            <a:xfrm>
              <a:off x="4365540" y="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3" name="楕円"/>
            <p:cNvSpPr/>
            <p:nvPr/>
          </p:nvSpPr>
          <p:spPr>
            <a:xfrm>
              <a:off x="4365540" y="90171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4" name="楕円"/>
            <p:cNvSpPr/>
            <p:nvPr/>
          </p:nvSpPr>
          <p:spPr>
            <a:xfrm>
              <a:off x="4365540" y="180342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5" name="楕円"/>
            <p:cNvSpPr/>
            <p:nvPr/>
          </p:nvSpPr>
          <p:spPr>
            <a:xfrm>
              <a:off x="4365540" y="2705130"/>
              <a:ext cx="875368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6" name="楕円"/>
            <p:cNvSpPr/>
            <p:nvPr/>
          </p:nvSpPr>
          <p:spPr>
            <a:xfrm>
              <a:off x="17535383" y="1301470"/>
              <a:ext cx="875368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7" name="線"/>
            <p:cNvSpPr/>
            <p:nvPr/>
          </p:nvSpPr>
          <p:spPr>
            <a:xfrm>
              <a:off x="14427842" y="1287018"/>
              <a:ext cx="2938962" cy="4202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8" name="線"/>
            <p:cNvSpPr/>
            <p:nvPr/>
          </p:nvSpPr>
          <p:spPr>
            <a:xfrm>
              <a:off x="14431320" y="366457"/>
              <a:ext cx="2948807" cy="1310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9" name="線"/>
            <p:cNvSpPr/>
            <p:nvPr/>
          </p:nvSpPr>
          <p:spPr>
            <a:xfrm flipV="1">
              <a:off x="14434044" y="1691845"/>
              <a:ext cx="2934690" cy="4964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0" name="楕円"/>
            <p:cNvSpPr/>
            <p:nvPr/>
          </p:nvSpPr>
          <p:spPr>
            <a:xfrm>
              <a:off x="13431434" y="38100"/>
              <a:ext cx="875367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1" name="楕円"/>
            <p:cNvSpPr/>
            <p:nvPr/>
          </p:nvSpPr>
          <p:spPr>
            <a:xfrm>
              <a:off x="13431434" y="93981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2" name="楕円"/>
            <p:cNvSpPr/>
            <p:nvPr/>
          </p:nvSpPr>
          <p:spPr>
            <a:xfrm>
              <a:off x="13431434" y="184152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3" name="楕円"/>
            <p:cNvSpPr/>
            <p:nvPr/>
          </p:nvSpPr>
          <p:spPr>
            <a:xfrm>
              <a:off x="13431434" y="2743231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4" name="線"/>
            <p:cNvSpPr/>
            <p:nvPr/>
          </p:nvSpPr>
          <p:spPr>
            <a:xfrm flipV="1">
              <a:off x="14431320" y="1715605"/>
              <a:ext cx="2912077" cy="1401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5" name="楕円"/>
            <p:cNvSpPr/>
            <p:nvPr/>
          </p:nvSpPr>
          <p:spPr>
            <a:xfrm>
              <a:off x="8946790" y="3606840"/>
              <a:ext cx="875367" cy="86360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6" name="楕円"/>
            <p:cNvSpPr/>
            <p:nvPr/>
          </p:nvSpPr>
          <p:spPr>
            <a:xfrm>
              <a:off x="4365540" y="3606840"/>
              <a:ext cx="875368" cy="86360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7" name="楕円"/>
            <p:cNvSpPr/>
            <p:nvPr/>
          </p:nvSpPr>
          <p:spPr>
            <a:xfrm>
              <a:off x="13431434" y="3606840"/>
              <a:ext cx="875367" cy="86360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grpSp>
          <p:nvGrpSpPr>
            <p:cNvPr id="823" name="グループ"/>
            <p:cNvGrpSpPr/>
            <p:nvPr/>
          </p:nvGrpSpPr>
          <p:grpSpPr>
            <a:xfrm>
              <a:off x="9931874" y="434419"/>
              <a:ext cx="3426127" cy="3612270"/>
              <a:chOff x="0" y="0"/>
              <a:chExt cx="3426126" cy="3612269"/>
            </a:xfrm>
          </p:grpSpPr>
          <p:sp>
            <p:nvSpPr>
              <p:cNvPr id="798" name="線"/>
              <p:cNvSpPr/>
              <p:nvPr/>
            </p:nvSpPr>
            <p:spPr>
              <a:xfrm>
                <a:off x="45192" y="1885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799" name="線"/>
              <p:cNvSpPr/>
              <p:nvPr/>
            </p:nvSpPr>
            <p:spPr>
              <a:xfrm>
                <a:off x="45192" y="92056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0" name="線"/>
              <p:cNvSpPr/>
              <p:nvPr/>
            </p:nvSpPr>
            <p:spPr>
              <a:xfrm>
                <a:off x="45192" y="182227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1" name="線"/>
              <p:cNvSpPr/>
              <p:nvPr/>
            </p:nvSpPr>
            <p:spPr>
              <a:xfrm>
                <a:off x="48670" y="0"/>
                <a:ext cx="3325332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2" name="線"/>
              <p:cNvSpPr/>
              <p:nvPr/>
            </p:nvSpPr>
            <p:spPr>
              <a:xfrm>
                <a:off x="48728" y="920095"/>
                <a:ext cx="3325333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3" name="線"/>
              <p:cNvSpPr/>
              <p:nvPr/>
            </p:nvSpPr>
            <p:spPr>
              <a:xfrm>
                <a:off x="48729" y="0"/>
                <a:ext cx="3325212" cy="18411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4" name="線"/>
              <p:cNvSpPr/>
              <p:nvPr/>
            </p:nvSpPr>
            <p:spPr>
              <a:xfrm flipV="1">
                <a:off x="48669" y="38595"/>
                <a:ext cx="3325333" cy="8815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5" name="線"/>
              <p:cNvSpPr/>
              <p:nvPr/>
            </p:nvSpPr>
            <p:spPr>
              <a:xfrm flipV="1">
                <a:off x="51394" y="939410"/>
                <a:ext cx="3319883" cy="8823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6" name="線"/>
              <p:cNvSpPr/>
              <p:nvPr/>
            </p:nvSpPr>
            <p:spPr>
              <a:xfrm flipV="1">
                <a:off x="48669" y="19761"/>
                <a:ext cx="3325333" cy="18015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7" name="線"/>
              <p:cNvSpPr/>
              <p:nvPr/>
            </p:nvSpPr>
            <p:spPr>
              <a:xfrm>
                <a:off x="45192" y="272398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8" name="線"/>
              <p:cNvSpPr/>
              <p:nvPr/>
            </p:nvSpPr>
            <p:spPr>
              <a:xfrm flipV="1">
                <a:off x="44332" y="37236"/>
                <a:ext cx="3334008" cy="26867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9" name="線"/>
              <p:cNvSpPr/>
              <p:nvPr/>
            </p:nvSpPr>
            <p:spPr>
              <a:xfrm flipV="1">
                <a:off x="41528" y="913037"/>
                <a:ext cx="3336296" cy="181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0" name="線"/>
              <p:cNvSpPr/>
              <p:nvPr/>
            </p:nvSpPr>
            <p:spPr>
              <a:xfrm flipV="1">
                <a:off x="51558" y="1809896"/>
                <a:ext cx="3319555" cy="9140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1" name="線"/>
              <p:cNvSpPr/>
              <p:nvPr/>
            </p:nvSpPr>
            <p:spPr>
              <a:xfrm>
                <a:off x="44906" y="1826798"/>
                <a:ext cx="3326208" cy="896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2" name="線"/>
              <p:cNvSpPr/>
              <p:nvPr/>
            </p:nvSpPr>
            <p:spPr>
              <a:xfrm>
                <a:off x="59560" y="902293"/>
                <a:ext cx="3320639" cy="18399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3" name="線"/>
              <p:cNvSpPr/>
              <p:nvPr/>
            </p:nvSpPr>
            <p:spPr>
              <a:xfrm>
                <a:off x="42473" y="2292"/>
                <a:ext cx="3337725" cy="27566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4" name="線"/>
              <p:cNvSpPr/>
              <p:nvPr/>
            </p:nvSpPr>
            <p:spPr>
              <a:xfrm flipV="1">
                <a:off x="41445" y="170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5" name="線"/>
              <p:cNvSpPr/>
              <p:nvPr/>
            </p:nvSpPr>
            <p:spPr>
              <a:xfrm flipV="1">
                <a:off x="7815" y="936048"/>
                <a:ext cx="3380212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6" name="線"/>
              <p:cNvSpPr/>
              <p:nvPr/>
            </p:nvSpPr>
            <p:spPr>
              <a:xfrm flipV="1">
                <a:off x="34766" y="1809896"/>
                <a:ext cx="3322933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7" name="線"/>
              <p:cNvSpPr/>
              <p:nvPr/>
            </p:nvSpPr>
            <p:spPr>
              <a:xfrm>
                <a:off x="0" y="3604220"/>
                <a:ext cx="333228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8" name="線"/>
              <p:cNvSpPr/>
              <p:nvPr/>
            </p:nvSpPr>
            <p:spPr>
              <a:xfrm flipV="1">
                <a:off x="618" y="27559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9" name="線"/>
              <p:cNvSpPr/>
              <p:nvPr/>
            </p:nvSpPr>
            <p:spPr>
              <a:xfrm flipH="1" flipV="1">
                <a:off x="79545" y="424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20" name="線"/>
              <p:cNvSpPr/>
              <p:nvPr/>
            </p:nvSpPr>
            <p:spPr>
              <a:xfrm flipH="1" flipV="1">
                <a:off x="45916" y="961448"/>
                <a:ext cx="3380211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21" name="線"/>
              <p:cNvSpPr/>
              <p:nvPr/>
            </p:nvSpPr>
            <p:spPr>
              <a:xfrm flipH="1" flipV="1">
                <a:off x="72865" y="1835296"/>
                <a:ext cx="3322934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22" name="線"/>
              <p:cNvSpPr/>
              <p:nvPr/>
            </p:nvSpPr>
            <p:spPr>
              <a:xfrm flipH="1" flipV="1">
                <a:off x="38718" y="27813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</p:grpSp>
        <p:sp>
          <p:nvSpPr>
            <p:cNvPr id="824" name="線"/>
            <p:cNvSpPr/>
            <p:nvPr/>
          </p:nvSpPr>
          <p:spPr>
            <a:xfrm>
              <a:off x="896024" y="45055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5" name="線"/>
            <p:cNvSpPr/>
            <p:nvPr/>
          </p:nvSpPr>
          <p:spPr>
            <a:xfrm>
              <a:off x="896024" y="135226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6" name="線"/>
            <p:cNvSpPr/>
            <p:nvPr/>
          </p:nvSpPr>
          <p:spPr>
            <a:xfrm>
              <a:off x="896024" y="225397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7" name="線"/>
            <p:cNvSpPr/>
            <p:nvPr/>
          </p:nvSpPr>
          <p:spPr>
            <a:xfrm>
              <a:off x="899501" y="431704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8" name="線"/>
            <p:cNvSpPr/>
            <p:nvPr/>
          </p:nvSpPr>
          <p:spPr>
            <a:xfrm>
              <a:off x="899560" y="1351800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9" name="線"/>
            <p:cNvSpPr/>
            <p:nvPr/>
          </p:nvSpPr>
          <p:spPr>
            <a:xfrm>
              <a:off x="899561" y="431704"/>
              <a:ext cx="3325212" cy="18411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0" name="線"/>
            <p:cNvSpPr/>
            <p:nvPr/>
          </p:nvSpPr>
          <p:spPr>
            <a:xfrm flipV="1">
              <a:off x="899500" y="470299"/>
              <a:ext cx="3325333" cy="8815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1" name="線"/>
            <p:cNvSpPr/>
            <p:nvPr/>
          </p:nvSpPr>
          <p:spPr>
            <a:xfrm flipV="1">
              <a:off x="902226" y="1371115"/>
              <a:ext cx="3319883" cy="882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2" name="線"/>
            <p:cNvSpPr/>
            <p:nvPr/>
          </p:nvSpPr>
          <p:spPr>
            <a:xfrm flipV="1">
              <a:off x="899501" y="451466"/>
              <a:ext cx="3325333" cy="18015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3" name="線"/>
            <p:cNvSpPr/>
            <p:nvPr/>
          </p:nvSpPr>
          <p:spPr>
            <a:xfrm>
              <a:off x="896024" y="315568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4" name="線"/>
            <p:cNvSpPr/>
            <p:nvPr/>
          </p:nvSpPr>
          <p:spPr>
            <a:xfrm flipV="1">
              <a:off x="895164" y="468940"/>
              <a:ext cx="3334008" cy="2686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5" name="線"/>
            <p:cNvSpPr/>
            <p:nvPr/>
          </p:nvSpPr>
          <p:spPr>
            <a:xfrm flipV="1">
              <a:off x="892360" y="1344741"/>
              <a:ext cx="3336296" cy="18109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6" name="線"/>
            <p:cNvSpPr/>
            <p:nvPr/>
          </p:nvSpPr>
          <p:spPr>
            <a:xfrm flipV="1">
              <a:off x="902390" y="2241600"/>
              <a:ext cx="3319555" cy="914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7" name="線"/>
            <p:cNvSpPr/>
            <p:nvPr/>
          </p:nvSpPr>
          <p:spPr>
            <a:xfrm>
              <a:off x="895738" y="2258503"/>
              <a:ext cx="3326208" cy="8966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8" name="線"/>
            <p:cNvSpPr/>
            <p:nvPr/>
          </p:nvSpPr>
          <p:spPr>
            <a:xfrm>
              <a:off x="910392" y="1333997"/>
              <a:ext cx="3320639" cy="18399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9" name="線"/>
            <p:cNvSpPr/>
            <p:nvPr/>
          </p:nvSpPr>
          <p:spPr>
            <a:xfrm>
              <a:off x="893305" y="433997"/>
              <a:ext cx="3337725" cy="27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0" name="線"/>
            <p:cNvSpPr/>
            <p:nvPr/>
          </p:nvSpPr>
          <p:spPr>
            <a:xfrm flipH="1" flipV="1">
              <a:off x="930377" y="474119"/>
              <a:ext cx="3329161" cy="35698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1" name="線"/>
            <p:cNvSpPr/>
            <p:nvPr/>
          </p:nvSpPr>
          <p:spPr>
            <a:xfrm flipH="1" flipV="1">
              <a:off x="896747" y="1393152"/>
              <a:ext cx="3380212" cy="26397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2" name="線"/>
            <p:cNvSpPr/>
            <p:nvPr/>
          </p:nvSpPr>
          <p:spPr>
            <a:xfrm flipH="1" flipV="1">
              <a:off x="923697" y="2267000"/>
              <a:ext cx="3322934" cy="1752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3" name="線"/>
            <p:cNvSpPr/>
            <p:nvPr/>
          </p:nvSpPr>
          <p:spPr>
            <a:xfrm flipH="1" flipV="1">
              <a:off x="889549" y="3213035"/>
              <a:ext cx="3331671" cy="8139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grpSp>
          <p:nvGrpSpPr>
            <p:cNvPr id="869" name="グループ"/>
            <p:cNvGrpSpPr/>
            <p:nvPr/>
          </p:nvGrpSpPr>
          <p:grpSpPr>
            <a:xfrm>
              <a:off x="5567337" y="531458"/>
              <a:ext cx="3426128" cy="3612270"/>
              <a:chOff x="0" y="0"/>
              <a:chExt cx="3426126" cy="3612269"/>
            </a:xfrm>
          </p:grpSpPr>
          <p:sp>
            <p:nvSpPr>
              <p:cNvPr id="844" name="線"/>
              <p:cNvSpPr/>
              <p:nvPr/>
            </p:nvSpPr>
            <p:spPr>
              <a:xfrm>
                <a:off x="45192" y="1885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5" name="線"/>
              <p:cNvSpPr/>
              <p:nvPr/>
            </p:nvSpPr>
            <p:spPr>
              <a:xfrm>
                <a:off x="45192" y="92056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6" name="線"/>
              <p:cNvSpPr/>
              <p:nvPr/>
            </p:nvSpPr>
            <p:spPr>
              <a:xfrm>
                <a:off x="45192" y="182227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7" name="線"/>
              <p:cNvSpPr/>
              <p:nvPr/>
            </p:nvSpPr>
            <p:spPr>
              <a:xfrm>
                <a:off x="48670" y="0"/>
                <a:ext cx="3325332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8" name="線"/>
              <p:cNvSpPr/>
              <p:nvPr/>
            </p:nvSpPr>
            <p:spPr>
              <a:xfrm>
                <a:off x="48728" y="920095"/>
                <a:ext cx="3325333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9" name="線"/>
              <p:cNvSpPr/>
              <p:nvPr/>
            </p:nvSpPr>
            <p:spPr>
              <a:xfrm>
                <a:off x="48729" y="0"/>
                <a:ext cx="3325212" cy="18411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0" name="線"/>
              <p:cNvSpPr/>
              <p:nvPr/>
            </p:nvSpPr>
            <p:spPr>
              <a:xfrm flipV="1">
                <a:off x="48669" y="38595"/>
                <a:ext cx="3325333" cy="8815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1" name="線"/>
              <p:cNvSpPr/>
              <p:nvPr/>
            </p:nvSpPr>
            <p:spPr>
              <a:xfrm flipV="1">
                <a:off x="51394" y="939410"/>
                <a:ext cx="3319883" cy="8823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2" name="線"/>
              <p:cNvSpPr/>
              <p:nvPr/>
            </p:nvSpPr>
            <p:spPr>
              <a:xfrm flipV="1">
                <a:off x="48669" y="19761"/>
                <a:ext cx="3325333" cy="18015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3" name="線"/>
              <p:cNvSpPr/>
              <p:nvPr/>
            </p:nvSpPr>
            <p:spPr>
              <a:xfrm>
                <a:off x="45192" y="272398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4" name="線"/>
              <p:cNvSpPr/>
              <p:nvPr/>
            </p:nvSpPr>
            <p:spPr>
              <a:xfrm flipV="1">
                <a:off x="44332" y="37236"/>
                <a:ext cx="3334008" cy="26867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5" name="線"/>
              <p:cNvSpPr/>
              <p:nvPr/>
            </p:nvSpPr>
            <p:spPr>
              <a:xfrm flipV="1">
                <a:off x="41528" y="913037"/>
                <a:ext cx="3336296" cy="181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6" name="線"/>
              <p:cNvSpPr/>
              <p:nvPr/>
            </p:nvSpPr>
            <p:spPr>
              <a:xfrm flipV="1">
                <a:off x="51558" y="1809896"/>
                <a:ext cx="3319555" cy="9140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7" name="線"/>
              <p:cNvSpPr/>
              <p:nvPr/>
            </p:nvSpPr>
            <p:spPr>
              <a:xfrm>
                <a:off x="44906" y="1826798"/>
                <a:ext cx="3326208" cy="896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8" name="線"/>
              <p:cNvSpPr/>
              <p:nvPr/>
            </p:nvSpPr>
            <p:spPr>
              <a:xfrm>
                <a:off x="59560" y="902293"/>
                <a:ext cx="3320639" cy="18399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9" name="線"/>
              <p:cNvSpPr/>
              <p:nvPr/>
            </p:nvSpPr>
            <p:spPr>
              <a:xfrm>
                <a:off x="42473" y="2292"/>
                <a:ext cx="3337725" cy="27566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0" name="線"/>
              <p:cNvSpPr/>
              <p:nvPr/>
            </p:nvSpPr>
            <p:spPr>
              <a:xfrm flipV="1">
                <a:off x="41445" y="170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1" name="線"/>
              <p:cNvSpPr/>
              <p:nvPr/>
            </p:nvSpPr>
            <p:spPr>
              <a:xfrm flipV="1">
                <a:off x="7815" y="936048"/>
                <a:ext cx="3380212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2" name="線"/>
              <p:cNvSpPr/>
              <p:nvPr/>
            </p:nvSpPr>
            <p:spPr>
              <a:xfrm flipV="1">
                <a:off x="34766" y="1809896"/>
                <a:ext cx="3322933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3" name="線"/>
              <p:cNvSpPr/>
              <p:nvPr/>
            </p:nvSpPr>
            <p:spPr>
              <a:xfrm>
                <a:off x="0" y="3604220"/>
                <a:ext cx="333228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4" name="線"/>
              <p:cNvSpPr/>
              <p:nvPr/>
            </p:nvSpPr>
            <p:spPr>
              <a:xfrm flipV="1">
                <a:off x="618" y="27559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5" name="線"/>
              <p:cNvSpPr/>
              <p:nvPr/>
            </p:nvSpPr>
            <p:spPr>
              <a:xfrm flipH="1" flipV="1">
                <a:off x="79545" y="424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6" name="線"/>
              <p:cNvSpPr/>
              <p:nvPr/>
            </p:nvSpPr>
            <p:spPr>
              <a:xfrm flipH="1" flipV="1">
                <a:off x="45916" y="961448"/>
                <a:ext cx="3380211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7" name="線"/>
              <p:cNvSpPr/>
              <p:nvPr/>
            </p:nvSpPr>
            <p:spPr>
              <a:xfrm flipH="1" flipV="1">
                <a:off x="72865" y="1835296"/>
                <a:ext cx="3322934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8" name="線"/>
              <p:cNvSpPr/>
              <p:nvPr/>
            </p:nvSpPr>
            <p:spPr>
              <a:xfrm flipH="1" flipV="1">
                <a:off x="38718" y="27813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</p:grpSp>
      </p:grpSp>
      <p:sp>
        <p:nvSpPr>
          <p:cNvPr id="101" name="線">
            <a:extLst>
              <a:ext uri="{FF2B5EF4-FFF2-40B4-BE49-F238E27FC236}">
                <a16:creationId xmlns:a16="http://schemas.microsoft.com/office/drawing/2014/main" id="{20E59600-E482-42E8-A8CB-3479D0CA033A}"/>
              </a:ext>
            </a:extLst>
          </p:cNvPr>
          <p:cNvSpPr/>
          <p:nvPr/>
        </p:nvSpPr>
        <p:spPr>
          <a:xfrm flipV="1">
            <a:off x="18043409" y="7094551"/>
            <a:ext cx="2883978" cy="231177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自分たちで実践してみよう"/>
          <p:cNvSpPr txBox="1"/>
          <p:nvPr/>
        </p:nvSpPr>
        <p:spPr>
          <a:xfrm>
            <a:off x="7130796" y="142331"/>
            <a:ext cx="10122409" cy="939800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自分たちで実践してみよう</a:t>
            </a:r>
          </a:p>
        </p:txBody>
      </p:sp>
      <p:sp>
        <p:nvSpPr>
          <p:cNvPr id="873" name="このサマリーと学習過程が表示されていれば正しく実行出来ています。"/>
          <p:cNvSpPr txBox="1"/>
          <p:nvPr/>
        </p:nvSpPr>
        <p:spPr>
          <a:xfrm>
            <a:off x="3996821" y="1741451"/>
            <a:ext cx="17057615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このサマリーと学習過程が表示されていれば正しく実行出来ています。</a:t>
            </a:r>
          </a:p>
        </p:txBody>
      </p:sp>
      <p:pic>
        <p:nvPicPr>
          <p:cNvPr id="874" name="スクリーンショット 2021-04-08 14.44.22.png" descr="スクリーンショット 2021-04-08 14.44.22.png"/>
          <p:cNvPicPr>
            <a:picLocks noChangeAspect="1"/>
          </p:cNvPicPr>
          <p:nvPr/>
        </p:nvPicPr>
        <p:blipFill>
          <a:blip r:embed="rId2"/>
          <a:srcRect t="27424" r="37076"/>
          <a:stretch>
            <a:fillRect/>
          </a:stretch>
        </p:blipFill>
        <p:spPr>
          <a:xfrm>
            <a:off x="13721891" y="3296560"/>
            <a:ext cx="8971269" cy="990911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875" name="スクリーンショット 2021-04-08 14.46.28.png" descr="スクリーンショット 2021-04-08 14.46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85" y="3463248"/>
            <a:ext cx="9906001" cy="9575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課題候補"/>
          <p:cNvSpPr txBox="1"/>
          <p:nvPr/>
        </p:nvSpPr>
        <p:spPr>
          <a:xfrm>
            <a:off x="11294318" y="53104"/>
            <a:ext cx="1795363" cy="1118255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課題</a:t>
            </a:r>
            <a:endParaRPr dirty="0"/>
          </a:p>
        </p:txBody>
      </p:sp>
      <p:sp>
        <p:nvSpPr>
          <p:cNvPr id="878" name="・(余力がある人は)…"/>
          <p:cNvSpPr txBox="1"/>
          <p:nvPr/>
        </p:nvSpPr>
        <p:spPr>
          <a:xfrm>
            <a:off x="2594598" y="3707841"/>
            <a:ext cx="19846512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・(</a:t>
            </a:r>
            <a:r>
              <a:rPr dirty="0" err="1"/>
              <a:t>余力がある人は</a:t>
            </a:r>
            <a:r>
              <a:rPr dirty="0"/>
              <a:t>)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上のモデルを使って</a:t>
            </a:r>
            <a:r>
              <a:rPr dirty="0" err="1"/>
              <a:t>新たなアヤメのデータでブルーフラッグである確率を算出しなさい</a:t>
            </a:r>
            <a:endParaRPr dirty="0"/>
          </a:p>
        </p:txBody>
      </p:sp>
      <p:sp>
        <p:nvSpPr>
          <p:cNvPr id="879" name="・２層目をニューロン6個、３層目をニューロン3個にして実行しなさい"/>
          <p:cNvSpPr txBox="1"/>
          <p:nvPr/>
        </p:nvSpPr>
        <p:spPr>
          <a:xfrm>
            <a:off x="3663192" y="1882406"/>
            <a:ext cx="18206207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・</a:t>
            </a:r>
            <a:r>
              <a:rPr lang="ja-JP" altLang="en-US" dirty="0"/>
              <a:t>中間層の</a:t>
            </a:r>
            <a:r>
              <a:rPr dirty="0"/>
              <a:t>２層目をニューロン6個、３層目をニューロン3個にして実行しなさい</a:t>
            </a:r>
            <a:endParaRPr lang="en-US" dirty="0"/>
          </a:p>
          <a:p>
            <a:r>
              <a:rPr lang="ja-JP" altLang="en-US" dirty="0"/>
              <a:t>　（モデル名</a:t>
            </a:r>
            <a:r>
              <a:rPr lang="en-US" altLang="ja-JP" dirty="0"/>
              <a:t>).summary()</a:t>
            </a:r>
            <a:r>
              <a:rPr lang="ja-JP" altLang="en-US" dirty="0"/>
              <a:t>の出力結果と図を提出して下さい。（エポック数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dirty="0"/>
          </a:p>
        </p:txBody>
      </p:sp>
      <p:sp>
        <p:nvSpPr>
          <p:cNvPr id="880" name="ヒント:    (変数) = model.predict((調べたいNumpy配列))…"/>
          <p:cNvSpPr txBox="1"/>
          <p:nvPr/>
        </p:nvSpPr>
        <p:spPr>
          <a:xfrm>
            <a:off x="3964984" y="7843354"/>
            <a:ext cx="17057614" cy="190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ヒント</a:t>
            </a:r>
            <a:r>
              <a:rPr dirty="0"/>
              <a:t>:   </a:t>
            </a: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                </a:t>
            </a:r>
            <a:r>
              <a:rPr dirty="0"/>
              <a:t> (</a:t>
            </a:r>
            <a:r>
              <a:rPr dirty="0" err="1"/>
              <a:t>変数</a:t>
            </a:r>
            <a:r>
              <a:rPr dirty="0"/>
              <a:t>) = </a:t>
            </a:r>
            <a:r>
              <a:rPr dirty="0" err="1"/>
              <a:t>model.predict</a:t>
            </a:r>
            <a:r>
              <a:rPr dirty="0"/>
              <a:t>((</a:t>
            </a:r>
            <a:r>
              <a:rPr dirty="0" err="1"/>
              <a:t>調べたいNumpy配列</a:t>
            </a:r>
            <a:r>
              <a:rPr dirty="0"/>
              <a:t>))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　　　</a:t>
            </a:r>
            <a:r>
              <a:rPr lang="en-US" dirty="0"/>
              <a:t>    print</a:t>
            </a:r>
            <a:r>
              <a:rPr dirty="0"/>
              <a:t>(</a:t>
            </a:r>
            <a:r>
              <a:rPr dirty="0" err="1"/>
              <a:t>変数</a:t>
            </a:r>
            <a:r>
              <a:rPr dirty="0"/>
              <a:t>) = [[(1つ目の確率</a:t>
            </a:r>
            <a:r>
              <a:rPr lang="en-US" dirty="0"/>
              <a:t>)]</a:t>
            </a:r>
            <a:r>
              <a:rPr dirty="0"/>
              <a:t>、</a:t>
            </a:r>
            <a:r>
              <a:rPr lang="en-US" dirty="0"/>
              <a:t>[(</a:t>
            </a:r>
            <a:r>
              <a:rPr dirty="0"/>
              <a:t>2つ目の確率)],[ …</a:t>
            </a:r>
            <a:r>
              <a:rPr lang="en-US" dirty="0"/>
              <a:t>]</a:t>
            </a:r>
            <a:r>
              <a:rPr dirty="0"/>
              <a:t> , </a:t>
            </a:r>
            <a:r>
              <a:rPr lang="en-US" dirty="0"/>
              <a:t>[</a:t>
            </a:r>
            <a:r>
              <a:rPr dirty="0"/>
              <a:t>…], … ]</a:t>
            </a:r>
          </a:p>
        </p:txBody>
      </p:sp>
      <p:sp>
        <p:nvSpPr>
          <p:cNvPr id="10" name="・(余力がある人は)…">
            <a:extLst>
              <a:ext uri="{FF2B5EF4-FFF2-40B4-BE49-F238E27FC236}">
                <a16:creationId xmlns:a16="http://schemas.microsoft.com/office/drawing/2014/main" id="{3D108169-3730-46DA-A3DF-B1A6327C7BF1}"/>
              </a:ext>
            </a:extLst>
          </p:cNvPr>
          <p:cNvSpPr txBox="1"/>
          <p:nvPr/>
        </p:nvSpPr>
        <p:spPr>
          <a:xfrm>
            <a:off x="2594598" y="5115049"/>
            <a:ext cx="19846512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8CF350B8-ABDD-4FFC-BCD4-751FB5F69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41102"/>
              </p:ext>
            </p:extLst>
          </p:nvPr>
        </p:nvGraphicFramePr>
        <p:xfrm>
          <a:off x="3663193" y="5424601"/>
          <a:ext cx="16256000" cy="2089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24632012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69680960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73481290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53541963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801745785"/>
                    </a:ext>
                  </a:extLst>
                </a:gridCol>
              </a:tblGrid>
              <a:tr h="696369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No.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がく片の長さ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がく片の幅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花びらの長さ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花びらの幅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14174"/>
                  </a:ext>
                </a:extLst>
              </a:tr>
              <a:tr h="696369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5.3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2.4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4.8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1.5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58366"/>
                  </a:ext>
                </a:extLst>
              </a:tr>
              <a:tr h="696369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4.4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2.5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1.8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0.4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1365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2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3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x(特徴量データ)</a:t>
            </a:r>
          </a:p>
        </p:txBody>
      </p:sp>
      <p:sp>
        <p:nvSpPr>
          <p:cNvPr id="204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y(正解データ)</a:t>
            </a:r>
          </a:p>
        </p:txBody>
      </p:sp>
      <p:sp>
        <p:nvSpPr>
          <p:cNvPr id="205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x_train</a:t>
            </a:r>
          </a:p>
        </p:txBody>
      </p:sp>
      <p:sp>
        <p:nvSpPr>
          <p:cNvPr id="206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y_train</a:t>
            </a:r>
          </a:p>
        </p:txBody>
      </p:sp>
      <p:sp>
        <p:nvSpPr>
          <p:cNvPr id="207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8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rgbClr val="61D836">
              <a:alpha val="5138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09" name="学習"/>
          <p:cNvSpPr txBox="1"/>
          <p:nvPr/>
        </p:nvSpPr>
        <p:spPr>
          <a:xfrm>
            <a:off x="9683106" y="4091091"/>
            <a:ext cx="1460501" cy="787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学習</a:t>
            </a:r>
          </a:p>
        </p:txBody>
      </p:sp>
      <p:sp>
        <p:nvSpPr>
          <p:cNvPr id="210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1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2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3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x_test</a:t>
            </a:r>
          </a:p>
        </p:txBody>
      </p:sp>
      <p:sp>
        <p:nvSpPr>
          <p:cNvPr id="214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y_test</a:t>
            </a:r>
          </a:p>
        </p:txBody>
      </p:sp>
      <p:sp>
        <p:nvSpPr>
          <p:cNvPr id="215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6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7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18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9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0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21" name="矢印"/>
          <p:cNvSpPr/>
          <p:nvPr/>
        </p:nvSpPr>
        <p:spPr>
          <a:xfrm rot="5400000">
            <a:off x="13764243" y="6769228"/>
            <a:ext cx="812800" cy="904596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2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3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4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5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6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正解の予測</a:t>
            </a:r>
          </a:p>
        </p:txBody>
      </p:sp>
      <p:sp>
        <p:nvSpPr>
          <p:cNvPr id="227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正解との比較・評価</a:t>
            </a:r>
          </a:p>
        </p:txBody>
      </p:sp>
      <p:sp>
        <p:nvSpPr>
          <p:cNvPr id="228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9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30" name="=ニューラル…"/>
          <p:cNvSpPr txBox="1"/>
          <p:nvPr/>
        </p:nvSpPr>
        <p:spPr>
          <a:xfrm>
            <a:off x="9189454" y="5125004"/>
            <a:ext cx="257442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3200" b="1" dirty="0">
                <a:solidFill>
                  <a:srgbClr val="FF0000"/>
                </a:solidFill>
              </a:rPr>
              <a:t>=</a:t>
            </a:r>
            <a:r>
              <a:rPr sz="3200" b="1" dirty="0" err="1">
                <a:solidFill>
                  <a:srgbClr val="FF0000"/>
                </a:solidFill>
              </a:rPr>
              <a:t>ニューラル</a:t>
            </a:r>
            <a:endParaRPr sz="3200" b="1" dirty="0">
              <a:solidFill>
                <a:srgbClr val="FF0000"/>
              </a:solidFill>
            </a:endParaRPr>
          </a:p>
          <a:p>
            <a:pPr defTabSz="825500">
              <a:lnSpc>
                <a:spcPct val="100000"/>
              </a:lnSpc>
              <a:defRPr sz="3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3200" b="1" dirty="0" err="1">
                <a:solidFill>
                  <a:srgbClr val="FF0000"/>
                </a:solidFill>
              </a:rPr>
              <a:t>ネットワーク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231" name="深層学習の流れ"/>
          <p:cNvSpPr txBox="1"/>
          <p:nvPr/>
        </p:nvSpPr>
        <p:spPr>
          <a:xfrm>
            <a:off x="9990760" y="279390"/>
            <a:ext cx="4737101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深層学習の流れ</a:t>
            </a:r>
          </a:p>
        </p:txBody>
      </p:sp>
    </p:spTree>
    <p:extLst>
      <p:ext uri="{BB962C8B-B14F-4D97-AF65-F5344CB8AC3E}">
        <p14:creationId xmlns:p14="http://schemas.microsoft.com/office/powerpoint/2010/main" val="268932796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186C831-ADA7-40C4-AAED-715691F0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1752821"/>
            <a:ext cx="19784290" cy="1078185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2D8934-592C-42B7-842C-76BF7E02373C}"/>
              </a:ext>
            </a:extLst>
          </p:cNvPr>
          <p:cNvSpPr txBox="1"/>
          <p:nvPr/>
        </p:nvSpPr>
        <p:spPr>
          <a:xfrm>
            <a:off x="10567588" y="496060"/>
            <a:ext cx="4052392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400" dirty="0"/>
              <a:t>課題の提出方法</a:t>
            </a:r>
            <a:endParaRPr kumimoji="0" lang="ja-JP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F9009F3-9240-4649-86EB-2EF7C6045E75}"/>
              </a:ext>
            </a:extLst>
          </p:cNvPr>
          <p:cNvCxnSpPr/>
          <p:nvPr/>
        </p:nvCxnSpPr>
        <p:spPr>
          <a:xfrm flipH="1" flipV="1">
            <a:off x="10020300" y="5905500"/>
            <a:ext cx="4152900" cy="2171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1AD812-204C-4099-A27F-AF46C6ECD422}"/>
              </a:ext>
            </a:extLst>
          </p:cNvPr>
          <p:cNvSpPr txBox="1"/>
          <p:nvPr/>
        </p:nvSpPr>
        <p:spPr>
          <a:xfrm>
            <a:off x="11123116" y="5905500"/>
            <a:ext cx="4042773" cy="656590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コピー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&amp;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ペースト</a:t>
            </a:r>
          </a:p>
        </p:txBody>
      </p:sp>
    </p:spTree>
    <p:extLst>
      <p:ext uri="{BB962C8B-B14F-4D97-AF65-F5344CB8AC3E}">
        <p14:creationId xmlns:p14="http://schemas.microsoft.com/office/powerpoint/2010/main" val="1721343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使いたい変数の数を入力層のニューロンの数、出したい答えの数を出力層のニューロンの数にする"/>
          <p:cNvSpPr txBox="1"/>
          <p:nvPr/>
        </p:nvSpPr>
        <p:spPr>
          <a:xfrm>
            <a:off x="1551432" y="12848837"/>
            <a:ext cx="212811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使いたい変数の数を入力層のニューロンの数、出したい答えの数を出力層のニューロンの数にする</a:t>
            </a:r>
          </a:p>
        </p:txBody>
      </p:sp>
      <p:sp>
        <p:nvSpPr>
          <p:cNvPr id="234" name="○が全てニューロン、繋がった線の数だけ数式(関数)が存在する。"/>
          <p:cNvSpPr txBox="1"/>
          <p:nvPr/>
        </p:nvSpPr>
        <p:spPr>
          <a:xfrm>
            <a:off x="5001539" y="12085430"/>
            <a:ext cx="1438092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○が全てニューロン、繋がった線の数だけ数式(関数)が存在する。</a:t>
            </a:r>
          </a:p>
        </p:txBody>
      </p:sp>
      <p:pic>
        <p:nvPicPr>
          <p:cNvPr id="235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45" y="1809777"/>
            <a:ext cx="16767710" cy="10096446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ニューラルネットワークとは(軽く復習)"/>
          <p:cNvSpPr txBox="1"/>
          <p:nvPr/>
        </p:nvSpPr>
        <p:spPr>
          <a:xfrm>
            <a:off x="6345123" y="410595"/>
            <a:ext cx="11693754" cy="97129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ニューラルネットワークとは</a:t>
            </a:r>
            <a:r>
              <a:rPr dirty="0"/>
              <a:t>(</a:t>
            </a:r>
            <a:r>
              <a:rPr dirty="0" err="1"/>
              <a:t>軽く復習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使いたい変数の数を入力層のニューロンの数、出したい答えの数を出力層のニューロンの数にする"/>
          <p:cNvSpPr txBox="1"/>
          <p:nvPr/>
        </p:nvSpPr>
        <p:spPr>
          <a:xfrm>
            <a:off x="1551432" y="12848837"/>
            <a:ext cx="212811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使いたい変数の数を入力層のニューロンの数、出したい答えの数を出力層のニューロンの数にする</a:t>
            </a:r>
          </a:p>
        </p:txBody>
      </p:sp>
      <p:sp>
        <p:nvSpPr>
          <p:cNvPr id="239" name="○が全てニューロン、繋がった線の数だけ数式(関数)が存在する。"/>
          <p:cNvSpPr txBox="1"/>
          <p:nvPr/>
        </p:nvSpPr>
        <p:spPr>
          <a:xfrm>
            <a:off x="5001539" y="12085430"/>
            <a:ext cx="1438092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○が全てニューロン、繋がった線の数だけ数式(関数)が存在する。</a:t>
            </a:r>
          </a:p>
        </p:txBody>
      </p:sp>
      <p:pic>
        <p:nvPicPr>
          <p:cNvPr id="240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tretch>
            <a:fillRect/>
          </a:stretch>
        </p:blipFill>
        <p:spPr>
          <a:xfrm>
            <a:off x="3808145" y="1809777"/>
            <a:ext cx="16767710" cy="1009644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変数の数"/>
          <p:cNvSpPr txBox="1"/>
          <p:nvPr/>
        </p:nvSpPr>
        <p:spPr>
          <a:xfrm>
            <a:off x="1156666" y="7242190"/>
            <a:ext cx="3162301" cy="8636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変数の数</a:t>
            </a:r>
          </a:p>
        </p:txBody>
      </p:sp>
      <p:sp>
        <p:nvSpPr>
          <p:cNvPr id="242" name="分類したい変数の数"/>
          <p:cNvSpPr txBox="1"/>
          <p:nvPr/>
        </p:nvSpPr>
        <p:spPr>
          <a:xfrm>
            <a:off x="16742993" y="7305690"/>
            <a:ext cx="5829301" cy="7366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分類したい変数の数</a:t>
            </a:r>
          </a:p>
        </p:txBody>
      </p:sp>
      <p:sp>
        <p:nvSpPr>
          <p:cNvPr id="243" name="矢印"/>
          <p:cNvSpPr/>
          <p:nvPr/>
        </p:nvSpPr>
        <p:spPr>
          <a:xfrm>
            <a:off x="7252582" y="5288266"/>
            <a:ext cx="7830906" cy="4771447"/>
          </a:xfrm>
          <a:prstGeom prst="rightArrow">
            <a:avLst>
              <a:gd name="adj1" fmla="val 26000"/>
              <a:gd name="adj2" fmla="val 90113"/>
            </a:avLst>
          </a:prstGeom>
          <a:solidFill>
            <a:srgbClr val="00A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9" name="ニューラルネットワークとは(軽く復習)">
            <a:extLst>
              <a:ext uri="{FF2B5EF4-FFF2-40B4-BE49-F238E27FC236}">
                <a16:creationId xmlns:a16="http://schemas.microsoft.com/office/drawing/2014/main" id="{9B22B03F-5391-4D28-B602-5104F91F832B}"/>
              </a:ext>
            </a:extLst>
          </p:cNvPr>
          <p:cNvSpPr txBox="1"/>
          <p:nvPr/>
        </p:nvSpPr>
        <p:spPr>
          <a:xfrm>
            <a:off x="6345123" y="410595"/>
            <a:ext cx="11693754" cy="97129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ニューラルネットワークとは</a:t>
            </a:r>
            <a:r>
              <a:rPr dirty="0"/>
              <a:t>(</a:t>
            </a:r>
            <a:r>
              <a:rPr dirty="0" err="1"/>
              <a:t>軽く復習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rcRect l="7543" t="22980" r="16444"/>
          <a:stretch>
            <a:fillRect/>
          </a:stretch>
        </p:blipFill>
        <p:spPr>
          <a:xfrm>
            <a:off x="9312864" y="5124530"/>
            <a:ext cx="5699539" cy="347741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分類"/>
          <p:cNvSpPr txBox="1"/>
          <p:nvPr/>
        </p:nvSpPr>
        <p:spPr>
          <a:xfrm>
            <a:off x="19938750" y="4318326"/>
            <a:ext cx="1079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分類</a:t>
            </a:r>
          </a:p>
        </p:txBody>
      </p:sp>
      <p:sp>
        <p:nvSpPr>
          <p:cNvPr id="271" name="ヒオウギアヤメorブルーフラッグ"/>
          <p:cNvSpPr txBox="1"/>
          <p:nvPr/>
        </p:nvSpPr>
        <p:spPr>
          <a:xfrm>
            <a:off x="17412974" y="6604000"/>
            <a:ext cx="613105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2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ヒオウギアヤメorブルーフラッグ</a:t>
            </a:r>
          </a:p>
        </p:txBody>
      </p:sp>
      <p:sp>
        <p:nvSpPr>
          <p:cNvPr id="272" name="ニューラルネットワーク"/>
          <p:cNvSpPr txBox="1"/>
          <p:nvPr/>
        </p:nvSpPr>
        <p:spPr>
          <a:xfrm>
            <a:off x="9477718" y="4318326"/>
            <a:ext cx="536981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ニューラルネットワーク</a:t>
            </a:r>
          </a:p>
        </p:txBody>
      </p:sp>
      <p:pic>
        <p:nvPicPr>
          <p:cNvPr id="273" name="スクリーンショット 2021-04-08 12.40.20.png" descr="スクリーンショット 2021-04-08 12.40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3" y="2878058"/>
            <a:ext cx="6836137" cy="795988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74" name="矢印"/>
          <p:cNvSpPr/>
          <p:nvPr/>
        </p:nvSpPr>
        <p:spPr>
          <a:xfrm>
            <a:off x="7927409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5" name="矢印"/>
          <p:cNvSpPr/>
          <p:nvPr/>
        </p:nvSpPr>
        <p:spPr>
          <a:xfrm>
            <a:off x="15577680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6" name="アヤメのデータでの深層学習の実践"/>
          <p:cNvSpPr txBox="1"/>
          <p:nvPr/>
        </p:nvSpPr>
        <p:spPr>
          <a:xfrm>
            <a:off x="6835482" y="504280"/>
            <a:ext cx="10654285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アヤメのデータでの深層学習の実践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入力層には各マスの色情報の数値が変数になる"/>
          <p:cNvSpPr txBox="1"/>
          <p:nvPr/>
        </p:nvSpPr>
        <p:spPr>
          <a:xfrm>
            <a:off x="7500957" y="338134"/>
            <a:ext cx="893834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まず演習の準備をしましょう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E79F27F-8891-4ED8-B50B-5E54C622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49" y="2965036"/>
            <a:ext cx="17007154" cy="1013239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D08C57B-4B78-491F-B10E-77F5D24AAD1A}"/>
              </a:ext>
            </a:extLst>
          </p:cNvPr>
          <p:cNvSpPr/>
          <p:nvPr/>
        </p:nvSpPr>
        <p:spPr>
          <a:xfrm>
            <a:off x="2796988" y="3200400"/>
            <a:ext cx="1748118" cy="1183341"/>
          </a:xfrm>
          <a:prstGeom prst="ellipse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4283196F-D403-44B0-BF3C-C9AE13C07AD3}"/>
              </a:ext>
            </a:extLst>
          </p:cNvPr>
          <p:cNvSpPr/>
          <p:nvPr/>
        </p:nvSpPr>
        <p:spPr>
          <a:xfrm>
            <a:off x="18704185" y="3200399"/>
            <a:ext cx="1748118" cy="1183341"/>
          </a:xfrm>
          <a:prstGeom prst="ellipse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1" name="入力層には各マスの色情報の数値が変数になる">
            <a:extLst>
              <a:ext uri="{FF2B5EF4-FFF2-40B4-BE49-F238E27FC236}">
                <a16:creationId xmlns:a16="http://schemas.microsoft.com/office/drawing/2014/main" id="{A8784D9B-3723-4E31-8F5F-9F2A2F7D1D07}"/>
              </a:ext>
            </a:extLst>
          </p:cNvPr>
          <p:cNvSpPr txBox="1"/>
          <p:nvPr/>
        </p:nvSpPr>
        <p:spPr>
          <a:xfrm>
            <a:off x="2931459" y="1394350"/>
            <a:ext cx="17322050" cy="157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ja-JP" altLang="en-US" dirty="0"/>
              <a:t>・新規ファイル作成→</a:t>
            </a:r>
            <a:r>
              <a:rPr lang="en-US" altLang="ja-JP" dirty="0" err="1"/>
              <a:t>iryoAI</a:t>
            </a:r>
            <a:r>
              <a:rPr lang="ja-JP" altLang="en-US" dirty="0"/>
              <a:t>のディレクトリで</a:t>
            </a:r>
            <a:r>
              <a:rPr lang="en-US" altLang="ja-JP" dirty="0"/>
              <a:t>”enshu4.py”</a:t>
            </a:r>
          </a:p>
          <a:p>
            <a:pPr algn="l"/>
            <a:r>
              <a:rPr lang="ja-JP" altLang="en-US" dirty="0"/>
              <a:t>・作業場所を</a:t>
            </a:r>
            <a:r>
              <a:rPr lang="en-US" altLang="ja-JP" dirty="0" err="1"/>
              <a:t>iryoAI</a:t>
            </a:r>
            <a:r>
              <a:rPr lang="ja-JP" altLang="en-US" dirty="0"/>
              <a:t>に設定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692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endParaRPr dirty="0"/>
          </a:p>
        </p:txBody>
      </p:sp>
      <p:sp>
        <p:nvSpPr>
          <p:cNvPr id="279" name="演習4-1.txtの…"/>
          <p:cNvSpPr txBox="1"/>
          <p:nvPr/>
        </p:nvSpPr>
        <p:spPr>
          <a:xfrm>
            <a:off x="4312794" y="1432319"/>
            <a:ext cx="1667764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4.txtの</a:t>
            </a:r>
            <a:r>
              <a:rPr lang="en-US" dirty="0"/>
              <a:t> </a:t>
            </a:r>
            <a:r>
              <a:rPr dirty="0"/>
              <a:t>”1)</a:t>
            </a:r>
            <a:r>
              <a:rPr dirty="0" err="1"/>
              <a:t>アイリスデータを読み込む</a:t>
            </a:r>
            <a:r>
              <a:rPr dirty="0"/>
              <a:t>”</a:t>
            </a:r>
            <a:r>
              <a:rPr lang="ja-JP" altLang="en-US" dirty="0"/>
              <a:t>の前半部分</a:t>
            </a:r>
            <a:r>
              <a:rPr dirty="0" err="1"/>
              <a:t>をコピーする</a:t>
            </a:r>
            <a:endParaRPr dirty="0"/>
          </a:p>
        </p:txBody>
      </p:sp>
      <p:sp>
        <p:nvSpPr>
          <p:cNvPr id="280" name="# 1)アイリスデータを読み込む…"/>
          <p:cNvSpPr txBox="1"/>
          <p:nvPr/>
        </p:nvSpPr>
        <p:spPr>
          <a:xfrm>
            <a:off x="3990554" y="2648320"/>
            <a:ext cx="16518343" cy="10739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altLang="ja-JP" sz="3200" dirty="0"/>
              <a:t># </a:t>
            </a:r>
            <a:r>
              <a:rPr lang="ja-JP" altLang="en-US" sz="3200" dirty="0"/>
              <a:t>前半部分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pandas as pd</a:t>
            </a:r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matplotlib import </a:t>
            </a:r>
            <a:r>
              <a:rPr lang="en-US" sz="3200" dirty="0" err="1"/>
              <a:t>rcParamsrc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Params['</a:t>
            </a:r>
            <a:r>
              <a:rPr lang="en-US" sz="3200" dirty="0" err="1"/>
              <a:t>font.family</a:t>
            </a:r>
            <a:r>
              <a:rPr lang="en-US" sz="3200" dirty="0"/>
              <a:t>'] ='sans-serif’</a:t>
            </a:r>
          </a:p>
          <a:p>
            <a:pPr algn="l">
              <a:defRPr sz="2000"/>
            </a:pPr>
            <a:r>
              <a:rPr lang="en-US" sz="3200" dirty="0" err="1"/>
              <a:t>rcParams</a:t>
            </a:r>
            <a:r>
              <a:rPr lang="en-US" sz="3200" dirty="0"/>
              <a:t>['</a:t>
            </a:r>
            <a:r>
              <a:rPr lang="en-US" sz="3200" dirty="0" err="1"/>
              <a:t>font.sans</a:t>
            </a:r>
            <a:r>
              <a:rPr lang="en-US" sz="3200" dirty="0"/>
              <a:t>-serif'] = ['</a:t>
            </a:r>
            <a:r>
              <a:rPr lang="en-US" sz="3200" dirty="0" err="1"/>
              <a:t>Hiragino</a:t>
            </a:r>
            <a:r>
              <a:rPr lang="en-US" sz="3200" dirty="0"/>
              <a:t> Maru Gothic Pro', 'Yu Gothic', '</a:t>
            </a:r>
            <a:r>
              <a:rPr lang="en-US" sz="3200" dirty="0" err="1"/>
              <a:t>Meirio</a:t>
            </a:r>
            <a:r>
              <a:rPr lang="en-US" sz="3200" dirty="0"/>
              <a:t>’]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tensorflow.python.keras.models</a:t>
            </a:r>
            <a:r>
              <a:rPr lang="en-US" sz="3200" dirty="0"/>
              <a:t> import Sequential</a:t>
            </a:r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tensorflow.python.keras.layers</a:t>
            </a:r>
            <a:r>
              <a:rPr lang="en-US" sz="3200" dirty="0"/>
              <a:t> import Dense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osos.environ</a:t>
            </a:r>
            <a:r>
              <a:rPr lang="en-US" sz="3200" dirty="0"/>
              <a:t>['KMP_DUPLICATE_LIB_OK']='True’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# </a:t>
            </a:r>
            <a:r>
              <a:rPr lang="ja-JP" altLang="en-US" sz="3200" dirty="0"/>
              <a:t>後半部分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iris_train2  = </a:t>
            </a:r>
            <a:r>
              <a:rPr lang="en-US" sz="3200" dirty="0" err="1"/>
              <a:t>pd.read_csv</a:t>
            </a:r>
            <a:r>
              <a:rPr lang="en-US" sz="3200" dirty="0"/>
              <a:t>('4-1.csv’)</a:t>
            </a:r>
          </a:p>
          <a:p>
            <a:pPr algn="l">
              <a:defRPr sz="2000"/>
            </a:pPr>
            <a:r>
              <a:rPr lang="en-US" sz="3200" dirty="0"/>
              <a:t>print(iris_train2)</a:t>
            </a:r>
          </a:p>
          <a:p>
            <a:pPr algn="l">
              <a:defRPr sz="2000"/>
            </a:pPr>
            <a:r>
              <a:rPr lang="en-US" sz="3200" dirty="0" err="1"/>
              <a:t>iris_train</a:t>
            </a:r>
            <a:r>
              <a:rPr lang="en-US" sz="3200" dirty="0"/>
              <a:t>  = </a:t>
            </a:r>
            <a:r>
              <a:rPr lang="en-US" sz="3200" dirty="0" err="1"/>
              <a:t>pd.read_csv</a:t>
            </a:r>
            <a:r>
              <a:rPr lang="en-US" sz="3200" dirty="0"/>
              <a:t>('4-1.csv').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/>
              <a:t>print(</a:t>
            </a:r>
            <a:r>
              <a:rPr lang="en-US" sz="3200" dirty="0" err="1"/>
              <a:t>iris_train</a:t>
            </a:r>
            <a:r>
              <a:rPr lang="en-US" sz="3200" dirty="0"/>
              <a:t>)</a:t>
            </a:r>
          </a:p>
          <a:p>
            <a:pPr algn="l">
              <a:defRPr sz="2000"/>
            </a:pPr>
            <a:r>
              <a:rPr lang="en-US" sz="3200" dirty="0" err="1"/>
              <a:t>x_train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</a:t>
            </a:r>
          </a:p>
          <a:p>
            <a:pPr algn="l">
              <a:defRPr sz="2000"/>
            </a:pPr>
            <a:r>
              <a:rPr lang="en-US" sz="3200" dirty="0" err="1"/>
              <a:t>y_train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('int’) </a:t>
            </a:r>
          </a:p>
          <a:p>
            <a:pPr algn="l">
              <a:defRPr sz="2000"/>
            </a:pPr>
            <a:r>
              <a:rPr lang="en-US" sz="3200" dirty="0" err="1"/>
              <a:t>iris_test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('4-2.csv').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 err="1"/>
              <a:t>x_test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 </a:t>
            </a:r>
          </a:p>
          <a:p>
            <a:pPr algn="l">
              <a:defRPr sz="2000"/>
            </a:pPr>
            <a:r>
              <a:rPr lang="en-US" sz="3200" dirty="0" err="1"/>
              <a:t>y_test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('int')</a:t>
            </a:r>
            <a:endParaRPr sz="3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3" ma:contentTypeDescription="新しいドキュメントを作成します。" ma:contentTypeScope="" ma:versionID="f490edca4df1ab913f6ee5f52c499e28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3ea7f52657536d947e398b65193258fe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38F15D1-0241-4E8B-9DD0-801FE6CAF8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68C56-7AE1-44E5-A265-99D1891FC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F955DE-8D57-44DD-8569-74FC91D57407}">
  <ds:schemaRefs>
    <ds:schemaRef ds:uri="http://schemas.microsoft.com/office/2006/metadata/properties"/>
    <ds:schemaRef ds:uri="http://schemas.microsoft.com/office/infopath/2007/PartnerControls"/>
    <ds:schemaRef ds:uri="f06b4c2f-2c82-42f4-a7b1-f551fd148232"/>
    <ds:schemaRef ds:uri="3bedeca0-c2ed-4417-b266-8522ee8d02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20563</TotalTime>
  <Words>3608</Words>
  <Application>Microsoft Macintosh PowerPoint</Application>
  <PresentationFormat>ユーザー設定</PresentationFormat>
  <Paragraphs>534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51" baseType="lpstr">
      <vt:lpstr>ヒラギノ角ゴ ProN W3</vt:lpstr>
      <vt:lpstr>ヒラギノ角ゴ ProN W6</vt:lpstr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25</cp:revision>
  <dcterms:modified xsi:type="dcterms:W3CDTF">2024-07-25T01:39:54Z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