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53" r:id="rId5"/>
    <p:sldId id="360" r:id="rId6"/>
    <p:sldId id="256" r:id="rId7"/>
    <p:sldId id="366" r:id="rId8"/>
    <p:sldId id="367" r:id="rId9"/>
    <p:sldId id="368" r:id="rId10"/>
    <p:sldId id="369" r:id="rId11"/>
    <p:sldId id="329" r:id="rId12"/>
    <p:sldId id="372" r:id="rId13"/>
    <p:sldId id="371" r:id="rId14"/>
    <p:sldId id="373" r:id="rId15"/>
    <p:sldId id="374" r:id="rId16"/>
    <p:sldId id="328" r:id="rId17"/>
    <p:sldId id="378" r:id="rId18"/>
    <p:sldId id="379" r:id="rId19"/>
    <p:sldId id="377" r:id="rId20"/>
    <p:sldId id="375" r:id="rId21"/>
    <p:sldId id="376" r:id="rId22"/>
    <p:sldId id="330" r:id="rId23"/>
    <p:sldId id="333" r:id="rId24"/>
    <p:sldId id="259" r:id="rId25"/>
    <p:sldId id="334" r:id="rId26"/>
    <p:sldId id="336" r:id="rId27"/>
    <p:sldId id="337" r:id="rId28"/>
    <p:sldId id="335" r:id="rId29"/>
    <p:sldId id="338" r:id="rId30"/>
    <p:sldId id="339" r:id="rId31"/>
    <p:sldId id="340" r:id="rId32"/>
    <p:sldId id="341" r:id="rId33"/>
    <p:sldId id="342" r:id="rId34"/>
    <p:sldId id="370" r:id="rId3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644" autoAdjust="0"/>
  </p:normalViewPr>
  <p:slideViewPr>
    <p:cSldViewPr snapToGrid="0">
      <p:cViewPr varScale="1">
        <p:scale>
          <a:sx n="89" d="100"/>
          <a:sy n="89" d="100"/>
        </p:scale>
        <p:origin x="1976"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66D7A18A-D9C9-47BC-8E1E-6F1EF014AE4A}" type="datetimeFigureOut">
              <a:rPr kumimoji="1" lang="ja-JP" altLang="en-US" smtClean="0"/>
              <a:t>2024/8/1</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ja-JP" altLang="en-US"/>
          </a:p>
        </p:txBody>
      </p:sp>
      <p:sp>
        <p:nvSpPr>
          <p:cNvPr id="5" name="ノート プレースホルダー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6952C83-D98F-4283-B23B-DA388B6E9B46}" type="slidenum">
              <a:rPr kumimoji="1" lang="ja-JP" altLang="en-US" smtClean="0"/>
              <a:t>‹#›</a:t>
            </a:fld>
            <a:endParaRPr kumimoji="1" lang="ja-JP" altLang="en-US"/>
          </a:p>
        </p:txBody>
      </p:sp>
    </p:spTree>
    <p:extLst>
      <p:ext uri="{BB962C8B-B14F-4D97-AF65-F5344CB8AC3E}">
        <p14:creationId xmlns:p14="http://schemas.microsoft.com/office/powerpoint/2010/main" val="321318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b="0" i="0" dirty="0">
                <a:solidFill>
                  <a:srgbClr val="374151"/>
                </a:solidFill>
                <a:effectLst/>
                <a:latin typeface="Söhne"/>
              </a:rPr>
              <a:t>プログラミング言語には、値を一時的に保存したり、必要に応じてあとで取り出したりするための道具として変数という</a:t>
            </a:r>
            <a:r>
              <a:rPr lang="ja-JP" altLang="en-US" b="0" i="0" u="sng" dirty="0">
                <a:solidFill>
                  <a:srgbClr val="374151"/>
                </a:solidFill>
                <a:effectLst/>
                <a:latin typeface="Söhne"/>
              </a:rPr>
              <a:t>仕組み</a:t>
            </a:r>
            <a:r>
              <a:rPr lang="ja-JP" altLang="en-US" b="0" i="0" dirty="0">
                <a:solidFill>
                  <a:srgbClr val="374151"/>
                </a:solidFill>
                <a:effectLst/>
                <a:latin typeface="Söhne"/>
              </a:rPr>
              <a:t>が準備されています。</a:t>
            </a:r>
            <a:endParaRPr lang="en-US" altLang="ja-JP" b="0" i="0" dirty="0">
              <a:solidFill>
                <a:srgbClr val="374151"/>
              </a:solidFill>
              <a:effectLst/>
              <a:latin typeface="Söhne"/>
            </a:endParaRPr>
          </a:p>
          <a:p>
            <a:pPr algn="just"/>
            <a:r>
              <a:rPr lang="ja-JP" altLang="en-US" b="0" i="0" dirty="0">
                <a:solidFill>
                  <a:srgbClr val="374151"/>
                </a:solidFill>
                <a:effectLst/>
                <a:latin typeface="Söhne"/>
              </a:rPr>
              <a:t>変数を使用することで、特定のデータやオブジェクトに名前を付けて、プログラム内で繰り返し参照したり操作したりすることが可能になります。</a:t>
            </a: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6952C83-D98F-4283-B23B-DA388B6E9B46}" type="slidenum">
              <a:rPr kumimoji="1" lang="ja-JP" altLang="en-US" smtClean="0"/>
              <a:t>3</a:t>
            </a:fld>
            <a:endParaRPr kumimoji="1" lang="ja-JP" altLang="en-US"/>
          </a:p>
        </p:txBody>
      </p:sp>
    </p:spTree>
    <p:extLst>
      <p:ext uri="{BB962C8B-B14F-4D97-AF65-F5344CB8AC3E}">
        <p14:creationId xmlns:p14="http://schemas.microsoft.com/office/powerpoint/2010/main" val="298024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b="0" i="0" dirty="0">
                <a:solidFill>
                  <a:srgbClr val="374151"/>
                </a:solidFill>
                <a:effectLst/>
                <a:latin typeface="Söhne"/>
              </a:rPr>
              <a:t>プログラミング言語には、値を一時的に保存したり、必要に応じてあとで取り出したりするための道具として変数という</a:t>
            </a:r>
            <a:r>
              <a:rPr lang="ja-JP" altLang="en-US" b="0" i="0" u="sng" dirty="0">
                <a:solidFill>
                  <a:srgbClr val="374151"/>
                </a:solidFill>
                <a:effectLst/>
                <a:latin typeface="Söhne"/>
              </a:rPr>
              <a:t>仕組み</a:t>
            </a:r>
            <a:r>
              <a:rPr lang="ja-JP" altLang="en-US" b="0" i="0" dirty="0">
                <a:solidFill>
                  <a:srgbClr val="374151"/>
                </a:solidFill>
                <a:effectLst/>
                <a:latin typeface="Söhne"/>
              </a:rPr>
              <a:t>が準備されています。</a:t>
            </a:r>
            <a:endParaRPr lang="en-US" altLang="ja-JP" b="0" i="0" dirty="0">
              <a:solidFill>
                <a:srgbClr val="374151"/>
              </a:solidFill>
              <a:effectLst/>
              <a:latin typeface="Söhne"/>
            </a:endParaRPr>
          </a:p>
          <a:p>
            <a:pPr algn="just"/>
            <a:r>
              <a:rPr lang="ja-JP" altLang="en-US" b="0" i="0" dirty="0">
                <a:solidFill>
                  <a:srgbClr val="374151"/>
                </a:solidFill>
                <a:effectLst/>
                <a:latin typeface="Söhne"/>
              </a:rPr>
              <a:t>変数を使用することで、特定のデータやオブジェクトに名前を付けて、プログラム内で繰り返し参照したり操作したりすることが可能になります。</a:t>
            </a: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6952C83-D98F-4283-B23B-DA388B6E9B46}" type="slidenum">
              <a:rPr kumimoji="1" lang="ja-JP" altLang="en-US" smtClean="0"/>
              <a:t>4</a:t>
            </a:fld>
            <a:endParaRPr kumimoji="1" lang="ja-JP" altLang="en-US"/>
          </a:p>
        </p:txBody>
      </p:sp>
    </p:spTree>
    <p:extLst>
      <p:ext uri="{BB962C8B-B14F-4D97-AF65-F5344CB8AC3E}">
        <p14:creationId xmlns:p14="http://schemas.microsoft.com/office/powerpoint/2010/main" val="311854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b="0" i="0" dirty="0">
                <a:solidFill>
                  <a:srgbClr val="374151"/>
                </a:solidFill>
                <a:effectLst/>
                <a:latin typeface="Söhne"/>
              </a:rPr>
              <a:t>プログラミング言語には、値を一時的に保存したり、必要に応じてあとで取り出したりするための道具として変数という</a:t>
            </a:r>
            <a:r>
              <a:rPr lang="ja-JP" altLang="en-US" b="0" i="0" u="sng" dirty="0">
                <a:solidFill>
                  <a:srgbClr val="374151"/>
                </a:solidFill>
                <a:effectLst/>
                <a:latin typeface="Söhne"/>
              </a:rPr>
              <a:t>仕組み</a:t>
            </a:r>
            <a:r>
              <a:rPr lang="ja-JP" altLang="en-US" b="0" i="0" dirty="0">
                <a:solidFill>
                  <a:srgbClr val="374151"/>
                </a:solidFill>
                <a:effectLst/>
                <a:latin typeface="Söhne"/>
              </a:rPr>
              <a:t>が準備されています。</a:t>
            </a:r>
            <a:endParaRPr lang="en-US" altLang="ja-JP" b="0" i="0" dirty="0">
              <a:solidFill>
                <a:srgbClr val="374151"/>
              </a:solidFill>
              <a:effectLst/>
              <a:latin typeface="Söhne"/>
            </a:endParaRPr>
          </a:p>
          <a:p>
            <a:pPr algn="just"/>
            <a:r>
              <a:rPr lang="ja-JP" altLang="en-US" b="0" i="0" dirty="0">
                <a:solidFill>
                  <a:srgbClr val="374151"/>
                </a:solidFill>
                <a:effectLst/>
                <a:latin typeface="Söhne"/>
              </a:rPr>
              <a:t>変数を使用することで、特定のデータやオブジェクトに名前を付けて、プログラム内で繰り返し参照したり操作したりすることが可能になります。</a:t>
            </a: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6952C83-D98F-4283-B23B-DA388B6E9B46}" type="slidenum">
              <a:rPr kumimoji="1" lang="ja-JP" altLang="en-US" smtClean="0"/>
              <a:t>5</a:t>
            </a:fld>
            <a:endParaRPr kumimoji="1" lang="ja-JP" altLang="en-US"/>
          </a:p>
        </p:txBody>
      </p:sp>
    </p:spTree>
    <p:extLst>
      <p:ext uri="{BB962C8B-B14F-4D97-AF65-F5344CB8AC3E}">
        <p14:creationId xmlns:p14="http://schemas.microsoft.com/office/powerpoint/2010/main" val="392690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FA43A-FC95-5273-F6F8-5CBCCF36C7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3B6AAE3-4297-CD62-7748-4FD3D6572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DEFA1E4-EE16-18E6-E272-A7E6828DBD19}"/>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3528296A-59C6-8B4A-380A-7AAF19A270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85FEC8-1E59-3889-0D07-78F52A3A723E}"/>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396749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180C2-A33C-8562-7617-5EFF3030F6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178880-B9AA-FB53-DAB3-3318F6A53D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5ADC4-8844-9EB4-7AB3-C63B3B5F3F0A}"/>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0364A7C9-2C87-8C5B-4A17-72C81EF2B8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536408-C04D-125A-E99F-D48018BBB8EC}"/>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375699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1A3E2A-FF71-BC9D-7F73-5756DC0A5DB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D706EA-2F24-3B5D-C80F-6FFF58A942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C69B58-B5F8-7810-1A99-F5DEF9B4446D}"/>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E4D557B6-89E1-6F09-ACDA-D9974C56C3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F8D894-CDC6-65C7-4C6A-87F54BBD134B}"/>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216827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75B3B-E43A-0AAC-15B4-56ED6A1262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34DAA0-E762-2740-4C53-4FB3F7AC179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B5FAE2-AF77-F4F5-15EF-28B105C637A1}"/>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BD64B3A7-5C7F-4C84-8631-238F496323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D080BC-5B5C-CC11-8E58-C86BF82D7BDF}"/>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35986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2B6D2-2D58-3CDE-5DA6-564B9735F6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D01991-D040-8790-3EB6-0A277402C9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1F594F-9EFA-68EC-FC21-A1C4E453DAE0}"/>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A035D7D1-E072-69F1-CAEE-6E2168B679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56FC03-3F17-A87C-B0E7-620D2D15BA34}"/>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354393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9135D-CEA6-17BA-A5CA-248A76E649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F296E8-0B41-5AEA-1142-EB229E7946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6DACEB-B882-9284-4FF3-8F977E19BC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84BAEF-60D8-D12F-D844-0D82F271A683}"/>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6" name="フッター プレースホルダー 5">
            <a:extLst>
              <a:ext uri="{FF2B5EF4-FFF2-40B4-BE49-F238E27FC236}">
                <a16:creationId xmlns:a16="http://schemas.microsoft.com/office/drawing/2014/main" id="{340EBA15-FFC3-F6A3-0D42-C427B33D3A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027144-416F-E37A-74BA-75B3C8637260}"/>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396174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6421-45F8-5AED-1766-5718E19198D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37FF9D-6D23-AC5D-FA02-6BBAD739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7305DF8-999A-4048-FBF5-8A068FA394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2CBBF1-95FF-C299-C304-BF1364676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0C741-EA66-43E1-C076-530BC8B0AD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EB60A27-E668-7B5D-A878-0F564DB5CD79}"/>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8" name="フッター プレースホルダー 7">
            <a:extLst>
              <a:ext uri="{FF2B5EF4-FFF2-40B4-BE49-F238E27FC236}">
                <a16:creationId xmlns:a16="http://schemas.microsoft.com/office/drawing/2014/main" id="{A5061D9D-EBE8-EA95-6BDF-4D8B284B81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6765B3-EB0F-5489-688C-3BD140674E23}"/>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417118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B369B-7ECD-4C16-02ED-BFF3370FBE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F742E3-5F8C-0611-4BFB-CBC0CC1390D9}"/>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4" name="フッター プレースホルダー 3">
            <a:extLst>
              <a:ext uri="{FF2B5EF4-FFF2-40B4-BE49-F238E27FC236}">
                <a16:creationId xmlns:a16="http://schemas.microsoft.com/office/drawing/2014/main" id="{C3C043A6-2699-0AAF-13EC-9EAD4124B9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1E1CCE0-4C63-5548-9948-2E490D21FB0B}"/>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299234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5CFAA5-7329-741F-CC76-7F7CEF1382A0}"/>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3" name="フッター プレースホルダー 2">
            <a:extLst>
              <a:ext uri="{FF2B5EF4-FFF2-40B4-BE49-F238E27FC236}">
                <a16:creationId xmlns:a16="http://schemas.microsoft.com/office/drawing/2014/main" id="{D9E0A2F1-55F7-E42F-DC3A-56AD0A06EF3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16762F-24E2-DF47-05F8-0E47644E2946}"/>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78905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CBDE4-C1E7-7AB9-A79A-E82560DC78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1FE289-DE99-D5D6-3BC9-8070A0C79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1CBDFC1-DA00-D90F-061B-B17CD5BAA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FE77D4-1A8A-7FC7-0EA5-3488051221CA}"/>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6" name="フッター プレースホルダー 5">
            <a:extLst>
              <a:ext uri="{FF2B5EF4-FFF2-40B4-BE49-F238E27FC236}">
                <a16:creationId xmlns:a16="http://schemas.microsoft.com/office/drawing/2014/main" id="{BBCEE857-BB22-57F3-4BC9-CF97547D1E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106BCD-9EB5-84C7-E87F-2328DE4127BC}"/>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416812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010B7-DCD9-F36E-14EE-C676D89B4F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7D36C2F-B95C-C6CC-DF33-72B6531CF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A49BF4-864D-74F9-B41C-032D342C5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E80EDF-511A-0B1A-E813-00F8BBA1FB53}"/>
              </a:ext>
            </a:extLst>
          </p:cNvPr>
          <p:cNvSpPr>
            <a:spLocks noGrp="1"/>
          </p:cNvSpPr>
          <p:nvPr>
            <p:ph type="dt" sz="half" idx="10"/>
          </p:nvPr>
        </p:nvSpPr>
        <p:spPr/>
        <p:txBody>
          <a:bodyPr/>
          <a:lstStyle/>
          <a:p>
            <a:fld id="{FC6D3C64-84DC-43AE-809B-3F4451378678}" type="datetimeFigureOut">
              <a:rPr kumimoji="1" lang="ja-JP" altLang="en-US" smtClean="0"/>
              <a:t>2024/8/1</a:t>
            </a:fld>
            <a:endParaRPr kumimoji="1" lang="ja-JP" altLang="en-US"/>
          </a:p>
        </p:txBody>
      </p:sp>
      <p:sp>
        <p:nvSpPr>
          <p:cNvPr id="6" name="フッター プレースホルダー 5">
            <a:extLst>
              <a:ext uri="{FF2B5EF4-FFF2-40B4-BE49-F238E27FC236}">
                <a16:creationId xmlns:a16="http://schemas.microsoft.com/office/drawing/2014/main" id="{B8765F02-1545-D070-C14F-8D6441BEB2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B5A82-03E8-32BE-A895-AD199C5E74E6}"/>
              </a:ext>
            </a:extLst>
          </p:cNvPr>
          <p:cNvSpPr>
            <a:spLocks noGrp="1"/>
          </p:cNvSpPr>
          <p:nvPr>
            <p:ph type="sldNum" sz="quarter" idx="12"/>
          </p:nvPr>
        </p:nvSpPr>
        <p:spPr/>
        <p:txBody>
          <a:body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7293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160F9F-55F6-9C79-C9B2-076D07884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46DE7B-91F1-E4A8-1DBA-FD77A70C1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790F7D-7BD8-F199-64E5-285C4A37A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D3C64-84DC-43AE-809B-3F4451378678}" type="datetimeFigureOut">
              <a:rPr kumimoji="1" lang="ja-JP" altLang="en-US" smtClean="0"/>
              <a:t>2024/8/1</a:t>
            </a:fld>
            <a:endParaRPr kumimoji="1" lang="ja-JP" altLang="en-US"/>
          </a:p>
        </p:txBody>
      </p:sp>
      <p:sp>
        <p:nvSpPr>
          <p:cNvPr id="5" name="フッター プレースホルダー 4">
            <a:extLst>
              <a:ext uri="{FF2B5EF4-FFF2-40B4-BE49-F238E27FC236}">
                <a16:creationId xmlns:a16="http://schemas.microsoft.com/office/drawing/2014/main" id="{38419916-E1C4-F619-3A0C-A5DB051F6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23596C-C352-481C-FA2C-56B7E426C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FE4F4-5846-42D0-ABC5-9F6A57528B1E}" type="slidenum">
              <a:rPr kumimoji="1" lang="ja-JP" altLang="en-US" smtClean="0"/>
              <a:t>‹#›</a:t>
            </a:fld>
            <a:endParaRPr kumimoji="1" lang="ja-JP" altLang="en-US"/>
          </a:p>
        </p:txBody>
      </p:sp>
    </p:spTree>
    <p:extLst>
      <p:ext uri="{BB962C8B-B14F-4D97-AF65-F5344CB8AC3E}">
        <p14:creationId xmlns:p14="http://schemas.microsoft.com/office/powerpoint/2010/main" val="702118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C48797-EADC-7336-0886-159AA89C4001}"/>
              </a:ext>
            </a:extLst>
          </p:cNvPr>
          <p:cNvSpPr txBox="1"/>
          <p:nvPr/>
        </p:nvSpPr>
        <p:spPr>
          <a:xfrm>
            <a:off x="5177327" y="2503917"/>
            <a:ext cx="1837346" cy="830997"/>
          </a:xfrm>
          <a:prstGeom prst="rect">
            <a:avLst/>
          </a:prstGeom>
          <a:noFill/>
        </p:spPr>
        <p:txBody>
          <a:bodyPr wrap="square" rtlCol="0">
            <a:spAutoFit/>
          </a:bodyPr>
          <a:lstStyle/>
          <a:p>
            <a:pPr algn="ctr"/>
            <a:r>
              <a:rPr kumimoji="1" lang="ja-JP" altLang="en-US" sz="4800" dirty="0"/>
              <a:t>演習</a:t>
            </a:r>
            <a:r>
              <a:rPr kumimoji="1" lang="en-US" altLang="ja-JP" sz="4800" dirty="0"/>
              <a:t>2</a:t>
            </a:r>
            <a:endParaRPr kumimoji="1" lang="ja-JP" altLang="en-US" sz="4800" dirty="0"/>
          </a:p>
        </p:txBody>
      </p:sp>
      <p:sp>
        <p:nvSpPr>
          <p:cNvPr id="3" name="テキスト ボックス 2">
            <a:extLst>
              <a:ext uri="{FF2B5EF4-FFF2-40B4-BE49-F238E27FC236}">
                <a16:creationId xmlns:a16="http://schemas.microsoft.com/office/drawing/2014/main" id="{D52A101E-1571-4832-75F1-AA5D5278F1B2}"/>
              </a:ext>
            </a:extLst>
          </p:cNvPr>
          <p:cNvSpPr txBox="1"/>
          <p:nvPr/>
        </p:nvSpPr>
        <p:spPr>
          <a:xfrm>
            <a:off x="4067798" y="3241266"/>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4" name="テキスト ボックス 3">
            <a:extLst>
              <a:ext uri="{FF2B5EF4-FFF2-40B4-BE49-F238E27FC236}">
                <a16:creationId xmlns:a16="http://schemas.microsoft.com/office/drawing/2014/main" id="{08D42E7B-FC7D-DD6F-2AF0-53AE62F868BE}"/>
              </a:ext>
            </a:extLst>
          </p:cNvPr>
          <p:cNvSpPr txBox="1"/>
          <p:nvPr/>
        </p:nvSpPr>
        <p:spPr>
          <a:xfrm>
            <a:off x="5640224" y="3244334"/>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5" name="テキスト ボックス 4">
            <a:extLst>
              <a:ext uri="{FF2B5EF4-FFF2-40B4-BE49-F238E27FC236}">
                <a16:creationId xmlns:a16="http://schemas.microsoft.com/office/drawing/2014/main" id="{EAC73BC7-9DD1-6DDF-6511-929E7F34876B}"/>
              </a:ext>
            </a:extLst>
          </p:cNvPr>
          <p:cNvSpPr txBox="1"/>
          <p:nvPr/>
        </p:nvSpPr>
        <p:spPr>
          <a:xfrm>
            <a:off x="0" y="0"/>
            <a:ext cx="12192000" cy="523220"/>
          </a:xfrm>
          <a:prstGeom prst="rect">
            <a:avLst/>
          </a:prstGeom>
          <a:solidFill>
            <a:schemeClr val="tx1">
              <a:lumMod val="95000"/>
              <a:lumOff val="5000"/>
            </a:schemeClr>
          </a:solidFill>
        </p:spPr>
        <p:txBody>
          <a:bodyPr wrap="square" rtlCol="0">
            <a:spAutoFit/>
          </a:bodyPr>
          <a:lstStyle/>
          <a:p>
            <a:pPr algn="ctr"/>
            <a:r>
              <a:rPr kumimoji="1" lang="ja-JP" altLang="en-US" sz="2800" b="1" dirty="0">
                <a:solidFill>
                  <a:schemeClr val="bg1"/>
                </a:solidFill>
              </a:rPr>
              <a:t>医療と</a:t>
            </a:r>
            <a:r>
              <a:rPr kumimoji="1" lang="en-US" altLang="ja-JP" sz="2800" b="1" dirty="0">
                <a:solidFill>
                  <a:schemeClr val="bg1"/>
                </a:solidFill>
              </a:rPr>
              <a:t>AI</a:t>
            </a:r>
            <a:r>
              <a:rPr kumimoji="1" lang="ja-JP" altLang="en-US" sz="2800" b="1" dirty="0">
                <a:solidFill>
                  <a:schemeClr val="bg1"/>
                </a:solidFill>
              </a:rPr>
              <a:t>・ビッグデータ入門</a:t>
            </a:r>
          </a:p>
        </p:txBody>
      </p:sp>
      <p:sp>
        <p:nvSpPr>
          <p:cNvPr id="6" name="テキスト ボックス 5">
            <a:extLst>
              <a:ext uri="{FF2B5EF4-FFF2-40B4-BE49-F238E27FC236}">
                <a16:creationId xmlns:a16="http://schemas.microsoft.com/office/drawing/2014/main" id="{AC71657E-A518-EFB8-DF77-948E8A3245BA}"/>
              </a:ext>
            </a:extLst>
          </p:cNvPr>
          <p:cNvSpPr txBox="1"/>
          <p:nvPr/>
        </p:nvSpPr>
        <p:spPr>
          <a:xfrm>
            <a:off x="7686942" y="5272754"/>
            <a:ext cx="3096782" cy="369332"/>
          </a:xfrm>
          <a:prstGeom prst="rect">
            <a:avLst/>
          </a:prstGeom>
          <a:noFill/>
        </p:spPr>
        <p:txBody>
          <a:bodyPr wrap="square" rtlCol="0">
            <a:spAutoFit/>
          </a:bodyPr>
          <a:lstStyle/>
          <a:p>
            <a:pPr algn="just"/>
            <a:r>
              <a:rPr kumimoji="1" lang="ja-JP" altLang="en-US" dirty="0"/>
              <a:t>統合教育機構　曹　日丹</a:t>
            </a:r>
          </a:p>
        </p:txBody>
      </p:sp>
      <p:pic>
        <p:nvPicPr>
          <p:cNvPr id="8" name="図 7" descr="QR コード&#10;&#10;自動的に生成された説明">
            <a:extLst>
              <a:ext uri="{FF2B5EF4-FFF2-40B4-BE49-F238E27FC236}">
                <a16:creationId xmlns:a16="http://schemas.microsoft.com/office/drawing/2014/main" id="{998F796F-8851-92BE-F9BC-C67FC82D0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93" y="3969827"/>
            <a:ext cx="2199652" cy="2199652"/>
          </a:xfrm>
          <a:prstGeom prst="rect">
            <a:avLst/>
          </a:prstGeom>
        </p:spPr>
      </p:pic>
      <p:pic>
        <p:nvPicPr>
          <p:cNvPr id="9" name="図 8" descr="QR コード&#10;&#10;自動的に生成された説明">
            <a:extLst>
              <a:ext uri="{FF2B5EF4-FFF2-40B4-BE49-F238E27FC236}">
                <a16:creationId xmlns:a16="http://schemas.microsoft.com/office/drawing/2014/main" id="{E4023840-2D26-2EAD-4547-8C49D576F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97" y="3839298"/>
            <a:ext cx="3847001" cy="2926218"/>
          </a:xfrm>
          <a:prstGeom prst="rect">
            <a:avLst/>
          </a:prstGeom>
        </p:spPr>
      </p:pic>
    </p:spTree>
    <p:extLst>
      <p:ext uri="{BB962C8B-B14F-4D97-AF65-F5344CB8AC3E}">
        <p14:creationId xmlns:p14="http://schemas.microsoft.com/office/powerpoint/2010/main" val="76227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49C4106-EF8B-29FB-8401-22109EF86A38}"/>
              </a:ext>
            </a:extLst>
          </p:cNvPr>
          <p:cNvPicPr>
            <a:picLocks noChangeAspect="1"/>
          </p:cNvPicPr>
          <p:nvPr/>
        </p:nvPicPr>
        <p:blipFill rotWithShape="1">
          <a:blip r:embed="rId2"/>
          <a:srcRect t="19372" b="24214"/>
          <a:stretch/>
        </p:blipFill>
        <p:spPr>
          <a:xfrm>
            <a:off x="942675" y="2436508"/>
            <a:ext cx="10030105" cy="3985274"/>
          </a:xfrm>
          <a:prstGeom prst="rect">
            <a:avLst/>
          </a:prstGeom>
        </p:spPr>
      </p:pic>
      <p:sp>
        <p:nvSpPr>
          <p:cNvPr id="4" name="テキスト ボックス 3">
            <a:extLst>
              <a:ext uri="{FF2B5EF4-FFF2-40B4-BE49-F238E27FC236}">
                <a16:creationId xmlns:a16="http://schemas.microsoft.com/office/drawing/2014/main" id="{6AD4F76A-67BA-1955-8BB6-A498F321C587}"/>
              </a:ext>
            </a:extLst>
          </p:cNvPr>
          <p:cNvSpPr txBox="1"/>
          <p:nvPr/>
        </p:nvSpPr>
        <p:spPr>
          <a:xfrm>
            <a:off x="3566616" y="3825989"/>
            <a:ext cx="1927358" cy="523220"/>
          </a:xfrm>
          <a:prstGeom prst="rect">
            <a:avLst/>
          </a:prstGeom>
          <a:solidFill>
            <a:schemeClr val="bg1">
              <a:lumMod val="95000"/>
            </a:schemeClr>
          </a:solidFill>
        </p:spPr>
        <p:txBody>
          <a:bodyPr wrap="square" rtlCol="0">
            <a:spAutoFit/>
          </a:bodyPr>
          <a:lstStyle/>
          <a:p>
            <a:r>
              <a:rPr lang="en-US" altLang="ja-JP" sz="2800" b="1" dirty="0"/>
              <a:t>a = </a:t>
            </a:r>
            <a:r>
              <a:rPr lang="en-US" altLang="ja-JP" sz="2800" b="1" dirty="0">
                <a:solidFill>
                  <a:srgbClr val="00B050"/>
                </a:solidFill>
              </a:rPr>
              <a:t>100</a:t>
            </a:r>
            <a:endParaRPr kumimoji="1" lang="ja-JP" altLang="en-US" sz="2800" b="1" dirty="0">
              <a:solidFill>
                <a:srgbClr val="00B050"/>
              </a:solidFill>
            </a:endParaRPr>
          </a:p>
        </p:txBody>
      </p:sp>
      <p:sp>
        <p:nvSpPr>
          <p:cNvPr id="5" name="テキスト ボックス 4">
            <a:extLst>
              <a:ext uri="{FF2B5EF4-FFF2-40B4-BE49-F238E27FC236}">
                <a16:creationId xmlns:a16="http://schemas.microsoft.com/office/drawing/2014/main" id="{C7AAAEA9-A306-951A-7138-68C6480D8BD0}"/>
              </a:ext>
            </a:extLst>
          </p:cNvPr>
          <p:cNvSpPr txBox="1"/>
          <p:nvPr/>
        </p:nvSpPr>
        <p:spPr>
          <a:xfrm>
            <a:off x="3566616" y="4362374"/>
            <a:ext cx="1927358" cy="461665"/>
          </a:xfrm>
          <a:prstGeom prst="rect">
            <a:avLst/>
          </a:prstGeom>
          <a:solidFill>
            <a:schemeClr val="bg1">
              <a:lumMod val="95000"/>
            </a:schemeClr>
          </a:solidFill>
        </p:spPr>
        <p:txBody>
          <a:bodyPr wrap="square" rtlCol="0">
            <a:spAutoFit/>
          </a:bodyPr>
          <a:lstStyle/>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
        <p:nvSpPr>
          <p:cNvPr id="6" name="矢印: 右 5">
            <a:extLst>
              <a:ext uri="{FF2B5EF4-FFF2-40B4-BE49-F238E27FC236}">
                <a16:creationId xmlns:a16="http://schemas.microsoft.com/office/drawing/2014/main" id="{8970456F-BE15-5B9B-BD15-0CF40A32F098}"/>
              </a:ext>
            </a:extLst>
          </p:cNvPr>
          <p:cNvSpPr/>
          <p:nvPr/>
        </p:nvSpPr>
        <p:spPr>
          <a:xfrm rot="16200000">
            <a:off x="2383697" y="4522250"/>
            <a:ext cx="448654" cy="457200"/>
          </a:xfrm>
          <a:prstGeom prst="right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0D4FBC1-97E6-D6F5-F717-FE85498D99B5}"/>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C94D809A-ECA6-E705-BB4F-591083375832}"/>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7" name="テキスト ボックス 6">
            <a:extLst>
              <a:ext uri="{FF2B5EF4-FFF2-40B4-BE49-F238E27FC236}">
                <a16:creationId xmlns:a16="http://schemas.microsoft.com/office/drawing/2014/main" id="{EDD8B54D-5DA9-B4FC-A176-10A08875A8CB}"/>
              </a:ext>
            </a:extLst>
          </p:cNvPr>
          <p:cNvSpPr txBox="1"/>
          <p:nvPr/>
        </p:nvSpPr>
        <p:spPr>
          <a:xfrm>
            <a:off x="3050433" y="1082388"/>
            <a:ext cx="2384966" cy="1200329"/>
          </a:xfrm>
          <a:prstGeom prst="rect">
            <a:avLst/>
          </a:prstGeom>
          <a:solidFill>
            <a:schemeClr val="bg1"/>
          </a:solidFill>
          <a:ln>
            <a:solidFill>
              <a:schemeClr val="accent4">
                <a:lumMod val="50000"/>
              </a:schemeClr>
            </a:solidFill>
          </a:ln>
        </p:spPr>
        <p:txBody>
          <a:bodyPr wrap="square" rtlCol="0">
            <a:spAutoFit/>
          </a:bodyPr>
          <a:lstStyle/>
          <a:p>
            <a:pPr algn="r"/>
            <a:r>
              <a:rPr lang="ja-JP" altLang="en-US" sz="2400" b="1" dirty="0">
                <a:solidFill>
                  <a:srgbClr val="FF0000"/>
                </a:solidFill>
              </a:rPr>
              <a:t>コード</a:t>
            </a:r>
            <a:r>
              <a:rPr lang="en-US" altLang="ja-JP" sz="2400" b="1" dirty="0">
                <a:solidFill>
                  <a:srgbClr val="FF0000"/>
                </a:solidFill>
              </a:rPr>
              <a:t>01</a:t>
            </a:r>
          </a:p>
          <a:p>
            <a:r>
              <a:rPr lang="en-US" altLang="ja-JP" sz="2400" b="1" dirty="0"/>
              <a:t>a = </a:t>
            </a:r>
            <a:r>
              <a:rPr lang="en-US" altLang="ja-JP" sz="2400" b="1" dirty="0">
                <a:solidFill>
                  <a:srgbClr val="00B050"/>
                </a:solidFill>
              </a:rPr>
              <a:t>100</a:t>
            </a:r>
            <a:endParaRPr lang="en-US" altLang="ja-JP" sz="2400" b="1" dirty="0">
              <a:solidFill>
                <a:srgbClr val="FF0000"/>
              </a:solidFill>
            </a:endParaRPr>
          </a:p>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
        <p:nvSpPr>
          <p:cNvPr id="10" name="テキスト ボックス 9">
            <a:extLst>
              <a:ext uri="{FF2B5EF4-FFF2-40B4-BE49-F238E27FC236}">
                <a16:creationId xmlns:a16="http://schemas.microsoft.com/office/drawing/2014/main" id="{6A97E9D5-F46B-399B-37F7-6632E9EF2A2A}"/>
              </a:ext>
            </a:extLst>
          </p:cNvPr>
          <p:cNvSpPr txBox="1"/>
          <p:nvPr/>
        </p:nvSpPr>
        <p:spPr>
          <a:xfrm>
            <a:off x="2422576" y="5018768"/>
            <a:ext cx="8482050" cy="830997"/>
          </a:xfrm>
          <a:prstGeom prst="rect">
            <a:avLst/>
          </a:prstGeom>
          <a:solidFill>
            <a:schemeClr val="bg1"/>
          </a:solidFill>
          <a:ln>
            <a:solidFill>
              <a:schemeClr val="accent4">
                <a:lumMod val="50000"/>
              </a:schemeClr>
            </a:solidFill>
          </a:ln>
        </p:spPr>
        <p:txBody>
          <a:bodyPr wrap="square" rtlCol="0">
            <a:spAutoFit/>
          </a:bodyPr>
          <a:lstStyle/>
          <a:p>
            <a:r>
              <a:rPr lang="ja-JP" altLang="en-US" sz="2400" b="1" dirty="0">
                <a:solidFill>
                  <a:srgbClr val="FF0000"/>
                </a:solidFill>
              </a:rPr>
              <a:t>実行ボタンを押す、または</a:t>
            </a:r>
            <a:r>
              <a:rPr lang="en-US" altLang="ja-JP" sz="2400" b="1" dirty="0" err="1">
                <a:solidFill>
                  <a:srgbClr val="FF0000"/>
                </a:solidFill>
              </a:rPr>
              <a:t>Shift+Enter</a:t>
            </a:r>
            <a:r>
              <a:rPr lang="ja-JP" altLang="en-US" sz="2400" b="1" dirty="0">
                <a:solidFill>
                  <a:srgbClr val="FF0000"/>
                </a:solidFill>
              </a:rPr>
              <a:t>を押すと現在のセルのコードを実行できます。</a:t>
            </a:r>
            <a:endParaRPr kumimoji="1" lang="ja-JP" altLang="en-US" sz="2400" b="1" dirty="0">
              <a:solidFill>
                <a:srgbClr val="FF0000"/>
              </a:solidFill>
            </a:endParaRPr>
          </a:p>
        </p:txBody>
      </p:sp>
      <p:sp>
        <p:nvSpPr>
          <p:cNvPr id="15" name="テキスト ボックス 14">
            <a:extLst>
              <a:ext uri="{FF2B5EF4-FFF2-40B4-BE49-F238E27FC236}">
                <a16:creationId xmlns:a16="http://schemas.microsoft.com/office/drawing/2014/main" id="{05DA60DF-D905-C772-906D-35F630527475}"/>
              </a:ext>
            </a:extLst>
          </p:cNvPr>
          <p:cNvSpPr txBox="1"/>
          <p:nvPr/>
        </p:nvSpPr>
        <p:spPr>
          <a:xfrm>
            <a:off x="136732" y="551329"/>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01</a:t>
            </a:r>
            <a:r>
              <a:rPr lang="ja-JP" altLang="en-US" sz="2400" b="1" dirty="0">
                <a:solidFill>
                  <a:srgbClr val="FF0000"/>
                </a:solidFill>
              </a:rPr>
              <a:t>を書いてみましょう</a:t>
            </a:r>
            <a:endParaRPr kumimoji="1" lang="ja-JP" altLang="en-US" sz="2400" b="1" dirty="0">
              <a:solidFill>
                <a:srgbClr val="FF0000"/>
              </a:solidFill>
            </a:endParaRPr>
          </a:p>
        </p:txBody>
      </p:sp>
    </p:spTree>
    <p:extLst>
      <p:ext uri="{BB962C8B-B14F-4D97-AF65-F5344CB8AC3E}">
        <p14:creationId xmlns:p14="http://schemas.microsoft.com/office/powerpoint/2010/main" val="287824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49C4106-EF8B-29FB-8401-22109EF86A38}"/>
              </a:ext>
            </a:extLst>
          </p:cNvPr>
          <p:cNvPicPr>
            <a:picLocks noChangeAspect="1"/>
          </p:cNvPicPr>
          <p:nvPr/>
        </p:nvPicPr>
        <p:blipFill rotWithShape="1">
          <a:blip r:embed="rId2"/>
          <a:srcRect t="19613" b="24214"/>
          <a:stretch/>
        </p:blipFill>
        <p:spPr>
          <a:xfrm>
            <a:off x="942675" y="2453546"/>
            <a:ext cx="10030105" cy="3968236"/>
          </a:xfrm>
          <a:prstGeom prst="rect">
            <a:avLst/>
          </a:prstGeom>
        </p:spPr>
      </p:pic>
      <p:sp>
        <p:nvSpPr>
          <p:cNvPr id="4" name="テキスト ボックス 3">
            <a:extLst>
              <a:ext uri="{FF2B5EF4-FFF2-40B4-BE49-F238E27FC236}">
                <a16:creationId xmlns:a16="http://schemas.microsoft.com/office/drawing/2014/main" id="{6AD4F76A-67BA-1955-8BB6-A498F321C587}"/>
              </a:ext>
            </a:extLst>
          </p:cNvPr>
          <p:cNvSpPr txBox="1"/>
          <p:nvPr/>
        </p:nvSpPr>
        <p:spPr>
          <a:xfrm>
            <a:off x="3566616" y="3825989"/>
            <a:ext cx="1927358" cy="523220"/>
          </a:xfrm>
          <a:prstGeom prst="rect">
            <a:avLst/>
          </a:prstGeom>
          <a:solidFill>
            <a:schemeClr val="bg1">
              <a:lumMod val="95000"/>
            </a:schemeClr>
          </a:solidFill>
        </p:spPr>
        <p:txBody>
          <a:bodyPr wrap="square" rtlCol="0">
            <a:spAutoFit/>
          </a:bodyPr>
          <a:lstStyle/>
          <a:p>
            <a:r>
              <a:rPr lang="en-US" altLang="ja-JP" sz="2800" b="1" dirty="0"/>
              <a:t>a = </a:t>
            </a:r>
            <a:r>
              <a:rPr lang="en-US" altLang="ja-JP" sz="2800" b="1" dirty="0">
                <a:solidFill>
                  <a:srgbClr val="00B050"/>
                </a:solidFill>
              </a:rPr>
              <a:t>100</a:t>
            </a:r>
            <a:endParaRPr kumimoji="1" lang="ja-JP" altLang="en-US" sz="2800" b="1" dirty="0">
              <a:solidFill>
                <a:srgbClr val="00B050"/>
              </a:solidFill>
            </a:endParaRPr>
          </a:p>
        </p:txBody>
      </p:sp>
      <p:sp>
        <p:nvSpPr>
          <p:cNvPr id="5" name="テキスト ボックス 4">
            <a:extLst>
              <a:ext uri="{FF2B5EF4-FFF2-40B4-BE49-F238E27FC236}">
                <a16:creationId xmlns:a16="http://schemas.microsoft.com/office/drawing/2014/main" id="{C7AAAEA9-A306-951A-7138-68C6480D8BD0}"/>
              </a:ext>
            </a:extLst>
          </p:cNvPr>
          <p:cNvSpPr txBox="1"/>
          <p:nvPr/>
        </p:nvSpPr>
        <p:spPr>
          <a:xfrm>
            <a:off x="3566616" y="4362374"/>
            <a:ext cx="1927358" cy="461665"/>
          </a:xfrm>
          <a:prstGeom prst="rect">
            <a:avLst/>
          </a:prstGeom>
          <a:solidFill>
            <a:schemeClr val="bg1">
              <a:lumMod val="95000"/>
            </a:schemeClr>
          </a:solidFill>
        </p:spPr>
        <p:txBody>
          <a:bodyPr wrap="square" rtlCol="0">
            <a:spAutoFit/>
          </a:bodyPr>
          <a:lstStyle/>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
        <p:nvSpPr>
          <p:cNvPr id="8" name="テキスト ボックス 7">
            <a:extLst>
              <a:ext uri="{FF2B5EF4-FFF2-40B4-BE49-F238E27FC236}">
                <a16:creationId xmlns:a16="http://schemas.microsoft.com/office/drawing/2014/main" id="{B0D4FBC1-97E6-D6F5-F717-FE85498D99B5}"/>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C94D809A-ECA6-E705-BB4F-591083375832}"/>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7" name="テキスト ボックス 6">
            <a:extLst>
              <a:ext uri="{FF2B5EF4-FFF2-40B4-BE49-F238E27FC236}">
                <a16:creationId xmlns:a16="http://schemas.microsoft.com/office/drawing/2014/main" id="{EDD8B54D-5DA9-B4FC-A176-10A08875A8CB}"/>
              </a:ext>
            </a:extLst>
          </p:cNvPr>
          <p:cNvSpPr txBox="1"/>
          <p:nvPr/>
        </p:nvSpPr>
        <p:spPr>
          <a:xfrm>
            <a:off x="136732" y="551329"/>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01</a:t>
            </a:r>
            <a:r>
              <a:rPr lang="ja-JP" altLang="en-US" sz="2400" b="1" dirty="0">
                <a:solidFill>
                  <a:srgbClr val="FF0000"/>
                </a:solidFill>
              </a:rPr>
              <a:t>を書いてみましょう</a:t>
            </a:r>
            <a:endParaRPr kumimoji="1" lang="ja-JP" altLang="en-US" sz="2400" b="1" dirty="0">
              <a:solidFill>
                <a:srgbClr val="FF0000"/>
              </a:solidFill>
            </a:endParaRPr>
          </a:p>
        </p:txBody>
      </p:sp>
      <p:pic>
        <p:nvPicPr>
          <p:cNvPr id="3" name="図 2">
            <a:extLst>
              <a:ext uri="{FF2B5EF4-FFF2-40B4-BE49-F238E27FC236}">
                <a16:creationId xmlns:a16="http://schemas.microsoft.com/office/drawing/2014/main" id="{0945B0B7-1057-5838-3B62-C849231650E6}"/>
              </a:ext>
            </a:extLst>
          </p:cNvPr>
          <p:cNvPicPr>
            <a:picLocks noChangeAspect="1"/>
          </p:cNvPicPr>
          <p:nvPr/>
        </p:nvPicPr>
        <p:blipFill rotWithShape="1">
          <a:blip r:embed="rId3"/>
          <a:srcRect t="62521"/>
          <a:stretch/>
        </p:blipFill>
        <p:spPr>
          <a:xfrm>
            <a:off x="2905952" y="4824039"/>
            <a:ext cx="3974374" cy="644996"/>
          </a:xfrm>
          <a:prstGeom prst="rect">
            <a:avLst/>
          </a:prstGeom>
          <a:ln w="12700">
            <a:solidFill>
              <a:srgbClr val="FF0000"/>
            </a:solidFill>
          </a:ln>
        </p:spPr>
      </p:pic>
      <p:sp>
        <p:nvSpPr>
          <p:cNvPr id="11" name="テキスト ボックス 10">
            <a:extLst>
              <a:ext uri="{FF2B5EF4-FFF2-40B4-BE49-F238E27FC236}">
                <a16:creationId xmlns:a16="http://schemas.microsoft.com/office/drawing/2014/main" id="{FF55FCB0-B3B2-25C8-D255-C24E426036D6}"/>
              </a:ext>
            </a:extLst>
          </p:cNvPr>
          <p:cNvSpPr txBox="1"/>
          <p:nvPr/>
        </p:nvSpPr>
        <p:spPr>
          <a:xfrm>
            <a:off x="3050433" y="1082388"/>
            <a:ext cx="2384966" cy="1200329"/>
          </a:xfrm>
          <a:prstGeom prst="rect">
            <a:avLst/>
          </a:prstGeom>
          <a:solidFill>
            <a:schemeClr val="bg1"/>
          </a:solidFill>
          <a:ln>
            <a:solidFill>
              <a:schemeClr val="accent4">
                <a:lumMod val="50000"/>
              </a:schemeClr>
            </a:solidFill>
          </a:ln>
        </p:spPr>
        <p:txBody>
          <a:bodyPr wrap="square" rtlCol="0">
            <a:spAutoFit/>
          </a:bodyPr>
          <a:lstStyle/>
          <a:p>
            <a:pPr algn="r"/>
            <a:r>
              <a:rPr lang="ja-JP" altLang="en-US" sz="2400" b="1" dirty="0">
                <a:solidFill>
                  <a:srgbClr val="FF0000"/>
                </a:solidFill>
              </a:rPr>
              <a:t>コード</a:t>
            </a:r>
            <a:r>
              <a:rPr lang="en-US" altLang="ja-JP" sz="2400" b="1" dirty="0">
                <a:solidFill>
                  <a:srgbClr val="FF0000"/>
                </a:solidFill>
              </a:rPr>
              <a:t>01</a:t>
            </a:r>
          </a:p>
          <a:p>
            <a:r>
              <a:rPr lang="en-US" altLang="ja-JP" sz="2400" b="1" dirty="0"/>
              <a:t>a = </a:t>
            </a:r>
            <a:r>
              <a:rPr lang="en-US" altLang="ja-JP" sz="2400" b="1" dirty="0">
                <a:solidFill>
                  <a:srgbClr val="00B050"/>
                </a:solidFill>
              </a:rPr>
              <a:t>100</a:t>
            </a:r>
            <a:endParaRPr lang="en-US" altLang="ja-JP" sz="2400" b="1" dirty="0">
              <a:solidFill>
                <a:srgbClr val="FF0000"/>
              </a:solidFill>
            </a:endParaRPr>
          </a:p>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Tree>
    <p:extLst>
      <p:ext uri="{BB962C8B-B14F-4D97-AF65-F5344CB8AC3E}">
        <p14:creationId xmlns:p14="http://schemas.microsoft.com/office/powerpoint/2010/main" val="250310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49C4106-EF8B-29FB-8401-22109EF86A38}"/>
              </a:ext>
            </a:extLst>
          </p:cNvPr>
          <p:cNvPicPr>
            <a:picLocks noChangeAspect="1"/>
          </p:cNvPicPr>
          <p:nvPr/>
        </p:nvPicPr>
        <p:blipFill rotWithShape="1">
          <a:blip r:embed="rId2"/>
          <a:srcRect t="19715" b="24214"/>
          <a:stretch/>
        </p:blipFill>
        <p:spPr>
          <a:xfrm>
            <a:off x="942675" y="2442186"/>
            <a:ext cx="10030105" cy="3961042"/>
          </a:xfrm>
          <a:prstGeom prst="rect">
            <a:avLst/>
          </a:prstGeom>
        </p:spPr>
      </p:pic>
      <p:sp>
        <p:nvSpPr>
          <p:cNvPr id="4" name="テキスト ボックス 3">
            <a:extLst>
              <a:ext uri="{FF2B5EF4-FFF2-40B4-BE49-F238E27FC236}">
                <a16:creationId xmlns:a16="http://schemas.microsoft.com/office/drawing/2014/main" id="{6AD4F76A-67BA-1955-8BB6-A498F321C587}"/>
              </a:ext>
            </a:extLst>
          </p:cNvPr>
          <p:cNvSpPr txBox="1"/>
          <p:nvPr/>
        </p:nvSpPr>
        <p:spPr>
          <a:xfrm>
            <a:off x="3566616" y="3825989"/>
            <a:ext cx="1927358" cy="523220"/>
          </a:xfrm>
          <a:prstGeom prst="rect">
            <a:avLst/>
          </a:prstGeom>
          <a:solidFill>
            <a:schemeClr val="bg1">
              <a:lumMod val="95000"/>
            </a:schemeClr>
          </a:solidFill>
        </p:spPr>
        <p:txBody>
          <a:bodyPr wrap="square" rtlCol="0">
            <a:spAutoFit/>
          </a:bodyPr>
          <a:lstStyle/>
          <a:p>
            <a:r>
              <a:rPr lang="en-US" altLang="ja-JP" sz="2800" b="1" dirty="0"/>
              <a:t>a = </a:t>
            </a:r>
            <a:r>
              <a:rPr lang="en-US" altLang="ja-JP" sz="2800" b="1" dirty="0">
                <a:solidFill>
                  <a:srgbClr val="00B050"/>
                </a:solidFill>
              </a:rPr>
              <a:t>100</a:t>
            </a:r>
            <a:endParaRPr kumimoji="1" lang="ja-JP" altLang="en-US" sz="2800" b="1" dirty="0">
              <a:solidFill>
                <a:srgbClr val="00B050"/>
              </a:solidFill>
            </a:endParaRPr>
          </a:p>
        </p:txBody>
      </p:sp>
      <p:sp>
        <p:nvSpPr>
          <p:cNvPr id="5" name="テキスト ボックス 4">
            <a:extLst>
              <a:ext uri="{FF2B5EF4-FFF2-40B4-BE49-F238E27FC236}">
                <a16:creationId xmlns:a16="http://schemas.microsoft.com/office/drawing/2014/main" id="{C7AAAEA9-A306-951A-7138-68C6480D8BD0}"/>
              </a:ext>
            </a:extLst>
          </p:cNvPr>
          <p:cNvSpPr txBox="1"/>
          <p:nvPr/>
        </p:nvSpPr>
        <p:spPr>
          <a:xfrm>
            <a:off x="3566616" y="4362374"/>
            <a:ext cx="1927358" cy="461665"/>
          </a:xfrm>
          <a:prstGeom prst="rect">
            <a:avLst/>
          </a:prstGeom>
          <a:solidFill>
            <a:schemeClr val="bg1">
              <a:lumMod val="95000"/>
            </a:schemeClr>
          </a:solidFill>
        </p:spPr>
        <p:txBody>
          <a:bodyPr wrap="square" rtlCol="0">
            <a:spAutoFit/>
          </a:bodyPr>
          <a:lstStyle/>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
        <p:nvSpPr>
          <p:cNvPr id="8" name="テキスト ボックス 7">
            <a:extLst>
              <a:ext uri="{FF2B5EF4-FFF2-40B4-BE49-F238E27FC236}">
                <a16:creationId xmlns:a16="http://schemas.microsoft.com/office/drawing/2014/main" id="{B0D4FBC1-97E6-D6F5-F717-FE85498D99B5}"/>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C94D809A-ECA6-E705-BB4F-591083375832}"/>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7" name="テキスト ボックス 6">
            <a:extLst>
              <a:ext uri="{FF2B5EF4-FFF2-40B4-BE49-F238E27FC236}">
                <a16:creationId xmlns:a16="http://schemas.microsoft.com/office/drawing/2014/main" id="{EDD8B54D-5DA9-B4FC-A176-10A08875A8CB}"/>
              </a:ext>
            </a:extLst>
          </p:cNvPr>
          <p:cNvSpPr txBox="1"/>
          <p:nvPr/>
        </p:nvSpPr>
        <p:spPr>
          <a:xfrm>
            <a:off x="136732" y="551329"/>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01</a:t>
            </a:r>
            <a:r>
              <a:rPr lang="ja-JP" altLang="en-US" sz="2400" b="1" dirty="0">
                <a:solidFill>
                  <a:srgbClr val="FF0000"/>
                </a:solidFill>
              </a:rPr>
              <a:t>を書いてみましょう</a:t>
            </a:r>
            <a:endParaRPr kumimoji="1" lang="ja-JP" altLang="en-US" sz="2400" b="1" dirty="0">
              <a:solidFill>
                <a:srgbClr val="FF0000"/>
              </a:solidFill>
            </a:endParaRPr>
          </a:p>
        </p:txBody>
      </p:sp>
      <p:pic>
        <p:nvPicPr>
          <p:cNvPr id="3" name="図 2">
            <a:extLst>
              <a:ext uri="{FF2B5EF4-FFF2-40B4-BE49-F238E27FC236}">
                <a16:creationId xmlns:a16="http://schemas.microsoft.com/office/drawing/2014/main" id="{0945B0B7-1057-5838-3B62-C849231650E6}"/>
              </a:ext>
            </a:extLst>
          </p:cNvPr>
          <p:cNvPicPr>
            <a:picLocks noChangeAspect="1"/>
          </p:cNvPicPr>
          <p:nvPr/>
        </p:nvPicPr>
        <p:blipFill rotWithShape="1">
          <a:blip r:embed="rId3"/>
          <a:srcRect t="62521"/>
          <a:stretch/>
        </p:blipFill>
        <p:spPr>
          <a:xfrm>
            <a:off x="2905952" y="4824039"/>
            <a:ext cx="3974374" cy="644996"/>
          </a:xfrm>
          <a:prstGeom prst="rect">
            <a:avLst/>
          </a:prstGeom>
        </p:spPr>
      </p:pic>
      <p:sp>
        <p:nvSpPr>
          <p:cNvPr id="6" name="テキスト ボックス 5">
            <a:extLst>
              <a:ext uri="{FF2B5EF4-FFF2-40B4-BE49-F238E27FC236}">
                <a16:creationId xmlns:a16="http://schemas.microsoft.com/office/drawing/2014/main" id="{23D583F1-5317-131F-7A10-2C8DE0961901}"/>
              </a:ext>
            </a:extLst>
          </p:cNvPr>
          <p:cNvSpPr txBox="1"/>
          <p:nvPr/>
        </p:nvSpPr>
        <p:spPr>
          <a:xfrm>
            <a:off x="5140773" y="3825989"/>
            <a:ext cx="1995447" cy="523220"/>
          </a:xfrm>
          <a:prstGeom prst="rect">
            <a:avLst/>
          </a:prstGeom>
          <a:noFill/>
        </p:spPr>
        <p:txBody>
          <a:bodyPr wrap="square" rtlCol="0">
            <a:spAutoFit/>
          </a:bodyPr>
          <a:lstStyle/>
          <a:p>
            <a:r>
              <a:rPr lang="ja-JP" altLang="en-US" sz="2800" b="1" dirty="0">
                <a:solidFill>
                  <a:srgbClr val="FF0000"/>
                </a:solidFill>
              </a:rPr>
              <a:t>変数の代入</a:t>
            </a:r>
            <a:endParaRPr kumimoji="1" lang="ja-JP" altLang="en-US" sz="2800" b="1" dirty="0">
              <a:solidFill>
                <a:srgbClr val="FF0000"/>
              </a:solidFill>
            </a:endParaRPr>
          </a:p>
        </p:txBody>
      </p:sp>
      <p:sp>
        <p:nvSpPr>
          <p:cNvPr id="10" name="テキスト ボックス 9">
            <a:extLst>
              <a:ext uri="{FF2B5EF4-FFF2-40B4-BE49-F238E27FC236}">
                <a16:creationId xmlns:a16="http://schemas.microsoft.com/office/drawing/2014/main" id="{BEAC1369-283C-194D-CD13-9BBD8EE6330F}"/>
              </a:ext>
            </a:extLst>
          </p:cNvPr>
          <p:cNvSpPr txBox="1"/>
          <p:nvPr/>
        </p:nvSpPr>
        <p:spPr>
          <a:xfrm>
            <a:off x="5140773" y="4299176"/>
            <a:ext cx="1995447" cy="523220"/>
          </a:xfrm>
          <a:prstGeom prst="rect">
            <a:avLst/>
          </a:prstGeom>
          <a:noFill/>
        </p:spPr>
        <p:txBody>
          <a:bodyPr wrap="square" rtlCol="0">
            <a:spAutoFit/>
          </a:bodyPr>
          <a:lstStyle/>
          <a:p>
            <a:r>
              <a:rPr lang="ja-JP" altLang="en-US" sz="2800" b="1" dirty="0">
                <a:solidFill>
                  <a:srgbClr val="FF0000"/>
                </a:solidFill>
              </a:rPr>
              <a:t>変数の参照</a:t>
            </a:r>
            <a:endParaRPr kumimoji="1" lang="ja-JP" altLang="en-US" sz="2800" b="1" dirty="0">
              <a:solidFill>
                <a:srgbClr val="FF0000"/>
              </a:solidFill>
            </a:endParaRPr>
          </a:p>
        </p:txBody>
      </p:sp>
      <p:sp>
        <p:nvSpPr>
          <p:cNvPr id="11" name="テキスト ボックス 10">
            <a:extLst>
              <a:ext uri="{FF2B5EF4-FFF2-40B4-BE49-F238E27FC236}">
                <a16:creationId xmlns:a16="http://schemas.microsoft.com/office/drawing/2014/main" id="{68B94449-6F44-AA7B-0E83-29DAE7E74EA3}"/>
              </a:ext>
            </a:extLst>
          </p:cNvPr>
          <p:cNvSpPr txBox="1"/>
          <p:nvPr/>
        </p:nvSpPr>
        <p:spPr>
          <a:xfrm>
            <a:off x="5140773" y="4840520"/>
            <a:ext cx="2432729" cy="523220"/>
          </a:xfrm>
          <a:prstGeom prst="rect">
            <a:avLst/>
          </a:prstGeom>
          <a:noFill/>
        </p:spPr>
        <p:txBody>
          <a:bodyPr wrap="square" rtlCol="0">
            <a:spAutoFit/>
          </a:bodyPr>
          <a:lstStyle/>
          <a:p>
            <a:r>
              <a:rPr lang="ja-JP" altLang="en-US" sz="2800" b="1" dirty="0">
                <a:solidFill>
                  <a:srgbClr val="FF0000"/>
                </a:solidFill>
              </a:rPr>
              <a:t>参照した結果</a:t>
            </a:r>
            <a:endParaRPr kumimoji="1" lang="ja-JP" altLang="en-US" sz="2800" b="1" dirty="0">
              <a:solidFill>
                <a:srgbClr val="FF0000"/>
              </a:solidFill>
            </a:endParaRPr>
          </a:p>
        </p:txBody>
      </p:sp>
      <p:pic>
        <p:nvPicPr>
          <p:cNvPr id="12" name="図 11">
            <a:extLst>
              <a:ext uri="{FF2B5EF4-FFF2-40B4-BE49-F238E27FC236}">
                <a16:creationId xmlns:a16="http://schemas.microsoft.com/office/drawing/2014/main" id="{9E19032D-97E1-A5EB-5B32-3D3854869A50}"/>
              </a:ext>
            </a:extLst>
          </p:cNvPr>
          <p:cNvPicPr>
            <a:picLocks noChangeAspect="1"/>
          </p:cNvPicPr>
          <p:nvPr/>
        </p:nvPicPr>
        <p:blipFill>
          <a:blip r:embed="rId4"/>
          <a:stretch>
            <a:fillRect/>
          </a:stretch>
        </p:blipFill>
        <p:spPr>
          <a:xfrm>
            <a:off x="8883798" y="493243"/>
            <a:ext cx="3036274" cy="2840386"/>
          </a:xfrm>
          <a:prstGeom prst="rect">
            <a:avLst/>
          </a:prstGeom>
          <a:ln>
            <a:solidFill>
              <a:srgbClr val="FF0000"/>
            </a:solidFill>
          </a:ln>
        </p:spPr>
      </p:pic>
      <p:sp>
        <p:nvSpPr>
          <p:cNvPr id="13" name="テキスト ボックス 12">
            <a:extLst>
              <a:ext uri="{FF2B5EF4-FFF2-40B4-BE49-F238E27FC236}">
                <a16:creationId xmlns:a16="http://schemas.microsoft.com/office/drawing/2014/main" id="{57333222-5ACE-8702-A303-49AA88EE75BD}"/>
              </a:ext>
            </a:extLst>
          </p:cNvPr>
          <p:cNvSpPr txBox="1"/>
          <p:nvPr/>
        </p:nvSpPr>
        <p:spPr>
          <a:xfrm>
            <a:off x="3050433" y="1082388"/>
            <a:ext cx="2384966" cy="1200329"/>
          </a:xfrm>
          <a:prstGeom prst="rect">
            <a:avLst/>
          </a:prstGeom>
          <a:solidFill>
            <a:schemeClr val="bg1"/>
          </a:solidFill>
          <a:ln>
            <a:solidFill>
              <a:schemeClr val="accent4">
                <a:lumMod val="50000"/>
              </a:schemeClr>
            </a:solidFill>
          </a:ln>
        </p:spPr>
        <p:txBody>
          <a:bodyPr wrap="square" rtlCol="0">
            <a:spAutoFit/>
          </a:bodyPr>
          <a:lstStyle/>
          <a:p>
            <a:pPr algn="r"/>
            <a:r>
              <a:rPr lang="ja-JP" altLang="en-US" sz="2400" b="1" dirty="0">
                <a:solidFill>
                  <a:srgbClr val="FF0000"/>
                </a:solidFill>
              </a:rPr>
              <a:t>コード</a:t>
            </a:r>
            <a:r>
              <a:rPr lang="en-US" altLang="ja-JP" sz="2400" b="1" dirty="0">
                <a:solidFill>
                  <a:srgbClr val="FF0000"/>
                </a:solidFill>
              </a:rPr>
              <a:t>01</a:t>
            </a:r>
          </a:p>
          <a:p>
            <a:r>
              <a:rPr lang="en-US" altLang="ja-JP" sz="2400" b="1" dirty="0"/>
              <a:t>a = </a:t>
            </a:r>
            <a:r>
              <a:rPr lang="en-US" altLang="ja-JP" sz="2400" b="1" dirty="0">
                <a:solidFill>
                  <a:srgbClr val="00B050"/>
                </a:solidFill>
              </a:rPr>
              <a:t>100</a:t>
            </a:r>
            <a:endParaRPr lang="en-US" altLang="ja-JP" sz="2400" b="1" dirty="0">
              <a:solidFill>
                <a:srgbClr val="FF0000"/>
              </a:solidFill>
            </a:endParaRPr>
          </a:p>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0070C0"/>
              </a:solidFill>
            </a:endParaRPr>
          </a:p>
        </p:txBody>
      </p:sp>
    </p:spTree>
    <p:extLst>
      <p:ext uri="{BB962C8B-B14F-4D97-AF65-F5344CB8AC3E}">
        <p14:creationId xmlns:p14="http://schemas.microsoft.com/office/powerpoint/2010/main" val="347162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91DE65-1D7C-1DCF-0CC1-9E23F8887A3C}"/>
              </a:ext>
            </a:extLst>
          </p:cNvPr>
          <p:cNvSpPr txBox="1"/>
          <p:nvPr/>
        </p:nvSpPr>
        <p:spPr>
          <a:xfrm>
            <a:off x="131059" y="761221"/>
            <a:ext cx="5020250" cy="707886"/>
          </a:xfrm>
          <a:prstGeom prst="rect">
            <a:avLst/>
          </a:prstGeom>
          <a:noFill/>
        </p:spPr>
        <p:txBody>
          <a:bodyPr wrap="square">
            <a:spAutoFit/>
          </a:bodyPr>
          <a:lstStyle/>
          <a:p>
            <a:pPr algn="just"/>
            <a:r>
              <a:rPr lang="ja-JP" altLang="en-US" sz="2000" b="1" i="0" dirty="0">
                <a:solidFill>
                  <a:srgbClr val="374151"/>
                </a:solidFill>
                <a:effectLst/>
                <a:latin typeface="Söhne"/>
              </a:rPr>
              <a:t>変数の特徴：</a:t>
            </a:r>
            <a:endParaRPr lang="en-US" altLang="ja-JP" sz="2000" b="1" i="0" dirty="0">
              <a:solidFill>
                <a:srgbClr val="374151"/>
              </a:solidFill>
              <a:effectLst/>
              <a:latin typeface="Söhne"/>
            </a:endParaRPr>
          </a:p>
          <a:p>
            <a:pPr algn="just"/>
            <a:endParaRPr lang="en-US" altLang="ja-JP" sz="2000" b="1" i="0" dirty="0">
              <a:solidFill>
                <a:srgbClr val="374151"/>
              </a:solidFill>
              <a:effectLst/>
              <a:latin typeface="Söhne"/>
            </a:endParaRPr>
          </a:p>
        </p:txBody>
      </p:sp>
      <p:sp>
        <p:nvSpPr>
          <p:cNvPr id="3" name="テキスト ボックス 2">
            <a:extLst>
              <a:ext uri="{FF2B5EF4-FFF2-40B4-BE49-F238E27FC236}">
                <a16:creationId xmlns:a16="http://schemas.microsoft.com/office/drawing/2014/main" id="{395E5A43-F46A-D885-5174-B8184B529314}"/>
              </a:ext>
            </a:extLst>
          </p:cNvPr>
          <p:cNvSpPr txBox="1"/>
          <p:nvPr/>
        </p:nvSpPr>
        <p:spPr>
          <a:xfrm>
            <a:off x="242236" y="1368024"/>
            <a:ext cx="5465665" cy="1323439"/>
          </a:xfrm>
          <a:prstGeom prst="rect">
            <a:avLst/>
          </a:prstGeom>
          <a:noFill/>
        </p:spPr>
        <p:txBody>
          <a:bodyPr wrap="square">
            <a:spAutoFit/>
          </a:bodyPr>
          <a:lstStyle/>
          <a:p>
            <a:pPr algn="just"/>
            <a:r>
              <a:rPr lang="ja-JP" altLang="en-US" sz="2000" b="1" i="0" dirty="0">
                <a:solidFill>
                  <a:srgbClr val="374151"/>
                </a:solidFill>
                <a:effectLst/>
                <a:latin typeface="Söhne"/>
              </a:rPr>
              <a:t>・参照型</a:t>
            </a:r>
            <a:endParaRPr lang="en-US" altLang="ja-JP" sz="2000" b="0" i="0" dirty="0">
              <a:solidFill>
                <a:srgbClr val="374151"/>
              </a:solidFill>
              <a:effectLst/>
              <a:latin typeface="Söhne"/>
            </a:endParaRPr>
          </a:p>
          <a:p>
            <a:pPr algn="just"/>
            <a:r>
              <a:rPr lang="ja-JP" altLang="en-US" sz="2000" b="0" i="0" dirty="0">
                <a:solidFill>
                  <a:srgbClr val="374151"/>
                </a:solidFill>
                <a:effectLst/>
                <a:latin typeface="Söhne"/>
              </a:rPr>
              <a:t>　変数がデータそのものを保持しているわけではなく、変数はオブジェクトへの参照を保持するラベルまたは名前です。</a:t>
            </a:r>
            <a:endParaRPr lang="en-US" altLang="ja-JP" sz="2000" b="0" i="0" dirty="0">
              <a:solidFill>
                <a:srgbClr val="374151"/>
              </a:solidFill>
              <a:effectLst/>
              <a:latin typeface="Söhne"/>
            </a:endParaRPr>
          </a:p>
        </p:txBody>
      </p:sp>
      <p:sp>
        <p:nvSpPr>
          <p:cNvPr id="6" name="正方形/長方形 5">
            <a:extLst>
              <a:ext uri="{FF2B5EF4-FFF2-40B4-BE49-F238E27FC236}">
                <a16:creationId xmlns:a16="http://schemas.microsoft.com/office/drawing/2014/main" id="{1D6A249C-E169-E981-6974-E2B526F96ECB}"/>
              </a:ext>
            </a:extLst>
          </p:cNvPr>
          <p:cNvSpPr/>
          <p:nvPr/>
        </p:nvSpPr>
        <p:spPr>
          <a:xfrm>
            <a:off x="7566565" y="2471551"/>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変数</a:t>
            </a:r>
          </a:p>
        </p:txBody>
      </p:sp>
      <p:sp>
        <p:nvSpPr>
          <p:cNvPr id="7" name="矢印: 下カーブ 6">
            <a:extLst>
              <a:ext uri="{FF2B5EF4-FFF2-40B4-BE49-F238E27FC236}">
                <a16:creationId xmlns:a16="http://schemas.microsoft.com/office/drawing/2014/main" id="{07658FC6-08C3-2B6A-D926-371E5BFEDD25}"/>
              </a:ext>
            </a:extLst>
          </p:cNvPr>
          <p:cNvSpPr/>
          <p:nvPr/>
        </p:nvSpPr>
        <p:spPr>
          <a:xfrm>
            <a:off x="6445909" y="1937439"/>
            <a:ext cx="1380770"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A9A9D737-F2F7-C6BB-5741-D2615DA0D624}"/>
              </a:ext>
            </a:extLst>
          </p:cNvPr>
          <p:cNvSpPr/>
          <p:nvPr/>
        </p:nvSpPr>
        <p:spPr>
          <a:xfrm>
            <a:off x="6007670" y="2418139"/>
            <a:ext cx="917922"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100</a:t>
            </a:r>
            <a:endParaRPr lang="ja-JP" altLang="en-US" dirty="0"/>
          </a:p>
        </p:txBody>
      </p:sp>
      <p:sp>
        <p:nvSpPr>
          <p:cNvPr id="9" name="テキスト ボックス 8">
            <a:extLst>
              <a:ext uri="{FF2B5EF4-FFF2-40B4-BE49-F238E27FC236}">
                <a16:creationId xmlns:a16="http://schemas.microsoft.com/office/drawing/2014/main" id="{D537FFDE-CB53-ED62-E2CC-12E5DDEC7A8C}"/>
              </a:ext>
            </a:extLst>
          </p:cNvPr>
          <p:cNvSpPr txBox="1"/>
          <p:nvPr/>
        </p:nvSpPr>
        <p:spPr>
          <a:xfrm>
            <a:off x="6239000" y="2773993"/>
            <a:ext cx="465746" cy="369332"/>
          </a:xfrm>
          <a:prstGeom prst="rect">
            <a:avLst/>
          </a:prstGeom>
          <a:noFill/>
        </p:spPr>
        <p:txBody>
          <a:bodyPr wrap="square" rtlCol="0">
            <a:spAutoFit/>
          </a:bodyPr>
          <a:lstStyle/>
          <a:p>
            <a:r>
              <a:rPr kumimoji="1" lang="ja-JP" altLang="en-US" dirty="0"/>
              <a:t>値</a:t>
            </a:r>
          </a:p>
        </p:txBody>
      </p:sp>
      <p:sp>
        <p:nvSpPr>
          <p:cNvPr id="10" name="テキスト ボックス 9">
            <a:extLst>
              <a:ext uri="{FF2B5EF4-FFF2-40B4-BE49-F238E27FC236}">
                <a16:creationId xmlns:a16="http://schemas.microsoft.com/office/drawing/2014/main" id="{83D04635-7A7A-166C-0890-3A7BE822B2A7}"/>
              </a:ext>
            </a:extLst>
          </p:cNvPr>
          <p:cNvSpPr txBox="1"/>
          <p:nvPr/>
        </p:nvSpPr>
        <p:spPr>
          <a:xfrm>
            <a:off x="6549375" y="1568107"/>
            <a:ext cx="1260506" cy="369332"/>
          </a:xfrm>
          <a:prstGeom prst="rect">
            <a:avLst/>
          </a:prstGeom>
          <a:noFill/>
        </p:spPr>
        <p:txBody>
          <a:bodyPr wrap="square" rtlCol="0">
            <a:spAutoFit/>
          </a:bodyPr>
          <a:lstStyle/>
          <a:p>
            <a:r>
              <a:rPr kumimoji="1" lang="ja-JP" altLang="en-US" dirty="0"/>
              <a:t>値を</a:t>
            </a:r>
            <a:r>
              <a:rPr lang="ja-JP" altLang="en-US" dirty="0"/>
              <a:t>保存</a:t>
            </a:r>
            <a:endParaRPr kumimoji="1" lang="ja-JP" altLang="en-US" dirty="0"/>
          </a:p>
        </p:txBody>
      </p:sp>
      <p:sp>
        <p:nvSpPr>
          <p:cNvPr id="11" name="テキスト ボックス 10">
            <a:extLst>
              <a:ext uri="{FF2B5EF4-FFF2-40B4-BE49-F238E27FC236}">
                <a16:creationId xmlns:a16="http://schemas.microsoft.com/office/drawing/2014/main" id="{B76C3B74-4895-2690-03A7-9BBD2D9AA949}"/>
              </a:ext>
            </a:extLst>
          </p:cNvPr>
          <p:cNvSpPr txBox="1"/>
          <p:nvPr/>
        </p:nvSpPr>
        <p:spPr>
          <a:xfrm>
            <a:off x="8630516" y="2514330"/>
            <a:ext cx="465746" cy="461665"/>
          </a:xfrm>
          <a:prstGeom prst="rect">
            <a:avLst/>
          </a:prstGeom>
          <a:noFill/>
        </p:spPr>
        <p:txBody>
          <a:bodyPr wrap="square" rtlCol="0">
            <a:spAutoFit/>
          </a:bodyPr>
          <a:lstStyle/>
          <a:p>
            <a:pPr algn="ctr"/>
            <a:r>
              <a:rPr kumimoji="1" lang="en-US" altLang="ja-JP" sz="2400" dirty="0"/>
              <a:t>a</a:t>
            </a:r>
            <a:endParaRPr kumimoji="1" lang="ja-JP" altLang="en-US" sz="2400" dirty="0"/>
          </a:p>
        </p:txBody>
      </p:sp>
      <p:sp>
        <p:nvSpPr>
          <p:cNvPr id="16" name="テキスト ボックス 15">
            <a:extLst>
              <a:ext uri="{FF2B5EF4-FFF2-40B4-BE49-F238E27FC236}">
                <a16:creationId xmlns:a16="http://schemas.microsoft.com/office/drawing/2014/main" id="{04DF1759-C02B-0092-6A5F-0450618F5FA5}"/>
              </a:ext>
            </a:extLst>
          </p:cNvPr>
          <p:cNvSpPr txBox="1"/>
          <p:nvPr/>
        </p:nvSpPr>
        <p:spPr>
          <a:xfrm>
            <a:off x="6625220" y="1236247"/>
            <a:ext cx="1380770" cy="400110"/>
          </a:xfrm>
          <a:prstGeom prst="rect">
            <a:avLst/>
          </a:prstGeom>
          <a:noFill/>
        </p:spPr>
        <p:txBody>
          <a:bodyPr wrap="square" rtlCol="0">
            <a:spAutoFit/>
          </a:bodyPr>
          <a:lstStyle/>
          <a:p>
            <a:r>
              <a:rPr kumimoji="1" lang="en-US" altLang="ja-JP" sz="2000" dirty="0"/>
              <a:t>a= </a:t>
            </a:r>
            <a:r>
              <a:rPr kumimoji="1" lang="en-US" altLang="ja-JP" sz="2000" dirty="0">
                <a:solidFill>
                  <a:srgbClr val="FF0000"/>
                </a:solidFill>
              </a:rPr>
              <a:t>100</a:t>
            </a:r>
            <a:endParaRPr kumimoji="1" lang="ja-JP" altLang="en-US" sz="2000" dirty="0">
              <a:solidFill>
                <a:srgbClr val="FF0000"/>
              </a:solidFill>
            </a:endParaRPr>
          </a:p>
        </p:txBody>
      </p:sp>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7" name="テキスト ボックス 46">
            <a:extLst>
              <a:ext uri="{FF2B5EF4-FFF2-40B4-BE49-F238E27FC236}">
                <a16:creationId xmlns:a16="http://schemas.microsoft.com/office/drawing/2014/main" id="{17210ECD-3EBC-45D8-73E9-ECA513C42042}"/>
              </a:ext>
            </a:extLst>
          </p:cNvPr>
          <p:cNvSpPr txBox="1"/>
          <p:nvPr/>
        </p:nvSpPr>
        <p:spPr>
          <a:xfrm>
            <a:off x="255175" y="3028914"/>
            <a:ext cx="4358162" cy="1938992"/>
          </a:xfrm>
          <a:prstGeom prst="rect">
            <a:avLst/>
          </a:prstGeom>
          <a:noFill/>
        </p:spPr>
        <p:txBody>
          <a:bodyPr wrap="square">
            <a:spAutoFit/>
          </a:bodyPr>
          <a:lstStyle>
            <a:defPPr>
              <a:defRPr lang="ja-JP"/>
            </a:defPPr>
            <a:lvl1pPr algn="just">
              <a:defRPr sz="2000" b="1" i="0">
                <a:solidFill>
                  <a:srgbClr val="374151"/>
                </a:solidFill>
                <a:effectLst/>
                <a:latin typeface="Söhne"/>
              </a:defRPr>
            </a:lvl1pPr>
          </a:lstStyle>
          <a:p>
            <a:r>
              <a:rPr lang="ja-JP" altLang="en-US" dirty="0"/>
              <a:t>オブジェクトとは</a:t>
            </a:r>
            <a:r>
              <a:rPr lang="en-US" altLang="ja-JP" dirty="0"/>
              <a:t>:</a:t>
            </a:r>
          </a:p>
          <a:p>
            <a:r>
              <a:rPr lang="ja-JP" altLang="en-US" b="0" dirty="0"/>
              <a:t>オブジェクトはメモリ上に存在する実際のデータ構造や値です。</a:t>
            </a:r>
          </a:p>
          <a:p>
            <a:r>
              <a:rPr lang="ja-JP" altLang="en-US" b="0" dirty="0"/>
              <a:t>データと</a:t>
            </a:r>
            <a:r>
              <a:rPr lang="en-US" altLang="ja-JP" b="0" dirty="0"/>
              <a:t>ID</a:t>
            </a:r>
            <a:r>
              <a:rPr lang="ja-JP" altLang="en-US" b="0" dirty="0"/>
              <a:t>を持ちます。</a:t>
            </a:r>
            <a:endParaRPr lang="en-US" altLang="ja-JP" b="0" dirty="0"/>
          </a:p>
          <a:p>
            <a:r>
              <a:rPr lang="ja-JP" altLang="en-US" b="0" dirty="0"/>
              <a:t>・データ：変数を保持している値</a:t>
            </a:r>
            <a:endParaRPr lang="en-US" altLang="ja-JP" b="0" dirty="0"/>
          </a:p>
          <a:p>
            <a:r>
              <a:rPr lang="ja-JP" altLang="en-US" b="0" dirty="0"/>
              <a:t>・</a:t>
            </a:r>
            <a:r>
              <a:rPr lang="en-US" altLang="ja-JP" b="0" dirty="0"/>
              <a:t>ID</a:t>
            </a:r>
            <a:r>
              <a:rPr lang="ja-JP" altLang="en-US" b="0" dirty="0"/>
              <a:t>は：メモリ上のアドレス</a:t>
            </a:r>
          </a:p>
        </p:txBody>
      </p:sp>
    </p:spTree>
    <p:extLst>
      <p:ext uri="{BB962C8B-B14F-4D97-AF65-F5344CB8AC3E}">
        <p14:creationId xmlns:p14="http://schemas.microsoft.com/office/powerpoint/2010/main" val="117976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91DE65-1D7C-1DCF-0CC1-9E23F8887A3C}"/>
              </a:ext>
            </a:extLst>
          </p:cNvPr>
          <p:cNvSpPr txBox="1"/>
          <p:nvPr/>
        </p:nvSpPr>
        <p:spPr>
          <a:xfrm>
            <a:off x="131059" y="761221"/>
            <a:ext cx="5020250" cy="707886"/>
          </a:xfrm>
          <a:prstGeom prst="rect">
            <a:avLst/>
          </a:prstGeom>
          <a:noFill/>
        </p:spPr>
        <p:txBody>
          <a:bodyPr wrap="square">
            <a:spAutoFit/>
          </a:bodyPr>
          <a:lstStyle/>
          <a:p>
            <a:pPr algn="just"/>
            <a:r>
              <a:rPr lang="ja-JP" altLang="en-US" sz="2000" b="1" i="0" dirty="0">
                <a:solidFill>
                  <a:srgbClr val="374151"/>
                </a:solidFill>
                <a:effectLst/>
                <a:latin typeface="Söhne"/>
              </a:rPr>
              <a:t>変数の特徴：</a:t>
            </a:r>
            <a:endParaRPr lang="en-US" altLang="ja-JP" sz="2000" b="1" i="0" dirty="0">
              <a:solidFill>
                <a:srgbClr val="374151"/>
              </a:solidFill>
              <a:effectLst/>
              <a:latin typeface="Söhne"/>
            </a:endParaRPr>
          </a:p>
          <a:p>
            <a:pPr algn="just"/>
            <a:endParaRPr lang="en-US" altLang="ja-JP" sz="2000" b="1" i="0" dirty="0">
              <a:solidFill>
                <a:srgbClr val="374151"/>
              </a:solidFill>
              <a:effectLst/>
              <a:latin typeface="Söhne"/>
            </a:endParaRPr>
          </a:p>
        </p:txBody>
      </p:sp>
      <p:sp>
        <p:nvSpPr>
          <p:cNvPr id="3" name="テキスト ボックス 2">
            <a:extLst>
              <a:ext uri="{FF2B5EF4-FFF2-40B4-BE49-F238E27FC236}">
                <a16:creationId xmlns:a16="http://schemas.microsoft.com/office/drawing/2014/main" id="{395E5A43-F46A-D885-5174-B8184B529314}"/>
              </a:ext>
            </a:extLst>
          </p:cNvPr>
          <p:cNvSpPr txBox="1"/>
          <p:nvPr/>
        </p:nvSpPr>
        <p:spPr>
          <a:xfrm>
            <a:off x="242236" y="1368024"/>
            <a:ext cx="5465665" cy="1323439"/>
          </a:xfrm>
          <a:prstGeom prst="rect">
            <a:avLst/>
          </a:prstGeom>
          <a:noFill/>
        </p:spPr>
        <p:txBody>
          <a:bodyPr wrap="square">
            <a:spAutoFit/>
          </a:bodyPr>
          <a:lstStyle/>
          <a:p>
            <a:pPr algn="just"/>
            <a:r>
              <a:rPr lang="ja-JP" altLang="en-US" sz="2000" b="1" i="0" dirty="0">
                <a:solidFill>
                  <a:srgbClr val="374151"/>
                </a:solidFill>
                <a:effectLst/>
                <a:latin typeface="Söhne"/>
              </a:rPr>
              <a:t>・参照型</a:t>
            </a:r>
            <a:endParaRPr lang="en-US" altLang="ja-JP" sz="2000" b="0" i="0" dirty="0">
              <a:solidFill>
                <a:srgbClr val="374151"/>
              </a:solidFill>
              <a:effectLst/>
              <a:latin typeface="Söhne"/>
            </a:endParaRPr>
          </a:p>
          <a:p>
            <a:pPr algn="just"/>
            <a:r>
              <a:rPr lang="ja-JP" altLang="en-US" sz="2000" b="0" i="0" dirty="0">
                <a:solidFill>
                  <a:srgbClr val="374151"/>
                </a:solidFill>
                <a:effectLst/>
                <a:latin typeface="Söhne"/>
              </a:rPr>
              <a:t>　変数がデータそのものを保持しているわけではなく、変数はオブジェクトへの参照を保持するラベルまたは名前です。</a:t>
            </a:r>
            <a:endParaRPr lang="en-US" altLang="ja-JP" sz="2000" b="0" i="0" dirty="0">
              <a:solidFill>
                <a:srgbClr val="374151"/>
              </a:solidFill>
              <a:effectLst/>
              <a:latin typeface="Söhne"/>
            </a:endParaRPr>
          </a:p>
        </p:txBody>
      </p:sp>
      <p:sp>
        <p:nvSpPr>
          <p:cNvPr id="6" name="正方形/長方形 5">
            <a:extLst>
              <a:ext uri="{FF2B5EF4-FFF2-40B4-BE49-F238E27FC236}">
                <a16:creationId xmlns:a16="http://schemas.microsoft.com/office/drawing/2014/main" id="{1D6A249C-E169-E981-6974-E2B526F96ECB}"/>
              </a:ext>
            </a:extLst>
          </p:cNvPr>
          <p:cNvSpPr/>
          <p:nvPr/>
        </p:nvSpPr>
        <p:spPr>
          <a:xfrm>
            <a:off x="7566565" y="2471551"/>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変数</a:t>
            </a:r>
          </a:p>
        </p:txBody>
      </p:sp>
      <p:sp>
        <p:nvSpPr>
          <p:cNvPr id="7" name="矢印: 下カーブ 6">
            <a:extLst>
              <a:ext uri="{FF2B5EF4-FFF2-40B4-BE49-F238E27FC236}">
                <a16:creationId xmlns:a16="http://schemas.microsoft.com/office/drawing/2014/main" id="{07658FC6-08C3-2B6A-D926-371E5BFEDD25}"/>
              </a:ext>
            </a:extLst>
          </p:cNvPr>
          <p:cNvSpPr/>
          <p:nvPr/>
        </p:nvSpPr>
        <p:spPr>
          <a:xfrm>
            <a:off x="6445909" y="1937439"/>
            <a:ext cx="1380770"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A9A9D737-F2F7-C6BB-5741-D2615DA0D624}"/>
              </a:ext>
            </a:extLst>
          </p:cNvPr>
          <p:cNvSpPr/>
          <p:nvPr/>
        </p:nvSpPr>
        <p:spPr>
          <a:xfrm>
            <a:off x="6007670" y="2418139"/>
            <a:ext cx="917922"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100</a:t>
            </a:r>
            <a:endParaRPr lang="ja-JP" altLang="en-US" dirty="0"/>
          </a:p>
        </p:txBody>
      </p:sp>
      <p:sp>
        <p:nvSpPr>
          <p:cNvPr id="9" name="テキスト ボックス 8">
            <a:extLst>
              <a:ext uri="{FF2B5EF4-FFF2-40B4-BE49-F238E27FC236}">
                <a16:creationId xmlns:a16="http://schemas.microsoft.com/office/drawing/2014/main" id="{D537FFDE-CB53-ED62-E2CC-12E5DDEC7A8C}"/>
              </a:ext>
            </a:extLst>
          </p:cNvPr>
          <p:cNvSpPr txBox="1"/>
          <p:nvPr/>
        </p:nvSpPr>
        <p:spPr>
          <a:xfrm>
            <a:off x="6239000" y="2773993"/>
            <a:ext cx="465746" cy="369332"/>
          </a:xfrm>
          <a:prstGeom prst="rect">
            <a:avLst/>
          </a:prstGeom>
          <a:noFill/>
        </p:spPr>
        <p:txBody>
          <a:bodyPr wrap="square" rtlCol="0">
            <a:spAutoFit/>
          </a:bodyPr>
          <a:lstStyle/>
          <a:p>
            <a:r>
              <a:rPr kumimoji="1" lang="ja-JP" altLang="en-US" dirty="0"/>
              <a:t>値</a:t>
            </a:r>
          </a:p>
        </p:txBody>
      </p:sp>
      <p:sp>
        <p:nvSpPr>
          <p:cNvPr id="10" name="テキスト ボックス 9">
            <a:extLst>
              <a:ext uri="{FF2B5EF4-FFF2-40B4-BE49-F238E27FC236}">
                <a16:creationId xmlns:a16="http://schemas.microsoft.com/office/drawing/2014/main" id="{83D04635-7A7A-166C-0890-3A7BE822B2A7}"/>
              </a:ext>
            </a:extLst>
          </p:cNvPr>
          <p:cNvSpPr txBox="1"/>
          <p:nvPr/>
        </p:nvSpPr>
        <p:spPr>
          <a:xfrm>
            <a:off x="6549375" y="1568107"/>
            <a:ext cx="1260506" cy="369332"/>
          </a:xfrm>
          <a:prstGeom prst="rect">
            <a:avLst/>
          </a:prstGeom>
          <a:noFill/>
        </p:spPr>
        <p:txBody>
          <a:bodyPr wrap="square" rtlCol="0">
            <a:spAutoFit/>
          </a:bodyPr>
          <a:lstStyle/>
          <a:p>
            <a:r>
              <a:rPr kumimoji="1" lang="ja-JP" altLang="en-US" dirty="0"/>
              <a:t>値を</a:t>
            </a:r>
            <a:r>
              <a:rPr lang="ja-JP" altLang="en-US" dirty="0"/>
              <a:t>保存</a:t>
            </a:r>
            <a:endParaRPr kumimoji="1" lang="ja-JP" altLang="en-US" dirty="0"/>
          </a:p>
        </p:txBody>
      </p:sp>
      <p:sp>
        <p:nvSpPr>
          <p:cNvPr id="16" name="テキスト ボックス 15">
            <a:extLst>
              <a:ext uri="{FF2B5EF4-FFF2-40B4-BE49-F238E27FC236}">
                <a16:creationId xmlns:a16="http://schemas.microsoft.com/office/drawing/2014/main" id="{04DF1759-C02B-0092-6A5F-0450618F5FA5}"/>
              </a:ext>
            </a:extLst>
          </p:cNvPr>
          <p:cNvSpPr txBox="1"/>
          <p:nvPr/>
        </p:nvSpPr>
        <p:spPr>
          <a:xfrm>
            <a:off x="6625220" y="1236247"/>
            <a:ext cx="1380770" cy="400110"/>
          </a:xfrm>
          <a:prstGeom prst="rect">
            <a:avLst/>
          </a:prstGeom>
          <a:noFill/>
        </p:spPr>
        <p:txBody>
          <a:bodyPr wrap="square" rtlCol="0">
            <a:spAutoFit/>
          </a:bodyPr>
          <a:lstStyle/>
          <a:p>
            <a:r>
              <a:rPr kumimoji="1" lang="en-US" altLang="ja-JP" sz="2000" dirty="0"/>
              <a:t>a= </a:t>
            </a:r>
            <a:r>
              <a:rPr kumimoji="1" lang="en-US" altLang="ja-JP" sz="2000" dirty="0">
                <a:solidFill>
                  <a:srgbClr val="FF0000"/>
                </a:solidFill>
              </a:rPr>
              <a:t>100</a:t>
            </a:r>
            <a:endParaRPr kumimoji="1" lang="ja-JP" altLang="en-US" sz="2000" dirty="0">
              <a:solidFill>
                <a:srgbClr val="FF0000"/>
              </a:solidFill>
            </a:endParaRPr>
          </a:p>
        </p:txBody>
      </p:sp>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27" name="正方形/長方形 26">
            <a:extLst>
              <a:ext uri="{FF2B5EF4-FFF2-40B4-BE49-F238E27FC236}">
                <a16:creationId xmlns:a16="http://schemas.microsoft.com/office/drawing/2014/main" id="{32D84050-1C24-FDFE-89E8-9ECEAE0C3A62}"/>
              </a:ext>
            </a:extLst>
          </p:cNvPr>
          <p:cNvSpPr/>
          <p:nvPr/>
        </p:nvSpPr>
        <p:spPr>
          <a:xfrm>
            <a:off x="7041581" y="4364815"/>
            <a:ext cx="2349114" cy="6024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値：</a:t>
            </a:r>
            <a:r>
              <a:rPr kumimoji="1" lang="en-US" altLang="ja-JP" sz="2400" b="1" dirty="0">
                <a:solidFill>
                  <a:schemeClr val="tx1"/>
                </a:solidFill>
              </a:rPr>
              <a:t>100</a:t>
            </a:r>
            <a:endParaRPr kumimoji="1" lang="ja-JP" altLang="en-US" sz="2400" b="1" dirty="0">
              <a:solidFill>
                <a:schemeClr val="tx1"/>
              </a:solidFill>
            </a:endParaRPr>
          </a:p>
        </p:txBody>
      </p:sp>
      <p:sp>
        <p:nvSpPr>
          <p:cNvPr id="28" name="正方形/長方形 27">
            <a:extLst>
              <a:ext uri="{FF2B5EF4-FFF2-40B4-BE49-F238E27FC236}">
                <a16:creationId xmlns:a16="http://schemas.microsoft.com/office/drawing/2014/main" id="{E1F06398-8C9E-89E0-BCFC-AB554090D4B0}"/>
              </a:ext>
            </a:extLst>
          </p:cNvPr>
          <p:cNvSpPr/>
          <p:nvPr/>
        </p:nvSpPr>
        <p:spPr>
          <a:xfrm>
            <a:off x="7041580" y="4988653"/>
            <a:ext cx="2349114" cy="6024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212121"/>
                </a:solidFill>
                <a:effectLst/>
                <a:latin typeface="Courier New" panose="02070309020205020404" pitchFamily="49" charset="0"/>
              </a:rPr>
              <a:t>ID</a:t>
            </a:r>
            <a:r>
              <a:rPr lang="ja-JP" altLang="en-US" b="0" i="0" dirty="0">
                <a:solidFill>
                  <a:srgbClr val="212121"/>
                </a:solidFill>
                <a:effectLst/>
                <a:latin typeface="Courier New" panose="02070309020205020404" pitchFamily="49" charset="0"/>
              </a:rPr>
              <a:t>：</a:t>
            </a:r>
            <a:r>
              <a:rPr lang="en-US" altLang="ja-JP" b="0" i="0" dirty="0">
                <a:solidFill>
                  <a:srgbClr val="212121"/>
                </a:solidFill>
                <a:effectLst/>
                <a:latin typeface="Courier New" panose="02070309020205020404" pitchFamily="49" charset="0"/>
              </a:rPr>
              <a:t>133967121780048</a:t>
            </a:r>
            <a:endParaRPr kumimoji="1" lang="ja-JP" altLang="en-US" b="1" dirty="0">
              <a:solidFill>
                <a:schemeClr val="tx1"/>
              </a:solidFill>
            </a:endParaRPr>
          </a:p>
        </p:txBody>
      </p:sp>
      <p:sp>
        <p:nvSpPr>
          <p:cNvPr id="30" name="テキスト ボックス 29">
            <a:extLst>
              <a:ext uri="{FF2B5EF4-FFF2-40B4-BE49-F238E27FC236}">
                <a16:creationId xmlns:a16="http://schemas.microsoft.com/office/drawing/2014/main" id="{84D43018-F307-EEA1-09AD-5492481894E4}"/>
              </a:ext>
            </a:extLst>
          </p:cNvPr>
          <p:cNvSpPr txBox="1"/>
          <p:nvPr/>
        </p:nvSpPr>
        <p:spPr>
          <a:xfrm>
            <a:off x="9444279" y="4736461"/>
            <a:ext cx="2091313" cy="461665"/>
          </a:xfrm>
          <a:prstGeom prst="rect">
            <a:avLst/>
          </a:prstGeom>
          <a:noFill/>
        </p:spPr>
        <p:txBody>
          <a:bodyPr wrap="square">
            <a:spAutoFit/>
          </a:bodyPr>
          <a:lstStyle/>
          <a:p>
            <a:r>
              <a:rPr lang="ja-JP" altLang="en-US" sz="2400" b="0" i="0" dirty="0">
                <a:solidFill>
                  <a:srgbClr val="212121"/>
                </a:solidFill>
                <a:effectLst/>
                <a:latin typeface="Courier New" panose="02070309020205020404" pitchFamily="49" charset="0"/>
              </a:rPr>
              <a:t>オブジェクト</a:t>
            </a:r>
            <a:endParaRPr lang="ja-JP" altLang="en-US" sz="2400" dirty="0"/>
          </a:p>
        </p:txBody>
      </p:sp>
      <p:cxnSp>
        <p:nvCxnSpPr>
          <p:cNvPr id="33" name="直線矢印コネクタ 32">
            <a:extLst>
              <a:ext uri="{FF2B5EF4-FFF2-40B4-BE49-F238E27FC236}">
                <a16:creationId xmlns:a16="http://schemas.microsoft.com/office/drawing/2014/main" id="{CA9F36D5-6161-0F80-2C50-225247F83737}"/>
              </a:ext>
            </a:extLst>
          </p:cNvPr>
          <p:cNvCxnSpPr>
            <a:cxnSpLocks/>
          </p:cNvCxnSpPr>
          <p:nvPr/>
        </p:nvCxnSpPr>
        <p:spPr>
          <a:xfrm>
            <a:off x="7826679" y="3225958"/>
            <a:ext cx="0" cy="10342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BE32B5C-6344-1F6E-D8BB-307D386835E6}"/>
              </a:ext>
            </a:extLst>
          </p:cNvPr>
          <p:cNvSpPr txBox="1"/>
          <p:nvPr/>
        </p:nvSpPr>
        <p:spPr>
          <a:xfrm>
            <a:off x="5259224" y="3400490"/>
            <a:ext cx="2537256" cy="646331"/>
          </a:xfrm>
          <a:prstGeom prst="rect">
            <a:avLst/>
          </a:prstGeom>
          <a:noFill/>
          <a:ln>
            <a:solidFill>
              <a:schemeClr val="tx1"/>
            </a:solidFill>
          </a:ln>
        </p:spPr>
        <p:txBody>
          <a:bodyPr wrap="square">
            <a:spAutoFit/>
          </a:bodyPr>
          <a:lstStyle/>
          <a:p>
            <a:pPr algn="just"/>
            <a:r>
              <a:rPr lang="ja-JP" altLang="en-US" b="0" i="0" dirty="0">
                <a:solidFill>
                  <a:srgbClr val="374151"/>
                </a:solidFill>
                <a:effectLst/>
                <a:latin typeface="Söhne"/>
              </a:rPr>
              <a:t>オブジェクトがメモリ上に作成されます</a:t>
            </a:r>
            <a:endParaRPr lang="ja-JP" altLang="en-US" dirty="0"/>
          </a:p>
        </p:txBody>
      </p:sp>
    </p:spTree>
    <p:extLst>
      <p:ext uri="{BB962C8B-B14F-4D97-AF65-F5344CB8AC3E}">
        <p14:creationId xmlns:p14="http://schemas.microsoft.com/office/powerpoint/2010/main" val="115890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91DE65-1D7C-1DCF-0CC1-9E23F8887A3C}"/>
              </a:ext>
            </a:extLst>
          </p:cNvPr>
          <p:cNvSpPr txBox="1"/>
          <p:nvPr/>
        </p:nvSpPr>
        <p:spPr>
          <a:xfrm>
            <a:off x="131059" y="761221"/>
            <a:ext cx="5020250" cy="707886"/>
          </a:xfrm>
          <a:prstGeom prst="rect">
            <a:avLst/>
          </a:prstGeom>
          <a:noFill/>
        </p:spPr>
        <p:txBody>
          <a:bodyPr wrap="square">
            <a:spAutoFit/>
          </a:bodyPr>
          <a:lstStyle/>
          <a:p>
            <a:pPr algn="just"/>
            <a:r>
              <a:rPr lang="ja-JP" altLang="en-US" sz="2000" b="1" i="0" dirty="0">
                <a:solidFill>
                  <a:srgbClr val="374151"/>
                </a:solidFill>
                <a:effectLst/>
                <a:latin typeface="Söhne"/>
              </a:rPr>
              <a:t>変数の特徴：</a:t>
            </a:r>
            <a:endParaRPr lang="en-US" altLang="ja-JP" sz="2000" b="1" i="0" dirty="0">
              <a:solidFill>
                <a:srgbClr val="374151"/>
              </a:solidFill>
              <a:effectLst/>
              <a:latin typeface="Söhne"/>
            </a:endParaRPr>
          </a:p>
          <a:p>
            <a:pPr algn="just"/>
            <a:endParaRPr lang="en-US" altLang="ja-JP" sz="2000" b="1" i="0" dirty="0">
              <a:solidFill>
                <a:srgbClr val="374151"/>
              </a:solidFill>
              <a:effectLst/>
              <a:latin typeface="Söhne"/>
            </a:endParaRPr>
          </a:p>
        </p:txBody>
      </p:sp>
      <p:sp>
        <p:nvSpPr>
          <p:cNvPr id="3" name="テキスト ボックス 2">
            <a:extLst>
              <a:ext uri="{FF2B5EF4-FFF2-40B4-BE49-F238E27FC236}">
                <a16:creationId xmlns:a16="http://schemas.microsoft.com/office/drawing/2014/main" id="{395E5A43-F46A-D885-5174-B8184B529314}"/>
              </a:ext>
            </a:extLst>
          </p:cNvPr>
          <p:cNvSpPr txBox="1"/>
          <p:nvPr/>
        </p:nvSpPr>
        <p:spPr>
          <a:xfrm>
            <a:off x="242236" y="1368024"/>
            <a:ext cx="5465665" cy="1323439"/>
          </a:xfrm>
          <a:prstGeom prst="rect">
            <a:avLst/>
          </a:prstGeom>
          <a:noFill/>
        </p:spPr>
        <p:txBody>
          <a:bodyPr wrap="square">
            <a:spAutoFit/>
          </a:bodyPr>
          <a:lstStyle/>
          <a:p>
            <a:pPr algn="just"/>
            <a:r>
              <a:rPr lang="ja-JP" altLang="en-US" sz="2000" b="1" i="0" dirty="0">
                <a:solidFill>
                  <a:srgbClr val="374151"/>
                </a:solidFill>
                <a:effectLst/>
                <a:latin typeface="Söhne"/>
              </a:rPr>
              <a:t>・参照型</a:t>
            </a:r>
            <a:endParaRPr lang="en-US" altLang="ja-JP" sz="2000" b="0" i="0" dirty="0">
              <a:solidFill>
                <a:srgbClr val="374151"/>
              </a:solidFill>
              <a:effectLst/>
              <a:latin typeface="Söhne"/>
            </a:endParaRPr>
          </a:p>
          <a:p>
            <a:pPr algn="just"/>
            <a:r>
              <a:rPr lang="ja-JP" altLang="en-US" sz="2000" b="0" i="0" dirty="0">
                <a:solidFill>
                  <a:srgbClr val="374151"/>
                </a:solidFill>
                <a:effectLst/>
                <a:latin typeface="Söhne"/>
              </a:rPr>
              <a:t>　変数がデータそのものを保持しているわけではなく、変数はオブジェクトへの参照を保持するラベルまたは名前です。</a:t>
            </a:r>
            <a:endParaRPr lang="en-US" altLang="ja-JP" sz="2000" b="0" i="0" dirty="0">
              <a:solidFill>
                <a:srgbClr val="374151"/>
              </a:solidFill>
              <a:effectLst/>
              <a:latin typeface="Söhne"/>
            </a:endParaRPr>
          </a:p>
        </p:txBody>
      </p:sp>
      <p:sp>
        <p:nvSpPr>
          <p:cNvPr id="6" name="正方形/長方形 5">
            <a:extLst>
              <a:ext uri="{FF2B5EF4-FFF2-40B4-BE49-F238E27FC236}">
                <a16:creationId xmlns:a16="http://schemas.microsoft.com/office/drawing/2014/main" id="{1D6A249C-E169-E981-6974-E2B526F96ECB}"/>
              </a:ext>
            </a:extLst>
          </p:cNvPr>
          <p:cNvSpPr/>
          <p:nvPr/>
        </p:nvSpPr>
        <p:spPr>
          <a:xfrm>
            <a:off x="7566565" y="2471551"/>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変数</a:t>
            </a:r>
          </a:p>
        </p:txBody>
      </p:sp>
      <p:sp>
        <p:nvSpPr>
          <p:cNvPr id="7" name="矢印: 下カーブ 6">
            <a:extLst>
              <a:ext uri="{FF2B5EF4-FFF2-40B4-BE49-F238E27FC236}">
                <a16:creationId xmlns:a16="http://schemas.microsoft.com/office/drawing/2014/main" id="{07658FC6-08C3-2B6A-D926-371E5BFEDD25}"/>
              </a:ext>
            </a:extLst>
          </p:cNvPr>
          <p:cNvSpPr/>
          <p:nvPr/>
        </p:nvSpPr>
        <p:spPr>
          <a:xfrm>
            <a:off x="6445909" y="1937439"/>
            <a:ext cx="1380770"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A9A9D737-F2F7-C6BB-5741-D2615DA0D624}"/>
              </a:ext>
            </a:extLst>
          </p:cNvPr>
          <p:cNvSpPr/>
          <p:nvPr/>
        </p:nvSpPr>
        <p:spPr>
          <a:xfrm>
            <a:off x="6007670" y="2418139"/>
            <a:ext cx="917922"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100</a:t>
            </a:r>
            <a:endParaRPr lang="ja-JP" altLang="en-US" dirty="0"/>
          </a:p>
        </p:txBody>
      </p:sp>
      <p:sp>
        <p:nvSpPr>
          <p:cNvPr id="9" name="テキスト ボックス 8">
            <a:extLst>
              <a:ext uri="{FF2B5EF4-FFF2-40B4-BE49-F238E27FC236}">
                <a16:creationId xmlns:a16="http://schemas.microsoft.com/office/drawing/2014/main" id="{D537FFDE-CB53-ED62-E2CC-12E5DDEC7A8C}"/>
              </a:ext>
            </a:extLst>
          </p:cNvPr>
          <p:cNvSpPr txBox="1"/>
          <p:nvPr/>
        </p:nvSpPr>
        <p:spPr>
          <a:xfrm>
            <a:off x="6239000" y="2773993"/>
            <a:ext cx="465746" cy="369332"/>
          </a:xfrm>
          <a:prstGeom prst="rect">
            <a:avLst/>
          </a:prstGeom>
          <a:noFill/>
        </p:spPr>
        <p:txBody>
          <a:bodyPr wrap="square" rtlCol="0">
            <a:spAutoFit/>
          </a:bodyPr>
          <a:lstStyle/>
          <a:p>
            <a:r>
              <a:rPr kumimoji="1" lang="ja-JP" altLang="en-US" dirty="0"/>
              <a:t>値</a:t>
            </a:r>
          </a:p>
        </p:txBody>
      </p:sp>
      <p:sp>
        <p:nvSpPr>
          <p:cNvPr id="10" name="テキスト ボックス 9">
            <a:extLst>
              <a:ext uri="{FF2B5EF4-FFF2-40B4-BE49-F238E27FC236}">
                <a16:creationId xmlns:a16="http://schemas.microsoft.com/office/drawing/2014/main" id="{83D04635-7A7A-166C-0890-3A7BE822B2A7}"/>
              </a:ext>
            </a:extLst>
          </p:cNvPr>
          <p:cNvSpPr txBox="1"/>
          <p:nvPr/>
        </p:nvSpPr>
        <p:spPr>
          <a:xfrm>
            <a:off x="6549375" y="1568107"/>
            <a:ext cx="1260506" cy="369332"/>
          </a:xfrm>
          <a:prstGeom prst="rect">
            <a:avLst/>
          </a:prstGeom>
          <a:noFill/>
        </p:spPr>
        <p:txBody>
          <a:bodyPr wrap="square" rtlCol="0">
            <a:spAutoFit/>
          </a:bodyPr>
          <a:lstStyle/>
          <a:p>
            <a:r>
              <a:rPr kumimoji="1" lang="ja-JP" altLang="en-US" dirty="0"/>
              <a:t>値を</a:t>
            </a:r>
            <a:r>
              <a:rPr lang="ja-JP" altLang="en-US" dirty="0"/>
              <a:t>保存</a:t>
            </a:r>
            <a:endParaRPr kumimoji="1" lang="ja-JP" altLang="en-US" dirty="0"/>
          </a:p>
        </p:txBody>
      </p:sp>
      <p:sp>
        <p:nvSpPr>
          <p:cNvPr id="11" name="テキスト ボックス 10">
            <a:extLst>
              <a:ext uri="{FF2B5EF4-FFF2-40B4-BE49-F238E27FC236}">
                <a16:creationId xmlns:a16="http://schemas.microsoft.com/office/drawing/2014/main" id="{B76C3B74-4895-2690-03A7-9BBD2D9AA949}"/>
              </a:ext>
            </a:extLst>
          </p:cNvPr>
          <p:cNvSpPr txBox="1"/>
          <p:nvPr/>
        </p:nvSpPr>
        <p:spPr>
          <a:xfrm>
            <a:off x="8630516" y="2514330"/>
            <a:ext cx="465746" cy="461665"/>
          </a:xfrm>
          <a:prstGeom prst="rect">
            <a:avLst/>
          </a:prstGeom>
          <a:noFill/>
        </p:spPr>
        <p:txBody>
          <a:bodyPr wrap="square" rtlCol="0">
            <a:spAutoFit/>
          </a:bodyPr>
          <a:lstStyle/>
          <a:p>
            <a:pPr algn="ctr"/>
            <a:r>
              <a:rPr kumimoji="1" lang="en-US" altLang="ja-JP" sz="2400" dirty="0"/>
              <a:t>a</a:t>
            </a:r>
            <a:endParaRPr kumimoji="1" lang="ja-JP" altLang="en-US" sz="2400" dirty="0"/>
          </a:p>
        </p:txBody>
      </p:sp>
      <p:sp>
        <p:nvSpPr>
          <p:cNvPr id="16" name="テキスト ボックス 15">
            <a:extLst>
              <a:ext uri="{FF2B5EF4-FFF2-40B4-BE49-F238E27FC236}">
                <a16:creationId xmlns:a16="http://schemas.microsoft.com/office/drawing/2014/main" id="{04DF1759-C02B-0092-6A5F-0450618F5FA5}"/>
              </a:ext>
            </a:extLst>
          </p:cNvPr>
          <p:cNvSpPr txBox="1"/>
          <p:nvPr/>
        </p:nvSpPr>
        <p:spPr>
          <a:xfrm>
            <a:off x="6625220" y="1236247"/>
            <a:ext cx="1380770" cy="400110"/>
          </a:xfrm>
          <a:prstGeom prst="rect">
            <a:avLst/>
          </a:prstGeom>
          <a:noFill/>
        </p:spPr>
        <p:txBody>
          <a:bodyPr wrap="square" rtlCol="0">
            <a:spAutoFit/>
          </a:bodyPr>
          <a:lstStyle/>
          <a:p>
            <a:r>
              <a:rPr kumimoji="1" lang="en-US" altLang="ja-JP" sz="2000" dirty="0"/>
              <a:t>a= </a:t>
            </a:r>
            <a:r>
              <a:rPr kumimoji="1" lang="en-US" altLang="ja-JP" sz="2000" dirty="0">
                <a:solidFill>
                  <a:srgbClr val="FF0000"/>
                </a:solidFill>
              </a:rPr>
              <a:t>100</a:t>
            </a:r>
            <a:endParaRPr kumimoji="1" lang="ja-JP" altLang="en-US" sz="2000" dirty="0">
              <a:solidFill>
                <a:srgbClr val="FF0000"/>
              </a:solidFill>
            </a:endParaRPr>
          </a:p>
        </p:txBody>
      </p:sp>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27" name="正方形/長方形 26">
            <a:extLst>
              <a:ext uri="{FF2B5EF4-FFF2-40B4-BE49-F238E27FC236}">
                <a16:creationId xmlns:a16="http://schemas.microsoft.com/office/drawing/2014/main" id="{32D84050-1C24-FDFE-89E8-9ECEAE0C3A62}"/>
              </a:ext>
            </a:extLst>
          </p:cNvPr>
          <p:cNvSpPr/>
          <p:nvPr/>
        </p:nvSpPr>
        <p:spPr>
          <a:xfrm>
            <a:off x="7041581" y="4364815"/>
            <a:ext cx="2349114" cy="6024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内容：</a:t>
            </a:r>
            <a:r>
              <a:rPr kumimoji="1" lang="en-US" altLang="ja-JP" sz="2400" b="1" dirty="0">
                <a:solidFill>
                  <a:schemeClr val="tx1"/>
                </a:solidFill>
              </a:rPr>
              <a:t>100</a:t>
            </a:r>
            <a:endParaRPr kumimoji="1" lang="ja-JP" altLang="en-US" sz="2400" b="1" dirty="0">
              <a:solidFill>
                <a:schemeClr val="tx1"/>
              </a:solidFill>
            </a:endParaRPr>
          </a:p>
        </p:txBody>
      </p:sp>
      <p:sp>
        <p:nvSpPr>
          <p:cNvPr id="28" name="正方形/長方形 27">
            <a:extLst>
              <a:ext uri="{FF2B5EF4-FFF2-40B4-BE49-F238E27FC236}">
                <a16:creationId xmlns:a16="http://schemas.microsoft.com/office/drawing/2014/main" id="{E1F06398-8C9E-89E0-BCFC-AB554090D4B0}"/>
              </a:ext>
            </a:extLst>
          </p:cNvPr>
          <p:cNvSpPr/>
          <p:nvPr/>
        </p:nvSpPr>
        <p:spPr>
          <a:xfrm>
            <a:off x="7041580" y="4988653"/>
            <a:ext cx="2349114" cy="6024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212121"/>
                </a:solidFill>
                <a:effectLst/>
                <a:latin typeface="Courier New" panose="02070309020205020404" pitchFamily="49" charset="0"/>
              </a:rPr>
              <a:t>ID</a:t>
            </a:r>
            <a:r>
              <a:rPr lang="ja-JP" altLang="en-US" b="0" i="0" dirty="0">
                <a:solidFill>
                  <a:srgbClr val="212121"/>
                </a:solidFill>
                <a:effectLst/>
                <a:latin typeface="Courier New" panose="02070309020205020404" pitchFamily="49" charset="0"/>
              </a:rPr>
              <a:t>：</a:t>
            </a:r>
            <a:r>
              <a:rPr lang="en-US" altLang="ja-JP" b="0" i="0" dirty="0">
                <a:solidFill>
                  <a:srgbClr val="212121"/>
                </a:solidFill>
                <a:effectLst/>
                <a:latin typeface="Courier New" panose="02070309020205020404" pitchFamily="49" charset="0"/>
              </a:rPr>
              <a:t>133967121780048</a:t>
            </a:r>
            <a:endParaRPr kumimoji="1" lang="ja-JP" altLang="en-US" b="1" dirty="0">
              <a:solidFill>
                <a:schemeClr val="tx1"/>
              </a:solidFill>
            </a:endParaRPr>
          </a:p>
        </p:txBody>
      </p:sp>
      <p:sp>
        <p:nvSpPr>
          <p:cNvPr id="30" name="テキスト ボックス 29">
            <a:extLst>
              <a:ext uri="{FF2B5EF4-FFF2-40B4-BE49-F238E27FC236}">
                <a16:creationId xmlns:a16="http://schemas.microsoft.com/office/drawing/2014/main" id="{84D43018-F307-EEA1-09AD-5492481894E4}"/>
              </a:ext>
            </a:extLst>
          </p:cNvPr>
          <p:cNvSpPr txBox="1"/>
          <p:nvPr/>
        </p:nvSpPr>
        <p:spPr>
          <a:xfrm>
            <a:off x="9444279" y="4736461"/>
            <a:ext cx="2091313" cy="461665"/>
          </a:xfrm>
          <a:prstGeom prst="rect">
            <a:avLst/>
          </a:prstGeom>
          <a:noFill/>
        </p:spPr>
        <p:txBody>
          <a:bodyPr wrap="square">
            <a:spAutoFit/>
          </a:bodyPr>
          <a:lstStyle/>
          <a:p>
            <a:r>
              <a:rPr lang="ja-JP" altLang="en-US" sz="2400" b="0" i="0" dirty="0">
                <a:solidFill>
                  <a:srgbClr val="212121"/>
                </a:solidFill>
                <a:effectLst/>
                <a:latin typeface="Courier New" panose="02070309020205020404" pitchFamily="49" charset="0"/>
              </a:rPr>
              <a:t>オブジェクト</a:t>
            </a:r>
            <a:endParaRPr lang="ja-JP" altLang="en-US" sz="2400" dirty="0"/>
          </a:p>
        </p:txBody>
      </p:sp>
      <p:cxnSp>
        <p:nvCxnSpPr>
          <p:cNvPr id="33" name="直線矢印コネクタ 32">
            <a:extLst>
              <a:ext uri="{FF2B5EF4-FFF2-40B4-BE49-F238E27FC236}">
                <a16:creationId xmlns:a16="http://schemas.microsoft.com/office/drawing/2014/main" id="{CA9F36D5-6161-0F80-2C50-225247F83737}"/>
              </a:ext>
            </a:extLst>
          </p:cNvPr>
          <p:cNvCxnSpPr>
            <a:cxnSpLocks/>
          </p:cNvCxnSpPr>
          <p:nvPr/>
        </p:nvCxnSpPr>
        <p:spPr>
          <a:xfrm>
            <a:off x="7826679" y="3225958"/>
            <a:ext cx="0" cy="10342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BE32B5C-6344-1F6E-D8BB-307D386835E6}"/>
              </a:ext>
            </a:extLst>
          </p:cNvPr>
          <p:cNvSpPr txBox="1"/>
          <p:nvPr/>
        </p:nvSpPr>
        <p:spPr>
          <a:xfrm>
            <a:off x="5259224" y="3400490"/>
            <a:ext cx="2537256" cy="646331"/>
          </a:xfrm>
          <a:prstGeom prst="rect">
            <a:avLst/>
          </a:prstGeom>
          <a:noFill/>
          <a:ln>
            <a:solidFill>
              <a:schemeClr val="tx1"/>
            </a:solidFill>
          </a:ln>
        </p:spPr>
        <p:txBody>
          <a:bodyPr wrap="square">
            <a:spAutoFit/>
          </a:bodyPr>
          <a:lstStyle/>
          <a:p>
            <a:pPr algn="just"/>
            <a:r>
              <a:rPr lang="ja-JP" altLang="en-US" b="0" i="0" dirty="0">
                <a:solidFill>
                  <a:srgbClr val="374151"/>
                </a:solidFill>
                <a:effectLst/>
                <a:latin typeface="Söhne"/>
              </a:rPr>
              <a:t>オブジェクトがメモリ上に作成されます</a:t>
            </a:r>
            <a:endParaRPr lang="ja-JP" altLang="en-US" dirty="0"/>
          </a:p>
        </p:txBody>
      </p:sp>
      <p:cxnSp>
        <p:nvCxnSpPr>
          <p:cNvPr id="40" name="直線矢印コネクタ 39">
            <a:extLst>
              <a:ext uri="{FF2B5EF4-FFF2-40B4-BE49-F238E27FC236}">
                <a16:creationId xmlns:a16="http://schemas.microsoft.com/office/drawing/2014/main" id="{D9048729-C2CC-6329-03AF-A81002557209}"/>
              </a:ext>
            </a:extLst>
          </p:cNvPr>
          <p:cNvCxnSpPr>
            <a:cxnSpLocks/>
          </p:cNvCxnSpPr>
          <p:nvPr/>
        </p:nvCxnSpPr>
        <p:spPr>
          <a:xfrm flipV="1">
            <a:off x="8359606" y="3206553"/>
            <a:ext cx="0" cy="103420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1" name="矢印: 下カーブ 40">
            <a:extLst>
              <a:ext uri="{FF2B5EF4-FFF2-40B4-BE49-F238E27FC236}">
                <a16:creationId xmlns:a16="http://schemas.microsoft.com/office/drawing/2014/main" id="{8CF5EAD2-C086-A124-4908-8045EC15CF30}"/>
              </a:ext>
            </a:extLst>
          </p:cNvPr>
          <p:cNvSpPr/>
          <p:nvPr/>
        </p:nvSpPr>
        <p:spPr>
          <a:xfrm>
            <a:off x="8575993" y="1912167"/>
            <a:ext cx="1380770"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69ACF3A2-2C2B-A3DC-F560-7ED754654B20}"/>
              </a:ext>
            </a:extLst>
          </p:cNvPr>
          <p:cNvSpPr/>
          <p:nvPr/>
        </p:nvSpPr>
        <p:spPr>
          <a:xfrm>
            <a:off x="9474899" y="2392867"/>
            <a:ext cx="841761"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100</a:t>
            </a:r>
            <a:endParaRPr kumimoji="1" lang="ja-JP" altLang="en-US" dirty="0"/>
          </a:p>
        </p:txBody>
      </p:sp>
      <p:sp>
        <p:nvSpPr>
          <p:cNvPr id="43" name="テキスト ボックス 42">
            <a:extLst>
              <a:ext uri="{FF2B5EF4-FFF2-40B4-BE49-F238E27FC236}">
                <a16:creationId xmlns:a16="http://schemas.microsoft.com/office/drawing/2014/main" id="{BA326462-DF79-5F7F-3531-D490AC8EB38E}"/>
              </a:ext>
            </a:extLst>
          </p:cNvPr>
          <p:cNvSpPr txBox="1"/>
          <p:nvPr/>
        </p:nvSpPr>
        <p:spPr>
          <a:xfrm>
            <a:off x="9662906" y="2748721"/>
            <a:ext cx="465746" cy="369332"/>
          </a:xfrm>
          <a:prstGeom prst="rect">
            <a:avLst/>
          </a:prstGeom>
          <a:noFill/>
        </p:spPr>
        <p:txBody>
          <a:bodyPr wrap="square" rtlCol="0">
            <a:spAutoFit/>
          </a:bodyPr>
          <a:lstStyle/>
          <a:p>
            <a:r>
              <a:rPr kumimoji="1" lang="ja-JP" altLang="en-US" dirty="0"/>
              <a:t>値</a:t>
            </a:r>
          </a:p>
        </p:txBody>
      </p:sp>
      <p:sp>
        <p:nvSpPr>
          <p:cNvPr id="44" name="テキスト ボックス 43">
            <a:extLst>
              <a:ext uri="{FF2B5EF4-FFF2-40B4-BE49-F238E27FC236}">
                <a16:creationId xmlns:a16="http://schemas.microsoft.com/office/drawing/2014/main" id="{370B95CB-C964-76EA-FBA5-A2B663DF778B}"/>
              </a:ext>
            </a:extLst>
          </p:cNvPr>
          <p:cNvSpPr txBox="1"/>
          <p:nvPr/>
        </p:nvSpPr>
        <p:spPr>
          <a:xfrm>
            <a:off x="8621926" y="1542835"/>
            <a:ext cx="2404216" cy="369332"/>
          </a:xfrm>
          <a:prstGeom prst="rect">
            <a:avLst/>
          </a:prstGeom>
          <a:noFill/>
        </p:spPr>
        <p:txBody>
          <a:bodyPr wrap="square" rtlCol="0">
            <a:spAutoFit/>
          </a:bodyPr>
          <a:lstStyle/>
          <a:p>
            <a:r>
              <a:rPr kumimoji="1" lang="ja-JP" altLang="en-US" dirty="0"/>
              <a:t>値を</a:t>
            </a:r>
            <a:r>
              <a:rPr lang="ja-JP" altLang="en-US" dirty="0"/>
              <a:t>取り出して利用</a:t>
            </a:r>
            <a:endParaRPr kumimoji="1" lang="ja-JP" altLang="en-US" dirty="0"/>
          </a:p>
        </p:txBody>
      </p:sp>
      <p:sp>
        <p:nvSpPr>
          <p:cNvPr id="45" name="テキスト ボックス 44">
            <a:extLst>
              <a:ext uri="{FF2B5EF4-FFF2-40B4-BE49-F238E27FC236}">
                <a16:creationId xmlns:a16="http://schemas.microsoft.com/office/drawing/2014/main" id="{255469F0-C6A5-9967-099D-2B740D5C282D}"/>
              </a:ext>
            </a:extLst>
          </p:cNvPr>
          <p:cNvSpPr txBox="1"/>
          <p:nvPr/>
        </p:nvSpPr>
        <p:spPr>
          <a:xfrm>
            <a:off x="8730524" y="1210975"/>
            <a:ext cx="1380770" cy="400110"/>
          </a:xfrm>
          <a:prstGeom prst="rect">
            <a:avLst/>
          </a:prstGeom>
          <a:noFill/>
        </p:spPr>
        <p:txBody>
          <a:bodyPr wrap="square" rtlCol="0">
            <a:spAutoFit/>
          </a:bodyPr>
          <a:lstStyle/>
          <a:p>
            <a:r>
              <a:rPr lang="en-US" altLang="ja-JP" sz="2000" dirty="0">
                <a:solidFill>
                  <a:srgbClr val="FF0000"/>
                </a:solidFill>
              </a:rPr>
              <a:t>print(a)</a:t>
            </a:r>
            <a:endParaRPr kumimoji="1" lang="ja-JP" altLang="en-US" sz="2000" dirty="0">
              <a:solidFill>
                <a:srgbClr val="FF0000"/>
              </a:solidFill>
            </a:endParaRPr>
          </a:p>
        </p:txBody>
      </p:sp>
      <p:sp>
        <p:nvSpPr>
          <p:cNvPr id="46" name="テキスト ボックス 45">
            <a:extLst>
              <a:ext uri="{FF2B5EF4-FFF2-40B4-BE49-F238E27FC236}">
                <a16:creationId xmlns:a16="http://schemas.microsoft.com/office/drawing/2014/main" id="{0D5FA145-BF48-BCA6-9253-F94790C660F4}"/>
              </a:ext>
            </a:extLst>
          </p:cNvPr>
          <p:cNvSpPr txBox="1"/>
          <p:nvPr/>
        </p:nvSpPr>
        <p:spPr>
          <a:xfrm>
            <a:off x="8396979" y="3432438"/>
            <a:ext cx="2736336" cy="646331"/>
          </a:xfrm>
          <a:prstGeom prst="rect">
            <a:avLst/>
          </a:prstGeom>
          <a:noFill/>
          <a:ln>
            <a:solidFill>
              <a:schemeClr val="tx1"/>
            </a:solidFill>
          </a:ln>
        </p:spPr>
        <p:txBody>
          <a:bodyPr wrap="square">
            <a:spAutoFit/>
          </a:bodyPr>
          <a:lstStyle/>
          <a:p>
            <a:r>
              <a:rPr lang="ja-JP" altLang="en-US" b="0" i="0" dirty="0">
                <a:solidFill>
                  <a:srgbClr val="374151"/>
                </a:solidFill>
                <a:effectLst/>
                <a:latin typeface="Söhne"/>
              </a:rPr>
              <a:t>オブジェクトへ参照して値を取り出します</a:t>
            </a:r>
            <a:endParaRPr lang="ja-JP" altLang="en-US" dirty="0"/>
          </a:p>
        </p:txBody>
      </p:sp>
    </p:spTree>
    <p:extLst>
      <p:ext uri="{BB962C8B-B14F-4D97-AF65-F5344CB8AC3E}">
        <p14:creationId xmlns:p14="http://schemas.microsoft.com/office/powerpoint/2010/main" val="153817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91DE65-1D7C-1DCF-0CC1-9E23F8887A3C}"/>
              </a:ext>
            </a:extLst>
          </p:cNvPr>
          <p:cNvSpPr txBox="1"/>
          <p:nvPr/>
        </p:nvSpPr>
        <p:spPr>
          <a:xfrm>
            <a:off x="131059" y="761221"/>
            <a:ext cx="5020250" cy="707886"/>
          </a:xfrm>
          <a:prstGeom prst="rect">
            <a:avLst/>
          </a:prstGeom>
          <a:noFill/>
        </p:spPr>
        <p:txBody>
          <a:bodyPr wrap="square">
            <a:spAutoFit/>
          </a:bodyPr>
          <a:lstStyle/>
          <a:p>
            <a:pPr algn="just"/>
            <a:r>
              <a:rPr lang="ja-JP" altLang="en-US" sz="2000" b="1" i="0" dirty="0">
                <a:solidFill>
                  <a:srgbClr val="374151"/>
                </a:solidFill>
                <a:effectLst/>
                <a:latin typeface="Söhne"/>
              </a:rPr>
              <a:t>変数の特徴：</a:t>
            </a:r>
            <a:endParaRPr lang="en-US" altLang="ja-JP" sz="2000" b="1" i="0" dirty="0">
              <a:solidFill>
                <a:srgbClr val="374151"/>
              </a:solidFill>
              <a:effectLst/>
              <a:latin typeface="Söhne"/>
            </a:endParaRPr>
          </a:p>
          <a:p>
            <a:pPr algn="just"/>
            <a:endParaRPr lang="en-US" altLang="ja-JP" sz="2000" b="1" i="0" dirty="0">
              <a:solidFill>
                <a:srgbClr val="374151"/>
              </a:solidFill>
              <a:effectLst/>
              <a:latin typeface="Söhne"/>
            </a:endParaRPr>
          </a:p>
        </p:txBody>
      </p:sp>
      <p:sp>
        <p:nvSpPr>
          <p:cNvPr id="3" name="テキスト ボックス 2">
            <a:extLst>
              <a:ext uri="{FF2B5EF4-FFF2-40B4-BE49-F238E27FC236}">
                <a16:creationId xmlns:a16="http://schemas.microsoft.com/office/drawing/2014/main" id="{395E5A43-F46A-D885-5174-B8184B529314}"/>
              </a:ext>
            </a:extLst>
          </p:cNvPr>
          <p:cNvSpPr txBox="1"/>
          <p:nvPr/>
        </p:nvSpPr>
        <p:spPr>
          <a:xfrm>
            <a:off x="242236" y="1368024"/>
            <a:ext cx="5314197" cy="2862322"/>
          </a:xfrm>
          <a:prstGeom prst="rect">
            <a:avLst/>
          </a:prstGeom>
          <a:noFill/>
        </p:spPr>
        <p:txBody>
          <a:bodyPr wrap="square">
            <a:spAutoFit/>
          </a:bodyPr>
          <a:lstStyle/>
          <a:p>
            <a:pPr algn="just"/>
            <a:r>
              <a:rPr lang="ja-JP" altLang="en-US" sz="2000" b="1" i="0" dirty="0">
                <a:solidFill>
                  <a:srgbClr val="374151"/>
                </a:solidFill>
                <a:effectLst/>
                <a:latin typeface="Söhne"/>
              </a:rPr>
              <a:t>・参照型</a:t>
            </a:r>
            <a:endParaRPr lang="en-US" altLang="ja-JP" sz="2000" b="0" i="0" dirty="0">
              <a:solidFill>
                <a:srgbClr val="374151"/>
              </a:solidFill>
              <a:effectLst/>
              <a:latin typeface="Söhne"/>
            </a:endParaRPr>
          </a:p>
          <a:p>
            <a:pPr algn="just"/>
            <a:r>
              <a:rPr lang="ja-JP" altLang="en-US" sz="2000" b="0" i="0" dirty="0">
                <a:solidFill>
                  <a:srgbClr val="374151"/>
                </a:solidFill>
                <a:effectLst/>
                <a:latin typeface="Söhne"/>
              </a:rPr>
              <a:t>　変数がデータそのものを保持しているわけではなく、変数はオブジェクトへの参照を保持するラベルまたは名前です。</a:t>
            </a:r>
            <a:endParaRPr lang="en-US" altLang="ja-JP" sz="2000" b="0" i="0" dirty="0">
              <a:solidFill>
                <a:srgbClr val="374151"/>
              </a:solidFill>
              <a:effectLst/>
              <a:latin typeface="Söhne"/>
            </a:endParaRPr>
          </a:p>
          <a:p>
            <a:pPr algn="just"/>
            <a:endParaRPr lang="en-US" altLang="ja-JP" sz="2000" b="0" i="0" dirty="0">
              <a:solidFill>
                <a:srgbClr val="374151"/>
              </a:solidFill>
              <a:effectLst/>
              <a:latin typeface="Söhne"/>
            </a:endParaRPr>
          </a:p>
          <a:p>
            <a:pPr algn="just"/>
            <a:r>
              <a:rPr lang="ja-JP" altLang="en-US" sz="2000" b="1" i="0" dirty="0">
                <a:solidFill>
                  <a:srgbClr val="374151"/>
                </a:solidFill>
                <a:effectLst/>
                <a:latin typeface="Söhne"/>
              </a:rPr>
              <a:t>・動的型付け</a:t>
            </a:r>
            <a:endParaRPr lang="en-US" altLang="ja-JP" sz="2000" b="1" i="0" dirty="0">
              <a:solidFill>
                <a:srgbClr val="374151"/>
              </a:solidFill>
              <a:effectLst/>
              <a:latin typeface="Söhne"/>
            </a:endParaRPr>
          </a:p>
          <a:p>
            <a:pPr algn="just"/>
            <a:r>
              <a:rPr lang="ja-JP" altLang="en-US" sz="2000" b="0" i="0" dirty="0">
                <a:solidFill>
                  <a:srgbClr val="374151"/>
                </a:solidFill>
                <a:effectLst/>
                <a:latin typeface="Söhne"/>
              </a:rPr>
              <a:t>　</a:t>
            </a:r>
            <a:r>
              <a:rPr lang="en-US" altLang="ja-JP" sz="2000" b="0" i="0" dirty="0">
                <a:solidFill>
                  <a:srgbClr val="374151"/>
                </a:solidFill>
                <a:effectLst/>
                <a:latin typeface="Söhne"/>
              </a:rPr>
              <a:t>Python</a:t>
            </a:r>
            <a:r>
              <a:rPr lang="ja-JP" altLang="en-US" sz="2000" b="0" i="0" dirty="0">
                <a:solidFill>
                  <a:srgbClr val="374151"/>
                </a:solidFill>
                <a:effectLst/>
                <a:latin typeface="Söhne"/>
              </a:rPr>
              <a:t>は動的に型付けされているので、変数を宣言する際に型を指定する必要はありません。型は実行時に自動的に決定されます。</a:t>
            </a:r>
            <a:endParaRPr lang="en-US" altLang="ja-JP" sz="2000" b="0" i="0" dirty="0">
              <a:solidFill>
                <a:srgbClr val="374151"/>
              </a:solidFill>
              <a:effectLst/>
              <a:latin typeface="Söhne"/>
            </a:endParaRPr>
          </a:p>
        </p:txBody>
      </p:sp>
      <p:sp>
        <p:nvSpPr>
          <p:cNvPr id="6" name="正方形/長方形 5">
            <a:extLst>
              <a:ext uri="{FF2B5EF4-FFF2-40B4-BE49-F238E27FC236}">
                <a16:creationId xmlns:a16="http://schemas.microsoft.com/office/drawing/2014/main" id="{1D6A249C-E169-E981-6974-E2B526F96ECB}"/>
              </a:ext>
            </a:extLst>
          </p:cNvPr>
          <p:cNvSpPr/>
          <p:nvPr/>
        </p:nvSpPr>
        <p:spPr>
          <a:xfrm>
            <a:off x="8321939" y="2704411"/>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変数</a:t>
            </a:r>
          </a:p>
        </p:txBody>
      </p:sp>
      <p:sp>
        <p:nvSpPr>
          <p:cNvPr id="7" name="矢印: 下カーブ 6">
            <a:extLst>
              <a:ext uri="{FF2B5EF4-FFF2-40B4-BE49-F238E27FC236}">
                <a16:creationId xmlns:a16="http://schemas.microsoft.com/office/drawing/2014/main" id="{07658FC6-08C3-2B6A-D926-371E5BFEDD25}"/>
              </a:ext>
            </a:extLst>
          </p:cNvPr>
          <p:cNvSpPr/>
          <p:nvPr/>
        </p:nvSpPr>
        <p:spPr>
          <a:xfrm>
            <a:off x="7590741" y="2170299"/>
            <a:ext cx="991312"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A9A9D737-F2F7-C6BB-5741-D2615DA0D624}"/>
              </a:ext>
            </a:extLst>
          </p:cNvPr>
          <p:cNvSpPr/>
          <p:nvPr/>
        </p:nvSpPr>
        <p:spPr>
          <a:xfrm>
            <a:off x="7126537" y="2650999"/>
            <a:ext cx="917922"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100</a:t>
            </a:r>
            <a:endParaRPr lang="ja-JP" altLang="en-US" dirty="0"/>
          </a:p>
        </p:txBody>
      </p:sp>
      <p:sp>
        <p:nvSpPr>
          <p:cNvPr id="9" name="テキスト ボックス 8">
            <a:extLst>
              <a:ext uri="{FF2B5EF4-FFF2-40B4-BE49-F238E27FC236}">
                <a16:creationId xmlns:a16="http://schemas.microsoft.com/office/drawing/2014/main" id="{D537FFDE-CB53-ED62-E2CC-12E5DDEC7A8C}"/>
              </a:ext>
            </a:extLst>
          </p:cNvPr>
          <p:cNvSpPr txBox="1"/>
          <p:nvPr/>
        </p:nvSpPr>
        <p:spPr>
          <a:xfrm>
            <a:off x="7357867" y="3006853"/>
            <a:ext cx="465746" cy="369332"/>
          </a:xfrm>
          <a:prstGeom prst="rect">
            <a:avLst/>
          </a:prstGeom>
          <a:noFill/>
        </p:spPr>
        <p:txBody>
          <a:bodyPr wrap="square" rtlCol="0">
            <a:spAutoFit/>
          </a:bodyPr>
          <a:lstStyle/>
          <a:p>
            <a:r>
              <a:rPr kumimoji="1" lang="ja-JP" altLang="en-US" dirty="0"/>
              <a:t>値</a:t>
            </a:r>
          </a:p>
        </p:txBody>
      </p:sp>
      <p:sp>
        <p:nvSpPr>
          <p:cNvPr id="10" name="テキスト ボックス 9">
            <a:extLst>
              <a:ext uri="{FF2B5EF4-FFF2-40B4-BE49-F238E27FC236}">
                <a16:creationId xmlns:a16="http://schemas.microsoft.com/office/drawing/2014/main" id="{83D04635-7A7A-166C-0890-3A7BE822B2A7}"/>
              </a:ext>
            </a:extLst>
          </p:cNvPr>
          <p:cNvSpPr txBox="1"/>
          <p:nvPr/>
        </p:nvSpPr>
        <p:spPr>
          <a:xfrm>
            <a:off x="7514896" y="1800967"/>
            <a:ext cx="1260506" cy="369332"/>
          </a:xfrm>
          <a:prstGeom prst="rect">
            <a:avLst/>
          </a:prstGeom>
          <a:noFill/>
        </p:spPr>
        <p:txBody>
          <a:bodyPr wrap="square" rtlCol="0">
            <a:spAutoFit/>
          </a:bodyPr>
          <a:lstStyle/>
          <a:p>
            <a:r>
              <a:rPr kumimoji="1" lang="ja-JP" altLang="en-US" dirty="0"/>
              <a:t>値を</a:t>
            </a:r>
            <a:r>
              <a:rPr lang="ja-JP" altLang="en-US" dirty="0"/>
              <a:t>保存</a:t>
            </a:r>
            <a:endParaRPr kumimoji="1" lang="ja-JP" altLang="en-US" dirty="0"/>
          </a:p>
        </p:txBody>
      </p:sp>
      <p:sp>
        <p:nvSpPr>
          <p:cNvPr id="11" name="テキスト ボックス 10">
            <a:extLst>
              <a:ext uri="{FF2B5EF4-FFF2-40B4-BE49-F238E27FC236}">
                <a16:creationId xmlns:a16="http://schemas.microsoft.com/office/drawing/2014/main" id="{B76C3B74-4895-2690-03A7-9BBD2D9AA949}"/>
              </a:ext>
            </a:extLst>
          </p:cNvPr>
          <p:cNvSpPr txBox="1"/>
          <p:nvPr/>
        </p:nvSpPr>
        <p:spPr>
          <a:xfrm>
            <a:off x="8621041" y="3246138"/>
            <a:ext cx="465746"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12" name="矢印: 下カーブ 11">
            <a:extLst>
              <a:ext uri="{FF2B5EF4-FFF2-40B4-BE49-F238E27FC236}">
                <a16:creationId xmlns:a16="http://schemas.microsoft.com/office/drawing/2014/main" id="{30D3E2AD-E26A-BC46-9AA9-0CA88CAB651C}"/>
              </a:ext>
            </a:extLst>
          </p:cNvPr>
          <p:cNvSpPr/>
          <p:nvPr/>
        </p:nvSpPr>
        <p:spPr>
          <a:xfrm>
            <a:off x="9135751" y="2170299"/>
            <a:ext cx="991312"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9D7F2A94-75EA-9904-AFE0-65F7142D577F}"/>
              </a:ext>
            </a:extLst>
          </p:cNvPr>
          <p:cNvSpPr/>
          <p:nvPr/>
        </p:nvSpPr>
        <p:spPr>
          <a:xfrm>
            <a:off x="9631407" y="2650999"/>
            <a:ext cx="841761" cy="354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100</a:t>
            </a:r>
            <a:endParaRPr kumimoji="1" lang="ja-JP" altLang="en-US" dirty="0"/>
          </a:p>
        </p:txBody>
      </p:sp>
      <p:sp>
        <p:nvSpPr>
          <p:cNvPr id="14" name="テキスト ボックス 13">
            <a:extLst>
              <a:ext uri="{FF2B5EF4-FFF2-40B4-BE49-F238E27FC236}">
                <a16:creationId xmlns:a16="http://schemas.microsoft.com/office/drawing/2014/main" id="{5C83A499-81AE-9FB6-2A9C-D7FBA80864DF}"/>
              </a:ext>
            </a:extLst>
          </p:cNvPr>
          <p:cNvSpPr txBox="1"/>
          <p:nvPr/>
        </p:nvSpPr>
        <p:spPr>
          <a:xfrm>
            <a:off x="9819414" y="3006853"/>
            <a:ext cx="465746" cy="369332"/>
          </a:xfrm>
          <a:prstGeom prst="rect">
            <a:avLst/>
          </a:prstGeom>
          <a:noFill/>
        </p:spPr>
        <p:txBody>
          <a:bodyPr wrap="square" rtlCol="0">
            <a:spAutoFit/>
          </a:bodyPr>
          <a:lstStyle/>
          <a:p>
            <a:r>
              <a:rPr kumimoji="1" lang="ja-JP" altLang="en-US" dirty="0"/>
              <a:t>値</a:t>
            </a:r>
          </a:p>
        </p:txBody>
      </p:sp>
      <p:sp>
        <p:nvSpPr>
          <p:cNvPr id="15" name="テキスト ボックス 14">
            <a:extLst>
              <a:ext uri="{FF2B5EF4-FFF2-40B4-BE49-F238E27FC236}">
                <a16:creationId xmlns:a16="http://schemas.microsoft.com/office/drawing/2014/main" id="{383CA148-4999-CF80-EFC1-C5A8C1E37BAD}"/>
              </a:ext>
            </a:extLst>
          </p:cNvPr>
          <p:cNvSpPr txBox="1"/>
          <p:nvPr/>
        </p:nvSpPr>
        <p:spPr>
          <a:xfrm>
            <a:off x="9181684" y="1800967"/>
            <a:ext cx="2404216" cy="369332"/>
          </a:xfrm>
          <a:prstGeom prst="rect">
            <a:avLst/>
          </a:prstGeom>
          <a:noFill/>
        </p:spPr>
        <p:txBody>
          <a:bodyPr wrap="square" rtlCol="0">
            <a:spAutoFit/>
          </a:bodyPr>
          <a:lstStyle/>
          <a:p>
            <a:r>
              <a:rPr kumimoji="1" lang="ja-JP" altLang="en-US" dirty="0"/>
              <a:t>値を</a:t>
            </a:r>
            <a:r>
              <a:rPr lang="ja-JP" altLang="en-US" dirty="0"/>
              <a:t>取り出して利用</a:t>
            </a:r>
            <a:endParaRPr kumimoji="1" lang="ja-JP" altLang="en-US" dirty="0"/>
          </a:p>
        </p:txBody>
      </p:sp>
      <p:sp>
        <p:nvSpPr>
          <p:cNvPr id="16" name="テキスト ボックス 15">
            <a:extLst>
              <a:ext uri="{FF2B5EF4-FFF2-40B4-BE49-F238E27FC236}">
                <a16:creationId xmlns:a16="http://schemas.microsoft.com/office/drawing/2014/main" id="{04DF1759-C02B-0092-6A5F-0450618F5FA5}"/>
              </a:ext>
            </a:extLst>
          </p:cNvPr>
          <p:cNvSpPr txBox="1"/>
          <p:nvPr/>
        </p:nvSpPr>
        <p:spPr>
          <a:xfrm>
            <a:off x="7590741" y="1469107"/>
            <a:ext cx="1380770" cy="400110"/>
          </a:xfrm>
          <a:prstGeom prst="rect">
            <a:avLst/>
          </a:prstGeom>
          <a:noFill/>
        </p:spPr>
        <p:txBody>
          <a:bodyPr wrap="square" rtlCol="0">
            <a:spAutoFit/>
          </a:bodyPr>
          <a:lstStyle/>
          <a:p>
            <a:r>
              <a:rPr kumimoji="1" lang="en-US" altLang="ja-JP" sz="2000" dirty="0"/>
              <a:t>a= </a:t>
            </a:r>
            <a:r>
              <a:rPr kumimoji="1" lang="en-US" altLang="ja-JP" sz="2000" dirty="0">
                <a:solidFill>
                  <a:srgbClr val="FF0000"/>
                </a:solidFill>
              </a:rPr>
              <a:t>100</a:t>
            </a:r>
            <a:endParaRPr kumimoji="1" lang="ja-JP" altLang="en-US" sz="2000" dirty="0">
              <a:solidFill>
                <a:srgbClr val="FF0000"/>
              </a:solidFill>
            </a:endParaRPr>
          </a:p>
        </p:txBody>
      </p:sp>
      <p:sp>
        <p:nvSpPr>
          <p:cNvPr id="17" name="テキスト ボックス 16">
            <a:extLst>
              <a:ext uri="{FF2B5EF4-FFF2-40B4-BE49-F238E27FC236}">
                <a16:creationId xmlns:a16="http://schemas.microsoft.com/office/drawing/2014/main" id="{07D429A9-4E25-A7E6-3F37-0D0F3EF7C7A1}"/>
              </a:ext>
            </a:extLst>
          </p:cNvPr>
          <p:cNvSpPr txBox="1"/>
          <p:nvPr/>
        </p:nvSpPr>
        <p:spPr>
          <a:xfrm>
            <a:off x="9290282" y="1469107"/>
            <a:ext cx="1380770" cy="400110"/>
          </a:xfrm>
          <a:prstGeom prst="rect">
            <a:avLst/>
          </a:prstGeom>
          <a:noFill/>
        </p:spPr>
        <p:txBody>
          <a:bodyPr wrap="square" rtlCol="0">
            <a:spAutoFit/>
          </a:bodyPr>
          <a:lstStyle/>
          <a:p>
            <a:r>
              <a:rPr lang="en-US" altLang="ja-JP" sz="2000" dirty="0">
                <a:solidFill>
                  <a:srgbClr val="FF0000"/>
                </a:solidFill>
              </a:rPr>
              <a:t>print(a)</a:t>
            </a:r>
            <a:endParaRPr kumimoji="1" lang="ja-JP" altLang="en-US" sz="2000" dirty="0">
              <a:solidFill>
                <a:srgbClr val="FF0000"/>
              </a:solidFill>
            </a:endParaRPr>
          </a:p>
        </p:txBody>
      </p:sp>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5" name="矢印: 下カーブ 4">
            <a:extLst>
              <a:ext uri="{FF2B5EF4-FFF2-40B4-BE49-F238E27FC236}">
                <a16:creationId xmlns:a16="http://schemas.microsoft.com/office/drawing/2014/main" id="{75FAABC6-8CFB-CC9A-2693-426D50C179F3}"/>
              </a:ext>
            </a:extLst>
          </p:cNvPr>
          <p:cNvSpPr/>
          <p:nvPr/>
        </p:nvSpPr>
        <p:spPr>
          <a:xfrm rot="16200000">
            <a:off x="6888892" y="3632986"/>
            <a:ext cx="991312"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下カーブ 23">
            <a:extLst>
              <a:ext uri="{FF2B5EF4-FFF2-40B4-BE49-F238E27FC236}">
                <a16:creationId xmlns:a16="http://schemas.microsoft.com/office/drawing/2014/main" id="{3ABFAEFB-513A-E94D-88C4-A94EB5021951}"/>
              </a:ext>
            </a:extLst>
          </p:cNvPr>
          <p:cNvSpPr/>
          <p:nvPr/>
        </p:nvSpPr>
        <p:spPr>
          <a:xfrm rot="16200000">
            <a:off x="7560823" y="3632986"/>
            <a:ext cx="991312"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C20AE7ED-A40B-C488-ED88-A6263A4D90F6}"/>
              </a:ext>
            </a:extLst>
          </p:cNvPr>
          <p:cNvSpPr/>
          <p:nvPr/>
        </p:nvSpPr>
        <p:spPr>
          <a:xfrm>
            <a:off x="7167118" y="4338014"/>
            <a:ext cx="841761" cy="757659"/>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文字</a:t>
            </a:r>
          </a:p>
        </p:txBody>
      </p:sp>
      <p:sp>
        <p:nvSpPr>
          <p:cNvPr id="26" name="楕円 25">
            <a:extLst>
              <a:ext uri="{FF2B5EF4-FFF2-40B4-BE49-F238E27FC236}">
                <a16:creationId xmlns:a16="http://schemas.microsoft.com/office/drawing/2014/main" id="{13B9500A-9388-8E10-9AD2-D3C38AE1DDEB}"/>
              </a:ext>
            </a:extLst>
          </p:cNvPr>
          <p:cNvSpPr/>
          <p:nvPr/>
        </p:nvSpPr>
        <p:spPr>
          <a:xfrm>
            <a:off x="8161172" y="4338013"/>
            <a:ext cx="1397432" cy="75765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リスト</a:t>
            </a:r>
          </a:p>
        </p:txBody>
      </p:sp>
    </p:spTree>
    <p:extLst>
      <p:ext uri="{BB962C8B-B14F-4D97-AF65-F5344CB8AC3E}">
        <p14:creationId xmlns:p14="http://schemas.microsoft.com/office/powerpoint/2010/main" val="198092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625963D1-454C-5CEE-D328-173CEBDE52F9}"/>
              </a:ext>
            </a:extLst>
          </p:cNvPr>
          <p:cNvSpPr txBox="1"/>
          <p:nvPr/>
        </p:nvSpPr>
        <p:spPr>
          <a:xfrm>
            <a:off x="138619" y="589888"/>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02</a:t>
            </a:r>
            <a:r>
              <a:rPr lang="ja-JP" altLang="en-US" sz="2400" b="1" dirty="0">
                <a:solidFill>
                  <a:srgbClr val="FF0000"/>
                </a:solidFill>
              </a:rPr>
              <a:t>を書いてみましょう</a:t>
            </a:r>
            <a:endParaRPr kumimoji="1" lang="ja-JP" altLang="en-US" sz="2400" b="1" dirty="0">
              <a:solidFill>
                <a:srgbClr val="FF0000"/>
              </a:solidFill>
            </a:endParaRPr>
          </a:p>
        </p:txBody>
      </p:sp>
      <p:sp>
        <p:nvSpPr>
          <p:cNvPr id="27" name="正方形/長方形 26">
            <a:extLst>
              <a:ext uri="{FF2B5EF4-FFF2-40B4-BE49-F238E27FC236}">
                <a16:creationId xmlns:a16="http://schemas.microsoft.com/office/drawing/2014/main" id="{C3D301FA-2F45-6E92-C40B-6CBEDF74A74C}"/>
              </a:ext>
            </a:extLst>
          </p:cNvPr>
          <p:cNvSpPr/>
          <p:nvPr/>
        </p:nvSpPr>
        <p:spPr>
          <a:xfrm>
            <a:off x="136732" y="1317644"/>
            <a:ext cx="5298666" cy="2959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5F84DB92-A279-4061-8093-BC372B25A9BE}"/>
              </a:ext>
            </a:extLst>
          </p:cNvPr>
          <p:cNvSpPr txBox="1"/>
          <p:nvPr/>
        </p:nvSpPr>
        <p:spPr>
          <a:xfrm>
            <a:off x="962203" y="1471399"/>
            <a:ext cx="3309893" cy="523220"/>
          </a:xfrm>
          <a:prstGeom prst="rect">
            <a:avLst/>
          </a:prstGeom>
          <a:solidFill>
            <a:schemeClr val="bg1">
              <a:lumMod val="95000"/>
            </a:schemeClr>
          </a:solidFill>
        </p:spPr>
        <p:txBody>
          <a:bodyPr wrap="square" rtlCol="0">
            <a:spAutoFit/>
          </a:bodyPr>
          <a:lstStyle/>
          <a:p>
            <a:r>
              <a:rPr kumimoji="1" lang="en-US" altLang="ja-JP" sz="2800" dirty="0">
                <a:solidFill>
                  <a:schemeClr val="bg1">
                    <a:lumMod val="50000"/>
                  </a:schemeClr>
                </a:solidFill>
              </a:rPr>
              <a:t>1</a:t>
            </a:r>
            <a:r>
              <a:rPr kumimoji="1" lang="en-US" altLang="ja-JP" sz="2800" dirty="0"/>
              <a:t> a= </a:t>
            </a:r>
            <a:r>
              <a:rPr lang="en-US" altLang="ja-JP" sz="2800" dirty="0">
                <a:solidFill>
                  <a:srgbClr val="C00000"/>
                </a:solidFill>
              </a:rPr>
              <a:t>"</a:t>
            </a:r>
            <a:r>
              <a:rPr kumimoji="1" lang="en-US" altLang="ja-JP" sz="2800" b="1" dirty="0">
                <a:solidFill>
                  <a:srgbClr val="C00000"/>
                </a:solidFill>
              </a:rPr>
              <a:t>hello world</a:t>
            </a:r>
            <a:r>
              <a:rPr lang="en-US" altLang="ja-JP" sz="2800" dirty="0">
                <a:solidFill>
                  <a:srgbClr val="C00000"/>
                </a:solidFill>
              </a:rPr>
              <a:t>"</a:t>
            </a:r>
            <a:endParaRPr kumimoji="1" lang="ja-JP" altLang="en-US" sz="2800" b="1" dirty="0">
              <a:solidFill>
                <a:srgbClr val="C00000"/>
              </a:solidFill>
            </a:endParaRPr>
          </a:p>
        </p:txBody>
      </p:sp>
      <p:sp>
        <p:nvSpPr>
          <p:cNvPr id="23" name="テキスト ボックス 22">
            <a:extLst>
              <a:ext uri="{FF2B5EF4-FFF2-40B4-BE49-F238E27FC236}">
                <a16:creationId xmlns:a16="http://schemas.microsoft.com/office/drawing/2014/main" id="{4A6A7E55-8F1B-B769-8701-008242588DF4}"/>
              </a:ext>
            </a:extLst>
          </p:cNvPr>
          <p:cNvSpPr txBox="1"/>
          <p:nvPr/>
        </p:nvSpPr>
        <p:spPr>
          <a:xfrm>
            <a:off x="948486" y="2200910"/>
            <a:ext cx="1820694" cy="523220"/>
          </a:xfrm>
          <a:prstGeom prst="rect">
            <a:avLst/>
          </a:prstGeom>
          <a:noFill/>
        </p:spPr>
        <p:txBody>
          <a:bodyPr wrap="square" rtlCol="0">
            <a:spAutoFit/>
          </a:bodyPr>
          <a:lstStyle/>
          <a:p>
            <a:r>
              <a:rPr lang="en-US" altLang="ja-JP" sz="2800" dirty="0">
                <a:solidFill>
                  <a:schemeClr val="bg1">
                    <a:lumMod val="50000"/>
                  </a:schemeClr>
                </a:solidFill>
              </a:rPr>
              <a:t>2</a:t>
            </a:r>
            <a:r>
              <a:rPr lang="en-US" altLang="ja-JP" sz="2800" b="1" dirty="0">
                <a:solidFill>
                  <a:schemeClr val="accent4">
                    <a:lumMod val="50000"/>
                  </a:schemeClr>
                </a:solidFill>
              </a:rPr>
              <a:t> print</a:t>
            </a:r>
            <a:r>
              <a:rPr lang="en-US" altLang="ja-JP" sz="2800" b="1" dirty="0">
                <a:solidFill>
                  <a:srgbClr val="0070C0"/>
                </a:solidFill>
              </a:rPr>
              <a:t>(</a:t>
            </a:r>
            <a:r>
              <a:rPr lang="en-US" altLang="ja-JP" sz="2800" b="1" dirty="0"/>
              <a:t>a</a:t>
            </a:r>
            <a:r>
              <a:rPr lang="en-US" altLang="ja-JP" sz="2800" b="1" dirty="0">
                <a:solidFill>
                  <a:srgbClr val="0070C0"/>
                </a:solidFill>
              </a:rPr>
              <a:t>)</a:t>
            </a:r>
            <a:endParaRPr kumimoji="1" lang="ja-JP" altLang="en-US" sz="2800" b="1" dirty="0">
              <a:solidFill>
                <a:srgbClr val="0070C0"/>
              </a:solidFill>
            </a:endParaRPr>
          </a:p>
        </p:txBody>
      </p:sp>
      <p:sp>
        <p:nvSpPr>
          <p:cNvPr id="21" name="テキスト ボックス 20">
            <a:extLst>
              <a:ext uri="{FF2B5EF4-FFF2-40B4-BE49-F238E27FC236}">
                <a16:creationId xmlns:a16="http://schemas.microsoft.com/office/drawing/2014/main" id="{00A749FD-714F-BA34-9597-4BC2D9DAF02B}"/>
              </a:ext>
            </a:extLst>
          </p:cNvPr>
          <p:cNvSpPr txBox="1"/>
          <p:nvPr/>
        </p:nvSpPr>
        <p:spPr>
          <a:xfrm>
            <a:off x="962203" y="2953458"/>
            <a:ext cx="3309893" cy="523220"/>
          </a:xfrm>
          <a:prstGeom prst="rect">
            <a:avLst/>
          </a:prstGeom>
          <a:solidFill>
            <a:schemeClr val="bg1">
              <a:lumMod val="95000"/>
            </a:schemeClr>
          </a:solidFill>
        </p:spPr>
        <p:txBody>
          <a:bodyPr wrap="square" rtlCol="0">
            <a:spAutoFit/>
          </a:bodyPr>
          <a:lstStyle/>
          <a:p>
            <a:r>
              <a:rPr lang="en-US" altLang="ja-JP" sz="2800" dirty="0">
                <a:solidFill>
                  <a:schemeClr val="bg1">
                    <a:lumMod val="50000"/>
                  </a:schemeClr>
                </a:solidFill>
              </a:rPr>
              <a:t>3</a:t>
            </a:r>
            <a:r>
              <a:rPr kumimoji="1" lang="en-US" altLang="ja-JP" sz="2800" dirty="0"/>
              <a:t> a= </a:t>
            </a:r>
            <a:r>
              <a:rPr lang="en-US" altLang="ja-JP" sz="2800" b="1" dirty="0">
                <a:solidFill>
                  <a:srgbClr val="0070C0"/>
                </a:solidFill>
              </a:rPr>
              <a:t>[</a:t>
            </a:r>
            <a:r>
              <a:rPr lang="en-US" altLang="ja-JP" sz="2800" b="1" dirty="0">
                <a:solidFill>
                  <a:srgbClr val="00B050"/>
                </a:solidFill>
              </a:rPr>
              <a:t>11, 16</a:t>
            </a:r>
            <a:r>
              <a:rPr lang="en-US" altLang="ja-JP" sz="2800" b="1" dirty="0">
                <a:solidFill>
                  <a:srgbClr val="0070C0"/>
                </a:solidFill>
              </a:rPr>
              <a:t>]</a:t>
            </a:r>
            <a:endParaRPr kumimoji="1" lang="ja-JP" altLang="en-US" sz="2800" b="1" dirty="0">
              <a:solidFill>
                <a:srgbClr val="0070C0"/>
              </a:solidFill>
            </a:endParaRPr>
          </a:p>
        </p:txBody>
      </p:sp>
      <p:sp>
        <p:nvSpPr>
          <p:cNvPr id="24" name="テキスト ボックス 23">
            <a:extLst>
              <a:ext uri="{FF2B5EF4-FFF2-40B4-BE49-F238E27FC236}">
                <a16:creationId xmlns:a16="http://schemas.microsoft.com/office/drawing/2014/main" id="{AE64A59C-7121-B9B1-26F1-42C9346B93EC}"/>
              </a:ext>
            </a:extLst>
          </p:cNvPr>
          <p:cNvSpPr txBox="1"/>
          <p:nvPr/>
        </p:nvSpPr>
        <p:spPr>
          <a:xfrm>
            <a:off x="962203" y="3666246"/>
            <a:ext cx="1820694" cy="523220"/>
          </a:xfrm>
          <a:prstGeom prst="rect">
            <a:avLst/>
          </a:prstGeom>
          <a:noFill/>
        </p:spPr>
        <p:txBody>
          <a:bodyPr wrap="square" rtlCol="0">
            <a:spAutoFit/>
          </a:bodyPr>
          <a:lstStyle/>
          <a:p>
            <a:r>
              <a:rPr lang="en-US" altLang="ja-JP" sz="2800" dirty="0">
                <a:solidFill>
                  <a:schemeClr val="bg1">
                    <a:lumMod val="50000"/>
                  </a:schemeClr>
                </a:solidFill>
              </a:rPr>
              <a:t>4</a:t>
            </a:r>
            <a:r>
              <a:rPr lang="en-US" altLang="ja-JP" sz="2800" b="1" dirty="0">
                <a:solidFill>
                  <a:schemeClr val="accent4">
                    <a:lumMod val="50000"/>
                  </a:schemeClr>
                </a:solidFill>
              </a:rPr>
              <a:t> print</a:t>
            </a:r>
            <a:r>
              <a:rPr lang="en-US" altLang="ja-JP" sz="2800" b="1" dirty="0">
                <a:solidFill>
                  <a:srgbClr val="0070C0"/>
                </a:solidFill>
              </a:rPr>
              <a:t>(</a:t>
            </a:r>
            <a:r>
              <a:rPr lang="en-US" altLang="ja-JP" sz="2800" b="1" dirty="0"/>
              <a:t>a</a:t>
            </a:r>
            <a:r>
              <a:rPr lang="en-US" altLang="ja-JP" sz="2800" b="1" dirty="0">
                <a:solidFill>
                  <a:srgbClr val="0070C0"/>
                </a:solidFill>
              </a:rPr>
              <a:t>)</a:t>
            </a:r>
            <a:endParaRPr kumimoji="1" lang="ja-JP" altLang="en-US" sz="2800" b="1" dirty="0">
              <a:solidFill>
                <a:srgbClr val="0070C0"/>
              </a:solidFill>
            </a:endParaRPr>
          </a:p>
        </p:txBody>
      </p:sp>
      <p:pic>
        <p:nvPicPr>
          <p:cNvPr id="31" name="図 30">
            <a:extLst>
              <a:ext uri="{FF2B5EF4-FFF2-40B4-BE49-F238E27FC236}">
                <a16:creationId xmlns:a16="http://schemas.microsoft.com/office/drawing/2014/main" id="{64B7B79D-304E-40D3-C394-64876E5B9544}"/>
              </a:ext>
            </a:extLst>
          </p:cNvPr>
          <p:cNvPicPr>
            <a:picLocks noChangeAspect="1"/>
          </p:cNvPicPr>
          <p:nvPr/>
        </p:nvPicPr>
        <p:blipFill rotWithShape="1">
          <a:blip r:embed="rId2"/>
          <a:srcRect l="3986" t="5028" r="86638" b="77038"/>
          <a:stretch/>
        </p:blipFill>
        <p:spPr>
          <a:xfrm>
            <a:off x="254133" y="1403271"/>
            <a:ext cx="708070" cy="659476"/>
          </a:xfrm>
          <a:prstGeom prst="rect">
            <a:avLst/>
          </a:prstGeom>
        </p:spPr>
      </p:pic>
      <p:sp>
        <p:nvSpPr>
          <p:cNvPr id="28" name="テキスト ボックス 27">
            <a:extLst>
              <a:ext uri="{FF2B5EF4-FFF2-40B4-BE49-F238E27FC236}">
                <a16:creationId xmlns:a16="http://schemas.microsoft.com/office/drawing/2014/main" id="{18A791B0-27C4-BEEE-AE16-15211DEEBBE0}"/>
              </a:ext>
            </a:extLst>
          </p:cNvPr>
          <p:cNvSpPr txBox="1"/>
          <p:nvPr/>
        </p:nvSpPr>
        <p:spPr>
          <a:xfrm>
            <a:off x="860608" y="4414828"/>
            <a:ext cx="4574790" cy="954107"/>
          </a:xfrm>
          <a:prstGeom prst="rect">
            <a:avLst/>
          </a:prstGeom>
          <a:noFill/>
        </p:spPr>
        <p:txBody>
          <a:bodyPr wrap="square" rtlCol="0">
            <a:spAutoFit/>
          </a:bodyPr>
          <a:lstStyle/>
          <a:p>
            <a:r>
              <a:rPr lang="en-US" altLang="ja-JP" sz="2800" dirty="0"/>
              <a:t>hello world</a:t>
            </a:r>
          </a:p>
          <a:p>
            <a:r>
              <a:rPr kumimoji="1" lang="en-US" altLang="ja-JP" sz="2800" dirty="0"/>
              <a:t>[11, 16]</a:t>
            </a:r>
            <a:endParaRPr kumimoji="1" lang="ja-JP" altLang="en-US" sz="2800" dirty="0"/>
          </a:p>
        </p:txBody>
      </p:sp>
      <p:sp>
        <p:nvSpPr>
          <p:cNvPr id="32" name="テキスト ボックス 31">
            <a:extLst>
              <a:ext uri="{FF2B5EF4-FFF2-40B4-BE49-F238E27FC236}">
                <a16:creationId xmlns:a16="http://schemas.microsoft.com/office/drawing/2014/main" id="{3F8125D0-B454-52AA-DC8D-174E1DDA0384}"/>
              </a:ext>
            </a:extLst>
          </p:cNvPr>
          <p:cNvSpPr txBox="1"/>
          <p:nvPr/>
        </p:nvSpPr>
        <p:spPr>
          <a:xfrm>
            <a:off x="5552799" y="1317644"/>
            <a:ext cx="5298667" cy="1938992"/>
          </a:xfrm>
          <a:prstGeom prst="rect">
            <a:avLst/>
          </a:prstGeom>
          <a:noFill/>
          <a:ln>
            <a:solidFill>
              <a:schemeClr val="accent4">
                <a:lumMod val="50000"/>
              </a:schemeClr>
            </a:solidFill>
          </a:ln>
        </p:spPr>
        <p:txBody>
          <a:bodyPr wrap="square" rtlCol="0">
            <a:spAutoFit/>
          </a:bodyPr>
          <a:lstStyle/>
          <a:p>
            <a:pPr algn="r"/>
            <a:r>
              <a:rPr lang="ja-JP" altLang="en-US" sz="2400" b="1" dirty="0">
                <a:solidFill>
                  <a:srgbClr val="FF0000"/>
                </a:solidFill>
              </a:rPr>
              <a:t>コード</a:t>
            </a:r>
            <a:r>
              <a:rPr lang="en-US" altLang="ja-JP" sz="2400" b="1" dirty="0">
                <a:solidFill>
                  <a:srgbClr val="FF0000"/>
                </a:solidFill>
              </a:rPr>
              <a:t>02</a:t>
            </a:r>
          </a:p>
          <a:p>
            <a:r>
              <a:rPr kumimoji="1" lang="en-US" altLang="ja-JP" sz="2400" dirty="0"/>
              <a:t>a= </a:t>
            </a:r>
            <a:r>
              <a:rPr lang="en-US" altLang="ja-JP" sz="2400" dirty="0">
                <a:solidFill>
                  <a:srgbClr val="C00000"/>
                </a:solidFill>
              </a:rPr>
              <a:t>"</a:t>
            </a:r>
            <a:r>
              <a:rPr kumimoji="1" lang="en-US" altLang="ja-JP" sz="2400" b="1" dirty="0">
                <a:solidFill>
                  <a:srgbClr val="C00000"/>
                </a:solidFill>
              </a:rPr>
              <a:t>hello world</a:t>
            </a:r>
            <a:r>
              <a:rPr lang="en-US" altLang="ja-JP" sz="2400" dirty="0">
                <a:solidFill>
                  <a:srgbClr val="C00000"/>
                </a:solidFill>
              </a:rPr>
              <a:t>“</a:t>
            </a:r>
          </a:p>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p>
          <a:p>
            <a:r>
              <a:rPr kumimoji="1" lang="en-US" altLang="ja-JP" sz="2400" dirty="0"/>
              <a:t>a= </a:t>
            </a:r>
            <a:r>
              <a:rPr lang="en-US" altLang="ja-JP" sz="2400" b="1" dirty="0">
                <a:solidFill>
                  <a:srgbClr val="0070C0"/>
                </a:solidFill>
              </a:rPr>
              <a:t>[</a:t>
            </a:r>
            <a:r>
              <a:rPr lang="en-US" altLang="ja-JP" sz="2400" b="1" dirty="0">
                <a:solidFill>
                  <a:srgbClr val="00B050"/>
                </a:solidFill>
              </a:rPr>
              <a:t>11, 16</a:t>
            </a:r>
            <a:r>
              <a:rPr lang="en-US" altLang="ja-JP" sz="2400" b="1" dirty="0">
                <a:solidFill>
                  <a:srgbClr val="0070C0"/>
                </a:solidFill>
              </a:rPr>
              <a:t>]</a:t>
            </a:r>
          </a:p>
          <a:p>
            <a:r>
              <a:rPr lang="en-US" altLang="ja-JP" sz="2400" b="1" dirty="0">
                <a:solidFill>
                  <a:schemeClr val="accent4">
                    <a:lumMod val="50000"/>
                  </a:schemeClr>
                </a:solidFill>
              </a:rPr>
              <a:t>print</a:t>
            </a:r>
            <a:r>
              <a:rPr lang="en-US" altLang="ja-JP" sz="2400" b="1" dirty="0">
                <a:solidFill>
                  <a:srgbClr val="0070C0"/>
                </a:solidFill>
              </a:rPr>
              <a:t>(</a:t>
            </a:r>
            <a:r>
              <a:rPr lang="en-US" altLang="ja-JP" sz="2400" b="1" dirty="0"/>
              <a:t>a</a:t>
            </a:r>
            <a:r>
              <a:rPr lang="en-US" altLang="ja-JP" sz="2400" b="1" dirty="0">
                <a:solidFill>
                  <a:srgbClr val="0070C0"/>
                </a:solidFill>
              </a:rPr>
              <a:t>)</a:t>
            </a:r>
            <a:endParaRPr kumimoji="1" lang="ja-JP" altLang="en-US" sz="2400" b="1" dirty="0">
              <a:solidFill>
                <a:srgbClr val="FF0000"/>
              </a:solidFill>
            </a:endParaRPr>
          </a:p>
        </p:txBody>
      </p:sp>
    </p:spTree>
    <p:extLst>
      <p:ext uri="{BB962C8B-B14F-4D97-AF65-F5344CB8AC3E}">
        <p14:creationId xmlns:p14="http://schemas.microsoft.com/office/powerpoint/2010/main" val="71858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17CB2DBA-19DA-BF3B-A08D-58E2418EAE4B}"/>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9" name="テキスト ボックス 18">
            <a:extLst>
              <a:ext uri="{FF2B5EF4-FFF2-40B4-BE49-F238E27FC236}">
                <a16:creationId xmlns:a16="http://schemas.microsoft.com/office/drawing/2014/main" id="{89E6395F-9931-D776-7126-49582D85F2C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625963D1-454C-5CEE-D328-173CEBDE52F9}"/>
              </a:ext>
            </a:extLst>
          </p:cNvPr>
          <p:cNvSpPr txBox="1"/>
          <p:nvPr/>
        </p:nvSpPr>
        <p:spPr>
          <a:xfrm>
            <a:off x="138619" y="589888"/>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02</a:t>
            </a:r>
            <a:r>
              <a:rPr lang="ja-JP" altLang="en-US" sz="2400" b="1" dirty="0">
                <a:solidFill>
                  <a:srgbClr val="FF0000"/>
                </a:solidFill>
              </a:rPr>
              <a:t>を書いてみましょう</a:t>
            </a:r>
            <a:endParaRPr kumimoji="1" lang="ja-JP" altLang="en-US" sz="2400" b="1" dirty="0">
              <a:solidFill>
                <a:srgbClr val="FF0000"/>
              </a:solidFill>
            </a:endParaRPr>
          </a:p>
        </p:txBody>
      </p:sp>
      <p:sp>
        <p:nvSpPr>
          <p:cNvPr id="27" name="正方形/長方形 26">
            <a:extLst>
              <a:ext uri="{FF2B5EF4-FFF2-40B4-BE49-F238E27FC236}">
                <a16:creationId xmlns:a16="http://schemas.microsoft.com/office/drawing/2014/main" id="{C3D301FA-2F45-6E92-C40B-6CBEDF74A74C}"/>
              </a:ext>
            </a:extLst>
          </p:cNvPr>
          <p:cNvSpPr/>
          <p:nvPr/>
        </p:nvSpPr>
        <p:spPr>
          <a:xfrm>
            <a:off x="136732" y="1317644"/>
            <a:ext cx="5298666" cy="2959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5F84DB92-A279-4061-8093-BC372B25A9BE}"/>
              </a:ext>
            </a:extLst>
          </p:cNvPr>
          <p:cNvSpPr txBox="1"/>
          <p:nvPr/>
        </p:nvSpPr>
        <p:spPr>
          <a:xfrm>
            <a:off x="962203" y="1471399"/>
            <a:ext cx="3309893" cy="523220"/>
          </a:xfrm>
          <a:prstGeom prst="rect">
            <a:avLst/>
          </a:prstGeom>
          <a:solidFill>
            <a:schemeClr val="bg1">
              <a:lumMod val="95000"/>
            </a:schemeClr>
          </a:solidFill>
        </p:spPr>
        <p:txBody>
          <a:bodyPr wrap="square" rtlCol="0">
            <a:spAutoFit/>
          </a:bodyPr>
          <a:lstStyle/>
          <a:p>
            <a:r>
              <a:rPr kumimoji="1" lang="en-US" altLang="ja-JP" sz="2800" dirty="0">
                <a:solidFill>
                  <a:schemeClr val="bg1">
                    <a:lumMod val="50000"/>
                  </a:schemeClr>
                </a:solidFill>
              </a:rPr>
              <a:t>1</a:t>
            </a:r>
            <a:r>
              <a:rPr kumimoji="1" lang="en-US" altLang="ja-JP" sz="2800" dirty="0"/>
              <a:t> a= </a:t>
            </a:r>
            <a:r>
              <a:rPr lang="en-US" altLang="ja-JP" sz="2800" dirty="0">
                <a:solidFill>
                  <a:srgbClr val="C00000"/>
                </a:solidFill>
              </a:rPr>
              <a:t>"</a:t>
            </a:r>
            <a:r>
              <a:rPr kumimoji="1" lang="en-US" altLang="ja-JP" sz="2800" b="1" dirty="0">
                <a:solidFill>
                  <a:srgbClr val="C00000"/>
                </a:solidFill>
              </a:rPr>
              <a:t>hello world</a:t>
            </a:r>
            <a:r>
              <a:rPr lang="en-US" altLang="ja-JP" sz="2800" dirty="0">
                <a:solidFill>
                  <a:srgbClr val="C00000"/>
                </a:solidFill>
              </a:rPr>
              <a:t>"</a:t>
            </a:r>
            <a:endParaRPr kumimoji="1" lang="ja-JP" altLang="en-US" sz="2800" b="1" dirty="0">
              <a:solidFill>
                <a:srgbClr val="C00000"/>
              </a:solidFill>
            </a:endParaRPr>
          </a:p>
        </p:txBody>
      </p:sp>
      <p:sp>
        <p:nvSpPr>
          <p:cNvPr id="23" name="テキスト ボックス 22">
            <a:extLst>
              <a:ext uri="{FF2B5EF4-FFF2-40B4-BE49-F238E27FC236}">
                <a16:creationId xmlns:a16="http://schemas.microsoft.com/office/drawing/2014/main" id="{4A6A7E55-8F1B-B769-8701-008242588DF4}"/>
              </a:ext>
            </a:extLst>
          </p:cNvPr>
          <p:cNvSpPr txBox="1"/>
          <p:nvPr/>
        </p:nvSpPr>
        <p:spPr>
          <a:xfrm>
            <a:off x="948486" y="2200910"/>
            <a:ext cx="1820694" cy="523220"/>
          </a:xfrm>
          <a:prstGeom prst="rect">
            <a:avLst/>
          </a:prstGeom>
          <a:noFill/>
        </p:spPr>
        <p:txBody>
          <a:bodyPr wrap="square" rtlCol="0">
            <a:spAutoFit/>
          </a:bodyPr>
          <a:lstStyle/>
          <a:p>
            <a:r>
              <a:rPr lang="en-US" altLang="ja-JP" sz="2800" dirty="0">
                <a:solidFill>
                  <a:schemeClr val="bg1">
                    <a:lumMod val="50000"/>
                  </a:schemeClr>
                </a:solidFill>
              </a:rPr>
              <a:t>2</a:t>
            </a:r>
            <a:r>
              <a:rPr lang="en-US" altLang="ja-JP" sz="2800" b="1" dirty="0">
                <a:solidFill>
                  <a:schemeClr val="accent4">
                    <a:lumMod val="50000"/>
                  </a:schemeClr>
                </a:solidFill>
              </a:rPr>
              <a:t> print</a:t>
            </a:r>
            <a:r>
              <a:rPr lang="en-US" altLang="ja-JP" sz="2800" b="1" dirty="0">
                <a:solidFill>
                  <a:srgbClr val="0070C0"/>
                </a:solidFill>
              </a:rPr>
              <a:t>(</a:t>
            </a:r>
            <a:r>
              <a:rPr lang="en-US" altLang="ja-JP" sz="2800" b="1" dirty="0"/>
              <a:t>a</a:t>
            </a:r>
            <a:r>
              <a:rPr lang="en-US" altLang="ja-JP" sz="2800" b="1" dirty="0">
                <a:solidFill>
                  <a:srgbClr val="0070C0"/>
                </a:solidFill>
              </a:rPr>
              <a:t>)</a:t>
            </a:r>
            <a:endParaRPr kumimoji="1" lang="ja-JP" altLang="en-US" sz="2800" b="1" dirty="0">
              <a:solidFill>
                <a:srgbClr val="0070C0"/>
              </a:solidFill>
            </a:endParaRPr>
          </a:p>
        </p:txBody>
      </p:sp>
      <p:sp>
        <p:nvSpPr>
          <p:cNvPr id="21" name="テキスト ボックス 20">
            <a:extLst>
              <a:ext uri="{FF2B5EF4-FFF2-40B4-BE49-F238E27FC236}">
                <a16:creationId xmlns:a16="http://schemas.microsoft.com/office/drawing/2014/main" id="{00A749FD-714F-BA34-9597-4BC2D9DAF02B}"/>
              </a:ext>
            </a:extLst>
          </p:cNvPr>
          <p:cNvSpPr txBox="1"/>
          <p:nvPr/>
        </p:nvSpPr>
        <p:spPr>
          <a:xfrm>
            <a:off x="962203" y="2953458"/>
            <a:ext cx="3309893" cy="523220"/>
          </a:xfrm>
          <a:prstGeom prst="rect">
            <a:avLst/>
          </a:prstGeom>
          <a:solidFill>
            <a:schemeClr val="bg1">
              <a:lumMod val="95000"/>
            </a:schemeClr>
          </a:solidFill>
        </p:spPr>
        <p:txBody>
          <a:bodyPr wrap="square" rtlCol="0">
            <a:spAutoFit/>
          </a:bodyPr>
          <a:lstStyle/>
          <a:p>
            <a:r>
              <a:rPr lang="en-US" altLang="ja-JP" sz="2800" dirty="0">
                <a:solidFill>
                  <a:schemeClr val="bg1">
                    <a:lumMod val="50000"/>
                  </a:schemeClr>
                </a:solidFill>
              </a:rPr>
              <a:t>3</a:t>
            </a:r>
            <a:r>
              <a:rPr kumimoji="1" lang="en-US" altLang="ja-JP" sz="2800" dirty="0"/>
              <a:t> a= </a:t>
            </a:r>
            <a:r>
              <a:rPr lang="en-US" altLang="ja-JP" sz="2800" b="1" dirty="0">
                <a:solidFill>
                  <a:srgbClr val="0070C0"/>
                </a:solidFill>
              </a:rPr>
              <a:t>[</a:t>
            </a:r>
            <a:r>
              <a:rPr lang="en-US" altLang="ja-JP" sz="2800" b="1" dirty="0">
                <a:solidFill>
                  <a:srgbClr val="00B050"/>
                </a:solidFill>
              </a:rPr>
              <a:t>11, 16</a:t>
            </a:r>
            <a:r>
              <a:rPr lang="en-US" altLang="ja-JP" sz="2800" b="1" dirty="0">
                <a:solidFill>
                  <a:srgbClr val="0070C0"/>
                </a:solidFill>
              </a:rPr>
              <a:t>]</a:t>
            </a:r>
            <a:endParaRPr kumimoji="1" lang="ja-JP" altLang="en-US" sz="2800" b="1" dirty="0">
              <a:solidFill>
                <a:srgbClr val="0070C0"/>
              </a:solidFill>
            </a:endParaRPr>
          </a:p>
        </p:txBody>
      </p:sp>
      <p:sp>
        <p:nvSpPr>
          <p:cNvPr id="24" name="テキスト ボックス 23">
            <a:extLst>
              <a:ext uri="{FF2B5EF4-FFF2-40B4-BE49-F238E27FC236}">
                <a16:creationId xmlns:a16="http://schemas.microsoft.com/office/drawing/2014/main" id="{AE64A59C-7121-B9B1-26F1-42C9346B93EC}"/>
              </a:ext>
            </a:extLst>
          </p:cNvPr>
          <p:cNvSpPr txBox="1"/>
          <p:nvPr/>
        </p:nvSpPr>
        <p:spPr>
          <a:xfrm>
            <a:off x="962203" y="3666246"/>
            <a:ext cx="1820694" cy="523220"/>
          </a:xfrm>
          <a:prstGeom prst="rect">
            <a:avLst/>
          </a:prstGeom>
          <a:noFill/>
        </p:spPr>
        <p:txBody>
          <a:bodyPr wrap="square" rtlCol="0">
            <a:spAutoFit/>
          </a:bodyPr>
          <a:lstStyle/>
          <a:p>
            <a:r>
              <a:rPr lang="en-US" altLang="ja-JP" sz="2800" dirty="0">
                <a:solidFill>
                  <a:schemeClr val="bg1">
                    <a:lumMod val="50000"/>
                  </a:schemeClr>
                </a:solidFill>
              </a:rPr>
              <a:t>4</a:t>
            </a:r>
            <a:r>
              <a:rPr lang="en-US" altLang="ja-JP" sz="2800" b="1" dirty="0">
                <a:solidFill>
                  <a:schemeClr val="accent4">
                    <a:lumMod val="50000"/>
                  </a:schemeClr>
                </a:solidFill>
              </a:rPr>
              <a:t> print</a:t>
            </a:r>
            <a:r>
              <a:rPr lang="en-US" altLang="ja-JP" sz="2800" b="1" dirty="0">
                <a:solidFill>
                  <a:srgbClr val="0070C0"/>
                </a:solidFill>
              </a:rPr>
              <a:t>(</a:t>
            </a:r>
            <a:r>
              <a:rPr lang="en-US" altLang="ja-JP" sz="2800" b="1" dirty="0"/>
              <a:t>a</a:t>
            </a:r>
            <a:r>
              <a:rPr lang="en-US" altLang="ja-JP" sz="2800" b="1" dirty="0">
                <a:solidFill>
                  <a:srgbClr val="0070C0"/>
                </a:solidFill>
              </a:rPr>
              <a:t>)</a:t>
            </a:r>
            <a:endParaRPr kumimoji="1" lang="ja-JP" altLang="en-US" sz="2800" b="1" dirty="0">
              <a:solidFill>
                <a:srgbClr val="0070C0"/>
              </a:solidFill>
            </a:endParaRPr>
          </a:p>
        </p:txBody>
      </p:sp>
      <p:pic>
        <p:nvPicPr>
          <p:cNvPr id="31" name="図 30">
            <a:extLst>
              <a:ext uri="{FF2B5EF4-FFF2-40B4-BE49-F238E27FC236}">
                <a16:creationId xmlns:a16="http://schemas.microsoft.com/office/drawing/2014/main" id="{64B7B79D-304E-40D3-C394-64876E5B9544}"/>
              </a:ext>
            </a:extLst>
          </p:cNvPr>
          <p:cNvPicPr>
            <a:picLocks noChangeAspect="1"/>
          </p:cNvPicPr>
          <p:nvPr/>
        </p:nvPicPr>
        <p:blipFill rotWithShape="1">
          <a:blip r:embed="rId2"/>
          <a:srcRect l="3986" t="5028" r="86638" b="77038"/>
          <a:stretch/>
        </p:blipFill>
        <p:spPr>
          <a:xfrm>
            <a:off x="254133" y="1403271"/>
            <a:ext cx="708070" cy="659476"/>
          </a:xfrm>
          <a:prstGeom prst="rect">
            <a:avLst/>
          </a:prstGeom>
        </p:spPr>
      </p:pic>
      <p:sp>
        <p:nvSpPr>
          <p:cNvPr id="28" name="テキスト ボックス 27">
            <a:extLst>
              <a:ext uri="{FF2B5EF4-FFF2-40B4-BE49-F238E27FC236}">
                <a16:creationId xmlns:a16="http://schemas.microsoft.com/office/drawing/2014/main" id="{18A791B0-27C4-BEEE-AE16-15211DEEBBE0}"/>
              </a:ext>
            </a:extLst>
          </p:cNvPr>
          <p:cNvSpPr txBox="1"/>
          <p:nvPr/>
        </p:nvSpPr>
        <p:spPr>
          <a:xfrm>
            <a:off x="860608" y="4414828"/>
            <a:ext cx="4574790" cy="954107"/>
          </a:xfrm>
          <a:prstGeom prst="rect">
            <a:avLst/>
          </a:prstGeom>
          <a:noFill/>
        </p:spPr>
        <p:txBody>
          <a:bodyPr wrap="square" rtlCol="0">
            <a:spAutoFit/>
          </a:bodyPr>
          <a:lstStyle/>
          <a:p>
            <a:r>
              <a:rPr lang="en-US" altLang="ja-JP" sz="2800" dirty="0"/>
              <a:t>hello world</a:t>
            </a:r>
          </a:p>
          <a:p>
            <a:r>
              <a:rPr kumimoji="1" lang="en-US" altLang="ja-JP" sz="2800" dirty="0"/>
              <a:t>[11, 16]</a:t>
            </a:r>
            <a:endParaRPr kumimoji="1" lang="ja-JP" altLang="en-US" sz="2800" dirty="0"/>
          </a:p>
        </p:txBody>
      </p:sp>
      <p:sp>
        <p:nvSpPr>
          <p:cNvPr id="29" name="矢印: 下カーブ 28">
            <a:extLst>
              <a:ext uri="{FF2B5EF4-FFF2-40B4-BE49-F238E27FC236}">
                <a16:creationId xmlns:a16="http://schemas.microsoft.com/office/drawing/2014/main" id="{A0BA5E21-3F51-46B4-3298-427E0BD68360}"/>
              </a:ext>
            </a:extLst>
          </p:cNvPr>
          <p:cNvSpPr/>
          <p:nvPr/>
        </p:nvSpPr>
        <p:spPr>
          <a:xfrm rot="5400000">
            <a:off x="2588541" y="3372722"/>
            <a:ext cx="2403530"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矢印: 下カーブ 29">
            <a:extLst>
              <a:ext uri="{FF2B5EF4-FFF2-40B4-BE49-F238E27FC236}">
                <a16:creationId xmlns:a16="http://schemas.microsoft.com/office/drawing/2014/main" id="{D068B87F-2816-EDB8-7C54-0F6DC70997B8}"/>
              </a:ext>
            </a:extLst>
          </p:cNvPr>
          <p:cNvSpPr/>
          <p:nvPr/>
        </p:nvSpPr>
        <p:spPr>
          <a:xfrm rot="5400000">
            <a:off x="3108174" y="4305246"/>
            <a:ext cx="1364262" cy="4187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6F8AF351-D0A0-8DC9-3DA8-E4995E5E7FCF}"/>
              </a:ext>
            </a:extLst>
          </p:cNvPr>
          <p:cNvSpPr txBox="1"/>
          <p:nvPr/>
        </p:nvSpPr>
        <p:spPr>
          <a:xfrm>
            <a:off x="4094614" y="3351750"/>
            <a:ext cx="3122192" cy="461665"/>
          </a:xfrm>
          <a:prstGeom prst="rect">
            <a:avLst/>
          </a:prstGeom>
          <a:noFill/>
          <a:ln>
            <a:solidFill>
              <a:schemeClr val="accent4">
                <a:lumMod val="50000"/>
              </a:schemeClr>
            </a:solidFill>
          </a:ln>
        </p:spPr>
        <p:txBody>
          <a:bodyPr wrap="square" rtlCol="0">
            <a:spAutoFit/>
          </a:bodyPr>
          <a:lstStyle/>
          <a:p>
            <a:r>
              <a:rPr lang="en-US" altLang="ja-JP" sz="2400" b="1" dirty="0">
                <a:solidFill>
                  <a:srgbClr val="FF0000"/>
                </a:solidFill>
              </a:rPr>
              <a:t>1</a:t>
            </a:r>
            <a:r>
              <a:rPr lang="ja-JP" altLang="en-US" sz="2400" b="1" dirty="0">
                <a:solidFill>
                  <a:srgbClr val="FF0000"/>
                </a:solidFill>
              </a:rPr>
              <a:t>回目に実行した結果</a:t>
            </a:r>
            <a:endParaRPr kumimoji="1" lang="ja-JP" altLang="en-US" sz="2400" b="1" dirty="0">
              <a:solidFill>
                <a:srgbClr val="FF0000"/>
              </a:solidFill>
            </a:endParaRPr>
          </a:p>
        </p:txBody>
      </p:sp>
      <p:sp>
        <p:nvSpPr>
          <p:cNvPr id="3" name="テキスト ボックス 2">
            <a:extLst>
              <a:ext uri="{FF2B5EF4-FFF2-40B4-BE49-F238E27FC236}">
                <a16:creationId xmlns:a16="http://schemas.microsoft.com/office/drawing/2014/main" id="{A789889C-4D6C-D5C2-E967-0EF109C13632}"/>
              </a:ext>
            </a:extLst>
          </p:cNvPr>
          <p:cNvSpPr txBox="1"/>
          <p:nvPr/>
        </p:nvSpPr>
        <p:spPr>
          <a:xfrm>
            <a:off x="4094614" y="4322191"/>
            <a:ext cx="3122192" cy="461665"/>
          </a:xfrm>
          <a:prstGeom prst="rect">
            <a:avLst/>
          </a:prstGeom>
          <a:noFill/>
          <a:ln>
            <a:solidFill>
              <a:schemeClr val="accent4">
                <a:lumMod val="50000"/>
              </a:schemeClr>
            </a:solidFill>
          </a:ln>
        </p:spPr>
        <p:txBody>
          <a:bodyPr wrap="square" rtlCol="0">
            <a:spAutoFit/>
          </a:bodyPr>
          <a:lstStyle/>
          <a:p>
            <a:r>
              <a:rPr lang="en-US" altLang="ja-JP" sz="2400" b="1" dirty="0">
                <a:solidFill>
                  <a:srgbClr val="FF0000"/>
                </a:solidFill>
              </a:rPr>
              <a:t>2</a:t>
            </a:r>
            <a:r>
              <a:rPr lang="ja-JP" altLang="en-US" sz="2400" b="1" dirty="0">
                <a:solidFill>
                  <a:srgbClr val="FF0000"/>
                </a:solidFill>
              </a:rPr>
              <a:t>回目に実行した結果</a:t>
            </a:r>
            <a:endParaRPr kumimoji="1" lang="ja-JP" altLang="en-US" sz="2400" b="1" dirty="0">
              <a:solidFill>
                <a:srgbClr val="FF0000"/>
              </a:solidFill>
            </a:endParaRPr>
          </a:p>
        </p:txBody>
      </p:sp>
      <p:sp>
        <p:nvSpPr>
          <p:cNvPr id="5" name="テキスト ボックス 4">
            <a:extLst>
              <a:ext uri="{FF2B5EF4-FFF2-40B4-BE49-F238E27FC236}">
                <a16:creationId xmlns:a16="http://schemas.microsoft.com/office/drawing/2014/main" id="{F70C3083-41AC-79D2-0C52-80FC9DBCDF83}"/>
              </a:ext>
            </a:extLst>
          </p:cNvPr>
          <p:cNvSpPr txBox="1"/>
          <p:nvPr/>
        </p:nvSpPr>
        <p:spPr>
          <a:xfrm>
            <a:off x="7357178" y="3382039"/>
            <a:ext cx="1269988" cy="400110"/>
          </a:xfrm>
          <a:prstGeom prst="rect">
            <a:avLst/>
          </a:prstGeom>
          <a:noFill/>
        </p:spPr>
        <p:txBody>
          <a:bodyPr wrap="square">
            <a:spAutoFit/>
          </a:bodyPr>
          <a:lstStyle/>
          <a:p>
            <a:pPr algn="just"/>
            <a:r>
              <a:rPr lang="ja-JP" altLang="en-US" sz="2000" b="1" i="0" dirty="0">
                <a:solidFill>
                  <a:srgbClr val="374151"/>
                </a:solidFill>
                <a:effectLst/>
                <a:latin typeface="Söhne"/>
              </a:rPr>
              <a:t>文字</a:t>
            </a:r>
            <a:endParaRPr lang="en-US" altLang="ja-JP" sz="2000" b="0" i="0" dirty="0">
              <a:solidFill>
                <a:srgbClr val="374151"/>
              </a:solidFill>
              <a:effectLst/>
              <a:latin typeface="Söhne"/>
            </a:endParaRPr>
          </a:p>
        </p:txBody>
      </p:sp>
      <p:sp>
        <p:nvSpPr>
          <p:cNvPr id="6" name="テキスト ボックス 5">
            <a:extLst>
              <a:ext uri="{FF2B5EF4-FFF2-40B4-BE49-F238E27FC236}">
                <a16:creationId xmlns:a16="http://schemas.microsoft.com/office/drawing/2014/main" id="{47492419-B757-B67B-7985-FD4919B28E80}"/>
              </a:ext>
            </a:extLst>
          </p:cNvPr>
          <p:cNvSpPr txBox="1"/>
          <p:nvPr/>
        </p:nvSpPr>
        <p:spPr>
          <a:xfrm>
            <a:off x="7357178" y="4352968"/>
            <a:ext cx="1269988" cy="400110"/>
          </a:xfrm>
          <a:prstGeom prst="rect">
            <a:avLst/>
          </a:prstGeom>
          <a:noFill/>
        </p:spPr>
        <p:txBody>
          <a:bodyPr wrap="square">
            <a:spAutoFit/>
          </a:bodyPr>
          <a:lstStyle/>
          <a:p>
            <a:pPr algn="just"/>
            <a:r>
              <a:rPr lang="ja-JP" altLang="en-US" sz="2000" b="1" i="0" dirty="0">
                <a:solidFill>
                  <a:srgbClr val="374151"/>
                </a:solidFill>
                <a:effectLst/>
                <a:latin typeface="Söhne"/>
              </a:rPr>
              <a:t>リスト</a:t>
            </a:r>
            <a:endParaRPr lang="en-US" altLang="ja-JP" sz="2000" b="0" i="0" dirty="0">
              <a:solidFill>
                <a:srgbClr val="374151"/>
              </a:solidFill>
              <a:effectLst/>
              <a:latin typeface="Söhne"/>
            </a:endParaRPr>
          </a:p>
        </p:txBody>
      </p:sp>
    </p:spTree>
    <p:extLst>
      <p:ext uri="{BB962C8B-B14F-4D97-AF65-F5344CB8AC3E}">
        <p14:creationId xmlns:p14="http://schemas.microsoft.com/office/powerpoint/2010/main" val="199483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C5705D-0FF8-460C-67DE-4EC6BCA7EBA9}"/>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4" name="テキスト ボックス 3">
            <a:extLst>
              <a:ext uri="{FF2B5EF4-FFF2-40B4-BE49-F238E27FC236}">
                <a16:creationId xmlns:a16="http://schemas.microsoft.com/office/drawing/2014/main" id="{E2D5D3F1-87D2-8525-A0C0-CC8756468860}"/>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5" name="テキスト ボックス 4">
            <a:extLst>
              <a:ext uri="{FF2B5EF4-FFF2-40B4-BE49-F238E27FC236}">
                <a16:creationId xmlns:a16="http://schemas.microsoft.com/office/drawing/2014/main" id="{61BE2763-FFB7-1E27-58CD-4AF772895658}"/>
              </a:ext>
            </a:extLst>
          </p:cNvPr>
          <p:cNvSpPr txBox="1"/>
          <p:nvPr/>
        </p:nvSpPr>
        <p:spPr>
          <a:xfrm>
            <a:off x="379075" y="543981"/>
            <a:ext cx="11812925" cy="1015663"/>
          </a:xfrm>
          <a:prstGeom prst="rect">
            <a:avLst/>
          </a:prstGeom>
          <a:noFill/>
        </p:spPr>
        <p:txBody>
          <a:bodyPr wrap="square" rtlCol="0">
            <a:spAutoFit/>
          </a:bodyPr>
          <a:lstStyle/>
          <a:p>
            <a:r>
              <a:rPr kumimoji="1" lang="ja-JP" altLang="en-US" sz="2000" b="1" dirty="0"/>
              <a:t>データの型：</a:t>
            </a:r>
            <a:endParaRPr kumimoji="1" lang="en-US" altLang="ja-JP" sz="2000" b="1" dirty="0"/>
          </a:p>
          <a:p>
            <a:r>
              <a:rPr lang="en-US" altLang="ja-JP" sz="2000" b="0" i="0" dirty="0">
                <a:solidFill>
                  <a:srgbClr val="374151"/>
                </a:solidFill>
                <a:effectLst/>
                <a:latin typeface="Söhne"/>
              </a:rPr>
              <a:t>Python</a:t>
            </a:r>
            <a:r>
              <a:rPr lang="ja-JP" altLang="en-US" sz="2000" b="0" i="0" dirty="0">
                <a:solidFill>
                  <a:srgbClr val="374151"/>
                </a:solidFill>
                <a:effectLst/>
                <a:latin typeface="Söhne"/>
              </a:rPr>
              <a:t>にはさまざまなデータ型が存在します。これらのデータ型は、プログラム内で異なる種類の情報を表現・操作するためのものです。以下は</a:t>
            </a:r>
            <a:r>
              <a:rPr lang="en-US" altLang="ja-JP" sz="2000" b="0" i="0" dirty="0">
                <a:solidFill>
                  <a:srgbClr val="374151"/>
                </a:solidFill>
                <a:effectLst/>
                <a:latin typeface="Söhne"/>
              </a:rPr>
              <a:t>Python</a:t>
            </a:r>
            <a:r>
              <a:rPr lang="ja-JP" altLang="en-US" sz="2000" b="0" i="0" dirty="0">
                <a:solidFill>
                  <a:srgbClr val="374151"/>
                </a:solidFill>
                <a:effectLst/>
                <a:latin typeface="Söhne"/>
              </a:rPr>
              <a:t>の基本的なデータ型とその説明です：</a:t>
            </a:r>
            <a:endParaRPr kumimoji="1" lang="ja-JP" altLang="en-US" sz="2000" b="1" dirty="0"/>
          </a:p>
        </p:txBody>
      </p:sp>
      <p:sp>
        <p:nvSpPr>
          <p:cNvPr id="6" name="テキスト ボックス 5">
            <a:extLst>
              <a:ext uri="{FF2B5EF4-FFF2-40B4-BE49-F238E27FC236}">
                <a16:creationId xmlns:a16="http://schemas.microsoft.com/office/drawing/2014/main" id="{C0316E41-014B-EC0F-5137-2CE1ACA7F617}"/>
              </a:ext>
            </a:extLst>
          </p:cNvPr>
          <p:cNvSpPr txBox="1"/>
          <p:nvPr/>
        </p:nvSpPr>
        <p:spPr>
          <a:xfrm>
            <a:off x="534204" y="1595981"/>
            <a:ext cx="1606969" cy="369332"/>
          </a:xfrm>
          <a:prstGeom prst="rect">
            <a:avLst/>
          </a:prstGeom>
          <a:solidFill>
            <a:schemeClr val="accent6">
              <a:lumMod val="20000"/>
              <a:lumOff val="80000"/>
            </a:schemeClr>
          </a:solidFill>
        </p:spPr>
        <p:txBody>
          <a:bodyPr wrap="square" rtlCol="0">
            <a:spAutoFit/>
          </a:bodyPr>
          <a:lstStyle/>
          <a:p>
            <a:pPr algn="just"/>
            <a:r>
              <a:rPr kumimoji="1" lang="ja-JP" altLang="en-US" b="1" u="sng" dirty="0"/>
              <a:t>基本データ型</a:t>
            </a:r>
            <a:endParaRPr kumimoji="1" lang="en-US" altLang="ja-JP" b="1" u="sng" dirty="0"/>
          </a:p>
        </p:txBody>
      </p:sp>
      <p:sp>
        <p:nvSpPr>
          <p:cNvPr id="8" name="テキスト ボックス 7">
            <a:extLst>
              <a:ext uri="{FF2B5EF4-FFF2-40B4-BE49-F238E27FC236}">
                <a16:creationId xmlns:a16="http://schemas.microsoft.com/office/drawing/2014/main" id="{D985F32E-89E4-F04A-11FD-84275A68E233}"/>
              </a:ext>
            </a:extLst>
          </p:cNvPr>
          <p:cNvSpPr txBox="1"/>
          <p:nvPr/>
        </p:nvSpPr>
        <p:spPr>
          <a:xfrm>
            <a:off x="534204" y="5409814"/>
            <a:ext cx="6410415" cy="646331"/>
          </a:xfrm>
          <a:prstGeom prst="rect">
            <a:avLst/>
          </a:prstGeom>
          <a:solidFill>
            <a:schemeClr val="accent5">
              <a:lumMod val="20000"/>
              <a:lumOff val="80000"/>
            </a:schemeClr>
          </a:solidFill>
        </p:spPr>
        <p:txBody>
          <a:bodyPr wrap="square">
            <a:spAutoFit/>
          </a:bodyPr>
          <a:lstStyle/>
          <a:p>
            <a:pPr algn="just"/>
            <a:r>
              <a:rPr lang="en-US" altLang="ja-JP" dirty="0" err="1"/>
              <a:t>dict</a:t>
            </a:r>
            <a:r>
              <a:rPr lang="en-US" altLang="ja-JP" dirty="0"/>
              <a:t> (</a:t>
            </a:r>
            <a:r>
              <a:rPr lang="ja-JP" altLang="en-US" dirty="0"/>
              <a:t>辞書</a:t>
            </a:r>
            <a:r>
              <a:rPr lang="en-US" altLang="ja-JP" dirty="0"/>
              <a:t>) </a:t>
            </a:r>
          </a:p>
          <a:p>
            <a:pPr algn="just"/>
            <a:r>
              <a:rPr lang="ja-JP" altLang="en-US" dirty="0"/>
              <a:t>　</a:t>
            </a:r>
            <a:r>
              <a:rPr lang="en-US" altLang="ja-JP" dirty="0"/>
              <a:t>person = {"name": "John", "age": 30, "city": "New York"}</a:t>
            </a:r>
          </a:p>
        </p:txBody>
      </p:sp>
      <p:sp>
        <p:nvSpPr>
          <p:cNvPr id="7" name="テキスト ボックス 6">
            <a:extLst>
              <a:ext uri="{FF2B5EF4-FFF2-40B4-BE49-F238E27FC236}">
                <a16:creationId xmlns:a16="http://schemas.microsoft.com/office/drawing/2014/main" id="{5D898024-1DA6-EA4D-DDA0-AE5857DE894C}"/>
              </a:ext>
            </a:extLst>
          </p:cNvPr>
          <p:cNvSpPr txBox="1"/>
          <p:nvPr/>
        </p:nvSpPr>
        <p:spPr>
          <a:xfrm>
            <a:off x="534204" y="2044263"/>
            <a:ext cx="1464981" cy="646331"/>
          </a:xfrm>
          <a:prstGeom prst="rect">
            <a:avLst/>
          </a:prstGeom>
          <a:solidFill>
            <a:schemeClr val="accent6">
              <a:lumMod val="20000"/>
              <a:lumOff val="80000"/>
            </a:schemeClr>
          </a:solidFill>
        </p:spPr>
        <p:txBody>
          <a:bodyPr wrap="square" rtlCol="0">
            <a:spAutoFit/>
          </a:bodyPr>
          <a:lstStyle>
            <a:defPPr>
              <a:defRPr lang="ja-JP"/>
            </a:defPPr>
            <a:lvl1pPr>
              <a:defRPr b="0" u="none"/>
            </a:lvl1pPr>
          </a:lstStyle>
          <a:p>
            <a:r>
              <a:rPr lang="en-US" altLang="ja-JP" dirty="0"/>
              <a:t>int(</a:t>
            </a:r>
            <a:r>
              <a:rPr lang="ja-JP" altLang="en-US" dirty="0"/>
              <a:t>整数</a:t>
            </a:r>
            <a:r>
              <a:rPr lang="en-US" altLang="ja-JP" dirty="0"/>
              <a:t>) </a:t>
            </a:r>
          </a:p>
          <a:p>
            <a:r>
              <a:rPr lang="en-US" altLang="ja-JP" dirty="0"/>
              <a:t>a = 5</a:t>
            </a:r>
          </a:p>
        </p:txBody>
      </p:sp>
      <p:sp>
        <p:nvSpPr>
          <p:cNvPr id="11" name="テキスト ボックス 10">
            <a:extLst>
              <a:ext uri="{FF2B5EF4-FFF2-40B4-BE49-F238E27FC236}">
                <a16:creationId xmlns:a16="http://schemas.microsoft.com/office/drawing/2014/main" id="{0E804BD1-E687-22E8-8CEB-93017685F098}"/>
              </a:ext>
            </a:extLst>
          </p:cNvPr>
          <p:cNvSpPr txBox="1"/>
          <p:nvPr/>
        </p:nvSpPr>
        <p:spPr>
          <a:xfrm>
            <a:off x="2141173" y="2044263"/>
            <a:ext cx="2265792" cy="646331"/>
          </a:xfrm>
          <a:prstGeom prst="rect">
            <a:avLst/>
          </a:prstGeom>
          <a:solidFill>
            <a:schemeClr val="accent6">
              <a:lumMod val="20000"/>
              <a:lumOff val="80000"/>
            </a:schemeClr>
          </a:solidFill>
        </p:spPr>
        <p:txBody>
          <a:bodyPr wrap="square" rtlCol="0">
            <a:spAutoFit/>
          </a:bodyPr>
          <a:lstStyle>
            <a:defPPr>
              <a:defRPr lang="ja-JP"/>
            </a:defPPr>
            <a:lvl1pPr algn="just">
              <a:defRPr b="1" u="sng"/>
            </a:lvl1pPr>
          </a:lstStyle>
          <a:p>
            <a:pPr algn="l"/>
            <a:r>
              <a:rPr lang="en-US" altLang="ja-JP" b="0" u="none" dirty="0"/>
              <a:t>float(</a:t>
            </a:r>
            <a:r>
              <a:rPr lang="ja-JP" altLang="en-US" b="0" u="none" dirty="0"/>
              <a:t>浮動小数点数</a:t>
            </a:r>
            <a:r>
              <a:rPr lang="en-US" altLang="ja-JP" b="0" u="none" dirty="0"/>
              <a:t>) </a:t>
            </a:r>
          </a:p>
          <a:p>
            <a:pPr algn="l"/>
            <a:r>
              <a:rPr lang="en-US" altLang="ja-JP" b="0" u="none" dirty="0"/>
              <a:t>b = 5.0</a:t>
            </a:r>
          </a:p>
        </p:txBody>
      </p:sp>
      <p:sp>
        <p:nvSpPr>
          <p:cNvPr id="14" name="テキスト ボックス 13">
            <a:extLst>
              <a:ext uri="{FF2B5EF4-FFF2-40B4-BE49-F238E27FC236}">
                <a16:creationId xmlns:a16="http://schemas.microsoft.com/office/drawing/2014/main" id="{90873EA5-5CFE-64E9-8F22-67CCADE34FC9}"/>
              </a:ext>
            </a:extLst>
          </p:cNvPr>
          <p:cNvSpPr txBox="1"/>
          <p:nvPr/>
        </p:nvSpPr>
        <p:spPr>
          <a:xfrm>
            <a:off x="4548953" y="2039296"/>
            <a:ext cx="2932044" cy="646331"/>
          </a:xfrm>
          <a:prstGeom prst="rect">
            <a:avLst/>
          </a:prstGeom>
          <a:solidFill>
            <a:schemeClr val="accent6">
              <a:lumMod val="20000"/>
              <a:lumOff val="80000"/>
            </a:schemeClr>
          </a:solidFill>
        </p:spPr>
        <p:txBody>
          <a:bodyPr wrap="square" rtlCol="0">
            <a:spAutoFit/>
          </a:bodyPr>
          <a:lstStyle>
            <a:defPPr>
              <a:defRPr lang="ja-JP"/>
            </a:defPPr>
            <a:lvl1pPr>
              <a:defRPr b="0" u="none"/>
            </a:lvl1pPr>
          </a:lstStyle>
          <a:p>
            <a:r>
              <a:rPr lang="en-US" altLang="ja-JP" dirty="0"/>
              <a:t>str (</a:t>
            </a:r>
            <a:r>
              <a:rPr lang="ja-JP" altLang="en-US" dirty="0"/>
              <a:t>文字列</a:t>
            </a:r>
            <a:r>
              <a:rPr lang="en-US" altLang="ja-JP" dirty="0"/>
              <a:t>) </a:t>
            </a:r>
          </a:p>
          <a:p>
            <a:r>
              <a:rPr lang="en-US" altLang="ja-JP" dirty="0"/>
              <a:t>greeting = "Hello, World!"</a:t>
            </a:r>
          </a:p>
        </p:txBody>
      </p:sp>
      <p:sp>
        <p:nvSpPr>
          <p:cNvPr id="15" name="Rectangle 1">
            <a:extLst>
              <a:ext uri="{FF2B5EF4-FFF2-40B4-BE49-F238E27FC236}">
                <a16:creationId xmlns:a16="http://schemas.microsoft.com/office/drawing/2014/main" id="{23D4267C-9755-A6AB-FC76-B16B4D9A37FA}"/>
              </a:ext>
            </a:extLst>
          </p:cNvPr>
          <p:cNvSpPr>
            <a:spLocks noChangeArrowheads="1"/>
          </p:cNvSpPr>
          <p:nvPr/>
        </p:nvSpPr>
        <p:spPr bwMode="auto">
          <a:xfrm>
            <a:off x="7622985" y="2034182"/>
            <a:ext cx="2044621" cy="646331"/>
          </a:xfrm>
          <a:prstGeom prst="rect">
            <a:avLst/>
          </a:prstGeom>
          <a:solidFill>
            <a:schemeClr val="accent6">
              <a:lumMod val="20000"/>
              <a:lumOff val="80000"/>
            </a:schemeClr>
          </a:solidFill>
        </p:spPr>
        <p:txBody>
          <a:bodyPr wrap="square" rtlCol="0">
            <a:spAutoFit/>
          </a:bodyPr>
          <a:lstStyle/>
          <a:p>
            <a:r>
              <a:rPr lang="ja-JP" altLang="ja-JP" dirty="0"/>
              <a:t>bool</a:t>
            </a:r>
            <a:r>
              <a:rPr lang="ja-JP" altLang="en-US" dirty="0"/>
              <a:t>（</a:t>
            </a:r>
            <a:r>
              <a:rPr lang="ja-JP" altLang="ja-JP" dirty="0"/>
              <a:t>ブール型</a:t>
            </a:r>
            <a:r>
              <a:rPr lang="ja-JP" altLang="en-US" dirty="0"/>
              <a:t>）</a:t>
            </a:r>
            <a:endParaRPr lang="en-US" altLang="ja-JP" dirty="0"/>
          </a:p>
          <a:p>
            <a:r>
              <a:rPr lang="ja-JP" altLang="ja-JP" dirty="0"/>
              <a:t>True と False </a:t>
            </a:r>
          </a:p>
        </p:txBody>
      </p:sp>
      <p:sp>
        <p:nvSpPr>
          <p:cNvPr id="17" name="テキスト ボックス 16">
            <a:extLst>
              <a:ext uri="{FF2B5EF4-FFF2-40B4-BE49-F238E27FC236}">
                <a16:creationId xmlns:a16="http://schemas.microsoft.com/office/drawing/2014/main" id="{1BA9ED91-A3CA-C25B-C55D-5BA5073427C4}"/>
              </a:ext>
            </a:extLst>
          </p:cNvPr>
          <p:cNvSpPr txBox="1"/>
          <p:nvPr/>
        </p:nvSpPr>
        <p:spPr>
          <a:xfrm>
            <a:off x="534204" y="2785720"/>
            <a:ext cx="2126834" cy="369332"/>
          </a:xfrm>
          <a:prstGeom prst="rect">
            <a:avLst/>
          </a:prstGeom>
          <a:solidFill>
            <a:schemeClr val="accent5">
              <a:lumMod val="20000"/>
              <a:lumOff val="80000"/>
            </a:schemeClr>
          </a:solidFill>
        </p:spPr>
        <p:txBody>
          <a:bodyPr wrap="square">
            <a:spAutoFit/>
          </a:bodyPr>
          <a:lstStyle>
            <a:defPPr>
              <a:defRPr lang="ja-JP"/>
            </a:defPPr>
            <a:lvl1pPr algn="just"/>
          </a:lstStyle>
          <a:p>
            <a:r>
              <a:rPr lang="ja-JP" altLang="en-US" b="1" u="sng" dirty="0"/>
              <a:t>コンテナデータ型</a:t>
            </a:r>
            <a:endParaRPr lang="en-US" altLang="ja-JP" b="1" u="sng" dirty="0"/>
          </a:p>
        </p:txBody>
      </p:sp>
      <p:sp>
        <p:nvSpPr>
          <p:cNvPr id="19" name="テキスト ボックス 18">
            <a:extLst>
              <a:ext uri="{FF2B5EF4-FFF2-40B4-BE49-F238E27FC236}">
                <a16:creationId xmlns:a16="http://schemas.microsoft.com/office/drawing/2014/main" id="{01A7B14B-4A5B-E00D-4266-344CD9EB56EB}"/>
              </a:ext>
            </a:extLst>
          </p:cNvPr>
          <p:cNvSpPr txBox="1"/>
          <p:nvPr/>
        </p:nvSpPr>
        <p:spPr>
          <a:xfrm>
            <a:off x="534204" y="3250178"/>
            <a:ext cx="4401284" cy="646331"/>
          </a:xfrm>
          <a:prstGeom prst="rect">
            <a:avLst/>
          </a:prstGeom>
          <a:solidFill>
            <a:schemeClr val="accent5">
              <a:lumMod val="20000"/>
              <a:lumOff val="80000"/>
            </a:schemeClr>
          </a:solidFill>
        </p:spPr>
        <p:txBody>
          <a:bodyPr wrap="square">
            <a:spAutoFit/>
          </a:bodyPr>
          <a:lstStyle>
            <a:defPPr>
              <a:defRPr lang="ja-JP"/>
            </a:defPPr>
            <a:lvl1pPr algn="just"/>
          </a:lstStyle>
          <a:p>
            <a:r>
              <a:rPr lang="en-US" altLang="ja-JP" dirty="0"/>
              <a:t>list (</a:t>
            </a:r>
            <a:r>
              <a:rPr lang="ja-JP" altLang="en-US" dirty="0"/>
              <a:t>リスト</a:t>
            </a:r>
            <a:r>
              <a:rPr lang="en-US" altLang="ja-JP" dirty="0"/>
              <a:t>) </a:t>
            </a:r>
          </a:p>
          <a:p>
            <a:r>
              <a:rPr lang="ja-JP" altLang="en-US" dirty="0"/>
              <a:t>　</a:t>
            </a:r>
            <a:r>
              <a:rPr lang="en-US" altLang="ja-JP" dirty="0"/>
              <a:t>numbers = [1, 2, 3, 4, 5]</a:t>
            </a:r>
          </a:p>
        </p:txBody>
      </p:sp>
      <p:sp>
        <p:nvSpPr>
          <p:cNvPr id="21" name="テキスト ボックス 20">
            <a:extLst>
              <a:ext uri="{FF2B5EF4-FFF2-40B4-BE49-F238E27FC236}">
                <a16:creationId xmlns:a16="http://schemas.microsoft.com/office/drawing/2014/main" id="{89A2A23A-48D6-575A-D5BD-DAD64210DC20}"/>
              </a:ext>
            </a:extLst>
          </p:cNvPr>
          <p:cNvSpPr txBox="1"/>
          <p:nvPr/>
        </p:nvSpPr>
        <p:spPr>
          <a:xfrm>
            <a:off x="534204" y="3975459"/>
            <a:ext cx="4401284" cy="646331"/>
          </a:xfrm>
          <a:prstGeom prst="rect">
            <a:avLst/>
          </a:prstGeom>
          <a:solidFill>
            <a:schemeClr val="accent5">
              <a:lumMod val="20000"/>
              <a:lumOff val="80000"/>
            </a:schemeClr>
          </a:solidFill>
        </p:spPr>
        <p:txBody>
          <a:bodyPr wrap="square">
            <a:spAutoFit/>
          </a:bodyPr>
          <a:lstStyle>
            <a:defPPr>
              <a:defRPr lang="ja-JP"/>
            </a:defPPr>
            <a:lvl1pPr algn="just">
              <a:defRPr/>
            </a:lvl1pPr>
          </a:lstStyle>
          <a:p>
            <a:r>
              <a:rPr lang="en-US" altLang="ja-JP" dirty="0"/>
              <a:t>tuple (</a:t>
            </a:r>
            <a:r>
              <a:rPr lang="ja-JP" altLang="en-US" dirty="0"/>
              <a:t>タプル</a:t>
            </a:r>
            <a:r>
              <a:rPr lang="en-US" altLang="ja-JP" dirty="0"/>
              <a:t>) </a:t>
            </a:r>
          </a:p>
          <a:p>
            <a:r>
              <a:rPr lang="ja-JP" altLang="en-US" dirty="0"/>
              <a:t>　</a:t>
            </a:r>
            <a:r>
              <a:rPr lang="en-US" altLang="ja-JP" dirty="0"/>
              <a:t>colors = ("red", "green", "blue")</a:t>
            </a:r>
          </a:p>
        </p:txBody>
      </p:sp>
      <p:sp>
        <p:nvSpPr>
          <p:cNvPr id="23" name="テキスト ボックス 22">
            <a:extLst>
              <a:ext uri="{FF2B5EF4-FFF2-40B4-BE49-F238E27FC236}">
                <a16:creationId xmlns:a16="http://schemas.microsoft.com/office/drawing/2014/main" id="{AF061A3B-1630-E91D-4900-0162654DC215}"/>
              </a:ext>
            </a:extLst>
          </p:cNvPr>
          <p:cNvSpPr txBox="1"/>
          <p:nvPr/>
        </p:nvSpPr>
        <p:spPr>
          <a:xfrm>
            <a:off x="534204" y="4700740"/>
            <a:ext cx="4401284" cy="646331"/>
          </a:xfrm>
          <a:prstGeom prst="rect">
            <a:avLst/>
          </a:prstGeom>
          <a:solidFill>
            <a:schemeClr val="accent5">
              <a:lumMod val="20000"/>
              <a:lumOff val="80000"/>
            </a:schemeClr>
          </a:solidFill>
        </p:spPr>
        <p:txBody>
          <a:bodyPr wrap="square">
            <a:spAutoFit/>
          </a:bodyPr>
          <a:lstStyle>
            <a:defPPr>
              <a:defRPr lang="ja-JP"/>
            </a:defPPr>
            <a:lvl1pPr algn="just">
              <a:defRPr/>
            </a:lvl1pPr>
          </a:lstStyle>
          <a:p>
            <a:r>
              <a:rPr lang="en-US" altLang="ja-JP" dirty="0"/>
              <a:t>set (</a:t>
            </a:r>
            <a:r>
              <a:rPr lang="ja-JP" altLang="en-US" dirty="0"/>
              <a:t>セット</a:t>
            </a:r>
            <a:r>
              <a:rPr lang="en-US" altLang="ja-JP" dirty="0"/>
              <a:t>) </a:t>
            </a:r>
          </a:p>
          <a:p>
            <a:r>
              <a:rPr lang="ja-JP" altLang="en-US" dirty="0"/>
              <a:t>　</a:t>
            </a:r>
            <a:r>
              <a:rPr lang="en-US" altLang="ja-JP" dirty="0"/>
              <a:t>fruits = {"apple", "banana", "cherry"}</a:t>
            </a:r>
          </a:p>
        </p:txBody>
      </p:sp>
    </p:spTree>
    <p:extLst>
      <p:ext uri="{BB962C8B-B14F-4D97-AF65-F5344CB8AC3E}">
        <p14:creationId xmlns:p14="http://schemas.microsoft.com/office/powerpoint/2010/main" val="19399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65D45A6-5CF3-F523-CED7-455433EAD58D}"/>
              </a:ext>
            </a:extLst>
          </p:cNvPr>
          <p:cNvSpPr txBox="1"/>
          <p:nvPr/>
        </p:nvSpPr>
        <p:spPr>
          <a:xfrm>
            <a:off x="0" y="0"/>
            <a:ext cx="12192000" cy="523220"/>
          </a:xfrm>
          <a:prstGeom prst="rect">
            <a:avLst/>
          </a:prstGeom>
          <a:solidFill>
            <a:schemeClr val="tx1">
              <a:lumMod val="95000"/>
              <a:lumOff val="5000"/>
            </a:schemeClr>
          </a:solidFill>
        </p:spPr>
        <p:txBody>
          <a:bodyPr wrap="square" rtlCol="0">
            <a:spAutoFit/>
          </a:bodyPr>
          <a:lstStyle/>
          <a:p>
            <a:pPr algn="ctr"/>
            <a:r>
              <a:rPr kumimoji="1" lang="ja-JP" altLang="en-US" sz="2800" b="1" dirty="0">
                <a:solidFill>
                  <a:schemeClr val="bg1"/>
                </a:solidFill>
              </a:rPr>
              <a:t>医療と</a:t>
            </a:r>
            <a:r>
              <a:rPr kumimoji="1" lang="en-US" altLang="ja-JP" sz="2800" b="1" dirty="0">
                <a:solidFill>
                  <a:schemeClr val="bg1"/>
                </a:solidFill>
              </a:rPr>
              <a:t>AI</a:t>
            </a:r>
            <a:r>
              <a:rPr kumimoji="1" lang="ja-JP" altLang="en-US" sz="2800" b="1" dirty="0">
                <a:solidFill>
                  <a:schemeClr val="bg1"/>
                </a:solidFill>
              </a:rPr>
              <a:t>・ビッグデータ入門</a:t>
            </a:r>
          </a:p>
        </p:txBody>
      </p:sp>
      <p:sp>
        <p:nvSpPr>
          <p:cNvPr id="3" name="テキスト ボックス 2">
            <a:extLst>
              <a:ext uri="{FF2B5EF4-FFF2-40B4-BE49-F238E27FC236}">
                <a16:creationId xmlns:a16="http://schemas.microsoft.com/office/drawing/2014/main" id="{8CDCB150-4522-8A39-62E0-E207DFC4AD99}"/>
              </a:ext>
            </a:extLst>
          </p:cNvPr>
          <p:cNvSpPr txBox="1"/>
          <p:nvPr/>
        </p:nvSpPr>
        <p:spPr>
          <a:xfrm>
            <a:off x="444380" y="2097453"/>
            <a:ext cx="1572427" cy="523220"/>
          </a:xfrm>
          <a:prstGeom prst="rect">
            <a:avLst/>
          </a:prstGeom>
          <a:noFill/>
        </p:spPr>
        <p:txBody>
          <a:bodyPr wrap="square" rtlCol="0">
            <a:spAutoFit/>
          </a:bodyPr>
          <a:lstStyle/>
          <a:p>
            <a:pPr algn="ctr"/>
            <a:r>
              <a:rPr kumimoji="1" lang="ja-JP" altLang="en-US" sz="2800" dirty="0"/>
              <a:t>演習</a:t>
            </a:r>
            <a:r>
              <a:rPr kumimoji="1" lang="en-US" altLang="ja-JP" sz="2800" dirty="0"/>
              <a:t>2</a:t>
            </a:r>
            <a:endParaRPr kumimoji="1" lang="ja-JP" altLang="en-US" sz="2800" dirty="0"/>
          </a:p>
        </p:txBody>
      </p:sp>
      <p:sp>
        <p:nvSpPr>
          <p:cNvPr id="4" name="テキスト ボックス 3">
            <a:extLst>
              <a:ext uri="{FF2B5EF4-FFF2-40B4-BE49-F238E27FC236}">
                <a16:creationId xmlns:a16="http://schemas.microsoft.com/office/drawing/2014/main" id="{78FE5791-E7F0-BA80-A637-E704BBC9B8C5}"/>
              </a:ext>
            </a:extLst>
          </p:cNvPr>
          <p:cNvSpPr txBox="1"/>
          <p:nvPr/>
        </p:nvSpPr>
        <p:spPr>
          <a:xfrm>
            <a:off x="667641" y="1453063"/>
            <a:ext cx="3165148" cy="369332"/>
          </a:xfrm>
          <a:prstGeom prst="rect">
            <a:avLst/>
          </a:prstGeom>
          <a:solidFill>
            <a:srgbClr val="92D050"/>
          </a:solidFill>
        </p:spPr>
        <p:txBody>
          <a:bodyPr wrap="square" rtlCol="0">
            <a:spAutoFit/>
          </a:bodyPr>
          <a:lstStyle/>
          <a:p>
            <a:r>
              <a:rPr kumimoji="1" lang="en-US" altLang="ja-JP" b="1" dirty="0"/>
              <a:t>Python</a:t>
            </a:r>
            <a:r>
              <a:rPr kumimoji="1" lang="ja-JP" altLang="en-US" b="1" dirty="0"/>
              <a:t>基礎を学びましょう</a:t>
            </a:r>
          </a:p>
        </p:txBody>
      </p:sp>
      <p:sp>
        <p:nvSpPr>
          <p:cNvPr id="5" name="テキスト ボックス 4">
            <a:extLst>
              <a:ext uri="{FF2B5EF4-FFF2-40B4-BE49-F238E27FC236}">
                <a16:creationId xmlns:a16="http://schemas.microsoft.com/office/drawing/2014/main" id="{DD10BE26-1173-C124-6131-5718BA379232}"/>
              </a:ext>
            </a:extLst>
          </p:cNvPr>
          <p:cNvSpPr txBox="1"/>
          <p:nvPr/>
        </p:nvSpPr>
        <p:spPr>
          <a:xfrm>
            <a:off x="667641" y="2568334"/>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6" name="テキスト ボックス 5">
            <a:extLst>
              <a:ext uri="{FF2B5EF4-FFF2-40B4-BE49-F238E27FC236}">
                <a16:creationId xmlns:a16="http://schemas.microsoft.com/office/drawing/2014/main" id="{96BBF074-E637-D08E-7928-8C051E8FB965}"/>
              </a:ext>
            </a:extLst>
          </p:cNvPr>
          <p:cNvSpPr txBox="1"/>
          <p:nvPr/>
        </p:nvSpPr>
        <p:spPr>
          <a:xfrm>
            <a:off x="444382" y="3479648"/>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3</a:t>
            </a:r>
            <a:endParaRPr lang="ja-JP" altLang="en-US" dirty="0"/>
          </a:p>
        </p:txBody>
      </p:sp>
      <p:sp>
        <p:nvSpPr>
          <p:cNvPr id="7" name="テキスト ボックス 6">
            <a:extLst>
              <a:ext uri="{FF2B5EF4-FFF2-40B4-BE49-F238E27FC236}">
                <a16:creationId xmlns:a16="http://schemas.microsoft.com/office/drawing/2014/main" id="{48758187-3167-5C12-3E90-07D101EFFF7B}"/>
              </a:ext>
            </a:extLst>
          </p:cNvPr>
          <p:cNvSpPr txBox="1"/>
          <p:nvPr/>
        </p:nvSpPr>
        <p:spPr>
          <a:xfrm>
            <a:off x="667641" y="3929529"/>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ja-JP" altLang="en-US" b="1" dirty="0"/>
              <a:t>プログラミング基礎</a:t>
            </a:r>
          </a:p>
        </p:txBody>
      </p:sp>
      <p:sp>
        <p:nvSpPr>
          <p:cNvPr id="9" name="テキスト ボックス 8">
            <a:extLst>
              <a:ext uri="{FF2B5EF4-FFF2-40B4-BE49-F238E27FC236}">
                <a16:creationId xmlns:a16="http://schemas.microsoft.com/office/drawing/2014/main" id="{72276E96-454C-D42B-2EB7-77D6442DD658}"/>
              </a:ext>
            </a:extLst>
          </p:cNvPr>
          <p:cNvSpPr txBox="1"/>
          <p:nvPr/>
        </p:nvSpPr>
        <p:spPr>
          <a:xfrm>
            <a:off x="667641" y="5336167"/>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ja-JP" altLang="en-US" b="1" dirty="0"/>
              <a:t>モジュール、パッケージ、ライブラリ</a:t>
            </a:r>
          </a:p>
        </p:txBody>
      </p:sp>
      <p:sp>
        <p:nvSpPr>
          <p:cNvPr id="10" name="テキスト ボックス 9">
            <a:extLst>
              <a:ext uri="{FF2B5EF4-FFF2-40B4-BE49-F238E27FC236}">
                <a16:creationId xmlns:a16="http://schemas.microsoft.com/office/drawing/2014/main" id="{11E48FC4-6032-C870-ECCA-56C1A6DA05E5}"/>
              </a:ext>
            </a:extLst>
          </p:cNvPr>
          <p:cNvSpPr txBox="1"/>
          <p:nvPr/>
        </p:nvSpPr>
        <p:spPr>
          <a:xfrm>
            <a:off x="444382" y="4861843"/>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4</a:t>
            </a:r>
            <a:endParaRPr lang="ja-JP" altLang="en-US" dirty="0"/>
          </a:p>
        </p:txBody>
      </p:sp>
      <p:sp>
        <p:nvSpPr>
          <p:cNvPr id="12" name="テキスト ボックス 11">
            <a:extLst>
              <a:ext uri="{FF2B5EF4-FFF2-40B4-BE49-F238E27FC236}">
                <a16:creationId xmlns:a16="http://schemas.microsoft.com/office/drawing/2014/main" id="{C3E30B6E-3291-292F-DD70-9641187E2826}"/>
              </a:ext>
            </a:extLst>
          </p:cNvPr>
          <p:cNvSpPr txBox="1"/>
          <p:nvPr/>
        </p:nvSpPr>
        <p:spPr>
          <a:xfrm>
            <a:off x="5071926" y="2098515"/>
            <a:ext cx="1572427" cy="523220"/>
          </a:xfrm>
          <a:prstGeom prst="rect">
            <a:avLst/>
          </a:prstGeom>
          <a:noFill/>
        </p:spPr>
        <p:txBody>
          <a:bodyPr wrap="square" rtlCol="0">
            <a:spAutoFit/>
          </a:bodyPr>
          <a:lstStyle/>
          <a:p>
            <a:pPr algn="ctr"/>
            <a:r>
              <a:rPr kumimoji="1" lang="ja-JP" altLang="en-US" sz="2800" dirty="0"/>
              <a:t>演習</a:t>
            </a:r>
            <a:r>
              <a:rPr kumimoji="1" lang="en-US" altLang="ja-JP" sz="2800" dirty="0"/>
              <a:t>5</a:t>
            </a:r>
            <a:endParaRPr kumimoji="1" lang="ja-JP" altLang="en-US" sz="2800" dirty="0"/>
          </a:p>
        </p:txBody>
      </p:sp>
      <p:sp>
        <p:nvSpPr>
          <p:cNvPr id="13" name="テキスト ボックス 12">
            <a:extLst>
              <a:ext uri="{FF2B5EF4-FFF2-40B4-BE49-F238E27FC236}">
                <a16:creationId xmlns:a16="http://schemas.microsoft.com/office/drawing/2014/main" id="{B7AB16AA-44E7-4766-AA25-471A1D40737E}"/>
              </a:ext>
            </a:extLst>
          </p:cNvPr>
          <p:cNvSpPr txBox="1"/>
          <p:nvPr/>
        </p:nvSpPr>
        <p:spPr>
          <a:xfrm>
            <a:off x="5071928" y="3480710"/>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6</a:t>
            </a:r>
            <a:endParaRPr lang="ja-JP" altLang="en-US" dirty="0"/>
          </a:p>
        </p:txBody>
      </p:sp>
      <p:sp>
        <p:nvSpPr>
          <p:cNvPr id="14" name="テキスト ボックス 13">
            <a:extLst>
              <a:ext uri="{FF2B5EF4-FFF2-40B4-BE49-F238E27FC236}">
                <a16:creationId xmlns:a16="http://schemas.microsoft.com/office/drawing/2014/main" id="{8F28A076-4B28-F3A1-854D-D590B0D0E692}"/>
              </a:ext>
            </a:extLst>
          </p:cNvPr>
          <p:cNvSpPr txBox="1"/>
          <p:nvPr/>
        </p:nvSpPr>
        <p:spPr>
          <a:xfrm>
            <a:off x="5071928" y="4862905"/>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7</a:t>
            </a:r>
            <a:endParaRPr lang="ja-JP" altLang="en-US" dirty="0"/>
          </a:p>
        </p:txBody>
      </p:sp>
      <p:sp>
        <p:nvSpPr>
          <p:cNvPr id="16" name="テキスト ボックス 15">
            <a:extLst>
              <a:ext uri="{FF2B5EF4-FFF2-40B4-BE49-F238E27FC236}">
                <a16:creationId xmlns:a16="http://schemas.microsoft.com/office/drawing/2014/main" id="{938D9369-81EE-FD01-DFB5-60950E99281A}"/>
              </a:ext>
            </a:extLst>
          </p:cNvPr>
          <p:cNvSpPr txBox="1"/>
          <p:nvPr/>
        </p:nvSpPr>
        <p:spPr>
          <a:xfrm>
            <a:off x="5364574" y="2569396"/>
            <a:ext cx="6347436"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患者の歯に関する病院のリアルデータの説明</a:t>
            </a:r>
          </a:p>
        </p:txBody>
      </p:sp>
      <p:sp>
        <p:nvSpPr>
          <p:cNvPr id="18" name="テキスト ボックス 17">
            <a:extLst>
              <a:ext uri="{FF2B5EF4-FFF2-40B4-BE49-F238E27FC236}">
                <a16:creationId xmlns:a16="http://schemas.microsoft.com/office/drawing/2014/main" id="{50390CBD-85B7-CC62-6A54-8F86A14FF665}"/>
              </a:ext>
            </a:extLst>
          </p:cNvPr>
          <p:cNvSpPr txBox="1"/>
          <p:nvPr/>
        </p:nvSpPr>
        <p:spPr>
          <a:xfrm>
            <a:off x="5364573" y="3930591"/>
            <a:ext cx="6347437"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データクレンジングに必要なライブラリ（</a:t>
            </a:r>
            <a:r>
              <a:rPr lang="en-US" altLang="ja-JP" dirty="0"/>
              <a:t>Pandas</a:t>
            </a:r>
            <a:r>
              <a:rPr lang="ja-JP" altLang="en-US" dirty="0"/>
              <a:t>）の応用</a:t>
            </a:r>
          </a:p>
        </p:txBody>
      </p:sp>
      <p:sp>
        <p:nvSpPr>
          <p:cNvPr id="20" name="テキスト ボックス 19">
            <a:extLst>
              <a:ext uri="{FF2B5EF4-FFF2-40B4-BE49-F238E27FC236}">
                <a16:creationId xmlns:a16="http://schemas.microsoft.com/office/drawing/2014/main" id="{2FE9ADD3-F64F-AF89-CFC3-07A6DFA0031C}"/>
              </a:ext>
            </a:extLst>
          </p:cNvPr>
          <p:cNvSpPr txBox="1"/>
          <p:nvPr/>
        </p:nvSpPr>
        <p:spPr>
          <a:xfrm>
            <a:off x="5364573" y="5337229"/>
            <a:ext cx="6347436"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データクレンジングとデータの可視化</a:t>
            </a:r>
          </a:p>
        </p:txBody>
      </p:sp>
      <p:sp>
        <p:nvSpPr>
          <p:cNvPr id="21" name="テキスト ボックス 20">
            <a:extLst>
              <a:ext uri="{FF2B5EF4-FFF2-40B4-BE49-F238E27FC236}">
                <a16:creationId xmlns:a16="http://schemas.microsoft.com/office/drawing/2014/main" id="{FF1C0D5E-C2D7-7ED2-D898-315EFE0346CD}"/>
              </a:ext>
            </a:extLst>
          </p:cNvPr>
          <p:cNvSpPr txBox="1"/>
          <p:nvPr/>
        </p:nvSpPr>
        <p:spPr>
          <a:xfrm>
            <a:off x="5364573" y="1453063"/>
            <a:ext cx="3262406" cy="369332"/>
          </a:xfrm>
          <a:prstGeom prst="rect">
            <a:avLst/>
          </a:prstGeom>
          <a:solidFill>
            <a:srgbClr val="92D050"/>
          </a:solidFill>
        </p:spPr>
        <p:txBody>
          <a:bodyPr wrap="square" rtlCol="0">
            <a:spAutoFit/>
          </a:bodyPr>
          <a:lstStyle/>
          <a:p>
            <a:r>
              <a:rPr kumimoji="1" lang="en-US" altLang="ja-JP" b="1" dirty="0"/>
              <a:t>Python</a:t>
            </a:r>
            <a:r>
              <a:rPr kumimoji="1" lang="ja-JP" altLang="en-US" b="1" dirty="0"/>
              <a:t>を使ってみましょう</a:t>
            </a:r>
          </a:p>
        </p:txBody>
      </p:sp>
      <p:sp>
        <p:nvSpPr>
          <p:cNvPr id="8" name="テキスト ボックス 7">
            <a:extLst>
              <a:ext uri="{FF2B5EF4-FFF2-40B4-BE49-F238E27FC236}">
                <a16:creationId xmlns:a16="http://schemas.microsoft.com/office/drawing/2014/main" id="{0155856A-08B9-5D3F-803B-274FB563F5A6}"/>
              </a:ext>
            </a:extLst>
          </p:cNvPr>
          <p:cNvSpPr txBox="1"/>
          <p:nvPr/>
        </p:nvSpPr>
        <p:spPr>
          <a:xfrm>
            <a:off x="3696056" y="711491"/>
            <a:ext cx="2670561" cy="523220"/>
          </a:xfrm>
          <a:prstGeom prst="rect">
            <a:avLst/>
          </a:prstGeom>
          <a:noFill/>
        </p:spPr>
        <p:txBody>
          <a:bodyPr wrap="square" rtlCol="0">
            <a:spAutoFit/>
          </a:bodyPr>
          <a:lstStyle>
            <a:defPPr>
              <a:defRPr lang="ja-JP"/>
            </a:defPPr>
            <a:lvl1pPr algn="ctr">
              <a:defRPr sz="2800"/>
            </a:lvl1pPr>
          </a:lstStyle>
          <a:p>
            <a:pPr algn="l"/>
            <a:r>
              <a:rPr lang="ja-JP" altLang="en-US" dirty="0"/>
              <a:t>演習</a:t>
            </a:r>
            <a:r>
              <a:rPr lang="en-US" altLang="ja-JP" dirty="0"/>
              <a:t>2-7</a:t>
            </a:r>
            <a:r>
              <a:rPr lang="ja-JP" altLang="en-US" dirty="0"/>
              <a:t>の構成</a:t>
            </a:r>
          </a:p>
        </p:txBody>
      </p:sp>
      <p:sp>
        <p:nvSpPr>
          <p:cNvPr id="11" name="テキスト ボックス 10">
            <a:extLst>
              <a:ext uri="{FF2B5EF4-FFF2-40B4-BE49-F238E27FC236}">
                <a16:creationId xmlns:a16="http://schemas.microsoft.com/office/drawing/2014/main" id="{018197FB-649D-D001-FC08-124A56076D57}"/>
              </a:ext>
            </a:extLst>
          </p:cNvPr>
          <p:cNvSpPr txBox="1"/>
          <p:nvPr/>
        </p:nvSpPr>
        <p:spPr>
          <a:xfrm>
            <a:off x="1844468" y="2174397"/>
            <a:ext cx="2670561" cy="369332"/>
          </a:xfrm>
          <a:prstGeom prst="rect">
            <a:avLst/>
          </a:prstGeom>
          <a:noFill/>
        </p:spPr>
        <p:txBody>
          <a:bodyPr wrap="square" rtlCol="0">
            <a:spAutoFit/>
          </a:bodyPr>
          <a:lstStyle>
            <a:defPPr>
              <a:defRPr lang="ja-JP"/>
            </a:defPPr>
            <a:lvl1pPr algn="ctr">
              <a:defRPr sz="2800"/>
            </a:lvl1pPr>
          </a:lstStyle>
          <a:p>
            <a:pPr algn="l"/>
            <a:r>
              <a:rPr lang="en-US" altLang="ja-JP" sz="1800" dirty="0"/>
              <a:t>11/16 11:35-12:20</a:t>
            </a:r>
            <a:endParaRPr lang="ja-JP" altLang="en-US" sz="1800" dirty="0"/>
          </a:p>
        </p:txBody>
      </p:sp>
    </p:spTree>
    <p:extLst>
      <p:ext uri="{BB962C8B-B14F-4D97-AF65-F5344CB8AC3E}">
        <p14:creationId xmlns:p14="http://schemas.microsoft.com/office/powerpoint/2010/main" val="38430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10AE808-FF7B-E8C8-BA83-17BA22329539}"/>
              </a:ext>
            </a:extLst>
          </p:cNvPr>
          <p:cNvPicPr>
            <a:picLocks noChangeAspect="1"/>
          </p:cNvPicPr>
          <p:nvPr/>
        </p:nvPicPr>
        <p:blipFill>
          <a:blip r:embed="rId2"/>
          <a:stretch>
            <a:fillRect/>
          </a:stretch>
        </p:blipFill>
        <p:spPr>
          <a:xfrm>
            <a:off x="539558" y="1196942"/>
            <a:ext cx="5156465" cy="4756394"/>
          </a:xfrm>
          <a:prstGeom prst="rect">
            <a:avLst/>
          </a:prstGeom>
        </p:spPr>
      </p:pic>
      <p:sp>
        <p:nvSpPr>
          <p:cNvPr id="4" name="テキスト ボックス 3">
            <a:extLst>
              <a:ext uri="{FF2B5EF4-FFF2-40B4-BE49-F238E27FC236}">
                <a16:creationId xmlns:a16="http://schemas.microsoft.com/office/drawing/2014/main" id="{C37C468B-DFD9-D242-279D-2408F3D8BEA9}"/>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6" name="テキスト ボックス 5">
            <a:extLst>
              <a:ext uri="{FF2B5EF4-FFF2-40B4-BE49-F238E27FC236}">
                <a16:creationId xmlns:a16="http://schemas.microsoft.com/office/drawing/2014/main" id="{BF0812A1-F509-60EA-0FBF-9AC84C32D9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pic>
        <p:nvPicPr>
          <p:cNvPr id="8" name="図 7">
            <a:extLst>
              <a:ext uri="{FF2B5EF4-FFF2-40B4-BE49-F238E27FC236}">
                <a16:creationId xmlns:a16="http://schemas.microsoft.com/office/drawing/2014/main" id="{BE4CD859-8CDD-8747-04E0-2402086D8A84}"/>
              </a:ext>
            </a:extLst>
          </p:cNvPr>
          <p:cNvPicPr>
            <a:picLocks noChangeAspect="1"/>
          </p:cNvPicPr>
          <p:nvPr/>
        </p:nvPicPr>
        <p:blipFill>
          <a:blip r:embed="rId3"/>
          <a:stretch>
            <a:fillRect/>
          </a:stretch>
        </p:blipFill>
        <p:spPr>
          <a:xfrm>
            <a:off x="5801974" y="2134478"/>
            <a:ext cx="5689892" cy="2794144"/>
          </a:xfrm>
          <a:prstGeom prst="rect">
            <a:avLst/>
          </a:prstGeom>
        </p:spPr>
      </p:pic>
      <p:sp>
        <p:nvSpPr>
          <p:cNvPr id="9" name="テキスト ボックス 8">
            <a:extLst>
              <a:ext uri="{FF2B5EF4-FFF2-40B4-BE49-F238E27FC236}">
                <a16:creationId xmlns:a16="http://schemas.microsoft.com/office/drawing/2014/main" id="{B9DD39B4-EA7A-B9F6-29CB-2DB3FEB20993}"/>
              </a:ext>
            </a:extLst>
          </p:cNvPr>
          <p:cNvSpPr txBox="1"/>
          <p:nvPr/>
        </p:nvSpPr>
        <p:spPr>
          <a:xfrm>
            <a:off x="5801974" y="576810"/>
            <a:ext cx="5156464" cy="400110"/>
          </a:xfrm>
          <a:prstGeom prst="rect">
            <a:avLst/>
          </a:prstGeom>
          <a:noFill/>
        </p:spPr>
        <p:txBody>
          <a:bodyPr wrap="square" rtlCol="0">
            <a:spAutoFit/>
          </a:bodyPr>
          <a:lstStyle/>
          <a:p>
            <a:r>
              <a:rPr kumimoji="1" lang="ja-JP" altLang="en-US" sz="2000" b="1" dirty="0"/>
              <a:t>変数エクスプローラで型を確認できます</a:t>
            </a:r>
          </a:p>
        </p:txBody>
      </p:sp>
      <p:sp>
        <p:nvSpPr>
          <p:cNvPr id="11" name="テキスト ボックス 10">
            <a:extLst>
              <a:ext uri="{FF2B5EF4-FFF2-40B4-BE49-F238E27FC236}">
                <a16:creationId xmlns:a16="http://schemas.microsoft.com/office/drawing/2014/main" id="{A6CBC923-7BED-628B-1F79-FFD666953F8E}"/>
              </a:ext>
            </a:extLst>
          </p:cNvPr>
          <p:cNvSpPr txBox="1"/>
          <p:nvPr/>
        </p:nvSpPr>
        <p:spPr>
          <a:xfrm>
            <a:off x="1807344" y="5150046"/>
            <a:ext cx="3546596" cy="338554"/>
          </a:xfrm>
          <a:prstGeom prst="rect">
            <a:avLst/>
          </a:prstGeom>
          <a:noFill/>
        </p:spPr>
        <p:txBody>
          <a:bodyPr wrap="square">
            <a:spAutoFit/>
          </a:bodyPr>
          <a:lstStyle/>
          <a:p>
            <a:r>
              <a:rPr lang="ja-JP" altLang="en-US" sz="1600" b="1" i="0" dirty="0">
                <a:solidFill>
                  <a:srgbClr val="374151"/>
                </a:solidFill>
                <a:effectLst/>
                <a:latin typeface="Söhne"/>
              </a:rPr>
              <a:t>（キーと値のペアのコレクション）</a:t>
            </a:r>
            <a:endParaRPr lang="ja-JP" altLang="en-US" sz="1600" b="1" dirty="0"/>
          </a:p>
        </p:txBody>
      </p:sp>
      <p:sp>
        <p:nvSpPr>
          <p:cNvPr id="2" name="テキスト ボックス 1">
            <a:extLst>
              <a:ext uri="{FF2B5EF4-FFF2-40B4-BE49-F238E27FC236}">
                <a16:creationId xmlns:a16="http://schemas.microsoft.com/office/drawing/2014/main" id="{3AB5E0D2-400A-F482-A721-FA4EA1680ED8}"/>
              </a:ext>
            </a:extLst>
          </p:cNvPr>
          <p:cNvSpPr txBox="1"/>
          <p:nvPr/>
        </p:nvSpPr>
        <p:spPr>
          <a:xfrm>
            <a:off x="136732" y="546033"/>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00B050"/>
                </a:solidFill>
              </a:rPr>
              <a:t>デモ：データの型を確認しましょう</a:t>
            </a:r>
            <a:endParaRPr kumimoji="1" lang="ja-JP" altLang="en-US" sz="2400" b="1" dirty="0">
              <a:solidFill>
                <a:srgbClr val="00B050"/>
              </a:solidFill>
            </a:endParaRPr>
          </a:p>
        </p:txBody>
      </p:sp>
    </p:spTree>
    <p:extLst>
      <p:ext uri="{BB962C8B-B14F-4D97-AF65-F5344CB8AC3E}">
        <p14:creationId xmlns:p14="http://schemas.microsoft.com/office/powerpoint/2010/main" val="1180246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8D3DADA-E091-F616-4651-102D1D6122C4}"/>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24452276-75FB-B6EE-E065-F58A9991AD83}"/>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9C293BD5-5844-9BFC-5472-5082A93EF2C6}"/>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Rectangle 2">
            <a:extLst>
              <a:ext uri="{FF2B5EF4-FFF2-40B4-BE49-F238E27FC236}">
                <a16:creationId xmlns:a16="http://schemas.microsoft.com/office/drawing/2014/main" id="{C0FC3466-D044-DFFE-8479-4213C9EB3B6B}"/>
              </a:ext>
            </a:extLst>
          </p:cNvPr>
          <p:cNvSpPr>
            <a:spLocks noChangeArrowheads="1"/>
          </p:cNvSpPr>
          <p:nvPr/>
        </p:nvSpPr>
        <p:spPr bwMode="auto">
          <a:xfrm>
            <a:off x="98277" y="1692685"/>
            <a:ext cx="12055267" cy="2554545"/>
          </a:xfrm>
          <a:prstGeom prst="rect">
            <a:avLst/>
          </a:prstGeom>
          <a:noFill/>
        </p:spPr>
        <p:txBody>
          <a:bodyPr wrap="square">
            <a:spAutoFit/>
          </a:bodyPr>
          <a:lstStyle/>
          <a:p>
            <a:pPr algn="just"/>
            <a:r>
              <a:rPr lang="ja-JP" altLang="ja-JP" sz="2000" b="1" u="sng" dirty="0"/>
              <a:t>リスト（ list ）</a:t>
            </a:r>
            <a:r>
              <a:rPr lang="ja-JP" altLang="en-US" sz="2000" b="1" u="sng" dirty="0"/>
              <a:t>の特徴</a:t>
            </a:r>
            <a:r>
              <a:rPr lang="ja-JP" altLang="en-US" sz="2000" b="1" dirty="0"/>
              <a:t>：</a:t>
            </a:r>
            <a:endParaRPr lang="en-US" altLang="ja-JP" sz="2000" b="1" dirty="0"/>
          </a:p>
          <a:p>
            <a:pPr algn="just"/>
            <a:endParaRPr lang="en-US" altLang="ja-JP" sz="2000" dirty="0"/>
          </a:p>
          <a:p>
            <a:pPr algn="just"/>
            <a:r>
              <a:rPr lang="ja-JP" altLang="en-US" sz="2000" dirty="0"/>
              <a:t>　</a:t>
            </a:r>
            <a:r>
              <a:rPr lang="ja-JP" altLang="ja-JP" sz="2000" dirty="0"/>
              <a:t>Pythonの基本的なデータ構造の1つ</a:t>
            </a:r>
            <a:endParaRPr lang="en-US" altLang="ja-JP" sz="2000" dirty="0"/>
          </a:p>
          <a:p>
            <a:pPr algn="just"/>
            <a:r>
              <a:rPr lang="ja-JP" altLang="en-US" sz="2000" dirty="0"/>
              <a:t>　</a:t>
            </a:r>
            <a:r>
              <a:rPr lang="ja-JP" altLang="ja-JP" sz="2000" b="1" dirty="0">
                <a:solidFill>
                  <a:srgbClr val="00B050"/>
                </a:solidFill>
              </a:rPr>
              <a:t>順序を持った要素</a:t>
            </a:r>
            <a:r>
              <a:rPr lang="ja-JP" altLang="ja-JP" sz="2000" dirty="0"/>
              <a:t>のコレクション</a:t>
            </a:r>
          </a:p>
          <a:p>
            <a:pPr algn="just"/>
            <a:r>
              <a:rPr lang="ja-JP" altLang="en-US" sz="2000" dirty="0"/>
              <a:t>　</a:t>
            </a:r>
            <a:r>
              <a:rPr lang="ja-JP" altLang="ja-JP" sz="2000" b="1" dirty="0">
                <a:solidFill>
                  <a:srgbClr val="00B050"/>
                </a:solidFill>
              </a:rPr>
              <a:t>同じ値</a:t>
            </a:r>
            <a:r>
              <a:rPr lang="ja-JP" altLang="ja-JP" sz="2000" dirty="0"/>
              <a:t>を複数回持つことができる（重複が許可されている）</a:t>
            </a:r>
            <a:endParaRPr lang="en-US" altLang="ja-JP" sz="2000" dirty="0"/>
          </a:p>
          <a:p>
            <a:pPr algn="just"/>
            <a:r>
              <a:rPr lang="ja-JP" altLang="en-US" sz="2000" dirty="0"/>
              <a:t>　</a:t>
            </a:r>
            <a:r>
              <a:rPr lang="ja-JP" altLang="ja-JP" sz="2000" b="1" dirty="0">
                <a:solidFill>
                  <a:srgbClr val="00B050"/>
                </a:solidFill>
              </a:rPr>
              <a:t>異なるデータ型</a:t>
            </a:r>
            <a:r>
              <a:rPr lang="ja-JP" altLang="ja-JP" sz="2000" dirty="0"/>
              <a:t>の要素を持つことができる</a:t>
            </a:r>
          </a:p>
          <a:p>
            <a:pPr algn="just"/>
            <a:r>
              <a:rPr lang="ja-JP" altLang="en-US" sz="2000" dirty="0"/>
              <a:t>　</a:t>
            </a:r>
            <a:r>
              <a:rPr lang="ja-JP" altLang="ja-JP" sz="2000" dirty="0"/>
              <a:t>角括弧 </a:t>
            </a:r>
            <a:r>
              <a:rPr lang="ja-JP" altLang="ja-JP" sz="2000" b="1" dirty="0">
                <a:solidFill>
                  <a:srgbClr val="00B050"/>
                </a:solidFill>
              </a:rPr>
              <a:t>[</a:t>
            </a:r>
            <a:r>
              <a:rPr lang="ja-JP" altLang="en-US" sz="2000" b="1" dirty="0">
                <a:solidFill>
                  <a:srgbClr val="00B050"/>
                </a:solidFill>
              </a:rPr>
              <a:t>　</a:t>
            </a:r>
            <a:r>
              <a:rPr lang="ja-JP" altLang="ja-JP" sz="2000" b="1" dirty="0">
                <a:solidFill>
                  <a:srgbClr val="00B050"/>
                </a:solidFill>
              </a:rPr>
              <a:t>]</a:t>
            </a:r>
            <a:r>
              <a:rPr lang="ja-JP" altLang="ja-JP" sz="2000" dirty="0"/>
              <a:t> で定義される</a:t>
            </a:r>
            <a:r>
              <a:rPr lang="ja-JP" altLang="en-US" sz="2000" dirty="0"/>
              <a:t>、</a:t>
            </a:r>
            <a:r>
              <a:rPr lang="ja-JP" altLang="ja-JP" sz="2000" dirty="0"/>
              <a:t>要素はカンマ , で区切られる</a:t>
            </a:r>
          </a:p>
          <a:p>
            <a:pPr algn="just"/>
            <a:r>
              <a:rPr lang="ja-JP" altLang="en-US" sz="2000" dirty="0"/>
              <a:t>　</a:t>
            </a:r>
            <a:r>
              <a:rPr lang="ja-JP" altLang="ja-JP" sz="2000" dirty="0"/>
              <a:t>要素は</a:t>
            </a:r>
            <a:r>
              <a:rPr lang="ja-JP" altLang="ja-JP" sz="2000" b="1" dirty="0">
                <a:solidFill>
                  <a:srgbClr val="00B050"/>
                </a:solidFill>
              </a:rPr>
              <a:t>可変性</a:t>
            </a:r>
            <a:r>
              <a:rPr lang="ja-JP" altLang="ja-JP" sz="2000" dirty="0"/>
              <a:t>があり、要素の追加、削除、変更が可能</a:t>
            </a:r>
          </a:p>
        </p:txBody>
      </p:sp>
    </p:spTree>
    <p:extLst>
      <p:ext uri="{BB962C8B-B14F-4D97-AF65-F5344CB8AC3E}">
        <p14:creationId xmlns:p14="http://schemas.microsoft.com/office/powerpoint/2010/main" val="263523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a:blip r:embed="rId2"/>
          <a:stretch>
            <a:fillRect/>
          </a:stretch>
        </p:blipFill>
        <p:spPr>
          <a:xfrm>
            <a:off x="261021" y="1727752"/>
            <a:ext cx="8210033" cy="3997929"/>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03</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numbers = [</a:t>
            </a:r>
            <a:r>
              <a:rPr lang="en-US" altLang="ja-JP" dirty="0">
                <a:solidFill>
                  <a:srgbClr val="00B050"/>
                </a:solidFill>
              </a:rPr>
              <a:t>1, 2, 3, 4, 5</a:t>
            </a:r>
            <a:r>
              <a:rPr lang="en-US" altLang="ja-JP" dirty="0"/>
              <a:t>]</a:t>
            </a:r>
            <a:endParaRPr lang="ja-JP" altLang="en-US" dirty="0"/>
          </a:p>
        </p:txBody>
      </p:sp>
      <p:sp>
        <p:nvSpPr>
          <p:cNvPr id="12" name="テキスト ボックス 11">
            <a:extLst>
              <a:ext uri="{FF2B5EF4-FFF2-40B4-BE49-F238E27FC236}">
                <a16:creationId xmlns:a16="http://schemas.microsoft.com/office/drawing/2014/main" id="{012949C3-4E13-74D4-2A6B-0238BE3AEDBD}"/>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mixed = [</a:t>
            </a:r>
            <a:r>
              <a:rPr lang="en-US" altLang="ja-JP" dirty="0">
                <a:solidFill>
                  <a:srgbClr val="00B050"/>
                </a:solidFill>
              </a:rPr>
              <a:t>1</a:t>
            </a:r>
            <a:r>
              <a:rPr lang="en-US" altLang="ja-JP" dirty="0"/>
              <a:t>, </a:t>
            </a:r>
            <a:r>
              <a:rPr lang="en-US" altLang="ja-JP" dirty="0">
                <a:solidFill>
                  <a:srgbClr val="C00000"/>
                </a:solidFill>
              </a:rPr>
              <a:t>"apple"</a:t>
            </a:r>
            <a:r>
              <a:rPr lang="en-US" altLang="ja-JP" dirty="0"/>
              <a:t>, </a:t>
            </a:r>
            <a:r>
              <a:rPr lang="en-US" altLang="ja-JP" dirty="0">
                <a:solidFill>
                  <a:srgbClr val="00B050"/>
                </a:solidFill>
              </a:rPr>
              <a:t>3.14</a:t>
            </a:r>
            <a:r>
              <a:rPr lang="en-US" altLang="ja-JP" dirty="0"/>
              <a:t>, </a:t>
            </a:r>
            <a:r>
              <a:rPr lang="en-US" altLang="ja-JP" dirty="0">
                <a:solidFill>
                  <a:srgbClr val="00B050"/>
                </a:solidFill>
              </a:rPr>
              <a:t>[5, 6, 7]</a:t>
            </a:r>
            <a:r>
              <a:rPr lang="en-US" altLang="ja-JP" dirty="0"/>
              <a:t>]</a:t>
            </a:r>
          </a:p>
        </p:txBody>
      </p:sp>
    </p:spTree>
    <p:extLst>
      <p:ext uri="{BB962C8B-B14F-4D97-AF65-F5344CB8AC3E}">
        <p14:creationId xmlns:p14="http://schemas.microsoft.com/office/powerpoint/2010/main" val="323568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04</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0</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-1</a:t>
            </a:r>
            <a:r>
              <a:rPr lang="en-US" altLang="ja-JP" dirty="0"/>
              <a:t>])</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4856113"/>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1" name="テキスト ボックス 10">
            <a:extLst>
              <a:ext uri="{FF2B5EF4-FFF2-40B4-BE49-F238E27FC236}">
                <a16:creationId xmlns:a16="http://schemas.microsoft.com/office/drawing/2014/main" id="{8486E9E6-DA95-3085-B295-EED6CC71AC99}"/>
              </a:ext>
            </a:extLst>
          </p:cNvPr>
          <p:cNvSpPr txBox="1"/>
          <p:nvPr/>
        </p:nvSpPr>
        <p:spPr>
          <a:xfrm>
            <a:off x="2780233" y="5373037"/>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13" name="テキスト ボックス 12">
            <a:extLst>
              <a:ext uri="{FF2B5EF4-FFF2-40B4-BE49-F238E27FC236}">
                <a16:creationId xmlns:a16="http://schemas.microsoft.com/office/drawing/2014/main" id="{DDABC84C-F25A-5775-0322-22BFAFA79B8C}"/>
              </a:ext>
            </a:extLst>
          </p:cNvPr>
          <p:cNvSpPr txBox="1"/>
          <p:nvPr/>
        </p:nvSpPr>
        <p:spPr>
          <a:xfrm>
            <a:off x="4366037" y="5373036"/>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14" name="テキスト ボックス 13">
            <a:extLst>
              <a:ext uri="{FF2B5EF4-FFF2-40B4-BE49-F238E27FC236}">
                <a16:creationId xmlns:a16="http://schemas.microsoft.com/office/drawing/2014/main" id="{4AA2CD27-A414-DB1D-41E6-5433160D7CBD}"/>
              </a:ext>
            </a:extLst>
          </p:cNvPr>
          <p:cNvSpPr txBox="1"/>
          <p:nvPr/>
        </p:nvSpPr>
        <p:spPr>
          <a:xfrm>
            <a:off x="5682951" y="5385868"/>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15" name="テキスト ボックス 14">
            <a:extLst>
              <a:ext uri="{FF2B5EF4-FFF2-40B4-BE49-F238E27FC236}">
                <a16:creationId xmlns:a16="http://schemas.microsoft.com/office/drawing/2014/main" id="{2715C289-A3C4-738B-0AC5-C4B32B93DF42}"/>
              </a:ext>
            </a:extLst>
          </p:cNvPr>
          <p:cNvSpPr txBox="1"/>
          <p:nvPr/>
        </p:nvSpPr>
        <p:spPr>
          <a:xfrm>
            <a:off x="6959125" y="537303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7" name="テキスト ボックス 16">
            <a:extLst>
              <a:ext uri="{FF2B5EF4-FFF2-40B4-BE49-F238E27FC236}">
                <a16:creationId xmlns:a16="http://schemas.microsoft.com/office/drawing/2014/main" id="{8B45ECEF-853D-C8B0-D4FF-C072CBD18F2C}"/>
              </a:ext>
            </a:extLst>
          </p:cNvPr>
          <p:cNvSpPr txBox="1"/>
          <p:nvPr/>
        </p:nvSpPr>
        <p:spPr>
          <a:xfrm>
            <a:off x="4351233" y="5915623"/>
            <a:ext cx="655179"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8" name="テキスト ボックス 17">
            <a:extLst>
              <a:ext uri="{FF2B5EF4-FFF2-40B4-BE49-F238E27FC236}">
                <a16:creationId xmlns:a16="http://schemas.microsoft.com/office/drawing/2014/main" id="{5251717C-FE21-9F19-5F06-6002D96E445C}"/>
              </a:ext>
            </a:extLst>
          </p:cNvPr>
          <p:cNvSpPr txBox="1"/>
          <p:nvPr/>
        </p:nvSpPr>
        <p:spPr>
          <a:xfrm>
            <a:off x="5623843" y="5915623"/>
            <a:ext cx="65517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19" name="テキスト ボックス 18">
            <a:extLst>
              <a:ext uri="{FF2B5EF4-FFF2-40B4-BE49-F238E27FC236}">
                <a16:creationId xmlns:a16="http://schemas.microsoft.com/office/drawing/2014/main" id="{D8EB462A-096E-A639-4C6F-2C837D386382}"/>
              </a:ext>
            </a:extLst>
          </p:cNvPr>
          <p:cNvSpPr txBox="1"/>
          <p:nvPr/>
        </p:nvSpPr>
        <p:spPr>
          <a:xfrm>
            <a:off x="6959125" y="5915623"/>
            <a:ext cx="65517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12" name="テキスト ボックス 11">
            <a:extLst>
              <a:ext uri="{FF2B5EF4-FFF2-40B4-BE49-F238E27FC236}">
                <a16:creationId xmlns:a16="http://schemas.microsoft.com/office/drawing/2014/main" id="{CF492A7A-A2D6-8681-B2A0-A5F5B1E1106F}"/>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インデックスを使用して要素にアクセスする</a:t>
            </a:r>
            <a:r>
              <a:rPr lang="en-US" altLang="ja-JP" sz="1800" b="0" i="0" dirty="0">
                <a:solidFill>
                  <a:srgbClr val="374151"/>
                </a:solidFill>
                <a:effectLst/>
                <a:latin typeface="Söhne"/>
              </a:rPr>
              <a:t>:</a:t>
            </a:r>
            <a:endParaRPr lang="ja-JP" altLang="en-US" sz="1800" dirty="0"/>
          </a:p>
        </p:txBody>
      </p:sp>
    </p:spTree>
    <p:extLst>
      <p:ext uri="{BB962C8B-B14F-4D97-AF65-F5344CB8AC3E}">
        <p14:creationId xmlns:p14="http://schemas.microsoft.com/office/powerpoint/2010/main" val="27771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04</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0</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-1</a:t>
            </a:r>
            <a:r>
              <a:rPr lang="en-US" altLang="ja-JP" dirty="0"/>
              <a:t>])</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4856113"/>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1" name="テキスト ボックス 10">
            <a:extLst>
              <a:ext uri="{FF2B5EF4-FFF2-40B4-BE49-F238E27FC236}">
                <a16:creationId xmlns:a16="http://schemas.microsoft.com/office/drawing/2014/main" id="{8486E9E6-DA95-3085-B295-EED6CC71AC99}"/>
              </a:ext>
            </a:extLst>
          </p:cNvPr>
          <p:cNvSpPr txBox="1"/>
          <p:nvPr/>
        </p:nvSpPr>
        <p:spPr>
          <a:xfrm>
            <a:off x="2780233" y="5373037"/>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13" name="テキスト ボックス 12">
            <a:extLst>
              <a:ext uri="{FF2B5EF4-FFF2-40B4-BE49-F238E27FC236}">
                <a16:creationId xmlns:a16="http://schemas.microsoft.com/office/drawing/2014/main" id="{DDABC84C-F25A-5775-0322-22BFAFA79B8C}"/>
              </a:ext>
            </a:extLst>
          </p:cNvPr>
          <p:cNvSpPr txBox="1"/>
          <p:nvPr/>
        </p:nvSpPr>
        <p:spPr>
          <a:xfrm>
            <a:off x="4366037" y="5373036"/>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14" name="テキスト ボックス 13">
            <a:extLst>
              <a:ext uri="{FF2B5EF4-FFF2-40B4-BE49-F238E27FC236}">
                <a16:creationId xmlns:a16="http://schemas.microsoft.com/office/drawing/2014/main" id="{4AA2CD27-A414-DB1D-41E6-5433160D7CBD}"/>
              </a:ext>
            </a:extLst>
          </p:cNvPr>
          <p:cNvSpPr txBox="1"/>
          <p:nvPr/>
        </p:nvSpPr>
        <p:spPr>
          <a:xfrm>
            <a:off x="5682951" y="5385868"/>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15" name="テキスト ボックス 14">
            <a:extLst>
              <a:ext uri="{FF2B5EF4-FFF2-40B4-BE49-F238E27FC236}">
                <a16:creationId xmlns:a16="http://schemas.microsoft.com/office/drawing/2014/main" id="{2715C289-A3C4-738B-0AC5-C4B32B93DF42}"/>
              </a:ext>
            </a:extLst>
          </p:cNvPr>
          <p:cNvSpPr txBox="1"/>
          <p:nvPr/>
        </p:nvSpPr>
        <p:spPr>
          <a:xfrm>
            <a:off x="6959125" y="537303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7" name="テキスト ボックス 16">
            <a:extLst>
              <a:ext uri="{FF2B5EF4-FFF2-40B4-BE49-F238E27FC236}">
                <a16:creationId xmlns:a16="http://schemas.microsoft.com/office/drawing/2014/main" id="{8B45ECEF-853D-C8B0-D4FF-C072CBD18F2C}"/>
              </a:ext>
            </a:extLst>
          </p:cNvPr>
          <p:cNvSpPr txBox="1"/>
          <p:nvPr/>
        </p:nvSpPr>
        <p:spPr>
          <a:xfrm>
            <a:off x="4351233" y="5915623"/>
            <a:ext cx="655179"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8" name="テキスト ボックス 17">
            <a:extLst>
              <a:ext uri="{FF2B5EF4-FFF2-40B4-BE49-F238E27FC236}">
                <a16:creationId xmlns:a16="http://schemas.microsoft.com/office/drawing/2014/main" id="{5251717C-FE21-9F19-5F06-6002D96E445C}"/>
              </a:ext>
            </a:extLst>
          </p:cNvPr>
          <p:cNvSpPr txBox="1"/>
          <p:nvPr/>
        </p:nvSpPr>
        <p:spPr>
          <a:xfrm>
            <a:off x="5623843" y="5915623"/>
            <a:ext cx="65517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19" name="テキスト ボックス 18">
            <a:extLst>
              <a:ext uri="{FF2B5EF4-FFF2-40B4-BE49-F238E27FC236}">
                <a16:creationId xmlns:a16="http://schemas.microsoft.com/office/drawing/2014/main" id="{D8EB462A-096E-A639-4C6F-2C837D386382}"/>
              </a:ext>
            </a:extLst>
          </p:cNvPr>
          <p:cNvSpPr txBox="1"/>
          <p:nvPr/>
        </p:nvSpPr>
        <p:spPr>
          <a:xfrm>
            <a:off x="6959125" y="5915623"/>
            <a:ext cx="65517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0" name="テキスト ボックス 19">
            <a:extLst>
              <a:ext uri="{FF2B5EF4-FFF2-40B4-BE49-F238E27FC236}">
                <a16:creationId xmlns:a16="http://schemas.microsoft.com/office/drawing/2014/main" id="{8C5000F2-3B5F-05A7-2491-CA713EF87F2D}"/>
              </a:ext>
            </a:extLst>
          </p:cNvPr>
          <p:cNvSpPr txBox="1"/>
          <p:nvPr/>
        </p:nvSpPr>
        <p:spPr>
          <a:xfrm>
            <a:off x="1862984" y="3404190"/>
            <a:ext cx="2003988"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apple</a:t>
            </a:r>
            <a:endParaRPr lang="ja-JP" altLang="en-US" sz="2400" dirty="0"/>
          </a:p>
        </p:txBody>
      </p:sp>
      <p:sp>
        <p:nvSpPr>
          <p:cNvPr id="21" name="テキスト ボックス 20">
            <a:extLst>
              <a:ext uri="{FF2B5EF4-FFF2-40B4-BE49-F238E27FC236}">
                <a16:creationId xmlns:a16="http://schemas.microsoft.com/office/drawing/2014/main" id="{2AF1DBCE-6027-44D9-116A-018B77B4E031}"/>
              </a:ext>
            </a:extLst>
          </p:cNvPr>
          <p:cNvSpPr txBox="1"/>
          <p:nvPr/>
        </p:nvSpPr>
        <p:spPr>
          <a:xfrm>
            <a:off x="1862984" y="4395221"/>
            <a:ext cx="2003988"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melon</a:t>
            </a:r>
            <a:endParaRPr lang="ja-JP" altLang="en-US" sz="2400" dirty="0"/>
          </a:p>
        </p:txBody>
      </p:sp>
      <p:sp>
        <p:nvSpPr>
          <p:cNvPr id="22" name="楕円 21">
            <a:extLst>
              <a:ext uri="{FF2B5EF4-FFF2-40B4-BE49-F238E27FC236}">
                <a16:creationId xmlns:a16="http://schemas.microsoft.com/office/drawing/2014/main" id="{15E2F176-3869-EBFC-B390-E775AD0487D9}"/>
              </a:ext>
            </a:extLst>
          </p:cNvPr>
          <p:cNvSpPr/>
          <p:nvPr/>
        </p:nvSpPr>
        <p:spPr>
          <a:xfrm>
            <a:off x="3350308" y="5317778"/>
            <a:ext cx="692210" cy="59784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271493C-4426-AE60-7E00-2BF18E073764}"/>
              </a:ext>
            </a:extLst>
          </p:cNvPr>
          <p:cNvSpPr/>
          <p:nvPr/>
        </p:nvSpPr>
        <p:spPr>
          <a:xfrm>
            <a:off x="6940609" y="5849466"/>
            <a:ext cx="692210" cy="59784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C960E85-5B05-7E1F-9381-CF0A03D5E416}"/>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インデックスを使用して要素にアクセスする</a:t>
            </a:r>
            <a:r>
              <a:rPr lang="en-US" altLang="ja-JP" sz="1800" b="0" i="0" dirty="0">
                <a:solidFill>
                  <a:srgbClr val="374151"/>
                </a:solidFill>
                <a:effectLst/>
                <a:latin typeface="Söhne"/>
              </a:rPr>
              <a:t>:</a:t>
            </a:r>
            <a:endParaRPr lang="ja-JP" altLang="en-US" sz="1800" dirty="0"/>
          </a:p>
        </p:txBody>
      </p:sp>
    </p:spTree>
    <p:extLst>
      <p:ext uri="{BB962C8B-B14F-4D97-AF65-F5344CB8AC3E}">
        <p14:creationId xmlns:p14="http://schemas.microsoft.com/office/powerpoint/2010/main" val="266204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05</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1:3</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:2</a:t>
            </a:r>
            <a:r>
              <a:rPr lang="en-US" altLang="ja-JP" dirty="0"/>
              <a:t>])</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4856113"/>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1" name="テキスト ボックス 10">
            <a:extLst>
              <a:ext uri="{FF2B5EF4-FFF2-40B4-BE49-F238E27FC236}">
                <a16:creationId xmlns:a16="http://schemas.microsoft.com/office/drawing/2014/main" id="{8486E9E6-DA95-3085-B295-EED6CC71AC99}"/>
              </a:ext>
            </a:extLst>
          </p:cNvPr>
          <p:cNvSpPr txBox="1"/>
          <p:nvPr/>
        </p:nvSpPr>
        <p:spPr>
          <a:xfrm>
            <a:off x="2780233" y="5373037"/>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13" name="テキスト ボックス 12">
            <a:extLst>
              <a:ext uri="{FF2B5EF4-FFF2-40B4-BE49-F238E27FC236}">
                <a16:creationId xmlns:a16="http://schemas.microsoft.com/office/drawing/2014/main" id="{DDABC84C-F25A-5775-0322-22BFAFA79B8C}"/>
              </a:ext>
            </a:extLst>
          </p:cNvPr>
          <p:cNvSpPr txBox="1"/>
          <p:nvPr/>
        </p:nvSpPr>
        <p:spPr>
          <a:xfrm>
            <a:off x="4366037" y="5373036"/>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14" name="テキスト ボックス 13">
            <a:extLst>
              <a:ext uri="{FF2B5EF4-FFF2-40B4-BE49-F238E27FC236}">
                <a16:creationId xmlns:a16="http://schemas.microsoft.com/office/drawing/2014/main" id="{4AA2CD27-A414-DB1D-41E6-5433160D7CBD}"/>
              </a:ext>
            </a:extLst>
          </p:cNvPr>
          <p:cNvSpPr txBox="1"/>
          <p:nvPr/>
        </p:nvSpPr>
        <p:spPr>
          <a:xfrm>
            <a:off x="5682951" y="5385868"/>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15" name="テキスト ボックス 14">
            <a:extLst>
              <a:ext uri="{FF2B5EF4-FFF2-40B4-BE49-F238E27FC236}">
                <a16:creationId xmlns:a16="http://schemas.microsoft.com/office/drawing/2014/main" id="{2715C289-A3C4-738B-0AC5-C4B32B93DF42}"/>
              </a:ext>
            </a:extLst>
          </p:cNvPr>
          <p:cNvSpPr txBox="1"/>
          <p:nvPr/>
        </p:nvSpPr>
        <p:spPr>
          <a:xfrm>
            <a:off x="6959125" y="537303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20" name="テキスト ボックス 19">
            <a:extLst>
              <a:ext uri="{FF2B5EF4-FFF2-40B4-BE49-F238E27FC236}">
                <a16:creationId xmlns:a16="http://schemas.microsoft.com/office/drawing/2014/main" id="{7B67FC33-D081-BCCC-36FF-69276B919D3B}"/>
              </a:ext>
            </a:extLst>
          </p:cNvPr>
          <p:cNvSpPr txBox="1"/>
          <p:nvPr/>
        </p:nvSpPr>
        <p:spPr>
          <a:xfrm>
            <a:off x="2786641" y="5881344"/>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21" name="テキスト ボックス 20">
            <a:extLst>
              <a:ext uri="{FF2B5EF4-FFF2-40B4-BE49-F238E27FC236}">
                <a16:creationId xmlns:a16="http://schemas.microsoft.com/office/drawing/2014/main" id="{E870828D-4CCA-462D-B956-6C799E9C816D}"/>
              </a:ext>
            </a:extLst>
          </p:cNvPr>
          <p:cNvSpPr txBox="1"/>
          <p:nvPr/>
        </p:nvSpPr>
        <p:spPr>
          <a:xfrm>
            <a:off x="4372445" y="5881343"/>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2" name="テキスト ボックス 21">
            <a:extLst>
              <a:ext uri="{FF2B5EF4-FFF2-40B4-BE49-F238E27FC236}">
                <a16:creationId xmlns:a16="http://schemas.microsoft.com/office/drawing/2014/main" id="{AFFFC95C-613A-8C70-677D-4902F91F8E9B}"/>
              </a:ext>
            </a:extLst>
          </p:cNvPr>
          <p:cNvSpPr txBox="1"/>
          <p:nvPr/>
        </p:nvSpPr>
        <p:spPr>
          <a:xfrm>
            <a:off x="5689359" y="589417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23" name="テキスト ボックス 22">
            <a:extLst>
              <a:ext uri="{FF2B5EF4-FFF2-40B4-BE49-F238E27FC236}">
                <a16:creationId xmlns:a16="http://schemas.microsoft.com/office/drawing/2014/main" id="{62B2784B-7DFC-0DDC-03BB-ADAD3D3628F0}"/>
              </a:ext>
            </a:extLst>
          </p:cNvPr>
          <p:cNvSpPr txBox="1"/>
          <p:nvPr/>
        </p:nvSpPr>
        <p:spPr>
          <a:xfrm>
            <a:off x="6965533" y="5881342"/>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2" name="テキスト ボックス 11">
            <a:extLst>
              <a:ext uri="{FF2B5EF4-FFF2-40B4-BE49-F238E27FC236}">
                <a16:creationId xmlns:a16="http://schemas.microsoft.com/office/drawing/2014/main" id="{7691B690-961B-F81E-FAE1-28DDE9C50029}"/>
              </a:ext>
            </a:extLst>
          </p:cNvPr>
          <p:cNvSpPr txBox="1"/>
          <p:nvPr/>
        </p:nvSpPr>
        <p:spPr>
          <a:xfrm>
            <a:off x="5040595" y="1228659"/>
            <a:ext cx="5432278" cy="400110"/>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600" b="1" i="0" dirty="0">
                <a:effectLst/>
                <a:latin typeface="Söhne"/>
              </a:rPr>
              <a:t>スライスを使用して部分リストを取得する</a:t>
            </a:r>
            <a:r>
              <a:rPr lang="en-US" altLang="ja-JP" sz="2000" b="0" i="0" dirty="0">
                <a:solidFill>
                  <a:srgbClr val="374151"/>
                </a:solidFill>
                <a:effectLst/>
                <a:latin typeface="Söhne"/>
              </a:rPr>
              <a:t>:</a:t>
            </a:r>
            <a:endParaRPr lang="ja-JP" altLang="en-US" sz="2000" dirty="0"/>
          </a:p>
        </p:txBody>
      </p:sp>
    </p:spTree>
    <p:extLst>
      <p:ext uri="{BB962C8B-B14F-4D97-AF65-F5344CB8AC3E}">
        <p14:creationId xmlns:p14="http://schemas.microsoft.com/office/powerpoint/2010/main" val="195145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05</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1:3</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r>
              <a:rPr lang="en-US" altLang="ja-JP" dirty="0">
                <a:solidFill>
                  <a:srgbClr val="C00000"/>
                </a:solidFill>
              </a:rPr>
              <a:t>:2</a:t>
            </a:r>
            <a:r>
              <a:rPr lang="en-US" altLang="ja-JP" dirty="0"/>
              <a:t>])</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4856113"/>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2" name="テキスト ボックス 11">
            <a:extLst>
              <a:ext uri="{FF2B5EF4-FFF2-40B4-BE49-F238E27FC236}">
                <a16:creationId xmlns:a16="http://schemas.microsoft.com/office/drawing/2014/main" id="{5F7390E2-6814-FB1B-820B-FD0A20096974}"/>
              </a:ext>
            </a:extLst>
          </p:cNvPr>
          <p:cNvSpPr txBox="1"/>
          <p:nvPr/>
        </p:nvSpPr>
        <p:spPr>
          <a:xfrm>
            <a:off x="1862983" y="3404190"/>
            <a:ext cx="3657599"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["banana", "cherry"]</a:t>
            </a:r>
            <a:endParaRPr lang="ja-JP" altLang="en-US" sz="2400" dirty="0"/>
          </a:p>
        </p:txBody>
      </p:sp>
      <p:sp>
        <p:nvSpPr>
          <p:cNvPr id="20" name="テキスト ボックス 19">
            <a:extLst>
              <a:ext uri="{FF2B5EF4-FFF2-40B4-BE49-F238E27FC236}">
                <a16:creationId xmlns:a16="http://schemas.microsoft.com/office/drawing/2014/main" id="{1856FEE1-11DB-5DE1-E64C-502EBC5BF384}"/>
              </a:ext>
            </a:extLst>
          </p:cNvPr>
          <p:cNvSpPr txBox="1"/>
          <p:nvPr/>
        </p:nvSpPr>
        <p:spPr>
          <a:xfrm>
            <a:off x="1862983" y="4395221"/>
            <a:ext cx="3371315"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["apple", "banana"]</a:t>
            </a:r>
            <a:endParaRPr lang="ja-JP" altLang="en-US" sz="2400" dirty="0"/>
          </a:p>
        </p:txBody>
      </p:sp>
      <p:sp>
        <p:nvSpPr>
          <p:cNvPr id="21" name="正方形/長方形 20">
            <a:extLst>
              <a:ext uri="{FF2B5EF4-FFF2-40B4-BE49-F238E27FC236}">
                <a16:creationId xmlns:a16="http://schemas.microsoft.com/office/drawing/2014/main" id="{B52B028B-90BC-F5EB-DF44-E720341AC05F}"/>
              </a:ext>
            </a:extLst>
          </p:cNvPr>
          <p:cNvSpPr/>
          <p:nvPr/>
        </p:nvSpPr>
        <p:spPr>
          <a:xfrm>
            <a:off x="4181740" y="5352058"/>
            <a:ext cx="2159239" cy="49547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B7E28210-CDAC-590D-78FD-DA720A2027DD}"/>
              </a:ext>
            </a:extLst>
          </p:cNvPr>
          <p:cNvSpPr txBox="1"/>
          <p:nvPr/>
        </p:nvSpPr>
        <p:spPr>
          <a:xfrm>
            <a:off x="2780233" y="5373037"/>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23" name="テキスト ボックス 22">
            <a:extLst>
              <a:ext uri="{FF2B5EF4-FFF2-40B4-BE49-F238E27FC236}">
                <a16:creationId xmlns:a16="http://schemas.microsoft.com/office/drawing/2014/main" id="{63F3D509-149D-ABD0-BC48-13F15C0F69EB}"/>
              </a:ext>
            </a:extLst>
          </p:cNvPr>
          <p:cNvSpPr txBox="1"/>
          <p:nvPr/>
        </p:nvSpPr>
        <p:spPr>
          <a:xfrm>
            <a:off x="4366037" y="5373036"/>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4" name="テキスト ボックス 23">
            <a:extLst>
              <a:ext uri="{FF2B5EF4-FFF2-40B4-BE49-F238E27FC236}">
                <a16:creationId xmlns:a16="http://schemas.microsoft.com/office/drawing/2014/main" id="{3E74B95D-4BBD-7C48-0C68-0D78CCE79965}"/>
              </a:ext>
            </a:extLst>
          </p:cNvPr>
          <p:cNvSpPr txBox="1"/>
          <p:nvPr/>
        </p:nvSpPr>
        <p:spPr>
          <a:xfrm>
            <a:off x="5682951" y="5385868"/>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25" name="テキスト ボックス 24">
            <a:extLst>
              <a:ext uri="{FF2B5EF4-FFF2-40B4-BE49-F238E27FC236}">
                <a16:creationId xmlns:a16="http://schemas.microsoft.com/office/drawing/2014/main" id="{6C66B9E1-CF71-7C2F-BAB1-41F2174635E8}"/>
              </a:ext>
            </a:extLst>
          </p:cNvPr>
          <p:cNvSpPr txBox="1"/>
          <p:nvPr/>
        </p:nvSpPr>
        <p:spPr>
          <a:xfrm>
            <a:off x="6959125" y="537303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26" name="テキスト ボックス 25">
            <a:extLst>
              <a:ext uri="{FF2B5EF4-FFF2-40B4-BE49-F238E27FC236}">
                <a16:creationId xmlns:a16="http://schemas.microsoft.com/office/drawing/2014/main" id="{C5138F4E-7927-8BEF-16E6-A95EDE809BB1}"/>
              </a:ext>
            </a:extLst>
          </p:cNvPr>
          <p:cNvSpPr txBox="1"/>
          <p:nvPr/>
        </p:nvSpPr>
        <p:spPr>
          <a:xfrm>
            <a:off x="2786641" y="5881344"/>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27" name="テキスト ボックス 26">
            <a:extLst>
              <a:ext uri="{FF2B5EF4-FFF2-40B4-BE49-F238E27FC236}">
                <a16:creationId xmlns:a16="http://schemas.microsoft.com/office/drawing/2014/main" id="{0AB2B343-876E-0CCD-BD85-D78955E9E1BC}"/>
              </a:ext>
            </a:extLst>
          </p:cNvPr>
          <p:cNvSpPr txBox="1"/>
          <p:nvPr/>
        </p:nvSpPr>
        <p:spPr>
          <a:xfrm>
            <a:off x="4372445" y="5881343"/>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8" name="テキスト ボックス 27">
            <a:extLst>
              <a:ext uri="{FF2B5EF4-FFF2-40B4-BE49-F238E27FC236}">
                <a16:creationId xmlns:a16="http://schemas.microsoft.com/office/drawing/2014/main" id="{E907F751-C0F4-AEF2-0EC2-4E1754EC6226}"/>
              </a:ext>
            </a:extLst>
          </p:cNvPr>
          <p:cNvSpPr txBox="1"/>
          <p:nvPr/>
        </p:nvSpPr>
        <p:spPr>
          <a:xfrm>
            <a:off x="5689359" y="589417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29" name="テキスト ボックス 28">
            <a:extLst>
              <a:ext uri="{FF2B5EF4-FFF2-40B4-BE49-F238E27FC236}">
                <a16:creationId xmlns:a16="http://schemas.microsoft.com/office/drawing/2014/main" id="{B811279F-A701-36B9-8AC4-8C1F8FDC64FC}"/>
              </a:ext>
            </a:extLst>
          </p:cNvPr>
          <p:cNvSpPr txBox="1"/>
          <p:nvPr/>
        </p:nvSpPr>
        <p:spPr>
          <a:xfrm>
            <a:off x="6965533" y="5881342"/>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30" name="正方形/長方形 29">
            <a:extLst>
              <a:ext uri="{FF2B5EF4-FFF2-40B4-BE49-F238E27FC236}">
                <a16:creationId xmlns:a16="http://schemas.microsoft.com/office/drawing/2014/main" id="{40ED3CBF-2E61-0F27-E603-A548939D73FE}"/>
              </a:ext>
            </a:extLst>
          </p:cNvPr>
          <p:cNvSpPr/>
          <p:nvPr/>
        </p:nvSpPr>
        <p:spPr>
          <a:xfrm>
            <a:off x="2735213" y="5881342"/>
            <a:ext cx="2246986" cy="49547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F4D0E37-87E6-5156-89B4-1660284EC449}"/>
              </a:ext>
            </a:extLst>
          </p:cNvPr>
          <p:cNvSpPr txBox="1"/>
          <p:nvPr/>
        </p:nvSpPr>
        <p:spPr>
          <a:xfrm>
            <a:off x="5040595" y="1228659"/>
            <a:ext cx="5432278" cy="400110"/>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600" b="1" i="0" dirty="0">
                <a:effectLst/>
                <a:latin typeface="Söhne"/>
              </a:rPr>
              <a:t>スライスを使用して部分リストを取得する</a:t>
            </a:r>
            <a:r>
              <a:rPr lang="en-US" altLang="ja-JP" sz="2000" b="0" i="0" dirty="0">
                <a:solidFill>
                  <a:srgbClr val="374151"/>
                </a:solidFill>
                <a:effectLst/>
                <a:latin typeface="Söhne"/>
              </a:rPr>
              <a:t>:</a:t>
            </a:r>
            <a:endParaRPr lang="ja-JP" altLang="en-US" sz="2000" dirty="0"/>
          </a:p>
        </p:txBody>
      </p:sp>
    </p:spTree>
    <p:extLst>
      <p:ext uri="{BB962C8B-B14F-4D97-AF65-F5344CB8AC3E}">
        <p14:creationId xmlns:p14="http://schemas.microsoft.com/office/powerpoint/2010/main" val="251910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06</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1</a:t>
            </a:r>
            <a:r>
              <a:rPr lang="en-US" altLang="ja-JP" dirty="0"/>
              <a:t>] = </a:t>
            </a:r>
            <a:r>
              <a:rPr lang="en-US" altLang="ja-JP" sz="2400" b="0" i="0" dirty="0">
                <a:effectLst/>
                <a:latin typeface="Söhne Mono"/>
              </a:rPr>
              <a:t>“blueberry"</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4856113"/>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6" name="テキスト ボックス 15">
            <a:extLst>
              <a:ext uri="{FF2B5EF4-FFF2-40B4-BE49-F238E27FC236}">
                <a16:creationId xmlns:a16="http://schemas.microsoft.com/office/drawing/2014/main" id="{4A4B56BA-E43F-D51B-43E5-FA182CDD8DEC}"/>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リストの要素を変更する</a:t>
            </a:r>
            <a:r>
              <a:rPr lang="en-US" altLang="ja-JP" sz="1800" b="0" i="0" dirty="0">
                <a:solidFill>
                  <a:srgbClr val="374151"/>
                </a:solidFill>
                <a:effectLst/>
                <a:latin typeface="Söhne"/>
              </a:rPr>
              <a:t>:</a:t>
            </a:r>
            <a:endParaRPr lang="ja-JP" altLang="en-US" sz="1800" dirty="0"/>
          </a:p>
        </p:txBody>
      </p:sp>
      <p:sp>
        <p:nvSpPr>
          <p:cNvPr id="22" name="テキスト ボックス 21">
            <a:extLst>
              <a:ext uri="{FF2B5EF4-FFF2-40B4-BE49-F238E27FC236}">
                <a16:creationId xmlns:a16="http://schemas.microsoft.com/office/drawing/2014/main" id="{B7E28210-CDAC-590D-78FD-DA720A2027DD}"/>
              </a:ext>
            </a:extLst>
          </p:cNvPr>
          <p:cNvSpPr txBox="1"/>
          <p:nvPr/>
        </p:nvSpPr>
        <p:spPr>
          <a:xfrm>
            <a:off x="2780233" y="5373037"/>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23" name="テキスト ボックス 22">
            <a:extLst>
              <a:ext uri="{FF2B5EF4-FFF2-40B4-BE49-F238E27FC236}">
                <a16:creationId xmlns:a16="http://schemas.microsoft.com/office/drawing/2014/main" id="{63F3D509-149D-ABD0-BC48-13F15C0F69EB}"/>
              </a:ext>
            </a:extLst>
          </p:cNvPr>
          <p:cNvSpPr txBox="1"/>
          <p:nvPr/>
        </p:nvSpPr>
        <p:spPr>
          <a:xfrm>
            <a:off x="4366037" y="5373036"/>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4" name="テキスト ボックス 23">
            <a:extLst>
              <a:ext uri="{FF2B5EF4-FFF2-40B4-BE49-F238E27FC236}">
                <a16:creationId xmlns:a16="http://schemas.microsoft.com/office/drawing/2014/main" id="{3E74B95D-4BBD-7C48-0C68-0D78CCE79965}"/>
              </a:ext>
            </a:extLst>
          </p:cNvPr>
          <p:cNvSpPr txBox="1"/>
          <p:nvPr/>
        </p:nvSpPr>
        <p:spPr>
          <a:xfrm>
            <a:off x="5682951" y="5385868"/>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25" name="テキスト ボックス 24">
            <a:extLst>
              <a:ext uri="{FF2B5EF4-FFF2-40B4-BE49-F238E27FC236}">
                <a16:creationId xmlns:a16="http://schemas.microsoft.com/office/drawing/2014/main" id="{6C66B9E1-CF71-7C2F-BAB1-41F2174635E8}"/>
              </a:ext>
            </a:extLst>
          </p:cNvPr>
          <p:cNvSpPr txBox="1"/>
          <p:nvPr/>
        </p:nvSpPr>
        <p:spPr>
          <a:xfrm>
            <a:off x="6959125" y="5373035"/>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Tree>
    <p:extLst>
      <p:ext uri="{BB962C8B-B14F-4D97-AF65-F5344CB8AC3E}">
        <p14:creationId xmlns:p14="http://schemas.microsoft.com/office/powerpoint/2010/main" val="161493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06</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1</a:t>
            </a:r>
            <a:r>
              <a:rPr lang="en-US" altLang="ja-JP" dirty="0"/>
              <a:t>] = </a:t>
            </a:r>
            <a:r>
              <a:rPr lang="en-US" altLang="ja-JP" sz="2400" b="0" i="0" dirty="0">
                <a:effectLst/>
                <a:latin typeface="Söhne Mono"/>
              </a:rPr>
              <a:t>“blueberry"</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endParaRPr lang="ja-JP" altLang="en-US" dirty="0"/>
          </a:p>
        </p:txBody>
      </p:sp>
      <p:sp>
        <p:nvSpPr>
          <p:cNvPr id="9" name="テキスト ボックス 8">
            <a:extLst>
              <a:ext uri="{FF2B5EF4-FFF2-40B4-BE49-F238E27FC236}">
                <a16:creationId xmlns:a16="http://schemas.microsoft.com/office/drawing/2014/main" id="{0D100FFA-039C-555A-51DF-C6F103A045C9}"/>
              </a:ext>
            </a:extLst>
          </p:cNvPr>
          <p:cNvSpPr txBox="1"/>
          <p:nvPr/>
        </p:nvSpPr>
        <p:spPr>
          <a:xfrm>
            <a:off x="1777526" y="5321858"/>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6" name="テキスト ボックス 15">
            <a:extLst>
              <a:ext uri="{FF2B5EF4-FFF2-40B4-BE49-F238E27FC236}">
                <a16:creationId xmlns:a16="http://schemas.microsoft.com/office/drawing/2014/main" id="{4A4B56BA-E43F-D51B-43E5-FA182CDD8DEC}"/>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リストの要素を変更する</a:t>
            </a:r>
            <a:r>
              <a:rPr lang="en-US" altLang="ja-JP" sz="1800" b="0" i="0" dirty="0">
                <a:solidFill>
                  <a:srgbClr val="374151"/>
                </a:solidFill>
                <a:effectLst/>
                <a:latin typeface="Söhne"/>
              </a:rPr>
              <a:t>:</a:t>
            </a:r>
            <a:endParaRPr lang="ja-JP" altLang="en-US" sz="1800" dirty="0"/>
          </a:p>
        </p:txBody>
      </p:sp>
      <p:sp>
        <p:nvSpPr>
          <p:cNvPr id="20" name="テキスト ボックス 19">
            <a:extLst>
              <a:ext uri="{FF2B5EF4-FFF2-40B4-BE49-F238E27FC236}">
                <a16:creationId xmlns:a16="http://schemas.microsoft.com/office/drawing/2014/main" id="{1856FEE1-11DB-5DE1-E64C-502EBC5BF384}"/>
              </a:ext>
            </a:extLst>
          </p:cNvPr>
          <p:cNvSpPr txBox="1"/>
          <p:nvPr/>
        </p:nvSpPr>
        <p:spPr>
          <a:xfrm>
            <a:off x="1777526" y="4366488"/>
            <a:ext cx="7798037"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["apple", "blueberry", "cherry", “melon"]</a:t>
            </a:r>
            <a:endParaRPr lang="ja-JP" altLang="en-US" sz="2400" dirty="0"/>
          </a:p>
        </p:txBody>
      </p:sp>
      <p:sp>
        <p:nvSpPr>
          <p:cNvPr id="22" name="テキスト ボックス 21">
            <a:extLst>
              <a:ext uri="{FF2B5EF4-FFF2-40B4-BE49-F238E27FC236}">
                <a16:creationId xmlns:a16="http://schemas.microsoft.com/office/drawing/2014/main" id="{B7E28210-CDAC-590D-78FD-DA720A2027DD}"/>
              </a:ext>
            </a:extLst>
          </p:cNvPr>
          <p:cNvSpPr txBox="1"/>
          <p:nvPr/>
        </p:nvSpPr>
        <p:spPr>
          <a:xfrm>
            <a:off x="2780233" y="5838782"/>
            <a:ext cx="1197835"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fruits[</a:t>
            </a:r>
            <a:r>
              <a:rPr lang="en-US" altLang="ja-JP" dirty="0">
                <a:solidFill>
                  <a:srgbClr val="C00000"/>
                </a:solidFill>
              </a:rPr>
              <a:t>0</a:t>
            </a:r>
            <a:r>
              <a:rPr lang="en-US" altLang="ja-JP" dirty="0"/>
              <a:t>]</a:t>
            </a:r>
            <a:endParaRPr lang="ja-JP" altLang="en-US" dirty="0"/>
          </a:p>
        </p:txBody>
      </p:sp>
      <p:sp>
        <p:nvSpPr>
          <p:cNvPr id="23" name="テキスト ボックス 22">
            <a:extLst>
              <a:ext uri="{FF2B5EF4-FFF2-40B4-BE49-F238E27FC236}">
                <a16:creationId xmlns:a16="http://schemas.microsoft.com/office/drawing/2014/main" id="{63F3D509-149D-ABD0-BC48-13F15C0F69EB}"/>
              </a:ext>
            </a:extLst>
          </p:cNvPr>
          <p:cNvSpPr txBox="1"/>
          <p:nvPr/>
        </p:nvSpPr>
        <p:spPr>
          <a:xfrm>
            <a:off x="4366037" y="5838781"/>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1</a:t>
            </a:r>
            <a:r>
              <a:rPr lang="en-US" altLang="ja-JP" dirty="0"/>
              <a:t>]</a:t>
            </a:r>
            <a:endParaRPr lang="ja-JP" altLang="en-US" dirty="0"/>
          </a:p>
        </p:txBody>
      </p:sp>
      <p:sp>
        <p:nvSpPr>
          <p:cNvPr id="24" name="テキスト ボックス 23">
            <a:extLst>
              <a:ext uri="{FF2B5EF4-FFF2-40B4-BE49-F238E27FC236}">
                <a16:creationId xmlns:a16="http://schemas.microsoft.com/office/drawing/2014/main" id="{3E74B95D-4BBD-7C48-0C68-0D78CCE79965}"/>
              </a:ext>
            </a:extLst>
          </p:cNvPr>
          <p:cNvSpPr txBox="1"/>
          <p:nvPr/>
        </p:nvSpPr>
        <p:spPr>
          <a:xfrm>
            <a:off x="5682951" y="5851613"/>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2</a:t>
            </a:r>
            <a:r>
              <a:rPr lang="en-US" altLang="ja-JP" dirty="0"/>
              <a:t>]</a:t>
            </a:r>
            <a:endParaRPr lang="ja-JP" altLang="en-US" dirty="0"/>
          </a:p>
        </p:txBody>
      </p:sp>
      <p:sp>
        <p:nvSpPr>
          <p:cNvPr id="25" name="テキスト ボックス 24">
            <a:extLst>
              <a:ext uri="{FF2B5EF4-FFF2-40B4-BE49-F238E27FC236}">
                <a16:creationId xmlns:a16="http://schemas.microsoft.com/office/drawing/2014/main" id="{6C66B9E1-CF71-7C2F-BAB1-41F2174635E8}"/>
              </a:ext>
            </a:extLst>
          </p:cNvPr>
          <p:cNvSpPr txBox="1"/>
          <p:nvPr/>
        </p:nvSpPr>
        <p:spPr>
          <a:xfrm>
            <a:off x="6959125" y="5838780"/>
            <a:ext cx="536962"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t>[</a:t>
            </a:r>
            <a:r>
              <a:rPr lang="en-US" altLang="ja-JP" dirty="0">
                <a:solidFill>
                  <a:srgbClr val="C00000"/>
                </a:solidFill>
              </a:rPr>
              <a:t>3</a:t>
            </a:r>
            <a:r>
              <a:rPr lang="en-US" altLang="ja-JP" dirty="0"/>
              <a:t>]</a:t>
            </a:r>
            <a:endParaRPr lang="ja-JP" altLang="en-US" dirty="0"/>
          </a:p>
        </p:txBody>
      </p:sp>
      <p:sp>
        <p:nvSpPr>
          <p:cNvPr id="11" name="楕円 10">
            <a:extLst>
              <a:ext uri="{FF2B5EF4-FFF2-40B4-BE49-F238E27FC236}">
                <a16:creationId xmlns:a16="http://schemas.microsoft.com/office/drawing/2014/main" id="{9F7BE4D8-5D6D-37C8-2F10-7F11BB86ED45}"/>
              </a:ext>
            </a:extLst>
          </p:cNvPr>
          <p:cNvSpPr/>
          <p:nvPr/>
        </p:nvSpPr>
        <p:spPr>
          <a:xfrm rot="16200000">
            <a:off x="4346671" y="4878513"/>
            <a:ext cx="574572" cy="1345962"/>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4632AE4-071C-0A41-C385-6833BEF0A2A7}"/>
              </a:ext>
            </a:extLst>
          </p:cNvPr>
          <p:cNvSpPr/>
          <p:nvPr/>
        </p:nvSpPr>
        <p:spPr>
          <a:xfrm rot="16200000">
            <a:off x="3933802" y="3836209"/>
            <a:ext cx="574572" cy="1522221"/>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7501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07</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err="1"/>
              <a:t>fruits.</a:t>
            </a:r>
            <a:r>
              <a:rPr lang="en-US" altLang="ja-JP" dirty="0" err="1">
                <a:solidFill>
                  <a:srgbClr val="7030A0"/>
                </a:solidFill>
              </a:rPr>
              <a:t>append</a:t>
            </a:r>
            <a:r>
              <a:rPr lang="en-US" altLang="ja-JP" dirty="0"/>
              <a:t>(</a:t>
            </a:r>
            <a:r>
              <a:rPr lang="en-US" altLang="ja-JP" sz="2400" b="0" i="0" dirty="0">
                <a:effectLst/>
                <a:latin typeface="Söhne Mono"/>
              </a:rPr>
              <a:t>" </a:t>
            </a:r>
            <a:r>
              <a:rPr lang="en-US" altLang="ja-JP" dirty="0"/>
              <a:t>strawberry</a:t>
            </a:r>
            <a:r>
              <a:rPr lang="en-US" altLang="ja-JP" sz="2400" b="0" i="0" dirty="0">
                <a:effectLst/>
                <a:latin typeface="Söhne Mono"/>
              </a:rPr>
              <a:t> "</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endParaRPr lang="ja-JP" altLang="en-US" dirty="0"/>
          </a:p>
        </p:txBody>
      </p:sp>
      <p:sp>
        <p:nvSpPr>
          <p:cNvPr id="16" name="テキスト ボックス 15">
            <a:extLst>
              <a:ext uri="{FF2B5EF4-FFF2-40B4-BE49-F238E27FC236}">
                <a16:creationId xmlns:a16="http://schemas.microsoft.com/office/drawing/2014/main" id="{4A4B56BA-E43F-D51B-43E5-FA182CDD8DEC}"/>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リストの要素を追加、削除する</a:t>
            </a:r>
            <a:r>
              <a:rPr lang="en-US" altLang="ja-JP" sz="1800" b="0" i="0" dirty="0">
                <a:solidFill>
                  <a:srgbClr val="374151"/>
                </a:solidFill>
                <a:effectLst/>
                <a:latin typeface="Söhne"/>
              </a:rPr>
              <a:t>:</a:t>
            </a:r>
            <a:endParaRPr lang="ja-JP" altLang="en-US" sz="1800" dirty="0"/>
          </a:p>
        </p:txBody>
      </p:sp>
      <p:sp>
        <p:nvSpPr>
          <p:cNvPr id="14" name="テキスト ボックス 13">
            <a:extLst>
              <a:ext uri="{FF2B5EF4-FFF2-40B4-BE49-F238E27FC236}">
                <a16:creationId xmlns:a16="http://schemas.microsoft.com/office/drawing/2014/main" id="{54F8F4E2-EECA-9D79-CBCE-755DF0598C68}"/>
              </a:ext>
            </a:extLst>
          </p:cNvPr>
          <p:cNvSpPr txBox="1"/>
          <p:nvPr/>
        </p:nvSpPr>
        <p:spPr>
          <a:xfrm>
            <a:off x="1777526" y="345536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err="1"/>
              <a:t>fruits.</a:t>
            </a:r>
            <a:r>
              <a:rPr lang="en-US" altLang="ja-JP" dirty="0" err="1">
                <a:solidFill>
                  <a:srgbClr val="7030A0"/>
                </a:solidFill>
              </a:rPr>
              <a:t>remove</a:t>
            </a:r>
            <a:r>
              <a:rPr lang="en-US" altLang="ja-JP" dirty="0"/>
              <a:t>(“cherry")</a:t>
            </a:r>
            <a:endParaRPr lang="ja-JP" altLang="en-US" dirty="0"/>
          </a:p>
        </p:txBody>
      </p:sp>
    </p:spTree>
    <p:extLst>
      <p:ext uri="{BB962C8B-B14F-4D97-AF65-F5344CB8AC3E}">
        <p14:creationId xmlns:p14="http://schemas.microsoft.com/office/powerpoint/2010/main" val="42744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CBD479-64AC-1B27-961B-D7C23E261D90}"/>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A85AF8ED-DEED-093D-CAF6-8C563A06BC5A}"/>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16" name="正方形/長方形 15">
            <a:extLst>
              <a:ext uri="{FF2B5EF4-FFF2-40B4-BE49-F238E27FC236}">
                <a16:creationId xmlns:a16="http://schemas.microsoft.com/office/drawing/2014/main" id="{3C225792-59B0-8FCB-9D77-B153A109F52C}"/>
              </a:ext>
            </a:extLst>
          </p:cNvPr>
          <p:cNvSpPr/>
          <p:nvPr/>
        </p:nvSpPr>
        <p:spPr>
          <a:xfrm>
            <a:off x="5222551" y="2808890"/>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変数</a:t>
            </a:r>
          </a:p>
        </p:txBody>
      </p:sp>
      <p:sp>
        <p:nvSpPr>
          <p:cNvPr id="21" name="テキスト ボックス 20">
            <a:extLst>
              <a:ext uri="{FF2B5EF4-FFF2-40B4-BE49-F238E27FC236}">
                <a16:creationId xmlns:a16="http://schemas.microsoft.com/office/drawing/2014/main" id="{55C6F019-7EB3-0B25-B7E1-95B4D9A10070}"/>
              </a:ext>
            </a:extLst>
          </p:cNvPr>
          <p:cNvSpPr txBox="1"/>
          <p:nvPr/>
        </p:nvSpPr>
        <p:spPr>
          <a:xfrm>
            <a:off x="5554319" y="3619236"/>
            <a:ext cx="465746" cy="523220"/>
          </a:xfrm>
          <a:prstGeom prst="rect">
            <a:avLst/>
          </a:prstGeom>
          <a:noFill/>
        </p:spPr>
        <p:txBody>
          <a:bodyPr wrap="square" rtlCol="0">
            <a:spAutoFit/>
          </a:bodyPr>
          <a:lstStyle/>
          <a:p>
            <a:pPr algn="ctr"/>
            <a:r>
              <a:rPr kumimoji="1" lang="en-US" altLang="ja-JP" sz="2800" dirty="0"/>
              <a:t>a</a:t>
            </a:r>
            <a:endParaRPr kumimoji="1" lang="ja-JP" altLang="en-US" sz="2800" dirty="0"/>
          </a:p>
        </p:txBody>
      </p:sp>
      <p:sp>
        <p:nvSpPr>
          <p:cNvPr id="4" name="テキスト ボックス 3">
            <a:extLst>
              <a:ext uri="{FF2B5EF4-FFF2-40B4-BE49-F238E27FC236}">
                <a16:creationId xmlns:a16="http://schemas.microsoft.com/office/drawing/2014/main" id="{E34AAA34-403D-36AF-2B80-FC83FF6ED2D5}"/>
              </a:ext>
            </a:extLst>
          </p:cNvPr>
          <p:cNvSpPr txBox="1"/>
          <p:nvPr/>
        </p:nvSpPr>
        <p:spPr>
          <a:xfrm>
            <a:off x="494117" y="648763"/>
            <a:ext cx="11697883" cy="707886"/>
          </a:xfrm>
          <a:prstGeom prst="rect">
            <a:avLst/>
          </a:prstGeom>
          <a:noFill/>
        </p:spPr>
        <p:txBody>
          <a:bodyPr wrap="square">
            <a:spAutoFit/>
          </a:bodyPr>
          <a:lstStyle>
            <a:defPPr>
              <a:defRPr lang="ja-JP"/>
            </a:defPPr>
            <a:lvl1pPr algn="just">
              <a:defRPr b="1" i="0">
                <a:solidFill>
                  <a:srgbClr val="374151"/>
                </a:solidFill>
                <a:effectLst/>
                <a:latin typeface="Söhne"/>
              </a:defRPr>
            </a:lvl1pPr>
          </a:lstStyle>
          <a:p>
            <a:r>
              <a:rPr lang="ja-JP" altLang="en-US" sz="2000" dirty="0"/>
              <a:t>変数</a:t>
            </a:r>
            <a:r>
              <a:rPr lang="ja-JP" altLang="en-US" sz="2000" b="0" dirty="0"/>
              <a:t>とは、データや値を一時的に保持するための名前付きの「容器」または「箱」のようなものです。</a:t>
            </a:r>
            <a:endParaRPr lang="en-US" altLang="ja-JP" sz="2000" b="0" dirty="0"/>
          </a:p>
          <a:p>
            <a:r>
              <a:rPr lang="ja-JP" altLang="en-US" sz="2000" b="0" dirty="0"/>
              <a:t>この変数を使用することで、プログラム中でその値を繰り返し利用することができます。</a:t>
            </a:r>
          </a:p>
        </p:txBody>
      </p:sp>
      <p:sp>
        <p:nvSpPr>
          <p:cNvPr id="5" name="吹き出し: 右矢印 4">
            <a:extLst>
              <a:ext uri="{FF2B5EF4-FFF2-40B4-BE49-F238E27FC236}">
                <a16:creationId xmlns:a16="http://schemas.microsoft.com/office/drawing/2014/main" id="{9C1921D2-9CFE-A906-3637-351898860513}"/>
              </a:ext>
            </a:extLst>
          </p:cNvPr>
          <p:cNvSpPr/>
          <p:nvPr/>
        </p:nvSpPr>
        <p:spPr>
          <a:xfrm>
            <a:off x="3458817" y="2808890"/>
            <a:ext cx="1647056" cy="646331"/>
          </a:xfrm>
          <a:prstGeom prst="rightArrowCallout">
            <a:avLst>
              <a:gd name="adj1" fmla="val 25000"/>
              <a:gd name="adj2" fmla="val 25000"/>
              <a:gd name="adj3" fmla="val 25000"/>
              <a:gd name="adj4" fmla="val 8200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容器</a:t>
            </a:r>
          </a:p>
        </p:txBody>
      </p:sp>
      <p:sp>
        <p:nvSpPr>
          <p:cNvPr id="6" name="吹き出し: 右矢印 5">
            <a:extLst>
              <a:ext uri="{FF2B5EF4-FFF2-40B4-BE49-F238E27FC236}">
                <a16:creationId xmlns:a16="http://schemas.microsoft.com/office/drawing/2014/main" id="{65E7D6E2-CABC-2313-5BC4-210325DC645D}"/>
              </a:ext>
            </a:extLst>
          </p:cNvPr>
          <p:cNvSpPr/>
          <p:nvPr/>
        </p:nvSpPr>
        <p:spPr>
          <a:xfrm>
            <a:off x="3458817" y="3496125"/>
            <a:ext cx="2095502" cy="646331"/>
          </a:xfrm>
          <a:prstGeom prst="rightArrowCallout">
            <a:avLst>
              <a:gd name="adj1" fmla="val 25000"/>
              <a:gd name="adj2" fmla="val 25000"/>
              <a:gd name="adj3" fmla="val 25000"/>
              <a:gd name="adj4" fmla="val 8931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容器の名前</a:t>
            </a:r>
            <a:endParaRPr kumimoji="1" lang="en-US" altLang="ja-JP" sz="2400" dirty="0">
              <a:solidFill>
                <a:schemeClr val="tx1"/>
              </a:solidFill>
            </a:endParaRPr>
          </a:p>
        </p:txBody>
      </p:sp>
    </p:spTree>
    <p:extLst>
      <p:ext uri="{BB962C8B-B14F-4D97-AF65-F5344CB8AC3E}">
        <p14:creationId xmlns:p14="http://schemas.microsoft.com/office/powerpoint/2010/main" val="93314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939946F-4121-B0F0-7963-70AE8F597ED9}"/>
              </a:ext>
            </a:extLst>
          </p:cNvPr>
          <p:cNvPicPr>
            <a:picLocks noChangeAspect="1"/>
          </p:cNvPicPr>
          <p:nvPr/>
        </p:nvPicPr>
        <p:blipFill rotWithShape="1">
          <a:blip r:embed="rId2"/>
          <a:srcRect b="26185"/>
          <a:stretch/>
        </p:blipFill>
        <p:spPr>
          <a:xfrm>
            <a:off x="261021" y="1727753"/>
            <a:ext cx="8210033" cy="2951070"/>
          </a:xfrm>
          <a:prstGeom prst="rect">
            <a:avLst/>
          </a:prstGeom>
        </p:spPr>
      </p:pic>
      <p:sp>
        <p:nvSpPr>
          <p:cNvPr id="3" name="テキスト ボックス 2">
            <a:extLst>
              <a:ext uri="{FF2B5EF4-FFF2-40B4-BE49-F238E27FC236}">
                <a16:creationId xmlns:a16="http://schemas.microsoft.com/office/drawing/2014/main" id="{6042D358-BB17-CB16-DE5F-955C53426686}"/>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4" name="テキスト ボックス 3">
            <a:extLst>
              <a:ext uri="{FF2B5EF4-FFF2-40B4-BE49-F238E27FC236}">
                <a16:creationId xmlns:a16="http://schemas.microsoft.com/office/drawing/2014/main" id="{D622244C-D605-B5A0-FFB3-293B0C659ABE}"/>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5" name="Rectangle 1">
            <a:extLst>
              <a:ext uri="{FF2B5EF4-FFF2-40B4-BE49-F238E27FC236}">
                <a16:creationId xmlns:a16="http://schemas.microsoft.com/office/drawing/2014/main" id="{82B4C032-EE39-8DF4-D749-4BB0B3D9FC14}"/>
              </a:ext>
            </a:extLst>
          </p:cNvPr>
          <p:cNvSpPr>
            <a:spLocks noChangeArrowheads="1"/>
          </p:cNvSpPr>
          <p:nvPr/>
        </p:nvSpPr>
        <p:spPr bwMode="auto">
          <a:xfrm>
            <a:off x="136732" y="552055"/>
            <a:ext cx="12055268" cy="646331"/>
          </a:xfrm>
          <a:prstGeom prst="rect">
            <a:avLst/>
          </a:prstGeom>
          <a:noFill/>
        </p:spPr>
        <p:txBody>
          <a:bodyPr wrap="square">
            <a:spAutoFit/>
          </a:bodyPr>
          <a:lstStyle/>
          <a:p>
            <a:pPr algn="just"/>
            <a:r>
              <a:rPr lang="ja-JP" altLang="ja-JP" dirty="0"/>
              <a:t>Pythonにおける</a:t>
            </a:r>
            <a:r>
              <a:rPr lang="ja-JP" altLang="ja-JP" b="1" u="sng" dirty="0"/>
              <a:t>set</a:t>
            </a:r>
            <a:r>
              <a:rPr lang="ja-JP" altLang="ja-JP" dirty="0"/>
              <a:t>、</a:t>
            </a:r>
            <a:r>
              <a:rPr lang="ja-JP" altLang="ja-JP" b="1" u="sng" dirty="0"/>
              <a:t>dict（辞書）</a:t>
            </a:r>
            <a:r>
              <a:rPr lang="ja-JP" altLang="ja-JP" dirty="0"/>
              <a:t>、</a:t>
            </a:r>
            <a:r>
              <a:rPr lang="ja-JP" altLang="ja-JP" b="1" u="sng" dirty="0"/>
              <a:t>tuple</a:t>
            </a:r>
            <a:r>
              <a:rPr lang="ja-JP" altLang="ja-JP" dirty="0"/>
              <a:t>、</a:t>
            </a:r>
            <a:r>
              <a:rPr lang="ja-JP" altLang="ja-JP" b="1" u="sng" dirty="0"/>
              <a:t>list</a:t>
            </a:r>
            <a:r>
              <a:rPr lang="ja-JP" altLang="ja-JP" dirty="0"/>
              <a:t>は、いずれも複数の要素を格納できるデータ構造ですが、それぞれ異なる特性や用途を持っています。 </a:t>
            </a:r>
          </a:p>
        </p:txBody>
      </p:sp>
      <p:sp>
        <p:nvSpPr>
          <p:cNvPr id="6" name="テキスト ボックス 5">
            <a:extLst>
              <a:ext uri="{FF2B5EF4-FFF2-40B4-BE49-F238E27FC236}">
                <a16:creationId xmlns:a16="http://schemas.microsoft.com/office/drawing/2014/main" id="{FA59ECA5-0EA9-8288-1523-BA8537CC5FB9}"/>
              </a:ext>
            </a:extLst>
          </p:cNvPr>
          <p:cNvSpPr txBox="1"/>
          <p:nvPr/>
        </p:nvSpPr>
        <p:spPr>
          <a:xfrm>
            <a:off x="261021" y="1254130"/>
            <a:ext cx="4721178" cy="369332"/>
          </a:xfrm>
          <a:prstGeom prst="rect">
            <a:avLst/>
          </a:prstGeom>
          <a:noFill/>
          <a:ln>
            <a:solidFill>
              <a:schemeClr val="accent4">
                <a:lumMod val="50000"/>
              </a:schemeClr>
            </a:solidFill>
          </a:ln>
        </p:spPr>
        <p:txBody>
          <a:bodyPr wrap="square" rtlCol="0">
            <a:spAutoFit/>
          </a:bodyPr>
          <a:lstStyle/>
          <a:p>
            <a:r>
              <a:rPr lang="ja-JP" altLang="en-US" b="1" dirty="0">
                <a:solidFill>
                  <a:srgbClr val="FF0000"/>
                </a:solidFill>
              </a:rPr>
              <a:t>演習：コード</a:t>
            </a:r>
            <a:r>
              <a:rPr lang="en-US" altLang="ja-JP" b="1" dirty="0">
                <a:solidFill>
                  <a:srgbClr val="FF0000"/>
                </a:solidFill>
              </a:rPr>
              <a:t>07</a:t>
            </a:r>
            <a:r>
              <a:rPr lang="ja-JP" altLang="en-US" b="1" dirty="0">
                <a:solidFill>
                  <a:srgbClr val="FF0000"/>
                </a:solidFill>
              </a:rPr>
              <a:t>を書いてみましょう</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3433052B-60CD-DC81-0587-CD1F18D1E7B7}"/>
              </a:ext>
            </a:extLst>
          </p:cNvPr>
          <p:cNvSpPr txBox="1"/>
          <p:nvPr/>
        </p:nvSpPr>
        <p:spPr>
          <a:xfrm>
            <a:off x="1777526" y="2026559"/>
            <a:ext cx="6118788" cy="461665"/>
          </a:xfrm>
          <a:prstGeom prst="rect">
            <a:avLst/>
          </a:prstGeom>
          <a:solidFill>
            <a:schemeClr val="bg1">
              <a:lumMod val="95000"/>
            </a:schemeClr>
          </a:solidFill>
        </p:spPr>
        <p:txBody>
          <a:bodyPr wrap="square">
            <a:spAutoFit/>
          </a:bodyPr>
          <a:lstStyle/>
          <a:p>
            <a:r>
              <a:rPr lang="en-US" altLang="ja-JP" sz="2400" b="0" i="0" dirty="0">
                <a:effectLst/>
                <a:latin typeface="Söhne Mono"/>
              </a:rPr>
              <a:t>fruits = [</a:t>
            </a:r>
            <a:r>
              <a:rPr lang="en-US" altLang="ja-JP" sz="2400" b="0" i="0" dirty="0">
                <a:solidFill>
                  <a:srgbClr val="C00000"/>
                </a:solidFill>
                <a:effectLst/>
                <a:latin typeface="Söhne Mono"/>
              </a:rPr>
              <a:t>"apple" </a:t>
            </a:r>
            <a:r>
              <a:rPr lang="en-US" altLang="ja-JP" sz="2400" dirty="0">
                <a:latin typeface="Söhne Mono"/>
              </a:rPr>
              <a:t>, </a:t>
            </a:r>
            <a:r>
              <a:rPr lang="en-US" altLang="ja-JP" sz="2400" b="0" i="0" dirty="0">
                <a:solidFill>
                  <a:srgbClr val="C00000"/>
                </a:solidFill>
                <a:effectLst/>
                <a:latin typeface="Söhne Mono"/>
              </a:rPr>
              <a:t>"banana" </a:t>
            </a:r>
            <a:r>
              <a:rPr lang="en-US" altLang="ja-JP" sz="2400" b="0" i="0" dirty="0">
                <a:effectLst/>
                <a:latin typeface="Söhne Mono"/>
              </a:rPr>
              <a:t>, </a:t>
            </a:r>
            <a:r>
              <a:rPr lang="en-US" altLang="ja-JP" sz="2400" b="0" i="0" dirty="0">
                <a:solidFill>
                  <a:srgbClr val="C00000"/>
                </a:solidFill>
                <a:effectLst/>
                <a:latin typeface="Söhne Mono"/>
              </a:rPr>
              <a:t>"cherry"</a:t>
            </a:r>
            <a:r>
              <a:rPr lang="en-US" altLang="ja-JP" sz="2400" b="0" i="0" dirty="0">
                <a:effectLst/>
                <a:latin typeface="Söhne Mono"/>
              </a:rPr>
              <a:t>,  </a:t>
            </a:r>
            <a:r>
              <a:rPr lang="en-US" altLang="ja-JP" sz="2400" b="0" i="0" dirty="0">
                <a:solidFill>
                  <a:srgbClr val="C00000"/>
                </a:solidFill>
                <a:effectLst/>
                <a:latin typeface="Söhne Mono"/>
              </a:rPr>
              <a:t>“melon"</a:t>
            </a:r>
            <a:r>
              <a:rPr lang="en-US" altLang="ja-JP" sz="2400" b="0" i="0" dirty="0">
                <a:effectLst/>
                <a:latin typeface="Söhne Mono"/>
              </a:rPr>
              <a:t>]</a:t>
            </a:r>
            <a:endParaRPr lang="ja-JP" altLang="en-US" sz="2400" dirty="0"/>
          </a:p>
        </p:txBody>
      </p:sp>
      <p:sp>
        <p:nvSpPr>
          <p:cNvPr id="10" name="テキスト ボックス 9">
            <a:extLst>
              <a:ext uri="{FF2B5EF4-FFF2-40B4-BE49-F238E27FC236}">
                <a16:creationId xmlns:a16="http://schemas.microsoft.com/office/drawing/2014/main" id="{DFD3DC79-6D2D-F018-4A23-99FC88D88156}"/>
              </a:ext>
            </a:extLst>
          </p:cNvPr>
          <p:cNvSpPr txBox="1"/>
          <p:nvPr/>
        </p:nvSpPr>
        <p:spPr>
          <a:xfrm>
            <a:off x="1777526" y="296733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err="1"/>
              <a:t>fruits.</a:t>
            </a:r>
            <a:r>
              <a:rPr lang="en-US" altLang="ja-JP" dirty="0" err="1">
                <a:solidFill>
                  <a:srgbClr val="7030A0"/>
                </a:solidFill>
              </a:rPr>
              <a:t>append</a:t>
            </a:r>
            <a:r>
              <a:rPr lang="en-US" altLang="ja-JP" dirty="0"/>
              <a:t>(</a:t>
            </a:r>
            <a:r>
              <a:rPr lang="en-US" altLang="ja-JP" sz="2400" b="0" i="0" dirty="0">
                <a:effectLst/>
                <a:latin typeface="Söhne Mono"/>
              </a:rPr>
              <a:t>" </a:t>
            </a:r>
            <a:r>
              <a:rPr lang="en-US" altLang="ja-JP" dirty="0"/>
              <a:t>strawberry</a:t>
            </a:r>
            <a:r>
              <a:rPr lang="en-US" altLang="ja-JP" sz="2400" b="0" i="0" dirty="0">
                <a:effectLst/>
                <a:latin typeface="Söhne Mono"/>
              </a:rPr>
              <a:t> "</a:t>
            </a:r>
            <a:r>
              <a:rPr lang="en-US" altLang="ja-JP" dirty="0"/>
              <a:t>)</a:t>
            </a:r>
            <a:endParaRPr lang="ja-JP" altLang="en-US" dirty="0"/>
          </a:p>
        </p:txBody>
      </p:sp>
      <p:sp>
        <p:nvSpPr>
          <p:cNvPr id="7" name="テキスト ボックス 6">
            <a:extLst>
              <a:ext uri="{FF2B5EF4-FFF2-40B4-BE49-F238E27FC236}">
                <a16:creationId xmlns:a16="http://schemas.microsoft.com/office/drawing/2014/main" id="{226627C7-5000-A086-1FBB-828A681A2D0F}"/>
              </a:ext>
            </a:extLst>
          </p:cNvPr>
          <p:cNvSpPr txBox="1"/>
          <p:nvPr/>
        </p:nvSpPr>
        <p:spPr>
          <a:xfrm>
            <a:off x="1777526" y="3958366"/>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a:solidFill>
                  <a:schemeClr val="accent2">
                    <a:lumMod val="75000"/>
                  </a:schemeClr>
                </a:solidFill>
              </a:rPr>
              <a:t>print</a:t>
            </a:r>
            <a:r>
              <a:rPr lang="en-US" altLang="ja-JP" dirty="0"/>
              <a:t>(fruits)</a:t>
            </a:r>
            <a:endParaRPr lang="ja-JP" altLang="en-US" dirty="0"/>
          </a:p>
        </p:txBody>
      </p:sp>
      <p:sp>
        <p:nvSpPr>
          <p:cNvPr id="16" name="テキスト ボックス 15">
            <a:extLst>
              <a:ext uri="{FF2B5EF4-FFF2-40B4-BE49-F238E27FC236}">
                <a16:creationId xmlns:a16="http://schemas.microsoft.com/office/drawing/2014/main" id="{4A4B56BA-E43F-D51B-43E5-FA182CDD8DEC}"/>
              </a:ext>
            </a:extLst>
          </p:cNvPr>
          <p:cNvSpPr txBox="1"/>
          <p:nvPr/>
        </p:nvSpPr>
        <p:spPr>
          <a:xfrm>
            <a:off x="5044867" y="1254130"/>
            <a:ext cx="5432278" cy="369332"/>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ja-JP" altLang="en-US" sz="1800" b="1" i="0" dirty="0">
                <a:effectLst/>
                <a:latin typeface="Söhne"/>
              </a:rPr>
              <a:t>リストの要素を変更する</a:t>
            </a:r>
            <a:r>
              <a:rPr lang="en-US" altLang="ja-JP" sz="1800" b="0" i="0" dirty="0">
                <a:solidFill>
                  <a:srgbClr val="374151"/>
                </a:solidFill>
                <a:effectLst/>
                <a:latin typeface="Söhne"/>
              </a:rPr>
              <a:t>:</a:t>
            </a:r>
            <a:endParaRPr lang="ja-JP" altLang="en-US" sz="1800" dirty="0"/>
          </a:p>
        </p:txBody>
      </p:sp>
      <p:sp>
        <p:nvSpPr>
          <p:cNvPr id="20" name="テキスト ボックス 19">
            <a:extLst>
              <a:ext uri="{FF2B5EF4-FFF2-40B4-BE49-F238E27FC236}">
                <a16:creationId xmlns:a16="http://schemas.microsoft.com/office/drawing/2014/main" id="{1856FEE1-11DB-5DE1-E64C-502EBC5BF384}"/>
              </a:ext>
            </a:extLst>
          </p:cNvPr>
          <p:cNvSpPr txBox="1"/>
          <p:nvPr/>
        </p:nvSpPr>
        <p:spPr>
          <a:xfrm>
            <a:off x="1777526" y="4696269"/>
            <a:ext cx="7798037" cy="461665"/>
          </a:xfrm>
          <a:prstGeom prst="rect">
            <a:avLst/>
          </a:prstGeom>
          <a:solidFill>
            <a:schemeClr val="bg1"/>
          </a:solidFill>
          <a:ln>
            <a:solidFill>
              <a:srgbClr val="00B0F0"/>
            </a:solidFill>
          </a:ln>
        </p:spPr>
        <p:txBody>
          <a:bodyPr wrap="square">
            <a:spAutoFit/>
          </a:bodyPr>
          <a:lstStyle/>
          <a:p>
            <a:r>
              <a:rPr lang="en-US" altLang="ja-JP" sz="2400" b="0" i="0" dirty="0">
                <a:effectLst/>
                <a:latin typeface="Söhne Mono"/>
              </a:rPr>
              <a:t>[</a:t>
            </a:r>
            <a:r>
              <a:rPr lang="ja-JP" altLang="en-US" sz="1600" dirty="0">
                <a:latin typeface="Söhne Mono"/>
              </a:rPr>
              <a:t>→</a:t>
            </a:r>
            <a:r>
              <a:rPr lang="en-US" altLang="ja-JP" sz="2400" dirty="0">
                <a:latin typeface="Söhne Mono"/>
              </a:rPr>
              <a:t>] </a:t>
            </a:r>
            <a:r>
              <a:rPr lang="en-US" altLang="ja-JP" sz="2400" b="0" i="0" dirty="0">
                <a:effectLst/>
                <a:latin typeface="Söhne Mono"/>
              </a:rPr>
              <a:t>["apple", "blueberry", "melon", "strawberry"]</a:t>
            </a:r>
            <a:endParaRPr lang="ja-JP" altLang="en-US" sz="2400" dirty="0"/>
          </a:p>
        </p:txBody>
      </p:sp>
      <p:sp>
        <p:nvSpPr>
          <p:cNvPr id="13" name="テキスト ボックス 12">
            <a:extLst>
              <a:ext uri="{FF2B5EF4-FFF2-40B4-BE49-F238E27FC236}">
                <a16:creationId xmlns:a16="http://schemas.microsoft.com/office/drawing/2014/main" id="{99644C42-4AE7-34A8-2630-30E80CCB26AC}"/>
              </a:ext>
            </a:extLst>
          </p:cNvPr>
          <p:cNvSpPr txBox="1"/>
          <p:nvPr/>
        </p:nvSpPr>
        <p:spPr>
          <a:xfrm>
            <a:off x="1777526" y="3455365"/>
            <a:ext cx="6118788" cy="461665"/>
          </a:xfrm>
          <a:prstGeom prst="rect">
            <a:avLst/>
          </a:prstGeom>
          <a:solidFill>
            <a:schemeClr val="bg1">
              <a:lumMod val="95000"/>
            </a:schemeClr>
          </a:solidFill>
        </p:spPr>
        <p:txBody>
          <a:bodyPr wrap="square">
            <a:spAutoFit/>
          </a:bodyPr>
          <a:lstStyle>
            <a:defPPr>
              <a:defRPr lang="ja-JP"/>
            </a:defPPr>
            <a:lvl1pPr>
              <a:defRPr sz="2400" b="0" i="0">
                <a:effectLst/>
                <a:latin typeface="Söhne Mono"/>
              </a:defRPr>
            </a:lvl1pPr>
          </a:lstStyle>
          <a:p>
            <a:r>
              <a:rPr lang="en-US" altLang="ja-JP" dirty="0" err="1"/>
              <a:t>fruits.</a:t>
            </a:r>
            <a:r>
              <a:rPr lang="en-US" altLang="ja-JP" dirty="0" err="1">
                <a:solidFill>
                  <a:srgbClr val="7030A0"/>
                </a:solidFill>
              </a:rPr>
              <a:t>remove</a:t>
            </a:r>
            <a:r>
              <a:rPr lang="en-US" altLang="ja-JP" dirty="0"/>
              <a:t>(“cherry")</a:t>
            </a:r>
            <a:endParaRPr lang="ja-JP" altLang="en-US" dirty="0"/>
          </a:p>
        </p:txBody>
      </p:sp>
    </p:spTree>
    <p:extLst>
      <p:ext uri="{BB962C8B-B14F-4D97-AF65-F5344CB8AC3E}">
        <p14:creationId xmlns:p14="http://schemas.microsoft.com/office/powerpoint/2010/main" val="2070246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65D45A6-5CF3-F523-CED7-455433EAD58D}"/>
              </a:ext>
            </a:extLst>
          </p:cNvPr>
          <p:cNvSpPr txBox="1"/>
          <p:nvPr/>
        </p:nvSpPr>
        <p:spPr>
          <a:xfrm>
            <a:off x="0" y="0"/>
            <a:ext cx="12192000" cy="523220"/>
          </a:xfrm>
          <a:prstGeom prst="rect">
            <a:avLst/>
          </a:prstGeom>
          <a:solidFill>
            <a:schemeClr val="tx1">
              <a:lumMod val="95000"/>
              <a:lumOff val="5000"/>
            </a:schemeClr>
          </a:solidFill>
        </p:spPr>
        <p:txBody>
          <a:bodyPr wrap="square" rtlCol="0">
            <a:spAutoFit/>
          </a:bodyPr>
          <a:lstStyle/>
          <a:p>
            <a:pPr algn="ctr"/>
            <a:r>
              <a:rPr kumimoji="1" lang="ja-JP" altLang="en-US" sz="2800" b="1" dirty="0">
                <a:solidFill>
                  <a:schemeClr val="bg1"/>
                </a:solidFill>
              </a:rPr>
              <a:t>医療と</a:t>
            </a:r>
            <a:r>
              <a:rPr kumimoji="1" lang="en-US" altLang="ja-JP" sz="2800" b="1" dirty="0">
                <a:solidFill>
                  <a:schemeClr val="bg1"/>
                </a:solidFill>
              </a:rPr>
              <a:t>AI</a:t>
            </a:r>
            <a:r>
              <a:rPr kumimoji="1" lang="ja-JP" altLang="en-US" sz="2800" b="1" dirty="0">
                <a:solidFill>
                  <a:schemeClr val="bg1"/>
                </a:solidFill>
              </a:rPr>
              <a:t>・ビッグデータ入門</a:t>
            </a:r>
          </a:p>
        </p:txBody>
      </p:sp>
      <p:sp>
        <p:nvSpPr>
          <p:cNvPr id="3" name="テキスト ボックス 2">
            <a:extLst>
              <a:ext uri="{FF2B5EF4-FFF2-40B4-BE49-F238E27FC236}">
                <a16:creationId xmlns:a16="http://schemas.microsoft.com/office/drawing/2014/main" id="{8CDCB150-4522-8A39-62E0-E207DFC4AD99}"/>
              </a:ext>
            </a:extLst>
          </p:cNvPr>
          <p:cNvSpPr txBox="1"/>
          <p:nvPr/>
        </p:nvSpPr>
        <p:spPr>
          <a:xfrm>
            <a:off x="444380" y="2097453"/>
            <a:ext cx="1572427" cy="523220"/>
          </a:xfrm>
          <a:prstGeom prst="rect">
            <a:avLst/>
          </a:prstGeom>
          <a:noFill/>
        </p:spPr>
        <p:txBody>
          <a:bodyPr wrap="square" rtlCol="0">
            <a:spAutoFit/>
          </a:bodyPr>
          <a:lstStyle/>
          <a:p>
            <a:pPr algn="ctr"/>
            <a:r>
              <a:rPr kumimoji="1" lang="ja-JP" altLang="en-US" sz="2800" dirty="0"/>
              <a:t>演習</a:t>
            </a:r>
            <a:r>
              <a:rPr kumimoji="1" lang="en-US" altLang="ja-JP" sz="2800" dirty="0"/>
              <a:t>2</a:t>
            </a:r>
            <a:endParaRPr kumimoji="1" lang="ja-JP" altLang="en-US" sz="2800" dirty="0"/>
          </a:p>
        </p:txBody>
      </p:sp>
      <p:sp>
        <p:nvSpPr>
          <p:cNvPr id="4" name="テキスト ボックス 3">
            <a:extLst>
              <a:ext uri="{FF2B5EF4-FFF2-40B4-BE49-F238E27FC236}">
                <a16:creationId xmlns:a16="http://schemas.microsoft.com/office/drawing/2014/main" id="{78FE5791-E7F0-BA80-A637-E704BBC9B8C5}"/>
              </a:ext>
            </a:extLst>
          </p:cNvPr>
          <p:cNvSpPr txBox="1"/>
          <p:nvPr/>
        </p:nvSpPr>
        <p:spPr>
          <a:xfrm>
            <a:off x="667641" y="1453063"/>
            <a:ext cx="3165148" cy="369332"/>
          </a:xfrm>
          <a:prstGeom prst="rect">
            <a:avLst/>
          </a:prstGeom>
          <a:solidFill>
            <a:srgbClr val="92D050"/>
          </a:solidFill>
        </p:spPr>
        <p:txBody>
          <a:bodyPr wrap="square" rtlCol="0">
            <a:spAutoFit/>
          </a:bodyPr>
          <a:lstStyle/>
          <a:p>
            <a:r>
              <a:rPr kumimoji="1" lang="en-US" altLang="ja-JP" b="1" dirty="0"/>
              <a:t>Python</a:t>
            </a:r>
            <a:r>
              <a:rPr kumimoji="1" lang="ja-JP" altLang="en-US" b="1" dirty="0"/>
              <a:t>基礎を学びましょう</a:t>
            </a:r>
          </a:p>
        </p:txBody>
      </p:sp>
      <p:sp>
        <p:nvSpPr>
          <p:cNvPr id="5" name="テキスト ボックス 4">
            <a:extLst>
              <a:ext uri="{FF2B5EF4-FFF2-40B4-BE49-F238E27FC236}">
                <a16:creationId xmlns:a16="http://schemas.microsoft.com/office/drawing/2014/main" id="{DD10BE26-1173-C124-6131-5718BA379232}"/>
              </a:ext>
            </a:extLst>
          </p:cNvPr>
          <p:cNvSpPr txBox="1"/>
          <p:nvPr/>
        </p:nvSpPr>
        <p:spPr>
          <a:xfrm>
            <a:off x="667641" y="2568334"/>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6" name="テキスト ボックス 5">
            <a:extLst>
              <a:ext uri="{FF2B5EF4-FFF2-40B4-BE49-F238E27FC236}">
                <a16:creationId xmlns:a16="http://schemas.microsoft.com/office/drawing/2014/main" id="{96BBF074-E637-D08E-7928-8C051E8FB965}"/>
              </a:ext>
            </a:extLst>
          </p:cNvPr>
          <p:cNvSpPr txBox="1"/>
          <p:nvPr/>
        </p:nvSpPr>
        <p:spPr>
          <a:xfrm>
            <a:off x="444382" y="3479648"/>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3</a:t>
            </a:r>
            <a:endParaRPr lang="ja-JP" altLang="en-US" dirty="0"/>
          </a:p>
        </p:txBody>
      </p:sp>
      <p:sp>
        <p:nvSpPr>
          <p:cNvPr id="7" name="テキスト ボックス 6">
            <a:extLst>
              <a:ext uri="{FF2B5EF4-FFF2-40B4-BE49-F238E27FC236}">
                <a16:creationId xmlns:a16="http://schemas.microsoft.com/office/drawing/2014/main" id="{48758187-3167-5C12-3E90-07D101EFFF7B}"/>
              </a:ext>
            </a:extLst>
          </p:cNvPr>
          <p:cNvSpPr txBox="1"/>
          <p:nvPr/>
        </p:nvSpPr>
        <p:spPr>
          <a:xfrm>
            <a:off x="667641" y="3929529"/>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ja-JP" altLang="en-US" b="1" dirty="0"/>
              <a:t>プログラミング基礎</a:t>
            </a:r>
          </a:p>
        </p:txBody>
      </p:sp>
      <p:sp>
        <p:nvSpPr>
          <p:cNvPr id="9" name="テキスト ボックス 8">
            <a:extLst>
              <a:ext uri="{FF2B5EF4-FFF2-40B4-BE49-F238E27FC236}">
                <a16:creationId xmlns:a16="http://schemas.microsoft.com/office/drawing/2014/main" id="{72276E96-454C-D42B-2EB7-77D6442DD658}"/>
              </a:ext>
            </a:extLst>
          </p:cNvPr>
          <p:cNvSpPr txBox="1"/>
          <p:nvPr/>
        </p:nvSpPr>
        <p:spPr>
          <a:xfrm>
            <a:off x="667641" y="5336167"/>
            <a:ext cx="4242988"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ja-JP" altLang="en-US" b="1" dirty="0"/>
              <a:t>モジュール、パッケージ、ライブラリ</a:t>
            </a:r>
          </a:p>
        </p:txBody>
      </p:sp>
      <p:sp>
        <p:nvSpPr>
          <p:cNvPr id="10" name="テキスト ボックス 9">
            <a:extLst>
              <a:ext uri="{FF2B5EF4-FFF2-40B4-BE49-F238E27FC236}">
                <a16:creationId xmlns:a16="http://schemas.microsoft.com/office/drawing/2014/main" id="{11E48FC4-6032-C870-ECCA-56C1A6DA05E5}"/>
              </a:ext>
            </a:extLst>
          </p:cNvPr>
          <p:cNvSpPr txBox="1"/>
          <p:nvPr/>
        </p:nvSpPr>
        <p:spPr>
          <a:xfrm>
            <a:off x="444382" y="4861843"/>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4</a:t>
            </a:r>
            <a:endParaRPr lang="ja-JP" altLang="en-US" dirty="0"/>
          </a:p>
        </p:txBody>
      </p:sp>
      <p:sp>
        <p:nvSpPr>
          <p:cNvPr id="12" name="テキスト ボックス 11">
            <a:extLst>
              <a:ext uri="{FF2B5EF4-FFF2-40B4-BE49-F238E27FC236}">
                <a16:creationId xmlns:a16="http://schemas.microsoft.com/office/drawing/2014/main" id="{C3E30B6E-3291-292F-DD70-9641187E2826}"/>
              </a:ext>
            </a:extLst>
          </p:cNvPr>
          <p:cNvSpPr txBox="1"/>
          <p:nvPr/>
        </p:nvSpPr>
        <p:spPr>
          <a:xfrm>
            <a:off x="5071926" y="2098515"/>
            <a:ext cx="1572427" cy="523220"/>
          </a:xfrm>
          <a:prstGeom prst="rect">
            <a:avLst/>
          </a:prstGeom>
          <a:noFill/>
        </p:spPr>
        <p:txBody>
          <a:bodyPr wrap="square" rtlCol="0">
            <a:spAutoFit/>
          </a:bodyPr>
          <a:lstStyle/>
          <a:p>
            <a:pPr algn="ctr"/>
            <a:r>
              <a:rPr kumimoji="1" lang="ja-JP" altLang="en-US" sz="2800" dirty="0"/>
              <a:t>演習</a:t>
            </a:r>
            <a:r>
              <a:rPr kumimoji="1" lang="en-US" altLang="ja-JP" sz="2800" dirty="0"/>
              <a:t>5</a:t>
            </a:r>
            <a:endParaRPr kumimoji="1" lang="ja-JP" altLang="en-US" sz="2800" dirty="0"/>
          </a:p>
        </p:txBody>
      </p:sp>
      <p:sp>
        <p:nvSpPr>
          <p:cNvPr id="13" name="テキスト ボックス 12">
            <a:extLst>
              <a:ext uri="{FF2B5EF4-FFF2-40B4-BE49-F238E27FC236}">
                <a16:creationId xmlns:a16="http://schemas.microsoft.com/office/drawing/2014/main" id="{B7AB16AA-44E7-4766-AA25-471A1D40737E}"/>
              </a:ext>
            </a:extLst>
          </p:cNvPr>
          <p:cNvSpPr txBox="1"/>
          <p:nvPr/>
        </p:nvSpPr>
        <p:spPr>
          <a:xfrm>
            <a:off x="5071928" y="3480710"/>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6</a:t>
            </a:r>
            <a:endParaRPr lang="ja-JP" altLang="en-US" dirty="0"/>
          </a:p>
        </p:txBody>
      </p:sp>
      <p:sp>
        <p:nvSpPr>
          <p:cNvPr id="14" name="テキスト ボックス 13">
            <a:extLst>
              <a:ext uri="{FF2B5EF4-FFF2-40B4-BE49-F238E27FC236}">
                <a16:creationId xmlns:a16="http://schemas.microsoft.com/office/drawing/2014/main" id="{8F28A076-4B28-F3A1-854D-D590B0D0E692}"/>
              </a:ext>
            </a:extLst>
          </p:cNvPr>
          <p:cNvSpPr txBox="1"/>
          <p:nvPr/>
        </p:nvSpPr>
        <p:spPr>
          <a:xfrm>
            <a:off x="5071928" y="4862905"/>
            <a:ext cx="1572426" cy="523220"/>
          </a:xfrm>
          <a:prstGeom prst="rect">
            <a:avLst/>
          </a:prstGeom>
          <a:noFill/>
        </p:spPr>
        <p:txBody>
          <a:bodyPr wrap="square" rtlCol="0">
            <a:spAutoFit/>
          </a:bodyPr>
          <a:lstStyle>
            <a:defPPr>
              <a:defRPr lang="ja-JP"/>
            </a:defPPr>
            <a:lvl1pPr algn="ctr">
              <a:defRPr sz="2800"/>
            </a:lvl1pPr>
          </a:lstStyle>
          <a:p>
            <a:r>
              <a:rPr lang="ja-JP" altLang="en-US" dirty="0"/>
              <a:t>演習</a:t>
            </a:r>
            <a:r>
              <a:rPr lang="en-US" altLang="ja-JP" dirty="0"/>
              <a:t>7</a:t>
            </a:r>
            <a:endParaRPr lang="ja-JP" altLang="en-US" dirty="0"/>
          </a:p>
        </p:txBody>
      </p:sp>
      <p:sp>
        <p:nvSpPr>
          <p:cNvPr id="16" name="テキスト ボックス 15">
            <a:extLst>
              <a:ext uri="{FF2B5EF4-FFF2-40B4-BE49-F238E27FC236}">
                <a16:creationId xmlns:a16="http://schemas.microsoft.com/office/drawing/2014/main" id="{938D9369-81EE-FD01-DFB5-60950E99281A}"/>
              </a:ext>
            </a:extLst>
          </p:cNvPr>
          <p:cNvSpPr txBox="1"/>
          <p:nvPr/>
        </p:nvSpPr>
        <p:spPr>
          <a:xfrm>
            <a:off x="5364574" y="2569396"/>
            <a:ext cx="6347436"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患者の歯に関する病院のリアルデータの説明</a:t>
            </a:r>
          </a:p>
        </p:txBody>
      </p:sp>
      <p:sp>
        <p:nvSpPr>
          <p:cNvPr id="18" name="テキスト ボックス 17">
            <a:extLst>
              <a:ext uri="{FF2B5EF4-FFF2-40B4-BE49-F238E27FC236}">
                <a16:creationId xmlns:a16="http://schemas.microsoft.com/office/drawing/2014/main" id="{50390CBD-85B7-CC62-6A54-8F86A14FF665}"/>
              </a:ext>
            </a:extLst>
          </p:cNvPr>
          <p:cNvSpPr txBox="1"/>
          <p:nvPr/>
        </p:nvSpPr>
        <p:spPr>
          <a:xfrm>
            <a:off x="5364573" y="3930591"/>
            <a:ext cx="6347437"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データクレンジングに必要なライブラリ（</a:t>
            </a:r>
            <a:r>
              <a:rPr lang="en-US" altLang="ja-JP" dirty="0"/>
              <a:t>Pandas</a:t>
            </a:r>
            <a:r>
              <a:rPr lang="ja-JP" altLang="en-US" dirty="0"/>
              <a:t>）の応用</a:t>
            </a:r>
          </a:p>
        </p:txBody>
      </p:sp>
      <p:sp>
        <p:nvSpPr>
          <p:cNvPr id="20" name="テキスト ボックス 19">
            <a:extLst>
              <a:ext uri="{FF2B5EF4-FFF2-40B4-BE49-F238E27FC236}">
                <a16:creationId xmlns:a16="http://schemas.microsoft.com/office/drawing/2014/main" id="{2FE9ADD3-F64F-AF89-CFC3-07A6DFA0031C}"/>
              </a:ext>
            </a:extLst>
          </p:cNvPr>
          <p:cNvSpPr txBox="1"/>
          <p:nvPr/>
        </p:nvSpPr>
        <p:spPr>
          <a:xfrm>
            <a:off x="5364573" y="5337229"/>
            <a:ext cx="6347436" cy="369332"/>
          </a:xfrm>
          <a:prstGeom prst="rect">
            <a:avLst/>
          </a:prstGeom>
          <a:solidFill>
            <a:schemeClr val="accent4">
              <a:lumMod val="20000"/>
              <a:lumOff val="80000"/>
            </a:schemeClr>
          </a:solidFill>
        </p:spPr>
        <p:txBody>
          <a:bodyPr wrap="square" rtlCol="0">
            <a:spAutoFit/>
          </a:bodyPr>
          <a:lstStyle>
            <a:defPPr>
              <a:defRPr lang="ja-JP"/>
            </a:defPPr>
            <a:lvl1pPr indent="0">
              <a:buNone/>
              <a:defRPr b="1"/>
            </a:lvl1pPr>
          </a:lstStyle>
          <a:p>
            <a:r>
              <a:rPr lang="ja-JP" altLang="en-US" dirty="0"/>
              <a:t>データクレンジングとデータの可視化</a:t>
            </a:r>
          </a:p>
        </p:txBody>
      </p:sp>
      <p:sp>
        <p:nvSpPr>
          <p:cNvPr id="21" name="テキスト ボックス 20">
            <a:extLst>
              <a:ext uri="{FF2B5EF4-FFF2-40B4-BE49-F238E27FC236}">
                <a16:creationId xmlns:a16="http://schemas.microsoft.com/office/drawing/2014/main" id="{FF1C0D5E-C2D7-7ED2-D898-315EFE0346CD}"/>
              </a:ext>
            </a:extLst>
          </p:cNvPr>
          <p:cNvSpPr txBox="1"/>
          <p:nvPr/>
        </p:nvSpPr>
        <p:spPr>
          <a:xfrm>
            <a:off x="5364573" y="1453063"/>
            <a:ext cx="3262406" cy="369332"/>
          </a:xfrm>
          <a:prstGeom prst="rect">
            <a:avLst/>
          </a:prstGeom>
          <a:solidFill>
            <a:srgbClr val="92D050"/>
          </a:solidFill>
        </p:spPr>
        <p:txBody>
          <a:bodyPr wrap="square" rtlCol="0">
            <a:spAutoFit/>
          </a:bodyPr>
          <a:lstStyle/>
          <a:p>
            <a:r>
              <a:rPr kumimoji="1" lang="en-US" altLang="ja-JP" b="1" dirty="0"/>
              <a:t>Python</a:t>
            </a:r>
            <a:r>
              <a:rPr kumimoji="1" lang="ja-JP" altLang="en-US" b="1" dirty="0"/>
              <a:t>を使ってみましょう</a:t>
            </a:r>
          </a:p>
        </p:txBody>
      </p:sp>
      <p:sp>
        <p:nvSpPr>
          <p:cNvPr id="8" name="テキスト ボックス 7">
            <a:extLst>
              <a:ext uri="{FF2B5EF4-FFF2-40B4-BE49-F238E27FC236}">
                <a16:creationId xmlns:a16="http://schemas.microsoft.com/office/drawing/2014/main" id="{0155856A-08B9-5D3F-803B-274FB563F5A6}"/>
              </a:ext>
            </a:extLst>
          </p:cNvPr>
          <p:cNvSpPr txBox="1"/>
          <p:nvPr/>
        </p:nvSpPr>
        <p:spPr>
          <a:xfrm>
            <a:off x="3696056" y="711491"/>
            <a:ext cx="2670561" cy="523220"/>
          </a:xfrm>
          <a:prstGeom prst="rect">
            <a:avLst/>
          </a:prstGeom>
          <a:noFill/>
        </p:spPr>
        <p:txBody>
          <a:bodyPr wrap="square" rtlCol="0">
            <a:spAutoFit/>
          </a:bodyPr>
          <a:lstStyle>
            <a:defPPr>
              <a:defRPr lang="ja-JP"/>
            </a:defPPr>
            <a:lvl1pPr algn="ctr">
              <a:defRPr sz="2800"/>
            </a:lvl1pPr>
          </a:lstStyle>
          <a:p>
            <a:pPr algn="l"/>
            <a:r>
              <a:rPr lang="ja-JP" altLang="en-US" dirty="0"/>
              <a:t>演習</a:t>
            </a:r>
            <a:r>
              <a:rPr lang="en-US" altLang="ja-JP" dirty="0"/>
              <a:t>2-7</a:t>
            </a:r>
            <a:r>
              <a:rPr lang="ja-JP" altLang="en-US" dirty="0"/>
              <a:t>の構成</a:t>
            </a:r>
          </a:p>
        </p:txBody>
      </p:sp>
      <p:sp>
        <p:nvSpPr>
          <p:cNvPr id="11" name="テキスト ボックス 10">
            <a:extLst>
              <a:ext uri="{FF2B5EF4-FFF2-40B4-BE49-F238E27FC236}">
                <a16:creationId xmlns:a16="http://schemas.microsoft.com/office/drawing/2014/main" id="{018197FB-649D-D001-FC08-124A56076D57}"/>
              </a:ext>
            </a:extLst>
          </p:cNvPr>
          <p:cNvSpPr txBox="1"/>
          <p:nvPr/>
        </p:nvSpPr>
        <p:spPr>
          <a:xfrm>
            <a:off x="1844468" y="2174397"/>
            <a:ext cx="2670561" cy="369332"/>
          </a:xfrm>
          <a:prstGeom prst="rect">
            <a:avLst/>
          </a:prstGeom>
          <a:noFill/>
        </p:spPr>
        <p:txBody>
          <a:bodyPr wrap="square" rtlCol="0">
            <a:spAutoFit/>
          </a:bodyPr>
          <a:lstStyle>
            <a:defPPr>
              <a:defRPr lang="ja-JP"/>
            </a:defPPr>
            <a:lvl1pPr algn="ctr">
              <a:defRPr sz="2800"/>
            </a:lvl1pPr>
          </a:lstStyle>
          <a:p>
            <a:pPr algn="l"/>
            <a:r>
              <a:rPr lang="en-US" altLang="ja-JP" sz="1800" dirty="0"/>
              <a:t>11/16 11:35-12:20</a:t>
            </a:r>
            <a:endParaRPr lang="ja-JP" altLang="en-US" sz="1800" dirty="0"/>
          </a:p>
        </p:txBody>
      </p:sp>
      <p:sp>
        <p:nvSpPr>
          <p:cNvPr id="15" name="テキスト ボックス 14">
            <a:extLst>
              <a:ext uri="{FF2B5EF4-FFF2-40B4-BE49-F238E27FC236}">
                <a16:creationId xmlns:a16="http://schemas.microsoft.com/office/drawing/2014/main" id="{CB146322-91C1-404F-5F4B-34FE3D2386B2}"/>
              </a:ext>
            </a:extLst>
          </p:cNvPr>
          <p:cNvSpPr txBox="1"/>
          <p:nvPr/>
        </p:nvSpPr>
        <p:spPr>
          <a:xfrm>
            <a:off x="1880074" y="3560197"/>
            <a:ext cx="2670561" cy="369332"/>
          </a:xfrm>
          <a:prstGeom prst="rect">
            <a:avLst/>
          </a:prstGeom>
          <a:noFill/>
        </p:spPr>
        <p:txBody>
          <a:bodyPr wrap="square" rtlCol="0">
            <a:spAutoFit/>
          </a:bodyPr>
          <a:lstStyle>
            <a:defPPr>
              <a:defRPr lang="ja-JP"/>
            </a:defPPr>
            <a:lvl1pPr algn="ctr">
              <a:defRPr sz="2800"/>
            </a:lvl1pPr>
          </a:lstStyle>
          <a:p>
            <a:pPr algn="l"/>
            <a:r>
              <a:rPr lang="en-US" altLang="ja-JP" sz="1800" dirty="0">
                <a:solidFill>
                  <a:srgbClr val="FF0000"/>
                </a:solidFill>
              </a:rPr>
              <a:t>11/30 11:35-12:20</a:t>
            </a:r>
            <a:endParaRPr lang="ja-JP" altLang="en-US" sz="1800" dirty="0">
              <a:solidFill>
                <a:srgbClr val="FF0000"/>
              </a:solidFill>
            </a:endParaRPr>
          </a:p>
        </p:txBody>
      </p:sp>
    </p:spTree>
    <p:extLst>
      <p:ext uri="{BB962C8B-B14F-4D97-AF65-F5344CB8AC3E}">
        <p14:creationId xmlns:p14="http://schemas.microsoft.com/office/powerpoint/2010/main" val="315701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CBD479-64AC-1B27-961B-D7C23E261D90}"/>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A85AF8ED-DEED-093D-CAF6-8C563A06BC5A}"/>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16" name="正方形/長方形 15">
            <a:extLst>
              <a:ext uri="{FF2B5EF4-FFF2-40B4-BE49-F238E27FC236}">
                <a16:creationId xmlns:a16="http://schemas.microsoft.com/office/drawing/2014/main" id="{3C225792-59B0-8FCB-9D77-B153A109F52C}"/>
              </a:ext>
            </a:extLst>
          </p:cNvPr>
          <p:cNvSpPr/>
          <p:nvPr/>
        </p:nvSpPr>
        <p:spPr>
          <a:xfrm>
            <a:off x="5222551" y="4552505"/>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変数</a:t>
            </a:r>
          </a:p>
        </p:txBody>
      </p:sp>
      <p:sp>
        <p:nvSpPr>
          <p:cNvPr id="17" name="矢印: 下カーブ 16">
            <a:extLst>
              <a:ext uri="{FF2B5EF4-FFF2-40B4-BE49-F238E27FC236}">
                <a16:creationId xmlns:a16="http://schemas.microsoft.com/office/drawing/2014/main" id="{E7D9FC2B-3ECD-6ED6-9A1C-A132F3903EB9}"/>
              </a:ext>
            </a:extLst>
          </p:cNvPr>
          <p:cNvSpPr/>
          <p:nvPr/>
        </p:nvSpPr>
        <p:spPr>
          <a:xfrm>
            <a:off x="3888330" y="3817281"/>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18" name="楕円 17">
            <a:extLst>
              <a:ext uri="{FF2B5EF4-FFF2-40B4-BE49-F238E27FC236}">
                <a16:creationId xmlns:a16="http://schemas.microsoft.com/office/drawing/2014/main" id="{9DE07DE3-82E6-5742-C2F4-96863FB6FBBC}"/>
              </a:ext>
            </a:extLst>
          </p:cNvPr>
          <p:cNvSpPr/>
          <p:nvPr/>
        </p:nvSpPr>
        <p:spPr>
          <a:xfrm>
            <a:off x="3326445"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19" name="テキスト ボックス 18">
            <a:extLst>
              <a:ext uri="{FF2B5EF4-FFF2-40B4-BE49-F238E27FC236}">
                <a16:creationId xmlns:a16="http://schemas.microsoft.com/office/drawing/2014/main" id="{C9CC452F-4744-3404-CDF1-681597AFF435}"/>
              </a:ext>
            </a:extLst>
          </p:cNvPr>
          <p:cNvSpPr txBox="1"/>
          <p:nvPr/>
        </p:nvSpPr>
        <p:spPr>
          <a:xfrm>
            <a:off x="3655457" y="5362851"/>
            <a:ext cx="465746" cy="523220"/>
          </a:xfrm>
          <a:prstGeom prst="rect">
            <a:avLst/>
          </a:prstGeom>
          <a:noFill/>
        </p:spPr>
        <p:txBody>
          <a:bodyPr wrap="square" rtlCol="0">
            <a:spAutoFit/>
          </a:bodyPr>
          <a:lstStyle/>
          <a:p>
            <a:r>
              <a:rPr kumimoji="1" lang="ja-JP" altLang="en-US" sz="2800" dirty="0"/>
              <a:t>値</a:t>
            </a:r>
          </a:p>
        </p:txBody>
      </p:sp>
      <p:sp>
        <p:nvSpPr>
          <p:cNvPr id="20" name="テキスト ボックス 19">
            <a:extLst>
              <a:ext uri="{FF2B5EF4-FFF2-40B4-BE49-F238E27FC236}">
                <a16:creationId xmlns:a16="http://schemas.microsoft.com/office/drawing/2014/main" id="{C7EEC4FD-E125-130A-B74B-D65E99044067}"/>
              </a:ext>
            </a:extLst>
          </p:cNvPr>
          <p:cNvSpPr txBox="1"/>
          <p:nvPr/>
        </p:nvSpPr>
        <p:spPr>
          <a:xfrm>
            <a:off x="3844766" y="3230087"/>
            <a:ext cx="3873679" cy="523220"/>
          </a:xfrm>
          <a:prstGeom prst="rect">
            <a:avLst/>
          </a:prstGeom>
          <a:noFill/>
        </p:spPr>
        <p:txBody>
          <a:bodyPr wrap="square" rtlCol="0">
            <a:spAutoFit/>
          </a:bodyPr>
          <a:lstStyle/>
          <a:p>
            <a:r>
              <a:rPr kumimoji="1" lang="ja-JP" altLang="en-US" sz="2800" dirty="0"/>
              <a:t>値を容器に</a:t>
            </a:r>
            <a:r>
              <a:rPr lang="ja-JP" altLang="en-US" sz="2800" dirty="0"/>
              <a:t>保存します</a:t>
            </a:r>
            <a:endParaRPr kumimoji="1" lang="ja-JP" altLang="en-US" sz="2800" dirty="0"/>
          </a:p>
        </p:txBody>
      </p:sp>
      <p:sp>
        <p:nvSpPr>
          <p:cNvPr id="21" name="テキスト ボックス 20">
            <a:extLst>
              <a:ext uri="{FF2B5EF4-FFF2-40B4-BE49-F238E27FC236}">
                <a16:creationId xmlns:a16="http://schemas.microsoft.com/office/drawing/2014/main" id="{55C6F019-7EB3-0B25-B7E1-95B4D9A10070}"/>
              </a:ext>
            </a:extLst>
          </p:cNvPr>
          <p:cNvSpPr txBox="1"/>
          <p:nvPr/>
        </p:nvSpPr>
        <p:spPr>
          <a:xfrm>
            <a:off x="5554319" y="5362851"/>
            <a:ext cx="465746" cy="523220"/>
          </a:xfrm>
          <a:prstGeom prst="rect">
            <a:avLst/>
          </a:prstGeom>
          <a:noFill/>
        </p:spPr>
        <p:txBody>
          <a:bodyPr wrap="square" rtlCol="0">
            <a:spAutoFit/>
          </a:bodyPr>
          <a:lstStyle/>
          <a:p>
            <a:pPr algn="ctr"/>
            <a:r>
              <a:rPr kumimoji="1" lang="en-US" altLang="ja-JP" sz="2800" dirty="0"/>
              <a:t>a</a:t>
            </a:r>
            <a:endParaRPr kumimoji="1" lang="ja-JP" altLang="en-US" sz="2800" dirty="0"/>
          </a:p>
        </p:txBody>
      </p:sp>
      <p:sp>
        <p:nvSpPr>
          <p:cNvPr id="4" name="テキスト ボックス 3">
            <a:extLst>
              <a:ext uri="{FF2B5EF4-FFF2-40B4-BE49-F238E27FC236}">
                <a16:creationId xmlns:a16="http://schemas.microsoft.com/office/drawing/2014/main" id="{E34AAA34-403D-36AF-2B80-FC83FF6ED2D5}"/>
              </a:ext>
            </a:extLst>
          </p:cNvPr>
          <p:cNvSpPr txBox="1"/>
          <p:nvPr/>
        </p:nvSpPr>
        <p:spPr>
          <a:xfrm>
            <a:off x="579309" y="648763"/>
            <a:ext cx="11612691" cy="646331"/>
          </a:xfrm>
          <a:prstGeom prst="rect">
            <a:avLst/>
          </a:prstGeom>
          <a:noFill/>
        </p:spPr>
        <p:txBody>
          <a:bodyPr wrap="square">
            <a:spAutoFit/>
          </a:bodyPr>
          <a:lstStyle>
            <a:defPPr>
              <a:defRPr lang="ja-JP"/>
            </a:defPPr>
            <a:lvl1pPr algn="just">
              <a:defRPr b="1" i="0">
                <a:solidFill>
                  <a:srgbClr val="374151"/>
                </a:solidFill>
                <a:effectLst/>
                <a:latin typeface="Söhne"/>
              </a:defRPr>
            </a:lvl1pPr>
          </a:lstStyle>
          <a:p>
            <a:r>
              <a:rPr lang="ja-JP" altLang="en-US" dirty="0"/>
              <a:t>変数</a:t>
            </a:r>
            <a:r>
              <a:rPr lang="ja-JP" altLang="en-US" b="0" dirty="0"/>
              <a:t>とは、データや値を一時的に保持するための名前付きの「容器」または「箱」のようなものです。</a:t>
            </a:r>
            <a:endParaRPr lang="en-US" altLang="ja-JP" b="0" dirty="0"/>
          </a:p>
          <a:p>
            <a:r>
              <a:rPr lang="ja-JP" altLang="en-US" b="0" dirty="0"/>
              <a:t>この変数を使用することで、プログラム中でその値を繰り返し利用することができます。</a:t>
            </a:r>
          </a:p>
        </p:txBody>
      </p:sp>
    </p:spTree>
    <p:extLst>
      <p:ext uri="{BB962C8B-B14F-4D97-AF65-F5344CB8AC3E}">
        <p14:creationId xmlns:p14="http://schemas.microsoft.com/office/powerpoint/2010/main" val="27349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CBD479-64AC-1B27-961B-D7C23E261D90}"/>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A85AF8ED-DEED-093D-CAF6-8C563A06BC5A}"/>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16" name="正方形/長方形 15">
            <a:extLst>
              <a:ext uri="{FF2B5EF4-FFF2-40B4-BE49-F238E27FC236}">
                <a16:creationId xmlns:a16="http://schemas.microsoft.com/office/drawing/2014/main" id="{3C225792-59B0-8FCB-9D77-B153A109F52C}"/>
              </a:ext>
            </a:extLst>
          </p:cNvPr>
          <p:cNvSpPr/>
          <p:nvPr/>
        </p:nvSpPr>
        <p:spPr>
          <a:xfrm>
            <a:off x="5222551" y="4552505"/>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変数</a:t>
            </a:r>
          </a:p>
        </p:txBody>
      </p:sp>
      <p:sp>
        <p:nvSpPr>
          <p:cNvPr id="17" name="矢印: 下カーブ 16">
            <a:extLst>
              <a:ext uri="{FF2B5EF4-FFF2-40B4-BE49-F238E27FC236}">
                <a16:creationId xmlns:a16="http://schemas.microsoft.com/office/drawing/2014/main" id="{E7D9FC2B-3ECD-6ED6-9A1C-A132F3903EB9}"/>
              </a:ext>
            </a:extLst>
          </p:cNvPr>
          <p:cNvSpPr/>
          <p:nvPr/>
        </p:nvSpPr>
        <p:spPr>
          <a:xfrm>
            <a:off x="3888330" y="3817281"/>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18" name="楕円 17">
            <a:extLst>
              <a:ext uri="{FF2B5EF4-FFF2-40B4-BE49-F238E27FC236}">
                <a16:creationId xmlns:a16="http://schemas.microsoft.com/office/drawing/2014/main" id="{9DE07DE3-82E6-5742-C2F4-96863FB6FBBC}"/>
              </a:ext>
            </a:extLst>
          </p:cNvPr>
          <p:cNvSpPr/>
          <p:nvPr/>
        </p:nvSpPr>
        <p:spPr>
          <a:xfrm>
            <a:off x="3326445"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19" name="テキスト ボックス 18">
            <a:extLst>
              <a:ext uri="{FF2B5EF4-FFF2-40B4-BE49-F238E27FC236}">
                <a16:creationId xmlns:a16="http://schemas.microsoft.com/office/drawing/2014/main" id="{C9CC452F-4744-3404-CDF1-681597AFF435}"/>
              </a:ext>
            </a:extLst>
          </p:cNvPr>
          <p:cNvSpPr txBox="1"/>
          <p:nvPr/>
        </p:nvSpPr>
        <p:spPr>
          <a:xfrm>
            <a:off x="3655457" y="5362851"/>
            <a:ext cx="465746" cy="523220"/>
          </a:xfrm>
          <a:prstGeom prst="rect">
            <a:avLst/>
          </a:prstGeom>
          <a:noFill/>
        </p:spPr>
        <p:txBody>
          <a:bodyPr wrap="square" rtlCol="0">
            <a:spAutoFit/>
          </a:bodyPr>
          <a:lstStyle/>
          <a:p>
            <a:r>
              <a:rPr kumimoji="1" lang="ja-JP" altLang="en-US" sz="2800" dirty="0"/>
              <a:t>値</a:t>
            </a:r>
          </a:p>
        </p:txBody>
      </p:sp>
      <p:sp>
        <p:nvSpPr>
          <p:cNvPr id="20" name="テキスト ボックス 19">
            <a:extLst>
              <a:ext uri="{FF2B5EF4-FFF2-40B4-BE49-F238E27FC236}">
                <a16:creationId xmlns:a16="http://schemas.microsoft.com/office/drawing/2014/main" id="{C7EEC4FD-E125-130A-B74B-D65E99044067}"/>
              </a:ext>
            </a:extLst>
          </p:cNvPr>
          <p:cNvSpPr txBox="1"/>
          <p:nvPr/>
        </p:nvSpPr>
        <p:spPr>
          <a:xfrm>
            <a:off x="3844766" y="3230087"/>
            <a:ext cx="1621121" cy="523220"/>
          </a:xfrm>
          <a:prstGeom prst="rect">
            <a:avLst/>
          </a:prstGeom>
          <a:noFill/>
        </p:spPr>
        <p:txBody>
          <a:bodyPr wrap="square" rtlCol="0">
            <a:spAutoFit/>
          </a:bodyPr>
          <a:lstStyle/>
          <a:p>
            <a:r>
              <a:rPr kumimoji="1" lang="ja-JP" altLang="en-US" sz="2800" dirty="0"/>
              <a:t>値を</a:t>
            </a:r>
            <a:r>
              <a:rPr lang="ja-JP" altLang="en-US" sz="2800" dirty="0"/>
              <a:t>保存</a:t>
            </a:r>
            <a:endParaRPr kumimoji="1" lang="ja-JP" altLang="en-US" sz="2800" dirty="0"/>
          </a:p>
        </p:txBody>
      </p:sp>
      <p:sp>
        <p:nvSpPr>
          <p:cNvPr id="21" name="テキスト ボックス 20">
            <a:extLst>
              <a:ext uri="{FF2B5EF4-FFF2-40B4-BE49-F238E27FC236}">
                <a16:creationId xmlns:a16="http://schemas.microsoft.com/office/drawing/2014/main" id="{55C6F019-7EB3-0B25-B7E1-95B4D9A10070}"/>
              </a:ext>
            </a:extLst>
          </p:cNvPr>
          <p:cNvSpPr txBox="1"/>
          <p:nvPr/>
        </p:nvSpPr>
        <p:spPr>
          <a:xfrm>
            <a:off x="5554319" y="5362851"/>
            <a:ext cx="465746" cy="523220"/>
          </a:xfrm>
          <a:prstGeom prst="rect">
            <a:avLst/>
          </a:prstGeom>
          <a:noFill/>
        </p:spPr>
        <p:txBody>
          <a:bodyPr wrap="square" rtlCol="0">
            <a:spAutoFit/>
          </a:bodyPr>
          <a:lstStyle/>
          <a:p>
            <a:pPr algn="ctr"/>
            <a:r>
              <a:rPr kumimoji="1" lang="en-US" altLang="ja-JP" sz="2800" dirty="0"/>
              <a:t>a</a:t>
            </a:r>
            <a:endParaRPr kumimoji="1" lang="ja-JP" altLang="en-US" sz="2800" dirty="0"/>
          </a:p>
        </p:txBody>
      </p:sp>
      <p:sp>
        <p:nvSpPr>
          <p:cNvPr id="24" name="テキスト ボックス 23">
            <a:extLst>
              <a:ext uri="{FF2B5EF4-FFF2-40B4-BE49-F238E27FC236}">
                <a16:creationId xmlns:a16="http://schemas.microsoft.com/office/drawing/2014/main" id="{A9CA3ACA-579C-32B8-D6A8-560309CB4F70}"/>
              </a:ext>
            </a:extLst>
          </p:cNvPr>
          <p:cNvSpPr txBox="1"/>
          <p:nvPr/>
        </p:nvSpPr>
        <p:spPr>
          <a:xfrm>
            <a:off x="7469030" y="5362851"/>
            <a:ext cx="465746" cy="523220"/>
          </a:xfrm>
          <a:prstGeom prst="rect">
            <a:avLst/>
          </a:prstGeom>
          <a:noFill/>
        </p:spPr>
        <p:txBody>
          <a:bodyPr wrap="square" rtlCol="0">
            <a:spAutoFit/>
          </a:bodyPr>
          <a:lstStyle/>
          <a:p>
            <a:r>
              <a:rPr kumimoji="1" lang="ja-JP" altLang="en-US" sz="2800" dirty="0"/>
              <a:t>値</a:t>
            </a:r>
          </a:p>
        </p:txBody>
      </p:sp>
      <p:sp>
        <p:nvSpPr>
          <p:cNvPr id="25" name="テキスト ボックス 24">
            <a:extLst>
              <a:ext uri="{FF2B5EF4-FFF2-40B4-BE49-F238E27FC236}">
                <a16:creationId xmlns:a16="http://schemas.microsoft.com/office/drawing/2014/main" id="{17D922C1-2F48-7A0C-9CFF-306CC3C55134}"/>
              </a:ext>
            </a:extLst>
          </p:cNvPr>
          <p:cNvSpPr txBox="1"/>
          <p:nvPr/>
        </p:nvSpPr>
        <p:spPr>
          <a:xfrm>
            <a:off x="5889477" y="3230087"/>
            <a:ext cx="5441132" cy="523220"/>
          </a:xfrm>
          <a:prstGeom prst="rect">
            <a:avLst/>
          </a:prstGeom>
          <a:noFill/>
        </p:spPr>
        <p:txBody>
          <a:bodyPr wrap="square" rtlCol="0">
            <a:spAutoFit/>
          </a:bodyPr>
          <a:lstStyle/>
          <a:p>
            <a:r>
              <a:rPr kumimoji="1" lang="ja-JP" altLang="en-US" sz="2800" dirty="0"/>
              <a:t>値を</a:t>
            </a:r>
            <a:r>
              <a:rPr lang="ja-JP" altLang="en-US" sz="2800" dirty="0"/>
              <a:t>取り出して利用します</a:t>
            </a:r>
            <a:endParaRPr kumimoji="1" lang="ja-JP" altLang="en-US" sz="2800" dirty="0"/>
          </a:p>
        </p:txBody>
      </p:sp>
      <p:sp>
        <p:nvSpPr>
          <p:cNvPr id="51" name="楕円 50">
            <a:extLst>
              <a:ext uri="{FF2B5EF4-FFF2-40B4-BE49-F238E27FC236}">
                <a16:creationId xmlns:a16="http://schemas.microsoft.com/office/drawing/2014/main" id="{904C3979-E77F-A64D-E727-8C940B18C060}"/>
              </a:ext>
            </a:extLst>
          </p:cNvPr>
          <p:cNvSpPr/>
          <p:nvPr/>
        </p:nvSpPr>
        <p:spPr>
          <a:xfrm>
            <a:off x="7071650"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54" name="矢印: 下カーブ 53">
            <a:extLst>
              <a:ext uri="{FF2B5EF4-FFF2-40B4-BE49-F238E27FC236}">
                <a16:creationId xmlns:a16="http://schemas.microsoft.com/office/drawing/2014/main" id="{FA17521E-CC8D-DF32-E4DA-0ADD31890E1A}"/>
              </a:ext>
            </a:extLst>
          </p:cNvPr>
          <p:cNvSpPr/>
          <p:nvPr/>
        </p:nvSpPr>
        <p:spPr>
          <a:xfrm>
            <a:off x="6201665" y="3821356"/>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3" name="テキスト ボックス 2">
            <a:extLst>
              <a:ext uri="{FF2B5EF4-FFF2-40B4-BE49-F238E27FC236}">
                <a16:creationId xmlns:a16="http://schemas.microsoft.com/office/drawing/2014/main" id="{D4BB990A-A4C7-81A9-0A59-19675F5E3341}"/>
              </a:ext>
            </a:extLst>
          </p:cNvPr>
          <p:cNvSpPr txBox="1"/>
          <p:nvPr/>
        </p:nvSpPr>
        <p:spPr>
          <a:xfrm>
            <a:off x="494117" y="648763"/>
            <a:ext cx="11697883" cy="707886"/>
          </a:xfrm>
          <a:prstGeom prst="rect">
            <a:avLst/>
          </a:prstGeom>
          <a:noFill/>
        </p:spPr>
        <p:txBody>
          <a:bodyPr wrap="square">
            <a:spAutoFit/>
          </a:bodyPr>
          <a:lstStyle>
            <a:defPPr>
              <a:defRPr lang="ja-JP"/>
            </a:defPPr>
            <a:lvl1pPr algn="just">
              <a:defRPr b="1" i="0">
                <a:solidFill>
                  <a:srgbClr val="374151"/>
                </a:solidFill>
                <a:effectLst/>
                <a:latin typeface="Söhne"/>
              </a:defRPr>
            </a:lvl1pPr>
          </a:lstStyle>
          <a:p>
            <a:r>
              <a:rPr lang="ja-JP" altLang="en-US" sz="2000" dirty="0"/>
              <a:t>変数</a:t>
            </a:r>
            <a:r>
              <a:rPr lang="ja-JP" altLang="en-US" sz="2000" b="0" dirty="0"/>
              <a:t>とは、データや値を一時的に保持するための名前付きの「容器」または「箱」のようなものです。</a:t>
            </a:r>
            <a:endParaRPr lang="en-US" altLang="ja-JP" sz="2000" b="0" dirty="0"/>
          </a:p>
          <a:p>
            <a:r>
              <a:rPr lang="ja-JP" altLang="en-US" sz="2000" b="0" dirty="0"/>
              <a:t>この変数を使用することで、プログラム中でその値を繰り返し利用することができます。</a:t>
            </a:r>
          </a:p>
        </p:txBody>
      </p:sp>
    </p:spTree>
    <p:extLst>
      <p:ext uri="{BB962C8B-B14F-4D97-AF65-F5344CB8AC3E}">
        <p14:creationId xmlns:p14="http://schemas.microsoft.com/office/powerpoint/2010/main" val="312282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3369493-CB17-452C-E524-FCB58E8EF409}"/>
              </a:ext>
            </a:extLst>
          </p:cNvPr>
          <p:cNvSpPr/>
          <p:nvPr/>
        </p:nvSpPr>
        <p:spPr>
          <a:xfrm>
            <a:off x="5222551" y="4552505"/>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t>変数</a:t>
            </a:r>
          </a:p>
        </p:txBody>
      </p:sp>
      <p:sp>
        <p:nvSpPr>
          <p:cNvPr id="3" name="矢印: 下カーブ 2">
            <a:extLst>
              <a:ext uri="{FF2B5EF4-FFF2-40B4-BE49-F238E27FC236}">
                <a16:creationId xmlns:a16="http://schemas.microsoft.com/office/drawing/2014/main" id="{ED7C2834-E98F-B66E-7399-185B2434E5CF}"/>
              </a:ext>
            </a:extLst>
          </p:cNvPr>
          <p:cNvSpPr/>
          <p:nvPr/>
        </p:nvSpPr>
        <p:spPr>
          <a:xfrm>
            <a:off x="3888330" y="3817281"/>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4" name="楕円 3">
            <a:extLst>
              <a:ext uri="{FF2B5EF4-FFF2-40B4-BE49-F238E27FC236}">
                <a16:creationId xmlns:a16="http://schemas.microsoft.com/office/drawing/2014/main" id="{D887EA1D-9BFE-3FED-8AE8-E5CAB5DF1E13}"/>
              </a:ext>
            </a:extLst>
          </p:cNvPr>
          <p:cNvSpPr/>
          <p:nvPr/>
        </p:nvSpPr>
        <p:spPr>
          <a:xfrm>
            <a:off x="3326445"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5" name="テキスト ボックス 4">
            <a:extLst>
              <a:ext uri="{FF2B5EF4-FFF2-40B4-BE49-F238E27FC236}">
                <a16:creationId xmlns:a16="http://schemas.microsoft.com/office/drawing/2014/main" id="{87524E17-BE35-FBFC-E67F-7427F3E7FE06}"/>
              </a:ext>
            </a:extLst>
          </p:cNvPr>
          <p:cNvSpPr txBox="1"/>
          <p:nvPr/>
        </p:nvSpPr>
        <p:spPr>
          <a:xfrm>
            <a:off x="3655457" y="5362851"/>
            <a:ext cx="465746" cy="523220"/>
          </a:xfrm>
          <a:prstGeom prst="rect">
            <a:avLst/>
          </a:prstGeom>
          <a:noFill/>
        </p:spPr>
        <p:txBody>
          <a:bodyPr wrap="square" rtlCol="0">
            <a:spAutoFit/>
          </a:bodyPr>
          <a:lstStyle/>
          <a:p>
            <a:r>
              <a:rPr kumimoji="1" lang="ja-JP" altLang="en-US" sz="2800" dirty="0"/>
              <a:t>値</a:t>
            </a:r>
          </a:p>
        </p:txBody>
      </p:sp>
      <p:sp>
        <p:nvSpPr>
          <p:cNvPr id="6" name="テキスト ボックス 5">
            <a:extLst>
              <a:ext uri="{FF2B5EF4-FFF2-40B4-BE49-F238E27FC236}">
                <a16:creationId xmlns:a16="http://schemas.microsoft.com/office/drawing/2014/main" id="{73CDD275-1BD0-0466-0E7D-CF61385E2DF9}"/>
              </a:ext>
            </a:extLst>
          </p:cNvPr>
          <p:cNvSpPr txBox="1"/>
          <p:nvPr/>
        </p:nvSpPr>
        <p:spPr>
          <a:xfrm>
            <a:off x="3844766" y="3230087"/>
            <a:ext cx="1621121" cy="523220"/>
          </a:xfrm>
          <a:prstGeom prst="rect">
            <a:avLst/>
          </a:prstGeom>
          <a:noFill/>
        </p:spPr>
        <p:txBody>
          <a:bodyPr wrap="square" rtlCol="0">
            <a:spAutoFit/>
          </a:bodyPr>
          <a:lstStyle/>
          <a:p>
            <a:r>
              <a:rPr kumimoji="1" lang="ja-JP" altLang="en-US" sz="2800" dirty="0"/>
              <a:t>値を</a:t>
            </a:r>
            <a:r>
              <a:rPr lang="ja-JP" altLang="en-US" sz="2800" dirty="0"/>
              <a:t>保存</a:t>
            </a:r>
            <a:endParaRPr kumimoji="1" lang="ja-JP" altLang="en-US" sz="2800" dirty="0"/>
          </a:p>
        </p:txBody>
      </p:sp>
      <p:sp>
        <p:nvSpPr>
          <p:cNvPr id="7" name="テキスト ボックス 6">
            <a:extLst>
              <a:ext uri="{FF2B5EF4-FFF2-40B4-BE49-F238E27FC236}">
                <a16:creationId xmlns:a16="http://schemas.microsoft.com/office/drawing/2014/main" id="{5C822248-B7F4-2839-7142-D80A9872AB33}"/>
              </a:ext>
            </a:extLst>
          </p:cNvPr>
          <p:cNvSpPr txBox="1"/>
          <p:nvPr/>
        </p:nvSpPr>
        <p:spPr>
          <a:xfrm>
            <a:off x="5554319" y="5362851"/>
            <a:ext cx="465746" cy="523220"/>
          </a:xfrm>
          <a:prstGeom prst="rect">
            <a:avLst/>
          </a:prstGeom>
          <a:noFill/>
        </p:spPr>
        <p:txBody>
          <a:bodyPr wrap="square" rtlCol="0">
            <a:spAutoFit/>
          </a:bodyPr>
          <a:lstStyle/>
          <a:p>
            <a:pPr algn="ctr"/>
            <a:r>
              <a:rPr kumimoji="1" lang="en-US" altLang="ja-JP" sz="2800" dirty="0"/>
              <a:t>a</a:t>
            </a:r>
            <a:endParaRPr kumimoji="1" lang="ja-JP" altLang="en-US" sz="2800" dirty="0"/>
          </a:p>
        </p:txBody>
      </p:sp>
      <p:sp>
        <p:nvSpPr>
          <p:cNvPr id="8" name="テキスト ボックス 7">
            <a:extLst>
              <a:ext uri="{FF2B5EF4-FFF2-40B4-BE49-F238E27FC236}">
                <a16:creationId xmlns:a16="http://schemas.microsoft.com/office/drawing/2014/main" id="{EE884AF2-B9BB-7FA0-17B5-5305F96B1766}"/>
              </a:ext>
            </a:extLst>
          </p:cNvPr>
          <p:cNvSpPr txBox="1"/>
          <p:nvPr/>
        </p:nvSpPr>
        <p:spPr>
          <a:xfrm>
            <a:off x="7469030" y="5362851"/>
            <a:ext cx="465746" cy="523220"/>
          </a:xfrm>
          <a:prstGeom prst="rect">
            <a:avLst/>
          </a:prstGeom>
          <a:noFill/>
        </p:spPr>
        <p:txBody>
          <a:bodyPr wrap="square" rtlCol="0">
            <a:spAutoFit/>
          </a:bodyPr>
          <a:lstStyle/>
          <a:p>
            <a:r>
              <a:rPr kumimoji="1" lang="ja-JP" altLang="en-US" sz="2800" dirty="0"/>
              <a:t>値</a:t>
            </a:r>
          </a:p>
        </p:txBody>
      </p:sp>
      <p:sp>
        <p:nvSpPr>
          <p:cNvPr id="9" name="テキスト ボックス 8">
            <a:extLst>
              <a:ext uri="{FF2B5EF4-FFF2-40B4-BE49-F238E27FC236}">
                <a16:creationId xmlns:a16="http://schemas.microsoft.com/office/drawing/2014/main" id="{1DD0DF4F-DDF7-D675-0A1C-0F7274491654}"/>
              </a:ext>
            </a:extLst>
          </p:cNvPr>
          <p:cNvSpPr txBox="1"/>
          <p:nvPr/>
        </p:nvSpPr>
        <p:spPr>
          <a:xfrm>
            <a:off x="5889477" y="3230087"/>
            <a:ext cx="3476714" cy="523220"/>
          </a:xfrm>
          <a:prstGeom prst="rect">
            <a:avLst/>
          </a:prstGeom>
          <a:noFill/>
        </p:spPr>
        <p:txBody>
          <a:bodyPr wrap="square" rtlCol="0">
            <a:spAutoFit/>
          </a:bodyPr>
          <a:lstStyle/>
          <a:p>
            <a:r>
              <a:rPr kumimoji="1" lang="ja-JP" altLang="en-US" sz="2800" dirty="0"/>
              <a:t>値を</a:t>
            </a:r>
            <a:r>
              <a:rPr lang="ja-JP" altLang="en-US" sz="2800" dirty="0"/>
              <a:t>取り出して利用</a:t>
            </a:r>
            <a:endParaRPr kumimoji="1" lang="ja-JP" altLang="en-US" sz="2800" dirty="0"/>
          </a:p>
        </p:txBody>
      </p:sp>
      <p:sp>
        <p:nvSpPr>
          <p:cNvPr id="12" name="テキスト ボックス 11">
            <a:extLst>
              <a:ext uri="{FF2B5EF4-FFF2-40B4-BE49-F238E27FC236}">
                <a16:creationId xmlns:a16="http://schemas.microsoft.com/office/drawing/2014/main" id="{535C7707-B36C-0670-BFF3-91A3C4470736}"/>
              </a:ext>
            </a:extLst>
          </p:cNvPr>
          <p:cNvSpPr txBox="1"/>
          <p:nvPr/>
        </p:nvSpPr>
        <p:spPr>
          <a:xfrm>
            <a:off x="3657602" y="2248147"/>
            <a:ext cx="1995447" cy="523220"/>
          </a:xfrm>
          <a:prstGeom prst="rect">
            <a:avLst/>
          </a:prstGeom>
          <a:noFill/>
        </p:spPr>
        <p:txBody>
          <a:bodyPr wrap="square" rtlCol="0">
            <a:spAutoFit/>
          </a:bodyPr>
          <a:lstStyle/>
          <a:p>
            <a:r>
              <a:rPr lang="ja-JP" altLang="en-US" sz="2800" b="1" dirty="0"/>
              <a:t>変数の代入</a:t>
            </a:r>
            <a:endParaRPr kumimoji="1" lang="ja-JP" altLang="en-US" sz="2800" b="1" dirty="0"/>
          </a:p>
        </p:txBody>
      </p:sp>
      <p:sp>
        <p:nvSpPr>
          <p:cNvPr id="13" name="テキスト ボックス 12">
            <a:extLst>
              <a:ext uri="{FF2B5EF4-FFF2-40B4-BE49-F238E27FC236}">
                <a16:creationId xmlns:a16="http://schemas.microsoft.com/office/drawing/2014/main" id="{AF88274F-81BB-6A80-DD70-11AE44F38FEA}"/>
              </a:ext>
            </a:extLst>
          </p:cNvPr>
          <p:cNvSpPr txBox="1"/>
          <p:nvPr/>
        </p:nvSpPr>
        <p:spPr>
          <a:xfrm>
            <a:off x="6630111" y="2249580"/>
            <a:ext cx="1995447" cy="523220"/>
          </a:xfrm>
          <a:prstGeom prst="rect">
            <a:avLst/>
          </a:prstGeom>
          <a:noFill/>
        </p:spPr>
        <p:txBody>
          <a:bodyPr wrap="square" rtlCol="0">
            <a:spAutoFit/>
          </a:bodyPr>
          <a:lstStyle/>
          <a:p>
            <a:r>
              <a:rPr lang="ja-JP" altLang="en-US" sz="2800" b="1" dirty="0"/>
              <a:t>変数の参照</a:t>
            </a:r>
            <a:endParaRPr kumimoji="1" lang="ja-JP" altLang="en-US" sz="2800" b="1" dirty="0"/>
          </a:p>
        </p:txBody>
      </p:sp>
      <p:sp>
        <p:nvSpPr>
          <p:cNvPr id="15" name="楕円 14">
            <a:extLst>
              <a:ext uri="{FF2B5EF4-FFF2-40B4-BE49-F238E27FC236}">
                <a16:creationId xmlns:a16="http://schemas.microsoft.com/office/drawing/2014/main" id="{8AA72F7C-EE44-554A-AB76-6097C9F2FDDF}"/>
              </a:ext>
            </a:extLst>
          </p:cNvPr>
          <p:cNvSpPr/>
          <p:nvPr/>
        </p:nvSpPr>
        <p:spPr>
          <a:xfrm>
            <a:off x="7071650"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16" name="矢印: 下カーブ 15">
            <a:extLst>
              <a:ext uri="{FF2B5EF4-FFF2-40B4-BE49-F238E27FC236}">
                <a16:creationId xmlns:a16="http://schemas.microsoft.com/office/drawing/2014/main" id="{6654053B-CD3B-007B-759E-3632B9E2D7E5}"/>
              </a:ext>
            </a:extLst>
          </p:cNvPr>
          <p:cNvSpPr/>
          <p:nvPr/>
        </p:nvSpPr>
        <p:spPr>
          <a:xfrm>
            <a:off x="6201665" y="3821356"/>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17" name="テキスト ボックス 16">
            <a:extLst>
              <a:ext uri="{FF2B5EF4-FFF2-40B4-BE49-F238E27FC236}">
                <a16:creationId xmlns:a16="http://schemas.microsoft.com/office/drawing/2014/main" id="{BC4B165B-4066-1483-FA4A-4D101E3AEE86}"/>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8" name="テキスト ボックス 17">
            <a:extLst>
              <a:ext uri="{FF2B5EF4-FFF2-40B4-BE49-F238E27FC236}">
                <a16:creationId xmlns:a16="http://schemas.microsoft.com/office/drawing/2014/main" id="{19424343-7CCE-19CF-74C2-4109517839A8}"/>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20" name="矢印: 下 19">
            <a:extLst>
              <a:ext uri="{FF2B5EF4-FFF2-40B4-BE49-F238E27FC236}">
                <a16:creationId xmlns:a16="http://schemas.microsoft.com/office/drawing/2014/main" id="{5AC808DE-EEBC-DEDD-821A-DEBC0FB7C51F}"/>
              </a:ext>
            </a:extLst>
          </p:cNvPr>
          <p:cNvSpPr/>
          <p:nvPr/>
        </p:nvSpPr>
        <p:spPr>
          <a:xfrm rot="10800000">
            <a:off x="4412759" y="2651109"/>
            <a:ext cx="485132" cy="584989"/>
          </a:xfrm>
          <a:prstGeom prst="downArrow">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7167F087-D487-1819-CE5F-702BE979DFD8}"/>
              </a:ext>
            </a:extLst>
          </p:cNvPr>
          <p:cNvSpPr/>
          <p:nvPr/>
        </p:nvSpPr>
        <p:spPr>
          <a:xfrm rot="10800000">
            <a:off x="7439365" y="2653739"/>
            <a:ext cx="485132" cy="584989"/>
          </a:xfrm>
          <a:prstGeom prst="downArrow">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590E62B-F326-412F-9B33-5DD09C5DD0E8}"/>
              </a:ext>
            </a:extLst>
          </p:cNvPr>
          <p:cNvSpPr txBox="1"/>
          <p:nvPr/>
        </p:nvSpPr>
        <p:spPr>
          <a:xfrm>
            <a:off x="494117" y="648763"/>
            <a:ext cx="11697883" cy="707886"/>
          </a:xfrm>
          <a:prstGeom prst="rect">
            <a:avLst/>
          </a:prstGeom>
          <a:noFill/>
        </p:spPr>
        <p:txBody>
          <a:bodyPr wrap="square">
            <a:spAutoFit/>
          </a:bodyPr>
          <a:lstStyle>
            <a:defPPr>
              <a:defRPr lang="ja-JP"/>
            </a:defPPr>
            <a:lvl1pPr algn="just">
              <a:defRPr b="1" i="0">
                <a:solidFill>
                  <a:srgbClr val="374151"/>
                </a:solidFill>
                <a:effectLst/>
                <a:latin typeface="Söhne"/>
              </a:defRPr>
            </a:lvl1pPr>
          </a:lstStyle>
          <a:p>
            <a:r>
              <a:rPr lang="ja-JP" altLang="en-US" sz="2000" dirty="0"/>
              <a:t>変数</a:t>
            </a:r>
            <a:r>
              <a:rPr lang="ja-JP" altLang="en-US" sz="2000" b="0" dirty="0"/>
              <a:t>とは、データや値を一時的に保持するための名前付きの「容器」または「箱」のようなものです。</a:t>
            </a:r>
            <a:endParaRPr lang="en-US" altLang="ja-JP" sz="2000" b="0" dirty="0"/>
          </a:p>
          <a:p>
            <a:r>
              <a:rPr lang="ja-JP" altLang="en-US" sz="2000" b="0" dirty="0"/>
              <a:t>この変数を使用することで、プログラム中でその値を繰り返し利用することができます。</a:t>
            </a:r>
          </a:p>
        </p:txBody>
      </p:sp>
    </p:spTree>
    <p:extLst>
      <p:ext uri="{BB962C8B-B14F-4D97-AF65-F5344CB8AC3E}">
        <p14:creationId xmlns:p14="http://schemas.microsoft.com/office/powerpoint/2010/main" val="57197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3369493-CB17-452C-E524-FCB58E8EF409}"/>
              </a:ext>
            </a:extLst>
          </p:cNvPr>
          <p:cNvSpPr/>
          <p:nvPr/>
        </p:nvSpPr>
        <p:spPr>
          <a:xfrm>
            <a:off x="5222551" y="4552505"/>
            <a:ext cx="1063951" cy="60247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t>変数</a:t>
            </a:r>
          </a:p>
        </p:txBody>
      </p:sp>
      <p:sp>
        <p:nvSpPr>
          <p:cNvPr id="3" name="矢印: 下カーブ 2">
            <a:extLst>
              <a:ext uri="{FF2B5EF4-FFF2-40B4-BE49-F238E27FC236}">
                <a16:creationId xmlns:a16="http://schemas.microsoft.com/office/drawing/2014/main" id="{ED7C2834-E98F-B66E-7399-185B2434E5CF}"/>
              </a:ext>
            </a:extLst>
          </p:cNvPr>
          <p:cNvSpPr/>
          <p:nvPr/>
        </p:nvSpPr>
        <p:spPr>
          <a:xfrm>
            <a:off x="3888330" y="3817281"/>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4" name="楕円 3">
            <a:extLst>
              <a:ext uri="{FF2B5EF4-FFF2-40B4-BE49-F238E27FC236}">
                <a16:creationId xmlns:a16="http://schemas.microsoft.com/office/drawing/2014/main" id="{D887EA1D-9BFE-3FED-8AE8-E5CAB5DF1E13}"/>
              </a:ext>
            </a:extLst>
          </p:cNvPr>
          <p:cNvSpPr/>
          <p:nvPr/>
        </p:nvSpPr>
        <p:spPr>
          <a:xfrm>
            <a:off x="3326445"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5" name="テキスト ボックス 4">
            <a:extLst>
              <a:ext uri="{FF2B5EF4-FFF2-40B4-BE49-F238E27FC236}">
                <a16:creationId xmlns:a16="http://schemas.microsoft.com/office/drawing/2014/main" id="{87524E17-BE35-FBFC-E67F-7427F3E7FE06}"/>
              </a:ext>
            </a:extLst>
          </p:cNvPr>
          <p:cNvSpPr txBox="1"/>
          <p:nvPr/>
        </p:nvSpPr>
        <p:spPr>
          <a:xfrm>
            <a:off x="3655457" y="5362851"/>
            <a:ext cx="465746" cy="523220"/>
          </a:xfrm>
          <a:prstGeom prst="rect">
            <a:avLst/>
          </a:prstGeom>
          <a:noFill/>
        </p:spPr>
        <p:txBody>
          <a:bodyPr wrap="square" rtlCol="0">
            <a:spAutoFit/>
          </a:bodyPr>
          <a:lstStyle/>
          <a:p>
            <a:r>
              <a:rPr kumimoji="1" lang="ja-JP" altLang="en-US" sz="2800" dirty="0"/>
              <a:t>値</a:t>
            </a:r>
          </a:p>
        </p:txBody>
      </p:sp>
      <p:sp>
        <p:nvSpPr>
          <p:cNvPr id="6" name="テキスト ボックス 5">
            <a:extLst>
              <a:ext uri="{FF2B5EF4-FFF2-40B4-BE49-F238E27FC236}">
                <a16:creationId xmlns:a16="http://schemas.microsoft.com/office/drawing/2014/main" id="{73CDD275-1BD0-0466-0E7D-CF61385E2DF9}"/>
              </a:ext>
            </a:extLst>
          </p:cNvPr>
          <p:cNvSpPr txBox="1"/>
          <p:nvPr/>
        </p:nvSpPr>
        <p:spPr>
          <a:xfrm>
            <a:off x="3844766" y="3230087"/>
            <a:ext cx="1621121" cy="523220"/>
          </a:xfrm>
          <a:prstGeom prst="rect">
            <a:avLst/>
          </a:prstGeom>
          <a:noFill/>
        </p:spPr>
        <p:txBody>
          <a:bodyPr wrap="square" rtlCol="0">
            <a:spAutoFit/>
          </a:bodyPr>
          <a:lstStyle/>
          <a:p>
            <a:r>
              <a:rPr kumimoji="1" lang="ja-JP" altLang="en-US" sz="2800" dirty="0"/>
              <a:t>値を</a:t>
            </a:r>
            <a:r>
              <a:rPr lang="ja-JP" altLang="en-US" sz="2800" dirty="0"/>
              <a:t>保存</a:t>
            </a:r>
            <a:endParaRPr kumimoji="1" lang="ja-JP" altLang="en-US" sz="2800" dirty="0"/>
          </a:p>
        </p:txBody>
      </p:sp>
      <p:sp>
        <p:nvSpPr>
          <p:cNvPr id="7" name="テキスト ボックス 6">
            <a:extLst>
              <a:ext uri="{FF2B5EF4-FFF2-40B4-BE49-F238E27FC236}">
                <a16:creationId xmlns:a16="http://schemas.microsoft.com/office/drawing/2014/main" id="{5C822248-B7F4-2839-7142-D80A9872AB33}"/>
              </a:ext>
            </a:extLst>
          </p:cNvPr>
          <p:cNvSpPr txBox="1"/>
          <p:nvPr/>
        </p:nvSpPr>
        <p:spPr>
          <a:xfrm>
            <a:off x="5554319" y="5362851"/>
            <a:ext cx="465746" cy="523220"/>
          </a:xfrm>
          <a:prstGeom prst="rect">
            <a:avLst/>
          </a:prstGeom>
          <a:noFill/>
        </p:spPr>
        <p:txBody>
          <a:bodyPr wrap="square" rtlCol="0">
            <a:spAutoFit/>
          </a:bodyPr>
          <a:lstStyle/>
          <a:p>
            <a:pPr algn="ctr"/>
            <a:r>
              <a:rPr kumimoji="1" lang="en-US" altLang="ja-JP" sz="2800" dirty="0"/>
              <a:t>a</a:t>
            </a:r>
            <a:endParaRPr kumimoji="1" lang="ja-JP" altLang="en-US" sz="2800" dirty="0"/>
          </a:p>
        </p:txBody>
      </p:sp>
      <p:sp>
        <p:nvSpPr>
          <p:cNvPr id="8" name="テキスト ボックス 7">
            <a:extLst>
              <a:ext uri="{FF2B5EF4-FFF2-40B4-BE49-F238E27FC236}">
                <a16:creationId xmlns:a16="http://schemas.microsoft.com/office/drawing/2014/main" id="{EE884AF2-B9BB-7FA0-17B5-5305F96B1766}"/>
              </a:ext>
            </a:extLst>
          </p:cNvPr>
          <p:cNvSpPr txBox="1"/>
          <p:nvPr/>
        </p:nvSpPr>
        <p:spPr>
          <a:xfrm>
            <a:off x="7469030" y="5362851"/>
            <a:ext cx="465746" cy="523220"/>
          </a:xfrm>
          <a:prstGeom prst="rect">
            <a:avLst/>
          </a:prstGeom>
          <a:noFill/>
        </p:spPr>
        <p:txBody>
          <a:bodyPr wrap="square" rtlCol="0">
            <a:spAutoFit/>
          </a:bodyPr>
          <a:lstStyle/>
          <a:p>
            <a:r>
              <a:rPr kumimoji="1" lang="ja-JP" altLang="en-US" sz="2800" dirty="0"/>
              <a:t>値</a:t>
            </a:r>
          </a:p>
        </p:txBody>
      </p:sp>
      <p:sp>
        <p:nvSpPr>
          <p:cNvPr id="9" name="テキスト ボックス 8">
            <a:extLst>
              <a:ext uri="{FF2B5EF4-FFF2-40B4-BE49-F238E27FC236}">
                <a16:creationId xmlns:a16="http://schemas.microsoft.com/office/drawing/2014/main" id="{1DD0DF4F-DDF7-D675-0A1C-0F7274491654}"/>
              </a:ext>
            </a:extLst>
          </p:cNvPr>
          <p:cNvSpPr txBox="1"/>
          <p:nvPr/>
        </p:nvSpPr>
        <p:spPr>
          <a:xfrm>
            <a:off x="5889477" y="3230087"/>
            <a:ext cx="3476714" cy="523220"/>
          </a:xfrm>
          <a:prstGeom prst="rect">
            <a:avLst/>
          </a:prstGeom>
          <a:noFill/>
        </p:spPr>
        <p:txBody>
          <a:bodyPr wrap="square" rtlCol="0">
            <a:spAutoFit/>
          </a:bodyPr>
          <a:lstStyle/>
          <a:p>
            <a:r>
              <a:rPr kumimoji="1" lang="ja-JP" altLang="en-US" sz="2800" dirty="0"/>
              <a:t>値を</a:t>
            </a:r>
            <a:r>
              <a:rPr lang="ja-JP" altLang="en-US" sz="2800" dirty="0"/>
              <a:t>取り出して利用</a:t>
            </a:r>
            <a:endParaRPr kumimoji="1" lang="ja-JP" altLang="en-US" sz="2800" dirty="0"/>
          </a:p>
        </p:txBody>
      </p:sp>
      <p:sp>
        <p:nvSpPr>
          <p:cNvPr id="10" name="テキスト ボックス 9">
            <a:extLst>
              <a:ext uri="{FF2B5EF4-FFF2-40B4-BE49-F238E27FC236}">
                <a16:creationId xmlns:a16="http://schemas.microsoft.com/office/drawing/2014/main" id="{36E0DC12-622C-B862-3011-37AEF5B94E4C}"/>
              </a:ext>
            </a:extLst>
          </p:cNvPr>
          <p:cNvSpPr txBox="1"/>
          <p:nvPr/>
        </p:nvSpPr>
        <p:spPr>
          <a:xfrm>
            <a:off x="3972573" y="2691478"/>
            <a:ext cx="1365507" cy="523220"/>
          </a:xfrm>
          <a:prstGeom prst="rect">
            <a:avLst/>
          </a:prstGeom>
          <a:noFill/>
        </p:spPr>
        <p:txBody>
          <a:bodyPr wrap="square" rtlCol="0">
            <a:spAutoFit/>
          </a:bodyPr>
          <a:lstStyle/>
          <a:p>
            <a:r>
              <a:rPr kumimoji="1" lang="en-US" altLang="ja-JP" sz="2800" dirty="0"/>
              <a:t>a= 100</a:t>
            </a:r>
            <a:endParaRPr kumimoji="1" lang="ja-JP" altLang="en-US" sz="2800" dirty="0"/>
          </a:p>
        </p:txBody>
      </p:sp>
      <p:sp>
        <p:nvSpPr>
          <p:cNvPr id="11" name="テキスト ボックス 10">
            <a:extLst>
              <a:ext uri="{FF2B5EF4-FFF2-40B4-BE49-F238E27FC236}">
                <a16:creationId xmlns:a16="http://schemas.microsoft.com/office/drawing/2014/main" id="{CC872844-F832-FE1F-CA73-91718045BFDF}"/>
              </a:ext>
            </a:extLst>
          </p:cNvPr>
          <p:cNvSpPr txBox="1"/>
          <p:nvPr/>
        </p:nvSpPr>
        <p:spPr>
          <a:xfrm>
            <a:off x="6914306" y="2691478"/>
            <a:ext cx="2541615" cy="523220"/>
          </a:xfrm>
          <a:prstGeom prst="rect">
            <a:avLst/>
          </a:prstGeom>
          <a:noFill/>
        </p:spPr>
        <p:txBody>
          <a:bodyPr wrap="square" rtlCol="0">
            <a:spAutoFit/>
          </a:bodyPr>
          <a:lstStyle/>
          <a:p>
            <a:r>
              <a:rPr lang="en-US" altLang="ja-JP" sz="2800" dirty="0"/>
              <a:t>print(a)</a:t>
            </a:r>
            <a:endParaRPr kumimoji="1" lang="ja-JP" altLang="en-US" sz="2800" dirty="0"/>
          </a:p>
        </p:txBody>
      </p:sp>
      <p:sp>
        <p:nvSpPr>
          <p:cNvPr id="12" name="テキスト ボックス 11">
            <a:extLst>
              <a:ext uri="{FF2B5EF4-FFF2-40B4-BE49-F238E27FC236}">
                <a16:creationId xmlns:a16="http://schemas.microsoft.com/office/drawing/2014/main" id="{535C7707-B36C-0670-BFF3-91A3C4470736}"/>
              </a:ext>
            </a:extLst>
          </p:cNvPr>
          <p:cNvSpPr txBox="1"/>
          <p:nvPr/>
        </p:nvSpPr>
        <p:spPr>
          <a:xfrm>
            <a:off x="3657602" y="2248147"/>
            <a:ext cx="1995447" cy="523220"/>
          </a:xfrm>
          <a:prstGeom prst="rect">
            <a:avLst/>
          </a:prstGeom>
          <a:noFill/>
        </p:spPr>
        <p:txBody>
          <a:bodyPr wrap="square" rtlCol="0">
            <a:spAutoFit/>
          </a:bodyPr>
          <a:lstStyle/>
          <a:p>
            <a:r>
              <a:rPr lang="ja-JP" altLang="en-US" sz="2800" b="1" dirty="0"/>
              <a:t>変数の代入</a:t>
            </a:r>
            <a:endParaRPr kumimoji="1" lang="ja-JP" altLang="en-US" sz="2800" b="1" dirty="0"/>
          </a:p>
        </p:txBody>
      </p:sp>
      <p:sp>
        <p:nvSpPr>
          <p:cNvPr id="13" name="テキスト ボックス 12">
            <a:extLst>
              <a:ext uri="{FF2B5EF4-FFF2-40B4-BE49-F238E27FC236}">
                <a16:creationId xmlns:a16="http://schemas.microsoft.com/office/drawing/2014/main" id="{AF88274F-81BB-6A80-DD70-11AE44F38FEA}"/>
              </a:ext>
            </a:extLst>
          </p:cNvPr>
          <p:cNvSpPr txBox="1"/>
          <p:nvPr/>
        </p:nvSpPr>
        <p:spPr>
          <a:xfrm>
            <a:off x="6630111" y="2249580"/>
            <a:ext cx="1995447" cy="523220"/>
          </a:xfrm>
          <a:prstGeom prst="rect">
            <a:avLst/>
          </a:prstGeom>
          <a:noFill/>
        </p:spPr>
        <p:txBody>
          <a:bodyPr wrap="square" rtlCol="0">
            <a:spAutoFit/>
          </a:bodyPr>
          <a:lstStyle/>
          <a:p>
            <a:r>
              <a:rPr lang="ja-JP" altLang="en-US" sz="2800" b="1" dirty="0"/>
              <a:t>変数の参照</a:t>
            </a:r>
            <a:endParaRPr kumimoji="1" lang="ja-JP" altLang="en-US" sz="2800" b="1" dirty="0"/>
          </a:p>
        </p:txBody>
      </p:sp>
      <p:sp>
        <p:nvSpPr>
          <p:cNvPr id="14" name="正方形/長方形 13">
            <a:extLst>
              <a:ext uri="{FF2B5EF4-FFF2-40B4-BE49-F238E27FC236}">
                <a16:creationId xmlns:a16="http://schemas.microsoft.com/office/drawing/2014/main" id="{76C5D1FA-F540-0254-E2E1-1AB2B31B74D9}"/>
              </a:ext>
            </a:extLst>
          </p:cNvPr>
          <p:cNvSpPr/>
          <p:nvPr/>
        </p:nvSpPr>
        <p:spPr>
          <a:xfrm>
            <a:off x="2218419" y="2704464"/>
            <a:ext cx="8641068" cy="4754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15" name="楕円 14">
            <a:extLst>
              <a:ext uri="{FF2B5EF4-FFF2-40B4-BE49-F238E27FC236}">
                <a16:creationId xmlns:a16="http://schemas.microsoft.com/office/drawing/2014/main" id="{8AA72F7C-EE44-554A-AB76-6097C9F2FDDF}"/>
              </a:ext>
            </a:extLst>
          </p:cNvPr>
          <p:cNvSpPr/>
          <p:nvPr/>
        </p:nvSpPr>
        <p:spPr>
          <a:xfrm>
            <a:off x="7071650" y="4419877"/>
            <a:ext cx="1260506" cy="8677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endParaRPr kumimoji="1" lang="ja-JP" altLang="en-US" sz="2800" dirty="0"/>
          </a:p>
        </p:txBody>
      </p:sp>
      <p:sp>
        <p:nvSpPr>
          <p:cNvPr id="16" name="矢印: 下カーブ 15">
            <a:extLst>
              <a:ext uri="{FF2B5EF4-FFF2-40B4-BE49-F238E27FC236}">
                <a16:creationId xmlns:a16="http://schemas.microsoft.com/office/drawing/2014/main" id="{6654053B-CD3B-007B-759E-3632B9E2D7E5}"/>
              </a:ext>
            </a:extLst>
          </p:cNvPr>
          <p:cNvSpPr/>
          <p:nvPr/>
        </p:nvSpPr>
        <p:spPr>
          <a:xfrm>
            <a:off x="6201665" y="3821356"/>
            <a:ext cx="1621120" cy="523282"/>
          </a:xfrm>
          <a:prstGeom prst="curvedDownArrow">
            <a:avLst>
              <a:gd name="adj1" fmla="val 31431"/>
              <a:gd name="adj2" fmla="val 607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endParaRPr>
          </a:p>
        </p:txBody>
      </p:sp>
      <p:sp>
        <p:nvSpPr>
          <p:cNvPr id="17" name="テキスト ボックス 16">
            <a:extLst>
              <a:ext uri="{FF2B5EF4-FFF2-40B4-BE49-F238E27FC236}">
                <a16:creationId xmlns:a16="http://schemas.microsoft.com/office/drawing/2014/main" id="{BC4B165B-4066-1483-FA4A-4D101E3AEE86}"/>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18" name="テキスト ボックス 17">
            <a:extLst>
              <a:ext uri="{FF2B5EF4-FFF2-40B4-BE49-F238E27FC236}">
                <a16:creationId xmlns:a16="http://schemas.microsoft.com/office/drawing/2014/main" id="{19424343-7CCE-19CF-74C2-4109517839A8}"/>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20" name="テキスト ボックス 19">
            <a:extLst>
              <a:ext uri="{FF2B5EF4-FFF2-40B4-BE49-F238E27FC236}">
                <a16:creationId xmlns:a16="http://schemas.microsoft.com/office/drawing/2014/main" id="{89118F5F-BFBC-767D-24AC-40A0D84CFE87}"/>
              </a:ext>
            </a:extLst>
          </p:cNvPr>
          <p:cNvSpPr txBox="1"/>
          <p:nvPr/>
        </p:nvSpPr>
        <p:spPr>
          <a:xfrm>
            <a:off x="579309" y="2702231"/>
            <a:ext cx="1995447" cy="523220"/>
          </a:xfrm>
          <a:prstGeom prst="rect">
            <a:avLst/>
          </a:prstGeom>
          <a:noFill/>
        </p:spPr>
        <p:txBody>
          <a:bodyPr wrap="square" rtlCol="0">
            <a:spAutoFit/>
          </a:bodyPr>
          <a:lstStyle/>
          <a:p>
            <a:r>
              <a:rPr kumimoji="1" lang="ja-JP" altLang="en-US" sz="2800" b="1" dirty="0"/>
              <a:t>コード</a:t>
            </a:r>
            <a:r>
              <a:rPr kumimoji="1" lang="en-US" altLang="ja-JP" sz="2800" b="1" dirty="0"/>
              <a:t>01</a:t>
            </a:r>
            <a:endParaRPr kumimoji="1" lang="ja-JP" altLang="en-US" sz="2800" b="1" dirty="0"/>
          </a:p>
        </p:txBody>
      </p:sp>
      <p:sp>
        <p:nvSpPr>
          <p:cNvPr id="21" name="テキスト ボックス 20">
            <a:extLst>
              <a:ext uri="{FF2B5EF4-FFF2-40B4-BE49-F238E27FC236}">
                <a16:creationId xmlns:a16="http://schemas.microsoft.com/office/drawing/2014/main" id="{1E2D7BE3-D823-0F18-427F-B1C53A2C6165}"/>
              </a:ext>
            </a:extLst>
          </p:cNvPr>
          <p:cNvSpPr txBox="1"/>
          <p:nvPr/>
        </p:nvSpPr>
        <p:spPr>
          <a:xfrm>
            <a:off x="494117" y="648763"/>
            <a:ext cx="11697883" cy="707886"/>
          </a:xfrm>
          <a:prstGeom prst="rect">
            <a:avLst/>
          </a:prstGeom>
          <a:noFill/>
        </p:spPr>
        <p:txBody>
          <a:bodyPr wrap="square">
            <a:spAutoFit/>
          </a:bodyPr>
          <a:lstStyle>
            <a:defPPr>
              <a:defRPr lang="ja-JP"/>
            </a:defPPr>
            <a:lvl1pPr algn="just">
              <a:defRPr b="1" i="0">
                <a:solidFill>
                  <a:srgbClr val="374151"/>
                </a:solidFill>
                <a:effectLst/>
                <a:latin typeface="Söhne"/>
              </a:defRPr>
            </a:lvl1pPr>
          </a:lstStyle>
          <a:p>
            <a:r>
              <a:rPr lang="ja-JP" altLang="en-US" sz="2000" dirty="0"/>
              <a:t>変数</a:t>
            </a:r>
            <a:r>
              <a:rPr lang="ja-JP" altLang="en-US" sz="2000" b="0" dirty="0"/>
              <a:t>とは、データや値を一時的に保持するための名前付きの「容器」または「箱」のようなものです。</a:t>
            </a:r>
            <a:endParaRPr lang="en-US" altLang="ja-JP" sz="2000" b="0" dirty="0"/>
          </a:p>
          <a:p>
            <a:r>
              <a:rPr lang="ja-JP" altLang="en-US" sz="2000" b="0" dirty="0"/>
              <a:t>この変数を使用することで、プログラム中でその値を繰り返し利用することができます。</a:t>
            </a:r>
          </a:p>
        </p:txBody>
      </p:sp>
      <p:sp>
        <p:nvSpPr>
          <p:cNvPr id="22" name="テキスト ボックス 21">
            <a:extLst>
              <a:ext uri="{FF2B5EF4-FFF2-40B4-BE49-F238E27FC236}">
                <a16:creationId xmlns:a16="http://schemas.microsoft.com/office/drawing/2014/main" id="{D747E34D-E50F-416B-4263-BAA81F2A2347}"/>
              </a:ext>
            </a:extLst>
          </p:cNvPr>
          <p:cNvSpPr txBox="1"/>
          <p:nvPr/>
        </p:nvSpPr>
        <p:spPr>
          <a:xfrm>
            <a:off x="222251" y="3214698"/>
            <a:ext cx="2469833" cy="707886"/>
          </a:xfrm>
          <a:prstGeom prst="rect">
            <a:avLst/>
          </a:prstGeom>
          <a:noFill/>
        </p:spPr>
        <p:txBody>
          <a:bodyPr wrap="square" rtlCol="0">
            <a:spAutoFit/>
          </a:bodyPr>
          <a:lstStyle/>
          <a:p>
            <a:pPr algn="just"/>
            <a:r>
              <a:rPr kumimoji="1" lang="ja-JP" altLang="en-US" sz="2000" dirty="0"/>
              <a:t>プログラミング</a:t>
            </a:r>
            <a:r>
              <a:rPr lang="ja-JP" altLang="en-US" sz="2000" dirty="0"/>
              <a:t>言語で表現します</a:t>
            </a:r>
            <a:endParaRPr kumimoji="1" lang="ja-JP" altLang="en-US" sz="2000" dirty="0"/>
          </a:p>
        </p:txBody>
      </p:sp>
    </p:spTree>
    <p:extLst>
      <p:ext uri="{BB962C8B-B14F-4D97-AF65-F5344CB8AC3E}">
        <p14:creationId xmlns:p14="http://schemas.microsoft.com/office/powerpoint/2010/main" val="387865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F39029D-6A78-906E-22E7-19ADD4C9FD21}"/>
              </a:ext>
            </a:extLst>
          </p:cNvPr>
          <p:cNvSpPr txBox="1"/>
          <p:nvPr/>
        </p:nvSpPr>
        <p:spPr>
          <a:xfrm>
            <a:off x="136732" y="551329"/>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01</a:t>
            </a:r>
            <a:r>
              <a:rPr lang="ja-JP" altLang="en-US" sz="2400" b="1" dirty="0">
                <a:solidFill>
                  <a:srgbClr val="FF0000"/>
                </a:solidFill>
              </a:rPr>
              <a:t>を書いてみましょう</a:t>
            </a:r>
            <a:endParaRPr kumimoji="1" lang="ja-JP" altLang="en-US" sz="2400" b="1" dirty="0">
              <a:solidFill>
                <a:srgbClr val="FF0000"/>
              </a:solidFill>
            </a:endParaRPr>
          </a:p>
        </p:txBody>
      </p:sp>
      <p:sp>
        <p:nvSpPr>
          <p:cNvPr id="8" name="テキスト ボックス 7">
            <a:extLst>
              <a:ext uri="{FF2B5EF4-FFF2-40B4-BE49-F238E27FC236}">
                <a16:creationId xmlns:a16="http://schemas.microsoft.com/office/drawing/2014/main" id="{B0D4FBC1-97E6-D6F5-F717-FE85498D99B5}"/>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C94D809A-ECA6-E705-BB4F-591083375832}"/>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12" name="テキスト ボックス 11">
            <a:extLst>
              <a:ext uri="{FF2B5EF4-FFF2-40B4-BE49-F238E27FC236}">
                <a16:creationId xmlns:a16="http://schemas.microsoft.com/office/drawing/2014/main" id="{35B6497E-4804-D4CE-F1F4-80F9B072E337}"/>
              </a:ext>
            </a:extLst>
          </p:cNvPr>
          <p:cNvSpPr txBox="1"/>
          <p:nvPr/>
        </p:nvSpPr>
        <p:spPr>
          <a:xfrm>
            <a:off x="136732" y="1062911"/>
            <a:ext cx="6627670" cy="461665"/>
          </a:xfrm>
          <a:prstGeom prst="rect">
            <a:avLst/>
          </a:prstGeom>
          <a:noFill/>
          <a:ln>
            <a:solidFill>
              <a:schemeClr val="accent4">
                <a:lumMod val="50000"/>
              </a:schemeClr>
            </a:solidFill>
          </a:ln>
        </p:spPr>
        <p:txBody>
          <a:bodyPr wrap="square" rtlCol="0">
            <a:spAutoFit/>
          </a:bodyPr>
          <a:lstStyle/>
          <a:p>
            <a:r>
              <a:rPr lang="en-US" altLang="ja-JP" sz="2400" b="1" dirty="0" err="1">
                <a:solidFill>
                  <a:srgbClr val="FF0000"/>
                </a:solidFill>
              </a:rPr>
              <a:t>GoogleColab</a:t>
            </a:r>
            <a:r>
              <a:rPr lang="ja-JP" altLang="en-US" sz="2400" b="1" dirty="0">
                <a:solidFill>
                  <a:srgbClr val="FF0000"/>
                </a:solidFill>
              </a:rPr>
              <a:t>でノートブックを開きましょう</a:t>
            </a:r>
            <a:endParaRPr kumimoji="1" lang="ja-JP" altLang="en-US" sz="2400" b="1" dirty="0">
              <a:solidFill>
                <a:srgbClr val="FF0000"/>
              </a:solidFill>
            </a:endParaRPr>
          </a:p>
        </p:txBody>
      </p:sp>
      <p:pic>
        <p:nvPicPr>
          <p:cNvPr id="14" name="図 13">
            <a:extLst>
              <a:ext uri="{FF2B5EF4-FFF2-40B4-BE49-F238E27FC236}">
                <a16:creationId xmlns:a16="http://schemas.microsoft.com/office/drawing/2014/main" id="{FA3B6963-A1C8-42E7-4E6A-AD8ABFE4BBBA}"/>
              </a:ext>
            </a:extLst>
          </p:cNvPr>
          <p:cNvPicPr>
            <a:picLocks noChangeAspect="1"/>
          </p:cNvPicPr>
          <p:nvPr/>
        </p:nvPicPr>
        <p:blipFill>
          <a:blip r:embed="rId2"/>
          <a:stretch>
            <a:fillRect/>
          </a:stretch>
        </p:blipFill>
        <p:spPr>
          <a:xfrm>
            <a:off x="1902335" y="1524576"/>
            <a:ext cx="7610833" cy="5309817"/>
          </a:xfrm>
          <a:prstGeom prst="rect">
            <a:avLst/>
          </a:prstGeom>
        </p:spPr>
      </p:pic>
      <p:sp>
        <p:nvSpPr>
          <p:cNvPr id="15" name="矢印: 下 14">
            <a:extLst>
              <a:ext uri="{FF2B5EF4-FFF2-40B4-BE49-F238E27FC236}">
                <a16:creationId xmlns:a16="http://schemas.microsoft.com/office/drawing/2014/main" id="{A9602F8A-07D9-14EC-FA2B-6AADEF1742F5}"/>
              </a:ext>
            </a:extLst>
          </p:cNvPr>
          <p:cNvSpPr/>
          <p:nvPr/>
        </p:nvSpPr>
        <p:spPr>
          <a:xfrm rot="16200000">
            <a:off x="2728760" y="6014176"/>
            <a:ext cx="485132" cy="584989"/>
          </a:xfrm>
          <a:prstGeom prst="down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1722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F39029D-6A78-906E-22E7-19ADD4C9FD21}"/>
              </a:ext>
            </a:extLst>
          </p:cNvPr>
          <p:cNvSpPr txBox="1"/>
          <p:nvPr/>
        </p:nvSpPr>
        <p:spPr>
          <a:xfrm>
            <a:off x="136732" y="551329"/>
            <a:ext cx="5298667"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演習：コード</a:t>
            </a:r>
            <a:r>
              <a:rPr lang="en-US" altLang="ja-JP" sz="2400" b="1" dirty="0">
                <a:solidFill>
                  <a:srgbClr val="FF0000"/>
                </a:solidFill>
              </a:rPr>
              <a:t>01</a:t>
            </a:r>
            <a:r>
              <a:rPr lang="ja-JP" altLang="en-US" sz="2400" b="1" dirty="0">
                <a:solidFill>
                  <a:srgbClr val="FF0000"/>
                </a:solidFill>
              </a:rPr>
              <a:t>を書いてみましょう</a:t>
            </a:r>
            <a:endParaRPr kumimoji="1" lang="ja-JP" altLang="en-US" sz="2400" b="1" dirty="0">
              <a:solidFill>
                <a:srgbClr val="FF0000"/>
              </a:solidFill>
            </a:endParaRPr>
          </a:p>
        </p:txBody>
      </p:sp>
      <p:sp>
        <p:nvSpPr>
          <p:cNvPr id="8" name="テキスト ボックス 7">
            <a:extLst>
              <a:ext uri="{FF2B5EF4-FFF2-40B4-BE49-F238E27FC236}">
                <a16:creationId xmlns:a16="http://schemas.microsoft.com/office/drawing/2014/main" id="{B0D4FBC1-97E6-D6F5-F717-FE85498D99B5}"/>
              </a:ext>
            </a:extLst>
          </p:cNvPr>
          <p:cNvSpPr txBox="1"/>
          <p:nvPr/>
        </p:nvSpPr>
        <p:spPr>
          <a:xfrm>
            <a:off x="136732" y="123911"/>
            <a:ext cx="1572426" cy="369332"/>
          </a:xfrm>
          <a:prstGeom prst="rect">
            <a:avLst/>
          </a:prstGeom>
          <a:solidFill>
            <a:schemeClr val="accent4">
              <a:lumMod val="20000"/>
              <a:lumOff val="80000"/>
            </a:schemeClr>
          </a:solidFill>
        </p:spPr>
        <p:txBody>
          <a:bodyPr wrap="square" rtlCol="0">
            <a:spAutoFit/>
          </a:bodyPr>
          <a:lstStyle/>
          <a:p>
            <a:r>
              <a:rPr kumimoji="1" lang="en-US" altLang="ja-JP" b="1" dirty="0"/>
              <a:t>Python</a:t>
            </a:r>
            <a:r>
              <a:rPr kumimoji="1" lang="ja-JP" altLang="en-US" b="1" dirty="0"/>
              <a:t>基礎</a:t>
            </a:r>
          </a:p>
        </p:txBody>
      </p:sp>
      <p:sp>
        <p:nvSpPr>
          <p:cNvPr id="9" name="テキスト ボックス 8">
            <a:extLst>
              <a:ext uri="{FF2B5EF4-FFF2-40B4-BE49-F238E27FC236}">
                <a16:creationId xmlns:a16="http://schemas.microsoft.com/office/drawing/2014/main" id="{C94D809A-ECA6-E705-BB4F-591083375832}"/>
              </a:ext>
            </a:extLst>
          </p:cNvPr>
          <p:cNvSpPr txBox="1"/>
          <p:nvPr/>
        </p:nvSpPr>
        <p:spPr>
          <a:xfrm>
            <a:off x="1709158" y="126979"/>
            <a:ext cx="3096782" cy="369332"/>
          </a:xfrm>
          <a:prstGeom prst="rect">
            <a:avLst/>
          </a:prstGeom>
          <a:solidFill>
            <a:schemeClr val="accent4">
              <a:lumMod val="20000"/>
              <a:lumOff val="80000"/>
            </a:schemeClr>
          </a:solidFill>
        </p:spPr>
        <p:txBody>
          <a:bodyPr wrap="square" rtlCol="0">
            <a:spAutoFit/>
          </a:bodyPr>
          <a:lstStyle>
            <a:defPPr>
              <a:defRPr lang="ja-JP"/>
            </a:defPPr>
            <a:lvl1pPr marL="342900" indent="-342900">
              <a:buAutoNum type="arabicPeriod"/>
              <a:defRPr/>
            </a:lvl1pPr>
          </a:lstStyle>
          <a:p>
            <a:pPr marL="0" indent="0">
              <a:buNone/>
            </a:pPr>
            <a:r>
              <a:rPr lang="en-US" altLang="ja-JP" b="1" dirty="0"/>
              <a:t>Python</a:t>
            </a:r>
            <a:r>
              <a:rPr lang="ja-JP" altLang="en-US" b="1" dirty="0"/>
              <a:t>の変数とデータの型</a:t>
            </a:r>
          </a:p>
        </p:txBody>
      </p:sp>
      <p:sp>
        <p:nvSpPr>
          <p:cNvPr id="12" name="テキスト ボックス 11">
            <a:extLst>
              <a:ext uri="{FF2B5EF4-FFF2-40B4-BE49-F238E27FC236}">
                <a16:creationId xmlns:a16="http://schemas.microsoft.com/office/drawing/2014/main" id="{35B6497E-4804-D4CE-F1F4-80F9B072E337}"/>
              </a:ext>
            </a:extLst>
          </p:cNvPr>
          <p:cNvSpPr txBox="1"/>
          <p:nvPr/>
        </p:nvSpPr>
        <p:spPr>
          <a:xfrm>
            <a:off x="136732" y="1062911"/>
            <a:ext cx="6627670" cy="461665"/>
          </a:xfrm>
          <a:prstGeom prst="rect">
            <a:avLst/>
          </a:prstGeom>
          <a:noFill/>
          <a:ln>
            <a:solidFill>
              <a:schemeClr val="accent4">
                <a:lumMod val="50000"/>
              </a:schemeClr>
            </a:solidFill>
          </a:ln>
        </p:spPr>
        <p:txBody>
          <a:bodyPr wrap="square" rtlCol="0">
            <a:spAutoFit/>
          </a:bodyPr>
          <a:lstStyle/>
          <a:p>
            <a:r>
              <a:rPr lang="en-US" altLang="ja-JP" sz="2400" b="1" dirty="0" err="1">
                <a:solidFill>
                  <a:srgbClr val="FF0000"/>
                </a:solidFill>
              </a:rPr>
              <a:t>GoogleColab</a:t>
            </a:r>
            <a:r>
              <a:rPr lang="ja-JP" altLang="en-US" sz="2400" b="1" dirty="0">
                <a:solidFill>
                  <a:srgbClr val="FF0000"/>
                </a:solidFill>
              </a:rPr>
              <a:t>でノートブックを開きましょう</a:t>
            </a:r>
            <a:endParaRPr kumimoji="1" lang="ja-JP" altLang="en-US" sz="2400" b="1" dirty="0">
              <a:solidFill>
                <a:srgbClr val="FF0000"/>
              </a:solidFill>
            </a:endParaRPr>
          </a:p>
        </p:txBody>
      </p:sp>
      <p:pic>
        <p:nvPicPr>
          <p:cNvPr id="4" name="図 3">
            <a:extLst>
              <a:ext uri="{FF2B5EF4-FFF2-40B4-BE49-F238E27FC236}">
                <a16:creationId xmlns:a16="http://schemas.microsoft.com/office/drawing/2014/main" id="{7B9B3612-D740-C2ED-45B9-5E1DE1060B99}"/>
              </a:ext>
            </a:extLst>
          </p:cNvPr>
          <p:cNvPicPr>
            <a:picLocks noChangeAspect="1"/>
          </p:cNvPicPr>
          <p:nvPr/>
        </p:nvPicPr>
        <p:blipFill>
          <a:blip r:embed="rId2"/>
          <a:stretch>
            <a:fillRect/>
          </a:stretch>
        </p:blipFill>
        <p:spPr>
          <a:xfrm>
            <a:off x="1156471" y="1574493"/>
            <a:ext cx="9485305" cy="5126122"/>
          </a:xfrm>
          <a:prstGeom prst="rect">
            <a:avLst/>
          </a:prstGeom>
        </p:spPr>
      </p:pic>
      <p:sp>
        <p:nvSpPr>
          <p:cNvPr id="5" name="テキスト ボックス 4">
            <a:extLst>
              <a:ext uri="{FF2B5EF4-FFF2-40B4-BE49-F238E27FC236}">
                <a16:creationId xmlns:a16="http://schemas.microsoft.com/office/drawing/2014/main" id="{FBCBEA52-B9A7-EA88-C7F7-4C62B1826039}"/>
              </a:ext>
            </a:extLst>
          </p:cNvPr>
          <p:cNvSpPr txBox="1"/>
          <p:nvPr/>
        </p:nvSpPr>
        <p:spPr>
          <a:xfrm>
            <a:off x="2303307" y="2967335"/>
            <a:ext cx="4512096" cy="461665"/>
          </a:xfrm>
          <a:prstGeom prst="rect">
            <a:avLst/>
          </a:prstGeom>
          <a:noFill/>
          <a:ln>
            <a:solidFill>
              <a:schemeClr val="accent4">
                <a:lumMod val="50000"/>
              </a:schemeClr>
            </a:solidFill>
          </a:ln>
        </p:spPr>
        <p:txBody>
          <a:bodyPr wrap="square" rtlCol="0">
            <a:spAutoFit/>
          </a:bodyPr>
          <a:lstStyle/>
          <a:p>
            <a:r>
              <a:rPr lang="ja-JP" altLang="en-US" sz="2400" b="1" dirty="0">
                <a:solidFill>
                  <a:srgbClr val="FF0000"/>
                </a:solidFill>
              </a:rPr>
              <a:t>ここにコードを入力します</a:t>
            </a:r>
            <a:endParaRPr kumimoji="1" lang="ja-JP" altLang="en-US" sz="2400" b="1" dirty="0">
              <a:solidFill>
                <a:srgbClr val="FF0000"/>
              </a:solidFill>
            </a:endParaRPr>
          </a:p>
        </p:txBody>
      </p:sp>
    </p:spTree>
    <p:extLst>
      <p:ext uri="{BB962C8B-B14F-4D97-AF65-F5344CB8AC3E}">
        <p14:creationId xmlns:p14="http://schemas.microsoft.com/office/powerpoint/2010/main" val="11718407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06b4c2f-2c82-42f4-a7b1-f551fd148232" xsi:nil="true"/>
    <lcf76f155ced4ddcb4097134ff3c332f xmlns="3bedeca0-c2ed-4417-b266-8522ee8d026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4597ED3F9DF04396CDAF7ADD5042AD" ma:contentTypeVersion="16" ma:contentTypeDescription="新しいドキュメントを作成します。" ma:contentTypeScope="" ma:versionID="cc81f611e112f3e2ed258b6ede35e7bb">
  <xsd:schema xmlns:xsd="http://www.w3.org/2001/XMLSchema" xmlns:xs="http://www.w3.org/2001/XMLSchema" xmlns:p="http://schemas.microsoft.com/office/2006/metadata/properties" xmlns:ns2="3bedeca0-c2ed-4417-b266-8522ee8d026f" xmlns:ns3="f06b4c2f-2c82-42f4-a7b1-f551fd148232" targetNamespace="http://schemas.microsoft.com/office/2006/metadata/properties" ma:root="true" ma:fieldsID="14f8125897bec85f8b10cb04740fcf64" ns2:_="" ns3:_="">
    <xsd:import namespace="3bedeca0-c2ed-4417-b266-8522ee8d026f"/>
    <xsd:import namespace="f06b4c2f-2c82-42f4-a7b1-f551fd14823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deca0-c2ed-4417-b266-8522ee8d02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64d63cec-adaa-4823-9f5f-a031abd4e23f"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6b4c2f-2c82-42f4-a7b1-f551fd148232"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324322fb-54ae-441b-a0be-81c7a9c24d11}" ma:internalName="TaxCatchAll" ma:showField="CatchAllData" ma:web="f06b4c2f-2c82-42f4-a7b1-f551fd1482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42028D-F726-418A-8E9A-0B917C387C7D}">
  <ds:schemaRefs>
    <ds:schemaRef ds:uri="http://schemas.microsoft.com/office/2006/metadata/properties"/>
    <ds:schemaRef ds:uri="http://schemas.microsoft.com/office/infopath/2007/PartnerControls"/>
    <ds:schemaRef ds:uri="f06b4c2f-2c82-42f4-a7b1-f551fd148232"/>
    <ds:schemaRef ds:uri="3bedeca0-c2ed-4417-b266-8522ee8d026f"/>
  </ds:schemaRefs>
</ds:datastoreItem>
</file>

<file path=customXml/itemProps2.xml><?xml version="1.0" encoding="utf-8"?>
<ds:datastoreItem xmlns:ds="http://schemas.openxmlformats.org/officeDocument/2006/customXml" ds:itemID="{09FDDBE2-F750-4AE6-BA16-57DECB9A4789}">
  <ds:schemaRefs>
    <ds:schemaRef ds:uri="http://schemas.microsoft.com/sharepoint/v3/contenttype/forms"/>
  </ds:schemaRefs>
</ds:datastoreItem>
</file>

<file path=customXml/itemProps3.xml><?xml version="1.0" encoding="utf-8"?>
<ds:datastoreItem xmlns:ds="http://schemas.openxmlformats.org/officeDocument/2006/customXml" ds:itemID="{BC490146-669B-4914-97CF-22D726043F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edeca0-c2ed-4417-b266-8522ee8d026f"/>
    <ds:schemaRef ds:uri="f06b4c2f-2c82-42f4-a7b1-f551fd1482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2315</TotalTime>
  <Words>2817</Words>
  <Application>Microsoft Macintosh PowerPoint</Application>
  <PresentationFormat>ワイド画面</PresentationFormat>
  <Paragraphs>405</Paragraphs>
  <Slides>31</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Söhne</vt:lpstr>
      <vt:lpstr>Söhne Mono</vt:lpstr>
      <vt:lpstr>游ゴシック</vt:lpstr>
      <vt:lpstr>游ゴシック Light</vt:lpstr>
      <vt:lpstr>Arial</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曹　日丹</dc:creator>
  <cp:lastModifiedBy>須藤　毅顕</cp:lastModifiedBy>
  <cp:revision>185</cp:revision>
  <cp:lastPrinted>2023-10-15T12:22:28Z</cp:lastPrinted>
  <dcterms:created xsi:type="dcterms:W3CDTF">2023-10-03T00:52:15Z</dcterms:created>
  <dcterms:modified xsi:type="dcterms:W3CDTF">2024-08-01T02:37:02Z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0x010100E74597ED3F9DF04396CDAF7ADD5042AD</vt:lpwstr>
  </property>
</Properties>
</file>