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3"/>
  </p:notesMasterIdLst>
  <p:sldIdLst>
    <p:sldId id="497" r:id="rId5"/>
    <p:sldId id="344" r:id="rId6"/>
    <p:sldId id="426" r:id="rId7"/>
    <p:sldId id="343" r:id="rId8"/>
    <p:sldId id="427" r:id="rId9"/>
    <p:sldId id="402" r:id="rId10"/>
    <p:sldId id="403" r:id="rId11"/>
    <p:sldId id="406" r:id="rId12"/>
    <p:sldId id="436" r:id="rId13"/>
    <p:sldId id="439" r:id="rId14"/>
    <p:sldId id="437" r:id="rId15"/>
    <p:sldId id="438" r:id="rId16"/>
    <p:sldId id="256" r:id="rId17"/>
    <p:sldId id="356" r:id="rId18"/>
    <p:sldId id="492" r:id="rId19"/>
    <p:sldId id="493" r:id="rId20"/>
    <p:sldId id="494" r:id="rId21"/>
    <p:sldId id="409" r:id="rId22"/>
    <p:sldId id="408" r:id="rId23"/>
    <p:sldId id="382" r:id="rId24"/>
    <p:sldId id="425" r:id="rId25"/>
    <p:sldId id="440" r:id="rId26"/>
    <p:sldId id="441" r:id="rId27"/>
    <p:sldId id="442" r:id="rId28"/>
    <p:sldId id="495" r:id="rId29"/>
    <p:sldId id="496" r:id="rId30"/>
    <p:sldId id="412" r:id="rId31"/>
    <p:sldId id="443" r:id="rId32"/>
    <p:sldId id="498" r:id="rId33"/>
    <p:sldId id="357" r:id="rId34"/>
    <p:sldId id="499" r:id="rId35"/>
    <p:sldId id="413" r:id="rId36"/>
    <p:sldId id="500" r:id="rId37"/>
    <p:sldId id="501" r:id="rId38"/>
    <p:sldId id="416" r:id="rId39"/>
    <p:sldId id="448" r:id="rId40"/>
    <p:sldId id="449" r:id="rId41"/>
    <p:sldId id="450" r:id="rId42"/>
    <p:sldId id="502" r:id="rId43"/>
    <p:sldId id="503" r:id="rId44"/>
    <p:sldId id="504" r:id="rId45"/>
    <p:sldId id="454" r:id="rId46"/>
    <p:sldId id="465" r:id="rId47"/>
    <p:sldId id="463" r:id="rId48"/>
    <p:sldId id="459" r:id="rId49"/>
    <p:sldId id="462" r:id="rId50"/>
    <p:sldId id="467" r:id="rId51"/>
    <p:sldId id="505" r:id="rId52"/>
    <p:sldId id="261" r:id="rId53"/>
    <p:sldId id="469" r:id="rId54"/>
    <p:sldId id="470" r:id="rId55"/>
    <p:sldId id="464" r:id="rId56"/>
    <p:sldId id="456" r:id="rId57"/>
    <p:sldId id="471" r:id="rId58"/>
    <p:sldId id="346" r:id="rId59"/>
    <p:sldId id="472" r:id="rId60"/>
    <p:sldId id="473" r:id="rId61"/>
    <p:sldId id="474" r:id="rId62"/>
    <p:sldId id="392" r:id="rId63"/>
    <p:sldId id="475" r:id="rId64"/>
    <p:sldId id="476" r:id="rId65"/>
    <p:sldId id="461" r:id="rId66"/>
    <p:sldId id="481" r:id="rId67"/>
    <p:sldId id="482" r:id="rId68"/>
    <p:sldId id="483" r:id="rId69"/>
    <p:sldId id="479" r:id="rId70"/>
    <p:sldId id="358" r:id="rId71"/>
    <p:sldId id="424" r:id="rId72"/>
  </p:sldIdLst>
  <p:sldSz cx="12192000" cy="6858000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 autoAdjust="0"/>
    <p:restoredTop sz="86214" autoAdjust="0"/>
  </p:normalViewPr>
  <p:slideViewPr>
    <p:cSldViewPr snapToGrid="0">
      <p:cViewPr varScale="1">
        <p:scale>
          <a:sx n="127" d="100"/>
          <a:sy n="127" d="100"/>
        </p:scale>
        <p:origin x="3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2CD5E-03B6-440E-A237-EA3BF49070FA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6DE6-667B-4917-A671-B083036ED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5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6DE6-667B-4917-A671-B083036ED7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5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1C697-BE81-EB31-7B8B-2387BC699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BE143B-C8BE-FE2C-DBB9-35EE7CA9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C15B6-DD54-F8EA-7C77-FAEBAAC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713D-6577-49F1-9EC3-B8A7F2716800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84C92-CA3D-7A22-462A-1D866A3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E284E-B685-9E6D-DAC1-5152B4E3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6AAE8-2506-BC5A-D294-E2415F46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228AF7-52E3-6CD7-297B-BCCA4F84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B4A10-DD44-BFE7-6B07-FD0487FB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809E-7CFD-451F-980D-5A88305D3829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E4C6C-ACAC-92CF-5B30-FE5EC893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0E3D2-8FCC-3544-6043-BDFDE507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8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692B43-6E95-0224-B373-04F775E49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1A850C-05D8-6BC1-96F4-8BD83D8C3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EA917B-1F28-E621-F09C-44C88542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9725-55DD-4757-98AE-61AAE9CF848E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FE51F-3333-D216-BF79-D224A3F4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B6E16-B1EF-4E3F-98B4-396CB7B7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54BA8-884D-F8F4-8581-C9A676CA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6E4453-AB75-DD8A-7ADB-3D430879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E66A4C-4DAC-E887-0EAF-BC58BBB3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B792-ECB3-4550-96DE-22C57E5F8737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CFD2E-F58F-9B47-A2A5-893406C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92366-E75E-26F0-4F29-176F1B9E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85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13AB2-9714-0355-50AC-EA2CDFB5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196F4C-9E28-F32F-AECE-C6D5F943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418E86-74BA-E145-D5FD-4A858B0D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67EB-8948-434A-8716-13C9157B5649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0B148-9302-10C0-E8DC-A0E2CAE3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BBD42E-8408-B305-BDE7-7F6B41A7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96BE3-32E3-0734-1F44-246DB984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DDC8A-4C4C-CC9F-9AB7-F87547902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006DF1-03B8-803A-11E5-6292A46A1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54CF76-321E-CB62-C47E-5AFC8153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5CD2-E390-49FE-A204-099C5A01BE35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FDBACC-EFB9-A0E8-811E-D43BB888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137B02-BA98-3B3B-BFF3-23A0BB31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2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C0DB4-1C2F-AC59-F373-1C644B06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B967F4-0EF5-E1D6-FE44-CBBD0878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D7EDCB-A8D1-8A67-B697-F1F24661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E2A385-5F4C-00F6-4BE2-BD48C6C8B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8F4A9C-7AFC-7662-6BE6-DAF63B682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C666F7-E7E7-4DF8-D714-0DB13B6A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9C29-6B71-4090-AC36-EFBB56EAAA15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3FB0F1-72BD-36ED-44BA-C314A65C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5DBA9A-0722-F838-B333-0CD21485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00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9C655-DE7C-5C94-D56A-D784904A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53444-E26F-2087-8CD8-0693BDF4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FDEE-7B06-41FD-92E3-ED416B159AAA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064F6B-3FDE-4755-3C17-287FDDD7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06845D-0313-D5A0-5BCC-C1A744D0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D55FEE-D846-DAFD-335A-5783F84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92B0-9A24-4D75-9AE4-6AF4238DFB77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0E9A71-B64C-0DC2-1DD4-ED2F62D0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214D93-6828-B4E9-00C8-325E4C45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7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83066-501A-C646-A020-F4E45995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1C8366-6DA2-1370-451F-A1CA764D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2E96AE-574A-0FD6-C99C-A60C2D1D8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5F9CD1-B37D-A5BF-E302-2DFC3744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C93C-1D3D-46CF-9940-E495E13EE7CA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EAD828-0749-0186-5C77-B0794E8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1AF54-956B-F3A7-9C5A-1674E677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5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6B740-4777-1B54-A28F-088D6B24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9369D7-73C6-D734-5187-7C70639C7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137DC1-F47D-5C3A-A580-7C97C7BA7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AF2AD6-7D80-0666-3B5B-A16B1C62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9E0F-CC6D-407F-AE68-9D433159503C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D04123-D0BA-7BCC-042B-BBDCBB2F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8F4882-3C43-3112-9102-483EA216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368EA3-B3B7-3426-DF07-5CF3E5FA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DD48CB-C508-6BDE-6060-CF087A21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7530D3-1F99-87AE-9006-1B0630F4D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86A2-0E76-457F-8A53-A669D38F02C6}" type="datetime1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53377-23F0-9E60-5043-A2DFDA2F1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BAE71-B05C-1485-8E78-74D0C1389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BB1C-C0E9-4679-85F5-EA56F2B9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04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j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F642EC-3A16-5DAE-2DB0-E4989EFCF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"/>
          <a:stretch/>
        </p:blipFill>
        <p:spPr>
          <a:xfrm>
            <a:off x="0" y="926274"/>
            <a:ext cx="12192000" cy="574686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031ECE-FD5A-9B2B-95E8-D3BE68725929}"/>
              </a:ext>
            </a:extLst>
          </p:cNvPr>
          <p:cNvSpPr txBox="1"/>
          <p:nvPr/>
        </p:nvSpPr>
        <p:spPr>
          <a:xfrm>
            <a:off x="2744189" y="234037"/>
            <a:ext cx="670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演習授業中の質問対応について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AB2F5-DD23-CCDB-2FED-F7828A2AEDD3}"/>
              </a:ext>
            </a:extLst>
          </p:cNvPr>
          <p:cNvSpPr/>
          <p:nvPr/>
        </p:nvSpPr>
        <p:spPr>
          <a:xfrm>
            <a:off x="9357756" y="5658592"/>
            <a:ext cx="1401288" cy="273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0CB2C8E-8D1F-484A-F354-1F16511FFFC1}"/>
              </a:ext>
            </a:extLst>
          </p:cNvPr>
          <p:cNvSpPr/>
          <p:nvPr/>
        </p:nvSpPr>
        <p:spPr>
          <a:xfrm rot="5400000">
            <a:off x="9724351" y="5033598"/>
            <a:ext cx="668097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1E236E-9988-B05F-40AA-E38B16B559CF}"/>
              </a:ext>
            </a:extLst>
          </p:cNvPr>
          <p:cNvSpPr/>
          <p:nvPr/>
        </p:nvSpPr>
        <p:spPr>
          <a:xfrm>
            <a:off x="5628409" y="3129944"/>
            <a:ext cx="5083134" cy="175526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質問内容を入力して、「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全員</a:t>
            </a:r>
            <a:r>
              <a:rPr kumimoji="1" lang="ja-JP" altLang="en-US" sz="2400" dirty="0">
                <a:solidFill>
                  <a:schemeClr val="tx1"/>
                </a:solidFill>
              </a:rPr>
              <a:t>」宛てに送信してください。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4AAFA5-9CBB-C883-47A0-16C8E5D82D25}"/>
              </a:ext>
            </a:extLst>
          </p:cNvPr>
          <p:cNvSpPr/>
          <p:nvPr/>
        </p:nvSpPr>
        <p:spPr>
          <a:xfrm>
            <a:off x="3703121" y="5795158"/>
            <a:ext cx="2335481" cy="338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88FF8E-FB38-B6E8-2AC8-5204DBA7DACC}"/>
              </a:ext>
            </a:extLst>
          </p:cNvPr>
          <p:cNvSpPr/>
          <p:nvPr/>
        </p:nvSpPr>
        <p:spPr>
          <a:xfrm>
            <a:off x="816428" y="3123210"/>
            <a:ext cx="4016829" cy="173083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演習にエラーが出たなど問題があったらリアクションの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挙手</a:t>
            </a:r>
            <a:r>
              <a:rPr kumimoji="1" lang="ja-JP" altLang="en-US" sz="2400" dirty="0">
                <a:solidFill>
                  <a:schemeClr val="tx1"/>
                </a:solidFill>
              </a:rPr>
              <a:t>を押してください。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3EDBC8-DCF7-E1C7-0A99-13B860C73C7A}"/>
              </a:ext>
            </a:extLst>
          </p:cNvPr>
          <p:cNvSpPr/>
          <p:nvPr/>
        </p:nvSpPr>
        <p:spPr>
          <a:xfrm rot="5400000">
            <a:off x="3548741" y="4879275"/>
            <a:ext cx="451262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36E4F1-5304-E4C5-C565-7FE8D086E07B}"/>
              </a:ext>
            </a:extLst>
          </p:cNvPr>
          <p:cNvSpPr/>
          <p:nvPr/>
        </p:nvSpPr>
        <p:spPr>
          <a:xfrm>
            <a:off x="4502726" y="6133605"/>
            <a:ext cx="716479" cy="539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A98CBD-40F9-6EE6-3253-4729B0C01205}"/>
              </a:ext>
            </a:extLst>
          </p:cNvPr>
          <p:cNvSpPr txBox="1"/>
          <p:nvPr/>
        </p:nvSpPr>
        <p:spPr>
          <a:xfrm>
            <a:off x="2824842" y="1867862"/>
            <a:ext cx="6095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ja-JP" altLang="en-US" sz="2400" b="1" dirty="0">
                <a:solidFill>
                  <a:schemeClr val="bg1"/>
                </a:solidFill>
              </a:rPr>
              <a:t>演習授業中の質問をチューターの先生方が対応させていただきます。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5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17FFC36-F781-FFD7-077D-BEAF906B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3CCCD0-2A8E-005D-E5F9-817C24C1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8" y="1465200"/>
            <a:ext cx="9383758" cy="5392800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6BA78DAD-2F85-3D9C-DDA4-662AEF9DF7EC}"/>
              </a:ext>
            </a:extLst>
          </p:cNvPr>
          <p:cNvSpPr/>
          <p:nvPr/>
        </p:nvSpPr>
        <p:spPr>
          <a:xfrm>
            <a:off x="479127" y="1577130"/>
            <a:ext cx="1132358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011844CB-7F58-279E-2771-6052FF183EAA}"/>
              </a:ext>
            </a:extLst>
          </p:cNvPr>
          <p:cNvSpPr/>
          <p:nvPr/>
        </p:nvSpPr>
        <p:spPr>
          <a:xfrm>
            <a:off x="748002" y="2280936"/>
            <a:ext cx="1132358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C59D09-CF86-372A-1DDB-09FB2787FB57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0D3632-138A-5A79-5332-5B4F99CF84E7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0C121D-2D07-9FD6-DF10-38D094E31FDE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9AECD2-412D-BE93-FFE1-D9E554CA1FA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</p:spTree>
    <p:extLst>
      <p:ext uri="{BB962C8B-B14F-4D97-AF65-F5344CB8AC3E}">
        <p14:creationId xmlns:p14="http://schemas.microsoft.com/office/powerpoint/2010/main" val="119378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E2EBDD59-A2E5-9C8E-18D0-156D127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5BC642D4-E299-80BA-F0F5-04D985AA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7" y="1371841"/>
            <a:ext cx="8758054" cy="5426291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DC5C8D-00F7-B210-D93A-A03E3FC8F816}"/>
              </a:ext>
            </a:extLst>
          </p:cNvPr>
          <p:cNvSpPr/>
          <p:nvPr/>
        </p:nvSpPr>
        <p:spPr>
          <a:xfrm>
            <a:off x="293615" y="3137483"/>
            <a:ext cx="2097247" cy="771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D5EBF691-1A1C-0DD4-38D3-B21A8F51ED1D}"/>
              </a:ext>
            </a:extLst>
          </p:cNvPr>
          <p:cNvSpPr/>
          <p:nvPr/>
        </p:nvSpPr>
        <p:spPr>
          <a:xfrm>
            <a:off x="-52470" y="3130493"/>
            <a:ext cx="692170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0F373AC4-EF45-84D3-F70D-A720507EBE7C}"/>
              </a:ext>
            </a:extLst>
          </p:cNvPr>
          <p:cNvSpPr/>
          <p:nvPr/>
        </p:nvSpPr>
        <p:spPr>
          <a:xfrm rot="10800000" flipH="1">
            <a:off x="2027948" y="3055258"/>
            <a:ext cx="579894" cy="5777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6693FCA-C8AC-721D-ED0F-BD5F1E676D2F}"/>
              </a:ext>
            </a:extLst>
          </p:cNvPr>
          <p:cNvSpPr/>
          <p:nvPr/>
        </p:nvSpPr>
        <p:spPr>
          <a:xfrm>
            <a:off x="2607841" y="3082623"/>
            <a:ext cx="5182847" cy="52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演習</a:t>
            </a:r>
            <a:r>
              <a:rPr lang="en-US" altLang="ja-JP" sz="3200" b="1" dirty="0">
                <a:solidFill>
                  <a:schemeClr val="tx1"/>
                </a:solidFill>
              </a:rPr>
              <a:t>3</a:t>
            </a:r>
            <a:r>
              <a:rPr lang="ja-JP" altLang="en-US" sz="3200" b="1" dirty="0">
                <a:solidFill>
                  <a:schemeClr val="tx1"/>
                </a:solidFill>
              </a:rPr>
              <a:t>コード</a:t>
            </a:r>
            <a:r>
              <a:rPr lang="en-US" altLang="ja-JP" sz="3200" b="1" dirty="0">
                <a:solidFill>
                  <a:schemeClr val="tx1"/>
                </a:solidFill>
              </a:rPr>
              <a:t>.</a:t>
            </a:r>
            <a:r>
              <a:rPr lang="en-US" altLang="ja-JP" sz="3200" b="1" dirty="0" err="1">
                <a:solidFill>
                  <a:schemeClr val="tx1"/>
                </a:solidFill>
              </a:rPr>
              <a:t>ipynb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9C3B74-F70E-CE73-FCE4-9F262891ACE5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3E6F9-AEB0-7E83-987A-482B3E6E75BA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604AF8-C0AA-A8EC-DC40-318612475FA2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2D19A-0F0B-47E1-0AAA-3E59CA6893DC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</p:spTree>
    <p:extLst>
      <p:ext uri="{BB962C8B-B14F-4D97-AF65-F5344CB8AC3E}">
        <p14:creationId xmlns:p14="http://schemas.microsoft.com/office/powerpoint/2010/main" val="36602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BF03CB8F-602F-769F-46CB-C34F3FE3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0" y="1317338"/>
            <a:ext cx="9563450" cy="511024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9C5162-7745-9AA0-DB16-56CFAD7F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27DBB1C-C0E9-4679-85F5-EA56F2B9158A}" type="slidenum">
              <a:rPr kumimoji="1" lang="ja-JP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75F5284-7210-533E-D643-02794216E9EA}"/>
              </a:ext>
            </a:extLst>
          </p:cNvPr>
          <p:cNvSpPr/>
          <p:nvPr/>
        </p:nvSpPr>
        <p:spPr>
          <a:xfrm>
            <a:off x="479127" y="4857227"/>
            <a:ext cx="2097247" cy="68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AF43916-2369-BA21-6334-0E9D910ECD26}"/>
              </a:ext>
            </a:extLst>
          </p:cNvPr>
          <p:cNvSpPr/>
          <p:nvPr/>
        </p:nvSpPr>
        <p:spPr>
          <a:xfrm>
            <a:off x="5748745" y="4752363"/>
            <a:ext cx="1793846" cy="661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9E017F-AF63-EC2A-0FF5-3979A4B4217C}"/>
              </a:ext>
            </a:extLst>
          </p:cNvPr>
          <p:cNvSpPr/>
          <p:nvPr/>
        </p:nvSpPr>
        <p:spPr>
          <a:xfrm rot="10800000" flipH="1">
            <a:off x="5340358" y="4650995"/>
            <a:ext cx="755642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C0EEFC34-207C-5212-A572-8459018164A3}"/>
              </a:ext>
            </a:extLst>
          </p:cNvPr>
          <p:cNvSpPr/>
          <p:nvPr/>
        </p:nvSpPr>
        <p:spPr>
          <a:xfrm>
            <a:off x="0" y="4752363"/>
            <a:ext cx="692170" cy="8640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5B5FB6-765F-BEA2-05F2-C9BD4FE3AAF2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22B10E-81D5-3D3C-09FF-B08E0594FC03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0C2467-DCD3-C962-E705-296BACF3B634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E76E88-7117-AE2C-C73B-1230634EF71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42ACEB-512B-0F70-FA17-42004EA3DF5A}"/>
              </a:ext>
            </a:extLst>
          </p:cNvPr>
          <p:cNvSpPr/>
          <p:nvPr/>
        </p:nvSpPr>
        <p:spPr>
          <a:xfrm>
            <a:off x="5718178" y="5760497"/>
            <a:ext cx="4076875" cy="52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演習</a:t>
            </a:r>
            <a:r>
              <a:rPr lang="en-US" altLang="ja-JP" sz="3200" b="1" dirty="0">
                <a:solidFill>
                  <a:schemeClr val="tx1"/>
                </a:solidFill>
              </a:rPr>
              <a:t>3</a:t>
            </a:r>
            <a:r>
              <a:rPr lang="ja-JP" altLang="en-US" sz="3200" b="1" dirty="0">
                <a:solidFill>
                  <a:schemeClr val="tx1"/>
                </a:solidFill>
              </a:rPr>
              <a:t>コード</a:t>
            </a:r>
            <a:r>
              <a:rPr lang="en-US" altLang="ja-JP" sz="3200" b="1" dirty="0">
                <a:solidFill>
                  <a:schemeClr val="tx1"/>
                </a:solidFill>
              </a:rPr>
              <a:t>.</a:t>
            </a:r>
            <a:r>
              <a:rPr lang="en-US" altLang="ja-JP" sz="3200" b="1" dirty="0" err="1">
                <a:solidFill>
                  <a:schemeClr val="tx1"/>
                </a:solidFill>
              </a:rPr>
              <a:t>ipynb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9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F642EC-3A16-5DAE-2DB0-E4989EFCF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"/>
          <a:stretch/>
        </p:blipFill>
        <p:spPr>
          <a:xfrm>
            <a:off x="0" y="926274"/>
            <a:ext cx="12192000" cy="574686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031ECE-FD5A-9B2B-95E8-D3BE68725929}"/>
              </a:ext>
            </a:extLst>
          </p:cNvPr>
          <p:cNvSpPr txBox="1"/>
          <p:nvPr/>
        </p:nvSpPr>
        <p:spPr>
          <a:xfrm>
            <a:off x="2744189" y="234037"/>
            <a:ext cx="670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演習授業中の質問対応について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AB2F5-DD23-CCDB-2FED-F7828A2AEDD3}"/>
              </a:ext>
            </a:extLst>
          </p:cNvPr>
          <p:cNvSpPr/>
          <p:nvPr/>
        </p:nvSpPr>
        <p:spPr>
          <a:xfrm>
            <a:off x="9357756" y="5658592"/>
            <a:ext cx="1401288" cy="273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0CB2C8E-8D1F-484A-F354-1F16511FFFC1}"/>
              </a:ext>
            </a:extLst>
          </p:cNvPr>
          <p:cNvSpPr/>
          <p:nvPr/>
        </p:nvSpPr>
        <p:spPr>
          <a:xfrm rot="5400000">
            <a:off x="9724351" y="5033598"/>
            <a:ext cx="668097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1E236E-9988-B05F-40AA-E38B16B559CF}"/>
              </a:ext>
            </a:extLst>
          </p:cNvPr>
          <p:cNvSpPr/>
          <p:nvPr/>
        </p:nvSpPr>
        <p:spPr>
          <a:xfrm>
            <a:off x="5628409" y="3129944"/>
            <a:ext cx="5083134" cy="175526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質問内容を入力して、「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全員</a:t>
            </a:r>
            <a:r>
              <a:rPr kumimoji="1" lang="ja-JP" altLang="en-US" sz="2400" dirty="0">
                <a:solidFill>
                  <a:schemeClr val="tx1"/>
                </a:solidFill>
              </a:rPr>
              <a:t>」宛てに送信してください。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4AAFA5-9CBB-C883-47A0-16C8E5D82D25}"/>
              </a:ext>
            </a:extLst>
          </p:cNvPr>
          <p:cNvSpPr/>
          <p:nvPr/>
        </p:nvSpPr>
        <p:spPr>
          <a:xfrm>
            <a:off x="3703121" y="5795158"/>
            <a:ext cx="2335481" cy="338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88FF8E-FB38-B6E8-2AC8-5204DBA7DACC}"/>
              </a:ext>
            </a:extLst>
          </p:cNvPr>
          <p:cNvSpPr/>
          <p:nvPr/>
        </p:nvSpPr>
        <p:spPr>
          <a:xfrm>
            <a:off x="816428" y="3123210"/>
            <a:ext cx="4016829" cy="173083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400" dirty="0">
                <a:solidFill>
                  <a:schemeClr val="tx1"/>
                </a:solidFill>
              </a:rPr>
              <a:t>演習にエラーが出たなど問題があったらリアクションの</a:t>
            </a:r>
            <a:r>
              <a:rPr kumimoji="1" lang="ja-JP" altLang="en-US" sz="2400" b="1" dirty="0">
                <a:solidFill>
                  <a:schemeClr val="tx1"/>
                </a:solidFill>
              </a:rPr>
              <a:t>挙手</a:t>
            </a:r>
            <a:r>
              <a:rPr kumimoji="1" lang="ja-JP" altLang="en-US" sz="2400" dirty="0">
                <a:solidFill>
                  <a:schemeClr val="tx1"/>
                </a:solidFill>
              </a:rPr>
              <a:t>を押してください。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3EDBC8-DCF7-E1C7-0A99-13B860C73C7A}"/>
              </a:ext>
            </a:extLst>
          </p:cNvPr>
          <p:cNvSpPr/>
          <p:nvPr/>
        </p:nvSpPr>
        <p:spPr>
          <a:xfrm rot="5400000">
            <a:off x="3548741" y="4879275"/>
            <a:ext cx="451262" cy="4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36E4F1-5304-E4C5-C565-7FE8D086E07B}"/>
              </a:ext>
            </a:extLst>
          </p:cNvPr>
          <p:cNvSpPr/>
          <p:nvPr/>
        </p:nvSpPr>
        <p:spPr>
          <a:xfrm>
            <a:off x="4502726" y="6133605"/>
            <a:ext cx="716479" cy="539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A98CBD-40F9-6EE6-3253-4729B0C01205}"/>
              </a:ext>
            </a:extLst>
          </p:cNvPr>
          <p:cNvSpPr txBox="1"/>
          <p:nvPr/>
        </p:nvSpPr>
        <p:spPr>
          <a:xfrm>
            <a:off x="2824842" y="1867862"/>
            <a:ext cx="6095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ja-JP" altLang="en-US" sz="2400" b="1" dirty="0">
                <a:solidFill>
                  <a:schemeClr val="bg1"/>
                </a:solidFill>
              </a:rPr>
              <a:t>演習授業中の質問をチューターの先生方が対応させていただきます。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9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CDE5CC-6E60-F406-2B7C-85C18B69DD8D}"/>
              </a:ext>
            </a:extLst>
          </p:cNvPr>
          <p:cNvSpPr txBox="1"/>
          <p:nvPr/>
        </p:nvSpPr>
        <p:spPr>
          <a:xfrm>
            <a:off x="504202" y="1327970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を使って簡単なプログラムを書きましょう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70FAFD-AE8C-7C11-CB74-CCD753FE139F}"/>
              </a:ext>
            </a:extLst>
          </p:cNvPr>
          <p:cNvSpPr txBox="1"/>
          <p:nvPr/>
        </p:nvSpPr>
        <p:spPr>
          <a:xfrm>
            <a:off x="504202" y="1893880"/>
            <a:ext cx="7007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age</a:t>
            </a:r>
            <a:r>
              <a:rPr lang="ja-JP" altLang="en-US" sz="2400" dirty="0"/>
              <a:t> = ○○</a:t>
            </a:r>
          </a:p>
          <a:p>
            <a:endParaRPr lang="en-US" altLang="ja-JP" sz="2400" dirty="0"/>
          </a:p>
          <a:p>
            <a:r>
              <a:rPr lang="ja-JP" altLang="en-US" sz="2400" dirty="0"/>
              <a:t>if </a:t>
            </a:r>
            <a:r>
              <a:rPr lang="en-US" altLang="ja-JP" sz="2400" dirty="0">
                <a:solidFill>
                  <a:srgbClr val="FF0000"/>
                </a:solidFill>
              </a:rPr>
              <a:t>age</a:t>
            </a:r>
            <a:r>
              <a:rPr lang="ja-JP" altLang="en-US" sz="2400" dirty="0">
                <a:solidFill>
                  <a:srgbClr val="FF0000"/>
                </a:solidFill>
              </a:rPr>
              <a:t> &lt; 18</a:t>
            </a:r>
            <a:r>
              <a:rPr lang="ja-JP" altLang="en-US" sz="2400" dirty="0"/>
              <a:t>:</a:t>
            </a:r>
          </a:p>
          <a:p>
            <a:r>
              <a:rPr lang="ja-JP" altLang="en-US" sz="2400" dirty="0"/>
              <a:t>       print("未成年です。")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ja-JP" altLang="en-US" sz="2400" dirty="0"/>
              <a:t>else:</a:t>
            </a:r>
          </a:p>
          <a:p>
            <a:r>
              <a:rPr lang="ja-JP" altLang="en-US" sz="2400" dirty="0"/>
              <a:t>       print("成人です。")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CDCC48-5B3D-3D53-4B8B-1C76FD8D6493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73D4B5-0E36-755A-7A33-24F4E88D9408}"/>
              </a:ext>
            </a:extLst>
          </p:cNvPr>
          <p:cNvSpPr txBox="1"/>
          <p:nvPr/>
        </p:nvSpPr>
        <p:spPr>
          <a:xfrm>
            <a:off x="4342372" y="2591280"/>
            <a:ext cx="2719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>
                <a:latin typeface="Söhne"/>
              </a:defRPr>
            </a:lvl1pPr>
          </a:lstStyle>
          <a:p>
            <a:r>
              <a:rPr lang="ja-JP" altLang="en-US" sz="2000" dirty="0"/>
              <a:t>条件を定義しました。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40772C-810A-79A6-A331-7E071595AA21}"/>
              </a:ext>
            </a:extLst>
          </p:cNvPr>
          <p:cNvSpPr txBox="1"/>
          <p:nvPr/>
        </p:nvSpPr>
        <p:spPr>
          <a:xfrm>
            <a:off x="4342372" y="3013522"/>
            <a:ext cx="4350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条件が</a:t>
            </a:r>
            <a:r>
              <a:rPr lang="ja-JP" altLang="en-US" sz="2000" b="1" dirty="0">
                <a:solidFill>
                  <a:srgbClr val="FF0000"/>
                </a:solidFill>
              </a:rPr>
              <a:t>真</a:t>
            </a:r>
            <a:r>
              <a:rPr lang="ja-JP" altLang="en-US" sz="2000" dirty="0"/>
              <a:t>の場合に実行されるコード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B93526C-DC6E-3A10-C68B-E01D743DC326}"/>
              </a:ext>
            </a:extLst>
          </p:cNvPr>
          <p:cNvSpPr txBox="1"/>
          <p:nvPr/>
        </p:nvSpPr>
        <p:spPr>
          <a:xfrm>
            <a:off x="4342372" y="4112472"/>
            <a:ext cx="4350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条件が</a:t>
            </a:r>
            <a:r>
              <a:rPr lang="ja-JP" altLang="en-US" sz="2000" b="1" dirty="0">
                <a:solidFill>
                  <a:srgbClr val="FF0000"/>
                </a:solidFill>
              </a:rPr>
              <a:t>偽</a:t>
            </a:r>
            <a:r>
              <a:rPr lang="ja-JP" altLang="en-US" sz="2000" dirty="0"/>
              <a:t>の場合に実行されるコード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E2EBDD59-A2E5-9C8E-18D0-156D127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38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CDE5CC-6E60-F406-2B7C-85C18B69DD8D}"/>
              </a:ext>
            </a:extLst>
          </p:cNvPr>
          <p:cNvSpPr txBox="1"/>
          <p:nvPr/>
        </p:nvSpPr>
        <p:spPr>
          <a:xfrm>
            <a:off x="504202" y="1327970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を使って簡単なプログラムを書きましょう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70FAFD-AE8C-7C11-CB74-CCD753FE139F}"/>
              </a:ext>
            </a:extLst>
          </p:cNvPr>
          <p:cNvSpPr txBox="1"/>
          <p:nvPr/>
        </p:nvSpPr>
        <p:spPr>
          <a:xfrm>
            <a:off x="504202" y="1893880"/>
            <a:ext cx="7007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age</a:t>
            </a:r>
            <a:r>
              <a:rPr lang="ja-JP" altLang="en-US" sz="2400" dirty="0"/>
              <a:t> = </a:t>
            </a:r>
            <a:r>
              <a:rPr lang="en-US" altLang="ja-JP" sz="2400" dirty="0"/>
              <a:t>18</a:t>
            </a:r>
            <a:endParaRPr lang="ja-JP" altLang="en-US" sz="2400" dirty="0"/>
          </a:p>
          <a:p>
            <a:endParaRPr lang="en-US" altLang="ja-JP" sz="2400" dirty="0"/>
          </a:p>
          <a:p>
            <a:r>
              <a:rPr lang="ja-JP" altLang="en-US" sz="2400" dirty="0"/>
              <a:t>if </a:t>
            </a:r>
            <a:r>
              <a:rPr lang="en-US" altLang="ja-JP" sz="2400" dirty="0">
                <a:solidFill>
                  <a:srgbClr val="FF0000"/>
                </a:solidFill>
              </a:rPr>
              <a:t>age</a:t>
            </a:r>
            <a:r>
              <a:rPr lang="ja-JP" altLang="en-US" sz="2400" dirty="0">
                <a:solidFill>
                  <a:srgbClr val="FF0000"/>
                </a:solidFill>
              </a:rPr>
              <a:t> &lt; 18</a:t>
            </a:r>
            <a:r>
              <a:rPr lang="ja-JP" altLang="en-US" sz="2400" dirty="0"/>
              <a:t>:</a:t>
            </a:r>
          </a:p>
          <a:p>
            <a:r>
              <a:rPr lang="ja-JP" altLang="en-US" sz="2400" dirty="0"/>
              <a:t>       print("未成年です。")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ja-JP" altLang="en-US" sz="2400" dirty="0"/>
              <a:t>else:</a:t>
            </a:r>
          </a:p>
          <a:p>
            <a:r>
              <a:rPr lang="ja-JP" altLang="en-US" sz="2400" dirty="0"/>
              <a:t>       print("成人です。")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CDCC48-5B3D-3D53-4B8B-1C76FD8D6493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40772C-810A-79A6-A331-7E071595AA21}"/>
              </a:ext>
            </a:extLst>
          </p:cNvPr>
          <p:cNvSpPr txBox="1"/>
          <p:nvPr/>
        </p:nvSpPr>
        <p:spPr>
          <a:xfrm>
            <a:off x="4657698" y="3013390"/>
            <a:ext cx="4368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18</a:t>
            </a:r>
            <a:r>
              <a:rPr lang="ja-JP" altLang="en-US" sz="2000" dirty="0"/>
              <a:t>歳は小なり18歳ではないため、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B93526C-DC6E-3A10-C68B-E01D743DC326}"/>
              </a:ext>
            </a:extLst>
          </p:cNvPr>
          <p:cNvSpPr txBox="1"/>
          <p:nvPr/>
        </p:nvSpPr>
        <p:spPr>
          <a:xfrm>
            <a:off x="8532421" y="3013390"/>
            <a:ext cx="325977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条件が</a:t>
            </a:r>
            <a:r>
              <a:rPr lang="ja-JP" altLang="en-US" sz="2000" b="1" dirty="0">
                <a:solidFill>
                  <a:srgbClr val="FF0000"/>
                </a:solidFill>
              </a:rPr>
              <a:t>偽</a:t>
            </a:r>
            <a:r>
              <a:rPr lang="ja-JP" altLang="en-US" sz="2000" dirty="0"/>
              <a:t>と判定しました。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E2EBDD59-A2E5-9C8E-18D0-156D127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矢印: 左カーブ 6">
            <a:extLst>
              <a:ext uri="{FF2B5EF4-FFF2-40B4-BE49-F238E27FC236}">
                <a16:creationId xmlns:a16="http://schemas.microsoft.com/office/drawing/2014/main" id="{8AD1A68B-55A4-85BC-4E8F-1B19E7422F2A}"/>
              </a:ext>
            </a:extLst>
          </p:cNvPr>
          <p:cNvSpPr/>
          <p:nvPr/>
        </p:nvSpPr>
        <p:spPr>
          <a:xfrm>
            <a:off x="2250808" y="2048494"/>
            <a:ext cx="312026" cy="866898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6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CDE5CC-6E60-F406-2B7C-85C18B69DD8D}"/>
              </a:ext>
            </a:extLst>
          </p:cNvPr>
          <p:cNvSpPr txBox="1"/>
          <p:nvPr/>
        </p:nvSpPr>
        <p:spPr>
          <a:xfrm>
            <a:off x="504202" y="1327970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を使って簡単なプログラムを書きましょう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70FAFD-AE8C-7C11-CB74-CCD753FE139F}"/>
              </a:ext>
            </a:extLst>
          </p:cNvPr>
          <p:cNvSpPr txBox="1"/>
          <p:nvPr/>
        </p:nvSpPr>
        <p:spPr>
          <a:xfrm>
            <a:off x="504202" y="1893880"/>
            <a:ext cx="7007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age</a:t>
            </a:r>
            <a:r>
              <a:rPr lang="ja-JP" altLang="en-US" sz="2400" dirty="0"/>
              <a:t> = </a:t>
            </a:r>
            <a:r>
              <a:rPr lang="en-US" altLang="ja-JP" sz="2400" dirty="0"/>
              <a:t>18</a:t>
            </a:r>
            <a:endParaRPr lang="ja-JP" altLang="en-US" sz="2400" dirty="0"/>
          </a:p>
          <a:p>
            <a:endParaRPr lang="en-US" altLang="ja-JP" sz="2400" dirty="0"/>
          </a:p>
          <a:p>
            <a:r>
              <a:rPr lang="ja-JP" altLang="en-US" sz="2400" dirty="0"/>
              <a:t>if </a:t>
            </a:r>
            <a:r>
              <a:rPr lang="en-US" altLang="ja-JP" sz="2400" dirty="0">
                <a:solidFill>
                  <a:srgbClr val="FF0000"/>
                </a:solidFill>
              </a:rPr>
              <a:t>age</a:t>
            </a:r>
            <a:r>
              <a:rPr lang="ja-JP" altLang="en-US" sz="2400" dirty="0">
                <a:solidFill>
                  <a:srgbClr val="FF0000"/>
                </a:solidFill>
              </a:rPr>
              <a:t> &lt; 18</a:t>
            </a:r>
            <a:r>
              <a:rPr lang="ja-JP" altLang="en-US" sz="2400" dirty="0"/>
              <a:t>:</a:t>
            </a:r>
          </a:p>
          <a:p>
            <a:r>
              <a:rPr lang="ja-JP" altLang="en-US" sz="2400" dirty="0"/>
              <a:t>       print("未成年です。")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ja-JP" altLang="en-US" sz="2400" dirty="0"/>
              <a:t>else:</a:t>
            </a:r>
          </a:p>
          <a:p>
            <a:r>
              <a:rPr lang="ja-JP" altLang="en-US" sz="2400" dirty="0"/>
              <a:t>       print("成人です。")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CDCC48-5B3D-3D53-4B8B-1C76FD8D6493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E2EBDD59-A2E5-9C8E-18D0-156D127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矢印: 左カーブ 7">
            <a:extLst>
              <a:ext uri="{FF2B5EF4-FFF2-40B4-BE49-F238E27FC236}">
                <a16:creationId xmlns:a16="http://schemas.microsoft.com/office/drawing/2014/main" id="{AC3229C2-9AC0-BB00-7C3B-8FA452F56406}"/>
              </a:ext>
            </a:extLst>
          </p:cNvPr>
          <p:cNvSpPr/>
          <p:nvPr/>
        </p:nvSpPr>
        <p:spPr>
          <a:xfrm>
            <a:off x="4077435" y="2048493"/>
            <a:ext cx="447064" cy="2392877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38A300-E5EC-8110-3C24-99D208BD7BCF}"/>
              </a:ext>
            </a:extLst>
          </p:cNvPr>
          <p:cNvSpPr txBox="1"/>
          <p:nvPr/>
        </p:nvSpPr>
        <p:spPr>
          <a:xfrm>
            <a:off x="4586446" y="4115816"/>
            <a:ext cx="4979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18</a:t>
            </a:r>
            <a:r>
              <a:rPr lang="ja-JP" altLang="en-US" sz="2000" dirty="0"/>
              <a:t>歳は大なりイコール18歳であるため、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F89E9E-9A63-B5AE-45B7-1646439141D7}"/>
              </a:ext>
            </a:extLst>
          </p:cNvPr>
          <p:cNvSpPr txBox="1"/>
          <p:nvPr/>
        </p:nvSpPr>
        <p:spPr>
          <a:xfrm>
            <a:off x="9300949" y="4115816"/>
            <a:ext cx="178356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実行されます</a:t>
            </a:r>
          </a:p>
        </p:txBody>
      </p:sp>
    </p:spTree>
    <p:extLst>
      <p:ext uri="{BB962C8B-B14F-4D97-AF65-F5344CB8AC3E}">
        <p14:creationId xmlns:p14="http://schemas.microsoft.com/office/powerpoint/2010/main" val="146585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CDE5CC-6E60-F406-2B7C-85C18B69DD8D}"/>
              </a:ext>
            </a:extLst>
          </p:cNvPr>
          <p:cNvSpPr txBox="1"/>
          <p:nvPr/>
        </p:nvSpPr>
        <p:spPr>
          <a:xfrm>
            <a:off x="504202" y="1327970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を使って簡単なプログラムを書きましょう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70FAFD-AE8C-7C11-CB74-CCD753FE139F}"/>
              </a:ext>
            </a:extLst>
          </p:cNvPr>
          <p:cNvSpPr txBox="1"/>
          <p:nvPr/>
        </p:nvSpPr>
        <p:spPr>
          <a:xfrm>
            <a:off x="504202" y="1893880"/>
            <a:ext cx="7007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age</a:t>
            </a:r>
            <a:r>
              <a:rPr lang="ja-JP" altLang="en-US" sz="2400" dirty="0"/>
              <a:t> = </a:t>
            </a:r>
            <a:r>
              <a:rPr lang="en-US" altLang="ja-JP" sz="2400" dirty="0"/>
              <a:t>18</a:t>
            </a:r>
            <a:endParaRPr lang="ja-JP" altLang="en-US" sz="2400" dirty="0"/>
          </a:p>
          <a:p>
            <a:endParaRPr lang="en-US" altLang="ja-JP" sz="2400" dirty="0"/>
          </a:p>
          <a:p>
            <a:r>
              <a:rPr lang="ja-JP" altLang="en-US" sz="2400" dirty="0"/>
              <a:t>if </a:t>
            </a:r>
            <a:r>
              <a:rPr lang="en-US" altLang="ja-JP" sz="2400" dirty="0">
                <a:solidFill>
                  <a:srgbClr val="FF0000"/>
                </a:solidFill>
              </a:rPr>
              <a:t>age</a:t>
            </a:r>
            <a:r>
              <a:rPr lang="ja-JP" altLang="en-US" sz="2400" dirty="0">
                <a:solidFill>
                  <a:srgbClr val="FF0000"/>
                </a:solidFill>
              </a:rPr>
              <a:t> &lt; 18</a:t>
            </a:r>
            <a:r>
              <a:rPr lang="ja-JP" altLang="en-US" sz="2400" dirty="0"/>
              <a:t>:</a:t>
            </a:r>
          </a:p>
          <a:p>
            <a:r>
              <a:rPr lang="ja-JP" altLang="en-US" sz="2400" dirty="0"/>
              <a:t>       print("未成年です。")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ja-JP" altLang="en-US" sz="2400" dirty="0"/>
              <a:t>else:</a:t>
            </a:r>
          </a:p>
          <a:p>
            <a:r>
              <a:rPr lang="ja-JP" altLang="en-US" sz="2400" dirty="0"/>
              <a:t>       print("成人です。")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CDCC48-5B3D-3D53-4B8B-1C76FD8D6493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E2EBDD59-A2E5-9C8E-18D0-156D127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8" name="矢印: 左カーブ 7">
            <a:extLst>
              <a:ext uri="{FF2B5EF4-FFF2-40B4-BE49-F238E27FC236}">
                <a16:creationId xmlns:a16="http://schemas.microsoft.com/office/drawing/2014/main" id="{AC3229C2-9AC0-BB00-7C3B-8FA452F56406}"/>
              </a:ext>
            </a:extLst>
          </p:cNvPr>
          <p:cNvSpPr/>
          <p:nvPr/>
        </p:nvSpPr>
        <p:spPr>
          <a:xfrm>
            <a:off x="4077435" y="2048493"/>
            <a:ext cx="447064" cy="2392877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38A300-E5EC-8110-3C24-99D208BD7BCF}"/>
              </a:ext>
            </a:extLst>
          </p:cNvPr>
          <p:cNvSpPr txBox="1"/>
          <p:nvPr/>
        </p:nvSpPr>
        <p:spPr>
          <a:xfrm>
            <a:off x="4586446" y="4115816"/>
            <a:ext cx="4979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18</a:t>
            </a:r>
            <a:r>
              <a:rPr lang="ja-JP" altLang="en-US" sz="2000" dirty="0"/>
              <a:t>歳は大なりイコール18歳であるため、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F89E9E-9A63-B5AE-45B7-1646439141D7}"/>
              </a:ext>
            </a:extLst>
          </p:cNvPr>
          <p:cNvSpPr txBox="1"/>
          <p:nvPr/>
        </p:nvSpPr>
        <p:spPr>
          <a:xfrm>
            <a:off x="9336575" y="4115816"/>
            <a:ext cx="190404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実行されます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A2EA42-0762-6A93-34F1-7E4C77395C58}"/>
              </a:ext>
            </a:extLst>
          </p:cNvPr>
          <p:cNvSpPr txBox="1"/>
          <p:nvPr/>
        </p:nvSpPr>
        <p:spPr>
          <a:xfrm>
            <a:off x="1074745" y="4994898"/>
            <a:ext cx="19040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成人です。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AF94CB4-993B-CD84-B00E-88139B78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8" y="4902838"/>
            <a:ext cx="723937" cy="5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7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CDE5CC-6E60-F406-2B7C-85C18B69DD8D}"/>
              </a:ext>
            </a:extLst>
          </p:cNvPr>
          <p:cNvSpPr txBox="1"/>
          <p:nvPr/>
        </p:nvSpPr>
        <p:spPr>
          <a:xfrm>
            <a:off x="504202" y="1327970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を使って簡単なプログラムを書きましょう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70FAFD-AE8C-7C11-CB74-CCD753FE139F}"/>
              </a:ext>
            </a:extLst>
          </p:cNvPr>
          <p:cNvSpPr txBox="1"/>
          <p:nvPr/>
        </p:nvSpPr>
        <p:spPr>
          <a:xfrm>
            <a:off x="504202" y="1893880"/>
            <a:ext cx="47565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/>
              <a:t>age</a:t>
            </a:r>
            <a:r>
              <a:rPr lang="ja-JP" altLang="en-US" sz="2400" dirty="0"/>
              <a:t> = </a:t>
            </a:r>
            <a:r>
              <a:rPr lang="en-US" altLang="ja-JP" sz="2400" dirty="0"/>
              <a:t>18</a:t>
            </a:r>
          </a:p>
          <a:p>
            <a:endParaRPr lang="ja-JP" altLang="en-US" sz="2400" dirty="0"/>
          </a:p>
          <a:p>
            <a:r>
              <a:rPr lang="ja-JP" altLang="en-US" sz="2400" dirty="0"/>
              <a:t>if age &lt; 18: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ja-JP" altLang="en-US" sz="2400" dirty="0"/>
              <a:t>        print("未成年です。")</a:t>
            </a:r>
            <a:endParaRPr lang="en-US" altLang="ja-JP" sz="2400" dirty="0"/>
          </a:p>
          <a:p>
            <a:endParaRPr lang="ja-JP" altLang="en-US" sz="2400" dirty="0"/>
          </a:p>
          <a:p>
            <a:r>
              <a:rPr lang="ja-JP" altLang="en-US" sz="2400" dirty="0"/>
              <a:t>else:</a:t>
            </a:r>
          </a:p>
          <a:p>
            <a:r>
              <a:rPr lang="ja-JP" altLang="en-US" sz="2400" dirty="0"/>
              <a:t>        print("成人です。")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CDCC48-5B3D-3D53-4B8B-1C76FD8D6493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9573EB5-D31F-4942-AA88-EFD27C3B00E5}"/>
              </a:ext>
            </a:extLst>
          </p:cNvPr>
          <p:cNvGrpSpPr/>
          <p:nvPr/>
        </p:nvGrpSpPr>
        <p:grpSpPr>
          <a:xfrm>
            <a:off x="587396" y="4563419"/>
            <a:ext cx="546763" cy="262700"/>
            <a:chOff x="789473" y="4218365"/>
            <a:chExt cx="546763" cy="2627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0DE0364-C8A7-D75A-BDE1-1658598242FA}"/>
                </a:ext>
              </a:extLst>
            </p:cNvPr>
            <p:cNvSpPr/>
            <p:nvPr/>
          </p:nvSpPr>
          <p:spPr>
            <a:xfrm>
              <a:off x="7894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7F7762F-3073-1333-1512-A18EB5218742}"/>
                </a:ext>
              </a:extLst>
            </p:cNvPr>
            <p:cNvSpPr/>
            <p:nvPr/>
          </p:nvSpPr>
          <p:spPr>
            <a:xfrm>
              <a:off x="9418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ADAC54C-40DE-A4FF-A67D-4CA04FA67347}"/>
                </a:ext>
              </a:extLst>
            </p:cNvPr>
            <p:cNvSpPr/>
            <p:nvPr/>
          </p:nvSpPr>
          <p:spPr>
            <a:xfrm>
              <a:off x="10942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32A3737-36FB-A144-1897-D3BD213B4FB4}"/>
                </a:ext>
              </a:extLst>
            </p:cNvPr>
            <p:cNvSpPr/>
            <p:nvPr/>
          </p:nvSpPr>
          <p:spPr>
            <a:xfrm>
              <a:off x="12466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A0C404-1B07-D913-9D21-A53DEF583D46}"/>
              </a:ext>
            </a:extLst>
          </p:cNvPr>
          <p:cNvGrpSpPr/>
          <p:nvPr/>
        </p:nvGrpSpPr>
        <p:grpSpPr>
          <a:xfrm>
            <a:off x="587396" y="3485760"/>
            <a:ext cx="546763" cy="262700"/>
            <a:chOff x="789473" y="4218365"/>
            <a:chExt cx="546763" cy="2627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5EC1466-7198-66A7-F011-11D8AE75195D}"/>
                </a:ext>
              </a:extLst>
            </p:cNvPr>
            <p:cNvSpPr/>
            <p:nvPr/>
          </p:nvSpPr>
          <p:spPr>
            <a:xfrm>
              <a:off x="7894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F903009-6277-2BFE-3069-5B0E3E4F73EE}"/>
                </a:ext>
              </a:extLst>
            </p:cNvPr>
            <p:cNvSpPr/>
            <p:nvPr/>
          </p:nvSpPr>
          <p:spPr>
            <a:xfrm>
              <a:off x="9418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4E9621D-446C-E8CB-0D0D-D27A2BDBE106}"/>
                </a:ext>
              </a:extLst>
            </p:cNvPr>
            <p:cNvSpPr/>
            <p:nvPr/>
          </p:nvSpPr>
          <p:spPr>
            <a:xfrm>
              <a:off x="10942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E768F0D-D679-D0CC-3C8D-27048797F442}"/>
                </a:ext>
              </a:extLst>
            </p:cNvPr>
            <p:cNvSpPr/>
            <p:nvPr/>
          </p:nvSpPr>
          <p:spPr>
            <a:xfrm>
              <a:off x="12466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楕円 8">
            <a:extLst>
              <a:ext uri="{FF2B5EF4-FFF2-40B4-BE49-F238E27FC236}">
                <a16:creationId xmlns:a16="http://schemas.microsoft.com/office/drawing/2014/main" id="{74081118-7BBD-919D-E84E-106BFCC64E77}"/>
              </a:ext>
            </a:extLst>
          </p:cNvPr>
          <p:cNvSpPr/>
          <p:nvPr/>
        </p:nvSpPr>
        <p:spPr>
          <a:xfrm>
            <a:off x="414259" y="4431450"/>
            <a:ext cx="858828" cy="551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3FEF7DF-0220-F906-8899-DCA243AAFA57}"/>
              </a:ext>
            </a:extLst>
          </p:cNvPr>
          <p:cNvSpPr/>
          <p:nvPr/>
        </p:nvSpPr>
        <p:spPr>
          <a:xfrm>
            <a:off x="399945" y="3353654"/>
            <a:ext cx="858828" cy="551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DE5806-6B1C-3B24-B5A7-0BB8ACEA1FB4}"/>
              </a:ext>
            </a:extLst>
          </p:cNvPr>
          <p:cNvSpPr txBox="1"/>
          <p:nvPr/>
        </p:nvSpPr>
        <p:spPr>
          <a:xfrm>
            <a:off x="5365026" y="2935477"/>
            <a:ext cx="613608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のインデント（字下げ）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：</a:t>
            </a:r>
            <a:endParaRPr lang="en-US" altLang="ja-JP" sz="20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・プログラムの構造を示すために使用スペースです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・インデントの位置によって、コードの開始と終了が判別されます。</a:t>
            </a:r>
            <a:endParaRPr lang="en-US" altLang="ja-JP" sz="20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・インデントは通常</a:t>
            </a:r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4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つのスペースを使用することが推奨されています。</a:t>
            </a:r>
            <a:endParaRPr lang="en-US" altLang="ja-JP" sz="20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3" name="スライド番号プレースホルダー 22">
            <a:extLst>
              <a:ext uri="{FF2B5EF4-FFF2-40B4-BE49-F238E27FC236}">
                <a16:creationId xmlns:a16="http://schemas.microsoft.com/office/drawing/2014/main" id="{0342B0C4-C4CD-C57F-C6CD-7882B0A0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33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CDE5CC-6E60-F406-2B7C-85C18B69DD8D}"/>
              </a:ext>
            </a:extLst>
          </p:cNvPr>
          <p:cNvSpPr txBox="1"/>
          <p:nvPr/>
        </p:nvSpPr>
        <p:spPr>
          <a:xfrm>
            <a:off x="504202" y="1327970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を使って簡単なプログラムを書きましょう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70FAFD-AE8C-7C11-CB74-CCD753FE139F}"/>
              </a:ext>
            </a:extLst>
          </p:cNvPr>
          <p:cNvSpPr txBox="1"/>
          <p:nvPr/>
        </p:nvSpPr>
        <p:spPr>
          <a:xfrm>
            <a:off x="504202" y="1893880"/>
            <a:ext cx="70070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/>
              <a:t>age</a:t>
            </a:r>
            <a:r>
              <a:rPr lang="ja-JP" altLang="en-US" sz="2400" dirty="0"/>
              <a:t> = </a:t>
            </a:r>
            <a:r>
              <a:rPr lang="en-US" altLang="ja-JP" sz="2400" dirty="0"/>
              <a:t>18</a:t>
            </a:r>
            <a:endParaRPr lang="ja-JP" altLang="en-US" sz="2400" dirty="0"/>
          </a:p>
          <a:p>
            <a:r>
              <a:rPr lang="ja-JP" altLang="en-US" sz="2400" dirty="0"/>
              <a:t>if age &lt; 18:</a:t>
            </a:r>
          </a:p>
          <a:p>
            <a:r>
              <a:rPr lang="ja-JP" altLang="en-US" sz="2400" dirty="0"/>
              <a:t>       print("未成年です。")</a:t>
            </a:r>
          </a:p>
          <a:p>
            <a:r>
              <a:rPr lang="ja-JP" altLang="en-US" sz="2400" dirty="0"/>
              <a:t>else:</a:t>
            </a:r>
          </a:p>
          <a:p>
            <a:r>
              <a:rPr lang="ja-JP" altLang="en-US" sz="2400" dirty="0"/>
              <a:t>       print("成人です。")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CDCC48-5B3D-3D53-4B8B-1C76FD8D6493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2FA890D9-A6D9-4B38-0218-6BAB01A37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95" y="3956097"/>
            <a:ext cx="494650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ja-JP" sz="2000" b="1" u="sng" dirty="0">
                <a:solidFill>
                  <a:srgbClr val="374151"/>
                </a:solidFill>
                <a:latin typeface="Söhne"/>
              </a:rPr>
              <a:t>比較演算子</a:t>
            </a:r>
            <a:r>
              <a:rPr lang="ja-JP" altLang="ja-JP" sz="2000" u="sng" dirty="0">
                <a:solidFill>
                  <a:srgbClr val="374151"/>
                </a:solidFill>
                <a:latin typeface="Söhne"/>
              </a:rPr>
              <a:t>: 値や変数の比較を行います。</a:t>
            </a:r>
          </a:p>
          <a:p>
            <a:pPr algn="just"/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==：等しい</a:t>
            </a:r>
          </a:p>
          <a:p>
            <a:pPr algn="just"/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!=：等しくない</a:t>
            </a:r>
          </a:p>
          <a:p>
            <a:pPr algn="just"/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&lt;：より小さい</a:t>
            </a:r>
          </a:p>
          <a:p>
            <a:pPr algn="just"/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&gt;：より大きい</a:t>
            </a:r>
          </a:p>
          <a:p>
            <a:pPr algn="just"/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&lt;=：以下</a:t>
            </a:r>
          </a:p>
          <a:p>
            <a:pPr algn="just"/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&gt;=：以上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342B324-BE32-2C0A-69D8-D1EA6CCF2889}"/>
              </a:ext>
            </a:extLst>
          </p:cNvPr>
          <p:cNvSpPr/>
          <p:nvPr/>
        </p:nvSpPr>
        <p:spPr>
          <a:xfrm>
            <a:off x="812073" y="2195236"/>
            <a:ext cx="1528171" cy="551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844457-03A7-4BB7-A010-4EB69CED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B0808C4-5476-6F26-8995-E798DCF498A4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F9B8B4E-C034-E620-A884-80D0BD9D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911" y="3956097"/>
            <a:ext cx="520894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u="sng" dirty="0">
                <a:solidFill>
                  <a:srgbClr val="374151"/>
                </a:solidFill>
                <a:latin typeface="Söhne"/>
              </a:rPr>
              <a:t>論理</a:t>
            </a:r>
            <a:r>
              <a:rPr lang="ja-JP" altLang="ja-JP" sz="2000" b="1" u="sng" dirty="0">
                <a:solidFill>
                  <a:srgbClr val="374151"/>
                </a:solidFill>
                <a:latin typeface="Söhne"/>
              </a:rPr>
              <a:t>演算子</a:t>
            </a:r>
            <a:r>
              <a:rPr lang="ja-JP" altLang="ja-JP" sz="2000" u="sng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altLang="ja-JP" sz="2000" u="sng" dirty="0">
                <a:solidFill>
                  <a:srgbClr val="374151"/>
                </a:solidFill>
                <a:latin typeface="Söhne"/>
              </a:rPr>
              <a:t>2</a:t>
            </a:r>
            <a:r>
              <a:rPr lang="ja-JP" altLang="en-US" sz="2000" u="sng" dirty="0">
                <a:solidFill>
                  <a:srgbClr val="374151"/>
                </a:solidFill>
                <a:latin typeface="Söhne"/>
              </a:rPr>
              <a:t>つ以上の条件を組み合わせて比較を行います。</a:t>
            </a:r>
            <a:endParaRPr lang="ja-JP" altLang="ja-JP" sz="2000" u="sng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and</a:t>
            </a:r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：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かつ</a:t>
            </a:r>
            <a:endParaRPr lang="ja-JP" altLang="ja-JP" sz="20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or</a:t>
            </a:r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：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または</a:t>
            </a:r>
            <a:endParaRPr lang="ja-JP" altLang="ja-JP" sz="20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not</a:t>
            </a:r>
            <a:r>
              <a:rPr lang="ja-JP" altLang="ja-JP" sz="2000" dirty="0">
                <a:solidFill>
                  <a:srgbClr val="374151"/>
                </a:solidFill>
                <a:latin typeface="Söhne"/>
              </a:rPr>
              <a:t>：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でなければ</a:t>
            </a:r>
            <a:endParaRPr lang="ja-JP" altLang="ja-JP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1291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4B5C0F-0C78-7450-6479-9BAFF0676C91}"/>
              </a:ext>
            </a:extLst>
          </p:cNvPr>
          <p:cNvSpPr txBox="1"/>
          <p:nvPr/>
        </p:nvSpPr>
        <p:spPr>
          <a:xfrm>
            <a:off x="5177327" y="2503917"/>
            <a:ext cx="183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演習</a:t>
            </a:r>
            <a:r>
              <a:rPr kumimoji="1" lang="en-US" altLang="ja-JP" sz="4800" dirty="0"/>
              <a:t>3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8CD73E-F37D-81AD-5AA3-DAE510E58431}"/>
              </a:ext>
            </a:extLst>
          </p:cNvPr>
          <p:cNvSpPr txBox="1"/>
          <p:nvPr/>
        </p:nvSpPr>
        <p:spPr>
          <a:xfrm>
            <a:off x="5900870" y="3244334"/>
            <a:ext cx="23030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34ADA8-D2A9-13C4-A789-D183157CE33E}"/>
              </a:ext>
            </a:extLst>
          </p:cNvPr>
          <p:cNvSpPr txBox="1"/>
          <p:nvPr/>
        </p:nvSpPr>
        <p:spPr>
          <a:xfrm>
            <a:off x="4328444" y="3241266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A2BF8-3486-D1C4-4F61-43DEA094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03107D-022D-EB90-6F8D-CAC57A3591CD}"/>
              </a:ext>
            </a:extLst>
          </p:cNvPr>
          <p:cNvSpPr txBox="1"/>
          <p:nvPr/>
        </p:nvSpPr>
        <p:spPr>
          <a:xfrm>
            <a:off x="8126276" y="5696120"/>
            <a:ext cx="3072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en-US" sz="2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統合教育機構　曹　日丹</a:t>
            </a:r>
            <a:endParaRPr lang="en-US" altLang="ja-JP" sz="20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6C1E5BE6-C1B3-A3CC-E6BC-8BF688C0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4" y="3817993"/>
            <a:ext cx="2475336" cy="2475336"/>
          </a:xfrm>
          <a:prstGeom prst="rect">
            <a:avLst/>
          </a:prstGeom>
        </p:spPr>
      </p:pic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47F79459-CE88-7765-3954-FD932FA40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" y="3687744"/>
            <a:ext cx="3748334" cy="28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3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1A527-A2A6-4EA1-1C83-4D15B65F2E13}"/>
              </a:ext>
            </a:extLst>
          </p:cNvPr>
          <p:cNvSpPr txBox="1"/>
          <p:nvPr/>
        </p:nvSpPr>
        <p:spPr>
          <a:xfrm>
            <a:off x="504202" y="1563814"/>
            <a:ext cx="5641280" cy="4472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/>
            </a:lvl1pPr>
          </a:lstStyle>
          <a:p>
            <a:pPr>
              <a:lnSpc>
                <a:spcPct val="150000"/>
              </a:lnSpc>
            </a:pPr>
            <a:r>
              <a:rPr lang="en-US" altLang="ja-JP" dirty="0"/>
              <a:t>if</a:t>
            </a:r>
            <a:r>
              <a:rPr lang="ja-JP" altLang="en-US" dirty="0"/>
              <a:t>    </a:t>
            </a:r>
            <a:r>
              <a:rPr lang="ja-JP" altLang="en-US" b="1" dirty="0">
                <a:solidFill>
                  <a:srgbClr val="00B050"/>
                </a:solidFill>
              </a:rPr>
              <a:t>条件</a:t>
            </a:r>
            <a:r>
              <a:rPr lang="en-US" altLang="ja-JP" b="1" dirty="0">
                <a:solidFill>
                  <a:srgbClr val="00B050"/>
                </a:solidFill>
              </a:rPr>
              <a:t>1</a:t>
            </a:r>
            <a:r>
              <a:rPr lang="en-US" altLang="ja-JP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  #</a:t>
            </a:r>
            <a:r>
              <a:rPr lang="ja-JP" altLang="en-US" dirty="0"/>
              <a:t>条件</a:t>
            </a:r>
            <a:r>
              <a:rPr lang="en-US" altLang="ja-JP" dirty="0"/>
              <a:t>1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00B050"/>
                </a:solidFill>
              </a:rPr>
              <a:t>条件</a:t>
            </a:r>
            <a:r>
              <a:rPr lang="en-US" altLang="ja-JP" b="1" dirty="0">
                <a:solidFill>
                  <a:srgbClr val="00B050"/>
                </a:solidFill>
              </a:rPr>
              <a:t>2</a:t>
            </a:r>
            <a:r>
              <a:rPr lang="en-US" altLang="ja-JP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  #</a:t>
            </a:r>
            <a:r>
              <a:rPr lang="ja-JP" altLang="en-US" dirty="0"/>
              <a:t>条件</a:t>
            </a:r>
            <a:r>
              <a:rPr lang="en-US" altLang="ja-JP" dirty="0"/>
              <a:t>2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ja-JP" altLang="en-US" dirty="0"/>
              <a:t>  </a:t>
            </a:r>
            <a:r>
              <a:rPr lang="ja-JP" altLang="en-US" b="1" dirty="0">
                <a:solidFill>
                  <a:srgbClr val="00B050"/>
                </a:solidFill>
              </a:rPr>
              <a:t>条件</a:t>
            </a:r>
            <a:r>
              <a:rPr lang="en-US" altLang="ja-JP" b="1" dirty="0">
                <a:solidFill>
                  <a:srgbClr val="00B050"/>
                </a:solidFill>
              </a:rPr>
              <a:t>3</a:t>
            </a:r>
            <a:r>
              <a:rPr lang="en-US" altLang="ja-JP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  #</a:t>
            </a:r>
            <a:r>
              <a:rPr lang="ja-JP" altLang="en-US" dirty="0"/>
              <a:t>条件</a:t>
            </a:r>
            <a:r>
              <a:rPr lang="en-US" altLang="ja-JP" dirty="0"/>
              <a:t>3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else: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  #</a:t>
            </a:r>
            <a:r>
              <a:rPr lang="ja-JP" altLang="en-US" dirty="0"/>
              <a:t>すべての条件が</a:t>
            </a:r>
            <a:r>
              <a:rPr lang="en-US" altLang="ja-JP" dirty="0"/>
              <a:t>False</a:t>
            </a:r>
            <a:r>
              <a:rPr lang="ja-JP" altLang="en-US" dirty="0"/>
              <a:t>の場合の処理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B93C4E-3AA5-8C38-328E-9EF62712109D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369942-8FC6-06E2-1C0D-6453A6E0D5A2}"/>
              </a:ext>
            </a:extLst>
          </p:cNvPr>
          <p:cNvSpPr txBox="1"/>
          <p:nvPr/>
        </p:nvSpPr>
        <p:spPr>
          <a:xfrm>
            <a:off x="6224594" y="1563814"/>
            <a:ext cx="529033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sz="2000" dirty="0">
                <a:latin typeface="Söhne"/>
              </a:rPr>
              <a:t>条件は</a:t>
            </a:r>
            <a:r>
              <a:rPr lang="en-US" altLang="ja-JP" sz="2000" dirty="0">
                <a:latin typeface="Söhne"/>
              </a:rPr>
              <a:t>2</a:t>
            </a:r>
            <a:r>
              <a:rPr lang="ja-JP" altLang="en-US" sz="2000" dirty="0">
                <a:latin typeface="Söhne"/>
              </a:rPr>
              <a:t>つ以上ある場合は、</a:t>
            </a:r>
            <a:r>
              <a:rPr lang="en-US" altLang="ja-JP" sz="2000" dirty="0" err="1">
                <a:latin typeface="Söhne"/>
              </a:rPr>
              <a:t>elif</a:t>
            </a:r>
            <a:r>
              <a:rPr lang="ja-JP" altLang="en-US" sz="2000" dirty="0">
                <a:latin typeface="Söhne"/>
              </a:rPr>
              <a:t>を使います。</a:t>
            </a:r>
            <a:endParaRPr lang="ja-JP" altLang="ja-JP" sz="2000" dirty="0">
              <a:latin typeface="Söhne"/>
            </a:endParaRPr>
          </a:p>
          <a:p>
            <a:r>
              <a:rPr lang="ja-JP" altLang="ja-JP" sz="2000" dirty="0">
                <a:latin typeface="Söhne"/>
              </a:rPr>
              <a:t>elifは</a:t>
            </a:r>
            <a:r>
              <a:rPr lang="ja-JP" altLang="en-US" sz="2000" dirty="0">
                <a:latin typeface="Söhne"/>
              </a:rPr>
              <a:t>「</a:t>
            </a:r>
            <a:r>
              <a:rPr lang="ja-JP" altLang="ja-JP" sz="2000" dirty="0">
                <a:latin typeface="Söhne"/>
              </a:rPr>
              <a:t>else if」の短縮形です</a:t>
            </a:r>
            <a:r>
              <a:rPr lang="ja-JP" altLang="en-US" sz="2000" dirty="0"/>
              <a:t>。日本語では</a:t>
            </a:r>
            <a:endParaRPr lang="en-US" altLang="ja-JP" sz="2000" dirty="0"/>
          </a:p>
          <a:p>
            <a:r>
              <a:rPr lang="ja-JP" altLang="en-US" sz="2000" dirty="0"/>
              <a:t>「</a:t>
            </a:r>
            <a:r>
              <a:rPr lang="ja-JP" altLang="en-US" sz="2000" b="1" dirty="0">
                <a:solidFill>
                  <a:srgbClr val="FF0000"/>
                </a:solidFill>
              </a:rPr>
              <a:t>それとももし</a:t>
            </a:r>
            <a:r>
              <a:rPr lang="ja-JP" altLang="en-US" sz="2000" dirty="0"/>
              <a:t>」や「</a:t>
            </a:r>
            <a:r>
              <a:rPr lang="ja-JP" altLang="en-US" sz="2000" b="1" dirty="0">
                <a:solidFill>
                  <a:srgbClr val="FF0000"/>
                </a:solidFill>
              </a:rPr>
              <a:t>そうではなくてもし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r>
              <a:rPr lang="ja-JP" altLang="en-US" sz="2000" dirty="0"/>
              <a:t>と言い換えることが一般的です。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CF1904D-3980-8298-9D99-06FE0EFADD29}"/>
              </a:ext>
            </a:extLst>
          </p:cNvPr>
          <p:cNvSpPr/>
          <p:nvPr/>
        </p:nvSpPr>
        <p:spPr>
          <a:xfrm>
            <a:off x="504202" y="2736509"/>
            <a:ext cx="618202" cy="551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11D3DFC-3ED8-9218-7675-E9BA9D0EEC73}"/>
              </a:ext>
            </a:extLst>
          </p:cNvPr>
          <p:cNvSpPr/>
          <p:nvPr/>
        </p:nvSpPr>
        <p:spPr>
          <a:xfrm>
            <a:off x="504202" y="3823482"/>
            <a:ext cx="649654" cy="551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E8351E-E50C-11F1-2252-42FA58DF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D05F3-A76D-51BF-2B23-B2A63C1F404F}"/>
              </a:ext>
            </a:extLst>
          </p:cNvPr>
          <p:cNvSpPr txBox="1"/>
          <p:nvPr/>
        </p:nvSpPr>
        <p:spPr>
          <a:xfrm>
            <a:off x="1153856" y="4995944"/>
            <a:ext cx="2688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 </a:t>
            </a:r>
            <a:r>
              <a:rPr lang="ja-JP" altLang="en-US" sz="2400" b="1" dirty="0">
                <a:solidFill>
                  <a:srgbClr val="00B050"/>
                </a:solidFill>
              </a:rPr>
              <a:t>それ以外の場合</a:t>
            </a:r>
            <a:endParaRPr lang="ja-JP" altLang="en-US" sz="2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53DAC9E-82E9-C5C6-40BD-92AF3B227B41}"/>
              </a:ext>
            </a:extLst>
          </p:cNvPr>
          <p:cNvCxnSpPr>
            <a:cxnSpLocks/>
          </p:cNvCxnSpPr>
          <p:nvPr/>
        </p:nvCxnSpPr>
        <p:spPr>
          <a:xfrm>
            <a:off x="1013379" y="3225854"/>
            <a:ext cx="542512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7BC85F-0C08-7827-DDD4-7D60B9FDB7AD}"/>
              </a:ext>
            </a:extLst>
          </p:cNvPr>
          <p:cNvSpPr txBox="1"/>
          <p:nvPr/>
        </p:nvSpPr>
        <p:spPr>
          <a:xfrm>
            <a:off x="6433794" y="3059066"/>
            <a:ext cx="3634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sz="2000" b="1" dirty="0">
                <a:latin typeface="Söhne"/>
              </a:rPr>
              <a:t>条件</a:t>
            </a:r>
            <a:r>
              <a:rPr lang="en-US" altLang="ja-JP" sz="2000" b="1" dirty="0">
                <a:latin typeface="Söhne"/>
              </a:rPr>
              <a:t>1</a:t>
            </a:r>
            <a:r>
              <a:rPr lang="ja-JP" altLang="en-US" sz="2000" dirty="0">
                <a:latin typeface="Söhne"/>
              </a:rPr>
              <a:t>では</a:t>
            </a:r>
            <a:r>
              <a:rPr lang="ja-JP" altLang="en-US" sz="2000" b="1" dirty="0">
                <a:solidFill>
                  <a:srgbClr val="FF0000"/>
                </a:solidFill>
                <a:latin typeface="Söhne"/>
              </a:rPr>
              <a:t>なくて</a:t>
            </a:r>
            <a:r>
              <a:rPr lang="ja-JP" altLang="en-US" sz="2000" dirty="0">
                <a:latin typeface="Söhne"/>
              </a:rPr>
              <a:t>、</a:t>
            </a:r>
            <a:endParaRPr lang="en-US" altLang="ja-JP" sz="2000" dirty="0">
              <a:latin typeface="Söhne"/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もし</a:t>
            </a:r>
            <a:r>
              <a:rPr lang="ja-JP" altLang="en-US" sz="2000" dirty="0"/>
              <a:t>条件</a:t>
            </a:r>
            <a:r>
              <a:rPr lang="en-US" altLang="ja-JP" sz="2000" dirty="0"/>
              <a:t>2</a:t>
            </a:r>
            <a:r>
              <a:rPr lang="ja-JP" altLang="en-US" sz="2000" dirty="0"/>
              <a:t>に当てはまる</a:t>
            </a:r>
            <a:r>
              <a:rPr lang="ja-JP" altLang="en-US" sz="2000" b="1" dirty="0">
                <a:solidFill>
                  <a:srgbClr val="FF0000"/>
                </a:solidFill>
              </a:rPr>
              <a:t>なら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0395A5F-6DF7-57B7-9BB7-EBF2CE7EF89A}"/>
              </a:ext>
            </a:extLst>
          </p:cNvPr>
          <p:cNvCxnSpPr>
            <a:cxnSpLocks/>
          </p:cNvCxnSpPr>
          <p:nvPr/>
        </p:nvCxnSpPr>
        <p:spPr>
          <a:xfrm>
            <a:off x="1013379" y="4308049"/>
            <a:ext cx="541154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2EB41C-6E1C-6271-143D-74AD328F47B5}"/>
              </a:ext>
            </a:extLst>
          </p:cNvPr>
          <p:cNvSpPr txBox="1"/>
          <p:nvPr/>
        </p:nvSpPr>
        <p:spPr>
          <a:xfrm>
            <a:off x="6433795" y="4180009"/>
            <a:ext cx="36340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sz="2000" b="1" dirty="0">
                <a:latin typeface="Söhne"/>
              </a:rPr>
              <a:t>条件</a:t>
            </a:r>
            <a:r>
              <a:rPr lang="en-US" altLang="ja-JP" sz="2000" b="1" dirty="0">
                <a:latin typeface="Söhne"/>
              </a:rPr>
              <a:t>1</a:t>
            </a:r>
            <a:r>
              <a:rPr lang="ja-JP" altLang="en-US" sz="2000" dirty="0">
                <a:latin typeface="Söhne"/>
              </a:rPr>
              <a:t>でも</a:t>
            </a:r>
            <a:r>
              <a:rPr lang="ja-JP" altLang="en-US" sz="2000" b="1" dirty="0">
                <a:latin typeface="Söhne"/>
              </a:rPr>
              <a:t>条件</a:t>
            </a:r>
            <a:r>
              <a:rPr lang="en-US" altLang="ja-JP" sz="2000" b="1" dirty="0">
                <a:latin typeface="Söhne"/>
              </a:rPr>
              <a:t>2</a:t>
            </a:r>
            <a:r>
              <a:rPr lang="ja-JP" altLang="en-US" sz="2000" dirty="0">
                <a:latin typeface="Söhne"/>
              </a:rPr>
              <a:t>でも</a:t>
            </a:r>
            <a:r>
              <a:rPr lang="ja-JP" altLang="en-US" sz="2000" b="1" dirty="0">
                <a:solidFill>
                  <a:srgbClr val="FF0000"/>
                </a:solidFill>
                <a:latin typeface="Söhne"/>
              </a:rPr>
              <a:t>なくて</a:t>
            </a:r>
            <a:r>
              <a:rPr lang="ja-JP" altLang="en-US" sz="2000" dirty="0">
                <a:latin typeface="Söhne"/>
              </a:rPr>
              <a:t>、</a:t>
            </a:r>
            <a:endParaRPr lang="en-US" altLang="ja-JP" sz="2000" dirty="0">
              <a:latin typeface="Söhne"/>
            </a:endParaRPr>
          </a:p>
          <a:p>
            <a:r>
              <a:rPr lang="ja-JP" altLang="en-US" sz="2000" b="1" dirty="0">
                <a:solidFill>
                  <a:srgbClr val="FF0000"/>
                </a:solidFill>
              </a:rPr>
              <a:t>もし</a:t>
            </a:r>
            <a:r>
              <a:rPr lang="ja-JP" altLang="en-US" sz="2000" dirty="0"/>
              <a:t>条件</a:t>
            </a:r>
            <a:r>
              <a:rPr lang="en-US" altLang="ja-JP" sz="2000" dirty="0"/>
              <a:t>3</a:t>
            </a:r>
            <a:r>
              <a:rPr lang="ja-JP" altLang="en-US" sz="2000" dirty="0"/>
              <a:t>に当てはまる</a:t>
            </a:r>
            <a:r>
              <a:rPr lang="ja-JP" altLang="en-US" sz="2000" b="1" dirty="0">
                <a:solidFill>
                  <a:srgbClr val="FF0000"/>
                </a:solidFill>
              </a:rPr>
              <a:t>なら</a:t>
            </a:r>
          </a:p>
        </p:txBody>
      </p:sp>
    </p:spTree>
    <p:extLst>
      <p:ext uri="{BB962C8B-B14F-4D97-AF65-F5344CB8AC3E}">
        <p14:creationId xmlns:p14="http://schemas.microsoft.com/office/powerpoint/2010/main" val="26733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28205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1A527-A2A6-4EA1-1C83-4D15B65F2E13}"/>
              </a:ext>
            </a:extLst>
          </p:cNvPr>
          <p:cNvSpPr txBox="1"/>
          <p:nvPr/>
        </p:nvSpPr>
        <p:spPr>
          <a:xfrm>
            <a:off x="504202" y="1032996"/>
            <a:ext cx="5352688" cy="55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/>
            </a:lvl1pPr>
          </a:lstStyle>
          <a:p>
            <a:pPr>
              <a:lnSpc>
                <a:spcPct val="150000"/>
              </a:lnSpc>
            </a:pPr>
            <a:r>
              <a:rPr lang="en-US" altLang="ja-JP" dirty="0"/>
              <a:t>if </a:t>
            </a:r>
            <a:r>
              <a:rPr lang="ja-JP" altLang="en-US" dirty="0"/>
              <a:t>条件</a:t>
            </a:r>
            <a:r>
              <a:rPr lang="en-US" altLang="ja-JP" dirty="0"/>
              <a:t>1: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2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ja-JP" altLang="en-US" dirty="0"/>
              <a:t> 条件</a:t>
            </a:r>
            <a:r>
              <a:rPr lang="en-US" altLang="ja-JP" dirty="0"/>
              <a:t>2: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2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3: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3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4: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4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else: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すべての条件が</a:t>
            </a:r>
            <a:r>
              <a:rPr lang="en-US" altLang="ja-JP" dirty="0"/>
              <a:t>False</a:t>
            </a:r>
            <a:r>
              <a:rPr lang="ja-JP" altLang="en-US" dirty="0"/>
              <a:t>の場合の処理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B93C4E-3AA5-8C38-328E-9EF62712109D}"/>
              </a:ext>
            </a:extLst>
          </p:cNvPr>
          <p:cNvSpPr txBox="1"/>
          <p:nvPr/>
        </p:nvSpPr>
        <p:spPr>
          <a:xfrm>
            <a:off x="1074745" y="565892"/>
            <a:ext cx="109809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078108-CF09-44F1-9083-21DB42029B70}"/>
              </a:ext>
            </a:extLst>
          </p:cNvPr>
          <p:cNvSpPr txBox="1"/>
          <p:nvPr/>
        </p:nvSpPr>
        <p:spPr>
          <a:xfrm>
            <a:off x="5943598" y="1027557"/>
            <a:ext cx="38256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>
                <a:latin typeface="Söhne"/>
              </a:defRPr>
            </a:lvl1pPr>
          </a:lstStyle>
          <a:p>
            <a:r>
              <a:rPr lang="ja-JP" altLang="en-US" sz="2000" b="1" i="0" dirty="0">
                <a:effectLst/>
                <a:latin typeface="Söhne"/>
              </a:rPr>
              <a:t>成績の値に基づいて評価します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BDF7DD-AE2B-57A3-C9F0-73E2903DA998}"/>
              </a:ext>
            </a:extLst>
          </p:cNvPr>
          <p:cNvSpPr txBox="1"/>
          <p:nvPr/>
        </p:nvSpPr>
        <p:spPr>
          <a:xfrm>
            <a:off x="4529664" y="104227"/>
            <a:ext cx="7662336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 err="1">
                <a:solidFill>
                  <a:srgbClr val="00B050"/>
                </a:solidFill>
              </a:rPr>
              <a:t>elif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>
                <a:solidFill>
                  <a:srgbClr val="00B050"/>
                </a:solidFill>
              </a:rPr>
              <a:t>else</a:t>
            </a:r>
            <a:r>
              <a:rPr lang="ja-JP" altLang="en-US" sz="2400" b="1" dirty="0">
                <a:solidFill>
                  <a:srgbClr val="00B050"/>
                </a:solidFill>
              </a:rPr>
              <a:t>文を使ってコードを書きましょう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391FE35-3E04-0FCC-A1F7-E9E2831EB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7130"/>
              </p:ext>
            </p:extLst>
          </p:nvPr>
        </p:nvGraphicFramePr>
        <p:xfrm>
          <a:off x="5943598" y="1497248"/>
          <a:ext cx="39066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18">
                  <a:extLst>
                    <a:ext uri="{9D8B030D-6E8A-4147-A177-3AD203B41FA5}">
                      <a16:colId xmlns:a16="http://schemas.microsoft.com/office/drawing/2014/main" val="173191746"/>
                    </a:ext>
                  </a:extLst>
                </a:gridCol>
                <a:gridCol w="1953318">
                  <a:extLst>
                    <a:ext uri="{9D8B030D-6E8A-4147-A177-3AD203B41FA5}">
                      <a16:colId xmlns:a16="http://schemas.microsoft.com/office/drawing/2014/main" val="19019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A+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未満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3037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7CF1DA-41AD-A0D2-965E-1846DDD4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21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28205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1A527-A2A6-4EA1-1C83-4D15B65F2E13}"/>
              </a:ext>
            </a:extLst>
          </p:cNvPr>
          <p:cNvSpPr txBox="1"/>
          <p:nvPr/>
        </p:nvSpPr>
        <p:spPr>
          <a:xfrm>
            <a:off x="504202" y="1032996"/>
            <a:ext cx="5352688" cy="55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/>
            </a:lvl1pPr>
          </a:lstStyle>
          <a:p>
            <a:pPr>
              <a:lnSpc>
                <a:spcPct val="150000"/>
              </a:lnSpc>
            </a:pPr>
            <a:r>
              <a:rPr lang="en-US" altLang="ja-JP" dirty="0"/>
              <a:t>if </a:t>
            </a:r>
            <a:r>
              <a:rPr lang="ja-JP" altLang="en-US" dirty="0"/>
              <a:t>条件</a:t>
            </a:r>
            <a:r>
              <a:rPr lang="en-US" altLang="ja-JP" dirty="0"/>
              <a:t>1: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1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ja-JP" altLang="en-US" dirty="0"/>
              <a:t> 条件</a:t>
            </a:r>
            <a:r>
              <a:rPr lang="en-US" altLang="ja-JP" dirty="0"/>
              <a:t>2: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2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3: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3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4: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4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else: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すべての条件が</a:t>
            </a:r>
            <a:r>
              <a:rPr lang="en-US" altLang="ja-JP" dirty="0"/>
              <a:t>False</a:t>
            </a:r>
            <a:r>
              <a:rPr lang="ja-JP" altLang="en-US" dirty="0"/>
              <a:t>の場合の処理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B93C4E-3AA5-8C38-328E-9EF62712109D}"/>
              </a:ext>
            </a:extLst>
          </p:cNvPr>
          <p:cNvSpPr txBox="1"/>
          <p:nvPr/>
        </p:nvSpPr>
        <p:spPr>
          <a:xfrm>
            <a:off x="1074745" y="565892"/>
            <a:ext cx="109809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078108-CF09-44F1-9083-21DB42029B70}"/>
              </a:ext>
            </a:extLst>
          </p:cNvPr>
          <p:cNvSpPr txBox="1"/>
          <p:nvPr/>
        </p:nvSpPr>
        <p:spPr>
          <a:xfrm>
            <a:off x="5943598" y="1027557"/>
            <a:ext cx="38256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>
                <a:latin typeface="Söhne"/>
              </a:defRPr>
            </a:lvl1pPr>
          </a:lstStyle>
          <a:p>
            <a:r>
              <a:rPr lang="ja-JP" altLang="en-US" sz="2000" b="1" i="0" dirty="0">
                <a:effectLst/>
                <a:latin typeface="Söhne"/>
              </a:rPr>
              <a:t>成績の値に基づいて評価します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BDF7DD-AE2B-57A3-C9F0-73E2903DA998}"/>
              </a:ext>
            </a:extLst>
          </p:cNvPr>
          <p:cNvSpPr txBox="1"/>
          <p:nvPr/>
        </p:nvSpPr>
        <p:spPr>
          <a:xfrm>
            <a:off x="4529664" y="104227"/>
            <a:ext cx="7662336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 err="1">
                <a:solidFill>
                  <a:srgbClr val="00B050"/>
                </a:solidFill>
              </a:rPr>
              <a:t>elif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>
                <a:solidFill>
                  <a:srgbClr val="00B050"/>
                </a:solidFill>
              </a:rPr>
              <a:t>else</a:t>
            </a:r>
            <a:r>
              <a:rPr lang="ja-JP" altLang="en-US" sz="2400" b="1" dirty="0">
                <a:solidFill>
                  <a:srgbClr val="00B050"/>
                </a:solidFill>
              </a:rPr>
              <a:t>文を使ってコードを書きましょう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391FE35-3E04-0FCC-A1F7-E9E2831EB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62279"/>
              </p:ext>
            </p:extLst>
          </p:nvPr>
        </p:nvGraphicFramePr>
        <p:xfrm>
          <a:off x="5943598" y="1497248"/>
          <a:ext cx="39066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18">
                  <a:extLst>
                    <a:ext uri="{9D8B030D-6E8A-4147-A177-3AD203B41FA5}">
                      <a16:colId xmlns:a16="http://schemas.microsoft.com/office/drawing/2014/main" val="173191746"/>
                    </a:ext>
                  </a:extLst>
                </a:gridCol>
                <a:gridCol w="1953318">
                  <a:extLst>
                    <a:ext uri="{9D8B030D-6E8A-4147-A177-3AD203B41FA5}">
                      <a16:colId xmlns:a16="http://schemas.microsoft.com/office/drawing/2014/main" val="19019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A+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未満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3037"/>
                  </a:ext>
                </a:extLst>
              </a:tr>
            </a:tbl>
          </a:graphicData>
        </a:graphic>
      </p:graphicFrame>
      <p:sp>
        <p:nvSpPr>
          <p:cNvPr id="22" name="Rectangle 2">
            <a:extLst>
              <a:ext uri="{FF2B5EF4-FFF2-40B4-BE49-F238E27FC236}">
                <a16:creationId xmlns:a16="http://schemas.microsoft.com/office/drawing/2014/main" id="{0141B809-B714-C004-51D2-7342A01C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30" y="1178948"/>
            <a:ext cx="20757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6432F0-6801-8DB3-8CD8-BB660C2C4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37" y="4444373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C37AAEB-D3B0-2530-DA0C-8F7D9F03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37" y="3371420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360FB2F-8797-59AB-7BA2-916F7AD2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37" y="2275184"/>
            <a:ext cx="26763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A81927-34A2-7535-6235-652AE585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492EBD-5837-55CB-F45F-3561E5A40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581" y="6156295"/>
            <a:ext cx="1940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 &gt;=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2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28205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1A527-A2A6-4EA1-1C83-4D15B65F2E13}"/>
              </a:ext>
            </a:extLst>
          </p:cNvPr>
          <p:cNvSpPr txBox="1"/>
          <p:nvPr/>
        </p:nvSpPr>
        <p:spPr>
          <a:xfrm>
            <a:off x="504202" y="1032996"/>
            <a:ext cx="5352688" cy="55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/>
            </a:lvl1pPr>
          </a:lstStyle>
          <a:p>
            <a:pPr>
              <a:lnSpc>
                <a:spcPct val="150000"/>
              </a:lnSpc>
            </a:pPr>
            <a:r>
              <a:rPr lang="en-US" altLang="ja-JP" dirty="0"/>
              <a:t>if </a:t>
            </a:r>
            <a:r>
              <a:rPr lang="ja-JP" altLang="en-US" dirty="0"/>
              <a:t>条件</a:t>
            </a:r>
            <a:r>
              <a:rPr lang="en-US" altLang="ja-JP" dirty="0"/>
              <a:t>1: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1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ja-JP" altLang="en-US" dirty="0"/>
              <a:t> 条件</a:t>
            </a:r>
            <a:r>
              <a:rPr lang="en-US" altLang="ja-JP" dirty="0"/>
              <a:t>2: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2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3: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3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4: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条件</a:t>
            </a:r>
            <a:r>
              <a:rPr lang="en-US" altLang="ja-JP" dirty="0"/>
              <a:t>4</a:t>
            </a:r>
            <a:r>
              <a:rPr lang="ja-JP" altLang="en-US" dirty="0"/>
              <a:t>が</a:t>
            </a:r>
            <a:r>
              <a:rPr lang="en-US" altLang="ja-JP" dirty="0"/>
              <a:t>True</a:t>
            </a:r>
            <a:r>
              <a:rPr lang="ja-JP" altLang="en-US" dirty="0"/>
              <a:t>の場合の処理 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else: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#</a:t>
            </a:r>
            <a:r>
              <a:rPr lang="ja-JP" altLang="en-US" dirty="0"/>
              <a:t>すべての条件が</a:t>
            </a:r>
            <a:r>
              <a:rPr lang="en-US" altLang="ja-JP" dirty="0"/>
              <a:t>False</a:t>
            </a:r>
            <a:r>
              <a:rPr lang="ja-JP" altLang="en-US" dirty="0"/>
              <a:t>の場合の処理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B93C4E-3AA5-8C38-328E-9EF62712109D}"/>
              </a:ext>
            </a:extLst>
          </p:cNvPr>
          <p:cNvSpPr txBox="1"/>
          <p:nvPr/>
        </p:nvSpPr>
        <p:spPr>
          <a:xfrm>
            <a:off x="1074745" y="565892"/>
            <a:ext cx="109809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078108-CF09-44F1-9083-21DB42029B70}"/>
              </a:ext>
            </a:extLst>
          </p:cNvPr>
          <p:cNvSpPr txBox="1"/>
          <p:nvPr/>
        </p:nvSpPr>
        <p:spPr>
          <a:xfrm>
            <a:off x="5943598" y="1027557"/>
            <a:ext cx="38256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>
                <a:latin typeface="Söhne"/>
              </a:defRPr>
            </a:lvl1pPr>
          </a:lstStyle>
          <a:p>
            <a:r>
              <a:rPr lang="ja-JP" altLang="en-US" sz="2000" b="1" i="0" dirty="0">
                <a:effectLst/>
                <a:latin typeface="Söhne"/>
              </a:rPr>
              <a:t>成績の値に基づいて評価します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BDF7DD-AE2B-57A3-C9F0-73E2903DA998}"/>
              </a:ext>
            </a:extLst>
          </p:cNvPr>
          <p:cNvSpPr txBox="1"/>
          <p:nvPr/>
        </p:nvSpPr>
        <p:spPr>
          <a:xfrm>
            <a:off x="4529664" y="104227"/>
            <a:ext cx="7662336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 err="1">
                <a:solidFill>
                  <a:srgbClr val="00B050"/>
                </a:solidFill>
              </a:rPr>
              <a:t>elif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>
                <a:solidFill>
                  <a:srgbClr val="00B050"/>
                </a:solidFill>
              </a:rPr>
              <a:t>else</a:t>
            </a:r>
            <a:r>
              <a:rPr lang="ja-JP" altLang="en-US" sz="2400" b="1" dirty="0">
                <a:solidFill>
                  <a:srgbClr val="00B050"/>
                </a:solidFill>
              </a:rPr>
              <a:t>文を使ってコードを書きましょう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6391FE35-3E04-0FCC-A1F7-E9E2831EB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26553"/>
              </p:ext>
            </p:extLst>
          </p:nvPr>
        </p:nvGraphicFramePr>
        <p:xfrm>
          <a:off x="5943598" y="1497248"/>
          <a:ext cx="39066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18">
                  <a:extLst>
                    <a:ext uri="{9D8B030D-6E8A-4147-A177-3AD203B41FA5}">
                      <a16:colId xmlns:a16="http://schemas.microsoft.com/office/drawing/2014/main" val="173191746"/>
                    </a:ext>
                  </a:extLst>
                </a:gridCol>
                <a:gridCol w="1953318">
                  <a:extLst>
                    <a:ext uri="{9D8B030D-6E8A-4147-A177-3AD203B41FA5}">
                      <a16:colId xmlns:a16="http://schemas.microsoft.com/office/drawing/2014/main" val="19019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A+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未満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3037"/>
                  </a:ext>
                </a:extLst>
              </a:tr>
            </a:tbl>
          </a:graphicData>
        </a:graphic>
      </p:graphicFrame>
      <p:sp>
        <p:nvSpPr>
          <p:cNvPr id="23" name="Rectangle 2">
            <a:extLst>
              <a:ext uri="{FF2B5EF4-FFF2-40B4-BE49-F238E27FC236}">
                <a16:creationId xmlns:a16="http://schemas.microsoft.com/office/drawing/2014/main" id="{D92334CE-7EAF-5951-1C0F-535AB5A4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901" y="6092053"/>
            <a:ext cx="99444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940789A-6000-966D-1441-BA6280E8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124" y="5011899"/>
            <a:ext cx="12555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E749D05-A9E9-EC8F-191B-B995D123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124" y="3899335"/>
            <a:ext cx="12555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83E9BCC-358E-0E81-1D2C-27981D82D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124" y="2818917"/>
            <a:ext cx="12555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9872FBE-43E3-93C8-EE3E-797CB67E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124" y="1738499"/>
            <a:ext cx="125553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F3FCD-4E7B-5D99-D8A6-F456E3F0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C299F8A-E4D2-9083-E286-24AA2859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530" y="1178948"/>
            <a:ext cx="20757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0135489-66B0-E7E3-396E-791AE736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37" y="4444373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4CF90F7-B09C-0158-C21E-A30D7221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37" y="3371420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C451BA7-8E6C-23F5-687D-D97597AE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37" y="2275184"/>
            <a:ext cx="26763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6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28205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B93C4E-3AA5-8C38-328E-9EF62712109D}"/>
              </a:ext>
            </a:extLst>
          </p:cNvPr>
          <p:cNvSpPr txBox="1"/>
          <p:nvPr/>
        </p:nvSpPr>
        <p:spPr>
          <a:xfrm>
            <a:off x="1074745" y="565892"/>
            <a:ext cx="109809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BDF7DD-AE2B-57A3-C9F0-73E2903DA998}"/>
              </a:ext>
            </a:extLst>
          </p:cNvPr>
          <p:cNvSpPr txBox="1"/>
          <p:nvPr/>
        </p:nvSpPr>
        <p:spPr>
          <a:xfrm>
            <a:off x="4529664" y="104227"/>
            <a:ext cx="7662336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 err="1">
                <a:solidFill>
                  <a:srgbClr val="00B050"/>
                </a:solidFill>
              </a:rPr>
              <a:t>elif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>
                <a:solidFill>
                  <a:srgbClr val="00B050"/>
                </a:solidFill>
              </a:rPr>
              <a:t>else</a:t>
            </a:r>
            <a:r>
              <a:rPr lang="ja-JP" altLang="en-US" sz="2400" b="1" dirty="0">
                <a:solidFill>
                  <a:srgbClr val="00B050"/>
                </a:solidFill>
              </a:rPr>
              <a:t>文を使ってコードを書きましょう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1A527-A2A6-4EA1-1C83-4D15B65F2E13}"/>
              </a:ext>
            </a:extLst>
          </p:cNvPr>
          <p:cNvSpPr txBox="1"/>
          <p:nvPr/>
        </p:nvSpPr>
        <p:spPr>
          <a:xfrm>
            <a:off x="504202" y="1261941"/>
            <a:ext cx="5352688" cy="55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/>
            </a:lvl1pPr>
          </a:lstStyle>
          <a:p>
            <a:pPr>
              <a:lnSpc>
                <a:spcPct val="150000"/>
              </a:lnSpc>
            </a:pPr>
            <a:r>
              <a:rPr lang="en-US" altLang="ja-JP" dirty="0"/>
              <a:t>if </a:t>
            </a:r>
            <a:r>
              <a:rPr lang="ja-JP" altLang="en-US" dirty="0"/>
              <a:t>条件</a:t>
            </a:r>
            <a:r>
              <a:rPr lang="en-US" altLang="ja-JP" dirty="0"/>
              <a:t>1: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ja-JP" altLang="en-US" dirty="0"/>
              <a:t> 条件</a:t>
            </a:r>
            <a:r>
              <a:rPr lang="en-US" altLang="ja-JP" dirty="0"/>
              <a:t>2: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3: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4: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else: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6BCE6E1-48B4-8CF4-3D9E-3374BA86124D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79366E-7AC3-6772-2AA6-ACA5575D9D5F}"/>
              </a:ext>
            </a:extLst>
          </p:cNvPr>
          <p:cNvSpPr txBox="1"/>
          <p:nvPr/>
        </p:nvSpPr>
        <p:spPr>
          <a:xfrm>
            <a:off x="5943598" y="1027557"/>
            <a:ext cx="38256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>
                <a:latin typeface="Söhne"/>
              </a:defRPr>
            </a:lvl1pPr>
          </a:lstStyle>
          <a:p>
            <a:r>
              <a:rPr lang="ja-JP" altLang="en-US" sz="2000" b="1" i="0" dirty="0">
                <a:effectLst/>
                <a:latin typeface="Söhne"/>
              </a:rPr>
              <a:t>成績の値に基づいて評価します</a:t>
            </a:r>
            <a:endParaRPr lang="ja-JP" altLang="en-US" sz="2000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54282A9A-619E-F32F-480C-2D0E9E154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27157"/>
              </p:ext>
            </p:extLst>
          </p:nvPr>
        </p:nvGraphicFramePr>
        <p:xfrm>
          <a:off x="5943598" y="1497248"/>
          <a:ext cx="39066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18">
                  <a:extLst>
                    <a:ext uri="{9D8B030D-6E8A-4147-A177-3AD203B41FA5}">
                      <a16:colId xmlns:a16="http://schemas.microsoft.com/office/drawing/2014/main" val="173191746"/>
                    </a:ext>
                  </a:extLst>
                </a:gridCol>
                <a:gridCol w="1953318">
                  <a:extLst>
                    <a:ext uri="{9D8B030D-6E8A-4147-A177-3AD203B41FA5}">
                      <a16:colId xmlns:a16="http://schemas.microsoft.com/office/drawing/2014/main" val="19019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A+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未満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3037"/>
                  </a:ext>
                </a:extLst>
              </a:tr>
            </a:tbl>
          </a:graphicData>
        </a:graphic>
      </p:graphicFrame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9ED697A-55C5-513A-7980-130B9BB5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3BEB3A6-E2E1-B5D8-7EB0-C5A3002C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6" y="6338857"/>
            <a:ext cx="86066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702EA31-36EC-8B58-B692-2A2C2674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5256442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BEF2CF9-9BFD-EE38-D286-BA809D42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4129831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977B2EC7-23E9-06ED-B83E-E25A009F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3034215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F4DAB5A4-F442-F374-7252-F8387F50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1922192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247EB9B-BA25-2569-5283-13EDC113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01503"/>
            <a:ext cx="20757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44B458FF-98B8-C40B-404F-374EE012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4666928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0E88A4F-A3E5-82F8-9462-5A93DDCA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3593975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D41E0125-390D-3AEA-096D-E34F767C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2497739"/>
            <a:ext cx="26763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90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28205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B93C4E-3AA5-8C38-328E-9EF62712109D}"/>
              </a:ext>
            </a:extLst>
          </p:cNvPr>
          <p:cNvSpPr txBox="1"/>
          <p:nvPr/>
        </p:nvSpPr>
        <p:spPr>
          <a:xfrm>
            <a:off x="1074745" y="565892"/>
            <a:ext cx="109809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BDF7DD-AE2B-57A3-C9F0-73E2903DA998}"/>
              </a:ext>
            </a:extLst>
          </p:cNvPr>
          <p:cNvSpPr txBox="1"/>
          <p:nvPr/>
        </p:nvSpPr>
        <p:spPr>
          <a:xfrm>
            <a:off x="4529664" y="104227"/>
            <a:ext cx="7662336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 err="1">
                <a:solidFill>
                  <a:srgbClr val="00B050"/>
                </a:solidFill>
              </a:rPr>
              <a:t>elif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>
                <a:solidFill>
                  <a:srgbClr val="00B050"/>
                </a:solidFill>
              </a:rPr>
              <a:t>else</a:t>
            </a:r>
            <a:r>
              <a:rPr lang="ja-JP" altLang="en-US" sz="2400" b="1" dirty="0">
                <a:solidFill>
                  <a:srgbClr val="00B050"/>
                </a:solidFill>
              </a:rPr>
              <a:t>文を使ってコードを書きましょう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1A527-A2A6-4EA1-1C83-4D15B65F2E13}"/>
              </a:ext>
            </a:extLst>
          </p:cNvPr>
          <p:cNvSpPr txBox="1"/>
          <p:nvPr/>
        </p:nvSpPr>
        <p:spPr>
          <a:xfrm>
            <a:off x="504202" y="1261941"/>
            <a:ext cx="5352688" cy="55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/>
            </a:lvl1pPr>
          </a:lstStyle>
          <a:p>
            <a:pPr>
              <a:lnSpc>
                <a:spcPct val="150000"/>
              </a:lnSpc>
            </a:pPr>
            <a:r>
              <a:rPr lang="en-US" altLang="ja-JP" dirty="0"/>
              <a:t>if </a:t>
            </a:r>
            <a:r>
              <a:rPr lang="ja-JP" altLang="en-US" dirty="0"/>
              <a:t>条件</a:t>
            </a:r>
            <a:r>
              <a:rPr lang="en-US" altLang="ja-JP" dirty="0"/>
              <a:t>1: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ja-JP" altLang="en-US" dirty="0"/>
              <a:t> 条件</a:t>
            </a:r>
            <a:r>
              <a:rPr lang="en-US" altLang="ja-JP" dirty="0"/>
              <a:t>2: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3: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4: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else: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DF9677-F3ED-1487-662F-3CDDD1FC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2" y="954908"/>
            <a:ext cx="207578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score = 95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6BCE6E1-48B4-8CF4-3D9E-3374BA86124D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79366E-7AC3-6772-2AA6-ACA5575D9D5F}"/>
              </a:ext>
            </a:extLst>
          </p:cNvPr>
          <p:cNvSpPr txBox="1"/>
          <p:nvPr/>
        </p:nvSpPr>
        <p:spPr>
          <a:xfrm>
            <a:off x="5943598" y="1027557"/>
            <a:ext cx="38256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>
                <a:latin typeface="Söhne"/>
              </a:defRPr>
            </a:lvl1pPr>
          </a:lstStyle>
          <a:p>
            <a:r>
              <a:rPr lang="ja-JP" altLang="en-US" sz="2000" b="1" i="0" dirty="0">
                <a:effectLst/>
                <a:latin typeface="Söhne"/>
              </a:rPr>
              <a:t>成績の値に基づいて評価します</a:t>
            </a:r>
            <a:endParaRPr lang="ja-JP" altLang="en-US" sz="2000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54282A9A-619E-F32F-480C-2D0E9E154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9727"/>
              </p:ext>
            </p:extLst>
          </p:nvPr>
        </p:nvGraphicFramePr>
        <p:xfrm>
          <a:off x="5943598" y="1497248"/>
          <a:ext cx="39066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18">
                  <a:extLst>
                    <a:ext uri="{9D8B030D-6E8A-4147-A177-3AD203B41FA5}">
                      <a16:colId xmlns:a16="http://schemas.microsoft.com/office/drawing/2014/main" val="173191746"/>
                    </a:ext>
                  </a:extLst>
                </a:gridCol>
                <a:gridCol w="1953318">
                  <a:extLst>
                    <a:ext uri="{9D8B030D-6E8A-4147-A177-3AD203B41FA5}">
                      <a16:colId xmlns:a16="http://schemas.microsoft.com/office/drawing/2014/main" val="19019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A+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未満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3037"/>
                  </a:ext>
                </a:extLst>
              </a:tr>
            </a:tbl>
          </a:graphicData>
        </a:graphic>
      </p:graphicFrame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9ED697A-55C5-513A-7980-130B9BB5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3BEB3A6-E2E1-B5D8-7EB0-C5A3002C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6" y="6338857"/>
            <a:ext cx="86066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702EA31-36EC-8B58-B692-2A2C2674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5256442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BEF2CF9-9BFD-EE38-D286-BA809D42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4129831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977B2EC7-23E9-06ED-B83E-E25A009F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3034215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F4DAB5A4-F442-F374-7252-F8387F50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1922192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247EB9B-BA25-2569-5283-13EDC113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01503"/>
            <a:ext cx="20757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44B458FF-98B8-C40B-404F-374EE012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4666928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0E88A4F-A3E5-82F8-9462-5A93DDCA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3593975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D41E0125-390D-3AEA-096D-E34F767C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2497739"/>
            <a:ext cx="26763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9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9E298-412A-4AB2-C3AE-693F11E4693F}"/>
              </a:ext>
            </a:extLst>
          </p:cNvPr>
          <p:cNvSpPr txBox="1"/>
          <p:nvPr/>
        </p:nvSpPr>
        <p:spPr>
          <a:xfrm>
            <a:off x="1709158" y="126979"/>
            <a:ext cx="28205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4B348E-FC06-C4F7-42A5-6D3BFE13022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E5E2-89B5-A2AF-4362-6BFC317DF949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B93C4E-3AA5-8C38-328E-9EF62712109D}"/>
              </a:ext>
            </a:extLst>
          </p:cNvPr>
          <p:cNvSpPr txBox="1"/>
          <p:nvPr/>
        </p:nvSpPr>
        <p:spPr>
          <a:xfrm>
            <a:off x="1074745" y="565892"/>
            <a:ext cx="109809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BDF7DD-AE2B-57A3-C9F0-73E2903DA998}"/>
              </a:ext>
            </a:extLst>
          </p:cNvPr>
          <p:cNvSpPr txBox="1"/>
          <p:nvPr/>
        </p:nvSpPr>
        <p:spPr>
          <a:xfrm>
            <a:off x="4529664" y="104227"/>
            <a:ext cx="7662336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 err="1">
                <a:solidFill>
                  <a:srgbClr val="00B050"/>
                </a:solidFill>
              </a:rPr>
              <a:t>elif</a:t>
            </a:r>
            <a:r>
              <a:rPr lang="ja-JP" altLang="en-US" sz="2400" b="1" dirty="0">
                <a:solidFill>
                  <a:srgbClr val="00B050"/>
                </a:solidFill>
              </a:rPr>
              <a:t>、</a:t>
            </a:r>
            <a:r>
              <a:rPr lang="en-US" altLang="ja-JP" sz="2400" b="1" dirty="0">
                <a:solidFill>
                  <a:srgbClr val="00B050"/>
                </a:solidFill>
              </a:rPr>
              <a:t>else</a:t>
            </a:r>
            <a:r>
              <a:rPr lang="ja-JP" altLang="en-US" sz="2400" b="1" dirty="0">
                <a:solidFill>
                  <a:srgbClr val="00B050"/>
                </a:solidFill>
              </a:rPr>
              <a:t>文を使ってコードを書きましょう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61A527-A2A6-4EA1-1C83-4D15B65F2E13}"/>
              </a:ext>
            </a:extLst>
          </p:cNvPr>
          <p:cNvSpPr txBox="1"/>
          <p:nvPr/>
        </p:nvSpPr>
        <p:spPr>
          <a:xfrm>
            <a:off x="504202" y="1261941"/>
            <a:ext cx="5352688" cy="5580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/>
            </a:lvl1pPr>
          </a:lstStyle>
          <a:p>
            <a:pPr>
              <a:lnSpc>
                <a:spcPct val="150000"/>
              </a:lnSpc>
            </a:pPr>
            <a:r>
              <a:rPr lang="en-US" altLang="ja-JP" dirty="0"/>
              <a:t>if </a:t>
            </a:r>
            <a:r>
              <a:rPr lang="ja-JP" altLang="en-US" dirty="0"/>
              <a:t>条件</a:t>
            </a:r>
            <a:r>
              <a:rPr lang="en-US" altLang="ja-JP" dirty="0"/>
              <a:t>1: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ja-JP" altLang="en-US" dirty="0"/>
              <a:t> 条件</a:t>
            </a:r>
            <a:r>
              <a:rPr lang="en-US" altLang="ja-JP" dirty="0"/>
              <a:t>2: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3: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 err="1"/>
              <a:t>elif</a:t>
            </a:r>
            <a:r>
              <a:rPr lang="en-US" altLang="ja-JP" dirty="0"/>
              <a:t> </a:t>
            </a:r>
            <a:r>
              <a:rPr lang="ja-JP" altLang="en-US" dirty="0"/>
              <a:t>条件</a:t>
            </a:r>
            <a:r>
              <a:rPr lang="en-US" altLang="ja-JP" dirty="0"/>
              <a:t>4: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else: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  print(          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DF9677-F3ED-1487-662F-3CDDD1FC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2" y="954908"/>
            <a:ext cx="207578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score = 95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6BCE6E1-48B4-8CF4-3D9E-3374BA86124D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79366E-7AC3-6772-2AA6-ACA5575D9D5F}"/>
              </a:ext>
            </a:extLst>
          </p:cNvPr>
          <p:cNvSpPr txBox="1"/>
          <p:nvPr/>
        </p:nvSpPr>
        <p:spPr>
          <a:xfrm>
            <a:off x="5943598" y="1027557"/>
            <a:ext cx="38256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>
                <a:latin typeface="Söhne"/>
              </a:defRPr>
            </a:lvl1pPr>
          </a:lstStyle>
          <a:p>
            <a:r>
              <a:rPr lang="ja-JP" altLang="en-US" sz="2000" b="1" i="0" dirty="0">
                <a:effectLst/>
                <a:latin typeface="Söhne"/>
              </a:rPr>
              <a:t>成績の値に基づいて評価します</a:t>
            </a:r>
            <a:endParaRPr lang="ja-JP" altLang="en-US" sz="2000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54282A9A-619E-F32F-480C-2D0E9E154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96026"/>
              </p:ext>
            </p:extLst>
          </p:nvPr>
        </p:nvGraphicFramePr>
        <p:xfrm>
          <a:off x="5943598" y="1497248"/>
          <a:ext cx="39066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18">
                  <a:extLst>
                    <a:ext uri="{9D8B030D-6E8A-4147-A177-3AD203B41FA5}">
                      <a16:colId xmlns:a16="http://schemas.microsoft.com/office/drawing/2014/main" val="173191746"/>
                    </a:ext>
                  </a:extLst>
                </a:gridCol>
                <a:gridCol w="1953318">
                  <a:extLst>
                    <a:ext uri="{9D8B030D-6E8A-4147-A177-3AD203B41FA5}">
                      <a16:colId xmlns:a16="http://schemas.microsoft.com/office/drawing/2014/main" val="19019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A+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未満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3037"/>
                  </a:ext>
                </a:extLst>
              </a:tr>
            </a:tbl>
          </a:graphicData>
        </a:graphic>
      </p:graphicFrame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9ED697A-55C5-513A-7980-130B9BB5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D3BEB3A6-E2E1-B5D8-7EB0-C5A3002C2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6" y="6338857"/>
            <a:ext cx="86066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0702EA31-36EC-8B58-B692-2A2C2674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5256442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BEF2CF9-9BFD-EE38-D286-BA809D420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4129831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977B2EC7-23E9-06ED-B83E-E25A009F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3034215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F4DAB5A4-F442-F374-7252-F8387F50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05" y="1922192"/>
            <a:ext cx="7098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247EB9B-BA25-2569-5283-13EDC113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01503"/>
            <a:ext cx="20757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44B458FF-98B8-C40B-404F-374EE012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4666928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20E88A4F-A3E5-82F8-9462-5A93DDCA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3593975"/>
            <a:ext cx="265532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D41E0125-390D-3AEA-096D-E34F767C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07" y="2497739"/>
            <a:ext cx="26763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score &lt; </a:t>
            </a:r>
            <a:r>
              <a:rPr lang="en-US" altLang="ja-JP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endParaRPr lang="en-US" altLang="ja-JP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F0D7FBF-056E-9266-6ED4-C065B4AC67A5}"/>
              </a:ext>
            </a:extLst>
          </p:cNvPr>
          <p:cNvSpPr/>
          <p:nvPr/>
        </p:nvSpPr>
        <p:spPr>
          <a:xfrm rot="5400000">
            <a:off x="2273092" y="1109752"/>
            <a:ext cx="299316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452D6E7-E73D-EDDD-90F0-01B659E709EF}"/>
              </a:ext>
            </a:extLst>
          </p:cNvPr>
          <p:cNvSpPr/>
          <p:nvPr/>
        </p:nvSpPr>
        <p:spPr>
          <a:xfrm rot="5400000">
            <a:off x="3329238" y="1944186"/>
            <a:ext cx="695514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25BB348-B50E-0F38-A12B-D67C57C91AA9}"/>
              </a:ext>
            </a:extLst>
          </p:cNvPr>
          <p:cNvSpPr/>
          <p:nvPr/>
        </p:nvSpPr>
        <p:spPr>
          <a:xfrm rot="5400000">
            <a:off x="3609928" y="3040728"/>
            <a:ext cx="695514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BF01E94-8DEA-C47F-106B-1C2D51AC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574" y="1395197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BCD3EA8-93AE-D6C0-547E-6743EDFFF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364" y="2466961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FC2B410F-50C7-C7F9-A0B4-8B66AB0329BC}"/>
              </a:ext>
            </a:extLst>
          </p:cNvPr>
          <p:cNvSpPr/>
          <p:nvPr/>
        </p:nvSpPr>
        <p:spPr>
          <a:xfrm rot="5400000">
            <a:off x="3588663" y="4142387"/>
            <a:ext cx="695514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DA00B70B-EC23-2257-2BAC-E8A0D9C8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364" y="3568620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003E9AD-A3C6-F206-E45F-F8C58C9F7B50}"/>
              </a:ext>
            </a:extLst>
          </p:cNvPr>
          <p:cNvSpPr/>
          <p:nvPr/>
        </p:nvSpPr>
        <p:spPr>
          <a:xfrm rot="5400000">
            <a:off x="3552231" y="5232252"/>
            <a:ext cx="695514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806DFA27-3667-5973-5D77-A39CD1C38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364" y="4658485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A6CAA3DB-856E-9ED6-CC83-96215510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364" y="5808446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〇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86CCA2C-7610-D9FE-6CE8-484729F1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2" y="6312059"/>
            <a:ext cx="401194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ja-JP" alt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実行されます</a:t>
            </a:r>
            <a:endParaRPr lang="en-US" altLang="ja-JP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9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96EFC4-326F-17E8-B62F-4CADB5FE6C5C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BE4DBA-06C5-2CD5-3C27-EFF9F6DF52A9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167A57-B321-FF43-E731-E537549E230D}"/>
              </a:ext>
            </a:extLst>
          </p:cNvPr>
          <p:cNvSpPr txBox="1"/>
          <p:nvPr/>
        </p:nvSpPr>
        <p:spPr>
          <a:xfrm>
            <a:off x="504202" y="511522"/>
            <a:ext cx="68799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 </a:t>
            </a:r>
            <a:r>
              <a:rPr kumimoji="1" lang="ja-JP" altLang="en-US" b="1" dirty="0"/>
              <a:t>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BE579E-57A9-A43A-F46C-AC581EFF052B}"/>
              </a:ext>
            </a:extLst>
          </p:cNvPr>
          <p:cNvSpPr txBox="1"/>
          <p:nvPr/>
        </p:nvSpPr>
        <p:spPr>
          <a:xfrm>
            <a:off x="1709158" y="511522"/>
            <a:ext cx="6570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dirty="0"/>
              <a:t>Pythonのプログラムで非常に頻繁に使用される構造</a:t>
            </a:r>
            <a:r>
              <a:rPr lang="ja-JP" altLang="en-US" dirty="0"/>
              <a:t>です。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5ABA0B-B206-FBA7-6AC3-BDE257E38BBE}"/>
              </a:ext>
            </a:extLst>
          </p:cNvPr>
          <p:cNvSpPr txBox="1"/>
          <p:nvPr/>
        </p:nvSpPr>
        <p:spPr>
          <a:xfrm>
            <a:off x="994784" y="511522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8CFD3F-5CC8-F6B0-23A2-A1326646FADE}"/>
              </a:ext>
            </a:extLst>
          </p:cNvPr>
          <p:cNvSpPr txBox="1"/>
          <p:nvPr/>
        </p:nvSpPr>
        <p:spPr>
          <a:xfrm>
            <a:off x="504202" y="1235443"/>
            <a:ext cx="11687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b="1" i="0" dirty="0">
                <a:effectLst/>
                <a:latin typeface="Söhne"/>
              </a:rPr>
              <a:t>if</a:t>
            </a:r>
            <a:r>
              <a:rPr lang="ja-JP" altLang="en-US" b="1" i="0" dirty="0">
                <a:effectLst/>
                <a:latin typeface="Söhne"/>
              </a:rPr>
              <a:t>文（条件分岐）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just"/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文は条件分岐を実現するためのもので、特定の条件が真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(True)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か偽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(False)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かに基づいて</a:t>
            </a:r>
            <a:r>
              <a:rPr lang="ja-JP" altLang="en-US" b="1" i="0" u="sng" dirty="0">
                <a:solidFill>
                  <a:srgbClr val="374151"/>
                </a:solidFill>
                <a:effectLst/>
                <a:latin typeface="Söhne"/>
              </a:rPr>
              <a:t>プログラムの実行経路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ja-JP" altLang="ja-JP" b="1" u="sng" dirty="0"/>
              <a:t>コードの実行フローを制御する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）を変更します。</a:t>
            </a:r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B2FB1D-18FB-3C73-AB3E-C0E06F7F4689}"/>
              </a:ext>
            </a:extLst>
          </p:cNvPr>
          <p:cNvSpPr txBox="1"/>
          <p:nvPr/>
        </p:nvSpPr>
        <p:spPr>
          <a:xfrm>
            <a:off x="504202" y="3646415"/>
            <a:ext cx="1168779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ja-JP" b="1" i="0" dirty="0">
                <a:effectLst/>
                <a:latin typeface="Söhne"/>
              </a:rPr>
              <a:t>for</a:t>
            </a:r>
            <a:r>
              <a:rPr lang="ja-JP" altLang="en-US" b="1" i="0" dirty="0">
                <a:effectLst/>
                <a:latin typeface="Söhne"/>
              </a:rPr>
              <a:t>文（繰り返し）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  <a:p>
            <a:r>
              <a:rPr lang="ja-JP" altLang="en-US" dirty="0">
                <a:solidFill>
                  <a:srgbClr val="4D5156"/>
                </a:solidFill>
                <a:latin typeface="arial" panose="020B0604020202020204" pitchFamily="34" charset="0"/>
              </a:rPr>
              <a:t>データの集まりの中、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要素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ごとに一連の操作を</a:t>
            </a:r>
            <a:r>
              <a:rPr lang="ja-JP" altLang="en-US" b="1" i="0" u="sng" dirty="0">
                <a:solidFill>
                  <a:srgbClr val="374151"/>
                </a:solidFill>
                <a:effectLst/>
                <a:latin typeface="Söhne"/>
              </a:rPr>
              <a:t>繰り返し実行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します。繰り返す回数は、要素の数で決まります。</a:t>
            </a:r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2873A6-CA55-D014-5836-9A1D1F7C7A77}"/>
              </a:ext>
            </a:extLst>
          </p:cNvPr>
          <p:cNvSpPr txBox="1"/>
          <p:nvPr/>
        </p:nvSpPr>
        <p:spPr>
          <a:xfrm>
            <a:off x="504202" y="2196827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」や「もし条件が成り立つ場合は」などのように言えます。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D1F29E-4E44-3A92-8BD7-4C39B1513B26}"/>
              </a:ext>
            </a:extLst>
          </p:cNvPr>
          <p:cNvSpPr txBox="1"/>
          <p:nvPr/>
        </p:nvSpPr>
        <p:spPr>
          <a:xfrm>
            <a:off x="504202" y="4607799"/>
            <a:ext cx="116877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4B91E-9643-D0C9-0C8D-EF0AA2DB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0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5AA6A-8057-D1A6-C4AF-BC8625098007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E33EA9-AA25-44A8-DA6E-75B1C6C1564A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E74E0F-DCC0-8601-08D6-36C3C81DE4D3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02AEE-EA68-4BC3-04F8-1BE03457D798}"/>
              </a:ext>
            </a:extLst>
          </p:cNvPr>
          <p:cNvSpPr txBox="1"/>
          <p:nvPr/>
        </p:nvSpPr>
        <p:spPr>
          <a:xfrm>
            <a:off x="714997" y="528598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897E3A-86BD-504B-56BB-23EAA6B9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08251A-EAA9-7FF8-5586-097B996AE875}"/>
              </a:ext>
            </a:extLst>
          </p:cNvPr>
          <p:cNvSpPr txBox="1"/>
          <p:nvPr/>
        </p:nvSpPr>
        <p:spPr>
          <a:xfrm>
            <a:off x="714997" y="2635712"/>
            <a:ext cx="45215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for </a:t>
            </a:r>
            <a:r>
              <a:rPr lang="ja-JP" altLang="en-US" sz="2400" b="1" dirty="0">
                <a:solidFill>
                  <a:srgbClr val="7030A0"/>
                </a:solidFill>
              </a:rPr>
              <a:t>変数</a:t>
            </a:r>
            <a:r>
              <a:rPr lang="ja-JP" altLang="en-US" sz="2400" dirty="0"/>
              <a:t> in </a:t>
            </a:r>
            <a:r>
              <a:rPr lang="ja-JP" altLang="en-US" sz="2400" b="1" dirty="0">
                <a:solidFill>
                  <a:srgbClr val="00B050"/>
                </a:solidFill>
              </a:rPr>
              <a:t>要素の集まり</a:t>
            </a:r>
            <a:r>
              <a:rPr lang="en-US" altLang="ja-JP" sz="2400" dirty="0"/>
              <a:t>:</a:t>
            </a:r>
            <a:endParaRPr lang="ja-JP" altLang="en-US" sz="2400" dirty="0"/>
          </a:p>
          <a:p>
            <a:r>
              <a:rPr lang="ja-JP" altLang="en-US" sz="2400" dirty="0"/>
              <a:t>         繰り返し実行するコード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0B7165-9CE0-9316-6A9B-E0FEB1493C86}"/>
              </a:ext>
            </a:extLst>
          </p:cNvPr>
          <p:cNvGrpSpPr/>
          <p:nvPr/>
        </p:nvGrpSpPr>
        <p:grpSpPr>
          <a:xfrm>
            <a:off x="849148" y="3074859"/>
            <a:ext cx="546763" cy="262700"/>
            <a:chOff x="789473" y="4218365"/>
            <a:chExt cx="546763" cy="2627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309500A-2869-FEC0-3D98-B8291EC57D06}"/>
                </a:ext>
              </a:extLst>
            </p:cNvPr>
            <p:cNvSpPr/>
            <p:nvPr/>
          </p:nvSpPr>
          <p:spPr>
            <a:xfrm>
              <a:off x="7894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A620A73-A79F-1251-8F4C-D2C4916EB56C}"/>
                </a:ext>
              </a:extLst>
            </p:cNvPr>
            <p:cNvSpPr/>
            <p:nvPr/>
          </p:nvSpPr>
          <p:spPr>
            <a:xfrm>
              <a:off x="9418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75FF548-EF32-65D1-12C4-48B104708E2D}"/>
                </a:ext>
              </a:extLst>
            </p:cNvPr>
            <p:cNvSpPr/>
            <p:nvPr/>
          </p:nvSpPr>
          <p:spPr>
            <a:xfrm>
              <a:off x="10942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8CD316A-8F2B-B60D-05A0-A70E2042151C}"/>
                </a:ext>
              </a:extLst>
            </p:cNvPr>
            <p:cNvSpPr/>
            <p:nvPr/>
          </p:nvSpPr>
          <p:spPr>
            <a:xfrm>
              <a:off x="12466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2991E7A-5D71-99E4-DE45-D2049635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264" y="2820376"/>
            <a:ext cx="1920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ja-JP" sz="2400" dirty="0"/>
              <a:t>for</a:t>
            </a:r>
            <a:r>
              <a:rPr lang="ja-JP" altLang="en-US" sz="2400" dirty="0"/>
              <a:t>ブロック</a:t>
            </a:r>
            <a:endParaRPr lang="ja-JP" altLang="ja-JP" sz="2400" dirty="0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15FC3B1A-3CE8-F494-20EA-A48D587269ED}"/>
              </a:ext>
            </a:extLst>
          </p:cNvPr>
          <p:cNvSpPr/>
          <p:nvPr/>
        </p:nvSpPr>
        <p:spPr>
          <a:xfrm>
            <a:off x="5370741" y="2677670"/>
            <a:ext cx="294768" cy="74707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69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5AA6A-8057-D1A6-C4AF-BC8625098007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E33EA9-AA25-44A8-DA6E-75B1C6C1564A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E74E0F-DCC0-8601-08D6-36C3C81DE4D3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02AEE-EA68-4BC3-04F8-1BE03457D798}"/>
              </a:ext>
            </a:extLst>
          </p:cNvPr>
          <p:cNvSpPr txBox="1"/>
          <p:nvPr/>
        </p:nvSpPr>
        <p:spPr>
          <a:xfrm>
            <a:off x="714997" y="528598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897E3A-86BD-504B-56BB-23EAA6B9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811535D-225D-6544-57AB-1E1172C2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911" y="1053345"/>
            <a:ext cx="92962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繰り返すたびにデータの集まりの要素を</a:t>
            </a:r>
            <a:r>
              <a:rPr lang="ja-JP" altLang="ja-JP" sz="2400" dirty="0"/>
              <a:t>順番に</a:t>
            </a:r>
            <a:r>
              <a:rPr lang="ja-JP" altLang="en-US" sz="2400" dirty="0"/>
              <a:t>変数に代入します。</a:t>
            </a:r>
            <a:endParaRPr lang="ja-JP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DE6D60-7FFD-C440-B7FF-FDFD1CE0B77E}"/>
              </a:ext>
            </a:extLst>
          </p:cNvPr>
          <p:cNvSpPr txBox="1"/>
          <p:nvPr/>
        </p:nvSpPr>
        <p:spPr>
          <a:xfrm>
            <a:off x="714997" y="2635712"/>
            <a:ext cx="452159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for </a:t>
            </a:r>
            <a:r>
              <a:rPr lang="ja-JP" altLang="en-US" sz="2400" b="1" dirty="0">
                <a:solidFill>
                  <a:srgbClr val="7030A0"/>
                </a:solidFill>
              </a:rPr>
              <a:t>変数</a:t>
            </a:r>
            <a:r>
              <a:rPr lang="ja-JP" altLang="en-US" sz="2400" dirty="0"/>
              <a:t> in </a:t>
            </a:r>
            <a:r>
              <a:rPr lang="ja-JP" altLang="en-US" sz="2400" b="1" dirty="0">
                <a:solidFill>
                  <a:srgbClr val="00B050"/>
                </a:solidFill>
              </a:rPr>
              <a:t>要素の集まり</a:t>
            </a:r>
            <a:r>
              <a:rPr lang="en-US" altLang="ja-JP" sz="2400" dirty="0"/>
              <a:t>:</a:t>
            </a:r>
            <a:endParaRPr lang="ja-JP" altLang="en-US" sz="2400" dirty="0"/>
          </a:p>
          <a:p>
            <a:r>
              <a:rPr lang="ja-JP" altLang="en-US" sz="2400" dirty="0"/>
              <a:t>         繰り返し実行するコード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7D9CE7E-4014-8ABC-1ADC-18155AF3B75A}"/>
              </a:ext>
            </a:extLst>
          </p:cNvPr>
          <p:cNvGrpSpPr/>
          <p:nvPr/>
        </p:nvGrpSpPr>
        <p:grpSpPr>
          <a:xfrm>
            <a:off x="849148" y="3074859"/>
            <a:ext cx="546763" cy="262700"/>
            <a:chOff x="789473" y="4218365"/>
            <a:chExt cx="546763" cy="2627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035B48-1872-8464-3BBB-6C28FA9E472E}"/>
                </a:ext>
              </a:extLst>
            </p:cNvPr>
            <p:cNvSpPr/>
            <p:nvPr/>
          </p:nvSpPr>
          <p:spPr>
            <a:xfrm>
              <a:off x="7894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E7A1F95-1140-D72E-F5B1-70BCB3B3A7CC}"/>
                </a:ext>
              </a:extLst>
            </p:cNvPr>
            <p:cNvSpPr/>
            <p:nvPr/>
          </p:nvSpPr>
          <p:spPr>
            <a:xfrm>
              <a:off x="9418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B48C594-A835-BD60-3410-E6D385715915}"/>
                </a:ext>
              </a:extLst>
            </p:cNvPr>
            <p:cNvSpPr/>
            <p:nvPr/>
          </p:nvSpPr>
          <p:spPr>
            <a:xfrm>
              <a:off x="10942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580A813-DD57-3D64-C281-8E90802D3EA2}"/>
                </a:ext>
              </a:extLst>
            </p:cNvPr>
            <p:cNvSpPr/>
            <p:nvPr/>
          </p:nvSpPr>
          <p:spPr>
            <a:xfrm>
              <a:off x="1246673" y="4218365"/>
              <a:ext cx="89563" cy="262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矢印: 上カーブ 23">
            <a:extLst>
              <a:ext uri="{FF2B5EF4-FFF2-40B4-BE49-F238E27FC236}">
                <a16:creationId xmlns:a16="http://schemas.microsoft.com/office/drawing/2014/main" id="{DD17BC5D-E0AD-CD91-4CD9-E5460CE83510}"/>
              </a:ext>
            </a:extLst>
          </p:cNvPr>
          <p:cNvSpPr/>
          <p:nvPr/>
        </p:nvSpPr>
        <p:spPr>
          <a:xfrm rot="10800000">
            <a:off x="1306348" y="1540157"/>
            <a:ext cx="2092015" cy="111236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064D2F6-2BAC-C18C-5887-E5960295A890}"/>
              </a:ext>
            </a:extLst>
          </p:cNvPr>
          <p:cNvSpPr txBox="1"/>
          <p:nvPr/>
        </p:nvSpPr>
        <p:spPr>
          <a:xfrm>
            <a:off x="2214120" y="3565938"/>
            <a:ext cx="8103517" cy="16312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要素の集まり：</a:t>
            </a:r>
            <a:endParaRPr lang="en-US" altLang="ja-JP" sz="2000" b="1" dirty="0">
              <a:solidFill>
                <a:srgbClr val="00B050"/>
              </a:solidFill>
            </a:endParaRPr>
          </a:p>
          <a:p>
            <a:r>
              <a:rPr lang="ja-JP" altLang="en-US" sz="2000" dirty="0"/>
              <a:t>リスト  </a:t>
            </a:r>
            <a:r>
              <a:rPr lang="en-US" altLang="ja-JP" sz="2000" dirty="0"/>
              <a:t>fruits</a:t>
            </a:r>
            <a:r>
              <a:rPr lang="ja-JP" altLang="en-US" sz="2000" dirty="0"/>
              <a:t>= [</a:t>
            </a:r>
            <a:r>
              <a:rPr lang="en-US" altLang="ja-JP" sz="2000" dirty="0"/>
              <a:t>"apple", "banana", "cherry"</a:t>
            </a:r>
            <a:r>
              <a:rPr lang="ja-JP" altLang="en-US" sz="2000" dirty="0"/>
              <a:t>]</a:t>
            </a:r>
            <a:endParaRPr lang="en-US" altLang="ja-JP" sz="2000" dirty="0"/>
          </a:p>
          <a:p>
            <a:r>
              <a:rPr lang="ja-JP" altLang="en-US" sz="2000" dirty="0"/>
              <a:t>タプル  </a:t>
            </a:r>
            <a:r>
              <a:rPr lang="en-US" altLang="ja-JP" sz="2000" dirty="0"/>
              <a:t>fruits = ("apple", "banana", "cherry")</a:t>
            </a:r>
          </a:p>
          <a:p>
            <a:r>
              <a:rPr lang="ja-JP" altLang="en-US" sz="2000" dirty="0"/>
              <a:t>辞書     </a:t>
            </a:r>
            <a:r>
              <a:rPr lang="en-US" altLang="ja-JP" sz="2000" dirty="0"/>
              <a:t>fruits = {"apple": "red", "banana": "yellow", "cherry": "red"}</a:t>
            </a:r>
          </a:p>
          <a:p>
            <a:r>
              <a:rPr lang="ja-JP" altLang="en-US" sz="2000" dirty="0"/>
              <a:t>セット  </a:t>
            </a:r>
            <a:r>
              <a:rPr lang="en-US" altLang="ja-JP" sz="2000" dirty="0"/>
              <a:t>fruits = {"apple", "banana", "cherry"}</a:t>
            </a:r>
            <a:endParaRPr lang="ja-JP" altLang="en-US" sz="2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E854348-023E-C93F-CFFD-E84D2EA9040E}"/>
              </a:ext>
            </a:extLst>
          </p:cNvPr>
          <p:cNvSpPr txBox="1"/>
          <p:nvPr/>
        </p:nvSpPr>
        <p:spPr>
          <a:xfrm>
            <a:off x="2214120" y="5246845"/>
            <a:ext cx="8103517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整数列：</a:t>
            </a:r>
            <a:endParaRPr lang="en-US" altLang="ja-JP" sz="2000" b="1" dirty="0">
              <a:solidFill>
                <a:srgbClr val="00B050"/>
              </a:solidFill>
            </a:endParaRPr>
          </a:p>
          <a:p>
            <a:r>
              <a:rPr lang="en-US" altLang="ja-JP" sz="2000" dirty="0"/>
              <a:t>range(n):</a:t>
            </a:r>
            <a:r>
              <a:rPr lang="ja-JP" altLang="en-US" sz="2000" dirty="0"/>
              <a:t> </a:t>
            </a:r>
            <a:r>
              <a:rPr lang="en-US" altLang="ja-JP" sz="2000" dirty="0"/>
              <a:t>0</a:t>
            </a:r>
            <a:r>
              <a:rPr lang="ja-JP" altLang="en-US" sz="2000" dirty="0"/>
              <a:t>以上</a:t>
            </a:r>
            <a:r>
              <a:rPr lang="en-US" altLang="ja-JP" sz="2000" dirty="0"/>
              <a:t>n</a:t>
            </a:r>
            <a:r>
              <a:rPr lang="ja-JP" altLang="en-US" sz="2000" dirty="0"/>
              <a:t>未満までの範囲の整数列を作成されます。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349667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5D45A6-5CF3-F523-CED7-455433EAD58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医療と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・ビッグデータ入門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DCB150-4522-8A39-62E0-E207DFC4AD99}"/>
              </a:ext>
            </a:extLst>
          </p:cNvPr>
          <p:cNvSpPr txBox="1"/>
          <p:nvPr/>
        </p:nvSpPr>
        <p:spPr>
          <a:xfrm>
            <a:off x="444380" y="2097453"/>
            <a:ext cx="157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演習</a:t>
            </a:r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FE5791-E7F0-BA80-A637-E704BBC9B8C5}"/>
              </a:ext>
            </a:extLst>
          </p:cNvPr>
          <p:cNvSpPr txBox="1"/>
          <p:nvPr/>
        </p:nvSpPr>
        <p:spPr>
          <a:xfrm>
            <a:off x="667641" y="1453063"/>
            <a:ext cx="316514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基礎を学びましょう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10BE26-1173-C124-6131-5718BA379232}"/>
              </a:ext>
            </a:extLst>
          </p:cNvPr>
          <p:cNvSpPr txBox="1"/>
          <p:nvPr/>
        </p:nvSpPr>
        <p:spPr>
          <a:xfrm>
            <a:off x="667641" y="2568334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en-US" altLang="ja-JP" b="1" dirty="0"/>
              <a:t>Python</a:t>
            </a:r>
            <a:r>
              <a:rPr lang="ja-JP" altLang="en-US" b="1" dirty="0"/>
              <a:t>の変数とデータの型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BBF074-E637-D08E-7928-8C051E8FB965}"/>
              </a:ext>
            </a:extLst>
          </p:cNvPr>
          <p:cNvSpPr txBox="1"/>
          <p:nvPr/>
        </p:nvSpPr>
        <p:spPr>
          <a:xfrm>
            <a:off x="444382" y="3479648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58187-3167-5C12-3E90-07D101EFFF7B}"/>
              </a:ext>
            </a:extLst>
          </p:cNvPr>
          <p:cNvSpPr txBox="1"/>
          <p:nvPr/>
        </p:nvSpPr>
        <p:spPr>
          <a:xfrm>
            <a:off x="667641" y="392952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76E96-454C-D42B-2EB7-77D6442DD658}"/>
              </a:ext>
            </a:extLst>
          </p:cNvPr>
          <p:cNvSpPr txBox="1"/>
          <p:nvPr/>
        </p:nvSpPr>
        <p:spPr>
          <a:xfrm>
            <a:off x="667641" y="5336167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E48FC4-6032-C870-ECCA-56C1A6DA05E5}"/>
              </a:ext>
            </a:extLst>
          </p:cNvPr>
          <p:cNvSpPr txBox="1"/>
          <p:nvPr/>
        </p:nvSpPr>
        <p:spPr>
          <a:xfrm>
            <a:off x="444382" y="4861843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E30B6E-3291-292F-DD70-9641187E2826}"/>
              </a:ext>
            </a:extLst>
          </p:cNvPr>
          <p:cNvSpPr txBox="1"/>
          <p:nvPr/>
        </p:nvSpPr>
        <p:spPr>
          <a:xfrm>
            <a:off x="5071926" y="2098515"/>
            <a:ext cx="157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演習</a:t>
            </a:r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AB16AA-44E7-4766-AA25-471A1D40737E}"/>
              </a:ext>
            </a:extLst>
          </p:cNvPr>
          <p:cNvSpPr txBox="1"/>
          <p:nvPr/>
        </p:nvSpPr>
        <p:spPr>
          <a:xfrm>
            <a:off x="5071928" y="3480710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6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28A076-4B28-F3A1-854D-D590B0D0E692}"/>
              </a:ext>
            </a:extLst>
          </p:cNvPr>
          <p:cNvSpPr txBox="1"/>
          <p:nvPr/>
        </p:nvSpPr>
        <p:spPr>
          <a:xfrm>
            <a:off x="5071928" y="4862905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7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8D9369-81EE-FD01-DFB5-60950E99281A}"/>
              </a:ext>
            </a:extLst>
          </p:cNvPr>
          <p:cNvSpPr txBox="1"/>
          <p:nvPr/>
        </p:nvSpPr>
        <p:spPr>
          <a:xfrm>
            <a:off x="5364574" y="2569396"/>
            <a:ext cx="63474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患者の歯に関する病院のリアルワールドデータの説明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390CBD-85B7-CC62-6A54-8F86A14FF665}"/>
              </a:ext>
            </a:extLst>
          </p:cNvPr>
          <p:cNvSpPr txBox="1"/>
          <p:nvPr/>
        </p:nvSpPr>
        <p:spPr>
          <a:xfrm>
            <a:off x="5364573" y="3930591"/>
            <a:ext cx="63474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データクレンジングに必要なライブラリ（</a:t>
            </a:r>
            <a:r>
              <a:rPr lang="en-US" altLang="ja-JP" dirty="0"/>
              <a:t>Pandas</a:t>
            </a:r>
            <a:r>
              <a:rPr lang="ja-JP" altLang="en-US" dirty="0"/>
              <a:t>）の応用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E9ADD3-F64F-AF89-CFC3-07A6DFA0031C}"/>
              </a:ext>
            </a:extLst>
          </p:cNvPr>
          <p:cNvSpPr txBox="1"/>
          <p:nvPr/>
        </p:nvSpPr>
        <p:spPr>
          <a:xfrm>
            <a:off x="5364573" y="5337229"/>
            <a:ext cx="63474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1C0D5E-C2D7-7ED2-D898-315EFE0346CD}"/>
              </a:ext>
            </a:extLst>
          </p:cNvPr>
          <p:cNvSpPr txBox="1"/>
          <p:nvPr/>
        </p:nvSpPr>
        <p:spPr>
          <a:xfrm>
            <a:off x="5364573" y="1453063"/>
            <a:ext cx="326240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を使ってみましょう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55856A-08B9-5D3F-803B-274FB563F5A6}"/>
              </a:ext>
            </a:extLst>
          </p:cNvPr>
          <p:cNvSpPr txBox="1"/>
          <p:nvPr/>
        </p:nvSpPr>
        <p:spPr>
          <a:xfrm>
            <a:off x="3696056" y="711491"/>
            <a:ext cx="267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ja-JP" altLang="en-US" dirty="0"/>
              <a:t>演習</a:t>
            </a:r>
            <a:r>
              <a:rPr lang="en-US" altLang="ja-JP" dirty="0"/>
              <a:t>2-7</a:t>
            </a:r>
            <a:r>
              <a:rPr lang="ja-JP" altLang="en-US" dirty="0"/>
              <a:t>の構成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8197FB-649D-D001-FC08-124A56076D57}"/>
              </a:ext>
            </a:extLst>
          </p:cNvPr>
          <p:cNvSpPr txBox="1"/>
          <p:nvPr/>
        </p:nvSpPr>
        <p:spPr>
          <a:xfrm>
            <a:off x="1844468" y="2174397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/>
              <a:t>11/16 11:35-12:20</a:t>
            </a:r>
            <a:endParaRPr lang="ja-JP" altLang="en-US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146322-91C1-404F-5F4B-34FE3D2386B2}"/>
              </a:ext>
            </a:extLst>
          </p:cNvPr>
          <p:cNvSpPr txBox="1"/>
          <p:nvPr/>
        </p:nvSpPr>
        <p:spPr>
          <a:xfrm>
            <a:off x="1880074" y="3560197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/>
              <a:t>11/30 11:35-12:20</a:t>
            </a:r>
            <a:endParaRPr lang="ja-JP" altLang="en-US" sz="1800" dirty="0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D46278DB-D320-8DF4-811B-A28D0CE8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86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5AA6A-8057-D1A6-C4AF-BC8625098007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E33EA9-AA25-44A8-DA6E-75B1C6C1564A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E74E0F-DCC0-8601-08D6-36C3C81DE4D3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E8836E-12EC-7221-C5D2-1A7DD6CB58D0}"/>
              </a:ext>
            </a:extLst>
          </p:cNvPr>
          <p:cNvSpPr txBox="1"/>
          <p:nvPr/>
        </p:nvSpPr>
        <p:spPr>
          <a:xfrm>
            <a:off x="362399" y="1423802"/>
            <a:ext cx="6116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400" b="1" i="0" dirty="0">
                <a:effectLst/>
                <a:latin typeface="Söhne"/>
              </a:rPr>
              <a:t>1. </a:t>
            </a:r>
            <a:r>
              <a:rPr lang="ja-JP" altLang="en-US" sz="2400" b="1" i="0" dirty="0">
                <a:effectLst/>
                <a:latin typeface="Söhne"/>
              </a:rPr>
              <a:t>リストの各要素を表示する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1A9468-1D16-0915-4B57-8AFE4814C3CA}"/>
              </a:ext>
            </a:extLst>
          </p:cNvPr>
          <p:cNvSpPr txBox="1"/>
          <p:nvPr/>
        </p:nvSpPr>
        <p:spPr>
          <a:xfrm>
            <a:off x="362399" y="934412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for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02AEE-EA68-4BC3-04F8-1BE03457D798}"/>
              </a:ext>
            </a:extLst>
          </p:cNvPr>
          <p:cNvSpPr txBox="1"/>
          <p:nvPr/>
        </p:nvSpPr>
        <p:spPr>
          <a:xfrm>
            <a:off x="714997" y="528598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897E3A-86BD-504B-56BB-23EAA6B9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866EEA-0A4C-C3C3-164E-5BE13F21F2B6}"/>
              </a:ext>
            </a:extLst>
          </p:cNvPr>
          <p:cNvSpPr txBox="1"/>
          <p:nvPr/>
        </p:nvSpPr>
        <p:spPr>
          <a:xfrm>
            <a:off x="714996" y="1833057"/>
            <a:ext cx="71058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fruits</a:t>
            </a:r>
            <a:r>
              <a:rPr lang="ja-JP" altLang="en-US" sz="2000" dirty="0"/>
              <a:t> = [</a:t>
            </a:r>
            <a:r>
              <a:rPr lang="en-US" altLang="ja-JP" sz="2000" dirty="0">
                <a:solidFill>
                  <a:srgbClr val="C00000"/>
                </a:solidFill>
              </a:rPr>
              <a:t>"apple", "blueberry", "melon", "strawberry"</a:t>
            </a:r>
            <a:r>
              <a:rPr lang="ja-JP" altLang="en-US" sz="2000" dirty="0"/>
              <a:t>]</a:t>
            </a:r>
          </a:p>
          <a:p>
            <a:r>
              <a:rPr lang="ja-JP" altLang="en-US" sz="2000" b="1" dirty="0">
                <a:solidFill>
                  <a:srgbClr val="7030A0"/>
                </a:solidFill>
              </a:rPr>
              <a:t>for</a:t>
            </a:r>
            <a:r>
              <a:rPr lang="ja-JP" altLang="en-US" sz="2000" dirty="0"/>
              <a:t> </a:t>
            </a:r>
            <a:r>
              <a:rPr lang="en-US" altLang="ja-JP" sz="2000" dirty="0"/>
              <a:t>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rgbClr val="00B0F0"/>
                </a:solidFill>
              </a:rPr>
              <a:t>in</a:t>
            </a:r>
            <a:r>
              <a:rPr lang="ja-JP" altLang="en-US" sz="2000" dirty="0"/>
              <a:t> </a:t>
            </a:r>
            <a:r>
              <a:rPr lang="en-US" altLang="ja-JP" sz="2000" dirty="0"/>
              <a:t>fruits</a:t>
            </a:r>
            <a:r>
              <a:rPr lang="ja-JP" altLang="en-US" sz="2000" dirty="0"/>
              <a:t>:</a:t>
            </a:r>
          </a:p>
          <a:p>
            <a:r>
              <a:rPr lang="ja-JP" altLang="en-US" sz="2000" dirty="0"/>
              <a:t>    print(</a:t>
            </a:r>
            <a:r>
              <a:rPr lang="en-US" altLang="ja-JP" sz="2000" dirty="0"/>
              <a:t>f</a:t>
            </a:r>
            <a:r>
              <a:rPr lang="ja-JP" altLang="en-US" sz="20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9E663C-9008-EF95-FF7F-362D2AE754EE}"/>
              </a:ext>
            </a:extLst>
          </p:cNvPr>
          <p:cNvSpPr txBox="1"/>
          <p:nvPr/>
        </p:nvSpPr>
        <p:spPr>
          <a:xfrm>
            <a:off x="5410987" y="5661284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strawberry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04771E-71E9-7E3D-5C5D-34656167517F}"/>
              </a:ext>
            </a:extLst>
          </p:cNvPr>
          <p:cNvSpPr txBox="1"/>
          <p:nvPr/>
        </p:nvSpPr>
        <p:spPr>
          <a:xfrm>
            <a:off x="714997" y="3783847"/>
            <a:ext cx="417411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print(fruits[0]) </a:t>
            </a:r>
          </a:p>
          <a:p>
            <a:endParaRPr lang="en-US" altLang="ja-JP" sz="2000" dirty="0"/>
          </a:p>
          <a:p>
            <a:r>
              <a:rPr lang="en-US" altLang="ja-JP" sz="2000" dirty="0"/>
              <a:t>print(fruits[1]) </a:t>
            </a:r>
          </a:p>
          <a:p>
            <a:endParaRPr lang="en-US" altLang="ja-JP" sz="2000" dirty="0"/>
          </a:p>
          <a:p>
            <a:r>
              <a:rPr lang="en-US" altLang="ja-JP" sz="2000" dirty="0"/>
              <a:t>print(fruits[2])</a:t>
            </a:r>
          </a:p>
          <a:p>
            <a:endParaRPr lang="en-US" altLang="ja-JP" sz="2000" dirty="0"/>
          </a:p>
          <a:p>
            <a:r>
              <a:rPr lang="en-US" altLang="ja-JP" sz="2000" dirty="0"/>
              <a:t>print(fruits[3])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826D95-5E69-A80F-28FF-5D04EBA119B9}"/>
              </a:ext>
            </a:extLst>
          </p:cNvPr>
          <p:cNvSpPr/>
          <p:nvPr/>
        </p:nvSpPr>
        <p:spPr>
          <a:xfrm>
            <a:off x="751840" y="2200988"/>
            <a:ext cx="2159000" cy="59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BA36EB-BA4B-208F-3575-AAF94B2E5E71}"/>
              </a:ext>
            </a:extLst>
          </p:cNvPr>
          <p:cNvSpPr txBox="1"/>
          <p:nvPr/>
        </p:nvSpPr>
        <p:spPr>
          <a:xfrm>
            <a:off x="5412558" y="5035471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melon 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AD1157-2C39-C2C4-E285-B307867FF3B2}"/>
              </a:ext>
            </a:extLst>
          </p:cNvPr>
          <p:cNvSpPr txBox="1"/>
          <p:nvPr/>
        </p:nvSpPr>
        <p:spPr>
          <a:xfrm>
            <a:off x="5410987" y="4409659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blueberry 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2FC20D-3DB9-3606-62F8-BA8CF9C1663C}"/>
              </a:ext>
            </a:extLst>
          </p:cNvPr>
          <p:cNvSpPr txBox="1"/>
          <p:nvPr/>
        </p:nvSpPr>
        <p:spPr>
          <a:xfrm>
            <a:off x="5410987" y="3783847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apple 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92BAA7C-793A-28ED-FB24-2D5D9CF9644C}"/>
              </a:ext>
            </a:extLst>
          </p:cNvPr>
          <p:cNvSpPr/>
          <p:nvPr/>
        </p:nvSpPr>
        <p:spPr>
          <a:xfrm>
            <a:off x="4912076" y="5615117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D485203-A1D8-C0BA-ED5B-B89E156E4D1F}"/>
              </a:ext>
            </a:extLst>
          </p:cNvPr>
          <p:cNvSpPr/>
          <p:nvPr/>
        </p:nvSpPr>
        <p:spPr>
          <a:xfrm>
            <a:off x="714996" y="3053268"/>
            <a:ext cx="4582868" cy="59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000" dirty="0">
                <a:solidFill>
                  <a:schemeClr val="tx1"/>
                </a:solidFill>
              </a:rPr>
              <a:t>リストの要素を一つずつ取り出します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DD84185C-E101-698F-AF9F-47FCBB31BEB5}"/>
              </a:ext>
            </a:extLst>
          </p:cNvPr>
          <p:cNvSpPr/>
          <p:nvPr/>
        </p:nvSpPr>
        <p:spPr>
          <a:xfrm>
            <a:off x="4912076" y="3737680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2EEF8C5-666C-DAD9-EEC0-1F55EB158434}"/>
              </a:ext>
            </a:extLst>
          </p:cNvPr>
          <p:cNvSpPr/>
          <p:nvPr/>
        </p:nvSpPr>
        <p:spPr>
          <a:xfrm>
            <a:off x="4912076" y="4363492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C89DA40-64F4-F3AB-C7BC-9A3BF56BCE45}"/>
              </a:ext>
            </a:extLst>
          </p:cNvPr>
          <p:cNvSpPr/>
          <p:nvPr/>
        </p:nvSpPr>
        <p:spPr>
          <a:xfrm>
            <a:off x="4912076" y="4989304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857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5AA6A-8057-D1A6-C4AF-BC8625098007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E33EA9-AA25-44A8-DA6E-75B1C6C1564A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E74E0F-DCC0-8601-08D6-36C3C81DE4D3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E8836E-12EC-7221-C5D2-1A7DD6CB58D0}"/>
              </a:ext>
            </a:extLst>
          </p:cNvPr>
          <p:cNvSpPr txBox="1"/>
          <p:nvPr/>
        </p:nvSpPr>
        <p:spPr>
          <a:xfrm>
            <a:off x="362399" y="1423802"/>
            <a:ext cx="6116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400" b="1" i="0" dirty="0">
                <a:effectLst/>
                <a:latin typeface="Söhne"/>
              </a:rPr>
              <a:t>1. </a:t>
            </a:r>
            <a:r>
              <a:rPr lang="ja-JP" altLang="en-US" sz="2400" b="1" i="0" dirty="0">
                <a:effectLst/>
                <a:latin typeface="Söhne"/>
              </a:rPr>
              <a:t>リストの各要素を表示する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1A9468-1D16-0915-4B57-8AFE4814C3CA}"/>
              </a:ext>
            </a:extLst>
          </p:cNvPr>
          <p:cNvSpPr txBox="1"/>
          <p:nvPr/>
        </p:nvSpPr>
        <p:spPr>
          <a:xfrm>
            <a:off x="362399" y="934412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for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02AEE-EA68-4BC3-04F8-1BE03457D798}"/>
              </a:ext>
            </a:extLst>
          </p:cNvPr>
          <p:cNvSpPr txBox="1"/>
          <p:nvPr/>
        </p:nvSpPr>
        <p:spPr>
          <a:xfrm>
            <a:off x="714997" y="528598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897E3A-86BD-504B-56BB-23EAA6B9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866EEA-0A4C-C3C3-164E-5BE13F21F2B6}"/>
              </a:ext>
            </a:extLst>
          </p:cNvPr>
          <p:cNvSpPr txBox="1"/>
          <p:nvPr/>
        </p:nvSpPr>
        <p:spPr>
          <a:xfrm>
            <a:off x="714996" y="1833057"/>
            <a:ext cx="71058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fruits</a:t>
            </a:r>
            <a:r>
              <a:rPr lang="ja-JP" altLang="en-US" sz="2000" dirty="0"/>
              <a:t> = [</a:t>
            </a:r>
            <a:r>
              <a:rPr lang="en-US" altLang="ja-JP" sz="2000" dirty="0">
                <a:solidFill>
                  <a:srgbClr val="C00000"/>
                </a:solidFill>
              </a:rPr>
              <a:t>"apple", "blueberry", "melon", "strawberry"</a:t>
            </a:r>
            <a:r>
              <a:rPr lang="ja-JP" altLang="en-US" sz="2000" dirty="0"/>
              <a:t>]</a:t>
            </a:r>
          </a:p>
          <a:p>
            <a:r>
              <a:rPr lang="ja-JP" altLang="en-US" sz="2000" b="1" dirty="0">
                <a:solidFill>
                  <a:srgbClr val="7030A0"/>
                </a:solidFill>
              </a:rPr>
              <a:t>for</a:t>
            </a:r>
            <a:r>
              <a:rPr lang="ja-JP" altLang="en-US" sz="2000" dirty="0"/>
              <a:t> </a:t>
            </a:r>
            <a:r>
              <a:rPr lang="en-US" altLang="ja-JP" sz="2000" dirty="0"/>
              <a:t>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rgbClr val="00B0F0"/>
                </a:solidFill>
              </a:rPr>
              <a:t>in</a:t>
            </a:r>
            <a:r>
              <a:rPr lang="ja-JP" altLang="en-US" sz="2000" dirty="0"/>
              <a:t> </a:t>
            </a:r>
            <a:r>
              <a:rPr lang="en-US" altLang="ja-JP" sz="2000" dirty="0"/>
              <a:t>fruits</a:t>
            </a:r>
            <a:r>
              <a:rPr lang="ja-JP" altLang="en-US" sz="2000" dirty="0"/>
              <a:t>:</a:t>
            </a:r>
          </a:p>
          <a:p>
            <a:r>
              <a:rPr lang="ja-JP" altLang="en-US" sz="2000" dirty="0"/>
              <a:t>    print(</a:t>
            </a:r>
            <a:r>
              <a:rPr lang="en-US" altLang="ja-JP" sz="2000" dirty="0"/>
              <a:t>f</a:t>
            </a:r>
            <a:r>
              <a:rPr lang="ja-JP" altLang="en-US" sz="20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9E663C-9008-EF95-FF7F-362D2AE754EE}"/>
              </a:ext>
            </a:extLst>
          </p:cNvPr>
          <p:cNvSpPr txBox="1"/>
          <p:nvPr/>
        </p:nvSpPr>
        <p:spPr>
          <a:xfrm>
            <a:off x="5410987" y="5045396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melon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04771E-71E9-7E3D-5C5D-34656167517F}"/>
              </a:ext>
            </a:extLst>
          </p:cNvPr>
          <p:cNvSpPr txBox="1"/>
          <p:nvPr/>
        </p:nvSpPr>
        <p:spPr>
          <a:xfrm>
            <a:off x="714997" y="3783847"/>
            <a:ext cx="417411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ja-JP" sz="2000" b="1" dirty="0"/>
              <a:t>print(f) </a:t>
            </a:r>
          </a:p>
          <a:p>
            <a:pPr algn="r"/>
            <a:endParaRPr lang="en-US" altLang="ja-JP" sz="2000" b="1" dirty="0"/>
          </a:p>
          <a:p>
            <a:pPr algn="r"/>
            <a:r>
              <a:rPr lang="en-US" altLang="ja-JP" sz="2000" b="1" dirty="0"/>
              <a:t>print(f) </a:t>
            </a:r>
          </a:p>
          <a:p>
            <a:pPr algn="r"/>
            <a:endParaRPr lang="en-US" altLang="ja-JP" sz="2000" b="1" dirty="0"/>
          </a:p>
          <a:p>
            <a:pPr algn="r"/>
            <a:r>
              <a:rPr lang="en-US" altLang="ja-JP" sz="2000" b="1" dirty="0"/>
              <a:t>print(f)</a:t>
            </a:r>
          </a:p>
          <a:p>
            <a:pPr algn="r"/>
            <a:endParaRPr lang="en-US" altLang="ja-JP" sz="2000" b="1" dirty="0"/>
          </a:p>
          <a:p>
            <a:pPr algn="r"/>
            <a:r>
              <a:rPr lang="en-US" altLang="ja-JP" sz="2000" b="1" dirty="0"/>
              <a:t>print(f)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BA36EB-BA4B-208F-3575-AAF94B2E5E71}"/>
              </a:ext>
            </a:extLst>
          </p:cNvPr>
          <p:cNvSpPr txBox="1"/>
          <p:nvPr/>
        </p:nvSpPr>
        <p:spPr>
          <a:xfrm>
            <a:off x="5410987" y="5661283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strawberry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AD1157-2C39-C2C4-E285-B307867FF3B2}"/>
              </a:ext>
            </a:extLst>
          </p:cNvPr>
          <p:cNvSpPr txBox="1"/>
          <p:nvPr/>
        </p:nvSpPr>
        <p:spPr>
          <a:xfrm>
            <a:off x="5410987" y="4409659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blueberry 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2FC20D-3DB9-3606-62F8-BA8CF9C1663C}"/>
              </a:ext>
            </a:extLst>
          </p:cNvPr>
          <p:cNvSpPr txBox="1"/>
          <p:nvPr/>
        </p:nvSpPr>
        <p:spPr>
          <a:xfrm>
            <a:off x="5410987" y="3783847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apple 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492BAA7C-793A-28ED-FB24-2D5D9CF9644C}"/>
              </a:ext>
            </a:extLst>
          </p:cNvPr>
          <p:cNvSpPr/>
          <p:nvPr/>
        </p:nvSpPr>
        <p:spPr>
          <a:xfrm>
            <a:off x="4912076" y="5615117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D485203-A1D8-C0BA-ED5B-B89E156E4D1F}"/>
              </a:ext>
            </a:extLst>
          </p:cNvPr>
          <p:cNvSpPr/>
          <p:nvPr/>
        </p:nvSpPr>
        <p:spPr>
          <a:xfrm>
            <a:off x="714996" y="3053268"/>
            <a:ext cx="4582868" cy="591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2000" dirty="0">
                <a:solidFill>
                  <a:schemeClr val="tx1"/>
                </a:solidFill>
              </a:rPr>
              <a:t>リストの要素を一つずつ取り出します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DD84185C-E101-698F-AF9F-47FCBB31BEB5}"/>
              </a:ext>
            </a:extLst>
          </p:cNvPr>
          <p:cNvSpPr/>
          <p:nvPr/>
        </p:nvSpPr>
        <p:spPr>
          <a:xfrm>
            <a:off x="4912076" y="3737680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2EEF8C5-666C-DAD9-EEC0-1F55EB158434}"/>
              </a:ext>
            </a:extLst>
          </p:cNvPr>
          <p:cNvSpPr/>
          <p:nvPr/>
        </p:nvSpPr>
        <p:spPr>
          <a:xfrm>
            <a:off x="4912076" y="4363492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C89DA40-64F4-F3AB-C7BC-9A3BF56BCE45}"/>
              </a:ext>
            </a:extLst>
          </p:cNvPr>
          <p:cNvSpPr/>
          <p:nvPr/>
        </p:nvSpPr>
        <p:spPr>
          <a:xfrm>
            <a:off x="4912076" y="4989304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7B3BD4-42BB-3DD1-5A3B-19ED7FC2C2EC}"/>
              </a:ext>
            </a:extLst>
          </p:cNvPr>
          <p:cNvSpPr txBox="1"/>
          <p:nvPr/>
        </p:nvSpPr>
        <p:spPr>
          <a:xfrm>
            <a:off x="782428" y="4409823"/>
            <a:ext cx="2157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800" dirty="0">
                <a:solidFill>
                  <a:srgbClr val="C00000"/>
                </a:solidFill>
              </a:rPr>
              <a:t>"blueberry" </a:t>
            </a:r>
            <a:endParaRPr lang="en-US" altLang="ja-JP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C7480B-9C4C-B5B9-6541-199156DEC5EB}"/>
              </a:ext>
            </a:extLst>
          </p:cNvPr>
          <p:cNvSpPr txBox="1"/>
          <p:nvPr/>
        </p:nvSpPr>
        <p:spPr>
          <a:xfrm>
            <a:off x="782428" y="3790868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800" dirty="0">
                <a:solidFill>
                  <a:srgbClr val="C00000"/>
                </a:solidFill>
              </a:rPr>
              <a:t>"apple"</a:t>
            </a:r>
            <a:endParaRPr lang="en-US" altLang="ja-JP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F696CE8-C204-42AF-4F20-88E9B23F952F}"/>
              </a:ext>
            </a:extLst>
          </p:cNvPr>
          <p:cNvSpPr txBox="1"/>
          <p:nvPr/>
        </p:nvSpPr>
        <p:spPr>
          <a:xfrm>
            <a:off x="782428" y="5045396"/>
            <a:ext cx="1742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800" dirty="0">
                <a:solidFill>
                  <a:srgbClr val="C00000"/>
                </a:solidFill>
              </a:rPr>
              <a:t>"melon"</a:t>
            </a:r>
            <a:endParaRPr lang="en-US" altLang="ja-JP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C3689BB-9876-738E-BCCF-3AE8FE60FC6E}"/>
              </a:ext>
            </a:extLst>
          </p:cNvPr>
          <p:cNvSpPr txBox="1"/>
          <p:nvPr/>
        </p:nvSpPr>
        <p:spPr>
          <a:xfrm>
            <a:off x="782428" y="5615117"/>
            <a:ext cx="2094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800" dirty="0">
                <a:solidFill>
                  <a:srgbClr val="C00000"/>
                </a:solidFill>
              </a:rPr>
              <a:t>"strawberry"</a:t>
            </a:r>
            <a:endParaRPr lang="en-US" altLang="ja-JP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FA0952E-A1D5-CD85-2FBC-3A718727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285" y="3783847"/>
            <a:ext cx="37863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ja-JP" dirty="0">
                <a:solidFill>
                  <a:srgbClr val="212121"/>
                </a:solidFill>
                <a:latin typeface="Courier New" panose="02070309020205020404" pitchFamily="49" charset="0"/>
              </a:rPr>
              <a:t>リスト fruits 内の各要素が変数fに順番に代入され、print()関数によって画面に表示されます。結果として、リスト内の要素が順番に表示されることになり</a:t>
            </a:r>
            <a:r>
              <a:rPr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ました</a:t>
            </a:r>
            <a:r>
              <a:rPr lang="ja-JP" altLang="ja-JP" dirty="0">
                <a:solidFill>
                  <a:srgbClr val="212121"/>
                </a:solidFill>
                <a:latin typeface="Courier New" panose="02070309020205020404" pitchFamily="49" charset="0"/>
              </a:rPr>
              <a:t>。 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2520378-F5DD-F819-8B87-398C6923FE93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5AA6A-8057-D1A6-C4AF-BC8625098007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E33EA9-AA25-44A8-DA6E-75B1C6C1564A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E74E0F-DCC0-8601-08D6-36C3C81DE4D3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A0C98C2-6833-AD9E-4E69-B0F0F96D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2" y="1389920"/>
            <a:ext cx="6988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400" b="1" dirty="0">
                <a:latin typeface="Söhne"/>
              </a:rPr>
              <a:t>2. 0から</a:t>
            </a:r>
            <a:r>
              <a:rPr lang="en-US" altLang="ja-JP" sz="2400" b="1" dirty="0">
                <a:latin typeface="Söhne"/>
              </a:rPr>
              <a:t>3</a:t>
            </a:r>
            <a:r>
              <a:rPr lang="ja-JP" altLang="ja-JP" sz="2400" b="1" dirty="0">
                <a:latin typeface="Söhne"/>
              </a:rPr>
              <a:t>までの</a:t>
            </a:r>
            <a:r>
              <a:rPr lang="ja-JP" altLang="en-US" sz="2400" b="1" dirty="0">
                <a:latin typeface="Söhne"/>
              </a:rPr>
              <a:t>整数</a:t>
            </a:r>
            <a:r>
              <a:rPr lang="ja-JP" altLang="ja-JP" sz="2400" b="1" dirty="0">
                <a:latin typeface="Söhne"/>
              </a:rPr>
              <a:t>を</a:t>
            </a:r>
            <a:r>
              <a:rPr lang="ja-JP" altLang="en-US" sz="2400" b="1" dirty="0">
                <a:latin typeface="Söhne"/>
              </a:rPr>
              <a:t>順番に</a:t>
            </a:r>
            <a:r>
              <a:rPr lang="ja-JP" altLang="ja-JP" sz="2400" b="1" dirty="0">
                <a:latin typeface="Söhne"/>
              </a:rPr>
              <a:t>表示</a:t>
            </a:r>
            <a:r>
              <a:rPr lang="ja-JP" altLang="en-US" sz="2400" b="1" dirty="0">
                <a:latin typeface="Söhne"/>
              </a:rPr>
              <a:t>します</a:t>
            </a:r>
            <a:endParaRPr lang="ja-JP" altLang="ja-JP" sz="2400" b="1" dirty="0">
              <a:latin typeface="Söhne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1A9468-1D16-0915-4B57-8AFE4814C3CA}"/>
              </a:ext>
            </a:extLst>
          </p:cNvPr>
          <p:cNvSpPr txBox="1"/>
          <p:nvPr/>
        </p:nvSpPr>
        <p:spPr>
          <a:xfrm>
            <a:off x="362399" y="924308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for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02AEE-EA68-4BC3-04F8-1BE03457D798}"/>
              </a:ext>
            </a:extLst>
          </p:cNvPr>
          <p:cNvSpPr txBox="1"/>
          <p:nvPr/>
        </p:nvSpPr>
        <p:spPr>
          <a:xfrm>
            <a:off x="714997" y="528598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5C0BF8E-538D-31D3-FC0B-3E457215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36BA0-6627-FED0-3F69-B2B4515A3D32}"/>
              </a:ext>
            </a:extLst>
          </p:cNvPr>
          <p:cNvSpPr txBox="1"/>
          <p:nvPr/>
        </p:nvSpPr>
        <p:spPr>
          <a:xfrm>
            <a:off x="714997" y="3136096"/>
            <a:ext cx="71058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/>
            </a:lvl1pPr>
          </a:lstStyle>
          <a:p>
            <a:r>
              <a:rPr lang="ja-JP" altLang="en-US" b="1" dirty="0">
                <a:solidFill>
                  <a:srgbClr val="7030A0"/>
                </a:solidFill>
              </a:rPr>
              <a:t>for</a:t>
            </a:r>
            <a:r>
              <a:rPr lang="ja-JP" altLang="en-US" dirty="0"/>
              <a:t> i </a:t>
            </a:r>
            <a:r>
              <a:rPr lang="ja-JP" altLang="en-US" b="1" dirty="0">
                <a:solidFill>
                  <a:srgbClr val="00B0F0"/>
                </a:solidFill>
              </a:rPr>
              <a:t>in</a:t>
            </a:r>
            <a:r>
              <a:rPr lang="ja-JP" altLang="en-US" dirty="0"/>
              <a:t> range(</a:t>
            </a:r>
            <a:r>
              <a:rPr lang="en-US" altLang="ja-JP" b="1" dirty="0">
                <a:solidFill>
                  <a:srgbClr val="00B050"/>
                </a:solidFill>
              </a:rPr>
              <a:t>n</a:t>
            </a:r>
            <a:r>
              <a:rPr lang="ja-JP" altLang="en-US" dirty="0"/>
              <a:t>):</a:t>
            </a:r>
          </a:p>
          <a:p>
            <a:r>
              <a:rPr lang="ja-JP" altLang="en-US" dirty="0"/>
              <a:t>    print(i)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0C2246-C973-5FB9-B1C6-7C49553B875E}"/>
              </a:ext>
            </a:extLst>
          </p:cNvPr>
          <p:cNvSpPr txBox="1"/>
          <p:nvPr/>
        </p:nvSpPr>
        <p:spPr>
          <a:xfrm>
            <a:off x="714998" y="2074725"/>
            <a:ext cx="7105894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整数の集まり：</a:t>
            </a:r>
            <a:endParaRPr lang="en-US" altLang="ja-JP" sz="2000" b="1" dirty="0">
              <a:solidFill>
                <a:srgbClr val="00B050"/>
              </a:solidFill>
            </a:endParaRPr>
          </a:p>
          <a:p>
            <a:r>
              <a:rPr lang="en-US" altLang="ja-JP" sz="2000" dirty="0"/>
              <a:t>range(n):</a:t>
            </a:r>
            <a:r>
              <a:rPr lang="ja-JP" altLang="en-US" sz="2000" dirty="0"/>
              <a:t> </a:t>
            </a:r>
            <a:r>
              <a:rPr lang="en-US" altLang="ja-JP" sz="2000" dirty="0"/>
              <a:t>0</a:t>
            </a:r>
            <a:r>
              <a:rPr lang="ja-JP" altLang="en-US" sz="2000" dirty="0"/>
              <a:t>以上</a:t>
            </a:r>
            <a:r>
              <a:rPr lang="en-US" altLang="ja-JP" sz="2000" dirty="0"/>
              <a:t>n</a:t>
            </a:r>
            <a:r>
              <a:rPr lang="ja-JP" altLang="en-US" sz="2000" dirty="0"/>
              <a:t>未満までの範囲の整数列を作成されます。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15E533-2153-4BFF-185B-FDB2406A9273}"/>
              </a:ext>
            </a:extLst>
          </p:cNvPr>
          <p:cNvSpPr txBox="1"/>
          <p:nvPr/>
        </p:nvSpPr>
        <p:spPr>
          <a:xfrm>
            <a:off x="714997" y="4760194"/>
            <a:ext cx="71058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/>
            </a:lvl1pPr>
          </a:lstStyle>
          <a:p>
            <a:r>
              <a:rPr lang="ja-JP" altLang="en-US" b="1" dirty="0">
                <a:solidFill>
                  <a:srgbClr val="7030A0"/>
                </a:solidFill>
              </a:rPr>
              <a:t>for</a:t>
            </a:r>
            <a:r>
              <a:rPr lang="ja-JP" altLang="en-US" dirty="0"/>
              <a:t> i </a:t>
            </a:r>
            <a:r>
              <a:rPr lang="ja-JP" altLang="en-US" b="1" dirty="0">
                <a:solidFill>
                  <a:srgbClr val="00B0F0"/>
                </a:solidFill>
              </a:rPr>
              <a:t>in</a:t>
            </a:r>
            <a:r>
              <a:rPr lang="ja-JP" altLang="en-US" dirty="0"/>
              <a:t> range(</a:t>
            </a:r>
            <a:r>
              <a:rPr lang="en-US" altLang="ja-JP" b="1" dirty="0">
                <a:solidFill>
                  <a:srgbClr val="00B050"/>
                </a:solidFill>
              </a:rPr>
              <a:t>a, b</a:t>
            </a:r>
            <a:r>
              <a:rPr lang="ja-JP" altLang="en-US" dirty="0"/>
              <a:t>):</a:t>
            </a:r>
          </a:p>
          <a:p>
            <a:r>
              <a:rPr lang="ja-JP" altLang="en-US" dirty="0"/>
              <a:t>    print(i)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76885C-26E2-354B-E1FF-E5D89B325953}"/>
              </a:ext>
            </a:extLst>
          </p:cNvPr>
          <p:cNvSpPr txBox="1"/>
          <p:nvPr/>
        </p:nvSpPr>
        <p:spPr>
          <a:xfrm>
            <a:off x="714997" y="4268188"/>
            <a:ext cx="7105894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range(n):</a:t>
            </a:r>
            <a:r>
              <a:rPr lang="ja-JP" altLang="en-US" sz="2000" dirty="0"/>
              <a:t> </a:t>
            </a:r>
            <a:r>
              <a:rPr lang="en-US" altLang="ja-JP" sz="2000" dirty="0"/>
              <a:t>a</a:t>
            </a:r>
            <a:r>
              <a:rPr lang="ja-JP" altLang="en-US" sz="2000" dirty="0"/>
              <a:t>以上</a:t>
            </a:r>
            <a:r>
              <a:rPr lang="en-US" altLang="ja-JP" sz="2000" dirty="0"/>
              <a:t>b</a:t>
            </a:r>
            <a:r>
              <a:rPr lang="ja-JP" altLang="en-US" sz="2000" dirty="0"/>
              <a:t>未満までの範囲の整数列を作成されます。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3011420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5AA6A-8057-D1A6-C4AF-BC8625098007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E33EA9-AA25-44A8-DA6E-75B1C6C1564A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E74E0F-DCC0-8601-08D6-36C3C81DE4D3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A0C98C2-6833-AD9E-4E69-B0F0F96D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2" y="1389920"/>
            <a:ext cx="6988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400" b="1" dirty="0">
                <a:latin typeface="Söhne"/>
              </a:rPr>
              <a:t>2. 0から</a:t>
            </a:r>
            <a:r>
              <a:rPr lang="en-US" altLang="ja-JP" sz="2400" b="1" dirty="0">
                <a:latin typeface="Söhne"/>
              </a:rPr>
              <a:t>3</a:t>
            </a:r>
            <a:r>
              <a:rPr lang="ja-JP" altLang="ja-JP" sz="2400" b="1" dirty="0">
                <a:latin typeface="Söhne"/>
              </a:rPr>
              <a:t>までの</a:t>
            </a:r>
            <a:r>
              <a:rPr lang="ja-JP" altLang="en-US" sz="2400" b="1" dirty="0">
                <a:latin typeface="Söhne"/>
              </a:rPr>
              <a:t>整数</a:t>
            </a:r>
            <a:r>
              <a:rPr lang="ja-JP" altLang="ja-JP" sz="2400" b="1" dirty="0">
                <a:latin typeface="Söhne"/>
              </a:rPr>
              <a:t>を</a:t>
            </a:r>
            <a:r>
              <a:rPr lang="ja-JP" altLang="en-US" sz="2400" b="1" dirty="0">
                <a:latin typeface="Söhne"/>
              </a:rPr>
              <a:t>順番に</a:t>
            </a:r>
            <a:r>
              <a:rPr lang="ja-JP" altLang="ja-JP" sz="2400" b="1" dirty="0">
                <a:latin typeface="Söhne"/>
              </a:rPr>
              <a:t>表示</a:t>
            </a:r>
            <a:r>
              <a:rPr lang="ja-JP" altLang="en-US" sz="2400" b="1" dirty="0">
                <a:latin typeface="Söhne"/>
              </a:rPr>
              <a:t>します</a:t>
            </a:r>
            <a:endParaRPr lang="ja-JP" altLang="ja-JP" sz="2400" b="1" dirty="0">
              <a:latin typeface="Söhne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1A9468-1D16-0915-4B57-8AFE4814C3CA}"/>
              </a:ext>
            </a:extLst>
          </p:cNvPr>
          <p:cNvSpPr txBox="1"/>
          <p:nvPr/>
        </p:nvSpPr>
        <p:spPr>
          <a:xfrm>
            <a:off x="362399" y="924308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for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02AEE-EA68-4BC3-04F8-1BE03457D798}"/>
              </a:ext>
            </a:extLst>
          </p:cNvPr>
          <p:cNvSpPr txBox="1"/>
          <p:nvPr/>
        </p:nvSpPr>
        <p:spPr>
          <a:xfrm>
            <a:off x="714997" y="528598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5C0BF8E-538D-31D3-FC0B-3E457215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36BA0-6627-FED0-3F69-B2B4515A3D32}"/>
              </a:ext>
            </a:extLst>
          </p:cNvPr>
          <p:cNvSpPr txBox="1"/>
          <p:nvPr/>
        </p:nvSpPr>
        <p:spPr>
          <a:xfrm>
            <a:off x="714997" y="3136096"/>
            <a:ext cx="71058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/>
            </a:lvl1pPr>
          </a:lstStyle>
          <a:p>
            <a:r>
              <a:rPr lang="ja-JP" altLang="en-US" b="1" dirty="0">
                <a:solidFill>
                  <a:srgbClr val="7030A0"/>
                </a:solidFill>
              </a:rPr>
              <a:t>for</a:t>
            </a:r>
            <a:r>
              <a:rPr lang="ja-JP" altLang="en-US" dirty="0"/>
              <a:t> i </a:t>
            </a:r>
            <a:r>
              <a:rPr lang="ja-JP" altLang="en-US" b="1" dirty="0">
                <a:solidFill>
                  <a:srgbClr val="00B0F0"/>
                </a:solidFill>
              </a:rPr>
              <a:t>in</a:t>
            </a:r>
            <a:r>
              <a:rPr lang="ja-JP" altLang="en-US" dirty="0"/>
              <a:t> range(</a:t>
            </a:r>
            <a:r>
              <a:rPr lang="en-US" altLang="ja-JP" b="1" dirty="0">
                <a:solidFill>
                  <a:srgbClr val="00B050"/>
                </a:solidFill>
              </a:rPr>
              <a:t>4</a:t>
            </a:r>
            <a:r>
              <a:rPr lang="ja-JP" altLang="en-US" dirty="0"/>
              <a:t>):</a:t>
            </a:r>
          </a:p>
          <a:p>
            <a:r>
              <a:rPr lang="ja-JP" altLang="en-US" dirty="0"/>
              <a:t>    print(i)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0C2246-C973-5FB9-B1C6-7C49553B875E}"/>
              </a:ext>
            </a:extLst>
          </p:cNvPr>
          <p:cNvSpPr txBox="1"/>
          <p:nvPr/>
        </p:nvSpPr>
        <p:spPr>
          <a:xfrm>
            <a:off x="714998" y="2074725"/>
            <a:ext cx="7105894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整数の集まり：</a:t>
            </a:r>
            <a:endParaRPr lang="en-US" altLang="ja-JP" sz="2000" b="1" dirty="0">
              <a:solidFill>
                <a:srgbClr val="00B050"/>
              </a:solidFill>
            </a:endParaRPr>
          </a:p>
          <a:p>
            <a:r>
              <a:rPr lang="en-US" altLang="ja-JP" sz="2000" dirty="0"/>
              <a:t>range(n):</a:t>
            </a:r>
            <a:r>
              <a:rPr lang="ja-JP" altLang="en-US" sz="2000" dirty="0"/>
              <a:t> </a:t>
            </a:r>
            <a:r>
              <a:rPr lang="en-US" altLang="ja-JP" sz="2000" dirty="0"/>
              <a:t>0</a:t>
            </a:r>
            <a:r>
              <a:rPr lang="ja-JP" altLang="en-US" sz="2000" dirty="0"/>
              <a:t>以上</a:t>
            </a:r>
            <a:r>
              <a:rPr lang="en-US" altLang="ja-JP" sz="2000" dirty="0"/>
              <a:t>n</a:t>
            </a:r>
            <a:r>
              <a:rPr lang="ja-JP" altLang="en-US" sz="2000" dirty="0"/>
              <a:t>未満までの範囲の整数列を作成されます。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A853CC-059F-B2D3-0125-9A5FBE0859EB}"/>
              </a:ext>
            </a:extLst>
          </p:cNvPr>
          <p:cNvSpPr txBox="1"/>
          <p:nvPr/>
        </p:nvSpPr>
        <p:spPr>
          <a:xfrm>
            <a:off x="714997" y="4760194"/>
            <a:ext cx="71058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/>
            </a:lvl1pPr>
          </a:lstStyle>
          <a:p>
            <a:r>
              <a:rPr lang="ja-JP" altLang="en-US" b="1" dirty="0">
                <a:solidFill>
                  <a:srgbClr val="7030A0"/>
                </a:solidFill>
              </a:rPr>
              <a:t>for</a:t>
            </a:r>
            <a:r>
              <a:rPr lang="ja-JP" altLang="en-US" dirty="0"/>
              <a:t> i </a:t>
            </a:r>
            <a:r>
              <a:rPr lang="ja-JP" altLang="en-US" b="1" dirty="0">
                <a:solidFill>
                  <a:srgbClr val="00B0F0"/>
                </a:solidFill>
              </a:rPr>
              <a:t>in</a:t>
            </a:r>
            <a:r>
              <a:rPr lang="ja-JP" altLang="en-US" dirty="0"/>
              <a:t> range(</a:t>
            </a:r>
            <a:r>
              <a:rPr lang="en-US" altLang="ja-JP" b="1" dirty="0">
                <a:solidFill>
                  <a:srgbClr val="00B050"/>
                </a:solidFill>
              </a:rPr>
              <a:t>0, 4</a:t>
            </a:r>
            <a:r>
              <a:rPr lang="ja-JP" altLang="en-US" dirty="0"/>
              <a:t>):</a:t>
            </a:r>
          </a:p>
          <a:p>
            <a:r>
              <a:rPr lang="ja-JP" altLang="en-US" dirty="0"/>
              <a:t>    print(i)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77FFF9-51FD-DAF2-9E0F-F6E935966830}"/>
              </a:ext>
            </a:extLst>
          </p:cNvPr>
          <p:cNvSpPr txBox="1"/>
          <p:nvPr/>
        </p:nvSpPr>
        <p:spPr>
          <a:xfrm>
            <a:off x="714997" y="4268188"/>
            <a:ext cx="7105894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range(n):</a:t>
            </a:r>
            <a:r>
              <a:rPr lang="ja-JP" altLang="en-US" sz="2000" dirty="0"/>
              <a:t> </a:t>
            </a:r>
            <a:r>
              <a:rPr lang="en-US" altLang="ja-JP" sz="2000" dirty="0"/>
              <a:t>a</a:t>
            </a:r>
            <a:r>
              <a:rPr lang="ja-JP" altLang="en-US" sz="2000" dirty="0"/>
              <a:t>以上</a:t>
            </a:r>
            <a:r>
              <a:rPr lang="en-US" altLang="ja-JP" sz="2000" dirty="0"/>
              <a:t>b</a:t>
            </a:r>
            <a:r>
              <a:rPr lang="ja-JP" altLang="en-US" sz="2000" dirty="0"/>
              <a:t>未満までの範囲の整数列を作成されます。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834378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A5AA6A-8057-D1A6-C4AF-BC8625098007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E33EA9-AA25-44A8-DA6E-75B1C6C1564A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E74E0F-DCC0-8601-08D6-36C3C81DE4D3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A0C98C2-6833-AD9E-4E69-B0F0F96D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42" y="1389920"/>
            <a:ext cx="6988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2400" b="1" dirty="0">
                <a:latin typeface="Söhne"/>
              </a:rPr>
              <a:t>2. 0から</a:t>
            </a:r>
            <a:r>
              <a:rPr lang="en-US" altLang="ja-JP" sz="2400" b="1" dirty="0">
                <a:latin typeface="Söhne"/>
              </a:rPr>
              <a:t>3</a:t>
            </a:r>
            <a:r>
              <a:rPr lang="ja-JP" altLang="ja-JP" sz="2400" b="1" dirty="0">
                <a:latin typeface="Söhne"/>
              </a:rPr>
              <a:t>までの</a:t>
            </a:r>
            <a:r>
              <a:rPr lang="ja-JP" altLang="en-US" sz="2400" b="1" dirty="0">
                <a:latin typeface="Söhne"/>
              </a:rPr>
              <a:t>整数</a:t>
            </a:r>
            <a:r>
              <a:rPr lang="ja-JP" altLang="ja-JP" sz="2400" b="1" dirty="0">
                <a:latin typeface="Söhne"/>
              </a:rPr>
              <a:t>を</a:t>
            </a:r>
            <a:r>
              <a:rPr lang="ja-JP" altLang="en-US" sz="2400" b="1" dirty="0">
                <a:latin typeface="Söhne"/>
              </a:rPr>
              <a:t>順番に</a:t>
            </a:r>
            <a:r>
              <a:rPr lang="ja-JP" altLang="ja-JP" sz="2400" b="1" dirty="0">
                <a:latin typeface="Söhne"/>
              </a:rPr>
              <a:t>表示</a:t>
            </a:r>
            <a:r>
              <a:rPr lang="ja-JP" altLang="en-US" sz="2400" b="1" dirty="0">
                <a:latin typeface="Söhne"/>
              </a:rPr>
              <a:t>します</a:t>
            </a:r>
            <a:endParaRPr lang="ja-JP" altLang="ja-JP" sz="2400" b="1" dirty="0">
              <a:latin typeface="Söhne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1A9468-1D16-0915-4B57-8AFE4814C3CA}"/>
              </a:ext>
            </a:extLst>
          </p:cNvPr>
          <p:cNvSpPr txBox="1"/>
          <p:nvPr/>
        </p:nvSpPr>
        <p:spPr>
          <a:xfrm>
            <a:off x="362399" y="924308"/>
            <a:ext cx="7458492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デモ：</a:t>
            </a:r>
            <a:r>
              <a:rPr lang="en-US" altLang="ja-JP" sz="2400" b="1" dirty="0">
                <a:solidFill>
                  <a:srgbClr val="00B050"/>
                </a:solidFill>
              </a:rPr>
              <a:t>for</a:t>
            </a:r>
            <a:r>
              <a:rPr lang="ja-JP" altLang="en-US" sz="2400" b="1" dirty="0">
                <a:solidFill>
                  <a:srgbClr val="00B050"/>
                </a:solidFill>
              </a:rPr>
              <a:t>を使ってプログラムを書きましょう</a:t>
            </a:r>
            <a:endParaRPr kumimoji="1" lang="ja-JP" alt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02AEE-EA68-4BC3-04F8-1BE03457D798}"/>
              </a:ext>
            </a:extLst>
          </p:cNvPr>
          <p:cNvSpPr txBox="1"/>
          <p:nvPr/>
        </p:nvSpPr>
        <p:spPr>
          <a:xfrm>
            <a:off x="714997" y="528598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5C0BF8E-538D-31D3-FC0B-3E457215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36BA0-6627-FED0-3F69-B2B4515A3D32}"/>
              </a:ext>
            </a:extLst>
          </p:cNvPr>
          <p:cNvSpPr txBox="1"/>
          <p:nvPr/>
        </p:nvSpPr>
        <p:spPr>
          <a:xfrm>
            <a:off x="714997" y="3136096"/>
            <a:ext cx="71058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/>
            </a:lvl1pPr>
          </a:lstStyle>
          <a:p>
            <a:r>
              <a:rPr lang="ja-JP" altLang="en-US" b="1" dirty="0">
                <a:solidFill>
                  <a:srgbClr val="7030A0"/>
                </a:solidFill>
              </a:rPr>
              <a:t>for</a:t>
            </a:r>
            <a:r>
              <a:rPr lang="ja-JP" altLang="en-US" dirty="0"/>
              <a:t> i </a:t>
            </a:r>
            <a:r>
              <a:rPr lang="ja-JP" altLang="en-US" b="1" dirty="0">
                <a:solidFill>
                  <a:srgbClr val="00B0F0"/>
                </a:solidFill>
              </a:rPr>
              <a:t>in</a:t>
            </a:r>
            <a:r>
              <a:rPr lang="ja-JP" altLang="en-US" dirty="0"/>
              <a:t> range(</a:t>
            </a:r>
            <a:r>
              <a:rPr lang="en-US" altLang="ja-JP" b="1" dirty="0">
                <a:solidFill>
                  <a:srgbClr val="00B050"/>
                </a:solidFill>
              </a:rPr>
              <a:t>4</a:t>
            </a:r>
            <a:r>
              <a:rPr lang="ja-JP" altLang="en-US" dirty="0"/>
              <a:t>):</a:t>
            </a:r>
          </a:p>
          <a:p>
            <a:r>
              <a:rPr lang="ja-JP" altLang="en-US" dirty="0"/>
              <a:t>    print(i)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0C2246-C973-5FB9-B1C6-7C49553B875E}"/>
              </a:ext>
            </a:extLst>
          </p:cNvPr>
          <p:cNvSpPr txBox="1"/>
          <p:nvPr/>
        </p:nvSpPr>
        <p:spPr>
          <a:xfrm>
            <a:off x="714997" y="2234576"/>
            <a:ext cx="7105894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50"/>
                </a:solidFill>
              </a:rPr>
              <a:t>整数の集まり：</a:t>
            </a:r>
            <a:endParaRPr lang="en-US" altLang="ja-JP" sz="2000" b="1" dirty="0">
              <a:solidFill>
                <a:srgbClr val="00B050"/>
              </a:solidFill>
            </a:endParaRPr>
          </a:p>
          <a:p>
            <a:r>
              <a:rPr lang="en-US" altLang="ja-JP" sz="2000" dirty="0"/>
              <a:t>range(n):</a:t>
            </a:r>
            <a:r>
              <a:rPr lang="ja-JP" altLang="en-US" sz="2000" dirty="0"/>
              <a:t> </a:t>
            </a:r>
            <a:r>
              <a:rPr lang="en-US" altLang="ja-JP" sz="2000" dirty="0"/>
              <a:t>0</a:t>
            </a:r>
            <a:r>
              <a:rPr lang="ja-JP" altLang="en-US" sz="2000" dirty="0"/>
              <a:t>以上</a:t>
            </a:r>
            <a:r>
              <a:rPr lang="en-US" altLang="ja-JP" sz="2000" dirty="0"/>
              <a:t>n</a:t>
            </a:r>
            <a:r>
              <a:rPr lang="ja-JP" altLang="en-US" sz="2000" dirty="0"/>
              <a:t>未満までの範囲の整数列を作成されます。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7A83D6-C022-98FF-FAD9-29375F2AEDB4}"/>
              </a:ext>
            </a:extLst>
          </p:cNvPr>
          <p:cNvSpPr txBox="1"/>
          <p:nvPr/>
        </p:nvSpPr>
        <p:spPr>
          <a:xfrm>
            <a:off x="8436129" y="2985267"/>
            <a:ext cx="5350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b="0" i="0">
                <a:solidFill>
                  <a:srgbClr val="212121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altLang="ja-JP" dirty="0"/>
              <a:t>0 </a:t>
            </a:r>
          </a:p>
          <a:p>
            <a:r>
              <a:rPr lang="en-US" altLang="ja-JP" dirty="0"/>
              <a:t>1 </a:t>
            </a:r>
          </a:p>
          <a:p>
            <a:r>
              <a:rPr lang="en-US" altLang="ja-JP" dirty="0"/>
              <a:t>2 </a:t>
            </a:r>
          </a:p>
          <a:p>
            <a:r>
              <a:rPr lang="en-US" altLang="ja-JP" dirty="0"/>
              <a:t>3 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DBD08DE-AD49-337D-CEEA-D027AA91DCBD}"/>
              </a:ext>
            </a:extLst>
          </p:cNvPr>
          <p:cNvSpPr/>
          <p:nvPr/>
        </p:nvSpPr>
        <p:spPr>
          <a:xfrm>
            <a:off x="7869941" y="3305307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395AE1-6516-3F77-C313-84E3F396CCAC}"/>
              </a:ext>
            </a:extLst>
          </p:cNvPr>
          <p:cNvSpPr txBox="1"/>
          <p:nvPr/>
        </p:nvSpPr>
        <p:spPr>
          <a:xfrm>
            <a:off x="714997" y="4760194"/>
            <a:ext cx="71058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/>
            </a:lvl1pPr>
          </a:lstStyle>
          <a:p>
            <a:r>
              <a:rPr lang="ja-JP" altLang="en-US" b="1" dirty="0">
                <a:solidFill>
                  <a:srgbClr val="7030A0"/>
                </a:solidFill>
              </a:rPr>
              <a:t>for</a:t>
            </a:r>
            <a:r>
              <a:rPr lang="ja-JP" altLang="en-US" dirty="0"/>
              <a:t> i </a:t>
            </a:r>
            <a:r>
              <a:rPr lang="ja-JP" altLang="en-US" b="1" dirty="0">
                <a:solidFill>
                  <a:srgbClr val="00B0F0"/>
                </a:solidFill>
              </a:rPr>
              <a:t>in</a:t>
            </a:r>
            <a:r>
              <a:rPr lang="ja-JP" altLang="en-US" dirty="0"/>
              <a:t> range(</a:t>
            </a:r>
            <a:r>
              <a:rPr lang="en-US" altLang="ja-JP" b="1" dirty="0">
                <a:solidFill>
                  <a:srgbClr val="00B050"/>
                </a:solidFill>
              </a:rPr>
              <a:t>0, 4</a:t>
            </a:r>
            <a:r>
              <a:rPr lang="ja-JP" altLang="en-US" dirty="0"/>
              <a:t>):</a:t>
            </a:r>
          </a:p>
          <a:p>
            <a:r>
              <a:rPr lang="ja-JP" altLang="en-US" dirty="0"/>
              <a:t>    print(i)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8A29C88-C64B-48D0-6461-2B625D5C137A}"/>
              </a:ext>
            </a:extLst>
          </p:cNvPr>
          <p:cNvSpPr txBox="1"/>
          <p:nvPr/>
        </p:nvSpPr>
        <p:spPr>
          <a:xfrm>
            <a:off x="8436129" y="4594109"/>
            <a:ext cx="5350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b="0" i="0">
                <a:solidFill>
                  <a:srgbClr val="212121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r>
              <a:rPr lang="en-US" altLang="ja-JP" dirty="0"/>
              <a:t>0 </a:t>
            </a:r>
          </a:p>
          <a:p>
            <a:r>
              <a:rPr lang="en-US" altLang="ja-JP" dirty="0"/>
              <a:t>1 </a:t>
            </a:r>
          </a:p>
          <a:p>
            <a:r>
              <a:rPr lang="en-US" altLang="ja-JP" dirty="0"/>
              <a:t>2 </a:t>
            </a:r>
          </a:p>
          <a:p>
            <a:r>
              <a:rPr lang="en-US" altLang="ja-JP" dirty="0"/>
              <a:t>3 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6C00832-2F36-8E1E-1820-74D9A7F2CA08}"/>
              </a:ext>
            </a:extLst>
          </p:cNvPr>
          <p:cNvSpPr/>
          <p:nvPr/>
        </p:nvSpPr>
        <p:spPr>
          <a:xfrm>
            <a:off x="7869941" y="4914149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3F4F64-A129-9FED-FB7B-7EB269B14F89}"/>
              </a:ext>
            </a:extLst>
          </p:cNvPr>
          <p:cNvSpPr txBox="1"/>
          <p:nvPr/>
        </p:nvSpPr>
        <p:spPr>
          <a:xfrm>
            <a:off x="714997" y="5625422"/>
            <a:ext cx="7105894" cy="4001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range(n):</a:t>
            </a:r>
            <a:r>
              <a:rPr lang="ja-JP" altLang="en-US" sz="2000" dirty="0"/>
              <a:t> </a:t>
            </a:r>
            <a:r>
              <a:rPr lang="en-US" altLang="ja-JP" sz="2000" dirty="0"/>
              <a:t>a</a:t>
            </a:r>
            <a:r>
              <a:rPr lang="ja-JP" altLang="en-US" sz="2000" dirty="0"/>
              <a:t>以上</a:t>
            </a:r>
            <a:r>
              <a:rPr lang="en-US" altLang="ja-JP" sz="2000" dirty="0"/>
              <a:t>b</a:t>
            </a:r>
            <a:r>
              <a:rPr lang="ja-JP" altLang="en-US" sz="2000" dirty="0"/>
              <a:t>未満までの範囲の整数列を作成されます。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5CC05C-94C3-1F39-A9AD-EEEC34D1E0E4}"/>
              </a:ext>
            </a:extLst>
          </p:cNvPr>
          <p:cNvSpPr txBox="1"/>
          <p:nvPr/>
        </p:nvSpPr>
        <p:spPr>
          <a:xfrm>
            <a:off x="4966457" y="3042495"/>
            <a:ext cx="271167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i = </a:t>
            </a:r>
            <a:r>
              <a:rPr lang="en-US" altLang="ja-JP" sz="2000" b="1" dirty="0">
                <a:solidFill>
                  <a:srgbClr val="00B050"/>
                </a:solidFill>
              </a:rPr>
              <a:t>0</a:t>
            </a:r>
            <a:endParaRPr lang="ja-JP" altLang="en-US" sz="2000" b="1" dirty="0">
              <a:solidFill>
                <a:srgbClr val="00B050"/>
              </a:solidFill>
            </a:endParaRPr>
          </a:p>
          <a:p>
            <a:r>
              <a:rPr lang="ja-JP" altLang="en-US" sz="2000" dirty="0"/>
              <a:t>    </a:t>
            </a:r>
            <a:r>
              <a:rPr lang="ja-JP" altLang="en-US" sz="2000"/>
              <a:t>print(</a:t>
            </a:r>
            <a:r>
              <a:rPr lang="en-US" altLang="ja-JP" sz="2000" dirty="0"/>
              <a:t>i</a:t>
            </a:r>
            <a:r>
              <a:rPr lang="ja-JP" altLang="en-US" sz="2000"/>
              <a:t>)</a:t>
            </a:r>
            <a:endParaRPr lang="en-US" altLang="ja-JP" sz="2000" dirty="0"/>
          </a:p>
          <a:p>
            <a:r>
              <a:rPr lang="en-US" altLang="ja-JP" sz="2000" dirty="0"/>
              <a:t>i = </a:t>
            </a:r>
            <a:r>
              <a:rPr lang="en-US" altLang="ja-JP" sz="2000" b="1" dirty="0">
                <a:solidFill>
                  <a:srgbClr val="00B050"/>
                </a:solidFill>
              </a:rPr>
              <a:t>1</a:t>
            </a:r>
          </a:p>
          <a:p>
            <a:r>
              <a:rPr lang="ja-JP" altLang="en-US" sz="2000" dirty="0"/>
              <a:t>    </a:t>
            </a:r>
            <a:r>
              <a:rPr lang="ja-JP" altLang="en-US" sz="2000"/>
              <a:t>print(</a:t>
            </a:r>
            <a:r>
              <a:rPr lang="en-US" altLang="ja-JP" sz="2000" dirty="0"/>
              <a:t>i</a:t>
            </a:r>
            <a:r>
              <a:rPr lang="ja-JP" altLang="en-US" sz="2000"/>
              <a:t>)</a:t>
            </a:r>
            <a:endParaRPr lang="en-US" altLang="ja-JP" sz="2000" dirty="0"/>
          </a:p>
          <a:p>
            <a:r>
              <a:rPr lang="en-US" altLang="ja-JP" sz="2000" dirty="0"/>
              <a:t>i = </a:t>
            </a:r>
            <a:r>
              <a:rPr lang="en-US" altLang="ja-JP" sz="2000" b="1" dirty="0">
                <a:solidFill>
                  <a:srgbClr val="00B050"/>
                </a:solidFill>
              </a:rPr>
              <a:t>2</a:t>
            </a:r>
            <a:endParaRPr lang="ja-JP" altLang="en-US" sz="2000" b="1" dirty="0">
              <a:solidFill>
                <a:srgbClr val="00B050"/>
              </a:solidFill>
            </a:endParaRPr>
          </a:p>
          <a:p>
            <a:r>
              <a:rPr lang="ja-JP" altLang="en-US" sz="2000" dirty="0"/>
              <a:t>    </a:t>
            </a:r>
            <a:r>
              <a:rPr lang="ja-JP" altLang="en-US" sz="2000"/>
              <a:t>print(</a:t>
            </a:r>
            <a:r>
              <a:rPr lang="en-US" altLang="ja-JP" sz="2000" dirty="0"/>
              <a:t>i</a:t>
            </a:r>
            <a:r>
              <a:rPr lang="ja-JP" altLang="en-US" sz="2000"/>
              <a:t>)</a:t>
            </a:r>
            <a:endParaRPr lang="en-US" altLang="ja-JP" sz="2000" dirty="0"/>
          </a:p>
          <a:p>
            <a:r>
              <a:rPr lang="en-US" altLang="ja-JP" sz="2000" dirty="0"/>
              <a:t>i = </a:t>
            </a:r>
            <a:r>
              <a:rPr lang="en-US" altLang="ja-JP" sz="2000" b="1" dirty="0">
                <a:solidFill>
                  <a:srgbClr val="00B050"/>
                </a:solidFill>
              </a:rPr>
              <a:t>3</a:t>
            </a:r>
            <a:endParaRPr lang="ja-JP" altLang="en-US" sz="2000" b="1" dirty="0">
              <a:solidFill>
                <a:srgbClr val="00B050"/>
              </a:solidFill>
            </a:endParaRPr>
          </a:p>
          <a:p>
            <a:r>
              <a:rPr lang="ja-JP" altLang="en-US" sz="2000" dirty="0"/>
              <a:t>    </a:t>
            </a:r>
            <a:r>
              <a:rPr lang="ja-JP" altLang="en-US" sz="2000"/>
              <a:t>print(</a:t>
            </a:r>
            <a:r>
              <a:rPr lang="en-US" altLang="ja-JP" sz="2000" dirty="0"/>
              <a:t>i</a:t>
            </a:r>
            <a:r>
              <a:rPr lang="ja-JP" altLang="en-US" sz="2000"/>
              <a:t>)</a:t>
            </a:r>
            <a:endParaRPr lang="en-US" altLang="ja-JP" sz="20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F058047-9E2D-A545-71EC-05F24B217ACF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70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F79EBA-C1B0-917D-C071-7DC34F2A5870}"/>
              </a:ext>
            </a:extLst>
          </p:cNvPr>
          <p:cNvSpPr txBox="1"/>
          <p:nvPr/>
        </p:nvSpPr>
        <p:spPr>
          <a:xfrm>
            <a:off x="136732" y="1636768"/>
            <a:ext cx="9106122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85, 60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scores: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&lt;= </a:t>
            </a:r>
            <a:r>
              <a:rPr lang="en-US" altLang="ja-JP" sz="2000" dirty="0">
                <a:solidFill>
                  <a:srgbClr val="098156"/>
                </a:solidFill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1691E7-D252-B9B0-03DD-66501359055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1757EA-D5A8-28F7-9602-E45127FD0E7F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6076CC-AC56-EED4-9532-1E14DDC9F17C}"/>
              </a:ext>
            </a:extLst>
          </p:cNvPr>
          <p:cNvSpPr txBox="1"/>
          <p:nvPr/>
        </p:nvSpPr>
        <p:spPr>
          <a:xfrm>
            <a:off x="136732" y="936293"/>
            <a:ext cx="4721178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02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639F-55BF-91B9-AD26-D4961606DFB0}"/>
              </a:ext>
            </a:extLst>
          </p:cNvPr>
          <p:cNvSpPr txBox="1"/>
          <p:nvPr/>
        </p:nvSpPr>
        <p:spPr>
          <a:xfrm>
            <a:off x="4920578" y="936293"/>
            <a:ext cx="405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dirty="0">
                <a:latin typeface="Söhne"/>
              </a:rPr>
              <a:t>5</a:t>
            </a:r>
            <a:r>
              <a:rPr lang="ja-JP" altLang="en-US" sz="1800" b="1" i="0" dirty="0">
                <a:effectLst/>
                <a:latin typeface="Söhne"/>
              </a:rPr>
              <a:t>人の成績の値に基づいて評価します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BB5A30-4077-A2F4-A164-612ACEC27E90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590ACD7-0135-07E7-4182-C7E786CA5EE9}"/>
              </a:ext>
            </a:extLst>
          </p:cNvPr>
          <p:cNvSpPr/>
          <p:nvPr/>
        </p:nvSpPr>
        <p:spPr>
          <a:xfrm>
            <a:off x="507685" y="2604423"/>
            <a:ext cx="3237564" cy="24266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E8C0DEA-CA8C-C2D5-3930-D76D9B4C38B0}"/>
              </a:ext>
            </a:extLst>
          </p:cNvPr>
          <p:cNvSpPr txBox="1"/>
          <p:nvPr/>
        </p:nvSpPr>
        <p:spPr>
          <a:xfrm>
            <a:off x="9147590" y="2048728"/>
            <a:ext cx="80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C8A445-8849-F138-C664-336AD6CD5730}"/>
              </a:ext>
            </a:extLst>
          </p:cNvPr>
          <p:cNvSpPr txBox="1"/>
          <p:nvPr/>
        </p:nvSpPr>
        <p:spPr>
          <a:xfrm>
            <a:off x="9147589" y="2419757"/>
            <a:ext cx="80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2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2F44B8-025C-F5C2-CEB9-040C12F0FB0D}"/>
              </a:ext>
            </a:extLst>
          </p:cNvPr>
          <p:cNvSpPr txBox="1"/>
          <p:nvPr/>
        </p:nvSpPr>
        <p:spPr>
          <a:xfrm>
            <a:off x="9147589" y="2790786"/>
            <a:ext cx="80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3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B0E53E-9885-5294-0E26-502935E5B629}"/>
              </a:ext>
            </a:extLst>
          </p:cNvPr>
          <p:cNvSpPr txBox="1"/>
          <p:nvPr/>
        </p:nvSpPr>
        <p:spPr>
          <a:xfrm>
            <a:off x="9147589" y="3161814"/>
            <a:ext cx="80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4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1186C-2C11-5A96-A156-86F173A49F6E}"/>
              </a:ext>
            </a:extLst>
          </p:cNvPr>
          <p:cNvSpPr txBox="1"/>
          <p:nvPr/>
        </p:nvSpPr>
        <p:spPr>
          <a:xfrm>
            <a:off x="714997" y="537355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EBB0BA-C68E-326A-F3EE-AE07C9A2F146}"/>
              </a:ext>
            </a:extLst>
          </p:cNvPr>
          <p:cNvSpPr/>
          <p:nvPr/>
        </p:nvSpPr>
        <p:spPr>
          <a:xfrm>
            <a:off x="507684" y="3215757"/>
            <a:ext cx="3237565" cy="24266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C8A77B-D83B-66CF-BD1C-B71E1A965EE1}"/>
              </a:ext>
            </a:extLst>
          </p:cNvPr>
          <p:cNvSpPr/>
          <p:nvPr/>
        </p:nvSpPr>
        <p:spPr>
          <a:xfrm>
            <a:off x="507684" y="4460050"/>
            <a:ext cx="3237565" cy="24266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527C1AC-6652-CE01-9BCC-9ECF68B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F8E50B3-C011-D31E-51CB-1EC1156E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32685"/>
              </p:ext>
            </p:extLst>
          </p:nvPr>
        </p:nvGraphicFramePr>
        <p:xfrm>
          <a:off x="5318760" y="1671488"/>
          <a:ext cx="39066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18">
                  <a:extLst>
                    <a:ext uri="{9D8B030D-6E8A-4147-A177-3AD203B41FA5}">
                      <a16:colId xmlns:a16="http://schemas.microsoft.com/office/drawing/2014/main" val="173191746"/>
                    </a:ext>
                  </a:extLst>
                </a:gridCol>
                <a:gridCol w="1953318">
                  <a:extLst>
                    <a:ext uri="{9D8B030D-6E8A-4147-A177-3AD203B41FA5}">
                      <a16:colId xmlns:a16="http://schemas.microsoft.com/office/drawing/2014/main" val="19019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A+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未満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303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36766E-71DD-28A9-DA42-B4F35317C100}"/>
              </a:ext>
            </a:extLst>
          </p:cNvPr>
          <p:cNvSpPr txBox="1"/>
          <p:nvPr/>
        </p:nvSpPr>
        <p:spPr>
          <a:xfrm>
            <a:off x="9147588" y="3537358"/>
            <a:ext cx="80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5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F807505-06D9-612B-2CB2-22884C8C9216}"/>
              </a:ext>
            </a:extLst>
          </p:cNvPr>
          <p:cNvSpPr/>
          <p:nvPr/>
        </p:nvSpPr>
        <p:spPr>
          <a:xfrm>
            <a:off x="507684" y="3827091"/>
            <a:ext cx="3237565" cy="24266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283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1691E7-D252-B9B0-03DD-66501359055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1757EA-D5A8-28F7-9602-E45127FD0E7F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6076CC-AC56-EED4-9532-1E14DDC9F17C}"/>
              </a:ext>
            </a:extLst>
          </p:cNvPr>
          <p:cNvSpPr txBox="1"/>
          <p:nvPr/>
        </p:nvSpPr>
        <p:spPr>
          <a:xfrm>
            <a:off x="136732" y="936293"/>
            <a:ext cx="4721178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02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639F-55BF-91B9-AD26-D4961606DFB0}"/>
              </a:ext>
            </a:extLst>
          </p:cNvPr>
          <p:cNvSpPr txBox="1"/>
          <p:nvPr/>
        </p:nvSpPr>
        <p:spPr>
          <a:xfrm>
            <a:off x="4920578" y="936293"/>
            <a:ext cx="405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5</a:t>
            </a:r>
            <a:r>
              <a:rPr lang="ja-JP" altLang="en-US" sz="1800" b="1" i="0">
                <a:effectLst/>
                <a:latin typeface="Söhne"/>
              </a:rPr>
              <a:t>人</a:t>
            </a:r>
            <a:r>
              <a:rPr lang="ja-JP" altLang="en-US" sz="1800" b="1" i="0" dirty="0">
                <a:effectLst/>
                <a:latin typeface="Söhne"/>
              </a:rPr>
              <a:t>の成績の値に基づいて評価します</a:t>
            </a:r>
            <a:endParaRPr lang="ja-JP" altLang="en-US" sz="1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423124-7552-DC8C-D8EB-56F26AE2FC0E}"/>
              </a:ext>
            </a:extLst>
          </p:cNvPr>
          <p:cNvSpPr txBox="1"/>
          <p:nvPr/>
        </p:nvSpPr>
        <p:spPr>
          <a:xfrm>
            <a:off x="136732" y="1636768"/>
            <a:ext cx="9106122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85, 60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scores: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&lt; </a:t>
            </a:r>
            <a:r>
              <a:rPr lang="en-US" altLang="ja-JP" sz="2000" dirty="0">
                <a:solidFill>
                  <a:srgbClr val="098156"/>
                </a:solidFill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BB5A30-4077-A2F4-A164-612ACEC27E90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E8C0DEA-CA8C-C2D5-3930-D76D9B4C38B0}"/>
              </a:ext>
            </a:extLst>
          </p:cNvPr>
          <p:cNvSpPr txBox="1"/>
          <p:nvPr/>
        </p:nvSpPr>
        <p:spPr>
          <a:xfrm>
            <a:off x="9147590" y="2048728"/>
            <a:ext cx="80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1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C8A445-8849-F138-C664-336AD6CD5730}"/>
              </a:ext>
            </a:extLst>
          </p:cNvPr>
          <p:cNvSpPr txBox="1"/>
          <p:nvPr/>
        </p:nvSpPr>
        <p:spPr>
          <a:xfrm>
            <a:off x="9147589" y="2419757"/>
            <a:ext cx="80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2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2F44B8-025C-F5C2-CEB9-040C12F0FB0D}"/>
              </a:ext>
            </a:extLst>
          </p:cNvPr>
          <p:cNvSpPr txBox="1"/>
          <p:nvPr/>
        </p:nvSpPr>
        <p:spPr>
          <a:xfrm>
            <a:off x="9147589" y="2790786"/>
            <a:ext cx="80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3</a:t>
            </a:r>
            <a:endParaRPr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B0E53E-9885-5294-0E26-502935E5B629}"/>
              </a:ext>
            </a:extLst>
          </p:cNvPr>
          <p:cNvSpPr txBox="1"/>
          <p:nvPr/>
        </p:nvSpPr>
        <p:spPr>
          <a:xfrm>
            <a:off x="9147589" y="3161814"/>
            <a:ext cx="80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4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1186C-2C11-5A96-A156-86F173A49F6E}"/>
              </a:ext>
            </a:extLst>
          </p:cNvPr>
          <p:cNvSpPr txBox="1"/>
          <p:nvPr/>
        </p:nvSpPr>
        <p:spPr>
          <a:xfrm>
            <a:off x="714997" y="537355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527C1AC-6652-CE01-9BCC-9ECF68B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F8E50B3-C011-D31E-51CB-1EC1156E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78163"/>
              </p:ext>
            </p:extLst>
          </p:nvPr>
        </p:nvGraphicFramePr>
        <p:xfrm>
          <a:off x="5318760" y="1671488"/>
          <a:ext cx="39066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318">
                  <a:extLst>
                    <a:ext uri="{9D8B030D-6E8A-4147-A177-3AD203B41FA5}">
                      <a16:colId xmlns:a16="http://schemas.microsoft.com/office/drawing/2014/main" val="173191746"/>
                    </a:ext>
                  </a:extLst>
                </a:gridCol>
                <a:gridCol w="1953318">
                  <a:extLst>
                    <a:ext uri="{9D8B030D-6E8A-4147-A177-3AD203B41FA5}">
                      <a16:colId xmlns:a16="http://schemas.microsoft.com/office/drawing/2014/main" val="19019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成績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A+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8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6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未満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303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36766E-71DD-28A9-DA42-B4F35317C100}"/>
              </a:ext>
            </a:extLst>
          </p:cNvPr>
          <p:cNvSpPr txBox="1"/>
          <p:nvPr/>
        </p:nvSpPr>
        <p:spPr>
          <a:xfrm>
            <a:off x="9147588" y="3537358"/>
            <a:ext cx="80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条件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973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207B19-659A-BB82-DD69-EF0A32E0DE58}"/>
              </a:ext>
            </a:extLst>
          </p:cNvPr>
          <p:cNvSpPr txBox="1"/>
          <p:nvPr/>
        </p:nvSpPr>
        <p:spPr>
          <a:xfrm>
            <a:off x="136732" y="1636768"/>
            <a:ext cx="5472216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85, 60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scores: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&lt; </a:t>
            </a:r>
            <a:r>
              <a:rPr lang="en-US" altLang="ja-JP" sz="2000" dirty="0">
                <a:solidFill>
                  <a:srgbClr val="098156"/>
                </a:solidFill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1691E7-D252-B9B0-03DD-66501359055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1757EA-D5A8-28F7-9602-E45127FD0E7F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6076CC-AC56-EED4-9532-1E14DDC9F17C}"/>
              </a:ext>
            </a:extLst>
          </p:cNvPr>
          <p:cNvSpPr txBox="1"/>
          <p:nvPr/>
        </p:nvSpPr>
        <p:spPr>
          <a:xfrm>
            <a:off x="136732" y="936293"/>
            <a:ext cx="4721178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02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639F-55BF-91B9-AD26-D4961606DFB0}"/>
              </a:ext>
            </a:extLst>
          </p:cNvPr>
          <p:cNvSpPr txBox="1"/>
          <p:nvPr/>
        </p:nvSpPr>
        <p:spPr>
          <a:xfrm>
            <a:off x="4920578" y="936293"/>
            <a:ext cx="405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dirty="0">
                <a:latin typeface="Söhne"/>
              </a:rPr>
              <a:t>5</a:t>
            </a:r>
            <a:r>
              <a:rPr lang="ja-JP" altLang="en-US" sz="1800" b="1" i="0">
                <a:effectLst/>
                <a:latin typeface="Söhne"/>
              </a:rPr>
              <a:t>人</a:t>
            </a:r>
            <a:r>
              <a:rPr lang="ja-JP" altLang="en-US" sz="1800" b="1" i="0" dirty="0">
                <a:effectLst/>
                <a:latin typeface="Söhne"/>
              </a:rPr>
              <a:t>の成績の値に基づいて評価します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BB5A30-4077-A2F4-A164-612ACEC27E90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1186C-2C11-5A96-A156-86F173A49F6E}"/>
              </a:ext>
            </a:extLst>
          </p:cNvPr>
          <p:cNvSpPr txBox="1"/>
          <p:nvPr/>
        </p:nvSpPr>
        <p:spPr>
          <a:xfrm>
            <a:off x="714997" y="537355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527C1AC-6652-CE01-9BCC-9ECF68B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BB2582-9556-E9B4-D243-C332623FEC0A}"/>
              </a:ext>
            </a:extLst>
          </p:cNvPr>
          <p:cNvSpPr txBox="1"/>
          <p:nvPr/>
        </p:nvSpPr>
        <p:spPr>
          <a:xfrm>
            <a:off x="222591" y="2208426"/>
            <a:ext cx="249232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s = </a:t>
            </a:r>
            <a:r>
              <a:rPr lang="en-US" altLang="ja-JP" sz="2000" b="1" dirty="0">
                <a:solidFill>
                  <a:srgbClr val="00B050"/>
                </a:solidFill>
              </a:rPr>
              <a:t>99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9647BB-5BEB-AB32-B913-976D1923B5F3}"/>
              </a:ext>
            </a:extLst>
          </p:cNvPr>
          <p:cNvSpPr txBox="1"/>
          <p:nvPr/>
        </p:nvSpPr>
        <p:spPr>
          <a:xfrm>
            <a:off x="6275070" y="306414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A+</a:t>
            </a:r>
            <a:endParaRPr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6F1B8F-B01D-A906-C236-9BFDE5807B7A}"/>
              </a:ext>
            </a:extLst>
          </p:cNvPr>
          <p:cNvSpPr/>
          <p:nvPr/>
        </p:nvSpPr>
        <p:spPr>
          <a:xfrm>
            <a:off x="5678171" y="301797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C34B641C-FABF-CA1C-6706-10820C60E8F3}"/>
              </a:ext>
            </a:extLst>
          </p:cNvPr>
          <p:cNvSpPr/>
          <p:nvPr/>
        </p:nvSpPr>
        <p:spPr>
          <a:xfrm rot="5400000">
            <a:off x="1559500" y="2294871"/>
            <a:ext cx="299316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39BC3A7-9C46-BC6E-5E9C-EA6AE25B3EDE}"/>
              </a:ext>
            </a:extLst>
          </p:cNvPr>
          <p:cNvSpPr/>
          <p:nvPr/>
        </p:nvSpPr>
        <p:spPr>
          <a:xfrm rot="5400000">
            <a:off x="2366734" y="2857542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8241A0F-A086-9C17-74DE-3C92F0521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62" y="2528645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A3E5EB9-323B-D95A-3F2A-135EA673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757" y="5330526"/>
            <a:ext cx="2125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実行されます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ED7484E4-FD29-9D0A-10DE-5B53589D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63" y="5004746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〇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B5203B2-8CFC-B504-6916-EE52247E506A}"/>
              </a:ext>
            </a:extLst>
          </p:cNvPr>
          <p:cNvSpPr/>
          <p:nvPr/>
        </p:nvSpPr>
        <p:spPr>
          <a:xfrm rot="5400000">
            <a:off x="3232194" y="3474742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86804E0-1E9A-9977-FD08-29DA3887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522" y="3169410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670D3A7-7622-67A5-7877-6D2F00BC63A5}"/>
              </a:ext>
            </a:extLst>
          </p:cNvPr>
          <p:cNvSpPr/>
          <p:nvPr/>
        </p:nvSpPr>
        <p:spPr>
          <a:xfrm rot="5400000">
            <a:off x="3232194" y="4085063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6A95326A-1BC7-2D79-F56B-81580D85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522" y="3760882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E4DD9726-93A5-3F1F-E630-679ED9F24EA8}"/>
              </a:ext>
            </a:extLst>
          </p:cNvPr>
          <p:cNvSpPr/>
          <p:nvPr/>
        </p:nvSpPr>
        <p:spPr>
          <a:xfrm rot="5400000">
            <a:off x="3227991" y="4693031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2C8F50D-414D-438E-E387-1846C634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319" y="4387700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76137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DE0BBE-F4A3-F161-CE5D-C141A9B262EF}"/>
              </a:ext>
            </a:extLst>
          </p:cNvPr>
          <p:cNvSpPr txBox="1"/>
          <p:nvPr/>
        </p:nvSpPr>
        <p:spPr>
          <a:xfrm>
            <a:off x="136732" y="1636768"/>
            <a:ext cx="5472216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85, 60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scores: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&lt; </a:t>
            </a:r>
            <a:r>
              <a:rPr lang="en-US" altLang="ja-JP" sz="2000" dirty="0">
                <a:solidFill>
                  <a:srgbClr val="098156"/>
                </a:solidFill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DCCDDEC-9CD9-2F24-B78D-1EA6F33138C2}"/>
              </a:ext>
            </a:extLst>
          </p:cNvPr>
          <p:cNvSpPr/>
          <p:nvPr/>
        </p:nvSpPr>
        <p:spPr>
          <a:xfrm rot="5400000">
            <a:off x="2366734" y="2857542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184AB79-6ADF-F19A-3564-B7761DFA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62" y="2528645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23CEB85-9BD4-F526-B8CF-8519FB33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757" y="4077104"/>
            <a:ext cx="212528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実行されます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99EB3D3-B546-0087-541A-5750BFCE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319" y="3783334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〇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B63F2C6B-EC03-2D27-7762-469C70890BA1}"/>
              </a:ext>
            </a:extLst>
          </p:cNvPr>
          <p:cNvSpPr/>
          <p:nvPr/>
        </p:nvSpPr>
        <p:spPr>
          <a:xfrm rot="5400000">
            <a:off x="3232194" y="3460603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1C5AE78-B9B6-5C8C-84EE-B11C0CB1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522" y="3169410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1691E7-D252-B9B0-03DD-66501359055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1757EA-D5A8-28F7-9602-E45127FD0E7F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6076CC-AC56-EED4-9532-1E14DDC9F17C}"/>
              </a:ext>
            </a:extLst>
          </p:cNvPr>
          <p:cNvSpPr txBox="1"/>
          <p:nvPr/>
        </p:nvSpPr>
        <p:spPr>
          <a:xfrm>
            <a:off x="136732" y="936293"/>
            <a:ext cx="4721178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02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639F-55BF-91B9-AD26-D4961606DFB0}"/>
              </a:ext>
            </a:extLst>
          </p:cNvPr>
          <p:cNvSpPr txBox="1"/>
          <p:nvPr/>
        </p:nvSpPr>
        <p:spPr>
          <a:xfrm>
            <a:off x="4920578" y="936293"/>
            <a:ext cx="405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dirty="0">
                <a:latin typeface="Söhne"/>
              </a:rPr>
              <a:t>5</a:t>
            </a:r>
            <a:r>
              <a:rPr lang="ja-JP" altLang="en-US" sz="1800" b="1" i="0">
                <a:effectLst/>
                <a:latin typeface="Söhne"/>
              </a:rPr>
              <a:t>人</a:t>
            </a:r>
            <a:r>
              <a:rPr lang="ja-JP" altLang="en-US" sz="1800" b="1" i="0" dirty="0">
                <a:effectLst/>
                <a:latin typeface="Söhne"/>
              </a:rPr>
              <a:t>の成績の値に基づいて評価します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BB5A30-4077-A2F4-A164-612ACEC27E90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1186C-2C11-5A96-A156-86F173A49F6E}"/>
              </a:ext>
            </a:extLst>
          </p:cNvPr>
          <p:cNvSpPr txBox="1"/>
          <p:nvPr/>
        </p:nvSpPr>
        <p:spPr>
          <a:xfrm>
            <a:off x="714997" y="537355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527C1AC-6652-CE01-9BCC-9ECF68B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BB2582-9556-E9B4-D243-C332623FEC0A}"/>
              </a:ext>
            </a:extLst>
          </p:cNvPr>
          <p:cNvSpPr txBox="1"/>
          <p:nvPr/>
        </p:nvSpPr>
        <p:spPr>
          <a:xfrm>
            <a:off x="222591" y="2208426"/>
            <a:ext cx="35213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s = </a:t>
            </a:r>
            <a:r>
              <a:rPr lang="en-US" altLang="ja-JP" sz="2000" b="1" dirty="0">
                <a:solidFill>
                  <a:srgbClr val="00B050"/>
                </a:solidFill>
              </a:rPr>
              <a:t>75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9647BB-5BEB-AB32-B913-976D1923B5F3}"/>
              </a:ext>
            </a:extLst>
          </p:cNvPr>
          <p:cNvSpPr txBox="1"/>
          <p:nvPr/>
        </p:nvSpPr>
        <p:spPr>
          <a:xfrm>
            <a:off x="6275070" y="306414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A+</a:t>
            </a:r>
            <a:endParaRPr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6F1B8F-B01D-A906-C236-9BFDE5807B7A}"/>
              </a:ext>
            </a:extLst>
          </p:cNvPr>
          <p:cNvSpPr/>
          <p:nvPr/>
        </p:nvSpPr>
        <p:spPr>
          <a:xfrm>
            <a:off x="5678171" y="301797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80E412-A454-EFBD-FBD0-CF9AAA9FAB17}"/>
              </a:ext>
            </a:extLst>
          </p:cNvPr>
          <p:cNvSpPr txBox="1"/>
          <p:nvPr/>
        </p:nvSpPr>
        <p:spPr>
          <a:xfrm>
            <a:off x="6275070" y="3612808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B</a:t>
            </a:r>
            <a:endParaRPr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CAB47FE8-7900-B898-B356-D2D6E16CCB16}"/>
              </a:ext>
            </a:extLst>
          </p:cNvPr>
          <p:cNvSpPr/>
          <p:nvPr/>
        </p:nvSpPr>
        <p:spPr>
          <a:xfrm>
            <a:off x="5678171" y="3566641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31E97FA3-746E-6C02-871C-9F64A55A6869}"/>
              </a:ext>
            </a:extLst>
          </p:cNvPr>
          <p:cNvSpPr/>
          <p:nvPr/>
        </p:nvSpPr>
        <p:spPr>
          <a:xfrm rot="5400000">
            <a:off x="1782037" y="2298240"/>
            <a:ext cx="299316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F567A8EB-19D4-49B9-187B-760932EE1276}"/>
              </a:ext>
            </a:extLst>
          </p:cNvPr>
          <p:cNvSpPr/>
          <p:nvPr/>
        </p:nvSpPr>
        <p:spPr>
          <a:xfrm rot="5400000">
            <a:off x="2829879" y="4849636"/>
            <a:ext cx="1164207" cy="41098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73AE3628-8F75-BB3C-F0F8-B9BCC5966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59" y="5209020"/>
            <a:ext cx="286282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Courier New" panose="02070309020205020404" pitchFamily="49" charset="0"/>
              </a:rPr>
              <a:t>以下、</a:t>
            </a:r>
            <a:r>
              <a:rPr lang="ja-JP" altLang="en-US" sz="2000" b="1" dirty="0">
                <a:effectLst/>
                <a:latin typeface="Courier New" panose="02070309020205020404" pitchFamily="49" charset="0"/>
              </a:rPr>
              <a:t>実行されません</a:t>
            </a:r>
            <a:endParaRPr lang="en-US" altLang="ja-JP" sz="20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77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DE0BBE-F4A3-F161-CE5D-C141A9B262EF}"/>
              </a:ext>
            </a:extLst>
          </p:cNvPr>
          <p:cNvSpPr txBox="1"/>
          <p:nvPr/>
        </p:nvSpPr>
        <p:spPr>
          <a:xfrm>
            <a:off x="136732" y="1636768"/>
            <a:ext cx="4721178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85, 60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scores: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&lt; </a:t>
            </a:r>
            <a:r>
              <a:rPr lang="en-US" altLang="ja-JP" sz="2000" dirty="0">
                <a:solidFill>
                  <a:srgbClr val="098156"/>
                </a:solidFill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1691E7-D252-B9B0-03DD-66501359055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1757EA-D5A8-28F7-9602-E45127FD0E7F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6076CC-AC56-EED4-9532-1E14DDC9F17C}"/>
              </a:ext>
            </a:extLst>
          </p:cNvPr>
          <p:cNvSpPr txBox="1"/>
          <p:nvPr/>
        </p:nvSpPr>
        <p:spPr>
          <a:xfrm>
            <a:off x="136732" y="936293"/>
            <a:ext cx="4721178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02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639F-55BF-91B9-AD26-D4961606DFB0}"/>
              </a:ext>
            </a:extLst>
          </p:cNvPr>
          <p:cNvSpPr txBox="1"/>
          <p:nvPr/>
        </p:nvSpPr>
        <p:spPr>
          <a:xfrm>
            <a:off x="4920578" y="936293"/>
            <a:ext cx="405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dirty="0">
                <a:latin typeface="Söhne"/>
              </a:rPr>
              <a:t>5</a:t>
            </a:r>
            <a:r>
              <a:rPr lang="ja-JP" altLang="en-US" sz="1800" b="1" i="0">
                <a:effectLst/>
                <a:latin typeface="Söhne"/>
              </a:rPr>
              <a:t>人</a:t>
            </a:r>
            <a:r>
              <a:rPr lang="ja-JP" altLang="en-US" sz="1800" b="1" i="0" dirty="0">
                <a:effectLst/>
                <a:latin typeface="Söhne"/>
              </a:rPr>
              <a:t>の成績の値に基づいて評価します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BB5A30-4077-A2F4-A164-612ACEC27E90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1186C-2C11-5A96-A156-86F173A49F6E}"/>
              </a:ext>
            </a:extLst>
          </p:cNvPr>
          <p:cNvSpPr txBox="1"/>
          <p:nvPr/>
        </p:nvSpPr>
        <p:spPr>
          <a:xfrm>
            <a:off x="714997" y="537355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527C1AC-6652-CE01-9BCC-9ECF68B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9647BB-5BEB-AB32-B913-976D1923B5F3}"/>
              </a:ext>
            </a:extLst>
          </p:cNvPr>
          <p:cNvSpPr txBox="1"/>
          <p:nvPr/>
        </p:nvSpPr>
        <p:spPr>
          <a:xfrm>
            <a:off x="6275070" y="306414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A+</a:t>
            </a:r>
            <a:endParaRPr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6F1B8F-B01D-A906-C236-9BFDE5807B7A}"/>
              </a:ext>
            </a:extLst>
          </p:cNvPr>
          <p:cNvSpPr/>
          <p:nvPr/>
        </p:nvSpPr>
        <p:spPr>
          <a:xfrm>
            <a:off x="5678171" y="301797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80E412-A454-EFBD-FBD0-CF9AAA9FAB17}"/>
              </a:ext>
            </a:extLst>
          </p:cNvPr>
          <p:cNvSpPr txBox="1"/>
          <p:nvPr/>
        </p:nvSpPr>
        <p:spPr>
          <a:xfrm>
            <a:off x="6275070" y="3612808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B</a:t>
            </a:r>
            <a:endParaRPr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CAB47FE8-7900-B898-B356-D2D6E16CCB16}"/>
              </a:ext>
            </a:extLst>
          </p:cNvPr>
          <p:cNvSpPr/>
          <p:nvPr/>
        </p:nvSpPr>
        <p:spPr>
          <a:xfrm>
            <a:off x="5678171" y="3566641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FDFC5-AD1F-3325-C26E-955B6D69D147}"/>
              </a:ext>
            </a:extLst>
          </p:cNvPr>
          <p:cNvSpPr txBox="1"/>
          <p:nvPr/>
        </p:nvSpPr>
        <p:spPr>
          <a:xfrm>
            <a:off x="222591" y="2208426"/>
            <a:ext cx="35213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s = </a:t>
            </a:r>
            <a:r>
              <a:rPr lang="en-US" altLang="ja-JP" sz="2000" b="1" dirty="0">
                <a:solidFill>
                  <a:srgbClr val="00B050"/>
                </a:solidFill>
              </a:rPr>
              <a:t>59</a:t>
            </a:r>
            <a:endParaRPr lang="en-US" altLang="ja-JP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6EEC44E-1775-2CDF-D452-E85E4601AE8B}"/>
              </a:ext>
            </a:extLst>
          </p:cNvPr>
          <p:cNvSpPr txBox="1"/>
          <p:nvPr/>
        </p:nvSpPr>
        <p:spPr>
          <a:xfrm>
            <a:off x="6275070" y="416147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D</a:t>
            </a:r>
            <a:endParaRPr lang="ja-JP" altLang="en-US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BFED0D56-3B3C-7D81-E77E-EA80CAAD0C83}"/>
              </a:ext>
            </a:extLst>
          </p:cNvPr>
          <p:cNvSpPr/>
          <p:nvPr/>
        </p:nvSpPr>
        <p:spPr>
          <a:xfrm>
            <a:off x="5678171" y="411530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F39A0D05-CDC6-C19B-84EF-D3CEEC82D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810" y="2846145"/>
            <a:ext cx="2125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実行されます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D83739DB-C310-187C-BCA1-3C90335F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515" y="2538237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〇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BB777291-D335-A713-5BC4-339669725107}"/>
              </a:ext>
            </a:extLst>
          </p:cNvPr>
          <p:cNvSpPr/>
          <p:nvPr/>
        </p:nvSpPr>
        <p:spPr>
          <a:xfrm rot="5400000">
            <a:off x="2216001" y="4225841"/>
            <a:ext cx="2389692" cy="41098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087A0C10-510E-1054-012E-583180AC07F9}"/>
              </a:ext>
            </a:extLst>
          </p:cNvPr>
          <p:cNvSpPr/>
          <p:nvPr/>
        </p:nvSpPr>
        <p:spPr>
          <a:xfrm rot="5400000">
            <a:off x="1780901" y="2287187"/>
            <a:ext cx="299316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59879B11-AC75-D598-C1D7-EAAC3A3D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59" y="5209020"/>
            <a:ext cx="286282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Courier New" panose="02070309020205020404" pitchFamily="49" charset="0"/>
              </a:rPr>
              <a:t>以下、</a:t>
            </a:r>
            <a:r>
              <a:rPr lang="ja-JP" altLang="en-US" sz="2000" b="1" dirty="0">
                <a:effectLst/>
                <a:latin typeface="Courier New" panose="02070309020205020404" pitchFamily="49" charset="0"/>
              </a:rPr>
              <a:t>実行されません</a:t>
            </a:r>
            <a:endParaRPr lang="en-US" altLang="ja-JP" sz="20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96EFC4-326F-17E8-B62F-4CADB5FE6C5C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BE4DBA-06C5-2CD5-3C27-EFF9F6DF52A9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1385A-DEFD-DADA-F379-D3A16A50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0169E4-0E46-E72E-66DD-4743DCB61348}"/>
              </a:ext>
            </a:extLst>
          </p:cNvPr>
          <p:cNvSpPr txBox="1"/>
          <p:nvPr/>
        </p:nvSpPr>
        <p:spPr>
          <a:xfrm>
            <a:off x="136732" y="620607"/>
            <a:ext cx="120552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</a:lstStyle>
          <a:p>
            <a:pPr algn="just"/>
            <a:r>
              <a:rPr lang="ja-JP" altLang="ja-JP" sz="2000" b="1" dirty="0">
                <a:solidFill>
                  <a:srgbClr val="FF0000"/>
                </a:solidFill>
              </a:rPr>
              <a:t>プログラミング</a:t>
            </a:r>
            <a:r>
              <a:rPr lang="ja-JP" altLang="ja-JP" dirty="0"/>
              <a:t>（コーディングとも呼ばれます）は、</a:t>
            </a:r>
            <a:endParaRPr lang="en-US" altLang="ja-JP" dirty="0"/>
          </a:p>
          <a:p>
            <a:pPr algn="just"/>
            <a:r>
              <a:rPr lang="ja-JP" altLang="ja-JP" dirty="0"/>
              <a:t>コンピュータに特定のタスクを実行させるための命令を書くプロセスです。</a:t>
            </a:r>
            <a:r>
              <a:rPr lang="ja-JP" altLang="en-US" dirty="0"/>
              <a:t>プログラミング言語を使用して、コンピュータに対して</a:t>
            </a:r>
            <a:r>
              <a:rPr lang="ja-JP" altLang="en-US" b="1" dirty="0"/>
              <a:t>明確で順序だった命令のセット</a:t>
            </a:r>
            <a:r>
              <a:rPr lang="ja-JP" altLang="en-US" dirty="0"/>
              <a:t>を提供します。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FBBF05D-8898-45ED-9297-8C4055E728A3}"/>
              </a:ext>
            </a:extLst>
          </p:cNvPr>
          <p:cNvSpPr txBox="1"/>
          <p:nvPr/>
        </p:nvSpPr>
        <p:spPr>
          <a:xfrm>
            <a:off x="922945" y="2150011"/>
            <a:ext cx="8746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1800" u="sng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コンピュータは人間とは異なり、曖昧な命令や指示を理解することができません。</a:t>
            </a:r>
            <a:endParaRPr lang="ja-JP" altLang="en-US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52F7C1-D9C4-D66D-0101-9B4E1C1F9DDE}"/>
              </a:ext>
            </a:extLst>
          </p:cNvPr>
          <p:cNvSpPr txBox="1"/>
          <p:nvPr/>
        </p:nvSpPr>
        <p:spPr>
          <a:xfrm>
            <a:off x="922945" y="2606791"/>
            <a:ext cx="847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1800" u="sng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コンピュータは命令を上から下へと一つずつ順番に実行します。</a:t>
            </a:r>
            <a:endParaRPr lang="en-US" altLang="ja-JP" sz="1800" u="sng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5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DE0BBE-F4A3-F161-CE5D-C141A9B262EF}"/>
              </a:ext>
            </a:extLst>
          </p:cNvPr>
          <p:cNvSpPr txBox="1"/>
          <p:nvPr/>
        </p:nvSpPr>
        <p:spPr>
          <a:xfrm>
            <a:off x="136732" y="1636768"/>
            <a:ext cx="4721178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85, 60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scores: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&lt; </a:t>
            </a:r>
            <a:r>
              <a:rPr lang="en-US" altLang="ja-JP" sz="2000" dirty="0">
                <a:solidFill>
                  <a:srgbClr val="098156"/>
                </a:solidFill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1691E7-D252-B9B0-03DD-66501359055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1757EA-D5A8-28F7-9602-E45127FD0E7F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6076CC-AC56-EED4-9532-1E14DDC9F17C}"/>
              </a:ext>
            </a:extLst>
          </p:cNvPr>
          <p:cNvSpPr txBox="1"/>
          <p:nvPr/>
        </p:nvSpPr>
        <p:spPr>
          <a:xfrm>
            <a:off x="136732" y="936293"/>
            <a:ext cx="4721178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02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639F-55BF-91B9-AD26-D4961606DFB0}"/>
              </a:ext>
            </a:extLst>
          </p:cNvPr>
          <p:cNvSpPr txBox="1"/>
          <p:nvPr/>
        </p:nvSpPr>
        <p:spPr>
          <a:xfrm>
            <a:off x="4920578" y="936293"/>
            <a:ext cx="405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dirty="0">
                <a:latin typeface="Söhne"/>
              </a:rPr>
              <a:t>5</a:t>
            </a:r>
            <a:r>
              <a:rPr lang="ja-JP" altLang="en-US" sz="1800" b="1" i="0">
                <a:effectLst/>
                <a:latin typeface="Söhne"/>
              </a:rPr>
              <a:t>人</a:t>
            </a:r>
            <a:r>
              <a:rPr lang="ja-JP" altLang="en-US" sz="1800" b="1" i="0" dirty="0">
                <a:effectLst/>
                <a:latin typeface="Söhne"/>
              </a:rPr>
              <a:t>の成績の値に基づいて評価します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BB5A30-4077-A2F4-A164-612ACEC27E90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1186C-2C11-5A96-A156-86F173A49F6E}"/>
              </a:ext>
            </a:extLst>
          </p:cNvPr>
          <p:cNvSpPr txBox="1"/>
          <p:nvPr/>
        </p:nvSpPr>
        <p:spPr>
          <a:xfrm>
            <a:off x="714997" y="537355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527C1AC-6652-CE01-9BCC-9ECF68B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9647BB-5BEB-AB32-B913-976D1923B5F3}"/>
              </a:ext>
            </a:extLst>
          </p:cNvPr>
          <p:cNvSpPr txBox="1"/>
          <p:nvPr/>
        </p:nvSpPr>
        <p:spPr>
          <a:xfrm>
            <a:off x="6275070" y="306414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A+</a:t>
            </a:r>
            <a:endParaRPr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6F1B8F-B01D-A906-C236-9BFDE5807B7A}"/>
              </a:ext>
            </a:extLst>
          </p:cNvPr>
          <p:cNvSpPr/>
          <p:nvPr/>
        </p:nvSpPr>
        <p:spPr>
          <a:xfrm>
            <a:off x="5678171" y="301797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80E412-A454-EFBD-FBD0-CF9AAA9FAB17}"/>
              </a:ext>
            </a:extLst>
          </p:cNvPr>
          <p:cNvSpPr txBox="1"/>
          <p:nvPr/>
        </p:nvSpPr>
        <p:spPr>
          <a:xfrm>
            <a:off x="6275070" y="3612808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B</a:t>
            </a:r>
            <a:endParaRPr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CAB47FE8-7900-B898-B356-D2D6E16CCB16}"/>
              </a:ext>
            </a:extLst>
          </p:cNvPr>
          <p:cNvSpPr/>
          <p:nvPr/>
        </p:nvSpPr>
        <p:spPr>
          <a:xfrm>
            <a:off x="5678171" y="3566641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6EEC44E-1775-2CDF-D452-E85E4601AE8B}"/>
              </a:ext>
            </a:extLst>
          </p:cNvPr>
          <p:cNvSpPr txBox="1"/>
          <p:nvPr/>
        </p:nvSpPr>
        <p:spPr>
          <a:xfrm>
            <a:off x="6275070" y="416147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D</a:t>
            </a:r>
            <a:endParaRPr lang="ja-JP" altLang="en-US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BFED0D56-3B3C-7D81-E77E-EA80CAAD0C83}"/>
              </a:ext>
            </a:extLst>
          </p:cNvPr>
          <p:cNvSpPr/>
          <p:nvPr/>
        </p:nvSpPr>
        <p:spPr>
          <a:xfrm>
            <a:off x="5678171" y="411530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2C393A-0BCD-AF25-7488-BB56CC2135EA}"/>
              </a:ext>
            </a:extLst>
          </p:cNvPr>
          <p:cNvSpPr txBox="1"/>
          <p:nvPr/>
        </p:nvSpPr>
        <p:spPr>
          <a:xfrm>
            <a:off x="222591" y="2208426"/>
            <a:ext cx="35213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s = </a:t>
            </a:r>
            <a:r>
              <a:rPr lang="en-US" altLang="ja-JP" sz="2000" b="1" dirty="0">
                <a:solidFill>
                  <a:srgbClr val="00B050"/>
                </a:solidFill>
              </a:rPr>
              <a:t>85</a:t>
            </a:r>
            <a:endParaRPr lang="en-US" altLang="ja-JP" sz="2000" dirty="0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0C1727C-0B0D-2774-9C00-5A631E51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757" y="4725925"/>
            <a:ext cx="2125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実行されます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12CFE096-A982-F71B-40BB-58AD74F2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462" y="4418017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〇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F4F04D68-8F60-5977-ABFB-A252D8AC1270}"/>
              </a:ext>
            </a:extLst>
          </p:cNvPr>
          <p:cNvSpPr/>
          <p:nvPr/>
        </p:nvSpPr>
        <p:spPr>
          <a:xfrm rot="5400000">
            <a:off x="3164529" y="5184286"/>
            <a:ext cx="494908" cy="41098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4FDCAD0-9729-0013-A9F3-B4F1BF62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59" y="5209020"/>
            <a:ext cx="286282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Courier New" panose="02070309020205020404" pitchFamily="49" charset="0"/>
              </a:rPr>
              <a:t>以下、</a:t>
            </a:r>
            <a:r>
              <a:rPr lang="ja-JP" altLang="en-US" sz="2000" b="1" dirty="0">
                <a:effectLst/>
                <a:latin typeface="Courier New" panose="02070309020205020404" pitchFamily="49" charset="0"/>
              </a:rPr>
              <a:t>実行されません</a:t>
            </a:r>
            <a:endParaRPr lang="en-US" altLang="ja-JP" sz="20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E419BF2-D852-11B5-D64B-4CA503FF2EB0}"/>
              </a:ext>
            </a:extLst>
          </p:cNvPr>
          <p:cNvSpPr/>
          <p:nvPr/>
        </p:nvSpPr>
        <p:spPr>
          <a:xfrm rot="5400000">
            <a:off x="1782037" y="2298240"/>
            <a:ext cx="299316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6DEC0582-6FE4-07E7-2CC0-3562DE8BD93F}"/>
              </a:ext>
            </a:extLst>
          </p:cNvPr>
          <p:cNvSpPr/>
          <p:nvPr/>
        </p:nvSpPr>
        <p:spPr>
          <a:xfrm rot="5400000">
            <a:off x="2366734" y="2857542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A9E2466-E0A4-CF35-AA23-ECE14ED78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62" y="2528645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3622EC09-5F8B-7868-6BB7-DF9FA2ECA125}"/>
              </a:ext>
            </a:extLst>
          </p:cNvPr>
          <p:cNvSpPr/>
          <p:nvPr/>
        </p:nvSpPr>
        <p:spPr>
          <a:xfrm rot="5400000">
            <a:off x="3251680" y="3428192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B372525C-EA7B-0D7F-23BD-AA18D94A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08" y="3151143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A5B192CC-E8A4-77C3-5D5F-C8C116194FC4}"/>
              </a:ext>
            </a:extLst>
          </p:cNvPr>
          <p:cNvSpPr/>
          <p:nvPr/>
        </p:nvSpPr>
        <p:spPr>
          <a:xfrm rot="5400000">
            <a:off x="3235142" y="4072073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FE137E78-4321-545F-C71E-F349FF75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470" y="3780882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568498E-5067-0F69-955A-98E8FEA332BB}"/>
              </a:ext>
            </a:extLst>
          </p:cNvPr>
          <p:cNvSpPr txBox="1"/>
          <p:nvPr/>
        </p:nvSpPr>
        <p:spPr>
          <a:xfrm>
            <a:off x="6275070" y="4710138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A</a:t>
            </a:r>
            <a:endParaRPr lang="ja-JP" altLang="en-US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682E6821-088B-2A18-57F3-38C359F4E376}"/>
              </a:ext>
            </a:extLst>
          </p:cNvPr>
          <p:cNvSpPr/>
          <p:nvPr/>
        </p:nvSpPr>
        <p:spPr>
          <a:xfrm>
            <a:off x="5678171" y="4663971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896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DE0BBE-F4A3-F161-CE5D-C141A9B262EF}"/>
              </a:ext>
            </a:extLst>
          </p:cNvPr>
          <p:cNvSpPr txBox="1"/>
          <p:nvPr/>
        </p:nvSpPr>
        <p:spPr>
          <a:xfrm>
            <a:off x="136732" y="1636768"/>
            <a:ext cx="4721178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85, 60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scores: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&lt; </a:t>
            </a:r>
            <a:r>
              <a:rPr lang="en-US" altLang="ja-JP" sz="2000" dirty="0">
                <a:solidFill>
                  <a:srgbClr val="098156"/>
                </a:solidFill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1691E7-D252-B9B0-03DD-66501359055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1757EA-D5A8-28F7-9602-E45127FD0E7F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6076CC-AC56-EED4-9532-1E14DDC9F17C}"/>
              </a:ext>
            </a:extLst>
          </p:cNvPr>
          <p:cNvSpPr txBox="1"/>
          <p:nvPr/>
        </p:nvSpPr>
        <p:spPr>
          <a:xfrm>
            <a:off x="136732" y="936293"/>
            <a:ext cx="4721178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02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639F-55BF-91B9-AD26-D4961606DFB0}"/>
              </a:ext>
            </a:extLst>
          </p:cNvPr>
          <p:cNvSpPr txBox="1"/>
          <p:nvPr/>
        </p:nvSpPr>
        <p:spPr>
          <a:xfrm>
            <a:off x="4920578" y="936293"/>
            <a:ext cx="405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dirty="0">
                <a:latin typeface="Söhne"/>
              </a:rPr>
              <a:t>5</a:t>
            </a:r>
            <a:r>
              <a:rPr lang="ja-JP" altLang="en-US" sz="1800" b="1" i="0">
                <a:effectLst/>
                <a:latin typeface="Söhne"/>
              </a:rPr>
              <a:t>人</a:t>
            </a:r>
            <a:r>
              <a:rPr lang="ja-JP" altLang="en-US" sz="1800" b="1" i="0" dirty="0">
                <a:effectLst/>
                <a:latin typeface="Söhne"/>
              </a:rPr>
              <a:t>の成績の値に基づいて評価します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BB5A30-4077-A2F4-A164-612ACEC27E90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1186C-2C11-5A96-A156-86F173A49F6E}"/>
              </a:ext>
            </a:extLst>
          </p:cNvPr>
          <p:cNvSpPr txBox="1"/>
          <p:nvPr/>
        </p:nvSpPr>
        <p:spPr>
          <a:xfrm>
            <a:off x="714997" y="537355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527C1AC-6652-CE01-9BCC-9ECF68B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9647BB-5BEB-AB32-B913-976D1923B5F3}"/>
              </a:ext>
            </a:extLst>
          </p:cNvPr>
          <p:cNvSpPr txBox="1"/>
          <p:nvPr/>
        </p:nvSpPr>
        <p:spPr>
          <a:xfrm>
            <a:off x="6275070" y="306414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A+</a:t>
            </a:r>
            <a:endParaRPr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6F1B8F-B01D-A906-C236-9BFDE5807B7A}"/>
              </a:ext>
            </a:extLst>
          </p:cNvPr>
          <p:cNvSpPr/>
          <p:nvPr/>
        </p:nvSpPr>
        <p:spPr>
          <a:xfrm>
            <a:off x="5678171" y="301797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80E412-A454-EFBD-FBD0-CF9AAA9FAB17}"/>
              </a:ext>
            </a:extLst>
          </p:cNvPr>
          <p:cNvSpPr txBox="1"/>
          <p:nvPr/>
        </p:nvSpPr>
        <p:spPr>
          <a:xfrm>
            <a:off x="6275070" y="3612808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B</a:t>
            </a:r>
            <a:endParaRPr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CAB47FE8-7900-B898-B356-D2D6E16CCB16}"/>
              </a:ext>
            </a:extLst>
          </p:cNvPr>
          <p:cNvSpPr/>
          <p:nvPr/>
        </p:nvSpPr>
        <p:spPr>
          <a:xfrm>
            <a:off x="5678171" y="3566641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6EEC44E-1775-2CDF-D452-E85E4601AE8B}"/>
              </a:ext>
            </a:extLst>
          </p:cNvPr>
          <p:cNvSpPr txBox="1"/>
          <p:nvPr/>
        </p:nvSpPr>
        <p:spPr>
          <a:xfrm>
            <a:off x="6275070" y="416147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D</a:t>
            </a:r>
            <a:endParaRPr lang="ja-JP" altLang="en-US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BFED0D56-3B3C-7D81-E77E-EA80CAAD0C83}"/>
              </a:ext>
            </a:extLst>
          </p:cNvPr>
          <p:cNvSpPr/>
          <p:nvPr/>
        </p:nvSpPr>
        <p:spPr>
          <a:xfrm>
            <a:off x="5678171" y="411530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0C1727C-0B0D-2774-9C00-5A631E51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757" y="3467450"/>
            <a:ext cx="2125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実行されます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12CFE096-A982-F71B-40BB-58AD74F2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462" y="3159542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effectLst/>
                <a:latin typeface="Courier New" panose="02070309020205020404" pitchFamily="49" charset="0"/>
              </a:rPr>
              <a:t>〇</a:t>
            </a:r>
            <a:endParaRPr lang="en-US" altLang="ja-JP" sz="2400" b="1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F4F04D68-8F60-5977-ABFB-A252D8AC1270}"/>
              </a:ext>
            </a:extLst>
          </p:cNvPr>
          <p:cNvSpPr/>
          <p:nvPr/>
        </p:nvSpPr>
        <p:spPr>
          <a:xfrm rot="5400000">
            <a:off x="2514079" y="4533837"/>
            <a:ext cx="1795807" cy="41098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6DEC0582-6FE4-07E7-2CC0-3562DE8BD93F}"/>
              </a:ext>
            </a:extLst>
          </p:cNvPr>
          <p:cNvSpPr/>
          <p:nvPr/>
        </p:nvSpPr>
        <p:spPr>
          <a:xfrm rot="5400000">
            <a:off x="2366734" y="2857542"/>
            <a:ext cx="359578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FA9E2466-E0A4-CF35-AA23-ECE14ED78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62" y="2528645"/>
            <a:ext cx="54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effectLst/>
                <a:latin typeface="Courier New" panose="02070309020205020404" pitchFamily="49" charset="0"/>
              </a:rPr>
              <a:t>×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568498E-5067-0F69-955A-98E8FEA332BB}"/>
              </a:ext>
            </a:extLst>
          </p:cNvPr>
          <p:cNvSpPr txBox="1"/>
          <p:nvPr/>
        </p:nvSpPr>
        <p:spPr>
          <a:xfrm>
            <a:off x="6275070" y="4710138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A</a:t>
            </a:r>
            <a:endParaRPr lang="ja-JP" altLang="en-US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682E6821-088B-2A18-57F3-38C359F4E376}"/>
              </a:ext>
            </a:extLst>
          </p:cNvPr>
          <p:cNvSpPr/>
          <p:nvPr/>
        </p:nvSpPr>
        <p:spPr>
          <a:xfrm>
            <a:off x="5678171" y="4663971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CD739-6DC9-C10A-B4DF-02D7EEBE1F34}"/>
              </a:ext>
            </a:extLst>
          </p:cNvPr>
          <p:cNvSpPr txBox="1"/>
          <p:nvPr/>
        </p:nvSpPr>
        <p:spPr>
          <a:xfrm>
            <a:off x="222591" y="2208426"/>
            <a:ext cx="35213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s = </a:t>
            </a:r>
            <a:r>
              <a:rPr lang="en-US" altLang="ja-JP" sz="2000" b="1" dirty="0">
                <a:solidFill>
                  <a:srgbClr val="00B050"/>
                </a:solidFill>
              </a:rPr>
              <a:t>60</a:t>
            </a:r>
            <a:endParaRPr lang="en-US" altLang="ja-JP" sz="2000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E419BF2-D852-11B5-D64B-4CA503FF2EB0}"/>
              </a:ext>
            </a:extLst>
          </p:cNvPr>
          <p:cNvSpPr/>
          <p:nvPr/>
        </p:nvSpPr>
        <p:spPr>
          <a:xfrm rot="5400000">
            <a:off x="1782037" y="2298240"/>
            <a:ext cx="299316" cy="4109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8246A8-5A12-7A95-BFAF-2C6A3B7A159D}"/>
              </a:ext>
            </a:extLst>
          </p:cNvPr>
          <p:cNvSpPr txBox="1"/>
          <p:nvPr/>
        </p:nvSpPr>
        <p:spPr>
          <a:xfrm>
            <a:off x="6275070" y="5258803"/>
            <a:ext cx="35090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C</a:t>
            </a:r>
            <a:endParaRPr lang="ja-JP" altLang="en-US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A56910-EEF4-3B91-934C-88ACBE31D565}"/>
              </a:ext>
            </a:extLst>
          </p:cNvPr>
          <p:cNvSpPr/>
          <p:nvPr/>
        </p:nvSpPr>
        <p:spPr>
          <a:xfrm>
            <a:off x="5678171" y="5212636"/>
            <a:ext cx="47752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F129C17-4DFB-B6E2-EEEB-96BE1B19B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179" y="4746256"/>
            <a:ext cx="273988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Courier New" panose="02070309020205020404" pitchFamily="49" charset="0"/>
              </a:rPr>
              <a:t>以下、</a:t>
            </a:r>
            <a:r>
              <a:rPr lang="ja-JP" altLang="en-US" sz="2000" b="1" dirty="0">
                <a:effectLst/>
                <a:latin typeface="Courier New" panose="02070309020205020404" pitchFamily="49" charset="0"/>
              </a:rPr>
              <a:t>実行されません</a:t>
            </a:r>
            <a:endParaRPr lang="en-US" altLang="ja-JP" sz="20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21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61691E7-D252-B9B0-03DD-66501359055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1757EA-D5A8-28F7-9602-E45127FD0E7F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6076CC-AC56-EED4-9532-1E14DDC9F17C}"/>
              </a:ext>
            </a:extLst>
          </p:cNvPr>
          <p:cNvSpPr txBox="1"/>
          <p:nvPr/>
        </p:nvSpPr>
        <p:spPr>
          <a:xfrm>
            <a:off x="136732" y="936293"/>
            <a:ext cx="4721178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02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C5639F-55BF-91B9-AD26-D4961606DFB0}"/>
              </a:ext>
            </a:extLst>
          </p:cNvPr>
          <p:cNvSpPr txBox="1"/>
          <p:nvPr/>
        </p:nvSpPr>
        <p:spPr>
          <a:xfrm>
            <a:off x="4920578" y="936293"/>
            <a:ext cx="405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dirty="0">
                <a:latin typeface="Söhne"/>
              </a:rPr>
              <a:t>5</a:t>
            </a:r>
            <a:r>
              <a:rPr lang="ja-JP" altLang="en-US" sz="1800" b="1" i="0">
                <a:effectLst/>
                <a:latin typeface="Söhne"/>
              </a:rPr>
              <a:t>人</a:t>
            </a:r>
            <a:r>
              <a:rPr lang="ja-JP" altLang="en-US" sz="1800" b="1" i="0" dirty="0">
                <a:effectLst/>
                <a:latin typeface="Söhne"/>
              </a:rPr>
              <a:t>の成績の値に基づいて評価します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BB5A30-4077-A2F4-A164-612ACEC27E90}"/>
              </a:ext>
            </a:extLst>
          </p:cNvPr>
          <p:cNvSpPr txBox="1"/>
          <p:nvPr/>
        </p:nvSpPr>
        <p:spPr>
          <a:xfrm>
            <a:off x="136732" y="537355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1186C-2C11-5A96-A156-86F173A49F6E}"/>
              </a:ext>
            </a:extLst>
          </p:cNvPr>
          <p:cNvSpPr txBox="1"/>
          <p:nvPr/>
        </p:nvSpPr>
        <p:spPr>
          <a:xfrm>
            <a:off x="714997" y="537355"/>
            <a:ext cx="114770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A527C1AC-6652-CE01-9BCC-9ECF68B2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7F9B5C-530C-31BB-FA5E-A8B063AF70EC}"/>
              </a:ext>
            </a:extLst>
          </p:cNvPr>
          <p:cNvSpPr txBox="1"/>
          <p:nvPr/>
        </p:nvSpPr>
        <p:spPr>
          <a:xfrm>
            <a:off x="5517477" y="2616218"/>
            <a:ext cx="8550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0" dirty="0">
                <a:effectLst/>
                <a:latin typeface="Courier New" panose="02070309020205020404" pitchFamily="49" charset="0"/>
              </a:rPr>
              <a:t>A+</a:t>
            </a:r>
          </a:p>
          <a:p>
            <a:r>
              <a:rPr lang="en-US" altLang="ja-JP" dirty="0">
                <a:latin typeface="Courier New" panose="02070309020205020404" pitchFamily="49" charset="0"/>
              </a:rPr>
              <a:t>B</a:t>
            </a:r>
          </a:p>
          <a:p>
            <a:r>
              <a:rPr lang="en-US" altLang="ja-JP" dirty="0">
                <a:latin typeface="Courier New" panose="02070309020205020404" pitchFamily="49" charset="0"/>
              </a:rPr>
              <a:t>D</a:t>
            </a:r>
          </a:p>
          <a:p>
            <a:r>
              <a:rPr lang="en-US" altLang="ja-JP" dirty="0">
                <a:latin typeface="Courier New" panose="02070309020205020404" pitchFamily="49" charset="0"/>
              </a:rPr>
              <a:t>A</a:t>
            </a:r>
          </a:p>
          <a:p>
            <a:r>
              <a:rPr lang="en-US" altLang="ja-JP" dirty="0">
                <a:latin typeface="Courier New" panose="02070309020205020404" pitchFamily="49" charset="0"/>
              </a:rPr>
              <a:t>C</a:t>
            </a:r>
            <a:endParaRPr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2EE41C3-CF1E-22C2-FE49-E2D651510AE1}"/>
              </a:ext>
            </a:extLst>
          </p:cNvPr>
          <p:cNvSpPr/>
          <p:nvPr/>
        </p:nvSpPr>
        <p:spPr>
          <a:xfrm>
            <a:off x="4920578" y="2541476"/>
            <a:ext cx="410280" cy="461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9EC88DA-10DE-5BC4-E92A-A1A41ED2E6D5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B1469-2FB9-BBA4-6762-9C04A0049E3D}"/>
              </a:ext>
            </a:extLst>
          </p:cNvPr>
          <p:cNvSpPr txBox="1"/>
          <p:nvPr/>
        </p:nvSpPr>
        <p:spPr>
          <a:xfrm>
            <a:off x="136732" y="1636768"/>
            <a:ext cx="4721178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75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59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85, 60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altLang="ja-JP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scores: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&lt; </a:t>
            </a:r>
            <a:r>
              <a:rPr lang="en-US" altLang="ja-JP" sz="2000" dirty="0">
                <a:solidFill>
                  <a:srgbClr val="098156"/>
                </a:solidFill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solidFill>
                  <a:srgbClr val="A31515"/>
                </a:solidFill>
                <a:latin typeface="Courier New" panose="02070309020205020404" pitchFamily="49" charset="0"/>
              </a:rPr>
              <a:t>B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s &lt;</a:t>
            </a:r>
            <a:r>
              <a:rPr lang="en-US" altLang="ja-JP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 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ja-JP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"A+"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2CC6C7C-7EFF-91BD-E06F-2AE91AFC5DB5}"/>
              </a:ext>
            </a:extLst>
          </p:cNvPr>
          <p:cNvSpPr txBox="1"/>
          <p:nvPr/>
        </p:nvSpPr>
        <p:spPr>
          <a:xfrm>
            <a:off x="159513" y="2225360"/>
            <a:ext cx="269844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B17617-0A65-94D6-37B0-921AF85DC8E8}"/>
              </a:ext>
            </a:extLst>
          </p:cNvPr>
          <p:cNvSpPr txBox="1"/>
          <p:nvPr/>
        </p:nvSpPr>
        <p:spPr>
          <a:xfrm>
            <a:off x="5517477" y="1636768"/>
            <a:ext cx="54353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800" b="0" dirty="0">
                <a:effectLst/>
                <a:latin typeface="Courier New" panose="02070309020205020404" pitchFamily="49" charset="0"/>
              </a:rPr>
              <a:t>繰り返す回数は、リストの要素の数で決まります。</a:t>
            </a:r>
            <a:endParaRPr lang="en-US" altLang="ja-JP" sz="1800" b="0" dirty="0">
              <a:effectLst/>
              <a:latin typeface="Courier New" panose="02070309020205020404" pitchFamily="49" charset="0"/>
            </a:endParaRPr>
          </a:p>
          <a:p>
            <a:r>
              <a:rPr lang="ja-JP" altLang="en-US" dirty="0">
                <a:latin typeface="Courier New" panose="02070309020205020404" pitchFamily="49" charset="0"/>
              </a:rPr>
              <a:t>要素を全て代入した後、繰り返しが終わります。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037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67C64A-CF83-EE35-960C-47B9060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C9A34-D240-B141-AE1B-4FC0C53A7AE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1CAC2F-AB5A-DB8D-186B-4822CAB7567E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E4A6B4-2852-8D48-F182-C59E26D38D88}"/>
              </a:ext>
            </a:extLst>
          </p:cNvPr>
          <p:cNvSpPr txBox="1"/>
          <p:nvPr/>
        </p:nvSpPr>
        <p:spPr>
          <a:xfrm>
            <a:off x="1372951" y="2204671"/>
            <a:ext cx="1021222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関数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2A8DDE-1D65-DE68-0079-8054BB27B700}"/>
              </a:ext>
            </a:extLst>
          </p:cNvPr>
          <p:cNvSpPr txBox="1"/>
          <p:nvPr/>
        </p:nvSpPr>
        <p:spPr>
          <a:xfrm>
            <a:off x="1372951" y="2807150"/>
            <a:ext cx="73036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400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特定の処理を実行するためのコードです。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8940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67C64A-CF83-EE35-960C-47B9060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D6B180-25BD-928D-9ADC-FB2577C0F0AB}"/>
              </a:ext>
            </a:extLst>
          </p:cNvPr>
          <p:cNvSpPr txBox="1"/>
          <p:nvPr/>
        </p:nvSpPr>
        <p:spPr>
          <a:xfrm>
            <a:off x="1194261" y="2641835"/>
            <a:ext cx="3472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 x = a + 4*b +5*c</a:t>
            </a:r>
            <a:endParaRPr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C9A34-D240-B141-AE1B-4FC0C53A7AE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1CAC2F-AB5A-DB8D-186B-4822CAB7567E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E4A6B4-2852-8D48-F182-C59E26D38D88}"/>
              </a:ext>
            </a:extLst>
          </p:cNvPr>
          <p:cNvSpPr txBox="1"/>
          <p:nvPr/>
        </p:nvSpPr>
        <p:spPr>
          <a:xfrm>
            <a:off x="173039" y="551060"/>
            <a:ext cx="1021222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関数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2A8DDE-1D65-DE68-0079-8054BB27B700}"/>
              </a:ext>
            </a:extLst>
          </p:cNvPr>
          <p:cNvSpPr txBox="1"/>
          <p:nvPr/>
        </p:nvSpPr>
        <p:spPr>
          <a:xfrm>
            <a:off x="1210582" y="551060"/>
            <a:ext cx="9762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400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1F1F54-8E3F-D70C-2BC9-24C803883B3A}"/>
              </a:ext>
            </a:extLst>
          </p:cNvPr>
          <p:cNvSpPr txBox="1"/>
          <p:nvPr/>
        </p:nvSpPr>
        <p:spPr>
          <a:xfrm>
            <a:off x="1210582" y="2003749"/>
            <a:ext cx="3472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/>
              <a:t> </a:t>
            </a:r>
            <a:r>
              <a:rPr lang="ja-JP" altLang="en-US" sz="2800" b="1" dirty="0"/>
              <a:t>タスク：四則演算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8163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67C64A-CF83-EE35-960C-47B9060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57610E-C9E5-4DBD-DD76-BC003E371105}"/>
              </a:ext>
            </a:extLst>
          </p:cNvPr>
          <p:cNvSpPr txBox="1"/>
          <p:nvPr/>
        </p:nvSpPr>
        <p:spPr>
          <a:xfrm>
            <a:off x="1955275" y="2501052"/>
            <a:ext cx="9352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 = 1</a:t>
            </a:r>
          </a:p>
          <a:p>
            <a:r>
              <a:rPr lang="en-US" altLang="ja-JP" sz="2400" dirty="0"/>
              <a:t>b = 2</a:t>
            </a:r>
          </a:p>
          <a:p>
            <a:r>
              <a:rPr lang="en-US" altLang="ja-JP" sz="2400" dirty="0"/>
              <a:t>c = 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D6B180-25BD-928D-9ADC-FB2577C0F0AB}"/>
              </a:ext>
            </a:extLst>
          </p:cNvPr>
          <p:cNvSpPr txBox="1"/>
          <p:nvPr/>
        </p:nvSpPr>
        <p:spPr>
          <a:xfrm>
            <a:off x="1194261" y="1754699"/>
            <a:ext cx="3472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/>
              <a:t> x = a + 4*b +5*c</a:t>
            </a:r>
            <a:endParaRPr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C9A34-D240-B141-AE1B-4FC0C53A7AE6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1CAC2F-AB5A-DB8D-186B-4822CAB7567E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E4A6B4-2852-8D48-F182-C59E26D38D88}"/>
              </a:ext>
            </a:extLst>
          </p:cNvPr>
          <p:cNvSpPr txBox="1"/>
          <p:nvPr/>
        </p:nvSpPr>
        <p:spPr>
          <a:xfrm>
            <a:off x="173039" y="551060"/>
            <a:ext cx="1021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関数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2A8DDE-1D65-DE68-0079-8054BB27B700}"/>
              </a:ext>
            </a:extLst>
          </p:cNvPr>
          <p:cNvSpPr txBox="1"/>
          <p:nvPr/>
        </p:nvSpPr>
        <p:spPr>
          <a:xfrm>
            <a:off x="1210582" y="551060"/>
            <a:ext cx="7313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F73E54-24A4-EC1C-7336-7BEC7FB4F8C9}"/>
              </a:ext>
            </a:extLst>
          </p:cNvPr>
          <p:cNvSpPr txBox="1"/>
          <p:nvPr/>
        </p:nvSpPr>
        <p:spPr>
          <a:xfrm>
            <a:off x="1955276" y="3829110"/>
            <a:ext cx="9352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dirty="0"/>
              <a:t>a = 4</a:t>
            </a:r>
          </a:p>
          <a:p>
            <a:r>
              <a:rPr lang="en-US" altLang="ja-JP" dirty="0"/>
              <a:t>b = 5</a:t>
            </a:r>
          </a:p>
          <a:p>
            <a:r>
              <a:rPr lang="en-US" altLang="ja-JP" dirty="0"/>
              <a:t>c = 6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FEC502-F34F-7118-3DA5-3539C21DB44F}"/>
              </a:ext>
            </a:extLst>
          </p:cNvPr>
          <p:cNvSpPr txBox="1"/>
          <p:nvPr/>
        </p:nvSpPr>
        <p:spPr>
          <a:xfrm>
            <a:off x="7667894" y="29165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24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5FF567-CD6D-D157-C255-A8581D00B352}"/>
              </a:ext>
            </a:extLst>
          </p:cNvPr>
          <p:cNvSpPr txBox="1"/>
          <p:nvPr/>
        </p:nvSpPr>
        <p:spPr>
          <a:xfrm>
            <a:off x="7667894" y="424460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54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4F1C88-1733-7522-A9F9-903F73DB7B6E}"/>
              </a:ext>
            </a:extLst>
          </p:cNvPr>
          <p:cNvSpPr txBox="1"/>
          <p:nvPr/>
        </p:nvSpPr>
        <p:spPr>
          <a:xfrm>
            <a:off x="3514395" y="2839606"/>
            <a:ext cx="3472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 x =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 + 4*</a:t>
            </a:r>
            <a:r>
              <a:rPr lang="en-US" altLang="ja-JP" sz="2800" b="1" dirty="0">
                <a:solidFill>
                  <a:srgbClr val="FF0000"/>
                </a:solidFill>
              </a:rPr>
              <a:t>2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 +5*</a:t>
            </a:r>
            <a:r>
              <a:rPr lang="en-US" altLang="ja-JP" sz="2800" b="1" dirty="0">
                <a:solidFill>
                  <a:srgbClr val="FF0000"/>
                </a:solidFill>
              </a:rPr>
              <a:t>3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314E50-0F7C-5064-3BC7-6C5AD903F86C}"/>
              </a:ext>
            </a:extLst>
          </p:cNvPr>
          <p:cNvSpPr txBox="1"/>
          <p:nvPr/>
        </p:nvSpPr>
        <p:spPr>
          <a:xfrm>
            <a:off x="3514395" y="4167664"/>
            <a:ext cx="3472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 x = </a:t>
            </a:r>
            <a:r>
              <a:rPr lang="en-US" altLang="ja-JP" sz="2800" b="1" dirty="0">
                <a:solidFill>
                  <a:srgbClr val="FF0000"/>
                </a:solidFill>
              </a:rPr>
              <a:t>4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 + 4*</a:t>
            </a:r>
            <a:r>
              <a:rPr lang="en-US" altLang="ja-JP" sz="2800" b="1" dirty="0">
                <a:solidFill>
                  <a:srgbClr val="FF0000"/>
                </a:solidFill>
              </a:rPr>
              <a:t>5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 +5*</a:t>
            </a:r>
            <a:r>
              <a:rPr lang="en-US" altLang="ja-JP" sz="2800" b="1" dirty="0">
                <a:solidFill>
                  <a:srgbClr val="FF0000"/>
                </a:solidFill>
              </a:rPr>
              <a:t>6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728E411-3447-BF19-2FD2-FF57660A03FD}"/>
              </a:ext>
            </a:extLst>
          </p:cNvPr>
          <p:cNvSpPr/>
          <p:nvPr/>
        </p:nvSpPr>
        <p:spPr>
          <a:xfrm>
            <a:off x="3047472" y="2877696"/>
            <a:ext cx="467888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D0BF578-66AE-E292-2283-321D4D7AC745}"/>
              </a:ext>
            </a:extLst>
          </p:cNvPr>
          <p:cNvSpPr/>
          <p:nvPr/>
        </p:nvSpPr>
        <p:spPr>
          <a:xfrm>
            <a:off x="6804667" y="2877696"/>
            <a:ext cx="467888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1AFC280-CFCD-68FC-17BE-06E0F569CE6B}"/>
              </a:ext>
            </a:extLst>
          </p:cNvPr>
          <p:cNvSpPr/>
          <p:nvPr/>
        </p:nvSpPr>
        <p:spPr>
          <a:xfrm>
            <a:off x="3047472" y="4197133"/>
            <a:ext cx="467888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85AF6146-3DBC-B6B1-9E21-ECE888904429}"/>
              </a:ext>
            </a:extLst>
          </p:cNvPr>
          <p:cNvSpPr/>
          <p:nvPr/>
        </p:nvSpPr>
        <p:spPr>
          <a:xfrm>
            <a:off x="6804667" y="4197133"/>
            <a:ext cx="467888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A1BA1B2-9305-1920-7D47-7661286D06C2}"/>
              </a:ext>
            </a:extLst>
          </p:cNvPr>
          <p:cNvSpPr txBox="1"/>
          <p:nvPr/>
        </p:nvSpPr>
        <p:spPr>
          <a:xfrm>
            <a:off x="1955276" y="5350952"/>
            <a:ext cx="935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dirty="0"/>
              <a:t> …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92493C-8C42-5866-B045-8775FB75C7A8}"/>
              </a:ext>
            </a:extLst>
          </p:cNvPr>
          <p:cNvSpPr txBox="1"/>
          <p:nvPr/>
        </p:nvSpPr>
        <p:spPr>
          <a:xfrm>
            <a:off x="7472156" y="5350952"/>
            <a:ext cx="935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dirty="0"/>
              <a:t> …</a:t>
            </a:r>
            <a:endParaRPr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E56EE067-557B-3EF2-343E-EC9B00D8073B}"/>
              </a:ext>
            </a:extLst>
          </p:cNvPr>
          <p:cNvSpPr/>
          <p:nvPr/>
        </p:nvSpPr>
        <p:spPr>
          <a:xfrm>
            <a:off x="3047472" y="5339761"/>
            <a:ext cx="467888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60386D53-A9A3-AD34-3BD8-CFA4CCCE70B3}"/>
              </a:ext>
            </a:extLst>
          </p:cNvPr>
          <p:cNvSpPr/>
          <p:nvPr/>
        </p:nvSpPr>
        <p:spPr>
          <a:xfrm>
            <a:off x="6804667" y="5339761"/>
            <a:ext cx="467888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70A1A41-9557-D7B3-82E2-95C91E1439F2}"/>
              </a:ext>
            </a:extLst>
          </p:cNvPr>
          <p:cNvSpPr txBox="1"/>
          <p:nvPr/>
        </p:nvSpPr>
        <p:spPr>
          <a:xfrm>
            <a:off x="1194261" y="1219209"/>
            <a:ext cx="3472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/>
              <a:t> </a:t>
            </a:r>
            <a:r>
              <a:rPr lang="ja-JP" altLang="en-US" sz="2800" b="1" dirty="0"/>
              <a:t>タスク：四則演算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890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76939C-C128-2EBE-DA5A-5DEECA1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080D6E-AEEC-FE54-0A1F-010E604D20BC}"/>
              </a:ext>
            </a:extLst>
          </p:cNvPr>
          <p:cNvSpPr txBox="1"/>
          <p:nvPr/>
        </p:nvSpPr>
        <p:spPr>
          <a:xfrm>
            <a:off x="2216861" y="2459504"/>
            <a:ext cx="345336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</a:t>
            </a:r>
            <a:r>
              <a:rPr lang="en-US" altLang="ja-JP" sz="2400" b="1" dirty="0">
                <a:solidFill>
                  <a:srgbClr val="C00000"/>
                </a:solidFill>
              </a:rPr>
              <a:t>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c</a:t>
            </a:r>
            <a:r>
              <a:rPr lang="ja-JP" altLang="en-US" sz="2400" dirty="0"/>
              <a:t>):</a:t>
            </a:r>
            <a:endParaRPr lang="en-US" altLang="ja-JP" sz="2400" dirty="0"/>
          </a:p>
          <a:p>
            <a:endParaRPr lang="en-US" altLang="ja-JP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accent4">
                    <a:lumMod val="50000"/>
                  </a:schemeClr>
                </a:solidFill>
              </a:rPr>
              <a:t>       x = a + 4*b +5*c</a:t>
            </a:r>
          </a:p>
          <a:p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</a:t>
            </a:r>
            <a:r>
              <a:rPr lang="en-US" altLang="ja-JP" sz="2400" b="1" dirty="0">
                <a:solidFill>
                  <a:srgbClr val="7030A0"/>
                </a:solidFill>
              </a:rPr>
              <a:t>return </a:t>
            </a:r>
            <a:r>
              <a:rPr lang="en-US" altLang="ja-JP" sz="2400" b="1" dirty="0"/>
              <a:t>x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8443B-92E8-D634-471B-EDAC26F0EF92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B0FC9D-6F2F-80C0-D433-4B0C0DDE2B7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FACC11-8E71-E775-2B7E-480E306F951A}"/>
              </a:ext>
            </a:extLst>
          </p:cNvPr>
          <p:cNvSpPr txBox="1"/>
          <p:nvPr/>
        </p:nvSpPr>
        <p:spPr>
          <a:xfrm>
            <a:off x="173039" y="551060"/>
            <a:ext cx="1021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関数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7AA085-C120-06A8-67FD-0E2205BB6C1B}"/>
              </a:ext>
            </a:extLst>
          </p:cNvPr>
          <p:cNvSpPr txBox="1"/>
          <p:nvPr/>
        </p:nvSpPr>
        <p:spPr>
          <a:xfrm>
            <a:off x="1210582" y="551060"/>
            <a:ext cx="7359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A6B39B-99BC-9974-6567-C3B022304D93}"/>
              </a:ext>
            </a:extLst>
          </p:cNvPr>
          <p:cNvSpPr txBox="1"/>
          <p:nvPr/>
        </p:nvSpPr>
        <p:spPr>
          <a:xfrm>
            <a:off x="1321379" y="2459504"/>
            <a:ext cx="85306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関数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A5AB328-C5FA-1DAF-B3F8-5F6FC32EC59E}"/>
              </a:ext>
            </a:extLst>
          </p:cNvPr>
          <p:cNvSpPr txBox="1"/>
          <p:nvPr/>
        </p:nvSpPr>
        <p:spPr>
          <a:xfrm>
            <a:off x="2216861" y="1643560"/>
            <a:ext cx="345336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処理を関数のコードに変換しました。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39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76939C-C128-2EBE-DA5A-5DEECA1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8443B-92E8-D634-471B-EDAC26F0EF92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B0FC9D-6F2F-80C0-D433-4B0C0DDE2B7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FACC11-8E71-E775-2B7E-480E306F951A}"/>
              </a:ext>
            </a:extLst>
          </p:cNvPr>
          <p:cNvSpPr txBox="1"/>
          <p:nvPr/>
        </p:nvSpPr>
        <p:spPr>
          <a:xfrm>
            <a:off x="173039" y="551060"/>
            <a:ext cx="1021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関数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7AA085-C120-06A8-67FD-0E2205BB6C1B}"/>
              </a:ext>
            </a:extLst>
          </p:cNvPr>
          <p:cNvSpPr txBox="1"/>
          <p:nvPr/>
        </p:nvSpPr>
        <p:spPr>
          <a:xfrm>
            <a:off x="1210582" y="551060"/>
            <a:ext cx="7359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C9CD19-85D0-3834-0CEF-1878ECE0DAC0}"/>
              </a:ext>
            </a:extLst>
          </p:cNvPr>
          <p:cNvSpPr txBox="1"/>
          <p:nvPr/>
        </p:nvSpPr>
        <p:spPr>
          <a:xfrm>
            <a:off x="759362" y="4506554"/>
            <a:ext cx="1457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dirty="0"/>
              <a:t>a = 156</a:t>
            </a:r>
          </a:p>
          <a:p>
            <a:r>
              <a:rPr lang="en-US" altLang="ja-JP" dirty="0"/>
              <a:t>b = 243</a:t>
            </a:r>
          </a:p>
          <a:p>
            <a:r>
              <a:rPr lang="en-US" altLang="ja-JP" dirty="0"/>
              <a:t>c = 399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8ED8E9-DD8D-C961-E14A-90DCFCB58EF0}"/>
              </a:ext>
            </a:extLst>
          </p:cNvPr>
          <p:cNvSpPr txBox="1"/>
          <p:nvPr/>
        </p:nvSpPr>
        <p:spPr>
          <a:xfrm>
            <a:off x="2216861" y="2459504"/>
            <a:ext cx="345336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</a:t>
            </a:r>
            <a:r>
              <a:rPr lang="en-US" altLang="ja-JP" sz="2400" b="1" dirty="0">
                <a:solidFill>
                  <a:srgbClr val="C00000"/>
                </a:solidFill>
              </a:rPr>
              <a:t>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c</a:t>
            </a:r>
            <a:r>
              <a:rPr lang="ja-JP" altLang="en-US" sz="2400" dirty="0"/>
              <a:t>):</a:t>
            </a:r>
            <a:endParaRPr lang="en-US" altLang="ja-JP" sz="2400" dirty="0"/>
          </a:p>
          <a:p>
            <a:endParaRPr lang="en-US" altLang="ja-JP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accent4">
                    <a:lumMod val="50000"/>
                  </a:schemeClr>
                </a:solidFill>
              </a:rPr>
              <a:t>       x = a + 4*b +5*c</a:t>
            </a:r>
          </a:p>
          <a:p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</a:t>
            </a:r>
            <a:r>
              <a:rPr lang="en-US" altLang="ja-JP" sz="2400" b="1" dirty="0">
                <a:solidFill>
                  <a:srgbClr val="7030A0"/>
                </a:solidFill>
              </a:rPr>
              <a:t>return </a:t>
            </a:r>
            <a:r>
              <a:rPr lang="en-US" altLang="ja-JP" sz="2400" b="1" dirty="0"/>
              <a:t>x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D9CCE8-C126-18EC-13D2-588145CCD198}"/>
              </a:ext>
            </a:extLst>
          </p:cNvPr>
          <p:cNvSpPr txBox="1"/>
          <p:nvPr/>
        </p:nvSpPr>
        <p:spPr>
          <a:xfrm>
            <a:off x="1321379" y="2459504"/>
            <a:ext cx="85306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関数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7045AFB-2DE9-99ED-625D-E10D5FA99984}"/>
              </a:ext>
            </a:extLst>
          </p:cNvPr>
          <p:cNvSpPr txBox="1"/>
          <p:nvPr/>
        </p:nvSpPr>
        <p:spPr>
          <a:xfrm>
            <a:off x="2216861" y="1643560"/>
            <a:ext cx="345336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処理を関数のコードに変換しました。</a:t>
            </a:r>
            <a:endParaRPr lang="ja-JP" altLang="en-US" sz="2000" dirty="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0D49BFCD-0050-39E6-50E2-4A91A7CE18AD}"/>
              </a:ext>
            </a:extLst>
          </p:cNvPr>
          <p:cNvSpPr/>
          <p:nvPr/>
        </p:nvSpPr>
        <p:spPr>
          <a:xfrm>
            <a:off x="2363840" y="4794440"/>
            <a:ext cx="676893" cy="624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4D5D43-EED9-CBD8-FB9F-A7DF513867F9}"/>
              </a:ext>
            </a:extLst>
          </p:cNvPr>
          <p:cNvSpPr txBox="1"/>
          <p:nvPr/>
        </p:nvSpPr>
        <p:spPr>
          <a:xfrm>
            <a:off x="3182932" y="4875886"/>
            <a:ext cx="318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C00000"/>
                </a:solidFill>
              </a:rPr>
              <a:t>x = 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156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243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399</a:t>
            </a:r>
            <a:r>
              <a:rPr lang="ja-JP" altLang="en-US" sz="2400" dirty="0"/>
              <a:t>)</a:t>
            </a:r>
            <a:endParaRPr lang="en-US" altLang="ja-JP" sz="2400" dirty="0"/>
          </a:p>
        </p:txBody>
      </p:sp>
      <p:sp>
        <p:nvSpPr>
          <p:cNvPr id="19" name="右矢印 10">
            <a:extLst>
              <a:ext uri="{FF2B5EF4-FFF2-40B4-BE49-F238E27FC236}">
                <a16:creationId xmlns:a16="http://schemas.microsoft.com/office/drawing/2014/main" id="{4DE14DCD-098C-C8F9-3FB4-CEB6A052C409}"/>
              </a:ext>
            </a:extLst>
          </p:cNvPr>
          <p:cNvSpPr/>
          <p:nvPr/>
        </p:nvSpPr>
        <p:spPr>
          <a:xfrm>
            <a:off x="6510006" y="4794440"/>
            <a:ext cx="676893" cy="624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908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76939C-C128-2EBE-DA5A-5DEECA1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68443B-92E8-D634-471B-EDAC26F0EF92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B0FC9D-6F2F-80C0-D433-4B0C0DDE2B7A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FACC11-8E71-E775-2B7E-480E306F951A}"/>
              </a:ext>
            </a:extLst>
          </p:cNvPr>
          <p:cNvSpPr txBox="1"/>
          <p:nvPr/>
        </p:nvSpPr>
        <p:spPr>
          <a:xfrm>
            <a:off x="173039" y="551060"/>
            <a:ext cx="1021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関数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7AA085-C120-06A8-67FD-0E2205BB6C1B}"/>
              </a:ext>
            </a:extLst>
          </p:cNvPr>
          <p:cNvSpPr txBox="1"/>
          <p:nvPr/>
        </p:nvSpPr>
        <p:spPr>
          <a:xfrm>
            <a:off x="1210582" y="551060"/>
            <a:ext cx="7359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C9CD19-85D0-3834-0CEF-1878ECE0DAC0}"/>
              </a:ext>
            </a:extLst>
          </p:cNvPr>
          <p:cNvSpPr txBox="1"/>
          <p:nvPr/>
        </p:nvSpPr>
        <p:spPr>
          <a:xfrm>
            <a:off x="759362" y="4506554"/>
            <a:ext cx="1457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r>
              <a:rPr lang="en-US" altLang="ja-JP" dirty="0"/>
              <a:t>a = 156</a:t>
            </a:r>
          </a:p>
          <a:p>
            <a:r>
              <a:rPr lang="en-US" altLang="ja-JP" dirty="0"/>
              <a:t>b = 243</a:t>
            </a:r>
          </a:p>
          <a:p>
            <a:r>
              <a:rPr lang="en-US" altLang="ja-JP" dirty="0"/>
              <a:t>c = 399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8ED8E9-DD8D-C961-E14A-90DCFCB58EF0}"/>
              </a:ext>
            </a:extLst>
          </p:cNvPr>
          <p:cNvSpPr txBox="1"/>
          <p:nvPr/>
        </p:nvSpPr>
        <p:spPr>
          <a:xfrm>
            <a:off x="2216861" y="2459504"/>
            <a:ext cx="345336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</a:t>
            </a:r>
            <a:r>
              <a:rPr lang="en-US" altLang="ja-JP" sz="2400" b="1" dirty="0">
                <a:solidFill>
                  <a:srgbClr val="C00000"/>
                </a:solidFill>
              </a:rPr>
              <a:t>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c</a:t>
            </a:r>
            <a:r>
              <a:rPr lang="ja-JP" altLang="en-US" sz="2400" dirty="0"/>
              <a:t>):</a:t>
            </a:r>
            <a:endParaRPr lang="en-US" altLang="ja-JP" sz="2400" dirty="0"/>
          </a:p>
          <a:p>
            <a:endParaRPr lang="en-US" altLang="ja-JP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accent4">
                    <a:lumMod val="50000"/>
                  </a:schemeClr>
                </a:solidFill>
              </a:rPr>
              <a:t>       x = a + 4*b +5*c</a:t>
            </a:r>
          </a:p>
          <a:p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</a:t>
            </a:r>
            <a:r>
              <a:rPr lang="en-US" altLang="ja-JP" sz="2400" b="1" dirty="0">
                <a:solidFill>
                  <a:srgbClr val="7030A0"/>
                </a:solidFill>
              </a:rPr>
              <a:t>return </a:t>
            </a:r>
            <a:r>
              <a:rPr lang="en-US" altLang="ja-JP" sz="2400" b="1" dirty="0"/>
              <a:t>x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D9CCE8-C126-18EC-13D2-588145CCD198}"/>
              </a:ext>
            </a:extLst>
          </p:cNvPr>
          <p:cNvSpPr txBox="1"/>
          <p:nvPr/>
        </p:nvSpPr>
        <p:spPr>
          <a:xfrm>
            <a:off x="1330806" y="2459504"/>
            <a:ext cx="85306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関数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7045AFB-2DE9-99ED-625D-E10D5FA99984}"/>
              </a:ext>
            </a:extLst>
          </p:cNvPr>
          <p:cNvSpPr txBox="1"/>
          <p:nvPr/>
        </p:nvSpPr>
        <p:spPr>
          <a:xfrm>
            <a:off x="2216861" y="1643560"/>
            <a:ext cx="345336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処理を関数のコードに変換しました。</a:t>
            </a:r>
            <a:endParaRPr lang="ja-JP" altLang="en-US" sz="2000" dirty="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0D49BFCD-0050-39E6-50E2-4A91A7CE18AD}"/>
              </a:ext>
            </a:extLst>
          </p:cNvPr>
          <p:cNvSpPr/>
          <p:nvPr/>
        </p:nvSpPr>
        <p:spPr>
          <a:xfrm>
            <a:off x="2363840" y="4794440"/>
            <a:ext cx="676893" cy="624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4D5D43-EED9-CBD8-FB9F-A7DF513867F9}"/>
              </a:ext>
            </a:extLst>
          </p:cNvPr>
          <p:cNvSpPr txBox="1"/>
          <p:nvPr/>
        </p:nvSpPr>
        <p:spPr>
          <a:xfrm>
            <a:off x="3182932" y="4875886"/>
            <a:ext cx="318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C00000"/>
                </a:solidFill>
              </a:rPr>
              <a:t>x = 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156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243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399</a:t>
            </a:r>
            <a:r>
              <a:rPr lang="ja-JP" altLang="en-US" sz="2400" dirty="0"/>
              <a:t>)</a:t>
            </a:r>
            <a:endParaRPr lang="en-US" altLang="ja-JP" sz="2400" dirty="0"/>
          </a:p>
        </p:txBody>
      </p:sp>
      <p:sp>
        <p:nvSpPr>
          <p:cNvPr id="19" name="右矢印 10">
            <a:extLst>
              <a:ext uri="{FF2B5EF4-FFF2-40B4-BE49-F238E27FC236}">
                <a16:creationId xmlns:a16="http://schemas.microsoft.com/office/drawing/2014/main" id="{4DE14DCD-098C-C8F9-3FB4-CEB6A052C409}"/>
              </a:ext>
            </a:extLst>
          </p:cNvPr>
          <p:cNvSpPr/>
          <p:nvPr/>
        </p:nvSpPr>
        <p:spPr>
          <a:xfrm>
            <a:off x="6510006" y="4794440"/>
            <a:ext cx="676893" cy="624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2B07A6C-547D-4DE4-25DD-B2797F6DFFE5}"/>
              </a:ext>
            </a:extLst>
          </p:cNvPr>
          <p:cNvSpPr txBox="1"/>
          <p:nvPr/>
        </p:nvSpPr>
        <p:spPr>
          <a:xfrm>
            <a:off x="7346638" y="4875886"/>
            <a:ext cx="9180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/>
              <a:t>3123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78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2C11DE-CE79-684E-5ABB-A0B9D645EE90}"/>
              </a:ext>
            </a:extLst>
          </p:cNvPr>
          <p:cNvSpPr txBox="1"/>
          <p:nvPr/>
        </p:nvSpPr>
        <p:spPr>
          <a:xfrm>
            <a:off x="1155894" y="1872394"/>
            <a:ext cx="420331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　</a:t>
            </a:r>
            <a:r>
              <a:rPr lang="en-US" altLang="ja-JP" sz="2400" b="1" dirty="0">
                <a:solidFill>
                  <a:srgbClr val="C00000"/>
                </a:solidFill>
              </a:rPr>
              <a:t>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c</a:t>
            </a:r>
            <a:r>
              <a:rPr lang="ja-JP" altLang="en-US" sz="2400" dirty="0"/>
              <a:t>):</a:t>
            </a:r>
          </a:p>
          <a:p>
            <a:endParaRPr lang="en-US" altLang="ja-JP" sz="2400" dirty="0"/>
          </a:p>
          <a:p>
            <a:r>
              <a:rPr lang="ja-JP" altLang="en-US" sz="2400" b="1" dirty="0">
                <a:solidFill>
                  <a:schemeClr val="accent4">
                    <a:lumMod val="50000"/>
                  </a:schemeClr>
                </a:solidFill>
              </a:rPr>
              <a:t>　    </a:t>
            </a:r>
            <a:endParaRPr lang="en-US" altLang="ja-JP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accent4">
                    <a:lumMod val="50000"/>
                  </a:schemeClr>
                </a:solidFill>
              </a:rPr>
              <a:t>       x = a + 4*b +5*c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</a:t>
            </a:r>
            <a:r>
              <a:rPr lang="en-US" altLang="ja-JP" sz="2400" b="1" dirty="0">
                <a:solidFill>
                  <a:srgbClr val="7030A0"/>
                </a:solidFill>
              </a:rPr>
              <a:t>return </a:t>
            </a:r>
            <a:r>
              <a:rPr lang="en-US" altLang="ja-JP" sz="2400" b="1" dirty="0"/>
              <a:t>x</a:t>
            </a:r>
            <a:endParaRPr lang="en-US" altLang="ja-JP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D15122-2315-33A2-A000-7F1AF0F271A0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06C3D3-1417-49D4-D5D8-CB1731E888D6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AAC539-1597-9FD5-7B3A-6B39CE560BF4}"/>
              </a:ext>
            </a:extLst>
          </p:cNvPr>
          <p:cNvSpPr txBox="1"/>
          <p:nvPr/>
        </p:nvSpPr>
        <p:spPr>
          <a:xfrm>
            <a:off x="173039" y="551060"/>
            <a:ext cx="1021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関数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360FA7-E115-328D-4FE0-1FD4A8153A5B}"/>
              </a:ext>
            </a:extLst>
          </p:cNvPr>
          <p:cNvSpPr txBox="1"/>
          <p:nvPr/>
        </p:nvSpPr>
        <p:spPr>
          <a:xfrm>
            <a:off x="1210582" y="551060"/>
            <a:ext cx="9144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EC95E-8C88-9384-08EC-A602403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D2F22D3-6906-3DF5-F214-D3DF4C43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897" y="2562427"/>
            <a:ext cx="46187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引数</a:t>
            </a:r>
            <a:r>
              <a:rPr lang="ja-JP" altLang="en-US" sz="2000" dirty="0"/>
              <a:t>：関数にデータを渡すための変数</a:t>
            </a: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E000C3-4439-D203-B5C4-DE6B4C0F7061}"/>
              </a:ext>
            </a:extLst>
          </p:cNvPr>
          <p:cNvSpPr txBox="1"/>
          <p:nvPr/>
        </p:nvSpPr>
        <p:spPr>
          <a:xfrm>
            <a:off x="1155894" y="1334061"/>
            <a:ext cx="42033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400" b="1" dirty="0"/>
              <a:t>関数の中身を見てみます。</a:t>
            </a:r>
            <a:endParaRPr lang="ja-JP" altLang="en-US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6F57A8E-C109-DC32-AA41-53DE246C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72" y="2565486"/>
            <a:ext cx="149958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キーワード</a:t>
            </a:r>
            <a:endParaRPr lang="en-US" altLang="ja-JP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116AAA-6555-DD4D-8431-91D6B649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727" y="2562427"/>
            <a:ext cx="1037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関数名</a:t>
            </a:r>
            <a:endParaRPr lang="en-US" altLang="ja-JP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124672-ED83-49D0-1742-67E2F8FCBB4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01041" y="2221513"/>
            <a:ext cx="413923" cy="3439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5F17906-D4BF-A06B-8047-1F992CE73369}"/>
              </a:ext>
            </a:extLst>
          </p:cNvPr>
          <p:cNvCxnSpPr>
            <a:cxnSpLocks/>
          </p:cNvCxnSpPr>
          <p:nvPr/>
        </p:nvCxnSpPr>
        <p:spPr>
          <a:xfrm>
            <a:off x="2220176" y="2266221"/>
            <a:ext cx="770997" cy="2962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F7BADF3-7717-35F0-61AC-A62CB8E6854A}"/>
              </a:ext>
            </a:extLst>
          </p:cNvPr>
          <p:cNvCxnSpPr>
            <a:cxnSpLocks/>
          </p:cNvCxnSpPr>
          <p:nvPr/>
        </p:nvCxnSpPr>
        <p:spPr>
          <a:xfrm>
            <a:off x="3294379" y="2245224"/>
            <a:ext cx="1017418" cy="3530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7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96EFC4-326F-17E8-B62F-4CADB5FE6C5C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BE4DBA-06C5-2CD5-3C27-EFF9F6DF52A9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167A57-B321-FF43-E731-E537549E230D}"/>
              </a:ext>
            </a:extLst>
          </p:cNvPr>
          <p:cNvSpPr txBox="1"/>
          <p:nvPr/>
        </p:nvSpPr>
        <p:spPr>
          <a:xfrm>
            <a:off x="68479" y="2690033"/>
            <a:ext cx="68799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 </a:t>
            </a:r>
            <a:r>
              <a:rPr kumimoji="1" lang="ja-JP" altLang="en-US" b="1" dirty="0"/>
              <a:t>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BE579E-57A9-A43A-F46C-AC581EFF052B}"/>
              </a:ext>
            </a:extLst>
          </p:cNvPr>
          <p:cNvSpPr txBox="1"/>
          <p:nvPr/>
        </p:nvSpPr>
        <p:spPr>
          <a:xfrm>
            <a:off x="1273435" y="2690033"/>
            <a:ext cx="6570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dirty="0"/>
              <a:t>Pythonのプログラムで非常に頻繁に使用される構造</a:t>
            </a:r>
            <a:r>
              <a:rPr lang="ja-JP" altLang="en-US" dirty="0"/>
              <a:t>です。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5ABA0B-B206-FBA7-6AC3-BDE257E38BBE}"/>
              </a:ext>
            </a:extLst>
          </p:cNvPr>
          <p:cNvSpPr txBox="1"/>
          <p:nvPr/>
        </p:nvSpPr>
        <p:spPr>
          <a:xfrm>
            <a:off x="559061" y="2690033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8CFD3F-5CC8-F6B0-23A2-A1326646FADE}"/>
              </a:ext>
            </a:extLst>
          </p:cNvPr>
          <p:cNvSpPr txBox="1"/>
          <p:nvPr/>
        </p:nvSpPr>
        <p:spPr>
          <a:xfrm>
            <a:off x="68478" y="3260627"/>
            <a:ext cx="12123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文（条件分岐）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</a:p>
          <a:p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特定の条件が真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(True)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か偽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(False)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かに基づいて</a:t>
            </a:r>
            <a:r>
              <a:rPr lang="ja-JP" altLang="en-US" b="1" i="0" u="sng" dirty="0">
                <a:solidFill>
                  <a:srgbClr val="374151"/>
                </a:solidFill>
                <a:effectLst/>
                <a:latin typeface="Söhne"/>
              </a:rPr>
              <a:t>プログラムの実行経路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ja-JP" altLang="ja-JP" b="1" u="sng" dirty="0"/>
              <a:t>コードの実行フローを制御する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）を変更します。</a:t>
            </a:r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B2FB1D-18FB-3C73-AB3E-C0E06F7F4689}"/>
              </a:ext>
            </a:extLst>
          </p:cNvPr>
          <p:cNvSpPr txBox="1"/>
          <p:nvPr/>
        </p:nvSpPr>
        <p:spPr>
          <a:xfrm>
            <a:off x="68478" y="4554679"/>
            <a:ext cx="12123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for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文（繰り返し）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</a:p>
          <a:p>
            <a:r>
              <a:rPr lang="ja-JP" altLang="en-US" dirty="0">
                <a:solidFill>
                  <a:srgbClr val="4D5156"/>
                </a:solidFill>
                <a:latin typeface="arial" panose="020B0604020202020204" pitchFamily="34" charset="0"/>
              </a:rPr>
              <a:t>データの集まりの中、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要素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ごとに一連の操作を</a:t>
            </a:r>
            <a:r>
              <a:rPr lang="ja-JP" altLang="en-US" b="1" i="0" u="sng" dirty="0">
                <a:solidFill>
                  <a:srgbClr val="374151"/>
                </a:solidFill>
                <a:effectLst/>
                <a:latin typeface="Söhne"/>
              </a:rPr>
              <a:t>繰り返し実行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します。繰り返す回数は、要素の数で決まります。</a:t>
            </a:r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1385A-DEFD-DADA-F379-D3A16A50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00169E4-0E46-E72E-66DD-4743DCB61348}"/>
              </a:ext>
            </a:extLst>
          </p:cNvPr>
          <p:cNvSpPr txBox="1"/>
          <p:nvPr/>
        </p:nvSpPr>
        <p:spPr>
          <a:xfrm>
            <a:off x="136732" y="620607"/>
            <a:ext cx="120552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</a:lstStyle>
          <a:p>
            <a:pPr algn="just"/>
            <a:r>
              <a:rPr lang="ja-JP" altLang="ja-JP" sz="2000" b="1" dirty="0">
                <a:solidFill>
                  <a:srgbClr val="FF0000"/>
                </a:solidFill>
              </a:rPr>
              <a:t>プログラミング</a:t>
            </a:r>
            <a:r>
              <a:rPr lang="ja-JP" altLang="ja-JP" dirty="0"/>
              <a:t>（コーディングとも呼ばれます）は、</a:t>
            </a:r>
            <a:endParaRPr lang="en-US" altLang="ja-JP" dirty="0"/>
          </a:p>
          <a:p>
            <a:pPr algn="just"/>
            <a:r>
              <a:rPr lang="ja-JP" altLang="ja-JP" dirty="0"/>
              <a:t>コンピュータに特定のタスクを実行させるための命令を書くプロセスです。</a:t>
            </a:r>
            <a:r>
              <a:rPr lang="ja-JP" altLang="en-US" dirty="0"/>
              <a:t>プログラミング言語を使用して、コンピュータに対して</a:t>
            </a:r>
            <a:r>
              <a:rPr lang="ja-JP" altLang="en-US" b="1" dirty="0"/>
              <a:t>明確で順序だった命令のセット</a:t>
            </a:r>
            <a:r>
              <a:rPr lang="ja-JP" altLang="en-US" dirty="0"/>
              <a:t>を提供します。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3969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2C11DE-CE79-684E-5ABB-A0B9D645EE90}"/>
              </a:ext>
            </a:extLst>
          </p:cNvPr>
          <p:cNvSpPr txBox="1"/>
          <p:nvPr/>
        </p:nvSpPr>
        <p:spPr>
          <a:xfrm>
            <a:off x="1155894" y="1872394"/>
            <a:ext cx="420331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</a:t>
            </a:r>
            <a:r>
              <a:rPr lang="en-US" altLang="ja-JP" sz="2400" b="1" dirty="0">
                <a:solidFill>
                  <a:srgbClr val="C00000"/>
                </a:solidFill>
              </a:rPr>
              <a:t>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c</a:t>
            </a:r>
            <a:r>
              <a:rPr lang="ja-JP" altLang="en-US" sz="2400" dirty="0"/>
              <a:t>):</a:t>
            </a:r>
          </a:p>
          <a:p>
            <a:endParaRPr lang="en-US" altLang="ja-JP" sz="2400" dirty="0"/>
          </a:p>
          <a:p>
            <a:r>
              <a:rPr lang="ja-JP" altLang="en-US" sz="2400" b="1" dirty="0">
                <a:solidFill>
                  <a:schemeClr val="accent4">
                    <a:lumMod val="50000"/>
                  </a:schemeClr>
                </a:solidFill>
              </a:rPr>
              <a:t>　    </a:t>
            </a:r>
            <a:endParaRPr lang="en-US" altLang="ja-JP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accent4">
                    <a:lumMod val="50000"/>
                  </a:schemeClr>
                </a:solidFill>
              </a:rPr>
              <a:t>       x = a + 4*b +5*c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</a:t>
            </a:r>
            <a:r>
              <a:rPr lang="en-US" altLang="ja-JP" sz="2400" b="1" dirty="0">
                <a:solidFill>
                  <a:srgbClr val="7030A0"/>
                </a:solidFill>
              </a:rPr>
              <a:t>return </a:t>
            </a:r>
            <a:r>
              <a:rPr lang="en-US" altLang="ja-JP" sz="2400" b="1" dirty="0"/>
              <a:t>x</a:t>
            </a:r>
            <a:endParaRPr lang="en-US" altLang="ja-JP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D15122-2315-33A2-A000-7F1AF0F271A0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06C3D3-1417-49D4-D5D8-CB1731E888D6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AAC539-1597-9FD5-7B3A-6B39CE560BF4}"/>
              </a:ext>
            </a:extLst>
          </p:cNvPr>
          <p:cNvSpPr txBox="1"/>
          <p:nvPr/>
        </p:nvSpPr>
        <p:spPr>
          <a:xfrm>
            <a:off x="173039" y="551060"/>
            <a:ext cx="1021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関数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360FA7-E115-328D-4FE0-1FD4A8153A5B}"/>
              </a:ext>
            </a:extLst>
          </p:cNvPr>
          <p:cNvSpPr txBox="1"/>
          <p:nvPr/>
        </p:nvSpPr>
        <p:spPr>
          <a:xfrm>
            <a:off x="1210582" y="551060"/>
            <a:ext cx="9144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EC95E-8C88-9384-08EC-A602403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5612FE-CD70-91A1-B0D5-E22253843DF0}"/>
              </a:ext>
            </a:extLst>
          </p:cNvPr>
          <p:cNvSpPr txBox="1"/>
          <p:nvPr/>
        </p:nvSpPr>
        <p:spPr>
          <a:xfrm>
            <a:off x="3991897" y="3652570"/>
            <a:ext cx="46187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/>
            </a:lvl1pPr>
          </a:lstStyle>
          <a:p>
            <a:r>
              <a:rPr lang="ja-JP" altLang="en-US" dirty="0"/>
              <a:t>関数の本体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Söhne"/>
              </a:rPr>
              <a:t>：関数の処理を記述します</a:t>
            </a:r>
            <a:endParaRPr lang="ja-JP" altLang="en-US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D2F22D3-6906-3DF5-F214-D3DF4C43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897" y="2562427"/>
            <a:ext cx="46187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引数</a:t>
            </a:r>
            <a:r>
              <a:rPr lang="ja-JP" altLang="en-US" sz="2000" dirty="0"/>
              <a:t>：関数にデータを渡すための変数</a:t>
            </a: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E000C3-4439-D203-B5C4-DE6B4C0F7061}"/>
              </a:ext>
            </a:extLst>
          </p:cNvPr>
          <p:cNvSpPr txBox="1"/>
          <p:nvPr/>
        </p:nvSpPr>
        <p:spPr>
          <a:xfrm>
            <a:off x="1155894" y="1334061"/>
            <a:ext cx="42033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400" b="1" dirty="0"/>
              <a:t>関数の中身を見てみます。</a:t>
            </a:r>
            <a:endParaRPr lang="ja-JP" altLang="en-US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6F57A8E-C109-DC32-AA41-53DE246C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72" y="2565486"/>
            <a:ext cx="149958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キーワード</a:t>
            </a:r>
            <a:endParaRPr lang="en-US" altLang="ja-JP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116AAA-6555-DD4D-8431-91D6B649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727" y="2562427"/>
            <a:ext cx="1037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関数名</a:t>
            </a:r>
            <a:endParaRPr lang="en-US" altLang="ja-JP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124672-ED83-49D0-1742-67E2F8FCBB4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01041" y="2221513"/>
            <a:ext cx="413923" cy="3439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5F17906-D4BF-A06B-8047-1F992CE73369}"/>
              </a:ext>
            </a:extLst>
          </p:cNvPr>
          <p:cNvCxnSpPr>
            <a:cxnSpLocks/>
          </p:cNvCxnSpPr>
          <p:nvPr/>
        </p:nvCxnSpPr>
        <p:spPr>
          <a:xfrm>
            <a:off x="2122022" y="2209395"/>
            <a:ext cx="1017418" cy="35303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F7BADF3-7717-35F0-61AC-A62CB8E6854A}"/>
              </a:ext>
            </a:extLst>
          </p:cNvPr>
          <p:cNvCxnSpPr>
            <a:cxnSpLocks/>
          </p:cNvCxnSpPr>
          <p:nvPr/>
        </p:nvCxnSpPr>
        <p:spPr>
          <a:xfrm>
            <a:off x="3294379" y="2245224"/>
            <a:ext cx="1017418" cy="3530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39A798B-1AFE-7A54-8B73-40C08C36AA43}"/>
              </a:ext>
            </a:extLst>
          </p:cNvPr>
          <p:cNvCxnSpPr>
            <a:cxnSpLocks/>
          </p:cNvCxnSpPr>
          <p:nvPr/>
        </p:nvCxnSpPr>
        <p:spPr>
          <a:xfrm>
            <a:off x="3960048" y="3364957"/>
            <a:ext cx="525592" cy="287613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90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2C11DE-CE79-684E-5ABB-A0B9D645EE90}"/>
              </a:ext>
            </a:extLst>
          </p:cNvPr>
          <p:cNvSpPr txBox="1"/>
          <p:nvPr/>
        </p:nvSpPr>
        <p:spPr>
          <a:xfrm>
            <a:off x="1155894" y="1872394"/>
            <a:ext cx="338054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</a:t>
            </a:r>
            <a:r>
              <a:rPr lang="en-US" altLang="ja-JP" sz="2400" b="1" dirty="0">
                <a:solidFill>
                  <a:srgbClr val="C00000"/>
                </a:solidFill>
              </a:rPr>
              <a:t>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c</a:t>
            </a:r>
            <a:r>
              <a:rPr lang="ja-JP" altLang="en-US" sz="2400" dirty="0"/>
              <a:t>):</a:t>
            </a:r>
          </a:p>
          <a:p>
            <a:endParaRPr lang="en-US" altLang="ja-JP" sz="2400" dirty="0"/>
          </a:p>
          <a:p>
            <a:r>
              <a:rPr lang="ja-JP" altLang="en-US" sz="2400" b="1" dirty="0">
                <a:solidFill>
                  <a:schemeClr val="accent4">
                    <a:lumMod val="50000"/>
                  </a:schemeClr>
                </a:solidFill>
              </a:rPr>
              <a:t>　    </a:t>
            </a:r>
            <a:endParaRPr lang="en-US" altLang="ja-JP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accent4">
                    <a:lumMod val="50000"/>
                  </a:schemeClr>
                </a:solidFill>
              </a:rPr>
              <a:t>       x = a + 4*b +5*c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</a:t>
            </a:r>
            <a:r>
              <a:rPr lang="en-US" altLang="ja-JP" sz="2400" b="1" dirty="0">
                <a:solidFill>
                  <a:srgbClr val="7030A0"/>
                </a:solidFill>
              </a:rPr>
              <a:t>return </a:t>
            </a:r>
            <a:r>
              <a:rPr lang="en-US" altLang="ja-JP" sz="2400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endParaRPr lang="en-US" altLang="ja-JP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D15122-2315-33A2-A000-7F1AF0F271A0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06C3D3-1417-49D4-D5D8-CB1731E888D6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AAC539-1597-9FD5-7B3A-6B39CE560BF4}"/>
              </a:ext>
            </a:extLst>
          </p:cNvPr>
          <p:cNvSpPr txBox="1"/>
          <p:nvPr/>
        </p:nvSpPr>
        <p:spPr>
          <a:xfrm>
            <a:off x="173039" y="551060"/>
            <a:ext cx="1021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関数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360FA7-E115-328D-4FE0-1FD4A8153A5B}"/>
              </a:ext>
            </a:extLst>
          </p:cNvPr>
          <p:cNvSpPr txBox="1"/>
          <p:nvPr/>
        </p:nvSpPr>
        <p:spPr>
          <a:xfrm>
            <a:off x="1210582" y="551060"/>
            <a:ext cx="9144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EC95E-8C88-9384-08EC-A602403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5612FE-CD70-91A1-B0D5-E22253843DF0}"/>
              </a:ext>
            </a:extLst>
          </p:cNvPr>
          <p:cNvSpPr txBox="1"/>
          <p:nvPr/>
        </p:nvSpPr>
        <p:spPr>
          <a:xfrm>
            <a:off x="3991897" y="3652570"/>
            <a:ext cx="46187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/>
            </a:lvl1pPr>
          </a:lstStyle>
          <a:p>
            <a:r>
              <a:rPr lang="ja-JP" altLang="en-US" dirty="0"/>
              <a:t>関数の本体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Söhne"/>
              </a:rPr>
              <a:t>：関数の処理を記述します</a:t>
            </a:r>
            <a:endParaRPr lang="ja-JP" altLang="en-US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D2F22D3-6906-3DF5-F214-D3DF4C43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897" y="2562427"/>
            <a:ext cx="46187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引数</a:t>
            </a:r>
            <a:r>
              <a:rPr lang="ja-JP" altLang="en-US" sz="2000" dirty="0"/>
              <a:t>：関数にデータを渡すための変数</a:t>
            </a: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E000C3-4439-D203-B5C4-DE6B4C0F7061}"/>
              </a:ext>
            </a:extLst>
          </p:cNvPr>
          <p:cNvSpPr txBox="1"/>
          <p:nvPr/>
        </p:nvSpPr>
        <p:spPr>
          <a:xfrm>
            <a:off x="1155894" y="1334061"/>
            <a:ext cx="42033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400" b="1" dirty="0"/>
              <a:t>コードの中身を見てみます。</a:t>
            </a:r>
            <a:endParaRPr lang="ja-JP" altLang="en-US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6F57A8E-C109-DC32-AA41-53DE246C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72" y="2565486"/>
            <a:ext cx="149958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キーワード</a:t>
            </a:r>
            <a:endParaRPr lang="en-US" altLang="ja-JP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8116AAA-6555-DD4D-8431-91D6B649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727" y="2562427"/>
            <a:ext cx="1037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1" dirty="0"/>
              <a:t>関数名</a:t>
            </a:r>
            <a:endParaRPr lang="en-US" altLang="ja-JP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124672-ED83-49D0-1742-67E2F8FCBB4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501041" y="2221513"/>
            <a:ext cx="413923" cy="3439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5F17906-D4BF-A06B-8047-1F992CE73369}"/>
              </a:ext>
            </a:extLst>
          </p:cNvPr>
          <p:cNvCxnSpPr>
            <a:cxnSpLocks/>
          </p:cNvCxnSpPr>
          <p:nvPr/>
        </p:nvCxnSpPr>
        <p:spPr>
          <a:xfrm>
            <a:off x="2122022" y="2209395"/>
            <a:ext cx="1017418" cy="35303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F7BADF3-7717-35F0-61AC-A62CB8E6854A}"/>
              </a:ext>
            </a:extLst>
          </p:cNvPr>
          <p:cNvCxnSpPr>
            <a:cxnSpLocks/>
          </p:cNvCxnSpPr>
          <p:nvPr/>
        </p:nvCxnSpPr>
        <p:spPr>
          <a:xfrm>
            <a:off x="3139440" y="2209395"/>
            <a:ext cx="1172357" cy="3888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39A798B-1AFE-7A54-8B73-40C08C36AA43}"/>
              </a:ext>
            </a:extLst>
          </p:cNvPr>
          <p:cNvCxnSpPr>
            <a:cxnSpLocks/>
          </p:cNvCxnSpPr>
          <p:nvPr/>
        </p:nvCxnSpPr>
        <p:spPr>
          <a:xfrm>
            <a:off x="3960048" y="3364957"/>
            <a:ext cx="525592" cy="287613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7C72F8-E7BE-0B04-37A0-7DAF24336E18}"/>
              </a:ext>
            </a:extLst>
          </p:cNvPr>
          <p:cNvSpPr txBox="1"/>
          <p:nvPr/>
        </p:nvSpPr>
        <p:spPr>
          <a:xfrm>
            <a:off x="3991896" y="4742713"/>
            <a:ext cx="461870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000"/>
            </a:lvl1pPr>
          </a:lstStyle>
          <a:p>
            <a:r>
              <a:rPr lang="ja-JP" altLang="en-US" dirty="0"/>
              <a:t>戻り値</a:t>
            </a:r>
            <a:r>
              <a:rPr lang="ja-JP" altLang="en-US" b="0" i="0" dirty="0">
                <a:solidFill>
                  <a:srgbClr val="0F0F0F"/>
                </a:solidFill>
                <a:effectLst/>
                <a:latin typeface="Söhne"/>
              </a:rPr>
              <a:t>：</a:t>
            </a:r>
            <a:r>
              <a:rPr lang="ja-JP" altLang="ja-JP" sz="2000" dirty="0"/>
              <a:t>関数が値を返す場合、return文を使用してその値を指定します 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868713F-7D9A-AB39-9BC9-E9B4EA31C0A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367935" y="4482911"/>
            <a:ext cx="1623961" cy="61374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3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D15122-2315-33A2-A000-7F1AF0F271A0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06C3D3-1417-49D4-D5D8-CB1731E888D6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AAC539-1597-9FD5-7B3A-6B39CE560BF4}"/>
              </a:ext>
            </a:extLst>
          </p:cNvPr>
          <p:cNvSpPr txBox="1"/>
          <p:nvPr/>
        </p:nvSpPr>
        <p:spPr>
          <a:xfrm>
            <a:off x="173039" y="551060"/>
            <a:ext cx="10212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関数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360FA7-E115-328D-4FE0-1FD4A8153A5B}"/>
              </a:ext>
            </a:extLst>
          </p:cNvPr>
          <p:cNvSpPr txBox="1"/>
          <p:nvPr/>
        </p:nvSpPr>
        <p:spPr>
          <a:xfrm>
            <a:off x="1210582" y="551060"/>
            <a:ext cx="6643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EC95E-8C88-9384-08EC-A602403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0A1B5E-B677-C25C-557D-BDB126AFEFA9}"/>
              </a:ext>
            </a:extLst>
          </p:cNvPr>
          <p:cNvSpPr txBox="1"/>
          <p:nvPr/>
        </p:nvSpPr>
        <p:spPr>
          <a:xfrm>
            <a:off x="1618937" y="1348718"/>
            <a:ext cx="461870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</a:t>
            </a:r>
            <a:r>
              <a:rPr lang="ja-JP" altLang="en-US" sz="2400" b="1" dirty="0">
                <a:solidFill>
                  <a:srgbClr val="C00000"/>
                </a:solidFill>
              </a:rPr>
              <a:t>関数名</a:t>
            </a:r>
            <a:r>
              <a:rPr lang="ja-JP" altLang="en-US" sz="2400" dirty="0"/>
              <a:t>(</a:t>
            </a:r>
            <a:r>
              <a:rPr lang="ja-JP" altLang="en-US" sz="2400" dirty="0">
                <a:solidFill>
                  <a:srgbClr val="0070C0"/>
                </a:solidFill>
              </a:rPr>
              <a:t>引数1</a:t>
            </a:r>
            <a:r>
              <a:rPr lang="ja-JP" altLang="en-US" sz="2400" dirty="0"/>
              <a:t>, </a:t>
            </a:r>
            <a:r>
              <a:rPr lang="ja-JP" altLang="en-US" sz="2400" dirty="0">
                <a:solidFill>
                  <a:srgbClr val="0070C0"/>
                </a:solidFill>
              </a:rPr>
              <a:t>引数2</a:t>
            </a:r>
            <a:r>
              <a:rPr lang="ja-JP" altLang="en-US" sz="2400" dirty="0"/>
              <a:t>, ...):</a:t>
            </a:r>
          </a:p>
          <a:p>
            <a:r>
              <a:rPr lang="ja-JP" altLang="en-US" sz="2400" dirty="0"/>
              <a:t>　</a:t>
            </a:r>
          </a:p>
          <a:p>
            <a:r>
              <a:rPr lang="ja-JP" altLang="en-US" sz="2400" dirty="0"/>
              <a:t>       </a:t>
            </a:r>
            <a:r>
              <a:rPr lang="ja-JP" altLang="en-US" sz="2400" b="1" dirty="0">
                <a:solidFill>
                  <a:schemeClr val="accent4">
                    <a:lumMod val="50000"/>
                  </a:schemeClr>
                </a:solidFill>
              </a:rPr>
              <a:t>処理1</a:t>
            </a:r>
            <a:endParaRPr lang="en-US" altLang="ja-JP" sz="2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r>
              <a:rPr lang="ja-JP" altLang="en-US" sz="2400" b="1" dirty="0">
                <a:solidFill>
                  <a:schemeClr val="accent4">
                    <a:lumMod val="50000"/>
                  </a:schemeClr>
                </a:solidFill>
              </a:rPr>
              <a:t>処理2</a:t>
            </a:r>
          </a:p>
          <a:p>
            <a:r>
              <a:rPr lang="ja-JP" altLang="en-US" sz="2400" dirty="0"/>
              <a:t>    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return</a:t>
            </a:r>
            <a:r>
              <a:rPr lang="ja-JP" altLang="en-US" sz="2400" dirty="0"/>
              <a:t> 戻り値</a:t>
            </a:r>
            <a:endParaRPr lang="en-US" altLang="ja-JP" sz="2400" dirty="0"/>
          </a:p>
          <a:p>
            <a:endParaRPr lang="ja-JP" altLang="en-US" sz="24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AB19248-93FF-4510-2663-371E5B056688}"/>
              </a:ext>
            </a:extLst>
          </p:cNvPr>
          <p:cNvGrpSpPr/>
          <p:nvPr/>
        </p:nvGrpSpPr>
        <p:grpSpPr>
          <a:xfrm>
            <a:off x="1711407" y="2170437"/>
            <a:ext cx="546763" cy="262700"/>
            <a:chOff x="789473" y="4218365"/>
            <a:chExt cx="546763" cy="262700"/>
          </a:xfrm>
          <a:noFill/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899B05-92CD-EC68-A122-C0806B0B44F0}"/>
                </a:ext>
              </a:extLst>
            </p:cNvPr>
            <p:cNvSpPr/>
            <p:nvPr/>
          </p:nvSpPr>
          <p:spPr>
            <a:xfrm>
              <a:off x="7894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2D0AF02-6D99-55C0-FBF2-150ED52DE4F4}"/>
                </a:ext>
              </a:extLst>
            </p:cNvPr>
            <p:cNvSpPr/>
            <p:nvPr/>
          </p:nvSpPr>
          <p:spPr>
            <a:xfrm>
              <a:off x="9418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4A96260-1F02-159B-DB4D-4AD1272A83C2}"/>
                </a:ext>
              </a:extLst>
            </p:cNvPr>
            <p:cNvSpPr/>
            <p:nvPr/>
          </p:nvSpPr>
          <p:spPr>
            <a:xfrm>
              <a:off x="10942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EA092C5-4C39-EA2A-27E5-9AC188888879}"/>
                </a:ext>
              </a:extLst>
            </p:cNvPr>
            <p:cNvSpPr/>
            <p:nvPr/>
          </p:nvSpPr>
          <p:spPr>
            <a:xfrm>
              <a:off x="12466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617E7AB-D026-7D3E-A818-C0B5B615C4EA}"/>
              </a:ext>
            </a:extLst>
          </p:cNvPr>
          <p:cNvGrpSpPr/>
          <p:nvPr/>
        </p:nvGrpSpPr>
        <p:grpSpPr>
          <a:xfrm>
            <a:off x="1709158" y="2899806"/>
            <a:ext cx="546763" cy="262700"/>
            <a:chOff x="789473" y="4218365"/>
            <a:chExt cx="546763" cy="262700"/>
          </a:xfrm>
          <a:noFill/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9E376A1-8F69-C164-8D61-E0DC3F95D333}"/>
                </a:ext>
              </a:extLst>
            </p:cNvPr>
            <p:cNvSpPr/>
            <p:nvPr/>
          </p:nvSpPr>
          <p:spPr>
            <a:xfrm>
              <a:off x="7894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ED6FDB0-D785-3207-3F3F-90A4CC6B914D}"/>
                </a:ext>
              </a:extLst>
            </p:cNvPr>
            <p:cNvSpPr/>
            <p:nvPr/>
          </p:nvSpPr>
          <p:spPr>
            <a:xfrm>
              <a:off x="9418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29A43A7-89A5-62D2-0022-7EE703290930}"/>
                </a:ext>
              </a:extLst>
            </p:cNvPr>
            <p:cNvSpPr/>
            <p:nvPr/>
          </p:nvSpPr>
          <p:spPr>
            <a:xfrm>
              <a:off x="10942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EE7F197-AC9A-6E60-409D-F15012BDEC4A}"/>
                </a:ext>
              </a:extLst>
            </p:cNvPr>
            <p:cNvSpPr/>
            <p:nvPr/>
          </p:nvSpPr>
          <p:spPr>
            <a:xfrm>
              <a:off x="12466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E30595A-AE0E-2E90-B6F4-7ADEBEC0F58B}"/>
              </a:ext>
            </a:extLst>
          </p:cNvPr>
          <p:cNvGrpSpPr/>
          <p:nvPr/>
        </p:nvGrpSpPr>
        <p:grpSpPr>
          <a:xfrm>
            <a:off x="1709158" y="3607520"/>
            <a:ext cx="546763" cy="262700"/>
            <a:chOff x="789473" y="4218365"/>
            <a:chExt cx="546763" cy="262700"/>
          </a:xfrm>
          <a:noFill/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59179F3-3239-A263-33ED-E1EB4B4DFC86}"/>
                </a:ext>
              </a:extLst>
            </p:cNvPr>
            <p:cNvSpPr/>
            <p:nvPr/>
          </p:nvSpPr>
          <p:spPr>
            <a:xfrm>
              <a:off x="7894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0F184707-9F3F-04C3-B7B7-EA43858AF224}"/>
                </a:ext>
              </a:extLst>
            </p:cNvPr>
            <p:cNvSpPr/>
            <p:nvPr/>
          </p:nvSpPr>
          <p:spPr>
            <a:xfrm>
              <a:off x="9418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0A8D1BB-E35C-3060-E5BF-32F83EDD59E3}"/>
                </a:ext>
              </a:extLst>
            </p:cNvPr>
            <p:cNvSpPr/>
            <p:nvPr/>
          </p:nvSpPr>
          <p:spPr>
            <a:xfrm>
              <a:off x="10942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2AA0F1A-FAEB-ECFF-308D-44E7E6E18032}"/>
                </a:ext>
              </a:extLst>
            </p:cNvPr>
            <p:cNvSpPr/>
            <p:nvPr/>
          </p:nvSpPr>
          <p:spPr>
            <a:xfrm>
              <a:off x="1246673" y="4218365"/>
              <a:ext cx="89563" cy="2627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42F0AC-3FBE-F387-3CB6-31D287805553}"/>
              </a:ext>
            </a:extLst>
          </p:cNvPr>
          <p:cNvSpPr txBox="1"/>
          <p:nvPr/>
        </p:nvSpPr>
        <p:spPr>
          <a:xfrm>
            <a:off x="1618937" y="4486777"/>
            <a:ext cx="623474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インデント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：</a:t>
            </a:r>
            <a:endParaRPr lang="en-US" altLang="ja-JP" sz="20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プログラムの構造を示すために使用される空白文字</a:t>
            </a:r>
            <a:endParaRPr lang="en-US" altLang="ja-JP" sz="20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処理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処理</a:t>
            </a:r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2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および</a:t>
            </a:r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return</a:t>
            </a:r>
            <a:r>
              <a:rPr lang="ja-JP" altLang="en-US" sz="2000" dirty="0">
                <a:solidFill>
                  <a:srgbClr val="374151"/>
                </a:solidFill>
                <a:latin typeface="Söhne"/>
              </a:rPr>
              <a:t>は、関数の一部内容として認識されています。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7" name="矢印: 右カーブ 6">
            <a:extLst>
              <a:ext uri="{FF2B5EF4-FFF2-40B4-BE49-F238E27FC236}">
                <a16:creationId xmlns:a16="http://schemas.microsoft.com/office/drawing/2014/main" id="{E8B3FAF9-A04E-6FEE-651F-B966CCE175E4}"/>
              </a:ext>
            </a:extLst>
          </p:cNvPr>
          <p:cNvSpPr/>
          <p:nvPr/>
        </p:nvSpPr>
        <p:spPr>
          <a:xfrm>
            <a:off x="1018585" y="3682231"/>
            <a:ext cx="555241" cy="1139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53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D15122-2315-33A2-A000-7F1AF0F271A0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06C3D3-1417-49D4-D5D8-CB1731E888D6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AAC539-1597-9FD5-7B3A-6B39CE560BF4}"/>
              </a:ext>
            </a:extLst>
          </p:cNvPr>
          <p:cNvSpPr txBox="1"/>
          <p:nvPr/>
        </p:nvSpPr>
        <p:spPr>
          <a:xfrm>
            <a:off x="173039" y="551060"/>
            <a:ext cx="68040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360FA7-E115-328D-4FE0-1FD4A8153A5B}"/>
              </a:ext>
            </a:extLst>
          </p:cNvPr>
          <p:cNvSpPr txBox="1"/>
          <p:nvPr/>
        </p:nvSpPr>
        <p:spPr>
          <a:xfrm>
            <a:off x="856365" y="561086"/>
            <a:ext cx="7327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特定の処理を実行するためのブロックをまとめたものです。</a:t>
            </a:r>
            <a:endParaRPr lang="ja-JP" altLang="en-US" b="1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EC95E-8C88-9384-08EC-A602403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0A1B5E-B677-C25C-557D-BDB126AFEFA9}"/>
              </a:ext>
            </a:extLst>
          </p:cNvPr>
          <p:cNvSpPr txBox="1"/>
          <p:nvPr/>
        </p:nvSpPr>
        <p:spPr>
          <a:xfrm>
            <a:off x="173039" y="1094398"/>
            <a:ext cx="420331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</a:t>
            </a:r>
            <a:r>
              <a:rPr lang="ja-JP" altLang="en-US" sz="2400" b="1" dirty="0">
                <a:solidFill>
                  <a:srgbClr val="C00000"/>
                </a:solidFill>
              </a:rPr>
              <a:t>関数名</a:t>
            </a:r>
            <a:r>
              <a:rPr lang="ja-JP" altLang="en-US" sz="2400" dirty="0"/>
              <a:t>(</a:t>
            </a:r>
            <a:r>
              <a:rPr lang="ja-JP" altLang="en-US" sz="2400" dirty="0">
                <a:solidFill>
                  <a:srgbClr val="0070C0"/>
                </a:solidFill>
              </a:rPr>
              <a:t>引数1</a:t>
            </a:r>
            <a:r>
              <a:rPr lang="ja-JP" altLang="en-US" sz="2400" dirty="0"/>
              <a:t>, </a:t>
            </a:r>
            <a:r>
              <a:rPr lang="ja-JP" altLang="en-US" sz="2400" dirty="0">
                <a:solidFill>
                  <a:srgbClr val="0070C0"/>
                </a:solidFill>
              </a:rPr>
              <a:t>引数2</a:t>
            </a:r>
            <a:r>
              <a:rPr lang="ja-JP" altLang="en-US" sz="2400" dirty="0"/>
              <a:t>, ...):</a:t>
            </a:r>
          </a:p>
          <a:p>
            <a:endParaRPr lang="en-US" altLang="ja-JP" sz="2400" dirty="0"/>
          </a:p>
          <a:p>
            <a:r>
              <a:rPr lang="ja-JP" altLang="en-US" sz="2400" dirty="0"/>
              <a:t>　</a:t>
            </a:r>
          </a:p>
          <a:p>
            <a:r>
              <a:rPr lang="ja-JP" altLang="en-US" sz="2400" dirty="0"/>
              <a:t>       </a:t>
            </a:r>
            <a:r>
              <a:rPr lang="ja-JP" altLang="en-US" sz="2400" b="1" dirty="0">
                <a:solidFill>
                  <a:schemeClr val="accent4">
                    <a:lumMod val="50000"/>
                  </a:schemeClr>
                </a:solidFill>
              </a:rPr>
              <a:t>処理1</a:t>
            </a:r>
          </a:p>
          <a:p>
            <a:r>
              <a:rPr lang="ja-JP" altLang="en-US" sz="2400"/>
              <a:t>       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return</a:t>
            </a:r>
            <a:r>
              <a:rPr lang="ja-JP" altLang="en-US" sz="2400" dirty="0"/>
              <a:t> 戻り値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476BFA-4977-A2B1-44C7-A544D998DE2C}"/>
              </a:ext>
            </a:extLst>
          </p:cNvPr>
          <p:cNvSpPr txBox="1"/>
          <p:nvPr/>
        </p:nvSpPr>
        <p:spPr>
          <a:xfrm>
            <a:off x="4612959" y="1094398"/>
            <a:ext cx="420331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def</a:t>
            </a:r>
            <a:r>
              <a:rPr lang="ja-JP" altLang="en-US" sz="2400" dirty="0"/>
              <a:t> </a:t>
            </a:r>
            <a:r>
              <a:rPr lang="en-US" altLang="ja-JP" sz="2400" b="1" dirty="0">
                <a:solidFill>
                  <a:srgbClr val="C00000"/>
                </a:solidFill>
              </a:rPr>
              <a:t>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/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c</a:t>
            </a:r>
            <a:r>
              <a:rPr lang="ja-JP" altLang="en-US" sz="2400" dirty="0"/>
              <a:t>):</a:t>
            </a:r>
          </a:p>
          <a:p>
            <a:endParaRPr lang="en-US" altLang="ja-JP" sz="2400" dirty="0"/>
          </a:p>
          <a:p>
            <a:r>
              <a:rPr lang="ja-JP" altLang="en-US" sz="2400" b="1" dirty="0">
                <a:solidFill>
                  <a:schemeClr val="accent4">
                    <a:lumMod val="50000"/>
                  </a:schemeClr>
                </a:solidFill>
              </a:rPr>
              <a:t>　    </a:t>
            </a:r>
            <a:endParaRPr lang="en-US" altLang="ja-JP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ja-JP" sz="2400" b="1" dirty="0">
                <a:solidFill>
                  <a:schemeClr val="accent4">
                    <a:lumMod val="50000"/>
                  </a:schemeClr>
                </a:solidFill>
              </a:rPr>
              <a:t>       x = a + 4*b +5*c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endParaRPr lang="ja-JP" alt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ja-JP" altLang="en-US" sz="2400" dirty="0"/>
              <a:t>       </a:t>
            </a:r>
            <a:endParaRPr lang="en-US" altLang="ja-JP" sz="2400" dirty="0"/>
          </a:p>
          <a:p>
            <a:r>
              <a:rPr lang="ja-JP" altLang="en-US" sz="2400" b="1" dirty="0">
                <a:solidFill>
                  <a:srgbClr val="7030A0"/>
                </a:solidFill>
              </a:rPr>
              <a:t>　   </a:t>
            </a:r>
            <a:r>
              <a:rPr lang="en-US" altLang="ja-JP" sz="2400" b="1" dirty="0">
                <a:solidFill>
                  <a:srgbClr val="7030A0"/>
                </a:solidFill>
              </a:rPr>
              <a:t>return </a:t>
            </a:r>
            <a:r>
              <a:rPr lang="en-US" altLang="ja-JP" sz="2400" b="1" dirty="0"/>
              <a:t>x</a:t>
            </a:r>
            <a:endParaRPr lang="en-US" altLang="ja-JP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FD8BBA-903C-0AB7-6CAA-E04948345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960" y="3872490"/>
            <a:ext cx="420331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en-US" altLang="ja-JP" sz="2000" b="1" dirty="0">
                <a:solidFill>
                  <a:srgbClr val="C00000"/>
                </a:solidFill>
              </a:rPr>
              <a:t>q</a:t>
            </a:r>
            <a:r>
              <a:rPr lang="ja-JP" altLang="en-US" sz="2000" dirty="0"/>
              <a:t>を作成しました。</a:t>
            </a:r>
            <a:endParaRPr lang="en-US" altLang="ja-JP" sz="20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3661150-F460-A2D1-7993-25F6B28F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959" y="4373036"/>
            <a:ext cx="420331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en-US" altLang="ja-JP" sz="2000" b="1" dirty="0">
                <a:solidFill>
                  <a:srgbClr val="C00000"/>
                </a:solidFill>
              </a:rPr>
              <a:t>q</a:t>
            </a:r>
            <a:r>
              <a:rPr lang="ja-JP" altLang="en-US" sz="2000" dirty="0"/>
              <a:t>を</a:t>
            </a:r>
            <a:r>
              <a:rPr lang="ja-JP" altLang="en-US" sz="2000" b="1" dirty="0">
                <a:solidFill>
                  <a:srgbClr val="FF0000"/>
                </a:solidFill>
              </a:rPr>
              <a:t>呼び出します</a:t>
            </a:r>
            <a:r>
              <a:rPr lang="ja-JP" altLang="en-US" sz="2000" dirty="0"/>
              <a:t>。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350AA3-BE03-3FF1-F585-AC0EADF63CA4}"/>
              </a:ext>
            </a:extLst>
          </p:cNvPr>
          <p:cNvSpPr txBox="1"/>
          <p:nvPr/>
        </p:nvSpPr>
        <p:spPr>
          <a:xfrm>
            <a:off x="4610348" y="4969892"/>
            <a:ext cx="42033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1" dirty="0"/>
              <a:t>x</a:t>
            </a:r>
            <a:r>
              <a:rPr lang="en-US" altLang="ja-JP" sz="2400" b="1" dirty="0">
                <a:solidFill>
                  <a:srgbClr val="C00000"/>
                </a:solidFill>
              </a:rPr>
              <a:t> </a:t>
            </a:r>
            <a:r>
              <a:rPr lang="en-US" altLang="ja-JP" sz="2400" b="1" dirty="0"/>
              <a:t>= </a:t>
            </a:r>
            <a:r>
              <a:rPr lang="en-US" altLang="ja-JP" sz="2400" b="1" dirty="0">
                <a:solidFill>
                  <a:srgbClr val="C00000"/>
                </a:solidFill>
              </a:rPr>
              <a:t>q</a:t>
            </a:r>
            <a:r>
              <a:rPr lang="ja-JP" altLang="en-US" sz="2400" dirty="0"/>
              <a:t>(</a:t>
            </a:r>
            <a:r>
              <a:rPr lang="en-US" altLang="ja-JP" sz="2400" dirty="0">
                <a:solidFill>
                  <a:srgbClr val="0070C0"/>
                </a:solidFill>
              </a:rPr>
              <a:t>1, 2, 3</a:t>
            </a:r>
            <a:r>
              <a:rPr lang="ja-JP" altLang="en-US" sz="2400" dirty="0"/>
              <a:t>)</a:t>
            </a:r>
            <a:endParaRPr lang="en-US" altLang="ja-JP" sz="2400" dirty="0"/>
          </a:p>
          <a:p>
            <a:r>
              <a:rPr lang="en-US" altLang="ja-JP" sz="2400" dirty="0"/>
              <a:t>print(</a:t>
            </a:r>
            <a:r>
              <a:rPr lang="en-US" altLang="ja-JP" sz="2400" b="1" dirty="0"/>
              <a:t>x</a:t>
            </a:r>
            <a:r>
              <a:rPr lang="en-US" altLang="ja-JP" sz="2400" dirty="0"/>
              <a:t>)</a:t>
            </a:r>
            <a:endParaRPr lang="ja-JP" altLang="en-US" sz="240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B0EFBD5-FB92-D247-25BA-FEDC67EB87BC}"/>
              </a:ext>
            </a:extLst>
          </p:cNvPr>
          <p:cNvSpPr/>
          <p:nvPr/>
        </p:nvSpPr>
        <p:spPr>
          <a:xfrm rot="16200000">
            <a:off x="8141007" y="3591440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FD8CEEDA-71F9-E769-943F-65AD10B5FB20}"/>
              </a:ext>
            </a:extLst>
          </p:cNvPr>
          <p:cNvSpPr/>
          <p:nvPr/>
        </p:nvSpPr>
        <p:spPr>
          <a:xfrm rot="5400000">
            <a:off x="8143853" y="4633316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D289827-2F8B-320F-232B-1CD5C300BD1E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07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F4D527-4F14-26A0-92BA-1E8199BAD554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を計算する関数を書きましょう</a:t>
            </a:r>
            <a:endParaRPr lang="ja-JP" altLang="en-US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D60A7-9266-A974-91F1-E3B816F9B917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6BE28D-480A-F72E-C8E0-ACA063FE1DBA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5C42-87CC-DC51-E53E-2AC6E57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E24C2BA-EDF2-8BAA-1D71-24F86414A87A}"/>
              </a:ext>
            </a:extLst>
          </p:cNvPr>
          <p:cNvSpPr txBox="1"/>
          <p:nvPr/>
        </p:nvSpPr>
        <p:spPr>
          <a:xfrm>
            <a:off x="589534" y="1629877"/>
            <a:ext cx="93926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2000" b="0" i="0" dirty="0">
                <a:solidFill>
                  <a:srgbClr val="0F0F0F"/>
                </a:solidFill>
                <a:effectLst/>
                <a:latin typeface="Söhne"/>
              </a:rPr>
              <a:t>BMI</a:t>
            </a:r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（</a:t>
            </a:r>
            <a:r>
              <a:rPr lang="en-US" altLang="ja-JP" sz="2000" b="0" i="0" dirty="0">
                <a:solidFill>
                  <a:srgbClr val="0F0F0F"/>
                </a:solidFill>
                <a:effectLst/>
                <a:latin typeface="Söhne"/>
              </a:rPr>
              <a:t>Body Mass Index</a:t>
            </a:r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、ボディマス指数）は、体重と身長を基にして身体の肥満度を評価するための指数です。</a:t>
            </a:r>
            <a:r>
              <a:rPr lang="ja-JP" altLang="en-US" sz="2000" dirty="0"/>
              <a:t>体重（</a:t>
            </a:r>
            <a:r>
              <a:rPr lang="en-US" altLang="ja-JP" sz="2000" dirty="0"/>
              <a:t>kg</a:t>
            </a:r>
            <a:r>
              <a:rPr lang="ja-JP" altLang="en-US" sz="2000" dirty="0"/>
              <a:t>）を身長（</a:t>
            </a:r>
            <a:r>
              <a:rPr lang="en-US" altLang="ja-JP" sz="2000" dirty="0"/>
              <a:t>m</a:t>
            </a:r>
            <a:r>
              <a:rPr lang="ja-JP" altLang="en-US" sz="2000" dirty="0"/>
              <a:t>）の</a:t>
            </a:r>
            <a:r>
              <a:rPr lang="en-US" altLang="ja-JP" sz="2000" dirty="0"/>
              <a:t>2</a:t>
            </a:r>
            <a:r>
              <a:rPr lang="ja-JP" altLang="en-US" sz="2000" dirty="0"/>
              <a:t>乗（身長</a:t>
            </a:r>
            <a:r>
              <a:rPr lang="en-US" altLang="ja-JP" sz="2000" dirty="0"/>
              <a:t>×</a:t>
            </a:r>
            <a:r>
              <a:rPr lang="ja-JP" altLang="en-US" sz="2000" dirty="0"/>
              <a:t>身長）で割った数値が</a:t>
            </a:r>
            <a:r>
              <a:rPr lang="en-US" altLang="ja-JP" sz="2000" dirty="0"/>
              <a:t>BMI</a:t>
            </a:r>
            <a:r>
              <a:rPr lang="ja-JP" altLang="en-US" sz="2000" dirty="0"/>
              <a:t>指数となります。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9EBA4E-A75C-F9AA-95FC-2B5AF4DB2800}"/>
              </a:ext>
            </a:extLst>
          </p:cNvPr>
          <p:cNvSpPr txBox="1"/>
          <p:nvPr/>
        </p:nvSpPr>
        <p:spPr>
          <a:xfrm>
            <a:off x="571466" y="295009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000" b="0" i="0" dirty="0">
                <a:effectLst/>
                <a:latin typeface="Söhne"/>
              </a:rPr>
              <a:t>BMI</a:t>
            </a:r>
            <a:r>
              <a:rPr lang="ja-JP" altLang="en-US" sz="2000" b="0" i="0" dirty="0">
                <a:effectLst/>
                <a:latin typeface="Söhne"/>
              </a:rPr>
              <a:t>は以下の数式で計算されます：</a:t>
            </a:r>
          </a:p>
          <a:p>
            <a:pPr algn="l"/>
            <a:r>
              <a:rPr lang="en-US" altLang="ja-JP" sz="2000" b="0" i="0" dirty="0">
                <a:effectLst/>
                <a:latin typeface="Söhne"/>
              </a:rPr>
              <a:t>BMI = </a:t>
            </a:r>
            <a:r>
              <a:rPr lang="ja-JP" altLang="en-US" sz="2000" b="0" i="0" dirty="0">
                <a:effectLst/>
                <a:latin typeface="Söhne"/>
              </a:rPr>
              <a:t>体重（</a:t>
            </a:r>
            <a:r>
              <a:rPr lang="en-US" altLang="ja-JP" sz="2000" b="0" i="0" dirty="0">
                <a:effectLst/>
                <a:latin typeface="Söhne"/>
              </a:rPr>
              <a:t>kg</a:t>
            </a:r>
            <a:r>
              <a:rPr lang="ja-JP" altLang="en-US" sz="2000" b="0" i="0" dirty="0">
                <a:effectLst/>
                <a:latin typeface="Söhne"/>
              </a:rPr>
              <a:t>） </a:t>
            </a:r>
            <a:r>
              <a:rPr lang="en-US" altLang="ja-JP" sz="2000" b="0" i="0" dirty="0">
                <a:effectLst/>
                <a:latin typeface="Söhne"/>
              </a:rPr>
              <a:t>/ (</a:t>
            </a:r>
            <a:r>
              <a:rPr lang="ja-JP" altLang="en-US" sz="2000" b="0" i="0" dirty="0">
                <a:effectLst/>
                <a:latin typeface="Söhne"/>
              </a:rPr>
              <a:t>身長（</a:t>
            </a:r>
            <a:r>
              <a:rPr lang="en-US" altLang="ja-JP" sz="2000" b="0" i="0" dirty="0">
                <a:effectLst/>
                <a:latin typeface="Söhne"/>
              </a:rPr>
              <a:t>m</a:t>
            </a:r>
            <a:r>
              <a:rPr lang="ja-JP" altLang="en-US" sz="2000" b="0" i="0" dirty="0">
                <a:effectLst/>
                <a:latin typeface="Söhne"/>
              </a:rPr>
              <a:t>） * 身長（</a:t>
            </a:r>
            <a:r>
              <a:rPr lang="en-US" altLang="ja-JP" sz="2000" b="0" i="0" dirty="0">
                <a:effectLst/>
                <a:latin typeface="Söhne"/>
              </a:rPr>
              <a:t>m</a:t>
            </a:r>
            <a:r>
              <a:rPr lang="ja-JP" altLang="en-US" sz="2000" b="0" i="0" dirty="0">
                <a:effectLst/>
                <a:latin typeface="Söhne"/>
              </a:rPr>
              <a:t>）</a:t>
            </a:r>
            <a:r>
              <a:rPr lang="en-US" altLang="ja-JP" sz="2000" b="0" i="0" dirty="0">
                <a:effectLst/>
                <a:latin typeface="Söh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6754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F4D527-4F14-26A0-92BA-1E8199BAD554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を計算する関数を書きましょう</a:t>
            </a:r>
            <a:endParaRPr lang="ja-JP" altLang="en-US" sz="1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869210-30A1-240C-5412-3A75C1A07B2B}"/>
              </a:ext>
            </a:extLst>
          </p:cNvPr>
          <p:cNvSpPr txBox="1"/>
          <p:nvPr/>
        </p:nvSpPr>
        <p:spPr>
          <a:xfrm>
            <a:off x="3908854" y="1619445"/>
            <a:ext cx="305047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処理方法：計算方法</a:t>
            </a:r>
            <a:endParaRPr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8567B4-32B1-E233-FB06-FBC451B1CA2F}"/>
              </a:ext>
            </a:extLst>
          </p:cNvPr>
          <p:cNvSpPr txBox="1"/>
          <p:nvPr/>
        </p:nvSpPr>
        <p:spPr>
          <a:xfrm>
            <a:off x="453493" y="1623202"/>
            <a:ext cx="33869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bmi = weight / (height** 2)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F733B-7936-343C-CACB-4DAC53DF62DF}"/>
              </a:ext>
            </a:extLst>
          </p:cNvPr>
          <p:cNvSpPr txBox="1"/>
          <p:nvPr/>
        </p:nvSpPr>
        <p:spPr>
          <a:xfrm>
            <a:off x="1745513" y="2000781"/>
            <a:ext cx="2432815" cy="97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dirty="0"/>
              <a:t>weight = </a:t>
            </a:r>
            <a:r>
              <a:rPr lang="en-US" altLang="ja-JP" sz="2000" b="1" dirty="0">
                <a:solidFill>
                  <a:srgbClr val="00B050"/>
                </a:solidFill>
              </a:rPr>
              <a:t>____</a:t>
            </a:r>
            <a:r>
              <a:rPr lang="ja-JP" altLang="en-US" sz="2000" b="1" dirty="0">
                <a:solidFill>
                  <a:srgbClr val="00B050"/>
                </a:solidFill>
              </a:rPr>
              <a:t>ｍ</a:t>
            </a:r>
            <a:endParaRPr lang="en-US" altLang="ja-JP" sz="2000" dirty="0"/>
          </a:p>
          <a:p>
            <a:pPr algn="just">
              <a:lnSpc>
                <a:spcPct val="150000"/>
              </a:lnSpc>
            </a:pPr>
            <a:r>
              <a:rPr lang="ja-JP" altLang="en-US" sz="2000" dirty="0"/>
              <a:t>height =  </a:t>
            </a:r>
            <a:r>
              <a:rPr lang="en-US" altLang="ja-JP" sz="2000" b="1" dirty="0">
                <a:solidFill>
                  <a:srgbClr val="00B050"/>
                </a:solidFill>
              </a:rPr>
              <a:t>____Kg</a:t>
            </a:r>
            <a:endParaRPr lang="en-US" altLang="ja-JP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D1477C-6E97-107F-9E61-87DE2C06D5DD}"/>
              </a:ext>
            </a:extLst>
          </p:cNvPr>
          <p:cNvSpPr txBox="1"/>
          <p:nvPr/>
        </p:nvSpPr>
        <p:spPr>
          <a:xfrm>
            <a:off x="560812" y="2109422"/>
            <a:ext cx="985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引数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endParaRPr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82F6488-96DD-F5D7-1599-7A0D1E76023C}"/>
              </a:ext>
            </a:extLst>
          </p:cNvPr>
          <p:cNvSpPr txBox="1"/>
          <p:nvPr/>
        </p:nvSpPr>
        <p:spPr>
          <a:xfrm>
            <a:off x="556559" y="2561934"/>
            <a:ext cx="9850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>
                <a:solidFill>
                  <a:srgbClr val="374151"/>
                </a:solidFill>
                <a:effectLst/>
                <a:latin typeface="Söhne"/>
              </a:rPr>
              <a:t>引数</a:t>
            </a:r>
            <a:r>
              <a:rPr lang="en-US" altLang="ja-JP" sz="2000" b="0" i="0">
                <a:solidFill>
                  <a:srgbClr val="374151"/>
                </a:solidFill>
                <a:effectLst/>
                <a:latin typeface="Söhne"/>
              </a:rPr>
              <a:t>b</a:t>
            </a:r>
            <a:endParaRPr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2D97E5-4347-2E11-F020-0988183DEBFC}"/>
              </a:ext>
            </a:extLst>
          </p:cNvPr>
          <p:cNvSpPr txBox="1"/>
          <p:nvPr/>
        </p:nvSpPr>
        <p:spPr>
          <a:xfrm>
            <a:off x="8054500" y="2065716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86BA9FD1-7AD7-80CB-FFB6-4503220547E2}"/>
              </a:ext>
            </a:extLst>
          </p:cNvPr>
          <p:cNvSpPr/>
          <p:nvPr/>
        </p:nvSpPr>
        <p:spPr>
          <a:xfrm>
            <a:off x="7097721" y="1734889"/>
            <a:ext cx="187823" cy="1061764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ED32580-46C2-2DCC-9580-2053726E56E9}"/>
              </a:ext>
            </a:extLst>
          </p:cNvPr>
          <p:cNvCxnSpPr>
            <a:stCxn id="17" idx="2"/>
          </p:cNvCxnSpPr>
          <p:nvPr/>
        </p:nvCxnSpPr>
        <p:spPr>
          <a:xfrm>
            <a:off x="7285544" y="2265771"/>
            <a:ext cx="706806" cy="2930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D60A7-9266-A974-91F1-E3B816F9B917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6BE28D-480A-F72E-C8E0-ACA063FE1DBA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5C42-87CC-DC51-E53E-2AC6E57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041336-43F4-F6F3-C6A9-9FE63896A2D1}"/>
              </a:ext>
            </a:extLst>
          </p:cNvPr>
          <p:cNvSpPr txBox="1"/>
          <p:nvPr/>
        </p:nvSpPr>
        <p:spPr>
          <a:xfrm>
            <a:off x="547922" y="3500666"/>
            <a:ext cx="64114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</a:rPr>
              <a:t>** </a:t>
            </a:r>
            <a:r>
              <a:rPr lang="ja-JP" altLang="en-US" dirty="0"/>
              <a:t>：</a:t>
            </a:r>
            <a:r>
              <a:rPr lang="ja-JP" altLang="en-US" sz="1800" dirty="0"/>
              <a:t>プログラミング言語では累乗（べき乗）の演算子です。</a:t>
            </a:r>
            <a:endParaRPr lang="en-US" altLang="ja-JP" sz="1800" dirty="0"/>
          </a:p>
          <a:p>
            <a:r>
              <a:rPr lang="ja-JP" altLang="en-US" sz="1800" b="1" dirty="0">
                <a:solidFill>
                  <a:srgbClr val="FF0000"/>
                </a:solidFill>
              </a:rPr>
              <a:t>height** 2</a:t>
            </a:r>
            <a:r>
              <a:rPr lang="ja-JP" altLang="en-US" sz="1800" dirty="0"/>
              <a:t>：身長の</a:t>
            </a:r>
            <a:r>
              <a:rPr lang="en-US" altLang="ja-JP" sz="1800" dirty="0"/>
              <a:t>2</a:t>
            </a:r>
            <a:r>
              <a:rPr lang="ja-JP" altLang="en-US" sz="1800" dirty="0"/>
              <a:t>乗の意味です。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2171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F4D527-4F14-26A0-92BA-1E8199BAD554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を計算する関数を書きましょう</a:t>
            </a:r>
            <a:endParaRPr lang="ja-JP" altLang="en-US" sz="1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504202" y="3630639"/>
            <a:ext cx="55917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　weight,　 height　):</a:t>
            </a:r>
            <a:endParaRPr lang="en-US" altLang="ja-JP" sz="2000" dirty="0"/>
          </a:p>
          <a:p>
            <a:endParaRPr lang="ja-JP" altLang="en-US" sz="2000" dirty="0"/>
          </a:p>
          <a:p>
            <a:r>
              <a:rPr lang="ja-JP" altLang="en-US" sz="2000" dirty="0"/>
              <a:t>    bmi = weight / (height** 2)</a:t>
            </a:r>
          </a:p>
          <a:p>
            <a:r>
              <a:rPr lang="ja-JP" altLang="en-US" sz="2000" dirty="0"/>
              <a:t>    </a:t>
            </a:r>
            <a:endParaRPr lang="en-US" altLang="ja-JP" sz="2000" dirty="0"/>
          </a:p>
          <a:p>
            <a:r>
              <a:rPr lang="ja-JP" altLang="en-US" sz="2000" b="1" dirty="0">
                <a:solidFill>
                  <a:srgbClr val="7030A0"/>
                </a:solidFill>
              </a:rPr>
              <a:t>    return</a:t>
            </a:r>
            <a:r>
              <a:rPr lang="ja-JP" altLang="en-US" sz="2000" dirty="0"/>
              <a:t> bmi</a:t>
            </a:r>
          </a:p>
          <a:p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869210-30A1-240C-5412-3A75C1A07B2B}"/>
              </a:ext>
            </a:extLst>
          </p:cNvPr>
          <p:cNvSpPr txBox="1"/>
          <p:nvPr/>
        </p:nvSpPr>
        <p:spPr>
          <a:xfrm>
            <a:off x="3908854" y="1619445"/>
            <a:ext cx="305047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処理方法：計算方法</a:t>
            </a:r>
            <a:endParaRPr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8567B4-32B1-E233-FB06-FBC451B1CA2F}"/>
              </a:ext>
            </a:extLst>
          </p:cNvPr>
          <p:cNvSpPr txBox="1"/>
          <p:nvPr/>
        </p:nvSpPr>
        <p:spPr>
          <a:xfrm>
            <a:off x="453493" y="1623202"/>
            <a:ext cx="33869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bmi = weight / (height** 2)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F733B-7936-343C-CACB-4DAC53DF62DF}"/>
              </a:ext>
            </a:extLst>
          </p:cNvPr>
          <p:cNvSpPr txBox="1"/>
          <p:nvPr/>
        </p:nvSpPr>
        <p:spPr>
          <a:xfrm>
            <a:off x="1745513" y="2000781"/>
            <a:ext cx="2432815" cy="97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ja-JP" altLang="en-US" sz="2000" dirty="0"/>
              <a:t>weight = </a:t>
            </a:r>
            <a:r>
              <a:rPr lang="en-US" altLang="ja-JP" sz="2000" b="1" dirty="0">
                <a:solidFill>
                  <a:srgbClr val="00B050"/>
                </a:solidFill>
              </a:rPr>
              <a:t>____</a:t>
            </a:r>
            <a:r>
              <a:rPr lang="ja-JP" altLang="en-US" sz="2000" b="1" dirty="0">
                <a:solidFill>
                  <a:srgbClr val="00B050"/>
                </a:solidFill>
              </a:rPr>
              <a:t>ｍ</a:t>
            </a:r>
            <a:endParaRPr lang="en-US" altLang="ja-JP" sz="2000" dirty="0"/>
          </a:p>
          <a:p>
            <a:pPr algn="just">
              <a:lnSpc>
                <a:spcPct val="150000"/>
              </a:lnSpc>
            </a:pPr>
            <a:r>
              <a:rPr lang="ja-JP" altLang="en-US" sz="2000" dirty="0"/>
              <a:t>height =  </a:t>
            </a:r>
            <a:r>
              <a:rPr lang="en-US" altLang="ja-JP" sz="2000" b="1" dirty="0">
                <a:solidFill>
                  <a:srgbClr val="00B050"/>
                </a:solidFill>
              </a:rPr>
              <a:t>____Kg</a:t>
            </a:r>
            <a:endParaRPr lang="en-US" altLang="ja-JP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D1477C-6E97-107F-9E61-87DE2C06D5DD}"/>
              </a:ext>
            </a:extLst>
          </p:cNvPr>
          <p:cNvSpPr txBox="1"/>
          <p:nvPr/>
        </p:nvSpPr>
        <p:spPr>
          <a:xfrm>
            <a:off x="560812" y="2109422"/>
            <a:ext cx="9850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引数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endParaRPr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82F6488-96DD-F5D7-1599-7A0D1E76023C}"/>
              </a:ext>
            </a:extLst>
          </p:cNvPr>
          <p:cNvSpPr txBox="1"/>
          <p:nvPr/>
        </p:nvSpPr>
        <p:spPr>
          <a:xfrm>
            <a:off x="556559" y="2561934"/>
            <a:ext cx="98503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引数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endParaRPr lang="ja-JP" altLang="en-US" sz="20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1FEB5C-D556-3FC2-CD24-5177A40BFE38}"/>
              </a:ext>
            </a:extLst>
          </p:cNvPr>
          <p:cNvSpPr/>
          <p:nvPr/>
        </p:nvSpPr>
        <p:spPr>
          <a:xfrm>
            <a:off x="904679" y="4306961"/>
            <a:ext cx="458254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AAC77A1-77BE-6D1C-E859-3C72AEBE1FA2}"/>
              </a:ext>
            </a:extLst>
          </p:cNvPr>
          <p:cNvSpPr/>
          <p:nvPr/>
        </p:nvSpPr>
        <p:spPr>
          <a:xfrm>
            <a:off x="2992903" y="3687684"/>
            <a:ext cx="102057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4C2345-98A7-E6E5-E849-4BFF4B8FC646}"/>
              </a:ext>
            </a:extLst>
          </p:cNvPr>
          <p:cNvSpPr/>
          <p:nvPr/>
        </p:nvSpPr>
        <p:spPr>
          <a:xfrm>
            <a:off x="4178328" y="3687684"/>
            <a:ext cx="102057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D60A7-9266-A974-91F1-E3B816F9B917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C3223A-A313-09AB-5732-93B998A12CC2}"/>
              </a:ext>
            </a:extLst>
          </p:cNvPr>
          <p:cNvSpPr/>
          <p:nvPr/>
        </p:nvSpPr>
        <p:spPr>
          <a:xfrm>
            <a:off x="1745513" y="4907280"/>
            <a:ext cx="102057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6BE28D-480A-F72E-C8E0-ACA063FE1DBA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5C42-87CC-DC51-E53E-2AC6E57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F75EDE-D4BC-3E6E-CBA2-4DC4C7E1E7EF}"/>
              </a:ext>
            </a:extLst>
          </p:cNvPr>
          <p:cNvSpPr txBox="1"/>
          <p:nvPr/>
        </p:nvSpPr>
        <p:spPr>
          <a:xfrm>
            <a:off x="8054500" y="4098737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6091515F-3621-674A-95FD-2B690DF96D1E}"/>
              </a:ext>
            </a:extLst>
          </p:cNvPr>
          <p:cNvSpPr/>
          <p:nvPr/>
        </p:nvSpPr>
        <p:spPr>
          <a:xfrm>
            <a:off x="7097721" y="3757750"/>
            <a:ext cx="203235" cy="1149530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536CFD-44BF-A66E-75BE-1CE3CD863DA0}"/>
              </a:ext>
            </a:extLst>
          </p:cNvPr>
          <p:cNvCxnSpPr/>
          <p:nvPr/>
        </p:nvCxnSpPr>
        <p:spPr>
          <a:xfrm>
            <a:off x="7285544" y="4304117"/>
            <a:ext cx="706806" cy="2930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B7B3CE8-5DDF-4F4E-5602-ED6B518CB387}"/>
              </a:ext>
            </a:extLst>
          </p:cNvPr>
          <p:cNvSpPr txBox="1"/>
          <p:nvPr/>
        </p:nvSpPr>
        <p:spPr>
          <a:xfrm>
            <a:off x="3074243" y="4180315"/>
            <a:ext cx="253944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処理方法：計算方法</a:t>
            </a:r>
            <a:endParaRPr lang="ja-JP" altLang="en-US" sz="2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80CC28C-F912-866A-4B5A-050DD7DAD7D0}"/>
              </a:ext>
            </a:extLst>
          </p:cNvPr>
          <p:cNvSpPr txBox="1"/>
          <p:nvPr/>
        </p:nvSpPr>
        <p:spPr>
          <a:xfrm>
            <a:off x="3074243" y="3683691"/>
            <a:ext cx="8566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引数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endParaRPr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89EEC-B129-7CB4-BFFB-B274661EBD1D}"/>
              </a:ext>
            </a:extLst>
          </p:cNvPr>
          <p:cNvSpPr txBox="1"/>
          <p:nvPr/>
        </p:nvSpPr>
        <p:spPr>
          <a:xfrm>
            <a:off x="4270040" y="3683691"/>
            <a:ext cx="85662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引数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7261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F4D527-4F14-26A0-92BA-1E8199BAD554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を計算する関数を書きましょう</a:t>
            </a:r>
            <a:endParaRPr lang="ja-JP" altLang="en-US" sz="1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504202" y="1979639"/>
            <a:ext cx="55917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　weight,　 height　):</a:t>
            </a:r>
            <a:endParaRPr lang="en-US" altLang="ja-JP" sz="2000" dirty="0"/>
          </a:p>
          <a:p>
            <a:endParaRPr lang="ja-JP" altLang="en-US" sz="2000" dirty="0"/>
          </a:p>
          <a:p>
            <a:r>
              <a:rPr lang="ja-JP" altLang="en-US" sz="2000" dirty="0"/>
              <a:t>    bmi = weight / (height** 2)</a:t>
            </a:r>
          </a:p>
          <a:p>
            <a:r>
              <a:rPr lang="ja-JP" altLang="en-US" sz="2000" dirty="0"/>
              <a:t>    </a:t>
            </a:r>
            <a:endParaRPr lang="en-US" altLang="ja-JP" sz="2000" dirty="0"/>
          </a:p>
          <a:p>
            <a:r>
              <a:rPr lang="ja-JP" altLang="en-US" sz="2000" b="1" dirty="0">
                <a:solidFill>
                  <a:srgbClr val="7030A0"/>
                </a:solidFill>
              </a:rPr>
              <a:t>    return</a:t>
            </a:r>
            <a:r>
              <a:rPr lang="ja-JP" altLang="en-US" sz="2000" dirty="0"/>
              <a:t> bmi</a:t>
            </a:r>
          </a:p>
          <a:p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D60A7-9266-A974-91F1-E3B816F9B917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6BE28D-480A-F72E-C8E0-ACA063FE1DBA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5C42-87CC-DC51-E53E-2AC6E57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57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F75EDE-D4BC-3E6E-CBA2-4DC4C7E1E7EF}"/>
              </a:ext>
            </a:extLst>
          </p:cNvPr>
          <p:cNvSpPr txBox="1"/>
          <p:nvPr/>
        </p:nvSpPr>
        <p:spPr>
          <a:xfrm>
            <a:off x="8054500" y="2447737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6091515F-3621-674A-95FD-2B690DF96D1E}"/>
              </a:ext>
            </a:extLst>
          </p:cNvPr>
          <p:cNvSpPr/>
          <p:nvPr/>
        </p:nvSpPr>
        <p:spPr>
          <a:xfrm>
            <a:off x="7097721" y="2106750"/>
            <a:ext cx="203235" cy="1753016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536CFD-44BF-A66E-75BE-1CE3CD863DA0}"/>
              </a:ext>
            </a:extLst>
          </p:cNvPr>
          <p:cNvCxnSpPr/>
          <p:nvPr/>
        </p:nvCxnSpPr>
        <p:spPr>
          <a:xfrm>
            <a:off x="7285544" y="2653117"/>
            <a:ext cx="706806" cy="2930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773C26A-ECC1-EDD3-0F75-6174DE3874F8}"/>
              </a:ext>
            </a:extLst>
          </p:cNvPr>
          <p:cNvSpPr/>
          <p:nvPr/>
        </p:nvSpPr>
        <p:spPr>
          <a:xfrm>
            <a:off x="879279" y="2647792"/>
            <a:ext cx="458254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CBA9607-1613-CE93-B8DC-BA50513092E6}"/>
              </a:ext>
            </a:extLst>
          </p:cNvPr>
          <p:cNvSpPr/>
          <p:nvPr/>
        </p:nvSpPr>
        <p:spPr>
          <a:xfrm>
            <a:off x="1709159" y="3256280"/>
            <a:ext cx="607322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4486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F4D527-4F14-26A0-92BA-1E8199BAD554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を計算する関数を書きましょう</a:t>
            </a:r>
            <a:endParaRPr lang="ja-JP" altLang="en-US" sz="1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504202" y="1979639"/>
            <a:ext cx="55917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　weight,　 height　):</a:t>
            </a:r>
            <a:endParaRPr lang="en-US" altLang="ja-JP" sz="2000" dirty="0"/>
          </a:p>
          <a:p>
            <a:endParaRPr lang="ja-JP" altLang="en-US" sz="2000" dirty="0"/>
          </a:p>
          <a:p>
            <a:r>
              <a:rPr lang="ja-JP" altLang="en-US" sz="2000" dirty="0"/>
              <a:t>    bmi = weight / (height** 2)</a:t>
            </a:r>
          </a:p>
          <a:p>
            <a:r>
              <a:rPr lang="ja-JP" altLang="en-US" sz="2000" dirty="0"/>
              <a:t>    </a:t>
            </a:r>
            <a:endParaRPr lang="en-US" altLang="ja-JP" sz="2000" dirty="0"/>
          </a:p>
          <a:p>
            <a:r>
              <a:rPr lang="ja-JP" altLang="en-US" sz="2000" b="1" dirty="0">
                <a:solidFill>
                  <a:srgbClr val="7030A0"/>
                </a:solidFill>
              </a:rPr>
              <a:t>    return</a:t>
            </a:r>
            <a:r>
              <a:rPr lang="ja-JP" altLang="en-US" sz="2000" dirty="0"/>
              <a:t> bmi</a:t>
            </a:r>
          </a:p>
          <a:p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D60A7-9266-A974-91F1-E3B816F9B917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6BE28D-480A-F72E-C8E0-ACA063FE1DBA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5C42-87CC-DC51-E53E-2AC6E57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58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F75EDE-D4BC-3E6E-CBA2-4DC4C7E1E7EF}"/>
              </a:ext>
            </a:extLst>
          </p:cNvPr>
          <p:cNvSpPr txBox="1"/>
          <p:nvPr/>
        </p:nvSpPr>
        <p:spPr>
          <a:xfrm>
            <a:off x="8054500" y="2447737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6091515F-3621-674A-95FD-2B690DF96D1E}"/>
              </a:ext>
            </a:extLst>
          </p:cNvPr>
          <p:cNvSpPr/>
          <p:nvPr/>
        </p:nvSpPr>
        <p:spPr>
          <a:xfrm>
            <a:off x="7097721" y="2106750"/>
            <a:ext cx="203235" cy="1767666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536CFD-44BF-A66E-75BE-1CE3CD863DA0}"/>
              </a:ext>
            </a:extLst>
          </p:cNvPr>
          <p:cNvCxnSpPr/>
          <p:nvPr/>
        </p:nvCxnSpPr>
        <p:spPr>
          <a:xfrm>
            <a:off x="7285544" y="2653117"/>
            <a:ext cx="706806" cy="2930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17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671842" y="1932810"/>
            <a:ext cx="559179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　weight,　 height　):</a:t>
            </a:r>
          </a:p>
          <a:p>
            <a:r>
              <a:rPr lang="ja-JP" altLang="en-US" sz="2000" dirty="0"/>
              <a:t>    bmi = weight / (height** 2)</a:t>
            </a:r>
          </a:p>
          <a:p>
            <a:r>
              <a:rPr lang="ja-JP" altLang="en-US" sz="2000" dirty="0"/>
              <a:t>    </a:t>
            </a:r>
            <a:r>
              <a:rPr lang="ja-JP" altLang="en-US" sz="2000" b="1" dirty="0">
                <a:solidFill>
                  <a:srgbClr val="7030A0"/>
                </a:solidFill>
              </a:rPr>
              <a:t>return</a:t>
            </a:r>
            <a:r>
              <a:rPr lang="ja-JP" altLang="en-US" sz="2000" dirty="0"/>
              <a:t> bmi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bmi_result =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(weight, height)</a:t>
            </a:r>
          </a:p>
          <a:p>
            <a:r>
              <a:rPr lang="ja-JP" altLang="en-US" sz="2000" b="1" dirty="0">
                <a:solidFill>
                  <a:schemeClr val="accent4">
                    <a:lumMod val="50000"/>
                  </a:schemeClr>
                </a:solidFill>
              </a:rPr>
              <a:t>print</a:t>
            </a:r>
            <a:r>
              <a:rPr lang="ja-JP" altLang="en-US" sz="2000" dirty="0"/>
              <a:t>(</a:t>
            </a:r>
            <a:r>
              <a:rPr lang="en-US" altLang="ja-JP" sz="2000" dirty="0" err="1"/>
              <a:t>bmi_result</a:t>
            </a:r>
            <a:r>
              <a:rPr lang="ja-JP" altLang="en-US" sz="2000" dirty="0"/>
              <a:t>)  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BMI: 22.86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D1FBE61-36C4-4820-166F-E787D538A63B}"/>
              </a:ext>
            </a:extLst>
          </p:cNvPr>
          <p:cNvSpPr/>
          <p:nvPr/>
        </p:nvSpPr>
        <p:spPr>
          <a:xfrm>
            <a:off x="724199" y="3822440"/>
            <a:ext cx="5201690" cy="62760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FBCBF5-690B-0ADB-1C5A-F705C030DAC7}"/>
              </a:ext>
            </a:extLst>
          </p:cNvPr>
          <p:cNvSpPr/>
          <p:nvPr/>
        </p:nvSpPr>
        <p:spPr>
          <a:xfrm>
            <a:off x="724199" y="4681391"/>
            <a:ext cx="1321668" cy="31568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684F05-5B9D-4563-7862-9BF6E1D101A2}"/>
              </a:ext>
            </a:extLst>
          </p:cNvPr>
          <p:cNvSpPr txBox="1"/>
          <p:nvPr/>
        </p:nvSpPr>
        <p:spPr>
          <a:xfrm>
            <a:off x="4688613" y="935181"/>
            <a:ext cx="54322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を計算する関数を書きましょう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3E619E-ABBB-9632-4411-9AF839F8772A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40E4CA-BB07-6BB1-2DA0-686EB2F90A82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E435E-12C9-908A-3299-E39FA9EB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CC042E-FBDE-4093-F7BF-76125097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7" y="2197272"/>
            <a:ext cx="335756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en-US" altLang="ja-JP" sz="2000" dirty="0" err="1"/>
              <a:t>calculate_bmi</a:t>
            </a:r>
            <a:r>
              <a:rPr lang="ja-JP" altLang="en-US" sz="2000" dirty="0"/>
              <a:t>を作成しました。</a:t>
            </a:r>
            <a:endParaRPr lang="en-US" altLang="ja-JP" sz="2000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491E391C-30D9-BD19-ACA2-1DE1020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7" y="3735286"/>
            <a:ext cx="335756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en-US" altLang="ja-JP" sz="2000" dirty="0" err="1"/>
              <a:t>calculate_bmi</a:t>
            </a:r>
            <a:r>
              <a:rPr lang="ja-JP" altLang="en-US" sz="2000" dirty="0"/>
              <a:t>を呼び出します。</a:t>
            </a:r>
            <a:endParaRPr lang="en-US" altLang="ja-JP" sz="2000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0DBFB87A-971C-13BF-EFC8-61FFB271702C}"/>
              </a:ext>
            </a:extLst>
          </p:cNvPr>
          <p:cNvSpPr/>
          <p:nvPr/>
        </p:nvSpPr>
        <p:spPr>
          <a:xfrm>
            <a:off x="6254093" y="2154135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3570103-03BF-941E-FB3A-9286BC2B7031}"/>
              </a:ext>
            </a:extLst>
          </p:cNvPr>
          <p:cNvSpPr/>
          <p:nvPr/>
        </p:nvSpPr>
        <p:spPr>
          <a:xfrm>
            <a:off x="6254093" y="3704508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B71616-AB3E-0A34-DD37-F47B0D46B997}"/>
              </a:ext>
            </a:extLst>
          </p:cNvPr>
          <p:cNvSpPr txBox="1"/>
          <p:nvPr/>
        </p:nvSpPr>
        <p:spPr>
          <a:xfrm>
            <a:off x="6763327" y="4452458"/>
            <a:ext cx="1757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800" dirty="0"/>
              <a:t>weight = </a:t>
            </a:r>
            <a:r>
              <a:rPr lang="ja-JP" altLang="en-US" sz="1800" b="1" dirty="0">
                <a:solidFill>
                  <a:srgbClr val="00B050"/>
                </a:solidFill>
              </a:rPr>
              <a:t>70</a:t>
            </a:r>
            <a:r>
              <a:rPr lang="ja-JP" altLang="en-US" sz="1800" dirty="0"/>
              <a:t>  </a:t>
            </a:r>
            <a:endParaRPr lang="en-US" altLang="ja-JP" sz="1800" dirty="0"/>
          </a:p>
          <a:p>
            <a:r>
              <a:rPr lang="ja-JP" altLang="en-US" sz="1800" dirty="0"/>
              <a:t>height = </a:t>
            </a:r>
            <a:r>
              <a:rPr lang="ja-JP" altLang="en-US" sz="1800" b="1" dirty="0">
                <a:solidFill>
                  <a:srgbClr val="00B050"/>
                </a:solidFill>
              </a:rPr>
              <a:t>1.75</a:t>
            </a:r>
            <a:r>
              <a:rPr lang="ja-JP" altLang="en-US" sz="1800" dirty="0"/>
              <a:t>  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65091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96EFC4-326F-17E8-B62F-4CADB5FE6C5C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BE4DBA-06C5-2CD5-3C27-EFF9F6DF52A9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167A57-B321-FF43-E731-E537549E230D}"/>
              </a:ext>
            </a:extLst>
          </p:cNvPr>
          <p:cNvSpPr txBox="1"/>
          <p:nvPr/>
        </p:nvSpPr>
        <p:spPr>
          <a:xfrm>
            <a:off x="504202" y="511522"/>
            <a:ext cx="68799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 </a:t>
            </a:r>
            <a:r>
              <a:rPr kumimoji="1" lang="ja-JP" altLang="en-US" b="1" dirty="0"/>
              <a:t>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BE579E-57A9-A43A-F46C-AC581EFF052B}"/>
              </a:ext>
            </a:extLst>
          </p:cNvPr>
          <p:cNvSpPr txBox="1"/>
          <p:nvPr/>
        </p:nvSpPr>
        <p:spPr>
          <a:xfrm>
            <a:off x="1709158" y="511522"/>
            <a:ext cx="6570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dirty="0"/>
              <a:t>Pythonのプログラムで非常に頻繁に使用される構造</a:t>
            </a:r>
            <a:r>
              <a:rPr lang="ja-JP" altLang="en-US" dirty="0"/>
              <a:t>です。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5ABA0B-B206-FBA7-6AC3-BDE257E38BBE}"/>
              </a:ext>
            </a:extLst>
          </p:cNvPr>
          <p:cNvSpPr txBox="1"/>
          <p:nvPr/>
        </p:nvSpPr>
        <p:spPr>
          <a:xfrm>
            <a:off x="994784" y="511522"/>
            <a:ext cx="57826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for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8CFD3F-5CC8-F6B0-23A2-A1326646FADE}"/>
              </a:ext>
            </a:extLst>
          </p:cNvPr>
          <p:cNvSpPr txBox="1"/>
          <p:nvPr/>
        </p:nvSpPr>
        <p:spPr>
          <a:xfrm>
            <a:off x="504202" y="1235443"/>
            <a:ext cx="11492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b="1" i="0" dirty="0">
                <a:effectLst/>
                <a:latin typeface="Söhne"/>
              </a:rPr>
              <a:t>if</a:t>
            </a:r>
            <a:r>
              <a:rPr lang="ja-JP" altLang="en-US" b="1" i="0" dirty="0">
                <a:effectLst/>
                <a:latin typeface="Söhne"/>
              </a:rPr>
              <a:t>文（条件分岐）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just"/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文は条件分岐を実現するためのもので、特定の条件が真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(True)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か偽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(False)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かに基づいて</a:t>
            </a:r>
            <a:r>
              <a:rPr lang="ja-JP" altLang="en-US" b="1" i="0" u="sng" dirty="0">
                <a:solidFill>
                  <a:srgbClr val="374151"/>
                </a:solidFill>
                <a:effectLst/>
                <a:latin typeface="Söhne"/>
              </a:rPr>
              <a:t>プログラムの実行経路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を変更します。</a:t>
            </a:r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B2FB1D-18FB-3C73-AB3E-C0E06F7F4689}"/>
              </a:ext>
            </a:extLst>
          </p:cNvPr>
          <p:cNvSpPr txBox="1"/>
          <p:nvPr/>
        </p:nvSpPr>
        <p:spPr>
          <a:xfrm>
            <a:off x="504202" y="3646415"/>
            <a:ext cx="11492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b="1" i="0" dirty="0">
                <a:effectLst/>
                <a:latin typeface="Söhne"/>
              </a:rPr>
              <a:t>for</a:t>
            </a:r>
            <a:r>
              <a:rPr lang="ja-JP" altLang="en-US" b="1" i="0" dirty="0">
                <a:effectLst/>
                <a:latin typeface="Söhne"/>
              </a:rPr>
              <a:t>文（繰り返し）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</a:p>
          <a:p>
            <a:r>
              <a:rPr lang="ja-JP" altLang="en-US" dirty="0">
                <a:solidFill>
                  <a:srgbClr val="4D5156"/>
                </a:solidFill>
                <a:latin typeface="arial" panose="020B0604020202020204" pitchFamily="34" charset="0"/>
              </a:rPr>
              <a:t>データの集まりの中、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要素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ごとに一連の操作を</a:t>
            </a:r>
            <a:r>
              <a:rPr lang="ja-JP" altLang="en-US" b="1" i="0" u="sng" dirty="0">
                <a:solidFill>
                  <a:srgbClr val="374151"/>
                </a:solidFill>
                <a:effectLst/>
                <a:latin typeface="Söhne"/>
              </a:rPr>
              <a:t>繰り返し実行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します。繰り返す回数は、要素の数で決まります。</a:t>
            </a:r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2873A6-CA55-D014-5836-9A1D1F7C7A77}"/>
              </a:ext>
            </a:extLst>
          </p:cNvPr>
          <p:cNvSpPr txBox="1"/>
          <p:nvPr/>
        </p:nvSpPr>
        <p:spPr>
          <a:xfrm>
            <a:off x="504202" y="2196827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」や「もし条件が成り立つ場合は」などのように言えます。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D1F29E-4E44-3A92-8BD7-4C39B1513B26}"/>
              </a:ext>
            </a:extLst>
          </p:cNvPr>
          <p:cNvSpPr txBox="1"/>
          <p:nvPr/>
        </p:nvSpPr>
        <p:spPr>
          <a:xfrm>
            <a:off x="504201" y="4340604"/>
            <a:ext cx="116877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dirty="0"/>
              <a:t>日本語での</a:t>
            </a:r>
            <a:r>
              <a:rPr lang="en-US" altLang="ja-JP" b="1" dirty="0">
                <a:solidFill>
                  <a:srgbClr val="FF0000"/>
                </a:solidFill>
              </a:rPr>
              <a:t>for</a:t>
            </a:r>
            <a:r>
              <a:rPr lang="ja-JP" altLang="en-US" b="1" dirty="0">
                <a:solidFill>
                  <a:srgbClr val="FF0000"/>
                </a:solidFill>
              </a:rPr>
              <a:t>文</a:t>
            </a:r>
            <a:r>
              <a:rPr lang="ja-JP" altLang="en-US" dirty="0"/>
              <a:t>に相当する部分は「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のために</a:t>
            </a:r>
            <a:r>
              <a:rPr lang="ja-JP" altLang="en-US" dirty="0"/>
              <a:t>繰り返す」や「</a:t>
            </a:r>
            <a:r>
              <a:rPr lang="en-US" altLang="ja-JP" b="1" dirty="0">
                <a:solidFill>
                  <a:srgbClr val="FF0000"/>
                </a:solidFill>
              </a:rPr>
              <a:t>〜</a:t>
            </a:r>
            <a:r>
              <a:rPr lang="ja-JP" altLang="en-US" b="1" dirty="0">
                <a:solidFill>
                  <a:srgbClr val="FF0000"/>
                </a:solidFill>
              </a:rPr>
              <a:t>ごとに</a:t>
            </a:r>
            <a:r>
              <a:rPr lang="ja-JP" altLang="en-US" dirty="0"/>
              <a:t>繰り返す」などのように言えます。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4F99C8-AF19-305F-88D1-16079B66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849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671842" y="1932810"/>
            <a:ext cx="559179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　weight,　 height　):</a:t>
            </a:r>
          </a:p>
          <a:p>
            <a:r>
              <a:rPr lang="ja-JP" altLang="en-US" sz="2000" dirty="0"/>
              <a:t>    bmi = weight / (height** 2)</a:t>
            </a:r>
          </a:p>
          <a:p>
            <a:r>
              <a:rPr lang="ja-JP" altLang="en-US" sz="2000" dirty="0"/>
              <a:t>    </a:t>
            </a:r>
            <a:r>
              <a:rPr lang="ja-JP" altLang="en-US" sz="2000" b="1" dirty="0">
                <a:solidFill>
                  <a:srgbClr val="7030A0"/>
                </a:solidFill>
              </a:rPr>
              <a:t>return</a:t>
            </a:r>
            <a:r>
              <a:rPr lang="ja-JP" altLang="en-US" sz="2000" dirty="0"/>
              <a:t> bmi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 err="1"/>
              <a:t>mybmi</a:t>
            </a:r>
            <a:r>
              <a:rPr lang="ja-JP" altLang="en-US" sz="2000" dirty="0"/>
              <a:t> =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</a:t>
            </a:r>
            <a:r>
              <a:rPr lang="ja-JP" altLang="en-US" sz="2000" b="1" dirty="0">
                <a:solidFill>
                  <a:srgbClr val="00B050"/>
                </a:solidFill>
              </a:rPr>
              <a:t>70</a:t>
            </a:r>
            <a:r>
              <a:rPr lang="ja-JP" altLang="en-US" sz="2000" dirty="0"/>
              <a:t>, </a:t>
            </a:r>
            <a:r>
              <a:rPr lang="ja-JP" altLang="en-US" sz="2000" b="1" dirty="0">
                <a:solidFill>
                  <a:srgbClr val="00B050"/>
                </a:solidFill>
              </a:rPr>
              <a:t>1.75</a:t>
            </a:r>
            <a:r>
              <a:rPr lang="ja-JP" altLang="en-US" sz="2000" dirty="0"/>
              <a:t>)</a:t>
            </a:r>
          </a:p>
          <a:p>
            <a:r>
              <a:rPr lang="ja-JP" altLang="en-US" sz="2000" b="1" dirty="0">
                <a:solidFill>
                  <a:schemeClr val="accent4">
                    <a:lumMod val="50000"/>
                  </a:schemeClr>
                </a:solidFill>
              </a:rPr>
              <a:t>print</a:t>
            </a:r>
            <a:r>
              <a:rPr lang="ja-JP" altLang="en-US" sz="2000" dirty="0"/>
              <a:t>(</a:t>
            </a:r>
            <a:r>
              <a:rPr lang="en-US" altLang="ja-JP" sz="2000" dirty="0" err="1"/>
              <a:t>mybmi</a:t>
            </a:r>
            <a:r>
              <a:rPr lang="ja-JP" altLang="en-US" sz="2000" dirty="0"/>
              <a:t>)  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BMI: 22.86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FBCBF5-690B-0ADB-1C5A-F705C030DAC7}"/>
              </a:ext>
            </a:extLst>
          </p:cNvPr>
          <p:cNvSpPr/>
          <p:nvPr/>
        </p:nvSpPr>
        <p:spPr>
          <a:xfrm>
            <a:off x="724199" y="4681391"/>
            <a:ext cx="1321668" cy="31568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684F05-5B9D-4563-7862-9BF6E1D101A2}"/>
              </a:ext>
            </a:extLst>
          </p:cNvPr>
          <p:cNvSpPr txBox="1"/>
          <p:nvPr/>
        </p:nvSpPr>
        <p:spPr>
          <a:xfrm>
            <a:off x="4688613" y="935181"/>
            <a:ext cx="54322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を計算する関数を書きましょう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3E619E-ABBB-9632-4411-9AF839F8772A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40E4CA-BB07-6BB1-2DA0-686EB2F90A82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E435E-12C9-908A-3299-E39FA9EB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60</a:t>
            </a:fld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0DBFB87A-971C-13BF-EFC8-61FFB271702C}"/>
              </a:ext>
            </a:extLst>
          </p:cNvPr>
          <p:cNvSpPr/>
          <p:nvPr/>
        </p:nvSpPr>
        <p:spPr>
          <a:xfrm>
            <a:off x="6254093" y="2154135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3570103-03BF-941E-FB3A-9286BC2B7031}"/>
              </a:ext>
            </a:extLst>
          </p:cNvPr>
          <p:cNvSpPr/>
          <p:nvPr/>
        </p:nvSpPr>
        <p:spPr>
          <a:xfrm>
            <a:off x="6254093" y="3704508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7FFC12-9762-5657-EAB2-7E18E872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7" y="2197272"/>
            <a:ext cx="335756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en-US" altLang="ja-JP" sz="2000" dirty="0" err="1"/>
              <a:t>calculate_bmi</a:t>
            </a:r>
            <a:r>
              <a:rPr lang="ja-JP" altLang="en-US" sz="2000" dirty="0"/>
              <a:t>を作成しました。</a:t>
            </a:r>
            <a:endParaRPr lang="en-US" altLang="ja-JP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0E995A4-4FC0-E45B-17E4-EC216409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7" y="3735286"/>
            <a:ext cx="335756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en-US" altLang="ja-JP" sz="2000" dirty="0" err="1"/>
              <a:t>calculate_bmi</a:t>
            </a:r>
            <a:r>
              <a:rPr lang="ja-JP" altLang="en-US" sz="2000" dirty="0"/>
              <a:t>を呼び出します。</a:t>
            </a:r>
            <a:endParaRPr lang="en-US" altLang="ja-JP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79FF03-BFE8-EF3D-104D-9587236E2EBA}"/>
              </a:ext>
            </a:extLst>
          </p:cNvPr>
          <p:cNvSpPr txBox="1"/>
          <p:nvPr/>
        </p:nvSpPr>
        <p:spPr>
          <a:xfrm>
            <a:off x="6763327" y="4452458"/>
            <a:ext cx="1757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800" dirty="0"/>
              <a:t>weight = </a:t>
            </a:r>
            <a:r>
              <a:rPr lang="ja-JP" altLang="en-US" sz="1800" b="1" dirty="0">
                <a:solidFill>
                  <a:srgbClr val="00B050"/>
                </a:solidFill>
              </a:rPr>
              <a:t>70</a:t>
            </a:r>
            <a:r>
              <a:rPr lang="ja-JP" altLang="en-US" sz="1800" dirty="0"/>
              <a:t>  </a:t>
            </a:r>
            <a:endParaRPr lang="en-US" altLang="ja-JP" sz="1800" dirty="0"/>
          </a:p>
          <a:p>
            <a:r>
              <a:rPr lang="ja-JP" altLang="en-US" sz="1800" dirty="0"/>
              <a:t>height = </a:t>
            </a:r>
            <a:r>
              <a:rPr lang="ja-JP" altLang="en-US" sz="1800" b="1" dirty="0">
                <a:solidFill>
                  <a:srgbClr val="00B050"/>
                </a:solidFill>
              </a:rPr>
              <a:t>1.75</a:t>
            </a:r>
            <a:r>
              <a:rPr lang="ja-JP" altLang="en-US" sz="1800" dirty="0"/>
              <a:t>  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972994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671842" y="1932810"/>
            <a:ext cx="559179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　weight,　 height　):</a:t>
            </a:r>
          </a:p>
          <a:p>
            <a:r>
              <a:rPr lang="ja-JP" altLang="en-US" sz="2000" dirty="0"/>
              <a:t>    bmi = weight / (height** 2)</a:t>
            </a:r>
          </a:p>
          <a:p>
            <a:r>
              <a:rPr lang="ja-JP" altLang="en-US" sz="2000" dirty="0"/>
              <a:t>    </a:t>
            </a:r>
            <a:r>
              <a:rPr lang="ja-JP" altLang="en-US" sz="2000" b="1" dirty="0">
                <a:solidFill>
                  <a:srgbClr val="7030A0"/>
                </a:solidFill>
              </a:rPr>
              <a:t>return</a:t>
            </a:r>
            <a:r>
              <a:rPr lang="ja-JP" altLang="en-US" sz="2000" dirty="0"/>
              <a:t> bmi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 err="1"/>
              <a:t>mybmi</a:t>
            </a:r>
            <a:r>
              <a:rPr lang="ja-JP" altLang="en-US" sz="2000" dirty="0"/>
              <a:t> =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(</a:t>
            </a:r>
            <a:r>
              <a:rPr lang="ja-JP" altLang="en-US" sz="2000" b="1" dirty="0">
                <a:solidFill>
                  <a:srgbClr val="00B050"/>
                </a:solidFill>
              </a:rPr>
              <a:t>70</a:t>
            </a:r>
            <a:r>
              <a:rPr lang="ja-JP" altLang="en-US" sz="2000" dirty="0"/>
              <a:t>, </a:t>
            </a:r>
            <a:r>
              <a:rPr lang="ja-JP" altLang="en-US" sz="2000" b="1" dirty="0">
                <a:solidFill>
                  <a:srgbClr val="00B050"/>
                </a:solidFill>
              </a:rPr>
              <a:t>1.75</a:t>
            </a:r>
            <a:r>
              <a:rPr lang="ja-JP" altLang="en-US" sz="2000" dirty="0"/>
              <a:t>)</a:t>
            </a:r>
          </a:p>
          <a:p>
            <a:r>
              <a:rPr lang="ja-JP" altLang="en-US" sz="2000" b="1" dirty="0">
                <a:solidFill>
                  <a:schemeClr val="accent4">
                    <a:lumMod val="50000"/>
                  </a:schemeClr>
                </a:solidFill>
              </a:rPr>
              <a:t>print</a:t>
            </a:r>
            <a:r>
              <a:rPr lang="ja-JP" altLang="en-US" sz="2000" dirty="0"/>
              <a:t>(</a:t>
            </a:r>
            <a:r>
              <a:rPr lang="en-US" altLang="ja-JP" sz="2000" dirty="0" err="1"/>
              <a:t>mybmi</a:t>
            </a:r>
            <a:r>
              <a:rPr lang="ja-JP" altLang="en-US" sz="2000" dirty="0"/>
              <a:t>)  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22.86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684F05-5B9D-4563-7862-9BF6E1D101A2}"/>
              </a:ext>
            </a:extLst>
          </p:cNvPr>
          <p:cNvSpPr txBox="1"/>
          <p:nvPr/>
        </p:nvSpPr>
        <p:spPr>
          <a:xfrm>
            <a:off x="4688613" y="935181"/>
            <a:ext cx="54322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を計算する関数を書きましょう</a:t>
            </a:r>
            <a:endParaRPr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3E619E-ABBB-9632-4411-9AF839F8772A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40E4CA-BB07-6BB1-2DA0-686EB2F90A82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E435E-12C9-908A-3299-E39FA9EB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61</a:t>
            </a:fld>
            <a:endParaRPr kumimoji="1" lang="ja-JP" alt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CC042E-FBDE-4093-F7BF-76125097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7" y="2197272"/>
            <a:ext cx="335756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を作成しました。</a:t>
            </a:r>
            <a:endParaRPr lang="en-US" altLang="ja-JP" sz="2000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491E391C-30D9-BD19-ACA2-1DE1020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7" y="3735286"/>
            <a:ext cx="335756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calculate_bmi</a:t>
            </a:r>
            <a:r>
              <a:rPr lang="ja-JP" altLang="en-US" sz="2000" dirty="0"/>
              <a:t>を呼び出します。</a:t>
            </a:r>
            <a:endParaRPr lang="en-US" altLang="ja-JP" sz="2000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0DBFB87A-971C-13BF-EFC8-61FFB271702C}"/>
              </a:ext>
            </a:extLst>
          </p:cNvPr>
          <p:cNvSpPr/>
          <p:nvPr/>
        </p:nvSpPr>
        <p:spPr>
          <a:xfrm>
            <a:off x="6254093" y="2154135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3570103-03BF-941E-FB3A-9286BC2B7031}"/>
              </a:ext>
            </a:extLst>
          </p:cNvPr>
          <p:cNvSpPr/>
          <p:nvPr/>
        </p:nvSpPr>
        <p:spPr>
          <a:xfrm>
            <a:off x="6254093" y="3704508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B71616-AB3E-0A34-DD37-F47B0D46B997}"/>
              </a:ext>
            </a:extLst>
          </p:cNvPr>
          <p:cNvSpPr txBox="1"/>
          <p:nvPr/>
        </p:nvSpPr>
        <p:spPr>
          <a:xfrm>
            <a:off x="6763327" y="4496373"/>
            <a:ext cx="17579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800" dirty="0"/>
              <a:t>weight = </a:t>
            </a:r>
            <a:r>
              <a:rPr lang="ja-JP" altLang="en-US" sz="1800" b="1" dirty="0">
                <a:solidFill>
                  <a:srgbClr val="00B050"/>
                </a:solidFill>
              </a:rPr>
              <a:t>70</a:t>
            </a:r>
            <a:r>
              <a:rPr lang="ja-JP" altLang="en-US" sz="1800" dirty="0"/>
              <a:t>  </a:t>
            </a:r>
            <a:endParaRPr lang="en-US" altLang="ja-JP" sz="1800" dirty="0"/>
          </a:p>
          <a:p>
            <a:r>
              <a:rPr lang="ja-JP" altLang="en-US" sz="1800" dirty="0"/>
              <a:t>height = </a:t>
            </a:r>
            <a:r>
              <a:rPr lang="ja-JP" altLang="en-US" sz="1800" b="1" dirty="0">
                <a:solidFill>
                  <a:srgbClr val="00B050"/>
                </a:solidFill>
              </a:rPr>
              <a:t>1.75</a:t>
            </a:r>
            <a:r>
              <a:rPr lang="ja-JP" altLang="en-US" sz="1800" dirty="0"/>
              <a:t>  </a:t>
            </a:r>
            <a:endParaRPr lang="en-US" altLang="ja-JP" sz="1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6AE78E9-220B-46C9-57D8-FAAD7AD192CF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7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6F1B05F-78AC-6135-9329-CC62B673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8E09E8-60C7-A83A-B24A-8EEC27FA3C44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1E3265-DDDC-FCFC-5533-5BA0FF88526C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169538-058E-900F-2C58-2102BCF602E8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3F9743-34E1-5A77-3D13-F629ED6F40C9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</a:t>
            </a:r>
            <a:r>
              <a:rPr lang="ja-JP" altLang="en-US" b="1">
                <a:solidFill>
                  <a:srgbClr val="FF0000"/>
                </a:solidFill>
              </a:rPr>
              <a:t>コード</a:t>
            </a:r>
            <a:r>
              <a:rPr lang="en-US" altLang="ja-JP" b="1" dirty="0">
                <a:solidFill>
                  <a:srgbClr val="FF0000"/>
                </a:solidFill>
              </a:rPr>
              <a:t>04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dirty="0">
                <a:solidFill>
                  <a:srgbClr val="FF0000"/>
                </a:solidFill>
              </a:rPr>
              <a:t>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913D92-4505-52A0-FD2D-3003AEC0422E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358CE2F-6D42-BBD1-99AF-2441B22E1838}"/>
              </a:ext>
            </a:extLst>
          </p:cNvPr>
          <p:cNvSpPr txBox="1"/>
          <p:nvPr/>
        </p:nvSpPr>
        <p:spPr>
          <a:xfrm>
            <a:off x="661702" y="2149645"/>
            <a:ext cx="6096000" cy="213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0" i="0" dirty="0">
                <a:effectLst/>
                <a:latin typeface="Söhne"/>
              </a:rPr>
              <a:t>　</a:t>
            </a:r>
            <a:r>
              <a:rPr lang="en-US" altLang="ja-JP" b="0" i="0" dirty="0">
                <a:effectLst/>
                <a:latin typeface="Söhne"/>
              </a:rPr>
              <a:t>BMI</a:t>
            </a:r>
            <a:r>
              <a:rPr lang="ja-JP" altLang="en-US" b="0" i="0" dirty="0">
                <a:effectLst/>
                <a:latin typeface="Söhne"/>
              </a:rPr>
              <a:t>の値を以下のように解釈することが一般的です：</a:t>
            </a:r>
          </a:p>
          <a:p>
            <a:pPr>
              <a:lnSpc>
                <a:spcPct val="150000"/>
              </a:lnSpc>
            </a:pPr>
            <a:r>
              <a:rPr lang="ja-JP" altLang="en-US" b="0" i="0" dirty="0">
                <a:effectLst/>
                <a:latin typeface="Söhne"/>
              </a:rPr>
              <a:t>　</a:t>
            </a:r>
            <a:r>
              <a:rPr lang="en-US" altLang="ja-JP" b="0" i="0" dirty="0">
                <a:effectLst/>
                <a:latin typeface="Söhne"/>
              </a:rPr>
              <a:t>BMI &lt; 18.5            : </a:t>
            </a:r>
            <a:r>
              <a:rPr lang="ja-JP" altLang="en-US" b="0" i="0" dirty="0">
                <a:effectLst/>
                <a:latin typeface="Söhne"/>
              </a:rPr>
              <a:t>低体重（</a:t>
            </a:r>
            <a:r>
              <a:rPr lang="en-US" altLang="ja-JP" b="0" i="0" dirty="0">
                <a:effectLst/>
                <a:latin typeface="Söhne"/>
              </a:rPr>
              <a:t>Underweight</a:t>
            </a:r>
            <a:r>
              <a:rPr lang="ja-JP" altLang="en-US" b="0" i="0" dirty="0">
                <a:effectLst/>
                <a:latin typeface="Söhne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ja-JP" altLang="en-US" b="0" i="0" dirty="0">
                <a:effectLst/>
                <a:latin typeface="Söhne"/>
              </a:rPr>
              <a:t>　</a:t>
            </a:r>
            <a:r>
              <a:rPr lang="en-US" altLang="ja-JP" b="0" i="0" dirty="0">
                <a:effectLst/>
                <a:latin typeface="Söhne"/>
              </a:rPr>
              <a:t>18.5 ≤ BMI &lt; 24.9: </a:t>
            </a:r>
            <a:r>
              <a:rPr lang="ja-JP" altLang="en-US" b="0" i="0" dirty="0">
                <a:effectLst/>
                <a:latin typeface="Söhne"/>
              </a:rPr>
              <a:t>正常体重（</a:t>
            </a:r>
            <a:r>
              <a:rPr lang="en-US" altLang="ja-JP" b="0" i="0" dirty="0">
                <a:effectLst/>
                <a:latin typeface="Söhne"/>
              </a:rPr>
              <a:t>Normal weight</a:t>
            </a:r>
            <a:r>
              <a:rPr lang="ja-JP" altLang="en-US" b="0" i="0" dirty="0">
                <a:effectLst/>
                <a:latin typeface="Söhne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ja-JP" altLang="en-US" b="0" i="0" dirty="0">
                <a:effectLst/>
                <a:latin typeface="Söhne"/>
              </a:rPr>
              <a:t>　</a:t>
            </a:r>
            <a:r>
              <a:rPr lang="en-US" altLang="ja-JP" b="0" i="0" dirty="0">
                <a:effectLst/>
                <a:latin typeface="Söhne"/>
              </a:rPr>
              <a:t>25 ≤ BMI &lt; 29.9   : </a:t>
            </a:r>
            <a:r>
              <a:rPr lang="ja-JP" altLang="en-US" b="0" i="0" dirty="0">
                <a:effectLst/>
                <a:latin typeface="Söhne"/>
              </a:rPr>
              <a:t>軽度の肥満（</a:t>
            </a:r>
            <a:r>
              <a:rPr lang="en-US" altLang="ja-JP" b="0" i="0" dirty="0">
                <a:effectLst/>
                <a:latin typeface="Söhne"/>
              </a:rPr>
              <a:t>Overweight</a:t>
            </a:r>
            <a:r>
              <a:rPr lang="ja-JP" altLang="en-US" b="0" i="0" dirty="0">
                <a:effectLst/>
                <a:latin typeface="Söhne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ja-JP" altLang="en-US" b="0" i="0" dirty="0">
                <a:effectLst/>
                <a:latin typeface="Söhne"/>
              </a:rPr>
              <a:t>　</a:t>
            </a:r>
            <a:r>
              <a:rPr lang="en-US" altLang="ja-JP" b="0" i="0" dirty="0">
                <a:effectLst/>
                <a:latin typeface="Söhne"/>
              </a:rPr>
              <a:t>BMI ≥</a:t>
            </a:r>
            <a:r>
              <a:rPr lang="ja-JP" altLang="en-US" dirty="0">
                <a:latin typeface="Söhne"/>
              </a:rPr>
              <a:t> </a:t>
            </a:r>
            <a:r>
              <a:rPr lang="en-US" altLang="ja-JP" b="0" i="0" dirty="0">
                <a:effectLst/>
                <a:latin typeface="Söhne"/>
              </a:rPr>
              <a:t>30               : </a:t>
            </a:r>
            <a:r>
              <a:rPr lang="ja-JP" altLang="en-US" b="0" i="0" dirty="0">
                <a:effectLst/>
                <a:latin typeface="Söhne"/>
              </a:rPr>
              <a:t>肥満（</a:t>
            </a:r>
            <a:r>
              <a:rPr lang="en-US" altLang="ja-JP" b="0" i="0" dirty="0">
                <a:effectLst/>
                <a:latin typeface="Söhne"/>
              </a:rPr>
              <a:t>Obesity</a:t>
            </a:r>
            <a:r>
              <a:rPr lang="ja-JP" altLang="en-US" dirty="0">
                <a:latin typeface="Söhne"/>
              </a:rPr>
              <a:t>）</a:t>
            </a:r>
            <a:endParaRPr lang="ja-JP" altLang="en-US" b="0" i="0" dirty="0">
              <a:effectLst/>
              <a:latin typeface="Söhne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8165E3-44AD-C4F0-C2AD-3945B1331A33}"/>
              </a:ext>
            </a:extLst>
          </p:cNvPr>
          <p:cNvSpPr txBox="1"/>
          <p:nvPr/>
        </p:nvSpPr>
        <p:spPr>
          <a:xfrm>
            <a:off x="400782" y="1506906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CE7C56-9296-239E-A998-9C991A0F02D5}"/>
              </a:ext>
            </a:extLst>
          </p:cNvPr>
          <p:cNvSpPr txBox="1"/>
          <p:nvPr/>
        </p:nvSpPr>
        <p:spPr>
          <a:xfrm>
            <a:off x="1414370" y="1522295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dirty="0">
                <a:latin typeface="Söhne"/>
              </a:rPr>
              <a:t>の値に基づいて肥満度を評価します</a:t>
            </a:r>
            <a:endParaRPr lang="ja-JP" altLang="en-US" sz="1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FCC547-658C-8327-7347-6904AC2C253B}"/>
              </a:ext>
            </a:extLst>
          </p:cNvPr>
          <p:cNvSpPr txBox="1"/>
          <p:nvPr/>
        </p:nvSpPr>
        <p:spPr>
          <a:xfrm>
            <a:off x="6672659" y="3100192"/>
            <a:ext cx="206246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処理方法：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文</a:t>
            </a:r>
            <a:endParaRPr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6E0E720-298A-C20F-9CF9-3367FD54A11A}"/>
              </a:ext>
            </a:extLst>
          </p:cNvPr>
          <p:cNvSpPr txBox="1"/>
          <p:nvPr/>
        </p:nvSpPr>
        <p:spPr>
          <a:xfrm>
            <a:off x="6672659" y="2515891"/>
            <a:ext cx="154463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引数：</a:t>
            </a:r>
            <a:r>
              <a:rPr lang="en-US" altLang="ja-JP" sz="2000" b="0" i="0" dirty="0" err="1">
                <a:solidFill>
                  <a:srgbClr val="374151"/>
                </a:solidFill>
                <a:effectLst/>
                <a:latin typeface="Söhne"/>
              </a:rPr>
              <a:t>bmi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987EC76-7B65-5DE3-2092-ACEF07D514F3}"/>
              </a:ext>
            </a:extLst>
          </p:cNvPr>
          <p:cNvSpPr txBox="1"/>
          <p:nvPr/>
        </p:nvSpPr>
        <p:spPr>
          <a:xfrm>
            <a:off x="10301674" y="2779525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4" name="右大かっこ 13">
            <a:extLst>
              <a:ext uri="{FF2B5EF4-FFF2-40B4-BE49-F238E27FC236}">
                <a16:creationId xmlns:a16="http://schemas.microsoft.com/office/drawing/2014/main" id="{01069BB0-6409-78D5-7053-A642AF94BBF1}"/>
              </a:ext>
            </a:extLst>
          </p:cNvPr>
          <p:cNvSpPr/>
          <p:nvPr/>
        </p:nvSpPr>
        <p:spPr>
          <a:xfrm>
            <a:off x="9344895" y="2448698"/>
            <a:ext cx="187823" cy="1061764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EC61E8-95F7-C4A1-B797-9EFE41EB06EA}"/>
              </a:ext>
            </a:extLst>
          </p:cNvPr>
          <p:cNvCxnSpPr>
            <a:stCxn id="14" idx="2"/>
          </p:cNvCxnSpPr>
          <p:nvPr/>
        </p:nvCxnSpPr>
        <p:spPr>
          <a:xfrm>
            <a:off x="9532718" y="2979580"/>
            <a:ext cx="706806" cy="2930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960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F4D527-4F14-26A0-92BA-1E8199BAD554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を評価します</a:t>
            </a:r>
            <a:endParaRPr lang="ja-JP" altLang="en-US" sz="1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504202" y="1979639"/>
            <a:ext cx="559179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bmi</a:t>
            </a:r>
            <a:r>
              <a:rPr lang="en-US" altLang="ja-JP" sz="2000" b="1" dirty="0">
                <a:solidFill>
                  <a:schemeClr val="accent2">
                    <a:lumMod val="75000"/>
                  </a:schemeClr>
                </a:solidFill>
              </a:rPr>
              <a:t>_category</a:t>
            </a:r>
            <a:r>
              <a:rPr lang="ja-JP" altLang="en-US" sz="2000" dirty="0"/>
              <a:t>(</a:t>
            </a:r>
            <a:r>
              <a:rPr lang="en-US" altLang="ja-JP" sz="2000" dirty="0" err="1"/>
              <a:t>bmi</a:t>
            </a:r>
            <a:r>
              <a:rPr lang="ja-JP" altLang="en-US" sz="2000" dirty="0"/>
              <a:t>):</a:t>
            </a:r>
            <a:endParaRPr lang="en-US" altLang="ja-JP" sz="2000" dirty="0"/>
          </a:p>
          <a:p>
            <a:endParaRPr lang="ja-JP" altLang="en-US" sz="2000" dirty="0"/>
          </a:p>
          <a:p>
            <a:r>
              <a:rPr lang="ja-JP" altLang="en-US" sz="2000" dirty="0"/>
              <a:t>    bmi = weight / (height** 2)</a:t>
            </a:r>
          </a:p>
          <a:p>
            <a:r>
              <a:rPr lang="ja-JP" altLang="en-US" sz="2000" dirty="0"/>
              <a:t>    </a:t>
            </a:r>
            <a:endParaRPr lang="en-US" altLang="ja-JP" sz="2000" dirty="0"/>
          </a:p>
          <a:p>
            <a:r>
              <a:rPr lang="ja-JP" altLang="en-US" sz="2000" b="1" dirty="0">
                <a:solidFill>
                  <a:srgbClr val="7030A0"/>
                </a:solidFill>
              </a:rPr>
              <a:t>    return</a:t>
            </a:r>
            <a:r>
              <a:rPr lang="ja-JP" altLang="en-US" sz="2000" dirty="0"/>
              <a:t> bmi</a:t>
            </a:r>
          </a:p>
          <a:p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D60A7-9266-A974-91F1-E3B816F9B917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6BE28D-480A-F72E-C8E0-ACA063FE1DBA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特定のタスクや処理を実行する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5C42-87CC-DC51-E53E-2AC6E57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F75EDE-D4BC-3E6E-CBA2-4DC4C7E1E7EF}"/>
              </a:ext>
            </a:extLst>
          </p:cNvPr>
          <p:cNvSpPr txBox="1"/>
          <p:nvPr/>
        </p:nvSpPr>
        <p:spPr>
          <a:xfrm>
            <a:off x="8054500" y="2447737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6091515F-3621-674A-95FD-2B690DF96D1E}"/>
              </a:ext>
            </a:extLst>
          </p:cNvPr>
          <p:cNvSpPr/>
          <p:nvPr/>
        </p:nvSpPr>
        <p:spPr>
          <a:xfrm>
            <a:off x="7097721" y="2106750"/>
            <a:ext cx="203235" cy="1745882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536CFD-44BF-A66E-75BE-1CE3CD863DA0}"/>
              </a:ext>
            </a:extLst>
          </p:cNvPr>
          <p:cNvCxnSpPr/>
          <p:nvPr/>
        </p:nvCxnSpPr>
        <p:spPr>
          <a:xfrm>
            <a:off x="7285544" y="2653117"/>
            <a:ext cx="706806" cy="2930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773C26A-ECC1-EDD3-0F75-6174DE3874F8}"/>
              </a:ext>
            </a:extLst>
          </p:cNvPr>
          <p:cNvSpPr/>
          <p:nvPr/>
        </p:nvSpPr>
        <p:spPr>
          <a:xfrm>
            <a:off x="879279" y="2647792"/>
            <a:ext cx="458254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CBA9607-1613-CE93-B8DC-BA50513092E6}"/>
              </a:ext>
            </a:extLst>
          </p:cNvPr>
          <p:cNvSpPr/>
          <p:nvPr/>
        </p:nvSpPr>
        <p:spPr>
          <a:xfrm>
            <a:off x="1709159" y="3256280"/>
            <a:ext cx="607322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81AF8-44B3-83FA-73DA-E408A0C2938F}"/>
              </a:ext>
            </a:extLst>
          </p:cNvPr>
          <p:cNvSpPr txBox="1"/>
          <p:nvPr/>
        </p:nvSpPr>
        <p:spPr>
          <a:xfrm>
            <a:off x="3441511" y="2007621"/>
            <a:ext cx="154463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引数：</a:t>
            </a:r>
            <a:r>
              <a:rPr lang="en-US" altLang="ja-JP" sz="2000" b="0" i="0" dirty="0" err="1">
                <a:solidFill>
                  <a:srgbClr val="374151"/>
                </a:solidFill>
                <a:effectLst/>
                <a:latin typeface="Söhne"/>
              </a:rPr>
              <a:t>bmi</a:t>
            </a:r>
            <a:endParaRPr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E38991-10A1-9BAA-42AE-A46DC0F9DA05}"/>
              </a:ext>
            </a:extLst>
          </p:cNvPr>
          <p:cNvSpPr txBox="1"/>
          <p:nvPr/>
        </p:nvSpPr>
        <p:spPr>
          <a:xfrm>
            <a:off x="873923" y="2583006"/>
            <a:ext cx="411222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処理方法：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ja-JP" sz="2000" b="0" i="0" dirty="0" err="1">
                <a:solidFill>
                  <a:srgbClr val="374151"/>
                </a:solidFill>
                <a:effectLst/>
                <a:latin typeface="Söhne"/>
              </a:rPr>
              <a:t>elif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else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文</a:t>
            </a:r>
            <a:endParaRPr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106ED6-70B6-3254-178B-8C8FA782655E}"/>
              </a:ext>
            </a:extLst>
          </p:cNvPr>
          <p:cNvSpPr txBox="1"/>
          <p:nvPr/>
        </p:nvSpPr>
        <p:spPr>
          <a:xfrm>
            <a:off x="1709158" y="3188429"/>
            <a:ext cx="154308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BMI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の評価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1231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504202" y="1979639"/>
            <a:ext cx="559179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bmi</a:t>
            </a:r>
            <a:r>
              <a:rPr lang="en-US" altLang="ja-JP" sz="2000" b="1" dirty="0">
                <a:solidFill>
                  <a:schemeClr val="accent2">
                    <a:lumMod val="75000"/>
                  </a:schemeClr>
                </a:solidFill>
              </a:rPr>
              <a:t>_category</a:t>
            </a:r>
            <a:r>
              <a:rPr lang="ja-JP" altLang="en-US" sz="2000" dirty="0"/>
              <a:t>(</a:t>
            </a:r>
            <a:r>
              <a:rPr lang="en-US" altLang="ja-JP" sz="2000" dirty="0" err="1"/>
              <a:t>bmi</a:t>
            </a:r>
            <a:r>
              <a:rPr lang="ja-JP" altLang="en-US" sz="2000" dirty="0"/>
              <a:t>):</a:t>
            </a:r>
            <a:endParaRPr lang="en-US" altLang="ja-JP" sz="2000" dirty="0"/>
          </a:p>
          <a:p>
            <a:endParaRPr lang="ja-JP" altLang="en-US" sz="2000" dirty="0"/>
          </a:p>
          <a:p>
            <a:r>
              <a:rPr lang="ja-JP" altLang="en-US" sz="2000" dirty="0"/>
              <a:t>    </a:t>
            </a:r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18.5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"Underweight“</a:t>
            </a:r>
          </a:p>
          <a:p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18.5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"Normal weight“</a:t>
            </a:r>
          </a:p>
          <a:p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"Overweight“</a:t>
            </a:r>
          </a:p>
          <a:p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else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"Obesity"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D60A7-9266-A974-91F1-E3B816F9B917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6BE28D-480A-F72E-C8E0-ACA063FE1DBA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5C42-87CC-DC51-E53E-2AC6E57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F75EDE-D4BC-3E6E-CBA2-4DC4C7E1E7EF}"/>
              </a:ext>
            </a:extLst>
          </p:cNvPr>
          <p:cNvSpPr txBox="1"/>
          <p:nvPr/>
        </p:nvSpPr>
        <p:spPr>
          <a:xfrm>
            <a:off x="8054500" y="2447737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6091515F-3621-674A-95FD-2B690DF96D1E}"/>
              </a:ext>
            </a:extLst>
          </p:cNvPr>
          <p:cNvSpPr/>
          <p:nvPr/>
        </p:nvSpPr>
        <p:spPr>
          <a:xfrm>
            <a:off x="7097721" y="2020390"/>
            <a:ext cx="203235" cy="4335960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536CFD-44BF-A66E-75BE-1CE3CD863DA0}"/>
              </a:ext>
            </a:extLst>
          </p:cNvPr>
          <p:cNvCxnSpPr/>
          <p:nvPr/>
        </p:nvCxnSpPr>
        <p:spPr>
          <a:xfrm>
            <a:off x="7285544" y="2653117"/>
            <a:ext cx="706806" cy="2930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773C26A-ECC1-EDD3-0F75-6174DE3874F8}"/>
              </a:ext>
            </a:extLst>
          </p:cNvPr>
          <p:cNvSpPr/>
          <p:nvPr/>
        </p:nvSpPr>
        <p:spPr>
          <a:xfrm>
            <a:off x="1168839" y="2959066"/>
            <a:ext cx="458254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81AF8-44B3-83FA-73DA-E408A0C2938F}"/>
              </a:ext>
            </a:extLst>
          </p:cNvPr>
          <p:cNvSpPr txBox="1"/>
          <p:nvPr/>
        </p:nvSpPr>
        <p:spPr>
          <a:xfrm>
            <a:off x="4468882" y="2017147"/>
            <a:ext cx="154463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引数：</a:t>
            </a:r>
            <a:r>
              <a:rPr lang="en-US" altLang="ja-JP" sz="2000" b="0" i="0" dirty="0" err="1">
                <a:solidFill>
                  <a:srgbClr val="374151"/>
                </a:solidFill>
                <a:effectLst/>
                <a:latin typeface="Söhne"/>
              </a:rPr>
              <a:t>bmi</a:t>
            </a:r>
            <a:endParaRPr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E38991-10A1-9BAA-42AE-A46DC0F9DA05}"/>
              </a:ext>
            </a:extLst>
          </p:cNvPr>
          <p:cNvSpPr txBox="1"/>
          <p:nvPr/>
        </p:nvSpPr>
        <p:spPr>
          <a:xfrm>
            <a:off x="4461661" y="2481460"/>
            <a:ext cx="276173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処理方法：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条件式</a:t>
            </a:r>
            <a:endParaRPr lang="ja-JP" altLang="en-US" sz="20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84E848-FBFD-7E3F-E9EA-0363DA714ADA}"/>
              </a:ext>
            </a:extLst>
          </p:cNvPr>
          <p:cNvSpPr/>
          <p:nvPr/>
        </p:nvSpPr>
        <p:spPr>
          <a:xfrm>
            <a:off x="1168839" y="3895528"/>
            <a:ext cx="458254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18AB913-5795-7A66-7DF3-4E78FD6F6AA9}"/>
              </a:ext>
            </a:extLst>
          </p:cNvPr>
          <p:cNvSpPr/>
          <p:nvPr/>
        </p:nvSpPr>
        <p:spPr>
          <a:xfrm>
            <a:off x="1168838" y="4815721"/>
            <a:ext cx="458254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AD99E5D-D227-DB99-3A2A-980B892214E8}"/>
              </a:ext>
            </a:extLst>
          </p:cNvPr>
          <p:cNvSpPr/>
          <p:nvPr/>
        </p:nvSpPr>
        <p:spPr>
          <a:xfrm>
            <a:off x="1168837" y="5717652"/>
            <a:ext cx="4582541" cy="26440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545611-E4D1-2B01-AFF3-FADD030CB672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を評価します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377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E2D41-39E9-F13B-F343-7A305580487B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7327FA-206F-6AE5-7B7F-8A0BD5C8ACFB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669D-A57A-DA20-92B8-A2BE7BF1073D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DE1C89-884E-464F-B52A-D7F254D3BB23}"/>
              </a:ext>
            </a:extLst>
          </p:cNvPr>
          <p:cNvSpPr txBox="1"/>
          <p:nvPr/>
        </p:nvSpPr>
        <p:spPr>
          <a:xfrm>
            <a:off x="504202" y="1979639"/>
            <a:ext cx="559179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bmi</a:t>
            </a:r>
            <a:r>
              <a:rPr lang="en-US" altLang="ja-JP" sz="2000" b="1" dirty="0">
                <a:solidFill>
                  <a:schemeClr val="accent2">
                    <a:lumMod val="75000"/>
                  </a:schemeClr>
                </a:solidFill>
              </a:rPr>
              <a:t>_category</a:t>
            </a:r>
            <a:r>
              <a:rPr lang="ja-JP" altLang="en-US" sz="2000" dirty="0"/>
              <a:t>(</a:t>
            </a:r>
            <a:r>
              <a:rPr lang="en-US" altLang="ja-JP" sz="2000" dirty="0" err="1"/>
              <a:t>bmi</a:t>
            </a:r>
            <a:r>
              <a:rPr lang="ja-JP" altLang="en-US" sz="2000" dirty="0"/>
              <a:t>):</a:t>
            </a:r>
            <a:endParaRPr lang="en-US" altLang="ja-JP" sz="2000" dirty="0"/>
          </a:p>
          <a:p>
            <a:endParaRPr lang="ja-JP" altLang="en-US" sz="2000" dirty="0"/>
          </a:p>
          <a:p>
            <a:r>
              <a:rPr lang="ja-JP" altLang="en-US" sz="2000" dirty="0"/>
              <a:t>    </a:t>
            </a:r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18.5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ja-JP" alt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低体重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18.5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ja-JP" alt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正常体重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ja-JP" alt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軽度の肥満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else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ja-JP" alt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肥満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D60A7-9266-A974-91F1-E3B816F9B917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演習：コード</a:t>
            </a:r>
            <a:r>
              <a:rPr lang="en-US" altLang="ja-JP" b="1" dirty="0">
                <a:solidFill>
                  <a:srgbClr val="FF0000"/>
                </a:solidFill>
              </a:rPr>
              <a:t>03</a:t>
            </a:r>
            <a:r>
              <a:rPr lang="ja-JP" altLang="en-US" b="1" dirty="0">
                <a:solidFill>
                  <a:srgbClr val="FF0000"/>
                </a:solidFill>
              </a:rPr>
              <a:t>を書いてみましょう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6BE28D-480A-F72E-C8E0-ACA063FE1DBA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2B5C42-87CC-DC51-E53E-2AC6E576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F75EDE-D4BC-3E6E-CBA2-4DC4C7E1E7EF}"/>
              </a:ext>
            </a:extLst>
          </p:cNvPr>
          <p:cNvSpPr txBox="1"/>
          <p:nvPr/>
        </p:nvSpPr>
        <p:spPr>
          <a:xfrm>
            <a:off x="8054500" y="2447737"/>
            <a:ext cx="82213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関数</a:t>
            </a:r>
            <a:endParaRPr lang="en-US" altLang="ja-JP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6091515F-3621-674A-95FD-2B690DF96D1E}"/>
              </a:ext>
            </a:extLst>
          </p:cNvPr>
          <p:cNvSpPr/>
          <p:nvPr/>
        </p:nvSpPr>
        <p:spPr>
          <a:xfrm>
            <a:off x="7097721" y="2020390"/>
            <a:ext cx="203235" cy="4335960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536CFD-44BF-A66E-75BE-1CE3CD863DA0}"/>
              </a:ext>
            </a:extLst>
          </p:cNvPr>
          <p:cNvCxnSpPr/>
          <p:nvPr/>
        </p:nvCxnSpPr>
        <p:spPr>
          <a:xfrm>
            <a:off x="7285544" y="2653117"/>
            <a:ext cx="706806" cy="2930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EE7771-3348-0BEC-64FA-86ACAEFE94D1}"/>
              </a:ext>
            </a:extLst>
          </p:cNvPr>
          <p:cNvSpPr txBox="1"/>
          <p:nvPr/>
        </p:nvSpPr>
        <p:spPr>
          <a:xfrm>
            <a:off x="5244531" y="2514454"/>
            <a:ext cx="67471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文</a:t>
            </a:r>
            <a:endParaRPr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7549D2-DE44-4453-F6AA-188A9A54DCA6}"/>
              </a:ext>
            </a:extLst>
          </p:cNvPr>
          <p:cNvSpPr txBox="1"/>
          <p:nvPr/>
        </p:nvSpPr>
        <p:spPr>
          <a:xfrm>
            <a:off x="5081048" y="2949658"/>
            <a:ext cx="83819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return</a:t>
            </a:r>
            <a:endParaRPr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AF181E-F6A8-5BD6-7101-16FEDB86D886}"/>
              </a:ext>
            </a:extLst>
          </p:cNvPr>
          <p:cNvSpPr txBox="1"/>
          <p:nvPr/>
        </p:nvSpPr>
        <p:spPr>
          <a:xfrm>
            <a:off x="5244531" y="3415499"/>
            <a:ext cx="67471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文</a:t>
            </a:r>
            <a:endParaRPr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CDBCE9-937B-6942-7AFB-F3D1AA3D1AE1}"/>
              </a:ext>
            </a:extLst>
          </p:cNvPr>
          <p:cNvSpPr txBox="1"/>
          <p:nvPr/>
        </p:nvSpPr>
        <p:spPr>
          <a:xfrm>
            <a:off x="5081048" y="3850703"/>
            <a:ext cx="83819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return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5C9BCD9-6EEB-0145-F447-38B49DEA7883}"/>
              </a:ext>
            </a:extLst>
          </p:cNvPr>
          <p:cNvSpPr txBox="1"/>
          <p:nvPr/>
        </p:nvSpPr>
        <p:spPr>
          <a:xfrm>
            <a:off x="5244531" y="4316544"/>
            <a:ext cx="67471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文</a:t>
            </a:r>
            <a:endParaRPr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EE50B5-254E-7F19-B179-260E9FC32518}"/>
              </a:ext>
            </a:extLst>
          </p:cNvPr>
          <p:cNvSpPr txBox="1"/>
          <p:nvPr/>
        </p:nvSpPr>
        <p:spPr>
          <a:xfrm>
            <a:off x="5081048" y="4751748"/>
            <a:ext cx="83819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return</a:t>
            </a:r>
            <a:endParaRPr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80287C-5E27-C644-B88C-8F9FE3646036}"/>
              </a:ext>
            </a:extLst>
          </p:cNvPr>
          <p:cNvSpPr txBox="1"/>
          <p:nvPr/>
        </p:nvSpPr>
        <p:spPr>
          <a:xfrm>
            <a:off x="5244531" y="5217589"/>
            <a:ext cx="67471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if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文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D597D3-B6EC-47D5-36CF-D882A000FAA1}"/>
              </a:ext>
            </a:extLst>
          </p:cNvPr>
          <p:cNvSpPr txBox="1"/>
          <p:nvPr/>
        </p:nvSpPr>
        <p:spPr>
          <a:xfrm>
            <a:off x="5081048" y="5652793"/>
            <a:ext cx="83819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374151"/>
                </a:solidFill>
                <a:latin typeface="Söhne"/>
              </a:rPr>
              <a:t>return</a:t>
            </a:r>
            <a:endParaRPr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2B8275-C62B-2E2A-41AD-4E8386847AFC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i="0" dirty="0">
                <a:effectLst/>
                <a:latin typeface="Söhne"/>
              </a:rPr>
              <a:t>を評価します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58145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6F1B05F-78AC-6135-9329-CC62B673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55FDF7-488C-F09B-25D4-9A0AC552C458}"/>
              </a:ext>
            </a:extLst>
          </p:cNvPr>
          <p:cNvSpPr txBox="1"/>
          <p:nvPr/>
        </p:nvSpPr>
        <p:spPr>
          <a:xfrm>
            <a:off x="136732" y="4392782"/>
            <a:ext cx="45978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000" b="1">
                <a:solidFill>
                  <a:srgbClr val="00B0F0"/>
                </a:solidFill>
              </a:defRPr>
            </a:lvl1pPr>
          </a:lstStyle>
          <a:p>
            <a:r>
              <a:rPr lang="en" altLang="ja-JP" b="0" dirty="0">
                <a:solidFill>
                  <a:schemeClr val="tx1"/>
                </a:solidFill>
              </a:rPr>
              <a:t>mybmi =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bmi</a:t>
            </a:r>
            <a:r>
              <a:rPr lang="en-US" altLang="ja-JP" sz="2000" b="1" dirty="0">
                <a:solidFill>
                  <a:schemeClr val="accent2">
                    <a:lumMod val="75000"/>
                  </a:schemeClr>
                </a:solidFill>
              </a:rPr>
              <a:t>_category</a:t>
            </a:r>
            <a:r>
              <a:rPr lang="en" altLang="ja-JP" b="0" dirty="0">
                <a:solidFill>
                  <a:schemeClr val="tx1"/>
                </a:solidFill>
              </a:rPr>
              <a:t>(</a:t>
            </a:r>
            <a:r>
              <a:rPr lang="en" altLang="ja-JP" dirty="0">
                <a:solidFill>
                  <a:srgbClr val="00B050"/>
                </a:solidFill>
              </a:rPr>
              <a:t>20.5</a:t>
            </a:r>
            <a:r>
              <a:rPr lang="en" altLang="ja-JP" b="0" dirty="0">
                <a:solidFill>
                  <a:schemeClr val="tx1"/>
                </a:solidFill>
              </a:rPr>
              <a:t>)</a:t>
            </a:r>
          </a:p>
          <a:p>
            <a:r>
              <a:rPr lang="en" altLang="ja-JP" b="0" dirty="0">
                <a:solidFill>
                  <a:schemeClr val="tx1"/>
                </a:solidFill>
              </a:rPr>
              <a:t>print(mybmi)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8E09E8-60C7-A83A-B24A-8EEC27FA3C44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1E3265-DDDC-FCFC-5533-5BA0FF88526C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169538-058E-900F-2C58-2102BCF602E8}"/>
              </a:ext>
            </a:extLst>
          </p:cNvPr>
          <p:cNvSpPr txBox="1"/>
          <p:nvPr/>
        </p:nvSpPr>
        <p:spPr>
          <a:xfrm>
            <a:off x="136732" y="544091"/>
            <a:ext cx="6751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87D1A7-DDEC-AF7C-418C-B8EFD8FC9D4B}"/>
              </a:ext>
            </a:extLst>
          </p:cNvPr>
          <p:cNvSpPr txBox="1"/>
          <p:nvPr/>
        </p:nvSpPr>
        <p:spPr>
          <a:xfrm>
            <a:off x="4688613" y="935181"/>
            <a:ext cx="433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400" b="0" i="0">
                <a:effectLst/>
                <a:latin typeface="Söhne Mono"/>
              </a:defRPr>
            </a:lvl1pPr>
          </a:lstStyle>
          <a:p>
            <a:r>
              <a:rPr lang="en-US" altLang="ja-JP" sz="1800" b="1" i="0" dirty="0">
                <a:effectLst/>
                <a:latin typeface="Söhne"/>
              </a:rPr>
              <a:t>BMI</a:t>
            </a:r>
            <a:r>
              <a:rPr lang="ja-JP" altLang="en-US" sz="1800" b="1" dirty="0">
                <a:latin typeface="Söhne"/>
              </a:rPr>
              <a:t>の値に基づいて肥満度を評価します</a:t>
            </a:r>
            <a:endParaRPr lang="ja-JP" altLang="en-US" sz="1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3F9743-34E1-5A77-3D13-F629ED6F40C9}"/>
              </a:ext>
            </a:extLst>
          </p:cNvPr>
          <p:cNvSpPr txBox="1"/>
          <p:nvPr/>
        </p:nvSpPr>
        <p:spPr>
          <a:xfrm>
            <a:off x="136732" y="936293"/>
            <a:ext cx="4551881" cy="36933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演習：</a:t>
            </a:r>
            <a:r>
              <a:rPr lang="ja-JP" altLang="en-US" b="1">
                <a:solidFill>
                  <a:srgbClr val="FF0000"/>
                </a:solidFill>
              </a:rPr>
              <a:t>コード</a:t>
            </a:r>
            <a:r>
              <a:rPr lang="en-US" altLang="ja-JP" b="1" dirty="0">
                <a:solidFill>
                  <a:srgbClr val="FF0000"/>
                </a:solidFill>
              </a:rPr>
              <a:t>04</a:t>
            </a:r>
            <a:r>
              <a:rPr lang="ja-JP" altLang="en-US" b="1">
                <a:solidFill>
                  <a:srgbClr val="FF0000"/>
                </a:solidFill>
              </a:rPr>
              <a:t>を</a:t>
            </a:r>
            <a:r>
              <a:rPr lang="ja-JP" altLang="en-US" b="1" dirty="0">
                <a:solidFill>
                  <a:srgbClr val="FF0000"/>
                </a:solidFill>
              </a:rPr>
              <a:t>書いてみましょう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913D92-4505-52A0-FD2D-3003AEC0422E}"/>
              </a:ext>
            </a:extLst>
          </p:cNvPr>
          <p:cNvSpPr txBox="1"/>
          <p:nvPr/>
        </p:nvSpPr>
        <p:spPr>
          <a:xfrm>
            <a:off x="811850" y="544207"/>
            <a:ext cx="820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関数は、</a:t>
            </a:r>
            <a:r>
              <a:rPr lang="ja-JP" altLang="en-US" b="1" i="0" dirty="0">
                <a:solidFill>
                  <a:srgbClr val="374151"/>
                </a:solidFill>
                <a:effectLst/>
                <a:latin typeface="Söhne"/>
              </a:rPr>
              <a:t>特定の処理を実行する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ためのブロックをまとめたものです。</a:t>
            </a:r>
            <a:endParaRPr lang="ja-JP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258EBC-8251-FD42-5526-0DFF930F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020" y="1750789"/>
            <a:ext cx="32413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bmi</a:t>
            </a:r>
            <a:r>
              <a:rPr lang="en-US" altLang="ja-JP" sz="2000" b="1" dirty="0">
                <a:solidFill>
                  <a:schemeClr val="accent2">
                    <a:lumMod val="75000"/>
                  </a:schemeClr>
                </a:solidFill>
              </a:rPr>
              <a:t>_category</a:t>
            </a:r>
            <a:r>
              <a:rPr lang="ja-JP" altLang="en-US" sz="2000" dirty="0"/>
              <a:t>を作成しました。</a:t>
            </a:r>
            <a:endParaRPr lang="en-US" altLang="ja-JP" sz="20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252E6AC-D1A1-6044-BB6C-51D2B12A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020" y="4393986"/>
            <a:ext cx="32413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dirty="0"/>
              <a:t>関数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bmi</a:t>
            </a:r>
            <a:r>
              <a:rPr lang="en-US" altLang="ja-JP" sz="2000" b="1" dirty="0">
                <a:solidFill>
                  <a:schemeClr val="accent2">
                    <a:lumMod val="75000"/>
                  </a:schemeClr>
                </a:solidFill>
              </a:rPr>
              <a:t>_category</a:t>
            </a:r>
            <a:r>
              <a:rPr lang="ja-JP" altLang="en-US" sz="2000" dirty="0"/>
              <a:t>を呼び出します。</a:t>
            </a:r>
            <a:endParaRPr lang="en-US" altLang="ja-JP" sz="2000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150F096-DBC1-B21C-EB60-32BBA7259444}"/>
              </a:ext>
            </a:extLst>
          </p:cNvPr>
          <p:cNvSpPr/>
          <p:nvPr/>
        </p:nvSpPr>
        <p:spPr>
          <a:xfrm>
            <a:off x="4778786" y="1707652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08F6F4F-C363-EABF-EB4B-14324DF6B487}"/>
              </a:ext>
            </a:extLst>
          </p:cNvPr>
          <p:cNvSpPr/>
          <p:nvPr/>
        </p:nvSpPr>
        <p:spPr>
          <a:xfrm>
            <a:off x="4778786" y="4363208"/>
            <a:ext cx="477520" cy="4616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7500EE-C06C-0713-84C6-AD0C017479F6}"/>
              </a:ext>
            </a:extLst>
          </p:cNvPr>
          <p:cNvSpPr txBox="1"/>
          <p:nvPr/>
        </p:nvSpPr>
        <p:spPr>
          <a:xfrm>
            <a:off x="136732" y="5330428"/>
            <a:ext cx="3241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正常体重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7F3F32-1851-8256-7ADE-84DF3182598C}"/>
              </a:ext>
            </a:extLst>
          </p:cNvPr>
          <p:cNvSpPr txBox="1"/>
          <p:nvPr/>
        </p:nvSpPr>
        <p:spPr>
          <a:xfrm>
            <a:off x="136732" y="1438127"/>
            <a:ext cx="459782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B0F0"/>
                </a:solidFill>
              </a:rPr>
              <a:t>def</a:t>
            </a:r>
            <a:r>
              <a:rPr lang="ja-JP" altLang="en-US" sz="2000" dirty="0"/>
              <a:t> </a:t>
            </a:r>
            <a:r>
              <a:rPr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bmi</a:t>
            </a:r>
            <a:r>
              <a:rPr lang="en-US" altLang="ja-JP" sz="2000" b="1" dirty="0">
                <a:solidFill>
                  <a:schemeClr val="accent2">
                    <a:lumMod val="75000"/>
                  </a:schemeClr>
                </a:solidFill>
              </a:rPr>
              <a:t>_category</a:t>
            </a:r>
            <a:r>
              <a:rPr lang="ja-JP" altLang="en-US" sz="2000" dirty="0"/>
              <a:t>(</a:t>
            </a:r>
            <a:r>
              <a:rPr lang="en-US" altLang="ja-JP" sz="2000" dirty="0" err="1"/>
              <a:t>bmi</a:t>
            </a:r>
            <a:r>
              <a:rPr lang="ja-JP" altLang="en-US" sz="2000" dirty="0"/>
              <a:t>):</a:t>
            </a:r>
          </a:p>
          <a:p>
            <a:r>
              <a:rPr lang="ja-JP" altLang="en-US" sz="2000" dirty="0"/>
              <a:t>    </a:t>
            </a:r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18.5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ja-JP" alt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低体重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18.5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ja-JP" alt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正常体重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elif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&lt;= bmi &lt; </a:t>
            </a:r>
            <a:r>
              <a:rPr lang="en" altLang="ja-JP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ja-JP" alt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軽度の肥満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else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" altLang="ja-JP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    return</a:t>
            </a:r>
            <a:r>
              <a:rPr lang="en" altLang="ja-JP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ja-JP" alt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肥満</a:t>
            </a:r>
            <a:r>
              <a:rPr lang="en" altLang="ja-JP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" altLang="ja-JP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CDAE371-080E-64B0-7C68-ADFFB800C944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29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CD3A0F-B16A-F834-96D0-6817977D1D9A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EA78E5-3047-4EB7-BD88-809714EB5AF2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29D751-70B5-240B-D195-8CC006E99AF3}"/>
              </a:ext>
            </a:extLst>
          </p:cNvPr>
          <p:cNvSpPr txBox="1"/>
          <p:nvPr/>
        </p:nvSpPr>
        <p:spPr>
          <a:xfrm>
            <a:off x="504202" y="565892"/>
            <a:ext cx="1009810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課題：</a:t>
            </a:r>
            <a:r>
              <a:rPr kumimoji="1" lang="en-US" altLang="ja-JP" sz="3600" b="1" dirty="0" err="1"/>
              <a:t>WebClass</a:t>
            </a:r>
            <a:r>
              <a:rPr kumimoji="1" lang="ja-JP" altLang="en-US" sz="3600" b="1" dirty="0"/>
              <a:t>上に回答を入力してください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990BEFE-A8AB-5B79-A78A-24048CC0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67</a:t>
            </a:fld>
            <a:endParaRPr kumimoji="1" lang="ja-JP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07C6AF2-886F-7F4C-8177-5F18BE64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2" y="1434090"/>
            <a:ext cx="11609241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課題</a:t>
            </a:r>
            <a:r>
              <a:rPr lang="en-US" altLang="ja-JP" sz="2000" dirty="0"/>
              <a:t>1</a:t>
            </a:r>
          </a:p>
          <a:p>
            <a:r>
              <a:rPr lang="ja-JP" altLang="en-US" sz="2000" dirty="0"/>
              <a:t>下記挨拶文のリスト</a:t>
            </a:r>
            <a:r>
              <a:rPr lang="ja-JP" altLang="ja-JP" sz="2000" dirty="0"/>
              <a:t>を用意</a:t>
            </a:r>
            <a:r>
              <a:rPr lang="ja-JP" altLang="en-US" sz="2000" dirty="0"/>
              <a:t>しました。</a:t>
            </a:r>
            <a:endParaRPr lang="en-US" altLang="ja-JP" sz="2000" dirty="0"/>
          </a:p>
          <a:p>
            <a:r>
              <a:rPr lang="en-US" altLang="ja-JP" sz="2000" dirty="0"/>
              <a:t>greeting = [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"</a:t>
            </a:r>
            <a:r>
              <a:rPr lang="en-US" altLang="ja-JP" sz="2000" dirty="0">
                <a:latin typeface="Courier New" panose="02070309020205020404" pitchFamily="49" charset="0"/>
              </a:rPr>
              <a:t>Good morning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", "</a:t>
            </a:r>
            <a:r>
              <a:rPr lang="en-US" altLang="ja-JP" sz="2000" dirty="0">
                <a:latin typeface="Courier New" panose="02070309020205020404" pitchFamily="49" charset="0"/>
              </a:rPr>
              <a:t>Good afternoon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", "</a:t>
            </a:r>
            <a:r>
              <a:rPr lang="en-US" altLang="ja-JP" sz="2000" dirty="0">
                <a:latin typeface="Courier New" panose="02070309020205020404" pitchFamily="49" charset="0"/>
              </a:rPr>
              <a:t>Good evening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", "</a:t>
            </a:r>
            <a:r>
              <a:rPr lang="en-US" altLang="ja-JP" sz="2000" dirty="0">
                <a:latin typeface="Courier New" panose="02070309020205020404" pitchFamily="49" charset="0"/>
              </a:rPr>
              <a:t>Good night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"]</a:t>
            </a:r>
          </a:p>
          <a:p>
            <a:r>
              <a:rPr lang="ja-JP" altLang="ja-JP" sz="2000" dirty="0"/>
              <a:t>for文を使用して、</a:t>
            </a:r>
            <a:r>
              <a:rPr lang="ja-JP" altLang="en-US" sz="2000" dirty="0"/>
              <a:t>順番に言葉を表示するようにコードを書いてください。</a:t>
            </a:r>
            <a:endParaRPr lang="en-US" altLang="ja-JP" sz="2000" dirty="0"/>
          </a:p>
          <a:p>
            <a:r>
              <a:rPr lang="ja-JP" altLang="en-US" sz="2000" dirty="0">
                <a:solidFill>
                  <a:srgbClr val="0F0F0F"/>
                </a:solidFill>
                <a:latin typeface="Söhne"/>
              </a:rPr>
              <a:t>繰り返し変数は</a:t>
            </a:r>
            <a:r>
              <a:rPr lang="en-US" altLang="ja-JP" sz="2000" dirty="0">
                <a:solidFill>
                  <a:srgbClr val="0F0F0F"/>
                </a:solidFill>
                <a:latin typeface="Söhne"/>
              </a:rPr>
              <a:t>g</a:t>
            </a:r>
            <a:r>
              <a:rPr lang="ja-JP" altLang="en-US" sz="2000" dirty="0">
                <a:solidFill>
                  <a:srgbClr val="0F0F0F"/>
                </a:solidFill>
                <a:latin typeface="Söhne"/>
              </a:rPr>
              <a:t>とします。</a:t>
            </a:r>
            <a:endParaRPr lang="en-US" altLang="ja-JP" sz="2000" dirty="0">
              <a:solidFill>
                <a:srgbClr val="0F0F0F"/>
              </a:solidFill>
              <a:latin typeface="Söhne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82525E4-6055-EA43-1747-EDCB7F0E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2" y="3174147"/>
            <a:ext cx="11609241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課題</a:t>
            </a:r>
            <a:r>
              <a:rPr lang="en-US" altLang="ja-JP" sz="2000" dirty="0"/>
              <a:t>2</a:t>
            </a:r>
          </a:p>
          <a:p>
            <a:r>
              <a:rPr lang="en-US" altLang="ja-JP" sz="2000" b="0" i="0" dirty="0">
                <a:solidFill>
                  <a:srgbClr val="0F0F0F"/>
                </a:solidFill>
                <a:effectLst/>
                <a:latin typeface="Söhne"/>
              </a:rPr>
              <a:t>if</a:t>
            </a:r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、</a:t>
            </a:r>
            <a:r>
              <a:rPr lang="en-US" altLang="ja-JP" sz="2000" b="0" i="0" dirty="0" err="1">
                <a:solidFill>
                  <a:srgbClr val="0F0F0F"/>
                </a:solidFill>
                <a:effectLst/>
                <a:latin typeface="Söhne"/>
              </a:rPr>
              <a:t>elif</a:t>
            </a:r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、</a:t>
            </a:r>
            <a:r>
              <a:rPr lang="en-US" altLang="ja-JP" sz="2000" b="0" i="0" dirty="0">
                <a:solidFill>
                  <a:srgbClr val="0F0F0F"/>
                </a:solidFill>
                <a:effectLst/>
                <a:latin typeface="Söhne"/>
              </a:rPr>
              <a:t>else</a:t>
            </a:r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文を</a:t>
            </a:r>
            <a:r>
              <a:rPr lang="ja-JP" altLang="ja-JP" sz="2000" dirty="0"/>
              <a:t>使用して</a:t>
            </a:r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気温によって快適さを判断するコードを書いてください。</a:t>
            </a:r>
            <a:endParaRPr lang="en-US" altLang="ja-JP" sz="2000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気温の変数は、</a:t>
            </a:r>
            <a:r>
              <a:rPr lang="en-US" altLang="ja-JP" sz="2000" b="0" i="0" dirty="0">
                <a:solidFill>
                  <a:srgbClr val="0F0F0F"/>
                </a:solidFill>
                <a:effectLst/>
                <a:latin typeface="Söhne"/>
              </a:rPr>
              <a:t>t</a:t>
            </a:r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とします。現在の気温は、</a:t>
            </a:r>
            <a:r>
              <a:rPr lang="en-US" altLang="ja-JP" sz="2000" b="0" i="0" dirty="0">
                <a:solidFill>
                  <a:srgbClr val="0F0F0F"/>
                </a:solidFill>
                <a:effectLst/>
                <a:latin typeface="Söhne"/>
              </a:rPr>
              <a:t>15</a:t>
            </a:r>
            <a:r>
              <a:rPr lang="ja-JP" altLang="en-US" sz="2000" b="0" i="0" dirty="0">
                <a:solidFill>
                  <a:srgbClr val="0F0F0F"/>
                </a:solidFill>
                <a:effectLst/>
                <a:latin typeface="Söhne"/>
              </a:rPr>
              <a:t>度とします。</a:t>
            </a:r>
            <a:endParaRPr lang="en-US" altLang="ja-JP" sz="2000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altLang="ja-JP" sz="2000" dirty="0">
                <a:solidFill>
                  <a:srgbClr val="0F0F0F"/>
                </a:solidFill>
                <a:latin typeface="Söhne"/>
              </a:rPr>
              <a:t>0</a:t>
            </a:r>
            <a:r>
              <a:rPr lang="ja-JP" altLang="en-US" sz="2000" dirty="0">
                <a:solidFill>
                  <a:srgbClr val="0F0F0F"/>
                </a:solidFill>
                <a:latin typeface="Söhne"/>
              </a:rPr>
              <a:t>度以下：寒すぎます</a:t>
            </a:r>
            <a:endParaRPr lang="en-US" altLang="ja-JP" sz="2000" dirty="0">
              <a:solidFill>
                <a:srgbClr val="0F0F0F"/>
              </a:solidFill>
              <a:latin typeface="Söhne"/>
            </a:endParaRPr>
          </a:p>
          <a:p>
            <a:r>
              <a:rPr lang="en-US" altLang="ja-JP" sz="2000" dirty="0">
                <a:solidFill>
                  <a:srgbClr val="0F0F0F"/>
                </a:solidFill>
                <a:latin typeface="Söhne"/>
              </a:rPr>
              <a:t>0-10</a:t>
            </a:r>
            <a:r>
              <a:rPr lang="ja-JP" altLang="en-US" sz="2000" dirty="0">
                <a:solidFill>
                  <a:srgbClr val="0F0F0F"/>
                </a:solidFill>
                <a:latin typeface="Söhne"/>
              </a:rPr>
              <a:t>度：寒いです</a:t>
            </a:r>
            <a:endParaRPr lang="en-US" altLang="ja-JP" sz="2000" dirty="0">
              <a:solidFill>
                <a:srgbClr val="0F0F0F"/>
              </a:solidFill>
              <a:latin typeface="Söhne"/>
            </a:endParaRPr>
          </a:p>
          <a:p>
            <a:r>
              <a:rPr lang="en-US" altLang="ja-JP" sz="2000" dirty="0">
                <a:solidFill>
                  <a:srgbClr val="0F0F0F"/>
                </a:solidFill>
                <a:latin typeface="Söhne"/>
              </a:rPr>
              <a:t>10-25</a:t>
            </a:r>
            <a:r>
              <a:rPr lang="ja-JP" altLang="en-US" sz="2000" dirty="0">
                <a:solidFill>
                  <a:srgbClr val="0F0F0F"/>
                </a:solidFill>
                <a:latin typeface="Söhne"/>
              </a:rPr>
              <a:t>度：快適です</a:t>
            </a:r>
            <a:endParaRPr lang="en-US" altLang="ja-JP" sz="2000" dirty="0">
              <a:solidFill>
                <a:srgbClr val="0F0F0F"/>
              </a:solidFill>
              <a:latin typeface="Söhne"/>
            </a:endParaRPr>
          </a:p>
          <a:p>
            <a:r>
              <a:rPr lang="en-US" altLang="ja-JP" sz="2000" dirty="0">
                <a:solidFill>
                  <a:srgbClr val="0F0F0F"/>
                </a:solidFill>
                <a:latin typeface="Söhne"/>
              </a:rPr>
              <a:t>25-35</a:t>
            </a:r>
            <a:r>
              <a:rPr lang="ja-JP" altLang="en-US" sz="2000" dirty="0">
                <a:solidFill>
                  <a:srgbClr val="0F0F0F"/>
                </a:solidFill>
                <a:latin typeface="Söhne"/>
              </a:rPr>
              <a:t>度：熱いです。</a:t>
            </a:r>
            <a:endParaRPr lang="en-US" altLang="ja-JP" sz="2000" dirty="0">
              <a:solidFill>
                <a:srgbClr val="0F0F0F"/>
              </a:solidFill>
              <a:latin typeface="Söhne"/>
            </a:endParaRPr>
          </a:p>
          <a:p>
            <a:r>
              <a:rPr lang="en-US" altLang="ja-JP" sz="2000" dirty="0">
                <a:solidFill>
                  <a:srgbClr val="0F0F0F"/>
                </a:solidFill>
                <a:latin typeface="Söhne"/>
              </a:rPr>
              <a:t>35</a:t>
            </a:r>
            <a:r>
              <a:rPr lang="ja-JP" altLang="en-US" sz="2000" dirty="0">
                <a:solidFill>
                  <a:srgbClr val="0F0F0F"/>
                </a:solidFill>
                <a:latin typeface="Söhne"/>
              </a:rPr>
              <a:t>度以上：暑すぎます。</a:t>
            </a:r>
            <a:endParaRPr lang="en-US" altLang="ja-JP" sz="2000" dirty="0">
              <a:solidFill>
                <a:srgbClr val="0F0F0F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768171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5D45A6-5CF3-F523-CED7-455433EAD58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医療と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AI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・ビッグデータ入門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DCB150-4522-8A39-62E0-E207DFC4AD99}"/>
              </a:ext>
            </a:extLst>
          </p:cNvPr>
          <p:cNvSpPr txBox="1"/>
          <p:nvPr/>
        </p:nvSpPr>
        <p:spPr>
          <a:xfrm>
            <a:off x="444380" y="2097453"/>
            <a:ext cx="157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演習</a:t>
            </a:r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FE5791-E7F0-BA80-A637-E704BBC9B8C5}"/>
              </a:ext>
            </a:extLst>
          </p:cNvPr>
          <p:cNvSpPr txBox="1"/>
          <p:nvPr/>
        </p:nvSpPr>
        <p:spPr>
          <a:xfrm>
            <a:off x="667641" y="1453063"/>
            <a:ext cx="316514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基礎を学びましょう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10BE26-1173-C124-6131-5718BA379232}"/>
              </a:ext>
            </a:extLst>
          </p:cNvPr>
          <p:cNvSpPr txBox="1"/>
          <p:nvPr/>
        </p:nvSpPr>
        <p:spPr>
          <a:xfrm>
            <a:off x="667641" y="2568334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en-US" altLang="ja-JP" b="1" dirty="0"/>
              <a:t>Python</a:t>
            </a:r>
            <a:r>
              <a:rPr lang="ja-JP" altLang="en-US" b="1" dirty="0"/>
              <a:t>の変数とデータの型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BBF074-E637-D08E-7928-8C051E8FB965}"/>
              </a:ext>
            </a:extLst>
          </p:cNvPr>
          <p:cNvSpPr txBox="1"/>
          <p:nvPr/>
        </p:nvSpPr>
        <p:spPr>
          <a:xfrm>
            <a:off x="444382" y="3479648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58187-3167-5C12-3E90-07D101EFFF7B}"/>
              </a:ext>
            </a:extLst>
          </p:cNvPr>
          <p:cNvSpPr txBox="1"/>
          <p:nvPr/>
        </p:nvSpPr>
        <p:spPr>
          <a:xfrm>
            <a:off x="667641" y="3929529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76E96-454C-D42B-2EB7-77D6442DD658}"/>
              </a:ext>
            </a:extLst>
          </p:cNvPr>
          <p:cNvSpPr txBox="1"/>
          <p:nvPr/>
        </p:nvSpPr>
        <p:spPr>
          <a:xfrm>
            <a:off x="667641" y="5336167"/>
            <a:ext cx="42429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モジュール、パッケージ、ライブラリ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E48FC4-6032-C870-ECCA-56C1A6DA05E5}"/>
              </a:ext>
            </a:extLst>
          </p:cNvPr>
          <p:cNvSpPr txBox="1"/>
          <p:nvPr/>
        </p:nvSpPr>
        <p:spPr>
          <a:xfrm>
            <a:off x="444382" y="4861843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E30B6E-3291-292F-DD70-9641187E2826}"/>
              </a:ext>
            </a:extLst>
          </p:cNvPr>
          <p:cNvSpPr txBox="1"/>
          <p:nvPr/>
        </p:nvSpPr>
        <p:spPr>
          <a:xfrm>
            <a:off x="5071926" y="2098515"/>
            <a:ext cx="157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演習</a:t>
            </a:r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AB16AA-44E7-4766-AA25-471A1D40737E}"/>
              </a:ext>
            </a:extLst>
          </p:cNvPr>
          <p:cNvSpPr txBox="1"/>
          <p:nvPr/>
        </p:nvSpPr>
        <p:spPr>
          <a:xfrm>
            <a:off x="5071928" y="3480710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6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28A076-4B28-F3A1-854D-D590B0D0E692}"/>
              </a:ext>
            </a:extLst>
          </p:cNvPr>
          <p:cNvSpPr txBox="1"/>
          <p:nvPr/>
        </p:nvSpPr>
        <p:spPr>
          <a:xfrm>
            <a:off x="5071928" y="4862905"/>
            <a:ext cx="157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r>
              <a:rPr lang="ja-JP" altLang="en-US" dirty="0"/>
              <a:t>演習</a:t>
            </a:r>
            <a:r>
              <a:rPr lang="en-US" altLang="ja-JP" dirty="0"/>
              <a:t>7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8D9369-81EE-FD01-DFB5-60950E99281A}"/>
              </a:ext>
            </a:extLst>
          </p:cNvPr>
          <p:cNvSpPr txBox="1"/>
          <p:nvPr/>
        </p:nvSpPr>
        <p:spPr>
          <a:xfrm>
            <a:off x="5364574" y="2569396"/>
            <a:ext cx="63474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患者の歯に関する病院のリアルデータの説明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390CBD-85B7-CC62-6A54-8F86A14FF665}"/>
              </a:ext>
            </a:extLst>
          </p:cNvPr>
          <p:cNvSpPr txBox="1"/>
          <p:nvPr/>
        </p:nvSpPr>
        <p:spPr>
          <a:xfrm>
            <a:off x="5364573" y="3930591"/>
            <a:ext cx="63474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データクレンジングに必要なライブラリ（</a:t>
            </a:r>
            <a:r>
              <a:rPr lang="en-US" altLang="ja-JP" dirty="0"/>
              <a:t>Pandas</a:t>
            </a:r>
            <a:r>
              <a:rPr lang="ja-JP" altLang="en-US" dirty="0"/>
              <a:t>）の応用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E9ADD3-F64F-AF89-CFC3-07A6DFA0031C}"/>
              </a:ext>
            </a:extLst>
          </p:cNvPr>
          <p:cNvSpPr txBox="1"/>
          <p:nvPr/>
        </p:nvSpPr>
        <p:spPr>
          <a:xfrm>
            <a:off x="5364573" y="5337229"/>
            <a:ext cx="63474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indent="0">
              <a:buNone/>
              <a:defRPr b="1"/>
            </a:lvl1pPr>
          </a:lstStyle>
          <a:p>
            <a:r>
              <a:rPr lang="ja-JP" altLang="en-US" dirty="0"/>
              <a:t>データクレンジングとデータの可視化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1C0D5E-C2D7-7ED2-D898-315EFE0346CD}"/>
              </a:ext>
            </a:extLst>
          </p:cNvPr>
          <p:cNvSpPr txBox="1"/>
          <p:nvPr/>
        </p:nvSpPr>
        <p:spPr>
          <a:xfrm>
            <a:off x="5364573" y="1453063"/>
            <a:ext cx="326240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を使ってみましょう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55856A-08B9-5D3F-803B-274FB563F5A6}"/>
              </a:ext>
            </a:extLst>
          </p:cNvPr>
          <p:cNvSpPr txBox="1"/>
          <p:nvPr/>
        </p:nvSpPr>
        <p:spPr>
          <a:xfrm>
            <a:off x="3696056" y="711491"/>
            <a:ext cx="267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ja-JP" altLang="en-US" dirty="0"/>
              <a:t>演習</a:t>
            </a:r>
            <a:r>
              <a:rPr lang="en-US" altLang="ja-JP" dirty="0"/>
              <a:t>2-7</a:t>
            </a:r>
            <a:r>
              <a:rPr lang="ja-JP" altLang="en-US" dirty="0"/>
              <a:t>の構成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8197FB-649D-D001-FC08-124A56076D57}"/>
              </a:ext>
            </a:extLst>
          </p:cNvPr>
          <p:cNvSpPr txBox="1"/>
          <p:nvPr/>
        </p:nvSpPr>
        <p:spPr>
          <a:xfrm>
            <a:off x="1844468" y="2174397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/>
              <a:t>11/16 11:35-12:20</a:t>
            </a:r>
            <a:endParaRPr lang="ja-JP" altLang="en-US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146322-91C1-404F-5F4B-34FE3D2386B2}"/>
              </a:ext>
            </a:extLst>
          </p:cNvPr>
          <p:cNvSpPr txBox="1"/>
          <p:nvPr/>
        </p:nvSpPr>
        <p:spPr>
          <a:xfrm>
            <a:off x="1880074" y="3560197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/>
              <a:t>11/30 11:35-12:20</a:t>
            </a:r>
            <a:endParaRPr lang="ja-JP" altLang="en-US" sz="1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2A0E795-55B9-A676-F825-63F219B4F2AD}"/>
              </a:ext>
            </a:extLst>
          </p:cNvPr>
          <p:cNvSpPr txBox="1"/>
          <p:nvPr/>
        </p:nvSpPr>
        <p:spPr>
          <a:xfrm>
            <a:off x="1880074" y="4921392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>
                <a:solidFill>
                  <a:srgbClr val="FF0000"/>
                </a:solidFill>
              </a:rPr>
              <a:t>12/7 10:40-11:25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32E412-76BA-15C9-0A15-8D8E1ECE357D}"/>
              </a:ext>
            </a:extLst>
          </p:cNvPr>
          <p:cNvSpPr txBox="1"/>
          <p:nvPr/>
        </p:nvSpPr>
        <p:spPr>
          <a:xfrm>
            <a:off x="6366617" y="2174397"/>
            <a:ext cx="2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2800"/>
            </a:lvl1pPr>
          </a:lstStyle>
          <a:p>
            <a:pPr algn="l"/>
            <a:r>
              <a:rPr lang="en-US" altLang="ja-JP" sz="1800" dirty="0">
                <a:solidFill>
                  <a:srgbClr val="FF0000"/>
                </a:solidFill>
              </a:rPr>
              <a:t>12/7 11:35-12:20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28EEABC1-DB33-DFDB-D080-6922BA3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25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0D1116-B642-5146-ABFE-F73CB7FD0F24}"/>
              </a:ext>
            </a:extLst>
          </p:cNvPr>
          <p:cNvSpPr txBox="1"/>
          <p:nvPr/>
        </p:nvSpPr>
        <p:spPr>
          <a:xfrm>
            <a:off x="504202" y="1589090"/>
            <a:ext cx="609515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400" dirty="0"/>
              <a:t>if </a:t>
            </a:r>
            <a:r>
              <a:rPr lang="ja-JP" altLang="en-US" sz="2400" b="1" dirty="0">
                <a:solidFill>
                  <a:srgbClr val="00B050"/>
                </a:solidFill>
              </a:rPr>
              <a:t>条件</a:t>
            </a:r>
            <a:r>
              <a:rPr lang="ja-JP" altLang="en-US" sz="2400" dirty="0"/>
              <a:t>:</a:t>
            </a:r>
            <a:endParaRPr lang="en-US" altLang="ja-JP" sz="2400" dirty="0"/>
          </a:p>
          <a:p>
            <a:pPr algn="just"/>
            <a:endParaRPr lang="ja-JP" altLang="en-US" sz="2400" dirty="0"/>
          </a:p>
          <a:p>
            <a:pPr algn="just"/>
            <a:r>
              <a:rPr lang="ja-JP" altLang="en-US" sz="2400" dirty="0"/>
              <a:t>    条件が</a:t>
            </a:r>
            <a:r>
              <a:rPr lang="ja-JP" altLang="en-US" sz="2400" b="1" dirty="0">
                <a:solidFill>
                  <a:srgbClr val="FF0000"/>
                </a:solidFill>
              </a:rPr>
              <a:t>真</a:t>
            </a:r>
            <a:r>
              <a:rPr lang="ja-JP" altLang="en-US" sz="2400" dirty="0"/>
              <a:t>の場合に実行されるコード</a:t>
            </a:r>
            <a:endParaRPr lang="en-US" altLang="ja-JP" sz="2400" dirty="0"/>
          </a:p>
          <a:p>
            <a:pPr algn="just"/>
            <a:endParaRPr lang="ja-JP" altLang="en-US" sz="2400" dirty="0"/>
          </a:p>
          <a:p>
            <a:pPr algn="just"/>
            <a:r>
              <a:rPr lang="ja-JP" altLang="en-US" sz="2400" dirty="0"/>
              <a:t>else:</a:t>
            </a:r>
            <a:endParaRPr lang="en-US" altLang="ja-JP" sz="2400" dirty="0"/>
          </a:p>
          <a:p>
            <a:pPr algn="just"/>
            <a:endParaRPr lang="ja-JP" altLang="en-US" sz="2400" dirty="0"/>
          </a:p>
          <a:p>
            <a:pPr algn="just"/>
            <a:r>
              <a:rPr lang="ja-JP" altLang="en-US" sz="2400" dirty="0"/>
              <a:t>    条件が</a:t>
            </a:r>
            <a:r>
              <a:rPr lang="ja-JP" altLang="en-US" sz="2400" b="1" dirty="0">
                <a:solidFill>
                  <a:srgbClr val="FF0000"/>
                </a:solidFill>
              </a:rPr>
              <a:t>偽</a:t>
            </a:r>
            <a:r>
              <a:rPr lang="ja-JP" altLang="en-US" sz="2400" dirty="0"/>
              <a:t>の場合に実行されるコード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D5B439-58C1-6A77-5F60-73FA87033DA1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D3CD52-6C7E-52BE-532E-AA28013A2582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72D05C-7189-2503-8473-A67422CFC7A7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14837D-7E77-B380-CAF6-2F788A7FDBB8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」や「もし条件が成り立つ場合は」などのように言えます。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E24001-FA6A-B4F9-0A62-C146EAEF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0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D5B439-58C1-6A77-5F60-73FA87033DA1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D3CD52-6C7E-52BE-532E-AA28013A2582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72D05C-7189-2503-8473-A67422CFC7A7}"/>
              </a:ext>
            </a:extLst>
          </p:cNvPr>
          <p:cNvSpPr txBox="1"/>
          <p:nvPr/>
        </p:nvSpPr>
        <p:spPr>
          <a:xfrm>
            <a:off x="504202" y="565892"/>
            <a:ext cx="57054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if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14837D-7E77-B380-CAF6-2F788A7FDBB8}"/>
              </a:ext>
            </a:extLst>
          </p:cNvPr>
          <p:cNvSpPr txBox="1"/>
          <p:nvPr/>
        </p:nvSpPr>
        <p:spPr>
          <a:xfrm>
            <a:off x="504202" y="935224"/>
            <a:ext cx="116877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日本語での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if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文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に相当する部分は「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öhne"/>
              </a:rPr>
              <a:t>〜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なら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」や「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もし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条件が成り立つ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öhne"/>
              </a:rPr>
              <a:t>場合は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」などのように言えます。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6BBA46-52CA-E1A2-2926-BA850F2D7D90}"/>
              </a:ext>
            </a:extLst>
          </p:cNvPr>
          <p:cNvSpPr txBox="1"/>
          <p:nvPr/>
        </p:nvSpPr>
        <p:spPr>
          <a:xfrm>
            <a:off x="458735" y="4622858"/>
            <a:ext cx="27189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240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r>
              <a:rPr lang="ja-JP" altLang="en-US" b="1" dirty="0">
                <a:solidFill>
                  <a:srgbClr val="FF0000"/>
                </a:solidFill>
              </a:rPr>
              <a:t>真</a:t>
            </a:r>
            <a:r>
              <a:rPr lang="en-US" altLang="ja-JP" dirty="0"/>
              <a:t>(True)</a:t>
            </a:r>
            <a:r>
              <a:rPr lang="ja-JP" altLang="en-US" dirty="0"/>
              <a:t>か</a:t>
            </a:r>
            <a:r>
              <a:rPr lang="ja-JP" altLang="en-US" b="1" dirty="0">
                <a:solidFill>
                  <a:srgbClr val="FF0000"/>
                </a:solidFill>
              </a:rPr>
              <a:t>偽</a:t>
            </a:r>
            <a:r>
              <a:rPr lang="en-US" altLang="ja-JP" dirty="0"/>
              <a:t>(False)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455DD9-8A1A-B921-F75D-61B4A09DCDAB}"/>
              </a:ext>
            </a:extLst>
          </p:cNvPr>
          <p:cNvSpPr txBox="1"/>
          <p:nvPr/>
        </p:nvSpPr>
        <p:spPr>
          <a:xfrm>
            <a:off x="458736" y="5131446"/>
            <a:ext cx="103953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条件が真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(True)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か偽</a:t>
            </a:r>
            <a:r>
              <a:rPr lang="en-US" altLang="ja-JP" sz="2000" b="0" i="0" dirty="0">
                <a:solidFill>
                  <a:srgbClr val="374151"/>
                </a:solidFill>
                <a:effectLst/>
                <a:latin typeface="Söhne"/>
              </a:rPr>
              <a:t>(False)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かを判定するためには、</a:t>
            </a:r>
            <a:r>
              <a:rPr lang="ja-JP" altLang="en-US" sz="2000" b="1" i="0" dirty="0">
                <a:solidFill>
                  <a:srgbClr val="374151"/>
                </a:solidFill>
                <a:effectLst/>
                <a:latin typeface="Söhne"/>
              </a:rPr>
              <a:t>比較演算子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や</a:t>
            </a:r>
            <a:r>
              <a:rPr lang="ja-JP" altLang="en-US" sz="2000" b="1" i="0" dirty="0">
                <a:solidFill>
                  <a:srgbClr val="374151"/>
                </a:solidFill>
                <a:effectLst/>
                <a:latin typeface="Söhne"/>
              </a:rPr>
              <a:t>論理演算子</a:t>
            </a:r>
            <a:r>
              <a:rPr lang="ja-JP" altLang="en-US" sz="2000" b="0" i="0" dirty="0">
                <a:solidFill>
                  <a:srgbClr val="374151"/>
                </a:solidFill>
                <a:effectLst/>
                <a:latin typeface="Söhne"/>
              </a:rPr>
              <a:t>を使用します。</a:t>
            </a:r>
            <a:endParaRPr lang="ja-JP" altLang="en-US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4FA893-D2DE-6E30-E6D7-35CB8881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BB1C-C0E9-4679-85F5-EA56F2B915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988E3AD-714E-62BE-D26F-CCCD11DFF8EE}"/>
              </a:ext>
            </a:extLst>
          </p:cNvPr>
          <p:cNvSpPr/>
          <p:nvPr/>
        </p:nvSpPr>
        <p:spPr>
          <a:xfrm>
            <a:off x="9982200" y="5699760"/>
            <a:ext cx="1102360" cy="97378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Colab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DEAFCA-8432-CDF1-58F4-1A5F38C8554F}"/>
              </a:ext>
            </a:extLst>
          </p:cNvPr>
          <p:cNvSpPr txBox="1"/>
          <p:nvPr/>
        </p:nvSpPr>
        <p:spPr>
          <a:xfrm>
            <a:off x="504202" y="1589090"/>
            <a:ext cx="609515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ja-JP" altLang="en-US" sz="2400" dirty="0"/>
              <a:t>if </a:t>
            </a:r>
            <a:r>
              <a:rPr lang="ja-JP" altLang="en-US" sz="2400" b="1" dirty="0">
                <a:solidFill>
                  <a:srgbClr val="00B050"/>
                </a:solidFill>
              </a:rPr>
              <a:t>条件</a:t>
            </a:r>
            <a:r>
              <a:rPr lang="ja-JP" altLang="en-US" sz="2400" dirty="0"/>
              <a:t>:</a:t>
            </a:r>
            <a:endParaRPr lang="en-US" altLang="ja-JP" sz="2400" dirty="0"/>
          </a:p>
          <a:p>
            <a:pPr algn="just"/>
            <a:endParaRPr lang="ja-JP" altLang="en-US" sz="2400" dirty="0"/>
          </a:p>
          <a:p>
            <a:pPr algn="just"/>
            <a:r>
              <a:rPr lang="ja-JP" altLang="en-US" sz="2400" dirty="0"/>
              <a:t>    条件が</a:t>
            </a:r>
            <a:r>
              <a:rPr lang="ja-JP" altLang="en-US" sz="2400" b="1" dirty="0">
                <a:solidFill>
                  <a:srgbClr val="FF0000"/>
                </a:solidFill>
              </a:rPr>
              <a:t>真</a:t>
            </a:r>
            <a:r>
              <a:rPr lang="ja-JP" altLang="en-US" sz="2400" dirty="0"/>
              <a:t>の場合に実行されるコード</a:t>
            </a:r>
            <a:endParaRPr lang="en-US" altLang="ja-JP" sz="2400" dirty="0"/>
          </a:p>
          <a:p>
            <a:pPr algn="just"/>
            <a:endParaRPr lang="ja-JP" altLang="en-US" sz="2400" dirty="0"/>
          </a:p>
          <a:p>
            <a:pPr algn="just"/>
            <a:r>
              <a:rPr lang="ja-JP" altLang="en-US" sz="2400" dirty="0"/>
              <a:t>else:</a:t>
            </a:r>
            <a:endParaRPr lang="en-US" altLang="ja-JP" sz="2400" dirty="0"/>
          </a:p>
          <a:p>
            <a:pPr algn="just"/>
            <a:endParaRPr lang="ja-JP" altLang="en-US" sz="2400" dirty="0"/>
          </a:p>
          <a:p>
            <a:pPr algn="just"/>
            <a:r>
              <a:rPr lang="ja-JP" altLang="en-US" sz="2400" dirty="0"/>
              <a:t>    条件が</a:t>
            </a:r>
            <a:r>
              <a:rPr lang="ja-JP" altLang="en-US" sz="2400" b="1" dirty="0">
                <a:solidFill>
                  <a:srgbClr val="FF0000"/>
                </a:solidFill>
              </a:rPr>
              <a:t>偽</a:t>
            </a:r>
            <a:r>
              <a:rPr lang="ja-JP" altLang="en-US" sz="2400" dirty="0"/>
              <a:t>の場合に実行されるコード</a:t>
            </a:r>
          </a:p>
        </p:txBody>
      </p:sp>
    </p:spTree>
    <p:extLst>
      <p:ext uri="{BB962C8B-B14F-4D97-AF65-F5344CB8AC3E}">
        <p14:creationId xmlns:p14="http://schemas.microsoft.com/office/powerpoint/2010/main" val="258000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E756A78-0C55-7C0F-1DF3-44DFC533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FE4F4-5846-42D0-ABC5-9F6A57528B1E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6B7DBD-141E-F07A-C0BE-E5E601AC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2" y="1197703"/>
            <a:ext cx="10251427" cy="566029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27E7D6-7441-4E9C-04DF-8A111643C7D1}"/>
              </a:ext>
            </a:extLst>
          </p:cNvPr>
          <p:cNvSpPr txBox="1"/>
          <p:nvPr/>
        </p:nvSpPr>
        <p:spPr>
          <a:xfrm>
            <a:off x="136732" y="123911"/>
            <a:ext cx="15724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Python</a:t>
            </a:r>
            <a:r>
              <a:rPr kumimoji="1" lang="ja-JP" altLang="en-US" b="1" dirty="0"/>
              <a:t>基礎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1A39FB-8C93-B357-BB2F-DCF3B52B2074}"/>
              </a:ext>
            </a:extLst>
          </p:cNvPr>
          <p:cNvSpPr txBox="1"/>
          <p:nvPr/>
        </p:nvSpPr>
        <p:spPr>
          <a:xfrm>
            <a:off x="479127" y="704566"/>
            <a:ext cx="3849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検索google colab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27D709-6D24-E58C-DB16-1443D1049BBF}"/>
              </a:ext>
            </a:extLst>
          </p:cNvPr>
          <p:cNvSpPr txBox="1"/>
          <p:nvPr/>
        </p:nvSpPr>
        <p:spPr>
          <a:xfrm>
            <a:off x="3726735" y="697099"/>
            <a:ext cx="8465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2800" b="1"/>
            </a:lvl1pPr>
          </a:lstStyle>
          <a:p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ja-JP" altLang="en-US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へようこそ 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US" altLang="ja-JP" dirty="0" err="1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Colaboratory</a:t>
            </a:r>
            <a:r>
              <a:rPr lang="en-US" altLang="ja-JP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Google</a:t>
            </a:r>
            <a:endParaRPr lang="en-US" altLang="ja-JP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38EEB0-B4D1-B3D5-5AE5-5A70529A97DC}"/>
              </a:ext>
            </a:extLst>
          </p:cNvPr>
          <p:cNvSpPr/>
          <p:nvPr/>
        </p:nvSpPr>
        <p:spPr>
          <a:xfrm>
            <a:off x="4412918" y="4586990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E0DF7B-365B-BCC3-CE8D-22A1178D30F2}"/>
              </a:ext>
            </a:extLst>
          </p:cNvPr>
          <p:cNvSpPr/>
          <p:nvPr/>
        </p:nvSpPr>
        <p:spPr>
          <a:xfrm>
            <a:off x="4412918" y="5184897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44AB7A-4937-08F2-1FE8-8001E740D781}"/>
              </a:ext>
            </a:extLst>
          </p:cNvPr>
          <p:cNvSpPr/>
          <p:nvPr/>
        </p:nvSpPr>
        <p:spPr>
          <a:xfrm>
            <a:off x="4412918" y="5746173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5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9CF150-A10D-D83D-C391-9494BA3940DD}"/>
              </a:ext>
            </a:extLst>
          </p:cNvPr>
          <p:cNvSpPr txBox="1"/>
          <p:nvPr/>
        </p:nvSpPr>
        <p:spPr>
          <a:xfrm>
            <a:off x="1709158" y="126979"/>
            <a:ext cx="30967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AutoNum type="arabicPeriod"/>
              <a:defRPr/>
            </a:lvl1pPr>
          </a:lstStyle>
          <a:p>
            <a:pPr marL="0" indent="0">
              <a:buNone/>
            </a:pPr>
            <a:r>
              <a:rPr lang="ja-JP" altLang="en-US" b="1" dirty="0"/>
              <a:t>プログラミング基礎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3F0DA1-7637-EBB3-D068-79C9B4E0FDA8}"/>
              </a:ext>
            </a:extLst>
          </p:cNvPr>
          <p:cNvSpPr/>
          <p:nvPr/>
        </p:nvSpPr>
        <p:spPr>
          <a:xfrm>
            <a:off x="4412918" y="3429000"/>
            <a:ext cx="2452577" cy="418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演習</a:t>
            </a:r>
            <a:r>
              <a:rPr lang="en-US" altLang="ja-JP" sz="2400" dirty="0">
                <a:solidFill>
                  <a:schemeClr val="tx1"/>
                </a:solidFill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32434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6" ma:contentTypeDescription="新しいドキュメントを作成します。" ma:contentTypeScope="" ma:versionID="cc81f611e112f3e2ed258b6ede35e7bb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14f8125897bec85f8b10cb04740fcf64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53BAF9-1DA4-4C2E-94A4-BB17D3E3BA0B}">
  <ds:schemaRefs>
    <ds:schemaRef ds:uri="http://schemas.microsoft.com/office/2006/metadata/properties"/>
    <ds:schemaRef ds:uri="http://schemas.microsoft.com/office/infopath/2007/PartnerControls"/>
    <ds:schemaRef ds:uri="f06b4c2f-2c82-42f4-a7b1-f551fd148232"/>
    <ds:schemaRef ds:uri="3bedeca0-c2ed-4417-b266-8522ee8d026f"/>
  </ds:schemaRefs>
</ds:datastoreItem>
</file>

<file path=customXml/itemProps2.xml><?xml version="1.0" encoding="utf-8"?>
<ds:datastoreItem xmlns:ds="http://schemas.openxmlformats.org/officeDocument/2006/customXml" ds:itemID="{56B6C954-9878-4B3F-9FAC-7B9A77696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edeca0-c2ed-4417-b266-8522ee8d026f"/>
    <ds:schemaRef ds:uri="f06b4c2f-2c82-42f4-a7b1-f551fd148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D45EA8-A086-40AD-B822-BC2597CED1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6940</Words>
  <Application>Microsoft Macintosh PowerPoint</Application>
  <PresentationFormat>ワイド画面</PresentationFormat>
  <Paragraphs>1306</Paragraphs>
  <Slides>68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6" baseType="lpstr">
      <vt:lpstr>Söhne</vt:lpstr>
      <vt:lpstr>游ゴシック</vt:lpstr>
      <vt:lpstr>游ゴシック Light</vt:lpstr>
      <vt:lpstr>游明朝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曹　日丹</dc:creator>
  <cp:lastModifiedBy>須藤　毅顕</cp:lastModifiedBy>
  <cp:revision>303</cp:revision>
  <cp:lastPrinted>2023-11-02T04:36:25Z</cp:lastPrinted>
  <dcterms:created xsi:type="dcterms:W3CDTF">2023-11-01T09:08:56Z</dcterms:created>
  <dcterms:modified xsi:type="dcterms:W3CDTF">2024-08-01T03:03:25Z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