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623" r:id="rId5"/>
    <p:sldId id="354" r:id="rId6"/>
    <p:sldId id="360" r:id="rId7"/>
    <p:sldId id="363" r:id="rId8"/>
    <p:sldId id="565" r:id="rId9"/>
    <p:sldId id="566" r:id="rId10"/>
    <p:sldId id="372" r:id="rId11"/>
    <p:sldId id="365" r:id="rId12"/>
    <p:sldId id="564" r:id="rId13"/>
    <p:sldId id="442" r:id="rId14"/>
    <p:sldId id="551" r:id="rId15"/>
    <p:sldId id="441" r:id="rId16"/>
    <p:sldId id="555" r:id="rId17"/>
    <p:sldId id="436" r:id="rId18"/>
    <p:sldId id="439" r:id="rId19"/>
    <p:sldId id="437" r:id="rId20"/>
    <p:sldId id="438" r:id="rId21"/>
    <p:sldId id="256" r:id="rId22"/>
    <p:sldId id="446" r:id="rId23"/>
    <p:sldId id="447" r:id="rId24"/>
    <p:sldId id="563" r:id="rId25"/>
    <p:sldId id="567" r:id="rId26"/>
    <p:sldId id="549" r:id="rId27"/>
    <p:sldId id="553" r:id="rId28"/>
    <p:sldId id="554" r:id="rId29"/>
    <p:sldId id="550" r:id="rId30"/>
    <p:sldId id="552" r:id="rId31"/>
    <p:sldId id="556" r:id="rId32"/>
    <p:sldId id="364" r:id="rId33"/>
    <p:sldId id="361" r:id="rId34"/>
    <p:sldId id="612" r:id="rId35"/>
    <p:sldId id="458" r:id="rId36"/>
    <p:sldId id="613" r:id="rId37"/>
    <p:sldId id="496" r:id="rId38"/>
    <p:sldId id="614" r:id="rId39"/>
    <p:sldId id="257" r:id="rId40"/>
    <p:sldId id="497" r:id="rId41"/>
    <p:sldId id="557" r:id="rId42"/>
    <p:sldId id="558" r:id="rId43"/>
    <p:sldId id="618" r:id="rId44"/>
    <p:sldId id="617" r:id="rId45"/>
    <p:sldId id="615" r:id="rId46"/>
    <p:sldId id="501" r:id="rId47"/>
    <p:sldId id="620" r:id="rId48"/>
    <p:sldId id="621" r:id="rId49"/>
    <p:sldId id="616" r:id="rId50"/>
    <p:sldId id="622" r:id="rId51"/>
    <p:sldId id="559" r:id="rId52"/>
    <p:sldId id="510" r:id="rId53"/>
    <p:sldId id="619" r:id="rId54"/>
    <p:sldId id="560" r:id="rId55"/>
    <p:sldId id="624" r:id="rId56"/>
    <p:sldId id="611" r:id="rId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6301" autoAdjust="0"/>
  </p:normalViewPr>
  <p:slideViewPr>
    <p:cSldViewPr snapToGrid="0">
      <p:cViewPr varScale="1">
        <p:scale>
          <a:sx n="109" d="100"/>
          <a:sy n="109" d="100"/>
        </p:scale>
        <p:origin x="216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62609-11D7-4AF6-9A7C-554793A36B3D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F1AB2-DE8E-42C1-B8C8-82A148592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0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F1AB2-DE8E-42C1-B8C8-82A148592DA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04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6249F-6648-801F-A89E-D53F57AD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F4497F-6736-C3D5-3D45-EB173FD75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76402A-8DF5-56FD-41E3-685B19D9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18A0-0A55-4AC1-AF67-059FB230298B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BF2D5-23D3-3782-3172-9DD62329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808B6-2E49-AC5B-B751-A8F43EB3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0F61C-A27B-1811-EE62-1CC89F28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E83B27-09C3-86E4-908E-0CFA50F0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3A3997-7577-CEA2-77EE-4F184BDC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82A3-E8CB-41A8-A578-4FDC6A0A746F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EC6C5-5C35-41A7-329D-9C9108BF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C2500-2295-87DA-5DBE-9F70E763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92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C3C51B-9B43-A97F-C370-600CA530D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1C61F-1DD1-37CD-58A5-2E6F4BA78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71D93-F0DB-0D92-366F-A1D54755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0CD5-7E85-4BFD-A712-03B57A6147DB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ACE43-DAF1-EE16-FC98-FCA68CD0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3F8AD-128A-B22B-B153-048C1E98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1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8C19D-7A66-51A1-D1DD-A9540FCA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87FBBA-C37D-BE62-799D-158B0858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F8CF3-B06B-AB36-15B2-C9A22045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7EC4-79CF-4D81-965F-EE66F5B77FEC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1A3204-C27F-A2D4-7C00-5267B043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D5633-EEC3-0D0D-BAE0-3A232804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8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227FD-DF54-C722-84AF-4B82C457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5D0D83-B4CC-80A6-2B7C-9B09DF23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E93ED9-CEF1-EA94-03CF-5F5FB9FF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B6FE-1DBB-4214-95BB-C4384CC4FB44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63BB9-E7A0-321A-8C6C-999D94EC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7C01C7-575F-B3EA-6EBE-7FDF4E90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79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56D56-3B23-79D3-9D0B-4396DB95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FBACEF-045A-BB6A-26EC-B8ABC76AD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466ADD-D589-09D2-EDD4-ACF0C7216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061D67-A5D1-57A0-119D-B0972A17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24E5-4EF0-4252-B129-C44C0D856197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8560D8-8A62-CE0C-706B-17B996C1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4CA680-C33B-C2B4-F1E8-CC9DF927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19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415F2-729B-D423-43AE-E2741264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9C242B-9123-26CA-9990-43C07534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3DDFDB-B00D-A7E6-24B5-236287070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6ADFC9-93B7-E298-6357-EBBFCDF3D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86F622-33E3-EE39-8902-95FF5A79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D9872B-5596-B0FB-F2C0-FD78D341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278A-793E-4565-A0D2-17EA4E4D3D1A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E86869-E9A2-229A-6624-ACA9D0A5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24868-4D23-8CE7-8C61-CC84DF4A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51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3A20A-68A3-2842-8175-1781B7CA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3B4EA1-B9C1-13BA-1DEF-56A9B60B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7442-E307-48E3-B64F-7CA914299894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8F758B-B8FD-4161-CEE9-59420B2F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77417E-DA32-2613-7618-E4C87A31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43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5D20DF-F3ED-2ECC-2176-BAAD4467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40E-C925-4919-879F-DF308899A513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38B407-E129-E176-2F4D-5BE6C1D5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55551D-ABCD-6C8A-C80C-DC760EA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88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BF9A8-5B0B-8639-7982-DED8E194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5999B-993E-CA1C-B88C-8F70F730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C0E3DE-E3B5-2C7D-7710-53C9A273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42414-C73B-7864-A32A-3CF2BB79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F1DD-15A9-4E4D-950D-BE3085689F0B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A6277F-8A64-5906-87FD-E1131F76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B769A2-1078-6733-973E-2DCCFF4E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DDAFC-1F64-BB42-E758-9D4E7EBA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E58176-0B2C-59FF-3471-8EA5DC44B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6C0E1F-A695-6C39-FDAE-34758CDA7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477DE2-FB00-E28D-A584-CC8F44A8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9218-96FD-4211-A233-353076ED99A9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33E98-F81C-113A-FEA1-D53F88A0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776B25-F514-0694-4672-D2C6BE98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35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F907AC-FF51-7349-0FC4-96518EF4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AA8926-6B86-0239-776C-125E6E11D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3705AA-FDD9-94FD-9D4C-B67448D87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3D7D-2F8B-4E5E-A486-C53D243A99C0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C537F-5F61-3343-4533-D9A338B1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AF9AD-EE23-2340-EF33-1768834B0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08C5-50DC-43C1-893E-CC4088362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07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F642EC-3A16-5DAE-2DB0-E4989EFCF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"/>
          <a:stretch/>
        </p:blipFill>
        <p:spPr>
          <a:xfrm>
            <a:off x="0" y="926274"/>
            <a:ext cx="12192000" cy="574686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031ECE-FD5A-9B2B-95E8-D3BE68725929}"/>
              </a:ext>
            </a:extLst>
          </p:cNvPr>
          <p:cNvSpPr txBox="1"/>
          <p:nvPr/>
        </p:nvSpPr>
        <p:spPr>
          <a:xfrm>
            <a:off x="2744189" y="234037"/>
            <a:ext cx="670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演習授業中の質問対応について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AB2F5-DD23-CCDB-2FED-F7828A2AEDD3}"/>
              </a:ext>
            </a:extLst>
          </p:cNvPr>
          <p:cNvSpPr/>
          <p:nvPr/>
        </p:nvSpPr>
        <p:spPr>
          <a:xfrm>
            <a:off x="9357756" y="5658592"/>
            <a:ext cx="1401288" cy="273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0CB2C8E-8D1F-484A-F354-1F16511FFFC1}"/>
              </a:ext>
            </a:extLst>
          </p:cNvPr>
          <p:cNvSpPr/>
          <p:nvPr/>
        </p:nvSpPr>
        <p:spPr>
          <a:xfrm rot="5400000">
            <a:off x="9724351" y="5033598"/>
            <a:ext cx="668097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1E236E-9988-B05F-40AA-E38B16B559CF}"/>
              </a:ext>
            </a:extLst>
          </p:cNvPr>
          <p:cNvSpPr/>
          <p:nvPr/>
        </p:nvSpPr>
        <p:spPr>
          <a:xfrm>
            <a:off x="5628409" y="3129944"/>
            <a:ext cx="5083134" cy="175526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質問内容を入力して、「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全員</a:t>
            </a:r>
            <a:r>
              <a:rPr kumimoji="1" lang="ja-JP" altLang="en-US" sz="2400" dirty="0">
                <a:solidFill>
                  <a:schemeClr val="tx1"/>
                </a:solidFill>
              </a:rPr>
              <a:t>」宛てに送信してください。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4AAFA5-9CBB-C883-47A0-16C8E5D82D25}"/>
              </a:ext>
            </a:extLst>
          </p:cNvPr>
          <p:cNvSpPr/>
          <p:nvPr/>
        </p:nvSpPr>
        <p:spPr>
          <a:xfrm>
            <a:off x="3703121" y="5795158"/>
            <a:ext cx="2335481" cy="338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88FF8E-FB38-B6E8-2AC8-5204DBA7DACC}"/>
              </a:ext>
            </a:extLst>
          </p:cNvPr>
          <p:cNvSpPr/>
          <p:nvPr/>
        </p:nvSpPr>
        <p:spPr>
          <a:xfrm>
            <a:off x="816428" y="3123210"/>
            <a:ext cx="4016829" cy="173083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演習にエラーが出たなど問題があったらリアクションの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挙手</a:t>
            </a:r>
            <a:r>
              <a:rPr kumimoji="1" lang="ja-JP" altLang="en-US" sz="2400" dirty="0">
                <a:solidFill>
                  <a:schemeClr val="tx1"/>
                </a:solidFill>
              </a:rPr>
              <a:t>を押してください。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F3EDBC8-DCF7-E1C7-0A99-13B860C73C7A}"/>
              </a:ext>
            </a:extLst>
          </p:cNvPr>
          <p:cNvSpPr/>
          <p:nvPr/>
        </p:nvSpPr>
        <p:spPr>
          <a:xfrm rot="5400000">
            <a:off x="3548741" y="4879275"/>
            <a:ext cx="451262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36E4F1-5304-E4C5-C565-7FE8D086E07B}"/>
              </a:ext>
            </a:extLst>
          </p:cNvPr>
          <p:cNvSpPr/>
          <p:nvPr/>
        </p:nvSpPr>
        <p:spPr>
          <a:xfrm>
            <a:off x="4502726" y="6133605"/>
            <a:ext cx="716479" cy="539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A98CBD-40F9-6EE6-3253-4729B0C01205}"/>
              </a:ext>
            </a:extLst>
          </p:cNvPr>
          <p:cNvSpPr txBox="1"/>
          <p:nvPr/>
        </p:nvSpPr>
        <p:spPr>
          <a:xfrm>
            <a:off x="2824842" y="1867862"/>
            <a:ext cx="6095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ja-JP" altLang="en-US" sz="2400" b="1" dirty="0">
                <a:solidFill>
                  <a:schemeClr val="bg1"/>
                </a:solidFill>
              </a:rPr>
              <a:t>演習授業中の質問をチューターの先生方が対応させていただきます。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2691EEFF-B8DC-FE12-B271-286D2AEE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5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F26B3-A12C-EB8F-7ED6-05F08EBC6AA1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8DDF45-1A34-128B-9F44-7EE7EF636E36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E0A66F-5016-0857-97F7-843270A4D872}"/>
              </a:ext>
            </a:extLst>
          </p:cNvPr>
          <p:cNvSpPr txBox="1"/>
          <p:nvPr/>
        </p:nvSpPr>
        <p:spPr>
          <a:xfrm>
            <a:off x="601640" y="2458859"/>
            <a:ext cx="605489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%%writefile</a:t>
            </a:r>
            <a:r>
              <a:rPr lang="ja-JP" altLang="en-US" sz="2400" dirty="0"/>
              <a:t> </a:t>
            </a:r>
            <a:r>
              <a:rPr lang="en-US" altLang="ja-JP" sz="2400" b="1" dirty="0" err="1">
                <a:solidFill>
                  <a:srgbClr val="00B050"/>
                </a:solidFill>
              </a:rPr>
              <a:t>greetingM</a:t>
            </a:r>
            <a:r>
              <a:rPr lang="ja-JP" altLang="en-US" sz="2400" b="1" dirty="0">
                <a:solidFill>
                  <a:srgbClr val="00B050"/>
                </a:solidFill>
              </a:rPr>
              <a:t>.py</a:t>
            </a:r>
            <a:endParaRPr lang="en-US" altLang="ja-JP" sz="2400" b="1" dirty="0">
              <a:solidFill>
                <a:srgbClr val="00B050"/>
              </a:solidFill>
            </a:endParaRPr>
          </a:p>
          <a:p>
            <a:endParaRPr lang="ja-JP" altLang="en-US" sz="2400" dirty="0"/>
          </a:p>
          <a:p>
            <a:r>
              <a:rPr lang="ja-JP" altLang="en-US" sz="2400" dirty="0"/>
              <a:t>def </a:t>
            </a:r>
            <a:r>
              <a:rPr lang="en-US" altLang="ja-JP" sz="2400" dirty="0"/>
              <a:t>dec</a:t>
            </a:r>
            <a:r>
              <a:rPr lang="ja-JP" altLang="en-US" sz="2400" dirty="0"/>
              <a:t>():</a:t>
            </a:r>
          </a:p>
          <a:p>
            <a:r>
              <a:rPr lang="ja-JP" altLang="en-US" sz="2400" dirty="0"/>
              <a:t>    return "</a:t>
            </a:r>
            <a:r>
              <a:rPr lang="en-US" altLang="ja-JP" sz="2400" dirty="0"/>
              <a:t>Merry Christmas!</a:t>
            </a:r>
            <a:r>
              <a:rPr lang="ja-JP" altLang="en-US" sz="2400" dirty="0"/>
              <a:t>"</a:t>
            </a:r>
          </a:p>
          <a:p>
            <a:endParaRPr lang="ja-JP" altLang="en-US" sz="2400" dirty="0"/>
          </a:p>
          <a:p>
            <a:r>
              <a:rPr lang="ja-JP" altLang="en-US" sz="2400" dirty="0"/>
              <a:t>def </a:t>
            </a:r>
            <a:r>
              <a:rPr lang="en-US" altLang="ja-JP" sz="2400" dirty="0" err="1"/>
              <a:t>jan</a:t>
            </a:r>
            <a:r>
              <a:rPr lang="ja-JP" altLang="en-US" sz="2400" dirty="0"/>
              <a:t>():</a:t>
            </a:r>
          </a:p>
          <a:p>
            <a:r>
              <a:rPr lang="ja-JP" altLang="en-US" sz="2400" dirty="0"/>
              <a:t>    return "</a:t>
            </a:r>
            <a:r>
              <a:rPr lang="en-US" altLang="ja-JP" sz="2400" dirty="0"/>
              <a:t>Happy New Year</a:t>
            </a:r>
            <a:r>
              <a:rPr lang="ja-JP" altLang="en-US" sz="2400" dirty="0"/>
              <a:t>!"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934DB1-7F37-D146-015B-5BBA4B638176}"/>
              </a:ext>
            </a:extLst>
          </p:cNvPr>
          <p:cNvSpPr txBox="1"/>
          <p:nvPr/>
        </p:nvSpPr>
        <p:spPr>
          <a:xfrm>
            <a:off x="0" y="591826"/>
            <a:ext cx="46981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モジュールを作ってみましょう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C8EEC7-C274-A8B2-732A-2288E79DD748}"/>
              </a:ext>
            </a:extLst>
          </p:cNvPr>
          <p:cNvSpPr txBox="1"/>
          <p:nvPr/>
        </p:nvSpPr>
        <p:spPr>
          <a:xfrm>
            <a:off x="4701052" y="622603"/>
            <a:ext cx="558558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+mn-ea"/>
              </a:rPr>
              <a:t>年末年始挨拶の言葉をモジュールにしたいです。</a:t>
            </a: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59E356B3-101F-0F07-2B26-264E5EC12669}"/>
              </a:ext>
            </a:extLst>
          </p:cNvPr>
          <p:cNvSpPr/>
          <p:nvPr/>
        </p:nvSpPr>
        <p:spPr>
          <a:xfrm>
            <a:off x="6896925" y="2545520"/>
            <a:ext cx="436005" cy="237125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14568D0-1F80-3F94-7509-DFB2F492B5D0}"/>
              </a:ext>
            </a:extLst>
          </p:cNvPr>
          <p:cNvSpPr txBox="1"/>
          <p:nvPr/>
        </p:nvSpPr>
        <p:spPr>
          <a:xfrm>
            <a:off x="7493842" y="3429000"/>
            <a:ext cx="171879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FF00"/>
                </a:solidFill>
                <a:latin typeface="+mn-ea"/>
              </a:rPr>
              <a:t>モジュール</a:t>
            </a:r>
            <a:endParaRPr lang="ja-JP" alt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65AE960-60AA-529F-75C6-31EBA29E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96FDCB-29F0-382B-1558-DC906135F00D}"/>
              </a:ext>
            </a:extLst>
          </p:cNvPr>
          <p:cNvSpPr txBox="1"/>
          <p:nvPr/>
        </p:nvSpPr>
        <p:spPr>
          <a:xfrm>
            <a:off x="713031" y="1804640"/>
            <a:ext cx="171879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FF00"/>
                </a:solidFill>
                <a:latin typeface="+mn-ea"/>
              </a:rPr>
              <a:t>コマンド</a:t>
            </a:r>
            <a:endParaRPr lang="ja-JP" alt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5CA909-2111-1A54-E892-3D63E7013684}"/>
              </a:ext>
            </a:extLst>
          </p:cNvPr>
          <p:cNvSpPr txBox="1"/>
          <p:nvPr/>
        </p:nvSpPr>
        <p:spPr>
          <a:xfrm>
            <a:off x="2640128" y="1804641"/>
            <a:ext cx="171879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FF00"/>
                </a:solidFill>
                <a:latin typeface="+mn-ea"/>
              </a:rPr>
              <a:t>ファイル名</a:t>
            </a:r>
            <a:endParaRPr lang="ja-JP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F549BA-2F22-61BC-0B4C-2361E675AAEE}"/>
              </a:ext>
            </a:extLst>
          </p:cNvPr>
          <p:cNvSpPr txBox="1"/>
          <p:nvPr/>
        </p:nvSpPr>
        <p:spPr>
          <a:xfrm>
            <a:off x="7427689" y="1443196"/>
            <a:ext cx="451483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%%writefile</a:t>
            </a:r>
            <a:r>
              <a:rPr lang="ja-JP" altLang="en-US" sz="2000" dirty="0">
                <a:latin typeface="+mn-ea"/>
              </a:rPr>
              <a:t>とは：</a:t>
            </a:r>
            <a:endParaRPr lang="en-US" altLang="ja-JP" sz="2000" dirty="0">
              <a:latin typeface="+mn-ea"/>
            </a:endParaRPr>
          </a:p>
          <a:p>
            <a:r>
              <a:rPr kumimoji="0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新しいモジュールを、</a:t>
            </a:r>
            <a:r>
              <a:rPr kumimoji="0" lang="ja-JP" altLang="en-US" sz="2000" dirty="0">
                <a:latin typeface="+mn-ea"/>
              </a:rPr>
              <a:t>名前を指定して</a:t>
            </a:r>
            <a:r>
              <a:rPr kumimoji="0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作成するコマンドです。</a:t>
            </a:r>
            <a:endParaRPr lang="ja-JP" altLang="en-US" sz="2000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2BF2CE-8BD4-8AF4-7515-5849EC9561E5}"/>
              </a:ext>
            </a:extLst>
          </p:cNvPr>
          <p:cNvSpPr txBox="1"/>
          <p:nvPr/>
        </p:nvSpPr>
        <p:spPr>
          <a:xfrm>
            <a:off x="601640" y="1243141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165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F26B3-A12C-EB8F-7ED6-05F08EBC6AA1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8DDF45-1A34-128B-9F44-7EE7EF636E36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934DB1-7F37-D146-015B-5BBA4B638176}"/>
              </a:ext>
            </a:extLst>
          </p:cNvPr>
          <p:cNvSpPr txBox="1"/>
          <p:nvPr/>
        </p:nvSpPr>
        <p:spPr>
          <a:xfrm>
            <a:off x="0" y="591826"/>
            <a:ext cx="46981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モジュールを作ってみましょう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C8EEC7-C274-A8B2-732A-2288E79DD748}"/>
              </a:ext>
            </a:extLst>
          </p:cNvPr>
          <p:cNvSpPr txBox="1"/>
          <p:nvPr/>
        </p:nvSpPr>
        <p:spPr>
          <a:xfrm>
            <a:off x="4701052" y="622603"/>
            <a:ext cx="558558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+mn-ea"/>
              </a:rPr>
              <a:t>年末年始挨拶の言葉をモジュールにしたいです。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5DB3CB-576A-2830-5763-179FEDFD40C1}"/>
              </a:ext>
            </a:extLst>
          </p:cNvPr>
          <p:cNvSpPr txBox="1"/>
          <p:nvPr/>
        </p:nvSpPr>
        <p:spPr>
          <a:xfrm>
            <a:off x="536326" y="1272916"/>
            <a:ext cx="605489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/>
              <a:t>%%writefile</a:t>
            </a:r>
            <a:r>
              <a:rPr lang="ja-JP" altLang="en-US" sz="2400" dirty="0"/>
              <a:t> </a:t>
            </a:r>
            <a:r>
              <a:rPr lang="en-US" altLang="ja-JP" sz="2400" b="1" dirty="0" err="1"/>
              <a:t>greetingM</a:t>
            </a:r>
            <a:r>
              <a:rPr lang="ja-JP" altLang="en-US" sz="2400" b="1" dirty="0"/>
              <a:t>.py</a:t>
            </a:r>
            <a:endParaRPr lang="en-US" altLang="ja-JP" sz="2400" b="1" dirty="0"/>
          </a:p>
          <a:p>
            <a:endParaRPr lang="ja-JP" altLang="en-US" sz="2400" dirty="0"/>
          </a:p>
          <a:p>
            <a:r>
              <a:rPr lang="ja-JP" altLang="en-US" sz="2400" dirty="0"/>
              <a:t>def </a:t>
            </a:r>
            <a:r>
              <a:rPr lang="en-US" altLang="ja-JP" sz="2400" dirty="0"/>
              <a:t>dec</a:t>
            </a:r>
            <a:r>
              <a:rPr lang="ja-JP" altLang="en-US" sz="2400" dirty="0"/>
              <a:t>():</a:t>
            </a:r>
          </a:p>
          <a:p>
            <a:r>
              <a:rPr lang="ja-JP" altLang="en-US" sz="2400" dirty="0"/>
              <a:t>    return "</a:t>
            </a:r>
            <a:r>
              <a:rPr lang="en-US" altLang="ja-JP" sz="2400" dirty="0"/>
              <a:t>Merry Christmas!</a:t>
            </a:r>
            <a:r>
              <a:rPr lang="ja-JP" altLang="en-US" sz="2400" dirty="0"/>
              <a:t>"</a:t>
            </a:r>
          </a:p>
          <a:p>
            <a:endParaRPr lang="ja-JP" altLang="en-US" sz="2400" dirty="0"/>
          </a:p>
          <a:p>
            <a:r>
              <a:rPr lang="ja-JP" altLang="en-US" sz="2400" dirty="0"/>
              <a:t>def </a:t>
            </a:r>
            <a:r>
              <a:rPr lang="en-US" altLang="ja-JP" sz="2400" dirty="0" err="1"/>
              <a:t>jan</a:t>
            </a:r>
            <a:r>
              <a:rPr lang="ja-JP" altLang="en-US" sz="2400" dirty="0"/>
              <a:t>():</a:t>
            </a:r>
          </a:p>
          <a:p>
            <a:r>
              <a:rPr lang="ja-JP" altLang="en-US" sz="2400" dirty="0"/>
              <a:t>    return "</a:t>
            </a:r>
            <a:r>
              <a:rPr lang="en-US" altLang="ja-JP" sz="2400" dirty="0"/>
              <a:t>Happy New Year</a:t>
            </a:r>
            <a:r>
              <a:rPr lang="ja-JP" altLang="en-US" sz="2400" dirty="0"/>
              <a:t>!"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E2400A4-754C-2EDB-AEDD-54826768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6" y="4078841"/>
            <a:ext cx="3854648" cy="60963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1691A37-559E-B8FB-B801-D2810286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49" y="1272916"/>
            <a:ext cx="3752557" cy="33895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D7F2C0-2F2B-B24D-FFEC-09D40D5216B8}"/>
              </a:ext>
            </a:extLst>
          </p:cNvPr>
          <p:cNvSpPr txBox="1"/>
          <p:nvPr/>
        </p:nvSpPr>
        <p:spPr>
          <a:xfrm>
            <a:off x="9602508" y="3370510"/>
            <a:ext cx="1557669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+mn-ea"/>
              </a:rPr>
              <a:t>モジュール</a:t>
            </a:r>
            <a:endParaRPr lang="ja-JP" alt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EDED098-2330-218B-5DFB-C6243511AC28}"/>
              </a:ext>
            </a:extLst>
          </p:cNvPr>
          <p:cNvSpPr/>
          <p:nvPr/>
        </p:nvSpPr>
        <p:spPr>
          <a:xfrm>
            <a:off x="7683684" y="3370510"/>
            <a:ext cx="1828800" cy="402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8ADE1A-D7B7-8585-426C-0E269CD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8CCE3A3-F931-0FC6-4D14-BBA0BEE6B5C3}"/>
              </a:ext>
            </a:extLst>
          </p:cNvPr>
          <p:cNvSpPr/>
          <p:nvPr/>
        </p:nvSpPr>
        <p:spPr>
          <a:xfrm>
            <a:off x="6769284" y="4078841"/>
            <a:ext cx="710808" cy="402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38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F26B3-A12C-EB8F-7ED6-05F08EBC6AA1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8DDF45-1A34-128B-9F44-7EE7EF636E36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934DB1-7F37-D146-015B-5BBA4B638176}"/>
              </a:ext>
            </a:extLst>
          </p:cNvPr>
          <p:cNvSpPr txBox="1"/>
          <p:nvPr/>
        </p:nvSpPr>
        <p:spPr>
          <a:xfrm>
            <a:off x="0" y="591826"/>
            <a:ext cx="46981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モジュールを作ってみましょう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C8EEC7-C274-A8B2-732A-2288E79DD748}"/>
              </a:ext>
            </a:extLst>
          </p:cNvPr>
          <p:cNvSpPr txBox="1"/>
          <p:nvPr/>
        </p:nvSpPr>
        <p:spPr>
          <a:xfrm>
            <a:off x="4701052" y="622603"/>
            <a:ext cx="558558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+mn-ea"/>
              </a:rPr>
              <a:t>年末年始挨拶の言葉をモジュールにしたいです。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F3766A-A3C2-0A10-9CDB-FE846ACF3461}"/>
              </a:ext>
            </a:extLst>
          </p:cNvPr>
          <p:cNvSpPr txBox="1"/>
          <p:nvPr/>
        </p:nvSpPr>
        <p:spPr>
          <a:xfrm>
            <a:off x="286122" y="2250306"/>
            <a:ext cx="4214717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ja-JP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greetingM</a:t>
            </a:r>
            <a:endParaRPr lang="en-US" altLang="ja-JP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B68254E-C1B2-CDF2-71D3-4A2E6A836F2F}"/>
              </a:ext>
            </a:extLst>
          </p:cNvPr>
          <p:cNvSpPr txBox="1"/>
          <p:nvPr/>
        </p:nvSpPr>
        <p:spPr>
          <a:xfrm>
            <a:off x="4500839" y="2305735"/>
            <a:ext cx="3429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モジュール名：</a:t>
            </a:r>
            <a:r>
              <a:rPr lang="en-US" altLang="ja-JP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greetingM</a:t>
            </a:r>
            <a:endParaRPr lang="ja-JP" altLang="en-US" sz="20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681E2-B82F-A43F-DD41-09A83E70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52AFC1-2C54-1C97-7CAE-4EC7BA617374}"/>
              </a:ext>
            </a:extLst>
          </p:cNvPr>
          <p:cNvSpPr txBox="1"/>
          <p:nvPr/>
        </p:nvSpPr>
        <p:spPr>
          <a:xfrm>
            <a:off x="286122" y="1155100"/>
            <a:ext cx="8887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関数を呼び出します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E921C0-2F42-8A7F-E0B8-F2B9E0AAF49A}"/>
              </a:ext>
            </a:extLst>
          </p:cNvPr>
          <p:cNvSpPr txBox="1"/>
          <p:nvPr/>
        </p:nvSpPr>
        <p:spPr>
          <a:xfrm>
            <a:off x="279847" y="1656819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387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F26B3-A12C-EB8F-7ED6-05F08EBC6AA1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8DDF45-1A34-128B-9F44-7EE7EF636E36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934DB1-7F37-D146-015B-5BBA4B638176}"/>
              </a:ext>
            </a:extLst>
          </p:cNvPr>
          <p:cNvSpPr txBox="1"/>
          <p:nvPr/>
        </p:nvSpPr>
        <p:spPr>
          <a:xfrm>
            <a:off x="0" y="591826"/>
            <a:ext cx="46981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モジュールを作ってみましょう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C8EEC7-C274-A8B2-732A-2288E79DD748}"/>
              </a:ext>
            </a:extLst>
          </p:cNvPr>
          <p:cNvSpPr txBox="1"/>
          <p:nvPr/>
        </p:nvSpPr>
        <p:spPr>
          <a:xfrm>
            <a:off x="4701052" y="622603"/>
            <a:ext cx="558558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+mn-ea"/>
              </a:rPr>
              <a:t>年末年始挨拶の言葉をモジュールにしたいです。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B8C194-765B-0E85-DDC5-95D6E6DCB733}"/>
              </a:ext>
            </a:extLst>
          </p:cNvPr>
          <p:cNvSpPr txBox="1"/>
          <p:nvPr/>
        </p:nvSpPr>
        <p:spPr>
          <a:xfrm>
            <a:off x="286122" y="2252842"/>
            <a:ext cx="421471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greetingM.dec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395452-D384-50F4-92D3-C75DDE68CF48}"/>
              </a:ext>
            </a:extLst>
          </p:cNvPr>
          <p:cNvSpPr txBox="1"/>
          <p:nvPr/>
        </p:nvSpPr>
        <p:spPr>
          <a:xfrm>
            <a:off x="286122" y="3857675"/>
            <a:ext cx="446576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greetingM.jan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8EE444F-9645-7643-9EDC-BC689412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5" y="2855479"/>
            <a:ext cx="3346622" cy="64138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F441D4B-A8D7-5C18-1D83-B3A42B34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22" y="4459350"/>
            <a:ext cx="3308520" cy="692186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0B936F9-B293-46D4-0B11-FBDC9C5B4BAD}"/>
              </a:ext>
            </a:extLst>
          </p:cNvPr>
          <p:cNvSpPr/>
          <p:nvPr/>
        </p:nvSpPr>
        <p:spPr>
          <a:xfrm>
            <a:off x="9779746" y="5376633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C5B755-08D6-4D77-41F2-EA6B73E5C0B4}"/>
              </a:ext>
            </a:extLst>
          </p:cNvPr>
          <p:cNvSpPr txBox="1"/>
          <p:nvPr/>
        </p:nvSpPr>
        <p:spPr>
          <a:xfrm>
            <a:off x="3594642" y="2933880"/>
            <a:ext cx="588727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greeting</a:t>
            </a:r>
            <a:r>
              <a:rPr lang="ja-JP" alt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の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dec</a:t>
            </a:r>
            <a:r>
              <a:rPr lang="ja-JP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を呼び出しました。</a:t>
            </a:r>
            <a:endParaRPr lang="en-US" altLang="ja-JP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44A01-76D2-9DA0-A067-E0DE7588F2EC}"/>
              </a:ext>
            </a:extLst>
          </p:cNvPr>
          <p:cNvSpPr txBox="1"/>
          <p:nvPr/>
        </p:nvSpPr>
        <p:spPr>
          <a:xfrm>
            <a:off x="3594643" y="4543382"/>
            <a:ext cx="5887272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greeting</a:t>
            </a:r>
            <a:r>
              <a:rPr lang="ja-JP" alt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の</a:t>
            </a:r>
            <a:r>
              <a:rPr lang="en-US" altLang="ja-JP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jan</a:t>
            </a:r>
            <a:r>
              <a:rPr lang="ja-JP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を呼び出しました。</a:t>
            </a:r>
            <a:endParaRPr lang="en-US" altLang="ja-JP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F3F4C106-CD13-F315-C591-B8A11CE4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FCFE1DA-C18D-AE02-BE12-1A02C59EB589}"/>
              </a:ext>
            </a:extLst>
          </p:cNvPr>
          <p:cNvSpPr txBox="1"/>
          <p:nvPr/>
        </p:nvSpPr>
        <p:spPr>
          <a:xfrm>
            <a:off x="2795662" y="1152693"/>
            <a:ext cx="391244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モジュール名</a:t>
            </a:r>
            <a:r>
              <a:rPr lang="en-US" altLang="ja-JP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ja-JP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関数名（）</a:t>
            </a:r>
            <a:endParaRPr lang="en-US" altLang="ja-JP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1EC69AE-E672-804C-5401-DB17E56519A2}"/>
              </a:ext>
            </a:extLst>
          </p:cNvPr>
          <p:cNvSpPr txBox="1"/>
          <p:nvPr/>
        </p:nvSpPr>
        <p:spPr>
          <a:xfrm>
            <a:off x="286122" y="1155100"/>
            <a:ext cx="8887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関数を呼び出します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15BF5D-6AE0-696A-D0BF-1572B2111C31}"/>
              </a:ext>
            </a:extLst>
          </p:cNvPr>
          <p:cNvSpPr txBox="1"/>
          <p:nvPr/>
        </p:nvSpPr>
        <p:spPr>
          <a:xfrm>
            <a:off x="286120" y="180198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B24007-0FBF-1697-D3D0-4893D8ECB9D9}"/>
              </a:ext>
            </a:extLst>
          </p:cNvPr>
          <p:cNvSpPr txBox="1"/>
          <p:nvPr/>
        </p:nvSpPr>
        <p:spPr>
          <a:xfrm>
            <a:off x="286121" y="3426555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4438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E756A78-0C55-7C0F-1DF3-44DFC533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4F4-5846-42D0-ABC5-9F6A57528B1E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6B7DBD-141E-F07A-C0BE-E5E601AC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2" y="1197703"/>
            <a:ext cx="10251427" cy="566029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27E7D6-7441-4E9C-04DF-8A111643C7D1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1A39FB-8C93-B357-BB2F-DCF3B52B2074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27D709-6D24-E58C-DB16-1443D1049BBF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38EEB0-B4D1-B3D5-5AE5-5A70529A97DC}"/>
              </a:ext>
            </a:extLst>
          </p:cNvPr>
          <p:cNvSpPr/>
          <p:nvPr/>
        </p:nvSpPr>
        <p:spPr>
          <a:xfrm>
            <a:off x="4412918" y="4586990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E0DF7B-365B-BCC3-CE8D-22A1178D30F2}"/>
              </a:ext>
            </a:extLst>
          </p:cNvPr>
          <p:cNvSpPr/>
          <p:nvPr/>
        </p:nvSpPr>
        <p:spPr>
          <a:xfrm>
            <a:off x="4412918" y="5184897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AB7A-4937-08F2-1FE8-8001E740D781}"/>
              </a:ext>
            </a:extLst>
          </p:cNvPr>
          <p:cNvSpPr/>
          <p:nvPr/>
        </p:nvSpPr>
        <p:spPr>
          <a:xfrm>
            <a:off x="4412918" y="5746173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5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9CF150-A10D-D83D-C391-9494BA3940DD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3F0DA1-7637-EBB3-D068-79C9B4E0FDA8}"/>
              </a:ext>
            </a:extLst>
          </p:cNvPr>
          <p:cNvSpPr/>
          <p:nvPr/>
        </p:nvSpPr>
        <p:spPr>
          <a:xfrm>
            <a:off x="4412918" y="3429000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32434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17FFC36-F781-FFD7-077D-BEAF906B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C3CCCD0-2A8E-005D-E5F9-817C24C1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8" y="1465200"/>
            <a:ext cx="9383758" cy="5392800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6BA78DAD-2F85-3D9C-DDA4-662AEF9DF7EC}"/>
              </a:ext>
            </a:extLst>
          </p:cNvPr>
          <p:cNvSpPr/>
          <p:nvPr/>
        </p:nvSpPr>
        <p:spPr>
          <a:xfrm>
            <a:off x="479127" y="1577130"/>
            <a:ext cx="1132358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011844CB-7F58-279E-2771-6052FF183EAA}"/>
              </a:ext>
            </a:extLst>
          </p:cNvPr>
          <p:cNvSpPr/>
          <p:nvPr/>
        </p:nvSpPr>
        <p:spPr>
          <a:xfrm>
            <a:off x="748002" y="2280936"/>
            <a:ext cx="1132358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AC59D09-CF86-372A-1DDB-09FB2787FB57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0D3632-138A-5A79-5332-5B4F99CF84E7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0C121D-2D07-9FD6-DF10-38D094E31FDE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9AECD2-412D-BE93-FFE1-D9E554CA1FA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</p:spTree>
    <p:extLst>
      <p:ext uri="{BB962C8B-B14F-4D97-AF65-F5344CB8AC3E}">
        <p14:creationId xmlns:p14="http://schemas.microsoft.com/office/powerpoint/2010/main" val="11937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E2EBDD59-A2E5-9C8E-18D0-156D127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5BC642D4-E299-80BA-F0F5-04D985AA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7" y="1371841"/>
            <a:ext cx="8758054" cy="5426291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FDC5C8D-00F7-B210-D93A-A03E3FC8F816}"/>
              </a:ext>
            </a:extLst>
          </p:cNvPr>
          <p:cNvSpPr/>
          <p:nvPr/>
        </p:nvSpPr>
        <p:spPr>
          <a:xfrm>
            <a:off x="293615" y="3137483"/>
            <a:ext cx="2097247" cy="771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D5EBF691-1A1C-0DD4-38D3-B21A8F51ED1D}"/>
              </a:ext>
            </a:extLst>
          </p:cNvPr>
          <p:cNvSpPr/>
          <p:nvPr/>
        </p:nvSpPr>
        <p:spPr>
          <a:xfrm>
            <a:off x="-52470" y="3130493"/>
            <a:ext cx="692170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0F373AC4-EF45-84D3-F70D-A720507EBE7C}"/>
              </a:ext>
            </a:extLst>
          </p:cNvPr>
          <p:cNvSpPr/>
          <p:nvPr/>
        </p:nvSpPr>
        <p:spPr>
          <a:xfrm rot="10800000" flipH="1">
            <a:off x="2027948" y="3055258"/>
            <a:ext cx="579894" cy="5777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6693FCA-C8AC-721D-ED0F-BD5F1E676D2F}"/>
              </a:ext>
            </a:extLst>
          </p:cNvPr>
          <p:cNvSpPr/>
          <p:nvPr/>
        </p:nvSpPr>
        <p:spPr>
          <a:xfrm>
            <a:off x="2607841" y="3082623"/>
            <a:ext cx="5182847" cy="523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演習</a:t>
            </a:r>
            <a:r>
              <a:rPr lang="en-US" altLang="ja-JP" sz="3200" b="1" dirty="0">
                <a:solidFill>
                  <a:schemeClr val="tx1"/>
                </a:solidFill>
              </a:rPr>
              <a:t>4</a:t>
            </a:r>
            <a:r>
              <a:rPr lang="ja-JP" altLang="en-US" sz="3200" b="1" dirty="0">
                <a:solidFill>
                  <a:schemeClr val="tx1"/>
                </a:solidFill>
              </a:rPr>
              <a:t>コード</a:t>
            </a:r>
            <a:r>
              <a:rPr lang="en-US" altLang="ja-JP" sz="3200" b="1" dirty="0">
                <a:solidFill>
                  <a:schemeClr val="tx1"/>
                </a:solidFill>
              </a:rPr>
              <a:t>.</a:t>
            </a:r>
            <a:r>
              <a:rPr lang="en-US" altLang="ja-JP" sz="3200" b="1" dirty="0" err="1">
                <a:solidFill>
                  <a:schemeClr val="tx1"/>
                </a:solidFill>
              </a:rPr>
              <a:t>ipynb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9C3B74-F70E-CE73-FCE4-9F262891ACE5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43E6F9-AEB0-7E83-987A-482B3E6E75BA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604AF8-C0AA-A8EC-DC40-318612475FA2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2D19A-0F0B-47E1-0AAA-3E59CA6893DC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</p:spTree>
    <p:extLst>
      <p:ext uri="{BB962C8B-B14F-4D97-AF65-F5344CB8AC3E}">
        <p14:creationId xmlns:p14="http://schemas.microsoft.com/office/powerpoint/2010/main" val="366027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BF03CB8F-602F-769F-46CB-C34F3FE3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0" y="1317338"/>
            <a:ext cx="9563450" cy="511024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29C5162-7745-9AA0-DB16-56CFAD7F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27DBB1C-C0E9-4679-85F5-EA56F2B9158A}" type="slidenum">
              <a:rPr kumimoji="1" lang="ja-JP" alt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17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5F5284-7210-533E-D643-02794216E9EA}"/>
              </a:ext>
            </a:extLst>
          </p:cNvPr>
          <p:cNvSpPr/>
          <p:nvPr/>
        </p:nvSpPr>
        <p:spPr>
          <a:xfrm>
            <a:off x="479127" y="4857227"/>
            <a:ext cx="2097247" cy="68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F43916-2369-BA21-6334-0E9D910ECD26}"/>
              </a:ext>
            </a:extLst>
          </p:cNvPr>
          <p:cNvSpPr/>
          <p:nvPr/>
        </p:nvSpPr>
        <p:spPr>
          <a:xfrm>
            <a:off x="5748745" y="4752363"/>
            <a:ext cx="1793846" cy="661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9E017F-AF63-EC2A-0FF5-3979A4B4217C}"/>
              </a:ext>
            </a:extLst>
          </p:cNvPr>
          <p:cNvSpPr/>
          <p:nvPr/>
        </p:nvSpPr>
        <p:spPr>
          <a:xfrm rot="10800000" flipH="1">
            <a:off x="5340358" y="4650995"/>
            <a:ext cx="755642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C0EEFC34-207C-5212-A572-8459018164A3}"/>
              </a:ext>
            </a:extLst>
          </p:cNvPr>
          <p:cNvSpPr/>
          <p:nvPr/>
        </p:nvSpPr>
        <p:spPr>
          <a:xfrm>
            <a:off x="0" y="4752363"/>
            <a:ext cx="692170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5B5FB6-765F-BEA2-05F2-C9BD4FE3AAF2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22B10E-81D5-3D3C-09FF-B08E0594FC03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0C2467-DCD3-C962-E705-296BACF3B634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E76E88-7117-AE2C-C73B-1230634EF71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42ACEB-512B-0F70-FA17-42004EA3DF5A}"/>
              </a:ext>
            </a:extLst>
          </p:cNvPr>
          <p:cNvSpPr/>
          <p:nvPr/>
        </p:nvSpPr>
        <p:spPr>
          <a:xfrm>
            <a:off x="5718178" y="5760497"/>
            <a:ext cx="4076875" cy="523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演習</a:t>
            </a:r>
            <a:r>
              <a:rPr lang="en-US" altLang="ja-JP" sz="3200" b="1" dirty="0">
                <a:solidFill>
                  <a:schemeClr val="tx1"/>
                </a:solidFill>
              </a:rPr>
              <a:t>4</a:t>
            </a:r>
            <a:r>
              <a:rPr lang="ja-JP" altLang="en-US" sz="3200" b="1" dirty="0">
                <a:solidFill>
                  <a:schemeClr val="tx1"/>
                </a:solidFill>
              </a:rPr>
              <a:t>コード</a:t>
            </a:r>
            <a:r>
              <a:rPr lang="en-US" altLang="ja-JP" sz="3200" b="1" dirty="0">
                <a:solidFill>
                  <a:schemeClr val="tx1"/>
                </a:solidFill>
              </a:rPr>
              <a:t>.</a:t>
            </a:r>
            <a:r>
              <a:rPr lang="en-US" altLang="ja-JP" sz="3200" b="1" dirty="0" err="1">
                <a:solidFill>
                  <a:schemeClr val="tx1"/>
                </a:solidFill>
              </a:rPr>
              <a:t>ipynb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9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F642EC-3A16-5DAE-2DB0-E4989EFCF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"/>
          <a:stretch/>
        </p:blipFill>
        <p:spPr>
          <a:xfrm>
            <a:off x="0" y="926274"/>
            <a:ext cx="12192000" cy="574686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031ECE-FD5A-9B2B-95E8-D3BE68725929}"/>
              </a:ext>
            </a:extLst>
          </p:cNvPr>
          <p:cNvSpPr txBox="1"/>
          <p:nvPr/>
        </p:nvSpPr>
        <p:spPr>
          <a:xfrm>
            <a:off x="2744189" y="234037"/>
            <a:ext cx="670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演習授業中の質問対応について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AB2F5-DD23-CCDB-2FED-F7828A2AEDD3}"/>
              </a:ext>
            </a:extLst>
          </p:cNvPr>
          <p:cNvSpPr/>
          <p:nvPr/>
        </p:nvSpPr>
        <p:spPr>
          <a:xfrm>
            <a:off x="9357756" y="5658592"/>
            <a:ext cx="1401288" cy="273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0CB2C8E-8D1F-484A-F354-1F16511FFFC1}"/>
              </a:ext>
            </a:extLst>
          </p:cNvPr>
          <p:cNvSpPr/>
          <p:nvPr/>
        </p:nvSpPr>
        <p:spPr>
          <a:xfrm rot="5400000">
            <a:off x="9724351" y="5033598"/>
            <a:ext cx="668097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1E236E-9988-B05F-40AA-E38B16B559CF}"/>
              </a:ext>
            </a:extLst>
          </p:cNvPr>
          <p:cNvSpPr/>
          <p:nvPr/>
        </p:nvSpPr>
        <p:spPr>
          <a:xfrm>
            <a:off x="5628409" y="3129944"/>
            <a:ext cx="5083134" cy="175526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質問内容を入力して、「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全員</a:t>
            </a:r>
            <a:r>
              <a:rPr kumimoji="1" lang="ja-JP" altLang="en-US" sz="2400" dirty="0">
                <a:solidFill>
                  <a:schemeClr val="tx1"/>
                </a:solidFill>
              </a:rPr>
              <a:t>」宛てに送信してください。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4AAFA5-9CBB-C883-47A0-16C8E5D82D25}"/>
              </a:ext>
            </a:extLst>
          </p:cNvPr>
          <p:cNvSpPr/>
          <p:nvPr/>
        </p:nvSpPr>
        <p:spPr>
          <a:xfrm>
            <a:off x="3703121" y="5795158"/>
            <a:ext cx="2335481" cy="338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88FF8E-FB38-B6E8-2AC8-5204DBA7DACC}"/>
              </a:ext>
            </a:extLst>
          </p:cNvPr>
          <p:cNvSpPr/>
          <p:nvPr/>
        </p:nvSpPr>
        <p:spPr>
          <a:xfrm>
            <a:off x="816428" y="3123210"/>
            <a:ext cx="4016829" cy="173083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演習にエラーが出たなど問題があったらリアクションの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挙手</a:t>
            </a:r>
            <a:r>
              <a:rPr kumimoji="1" lang="ja-JP" altLang="en-US" sz="2400" dirty="0">
                <a:solidFill>
                  <a:schemeClr val="tx1"/>
                </a:solidFill>
              </a:rPr>
              <a:t>を押してください。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F3EDBC8-DCF7-E1C7-0A99-13B860C73C7A}"/>
              </a:ext>
            </a:extLst>
          </p:cNvPr>
          <p:cNvSpPr/>
          <p:nvPr/>
        </p:nvSpPr>
        <p:spPr>
          <a:xfrm rot="5400000">
            <a:off x="3548741" y="4879275"/>
            <a:ext cx="451262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36E4F1-5304-E4C5-C565-7FE8D086E07B}"/>
              </a:ext>
            </a:extLst>
          </p:cNvPr>
          <p:cNvSpPr/>
          <p:nvPr/>
        </p:nvSpPr>
        <p:spPr>
          <a:xfrm>
            <a:off x="4502726" y="6133605"/>
            <a:ext cx="716479" cy="539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A98CBD-40F9-6EE6-3253-4729B0C01205}"/>
              </a:ext>
            </a:extLst>
          </p:cNvPr>
          <p:cNvSpPr txBox="1"/>
          <p:nvPr/>
        </p:nvSpPr>
        <p:spPr>
          <a:xfrm>
            <a:off x="2824842" y="1867862"/>
            <a:ext cx="6095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ja-JP" altLang="en-US" sz="2400" b="1" dirty="0">
                <a:solidFill>
                  <a:schemeClr val="bg1"/>
                </a:solidFill>
              </a:rPr>
              <a:t>演習授業中の質問をチューターの先生方が対応させていただきます。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7556B7E4-D4AD-956C-EFAB-4C547B8E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79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3F4B7C-F58E-4C54-1389-5CCC5910A609}"/>
              </a:ext>
            </a:extLst>
          </p:cNvPr>
          <p:cNvSpPr txBox="1"/>
          <p:nvPr/>
        </p:nvSpPr>
        <p:spPr>
          <a:xfrm>
            <a:off x="0" y="544890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B0D44AA-5F1D-DD95-2799-9922EF5D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854" y="1246747"/>
            <a:ext cx="5829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ja-JP" sz="2400" dirty="0">
                <a:solidFill>
                  <a:srgbClr val="0F0F0F"/>
                </a:solidFill>
                <a:latin typeface="Söhne"/>
              </a:rPr>
              <a:t>複数のモジュール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から構成されています</a:t>
            </a:r>
            <a:r>
              <a:rPr lang="ja-JP" altLang="ja-JP" sz="2400" dirty="0">
                <a:solidFill>
                  <a:srgbClr val="0F0F0F"/>
                </a:solidFill>
                <a:latin typeface="Söhne"/>
              </a:rPr>
              <a:t>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277F6-A263-CC62-D4A7-4282976A3EA7}"/>
              </a:ext>
            </a:extLst>
          </p:cNvPr>
          <p:cNvSpPr txBox="1"/>
          <p:nvPr/>
        </p:nvSpPr>
        <p:spPr>
          <a:xfrm>
            <a:off x="0" y="1246747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パッケージ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46C655-C607-DEB0-8776-5640D69EE1A0}"/>
              </a:ext>
            </a:extLst>
          </p:cNvPr>
          <p:cNvSpPr/>
          <p:nvPr/>
        </p:nvSpPr>
        <p:spPr>
          <a:xfrm>
            <a:off x="739140" y="1786159"/>
            <a:ext cx="11361420" cy="64462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CD27EC-CE3E-D453-41E8-D88AAEF9D961}"/>
              </a:ext>
            </a:extLst>
          </p:cNvPr>
          <p:cNvSpPr txBox="1"/>
          <p:nvPr/>
        </p:nvSpPr>
        <p:spPr>
          <a:xfrm>
            <a:off x="81533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F3B54B-D705-AE13-D187-B9DF35034AD4}"/>
              </a:ext>
            </a:extLst>
          </p:cNvPr>
          <p:cNvSpPr txBox="1"/>
          <p:nvPr/>
        </p:nvSpPr>
        <p:spPr>
          <a:xfrm>
            <a:off x="316991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E69FEB7-2042-AEC3-1E65-5860BF184A9A}"/>
              </a:ext>
            </a:extLst>
          </p:cNvPr>
          <p:cNvSpPr txBox="1"/>
          <p:nvPr/>
        </p:nvSpPr>
        <p:spPr>
          <a:xfrm>
            <a:off x="552449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6A47B4-77D1-3229-BA26-05E9F3B4B588}"/>
              </a:ext>
            </a:extLst>
          </p:cNvPr>
          <p:cNvSpPr txBox="1"/>
          <p:nvPr/>
        </p:nvSpPr>
        <p:spPr>
          <a:xfrm>
            <a:off x="787907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1FB6CD-6EEA-1625-933C-23EA4600299C}"/>
              </a:ext>
            </a:extLst>
          </p:cNvPr>
          <p:cNvSpPr txBox="1"/>
          <p:nvPr/>
        </p:nvSpPr>
        <p:spPr>
          <a:xfrm>
            <a:off x="1023365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1764FF-C436-9012-AD8B-C5973914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545A50-5814-E632-3DF7-94269EE41682}"/>
              </a:ext>
            </a:extLst>
          </p:cNvPr>
          <p:cNvSpPr txBox="1"/>
          <p:nvPr/>
        </p:nvSpPr>
        <p:spPr>
          <a:xfrm>
            <a:off x="1790429" y="536466"/>
            <a:ext cx="10310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solidFill>
                  <a:srgbClr val="0F0F0F"/>
                </a:solidFill>
                <a:effectLst/>
                <a:latin typeface="Söhne"/>
              </a:defRPr>
            </a:lvl1pPr>
          </a:lstStyle>
          <a:p>
            <a:r>
              <a:rPr lang="en-US" altLang="ja-JP" dirty="0"/>
              <a:t>Python</a:t>
            </a:r>
            <a:r>
              <a:rPr lang="ja-JP" altLang="ja-JP" dirty="0"/>
              <a:t>のコード（</a:t>
            </a:r>
            <a:r>
              <a:rPr lang="ja-JP" altLang="ja-JP" b="1" dirty="0">
                <a:highlight>
                  <a:srgbClr val="FF00FF"/>
                </a:highlight>
              </a:rPr>
              <a:t>変数</a:t>
            </a:r>
            <a:r>
              <a:rPr lang="ja-JP" altLang="en-US" b="1" dirty="0">
                <a:highlight>
                  <a:srgbClr val="FF00FF"/>
                </a:highlight>
              </a:rPr>
              <a:t>、</a:t>
            </a:r>
            <a:r>
              <a:rPr lang="ja-JP" altLang="ja-JP" b="1" dirty="0">
                <a:highlight>
                  <a:srgbClr val="FF00FF"/>
                </a:highlight>
              </a:rPr>
              <a:t>関数</a:t>
            </a:r>
            <a:r>
              <a:rPr lang="ja-JP" altLang="ja-JP" dirty="0">
                <a:highlight>
                  <a:srgbClr val="FF00FF"/>
                </a:highlight>
              </a:rPr>
              <a:t>、クラス</a:t>
            </a:r>
            <a:r>
              <a:rPr lang="ja-JP" altLang="ja-JP" dirty="0"/>
              <a:t>など）を含むファイル</a:t>
            </a:r>
            <a:r>
              <a:rPr lang="ja-JP" altLang="en-US" dirty="0"/>
              <a:t>です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49B24A-F226-3ADA-05B3-4AA2281FE0D2}"/>
              </a:ext>
            </a:extLst>
          </p:cNvPr>
          <p:cNvSpPr txBox="1"/>
          <p:nvPr/>
        </p:nvSpPr>
        <p:spPr>
          <a:xfrm>
            <a:off x="739140" y="2597003"/>
            <a:ext cx="4698160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パッケージを作ってみましょう</a:t>
            </a:r>
          </a:p>
        </p:txBody>
      </p:sp>
    </p:spTree>
    <p:extLst>
      <p:ext uri="{BB962C8B-B14F-4D97-AF65-F5344CB8AC3E}">
        <p14:creationId xmlns:p14="http://schemas.microsoft.com/office/powerpoint/2010/main" val="64187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DAA7A8-5422-2F3F-2C27-E3ECD9F66E4E}"/>
              </a:ext>
            </a:extLst>
          </p:cNvPr>
          <p:cNvSpPr txBox="1"/>
          <p:nvPr/>
        </p:nvSpPr>
        <p:spPr>
          <a:xfrm>
            <a:off x="5177327" y="2503917"/>
            <a:ext cx="18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演習</a:t>
            </a:r>
            <a:r>
              <a:rPr kumimoji="1" lang="en-US" altLang="ja-JP" sz="4800" dirty="0"/>
              <a:t>4</a:t>
            </a:r>
            <a:endParaRPr kumimoji="1" lang="ja-JP" altLang="en-US" sz="4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882BB7-4778-3ABE-AD8C-A58D5C0C0715}"/>
              </a:ext>
            </a:extLst>
          </p:cNvPr>
          <p:cNvSpPr txBox="1"/>
          <p:nvPr/>
        </p:nvSpPr>
        <p:spPr>
          <a:xfrm>
            <a:off x="5177327" y="3244334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30011F-022E-CACA-EB1C-B2AEFE56400E}"/>
              </a:ext>
            </a:extLst>
          </p:cNvPr>
          <p:cNvSpPr txBox="1"/>
          <p:nvPr/>
        </p:nvSpPr>
        <p:spPr>
          <a:xfrm>
            <a:off x="3604901" y="3241266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1D436B-5169-8E3C-5819-84532A68C19F}"/>
              </a:ext>
            </a:extLst>
          </p:cNvPr>
          <p:cNvSpPr txBox="1"/>
          <p:nvPr/>
        </p:nvSpPr>
        <p:spPr>
          <a:xfrm>
            <a:off x="7686942" y="5272754"/>
            <a:ext cx="30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dirty="0"/>
              <a:t>統合教育機構　曹　日丹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C716F5-DE87-38A7-F34A-A519751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180B72EB-3BBF-0596-0F99-B5B703854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0" y="3856383"/>
            <a:ext cx="2474177" cy="2474177"/>
          </a:xfrm>
          <a:prstGeom prst="rect">
            <a:avLst/>
          </a:prstGeom>
        </p:spPr>
      </p:pic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3305A553-63B3-AB7C-35ED-C0DB597D2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8" y="3707490"/>
            <a:ext cx="3798766" cy="28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CCC891-C1AF-85BD-D35E-47DF97321286}"/>
              </a:ext>
            </a:extLst>
          </p:cNvPr>
          <p:cNvSpPr txBox="1"/>
          <p:nvPr/>
        </p:nvSpPr>
        <p:spPr>
          <a:xfrm>
            <a:off x="-1" y="444732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パッケージ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1AD734-B94B-5E10-9C53-D50E0421EC8C}"/>
              </a:ext>
            </a:extLst>
          </p:cNvPr>
          <p:cNvSpPr txBox="1"/>
          <p:nvPr/>
        </p:nvSpPr>
        <p:spPr>
          <a:xfrm>
            <a:off x="396327" y="999374"/>
            <a:ext cx="597399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パッケージは階層構造を持っています。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92658C-DD30-0CDB-7A45-1B39F6C47CC4}"/>
              </a:ext>
            </a:extLst>
          </p:cNvPr>
          <p:cNvSpPr txBox="1"/>
          <p:nvPr/>
        </p:nvSpPr>
        <p:spPr>
          <a:xfrm>
            <a:off x="4520456" y="2938204"/>
            <a:ext cx="7671543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3200">
                <a:latin typeface="+mn-ea"/>
              </a:defRPr>
            </a:lvl1pPr>
          </a:lstStyle>
          <a:p>
            <a:r>
              <a:rPr lang="ja-JP" altLang="en-US" sz="2800" dirty="0"/>
              <a:t>モジュール</a:t>
            </a:r>
            <a:r>
              <a:rPr lang="en-US" altLang="ja-JP" sz="2800" dirty="0"/>
              <a:t>1: greetingM.py</a:t>
            </a:r>
            <a:endParaRPr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C2352A-D6CD-AB64-3D1A-DBF89179AE51}"/>
              </a:ext>
            </a:extLst>
          </p:cNvPr>
          <p:cNvSpPr txBox="1"/>
          <p:nvPr/>
        </p:nvSpPr>
        <p:spPr>
          <a:xfrm>
            <a:off x="4520456" y="3597514"/>
            <a:ext cx="606005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3200">
                <a:latin typeface="+mn-ea"/>
              </a:defRPr>
            </a:lvl1pPr>
          </a:lstStyle>
          <a:p>
            <a:r>
              <a:rPr lang="ja-JP" altLang="en-US" sz="2800" dirty="0"/>
              <a:t>モジュール</a:t>
            </a:r>
            <a:r>
              <a:rPr lang="en-US" altLang="ja-JP" sz="2800" dirty="0"/>
              <a:t>2:</a:t>
            </a:r>
            <a:r>
              <a:rPr lang="ja-JP" altLang="en-US" sz="2800" dirty="0"/>
              <a:t> </a:t>
            </a:r>
            <a:r>
              <a:rPr lang="en-US" altLang="ja-JP" sz="2800" dirty="0" err="1"/>
              <a:t>presentM</a:t>
            </a:r>
            <a:r>
              <a:rPr lang="en-US" altLang="ja-JP" sz="2800" dirty="0"/>
              <a:t> .</a:t>
            </a:r>
            <a:r>
              <a:rPr lang="en-US" altLang="ja-JP" sz="2800" dirty="0" err="1"/>
              <a:t>py</a:t>
            </a:r>
            <a:endParaRPr lang="ja-JP" altLang="en-US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EF7BE7-009D-2B47-2D32-6D530D41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27" y="1530251"/>
            <a:ext cx="3950702" cy="259048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F067D-2E8E-CD43-3AC3-AA04499A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8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CCC891-C1AF-85BD-D35E-47DF97321286}"/>
              </a:ext>
            </a:extLst>
          </p:cNvPr>
          <p:cNvSpPr txBox="1"/>
          <p:nvPr/>
        </p:nvSpPr>
        <p:spPr>
          <a:xfrm>
            <a:off x="-1" y="444732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パッケージ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1AD734-B94B-5E10-9C53-D50E0421EC8C}"/>
              </a:ext>
            </a:extLst>
          </p:cNvPr>
          <p:cNvSpPr txBox="1"/>
          <p:nvPr/>
        </p:nvSpPr>
        <p:spPr>
          <a:xfrm>
            <a:off x="396327" y="999374"/>
            <a:ext cx="597399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パッケージは階層構造を持っています。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3DA7E98-070C-E9B2-4D5D-D8BB86CEB0B4}"/>
              </a:ext>
            </a:extLst>
          </p:cNvPr>
          <p:cNvSpPr txBox="1"/>
          <p:nvPr/>
        </p:nvSpPr>
        <p:spPr>
          <a:xfrm>
            <a:off x="396327" y="4667234"/>
            <a:ext cx="75802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giftP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#</a:t>
            </a:r>
            <a:r>
              <a:rPr lang="ja-JP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ディレクトリを作成します</a:t>
            </a:r>
            <a:endParaRPr lang="ja-JP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touch giftP/__init__.py  </a:t>
            </a:r>
            <a:r>
              <a:rPr lang="en-US" altLang="ja-JP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初期化ファイル</a:t>
            </a:r>
            <a:endParaRPr lang="ja-JP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touch giftP/</a:t>
            </a:r>
            <a:r>
              <a:rPr lang="en-US" altLang="ja-JP" sz="2400" dirty="0"/>
              <a:t>greetingM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.py   </a:t>
            </a:r>
            <a:r>
              <a:rPr lang="en-US" altLang="ja-JP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モジュール</a:t>
            </a:r>
            <a:r>
              <a:rPr lang="en-US" altLang="ja-JP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1</a:t>
            </a:r>
            <a:endParaRPr lang="ja-JP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touch giftP/</a:t>
            </a:r>
            <a:r>
              <a:rPr lang="en-US" altLang="ja-JP" sz="2400" dirty="0"/>
              <a:t>presentM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.py   </a:t>
            </a:r>
            <a:r>
              <a:rPr lang="en-US" altLang="ja-JP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モジュール</a:t>
            </a:r>
            <a:r>
              <a:rPr lang="en-US" altLang="ja-JP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</a:t>
            </a:r>
            <a:endParaRPr lang="ja-JP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EF7BE7-009D-2B47-2D32-6D530D41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26" y="1522795"/>
            <a:ext cx="3088022" cy="2024822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A0085959-C2DC-C258-5F1E-B28C2C8C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4CAFDE-5B34-0B90-4A57-12FDF671A651}"/>
              </a:ext>
            </a:extLst>
          </p:cNvPr>
          <p:cNvSpPr txBox="1"/>
          <p:nvPr/>
        </p:nvSpPr>
        <p:spPr>
          <a:xfrm>
            <a:off x="396326" y="4143813"/>
            <a:ext cx="597399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コード：</a:t>
            </a:r>
          </a:p>
        </p:txBody>
      </p:sp>
    </p:spTree>
    <p:extLst>
      <p:ext uri="{BB962C8B-B14F-4D97-AF65-F5344CB8AC3E}">
        <p14:creationId xmlns:p14="http://schemas.microsoft.com/office/powerpoint/2010/main" val="55884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CCC891-C1AF-85BD-D35E-47DF97321286}"/>
              </a:ext>
            </a:extLst>
          </p:cNvPr>
          <p:cNvSpPr txBox="1"/>
          <p:nvPr/>
        </p:nvSpPr>
        <p:spPr>
          <a:xfrm>
            <a:off x="-1" y="444732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パッケージ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1AD734-B94B-5E10-9C53-D50E0421EC8C}"/>
              </a:ext>
            </a:extLst>
          </p:cNvPr>
          <p:cNvSpPr txBox="1"/>
          <p:nvPr/>
        </p:nvSpPr>
        <p:spPr>
          <a:xfrm>
            <a:off x="396327" y="999374"/>
            <a:ext cx="597399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パッケージは階層構造を持っています。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3DA7E98-070C-E9B2-4D5D-D8BB86CEB0B4}"/>
              </a:ext>
            </a:extLst>
          </p:cNvPr>
          <p:cNvSpPr txBox="1"/>
          <p:nvPr/>
        </p:nvSpPr>
        <p:spPr>
          <a:xfrm>
            <a:off x="396327" y="4667234"/>
            <a:ext cx="75802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giftP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#</a:t>
            </a:r>
            <a:r>
              <a:rPr lang="ja-JP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ディレクトリを作成します</a:t>
            </a:r>
            <a:endParaRPr lang="ja-JP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touch giftP/__init__.py  </a:t>
            </a:r>
            <a:r>
              <a:rPr lang="en-US" altLang="ja-JP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初期化ファイル</a:t>
            </a:r>
            <a:endParaRPr lang="ja-JP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touch giftP/</a:t>
            </a:r>
            <a:r>
              <a:rPr lang="en-US" altLang="ja-JP" sz="2400" dirty="0"/>
              <a:t>greetingM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.py   </a:t>
            </a:r>
            <a:r>
              <a:rPr lang="en-US" altLang="ja-JP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モジュール</a:t>
            </a:r>
            <a:r>
              <a:rPr lang="en-US" altLang="ja-JP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1</a:t>
            </a:r>
            <a:endParaRPr lang="ja-JP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touch giftP/</a:t>
            </a:r>
            <a:r>
              <a:rPr lang="en-US" altLang="ja-JP" sz="2400" dirty="0"/>
              <a:t>presentM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.py   </a:t>
            </a:r>
            <a:r>
              <a:rPr lang="en-US" altLang="ja-JP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モジュール</a:t>
            </a:r>
            <a:r>
              <a:rPr lang="en-US" altLang="ja-JP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</a:t>
            </a:r>
            <a:endParaRPr lang="ja-JP" alt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C649FEF-BA8E-5EF7-E037-2E38290A9583}"/>
              </a:ext>
            </a:extLst>
          </p:cNvPr>
          <p:cNvSpPr/>
          <p:nvPr/>
        </p:nvSpPr>
        <p:spPr>
          <a:xfrm>
            <a:off x="9331179" y="5484107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7EEFB6-36B8-A4CE-D5AF-B7459768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50" y="400110"/>
            <a:ext cx="3836789" cy="37799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A34ABF-9A14-3054-1666-00463EB5A483}"/>
              </a:ext>
            </a:extLst>
          </p:cNvPr>
          <p:cNvSpPr txBox="1"/>
          <p:nvPr/>
        </p:nvSpPr>
        <p:spPr>
          <a:xfrm>
            <a:off x="8422150" y="2016185"/>
            <a:ext cx="1460209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+mn-ea"/>
              </a:rPr>
              <a:t>パッケージ</a:t>
            </a:r>
            <a:endParaRPr lang="ja-JP" alt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0E3107-F63C-0E2C-DD44-0AFD4216F232}"/>
              </a:ext>
            </a:extLst>
          </p:cNvPr>
          <p:cNvSpPr txBox="1"/>
          <p:nvPr/>
        </p:nvSpPr>
        <p:spPr>
          <a:xfrm>
            <a:off x="9423451" y="2674661"/>
            <a:ext cx="1555100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+mn-ea"/>
              </a:rPr>
              <a:t>モジュール</a:t>
            </a:r>
            <a:endParaRPr lang="ja-JP" alt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0EF76E-F3E1-664D-512E-85F806718EDD}"/>
              </a:ext>
            </a:extLst>
          </p:cNvPr>
          <p:cNvSpPr txBox="1"/>
          <p:nvPr/>
        </p:nvSpPr>
        <p:spPr>
          <a:xfrm>
            <a:off x="9427911" y="3098121"/>
            <a:ext cx="1555100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+mn-ea"/>
              </a:rPr>
              <a:t>モジュール</a:t>
            </a:r>
            <a:endParaRPr lang="ja-JP" alt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A0085959-C2DC-C258-5F1E-B28C2C8C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4CAFDE-5B34-0B90-4A57-12FDF671A651}"/>
              </a:ext>
            </a:extLst>
          </p:cNvPr>
          <p:cNvSpPr txBox="1"/>
          <p:nvPr/>
        </p:nvSpPr>
        <p:spPr>
          <a:xfrm>
            <a:off x="396326" y="4143813"/>
            <a:ext cx="597399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コード：パッケージを作成します。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97A4D66-FCCC-63A3-38BD-09E685B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26" y="1522795"/>
            <a:ext cx="3088022" cy="20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7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CCC891-C1AF-85BD-D35E-47DF97321286}"/>
              </a:ext>
            </a:extLst>
          </p:cNvPr>
          <p:cNvSpPr txBox="1"/>
          <p:nvPr/>
        </p:nvSpPr>
        <p:spPr>
          <a:xfrm>
            <a:off x="-1" y="444732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パッケージ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1AD734-B94B-5E10-9C53-D50E0421EC8C}"/>
              </a:ext>
            </a:extLst>
          </p:cNvPr>
          <p:cNvSpPr txBox="1"/>
          <p:nvPr/>
        </p:nvSpPr>
        <p:spPr>
          <a:xfrm>
            <a:off x="396327" y="1050454"/>
            <a:ext cx="412413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b="1" dirty="0"/>
              <a:t>階層構造を持っています。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1E0C53-6E81-0CB1-8751-1FBBE703D404}"/>
              </a:ext>
            </a:extLst>
          </p:cNvPr>
          <p:cNvSpPr txBox="1"/>
          <p:nvPr/>
        </p:nvSpPr>
        <p:spPr>
          <a:xfrm>
            <a:off x="5066406" y="1197665"/>
            <a:ext cx="600799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%%</a:t>
            </a:r>
            <a:r>
              <a:rPr lang="en-US" altLang="ja-JP" sz="2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writefile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ja-JP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altLang="ja-JP" sz="24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13D6A3-B464-243B-754B-A52A28ACC747}"/>
              </a:ext>
            </a:extLst>
          </p:cNvPr>
          <p:cNvSpPr txBox="1"/>
          <p:nvPr/>
        </p:nvSpPr>
        <p:spPr>
          <a:xfrm>
            <a:off x="5066406" y="3931144"/>
            <a:ext cx="600799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%%</a:t>
            </a:r>
            <a:r>
              <a:rPr lang="en-US" altLang="ja-JP" sz="2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writefile</a:t>
            </a:r>
            <a:endParaRPr lang="en-US" altLang="ja-JP" sz="24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endParaRPr lang="en-US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472AD5C-7FDF-4C04-92E9-86533C14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27" y="1530251"/>
            <a:ext cx="3950702" cy="2590483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51AA2F5-CAB2-43A8-6C6E-5067B0D385D0}"/>
              </a:ext>
            </a:extLst>
          </p:cNvPr>
          <p:cNvCxnSpPr>
            <a:cxnSpLocks/>
          </p:cNvCxnSpPr>
          <p:nvPr/>
        </p:nvCxnSpPr>
        <p:spPr>
          <a:xfrm flipV="1">
            <a:off x="3919137" y="2097314"/>
            <a:ext cx="1023898" cy="113646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5B430C-6100-B53D-C666-BD09CBF53DC9}"/>
              </a:ext>
            </a:extLst>
          </p:cNvPr>
          <p:cNvCxnSpPr>
            <a:cxnSpLocks/>
          </p:cNvCxnSpPr>
          <p:nvPr/>
        </p:nvCxnSpPr>
        <p:spPr>
          <a:xfrm>
            <a:off x="3919137" y="3816042"/>
            <a:ext cx="1023898" cy="10389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C3DEC9-B956-2102-B18A-F86A9014AA6E}"/>
              </a:ext>
            </a:extLst>
          </p:cNvPr>
          <p:cNvSpPr txBox="1"/>
          <p:nvPr/>
        </p:nvSpPr>
        <p:spPr>
          <a:xfrm>
            <a:off x="5376965" y="647185"/>
            <a:ext cx="1569617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b="1" dirty="0"/>
              <a:t>コマンド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DDE81A-ECCD-EFBC-66EC-F01D2F2A03C5}"/>
              </a:ext>
            </a:extLst>
          </p:cNvPr>
          <p:cNvSpPr txBox="1"/>
          <p:nvPr/>
        </p:nvSpPr>
        <p:spPr>
          <a:xfrm>
            <a:off x="5311191" y="3354377"/>
            <a:ext cx="1569617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b="1" dirty="0"/>
              <a:t>コマンド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C2B6171-61E2-5954-1687-A93928B7733A}"/>
              </a:ext>
            </a:extLst>
          </p:cNvPr>
          <p:cNvSpPr/>
          <p:nvPr/>
        </p:nvSpPr>
        <p:spPr>
          <a:xfrm>
            <a:off x="5066406" y="1156745"/>
            <a:ext cx="2190737" cy="46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2332A72-66A7-F3B1-CDE4-CC84532D8B8B}"/>
              </a:ext>
            </a:extLst>
          </p:cNvPr>
          <p:cNvSpPr/>
          <p:nvPr/>
        </p:nvSpPr>
        <p:spPr>
          <a:xfrm>
            <a:off x="5066406" y="3897989"/>
            <a:ext cx="2190737" cy="46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4D31A3-2825-2B4A-9B35-3C27312A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667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CCC891-C1AF-85BD-D35E-47DF97321286}"/>
              </a:ext>
            </a:extLst>
          </p:cNvPr>
          <p:cNvSpPr txBox="1"/>
          <p:nvPr/>
        </p:nvSpPr>
        <p:spPr>
          <a:xfrm>
            <a:off x="-1" y="444732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パッケージ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1AD734-B94B-5E10-9C53-D50E0421EC8C}"/>
              </a:ext>
            </a:extLst>
          </p:cNvPr>
          <p:cNvSpPr txBox="1"/>
          <p:nvPr/>
        </p:nvSpPr>
        <p:spPr>
          <a:xfrm>
            <a:off x="396327" y="1050454"/>
            <a:ext cx="412413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b="1" dirty="0"/>
              <a:t>階層構造を持っています。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1E0C53-6E81-0CB1-8751-1FBBE703D404}"/>
              </a:ext>
            </a:extLst>
          </p:cNvPr>
          <p:cNvSpPr txBox="1"/>
          <p:nvPr/>
        </p:nvSpPr>
        <p:spPr>
          <a:xfrm>
            <a:off x="5066406" y="1197665"/>
            <a:ext cx="60079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%%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writefile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giftP/greetingM.py</a:t>
            </a:r>
          </a:p>
          <a:p>
            <a:endParaRPr lang="en-US" altLang="ja-JP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13D6A3-B464-243B-754B-A52A28ACC747}"/>
              </a:ext>
            </a:extLst>
          </p:cNvPr>
          <p:cNvSpPr txBox="1"/>
          <p:nvPr/>
        </p:nvSpPr>
        <p:spPr>
          <a:xfrm>
            <a:off x="5066406" y="3931144"/>
            <a:ext cx="60079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%%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writefile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giftP/presentM.py</a:t>
            </a:r>
          </a:p>
          <a:p>
            <a:endParaRPr lang="en-US" altLang="ja-JP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472AD5C-7FDF-4C04-92E9-86533C14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27" y="1530251"/>
            <a:ext cx="3950702" cy="2590483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51AA2F5-CAB2-43A8-6C6E-5067B0D385D0}"/>
              </a:ext>
            </a:extLst>
          </p:cNvPr>
          <p:cNvCxnSpPr>
            <a:cxnSpLocks/>
          </p:cNvCxnSpPr>
          <p:nvPr/>
        </p:nvCxnSpPr>
        <p:spPr>
          <a:xfrm flipV="1">
            <a:off x="3919137" y="2097314"/>
            <a:ext cx="1023898" cy="113646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5B430C-6100-B53D-C666-BD09CBF53DC9}"/>
              </a:ext>
            </a:extLst>
          </p:cNvPr>
          <p:cNvCxnSpPr>
            <a:cxnSpLocks/>
          </p:cNvCxnSpPr>
          <p:nvPr/>
        </p:nvCxnSpPr>
        <p:spPr>
          <a:xfrm>
            <a:off x="3919137" y="3816042"/>
            <a:ext cx="1023898" cy="10389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C3DEC9-B956-2102-B18A-F86A9014AA6E}"/>
              </a:ext>
            </a:extLst>
          </p:cNvPr>
          <p:cNvSpPr txBox="1"/>
          <p:nvPr/>
        </p:nvSpPr>
        <p:spPr>
          <a:xfrm>
            <a:off x="7073640" y="685109"/>
            <a:ext cx="4537789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b="1" dirty="0"/>
              <a:t>パッケージ名</a:t>
            </a:r>
            <a:r>
              <a:rPr lang="en-US" altLang="ja-JP" sz="2400" b="1" dirty="0"/>
              <a:t>/</a:t>
            </a:r>
            <a:r>
              <a:rPr lang="ja-JP" altLang="en-US" sz="2400" b="1" dirty="0"/>
              <a:t>モジュール名</a:t>
            </a:r>
            <a:r>
              <a:rPr lang="en-US" altLang="ja-JP" sz="2400" b="1" dirty="0"/>
              <a:t>.</a:t>
            </a:r>
            <a:r>
              <a:rPr lang="en-US" altLang="ja-JP" sz="2400" b="1" dirty="0" err="1"/>
              <a:t>py</a:t>
            </a:r>
            <a:endParaRPr lang="ja-JP" altLang="en-US" sz="2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37E2F4-31A3-71CF-A0BC-340BC0A6F98D}"/>
              </a:ext>
            </a:extLst>
          </p:cNvPr>
          <p:cNvSpPr txBox="1"/>
          <p:nvPr/>
        </p:nvSpPr>
        <p:spPr>
          <a:xfrm>
            <a:off x="7073640" y="3429000"/>
            <a:ext cx="4537789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b="1" dirty="0"/>
              <a:t>パッケージ名</a:t>
            </a:r>
            <a:r>
              <a:rPr lang="en-US" altLang="ja-JP" sz="2400" b="1" dirty="0"/>
              <a:t>/</a:t>
            </a:r>
            <a:r>
              <a:rPr lang="ja-JP" altLang="en-US" sz="2400" b="1" dirty="0"/>
              <a:t>モジュール名</a:t>
            </a:r>
            <a:r>
              <a:rPr lang="en-US" altLang="ja-JP" sz="2400" b="1" dirty="0"/>
              <a:t>.</a:t>
            </a:r>
            <a:r>
              <a:rPr lang="en-US" altLang="ja-JP" sz="2400" b="1" dirty="0" err="1"/>
              <a:t>py</a:t>
            </a:r>
            <a:endParaRPr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3CEC5B-ACB0-1080-4339-1EDA7A5B076A}"/>
              </a:ext>
            </a:extLst>
          </p:cNvPr>
          <p:cNvSpPr/>
          <p:nvPr/>
        </p:nvSpPr>
        <p:spPr>
          <a:xfrm>
            <a:off x="7286172" y="1204922"/>
            <a:ext cx="357777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021AA3-912A-5C06-69C5-C4E0E6CEF13D}"/>
              </a:ext>
            </a:extLst>
          </p:cNvPr>
          <p:cNvSpPr/>
          <p:nvPr/>
        </p:nvSpPr>
        <p:spPr>
          <a:xfrm>
            <a:off x="7286172" y="3952175"/>
            <a:ext cx="357777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02B7E5-3136-CA75-F244-BC3DC718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CCC891-C1AF-85BD-D35E-47DF97321286}"/>
              </a:ext>
            </a:extLst>
          </p:cNvPr>
          <p:cNvSpPr txBox="1"/>
          <p:nvPr/>
        </p:nvSpPr>
        <p:spPr>
          <a:xfrm>
            <a:off x="-1" y="444732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パッケージ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1AD734-B94B-5E10-9C53-D50E0421EC8C}"/>
              </a:ext>
            </a:extLst>
          </p:cNvPr>
          <p:cNvSpPr txBox="1"/>
          <p:nvPr/>
        </p:nvSpPr>
        <p:spPr>
          <a:xfrm>
            <a:off x="396327" y="1050454"/>
            <a:ext cx="412413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b="1" dirty="0"/>
              <a:t>階層構造を持っています。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1E0C53-6E81-0CB1-8751-1FBBE703D404}"/>
              </a:ext>
            </a:extLst>
          </p:cNvPr>
          <p:cNvSpPr txBox="1"/>
          <p:nvPr/>
        </p:nvSpPr>
        <p:spPr>
          <a:xfrm>
            <a:off x="6017089" y="1197665"/>
            <a:ext cx="600799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%%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writefile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 giftP/greetingM.py</a:t>
            </a:r>
          </a:p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 dec():</a:t>
            </a:r>
          </a:p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return "Merry Christmas!"</a:t>
            </a:r>
          </a:p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 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return "Happy New Year!"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13D6A3-B464-243B-754B-A52A28ACC747}"/>
              </a:ext>
            </a:extLst>
          </p:cNvPr>
          <p:cNvSpPr txBox="1"/>
          <p:nvPr/>
        </p:nvSpPr>
        <p:spPr>
          <a:xfrm>
            <a:off x="6017089" y="3931144"/>
            <a:ext cx="600799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%%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writefile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 giftP/presentM.py</a:t>
            </a:r>
          </a:p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 dec():</a:t>
            </a:r>
          </a:p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return "a strawberry cake!"</a:t>
            </a:r>
          </a:p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 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return "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otoshidama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!"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472AD5C-7FDF-4C04-92E9-86533C14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27" y="1530251"/>
            <a:ext cx="3950702" cy="2590483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51AA2F5-CAB2-43A8-6C6E-5067B0D385D0}"/>
              </a:ext>
            </a:extLst>
          </p:cNvPr>
          <p:cNvCxnSpPr>
            <a:cxnSpLocks/>
          </p:cNvCxnSpPr>
          <p:nvPr/>
        </p:nvCxnSpPr>
        <p:spPr>
          <a:xfrm flipV="1">
            <a:off x="3835080" y="2888343"/>
            <a:ext cx="1310234" cy="5053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5B430C-6100-B53D-C666-BD09CBF53DC9}"/>
              </a:ext>
            </a:extLst>
          </p:cNvPr>
          <p:cNvCxnSpPr>
            <a:cxnSpLocks/>
          </p:cNvCxnSpPr>
          <p:nvPr/>
        </p:nvCxnSpPr>
        <p:spPr>
          <a:xfrm>
            <a:off x="3835080" y="3730959"/>
            <a:ext cx="1231326" cy="46367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C3DEC9-B956-2102-B18A-F86A9014AA6E}"/>
              </a:ext>
            </a:extLst>
          </p:cNvPr>
          <p:cNvSpPr txBox="1"/>
          <p:nvPr/>
        </p:nvSpPr>
        <p:spPr>
          <a:xfrm>
            <a:off x="3601178" y="2164182"/>
            <a:ext cx="2041786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b="1" dirty="0"/>
              <a:t>モジュール内容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F92CEDE3-49D1-5BCF-7900-D6AB9FE54456}"/>
              </a:ext>
            </a:extLst>
          </p:cNvPr>
          <p:cNvSpPr/>
          <p:nvPr/>
        </p:nvSpPr>
        <p:spPr>
          <a:xfrm flipH="1">
            <a:off x="5625658" y="1689865"/>
            <a:ext cx="436005" cy="132343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0B57B9-C8D3-CD82-52D0-C3C9A025FF18}"/>
              </a:ext>
            </a:extLst>
          </p:cNvPr>
          <p:cNvSpPr txBox="1"/>
          <p:nvPr/>
        </p:nvSpPr>
        <p:spPr>
          <a:xfrm>
            <a:off x="3601178" y="4888155"/>
            <a:ext cx="2041786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b="1" dirty="0"/>
              <a:t>モジュール内容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D911D310-BF80-2590-7680-31B6EAA19D6E}"/>
              </a:ext>
            </a:extLst>
          </p:cNvPr>
          <p:cNvSpPr/>
          <p:nvPr/>
        </p:nvSpPr>
        <p:spPr>
          <a:xfrm flipH="1">
            <a:off x="5625658" y="4413838"/>
            <a:ext cx="436005" cy="132343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4430F59-6B21-44D6-BEDA-ABE1C7B6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B2AD68-C670-44B2-0AF7-4FD0268890B2}"/>
              </a:ext>
            </a:extLst>
          </p:cNvPr>
          <p:cNvSpPr txBox="1"/>
          <p:nvPr/>
        </p:nvSpPr>
        <p:spPr>
          <a:xfrm>
            <a:off x="6017089" y="675564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A527E0-FB56-E96D-8CC3-F02201C18724}"/>
              </a:ext>
            </a:extLst>
          </p:cNvPr>
          <p:cNvSpPr txBox="1"/>
          <p:nvPr/>
        </p:nvSpPr>
        <p:spPr>
          <a:xfrm>
            <a:off x="6017088" y="3407681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7892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CCC891-C1AF-85BD-D35E-47DF97321286}"/>
              </a:ext>
            </a:extLst>
          </p:cNvPr>
          <p:cNvSpPr txBox="1"/>
          <p:nvPr/>
        </p:nvSpPr>
        <p:spPr>
          <a:xfrm>
            <a:off x="-1" y="444732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パッケージ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436266-CF33-314E-0F9C-B7463D826B07}"/>
              </a:ext>
            </a:extLst>
          </p:cNvPr>
          <p:cNvSpPr txBox="1"/>
          <p:nvPr/>
        </p:nvSpPr>
        <p:spPr>
          <a:xfrm>
            <a:off x="4341022" y="511785"/>
            <a:ext cx="7152753" cy="461665"/>
          </a:xfrm>
          <a:prstGeom prst="rect">
            <a:avLst/>
          </a:prstGeom>
          <a:solidFill>
            <a:srgbClr val="F3D7F4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from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パッケージ名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モジュール名</a:t>
            </a:r>
            <a:endParaRPr lang="en-US" altLang="ja-JP" sz="24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123EA2-6D66-89C6-D16D-ABAE1B5A02D7}"/>
              </a:ext>
            </a:extLst>
          </p:cNvPr>
          <p:cNvSpPr txBox="1"/>
          <p:nvPr/>
        </p:nvSpPr>
        <p:spPr>
          <a:xfrm>
            <a:off x="4341021" y="4252393"/>
            <a:ext cx="4555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giftP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presentM</a:t>
            </a:r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B1D1A6-9288-67F8-8BE6-3EFD2D0C8A03}"/>
              </a:ext>
            </a:extLst>
          </p:cNvPr>
          <p:cNvSpPr txBox="1"/>
          <p:nvPr/>
        </p:nvSpPr>
        <p:spPr>
          <a:xfrm>
            <a:off x="4341022" y="1592420"/>
            <a:ext cx="6806912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パッケージのモジュール</a:t>
            </a:r>
            <a:r>
              <a:rPr lang="en-US" altLang="ja-JP" sz="2400" dirty="0"/>
              <a:t>1</a:t>
            </a:r>
            <a:r>
              <a:rPr lang="ja-JP" altLang="en-US" sz="2400" dirty="0"/>
              <a:t>をインポートします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8BECE1E-E1DB-1A22-30AF-932F17DA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4" y="963318"/>
            <a:ext cx="3950702" cy="259048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74C551-2F4D-F7A8-2232-CBF81D9BAD29}"/>
              </a:ext>
            </a:extLst>
          </p:cNvPr>
          <p:cNvSpPr txBox="1"/>
          <p:nvPr/>
        </p:nvSpPr>
        <p:spPr>
          <a:xfrm>
            <a:off x="4341022" y="3285034"/>
            <a:ext cx="6806912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パッケージのモジュール</a:t>
            </a:r>
            <a:r>
              <a:rPr lang="en-US" altLang="ja-JP" sz="2400" dirty="0"/>
              <a:t>2</a:t>
            </a:r>
            <a:r>
              <a:rPr lang="ja-JP" altLang="en-US" sz="2400" dirty="0"/>
              <a:t>をインポートします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1DF973-C9D2-8290-5B10-C6CBBB1E04C8}"/>
              </a:ext>
            </a:extLst>
          </p:cNvPr>
          <p:cNvSpPr txBox="1"/>
          <p:nvPr/>
        </p:nvSpPr>
        <p:spPr>
          <a:xfrm>
            <a:off x="4341021" y="2650623"/>
            <a:ext cx="4555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giftP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greetingM</a:t>
            </a:r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477EF-718A-5A35-132F-5209A642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DBB26E-0DA7-B0ED-3ADE-B0C5C1D18666}"/>
              </a:ext>
            </a:extLst>
          </p:cNvPr>
          <p:cNvSpPr txBox="1"/>
          <p:nvPr/>
        </p:nvSpPr>
        <p:spPr>
          <a:xfrm>
            <a:off x="4341021" y="2157041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A8CB0C-81AB-37F7-CFC0-36DD057B4004}"/>
              </a:ext>
            </a:extLst>
          </p:cNvPr>
          <p:cNvSpPr txBox="1"/>
          <p:nvPr/>
        </p:nvSpPr>
        <p:spPr>
          <a:xfrm>
            <a:off x="4341020" y="3849485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0446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CCC891-C1AF-85BD-D35E-47DF97321286}"/>
              </a:ext>
            </a:extLst>
          </p:cNvPr>
          <p:cNvSpPr txBox="1"/>
          <p:nvPr/>
        </p:nvSpPr>
        <p:spPr>
          <a:xfrm>
            <a:off x="-1" y="444732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パッケージ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1AD734-B94B-5E10-9C53-D50E0421EC8C}"/>
              </a:ext>
            </a:extLst>
          </p:cNvPr>
          <p:cNvSpPr txBox="1"/>
          <p:nvPr/>
        </p:nvSpPr>
        <p:spPr>
          <a:xfrm>
            <a:off x="103245" y="999374"/>
            <a:ext cx="412413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階層構造を持っています。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436266-CF33-314E-0F9C-B7463D826B07}"/>
              </a:ext>
            </a:extLst>
          </p:cNvPr>
          <p:cNvSpPr txBox="1"/>
          <p:nvPr/>
        </p:nvSpPr>
        <p:spPr>
          <a:xfrm>
            <a:off x="4407876" y="1035204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giftP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greetingM</a:t>
            </a:r>
            <a:endParaRPr lang="en-US" altLang="ja-JP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A4BA8CD-98F7-1CDA-D248-4C990B9FD49D}"/>
              </a:ext>
            </a:extLst>
          </p:cNvPr>
          <p:cNvSpPr txBox="1"/>
          <p:nvPr/>
        </p:nvSpPr>
        <p:spPr>
          <a:xfrm>
            <a:off x="4545795" y="2419496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greetingM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.jan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172AD1-5554-ADA2-1D68-45EDEDB8DC6B}"/>
              </a:ext>
            </a:extLst>
          </p:cNvPr>
          <p:cNvSpPr txBox="1"/>
          <p:nvPr/>
        </p:nvSpPr>
        <p:spPr>
          <a:xfrm>
            <a:off x="4542179" y="1502417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greetingM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.dec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8BECE1E-E1DB-1A22-30AF-932F17DA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5" y="1493586"/>
            <a:ext cx="3950702" cy="259048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8DCBE-0EA2-3603-C541-02202C5A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3397834-315E-3DC3-5B3A-C4A92378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79" y="1960763"/>
            <a:ext cx="2692538" cy="4318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C98BBEF-9D14-002C-4FAD-DBB985B03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420" y="2860947"/>
            <a:ext cx="2673487" cy="46992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8D5236-E1C5-B340-ACB3-073C7C3310D1}"/>
              </a:ext>
            </a:extLst>
          </p:cNvPr>
          <p:cNvSpPr txBox="1"/>
          <p:nvPr/>
        </p:nvSpPr>
        <p:spPr>
          <a:xfrm>
            <a:off x="5847396" y="501059"/>
            <a:ext cx="412413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モジュールを呼び出します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24F6C8-3280-3962-52DF-0B8FEC884416}"/>
              </a:ext>
            </a:extLst>
          </p:cNvPr>
          <p:cNvSpPr txBox="1"/>
          <p:nvPr/>
        </p:nvSpPr>
        <p:spPr>
          <a:xfrm>
            <a:off x="4407876" y="509760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47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CCC891-C1AF-85BD-D35E-47DF97321286}"/>
              </a:ext>
            </a:extLst>
          </p:cNvPr>
          <p:cNvSpPr txBox="1"/>
          <p:nvPr/>
        </p:nvSpPr>
        <p:spPr>
          <a:xfrm>
            <a:off x="-1" y="444732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パッケージ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1AD734-B94B-5E10-9C53-D50E0421EC8C}"/>
              </a:ext>
            </a:extLst>
          </p:cNvPr>
          <p:cNvSpPr txBox="1"/>
          <p:nvPr/>
        </p:nvSpPr>
        <p:spPr>
          <a:xfrm>
            <a:off x="103245" y="999374"/>
            <a:ext cx="412413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階層構造を持っています。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436266-CF33-314E-0F9C-B7463D826B07}"/>
              </a:ext>
            </a:extLst>
          </p:cNvPr>
          <p:cNvSpPr txBox="1"/>
          <p:nvPr/>
        </p:nvSpPr>
        <p:spPr>
          <a:xfrm>
            <a:off x="4407876" y="1035204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giftP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greetingM</a:t>
            </a:r>
            <a:endParaRPr lang="en-US" altLang="ja-JP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123EA2-6D66-89C6-D16D-ABAE1B5A02D7}"/>
              </a:ext>
            </a:extLst>
          </p:cNvPr>
          <p:cNvSpPr txBox="1"/>
          <p:nvPr/>
        </p:nvSpPr>
        <p:spPr>
          <a:xfrm>
            <a:off x="4407876" y="3651392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giftP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presentM</a:t>
            </a:r>
            <a:endParaRPr lang="en-US" altLang="ja-JP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A4BA8CD-98F7-1CDA-D248-4C990B9FD49D}"/>
              </a:ext>
            </a:extLst>
          </p:cNvPr>
          <p:cNvSpPr txBox="1"/>
          <p:nvPr/>
        </p:nvSpPr>
        <p:spPr>
          <a:xfrm>
            <a:off x="4407876" y="2419496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greetingM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.jan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172AD1-5554-ADA2-1D68-45EDEDB8DC6B}"/>
              </a:ext>
            </a:extLst>
          </p:cNvPr>
          <p:cNvSpPr txBox="1"/>
          <p:nvPr/>
        </p:nvSpPr>
        <p:spPr>
          <a:xfrm>
            <a:off x="4407876" y="1502417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greetingM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.dec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6328166-C43C-0A68-45DD-95FA228F6E53}"/>
              </a:ext>
            </a:extLst>
          </p:cNvPr>
          <p:cNvSpPr txBox="1"/>
          <p:nvPr/>
        </p:nvSpPr>
        <p:spPr>
          <a:xfrm>
            <a:off x="4407876" y="4178522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presentM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.dec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5226743-9B68-DB3C-D776-295D9A32F225}"/>
              </a:ext>
            </a:extLst>
          </p:cNvPr>
          <p:cNvSpPr txBox="1"/>
          <p:nvPr/>
        </p:nvSpPr>
        <p:spPr>
          <a:xfrm>
            <a:off x="4407876" y="5069982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presentM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.jan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F8F6D4A6-93C6-186B-14A6-5958DF15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15" y="1960763"/>
            <a:ext cx="2692538" cy="43182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92F4CC6-70FC-8965-85B9-C83A09793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56" y="2860947"/>
            <a:ext cx="2673487" cy="469924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89B5F16-A861-5F00-4C92-42802DCBCEB2}"/>
              </a:ext>
            </a:extLst>
          </p:cNvPr>
          <p:cNvSpPr/>
          <p:nvPr/>
        </p:nvSpPr>
        <p:spPr>
          <a:xfrm>
            <a:off x="9878547" y="5439314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B1D1A6-9288-67F8-8BE6-3EFD2D0C8A03}"/>
              </a:ext>
            </a:extLst>
          </p:cNvPr>
          <p:cNvSpPr txBox="1"/>
          <p:nvPr/>
        </p:nvSpPr>
        <p:spPr>
          <a:xfrm>
            <a:off x="6519310" y="441017"/>
            <a:ext cx="412413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Söhne"/>
              </a:defRPr>
            </a:lvl1pPr>
          </a:lstStyle>
          <a:p>
            <a:pPr algn="just"/>
            <a:r>
              <a:rPr lang="ja-JP" altLang="en-US" sz="2400" dirty="0"/>
              <a:t>モジュールを呼び出します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8BECE1E-E1DB-1A22-30AF-932F17DA4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5" y="1493586"/>
            <a:ext cx="3950702" cy="2590483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D48DF-6C85-A132-11AE-109FB992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DEFED9D-438F-C040-2658-801EE893D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413" y="4637328"/>
            <a:ext cx="2660787" cy="4635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0E8293-C1F3-D6C7-7AF9-1A46E9013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438" y="5565405"/>
            <a:ext cx="2203563" cy="4699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FE0038-0495-EFC8-95F1-298D6C271DBB}"/>
              </a:ext>
            </a:extLst>
          </p:cNvPr>
          <p:cNvSpPr txBox="1"/>
          <p:nvPr/>
        </p:nvSpPr>
        <p:spPr>
          <a:xfrm>
            <a:off x="4500548" y="487457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7864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D5EAA7-1A5F-5A5B-44FE-C84C52AD7D3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0BC515-18DF-7D15-E5F0-086F28B388FC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DCE6C7-86BD-7C12-4F30-08B83E43F909}"/>
              </a:ext>
            </a:extLst>
          </p:cNvPr>
          <p:cNvSpPr txBox="1"/>
          <p:nvPr/>
        </p:nvSpPr>
        <p:spPr>
          <a:xfrm>
            <a:off x="0" y="544890"/>
            <a:ext cx="637032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既に存在しているモジュール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3AA1B0-E0CD-242D-3583-6E9A8C032998}"/>
              </a:ext>
            </a:extLst>
          </p:cNvPr>
          <p:cNvSpPr txBox="1"/>
          <p:nvPr/>
        </p:nvSpPr>
        <p:spPr>
          <a:xfrm>
            <a:off x="617674" y="1148267"/>
            <a:ext cx="92045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>
                <a:solidFill>
                  <a:srgbClr val="00B0F0"/>
                </a:solidFill>
              </a:defRPr>
            </a:lvl1pPr>
          </a:lstStyle>
          <a:p>
            <a:r>
              <a:rPr lang="en-US" altLang="ja-JP" b="0" dirty="0">
                <a:solidFill>
                  <a:schemeClr val="tx1"/>
                </a:solidFill>
              </a:rPr>
              <a:t>Python</a:t>
            </a:r>
            <a:r>
              <a:rPr lang="ja-JP" altLang="en-US" b="0" dirty="0">
                <a:solidFill>
                  <a:schemeClr val="tx1"/>
                </a:solidFill>
              </a:rPr>
              <a:t>には多くの標準モジュールがあります。</a:t>
            </a:r>
            <a:endParaRPr lang="en-US" altLang="ja-JP" b="0" dirty="0">
              <a:solidFill>
                <a:schemeClr val="tx1"/>
              </a:solidFill>
            </a:endParaRPr>
          </a:p>
          <a:p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一般的なモジュールの例：</a:t>
            </a:r>
            <a:endParaRPr lang="ja-JP" altLang="en-US" b="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62460A-6E58-B041-3236-B559DE0E09DA}"/>
              </a:ext>
            </a:extLst>
          </p:cNvPr>
          <p:cNvSpPr txBox="1"/>
          <p:nvPr/>
        </p:nvSpPr>
        <p:spPr>
          <a:xfrm>
            <a:off x="617674" y="2162059"/>
            <a:ext cx="8500488" cy="971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2000" b="1" i="0" dirty="0">
                <a:solidFill>
                  <a:srgbClr val="374151"/>
                </a:solidFill>
                <a:effectLst/>
                <a:latin typeface="Söhne"/>
              </a:rPr>
              <a:t>・</a:t>
            </a:r>
            <a:r>
              <a:rPr lang="en-US" altLang="ja-JP" sz="2000" b="1" i="0" dirty="0">
                <a:solidFill>
                  <a:srgbClr val="374151"/>
                </a:solidFill>
                <a:effectLst/>
                <a:latin typeface="Söhne"/>
              </a:rPr>
              <a:t>math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数学的な関数や定数を提供します。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・</a:t>
            </a:r>
            <a:r>
              <a:rPr lang="en-US" altLang="ja-JP" sz="2000" b="1" i="0" dirty="0">
                <a:solidFill>
                  <a:srgbClr val="374151"/>
                </a:solidFill>
                <a:effectLst/>
                <a:latin typeface="Söhne"/>
              </a:rPr>
              <a:t>datetime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日付と時刻を操作するためと関数などを提供します。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06CFD9B-EB9B-A8EA-6F66-B19F7E97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71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5D45A6-5CF3-F523-CED7-455433EAD58D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医療と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・ビッグデータ入門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DCB150-4522-8A39-62E0-E207DFC4AD99}"/>
              </a:ext>
            </a:extLst>
          </p:cNvPr>
          <p:cNvSpPr txBox="1"/>
          <p:nvPr/>
        </p:nvSpPr>
        <p:spPr>
          <a:xfrm>
            <a:off x="444380" y="2097453"/>
            <a:ext cx="157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演習</a:t>
            </a:r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FE5791-E7F0-BA80-A637-E704BBC9B8C5}"/>
              </a:ext>
            </a:extLst>
          </p:cNvPr>
          <p:cNvSpPr txBox="1"/>
          <p:nvPr/>
        </p:nvSpPr>
        <p:spPr>
          <a:xfrm>
            <a:off x="667641" y="1453063"/>
            <a:ext cx="316514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基礎を学びましょう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10BE26-1173-C124-6131-5718BA379232}"/>
              </a:ext>
            </a:extLst>
          </p:cNvPr>
          <p:cNvSpPr txBox="1"/>
          <p:nvPr/>
        </p:nvSpPr>
        <p:spPr>
          <a:xfrm>
            <a:off x="667641" y="2568334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en-US" altLang="ja-JP" b="1" dirty="0"/>
              <a:t>Python</a:t>
            </a:r>
            <a:r>
              <a:rPr lang="ja-JP" altLang="en-US" b="1" dirty="0"/>
              <a:t>の変数とデータの型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BBF074-E637-D08E-7928-8C051E8FB965}"/>
              </a:ext>
            </a:extLst>
          </p:cNvPr>
          <p:cNvSpPr txBox="1"/>
          <p:nvPr/>
        </p:nvSpPr>
        <p:spPr>
          <a:xfrm>
            <a:off x="444382" y="3479648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58187-3167-5C12-3E90-07D101EFFF7B}"/>
              </a:ext>
            </a:extLst>
          </p:cNvPr>
          <p:cNvSpPr txBox="1"/>
          <p:nvPr/>
        </p:nvSpPr>
        <p:spPr>
          <a:xfrm>
            <a:off x="667641" y="392952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76E96-454C-D42B-2EB7-77D6442DD658}"/>
              </a:ext>
            </a:extLst>
          </p:cNvPr>
          <p:cNvSpPr txBox="1"/>
          <p:nvPr/>
        </p:nvSpPr>
        <p:spPr>
          <a:xfrm>
            <a:off x="667641" y="5336167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E48FC4-6032-C870-ECCA-56C1A6DA05E5}"/>
              </a:ext>
            </a:extLst>
          </p:cNvPr>
          <p:cNvSpPr txBox="1"/>
          <p:nvPr/>
        </p:nvSpPr>
        <p:spPr>
          <a:xfrm>
            <a:off x="444382" y="4861843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演習</a:t>
            </a:r>
            <a:r>
              <a:rPr lang="en-US" altLang="ja-JP" dirty="0">
                <a:solidFill>
                  <a:srgbClr val="FF0000"/>
                </a:solidFill>
              </a:rPr>
              <a:t>4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E30B6E-3291-292F-DD70-9641187E2826}"/>
              </a:ext>
            </a:extLst>
          </p:cNvPr>
          <p:cNvSpPr txBox="1"/>
          <p:nvPr/>
        </p:nvSpPr>
        <p:spPr>
          <a:xfrm>
            <a:off x="5071926" y="2098515"/>
            <a:ext cx="157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FF0000"/>
                </a:solidFill>
              </a:rPr>
              <a:t>演習</a:t>
            </a:r>
            <a:r>
              <a:rPr kumimoji="1" lang="en-US" altLang="ja-JP" sz="2800" dirty="0">
                <a:solidFill>
                  <a:srgbClr val="FF0000"/>
                </a:solidFill>
              </a:rPr>
              <a:t>5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AB16AA-44E7-4766-AA25-471A1D40737E}"/>
              </a:ext>
            </a:extLst>
          </p:cNvPr>
          <p:cNvSpPr txBox="1"/>
          <p:nvPr/>
        </p:nvSpPr>
        <p:spPr>
          <a:xfrm>
            <a:off x="5071928" y="3480710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6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28A076-4B28-F3A1-854D-D590B0D0E692}"/>
              </a:ext>
            </a:extLst>
          </p:cNvPr>
          <p:cNvSpPr txBox="1"/>
          <p:nvPr/>
        </p:nvSpPr>
        <p:spPr>
          <a:xfrm>
            <a:off x="5071928" y="4862905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7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8D9369-81EE-FD01-DFB5-60950E99281A}"/>
              </a:ext>
            </a:extLst>
          </p:cNvPr>
          <p:cNvSpPr txBox="1"/>
          <p:nvPr/>
        </p:nvSpPr>
        <p:spPr>
          <a:xfrm>
            <a:off x="5364574" y="2569396"/>
            <a:ext cx="63474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患者の歯に関する病院のリアルデータの説明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390CBD-85B7-CC62-6A54-8F86A14FF665}"/>
              </a:ext>
            </a:extLst>
          </p:cNvPr>
          <p:cNvSpPr txBox="1"/>
          <p:nvPr/>
        </p:nvSpPr>
        <p:spPr>
          <a:xfrm>
            <a:off x="5364573" y="3930591"/>
            <a:ext cx="63474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データクレンジングに必要なライブラリ（</a:t>
            </a:r>
            <a:r>
              <a:rPr lang="en-US" altLang="ja-JP" dirty="0"/>
              <a:t>Pandas</a:t>
            </a:r>
            <a:r>
              <a:rPr lang="ja-JP" altLang="en-US" dirty="0"/>
              <a:t>）の応用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E9ADD3-F64F-AF89-CFC3-07A6DFA0031C}"/>
              </a:ext>
            </a:extLst>
          </p:cNvPr>
          <p:cNvSpPr txBox="1"/>
          <p:nvPr/>
        </p:nvSpPr>
        <p:spPr>
          <a:xfrm>
            <a:off x="5364573" y="5337229"/>
            <a:ext cx="63474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1C0D5E-C2D7-7ED2-D898-315EFE0346CD}"/>
              </a:ext>
            </a:extLst>
          </p:cNvPr>
          <p:cNvSpPr txBox="1"/>
          <p:nvPr/>
        </p:nvSpPr>
        <p:spPr>
          <a:xfrm>
            <a:off x="5364573" y="1453063"/>
            <a:ext cx="326240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を使ってみましょう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55856A-08B9-5D3F-803B-274FB563F5A6}"/>
              </a:ext>
            </a:extLst>
          </p:cNvPr>
          <p:cNvSpPr txBox="1"/>
          <p:nvPr/>
        </p:nvSpPr>
        <p:spPr>
          <a:xfrm>
            <a:off x="3696056" y="711491"/>
            <a:ext cx="267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ja-JP" altLang="en-US" dirty="0"/>
              <a:t>演習</a:t>
            </a:r>
            <a:r>
              <a:rPr lang="en-US" altLang="ja-JP" dirty="0"/>
              <a:t>2-7</a:t>
            </a:r>
            <a:r>
              <a:rPr lang="ja-JP" altLang="en-US" dirty="0"/>
              <a:t>の構成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8197FB-649D-D001-FC08-124A56076D57}"/>
              </a:ext>
            </a:extLst>
          </p:cNvPr>
          <p:cNvSpPr txBox="1"/>
          <p:nvPr/>
        </p:nvSpPr>
        <p:spPr>
          <a:xfrm>
            <a:off x="6311537" y="2174397"/>
            <a:ext cx="2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en-US" altLang="ja-JP" sz="1800" dirty="0">
                <a:solidFill>
                  <a:srgbClr val="FF0000"/>
                </a:solidFill>
              </a:rPr>
              <a:t>12/7 11:35-12:20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C6C273-D68C-5B90-F65C-A2D819AEA877}"/>
              </a:ext>
            </a:extLst>
          </p:cNvPr>
          <p:cNvSpPr txBox="1"/>
          <p:nvPr/>
        </p:nvSpPr>
        <p:spPr>
          <a:xfrm>
            <a:off x="7926968" y="2941373"/>
            <a:ext cx="14000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架空データ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781069-A51E-2009-C939-F51BA83F9279}"/>
              </a:ext>
            </a:extLst>
          </p:cNvPr>
          <p:cNvSpPr txBox="1"/>
          <p:nvPr/>
        </p:nvSpPr>
        <p:spPr>
          <a:xfrm>
            <a:off x="2016807" y="4985304"/>
            <a:ext cx="2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en-US" altLang="ja-JP" sz="1800" dirty="0">
                <a:solidFill>
                  <a:srgbClr val="FF0000"/>
                </a:solidFill>
              </a:rPr>
              <a:t>12/7 10:40-11:35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C32B9E3-8A23-04E0-97C9-222FA4B81864}"/>
              </a:ext>
            </a:extLst>
          </p:cNvPr>
          <p:cNvCxnSpPr/>
          <p:nvPr/>
        </p:nvCxnSpPr>
        <p:spPr>
          <a:xfrm>
            <a:off x="7382656" y="2718560"/>
            <a:ext cx="1944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25AD64C-7199-904D-0A87-AB504072F281}"/>
              </a:ext>
            </a:extLst>
          </p:cNvPr>
          <p:cNvCxnSpPr/>
          <p:nvPr/>
        </p:nvCxnSpPr>
        <p:spPr>
          <a:xfrm>
            <a:off x="7382655" y="2810999"/>
            <a:ext cx="1944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D5D28C00-86FF-267F-A232-5C7227BD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00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B7E201-2A86-C0D8-5BA1-B9852EDD333E}"/>
              </a:ext>
            </a:extLst>
          </p:cNvPr>
          <p:cNvSpPr txBox="1"/>
          <p:nvPr/>
        </p:nvSpPr>
        <p:spPr>
          <a:xfrm>
            <a:off x="1572426" y="3068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D966A6-082B-30CF-7362-A5492F0AB4AD}"/>
              </a:ext>
            </a:extLst>
          </p:cNvPr>
          <p:cNvSpPr txBox="1"/>
          <p:nvPr/>
        </p:nvSpPr>
        <p:spPr>
          <a:xfrm>
            <a:off x="0" y="0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FB8C51-E7CB-732A-4E30-4322D484BC8F}"/>
              </a:ext>
            </a:extLst>
          </p:cNvPr>
          <p:cNvSpPr txBox="1"/>
          <p:nvPr/>
        </p:nvSpPr>
        <p:spPr>
          <a:xfrm>
            <a:off x="786213" y="3189437"/>
            <a:ext cx="558410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print(</a:t>
            </a:r>
            <a:r>
              <a:rPr lang="en-US" altLang="ja-JP" sz="2400" dirty="0" err="1"/>
              <a:t>math.pi</a:t>
            </a:r>
            <a:r>
              <a:rPr lang="en-US" altLang="ja-JP" sz="24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72313A-D805-9C26-95D6-1FB9A6D63B52}"/>
              </a:ext>
            </a:extLst>
          </p:cNvPr>
          <p:cNvSpPr txBox="1"/>
          <p:nvPr/>
        </p:nvSpPr>
        <p:spPr>
          <a:xfrm>
            <a:off x="0" y="544890"/>
            <a:ext cx="637032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既存しているモジュール </a:t>
            </a:r>
            <a:r>
              <a:rPr lang="en-US" altLang="ja-JP" sz="2400" b="1" dirty="0"/>
              <a:t>math</a:t>
            </a:r>
            <a:endParaRPr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CF2181-D2FF-A4A2-5A32-A251AA948104}"/>
              </a:ext>
            </a:extLst>
          </p:cNvPr>
          <p:cNvSpPr txBox="1"/>
          <p:nvPr/>
        </p:nvSpPr>
        <p:spPr>
          <a:xfrm>
            <a:off x="679293" y="971023"/>
            <a:ext cx="5746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モジュールをインポートします。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B8F060-79E2-4084-605C-3C395AD61EB8}"/>
              </a:ext>
            </a:extLst>
          </p:cNvPr>
          <p:cNvSpPr txBox="1"/>
          <p:nvPr/>
        </p:nvSpPr>
        <p:spPr>
          <a:xfrm>
            <a:off x="786213" y="1795663"/>
            <a:ext cx="558410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7030A0"/>
                </a:solidFill>
              </a:rPr>
              <a:t>import</a:t>
            </a:r>
            <a:r>
              <a:rPr lang="en-US" altLang="ja-JP" sz="2400" dirty="0"/>
              <a:t> math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7FCB73-3817-F4C0-BC0B-CD8C2F915DC1}"/>
              </a:ext>
            </a:extLst>
          </p:cNvPr>
          <p:cNvSpPr txBox="1"/>
          <p:nvPr/>
        </p:nvSpPr>
        <p:spPr>
          <a:xfrm>
            <a:off x="6291799" y="3220214"/>
            <a:ext cx="614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ja-JP" altLang="en-US" dirty="0"/>
              <a:t>円周率 </a:t>
            </a:r>
            <a:r>
              <a:rPr lang="el-GR" altLang="ja-JP" dirty="0"/>
              <a:t>π </a:t>
            </a:r>
            <a:r>
              <a:rPr lang="ja-JP" altLang="en-US" dirty="0"/>
              <a:t>の値を取得します。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836BFE-9919-DABB-F658-4B96C23D7B47}"/>
              </a:ext>
            </a:extLst>
          </p:cNvPr>
          <p:cNvSpPr txBox="1"/>
          <p:nvPr/>
        </p:nvSpPr>
        <p:spPr>
          <a:xfrm>
            <a:off x="786213" y="5186361"/>
            <a:ext cx="558410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print(</a:t>
            </a:r>
            <a:r>
              <a:rPr lang="en-US" altLang="ja-JP" sz="2400" dirty="0" err="1"/>
              <a:t>math.e</a:t>
            </a:r>
            <a:r>
              <a:rPr lang="en-US" altLang="ja-JP" sz="2400" dirty="0"/>
              <a:t>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2A181C-8673-F192-B144-E4099EAB0A89}"/>
              </a:ext>
            </a:extLst>
          </p:cNvPr>
          <p:cNvSpPr txBox="1"/>
          <p:nvPr/>
        </p:nvSpPr>
        <p:spPr>
          <a:xfrm>
            <a:off x="6291799" y="5178194"/>
            <a:ext cx="614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ja-JP" altLang="en-US" dirty="0"/>
              <a:t>自然対数の底を取得します。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1EB9E4E-710E-6759-A90E-BB70CA0C194C}"/>
              </a:ext>
            </a:extLst>
          </p:cNvPr>
          <p:cNvSpPr txBox="1"/>
          <p:nvPr/>
        </p:nvSpPr>
        <p:spPr>
          <a:xfrm>
            <a:off x="4544080" y="3220214"/>
            <a:ext cx="1747720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  <a:latin typeface="Söhne"/>
              </a:rPr>
              <a:t>math</a:t>
            </a:r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の属性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0DB22D-D8D1-D430-F806-1E4E08E2D3EA}"/>
              </a:ext>
            </a:extLst>
          </p:cNvPr>
          <p:cNvSpPr txBox="1"/>
          <p:nvPr/>
        </p:nvSpPr>
        <p:spPr>
          <a:xfrm>
            <a:off x="4544080" y="5217138"/>
            <a:ext cx="1747719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  <a:latin typeface="Söhne"/>
              </a:rPr>
              <a:t>math</a:t>
            </a:r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の属性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CB1D4F-1E28-7F33-D41D-14588868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2CC271-C95D-07EF-F423-9D9B944BBBD1}"/>
              </a:ext>
            </a:extLst>
          </p:cNvPr>
          <p:cNvSpPr txBox="1"/>
          <p:nvPr/>
        </p:nvSpPr>
        <p:spPr>
          <a:xfrm>
            <a:off x="786213" y="2713959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F4A34B-B9C8-61D7-79A7-A27604FE3B08}"/>
              </a:ext>
            </a:extLst>
          </p:cNvPr>
          <p:cNvSpPr txBox="1"/>
          <p:nvPr/>
        </p:nvSpPr>
        <p:spPr>
          <a:xfrm>
            <a:off x="786212" y="467847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DF1F82-9E18-ECCD-03AC-F18ADF14BCAC}"/>
              </a:ext>
            </a:extLst>
          </p:cNvPr>
          <p:cNvSpPr txBox="1"/>
          <p:nvPr/>
        </p:nvSpPr>
        <p:spPr>
          <a:xfrm>
            <a:off x="786212" y="1357313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680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B7E201-2A86-C0D8-5BA1-B9852EDD333E}"/>
              </a:ext>
            </a:extLst>
          </p:cNvPr>
          <p:cNvSpPr txBox="1"/>
          <p:nvPr/>
        </p:nvSpPr>
        <p:spPr>
          <a:xfrm>
            <a:off x="1572426" y="3068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D966A6-082B-30CF-7362-A5492F0AB4AD}"/>
              </a:ext>
            </a:extLst>
          </p:cNvPr>
          <p:cNvSpPr txBox="1"/>
          <p:nvPr/>
        </p:nvSpPr>
        <p:spPr>
          <a:xfrm>
            <a:off x="0" y="0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FB8C51-E7CB-732A-4E30-4322D484BC8F}"/>
              </a:ext>
            </a:extLst>
          </p:cNvPr>
          <p:cNvSpPr txBox="1"/>
          <p:nvPr/>
        </p:nvSpPr>
        <p:spPr>
          <a:xfrm>
            <a:off x="786213" y="3189437"/>
            <a:ext cx="558410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print(</a:t>
            </a:r>
            <a:r>
              <a:rPr lang="en-US" altLang="ja-JP" sz="2400" dirty="0" err="1"/>
              <a:t>math.pi</a:t>
            </a:r>
            <a:r>
              <a:rPr lang="en-US" altLang="ja-JP" sz="24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72313A-D805-9C26-95D6-1FB9A6D63B52}"/>
              </a:ext>
            </a:extLst>
          </p:cNvPr>
          <p:cNvSpPr txBox="1"/>
          <p:nvPr/>
        </p:nvSpPr>
        <p:spPr>
          <a:xfrm>
            <a:off x="0" y="544890"/>
            <a:ext cx="637032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既存しているモジュール </a:t>
            </a:r>
            <a:r>
              <a:rPr lang="en-US" altLang="ja-JP" sz="2400" b="1" dirty="0"/>
              <a:t>math</a:t>
            </a:r>
            <a:endParaRPr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CF2181-D2FF-A4A2-5A32-A251AA948104}"/>
              </a:ext>
            </a:extLst>
          </p:cNvPr>
          <p:cNvSpPr txBox="1"/>
          <p:nvPr/>
        </p:nvSpPr>
        <p:spPr>
          <a:xfrm>
            <a:off x="679293" y="971023"/>
            <a:ext cx="5746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モジュールをインポートします。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B8F060-79E2-4084-605C-3C395AD61EB8}"/>
              </a:ext>
            </a:extLst>
          </p:cNvPr>
          <p:cNvSpPr txBox="1"/>
          <p:nvPr/>
        </p:nvSpPr>
        <p:spPr>
          <a:xfrm>
            <a:off x="786213" y="1795663"/>
            <a:ext cx="558410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7030A0"/>
                </a:solidFill>
              </a:rPr>
              <a:t>import</a:t>
            </a:r>
            <a:r>
              <a:rPr lang="en-US" altLang="ja-JP" sz="2400" dirty="0"/>
              <a:t> math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7FCB73-3817-F4C0-BC0B-CD8C2F915DC1}"/>
              </a:ext>
            </a:extLst>
          </p:cNvPr>
          <p:cNvSpPr txBox="1"/>
          <p:nvPr/>
        </p:nvSpPr>
        <p:spPr>
          <a:xfrm>
            <a:off x="6291799" y="3220214"/>
            <a:ext cx="614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ja-JP" altLang="en-US" dirty="0"/>
              <a:t>円周率 </a:t>
            </a:r>
            <a:r>
              <a:rPr lang="el-GR" altLang="ja-JP" dirty="0"/>
              <a:t>π </a:t>
            </a:r>
            <a:r>
              <a:rPr lang="ja-JP" altLang="en-US" dirty="0"/>
              <a:t>の値を取得します。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EA9FC78-92CC-894E-F4C6-B18A3CAD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93" y="3732102"/>
            <a:ext cx="3651438" cy="50802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9516AA7-EDED-A98D-CA05-3125A521C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41" y="5804537"/>
            <a:ext cx="3206915" cy="57788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836BFE-9919-DABB-F658-4B96C23D7B47}"/>
              </a:ext>
            </a:extLst>
          </p:cNvPr>
          <p:cNvSpPr txBox="1"/>
          <p:nvPr/>
        </p:nvSpPr>
        <p:spPr>
          <a:xfrm>
            <a:off x="786213" y="5186361"/>
            <a:ext cx="558410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print(</a:t>
            </a:r>
            <a:r>
              <a:rPr lang="en-US" altLang="ja-JP" sz="2400" dirty="0" err="1"/>
              <a:t>math.e</a:t>
            </a:r>
            <a:r>
              <a:rPr lang="en-US" altLang="ja-JP" sz="2400" dirty="0"/>
              <a:t>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2A181C-8673-F192-B144-E4099EAB0A89}"/>
              </a:ext>
            </a:extLst>
          </p:cNvPr>
          <p:cNvSpPr txBox="1"/>
          <p:nvPr/>
        </p:nvSpPr>
        <p:spPr>
          <a:xfrm>
            <a:off x="6291799" y="5178194"/>
            <a:ext cx="614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ja-JP" altLang="en-US" dirty="0"/>
              <a:t>自然対数の底を取得します。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1EB9E4E-710E-6759-A90E-BB70CA0C194C}"/>
              </a:ext>
            </a:extLst>
          </p:cNvPr>
          <p:cNvSpPr txBox="1"/>
          <p:nvPr/>
        </p:nvSpPr>
        <p:spPr>
          <a:xfrm>
            <a:off x="4544080" y="3220214"/>
            <a:ext cx="1747720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  <a:latin typeface="Söhne"/>
              </a:rPr>
              <a:t>math</a:t>
            </a:r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の属性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0DB22D-D8D1-D430-F806-1E4E08E2D3EA}"/>
              </a:ext>
            </a:extLst>
          </p:cNvPr>
          <p:cNvSpPr txBox="1"/>
          <p:nvPr/>
        </p:nvSpPr>
        <p:spPr>
          <a:xfrm>
            <a:off x="4544080" y="5217138"/>
            <a:ext cx="1747719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  <a:latin typeface="Söhne"/>
              </a:rPr>
              <a:t>math</a:t>
            </a:r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の属性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D58EA9B-3DAC-8DCF-178C-F4034E855DE0}"/>
              </a:ext>
            </a:extLst>
          </p:cNvPr>
          <p:cNvSpPr/>
          <p:nvPr/>
        </p:nvSpPr>
        <p:spPr>
          <a:xfrm>
            <a:off x="9878547" y="5439314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CB1D4F-1E28-7F33-D41D-14588868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2CC271-C95D-07EF-F423-9D9B944BBBD1}"/>
              </a:ext>
            </a:extLst>
          </p:cNvPr>
          <p:cNvSpPr txBox="1"/>
          <p:nvPr/>
        </p:nvSpPr>
        <p:spPr>
          <a:xfrm>
            <a:off x="786213" y="2713959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F4A34B-B9C8-61D7-79A7-A27604FE3B08}"/>
              </a:ext>
            </a:extLst>
          </p:cNvPr>
          <p:cNvSpPr txBox="1"/>
          <p:nvPr/>
        </p:nvSpPr>
        <p:spPr>
          <a:xfrm>
            <a:off x="786212" y="467847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DF1F82-9E18-ECCD-03AC-F18ADF14BCAC}"/>
              </a:ext>
            </a:extLst>
          </p:cNvPr>
          <p:cNvSpPr txBox="1"/>
          <p:nvPr/>
        </p:nvSpPr>
        <p:spPr>
          <a:xfrm>
            <a:off x="786212" y="1357313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3968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B7E201-2A86-C0D8-5BA1-B9852EDD333E}"/>
              </a:ext>
            </a:extLst>
          </p:cNvPr>
          <p:cNvSpPr txBox="1"/>
          <p:nvPr/>
        </p:nvSpPr>
        <p:spPr>
          <a:xfrm>
            <a:off x="1572426" y="3068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D966A6-082B-30CF-7362-A5492F0AB4AD}"/>
              </a:ext>
            </a:extLst>
          </p:cNvPr>
          <p:cNvSpPr txBox="1"/>
          <p:nvPr/>
        </p:nvSpPr>
        <p:spPr>
          <a:xfrm>
            <a:off x="0" y="0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FB8C51-E7CB-732A-4E30-4322D484BC8F}"/>
              </a:ext>
            </a:extLst>
          </p:cNvPr>
          <p:cNvSpPr txBox="1"/>
          <p:nvPr/>
        </p:nvSpPr>
        <p:spPr>
          <a:xfrm>
            <a:off x="3798835" y="1714032"/>
            <a:ext cx="25714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/>
              <a:t>math.sqrt</a:t>
            </a:r>
            <a:r>
              <a:rPr lang="en-US" altLang="ja-JP" sz="2400" dirty="0"/>
              <a:t>(</a:t>
            </a:r>
            <a:r>
              <a:rPr lang="ja-JP" altLang="en-US" sz="2400" dirty="0"/>
              <a:t>引数</a:t>
            </a:r>
            <a:r>
              <a:rPr lang="en-US" altLang="ja-JP" sz="24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72313A-D805-9C26-95D6-1FB9A6D63B52}"/>
              </a:ext>
            </a:extLst>
          </p:cNvPr>
          <p:cNvSpPr txBox="1"/>
          <p:nvPr/>
        </p:nvSpPr>
        <p:spPr>
          <a:xfrm>
            <a:off x="0" y="544890"/>
            <a:ext cx="637032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既存しているモジュール </a:t>
            </a:r>
            <a:r>
              <a:rPr lang="en-US" altLang="ja-JP" sz="2400" b="1" dirty="0"/>
              <a:t>math</a:t>
            </a:r>
            <a:endParaRPr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CF2181-D2FF-A4A2-5A32-A251AA948104}"/>
              </a:ext>
            </a:extLst>
          </p:cNvPr>
          <p:cNvSpPr txBox="1"/>
          <p:nvPr/>
        </p:nvSpPr>
        <p:spPr>
          <a:xfrm>
            <a:off x="0" y="1074295"/>
            <a:ext cx="909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math</a:t>
            </a:r>
            <a:r>
              <a:rPr lang="ja-JP" altLang="en-US" sz="2400" dirty="0"/>
              <a:t>の関数：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math.sqrt</a:t>
            </a:r>
            <a:r>
              <a:rPr lang="en-US" altLang="ja-JP" sz="2400" dirty="0"/>
              <a:t>()</a:t>
            </a:r>
            <a:r>
              <a:rPr lang="ja-JP" altLang="en-US" sz="2400" dirty="0"/>
              <a:t> 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C3410F-1C84-3FC6-D402-F559809E059B}"/>
              </a:ext>
            </a:extLst>
          </p:cNvPr>
          <p:cNvSpPr txBox="1"/>
          <p:nvPr/>
        </p:nvSpPr>
        <p:spPr>
          <a:xfrm>
            <a:off x="725940" y="1714033"/>
            <a:ext cx="67607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平方根を計算します。</a:t>
            </a:r>
            <a:endParaRPr lang="en-US" altLang="ja-JP" sz="24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A0ABFA-9977-8C86-804B-2559D22C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A747889-10A4-C68A-44E2-56931D41522A}"/>
              </a:ext>
            </a:extLst>
          </p:cNvPr>
          <p:cNvSpPr txBox="1"/>
          <p:nvPr/>
        </p:nvSpPr>
        <p:spPr>
          <a:xfrm>
            <a:off x="786213" y="3185917"/>
            <a:ext cx="558410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print(</a:t>
            </a:r>
            <a:r>
              <a:rPr lang="en-US" altLang="ja-JP" sz="2400" dirty="0" err="1"/>
              <a:t>math.sqrt</a:t>
            </a:r>
            <a:r>
              <a:rPr lang="en-US" altLang="ja-JP" sz="2400" dirty="0"/>
              <a:t>(16))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25AF73-B773-9022-519E-53287666B7E0}"/>
              </a:ext>
            </a:extLst>
          </p:cNvPr>
          <p:cNvSpPr txBox="1"/>
          <p:nvPr/>
        </p:nvSpPr>
        <p:spPr>
          <a:xfrm>
            <a:off x="786213" y="270850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8444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B7E201-2A86-C0D8-5BA1-B9852EDD333E}"/>
              </a:ext>
            </a:extLst>
          </p:cNvPr>
          <p:cNvSpPr txBox="1"/>
          <p:nvPr/>
        </p:nvSpPr>
        <p:spPr>
          <a:xfrm>
            <a:off x="1572426" y="3068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D966A6-082B-30CF-7362-A5492F0AB4AD}"/>
              </a:ext>
            </a:extLst>
          </p:cNvPr>
          <p:cNvSpPr txBox="1"/>
          <p:nvPr/>
        </p:nvSpPr>
        <p:spPr>
          <a:xfrm>
            <a:off x="0" y="0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FB8C51-E7CB-732A-4E30-4322D484BC8F}"/>
              </a:ext>
            </a:extLst>
          </p:cNvPr>
          <p:cNvSpPr txBox="1"/>
          <p:nvPr/>
        </p:nvSpPr>
        <p:spPr>
          <a:xfrm>
            <a:off x="3798835" y="1714032"/>
            <a:ext cx="25714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/>
              <a:t>math.sqrt</a:t>
            </a:r>
            <a:r>
              <a:rPr lang="en-US" altLang="ja-JP" sz="2400" dirty="0"/>
              <a:t>(</a:t>
            </a:r>
            <a:r>
              <a:rPr lang="ja-JP" altLang="en-US" sz="2400" dirty="0"/>
              <a:t>引数</a:t>
            </a:r>
            <a:r>
              <a:rPr lang="en-US" altLang="ja-JP" sz="24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72313A-D805-9C26-95D6-1FB9A6D63B52}"/>
              </a:ext>
            </a:extLst>
          </p:cNvPr>
          <p:cNvSpPr txBox="1"/>
          <p:nvPr/>
        </p:nvSpPr>
        <p:spPr>
          <a:xfrm>
            <a:off x="0" y="544890"/>
            <a:ext cx="637032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既存しているモジュール </a:t>
            </a:r>
            <a:r>
              <a:rPr lang="en-US" altLang="ja-JP" sz="2400" b="1" dirty="0"/>
              <a:t>math</a:t>
            </a:r>
            <a:endParaRPr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CF2181-D2FF-A4A2-5A32-A251AA948104}"/>
              </a:ext>
            </a:extLst>
          </p:cNvPr>
          <p:cNvSpPr txBox="1"/>
          <p:nvPr/>
        </p:nvSpPr>
        <p:spPr>
          <a:xfrm>
            <a:off x="0" y="1074295"/>
            <a:ext cx="909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math</a:t>
            </a:r>
            <a:r>
              <a:rPr lang="ja-JP" altLang="en-US" sz="2400" dirty="0"/>
              <a:t>の関数：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math.sqrt</a:t>
            </a:r>
            <a:r>
              <a:rPr lang="en-US" altLang="ja-JP" sz="2400" dirty="0"/>
              <a:t>()</a:t>
            </a:r>
            <a:r>
              <a:rPr lang="ja-JP" altLang="en-US" sz="2400" dirty="0"/>
              <a:t> 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C3410F-1C84-3FC6-D402-F559809E059B}"/>
              </a:ext>
            </a:extLst>
          </p:cNvPr>
          <p:cNvSpPr txBox="1"/>
          <p:nvPr/>
        </p:nvSpPr>
        <p:spPr>
          <a:xfrm>
            <a:off x="725940" y="1714033"/>
            <a:ext cx="67607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平方根を計算します。</a:t>
            </a:r>
            <a:endParaRPr lang="en-US" altLang="ja-JP" sz="24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F41D0B3-7B63-205C-141A-843A60090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1"/>
          <a:stretch/>
        </p:blipFill>
        <p:spPr>
          <a:xfrm>
            <a:off x="786213" y="3802180"/>
            <a:ext cx="2006703" cy="52726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51B5A0C5-D258-9D82-25C3-D65306911E0C}"/>
              </a:ext>
            </a:extLst>
          </p:cNvPr>
          <p:cNvSpPr/>
          <p:nvPr/>
        </p:nvSpPr>
        <p:spPr>
          <a:xfrm>
            <a:off x="9878547" y="5439314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A0ABFA-9977-8C86-804B-2559D22C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A747889-10A4-C68A-44E2-56931D41522A}"/>
              </a:ext>
            </a:extLst>
          </p:cNvPr>
          <p:cNvSpPr txBox="1"/>
          <p:nvPr/>
        </p:nvSpPr>
        <p:spPr>
          <a:xfrm>
            <a:off x="786213" y="3185917"/>
            <a:ext cx="558410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print(</a:t>
            </a:r>
            <a:r>
              <a:rPr lang="en-US" altLang="ja-JP" sz="2400" dirty="0" err="1"/>
              <a:t>math.sqrt</a:t>
            </a:r>
            <a:r>
              <a:rPr lang="en-US" altLang="ja-JP" sz="2400" dirty="0"/>
              <a:t>(16))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25AF73-B773-9022-519E-53287666B7E0}"/>
              </a:ext>
            </a:extLst>
          </p:cNvPr>
          <p:cNvSpPr txBox="1"/>
          <p:nvPr/>
        </p:nvSpPr>
        <p:spPr>
          <a:xfrm>
            <a:off x="786213" y="270850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0524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B7E201-2A86-C0D8-5BA1-B9852EDD333E}"/>
              </a:ext>
            </a:extLst>
          </p:cNvPr>
          <p:cNvSpPr txBox="1"/>
          <p:nvPr/>
        </p:nvSpPr>
        <p:spPr>
          <a:xfrm>
            <a:off x="1572426" y="3068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D966A6-082B-30CF-7362-A5492F0AB4AD}"/>
              </a:ext>
            </a:extLst>
          </p:cNvPr>
          <p:cNvSpPr txBox="1"/>
          <p:nvPr/>
        </p:nvSpPr>
        <p:spPr>
          <a:xfrm>
            <a:off x="0" y="0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FB8C51-E7CB-732A-4E30-4322D484BC8F}"/>
              </a:ext>
            </a:extLst>
          </p:cNvPr>
          <p:cNvSpPr txBox="1"/>
          <p:nvPr/>
        </p:nvSpPr>
        <p:spPr>
          <a:xfrm>
            <a:off x="786213" y="2493313"/>
            <a:ext cx="558410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fr-FR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1000.0</a:t>
            </a:r>
            <a:endParaRPr lang="fr-FR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 = </a:t>
            </a:r>
            <a:r>
              <a:rPr lang="fr-FR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10.0</a:t>
            </a:r>
            <a:endParaRPr lang="fr-FR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print(math.log(x,base))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72313A-D805-9C26-95D6-1FB9A6D63B52}"/>
              </a:ext>
            </a:extLst>
          </p:cNvPr>
          <p:cNvSpPr txBox="1"/>
          <p:nvPr/>
        </p:nvSpPr>
        <p:spPr>
          <a:xfrm>
            <a:off x="0" y="544890"/>
            <a:ext cx="637032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既存しているモジュール </a:t>
            </a:r>
            <a:r>
              <a:rPr lang="en-US" altLang="ja-JP" sz="2400" b="1" dirty="0"/>
              <a:t>math</a:t>
            </a:r>
            <a:endParaRPr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A13DF1-5181-E17F-32EF-94071BB6D619}"/>
              </a:ext>
            </a:extLst>
          </p:cNvPr>
          <p:cNvSpPr txBox="1"/>
          <p:nvPr/>
        </p:nvSpPr>
        <p:spPr>
          <a:xfrm>
            <a:off x="6572555" y="1509702"/>
            <a:ext cx="335137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math.log(</a:t>
            </a:r>
            <a:r>
              <a:rPr lang="en-US" altLang="ja-JP" sz="2400" dirty="0" err="1"/>
              <a:t>x,base</a:t>
            </a:r>
            <a:r>
              <a:rPr lang="en-US" altLang="ja-JP" sz="2400" dirty="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A3B7D2-E77A-58A1-11C0-2F1B21508D93}"/>
              </a:ext>
            </a:extLst>
          </p:cNvPr>
          <p:cNvSpPr txBox="1"/>
          <p:nvPr/>
        </p:nvSpPr>
        <p:spPr>
          <a:xfrm>
            <a:off x="729061" y="1513035"/>
            <a:ext cx="6129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+mn-ea"/>
              </a:rPr>
              <a:t>底が base である x の対数を計算します。</a:t>
            </a: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17D860C-1B34-B0AC-0EC5-9FB516EE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2AEF27-648B-F515-6760-ECA498206050}"/>
              </a:ext>
            </a:extLst>
          </p:cNvPr>
          <p:cNvSpPr txBox="1"/>
          <p:nvPr/>
        </p:nvSpPr>
        <p:spPr>
          <a:xfrm>
            <a:off x="0" y="1074295"/>
            <a:ext cx="909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math</a:t>
            </a:r>
            <a:r>
              <a:rPr lang="ja-JP" altLang="en-US" sz="2400" dirty="0"/>
              <a:t>の関数：</a:t>
            </a:r>
            <a:r>
              <a:rPr lang="en-US" altLang="ja-JP" sz="2400" dirty="0"/>
              <a:t> math.log(</a:t>
            </a:r>
            <a:r>
              <a:rPr lang="en-US" altLang="ja-JP" sz="2400" dirty="0" err="1"/>
              <a:t>x,base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EBB60F-5F95-CA09-1768-3837F9C7586A}"/>
              </a:ext>
            </a:extLst>
          </p:cNvPr>
          <p:cNvSpPr txBox="1"/>
          <p:nvPr/>
        </p:nvSpPr>
        <p:spPr>
          <a:xfrm>
            <a:off x="786211" y="208552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5878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B7E201-2A86-C0D8-5BA1-B9852EDD333E}"/>
              </a:ext>
            </a:extLst>
          </p:cNvPr>
          <p:cNvSpPr txBox="1"/>
          <p:nvPr/>
        </p:nvSpPr>
        <p:spPr>
          <a:xfrm>
            <a:off x="1572426" y="3068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D966A6-082B-30CF-7362-A5492F0AB4AD}"/>
              </a:ext>
            </a:extLst>
          </p:cNvPr>
          <p:cNvSpPr txBox="1"/>
          <p:nvPr/>
        </p:nvSpPr>
        <p:spPr>
          <a:xfrm>
            <a:off x="0" y="0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FB8C51-E7CB-732A-4E30-4322D484BC8F}"/>
              </a:ext>
            </a:extLst>
          </p:cNvPr>
          <p:cNvSpPr txBox="1"/>
          <p:nvPr/>
        </p:nvSpPr>
        <p:spPr>
          <a:xfrm>
            <a:off x="786213" y="2493313"/>
            <a:ext cx="558410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fr-FR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1000.0</a:t>
            </a:r>
            <a:endParaRPr lang="fr-FR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 = </a:t>
            </a:r>
            <a:r>
              <a:rPr lang="fr-FR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10.0</a:t>
            </a:r>
            <a:endParaRPr lang="fr-FR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altLang="ja-JP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print(math.log(x,base))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72313A-D805-9C26-95D6-1FB9A6D63B52}"/>
              </a:ext>
            </a:extLst>
          </p:cNvPr>
          <p:cNvSpPr txBox="1"/>
          <p:nvPr/>
        </p:nvSpPr>
        <p:spPr>
          <a:xfrm>
            <a:off x="0" y="544890"/>
            <a:ext cx="637032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既存しているモジュール </a:t>
            </a:r>
            <a:r>
              <a:rPr lang="en-US" altLang="ja-JP" sz="2400" b="1" dirty="0"/>
              <a:t>math</a:t>
            </a:r>
            <a:endParaRPr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A13DF1-5181-E17F-32EF-94071BB6D619}"/>
              </a:ext>
            </a:extLst>
          </p:cNvPr>
          <p:cNvSpPr txBox="1"/>
          <p:nvPr/>
        </p:nvSpPr>
        <p:spPr>
          <a:xfrm>
            <a:off x="6572556" y="1509702"/>
            <a:ext cx="195095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log(</a:t>
            </a:r>
            <a:r>
              <a:rPr lang="en-US" altLang="ja-JP" sz="2400" dirty="0" err="1"/>
              <a:t>x,base</a:t>
            </a:r>
            <a:r>
              <a:rPr lang="en-US" altLang="ja-JP" sz="2400" dirty="0"/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7347AF-A831-554D-BF9C-249B6BEB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11" y="5290040"/>
            <a:ext cx="74318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1600" dirty="0"/>
              <a:t>計算結果は 2.99999999999999962.9999999999999996 となりました。これは理論値である 33 に非常に近い値です。このわずかな差異は、コンピュータが浮動小数点数を扱う際に生じる誤差によるものです。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A3B7D2-E77A-58A1-11C0-2F1B21508D93}"/>
              </a:ext>
            </a:extLst>
          </p:cNvPr>
          <p:cNvSpPr txBox="1"/>
          <p:nvPr/>
        </p:nvSpPr>
        <p:spPr>
          <a:xfrm>
            <a:off x="729061" y="1513035"/>
            <a:ext cx="6129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+mn-ea"/>
              </a:rPr>
              <a:t>底が base である x の対数を計算します。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63018F7-D870-E6A1-F0A5-7811F31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1" y="4478433"/>
            <a:ext cx="3486329" cy="514376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BEE967DE-BF3E-1450-F65C-41DBE3C1EE74}"/>
              </a:ext>
            </a:extLst>
          </p:cNvPr>
          <p:cNvSpPr/>
          <p:nvPr/>
        </p:nvSpPr>
        <p:spPr>
          <a:xfrm>
            <a:off x="9431020" y="5513302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17D860C-1B34-B0AC-0EC5-9FB516EE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2AEF27-648B-F515-6760-ECA498206050}"/>
              </a:ext>
            </a:extLst>
          </p:cNvPr>
          <p:cNvSpPr txBox="1"/>
          <p:nvPr/>
        </p:nvSpPr>
        <p:spPr>
          <a:xfrm>
            <a:off x="0" y="1074295"/>
            <a:ext cx="909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math</a:t>
            </a:r>
            <a:r>
              <a:rPr lang="ja-JP" altLang="en-US" sz="2400" dirty="0"/>
              <a:t>の関数：</a:t>
            </a:r>
            <a:r>
              <a:rPr lang="en-US" altLang="ja-JP" sz="2400" dirty="0"/>
              <a:t> log(</a:t>
            </a:r>
            <a:r>
              <a:rPr lang="en-US" altLang="ja-JP" sz="2400" dirty="0" err="1"/>
              <a:t>x,base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EBB60F-5F95-CA09-1768-3837F9C7586A}"/>
              </a:ext>
            </a:extLst>
          </p:cNvPr>
          <p:cNvSpPr txBox="1"/>
          <p:nvPr/>
        </p:nvSpPr>
        <p:spPr>
          <a:xfrm>
            <a:off x="786211" y="208552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577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5DD26D-FA00-6590-471C-0451A3EBFE09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E5AC34-6514-DB57-0149-22D10C4507D2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7FCF13C-7B31-193F-C9AB-71D9E542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32" y="740805"/>
            <a:ext cx="120552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ja-JP" sz="2000" dirty="0"/>
              <a:t>Pythonは豊富なライブラリを持っています。</a:t>
            </a:r>
            <a:endParaRPr lang="en-US" altLang="ja-JP" sz="2000" dirty="0"/>
          </a:p>
          <a:p>
            <a:pPr algn="just"/>
            <a:r>
              <a:rPr lang="ja-JP" altLang="ja-JP" sz="2000" dirty="0"/>
              <a:t>いくつかの主要なPythonライブラリとその概要を示しています。</a:t>
            </a:r>
            <a:endParaRPr lang="en-US" altLang="ja-JP" sz="2000" dirty="0"/>
          </a:p>
          <a:p>
            <a:pPr algn="just"/>
            <a:endParaRPr lang="ja-JP" altLang="ja-JP" sz="2000" dirty="0"/>
          </a:p>
          <a:p>
            <a:pPr algn="just"/>
            <a:r>
              <a:rPr lang="ja-JP" altLang="ja-JP" sz="2000" b="1" dirty="0">
                <a:highlight>
                  <a:srgbClr val="FFFF00"/>
                </a:highlight>
              </a:rPr>
              <a:t>NumPy</a:t>
            </a:r>
            <a:r>
              <a:rPr lang="ja-JP" altLang="ja-JP" sz="2000" b="1" dirty="0"/>
              <a:t>:</a:t>
            </a:r>
          </a:p>
          <a:p>
            <a:pPr lvl="1"/>
            <a:r>
              <a:rPr lang="ja-JP" altLang="ja-JP" sz="2000" dirty="0"/>
              <a:t>数値計算ライブラリ。</a:t>
            </a:r>
          </a:p>
          <a:p>
            <a:pPr lvl="1"/>
            <a:r>
              <a:rPr lang="ja-JP" altLang="ja-JP" sz="2000" dirty="0"/>
              <a:t>効率的な数値計算のための多次元配列と、それを操作するツールを提供</a:t>
            </a:r>
            <a:r>
              <a:rPr lang="ja-JP" altLang="en-US" sz="2000" dirty="0"/>
              <a:t>しています</a:t>
            </a:r>
            <a:r>
              <a:rPr lang="ja-JP" altLang="ja-JP" sz="2000" dirty="0"/>
              <a:t>。</a:t>
            </a:r>
            <a:endParaRPr lang="en-US" altLang="ja-JP" sz="2000" dirty="0"/>
          </a:p>
          <a:p>
            <a:pPr lvl="1"/>
            <a:endParaRPr lang="ja-JP" altLang="ja-JP" sz="2000" dirty="0"/>
          </a:p>
          <a:p>
            <a:pPr algn="just"/>
            <a:r>
              <a:rPr lang="ja-JP" altLang="ja-JP" sz="2000" b="1" dirty="0">
                <a:highlight>
                  <a:srgbClr val="FFFF00"/>
                </a:highlight>
              </a:rPr>
              <a:t>Pandas</a:t>
            </a:r>
            <a:r>
              <a:rPr lang="ja-JP" altLang="ja-JP" sz="2000" b="1" dirty="0"/>
              <a:t>:</a:t>
            </a:r>
          </a:p>
          <a:p>
            <a:pPr lvl="1"/>
            <a:r>
              <a:rPr lang="ja-JP" altLang="ja-JP" sz="2000" dirty="0"/>
              <a:t>データ分析ライブラリ。</a:t>
            </a:r>
          </a:p>
          <a:p>
            <a:pPr lvl="1"/>
            <a:r>
              <a:rPr lang="ja-JP" altLang="ja-JP" sz="2000" dirty="0"/>
              <a:t>DataFrameという強力なデータ構造を用いて、データの操作や分析を行うことができ</a:t>
            </a:r>
            <a:r>
              <a:rPr lang="ja-JP" altLang="en-US" sz="2000" dirty="0"/>
              <a:t>ます</a:t>
            </a:r>
            <a:r>
              <a:rPr lang="ja-JP" altLang="ja-JP" sz="2000" dirty="0"/>
              <a:t>。</a:t>
            </a:r>
            <a:endParaRPr lang="en-US" altLang="ja-JP" sz="2000" dirty="0"/>
          </a:p>
          <a:p>
            <a:pPr lvl="1"/>
            <a:endParaRPr lang="ja-JP" altLang="ja-JP" sz="2000" dirty="0"/>
          </a:p>
          <a:p>
            <a:pPr algn="just"/>
            <a:r>
              <a:rPr lang="ja-JP" altLang="ja-JP" sz="2000" b="1" dirty="0"/>
              <a:t>Matplotlib:</a:t>
            </a:r>
          </a:p>
          <a:p>
            <a:pPr lvl="1"/>
            <a:r>
              <a:rPr lang="ja-JP" altLang="ja-JP" sz="2000" dirty="0"/>
              <a:t>データの可視化ライブラリ。</a:t>
            </a:r>
          </a:p>
          <a:p>
            <a:pPr lvl="1"/>
            <a:r>
              <a:rPr lang="ja-JP" altLang="ja-JP" sz="2000" dirty="0"/>
              <a:t>グラフの作成・描画が</a:t>
            </a:r>
            <a:r>
              <a:rPr lang="ja-JP" altLang="en-US" sz="2000" dirty="0"/>
              <a:t>できます</a:t>
            </a:r>
            <a:r>
              <a:rPr lang="ja-JP" altLang="ja-JP" sz="2000" dirty="0"/>
              <a:t>。</a:t>
            </a:r>
            <a:endParaRPr lang="en-US" altLang="ja-JP" sz="2000" dirty="0"/>
          </a:p>
          <a:p>
            <a:pPr lvl="1"/>
            <a:endParaRPr lang="ja-JP" altLang="ja-JP" sz="2000" dirty="0"/>
          </a:p>
          <a:p>
            <a:pPr algn="just"/>
            <a:r>
              <a:rPr lang="ja-JP" altLang="ja-JP" sz="2000" b="1" dirty="0"/>
              <a:t>Scikit-learn:</a:t>
            </a:r>
          </a:p>
          <a:p>
            <a:pPr lvl="1"/>
            <a:r>
              <a:rPr lang="ja-JP" altLang="ja-JP" sz="2000" dirty="0"/>
              <a:t>機械学習ライブラリ。</a:t>
            </a:r>
          </a:p>
          <a:p>
            <a:pPr lvl="1"/>
            <a:r>
              <a:rPr lang="ja-JP" altLang="ja-JP" sz="2000" dirty="0"/>
              <a:t>分類、回帰、クラスタリングなど、様々な機械学習アルゴリズムの実装が含まれてい</a:t>
            </a:r>
            <a:r>
              <a:rPr lang="ja-JP" altLang="en-US" sz="2000" dirty="0"/>
              <a:t>ます</a:t>
            </a:r>
            <a:r>
              <a:rPr lang="ja-JP" altLang="ja-JP" sz="2000" dirty="0"/>
              <a:t>。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42F4274-3149-04E0-F2FA-0526BD2F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80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0C4158-AE34-8342-164A-943DC031B51F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22FB64-CD01-6571-DAE2-6B96D592E30F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2F475-8C9B-B9AA-FC6F-88CB62C4B67D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4B7716-04A5-0FC8-4A9B-F4C9BC8325CE}"/>
              </a:ext>
            </a:extLst>
          </p:cNvPr>
          <p:cNvSpPr txBox="1"/>
          <p:nvPr/>
        </p:nvSpPr>
        <p:spPr>
          <a:xfrm>
            <a:off x="471988" y="1549475"/>
            <a:ext cx="322660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7030A0"/>
                </a:solidFill>
              </a:rPr>
              <a:t>import</a:t>
            </a:r>
            <a:r>
              <a:rPr lang="ja-JP" altLang="en-US" sz="2400" dirty="0"/>
              <a:t> numpy </a:t>
            </a:r>
            <a:r>
              <a:rPr lang="ja-JP" altLang="en-US" sz="2400" b="1" dirty="0">
                <a:solidFill>
                  <a:srgbClr val="7030A0"/>
                </a:solidFill>
              </a:rPr>
              <a:t>as</a:t>
            </a:r>
            <a:r>
              <a:rPr lang="ja-JP" altLang="en-US" sz="2400" dirty="0"/>
              <a:t> np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31BCA2-B01D-F020-B030-0FBE7EDC845F}"/>
              </a:ext>
            </a:extLst>
          </p:cNvPr>
          <p:cNvSpPr txBox="1"/>
          <p:nvPr/>
        </p:nvSpPr>
        <p:spPr>
          <a:xfrm>
            <a:off x="471988" y="9074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numpyをインポートする必要があります。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FDB503-D524-8852-553D-64DA0C399BFF}"/>
              </a:ext>
            </a:extLst>
          </p:cNvPr>
          <p:cNvSpPr txBox="1"/>
          <p:nvPr/>
        </p:nvSpPr>
        <p:spPr>
          <a:xfrm>
            <a:off x="4225525" y="1549475"/>
            <a:ext cx="6096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1">
                <a:solidFill>
                  <a:srgbClr val="7030A0"/>
                </a:solidFill>
              </a:defRPr>
            </a:lvl1pPr>
          </a:lstStyle>
          <a:p>
            <a:r>
              <a:rPr lang="en-US" altLang="ja-JP" b="0" dirty="0">
                <a:solidFill>
                  <a:schemeClr val="tx1"/>
                </a:solidFill>
              </a:rPr>
              <a:t>np</a:t>
            </a:r>
            <a:r>
              <a:rPr lang="ja-JP" altLang="en-US" b="0" dirty="0">
                <a:solidFill>
                  <a:schemeClr val="tx1"/>
                </a:solidFill>
              </a:rPr>
              <a:t>は</a:t>
            </a:r>
            <a:r>
              <a:rPr lang="en-US" altLang="ja-JP" b="0" dirty="0" err="1">
                <a:solidFill>
                  <a:schemeClr val="tx1"/>
                </a:solidFill>
              </a:rPr>
              <a:t>numpy</a:t>
            </a:r>
            <a:r>
              <a:rPr lang="ja-JP" altLang="en-US" b="0" dirty="0">
                <a:solidFill>
                  <a:schemeClr val="tx1"/>
                </a:solidFill>
              </a:rPr>
              <a:t>の略称です。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011B31B6-91F0-A2B3-BD34-869D21003F55}"/>
              </a:ext>
            </a:extLst>
          </p:cNvPr>
          <p:cNvSpPr/>
          <p:nvPr/>
        </p:nvSpPr>
        <p:spPr>
          <a:xfrm>
            <a:off x="9878547" y="5439314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4CEDC6-2751-14B3-B773-096B2975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37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0C4158-AE34-8342-164A-943DC031B51F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22FB64-CD01-6571-DAE2-6B96D592E30F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2F475-8C9B-B9AA-FC6F-88CB62C4B67D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316D3-09DC-EE29-E372-547A237739D9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配列の作成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F15987-09D1-5526-F68E-75763ABE173E}"/>
              </a:ext>
            </a:extLst>
          </p:cNvPr>
          <p:cNvSpPr txBox="1"/>
          <p:nvPr/>
        </p:nvSpPr>
        <p:spPr>
          <a:xfrm>
            <a:off x="517257" y="1545346"/>
            <a:ext cx="2559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 </a:t>
            </a:r>
            <a:r>
              <a:rPr lang="en-US" altLang="ja-JP" sz="2000" dirty="0"/>
              <a:t>1</a:t>
            </a:r>
            <a:r>
              <a:rPr lang="ja-JP" altLang="en-US" sz="2000" dirty="0"/>
              <a:t>次元配列の作成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8F2ED6-3FA3-9760-1B67-75616C90DF3B}"/>
              </a:ext>
            </a:extLst>
          </p:cNvPr>
          <p:cNvSpPr txBox="1"/>
          <p:nvPr/>
        </p:nvSpPr>
        <p:spPr>
          <a:xfrm>
            <a:off x="517257" y="3295101"/>
            <a:ext cx="2559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2次元配列の作成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4309AF-6AA6-B47B-5070-59007402FBFD}"/>
              </a:ext>
            </a:extLst>
          </p:cNvPr>
          <p:cNvSpPr txBox="1"/>
          <p:nvPr/>
        </p:nvSpPr>
        <p:spPr>
          <a:xfrm>
            <a:off x="938261" y="2045300"/>
            <a:ext cx="1425378" cy="4001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Söhne"/>
              </a:rPr>
              <a:t>1  2  3  4  5  </a:t>
            </a:r>
            <a:endParaRPr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307EE3-E22F-5693-0E53-94ED07DD920D}"/>
              </a:ext>
            </a:extLst>
          </p:cNvPr>
          <p:cNvSpPr txBox="1"/>
          <p:nvPr/>
        </p:nvSpPr>
        <p:spPr>
          <a:xfrm>
            <a:off x="136732" y="935835"/>
            <a:ext cx="3610481" cy="461665"/>
          </a:xfrm>
          <a:prstGeom prst="rect">
            <a:avLst/>
          </a:prstGeom>
          <a:solidFill>
            <a:srgbClr val="F3D7F4"/>
          </a:solidFill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7030A0"/>
                </a:solidFill>
                <a:latin typeface="Söhne"/>
              </a:rPr>
              <a:t> 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　</a:t>
            </a:r>
            <a:r>
              <a:rPr lang="en-US" altLang="ja-JP" sz="2400" dirty="0" err="1">
                <a:solidFill>
                  <a:srgbClr val="7030A0"/>
                </a:solidFill>
                <a:latin typeface="Söhne"/>
              </a:rPr>
              <a:t>numpy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の</a:t>
            </a:r>
            <a:r>
              <a:rPr lang="en-US" altLang="ja-JP" sz="2400" dirty="0">
                <a:solidFill>
                  <a:srgbClr val="7030A0"/>
                </a:solidFill>
                <a:latin typeface="Söhne"/>
              </a:rPr>
              <a:t>array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関数</a:t>
            </a:r>
            <a:endParaRPr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5A281F-8E52-BB7C-F14A-FFC4752CD8B3}"/>
              </a:ext>
            </a:extLst>
          </p:cNvPr>
          <p:cNvSpPr txBox="1"/>
          <p:nvPr/>
        </p:nvSpPr>
        <p:spPr>
          <a:xfrm>
            <a:off x="938260" y="3795055"/>
            <a:ext cx="1114827" cy="132343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Söhne"/>
              </a:rPr>
              <a:t>1  2  3  </a:t>
            </a:r>
          </a:p>
          <a:p>
            <a:r>
              <a:rPr lang="en-US" altLang="ja-JP" sz="2000" b="1" dirty="0">
                <a:latin typeface="Söhne"/>
              </a:rPr>
              <a:t>4  5  6</a:t>
            </a:r>
          </a:p>
          <a:p>
            <a:r>
              <a:rPr lang="en-US" altLang="ja-JP" sz="2000" b="1" dirty="0">
                <a:latin typeface="Söhne"/>
              </a:rPr>
              <a:t>7  8  9</a:t>
            </a:r>
          </a:p>
          <a:p>
            <a:r>
              <a:rPr lang="en-US" altLang="ja-JP" sz="2000" b="1" dirty="0">
                <a:latin typeface="Söhne"/>
              </a:rPr>
              <a:t>10 11 12</a:t>
            </a:r>
            <a:endParaRPr lang="ja-JP" altLang="en-US" sz="2000" b="1" dirty="0">
              <a:latin typeface="Söhne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D264A6-DE79-3965-B3F5-DBA59FD168BC}"/>
              </a:ext>
            </a:extLst>
          </p:cNvPr>
          <p:cNvSpPr txBox="1"/>
          <p:nvPr/>
        </p:nvSpPr>
        <p:spPr>
          <a:xfrm>
            <a:off x="938260" y="5218338"/>
            <a:ext cx="1425379" cy="4001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Söhne"/>
              </a:rPr>
              <a:t>４列、</a:t>
            </a:r>
            <a:r>
              <a:rPr lang="en-US" altLang="ja-JP" sz="2000" b="1" dirty="0">
                <a:latin typeface="Söhne"/>
              </a:rPr>
              <a:t>3</a:t>
            </a:r>
            <a:r>
              <a:rPr lang="ja-JP" altLang="en-US" sz="2000" b="1" dirty="0">
                <a:latin typeface="Söhne"/>
              </a:rPr>
              <a:t>行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E9B5D2-1943-E325-6E5A-8690367F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22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0C4158-AE34-8342-164A-943DC031B51F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22FB64-CD01-6571-DAE2-6B96D592E30F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2F475-8C9B-B9AA-FC6F-88CB62C4B67D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2FE714-480E-2B8D-71F3-033798FA071B}"/>
              </a:ext>
            </a:extLst>
          </p:cNvPr>
          <p:cNvSpPr txBox="1"/>
          <p:nvPr/>
        </p:nvSpPr>
        <p:spPr>
          <a:xfrm>
            <a:off x="239114" y="2703439"/>
            <a:ext cx="1074179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 = [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ja-JP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print(list1)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print(np.array([1, 2, 3, 4, 5]))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316D3-09DC-EE29-E372-547A237739D9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配列の作成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F15987-09D1-5526-F68E-75763ABE173E}"/>
              </a:ext>
            </a:extLst>
          </p:cNvPr>
          <p:cNvSpPr txBox="1"/>
          <p:nvPr/>
        </p:nvSpPr>
        <p:spPr>
          <a:xfrm>
            <a:off x="239112" y="1802694"/>
            <a:ext cx="6097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 </a:t>
            </a:r>
            <a:r>
              <a:rPr lang="en-US" altLang="ja-JP" sz="2000" dirty="0"/>
              <a:t>1</a:t>
            </a:r>
            <a:r>
              <a:rPr lang="ja-JP" altLang="en-US" sz="2000" dirty="0"/>
              <a:t>次元配列の作成：リストから作成します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E4942BB9-337C-4597-6A71-93CA4C331BC3}"/>
              </a:ext>
            </a:extLst>
          </p:cNvPr>
          <p:cNvSpPr/>
          <p:nvPr/>
        </p:nvSpPr>
        <p:spPr>
          <a:xfrm>
            <a:off x="9878547" y="5439314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7F85750-C6B2-99AE-6660-78499D15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4D7999-4368-9193-15A9-9F3B56A4AB4C}"/>
              </a:ext>
            </a:extLst>
          </p:cNvPr>
          <p:cNvSpPr txBox="1"/>
          <p:nvPr/>
        </p:nvSpPr>
        <p:spPr>
          <a:xfrm>
            <a:off x="136732" y="935835"/>
            <a:ext cx="3610481" cy="461665"/>
          </a:xfrm>
          <a:prstGeom prst="rect">
            <a:avLst/>
          </a:prstGeom>
          <a:solidFill>
            <a:srgbClr val="F3D7F4"/>
          </a:solidFill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7030A0"/>
                </a:solidFill>
                <a:latin typeface="Söhne"/>
              </a:rPr>
              <a:t> 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　</a:t>
            </a:r>
            <a:r>
              <a:rPr lang="en-US" altLang="ja-JP" sz="2400" dirty="0" err="1">
                <a:solidFill>
                  <a:srgbClr val="7030A0"/>
                </a:solidFill>
                <a:latin typeface="Söhne"/>
              </a:rPr>
              <a:t>numpy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の</a:t>
            </a:r>
            <a:r>
              <a:rPr lang="en-US" altLang="ja-JP" sz="2400" dirty="0">
                <a:solidFill>
                  <a:srgbClr val="7030A0"/>
                </a:solidFill>
                <a:latin typeface="Söhne"/>
              </a:rPr>
              <a:t>array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関数</a:t>
            </a:r>
            <a:endParaRPr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5F0AA9-A25E-CF07-32F8-8F692BEF576F}"/>
              </a:ext>
            </a:extLst>
          </p:cNvPr>
          <p:cNvSpPr txBox="1"/>
          <p:nvPr/>
        </p:nvSpPr>
        <p:spPr>
          <a:xfrm>
            <a:off x="3792150" y="919126"/>
            <a:ext cx="37454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ja-JP" altLang="en-US" dirty="0"/>
              <a:t>np.array(リスト)</a:t>
            </a:r>
          </a:p>
          <a:p>
            <a:r>
              <a:rPr lang="ja-JP" altLang="en-US" dirty="0"/>
              <a:t>print(np.array(リスト))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BB8BAB-41B9-6DBF-CEDE-4DF090DE1A95}"/>
              </a:ext>
            </a:extLst>
          </p:cNvPr>
          <p:cNvSpPr txBox="1"/>
          <p:nvPr/>
        </p:nvSpPr>
        <p:spPr>
          <a:xfrm>
            <a:off x="239112" y="2196223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98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3F4B7C-F58E-4C54-1389-5CCC5910A609}"/>
              </a:ext>
            </a:extLst>
          </p:cNvPr>
          <p:cNvSpPr txBox="1"/>
          <p:nvPr/>
        </p:nvSpPr>
        <p:spPr>
          <a:xfrm>
            <a:off x="0" y="544890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277F6-A263-CC62-D4A7-4282976A3EA7}"/>
              </a:ext>
            </a:extLst>
          </p:cNvPr>
          <p:cNvSpPr txBox="1"/>
          <p:nvPr/>
        </p:nvSpPr>
        <p:spPr>
          <a:xfrm>
            <a:off x="0" y="1246747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パッケージ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CE648C-A002-39A1-5C2B-D1F68C854A5B}"/>
              </a:ext>
            </a:extLst>
          </p:cNvPr>
          <p:cNvSpPr txBox="1"/>
          <p:nvPr/>
        </p:nvSpPr>
        <p:spPr>
          <a:xfrm>
            <a:off x="0" y="3511192"/>
            <a:ext cx="1836420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ライブラリ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3A7037-E3C1-C139-6628-9EEBEA09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6CD2D8-0DA1-0A9E-60D4-6B598C69F3D9}"/>
              </a:ext>
            </a:extLst>
          </p:cNvPr>
          <p:cNvSpPr txBox="1"/>
          <p:nvPr/>
        </p:nvSpPr>
        <p:spPr>
          <a:xfrm>
            <a:off x="1790429" y="536466"/>
            <a:ext cx="10310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solidFill>
                  <a:srgbClr val="0F0F0F"/>
                </a:solidFill>
                <a:effectLst/>
                <a:latin typeface="Söhne"/>
              </a:defRPr>
            </a:lvl1pPr>
          </a:lstStyle>
          <a:p>
            <a:r>
              <a:rPr lang="en-US" altLang="ja-JP" dirty="0"/>
              <a:t>Python</a:t>
            </a:r>
            <a:r>
              <a:rPr lang="ja-JP" altLang="ja-JP" dirty="0"/>
              <a:t>のコード（</a:t>
            </a:r>
            <a:r>
              <a:rPr lang="ja-JP" altLang="ja-JP" b="1" dirty="0">
                <a:highlight>
                  <a:srgbClr val="FF00FF"/>
                </a:highlight>
              </a:rPr>
              <a:t>変数</a:t>
            </a:r>
            <a:r>
              <a:rPr lang="ja-JP" altLang="en-US" b="1" dirty="0">
                <a:highlight>
                  <a:srgbClr val="FF00FF"/>
                </a:highlight>
              </a:rPr>
              <a:t>、</a:t>
            </a:r>
            <a:r>
              <a:rPr lang="ja-JP" altLang="ja-JP" b="1" dirty="0">
                <a:highlight>
                  <a:srgbClr val="FF00FF"/>
                </a:highlight>
              </a:rPr>
              <a:t>関数</a:t>
            </a:r>
            <a:r>
              <a:rPr lang="ja-JP" altLang="ja-JP" dirty="0">
                <a:highlight>
                  <a:srgbClr val="FF00FF"/>
                </a:highlight>
              </a:rPr>
              <a:t>、クラス</a:t>
            </a:r>
            <a:r>
              <a:rPr lang="ja-JP" altLang="ja-JP" dirty="0"/>
              <a:t>など）を含むファイル</a:t>
            </a:r>
            <a:r>
              <a:rPr lang="ja-JP" altLang="en-US" dirty="0"/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4270476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0C4158-AE34-8342-164A-943DC031B51F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22FB64-CD01-6571-DAE2-6B96D592E30F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2F475-8C9B-B9AA-FC6F-88CB62C4B67D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316D3-09DC-EE29-E372-547A237739D9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配列の作成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F15987-09D1-5526-F68E-75763ABE173E}"/>
              </a:ext>
            </a:extLst>
          </p:cNvPr>
          <p:cNvSpPr txBox="1"/>
          <p:nvPr/>
        </p:nvSpPr>
        <p:spPr>
          <a:xfrm>
            <a:off x="239112" y="1802694"/>
            <a:ext cx="6097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 </a:t>
            </a:r>
            <a:r>
              <a:rPr lang="en-US" altLang="ja-JP" sz="2000" dirty="0"/>
              <a:t>1</a:t>
            </a:r>
            <a:r>
              <a:rPr lang="ja-JP" altLang="en-US" sz="2000" dirty="0"/>
              <a:t>次元配列の作成：リストから作成します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7F85750-C6B2-99AE-6660-78499D15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4D7999-4368-9193-15A9-9F3B56A4AB4C}"/>
              </a:ext>
            </a:extLst>
          </p:cNvPr>
          <p:cNvSpPr txBox="1"/>
          <p:nvPr/>
        </p:nvSpPr>
        <p:spPr>
          <a:xfrm>
            <a:off x="136732" y="935835"/>
            <a:ext cx="3610481" cy="461665"/>
          </a:xfrm>
          <a:prstGeom prst="rect">
            <a:avLst/>
          </a:prstGeom>
          <a:solidFill>
            <a:srgbClr val="F3D7F4"/>
          </a:solidFill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7030A0"/>
                </a:solidFill>
                <a:latin typeface="Söhne"/>
              </a:rPr>
              <a:t> 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　</a:t>
            </a:r>
            <a:r>
              <a:rPr lang="en-US" altLang="ja-JP" sz="2400" dirty="0" err="1">
                <a:solidFill>
                  <a:srgbClr val="7030A0"/>
                </a:solidFill>
                <a:latin typeface="Söhne"/>
              </a:rPr>
              <a:t>numpy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の</a:t>
            </a:r>
            <a:r>
              <a:rPr lang="en-US" altLang="ja-JP" sz="2400" dirty="0">
                <a:solidFill>
                  <a:srgbClr val="7030A0"/>
                </a:solidFill>
                <a:latin typeface="Söhne"/>
              </a:rPr>
              <a:t>array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関数</a:t>
            </a:r>
            <a:endParaRPr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5F0AA9-A25E-CF07-32F8-8F692BEF576F}"/>
              </a:ext>
            </a:extLst>
          </p:cNvPr>
          <p:cNvSpPr txBox="1"/>
          <p:nvPr/>
        </p:nvSpPr>
        <p:spPr>
          <a:xfrm>
            <a:off x="3792150" y="919126"/>
            <a:ext cx="37454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ja-JP" altLang="en-US" dirty="0"/>
              <a:t>np.array(リスト)</a:t>
            </a:r>
          </a:p>
          <a:p>
            <a:r>
              <a:rPr lang="ja-JP" altLang="en-US" dirty="0"/>
              <a:t>print(np.array(リスト))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BB8BAB-41B9-6DBF-CEDE-4DF090DE1A95}"/>
              </a:ext>
            </a:extLst>
          </p:cNvPr>
          <p:cNvSpPr txBox="1"/>
          <p:nvPr/>
        </p:nvSpPr>
        <p:spPr>
          <a:xfrm>
            <a:off x="239112" y="2196223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11C2691-B364-3B7A-65FF-08D5C6E4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2" y="4499320"/>
            <a:ext cx="5187585" cy="143955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6AA11-0134-B249-66E5-DEFD68D0E3A2}"/>
              </a:ext>
            </a:extLst>
          </p:cNvPr>
          <p:cNvSpPr txBox="1"/>
          <p:nvPr/>
        </p:nvSpPr>
        <p:spPr>
          <a:xfrm>
            <a:off x="239114" y="2703439"/>
            <a:ext cx="1074179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 = [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ja-JP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print(list1)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print(np.array([1, 2, 3, 4, 5]))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6D2E013-F699-D8F2-0B32-902AA881EB24}"/>
              </a:ext>
            </a:extLst>
          </p:cNvPr>
          <p:cNvSpPr/>
          <p:nvPr/>
        </p:nvSpPr>
        <p:spPr>
          <a:xfrm>
            <a:off x="9878547" y="5439314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18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0C4158-AE34-8342-164A-943DC031B51F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22FB64-CD01-6571-DAE2-6B96D592E30F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2F475-8C9B-B9AA-FC6F-88CB62C4B67D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92354C-86EC-867E-7F45-6E6FEB1D6287}"/>
              </a:ext>
            </a:extLst>
          </p:cNvPr>
          <p:cNvSpPr txBox="1"/>
          <p:nvPr/>
        </p:nvSpPr>
        <p:spPr>
          <a:xfrm>
            <a:off x="239113" y="2796532"/>
            <a:ext cx="107417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 = [[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US" altLang="ja-JP" dirty="0"/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  [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リスト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1, 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リスト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2, 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リスト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3, 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リスト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4]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316D3-09DC-EE29-E372-547A237739D9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配列の作成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8F2ED6-3FA3-9760-1B67-75616C90DF3B}"/>
              </a:ext>
            </a:extLst>
          </p:cNvPr>
          <p:cNvSpPr txBox="1"/>
          <p:nvPr/>
        </p:nvSpPr>
        <p:spPr>
          <a:xfrm>
            <a:off x="239112" y="1934499"/>
            <a:ext cx="6097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2次元配列(行列)の作成： ：リストから作成します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7F85750-C6B2-99AE-6660-78499D15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4D7999-4368-9193-15A9-9F3B56A4AB4C}"/>
              </a:ext>
            </a:extLst>
          </p:cNvPr>
          <p:cNvSpPr txBox="1"/>
          <p:nvPr/>
        </p:nvSpPr>
        <p:spPr>
          <a:xfrm>
            <a:off x="136732" y="935835"/>
            <a:ext cx="3610481" cy="461665"/>
          </a:xfrm>
          <a:prstGeom prst="rect">
            <a:avLst/>
          </a:prstGeom>
          <a:solidFill>
            <a:srgbClr val="F3D7F4"/>
          </a:solidFill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7030A0"/>
                </a:solidFill>
                <a:latin typeface="Söhne"/>
              </a:rPr>
              <a:t> 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　</a:t>
            </a:r>
            <a:r>
              <a:rPr lang="en-US" altLang="ja-JP" sz="2400" dirty="0" err="1">
                <a:solidFill>
                  <a:srgbClr val="7030A0"/>
                </a:solidFill>
                <a:latin typeface="Söhne"/>
              </a:rPr>
              <a:t>numpy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の</a:t>
            </a:r>
            <a:r>
              <a:rPr lang="en-US" altLang="ja-JP" sz="2400" dirty="0">
                <a:solidFill>
                  <a:srgbClr val="7030A0"/>
                </a:solidFill>
                <a:latin typeface="Söhne"/>
              </a:rPr>
              <a:t>array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関数</a:t>
            </a:r>
            <a:endParaRPr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5F0AA9-A25E-CF07-32F8-8F692BEF576F}"/>
              </a:ext>
            </a:extLst>
          </p:cNvPr>
          <p:cNvSpPr txBox="1"/>
          <p:nvPr/>
        </p:nvSpPr>
        <p:spPr>
          <a:xfrm>
            <a:off x="3792150" y="919126"/>
            <a:ext cx="37454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ja-JP" altLang="en-US" dirty="0"/>
              <a:t>np.array(リスト)</a:t>
            </a:r>
          </a:p>
          <a:p>
            <a:r>
              <a:rPr lang="ja-JP" altLang="en-US" dirty="0"/>
              <a:t>print(np.array(リスト))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F6642D-81ED-43B5-C7CD-11E1B261CD62}"/>
              </a:ext>
            </a:extLst>
          </p:cNvPr>
          <p:cNvSpPr txBox="1"/>
          <p:nvPr/>
        </p:nvSpPr>
        <p:spPr>
          <a:xfrm>
            <a:off x="239112" y="2282734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19B09E-5D55-F4B2-532F-5A619E0B0489}"/>
              </a:ext>
            </a:extLst>
          </p:cNvPr>
          <p:cNvSpPr txBox="1"/>
          <p:nvPr/>
        </p:nvSpPr>
        <p:spPr>
          <a:xfrm>
            <a:off x="239113" y="4574198"/>
            <a:ext cx="107417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print(list2)</a:t>
            </a:r>
            <a:endParaRPr lang="en-US" altLang="ja-JP" dirty="0"/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print(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np.array(</a:t>
            </a:r>
            <a:r>
              <a:rPr lang="da-DK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[[1,2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,], [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da-DK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lang="ja-JP" altLang="en-US" dirty="0"/>
              <a:t>) </a:t>
            </a:r>
            <a:r>
              <a:rPr lang="en-US" altLang="ja-JP" dirty="0"/>
              <a:t>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EFC4C0-AEB3-89F9-C513-8483BBAB44DB}"/>
              </a:ext>
            </a:extLst>
          </p:cNvPr>
          <p:cNvSpPr txBox="1"/>
          <p:nvPr/>
        </p:nvSpPr>
        <p:spPr>
          <a:xfrm>
            <a:off x="2142565" y="37412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[1</a:t>
            </a:r>
            <a:r>
              <a:rPr lang="ja-JP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行目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2</a:t>
            </a:r>
            <a:r>
              <a:rPr lang="ja-JP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行目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3</a:t>
            </a:r>
            <a:r>
              <a:rPr lang="ja-JP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行目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4</a:t>
            </a:r>
            <a:r>
              <a:rPr lang="ja-JP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行目</a:t>
            </a:r>
            <a:r>
              <a:rPr lang="en-US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ja-JP" altLang="en-US" sz="24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AD022E4-847E-B5A2-8D9D-4A42357F4FF1}"/>
              </a:ext>
            </a:extLst>
          </p:cNvPr>
          <p:cNvCxnSpPr/>
          <p:nvPr/>
        </p:nvCxnSpPr>
        <p:spPr>
          <a:xfrm>
            <a:off x="2698376" y="3541059"/>
            <a:ext cx="233083" cy="277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298840-7E3B-99BD-32C9-BB52881A01E4}"/>
              </a:ext>
            </a:extLst>
          </p:cNvPr>
          <p:cNvCxnSpPr>
            <a:cxnSpLocks/>
          </p:cNvCxnSpPr>
          <p:nvPr/>
        </p:nvCxnSpPr>
        <p:spPr>
          <a:xfrm>
            <a:off x="3989752" y="3541059"/>
            <a:ext cx="0" cy="200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96634A9-A9A6-D76D-FB0E-4296B92EF5CE}"/>
              </a:ext>
            </a:extLst>
          </p:cNvPr>
          <p:cNvCxnSpPr>
            <a:cxnSpLocks/>
          </p:cNvCxnSpPr>
          <p:nvPr/>
        </p:nvCxnSpPr>
        <p:spPr>
          <a:xfrm>
            <a:off x="5190565" y="3533562"/>
            <a:ext cx="0" cy="200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FE1937D-76DE-2A9E-915F-E6E3721D066A}"/>
              </a:ext>
            </a:extLst>
          </p:cNvPr>
          <p:cNvCxnSpPr>
            <a:cxnSpLocks/>
          </p:cNvCxnSpPr>
          <p:nvPr/>
        </p:nvCxnSpPr>
        <p:spPr>
          <a:xfrm flipH="1">
            <a:off x="6463553" y="3569421"/>
            <a:ext cx="242505" cy="164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70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0C4158-AE34-8342-164A-943DC031B51F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22FB64-CD01-6571-DAE2-6B96D592E30F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2F475-8C9B-B9AA-FC6F-88CB62C4B67D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92354C-86EC-867E-7F45-6E6FEB1D6287}"/>
              </a:ext>
            </a:extLst>
          </p:cNvPr>
          <p:cNvSpPr txBox="1"/>
          <p:nvPr/>
        </p:nvSpPr>
        <p:spPr>
          <a:xfrm>
            <a:off x="1781046" y="2336521"/>
            <a:ext cx="1017184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 = [[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,], [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da-DK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print(list1)</a:t>
            </a:r>
            <a:endParaRPr lang="en-US" altLang="ja-JP" sz="2000" dirty="0"/>
          </a:p>
          <a:p>
            <a:r>
              <a:rPr lang="en-US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print(</a:t>
            </a:r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np.array(</a:t>
            </a:r>
            <a:r>
              <a:rPr lang="da-DK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[[1,2,3], [4,5,6,], 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da-DK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lang="ja-JP" altLang="en-US" sz="2000" dirty="0"/>
              <a:t>) </a:t>
            </a:r>
            <a:r>
              <a:rPr lang="en-US" altLang="ja-JP" sz="2000" dirty="0"/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316D3-09DC-EE29-E372-547A237739D9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配列の作成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8F2ED6-3FA3-9760-1B67-75616C90DF3B}"/>
              </a:ext>
            </a:extLst>
          </p:cNvPr>
          <p:cNvSpPr txBox="1"/>
          <p:nvPr/>
        </p:nvSpPr>
        <p:spPr>
          <a:xfrm>
            <a:off x="239112" y="1835886"/>
            <a:ext cx="6097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2次元配列(行列)の作成： ：リストから作成します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E4942BB9-337C-4597-6A71-93CA4C331BC3}"/>
              </a:ext>
            </a:extLst>
          </p:cNvPr>
          <p:cNvSpPr/>
          <p:nvPr/>
        </p:nvSpPr>
        <p:spPr>
          <a:xfrm>
            <a:off x="9878547" y="5439314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7F85750-C6B2-99AE-6660-78499D15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4D7999-4368-9193-15A9-9F3B56A4AB4C}"/>
              </a:ext>
            </a:extLst>
          </p:cNvPr>
          <p:cNvSpPr txBox="1"/>
          <p:nvPr/>
        </p:nvSpPr>
        <p:spPr>
          <a:xfrm>
            <a:off x="136732" y="935835"/>
            <a:ext cx="3610481" cy="461665"/>
          </a:xfrm>
          <a:prstGeom prst="rect">
            <a:avLst/>
          </a:prstGeom>
          <a:solidFill>
            <a:srgbClr val="F3D7F4"/>
          </a:solidFill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7030A0"/>
                </a:solidFill>
                <a:latin typeface="Söhne"/>
              </a:rPr>
              <a:t> 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　</a:t>
            </a:r>
            <a:r>
              <a:rPr lang="en-US" altLang="ja-JP" sz="2400" dirty="0" err="1">
                <a:solidFill>
                  <a:srgbClr val="7030A0"/>
                </a:solidFill>
                <a:latin typeface="Söhne"/>
              </a:rPr>
              <a:t>numpy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の</a:t>
            </a:r>
            <a:r>
              <a:rPr lang="en-US" altLang="ja-JP" sz="2400" dirty="0">
                <a:solidFill>
                  <a:srgbClr val="7030A0"/>
                </a:solidFill>
                <a:latin typeface="Söhne"/>
              </a:rPr>
              <a:t>array</a:t>
            </a:r>
            <a:r>
              <a:rPr lang="ja-JP" altLang="en-US" sz="2400" dirty="0">
                <a:solidFill>
                  <a:srgbClr val="7030A0"/>
                </a:solidFill>
                <a:latin typeface="Söhne"/>
              </a:rPr>
              <a:t>関数</a:t>
            </a:r>
            <a:endParaRPr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5F0AA9-A25E-CF07-32F8-8F692BEF576F}"/>
              </a:ext>
            </a:extLst>
          </p:cNvPr>
          <p:cNvSpPr txBox="1"/>
          <p:nvPr/>
        </p:nvSpPr>
        <p:spPr>
          <a:xfrm>
            <a:off x="3792150" y="919126"/>
            <a:ext cx="37454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ja-JP" altLang="en-US" dirty="0"/>
              <a:t>np.array(リスト)</a:t>
            </a:r>
          </a:p>
          <a:p>
            <a:r>
              <a:rPr lang="ja-JP" altLang="en-US" dirty="0"/>
              <a:t>print(np.array(リスト))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F6642D-81ED-43B5-C7CD-11E1B261CD62}"/>
              </a:ext>
            </a:extLst>
          </p:cNvPr>
          <p:cNvSpPr txBox="1"/>
          <p:nvPr/>
        </p:nvSpPr>
        <p:spPr>
          <a:xfrm>
            <a:off x="239112" y="2336521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0C8A041D-FA2E-B00A-DC69-86FCECE7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58" y="3782625"/>
            <a:ext cx="8087931" cy="21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03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9AB2B4-9313-9FB4-915E-472411B10737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DEF863-7088-49E1-A1F5-EBD3E000A596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1B77A-EA69-9B87-C033-D4EB344B3F26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0A5C91-E9CC-2664-B1CB-A2A2A42E82FE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配列の形状確認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9F19AA-D265-EEEE-1B61-2A03BD330B76}"/>
              </a:ext>
            </a:extLst>
          </p:cNvPr>
          <p:cNvSpPr txBox="1"/>
          <p:nvPr/>
        </p:nvSpPr>
        <p:spPr>
          <a:xfrm>
            <a:off x="136732" y="1067350"/>
            <a:ext cx="1054847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属性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3CBD71-2C1F-A730-ADB2-D2F77440E2B0}"/>
              </a:ext>
            </a:extLst>
          </p:cNvPr>
          <p:cNvSpPr txBox="1"/>
          <p:nvPr/>
        </p:nvSpPr>
        <p:spPr>
          <a:xfrm>
            <a:off x="6167718" y="1203306"/>
            <a:ext cx="6024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arr.shape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)  #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形状を表示</a:t>
            </a:r>
          </a:p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arr.size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)   #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総要素数を表示</a:t>
            </a:r>
            <a:endParaRPr lang="en-US" altLang="ja-JP" sz="2400" b="0" dirty="0">
              <a:effectLst/>
              <a:latin typeface="Courier New" panose="02070309020205020404" pitchFamily="49" charset="0"/>
            </a:endParaRPr>
          </a:p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arr.ndim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)   #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次元数を表示</a:t>
            </a:r>
            <a:endParaRPr lang="en-US" altLang="ja-JP" sz="24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AD6FC2-3E04-1048-CBC2-E9C2C203E5CE}"/>
              </a:ext>
            </a:extLst>
          </p:cNvPr>
          <p:cNvSpPr txBox="1"/>
          <p:nvPr/>
        </p:nvSpPr>
        <p:spPr>
          <a:xfrm>
            <a:off x="1524000" y="1098128"/>
            <a:ext cx="4572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.shape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形状を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C55E04-7500-DCF4-1BFE-82E2E18727B7}"/>
              </a:ext>
            </a:extLst>
          </p:cNvPr>
          <p:cNvSpPr txBox="1"/>
          <p:nvPr/>
        </p:nvSpPr>
        <p:spPr>
          <a:xfrm>
            <a:off x="1523999" y="1603416"/>
            <a:ext cx="45720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.size 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総要素数を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B7F7B2-7731-B52C-8A1F-CA5BBE94555F}"/>
              </a:ext>
            </a:extLst>
          </p:cNvPr>
          <p:cNvSpPr txBox="1"/>
          <p:nvPr/>
        </p:nvSpPr>
        <p:spPr>
          <a:xfrm>
            <a:off x="1524000" y="2087787"/>
            <a:ext cx="4572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ndim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 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次元数を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923881D-2B33-2D4C-ADAD-D10DDCF6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106BDE-E5C1-E714-147E-137F36F2F651}"/>
              </a:ext>
            </a:extLst>
          </p:cNvPr>
          <p:cNvSpPr txBox="1"/>
          <p:nvPr/>
        </p:nvSpPr>
        <p:spPr>
          <a:xfrm>
            <a:off x="136732" y="269126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0DF0D1-206E-9507-4ADB-1E41A5EBE8F4}"/>
              </a:ext>
            </a:extLst>
          </p:cNvPr>
          <p:cNvSpPr txBox="1"/>
          <p:nvPr/>
        </p:nvSpPr>
        <p:spPr>
          <a:xfrm>
            <a:off x="1523999" y="2691268"/>
            <a:ext cx="62961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 = 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np.array([1, 2, 3, 4, 5])</a:t>
            </a:r>
            <a:endParaRPr lang="en-US" altLang="ja-JP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(arr1)</a:t>
            </a: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(arr1.shape)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形状を表示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(arr1.size)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総要素数を表示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(arr1.ndim)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次元数を表示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23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9AB2B4-9313-9FB4-915E-472411B10737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DEF863-7088-49E1-A1F5-EBD3E000A596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1B77A-EA69-9B87-C033-D4EB344B3F26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0A5C91-E9CC-2664-B1CB-A2A2A42E82FE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配列の形状確認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9F19AA-D265-EEEE-1B61-2A03BD330B76}"/>
              </a:ext>
            </a:extLst>
          </p:cNvPr>
          <p:cNvSpPr txBox="1"/>
          <p:nvPr/>
        </p:nvSpPr>
        <p:spPr>
          <a:xfrm>
            <a:off x="136732" y="1067350"/>
            <a:ext cx="1054847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属性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3CBD71-2C1F-A730-ADB2-D2F77440E2B0}"/>
              </a:ext>
            </a:extLst>
          </p:cNvPr>
          <p:cNvSpPr txBox="1"/>
          <p:nvPr/>
        </p:nvSpPr>
        <p:spPr>
          <a:xfrm>
            <a:off x="6167718" y="1203306"/>
            <a:ext cx="6024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arr.shape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)  #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形状を表示</a:t>
            </a:r>
          </a:p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arr.size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)   #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総要素数を表示</a:t>
            </a:r>
            <a:endParaRPr lang="en-US" altLang="ja-JP" sz="2400" b="0" dirty="0">
              <a:effectLst/>
              <a:latin typeface="Courier New" panose="02070309020205020404" pitchFamily="49" charset="0"/>
            </a:endParaRPr>
          </a:p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arr.ndim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)   #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次元数を表示</a:t>
            </a:r>
            <a:endParaRPr lang="en-US" altLang="ja-JP" sz="24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AD6FC2-3E04-1048-CBC2-E9C2C203E5CE}"/>
              </a:ext>
            </a:extLst>
          </p:cNvPr>
          <p:cNvSpPr txBox="1"/>
          <p:nvPr/>
        </p:nvSpPr>
        <p:spPr>
          <a:xfrm>
            <a:off x="1524000" y="1098128"/>
            <a:ext cx="4572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.shape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形状を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C55E04-7500-DCF4-1BFE-82E2E18727B7}"/>
              </a:ext>
            </a:extLst>
          </p:cNvPr>
          <p:cNvSpPr txBox="1"/>
          <p:nvPr/>
        </p:nvSpPr>
        <p:spPr>
          <a:xfrm>
            <a:off x="1523999" y="1603416"/>
            <a:ext cx="45720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.size 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総要素数を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B7F7B2-7731-B52C-8A1F-CA5BBE94555F}"/>
              </a:ext>
            </a:extLst>
          </p:cNvPr>
          <p:cNvSpPr txBox="1"/>
          <p:nvPr/>
        </p:nvSpPr>
        <p:spPr>
          <a:xfrm>
            <a:off x="1524000" y="2087787"/>
            <a:ext cx="4572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ndim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 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次元数を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923881D-2B33-2D4C-ADAD-D10DDCF6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106BDE-E5C1-E714-147E-137F36F2F651}"/>
              </a:ext>
            </a:extLst>
          </p:cNvPr>
          <p:cNvSpPr txBox="1"/>
          <p:nvPr/>
        </p:nvSpPr>
        <p:spPr>
          <a:xfrm>
            <a:off x="136732" y="269126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0DF0D1-206E-9507-4ADB-1E41A5EBE8F4}"/>
              </a:ext>
            </a:extLst>
          </p:cNvPr>
          <p:cNvSpPr txBox="1"/>
          <p:nvPr/>
        </p:nvSpPr>
        <p:spPr>
          <a:xfrm>
            <a:off x="1523999" y="2691268"/>
            <a:ext cx="62961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 = 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np.array([1, 2, 3, 4, 5]))</a:t>
            </a:r>
            <a:endParaRPr lang="en-US" altLang="ja-JP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(arr1)</a:t>
            </a: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(arr1.shape)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形状を表示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(arr1.size)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総要素数を表示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(arr1.ndim)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次元数を表示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7A5D06D-0D25-D425-EBAF-F169D29F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610" y="3053148"/>
            <a:ext cx="3338153" cy="2154410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4BCED52-7C6A-D46B-8BDF-4069982278F2}"/>
              </a:ext>
            </a:extLst>
          </p:cNvPr>
          <p:cNvCxnSpPr/>
          <p:nvPr/>
        </p:nvCxnSpPr>
        <p:spPr>
          <a:xfrm>
            <a:off x="7611035" y="3944471"/>
            <a:ext cx="12640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3545C60-F97F-8C4F-CC3E-4CCAA1C56AB2}"/>
              </a:ext>
            </a:extLst>
          </p:cNvPr>
          <p:cNvCxnSpPr/>
          <p:nvPr/>
        </p:nvCxnSpPr>
        <p:spPr>
          <a:xfrm>
            <a:off x="7646893" y="4383742"/>
            <a:ext cx="12640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056F02F-1EEA-4401-24D5-EA54DFE6B142}"/>
              </a:ext>
            </a:extLst>
          </p:cNvPr>
          <p:cNvCxnSpPr>
            <a:cxnSpLocks/>
          </p:cNvCxnSpPr>
          <p:nvPr/>
        </p:nvCxnSpPr>
        <p:spPr>
          <a:xfrm>
            <a:off x="7530353" y="4787153"/>
            <a:ext cx="1344705" cy="806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847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9AB2B4-9313-9FB4-915E-472411B10737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DEF863-7088-49E1-A1F5-EBD3E000A596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1B77A-EA69-9B87-C033-D4EB344B3F26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0A5C91-E9CC-2664-B1CB-A2A2A42E82FE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配列の形状確認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9F19AA-D265-EEEE-1B61-2A03BD330B76}"/>
              </a:ext>
            </a:extLst>
          </p:cNvPr>
          <p:cNvSpPr txBox="1"/>
          <p:nvPr/>
        </p:nvSpPr>
        <p:spPr>
          <a:xfrm>
            <a:off x="136732" y="1067350"/>
            <a:ext cx="1054847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属性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3CBD71-2C1F-A730-ADB2-D2F77440E2B0}"/>
              </a:ext>
            </a:extLst>
          </p:cNvPr>
          <p:cNvSpPr txBox="1"/>
          <p:nvPr/>
        </p:nvSpPr>
        <p:spPr>
          <a:xfrm>
            <a:off x="6167718" y="1203306"/>
            <a:ext cx="6024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arr.shape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)  #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形状を表示</a:t>
            </a:r>
          </a:p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arr.size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)   #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総要素数を表示</a:t>
            </a:r>
            <a:endParaRPr lang="en-US" altLang="ja-JP" sz="2400" b="0" dirty="0">
              <a:effectLst/>
              <a:latin typeface="Courier New" panose="02070309020205020404" pitchFamily="49" charset="0"/>
            </a:endParaRPr>
          </a:p>
          <a:p>
            <a:r>
              <a:rPr lang="en-US" altLang="ja-JP" sz="24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altLang="ja-JP" sz="2400" b="0" dirty="0" err="1">
                <a:effectLst/>
                <a:latin typeface="Courier New" panose="02070309020205020404" pitchFamily="49" charset="0"/>
              </a:rPr>
              <a:t>arr.ndim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)   # </a:t>
            </a:r>
            <a:r>
              <a:rPr lang="ja-JP" altLang="en-US" sz="2400" b="0" dirty="0">
                <a:effectLst/>
                <a:latin typeface="Courier New" panose="02070309020205020404" pitchFamily="49" charset="0"/>
              </a:rPr>
              <a:t>次元数を表示</a:t>
            </a:r>
            <a:endParaRPr lang="en-US" altLang="ja-JP" sz="24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AD6FC2-3E04-1048-CBC2-E9C2C203E5CE}"/>
              </a:ext>
            </a:extLst>
          </p:cNvPr>
          <p:cNvSpPr txBox="1"/>
          <p:nvPr/>
        </p:nvSpPr>
        <p:spPr>
          <a:xfrm>
            <a:off x="1524000" y="1098128"/>
            <a:ext cx="4572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.shape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形状を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C55E04-7500-DCF4-1BFE-82E2E18727B7}"/>
              </a:ext>
            </a:extLst>
          </p:cNvPr>
          <p:cNvSpPr txBox="1"/>
          <p:nvPr/>
        </p:nvSpPr>
        <p:spPr>
          <a:xfrm>
            <a:off x="1523999" y="1603416"/>
            <a:ext cx="45720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.size 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総要素数を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B7F7B2-7731-B52C-8A1F-CA5BBE94555F}"/>
              </a:ext>
            </a:extLst>
          </p:cNvPr>
          <p:cNvSpPr txBox="1"/>
          <p:nvPr/>
        </p:nvSpPr>
        <p:spPr>
          <a:xfrm>
            <a:off x="1524000" y="2087787"/>
            <a:ext cx="4572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ndim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 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次元数を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923881D-2B33-2D4C-ADAD-D10DDCF6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106BDE-E5C1-E714-147E-137F36F2F651}"/>
              </a:ext>
            </a:extLst>
          </p:cNvPr>
          <p:cNvSpPr txBox="1"/>
          <p:nvPr/>
        </p:nvSpPr>
        <p:spPr>
          <a:xfrm>
            <a:off x="136732" y="269126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0DF0D1-206E-9507-4ADB-1E41A5EBE8F4}"/>
              </a:ext>
            </a:extLst>
          </p:cNvPr>
          <p:cNvSpPr txBox="1"/>
          <p:nvPr/>
        </p:nvSpPr>
        <p:spPr>
          <a:xfrm>
            <a:off x="1523999" y="2691268"/>
            <a:ext cx="629615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 = 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np.array([1, 2, 3, 4, 5]))</a:t>
            </a:r>
            <a:endParaRPr lang="en-US" altLang="ja-JP" dirty="0"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(arr1)</a:t>
            </a: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(arr1.shape)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形状を表示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(arr1.size)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総要素数を表示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(arr1.ndim)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次元数を表示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7A5D06D-0D25-D425-EBAF-F169D29F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611" y="3223479"/>
            <a:ext cx="3338153" cy="2154410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F1953436-1EDC-1B62-9475-C36DABADA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5523249"/>
            <a:ext cx="10211957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ja-JP" sz="2000" dirty="0">
                <a:latin typeface="Courier New" panose="02070309020205020404" pitchFamily="49" charset="0"/>
              </a:rPr>
              <a:t>形状が (5,) であるということは、配列が5つの要素を持つ一次元配列であることを意味します。これは、2次元以上の配列とは異なり、行や列の概念が適用されないため、ただ一つの数値で要素数を示しています。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187949-2FEF-E601-1389-32B905ACDAAE}"/>
              </a:ext>
            </a:extLst>
          </p:cNvPr>
          <p:cNvSpPr/>
          <p:nvPr/>
        </p:nvSpPr>
        <p:spPr>
          <a:xfrm>
            <a:off x="8839200" y="3863787"/>
            <a:ext cx="2380564" cy="493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315374-7EDD-92C5-8D68-1C8B7876CDD3}"/>
              </a:ext>
            </a:extLst>
          </p:cNvPr>
          <p:cNvSpPr txBox="1"/>
          <p:nvPr/>
        </p:nvSpPr>
        <p:spPr>
          <a:xfrm>
            <a:off x="1523998" y="4833631"/>
            <a:ext cx="629615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>
                <a:latin typeface="Courier New" panose="02070309020205020404" pitchFamily="49" charset="0"/>
              </a:defRPr>
            </a:lvl1pPr>
          </a:lstStyle>
          <a:p>
            <a:r>
              <a:rPr lang="en-US" altLang="ja-JP" dirty="0"/>
              <a:t>NumPy</a:t>
            </a:r>
            <a:r>
              <a:rPr lang="ja-JP" altLang="en-US" dirty="0"/>
              <a:t>などの配列操作ライブラリでの次元の表現方法に基づいています。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10AD3318-4D06-2348-7EBF-FCBE95E64348}"/>
              </a:ext>
            </a:extLst>
          </p:cNvPr>
          <p:cNvSpPr/>
          <p:nvPr/>
        </p:nvSpPr>
        <p:spPr>
          <a:xfrm>
            <a:off x="10730039" y="4366903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45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9AB2B4-9313-9FB4-915E-472411B10737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DEF863-7088-49E1-A1F5-EBD3E000A596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1B77A-EA69-9B87-C033-D4EB344B3F26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0A5C91-E9CC-2664-B1CB-A2A2A42E82FE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配列の形状確認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9F19AA-D265-EEEE-1B61-2A03BD330B76}"/>
              </a:ext>
            </a:extLst>
          </p:cNvPr>
          <p:cNvSpPr txBox="1"/>
          <p:nvPr/>
        </p:nvSpPr>
        <p:spPr>
          <a:xfrm>
            <a:off x="136732" y="1067350"/>
            <a:ext cx="1054847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属性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AD6FC2-3E04-1048-CBC2-E9C2C203E5CE}"/>
              </a:ext>
            </a:extLst>
          </p:cNvPr>
          <p:cNvSpPr txBox="1"/>
          <p:nvPr/>
        </p:nvSpPr>
        <p:spPr>
          <a:xfrm>
            <a:off x="1524000" y="1098128"/>
            <a:ext cx="4572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.shape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形状を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C55E04-7500-DCF4-1BFE-82E2E18727B7}"/>
              </a:ext>
            </a:extLst>
          </p:cNvPr>
          <p:cNvSpPr txBox="1"/>
          <p:nvPr/>
        </p:nvSpPr>
        <p:spPr>
          <a:xfrm>
            <a:off x="1523999" y="1603416"/>
            <a:ext cx="45720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 size 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総要素数を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B7F7B2-7731-B52C-8A1F-CA5BBE94555F}"/>
              </a:ext>
            </a:extLst>
          </p:cNvPr>
          <p:cNvSpPr txBox="1"/>
          <p:nvPr/>
        </p:nvSpPr>
        <p:spPr>
          <a:xfrm>
            <a:off x="1524000" y="2087787"/>
            <a:ext cx="4572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 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ndim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 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次元数を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923881D-2B33-2D4C-ADAD-D10DDCF6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106BDE-E5C1-E714-147E-137F36F2F651}"/>
              </a:ext>
            </a:extLst>
          </p:cNvPr>
          <p:cNvSpPr txBox="1"/>
          <p:nvPr/>
        </p:nvSpPr>
        <p:spPr>
          <a:xfrm>
            <a:off x="136732" y="269126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DA827D-A9E4-A67E-481D-CE04CB2C7AF5}"/>
              </a:ext>
            </a:extLst>
          </p:cNvPr>
          <p:cNvSpPr txBox="1"/>
          <p:nvPr/>
        </p:nvSpPr>
        <p:spPr>
          <a:xfrm>
            <a:off x="1597576" y="2691815"/>
            <a:ext cx="747470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en-US" altLang="ja-JP" dirty="0"/>
              <a:t>arr2 = </a:t>
            </a:r>
            <a:r>
              <a:rPr lang="en-US" altLang="ja-JP" dirty="0" err="1"/>
              <a:t>np.array</a:t>
            </a:r>
            <a:r>
              <a:rPr lang="en-US" altLang="ja-JP" dirty="0"/>
              <a:t>([[1, 2, 3], [4, 5, 6]])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(arr2)</a:t>
            </a: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(arr2.shape)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形状を表示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(arr2.size)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総要素数を表示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(arr2.ndim)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次元数を表示</a:t>
            </a:r>
            <a:endParaRPr lang="ja-JP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53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9AB2B4-9313-9FB4-915E-472411B10737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DEF863-7088-49E1-A1F5-EBD3E000A596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1B77A-EA69-9B87-C033-D4EB344B3F26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0A5C91-E9CC-2664-B1CB-A2A2A42E82FE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配列の形状確認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9F19AA-D265-EEEE-1B61-2A03BD330B76}"/>
              </a:ext>
            </a:extLst>
          </p:cNvPr>
          <p:cNvSpPr txBox="1"/>
          <p:nvPr/>
        </p:nvSpPr>
        <p:spPr>
          <a:xfrm>
            <a:off x="136732" y="1067350"/>
            <a:ext cx="1054847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属性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AD6FC2-3E04-1048-CBC2-E9C2C203E5CE}"/>
              </a:ext>
            </a:extLst>
          </p:cNvPr>
          <p:cNvSpPr txBox="1"/>
          <p:nvPr/>
        </p:nvSpPr>
        <p:spPr>
          <a:xfrm>
            <a:off x="1524000" y="1098128"/>
            <a:ext cx="4572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.shape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形状を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C55E04-7500-DCF4-1BFE-82E2E18727B7}"/>
              </a:ext>
            </a:extLst>
          </p:cNvPr>
          <p:cNvSpPr txBox="1"/>
          <p:nvPr/>
        </p:nvSpPr>
        <p:spPr>
          <a:xfrm>
            <a:off x="1523999" y="1603416"/>
            <a:ext cx="45720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 size 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総要素数を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B7F7B2-7731-B52C-8A1F-CA5BBE94555F}"/>
              </a:ext>
            </a:extLst>
          </p:cNvPr>
          <p:cNvSpPr txBox="1"/>
          <p:nvPr/>
        </p:nvSpPr>
        <p:spPr>
          <a:xfrm>
            <a:off x="1524000" y="2087787"/>
            <a:ext cx="4572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dirty="0">
                <a:effectLst/>
                <a:latin typeface="Courier New" panose="02070309020205020404" pitchFamily="49" charset="0"/>
              </a:rPr>
              <a:t>配列名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. 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ndim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  </a:t>
            </a:r>
            <a:r>
              <a:rPr lang="ja-JP" altLang="en-US" sz="2000" b="0" dirty="0">
                <a:effectLst/>
                <a:latin typeface="Courier New" panose="02070309020205020404" pitchFamily="49" charset="0"/>
              </a:rPr>
              <a:t>次元数を</a:t>
            </a:r>
            <a:r>
              <a:rPr lang="ja-JP" altLang="en-US" sz="2000" dirty="0">
                <a:latin typeface="Courier New" panose="02070309020205020404" pitchFamily="49" charset="0"/>
              </a:rPr>
              <a:t>返します</a:t>
            </a:r>
            <a:endParaRPr lang="ja-JP" altLang="en-US" sz="2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923881D-2B33-2D4C-ADAD-D10DDCF6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106BDE-E5C1-E714-147E-137F36F2F651}"/>
              </a:ext>
            </a:extLst>
          </p:cNvPr>
          <p:cNvSpPr txBox="1"/>
          <p:nvPr/>
        </p:nvSpPr>
        <p:spPr>
          <a:xfrm>
            <a:off x="136732" y="269126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854E33F-95C3-A00D-AA57-2B85CDF7A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4"/>
          <a:stretch/>
        </p:blipFill>
        <p:spPr>
          <a:xfrm>
            <a:off x="8610600" y="3974806"/>
            <a:ext cx="2062103" cy="181442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B1EB963-22FB-11BD-CEBE-D0E49B07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33" y="2779795"/>
            <a:ext cx="2743200" cy="106618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DA827D-A9E4-A67E-481D-CE04CB2C7AF5}"/>
              </a:ext>
            </a:extLst>
          </p:cNvPr>
          <p:cNvSpPr txBox="1"/>
          <p:nvPr/>
        </p:nvSpPr>
        <p:spPr>
          <a:xfrm>
            <a:off x="1597577" y="2691815"/>
            <a:ext cx="61748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en-US" altLang="ja-JP" sz="2000" dirty="0"/>
              <a:t>arr2 = </a:t>
            </a:r>
            <a:r>
              <a:rPr lang="en-US" altLang="ja-JP" sz="2000" dirty="0" err="1"/>
              <a:t>np.array</a:t>
            </a:r>
            <a:r>
              <a:rPr lang="en-US" altLang="ja-JP" sz="2000" dirty="0"/>
              <a:t>([[1, 2, 3], [4, 5, 6]])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(arr2)</a:t>
            </a:r>
          </a:p>
          <a:p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(arr2.shape)   </a:t>
            </a:r>
            <a:r>
              <a:rPr lang="en-US" altLang="ja-JP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形状を表示</a:t>
            </a:r>
            <a:endParaRPr lang="ja-JP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(arr2.size)   </a:t>
            </a:r>
            <a:r>
              <a:rPr lang="en-US" altLang="ja-JP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総要素数を表示</a:t>
            </a:r>
            <a:endParaRPr lang="ja-JP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(arr2.ndim)   </a:t>
            </a:r>
            <a:r>
              <a:rPr lang="en-US" altLang="ja-JP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ja-JP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次元数を表示</a:t>
            </a:r>
            <a:endParaRPr lang="ja-JP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8F61A48-21A4-9F48-60D4-40D8F05B7843}"/>
              </a:ext>
            </a:extLst>
          </p:cNvPr>
          <p:cNvSpPr/>
          <p:nvPr/>
        </p:nvSpPr>
        <p:spPr>
          <a:xfrm>
            <a:off x="9878547" y="5439314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6AC18CA-B666-AA8D-7D72-9D51AD2DCC46}"/>
              </a:ext>
            </a:extLst>
          </p:cNvPr>
          <p:cNvCxnSpPr>
            <a:cxnSpLocks/>
          </p:cNvCxnSpPr>
          <p:nvPr/>
        </p:nvCxnSpPr>
        <p:spPr>
          <a:xfrm>
            <a:off x="6643410" y="4150659"/>
            <a:ext cx="2186825" cy="268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8290CB3-08E9-9584-86F1-94E183F943E0}"/>
              </a:ext>
            </a:extLst>
          </p:cNvPr>
          <p:cNvCxnSpPr>
            <a:cxnSpLocks/>
          </p:cNvCxnSpPr>
          <p:nvPr/>
        </p:nvCxnSpPr>
        <p:spPr>
          <a:xfrm>
            <a:off x="6746505" y="4419600"/>
            <a:ext cx="2083730" cy="3434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643DE14-C3B7-5DA5-3D90-DDB4CC3C492A}"/>
              </a:ext>
            </a:extLst>
          </p:cNvPr>
          <p:cNvCxnSpPr>
            <a:cxnSpLocks/>
          </p:cNvCxnSpPr>
          <p:nvPr/>
        </p:nvCxnSpPr>
        <p:spPr>
          <a:xfrm>
            <a:off x="6506810" y="4763013"/>
            <a:ext cx="2323425" cy="506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8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0A4D86-95F9-B164-86A6-93A0599A5A07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00984F-C473-F2E0-2DD7-A9B8C5F2BD2A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1DEF54-ACE9-BB60-5E93-547BCB0D4A7F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62C54C-0DD7-BC7D-7073-29C925226155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配列の操作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FD5B82-B4AD-79CD-2830-0EF154E2435E}"/>
              </a:ext>
            </a:extLst>
          </p:cNvPr>
          <p:cNvSpPr txBox="1"/>
          <p:nvPr/>
        </p:nvSpPr>
        <p:spPr>
          <a:xfrm>
            <a:off x="136732" y="1067350"/>
            <a:ext cx="2658226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配列操作メソッド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7319831-BAC7-8992-CF02-6DDC0ADBB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301" y="1054197"/>
            <a:ext cx="7575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配列名</a:t>
            </a:r>
            <a:r>
              <a:rPr lang="ja-JP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.reshape(): 配列の形状を変更します。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F27330-E189-DDCB-D943-32FD4793853C}"/>
              </a:ext>
            </a:extLst>
          </p:cNvPr>
          <p:cNvSpPr txBox="1"/>
          <p:nvPr/>
        </p:nvSpPr>
        <p:spPr>
          <a:xfrm>
            <a:off x="822097" y="1718116"/>
            <a:ext cx="7649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i="0" dirty="0">
                <a:effectLst/>
                <a:latin typeface="Söhne Mono"/>
              </a:rPr>
              <a:t>1</a:t>
            </a:r>
            <a:r>
              <a:rPr lang="ja-JP" altLang="en-US" sz="2400" b="0" i="0" dirty="0">
                <a:effectLst/>
                <a:latin typeface="Söhne Mono"/>
              </a:rPr>
              <a:t>次元配列を</a:t>
            </a:r>
            <a:r>
              <a:rPr lang="en-US" altLang="ja-JP" sz="2400" b="0" i="0" dirty="0">
                <a:effectLst/>
                <a:latin typeface="Söhne Mono"/>
              </a:rPr>
              <a:t>2</a:t>
            </a:r>
            <a:r>
              <a:rPr lang="ja-JP" altLang="en-US" sz="2400" b="0" i="0" dirty="0">
                <a:effectLst/>
                <a:latin typeface="Söhne Mono"/>
              </a:rPr>
              <a:t>次元配列に変換します。</a:t>
            </a:r>
            <a:endParaRPr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4A6557-5618-0744-0659-F537EE227F5A}"/>
              </a:ext>
            </a:extLst>
          </p:cNvPr>
          <p:cNvSpPr txBox="1"/>
          <p:nvPr/>
        </p:nvSpPr>
        <p:spPr>
          <a:xfrm>
            <a:off x="822098" y="3701216"/>
            <a:ext cx="7649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i="0" dirty="0">
                <a:effectLst/>
                <a:latin typeface="Söhne Mono"/>
              </a:rPr>
              <a:t>2</a:t>
            </a:r>
            <a:r>
              <a:rPr lang="ja-JP" altLang="en-US" sz="2400" b="0" i="0" dirty="0">
                <a:effectLst/>
                <a:latin typeface="Söhne Mono"/>
              </a:rPr>
              <a:t>次元配列</a:t>
            </a:r>
            <a:r>
              <a:rPr lang="ja-JP" altLang="en-US" sz="2400" dirty="0">
                <a:latin typeface="Söhne Mono"/>
              </a:rPr>
              <a:t>を</a:t>
            </a:r>
            <a:r>
              <a:rPr lang="en-US" altLang="ja-JP" sz="2400" b="0" i="0" dirty="0">
                <a:effectLst/>
                <a:latin typeface="Söhne Mono"/>
              </a:rPr>
              <a:t>1</a:t>
            </a:r>
            <a:r>
              <a:rPr lang="ja-JP" altLang="en-US" sz="2400" b="0" i="0" dirty="0">
                <a:effectLst/>
                <a:latin typeface="Söhne Mono"/>
              </a:rPr>
              <a:t>次元配列をに変換します。</a:t>
            </a:r>
            <a:endParaRPr lang="ja-JP" altLang="en-US" sz="2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B9293D4-ED4F-CBFA-1EB0-9068034E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84C67A-4C66-5849-17CB-EA65B6BEBDBC}"/>
              </a:ext>
            </a:extLst>
          </p:cNvPr>
          <p:cNvSpPr txBox="1"/>
          <p:nvPr/>
        </p:nvSpPr>
        <p:spPr>
          <a:xfrm>
            <a:off x="822097" y="254722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配列名</a:t>
            </a:r>
            <a:r>
              <a:rPr lang="ja-JP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.reshape(</a:t>
            </a:r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行の数</a:t>
            </a:r>
            <a:r>
              <a:rPr lang="en-US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列の数</a:t>
            </a:r>
            <a:r>
              <a:rPr lang="ja-JP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E04CF5-E392-237B-12AA-44EEA53FD398}"/>
              </a:ext>
            </a:extLst>
          </p:cNvPr>
          <p:cNvSpPr txBox="1"/>
          <p:nvPr/>
        </p:nvSpPr>
        <p:spPr>
          <a:xfrm>
            <a:off x="822097" y="44379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配列名</a:t>
            </a:r>
            <a:r>
              <a:rPr lang="ja-JP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.reshape(</a:t>
            </a:r>
            <a:r>
              <a:rPr lang="en-US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ja-JP" altLang="ja-JP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4192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61C587-F49E-4BDD-12B1-723C3B70073F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120E69-6C4F-321C-0930-C830EFDD81EA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FE132A-5652-F9E5-1BED-3AF6304D6210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B635ED-13FF-9BB7-8952-906E2950FE2F}"/>
              </a:ext>
            </a:extLst>
          </p:cNvPr>
          <p:cNvSpPr txBox="1"/>
          <p:nvPr/>
        </p:nvSpPr>
        <p:spPr>
          <a:xfrm>
            <a:off x="2903565" y="514737"/>
            <a:ext cx="395094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配列の形状（</a:t>
            </a:r>
            <a:r>
              <a:rPr lang="en-US" altLang="ja-JP" dirty="0"/>
              <a:t>shape</a:t>
            </a:r>
            <a:r>
              <a:rPr lang="ja-JP" altLang="en-US" dirty="0"/>
              <a:t>）を変更する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D331E8-8A7D-3733-0F7E-7BB0E7761F1E}"/>
              </a:ext>
            </a:extLst>
          </p:cNvPr>
          <p:cNvSpPr txBox="1"/>
          <p:nvPr/>
        </p:nvSpPr>
        <p:spPr>
          <a:xfrm>
            <a:off x="482794" y="1693527"/>
            <a:ext cx="856348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arr2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US" altLang="ja-JP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print(arr2)</a:t>
            </a:r>
            <a:b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ja-JP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(arr2.reshape(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C0413B-7C8F-BE88-9145-3A76E0D33841}"/>
              </a:ext>
            </a:extLst>
          </p:cNvPr>
          <p:cNvSpPr txBox="1"/>
          <p:nvPr/>
        </p:nvSpPr>
        <p:spPr>
          <a:xfrm>
            <a:off x="482794" y="860031"/>
            <a:ext cx="7649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i="0" dirty="0">
                <a:effectLst/>
                <a:latin typeface="Söhne Mono"/>
              </a:rPr>
              <a:t>1</a:t>
            </a:r>
            <a:r>
              <a:rPr lang="ja-JP" altLang="en-US" sz="2400" b="0" i="0" dirty="0">
                <a:effectLst/>
                <a:latin typeface="Söhne Mono"/>
              </a:rPr>
              <a:t>次元配列を</a:t>
            </a:r>
            <a:r>
              <a:rPr lang="en-US" altLang="ja-JP" sz="2400" b="0" i="0" dirty="0">
                <a:effectLst/>
                <a:latin typeface="Söhne Mono"/>
              </a:rPr>
              <a:t>2</a:t>
            </a:r>
            <a:r>
              <a:rPr lang="ja-JP" altLang="en-US" sz="2400" b="0" i="0" dirty="0">
                <a:effectLst/>
                <a:latin typeface="Söhne Mono"/>
              </a:rPr>
              <a:t>次元配列に変換します。</a:t>
            </a:r>
            <a:endParaRPr lang="ja-JP" altLang="en-US" sz="24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717CCF5-EAEB-D02A-4C5A-F53129957656}"/>
              </a:ext>
            </a:extLst>
          </p:cNvPr>
          <p:cNvSpPr/>
          <p:nvPr/>
        </p:nvSpPr>
        <p:spPr>
          <a:xfrm>
            <a:off x="10028072" y="5382865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48B91D-D6E0-D850-CE07-899B7081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F17EF5-BB6A-C436-986E-65651BF70CFF}"/>
              </a:ext>
            </a:extLst>
          </p:cNvPr>
          <p:cNvSpPr txBox="1"/>
          <p:nvPr/>
        </p:nvSpPr>
        <p:spPr>
          <a:xfrm>
            <a:off x="482794" y="1229363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49ABEBD-7EE6-DDBB-C0E1-A80C5705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4" y="3677589"/>
            <a:ext cx="4761924" cy="18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2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3F4B7C-F58E-4C54-1389-5CCC5910A609}"/>
              </a:ext>
            </a:extLst>
          </p:cNvPr>
          <p:cNvSpPr txBox="1"/>
          <p:nvPr/>
        </p:nvSpPr>
        <p:spPr>
          <a:xfrm>
            <a:off x="0" y="544890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B0D44AA-5F1D-DD95-2799-9922EF5D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29" y="1246747"/>
            <a:ext cx="5829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ja-JP" sz="2400" dirty="0">
                <a:solidFill>
                  <a:srgbClr val="0F0F0F"/>
                </a:solidFill>
                <a:latin typeface="Söhne"/>
              </a:rPr>
              <a:t>複数のモジュールをグループ化します。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277F6-A263-CC62-D4A7-4282976A3EA7}"/>
              </a:ext>
            </a:extLst>
          </p:cNvPr>
          <p:cNvSpPr txBox="1"/>
          <p:nvPr/>
        </p:nvSpPr>
        <p:spPr>
          <a:xfrm>
            <a:off x="0" y="1246747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パッケージ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CE648C-A002-39A1-5C2B-D1F68C854A5B}"/>
              </a:ext>
            </a:extLst>
          </p:cNvPr>
          <p:cNvSpPr txBox="1"/>
          <p:nvPr/>
        </p:nvSpPr>
        <p:spPr>
          <a:xfrm>
            <a:off x="0" y="3511192"/>
            <a:ext cx="1836420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ライブラリ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46C655-C607-DEB0-8776-5640D69EE1A0}"/>
              </a:ext>
            </a:extLst>
          </p:cNvPr>
          <p:cNvSpPr/>
          <p:nvPr/>
        </p:nvSpPr>
        <p:spPr>
          <a:xfrm>
            <a:off x="739140" y="1786159"/>
            <a:ext cx="11361420" cy="64462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CD27EC-CE3E-D453-41E8-D88AAEF9D961}"/>
              </a:ext>
            </a:extLst>
          </p:cNvPr>
          <p:cNvSpPr txBox="1"/>
          <p:nvPr/>
        </p:nvSpPr>
        <p:spPr>
          <a:xfrm>
            <a:off x="81533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F3B54B-D705-AE13-D187-B9DF35034AD4}"/>
              </a:ext>
            </a:extLst>
          </p:cNvPr>
          <p:cNvSpPr txBox="1"/>
          <p:nvPr/>
        </p:nvSpPr>
        <p:spPr>
          <a:xfrm>
            <a:off x="316991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E69FEB7-2042-AEC3-1E65-5860BF184A9A}"/>
              </a:ext>
            </a:extLst>
          </p:cNvPr>
          <p:cNvSpPr txBox="1"/>
          <p:nvPr/>
        </p:nvSpPr>
        <p:spPr>
          <a:xfrm>
            <a:off x="552449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6A47B4-77D1-3229-BA26-05E9F3B4B588}"/>
              </a:ext>
            </a:extLst>
          </p:cNvPr>
          <p:cNvSpPr txBox="1"/>
          <p:nvPr/>
        </p:nvSpPr>
        <p:spPr>
          <a:xfrm>
            <a:off x="787907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1FB6CD-6EEA-1625-933C-23EA4600299C}"/>
              </a:ext>
            </a:extLst>
          </p:cNvPr>
          <p:cNvSpPr txBox="1"/>
          <p:nvPr/>
        </p:nvSpPr>
        <p:spPr>
          <a:xfrm>
            <a:off x="1023365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3A7037-E3C1-C139-6628-9EEBEA09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6CD2D8-0DA1-0A9E-60D4-6B598C69F3D9}"/>
              </a:ext>
            </a:extLst>
          </p:cNvPr>
          <p:cNvSpPr txBox="1"/>
          <p:nvPr/>
        </p:nvSpPr>
        <p:spPr>
          <a:xfrm>
            <a:off x="1790429" y="536466"/>
            <a:ext cx="10310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solidFill>
                  <a:srgbClr val="0F0F0F"/>
                </a:solidFill>
                <a:effectLst/>
                <a:latin typeface="Söhne"/>
              </a:defRPr>
            </a:lvl1pPr>
          </a:lstStyle>
          <a:p>
            <a:r>
              <a:rPr lang="en-US" altLang="ja-JP" dirty="0"/>
              <a:t>Python</a:t>
            </a:r>
            <a:r>
              <a:rPr lang="ja-JP" altLang="ja-JP" dirty="0"/>
              <a:t>のコード（</a:t>
            </a:r>
            <a:r>
              <a:rPr lang="ja-JP" altLang="ja-JP" b="1" dirty="0">
                <a:highlight>
                  <a:srgbClr val="FF00FF"/>
                </a:highlight>
              </a:rPr>
              <a:t>変数</a:t>
            </a:r>
            <a:r>
              <a:rPr lang="ja-JP" altLang="en-US" b="1" dirty="0">
                <a:highlight>
                  <a:srgbClr val="FF00FF"/>
                </a:highlight>
              </a:rPr>
              <a:t>、</a:t>
            </a:r>
            <a:r>
              <a:rPr lang="ja-JP" altLang="ja-JP" b="1" dirty="0">
                <a:highlight>
                  <a:srgbClr val="FF00FF"/>
                </a:highlight>
              </a:rPr>
              <a:t>関数</a:t>
            </a:r>
            <a:r>
              <a:rPr lang="ja-JP" altLang="ja-JP" dirty="0">
                <a:highlight>
                  <a:srgbClr val="FF00FF"/>
                </a:highlight>
              </a:rPr>
              <a:t>、クラス</a:t>
            </a:r>
            <a:r>
              <a:rPr lang="ja-JP" altLang="ja-JP" dirty="0"/>
              <a:t>など）を含むファイル</a:t>
            </a:r>
            <a:r>
              <a:rPr lang="ja-JP" altLang="en-US" dirty="0"/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1649808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61C587-F49E-4BDD-12B1-723C3B70073F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120E69-6C4F-321C-0930-C830EFDD81EA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FE132A-5652-F9E5-1BED-3AF6304D6210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B635ED-13FF-9BB7-8952-906E2950FE2F}"/>
              </a:ext>
            </a:extLst>
          </p:cNvPr>
          <p:cNvSpPr txBox="1"/>
          <p:nvPr/>
        </p:nvSpPr>
        <p:spPr>
          <a:xfrm>
            <a:off x="2903565" y="514737"/>
            <a:ext cx="395094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配列の形状（</a:t>
            </a:r>
            <a:r>
              <a:rPr lang="en-US" altLang="ja-JP" dirty="0"/>
              <a:t>shape</a:t>
            </a:r>
            <a:r>
              <a:rPr lang="ja-JP" altLang="en-US" dirty="0"/>
              <a:t>）を変更する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F52DAEC-247B-0430-BA4A-55E6AAC63A5F}"/>
              </a:ext>
            </a:extLst>
          </p:cNvPr>
          <p:cNvSpPr txBox="1"/>
          <p:nvPr/>
        </p:nvSpPr>
        <p:spPr>
          <a:xfrm>
            <a:off x="482794" y="1870888"/>
            <a:ext cx="937318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en-US" altLang="ja-JP" dirty="0"/>
              <a:t>arr3 = </a:t>
            </a:r>
            <a:r>
              <a:rPr lang="en-US" altLang="ja-JP" dirty="0" err="1"/>
              <a:t>np.array</a:t>
            </a:r>
            <a:r>
              <a:rPr lang="en-US" altLang="ja-JP" dirty="0"/>
              <a:t>([[1, 2], [3, 4], [5, 6], [7, 8]])</a:t>
            </a:r>
          </a:p>
          <a:p>
            <a:endParaRPr lang="en-US" altLang="ja-JP" dirty="0"/>
          </a:p>
          <a:p>
            <a:r>
              <a:rPr lang="en-US" altLang="ja-JP" dirty="0"/>
              <a:t>print(arr3)</a:t>
            </a:r>
          </a:p>
          <a:p>
            <a:r>
              <a:rPr lang="en-US" altLang="ja-JP" dirty="0"/>
              <a:t>print(arr3.reshape(-1))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2753C9-13C1-BDE7-D917-3EA1194BDD8D}"/>
              </a:ext>
            </a:extLst>
          </p:cNvPr>
          <p:cNvSpPr txBox="1"/>
          <p:nvPr/>
        </p:nvSpPr>
        <p:spPr>
          <a:xfrm>
            <a:off x="482794" y="975837"/>
            <a:ext cx="7649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i="0" dirty="0">
                <a:effectLst/>
                <a:latin typeface="Söhne Mono"/>
              </a:rPr>
              <a:t>2</a:t>
            </a:r>
            <a:r>
              <a:rPr lang="ja-JP" altLang="en-US" sz="2400" b="0" i="0" dirty="0">
                <a:effectLst/>
                <a:latin typeface="Söhne Mono"/>
              </a:rPr>
              <a:t>次元配列</a:t>
            </a:r>
            <a:r>
              <a:rPr lang="ja-JP" altLang="en-US" sz="2400" dirty="0">
                <a:latin typeface="Söhne Mono"/>
              </a:rPr>
              <a:t>を</a:t>
            </a:r>
            <a:r>
              <a:rPr lang="en-US" altLang="ja-JP" sz="2400" b="0" i="0" dirty="0">
                <a:effectLst/>
                <a:latin typeface="Söhne Mono"/>
              </a:rPr>
              <a:t>1</a:t>
            </a:r>
            <a:r>
              <a:rPr lang="ja-JP" altLang="en-US" sz="2400" b="0" i="0" dirty="0">
                <a:effectLst/>
                <a:latin typeface="Söhne Mono"/>
              </a:rPr>
              <a:t>次元配列をに変換します。</a:t>
            </a:r>
            <a:endParaRPr lang="ja-JP" altLang="en-US" sz="24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717CCF5-EAEB-D02A-4C5A-F53129957656}"/>
              </a:ext>
            </a:extLst>
          </p:cNvPr>
          <p:cNvSpPr/>
          <p:nvPr/>
        </p:nvSpPr>
        <p:spPr>
          <a:xfrm>
            <a:off x="10028072" y="5382865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48B91D-D6E0-D850-CE07-899B7081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3531C4-44D5-4E65-A6B3-2701F5A3E10D}"/>
              </a:ext>
            </a:extLst>
          </p:cNvPr>
          <p:cNvSpPr txBox="1"/>
          <p:nvPr/>
        </p:nvSpPr>
        <p:spPr>
          <a:xfrm>
            <a:off x="482794" y="141852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E544B9B-81CB-9F1F-13DD-38960C58E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4" y="3533357"/>
            <a:ext cx="4564335" cy="25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6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0A4D86-95F9-B164-86A6-93A0599A5A07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00984F-C473-F2E0-2DD7-A9B8C5F2BD2A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1DEF54-ACE9-BB60-5E93-547BCB0D4A7F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62C54C-0DD7-BC7D-7073-29C925226155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配列の操作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FD5B82-B4AD-79CD-2830-0EF154E2435E}"/>
              </a:ext>
            </a:extLst>
          </p:cNvPr>
          <p:cNvSpPr txBox="1"/>
          <p:nvPr/>
        </p:nvSpPr>
        <p:spPr>
          <a:xfrm>
            <a:off x="136732" y="1067350"/>
            <a:ext cx="2658226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統計的計算メソッド</a:t>
            </a:r>
            <a:r>
              <a:rPr lang="en-US" altLang="ja-JP" sz="2000" b="1" dirty="0">
                <a:solidFill>
                  <a:srgbClr val="FFFF00"/>
                </a:solidFill>
                <a:latin typeface="Söhne"/>
              </a:rPr>
              <a:t>: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B7C72-D087-EAA5-C4FE-710C3709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25" y="1648250"/>
            <a:ext cx="6583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.sum(): 配列内の要素の合計を計算します。</a:t>
            </a:r>
          </a:p>
          <a:p>
            <a:r>
              <a:rPr lang="ja-JP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.mean(): 配列の平均値を計算します。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4018D0-CEBC-AB1A-6CD1-7D55FE81A586}"/>
              </a:ext>
            </a:extLst>
          </p:cNvPr>
          <p:cNvSpPr txBox="1"/>
          <p:nvPr/>
        </p:nvSpPr>
        <p:spPr>
          <a:xfrm>
            <a:off x="667110" y="39488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print(arr3.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sum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CFF62B-08FA-6BE1-6329-CA5ACDC37DA6}"/>
              </a:ext>
            </a:extLst>
          </p:cNvPr>
          <p:cNvSpPr txBox="1"/>
          <p:nvPr/>
        </p:nvSpPr>
        <p:spPr>
          <a:xfrm>
            <a:off x="667110" y="44105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print(arr3.mean())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EC4EDDA-CE05-9197-8DED-317844BC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1E00EA-18A4-FB18-9700-C3A300CCBDA4}"/>
              </a:ext>
            </a:extLst>
          </p:cNvPr>
          <p:cNvSpPr txBox="1"/>
          <p:nvPr/>
        </p:nvSpPr>
        <p:spPr>
          <a:xfrm>
            <a:off x="667110" y="2839775"/>
            <a:ext cx="10054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arr3 = 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BC159B-937D-8D19-3309-AF856E28E277}"/>
              </a:ext>
            </a:extLst>
          </p:cNvPr>
          <p:cNvSpPr txBox="1"/>
          <p:nvPr/>
        </p:nvSpPr>
        <p:spPr>
          <a:xfrm>
            <a:off x="667110" y="346081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2104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0A4D86-95F9-B164-86A6-93A0599A5A07}"/>
              </a:ext>
            </a:extLst>
          </p:cNvPr>
          <p:cNvSpPr txBox="1"/>
          <p:nvPr/>
        </p:nvSpPr>
        <p:spPr>
          <a:xfrm>
            <a:off x="136732" y="517228"/>
            <a:ext cx="232873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Numpy</a:t>
            </a:r>
            <a:r>
              <a:rPr kumimoji="1" lang="en-US" altLang="ja-JP" b="1" dirty="0"/>
              <a:t>-</a:t>
            </a:r>
            <a:r>
              <a:rPr kumimoji="1" lang="ja-JP" altLang="en-US" b="1" dirty="0"/>
              <a:t>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00984F-C473-F2E0-2DD7-A9B8C5F2BD2A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1DEF54-ACE9-BB60-5E93-547BCB0D4A7F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62C54C-0DD7-BC7D-7073-29C925226155}"/>
              </a:ext>
            </a:extLst>
          </p:cNvPr>
          <p:cNvSpPr txBox="1"/>
          <p:nvPr/>
        </p:nvSpPr>
        <p:spPr>
          <a:xfrm>
            <a:off x="2465462" y="517228"/>
            <a:ext cx="30485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ja-JP" altLang="en-US" dirty="0"/>
              <a:t>配列の操作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FD5B82-B4AD-79CD-2830-0EF154E2435E}"/>
              </a:ext>
            </a:extLst>
          </p:cNvPr>
          <p:cNvSpPr txBox="1"/>
          <p:nvPr/>
        </p:nvSpPr>
        <p:spPr>
          <a:xfrm>
            <a:off x="136732" y="1067350"/>
            <a:ext cx="2658226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FF00"/>
                </a:solidFill>
                <a:latin typeface="Söhne"/>
              </a:rPr>
              <a:t>統計的計算メソッド</a:t>
            </a:r>
            <a:r>
              <a:rPr lang="en-US" altLang="ja-JP" sz="2000" b="1" dirty="0">
                <a:solidFill>
                  <a:srgbClr val="FFFF00"/>
                </a:solidFill>
                <a:latin typeface="Söhne"/>
              </a:rPr>
              <a:t>: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B7C72-D087-EAA5-C4FE-710C3709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25" y="1648250"/>
            <a:ext cx="6583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.sum(): 配列内の要素の合計を計算します。</a:t>
            </a:r>
          </a:p>
          <a:p>
            <a:r>
              <a:rPr lang="ja-JP" altLang="ja-JP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.mean(): 配列の平均値を計算します。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457BF7-C56F-08C8-421A-521AD6B3F5F0}"/>
              </a:ext>
            </a:extLst>
          </p:cNvPr>
          <p:cNvSpPr/>
          <p:nvPr/>
        </p:nvSpPr>
        <p:spPr>
          <a:xfrm>
            <a:off x="9878547" y="5439314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EC4EDDA-CE05-9197-8DED-317844BC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838C92-B108-6AA0-A4A1-04C0C620C345}"/>
              </a:ext>
            </a:extLst>
          </p:cNvPr>
          <p:cNvSpPr txBox="1"/>
          <p:nvPr/>
        </p:nvSpPr>
        <p:spPr>
          <a:xfrm>
            <a:off x="667110" y="39488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print(arr3.</a:t>
            </a:r>
            <a:r>
              <a:rPr lang="en-US" altLang="ja-JP" sz="2400" b="0" dirty="0">
                <a:effectLst/>
                <a:latin typeface="Courier New" panose="02070309020205020404" pitchFamily="49" charset="0"/>
              </a:rPr>
              <a:t>sum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B33324-0D09-18F5-51F4-A2A97A4BB2F8}"/>
              </a:ext>
            </a:extLst>
          </p:cNvPr>
          <p:cNvSpPr txBox="1"/>
          <p:nvPr/>
        </p:nvSpPr>
        <p:spPr>
          <a:xfrm>
            <a:off x="667110" y="52653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print(arr3.mean())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115D4C-605D-6A04-6F2A-6536C1F0B41E}"/>
              </a:ext>
            </a:extLst>
          </p:cNvPr>
          <p:cNvSpPr txBox="1"/>
          <p:nvPr/>
        </p:nvSpPr>
        <p:spPr>
          <a:xfrm>
            <a:off x="667110" y="2839775"/>
            <a:ext cx="10054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arr3 = 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15CE3A-2D86-85FC-FA42-25506E39F05F}"/>
              </a:ext>
            </a:extLst>
          </p:cNvPr>
          <p:cNvSpPr txBox="1"/>
          <p:nvPr/>
        </p:nvSpPr>
        <p:spPr>
          <a:xfrm>
            <a:off x="667110" y="3460818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99AED1C-74F7-B225-3840-B43B69CD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8" y="4371047"/>
            <a:ext cx="3185590" cy="91569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8A473CD-AB18-E04E-F612-761EB541F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1" t="7447"/>
          <a:stretch/>
        </p:blipFill>
        <p:spPr>
          <a:xfrm>
            <a:off x="538725" y="5790649"/>
            <a:ext cx="2520498" cy="9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866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CB08918-D2AA-EB14-146A-A0FE5E74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D96A-F066-47E4-9553-675BF6234992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813F33-97D5-8D97-AA8C-E745D80D37FE}"/>
              </a:ext>
            </a:extLst>
          </p:cNvPr>
          <p:cNvSpPr txBox="1"/>
          <p:nvPr/>
        </p:nvSpPr>
        <p:spPr>
          <a:xfrm>
            <a:off x="145197" y="1606159"/>
            <a:ext cx="10056421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0F0F0F"/>
                </a:solidFill>
                <a:effectLst/>
                <a:latin typeface="Söhne"/>
              </a:rPr>
              <a:t>課題</a:t>
            </a:r>
            <a:r>
              <a:rPr lang="en-US" altLang="ja-JP" sz="2400" b="0" i="0" dirty="0">
                <a:solidFill>
                  <a:srgbClr val="0F0F0F"/>
                </a:solidFill>
                <a:effectLst/>
                <a:latin typeface="Söhne"/>
              </a:rPr>
              <a:t>1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Söhne"/>
              </a:rPr>
              <a:t>：</a:t>
            </a:r>
            <a:endParaRPr lang="en-US" altLang="ja-JP" sz="2400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altLang="ja-JP" sz="2400" dirty="0" err="1">
                <a:solidFill>
                  <a:srgbClr val="0F0F0F"/>
                </a:solidFill>
                <a:latin typeface="Söhne"/>
              </a:rPr>
              <a:t>Numpy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ライブラリをインポートするコードを書いてください。</a:t>
            </a:r>
            <a:endParaRPr lang="en-US" altLang="ja-JP" sz="2400" dirty="0">
              <a:solidFill>
                <a:srgbClr val="0F0F0F"/>
              </a:solidFill>
              <a:latin typeface="Söhne"/>
            </a:endParaRPr>
          </a:p>
          <a:p>
            <a:r>
              <a:rPr lang="en-US" altLang="ja-JP" sz="2400" dirty="0" err="1">
                <a:solidFill>
                  <a:srgbClr val="0F0F0F"/>
                </a:solidFill>
                <a:latin typeface="Söhne"/>
              </a:rPr>
              <a:t>Numpy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の略称は「</a:t>
            </a:r>
            <a:r>
              <a:rPr lang="en-US" altLang="ja-JP" sz="2400" dirty="0">
                <a:solidFill>
                  <a:srgbClr val="0F0F0F"/>
                </a:solidFill>
                <a:latin typeface="Söhne"/>
              </a:rPr>
              <a:t>np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」とします。</a:t>
            </a:r>
            <a:endParaRPr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3C2635-198D-057D-5904-A000C534FDC6}"/>
              </a:ext>
            </a:extLst>
          </p:cNvPr>
          <p:cNvSpPr txBox="1"/>
          <p:nvPr/>
        </p:nvSpPr>
        <p:spPr>
          <a:xfrm>
            <a:off x="136731" y="3225114"/>
            <a:ext cx="1006488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0F0F0F"/>
                </a:solidFill>
                <a:effectLst/>
                <a:latin typeface="Söhne"/>
              </a:rPr>
              <a:t>課題</a:t>
            </a:r>
            <a:r>
              <a:rPr lang="en-US" altLang="ja-JP" sz="2400" b="0" i="0" dirty="0">
                <a:solidFill>
                  <a:srgbClr val="0F0F0F"/>
                </a:solidFill>
                <a:effectLst/>
                <a:latin typeface="Söhne"/>
              </a:rPr>
              <a:t>2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Söhne"/>
              </a:rPr>
              <a:t>：</a:t>
            </a:r>
            <a:endParaRPr lang="en-US" altLang="ja-JP" sz="2400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altLang="ja-JP" sz="2400" dirty="0">
                <a:solidFill>
                  <a:srgbClr val="0F0F0F"/>
                </a:solidFill>
                <a:latin typeface="Söhne"/>
              </a:rPr>
              <a:t>print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関数を使って、下記</a:t>
            </a:r>
            <a:r>
              <a:rPr lang="en-US" altLang="ja-JP" sz="2400" dirty="0">
                <a:solidFill>
                  <a:srgbClr val="0F0F0F"/>
                </a:solidFill>
                <a:latin typeface="Söhne"/>
              </a:rPr>
              <a:t>2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つのリストから</a:t>
            </a:r>
            <a:r>
              <a:rPr lang="en-US" altLang="ja-JP" sz="2400" dirty="0">
                <a:solidFill>
                  <a:srgbClr val="0F0F0F"/>
                </a:solidFill>
                <a:latin typeface="Söhne"/>
              </a:rPr>
              <a:t>2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次元配列を作成するコードを書いてください。</a:t>
            </a:r>
            <a:endParaRPr lang="en-US" altLang="ja-JP" sz="2400" dirty="0">
              <a:solidFill>
                <a:srgbClr val="0F0F0F"/>
              </a:solidFill>
              <a:latin typeface="Söhne"/>
            </a:endParaRPr>
          </a:p>
          <a:p>
            <a:endParaRPr lang="en-US" altLang="ja-JP" sz="2400" dirty="0">
              <a:solidFill>
                <a:srgbClr val="0F0F0F"/>
              </a:solidFill>
              <a:latin typeface="Söhne"/>
            </a:endParaRPr>
          </a:p>
          <a:p>
            <a:r>
              <a:rPr lang="en-US" altLang="ja-JP" sz="2400" dirty="0">
                <a:solidFill>
                  <a:srgbClr val="0F0F0F"/>
                </a:solidFill>
                <a:latin typeface="Söhne"/>
              </a:rPr>
              <a:t>[1,2,3,4,5]</a:t>
            </a:r>
          </a:p>
          <a:p>
            <a:r>
              <a:rPr lang="en-US" altLang="ja-JP" sz="2400" dirty="0">
                <a:solidFill>
                  <a:srgbClr val="0F0F0F"/>
                </a:solidFill>
                <a:latin typeface="Söhne"/>
              </a:rPr>
              <a:t>[5,4,3,2,1]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CF83D1-72CB-A7CB-CC08-93153FAF239F}"/>
              </a:ext>
            </a:extLst>
          </p:cNvPr>
          <p:cNvSpPr txBox="1"/>
          <p:nvPr/>
        </p:nvSpPr>
        <p:spPr>
          <a:xfrm>
            <a:off x="136731" y="783247"/>
            <a:ext cx="10996936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i="0" dirty="0" err="1">
                <a:solidFill>
                  <a:srgbClr val="0F0F0F"/>
                </a:solidFill>
                <a:effectLst/>
                <a:latin typeface="Söhne"/>
              </a:rPr>
              <a:t>WebClass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で課題を提出してください、締め切りは</a:t>
            </a:r>
            <a:r>
              <a:rPr lang="en-US" altLang="ja-JP" sz="2400" dirty="0">
                <a:solidFill>
                  <a:srgbClr val="0F0F0F"/>
                </a:solidFill>
                <a:latin typeface="Söhne"/>
              </a:rPr>
              <a:t>12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月</a:t>
            </a:r>
            <a:r>
              <a:rPr lang="en-US" altLang="ja-JP" sz="2400" dirty="0">
                <a:solidFill>
                  <a:srgbClr val="0F0F0F"/>
                </a:solidFill>
                <a:latin typeface="Söhne"/>
              </a:rPr>
              <a:t>21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日</a:t>
            </a:r>
            <a:r>
              <a:rPr lang="en-US" altLang="ja-JP" sz="2400" dirty="0">
                <a:solidFill>
                  <a:srgbClr val="0F0F0F"/>
                </a:solidFill>
                <a:latin typeface="Söhne"/>
              </a:rPr>
              <a:t>23:59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までです。</a:t>
            </a:r>
            <a:endParaRPr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6CFC00-0061-860D-AFAD-034E094D8292}"/>
              </a:ext>
            </a:extLst>
          </p:cNvPr>
          <p:cNvSpPr txBox="1"/>
          <p:nvPr/>
        </p:nvSpPr>
        <p:spPr>
          <a:xfrm>
            <a:off x="1709158" y="12697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982F0F-9EDB-7256-9C7F-513144B338D4}"/>
              </a:ext>
            </a:extLst>
          </p:cNvPr>
          <p:cNvSpPr txBox="1"/>
          <p:nvPr/>
        </p:nvSpPr>
        <p:spPr>
          <a:xfrm>
            <a:off x="136732" y="126979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9566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3F4B7C-F58E-4C54-1389-5CCC5910A609}"/>
              </a:ext>
            </a:extLst>
          </p:cNvPr>
          <p:cNvSpPr txBox="1"/>
          <p:nvPr/>
        </p:nvSpPr>
        <p:spPr>
          <a:xfrm>
            <a:off x="0" y="544890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B0D44AA-5F1D-DD95-2799-9922EF5D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29" y="1246747"/>
            <a:ext cx="5829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ja-JP" sz="2400" dirty="0">
                <a:solidFill>
                  <a:srgbClr val="0F0F0F"/>
                </a:solidFill>
                <a:latin typeface="Söhne"/>
              </a:rPr>
              <a:t>複数のモジュールをグループ化します。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277F6-A263-CC62-D4A7-4282976A3EA7}"/>
              </a:ext>
            </a:extLst>
          </p:cNvPr>
          <p:cNvSpPr txBox="1"/>
          <p:nvPr/>
        </p:nvSpPr>
        <p:spPr>
          <a:xfrm>
            <a:off x="0" y="1246747"/>
            <a:ext cx="1810854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パッケージ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45C1C3-4584-9E0C-1735-A395A66131F1}"/>
              </a:ext>
            </a:extLst>
          </p:cNvPr>
          <p:cNvSpPr txBox="1"/>
          <p:nvPr/>
        </p:nvSpPr>
        <p:spPr>
          <a:xfrm>
            <a:off x="1836420" y="3511192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400">
                <a:solidFill>
                  <a:srgbClr val="0F0F0F"/>
                </a:solidFill>
                <a:latin typeface="Söhne"/>
              </a:defRPr>
            </a:lvl1pPr>
          </a:lstStyle>
          <a:p>
            <a:r>
              <a:rPr lang="ja-JP" altLang="en-US" dirty="0"/>
              <a:t>複数のモジュールやパッケージで構成されています。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CE648C-A002-39A1-5C2B-D1F68C854A5B}"/>
              </a:ext>
            </a:extLst>
          </p:cNvPr>
          <p:cNvSpPr txBox="1"/>
          <p:nvPr/>
        </p:nvSpPr>
        <p:spPr>
          <a:xfrm>
            <a:off x="0" y="3511192"/>
            <a:ext cx="1836420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ライブラリ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46C655-C607-DEB0-8776-5640D69EE1A0}"/>
              </a:ext>
            </a:extLst>
          </p:cNvPr>
          <p:cNvSpPr/>
          <p:nvPr/>
        </p:nvSpPr>
        <p:spPr>
          <a:xfrm>
            <a:off x="739140" y="1786159"/>
            <a:ext cx="11361420" cy="64462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CD27EC-CE3E-D453-41E8-D88AAEF9D961}"/>
              </a:ext>
            </a:extLst>
          </p:cNvPr>
          <p:cNvSpPr txBox="1"/>
          <p:nvPr/>
        </p:nvSpPr>
        <p:spPr>
          <a:xfrm>
            <a:off x="81533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F3B54B-D705-AE13-D187-B9DF35034AD4}"/>
              </a:ext>
            </a:extLst>
          </p:cNvPr>
          <p:cNvSpPr txBox="1"/>
          <p:nvPr/>
        </p:nvSpPr>
        <p:spPr>
          <a:xfrm>
            <a:off x="316991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E69FEB7-2042-AEC3-1E65-5860BF184A9A}"/>
              </a:ext>
            </a:extLst>
          </p:cNvPr>
          <p:cNvSpPr txBox="1"/>
          <p:nvPr/>
        </p:nvSpPr>
        <p:spPr>
          <a:xfrm>
            <a:off x="552449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6A47B4-77D1-3229-BA26-05E9F3B4B588}"/>
              </a:ext>
            </a:extLst>
          </p:cNvPr>
          <p:cNvSpPr txBox="1"/>
          <p:nvPr/>
        </p:nvSpPr>
        <p:spPr>
          <a:xfrm>
            <a:off x="787907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1FB6CD-6EEA-1625-933C-23EA4600299C}"/>
              </a:ext>
            </a:extLst>
          </p:cNvPr>
          <p:cNvSpPr txBox="1"/>
          <p:nvPr/>
        </p:nvSpPr>
        <p:spPr>
          <a:xfrm>
            <a:off x="10233659" y="1860026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D25491F-54D5-C7FC-F9F9-85F2191AB499}"/>
              </a:ext>
            </a:extLst>
          </p:cNvPr>
          <p:cNvSpPr/>
          <p:nvPr/>
        </p:nvSpPr>
        <p:spPr>
          <a:xfrm>
            <a:off x="662940" y="4067317"/>
            <a:ext cx="11529060" cy="149528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E58EFE0-B335-C7CF-5903-D36DBCE9F802}"/>
              </a:ext>
            </a:extLst>
          </p:cNvPr>
          <p:cNvSpPr/>
          <p:nvPr/>
        </p:nvSpPr>
        <p:spPr>
          <a:xfrm>
            <a:off x="749216" y="4134193"/>
            <a:ext cx="11361420" cy="64462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E7031F1-149C-315B-AC7D-CC18AC60FEA1}"/>
              </a:ext>
            </a:extLst>
          </p:cNvPr>
          <p:cNvSpPr txBox="1"/>
          <p:nvPr/>
        </p:nvSpPr>
        <p:spPr>
          <a:xfrm>
            <a:off x="825415" y="4208060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9DAD37-67E5-6F0F-9AB9-A1A5BC0E623F}"/>
              </a:ext>
            </a:extLst>
          </p:cNvPr>
          <p:cNvSpPr txBox="1"/>
          <p:nvPr/>
        </p:nvSpPr>
        <p:spPr>
          <a:xfrm>
            <a:off x="3179995" y="4208060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920AD6C-E083-8FE5-E82A-F32B6E7D5056}"/>
              </a:ext>
            </a:extLst>
          </p:cNvPr>
          <p:cNvSpPr txBox="1"/>
          <p:nvPr/>
        </p:nvSpPr>
        <p:spPr>
          <a:xfrm>
            <a:off x="5534575" y="4208060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CF4333E-6235-EA5B-E199-DD9505A7FA8A}"/>
              </a:ext>
            </a:extLst>
          </p:cNvPr>
          <p:cNvSpPr txBox="1"/>
          <p:nvPr/>
        </p:nvSpPr>
        <p:spPr>
          <a:xfrm>
            <a:off x="7889155" y="4208060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A74472-E809-3A46-EA1F-B32E2F929446}"/>
              </a:ext>
            </a:extLst>
          </p:cNvPr>
          <p:cNvSpPr txBox="1"/>
          <p:nvPr/>
        </p:nvSpPr>
        <p:spPr>
          <a:xfrm>
            <a:off x="10243735" y="4208060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F493802-1971-E5CF-D344-16ACB8CC25FF}"/>
              </a:ext>
            </a:extLst>
          </p:cNvPr>
          <p:cNvSpPr/>
          <p:nvPr/>
        </p:nvSpPr>
        <p:spPr>
          <a:xfrm>
            <a:off x="749216" y="4824515"/>
            <a:ext cx="11361420" cy="644621"/>
          </a:xfrm>
          <a:prstGeom prst="rect">
            <a:avLst/>
          </a:prstGeom>
          <a:solidFill>
            <a:schemeClr val="bg1"/>
          </a:solidFill>
          <a:ln w="28575">
            <a:solidFill>
              <a:srgbClr val="F3D7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688E190-10BF-974D-A191-55028A3CAEE5}"/>
              </a:ext>
            </a:extLst>
          </p:cNvPr>
          <p:cNvSpPr txBox="1"/>
          <p:nvPr/>
        </p:nvSpPr>
        <p:spPr>
          <a:xfrm>
            <a:off x="825415" y="4898382"/>
            <a:ext cx="1810854" cy="461665"/>
          </a:xfrm>
          <a:prstGeom prst="rect">
            <a:avLst/>
          </a:prstGeom>
          <a:solidFill>
            <a:srgbClr val="F3D7F4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sz="2400" b="1"/>
            </a:lvl1pPr>
          </a:lstStyle>
          <a:p>
            <a:r>
              <a:rPr lang="ja-JP" altLang="en-US" dirty="0"/>
              <a:t>モジュール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BC34B8C-DADD-57B9-DF8A-91B209DE1BCE}"/>
              </a:ext>
            </a:extLst>
          </p:cNvPr>
          <p:cNvSpPr txBox="1"/>
          <p:nvPr/>
        </p:nvSpPr>
        <p:spPr>
          <a:xfrm>
            <a:off x="3179995" y="4898382"/>
            <a:ext cx="1810854" cy="461665"/>
          </a:xfrm>
          <a:prstGeom prst="rect">
            <a:avLst/>
          </a:prstGeom>
          <a:solidFill>
            <a:srgbClr val="F3D7F4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54C1682-23AB-9CF1-50A4-4014712A2E40}"/>
              </a:ext>
            </a:extLst>
          </p:cNvPr>
          <p:cNvSpPr txBox="1"/>
          <p:nvPr/>
        </p:nvSpPr>
        <p:spPr>
          <a:xfrm>
            <a:off x="5534575" y="4898382"/>
            <a:ext cx="1810854" cy="461665"/>
          </a:xfrm>
          <a:prstGeom prst="rect">
            <a:avLst/>
          </a:prstGeom>
          <a:solidFill>
            <a:srgbClr val="F3D7F4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A0DEF2-24DD-1746-2532-A8415F3F5B3D}"/>
              </a:ext>
            </a:extLst>
          </p:cNvPr>
          <p:cNvSpPr txBox="1"/>
          <p:nvPr/>
        </p:nvSpPr>
        <p:spPr>
          <a:xfrm>
            <a:off x="7889155" y="4898382"/>
            <a:ext cx="1810854" cy="461665"/>
          </a:xfrm>
          <a:prstGeom prst="rect">
            <a:avLst/>
          </a:prstGeom>
          <a:solidFill>
            <a:srgbClr val="F3D7F4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E3EF7E-9F62-9F2E-FCE6-34D64451BDC5}"/>
              </a:ext>
            </a:extLst>
          </p:cNvPr>
          <p:cNvSpPr txBox="1"/>
          <p:nvPr/>
        </p:nvSpPr>
        <p:spPr>
          <a:xfrm>
            <a:off x="10243735" y="4898382"/>
            <a:ext cx="1810854" cy="461665"/>
          </a:xfrm>
          <a:prstGeom prst="rect">
            <a:avLst/>
          </a:prstGeom>
          <a:solidFill>
            <a:srgbClr val="F3D7F4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3A7037-E3C1-C139-6628-9EEBEA09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6CD2D8-0DA1-0A9E-60D4-6B598C69F3D9}"/>
              </a:ext>
            </a:extLst>
          </p:cNvPr>
          <p:cNvSpPr txBox="1"/>
          <p:nvPr/>
        </p:nvSpPr>
        <p:spPr>
          <a:xfrm>
            <a:off x="1790429" y="536466"/>
            <a:ext cx="10310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solidFill>
                  <a:srgbClr val="0F0F0F"/>
                </a:solidFill>
                <a:effectLst/>
                <a:latin typeface="Söhne"/>
              </a:defRPr>
            </a:lvl1pPr>
          </a:lstStyle>
          <a:p>
            <a:r>
              <a:rPr lang="en-US" altLang="ja-JP" dirty="0"/>
              <a:t>Python</a:t>
            </a:r>
            <a:r>
              <a:rPr lang="ja-JP" altLang="ja-JP" dirty="0"/>
              <a:t>のコード（</a:t>
            </a:r>
            <a:r>
              <a:rPr lang="ja-JP" altLang="ja-JP" b="1" dirty="0">
                <a:highlight>
                  <a:srgbClr val="FF00FF"/>
                </a:highlight>
              </a:rPr>
              <a:t>変数</a:t>
            </a:r>
            <a:r>
              <a:rPr lang="ja-JP" altLang="en-US" b="1" dirty="0">
                <a:highlight>
                  <a:srgbClr val="FF00FF"/>
                </a:highlight>
              </a:rPr>
              <a:t>、</a:t>
            </a:r>
            <a:r>
              <a:rPr lang="ja-JP" altLang="ja-JP" b="1" dirty="0">
                <a:highlight>
                  <a:srgbClr val="FF00FF"/>
                </a:highlight>
              </a:rPr>
              <a:t>関数</a:t>
            </a:r>
            <a:r>
              <a:rPr lang="ja-JP" altLang="ja-JP" dirty="0">
                <a:highlight>
                  <a:srgbClr val="FF00FF"/>
                </a:highlight>
              </a:rPr>
              <a:t>、クラス</a:t>
            </a:r>
            <a:r>
              <a:rPr lang="ja-JP" altLang="ja-JP" dirty="0"/>
              <a:t>など）を含むファイル</a:t>
            </a:r>
            <a:r>
              <a:rPr lang="ja-JP" altLang="en-US" dirty="0"/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23477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9E786-B29E-89B9-46E1-7B45706D48B5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CC772-AC94-36E6-D1CD-1F77A3A4ADAD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3F4B7C-F58E-4C54-1389-5CCC5910A609}"/>
              </a:ext>
            </a:extLst>
          </p:cNvPr>
          <p:cNvSpPr txBox="1"/>
          <p:nvPr/>
        </p:nvSpPr>
        <p:spPr>
          <a:xfrm>
            <a:off x="0" y="544890"/>
            <a:ext cx="181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3EE8440-3E1E-307A-9D47-000A2557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40BD98-C5C7-A5F8-5B43-7EFE869C6C63}"/>
              </a:ext>
            </a:extLst>
          </p:cNvPr>
          <p:cNvSpPr txBox="1"/>
          <p:nvPr/>
        </p:nvSpPr>
        <p:spPr>
          <a:xfrm>
            <a:off x="1790429" y="536466"/>
            <a:ext cx="10310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solidFill>
                  <a:srgbClr val="0F0F0F"/>
                </a:solidFill>
                <a:effectLst/>
                <a:latin typeface="Söhne"/>
              </a:defRPr>
            </a:lvl1pPr>
          </a:lstStyle>
          <a:p>
            <a:r>
              <a:rPr lang="en-US" altLang="ja-JP" dirty="0"/>
              <a:t>Python</a:t>
            </a:r>
            <a:r>
              <a:rPr lang="ja-JP" altLang="ja-JP" dirty="0"/>
              <a:t>のコード（</a:t>
            </a:r>
            <a:r>
              <a:rPr lang="ja-JP" altLang="ja-JP" b="1" dirty="0">
                <a:highlight>
                  <a:srgbClr val="FF00FF"/>
                </a:highlight>
              </a:rPr>
              <a:t>変数</a:t>
            </a:r>
            <a:r>
              <a:rPr lang="ja-JP" altLang="en-US" b="1" dirty="0">
                <a:highlight>
                  <a:srgbClr val="FF00FF"/>
                </a:highlight>
              </a:rPr>
              <a:t>、</a:t>
            </a:r>
            <a:r>
              <a:rPr lang="ja-JP" altLang="ja-JP" b="1" dirty="0">
                <a:highlight>
                  <a:srgbClr val="FF00FF"/>
                </a:highlight>
              </a:rPr>
              <a:t>関数</a:t>
            </a:r>
            <a:r>
              <a:rPr lang="ja-JP" altLang="ja-JP" dirty="0">
                <a:highlight>
                  <a:srgbClr val="FF00FF"/>
                </a:highlight>
              </a:rPr>
              <a:t>、クラス</a:t>
            </a:r>
            <a:r>
              <a:rPr lang="ja-JP" altLang="ja-JP" dirty="0"/>
              <a:t>など）を含むファイル</a:t>
            </a:r>
            <a:r>
              <a:rPr lang="ja-JP" altLang="en-US" dirty="0"/>
              <a:t>です。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19A0D0-F9D0-157C-DE25-F512F7EB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854" y="1131419"/>
            <a:ext cx="3777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400" dirty="0">
                <a:solidFill>
                  <a:srgbClr val="0F0F0F"/>
                </a:solidFill>
                <a:latin typeface="Söhne"/>
              </a:rPr>
              <a:t>拡張子</a:t>
            </a:r>
            <a:r>
              <a:rPr lang="ja-JP" altLang="en-US" sz="2400" dirty="0">
                <a:solidFill>
                  <a:srgbClr val="0F0F0F"/>
                </a:solidFill>
                <a:latin typeface="Söhne"/>
              </a:rPr>
              <a:t>：</a:t>
            </a:r>
            <a:r>
              <a:rPr lang="ja-JP" altLang="ja-JP" sz="2400" dirty="0">
                <a:solidFill>
                  <a:srgbClr val="0F0F0F"/>
                </a:solidFill>
                <a:latin typeface="Söhne"/>
              </a:rPr>
              <a:t> .py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995357-A776-FCBD-7FFD-F161DADBE380}"/>
              </a:ext>
            </a:extLst>
          </p:cNvPr>
          <p:cNvSpPr txBox="1"/>
          <p:nvPr/>
        </p:nvSpPr>
        <p:spPr>
          <a:xfrm>
            <a:off x="1810854" y="2186498"/>
            <a:ext cx="61453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000" dirty="0"/>
              <a:t>クラス</a:t>
            </a:r>
            <a:r>
              <a:rPr lang="ja-JP" altLang="en-US" sz="2000" dirty="0"/>
              <a:t>：関数や変数などを含む構造です。</a:t>
            </a:r>
            <a:endParaRPr lang="en-US" altLang="ja-JP" sz="2000" dirty="0"/>
          </a:p>
          <a:p>
            <a:r>
              <a:rPr lang="ja-JP" altLang="en-US" sz="2000" dirty="0"/>
              <a:t>　　　　クラスの中の関数は、メソッドと言います。</a:t>
            </a:r>
          </a:p>
        </p:txBody>
      </p:sp>
    </p:spTree>
    <p:extLst>
      <p:ext uri="{BB962C8B-B14F-4D97-AF65-F5344CB8AC3E}">
        <p14:creationId xmlns:p14="http://schemas.microsoft.com/office/powerpoint/2010/main" val="195875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F26B3-A12C-EB8F-7ED6-05F08EBC6AA1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8DDF45-1A34-128B-9F44-7EE7EF636E36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934DB1-7F37-D146-015B-5BBA4B638176}"/>
              </a:ext>
            </a:extLst>
          </p:cNvPr>
          <p:cNvSpPr txBox="1"/>
          <p:nvPr/>
        </p:nvSpPr>
        <p:spPr>
          <a:xfrm>
            <a:off x="0" y="591826"/>
            <a:ext cx="46981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モジュールを作ってみましょう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C8EEC7-C274-A8B2-732A-2288E79DD748}"/>
              </a:ext>
            </a:extLst>
          </p:cNvPr>
          <p:cNvSpPr txBox="1"/>
          <p:nvPr/>
        </p:nvSpPr>
        <p:spPr>
          <a:xfrm>
            <a:off x="4701052" y="622603"/>
            <a:ext cx="558558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+mn-ea"/>
              </a:rPr>
              <a:t>年末年始挨拶の言葉をモジュールにしたいです。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F97CB2-78EB-FA5F-8943-AA88A5C32FFF}"/>
              </a:ext>
            </a:extLst>
          </p:cNvPr>
          <p:cNvSpPr txBox="1"/>
          <p:nvPr/>
        </p:nvSpPr>
        <p:spPr>
          <a:xfrm>
            <a:off x="739526" y="1320121"/>
            <a:ext cx="4797892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Merry Christmas!</a:t>
            </a:r>
            <a:endParaRPr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8FEDEFD-E5B7-7FB4-95DC-A818520A6347}"/>
              </a:ext>
            </a:extLst>
          </p:cNvPr>
          <p:cNvSpPr txBox="1"/>
          <p:nvPr/>
        </p:nvSpPr>
        <p:spPr>
          <a:xfrm>
            <a:off x="739525" y="3905116"/>
            <a:ext cx="479789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Happy New Year</a:t>
            </a:r>
            <a:r>
              <a:rPr lang="ja-JP" altLang="en-US" sz="2400" dirty="0"/>
              <a:t>!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6D8409-CC9A-7501-8D89-6BCAD756300F}"/>
              </a:ext>
            </a:extLst>
          </p:cNvPr>
          <p:cNvSpPr txBox="1"/>
          <p:nvPr/>
        </p:nvSpPr>
        <p:spPr>
          <a:xfrm>
            <a:off x="5623734" y="1320121"/>
            <a:ext cx="2413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i="0" dirty="0">
                <a:effectLst/>
                <a:highlight>
                  <a:srgbClr val="FF00FF"/>
                </a:highlight>
                <a:latin typeface="Söhne"/>
              </a:rPr>
              <a:t>関数</a:t>
            </a:r>
            <a:endParaRPr lang="ja-JP" altLang="en-US" sz="2400" dirty="0">
              <a:highlight>
                <a:srgbClr val="FF00FF"/>
              </a:highligh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CD0AEC-0E8E-30CC-91ED-D91EB25AA140}"/>
              </a:ext>
            </a:extLst>
          </p:cNvPr>
          <p:cNvSpPr txBox="1"/>
          <p:nvPr/>
        </p:nvSpPr>
        <p:spPr>
          <a:xfrm>
            <a:off x="5623734" y="3905116"/>
            <a:ext cx="2413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i="0" dirty="0">
                <a:effectLst/>
                <a:highlight>
                  <a:srgbClr val="FF00FF"/>
                </a:highlight>
                <a:latin typeface="Söhne"/>
              </a:rPr>
              <a:t>関数</a:t>
            </a:r>
            <a:endParaRPr lang="ja-JP" altLang="en-US" sz="2400" dirty="0">
              <a:highlight>
                <a:srgbClr val="FF00FF"/>
              </a:highlight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5BF2DD1-8C72-7A5D-4632-C6243227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0F66508-9A43-C566-DD16-5EDAAEA39981}"/>
              </a:ext>
            </a:extLst>
          </p:cNvPr>
          <p:cNvSpPr/>
          <p:nvPr/>
        </p:nvSpPr>
        <p:spPr>
          <a:xfrm>
            <a:off x="7111059" y="1602894"/>
            <a:ext cx="436005" cy="248111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5B6472-300F-60B2-6B5F-4737A2DD3372}"/>
              </a:ext>
            </a:extLst>
          </p:cNvPr>
          <p:cNvSpPr txBox="1"/>
          <p:nvPr/>
        </p:nvSpPr>
        <p:spPr>
          <a:xfrm>
            <a:off x="7760149" y="2612618"/>
            <a:ext cx="171879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FF00"/>
                </a:solidFill>
                <a:latin typeface="+mn-ea"/>
              </a:rPr>
              <a:t>モジュール</a:t>
            </a:r>
            <a:endParaRPr lang="ja-JP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2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F26B3-A12C-EB8F-7ED6-05F08EBC6AA1}"/>
              </a:ext>
            </a:extLst>
          </p:cNvPr>
          <p:cNvSpPr txBox="1"/>
          <p:nvPr/>
        </p:nvSpPr>
        <p:spPr>
          <a:xfrm>
            <a:off x="1572426" y="3068"/>
            <a:ext cx="47978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000" b="1" dirty="0"/>
              <a:t>モジュール、パッケージ、ライブラリ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8DDF45-1A34-128B-9F44-7EE7EF636E36}"/>
              </a:ext>
            </a:extLst>
          </p:cNvPr>
          <p:cNvSpPr txBox="1"/>
          <p:nvPr/>
        </p:nvSpPr>
        <p:spPr>
          <a:xfrm>
            <a:off x="-1" y="0"/>
            <a:ext cx="16306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Python</a:t>
            </a:r>
            <a:r>
              <a:rPr kumimoji="1" lang="ja-JP" altLang="en-US" sz="2000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934DB1-7F37-D146-015B-5BBA4B638176}"/>
              </a:ext>
            </a:extLst>
          </p:cNvPr>
          <p:cNvSpPr txBox="1"/>
          <p:nvPr/>
        </p:nvSpPr>
        <p:spPr>
          <a:xfrm>
            <a:off x="0" y="591826"/>
            <a:ext cx="46981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sz="2400" b="1" dirty="0"/>
              <a:t>モジュールを作ってみましょう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C8EEC7-C274-A8B2-732A-2288E79DD748}"/>
              </a:ext>
            </a:extLst>
          </p:cNvPr>
          <p:cNvSpPr txBox="1"/>
          <p:nvPr/>
        </p:nvSpPr>
        <p:spPr>
          <a:xfrm>
            <a:off x="4701052" y="622603"/>
            <a:ext cx="558558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+mn-ea"/>
              </a:rPr>
              <a:t>年末年始挨拶の言葉をモジュールにしたいです。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E22F9C-67AF-D7FE-C7CF-EBC6E783172A}"/>
              </a:ext>
            </a:extLst>
          </p:cNvPr>
          <p:cNvSpPr txBox="1"/>
          <p:nvPr/>
        </p:nvSpPr>
        <p:spPr>
          <a:xfrm>
            <a:off x="739526" y="2048416"/>
            <a:ext cx="47978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def </a:t>
            </a:r>
            <a:r>
              <a:rPr lang="en-US" altLang="ja-JP" sz="2400" dirty="0"/>
              <a:t>dec</a:t>
            </a:r>
            <a:r>
              <a:rPr lang="ja-JP" altLang="en-US" sz="2400" dirty="0"/>
              <a:t>():</a:t>
            </a:r>
          </a:p>
          <a:p>
            <a:r>
              <a:rPr lang="ja-JP" altLang="en-US" sz="2400" dirty="0"/>
              <a:t>    return "</a:t>
            </a:r>
            <a:r>
              <a:rPr lang="en-US" altLang="ja-JP" sz="2400" dirty="0"/>
              <a:t>Merry Christmas!</a:t>
            </a:r>
            <a:r>
              <a:rPr lang="ja-JP" altLang="en-US" sz="2400" dirty="0"/>
              <a:t>"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9982D9-B856-5218-BCBE-487B2729E197}"/>
              </a:ext>
            </a:extLst>
          </p:cNvPr>
          <p:cNvSpPr txBox="1"/>
          <p:nvPr/>
        </p:nvSpPr>
        <p:spPr>
          <a:xfrm>
            <a:off x="739526" y="4524651"/>
            <a:ext cx="47978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def </a:t>
            </a:r>
            <a:r>
              <a:rPr lang="en-US" altLang="ja-JP" sz="2400" dirty="0" err="1"/>
              <a:t>jan</a:t>
            </a:r>
            <a:r>
              <a:rPr lang="ja-JP" altLang="en-US" sz="2400" dirty="0"/>
              <a:t>():</a:t>
            </a:r>
          </a:p>
          <a:p>
            <a:r>
              <a:rPr lang="ja-JP" altLang="en-US" sz="2400" dirty="0"/>
              <a:t>    return "</a:t>
            </a:r>
            <a:r>
              <a:rPr lang="en-US" altLang="ja-JP" sz="2400" dirty="0"/>
              <a:t>Happy New Year</a:t>
            </a:r>
            <a:r>
              <a:rPr lang="ja-JP" altLang="en-US" sz="2400" dirty="0"/>
              <a:t>!"</a:t>
            </a: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59E356B3-101F-0F07-2B26-264E5EC12669}"/>
              </a:ext>
            </a:extLst>
          </p:cNvPr>
          <p:cNvSpPr/>
          <p:nvPr/>
        </p:nvSpPr>
        <p:spPr>
          <a:xfrm>
            <a:off x="8595085" y="2274369"/>
            <a:ext cx="436005" cy="248111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14568D0-1F80-3F94-7509-DFB2F492B5D0}"/>
              </a:ext>
            </a:extLst>
          </p:cNvPr>
          <p:cNvSpPr txBox="1"/>
          <p:nvPr/>
        </p:nvSpPr>
        <p:spPr>
          <a:xfrm>
            <a:off x="9244175" y="3284093"/>
            <a:ext cx="171879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FF00"/>
                </a:solidFill>
                <a:latin typeface="+mn-ea"/>
              </a:rPr>
              <a:t>モジュール</a:t>
            </a:r>
            <a:endParaRPr lang="ja-JP" alt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6D8409-CC9A-7501-8D89-6BCAD756300F}"/>
              </a:ext>
            </a:extLst>
          </p:cNvPr>
          <p:cNvSpPr txBox="1"/>
          <p:nvPr/>
        </p:nvSpPr>
        <p:spPr>
          <a:xfrm>
            <a:off x="5859506" y="2048416"/>
            <a:ext cx="2413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i="0" dirty="0">
                <a:effectLst/>
                <a:highlight>
                  <a:srgbClr val="FF00FF"/>
                </a:highlight>
                <a:latin typeface="Söhne"/>
              </a:rPr>
              <a:t>関数</a:t>
            </a:r>
            <a:endParaRPr lang="ja-JP" altLang="en-US" sz="2400" dirty="0">
              <a:highlight>
                <a:srgbClr val="FF00FF"/>
              </a:highligh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CD0AEC-0E8E-30CC-91ED-D91EB25AA140}"/>
              </a:ext>
            </a:extLst>
          </p:cNvPr>
          <p:cNvSpPr txBox="1"/>
          <p:nvPr/>
        </p:nvSpPr>
        <p:spPr>
          <a:xfrm>
            <a:off x="5859506" y="4524651"/>
            <a:ext cx="2413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i="0" dirty="0">
                <a:effectLst/>
                <a:highlight>
                  <a:srgbClr val="FF00FF"/>
                </a:highlight>
                <a:latin typeface="Söhne"/>
              </a:rPr>
              <a:t>関数</a:t>
            </a:r>
            <a:endParaRPr lang="ja-JP" altLang="en-US" sz="2400" dirty="0">
              <a:highlight>
                <a:srgbClr val="FF00FF"/>
              </a:highlight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5BF2DD1-8C72-7A5D-4632-C6243227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8C5-50DC-43C1-893E-CC40883622A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5B5A20-9F18-3D90-44D9-0495848D675B}"/>
              </a:ext>
            </a:extLst>
          </p:cNvPr>
          <p:cNvSpPr txBox="1"/>
          <p:nvPr/>
        </p:nvSpPr>
        <p:spPr>
          <a:xfrm>
            <a:off x="739526" y="1483072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B14D37-A714-5F4D-B6B0-986700345A2F}"/>
              </a:ext>
            </a:extLst>
          </p:cNvPr>
          <p:cNvSpPr txBox="1"/>
          <p:nvPr/>
        </p:nvSpPr>
        <p:spPr>
          <a:xfrm>
            <a:off x="739526" y="3981610"/>
            <a:ext cx="1325813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ja-JP" altLang="en-US" dirty="0"/>
              <a:t>コード：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876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6b4c2f-2c82-42f4-a7b1-f551fd148232" xsi:nil="true"/>
    <lcf76f155ced4ddcb4097134ff3c332f xmlns="3bedeca0-c2ed-4417-b266-8522ee8d026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4597ED3F9DF04396CDAF7ADD5042AD" ma:contentTypeVersion="16" ma:contentTypeDescription="新しいドキュメントを作成します。" ma:contentTypeScope="" ma:versionID="cc81f611e112f3e2ed258b6ede35e7bb">
  <xsd:schema xmlns:xsd="http://www.w3.org/2001/XMLSchema" xmlns:xs="http://www.w3.org/2001/XMLSchema" xmlns:p="http://schemas.microsoft.com/office/2006/metadata/properties" xmlns:ns2="3bedeca0-c2ed-4417-b266-8522ee8d026f" xmlns:ns3="f06b4c2f-2c82-42f4-a7b1-f551fd148232" targetNamespace="http://schemas.microsoft.com/office/2006/metadata/properties" ma:root="true" ma:fieldsID="14f8125897bec85f8b10cb04740fcf64" ns2:_="" ns3:_="">
    <xsd:import namespace="3bedeca0-c2ed-4417-b266-8522ee8d026f"/>
    <xsd:import namespace="f06b4c2f-2c82-42f4-a7b1-f551fd148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deca0-c2ed-4417-b266-8522ee8d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64d63cec-adaa-4823-9f5f-a031abd4e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b4c2f-2c82-42f4-a7b1-f551fd148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4322fb-54ae-441b-a0be-81c7a9c24d11}" ma:internalName="TaxCatchAll" ma:showField="CatchAllData" ma:web="f06b4c2f-2c82-42f4-a7b1-f551fd148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89BCF-E8B1-4425-997A-CB20A7CAA2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1BDDE-D4D8-4A44-A538-1411EB92C6DF}">
  <ds:schemaRefs>
    <ds:schemaRef ds:uri="http://schemas.microsoft.com/office/2006/metadata/properties"/>
    <ds:schemaRef ds:uri="http://schemas.microsoft.com/office/infopath/2007/PartnerControls"/>
    <ds:schemaRef ds:uri="f06b4c2f-2c82-42f4-a7b1-f551fd148232"/>
    <ds:schemaRef ds:uri="3bedeca0-c2ed-4417-b266-8522ee8d026f"/>
  </ds:schemaRefs>
</ds:datastoreItem>
</file>

<file path=customXml/itemProps3.xml><?xml version="1.0" encoding="utf-8"?>
<ds:datastoreItem xmlns:ds="http://schemas.openxmlformats.org/officeDocument/2006/customXml" ds:itemID="{A352C1EC-AA22-4A56-AC34-C31C0CC05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edeca0-c2ed-4417-b266-8522ee8d026f"/>
    <ds:schemaRef ds:uri="f06b4c2f-2c82-42f4-a7b1-f551fd148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3268</Words>
  <Application>Microsoft Macintosh PowerPoint</Application>
  <PresentationFormat>ワイド画面</PresentationFormat>
  <Paragraphs>659</Paragraphs>
  <Slides>53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60" baseType="lpstr">
      <vt:lpstr>Söhne</vt:lpstr>
      <vt:lpstr>Söhne Mono</vt:lpstr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曹　日丹</dc:creator>
  <cp:lastModifiedBy>須藤　毅顕</cp:lastModifiedBy>
  <cp:revision>485</cp:revision>
  <dcterms:created xsi:type="dcterms:W3CDTF">2023-11-07T23:21:24Z</dcterms:created>
  <dcterms:modified xsi:type="dcterms:W3CDTF">2024-08-01T03:04:15Z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0x010100E74597ED3F9DF04396CDAF7ADD5042AD</vt:lpwstr>
  </property>
</Properties>
</file>