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581" r:id="rId7"/>
    <p:sldId id="422" r:id="rId8"/>
    <p:sldId id="587" r:id="rId9"/>
    <p:sldId id="588" r:id="rId10"/>
    <p:sldId id="589" r:id="rId11"/>
    <p:sldId id="590" r:id="rId12"/>
    <p:sldId id="591" r:id="rId13"/>
    <p:sldId id="651" r:id="rId14"/>
    <p:sldId id="269" r:id="rId15"/>
    <p:sldId id="270" r:id="rId16"/>
    <p:sldId id="271" r:id="rId17"/>
    <p:sldId id="272" r:id="rId18"/>
    <p:sldId id="273" r:id="rId19"/>
    <p:sldId id="274" r:id="rId20"/>
    <p:sldId id="618" r:id="rId21"/>
    <p:sldId id="276" r:id="rId22"/>
    <p:sldId id="277" r:id="rId23"/>
    <p:sldId id="278" r:id="rId24"/>
    <p:sldId id="279" r:id="rId25"/>
    <p:sldId id="280" r:id="rId26"/>
    <p:sldId id="281" r:id="rId27"/>
    <p:sldId id="652" r:id="rId28"/>
    <p:sldId id="283" r:id="rId29"/>
    <p:sldId id="284" r:id="rId30"/>
    <p:sldId id="285" r:id="rId31"/>
    <p:sldId id="286" r:id="rId32"/>
    <p:sldId id="287" r:id="rId33"/>
    <p:sldId id="288" r:id="rId34"/>
    <p:sldId id="634"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616" r:id="rId48"/>
    <p:sldId id="303" r:id="rId49"/>
    <p:sldId id="304" r:id="rId50"/>
    <p:sldId id="305" r:id="rId5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DB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p:cViewPr varScale="1">
        <p:scale>
          <a:sx n="139" d="100"/>
          <a:sy n="139" d="100"/>
        </p:scale>
        <p:origin x="176" y="5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DBC9890-9666-5444-954D-4F91D1AB46C3}" type="datetimeFigureOut">
              <a:t>2024/8/1</a:t>
            </a:fld>
            <a:endParaRPr kumimoji="1" lang="ja-JP" altLang="en-US"/>
          </a:p>
        </p:txBody>
      </p:sp>
      <p:sp>
        <p:nvSpPr>
          <p:cNvPr id="4" name="スライド イメージ プレースホルダー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E810BCF9-5EC7-5A4B-996B-DCF5C38A722D}" type="slidenum">
              <a:t>‹#›</a:t>
            </a:fld>
            <a:endParaRPr kumimoji="1" lang="ja-JP" altLang="en-US"/>
          </a:p>
        </p:txBody>
      </p:sp>
    </p:spTree>
    <p:extLst>
      <p:ext uri="{BB962C8B-B14F-4D97-AF65-F5344CB8AC3E}">
        <p14:creationId xmlns:p14="http://schemas.microsoft.com/office/powerpoint/2010/main" val="2772011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40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9223676-C8DC-8845-BD13-584C8DEF07FD}" type="slidenum">
              <a:rPr kumimoji="1" lang="ja-JP" altLang="en-US" smtClean="0"/>
              <a:t>34</a:t>
            </a:fld>
            <a:endParaRPr kumimoji="1" lang="ja-JP" altLang="en-US"/>
          </a:p>
        </p:txBody>
      </p:sp>
    </p:spTree>
    <p:extLst>
      <p:ext uri="{BB962C8B-B14F-4D97-AF65-F5344CB8AC3E}">
        <p14:creationId xmlns:p14="http://schemas.microsoft.com/office/powerpoint/2010/main" val="20862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5303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300" y="35051"/>
            <a:ext cx="3244850" cy="330200"/>
          </a:xfrm>
          <a:prstGeom prst="rect">
            <a:avLst/>
          </a:prstGeom>
        </p:spPr>
        <p:txBody>
          <a:bodyPr wrap="square" lIns="0" tIns="0" rIns="0" bIns="0">
            <a:spAutoFit/>
          </a:bodyPr>
          <a:lstStyle>
            <a:lvl1pPr>
              <a:defRPr sz="2000" b="1" i="0">
                <a:solidFill>
                  <a:schemeClr val="bg1"/>
                </a:solidFill>
                <a:latin typeface="Meiryo"/>
                <a:cs typeface="Meiryo"/>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tx1"/>
                </a:solidFill>
                <a:latin typeface="Yu Mincho"/>
                <a:cs typeface="Yu Minch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Meiryo"/>
                <a:cs typeface="Meiryo"/>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Yu Mincho"/>
                <a:cs typeface="Yu Minch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17" name="bg object 17"/>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Meiryo"/>
                <a:cs typeface="Meiry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Meiryo"/>
                <a:cs typeface="Meiry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prstGeom prst="rect">
            <a:avLst/>
          </a:prstGeom>
        </p:spPr>
        <p:txBody>
          <a:bodyPr/>
          <a:lstStyle/>
          <a:p>
            <a:r>
              <a:t>タイトルテキスト</a:t>
            </a:r>
          </a:p>
        </p:txBody>
      </p:sp>
      <p:sp>
        <p:nvSpPr>
          <p:cNvPr id="57" name="本文レベル1…"/>
          <p:cNvSpPr txBox="1">
            <a:spLocks noGrp="1"/>
          </p:cNvSpPr>
          <p:nvPr>
            <p:ph type="body" idx="1"/>
          </p:nvPr>
        </p:nvSpPr>
        <p:spPr>
          <a:prstGeom prst="rect">
            <a:avLst/>
          </a:prstGeom>
        </p:spPr>
        <p:txBody>
          <a:bodyPr/>
          <a:lstStyle>
            <a:lvl1pPr>
              <a:defRPr sz="1800"/>
            </a:lvl1pPr>
            <a:lvl2pPr>
              <a:defRPr sz="1800"/>
            </a:lvl2pPr>
            <a:lvl3pPr>
              <a:defRPr sz="1800"/>
            </a:lvl3pPr>
            <a:lvl4pPr>
              <a:defRPr sz="1800"/>
            </a:lvl4pPr>
            <a:lvl5pPr>
              <a:defRPr sz="1800"/>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6898353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27" name="作者と日付"/>
          <p:cNvSpPr txBox="1">
            <a:spLocks noGrp="1"/>
          </p:cNvSpPr>
          <p:nvPr>
            <p:ph type="body" sz="quarter" idx="21" hasCustomPrompt="1"/>
          </p:nvPr>
        </p:nvSpPr>
        <p:spPr>
          <a:xfrm>
            <a:off x="450503" y="4447449"/>
            <a:ext cx="8239126" cy="300080"/>
          </a:xfrm>
          <a:prstGeom prst="rect">
            <a:avLst/>
          </a:prstGeom>
        </p:spPr>
        <p:txBody>
          <a:bodyPr lIns="45719" tIns="45719" rIns="45719" bIns="45719" anchor="t"/>
          <a:lstStyle>
            <a:lvl1pPr marL="0" indent="0">
              <a:spcBef>
                <a:spcPts val="0"/>
              </a:spcBef>
              <a:buSzTx/>
              <a:buNone/>
              <a:defRPr sz="1350">
                <a:latin typeface="ヒラギノ角ゴ ProN W6"/>
                <a:ea typeface="ヒラギノ角ゴ ProN W6"/>
                <a:cs typeface="ヒラギノ角ゴ ProN W6"/>
                <a:sym typeface="ヒラギノ角ゴ ProN W6"/>
              </a:defRPr>
            </a:lvl1pPr>
          </a:lstStyle>
          <a:p>
            <a:r>
              <a:t>作者と日付</a:t>
            </a:r>
          </a:p>
        </p:txBody>
      </p:sp>
      <p:sp>
        <p:nvSpPr>
          <p:cNvPr id="128" name="プレゼンテーションのタイトル"/>
          <p:cNvSpPr txBox="1">
            <a:spLocks noGrp="1"/>
          </p:cNvSpPr>
          <p:nvPr>
            <p:ph type="title" hasCustomPrompt="1"/>
          </p:nvPr>
        </p:nvSpPr>
        <p:spPr>
          <a:xfrm>
            <a:off x="452436" y="2169319"/>
            <a:ext cx="8239127" cy="539378"/>
          </a:xfrm>
          <a:prstGeom prst="rect">
            <a:avLst/>
          </a:prstGeom>
        </p:spPr>
        <p:txBody>
          <a:bodyPr anchor="b"/>
          <a:lstStyle>
            <a:lvl1pPr algn="l" defTabSz="914377">
              <a:lnSpc>
                <a:spcPct val="80000"/>
              </a:lnSpc>
              <a:defRPr sz="4350" spc="-87">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29" name="本文レベル1…"/>
          <p:cNvSpPr txBox="1">
            <a:spLocks noGrp="1"/>
          </p:cNvSpPr>
          <p:nvPr>
            <p:ph type="body" sz="quarter" idx="1" hasCustomPrompt="1"/>
          </p:nvPr>
        </p:nvSpPr>
        <p:spPr>
          <a:xfrm>
            <a:off x="450504" y="2708697"/>
            <a:ext cx="8239125" cy="1587294"/>
          </a:xfrm>
          <a:prstGeom prst="rect">
            <a:avLst/>
          </a:prstGeom>
        </p:spPr>
        <p:txBody>
          <a:bodyPr anchor="t"/>
          <a:lstStyle>
            <a:lvl1pPr marL="0" indent="0">
              <a:spcBef>
                <a:spcPts val="0"/>
              </a:spcBef>
              <a:buSzTx/>
              <a:buNone/>
              <a:defRPr sz="2063">
                <a:latin typeface="ヒラギノ角ゴ ProN W6"/>
                <a:ea typeface="ヒラギノ角ゴ ProN W6"/>
                <a:cs typeface="ヒラギノ角ゴ ProN W6"/>
                <a:sym typeface="ヒラギノ角ゴ ProN W6"/>
              </a:defRPr>
            </a:lvl1pPr>
            <a:lvl2pPr marL="0" indent="171450">
              <a:spcBef>
                <a:spcPts val="0"/>
              </a:spcBef>
              <a:buSzTx/>
              <a:buNone/>
              <a:defRPr sz="2063">
                <a:latin typeface="ヒラギノ角ゴ ProN W6"/>
                <a:ea typeface="ヒラギノ角ゴ ProN W6"/>
                <a:cs typeface="ヒラギノ角ゴ ProN W6"/>
                <a:sym typeface="ヒラギノ角ゴ ProN W6"/>
              </a:defRPr>
            </a:lvl2pPr>
            <a:lvl3pPr marL="0" indent="342900">
              <a:spcBef>
                <a:spcPts val="0"/>
              </a:spcBef>
              <a:buSzTx/>
              <a:buNone/>
              <a:defRPr sz="2063">
                <a:latin typeface="ヒラギノ角ゴ ProN W6"/>
                <a:ea typeface="ヒラギノ角ゴ ProN W6"/>
                <a:cs typeface="ヒラギノ角ゴ ProN W6"/>
                <a:sym typeface="ヒラギノ角ゴ ProN W6"/>
              </a:defRPr>
            </a:lvl3pPr>
            <a:lvl4pPr marL="0" indent="514350">
              <a:spcBef>
                <a:spcPts val="0"/>
              </a:spcBef>
              <a:buSzTx/>
              <a:buNone/>
              <a:defRPr sz="2063">
                <a:latin typeface="ヒラギノ角ゴ ProN W6"/>
                <a:ea typeface="ヒラギノ角ゴ ProN W6"/>
                <a:cs typeface="ヒラギノ角ゴ ProN W6"/>
                <a:sym typeface="ヒラギノ角ゴ ProN W6"/>
              </a:defRPr>
            </a:lvl4pPr>
            <a:lvl5pPr marL="0" indent="685800">
              <a:spcBef>
                <a:spcPts val="0"/>
              </a:spcBef>
              <a:buSzTx/>
              <a:buNone/>
              <a:defRPr sz="2063">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30" name="スライド番号"/>
          <p:cNvSpPr txBox="1">
            <a:spLocks noGrp="1"/>
          </p:cNvSpPr>
          <p:nvPr>
            <p:ph type="sldNum" sz="quarter" idx="2"/>
          </p:nvPr>
        </p:nvSpPr>
        <p:spPr>
          <a:xfrm>
            <a:off x="4491905" y="4941975"/>
            <a:ext cx="155505" cy="103875"/>
          </a:xfrm>
          <a:prstGeom prst="rect">
            <a:avLst/>
          </a:prstGeom>
        </p:spPr>
        <p:txBody>
          <a:bodyPr anchor="b"/>
          <a:lstStyle>
            <a:lvl1pPr defTabSz="219075">
              <a:defRPr sz="675">
                <a:latin typeface="+mn-lt"/>
                <a:ea typeface="+mn-ea"/>
                <a:cs typeface="+mn-cs"/>
                <a:sym typeface="ヒラギノ角ゴ ProN W3"/>
              </a:defRPr>
            </a:lvl1pPr>
          </a:lstStyle>
          <a:p>
            <a:fld id="{86CB4B4D-7CA3-9044-876B-883B54F8677D}" type="slidenum">
              <a:t>‹#›</a:t>
            </a:fld>
            <a:endParaRPr/>
          </a:p>
        </p:txBody>
      </p:sp>
    </p:spTree>
    <p:extLst>
      <p:ext uri="{BB962C8B-B14F-4D97-AF65-F5344CB8AC3E}">
        <p14:creationId xmlns:p14="http://schemas.microsoft.com/office/powerpoint/2010/main" val="250205631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7300" y="35051"/>
            <a:ext cx="3244850" cy="330200"/>
          </a:xfrm>
          <a:prstGeom prst="rect">
            <a:avLst/>
          </a:prstGeom>
        </p:spPr>
        <p:txBody>
          <a:bodyPr wrap="square" lIns="0" tIns="0" rIns="0" bIns="0">
            <a:spAutoFit/>
          </a:bodyPr>
          <a:lstStyle>
            <a:lvl1pPr>
              <a:defRPr sz="2000" b="1" i="0">
                <a:solidFill>
                  <a:schemeClr val="bg1"/>
                </a:solidFill>
                <a:latin typeface="Meiryo"/>
                <a:cs typeface="Meiryo"/>
              </a:defRPr>
            </a:lvl1pPr>
          </a:lstStyle>
          <a:p>
            <a:endParaRPr/>
          </a:p>
        </p:txBody>
      </p:sp>
      <p:sp>
        <p:nvSpPr>
          <p:cNvPr id="3" name="Holder 3"/>
          <p:cNvSpPr>
            <a:spLocks noGrp="1"/>
          </p:cNvSpPr>
          <p:nvPr>
            <p:ph type="body" idx="1"/>
          </p:nvPr>
        </p:nvSpPr>
        <p:spPr>
          <a:xfrm>
            <a:off x="2561498" y="1669795"/>
            <a:ext cx="6296025" cy="1125855"/>
          </a:xfrm>
          <a:prstGeom prst="rect">
            <a:avLst/>
          </a:prstGeom>
        </p:spPr>
        <p:txBody>
          <a:bodyPr wrap="square" lIns="0" tIns="0" rIns="0" bIns="0">
            <a:spAutoFit/>
          </a:bodyPr>
          <a:lstStyle>
            <a:lvl1pPr>
              <a:defRPr sz="1800" b="0" i="0">
                <a:solidFill>
                  <a:schemeClr val="tx1"/>
                </a:solidFill>
                <a:latin typeface="Yu Mincho"/>
                <a:cs typeface="Yu Minch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25956" y="1659233"/>
            <a:ext cx="7300595" cy="3255645"/>
            <a:chOff x="725956" y="1659233"/>
            <a:chExt cx="7300595" cy="3255645"/>
          </a:xfrm>
        </p:grpSpPr>
        <p:pic>
          <p:nvPicPr>
            <p:cNvPr id="3" name="object 3"/>
            <p:cNvPicPr/>
            <p:nvPr/>
          </p:nvPicPr>
          <p:blipFill>
            <a:blip r:embed="rId2" cstate="print"/>
            <a:stretch>
              <a:fillRect/>
            </a:stretch>
          </p:blipFill>
          <p:spPr>
            <a:xfrm>
              <a:off x="725956" y="1659233"/>
              <a:ext cx="6170461" cy="3255156"/>
            </a:xfrm>
            <a:prstGeom prst="rect">
              <a:avLst/>
            </a:prstGeom>
          </p:spPr>
        </p:pic>
        <p:sp>
          <p:nvSpPr>
            <p:cNvPr id="4" name="object 4"/>
            <p:cNvSpPr/>
            <p:nvPr/>
          </p:nvSpPr>
          <p:spPr>
            <a:xfrm>
              <a:off x="5461787" y="4339493"/>
              <a:ext cx="709930" cy="154940"/>
            </a:xfrm>
            <a:custGeom>
              <a:avLst/>
              <a:gdLst/>
              <a:ahLst/>
              <a:cxnLst/>
              <a:rect l="l" t="t" r="r" b="b"/>
              <a:pathLst>
                <a:path w="709929" h="154939">
                  <a:moveTo>
                    <a:pt x="0" y="0"/>
                  </a:moveTo>
                  <a:lnTo>
                    <a:pt x="709603" y="0"/>
                  </a:lnTo>
                  <a:lnTo>
                    <a:pt x="709603" y="154514"/>
                  </a:lnTo>
                  <a:lnTo>
                    <a:pt x="0" y="154514"/>
                  </a:lnTo>
                  <a:lnTo>
                    <a:pt x="0" y="0"/>
                  </a:lnTo>
                  <a:close/>
                </a:path>
              </a:pathLst>
            </a:custGeom>
            <a:ln w="57150">
              <a:solidFill>
                <a:srgbClr val="FF0000"/>
              </a:solidFill>
            </a:ln>
          </p:spPr>
          <p:txBody>
            <a:bodyPr wrap="square" lIns="0" tIns="0" rIns="0" bIns="0" rtlCol="0"/>
            <a:lstStyle/>
            <a:p>
              <a:endParaRPr/>
            </a:p>
          </p:txBody>
        </p:sp>
        <p:sp>
          <p:nvSpPr>
            <p:cNvPr id="5" name="object 5"/>
            <p:cNvSpPr/>
            <p:nvPr/>
          </p:nvSpPr>
          <p:spPr>
            <a:xfrm>
              <a:off x="5699349" y="3927743"/>
              <a:ext cx="234950" cy="378460"/>
            </a:xfrm>
            <a:custGeom>
              <a:avLst/>
              <a:gdLst/>
              <a:ahLst/>
              <a:cxnLst/>
              <a:rect l="l" t="t" r="r" b="b"/>
              <a:pathLst>
                <a:path w="234950" h="378460">
                  <a:moveTo>
                    <a:pt x="175858" y="0"/>
                  </a:moveTo>
                  <a:lnTo>
                    <a:pt x="58619" y="0"/>
                  </a:lnTo>
                  <a:lnTo>
                    <a:pt x="58619" y="246877"/>
                  </a:lnTo>
                  <a:lnTo>
                    <a:pt x="0" y="246877"/>
                  </a:lnTo>
                  <a:lnTo>
                    <a:pt x="117238" y="378085"/>
                  </a:lnTo>
                  <a:lnTo>
                    <a:pt x="234477" y="246877"/>
                  </a:lnTo>
                  <a:lnTo>
                    <a:pt x="175858" y="246877"/>
                  </a:lnTo>
                  <a:lnTo>
                    <a:pt x="175858" y="0"/>
                  </a:lnTo>
                  <a:close/>
                </a:path>
              </a:pathLst>
            </a:custGeom>
            <a:solidFill>
              <a:srgbClr val="FF0000"/>
            </a:solidFill>
          </p:spPr>
          <p:txBody>
            <a:bodyPr wrap="square" lIns="0" tIns="0" rIns="0" bIns="0" rtlCol="0"/>
            <a:lstStyle/>
            <a:p>
              <a:endParaRPr/>
            </a:p>
          </p:txBody>
        </p:sp>
        <p:sp>
          <p:nvSpPr>
            <p:cNvPr id="6" name="object 6"/>
            <p:cNvSpPr/>
            <p:nvPr/>
          </p:nvSpPr>
          <p:spPr>
            <a:xfrm>
              <a:off x="5699349" y="3927743"/>
              <a:ext cx="234950" cy="378460"/>
            </a:xfrm>
            <a:custGeom>
              <a:avLst/>
              <a:gdLst/>
              <a:ahLst/>
              <a:cxnLst/>
              <a:rect l="l" t="t" r="r" b="b"/>
              <a:pathLst>
                <a:path w="234950" h="378460">
                  <a:moveTo>
                    <a:pt x="175858" y="0"/>
                  </a:moveTo>
                  <a:lnTo>
                    <a:pt x="175858" y="246877"/>
                  </a:lnTo>
                  <a:lnTo>
                    <a:pt x="234477" y="246877"/>
                  </a:lnTo>
                  <a:lnTo>
                    <a:pt x="117238" y="378085"/>
                  </a:lnTo>
                  <a:lnTo>
                    <a:pt x="0" y="246877"/>
                  </a:lnTo>
                  <a:lnTo>
                    <a:pt x="58619" y="246877"/>
                  </a:lnTo>
                  <a:lnTo>
                    <a:pt x="58619" y="0"/>
                  </a:lnTo>
                  <a:lnTo>
                    <a:pt x="175858" y="0"/>
                  </a:lnTo>
                  <a:close/>
                </a:path>
              </a:pathLst>
            </a:custGeom>
            <a:ln w="12700">
              <a:solidFill>
                <a:srgbClr val="172C51"/>
              </a:solidFill>
            </a:ln>
          </p:spPr>
          <p:txBody>
            <a:bodyPr wrap="square" lIns="0" tIns="0" rIns="0" bIns="0" rtlCol="0"/>
            <a:lstStyle/>
            <a:p>
              <a:endParaRPr/>
            </a:p>
          </p:txBody>
        </p:sp>
        <p:sp>
          <p:nvSpPr>
            <p:cNvPr id="7" name="object 7"/>
            <p:cNvSpPr/>
            <p:nvPr/>
          </p:nvSpPr>
          <p:spPr>
            <a:xfrm>
              <a:off x="4213025" y="2969145"/>
              <a:ext cx="3813810" cy="939800"/>
            </a:xfrm>
            <a:custGeom>
              <a:avLst/>
              <a:gdLst/>
              <a:ahLst/>
              <a:cxnLst/>
              <a:rect l="l" t="t" r="r" b="b"/>
              <a:pathLst>
                <a:path w="3813809" h="939800">
                  <a:moveTo>
                    <a:pt x="3813333" y="0"/>
                  </a:moveTo>
                  <a:lnTo>
                    <a:pt x="0" y="0"/>
                  </a:lnTo>
                  <a:lnTo>
                    <a:pt x="0" y="939199"/>
                  </a:lnTo>
                  <a:lnTo>
                    <a:pt x="3813333" y="939199"/>
                  </a:lnTo>
                  <a:lnTo>
                    <a:pt x="3813333" y="0"/>
                  </a:lnTo>
                  <a:close/>
                </a:path>
              </a:pathLst>
            </a:custGeom>
            <a:solidFill>
              <a:srgbClr val="FFFFFF"/>
            </a:solidFill>
          </p:spPr>
          <p:txBody>
            <a:bodyPr wrap="square" lIns="0" tIns="0" rIns="0" bIns="0" rtlCol="0"/>
            <a:lstStyle/>
            <a:p>
              <a:endParaRPr/>
            </a:p>
          </p:txBody>
        </p:sp>
      </p:grpSp>
      <p:sp>
        <p:nvSpPr>
          <p:cNvPr id="8" name="object 8"/>
          <p:cNvSpPr txBox="1"/>
          <p:nvPr/>
        </p:nvSpPr>
        <p:spPr>
          <a:xfrm>
            <a:off x="4213025" y="2969145"/>
            <a:ext cx="3813810" cy="958339"/>
          </a:xfrm>
          <a:prstGeom prst="rect">
            <a:avLst/>
          </a:prstGeom>
          <a:ln w="57150">
            <a:solidFill>
              <a:srgbClr val="FF0000"/>
            </a:solidFill>
          </a:ln>
        </p:spPr>
        <p:txBody>
          <a:bodyPr vert="horz" wrap="square" lIns="0" tIns="120650" rIns="0" bIns="0" rtlCol="0">
            <a:spAutoFit/>
          </a:bodyPr>
          <a:lstStyle/>
          <a:p>
            <a:pPr>
              <a:lnSpc>
                <a:spcPct val="100000"/>
              </a:lnSpc>
              <a:spcBef>
                <a:spcPts val="950"/>
              </a:spcBef>
            </a:pPr>
            <a:endParaRPr sz="1800">
              <a:latin typeface="Meiryo" panose="020B0604030504040204" pitchFamily="34" charset="-128"/>
              <a:ea typeface="Meiryo" panose="020B0604030504040204" pitchFamily="34" charset="-128"/>
              <a:cs typeface="Times New Roman"/>
            </a:endParaRPr>
          </a:p>
          <a:p>
            <a:pPr marL="68580" marR="73025">
              <a:lnSpc>
                <a:spcPct val="101099"/>
              </a:lnSpc>
            </a:pPr>
            <a:r>
              <a:rPr sz="1800" dirty="0">
                <a:latin typeface="Meiryo" panose="020B0604030504040204" pitchFamily="34" charset="-128"/>
                <a:ea typeface="Meiryo" panose="020B0604030504040204" pitchFamily="34" charset="-128"/>
                <a:cs typeface="PMingLiU"/>
              </a:rPr>
              <a:t>質問内容を入力して、「</a:t>
            </a:r>
            <a:r>
              <a:rPr sz="1750" b="1" spc="70" dirty="0">
                <a:latin typeface="Meiryo" panose="020B0604030504040204" pitchFamily="34" charset="-128"/>
                <a:ea typeface="Meiryo" panose="020B0604030504040204" pitchFamily="34" charset="-128"/>
                <a:cs typeface="MS Gothic"/>
              </a:rPr>
              <a:t>全員</a:t>
            </a:r>
            <a:r>
              <a:rPr sz="1800" spc="-30" dirty="0">
                <a:latin typeface="Meiryo" panose="020B0604030504040204" pitchFamily="34" charset="-128"/>
                <a:ea typeface="Meiryo" panose="020B0604030504040204" pitchFamily="34" charset="-128"/>
                <a:cs typeface="PMingLiU"/>
              </a:rPr>
              <a:t>」宛て</a:t>
            </a:r>
            <a:r>
              <a:rPr sz="1800" spc="-20" dirty="0">
                <a:latin typeface="Meiryo" panose="020B0604030504040204" pitchFamily="34" charset="-128"/>
                <a:ea typeface="Meiryo" panose="020B0604030504040204" pitchFamily="34" charset="-128"/>
                <a:cs typeface="PMingLiU"/>
              </a:rPr>
              <a:t>に送信してください。</a:t>
            </a:r>
            <a:endParaRPr sz="1800">
              <a:latin typeface="Meiryo" panose="020B0604030504040204" pitchFamily="34" charset="-128"/>
              <a:ea typeface="Meiryo" panose="020B0604030504040204" pitchFamily="34" charset="-128"/>
              <a:cs typeface="PMingLiU"/>
            </a:endParaRPr>
          </a:p>
        </p:txBody>
      </p:sp>
      <p:grpSp>
        <p:nvGrpSpPr>
          <p:cNvPr id="9" name="object 9"/>
          <p:cNvGrpSpPr/>
          <p:nvPr/>
        </p:nvGrpSpPr>
        <p:grpSpPr>
          <a:xfrm>
            <a:off x="441057" y="2593675"/>
            <a:ext cx="3800475" cy="1678939"/>
            <a:chOff x="441057" y="2593675"/>
            <a:chExt cx="3800475" cy="1678939"/>
          </a:xfrm>
        </p:grpSpPr>
        <p:sp>
          <p:nvSpPr>
            <p:cNvPr id="10" name="object 10"/>
            <p:cNvSpPr/>
            <p:nvPr/>
          </p:nvSpPr>
          <p:spPr>
            <a:xfrm>
              <a:off x="2461854" y="3990008"/>
              <a:ext cx="1751330" cy="254000"/>
            </a:xfrm>
            <a:custGeom>
              <a:avLst/>
              <a:gdLst/>
              <a:ahLst/>
              <a:cxnLst/>
              <a:rect l="l" t="t" r="r" b="b"/>
              <a:pathLst>
                <a:path w="1751329" h="254000">
                  <a:moveTo>
                    <a:pt x="0" y="0"/>
                  </a:moveTo>
                  <a:lnTo>
                    <a:pt x="1751076" y="0"/>
                  </a:lnTo>
                  <a:lnTo>
                    <a:pt x="1751076" y="253745"/>
                  </a:lnTo>
                  <a:lnTo>
                    <a:pt x="0" y="253745"/>
                  </a:lnTo>
                  <a:lnTo>
                    <a:pt x="0" y="0"/>
                  </a:lnTo>
                  <a:close/>
                </a:path>
              </a:pathLst>
            </a:custGeom>
            <a:ln w="57150">
              <a:solidFill>
                <a:srgbClr val="FF0000"/>
              </a:solidFill>
            </a:ln>
          </p:spPr>
          <p:txBody>
            <a:bodyPr wrap="square" lIns="0" tIns="0" rIns="0" bIns="0" rtlCol="0"/>
            <a:lstStyle/>
            <a:p>
              <a:endParaRPr/>
            </a:p>
          </p:txBody>
        </p:sp>
        <p:sp>
          <p:nvSpPr>
            <p:cNvPr id="11" name="object 11"/>
            <p:cNvSpPr/>
            <p:nvPr/>
          </p:nvSpPr>
          <p:spPr>
            <a:xfrm>
              <a:off x="469632" y="2622250"/>
              <a:ext cx="3011805" cy="1054100"/>
            </a:xfrm>
            <a:custGeom>
              <a:avLst/>
              <a:gdLst/>
              <a:ahLst/>
              <a:cxnLst/>
              <a:rect l="l" t="t" r="r" b="b"/>
              <a:pathLst>
                <a:path w="3011804" h="1054100">
                  <a:moveTo>
                    <a:pt x="3011804" y="0"/>
                  </a:moveTo>
                  <a:lnTo>
                    <a:pt x="0" y="0"/>
                  </a:lnTo>
                  <a:lnTo>
                    <a:pt x="0" y="1053654"/>
                  </a:lnTo>
                  <a:lnTo>
                    <a:pt x="3011804" y="1053654"/>
                  </a:lnTo>
                  <a:lnTo>
                    <a:pt x="3011804" y="0"/>
                  </a:lnTo>
                  <a:close/>
                </a:path>
              </a:pathLst>
            </a:custGeom>
            <a:solidFill>
              <a:srgbClr val="FFFFFF"/>
            </a:solidFill>
          </p:spPr>
          <p:txBody>
            <a:bodyPr wrap="square" lIns="0" tIns="0" rIns="0" bIns="0" rtlCol="0"/>
            <a:lstStyle/>
            <a:p>
              <a:endParaRPr/>
            </a:p>
          </p:txBody>
        </p:sp>
        <p:sp>
          <p:nvSpPr>
            <p:cNvPr id="12" name="object 12"/>
            <p:cNvSpPr/>
            <p:nvPr/>
          </p:nvSpPr>
          <p:spPr>
            <a:xfrm>
              <a:off x="469632" y="2622250"/>
              <a:ext cx="3011805" cy="1054100"/>
            </a:xfrm>
            <a:custGeom>
              <a:avLst/>
              <a:gdLst/>
              <a:ahLst/>
              <a:cxnLst/>
              <a:rect l="l" t="t" r="r" b="b"/>
              <a:pathLst>
                <a:path w="3011804" h="1054100">
                  <a:moveTo>
                    <a:pt x="0" y="0"/>
                  </a:moveTo>
                  <a:lnTo>
                    <a:pt x="3011805" y="0"/>
                  </a:lnTo>
                  <a:lnTo>
                    <a:pt x="3011805" y="1053654"/>
                  </a:lnTo>
                  <a:lnTo>
                    <a:pt x="0" y="1053654"/>
                  </a:lnTo>
                  <a:lnTo>
                    <a:pt x="0" y="0"/>
                  </a:lnTo>
                  <a:close/>
                </a:path>
              </a:pathLst>
            </a:custGeom>
            <a:ln w="57150">
              <a:solidFill>
                <a:srgbClr val="FF0000"/>
              </a:solidFill>
            </a:ln>
          </p:spPr>
          <p:txBody>
            <a:bodyPr wrap="square" lIns="0" tIns="0" rIns="0" bIns="0" rtlCol="0"/>
            <a:lstStyle/>
            <a:p>
              <a:endParaRPr/>
            </a:p>
          </p:txBody>
        </p:sp>
      </p:grpSp>
      <p:sp>
        <p:nvSpPr>
          <p:cNvPr id="13" name="object 13"/>
          <p:cNvSpPr txBox="1"/>
          <p:nvPr/>
        </p:nvSpPr>
        <p:spPr>
          <a:xfrm>
            <a:off x="524877" y="2843276"/>
            <a:ext cx="2883535" cy="845819"/>
          </a:xfrm>
          <a:prstGeom prst="rect">
            <a:avLst/>
          </a:prstGeom>
        </p:spPr>
        <p:txBody>
          <a:bodyPr vert="horz" wrap="square" lIns="0" tIns="13970" rIns="0" bIns="0" rtlCol="0">
            <a:spAutoFit/>
          </a:bodyPr>
          <a:lstStyle/>
          <a:p>
            <a:pPr marL="12700" marR="5080" algn="just">
              <a:lnSpc>
                <a:spcPct val="99400"/>
              </a:lnSpc>
              <a:spcBef>
                <a:spcPts val="110"/>
              </a:spcBef>
            </a:pPr>
            <a:r>
              <a:rPr sz="1800" spc="60" dirty="0">
                <a:latin typeface="Meiryo" panose="020B0604030504040204" pitchFamily="34" charset="-128"/>
                <a:ea typeface="Meiryo" panose="020B0604030504040204" pitchFamily="34" charset="-128"/>
                <a:cs typeface="PMingLiU"/>
              </a:rPr>
              <a:t>演習にエラーが出たなど問</a:t>
            </a:r>
            <a:r>
              <a:rPr sz="1800" spc="65" dirty="0">
                <a:latin typeface="Meiryo" panose="020B0604030504040204" pitchFamily="34" charset="-128"/>
                <a:ea typeface="Meiryo" panose="020B0604030504040204" pitchFamily="34" charset="-128"/>
                <a:cs typeface="PMingLiU"/>
              </a:rPr>
              <a:t>題があったらリアクション</a:t>
            </a:r>
            <a:r>
              <a:rPr sz="1800" spc="-10" dirty="0">
                <a:latin typeface="Meiryo" panose="020B0604030504040204" pitchFamily="34" charset="-128"/>
                <a:ea typeface="Meiryo" panose="020B0604030504040204" pitchFamily="34" charset="-128"/>
                <a:cs typeface="PMingLiU"/>
              </a:rPr>
              <a:t>の</a:t>
            </a:r>
            <a:r>
              <a:rPr sz="1750" b="1" spc="60" dirty="0">
                <a:latin typeface="Meiryo" panose="020B0604030504040204" pitchFamily="34" charset="-128"/>
                <a:ea typeface="Meiryo" panose="020B0604030504040204" pitchFamily="34" charset="-128"/>
                <a:cs typeface="MS Gothic"/>
              </a:rPr>
              <a:t>挙手</a:t>
            </a:r>
            <a:r>
              <a:rPr sz="1800" spc="-15" dirty="0">
                <a:latin typeface="Meiryo" panose="020B0604030504040204" pitchFamily="34" charset="-128"/>
                <a:ea typeface="Meiryo" panose="020B0604030504040204" pitchFamily="34" charset="-128"/>
                <a:cs typeface="PMingLiU"/>
              </a:rPr>
              <a:t>を押してください。</a:t>
            </a:r>
            <a:endParaRPr sz="1800">
              <a:latin typeface="Meiryo" panose="020B0604030504040204" pitchFamily="34" charset="-128"/>
              <a:ea typeface="Meiryo" panose="020B0604030504040204" pitchFamily="34" charset="-128"/>
              <a:cs typeface="PMingLiU"/>
            </a:endParaRPr>
          </a:p>
        </p:txBody>
      </p:sp>
      <p:grpSp>
        <p:nvGrpSpPr>
          <p:cNvPr id="14" name="object 14"/>
          <p:cNvGrpSpPr/>
          <p:nvPr/>
        </p:nvGrpSpPr>
        <p:grpSpPr>
          <a:xfrm>
            <a:off x="2194900" y="3620872"/>
            <a:ext cx="1292225" cy="1376045"/>
            <a:chOff x="2194900" y="3620872"/>
            <a:chExt cx="1292225" cy="1376045"/>
          </a:xfrm>
        </p:grpSpPr>
        <p:sp>
          <p:nvSpPr>
            <p:cNvPr id="15" name="object 15"/>
            <p:cNvSpPr/>
            <p:nvPr/>
          </p:nvSpPr>
          <p:spPr>
            <a:xfrm>
              <a:off x="2201250" y="3627222"/>
              <a:ext cx="347980" cy="338455"/>
            </a:xfrm>
            <a:custGeom>
              <a:avLst/>
              <a:gdLst/>
              <a:ahLst/>
              <a:cxnLst/>
              <a:rect l="l" t="t" r="r" b="b"/>
              <a:pathLst>
                <a:path w="347980" h="338454">
                  <a:moveTo>
                    <a:pt x="260605" y="0"/>
                  </a:moveTo>
                  <a:lnTo>
                    <a:pt x="86869" y="0"/>
                  </a:lnTo>
                  <a:lnTo>
                    <a:pt x="86869" y="169162"/>
                  </a:lnTo>
                  <a:lnTo>
                    <a:pt x="0" y="169162"/>
                  </a:lnTo>
                  <a:lnTo>
                    <a:pt x="173737" y="338326"/>
                  </a:lnTo>
                  <a:lnTo>
                    <a:pt x="347473" y="169162"/>
                  </a:lnTo>
                  <a:lnTo>
                    <a:pt x="260605" y="169162"/>
                  </a:lnTo>
                  <a:lnTo>
                    <a:pt x="260605" y="0"/>
                  </a:lnTo>
                  <a:close/>
                </a:path>
              </a:pathLst>
            </a:custGeom>
            <a:solidFill>
              <a:srgbClr val="FF0000"/>
            </a:solidFill>
          </p:spPr>
          <p:txBody>
            <a:bodyPr wrap="square" lIns="0" tIns="0" rIns="0" bIns="0" rtlCol="0"/>
            <a:lstStyle/>
            <a:p>
              <a:endParaRPr/>
            </a:p>
          </p:txBody>
        </p:sp>
        <p:sp>
          <p:nvSpPr>
            <p:cNvPr id="16" name="object 16"/>
            <p:cNvSpPr/>
            <p:nvPr/>
          </p:nvSpPr>
          <p:spPr>
            <a:xfrm>
              <a:off x="2201250" y="3627222"/>
              <a:ext cx="347980" cy="338455"/>
            </a:xfrm>
            <a:custGeom>
              <a:avLst/>
              <a:gdLst/>
              <a:ahLst/>
              <a:cxnLst/>
              <a:rect l="l" t="t" r="r" b="b"/>
              <a:pathLst>
                <a:path w="347980" h="338454">
                  <a:moveTo>
                    <a:pt x="260604" y="0"/>
                  </a:moveTo>
                  <a:lnTo>
                    <a:pt x="260604" y="169162"/>
                  </a:lnTo>
                  <a:lnTo>
                    <a:pt x="347472" y="169162"/>
                  </a:lnTo>
                  <a:lnTo>
                    <a:pt x="173736" y="338326"/>
                  </a:lnTo>
                  <a:lnTo>
                    <a:pt x="0" y="169162"/>
                  </a:lnTo>
                  <a:lnTo>
                    <a:pt x="86868" y="169162"/>
                  </a:lnTo>
                  <a:lnTo>
                    <a:pt x="86868" y="0"/>
                  </a:lnTo>
                  <a:lnTo>
                    <a:pt x="260604" y="0"/>
                  </a:lnTo>
                  <a:close/>
                </a:path>
              </a:pathLst>
            </a:custGeom>
            <a:ln w="12700">
              <a:solidFill>
                <a:srgbClr val="172C51"/>
              </a:solidFill>
            </a:ln>
          </p:spPr>
          <p:txBody>
            <a:bodyPr wrap="square" lIns="0" tIns="0" rIns="0" bIns="0" rtlCol="0"/>
            <a:lstStyle/>
            <a:p>
              <a:endParaRPr/>
            </a:p>
          </p:txBody>
        </p:sp>
        <p:sp>
          <p:nvSpPr>
            <p:cNvPr id="17" name="object 17"/>
            <p:cNvSpPr/>
            <p:nvPr/>
          </p:nvSpPr>
          <p:spPr>
            <a:xfrm>
              <a:off x="2921340" y="4563339"/>
              <a:ext cx="537210" cy="405130"/>
            </a:xfrm>
            <a:custGeom>
              <a:avLst/>
              <a:gdLst/>
              <a:ahLst/>
              <a:cxnLst/>
              <a:rect l="l" t="t" r="r" b="b"/>
              <a:pathLst>
                <a:path w="537210" h="405129">
                  <a:moveTo>
                    <a:pt x="0" y="0"/>
                  </a:moveTo>
                  <a:lnTo>
                    <a:pt x="537210" y="0"/>
                  </a:lnTo>
                  <a:lnTo>
                    <a:pt x="537210" y="404622"/>
                  </a:lnTo>
                  <a:lnTo>
                    <a:pt x="0" y="404622"/>
                  </a:lnTo>
                  <a:lnTo>
                    <a:pt x="0" y="0"/>
                  </a:lnTo>
                  <a:close/>
                </a:path>
              </a:pathLst>
            </a:custGeom>
            <a:ln w="57150">
              <a:solidFill>
                <a:srgbClr val="FF0000"/>
              </a:solidFill>
            </a:ln>
          </p:spPr>
          <p:txBody>
            <a:bodyPr wrap="square" lIns="0" tIns="0" rIns="0" bIns="0" rtlCol="0"/>
            <a:lstStyle/>
            <a:p>
              <a:endParaRPr/>
            </a:p>
          </p:txBody>
        </p:sp>
      </p:grpSp>
      <p:sp>
        <p:nvSpPr>
          <p:cNvPr id="18" name="object 18"/>
          <p:cNvSpPr txBox="1"/>
          <p:nvPr/>
        </p:nvSpPr>
        <p:spPr>
          <a:xfrm>
            <a:off x="894841" y="1204179"/>
            <a:ext cx="4502150" cy="1185545"/>
          </a:xfrm>
          <a:prstGeom prst="rect">
            <a:avLst/>
          </a:prstGeom>
        </p:spPr>
        <p:txBody>
          <a:bodyPr vert="horz" wrap="square" lIns="0" tIns="13970" rIns="0" bIns="0" rtlCol="0">
            <a:spAutoFit/>
          </a:bodyPr>
          <a:lstStyle/>
          <a:p>
            <a:pPr marL="12700">
              <a:lnSpc>
                <a:spcPct val="100000"/>
              </a:lnSpc>
              <a:spcBef>
                <a:spcPts val="110"/>
              </a:spcBef>
            </a:pPr>
            <a:r>
              <a:rPr sz="1950" b="1" spc="-5" dirty="0">
                <a:solidFill>
                  <a:srgbClr val="E12046"/>
                </a:solidFill>
                <a:latin typeface="MS Gothic"/>
                <a:cs typeface="MS Gothic"/>
              </a:rPr>
              <a:t>演習授業中の質問対応について</a:t>
            </a:r>
            <a:endParaRPr sz="1950">
              <a:latin typeface="MS Gothic"/>
              <a:cs typeface="MS Gothic"/>
            </a:endParaRPr>
          </a:p>
          <a:p>
            <a:pPr>
              <a:lnSpc>
                <a:spcPct val="100000"/>
              </a:lnSpc>
              <a:spcBef>
                <a:spcPts val="260"/>
              </a:spcBef>
            </a:pPr>
            <a:endParaRPr sz="1950">
              <a:latin typeface="MS Gothic"/>
              <a:cs typeface="MS Gothic"/>
            </a:endParaRPr>
          </a:p>
          <a:p>
            <a:pPr marL="69215" marR="5080">
              <a:lnSpc>
                <a:spcPts val="2020"/>
              </a:lnSpc>
            </a:pPr>
            <a:r>
              <a:rPr sz="1750" b="1" spc="55" dirty="0">
                <a:solidFill>
                  <a:srgbClr val="FFFFFF"/>
                </a:solidFill>
                <a:latin typeface="MS Gothic"/>
                <a:cs typeface="MS Gothic"/>
              </a:rPr>
              <a:t>演習授業中の質問をチューターの先生が対</a:t>
            </a:r>
            <a:r>
              <a:rPr sz="1750" b="1" spc="50" dirty="0">
                <a:solidFill>
                  <a:srgbClr val="FFFFFF"/>
                </a:solidFill>
                <a:latin typeface="MS Gothic"/>
                <a:cs typeface="MS Gothic"/>
              </a:rPr>
              <a:t>応させていただきます。</a:t>
            </a:r>
            <a:endParaRPr sz="1750">
              <a:latin typeface="MS Gothic"/>
              <a:cs typeface="MS Gothic"/>
            </a:endParaRPr>
          </a:p>
        </p:txBody>
      </p:sp>
      <p:sp>
        <p:nvSpPr>
          <p:cNvPr id="19" name="object 19"/>
          <p:cNvSpPr txBox="1"/>
          <p:nvPr/>
        </p:nvSpPr>
        <p:spPr>
          <a:xfrm>
            <a:off x="8548244" y="4644644"/>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898989"/>
                </a:solidFill>
                <a:latin typeface="Arial"/>
                <a:cs typeface="Arial"/>
              </a:rPr>
              <a:t>1</a:t>
            </a:r>
            <a:endParaRPr sz="1800">
              <a:latin typeface="Arial"/>
              <a:cs typeface="Arial"/>
            </a:endParaRPr>
          </a:p>
        </p:txBody>
      </p:sp>
      <p:sp>
        <p:nvSpPr>
          <p:cNvPr id="20" name="object 20"/>
          <p:cNvSpPr txBox="1">
            <a:spLocks noGrp="1"/>
          </p:cNvSpPr>
          <p:nvPr>
            <p:ph type="title"/>
          </p:nvPr>
        </p:nvSpPr>
        <p:spPr>
          <a:xfrm>
            <a:off x="1555750" y="263651"/>
            <a:ext cx="6087745" cy="665480"/>
          </a:xfrm>
          <a:prstGeom prst="rect">
            <a:avLst/>
          </a:prstGeom>
        </p:spPr>
        <p:txBody>
          <a:bodyPr vert="horz" wrap="square" lIns="0" tIns="12700" rIns="0" bIns="0" rtlCol="0">
            <a:spAutoFit/>
          </a:bodyPr>
          <a:lstStyle/>
          <a:p>
            <a:pPr marL="12700" marR="5080">
              <a:lnSpc>
                <a:spcPct val="105000"/>
              </a:lnSpc>
              <a:spcBef>
                <a:spcPts val="100"/>
              </a:spcBef>
            </a:pPr>
            <a:r>
              <a:rPr spc="-10" dirty="0">
                <a:solidFill>
                  <a:srgbClr val="00B0F0"/>
                </a:solidFill>
              </a:rPr>
              <a:t>授業準備</a:t>
            </a:r>
            <a:r>
              <a:rPr spc="-20" dirty="0">
                <a:solidFill>
                  <a:srgbClr val="00B0F0"/>
                </a:solidFill>
              </a:rPr>
              <a:t>︓Webclass</a:t>
            </a:r>
            <a:r>
              <a:rPr spc="-15" dirty="0">
                <a:solidFill>
                  <a:srgbClr val="00B0F0"/>
                </a:solidFill>
              </a:rPr>
              <a:t>からコードをダウンロードし、</a:t>
            </a:r>
            <a:r>
              <a:rPr spc="-50" dirty="0">
                <a:solidFill>
                  <a:srgbClr val="00B0F0"/>
                </a:solidFill>
              </a:rPr>
              <a:t> </a:t>
            </a:r>
            <a:r>
              <a:rPr dirty="0">
                <a:solidFill>
                  <a:srgbClr val="00B0F0"/>
                </a:solidFill>
              </a:rPr>
              <a:t>Google</a:t>
            </a:r>
            <a:r>
              <a:rPr spc="25" dirty="0">
                <a:solidFill>
                  <a:srgbClr val="00B0F0"/>
                </a:solidFill>
              </a:rPr>
              <a:t> </a:t>
            </a:r>
            <a:r>
              <a:rPr spc="-20" dirty="0">
                <a:solidFill>
                  <a:srgbClr val="00B0F0"/>
                </a:solidFill>
              </a:rPr>
              <a:t>colaboratory</a:t>
            </a:r>
            <a:r>
              <a:rPr spc="-15" dirty="0">
                <a:solidFill>
                  <a:srgbClr val="00B0F0"/>
                </a:solidFill>
              </a:rPr>
              <a:t>で開いておいてください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図形"/>
          <p:cNvSpPr/>
          <p:nvPr/>
        </p:nvSpPr>
        <p:spPr>
          <a:xfrm>
            <a:off x="1586545" y="2695967"/>
            <a:ext cx="4991420" cy="2210127"/>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19050" tIns="19050" rIns="19050" bIns="19050" anchor="ctr"/>
          <a:lstStyle/>
          <a:p>
            <a:endParaRPr/>
          </a:p>
        </p:txBody>
      </p:sp>
      <p:sp>
        <p:nvSpPr>
          <p:cNvPr id="244" name="図形"/>
          <p:cNvSpPr/>
          <p:nvPr/>
        </p:nvSpPr>
        <p:spPr>
          <a:xfrm>
            <a:off x="2387078" y="3609950"/>
            <a:ext cx="480913" cy="331245"/>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5" name="図形"/>
          <p:cNvSpPr/>
          <p:nvPr/>
        </p:nvSpPr>
        <p:spPr>
          <a:xfrm>
            <a:off x="2538236" y="3672718"/>
            <a:ext cx="221267" cy="154566"/>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46" name="図形"/>
          <p:cNvSpPr/>
          <p:nvPr/>
        </p:nvSpPr>
        <p:spPr>
          <a:xfrm>
            <a:off x="3313048" y="4145007"/>
            <a:ext cx="376230" cy="352369"/>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7" name="図形"/>
          <p:cNvSpPr/>
          <p:nvPr/>
        </p:nvSpPr>
        <p:spPr>
          <a:xfrm>
            <a:off x="4285802" y="4718392"/>
            <a:ext cx="432656" cy="195068"/>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8" name="図形"/>
          <p:cNvSpPr/>
          <p:nvPr/>
        </p:nvSpPr>
        <p:spPr>
          <a:xfrm>
            <a:off x="3787898" y="4503928"/>
            <a:ext cx="401115" cy="285836"/>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9" name="図形"/>
          <p:cNvSpPr/>
          <p:nvPr/>
        </p:nvSpPr>
        <p:spPr>
          <a:xfrm>
            <a:off x="4836157" y="4726292"/>
            <a:ext cx="428700" cy="184856"/>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0" name="図形"/>
          <p:cNvSpPr/>
          <p:nvPr/>
        </p:nvSpPr>
        <p:spPr>
          <a:xfrm>
            <a:off x="5362069" y="4526873"/>
            <a:ext cx="396983" cy="273807"/>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1" name="図形"/>
          <p:cNvSpPr/>
          <p:nvPr/>
        </p:nvSpPr>
        <p:spPr>
          <a:xfrm>
            <a:off x="4448133" y="4763473"/>
            <a:ext cx="134508" cy="105569"/>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2" name="図形"/>
          <p:cNvSpPr/>
          <p:nvPr/>
        </p:nvSpPr>
        <p:spPr>
          <a:xfrm>
            <a:off x="3879973" y="4578834"/>
            <a:ext cx="120230" cy="89051"/>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3" name="図形"/>
          <p:cNvSpPr/>
          <p:nvPr/>
        </p:nvSpPr>
        <p:spPr>
          <a:xfrm>
            <a:off x="3401157" y="4201601"/>
            <a:ext cx="112226" cy="115817"/>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4" name="図形"/>
          <p:cNvSpPr/>
          <p:nvPr/>
        </p:nvSpPr>
        <p:spPr>
          <a:xfrm>
            <a:off x="5029469" y="4780414"/>
            <a:ext cx="131420" cy="74183"/>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5" name="図形"/>
          <p:cNvSpPr/>
          <p:nvPr/>
        </p:nvSpPr>
        <p:spPr>
          <a:xfrm>
            <a:off x="5522606" y="4606955"/>
            <a:ext cx="108761" cy="100755"/>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6" name="樹状突起"/>
          <p:cNvSpPr txBox="1"/>
          <p:nvPr/>
        </p:nvSpPr>
        <p:spPr>
          <a:xfrm>
            <a:off x="336852" y="3641284"/>
            <a:ext cx="634789"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樹状突起</a:t>
            </a:r>
          </a:p>
        </p:txBody>
      </p:sp>
      <p:sp>
        <p:nvSpPr>
          <p:cNvPr id="257" name="軸索末端(シナプス)"/>
          <p:cNvSpPr txBox="1"/>
          <p:nvPr/>
        </p:nvSpPr>
        <p:spPr>
          <a:xfrm>
            <a:off x="5711511" y="2854199"/>
            <a:ext cx="13401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軸索末端(シナプス)</a:t>
            </a:r>
          </a:p>
        </p:txBody>
      </p:sp>
      <p:sp>
        <p:nvSpPr>
          <p:cNvPr id="258" name="軸索"/>
          <p:cNvSpPr txBox="1"/>
          <p:nvPr/>
        </p:nvSpPr>
        <p:spPr>
          <a:xfrm>
            <a:off x="6525874" y="4775483"/>
            <a:ext cx="336631"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a:t>
            </a:r>
          </a:p>
        </p:txBody>
      </p:sp>
      <p:sp>
        <p:nvSpPr>
          <p:cNvPr id="259" name="細胞体"/>
          <p:cNvSpPr txBox="1"/>
          <p:nvPr/>
        </p:nvSpPr>
        <p:spPr>
          <a:xfrm>
            <a:off x="2828585" y="2333189"/>
            <a:ext cx="4857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細胞体</a:t>
            </a:r>
          </a:p>
        </p:txBody>
      </p:sp>
      <p:sp>
        <p:nvSpPr>
          <p:cNvPr id="260" name="線"/>
          <p:cNvSpPr/>
          <p:nvPr/>
        </p:nvSpPr>
        <p:spPr>
          <a:xfrm flipH="1" flipV="1">
            <a:off x="5856263" y="4532402"/>
            <a:ext cx="577162" cy="332394"/>
          </a:xfrm>
          <a:prstGeom prst="line">
            <a:avLst/>
          </a:prstGeom>
          <a:ln w="25400">
            <a:solidFill>
              <a:srgbClr val="000000"/>
            </a:solidFill>
            <a:miter lim="400000"/>
          </a:ln>
        </p:spPr>
        <p:txBody>
          <a:bodyPr lIns="19050" tIns="19050" rIns="19050" bIns="19050" anchor="ctr"/>
          <a:lstStyle/>
          <a:p>
            <a:endParaRPr/>
          </a:p>
        </p:txBody>
      </p:sp>
      <p:sp>
        <p:nvSpPr>
          <p:cNvPr id="261" name="線"/>
          <p:cNvSpPr/>
          <p:nvPr/>
        </p:nvSpPr>
        <p:spPr>
          <a:xfrm flipV="1">
            <a:off x="6249458" y="3108469"/>
            <a:ext cx="0" cy="481418"/>
          </a:xfrm>
          <a:prstGeom prst="line">
            <a:avLst/>
          </a:prstGeom>
          <a:ln w="25400">
            <a:solidFill>
              <a:srgbClr val="000000"/>
            </a:solidFill>
            <a:miter lim="400000"/>
          </a:ln>
        </p:spPr>
        <p:txBody>
          <a:bodyPr lIns="19050" tIns="19050" rIns="19050" bIns="19050" anchor="ctr"/>
          <a:lstStyle/>
          <a:p>
            <a:endParaRPr/>
          </a:p>
        </p:txBody>
      </p:sp>
      <p:sp>
        <p:nvSpPr>
          <p:cNvPr id="262" name="線"/>
          <p:cNvSpPr/>
          <p:nvPr/>
        </p:nvSpPr>
        <p:spPr>
          <a:xfrm flipV="1">
            <a:off x="2784973" y="2608523"/>
            <a:ext cx="221521" cy="924106"/>
          </a:xfrm>
          <a:prstGeom prst="line">
            <a:avLst/>
          </a:prstGeom>
          <a:ln w="25400">
            <a:solidFill>
              <a:srgbClr val="000000"/>
            </a:solidFill>
            <a:miter lim="400000"/>
          </a:ln>
        </p:spPr>
        <p:txBody>
          <a:bodyPr lIns="19050" tIns="19050" rIns="19050" bIns="19050" anchor="ctr"/>
          <a:lstStyle/>
          <a:p>
            <a:endParaRPr/>
          </a:p>
        </p:txBody>
      </p:sp>
      <p:sp>
        <p:nvSpPr>
          <p:cNvPr id="263" name="線"/>
          <p:cNvSpPr/>
          <p:nvPr/>
        </p:nvSpPr>
        <p:spPr>
          <a:xfrm flipV="1">
            <a:off x="977312" y="3376120"/>
            <a:ext cx="616474" cy="286821"/>
          </a:xfrm>
          <a:prstGeom prst="line">
            <a:avLst/>
          </a:prstGeom>
          <a:ln w="25400">
            <a:solidFill>
              <a:srgbClr val="000000"/>
            </a:solidFill>
            <a:miter lim="400000"/>
          </a:ln>
        </p:spPr>
        <p:txBody>
          <a:bodyPr lIns="19050" tIns="19050" rIns="19050" bIns="19050" anchor="ctr"/>
          <a:lstStyle/>
          <a:p>
            <a:endParaRPr/>
          </a:p>
        </p:txBody>
      </p:sp>
      <p:sp>
        <p:nvSpPr>
          <p:cNvPr id="264" name="線"/>
          <p:cNvSpPr/>
          <p:nvPr/>
        </p:nvSpPr>
        <p:spPr>
          <a:xfrm>
            <a:off x="3532907" y="3899719"/>
            <a:ext cx="2233395" cy="628579"/>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19050" tIns="19050" rIns="19050" bIns="19050" anchor="ctr"/>
          <a:lstStyle/>
          <a:p>
            <a:endParaRPr/>
          </a:p>
        </p:txBody>
      </p:sp>
      <p:sp>
        <p:nvSpPr>
          <p:cNvPr id="267" name="角丸四角形"/>
          <p:cNvSpPr/>
          <p:nvPr/>
        </p:nvSpPr>
        <p:spPr>
          <a:xfrm>
            <a:off x="1984956" y="2340840"/>
            <a:ext cx="568664"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68" name="入力x1"/>
          <p:cNvSpPr txBox="1"/>
          <p:nvPr/>
        </p:nvSpPr>
        <p:spPr>
          <a:xfrm>
            <a:off x="2012759" y="2394219"/>
            <a:ext cx="415178"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1</a:t>
            </a:r>
            <a:endParaRPr sz="1200" baseline="-5999">
              <a:latin typeface="Apple Chancery"/>
              <a:ea typeface="Apple Chancery"/>
              <a:cs typeface="Apple Chancery"/>
              <a:sym typeface="Apple Chancery"/>
            </a:endParaRPr>
          </a:p>
        </p:txBody>
      </p:sp>
      <p:sp>
        <p:nvSpPr>
          <p:cNvPr id="269" name="角丸四角形"/>
          <p:cNvSpPr/>
          <p:nvPr/>
        </p:nvSpPr>
        <p:spPr>
          <a:xfrm>
            <a:off x="1109110" y="285870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0" name="入力x2"/>
          <p:cNvSpPr txBox="1"/>
          <p:nvPr/>
        </p:nvSpPr>
        <p:spPr>
          <a:xfrm>
            <a:off x="1136913" y="2912083"/>
            <a:ext cx="43601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2</a:t>
            </a:r>
            <a:endParaRPr sz="1200" baseline="-5999">
              <a:latin typeface="Apple Chancery"/>
              <a:ea typeface="Apple Chancery"/>
              <a:cs typeface="Apple Chancery"/>
              <a:sym typeface="Apple Chancery"/>
            </a:endParaRPr>
          </a:p>
        </p:txBody>
      </p:sp>
      <p:sp>
        <p:nvSpPr>
          <p:cNvPr id="271" name="角丸四角形"/>
          <p:cNvSpPr/>
          <p:nvPr/>
        </p:nvSpPr>
        <p:spPr>
          <a:xfrm>
            <a:off x="1206207" y="416049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2" name="入力x3"/>
          <p:cNvSpPr txBox="1"/>
          <p:nvPr/>
        </p:nvSpPr>
        <p:spPr>
          <a:xfrm>
            <a:off x="1234010" y="4213873"/>
            <a:ext cx="41998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3</a:t>
            </a:r>
            <a:endParaRPr sz="1200" baseline="-5999">
              <a:latin typeface="Apple Chancery"/>
              <a:ea typeface="Apple Chancery"/>
              <a:cs typeface="Apple Chancery"/>
              <a:sym typeface="Apple Chancery"/>
            </a:endParaRPr>
          </a:p>
        </p:txBody>
      </p:sp>
      <p:sp>
        <p:nvSpPr>
          <p:cNvPr id="273" name="電気信号が閾値を超えれば"/>
          <p:cNvSpPr txBox="1"/>
          <p:nvPr/>
        </p:nvSpPr>
        <p:spPr>
          <a:xfrm>
            <a:off x="3631278" y="3638254"/>
            <a:ext cx="2115964" cy="24622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350" err="1"/>
              <a:t>電気信号が閾値を超えれば</a:t>
            </a:r>
            <a:endParaRPr sz="1350"/>
          </a:p>
        </p:txBody>
      </p:sp>
      <p:sp>
        <p:nvSpPr>
          <p:cNvPr id="2" name="矢印: 右 1">
            <a:extLst>
              <a:ext uri="{FF2B5EF4-FFF2-40B4-BE49-F238E27FC236}">
                <a16:creationId xmlns:a16="http://schemas.microsoft.com/office/drawing/2014/main" id="{0A86C6EF-49E4-F503-04B3-BD8CEF47C49A}"/>
              </a:ext>
            </a:extLst>
          </p:cNvPr>
          <p:cNvSpPr/>
          <p:nvPr/>
        </p:nvSpPr>
        <p:spPr>
          <a:xfrm rot="4471694">
            <a:off x="2140384" y="2896777"/>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3" name="矢印: 右 2">
            <a:extLst>
              <a:ext uri="{FF2B5EF4-FFF2-40B4-BE49-F238E27FC236}">
                <a16:creationId xmlns:a16="http://schemas.microsoft.com/office/drawing/2014/main" id="{93605B2D-7F8F-F78C-AC50-82856722CB33}"/>
              </a:ext>
            </a:extLst>
          </p:cNvPr>
          <p:cNvSpPr/>
          <p:nvPr/>
        </p:nvSpPr>
        <p:spPr>
          <a:xfrm rot="2067872">
            <a:off x="1686827" y="3231239"/>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4" name="矢印: 右 3">
            <a:extLst>
              <a:ext uri="{FF2B5EF4-FFF2-40B4-BE49-F238E27FC236}">
                <a16:creationId xmlns:a16="http://schemas.microsoft.com/office/drawing/2014/main" id="{5E360114-C083-8168-8846-33586D914F6A}"/>
              </a:ext>
            </a:extLst>
          </p:cNvPr>
          <p:cNvSpPr/>
          <p:nvPr/>
        </p:nvSpPr>
        <p:spPr>
          <a:xfrm rot="19351231">
            <a:off x="1858792" y="3926654"/>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5" name="電気信号が閾値を超えれば">
            <a:extLst>
              <a:ext uri="{FF2B5EF4-FFF2-40B4-BE49-F238E27FC236}">
                <a16:creationId xmlns:a16="http://schemas.microsoft.com/office/drawing/2014/main" id="{049A53DA-D491-843A-0986-0D74659C4D09}"/>
              </a:ext>
            </a:extLst>
          </p:cNvPr>
          <p:cNvSpPr txBox="1"/>
          <p:nvPr/>
        </p:nvSpPr>
        <p:spPr>
          <a:xfrm>
            <a:off x="2511032" y="3556478"/>
            <a:ext cx="557845" cy="35009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lang="ja-JP" altLang="en-US" sz="2025"/>
              <a:t>閾値</a:t>
            </a:r>
            <a:endParaRPr sz="2025"/>
          </a:p>
        </p:txBody>
      </p:sp>
      <p:sp>
        <p:nvSpPr>
          <p:cNvPr id="6" name="入力">
            <a:extLst>
              <a:ext uri="{FF2B5EF4-FFF2-40B4-BE49-F238E27FC236}">
                <a16:creationId xmlns:a16="http://schemas.microsoft.com/office/drawing/2014/main" id="{9F81EF12-9AD2-92F2-CBE0-B1BB3786A429}"/>
              </a:ext>
            </a:extLst>
          </p:cNvPr>
          <p:cNvSpPr txBox="1"/>
          <p:nvPr/>
        </p:nvSpPr>
        <p:spPr>
          <a:xfrm>
            <a:off x="680935" y="2414015"/>
            <a:ext cx="500137" cy="31547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800" err="1"/>
              <a:t>入力</a:t>
            </a:r>
            <a:endParaRPr sz="1200"/>
          </a:p>
        </p:txBody>
      </p:sp>
      <p:sp>
        <p:nvSpPr>
          <p:cNvPr id="8" name="ニューロンは、細胞体、樹状突起、軸索からなり、樹状突起から入力された…">
            <a:extLst>
              <a:ext uri="{FF2B5EF4-FFF2-40B4-BE49-F238E27FC236}">
                <a16:creationId xmlns:a16="http://schemas.microsoft.com/office/drawing/2014/main" id="{293C28DB-CA1F-D567-E542-488FE2291ED7}"/>
              </a:ext>
            </a:extLst>
          </p:cNvPr>
          <p:cNvSpPr txBox="1"/>
          <p:nvPr/>
        </p:nvSpPr>
        <p:spPr>
          <a:xfrm>
            <a:off x="664902" y="851595"/>
            <a:ext cx="7835478" cy="1023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lang="ja-JP" altLang="en-US" sz="1600"/>
              <a:t>・</a:t>
            </a:r>
            <a:r>
              <a:rPr sz="1600" err="1"/>
              <a:t>ニューロンは、</a:t>
            </a:r>
            <a:r>
              <a:rPr sz="1600" err="1">
                <a:solidFill>
                  <a:srgbClr val="FF0000"/>
                </a:solidFill>
              </a:rPr>
              <a:t>樹状突起</a:t>
            </a:r>
            <a:r>
              <a:rPr lang="ja-JP" altLang="en-US" sz="1600"/>
              <a:t>、</a:t>
            </a:r>
            <a:r>
              <a:rPr lang="ja-JP" altLang="en-US" sz="1600">
                <a:solidFill>
                  <a:srgbClr val="FF0000"/>
                </a:solidFill>
              </a:rPr>
              <a:t>細胞体</a:t>
            </a:r>
            <a:r>
              <a:rPr sz="1600"/>
              <a:t>、</a:t>
            </a:r>
            <a:r>
              <a:rPr sz="1600" err="1">
                <a:solidFill>
                  <a:srgbClr val="FF0000"/>
                </a:solidFill>
              </a:rPr>
              <a:t>軸索</a:t>
            </a:r>
            <a:r>
              <a:rPr sz="1600" err="1"/>
              <a:t>からな</a:t>
            </a:r>
            <a:r>
              <a:rPr lang="ja-JP" altLang="en-US" sz="1600"/>
              <a:t>る</a:t>
            </a:r>
            <a:endParaRPr lang="en-US" altLang="ja-JP" sz="1600"/>
          </a:p>
          <a:p>
            <a:pPr algn="l">
              <a:defRPr sz="5300">
                <a:latin typeface="ヒラギノ丸ゴ ProN W4"/>
                <a:ea typeface="ヒラギノ丸ゴ ProN W4"/>
                <a:cs typeface="ヒラギノ丸ゴ ProN W4"/>
                <a:sym typeface="ヒラギノ丸ゴ ProN W4"/>
              </a:defRPr>
            </a:pPr>
            <a:r>
              <a:rPr lang="ja-JP" altLang="en-US" sz="1600"/>
              <a:t>・ニューロンは、</a:t>
            </a:r>
            <a:r>
              <a:rPr sz="1600" err="1"/>
              <a:t>樹状突起から入力された電気信号</a:t>
            </a:r>
            <a:r>
              <a:rPr lang="ja-JP" altLang="en-US" sz="1600"/>
              <a:t>が</a:t>
            </a:r>
            <a:r>
              <a:rPr sz="1600" err="1"/>
              <a:t>神経細胞内の電位を超えるか</a:t>
            </a:r>
            <a:endParaRPr lang="en-US" sz="1600"/>
          </a:p>
          <a:p>
            <a:pPr algn="l">
              <a:defRPr sz="5300">
                <a:latin typeface="ヒラギノ丸ゴ ProN W4"/>
                <a:ea typeface="ヒラギノ丸ゴ ProN W4"/>
                <a:cs typeface="ヒラギノ丸ゴ ProN W4"/>
                <a:sym typeface="ヒラギノ丸ゴ ProN W4"/>
              </a:defRPr>
            </a:pPr>
            <a:r>
              <a:rPr lang="ja-JP" altLang="en-US" sz="1600"/>
              <a:t>　</a:t>
            </a:r>
            <a:r>
              <a:rPr sz="1600" err="1"/>
              <a:t>どうかの</a:t>
            </a:r>
            <a:r>
              <a:rPr sz="1600" err="1">
                <a:solidFill>
                  <a:srgbClr val="FF0000"/>
                </a:solidFill>
              </a:rPr>
              <a:t>閾値</a:t>
            </a:r>
            <a:r>
              <a:rPr sz="1600" err="1"/>
              <a:t>を持ってい</a:t>
            </a:r>
            <a:r>
              <a:rPr lang="ja-JP" altLang="en-US" sz="1600"/>
              <a:t>る</a:t>
            </a:r>
            <a:endParaRPr sz="1600"/>
          </a:p>
          <a:p>
            <a:pPr algn="l">
              <a:defRPr sz="5300">
                <a:latin typeface="ヒラギノ丸ゴ ProN W4"/>
                <a:ea typeface="ヒラギノ丸ゴ ProN W4"/>
                <a:cs typeface="ヒラギノ丸ゴ ProN W4"/>
                <a:sym typeface="ヒラギノ丸ゴ ProN W4"/>
              </a:defRPr>
            </a:pPr>
            <a:r>
              <a:rPr lang="ja-JP" altLang="en-US" sz="1600"/>
              <a:t>・</a:t>
            </a:r>
            <a:r>
              <a:rPr sz="1600" err="1"/>
              <a:t>閾値を超えるとニューロンは興奮状態となり、軸索</a:t>
            </a:r>
            <a:r>
              <a:rPr lang="ja-JP" altLang="en-US" sz="1600"/>
              <a:t>末端</a:t>
            </a:r>
            <a:r>
              <a:rPr sz="1600" err="1"/>
              <a:t>から電気信号が出力される</a:t>
            </a:r>
            <a:endParaRPr sz="1600"/>
          </a:p>
        </p:txBody>
      </p:sp>
      <p:sp>
        <p:nvSpPr>
          <p:cNvPr id="9" name="ニューラルネットワークとは(軽く復習)">
            <a:extLst>
              <a:ext uri="{FF2B5EF4-FFF2-40B4-BE49-F238E27FC236}">
                <a16:creationId xmlns:a16="http://schemas.microsoft.com/office/drawing/2014/main" id="{4CB02647-7E80-DC2C-03DA-7A95891569E4}"/>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71810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図形"/>
          <p:cNvSpPr/>
          <p:nvPr/>
        </p:nvSpPr>
        <p:spPr>
          <a:xfrm>
            <a:off x="1586545" y="2695967"/>
            <a:ext cx="4991420" cy="2210127"/>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19050" tIns="19050" rIns="19050" bIns="19050" anchor="ctr"/>
          <a:lstStyle/>
          <a:p>
            <a:endParaRPr/>
          </a:p>
        </p:txBody>
      </p:sp>
      <p:sp>
        <p:nvSpPr>
          <p:cNvPr id="244" name="図形"/>
          <p:cNvSpPr/>
          <p:nvPr/>
        </p:nvSpPr>
        <p:spPr>
          <a:xfrm>
            <a:off x="2387078" y="3609950"/>
            <a:ext cx="480913" cy="331245"/>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5" name="図形"/>
          <p:cNvSpPr/>
          <p:nvPr/>
        </p:nvSpPr>
        <p:spPr>
          <a:xfrm>
            <a:off x="2538236" y="3672718"/>
            <a:ext cx="221267" cy="154566"/>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46" name="図形"/>
          <p:cNvSpPr/>
          <p:nvPr/>
        </p:nvSpPr>
        <p:spPr>
          <a:xfrm>
            <a:off x="3313048" y="4145007"/>
            <a:ext cx="376230" cy="352369"/>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7" name="図形"/>
          <p:cNvSpPr/>
          <p:nvPr/>
        </p:nvSpPr>
        <p:spPr>
          <a:xfrm>
            <a:off x="4285802" y="4718392"/>
            <a:ext cx="432656" cy="195068"/>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8" name="図形"/>
          <p:cNvSpPr/>
          <p:nvPr/>
        </p:nvSpPr>
        <p:spPr>
          <a:xfrm>
            <a:off x="3787898" y="4503928"/>
            <a:ext cx="401115" cy="285836"/>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9" name="図形"/>
          <p:cNvSpPr/>
          <p:nvPr/>
        </p:nvSpPr>
        <p:spPr>
          <a:xfrm>
            <a:off x="4836157" y="4726292"/>
            <a:ext cx="428700" cy="184856"/>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0" name="図形"/>
          <p:cNvSpPr/>
          <p:nvPr/>
        </p:nvSpPr>
        <p:spPr>
          <a:xfrm>
            <a:off x="5362069" y="4526873"/>
            <a:ext cx="396983" cy="273807"/>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1" name="図形"/>
          <p:cNvSpPr/>
          <p:nvPr/>
        </p:nvSpPr>
        <p:spPr>
          <a:xfrm>
            <a:off x="4448133" y="4763473"/>
            <a:ext cx="134508" cy="105569"/>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2" name="図形"/>
          <p:cNvSpPr/>
          <p:nvPr/>
        </p:nvSpPr>
        <p:spPr>
          <a:xfrm>
            <a:off x="3879973" y="4578834"/>
            <a:ext cx="120230" cy="89051"/>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3" name="図形"/>
          <p:cNvSpPr/>
          <p:nvPr/>
        </p:nvSpPr>
        <p:spPr>
          <a:xfrm>
            <a:off x="3401157" y="4201601"/>
            <a:ext cx="112226" cy="115817"/>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4" name="図形"/>
          <p:cNvSpPr/>
          <p:nvPr/>
        </p:nvSpPr>
        <p:spPr>
          <a:xfrm>
            <a:off x="5029469" y="4780414"/>
            <a:ext cx="131420" cy="74183"/>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5" name="図形"/>
          <p:cNvSpPr/>
          <p:nvPr/>
        </p:nvSpPr>
        <p:spPr>
          <a:xfrm>
            <a:off x="5522606" y="4606955"/>
            <a:ext cx="108761" cy="100755"/>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6" name="樹状突起"/>
          <p:cNvSpPr txBox="1"/>
          <p:nvPr/>
        </p:nvSpPr>
        <p:spPr>
          <a:xfrm>
            <a:off x="336852" y="3641284"/>
            <a:ext cx="634789"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樹状突起</a:t>
            </a:r>
          </a:p>
        </p:txBody>
      </p:sp>
      <p:sp>
        <p:nvSpPr>
          <p:cNvPr id="257" name="軸索末端(シナプス)"/>
          <p:cNvSpPr txBox="1"/>
          <p:nvPr/>
        </p:nvSpPr>
        <p:spPr>
          <a:xfrm>
            <a:off x="5711511" y="2854199"/>
            <a:ext cx="13401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軸索末端(シナプス)</a:t>
            </a:r>
          </a:p>
        </p:txBody>
      </p:sp>
      <p:sp>
        <p:nvSpPr>
          <p:cNvPr id="258" name="軸索"/>
          <p:cNvSpPr txBox="1"/>
          <p:nvPr/>
        </p:nvSpPr>
        <p:spPr>
          <a:xfrm>
            <a:off x="6525874" y="4775483"/>
            <a:ext cx="336631"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a:t>
            </a:r>
          </a:p>
        </p:txBody>
      </p:sp>
      <p:sp>
        <p:nvSpPr>
          <p:cNvPr id="259" name="細胞体"/>
          <p:cNvSpPr txBox="1"/>
          <p:nvPr/>
        </p:nvSpPr>
        <p:spPr>
          <a:xfrm>
            <a:off x="2828585" y="2333189"/>
            <a:ext cx="4857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細胞体</a:t>
            </a:r>
          </a:p>
        </p:txBody>
      </p:sp>
      <p:sp>
        <p:nvSpPr>
          <p:cNvPr id="260" name="線"/>
          <p:cNvSpPr/>
          <p:nvPr/>
        </p:nvSpPr>
        <p:spPr>
          <a:xfrm flipH="1" flipV="1">
            <a:off x="5856263" y="4532402"/>
            <a:ext cx="577162" cy="332394"/>
          </a:xfrm>
          <a:prstGeom prst="line">
            <a:avLst/>
          </a:prstGeom>
          <a:ln w="25400">
            <a:solidFill>
              <a:srgbClr val="000000"/>
            </a:solidFill>
            <a:miter lim="400000"/>
          </a:ln>
        </p:spPr>
        <p:txBody>
          <a:bodyPr lIns="19050" tIns="19050" rIns="19050" bIns="19050" anchor="ctr"/>
          <a:lstStyle/>
          <a:p>
            <a:endParaRPr/>
          </a:p>
        </p:txBody>
      </p:sp>
      <p:sp>
        <p:nvSpPr>
          <p:cNvPr id="261" name="線"/>
          <p:cNvSpPr/>
          <p:nvPr/>
        </p:nvSpPr>
        <p:spPr>
          <a:xfrm flipV="1">
            <a:off x="6249458" y="3108469"/>
            <a:ext cx="0" cy="481418"/>
          </a:xfrm>
          <a:prstGeom prst="line">
            <a:avLst/>
          </a:prstGeom>
          <a:ln w="25400">
            <a:solidFill>
              <a:srgbClr val="000000"/>
            </a:solidFill>
            <a:miter lim="400000"/>
          </a:ln>
        </p:spPr>
        <p:txBody>
          <a:bodyPr lIns="19050" tIns="19050" rIns="19050" bIns="19050" anchor="ctr"/>
          <a:lstStyle/>
          <a:p>
            <a:endParaRPr/>
          </a:p>
        </p:txBody>
      </p:sp>
      <p:sp>
        <p:nvSpPr>
          <p:cNvPr id="262" name="線"/>
          <p:cNvSpPr/>
          <p:nvPr/>
        </p:nvSpPr>
        <p:spPr>
          <a:xfrm flipV="1">
            <a:off x="2784973" y="2608523"/>
            <a:ext cx="221521" cy="924106"/>
          </a:xfrm>
          <a:prstGeom prst="line">
            <a:avLst/>
          </a:prstGeom>
          <a:ln w="25400">
            <a:solidFill>
              <a:srgbClr val="000000"/>
            </a:solidFill>
            <a:miter lim="400000"/>
          </a:ln>
        </p:spPr>
        <p:txBody>
          <a:bodyPr lIns="19050" tIns="19050" rIns="19050" bIns="19050" anchor="ctr"/>
          <a:lstStyle/>
          <a:p>
            <a:endParaRPr/>
          </a:p>
        </p:txBody>
      </p:sp>
      <p:sp>
        <p:nvSpPr>
          <p:cNvPr id="263" name="線"/>
          <p:cNvSpPr/>
          <p:nvPr/>
        </p:nvSpPr>
        <p:spPr>
          <a:xfrm flipV="1">
            <a:off x="977312" y="3376120"/>
            <a:ext cx="616474" cy="286821"/>
          </a:xfrm>
          <a:prstGeom prst="line">
            <a:avLst/>
          </a:prstGeom>
          <a:ln w="25400">
            <a:solidFill>
              <a:srgbClr val="000000"/>
            </a:solidFill>
            <a:miter lim="400000"/>
          </a:ln>
        </p:spPr>
        <p:txBody>
          <a:bodyPr lIns="19050" tIns="19050" rIns="19050" bIns="19050" anchor="ctr"/>
          <a:lstStyle/>
          <a:p>
            <a:endParaRPr/>
          </a:p>
        </p:txBody>
      </p:sp>
      <p:sp>
        <p:nvSpPr>
          <p:cNvPr id="264" name="線"/>
          <p:cNvSpPr/>
          <p:nvPr/>
        </p:nvSpPr>
        <p:spPr>
          <a:xfrm>
            <a:off x="3532907" y="3899719"/>
            <a:ext cx="2233395" cy="628579"/>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19050" tIns="19050" rIns="19050" bIns="19050" anchor="ctr"/>
          <a:lstStyle/>
          <a:p>
            <a:endParaRPr/>
          </a:p>
        </p:txBody>
      </p:sp>
      <p:sp>
        <p:nvSpPr>
          <p:cNvPr id="266" name="出力"/>
          <p:cNvSpPr txBox="1"/>
          <p:nvPr/>
        </p:nvSpPr>
        <p:spPr>
          <a:xfrm>
            <a:off x="6383302" y="3231834"/>
            <a:ext cx="461665" cy="292388"/>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650" err="1"/>
              <a:t>出力</a:t>
            </a:r>
            <a:endParaRPr sz="1200"/>
          </a:p>
        </p:txBody>
      </p:sp>
      <p:sp>
        <p:nvSpPr>
          <p:cNvPr id="267" name="角丸四角形"/>
          <p:cNvSpPr/>
          <p:nvPr/>
        </p:nvSpPr>
        <p:spPr>
          <a:xfrm>
            <a:off x="1984956" y="2340840"/>
            <a:ext cx="568664"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68" name="入力x1"/>
          <p:cNvSpPr txBox="1"/>
          <p:nvPr/>
        </p:nvSpPr>
        <p:spPr>
          <a:xfrm>
            <a:off x="2012759" y="2394219"/>
            <a:ext cx="415178"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1</a:t>
            </a:r>
            <a:endParaRPr sz="1200" baseline="-5999">
              <a:latin typeface="Apple Chancery"/>
              <a:ea typeface="Apple Chancery"/>
              <a:cs typeface="Apple Chancery"/>
              <a:sym typeface="Apple Chancery"/>
            </a:endParaRPr>
          </a:p>
        </p:txBody>
      </p:sp>
      <p:sp>
        <p:nvSpPr>
          <p:cNvPr id="269" name="角丸四角形"/>
          <p:cNvSpPr/>
          <p:nvPr/>
        </p:nvSpPr>
        <p:spPr>
          <a:xfrm>
            <a:off x="1109110" y="285870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0" name="入力x2"/>
          <p:cNvSpPr txBox="1"/>
          <p:nvPr/>
        </p:nvSpPr>
        <p:spPr>
          <a:xfrm>
            <a:off x="1136913" y="2912083"/>
            <a:ext cx="43601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2</a:t>
            </a:r>
            <a:endParaRPr sz="1200" baseline="-5999">
              <a:latin typeface="Apple Chancery"/>
              <a:ea typeface="Apple Chancery"/>
              <a:cs typeface="Apple Chancery"/>
              <a:sym typeface="Apple Chancery"/>
            </a:endParaRPr>
          </a:p>
        </p:txBody>
      </p:sp>
      <p:sp>
        <p:nvSpPr>
          <p:cNvPr id="271" name="角丸四角形"/>
          <p:cNvSpPr/>
          <p:nvPr/>
        </p:nvSpPr>
        <p:spPr>
          <a:xfrm>
            <a:off x="1206207" y="416049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2" name="入力x3"/>
          <p:cNvSpPr txBox="1"/>
          <p:nvPr/>
        </p:nvSpPr>
        <p:spPr>
          <a:xfrm>
            <a:off x="1234010" y="4213873"/>
            <a:ext cx="41998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3</a:t>
            </a:r>
            <a:endParaRPr sz="1200" baseline="-5999">
              <a:latin typeface="Apple Chancery"/>
              <a:ea typeface="Apple Chancery"/>
              <a:cs typeface="Apple Chancery"/>
              <a:sym typeface="Apple Chancery"/>
            </a:endParaRPr>
          </a:p>
        </p:txBody>
      </p:sp>
      <p:sp>
        <p:nvSpPr>
          <p:cNvPr id="273" name="電気信号が閾値を超えれば"/>
          <p:cNvSpPr txBox="1"/>
          <p:nvPr/>
        </p:nvSpPr>
        <p:spPr>
          <a:xfrm>
            <a:off x="3631278" y="3638254"/>
            <a:ext cx="2115964" cy="246221"/>
          </a:xfrm>
          <a:prstGeom prst="rect">
            <a:avLst/>
          </a:prstGeom>
          <a:solidFill>
            <a:schemeClr val="accent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350" err="1"/>
              <a:t>電気信号が閾値を超えれば</a:t>
            </a:r>
            <a:endParaRPr sz="1350"/>
          </a:p>
        </p:txBody>
      </p:sp>
      <p:sp>
        <p:nvSpPr>
          <p:cNvPr id="2" name="矢印: 右 1">
            <a:extLst>
              <a:ext uri="{FF2B5EF4-FFF2-40B4-BE49-F238E27FC236}">
                <a16:creationId xmlns:a16="http://schemas.microsoft.com/office/drawing/2014/main" id="{0A86C6EF-49E4-F503-04B3-BD8CEF47C49A}"/>
              </a:ext>
            </a:extLst>
          </p:cNvPr>
          <p:cNvSpPr/>
          <p:nvPr/>
        </p:nvSpPr>
        <p:spPr>
          <a:xfrm rot="4471694">
            <a:off x="2140384" y="2896777"/>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3" name="矢印: 右 2">
            <a:extLst>
              <a:ext uri="{FF2B5EF4-FFF2-40B4-BE49-F238E27FC236}">
                <a16:creationId xmlns:a16="http://schemas.microsoft.com/office/drawing/2014/main" id="{93605B2D-7F8F-F78C-AC50-82856722CB33}"/>
              </a:ext>
            </a:extLst>
          </p:cNvPr>
          <p:cNvSpPr/>
          <p:nvPr/>
        </p:nvSpPr>
        <p:spPr>
          <a:xfrm rot="2067872">
            <a:off x="1686827" y="3231239"/>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4" name="矢印: 右 3">
            <a:extLst>
              <a:ext uri="{FF2B5EF4-FFF2-40B4-BE49-F238E27FC236}">
                <a16:creationId xmlns:a16="http://schemas.microsoft.com/office/drawing/2014/main" id="{5E360114-C083-8168-8846-33586D914F6A}"/>
              </a:ext>
            </a:extLst>
          </p:cNvPr>
          <p:cNvSpPr/>
          <p:nvPr/>
        </p:nvSpPr>
        <p:spPr>
          <a:xfrm rot="19351231">
            <a:off x="1858792" y="3926654"/>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5" name="電気信号が閾値を超えれば">
            <a:extLst>
              <a:ext uri="{FF2B5EF4-FFF2-40B4-BE49-F238E27FC236}">
                <a16:creationId xmlns:a16="http://schemas.microsoft.com/office/drawing/2014/main" id="{049A53DA-D491-843A-0986-0D74659C4D09}"/>
              </a:ext>
            </a:extLst>
          </p:cNvPr>
          <p:cNvSpPr txBox="1"/>
          <p:nvPr/>
        </p:nvSpPr>
        <p:spPr>
          <a:xfrm>
            <a:off x="2511032" y="3556478"/>
            <a:ext cx="557845" cy="35009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lang="ja-JP" altLang="en-US" sz="2025"/>
              <a:t>閾値</a:t>
            </a:r>
            <a:endParaRPr sz="2025"/>
          </a:p>
        </p:txBody>
      </p:sp>
      <p:sp>
        <p:nvSpPr>
          <p:cNvPr id="6" name="入力">
            <a:extLst>
              <a:ext uri="{FF2B5EF4-FFF2-40B4-BE49-F238E27FC236}">
                <a16:creationId xmlns:a16="http://schemas.microsoft.com/office/drawing/2014/main" id="{B75AF7C2-2CA1-C09A-62B4-6D3EBCC9E467}"/>
              </a:ext>
            </a:extLst>
          </p:cNvPr>
          <p:cNvSpPr txBox="1"/>
          <p:nvPr/>
        </p:nvSpPr>
        <p:spPr>
          <a:xfrm>
            <a:off x="680935" y="2414015"/>
            <a:ext cx="500137" cy="31547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800" err="1"/>
              <a:t>入力</a:t>
            </a:r>
            <a:endParaRPr sz="1200"/>
          </a:p>
        </p:txBody>
      </p:sp>
      <p:sp>
        <p:nvSpPr>
          <p:cNvPr id="8" name="ニューロンは、細胞体、樹状突起、軸索からなり、樹状突起から入力された…">
            <a:extLst>
              <a:ext uri="{FF2B5EF4-FFF2-40B4-BE49-F238E27FC236}">
                <a16:creationId xmlns:a16="http://schemas.microsoft.com/office/drawing/2014/main" id="{30EEFDE0-9FDA-00AD-7FA9-593E9B64218D}"/>
              </a:ext>
            </a:extLst>
          </p:cNvPr>
          <p:cNvSpPr txBox="1"/>
          <p:nvPr/>
        </p:nvSpPr>
        <p:spPr>
          <a:xfrm>
            <a:off x="664902" y="851595"/>
            <a:ext cx="7835478" cy="1023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lang="ja-JP" altLang="en-US" sz="1600"/>
              <a:t>・</a:t>
            </a:r>
            <a:r>
              <a:rPr sz="1600" err="1"/>
              <a:t>ニューロンは、</a:t>
            </a:r>
            <a:r>
              <a:rPr sz="1600" err="1">
                <a:solidFill>
                  <a:srgbClr val="FF0000"/>
                </a:solidFill>
              </a:rPr>
              <a:t>樹状突起</a:t>
            </a:r>
            <a:r>
              <a:rPr lang="ja-JP" altLang="en-US" sz="1600"/>
              <a:t>、</a:t>
            </a:r>
            <a:r>
              <a:rPr lang="ja-JP" altLang="en-US" sz="1600">
                <a:solidFill>
                  <a:srgbClr val="FF0000"/>
                </a:solidFill>
              </a:rPr>
              <a:t>細胞体</a:t>
            </a:r>
            <a:r>
              <a:rPr sz="1600"/>
              <a:t>、</a:t>
            </a:r>
            <a:r>
              <a:rPr sz="1600" err="1">
                <a:solidFill>
                  <a:srgbClr val="FF0000"/>
                </a:solidFill>
              </a:rPr>
              <a:t>軸索</a:t>
            </a:r>
            <a:r>
              <a:rPr sz="1600" err="1"/>
              <a:t>からな</a:t>
            </a:r>
            <a:r>
              <a:rPr lang="ja-JP" altLang="en-US" sz="1600"/>
              <a:t>る</a:t>
            </a:r>
            <a:endParaRPr lang="en-US" altLang="ja-JP" sz="1600"/>
          </a:p>
          <a:p>
            <a:pPr algn="l">
              <a:defRPr sz="5300">
                <a:latin typeface="ヒラギノ丸ゴ ProN W4"/>
                <a:ea typeface="ヒラギノ丸ゴ ProN W4"/>
                <a:cs typeface="ヒラギノ丸ゴ ProN W4"/>
                <a:sym typeface="ヒラギノ丸ゴ ProN W4"/>
              </a:defRPr>
            </a:pPr>
            <a:r>
              <a:rPr lang="ja-JP" altLang="en-US" sz="1600"/>
              <a:t>・ニューロンは、</a:t>
            </a:r>
            <a:r>
              <a:rPr sz="1600" err="1"/>
              <a:t>樹状突起から入力された電気信号</a:t>
            </a:r>
            <a:r>
              <a:rPr lang="ja-JP" altLang="en-US" sz="1600"/>
              <a:t>が</a:t>
            </a:r>
            <a:r>
              <a:rPr sz="1600" err="1"/>
              <a:t>神経細胞内の電位を超えるか</a:t>
            </a:r>
            <a:endParaRPr lang="en-US" sz="1600"/>
          </a:p>
          <a:p>
            <a:pPr algn="l">
              <a:defRPr sz="5300">
                <a:latin typeface="ヒラギノ丸ゴ ProN W4"/>
                <a:ea typeface="ヒラギノ丸ゴ ProN W4"/>
                <a:cs typeface="ヒラギノ丸ゴ ProN W4"/>
                <a:sym typeface="ヒラギノ丸ゴ ProN W4"/>
              </a:defRPr>
            </a:pPr>
            <a:r>
              <a:rPr lang="ja-JP" altLang="en-US" sz="1600"/>
              <a:t>　</a:t>
            </a:r>
            <a:r>
              <a:rPr sz="1600" err="1"/>
              <a:t>どうかの</a:t>
            </a:r>
            <a:r>
              <a:rPr sz="1600" err="1">
                <a:solidFill>
                  <a:srgbClr val="FF0000"/>
                </a:solidFill>
              </a:rPr>
              <a:t>閾値</a:t>
            </a:r>
            <a:r>
              <a:rPr sz="1600" err="1"/>
              <a:t>を持ってい</a:t>
            </a:r>
            <a:r>
              <a:rPr lang="ja-JP" altLang="en-US" sz="1600"/>
              <a:t>る</a:t>
            </a:r>
            <a:endParaRPr sz="1600"/>
          </a:p>
          <a:p>
            <a:pPr algn="l">
              <a:defRPr sz="5300">
                <a:latin typeface="ヒラギノ丸ゴ ProN W4"/>
                <a:ea typeface="ヒラギノ丸ゴ ProN W4"/>
                <a:cs typeface="ヒラギノ丸ゴ ProN W4"/>
                <a:sym typeface="ヒラギノ丸ゴ ProN W4"/>
              </a:defRPr>
            </a:pPr>
            <a:r>
              <a:rPr lang="ja-JP" altLang="en-US" sz="1600"/>
              <a:t>・</a:t>
            </a:r>
            <a:r>
              <a:rPr sz="1600" err="1"/>
              <a:t>閾値を超えるとニューロンは興奮状態となり、軸索</a:t>
            </a:r>
            <a:r>
              <a:rPr lang="ja-JP" altLang="en-US" sz="1600"/>
              <a:t>末端</a:t>
            </a:r>
            <a:r>
              <a:rPr sz="1600" err="1"/>
              <a:t>から電気信号が出力される</a:t>
            </a:r>
            <a:endParaRPr sz="1600"/>
          </a:p>
        </p:txBody>
      </p:sp>
      <p:sp>
        <p:nvSpPr>
          <p:cNvPr id="9" name="ニューラルネットワークとは(軽く復習)">
            <a:extLst>
              <a:ext uri="{FF2B5EF4-FFF2-40B4-BE49-F238E27FC236}">
                <a16:creationId xmlns:a16="http://schemas.microsoft.com/office/drawing/2014/main" id="{1F90E301-3321-53E4-E4AE-78B5F30FF93D}"/>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0140296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単一のニューロンはこのようなモデルで表すことができる。"/>
          <p:cNvSpPr txBox="1"/>
          <p:nvPr/>
        </p:nvSpPr>
        <p:spPr>
          <a:xfrm>
            <a:off x="1148048" y="986402"/>
            <a:ext cx="7429919"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sz="1988" err="1"/>
              <a:t>単一の</a:t>
            </a:r>
            <a:r>
              <a:rPr lang="ja-JP" altLang="en-US" sz="1988"/>
              <a:t>人工</a:t>
            </a:r>
            <a:r>
              <a:rPr sz="1988" err="1"/>
              <a:t>ニューロンはこのようなモデルで表すことができる</a:t>
            </a:r>
            <a:r>
              <a:rPr sz="1988"/>
              <a:t>。</a:t>
            </a:r>
          </a:p>
        </p:txBody>
      </p:sp>
      <p:sp>
        <p:nvSpPr>
          <p:cNvPr id="277" name="角丸四角形"/>
          <p:cNvSpPr/>
          <p:nvPr/>
        </p:nvSpPr>
        <p:spPr>
          <a:xfrm>
            <a:off x="948048" y="2333625"/>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8" name="角丸四角形"/>
          <p:cNvSpPr/>
          <p:nvPr/>
        </p:nvSpPr>
        <p:spPr>
          <a:xfrm>
            <a:off x="948048" y="3182347"/>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9" name="角丸四角形"/>
          <p:cNvSpPr/>
          <p:nvPr/>
        </p:nvSpPr>
        <p:spPr>
          <a:xfrm>
            <a:off x="948048" y="4031069"/>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0" name="楕円"/>
          <p:cNvSpPr/>
          <p:nvPr/>
        </p:nvSpPr>
        <p:spPr>
          <a:xfrm>
            <a:off x="3534697" y="2514726"/>
            <a:ext cx="2280393" cy="1811492"/>
          </a:xfrm>
          <a:prstGeom prst="ellipse">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1" name="線"/>
          <p:cNvSpPr/>
          <p:nvPr/>
        </p:nvSpPr>
        <p:spPr>
          <a:xfrm>
            <a:off x="2499297" y="2572867"/>
            <a:ext cx="829169" cy="355807"/>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2" name="線"/>
          <p:cNvSpPr/>
          <p:nvPr/>
        </p:nvSpPr>
        <p:spPr>
          <a:xfrm>
            <a:off x="2499297" y="3455663"/>
            <a:ext cx="822596" cy="0"/>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3" name="線"/>
          <p:cNvSpPr/>
          <p:nvPr/>
        </p:nvSpPr>
        <p:spPr>
          <a:xfrm flipV="1">
            <a:off x="2499297" y="3872372"/>
            <a:ext cx="829394" cy="396821"/>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4" name="入力x1"/>
          <p:cNvSpPr txBox="1"/>
          <p:nvPr/>
        </p:nvSpPr>
        <p:spPr>
          <a:xfrm>
            <a:off x="1179987" y="2399555"/>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5" name="入力x2"/>
          <p:cNvSpPr txBox="1"/>
          <p:nvPr/>
        </p:nvSpPr>
        <p:spPr>
          <a:xfrm>
            <a:off x="1179987" y="324827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6" name="入力x3"/>
          <p:cNvSpPr txBox="1"/>
          <p:nvPr/>
        </p:nvSpPr>
        <p:spPr>
          <a:xfrm>
            <a:off x="1214179" y="4125574"/>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87" name="重みw1"/>
          <p:cNvSpPr txBox="1"/>
          <p:nvPr/>
        </p:nvSpPr>
        <p:spPr>
          <a:xfrm>
            <a:off x="2672231" y="2277889"/>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8" name="重みw2"/>
          <p:cNvSpPr txBox="1"/>
          <p:nvPr/>
        </p:nvSpPr>
        <p:spPr>
          <a:xfrm>
            <a:off x="2502306" y="304299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9" name="重みw3"/>
          <p:cNvSpPr txBox="1"/>
          <p:nvPr/>
        </p:nvSpPr>
        <p:spPr>
          <a:xfrm>
            <a:off x="2661467" y="4196653"/>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90" name="μ"/>
          <p:cNvSpPr txBox="1"/>
          <p:nvPr/>
        </p:nvSpPr>
        <p:spPr>
          <a:xfrm>
            <a:off x="3738645" y="3095318"/>
            <a:ext cx="803105" cy="650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入力の</a:t>
            </a:r>
            <a:endParaRPr lang="en-US" altLang="ja-JP" sz="1988"/>
          </a:p>
          <a:p>
            <a:r>
              <a:rPr lang="ja-JP" altLang="en-US" sz="1988"/>
              <a:t>合計</a:t>
            </a:r>
            <a:endParaRPr sz="1988"/>
          </a:p>
        </p:txBody>
      </p:sp>
      <p:sp>
        <p:nvSpPr>
          <p:cNvPr id="291" name="矢印"/>
          <p:cNvSpPr/>
          <p:nvPr/>
        </p:nvSpPr>
        <p:spPr>
          <a:xfrm>
            <a:off x="6173507" y="3217538"/>
            <a:ext cx="682029" cy="476250"/>
          </a:xfrm>
          <a:prstGeom prst="rightArrow">
            <a:avLst>
              <a:gd name="adj1" fmla="val 32000"/>
              <a:gd name="adj2" fmla="val 64000"/>
            </a:avLst>
          </a:prstGeom>
          <a:solidFill>
            <a:srgbClr val="000000"/>
          </a:solidFill>
          <a:ln w="12700">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2" name="角丸四角形"/>
          <p:cNvSpPr/>
          <p:nvPr/>
        </p:nvSpPr>
        <p:spPr>
          <a:xfrm>
            <a:off x="7213954" y="3217538"/>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3" name="発火"/>
          <p:cNvSpPr txBox="1"/>
          <p:nvPr/>
        </p:nvSpPr>
        <p:spPr>
          <a:xfrm>
            <a:off x="7590040" y="3283468"/>
            <a:ext cx="548227"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出力</a:t>
            </a:r>
            <a:endParaRPr sz="1988"/>
          </a:p>
        </p:txBody>
      </p:sp>
      <p:sp>
        <p:nvSpPr>
          <p:cNvPr id="294" name="線"/>
          <p:cNvSpPr/>
          <p:nvPr/>
        </p:nvSpPr>
        <p:spPr>
          <a:xfrm flipV="1">
            <a:off x="4634255" y="2508891"/>
            <a:ext cx="0" cy="1823162"/>
          </a:xfrm>
          <a:prstGeom prst="line">
            <a:avLst/>
          </a:prstGeom>
          <a:ln w="25400">
            <a:solidFill>
              <a:srgbClr val="000000"/>
            </a:solidFill>
            <a:miter lim="400000"/>
          </a:ln>
        </p:spPr>
        <p:txBody>
          <a:bodyPr lIns="19050" tIns="19050" rIns="19050" bIns="19050" anchor="ctr"/>
          <a:lstStyle/>
          <a:p>
            <a:endParaRPr/>
          </a:p>
        </p:txBody>
      </p:sp>
      <p:sp>
        <p:nvSpPr>
          <p:cNvPr id="295" name="活性化…"/>
          <p:cNvSpPr txBox="1"/>
          <p:nvPr/>
        </p:nvSpPr>
        <p:spPr>
          <a:xfrm>
            <a:off x="4776970" y="3077509"/>
            <a:ext cx="817531"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900">
                <a:latin typeface="ヒラギノ丸ゴ ProN W4"/>
                <a:ea typeface="ヒラギノ丸ゴ ProN W4"/>
                <a:cs typeface="ヒラギノ丸ゴ ProN W4"/>
                <a:sym typeface="ヒラギノ丸ゴ ProN W4"/>
              </a:defRPr>
            </a:pPr>
            <a:r>
              <a:rPr sz="2025"/>
              <a:t>活性化</a:t>
            </a:r>
          </a:p>
          <a:p>
            <a:pPr algn="l">
              <a:defRPr sz="3900">
                <a:latin typeface="ヒラギノ丸ゴ ProN W4"/>
                <a:ea typeface="ヒラギノ丸ゴ ProN W4"/>
                <a:cs typeface="ヒラギノ丸ゴ ProN W4"/>
                <a:sym typeface="ヒラギノ丸ゴ ProN W4"/>
              </a:defRPr>
            </a:pPr>
            <a:r>
              <a:rPr sz="2025"/>
              <a:t>関数</a:t>
            </a:r>
          </a:p>
        </p:txBody>
      </p:sp>
      <p:sp>
        <p:nvSpPr>
          <p:cNvPr id="3" name="ニューロンとパーセプトロン">
            <a:extLst>
              <a:ext uri="{FF2B5EF4-FFF2-40B4-BE49-F238E27FC236}">
                <a16:creationId xmlns:a16="http://schemas.microsoft.com/office/drawing/2014/main" id="{5CCE8B35-9E05-B6B6-3696-963EF2470EB2}"/>
              </a:ext>
            </a:extLst>
          </p:cNvPr>
          <p:cNvSpPr txBox="1"/>
          <p:nvPr/>
        </p:nvSpPr>
        <p:spPr>
          <a:xfrm>
            <a:off x="1432196" y="472248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前の層</a:t>
            </a:r>
            <a:endParaRPr sz="1988"/>
          </a:p>
        </p:txBody>
      </p:sp>
      <p:sp>
        <p:nvSpPr>
          <p:cNvPr id="4" name="ニューロンとパーセプトロン">
            <a:extLst>
              <a:ext uri="{FF2B5EF4-FFF2-40B4-BE49-F238E27FC236}">
                <a16:creationId xmlns:a16="http://schemas.microsoft.com/office/drawing/2014/main" id="{3049EC9C-2AA9-B787-52EA-F3D939B6181A}"/>
              </a:ext>
            </a:extLst>
          </p:cNvPr>
          <p:cNvSpPr txBox="1"/>
          <p:nvPr/>
        </p:nvSpPr>
        <p:spPr>
          <a:xfrm>
            <a:off x="4273341"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今の層</a:t>
            </a:r>
            <a:endParaRPr sz="1988"/>
          </a:p>
        </p:txBody>
      </p:sp>
      <p:sp>
        <p:nvSpPr>
          <p:cNvPr id="5" name="ニューロンとパーセプトロン">
            <a:extLst>
              <a:ext uri="{FF2B5EF4-FFF2-40B4-BE49-F238E27FC236}">
                <a16:creationId xmlns:a16="http://schemas.microsoft.com/office/drawing/2014/main" id="{3CD3F51F-A022-737B-8B32-7AE085DC47ED}"/>
              </a:ext>
            </a:extLst>
          </p:cNvPr>
          <p:cNvSpPr txBox="1"/>
          <p:nvPr/>
        </p:nvSpPr>
        <p:spPr>
          <a:xfrm>
            <a:off x="7397798"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次の層</a:t>
            </a:r>
            <a:endParaRPr sz="1988"/>
          </a:p>
        </p:txBody>
      </p:sp>
      <p:sp>
        <p:nvSpPr>
          <p:cNvPr id="6" name="ニューラルネットワークとは(軽く復習)">
            <a:extLst>
              <a:ext uri="{FF2B5EF4-FFF2-40B4-BE49-F238E27FC236}">
                <a16:creationId xmlns:a16="http://schemas.microsoft.com/office/drawing/2014/main" id="{DFF4FADD-44B4-3AD6-23D5-C4B9AD1ABE93}"/>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EFF09-F861-FA7D-6FDB-9760ED746BB9}"/>
            </a:ext>
          </a:extLst>
        </p:cNvPr>
        <p:cNvGrpSpPr/>
        <p:nvPr/>
      </p:nvGrpSpPr>
      <p:grpSpPr>
        <a:xfrm>
          <a:off x="0" y="0"/>
          <a:ext cx="0" cy="0"/>
          <a:chOff x="0" y="0"/>
          <a:chExt cx="0" cy="0"/>
        </a:xfrm>
      </p:grpSpPr>
      <p:sp>
        <p:nvSpPr>
          <p:cNvPr id="276" name="単一のニューロンはこのようなモデルで表すことができる。">
            <a:extLst>
              <a:ext uri="{FF2B5EF4-FFF2-40B4-BE49-F238E27FC236}">
                <a16:creationId xmlns:a16="http://schemas.microsoft.com/office/drawing/2014/main" id="{0C7A49CE-7B68-7BBA-F028-1FF3E1509A91}"/>
              </a:ext>
            </a:extLst>
          </p:cNvPr>
          <p:cNvSpPr txBox="1"/>
          <p:nvPr/>
        </p:nvSpPr>
        <p:spPr>
          <a:xfrm>
            <a:off x="1148048" y="986402"/>
            <a:ext cx="7429919"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sz="1988" err="1"/>
              <a:t>単一の</a:t>
            </a:r>
            <a:r>
              <a:rPr lang="ja-JP" altLang="en-US" sz="1988"/>
              <a:t>人工</a:t>
            </a:r>
            <a:r>
              <a:rPr sz="1988" err="1"/>
              <a:t>ニューロンはこのようなモデルで表すことができる</a:t>
            </a:r>
            <a:r>
              <a:rPr sz="1988"/>
              <a:t>。</a:t>
            </a:r>
          </a:p>
        </p:txBody>
      </p:sp>
      <p:sp>
        <p:nvSpPr>
          <p:cNvPr id="277" name="角丸四角形">
            <a:extLst>
              <a:ext uri="{FF2B5EF4-FFF2-40B4-BE49-F238E27FC236}">
                <a16:creationId xmlns:a16="http://schemas.microsoft.com/office/drawing/2014/main" id="{50E4D45B-1B18-381C-38D9-B1DC2CB97970}"/>
              </a:ext>
            </a:extLst>
          </p:cNvPr>
          <p:cNvSpPr/>
          <p:nvPr/>
        </p:nvSpPr>
        <p:spPr>
          <a:xfrm>
            <a:off x="948048" y="2333625"/>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8" name="角丸四角形">
            <a:extLst>
              <a:ext uri="{FF2B5EF4-FFF2-40B4-BE49-F238E27FC236}">
                <a16:creationId xmlns:a16="http://schemas.microsoft.com/office/drawing/2014/main" id="{BFC07729-C5A7-A262-5B08-F82D716C3A9C}"/>
              </a:ext>
            </a:extLst>
          </p:cNvPr>
          <p:cNvSpPr/>
          <p:nvPr/>
        </p:nvSpPr>
        <p:spPr>
          <a:xfrm>
            <a:off x="948048" y="3182347"/>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9" name="角丸四角形">
            <a:extLst>
              <a:ext uri="{FF2B5EF4-FFF2-40B4-BE49-F238E27FC236}">
                <a16:creationId xmlns:a16="http://schemas.microsoft.com/office/drawing/2014/main" id="{58CE8AA0-E1F0-9F7B-CD99-836C2264819F}"/>
              </a:ext>
            </a:extLst>
          </p:cNvPr>
          <p:cNvSpPr/>
          <p:nvPr/>
        </p:nvSpPr>
        <p:spPr>
          <a:xfrm>
            <a:off x="948048" y="4031069"/>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0" name="楕円">
            <a:extLst>
              <a:ext uri="{FF2B5EF4-FFF2-40B4-BE49-F238E27FC236}">
                <a16:creationId xmlns:a16="http://schemas.microsoft.com/office/drawing/2014/main" id="{83F54699-0057-E9E0-B64D-C98215F4643C}"/>
              </a:ext>
            </a:extLst>
          </p:cNvPr>
          <p:cNvSpPr/>
          <p:nvPr/>
        </p:nvSpPr>
        <p:spPr>
          <a:xfrm>
            <a:off x="3534697" y="2514726"/>
            <a:ext cx="2280393" cy="1811492"/>
          </a:xfrm>
          <a:prstGeom prst="ellipse">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1" name="線">
            <a:extLst>
              <a:ext uri="{FF2B5EF4-FFF2-40B4-BE49-F238E27FC236}">
                <a16:creationId xmlns:a16="http://schemas.microsoft.com/office/drawing/2014/main" id="{88458F89-D99F-444F-BAB7-20DE3BA90F91}"/>
              </a:ext>
            </a:extLst>
          </p:cNvPr>
          <p:cNvSpPr/>
          <p:nvPr/>
        </p:nvSpPr>
        <p:spPr>
          <a:xfrm>
            <a:off x="2499297" y="2572867"/>
            <a:ext cx="829169" cy="355807"/>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2" name="線">
            <a:extLst>
              <a:ext uri="{FF2B5EF4-FFF2-40B4-BE49-F238E27FC236}">
                <a16:creationId xmlns:a16="http://schemas.microsoft.com/office/drawing/2014/main" id="{10935FE1-8D1A-70FF-6341-D694BC19AED7}"/>
              </a:ext>
            </a:extLst>
          </p:cNvPr>
          <p:cNvSpPr/>
          <p:nvPr/>
        </p:nvSpPr>
        <p:spPr>
          <a:xfrm>
            <a:off x="2499297" y="3455663"/>
            <a:ext cx="822596" cy="0"/>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3" name="線">
            <a:extLst>
              <a:ext uri="{FF2B5EF4-FFF2-40B4-BE49-F238E27FC236}">
                <a16:creationId xmlns:a16="http://schemas.microsoft.com/office/drawing/2014/main" id="{27A3F427-051D-0CAE-95DA-4970783D0C42}"/>
              </a:ext>
            </a:extLst>
          </p:cNvPr>
          <p:cNvSpPr/>
          <p:nvPr/>
        </p:nvSpPr>
        <p:spPr>
          <a:xfrm flipV="1">
            <a:off x="2499297" y="3872372"/>
            <a:ext cx="829394" cy="396821"/>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4" name="入力x1">
            <a:extLst>
              <a:ext uri="{FF2B5EF4-FFF2-40B4-BE49-F238E27FC236}">
                <a16:creationId xmlns:a16="http://schemas.microsoft.com/office/drawing/2014/main" id="{937459FF-E702-8F66-688A-2D2A0A47F3B5}"/>
              </a:ext>
            </a:extLst>
          </p:cNvPr>
          <p:cNvSpPr txBox="1"/>
          <p:nvPr/>
        </p:nvSpPr>
        <p:spPr>
          <a:xfrm>
            <a:off x="1179987" y="2399555"/>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5" name="入力x2">
            <a:extLst>
              <a:ext uri="{FF2B5EF4-FFF2-40B4-BE49-F238E27FC236}">
                <a16:creationId xmlns:a16="http://schemas.microsoft.com/office/drawing/2014/main" id="{8C4E104B-1D82-27FC-56AC-47FC4148095A}"/>
              </a:ext>
            </a:extLst>
          </p:cNvPr>
          <p:cNvSpPr txBox="1"/>
          <p:nvPr/>
        </p:nvSpPr>
        <p:spPr>
          <a:xfrm>
            <a:off x="1179987" y="324827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6" name="入力x3">
            <a:extLst>
              <a:ext uri="{FF2B5EF4-FFF2-40B4-BE49-F238E27FC236}">
                <a16:creationId xmlns:a16="http://schemas.microsoft.com/office/drawing/2014/main" id="{5F54D6E6-557A-E0FD-703D-32C855632697}"/>
              </a:ext>
            </a:extLst>
          </p:cNvPr>
          <p:cNvSpPr txBox="1"/>
          <p:nvPr/>
        </p:nvSpPr>
        <p:spPr>
          <a:xfrm>
            <a:off x="1214179" y="4125574"/>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87" name="重みw1">
            <a:extLst>
              <a:ext uri="{FF2B5EF4-FFF2-40B4-BE49-F238E27FC236}">
                <a16:creationId xmlns:a16="http://schemas.microsoft.com/office/drawing/2014/main" id="{68274F39-F483-4CB7-77F9-7AA11D6B3419}"/>
              </a:ext>
            </a:extLst>
          </p:cNvPr>
          <p:cNvSpPr txBox="1"/>
          <p:nvPr/>
        </p:nvSpPr>
        <p:spPr>
          <a:xfrm>
            <a:off x="2672231" y="2277889"/>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8" name="重みw2">
            <a:extLst>
              <a:ext uri="{FF2B5EF4-FFF2-40B4-BE49-F238E27FC236}">
                <a16:creationId xmlns:a16="http://schemas.microsoft.com/office/drawing/2014/main" id="{6BAFA77D-7E2C-E54A-EDD0-6FDEDFDFCF20}"/>
              </a:ext>
            </a:extLst>
          </p:cNvPr>
          <p:cNvSpPr txBox="1"/>
          <p:nvPr/>
        </p:nvSpPr>
        <p:spPr>
          <a:xfrm>
            <a:off x="2502306" y="304299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9" name="重みw3">
            <a:extLst>
              <a:ext uri="{FF2B5EF4-FFF2-40B4-BE49-F238E27FC236}">
                <a16:creationId xmlns:a16="http://schemas.microsoft.com/office/drawing/2014/main" id="{31975699-2D63-ABF7-1855-C94C403CD2A1}"/>
              </a:ext>
            </a:extLst>
          </p:cNvPr>
          <p:cNvSpPr txBox="1"/>
          <p:nvPr/>
        </p:nvSpPr>
        <p:spPr>
          <a:xfrm>
            <a:off x="2661467" y="4196653"/>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90" name="μ">
            <a:extLst>
              <a:ext uri="{FF2B5EF4-FFF2-40B4-BE49-F238E27FC236}">
                <a16:creationId xmlns:a16="http://schemas.microsoft.com/office/drawing/2014/main" id="{BBD9F435-9D54-ABE4-CAFF-E7DA40DE24C5}"/>
              </a:ext>
            </a:extLst>
          </p:cNvPr>
          <p:cNvSpPr txBox="1"/>
          <p:nvPr/>
        </p:nvSpPr>
        <p:spPr>
          <a:xfrm>
            <a:off x="3738645" y="3095318"/>
            <a:ext cx="803105" cy="650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入力の</a:t>
            </a:r>
            <a:endParaRPr lang="en-US" altLang="ja-JP" sz="1988"/>
          </a:p>
          <a:p>
            <a:r>
              <a:rPr lang="ja-JP" altLang="en-US" sz="1988"/>
              <a:t>合計</a:t>
            </a:r>
            <a:endParaRPr sz="1988"/>
          </a:p>
        </p:txBody>
      </p:sp>
      <p:sp>
        <p:nvSpPr>
          <p:cNvPr id="291" name="矢印">
            <a:extLst>
              <a:ext uri="{FF2B5EF4-FFF2-40B4-BE49-F238E27FC236}">
                <a16:creationId xmlns:a16="http://schemas.microsoft.com/office/drawing/2014/main" id="{CDC629FD-A256-1BC0-E8D3-C43AC065EC6F}"/>
              </a:ext>
            </a:extLst>
          </p:cNvPr>
          <p:cNvSpPr/>
          <p:nvPr/>
        </p:nvSpPr>
        <p:spPr>
          <a:xfrm>
            <a:off x="6173507" y="3217538"/>
            <a:ext cx="682029" cy="476250"/>
          </a:xfrm>
          <a:prstGeom prst="rightArrow">
            <a:avLst>
              <a:gd name="adj1" fmla="val 32000"/>
              <a:gd name="adj2" fmla="val 64000"/>
            </a:avLst>
          </a:prstGeom>
          <a:solidFill>
            <a:srgbClr val="000000"/>
          </a:solidFill>
          <a:ln w="12700">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2" name="角丸四角形">
            <a:extLst>
              <a:ext uri="{FF2B5EF4-FFF2-40B4-BE49-F238E27FC236}">
                <a16:creationId xmlns:a16="http://schemas.microsoft.com/office/drawing/2014/main" id="{69800C6F-A944-9AB5-DAFA-C69032C24DA0}"/>
              </a:ext>
            </a:extLst>
          </p:cNvPr>
          <p:cNvSpPr/>
          <p:nvPr/>
        </p:nvSpPr>
        <p:spPr>
          <a:xfrm>
            <a:off x="7213954" y="3217538"/>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3" name="発火">
            <a:extLst>
              <a:ext uri="{FF2B5EF4-FFF2-40B4-BE49-F238E27FC236}">
                <a16:creationId xmlns:a16="http://schemas.microsoft.com/office/drawing/2014/main" id="{8AB42160-A758-70F7-C469-2952299E3889}"/>
              </a:ext>
            </a:extLst>
          </p:cNvPr>
          <p:cNvSpPr txBox="1"/>
          <p:nvPr/>
        </p:nvSpPr>
        <p:spPr>
          <a:xfrm>
            <a:off x="7590040" y="3283468"/>
            <a:ext cx="548227"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出力</a:t>
            </a:r>
            <a:endParaRPr sz="1988"/>
          </a:p>
        </p:txBody>
      </p:sp>
      <p:sp>
        <p:nvSpPr>
          <p:cNvPr id="294" name="線">
            <a:extLst>
              <a:ext uri="{FF2B5EF4-FFF2-40B4-BE49-F238E27FC236}">
                <a16:creationId xmlns:a16="http://schemas.microsoft.com/office/drawing/2014/main" id="{B8CB5598-EDF5-1496-E5A7-12EA0982191F}"/>
              </a:ext>
            </a:extLst>
          </p:cNvPr>
          <p:cNvSpPr/>
          <p:nvPr/>
        </p:nvSpPr>
        <p:spPr>
          <a:xfrm flipV="1">
            <a:off x="4634255" y="2508891"/>
            <a:ext cx="0" cy="1823162"/>
          </a:xfrm>
          <a:prstGeom prst="line">
            <a:avLst/>
          </a:prstGeom>
          <a:ln w="25400">
            <a:solidFill>
              <a:srgbClr val="000000"/>
            </a:solidFill>
            <a:miter lim="400000"/>
          </a:ln>
        </p:spPr>
        <p:txBody>
          <a:bodyPr lIns="19050" tIns="19050" rIns="19050" bIns="19050" anchor="ctr"/>
          <a:lstStyle/>
          <a:p>
            <a:endParaRPr/>
          </a:p>
        </p:txBody>
      </p:sp>
      <p:sp>
        <p:nvSpPr>
          <p:cNvPr id="295" name="活性化…">
            <a:extLst>
              <a:ext uri="{FF2B5EF4-FFF2-40B4-BE49-F238E27FC236}">
                <a16:creationId xmlns:a16="http://schemas.microsoft.com/office/drawing/2014/main" id="{75482642-C329-1F1D-5728-A64FE867E382}"/>
              </a:ext>
            </a:extLst>
          </p:cNvPr>
          <p:cNvSpPr txBox="1"/>
          <p:nvPr/>
        </p:nvSpPr>
        <p:spPr>
          <a:xfrm>
            <a:off x="4776970" y="3077509"/>
            <a:ext cx="817531"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900">
                <a:latin typeface="ヒラギノ丸ゴ ProN W4"/>
                <a:ea typeface="ヒラギノ丸ゴ ProN W4"/>
                <a:cs typeface="ヒラギノ丸ゴ ProN W4"/>
                <a:sym typeface="ヒラギノ丸ゴ ProN W4"/>
              </a:defRPr>
            </a:pPr>
            <a:r>
              <a:rPr sz="2025"/>
              <a:t>活性化</a:t>
            </a:r>
          </a:p>
          <a:p>
            <a:pPr algn="l">
              <a:defRPr sz="3900">
                <a:latin typeface="ヒラギノ丸ゴ ProN W4"/>
                <a:ea typeface="ヒラギノ丸ゴ ProN W4"/>
                <a:cs typeface="ヒラギノ丸ゴ ProN W4"/>
                <a:sym typeface="ヒラギノ丸ゴ ProN W4"/>
              </a:defRPr>
            </a:pPr>
            <a:r>
              <a:rPr sz="2025"/>
              <a:t>関数</a:t>
            </a:r>
          </a:p>
        </p:txBody>
      </p:sp>
      <p:sp>
        <p:nvSpPr>
          <p:cNvPr id="3" name="ニューロンとパーセプトロン">
            <a:extLst>
              <a:ext uri="{FF2B5EF4-FFF2-40B4-BE49-F238E27FC236}">
                <a16:creationId xmlns:a16="http://schemas.microsoft.com/office/drawing/2014/main" id="{DB83C5B2-F018-65FD-A47A-7A39E7984ADC}"/>
              </a:ext>
            </a:extLst>
          </p:cNvPr>
          <p:cNvSpPr txBox="1"/>
          <p:nvPr/>
        </p:nvSpPr>
        <p:spPr>
          <a:xfrm>
            <a:off x="1432196" y="472248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前の層</a:t>
            </a:r>
            <a:endParaRPr sz="1988"/>
          </a:p>
        </p:txBody>
      </p:sp>
      <p:sp>
        <p:nvSpPr>
          <p:cNvPr id="4" name="ニューロンとパーセプトロン">
            <a:extLst>
              <a:ext uri="{FF2B5EF4-FFF2-40B4-BE49-F238E27FC236}">
                <a16:creationId xmlns:a16="http://schemas.microsoft.com/office/drawing/2014/main" id="{2C0505B7-3D7E-2AB6-6770-022EFF0909FC}"/>
              </a:ext>
            </a:extLst>
          </p:cNvPr>
          <p:cNvSpPr txBox="1"/>
          <p:nvPr/>
        </p:nvSpPr>
        <p:spPr>
          <a:xfrm>
            <a:off x="4273341"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今の層</a:t>
            </a:r>
            <a:endParaRPr sz="1988"/>
          </a:p>
        </p:txBody>
      </p:sp>
      <p:sp>
        <p:nvSpPr>
          <p:cNvPr id="5" name="ニューロンとパーセプトロン">
            <a:extLst>
              <a:ext uri="{FF2B5EF4-FFF2-40B4-BE49-F238E27FC236}">
                <a16:creationId xmlns:a16="http://schemas.microsoft.com/office/drawing/2014/main" id="{E465010A-9194-C91C-E22D-C8FD46106DF0}"/>
              </a:ext>
            </a:extLst>
          </p:cNvPr>
          <p:cNvSpPr txBox="1"/>
          <p:nvPr/>
        </p:nvSpPr>
        <p:spPr>
          <a:xfrm>
            <a:off x="7397798"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次の層</a:t>
            </a:r>
            <a:endParaRPr sz="1988"/>
          </a:p>
        </p:txBody>
      </p:sp>
      <p:sp>
        <p:nvSpPr>
          <p:cNvPr id="6" name="ニューラルネットワークとは(軽く復習)">
            <a:extLst>
              <a:ext uri="{FF2B5EF4-FFF2-40B4-BE49-F238E27FC236}">
                <a16:creationId xmlns:a16="http://schemas.microsoft.com/office/drawing/2014/main" id="{1337D5BE-3E1F-DC09-3704-713402F48294}"/>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
        <p:nvSpPr>
          <p:cNvPr id="2" name="単一のニューロンはこのようなモデルで表すことができる。">
            <a:extLst>
              <a:ext uri="{FF2B5EF4-FFF2-40B4-BE49-F238E27FC236}">
                <a16:creationId xmlns:a16="http://schemas.microsoft.com/office/drawing/2014/main" id="{20707F1A-D420-2176-C6BA-D40182811BCC}"/>
              </a:ext>
            </a:extLst>
          </p:cNvPr>
          <p:cNvSpPr txBox="1"/>
          <p:nvPr/>
        </p:nvSpPr>
        <p:spPr>
          <a:xfrm>
            <a:off x="641279" y="1412621"/>
            <a:ext cx="8067227"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2000" err="1">
                <a:solidFill>
                  <a:srgbClr val="FF0000"/>
                </a:solidFill>
              </a:rPr>
              <a:t>深層学習は、この重み</a:t>
            </a:r>
            <a:r>
              <a:rPr lang="en-US" altLang="ja-JP" sz="2000">
                <a:solidFill>
                  <a:srgbClr val="FF0000"/>
                </a:solidFill>
              </a:rPr>
              <a:t>(</a:t>
            </a:r>
            <a:r>
              <a:rPr lang="ja-JP" altLang="en-US" sz="2000" err="1">
                <a:solidFill>
                  <a:srgbClr val="FF0000"/>
                </a:solidFill>
              </a:rPr>
              <a:t>パラメーター</a:t>
            </a:r>
            <a:r>
              <a:rPr lang="en-US" altLang="ja-JP" sz="2000">
                <a:solidFill>
                  <a:srgbClr val="FF0000"/>
                </a:solidFill>
              </a:rPr>
              <a:t>)</a:t>
            </a:r>
            <a:r>
              <a:rPr lang="ja-JP" altLang="en-US" sz="2000" err="1">
                <a:solidFill>
                  <a:srgbClr val="FF0000"/>
                </a:solidFill>
              </a:rPr>
              <a:t>を最適化して出力</a:t>
            </a:r>
            <a:r>
              <a:rPr lang="en-US" altLang="ja-JP" sz="2000">
                <a:solidFill>
                  <a:srgbClr val="FF0000"/>
                </a:solidFill>
              </a:rPr>
              <a:t>(</a:t>
            </a:r>
            <a:r>
              <a:rPr lang="ja-JP" altLang="en-US" sz="2000" err="1">
                <a:solidFill>
                  <a:srgbClr val="FF0000"/>
                </a:solidFill>
              </a:rPr>
              <a:t>予測結果</a:t>
            </a:r>
            <a:r>
              <a:rPr lang="en-US" altLang="ja-JP" sz="2000">
                <a:solidFill>
                  <a:srgbClr val="FF0000"/>
                </a:solidFill>
              </a:rPr>
              <a:t>)</a:t>
            </a:r>
            <a:r>
              <a:rPr lang="ja-JP" altLang="en-US" sz="2000" err="1">
                <a:solidFill>
                  <a:srgbClr val="FF0000"/>
                </a:solidFill>
              </a:rPr>
              <a:t>を正解に近づけるように学習する</a:t>
            </a:r>
            <a:endParaRPr sz="2000">
              <a:solidFill>
                <a:srgbClr val="FF0000"/>
              </a:solidFill>
            </a:endParaRPr>
          </a:p>
        </p:txBody>
      </p:sp>
      <p:sp>
        <p:nvSpPr>
          <p:cNvPr id="7" name="正方形/長方形 6">
            <a:extLst>
              <a:ext uri="{FF2B5EF4-FFF2-40B4-BE49-F238E27FC236}">
                <a16:creationId xmlns:a16="http://schemas.microsoft.com/office/drawing/2014/main" id="{C6D58C75-0F03-24EA-13F8-A0A94ECB1922}"/>
              </a:ext>
            </a:extLst>
          </p:cNvPr>
          <p:cNvSpPr/>
          <p:nvPr/>
        </p:nvSpPr>
        <p:spPr>
          <a:xfrm>
            <a:off x="2499297" y="2198228"/>
            <a:ext cx="976039" cy="27974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738383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2975" y="790019"/>
            <a:ext cx="6638859" cy="3344268"/>
          </a:xfrm>
          <a:prstGeom prst="rect">
            <a:avLst/>
          </a:prstGeom>
        </p:spPr>
      </p:pic>
      <p:sp>
        <p:nvSpPr>
          <p:cNvPr id="3" name="object 3"/>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5" name="object 5"/>
          <p:cNvSpPr txBox="1"/>
          <p:nvPr/>
        </p:nvSpPr>
        <p:spPr>
          <a:xfrm>
            <a:off x="2271449" y="4391659"/>
            <a:ext cx="4565650" cy="568325"/>
          </a:xfrm>
          <a:prstGeom prst="rect">
            <a:avLst/>
          </a:prstGeom>
        </p:spPr>
        <p:txBody>
          <a:bodyPr vert="horz" wrap="square" lIns="0" tIns="12700" rIns="0" bIns="0" rtlCol="0">
            <a:spAutoFit/>
          </a:bodyPr>
          <a:lstStyle/>
          <a:p>
            <a:pPr marL="12700">
              <a:lnSpc>
                <a:spcPts val="2135"/>
              </a:lnSpc>
              <a:spcBef>
                <a:spcPts val="100"/>
              </a:spcBef>
            </a:pPr>
            <a:r>
              <a:rPr sz="1800" dirty="0">
                <a:latin typeface="Lucida Calligraphy Italic"/>
                <a:cs typeface="Lucida Calligraphy Italic"/>
              </a:rPr>
              <a:t>x</a:t>
            </a:r>
            <a:r>
              <a:rPr sz="1800" spc="-110" dirty="0">
                <a:latin typeface="Lucida Calligraphy Italic"/>
                <a:cs typeface="Lucida Calligraphy Italic"/>
              </a:rPr>
              <a:t> </a:t>
            </a:r>
            <a:r>
              <a:rPr sz="1800" spc="-5" dirty="0">
                <a:latin typeface="Arial"/>
                <a:cs typeface="Arial"/>
              </a:rPr>
              <a:t>: </a:t>
            </a:r>
            <a:r>
              <a:rPr sz="1800" dirty="0">
                <a:latin typeface="MS Gothic"/>
                <a:cs typeface="MS Gothic"/>
              </a:rPr>
              <a:t>入力、</a:t>
            </a:r>
            <a:r>
              <a:rPr sz="1800" dirty="0">
                <a:latin typeface="Lucida Calligraphy Italic"/>
                <a:cs typeface="Lucida Calligraphy Italic"/>
              </a:rPr>
              <a:t>w</a:t>
            </a:r>
            <a:r>
              <a:rPr sz="1800" spc="-105" dirty="0">
                <a:latin typeface="Lucida Calligraphy Italic"/>
                <a:cs typeface="Lucida Calligraphy Italic"/>
              </a:rPr>
              <a:t> </a:t>
            </a:r>
            <a:r>
              <a:rPr sz="1800" spc="-5" dirty="0">
                <a:latin typeface="Arial"/>
                <a:cs typeface="Arial"/>
              </a:rPr>
              <a:t>: </a:t>
            </a:r>
            <a:r>
              <a:rPr sz="1800" dirty="0">
                <a:latin typeface="MS Gothic"/>
                <a:cs typeface="MS Gothic"/>
              </a:rPr>
              <a:t>重み、</a:t>
            </a:r>
            <a:r>
              <a:rPr sz="1800" dirty="0">
                <a:latin typeface="Arial"/>
                <a:cs typeface="Arial"/>
              </a:rPr>
              <a:t>μ</a:t>
            </a:r>
            <a:r>
              <a:rPr sz="1800" spc="-5" dirty="0">
                <a:latin typeface="Arial"/>
                <a:cs typeface="Arial"/>
              </a:rPr>
              <a:t> : </a:t>
            </a:r>
            <a:r>
              <a:rPr sz="1800" spc="-10" dirty="0">
                <a:latin typeface="MS Gothic"/>
                <a:cs typeface="MS Gothic"/>
              </a:rPr>
              <a:t>入力合計、</a:t>
            </a:r>
            <a:endParaRPr sz="1800">
              <a:latin typeface="MS Gothic"/>
              <a:cs typeface="MS Gothic"/>
            </a:endParaRPr>
          </a:p>
          <a:p>
            <a:pPr marL="12700">
              <a:lnSpc>
                <a:spcPts val="2135"/>
              </a:lnSpc>
            </a:pPr>
            <a:r>
              <a:rPr sz="1800" dirty="0">
                <a:latin typeface="Lucida Calligraphy Italic"/>
                <a:cs typeface="Lucida Calligraphy Italic"/>
              </a:rPr>
              <a:t>f(x</a:t>
            </a:r>
            <a:r>
              <a:rPr sz="1800" spc="-5" dirty="0">
                <a:latin typeface="Lucida Calligraphy Italic"/>
                <a:cs typeface="Lucida Calligraphy Italic"/>
              </a:rPr>
              <a:t>) </a:t>
            </a:r>
            <a:r>
              <a:rPr sz="1800" spc="-10" dirty="0">
                <a:latin typeface="MS PGothic"/>
                <a:cs typeface="MS PGothic"/>
              </a:rPr>
              <a:t>: 活性化関数</a:t>
            </a:r>
            <a:r>
              <a:rPr sz="1800" dirty="0">
                <a:latin typeface="MS Mincho"/>
                <a:cs typeface="MS Mincho"/>
              </a:rPr>
              <a:t>、</a:t>
            </a:r>
            <a:r>
              <a:rPr sz="1800" dirty="0">
                <a:latin typeface="Lucida Calligraphy Italic"/>
                <a:cs typeface="Lucida Calligraphy Italic"/>
              </a:rPr>
              <a:t>y</a:t>
            </a:r>
            <a:r>
              <a:rPr sz="1800" spc="-105" dirty="0">
                <a:latin typeface="Lucida Calligraphy Italic"/>
                <a:cs typeface="Lucida Calligraphy Italic"/>
              </a:rPr>
              <a:t> </a:t>
            </a:r>
            <a:r>
              <a:rPr sz="1800" spc="-10" dirty="0">
                <a:latin typeface="Arial"/>
                <a:cs typeface="Arial"/>
              </a:rPr>
              <a:t>: (</a:t>
            </a:r>
            <a:r>
              <a:rPr sz="1800" dirty="0">
                <a:latin typeface="MS Gothic"/>
                <a:cs typeface="MS Gothic"/>
              </a:rPr>
              <a:t>各ニューロンの</a:t>
            </a:r>
            <a:r>
              <a:rPr sz="1800" spc="-10" dirty="0">
                <a:latin typeface="Arial"/>
                <a:cs typeface="Arial"/>
              </a:rPr>
              <a:t>)</a:t>
            </a:r>
            <a:r>
              <a:rPr sz="1800" spc="-25" dirty="0">
                <a:latin typeface="MS Gothic"/>
                <a:cs typeface="MS Gothic"/>
              </a:rPr>
              <a:t>出力</a:t>
            </a:r>
            <a:endParaRPr sz="1800">
              <a:latin typeface="MS Gothic"/>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73610" y="4390644"/>
            <a:ext cx="3328035"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Yu Mincho"/>
                <a:cs typeface="Yu Mincho"/>
              </a:rPr>
              <a:t>μ</a:t>
            </a:r>
            <a:r>
              <a:rPr sz="2100" baseline="-15873" dirty="0">
                <a:latin typeface="Yu Mincho"/>
                <a:cs typeface="Yu Mincho"/>
              </a:rPr>
              <a:t>1</a:t>
            </a:r>
            <a:r>
              <a:rPr sz="2100" spc="209" baseline="-15873" dirty="0">
                <a:latin typeface="Yu Mincho"/>
                <a:cs typeface="Yu Mincho"/>
              </a:rPr>
              <a:t> </a:t>
            </a:r>
            <a:r>
              <a:rPr sz="2000" dirty="0">
                <a:latin typeface="Yu Mincho"/>
                <a:cs typeface="Yu Mincho"/>
              </a:rPr>
              <a:t>=</a:t>
            </a:r>
            <a:r>
              <a:rPr sz="2000" spc="20" dirty="0">
                <a:latin typeface="Yu Mincho"/>
                <a:cs typeface="Yu Mincho"/>
              </a:rPr>
              <a:t> </a:t>
            </a:r>
            <a:r>
              <a:rPr sz="2000" spc="-10" dirty="0">
                <a:latin typeface="Yu Mincho"/>
                <a:cs typeface="Yu Mincho"/>
              </a:rPr>
              <a:t>w</a:t>
            </a:r>
            <a:r>
              <a:rPr sz="2100" spc="-15" baseline="-15873" dirty="0">
                <a:latin typeface="Yu Mincho"/>
                <a:cs typeface="Yu Mincho"/>
              </a:rPr>
              <a:t>1</a:t>
            </a:r>
            <a:r>
              <a:rPr sz="2000" spc="-10" dirty="0">
                <a:latin typeface="Yu Mincho"/>
                <a:cs typeface="Yu Mincho"/>
              </a:rPr>
              <a:t>×</a:t>
            </a:r>
            <a:r>
              <a:rPr sz="2000" spc="-10" dirty="0">
                <a:latin typeface="Cambria"/>
                <a:cs typeface="Cambria"/>
              </a:rPr>
              <a:t>x</a:t>
            </a:r>
            <a:r>
              <a:rPr sz="2100" spc="-15" baseline="-15873" dirty="0">
                <a:latin typeface="Cambria"/>
                <a:cs typeface="Cambria"/>
              </a:rPr>
              <a:t>1</a:t>
            </a:r>
            <a:r>
              <a:rPr sz="2000" spc="-10" dirty="0">
                <a:latin typeface="Cambria"/>
                <a:cs typeface="Cambria"/>
              </a:rPr>
              <a:t>+w</a:t>
            </a:r>
            <a:r>
              <a:rPr sz="2100" spc="-15" baseline="-15873" dirty="0">
                <a:latin typeface="Cambria"/>
                <a:cs typeface="Cambria"/>
              </a:rPr>
              <a:t>3</a:t>
            </a:r>
            <a:r>
              <a:rPr sz="2000" spc="-10" dirty="0">
                <a:latin typeface="Yu Mincho"/>
                <a:cs typeface="Yu Mincho"/>
              </a:rPr>
              <a:t>×</a:t>
            </a:r>
            <a:r>
              <a:rPr sz="2000" spc="-10" dirty="0">
                <a:latin typeface="Cambria"/>
                <a:cs typeface="Cambria"/>
              </a:rPr>
              <a:t>x</a:t>
            </a:r>
            <a:r>
              <a:rPr sz="2100" spc="-15" baseline="-15873" dirty="0">
                <a:latin typeface="Cambria"/>
                <a:cs typeface="Cambria"/>
              </a:rPr>
              <a:t>2</a:t>
            </a:r>
            <a:r>
              <a:rPr sz="2000" spc="-10" dirty="0">
                <a:latin typeface="Cambria"/>
                <a:cs typeface="Cambria"/>
              </a:rPr>
              <a:t>+w</a:t>
            </a:r>
            <a:r>
              <a:rPr sz="2100" spc="-15" baseline="-15873" dirty="0">
                <a:latin typeface="Cambria"/>
                <a:cs typeface="Cambria"/>
              </a:rPr>
              <a:t>5</a:t>
            </a:r>
            <a:r>
              <a:rPr sz="2000" spc="-10" dirty="0">
                <a:latin typeface="Yu Mincho"/>
                <a:cs typeface="Yu Mincho"/>
              </a:rPr>
              <a:t>×</a:t>
            </a:r>
            <a:r>
              <a:rPr sz="2000" spc="-10" dirty="0">
                <a:latin typeface="Cambria"/>
                <a:cs typeface="Cambria"/>
              </a:rPr>
              <a:t>x</a:t>
            </a:r>
            <a:r>
              <a:rPr sz="2100" spc="-15" baseline="-15873" dirty="0">
                <a:latin typeface="Cambria"/>
                <a:cs typeface="Cambria"/>
              </a:rPr>
              <a:t>3</a:t>
            </a:r>
            <a:endParaRPr sz="2100" baseline="-15873">
              <a:latin typeface="Cambria"/>
              <a:cs typeface="Cambria"/>
            </a:endParaRPr>
          </a:p>
        </p:txBody>
      </p:sp>
      <p:pic>
        <p:nvPicPr>
          <p:cNvPr id="3" name="object 3"/>
          <p:cNvPicPr/>
          <p:nvPr/>
        </p:nvPicPr>
        <p:blipFill>
          <a:blip r:embed="rId2" cstate="print"/>
          <a:stretch>
            <a:fillRect/>
          </a:stretch>
        </p:blipFill>
        <p:spPr>
          <a:xfrm>
            <a:off x="90" y="704901"/>
            <a:ext cx="9075479" cy="3733748"/>
          </a:xfrm>
          <a:prstGeom prst="rect">
            <a:avLst/>
          </a:prstGeom>
        </p:spPr>
      </p:pic>
      <p:sp>
        <p:nvSpPr>
          <p:cNvPr id="4" name="object 4"/>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6200" y="759883"/>
            <a:ext cx="6654800" cy="3352799"/>
          </a:xfrm>
          <a:prstGeom prst="rect">
            <a:avLst/>
          </a:prstGeom>
        </p:spPr>
      </p:pic>
      <p:sp>
        <p:nvSpPr>
          <p:cNvPr id="3" name="object 3"/>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5" name="object 5"/>
          <p:cNvSpPr txBox="1"/>
          <p:nvPr/>
        </p:nvSpPr>
        <p:spPr>
          <a:xfrm>
            <a:off x="4040325" y="4177284"/>
            <a:ext cx="2162175" cy="830580"/>
          </a:xfrm>
          <a:prstGeom prst="rect">
            <a:avLst/>
          </a:prstGeom>
        </p:spPr>
        <p:txBody>
          <a:bodyPr vert="horz" wrap="square" lIns="0" tIns="12700" rIns="0" bIns="0" rtlCol="0">
            <a:spAutoFit/>
          </a:bodyPr>
          <a:lstStyle/>
          <a:p>
            <a:pPr marL="38100">
              <a:lnSpc>
                <a:spcPct val="100000"/>
              </a:lnSpc>
              <a:spcBef>
                <a:spcPts val="100"/>
              </a:spcBef>
            </a:pPr>
            <a:r>
              <a:rPr sz="2000" dirty="0">
                <a:latin typeface="Yu Mincho"/>
                <a:cs typeface="Yu Mincho"/>
              </a:rPr>
              <a:t>y</a:t>
            </a:r>
            <a:r>
              <a:rPr sz="2100" baseline="-15873" dirty="0">
                <a:latin typeface="Yu Mincho"/>
                <a:cs typeface="Yu Mincho"/>
              </a:rPr>
              <a:t>1</a:t>
            </a:r>
            <a:r>
              <a:rPr sz="2100" spc="187" baseline="-15873" dirty="0">
                <a:latin typeface="Yu Mincho"/>
                <a:cs typeface="Yu Mincho"/>
              </a:rPr>
              <a:t> </a:t>
            </a:r>
            <a:r>
              <a:rPr sz="2000" dirty="0">
                <a:latin typeface="Yu Mincho"/>
                <a:cs typeface="Yu Mincho"/>
              </a:rPr>
              <a:t>=</a:t>
            </a:r>
            <a:r>
              <a:rPr sz="2000" spc="10" dirty="0">
                <a:latin typeface="Yu Mincho"/>
                <a:cs typeface="Yu Mincho"/>
              </a:rPr>
              <a:t> </a:t>
            </a:r>
            <a:r>
              <a:rPr sz="2000" spc="-10" dirty="0">
                <a:latin typeface="Yu Mincho"/>
                <a:cs typeface="Yu Mincho"/>
              </a:rPr>
              <a:t>f</a:t>
            </a:r>
            <a:r>
              <a:rPr sz="2100" spc="-15" baseline="-15873" dirty="0">
                <a:latin typeface="Yu Mincho"/>
                <a:cs typeface="Yu Mincho"/>
              </a:rPr>
              <a:t>1</a:t>
            </a:r>
            <a:r>
              <a:rPr sz="2000" spc="-10" dirty="0">
                <a:latin typeface="Yu Mincho"/>
                <a:cs typeface="Yu Mincho"/>
              </a:rPr>
              <a:t>(μ</a:t>
            </a:r>
            <a:r>
              <a:rPr sz="2100" spc="-15" baseline="-15873" dirty="0">
                <a:latin typeface="Yu Mincho"/>
                <a:cs typeface="Yu Mincho"/>
              </a:rPr>
              <a:t>1</a:t>
            </a:r>
            <a:r>
              <a:rPr sz="2000" spc="-10" dirty="0">
                <a:latin typeface="Yu Mincho"/>
                <a:cs typeface="Yu Mincho"/>
              </a:rPr>
              <a:t>)</a:t>
            </a:r>
            <a:endParaRPr sz="2000">
              <a:latin typeface="Yu Mincho"/>
              <a:cs typeface="Yu Mincho"/>
            </a:endParaRPr>
          </a:p>
          <a:p>
            <a:pPr marL="64769">
              <a:lnSpc>
                <a:spcPct val="100000"/>
              </a:lnSpc>
              <a:spcBef>
                <a:spcPts val="1535"/>
              </a:spcBef>
            </a:pPr>
            <a:r>
              <a:rPr sz="2000" dirty="0">
                <a:latin typeface="Yu Mincho"/>
                <a:cs typeface="Yu Mincho"/>
              </a:rPr>
              <a:t>y</a:t>
            </a:r>
            <a:r>
              <a:rPr sz="2100" baseline="-15873" dirty="0">
                <a:latin typeface="Yu Mincho"/>
                <a:cs typeface="Yu Mincho"/>
              </a:rPr>
              <a:t>2</a:t>
            </a:r>
            <a:r>
              <a:rPr sz="2100" spc="225" baseline="-15873" dirty="0">
                <a:latin typeface="Yu Mincho"/>
                <a:cs typeface="Yu Mincho"/>
              </a:rPr>
              <a:t> </a:t>
            </a:r>
            <a:r>
              <a:rPr sz="2000" spc="20" dirty="0">
                <a:latin typeface="Yu Mincho"/>
                <a:cs typeface="Yu Mincho"/>
              </a:rPr>
              <a:t>= </a:t>
            </a:r>
            <a:r>
              <a:rPr sz="2000" spc="-10" dirty="0">
                <a:latin typeface="Yu Mincho"/>
                <a:cs typeface="Yu Mincho"/>
              </a:rPr>
              <a:t>f</a:t>
            </a:r>
            <a:r>
              <a:rPr sz="2100" spc="-15" baseline="-15873" dirty="0">
                <a:latin typeface="Yu Mincho"/>
                <a:cs typeface="Yu Mincho"/>
              </a:rPr>
              <a:t>1</a:t>
            </a:r>
            <a:r>
              <a:rPr sz="2000" spc="-10" dirty="0">
                <a:latin typeface="Yu Mincho"/>
                <a:cs typeface="Yu Mincho"/>
              </a:rPr>
              <a:t>(μ</a:t>
            </a:r>
            <a:r>
              <a:rPr sz="2100" spc="-15" baseline="-15873" dirty="0">
                <a:latin typeface="Yu Mincho"/>
                <a:cs typeface="Yu Mincho"/>
              </a:rPr>
              <a:t>2</a:t>
            </a:r>
            <a:r>
              <a:rPr sz="2000" spc="-20" dirty="0">
                <a:latin typeface="Yu Mincho"/>
                <a:cs typeface="Yu Mincho"/>
              </a:rPr>
              <a:t>)も同様</a:t>
            </a:r>
            <a:endParaRPr sz="2000">
              <a:latin typeface="Yu Mincho"/>
              <a:cs typeface="Yu Minch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2739" y="4268723"/>
            <a:ext cx="2573020"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Yu Mincho"/>
                <a:cs typeface="Yu Mincho"/>
              </a:rPr>
              <a:t>μ</a:t>
            </a:r>
            <a:r>
              <a:rPr sz="2100" baseline="-15873" dirty="0">
                <a:latin typeface="Yu Mincho"/>
                <a:cs typeface="Yu Mincho"/>
              </a:rPr>
              <a:t>3</a:t>
            </a:r>
            <a:r>
              <a:rPr sz="2100" spc="202" baseline="-15873" dirty="0">
                <a:latin typeface="Yu Mincho"/>
                <a:cs typeface="Yu Mincho"/>
              </a:rPr>
              <a:t> </a:t>
            </a:r>
            <a:r>
              <a:rPr sz="2000" dirty="0">
                <a:latin typeface="Yu Mincho"/>
                <a:cs typeface="Yu Mincho"/>
              </a:rPr>
              <a:t>=</a:t>
            </a:r>
            <a:r>
              <a:rPr sz="2000" spc="15" dirty="0">
                <a:latin typeface="Yu Mincho"/>
                <a:cs typeface="Yu Mincho"/>
              </a:rPr>
              <a:t> </a:t>
            </a:r>
            <a:r>
              <a:rPr sz="2000" dirty="0">
                <a:latin typeface="Yu Mincho"/>
                <a:cs typeface="Yu Mincho"/>
              </a:rPr>
              <a:t>w</a:t>
            </a:r>
            <a:r>
              <a:rPr sz="2100" baseline="-15873" dirty="0">
                <a:latin typeface="Yu Mincho"/>
                <a:cs typeface="Yu Mincho"/>
              </a:rPr>
              <a:t>7</a:t>
            </a:r>
            <a:r>
              <a:rPr sz="2000" dirty="0">
                <a:latin typeface="Yu Mincho"/>
                <a:cs typeface="Yu Mincho"/>
              </a:rPr>
              <a:t>×y</a:t>
            </a:r>
            <a:r>
              <a:rPr sz="2100" baseline="-15873" dirty="0">
                <a:latin typeface="Yu Mincho"/>
                <a:cs typeface="Yu Mincho"/>
              </a:rPr>
              <a:t>1</a:t>
            </a:r>
            <a:r>
              <a:rPr sz="2100" spc="209" baseline="-15873" dirty="0">
                <a:latin typeface="Yu Mincho"/>
                <a:cs typeface="Yu Mincho"/>
              </a:rPr>
              <a:t> </a:t>
            </a:r>
            <a:r>
              <a:rPr sz="2000" dirty="0">
                <a:latin typeface="Yu Mincho"/>
                <a:cs typeface="Yu Mincho"/>
              </a:rPr>
              <a:t>+</a:t>
            </a:r>
            <a:r>
              <a:rPr sz="2000" spc="15" dirty="0">
                <a:latin typeface="Yu Mincho"/>
                <a:cs typeface="Yu Mincho"/>
              </a:rPr>
              <a:t> </a:t>
            </a:r>
            <a:r>
              <a:rPr sz="2000" spc="-20" dirty="0">
                <a:latin typeface="Yu Mincho"/>
                <a:cs typeface="Yu Mincho"/>
              </a:rPr>
              <a:t>w</a:t>
            </a:r>
            <a:r>
              <a:rPr sz="2100" spc="-30" baseline="-15873" dirty="0">
                <a:latin typeface="Yu Mincho"/>
                <a:cs typeface="Yu Mincho"/>
              </a:rPr>
              <a:t>8</a:t>
            </a:r>
            <a:r>
              <a:rPr sz="2000" spc="-20" dirty="0">
                <a:latin typeface="Yu Mincho"/>
                <a:cs typeface="Yu Mincho"/>
              </a:rPr>
              <a:t>×y</a:t>
            </a:r>
            <a:r>
              <a:rPr sz="2100" spc="-30" baseline="-15873" dirty="0">
                <a:latin typeface="Yu Mincho"/>
                <a:cs typeface="Yu Mincho"/>
              </a:rPr>
              <a:t>2</a:t>
            </a:r>
            <a:endParaRPr sz="2100" baseline="-15873">
              <a:latin typeface="Yu Mincho"/>
              <a:cs typeface="Yu Mincho"/>
            </a:endParaRPr>
          </a:p>
        </p:txBody>
      </p:sp>
      <p:pic>
        <p:nvPicPr>
          <p:cNvPr id="3" name="object 3"/>
          <p:cNvPicPr/>
          <p:nvPr/>
        </p:nvPicPr>
        <p:blipFill>
          <a:blip r:embed="rId2" cstate="print"/>
          <a:stretch>
            <a:fillRect/>
          </a:stretch>
        </p:blipFill>
        <p:spPr>
          <a:xfrm>
            <a:off x="1346200" y="762000"/>
            <a:ext cx="6654800" cy="3352799"/>
          </a:xfrm>
          <a:prstGeom prst="rect">
            <a:avLst/>
          </a:prstGeom>
        </p:spPr>
      </p:pic>
      <p:sp>
        <p:nvSpPr>
          <p:cNvPr id="4" name="object 4"/>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24785" y="4280916"/>
            <a:ext cx="1362075"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Yu Mincho"/>
                <a:cs typeface="Yu Mincho"/>
              </a:rPr>
              <a:t>y</a:t>
            </a:r>
            <a:r>
              <a:rPr sz="2100" baseline="-15873" dirty="0">
                <a:latin typeface="Yu Mincho"/>
                <a:cs typeface="Yu Mincho"/>
              </a:rPr>
              <a:t>3</a:t>
            </a:r>
            <a:r>
              <a:rPr sz="2100" spc="187" baseline="-15873" dirty="0">
                <a:latin typeface="Yu Mincho"/>
                <a:cs typeface="Yu Mincho"/>
              </a:rPr>
              <a:t> </a:t>
            </a:r>
            <a:r>
              <a:rPr sz="2000" dirty="0">
                <a:latin typeface="Yu Mincho"/>
                <a:cs typeface="Yu Mincho"/>
              </a:rPr>
              <a:t>=</a:t>
            </a:r>
            <a:r>
              <a:rPr sz="2000" spc="10" dirty="0">
                <a:latin typeface="Yu Mincho"/>
                <a:cs typeface="Yu Mincho"/>
              </a:rPr>
              <a:t> </a:t>
            </a:r>
            <a:r>
              <a:rPr sz="2000" spc="-10" dirty="0">
                <a:latin typeface="Yu Mincho"/>
                <a:cs typeface="Yu Mincho"/>
              </a:rPr>
              <a:t>f</a:t>
            </a:r>
            <a:r>
              <a:rPr sz="2100" spc="-15" baseline="-15873" dirty="0">
                <a:latin typeface="Yu Mincho"/>
                <a:cs typeface="Yu Mincho"/>
              </a:rPr>
              <a:t>2</a:t>
            </a:r>
            <a:r>
              <a:rPr sz="2000" spc="-10" dirty="0">
                <a:latin typeface="Yu Mincho"/>
                <a:cs typeface="Yu Mincho"/>
              </a:rPr>
              <a:t>(μ</a:t>
            </a:r>
            <a:r>
              <a:rPr sz="2100" spc="-15" baseline="-15873" dirty="0">
                <a:latin typeface="Yu Mincho"/>
                <a:cs typeface="Yu Mincho"/>
              </a:rPr>
              <a:t>3</a:t>
            </a:r>
            <a:r>
              <a:rPr sz="2000" spc="-10" dirty="0">
                <a:latin typeface="Yu Mincho"/>
                <a:cs typeface="Yu Mincho"/>
              </a:rPr>
              <a:t>)</a:t>
            </a:r>
            <a:endParaRPr sz="2000">
              <a:latin typeface="Yu Mincho"/>
              <a:cs typeface="Yu Mincho"/>
            </a:endParaRPr>
          </a:p>
        </p:txBody>
      </p:sp>
      <p:pic>
        <p:nvPicPr>
          <p:cNvPr id="3" name="object 3"/>
          <p:cNvPicPr/>
          <p:nvPr/>
        </p:nvPicPr>
        <p:blipFill>
          <a:blip r:embed="rId2" cstate="print"/>
          <a:stretch>
            <a:fillRect/>
          </a:stretch>
        </p:blipFill>
        <p:spPr>
          <a:xfrm>
            <a:off x="1346200" y="877474"/>
            <a:ext cx="6654800" cy="3352799"/>
          </a:xfrm>
          <a:prstGeom prst="rect">
            <a:avLst/>
          </a:prstGeom>
        </p:spPr>
      </p:pic>
      <p:sp>
        <p:nvSpPr>
          <p:cNvPr id="4" name="object 4"/>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6200" y="971550"/>
            <a:ext cx="6654800" cy="3378199"/>
          </a:xfrm>
          <a:prstGeom prst="rect">
            <a:avLst/>
          </a:prstGeom>
        </p:spPr>
      </p:pic>
      <p:sp>
        <p:nvSpPr>
          <p:cNvPr id="3" name="object 3"/>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5" name="object 5"/>
          <p:cNvSpPr txBox="1"/>
          <p:nvPr/>
        </p:nvSpPr>
        <p:spPr>
          <a:xfrm>
            <a:off x="4309332" y="3338677"/>
            <a:ext cx="247015" cy="228600"/>
          </a:xfrm>
          <a:prstGeom prst="rect">
            <a:avLst/>
          </a:prstGeom>
        </p:spPr>
        <p:txBody>
          <a:bodyPr vert="horz" wrap="square" lIns="0" tIns="0" rIns="0" bIns="0" rtlCol="0">
            <a:spAutoFit/>
          </a:bodyPr>
          <a:lstStyle/>
          <a:p>
            <a:pPr>
              <a:lnSpc>
                <a:spcPts val="1745"/>
              </a:lnSpc>
            </a:pPr>
            <a:r>
              <a:rPr sz="1800" spc="-25" dirty="0">
                <a:latin typeface="HGPGothicE"/>
                <a:cs typeface="HGPGothicE"/>
              </a:rPr>
              <a:t>y2</a:t>
            </a:r>
            <a:endParaRPr sz="1800">
              <a:latin typeface="HGPGothicE"/>
              <a:cs typeface="HGPGothicE"/>
            </a:endParaRPr>
          </a:p>
        </p:txBody>
      </p:sp>
      <p:pic>
        <p:nvPicPr>
          <p:cNvPr id="6" name="object 6"/>
          <p:cNvPicPr/>
          <p:nvPr/>
        </p:nvPicPr>
        <p:blipFill>
          <a:blip r:embed="rId3" cstate="print"/>
          <a:stretch>
            <a:fillRect/>
          </a:stretch>
        </p:blipFill>
        <p:spPr>
          <a:xfrm>
            <a:off x="4186918" y="3266078"/>
            <a:ext cx="472486" cy="369331"/>
          </a:xfrm>
          <a:prstGeom prst="rect">
            <a:avLst/>
          </a:prstGeom>
        </p:spPr>
      </p:pic>
      <p:pic>
        <p:nvPicPr>
          <p:cNvPr id="7" name="object 7"/>
          <p:cNvPicPr/>
          <p:nvPr/>
        </p:nvPicPr>
        <p:blipFill>
          <a:blip r:embed="rId4" cstate="print"/>
          <a:stretch>
            <a:fillRect/>
          </a:stretch>
        </p:blipFill>
        <p:spPr>
          <a:xfrm>
            <a:off x="4248148" y="2117680"/>
            <a:ext cx="394474" cy="324860"/>
          </a:xfrm>
          <a:prstGeom prst="rect">
            <a:avLst/>
          </a:prstGeom>
        </p:spPr>
      </p:pic>
      <p:pic>
        <p:nvPicPr>
          <p:cNvPr id="8" name="object 8"/>
          <p:cNvPicPr/>
          <p:nvPr/>
        </p:nvPicPr>
        <p:blipFill>
          <a:blip r:embed="rId5" cstate="print"/>
          <a:stretch>
            <a:fillRect/>
          </a:stretch>
        </p:blipFill>
        <p:spPr>
          <a:xfrm>
            <a:off x="6976847" y="2725499"/>
            <a:ext cx="362725" cy="294286"/>
          </a:xfrm>
          <a:prstGeom prst="rect">
            <a:avLst/>
          </a:prstGeom>
        </p:spPr>
      </p:pic>
      <p:pic>
        <p:nvPicPr>
          <p:cNvPr id="9" name="object 9"/>
          <p:cNvPicPr/>
          <p:nvPr/>
        </p:nvPicPr>
        <p:blipFill>
          <a:blip r:embed="rId6" cstate="print"/>
          <a:stretch>
            <a:fillRect/>
          </a:stretch>
        </p:blipFill>
        <p:spPr>
          <a:xfrm>
            <a:off x="4803961" y="2119357"/>
            <a:ext cx="356555" cy="324861"/>
          </a:xfrm>
          <a:prstGeom prst="rect">
            <a:avLst/>
          </a:prstGeom>
        </p:spPr>
      </p:pic>
      <p:pic>
        <p:nvPicPr>
          <p:cNvPr id="10" name="object 10"/>
          <p:cNvPicPr/>
          <p:nvPr/>
        </p:nvPicPr>
        <p:blipFill>
          <a:blip r:embed="rId7" cstate="print"/>
          <a:stretch>
            <a:fillRect/>
          </a:stretch>
        </p:blipFill>
        <p:spPr>
          <a:xfrm>
            <a:off x="4803961" y="3284941"/>
            <a:ext cx="330973" cy="314828"/>
          </a:xfrm>
          <a:prstGeom prst="rect">
            <a:avLst/>
          </a:prstGeom>
        </p:spPr>
      </p:pic>
      <p:pic>
        <p:nvPicPr>
          <p:cNvPr id="11" name="object 11"/>
          <p:cNvPicPr/>
          <p:nvPr/>
        </p:nvPicPr>
        <p:blipFill>
          <a:blip r:embed="rId8" cstate="print"/>
          <a:stretch>
            <a:fillRect/>
          </a:stretch>
        </p:blipFill>
        <p:spPr>
          <a:xfrm>
            <a:off x="7506137" y="2723476"/>
            <a:ext cx="313329" cy="288593"/>
          </a:xfrm>
          <a:prstGeom prst="rect">
            <a:avLst/>
          </a:prstGeom>
        </p:spPr>
      </p:pic>
      <p:sp>
        <p:nvSpPr>
          <p:cNvPr id="12" name="object 12"/>
          <p:cNvSpPr txBox="1"/>
          <p:nvPr/>
        </p:nvSpPr>
        <p:spPr>
          <a:xfrm>
            <a:off x="307340" y="636523"/>
            <a:ext cx="2082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Meiryo"/>
                <a:cs typeface="Meiryo"/>
              </a:rPr>
              <a:t>実際に計算してみる</a:t>
            </a:r>
            <a:endParaRPr sz="1800">
              <a:latin typeface="Meiryo"/>
              <a:cs typeface="Meiryo"/>
            </a:endParaRPr>
          </a:p>
        </p:txBody>
      </p:sp>
      <p:sp>
        <p:nvSpPr>
          <p:cNvPr id="13" name="object 13"/>
          <p:cNvSpPr/>
          <p:nvPr/>
        </p:nvSpPr>
        <p:spPr>
          <a:xfrm>
            <a:off x="4248148" y="1624962"/>
            <a:ext cx="887094" cy="325120"/>
          </a:xfrm>
          <a:custGeom>
            <a:avLst/>
            <a:gdLst/>
            <a:ahLst/>
            <a:cxnLst/>
            <a:rect l="l" t="t" r="r" b="b"/>
            <a:pathLst>
              <a:path w="887095" h="325119">
                <a:moveTo>
                  <a:pt x="0" y="162431"/>
                </a:moveTo>
                <a:lnTo>
                  <a:pt x="18772" y="115518"/>
                </a:lnTo>
                <a:lnTo>
                  <a:pt x="71433" y="73985"/>
                </a:lnTo>
                <a:lnTo>
                  <a:pt x="108756" y="55864"/>
                </a:lnTo>
                <a:lnTo>
                  <a:pt x="152494" y="39841"/>
                </a:lnTo>
                <a:lnTo>
                  <a:pt x="201961" y="26168"/>
                </a:lnTo>
                <a:lnTo>
                  <a:pt x="256469" y="15096"/>
                </a:lnTo>
                <a:lnTo>
                  <a:pt x="315335" y="6877"/>
                </a:lnTo>
                <a:lnTo>
                  <a:pt x="377872" y="1761"/>
                </a:lnTo>
                <a:lnTo>
                  <a:pt x="443393" y="0"/>
                </a:lnTo>
                <a:lnTo>
                  <a:pt x="508914" y="1761"/>
                </a:lnTo>
                <a:lnTo>
                  <a:pt x="571451" y="6877"/>
                </a:lnTo>
                <a:lnTo>
                  <a:pt x="630317" y="15096"/>
                </a:lnTo>
                <a:lnTo>
                  <a:pt x="684825" y="26168"/>
                </a:lnTo>
                <a:lnTo>
                  <a:pt x="734292" y="39841"/>
                </a:lnTo>
                <a:lnTo>
                  <a:pt x="778030" y="55864"/>
                </a:lnTo>
                <a:lnTo>
                  <a:pt x="815353" y="73985"/>
                </a:lnTo>
                <a:lnTo>
                  <a:pt x="868014" y="115518"/>
                </a:lnTo>
                <a:lnTo>
                  <a:pt x="886787" y="162431"/>
                </a:lnTo>
                <a:lnTo>
                  <a:pt x="881979" y="186433"/>
                </a:lnTo>
                <a:lnTo>
                  <a:pt x="845576" y="230907"/>
                </a:lnTo>
                <a:lnTo>
                  <a:pt x="778030" y="268997"/>
                </a:lnTo>
                <a:lnTo>
                  <a:pt x="734292" y="285020"/>
                </a:lnTo>
                <a:lnTo>
                  <a:pt x="684825" y="298693"/>
                </a:lnTo>
                <a:lnTo>
                  <a:pt x="630317" y="309765"/>
                </a:lnTo>
                <a:lnTo>
                  <a:pt x="571451" y="317984"/>
                </a:lnTo>
                <a:lnTo>
                  <a:pt x="508914" y="323100"/>
                </a:lnTo>
                <a:lnTo>
                  <a:pt x="443393" y="324862"/>
                </a:lnTo>
                <a:lnTo>
                  <a:pt x="377872" y="323100"/>
                </a:lnTo>
                <a:lnTo>
                  <a:pt x="315335" y="317984"/>
                </a:lnTo>
                <a:lnTo>
                  <a:pt x="256469" y="309765"/>
                </a:lnTo>
                <a:lnTo>
                  <a:pt x="201961" y="298693"/>
                </a:lnTo>
                <a:lnTo>
                  <a:pt x="152494" y="285020"/>
                </a:lnTo>
                <a:lnTo>
                  <a:pt x="108756" y="268997"/>
                </a:lnTo>
                <a:lnTo>
                  <a:pt x="71433" y="250876"/>
                </a:lnTo>
                <a:lnTo>
                  <a:pt x="18772" y="209343"/>
                </a:lnTo>
                <a:lnTo>
                  <a:pt x="0" y="162431"/>
                </a:lnTo>
                <a:close/>
              </a:path>
            </a:pathLst>
          </a:custGeom>
          <a:ln w="25400">
            <a:solidFill>
              <a:srgbClr val="FF0000"/>
            </a:solidFill>
          </a:ln>
        </p:spPr>
        <p:txBody>
          <a:bodyPr wrap="square" lIns="0" tIns="0" rIns="0" bIns="0" rtlCol="0"/>
          <a:lstStyle/>
          <a:p>
            <a:endParaRPr/>
          </a:p>
        </p:txBody>
      </p:sp>
      <p:grpSp>
        <p:nvGrpSpPr>
          <p:cNvPr id="14" name="object 14"/>
          <p:cNvGrpSpPr/>
          <p:nvPr/>
        </p:nvGrpSpPr>
        <p:grpSpPr>
          <a:xfrm>
            <a:off x="4212125" y="2759119"/>
            <a:ext cx="912494" cy="352425"/>
            <a:chOff x="4212125" y="2759119"/>
            <a:chExt cx="912494" cy="352425"/>
          </a:xfrm>
        </p:grpSpPr>
        <p:pic>
          <p:nvPicPr>
            <p:cNvPr id="15" name="object 15"/>
            <p:cNvPicPr/>
            <p:nvPr/>
          </p:nvPicPr>
          <p:blipFill>
            <a:blip r:embed="rId9" cstate="print"/>
            <a:stretch>
              <a:fillRect/>
            </a:stretch>
          </p:blipFill>
          <p:spPr>
            <a:xfrm>
              <a:off x="4307416" y="2759119"/>
              <a:ext cx="747182" cy="324861"/>
            </a:xfrm>
            <a:prstGeom prst="rect">
              <a:avLst/>
            </a:prstGeom>
          </p:spPr>
        </p:pic>
        <p:sp>
          <p:nvSpPr>
            <p:cNvPr id="16" name="object 16"/>
            <p:cNvSpPr/>
            <p:nvPr/>
          </p:nvSpPr>
          <p:spPr>
            <a:xfrm>
              <a:off x="4224825" y="2773360"/>
              <a:ext cx="887094" cy="325120"/>
            </a:xfrm>
            <a:custGeom>
              <a:avLst/>
              <a:gdLst/>
              <a:ahLst/>
              <a:cxnLst/>
              <a:rect l="l" t="t" r="r" b="b"/>
              <a:pathLst>
                <a:path w="887095" h="325119">
                  <a:moveTo>
                    <a:pt x="0" y="162431"/>
                  </a:moveTo>
                  <a:lnTo>
                    <a:pt x="18772" y="115518"/>
                  </a:lnTo>
                  <a:lnTo>
                    <a:pt x="71433" y="73985"/>
                  </a:lnTo>
                  <a:lnTo>
                    <a:pt x="108756" y="55864"/>
                  </a:lnTo>
                  <a:lnTo>
                    <a:pt x="152494" y="39841"/>
                  </a:lnTo>
                  <a:lnTo>
                    <a:pt x="201961" y="26168"/>
                  </a:lnTo>
                  <a:lnTo>
                    <a:pt x="256469" y="15096"/>
                  </a:lnTo>
                  <a:lnTo>
                    <a:pt x="315335" y="6877"/>
                  </a:lnTo>
                  <a:lnTo>
                    <a:pt x="377872" y="1761"/>
                  </a:lnTo>
                  <a:lnTo>
                    <a:pt x="443393" y="0"/>
                  </a:lnTo>
                  <a:lnTo>
                    <a:pt x="508914" y="1761"/>
                  </a:lnTo>
                  <a:lnTo>
                    <a:pt x="571451" y="6877"/>
                  </a:lnTo>
                  <a:lnTo>
                    <a:pt x="630317" y="15096"/>
                  </a:lnTo>
                  <a:lnTo>
                    <a:pt x="684825" y="26168"/>
                  </a:lnTo>
                  <a:lnTo>
                    <a:pt x="734292" y="39841"/>
                  </a:lnTo>
                  <a:lnTo>
                    <a:pt x="778030" y="55864"/>
                  </a:lnTo>
                  <a:lnTo>
                    <a:pt x="815353" y="73985"/>
                  </a:lnTo>
                  <a:lnTo>
                    <a:pt x="868014" y="115518"/>
                  </a:lnTo>
                  <a:lnTo>
                    <a:pt x="886787" y="162431"/>
                  </a:lnTo>
                  <a:lnTo>
                    <a:pt x="881979" y="186433"/>
                  </a:lnTo>
                  <a:lnTo>
                    <a:pt x="845576" y="230907"/>
                  </a:lnTo>
                  <a:lnTo>
                    <a:pt x="778030" y="268997"/>
                  </a:lnTo>
                  <a:lnTo>
                    <a:pt x="734292" y="285020"/>
                  </a:lnTo>
                  <a:lnTo>
                    <a:pt x="684825" y="298693"/>
                  </a:lnTo>
                  <a:lnTo>
                    <a:pt x="630317" y="309765"/>
                  </a:lnTo>
                  <a:lnTo>
                    <a:pt x="571451" y="317984"/>
                  </a:lnTo>
                  <a:lnTo>
                    <a:pt x="508914" y="323100"/>
                  </a:lnTo>
                  <a:lnTo>
                    <a:pt x="443393" y="324862"/>
                  </a:lnTo>
                  <a:lnTo>
                    <a:pt x="377872" y="323100"/>
                  </a:lnTo>
                  <a:lnTo>
                    <a:pt x="315335" y="317984"/>
                  </a:lnTo>
                  <a:lnTo>
                    <a:pt x="256469" y="309765"/>
                  </a:lnTo>
                  <a:lnTo>
                    <a:pt x="201961" y="298693"/>
                  </a:lnTo>
                  <a:lnTo>
                    <a:pt x="152494" y="285020"/>
                  </a:lnTo>
                  <a:lnTo>
                    <a:pt x="108756" y="268997"/>
                  </a:lnTo>
                  <a:lnTo>
                    <a:pt x="71433" y="250876"/>
                  </a:lnTo>
                  <a:lnTo>
                    <a:pt x="18772" y="209343"/>
                  </a:lnTo>
                  <a:lnTo>
                    <a:pt x="0" y="162431"/>
                  </a:lnTo>
                  <a:close/>
                </a:path>
              </a:pathLst>
            </a:custGeom>
            <a:ln w="25400">
              <a:solidFill>
                <a:srgbClr val="FF0000"/>
              </a:solidFill>
            </a:ln>
          </p:spPr>
          <p:txBody>
            <a:bodyPr wrap="square" lIns="0" tIns="0" rIns="0" bIns="0" rtlCol="0"/>
            <a:lstStyle/>
            <a:p>
              <a:endParaRPr/>
            </a:p>
          </p:txBody>
        </p:sp>
      </p:grpSp>
      <p:sp>
        <p:nvSpPr>
          <p:cNvPr id="17" name="object 17"/>
          <p:cNvSpPr/>
          <p:nvPr/>
        </p:nvSpPr>
        <p:spPr>
          <a:xfrm>
            <a:off x="6844760" y="2189121"/>
            <a:ext cx="1183640" cy="325120"/>
          </a:xfrm>
          <a:custGeom>
            <a:avLst/>
            <a:gdLst/>
            <a:ahLst/>
            <a:cxnLst/>
            <a:rect l="l" t="t" r="r" b="b"/>
            <a:pathLst>
              <a:path w="1183640" h="325119">
                <a:moveTo>
                  <a:pt x="0" y="162431"/>
                </a:moveTo>
                <a:lnTo>
                  <a:pt x="15623" y="125187"/>
                </a:lnTo>
                <a:lnTo>
                  <a:pt x="60127" y="90997"/>
                </a:lnTo>
                <a:lnTo>
                  <a:pt x="129960" y="60838"/>
                </a:lnTo>
                <a:lnTo>
                  <a:pt x="173266" y="47574"/>
                </a:lnTo>
                <a:lnTo>
                  <a:pt x="221572" y="35684"/>
                </a:lnTo>
                <a:lnTo>
                  <a:pt x="274435" y="25288"/>
                </a:lnTo>
                <a:lnTo>
                  <a:pt x="331411" y="16509"/>
                </a:lnTo>
                <a:lnTo>
                  <a:pt x="392056" y="9469"/>
                </a:lnTo>
                <a:lnTo>
                  <a:pt x="455926" y="4289"/>
                </a:lnTo>
                <a:lnTo>
                  <a:pt x="522578" y="1092"/>
                </a:lnTo>
                <a:lnTo>
                  <a:pt x="591567" y="0"/>
                </a:lnTo>
                <a:lnTo>
                  <a:pt x="660556" y="1092"/>
                </a:lnTo>
                <a:lnTo>
                  <a:pt x="727208" y="4289"/>
                </a:lnTo>
                <a:lnTo>
                  <a:pt x="791078" y="9469"/>
                </a:lnTo>
                <a:lnTo>
                  <a:pt x="851723" y="16509"/>
                </a:lnTo>
                <a:lnTo>
                  <a:pt x="908699" y="25288"/>
                </a:lnTo>
                <a:lnTo>
                  <a:pt x="961562" y="35684"/>
                </a:lnTo>
                <a:lnTo>
                  <a:pt x="1009868" y="47574"/>
                </a:lnTo>
                <a:lnTo>
                  <a:pt x="1053174" y="60838"/>
                </a:lnTo>
                <a:lnTo>
                  <a:pt x="1091035" y="75353"/>
                </a:lnTo>
                <a:lnTo>
                  <a:pt x="1148647" y="107649"/>
                </a:lnTo>
                <a:lnTo>
                  <a:pt x="1179155" y="143488"/>
                </a:lnTo>
                <a:lnTo>
                  <a:pt x="1183135" y="162431"/>
                </a:lnTo>
                <a:lnTo>
                  <a:pt x="1179155" y="181373"/>
                </a:lnTo>
                <a:lnTo>
                  <a:pt x="1148647" y="217212"/>
                </a:lnTo>
                <a:lnTo>
                  <a:pt x="1091035" y="249508"/>
                </a:lnTo>
                <a:lnTo>
                  <a:pt x="1053174" y="264023"/>
                </a:lnTo>
                <a:lnTo>
                  <a:pt x="1009868" y="277287"/>
                </a:lnTo>
                <a:lnTo>
                  <a:pt x="961562" y="289177"/>
                </a:lnTo>
                <a:lnTo>
                  <a:pt x="908699" y="299573"/>
                </a:lnTo>
                <a:lnTo>
                  <a:pt x="851723" y="308352"/>
                </a:lnTo>
                <a:lnTo>
                  <a:pt x="791078" y="315392"/>
                </a:lnTo>
                <a:lnTo>
                  <a:pt x="727208" y="320572"/>
                </a:lnTo>
                <a:lnTo>
                  <a:pt x="660556" y="323769"/>
                </a:lnTo>
                <a:lnTo>
                  <a:pt x="591567" y="324862"/>
                </a:lnTo>
                <a:lnTo>
                  <a:pt x="522578" y="323769"/>
                </a:lnTo>
                <a:lnTo>
                  <a:pt x="455926" y="320572"/>
                </a:lnTo>
                <a:lnTo>
                  <a:pt x="392056" y="315392"/>
                </a:lnTo>
                <a:lnTo>
                  <a:pt x="331411" y="308352"/>
                </a:lnTo>
                <a:lnTo>
                  <a:pt x="274435" y="299573"/>
                </a:lnTo>
                <a:lnTo>
                  <a:pt x="221572" y="289177"/>
                </a:lnTo>
                <a:lnTo>
                  <a:pt x="173266" y="277287"/>
                </a:lnTo>
                <a:lnTo>
                  <a:pt x="129960" y="264023"/>
                </a:lnTo>
                <a:lnTo>
                  <a:pt x="92099" y="249508"/>
                </a:lnTo>
                <a:lnTo>
                  <a:pt x="34487" y="217212"/>
                </a:lnTo>
                <a:lnTo>
                  <a:pt x="3979" y="181373"/>
                </a:lnTo>
                <a:lnTo>
                  <a:pt x="0" y="162431"/>
                </a:lnTo>
                <a:close/>
              </a:path>
            </a:pathLst>
          </a:custGeom>
          <a:ln w="25400">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4008" y="590550"/>
            <a:ext cx="6751955" cy="3332479"/>
          </a:xfrm>
          <a:prstGeom prst="rect">
            <a:avLst/>
          </a:prstGeom>
          <a:solidFill>
            <a:srgbClr val="FFC000"/>
          </a:solidFill>
          <a:ln w="12700">
            <a:solidFill>
              <a:srgbClr val="FFC000"/>
            </a:solidFill>
          </a:ln>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690"/>
              </a:spcBef>
            </a:pPr>
            <a:endParaRPr sz="3100">
              <a:latin typeface="Times New Roman"/>
              <a:cs typeface="Times New Roman"/>
            </a:endParaRPr>
          </a:p>
          <a:p>
            <a:pPr marR="2540" algn="ctr">
              <a:lnSpc>
                <a:spcPct val="100000"/>
              </a:lnSpc>
            </a:pPr>
            <a:r>
              <a:rPr sz="3100" b="1" spc="114" dirty="0">
                <a:latin typeface="MS PGothic"/>
                <a:cs typeface="MS PGothic"/>
              </a:rPr>
              <a:t>医療と</a:t>
            </a:r>
            <a:r>
              <a:rPr sz="3200" b="1" spc="-10" dirty="0">
                <a:latin typeface="Arial"/>
                <a:cs typeface="Arial"/>
              </a:rPr>
              <a:t>AI</a:t>
            </a:r>
            <a:r>
              <a:rPr sz="3100" b="1" spc="95" dirty="0">
                <a:latin typeface="MS PGothic"/>
                <a:cs typeface="MS PGothic"/>
              </a:rPr>
              <a:t>・ビッグデータ入門</a:t>
            </a:r>
            <a:endParaRPr sz="3100">
              <a:latin typeface="MS PGothic"/>
              <a:cs typeface="MS PGothic"/>
            </a:endParaRPr>
          </a:p>
          <a:p>
            <a:pPr marR="2540" algn="ctr">
              <a:lnSpc>
                <a:spcPct val="100000"/>
              </a:lnSpc>
              <a:spcBef>
                <a:spcPts val="50"/>
              </a:spcBef>
            </a:pPr>
            <a:r>
              <a:rPr sz="3200" dirty="0">
                <a:latin typeface="MS PGothic"/>
                <a:cs typeface="MS PGothic"/>
              </a:rPr>
              <a:t>演習</a:t>
            </a:r>
            <a:r>
              <a:rPr sz="3200" spc="-25" dirty="0">
                <a:latin typeface="Arial"/>
                <a:cs typeface="Arial"/>
              </a:rPr>
              <a:t>15</a:t>
            </a:r>
            <a:endParaRPr sz="3200">
              <a:latin typeface="Arial"/>
              <a:cs typeface="Arial"/>
            </a:endParaRPr>
          </a:p>
          <a:p>
            <a:pPr marR="87630" algn="ctr">
              <a:lnSpc>
                <a:spcPct val="100000"/>
              </a:lnSpc>
              <a:spcBef>
                <a:spcPts val="2365"/>
              </a:spcBef>
            </a:pPr>
            <a:r>
              <a:rPr sz="3100" b="1" spc="105" dirty="0">
                <a:latin typeface="MS PGothic"/>
                <a:cs typeface="MS PGothic"/>
              </a:rPr>
              <a:t>深層学習</a:t>
            </a:r>
            <a:endParaRPr sz="3100">
              <a:latin typeface="MS PGothic"/>
              <a:cs typeface="MS PGothic"/>
            </a:endParaRPr>
          </a:p>
        </p:txBody>
      </p:sp>
      <p:sp>
        <p:nvSpPr>
          <p:cNvPr id="3" name="object 3"/>
          <p:cNvSpPr txBox="1"/>
          <p:nvPr/>
        </p:nvSpPr>
        <p:spPr>
          <a:xfrm>
            <a:off x="1592229" y="4397755"/>
            <a:ext cx="7106284" cy="671830"/>
          </a:xfrm>
          <a:prstGeom prst="rect">
            <a:avLst/>
          </a:prstGeom>
        </p:spPr>
        <p:txBody>
          <a:bodyPr vert="horz" wrap="square" lIns="0" tIns="61594" rIns="0" bIns="0" rtlCol="0">
            <a:spAutoFit/>
          </a:bodyPr>
          <a:lstStyle/>
          <a:p>
            <a:pPr marL="12700">
              <a:lnSpc>
                <a:spcPct val="100000"/>
              </a:lnSpc>
              <a:spcBef>
                <a:spcPts val="484"/>
              </a:spcBef>
            </a:pPr>
            <a:r>
              <a:rPr sz="1800" spc="-10" dirty="0">
                <a:latin typeface="Arial"/>
                <a:cs typeface="Arial"/>
              </a:rPr>
              <a:t>*</a:t>
            </a:r>
            <a:r>
              <a:rPr sz="1800" dirty="0">
                <a:latin typeface="MS Gothic"/>
                <a:cs typeface="MS Gothic"/>
              </a:rPr>
              <a:t>本日演習</a:t>
            </a:r>
            <a:r>
              <a:rPr sz="1800" spc="-10" dirty="0">
                <a:latin typeface="Arial"/>
                <a:cs typeface="Arial"/>
              </a:rPr>
              <a:t>16</a:t>
            </a:r>
            <a:r>
              <a:rPr sz="1800" spc="-5" dirty="0">
                <a:latin typeface="MS Gothic"/>
                <a:cs typeface="MS Gothic"/>
              </a:rPr>
              <a:t>の授業後に複合領域コースの説明があります</a:t>
            </a:r>
            <a:endParaRPr sz="1800">
              <a:latin typeface="MS Gothic"/>
              <a:cs typeface="MS Gothic"/>
            </a:endParaRPr>
          </a:p>
          <a:p>
            <a:pPr marR="5080" algn="r">
              <a:lnSpc>
                <a:spcPct val="100000"/>
              </a:lnSpc>
              <a:spcBef>
                <a:spcPts val="380"/>
              </a:spcBef>
            </a:pPr>
            <a:r>
              <a:rPr sz="1800" spc="-50" dirty="0">
                <a:solidFill>
                  <a:srgbClr val="898989"/>
                </a:solidFill>
                <a:latin typeface="Arial"/>
                <a:cs typeface="Arial"/>
              </a:rPr>
              <a:t>2</a:t>
            </a:r>
            <a:endParaRPr sz="1800">
              <a:latin typeface="Arial"/>
              <a:cs typeface="Arial"/>
            </a:endParaRPr>
          </a:p>
        </p:txBody>
      </p:sp>
      <p:pic>
        <p:nvPicPr>
          <p:cNvPr id="4" name="図 3" descr="QR コード&#10;&#10;自動的に生成された説明">
            <a:extLst>
              <a:ext uri="{FF2B5EF4-FFF2-40B4-BE49-F238E27FC236}">
                <a16:creationId xmlns:a16="http://schemas.microsoft.com/office/drawing/2014/main" id="{52081BD5-F510-D473-E7C6-9DF57C7E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21" y="2647950"/>
            <a:ext cx="1853231" cy="140965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折れ線グラフ&#10;&#10;自動的に生成された説明">
            <a:extLst>
              <a:ext uri="{FF2B5EF4-FFF2-40B4-BE49-F238E27FC236}">
                <a16:creationId xmlns:a16="http://schemas.microsoft.com/office/drawing/2014/main" id="{04DA6470-8B74-F4AC-7124-E13DF17C0BE4}"/>
              </a:ext>
            </a:extLst>
          </p:cNvPr>
          <p:cNvPicPr>
            <a:picLocks noChangeAspect="1"/>
          </p:cNvPicPr>
          <p:nvPr/>
        </p:nvPicPr>
        <p:blipFill rotWithShape="1">
          <a:blip r:embed="rId2">
            <a:extLst>
              <a:ext uri="{28A0092B-C50C-407E-A947-70E740481C1C}">
                <a14:useLocalDpi xmlns:a14="http://schemas.microsoft.com/office/drawing/2010/main" val="0"/>
              </a:ext>
            </a:extLst>
          </a:blip>
          <a:srcRect b="27778"/>
          <a:stretch/>
        </p:blipFill>
        <p:spPr>
          <a:xfrm>
            <a:off x="0" y="0"/>
            <a:ext cx="9144000" cy="3714750"/>
          </a:xfrm>
          <a:prstGeom prst="rect">
            <a:avLst/>
          </a:prstGeom>
        </p:spPr>
      </p:pic>
      <p:sp>
        <p:nvSpPr>
          <p:cNvPr id="4" name="テキスト ボックス 3">
            <a:extLst>
              <a:ext uri="{FF2B5EF4-FFF2-40B4-BE49-F238E27FC236}">
                <a16:creationId xmlns:a16="http://schemas.microsoft.com/office/drawing/2014/main" id="{8C3434DD-F4F0-50FA-12A3-35A190B9CA24}"/>
              </a:ext>
            </a:extLst>
          </p:cNvPr>
          <p:cNvSpPr txBox="1"/>
          <p:nvPr/>
        </p:nvSpPr>
        <p:spPr>
          <a:xfrm>
            <a:off x="1371600" y="3790950"/>
            <a:ext cx="1951175" cy="707886"/>
          </a:xfrm>
          <a:prstGeom prst="rect">
            <a:avLst/>
          </a:prstGeom>
          <a:noFill/>
        </p:spPr>
        <p:txBody>
          <a:bodyPr wrap="none" rtlCol="0">
            <a:spAutoFit/>
          </a:bodyPr>
          <a:lstStyle/>
          <a:p>
            <a:r>
              <a:rPr kumimoji="1" lang="en-US" altLang="ja-JP" sz="2000" b="1">
                <a:latin typeface="Meiryo" panose="020B0604030504040204" pitchFamily="34" charset="-128"/>
                <a:ea typeface="Meiryo" panose="020B0604030504040204" pitchFamily="34" charset="-128"/>
              </a:rPr>
              <a:t>y = x (x &gt; 0)</a:t>
            </a:r>
          </a:p>
          <a:p>
            <a:r>
              <a:rPr kumimoji="1" lang="en-US" altLang="ja-JP" sz="2000" b="1">
                <a:latin typeface="Meiryo" panose="020B0604030504040204" pitchFamily="34" charset="-128"/>
                <a:ea typeface="Meiryo" panose="020B0604030504040204" pitchFamily="34" charset="-128"/>
              </a:rPr>
              <a:t>y = 0 (x </a:t>
            </a:r>
            <a:r>
              <a:rPr lang="ja-JP" altLang="ja-JP" sz="2000" b="1">
                <a:effectLst/>
                <a:latin typeface="Meiryo" panose="020B0604030504040204" pitchFamily="34" charset="-128"/>
                <a:ea typeface="Meiryo" panose="020B0604030504040204" pitchFamily="34" charset="-128"/>
                <a:cs typeface="Times New Roman" panose="02020603050405020304" pitchFamily="18" charset="0"/>
              </a:rPr>
              <a:t>≦</a:t>
            </a:r>
            <a:r>
              <a:rPr kumimoji="1" lang="en-US" altLang="ja-JP" sz="2000" b="1">
                <a:effectLst/>
                <a:latin typeface="Meiryo" panose="020B0604030504040204" pitchFamily="34" charset="-128"/>
                <a:ea typeface="Meiryo" panose="020B0604030504040204" pitchFamily="34" charset="-128"/>
              </a:rPr>
              <a:t> 0)</a:t>
            </a:r>
            <a:endParaRPr kumimoji="1" lang="ja-JP" altLang="en-US" sz="2000" b="1">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F4BBF4-8D08-FAA9-DD44-743D3C3147F9}"/>
                  </a:ext>
                </a:extLst>
              </p:cNvPr>
              <p:cNvSpPr txBox="1"/>
              <p:nvPr/>
            </p:nvSpPr>
            <p:spPr>
              <a:xfrm>
                <a:off x="5538907" y="3812241"/>
                <a:ext cx="2325893" cy="714811"/>
              </a:xfrm>
              <a:prstGeom prst="rect">
                <a:avLst/>
              </a:prstGeom>
              <a:noFill/>
            </p:spPr>
            <p:txBody>
              <a:bodyPr wrap="none" rtlCol="0">
                <a:spAutoFit/>
              </a:bodyPr>
              <a:lstStyle/>
              <a:p>
                <a:pPr algn="just"/>
                <a:r>
                  <a:rPr lang="en-US" altLang="ja-JP" sz="2800" b="1" kern="100">
                    <a:effectLst/>
                    <a:latin typeface="Meiryo" panose="020B0604030504040204" pitchFamily="34" charset="-128"/>
                    <a:ea typeface="Meiryo" panose="020B0604030504040204" pitchFamily="34" charset="-128"/>
                    <a:cs typeface="Times New Roman" panose="02020603050405020304" pitchFamily="18" charset="0"/>
                  </a:rPr>
                  <a:t>y</a:t>
                </a:r>
                <a:r>
                  <a:rPr lang="ja-JP" altLang="ja-JP" sz="2800" b="1" kern="100">
                    <a:effectLst/>
                    <a:latin typeface="Meiryo" panose="020B0604030504040204" pitchFamily="34" charset="-128"/>
                    <a:ea typeface="Meiryo" panose="020B0604030504040204" pitchFamily="34" charset="-128"/>
                    <a:cs typeface="Times New Roman" panose="02020603050405020304" pitchFamily="18" charset="0"/>
                  </a:rPr>
                  <a:t>　</a:t>
                </a:r>
                <a:r>
                  <a:rPr lang="en-US" altLang="ja-JP" sz="2800" b="1" kern="100">
                    <a:effectLst/>
                    <a:latin typeface="Meiryo" panose="020B0604030504040204" pitchFamily="34" charset="-128"/>
                    <a:ea typeface="Meiryo" panose="020B0604030504040204" pitchFamily="34" charset="-128"/>
                    <a:cs typeface="Times New Roman" panose="02020603050405020304" pitchFamily="18" charset="0"/>
                  </a:rPr>
                  <a:t>=</a:t>
                </a:r>
                <a:r>
                  <a:rPr lang="ja-JP" altLang="ja-JP" sz="2800" b="1" kern="100">
                    <a:effectLst/>
                    <a:latin typeface="Meiryo" panose="020B0604030504040204" pitchFamily="34" charset="-128"/>
                    <a:ea typeface="Meiryo" panose="020B0604030504040204" pitchFamily="34" charset="-128"/>
                    <a:cs typeface="Times New Roman" panose="02020603050405020304" pitchFamily="18" charset="0"/>
                  </a:rPr>
                  <a:t>　</a:t>
                </a:r>
                <a14:m>
                  <m:oMath xmlns:m="http://schemas.openxmlformats.org/officeDocument/2006/math">
                    <m:f>
                      <m:fPr>
                        <m:ctrlPr>
                          <a:rPr lang="ja-JP" altLang="ja-JP" sz="2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𝟏</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 </m:t>
                        </m:r>
                      </m:num>
                      <m:den>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𝟏</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 + </m:t>
                        </m:r>
                        <m:sSup>
                          <m:sSupPr>
                            <m:ctrlPr>
                              <a:rPr lang="ja-JP" altLang="ja-JP" sz="28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𝒆</m:t>
                            </m:r>
                          </m:e>
                          <m:sup>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𝒙</m:t>
                            </m:r>
                          </m:sup>
                        </m:sSup>
                      </m:den>
                    </m:f>
                  </m:oMath>
                </a14:m>
                <a:endParaRPr lang="ja-JP" altLang="ja-JP" sz="2800" b="1" kern="100">
                  <a:effectLst/>
                  <a:latin typeface="Meiryo" panose="020B0604030504040204" pitchFamily="34" charset="-128"/>
                  <a:ea typeface="Meiryo" panose="020B0604030504040204" pitchFamily="34" charset="-128"/>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72F4BBF4-8D08-FAA9-DD44-743D3C3147F9}"/>
                  </a:ext>
                </a:extLst>
              </p:cNvPr>
              <p:cNvSpPr txBox="1">
                <a:spLocks noRot="1" noChangeAspect="1" noMove="1" noResize="1" noEditPoints="1" noAdjustHandles="1" noChangeArrowheads="1" noChangeShapeType="1" noTextEdit="1"/>
              </p:cNvSpPr>
              <p:nvPr/>
            </p:nvSpPr>
            <p:spPr>
              <a:xfrm>
                <a:off x="5538907" y="3812241"/>
                <a:ext cx="2325893" cy="714811"/>
              </a:xfrm>
              <a:prstGeom prst="rect">
                <a:avLst/>
              </a:prstGeom>
              <a:blipFill>
                <a:blip r:embed="rId3"/>
                <a:stretch>
                  <a:fillRect l="-5512" b="-10169"/>
                </a:stretch>
              </a:blipFill>
            </p:spPr>
            <p:txBody>
              <a:bodyPr/>
              <a:lstStyle/>
              <a:p>
                <a:r>
                  <a:rPr lang="en-US">
                    <a:noFill/>
                  </a:rPr>
                  <a:t> </a:t>
                </a:r>
              </a:p>
            </p:txBody>
          </p:sp>
        </mc:Fallback>
      </mc:AlternateContent>
      <p:sp>
        <p:nvSpPr>
          <p:cNvPr id="2" name="ニューラルネットワークとは(軽く復習)">
            <a:extLst>
              <a:ext uri="{FF2B5EF4-FFF2-40B4-BE49-F238E27FC236}">
                <a16:creationId xmlns:a16="http://schemas.microsoft.com/office/drawing/2014/main" id="{2271D38F-268B-18A9-259D-18EA2B5541BB}"/>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0993022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6200" y="895350"/>
            <a:ext cx="6654800" cy="3378199"/>
          </a:xfrm>
          <a:prstGeom prst="rect">
            <a:avLst/>
          </a:prstGeom>
        </p:spPr>
      </p:pic>
      <p:sp>
        <p:nvSpPr>
          <p:cNvPr id="3" name="object 3"/>
          <p:cNvSpPr txBox="1"/>
          <p:nvPr/>
        </p:nvSpPr>
        <p:spPr>
          <a:xfrm>
            <a:off x="307340" y="636523"/>
            <a:ext cx="2082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Meiryo"/>
                <a:cs typeface="Meiryo"/>
              </a:rPr>
              <a:t>実際に計算してみる</a:t>
            </a:r>
            <a:endParaRPr sz="1800">
              <a:latin typeface="Meiryo"/>
              <a:cs typeface="Meiryo"/>
            </a:endParaRPr>
          </a:p>
        </p:txBody>
      </p:sp>
      <p:grpSp>
        <p:nvGrpSpPr>
          <p:cNvPr id="4" name="object 4"/>
          <p:cNvGrpSpPr/>
          <p:nvPr/>
        </p:nvGrpSpPr>
        <p:grpSpPr>
          <a:xfrm>
            <a:off x="1206500" y="1244600"/>
            <a:ext cx="4072254" cy="3073400"/>
            <a:chOff x="1206500" y="1244600"/>
            <a:chExt cx="4072254" cy="3073400"/>
          </a:xfrm>
        </p:grpSpPr>
        <p:sp>
          <p:nvSpPr>
            <p:cNvPr id="5" name="object 5"/>
            <p:cNvSpPr/>
            <p:nvPr/>
          </p:nvSpPr>
          <p:spPr>
            <a:xfrm>
              <a:off x="1219200" y="1257300"/>
              <a:ext cx="1371600" cy="3048000"/>
            </a:xfrm>
            <a:custGeom>
              <a:avLst/>
              <a:gdLst/>
              <a:ahLst/>
              <a:cxnLst/>
              <a:rect l="l" t="t" r="r" b="b"/>
              <a:pathLst>
                <a:path w="1371600" h="3048000">
                  <a:moveTo>
                    <a:pt x="0" y="0"/>
                  </a:moveTo>
                  <a:lnTo>
                    <a:pt x="1371600" y="0"/>
                  </a:lnTo>
                  <a:lnTo>
                    <a:pt x="1371600" y="3048000"/>
                  </a:lnTo>
                  <a:lnTo>
                    <a:pt x="0" y="3048000"/>
                  </a:lnTo>
                  <a:lnTo>
                    <a:pt x="0" y="0"/>
                  </a:lnTo>
                  <a:close/>
                </a:path>
              </a:pathLst>
            </a:custGeom>
            <a:ln w="25400">
              <a:solidFill>
                <a:srgbClr val="FFC000"/>
              </a:solidFill>
            </a:ln>
          </p:spPr>
          <p:txBody>
            <a:bodyPr wrap="square" lIns="0" tIns="0" rIns="0" bIns="0" rtlCol="0"/>
            <a:lstStyle/>
            <a:p>
              <a:endParaRPr/>
            </a:p>
          </p:txBody>
        </p:sp>
        <p:sp>
          <p:nvSpPr>
            <p:cNvPr id="6" name="object 6"/>
            <p:cNvSpPr/>
            <p:nvPr/>
          </p:nvSpPr>
          <p:spPr>
            <a:xfrm>
              <a:off x="4094405" y="1866900"/>
              <a:ext cx="1171575" cy="685800"/>
            </a:xfrm>
            <a:custGeom>
              <a:avLst/>
              <a:gdLst/>
              <a:ahLst/>
              <a:cxnLst/>
              <a:rect l="l" t="t" r="r" b="b"/>
              <a:pathLst>
                <a:path w="1171575" h="685800">
                  <a:moveTo>
                    <a:pt x="0" y="342900"/>
                  </a:moveTo>
                  <a:lnTo>
                    <a:pt x="11897" y="273793"/>
                  </a:lnTo>
                  <a:lnTo>
                    <a:pt x="46020" y="209427"/>
                  </a:lnTo>
                  <a:lnTo>
                    <a:pt x="70681" y="179453"/>
                  </a:lnTo>
                  <a:lnTo>
                    <a:pt x="100014" y="151181"/>
                  </a:lnTo>
                  <a:lnTo>
                    <a:pt x="133727" y="124783"/>
                  </a:lnTo>
                  <a:lnTo>
                    <a:pt x="171523" y="100433"/>
                  </a:lnTo>
                  <a:lnTo>
                    <a:pt x="213111" y="78301"/>
                  </a:lnTo>
                  <a:lnTo>
                    <a:pt x="258194" y="58561"/>
                  </a:lnTo>
                  <a:lnTo>
                    <a:pt x="306478" y="41386"/>
                  </a:lnTo>
                  <a:lnTo>
                    <a:pt x="357669" y="26946"/>
                  </a:lnTo>
                  <a:lnTo>
                    <a:pt x="411474" y="15416"/>
                  </a:lnTo>
                  <a:lnTo>
                    <a:pt x="467596" y="6966"/>
                  </a:lnTo>
                  <a:lnTo>
                    <a:pt x="525743" y="1770"/>
                  </a:lnTo>
                  <a:lnTo>
                    <a:pt x="585619" y="0"/>
                  </a:lnTo>
                  <a:lnTo>
                    <a:pt x="645495" y="1770"/>
                  </a:lnTo>
                  <a:lnTo>
                    <a:pt x="703642" y="6966"/>
                  </a:lnTo>
                  <a:lnTo>
                    <a:pt x="759764" y="15416"/>
                  </a:lnTo>
                  <a:lnTo>
                    <a:pt x="813569" y="26946"/>
                  </a:lnTo>
                  <a:lnTo>
                    <a:pt x="864760" y="41386"/>
                  </a:lnTo>
                  <a:lnTo>
                    <a:pt x="913044" y="58561"/>
                  </a:lnTo>
                  <a:lnTo>
                    <a:pt x="958127" y="78301"/>
                  </a:lnTo>
                  <a:lnTo>
                    <a:pt x="999715" y="100433"/>
                  </a:lnTo>
                  <a:lnTo>
                    <a:pt x="1037511" y="124783"/>
                  </a:lnTo>
                  <a:lnTo>
                    <a:pt x="1071224" y="151181"/>
                  </a:lnTo>
                  <a:lnTo>
                    <a:pt x="1100557" y="179453"/>
                  </a:lnTo>
                  <a:lnTo>
                    <a:pt x="1125218" y="209427"/>
                  </a:lnTo>
                  <a:lnTo>
                    <a:pt x="1159341" y="273793"/>
                  </a:lnTo>
                  <a:lnTo>
                    <a:pt x="1171239" y="342900"/>
                  </a:lnTo>
                  <a:lnTo>
                    <a:pt x="1168215" y="377959"/>
                  </a:lnTo>
                  <a:lnTo>
                    <a:pt x="1144910" y="444867"/>
                  </a:lnTo>
                  <a:lnTo>
                    <a:pt x="1100557" y="506346"/>
                  </a:lnTo>
                  <a:lnTo>
                    <a:pt x="1071224" y="534618"/>
                  </a:lnTo>
                  <a:lnTo>
                    <a:pt x="1037511" y="561016"/>
                  </a:lnTo>
                  <a:lnTo>
                    <a:pt x="999715" y="585366"/>
                  </a:lnTo>
                  <a:lnTo>
                    <a:pt x="958127" y="607498"/>
                  </a:lnTo>
                  <a:lnTo>
                    <a:pt x="913044" y="627238"/>
                  </a:lnTo>
                  <a:lnTo>
                    <a:pt x="864760" y="644413"/>
                  </a:lnTo>
                  <a:lnTo>
                    <a:pt x="813569" y="658853"/>
                  </a:lnTo>
                  <a:lnTo>
                    <a:pt x="759764" y="670383"/>
                  </a:lnTo>
                  <a:lnTo>
                    <a:pt x="703642" y="678833"/>
                  </a:lnTo>
                  <a:lnTo>
                    <a:pt x="645495" y="684029"/>
                  </a:lnTo>
                  <a:lnTo>
                    <a:pt x="585619" y="685800"/>
                  </a:lnTo>
                  <a:lnTo>
                    <a:pt x="525743" y="684029"/>
                  </a:lnTo>
                  <a:lnTo>
                    <a:pt x="467596" y="678833"/>
                  </a:lnTo>
                  <a:lnTo>
                    <a:pt x="411474" y="670383"/>
                  </a:lnTo>
                  <a:lnTo>
                    <a:pt x="357669" y="658853"/>
                  </a:lnTo>
                  <a:lnTo>
                    <a:pt x="306478" y="644413"/>
                  </a:lnTo>
                  <a:lnTo>
                    <a:pt x="258194" y="627238"/>
                  </a:lnTo>
                  <a:lnTo>
                    <a:pt x="213111" y="607498"/>
                  </a:lnTo>
                  <a:lnTo>
                    <a:pt x="171523" y="585366"/>
                  </a:lnTo>
                  <a:lnTo>
                    <a:pt x="133727" y="561016"/>
                  </a:lnTo>
                  <a:lnTo>
                    <a:pt x="100014" y="534618"/>
                  </a:lnTo>
                  <a:lnTo>
                    <a:pt x="70681" y="506346"/>
                  </a:lnTo>
                  <a:lnTo>
                    <a:pt x="46020" y="476372"/>
                  </a:lnTo>
                  <a:lnTo>
                    <a:pt x="11897" y="412006"/>
                  </a:lnTo>
                  <a:lnTo>
                    <a:pt x="0" y="342900"/>
                  </a:lnTo>
                  <a:close/>
                </a:path>
              </a:pathLst>
            </a:custGeom>
            <a:ln w="25400">
              <a:solidFill>
                <a:srgbClr val="00B0F0"/>
              </a:solidFill>
            </a:ln>
          </p:spPr>
          <p:txBody>
            <a:bodyPr wrap="square" lIns="0" tIns="0" rIns="0" bIns="0" rtlCol="0"/>
            <a:lstStyle/>
            <a:p>
              <a:endParaRPr/>
            </a:p>
          </p:txBody>
        </p:sp>
      </p:grpSp>
      <p:sp>
        <p:nvSpPr>
          <p:cNvPr id="7" name="object 7"/>
          <p:cNvSpPr txBox="1"/>
          <p:nvPr/>
        </p:nvSpPr>
        <p:spPr>
          <a:xfrm>
            <a:off x="3719195" y="3867403"/>
            <a:ext cx="4047490" cy="1177925"/>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00B0F0"/>
                </a:solidFill>
                <a:latin typeface="Meiryo"/>
                <a:cs typeface="Meiryo"/>
              </a:rPr>
              <a:t>μ</a:t>
            </a:r>
            <a:r>
              <a:rPr sz="1800" b="1" baseline="-13888" dirty="0">
                <a:solidFill>
                  <a:srgbClr val="00B0F0"/>
                </a:solidFill>
                <a:latin typeface="Meiryo"/>
                <a:cs typeface="Meiryo"/>
              </a:rPr>
              <a:t>1</a:t>
            </a:r>
            <a:r>
              <a:rPr sz="1800" b="1" spc="277" baseline="-13888" dirty="0">
                <a:solidFill>
                  <a:srgbClr val="00B0F0"/>
                </a:solidFill>
                <a:latin typeface="Meiryo"/>
                <a:cs typeface="Meiryo"/>
              </a:rPr>
              <a:t> </a:t>
            </a:r>
            <a:r>
              <a:rPr sz="1800" b="1" dirty="0">
                <a:solidFill>
                  <a:srgbClr val="00B0F0"/>
                </a:solidFill>
                <a:latin typeface="Meiryo"/>
                <a:cs typeface="Meiryo"/>
              </a:rPr>
              <a:t>=</a:t>
            </a:r>
            <a:r>
              <a:rPr sz="1800" b="1" spc="-15" dirty="0">
                <a:solidFill>
                  <a:srgbClr val="00B0F0"/>
                </a:solidFill>
                <a:latin typeface="Meiryo"/>
                <a:cs typeface="Meiryo"/>
              </a:rPr>
              <a:t> </a:t>
            </a:r>
            <a:r>
              <a:rPr sz="1800" b="1" spc="-10" dirty="0">
                <a:solidFill>
                  <a:srgbClr val="00B0F0"/>
                </a:solidFill>
                <a:latin typeface="Meiryo"/>
                <a:cs typeface="Meiryo"/>
              </a:rPr>
              <a:t>w</a:t>
            </a:r>
            <a:r>
              <a:rPr sz="1800" b="1" spc="-15" baseline="-13888" dirty="0">
                <a:solidFill>
                  <a:srgbClr val="00B0F0"/>
                </a:solidFill>
                <a:latin typeface="Meiryo"/>
                <a:cs typeface="Meiryo"/>
              </a:rPr>
              <a:t>1</a:t>
            </a:r>
            <a:r>
              <a:rPr sz="1800" b="1" spc="-10" dirty="0">
                <a:solidFill>
                  <a:srgbClr val="00B0F0"/>
                </a:solidFill>
                <a:latin typeface="Meiryo"/>
                <a:cs typeface="Meiryo"/>
              </a:rPr>
              <a:t>×x</a:t>
            </a:r>
            <a:r>
              <a:rPr sz="1800" b="1" spc="-15" baseline="-13888" dirty="0">
                <a:solidFill>
                  <a:srgbClr val="00B0F0"/>
                </a:solidFill>
                <a:latin typeface="Meiryo"/>
                <a:cs typeface="Meiryo"/>
              </a:rPr>
              <a:t>1</a:t>
            </a:r>
            <a:r>
              <a:rPr sz="1800" b="1" spc="-10" dirty="0">
                <a:solidFill>
                  <a:srgbClr val="00B0F0"/>
                </a:solidFill>
                <a:latin typeface="Meiryo"/>
                <a:cs typeface="Meiryo"/>
              </a:rPr>
              <a:t>+w</a:t>
            </a:r>
            <a:r>
              <a:rPr sz="1800" b="1" spc="-15" baseline="-13888" dirty="0">
                <a:solidFill>
                  <a:srgbClr val="00B0F0"/>
                </a:solidFill>
                <a:latin typeface="Meiryo"/>
                <a:cs typeface="Meiryo"/>
              </a:rPr>
              <a:t>3</a:t>
            </a:r>
            <a:r>
              <a:rPr sz="1800" b="1" spc="-10" dirty="0">
                <a:solidFill>
                  <a:srgbClr val="00B0F0"/>
                </a:solidFill>
                <a:latin typeface="Meiryo"/>
                <a:cs typeface="Meiryo"/>
              </a:rPr>
              <a:t>×x</a:t>
            </a:r>
            <a:r>
              <a:rPr sz="1800" b="1" spc="-15" baseline="-13888" dirty="0">
                <a:solidFill>
                  <a:srgbClr val="00B0F0"/>
                </a:solidFill>
                <a:latin typeface="Meiryo"/>
                <a:cs typeface="Meiryo"/>
              </a:rPr>
              <a:t>2</a:t>
            </a:r>
            <a:r>
              <a:rPr sz="1800" b="1" spc="-10" dirty="0">
                <a:solidFill>
                  <a:srgbClr val="00B0F0"/>
                </a:solidFill>
                <a:latin typeface="Meiryo"/>
                <a:cs typeface="Meiryo"/>
              </a:rPr>
              <a:t>+w</a:t>
            </a:r>
            <a:r>
              <a:rPr sz="1800" b="1" spc="-15" baseline="-13888" dirty="0">
                <a:solidFill>
                  <a:srgbClr val="00B0F0"/>
                </a:solidFill>
                <a:latin typeface="Meiryo"/>
                <a:cs typeface="Meiryo"/>
              </a:rPr>
              <a:t>5</a:t>
            </a:r>
            <a:r>
              <a:rPr sz="1800" b="1" spc="-10" dirty="0">
                <a:solidFill>
                  <a:srgbClr val="00B0F0"/>
                </a:solidFill>
                <a:latin typeface="Meiryo"/>
                <a:cs typeface="Meiryo"/>
              </a:rPr>
              <a:t>×x</a:t>
            </a:r>
            <a:r>
              <a:rPr sz="1800" b="1" spc="-15" baseline="-13888" dirty="0">
                <a:solidFill>
                  <a:srgbClr val="00B0F0"/>
                </a:solidFill>
                <a:latin typeface="Meiryo"/>
                <a:cs typeface="Meiryo"/>
              </a:rPr>
              <a:t>3</a:t>
            </a:r>
            <a:endParaRPr sz="1800" baseline="-13888">
              <a:latin typeface="Meiryo"/>
              <a:cs typeface="Meiryo"/>
            </a:endParaRPr>
          </a:p>
          <a:p>
            <a:pPr marL="393700">
              <a:lnSpc>
                <a:spcPts val="2135"/>
              </a:lnSpc>
              <a:spcBef>
                <a:spcPts val="45"/>
              </a:spcBef>
            </a:pPr>
            <a:r>
              <a:rPr sz="1800" b="1" dirty="0">
                <a:solidFill>
                  <a:srgbClr val="00B0F0"/>
                </a:solidFill>
                <a:latin typeface="Meiryo"/>
                <a:cs typeface="Meiryo"/>
              </a:rPr>
              <a:t>=</a:t>
            </a:r>
            <a:r>
              <a:rPr sz="1800" b="1" spc="-40" dirty="0">
                <a:solidFill>
                  <a:srgbClr val="00B0F0"/>
                </a:solidFill>
                <a:latin typeface="Meiryo"/>
                <a:cs typeface="Meiryo"/>
              </a:rPr>
              <a:t> </a:t>
            </a:r>
            <a:r>
              <a:rPr sz="1800" b="1" dirty="0">
                <a:solidFill>
                  <a:srgbClr val="00B0F0"/>
                </a:solidFill>
                <a:latin typeface="Meiryo"/>
                <a:cs typeface="Meiryo"/>
              </a:rPr>
              <a:t>1×1.0</a:t>
            </a:r>
            <a:r>
              <a:rPr sz="1800" b="1" spc="-25"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dirty="0">
                <a:solidFill>
                  <a:srgbClr val="00B0F0"/>
                </a:solidFill>
                <a:latin typeface="Meiryo"/>
                <a:cs typeface="Meiryo"/>
              </a:rPr>
              <a:t>2.2×3.0</a:t>
            </a:r>
            <a:r>
              <a:rPr sz="1800" b="1" spc="-30"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spc="-10" dirty="0">
                <a:solidFill>
                  <a:srgbClr val="00B0F0"/>
                </a:solidFill>
                <a:latin typeface="Meiryo"/>
                <a:cs typeface="Meiryo"/>
              </a:rPr>
              <a:t>0.5×2.0</a:t>
            </a:r>
            <a:endParaRPr sz="1800">
              <a:latin typeface="Meiryo"/>
              <a:cs typeface="Meiryo"/>
            </a:endParaRPr>
          </a:p>
          <a:p>
            <a:pPr marL="393700">
              <a:lnSpc>
                <a:spcPts val="2135"/>
              </a:lnSpc>
            </a:pPr>
            <a:r>
              <a:rPr sz="1800" b="1" dirty="0">
                <a:solidFill>
                  <a:srgbClr val="00B0F0"/>
                </a:solidFill>
                <a:latin typeface="Meiryo"/>
                <a:cs typeface="Meiryo"/>
              </a:rPr>
              <a:t>=</a:t>
            </a:r>
            <a:r>
              <a:rPr sz="1800" b="1" spc="-15" dirty="0">
                <a:solidFill>
                  <a:srgbClr val="00B0F0"/>
                </a:solidFill>
                <a:latin typeface="Meiryo"/>
                <a:cs typeface="Meiryo"/>
              </a:rPr>
              <a:t> </a:t>
            </a:r>
            <a:r>
              <a:rPr sz="1800" b="1" u="sng" spc="-25" dirty="0">
                <a:solidFill>
                  <a:srgbClr val="00B0F0"/>
                </a:solidFill>
                <a:uFill>
                  <a:solidFill>
                    <a:srgbClr val="00B0F0"/>
                  </a:solidFill>
                </a:uFill>
                <a:latin typeface="Meiryo"/>
                <a:cs typeface="Meiryo"/>
              </a:rPr>
              <a:t>8.6</a:t>
            </a:r>
            <a:endParaRPr sz="1800">
              <a:latin typeface="Meiryo"/>
              <a:cs typeface="Meiryo"/>
            </a:endParaRPr>
          </a:p>
          <a:p>
            <a:pPr marL="51435">
              <a:lnSpc>
                <a:spcPct val="100000"/>
              </a:lnSpc>
              <a:spcBef>
                <a:spcPts val="434"/>
              </a:spcBef>
            </a:pPr>
            <a:r>
              <a:rPr sz="1800" b="1" dirty="0">
                <a:solidFill>
                  <a:srgbClr val="00B0F0"/>
                </a:solidFill>
                <a:latin typeface="Meiryo"/>
                <a:cs typeface="Meiryo"/>
              </a:rPr>
              <a:t>y</a:t>
            </a:r>
            <a:r>
              <a:rPr sz="1800" b="1" baseline="-13888" dirty="0">
                <a:solidFill>
                  <a:srgbClr val="00B0F0"/>
                </a:solidFill>
                <a:latin typeface="Meiryo"/>
                <a:cs typeface="Meiryo"/>
              </a:rPr>
              <a:t>1</a:t>
            </a:r>
            <a:r>
              <a:rPr sz="1800" b="1" spc="209" baseline="-13888" dirty="0">
                <a:solidFill>
                  <a:srgbClr val="00B0F0"/>
                </a:solidFill>
                <a:latin typeface="Meiryo"/>
                <a:cs typeface="Meiryo"/>
              </a:rPr>
              <a:t> </a:t>
            </a:r>
            <a:r>
              <a:rPr sz="1800" b="1" dirty="0">
                <a:solidFill>
                  <a:srgbClr val="00B0F0"/>
                </a:solidFill>
                <a:latin typeface="Meiryo"/>
                <a:cs typeface="Meiryo"/>
              </a:rPr>
              <a:t>=</a:t>
            </a:r>
            <a:r>
              <a:rPr sz="1800" b="1" spc="-45" dirty="0">
                <a:solidFill>
                  <a:srgbClr val="00B0F0"/>
                </a:solidFill>
                <a:latin typeface="Meiryo"/>
                <a:cs typeface="Meiryo"/>
              </a:rPr>
              <a:t> </a:t>
            </a:r>
            <a:r>
              <a:rPr sz="1800" b="1" dirty="0">
                <a:solidFill>
                  <a:srgbClr val="00B0F0"/>
                </a:solidFill>
                <a:latin typeface="Meiryo"/>
                <a:cs typeface="Meiryo"/>
              </a:rPr>
              <a:t>ReLU(μ</a:t>
            </a:r>
            <a:r>
              <a:rPr sz="1800" b="1" baseline="-13888" dirty="0">
                <a:solidFill>
                  <a:srgbClr val="00B0F0"/>
                </a:solidFill>
                <a:latin typeface="Meiryo"/>
                <a:cs typeface="Meiryo"/>
              </a:rPr>
              <a:t>1</a:t>
            </a:r>
            <a:r>
              <a:rPr sz="1800" b="1" dirty="0">
                <a:solidFill>
                  <a:srgbClr val="00B0F0"/>
                </a:solidFill>
                <a:latin typeface="Meiryo"/>
                <a:cs typeface="Meiryo"/>
              </a:rPr>
              <a:t>)</a:t>
            </a:r>
            <a:r>
              <a:rPr sz="1800" b="1" spc="-45" dirty="0">
                <a:solidFill>
                  <a:srgbClr val="00B0F0"/>
                </a:solidFill>
                <a:latin typeface="Meiryo"/>
                <a:cs typeface="Meiryo"/>
              </a:rPr>
              <a:t> </a:t>
            </a:r>
            <a:r>
              <a:rPr sz="1800" b="1" dirty="0">
                <a:solidFill>
                  <a:srgbClr val="00B0F0"/>
                </a:solidFill>
                <a:latin typeface="Meiryo"/>
                <a:cs typeface="Meiryo"/>
              </a:rPr>
              <a:t>=</a:t>
            </a:r>
            <a:r>
              <a:rPr sz="1800" b="1" spc="-45" dirty="0">
                <a:solidFill>
                  <a:srgbClr val="00B0F0"/>
                </a:solidFill>
                <a:latin typeface="Meiryo"/>
                <a:cs typeface="Meiryo"/>
              </a:rPr>
              <a:t> </a:t>
            </a:r>
            <a:r>
              <a:rPr sz="1800" b="1" spc="-25" dirty="0">
                <a:solidFill>
                  <a:srgbClr val="00B0F0"/>
                </a:solidFill>
                <a:latin typeface="Meiryo"/>
                <a:cs typeface="Meiryo"/>
              </a:rPr>
              <a:t>8.6</a:t>
            </a:r>
            <a:endParaRPr sz="1800">
              <a:latin typeface="Meiryo"/>
              <a:cs typeface="Meiryo"/>
            </a:endParaRPr>
          </a:p>
        </p:txBody>
      </p:sp>
      <p:sp>
        <p:nvSpPr>
          <p:cNvPr id="8" name="object 8"/>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0" name="object 10"/>
          <p:cNvSpPr txBox="1"/>
          <p:nvPr/>
        </p:nvSpPr>
        <p:spPr>
          <a:xfrm>
            <a:off x="4358461" y="1546908"/>
            <a:ext cx="643255" cy="307975"/>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400" spc="-20" dirty="0">
                <a:latin typeface="Arial"/>
                <a:cs typeface="Arial"/>
              </a:rPr>
              <a:t>ReLU</a:t>
            </a:r>
            <a:endParaRPr sz="1400">
              <a:latin typeface="Arial"/>
              <a:cs typeface="Arial"/>
            </a:endParaRPr>
          </a:p>
        </p:txBody>
      </p:sp>
      <p:sp>
        <p:nvSpPr>
          <p:cNvPr id="11" name="object 11"/>
          <p:cNvSpPr txBox="1"/>
          <p:nvPr/>
        </p:nvSpPr>
        <p:spPr>
          <a:xfrm>
            <a:off x="4358461" y="2721173"/>
            <a:ext cx="747395" cy="307975"/>
          </a:xfrm>
          <a:prstGeom prst="rect">
            <a:avLst/>
          </a:prstGeom>
          <a:solidFill>
            <a:srgbClr val="FFFFFF"/>
          </a:solidFill>
        </p:spPr>
        <p:txBody>
          <a:bodyPr vert="horz" wrap="square" lIns="0" tIns="45085" rIns="0" bIns="0" rtlCol="0">
            <a:spAutoFit/>
          </a:bodyPr>
          <a:lstStyle/>
          <a:p>
            <a:pPr marL="90805">
              <a:lnSpc>
                <a:spcPct val="100000"/>
              </a:lnSpc>
              <a:spcBef>
                <a:spcPts val="355"/>
              </a:spcBef>
            </a:pPr>
            <a:r>
              <a:rPr sz="1400" spc="-20" dirty="0">
                <a:latin typeface="Arial"/>
                <a:cs typeface="Arial"/>
              </a:rPr>
              <a:t>ReLU</a:t>
            </a:r>
            <a:endParaRPr sz="1400">
              <a:latin typeface="Arial"/>
              <a:cs typeface="Arial"/>
            </a:endParaRPr>
          </a:p>
        </p:txBody>
      </p:sp>
      <p:sp>
        <p:nvSpPr>
          <p:cNvPr id="12" name="object 12"/>
          <p:cNvSpPr/>
          <p:nvPr/>
        </p:nvSpPr>
        <p:spPr>
          <a:xfrm>
            <a:off x="4267200" y="3145054"/>
            <a:ext cx="381000" cy="369570"/>
          </a:xfrm>
          <a:custGeom>
            <a:avLst/>
            <a:gdLst/>
            <a:ahLst/>
            <a:cxnLst/>
            <a:rect l="l" t="t" r="r" b="b"/>
            <a:pathLst>
              <a:path w="381000" h="369570">
                <a:moveTo>
                  <a:pt x="381000" y="0"/>
                </a:moveTo>
                <a:lnTo>
                  <a:pt x="0" y="0"/>
                </a:lnTo>
                <a:lnTo>
                  <a:pt x="0" y="369331"/>
                </a:lnTo>
                <a:lnTo>
                  <a:pt x="381000" y="369331"/>
                </a:lnTo>
                <a:lnTo>
                  <a:pt x="381000" y="0"/>
                </a:lnTo>
                <a:close/>
              </a:path>
            </a:pathLst>
          </a:custGeom>
          <a:solidFill>
            <a:srgbClr val="FFFFFF"/>
          </a:solidFill>
        </p:spPr>
        <p:txBody>
          <a:bodyPr wrap="square" lIns="0" tIns="0" rIns="0" bIns="0" rtlCol="0"/>
          <a:lstStyle/>
          <a:p>
            <a:endParaRPr/>
          </a:p>
        </p:txBody>
      </p:sp>
      <p:sp>
        <p:nvSpPr>
          <p:cNvPr id="13" name="object 13"/>
          <p:cNvSpPr txBox="1"/>
          <p:nvPr/>
        </p:nvSpPr>
        <p:spPr>
          <a:xfrm>
            <a:off x="4267200" y="3145054"/>
            <a:ext cx="381000" cy="369570"/>
          </a:xfrm>
          <a:prstGeom prst="rect">
            <a:avLst/>
          </a:prstGeom>
        </p:spPr>
        <p:txBody>
          <a:bodyPr vert="horz" wrap="square" lIns="0" tIns="45720" rIns="0" bIns="0" rtlCol="0">
            <a:spAutoFit/>
          </a:bodyPr>
          <a:lstStyle/>
          <a:p>
            <a:pPr marL="90805">
              <a:lnSpc>
                <a:spcPct val="100000"/>
              </a:lnSpc>
              <a:spcBef>
                <a:spcPts val="360"/>
              </a:spcBef>
            </a:pPr>
            <a:r>
              <a:rPr sz="1800" b="1" spc="-50" dirty="0">
                <a:latin typeface="Arial"/>
                <a:cs typeface="Arial"/>
              </a:rPr>
              <a:t>3</a:t>
            </a:r>
            <a:endParaRPr sz="1800">
              <a:latin typeface="Arial"/>
              <a:cs typeface="Arial"/>
            </a:endParaRPr>
          </a:p>
        </p:txBody>
      </p:sp>
      <p:pic>
        <p:nvPicPr>
          <p:cNvPr id="14" name="object 14"/>
          <p:cNvPicPr/>
          <p:nvPr/>
        </p:nvPicPr>
        <p:blipFill>
          <a:blip r:embed="rId3" cstate="print"/>
          <a:stretch>
            <a:fillRect/>
          </a:stretch>
        </p:blipFill>
        <p:spPr>
          <a:xfrm>
            <a:off x="4186918" y="3209294"/>
            <a:ext cx="455705" cy="337850"/>
          </a:xfrm>
          <a:prstGeom prst="rect">
            <a:avLst/>
          </a:prstGeom>
        </p:spPr>
      </p:pic>
      <p:grpSp>
        <p:nvGrpSpPr>
          <p:cNvPr id="15" name="object 15"/>
          <p:cNvGrpSpPr/>
          <p:nvPr/>
        </p:nvGrpSpPr>
        <p:grpSpPr>
          <a:xfrm>
            <a:off x="4248148" y="2050440"/>
            <a:ext cx="3571875" cy="1482090"/>
            <a:chOff x="4248148" y="2050440"/>
            <a:chExt cx="3571875" cy="1482090"/>
          </a:xfrm>
        </p:grpSpPr>
        <p:pic>
          <p:nvPicPr>
            <p:cNvPr id="16" name="object 16"/>
            <p:cNvPicPr/>
            <p:nvPr/>
          </p:nvPicPr>
          <p:blipFill>
            <a:blip r:embed="rId4" cstate="print"/>
            <a:stretch>
              <a:fillRect/>
            </a:stretch>
          </p:blipFill>
          <p:spPr>
            <a:xfrm>
              <a:off x="4248148" y="2050440"/>
              <a:ext cx="394474" cy="324862"/>
            </a:xfrm>
            <a:prstGeom prst="rect">
              <a:avLst/>
            </a:prstGeom>
          </p:spPr>
        </p:pic>
        <p:pic>
          <p:nvPicPr>
            <p:cNvPr id="17" name="object 17"/>
            <p:cNvPicPr/>
            <p:nvPr/>
          </p:nvPicPr>
          <p:blipFill>
            <a:blip r:embed="rId5" cstate="print"/>
            <a:stretch>
              <a:fillRect/>
            </a:stretch>
          </p:blipFill>
          <p:spPr>
            <a:xfrm>
              <a:off x="6976847" y="2658259"/>
              <a:ext cx="362725" cy="294286"/>
            </a:xfrm>
            <a:prstGeom prst="rect">
              <a:avLst/>
            </a:prstGeom>
          </p:spPr>
        </p:pic>
        <p:pic>
          <p:nvPicPr>
            <p:cNvPr id="18" name="object 18"/>
            <p:cNvPicPr/>
            <p:nvPr/>
          </p:nvPicPr>
          <p:blipFill>
            <a:blip r:embed="rId6" cstate="print"/>
            <a:stretch>
              <a:fillRect/>
            </a:stretch>
          </p:blipFill>
          <p:spPr>
            <a:xfrm>
              <a:off x="4803961" y="2052117"/>
              <a:ext cx="356555" cy="324861"/>
            </a:xfrm>
            <a:prstGeom prst="rect">
              <a:avLst/>
            </a:prstGeom>
          </p:spPr>
        </p:pic>
        <p:pic>
          <p:nvPicPr>
            <p:cNvPr id="19" name="object 19"/>
            <p:cNvPicPr/>
            <p:nvPr/>
          </p:nvPicPr>
          <p:blipFill>
            <a:blip r:embed="rId7" cstate="print"/>
            <a:stretch>
              <a:fillRect/>
            </a:stretch>
          </p:blipFill>
          <p:spPr>
            <a:xfrm>
              <a:off x="4803961" y="3217701"/>
              <a:ext cx="330973" cy="314828"/>
            </a:xfrm>
            <a:prstGeom prst="rect">
              <a:avLst/>
            </a:prstGeom>
          </p:spPr>
        </p:pic>
        <p:pic>
          <p:nvPicPr>
            <p:cNvPr id="20" name="object 20"/>
            <p:cNvPicPr/>
            <p:nvPr/>
          </p:nvPicPr>
          <p:blipFill>
            <a:blip r:embed="rId8" cstate="print"/>
            <a:stretch>
              <a:fillRect/>
            </a:stretch>
          </p:blipFill>
          <p:spPr>
            <a:xfrm>
              <a:off x="7506138" y="2656236"/>
              <a:ext cx="313329" cy="288593"/>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6200" y="838200"/>
            <a:ext cx="6654800" cy="3378199"/>
          </a:xfrm>
          <a:prstGeom prst="rect">
            <a:avLst/>
          </a:prstGeom>
        </p:spPr>
      </p:pic>
      <p:sp>
        <p:nvSpPr>
          <p:cNvPr id="3" name="object 3"/>
          <p:cNvSpPr txBox="1"/>
          <p:nvPr/>
        </p:nvSpPr>
        <p:spPr>
          <a:xfrm>
            <a:off x="307340" y="513588"/>
            <a:ext cx="231140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Meiryo"/>
                <a:cs typeface="Meiryo"/>
              </a:rPr>
              <a:t>実際に計算してみる</a:t>
            </a:r>
            <a:endParaRPr sz="2000">
              <a:latin typeface="Meiryo"/>
              <a:cs typeface="Meiryo"/>
            </a:endParaRPr>
          </a:p>
        </p:txBody>
      </p:sp>
      <p:grpSp>
        <p:nvGrpSpPr>
          <p:cNvPr id="4" name="object 4"/>
          <p:cNvGrpSpPr/>
          <p:nvPr/>
        </p:nvGrpSpPr>
        <p:grpSpPr>
          <a:xfrm>
            <a:off x="1206500" y="1215685"/>
            <a:ext cx="3441700" cy="3073400"/>
            <a:chOff x="1206500" y="1215685"/>
            <a:chExt cx="3441700" cy="3073400"/>
          </a:xfrm>
        </p:grpSpPr>
        <p:sp>
          <p:nvSpPr>
            <p:cNvPr id="5" name="object 5"/>
            <p:cNvSpPr/>
            <p:nvPr/>
          </p:nvSpPr>
          <p:spPr>
            <a:xfrm>
              <a:off x="1219200" y="1228385"/>
              <a:ext cx="1371600" cy="3048000"/>
            </a:xfrm>
            <a:custGeom>
              <a:avLst/>
              <a:gdLst/>
              <a:ahLst/>
              <a:cxnLst/>
              <a:rect l="l" t="t" r="r" b="b"/>
              <a:pathLst>
                <a:path w="1371600" h="3048000">
                  <a:moveTo>
                    <a:pt x="0" y="0"/>
                  </a:moveTo>
                  <a:lnTo>
                    <a:pt x="1371600" y="0"/>
                  </a:lnTo>
                  <a:lnTo>
                    <a:pt x="1371600" y="3048000"/>
                  </a:lnTo>
                  <a:lnTo>
                    <a:pt x="0" y="3048000"/>
                  </a:lnTo>
                  <a:lnTo>
                    <a:pt x="0" y="0"/>
                  </a:lnTo>
                  <a:close/>
                </a:path>
              </a:pathLst>
            </a:custGeom>
            <a:ln w="25400">
              <a:solidFill>
                <a:srgbClr val="FFC000"/>
              </a:solidFill>
            </a:ln>
          </p:spPr>
          <p:txBody>
            <a:bodyPr wrap="square" lIns="0" tIns="0" rIns="0" bIns="0" rtlCol="0"/>
            <a:lstStyle/>
            <a:p>
              <a:endParaRPr/>
            </a:p>
          </p:txBody>
        </p:sp>
        <p:sp>
          <p:nvSpPr>
            <p:cNvPr id="6" name="object 6"/>
            <p:cNvSpPr/>
            <p:nvPr/>
          </p:nvSpPr>
          <p:spPr>
            <a:xfrm>
              <a:off x="4267200" y="3145054"/>
              <a:ext cx="381000" cy="369570"/>
            </a:xfrm>
            <a:custGeom>
              <a:avLst/>
              <a:gdLst/>
              <a:ahLst/>
              <a:cxnLst/>
              <a:rect l="l" t="t" r="r" b="b"/>
              <a:pathLst>
                <a:path w="381000" h="369570">
                  <a:moveTo>
                    <a:pt x="381000" y="0"/>
                  </a:moveTo>
                  <a:lnTo>
                    <a:pt x="0" y="0"/>
                  </a:lnTo>
                  <a:lnTo>
                    <a:pt x="0" y="369331"/>
                  </a:lnTo>
                  <a:lnTo>
                    <a:pt x="381000" y="369331"/>
                  </a:lnTo>
                  <a:lnTo>
                    <a:pt x="3810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3710940" y="3839971"/>
            <a:ext cx="4662170" cy="1247775"/>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00B0F0"/>
                </a:solidFill>
                <a:latin typeface="Meiryo"/>
                <a:cs typeface="Meiryo"/>
              </a:rPr>
              <a:t>μ</a:t>
            </a:r>
            <a:r>
              <a:rPr sz="1800" b="1" baseline="-13888" dirty="0">
                <a:solidFill>
                  <a:srgbClr val="00B0F0"/>
                </a:solidFill>
                <a:latin typeface="Meiryo"/>
                <a:cs typeface="Meiryo"/>
              </a:rPr>
              <a:t>2</a:t>
            </a:r>
            <a:r>
              <a:rPr sz="1800" b="1" spc="277" baseline="-13888" dirty="0">
                <a:solidFill>
                  <a:srgbClr val="00B0F0"/>
                </a:solidFill>
                <a:latin typeface="Meiryo"/>
                <a:cs typeface="Meiryo"/>
              </a:rPr>
              <a:t> </a:t>
            </a:r>
            <a:r>
              <a:rPr sz="1800" b="1" dirty="0">
                <a:solidFill>
                  <a:srgbClr val="00B0F0"/>
                </a:solidFill>
                <a:latin typeface="Meiryo"/>
                <a:cs typeface="Meiryo"/>
              </a:rPr>
              <a:t>=</a:t>
            </a:r>
            <a:r>
              <a:rPr sz="1800" b="1" spc="-15" dirty="0">
                <a:solidFill>
                  <a:srgbClr val="00B0F0"/>
                </a:solidFill>
                <a:latin typeface="Meiryo"/>
                <a:cs typeface="Meiryo"/>
              </a:rPr>
              <a:t> </a:t>
            </a:r>
            <a:r>
              <a:rPr sz="1800" b="1" spc="-10" dirty="0">
                <a:solidFill>
                  <a:srgbClr val="00B0F0"/>
                </a:solidFill>
                <a:latin typeface="Meiryo"/>
                <a:cs typeface="Meiryo"/>
              </a:rPr>
              <a:t>w</a:t>
            </a:r>
            <a:r>
              <a:rPr sz="1800" b="1" spc="-15" baseline="-13888" dirty="0">
                <a:solidFill>
                  <a:srgbClr val="00B0F0"/>
                </a:solidFill>
                <a:latin typeface="Meiryo"/>
                <a:cs typeface="Meiryo"/>
              </a:rPr>
              <a:t>2</a:t>
            </a:r>
            <a:r>
              <a:rPr sz="1800" b="1" spc="-10" dirty="0">
                <a:solidFill>
                  <a:srgbClr val="00B0F0"/>
                </a:solidFill>
                <a:latin typeface="Meiryo"/>
                <a:cs typeface="Meiryo"/>
              </a:rPr>
              <a:t>×x</a:t>
            </a:r>
            <a:r>
              <a:rPr sz="1800" b="1" spc="-15" baseline="-13888" dirty="0">
                <a:solidFill>
                  <a:srgbClr val="00B0F0"/>
                </a:solidFill>
                <a:latin typeface="Meiryo"/>
                <a:cs typeface="Meiryo"/>
              </a:rPr>
              <a:t>1</a:t>
            </a:r>
            <a:r>
              <a:rPr sz="1800" b="1" spc="-10" dirty="0">
                <a:solidFill>
                  <a:srgbClr val="00B0F0"/>
                </a:solidFill>
                <a:latin typeface="Meiryo"/>
                <a:cs typeface="Meiryo"/>
              </a:rPr>
              <a:t>+w</a:t>
            </a:r>
            <a:r>
              <a:rPr sz="1800" b="1" spc="-15" baseline="-13888" dirty="0">
                <a:solidFill>
                  <a:srgbClr val="00B0F0"/>
                </a:solidFill>
                <a:latin typeface="Meiryo"/>
                <a:cs typeface="Meiryo"/>
              </a:rPr>
              <a:t>4</a:t>
            </a:r>
            <a:r>
              <a:rPr sz="1800" b="1" spc="-10" dirty="0">
                <a:solidFill>
                  <a:srgbClr val="00B0F0"/>
                </a:solidFill>
                <a:latin typeface="Meiryo"/>
                <a:cs typeface="Meiryo"/>
              </a:rPr>
              <a:t>×x</a:t>
            </a:r>
            <a:r>
              <a:rPr sz="1800" b="1" spc="-15" baseline="-13888" dirty="0">
                <a:solidFill>
                  <a:srgbClr val="00B0F0"/>
                </a:solidFill>
                <a:latin typeface="Meiryo"/>
                <a:cs typeface="Meiryo"/>
              </a:rPr>
              <a:t>2</a:t>
            </a:r>
            <a:r>
              <a:rPr sz="1800" b="1" spc="-10" dirty="0">
                <a:solidFill>
                  <a:srgbClr val="00B0F0"/>
                </a:solidFill>
                <a:latin typeface="Meiryo"/>
                <a:cs typeface="Meiryo"/>
              </a:rPr>
              <a:t>+w</a:t>
            </a:r>
            <a:r>
              <a:rPr sz="1800" b="1" spc="-15" baseline="-13888" dirty="0">
                <a:solidFill>
                  <a:srgbClr val="00B0F0"/>
                </a:solidFill>
                <a:latin typeface="Meiryo"/>
                <a:cs typeface="Meiryo"/>
              </a:rPr>
              <a:t>6</a:t>
            </a:r>
            <a:r>
              <a:rPr sz="1800" b="1" spc="-10" dirty="0">
                <a:solidFill>
                  <a:srgbClr val="00B0F0"/>
                </a:solidFill>
                <a:latin typeface="Meiryo"/>
                <a:cs typeface="Meiryo"/>
              </a:rPr>
              <a:t>×x</a:t>
            </a:r>
            <a:r>
              <a:rPr sz="1800" b="1" spc="-15" baseline="-13888" dirty="0">
                <a:solidFill>
                  <a:srgbClr val="00B0F0"/>
                </a:solidFill>
                <a:latin typeface="Meiryo"/>
                <a:cs typeface="Meiryo"/>
              </a:rPr>
              <a:t>3</a:t>
            </a:r>
            <a:endParaRPr sz="1800" baseline="-13888">
              <a:latin typeface="Meiryo"/>
              <a:cs typeface="Meiryo"/>
            </a:endParaRPr>
          </a:p>
          <a:p>
            <a:pPr marL="443230">
              <a:lnSpc>
                <a:spcPts val="2125"/>
              </a:lnSpc>
              <a:spcBef>
                <a:spcPts val="45"/>
              </a:spcBef>
            </a:pPr>
            <a:r>
              <a:rPr sz="1800" b="1" dirty="0">
                <a:solidFill>
                  <a:srgbClr val="00B0F0"/>
                </a:solidFill>
                <a:latin typeface="Meiryo"/>
                <a:cs typeface="Meiryo"/>
              </a:rPr>
              <a:t>=</a:t>
            </a:r>
            <a:r>
              <a:rPr sz="1800" b="1" spc="-30" dirty="0">
                <a:solidFill>
                  <a:srgbClr val="00B0F0"/>
                </a:solidFill>
                <a:latin typeface="Meiryo"/>
                <a:cs typeface="Meiryo"/>
              </a:rPr>
              <a:t> </a:t>
            </a:r>
            <a:r>
              <a:rPr sz="1800" b="1" dirty="0">
                <a:solidFill>
                  <a:srgbClr val="00B0F0"/>
                </a:solidFill>
                <a:latin typeface="Meiryo"/>
                <a:cs typeface="Meiryo"/>
              </a:rPr>
              <a:t>2.5×1.0</a:t>
            </a:r>
            <a:r>
              <a:rPr sz="1800" b="1" spc="-30"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dirty="0">
                <a:solidFill>
                  <a:srgbClr val="00B0F0"/>
                </a:solidFill>
                <a:latin typeface="Meiryo"/>
                <a:cs typeface="Meiryo"/>
              </a:rPr>
              <a:t>1.5×3.0</a:t>
            </a:r>
            <a:r>
              <a:rPr sz="1800" b="1" spc="-30"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spc="-10" dirty="0">
                <a:solidFill>
                  <a:srgbClr val="00B0F0"/>
                </a:solidFill>
                <a:latin typeface="Meiryo"/>
                <a:cs typeface="Meiryo"/>
              </a:rPr>
              <a:t>(-2.0)×2.0</a:t>
            </a:r>
            <a:endParaRPr sz="1800">
              <a:latin typeface="Meiryo"/>
              <a:cs typeface="Meiryo"/>
            </a:endParaRPr>
          </a:p>
          <a:p>
            <a:pPr marL="443230">
              <a:lnSpc>
                <a:spcPts val="2125"/>
              </a:lnSpc>
            </a:pPr>
            <a:r>
              <a:rPr sz="1800" b="1" dirty="0">
                <a:solidFill>
                  <a:srgbClr val="00B0F0"/>
                </a:solidFill>
                <a:latin typeface="Meiryo"/>
                <a:cs typeface="Meiryo"/>
              </a:rPr>
              <a:t>=</a:t>
            </a:r>
            <a:r>
              <a:rPr sz="1800" b="1" spc="-15" dirty="0">
                <a:solidFill>
                  <a:srgbClr val="00B0F0"/>
                </a:solidFill>
                <a:latin typeface="Meiryo"/>
                <a:cs typeface="Meiryo"/>
              </a:rPr>
              <a:t> </a:t>
            </a:r>
            <a:r>
              <a:rPr sz="1800" b="1" u="sng" spc="-50" dirty="0">
                <a:solidFill>
                  <a:srgbClr val="00B0F0"/>
                </a:solidFill>
                <a:uFill>
                  <a:solidFill>
                    <a:srgbClr val="00B0F0"/>
                  </a:solidFill>
                </a:uFill>
                <a:latin typeface="Meiryo"/>
                <a:cs typeface="Meiryo"/>
              </a:rPr>
              <a:t>3</a:t>
            </a:r>
            <a:endParaRPr sz="1800">
              <a:latin typeface="Meiryo"/>
              <a:cs typeface="Meiryo"/>
            </a:endParaRPr>
          </a:p>
          <a:p>
            <a:pPr marL="114300">
              <a:lnSpc>
                <a:spcPct val="100000"/>
              </a:lnSpc>
              <a:spcBef>
                <a:spcPts val="1010"/>
              </a:spcBef>
            </a:pPr>
            <a:r>
              <a:rPr sz="1800" b="1" dirty="0">
                <a:solidFill>
                  <a:srgbClr val="00B0F0"/>
                </a:solidFill>
                <a:latin typeface="Meiryo"/>
                <a:cs typeface="Meiryo"/>
              </a:rPr>
              <a:t>y</a:t>
            </a:r>
            <a:r>
              <a:rPr sz="1800" b="1" baseline="-13888" dirty="0">
                <a:solidFill>
                  <a:srgbClr val="00B0F0"/>
                </a:solidFill>
                <a:latin typeface="Meiryo"/>
                <a:cs typeface="Meiryo"/>
              </a:rPr>
              <a:t>2</a:t>
            </a:r>
            <a:r>
              <a:rPr sz="1800" b="1" spc="209" baseline="-13888" dirty="0">
                <a:solidFill>
                  <a:srgbClr val="00B0F0"/>
                </a:solidFill>
                <a:latin typeface="Meiryo"/>
                <a:cs typeface="Meiryo"/>
              </a:rPr>
              <a:t> </a:t>
            </a:r>
            <a:r>
              <a:rPr sz="1800" b="1" dirty="0">
                <a:solidFill>
                  <a:srgbClr val="00B0F0"/>
                </a:solidFill>
                <a:latin typeface="Meiryo"/>
                <a:cs typeface="Meiryo"/>
              </a:rPr>
              <a:t>=</a:t>
            </a:r>
            <a:r>
              <a:rPr sz="1800" b="1" spc="-45" dirty="0">
                <a:solidFill>
                  <a:srgbClr val="00B0F0"/>
                </a:solidFill>
                <a:latin typeface="Meiryo"/>
                <a:cs typeface="Meiryo"/>
              </a:rPr>
              <a:t> </a:t>
            </a:r>
            <a:r>
              <a:rPr sz="1800" b="1" dirty="0">
                <a:solidFill>
                  <a:srgbClr val="00B0F0"/>
                </a:solidFill>
                <a:latin typeface="Meiryo"/>
                <a:cs typeface="Meiryo"/>
              </a:rPr>
              <a:t>ReLU(μ</a:t>
            </a:r>
            <a:r>
              <a:rPr sz="1800" b="1" baseline="-13888" dirty="0">
                <a:solidFill>
                  <a:srgbClr val="00B0F0"/>
                </a:solidFill>
                <a:latin typeface="Meiryo"/>
                <a:cs typeface="Meiryo"/>
              </a:rPr>
              <a:t>2</a:t>
            </a:r>
            <a:r>
              <a:rPr sz="1800" b="1" dirty="0">
                <a:solidFill>
                  <a:srgbClr val="00B0F0"/>
                </a:solidFill>
                <a:latin typeface="Meiryo"/>
                <a:cs typeface="Meiryo"/>
              </a:rPr>
              <a:t>)</a:t>
            </a:r>
            <a:r>
              <a:rPr sz="1800" b="1" spc="-45" dirty="0">
                <a:solidFill>
                  <a:srgbClr val="00B0F0"/>
                </a:solidFill>
                <a:latin typeface="Meiryo"/>
                <a:cs typeface="Meiryo"/>
              </a:rPr>
              <a:t> </a:t>
            </a:r>
            <a:r>
              <a:rPr sz="1800" b="1" dirty="0">
                <a:solidFill>
                  <a:srgbClr val="00B0F0"/>
                </a:solidFill>
                <a:latin typeface="Meiryo"/>
                <a:cs typeface="Meiryo"/>
              </a:rPr>
              <a:t>=</a:t>
            </a:r>
            <a:r>
              <a:rPr sz="1800" b="1" spc="-45" dirty="0">
                <a:solidFill>
                  <a:srgbClr val="00B0F0"/>
                </a:solidFill>
                <a:latin typeface="Meiryo"/>
                <a:cs typeface="Meiryo"/>
              </a:rPr>
              <a:t> </a:t>
            </a:r>
            <a:r>
              <a:rPr sz="1800" b="1" spc="-50" dirty="0">
                <a:solidFill>
                  <a:srgbClr val="00B0F0"/>
                </a:solidFill>
                <a:latin typeface="Meiryo"/>
                <a:cs typeface="Meiryo"/>
              </a:rPr>
              <a:t>3</a:t>
            </a:r>
            <a:endParaRPr sz="1800">
              <a:latin typeface="Meiryo"/>
              <a:cs typeface="Meiryo"/>
            </a:endParaRPr>
          </a:p>
        </p:txBody>
      </p:sp>
      <p:sp>
        <p:nvSpPr>
          <p:cNvPr id="8" name="object 8"/>
          <p:cNvSpPr txBox="1"/>
          <p:nvPr/>
        </p:nvSpPr>
        <p:spPr>
          <a:xfrm>
            <a:off x="4267200" y="3145054"/>
            <a:ext cx="381000" cy="369570"/>
          </a:xfrm>
          <a:prstGeom prst="rect">
            <a:avLst/>
          </a:prstGeom>
        </p:spPr>
        <p:txBody>
          <a:bodyPr vert="horz" wrap="square" lIns="0" tIns="45720" rIns="0" bIns="0" rtlCol="0">
            <a:spAutoFit/>
          </a:bodyPr>
          <a:lstStyle/>
          <a:p>
            <a:pPr marL="90805">
              <a:lnSpc>
                <a:spcPct val="100000"/>
              </a:lnSpc>
              <a:spcBef>
                <a:spcPts val="360"/>
              </a:spcBef>
            </a:pPr>
            <a:r>
              <a:rPr sz="1800" b="1" spc="-50" dirty="0">
                <a:latin typeface="Arial"/>
                <a:cs typeface="Arial"/>
              </a:rPr>
              <a:t>3</a:t>
            </a:r>
            <a:endParaRPr sz="1800">
              <a:latin typeface="Arial"/>
              <a:cs typeface="Arial"/>
            </a:endParaRPr>
          </a:p>
        </p:txBody>
      </p:sp>
      <p:sp>
        <p:nvSpPr>
          <p:cNvPr id="9" name="object 9"/>
          <p:cNvSpPr/>
          <p:nvPr/>
        </p:nvSpPr>
        <p:spPr>
          <a:xfrm>
            <a:off x="4724400" y="3145054"/>
            <a:ext cx="381000" cy="369570"/>
          </a:xfrm>
          <a:custGeom>
            <a:avLst/>
            <a:gdLst/>
            <a:ahLst/>
            <a:cxnLst/>
            <a:rect l="l" t="t" r="r" b="b"/>
            <a:pathLst>
              <a:path w="381000" h="369570">
                <a:moveTo>
                  <a:pt x="381000" y="0"/>
                </a:moveTo>
                <a:lnTo>
                  <a:pt x="0" y="0"/>
                </a:lnTo>
                <a:lnTo>
                  <a:pt x="0" y="369331"/>
                </a:lnTo>
                <a:lnTo>
                  <a:pt x="381000" y="369331"/>
                </a:lnTo>
                <a:lnTo>
                  <a:pt x="381000" y="0"/>
                </a:lnTo>
                <a:close/>
              </a:path>
            </a:pathLst>
          </a:custGeom>
          <a:solidFill>
            <a:srgbClr val="FFFFFF"/>
          </a:solidFill>
        </p:spPr>
        <p:txBody>
          <a:bodyPr wrap="square" lIns="0" tIns="0" rIns="0" bIns="0" rtlCol="0"/>
          <a:lstStyle/>
          <a:p>
            <a:endParaRPr/>
          </a:p>
        </p:txBody>
      </p:sp>
      <p:sp>
        <p:nvSpPr>
          <p:cNvPr id="10" name="object 10"/>
          <p:cNvSpPr txBox="1"/>
          <p:nvPr/>
        </p:nvSpPr>
        <p:spPr>
          <a:xfrm>
            <a:off x="4724400" y="3145054"/>
            <a:ext cx="381000" cy="369570"/>
          </a:xfrm>
          <a:prstGeom prst="rect">
            <a:avLst/>
          </a:prstGeom>
        </p:spPr>
        <p:txBody>
          <a:bodyPr vert="horz" wrap="square" lIns="0" tIns="45720" rIns="0" bIns="0" rtlCol="0">
            <a:spAutoFit/>
          </a:bodyPr>
          <a:lstStyle/>
          <a:p>
            <a:pPr marL="90805">
              <a:lnSpc>
                <a:spcPct val="100000"/>
              </a:lnSpc>
              <a:spcBef>
                <a:spcPts val="360"/>
              </a:spcBef>
            </a:pPr>
            <a:r>
              <a:rPr sz="1800" b="1" spc="-50" dirty="0">
                <a:latin typeface="Arial"/>
                <a:cs typeface="Arial"/>
              </a:rPr>
              <a:t>3</a:t>
            </a:r>
            <a:endParaRPr sz="1800">
              <a:latin typeface="Arial"/>
              <a:cs typeface="Arial"/>
            </a:endParaRPr>
          </a:p>
        </p:txBody>
      </p:sp>
      <p:sp>
        <p:nvSpPr>
          <p:cNvPr id="11" name="object 11"/>
          <p:cNvSpPr/>
          <p:nvPr/>
        </p:nvSpPr>
        <p:spPr>
          <a:xfrm>
            <a:off x="4081181" y="2980985"/>
            <a:ext cx="1189990" cy="656590"/>
          </a:xfrm>
          <a:custGeom>
            <a:avLst/>
            <a:gdLst/>
            <a:ahLst/>
            <a:cxnLst/>
            <a:rect l="l" t="t" r="r" b="b"/>
            <a:pathLst>
              <a:path w="1189989" h="656589">
                <a:moveTo>
                  <a:pt x="0" y="328221"/>
                </a:moveTo>
                <a:lnTo>
                  <a:pt x="12084" y="262073"/>
                </a:lnTo>
                <a:lnTo>
                  <a:pt x="46742" y="200462"/>
                </a:lnTo>
                <a:lnTo>
                  <a:pt x="101583" y="144709"/>
                </a:lnTo>
                <a:lnTo>
                  <a:pt x="135825" y="119442"/>
                </a:lnTo>
                <a:lnTo>
                  <a:pt x="174215" y="96133"/>
                </a:lnTo>
                <a:lnTo>
                  <a:pt x="216455" y="74949"/>
                </a:lnTo>
                <a:lnTo>
                  <a:pt x="262245" y="56055"/>
                </a:lnTo>
                <a:lnTo>
                  <a:pt x="311287" y="39614"/>
                </a:lnTo>
                <a:lnTo>
                  <a:pt x="363282" y="25793"/>
                </a:lnTo>
                <a:lnTo>
                  <a:pt x="417930" y="14756"/>
                </a:lnTo>
                <a:lnTo>
                  <a:pt x="474933" y="6668"/>
                </a:lnTo>
                <a:lnTo>
                  <a:pt x="533992" y="1694"/>
                </a:lnTo>
                <a:lnTo>
                  <a:pt x="594808" y="0"/>
                </a:lnTo>
                <a:lnTo>
                  <a:pt x="655624" y="1694"/>
                </a:lnTo>
                <a:lnTo>
                  <a:pt x="714683" y="6668"/>
                </a:lnTo>
                <a:lnTo>
                  <a:pt x="771686" y="14756"/>
                </a:lnTo>
                <a:lnTo>
                  <a:pt x="826334" y="25793"/>
                </a:lnTo>
                <a:lnTo>
                  <a:pt x="878329" y="39614"/>
                </a:lnTo>
                <a:lnTo>
                  <a:pt x="927371" y="56055"/>
                </a:lnTo>
                <a:lnTo>
                  <a:pt x="973161" y="74949"/>
                </a:lnTo>
                <a:lnTo>
                  <a:pt x="1015401" y="96133"/>
                </a:lnTo>
                <a:lnTo>
                  <a:pt x="1053791" y="119442"/>
                </a:lnTo>
                <a:lnTo>
                  <a:pt x="1088033" y="144709"/>
                </a:lnTo>
                <a:lnTo>
                  <a:pt x="1117826" y="171771"/>
                </a:lnTo>
                <a:lnTo>
                  <a:pt x="1162875" y="230618"/>
                </a:lnTo>
                <a:lnTo>
                  <a:pt x="1186546" y="294662"/>
                </a:lnTo>
                <a:lnTo>
                  <a:pt x="1189617" y="328221"/>
                </a:lnTo>
                <a:lnTo>
                  <a:pt x="1186546" y="361780"/>
                </a:lnTo>
                <a:lnTo>
                  <a:pt x="1162875" y="425824"/>
                </a:lnTo>
                <a:lnTo>
                  <a:pt x="1117826" y="484671"/>
                </a:lnTo>
                <a:lnTo>
                  <a:pt x="1088033" y="511733"/>
                </a:lnTo>
                <a:lnTo>
                  <a:pt x="1053791" y="537000"/>
                </a:lnTo>
                <a:lnTo>
                  <a:pt x="1015401" y="560309"/>
                </a:lnTo>
                <a:lnTo>
                  <a:pt x="973161" y="581493"/>
                </a:lnTo>
                <a:lnTo>
                  <a:pt x="927371" y="600387"/>
                </a:lnTo>
                <a:lnTo>
                  <a:pt x="878329" y="616828"/>
                </a:lnTo>
                <a:lnTo>
                  <a:pt x="826334" y="630649"/>
                </a:lnTo>
                <a:lnTo>
                  <a:pt x="771686" y="641686"/>
                </a:lnTo>
                <a:lnTo>
                  <a:pt x="714683" y="649774"/>
                </a:lnTo>
                <a:lnTo>
                  <a:pt x="655624" y="654748"/>
                </a:lnTo>
                <a:lnTo>
                  <a:pt x="594808" y="656443"/>
                </a:lnTo>
                <a:lnTo>
                  <a:pt x="533992" y="654748"/>
                </a:lnTo>
                <a:lnTo>
                  <a:pt x="474933" y="649774"/>
                </a:lnTo>
                <a:lnTo>
                  <a:pt x="417930" y="641686"/>
                </a:lnTo>
                <a:lnTo>
                  <a:pt x="363282" y="630649"/>
                </a:lnTo>
                <a:lnTo>
                  <a:pt x="311287" y="616828"/>
                </a:lnTo>
                <a:lnTo>
                  <a:pt x="262245" y="600387"/>
                </a:lnTo>
                <a:lnTo>
                  <a:pt x="216455" y="581493"/>
                </a:lnTo>
                <a:lnTo>
                  <a:pt x="174215" y="560309"/>
                </a:lnTo>
                <a:lnTo>
                  <a:pt x="135825" y="537000"/>
                </a:lnTo>
                <a:lnTo>
                  <a:pt x="101583" y="511733"/>
                </a:lnTo>
                <a:lnTo>
                  <a:pt x="71790" y="484671"/>
                </a:lnTo>
                <a:lnTo>
                  <a:pt x="26741" y="425824"/>
                </a:lnTo>
                <a:lnTo>
                  <a:pt x="3070" y="361780"/>
                </a:lnTo>
                <a:lnTo>
                  <a:pt x="0" y="328221"/>
                </a:lnTo>
                <a:close/>
              </a:path>
            </a:pathLst>
          </a:custGeom>
          <a:ln w="25400">
            <a:solidFill>
              <a:srgbClr val="00B0F0"/>
            </a:solidFill>
          </a:ln>
        </p:spPr>
        <p:txBody>
          <a:bodyPr wrap="square" lIns="0" tIns="0" rIns="0" bIns="0" rtlCol="0"/>
          <a:lstStyle/>
          <a:p>
            <a:endParaRPr/>
          </a:p>
        </p:txBody>
      </p:sp>
      <p:sp>
        <p:nvSpPr>
          <p:cNvPr id="12" name="object 12"/>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4" name="object 14"/>
          <p:cNvSpPr txBox="1"/>
          <p:nvPr/>
        </p:nvSpPr>
        <p:spPr>
          <a:xfrm>
            <a:off x="4358461" y="1461872"/>
            <a:ext cx="643255" cy="307975"/>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400" spc="-20" dirty="0">
                <a:latin typeface="Arial"/>
                <a:cs typeface="Arial"/>
              </a:rPr>
              <a:t>ReLU</a:t>
            </a:r>
            <a:endParaRPr sz="1400">
              <a:latin typeface="Arial"/>
              <a:cs typeface="Arial"/>
            </a:endParaRPr>
          </a:p>
        </p:txBody>
      </p:sp>
      <p:sp>
        <p:nvSpPr>
          <p:cNvPr id="15" name="object 15"/>
          <p:cNvSpPr txBox="1"/>
          <p:nvPr/>
        </p:nvSpPr>
        <p:spPr>
          <a:xfrm>
            <a:off x="4306553" y="2649128"/>
            <a:ext cx="747395" cy="307975"/>
          </a:xfrm>
          <a:prstGeom prst="rect">
            <a:avLst/>
          </a:prstGeom>
          <a:solidFill>
            <a:srgbClr val="FFFFFF"/>
          </a:solidFill>
        </p:spPr>
        <p:txBody>
          <a:bodyPr vert="horz" wrap="square" lIns="0" tIns="43815" rIns="0" bIns="0" rtlCol="0">
            <a:spAutoFit/>
          </a:bodyPr>
          <a:lstStyle/>
          <a:p>
            <a:pPr marL="90805">
              <a:lnSpc>
                <a:spcPct val="100000"/>
              </a:lnSpc>
              <a:spcBef>
                <a:spcPts val="345"/>
              </a:spcBef>
            </a:pPr>
            <a:r>
              <a:rPr sz="1400" spc="-20" dirty="0">
                <a:latin typeface="Arial"/>
                <a:cs typeface="Arial"/>
              </a:rPr>
              <a:t>ReLU</a:t>
            </a:r>
            <a:endParaRPr sz="1400">
              <a:latin typeface="Arial"/>
              <a:cs typeface="Arial"/>
            </a:endParaRPr>
          </a:p>
        </p:txBody>
      </p:sp>
      <p:pic>
        <p:nvPicPr>
          <p:cNvPr id="16" name="object 16"/>
          <p:cNvPicPr/>
          <p:nvPr/>
        </p:nvPicPr>
        <p:blipFill>
          <a:blip r:embed="rId3" cstate="print"/>
          <a:stretch>
            <a:fillRect/>
          </a:stretch>
        </p:blipFill>
        <p:spPr>
          <a:xfrm>
            <a:off x="4186918" y="3148780"/>
            <a:ext cx="455705" cy="337850"/>
          </a:xfrm>
          <a:prstGeom prst="rect">
            <a:avLst/>
          </a:prstGeom>
        </p:spPr>
      </p:pic>
      <p:pic>
        <p:nvPicPr>
          <p:cNvPr id="17" name="object 17"/>
          <p:cNvPicPr/>
          <p:nvPr/>
        </p:nvPicPr>
        <p:blipFill>
          <a:blip r:embed="rId4" cstate="print"/>
          <a:stretch>
            <a:fillRect/>
          </a:stretch>
        </p:blipFill>
        <p:spPr>
          <a:xfrm>
            <a:off x="4803961" y="3157185"/>
            <a:ext cx="330973" cy="314828"/>
          </a:xfrm>
          <a:prstGeom prst="rect">
            <a:avLst/>
          </a:prstGeom>
        </p:spPr>
      </p:pic>
      <p:grpSp>
        <p:nvGrpSpPr>
          <p:cNvPr id="18" name="object 18"/>
          <p:cNvGrpSpPr/>
          <p:nvPr/>
        </p:nvGrpSpPr>
        <p:grpSpPr>
          <a:xfrm>
            <a:off x="6976847" y="2595721"/>
            <a:ext cx="842644" cy="296545"/>
            <a:chOff x="6976847" y="2595721"/>
            <a:chExt cx="842644" cy="296545"/>
          </a:xfrm>
        </p:grpSpPr>
        <p:pic>
          <p:nvPicPr>
            <p:cNvPr id="19" name="object 19"/>
            <p:cNvPicPr/>
            <p:nvPr/>
          </p:nvPicPr>
          <p:blipFill>
            <a:blip r:embed="rId5" cstate="print"/>
            <a:stretch>
              <a:fillRect/>
            </a:stretch>
          </p:blipFill>
          <p:spPr>
            <a:xfrm>
              <a:off x="6976847" y="2597745"/>
              <a:ext cx="362725" cy="294286"/>
            </a:xfrm>
            <a:prstGeom prst="rect">
              <a:avLst/>
            </a:prstGeom>
          </p:spPr>
        </p:pic>
        <p:pic>
          <p:nvPicPr>
            <p:cNvPr id="20" name="object 20"/>
            <p:cNvPicPr/>
            <p:nvPr/>
          </p:nvPicPr>
          <p:blipFill>
            <a:blip r:embed="rId6" cstate="print"/>
            <a:stretch>
              <a:fillRect/>
            </a:stretch>
          </p:blipFill>
          <p:spPr>
            <a:xfrm>
              <a:off x="7506138" y="2595721"/>
              <a:ext cx="313329" cy="288592"/>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06500" y="942636"/>
            <a:ext cx="6807200" cy="3422650"/>
            <a:chOff x="1206500" y="942636"/>
            <a:chExt cx="6807200" cy="3422650"/>
          </a:xfrm>
        </p:grpSpPr>
        <p:pic>
          <p:nvPicPr>
            <p:cNvPr id="3" name="object 3"/>
            <p:cNvPicPr/>
            <p:nvPr/>
          </p:nvPicPr>
          <p:blipFill>
            <a:blip r:embed="rId2" cstate="print"/>
            <a:stretch>
              <a:fillRect/>
            </a:stretch>
          </p:blipFill>
          <p:spPr>
            <a:xfrm>
              <a:off x="1346200" y="942636"/>
              <a:ext cx="6654800" cy="3378199"/>
            </a:xfrm>
            <a:prstGeom prst="rect">
              <a:avLst/>
            </a:prstGeom>
          </p:spPr>
        </p:pic>
        <p:sp>
          <p:nvSpPr>
            <p:cNvPr id="4" name="object 4"/>
            <p:cNvSpPr/>
            <p:nvPr/>
          </p:nvSpPr>
          <p:spPr>
            <a:xfrm>
              <a:off x="1219200" y="1304585"/>
              <a:ext cx="1371600" cy="3048000"/>
            </a:xfrm>
            <a:custGeom>
              <a:avLst/>
              <a:gdLst/>
              <a:ahLst/>
              <a:cxnLst/>
              <a:rect l="l" t="t" r="r" b="b"/>
              <a:pathLst>
                <a:path w="1371600" h="3048000">
                  <a:moveTo>
                    <a:pt x="0" y="0"/>
                  </a:moveTo>
                  <a:lnTo>
                    <a:pt x="1371600" y="0"/>
                  </a:lnTo>
                  <a:lnTo>
                    <a:pt x="1371600" y="3048000"/>
                  </a:lnTo>
                  <a:lnTo>
                    <a:pt x="0" y="3048000"/>
                  </a:lnTo>
                  <a:lnTo>
                    <a:pt x="0" y="0"/>
                  </a:lnTo>
                  <a:close/>
                </a:path>
              </a:pathLst>
            </a:custGeom>
            <a:ln w="25400">
              <a:solidFill>
                <a:srgbClr val="FFC000"/>
              </a:solidFill>
            </a:ln>
          </p:spPr>
          <p:txBody>
            <a:bodyPr wrap="square" lIns="0" tIns="0" rIns="0" bIns="0" rtlCol="0"/>
            <a:lstStyle/>
            <a:p>
              <a:endParaRPr/>
            </a:p>
          </p:txBody>
        </p:sp>
        <p:sp>
          <p:nvSpPr>
            <p:cNvPr id="5" name="object 5"/>
            <p:cNvSpPr/>
            <p:nvPr/>
          </p:nvSpPr>
          <p:spPr>
            <a:xfrm>
              <a:off x="6768801" y="2485685"/>
              <a:ext cx="1232535" cy="685800"/>
            </a:xfrm>
            <a:custGeom>
              <a:avLst/>
              <a:gdLst/>
              <a:ahLst/>
              <a:cxnLst/>
              <a:rect l="l" t="t" r="r" b="b"/>
              <a:pathLst>
                <a:path w="1232534" h="685800">
                  <a:moveTo>
                    <a:pt x="0" y="342900"/>
                  </a:moveTo>
                  <a:lnTo>
                    <a:pt x="11109" y="277741"/>
                  </a:lnTo>
                  <a:lnTo>
                    <a:pt x="43059" y="216709"/>
                  </a:lnTo>
                  <a:lnTo>
                    <a:pt x="93786" y="160954"/>
                  </a:lnTo>
                  <a:lnTo>
                    <a:pt x="125545" y="135415"/>
                  </a:lnTo>
                  <a:lnTo>
                    <a:pt x="161223" y="111626"/>
                  </a:lnTo>
                  <a:lnTo>
                    <a:pt x="200562" y="89731"/>
                  </a:lnTo>
                  <a:lnTo>
                    <a:pt x="243304" y="69874"/>
                  </a:lnTo>
                  <a:lnTo>
                    <a:pt x="289192" y="52198"/>
                  </a:lnTo>
                  <a:lnTo>
                    <a:pt x="337966" y="36847"/>
                  </a:lnTo>
                  <a:lnTo>
                    <a:pt x="389368" y="23965"/>
                  </a:lnTo>
                  <a:lnTo>
                    <a:pt x="443141" y="13696"/>
                  </a:lnTo>
                  <a:lnTo>
                    <a:pt x="499026" y="6183"/>
                  </a:lnTo>
                  <a:lnTo>
                    <a:pt x="556765" y="1569"/>
                  </a:lnTo>
                  <a:lnTo>
                    <a:pt x="616099" y="0"/>
                  </a:lnTo>
                  <a:lnTo>
                    <a:pt x="675433" y="1569"/>
                  </a:lnTo>
                  <a:lnTo>
                    <a:pt x="733172" y="6183"/>
                  </a:lnTo>
                  <a:lnTo>
                    <a:pt x="789057" y="13696"/>
                  </a:lnTo>
                  <a:lnTo>
                    <a:pt x="842830" y="23965"/>
                  </a:lnTo>
                  <a:lnTo>
                    <a:pt x="894232" y="36847"/>
                  </a:lnTo>
                  <a:lnTo>
                    <a:pt x="943006" y="52198"/>
                  </a:lnTo>
                  <a:lnTo>
                    <a:pt x="988893" y="69874"/>
                  </a:lnTo>
                  <a:lnTo>
                    <a:pt x="1031636" y="89731"/>
                  </a:lnTo>
                  <a:lnTo>
                    <a:pt x="1070975" y="111626"/>
                  </a:lnTo>
                  <a:lnTo>
                    <a:pt x="1106653" y="135415"/>
                  </a:lnTo>
                  <a:lnTo>
                    <a:pt x="1138412" y="160954"/>
                  </a:lnTo>
                  <a:lnTo>
                    <a:pt x="1165993" y="188100"/>
                  </a:lnTo>
                  <a:lnTo>
                    <a:pt x="1207590" y="246637"/>
                  </a:lnTo>
                  <a:lnTo>
                    <a:pt x="1229378" y="309876"/>
                  </a:lnTo>
                  <a:lnTo>
                    <a:pt x="1232199" y="342900"/>
                  </a:lnTo>
                  <a:lnTo>
                    <a:pt x="1229378" y="375923"/>
                  </a:lnTo>
                  <a:lnTo>
                    <a:pt x="1207590" y="439162"/>
                  </a:lnTo>
                  <a:lnTo>
                    <a:pt x="1165993" y="497699"/>
                  </a:lnTo>
                  <a:lnTo>
                    <a:pt x="1138412" y="524845"/>
                  </a:lnTo>
                  <a:lnTo>
                    <a:pt x="1106653" y="550384"/>
                  </a:lnTo>
                  <a:lnTo>
                    <a:pt x="1070975" y="574173"/>
                  </a:lnTo>
                  <a:lnTo>
                    <a:pt x="1031636" y="596068"/>
                  </a:lnTo>
                  <a:lnTo>
                    <a:pt x="988893" y="615925"/>
                  </a:lnTo>
                  <a:lnTo>
                    <a:pt x="943006" y="633601"/>
                  </a:lnTo>
                  <a:lnTo>
                    <a:pt x="894232" y="648952"/>
                  </a:lnTo>
                  <a:lnTo>
                    <a:pt x="842830" y="661834"/>
                  </a:lnTo>
                  <a:lnTo>
                    <a:pt x="789057" y="672103"/>
                  </a:lnTo>
                  <a:lnTo>
                    <a:pt x="733172" y="679617"/>
                  </a:lnTo>
                  <a:lnTo>
                    <a:pt x="675433" y="684230"/>
                  </a:lnTo>
                  <a:lnTo>
                    <a:pt x="616099" y="685800"/>
                  </a:lnTo>
                  <a:lnTo>
                    <a:pt x="556765" y="684230"/>
                  </a:lnTo>
                  <a:lnTo>
                    <a:pt x="499026" y="679617"/>
                  </a:lnTo>
                  <a:lnTo>
                    <a:pt x="443141" y="672103"/>
                  </a:lnTo>
                  <a:lnTo>
                    <a:pt x="389368" y="661834"/>
                  </a:lnTo>
                  <a:lnTo>
                    <a:pt x="337966" y="648952"/>
                  </a:lnTo>
                  <a:lnTo>
                    <a:pt x="289192" y="633601"/>
                  </a:lnTo>
                  <a:lnTo>
                    <a:pt x="243304" y="615925"/>
                  </a:lnTo>
                  <a:lnTo>
                    <a:pt x="200562" y="596068"/>
                  </a:lnTo>
                  <a:lnTo>
                    <a:pt x="161223" y="574173"/>
                  </a:lnTo>
                  <a:lnTo>
                    <a:pt x="125545" y="550384"/>
                  </a:lnTo>
                  <a:lnTo>
                    <a:pt x="93786" y="524845"/>
                  </a:lnTo>
                  <a:lnTo>
                    <a:pt x="66205" y="497699"/>
                  </a:lnTo>
                  <a:lnTo>
                    <a:pt x="24608" y="439162"/>
                  </a:lnTo>
                  <a:lnTo>
                    <a:pt x="2820" y="375923"/>
                  </a:lnTo>
                  <a:lnTo>
                    <a:pt x="0" y="342900"/>
                  </a:lnTo>
                  <a:close/>
                </a:path>
              </a:pathLst>
            </a:custGeom>
            <a:ln w="25400">
              <a:solidFill>
                <a:srgbClr val="00B0F0"/>
              </a:solidFill>
            </a:ln>
          </p:spPr>
          <p:txBody>
            <a:bodyPr wrap="square" lIns="0" tIns="0" rIns="0" bIns="0" rtlCol="0"/>
            <a:lstStyle/>
            <a:p>
              <a:endParaRPr/>
            </a:p>
          </p:txBody>
        </p:sp>
      </p:grpSp>
      <p:sp>
        <p:nvSpPr>
          <p:cNvPr id="6" name="object 6"/>
          <p:cNvSpPr txBox="1"/>
          <p:nvPr/>
        </p:nvSpPr>
        <p:spPr>
          <a:xfrm>
            <a:off x="383540" y="510539"/>
            <a:ext cx="231140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Meiryo"/>
                <a:cs typeface="Meiryo"/>
              </a:rPr>
              <a:t>実際に計算してみる</a:t>
            </a:r>
            <a:endParaRPr sz="2000">
              <a:latin typeface="Meiryo"/>
              <a:cs typeface="Meiryo"/>
            </a:endParaRPr>
          </a:p>
        </p:txBody>
      </p:sp>
      <p:sp>
        <p:nvSpPr>
          <p:cNvPr id="7" name="object 7"/>
          <p:cNvSpPr txBox="1"/>
          <p:nvPr/>
        </p:nvSpPr>
        <p:spPr>
          <a:xfrm>
            <a:off x="3710940" y="3916171"/>
            <a:ext cx="3627754" cy="1147445"/>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00B0F0"/>
                </a:solidFill>
                <a:latin typeface="Meiryo"/>
                <a:cs typeface="Meiryo"/>
              </a:rPr>
              <a:t>μ</a:t>
            </a:r>
            <a:r>
              <a:rPr sz="1800" b="1" baseline="-13888" dirty="0">
                <a:solidFill>
                  <a:srgbClr val="00B0F0"/>
                </a:solidFill>
                <a:latin typeface="Meiryo"/>
                <a:cs typeface="Meiryo"/>
              </a:rPr>
              <a:t>3</a:t>
            </a:r>
            <a:r>
              <a:rPr sz="1800" b="1" spc="254" baseline="-13888"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dirty="0">
                <a:solidFill>
                  <a:srgbClr val="00B0F0"/>
                </a:solidFill>
                <a:latin typeface="Meiryo"/>
                <a:cs typeface="Meiryo"/>
              </a:rPr>
              <a:t>w</a:t>
            </a:r>
            <a:r>
              <a:rPr sz="1800" b="1" baseline="-13888" dirty="0">
                <a:solidFill>
                  <a:srgbClr val="00B0F0"/>
                </a:solidFill>
                <a:latin typeface="Meiryo"/>
                <a:cs typeface="Meiryo"/>
              </a:rPr>
              <a:t>7</a:t>
            </a:r>
            <a:r>
              <a:rPr sz="1800" b="1" dirty="0">
                <a:solidFill>
                  <a:srgbClr val="00B0F0"/>
                </a:solidFill>
                <a:latin typeface="Meiryo"/>
                <a:cs typeface="Meiryo"/>
              </a:rPr>
              <a:t>×y</a:t>
            </a:r>
            <a:r>
              <a:rPr sz="1800" b="1" baseline="-13888" dirty="0">
                <a:solidFill>
                  <a:srgbClr val="00B0F0"/>
                </a:solidFill>
                <a:latin typeface="Meiryo"/>
                <a:cs typeface="Meiryo"/>
              </a:rPr>
              <a:t>1</a:t>
            </a:r>
            <a:r>
              <a:rPr sz="1800" b="1" spc="262" baseline="-13888"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spc="-20" dirty="0">
                <a:solidFill>
                  <a:srgbClr val="00B0F0"/>
                </a:solidFill>
                <a:latin typeface="Meiryo"/>
                <a:cs typeface="Meiryo"/>
              </a:rPr>
              <a:t>w</a:t>
            </a:r>
            <a:r>
              <a:rPr sz="1800" b="1" spc="-30" baseline="-13888" dirty="0">
                <a:solidFill>
                  <a:srgbClr val="00B0F0"/>
                </a:solidFill>
                <a:latin typeface="Meiryo"/>
                <a:cs typeface="Meiryo"/>
              </a:rPr>
              <a:t>8</a:t>
            </a:r>
            <a:r>
              <a:rPr sz="1800" b="1" spc="-20" dirty="0">
                <a:solidFill>
                  <a:srgbClr val="00B0F0"/>
                </a:solidFill>
                <a:latin typeface="Meiryo"/>
                <a:cs typeface="Meiryo"/>
              </a:rPr>
              <a:t>×y</a:t>
            </a:r>
            <a:r>
              <a:rPr sz="1800" b="1" spc="-30" baseline="-13888" dirty="0">
                <a:solidFill>
                  <a:srgbClr val="00B0F0"/>
                </a:solidFill>
                <a:latin typeface="Meiryo"/>
                <a:cs typeface="Meiryo"/>
              </a:rPr>
              <a:t>2</a:t>
            </a:r>
            <a:endParaRPr sz="1800" baseline="-13888">
              <a:latin typeface="Meiryo"/>
              <a:cs typeface="Meiryo"/>
            </a:endParaRPr>
          </a:p>
          <a:p>
            <a:pPr marL="400050">
              <a:lnSpc>
                <a:spcPts val="2125"/>
              </a:lnSpc>
              <a:spcBef>
                <a:spcPts val="45"/>
              </a:spcBef>
            </a:pPr>
            <a:r>
              <a:rPr sz="1800" b="1" dirty="0">
                <a:solidFill>
                  <a:srgbClr val="00B0F0"/>
                </a:solidFill>
                <a:latin typeface="Meiryo"/>
                <a:cs typeface="Meiryo"/>
              </a:rPr>
              <a:t>=</a:t>
            </a:r>
            <a:r>
              <a:rPr sz="1800" b="1" spc="-15" dirty="0">
                <a:solidFill>
                  <a:srgbClr val="00B0F0"/>
                </a:solidFill>
                <a:latin typeface="Meiryo"/>
                <a:cs typeface="Meiryo"/>
              </a:rPr>
              <a:t> </a:t>
            </a:r>
            <a:r>
              <a:rPr sz="1800" b="1" dirty="0">
                <a:solidFill>
                  <a:srgbClr val="00B0F0"/>
                </a:solidFill>
                <a:latin typeface="Meiryo"/>
                <a:cs typeface="Meiryo"/>
              </a:rPr>
              <a:t>1.5</a:t>
            </a:r>
            <a:r>
              <a:rPr sz="1800" b="1" spc="-20" dirty="0">
                <a:solidFill>
                  <a:srgbClr val="00B0F0"/>
                </a:solidFill>
                <a:latin typeface="Meiryo"/>
                <a:cs typeface="Meiryo"/>
              </a:rPr>
              <a:t> </a:t>
            </a:r>
            <a:r>
              <a:rPr sz="1800" b="1" dirty="0">
                <a:solidFill>
                  <a:srgbClr val="00B0F0"/>
                </a:solidFill>
                <a:latin typeface="Meiryo"/>
                <a:cs typeface="Meiryo"/>
              </a:rPr>
              <a:t>×</a:t>
            </a:r>
            <a:r>
              <a:rPr sz="1800" b="1" spc="-10" dirty="0">
                <a:solidFill>
                  <a:srgbClr val="00B0F0"/>
                </a:solidFill>
                <a:latin typeface="Meiryo"/>
                <a:cs typeface="Meiryo"/>
              </a:rPr>
              <a:t> </a:t>
            </a:r>
            <a:r>
              <a:rPr sz="1800" b="1" dirty="0">
                <a:solidFill>
                  <a:srgbClr val="00B0F0"/>
                </a:solidFill>
                <a:latin typeface="Meiryo"/>
                <a:cs typeface="Meiryo"/>
              </a:rPr>
              <a:t>8.6</a:t>
            </a:r>
            <a:r>
              <a:rPr sz="1800" b="1" spc="-20" dirty="0">
                <a:solidFill>
                  <a:srgbClr val="00B0F0"/>
                </a:solidFill>
                <a:latin typeface="Meiryo"/>
                <a:cs typeface="Meiryo"/>
              </a:rPr>
              <a:t> </a:t>
            </a:r>
            <a:r>
              <a:rPr sz="1800" b="1" dirty="0">
                <a:solidFill>
                  <a:srgbClr val="00B0F0"/>
                </a:solidFill>
                <a:latin typeface="Meiryo"/>
                <a:cs typeface="Meiryo"/>
              </a:rPr>
              <a:t>+</a:t>
            </a:r>
            <a:r>
              <a:rPr sz="1800" b="1" spc="-15" dirty="0">
                <a:solidFill>
                  <a:srgbClr val="00B0F0"/>
                </a:solidFill>
                <a:latin typeface="Meiryo"/>
                <a:cs typeface="Meiryo"/>
              </a:rPr>
              <a:t> </a:t>
            </a:r>
            <a:r>
              <a:rPr sz="1800" b="1" spc="-10" dirty="0">
                <a:solidFill>
                  <a:srgbClr val="00B0F0"/>
                </a:solidFill>
                <a:latin typeface="Meiryo"/>
                <a:cs typeface="Meiryo"/>
              </a:rPr>
              <a:t>(-</a:t>
            </a:r>
            <a:r>
              <a:rPr sz="1800" b="1" dirty="0">
                <a:solidFill>
                  <a:srgbClr val="00B0F0"/>
                </a:solidFill>
                <a:latin typeface="Meiryo"/>
                <a:cs typeface="Meiryo"/>
              </a:rPr>
              <a:t>4.2)</a:t>
            </a:r>
            <a:r>
              <a:rPr sz="1800" b="1" spc="-10" dirty="0">
                <a:solidFill>
                  <a:srgbClr val="00B0F0"/>
                </a:solidFill>
                <a:latin typeface="Meiryo"/>
                <a:cs typeface="Meiryo"/>
              </a:rPr>
              <a:t> </a:t>
            </a:r>
            <a:r>
              <a:rPr sz="1800" b="1" spc="-25" dirty="0">
                <a:solidFill>
                  <a:srgbClr val="00B0F0"/>
                </a:solidFill>
                <a:latin typeface="Meiryo"/>
                <a:cs typeface="Meiryo"/>
              </a:rPr>
              <a:t>×3</a:t>
            </a:r>
            <a:endParaRPr sz="1800">
              <a:latin typeface="Meiryo"/>
              <a:cs typeface="Meiryo"/>
            </a:endParaRPr>
          </a:p>
          <a:p>
            <a:pPr marL="400050">
              <a:lnSpc>
                <a:spcPts val="2125"/>
              </a:lnSpc>
            </a:pPr>
            <a:r>
              <a:rPr sz="1800" b="1" dirty="0">
                <a:solidFill>
                  <a:srgbClr val="00B0F0"/>
                </a:solidFill>
                <a:latin typeface="Meiryo"/>
                <a:cs typeface="Meiryo"/>
              </a:rPr>
              <a:t>=</a:t>
            </a:r>
            <a:r>
              <a:rPr sz="1800" b="1" spc="-15" dirty="0">
                <a:solidFill>
                  <a:srgbClr val="00B0F0"/>
                </a:solidFill>
                <a:latin typeface="Meiryo"/>
                <a:cs typeface="Meiryo"/>
              </a:rPr>
              <a:t> </a:t>
            </a:r>
            <a:r>
              <a:rPr sz="1800" b="1" u="sng" spc="-25" dirty="0">
                <a:solidFill>
                  <a:srgbClr val="00B0F0"/>
                </a:solidFill>
                <a:uFill>
                  <a:solidFill>
                    <a:srgbClr val="00B0F0"/>
                  </a:solidFill>
                </a:uFill>
                <a:latin typeface="Meiryo"/>
                <a:cs typeface="Meiryo"/>
              </a:rPr>
              <a:t>0.3</a:t>
            </a:r>
            <a:endParaRPr sz="1800">
              <a:latin typeface="Meiryo"/>
              <a:cs typeface="Meiryo"/>
            </a:endParaRPr>
          </a:p>
          <a:p>
            <a:pPr marL="114300">
              <a:lnSpc>
                <a:spcPct val="100000"/>
              </a:lnSpc>
              <a:spcBef>
                <a:spcPts val="215"/>
              </a:spcBef>
            </a:pPr>
            <a:r>
              <a:rPr sz="1800" b="1" dirty="0">
                <a:solidFill>
                  <a:srgbClr val="00B0F0"/>
                </a:solidFill>
                <a:latin typeface="Meiryo"/>
                <a:cs typeface="Meiryo"/>
              </a:rPr>
              <a:t>y</a:t>
            </a:r>
            <a:r>
              <a:rPr sz="1800" b="1" baseline="-13888" dirty="0">
                <a:solidFill>
                  <a:srgbClr val="00B0F0"/>
                </a:solidFill>
                <a:latin typeface="Meiryo"/>
                <a:cs typeface="Meiryo"/>
              </a:rPr>
              <a:t>3</a:t>
            </a:r>
            <a:r>
              <a:rPr sz="1800" b="1" spc="247" baseline="-13888" dirty="0">
                <a:solidFill>
                  <a:srgbClr val="00B0F0"/>
                </a:solidFill>
                <a:latin typeface="Meiryo"/>
                <a:cs typeface="Meiryo"/>
              </a:rPr>
              <a:t> </a:t>
            </a:r>
            <a:r>
              <a:rPr sz="1800" b="1" dirty="0">
                <a:solidFill>
                  <a:srgbClr val="00B0F0"/>
                </a:solidFill>
                <a:latin typeface="Meiryo"/>
                <a:cs typeface="Meiryo"/>
              </a:rPr>
              <a:t>=</a:t>
            </a:r>
            <a:r>
              <a:rPr sz="1800" b="1" spc="-35" dirty="0">
                <a:solidFill>
                  <a:srgbClr val="00B0F0"/>
                </a:solidFill>
                <a:latin typeface="Meiryo"/>
                <a:cs typeface="Meiryo"/>
              </a:rPr>
              <a:t> </a:t>
            </a:r>
            <a:r>
              <a:rPr sz="1800" b="1" dirty="0">
                <a:solidFill>
                  <a:srgbClr val="00B0F0"/>
                </a:solidFill>
                <a:latin typeface="Meiryo"/>
                <a:cs typeface="Meiryo"/>
              </a:rPr>
              <a:t>Sigmoid(μ</a:t>
            </a:r>
            <a:r>
              <a:rPr sz="1800" b="1" baseline="-13888" dirty="0">
                <a:solidFill>
                  <a:srgbClr val="00B0F0"/>
                </a:solidFill>
                <a:latin typeface="Meiryo"/>
                <a:cs typeface="Meiryo"/>
              </a:rPr>
              <a:t>3</a:t>
            </a:r>
            <a:r>
              <a:rPr sz="1800" b="1" dirty="0">
                <a:solidFill>
                  <a:srgbClr val="00B0F0"/>
                </a:solidFill>
                <a:latin typeface="Meiryo"/>
                <a:cs typeface="Meiryo"/>
              </a:rPr>
              <a:t>)</a:t>
            </a:r>
            <a:r>
              <a:rPr sz="1800" b="1" spc="-35" dirty="0">
                <a:solidFill>
                  <a:srgbClr val="00B0F0"/>
                </a:solidFill>
                <a:latin typeface="Meiryo"/>
                <a:cs typeface="Meiryo"/>
              </a:rPr>
              <a:t> </a:t>
            </a:r>
            <a:r>
              <a:rPr sz="1800" b="1" dirty="0">
                <a:solidFill>
                  <a:srgbClr val="00B0F0"/>
                </a:solidFill>
                <a:latin typeface="Meiryo"/>
                <a:cs typeface="Meiryo"/>
              </a:rPr>
              <a:t>=</a:t>
            </a:r>
            <a:r>
              <a:rPr sz="1800" b="1" spc="-35" dirty="0">
                <a:solidFill>
                  <a:srgbClr val="00B0F0"/>
                </a:solidFill>
                <a:latin typeface="Meiryo"/>
                <a:cs typeface="Meiryo"/>
              </a:rPr>
              <a:t> </a:t>
            </a:r>
            <a:r>
              <a:rPr sz="1800" b="1" u="sng" spc="-10" dirty="0">
                <a:solidFill>
                  <a:srgbClr val="FF0000"/>
                </a:solidFill>
                <a:uFill>
                  <a:solidFill>
                    <a:srgbClr val="FF0000"/>
                  </a:solidFill>
                </a:uFill>
                <a:latin typeface="Meiryo"/>
                <a:cs typeface="Meiryo"/>
              </a:rPr>
              <a:t>0.5744…</a:t>
            </a:r>
            <a:endParaRPr sz="1800">
              <a:latin typeface="Meiryo"/>
              <a:cs typeface="Meiryo"/>
            </a:endParaRPr>
          </a:p>
        </p:txBody>
      </p:sp>
      <p:sp>
        <p:nvSpPr>
          <p:cNvPr id="8" name="object 8"/>
          <p:cNvSpPr txBox="1"/>
          <p:nvPr/>
        </p:nvSpPr>
        <p:spPr>
          <a:xfrm>
            <a:off x="4267200" y="3221254"/>
            <a:ext cx="381000" cy="369570"/>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800" spc="-50" dirty="0">
                <a:latin typeface="Arial"/>
                <a:cs typeface="Arial"/>
              </a:rPr>
              <a:t>3</a:t>
            </a:r>
            <a:endParaRPr sz="1800">
              <a:latin typeface="Arial"/>
              <a:cs typeface="Arial"/>
            </a:endParaRPr>
          </a:p>
        </p:txBody>
      </p:sp>
      <p:sp>
        <p:nvSpPr>
          <p:cNvPr id="9" name="object 9"/>
          <p:cNvSpPr txBox="1"/>
          <p:nvPr/>
        </p:nvSpPr>
        <p:spPr>
          <a:xfrm>
            <a:off x="4724400" y="3221254"/>
            <a:ext cx="381000" cy="369570"/>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800" spc="-50" dirty="0">
                <a:latin typeface="Arial"/>
                <a:cs typeface="Arial"/>
              </a:rPr>
              <a:t>3</a:t>
            </a:r>
            <a:endParaRPr sz="1800">
              <a:latin typeface="Arial"/>
              <a:cs typeface="Arial"/>
            </a:endParaRPr>
          </a:p>
        </p:txBody>
      </p:sp>
      <p:sp>
        <p:nvSpPr>
          <p:cNvPr id="10" name="object 10"/>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2" name="object 12"/>
          <p:cNvSpPr txBox="1"/>
          <p:nvPr/>
        </p:nvSpPr>
        <p:spPr>
          <a:xfrm>
            <a:off x="4358461" y="1546908"/>
            <a:ext cx="643255" cy="307975"/>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400" spc="-20" dirty="0">
                <a:latin typeface="Arial"/>
                <a:cs typeface="Arial"/>
              </a:rPr>
              <a:t>ReLU</a:t>
            </a:r>
            <a:endParaRPr sz="1400">
              <a:latin typeface="Arial"/>
              <a:cs typeface="Arial"/>
            </a:endParaRPr>
          </a:p>
        </p:txBody>
      </p:sp>
      <p:sp>
        <p:nvSpPr>
          <p:cNvPr id="13" name="object 13"/>
          <p:cNvSpPr txBox="1"/>
          <p:nvPr/>
        </p:nvSpPr>
        <p:spPr>
          <a:xfrm>
            <a:off x="4358461" y="2721173"/>
            <a:ext cx="747395" cy="307975"/>
          </a:xfrm>
          <a:prstGeom prst="rect">
            <a:avLst/>
          </a:prstGeom>
          <a:solidFill>
            <a:srgbClr val="FFFFFF"/>
          </a:solidFill>
        </p:spPr>
        <p:txBody>
          <a:bodyPr vert="horz" wrap="square" lIns="0" tIns="45085" rIns="0" bIns="0" rtlCol="0">
            <a:spAutoFit/>
          </a:bodyPr>
          <a:lstStyle/>
          <a:p>
            <a:pPr marL="90805">
              <a:lnSpc>
                <a:spcPct val="100000"/>
              </a:lnSpc>
              <a:spcBef>
                <a:spcPts val="355"/>
              </a:spcBef>
            </a:pPr>
            <a:r>
              <a:rPr sz="1400" spc="-20" dirty="0">
                <a:latin typeface="Arial"/>
                <a:cs typeface="Arial"/>
              </a:rPr>
              <a:t>ReLU</a:t>
            </a:r>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pic>
        <p:nvPicPr>
          <p:cNvPr id="4" name="object 4"/>
          <p:cNvPicPr/>
          <p:nvPr/>
        </p:nvPicPr>
        <p:blipFill>
          <a:blip r:embed="rId2" cstate="print"/>
          <a:stretch>
            <a:fillRect/>
          </a:stretch>
        </p:blipFill>
        <p:spPr>
          <a:xfrm>
            <a:off x="1830070" y="676925"/>
            <a:ext cx="5656580" cy="3757261"/>
          </a:xfrm>
          <a:prstGeom prst="rect">
            <a:avLst/>
          </a:prstGeom>
        </p:spPr>
      </p:pic>
      <p:sp>
        <p:nvSpPr>
          <p:cNvPr id="5" name="object 5"/>
          <p:cNvSpPr txBox="1"/>
          <p:nvPr/>
        </p:nvSpPr>
        <p:spPr>
          <a:xfrm>
            <a:off x="878839" y="4504435"/>
            <a:ext cx="7702550" cy="565150"/>
          </a:xfrm>
          <a:prstGeom prst="rect">
            <a:avLst/>
          </a:prstGeom>
        </p:spPr>
        <p:txBody>
          <a:bodyPr vert="horz" wrap="square" lIns="0" tIns="28575" rIns="0" bIns="0" rtlCol="0">
            <a:spAutoFit/>
          </a:bodyPr>
          <a:lstStyle/>
          <a:p>
            <a:pPr marL="12700" marR="5080">
              <a:lnSpc>
                <a:spcPts val="2090"/>
              </a:lnSpc>
              <a:spcBef>
                <a:spcPts val="225"/>
              </a:spcBef>
            </a:pPr>
            <a:r>
              <a:rPr sz="1800" dirty="0">
                <a:latin typeface="MS Gothic"/>
                <a:cs typeface="MS Gothic"/>
              </a:rPr>
              <a:t>実は、各ニューロンには、重み</a:t>
            </a:r>
            <a:r>
              <a:rPr sz="1800" spc="-10" dirty="0">
                <a:latin typeface="Arial"/>
                <a:cs typeface="Arial"/>
              </a:rPr>
              <a:t>×</a:t>
            </a:r>
            <a:r>
              <a:rPr sz="1800" dirty="0">
                <a:latin typeface="MS Gothic"/>
                <a:cs typeface="MS Gothic"/>
              </a:rPr>
              <a:t>入力の他に、</a:t>
            </a:r>
            <a:r>
              <a:rPr sz="1800" dirty="0">
                <a:solidFill>
                  <a:srgbClr val="C00000"/>
                </a:solidFill>
                <a:latin typeface="MS Gothic"/>
                <a:cs typeface="MS Gothic"/>
              </a:rPr>
              <a:t>バイアス</a:t>
            </a:r>
            <a:r>
              <a:rPr sz="1800" dirty="0">
                <a:latin typeface="MS Gothic"/>
                <a:cs typeface="MS Gothic"/>
              </a:rPr>
              <a:t>（</a:t>
            </a:r>
            <a:r>
              <a:rPr sz="1800" spc="-10" dirty="0">
                <a:latin typeface="MS Gothic"/>
                <a:cs typeface="MS Gothic"/>
              </a:rPr>
              <a:t>前のニューロンと</a:t>
            </a:r>
            <a:r>
              <a:rPr sz="1800" dirty="0">
                <a:latin typeface="MS Gothic"/>
                <a:cs typeface="MS Gothic"/>
              </a:rPr>
              <a:t>繋がっていない定数</a:t>
            </a:r>
            <a:r>
              <a:rPr sz="1800" spc="-10" dirty="0">
                <a:latin typeface="Arial"/>
                <a:cs typeface="Arial"/>
              </a:rPr>
              <a:t>)</a:t>
            </a:r>
            <a:r>
              <a:rPr sz="1800" spc="-10" dirty="0">
                <a:latin typeface="MS Gothic"/>
                <a:cs typeface="MS Gothic"/>
              </a:rPr>
              <a:t>も足される</a:t>
            </a:r>
            <a:endParaRPr sz="1800">
              <a:latin typeface="MS Gothic"/>
              <a:cs typeface="MS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4" name="object 4"/>
          <p:cNvSpPr txBox="1"/>
          <p:nvPr/>
        </p:nvSpPr>
        <p:spPr>
          <a:xfrm>
            <a:off x="1337171" y="4559300"/>
            <a:ext cx="61772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MS Gothic"/>
                <a:cs typeface="MS Gothic"/>
              </a:rPr>
              <a:t>バイアス（前のニューロンと繋がっていない定数</a:t>
            </a:r>
            <a:r>
              <a:rPr sz="1800" spc="-10" dirty="0">
                <a:latin typeface="Arial"/>
                <a:cs typeface="Arial"/>
              </a:rPr>
              <a:t>)</a:t>
            </a:r>
            <a:r>
              <a:rPr sz="1800" dirty="0">
                <a:latin typeface="MS Gothic"/>
                <a:cs typeface="MS Gothic"/>
              </a:rPr>
              <a:t>も</a:t>
            </a:r>
            <a:r>
              <a:rPr sz="1800" spc="-20" dirty="0">
                <a:latin typeface="Arial"/>
                <a:cs typeface="Arial"/>
              </a:rPr>
              <a:t>μ</a:t>
            </a:r>
            <a:r>
              <a:rPr sz="1800" spc="-20" dirty="0">
                <a:latin typeface="MS Gothic"/>
                <a:cs typeface="MS Gothic"/>
              </a:rPr>
              <a:t>に足す</a:t>
            </a:r>
            <a:endParaRPr sz="1800">
              <a:latin typeface="MS Gothic"/>
              <a:cs typeface="MS Gothic"/>
            </a:endParaRPr>
          </a:p>
        </p:txBody>
      </p:sp>
      <p:grpSp>
        <p:nvGrpSpPr>
          <p:cNvPr id="5" name="object 5"/>
          <p:cNvGrpSpPr/>
          <p:nvPr/>
        </p:nvGrpSpPr>
        <p:grpSpPr>
          <a:xfrm>
            <a:off x="439575" y="776254"/>
            <a:ext cx="7985759" cy="3512185"/>
            <a:chOff x="439575" y="776254"/>
            <a:chExt cx="7985759" cy="3512185"/>
          </a:xfrm>
        </p:grpSpPr>
        <p:pic>
          <p:nvPicPr>
            <p:cNvPr id="6" name="object 6"/>
            <p:cNvPicPr/>
            <p:nvPr/>
          </p:nvPicPr>
          <p:blipFill>
            <a:blip r:embed="rId2" cstate="print"/>
            <a:stretch>
              <a:fillRect/>
            </a:stretch>
          </p:blipFill>
          <p:spPr>
            <a:xfrm>
              <a:off x="439575" y="776254"/>
              <a:ext cx="7985318" cy="3481969"/>
            </a:xfrm>
            <a:prstGeom prst="rect">
              <a:avLst/>
            </a:prstGeom>
          </p:spPr>
        </p:pic>
        <p:sp>
          <p:nvSpPr>
            <p:cNvPr id="7" name="object 7"/>
            <p:cNvSpPr/>
            <p:nvPr/>
          </p:nvSpPr>
          <p:spPr>
            <a:xfrm>
              <a:off x="7745505" y="3805518"/>
              <a:ext cx="518159" cy="0"/>
            </a:xfrm>
            <a:custGeom>
              <a:avLst/>
              <a:gdLst/>
              <a:ahLst/>
              <a:cxnLst/>
              <a:rect l="l" t="t" r="r" b="b"/>
              <a:pathLst>
                <a:path w="518159">
                  <a:moveTo>
                    <a:pt x="0" y="0"/>
                  </a:moveTo>
                  <a:lnTo>
                    <a:pt x="517712" y="1"/>
                  </a:lnTo>
                </a:path>
              </a:pathLst>
            </a:custGeom>
            <a:ln w="19050">
              <a:solidFill>
                <a:srgbClr val="FF0000"/>
              </a:solidFill>
            </a:ln>
          </p:spPr>
          <p:txBody>
            <a:bodyPr wrap="square" lIns="0" tIns="0" rIns="0" bIns="0" rtlCol="0"/>
            <a:lstStyle/>
            <a:p>
              <a:endParaRPr/>
            </a:p>
          </p:txBody>
        </p:sp>
        <p:sp>
          <p:nvSpPr>
            <p:cNvPr id="8" name="object 8"/>
            <p:cNvSpPr/>
            <p:nvPr/>
          </p:nvSpPr>
          <p:spPr>
            <a:xfrm>
              <a:off x="7745505" y="4058770"/>
              <a:ext cx="518159" cy="0"/>
            </a:xfrm>
            <a:custGeom>
              <a:avLst/>
              <a:gdLst/>
              <a:ahLst/>
              <a:cxnLst/>
              <a:rect l="l" t="t" r="r" b="b"/>
              <a:pathLst>
                <a:path w="518159">
                  <a:moveTo>
                    <a:pt x="0" y="0"/>
                  </a:moveTo>
                  <a:lnTo>
                    <a:pt x="517712" y="1"/>
                  </a:lnTo>
                </a:path>
              </a:pathLst>
            </a:custGeom>
            <a:ln w="19050">
              <a:solidFill>
                <a:srgbClr val="FF0000"/>
              </a:solidFill>
            </a:ln>
          </p:spPr>
          <p:txBody>
            <a:bodyPr wrap="square" lIns="0" tIns="0" rIns="0" bIns="0" rtlCol="0"/>
            <a:lstStyle/>
            <a:p>
              <a:endParaRPr/>
            </a:p>
          </p:txBody>
        </p:sp>
        <p:sp>
          <p:nvSpPr>
            <p:cNvPr id="9" name="object 9"/>
            <p:cNvSpPr/>
            <p:nvPr/>
          </p:nvSpPr>
          <p:spPr>
            <a:xfrm>
              <a:off x="7091082" y="4278407"/>
              <a:ext cx="518159" cy="0"/>
            </a:xfrm>
            <a:custGeom>
              <a:avLst/>
              <a:gdLst/>
              <a:ahLst/>
              <a:cxnLst/>
              <a:rect l="l" t="t" r="r" b="b"/>
              <a:pathLst>
                <a:path w="518159">
                  <a:moveTo>
                    <a:pt x="0" y="0"/>
                  </a:moveTo>
                  <a:lnTo>
                    <a:pt x="517712" y="1"/>
                  </a:lnTo>
                </a:path>
              </a:pathLst>
            </a:custGeom>
            <a:ln w="19050">
              <a:solidFill>
                <a:srgbClr val="FF0000"/>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06500" y="942636"/>
            <a:ext cx="6807200" cy="3422650"/>
            <a:chOff x="1206500" y="942636"/>
            <a:chExt cx="6807200" cy="3422650"/>
          </a:xfrm>
        </p:grpSpPr>
        <p:pic>
          <p:nvPicPr>
            <p:cNvPr id="3" name="object 3"/>
            <p:cNvPicPr/>
            <p:nvPr/>
          </p:nvPicPr>
          <p:blipFill>
            <a:blip r:embed="rId2" cstate="print"/>
            <a:stretch>
              <a:fillRect/>
            </a:stretch>
          </p:blipFill>
          <p:spPr>
            <a:xfrm>
              <a:off x="1346200" y="942636"/>
              <a:ext cx="6654800" cy="3378199"/>
            </a:xfrm>
            <a:prstGeom prst="rect">
              <a:avLst/>
            </a:prstGeom>
          </p:spPr>
        </p:pic>
        <p:sp>
          <p:nvSpPr>
            <p:cNvPr id="4" name="object 4"/>
            <p:cNvSpPr/>
            <p:nvPr/>
          </p:nvSpPr>
          <p:spPr>
            <a:xfrm>
              <a:off x="1219200" y="1304585"/>
              <a:ext cx="1371600" cy="3048000"/>
            </a:xfrm>
            <a:custGeom>
              <a:avLst/>
              <a:gdLst/>
              <a:ahLst/>
              <a:cxnLst/>
              <a:rect l="l" t="t" r="r" b="b"/>
              <a:pathLst>
                <a:path w="1371600" h="3048000">
                  <a:moveTo>
                    <a:pt x="0" y="0"/>
                  </a:moveTo>
                  <a:lnTo>
                    <a:pt x="1371600" y="0"/>
                  </a:lnTo>
                  <a:lnTo>
                    <a:pt x="1371600" y="3048000"/>
                  </a:lnTo>
                  <a:lnTo>
                    <a:pt x="0" y="3048000"/>
                  </a:lnTo>
                  <a:lnTo>
                    <a:pt x="0" y="0"/>
                  </a:lnTo>
                  <a:close/>
                </a:path>
              </a:pathLst>
            </a:custGeom>
            <a:ln w="25400">
              <a:solidFill>
                <a:srgbClr val="FFC000"/>
              </a:solidFill>
            </a:ln>
          </p:spPr>
          <p:txBody>
            <a:bodyPr wrap="square" lIns="0" tIns="0" rIns="0" bIns="0" rtlCol="0"/>
            <a:lstStyle/>
            <a:p>
              <a:endParaRPr/>
            </a:p>
          </p:txBody>
        </p:sp>
        <p:sp>
          <p:nvSpPr>
            <p:cNvPr id="5" name="object 5"/>
            <p:cNvSpPr/>
            <p:nvPr/>
          </p:nvSpPr>
          <p:spPr>
            <a:xfrm>
              <a:off x="6768801" y="2485685"/>
              <a:ext cx="1232535" cy="685800"/>
            </a:xfrm>
            <a:custGeom>
              <a:avLst/>
              <a:gdLst/>
              <a:ahLst/>
              <a:cxnLst/>
              <a:rect l="l" t="t" r="r" b="b"/>
              <a:pathLst>
                <a:path w="1232534" h="685800">
                  <a:moveTo>
                    <a:pt x="0" y="342900"/>
                  </a:moveTo>
                  <a:lnTo>
                    <a:pt x="11109" y="277741"/>
                  </a:lnTo>
                  <a:lnTo>
                    <a:pt x="43059" y="216709"/>
                  </a:lnTo>
                  <a:lnTo>
                    <a:pt x="93786" y="160954"/>
                  </a:lnTo>
                  <a:lnTo>
                    <a:pt x="125545" y="135415"/>
                  </a:lnTo>
                  <a:lnTo>
                    <a:pt x="161223" y="111626"/>
                  </a:lnTo>
                  <a:lnTo>
                    <a:pt x="200562" y="89731"/>
                  </a:lnTo>
                  <a:lnTo>
                    <a:pt x="243304" y="69874"/>
                  </a:lnTo>
                  <a:lnTo>
                    <a:pt x="289192" y="52198"/>
                  </a:lnTo>
                  <a:lnTo>
                    <a:pt x="337966" y="36847"/>
                  </a:lnTo>
                  <a:lnTo>
                    <a:pt x="389368" y="23965"/>
                  </a:lnTo>
                  <a:lnTo>
                    <a:pt x="443141" y="13696"/>
                  </a:lnTo>
                  <a:lnTo>
                    <a:pt x="499026" y="6183"/>
                  </a:lnTo>
                  <a:lnTo>
                    <a:pt x="556765" y="1569"/>
                  </a:lnTo>
                  <a:lnTo>
                    <a:pt x="616099" y="0"/>
                  </a:lnTo>
                  <a:lnTo>
                    <a:pt x="675433" y="1569"/>
                  </a:lnTo>
                  <a:lnTo>
                    <a:pt x="733172" y="6183"/>
                  </a:lnTo>
                  <a:lnTo>
                    <a:pt x="789057" y="13696"/>
                  </a:lnTo>
                  <a:lnTo>
                    <a:pt x="842830" y="23965"/>
                  </a:lnTo>
                  <a:lnTo>
                    <a:pt x="894232" y="36847"/>
                  </a:lnTo>
                  <a:lnTo>
                    <a:pt x="943006" y="52198"/>
                  </a:lnTo>
                  <a:lnTo>
                    <a:pt x="988893" y="69874"/>
                  </a:lnTo>
                  <a:lnTo>
                    <a:pt x="1031636" y="89731"/>
                  </a:lnTo>
                  <a:lnTo>
                    <a:pt x="1070975" y="111626"/>
                  </a:lnTo>
                  <a:lnTo>
                    <a:pt x="1106653" y="135415"/>
                  </a:lnTo>
                  <a:lnTo>
                    <a:pt x="1138412" y="160954"/>
                  </a:lnTo>
                  <a:lnTo>
                    <a:pt x="1165993" y="188100"/>
                  </a:lnTo>
                  <a:lnTo>
                    <a:pt x="1207590" y="246637"/>
                  </a:lnTo>
                  <a:lnTo>
                    <a:pt x="1229378" y="309876"/>
                  </a:lnTo>
                  <a:lnTo>
                    <a:pt x="1232199" y="342900"/>
                  </a:lnTo>
                  <a:lnTo>
                    <a:pt x="1229378" y="375923"/>
                  </a:lnTo>
                  <a:lnTo>
                    <a:pt x="1207590" y="439162"/>
                  </a:lnTo>
                  <a:lnTo>
                    <a:pt x="1165993" y="497699"/>
                  </a:lnTo>
                  <a:lnTo>
                    <a:pt x="1138412" y="524845"/>
                  </a:lnTo>
                  <a:lnTo>
                    <a:pt x="1106653" y="550384"/>
                  </a:lnTo>
                  <a:lnTo>
                    <a:pt x="1070975" y="574173"/>
                  </a:lnTo>
                  <a:lnTo>
                    <a:pt x="1031636" y="596068"/>
                  </a:lnTo>
                  <a:lnTo>
                    <a:pt x="988893" y="615925"/>
                  </a:lnTo>
                  <a:lnTo>
                    <a:pt x="943006" y="633601"/>
                  </a:lnTo>
                  <a:lnTo>
                    <a:pt x="894232" y="648952"/>
                  </a:lnTo>
                  <a:lnTo>
                    <a:pt x="842830" y="661834"/>
                  </a:lnTo>
                  <a:lnTo>
                    <a:pt x="789057" y="672103"/>
                  </a:lnTo>
                  <a:lnTo>
                    <a:pt x="733172" y="679617"/>
                  </a:lnTo>
                  <a:lnTo>
                    <a:pt x="675433" y="684230"/>
                  </a:lnTo>
                  <a:lnTo>
                    <a:pt x="616099" y="685800"/>
                  </a:lnTo>
                  <a:lnTo>
                    <a:pt x="556765" y="684230"/>
                  </a:lnTo>
                  <a:lnTo>
                    <a:pt x="499026" y="679617"/>
                  </a:lnTo>
                  <a:lnTo>
                    <a:pt x="443141" y="672103"/>
                  </a:lnTo>
                  <a:lnTo>
                    <a:pt x="389368" y="661834"/>
                  </a:lnTo>
                  <a:lnTo>
                    <a:pt x="337966" y="648952"/>
                  </a:lnTo>
                  <a:lnTo>
                    <a:pt x="289192" y="633601"/>
                  </a:lnTo>
                  <a:lnTo>
                    <a:pt x="243304" y="615925"/>
                  </a:lnTo>
                  <a:lnTo>
                    <a:pt x="200562" y="596068"/>
                  </a:lnTo>
                  <a:lnTo>
                    <a:pt x="161223" y="574173"/>
                  </a:lnTo>
                  <a:lnTo>
                    <a:pt x="125545" y="550384"/>
                  </a:lnTo>
                  <a:lnTo>
                    <a:pt x="93786" y="524845"/>
                  </a:lnTo>
                  <a:lnTo>
                    <a:pt x="66205" y="497699"/>
                  </a:lnTo>
                  <a:lnTo>
                    <a:pt x="24608" y="439162"/>
                  </a:lnTo>
                  <a:lnTo>
                    <a:pt x="2820" y="375923"/>
                  </a:lnTo>
                  <a:lnTo>
                    <a:pt x="0" y="342900"/>
                  </a:lnTo>
                  <a:close/>
                </a:path>
              </a:pathLst>
            </a:custGeom>
            <a:ln w="25400">
              <a:solidFill>
                <a:srgbClr val="00B0F0"/>
              </a:solidFill>
            </a:ln>
          </p:spPr>
          <p:txBody>
            <a:bodyPr wrap="square" lIns="0" tIns="0" rIns="0" bIns="0" rtlCol="0"/>
            <a:lstStyle/>
            <a:p>
              <a:endParaRPr/>
            </a:p>
          </p:txBody>
        </p:sp>
      </p:grpSp>
      <p:sp>
        <p:nvSpPr>
          <p:cNvPr id="6" name="object 6"/>
          <p:cNvSpPr txBox="1"/>
          <p:nvPr/>
        </p:nvSpPr>
        <p:spPr>
          <a:xfrm>
            <a:off x="383540" y="510539"/>
            <a:ext cx="231140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Meiryo"/>
                <a:cs typeface="Meiryo"/>
              </a:rPr>
              <a:t>実際に計算してみる</a:t>
            </a:r>
            <a:endParaRPr sz="2000">
              <a:latin typeface="Meiryo"/>
              <a:cs typeface="Meiryo"/>
            </a:endParaRPr>
          </a:p>
        </p:txBody>
      </p:sp>
      <p:sp>
        <p:nvSpPr>
          <p:cNvPr id="7" name="object 7"/>
          <p:cNvSpPr txBox="1"/>
          <p:nvPr/>
        </p:nvSpPr>
        <p:spPr>
          <a:xfrm>
            <a:off x="3710940" y="3916171"/>
            <a:ext cx="3627754" cy="1147445"/>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00B0F0"/>
                </a:solidFill>
                <a:latin typeface="Meiryo"/>
                <a:cs typeface="Meiryo"/>
              </a:rPr>
              <a:t>μ</a:t>
            </a:r>
            <a:r>
              <a:rPr sz="1800" b="1" baseline="-13888" dirty="0">
                <a:solidFill>
                  <a:srgbClr val="00B0F0"/>
                </a:solidFill>
                <a:latin typeface="Meiryo"/>
                <a:cs typeface="Meiryo"/>
              </a:rPr>
              <a:t>3</a:t>
            </a:r>
            <a:r>
              <a:rPr sz="1800" b="1" spc="254" baseline="-13888"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dirty="0">
                <a:solidFill>
                  <a:srgbClr val="00B0F0"/>
                </a:solidFill>
                <a:latin typeface="Meiryo"/>
                <a:cs typeface="Meiryo"/>
              </a:rPr>
              <a:t>w</a:t>
            </a:r>
            <a:r>
              <a:rPr sz="1800" b="1" baseline="-13888" dirty="0">
                <a:solidFill>
                  <a:srgbClr val="00B0F0"/>
                </a:solidFill>
                <a:latin typeface="Meiryo"/>
                <a:cs typeface="Meiryo"/>
              </a:rPr>
              <a:t>7</a:t>
            </a:r>
            <a:r>
              <a:rPr sz="1800" b="1" dirty="0">
                <a:solidFill>
                  <a:srgbClr val="00B0F0"/>
                </a:solidFill>
                <a:latin typeface="Meiryo"/>
                <a:cs typeface="Meiryo"/>
              </a:rPr>
              <a:t>×y</a:t>
            </a:r>
            <a:r>
              <a:rPr sz="1800" b="1" baseline="-13888" dirty="0">
                <a:solidFill>
                  <a:srgbClr val="00B0F0"/>
                </a:solidFill>
                <a:latin typeface="Meiryo"/>
                <a:cs typeface="Meiryo"/>
              </a:rPr>
              <a:t>1</a:t>
            </a:r>
            <a:r>
              <a:rPr sz="1800" b="1" spc="262" baseline="-13888" dirty="0">
                <a:solidFill>
                  <a:srgbClr val="00B0F0"/>
                </a:solidFill>
                <a:latin typeface="Meiryo"/>
                <a:cs typeface="Meiryo"/>
              </a:rPr>
              <a:t> </a:t>
            </a:r>
            <a:r>
              <a:rPr sz="1800" b="1" dirty="0">
                <a:solidFill>
                  <a:srgbClr val="00B0F0"/>
                </a:solidFill>
                <a:latin typeface="Meiryo"/>
                <a:cs typeface="Meiryo"/>
              </a:rPr>
              <a:t>+</a:t>
            </a:r>
            <a:r>
              <a:rPr sz="1800" b="1" spc="-25" dirty="0">
                <a:solidFill>
                  <a:srgbClr val="00B0F0"/>
                </a:solidFill>
                <a:latin typeface="Meiryo"/>
                <a:cs typeface="Meiryo"/>
              </a:rPr>
              <a:t> </a:t>
            </a:r>
            <a:r>
              <a:rPr sz="1800" b="1" spc="-20" dirty="0">
                <a:solidFill>
                  <a:srgbClr val="00B0F0"/>
                </a:solidFill>
                <a:latin typeface="Meiryo"/>
                <a:cs typeface="Meiryo"/>
              </a:rPr>
              <a:t>w</a:t>
            </a:r>
            <a:r>
              <a:rPr sz="1800" b="1" spc="-30" baseline="-13888" dirty="0">
                <a:solidFill>
                  <a:srgbClr val="00B0F0"/>
                </a:solidFill>
                <a:latin typeface="Meiryo"/>
                <a:cs typeface="Meiryo"/>
              </a:rPr>
              <a:t>8</a:t>
            </a:r>
            <a:r>
              <a:rPr sz="1800" b="1" spc="-20" dirty="0">
                <a:solidFill>
                  <a:srgbClr val="00B0F0"/>
                </a:solidFill>
                <a:latin typeface="Meiryo"/>
                <a:cs typeface="Meiryo"/>
              </a:rPr>
              <a:t>×y</a:t>
            </a:r>
            <a:r>
              <a:rPr sz="1800" b="1" spc="-30" baseline="-13888" dirty="0">
                <a:solidFill>
                  <a:srgbClr val="00B0F0"/>
                </a:solidFill>
                <a:latin typeface="Meiryo"/>
                <a:cs typeface="Meiryo"/>
              </a:rPr>
              <a:t>2</a:t>
            </a:r>
            <a:endParaRPr sz="1800" baseline="-13888">
              <a:latin typeface="Meiryo"/>
              <a:cs typeface="Meiryo"/>
            </a:endParaRPr>
          </a:p>
          <a:p>
            <a:pPr marL="400050">
              <a:lnSpc>
                <a:spcPts val="2125"/>
              </a:lnSpc>
              <a:spcBef>
                <a:spcPts val="45"/>
              </a:spcBef>
            </a:pPr>
            <a:r>
              <a:rPr sz="1800" b="1" dirty="0">
                <a:solidFill>
                  <a:srgbClr val="00B0F0"/>
                </a:solidFill>
                <a:latin typeface="Meiryo"/>
                <a:cs typeface="Meiryo"/>
              </a:rPr>
              <a:t>=</a:t>
            </a:r>
            <a:r>
              <a:rPr sz="1800" b="1" spc="-15" dirty="0">
                <a:solidFill>
                  <a:srgbClr val="00B0F0"/>
                </a:solidFill>
                <a:latin typeface="Meiryo"/>
                <a:cs typeface="Meiryo"/>
              </a:rPr>
              <a:t> </a:t>
            </a:r>
            <a:r>
              <a:rPr sz="1800" b="1" dirty="0">
                <a:solidFill>
                  <a:srgbClr val="00B0F0"/>
                </a:solidFill>
                <a:latin typeface="Meiryo"/>
                <a:cs typeface="Meiryo"/>
              </a:rPr>
              <a:t>1.5</a:t>
            </a:r>
            <a:r>
              <a:rPr sz="1800" b="1" spc="-20" dirty="0">
                <a:solidFill>
                  <a:srgbClr val="00B0F0"/>
                </a:solidFill>
                <a:latin typeface="Meiryo"/>
                <a:cs typeface="Meiryo"/>
              </a:rPr>
              <a:t> </a:t>
            </a:r>
            <a:r>
              <a:rPr sz="1800" b="1" dirty="0">
                <a:solidFill>
                  <a:srgbClr val="00B0F0"/>
                </a:solidFill>
                <a:latin typeface="Meiryo"/>
                <a:cs typeface="Meiryo"/>
              </a:rPr>
              <a:t>×</a:t>
            </a:r>
            <a:r>
              <a:rPr sz="1800" b="1" spc="-10" dirty="0">
                <a:solidFill>
                  <a:srgbClr val="00B0F0"/>
                </a:solidFill>
                <a:latin typeface="Meiryo"/>
                <a:cs typeface="Meiryo"/>
              </a:rPr>
              <a:t> </a:t>
            </a:r>
            <a:r>
              <a:rPr sz="1800" b="1" dirty="0">
                <a:solidFill>
                  <a:srgbClr val="00B0F0"/>
                </a:solidFill>
                <a:latin typeface="Meiryo"/>
                <a:cs typeface="Meiryo"/>
              </a:rPr>
              <a:t>8.6</a:t>
            </a:r>
            <a:r>
              <a:rPr sz="1800" b="1" spc="-20" dirty="0">
                <a:solidFill>
                  <a:srgbClr val="00B0F0"/>
                </a:solidFill>
                <a:latin typeface="Meiryo"/>
                <a:cs typeface="Meiryo"/>
              </a:rPr>
              <a:t> </a:t>
            </a:r>
            <a:r>
              <a:rPr sz="1800" b="1" dirty="0">
                <a:solidFill>
                  <a:srgbClr val="00B0F0"/>
                </a:solidFill>
                <a:latin typeface="Meiryo"/>
                <a:cs typeface="Meiryo"/>
              </a:rPr>
              <a:t>+</a:t>
            </a:r>
            <a:r>
              <a:rPr sz="1800" b="1" spc="-15" dirty="0">
                <a:solidFill>
                  <a:srgbClr val="00B0F0"/>
                </a:solidFill>
                <a:latin typeface="Meiryo"/>
                <a:cs typeface="Meiryo"/>
              </a:rPr>
              <a:t> </a:t>
            </a:r>
            <a:r>
              <a:rPr sz="1800" b="1" spc="-10" dirty="0">
                <a:solidFill>
                  <a:srgbClr val="00B0F0"/>
                </a:solidFill>
                <a:latin typeface="Meiryo"/>
                <a:cs typeface="Meiryo"/>
              </a:rPr>
              <a:t>(-</a:t>
            </a:r>
            <a:r>
              <a:rPr sz="1800" b="1" dirty="0">
                <a:solidFill>
                  <a:srgbClr val="00B0F0"/>
                </a:solidFill>
                <a:latin typeface="Meiryo"/>
                <a:cs typeface="Meiryo"/>
              </a:rPr>
              <a:t>4.2)</a:t>
            </a:r>
            <a:r>
              <a:rPr sz="1800" b="1" spc="-10" dirty="0">
                <a:solidFill>
                  <a:srgbClr val="00B0F0"/>
                </a:solidFill>
                <a:latin typeface="Meiryo"/>
                <a:cs typeface="Meiryo"/>
              </a:rPr>
              <a:t> </a:t>
            </a:r>
            <a:r>
              <a:rPr sz="1800" b="1" spc="-25" dirty="0">
                <a:solidFill>
                  <a:srgbClr val="00B0F0"/>
                </a:solidFill>
                <a:latin typeface="Meiryo"/>
                <a:cs typeface="Meiryo"/>
              </a:rPr>
              <a:t>×3</a:t>
            </a:r>
            <a:endParaRPr sz="1800">
              <a:latin typeface="Meiryo"/>
              <a:cs typeface="Meiryo"/>
            </a:endParaRPr>
          </a:p>
          <a:p>
            <a:pPr marL="400050">
              <a:lnSpc>
                <a:spcPts val="2125"/>
              </a:lnSpc>
            </a:pPr>
            <a:r>
              <a:rPr sz="1800" b="1" dirty="0">
                <a:solidFill>
                  <a:srgbClr val="00B0F0"/>
                </a:solidFill>
                <a:latin typeface="Meiryo"/>
                <a:cs typeface="Meiryo"/>
              </a:rPr>
              <a:t>=</a:t>
            </a:r>
            <a:r>
              <a:rPr sz="1800" b="1" spc="-15" dirty="0">
                <a:solidFill>
                  <a:srgbClr val="00B0F0"/>
                </a:solidFill>
                <a:latin typeface="Meiryo"/>
                <a:cs typeface="Meiryo"/>
              </a:rPr>
              <a:t> </a:t>
            </a:r>
            <a:r>
              <a:rPr sz="1800" b="1" u="sng" spc="-25" dirty="0">
                <a:solidFill>
                  <a:srgbClr val="00B0F0"/>
                </a:solidFill>
                <a:uFill>
                  <a:solidFill>
                    <a:srgbClr val="00B0F0"/>
                  </a:solidFill>
                </a:uFill>
                <a:latin typeface="Meiryo"/>
                <a:cs typeface="Meiryo"/>
              </a:rPr>
              <a:t>0.3</a:t>
            </a:r>
            <a:endParaRPr sz="1800">
              <a:latin typeface="Meiryo"/>
              <a:cs typeface="Meiryo"/>
            </a:endParaRPr>
          </a:p>
          <a:p>
            <a:pPr marL="114300">
              <a:lnSpc>
                <a:spcPct val="100000"/>
              </a:lnSpc>
              <a:spcBef>
                <a:spcPts val="215"/>
              </a:spcBef>
            </a:pPr>
            <a:r>
              <a:rPr sz="1800" b="1" dirty="0">
                <a:solidFill>
                  <a:srgbClr val="00B0F0"/>
                </a:solidFill>
                <a:latin typeface="Meiryo"/>
                <a:cs typeface="Meiryo"/>
              </a:rPr>
              <a:t>y</a:t>
            </a:r>
            <a:r>
              <a:rPr sz="1800" b="1" baseline="-13888" dirty="0">
                <a:solidFill>
                  <a:srgbClr val="00B0F0"/>
                </a:solidFill>
                <a:latin typeface="Meiryo"/>
                <a:cs typeface="Meiryo"/>
              </a:rPr>
              <a:t>3</a:t>
            </a:r>
            <a:r>
              <a:rPr sz="1800" b="1" spc="247" baseline="-13888" dirty="0">
                <a:solidFill>
                  <a:srgbClr val="00B0F0"/>
                </a:solidFill>
                <a:latin typeface="Meiryo"/>
                <a:cs typeface="Meiryo"/>
              </a:rPr>
              <a:t> </a:t>
            </a:r>
            <a:r>
              <a:rPr sz="1800" b="1" dirty="0">
                <a:solidFill>
                  <a:srgbClr val="00B0F0"/>
                </a:solidFill>
                <a:latin typeface="Meiryo"/>
                <a:cs typeface="Meiryo"/>
              </a:rPr>
              <a:t>=</a:t>
            </a:r>
            <a:r>
              <a:rPr sz="1800" b="1" spc="-35" dirty="0">
                <a:solidFill>
                  <a:srgbClr val="00B0F0"/>
                </a:solidFill>
                <a:latin typeface="Meiryo"/>
                <a:cs typeface="Meiryo"/>
              </a:rPr>
              <a:t> </a:t>
            </a:r>
            <a:r>
              <a:rPr sz="1800" b="1" dirty="0">
                <a:solidFill>
                  <a:srgbClr val="00B0F0"/>
                </a:solidFill>
                <a:latin typeface="Meiryo"/>
                <a:cs typeface="Meiryo"/>
              </a:rPr>
              <a:t>Sigmoid(μ</a:t>
            </a:r>
            <a:r>
              <a:rPr sz="1800" b="1" baseline="-13888" dirty="0">
                <a:solidFill>
                  <a:srgbClr val="00B0F0"/>
                </a:solidFill>
                <a:latin typeface="Meiryo"/>
                <a:cs typeface="Meiryo"/>
              </a:rPr>
              <a:t>3</a:t>
            </a:r>
            <a:r>
              <a:rPr sz="1800" b="1" dirty="0">
                <a:solidFill>
                  <a:srgbClr val="00B0F0"/>
                </a:solidFill>
                <a:latin typeface="Meiryo"/>
                <a:cs typeface="Meiryo"/>
              </a:rPr>
              <a:t>)</a:t>
            </a:r>
            <a:r>
              <a:rPr sz="1800" b="1" spc="-35" dirty="0">
                <a:solidFill>
                  <a:srgbClr val="00B0F0"/>
                </a:solidFill>
                <a:latin typeface="Meiryo"/>
                <a:cs typeface="Meiryo"/>
              </a:rPr>
              <a:t> </a:t>
            </a:r>
            <a:r>
              <a:rPr sz="1800" b="1" dirty="0">
                <a:solidFill>
                  <a:srgbClr val="00B0F0"/>
                </a:solidFill>
                <a:latin typeface="Meiryo"/>
                <a:cs typeface="Meiryo"/>
              </a:rPr>
              <a:t>=</a:t>
            </a:r>
            <a:r>
              <a:rPr sz="1800" b="1" spc="-35" dirty="0">
                <a:solidFill>
                  <a:srgbClr val="00B0F0"/>
                </a:solidFill>
                <a:latin typeface="Meiryo"/>
                <a:cs typeface="Meiryo"/>
              </a:rPr>
              <a:t> </a:t>
            </a:r>
            <a:r>
              <a:rPr sz="1800" b="1" u="sng" spc="-10" dirty="0">
                <a:solidFill>
                  <a:srgbClr val="FF0000"/>
                </a:solidFill>
                <a:uFill>
                  <a:solidFill>
                    <a:srgbClr val="FF0000"/>
                  </a:solidFill>
                </a:uFill>
                <a:latin typeface="Meiryo"/>
                <a:cs typeface="Meiryo"/>
              </a:rPr>
              <a:t>0.5744…</a:t>
            </a:r>
            <a:endParaRPr sz="1800">
              <a:latin typeface="Meiryo"/>
              <a:cs typeface="Meiryo"/>
            </a:endParaRPr>
          </a:p>
        </p:txBody>
      </p:sp>
      <p:sp>
        <p:nvSpPr>
          <p:cNvPr id="8" name="object 8"/>
          <p:cNvSpPr txBox="1"/>
          <p:nvPr/>
        </p:nvSpPr>
        <p:spPr>
          <a:xfrm>
            <a:off x="4267200" y="3221254"/>
            <a:ext cx="381000" cy="369570"/>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800" spc="-50" dirty="0">
                <a:latin typeface="Arial"/>
                <a:cs typeface="Arial"/>
              </a:rPr>
              <a:t>3</a:t>
            </a:r>
            <a:endParaRPr sz="1800">
              <a:latin typeface="Arial"/>
              <a:cs typeface="Arial"/>
            </a:endParaRPr>
          </a:p>
        </p:txBody>
      </p:sp>
      <p:sp>
        <p:nvSpPr>
          <p:cNvPr id="9" name="object 9"/>
          <p:cNvSpPr txBox="1"/>
          <p:nvPr/>
        </p:nvSpPr>
        <p:spPr>
          <a:xfrm>
            <a:off x="4724400" y="3221254"/>
            <a:ext cx="381000" cy="369570"/>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800" spc="-50" dirty="0">
                <a:latin typeface="Arial"/>
                <a:cs typeface="Arial"/>
              </a:rPr>
              <a:t>3</a:t>
            </a:r>
            <a:endParaRPr sz="1800">
              <a:latin typeface="Arial"/>
              <a:cs typeface="Arial"/>
            </a:endParaRPr>
          </a:p>
        </p:txBody>
      </p:sp>
      <p:sp>
        <p:nvSpPr>
          <p:cNvPr id="10" name="object 10"/>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2" name="object 12"/>
          <p:cNvSpPr txBox="1"/>
          <p:nvPr/>
        </p:nvSpPr>
        <p:spPr>
          <a:xfrm>
            <a:off x="7463639" y="4324603"/>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MS Gothic"/>
                <a:cs typeface="MS Gothic"/>
              </a:rPr>
              <a:t>確率で考える</a:t>
            </a:r>
            <a:endParaRPr sz="1800">
              <a:latin typeface="MS Gothic"/>
              <a:cs typeface="MS Gothic"/>
            </a:endParaRPr>
          </a:p>
        </p:txBody>
      </p:sp>
      <p:sp>
        <p:nvSpPr>
          <p:cNvPr id="13" name="object 13"/>
          <p:cNvSpPr/>
          <p:nvPr/>
        </p:nvSpPr>
        <p:spPr>
          <a:xfrm>
            <a:off x="7384900" y="4655152"/>
            <a:ext cx="673735" cy="262890"/>
          </a:xfrm>
          <a:custGeom>
            <a:avLst/>
            <a:gdLst/>
            <a:ahLst/>
            <a:cxnLst/>
            <a:rect l="l" t="t" r="r" b="b"/>
            <a:pathLst>
              <a:path w="673734" h="262889">
                <a:moveTo>
                  <a:pt x="58211" y="191272"/>
                </a:moveTo>
                <a:lnTo>
                  <a:pt x="0" y="253477"/>
                </a:lnTo>
                <a:lnTo>
                  <a:pt x="84691" y="262724"/>
                </a:lnTo>
                <a:lnTo>
                  <a:pt x="74741" y="235877"/>
                </a:lnTo>
                <a:lnTo>
                  <a:pt x="61197" y="235877"/>
                </a:lnTo>
                <a:lnTo>
                  <a:pt x="57887" y="226946"/>
                </a:lnTo>
                <a:lnTo>
                  <a:pt x="69796" y="222532"/>
                </a:lnTo>
                <a:lnTo>
                  <a:pt x="58211" y="191272"/>
                </a:lnTo>
                <a:close/>
              </a:path>
              <a:path w="673734" h="262889">
                <a:moveTo>
                  <a:pt x="69796" y="222532"/>
                </a:moveTo>
                <a:lnTo>
                  <a:pt x="57887" y="226946"/>
                </a:lnTo>
                <a:lnTo>
                  <a:pt x="61197" y="235877"/>
                </a:lnTo>
                <a:lnTo>
                  <a:pt x="73106" y="231464"/>
                </a:lnTo>
                <a:lnTo>
                  <a:pt x="69796" y="222532"/>
                </a:lnTo>
                <a:close/>
              </a:path>
              <a:path w="673734" h="262889">
                <a:moveTo>
                  <a:pt x="73106" y="231464"/>
                </a:moveTo>
                <a:lnTo>
                  <a:pt x="61197" y="235877"/>
                </a:lnTo>
                <a:lnTo>
                  <a:pt x="74741" y="235877"/>
                </a:lnTo>
                <a:lnTo>
                  <a:pt x="73106" y="231464"/>
                </a:lnTo>
                <a:close/>
              </a:path>
              <a:path w="673734" h="262889">
                <a:moveTo>
                  <a:pt x="670276" y="0"/>
                </a:moveTo>
                <a:lnTo>
                  <a:pt x="69796" y="222532"/>
                </a:lnTo>
                <a:lnTo>
                  <a:pt x="73106" y="231464"/>
                </a:lnTo>
                <a:lnTo>
                  <a:pt x="673586" y="8931"/>
                </a:lnTo>
                <a:lnTo>
                  <a:pt x="670276" y="0"/>
                </a:lnTo>
                <a:close/>
              </a:path>
            </a:pathLst>
          </a:custGeom>
          <a:solidFill>
            <a:srgbClr val="FF0000"/>
          </a:solidFill>
        </p:spPr>
        <p:txBody>
          <a:bodyPr wrap="square" lIns="0" tIns="0" rIns="0" bIns="0" rtlCol="0"/>
          <a:lstStyle/>
          <a:p>
            <a:endParaRPr/>
          </a:p>
        </p:txBody>
      </p:sp>
      <p:sp>
        <p:nvSpPr>
          <p:cNvPr id="14" name="object 14"/>
          <p:cNvSpPr txBox="1"/>
          <p:nvPr/>
        </p:nvSpPr>
        <p:spPr>
          <a:xfrm>
            <a:off x="4358461" y="1546908"/>
            <a:ext cx="643255" cy="307975"/>
          </a:xfrm>
          <a:prstGeom prst="rect">
            <a:avLst/>
          </a:prstGeom>
          <a:solidFill>
            <a:srgbClr val="FFFFFF"/>
          </a:solidFill>
        </p:spPr>
        <p:txBody>
          <a:bodyPr vert="horz" wrap="square" lIns="0" tIns="45720" rIns="0" bIns="0" rtlCol="0">
            <a:spAutoFit/>
          </a:bodyPr>
          <a:lstStyle/>
          <a:p>
            <a:pPr marL="90805">
              <a:lnSpc>
                <a:spcPct val="100000"/>
              </a:lnSpc>
              <a:spcBef>
                <a:spcPts val="360"/>
              </a:spcBef>
            </a:pPr>
            <a:r>
              <a:rPr sz="1400" spc="-20" dirty="0">
                <a:latin typeface="Arial"/>
                <a:cs typeface="Arial"/>
              </a:rPr>
              <a:t>ReLU</a:t>
            </a:r>
            <a:endParaRPr sz="1400">
              <a:latin typeface="Arial"/>
              <a:cs typeface="Arial"/>
            </a:endParaRPr>
          </a:p>
        </p:txBody>
      </p:sp>
      <p:sp>
        <p:nvSpPr>
          <p:cNvPr id="15" name="object 15"/>
          <p:cNvSpPr txBox="1"/>
          <p:nvPr/>
        </p:nvSpPr>
        <p:spPr>
          <a:xfrm>
            <a:off x="4358461" y="2721173"/>
            <a:ext cx="747395" cy="307975"/>
          </a:xfrm>
          <a:prstGeom prst="rect">
            <a:avLst/>
          </a:prstGeom>
          <a:solidFill>
            <a:srgbClr val="FFFFFF"/>
          </a:solidFill>
        </p:spPr>
        <p:txBody>
          <a:bodyPr vert="horz" wrap="square" lIns="0" tIns="45085" rIns="0" bIns="0" rtlCol="0">
            <a:spAutoFit/>
          </a:bodyPr>
          <a:lstStyle/>
          <a:p>
            <a:pPr marL="90805">
              <a:lnSpc>
                <a:spcPct val="100000"/>
              </a:lnSpc>
              <a:spcBef>
                <a:spcPts val="355"/>
              </a:spcBef>
            </a:pPr>
            <a:r>
              <a:rPr sz="1400" spc="-20" dirty="0">
                <a:latin typeface="Arial"/>
                <a:cs typeface="Arial"/>
              </a:rPr>
              <a:t>ReLU</a:t>
            </a:r>
            <a:endParaRPr sz="1400">
              <a:latin typeface="Arial"/>
              <a:cs typeface="Arial"/>
            </a:endParaRPr>
          </a:p>
        </p:txBody>
      </p:sp>
      <p:grpSp>
        <p:nvGrpSpPr>
          <p:cNvPr id="16" name="object 16"/>
          <p:cNvGrpSpPr/>
          <p:nvPr/>
        </p:nvGrpSpPr>
        <p:grpSpPr>
          <a:xfrm>
            <a:off x="6925677" y="2680409"/>
            <a:ext cx="999490" cy="273050"/>
            <a:chOff x="6925677" y="2680409"/>
            <a:chExt cx="999490" cy="273050"/>
          </a:xfrm>
        </p:grpSpPr>
        <p:pic>
          <p:nvPicPr>
            <p:cNvPr id="17" name="object 17"/>
            <p:cNvPicPr/>
            <p:nvPr/>
          </p:nvPicPr>
          <p:blipFill>
            <a:blip r:embed="rId3" cstate="print"/>
            <a:stretch>
              <a:fillRect/>
            </a:stretch>
          </p:blipFill>
          <p:spPr>
            <a:xfrm>
              <a:off x="6925677" y="2680409"/>
              <a:ext cx="390368" cy="260244"/>
            </a:xfrm>
            <a:prstGeom prst="rect">
              <a:avLst/>
            </a:prstGeom>
          </p:spPr>
        </p:pic>
        <p:pic>
          <p:nvPicPr>
            <p:cNvPr id="18" name="object 18"/>
            <p:cNvPicPr/>
            <p:nvPr/>
          </p:nvPicPr>
          <p:blipFill>
            <a:blip r:embed="rId4" cstate="print"/>
            <a:stretch>
              <a:fillRect/>
            </a:stretch>
          </p:blipFill>
          <p:spPr>
            <a:xfrm>
              <a:off x="7429078" y="2691240"/>
              <a:ext cx="495721" cy="261630"/>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 折れ線グラフ&#10;&#10;自動的に生成された説明">
            <a:extLst>
              <a:ext uri="{FF2B5EF4-FFF2-40B4-BE49-F238E27FC236}">
                <a16:creationId xmlns:a16="http://schemas.microsoft.com/office/drawing/2014/main" id="{04DA6470-8B74-F4AC-7124-E13DF17C0BE4}"/>
              </a:ext>
            </a:extLst>
          </p:cNvPr>
          <p:cNvPicPr>
            <a:picLocks noChangeAspect="1"/>
          </p:cNvPicPr>
          <p:nvPr/>
        </p:nvPicPr>
        <p:blipFill rotWithShape="1">
          <a:blip r:embed="rId2">
            <a:extLst>
              <a:ext uri="{28A0092B-C50C-407E-A947-70E740481C1C}">
                <a14:useLocalDpi xmlns:a14="http://schemas.microsoft.com/office/drawing/2010/main" val="0"/>
              </a:ext>
            </a:extLst>
          </a:blip>
          <a:srcRect b="27778"/>
          <a:stretch/>
        </p:blipFill>
        <p:spPr>
          <a:xfrm>
            <a:off x="0" y="0"/>
            <a:ext cx="9144000" cy="3714750"/>
          </a:xfrm>
          <a:prstGeom prst="rect">
            <a:avLst/>
          </a:prstGeom>
        </p:spPr>
      </p:pic>
      <p:sp>
        <p:nvSpPr>
          <p:cNvPr id="4" name="テキスト ボックス 3">
            <a:extLst>
              <a:ext uri="{FF2B5EF4-FFF2-40B4-BE49-F238E27FC236}">
                <a16:creationId xmlns:a16="http://schemas.microsoft.com/office/drawing/2014/main" id="{8C3434DD-F4F0-50FA-12A3-35A190B9CA24}"/>
              </a:ext>
            </a:extLst>
          </p:cNvPr>
          <p:cNvSpPr txBox="1"/>
          <p:nvPr/>
        </p:nvSpPr>
        <p:spPr>
          <a:xfrm>
            <a:off x="1371600" y="3790950"/>
            <a:ext cx="1951175" cy="707886"/>
          </a:xfrm>
          <a:prstGeom prst="rect">
            <a:avLst/>
          </a:prstGeom>
          <a:noFill/>
        </p:spPr>
        <p:txBody>
          <a:bodyPr wrap="none" rtlCol="0">
            <a:spAutoFit/>
          </a:bodyPr>
          <a:lstStyle/>
          <a:p>
            <a:r>
              <a:rPr kumimoji="1" lang="en-US" altLang="ja-JP" sz="2000" b="1">
                <a:latin typeface="Meiryo" panose="020B0604030504040204" pitchFamily="34" charset="-128"/>
                <a:ea typeface="Meiryo" panose="020B0604030504040204" pitchFamily="34" charset="-128"/>
              </a:rPr>
              <a:t>y = x (x &gt; 0)</a:t>
            </a:r>
          </a:p>
          <a:p>
            <a:r>
              <a:rPr kumimoji="1" lang="en-US" altLang="ja-JP" sz="2000" b="1">
                <a:latin typeface="Meiryo" panose="020B0604030504040204" pitchFamily="34" charset="-128"/>
                <a:ea typeface="Meiryo" panose="020B0604030504040204" pitchFamily="34" charset="-128"/>
              </a:rPr>
              <a:t>y = 0 (x </a:t>
            </a:r>
            <a:r>
              <a:rPr lang="ja-JP" altLang="ja-JP" sz="2000" b="1">
                <a:effectLst/>
                <a:latin typeface="Meiryo" panose="020B0604030504040204" pitchFamily="34" charset="-128"/>
                <a:ea typeface="Meiryo" panose="020B0604030504040204" pitchFamily="34" charset="-128"/>
                <a:cs typeface="Times New Roman" panose="02020603050405020304" pitchFamily="18" charset="0"/>
              </a:rPr>
              <a:t>≦</a:t>
            </a:r>
            <a:r>
              <a:rPr kumimoji="1" lang="en-US" altLang="ja-JP" sz="2000" b="1">
                <a:effectLst/>
                <a:latin typeface="Meiryo" panose="020B0604030504040204" pitchFamily="34" charset="-128"/>
                <a:ea typeface="Meiryo" panose="020B0604030504040204" pitchFamily="34" charset="-128"/>
              </a:rPr>
              <a:t> 0)</a:t>
            </a:r>
            <a:endParaRPr kumimoji="1" lang="ja-JP" altLang="en-US" sz="2000" b="1">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2F4BBF4-8D08-FAA9-DD44-743D3C3147F9}"/>
                  </a:ext>
                </a:extLst>
              </p:cNvPr>
              <p:cNvSpPr txBox="1"/>
              <p:nvPr/>
            </p:nvSpPr>
            <p:spPr>
              <a:xfrm>
                <a:off x="5538907" y="3812241"/>
                <a:ext cx="2325893" cy="714811"/>
              </a:xfrm>
              <a:prstGeom prst="rect">
                <a:avLst/>
              </a:prstGeom>
              <a:noFill/>
            </p:spPr>
            <p:txBody>
              <a:bodyPr wrap="none" rtlCol="0">
                <a:spAutoFit/>
              </a:bodyPr>
              <a:lstStyle/>
              <a:p>
                <a:pPr algn="just"/>
                <a:r>
                  <a:rPr lang="en-US" altLang="ja-JP" sz="2800" b="1" kern="100">
                    <a:effectLst/>
                    <a:latin typeface="Meiryo" panose="020B0604030504040204" pitchFamily="34" charset="-128"/>
                    <a:ea typeface="Meiryo" panose="020B0604030504040204" pitchFamily="34" charset="-128"/>
                    <a:cs typeface="Times New Roman" panose="02020603050405020304" pitchFamily="18" charset="0"/>
                  </a:rPr>
                  <a:t>y</a:t>
                </a:r>
                <a:r>
                  <a:rPr lang="ja-JP" altLang="ja-JP" sz="2800" b="1" kern="100">
                    <a:effectLst/>
                    <a:latin typeface="Meiryo" panose="020B0604030504040204" pitchFamily="34" charset="-128"/>
                    <a:ea typeface="Meiryo" panose="020B0604030504040204" pitchFamily="34" charset="-128"/>
                    <a:cs typeface="Times New Roman" panose="02020603050405020304" pitchFamily="18" charset="0"/>
                  </a:rPr>
                  <a:t>　</a:t>
                </a:r>
                <a:r>
                  <a:rPr lang="en-US" altLang="ja-JP" sz="2800" b="1" kern="100">
                    <a:effectLst/>
                    <a:latin typeface="Meiryo" panose="020B0604030504040204" pitchFamily="34" charset="-128"/>
                    <a:ea typeface="Meiryo" panose="020B0604030504040204" pitchFamily="34" charset="-128"/>
                    <a:cs typeface="Times New Roman" panose="02020603050405020304" pitchFamily="18" charset="0"/>
                  </a:rPr>
                  <a:t>=</a:t>
                </a:r>
                <a:r>
                  <a:rPr lang="ja-JP" altLang="ja-JP" sz="2800" b="1" kern="100">
                    <a:effectLst/>
                    <a:latin typeface="Meiryo" panose="020B0604030504040204" pitchFamily="34" charset="-128"/>
                    <a:ea typeface="Meiryo" panose="020B0604030504040204" pitchFamily="34" charset="-128"/>
                    <a:cs typeface="Times New Roman" panose="02020603050405020304" pitchFamily="18" charset="0"/>
                  </a:rPr>
                  <a:t>　</a:t>
                </a:r>
                <a14:m>
                  <m:oMath xmlns:m="http://schemas.openxmlformats.org/officeDocument/2006/math">
                    <m:f>
                      <m:fPr>
                        <m:ctrlPr>
                          <a:rPr lang="ja-JP" altLang="ja-JP" sz="2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𝟏</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 </m:t>
                        </m:r>
                      </m:num>
                      <m:den>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𝟏</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 + </m:t>
                        </m:r>
                        <m:sSup>
                          <m:sSupPr>
                            <m:ctrlPr>
                              <a:rPr lang="ja-JP" altLang="ja-JP" sz="28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𝒆</m:t>
                            </m:r>
                          </m:e>
                          <m:sup>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800" b="1" i="1" kern="100">
                                <a:effectLst/>
                                <a:latin typeface="Cambria Math" panose="02040503050406030204" pitchFamily="18" charset="0"/>
                                <a:ea typeface="游明朝" panose="02020400000000000000" pitchFamily="18" charset="-128"/>
                                <a:cs typeface="Times New Roman" panose="02020603050405020304" pitchFamily="18" charset="0"/>
                              </a:rPr>
                              <m:t>𝒙</m:t>
                            </m:r>
                          </m:sup>
                        </m:sSup>
                      </m:den>
                    </m:f>
                  </m:oMath>
                </a14:m>
                <a:endParaRPr lang="ja-JP" altLang="ja-JP" sz="2800" b="1" kern="100">
                  <a:effectLst/>
                  <a:latin typeface="Meiryo" panose="020B0604030504040204" pitchFamily="34" charset="-128"/>
                  <a:ea typeface="Meiryo" panose="020B0604030504040204" pitchFamily="34" charset="-128"/>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72F4BBF4-8D08-FAA9-DD44-743D3C3147F9}"/>
                  </a:ext>
                </a:extLst>
              </p:cNvPr>
              <p:cNvSpPr txBox="1">
                <a:spLocks noRot="1" noChangeAspect="1" noMove="1" noResize="1" noEditPoints="1" noAdjustHandles="1" noChangeArrowheads="1" noChangeShapeType="1" noTextEdit="1"/>
              </p:cNvSpPr>
              <p:nvPr/>
            </p:nvSpPr>
            <p:spPr>
              <a:xfrm>
                <a:off x="5538907" y="3812241"/>
                <a:ext cx="2325893" cy="714811"/>
              </a:xfrm>
              <a:prstGeom prst="rect">
                <a:avLst/>
              </a:prstGeom>
              <a:blipFill>
                <a:blip r:embed="rId3"/>
                <a:stretch>
                  <a:fillRect l="-5512" b="-10169"/>
                </a:stretch>
              </a:blipFill>
            </p:spPr>
            <p:txBody>
              <a:bodyPr/>
              <a:lstStyle/>
              <a:p>
                <a:r>
                  <a:rPr lang="en-US">
                    <a:noFill/>
                  </a:rPr>
                  <a:t> </a:t>
                </a:r>
              </a:p>
            </p:txBody>
          </p:sp>
        </mc:Fallback>
      </mc:AlternateContent>
      <p:sp>
        <p:nvSpPr>
          <p:cNvPr id="2" name="ニューラルネットワークとは(軽く復習)">
            <a:extLst>
              <a:ext uri="{FF2B5EF4-FFF2-40B4-BE49-F238E27FC236}">
                <a16:creationId xmlns:a16="http://schemas.microsoft.com/office/drawing/2014/main" id="{2271D38F-268B-18A9-259D-18EA2B5541BB}"/>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
        <p:nvSpPr>
          <p:cNvPr id="6" name="object 10">
            <a:extLst>
              <a:ext uri="{FF2B5EF4-FFF2-40B4-BE49-F238E27FC236}">
                <a16:creationId xmlns:a16="http://schemas.microsoft.com/office/drawing/2014/main" id="{CDA3F3C2-CDF9-21B0-48EF-878D93B75276}"/>
              </a:ext>
            </a:extLst>
          </p:cNvPr>
          <p:cNvSpPr/>
          <p:nvPr/>
        </p:nvSpPr>
        <p:spPr>
          <a:xfrm>
            <a:off x="4740088" y="759758"/>
            <a:ext cx="4182110" cy="4020820"/>
          </a:xfrm>
          <a:custGeom>
            <a:avLst/>
            <a:gdLst/>
            <a:ahLst/>
            <a:cxnLst/>
            <a:rect l="l" t="t" r="r" b="b"/>
            <a:pathLst>
              <a:path w="4182109" h="4020820">
                <a:moveTo>
                  <a:pt x="0" y="670123"/>
                </a:moveTo>
                <a:lnTo>
                  <a:pt x="1682" y="622265"/>
                </a:lnTo>
                <a:lnTo>
                  <a:pt x="6654" y="575316"/>
                </a:lnTo>
                <a:lnTo>
                  <a:pt x="14802" y="529388"/>
                </a:lnTo>
                <a:lnTo>
                  <a:pt x="26013" y="484596"/>
                </a:lnTo>
                <a:lnTo>
                  <a:pt x="40174" y="441051"/>
                </a:lnTo>
                <a:lnTo>
                  <a:pt x="57170" y="398869"/>
                </a:lnTo>
                <a:lnTo>
                  <a:pt x="76889" y="358161"/>
                </a:lnTo>
                <a:lnTo>
                  <a:pt x="99216" y="319043"/>
                </a:lnTo>
                <a:lnTo>
                  <a:pt x="124040" y="281626"/>
                </a:lnTo>
                <a:lnTo>
                  <a:pt x="151246" y="246024"/>
                </a:lnTo>
                <a:lnTo>
                  <a:pt x="180721" y="212352"/>
                </a:lnTo>
                <a:lnTo>
                  <a:pt x="212352" y="180721"/>
                </a:lnTo>
                <a:lnTo>
                  <a:pt x="246024" y="151246"/>
                </a:lnTo>
                <a:lnTo>
                  <a:pt x="281626" y="124040"/>
                </a:lnTo>
                <a:lnTo>
                  <a:pt x="319042" y="99216"/>
                </a:lnTo>
                <a:lnTo>
                  <a:pt x="358161" y="76889"/>
                </a:lnTo>
                <a:lnTo>
                  <a:pt x="398869" y="57170"/>
                </a:lnTo>
                <a:lnTo>
                  <a:pt x="441051" y="40174"/>
                </a:lnTo>
                <a:lnTo>
                  <a:pt x="484595" y="26013"/>
                </a:lnTo>
                <a:lnTo>
                  <a:pt x="529388" y="14802"/>
                </a:lnTo>
                <a:lnTo>
                  <a:pt x="575316" y="6654"/>
                </a:lnTo>
                <a:lnTo>
                  <a:pt x="622265" y="1682"/>
                </a:lnTo>
                <a:lnTo>
                  <a:pt x="670122" y="0"/>
                </a:lnTo>
                <a:lnTo>
                  <a:pt x="3511913" y="0"/>
                </a:lnTo>
                <a:lnTo>
                  <a:pt x="3559770" y="1682"/>
                </a:lnTo>
                <a:lnTo>
                  <a:pt x="3606719" y="6654"/>
                </a:lnTo>
                <a:lnTo>
                  <a:pt x="3652647" y="14802"/>
                </a:lnTo>
                <a:lnTo>
                  <a:pt x="3697440" y="26013"/>
                </a:lnTo>
                <a:lnTo>
                  <a:pt x="3740984" y="40174"/>
                </a:lnTo>
                <a:lnTo>
                  <a:pt x="3783167" y="57170"/>
                </a:lnTo>
                <a:lnTo>
                  <a:pt x="3823874" y="76889"/>
                </a:lnTo>
                <a:lnTo>
                  <a:pt x="3862993" y="99216"/>
                </a:lnTo>
                <a:lnTo>
                  <a:pt x="3900409" y="124040"/>
                </a:lnTo>
                <a:lnTo>
                  <a:pt x="3936011" y="151246"/>
                </a:lnTo>
                <a:lnTo>
                  <a:pt x="3969684" y="180721"/>
                </a:lnTo>
                <a:lnTo>
                  <a:pt x="4001314" y="212352"/>
                </a:lnTo>
                <a:lnTo>
                  <a:pt x="4030789" y="246024"/>
                </a:lnTo>
                <a:lnTo>
                  <a:pt x="4057995" y="281626"/>
                </a:lnTo>
                <a:lnTo>
                  <a:pt x="4082819" y="319043"/>
                </a:lnTo>
                <a:lnTo>
                  <a:pt x="4105147" y="358161"/>
                </a:lnTo>
                <a:lnTo>
                  <a:pt x="4124865" y="398869"/>
                </a:lnTo>
                <a:lnTo>
                  <a:pt x="4141862" y="441051"/>
                </a:lnTo>
                <a:lnTo>
                  <a:pt x="4156022" y="484596"/>
                </a:lnTo>
                <a:lnTo>
                  <a:pt x="4167233" y="529388"/>
                </a:lnTo>
                <a:lnTo>
                  <a:pt x="4175381" y="575316"/>
                </a:lnTo>
                <a:lnTo>
                  <a:pt x="4180353" y="622265"/>
                </a:lnTo>
                <a:lnTo>
                  <a:pt x="4182036" y="670123"/>
                </a:lnTo>
                <a:lnTo>
                  <a:pt x="4182036" y="3350547"/>
                </a:lnTo>
                <a:lnTo>
                  <a:pt x="4180353" y="3398404"/>
                </a:lnTo>
                <a:lnTo>
                  <a:pt x="4175381" y="3445353"/>
                </a:lnTo>
                <a:lnTo>
                  <a:pt x="4167233" y="3491281"/>
                </a:lnTo>
                <a:lnTo>
                  <a:pt x="4156022" y="3536074"/>
                </a:lnTo>
                <a:lnTo>
                  <a:pt x="4141862" y="3579618"/>
                </a:lnTo>
                <a:lnTo>
                  <a:pt x="4124865" y="3621801"/>
                </a:lnTo>
                <a:lnTo>
                  <a:pt x="4105147" y="3662508"/>
                </a:lnTo>
                <a:lnTo>
                  <a:pt x="4082819" y="3701627"/>
                </a:lnTo>
                <a:lnTo>
                  <a:pt x="4057995" y="3739043"/>
                </a:lnTo>
                <a:lnTo>
                  <a:pt x="4030789" y="3774645"/>
                </a:lnTo>
                <a:lnTo>
                  <a:pt x="4001314" y="3808318"/>
                </a:lnTo>
                <a:lnTo>
                  <a:pt x="3969684" y="3839948"/>
                </a:lnTo>
                <a:lnTo>
                  <a:pt x="3936011" y="3869423"/>
                </a:lnTo>
                <a:lnTo>
                  <a:pt x="3900409" y="3896629"/>
                </a:lnTo>
                <a:lnTo>
                  <a:pt x="3862993" y="3921453"/>
                </a:lnTo>
                <a:lnTo>
                  <a:pt x="3823874" y="3943781"/>
                </a:lnTo>
                <a:lnTo>
                  <a:pt x="3783167" y="3963499"/>
                </a:lnTo>
                <a:lnTo>
                  <a:pt x="3740984" y="3980495"/>
                </a:lnTo>
                <a:lnTo>
                  <a:pt x="3697440" y="3994656"/>
                </a:lnTo>
                <a:lnTo>
                  <a:pt x="3652647" y="4005867"/>
                </a:lnTo>
                <a:lnTo>
                  <a:pt x="3606719" y="4014015"/>
                </a:lnTo>
                <a:lnTo>
                  <a:pt x="3559770" y="4018987"/>
                </a:lnTo>
                <a:lnTo>
                  <a:pt x="3511913" y="4020670"/>
                </a:lnTo>
                <a:lnTo>
                  <a:pt x="670122" y="4020670"/>
                </a:lnTo>
                <a:lnTo>
                  <a:pt x="622265" y="4018987"/>
                </a:lnTo>
                <a:lnTo>
                  <a:pt x="575316" y="4014015"/>
                </a:lnTo>
                <a:lnTo>
                  <a:pt x="529388" y="4005867"/>
                </a:lnTo>
                <a:lnTo>
                  <a:pt x="484595" y="3994656"/>
                </a:lnTo>
                <a:lnTo>
                  <a:pt x="441051" y="3980495"/>
                </a:lnTo>
                <a:lnTo>
                  <a:pt x="398869" y="3963499"/>
                </a:lnTo>
                <a:lnTo>
                  <a:pt x="358161" y="3943781"/>
                </a:lnTo>
                <a:lnTo>
                  <a:pt x="319042" y="3921453"/>
                </a:lnTo>
                <a:lnTo>
                  <a:pt x="281626" y="3896629"/>
                </a:lnTo>
                <a:lnTo>
                  <a:pt x="246024" y="3869423"/>
                </a:lnTo>
                <a:lnTo>
                  <a:pt x="212352" y="3839948"/>
                </a:lnTo>
                <a:lnTo>
                  <a:pt x="180721" y="3808318"/>
                </a:lnTo>
                <a:lnTo>
                  <a:pt x="151246" y="3774645"/>
                </a:lnTo>
                <a:lnTo>
                  <a:pt x="124040" y="3739043"/>
                </a:lnTo>
                <a:lnTo>
                  <a:pt x="99216" y="3701627"/>
                </a:lnTo>
                <a:lnTo>
                  <a:pt x="76889" y="3662508"/>
                </a:lnTo>
                <a:lnTo>
                  <a:pt x="57170" y="3621801"/>
                </a:lnTo>
                <a:lnTo>
                  <a:pt x="40174" y="3579618"/>
                </a:lnTo>
                <a:lnTo>
                  <a:pt x="26013" y="3536074"/>
                </a:lnTo>
                <a:lnTo>
                  <a:pt x="14802" y="3491281"/>
                </a:lnTo>
                <a:lnTo>
                  <a:pt x="6654" y="3445353"/>
                </a:lnTo>
                <a:lnTo>
                  <a:pt x="1682" y="3398404"/>
                </a:lnTo>
                <a:lnTo>
                  <a:pt x="0" y="3350547"/>
                </a:lnTo>
                <a:lnTo>
                  <a:pt x="0" y="670123"/>
                </a:lnTo>
                <a:close/>
              </a:path>
            </a:pathLst>
          </a:custGeom>
          <a:ln w="25400">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1724666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grpSp>
        <p:nvGrpSpPr>
          <p:cNvPr id="4" name="object 4"/>
          <p:cNvGrpSpPr/>
          <p:nvPr/>
        </p:nvGrpSpPr>
        <p:grpSpPr>
          <a:xfrm>
            <a:off x="917616" y="642473"/>
            <a:ext cx="7314565" cy="4103370"/>
            <a:chOff x="917616" y="642473"/>
            <a:chExt cx="7314565" cy="4103370"/>
          </a:xfrm>
        </p:grpSpPr>
        <p:pic>
          <p:nvPicPr>
            <p:cNvPr id="5" name="object 5"/>
            <p:cNvPicPr/>
            <p:nvPr/>
          </p:nvPicPr>
          <p:blipFill>
            <a:blip r:embed="rId2" cstate="print"/>
            <a:stretch>
              <a:fillRect/>
            </a:stretch>
          </p:blipFill>
          <p:spPr>
            <a:xfrm>
              <a:off x="917616" y="642473"/>
              <a:ext cx="7314108" cy="4103165"/>
            </a:xfrm>
            <a:prstGeom prst="rect">
              <a:avLst/>
            </a:prstGeom>
          </p:spPr>
        </p:pic>
        <p:sp>
          <p:nvSpPr>
            <p:cNvPr id="6" name="object 6"/>
            <p:cNvSpPr/>
            <p:nvPr/>
          </p:nvSpPr>
          <p:spPr>
            <a:xfrm>
              <a:off x="5173132" y="1210732"/>
              <a:ext cx="2641600" cy="1490345"/>
            </a:xfrm>
            <a:custGeom>
              <a:avLst/>
              <a:gdLst/>
              <a:ahLst/>
              <a:cxnLst/>
              <a:rect l="l" t="t" r="r" b="b"/>
              <a:pathLst>
                <a:path w="2641600" h="1490345">
                  <a:moveTo>
                    <a:pt x="0" y="248361"/>
                  </a:moveTo>
                  <a:lnTo>
                    <a:pt x="5045" y="198307"/>
                  </a:lnTo>
                  <a:lnTo>
                    <a:pt x="19517" y="151687"/>
                  </a:lnTo>
                  <a:lnTo>
                    <a:pt x="42416" y="109500"/>
                  </a:lnTo>
                  <a:lnTo>
                    <a:pt x="72743" y="72743"/>
                  </a:lnTo>
                  <a:lnTo>
                    <a:pt x="109499" y="42416"/>
                  </a:lnTo>
                  <a:lnTo>
                    <a:pt x="151687" y="19517"/>
                  </a:lnTo>
                  <a:lnTo>
                    <a:pt x="198307" y="5045"/>
                  </a:lnTo>
                  <a:lnTo>
                    <a:pt x="248360" y="0"/>
                  </a:lnTo>
                  <a:lnTo>
                    <a:pt x="2393239" y="0"/>
                  </a:lnTo>
                  <a:lnTo>
                    <a:pt x="2443292" y="5045"/>
                  </a:lnTo>
                  <a:lnTo>
                    <a:pt x="2489912" y="19517"/>
                  </a:lnTo>
                  <a:lnTo>
                    <a:pt x="2532100" y="42416"/>
                  </a:lnTo>
                  <a:lnTo>
                    <a:pt x="2568856" y="72743"/>
                  </a:lnTo>
                  <a:lnTo>
                    <a:pt x="2599183" y="109500"/>
                  </a:lnTo>
                  <a:lnTo>
                    <a:pt x="2622082" y="151687"/>
                  </a:lnTo>
                  <a:lnTo>
                    <a:pt x="2636554" y="198307"/>
                  </a:lnTo>
                  <a:lnTo>
                    <a:pt x="2641600" y="248361"/>
                  </a:lnTo>
                  <a:lnTo>
                    <a:pt x="2641600" y="1241773"/>
                  </a:lnTo>
                  <a:lnTo>
                    <a:pt x="2636554" y="1291826"/>
                  </a:lnTo>
                  <a:lnTo>
                    <a:pt x="2622082" y="1338446"/>
                  </a:lnTo>
                  <a:lnTo>
                    <a:pt x="2599183" y="1380634"/>
                  </a:lnTo>
                  <a:lnTo>
                    <a:pt x="2568856" y="1417390"/>
                  </a:lnTo>
                  <a:lnTo>
                    <a:pt x="2532100" y="1447717"/>
                  </a:lnTo>
                  <a:lnTo>
                    <a:pt x="2489912" y="1470616"/>
                  </a:lnTo>
                  <a:lnTo>
                    <a:pt x="2443292" y="1485088"/>
                  </a:lnTo>
                  <a:lnTo>
                    <a:pt x="2393239" y="1490134"/>
                  </a:lnTo>
                  <a:lnTo>
                    <a:pt x="248360" y="1490134"/>
                  </a:lnTo>
                  <a:lnTo>
                    <a:pt x="198307" y="1485088"/>
                  </a:lnTo>
                  <a:lnTo>
                    <a:pt x="151687" y="1470616"/>
                  </a:lnTo>
                  <a:lnTo>
                    <a:pt x="109499" y="1447717"/>
                  </a:lnTo>
                  <a:lnTo>
                    <a:pt x="72743" y="1417390"/>
                  </a:lnTo>
                  <a:lnTo>
                    <a:pt x="42416" y="1380634"/>
                  </a:lnTo>
                  <a:lnTo>
                    <a:pt x="19517" y="1338446"/>
                  </a:lnTo>
                  <a:lnTo>
                    <a:pt x="5045" y="1291826"/>
                  </a:lnTo>
                  <a:lnTo>
                    <a:pt x="0" y="1241773"/>
                  </a:lnTo>
                  <a:lnTo>
                    <a:pt x="0" y="248361"/>
                  </a:lnTo>
                  <a:close/>
                </a:path>
              </a:pathLst>
            </a:custGeom>
            <a:ln w="25400">
              <a:solidFill>
                <a:srgbClr val="FF0000"/>
              </a:solidFill>
            </a:ln>
          </p:spPr>
          <p:txBody>
            <a:bodyPr wrap="square" lIns="0" tIns="0" rIns="0" bIns="0" rtlCol="0"/>
            <a:lstStyle/>
            <a:p>
              <a:endParaRPr/>
            </a:p>
          </p:txBody>
        </p:sp>
        <p:sp>
          <p:nvSpPr>
            <p:cNvPr id="7" name="object 7"/>
            <p:cNvSpPr/>
            <p:nvPr/>
          </p:nvSpPr>
          <p:spPr>
            <a:xfrm>
              <a:off x="3403284" y="1325515"/>
              <a:ext cx="1320800" cy="689610"/>
            </a:xfrm>
            <a:custGeom>
              <a:avLst/>
              <a:gdLst/>
              <a:ahLst/>
              <a:cxnLst/>
              <a:rect l="l" t="t" r="r" b="b"/>
              <a:pathLst>
                <a:path w="1320800" h="689610">
                  <a:moveTo>
                    <a:pt x="0" y="114927"/>
                  </a:moveTo>
                  <a:lnTo>
                    <a:pt x="9031" y="70192"/>
                  </a:lnTo>
                  <a:lnTo>
                    <a:pt x="33661" y="33661"/>
                  </a:lnTo>
                  <a:lnTo>
                    <a:pt x="70192" y="9031"/>
                  </a:lnTo>
                  <a:lnTo>
                    <a:pt x="114927" y="0"/>
                  </a:lnTo>
                  <a:lnTo>
                    <a:pt x="1205873" y="0"/>
                  </a:lnTo>
                  <a:lnTo>
                    <a:pt x="1250607" y="9031"/>
                  </a:lnTo>
                  <a:lnTo>
                    <a:pt x="1287138" y="33661"/>
                  </a:lnTo>
                  <a:lnTo>
                    <a:pt x="1311768" y="70192"/>
                  </a:lnTo>
                  <a:lnTo>
                    <a:pt x="1320800" y="114927"/>
                  </a:lnTo>
                  <a:lnTo>
                    <a:pt x="1320800" y="574624"/>
                  </a:lnTo>
                  <a:lnTo>
                    <a:pt x="1311768" y="619359"/>
                  </a:lnTo>
                  <a:lnTo>
                    <a:pt x="1287138" y="655890"/>
                  </a:lnTo>
                  <a:lnTo>
                    <a:pt x="1250607" y="680520"/>
                  </a:lnTo>
                  <a:lnTo>
                    <a:pt x="1205873" y="689552"/>
                  </a:lnTo>
                  <a:lnTo>
                    <a:pt x="114927" y="689552"/>
                  </a:lnTo>
                  <a:lnTo>
                    <a:pt x="70192" y="680520"/>
                  </a:lnTo>
                  <a:lnTo>
                    <a:pt x="33661" y="655890"/>
                  </a:lnTo>
                  <a:lnTo>
                    <a:pt x="9031" y="619359"/>
                  </a:lnTo>
                  <a:lnTo>
                    <a:pt x="0" y="574624"/>
                  </a:lnTo>
                  <a:lnTo>
                    <a:pt x="0" y="114927"/>
                  </a:lnTo>
                  <a:close/>
                </a:path>
              </a:pathLst>
            </a:custGeom>
            <a:ln w="25400">
              <a:solidFill>
                <a:srgbClr val="FF0000"/>
              </a:solidFill>
            </a:ln>
          </p:spPr>
          <p:txBody>
            <a:bodyPr wrap="square" lIns="0" tIns="0" rIns="0" bIns="0" rtlCol="0"/>
            <a:lstStyle/>
            <a:p>
              <a:endParaRPr/>
            </a:p>
          </p:txBody>
        </p:sp>
        <p:sp>
          <p:nvSpPr>
            <p:cNvPr id="8" name="object 8"/>
            <p:cNvSpPr/>
            <p:nvPr/>
          </p:nvSpPr>
          <p:spPr>
            <a:xfrm>
              <a:off x="2878349" y="2637848"/>
              <a:ext cx="1389380" cy="283210"/>
            </a:xfrm>
            <a:custGeom>
              <a:avLst/>
              <a:gdLst/>
              <a:ahLst/>
              <a:cxnLst/>
              <a:rect l="l" t="t" r="r" b="b"/>
              <a:pathLst>
                <a:path w="1389379" h="283210">
                  <a:moveTo>
                    <a:pt x="0" y="47192"/>
                  </a:moveTo>
                  <a:lnTo>
                    <a:pt x="3708" y="28823"/>
                  </a:lnTo>
                  <a:lnTo>
                    <a:pt x="13822" y="13822"/>
                  </a:lnTo>
                  <a:lnTo>
                    <a:pt x="28823" y="3708"/>
                  </a:lnTo>
                  <a:lnTo>
                    <a:pt x="47192" y="0"/>
                  </a:lnTo>
                  <a:lnTo>
                    <a:pt x="1341656" y="0"/>
                  </a:lnTo>
                  <a:lnTo>
                    <a:pt x="1360025" y="3708"/>
                  </a:lnTo>
                  <a:lnTo>
                    <a:pt x="1375026" y="13822"/>
                  </a:lnTo>
                  <a:lnTo>
                    <a:pt x="1385140" y="28823"/>
                  </a:lnTo>
                  <a:lnTo>
                    <a:pt x="1388849" y="47192"/>
                  </a:lnTo>
                  <a:lnTo>
                    <a:pt x="1388849" y="235959"/>
                  </a:lnTo>
                  <a:lnTo>
                    <a:pt x="1385140" y="254328"/>
                  </a:lnTo>
                  <a:lnTo>
                    <a:pt x="1375026" y="269329"/>
                  </a:lnTo>
                  <a:lnTo>
                    <a:pt x="1360025" y="279443"/>
                  </a:lnTo>
                  <a:lnTo>
                    <a:pt x="1341656" y="283152"/>
                  </a:lnTo>
                  <a:lnTo>
                    <a:pt x="47192" y="283152"/>
                  </a:lnTo>
                  <a:lnTo>
                    <a:pt x="28823" y="279443"/>
                  </a:lnTo>
                  <a:lnTo>
                    <a:pt x="13822" y="269329"/>
                  </a:lnTo>
                  <a:lnTo>
                    <a:pt x="3708" y="254328"/>
                  </a:lnTo>
                  <a:lnTo>
                    <a:pt x="0" y="235959"/>
                  </a:lnTo>
                  <a:lnTo>
                    <a:pt x="0" y="47192"/>
                  </a:lnTo>
                  <a:close/>
                </a:path>
              </a:pathLst>
            </a:custGeom>
            <a:ln w="25400">
              <a:solidFill>
                <a:srgbClr val="FF0000"/>
              </a:solidFill>
            </a:ln>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grpSp>
        <p:nvGrpSpPr>
          <p:cNvPr id="4" name="object 4"/>
          <p:cNvGrpSpPr/>
          <p:nvPr/>
        </p:nvGrpSpPr>
        <p:grpSpPr>
          <a:xfrm>
            <a:off x="63435" y="755490"/>
            <a:ext cx="9017635" cy="2539365"/>
            <a:chOff x="63435" y="755490"/>
            <a:chExt cx="9017635" cy="2539365"/>
          </a:xfrm>
        </p:grpSpPr>
        <p:pic>
          <p:nvPicPr>
            <p:cNvPr id="5" name="object 5"/>
            <p:cNvPicPr/>
            <p:nvPr/>
          </p:nvPicPr>
          <p:blipFill>
            <a:blip r:embed="rId2" cstate="print"/>
            <a:stretch>
              <a:fillRect/>
            </a:stretch>
          </p:blipFill>
          <p:spPr>
            <a:xfrm>
              <a:off x="72959" y="768033"/>
              <a:ext cx="4478867" cy="2513535"/>
            </a:xfrm>
            <a:prstGeom prst="rect">
              <a:avLst/>
            </a:prstGeom>
          </p:spPr>
        </p:pic>
        <p:sp>
          <p:nvSpPr>
            <p:cNvPr id="6" name="object 6"/>
            <p:cNvSpPr/>
            <p:nvPr/>
          </p:nvSpPr>
          <p:spPr>
            <a:xfrm>
              <a:off x="68197" y="763271"/>
              <a:ext cx="4488815" cy="2523490"/>
            </a:xfrm>
            <a:custGeom>
              <a:avLst/>
              <a:gdLst/>
              <a:ahLst/>
              <a:cxnLst/>
              <a:rect l="l" t="t" r="r" b="b"/>
              <a:pathLst>
                <a:path w="4488815" h="2523490">
                  <a:moveTo>
                    <a:pt x="0" y="0"/>
                  </a:moveTo>
                  <a:lnTo>
                    <a:pt x="4488392" y="0"/>
                  </a:lnTo>
                  <a:lnTo>
                    <a:pt x="4488392" y="2523061"/>
                  </a:lnTo>
                  <a:lnTo>
                    <a:pt x="0" y="2523061"/>
                  </a:lnTo>
                  <a:lnTo>
                    <a:pt x="0" y="0"/>
                  </a:lnTo>
                  <a:close/>
                </a:path>
              </a:pathLst>
            </a:custGeom>
            <a:ln w="9525">
              <a:solidFill>
                <a:srgbClr val="00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4592172" y="765014"/>
              <a:ext cx="4478867" cy="2516554"/>
            </a:xfrm>
            <a:prstGeom prst="rect">
              <a:avLst/>
            </a:prstGeom>
          </p:spPr>
        </p:pic>
        <p:sp>
          <p:nvSpPr>
            <p:cNvPr id="8" name="object 8"/>
            <p:cNvSpPr/>
            <p:nvPr/>
          </p:nvSpPr>
          <p:spPr>
            <a:xfrm>
              <a:off x="4587410" y="760252"/>
              <a:ext cx="4488815" cy="2526665"/>
            </a:xfrm>
            <a:custGeom>
              <a:avLst/>
              <a:gdLst/>
              <a:ahLst/>
              <a:cxnLst/>
              <a:rect l="l" t="t" r="r" b="b"/>
              <a:pathLst>
                <a:path w="4488815" h="2526665">
                  <a:moveTo>
                    <a:pt x="0" y="0"/>
                  </a:moveTo>
                  <a:lnTo>
                    <a:pt x="4488393" y="0"/>
                  </a:lnTo>
                  <a:lnTo>
                    <a:pt x="4488393" y="2526080"/>
                  </a:lnTo>
                  <a:lnTo>
                    <a:pt x="0" y="2526080"/>
                  </a:lnTo>
                  <a:lnTo>
                    <a:pt x="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157377" y="2474748"/>
              <a:ext cx="4213225" cy="530860"/>
            </a:xfrm>
            <a:custGeom>
              <a:avLst/>
              <a:gdLst/>
              <a:ahLst/>
              <a:cxnLst/>
              <a:rect l="l" t="t" r="r" b="b"/>
              <a:pathLst>
                <a:path w="4213225" h="530860">
                  <a:moveTo>
                    <a:pt x="0" y="88446"/>
                  </a:moveTo>
                  <a:lnTo>
                    <a:pt x="6950" y="54019"/>
                  </a:lnTo>
                  <a:lnTo>
                    <a:pt x="25905" y="25905"/>
                  </a:lnTo>
                  <a:lnTo>
                    <a:pt x="54019" y="6950"/>
                  </a:lnTo>
                  <a:lnTo>
                    <a:pt x="88446" y="0"/>
                  </a:lnTo>
                  <a:lnTo>
                    <a:pt x="4124469" y="0"/>
                  </a:lnTo>
                  <a:lnTo>
                    <a:pt x="4158896" y="6950"/>
                  </a:lnTo>
                  <a:lnTo>
                    <a:pt x="4187009" y="25905"/>
                  </a:lnTo>
                  <a:lnTo>
                    <a:pt x="4205964" y="54019"/>
                  </a:lnTo>
                  <a:lnTo>
                    <a:pt x="4212915" y="88446"/>
                  </a:lnTo>
                  <a:lnTo>
                    <a:pt x="4212915" y="442214"/>
                  </a:lnTo>
                  <a:lnTo>
                    <a:pt x="4205964" y="476641"/>
                  </a:lnTo>
                  <a:lnTo>
                    <a:pt x="4187009" y="504755"/>
                  </a:lnTo>
                  <a:lnTo>
                    <a:pt x="4158896" y="523710"/>
                  </a:lnTo>
                  <a:lnTo>
                    <a:pt x="4124469" y="530661"/>
                  </a:lnTo>
                  <a:lnTo>
                    <a:pt x="88446" y="530661"/>
                  </a:lnTo>
                  <a:lnTo>
                    <a:pt x="54019" y="523710"/>
                  </a:lnTo>
                  <a:lnTo>
                    <a:pt x="25905" y="504755"/>
                  </a:lnTo>
                  <a:lnTo>
                    <a:pt x="6950" y="476641"/>
                  </a:lnTo>
                  <a:lnTo>
                    <a:pt x="0" y="442214"/>
                  </a:lnTo>
                  <a:lnTo>
                    <a:pt x="0" y="88446"/>
                  </a:lnTo>
                  <a:close/>
                </a:path>
              </a:pathLst>
            </a:custGeom>
            <a:ln w="25400">
              <a:solidFill>
                <a:srgbClr val="FF0000"/>
              </a:solidFill>
            </a:ln>
          </p:spPr>
          <p:txBody>
            <a:bodyPr wrap="square" lIns="0" tIns="0" rIns="0" bIns="0" rtlCol="0"/>
            <a:lstStyle/>
            <a:p>
              <a:endParaRPr/>
            </a:p>
          </p:txBody>
        </p:sp>
        <p:sp>
          <p:nvSpPr>
            <p:cNvPr id="10" name="object 10"/>
            <p:cNvSpPr/>
            <p:nvPr/>
          </p:nvSpPr>
          <p:spPr>
            <a:xfrm>
              <a:off x="4619067" y="1892665"/>
              <a:ext cx="3677920" cy="1389380"/>
            </a:xfrm>
            <a:custGeom>
              <a:avLst/>
              <a:gdLst/>
              <a:ahLst/>
              <a:cxnLst/>
              <a:rect l="l" t="t" r="r" b="b"/>
              <a:pathLst>
                <a:path w="3677920" h="1389379">
                  <a:moveTo>
                    <a:pt x="0" y="231490"/>
                  </a:moveTo>
                  <a:lnTo>
                    <a:pt x="4703" y="184836"/>
                  </a:lnTo>
                  <a:lnTo>
                    <a:pt x="18191" y="141383"/>
                  </a:lnTo>
                  <a:lnTo>
                    <a:pt x="39534" y="102061"/>
                  </a:lnTo>
                  <a:lnTo>
                    <a:pt x="67801" y="67801"/>
                  </a:lnTo>
                  <a:lnTo>
                    <a:pt x="102061" y="39534"/>
                  </a:lnTo>
                  <a:lnTo>
                    <a:pt x="141383" y="18191"/>
                  </a:lnTo>
                  <a:lnTo>
                    <a:pt x="184836" y="4703"/>
                  </a:lnTo>
                  <a:lnTo>
                    <a:pt x="231489" y="0"/>
                  </a:lnTo>
                  <a:lnTo>
                    <a:pt x="3446280" y="0"/>
                  </a:lnTo>
                  <a:lnTo>
                    <a:pt x="3492933" y="4703"/>
                  </a:lnTo>
                  <a:lnTo>
                    <a:pt x="3536386" y="18191"/>
                  </a:lnTo>
                  <a:lnTo>
                    <a:pt x="3575708" y="39534"/>
                  </a:lnTo>
                  <a:lnTo>
                    <a:pt x="3609968" y="67801"/>
                  </a:lnTo>
                  <a:lnTo>
                    <a:pt x="3638235" y="102061"/>
                  </a:lnTo>
                  <a:lnTo>
                    <a:pt x="3659578" y="141383"/>
                  </a:lnTo>
                  <a:lnTo>
                    <a:pt x="3673066" y="184836"/>
                  </a:lnTo>
                  <a:lnTo>
                    <a:pt x="3677770" y="231490"/>
                  </a:lnTo>
                  <a:lnTo>
                    <a:pt x="3677770" y="1157414"/>
                  </a:lnTo>
                  <a:lnTo>
                    <a:pt x="3673066" y="1204067"/>
                  </a:lnTo>
                  <a:lnTo>
                    <a:pt x="3659578" y="1247520"/>
                  </a:lnTo>
                  <a:lnTo>
                    <a:pt x="3638235" y="1286842"/>
                  </a:lnTo>
                  <a:lnTo>
                    <a:pt x="3609968" y="1321102"/>
                  </a:lnTo>
                  <a:lnTo>
                    <a:pt x="3575708" y="1349369"/>
                  </a:lnTo>
                  <a:lnTo>
                    <a:pt x="3536386" y="1370712"/>
                  </a:lnTo>
                  <a:lnTo>
                    <a:pt x="3492933" y="1384200"/>
                  </a:lnTo>
                  <a:lnTo>
                    <a:pt x="3446280" y="1388904"/>
                  </a:lnTo>
                  <a:lnTo>
                    <a:pt x="231489" y="1388904"/>
                  </a:lnTo>
                  <a:lnTo>
                    <a:pt x="184836" y="1384200"/>
                  </a:lnTo>
                  <a:lnTo>
                    <a:pt x="141383" y="1370712"/>
                  </a:lnTo>
                  <a:lnTo>
                    <a:pt x="102061" y="1349369"/>
                  </a:lnTo>
                  <a:lnTo>
                    <a:pt x="67801" y="1321102"/>
                  </a:lnTo>
                  <a:lnTo>
                    <a:pt x="39534" y="1286842"/>
                  </a:lnTo>
                  <a:lnTo>
                    <a:pt x="18191" y="1247520"/>
                  </a:lnTo>
                  <a:lnTo>
                    <a:pt x="4703" y="1204067"/>
                  </a:lnTo>
                  <a:lnTo>
                    <a:pt x="0" y="1157414"/>
                  </a:lnTo>
                  <a:lnTo>
                    <a:pt x="0" y="231490"/>
                  </a:lnTo>
                  <a:close/>
                </a:path>
              </a:pathLst>
            </a:custGeom>
            <a:ln w="25400">
              <a:solidFill>
                <a:srgbClr val="FF0000"/>
              </a:solidFill>
            </a:ln>
          </p:spPr>
          <p:txBody>
            <a:bodyPr wrap="square" lIns="0" tIns="0" rIns="0" bIns="0" rtlCol="0"/>
            <a:lstStyle/>
            <a:p>
              <a:endParaRPr/>
            </a:p>
          </p:txBody>
        </p:sp>
      </p:grpSp>
      <p:sp>
        <p:nvSpPr>
          <p:cNvPr id="11" name="object 11"/>
          <p:cNvSpPr txBox="1"/>
          <p:nvPr/>
        </p:nvSpPr>
        <p:spPr>
          <a:xfrm>
            <a:off x="1736722" y="3736340"/>
            <a:ext cx="5384800" cy="848360"/>
          </a:xfrm>
          <a:prstGeom prst="rect">
            <a:avLst/>
          </a:prstGeom>
        </p:spPr>
        <p:txBody>
          <a:bodyPr vert="horz" wrap="square" lIns="0" tIns="12700" rIns="0" bIns="0" rtlCol="0">
            <a:spAutoFit/>
          </a:bodyPr>
          <a:lstStyle/>
          <a:p>
            <a:pPr marL="12700">
              <a:lnSpc>
                <a:spcPts val="2135"/>
              </a:lnSpc>
              <a:spcBef>
                <a:spcPts val="100"/>
              </a:spcBef>
            </a:pPr>
            <a:r>
              <a:rPr sz="1800" dirty="0">
                <a:latin typeface="MS Gothic"/>
                <a:cs typeface="MS Gothic"/>
              </a:rPr>
              <a:t>出力層の最後の活性化関数を</a:t>
            </a:r>
            <a:r>
              <a:rPr sz="1800" spc="-10" dirty="0">
                <a:latin typeface="Arial"/>
                <a:cs typeface="Arial"/>
              </a:rPr>
              <a:t>sigmoid</a:t>
            </a:r>
            <a:r>
              <a:rPr sz="1800" spc="-10" dirty="0">
                <a:latin typeface="MS Gothic"/>
                <a:cs typeface="MS Gothic"/>
              </a:rPr>
              <a:t>関数にすると、</a:t>
            </a:r>
            <a:endParaRPr sz="1800">
              <a:latin typeface="MS Gothic"/>
              <a:cs typeface="MS Gothic"/>
            </a:endParaRPr>
          </a:p>
          <a:p>
            <a:pPr marL="552450" marR="774065" indent="234950">
              <a:lnSpc>
                <a:spcPts val="2210"/>
              </a:lnSpc>
              <a:spcBef>
                <a:spcPts val="5"/>
              </a:spcBef>
            </a:pPr>
            <a:r>
              <a:rPr sz="1800" spc="-10" dirty="0">
                <a:latin typeface="Arial"/>
                <a:cs typeface="Arial"/>
              </a:rPr>
              <a:t>(</a:t>
            </a:r>
            <a:r>
              <a:rPr sz="1800" dirty="0">
                <a:latin typeface="MS Gothic"/>
                <a:cs typeface="MS Gothic"/>
              </a:rPr>
              <a:t>ロジスティック回帰分析と同様に</a:t>
            </a:r>
            <a:r>
              <a:rPr sz="1800" spc="-50" dirty="0">
                <a:latin typeface="Arial"/>
                <a:cs typeface="Arial"/>
              </a:rPr>
              <a:t>)</a:t>
            </a:r>
            <a:r>
              <a:rPr sz="1800" spc="500" dirty="0">
                <a:latin typeface="Arial"/>
                <a:cs typeface="Arial"/>
              </a:rPr>
              <a:t> </a:t>
            </a:r>
            <a:r>
              <a:rPr sz="1800" spc="-10" dirty="0">
                <a:latin typeface="Arial"/>
                <a:cs typeface="Arial"/>
              </a:rPr>
              <a:t>y(</a:t>
            </a:r>
            <a:r>
              <a:rPr sz="1800" dirty="0">
                <a:latin typeface="MS Gothic"/>
                <a:cs typeface="MS Gothic"/>
              </a:rPr>
              <a:t>正解ラベル</a:t>
            </a:r>
            <a:r>
              <a:rPr sz="1800" spc="-10" dirty="0">
                <a:latin typeface="Arial"/>
                <a:cs typeface="Arial"/>
              </a:rPr>
              <a:t>)</a:t>
            </a:r>
            <a:r>
              <a:rPr sz="1800" dirty="0">
                <a:latin typeface="MS Gothic"/>
                <a:cs typeface="MS Gothic"/>
              </a:rPr>
              <a:t>が</a:t>
            </a:r>
            <a:r>
              <a:rPr sz="1800" spc="-10" dirty="0">
                <a:latin typeface="Arial"/>
                <a:cs typeface="Arial"/>
              </a:rPr>
              <a:t>1</a:t>
            </a:r>
            <a:r>
              <a:rPr sz="1800" spc="-5" dirty="0">
                <a:latin typeface="MS Gothic"/>
                <a:cs typeface="MS Gothic"/>
              </a:rPr>
              <a:t>になる確率が得られる</a:t>
            </a:r>
            <a:endParaRPr sz="1800">
              <a:latin typeface="MS Gothic"/>
              <a:cs typeface="MS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0"/>
            <a:ext cx="9138285" cy="529590"/>
          </a:xfrm>
          <a:custGeom>
            <a:avLst/>
            <a:gdLst/>
            <a:ahLst/>
            <a:cxnLst/>
            <a:rect l="l" t="t" r="r" b="b"/>
            <a:pathLst>
              <a:path w="9138285" h="529590">
                <a:moveTo>
                  <a:pt x="0" y="0"/>
                </a:moveTo>
                <a:lnTo>
                  <a:pt x="9138148" y="0"/>
                </a:lnTo>
                <a:lnTo>
                  <a:pt x="9138148" y="529043"/>
                </a:lnTo>
                <a:lnTo>
                  <a:pt x="0" y="529043"/>
                </a:lnTo>
                <a:lnTo>
                  <a:pt x="0" y="0"/>
                </a:lnTo>
                <a:close/>
              </a:path>
            </a:pathLst>
          </a:custGeom>
          <a:solidFill>
            <a:srgbClr val="FFC000"/>
          </a:solidFill>
        </p:spPr>
        <p:txBody>
          <a:bodyPr wrap="square" lIns="0" tIns="0" rIns="0" bIns="0" rtlCol="0"/>
          <a:lstStyle/>
          <a:p>
            <a:endParaRPr/>
          </a:p>
        </p:txBody>
      </p:sp>
      <p:sp>
        <p:nvSpPr>
          <p:cNvPr id="4" name="object 4"/>
          <p:cNvSpPr txBox="1">
            <a:spLocks noGrp="1"/>
          </p:cNvSpPr>
          <p:nvPr>
            <p:ph type="title"/>
          </p:nvPr>
        </p:nvSpPr>
        <p:spPr>
          <a:xfrm>
            <a:off x="158750" y="37083"/>
            <a:ext cx="2716530" cy="452120"/>
          </a:xfrm>
          <a:prstGeom prst="rect">
            <a:avLst/>
          </a:prstGeom>
        </p:spPr>
        <p:txBody>
          <a:bodyPr vert="horz" wrap="square" lIns="0" tIns="12700" rIns="0" bIns="0" rtlCol="0">
            <a:spAutoFit/>
          </a:bodyPr>
          <a:lstStyle/>
          <a:p>
            <a:pPr marL="12700">
              <a:lnSpc>
                <a:spcPct val="100000"/>
              </a:lnSpc>
              <a:spcBef>
                <a:spcPts val="100"/>
              </a:spcBef>
            </a:pPr>
            <a:r>
              <a:rPr sz="2800" b="0" dirty="0">
                <a:latin typeface="MS Gothic"/>
                <a:cs typeface="MS Gothic"/>
              </a:rPr>
              <a:t>演習</a:t>
            </a:r>
            <a:r>
              <a:rPr sz="2800" b="0" spc="-10" dirty="0">
                <a:latin typeface="Arial"/>
                <a:cs typeface="Arial"/>
              </a:rPr>
              <a:t>15-</a:t>
            </a:r>
            <a:r>
              <a:rPr sz="2800" b="0" spc="-20" dirty="0">
                <a:latin typeface="Arial"/>
                <a:cs typeface="Arial"/>
              </a:rPr>
              <a:t>20</a:t>
            </a:r>
            <a:r>
              <a:rPr sz="2800" b="0" spc="-20" dirty="0">
                <a:latin typeface="MS Gothic"/>
                <a:cs typeface="MS Gothic"/>
              </a:rPr>
              <a:t>の概要</a:t>
            </a:r>
            <a:endParaRPr sz="2800">
              <a:latin typeface="MS Gothic"/>
              <a:cs typeface="MS Gothic"/>
            </a:endParaRPr>
          </a:p>
        </p:txBody>
      </p:sp>
      <p:sp>
        <p:nvSpPr>
          <p:cNvPr id="5" name="object 5"/>
          <p:cNvSpPr txBox="1"/>
          <p:nvPr/>
        </p:nvSpPr>
        <p:spPr>
          <a:xfrm>
            <a:off x="8545831" y="4769611"/>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898989"/>
                </a:solidFill>
                <a:latin typeface="Arial"/>
                <a:cs typeface="Arial"/>
              </a:rPr>
              <a:t>3</a:t>
            </a:r>
            <a:endParaRPr sz="1800">
              <a:latin typeface="Arial"/>
              <a:cs typeface="Arial"/>
            </a:endParaRPr>
          </a:p>
        </p:txBody>
      </p:sp>
      <p:sp>
        <p:nvSpPr>
          <p:cNvPr id="6" name="・機械学習はコンピュータにデータを学習させて分類、予測などを行う手法">
            <a:extLst>
              <a:ext uri="{FF2B5EF4-FFF2-40B4-BE49-F238E27FC236}">
                <a16:creationId xmlns:a16="http://schemas.microsoft.com/office/drawing/2014/main" id="{4A47B32E-351F-E4FA-778B-63C31AD01729}"/>
              </a:ext>
            </a:extLst>
          </p:cNvPr>
          <p:cNvSpPr txBox="1"/>
          <p:nvPr/>
        </p:nvSpPr>
        <p:spPr>
          <a:xfrm>
            <a:off x="914400" y="1100026"/>
            <a:ext cx="7441945" cy="10602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9050" tIns="19050" rIns="19050" bIns="19050" anchor="ctr">
            <a:spAutoFit/>
          </a:bodyPr>
          <a:lstStyle>
            <a:lvl1pPr algn="l">
              <a:defRPr sz="4100">
                <a:latin typeface="+mn-lt"/>
                <a:ea typeface="+mn-ea"/>
                <a:cs typeface="+mn-cs"/>
                <a:sym typeface="ヒラギノ角ゴ ProN W3"/>
              </a:defRPr>
            </a:lvl1pPr>
          </a:lstStyle>
          <a:p>
            <a:pPr marL="214313" indent="-214313">
              <a:lnSpc>
                <a:spcPct val="150000"/>
              </a:lnSpc>
              <a:spcBef>
                <a:spcPts val="1200"/>
              </a:spcBef>
              <a:buFont typeface="Wingdings" pitchFamily="2" charset="2"/>
              <a:buChar char="l"/>
            </a:pPr>
            <a:r>
              <a:rPr lang="ja-JP" altLang="en-US" sz="2000" b="1">
                <a:latin typeface="Hiragino Maru Gothic ProN W4" panose="020F0400000000000000" pitchFamily="34" charset="-128"/>
                <a:ea typeface="Hiragino Maru Gothic ProN W4" panose="020F0400000000000000" pitchFamily="34" charset="-128"/>
              </a:rPr>
              <a:t>今までは教師あり機械学習の基礎を実行してきた</a:t>
            </a:r>
            <a:endParaRPr lang="en-US" altLang="ja-JP" sz="2000" b="1">
              <a:latin typeface="Hiragino Maru Gothic ProN W4" panose="020F0400000000000000" pitchFamily="34" charset="-128"/>
              <a:ea typeface="Hiragino Maru Gothic ProN W4" panose="020F0400000000000000" pitchFamily="34" charset="-128"/>
            </a:endParaRPr>
          </a:p>
          <a:p>
            <a:pPr marL="214313" indent="-214313">
              <a:lnSpc>
                <a:spcPct val="150000"/>
              </a:lnSpc>
              <a:spcBef>
                <a:spcPts val="1200"/>
              </a:spcBef>
              <a:buFont typeface="Wingdings" pitchFamily="2" charset="2"/>
              <a:buChar char="l"/>
            </a:pPr>
            <a:r>
              <a:rPr lang="ja-JP" altLang="en-US" sz="2000" b="1">
                <a:latin typeface="Hiragino Maru Gothic ProN W4" panose="020F0400000000000000" pitchFamily="34" charset="-128"/>
                <a:ea typeface="Hiragino Maru Gothic ProN W4" panose="020F0400000000000000" pitchFamily="34" charset="-128"/>
              </a:rPr>
              <a:t>演習</a:t>
            </a:r>
            <a:r>
              <a:rPr lang="en-US" altLang="ja-JP" sz="2000" b="1">
                <a:latin typeface="Hiragino Maru Gothic ProN W4" panose="020F0400000000000000" pitchFamily="34" charset="-128"/>
                <a:ea typeface="Hiragino Maru Gothic ProN W4" panose="020F0400000000000000" pitchFamily="34" charset="-128"/>
              </a:rPr>
              <a:t>15-20</a:t>
            </a:r>
            <a:r>
              <a:rPr lang="ja-JP" altLang="en-US" sz="2000" b="1">
                <a:latin typeface="Hiragino Maru Gothic ProN W4" panose="020F0400000000000000" pitchFamily="34" charset="-128"/>
                <a:ea typeface="Hiragino Maru Gothic ProN W4" panose="020F0400000000000000" pitchFamily="34" charset="-128"/>
              </a:rPr>
              <a:t>では深層学習を実行する</a:t>
            </a:r>
            <a:endParaRPr sz="2000" b="1">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99DD775B-CDE5-5472-3537-3801510A2F44}"/>
              </a:ext>
            </a:extLst>
          </p:cNvPr>
          <p:cNvSpPr txBox="1"/>
          <p:nvPr/>
        </p:nvSpPr>
        <p:spPr>
          <a:xfrm>
            <a:off x="1905000" y="2350617"/>
            <a:ext cx="4929555" cy="923330"/>
          </a:xfrm>
          <a:prstGeom prst="rect">
            <a:avLst/>
          </a:prstGeom>
          <a:noFill/>
        </p:spPr>
        <p:txBody>
          <a:bodyPr wrap="none" rtlCol="0">
            <a:spAutoFit/>
          </a:bodyPr>
          <a:lstStyle/>
          <a:p>
            <a:r>
              <a:rPr kumimoji="1" lang="en-US" altLang="ja-JP"/>
              <a:t>15-16</a:t>
            </a:r>
            <a:r>
              <a:rPr kumimoji="1" lang="ja-JP" altLang="en-US"/>
              <a:t>で深層学習の基礎と乳がんデータの分類</a:t>
            </a:r>
            <a:endParaRPr kumimoji="1" lang="en-US" altLang="ja-JP"/>
          </a:p>
          <a:p>
            <a:r>
              <a:rPr kumimoji="1" lang="en-US" altLang="ja-JP"/>
              <a:t>17-19</a:t>
            </a:r>
            <a:r>
              <a:rPr kumimoji="1" lang="ja-JP" altLang="en-US"/>
              <a:t>で画像の分類を深層学習で行う</a:t>
            </a:r>
            <a:endParaRPr kumimoji="1" lang="en-US" altLang="ja-JP"/>
          </a:p>
          <a:p>
            <a:r>
              <a:rPr kumimoji="1" lang="en-US" altLang="ja-JP"/>
              <a:t>20</a:t>
            </a:r>
            <a:r>
              <a:rPr kumimoji="1" lang="ja-JP" altLang="en-US"/>
              <a:t>　機械学習・深層学習の演習</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60993" y="1243114"/>
          <a:ext cx="1577973" cy="3152140"/>
        </p:xfrm>
        <a:graphic>
          <a:graphicData uri="http://schemas.openxmlformats.org/drawingml/2006/table">
            <a:tbl>
              <a:tblPr firstRow="1" bandRow="1">
                <a:tableStyleId>{2D5ABB26-0587-4C30-8999-92F81FD0307C}</a:tableStyleId>
              </a:tblPr>
              <a:tblGrid>
                <a:gridCol w="315595">
                  <a:extLst>
                    <a:ext uri="{9D8B030D-6E8A-4147-A177-3AD203B41FA5}">
                      <a16:colId xmlns:a16="http://schemas.microsoft.com/office/drawing/2014/main" val="20000"/>
                    </a:ext>
                  </a:extLst>
                </a:gridCol>
                <a:gridCol w="315595">
                  <a:extLst>
                    <a:ext uri="{9D8B030D-6E8A-4147-A177-3AD203B41FA5}">
                      <a16:colId xmlns:a16="http://schemas.microsoft.com/office/drawing/2014/main" val="20001"/>
                    </a:ext>
                  </a:extLst>
                </a:gridCol>
                <a:gridCol w="315595">
                  <a:extLst>
                    <a:ext uri="{9D8B030D-6E8A-4147-A177-3AD203B41FA5}">
                      <a16:colId xmlns:a16="http://schemas.microsoft.com/office/drawing/2014/main" val="20002"/>
                    </a:ext>
                  </a:extLst>
                </a:gridCol>
                <a:gridCol w="315594">
                  <a:extLst>
                    <a:ext uri="{9D8B030D-6E8A-4147-A177-3AD203B41FA5}">
                      <a16:colId xmlns:a16="http://schemas.microsoft.com/office/drawing/2014/main" val="20003"/>
                    </a:ext>
                  </a:extLst>
                </a:gridCol>
                <a:gridCol w="315594">
                  <a:extLst>
                    <a:ext uri="{9D8B030D-6E8A-4147-A177-3AD203B41FA5}">
                      <a16:colId xmlns:a16="http://schemas.microsoft.com/office/drawing/2014/main" val="20004"/>
                    </a:ext>
                  </a:extLst>
                </a:gridCol>
              </a:tblGrid>
              <a:tr h="339090">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55</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28</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140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0"/>
                        </a:spcBef>
                      </a:pPr>
                      <a:r>
                        <a:rPr sz="1000" spc="-50" dirty="0">
                          <a:latin typeface="Calibri"/>
                          <a:cs typeface="Calibri"/>
                        </a:rPr>
                        <a:t>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44</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130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0"/>
                        </a:spcBef>
                      </a:pPr>
                      <a:r>
                        <a:rPr sz="1000" spc="-50" dirty="0">
                          <a:latin typeface="Calibri"/>
                          <a:cs typeface="Calibri"/>
                        </a:rPr>
                        <a:t>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74</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109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45"/>
                        </a:spcBef>
                      </a:pPr>
                      <a:r>
                        <a:rPr sz="1000" spc="-25" dirty="0">
                          <a:latin typeface="Calibri"/>
                          <a:cs typeface="Calibri"/>
                        </a:rPr>
                        <a:t>10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47</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53</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121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latin typeface="Calibri"/>
                          <a:cs typeface="Calibri"/>
                        </a:rPr>
                        <a:t>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sp>
        <p:nvSpPr>
          <p:cNvPr id="3" name="object 3"/>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5" name="object 5"/>
          <p:cNvSpPr txBox="1"/>
          <p:nvPr/>
        </p:nvSpPr>
        <p:spPr>
          <a:xfrm>
            <a:off x="2568880" y="610107"/>
            <a:ext cx="4167504"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Meiryo"/>
                <a:cs typeface="Meiryo"/>
              </a:rPr>
              <a:t>特徴量</a:t>
            </a:r>
            <a:r>
              <a:rPr sz="1600" spc="-10" dirty="0">
                <a:latin typeface="Meiryo"/>
                <a:cs typeface="Meiryo"/>
              </a:rPr>
              <a:t>3</a:t>
            </a:r>
            <a:r>
              <a:rPr sz="1600" dirty="0">
                <a:latin typeface="Meiryo"/>
                <a:cs typeface="Meiryo"/>
              </a:rPr>
              <a:t>つ、正解が</a:t>
            </a:r>
            <a:r>
              <a:rPr sz="1600" spc="-10" dirty="0">
                <a:latin typeface="Meiryo"/>
                <a:cs typeface="Meiryo"/>
              </a:rPr>
              <a:t>0or1</a:t>
            </a:r>
            <a:r>
              <a:rPr sz="1600" spc="-5" dirty="0">
                <a:latin typeface="Meiryo"/>
                <a:cs typeface="Meiryo"/>
              </a:rPr>
              <a:t>(病気なら</a:t>
            </a:r>
            <a:r>
              <a:rPr sz="1600" spc="-10" dirty="0">
                <a:latin typeface="Meiryo"/>
                <a:cs typeface="Meiryo"/>
              </a:rPr>
              <a:t>1</a:t>
            </a:r>
            <a:r>
              <a:rPr sz="1600" spc="-15" dirty="0">
                <a:latin typeface="Meiryo"/>
                <a:cs typeface="Meiryo"/>
              </a:rPr>
              <a:t>)で考える</a:t>
            </a:r>
            <a:endParaRPr sz="1600">
              <a:latin typeface="Meiryo"/>
              <a:cs typeface="Meiry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7781" y="1781539"/>
            <a:ext cx="3495326" cy="1752285"/>
          </a:xfrm>
          <a:prstGeom prst="rect">
            <a:avLst/>
          </a:prstGeom>
        </p:spPr>
      </p:pic>
      <p:graphicFrame>
        <p:nvGraphicFramePr>
          <p:cNvPr id="3" name="object 3"/>
          <p:cNvGraphicFramePr>
            <a:graphicFrameLocks noGrp="1"/>
          </p:cNvGraphicFramePr>
          <p:nvPr/>
        </p:nvGraphicFramePr>
        <p:xfrm>
          <a:off x="160993" y="1243114"/>
          <a:ext cx="1577973" cy="3152140"/>
        </p:xfrm>
        <a:graphic>
          <a:graphicData uri="http://schemas.openxmlformats.org/drawingml/2006/table">
            <a:tbl>
              <a:tblPr firstRow="1" bandRow="1">
                <a:tableStyleId>{2D5ABB26-0587-4C30-8999-92F81FD0307C}</a:tableStyleId>
              </a:tblPr>
              <a:tblGrid>
                <a:gridCol w="315595">
                  <a:extLst>
                    <a:ext uri="{9D8B030D-6E8A-4147-A177-3AD203B41FA5}">
                      <a16:colId xmlns:a16="http://schemas.microsoft.com/office/drawing/2014/main" val="20000"/>
                    </a:ext>
                  </a:extLst>
                </a:gridCol>
                <a:gridCol w="315595">
                  <a:extLst>
                    <a:ext uri="{9D8B030D-6E8A-4147-A177-3AD203B41FA5}">
                      <a16:colId xmlns:a16="http://schemas.microsoft.com/office/drawing/2014/main" val="20001"/>
                    </a:ext>
                  </a:extLst>
                </a:gridCol>
                <a:gridCol w="315595">
                  <a:extLst>
                    <a:ext uri="{9D8B030D-6E8A-4147-A177-3AD203B41FA5}">
                      <a16:colId xmlns:a16="http://schemas.microsoft.com/office/drawing/2014/main" val="20002"/>
                    </a:ext>
                  </a:extLst>
                </a:gridCol>
                <a:gridCol w="315594">
                  <a:extLst>
                    <a:ext uri="{9D8B030D-6E8A-4147-A177-3AD203B41FA5}">
                      <a16:colId xmlns:a16="http://schemas.microsoft.com/office/drawing/2014/main" val="20003"/>
                    </a:ext>
                  </a:extLst>
                </a:gridCol>
                <a:gridCol w="315594">
                  <a:extLst>
                    <a:ext uri="{9D8B030D-6E8A-4147-A177-3AD203B41FA5}">
                      <a16:colId xmlns:a16="http://schemas.microsoft.com/office/drawing/2014/main" val="20004"/>
                    </a:ext>
                  </a:extLst>
                </a:gridCol>
              </a:tblGrid>
              <a:tr h="339090">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55</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28</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140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0"/>
                        </a:spcBef>
                      </a:pPr>
                      <a:r>
                        <a:rPr sz="1000" spc="-50" dirty="0">
                          <a:solidFill>
                            <a:srgbClr val="BFBFBF"/>
                          </a:solidFill>
                          <a:latin typeface="Calibri"/>
                          <a:cs typeface="Calibri"/>
                        </a:rPr>
                        <a:t>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48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44</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130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solidFill>
                            <a:srgbClr val="BFBFBF"/>
                          </a:solidFill>
                          <a:latin typeface="Calibri"/>
                          <a:cs typeface="Calibri"/>
                        </a:rPr>
                        <a:t>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solidFill>
                            <a:srgbClr val="BFBFBF"/>
                          </a:solidFill>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BFBFBF"/>
                          </a:solidFill>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BFBFBF"/>
                          </a:solidFill>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BFBFBF"/>
                          </a:solidFill>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solidFill>
                            <a:srgbClr val="BFBFBF"/>
                          </a:solidFill>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solidFill>
                            <a:srgbClr val="BFBFBF"/>
                          </a:solidFill>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solidFill>
                            <a:srgbClr val="BFBFBF"/>
                          </a:solidFill>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solidFill>
                            <a:srgbClr val="BFBFBF"/>
                          </a:solidFill>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solidFill>
                            <a:srgbClr val="BFBFBF"/>
                          </a:solidFill>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0"/>
                        </a:spcBef>
                      </a:pPr>
                      <a:r>
                        <a:rPr sz="1000" spc="-50" dirty="0">
                          <a:solidFill>
                            <a:srgbClr val="BFBFBF"/>
                          </a:solidFill>
                          <a:latin typeface="Calibri"/>
                          <a:cs typeface="Calibri"/>
                        </a:rPr>
                        <a:t>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74</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109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solidFill>
                            <a:srgbClr val="BFBFBF"/>
                          </a:solidFill>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solidFill>
                            <a:srgbClr val="BFBFBF"/>
                          </a:solidFill>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BFBFBF"/>
                          </a:solidFill>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solidFill>
                            <a:srgbClr val="BFBFBF"/>
                          </a:solidFill>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solidFill>
                            <a:srgbClr val="BFBFBF"/>
                          </a:solidFill>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BFBFBF"/>
                          </a:solidFill>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solidFill>
                            <a:srgbClr val="BFBFBF"/>
                          </a:solidFill>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solidFill>
                            <a:srgbClr val="BFBFBF"/>
                          </a:solidFill>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BFBFBF"/>
                          </a:solidFill>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solidFill>
                            <a:srgbClr val="BFBFBF"/>
                          </a:solidFill>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45"/>
                        </a:spcBef>
                      </a:pPr>
                      <a:r>
                        <a:rPr sz="1000" spc="-25" dirty="0">
                          <a:solidFill>
                            <a:srgbClr val="BFBFBF"/>
                          </a:solidFill>
                          <a:latin typeface="Calibri"/>
                          <a:cs typeface="Calibri"/>
                        </a:rPr>
                        <a:t>10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BFBFBF"/>
                          </a:solidFill>
                          <a:latin typeface="Calibri"/>
                          <a:cs typeface="Calibri"/>
                        </a:rPr>
                        <a:t>47</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BFBFBF"/>
                          </a:solidFill>
                          <a:latin typeface="Calibri"/>
                          <a:cs typeface="Calibri"/>
                        </a:rPr>
                        <a:t>53</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BFBFBF"/>
                          </a:solidFill>
                          <a:latin typeface="Calibri"/>
                          <a:cs typeface="Calibri"/>
                        </a:rPr>
                        <a:t>121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solidFill>
                            <a:srgbClr val="BFBFBF"/>
                          </a:solidFill>
                          <a:latin typeface="Calibri"/>
                          <a:cs typeface="Calibri"/>
                        </a:rPr>
                        <a:t>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graphicFrame>
        <p:nvGraphicFramePr>
          <p:cNvPr id="4" name="object 4"/>
          <p:cNvGraphicFramePr>
            <a:graphicFrameLocks noGrp="1"/>
          </p:cNvGraphicFramePr>
          <p:nvPr/>
        </p:nvGraphicFramePr>
        <p:xfrm>
          <a:off x="6825084" y="1197122"/>
          <a:ext cx="1935479" cy="3304540"/>
        </p:xfrm>
        <a:graphic>
          <a:graphicData uri="http://schemas.openxmlformats.org/drawingml/2006/table">
            <a:tbl>
              <a:tblPr firstRow="1" bandRow="1">
                <a:tableStyleId>{2D5ABB26-0587-4C30-8999-92F81FD0307C}</a:tableStyleId>
              </a:tblPr>
              <a:tblGrid>
                <a:gridCol w="322580">
                  <a:extLst>
                    <a:ext uri="{9D8B030D-6E8A-4147-A177-3AD203B41FA5}">
                      <a16:colId xmlns:a16="http://schemas.microsoft.com/office/drawing/2014/main" val="20000"/>
                    </a:ext>
                  </a:extLst>
                </a:gridCol>
                <a:gridCol w="322580">
                  <a:extLst>
                    <a:ext uri="{9D8B030D-6E8A-4147-A177-3AD203B41FA5}">
                      <a16:colId xmlns:a16="http://schemas.microsoft.com/office/drawing/2014/main" val="20001"/>
                    </a:ext>
                  </a:extLst>
                </a:gridCol>
                <a:gridCol w="322579">
                  <a:extLst>
                    <a:ext uri="{9D8B030D-6E8A-4147-A177-3AD203B41FA5}">
                      <a16:colId xmlns:a16="http://schemas.microsoft.com/office/drawing/2014/main" val="20002"/>
                    </a:ext>
                  </a:extLst>
                </a:gridCol>
                <a:gridCol w="322580">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322580">
                  <a:extLst>
                    <a:ext uri="{9D8B030D-6E8A-4147-A177-3AD203B41FA5}">
                      <a16:colId xmlns:a16="http://schemas.microsoft.com/office/drawing/2014/main" val="20005"/>
                    </a:ext>
                  </a:extLst>
                </a:gridCol>
              </a:tblGrid>
              <a:tr h="491490">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予測</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30"/>
                        </a:spcBef>
                      </a:pPr>
                      <a:r>
                        <a:rPr sz="1000" spc="-50" dirty="0">
                          <a:latin typeface="Calibri"/>
                          <a:cs typeface="Calibri"/>
                        </a:rPr>
                        <a:t>1</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55</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28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140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1</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010">
                        <a:lnSpc>
                          <a:spcPct val="100000"/>
                        </a:lnSpc>
                        <a:spcBef>
                          <a:spcPts val="30"/>
                        </a:spcBef>
                      </a:pPr>
                      <a:r>
                        <a:rPr sz="1000" spc="-25" dirty="0">
                          <a:latin typeface="Calibri"/>
                          <a:cs typeface="Calibri"/>
                        </a:rPr>
                        <a:t>0.6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5"/>
                        </a:spcBef>
                      </a:pPr>
                      <a:r>
                        <a:rPr sz="1000" spc="-50" dirty="0">
                          <a:latin typeface="Calibri"/>
                          <a:cs typeface="Calibri"/>
                        </a:rPr>
                        <a:t>2</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DDD9C3"/>
                          </a:solidFill>
                          <a:latin typeface="Calibri"/>
                          <a:cs typeface="Calibri"/>
                        </a:rPr>
                        <a:t>48</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DDD9C3"/>
                          </a:solidFill>
                          <a:latin typeface="Calibri"/>
                          <a:cs typeface="Calibri"/>
                        </a:rPr>
                        <a:t>44</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DDD9C3"/>
                          </a:solidFill>
                          <a:latin typeface="Calibri"/>
                          <a:cs typeface="Calibri"/>
                        </a:rPr>
                        <a:t>130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solidFill>
                            <a:srgbClr val="DDD9C3"/>
                          </a:solidFill>
                          <a:latin typeface="Calibri"/>
                          <a:cs typeface="Calibri"/>
                        </a:rPr>
                        <a:t>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solidFill>
                            <a:srgbClr val="DDD9C3"/>
                          </a:solidFill>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solidFill>
                            <a:srgbClr val="DDD9C3"/>
                          </a:solidFill>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solidFill>
                            <a:srgbClr val="DDD9C3"/>
                          </a:solidFill>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5"/>
                        </a:spcBef>
                      </a:pPr>
                      <a:r>
                        <a:rPr sz="1000" spc="-50" dirty="0">
                          <a:latin typeface="Calibri"/>
                          <a:cs typeface="Calibri"/>
                        </a:rPr>
                        <a:t>6</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74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38</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DDD9C3"/>
                          </a:solidFill>
                          <a:latin typeface="Calibri"/>
                          <a:cs typeface="Calibri"/>
                        </a:rPr>
                        <a:t>109</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solidFill>
                            <a:srgbClr val="DDD9C3"/>
                          </a:solidFill>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solidFill>
                            <a:srgbClr val="DDD9C3"/>
                          </a:solidFill>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DDD9C3"/>
                          </a:solidFill>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solidFill>
                            <a:srgbClr val="DDD9C3"/>
                          </a:solidFill>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DDD9C3"/>
                          </a:solidFill>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DDD9C3"/>
                          </a:solidFill>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DDD9C3"/>
                          </a:solidFill>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solidFill>
                            <a:srgbClr val="DDD9C3"/>
                          </a:solidFill>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25"/>
                        </a:spcBef>
                      </a:pPr>
                      <a:r>
                        <a:rPr sz="1000" spc="-25" dirty="0">
                          <a:latin typeface="Calibri"/>
                          <a:cs typeface="Calibri"/>
                        </a:rPr>
                        <a:t>10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47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53</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DDD9C3"/>
                          </a:solidFill>
                          <a:latin typeface="Calibri"/>
                          <a:cs typeface="Calibri"/>
                        </a:rPr>
                        <a:t>121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solidFill>
                            <a:srgbClr val="DDD9C3"/>
                          </a:solidFill>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pic>
        <p:nvPicPr>
          <p:cNvPr id="5" name="object 5"/>
          <p:cNvPicPr/>
          <p:nvPr/>
        </p:nvPicPr>
        <p:blipFill>
          <a:blip r:embed="rId3" cstate="print"/>
          <a:stretch>
            <a:fillRect/>
          </a:stretch>
        </p:blipFill>
        <p:spPr>
          <a:xfrm>
            <a:off x="662275" y="691824"/>
            <a:ext cx="1948470" cy="2779558"/>
          </a:xfrm>
          <a:prstGeom prst="rect">
            <a:avLst/>
          </a:prstGeom>
        </p:spPr>
      </p:pic>
      <p:sp>
        <p:nvSpPr>
          <p:cNvPr id="6" name="object 6"/>
          <p:cNvSpPr txBox="1"/>
          <p:nvPr/>
        </p:nvSpPr>
        <p:spPr>
          <a:xfrm>
            <a:off x="2282200" y="3119627"/>
            <a:ext cx="32131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140</a:t>
            </a:r>
            <a:endParaRPr sz="1400">
              <a:latin typeface="Arial"/>
              <a:cs typeface="Arial"/>
            </a:endParaRPr>
          </a:p>
        </p:txBody>
      </p:sp>
      <p:sp>
        <p:nvSpPr>
          <p:cNvPr id="7" name="object 7"/>
          <p:cNvSpPr txBox="1"/>
          <p:nvPr/>
        </p:nvSpPr>
        <p:spPr>
          <a:xfrm>
            <a:off x="2315217" y="1839467"/>
            <a:ext cx="245745" cy="86677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55</a:t>
            </a:r>
            <a:endParaRPr sz="1400">
              <a:latin typeface="Arial"/>
              <a:cs typeface="Arial"/>
            </a:endParaRPr>
          </a:p>
          <a:p>
            <a:pPr>
              <a:lnSpc>
                <a:spcPct val="100000"/>
              </a:lnSpc>
            </a:pPr>
            <a:endParaRPr sz="1400">
              <a:latin typeface="Arial"/>
              <a:cs typeface="Arial"/>
            </a:endParaRPr>
          </a:p>
          <a:p>
            <a:pPr>
              <a:lnSpc>
                <a:spcPct val="100000"/>
              </a:lnSpc>
              <a:spcBef>
                <a:spcPts val="40"/>
              </a:spcBef>
            </a:pPr>
            <a:endParaRPr sz="1400">
              <a:latin typeface="Arial"/>
              <a:cs typeface="Arial"/>
            </a:endParaRPr>
          </a:p>
          <a:p>
            <a:pPr marL="35560">
              <a:lnSpc>
                <a:spcPct val="100000"/>
              </a:lnSpc>
              <a:spcBef>
                <a:spcPts val="5"/>
              </a:spcBef>
            </a:pPr>
            <a:r>
              <a:rPr sz="1400" spc="-25" dirty="0">
                <a:latin typeface="Arial"/>
                <a:cs typeface="Arial"/>
              </a:rPr>
              <a:t>28</a:t>
            </a:r>
            <a:endParaRPr sz="1400">
              <a:latin typeface="Arial"/>
              <a:cs typeface="Arial"/>
            </a:endParaRPr>
          </a:p>
        </p:txBody>
      </p:sp>
      <p:sp>
        <p:nvSpPr>
          <p:cNvPr id="8" name="object 8"/>
          <p:cNvSpPr txBox="1"/>
          <p:nvPr/>
        </p:nvSpPr>
        <p:spPr>
          <a:xfrm>
            <a:off x="6289391" y="2631948"/>
            <a:ext cx="27241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0.6</a:t>
            </a:r>
            <a:endParaRPr sz="1400">
              <a:latin typeface="Arial"/>
              <a:cs typeface="Arial"/>
            </a:endParaRPr>
          </a:p>
        </p:txBody>
      </p:sp>
      <p:sp>
        <p:nvSpPr>
          <p:cNvPr id="9" name="object 9"/>
          <p:cNvSpPr txBox="1"/>
          <p:nvPr/>
        </p:nvSpPr>
        <p:spPr>
          <a:xfrm>
            <a:off x="2024456" y="4405884"/>
            <a:ext cx="4589780" cy="455295"/>
          </a:xfrm>
          <a:prstGeom prst="rect">
            <a:avLst/>
          </a:prstGeom>
        </p:spPr>
        <p:txBody>
          <a:bodyPr vert="horz" wrap="square" lIns="0" tIns="12700" rIns="0" bIns="0" rtlCol="0">
            <a:spAutoFit/>
          </a:bodyPr>
          <a:lstStyle/>
          <a:p>
            <a:pPr marL="65405">
              <a:lnSpc>
                <a:spcPct val="100000"/>
              </a:lnSpc>
              <a:spcBef>
                <a:spcPts val="100"/>
              </a:spcBef>
            </a:pPr>
            <a:r>
              <a:rPr sz="1400" spc="-55" dirty="0">
                <a:latin typeface="Meiryo"/>
                <a:cs typeface="Meiryo"/>
              </a:rPr>
              <a:t>ニューラルネットワークにはデータが１つずつ⼊⼒される</a:t>
            </a:r>
            <a:endParaRPr sz="1400">
              <a:latin typeface="Meiryo"/>
              <a:cs typeface="Meiryo"/>
            </a:endParaRPr>
          </a:p>
          <a:p>
            <a:pPr marL="12700">
              <a:lnSpc>
                <a:spcPct val="100000"/>
              </a:lnSpc>
              <a:spcBef>
                <a:spcPts val="25"/>
              </a:spcBef>
            </a:pPr>
            <a:r>
              <a:rPr sz="1400" spc="-55" dirty="0">
                <a:latin typeface="Meiryo"/>
                <a:cs typeface="Meiryo"/>
              </a:rPr>
              <a:t>⼊⼒層のニューロンの数は</a:t>
            </a:r>
            <a:r>
              <a:rPr sz="1400" spc="-50" dirty="0">
                <a:latin typeface="Meiryo"/>
                <a:cs typeface="Meiryo"/>
              </a:rPr>
              <a:t>1つのデータが持つ説明変数の数</a:t>
            </a:r>
            <a:endParaRPr sz="1400">
              <a:latin typeface="Meiryo"/>
              <a:cs typeface="Meiryo"/>
            </a:endParaRPr>
          </a:p>
        </p:txBody>
      </p:sp>
      <p:sp>
        <p:nvSpPr>
          <p:cNvPr id="10" name="object 10"/>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2" name="object 12"/>
          <p:cNvSpPr txBox="1"/>
          <p:nvPr/>
        </p:nvSpPr>
        <p:spPr>
          <a:xfrm>
            <a:off x="2568880" y="610107"/>
            <a:ext cx="4167504"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Meiryo"/>
                <a:cs typeface="Meiryo"/>
              </a:rPr>
              <a:t>特徴量</a:t>
            </a:r>
            <a:r>
              <a:rPr sz="1600" spc="-10" dirty="0">
                <a:latin typeface="Meiryo"/>
                <a:cs typeface="Meiryo"/>
              </a:rPr>
              <a:t>3</a:t>
            </a:r>
            <a:r>
              <a:rPr sz="1600" dirty="0">
                <a:latin typeface="Meiryo"/>
                <a:cs typeface="Meiryo"/>
              </a:rPr>
              <a:t>つ、正解が</a:t>
            </a:r>
            <a:r>
              <a:rPr sz="1600" spc="-10" dirty="0">
                <a:latin typeface="Meiryo"/>
                <a:cs typeface="Meiryo"/>
              </a:rPr>
              <a:t>0or1</a:t>
            </a:r>
            <a:r>
              <a:rPr sz="1600" spc="-5" dirty="0">
                <a:latin typeface="Meiryo"/>
                <a:cs typeface="Meiryo"/>
              </a:rPr>
              <a:t>(病気なら</a:t>
            </a:r>
            <a:r>
              <a:rPr sz="1600" spc="-10" dirty="0">
                <a:latin typeface="Meiryo"/>
                <a:cs typeface="Meiryo"/>
              </a:rPr>
              <a:t>1</a:t>
            </a:r>
            <a:r>
              <a:rPr sz="1600" spc="-15" dirty="0">
                <a:latin typeface="Meiryo"/>
                <a:cs typeface="Meiryo"/>
              </a:rPr>
              <a:t>)で考える</a:t>
            </a:r>
            <a:endParaRPr sz="1600">
              <a:latin typeface="Meiryo"/>
              <a:cs typeface="Meiry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7781" y="1781539"/>
            <a:ext cx="3495326" cy="1752285"/>
          </a:xfrm>
          <a:prstGeom prst="rect">
            <a:avLst/>
          </a:prstGeom>
        </p:spPr>
      </p:pic>
      <p:graphicFrame>
        <p:nvGraphicFramePr>
          <p:cNvPr id="3" name="object 3"/>
          <p:cNvGraphicFramePr>
            <a:graphicFrameLocks noGrp="1"/>
          </p:cNvGraphicFramePr>
          <p:nvPr/>
        </p:nvGraphicFramePr>
        <p:xfrm>
          <a:off x="160993" y="1243114"/>
          <a:ext cx="1577973" cy="3152140"/>
        </p:xfrm>
        <a:graphic>
          <a:graphicData uri="http://schemas.openxmlformats.org/drawingml/2006/table">
            <a:tbl>
              <a:tblPr firstRow="1" bandRow="1">
                <a:tableStyleId>{2D5ABB26-0587-4C30-8999-92F81FD0307C}</a:tableStyleId>
              </a:tblPr>
              <a:tblGrid>
                <a:gridCol w="315595">
                  <a:extLst>
                    <a:ext uri="{9D8B030D-6E8A-4147-A177-3AD203B41FA5}">
                      <a16:colId xmlns:a16="http://schemas.microsoft.com/office/drawing/2014/main" val="20000"/>
                    </a:ext>
                  </a:extLst>
                </a:gridCol>
                <a:gridCol w="315595">
                  <a:extLst>
                    <a:ext uri="{9D8B030D-6E8A-4147-A177-3AD203B41FA5}">
                      <a16:colId xmlns:a16="http://schemas.microsoft.com/office/drawing/2014/main" val="20001"/>
                    </a:ext>
                  </a:extLst>
                </a:gridCol>
                <a:gridCol w="315595">
                  <a:extLst>
                    <a:ext uri="{9D8B030D-6E8A-4147-A177-3AD203B41FA5}">
                      <a16:colId xmlns:a16="http://schemas.microsoft.com/office/drawing/2014/main" val="20002"/>
                    </a:ext>
                  </a:extLst>
                </a:gridCol>
                <a:gridCol w="315594">
                  <a:extLst>
                    <a:ext uri="{9D8B030D-6E8A-4147-A177-3AD203B41FA5}">
                      <a16:colId xmlns:a16="http://schemas.microsoft.com/office/drawing/2014/main" val="20003"/>
                    </a:ext>
                  </a:extLst>
                </a:gridCol>
                <a:gridCol w="315594">
                  <a:extLst>
                    <a:ext uri="{9D8B030D-6E8A-4147-A177-3AD203B41FA5}">
                      <a16:colId xmlns:a16="http://schemas.microsoft.com/office/drawing/2014/main" val="20004"/>
                    </a:ext>
                  </a:extLst>
                </a:gridCol>
              </a:tblGrid>
              <a:tr h="339090">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55</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28</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140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0"/>
                        </a:spcBef>
                      </a:pPr>
                      <a:r>
                        <a:rPr sz="1000" spc="-50" dirty="0">
                          <a:latin typeface="Calibri"/>
                          <a:cs typeface="Calibri"/>
                        </a:rPr>
                        <a:t>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44</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130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0"/>
                        </a:spcBef>
                      </a:pPr>
                      <a:r>
                        <a:rPr sz="1000" spc="-50" dirty="0">
                          <a:latin typeface="Calibri"/>
                          <a:cs typeface="Calibri"/>
                        </a:rPr>
                        <a:t>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74</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109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45"/>
                        </a:spcBef>
                      </a:pPr>
                      <a:r>
                        <a:rPr sz="1000" spc="-25" dirty="0">
                          <a:latin typeface="Calibri"/>
                          <a:cs typeface="Calibri"/>
                        </a:rPr>
                        <a:t>10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47</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53</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121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latin typeface="Calibri"/>
                          <a:cs typeface="Calibri"/>
                        </a:rPr>
                        <a:t>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graphicFrame>
        <p:nvGraphicFramePr>
          <p:cNvPr id="4" name="object 4"/>
          <p:cNvGraphicFramePr>
            <a:graphicFrameLocks noGrp="1"/>
          </p:cNvGraphicFramePr>
          <p:nvPr/>
        </p:nvGraphicFramePr>
        <p:xfrm>
          <a:off x="6825084" y="1197122"/>
          <a:ext cx="1935479" cy="3304540"/>
        </p:xfrm>
        <a:graphic>
          <a:graphicData uri="http://schemas.openxmlformats.org/drawingml/2006/table">
            <a:tbl>
              <a:tblPr firstRow="1" bandRow="1">
                <a:tableStyleId>{2D5ABB26-0587-4C30-8999-92F81FD0307C}</a:tableStyleId>
              </a:tblPr>
              <a:tblGrid>
                <a:gridCol w="322580">
                  <a:extLst>
                    <a:ext uri="{9D8B030D-6E8A-4147-A177-3AD203B41FA5}">
                      <a16:colId xmlns:a16="http://schemas.microsoft.com/office/drawing/2014/main" val="20000"/>
                    </a:ext>
                  </a:extLst>
                </a:gridCol>
                <a:gridCol w="322580">
                  <a:extLst>
                    <a:ext uri="{9D8B030D-6E8A-4147-A177-3AD203B41FA5}">
                      <a16:colId xmlns:a16="http://schemas.microsoft.com/office/drawing/2014/main" val="20001"/>
                    </a:ext>
                  </a:extLst>
                </a:gridCol>
                <a:gridCol w="322579">
                  <a:extLst>
                    <a:ext uri="{9D8B030D-6E8A-4147-A177-3AD203B41FA5}">
                      <a16:colId xmlns:a16="http://schemas.microsoft.com/office/drawing/2014/main" val="20002"/>
                    </a:ext>
                  </a:extLst>
                </a:gridCol>
                <a:gridCol w="322580">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322580">
                  <a:extLst>
                    <a:ext uri="{9D8B030D-6E8A-4147-A177-3AD203B41FA5}">
                      <a16:colId xmlns:a16="http://schemas.microsoft.com/office/drawing/2014/main" val="20005"/>
                    </a:ext>
                  </a:extLst>
                </a:gridCol>
              </a:tblGrid>
              <a:tr h="491490">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予測</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30"/>
                        </a:spcBef>
                      </a:pPr>
                      <a:r>
                        <a:rPr sz="1000" spc="-50" dirty="0">
                          <a:latin typeface="Calibri"/>
                          <a:cs typeface="Calibri"/>
                        </a:rPr>
                        <a:t>1</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55</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28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140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1</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FF0000"/>
                          </a:solidFill>
                          <a:latin typeface="Calibri"/>
                          <a:cs typeface="Calibri"/>
                        </a:rPr>
                        <a:t>0.6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5"/>
                        </a:spcBef>
                      </a:pPr>
                      <a:r>
                        <a:rPr sz="1000" spc="-50" dirty="0">
                          <a:latin typeface="Calibri"/>
                          <a:cs typeface="Calibri"/>
                        </a:rPr>
                        <a:t>2</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48</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44</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130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latin typeface="Calibri"/>
                          <a:cs typeface="Calibri"/>
                        </a:rPr>
                        <a:t>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solidFill>
                            <a:srgbClr val="FF0000"/>
                          </a:solidFill>
                          <a:latin typeface="Calibri"/>
                          <a:cs typeface="Calibri"/>
                        </a:rPr>
                        <a:t>0.3</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FF0000"/>
                          </a:solidFill>
                          <a:latin typeface="Calibri"/>
                          <a:cs typeface="Calibri"/>
                        </a:rPr>
                        <a:t>0.4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FF0000"/>
                          </a:solidFill>
                          <a:latin typeface="Calibri"/>
                          <a:cs typeface="Calibri"/>
                        </a:rPr>
                        <a:t>0.9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FF0000"/>
                          </a:solidFill>
                          <a:latin typeface="Calibri"/>
                          <a:cs typeface="Calibri"/>
                        </a:rPr>
                        <a:t>0.6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5"/>
                        </a:spcBef>
                      </a:pPr>
                      <a:r>
                        <a:rPr sz="1000" spc="-50" dirty="0">
                          <a:latin typeface="Calibri"/>
                          <a:cs typeface="Calibri"/>
                        </a:rPr>
                        <a:t>6</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38</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109</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solidFill>
                            <a:srgbClr val="FF0000"/>
                          </a:solidFill>
                          <a:latin typeface="Calibri"/>
                          <a:cs typeface="Calibri"/>
                        </a:rPr>
                        <a:t>0.2</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FF0000"/>
                          </a:solidFill>
                          <a:latin typeface="Calibri"/>
                          <a:cs typeface="Calibri"/>
                        </a:rPr>
                        <a:t>0.4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solidFill>
                            <a:srgbClr val="FF0000"/>
                          </a:solidFill>
                          <a:latin typeface="Calibri"/>
                          <a:cs typeface="Calibri"/>
                        </a:rPr>
                        <a:t>0.9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solidFill>
                            <a:srgbClr val="FF0000"/>
                          </a:solidFill>
                          <a:latin typeface="Calibri"/>
                          <a:cs typeface="Calibri"/>
                        </a:rPr>
                        <a:t>0.6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25"/>
                        </a:spcBef>
                      </a:pPr>
                      <a:r>
                        <a:rPr sz="1000" spc="-25" dirty="0">
                          <a:latin typeface="Calibri"/>
                          <a:cs typeface="Calibri"/>
                        </a:rPr>
                        <a:t>10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53</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121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solidFill>
                            <a:srgbClr val="FF0000"/>
                          </a:solidFill>
                          <a:latin typeface="Calibri"/>
                          <a:cs typeface="Calibri"/>
                        </a:rPr>
                        <a:t>0.5</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pic>
        <p:nvPicPr>
          <p:cNvPr id="5" name="object 5"/>
          <p:cNvPicPr/>
          <p:nvPr/>
        </p:nvPicPr>
        <p:blipFill>
          <a:blip r:embed="rId3" cstate="print"/>
          <a:stretch>
            <a:fillRect/>
          </a:stretch>
        </p:blipFill>
        <p:spPr>
          <a:xfrm>
            <a:off x="662275" y="691824"/>
            <a:ext cx="1948470" cy="2779558"/>
          </a:xfrm>
          <a:prstGeom prst="rect">
            <a:avLst/>
          </a:prstGeom>
        </p:spPr>
      </p:pic>
      <p:sp>
        <p:nvSpPr>
          <p:cNvPr id="6" name="object 6"/>
          <p:cNvSpPr txBox="1"/>
          <p:nvPr/>
        </p:nvSpPr>
        <p:spPr>
          <a:xfrm>
            <a:off x="2282200" y="3119627"/>
            <a:ext cx="32131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140</a:t>
            </a:r>
            <a:endParaRPr sz="1400">
              <a:latin typeface="Arial"/>
              <a:cs typeface="Arial"/>
            </a:endParaRPr>
          </a:p>
        </p:txBody>
      </p:sp>
      <p:sp>
        <p:nvSpPr>
          <p:cNvPr id="7" name="object 7"/>
          <p:cNvSpPr txBox="1"/>
          <p:nvPr/>
        </p:nvSpPr>
        <p:spPr>
          <a:xfrm>
            <a:off x="2315217" y="1839467"/>
            <a:ext cx="245745" cy="86677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55</a:t>
            </a:r>
            <a:endParaRPr sz="1400">
              <a:latin typeface="Arial"/>
              <a:cs typeface="Arial"/>
            </a:endParaRPr>
          </a:p>
          <a:p>
            <a:pPr>
              <a:lnSpc>
                <a:spcPct val="100000"/>
              </a:lnSpc>
            </a:pPr>
            <a:endParaRPr sz="1400">
              <a:latin typeface="Arial"/>
              <a:cs typeface="Arial"/>
            </a:endParaRPr>
          </a:p>
          <a:p>
            <a:pPr>
              <a:lnSpc>
                <a:spcPct val="100000"/>
              </a:lnSpc>
              <a:spcBef>
                <a:spcPts val="40"/>
              </a:spcBef>
            </a:pPr>
            <a:endParaRPr sz="1400">
              <a:latin typeface="Arial"/>
              <a:cs typeface="Arial"/>
            </a:endParaRPr>
          </a:p>
          <a:p>
            <a:pPr marL="35560">
              <a:lnSpc>
                <a:spcPct val="100000"/>
              </a:lnSpc>
              <a:spcBef>
                <a:spcPts val="5"/>
              </a:spcBef>
            </a:pPr>
            <a:r>
              <a:rPr sz="1400" spc="-25" dirty="0">
                <a:latin typeface="Arial"/>
                <a:cs typeface="Arial"/>
              </a:rPr>
              <a:t>28</a:t>
            </a:r>
            <a:endParaRPr sz="1400">
              <a:latin typeface="Arial"/>
              <a:cs typeface="Arial"/>
            </a:endParaRPr>
          </a:p>
        </p:txBody>
      </p:sp>
      <p:sp>
        <p:nvSpPr>
          <p:cNvPr id="8" name="object 8"/>
          <p:cNvSpPr txBox="1"/>
          <p:nvPr/>
        </p:nvSpPr>
        <p:spPr>
          <a:xfrm>
            <a:off x="6289391" y="2631948"/>
            <a:ext cx="27241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0.6</a:t>
            </a:r>
            <a:endParaRPr sz="1400">
              <a:latin typeface="Arial"/>
              <a:cs typeface="Arial"/>
            </a:endParaRPr>
          </a:p>
        </p:txBody>
      </p:sp>
      <p:sp>
        <p:nvSpPr>
          <p:cNvPr id="9" name="object 9"/>
          <p:cNvSpPr txBox="1"/>
          <p:nvPr/>
        </p:nvSpPr>
        <p:spPr>
          <a:xfrm>
            <a:off x="1978418" y="4431264"/>
            <a:ext cx="4681855" cy="439420"/>
          </a:xfrm>
          <a:prstGeom prst="rect">
            <a:avLst/>
          </a:prstGeom>
        </p:spPr>
        <p:txBody>
          <a:bodyPr vert="horz" wrap="square" lIns="0" tIns="23495" rIns="0" bIns="0" rtlCol="0">
            <a:spAutoFit/>
          </a:bodyPr>
          <a:lstStyle/>
          <a:p>
            <a:pPr marL="12700" marR="5080" indent="57785">
              <a:lnSpc>
                <a:spcPts val="1610"/>
              </a:lnSpc>
              <a:spcBef>
                <a:spcPts val="185"/>
              </a:spcBef>
            </a:pPr>
            <a:r>
              <a:rPr sz="1350" b="1" spc="-5" dirty="0">
                <a:latin typeface="Heisei Maru Gothic Std W8"/>
                <a:cs typeface="Heisei Maru Gothic Std W8"/>
              </a:rPr>
              <a:t>ニューラルネットワークにはデータが１つずつ入力される</a:t>
            </a:r>
            <a:r>
              <a:rPr sz="1350" b="1" dirty="0">
                <a:latin typeface="Heisei Maru Gothic Std W8"/>
                <a:cs typeface="Heisei Maru Gothic Std W8"/>
              </a:rPr>
              <a:t>入力層のニューロンの数は1</a:t>
            </a:r>
            <a:r>
              <a:rPr sz="1350" b="1" spc="-5" dirty="0">
                <a:latin typeface="Heisei Maru Gothic Std W8"/>
                <a:cs typeface="Heisei Maru Gothic Std W8"/>
              </a:rPr>
              <a:t>つのデータが持つ説明変数の数</a:t>
            </a:r>
            <a:endParaRPr sz="1350">
              <a:latin typeface="Heisei Maru Gothic Std W8"/>
              <a:cs typeface="Heisei Maru Gothic Std W8"/>
            </a:endParaRPr>
          </a:p>
        </p:txBody>
      </p:sp>
      <p:sp>
        <p:nvSpPr>
          <p:cNvPr id="10" name="object 10"/>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2" name="object 12"/>
          <p:cNvSpPr txBox="1"/>
          <p:nvPr/>
        </p:nvSpPr>
        <p:spPr>
          <a:xfrm>
            <a:off x="2617021" y="595883"/>
            <a:ext cx="3492500"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Meiryo"/>
                <a:cs typeface="Meiryo"/>
              </a:rPr>
              <a:t>精度を上げるにはどうするか︖</a:t>
            </a:r>
            <a:endParaRPr sz="2000">
              <a:latin typeface="Meiryo"/>
              <a:cs typeface="Meiry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7781" y="1781539"/>
            <a:ext cx="3495326" cy="1752285"/>
          </a:xfrm>
          <a:prstGeom prst="rect">
            <a:avLst/>
          </a:prstGeom>
        </p:spPr>
      </p:pic>
      <p:graphicFrame>
        <p:nvGraphicFramePr>
          <p:cNvPr id="3" name="object 3"/>
          <p:cNvGraphicFramePr>
            <a:graphicFrameLocks noGrp="1"/>
          </p:cNvGraphicFramePr>
          <p:nvPr/>
        </p:nvGraphicFramePr>
        <p:xfrm>
          <a:off x="160993" y="1243114"/>
          <a:ext cx="1577973" cy="3152140"/>
        </p:xfrm>
        <a:graphic>
          <a:graphicData uri="http://schemas.openxmlformats.org/drawingml/2006/table">
            <a:tbl>
              <a:tblPr firstRow="1" bandRow="1">
                <a:tableStyleId>{2D5ABB26-0587-4C30-8999-92F81FD0307C}</a:tableStyleId>
              </a:tblPr>
              <a:tblGrid>
                <a:gridCol w="315595">
                  <a:extLst>
                    <a:ext uri="{9D8B030D-6E8A-4147-A177-3AD203B41FA5}">
                      <a16:colId xmlns:a16="http://schemas.microsoft.com/office/drawing/2014/main" val="20000"/>
                    </a:ext>
                  </a:extLst>
                </a:gridCol>
                <a:gridCol w="315595">
                  <a:extLst>
                    <a:ext uri="{9D8B030D-6E8A-4147-A177-3AD203B41FA5}">
                      <a16:colId xmlns:a16="http://schemas.microsoft.com/office/drawing/2014/main" val="20001"/>
                    </a:ext>
                  </a:extLst>
                </a:gridCol>
                <a:gridCol w="315595">
                  <a:extLst>
                    <a:ext uri="{9D8B030D-6E8A-4147-A177-3AD203B41FA5}">
                      <a16:colId xmlns:a16="http://schemas.microsoft.com/office/drawing/2014/main" val="20002"/>
                    </a:ext>
                  </a:extLst>
                </a:gridCol>
                <a:gridCol w="315594">
                  <a:extLst>
                    <a:ext uri="{9D8B030D-6E8A-4147-A177-3AD203B41FA5}">
                      <a16:colId xmlns:a16="http://schemas.microsoft.com/office/drawing/2014/main" val="20003"/>
                    </a:ext>
                  </a:extLst>
                </a:gridCol>
                <a:gridCol w="315594">
                  <a:extLst>
                    <a:ext uri="{9D8B030D-6E8A-4147-A177-3AD203B41FA5}">
                      <a16:colId xmlns:a16="http://schemas.microsoft.com/office/drawing/2014/main" val="20004"/>
                    </a:ext>
                  </a:extLst>
                </a:gridCol>
              </a:tblGrid>
              <a:tr h="339090">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marR="86360">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55</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28</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140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0"/>
                        </a:spcBef>
                      </a:pPr>
                      <a:r>
                        <a:rPr sz="1000" spc="-50" dirty="0">
                          <a:latin typeface="Calibri"/>
                          <a:cs typeface="Calibri"/>
                        </a:rPr>
                        <a:t>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44</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130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50" dirty="0">
                          <a:latin typeface="Calibri"/>
                          <a:cs typeface="Calibri"/>
                        </a:rPr>
                        <a:t>0</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0"/>
                        </a:spcBef>
                      </a:pPr>
                      <a:r>
                        <a:rPr sz="1000" spc="-50" dirty="0">
                          <a:latin typeface="Calibri"/>
                          <a:cs typeface="Calibri"/>
                        </a:rPr>
                        <a:t>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74</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109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50" dirty="0">
                          <a:latin typeface="Calibri"/>
                          <a:cs typeface="Calibri"/>
                        </a:rPr>
                        <a:t>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50" dirty="0">
                          <a:latin typeface="Calibri"/>
                          <a:cs typeface="Calibri"/>
                        </a:rPr>
                        <a:t>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50" dirty="0">
                          <a:latin typeface="Calibri"/>
                          <a:cs typeface="Calibri"/>
                        </a:rPr>
                        <a:t>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45"/>
                        </a:spcBef>
                      </a:pPr>
                      <a:r>
                        <a:rPr sz="1000" spc="-25" dirty="0">
                          <a:latin typeface="Calibri"/>
                          <a:cs typeface="Calibri"/>
                        </a:rPr>
                        <a:t>10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47</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53</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121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50" dirty="0">
                          <a:latin typeface="Calibri"/>
                          <a:cs typeface="Calibri"/>
                        </a:rPr>
                        <a:t>1</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graphicFrame>
        <p:nvGraphicFramePr>
          <p:cNvPr id="4" name="object 4"/>
          <p:cNvGraphicFramePr>
            <a:graphicFrameLocks noGrp="1"/>
          </p:cNvGraphicFramePr>
          <p:nvPr/>
        </p:nvGraphicFramePr>
        <p:xfrm>
          <a:off x="6825084" y="1197122"/>
          <a:ext cx="1935479" cy="3304540"/>
        </p:xfrm>
        <a:graphic>
          <a:graphicData uri="http://schemas.openxmlformats.org/drawingml/2006/table">
            <a:tbl>
              <a:tblPr firstRow="1" bandRow="1">
                <a:tableStyleId>{2D5ABB26-0587-4C30-8999-92F81FD0307C}</a:tableStyleId>
              </a:tblPr>
              <a:tblGrid>
                <a:gridCol w="322580">
                  <a:extLst>
                    <a:ext uri="{9D8B030D-6E8A-4147-A177-3AD203B41FA5}">
                      <a16:colId xmlns:a16="http://schemas.microsoft.com/office/drawing/2014/main" val="20000"/>
                    </a:ext>
                  </a:extLst>
                </a:gridCol>
                <a:gridCol w="322580">
                  <a:extLst>
                    <a:ext uri="{9D8B030D-6E8A-4147-A177-3AD203B41FA5}">
                      <a16:colId xmlns:a16="http://schemas.microsoft.com/office/drawing/2014/main" val="20001"/>
                    </a:ext>
                  </a:extLst>
                </a:gridCol>
                <a:gridCol w="322579">
                  <a:extLst>
                    <a:ext uri="{9D8B030D-6E8A-4147-A177-3AD203B41FA5}">
                      <a16:colId xmlns:a16="http://schemas.microsoft.com/office/drawing/2014/main" val="20002"/>
                    </a:ext>
                  </a:extLst>
                </a:gridCol>
                <a:gridCol w="322580">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322580">
                  <a:extLst>
                    <a:ext uri="{9D8B030D-6E8A-4147-A177-3AD203B41FA5}">
                      <a16:colId xmlns:a16="http://schemas.microsoft.com/office/drawing/2014/main" val="20005"/>
                    </a:ext>
                  </a:extLst>
                </a:gridCol>
              </a:tblGrid>
              <a:tr h="491490">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体重</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年齢</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血圧</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正解</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marR="89535">
                        <a:lnSpc>
                          <a:spcPct val="100000"/>
                        </a:lnSpc>
                        <a:spcBef>
                          <a:spcPts val="130"/>
                        </a:spcBef>
                      </a:pPr>
                      <a:r>
                        <a:rPr sz="1000" spc="-50" dirty="0">
                          <a:latin typeface="MS PGothic"/>
                          <a:cs typeface="MS PGothic"/>
                        </a:rPr>
                        <a:t>予測</a:t>
                      </a:r>
                      <a:endParaRPr sz="1000">
                        <a:latin typeface="MS PGothic"/>
                        <a:cs typeface="MS PGothic"/>
                      </a:endParaRPr>
                    </a:p>
                  </a:txBody>
                  <a:tcPr marL="0" marR="0" marT="16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81305">
                <a:tc>
                  <a:txBody>
                    <a:bodyPr/>
                    <a:lstStyle/>
                    <a:p>
                      <a:pPr algn="ctr">
                        <a:lnSpc>
                          <a:spcPct val="100000"/>
                        </a:lnSpc>
                        <a:spcBef>
                          <a:spcPts val="30"/>
                        </a:spcBef>
                      </a:pPr>
                      <a:r>
                        <a:rPr sz="1000" spc="-50" dirty="0">
                          <a:latin typeface="Calibri"/>
                          <a:cs typeface="Calibri"/>
                        </a:rPr>
                        <a:t>1</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55</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28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140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50" dirty="0">
                          <a:solidFill>
                            <a:srgbClr val="FF0000"/>
                          </a:solidFill>
                          <a:latin typeface="Calibri"/>
                          <a:cs typeface="Calibri"/>
                        </a:rPr>
                        <a:t>1</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25" dirty="0">
                          <a:solidFill>
                            <a:srgbClr val="FF0000"/>
                          </a:solidFill>
                          <a:latin typeface="Calibri"/>
                          <a:cs typeface="Calibri"/>
                        </a:rPr>
                        <a:t>0.6</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1305">
                <a:tc>
                  <a:txBody>
                    <a:bodyPr/>
                    <a:lstStyle/>
                    <a:p>
                      <a:pPr algn="ctr">
                        <a:lnSpc>
                          <a:spcPct val="100000"/>
                        </a:lnSpc>
                        <a:spcBef>
                          <a:spcPts val="45"/>
                        </a:spcBef>
                      </a:pPr>
                      <a:r>
                        <a:rPr sz="1000" spc="-50" dirty="0">
                          <a:latin typeface="Calibri"/>
                          <a:cs typeface="Calibri"/>
                        </a:rPr>
                        <a:t>2</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48</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44</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000" spc="-25" dirty="0">
                          <a:latin typeface="Calibri"/>
                          <a:cs typeface="Calibri"/>
                        </a:rPr>
                        <a:t>130</a:t>
                      </a:r>
                      <a:endParaRPr sz="10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400" spc="-50" dirty="0">
                          <a:solidFill>
                            <a:srgbClr val="FF0000"/>
                          </a:solidFill>
                          <a:latin typeface="Calibri"/>
                          <a:cs typeface="Calibri"/>
                        </a:rPr>
                        <a:t>0</a:t>
                      </a:r>
                      <a:endParaRPr sz="14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400" spc="-25" dirty="0">
                          <a:solidFill>
                            <a:srgbClr val="FF0000"/>
                          </a:solidFill>
                          <a:latin typeface="Calibri"/>
                          <a:cs typeface="Calibri"/>
                        </a:rPr>
                        <a:t>0.3</a:t>
                      </a:r>
                      <a:endParaRPr sz="14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1305">
                <a:tc>
                  <a:txBody>
                    <a:bodyPr/>
                    <a:lstStyle/>
                    <a:p>
                      <a:pPr algn="ctr">
                        <a:lnSpc>
                          <a:spcPct val="100000"/>
                        </a:lnSpc>
                        <a:spcBef>
                          <a:spcPts val="35"/>
                        </a:spcBef>
                      </a:pPr>
                      <a:r>
                        <a:rPr sz="1000" spc="-50" dirty="0">
                          <a:latin typeface="Calibri"/>
                          <a:cs typeface="Calibri"/>
                        </a:rPr>
                        <a:t>3</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77</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64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145</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400" spc="-50" dirty="0">
                          <a:solidFill>
                            <a:srgbClr val="FF0000"/>
                          </a:solidFill>
                          <a:latin typeface="Calibri"/>
                          <a:cs typeface="Calibri"/>
                        </a:rPr>
                        <a:t>0</a:t>
                      </a:r>
                      <a:endParaRPr sz="14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5"/>
                        </a:spcBef>
                      </a:pPr>
                      <a:r>
                        <a:rPr sz="1400" spc="-25" dirty="0">
                          <a:solidFill>
                            <a:srgbClr val="FF0000"/>
                          </a:solidFill>
                          <a:latin typeface="Calibri"/>
                          <a:cs typeface="Calibri"/>
                        </a:rPr>
                        <a:t>0.4</a:t>
                      </a:r>
                      <a:endParaRPr sz="14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81305">
                <a:tc>
                  <a:txBody>
                    <a:bodyPr/>
                    <a:lstStyle/>
                    <a:p>
                      <a:pPr algn="ctr">
                        <a:lnSpc>
                          <a:spcPct val="100000"/>
                        </a:lnSpc>
                        <a:spcBef>
                          <a:spcPts val="25"/>
                        </a:spcBef>
                      </a:pPr>
                      <a:r>
                        <a:rPr sz="1000" spc="-50" dirty="0">
                          <a:latin typeface="Calibri"/>
                          <a:cs typeface="Calibri"/>
                        </a:rPr>
                        <a:t>4</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42</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50" dirty="0">
                          <a:solidFill>
                            <a:srgbClr val="FF0000"/>
                          </a:solidFill>
                          <a:latin typeface="Calibri"/>
                          <a:cs typeface="Calibri"/>
                        </a:rPr>
                        <a:t>1</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25" dirty="0">
                          <a:solidFill>
                            <a:srgbClr val="FF0000"/>
                          </a:solidFill>
                          <a:latin typeface="Calibri"/>
                          <a:cs typeface="Calibri"/>
                        </a:rPr>
                        <a:t>0.9</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1305">
                <a:tc>
                  <a:txBody>
                    <a:bodyPr/>
                    <a:lstStyle/>
                    <a:p>
                      <a:pPr algn="ctr">
                        <a:lnSpc>
                          <a:spcPct val="100000"/>
                        </a:lnSpc>
                        <a:spcBef>
                          <a:spcPts val="40"/>
                        </a:spcBef>
                      </a:pPr>
                      <a:r>
                        <a:rPr sz="1000" spc="-50" dirty="0">
                          <a:latin typeface="Calibri"/>
                          <a:cs typeface="Calibri"/>
                        </a:rPr>
                        <a:t>5</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59</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66</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128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400" spc="-50" dirty="0">
                          <a:solidFill>
                            <a:srgbClr val="FF0000"/>
                          </a:solidFill>
                          <a:latin typeface="Calibri"/>
                          <a:cs typeface="Calibri"/>
                        </a:rPr>
                        <a:t>1</a:t>
                      </a:r>
                      <a:endParaRPr sz="14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400" spc="-25" dirty="0">
                          <a:solidFill>
                            <a:srgbClr val="FF0000"/>
                          </a:solidFill>
                          <a:latin typeface="Calibri"/>
                          <a:cs typeface="Calibri"/>
                        </a:rPr>
                        <a:t>0.6</a:t>
                      </a:r>
                      <a:endParaRPr sz="14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81305">
                <a:tc>
                  <a:txBody>
                    <a:bodyPr/>
                    <a:lstStyle/>
                    <a:p>
                      <a:pPr algn="ctr">
                        <a:lnSpc>
                          <a:spcPct val="100000"/>
                        </a:lnSpc>
                        <a:spcBef>
                          <a:spcPts val="35"/>
                        </a:spcBef>
                      </a:pPr>
                      <a:r>
                        <a:rPr sz="1000" spc="-50" dirty="0">
                          <a:latin typeface="Calibri"/>
                          <a:cs typeface="Calibri"/>
                        </a:rPr>
                        <a:t>6</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74</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38</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spc="-25" dirty="0">
                          <a:latin typeface="Calibri"/>
                          <a:cs typeface="Calibri"/>
                        </a:rPr>
                        <a:t>109</a:t>
                      </a:r>
                      <a:endParaRPr sz="10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400" spc="-50" dirty="0">
                          <a:solidFill>
                            <a:srgbClr val="FF0000"/>
                          </a:solidFill>
                          <a:latin typeface="Calibri"/>
                          <a:cs typeface="Calibri"/>
                        </a:rPr>
                        <a:t>0</a:t>
                      </a:r>
                      <a:endParaRPr sz="14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400" spc="-25" dirty="0">
                          <a:solidFill>
                            <a:srgbClr val="FF0000"/>
                          </a:solidFill>
                          <a:latin typeface="Calibri"/>
                          <a:cs typeface="Calibri"/>
                        </a:rPr>
                        <a:t>0.2</a:t>
                      </a:r>
                      <a:endParaRPr sz="14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1305">
                <a:tc>
                  <a:txBody>
                    <a:bodyPr/>
                    <a:lstStyle/>
                    <a:p>
                      <a:pPr algn="ctr">
                        <a:lnSpc>
                          <a:spcPct val="100000"/>
                        </a:lnSpc>
                        <a:spcBef>
                          <a:spcPts val="25"/>
                        </a:spcBef>
                      </a:pPr>
                      <a:r>
                        <a:rPr sz="1000" spc="-50" dirty="0">
                          <a:latin typeface="Calibri"/>
                          <a:cs typeface="Calibri"/>
                        </a:rPr>
                        <a:t>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59</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46</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137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50" dirty="0">
                          <a:solidFill>
                            <a:srgbClr val="FF0000"/>
                          </a:solidFill>
                          <a:latin typeface="Calibri"/>
                          <a:cs typeface="Calibri"/>
                        </a:rPr>
                        <a:t>1</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400" spc="-25" dirty="0">
                          <a:solidFill>
                            <a:srgbClr val="FF0000"/>
                          </a:solidFill>
                          <a:latin typeface="Calibri"/>
                          <a:cs typeface="Calibri"/>
                        </a:rPr>
                        <a:t>0.4</a:t>
                      </a:r>
                      <a:endParaRPr sz="140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81305">
                <a:tc>
                  <a:txBody>
                    <a:bodyPr/>
                    <a:lstStyle/>
                    <a:p>
                      <a:pPr algn="ctr">
                        <a:lnSpc>
                          <a:spcPct val="100000"/>
                        </a:lnSpc>
                        <a:spcBef>
                          <a:spcPts val="40"/>
                        </a:spcBef>
                      </a:pPr>
                      <a:r>
                        <a:rPr sz="1000" spc="-50" dirty="0">
                          <a:latin typeface="Calibri"/>
                          <a:cs typeface="Calibri"/>
                        </a:rPr>
                        <a:t>8</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52</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41</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spc="-25" dirty="0">
                          <a:latin typeface="Calibri"/>
                          <a:cs typeface="Calibri"/>
                        </a:rPr>
                        <a:t>140</a:t>
                      </a:r>
                      <a:endParaRPr sz="10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400" spc="-50" dirty="0">
                          <a:solidFill>
                            <a:srgbClr val="FF0000"/>
                          </a:solidFill>
                          <a:latin typeface="Calibri"/>
                          <a:cs typeface="Calibri"/>
                        </a:rPr>
                        <a:t>1</a:t>
                      </a:r>
                      <a:endParaRPr sz="14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400" spc="-25" dirty="0">
                          <a:solidFill>
                            <a:srgbClr val="FF0000"/>
                          </a:solidFill>
                          <a:latin typeface="Calibri"/>
                          <a:cs typeface="Calibri"/>
                        </a:rPr>
                        <a:t>0.9</a:t>
                      </a:r>
                      <a:endParaRPr sz="14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1305">
                <a:tc>
                  <a:txBody>
                    <a:bodyPr/>
                    <a:lstStyle/>
                    <a:p>
                      <a:pPr algn="ctr">
                        <a:lnSpc>
                          <a:spcPct val="100000"/>
                        </a:lnSpc>
                        <a:spcBef>
                          <a:spcPts val="30"/>
                        </a:spcBef>
                      </a:pPr>
                      <a:r>
                        <a:rPr sz="1000" spc="-50" dirty="0">
                          <a:latin typeface="Calibri"/>
                          <a:cs typeface="Calibri"/>
                        </a:rPr>
                        <a:t>9</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38</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56</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000" spc="-25" dirty="0">
                          <a:latin typeface="Calibri"/>
                          <a:cs typeface="Calibri"/>
                        </a:rPr>
                        <a:t>110</a:t>
                      </a:r>
                      <a:endParaRPr sz="10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400" spc="-50" dirty="0">
                          <a:solidFill>
                            <a:srgbClr val="FF0000"/>
                          </a:solidFill>
                          <a:latin typeface="Calibri"/>
                          <a:cs typeface="Calibri"/>
                        </a:rPr>
                        <a:t>0</a:t>
                      </a:r>
                      <a:endParaRPr sz="14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400" spc="-25" dirty="0">
                          <a:solidFill>
                            <a:srgbClr val="FF0000"/>
                          </a:solidFill>
                          <a:latin typeface="Calibri"/>
                          <a:cs typeface="Calibri"/>
                        </a:rPr>
                        <a:t>0.6</a:t>
                      </a:r>
                      <a:endParaRPr sz="14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81305">
                <a:tc>
                  <a:txBody>
                    <a:bodyPr/>
                    <a:lstStyle/>
                    <a:p>
                      <a:pPr algn="ctr">
                        <a:lnSpc>
                          <a:spcPct val="100000"/>
                        </a:lnSpc>
                        <a:spcBef>
                          <a:spcPts val="25"/>
                        </a:spcBef>
                      </a:pPr>
                      <a:r>
                        <a:rPr sz="1000" spc="-25" dirty="0">
                          <a:latin typeface="Calibri"/>
                          <a:cs typeface="Calibri"/>
                        </a:rPr>
                        <a:t>10</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47</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53</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
                        </a:spcBef>
                      </a:pPr>
                      <a:r>
                        <a:rPr sz="1000" spc="-25" dirty="0">
                          <a:latin typeface="Calibri"/>
                          <a:cs typeface="Calibri"/>
                        </a:rPr>
                        <a:t>121</a:t>
                      </a:r>
                      <a:endParaRPr sz="10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400" spc="-50" dirty="0">
                          <a:solidFill>
                            <a:srgbClr val="FF0000"/>
                          </a:solidFill>
                          <a:latin typeface="Calibri"/>
                          <a:cs typeface="Calibri"/>
                        </a:rPr>
                        <a:t>1</a:t>
                      </a:r>
                      <a:endParaRPr sz="14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
                        </a:spcBef>
                      </a:pPr>
                      <a:r>
                        <a:rPr sz="1400" spc="-25" dirty="0">
                          <a:solidFill>
                            <a:srgbClr val="FF0000"/>
                          </a:solidFill>
                          <a:latin typeface="Calibri"/>
                          <a:cs typeface="Calibri"/>
                        </a:rPr>
                        <a:t>0.5</a:t>
                      </a:r>
                      <a:endParaRPr sz="1400">
                        <a:latin typeface="Calibri"/>
                        <a:cs typeface="Calibri"/>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pic>
        <p:nvPicPr>
          <p:cNvPr id="5" name="object 5"/>
          <p:cNvPicPr/>
          <p:nvPr/>
        </p:nvPicPr>
        <p:blipFill>
          <a:blip r:embed="rId3" cstate="print"/>
          <a:stretch>
            <a:fillRect/>
          </a:stretch>
        </p:blipFill>
        <p:spPr>
          <a:xfrm>
            <a:off x="662275" y="691824"/>
            <a:ext cx="1948470" cy="2779558"/>
          </a:xfrm>
          <a:prstGeom prst="rect">
            <a:avLst/>
          </a:prstGeom>
        </p:spPr>
      </p:pic>
      <p:sp>
        <p:nvSpPr>
          <p:cNvPr id="6" name="object 6"/>
          <p:cNvSpPr txBox="1"/>
          <p:nvPr/>
        </p:nvSpPr>
        <p:spPr>
          <a:xfrm>
            <a:off x="2282200" y="543955"/>
            <a:ext cx="4279265" cy="2814955"/>
          </a:xfrm>
          <a:prstGeom prst="rect">
            <a:avLst/>
          </a:prstGeom>
        </p:spPr>
        <p:txBody>
          <a:bodyPr vert="horz" wrap="square" lIns="0" tIns="64135" rIns="0" bIns="0" rtlCol="0">
            <a:spAutoFit/>
          </a:bodyPr>
          <a:lstStyle/>
          <a:p>
            <a:pPr marL="347345">
              <a:lnSpc>
                <a:spcPct val="100000"/>
              </a:lnSpc>
              <a:spcBef>
                <a:spcPts val="505"/>
              </a:spcBef>
            </a:pPr>
            <a:r>
              <a:rPr sz="2000" spc="-50" dirty="0">
                <a:latin typeface="Meiryo"/>
                <a:cs typeface="Meiryo"/>
              </a:rPr>
              <a:t>精度を上げるにはどうするか︖</a:t>
            </a:r>
            <a:endParaRPr sz="2000">
              <a:latin typeface="Meiryo"/>
              <a:cs typeface="Meiryo"/>
            </a:endParaRPr>
          </a:p>
          <a:p>
            <a:pPr marL="347345" marR="37465">
              <a:lnSpc>
                <a:spcPct val="102200"/>
              </a:lnSpc>
              <a:spcBef>
                <a:spcPts val="325"/>
              </a:spcBef>
            </a:pPr>
            <a:r>
              <a:rPr sz="1800" spc="-5" dirty="0">
                <a:latin typeface="Meiryo"/>
                <a:cs typeface="Meiryo"/>
              </a:rPr>
              <a:t>正解と予測の誤差が⼩さくなるように重みとバイアスを更新する</a:t>
            </a:r>
            <a:endParaRPr sz="1800">
              <a:latin typeface="Meiryo"/>
              <a:cs typeface="Meiryo"/>
            </a:endParaRPr>
          </a:p>
          <a:p>
            <a:pPr marL="45085">
              <a:lnSpc>
                <a:spcPct val="100000"/>
              </a:lnSpc>
              <a:spcBef>
                <a:spcPts val="2655"/>
              </a:spcBef>
            </a:pPr>
            <a:r>
              <a:rPr sz="1400" spc="-25" dirty="0">
                <a:latin typeface="Arial"/>
                <a:cs typeface="Arial"/>
              </a:rPr>
              <a:t>55</a:t>
            </a:r>
            <a:endParaRPr sz="1400">
              <a:latin typeface="Arial"/>
              <a:cs typeface="Arial"/>
            </a:endParaRPr>
          </a:p>
          <a:p>
            <a:pPr>
              <a:lnSpc>
                <a:spcPct val="100000"/>
              </a:lnSpc>
            </a:pPr>
            <a:endParaRPr sz="1400">
              <a:latin typeface="Arial"/>
              <a:cs typeface="Arial"/>
            </a:endParaRPr>
          </a:p>
          <a:p>
            <a:pPr>
              <a:lnSpc>
                <a:spcPct val="100000"/>
              </a:lnSpc>
              <a:spcBef>
                <a:spcPts val="40"/>
              </a:spcBef>
            </a:pPr>
            <a:endParaRPr sz="1400">
              <a:latin typeface="Arial"/>
              <a:cs typeface="Arial"/>
            </a:endParaRPr>
          </a:p>
          <a:p>
            <a:pPr marL="68580">
              <a:lnSpc>
                <a:spcPts val="1490"/>
              </a:lnSpc>
              <a:spcBef>
                <a:spcPts val="5"/>
              </a:spcBef>
            </a:pPr>
            <a:r>
              <a:rPr sz="1400" spc="-25" dirty="0">
                <a:latin typeface="Arial"/>
                <a:cs typeface="Arial"/>
              </a:rPr>
              <a:t>28</a:t>
            </a:r>
            <a:endParaRPr sz="1400">
              <a:latin typeface="Arial"/>
              <a:cs typeface="Arial"/>
            </a:endParaRPr>
          </a:p>
          <a:p>
            <a:pPr marL="4019550">
              <a:lnSpc>
                <a:spcPts val="1490"/>
              </a:lnSpc>
            </a:pPr>
            <a:r>
              <a:rPr sz="1400" spc="-25" dirty="0">
                <a:latin typeface="Arial"/>
                <a:cs typeface="Arial"/>
              </a:rPr>
              <a:t>0.6</a:t>
            </a:r>
            <a:endParaRPr sz="1400">
              <a:latin typeface="Arial"/>
              <a:cs typeface="Arial"/>
            </a:endParaRPr>
          </a:p>
          <a:p>
            <a:pPr>
              <a:lnSpc>
                <a:spcPct val="100000"/>
              </a:lnSpc>
              <a:spcBef>
                <a:spcPts val="545"/>
              </a:spcBef>
            </a:pPr>
            <a:endParaRPr sz="1400">
              <a:latin typeface="Arial"/>
              <a:cs typeface="Arial"/>
            </a:endParaRPr>
          </a:p>
          <a:p>
            <a:pPr marL="12700">
              <a:lnSpc>
                <a:spcPct val="100000"/>
              </a:lnSpc>
              <a:spcBef>
                <a:spcPts val="5"/>
              </a:spcBef>
            </a:pPr>
            <a:r>
              <a:rPr sz="1400" spc="-25" dirty="0">
                <a:latin typeface="Arial"/>
                <a:cs typeface="Arial"/>
              </a:rPr>
              <a:t>140</a:t>
            </a:r>
            <a:endParaRPr sz="1400">
              <a:latin typeface="Arial"/>
              <a:cs typeface="Arial"/>
            </a:endParaRPr>
          </a:p>
        </p:txBody>
      </p:sp>
      <p:sp>
        <p:nvSpPr>
          <p:cNvPr id="7" name="object 7"/>
          <p:cNvSpPr txBox="1"/>
          <p:nvPr/>
        </p:nvSpPr>
        <p:spPr>
          <a:xfrm>
            <a:off x="1978418" y="4431264"/>
            <a:ext cx="4681855" cy="439420"/>
          </a:xfrm>
          <a:prstGeom prst="rect">
            <a:avLst/>
          </a:prstGeom>
        </p:spPr>
        <p:txBody>
          <a:bodyPr vert="horz" wrap="square" lIns="0" tIns="23495" rIns="0" bIns="0" rtlCol="0">
            <a:spAutoFit/>
          </a:bodyPr>
          <a:lstStyle/>
          <a:p>
            <a:pPr marL="12700" marR="5080" indent="57785">
              <a:lnSpc>
                <a:spcPts val="1610"/>
              </a:lnSpc>
              <a:spcBef>
                <a:spcPts val="185"/>
              </a:spcBef>
            </a:pPr>
            <a:r>
              <a:rPr sz="1350" b="1" spc="-5" dirty="0">
                <a:latin typeface="Heisei Maru Gothic Std W8"/>
                <a:cs typeface="Heisei Maru Gothic Std W8"/>
              </a:rPr>
              <a:t>ニューラルネットワークにはデータが１つずつ入力される</a:t>
            </a:r>
            <a:r>
              <a:rPr sz="1350" b="1" dirty="0">
                <a:latin typeface="Heisei Maru Gothic Std W8"/>
                <a:cs typeface="Heisei Maru Gothic Std W8"/>
              </a:rPr>
              <a:t>入力層のニューロンの数は1</a:t>
            </a:r>
            <a:r>
              <a:rPr sz="1350" b="1" spc="-5" dirty="0">
                <a:latin typeface="Heisei Maru Gothic Std W8"/>
                <a:cs typeface="Heisei Maru Gothic Std W8"/>
              </a:rPr>
              <a:t>つのデータが持つ説明変数の数</a:t>
            </a:r>
            <a:endParaRPr sz="1350">
              <a:latin typeface="Heisei Maru Gothic Std W8"/>
              <a:cs typeface="Heisei Maru Gothic Std W8"/>
            </a:endParaRPr>
          </a:p>
        </p:txBody>
      </p:sp>
      <p:sp>
        <p:nvSpPr>
          <p:cNvPr id="8" name="object 8"/>
          <p:cNvSpPr/>
          <p:nvPr/>
        </p:nvSpPr>
        <p:spPr>
          <a:xfrm>
            <a:off x="0" y="0"/>
            <a:ext cx="9144000" cy="485140"/>
          </a:xfrm>
          <a:custGeom>
            <a:avLst/>
            <a:gdLst/>
            <a:ahLst/>
            <a:cxnLst/>
            <a:rect l="l" t="t" r="r" b="b"/>
            <a:pathLst>
              <a:path w="9144000" h="485140">
                <a:moveTo>
                  <a:pt x="0" y="0"/>
                </a:moveTo>
                <a:lnTo>
                  <a:pt x="9144000" y="0"/>
                </a:lnTo>
                <a:lnTo>
                  <a:pt x="9144000" y="484949"/>
                </a:lnTo>
                <a:lnTo>
                  <a:pt x="0" y="484949"/>
                </a:lnTo>
                <a:lnTo>
                  <a:pt x="0" y="0"/>
                </a:lnTo>
                <a:close/>
              </a:path>
            </a:pathLst>
          </a:custGeom>
          <a:solidFill>
            <a:srgbClr val="4BACC6"/>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ニューラルネットワークとは</a:t>
            </a:r>
          </a:p>
        </p:txBody>
      </p:sp>
      <p:sp>
        <p:nvSpPr>
          <p:cNvPr id="10" name="object 10"/>
          <p:cNvSpPr/>
          <p:nvPr/>
        </p:nvSpPr>
        <p:spPr>
          <a:xfrm>
            <a:off x="8041341" y="1622309"/>
            <a:ext cx="854075" cy="2983865"/>
          </a:xfrm>
          <a:custGeom>
            <a:avLst/>
            <a:gdLst/>
            <a:ahLst/>
            <a:cxnLst/>
            <a:rect l="l" t="t" r="r" b="b"/>
            <a:pathLst>
              <a:path w="854075" h="2983865">
                <a:moveTo>
                  <a:pt x="0" y="142317"/>
                </a:moveTo>
                <a:lnTo>
                  <a:pt x="7255" y="97333"/>
                </a:lnTo>
                <a:lnTo>
                  <a:pt x="27459" y="58266"/>
                </a:lnTo>
                <a:lnTo>
                  <a:pt x="58266" y="27458"/>
                </a:lnTo>
                <a:lnTo>
                  <a:pt x="97334" y="7255"/>
                </a:lnTo>
                <a:lnTo>
                  <a:pt x="142317" y="0"/>
                </a:lnTo>
                <a:lnTo>
                  <a:pt x="711569" y="0"/>
                </a:lnTo>
                <a:lnTo>
                  <a:pt x="756552" y="7255"/>
                </a:lnTo>
                <a:lnTo>
                  <a:pt x="795620" y="27458"/>
                </a:lnTo>
                <a:lnTo>
                  <a:pt x="826427" y="58266"/>
                </a:lnTo>
                <a:lnTo>
                  <a:pt x="846631" y="97333"/>
                </a:lnTo>
                <a:lnTo>
                  <a:pt x="853887" y="142317"/>
                </a:lnTo>
                <a:lnTo>
                  <a:pt x="853887" y="2840991"/>
                </a:lnTo>
                <a:lnTo>
                  <a:pt x="846631" y="2885974"/>
                </a:lnTo>
                <a:lnTo>
                  <a:pt x="826427" y="2925041"/>
                </a:lnTo>
                <a:lnTo>
                  <a:pt x="795620" y="2955848"/>
                </a:lnTo>
                <a:lnTo>
                  <a:pt x="756552" y="2976052"/>
                </a:lnTo>
                <a:lnTo>
                  <a:pt x="711569" y="2983308"/>
                </a:lnTo>
                <a:lnTo>
                  <a:pt x="142317" y="2983308"/>
                </a:lnTo>
                <a:lnTo>
                  <a:pt x="97334" y="2976052"/>
                </a:lnTo>
                <a:lnTo>
                  <a:pt x="58266" y="2955848"/>
                </a:lnTo>
                <a:lnTo>
                  <a:pt x="27459" y="2925041"/>
                </a:lnTo>
                <a:lnTo>
                  <a:pt x="7255" y="2885974"/>
                </a:lnTo>
                <a:lnTo>
                  <a:pt x="0" y="2840991"/>
                </a:lnTo>
                <a:lnTo>
                  <a:pt x="0" y="142317"/>
                </a:lnTo>
                <a:close/>
              </a:path>
            </a:pathLst>
          </a:custGeom>
          <a:ln w="25400">
            <a:solidFill>
              <a:srgbClr val="FF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04CEE-F751-8AC5-3D27-28D348973F29}"/>
            </a:ext>
          </a:extLst>
        </p:cNvPr>
        <p:cNvGrpSpPr/>
        <p:nvPr/>
      </p:nvGrpSpPr>
      <p:grpSpPr>
        <a:xfrm>
          <a:off x="0" y="0"/>
          <a:ext cx="0" cy="0"/>
          <a:chOff x="0" y="0"/>
          <a:chExt cx="0" cy="0"/>
        </a:xfrm>
      </p:grpSpPr>
      <p:sp>
        <p:nvSpPr>
          <p:cNvPr id="277" name="角丸四角形">
            <a:extLst>
              <a:ext uri="{FF2B5EF4-FFF2-40B4-BE49-F238E27FC236}">
                <a16:creationId xmlns:a16="http://schemas.microsoft.com/office/drawing/2014/main" id="{8D8EF35A-F03F-E2C7-6029-9EFBDE3A6732}"/>
              </a:ext>
            </a:extLst>
          </p:cNvPr>
          <p:cNvSpPr/>
          <p:nvPr/>
        </p:nvSpPr>
        <p:spPr>
          <a:xfrm>
            <a:off x="948048" y="2333625"/>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8" name="角丸四角形">
            <a:extLst>
              <a:ext uri="{FF2B5EF4-FFF2-40B4-BE49-F238E27FC236}">
                <a16:creationId xmlns:a16="http://schemas.microsoft.com/office/drawing/2014/main" id="{090F769A-1A7A-386C-D38B-B264CBE99D73}"/>
              </a:ext>
            </a:extLst>
          </p:cNvPr>
          <p:cNvSpPr/>
          <p:nvPr/>
        </p:nvSpPr>
        <p:spPr>
          <a:xfrm>
            <a:off x="948048" y="3182347"/>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9" name="角丸四角形">
            <a:extLst>
              <a:ext uri="{FF2B5EF4-FFF2-40B4-BE49-F238E27FC236}">
                <a16:creationId xmlns:a16="http://schemas.microsoft.com/office/drawing/2014/main" id="{F0E99CF9-DC80-6216-A31D-312AC4157E2F}"/>
              </a:ext>
            </a:extLst>
          </p:cNvPr>
          <p:cNvSpPr/>
          <p:nvPr/>
        </p:nvSpPr>
        <p:spPr>
          <a:xfrm>
            <a:off x="948048" y="4031069"/>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0" name="楕円">
            <a:extLst>
              <a:ext uri="{FF2B5EF4-FFF2-40B4-BE49-F238E27FC236}">
                <a16:creationId xmlns:a16="http://schemas.microsoft.com/office/drawing/2014/main" id="{B1FD1A17-C353-21F1-B013-AC2C81B56E1D}"/>
              </a:ext>
            </a:extLst>
          </p:cNvPr>
          <p:cNvSpPr/>
          <p:nvPr/>
        </p:nvSpPr>
        <p:spPr>
          <a:xfrm>
            <a:off x="3534697" y="2514726"/>
            <a:ext cx="2280393" cy="1811492"/>
          </a:xfrm>
          <a:prstGeom prst="ellipse">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81" name="線">
            <a:extLst>
              <a:ext uri="{FF2B5EF4-FFF2-40B4-BE49-F238E27FC236}">
                <a16:creationId xmlns:a16="http://schemas.microsoft.com/office/drawing/2014/main" id="{FAF4F221-0F01-37F8-D223-B080715DBDCF}"/>
              </a:ext>
            </a:extLst>
          </p:cNvPr>
          <p:cNvSpPr/>
          <p:nvPr/>
        </p:nvSpPr>
        <p:spPr>
          <a:xfrm>
            <a:off x="2499297" y="2572867"/>
            <a:ext cx="829169" cy="355807"/>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2" name="線">
            <a:extLst>
              <a:ext uri="{FF2B5EF4-FFF2-40B4-BE49-F238E27FC236}">
                <a16:creationId xmlns:a16="http://schemas.microsoft.com/office/drawing/2014/main" id="{A2840537-673E-E9BB-DBF2-4190A12E6B11}"/>
              </a:ext>
            </a:extLst>
          </p:cNvPr>
          <p:cNvSpPr/>
          <p:nvPr/>
        </p:nvSpPr>
        <p:spPr>
          <a:xfrm>
            <a:off x="2499297" y="3455663"/>
            <a:ext cx="822596" cy="0"/>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3" name="線">
            <a:extLst>
              <a:ext uri="{FF2B5EF4-FFF2-40B4-BE49-F238E27FC236}">
                <a16:creationId xmlns:a16="http://schemas.microsoft.com/office/drawing/2014/main" id="{C349A18C-AB05-1567-CE87-2277CB1D2AEE}"/>
              </a:ext>
            </a:extLst>
          </p:cNvPr>
          <p:cNvSpPr/>
          <p:nvPr/>
        </p:nvSpPr>
        <p:spPr>
          <a:xfrm flipV="1">
            <a:off x="2499297" y="3872372"/>
            <a:ext cx="829394" cy="396821"/>
          </a:xfrm>
          <a:prstGeom prst="line">
            <a:avLst/>
          </a:prstGeom>
          <a:ln w="88900">
            <a:solidFill>
              <a:srgbClr val="000000"/>
            </a:solidFill>
            <a:custDash>
              <a:ds d="200000" sp="200000"/>
            </a:custDash>
            <a:miter lim="400000"/>
            <a:tailEnd type="triangle"/>
          </a:ln>
        </p:spPr>
        <p:txBody>
          <a:bodyPr lIns="19050" tIns="19050" rIns="19050" bIns="19050" anchor="ctr"/>
          <a:lstStyle/>
          <a:p>
            <a:endParaRPr/>
          </a:p>
        </p:txBody>
      </p:sp>
      <p:sp>
        <p:nvSpPr>
          <p:cNvPr id="284" name="入力x1">
            <a:extLst>
              <a:ext uri="{FF2B5EF4-FFF2-40B4-BE49-F238E27FC236}">
                <a16:creationId xmlns:a16="http://schemas.microsoft.com/office/drawing/2014/main" id="{3F7231F3-FA0E-C85F-FD7A-3D2C590BD49A}"/>
              </a:ext>
            </a:extLst>
          </p:cNvPr>
          <p:cNvSpPr txBox="1"/>
          <p:nvPr/>
        </p:nvSpPr>
        <p:spPr>
          <a:xfrm>
            <a:off x="1179987" y="2399555"/>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5" name="入力x2">
            <a:extLst>
              <a:ext uri="{FF2B5EF4-FFF2-40B4-BE49-F238E27FC236}">
                <a16:creationId xmlns:a16="http://schemas.microsoft.com/office/drawing/2014/main" id="{8EA526AF-CACE-A4FE-0FDA-9067B79E2BE5}"/>
              </a:ext>
            </a:extLst>
          </p:cNvPr>
          <p:cNvSpPr txBox="1"/>
          <p:nvPr/>
        </p:nvSpPr>
        <p:spPr>
          <a:xfrm>
            <a:off x="1179987" y="324827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6" name="入力x3">
            <a:extLst>
              <a:ext uri="{FF2B5EF4-FFF2-40B4-BE49-F238E27FC236}">
                <a16:creationId xmlns:a16="http://schemas.microsoft.com/office/drawing/2014/main" id="{C9999038-4A82-8E89-7B7D-A347CC842191}"/>
              </a:ext>
            </a:extLst>
          </p:cNvPr>
          <p:cNvSpPr txBox="1"/>
          <p:nvPr/>
        </p:nvSpPr>
        <p:spPr>
          <a:xfrm>
            <a:off x="1214179" y="4125574"/>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入力</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87" name="重みw1">
            <a:extLst>
              <a:ext uri="{FF2B5EF4-FFF2-40B4-BE49-F238E27FC236}">
                <a16:creationId xmlns:a16="http://schemas.microsoft.com/office/drawing/2014/main" id="{7BE21AE0-B372-C54C-EC5B-FA4EFDDF17C0}"/>
              </a:ext>
            </a:extLst>
          </p:cNvPr>
          <p:cNvSpPr txBox="1"/>
          <p:nvPr/>
        </p:nvSpPr>
        <p:spPr>
          <a:xfrm>
            <a:off x="2672231" y="2277889"/>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１</a:t>
            </a:r>
            <a:endParaRPr sz="1988" baseline="-5999">
              <a:latin typeface="Apple Chancery"/>
              <a:ea typeface="Apple Chancery"/>
              <a:cs typeface="Apple Chancery"/>
              <a:sym typeface="Apple Chancery"/>
            </a:endParaRPr>
          </a:p>
        </p:txBody>
      </p:sp>
      <p:sp>
        <p:nvSpPr>
          <p:cNvPr id="288" name="重みw2">
            <a:extLst>
              <a:ext uri="{FF2B5EF4-FFF2-40B4-BE49-F238E27FC236}">
                <a16:creationId xmlns:a16="http://schemas.microsoft.com/office/drawing/2014/main" id="{5DC31FA4-35B1-F2CE-22D3-664D48E97424}"/>
              </a:ext>
            </a:extLst>
          </p:cNvPr>
          <p:cNvSpPr txBox="1"/>
          <p:nvPr/>
        </p:nvSpPr>
        <p:spPr>
          <a:xfrm>
            <a:off x="2502306" y="304299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２</a:t>
            </a:r>
            <a:endParaRPr sz="1988" baseline="-5999">
              <a:latin typeface="Apple Chancery"/>
              <a:ea typeface="Apple Chancery"/>
              <a:cs typeface="Apple Chancery"/>
              <a:sym typeface="Apple Chancery"/>
            </a:endParaRPr>
          </a:p>
        </p:txBody>
      </p:sp>
      <p:sp>
        <p:nvSpPr>
          <p:cNvPr id="289" name="重みw3">
            <a:extLst>
              <a:ext uri="{FF2B5EF4-FFF2-40B4-BE49-F238E27FC236}">
                <a16:creationId xmlns:a16="http://schemas.microsoft.com/office/drawing/2014/main" id="{2C4CEEC7-8F8E-055E-16A4-13C0EE8A4238}"/>
              </a:ext>
            </a:extLst>
          </p:cNvPr>
          <p:cNvSpPr txBox="1"/>
          <p:nvPr/>
        </p:nvSpPr>
        <p:spPr>
          <a:xfrm>
            <a:off x="2661467" y="4196653"/>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sz="1988" err="1"/>
              <a:t>重み</a:t>
            </a:r>
            <a:r>
              <a:rPr lang="ja-JP" altLang="en-US" sz="1988">
                <a:latin typeface="Apple Chancery"/>
                <a:ea typeface="Apple Chancery"/>
                <a:cs typeface="Apple Chancery"/>
                <a:sym typeface="Apple Chancery"/>
              </a:rPr>
              <a:t>３</a:t>
            </a:r>
            <a:endParaRPr sz="1988" baseline="-5999">
              <a:latin typeface="Apple Chancery"/>
              <a:ea typeface="Apple Chancery"/>
              <a:cs typeface="Apple Chancery"/>
              <a:sym typeface="Apple Chancery"/>
            </a:endParaRPr>
          </a:p>
        </p:txBody>
      </p:sp>
      <p:sp>
        <p:nvSpPr>
          <p:cNvPr id="290" name="μ">
            <a:extLst>
              <a:ext uri="{FF2B5EF4-FFF2-40B4-BE49-F238E27FC236}">
                <a16:creationId xmlns:a16="http://schemas.microsoft.com/office/drawing/2014/main" id="{B49EF4B8-F3F9-9918-38EB-254C70DAF53D}"/>
              </a:ext>
            </a:extLst>
          </p:cNvPr>
          <p:cNvSpPr txBox="1"/>
          <p:nvPr/>
        </p:nvSpPr>
        <p:spPr>
          <a:xfrm>
            <a:off x="3738645" y="3095318"/>
            <a:ext cx="803105" cy="650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入力の</a:t>
            </a:r>
            <a:endParaRPr lang="en-US" altLang="ja-JP" sz="1988"/>
          </a:p>
          <a:p>
            <a:r>
              <a:rPr lang="ja-JP" altLang="en-US" sz="1988"/>
              <a:t>合計</a:t>
            </a:r>
            <a:endParaRPr sz="1988"/>
          </a:p>
        </p:txBody>
      </p:sp>
      <p:sp>
        <p:nvSpPr>
          <p:cNvPr id="291" name="矢印">
            <a:extLst>
              <a:ext uri="{FF2B5EF4-FFF2-40B4-BE49-F238E27FC236}">
                <a16:creationId xmlns:a16="http://schemas.microsoft.com/office/drawing/2014/main" id="{73D53C1B-4729-C1B6-8465-8904100F7D2C}"/>
              </a:ext>
            </a:extLst>
          </p:cNvPr>
          <p:cNvSpPr/>
          <p:nvPr/>
        </p:nvSpPr>
        <p:spPr>
          <a:xfrm>
            <a:off x="6173507" y="3217538"/>
            <a:ext cx="682029" cy="476250"/>
          </a:xfrm>
          <a:prstGeom prst="rightArrow">
            <a:avLst>
              <a:gd name="adj1" fmla="val 32000"/>
              <a:gd name="adj2" fmla="val 64000"/>
            </a:avLst>
          </a:prstGeom>
          <a:solidFill>
            <a:srgbClr val="000000"/>
          </a:solidFill>
          <a:ln w="12700">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2" name="角丸四角形">
            <a:extLst>
              <a:ext uri="{FF2B5EF4-FFF2-40B4-BE49-F238E27FC236}">
                <a16:creationId xmlns:a16="http://schemas.microsoft.com/office/drawing/2014/main" id="{265EF7F6-1D2F-7BD8-0925-3D621CBFE012}"/>
              </a:ext>
            </a:extLst>
          </p:cNvPr>
          <p:cNvSpPr/>
          <p:nvPr/>
        </p:nvSpPr>
        <p:spPr>
          <a:xfrm>
            <a:off x="7213954" y="3217538"/>
            <a:ext cx="1300400" cy="476250"/>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93" name="発火">
            <a:extLst>
              <a:ext uri="{FF2B5EF4-FFF2-40B4-BE49-F238E27FC236}">
                <a16:creationId xmlns:a16="http://schemas.microsoft.com/office/drawing/2014/main" id="{7CD57F18-CDD7-D8EC-89AF-C5B264AB9B19}"/>
              </a:ext>
            </a:extLst>
          </p:cNvPr>
          <p:cNvSpPr txBox="1"/>
          <p:nvPr/>
        </p:nvSpPr>
        <p:spPr>
          <a:xfrm>
            <a:off x="7590040" y="3283468"/>
            <a:ext cx="548227"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1988"/>
              <a:t>出力</a:t>
            </a:r>
            <a:endParaRPr sz="1988"/>
          </a:p>
        </p:txBody>
      </p:sp>
      <p:sp>
        <p:nvSpPr>
          <p:cNvPr id="294" name="線">
            <a:extLst>
              <a:ext uri="{FF2B5EF4-FFF2-40B4-BE49-F238E27FC236}">
                <a16:creationId xmlns:a16="http://schemas.microsoft.com/office/drawing/2014/main" id="{25EE70EE-5B20-B7EB-0890-1B72855153AA}"/>
              </a:ext>
            </a:extLst>
          </p:cNvPr>
          <p:cNvSpPr/>
          <p:nvPr/>
        </p:nvSpPr>
        <p:spPr>
          <a:xfrm flipV="1">
            <a:off x="4634255" y="2508891"/>
            <a:ext cx="0" cy="1823162"/>
          </a:xfrm>
          <a:prstGeom prst="line">
            <a:avLst/>
          </a:prstGeom>
          <a:ln w="25400">
            <a:solidFill>
              <a:srgbClr val="000000"/>
            </a:solidFill>
            <a:miter lim="400000"/>
          </a:ln>
        </p:spPr>
        <p:txBody>
          <a:bodyPr lIns="19050" tIns="19050" rIns="19050" bIns="19050" anchor="ctr"/>
          <a:lstStyle/>
          <a:p>
            <a:endParaRPr/>
          </a:p>
        </p:txBody>
      </p:sp>
      <p:sp>
        <p:nvSpPr>
          <p:cNvPr id="295" name="活性化…">
            <a:extLst>
              <a:ext uri="{FF2B5EF4-FFF2-40B4-BE49-F238E27FC236}">
                <a16:creationId xmlns:a16="http://schemas.microsoft.com/office/drawing/2014/main" id="{10337271-645E-2EDB-B211-5DA19D8208DC}"/>
              </a:ext>
            </a:extLst>
          </p:cNvPr>
          <p:cNvSpPr txBox="1"/>
          <p:nvPr/>
        </p:nvSpPr>
        <p:spPr>
          <a:xfrm>
            <a:off x="4776970" y="3077509"/>
            <a:ext cx="817531"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900">
                <a:latin typeface="ヒラギノ丸ゴ ProN W4"/>
                <a:ea typeface="ヒラギノ丸ゴ ProN W4"/>
                <a:cs typeface="ヒラギノ丸ゴ ProN W4"/>
                <a:sym typeface="ヒラギノ丸ゴ ProN W4"/>
              </a:defRPr>
            </a:pPr>
            <a:r>
              <a:rPr sz="2025"/>
              <a:t>活性化</a:t>
            </a:r>
          </a:p>
          <a:p>
            <a:pPr algn="l">
              <a:defRPr sz="3900">
                <a:latin typeface="ヒラギノ丸ゴ ProN W4"/>
                <a:ea typeface="ヒラギノ丸ゴ ProN W4"/>
                <a:cs typeface="ヒラギノ丸ゴ ProN W4"/>
                <a:sym typeface="ヒラギノ丸ゴ ProN W4"/>
              </a:defRPr>
            </a:pPr>
            <a:r>
              <a:rPr sz="2025"/>
              <a:t>関数</a:t>
            </a:r>
          </a:p>
        </p:txBody>
      </p:sp>
      <p:sp>
        <p:nvSpPr>
          <p:cNvPr id="3" name="ニューロンとパーセプトロン">
            <a:extLst>
              <a:ext uri="{FF2B5EF4-FFF2-40B4-BE49-F238E27FC236}">
                <a16:creationId xmlns:a16="http://schemas.microsoft.com/office/drawing/2014/main" id="{7199FE58-4EBF-65D1-ACC5-1C0CF6857285}"/>
              </a:ext>
            </a:extLst>
          </p:cNvPr>
          <p:cNvSpPr txBox="1"/>
          <p:nvPr/>
        </p:nvSpPr>
        <p:spPr>
          <a:xfrm>
            <a:off x="1432196" y="4722487"/>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前の層</a:t>
            </a:r>
            <a:endParaRPr sz="1988"/>
          </a:p>
        </p:txBody>
      </p:sp>
      <p:sp>
        <p:nvSpPr>
          <p:cNvPr id="4" name="ニューロンとパーセプトロン">
            <a:extLst>
              <a:ext uri="{FF2B5EF4-FFF2-40B4-BE49-F238E27FC236}">
                <a16:creationId xmlns:a16="http://schemas.microsoft.com/office/drawing/2014/main" id="{8180B9DF-A85A-CAFE-1FE6-7070ED03712A}"/>
              </a:ext>
            </a:extLst>
          </p:cNvPr>
          <p:cNvSpPr txBox="1"/>
          <p:nvPr/>
        </p:nvSpPr>
        <p:spPr>
          <a:xfrm>
            <a:off x="4273341"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今の層</a:t>
            </a:r>
            <a:endParaRPr sz="1988"/>
          </a:p>
        </p:txBody>
      </p:sp>
      <p:sp>
        <p:nvSpPr>
          <p:cNvPr id="5" name="ニューロンとパーセプトロン">
            <a:extLst>
              <a:ext uri="{FF2B5EF4-FFF2-40B4-BE49-F238E27FC236}">
                <a16:creationId xmlns:a16="http://schemas.microsoft.com/office/drawing/2014/main" id="{F9BB4558-9326-DFF2-3EF5-7A00FB8787EF}"/>
              </a:ext>
            </a:extLst>
          </p:cNvPr>
          <p:cNvSpPr txBox="1"/>
          <p:nvPr/>
        </p:nvSpPr>
        <p:spPr>
          <a:xfrm>
            <a:off x="7397798" y="4697041"/>
            <a:ext cx="803105" cy="344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1988"/>
              <a:t>次の層</a:t>
            </a:r>
            <a:endParaRPr sz="1988"/>
          </a:p>
        </p:txBody>
      </p:sp>
      <p:sp>
        <p:nvSpPr>
          <p:cNvPr id="6" name="ニューラルネットワークとは(軽く復習)">
            <a:extLst>
              <a:ext uri="{FF2B5EF4-FFF2-40B4-BE49-F238E27FC236}">
                <a16:creationId xmlns:a16="http://schemas.microsoft.com/office/drawing/2014/main" id="{D7496553-3BBC-CB39-AE20-0C57C66D87AA}"/>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
        <p:nvSpPr>
          <p:cNvPr id="2" name="単一のニューロンはこのようなモデルで表すことができる。">
            <a:extLst>
              <a:ext uri="{FF2B5EF4-FFF2-40B4-BE49-F238E27FC236}">
                <a16:creationId xmlns:a16="http://schemas.microsoft.com/office/drawing/2014/main" id="{AB81C7A1-B71E-60AE-A331-F6AA379CB5F2}"/>
              </a:ext>
            </a:extLst>
          </p:cNvPr>
          <p:cNvSpPr txBox="1"/>
          <p:nvPr/>
        </p:nvSpPr>
        <p:spPr>
          <a:xfrm>
            <a:off x="600641" y="582654"/>
            <a:ext cx="8067227" cy="1518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2000" b="1" err="1">
                <a:solidFill>
                  <a:srgbClr val="FF0000"/>
                </a:solidFill>
                <a:latin typeface="Meiryo" panose="020B0604030504040204" pitchFamily="34" charset="-128"/>
                <a:ea typeface="Meiryo" panose="020B0604030504040204" pitchFamily="34" charset="-128"/>
              </a:rPr>
              <a:t>深層学習は</a:t>
            </a:r>
            <a:r>
              <a:rPr lang="ja-JP" altLang="en-US" sz="2000" b="1">
                <a:solidFill>
                  <a:srgbClr val="FF0000"/>
                </a:solidFill>
                <a:latin typeface="Meiryo" panose="020B0604030504040204" pitchFamily="34" charset="-128"/>
                <a:ea typeface="Meiryo" panose="020B0604030504040204" pitchFamily="34" charset="-128"/>
              </a:rPr>
              <a:t>、</a:t>
            </a:r>
            <a:endParaRPr lang="en-US" altLang="ja-JP" sz="2000" b="1">
              <a:solidFill>
                <a:srgbClr val="FF0000"/>
              </a:solidFill>
              <a:latin typeface="Meiryo" panose="020B0604030504040204" pitchFamily="34" charset="-128"/>
              <a:ea typeface="Meiryo" panose="020B0604030504040204" pitchFamily="34" charset="-128"/>
            </a:endParaRPr>
          </a:p>
          <a:p>
            <a:pPr marL="231775" algn="just"/>
            <a:r>
              <a:rPr lang="ja-JP" altLang="ja-JP" sz="1800" b="1" kern="100">
                <a:effectLst/>
                <a:latin typeface="Meiryo" panose="020B0604030504040204" pitchFamily="34" charset="-128"/>
                <a:ea typeface="Meiryo" panose="020B0604030504040204" pitchFamily="34" charset="-128"/>
                <a:cs typeface="Times New Roman" panose="02020603050405020304" pitchFamily="18" charset="0"/>
              </a:rPr>
              <a:t>①一定量のデータの予測結果を算出する</a:t>
            </a:r>
          </a:p>
          <a:p>
            <a:pPr marL="231775" algn="just"/>
            <a:r>
              <a:rPr lang="ja-JP" altLang="ja-JP" sz="1800" b="1" kern="100">
                <a:effectLst/>
                <a:latin typeface="Meiryo" panose="020B0604030504040204" pitchFamily="34" charset="-128"/>
                <a:ea typeface="Meiryo" panose="020B0604030504040204" pitchFamily="34" charset="-128"/>
                <a:cs typeface="Times New Roman" panose="02020603050405020304" pitchFamily="18" charset="0"/>
              </a:rPr>
              <a:t>②正解と予測結果がどれくらい異なっているかという誤差を計算する</a:t>
            </a:r>
          </a:p>
          <a:p>
            <a:pPr marL="231775" algn="just"/>
            <a:r>
              <a:rPr lang="ja-JP" altLang="ja-JP" sz="1800" b="1" kern="100">
                <a:effectLst/>
                <a:latin typeface="Meiryo" panose="020B0604030504040204" pitchFamily="34" charset="-128"/>
                <a:ea typeface="Meiryo" panose="020B0604030504040204" pitchFamily="34" charset="-128"/>
                <a:cs typeface="Times New Roman" panose="02020603050405020304" pitchFamily="18" charset="0"/>
              </a:rPr>
              <a:t>③誤差が小さくなるように重みとバイアスを変える</a:t>
            </a:r>
            <a:endParaRPr lang="en-US" altLang="ja-JP" sz="1800" b="1" kern="100">
              <a:effectLst/>
              <a:latin typeface="Meiryo" panose="020B0604030504040204" pitchFamily="34" charset="-128"/>
              <a:ea typeface="Meiryo" panose="020B0604030504040204" pitchFamily="34" charset="-128"/>
              <a:cs typeface="Times New Roman" panose="02020603050405020304" pitchFamily="18" charset="0"/>
            </a:endParaRPr>
          </a:p>
          <a:p>
            <a:pPr algn="just"/>
            <a:r>
              <a:rPr lang="ja-JP" altLang="en-US" sz="1800" b="1" kern="100">
                <a:latin typeface="Meiryo" panose="020B0604030504040204" pitchFamily="34" charset="-128"/>
                <a:ea typeface="Meiryo" panose="020B0604030504040204" pitchFamily="34" charset="-128"/>
                <a:cs typeface="Times New Roman" panose="02020603050405020304" pitchFamily="18" charset="0"/>
              </a:rPr>
              <a:t>を何度も繰り返すことで、誤差を減らしていき精度を高める</a:t>
            </a:r>
            <a:endParaRPr lang="ja-JP" altLang="ja-JP" sz="1800" b="1" kern="100">
              <a:effectLst/>
              <a:latin typeface="Meiryo" panose="020B0604030504040204" pitchFamily="34" charset="-128"/>
              <a:ea typeface="Meiryo" panose="020B0604030504040204" pitchFamily="34"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77443A60-8A12-0943-B7EE-18F28B4C665D}"/>
              </a:ext>
            </a:extLst>
          </p:cNvPr>
          <p:cNvSpPr/>
          <p:nvPr/>
        </p:nvSpPr>
        <p:spPr>
          <a:xfrm>
            <a:off x="2499297" y="2198228"/>
            <a:ext cx="976039" cy="27974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504924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1792" y="192925"/>
            <a:ext cx="5143500" cy="1121410"/>
          </a:xfrm>
          <a:prstGeom prst="rect">
            <a:avLst/>
          </a:prstGeom>
          <a:solidFill>
            <a:srgbClr val="FFC000"/>
          </a:solidFill>
          <a:ln w="12700">
            <a:solidFill>
              <a:srgbClr val="FFC000"/>
            </a:solidFill>
          </a:ln>
        </p:spPr>
        <p:txBody>
          <a:bodyPr vert="horz" wrap="square" lIns="0" tIns="336550" rIns="0" bIns="0" rtlCol="0">
            <a:spAutoFit/>
          </a:bodyPr>
          <a:lstStyle/>
          <a:p>
            <a:pPr marL="466090">
              <a:lnSpc>
                <a:spcPct val="100000"/>
              </a:lnSpc>
              <a:spcBef>
                <a:spcPts val="2650"/>
              </a:spcBef>
            </a:pPr>
            <a:r>
              <a:rPr sz="3100" b="0" dirty="0">
                <a:solidFill>
                  <a:srgbClr val="000000"/>
                </a:solidFill>
                <a:latin typeface="MS Gothic"/>
                <a:cs typeface="MS Gothic"/>
              </a:rPr>
              <a:t>深層学習</a:t>
            </a:r>
            <a:r>
              <a:rPr sz="3100" b="0" dirty="0">
                <a:solidFill>
                  <a:srgbClr val="000000"/>
                </a:solidFill>
                <a:latin typeface="Calibri"/>
                <a:cs typeface="Calibri"/>
              </a:rPr>
              <a:t>(</a:t>
            </a:r>
            <a:r>
              <a:rPr sz="3100" b="0" dirty="0">
                <a:solidFill>
                  <a:srgbClr val="000000"/>
                </a:solidFill>
                <a:latin typeface="MS Gothic"/>
                <a:cs typeface="MS Gothic"/>
              </a:rPr>
              <a:t>乳がんデータ</a:t>
            </a:r>
            <a:r>
              <a:rPr sz="3100" b="0" spc="-50" dirty="0">
                <a:solidFill>
                  <a:srgbClr val="000000"/>
                </a:solidFill>
                <a:latin typeface="Calibri"/>
                <a:cs typeface="Calibri"/>
              </a:rPr>
              <a:t>)</a:t>
            </a:r>
            <a:endParaRPr sz="3100">
              <a:latin typeface="Calibri"/>
              <a:cs typeface="Calibri"/>
            </a:endParaRPr>
          </a:p>
        </p:txBody>
      </p:sp>
      <p:sp>
        <p:nvSpPr>
          <p:cNvPr id="3" name="object 3"/>
          <p:cNvSpPr txBox="1"/>
          <p:nvPr/>
        </p:nvSpPr>
        <p:spPr>
          <a:xfrm>
            <a:off x="1966351" y="1543275"/>
            <a:ext cx="5272649" cy="526683"/>
          </a:xfrm>
          <a:prstGeom prst="rect">
            <a:avLst/>
          </a:prstGeom>
        </p:spPr>
        <p:txBody>
          <a:bodyPr vert="horz" wrap="square" lIns="0" tIns="12700" rIns="0" bIns="0" rtlCol="0">
            <a:spAutoFit/>
          </a:bodyPr>
          <a:lstStyle/>
          <a:p>
            <a:pPr marL="12700" marR="5080">
              <a:lnSpc>
                <a:spcPct val="100600"/>
              </a:lnSpc>
              <a:spcBef>
                <a:spcPts val="100"/>
              </a:spcBef>
            </a:pPr>
            <a:r>
              <a:rPr sz="1750" b="1" spc="65" dirty="0">
                <a:latin typeface="MS Gothic"/>
                <a:cs typeface="MS Gothic"/>
              </a:rPr>
              <a:t>深層学習の概念を掴むため、前回まで使ってきた乳がんデータを使って深層学習を行う</a:t>
            </a:r>
            <a:endParaRPr sz="1750">
              <a:latin typeface="MS Gothic"/>
              <a:cs typeface="MS Gothic"/>
            </a:endParaRPr>
          </a:p>
        </p:txBody>
      </p:sp>
      <p:grpSp>
        <p:nvGrpSpPr>
          <p:cNvPr id="4" name="object 4"/>
          <p:cNvGrpSpPr/>
          <p:nvPr/>
        </p:nvGrpSpPr>
        <p:grpSpPr>
          <a:xfrm>
            <a:off x="1837119" y="2254750"/>
            <a:ext cx="5469890" cy="2651125"/>
            <a:chOff x="1837119" y="2254750"/>
            <a:chExt cx="5469890" cy="2651125"/>
          </a:xfrm>
        </p:grpSpPr>
        <p:pic>
          <p:nvPicPr>
            <p:cNvPr id="5" name="object 5"/>
            <p:cNvPicPr/>
            <p:nvPr/>
          </p:nvPicPr>
          <p:blipFill>
            <a:blip r:embed="rId2" cstate="print"/>
            <a:stretch>
              <a:fillRect/>
            </a:stretch>
          </p:blipFill>
          <p:spPr>
            <a:xfrm>
              <a:off x="2327937" y="2419516"/>
              <a:ext cx="4616358" cy="2314284"/>
            </a:xfrm>
            <a:prstGeom prst="rect">
              <a:avLst/>
            </a:prstGeom>
          </p:spPr>
        </p:pic>
        <p:sp>
          <p:nvSpPr>
            <p:cNvPr id="6" name="object 6"/>
            <p:cNvSpPr/>
            <p:nvPr/>
          </p:nvSpPr>
          <p:spPr>
            <a:xfrm>
              <a:off x="1849819" y="2267450"/>
              <a:ext cx="1356360" cy="2625725"/>
            </a:xfrm>
            <a:custGeom>
              <a:avLst/>
              <a:gdLst/>
              <a:ahLst/>
              <a:cxnLst/>
              <a:rect l="l" t="t" r="r" b="b"/>
              <a:pathLst>
                <a:path w="1356360" h="2625725">
                  <a:moveTo>
                    <a:pt x="0" y="0"/>
                  </a:moveTo>
                  <a:lnTo>
                    <a:pt x="1355834" y="0"/>
                  </a:lnTo>
                  <a:lnTo>
                    <a:pt x="1355834" y="2625153"/>
                  </a:lnTo>
                  <a:lnTo>
                    <a:pt x="0" y="2625153"/>
                  </a:lnTo>
                  <a:lnTo>
                    <a:pt x="0" y="0"/>
                  </a:lnTo>
                  <a:close/>
                </a:path>
              </a:pathLst>
            </a:custGeom>
            <a:ln w="25400">
              <a:solidFill>
                <a:srgbClr val="FFC000"/>
              </a:solidFill>
            </a:ln>
          </p:spPr>
          <p:txBody>
            <a:bodyPr wrap="square" lIns="0" tIns="0" rIns="0" bIns="0" rtlCol="0"/>
            <a:lstStyle/>
            <a:p>
              <a:endParaRPr/>
            </a:p>
          </p:txBody>
        </p:sp>
        <p:sp>
          <p:nvSpPr>
            <p:cNvPr id="7" name="object 7"/>
            <p:cNvSpPr/>
            <p:nvPr/>
          </p:nvSpPr>
          <p:spPr>
            <a:xfrm>
              <a:off x="5922580" y="3256860"/>
              <a:ext cx="1371600" cy="701675"/>
            </a:xfrm>
            <a:custGeom>
              <a:avLst/>
              <a:gdLst/>
              <a:ahLst/>
              <a:cxnLst/>
              <a:rect l="l" t="t" r="r" b="b"/>
              <a:pathLst>
                <a:path w="1371600" h="701675">
                  <a:moveTo>
                    <a:pt x="0" y="0"/>
                  </a:moveTo>
                  <a:lnTo>
                    <a:pt x="1371600" y="0"/>
                  </a:lnTo>
                  <a:lnTo>
                    <a:pt x="1371600" y="701296"/>
                  </a:lnTo>
                  <a:lnTo>
                    <a:pt x="0" y="701296"/>
                  </a:lnTo>
                  <a:lnTo>
                    <a:pt x="0" y="0"/>
                  </a:lnTo>
                  <a:close/>
                </a:path>
              </a:pathLst>
            </a:custGeom>
            <a:ln w="25400">
              <a:solidFill>
                <a:srgbClr val="00B050"/>
              </a:solidFill>
            </a:ln>
          </p:spPr>
          <p:txBody>
            <a:bodyPr wrap="square" lIns="0" tIns="0" rIns="0" bIns="0" rtlCol="0"/>
            <a:lstStyle/>
            <a:p>
              <a:endParaRPr/>
            </a:p>
          </p:txBody>
        </p:sp>
      </p:grpSp>
      <p:sp>
        <p:nvSpPr>
          <p:cNvPr id="8" name="object 8"/>
          <p:cNvSpPr txBox="1"/>
          <p:nvPr/>
        </p:nvSpPr>
        <p:spPr>
          <a:xfrm>
            <a:off x="396690" y="3291332"/>
            <a:ext cx="1397000" cy="565150"/>
          </a:xfrm>
          <a:prstGeom prst="rect">
            <a:avLst/>
          </a:prstGeom>
        </p:spPr>
        <p:txBody>
          <a:bodyPr vert="horz" wrap="square" lIns="0" tIns="28575" rIns="0" bIns="0" rtlCol="0">
            <a:spAutoFit/>
          </a:bodyPr>
          <a:lstStyle/>
          <a:p>
            <a:pPr marL="12700" marR="5080">
              <a:lnSpc>
                <a:spcPts val="2090"/>
              </a:lnSpc>
              <a:spcBef>
                <a:spcPts val="225"/>
              </a:spcBef>
            </a:pPr>
            <a:r>
              <a:rPr sz="1800" spc="-10" dirty="0">
                <a:solidFill>
                  <a:srgbClr val="FF9300"/>
                </a:solidFill>
                <a:latin typeface="MS Gothic"/>
                <a:cs typeface="MS Gothic"/>
              </a:rPr>
              <a:t>乳がんデータ</a:t>
            </a:r>
            <a:r>
              <a:rPr sz="1800" spc="-15" dirty="0">
                <a:solidFill>
                  <a:srgbClr val="FF9300"/>
                </a:solidFill>
                <a:latin typeface="MS Gothic"/>
                <a:cs typeface="MS Gothic"/>
              </a:rPr>
              <a:t>の特徴量</a:t>
            </a:r>
            <a:endParaRPr sz="1800">
              <a:latin typeface="MS Gothic"/>
              <a:cs typeface="MS Gothic"/>
            </a:endParaRPr>
          </a:p>
        </p:txBody>
      </p:sp>
      <p:sp>
        <p:nvSpPr>
          <p:cNvPr id="9" name="object 9"/>
          <p:cNvSpPr txBox="1"/>
          <p:nvPr/>
        </p:nvSpPr>
        <p:spPr>
          <a:xfrm>
            <a:off x="6210872" y="4138676"/>
            <a:ext cx="25400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B050"/>
                </a:solidFill>
                <a:latin typeface="MS Gothic"/>
                <a:cs typeface="MS Gothic"/>
              </a:rPr>
              <a:t>良性腫瘍</a:t>
            </a:r>
            <a:r>
              <a:rPr sz="1800" dirty="0">
                <a:solidFill>
                  <a:srgbClr val="00B050"/>
                </a:solidFill>
                <a:latin typeface="Arial"/>
                <a:cs typeface="Arial"/>
              </a:rPr>
              <a:t>(1</a:t>
            </a:r>
            <a:r>
              <a:rPr sz="1800" spc="-10" dirty="0">
                <a:solidFill>
                  <a:srgbClr val="00B050"/>
                </a:solidFill>
                <a:latin typeface="Arial"/>
                <a:cs typeface="Arial"/>
              </a:rPr>
              <a:t>)/ </a:t>
            </a:r>
            <a:r>
              <a:rPr sz="1800" dirty="0">
                <a:solidFill>
                  <a:srgbClr val="00B050"/>
                </a:solidFill>
                <a:latin typeface="MS Gothic"/>
                <a:cs typeface="MS Gothic"/>
              </a:rPr>
              <a:t>悪性腫瘍</a:t>
            </a:r>
            <a:r>
              <a:rPr sz="1800" spc="-25" dirty="0">
                <a:solidFill>
                  <a:srgbClr val="00B050"/>
                </a:solidFill>
                <a:latin typeface="Arial"/>
                <a:cs typeface="Arial"/>
              </a:rPr>
              <a:t>(0)</a:t>
            </a:r>
            <a:endParaRPr sz="1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61" y="1286173"/>
            <a:ext cx="8773795" cy="2912745"/>
          </a:xfrm>
          <a:custGeom>
            <a:avLst/>
            <a:gdLst/>
            <a:ahLst/>
            <a:cxnLst/>
            <a:rect l="l" t="t" r="r" b="b"/>
            <a:pathLst>
              <a:path w="8773795" h="2912745">
                <a:moveTo>
                  <a:pt x="0" y="0"/>
                </a:moveTo>
                <a:lnTo>
                  <a:pt x="8773626" y="0"/>
                </a:lnTo>
                <a:lnTo>
                  <a:pt x="8773626" y="2912336"/>
                </a:lnTo>
                <a:lnTo>
                  <a:pt x="0" y="2912336"/>
                </a:lnTo>
                <a:lnTo>
                  <a:pt x="0" y="0"/>
                </a:lnTo>
                <a:close/>
              </a:path>
            </a:pathLst>
          </a:custGeom>
          <a:ln w="25400">
            <a:solidFill>
              <a:srgbClr val="E46C0A"/>
            </a:solidFill>
          </a:ln>
        </p:spPr>
        <p:txBody>
          <a:bodyPr wrap="square" lIns="0" tIns="0" rIns="0" bIns="0" rtlCol="0"/>
          <a:lstStyle/>
          <a:p>
            <a:endParaRPr/>
          </a:p>
        </p:txBody>
      </p:sp>
      <p:sp>
        <p:nvSpPr>
          <p:cNvPr id="3" name="object 3"/>
          <p:cNvSpPr txBox="1"/>
          <p:nvPr/>
        </p:nvSpPr>
        <p:spPr>
          <a:xfrm>
            <a:off x="324501" y="1252220"/>
            <a:ext cx="791845" cy="836294"/>
          </a:xfrm>
          <a:prstGeom prst="rect">
            <a:avLst/>
          </a:prstGeom>
        </p:spPr>
        <p:txBody>
          <a:bodyPr vert="horz" wrap="square" lIns="0" tIns="12700" rIns="0" bIns="0" rtlCol="0">
            <a:spAutoFit/>
          </a:bodyPr>
          <a:lstStyle/>
          <a:p>
            <a:pPr marL="12700" marR="5080">
              <a:lnSpc>
                <a:spcPct val="147800"/>
              </a:lnSpc>
              <a:spcBef>
                <a:spcPts val="100"/>
              </a:spcBef>
            </a:pPr>
            <a:r>
              <a:rPr sz="1800" b="1" spc="-10" dirty="0">
                <a:solidFill>
                  <a:srgbClr val="002060"/>
                </a:solidFill>
                <a:latin typeface="Meiryo"/>
                <a:cs typeface="Meiryo"/>
              </a:rPr>
              <a:t>STEP1 STEP2</a:t>
            </a:r>
            <a:endParaRPr sz="1800">
              <a:latin typeface="Meiryo"/>
              <a:cs typeface="Meiryo"/>
            </a:endParaRPr>
          </a:p>
        </p:txBody>
      </p:sp>
      <p:sp>
        <p:nvSpPr>
          <p:cNvPr id="4" name="object 4"/>
          <p:cNvSpPr txBox="1"/>
          <p:nvPr/>
        </p:nvSpPr>
        <p:spPr>
          <a:xfrm>
            <a:off x="1318276" y="1252220"/>
            <a:ext cx="1854200" cy="836294"/>
          </a:xfrm>
          <a:prstGeom prst="rect">
            <a:avLst/>
          </a:prstGeom>
        </p:spPr>
        <p:txBody>
          <a:bodyPr vert="horz" wrap="square" lIns="0" tIns="143510" rIns="0" bIns="0" rtlCol="0">
            <a:spAutoFit/>
          </a:bodyPr>
          <a:lstStyle/>
          <a:p>
            <a:pPr marL="12700">
              <a:lnSpc>
                <a:spcPct val="100000"/>
              </a:lnSpc>
              <a:spcBef>
                <a:spcPts val="1130"/>
              </a:spcBef>
            </a:pPr>
            <a:r>
              <a:rPr sz="1800" b="1" spc="-10" dirty="0">
                <a:solidFill>
                  <a:srgbClr val="002060"/>
                </a:solidFill>
                <a:latin typeface="Meiryo"/>
                <a:cs typeface="Meiryo"/>
              </a:rPr>
              <a:t>データの⽤意</a:t>
            </a:r>
            <a:endParaRPr sz="1800">
              <a:latin typeface="Meiryo"/>
              <a:cs typeface="Meiryo"/>
            </a:endParaRPr>
          </a:p>
          <a:p>
            <a:pPr marL="12700">
              <a:lnSpc>
                <a:spcPct val="100000"/>
              </a:lnSpc>
              <a:spcBef>
                <a:spcPts val="1030"/>
              </a:spcBef>
            </a:pPr>
            <a:r>
              <a:rPr sz="1800" b="1" spc="-10" dirty="0">
                <a:solidFill>
                  <a:srgbClr val="002060"/>
                </a:solidFill>
                <a:latin typeface="Meiryo"/>
                <a:cs typeface="Meiryo"/>
              </a:rPr>
              <a:t>学習モデルの選択</a:t>
            </a:r>
            <a:endParaRPr sz="1800">
              <a:latin typeface="Meiryo"/>
              <a:cs typeface="Meiryo"/>
            </a:endParaRPr>
          </a:p>
        </p:txBody>
      </p:sp>
      <p:sp>
        <p:nvSpPr>
          <p:cNvPr id="5" name="object 5"/>
          <p:cNvSpPr txBox="1"/>
          <p:nvPr/>
        </p:nvSpPr>
        <p:spPr>
          <a:xfrm>
            <a:off x="324501" y="2078228"/>
            <a:ext cx="3762375" cy="836294"/>
          </a:xfrm>
          <a:prstGeom prst="rect">
            <a:avLst/>
          </a:prstGeom>
        </p:spPr>
        <p:txBody>
          <a:bodyPr vert="horz" wrap="square" lIns="0" tIns="143510" rIns="0" bIns="0" rtlCol="0">
            <a:spAutoFit/>
          </a:bodyPr>
          <a:lstStyle/>
          <a:p>
            <a:pPr marL="62865" algn="ctr">
              <a:lnSpc>
                <a:spcPct val="100000"/>
              </a:lnSpc>
              <a:spcBef>
                <a:spcPts val="1130"/>
              </a:spcBef>
            </a:pPr>
            <a:r>
              <a:rPr sz="1800" b="1" spc="-10" dirty="0">
                <a:latin typeface="Courier New"/>
                <a:cs typeface="Courier New"/>
              </a:rPr>
              <a:t>(</a:t>
            </a:r>
            <a:r>
              <a:rPr sz="1750" b="1" spc="70" dirty="0">
                <a:latin typeface="Adobe Clean Han ExtraBold"/>
                <a:cs typeface="Adobe Clean Han ExtraBold"/>
              </a:rPr>
              <a:t>モデル名</a:t>
            </a:r>
            <a:r>
              <a:rPr sz="1800" b="1" spc="-15" dirty="0">
                <a:latin typeface="Courier New"/>
                <a:cs typeface="Courier New"/>
              </a:rPr>
              <a:t>) = </a:t>
            </a:r>
            <a:r>
              <a:rPr sz="1800" b="1" spc="-10" dirty="0">
                <a:solidFill>
                  <a:srgbClr val="377887"/>
                </a:solidFill>
                <a:latin typeface="Courier New"/>
                <a:cs typeface="Courier New"/>
              </a:rPr>
              <a:t>Sequential()</a:t>
            </a:r>
            <a:endParaRPr sz="1800">
              <a:latin typeface="Courier New"/>
              <a:cs typeface="Courier New"/>
            </a:endParaRPr>
          </a:p>
          <a:p>
            <a:pPr algn="ctr">
              <a:lnSpc>
                <a:spcPct val="100000"/>
              </a:lnSpc>
              <a:spcBef>
                <a:spcPts val="1030"/>
              </a:spcBef>
              <a:tabLst>
                <a:tab pos="993140" algn="l"/>
              </a:tabLst>
            </a:pPr>
            <a:r>
              <a:rPr sz="1800" b="1" spc="-10" dirty="0">
                <a:solidFill>
                  <a:srgbClr val="002060"/>
                </a:solidFill>
                <a:latin typeface="Meiryo"/>
                <a:cs typeface="Meiryo"/>
              </a:rPr>
              <a:t>STEP3</a:t>
            </a:r>
            <a:r>
              <a:rPr sz="1800" b="1" dirty="0">
                <a:solidFill>
                  <a:srgbClr val="002060"/>
                </a:solidFill>
                <a:latin typeface="Meiryo"/>
                <a:cs typeface="Meiryo"/>
              </a:rPr>
              <a:t>	</a:t>
            </a:r>
            <a:r>
              <a:rPr sz="1800" b="1" spc="-5" dirty="0">
                <a:solidFill>
                  <a:srgbClr val="002060"/>
                </a:solidFill>
                <a:latin typeface="Meiryo"/>
                <a:cs typeface="Meiryo"/>
              </a:rPr>
              <a:t>データを⼊れて学習させる</a:t>
            </a:r>
            <a:endParaRPr sz="1800">
              <a:latin typeface="Meiryo"/>
              <a:cs typeface="Meiryo"/>
            </a:endParaRPr>
          </a:p>
        </p:txBody>
      </p:sp>
      <p:sp>
        <p:nvSpPr>
          <p:cNvPr id="6" name="object 6"/>
          <p:cNvSpPr txBox="1"/>
          <p:nvPr/>
        </p:nvSpPr>
        <p:spPr>
          <a:xfrm>
            <a:off x="1318276" y="2916427"/>
            <a:ext cx="3801745" cy="812165"/>
          </a:xfrm>
          <a:prstGeom prst="rect">
            <a:avLst/>
          </a:prstGeom>
        </p:spPr>
        <p:txBody>
          <a:bodyPr vert="horz" wrap="square" lIns="0" tIns="131445" rIns="0" bIns="0" rtlCol="0">
            <a:spAutoFit/>
          </a:bodyPr>
          <a:lstStyle/>
          <a:p>
            <a:pPr marL="225425">
              <a:lnSpc>
                <a:spcPct val="100000"/>
              </a:lnSpc>
              <a:spcBef>
                <a:spcPts val="1035"/>
              </a:spcBef>
            </a:pPr>
            <a:r>
              <a:rPr sz="1800" b="1" spc="-10" dirty="0">
                <a:latin typeface="Courier New"/>
                <a:cs typeface="Courier New"/>
              </a:rPr>
              <a:t>(</a:t>
            </a:r>
            <a:r>
              <a:rPr sz="1750" b="1" spc="70" dirty="0">
                <a:latin typeface="Adobe Clean Han ExtraBold"/>
                <a:cs typeface="Adobe Clean Han ExtraBold"/>
              </a:rPr>
              <a:t>モデル名</a:t>
            </a:r>
            <a:r>
              <a:rPr sz="1800" b="1" spc="-10" dirty="0">
                <a:latin typeface="Courier New"/>
                <a:cs typeface="Courier New"/>
              </a:rPr>
              <a:t>).fit(</a:t>
            </a:r>
            <a:r>
              <a:rPr sz="1750" b="1" spc="70" dirty="0">
                <a:latin typeface="Adobe Clean Han ExtraBold"/>
                <a:cs typeface="Adobe Clean Han ExtraBold"/>
              </a:rPr>
              <a:t>特徴量</a:t>
            </a:r>
            <a:r>
              <a:rPr sz="1800" b="1" spc="-10" dirty="0">
                <a:latin typeface="Courier New"/>
                <a:cs typeface="Courier New"/>
              </a:rPr>
              <a:t>,</a:t>
            </a:r>
            <a:r>
              <a:rPr sz="1750" b="1" spc="70" dirty="0">
                <a:latin typeface="Adobe Clean Han ExtraBold"/>
                <a:cs typeface="Adobe Clean Han ExtraBold"/>
              </a:rPr>
              <a:t>予測値</a:t>
            </a:r>
            <a:r>
              <a:rPr sz="1800" b="1" spc="-50" dirty="0">
                <a:latin typeface="Courier New"/>
                <a:cs typeface="Courier New"/>
              </a:rPr>
              <a:t>)</a:t>
            </a:r>
            <a:endParaRPr sz="1800">
              <a:latin typeface="Courier New"/>
              <a:cs typeface="Courier New"/>
            </a:endParaRPr>
          </a:p>
          <a:p>
            <a:pPr marL="12700">
              <a:lnSpc>
                <a:spcPct val="100000"/>
              </a:lnSpc>
              <a:spcBef>
                <a:spcPts val="935"/>
              </a:spcBef>
            </a:pPr>
            <a:r>
              <a:rPr sz="1800" b="1" spc="-10" dirty="0">
                <a:solidFill>
                  <a:srgbClr val="002060"/>
                </a:solidFill>
                <a:latin typeface="Meiryo"/>
                <a:cs typeface="Meiryo"/>
              </a:rPr>
              <a:t>学習結果の図⽰</a:t>
            </a:r>
            <a:endParaRPr sz="1800">
              <a:latin typeface="Meiryo"/>
              <a:cs typeface="Meiryo"/>
            </a:endParaRPr>
          </a:p>
        </p:txBody>
      </p:sp>
      <p:sp>
        <p:nvSpPr>
          <p:cNvPr id="7" name="object 7"/>
          <p:cNvSpPr txBox="1"/>
          <p:nvPr/>
        </p:nvSpPr>
        <p:spPr>
          <a:xfrm>
            <a:off x="324501" y="3285235"/>
            <a:ext cx="791845" cy="861060"/>
          </a:xfrm>
          <a:prstGeom prst="rect">
            <a:avLst/>
          </a:prstGeom>
        </p:spPr>
        <p:txBody>
          <a:bodyPr vert="horz" wrap="square" lIns="0" tIns="12700" rIns="0" bIns="0" rtlCol="0">
            <a:spAutoFit/>
          </a:bodyPr>
          <a:lstStyle/>
          <a:p>
            <a:pPr marL="12700" marR="5080">
              <a:lnSpc>
                <a:spcPct val="152200"/>
              </a:lnSpc>
              <a:spcBef>
                <a:spcPts val="100"/>
              </a:spcBef>
            </a:pPr>
            <a:r>
              <a:rPr sz="1800" b="1" spc="-10" dirty="0">
                <a:solidFill>
                  <a:srgbClr val="002060"/>
                </a:solidFill>
                <a:latin typeface="Meiryo"/>
                <a:cs typeface="Meiryo"/>
              </a:rPr>
              <a:t>STEP4 STEP5</a:t>
            </a:r>
            <a:endParaRPr sz="1800">
              <a:latin typeface="Meiryo"/>
              <a:cs typeface="Meiryo"/>
            </a:endParaRPr>
          </a:p>
        </p:txBody>
      </p:sp>
      <p:sp>
        <p:nvSpPr>
          <p:cNvPr id="8" name="object 8"/>
          <p:cNvSpPr txBox="1"/>
          <p:nvPr/>
        </p:nvSpPr>
        <p:spPr>
          <a:xfrm>
            <a:off x="1318276" y="3846067"/>
            <a:ext cx="4475480" cy="299720"/>
          </a:xfrm>
          <a:prstGeom prst="rect">
            <a:avLst/>
          </a:prstGeom>
        </p:spPr>
        <p:txBody>
          <a:bodyPr vert="horz" wrap="square" lIns="0" tIns="12700" rIns="0" bIns="0" rtlCol="0">
            <a:spAutoFit/>
          </a:bodyPr>
          <a:lstStyle/>
          <a:p>
            <a:pPr marL="12700">
              <a:lnSpc>
                <a:spcPct val="100000"/>
              </a:lnSpc>
              <a:spcBef>
                <a:spcPts val="100"/>
              </a:spcBef>
              <a:tabLst>
                <a:tab pos="1753870" algn="l"/>
              </a:tabLst>
            </a:pPr>
            <a:r>
              <a:rPr sz="1800" b="1" dirty="0">
                <a:solidFill>
                  <a:srgbClr val="002060"/>
                </a:solidFill>
                <a:latin typeface="Meiryo"/>
                <a:cs typeface="Meiryo"/>
              </a:rPr>
              <a:t>モデルの評価</a:t>
            </a:r>
            <a:r>
              <a:rPr sz="1750" b="1" spc="-50" dirty="0">
                <a:latin typeface="Adobe Clean Han ExtraBold"/>
                <a:cs typeface="Adobe Clean Han ExtraBold"/>
              </a:rPr>
              <a:t>：</a:t>
            </a:r>
            <a:r>
              <a:rPr sz="1750" b="1" dirty="0">
                <a:latin typeface="Adobe Clean Han ExtraBold"/>
                <a:cs typeface="Adobe Clean Han ExtraBold"/>
              </a:rPr>
              <a:t>	</a:t>
            </a:r>
            <a:r>
              <a:rPr sz="1800" b="1" spc="-10" dirty="0">
                <a:latin typeface="Courier New"/>
                <a:cs typeface="Courier New"/>
              </a:rPr>
              <a:t>(</a:t>
            </a:r>
            <a:r>
              <a:rPr sz="1750" spc="70" dirty="0">
                <a:latin typeface="Yu Mincho"/>
                <a:cs typeface="Yu Mincho"/>
              </a:rPr>
              <a:t>モデル名</a:t>
            </a:r>
            <a:r>
              <a:rPr sz="1800" b="1" spc="-10" dirty="0">
                <a:latin typeface="Courier New"/>
                <a:cs typeface="Courier New"/>
              </a:rPr>
              <a:t>).evaluate()</a:t>
            </a:r>
            <a:endParaRPr sz="1800">
              <a:latin typeface="Courier New"/>
              <a:cs typeface="Courier New"/>
            </a:endParaRPr>
          </a:p>
        </p:txBody>
      </p:sp>
      <p:sp>
        <p:nvSpPr>
          <p:cNvPr id="9" name="object 9"/>
          <p:cNvSpPr/>
          <p:nvPr/>
        </p:nvSpPr>
        <p:spPr>
          <a:xfrm>
            <a:off x="3081230" y="3537294"/>
            <a:ext cx="5502275" cy="319405"/>
          </a:xfrm>
          <a:custGeom>
            <a:avLst/>
            <a:gdLst/>
            <a:ahLst/>
            <a:cxnLst/>
            <a:rect l="l" t="t" r="r" b="b"/>
            <a:pathLst>
              <a:path w="5502275" h="319404">
                <a:moveTo>
                  <a:pt x="5502253" y="0"/>
                </a:moveTo>
                <a:lnTo>
                  <a:pt x="2252769" y="0"/>
                </a:lnTo>
                <a:lnTo>
                  <a:pt x="2252769" y="53152"/>
                </a:lnTo>
                <a:lnTo>
                  <a:pt x="0" y="28561"/>
                </a:lnTo>
                <a:lnTo>
                  <a:pt x="2252769" y="132883"/>
                </a:lnTo>
                <a:lnTo>
                  <a:pt x="2252769" y="318923"/>
                </a:lnTo>
                <a:lnTo>
                  <a:pt x="5502253" y="318923"/>
                </a:lnTo>
                <a:lnTo>
                  <a:pt x="5502253" y="0"/>
                </a:lnTo>
                <a:close/>
              </a:path>
            </a:pathLst>
          </a:custGeom>
          <a:solidFill>
            <a:srgbClr val="00B050"/>
          </a:solidFill>
        </p:spPr>
        <p:txBody>
          <a:bodyPr wrap="square" lIns="0" tIns="0" rIns="0" bIns="0" rtlCol="0"/>
          <a:lstStyle/>
          <a:p>
            <a:endParaRPr/>
          </a:p>
        </p:txBody>
      </p:sp>
      <p:sp>
        <p:nvSpPr>
          <p:cNvPr id="10" name="object 10"/>
          <p:cNvSpPr txBox="1"/>
          <p:nvPr/>
        </p:nvSpPr>
        <p:spPr>
          <a:xfrm>
            <a:off x="5357299" y="3536188"/>
            <a:ext cx="2057400" cy="269240"/>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FFFF"/>
                </a:solidFill>
                <a:latin typeface="Meiryo"/>
                <a:cs typeface="Meiryo"/>
              </a:rPr>
              <a:t>学習結果の図⽰を⾏う</a:t>
            </a:r>
            <a:endParaRPr sz="1600">
              <a:latin typeface="Meiryo"/>
              <a:cs typeface="Meiryo"/>
            </a:endParaRPr>
          </a:p>
        </p:txBody>
      </p:sp>
      <p:sp>
        <p:nvSpPr>
          <p:cNvPr id="11" name="object 11"/>
          <p:cNvSpPr/>
          <p:nvPr/>
        </p:nvSpPr>
        <p:spPr>
          <a:xfrm>
            <a:off x="3924147" y="2141669"/>
            <a:ext cx="4202430" cy="565150"/>
          </a:xfrm>
          <a:custGeom>
            <a:avLst/>
            <a:gdLst/>
            <a:ahLst/>
            <a:cxnLst/>
            <a:rect l="l" t="t" r="r" b="b"/>
            <a:pathLst>
              <a:path w="4202430" h="565150">
                <a:moveTo>
                  <a:pt x="4202136" y="0"/>
                </a:moveTo>
                <a:lnTo>
                  <a:pt x="952652" y="0"/>
                </a:lnTo>
                <a:lnTo>
                  <a:pt x="952652" y="94189"/>
                </a:lnTo>
                <a:lnTo>
                  <a:pt x="0" y="276927"/>
                </a:lnTo>
                <a:lnTo>
                  <a:pt x="952652" y="235477"/>
                </a:lnTo>
                <a:lnTo>
                  <a:pt x="952652" y="565144"/>
                </a:lnTo>
                <a:lnTo>
                  <a:pt x="4202136" y="565144"/>
                </a:lnTo>
                <a:lnTo>
                  <a:pt x="4202136" y="0"/>
                </a:lnTo>
                <a:close/>
              </a:path>
            </a:pathLst>
          </a:custGeom>
          <a:solidFill>
            <a:srgbClr val="00B050"/>
          </a:solidFill>
        </p:spPr>
        <p:txBody>
          <a:bodyPr wrap="square" lIns="0" tIns="0" rIns="0" bIns="0" rtlCol="0"/>
          <a:lstStyle/>
          <a:p>
            <a:endParaRPr/>
          </a:p>
        </p:txBody>
      </p:sp>
      <p:sp>
        <p:nvSpPr>
          <p:cNvPr id="12" name="object 12"/>
          <p:cNvSpPr txBox="1"/>
          <p:nvPr/>
        </p:nvSpPr>
        <p:spPr>
          <a:xfrm>
            <a:off x="4900099" y="2143251"/>
            <a:ext cx="3089275" cy="510540"/>
          </a:xfrm>
          <a:prstGeom prst="rect">
            <a:avLst/>
          </a:prstGeom>
        </p:spPr>
        <p:txBody>
          <a:bodyPr vert="horz" wrap="square" lIns="0" tIns="22860" rIns="0" bIns="0" rtlCol="0">
            <a:spAutoFit/>
          </a:bodyPr>
          <a:lstStyle/>
          <a:p>
            <a:pPr marL="12700" marR="5080">
              <a:lnSpc>
                <a:spcPts val="1900"/>
              </a:lnSpc>
              <a:spcBef>
                <a:spcPts val="180"/>
              </a:spcBef>
            </a:pPr>
            <a:r>
              <a:rPr sz="1600" b="1" dirty="0">
                <a:solidFill>
                  <a:srgbClr val="FFFFFF"/>
                </a:solidFill>
                <a:latin typeface="Meiryo"/>
                <a:cs typeface="Meiryo"/>
              </a:rPr>
              <a:t>モデルは</a:t>
            </a:r>
            <a:r>
              <a:rPr sz="1600" b="1" spc="-10" dirty="0">
                <a:solidFill>
                  <a:srgbClr val="FFFFFF"/>
                </a:solidFill>
                <a:latin typeface="Meiryo"/>
                <a:cs typeface="Meiryo"/>
              </a:rPr>
              <a:t>Sequential</a:t>
            </a:r>
            <a:r>
              <a:rPr sz="1600" b="1" spc="-20" dirty="0">
                <a:solidFill>
                  <a:srgbClr val="FFFFFF"/>
                </a:solidFill>
                <a:latin typeface="Meiryo"/>
                <a:cs typeface="Meiryo"/>
              </a:rPr>
              <a:t>()と(モデル</a:t>
            </a:r>
            <a:r>
              <a:rPr sz="1600" b="1" spc="-10" dirty="0">
                <a:solidFill>
                  <a:srgbClr val="FFFFFF"/>
                </a:solidFill>
                <a:latin typeface="Meiryo"/>
                <a:cs typeface="Meiryo"/>
              </a:rPr>
              <a:t>名).addで⾃分で設計する</a:t>
            </a:r>
            <a:endParaRPr sz="1600">
              <a:latin typeface="Meiryo"/>
              <a:cs typeface="Meiryo"/>
            </a:endParaRPr>
          </a:p>
        </p:txBody>
      </p:sp>
      <p:sp>
        <p:nvSpPr>
          <p:cNvPr id="13" name="object 13"/>
          <p:cNvSpPr/>
          <p:nvPr/>
        </p:nvSpPr>
        <p:spPr>
          <a:xfrm>
            <a:off x="0" y="10205"/>
            <a:ext cx="9144000" cy="445770"/>
          </a:xfrm>
          <a:custGeom>
            <a:avLst/>
            <a:gdLst/>
            <a:ahLst/>
            <a:cxnLst/>
            <a:rect l="l" t="t" r="r" b="b"/>
            <a:pathLst>
              <a:path w="9144000" h="445770">
                <a:moveTo>
                  <a:pt x="9144000" y="0"/>
                </a:moveTo>
                <a:lnTo>
                  <a:pt x="0" y="0"/>
                </a:lnTo>
                <a:lnTo>
                  <a:pt x="0" y="445488"/>
                </a:lnTo>
                <a:lnTo>
                  <a:pt x="9144000" y="445488"/>
                </a:lnTo>
                <a:lnTo>
                  <a:pt x="9144000" y="0"/>
                </a:lnTo>
                <a:close/>
              </a:path>
            </a:pathLst>
          </a:custGeom>
          <a:solidFill>
            <a:srgbClr val="4BACC6"/>
          </a:solidFill>
        </p:spPr>
        <p:txBody>
          <a:bodyPr wrap="square" lIns="0" tIns="0" rIns="0" bIns="0" rtlCol="0"/>
          <a:lstStyle/>
          <a:p>
            <a:endParaRPr/>
          </a:p>
        </p:txBody>
      </p:sp>
      <p:sp>
        <p:nvSpPr>
          <p:cNvPr id="14" name="object 14"/>
          <p:cNvSpPr txBox="1">
            <a:spLocks noGrp="1"/>
          </p:cNvSpPr>
          <p:nvPr>
            <p:ph type="title"/>
          </p:nvPr>
        </p:nvSpPr>
        <p:spPr>
          <a:xfrm>
            <a:off x="167300" y="35051"/>
            <a:ext cx="4975225" cy="330200"/>
          </a:xfrm>
          <a:prstGeom prst="rect">
            <a:avLst/>
          </a:prstGeom>
        </p:spPr>
        <p:txBody>
          <a:bodyPr vert="horz" wrap="square" lIns="0" tIns="12700" rIns="0" bIns="0" rtlCol="0">
            <a:spAutoFit/>
          </a:bodyPr>
          <a:lstStyle/>
          <a:p>
            <a:pPr marL="12700">
              <a:lnSpc>
                <a:spcPct val="100000"/>
              </a:lnSpc>
              <a:spcBef>
                <a:spcPts val="100"/>
              </a:spcBef>
            </a:pPr>
            <a:r>
              <a:rPr spc="-50" dirty="0"/>
              <a:t>深層学習(乳がんデータの分類)コードまとめ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70376" y="4538487"/>
          <a:ext cx="8487409" cy="492760"/>
        </p:xfrm>
        <a:graphic>
          <a:graphicData uri="http://schemas.openxmlformats.org/drawingml/2006/table">
            <a:tbl>
              <a:tblPr firstRow="1" bandRow="1">
                <a:tableStyleId>{2D5ABB26-0587-4C30-8999-92F81FD0307C}</a:tableStyleId>
              </a:tblPr>
              <a:tblGrid>
                <a:gridCol w="6263640">
                  <a:extLst>
                    <a:ext uri="{9D8B030D-6E8A-4147-A177-3AD203B41FA5}">
                      <a16:colId xmlns:a16="http://schemas.microsoft.com/office/drawing/2014/main" val="20000"/>
                    </a:ext>
                  </a:extLst>
                </a:gridCol>
                <a:gridCol w="2054860">
                  <a:extLst>
                    <a:ext uri="{9D8B030D-6E8A-4147-A177-3AD203B41FA5}">
                      <a16:colId xmlns:a16="http://schemas.microsoft.com/office/drawing/2014/main" val="20001"/>
                    </a:ext>
                  </a:extLst>
                </a:gridCol>
                <a:gridCol w="168909">
                  <a:extLst>
                    <a:ext uri="{9D8B030D-6E8A-4147-A177-3AD203B41FA5}">
                      <a16:colId xmlns:a16="http://schemas.microsoft.com/office/drawing/2014/main" val="20002"/>
                    </a:ext>
                  </a:extLst>
                </a:gridCol>
              </a:tblGrid>
              <a:tr h="231140">
                <a:tc gridSpan="3">
                  <a:txBody>
                    <a:bodyPr/>
                    <a:lstStyle/>
                    <a:p>
                      <a:pPr marL="304165">
                        <a:lnSpc>
                          <a:spcPts val="1375"/>
                        </a:lnSpc>
                      </a:pPr>
                      <a:r>
                        <a:rPr sz="1200" b="1" dirty="0">
                          <a:latin typeface="Courier New"/>
                          <a:cs typeface="Courier New"/>
                        </a:rPr>
                        <a:t>evaluate_loss,</a:t>
                      </a:r>
                      <a:r>
                        <a:rPr sz="1200" b="1" spc="-100" dirty="0">
                          <a:latin typeface="Courier New"/>
                          <a:cs typeface="Courier New"/>
                        </a:rPr>
                        <a:t> </a:t>
                      </a:r>
                      <a:r>
                        <a:rPr sz="1200" b="1" dirty="0">
                          <a:latin typeface="Courier New"/>
                          <a:cs typeface="Courier New"/>
                        </a:rPr>
                        <a:t>evaluate_accuracy</a:t>
                      </a:r>
                      <a:r>
                        <a:rPr sz="1200" b="1" spc="-100" dirty="0">
                          <a:latin typeface="Courier New"/>
                          <a:cs typeface="Courier New"/>
                        </a:rPr>
                        <a:t> </a:t>
                      </a:r>
                      <a:r>
                        <a:rPr sz="1200" b="1" dirty="0">
                          <a:latin typeface="Courier New"/>
                          <a:cs typeface="Courier New"/>
                        </a:rPr>
                        <a:t>=</a:t>
                      </a:r>
                      <a:r>
                        <a:rPr sz="1200" b="1" spc="-95" dirty="0">
                          <a:latin typeface="Courier New"/>
                          <a:cs typeface="Courier New"/>
                        </a:rPr>
                        <a:t> </a:t>
                      </a:r>
                      <a:r>
                        <a:rPr sz="1200" b="1" dirty="0">
                          <a:latin typeface="Courier New"/>
                          <a:cs typeface="Courier New"/>
                        </a:rPr>
                        <a:t>model_3.evaluate(x_test3,</a:t>
                      </a:r>
                      <a:r>
                        <a:rPr sz="1200" b="1" spc="-100" dirty="0">
                          <a:latin typeface="Courier New"/>
                          <a:cs typeface="Courier New"/>
                        </a:rPr>
                        <a:t> </a:t>
                      </a:r>
                      <a:r>
                        <a:rPr sz="1200" b="1" spc="-10" dirty="0">
                          <a:latin typeface="Courier New"/>
                          <a:cs typeface="Courier New"/>
                        </a:rPr>
                        <a:t>y_test)</a:t>
                      </a:r>
                      <a:endParaRPr sz="1200">
                        <a:latin typeface="Courier New"/>
                        <a:cs typeface="Courier New"/>
                      </a:endParaRPr>
                    </a:p>
                  </a:txBody>
                  <a:tcPr marL="0" marR="0" marT="0" marB="0">
                    <a:solidFill>
                      <a:srgbClr val="FDEADA">
                        <a:alpha val="50199"/>
                      </a:srgbClr>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9079">
                <a:tc>
                  <a:txBody>
                    <a:bodyPr/>
                    <a:lstStyle/>
                    <a:p>
                      <a:pPr marL="304165">
                        <a:lnSpc>
                          <a:spcPts val="790"/>
                        </a:lnSpc>
                      </a:pPr>
                      <a:r>
                        <a:rPr sz="1200" b="1" spc="-10" dirty="0">
                          <a:latin typeface="Courier New"/>
                          <a:cs typeface="Courier New"/>
                        </a:rPr>
                        <a:t>print(evaluate_loss)</a:t>
                      </a:r>
                      <a:endParaRPr sz="1200">
                        <a:latin typeface="Courier New"/>
                        <a:cs typeface="Courier New"/>
                      </a:endParaRPr>
                    </a:p>
                    <a:p>
                      <a:pPr marL="304165">
                        <a:lnSpc>
                          <a:spcPts val="1155"/>
                        </a:lnSpc>
                      </a:pPr>
                      <a:r>
                        <a:rPr sz="1200" b="1" spc="-10" dirty="0">
                          <a:latin typeface="Courier New"/>
                          <a:cs typeface="Courier New"/>
                        </a:rPr>
                        <a:t>print(evaluate_accuracy)</a:t>
                      </a:r>
                      <a:endParaRPr sz="1200">
                        <a:latin typeface="Courier New"/>
                        <a:cs typeface="Courier New"/>
                      </a:endParaRPr>
                    </a:p>
                  </a:txBody>
                  <a:tcPr marL="0" marR="0" marT="0" marB="0">
                    <a:lnR w="28575">
                      <a:solidFill>
                        <a:srgbClr val="8064A2"/>
                      </a:solidFill>
                      <a:prstDash val="solid"/>
                    </a:lnR>
                    <a:solidFill>
                      <a:srgbClr val="FDEADA">
                        <a:alpha val="50199"/>
                      </a:srgbClr>
                    </a:solidFill>
                  </a:tcPr>
                </a:tc>
                <a:tc>
                  <a:txBody>
                    <a:bodyPr/>
                    <a:lstStyle/>
                    <a:p>
                      <a:pPr marL="154940">
                        <a:lnSpc>
                          <a:spcPts val="1655"/>
                        </a:lnSpc>
                      </a:pPr>
                      <a:r>
                        <a:rPr sz="1400" b="1" spc="-10" dirty="0">
                          <a:latin typeface="Meiryo"/>
                          <a:cs typeface="Meiryo"/>
                        </a:rPr>
                        <a:t>STEP5︓モデルの評価</a:t>
                      </a:r>
                      <a:endParaRPr sz="1400">
                        <a:latin typeface="Meiryo"/>
                        <a:cs typeface="Meiryo"/>
                      </a:endParaRPr>
                    </a:p>
                  </a:txBody>
                  <a:tcPr marL="0" marR="0" marT="0" marB="0">
                    <a:lnL w="28575">
                      <a:solidFill>
                        <a:srgbClr val="8064A2"/>
                      </a:solidFill>
                      <a:prstDash val="solid"/>
                    </a:lnL>
                    <a:lnR w="28575">
                      <a:solidFill>
                        <a:srgbClr val="8064A2"/>
                      </a:solidFill>
                      <a:prstDash val="solid"/>
                    </a:lnR>
                    <a:lnT w="28575">
                      <a:solidFill>
                        <a:srgbClr val="8064A2"/>
                      </a:solidFill>
                      <a:prstDash val="solid"/>
                    </a:lnT>
                    <a:lnB w="28575">
                      <a:solidFill>
                        <a:srgbClr val="8064A2"/>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28575">
                      <a:solidFill>
                        <a:srgbClr val="8064A2"/>
                      </a:solidFill>
                      <a:prstDash val="solid"/>
                    </a:lnL>
                    <a:solidFill>
                      <a:srgbClr val="FDEADA">
                        <a:alpha val="50199"/>
                      </a:srgbClr>
                    </a:solidFill>
                  </a:tcPr>
                </a:tc>
                <a:extLst>
                  <a:ext uri="{0D108BD9-81ED-4DB2-BD59-A6C34878D82A}">
                    <a16:rowId xmlns:a16="http://schemas.microsoft.com/office/drawing/2014/main" val="10001"/>
                  </a:ext>
                </a:extLst>
              </a:tr>
            </a:tbl>
          </a:graphicData>
        </a:graphic>
      </p:graphicFrame>
      <p:sp>
        <p:nvSpPr>
          <p:cNvPr id="3" name="object 3"/>
          <p:cNvSpPr/>
          <p:nvPr/>
        </p:nvSpPr>
        <p:spPr>
          <a:xfrm>
            <a:off x="302476" y="2306364"/>
            <a:ext cx="8435975" cy="1206500"/>
          </a:xfrm>
          <a:custGeom>
            <a:avLst/>
            <a:gdLst/>
            <a:ahLst/>
            <a:cxnLst/>
            <a:rect l="l" t="t" r="r" b="b"/>
            <a:pathLst>
              <a:path w="8435975" h="1206500">
                <a:moveTo>
                  <a:pt x="8435474" y="0"/>
                </a:moveTo>
                <a:lnTo>
                  <a:pt x="0" y="0"/>
                </a:lnTo>
                <a:lnTo>
                  <a:pt x="0" y="1206453"/>
                </a:lnTo>
                <a:lnTo>
                  <a:pt x="8435474" y="1206453"/>
                </a:lnTo>
                <a:lnTo>
                  <a:pt x="8435474" y="0"/>
                </a:lnTo>
                <a:close/>
              </a:path>
            </a:pathLst>
          </a:custGeom>
          <a:solidFill>
            <a:srgbClr val="FDEADA">
              <a:alpha val="50199"/>
            </a:srgbClr>
          </a:solidFill>
        </p:spPr>
        <p:txBody>
          <a:bodyPr wrap="square" lIns="0" tIns="0" rIns="0" bIns="0" rtlCol="0"/>
          <a:lstStyle/>
          <a:p>
            <a:endParaRPr/>
          </a:p>
        </p:txBody>
      </p:sp>
      <p:sp>
        <p:nvSpPr>
          <p:cNvPr id="4" name="object 4"/>
          <p:cNvSpPr/>
          <p:nvPr/>
        </p:nvSpPr>
        <p:spPr>
          <a:xfrm>
            <a:off x="291479" y="484981"/>
            <a:ext cx="8465820" cy="523240"/>
          </a:xfrm>
          <a:custGeom>
            <a:avLst/>
            <a:gdLst/>
            <a:ahLst/>
            <a:cxnLst/>
            <a:rect l="l" t="t" r="r" b="b"/>
            <a:pathLst>
              <a:path w="8465820" h="523240">
                <a:moveTo>
                  <a:pt x="8465760" y="0"/>
                </a:moveTo>
                <a:lnTo>
                  <a:pt x="0" y="0"/>
                </a:lnTo>
                <a:lnTo>
                  <a:pt x="0" y="522766"/>
                </a:lnTo>
                <a:lnTo>
                  <a:pt x="8465760" y="522766"/>
                </a:lnTo>
                <a:lnTo>
                  <a:pt x="8465760" y="0"/>
                </a:lnTo>
                <a:close/>
              </a:path>
            </a:pathLst>
          </a:custGeom>
          <a:solidFill>
            <a:srgbClr val="FDEADA">
              <a:alpha val="50199"/>
            </a:srgbClr>
          </a:solidFill>
        </p:spPr>
        <p:txBody>
          <a:bodyPr wrap="square" lIns="0" tIns="0" rIns="0" bIns="0" rtlCol="0"/>
          <a:lstStyle/>
          <a:p>
            <a:endParaRPr/>
          </a:p>
        </p:txBody>
      </p:sp>
      <p:sp>
        <p:nvSpPr>
          <p:cNvPr id="5" name="object 5"/>
          <p:cNvSpPr txBox="1"/>
          <p:nvPr/>
        </p:nvSpPr>
        <p:spPr>
          <a:xfrm>
            <a:off x="270376" y="484981"/>
            <a:ext cx="8487410" cy="523240"/>
          </a:xfrm>
          <a:prstGeom prst="rect">
            <a:avLst/>
          </a:prstGeom>
        </p:spPr>
        <p:txBody>
          <a:bodyPr vert="horz" wrap="square" lIns="0" tIns="0" rIns="0" bIns="0" rtlCol="0">
            <a:spAutoFit/>
          </a:bodyPr>
          <a:lstStyle/>
          <a:p>
            <a:pPr marL="304165">
              <a:lnSpc>
                <a:spcPts val="1075"/>
              </a:lnSpc>
            </a:pPr>
            <a:r>
              <a:rPr sz="1200" b="1" dirty="0">
                <a:solidFill>
                  <a:srgbClr val="942092"/>
                </a:solidFill>
                <a:latin typeface="Courier New"/>
                <a:cs typeface="Courier New"/>
              </a:rPr>
              <a:t>import</a:t>
            </a:r>
            <a:r>
              <a:rPr sz="1200" b="1" spc="-30" dirty="0">
                <a:solidFill>
                  <a:srgbClr val="942092"/>
                </a:solidFill>
                <a:latin typeface="Courier New"/>
                <a:cs typeface="Courier New"/>
              </a:rPr>
              <a:t> </a:t>
            </a:r>
            <a:r>
              <a:rPr sz="1200" b="1" dirty="0">
                <a:latin typeface="Courier New"/>
                <a:cs typeface="Courier New"/>
              </a:rPr>
              <a:t>numpy</a:t>
            </a:r>
            <a:r>
              <a:rPr sz="1200" b="1" spc="-25" dirty="0">
                <a:latin typeface="Courier New"/>
                <a:cs typeface="Courier New"/>
              </a:rPr>
              <a:t> </a:t>
            </a:r>
            <a:r>
              <a:rPr sz="1200" b="1" dirty="0">
                <a:solidFill>
                  <a:srgbClr val="942092"/>
                </a:solidFill>
                <a:latin typeface="Courier New"/>
                <a:cs typeface="Courier New"/>
              </a:rPr>
              <a:t>as</a:t>
            </a:r>
            <a:r>
              <a:rPr sz="1200" b="1" spc="-25" dirty="0">
                <a:solidFill>
                  <a:srgbClr val="942092"/>
                </a:solidFill>
                <a:latin typeface="Courier New"/>
                <a:cs typeface="Courier New"/>
              </a:rPr>
              <a:t> </a:t>
            </a:r>
            <a:r>
              <a:rPr sz="1200" b="1" spc="-25" dirty="0">
                <a:latin typeface="Courier New"/>
                <a:cs typeface="Courier New"/>
              </a:rPr>
              <a:t>np</a:t>
            </a:r>
            <a:endParaRPr sz="1200">
              <a:latin typeface="Courier New"/>
              <a:cs typeface="Courier New"/>
            </a:endParaRPr>
          </a:p>
          <a:p>
            <a:pPr marL="304165">
              <a:lnSpc>
                <a:spcPts val="1250"/>
              </a:lnSpc>
            </a:pPr>
            <a:r>
              <a:rPr sz="1200" b="1" dirty="0">
                <a:solidFill>
                  <a:srgbClr val="942092"/>
                </a:solidFill>
                <a:latin typeface="Courier New"/>
                <a:cs typeface="Courier New"/>
              </a:rPr>
              <a:t>import</a:t>
            </a:r>
            <a:r>
              <a:rPr sz="1200" b="1" spc="-30" dirty="0">
                <a:solidFill>
                  <a:srgbClr val="942092"/>
                </a:solidFill>
                <a:latin typeface="Courier New"/>
                <a:cs typeface="Courier New"/>
              </a:rPr>
              <a:t> </a:t>
            </a:r>
            <a:r>
              <a:rPr sz="1200" b="1" dirty="0">
                <a:latin typeface="Courier New"/>
                <a:cs typeface="Courier New"/>
              </a:rPr>
              <a:t>pandas</a:t>
            </a:r>
            <a:r>
              <a:rPr sz="1200" b="1" spc="-30" dirty="0">
                <a:latin typeface="Courier New"/>
                <a:cs typeface="Courier New"/>
              </a:rPr>
              <a:t> </a:t>
            </a:r>
            <a:r>
              <a:rPr sz="1200" b="1" dirty="0">
                <a:solidFill>
                  <a:srgbClr val="942092"/>
                </a:solidFill>
                <a:latin typeface="Courier New"/>
                <a:cs typeface="Courier New"/>
              </a:rPr>
              <a:t>as</a:t>
            </a:r>
            <a:r>
              <a:rPr sz="1200" b="1" spc="-30" dirty="0">
                <a:solidFill>
                  <a:srgbClr val="942092"/>
                </a:solidFill>
                <a:latin typeface="Courier New"/>
                <a:cs typeface="Courier New"/>
              </a:rPr>
              <a:t> </a:t>
            </a:r>
            <a:r>
              <a:rPr sz="1200" b="1" spc="-35" dirty="0">
                <a:latin typeface="Courier New"/>
                <a:cs typeface="Courier New"/>
              </a:rPr>
              <a:t>pd</a:t>
            </a:r>
            <a:endParaRPr sz="1200">
              <a:latin typeface="Courier New"/>
              <a:cs typeface="Courier New"/>
            </a:endParaRPr>
          </a:p>
          <a:p>
            <a:pPr marL="304165">
              <a:lnSpc>
                <a:spcPts val="1370"/>
              </a:lnSpc>
            </a:pPr>
            <a:r>
              <a:rPr sz="1200" b="1" dirty="0">
                <a:solidFill>
                  <a:srgbClr val="942092"/>
                </a:solidFill>
                <a:latin typeface="Courier New"/>
                <a:cs typeface="Courier New"/>
              </a:rPr>
              <a:t>import</a:t>
            </a:r>
            <a:r>
              <a:rPr sz="1200" b="1" spc="-60" dirty="0">
                <a:solidFill>
                  <a:srgbClr val="942092"/>
                </a:solidFill>
                <a:latin typeface="Courier New"/>
                <a:cs typeface="Courier New"/>
              </a:rPr>
              <a:t> </a:t>
            </a:r>
            <a:r>
              <a:rPr sz="1200" b="1" dirty="0">
                <a:latin typeface="Courier New"/>
                <a:cs typeface="Courier New"/>
              </a:rPr>
              <a:t>matplotlib.pyplot</a:t>
            </a:r>
            <a:r>
              <a:rPr sz="1200" b="1" spc="-55" dirty="0">
                <a:latin typeface="Courier New"/>
                <a:cs typeface="Courier New"/>
              </a:rPr>
              <a:t> </a:t>
            </a:r>
            <a:r>
              <a:rPr sz="1200" b="1" dirty="0">
                <a:solidFill>
                  <a:srgbClr val="942092"/>
                </a:solidFill>
                <a:latin typeface="Courier New"/>
                <a:cs typeface="Courier New"/>
              </a:rPr>
              <a:t>as</a:t>
            </a:r>
            <a:r>
              <a:rPr sz="1200" b="1" spc="-55" dirty="0">
                <a:solidFill>
                  <a:srgbClr val="942092"/>
                </a:solidFill>
                <a:latin typeface="Courier New"/>
                <a:cs typeface="Courier New"/>
              </a:rPr>
              <a:t> </a:t>
            </a:r>
            <a:r>
              <a:rPr sz="1200" b="1" spc="-25" dirty="0">
                <a:latin typeface="Courier New"/>
                <a:cs typeface="Courier New"/>
              </a:rPr>
              <a:t>plt</a:t>
            </a:r>
            <a:endParaRPr sz="1200">
              <a:latin typeface="Courier New"/>
              <a:cs typeface="Courier New"/>
            </a:endParaRPr>
          </a:p>
        </p:txBody>
      </p:sp>
      <p:sp>
        <p:nvSpPr>
          <p:cNvPr id="6" name="object 6"/>
          <p:cNvSpPr txBox="1"/>
          <p:nvPr/>
        </p:nvSpPr>
        <p:spPr>
          <a:xfrm>
            <a:off x="270376" y="1065662"/>
            <a:ext cx="8487410" cy="1195070"/>
          </a:xfrm>
          <a:prstGeom prst="rect">
            <a:avLst/>
          </a:prstGeom>
          <a:solidFill>
            <a:srgbClr val="FDEADA">
              <a:alpha val="50199"/>
            </a:srgbClr>
          </a:solidFill>
        </p:spPr>
        <p:txBody>
          <a:bodyPr vert="horz" wrap="square" lIns="0" tIns="0" rIns="0" bIns="0" rtlCol="0">
            <a:spAutoFit/>
          </a:bodyPr>
          <a:lstStyle/>
          <a:p>
            <a:pPr marL="304165">
              <a:lnSpc>
                <a:spcPts val="944"/>
              </a:lnSpc>
            </a:pPr>
            <a:r>
              <a:rPr sz="1200" b="1" dirty="0">
                <a:solidFill>
                  <a:srgbClr val="942092"/>
                </a:solidFill>
                <a:latin typeface="Courier New"/>
                <a:cs typeface="Courier New"/>
              </a:rPr>
              <a:t>from</a:t>
            </a:r>
            <a:r>
              <a:rPr sz="1200" b="1" spc="-60" dirty="0">
                <a:solidFill>
                  <a:srgbClr val="942092"/>
                </a:solidFill>
                <a:latin typeface="Courier New"/>
                <a:cs typeface="Courier New"/>
              </a:rPr>
              <a:t> </a:t>
            </a:r>
            <a:r>
              <a:rPr sz="1200" b="1" dirty="0">
                <a:latin typeface="Courier New"/>
                <a:cs typeface="Courier New"/>
              </a:rPr>
              <a:t>sklearn.datasets</a:t>
            </a:r>
            <a:r>
              <a:rPr sz="1200" b="1" spc="-60" dirty="0">
                <a:latin typeface="Courier New"/>
                <a:cs typeface="Courier New"/>
              </a:rPr>
              <a:t> </a:t>
            </a:r>
            <a:r>
              <a:rPr sz="1200" b="1" dirty="0">
                <a:solidFill>
                  <a:srgbClr val="942092"/>
                </a:solidFill>
                <a:latin typeface="Courier New"/>
                <a:cs typeface="Courier New"/>
              </a:rPr>
              <a:t>import</a:t>
            </a:r>
            <a:r>
              <a:rPr sz="1200" b="1" spc="-55" dirty="0">
                <a:solidFill>
                  <a:srgbClr val="942092"/>
                </a:solidFill>
                <a:latin typeface="Courier New"/>
                <a:cs typeface="Courier New"/>
              </a:rPr>
              <a:t> </a:t>
            </a:r>
            <a:r>
              <a:rPr sz="1200" b="1" spc="-10" dirty="0">
                <a:latin typeface="Courier New"/>
                <a:cs typeface="Courier New"/>
              </a:rPr>
              <a:t>load_brest_cancer</a:t>
            </a:r>
            <a:endParaRPr sz="1200">
              <a:latin typeface="Courier New"/>
              <a:cs typeface="Courier New"/>
            </a:endParaRPr>
          </a:p>
          <a:p>
            <a:pPr marL="304165">
              <a:lnSpc>
                <a:spcPts val="1370"/>
              </a:lnSpc>
            </a:pPr>
            <a:r>
              <a:rPr sz="1200" b="1" dirty="0">
                <a:latin typeface="Courier New"/>
                <a:cs typeface="Courier New"/>
              </a:rPr>
              <a:t>bc</a:t>
            </a:r>
            <a:r>
              <a:rPr sz="1200" b="1" spc="15" dirty="0">
                <a:latin typeface="Courier New"/>
                <a:cs typeface="Courier New"/>
              </a:rPr>
              <a:t> </a:t>
            </a:r>
            <a:r>
              <a:rPr sz="1200" b="1" dirty="0">
                <a:latin typeface="Courier New"/>
                <a:cs typeface="Courier New"/>
              </a:rPr>
              <a:t>=</a:t>
            </a:r>
            <a:r>
              <a:rPr sz="1200" b="1" spc="15" dirty="0">
                <a:latin typeface="Courier New"/>
                <a:cs typeface="Courier New"/>
              </a:rPr>
              <a:t> </a:t>
            </a:r>
            <a:r>
              <a:rPr sz="1200" b="1" spc="-10" dirty="0">
                <a:latin typeface="Courier New"/>
                <a:cs typeface="Courier New"/>
              </a:rPr>
              <a:t>load_breast_cancer</a:t>
            </a:r>
            <a:r>
              <a:rPr sz="1200" b="1" spc="-10" dirty="0">
                <a:solidFill>
                  <a:srgbClr val="0070C0"/>
                </a:solidFill>
                <a:latin typeface="Courier New"/>
                <a:cs typeface="Courier New"/>
              </a:rPr>
              <a:t>(</a:t>
            </a:r>
            <a:r>
              <a:rPr sz="1200" b="1" spc="-10" dirty="0">
                <a:latin typeface="Courier New"/>
                <a:cs typeface="Courier New"/>
              </a:rPr>
              <a:t>as_frame</a:t>
            </a:r>
            <a:r>
              <a:rPr sz="1200" b="1" spc="15" dirty="0">
                <a:latin typeface="Courier New"/>
                <a:cs typeface="Courier New"/>
              </a:rPr>
              <a:t> </a:t>
            </a:r>
            <a:r>
              <a:rPr sz="1200" b="1" dirty="0">
                <a:latin typeface="Courier New"/>
                <a:cs typeface="Courier New"/>
              </a:rPr>
              <a:t>=</a:t>
            </a:r>
            <a:r>
              <a:rPr sz="1200" b="1" spc="20" dirty="0">
                <a:latin typeface="Courier New"/>
                <a:cs typeface="Courier New"/>
              </a:rPr>
              <a:t> </a:t>
            </a:r>
            <a:r>
              <a:rPr sz="1200" b="1" spc="-10" dirty="0">
                <a:solidFill>
                  <a:srgbClr val="0070C0"/>
                </a:solidFill>
                <a:latin typeface="Courier New"/>
                <a:cs typeface="Courier New"/>
              </a:rPr>
              <a:t>False)</a:t>
            </a:r>
            <a:endParaRPr sz="1200">
              <a:latin typeface="Courier New"/>
              <a:cs typeface="Courier New"/>
            </a:endParaRPr>
          </a:p>
          <a:p>
            <a:pPr marL="304165">
              <a:lnSpc>
                <a:spcPts val="1370"/>
              </a:lnSpc>
              <a:spcBef>
                <a:spcPts val="360"/>
              </a:spcBef>
            </a:pPr>
            <a:r>
              <a:rPr sz="1200" b="1" dirty="0">
                <a:solidFill>
                  <a:srgbClr val="942092"/>
                </a:solidFill>
                <a:latin typeface="Courier New"/>
                <a:cs typeface="Courier New"/>
              </a:rPr>
              <a:t>from</a:t>
            </a:r>
            <a:r>
              <a:rPr sz="1200" b="1" spc="-75" dirty="0">
                <a:solidFill>
                  <a:srgbClr val="942092"/>
                </a:solidFill>
                <a:latin typeface="Courier New"/>
                <a:cs typeface="Courier New"/>
              </a:rPr>
              <a:t> </a:t>
            </a:r>
            <a:r>
              <a:rPr sz="1200" b="1" dirty="0">
                <a:latin typeface="Courier New"/>
                <a:cs typeface="Courier New"/>
              </a:rPr>
              <a:t>sklearn.model_selection</a:t>
            </a:r>
            <a:r>
              <a:rPr sz="1200" b="1" spc="-75" dirty="0">
                <a:latin typeface="Courier New"/>
                <a:cs typeface="Courier New"/>
              </a:rPr>
              <a:t> </a:t>
            </a:r>
            <a:r>
              <a:rPr sz="1200" b="1" dirty="0">
                <a:solidFill>
                  <a:srgbClr val="942092"/>
                </a:solidFill>
                <a:latin typeface="Courier New"/>
                <a:cs typeface="Courier New"/>
              </a:rPr>
              <a:t>import</a:t>
            </a:r>
            <a:r>
              <a:rPr sz="1200" b="1" spc="-75" dirty="0">
                <a:solidFill>
                  <a:srgbClr val="942092"/>
                </a:solidFill>
                <a:latin typeface="Courier New"/>
                <a:cs typeface="Courier New"/>
              </a:rPr>
              <a:t> </a:t>
            </a:r>
            <a:r>
              <a:rPr sz="1200" b="1" spc="-10" dirty="0">
                <a:latin typeface="Courier New"/>
                <a:cs typeface="Courier New"/>
              </a:rPr>
              <a:t>train_test_split</a:t>
            </a:r>
            <a:endParaRPr sz="1200">
              <a:latin typeface="Courier New"/>
              <a:cs typeface="Courier New"/>
            </a:endParaRPr>
          </a:p>
          <a:p>
            <a:pPr marL="304165" marR="72390">
              <a:lnSpc>
                <a:spcPts val="1300"/>
              </a:lnSpc>
              <a:spcBef>
                <a:spcPts val="85"/>
              </a:spcBef>
            </a:pPr>
            <a:r>
              <a:rPr sz="1200" b="1" dirty="0">
                <a:latin typeface="Courier New"/>
                <a:cs typeface="Courier New"/>
              </a:rPr>
              <a:t>x_train,</a:t>
            </a:r>
            <a:r>
              <a:rPr sz="1200" b="1" spc="-60" dirty="0">
                <a:latin typeface="Courier New"/>
                <a:cs typeface="Courier New"/>
              </a:rPr>
              <a:t> </a:t>
            </a:r>
            <a:r>
              <a:rPr sz="1200" b="1" dirty="0">
                <a:latin typeface="Courier New"/>
                <a:cs typeface="Courier New"/>
              </a:rPr>
              <a:t>x_test,</a:t>
            </a:r>
            <a:r>
              <a:rPr sz="1200" b="1" spc="-55" dirty="0">
                <a:latin typeface="Courier New"/>
                <a:cs typeface="Courier New"/>
              </a:rPr>
              <a:t> </a:t>
            </a:r>
            <a:r>
              <a:rPr sz="1200" b="1" dirty="0">
                <a:latin typeface="Courier New"/>
                <a:cs typeface="Courier New"/>
              </a:rPr>
              <a:t>y_train,</a:t>
            </a:r>
            <a:r>
              <a:rPr sz="1200" b="1" spc="-55" dirty="0">
                <a:latin typeface="Courier New"/>
                <a:cs typeface="Courier New"/>
              </a:rPr>
              <a:t> </a:t>
            </a:r>
            <a:r>
              <a:rPr sz="1200" b="1" dirty="0">
                <a:latin typeface="Courier New"/>
                <a:cs typeface="Courier New"/>
              </a:rPr>
              <a:t>y_test</a:t>
            </a:r>
            <a:r>
              <a:rPr sz="1200" b="1" spc="-55" dirty="0">
                <a:latin typeface="Courier New"/>
                <a:cs typeface="Courier New"/>
              </a:rPr>
              <a:t> </a:t>
            </a:r>
            <a:r>
              <a:rPr sz="1200" b="1" dirty="0">
                <a:latin typeface="Courier New"/>
                <a:cs typeface="Courier New"/>
              </a:rPr>
              <a:t>=</a:t>
            </a:r>
            <a:r>
              <a:rPr sz="1200" b="1" spc="-55" dirty="0">
                <a:latin typeface="Courier New"/>
                <a:cs typeface="Courier New"/>
              </a:rPr>
              <a:t> </a:t>
            </a:r>
            <a:r>
              <a:rPr sz="1200" b="1" dirty="0">
                <a:latin typeface="Courier New"/>
                <a:cs typeface="Courier New"/>
              </a:rPr>
              <a:t>train_test_split</a:t>
            </a:r>
            <a:r>
              <a:rPr sz="1200" b="1" dirty="0">
                <a:solidFill>
                  <a:srgbClr val="0070C0"/>
                </a:solidFill>
                <a:latin typeface="Courier New"/>
                <a:cs typeface="Courier New"/>
              </a:rPr>
              <a:t>(</a:t>
            </a:r>
            <a:r>
              <a:rPr sz="1200" b="1" dirty="0">
                <a:latin typeface="Courier New"/>
                <a:cs typeface="Courier New"/>
              </a:rPr>
              <a:t>bc.data,</a:t>
            </a:r>
            <a:r>
              <a:rPr sz="1200" b="1" spc="-55" dirty="0">
                <a:latin typeface="Courier New"/>
                <a:cs typeface="Courier New"/>
              </a:rPr>
              <a:t> </a:t>
            </a:r>
            <a:r>
              <a:rPr sz="1200" b="1" dirty="0">
                <a:latin typeface="Courier New"/>
                <a:cs typeface="Courier New"/>
              </a:rPr>
              <a:t>bc.target,</a:t>
            </a:r>
            <a:r>
              <a:rPr sz="1200" b="1" spc="-55" dirty="0">
                <a:latin typeface="Courier New"/>
                <a:cs typeface="Courier New"/>
              </a:rPr>
              <a:t> </a:t>
            </a:r>
            <a:r>
              <a:rPr sz="1200" b="1" dirty="0">
                <a:latin typeface="Courier New"/>
                <a:cs typeface="Courier New"/>
              </a:rPr>
              <a:t>test_size</a:t>
            </a:r>
            <a:r>
              <a:rPr sz="1200" b="1" spc="-55" dirty="0">
                <a:latin typeface="Courier New"/>
                <a:cs typeface="Courier New"/>
              </a:rPr>
              <a:t> </a:t>
            </a:r>
            <a:r>
              <a:rPr sz="1200" b="1" dirty="0">
                <a:latin typeface="Courier New"/>
                <a:cs typeface="Courier New"/>
              </a:rPr>
              <a:t>=</a:t>
            </a:r>
            <a:r>
              <a:rPr sz="1200" b="1" spc="-55" dirty="0">
                <a:latin typeface="Courier New"/>
                <a:cs typeface="Courier New"/>
              </a:rPr>
              <a:t> </a:t>
            </a:r>
            <a:r>
              <a:rPr sz="1200" b="1" spc="-20" dirty="0">
                <a:solidFill>
                  <a:srgbClr val="00B050"/>
                </a:solidFill>
                <a:latin typeface="Courier New"/>
                <a:cs typeface="Courier New"/>
              </a:rPr>
              <a:t>0.3</a:t>
            </a:r>
            <a:r>
              <a:rPr sz="1200" b="1" spc="-20" dirty="0">
                <a:latin typeface="Courier New"/>
                <a:cs typeface="Courier New"/>
              </a:rPr>
              <a:t>, </a:t>
            </a:r>
            <a:r>
              <a:rPr sz="1200" b="1" dirty="0">
                <a:latin typeface="Courier New"/>
                <a:cs typeface="Courier New"/>
              </a:rPr>
              <a:t>random_state</a:t>
            </a:r>
            <a:r>
              <a:rPr sz="1200" b="1" spc="-45" dirty="0">
                <a:latin typeface="Courier New"/>
                <a:cs typeface="Courier New"/>
              </a:rPr>
              <a:t> </a:t>
            </a:r>
            <a:r>
              <a:rPr sz="1200" b="1" dirty="0">
                <a:latin typeface="Courier New"/>
                <a:cs typeface="Courier New"/>
              </a:rPr>
              <a:t>=</a:t>
            </a:r>
            <a:r>
              <a:rPr sz="1200" b="1" spc="-40" dirty="0">
                <a:latin typeface="Courier New"/>
                <a:cs typeface="Courier New"/>
              </a:rPr>
              <a:t> </a:t>
            </a:r>
            <a:r>
              <a:rPr sz="1200" b="1" spc="-35" dirty="0">
                <a:solidFill>
                  <a:srgbClr val="00B050"/>
                </a:solidFill>
                <a:latin typeface="Courier New"/>
                <a:cs typeface="Courier New"/>
              </a:rPr>
              <a:t>0</a:t>
            </a:r>
            <a:r>
              <a:rPr sz="1200" b="1" spc="-35" dirty="0">
                <a:solidFill>
                  <a:srgbClr val="0070C0"/>
                </a:solidFill>
                <a:latin typeface="Courier New"/>
                <a:cs typeface="Courier New"/>
              </a:rPr>
              <a:t>)</a:t>
            </a:r>
            <a:endParaRPr sz="1200">
              <a:latin typeface="Courier New"/>
              <a:cs typeface="Courier New"/>
            </a:endParaRPr>
          </a:p>
          <a:p>
            <a:pPr marL="304165" marR="5781040">
              <a:lnSpc>
                <a:spcPts val="1300"/>
              </a:lnSpc>
              <a:spcBef>
                <a:spcPts val="15"/>
              </a:spcBef>
            </a:pPr>
            <a:r>
              <a:rPr sz="1200" b="1" dirty="0">
                <a:latin typeface="Courier New"/>
                <a:cs typeface="Courier New"/>
              </a:rPr>
              <a:t>x_train3</a:t>
            </a:r>
            <a:r>
              <a:rPr sz="1200" b="1" spc="-45" dirty="0">
                <a:latin typeface="Courier New"/>
                <a:cs typeface="Courier New"/>
              </a:rPr>
              <a:t> </a:t>
            </a:r>
            <a:r>
              <a:rPr sz="1200" b="1" dirty="0">
                <a:latin typeface="Courier New"/>
                <a:cs typeface="Courier New"/>
              </a:rPr>
              <a:t>=</a:t>
            </a:r>
            <a:r>
              <a:rPr sz="1200" b="1" spc="-40" dirty="0">
                <a:latin typeface="Courier New"/>
                <a:cs typeface="Courier New"/>
              </a:rPr>
              <a:t> </a:t>
            </a:r>
            <a:r>
              <a:rPr sz="1200" b="1" dirty="0">
                <a:latin typeface="Courier New"/>
                <a:cs typeface="Courier New"/>
              </a:rPr>
              <a:t>x_train</a:t>
            </a:r>
            <a:r>
              <a:rPr sz="1200" b="1" dirty="0">
                <a:solidFill>
                  <a:srgbClr val="0070C0"/>
                </a:solidFill>
                <a:latin typeface="Courier New"/>
                <a:cs typeface="Courier New"/>
              </a:rPr>
              <a:t>[</a:t>
            </a:r>
            <a:r>
              <a:rPr sz="1200" b="1" dirty="0">
                <a:latin typeface="Courier New"/>
                <a:cs typeface="Courier New"/>
              </a:rPr>
              <a:t>:,</a:t>
            </a:r>
            <a:r>
              <a:rPr sz="1200" b="1" spc="-40" dirty="0">
                <a:latin typeface="Courier New"/>
                <a:cs typeface="Courier New"/>
              </a:rPr>
              <a:t> </a:t>
            </a:r>
            <a:r>
              <a:rPr sz="1200" b="1" spc="-20" dirty="0">
                <a:solidFill>
                  <a:srgbClr val="00B050"/>
                </a:solidFill>
                <a:latin typeface="Courier New"/>
                <a:cs typeface="Courier New"/>
              </a:rPr>
              <a:t>0</a:t>
            </a:r>
            <a:r>
              <a:rPr sz="1200" b="1" spc="-20" dirty="0">
                <a:latin typeface="Courier New"/>
                <a:cs typeface="Courier New"/>
              </a:rPr>
              <a:t>:</a:t>
            </a:r>
            <a:r>
              <a:rPr sz="1200" b="1" spc="-20" dirty="0">
                <a:solidFill>
                  <a:srgbClr val="00B050"/>
                </a:solidFill>
                <a:latin typeface="Courier New"/>
                <a:cs typeface="Courier New"/>
              </a:rPr>
              <a:t>3</a:t>
            </a:r>
            <a:r>
              <a:rPr sz="1200" b="1" spc="-20" dirty="0">
                <a:solidFill>
                  <a:srgbClr val="0070C0"/>
                </a:solidFill>
                <a:latin typeface="Courier New"/>
                <a:cs typeface="Courier New"/>
              </a:rPr>
              <a:t>] </a:t>
            </a:r>
            <a:r>
              <a:rPr sz="1200" b="1" dirty="0">
                <a:latin typeface="Courier New"/>
                <a:cs typeface="Courier New"/>
              </a:rPr>
              <a:t>x_test3</a:t>
            </a:r>
            <a:r>
              <a:rPr sz="1200" b="1" spc="-40" dirty="0">
                <a:latin typeface="Courier New"/>
                <a:cs typeface="Courier New"/>
              </a:rPr>
              <a:t> </a:t>
            </a:r>
            <a:r>
              <a:rPr sz="1200" b="1" dirty="0">
                <a:latin typeface="Courier New"/>
                <a:cs typeface="Courier New"/>
              </a:rPr>
              <a:t>=</a:t>
            </a:r>
            <a:r>
              <a:rPr sz="1200" b="1" spc="-35" dirty="0">
                <a:latin typeface="Courier New"/>
                <a:cs typeface="Courier New"/>
              </a:rPr>
              <a:t> </a:t>
            </a:r>
            <a:r>
              <a:rPr sz="1200" b="1" dirty="0">
                <a:latin typeface="Courier New"/>
                <a:cs typeface="Courier New"/>
              </a:rPr>
              <a:t>x_test</a:t>
            </a:r>
            <a:r>
              <a:rPr sz="1200" b="1" dirty="0">
                <a:solidFill>
                  <a:srgbClr val="0070C0"/>
                </a:solidFill>
                <a:latin typeface="Courier New"/>
                <a:cs typeface="Courier New"/>
              </a:rPr>
              <a:t>[</a:t>
            </a:r>
            <a:r>
              <a:rPr sz="1200" b="1" dirty="0">
                <a:latin typeface="Courier New"/>
                <a:cs typeface="Courier New"/>
              </a:rPr>
              <a:t>:,</a:t>
            </a:r>
            <a:r>
              <a:rPr sz="1200" b="1" spc="-35" dirty="0">
                <a:latin typeface="Courier New"/>
                <a:cs typeface="Courier New"/>
              </a:rPr>
              <a:t> </a:t>
            </a:r>
            <a:r>
              <a:rPr sz="1200" b="1" spc="-20" dirty="0">
                <a:solidFill>
                  <a:srgbClr val="00B050"/>
                </a:solidFill>
                <a:latin typeface="Courier New"/>
                <a:cs typeface="Courier New"/>
              </a:rPr>
              <a:t>0</a:t>
            </a:r>
            <a:r>
              <a:rPr sz="1200" b="1" spc="-20" dirty="0">
                <a:latin typeface="Courier New"/>
                <a:cs typeface="Courier New"/>
              </a:rPr>
              <a:t>:</a:t>
            </a:r>
            <a:r>
              <a:rPr sz="1200" b="1" spc="-20" dirty="0">
                <a:solidFill>
                  <a:srgbClr val="00B050"/>
                </a:solidFill>
                <a:latin typeface="Courier New"/>
                <a:cs typeface="Courier New"/>
              </a:rPr>
              <a:t>3</a:t>
            </a:r>
            <a:r>
              <a:rPr sz="1200" b="1" spc="-20" dirty="0">
                <a:solidFill>
                  <a:srgbClr val="0070C0"/>
                </a:solidFill>
                <a:latin typeface="Courier New"/>
                <a:cs typeface="Courier New"/>
              </a:rPr>
              <a:t>]</a:t>
            </a:r>
            <a:endParaRPr sz="1200">
              <a:latin typeface="Courier New"/>
              <a:cs typeface="Courier New"/>
            </a:endParaRPr>
          </a:p>
        </p:txBody>
      </p:sp>
      <p:sp>
        <p:nvSpPr>
          <p:cNvPr id="7" name="object 7"/>
          <p:cNvSpPr txBox="1"/>
          <p:nvPr/>
        </p:nvSpPr>
        <p:spPr>
          <a:xfrm>
            <a:off x="270376" y="2282444"/>
            <a:ext cx="8498840" cy="1198880"/>
          </a:xfrm>
          <a:prstGeom prst="rect">
            <a:avLst/>
          </a:prstGeom>
        </p:spPr>
        <p:txBody>
          <a:bodyPr vert="horz" wrap="square" lIns="0" tIns="33019" rIns="0" bIns="0" rtlCol="0">
            <a:spAutoFit/>
          </a:bodyPr>
          <a:lstStyle/>
          <a:p>
            <a:pPr marL="304165" marR="4963160">
              <a:lnSpc>
                <a:spcPts val="1300"/>
              </a:lnSpc>
              <a:spcBef>
                <a:spcPts val="259"/>
              </a:spcBef>
            </a:pPr>
            <a:r>
              <a:rPr sz="1200" b="1" dirty="0">
                <a:solidFill>
                  <a:srgbClr val="942092"/>
                </a:solidFill>
                <a:latin typeface="Courier New"/>
                <a:cs typeface="Courier New"/>
              </a:rPr>
              <a:t>from</a:t>
            </a:r>
            <a:r>
              <a:rPr sz="1200" b="1" spc="-50" dirty="0">
                <a:solidFill>
                  <a:srgbClr val="942092"/>
                </a:solidFill>
                <a:latin typeface="Courier New"/>
                <a:cs typeface="Courier New"/>
              </a:rPr>
              <a:t> </a:t>
            </a:r>
            <a:r>
              <a:rPr sz="1200" b="1" dirty="0">
                <a:latin typeface="Courier New"/>
                <a:cs typeface="Courier New"/>
              </a:rPr>
              <a:t>keras.models</a:t>
            </a:r>
            <a:r>
              <a:rPr sz="1200" b="1" spc="-50" dirty="0">
                <a:latin typeface="Courier New"/>
                <a:cs typeface="Courier New"/>
              </a:rPr>
              <a:t> </a:t>
            </a:r>
            <a:r>
              <a:rPr sz="1200" b="1" dirty="0">
                <a:solidFill>
                  <a:srgbClr val="942092"/>
                </a:solidFill>
                <a:latin typeface="Courier New"/>
                <a:cs typeface="Courier New"/>
              </a:rPr>
              <a:t>import</a:t>
            </a:r>
            <a:r>
              <a:rPr sz="1200" b="1" spc="-45" dirty="0">
                <a:solidFill>
                  <a:srgbClr val="942092"/>
                </a:solidFill>
                <a:latin typeface="Courier New"/>
                <a:cs typeface="Courier New"/>
              </a:rPr>
              <a:t> </a:t>
            </a:r>
            <a:r>
              <a:rPr sz="1200" b="1" spc="-10" dirty="0">
                <a:latin typeface="Courier New"/>
                <a:cs typeface="Courier New"/>
              </a:rPr>
              <a:t>Sequential </a:t>
            </a:r>
            <a:r>
              <a:rPr sz="1200" b="1" dirty="0">
                <a:solidFill>
                  <a:srgbClr val="942092"/>
                </a:solidFill>
                <a:latin typeface="Courier New"/>
                <a:cs typeface="Courier New"/>
              </a:rPr>
              <a:t>from</a:t>
            </a:r>
            <a:r>
              <a:rPr sz="1200" b="1" spc="-50" dirty="0">
                <a:solidFill>
                  <a:srgbClr val="942092"/>
                </a:solidFill>
                <a:latin typeface="Courier New"/>
                <a:cs typeface="Courier New"/>
              </a:rPr>
              <a:t> </a:t>
            </a:r>
            <a:r>
              <a:rPr sz="1200" b="1" dirty="0">
                <a:latin typeface="Courier New"/>
                <a:cs typeface="Courier New"/>
              </a:rPr>
              <a:t>keras.layers</a:t>
            </a:r>
            <a:r>
              <a:rPr sz="1200" b="1" spc="-50" dirty="0">
                <a:latin typeface="Courier New"/>
                <a:cs typeface="Courier New"/>
              </a:rPr>
              <a:t> </a:t>
            </a:r>
            <a:r>
              <a:rPr sz="1200" b="1" dirty="0">
                <a:solidFill>
                  <a:srgbClr val="942092"/>
                </a:solidFill>
                <a:latin typeface="Courier New"/>
                <a:cs typeface="Courier New"/>
              </a:rPr>
              <a:t>import</a:t>
            </a:r>
            <a:r>
              <a:rPr sz="1200" b="1" spc="-45" dirty="0">
                <a:solidFill>
                  <a:srgbClr val="942092"/>
                </a:solidFill>
                <a:latin typeface="Courier New"/>
                <a:cs typeface="Courier New"/>
              </a:rPr>
              <a:t> </a:t>
            </a:r>
            <a:r>
              <a:rPr sz="1200" b="1" spc="-10" dirty="0">
                <a:latin typeface="Courier New"/>
                <a:cs typeface="Courier New"/>
              </a:rPr>
              <a:t>Dense </a:t>
            </a:r>
            <a:r>
              <a:rPr sz="1200" b="1" dirty="0">
                <a:latin typeface="Courier New"/>
                <a:cs typeface="Courier New"/>
              </a:rPr>
              <a:t>model_3</a:t>
            </a:r>
            <a:r>
              <a:rPr sz="1200" b="1" spc="-25" dirty="0">
                <a:latin typeface="Courier New"/>
                <a:cs typeface="Courier New"/>
              </a:rPr>
              <a:t> </a:t>
            </a:r>
            <a:r>
              <a:rPr sz="1200" b="1" dirty="0">
                <a:latin typeface="Courier New"/>
                <a:cs typeface="Courier New"/>
              </a:rPr>
              <a:t>=</a:t>
            </a:r>
            <a:r>
              <a:rPr sz="1200" b="1" spc="-25" dirty="0">
                <a:latin typeface="Courier New"/>
                <a:cs typeface="Courier New"/>
              </a:rPr>
              <a:t> </a:t>
            </a:r>
            <a:r>
              <a:rPr sz="1200" b="1" spc="-10" dirty="0">
                <a:latin typeface="Courier New"/>
                <a:cs typeface="Courier New"/>
              </a:rPr>
              <a:t>Sequential</a:t>
            </a:r>
            <a:r>
              <a:rPr sz="1200" b="1" spc="-10" dirty="0">
                <a:solidFill>
                  <a:srgbClr val="0070C0"/>
                </a:solidFill>
                <a:latin typeface="Courier New"/>
                <a:cs typeface="Courier New"/>
              </a:rPr>
              <a:t>()</a:t>
            </a:r>
            <a:endParaRPr sz="1200">
              <a:latin typeface="Courier New"/>
              <a:cs typeface="Courier New"/>
            </a:endParaRPr>
          </a:p>
          <a:p>
            <a:pPr marL="304165">
              <a:lnSpc>
                <a:spcPts val="1195"/>
              </a:lnSpc>
            </a:pPr>
            <a:r>
              <a:rPr sz="1200" b="1" dirty="0">
                <a:latin typeface="Courier New"/>
                <a:cs typeface="Courier New"/>
              </a:rPr>
              <a:t>model_3.add</a:t>
            </a:r>
            <a:r>
              <a:rPr sz="1200" b="1" dirty="0">
                <a:solidFill>
                  <a:srgbClr val="0070C0"/>
                </a:solidFill>
                <a:latin typeface="Courier New"/>
                <a:cs typeface="Courier New"/>
              </a:rPr>
              <a:t>(</a:t>
            </a:r>
            <a:r>
              <a:rPr sz="1200" b="1" dirty="0">
                <a:latin typeface="Courier New"/>
                <a:cs typeface="Courier New"/>
              </a:rPr>
              <a:t>Dense</a:t>
            </a:r>
            <a:r>
              <a:rPr sz="1200" b="1" dirty="0">
                <a:solidFill>
                  <a:srgbClr val="00B050"/>
                </a:solidFill>
                <a:latin typeface="Courier New"/>
                <a:cs typeface="Courier New"/>
              </a:rPr>
              <a:t>(2</a:t>
            </a:r>
            <a:r>
              <a:rPr sz="1200" b="1" dirty="0">
                <a:latin typeface="Courier New"/>
                <a:cs typeface="Courier New"/>
              </a:rPr>
              <a:t>,</a:t>
            </a:r>
            <a:r>
              <a:rPr sz="1200" b="1" spc="-85" dirty="0">
                <a:latin typeface="Courier New"/>
                <a:cs typeface="Courier New"/>
              </a:rPr>
              <a:t> </a:t>
            </a:r>
            <a:r>
              <a:rPr sz="1200" b="1" dirty="0">
                <a:latin typeface="Courier New"/>
                <a:cs typeface="Courier New"/>
              </a:rPr>
              <a:t>input_shape=</a:t>
            </a:r>
            <a:r>
              <a:rPr sz="1200" b="1" dirty="0">
                <a:solidFill>
                  <a:srgbClr val="C00000"/>
                </a:solidFill>
                <a:latin typeface="Courier New"/>
                <a:cs typeface="Courier New"/>
              </a:rPr>
              <a:t>(</a:t>
            </a:r>
            <a:r>
              <a:rPr sz="1200" b="1" dirty="0">
                <a:solidFill>
                  <a:srgbClr val="00B050"/>
                </a:solidFill>
                <a:latin typeface="Courier New"/>
                <a:cs typeface="Courier New"/>
              </a:rPr>
              <a:t>3</a:t>
            </a:r>
            <a:r>
              <a:rPr sz="1200" b="1" dirty="0">
                <a:latin typeface="Courier New"/>
                <a:cs typeface="Courier New"/>
              </a:rPr>
              <a:t>,</a:t>
            </a:r>
            <a:r>
              <a:rPr sz="1200" b="1" dirty="0">
                <a:solidFill>
                  <a:srgbClr val="C00000"/>
                </a:solidFill>
                <a:latin typeface="Courier New"/>
                <a:cs typeface="Courier New"/>
              </a:rPr>
              <a:t>)</a:t>
            </a:r>
            <a:r>
              <a:rPr sz="1200" b="1" dirty="0">
                <a:latin typeface="Courier New"/>
                <a:cs typeface="Courier New"/>
              </a:rPr>
              <a:t>,</a:t>
            </a:r>
            <a:r>
              <a:rPr sz="1200" b="1" spc="-80" dirty="0">
                <a:latin typeface="Courier New"/>
                <a:cs typeface="Courier New"/>
              </a:rPr>
              <a:t> </a:t>
            </a:r>
            <a:r>
              <a:rPr sz="1200" b="1" dirty="0">
                <a:latin typeface="Courier New"/>
                <a:cs typeface="Courier New"/>
              </a:rPr>
              <a:t>activation</a:t>
            </a:r>
            <a:r>
              <a:rPr sz="1200" b="1" spc="-85" dirty="0">
                <a:latin typeface="Courier New"/>
                <a:cs typeface="Courier New"/>
              </a:rPr>
              <a:t> </a:t>
            </a:r>
            <a:r>
              <a:rPr sz="1200" b="1" dirty="0">
                <a:latin typeface="Courier New"/>
                <a:cs typeface="Courier New"/>
              </a:rPr>
              <a:t>=</a:t>
            </a:r>
            <a:r>
              <a:rPr sz="1200" b="1" spc="-80" dirty="0">
                <a:latin typeface="Courier New"/>
                <a:cs typeface="Courier New"/>
              </a:rPr>
              <a:t> </a:t>
            </a:r>
            <a:r>
              <a:rPr sz="1200" b="1" spc="-10" dirty="0">
                <a:solidFill>
                  <a:srgbClr val="C00000"/>
                </a:solidFill>
                <a:latin typeface="Courier New"/>
                <a:cs typeface="Courier New"/>
              </a:rPr>
              <a:t>’relu’</a:t>
            </a:r>
            <a:r>
              <a:rPr sz="1200" b="1" spc="-10" dirty="0">
                <a:solidFill>
                  <a:srgbClr val="00B050"/>
                </a:solidFill>
                <a:latin typeface="Courier New"/>
                <a:cs typeface="Courier New"/>
              </a:rPr>
              <a:t>)</a:t>
            </a:r>
            <a:r>
              <a:rPr sz="1200" b="1" spc="-10" dirty="0">
                <a:solidFill>
                  <a:srgbClr val="0070C0"/>
                </a:solidFill>
                <a:latin typeface="Courier New"/>
                <a:cs typeface="Courier New"/>
              </a:rPr>
              <a:t>)</a:t>
            </a:r>
            <a:endParaRPr sz="1200">
              <a:latin typeface="Courier New"/>
              <a:cs typeface="Courier New"/>
            </a:endParaRPr>
          </a:p>
          <a:p>
            <a:pPr marL="304165">
              <a:lnSpc>
                <a:spcPts val="1310"/>
              </a:lnSpc>
            </a:pPr>
            <a:r>
              <a:rPr sz="1200" b="1" dirty="0">
                <a:latin typeface="Courier New"/>
                <a:cs typeface="Courier New"/>
              </a:rPr>
              <a:t>model_3.add</a:t>
            </a:r>
            <a:r>
              <a:rPr sz="1200" b="1" dirty="0">
                <a:solidFill>
                  <a:srgbClr val="0070C0"/>
                </a:solidFill>
                <a:latin typeface="Courier New"/>
                <a:cs typeface="Courier New"/>
              </a:rPr>
              <a:t>(</a:t>
            </a:r>
            <a:r>
              <a:rPr sz="1200" b="1" dirty="0">
                <a:latin typeface="Courier New"/>
                <a:cs typeface="Courier New"/>
              </a:rPr>
              <a:t>Dense</a:t>
            </a:r>
            <a:r>
              <a:rPr sz="1200" b="1" dirty="0">
                <a:solidFill>
                  <a:srgbClr val="00B050"/>
                </a:solidFill>
                <a:latin typeface="Courier New"/>
                <a:cs typeface="Courier New"/>
              </a:rPr>
              <a:t>(1</a:t>
            </a:r>
            <a:r>
              <a:rPr sz="1200" b="1" dirty="0">
                <a:latin typeface="Courier New"/>
                <a:cs typeface="Courier New"/>
              </a:rPr>
              <a:t>,</a:t>
            </a:r>
            <a:r>
              <a:rPr sz="1200" b="1" spc="-70" dirty="0">
                <a:latin typeface="Courier New"/>
                <a:cs typeface="Courier New"/>
              </a:rPr>
              <a:t> </a:t>
            </a:r>
            <a:r>
              <a:rPr sz="1200" b="1" dirty="0">
                <a:latin typeface="Courier New"/>
                <a:cs typeface="Courier New"/>
              </a:rPr>
              <a:t>activation</a:t>
            </a:r>
            <a:r>
              <a:rPr sz="1200" b="1" spc="-70" dirty="0">
                <a:latin typeface="Courier New"/>
                <a:cs typeface="Courier New"/>
              </a:rPr>
              <a:t> </a:t>
            </a:r>
            <a:r>
              <a:rPr sz="1200" b="1" dirty="0">
                <a:latin typeface="Courier New"/>
                <a:cs typeface="Courier New"/>
              </a:rPr>
              <a:t>=</a:t>
            </a:r>
            <a:r>
              <a:rPr sz="1200" b="1" spc="-70" dirty="0">
                <a:latin typeface="Courier New"/>
                <a:cs typeface="Courier New"/>
              </a:rPr>
              <a:t> </a:t>
            </a:r>
            <a:r>
              <a:rPr sz="1200" b="1" spc="-10" dirty="0">
                <a:solidFill>
                  <a:srgbClr val="C00000"/>
                </a:solidFill>
                <a:latin typeface="Courier New"/>
                <a:cs typeface="Courier New"/>
              </a:rPr>
              <a:t>’sigmoid’</a:t>
            </a:r>
            <a:r>
              <a:rPr sz="1200" b="1" spc="-10" dirty="0">
                <a:solidFill>
                  <a:srgbClr val="00B050"/>
                </a:solidFill>
                <a:latin typeface="Courier New"/>
                <a:cs typeface="Courier New"/>
              </a:rPr>
              <a:t>)</a:t>
            </a:r>
            <a:r>
              <a:rPr sz="1200" b="1" spc="-10" dirty="0">
                <a:solidFill>
                  <a:srgbClr val="0070C0"/>
                </a:solidFill>
                <a:latin typeface="Courier New"/>
                <a:cs typeface="Courier New"/>
              </a:rPr>
              <a:t>)</a:t>
            </a:r>
            <a:endParaRPr sz="1200">
              <a:latin typeface="Courier New"/>
              <a:cs typeface="Courier New"/>
            </a:endParaRPr>
          </a:p>
          <a:p>
            <a:pPr marL="304165">
              <a:lnSpc>
                <a:spcPts val="1300"/>
              </a:lnSpc>
              <a:spcBef>
                <a:spcPts val="100"/>
              </a:spcBef>
            </a:pPr>
            <a:r>
              <a:rPr sz="1200" b="1" dirty="0">
                <a:latin typeface="Courier New"/>
                <a:cs typeface="Courier New"/>
              </a:rPr>
              <a:t>model_3.</a:t>
            </a:r>
            <a:r>
              <a:rPr sz="1200" b="1" dirty="0">
                <a:solidFill>
                  <a:srgbClr val="F2CC2C"/>
                </a:solidFill>
                <a:latin typeface="Courier New"/>
                <a:cs typeface="Courier New"/>
              </a:rPr>
              <a:t>compile</a:t>
            </a:r>
            <a:r>
              <a:rPr sz="1200" b="1" dirty="0">
                <a:solidFill>
                  <a:srgbClr val="0070C0"/>
                </a:solidFill>
                <a:latin typeface="Courier New"/>
                <a:cs typeface="Courier New"/>
              </a:rPr>
              <a:t>(</a:t>
            </a:r>
            <a:r>
              <a:rPr sz="1200" b="1" dirty="0">
                <a:latin typeface="Courier New"/>
                <a:cs typeface="Courier New"/>
              </a:rPr>
              <a:t>loss</a:t>
            </a:r>
            <a:r>
              <a:rPr sz="1200" b="1" spc="-60" dirty="0">
                <a:latin typeface="Courier New"/>
                <a:cs typeface="Courier New"/>
              </a:rPr>
              <a:t> </a:t>
            </a:r>
            <a:r>
              <a:rPr sz="1200" b="1" dirty="0">
                <a:latin typeface="Courier New"/>
                <a:cs typeface="Courier New"/>
              </a:rPr>
              <a:t>=</a:t>
            </a:r>
            <a:r>
              <a:rPr sz="1200" b="1" spc="-55" dirty="0">
                <a:latin typeface="Courier New"/>
                <a:cs typeface="Courier New"/>
              </a:rPr>
              <a:t> </a:t>
            </a:r>
            <a:r>
              <a:rPr sz="1200" b="1" dirty="0">
                <a:solidFill>
                  <a:srgbClr val="C00000"/>
                </a:solidFill>
                <a:latin typeface="Courier New"/>
                <a:cs typeface="Courier New"/>
              </a:rPr>
              <a:t>’binary_crossentropy’</a:t>
            </a:r>
            <a:r>
              <a:rPr sz="1200" b="1" dirty="0">
                <a:latin typeface="Courier New"/>
                <a:cs typeface="Courier New"/>
              </a:rPr>
              <a:t>,</a:t>
            </a:r>
            <a:r>
              <a:rPr sz="1200" b="1" spc="-55" dirty="0">
                <a:latin typeface="Courier New"/>
                <a:cs typeface="Courier New"/>
              </a:rPr>
              <a:t> </a:t>
            </a:r>
            <a:r>
              <a:rPr sz="1200" b="1" dirty="0">
                <a:latin typeface="Courier New"/>
                <a:cs typeface="Courier New"/>
              </a:rPr>
              <a:t>optimizer</a:t>
            </a:r>
            <a:r>
              <a:rPr sz="1200" b="1" spc="-60" dirty="0">
                <a:latin typeface="Courier New"/>
                <a:cs typeface="Courier New"/>
              </a:rPr>
              <a:t> </a:t>
            </a:r>
            <a:r>
              <a:rPr sz="1200" b="1" dirty="0">
                <a:latin typeface="Courier New"/>
                <a:cs typeface="Courier New"/>
              </a:rPr>
              <a:t>=</a:t>
            </a:r>
            <a:r>
              <a:rPr sz="1200" b="1" spc="-55" dirty="0">
                <a:latin typeface="Courier New"/>
                <a:cs typeface="Courier New"/>
              </a:rPr>
              <a:t> </a:t>
            </a:r>
            <a:r>
              <a:rPr sz="1200" b="1" dirty="0">
                <a:solidFill>
                  <a:srgbClr val="C00000"/>
                </a:solidFill>
                <a:latin typeface="Courier New"/>
                <a:cs typeface="Courier New"/>
              </a:rPr>
              <a:t>’Adam’,</a:t>
            </a:r>
            <a:r>
              <a:rPr sz="1200" b="1" spc="-55" dirty="0">
                <a:solidFill>
                  <a:srgbClr val="C00000"/>
                </a:solidFill>
                <a:latin typeface="Courier New"/>
                <a:cs typeface="Courier New"/>
              </a:rPr>
              <a:t> </a:t>
            </a:r>
            <a:r>
              <a:rPr sz="1200" b="1" dirty="0">
                <a:latin typeface="Courier New"/>
                <a:cs typeface="Courier New"/>
              </a:rPr>
              <a:t>metrics</a:t>
            </a:r>
            <a:r>
              <a:rPr sz="1200" b="1" spc="-60" dirty="0">
                <a:latin typeface="Courier New"/>
                <a:cs typeface="Courier New"/>
              </a:rPr>
              <a:t> </a:t>
            </a:r>
            <a:r>
              <a:rPr sz="1200" b="1" dirty="0">
                <a:latin typeface="Courier New"/>
                <a:cs typeface="Courier New"/>
              </a:rPr>
              <a:t>=</a:t>
            </a:r>
            <a:r>
              <a:rPr sz="1200" b="1" spc="-55" dirty="0">
                <a:latin typeface="Courier New"/>
                <a:cs typeface="Courier New"/>
              </a:rPr>
              <a:t> </a:t>
            </a:r>
            <a:r>
              <a:rPr sz="1200" b="1" spc="-10" dirty="0">
                <a:solidFill>
                  <a:srgbClr val="00B050"/>
                </a:solidFill>
                <a:latin typeface="Courier New"/>
                <a:cs typeface="Courier New"/>
              </a:rPr>
              <a:t>[</a:t>
            </a:r>
            <a:r>
              <a:rPr sz="1200" b="1" spc="-10" dirty="0">
                <a:solidFill>
                  <a:srgbClr val="C00000"/>
                </a:solidFill>
                <a:latin typeface="Courier New"/>
                <a:cs typeface="Courier New"/>
              </a:rPr>
              <a:t>’accuracy’</a:t>
            </a:r>
            <a:r>
              <a:rPr sz="1200" b="1" spc="-10" dirty="0">
                <a:solidFill>
                  <a:srgbClr val="00B050"/>
                </a:solidFill>
                <a:latin typeface="Courier New"/>
                <a:cs typeface="Courier New"/>
              </a:rPr>
              <a:t>]</a:t>
            </a:r>
            <a:r>
              <a:rPr sz="1200" b="1" spc="-10" dirty="0">
                <a:solidFill>
                  <a:srgbClr val="0070C0"/>
                </a:solidFill>
                <a:latin typeface="Courier New"/>
                <a:cs typeface="Courier New"/>
              </a:rPr>
              <a:t>) </a:t>
            </a:r>
            <a:r>
              <a:rPr sz="1200" b="1" spc="-10" dirty="0">
                <a:latin typeface="Courier New"/>
                <a:cs typeface="Courier New"/>
              </a:rPr>
              <a:t>model_3.summary</a:t>
            </a:r>
            <a:r>
              <a:rPr sz="1200" b="1" spc="-10" dirty="0">
                <a:solidFill>
                  <a:srgbClr val="0070C0"/>
                </a:solidFill>
                <a:latin typeface="Courier New"/>
                <a:cs typeface="Courier New"/>
              </a:rPr>
              <a:t>()</a:t>
            </a:r>
            <a:endParaRPr sz="1200">
              <a:latin typeface="Courier New"/>
              <a:cs typeface="Courier New"/>
            </a:endParaRPr>
          </a:p>
        </p:txBody>
      </p:sp>
      <p:sp>
        <p:nvSpPr>
          <p:cNvPr id="8" name="object 8"/>
          <p:cNvSpPr txBox="1"/>
          <p:nvPr/>
        </p:nvSpPr>
        <p:spPr>
          <a:xfrm>
            <a:off x="270376" y="3539219"/>
            <a:ext cx="8487410" cy="178435"/>
          </a:xfrm>
          <a:prstGeom prst="rect">
            <a:avLst/>
          </a:prstGeom>
          <a:solidFill>
            <a:srgbClr val="FDEADA">
              <a:alpha val="50199"/>
            </a:srgbClr>
          </a:solidFill>
        </p:spPr>
        <p:txBody>
          <a:bodyPr vert="horz" wrap="square" lIns="0" tIns="0" rIns="0" bIns="0" rtlCol="0">
            <a:spAutoFit/>
          </a:bodyPr>
          <a:lstStyle/>
          <a:p>
            <a:pPr marL="304165">
              <a:lnSpc>
                <a:spcPts val="1340"/>
              </a:lnSpc>
            </a:pPr>
            <a:r>
              <a:rPr sz="1200" b="1" dirty="0">
                <a:latin typeface="Courier New"/>
                <a:cs typeface="Courier New"/>
              </a:rPr>
              <a:t>result</a:t>
            </a:r>
            <a:r>
              <a:rPr sz="1200" b="1" spc="-60" dirty="0">
                <a:latin typeface="Courier New"/>
                <a:cs typeface="Courier New"/>
              </a:rPr>
              <a:t> </a:t>
            </a:r>
            <a:r>
              <a:rPr sz="1200" b="1" dirty="0">
                <a:latin typeface="Courier New"/>
                <a:cs typeface="Courier New"/>
              </a:rPr>
              <a:t>=</a:t>
            </a:r>
            <a:r>
              <a:rPr sz="1200" b="1" spc="-40" dirty="0">
                <a:latin typeface="Courier New"/>
                <a:cs typeface="Courier New"/>
              </a:rPr>
              <a:t> </a:t>
            </a:r>
            <a:r>
              <a:rPr sz="1200" b="1" dirty="0">
                <a:latin typeface="Courier New"/>
                <a:cs typeface="Courier New"/>
              </a:rPr>
              <a:t>model_3.fit</a:t>
            </a:r>
            <a:r>
              <a:rPr sz="1200" b="1" dirty="0">
                <a:solidFill>
                  <a:srgbClr val="376092"/>
                </a:solidFill>
                <a:latin typeface="Courier New"/>
                <a:cs typeface="Courier New"/>
              </a:rPr>
              <a:t>(</a:t>
            </a:r>
            <a:r>
              <a:rPr sz="1200" b="1" dirty="0">
                <a:latin typeface="Courier New"/>
                <a:cs typeface="Courier New"/>
              </a:rPr>
              <a:t>x_train3,</a:t>
            </a:r>
            <a:r>
              <a:rPr sz="1200" b="1" spc="-35" dirty="0">
                <a:latin typeface="Courier New"/>
                <a:cs typeface="Courier New"/>
              </a:rPr>
              <a:t> </a:t>
            </a:r>
            <a:r>
              <a:rPr sz="1200" b="1" dirty="0">
                <a:latin typeface="Courier New"/>
                <a:cs typeface="Courier New"/>
              </a:rPr>
              <a:t>y_train,</a:t>
            </a:r>
            <a:r>
              <a:rPr sz="1200" b="1" spc="-40" dirty="0">
                <a:latin typeface="Courier New"/>
                <a:cs typeface="Courier New"/>
              </a:rPr>
              <a:t> </a:t>
            </a:r>
            <a:r>
              <a:rPr sz="1200" b="1" dirty="0">
                <a:latin typeface="Courier New"/>
                <a:cs typeface="Courier New"/>
              </a:rPr>
              <a:t>batch_size</a:t>
            </a:r>
            <a:r>
              <a:rPr sz="1200" b="1" spc="-35" dirty="0">
                <a:latin typeface="Courier New"/>
                <a:cs typeface="Courier New"/>
              </a:rPr>
              <a:t> </a:t>
            </a:r>
            <a:r>
              <a:rPr sz="1200" b="1" dirty="0">
                <a:latin typeface="Courier New"/>
                <a:cs typeface="Courier New"/>
              </a:rPr>
              <a:t>=</a:t>
            </a:r>
            <a:r>
              <a:rPr sz="1200" b="1" spc="-40" dirty="0">
                <a:latin typeface="Courier New"/>
                <a:cs typeface="Courier New"/>
              </a:rPr>
              <a:t> </a:t>
            </a:r>
            <a:r>
              <a:rPr sz="1200" b="1" dirty="0">
                <a:latin typeface="Courier New"/>
                <a:cs typeface="Courier New"/>
              </a:rPr>
              <a:t>32,</a:t>
            </a:r>
            <a:r>
              <a:rPr sz="1200" b="1" spc="-35" dirty="0">
                <a:latin typeface="Courier New"/>
                <a:cs typeface="Courier New"/>
              </a:rPr>
              <a:t> </a:t>
            </a:r>
            <a:r>
              <a:rPr sz="1200" b="1" dirty="0">
                <a:latin typeface="Courier New"/>
                <a:cs typeface="Courier New"/>
              </a:rPr>
              <a:t>epochs</a:t>
            </a:r>
            <a:r>
              <a:rPr sz="1200" b="1" spc="-40" dirty="0">
                <a:latin typeface="Courier New"/>
                <a:cs typeface="Courier New"/>
              </a:rPr>
              <a:t> </a:t>
            </a:r>
            <a:r>
              <a:rPr sz="1200" b="1" dirty="0">
                <a:latin typeface="Courier New"/>
                <a:cs typeface="Courier New"/>
              </a:rPr>
              <a:t>=</a:t>
            </a:r>
            <a:r>
              <a:rPr sz="1200" b="1" spc="-35" dirty="0">
                <a:latin typeface="Courier New"/>
                <a:cs typeface="Courier New"/>
              </a:rPr>
              <a:t> </a:t>
            </a:r>
            <a:r>
              <a:rPr sz="1200" b="1" spc="-10" dirty="0">
                <a:latin typeface="Courier New"/>
                <a:cs typeface="Courier New"/>
              </a:rPr>
              <a:t>300</a:t>
            </a:r>
            <a:r>
              <a:rPr sz="1200" b="1" spc="-380" dirty="0">
                <a:latin typeface="Courier New"/>
                <a:cs typeface="Courier New"/>
              </a:rPr>
              <a:t> </a:t>
            </a:r>
            <a:r>
              <a:rPr sz="1200" b="1" spc="-50" dirty="0">
                <a:solidFill>
                  <a:srgbClr val="376092"/>
                </a:solidFill>
                <a:latin typeface="Courier New"/>
                <a:cs typeface="Courier New"/>
              </a:rPr>
              <a:t>)</a:t>
            </a:r>
            <a:endParaRPr sz="1200">
              <a:latin typeface="Courier New"/>
              <a:cs typeface="Courier New"/>
            </a:endParaRPr>
          </a:p>
        </p:txBody>
      </p:sp>
      <p:sp>
        <p:nvSpPr>
          <p:cNvPr id="9" name="object 9"/>
          <p:cNvSpPr txBox="1"/>
          <p:nvPr/>
        </p:nvSpPr>
        <p:spPr>
          <a:xfrm>
            <a:off x="270376" y="3757151"/>
            <a:ext cx="8487410" cy="730885"/>
          </a:xfrm>
          <a:prstGeom prst="rect">
            <a:avLst/>
          </a:prstGeom>
          <a:solidFill>
            <a:srgbClr val="FDEADA">
              <a:alpha val="50199"/>
            </a:srgbClr>
          </a:solidFill>
        </p:spPr>
        <p:txBody>
          <a:bodyPr vert="horz" wrap="square" lIns="0" tIns="18415" rIns="0" bIns="0" rtlCol="0">
            <a:spAutoFit/>
          </a:bodyPr>
          <a:lstStyle/>
          <a:p>
            <a:pPr marL="304165" marR="5228590">
              <a:lnSpc>
                <a:spcPts val="1300"/>
              </a:lnSpc>
              <a:spcBef>
                <a:spcPts val="145"/>
              </a:spcBef>
            </a:pPr>
            <a:r>
              <a:rPr sz="1200" b="1" spc="-10" dirty="0">
                <a:latin typeface="Courier New"/>
                <a:cs typeface="Courier New"/>
              </a:rPr>
              <a:t>plt.plot</a:t>
            </a:r>
            <a:r>
              <a:rPr sz="1200" b="1" spc="-10" dirty="0">
                <a:solidFill>
                  <a:srgbClr val="0070C0"/>
                </a:solidFill>
                <a:latin typeface="Courier New"/>
                <a:cs typeface="Courier New"/>
              </a:rPr>
              <a:t>(</a:t>
            </a:r>
            <a:r>
              <a:rPr sz="1200" b="1" spc="-10" dirty="0">
                <a:latin typeface="Courier New"/>
                <a:cs typeface="Courier New"/>
              </a:rPr>
              <a:t>result.history</a:t>
            </a:r>
            <a:r>
              <a:rPr sz="1200" b="1" spc="-10" dirty="0">
                <a:solidFill>
                  <a:srgbClr val="00B050"/>
                </a:solidFill>
                <a:latin typeface="Courier New"/>
                <a:cs typeface="Courier New"/>
              </a:rPr>
              <a:t>[</a:t>
            </a:r>
            <a:r>
              <a:rPr sz="1200" b="1" spc="-10" dirty="0">
                <a:solidFill>
                  <a:srgbClr val="C00000"/>
                </a:solidFill>
                <a:latin typeface="Courier New"/>
                <a:cs typeface="Courier New"/>
              </a:rPr>
              <a:t>'loss'</a:t>
            </a:r>
            <a:r>
              <a:rPr sz="1200" b="1" spc="-10" dirty="0">
                <a:solidFill>
                  <a:srgbClr val="00B050"/>
                </a:solidFill>
                <a:latin typeface="Courier New"/>
                <a:cs typeface="Courier New"/>
              </a:rPr>
              <a:t>]</a:t>
            </a:r>
            <a:r>
              <a:rPr sz="1200" b="1" spc="-10" dirty="0">
                <a:solidFill>
                  <a:srgbClr val="0070C0"/>
                </a:solidFill>
                <a:latin typeface="Courier New"/>
                <a:cs typeface="Courier New"/>
              </a:rPr>
              <a:t>) </a:t>
            </a:r>
            <a:r>
              <a:rPr sz="1200" b="1" spc="-10" dirty="0">
                <a:latin typeface="Courier New"/>
                <a:cs typeface="Courier New"/>
              </a:rPr>
              <a:t>plt.title</a:t>
            </a:r>
            <a:r>
              <a:rPr sz="1200" b="1" spc="-10" dirty="0">
                <a:solidFill>
                  <a:srgbClr val="0070C0"/>
                </a:solidFill>
                <a:latin typeface="Courier New"/>
                <a:cs typeface="Courier New"/>
              </a:rPr>
              <a:t>(</a:t>
            </a:r>
            <a:r>
              <a:rPr sz="1200" b="1" spc="-10" dirty="0">
                <a:solidFill>
                  <a:srgbClr val="C00000"/>
                </a:solidFill>
                <a:latin typeface="Courier New"/>
                <a:cs typeface="Courier New"/>
              </a:rPr>
              <a:t>'loss'</a:t>
            </a:r>
            <a:r>
              <a:rPr sz="1200" b="1" spc="-10" dirty="0">
                <a:latin typeface="Courier New"/>
                <a:cs typeface="Courier New"/>
              </a:rPr>
              <a:t>)</a:t>
            </a:r>
            <a:endParaRPr sz="1200">
              <a:latin typeface="Courier New"/>
              <a:cs typeface="Courier New"/>
            </a:endParaRPr>
          </a:p>
          <a:p>
            <a:pPr marL="304165" marR="4860290">
              <a:lnSpc>
                <a:spcPts val="1300"/>
              </a:lnSpc>
              <a:spcBef>
                <a:spcPts val="409"/>
              </a:spcBef>
            </a:pPr>
            <a:r>
              <a:rPr sz="1200" b="1" spc="-10" dirty="0">
                <a:latin typeface="Courier New"/>
                <a:cs typeface="Courier New"/>
              </a:rPr>
              <a:t>plt.plot</a:t>
            </a:r>
            <a:r>
              <a:rPr sz="1200" b="1" spc="-10" dirty="0">
                <a:solidFill>
                  <a:srgbClr val="0070C0"/>
                </a:solidFill>
                <a:latin typeface="Courier New"/>
                <a:cs typeface="Courier New"/>
              </a:rPr>
              <a:t>(</a:t>
            </a:r>
            <a:r>
              <a:rPr sz="1200" b="1" spc="-10" dirty="0">
                <a:latin typeface="Courier New"/>
                <a:cs typeface="Courier New"/>
              </a:rPr>
              <a:t>result.history</a:t>
            </a:r>
            <a:r>
              <a:rPr sz="1200" b="1" spc="-10" dirty="0">
                <a:solidFill>
                  <a:srgbClr val="00B050"/>
                </a:solidFill>
                <a:latin typeface="Courier New"/>
                <a:cs typeface="Courier New"/>
              </a:rPr>
              <a:t>[</a:t>
            </a:r>
            <a:r>
              <a:rPr sz="1200" b="1" spc="-10" dirty="0">
                <a:solidFill>
                  <a:srgbClr val="C00000"/>
                </a:solidFill>
                <a:latin typeface="Courier New"/>
                <a:cs typeface="Courier New"/>
              </a:rPr>
              <a:t>'accuracy'</a:t>
            </a:r>
            <a:r>
              <a:rPr sz="1200" b="1" spc="-10" dirty="0">
                <a:solidFill>
                  <a:srgbClr val="00B050"/>
                </a:solidFill>
                <a:latin typeface="Courier New"/>
                <a:cs typeface="Courier New"/>
              </a:rPr>
              <a:t>]</a:t>
            </a:r>
            <a:r>
              <a:rPr sz="1200" b="1" spc="-10" dirty="0">
                <a:solidFill>
                  <a:srgbClr val="0070C0"/>
                </a:solidFill>
                <a:latin typeface="Courier New"/>
                <a:cs typeface="Courier New"/>
              </a:rPr>
              <a:t>) </a:t>
            </a:r>
            <a:r>
              <a:rPr sz="1200" b="1" spc="-10" dirty="0">
                <a:latin typeface="Courier New"/>
                <a:cs typeface="Courier New"/>
              </a:rPr>
              <a:t>plt.title</a:t>
            </a:r>
            <a:r>
              <a:rPr sz="1200" b="1" spc="-10" dirty="0">
                <a:solidFill>
                  <a:srgbClr val="0070C0"/>
                </a:solidFill>
                <a:latin typeface="Courier New"/>
                <a:cs typeface="Courier New"/>
              </a:rPr>
              <a:t>(</a:t>
            </a:r>
            <a:r>
              <a:rPr sz="1200" b="1" spc="-10" dirty="0">
                <a:solidFill>
                  <a:srgbClr val="C00000"/>
                </a:solidFill>
                <a:latin typeface="Courier New"/>
                <a:cs typeface="Courier New"/>
              </a:rPr>
              <a:t>'accuracy'</a:t>
            </a:r>
            <a:r>
              <a:rPr sz="1200" b="1" spc="-10" dirty="0">
                <a:solidFill>
                  <a:srgbClr val="0070C0"/>
                </a:solidFill>
                <a:latin typeface="Courier New"/>
                <a:cs typeface="Courier New"/>
              </a:rPr>
              <a:t>)</a:t>
            </a:r>
            <a:endParaRPr sz="1200">
              <a:latin typeface="Courier New"/>
              <a:cs typeface="Courier New"/>
            </a:endParaRPr>
          </a:p>
        </p:txBody>
      </p:sp>
      <p:sp>
        <p:nvSpPr>
          <p:cNvPr id="10" name="object 10"/>
          <p:cNvSpPr/>
          <p:nvPr/>
        </p:nvSpPr>
        <p:spPr>
          <a:xfrm>
            <a:off x="5773572" y="771895"/>
            <a:ext cx="2853690" cy="254000"/>
          </a:xfrm>
          <a:custGeom>
            <a:avLst/>
            <a:gdLst/>
            <a:ahLst/>
            <a:cxnLst/>
            <a:rect l="l" t="t" r="r" b="b"/>
            <a:pathLst>
              <a:path w="2853690" h="254000">
                <a:moveTo>
                  <a:pt x="2853474" y="0"/>
                </a:moveTo>
                <a:lnTo>
                  <a:pt x="0" y="0"/>
                </a:lnTo>
                <a:lnTo>
                  <a:pt x="0" y="253916"/>
                </a:lnTo>
                <a:lnTo>
                  <a:pt x="2853474" y="253916"/>
                </a:lnTo>
                <a:lnTo>
                  <a:pt x="2853474" y="0"/>
                </a:lnTo>
                <a:close/>
              </a:path>
            </a:pathLst>
          </a:custGeom>
          <a:solidFill>
            <a:srgbClr val="FFFFFF"/>
          </a:solidFill>
        </p:spPr>
        <p:txBody>
          <a:bodyPr wrap="square" lIns="0" tIns="0" rIns="0" bIns="0" rtlCol="0"/>
          <a:lstStyle/>
          <a:p>
            <a:endParaRPr/>
          </a:p>
        </p:txBody>
      </p:sp>
      <p:sp>
        <p:nvSpPr>
          <p:cNvPr id="11" name="object 11"/>
          <p:cNvSpPr txBox="1"/>
          <p:nvPr/>
        </p:nvSpPr>
        <p:spPr>
          <a:xfrm>
            <a:off x="5773572" y="771895"/>
            <a:ext cx="2853690" cy="254000"/>
          </a:xfrm>
          <a:prstGeom prst="rect">
            <a:avLst/>
          </a:prstGeom>
          <a:ln w="15875">
            <a:solidFill>
              <a:srgbClr val="8064A2"/>
            </a:solidFill>
          </a:ln>
        </p:spPr>
        <p:txBody>
          <a:bodyPr vert="horz" wrap="square" lIns="0" tIns="0" rIns="0" bIns="0" rtlCol="0">
            <a:spAutoFit/>
          </a:bodyPr>
          <a:lstStyle/>
          <a:p>
            <a:pPr marL="135255">
              <a:lnSpc>
                <a:spcPts val="1639"/>
              </a:lnSpc>
            </a:pPr>
            <a:r>
              <a:rPr sz="1400" b="1" dirty="0">
                <a:latin typeface="Meiryo"/>
                <a:cs typeface="Meiryo"/>
              </a:rPr>
              <a:t>STEP0︓</a:t>
            </a:r>
            <a:r>
              <a:rPr sz="1400" b="1" spc="-20" dirty="0">
                <a:latin typeface="Meiryo"/>
                <a:cs typeface="Meiryo"/>
              </a:rPr>
              <a:t> ライブラリの読み込み</a:t>
            </a:r>
            <a:endParaRPr sz="1400">
              <a:latin typeface="Meiryo"/>
              <a:cs typeface="Meiryo"/>
            </a:endParaRPr>
          </a:p>
        </p:txBody>
      </p:sp>
      <p:sp>
        <p:nvSpPr>
          <p:cNvPr id="12" name="object 12"/>
          <p:cNvSpPr txBox="1"/>
          <p:nvPr/>
        </p:nvSpPr>
        <p:spPr>
          <a:xfrm>
            <a:off x="6505284" y="1297813"/>
            <a:ext cx="2112010" cy="254000"/>
          </a:xfrm>
          <a:prstGeom prst="rect">
            <a:avLst/>
          </a:prstGeom>
          <a:solidFill>
            <a:srgbClr val="FFFFFF"/>
          </a:solidFill>
          <a:ln w="15875">
            <a:solidFill>
              <a:srgbClr val="8064A2"/>
            </a:solidFill>
          </a:ln>
        </p:spPr>
        <p:txBody>
          <a:bodyPr vert="horz" wrap="square" lIns="0" tIns="0" rIns="0" bIns="0" rtlCol="0">
            <a:spAutoFit/>
          </a:bodyPr>
          <a:lstStyle/>
          <a:p>
            <a:pPr marL="135890">
              <a:lnSpc>
                <a:spcPts val="1630"/>
              </a:lnSpc>
            </a:pPr>
            <a:r>
              <a:rPr sz="1400" b="1" spc="-10" dirty="0">
                <a:latin typeface="Meiryo"/>
                <a:cs typeface="Meiryo"/>
              </a:rPr>
              <a:t>STEP1︓データの準備</a:t>
            </a:r>
            <a:endParaRPr sz="1400">
              <a:latin typeface="Meiryo"/>
              <a:cs typeface="Meiryo"/>
            </a:endParaRPr>
          </a:p>
        </p:txBody>
      </p:sp>
      <p:sp>
        <p:nvSpPr>
          <p:cNvPr id="13" name="object 13"/>
          <p:cNvSpPr txBox="1"/>
          <p:nvPr/>
        </p:nvSpPr>
        <p:spPr>
          <a:xfrm>
            <a:off x="6228708" y="2350861"/>
            <a:ext cx="2398395" cy="254000"/>
          </a:xfrm>
          <a:prstGeom prst="rect">
            <a:avLst/>
          </a:prstGeom>
          <a:solidFill>
            <a:srgbClr val="FFFFFF"/>
          </a:solidFill>
          <a:ln w="15875">
            <a:solidFill>
              <a:srgbClr val="8064A2"/>
            </a:solidFill>
          </a:ln>
        </p:spPr>
        <p:txBody>
          <a:bodyPr vert="horz" wrap="square" lIns="0" tIns="0" rIns="0" bIns="0" rtlCol="0">
            <a:spAutoFit/>
          </a:bodyPr>
          <a:lstStyle/>
          <a:p>
            <a:pPr marL="135255">
              <a:lnSpc>
                <a:spcPts val="1639"/>
              </a:lnSpc>
            </a:pPr>
            <a:r>
              <a:rPr sz="1400" b="1" spc="-10" dirty="0">
                <a:latin typeface="Meiryo"/>
                <a:cs typeface="Meiryo"/>
              </a:rPr>
              <a:t>STEP2︓学習モデルの選択</a:t>
            </a:r>
            <a:endParaRPr sz="1400">
              <a:latin typeface="Meiryo"/>
              <a:cs typeface="Meiryo"/>
            </a:endParaRPr>
          </a:p>
        </p:txBody>
      </p:sp>
      <p:sp>
        <p:nvSpPr>
          <p:cNvPr id="14" name="object 14"/>
          <p:cNvSpPr/>
          <p:nvPr/>
        </p:nvSpPr>
        <p:spPr>
          <a:xfrm>
            <a:off x="6228708" y="3297182"/>
            <a:ext cx="2613025" cy="254000"/>
          </a:xfrm>
          <a:custGeom>
            <a:avLst/>
            <a:gdLst/>
            <a:ahLst/>
            <a:cxnLst/>
            <a:rect l="l" t="t" r="r" b="b"/>
            <a:pathLst>
              <a:path w="2613025" h="254000">
                <a:moveTo>
                  <a:pt x="2612815" y="0"/>
                </a:moveTo>
                <a:lnTo>
                  <a:pt x="0" y="0"/>
                </a:lnTo>
                <a:lnTo>
                  <a:pt x="0" y="253916"/>
                </a:lnTo>
                <a:lnTo>
                  <a:pt x="2612815" y="253916"/>
                </a:lnTo>
                <a:lnTo>
                  <a:pt x="2612815" y="0"/>
                </a:lnTo>
                <a:close/>
              </a:path>
            </a:pathLst>
          </a:custGeom>
          <a:solidFill>
            <a:srgbClr val="FFFFFF"/>
          </a:solidFill>
        </p:spPr>
        <p:txBody>
          <a:bodyPr wrap="square" lIns="0" tIns="0" rIns="0" bIns="0" rtlCol="0"/>
          <a:lstStyle/>
          <a:p>
            <a:endParaRPr/>
          </a:p>
        </p:txBody>
      </p:sp>
      <p:sp>
        <p:nvSpPr>
          <p:cNvPr id="15" name="object 15"/>
          <p:cNvSpPr txBox="1"/>
          <p:nvPr/>
        </p:nvSpPr>
        <p:spPr>
          <a:xfrm>
            <a:off x="6228708" y="3297182"/>
            <a:ext cx="2613025" cy="254000"/>
          </a:xfrm>
          <a:prstGeom prst="rect">
            <a:avLst/>
          </a:prstGeom>
          <a:ln w="15875">
            <a:solidFill>
              <a:srgbClr val="8064A2"/>
            </a:solidFill>
          </a:ln>
        </p:spPr>
        <p:txBody>
          <a:bodyPr vert="horz" wrap="square" lIns="0" tIns="0" rIns="0" bIns="0" rtlCol="0">
            <a:spAutoFit/>
          </a:bodyPr>
          <a:lstStyle/>
          <a:p>
            <a:pPr marL="135255">
              <a:lnSpc>
                <a:spcPts val="1630"/>
              </a:lnSpc>
            </a:pPr>
            <a:r>
              <a:rPr sz="1400" b="1" spc="-10" dirty="0">
                <a:latin typeface="Meiryo"/>
                <a:cs typeface="Meiryo"/>
              </a:rPr>
              <a:t>STEP3︓データを⼊れて学習</a:t>
            </a:r>
            <a:endParaRPr sz="1400">
              <a:latin typeface="Meiryo"/>
              <a:cs typeface="Meiryo"/>
            </a:endParaRPr>
          </a:p>
        </p:txBody>
      </p:sp>
      <p:sp>
        <p:nvSpPr>
          <p:cNvPr id="16" name="object 16"/>
          <p:cNvSpPr txBox="1"/>
          <p:nvPr/>
        </p:nvSpPr>
        <p:spPr>
          <a:xfrm>
            <a:off x="7153234" y="3954578"/>
            <a:ext cx="1417320" cy="254000"/>
          </a:xfrm>
          <a:prstGeom prst="rect">
            <a:avLst/>
          </a:prstGeom>
          <a:solidFill>
            <a:srgbClr val="FFFFFF"/>
          </a:solidFill>
          <a:ln w="15875">
            <a:solidFill>
              <a:srgbClr val="8064A2"/>
            </a:solidFill>
          </a:ln>
        </p:spPr>
        <p:txBody>
          <a:bodyPr vert="horz" wrap="square" lIns="0" tIns="0" rIns="0" bIns="0" rtlCol="0">
            <a:spAutoFit/>
          </a:bodyPr>
          <a:lstStyle/>
          <a:p>
            <a:pPr marL="154940">
              <a:lnSpc>
                <a:spcPts val="1639"/>
              </a:lnSpc>
            </a:pPr>
            <a:r>
              <a:rPr sz="1400" b="1" spc="-10" dirty="0">
                <a:latin typeface="Meiryo"/>
                <a:cs typeface="Meiryo"/>
              </a:rPr>
              <a:t>STEP4︓</a:t>
            </a:r>
            <a:r>
              <a:rPr sz="1400" b="1" spc="-25" dirty="0">
                <a:latin typeface="Meiryo"/>
                <a:cs typeface="Meiryo"/>
              </a:rPr>
              <a:t>図⽰</a:t>
            </a:r>
            <a:endParaRPr sz="1400">
              <a:latin typeface="Meiryo"/>
              <a:cs typeface="Meiryo"/>
            </a:endParaRPr>
          </a:p>
        </p:txBody>
      </p:sp>
      <p:sp>
        <p:nvSpPr>
          <p:cNvPr id="17" name="object 17"/>
          <p:cNvSpPr/>
          <p:nvPr/>
        </p:nvSpPr>
        <p:spPr>
          <a:xfrm>
            <a:off x="0" y="10205"/>
            <a:ext cx="9144000" cy="445770"/>
          </a:xfrm>
          <a:custGeom>
            <a:avLst/>
            <a:gdLst/>
            <a:ahLst/>
            <a:cxnLst/>
            <a:rect l="l" t="t" r="r" b="b"/>
            <a:pathLst>
              <a:path w="9144000" h="445770">
                <a:moveTo>
                  <a:pt x="9144000" y="0"/>
                </a:moveTo>
                <a:lnTo>
                  <a:pt x="0" y="0"/>
                </a:lnTo>
                <a:lnTo>
                  <a:pt x="0" y="445488"/>
                </a:lnTo>
                <a:lnTo>
                  <a:pt x="9144000" y="445488"/>
                </a:lnTo>
                <a:lnTo>
                  <a:pt x="9144000" y="0"/>
                </a:lnTo>
                <a:close/>
              </a:path>
            </a:pathLst>
          </a:custGeom>
          <a:solidFill>
            <a:srgbClr val="4BACC6"/>
          </a:solidFill>
        </p:spPr>
        <p:txBody>
          <a:bodyPr wrap="square" lIns="0" tIns="0" rIns="0" bIns="0" rtlCol="0"/>
          <a:lstStyle/>
          <a:p>
            <a:endParaRPr/>
          </a:p>
        </p:txBody>
      </p:sp>
      <p:sp>
        <p:nvSpPr>
          <p:cNvPr id="18" name="object 18"/>
          <p:cNvSpPr txBox="1">
            <a:spLocks noGrp="1"/>
          </p:cNvSpPr>
          <p:nvPr>
            <p:ph type="title"/>
          </p:nvPr>
        </p:nvSpPr>
        <p:spPr>
          <a:xfrm>
            <a:off x="167300" y="35051"/>
            <a:ext cx="4975225" cy="330200"/>
          </a:xfrm>
          <a:prstGeom prst="rect">
            <a:avLst/>
          </a:prstGeom>
        </p:spPr>
        <p:txBody>
          <a:bodyPr vert="horz" wrap="square" lIns="0" tIns="12700" rIns="0" bIns="0" rtlCol="0">
            <a:spAutoFit/>
          </a:bodyPr>
          <a:lstStyle/>
          <a:p>
            <a:pPr marL="12700">
              <a:lnSpc>
                <a:spcPct val="100000"/>
              </a:lnSpc>
              <a:spcBef>
                <a:spcPts val="100"/>
              </a:spcBef>
            </a:pPr>
            <a:r>
              <a:rPr spc="-50" dirty="0"/>
              <a:t>深層学習(乳がんデータの分類)コードまとめ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539576"/>
            <a:ext cx="5467350" cy="365760"/>
            <a:chOff x="-9525" y="539576"/>
            <a:chExt cx="5467350" cy="365760"/>
          </a:xfrm>
        </p:grpSpPr>
        <p:sp>
          <p:nvSpPr>
            <p:cNvPr id="3" name="object 3"/>
            <p:cNvSpPr/>
            <p:nvPr/>
          </p:nvSpPr>
          <p:spPr>
            <a:xfrm>
              <a:off x="0" y="549101"/>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4" name="object 4"/>
            <p:cNvSpPr/>
            <p:nvPr/>
          </p:nvSpPr>
          <p:spPr>
            <a:xfrm>
              <a:off x="0" y="549101"/>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5" name="object 5"/>
          <p:cNvSpPr txBox="1"/>
          <p:nvPr/>
        </p:nvSpPr>
        <p:spPr>
          <a:xfrm>
            <a:off x="142239" y="545811"/>
            <a:ext cx="5112385" cy="324485"/>
          </a:xfrm>
          <a:prstGeom prst="rect">
            <a:avLst/>
          </a:prstGeom>
        </p:spPr>
        <p:txBody>
          <a:bodyPr vert="horz" wrap="square" lIns="0" tIns="13970" rIns="0" bIns="0" rtlCol="0">
            <a:spAutoFit/>
          </a:bodyPr>
          <a:lstStyle/>
          <a:p>
            <a:pPr marL="12700">
              <a:lnSpc>
                <a:spcPct val="100000"/>
              </a:lnSpc>
              <a:spcBef>
                <a:spcPts val="110"/>
              </a:spcBef>
            </a:pPr>
            <a:r>
              <a:rPr sz="1950" b="1" dirty="0">
                <a:latin typeface="Adobe Clean Han Black"/>
                <a:cs typeface="Adobe Clean Han Black"/>
              </a:rPr>
              <a:t>STEP0：Google</a:t>
            </a:r>
            <a:r>
              <a:rPr sz="1950" b="1" spc="400" dirty="0">
                <a:latin typeface="Adobe Clean Han Black"/>
                <a:cs typeface="Adobe Clean Han Black"/>
              </a:rPr>
              <a:t> </a:t>
            </a:r>
            <a:r>
              <a:rPr sz="1950" b="1" spc="-20" dirty="0">
                <a:latin typeface="Adobe Clean Han Black"/>
                <a:cs typeface="Adobe Clean Han Black"/>
              </a:rPr>
              <a:t>Colaboratory</a:t>
            </a:r>
            <a:r>
              <a:rPr sz="1950" b="1" spc="60" dirty="0">
                <a:latin typeface="Adobe Clean Han Black"/>
                <a:cs typeface="Adobe Clean Han Black"/>
              </a:rPr>
              <a:t>の立ち上げ</a:t>
            </a:r>
            <a:endParaRPr sz="1950">
              <a:latin typeface="Adobe Clean Han Black"/>
              <a:cs typeface="Adobe Clean Han Black"/>
            </a:endParaRPr>
          </a:p>
        </p:txBody>
      </p:sp>
      <p:pic>
        <p:nvPicPr>
          <p:cNvPr id="6" name="object 6"/>
          <p:cNvPicPr/>
          <p:nvPr/>
        </p:nvPicPr>
        <p:blipFill>
          <a:blip r:embed="rId2" cstate="print"/>
          <a:stretch>
            <a:fillRect/>
          </a:stretch>
        </p:blipFill>
        <p:spPr>
          <a:xfrm>
            <a:off x="193501" y="1410011"/>
            <a:ext cx="6099684" cy="3428111"/>
          </a:xfrm>
          <a:prstGeom prst="rect">
            <a:avLst/>
          </a:prstGeom>
        </p:spPr>
      </p:pic>
      <p:sp>
        <p:nvSpPr>
          <p:cNvPr id="7" name="object 7"/>
          <p:cNvSpPr txBox="1"/>
          <p:nvPr/>
        </p:nvSpPr>
        <p:spPr>
          <a:xfrm>
            <a:off x="4936256" y="2488727"/>
            <a:ext cx="3722370" cy="359410"/>
          </a:xfrm>
          <a:prstGeom prst="rect">
            <a:avLst/>
          </a:prstGeom>
          <a:solidFill>
            <a:srgbClr val="EC7C30"/>
          </a:solidFill>
          <a:ln w="12700">
            <a:solidFill>
              <a:srgbClr val="172C51"/>
            </a:solidFill>
          </a:ln>
        </p:spPr>
        <p:txBody>
          <a:bodyPr vert="horz" wrap="square" lIns="0" tIns="0" rIns="0" bIns="0" rtlCol="0">
            <a:spAutoFit/>
          </a:bodyPr>
          <a:lstStyle/>
          <a:p>
            <a:pPr marL="68580">
              <a:lnSpc>
                <a:spcPts val="2675"/>
              </a:lnSpc>
            </a:pPr>
            <a:r>
              <a:rPr sz="3525" b="1" spc="97" baseline="1182" dirty="0">
                <a:latin typeface="MS Gothic"/>
                <a:cs typeface="MS Gothic"/>
              </a:rPr>
              <a:t>演習</a:t>
            </a:r>
            <a:r>
              <a:rPr sz="2400" b="1" spc="-10" dirty="0">
                <a:latin typeface="Calibri"/>
                <a:cs typeface="Calibri"/>
              </a:rPr>
              <a:t>15-16</a:t>
            </a:r>
            <a:r>
              <a:rPr sz="3525" b="1" spc="97" baseline="1182" dirty="0">
                <a:latin typeface="MS Gothic"/>
                <a:cs typeface="MS Gothic"/>
              </a:rPr>
              <a:t>コード</a:t>
            </a:r>
            <a:r>
              <a:rPr sz="2400" b="1" spc="-10" dirty="0">
                <a:latin typeface="Calibri"/>
                <a:cs typeface="Calibri"/>
              </a:rPr>
              <a:t>.ipynb</a:t>
            </a:r>
            <a:endParaRPr sz="2400">
              <a:latin typeface="Calibri"/>
              <a:cs typeface="Calibri"/>
            </a:endParaRPr>
          </a:p>
        </p:txBody>
      </p:sp>
      <p:sp>
        <p:nvSpPr>
          <p:cNvPr id="8" name="object 8"/>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9" name="object 9"/>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10" name="object 10"/>
          <p:cNvGrpSpPr/>
          <p:nvPr/>
        </p:nvGrpSpPr>
        <p:grpSpPr>
          <a:xfrm>
            <a:off x="6834037" y="13313"/>
            <a:ext cx="2319655" cy="1200150"/>
            <a:chOff x="6834037" y="13313"/>
            <a:chExt cx="2319655" cy="1200150"/>
          </a:xfrm>
        </p:grpSpPr>
        <p:sp>
          <p:nvSpPr>
            <p:cNvPr id="11" name="object 11"/>
            <p:cNvSpPr/>
            <p:nvPr/>
          </p:nvSpPr>
          <p:spPr>
            <a:xfrm>
              <a:off x="6843562" y="22838"/>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2" name="object 12"/>
            <p:cNvSpPr/>
            <p:nvPr/>
          </p:nvSpPr>
          <p:spPr>
            <a:xfrm>
              <a:off x="6843562" y="22838"/>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3" name="object 13"/>
          <p:cNvSpPr txBox="1"/>
          <p:nvPr/>
        </p:nvSpPr>
        <p:spPr>
          <a:xfrm>
            <a:off x="6881661" y="52055"/>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solidFill>
                  <a:srgbClr val="FF0000"/>
                </a:solidFill>
                <a:latin typeface="Meiryo"/>
                <a:cs typeface="Meiryo"/>
              </a:rPr>
              <a:t>STEP0</a:t>
            </a:r>
            <a:r>
              <a:rPr sz="1150" b="1" spc="40" dirty="0">
                <a:solidFill>
                  <a:srgbClr val="FF0000"/>
                </a:solidFill>
                <a:latin typeface="Meiryo"/>
                <a:cs typeface="Meiryo"/>
              </a:rPr>
              <a:t>：事前準備</a:t>
            </a:r>
            <a:r>
              <a:rPr sz="1150" b="1" spc="20" dirty="0">
                <a:solidFill>
                  <a:srgbClr val="FF0000"/>
                </a:solidFill>
                <a:latin typeface="Meiryo"/>
                <a:cs typeface="Meiryo"/>
              </a:rPr>
              <a:t> </a:t>
            </a:r>
            <a:endParaRPr lang="en-US" sz="1150" b="1" spc="20" dirty="0">
              <a:solidFill>
                <a:srgbClr val="FF0000"/>
              </a:solidFill>
              <a:latin typeface="Meiryo"/>
              <a:cs typeface="Meiryo"/>
            </a:endParaRPr>
          </a:p>
          <a:p>
            <a:pPr marL="12700" marR="5080">
              <a:lnSpc>
                <a:spcPct val="101699"/>
              </a:lnSpc>
              <a:spcBef>
                <a:spcPts val="100"/>
              </a:spcBef>
            </a:pPr>
            <a:r>
              <a:rPr sz="1150" b="1" dirty="0">
                <a:latin typeface="Meiryo"/>
                <a:cs typeface="Meiryo"/>
              </a:rPr>
              <a:t>STEP1</a:t>
            </a:r>
            <a:r>
              <a:rPr sz="1150" b="1" spc="45" dirty="0">
                <a:latin typeface="Meiryo"/>
                <a:cs typeface="Meiryo"/>
              </a:rPr>
              <a:t>：データの用意</a:t>
            </a:r>
            <a:r>
              <a:rPr sz="1150" b="1" spc="20" dirty="0">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4" name="object 14"/>
          <p:cNvSpPr txBox="1"/>
          <p:nvPr/>
        </p:nvSpPr>
        <p:spPr>
          <a:xfrm>
            <a:off x="6881661" y="597647"/>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987552"/>
            <a:ext cx="7493000" cy="3834129"/>
            <a:chOff x="-6350" y="987552"/>
            <a:chExt cx="7493000" cy="3834129"/>
          </a:xfrm>
        </p:grpSpPr>
        <p:pic>
          <p:nvPicPr>
            <p:cNvPr id="3" name="object 3"/>
            <p:cNvPicPr/>
            <p:nvPr/>
          </p:nvPicPr>
          <p:blipFill>
            <a:blip r:embed="rId2" cstate="print"/>
            <a:stretch>
              <a:fillRect/>
            </a:stretch>
          </p:blipFill>
          <p:spPr>
            <a:xfrm>
              <a:off x="314325" y="987552"/>
              <a:ext cx="7172325" cy="3833621"/>
            </a:xfrm>
            <a:prstGeom prst="rect">
              <a:avLst/>
            </a:prstGeom>
          </p:spPr>
        </p:pic>
        <p:sp>
          <p:nvSpPr>
            <p:cNvPr id="4" name="object 4"/>
            <p:cNvSpPr/>
            <p:nvPr/>
          </p:nvSpPr>
          <p:spPr>
            <a:xfrm>
              <a:off x="359472" y="3564445"/>
              <a:ext cx="5297805" cy="592455"/>
            </a:xfrm>
            <a:custGeom>
              <a:avLst/>
              <a:gdLst/>
              <a:ahLst/>
              <a:cxnLst/>
              <a:rect l="l" t="t" r="r" b="b"/>
              <a:pathLst>
                <a:path w="5297805" h="592454">
                  <a:moveTo>
                    <a:pt x="0" y="78866"/>
                  </a:moveTo>
                  <a:lnTo>
                    <a:pt x="1573911" y="78866"/>
                  </a:lnTo>
                  <a:lnTo>
                    <a:pt x="1573911" y="592073"/>
                  </a:lnTo>
                  <a:lnTo>
                    <a:pt x="0" y="592073"/>
                  </a:lnTo>
                  <a:lnTo>
                    <a:pt x="0" y="78866"/>
                  </a:lnTo>
                  <a:close/>
                </a:path>
                <a:path w="5297805" h="592454">
                  <a:moveTo>
                    <a:pt x="3952494" y="0"/>
                  </a:moveTo>
                  <a:lnTo>
                    <a:pt x="5297805" y="0"/>
                  </a:lnTo>
                  <a:lnTo>
                    <a:pt x="5297805" y="496061"/>
                  </a:lnTo>
                  <a:lnTo>
                    <a:pt x="3952494" y="496061"/>
                  </a:lnTo>
                  <a:lnTo>
                    <a:pt x="3952494" y="0"/>
                  </a:lnTo>
                  <a:close/>
                </a:path>
              </a:pathLst>
            </a:custGeom>
            <a:ln w="28575">
              <a:solidFill>
                <a:srgbClr val="FF0000"/>
              </a:solidFill>
            </a:ln>
          </p:spPr>
          <p:txBody>
            <a:bodyPr wrap="square" lIns="0" tIns="0" rIns="0" bIns="0" rtlCol="0"/>
            <a:lstStyle/>
            <a:p>
              <a:endParaRPr/>
            </a:p>
          </p:txBody>
        </p:sp>
        <p:sp>
          <p:nvSpPr>
            <p:cNvPr id="5" name="object 5"/>
            <p:cNvSpPr/>
            <p:nvPr/>
          </p:nvSpPr>
          <p:spPr>
            <a:xfrm>
              <a:off x="4005071" y="3488436"/>
              <a:ext cx="567055" cy="648335"/>
            </a:xfrm>
            <a:custGeom>
              <a:avLst/>
              <a:gdLst/>
              <a:ahLst/>
              <a:cxnLst/>
              <a:rect l="l" t="t" r="r" b="b"/>
              <a:pathLst>
                <a:path w="567054" h="648335">
                  <a:moveTo>
                    <a:pt x="283462" y="0"/>
                  </a:moveTo>
                  <a:lnTo>
                    <a:pt x="283462" y="162018"/>
                  </a:lnTo>
                  <a:lnTo>
                    <a:pt x="0" y="162018"/>
                  </a:lnTo>
                  <a:lnTo>
                    <a:pt x="0" y="486059"/>
                  </a:lnTo>
                  <a:lnTo>
                    <a:pt x="283462" y="486059"/>
                  </a:lnTo>
                  <a:lnTo>
                    <a:pt x="283462" y="648079"/>
                  </a:lnTo>
                  <a:lnTo>
                    <a:pt x="566927" y="324039"/>
                  </a:lnTo>
                  <a:lnTo>
                    <a:pt x="283462" y="0"/>
                  </a:lnTo>
                  <a:close/>
                </a:path>
              </a:pathLst>
            </a:custGeom>
            <a:solidFill>
              <a:srgbClr val="FF0000"/>
            </a:solidFill>
          </p:spPr>
          <p:txBody>
            <a:bodyPr wrap="square" lIns="0" tIns="0" rIns="0" bIns="0" rtlCol="0"/>
            <a:lstStyle/>
            <a:p>
              <a:endParaRPr/>
            </a:p>
          </p:txBody>
        </p:sp>
        <p:sp>
          <p:nvSpPr>
            <p:cNvPr id="6" name="object 6"/>
            <p:cNvSpPr/>
            <p:nvPr/>
          </p:nvSpPr>
          <p:spPr>
            <a:xfrm>
              <a:off x="4005071" y="3488436"/>
              <a:ext cx="567055" cy="648335"/>
            </a:xfrm>
            <a:custGeom>
              <a:avLst/>
              <a:gdLst/>
              <a:ahLst/>
              <a:cxnLst/>
              <a:rect l="l" t="t" r="r" b="b"/>
              <a:pathLst>
                <a:path w="567054" h="648335">
                  <a:moveTo>
                    <a:pt x="0" y="486059"/>
                  </a:moveTo>
                  <a:lnTo>
                    <a:pt x="283463" y="486059"/>
                  </a:lnTo>
                  <a:lnTo>
                    <a:pt x="283463" y="648080"/>
                  </a:lnTo>
                  <a:lnTo>
                    <a:pt x="566927" y="324039"/>
                  </a:lnTo>
                  <a:lnTo>
                    <a:pt x="283463" y="0"/>
                  </a:lnTo>
                  <a:lnTo>
                    <a:pt x="283463" y="162019"/>
                  </a:lnTo>
                  <a:lnTo>
                    <a:pt x="0" y="162019"/>
                  </a:lnTo>
                  <a:lnTo>
                    <a:pt x="0" y="486059"/>
                  </a:lnTo>
                  <a:close/>
                </a:path>
              </a:pathLst>
            </a:custGeom>
            <a:ln w="12700">
              <a:solidFill>
                <a:srgbClr val="172C51"/>
              </a:solidFill>
            </a:ln>
          </p:spPr>
          <p:txBody>
            <a:bodyPr wrap="square" lIns="0" tIns="0" rIns="0" bIns="0" rtlCol="0"/>
            <a:lstStyle/>
            <a:p>
              <a:endParaRPr/>
            </a:p>
          </p:txBody>
        </p:sp>
        <p:sp>
          <p:nvSpPr>
            <p:cNvPr id="7" name="object 7"/>
            <p:cNvSpPr/>
            <p:nvPr/>
          </p:nvSpPr>
          <p:spPr>
            <a:xfrm>
              <a:off x="0" y="3563874"/>
              <a:ext cx="519430" cy="648335"/>
            </a:xfrm>
            <a:custGeom>
              <a:avLst/>
              <a:gdLst/>
              <a:ahLst/>
              <a:cxnLst/>
              <a:rect l="l" t="t" r="r" b="b"/>
              <a:pathLst>
                <a:path w="519430" h="648335">
                  <a:moveTo>
                    <a:pt x="259461" y="0"/>
                  </a:moveTo>
                  <a:lnTo>
                    <a:pt x="259461" y="162020"/>
                  </a:lnTo>
                  <a:lnTo>
                    <a:pt x="0" y="162020"/>
                  </a:lnTo>
                  <a:lnTo>
                    <a:pt x="0" y="486060"/>
                  </a:lnTo>
                  <a:lnTo>
                    <a:pt x="259461" y="486060"/>
                  </a:lnTo>
                  <a:lnTo>
                    <a:pt x="259461" y="648080"/>
                  </a:lnTo>
                  <a:lnTo>
                    <a:pt x="518922" y="324040"/>
                  </a:lnTo>
                  <a:lnTo>
                    <a:pt x="259461" y="0"/>
                  </a:lnTo>
                  <a:close/>
                </a:path>
              </a:pathLst>
            </a:custGeom>
            <a:solidFill>
              <a:srgbClr val="FF0000"/>
            </a:solidFill>
          </p:spPr>
          <p:txBody>
            <a:bodyPr wrap="square" lIns="0" tIns="0" rIns="0" bIns="0" rtlCol="0"/>
            <a:lstStyle/>
            <a:p>
              <a:endParaRPr/>
            </a:p>
          </p:txBody>
        </p:sp>
        <p:sp>
          <p:nvSpPr>
            <p:cNvPr id="8" name="object 8"/>
            <p:cNvSpPr/>
            <p:nvPr/>
          </p:nvSpPr>
          <p:spPr>
            <a:xfrm>
              <a:off x="0" y="3563874"/>
              <a:ext cx="519430" cy="648335"/>
            </a:xfrm>
            <a:custGeom>
              <a:avLst/>
              <a:gdLst/>
              <a:ahLst/>
              <a:cxnLst/>
              <a:rect l="l" t="t" r="r" b="b"/>
              <a:pathLst>
                <a:path w="519430" h="648335">
                  <a:moveTo>
                    <a:pt x="0" y="162020"/>
                  </a:moveTo>
                  <a:lnTo>
                    <a:pt x="259461" y="162020"/>
                  </a:lnTo>
                  <a:lnTo>
                    <a:pt x="259461" y="0"/>
                  </a:lnTo>
                  <a:lnTo>
                    <a:pt x="518922" y="324040"/>
                  </a:lnTo>
                  <a:lnTo>
                    <a:pt x="259461" y="648080"/>
                  </a:lnTo>
                  <a:lnTo>
                    <a:pt x="259461" y="486060"/>
                  </a:lnTo>
                  <a:lnTo>
                    <a:pt x="0" y="486060"/>
                  </a:lnTo>
                  <a:lnTo>
                    <a:pt x="0" y="162020"/>
                  </a:lnTo>
                  <a:close/>
                </a:path>
              </a:pathLst>
            </a:custGeom>
            <a:ln w="12700">
              <a:solidFill>
                <a:srgbClr val="172C51"/>
              </a:solidFill>
            </a:ln>
          </p:spPr>
          <p:txBody>
            <a:bodyPr wrap="square" lIns="0" tIns="0" rIns="0" bIns="0" rtlCol="0"/>
            <a:lstStyle/>
            <a:p>
              <a:endParaRPr/>
            </a:p>
          </p:txBody>
        </p:sp>
      </p:grpSp>
      <p:sp>
        <p:nvSpPr>
          <p:cNvPr id="9" name="object 9"/>
          <p:cNvSpPr txBox="1"/>
          <p:nvPr/>
        </p:nvSpPr>
        <p:spPr>
          <a:xfrm>
            <a:off x="415238" y="522223"/>
            <a:ext cx="7907020" cy="345440"/>
          </a:xfrm>
          <a:prstGeom prst="rect">
            <a:avLst/>
          </a:prstGeom>
        </p:spPr>
        <p:txBody>
          <a:bodyPr vert="horz" wrap="square" lIns="0" tIns="12700" rIns="0" bIns="0" rtlCol="0">
            <a:spAutoFit/>
          </a:bodyPr>
          <a:lstStyle/>
          <a:p>
            <a:pPr marL="12700">
              <a:lnSpc>
                <a:spcPct val="100000"/>
              </a:lnSpc>
              <a:spcBef>
                <a:spcPts val="100"/>
              </a:spcBef>
              <a:tabLst>
                <a:tab pos="2447925" algn="l"/>
              </a:tabLst>
            </a:pPr>
            <a:r>
              <a:rPr sz="3075" b="1" baseline="1355" dirty="0">
                <a:solidFill>
                  <a:srgbClr val="E12046"/>
                </a:solidFill>
                <a:latin typeface="MS Gothic"/>
                <a:cs typeface="MS Gothic"/>
              </a:rPr>
              <a:t>検索</a:t>
            </a:r>
            <a:r>
              <a:rPr sz="2100" b="1" dirty="0">
                <a:solidFill>
                  <a:srgbClr val="E12046"/>
                </a:solidFill>
                <a:latin typeface="Calibri"/>
                <a:cs typeface="Calibri"/>
              </a:rPr>
              <a:t>google</a:t>
            </a:r>
            <a:r>
              <a:rPr sz="2100" b="1" spc="-55" dirty="0">
                <a:solidFill>
                  <a:srgbClr val="E12046"/>
                </a:solidFill>
                <a:latin typeface="Calibri"/>
                <a:cs typeface="Calibri"/>
              </a:rPr>
              <a:t> </a:t>
            </a:r>
            <a:r>
              <a:rPr sz="2100" b="1" spc="-20" dirty="0">
                <a:solidFill>
                  <a:srgbClr val="E12046"/>
                </a:solidFill>
                <a:latin typeface="Calibri"/>
                <a:cs typeface="Calibri"/>
              </a:rPr>
              <a:t>colab</a:t>
            </a:r>
            <a:r>
              <a:rPr sz="2100" b="1" dirty="0">
                <a:solidFill>
                  <a:srgbClr val="E12046"/>
                </a:solidFill>
                <a:latin typeface="Calibri"/>
                <a:cs typeface="Calibri"/>
              </a:rPr>
              <a:t>	</a:t>
            </a:r>
            <a:r>
              <a:rPr sz="2100" b="1" u="sng" dirty="0">
                <a:solidFill>
                  <a:srgbClr val="0000FF"/>
                </a:solidFill>
                <a:uFill>
                  <a:solidFill>
                    <a:srgbClr val="944F71"/>
                  </a:solidFill>
                </a:uFill>
                <a:latin typeface="Calibri"/>
                <a:cs typeface="Calibri"/>
              </a:rPr>
              <a:t>Colaboratory</a:t>
            </a:r>
            <a:r>
              <a:rPr sz="2100" b="1" u="sng" spc="-50" dirty="0">
                <a:solidFill>
                  <a:srgbClr val="0000FF"/>
                </a:solidFill>
                <a:uFill>
                  <a:solidFill>
                    <a:srgbClr val="944F71"/>
                  </a:solidFill>
                </a:uFill>
                <a:latin typeface="Calibri"/>
                <a:cs typeface="Calibri"/>
              </a:rPr>
              <a:t> </a:t>
            </a:r>
            <a:r>
              <a:rPr sz="3075" b="1" u="sng" baseline="1355" dirty="0">
                <a:solidFill>
                  <a:srgbClr val="0000FF"/>
                </a:solidFill>
                <a:uFill>
                  <a:solidFill>
                    <a:srgbClr val="944F71"/>
                  </a:solidFill>
                </a:uFill>
                <a:latin typeface="MS Gothic"/>
                <a:cs typeface="MS Gothic"/>
              </a:rPr>
              <a:t>へようこ</a:t>
            </a:r>
            <a:r>
              <a:rPr sz="3075" b="1" u="sng" spc="667" baseline="1355" dirty="0">
                <a:solidFill>
                  <a:srgbClr val="0000FF"/>
                </a:solidFill>
                <a:uFill>
                  <a:solidFill>
                    <a:srgbClr val="944F71"/>
                  </a:solidFill>
                </a:uFill>
                <a:latin typeface="MS Gothic"/>
                <a:cs typeface="MS Gothic"/>
              </a:rPr>
              <a:t>そ</a:t>
            </a:r>
            <a:r>
              <a:rPr sz="2100" b="1" u="sng" dirty="0">
                <a:solidFill>
                  <a:srgbClr val="0000FF"/>
                </a:solidFill>
                <a:uFill>
                  <a:solidFill>
                    <a:srgbClr val="944F71"/>
                  </a:solidFill>
                </a:uFill>
                <a:latin typeface="Calibri"/>
                <a:cs typeface="Calibri"/>
              </a:rPr>
              <a:t>-</a:t>
            </a:r>
            <a:r>
              <a:rPr sz="2100" b="1" u="sng" spc="-80" dirty="0">
                <a:solidFill>
                  <a:srgbClr val="0000FF"/>
                </a:solidFill>
                <a:uFill>
                  <a:solidFill>
                    <a:srgbClr val="944F71"/>
                  </a:solidFill>
                </a:uFill>
                <a:latin typeface="Calibri"/>
                <a:cs typeface="Calibri"/>
              </a:rPr>
              <a:t> </a:t>
            </a:r>
            <a:r>
              <a:rPr sz="2100" b="1" u="sng" dirty="0">
                <a:solidFill>
                  <a:srgbClr val="0000FF"/>
                </a:solidFill>
                <a:uFill>
                  <a:solidFill>
                    <a:srgbClr val="944F71"/>
                  </a:solidFill>
                </a:uFill>
                <a:latin typeface="Calibri"/>
                <a:cs typeface="Calibri"/>
              </a:rPr>
              <a:t>Colaboratory</a:t>
            </a:r>
            <a:r>
              <a:rPr sz="2100" b="1" u="sng" spc="-45" dirty="0">
                <a:solidFill>
                  <a:srgbClr val="0000FF"/>
                </a:solidFill>
                <a:uFill>
                  <a:solidFill>
                    <a:srgbClr val="944F71"/>
                  </a:solidFill>
                </a:uFill>
                <a:latin typeface="Calibri"/>
                <a:cs typeface="Calibri"/>
              </a:rPr>
              <a:t> </a:t>
            </a:r>
            <a:r>
              <a:rPr sz="2100" b="1" u="sng" dirty="0">
                <a:solidFill>
                  <a:srgbClr val="0000FF"/>
                </a:solidFill>
                <a:uFill>
                  <a:solidFill>
                    <a:srgbClr val="944F71"/>
                  </a:solidFill>
                </a:uFill>
                <a:latin typeface="Calibri"/>
                <a:cs typeface="Calibri"/>
              </a:rPr>
              <a:t>-</a:t>
            </a:r>
            <a:r>
              <a:rPr sz="2100" b="1" u="sng" spc="-80" dirty="0">
                <a:solidFill>
                  <a:srgbClr val="0000FF"/>
                </a:solidFill>
                <a:uFill>
                  <a:solidFill>
                    <a:srgbClr val="944F71"/>
                  </a:solidFill>
                </a:uFill>
                <a:latin typeface="Calibri"/>
                <a:cs typeface="Calibri"/>
              </a:rPr>
              <a:t> </a:t>
            </a:r>
            <a:r>
              <a:rPr sz="2100" b="1" u="sng" spc="-10" dirty="0">
                <a:solidFill>
                  <a:srgbClr val="0000FF"/>
                </a:solidFill>
                <a:uFill>
                  <a:solidFill>
                    <a:srgbClr val="944F71"/>
                  </a:solidFill>
                </a:uFill>
                <a:latin typeface="Calibri"/>
                <a:cs typeface="Calibri"/>
              </a:rPr>
              <a:t>Google</a:t>
            </a:r>
            <a:endParaRPr sz="2100">
              <a:latin typeface="Calibri"/>
              <a:cs typeface="Calibri"/>
            </a:endParaRPr>
          </a:p>
        </p:txBody>
      </p:sp>
      <p:sp>
        <p:nvSpPr>
          <p:cNvPr id="10" name="object 10"/>
          <p:cNvSpPr txBox="1"/>
          <p:nvPr/>
        </p:nvSpPr>
        <p:spPr>
          <a:xfrm>
            <a:off x="4288534" y="4320539"/>
            <a:ext cx="3941445" cy="359410"/>
          </a:xfrm>
          <a:prstGeom prst="rect">
            <a:avLst/>
          </a:prstGeom>
          <a:solidFill>
            <a:srgbClr val="EC7C30"/>
          </a:solidFill>
          <a:ln w="12700">
            <a:solidFill>
              <a:srgbClr val="172C51"/>
            </a:solidFill>
          </a:ln>
        </p:spPr>
        <p:txBody>
          <a:bodyPr vert="horz" wrap="square" lIns="0" tIns="0" rIns="0" bIns="0" rtlCol="0">
            <a:spAutoFit/>
          </a:bodyPr>
          <a:lstStyle/>
          <a:p>
            <a:pPr marL="69215">
              <a:lnSpc>
                <a:spcPts val="2675"/>
              </a:lnSpc>
            </a:pPr>
            <a:r>
              <a:rPr sz="3525" b="1" spc="97" baseline="1182" dirty="0">
                <a:latin typeface="MS Gothic"/>
                <a:cs typeface="MS Gothic"/>
              </a:rPr>
              <a:t>演習</a:t>
            </a:r>
            <a:r>
              <a:rPr sz="2400" b="1" spc="-10" dirty="0">
                <a:latin typeface="Calibri"/>
                <a:cs typeface="Calibri"/>
              </a:rPr>
              <a:t>15-16</a:t>
            </a:r>
            <a:r>
              <a:rPr sz="3525" b="1" spc="97" baseline="1182" dirty="0">
                <a:latin typeface="MS Gothic"/>
                <a:cs typeface="MS Gothic"/>
              </a:rPr>
              <a:t>コード</a:t>
            </a:r>
            <a:r>
              <a:rPr sz="2400" b="1" spc="-10" dirty="0">
                <a:latin typeface="Calibri"/>
                <a:cs typeface="Calibri"/>
              </a:rPr>
              <a:t>.ipynb</a:t>
            </a:r>
            <a:endParaRPr sz="2400">
              <a:latin typeface="Calibri"/>
              <a:cs typeface="Calibri"/>
            </a:endParaRPr>
          </a:p>
        </p:txBody>
      </p:sp>
      <p:sp>
        <p:nvSpPr>
          <p:cNvPr id="11" name="object 11"/>
          <p:cNvSpPr txBox="1"/>
          <p:nvPr/>
        </p:nvSpPr>
        <p:spPr>
          <a:xfrm>
            <a:off x="2505317" y="2620772"/>
            <a:ext cx="203835" cy="299720"/>
          </a:xfrm>
          <a:prstGeom prst="rect">
            <a:avLst/>
          </a:prstGeom>
        </p:spPr>
        <p:txBody>
          <a:bodyPr vert="horz" wrap="square" lIns="0" tIns="12700" rIns="0" bIns="0" rtlCol="0">
            <a:spAutoFit/>
          </a:bodyPr>
          <a:lstStyle/>
          <a:p>
            <a:pPr marL="38100">
              <a:lnSpc>
                <a:spcPct val="100000"/>
              </a:lnSpc>
              <a:spcBef>
                <a:spcPts val="100"/>
              </a:spcBef>
            </a:pPr>
            <a:r>
              <a:rPr sz="1800" spc="-1060" dirty="0">
                <a:solidFill>
                  <a:srgbClr val="898989"/>
                </a:solidFill>
                <a:latin typeface="Arial"/>
                <a:cs typeface="Arial"/>
              </a:rPr>
              <a:t>3</a:t>
            </a:r>
            <a:r>
              <a:rPr sz="2700" spc="-82" baseline="-30864" dirty="0">
                <a:solidFill>
                  <a:srgbClr val="898989"/>
                </a:solidFill>
                <a:latin typeface="Arial"/>
                <a:cs typeface="Arial"/>
              </a:rPr>
              <a:t>9</a:t>
            </a:r>
            <a:endParaRPr sz="2700" baseline="-30864">
              <a:latin typeface="Arial"/>
              <a:cs typeface="Arial"/>
            </a:endParaRPr>
          </a:p>
        </p:txBody>
      </p:sp>
      <p:sp>
        <p:nvSpPr>
          <p:cNvPr id="12" name="object 12"/>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13" name="object 13"/>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95934"/>
          </a:xfrm>
          <a:custGeom>
            <a:avLst/>
            <a:gdLst/>
            <a:ahLst/>
            <a:cxnLst/>
            <a:rect l="l" t="t" r="r" b="b"/>
            <a:pathLst>
              <a:path w="9144000" h="495934">
                <a:moveTo>
                  <a:pt x="0" y="0"/>
                </a:moveTo>
                <a:lnTo>
                  <a:pt x="9144000" y="0"/>
                </a:lnTo>
                <a:lnTo>
                  <a:pt x="9144000" y="495688"/>
                </a:lnTo>
                <a:lnTo>
                  <a:pt x="0" y="495688"/>
                </a:lnTo>
                <a:lnTo>
                  <a:pt x="0" y="0"/>
                </a:lnTo>
                <a:close/>
              </a:path>
            </a:pathLst>
          </a:custGeom>
          <a:solidFill>
            <a:srgbClr val="4BACC6"/>
          </a:solidFill>
        </p:spPr>
        <p:txBody>
          <a:bodyPr wrap="square" lIns="0" tIns="0" rIns="0" bIns="0" rtlCol="0"/>
          <a:lstStyle/>
          <a:p>
            <a:endParaRPr/>
          </a:p>
        </p:txBody>
      </p:sp>
      <p:sp>
        <p:nvSpPr>
          <p:cNvPr id="3" name="object 3"/>
          <p:cNvSpPr txBox="1">
            <a:spLocks noGrp="1"/>
          </p:cNvSpPr>
          <p:nvPr>
            <p:ph type="title"/>
          </p:nvPr>
        </p:nvSpPr>
        <p:spPr>
          <a:xfrm>
            <a:off x="167300" y="-6604"/>
            <a:ext cx="3683000" cy="391160"/>
          </a:xfrm>
          <a:prstGeom prst="rect">
            <a:avLst/>
          </a:prstGeom>
        </p:spPr>
        <p:txBody>
          <a:bodyPr vert="horz" wrap="square" lIns="0" tIns="12700" rIns="0" bIns="0" rtlCol="0">
            <a:spAutoFit/>
          </a:bodyPr>
          <a:lstStyle/>
          <a:p>
            <a:pPr marL="12700">
              <a:lnSpc>
                <a:spcPct val="100000"/>
              </a:lnSpc>
              <a:spcBef>
                <a:spcPts val="100"/>
              </a:spcBef>
            </a:pPr>
            <a:r>
              <a:rPr sz="2400" spc="-5" dirty="0"/>
              <a:t>機械学習と深層学習の違い</a:t>
            </a:r>
            <a:endParaRPr sz="2400"/>
          </a:p>
        </p:txBody>
      </p:sp>
      <p:pic>
        <p:nvPicPr>
          <p:cNvPr id="4" name="object 4"/>
          <p:cNvPicPr/>
          <p:nvPr/>
        </p:nvPicPr>
        <p:blipFill>
          <a:blip r:embed="rId2" cstate="print"/>
          <a:stretch>
            <a:fillRect/>
          </a:stretch>
        </p:blipFill>
        <p:spPr>
          <a:xfrm>
            <a:off x="844600" y="614693"/>
            <a:ext cx="7463621" cy="437583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2063" y="1095755"/>
            <a:ext cx="582295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2060"/>
                </a:solidFill>
                <a:latin typeface="Meiryo"/>
                <a:cs typeface="Meiryo"/>
              </a:rPr>
              <a:t>コード</a:t>
            </a:r>
            <a:r>
              <a:rPr sz="2000" b="1" spc="-10" dirty="0">
                <a:solidFill>
                  <a:srgbClr val="002060"/>
                </a:solidFill>
                <a:latin typeface="Meiryo"/>
                <a:cs typeface="Meiryo"/>
              </a:rPr>
              <a:t>15-</a:t>
            </a:r>
            <a:r>
              <a:rPr sz="2000" b="1" dirty="0">
                <a:solidFill>
                  <a:srgbClr val="002060"/>
                </a:solidFill>
                <a:latin typeface="Meiryo"/>
                <a:cs typeface="Meiryo"/>
              </a:rPr>
              <a:t>1</a:t>
            </a:r>
            <a:r>
              <a:rPr sz="2000" b="1" spc="-5" dirty="0">
                <a:solidFill>
                  <a:srgbClr val="002060"/>
                </a:solidFill>
                <a:latin typeface="Meiryo"/>
                <a:cs typeface="Meiryo"/>
              </a:rPr>
              <a:t> ライブラリとモジュールをインポート</a:t>
            </a:r>
            <a:endParaRPr sz="2000">
              <a:latin typeface="Meiryo"/>
              <a:cs typeface="Meiryo"/>
            </a:endParaRPr>
          </a:p>
        </p:txBody>
      </p:sp>
      <p:sp>
        <p:nvSpPr>
          <p:cNvPr id="3" name="object 3"/>
          <p:cNvSpPr txBox="1"/>
          <p:nvPr/>
        </p:nvSpPr>
        <p:spPr>
          <a:xfrm>
            <a:off x="682751" y="1563838"/>
            <a:ext cx="5821045" cy="1217295"/>
          </a:xfrm>
          <a:prstGeom prst="rect">
            <a:avLst/>
          </a:prstGeom>
          <a:ln w="25400">
            <a:solidFill>
              <a:srgbClr val="4F81BD"/>
            </a:solidFill>
          </a:ln>
        </p:spPr>
        <p:txBody>
          <a:bodyPr vert="horz" wrap="square" lIns="0" tIns="12700" rIns="0" bIns="0" rtlCol="0">
            <a:spAutoFit/>
          </a:bodyPr>
          <a:lstStyle/>
          <a:p>
            <a:pPr marL="143510" marR="2773045">
              <a:lnSpc>
                <a:spcPts val="2900"/>
              </a:lnSpc>
              <a:spcBef>
                <a:spcPts val="100"/>
              </a:spcBef>
            </a:pPr>
            <a:r>
              <a:rPr sz="2000" b="1" dirty="0">
                <a:solidFill>
                  <a:srgbClr val="C586C0"/>
                </a:solidFill>
                <a:latin typeface="Courier New"/>
                <a:cs typeface="Courier New"/>
              </a:rPr>
              <a:t>import</a:t>
            </a:r>
            <a:r>
              <a:rPr sz="2000" b="1" spc="-35" dirty="0">
                <a:solidFill>
                  <a:srgbClr val="C586C0"/>
                </a:solidFill>
                <a:latin typeface="Courier New"/>
                <a:cs typeface="Courier New"/>
              </a:rPr>
              <a:t> </a:t>
            </a:r>
            <a:r>
              <a:rPr sz="2000" b="1" dirty="0">
                <a:latin typeface="Courier New"/>
                <a:cs typeface="Courier New"/>
              </a:rPr>
              <a:t>numpy</a:t>
            </a:r>
            <a:r>
              <a:rPr sz="2000" b="1" spc="-20" dirty="0">
                <a:latin typeface="Courier New"/>
                <a:cs typeface="Courier New"/>
              </a:rPr>
              <a:t> </a:t>
            </a:r>
            <a:r>
              <a:rPr sz="2000" b="1" dirty="0">
                <a:solidFill>
                  <a:srgbClr val="C586C0"/>
                </a:solidFill>
                <a:latin typeface="Courier New"/>
                <a:cs typeface="Courier New"/>
              </a:rPr>
              <a:t>as</a:t>
            </a:r>
            <a:r>
              <a:rPr sz="2000" b="1" spc="-20" dirty="0">
                <a:solidFill>
                  <a:srgbClr val="C586C0"/>
                </a:solidFill>
                <a:latin typeface="Courier New"/>
                <a:cs typeface="Courier New"/>
              </a:rPr>
              <a:t> </a:t>
            </a:r>
            <a:r>
              <a:rPr sz="2000" b="1" spc="-25" dirty="0">
                <a:latin typeface="Courier New"/>
                <a:cs typeface="Courier New"/>
              </a:rPr>
              <a:t>np </a:t>
            </a:r>
            <a:r>
              <a:rPr sz="2000" b="1" dirty="0">
                <a:solidFill>
                  <a:srgbClr val="C586C0"/>
                </a:solidFill>
                <a:latin typeface="Courier New"/>
                <a:cs typeface="Courier New"/>
              </a:rPr>
              <a:t>import</a:t>
            </a:r>
            <a:r>
              <a:rPr sz="2000" b="1" spc="-35" dirty="0">
                <a:solidFill>
                  <a:srgbClr val="C586C0"/>
                </a:solidFill>
                <a:latin typeface="Courier New"/>
                <a:cs typeface="Courier New"/>
              </a:rPr>
              <a:t> </a:t>
            </a:r>
            <a:r>
              <a:rPr sz="2000" b="1" dirty="0">
                <a:latin typeface="Courier New"/>
                <a:cs typeface="Courier New"/>
              </a:rPr>
              <a:t>pandas</a:t>
            </a:r>
            <a:r>
              <a:rPr sz="2000" b="1" spc="-25" dirty="0">
                <a:latin typeface="Courier New"/>
                <a:cs typeface="Courier New"/>
              </a:rPr>
              <a:t> </a:t>
            </a:r>
            <a:r>
              <a:rPr sz="2000" b="1" dirty="0">
                <a:solidFill>
                  <a:srgbClr val="C586C0"/>
                </a:solidFill>
                <a:latin typeface="Courier New"/>
                <a:cs typeface="Courier New"/>
              </a:rPr>
              <a:t>as</a:t>
            </a:r>
            <a:r>
              <a:rPr sz="2000" b="1" spc="-20" dirty="0">
                <a:solidFill>
                  <a:srgbClr val="C586C0"/>
                </a:solidFill>
                <a:latin typeface="Courier New"/>
                <a:cs typeface="Courier New"/>
              </a:rPr>
              <a:t> </a:t>
            </a:r>
            <a:r>
              <a:rPr sz="2000" b="1" spc="-25" dirty="0">
                <a:latin typeface="Courier New"/>
                <a:cs typeface="Courier New"/>
              </a:rPr>
              <a:t>pd</a:t>
            </a:r>
            <a:endParaRPr sz="2000">
              <a:latin typeface="Courier New"/>
              <a:cs typeface="Courier New"/>
            </a:endParaRPr>
          </a:p>
          <a:p>
            <a:pPr marL="143510">
              <a:lnSpc>
                <a:spcPct val="100000"/>
              </a:lnSpc>
              <a:spcBef>
                <a:spcPts val="330"/>
              </a:spcBef>
            </a:pPr>
            <a:r>
              <a:rPr sz="2000" b="1" dirty="0">
                <a:solidFill>
                  <a:srgbClr val="C586C0"/>
                </a:solidFill>
                <a:latin typeface="Courier New"/>
                <a:cs typeface="Courier New"/>
              </a:rPr>
              <a:t>import</a:t>
            </a:r>
            <a:r>
              <a:rPr sz="2000" b="1" spc="-55" dirty="0">
                <a:solidFill>
                  <a:srgbClr val="C586C0"/>
                </a:solidFill>
                <a:latin typeface="Courier New"/>
                <a:cs typeface="Courier New"/>
              </a:rPr>
              <a:t> </a:t>
            </a:r>
            <a:r>
              <a:rPr sz="2000" b="1" dirty="0">
                <a:latin typeface="Courier New"/>
                <a:cs typeface="Courier New"/>
              </a:rPr>
              <a:t>matplotlib.pyplot</a:t>
            </a:r>
            <a:r>
              <a:rPr sz="2000" b="1" spc="-40" dirty="0">
                <a:latin typeface="Courier New"/>
                <a:cs typeface="Courier New"/>
              </a:rPr>
              <a:t> </a:t>
            </a:r>
            <a:r>
              <a:rPr sz="2000" b="1" dirty="0">
                <a:solidFill>
                  <a:srgbClr val="C586C0"/>
                </a:solidFill>
                <a:latin typeface="Courier New"/>
                <a:cs typeface="Courier New"/>
              </a:rPr>
              <a:t>as</a:t>
            </a:r>
            <a:r>
              <a:rPr sz="2000" b="1" spc="-40" dirty="0">
                <a:solidFill>
                  <a:srgbClr val="C586C0"/>
                </a:solidFill>
                <a:latin typeface="Courier New"/>
                <a:cs typeface="Courier New"/>
              </a:rPr>
              <a:t> </a:t>
            </a:r>
            <a:r>
              <a:rPr sz="2000" b="1" spc="-25" dirty="0">
                <a:latin typeface="Courier New"/>
                <a:cs typeface="Courier New"/>
              </a:rPr>
              <a:t>plt</a:t>
            </a:r>
            <a:endParaRPr sz="2000">
              <a:latin typeface="Courier New"/>
              <a:cs typeface="Courier New"/>
            </a:endParaRPr>
          </a:p>
        </p:txBody>
      </p:sp>
      <p:grpSp>
        <p:nvGrpSpPr>
          <p:cNvPr id="4" name="object 4"/>
          <p:cNvGrpSpPr/>
          <p:nvPr/>
        </p:nvGrpSpPr>
        <p:grpSpPr>
          <a:xfrm>
            <a:off x="-9525" y="493115"/>
            <a:ext cx="4233545" cy="365760"/>
            <a:chOff x="-9525" y="493115"/>
            <a:chExt cx="4233545" cy="365760"/>
          </a:xfrm>
        </p:grpSpPr>
        <p:sp>
          <p:nvSpPr>
            <p:cNvPr id="5" name="object 5"/>
            <p:cNvSpPr/>
            <p:nvPr/>
          </p:nvSpPr>
          <p:spPr>
            <a:xfrm>
              <a:off x="0" y="502640"/>
              <a:ext cx="4214495" cy="346710"/>
            </a:xfrm>
            <a:custGeom>
              <a:avLst/>
              <a:gdLst/>
              <a:ahLst/>
              <a:cxnLst/>
              <a:rect l="l" t="t" r="r" b="b"/>
              <a:pathLst>
                <a:path w="4214495" h="346709">
                  <a:moveTo>
                    <a:pt x="4214191" y="0"/>
                  </a:moveTo>
                  <a:lnTo>
                    <a:pt x="0" y="0"/>
                  </a:lnTo>
                  <a:lnTo>
                    <a:pt x="0" y="346248"/>
                  </a:lnTo>
                  <a:lnTo>
                    <a:pt x="4214191" y="346248"/>
                  </a:lnTo>
                  <a:lnTo>
                    <a:pt x="4214191" y="0"/>
                  </a:lnTo>
                  <a:close/>
                </a:path>
              </a:pathLst>
            </a:custGeom>
            <a:solidFill>
              <a:srgbClr val="DBEEF4"/>
            </a:solidFill>
          </p:spPr>
          <p:txBody>
            <a:bodyPr wrap="square" lIns="0" tIns="0" rIns="0" bIns="0" rtlCol="0"/>
            <a:lstStyle/>
            <a:p>
              <a:endParaRPr/>
            </a:p>
          </p:txBody>
        </p:sp>
        <p:sp>
          <p:nvSpPr>
            <p:cNvPr id="6" name="object 6"/>
            <p:cNvSpPr/>
            <p:nvPr/>
          </p:nvSpPr>
          <p:spPr>
            <a:xfrm>
              <a:off x="0" y="502640"/>
              <a:ext cx="4214495" cy="346710"/>
            </a:xfrm>
            <a:custGeom>
              <a:avLst/>
              <a:gdLst/>
              <a:ahLst/>
              <a:cxnLst/>
              <a:rect l="l" t="t" r="r" b="b"/>
              <a:pathLst>
                <a:path w="4214495" h="346709">
                  <a:moveTo>
                    <a:pt x="0" y="0"/>
                  </a:moveTo>
                  <a:lnTo>
                    <a:pt x="4214191" y="0"/>
                  </a:lnTo>
                  <a:lnTo>
                    <a:pt x="4214191"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7" name="object 7"/>
          <p:cNvSpPr txBox="1"/>
          <p:nvPr/>
        </p:nvSpPr>
        <p:spPr>
          <a:xfrm>
            <a:off x="142239" y="500091"/>
            <a:ext cx="4007485" cy="324485"/>
          </a:xfrm>
          <a:prstGeom prst="rect">
            <a:avLst/>
          </a:prstGeom>
        </p:spPr>
        <p:txBody>
          <a:bodyPr vert="horz" wrap="square" lIns="0" tIns="13970" rIns="0" bIns="0" rtlCol="0">
            <a:spAutoFit/>
          </a:bodyPr>
          <a:lstStyle/>
          <a:p>
            <a:pPr marL="12700">
              <a:lnSpc>
                <a:spcPct val="100000"/>
              </a:lnSpc>
              <a:spcBef>
                <a:spcPts val="110"/>
              </a:spcBef>
            </a:pPr>
            <a:r>
              <a:rPr sz="1950" b="1" spc="80" dirty="0">
                <a:latin typeface="Adobe Clean Han Black"/>
                <a:cs typeface="Adobe Clean Han Black"/>
              </a:rPr>
              <a:t>STEP0</a:t>
            </a:r>
            <a:r>
              <a:rPr sz="1950" b="1" spc="65" dirty="0">
                <a:latin typeface="Adobe Clean Han Black"/>
                <a:cs typeface="Adobe Clean Han Black"/>
              </a:rPr>
              <a:t>：ライブラリのインポート</a:t>
            </a:r>
            <a:endParaRPr sz="1950">
              <a:latin typeface="Adobe Clean Han Black"/>
              <a:cs typeface="Adobe Clean Han Black"/>
            </a:endParaRPr>
          </a:p>
        </p:txBody>
      </p:sp>
      <p:sp>
        <p:nvSpPr>
          <p:cNvPr id="8" name="object 8"/>
          <p:cNvSpPr/>
          <p:nvPr/>
        </p:nvSpPr>
        <p:spPr>
          <a:xfrm>
            <a:off x="0" y="0"/>
            <a:ext cx="6844030" cy="495934"/>
          </a:xfrm>
          <a:custGeom>
            <a:avLst/>
            <a:gdLst/>
            <a:ahLst/>
            <a:cxnLst/>
            <a:rect l="l" t="t" r="r" b="b"/>
            <a:pathLst>
              <a:path w="6844030" h="495934">
                <a:moveTo>
                  <a:pt x="0" y="495688"/>
                </a:moveTo>
                <a:lnTo>
                  <a:pt x="6843562" y="495688"/>
                </a:lnTo>
                <a:lnTo>
                  <a:pt x="6843562" y="0"/>
                </a:lnTo>
                <a:lnTo>
                  <a:pt x="0" y="0"/>
                </a:lnTo>
                <a:lnTo>
                  <a:pt x="0" y="495688"/>
                </a:lnTo>
                <a:close/>
              </a:path>
            </a:pathLst>
          </a:custGeom>
          <a:solidFill>
            <a:srgbClr val="4BACC6"/>
          </a:solidFill>
        </p:spPr>
        <p:txBody>
          <a:bodyPr wrap="square" lIns="0" tIns="0" rIns="0" bIns="0" rtlCol="0"/>
          <a:lstStyle/>
          <a:p>
            <a:endParaRPr/>
          </a:p>
        </p:txBody>
      </p:sp>
      <p:sp>
        <p:nvSpPr>
          <p:cNvPr id="9" name="object 9"/>
          <p:cNvSpPr txBox="1">
            <a:spLocks noGrp="1"/>
          </p:cNvSpPr>
          <p:nvPr>
            <p:ph type="title"/>
          </p:nvPr>
        </p:nvSpPr>
        <p:spPr>
          <a:xfrm>
            <a:off x="167300" y="-6604"/>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sp>
        <p:nvSpPr>
          <p:cNvPr id="10" name="object 10"/>
          <p:cNvSpPr/>
          <p:nvPr/>
        </p:nvSpPr>
        <p:spPr>
          <a:xfrm>
            <a:off x="4188133" y="3272723"/>
            <a:ext cx="1638300" cy="12700"/>
          </a:xfrm>
          <a:custGeom>
            <a:avLst/>
            <a:gdLst/>
            <a:ahLst/>
            <a:cxnLst/>
            <a:rect l="l" t="t" r="r" b="b"/>
            <a:pathLst>
              <a:path w="1638300" h="12700">
                <a:moveTo>
                  <a:pt x="1638300" y="0"/>
                </a:moveTo>
                <a:lnTo>
                  <a:pt x="0" y="0"/>
                </a:lnTo>
                <a:lnTo>
                  <a:pt x="0" y="12700"/>
                </a:lnTo>
                <a:lnTo>
                  <a:pt x="1638300" y="12700"/>
                </a:lnTo>
                <a:lnTo>
                  <a:pt x="1638300" y="0"/>
                </a:lnTo>
                <a:close/>
              </a:path>
            </a:pathLst>
          </a:custGeom>
          <a:solidFill>
            <a:srgbClr val="C00000"/>
          </a:solidFill>
        </p:spPr>
        <p:txBody>
          <a:bodyPr wrap="square" lIns="0" tIns="0" rIns="0" bIns="0" rtlCol="0"/>
          <a:lstStyle/>
          <a:p>
            <a:endParaRPr/>
          </a:p>
        </p:txBody>
      </p:sp>
      <p:sp>
        <p:nvSpPr>
          <p:cNvPr id="11" name="object 11"/>
          <p:cNvSpPr txBox="1"/>
          <p:nvPr/>
        </p:nvSpPr>
        <p:spPr>
          <a:xfrm>
            <a:off x="474145" y="3004820"/>
            <a:ext cx="5778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Meiryo"/>
                <a:cs typeface="Meiryo"/>
              </a:rPr>
              <a:t>ライブラリをインポート︓</a:t>
            </a:r>
            <a:r>
              <a:rPr sz="1800" b="1" dirty="0">
                <a:latin typeface="Courier New"/>
                <a:cs typeface="Courier New"/>
              </a:rPr>
              <a:t>import</a:t>
            </a:r>
            <a:r>
              <a:rPr sz="1800" b="1" spc="-40" dirty="0">
                <a:latin typeface="Courier New"/>
                <a:cs typeface="Courier New"/>
              </a:rPr>
              <a:t> </a:t>
            </a:r>
            <a:r>
              <a:rPr sz="1800" b="1" spc="-10" dirty="0">
                <a:solidFill>
                  <a:srgbClr val="C00000"/>
                </a:solidFill>
                <a:latin typeface="Courier New"/>
                <a:cs typeface="Courier New"/>
              </a:rPr>
              <a:t>(</a:t>
            </a:r>
            <a:r>
              <a:rPr sz="1800" b="1" dirty="0">
                <a:solidFill>
                  <a:srgbClr val="C00000"/>
                </a:solidFill>
                <a:latin typeface="Meiryo"/>
                <a:cs typeface="Meiryo"/>
              </a:rPr>
              <a:t>ライブラリ名</a:t>
            </a:r>
            <a:r>
              <a:rPr sz="1800" b="1" spc="-20" dirty="0">
                <a:solidFill>
                  <a:srgbClr val="C00000"/>
                </a:solidFill>
                <a:latin typeface="Courier New"/>
                <a:cs typeface="Courier New"/>
              </a:rPr>
              <a:t>) </a:t>
            </a:r>
            <a:r>
              <a:rPr sz="1800" b="1" spc="-25" dirty="0">
                <a:latin typeface="Courier New"/>
                <a:cs typeface="Courier New"/>
              </a:rPr>
              <a:t>as</a:t>
            </a:r>
            <a:endParaRPr sz="1800">
              <a:latin typeface="Courier New"/>
              <a:cs typeface="Courier New"/>
            </a:endParaRPr>
          </a:p>
        </p:txBody>
      </p:sp>
      <p:sp>
        <p:nvSpPr>
          <p:cNvPr id="12" name="object 12"/>
          <p:cNvSpPr txBox="1"/>
          <p:nvPr/>
        </p:nvSpPr>
        <p:spPr>
          <a:xfrm>
            <a:off x="6331088" y="2979878"/>
            <a:ext cx="800100" cy="324485"/>
          </a:xfrm>
          <a:prstGeom prst="rect">
            <a:avLst/>
          </a:prstGeom>
          <a:ln w="19050">
            <a:solidFill>
              <a:srgbClr val="00B050"/>
            </a:solidFill>
          </a:ln>
        </p:spPr>
        <p:txBody>
          <a:bodyPr vert="horz" wrap="square" lIns="0" tIns="37465" rIns="0" bIns="0" rtlCol="0">
            <a:spAutoFit/>
          </a:bodyPr>
          <a:lstStyle/>
          <a:p>
            <a:pPr marL="45085">
              <a:lnSpc>
                <a:spcPct val="100000"/>
              </a:lnSpc>
              <a:spcBef>
                <a:spcPts val="295"/>
              </a:spcBef>
            </a:pPr>
            <a:r>
              <a:rPr sz="1800" b="1" spc="-20" dirty="0">
                <a:latin typeface="Meiryo"/>
                <a:cs typeface="Meiryo"/>
              </a:rPr>
              <a:t>省略形</a:t>
            </a:r>
            <a:endParaRPr sz="1800">
              <a:latin typeface="Meiryo"/>
              <a:cs typeface="Meiryo"/>
            </a:endParaRPr>
          </a:p>
        </p:txBody>
      </p:sp>
      <p:grpSp>
        <p:nvGrpSpPr>
          <p:cNvPr id="13" name="object 13"/>
          <p:cNvGrpSpPr/>
          <p:nvPr/>
        </p:nvGrpSpPr>
        <p:grpSpPr>
          <a:xfrm>
            <a:off x="4172099" y="4152923"/>
            <a:ext cx="2011680" cy="496570"/>
            <a:chOff x="4172099" y="4152923"/>
            <a:chExt cx="2011680" cy="496570"/>
          </a:xfrm>
        </p:grpSpPr>
        <p:sp>
          <p:nvSpPr>
            <p:cNvPr id="14" name="object 14"/>
            <p:cNvSpPr/>
            <p:nvPr/>
          </p:nvSpPr>
          <p:spPr>
            <a:xfrm>
              <a:off x="4172099" y="4152923"/>
              <a:ext cx="1638300" cy="12700"/>
            </a:xfrm>
            <a:custGeom>
              <a:avLst/>
              <a:gdLst/>
              <a:ahLst/>
              <a:cxnLst/>
              <a:rect l="l" t="t" r="r" b="b"/>
              <a:pathLst>
                <a:path w="1638300" h="12700">
                  <a:moveTo>
                    <a:pt x="1638300" y="0"/>
                  </a:moveTo>
                  <a:lnTo>
                    <a:pt x="0" y="0"/>
                  </a:lnTo>
                  <a:lnTo>
                    <a:pt x="0" y="12700"/>
                  </a:lnTo>
                  <a:lnTo>
                    <a:pt x="1638300" y="12700"/>
                  </a:lnTo>
                  <a:lnTo>
                    <a:pt x="1638300" y="0"/>
                  </a:lnTo>
                  <a:close/>
                </a:path>
              </a:pathLst>
            </a:custGeom>
            <a:solidFill>
              <a:srgbClr val="C00000"/>
            </a:solidFill>
          </p:spPr>
          <p:txBody>
            <a:bodyPr wrap="square" lIns="0" tIns="0" rIns="0" bIns="0" rtlCol="0"/>
            <a:lstStyle/>
            <a:p>
              <a:endParaRPr/>
            </a:p>
          </p:txBody>
        </p:sp>
        <p:sp>
          <p:nvSpPr>
            <p:cNvPr id="15" name="object 15"/>
            <p:cNvSpPr/>
            <p:nvPr/>
          </p:nvSpPr>
          <p:spPr>
            <a:xfrm>
              <a:off x="4535838" y="4232348"/>
              <a:ext cx="1641475" cy="410845"/>
            </a:xfrm>
            <a:custGeom>
              <a:avLst/>
              <a:gdLst/>
              <a:ahLst/>
              <a:cxnLst/>
              <a:rect l="l" t="t" r="r" b="b"/>
              <a:pathLst>
                <a:path w="1641475" h="410845">
                  <a:moveTo>
                    <a:pt x="0" y="0"/>
                  </a:moveTo>
                  <a:lnTo>
                    <a:pt x="1641476" y="0"/>
                  </a:lnTo>
                  <a:lnTo>
                    <a:pt x="1641476" y="410369"/>
                  </a:lnTo>
                  <a:lnTo>
                    <a:pt x="0" y="410369"/>
                  </a:lnTo>
                  <a:lnTo>
                    <a:pt x="0" y="0"/>
                  </a:lnTo>
                  <a:close/>
                </a:path>
              </a:pathLst>
            </a:custGeom>
            <a:ln w="12700">
              <a:solidFill>
                <a:srgbClr val="C00000"/>
              </a:solidFill>
            </a:ln>
          </p:spPr>
          <p:txBody>
            <a:bodyPr wrap="square" lIns="0" tIns="0" rIns="0" bIns="0" rtlCol="0"/>
            <a:lstStyle/>
            <a:p>
              <a:endParaRPr/>
            </a:p>
          </p:txBody>
        </p:sp>
        <p:sp>
          <p:nvSpPr>
            <p:cNvPr id="16" name="object 16"/>
            <p:cNvSpPr/>
            <p:nvPr/>
          </p:nvSpPr>
          <p:spPr>
            <a:xfrm>
              <a:off x="4334065" y="4167160"/>
              <a:ext cx="0" cy="216535"/>
            </a:xfrm>
            <a:custGeom>
              <a:avLst/>
              <a:gdLst/>
              <a:ahLst/>
              <a:cxnLst/>
              <a:rect l="l" t="t" r="r" b="b"/>
              <a:pathLst>
                <a:path h="216535">
                  <a:moveTo>
                    <a:pt x="0" y="216000"/>
                  </a:moveTo>
                  <a:lnTo>
                    <a:pt x="1" y="0"/>
                  </a:lnTo>
                </a:path>
              </a:pathLst>
            </a:custGeom>
            <a:ln w="19050">
              <a:solidFill>
                <a:srgbClr val="C00000"/>
              </a:solidFill>
            </a:ln>
          </p:spPr>
          <p:txBody>
            <a:bodyPr wrap="square" lIns="0" tIns="0" rIns="0" bIns="0" rtlCol="0"/>
            <a:lstStyle/>
            <a:p>
              <a:endParaRPr/>
            </a:p>
          </p:txBody>
        </p:sp>
        <p:sp>
          <p:nvSpPr>
            <p:cNvPr id="17" name="object 17"/>
            <p:cNvSpPr/>
            <p:nvPr/>
          </p:nvSpPr>
          <p:spPr>
            <a:xfrm>
              <a:off x="4323433" y="4379058"/>
              <a:ext cx="216535" cy="0"/>
            </a:xfrm>
            <a:custGeom>
              <a:avLst/>
              <a:gdLst/>
              <a:ahLst/>
              <a:cxnLst/>
              <a:rect l="l" t="t" r="r" b="b"/>
              <a:pathLst>
                <a:path w="216535">
                  <a:moveTo>
                    <a:pt x="216000" y="0"/>
                  </a:moveTo>
                  <a:lnTo>
                    <a:pt x="0" y="1"/>
                  </a:lnTo>
                </a:path>
              </a:pathLst>
            </a:custGeom>
            <a:ln w="19050">
              <a:solidFill>
                <a:srgbClr val="C00000"/>
              </a:solidFill>
            </a:ln>
          </p:spPr>
          <p:txBody>
            <a:bodyPr wrap="square" lIns="0" tIns="0" rIns="0" bIns="0" rtlCol="0"/>
            <a:lstStyle/>
            <a:p>
              <a:endParaRPr/>
            </a:p>
          </p:txBody>
        </p:sp>
      </p:grpSp>
      <p:grpSp>
        <p:nvGrpSpPr>
          <p:cNvPr id="18" name="object 18"/>
          <p:cNvGrpSpPr/>
          <p:nvPr/>
        </p:nvGrpSpPr>
        <p:grpSpPr>
          <a:xfrm>
            <a:off x="5950099" y="4152923"/>
            <a:ext cx="1778000" cy="496570"/>
            <a:chOff x="5950099" y="4152923"/>
            <a:chExt cx="1778000" cy="496570"/>
          </a:xfrm>
        </p:grpSpPr>
        <p:sp>
          <p:nvSpPr>
            <p:cNvPr id="19" name="object 19"/>
            <p:cNvSpPr/>
            <p:nvPr/>
          </p:nvSpPr>
          <p:spPr>
            <a:xfrm>
              <a:off x="5950099" y="4152923"/>
              <a:ext cx="1778000" cy="12700"/>
            </a:xfrm>
            <a:custGeom>
              <a:avLst/>
              <a:gdLst/>
              <a:ahLst/>
              <a:cxnLst/>
              <a:rect l="l" t="t" r="r" b="b"/>
              <a:pathLst>
                <a:path w="1778000" h="12700">
                  <a:moveTo>
                    <a:pt x="1778000" y="0"/>
                  </a:moveTo>
                  <a:lnTo>
                    <a:pt x="0" y="0"/>
                  </a:lnTo>
                  <a:lnTo>
                    <a:pt x="0" y="12700"/>
                  </a:lnTo>
                  <a:lnTo>
                    <a:pt x="1778000" y="12700"/>
                  </a:lnTo>
                  <a:lnTo>
                    <a:pt x="1778000" y="0"/>
                  </a:lnTo>
                  <a:close/>
                </a:path>
              </a:pathLst>
            </a:custGeom>
            <a:solidFill>
              <a:srgbClr val="0070C0"/>
            </a:solidFill>
          </p:spPr>
          <p:txBody>
            <a:bodyPr wrap="square" lIns="0" tIns="0" rIns="0" bIns="0" rtlCol="0"/>
            <a:lstStyle/>
            <a:p>
              <a:endParaRPr/>
            </a:p>
          </p:txBody>
        </p:sp>
        <p:sp>
          <p:nvSpPr>
            <p:cNvPr id="20" name="object 20"/>
            <p:cNvSpPr/>
            <p:nvPr/>
          </p:nvSpPr>
          <p:spPr>
            <a:xfrm>
              <a:off x="6643343" y="4232348"/>
              <a:ext cx="1026160" cy="410845"/>
            </a:xfrm>
            <a:custGeom>
              <a:avLst/>
              <a:gdLst/>
              <a:ahLst/>
              <a:cxnLst/>
              <a:rect l="l" t="t" r="r" b="b"/>
              <a:pathLst>
                <a:path w="1026159" h="410845">
                  <a:moveTo>
                    <a:pt x="0" y="0"/>
                  </a:moveTo>
                  <a:lnTo>
                    <a:pt x="1025923" y="0"/>
                  </a:lnTo>
                  <a:lnTo>
                    <a:pt x="1025923" y="410369"/>
                  </a:lnTo>
                  <a:lnTo>
                    <a:pt x="0" y="410369"/>
                  </a:lnTo>
                  <a:lnTo>
                    <a:pt x="0" y="0"/>
                  </a:lnTo>
                  <a:close/>
                </a:path>
              </a:pathLst>
            </a:custGeom>
            <a:ln w="12700">
              <a:solidFill>
                <a:srgbClr val="0070C0"/>
              </a:solidFill>
            </a:ln>
          </p:spPr>
          <p:txBody>
            <a:bodyPr wrap="square" lIns="0" tIns="0" rIns="0" bIns="0" rtlCol="0"/>
            <a:lstStyle/>
            <a:p>
              <a:endParaRPr/>
            </a:p>
          </p:txBody>
        </p:sp>
      </p:grpSp>
      <p:sp>
        <p:nvSpPr>
          <p:cNvPr id="21" name="object 21"/>
          <p:cNvSpPr txBox="1"/>
          <p:nvPr/>
        </p:nvSpPr>
        <p:spPr>
          <a:xfrm>
            <a:off x="454174" y="3807053"/>
            <a:ext cx="7559675" cy="770890"/>
          </a:xfrm>
          <a:prstGeom prst="rect">
            <a:avLst/>
          </a:prstGeom>
        </p:spPr>
        <p:txBody>
          <a:bodyPr vert="horz" wrap="square" lIns="0" tIns="91440" rIns="0" bIns="0" rtlCol="0">
            <a:spAutoFit/>
          </a:bodyPr>
          <a:lstStyle/>
          <a:p>
            <a:pPr marL="12700">
              <a:lnSpc>
                <a:spcPct val="100000"/>
              </a:lnSpc>
              <a:spcBef>
                <a:spcPts val="720"/>
              </a:spcBef>
            </a:pPr>
            <a:r>
              <a:rPr sz="1800" b="1" dirty="0">
                <a:latin typeface="Meiryo"/>
                <a:cs typeface="Meiryo"/>
              </a:rPr>
              <a:t>モジュールをインポート︓</a:t>
            </a:r>
            <a:r>
              <a:rPr sz="1800" b="1" dirty="0">
                <a:latin typeface="Courier New"/>
                <a:cs typeface="Courier New"/>
              </a:rPr>
              <a:t>import</a:t>
            </a:r>
            <a:r>
              <a:rPr sz="1800" b="1" spc="-50" dirty="0">
                <a:latin typeface="Courier New"/>
                <a:cs typeface="Courier New"/>
              </a:rPr>
              <a:t> </a:t>
            </a:r>
            <a:r>
              <a:rPr sz="1800" b="1" spc="-10" dirty="0">
                <a:solidFill>
                  <a:srgbClr val="C00000"/>
                </a:solidFill>
                <a:latin typeface="Courier New"/>
                <a:cs typeface="Courier New"/>
              </a:rPr>
              <a:t>(</a:t>
            </a:r>
            <a:r>
              <a:rPr sz="1800" b="1" dirty="0">
                <a:solidFill>
                  <a:srgbClr val="C00000"/>
                </a:solidFill>
                <a:latin typeface="Meiryo"/>
                <a:cs typeface="Meiryo"/>
              </a:rPr>
              <a:t>ライブラリ名</a:t>
            </a:r>
            <a:r>
              <a:rPr sz="1800" b="1" spc="-10" dirty="0">
                <a:solidFill>
                  <a:srgbClr val="C00000"/>
                </a:solidFill>
                <a:latin typeface="Courier New"/>
                <a:cs typeface="Courier New"/>
              </a:rPr>
              <a:t>)</a:t>
            </a:r>
            <a:r>
              <a:rPr sz="1800" b="1" spc="-10" dirty="0">
                <a:latin typeface="Courier New"/>
                <a:cs typeface="Courier New"/>
              </a:rPr>
              <a:t>.</a:t>
            </a:r>
            <a:r>
              <a:rPr sz="1800" b="1" spc="-10" dirty="0">
                <a:solidFill>
                  <a:srgbClr val="0070C0"/>
                </a:solidFill>
                <a:latin typeface="Courier New"/>
                <a:cs typeface="Courier New"/>
              </a:rPr>
              <a:t>(</a:t>
            </a:r>
            <a:r>
              <a:rPr sz="1800" b="1" dirty="0">
                <a:solidFill>
                  <a:srgbClr val="0070C0"/>
                </a:solidFill>
                <a:latin typeface="Meiryo"/>
                <a:cs typeface="Meiryo"/>
              </a:rPr>
              <a:t>モジュール名</a:t>
            </a:r>
            <a:r>
              <a:rPr sz="1800" b="1" spc="-20" dirty="0">
                <a:solidFill>
                  <a:srgbClr val="0070C0"/>
                </a:solidFill>
                <a:latin typeface="Courier New"/>
                <a:cs typeface="Courier New"/>
              </a:rPr>
              <a:t>) </a:t>
            </a:r>
            <a:r>
              <a:rPr sz="1800" b="1" spc="-25" dirty="0">
                <a:latin typeface="Courier New"/>
                <a:cs typeface="Courier New"/>
              </a:rPr>
              <a:t>as</a:t>
            </a:r>
            <a:endParaRPr sz="1800">
              <a:latin typeface="Courier New"/>
              <a:cs typeface="Courier New"/>
            </a:endParaRPr>
          </a:p>
          <a:p>
            <a:pPr marL="4140200">
              <a:lnSpc>
                <a:spcPct val="100000"/>
              </a:lnSpc>
              <a:spcBef>
                <a:spcPts val="685"/>
              </a:spcBef>
              <a:tabLst>
                <a:tab pos="6244590" algn="l"/>
              </a:tabLst>
            </a:pPr>
            <a:r>
              <a:rPr sz="2000" b="1" spc="-10" dirty="0">
                <a:latin typeface="Courier New"/>
                <a:cs typeface="Courier New"/>
              </a:rPr>
              <a:t>matplotlib</a:t>
            </a:r>
            <a:r>
              <a:rPr sz="2000" b="1" dirty="0">
                <a:latin typeface="Courier New"/>
                <a:cs typeface="Courier New"/>
              </a:rPr>
              <a:t>	</a:t>
            </a:r>
            <a:r>
              <a:rPr sz="2000" b="1" spc="-10" dirty="0">
                <a:latin typeface="Courier New"/>
                <a:cs typeface="Courier New"/>
              </a:rPr>
              <a:t>pyplot</a:t>
            </a:r>
            <a:endParaRPr sz="2000">
              <a:latin typeface="Courier New"/>
              <a:cs typeface="Courier New"/>
            </a:endParaRPr>
          </a:p>
        </p:txBody>
      </p:sp>
      <p:sp>
        <p:nvSpPr>
          <p:cNvPr id="22" name="object 22"/>
          <p:cNvSpPr txBox="1"/>
          <p:nvPr/>
        </p:nvSpPr>
        <p:spPr>
          <a:xfrm>
            <a:off x="8084078" y="3873755"/>
            <a:ext cx="800100" cy="324485"/>
          </a:xfrm>
          <a:prstGeom prst="rect">
            <a:avLst/>
          </a:prstGeom>
          <a:ln w="19050">
            <a:solidFill>
              <a:srgbClr val="00B050"/>
            </a:solidFill>
          </a:ln>
        </p:spPr>
        <p:txBody>
          <a:bodyPr vert="horz" wrap="square" lIns="0" tIns="24130" rIns="0" bIns="0" rtlCol="0">
            <a:spAutoFit/>
          </a:bodyPr>
          <a:lstStyle/>
          <a:p>
            <a:pPr marL="53340">
              <a:lnSpc>
                <a:spcPct val="100000"/>
              </a:lnSpc>
              <a:spcBef>
                <a:spcPts val="190"/>
              </a:spcBef>
            </a:pPr>
            <a:r>
              <a:rPr sz="1800" b="1" spc="-20" dirty="0">
                <a:latin typeface="Meiryo"/>
                <a:cs typeface="Meiryo"/>
              </a:rPr>
              <a:t>省略形</a:t>
            </a:r>
            <a:endParaRPr sz="1800">
              <a:latin typeface="Meiryo"/>
              <a:cs typeface="Meiryo"/>
            </a:endParaRPr>
          </a:p>
        </p:txBody>
      </p:sp>
      <p:sp>
        <p:nvSpPr>
          <p:cNvPr id="23" name="object 23"/>
          <p:cNvSpPr/>
          <p:nvPr/>
        </p:nvSpPr>
        <p:spPr>
          <a:xfrm>
            <a:off x="5330784" y="3342989"/>
            <a:ext cx="2052320" cy="410845"/>
          </a:xfrm>
          <a:custGeom>
            <a:avLst/>
            <a:gdLst/>
            <a:ahLst/>
            <a:cxnLst/>
            <a:rect l="l" t="t" r="r" b="b"/>
            <a:pathLst>
              <a:path w="2052320" h="410845">
                <a:moveTo>
                  <a:pt x="0" y="0"/>
                </a:moveTo>
                <a:lnTo>
                  <a:pt x="2051844" y="0"/>
                </a:lnTo>
                <a:lnTo>
                  <a:pt x="2051844" y="410369"/>
                </a:lnTo>
                <a:lnTo>
                  <a:pt x="0" y="410369"/>
                </a:lnTo>
                <a:lnTo>
                  <a:pt x="0" y="0"/>
                </a:lnTo>
                <a:close/>
              </a:path>
            </a:pathLst>
          </a:custGeom>
          <a:ln w="12700">
            <a:solidFill>
              <a:srgbClr val="C00000"/>
            </a:solidFill>
          </a:ln>
        </p:spPr>
        <p:txBody>
          <a:bodyPr wrap="square" lIns="0" tIns="0" rIns="0" bIns="0" rtlCol="0"/>
          <a:lstStyle/>
          <a:p>
            <a:endParaRPr/>
          </a:p>
        </p:txBody>
      </p:sp>
      <p:sp>
        <p:nvSpPr>
          <p:cNvPr id="24" name="object 24"/>
          <p:cNvSpPr txBox="1"/>
          <p:nvPr/>
        </p:nvSpPr>
        <p:spPr>
          <a:xfrm>
            <a:off x="5378806" y="3345179"/>
            <a:ext cx="195580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ourier New"/>
                <a:cs typeface="Courier New"/>
              </a:rPr>
              <a:t>numpy</a:t>
            </a:r>
            <a:r>
              <a:rPr sz="2000" b="1" dirty="0">
                <a:latin typeface="Meiryo"/>
                <a:cs typeface="Meiryo"/>
              </a:rPr>
              <a:t>と</a:t>
            </a:r>
            <a:r>
              <a:rPr sz="2000" b="1" spc="-10" dirty="0">
                <a:latin typeface="Courier New"/>
                <a:cs typeface="Courier New"/>
              </a:rPr>
              <a:t>pandas</a:t>
            </a:r>
            <a:endParaRPr sz="2000">
              <a:latin typeface="Courier New"/>
              <a:cs typeface="Courier New"/>
            </a:endParaRPr>
          </a:p>
        </p:txBody>
      </p:sp>
      <p:grpSp>
        <p:nvGrpSpPr>
          <p:cNvPr id="25" name="object 25"/>
          <p:cNvGrpSpPr/>
          <p:nvPr/>
        </p:nvGrpSpPr>
        <p:grpSpPr>
          <a:xfrm>
            <a:off x="4970784" y="3277449"/>
            <a:ext cx="360045" cy="180340"/>
            <a:chOff x="4970784" y="3277449"/>
            <a:chExt cx="360045" cy="180340"/>
          </a:xfrm>
        </p:grpSpPr>
        <p:sp>
          <p:nvSpPr>
            <p:cNvPr id="26" name="object 26"/>
            <p:cNvSpPr/>
            <p:nvPr/>
          </p:nvSpPr>
          <p:spPr>
            <a:xfrm>
              <a:off x="4981417" y="3277449"/>
              <a:ext cx="0" cy="180340"/>
            </a:xfrm>
            <a:custGeom>
              <a:avLst/>
              <a:gdLst/>
              <a:ahLst/>
              <a:cxnLst/>
              <a:rect l="l" t="t" r="r" b="b"/>
              <a:pathLst>
                <a:path h="180339">
                  <a:moveTo>
                    <a:pt x="0" y="180000"/>
                  </a:moveTo>
                  <a:lnTo>
                    <a:pt x="1" y="0"/>
                  </a:lnTo>
                </a:path>
              </a:pathLst>
            </a:custGeom>
            <a:ln w="19050">
              <a:solidFill>
                <a:srgbClr val="C00000"/>
              </a:solidFill>
            </a:ln>
          </p:spPr>
          <p:txBody>
            <a:bodyPr wrap="square" lIns="0" tIns="0" rIns="0" bIns="0" rtlCol="0"/>
            <a:lstStyle/>
            <a:p>
              <a:endParaRPr/>
            </a:p>
          </p:txBody>
        </p:sp>
        <p:sp>
          <p:nvSpPr>
            <p:cNvPr id="27" name="object 27"/>
            <p:cNvSpPr/>
            <p:nvPr/>
          </p:nvSpPr>
          <p:spPr>
            <a:xfrm>
              <a:off x="4970784" y="3446815"/>
              <a:ext cx="360045" cy="0"/>
            </a:xfrm>
            <a:custGeom>
              <a:avLst/>
              <a:gdLst/>
              <a:ahLst/>
              <a:cxnLst/>
              <a:rect l="l" t="t" r="r" b="b"/>
              <a:pathLst>
                <a:path w="360045">
                  <a:moveTo>
                    <a:pt x="360000" y="0"/>
                  </a:moveTo>
                  <a:lnTo>
                    <a:pt x="0" y="1"/>
                  </a:lnTo>
                </a:path>
              </a:pathLst>
            </a:custGeom>
            <a:ln w="19050">
              <a:solidFill>
                <a:srgbClr val="C00000"/>
              </a:solidFill>
            </a:ln>
          </p:spPr>
          <p:txBody>
            <a:bodyPr wrap="square" lIns="0" tIns="0" rIns="0" bIns="0" rtlCol="0"/>
            <a:lstStyle/>
            <a:p>
              <a:endParaRPr/>
            </a:p>
          </p:txBody>
        </p:sp>
      </p:grpSp>
      <p:grpSp>
        <p:nvGrpSpPr>
          <p:cNvPr id="28" name="object 28"/>
          <p:cNvGrpSpPr/>
          <p:nvPr/>
        </p:nvGrpSpPr>
        <p:grpSpPr>
          <a:xfrm>
            <a:off x="6439477" y="4167159"/>
            <a:ext cx="216535" cy="221615"/>
            <a:chOff x="6439477" y="4167159"/>
            <a:chExt cx="216535" cy="221615"/>
          </a:xfrm>
        </p:grpSpPr>
        <p:sp>
          <p:nvSpPr>
            <p:cNvPr id="29" name="object 29"/>
            <p:cNvSpPr/>
            <p:nvPr/>
          </p:nvSpPr>
          <p:spPr>
            <a:xfrm>
              <a:off x="6450109" y="4167159"/>
              <a:ext cx="0" cy="216535"/>
            </a:xfrm>
            <a:custGeom>
              <a:avLst/>
              <a:gdLst/>
              <a:ahLst/>
              <a:cxnLst/>
              <a:rect l="l" t="t" r="r" b="b"/>
              <a:pathLst>
                <a:path h="216535">
                  <a:moveTo>
                    <a:pt x="0" y="216000"/>
                  </a:moveTo>
                  <a:lnTo>
                    <a:pt x="1" y="0"/>
                  </a:lnTo>
                </a:path>
              </a:pathLst>
            </a:custGeom>
            <a:ln w="19050">
              <a:solidFill>
                <a:srgbClr val="0070C0"/>
              </a:solidFill>
            </a:ln>
          </p:spPr>
          <p:txBody>
            <a:bodyPr wrap="square" lIns="0" tIns="0" rIns="0" bIns="0" rtlCol="0"/>
            <a:lstStyle/>
            <a:p>
              <a:endParaRPr/>
            </a:p>
          </p:txBody>
        </p:sp>
        <p:sp>
          <p:nvSpPr>
            <p:cNvPr id="30" name="object 30"/>
            <p:cNvSpPr/>
            <p:nvPr/>
          </p:nvSpPr>
          <p:spPr>
            <a:xfrm>
              <a:off x="6439477" y="4379058"/>
              <a:ext cx="216535" cy="0"/>
            </a:xfrm>
            <a:custGeom>
              <a:avLst/>
              <a:gdLst/>
              <a:ahLst/>
              <a:cxnLst/>
              <a:rect l="l" t="t" r="r" b="b"/>
              <a:pathLst>
                <a:path w="216534">
                  <a:moveTo>
                    <a:pt x="216000" y="0"/>
                  </a:moveTo>
                  <a:lnTo>
                    <a:pt x="0" y="1"/>
                  </a:lnTo>
                </a:path>
              </a:pathLst>
            </a:custGeom>
            <a:ln w="19050">
              <a:solidFill>
                <a:srgbClr val="0070C0"/>
              </a:solidFill>
            </a:ln>
          </p:spPr>
          <p:txBody>
            <a:bodyPr wrap="square" lIns="0" tIns="0" rIns="0" bIns="0" rtlCol="0"/>
            <a:lstStyle/>
            <a:p>
              <a:endParaRPr/>
            </a:p>
          </p:txBody>
        </p:sp>
      </p:grpSp>
      <p:sp>
        <p:nvSpPr>
          <p:cNvPr id="31" name="object 31"/>
          <p:cNvSpPr/>
          <p:nvPr/>
        </p:nvSpPr>
        <p:spPr>
          <a:xfrm>
            <a:off x="8135297" y="4419932"/>
            <a:ext cx="748665" cy="427990"/>
          </a:xfrm>
          <a:custGeom>
            <a:avLst/>
            <a:gdLst/>
            <a:ahLst/>
            <a:cxnLst/>
            <a:rect l="l" t="t" r="r" b="b"/>
            <a:pathLst>
              <a:path w="748665" h="427989">
                <a:moveTo>
                  <a:pt x="0" y="106992"/>
                </a:moveTo>
                <a:lnTo>
                  <a:pt x="534394" y="106992"/>
                </a:lnTo>
                <a:lnTo>
                  <a:pt x="534394" y="0"/>
                </a:lnTo>
                <a:lnTo>
                  <a:pt x="748379" y="213985"/>
                </a:lnTo>
                <a:lnTo>
                  <a:pt x="534394" y="427970"/>
                </a:lnTo>
                <a:lnTo>
                  <a:pt x="534394" y="320977"/>
                </a:lnTo>
                <a:lnTo>
                  <a:pt x="0" y="320977"/>
                </a:lnTo>
                <a:lnTo>
                  <a:pt x="0" y="106992"/>
                </a:lnTo>
                <a:close/>
              </a:path>
            </a:pathLst>
          </a:custGeom>
          <a:ln w="22225">
            <a:solidFill>
              <a:srgbClr val="0D0D0D"/>
            </a:solidFill>
          </a:ln>
        </p:spPr>
        <p:txBody>
          <a:bodyPr wrap="square" lIns="0" tIns="0" rIns="0" bIns="0" rtlCol="0"/>
          <a:lstStyle/>
          <a:p>
            <a:endParaRPr/>
          </a:p>
        </p:txBody>
      </p:sp>
      <p:sp>
        <p:nvSpPr>
          <p:cNvPr id="32" name="object 32"/>
          <p:cNvSpPr txBox="1"/>
          <p:nvPr/>
        </p:nvSpPr>
        <p:spPr>
          <a:xfrm>
            <a:off x="8244851" y="4500372"/>
            <a:ext cx="422909"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colab</a:t>
            </a:r>
            <a:endParaRPr sz="1400">
              <a:latin typeface="Calibri"/>
              <a:cs typeface="Calibri"/>
            </a:endParaRPr>
          </a:p>
        </p:txBody>
      </p:sp>
      <p:grpSp>
        <p:nvGrpSpPr>
          <p:cNvPr id="33" name="object 33"/>
          <p:cNvGrpSpPr/>
          <p:nvPr/>
        </p:nvGrpSpPr>
        <p:grpSpPr>
          <a:xfrm>
            <a:off x="6834037" y="-9525"/>
            <a:ext cx="2319655" cy="1181100"/>
            <a:chOff x="6834037" y="-9525"/>
            <a:chExt cx="2319655" cy="1181100"/>
          </a:xfrm>
        </p:grpSpPr>
        <p:sp>
          <p:nvSpPr>
            <p:cNvPr id="34" name="object 34"/>
            <p:cNvSpPr/>
            <p:nvPr/>
          </p:nvSpPr>
          <p:spPr>
            <a:xfrm>
              <a:off x="6843562" y="0"/>
              <a:ext cx="2300605" cy="1162050"/>
            </a:xfrm>
            <a:custGeom>
              <a:avLst/>
              <a:gdLst/>
              <a:ahLst/>
              <a:cxnLst/>
              <a:rect l="l" t="t" r="r" b="b"/>
              <a:pathLst>
                <a:path w="2300604" h="1162050">
                  <a:moveTo>
                    <a:pt x="0" y="0"/>
                  </a:moveTo>
                  <a:lnTo>
                    <a:pt x="2300437" y="0"/>
                  </a:lnTo>
                  <a:lnTo>
                    <a:pt x="2300437" y="1161648"/>
                  </a:lnTo>
                  <a:lnTo>
                    <a:pt x="0" y="1161648"/>
                  </a:lnTo>
                  <a:lnTo>
                    <a:pt x="0" y="0"/>
                  </a:lnTo>
                  <a:close/>
                </a:path>
              </a:pathLst>
            </a:custGeom>
            <a:solidFill>
              <a:srgbClr val="DBEEF4"/>
            </a:solidFill>
          </p:spPr>
          <p:txBody>
            <a:bodyPr wrap="square" lIns="0" tIns="0" rIns="0" bIns="0" rtlCol="0"/>
            <a:lstStyle/>
            <a:p>
              <a:endParaRPr/>
            </a:p>
          </p:txBody>
        </p:sp>
        <p:sp>
          <p:nvSpPr>
            <p:cNvPr id="35" name="object 35"/>
            <p:cNvSpPr/>
            <p:nvPr/>
          </p:nvSpPr>
          <p:spPr>
            <a:xfrm>
              <a:off x="6843562" y="0"/>
              <a:ext cx="2300605" cy="1162050"/>
            </a:xfrm>
            <a:custGeom>
              <a:avLst/>
              <a:gdLst/>
              <a:ahLst/>
              <a:cxnLst/>
              <a:rect l="l" t="t" r="r" b="b"/>
              <a:pathLst>
                <a:path w="2300604" h="1162050">
                  <a:moveTo>
                    <a:pt x="2300437" y="1161649"/>
                  </a:moveTo>
                  <a:lnTo>
                    <a:pt x="0" y="1161649"/>
                  </a:lnTo>
                  <a:lnTo>
                    <a:pt x="0" y="0"/>
                  </a:lnTo>
                </a:path>
              </a:pathLst>
            </a:custGeom>
            <a:ln w="19050">
              <a:solidFill>
                <a:srgbClr val="31859C"/>
              </a:solidFill>
            </a:ln>
          </p:spPr>
          <p:txBody>
            <a:bodyPr wrap="square" lIns="0" tIns="0" rIns="0" bIns="0" rtlCol="0"/>
            <a:lstStyle/>
            <a:p>
              <a:endParaRPr/>
            </a:p>
          </p:txBody>
        </p:sp>
      </p:grpSp>
      <p:sp>
        <p:nvSpPr>
          <p:cNvPr id="36" name="object 36"/>
          <p:cNvSpPr txBox="1"/>
          <p:nvPr/>
        </p:nvSpPr>
        <p:spPr>
          <a:xfrm>
            <a:off x="6881661" y="9383"/>
            <a:ext cx="2095500" cy="1119505"/>
          </a:xfrm>
          <a:prstGeom prst="rect">
            <a:avLst/>
          </a:prstGeom>
        </p:spPr>
        <p:txBody>
          <a:bodyPr vert="horz" wrap="square" lIns="0" tIns="8255" rIns="0" bIns="0" rtlCol="0">
            <a:spAutoFit/>
          </a:bodyPr>
          <a:lstStyle/>
          <a:p>
            <a:pPr marL="12700" marR="5080">
              <a:lnSpc>
                <a:spcPct val="104299"/>
              </a:lnSpc>
              <a:spcBef>
                <a:spcPts val="65"/>
              </a:spcBef>
            </a:pPr>
            <a:r>
              <a:rPr sz="1150" b="1" dirty="0">
                <a:solidFill>
                  <a:srgbClr val="FF0000"/>
                </a:solidFill>
                <a:latin typeface="Meiryo"/>
                <a:cs typeface="Meiryo"/>
              </a:rPr>
              <a:t>STEP0</a:t>
            </a:r>
            <a:r>
              <a:rPr sz="1150" b="1" spc="40" dirty="0">
                <a:solidFill>
                  <a:srgbClr val="FF0000"/>
                </a:solidFill>
                <a:latin typeface="Meiryo"/>
                <a:cs typeface="Meiryo"/>
              </a:rPr>
              <a:t>：事前準備</a:t>
            </a:r>
            <a:r>
              <a:rPr sz="1150" b="1" spc="500" dirty="0">
                <a:solidFill>
                  <a:srgbClr val="FF0000"/>
                </a:solidFill>
                <a:latin typeface="Meiryo"/>
                <a:cs typeface="Meiryo"/>
              </a:rPr>
              <a:t>  </a:t>
            </a:r>
            <a:endParaRPr lang="en-US" sz="1150" b="1" spc="500" dirty="0">
              <a:solidFill>
                <a:srgbClr val="FF0000"/>
              </a:solidFill>
              <a:latin typeface="Meiryo"/>
              <a:cs typeface="Meiryo"/>
            </a:endParaRPr>
          </a:p>
          <a:p>
            <a:pPr marL="12700" marR="5080">
              <a:lnSpc>
                <a:spcPct val="104299"/>
              </a:lnSpc>
              <a:spcBef>
                <a:spcPts val="65"/>
              </a:spcBef>
            </a:pPr>
            <a:r>
              <a:rPr sz="1150" b="1" dirty="0">
                <a:latin typeface="Meiryo"/>
                <a:cs typeface="Meiryo"/>
              </a:rPr>
              <a:t>STEP1</a:t>
            </a:r>
            <a:r>
              <a:rPr sz="1150" b="1" spc="45" dirty="0">
                <a:latin typeface="Meiryo"/>
                <a:cs typeface="Meiryo"/>
              </a:rPr>
              <a:t>：データの用意</a:t>
            </a:r>
            <a:r>
              <a:rPr sz="1150" b="1" spc="20" dirty="0">
                <a:latin typeface="Meiryo"/>
                <a:cs typeface="Meiryo"/>
              </a:rPr>
              <a:t> </a:t>
            </a:r>
            <a:r>
              <a:rPr sz="1150" b="1" dirty="0">
                <a:latin typeface="Meiryo"/>
                <a:cs typeface="Meiryo"/>
              </a:rPr>
              <a:t>STEP2</a:t>
            </a:r>
            <a:r>
              <a:rPr sz="1150" b="1" spc="45" dirty="0">
                <a:latin typeface="Meiryo"/>
                <a:cs typeface="Meiryo"/>
              </a:rPr>
              <a:t>：学習モデルの選択</a:t>
            </a:r>
            <a:r>
              <a:rPr sz="1150" b="1" spc="20" dirty="0">
                <a:latin typeface="Meiryo"/>
                <a:cs typeface="Meiryo"/>
              </a:rPr>
              <a:t> </a:t>
            </a: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0273" y="1509431"/>
            <a:ext cx="7316470" cy="1103630"/>
          </a:xfrm>
          <a:prstGeom prst="rect">
            <a:avLst/>
          </a:prstGeom>
          <a:ln w="28575">
            <a:solidFill>
              <a:srgbClr val="4F81BD"/>
            </a:solidFill>
          </a:ln>
        </p:spPr>
        <p:txBody>
          <a:bodyPr vert="horz" wrap="square" lIns="0" tIns="72390" rIns="0" bIns="0" rtlCol="0">
            <a:spAutoFit/>
          </a:bodyPr>
          <a:lstStyle/>
          <a:p>
            <a:pPr marL="201930" marR="688975">
              <a:lnSpc>
                <a:spcPct val="147800"/>
              </a:lnSpc>
              <a:spcBef>
                <a:spcPts val="570"/>
              </a:spcBef>
            </a:pPr>
            <a:r>
              <a:rPr sz="1800" b="1" dirty="0">
                <a:solidFill>
                  <a:srgbClr val="C586C0"/>
                </a:solidFill>
                <a:latin typeface="Courier New"/>
                <a:cs typeface="Courier New"/>
              </a:rPr>
              <a:t>from</a:t>
            </a:r>
            <a:r>
              <a:rPr sz="1800" b="1" spc="-95" dirty="0">
                <a:solidFill>
                  <a:srgbClr val="C586C0"/>
                </a:solidFill>
                <a:latin typeface="Courier New"/>
                <a:cs typeface="Courier New"/>
              </a:rPr>
              <a:t> </a:t>
            </a:r>
            <a:r>
              <a:rPr sz="1800" b="1" dirty="0">
                <a:latin typeface="Courier New"/>
                <a:cs typeface="Courier New"/>
              </a:rPr>
              <a:t>sklearn.datasets</a:t>
            </a:r>
            <a:r>
              <a:rPr sz="1800" b="1" spc="-85" dirty="0">
                <a:latin typeface="Courier New"/>
                <a:cs typeface="Courier New"/>
              </a:rPr>
              <a:t> </a:t>
            </a:r>
            <a:r>
              <a:rPr sz="1800" b="1" dirty="0">
                <a:solidFill>
                  <a:srgbClr val="C586C0"/>
                </a:solidFill>
                <a:latin typeface="Courier New"/>
                <a:cs typeface="Courier New"/>
              </a:rPr>
              <a:t>import</a:t>
            </a:r>
            <a:r>
              <a:rPr sz="1800" b="1" spc="-90" dirty="0">
                <a:solidFill>
                  <a:srgbClr val="C586C0"/>
                </a:solidFill>
                <a:latin typeface="Courier New"/>
                <a:cs typeface="Courier New"/>
              </a:rPr>
              <a:t> </a:t>
            </a:r>
            <a:r>
              <a:rPr sz="1800" b="1" spc="-10" dirty="0">
                <a:latin typeface="Courier New"/>
                <a:cs typeface="Courier New"/>
              </a:rPr>
              <a:t>load_breast_cancer </a:t>
            </a:r>
            <a:r>
              <a:rPr sz="1800" b="1" dirty="0">
                <a:latin typeface="Courier New"/>
                <a:cs typeface="Courier New"/>
              </a:rPr>
              <a:t>bc</a:t>
            </a:r>
            <a:r>
              <a:rPr sz="1800" b="1" spc="-15" dirty="0">
                <a:latin typeface="Courier New"/>
                <a:cs typeface="Courier New"/>
              </a:rPr>
              <a:t> </a:t>
            </a:r>
            <a:r>
              <a:rPr sz="1800" b="1" dirty="0">
                <a:latin typeface="Courier New"/>
                <a:cs typeface="Courier New"/>
              </a:rPr>
              <a:t>=</a:t>
            </a:r>
            <a:r>
              <a:rPr sz="1800" b="1" spc="-15" dirty="0">
                <a:latin typeface="Courier New"/>
                <a:cs typeface="Courier New"/>
              </a:rPr>
              <a:t> </a:t>
            </a:r>
            <a:r>
              <a:rPr sz="1800" b="1" spc="-10" dirty="0">
                <a:latin typeface="Courier New"/>
                <a:cs typeface="Courier New"/>
              </a:rPr>
              <a:t>load_breast_cancer</a:t>
            </a:r>
            <a:r>
              <a:rPr sz="1800" b="1" spc="-10" dirty="0">
                <a:solidFill>
                  <a:srgbClr val="376092"/>
                </a:solidFill>
                <a:latin typeface="Courier New"/>
                <a:cs typeface="Courier New"/>
              </a:rPr>
              <a:t>(</a:t>
            </a:r>
            <a:r>
              <a:rPr sz="1800" b="1" spc="-10" dirty="0">
                <a:latin typeface="Courier New"/>
                <a:cs typeface="Courier New"/>
              </a:rPr>
              <a:t>as_frame</a:t>
            </a:r>
            <a:r>
              <a:rPr sz="1800" b="1" spc="-15" dirty="0">
                <a:latin typeface="Courier New"/>
                <a:cs typeface="Courier New"/>
              </a:rPr>
              <a:t> </a:t>
            </a:r>
            <a:r>
              <a:rPr sz="1800" b="1" dirty="0">
                <a:latin typeface="Courier New"/>
                <a:cs typeface="Courier New"/>
              </a:rPr>
              <a:t>=</a:t>
            </a:r>
            <a:r>
              <a:rPr sz="1800" b="1" spc="-10" dirty="0">
                <a:latin typeface="Courier New"/>
                <a:cs typeface="Courier New"/>
              </a:rPr>
              <a:t> </a:t>
            </a:r>
            <a:r>
              <a:rPr sz="1800" b="1" spc="-10" dirty="0">
                <a:solidFill>
                  <a:srgbClr val="0070C0"/>
                </a:solidFill>
                <a:latin typeface="Courier New"/>
                <a:cs typeface="Courier New"/>
              </a:rPr>
              <a:t>False</a:t>
            </a:r>
            <a:r>
              <a:rPr sz="1800" b="1" spc="-10" dirty="0">
                <a:solidFill>
                  <a:srgbClr val="376092"/>
                </a:solidFill>
                <a:latin typeface="Courier New"/>
                <a:cs typeface="Courier New"/>
              </a:rPr>
              <a:t>)</a:t>
            </a:r>
            <a:endParaRPr sz="1800">
              <a:latin typeface="Courier New"/>
              <a:cs typeface="Courier New"/>
            </a:endParaRPr>
          </a:p>
        </p:txBody>
      </p:sp>
      <p:sp>
        <p:nvSpPr>
          <p:cNvPr id="3" name="object 3"/>
          <p:cNvSpPr txBox="1"/>
          <p:nvPr/>
        </p:nvSpPr>
        <p:spPr>
          <a:xfrm>
            <a:off x="817019" y="2696972"/>
            <a:ext cx="6999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MS Gothic"/>
                <a:cs typeface="MS Gothic"/>
              </a:rPr>
              <a:t>今回は分類を行うため、</a:t>
            </a:r>
            <a:r>
              <a:rPr sz="1800" b="1" spc="-10" dirty="0">
                <a:latin typeface="Arial"/>
                <a:cs typeface="Arial"/>
              </a:rPr>
              <a:t>breast_cancer(</a:t>
            </a:r>
            <a:r>
              <a:rPr sz="1750" b="1" spc="70" dirty="0">
                <a:latin typeface="MS Gothic"/>
                <a:cs typeface="MS Gothic"/>
              </a:rPr>
              <a:t>乳がん</a:t>
            </a:r>
            <a:r>
              <a:rPr sz="1800" b="1" spc="-10" dirty="0">
                <a:latin typeface="Arial"/>
                <a:cs typeface="Arial"/>
              </a:rPr>
              <a:t>)</a:t>
            </a:r>
            <a:r>
              <a:rPr sz="1800" spc="-10" dirty="0">
                <a:latin typeface="MS Gothic"/>
                <a:cs typeface="MS Gothic"/>
              </a:rPr>
              <a:t>のデータを読み込む</a:t>
            </a:r>
            <a:endParaRPr sz="1800">
              <a:latin typeface="MS Gothic"/>
              <a:cs typeface="MS Gothic"/>
            </a:endParaRPr>
          </a:p>
        </p:txBody>
      </p:sp>
      <p:grpSp>
        <p:nvGrpSpPr>
          <p:cNvPr id="4" name="object 4"/>
          <p:cNvGrpSpPr/>
          <p:nvPr/>
        </p:nvGrpSpPr>
        <p:grpSpPr>
          <a:xfrm>
            <a:off x="-9525" y="521428"/>
            <a:ext cx="5467350" cy="365760"/>
            <a:chOff x="-9525" y="521428"/>
            <a:chExt cx="5467350" cy="365760"/>
          </a:xfrm>
        </p:grpSpPr>
        <p:sp>
          <p:nvSpPr>
            <p:cNvPr id="5" name="object 5"/>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6" name="object 6"/>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7" name="object 7"/>
          <p:cNvSpPr txBox="1"/>
          <p:nvPr/>
        </p:nvSpPr>
        <p:spPr>
          <a:xfrm>
            <a:off x="142239" y="527523"/>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8" name="object 8"/>
          <p:cNvSpPr txBox="1"/>
          <p:nvPr/>
        </p:nvSpPr>
        <p:spPr>
          <a:xfrm>
            <a:off x="4543118" y="4912867"/>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898989"/>
                </a:solidFill>
                <a:latin typeface="Arial"/>
                <a:cs typeface="Arial"/>
              </a:rPr>
              <a:t>4</a:t>
            </a:r>
            <a:endParaRPr sz="1800">
              <a:latin typeface="Arial"/>
              <a:cs typeface="Arial"/>
            </a:endParaRPr>
          </a:p>
        </p:txBody>
      </p:sp>
      <p:sp>
        <p:nvSpPr>
          <p:cNvPr id="9" name="object 9"/>
          <p:cNvSpPr txBox="1"/>
          <p:nvPr/>
        </p:nvSpPr>
        <p:spPr>
          <a:xfrm>
            <a:off x="650684" y="3475228"/>
            <a:ext cx="7673975" cy="662940"/>
          </a:xfrm>
          <a:prstGeom prst="rect">
            <a:avLst/>
          </a:prstGeom>
        </p:spPr>
        <p:txBody>
          <a:bodyPr vert="horz" wrap="square" lIns="0" tIns="12700" rIns="0" bIns="0" rtlCol="0">
            <a:spAutoFit/>
          </a:bodyPr>
          <a:lstStyle/>
          <a:p>
            <a:pPr marL="12700">
              <a:lnSpc>
                <a:spcPct val="100000"/>
              </a:lnSpc>
              <a:spcBef>
                <a:spcPts val="100"/>
              </a:spcBef>
              <a:tabLst>
                <a:tab pos="1878964" algn="l"/>
              </a:tabLst>
            </a:pPr>
            <a:r>
              <a:rPr sz="1550" b="1" spc="80" dirty="0">
                <a:latin typeface="MS Mincho"/>
                <a:cs typeface="MS Mincho"/>
              </a:rPr>
              <a:t>関数をインポー</a:t>
            </a:r>
            <a:r>
              <a:rPr sz="1550" b="1" spc="-50" dirty="0">
                <a:latin typeface="MS Mincho"/>
                <a:cs typeface="MS Mincho"/>
              </a:rPr>
              <a:t>ト</a:t>
            </a:r>
            <a:r>
              <a:rPr sz="1550" b="1" dirty="0">
                <a:latin typeface="MS Mincho"/>
                <a:cs typeface="MS Mincho"/>
              </a:rPr>
              <a:t>	</a:t>
            </a:r>
            <a:r>
              <a:rPr sz="1600" b="1" dirty="0">
                <a:solidFill>
                  <a:srgbClr val="C586C0"/>
                </a:solidFill>
                <a:latin typeface="Courier New"/>
                <a:cs typeface="Courier New"/>
              </a:rPr>
              <a:t>from</a:t>
            </a:r>
            <a:r>
              <a:rPr sz="1600" b="1" spc="-85" dirty="0">
                <a:solidFill>
                  <a:srgbClr val="C586C0"/>
                </a:solidFill>
                <a:latin typeface="Courier New"/>
                <a:cs typeface="Courier New"/>
              </a:rPr>
              <a:t> </a:t>
            </a:r>
            <a:r>
              <a:rPr sz="1600" b="1" u="heavy" dirty="0">
                <a:solidFill>
                  <a:srgbClr val="C00000"/>
                </a:solidFill>
                <a:uFill>
                  <a:solidFill>
                    <a:srgbClr val="C00000"/>
                  </a:solidFill>
                </a:uFill>
                <a:latin typeface="Courier New"/>
                <a:cs typeface="Courier New"/>
              </a:rPr>
              <a:t>sklearn</a:t>
            </a:r>
            <a:r>
              <a:rPr sz="1600" b="1" dirty="0">
                <a:latin typeface="Courier New"/>
                <a:cs typeface="Courier New"/>
              </a:rPr>
              <a:t>.</a:t>
            </a:r>
            <a:r>
              <a:rPr sz="1600" b="1" u="heavy" dirty="0">
                <a:solidFill>
                  <a:srgbClr val="0070C0"/>
                </a:solidFill>
                <a:uFill>
                  <a:solidFill>
                    <a:srgbClr val="0070C0"/>
                  </a:solidFill>
                </a:uFill>
                <a:latin typeface="Courier New"/>
                <a:cs typeface="Courier New"/>
              </a:rPr>
              <a:t>datasets</a:t>
            </a:r>
            <a:r>
              <a:rPr sz="1600" b="1" spc="-85" dirty="0">
                <a:solidFill>
                  <a:srgbClr val="0070C0"/>
                </a:solidFill>
                <a:latin typeface="Courier New"/>
                <a:cs typeface="Courier New"/>
              </a:rPr>
              <a:t> </a:t>
            </a:r>
            <a:r>
              <a:rPr sz="1600" b="1" dirty="0">
                <a:solidFill>
                  <a:srgbClr val="C586C0"/>
                </a:solidFill>
                <a:latin typeface="Courier New"/>
                <a:cs typeface="Courier New"/>
              </a:rPr>
              <a:t>import</a:t>
            </a:r>
            <a:r>
              <a:rPr sz="1600" b="1" spc="-85" dirty="0">
                <a:solidFill>
                  <a:srgbClr val="C586C0"/>
                </a:solidFill>
                <a:latin typeface="Courier New"/>
                <a:cs typeface="Courier New"/>
              </a:rPr>
              <a:t> </a:t>
            </a:r>
            <a:r>
              <a:rPr sz="1600" b="1" u="heavy" spc="-10" dirty="0">
                <a:solidFill>
                  <a:srgbClr val="FF9300"/>
                </a:solidFill>
                <a:uFill>
                  <a:solidFill>
                    <a:srgbClr val="FF9300"/>
                  </a:solidFill>
                </a:uFill>
                <a:latin typeface="Courier New"/>
                <a:cs typeface="Courier New"/>
              </a:rPr>
              <a:t>load_breast_cancer</a:t>
            </a:r>
            <a:endParaRPr sz="1600">
              <a:latin typeface="Courier New"/>
              <a:cs typeface="Courier New"/>
            </a:endParaRPr>
          </a:p>
          <a:p>
            <a:pPr marL="342265" indent="-329565">
              <a:lnSpc>
                <a:spcPct val="100000"/>
              </a:lnSpc>
              <a:spcBef>
                <a:spcPts val="1175"/>
              </a:spcBef>
              <a:buSzPct val="96875"/>
              <a:buFont typeface="Adobe Clean Han ExtraBold"/>
              <a:buChar char="●"/>
              <a:tabLst>
                <a:tab pos="342265" algn="l"/>
              </a:tabLst>
            </a:pPr>
            <a:r>
              <a:rPr sz="1600" b="1" spc="-10" dirty="0">
                <a:latin typeface="Courier New"/>
                <a:cs typeface="Courier New"/>
              </a:rPr>
              <a:t>load_breast_cancer(as_frame</a:t>
            </a:r>
            <a:r>
              <a:rPr sz="1600" b="1" spc="-25" dirty="0">
                <a:latin typeface="Courier New"/>
                <a:cs typeface="Courier New"/>
              </a:rPr>
              <a:t> = </a:t>
            </a:r>
            <a:r>
              <a:rPr sz="1600" b="1" dirty="0">
                <a:latin typeface="Courier New"/>
                <a:cs typeface="Courier New"/>
              </a:rPr>
              <a:t>True/False)</a:t>
            </a:r>
            <a:r>
              <a:rPr sz="1600" b="1" spc="-30" dirty="0">
                <a:latin typeface="Courier New"/>
                <a:cs typeface="Courier New"/>
              </a:rPr>
              <a:t> </a:t>
            </a:r>
            <a:r>
              <a:rPr sz="1550" b="1" spc="80" dirty="0">
                <a:latin typeface="Adobe Clean Han ExtraBold"/>
                <a:cs typeface="Adobe Clean Han ExtraBold"/>
              </a:rPr>
              <a:t>の引数で、</a:t>
            </a:r>
            <a:r>
              <a:rPr sz="1600" b="1" spc="-10" dirty="0">
                <a:latin typeface="Courier New"/>
                <a:cs typeface="Courier New"/>
              </a:rPr>
              <a:t>True(</a:t>
            </a:r>
            <a:r>
              <a:rPr sz="1550" b="1" spc="80" dirty="0">
                <a:latin typeface="Adobe Clean Han ExtraBold"/>
                <a:cs typeface="Adobe Clean Han ExtraBold"/>
              </a:rPr>
              <a:t>真</a:t>
            </a:r>
            <a:r>
              <a:rPr sz="1600" b="1" spc="-10" dirty="0">
                <a:latin typeface="Courier New"/>
                <a:cs typeface="Courier New"/>
              </a:rPr>
              <a:t>)</a:t>
            </a:r>
            <a:r>
              <a:rPr sz="1550" b="1" spc="-50" dirty="0">
                <a:latin typeface="Adobe Clean Han ExtraBold"/>
                <a:cs typeface="Adobe Clean Han ExtraBold"/>
              </a:rPr>
              <a:t>か</a:t>
            </a:r>
            <a:endParaRPr sz="1550">
              <a:latin typeface="Adobe Clean Han ExtraBold"/>
              <a:cs typeface="Adobe Clean Han ExtraBold"/>
            </a:endParaRPr>
          </a:p>
        </p:txBody>
      </p:sp>
      <p:sp>
        <p:nvSpPr>
          <p:cNvPr id="10" name="object 10"/>
          <p:cNvSpPr txBox="1"/>
          <p:nvPr/>
        </p:nvSpPr>
        <p:spPr>
          <a:xfrm>
            <a:off x="650684" y="4185411"/>
            <a:ext cx="2129155"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Courier New"/>
                <a:cs typeface="Courier New"/>
              </a:rPr>
              <a:t>False(</a:t>
            </a:r>
            <a:r>
              <a:rPr sz="1550" b="1" spc="80" dirty="0">
                <a:latin typeface="Adobe Clean Han ExtraBold"/>
                <a:cs typeface="Adobe Clean Han ExtraBold"/>
              </a:rPr>
              <a:t>偽</a:t>
            </a:r>
            <a:r>
              <a:rPr sz="1600" b="1" spc="-10" dirty="0">
                <a:latin typeface="Courier New"/>
                <a:cs typeface="Courier New"/>
              </a:rPr>
              <a:t>)</a:t>
            </a:r>
            <a:r>
              <a:rPr sz="1550" b="1" spc="70" dirty="0">
                <a:latin typeface="Adobe Clean Han ExtraBold"/>
                <a:cs typeface="Adobe Clean Han ExtraBold"/>
              </a:rPr>
              <a:t>を選択する</a:t>
            </a:r>
            <a:endParaRPr sz="1550">
              <a:latin typeface="Adobe Clean Han ExtraBold"/>
              <a:cs typeface="Adobe Clean Han ExtraBold"/>
            </a:endParaRPr>
          </a:p>
        </p:txBody>
      </p:sp>
      <p:sp>
        <p:nvSpPr>
          <p:cNvPr id="11" name="object 11"/>
          <p:cNvSpPr txBox="1"/>
          <p:nvPr/>
        </p:nvSpPr>
        <p:spPr>
          <a:xfrm>
            <a:off x="2944728" y="3183112"/>
            <a:ext cx="1000760" cy="318135"/>
          </a:xfrm>
          <a:prstGeom prst="rect">
            <a:avLst/>
          </a:prstGeom>
          <a:ln w="12700">
            <a:solidFill>
              <a:srgbClr val="C00000"/>
            </a:solidFill>
          </a:ln>
        </p:spPr>
        <p:txBody>
          <a:bodyPr vert="horz" wrap="square" lIns="0" tIns="40640" rIns="0" bIns="0" rtlCol="0">
            <a:spAutoFit/>
          </a:bodyPr>
          <a:lstStyle/>
          <a:p>
            <a:pPr marL="55244">
              <a:lnSpc>
                <a:spcPct val="100000"/>
              </a:lnSpc>
              <a:spcBef>
                <a:spcPts val="320"/>
              </a:spcBef>
            </a:pPr>
            <a:r>
              <a:rPr sz="1400" spc="-10" dirty="0">
                <a:solidFill>
                  <a:srgbClr val="C00000"/>
                </a:solidFill>
                <a:latin typeface="SimSun"/>
                <a:cs typeface="SimSun"/>
              </a:rPr>
              <a:t>ライブラリ</a:t>
            </a:r>
            <a:endParaRPr sz="1400">
              <a:latin typeface="SimSun"/>
              <a:cs typeface="SimSun"/>
            </a:endParaRPr>
          </a:p>
        </p:txBody>
      </p:sp>
      <p:sp>
        <p:nvSpPr>
          <p:cNvPr id="12" name="object 12"/>
          <p:cNvSpPr txBox="1"/>
          <p:nvPr/>
        </p:nvSpPr>
        <p:spPr>
          <a:xfrm>
            <a:off x="4053940" y="3183112"/>
            <a:ext cx="1000760" cy="318135"/>
          </a:xfrm>
          <a:prstGeom prst="rect">
            <a:avLst/>
          </a:prstGeom>
          <a:ln w="12700">
            <a:solidFill>
              <a:srgbClr val="0070C0"/>
            </a:solidFill>
          </a:ln>
        </p:spPr>
        <p:txBody>
          <a:bodyPr vert="horz" wrap="square" lIns="0" tIns="40640" rIns="0" bIns="0" rtlCol="0">
            <a:spAutoFit/>
          </a:bodyPr>
          <a:lstStyle/>
          <a:p>
            <a:pPr marL="55244">
              <a:lnSpc>
                <a:spcPct val="100000"/>
              </a:lnSpc>
              <a:spcBef>
                <a:spcPts val="320"/>
              </a:spcBef>
            </a:pPr>
            <a:r>
              <a:rPr sz="1400" spc="-10" dirty="0">
                <a:solidFill>
                  <a:srgbClr val="0070C0"/>
                </a:solidFill>
                <a:latin typeface="SimSun"/>
                <a:cs typeface="SimSun"/>
              </a:rPr>
              <a:t>モジュール</a:t>
            </a:r>
            <a:endParaRPr sz="1400">
              <a:latin typeface="SimSun"/>
              <a:cs typeface="SimSun"/>
            </a:endParaRPr>
          </a:p>
        </p:txBody>
      </p:sp>
      <p:sp>
        <p:nvSpPr>
          <p:cNvPr id="13" name="object 13"/>
          <p:cNvSpPr txBox="1"/>
          <p:nvPr/>
        </p:nvSpPr>
        <p:spPr>
          <a:xfrm>
            <a:off x="6916023" y="3208646"/>
            <a:ext cx="462280" cy="318135"/>
          </a:xfrm>
          <a:prstGeom prst="rect">
            <a:avLst/>
          </a:prstGeom>
          <a:ln w="12700">
            <a:solidFill>
              <a:srgbClr val="FFC000"/>
            </a:solidFill>
          </a:ln>
        </p:spPr>
        <p:txBody>
          <a:bodyPr vert="horz" wrap="square" lIns="0" tIns="39370" rIns="0" bIns="0" rtlCol="0">
            <a:spAutoFit/>
          </a:bodyPr>
          <a:lstStyle/>
          <a:p>
            <a:pPr marL="52705">
              <a:lnSpc>
                <a:spcPct val="100000"/>
              </a:lnSpc>
              <a:spcBef>
                <a:spcPts val="310"/>
              </a:spcBef>
            </a:pPr>
            <a:r>
              <a:rPr sz="1400" spc="-25" dirty="0">
                <a:solidFill>
                  <a:srgbClr val="FF9300"/>
                </a:solidFill>
                <a:latin typeface="SimSun"/>
                <a:cs typeface="SimSun"/>
              </a:rPr>
              <a:t>関数</a:t>
            </a:r>
            <a:endParaRPr sz="1400">
              <a:latin typeface="SimSun"/>
              <a:cs typeface="SimSun"/>
            </a:endParaRPr>
          </a:p>
        </p:txBody>
      </p:sp>
      <p:grpSp>
        <p:nvGrpSpPr>
          <p:cNvPr id="14" name="object 14"/>
          <p:cNvGrpSpPr/>
          <p:nvPr/>
        </p:nvGrpSpPr>
        <p:grpSpPr>
          <a:xfrm>
            <a:off x="3253165" y="3846343"/>
            <a:ext cx="2647315" cy="793750"/>
            <a:chOff x="3253165" y="3846343"/>
            <a:chExt cx="2647315" cy="793750"/>
          </a:xfrm>
        </p:grpSpPr>
        <p:sp>
          <p:nvSpPr>
            <p:cNvPr id="15" name="object 15"/>
            <p:cNvSpPr/>
            <p:nvPr/>
          </p:nvSpPr>
          <p:spPr>
            <a:xfrm>
              <a:off x="3262690" y="3855868"/>
              <a:ext cx="2628265" cy="288290"/>
            </a:xfrm>
            <a:custGeom>
              <a:avLst/>
              <a:gdLst/>
              <a:ahLst/>
              <a:cxnLst/>
              <a:rect l="l" t="t" r="r" b="b"/>
              <a:pathLst>
                <a:path w="2628265" h="288289">
                  <a:moveTo>
                    <a:pt x="0" y="0"/>
                  </a:moveTo>
                  <a:lnTo>
                    <a:pt x="2628000" y="0"/>
                  </a:lnTo>
                  <a:lnTo>
                    <a:pt x="2628000" y="288000"/>
                  </a:lnTo>
                  <a:lnTo>
                    <a:pt x="0" y="288000"/>
                  </a:lnTo>
                  <a:lnTo>
                    <a:pt x="0" y="0"/>
                  </a:lnTo>
                  <a:close/>
                </a:path>
              </a:pathLst>
            </a:custGeom>
            <a:ln w="19050">
              <a:solidFill>
                <a:srgbClr val="C0504D"/>
              </a:solidFill>
            </a:ln>
          </p:spPr>
          <p:txBody>
            <a:bodyPr wrap="square" lIns="0" tIns="0" rIns="0" bIns="0" rtlCol="0"/>
            <a:lstStyle/>
            <a:p>
              <a:endParaRPr/>
            </a:p>
          </p:txBody>
        </p:sp>
        <p:sp>
          <p:nvSpPr>
            <p:cNvPr id="16" name="object 16"/>
            <p:cNvSpPr/>
            <p:nvPr/>
          </p:nvSpPr>
          <p:spPr>
            <a:xfrm>
              <a:off x="4778734" y="4143867"/>
              <a:ext cx="408940" cy="488315"/>
            </a:xfrm>
            <a:custGeom>
              <a:avLst/>
              <a:gdLst/>
              <a:ahLst/>
              <a:cxnLst/>
              <a:rect l="l" t="t" r="r" b="b"/>
              <a:pathLst>
                <a:path w="408939" h="488314">
                  <a:moveTo>
                    <a:pt x="0" y="0"/>
                  </a:moveTo>
                  <a:lnTo>
                    <a:pt x="408426" y="487982"/>
                  </a:lnTo>
                </a:path>
              </a:pathLst>
            </a:custGeom>
            <a:ln w="15875">
              <a:solidFill>
                <a:srgbClr val="BE4B48"/>
              </a:solidFill>
            </a:ln>
          </p:spPr>
          <p:txBody>
            <a:bodyPr wrap="square" lIns="0" tIns="0" rIns="0" bIns="0" rtlCol="0"/>
            <a:lstStyle/>
            <a:p>
              <a:endParaRPr/>
            </a:p>
          </p:txBody>
        </p:sp>
      </p:grpSp>
      <p:sp>
        <p:nvSpPr>
          <p:cNvPr id="17" name="object 17"/>
          <p:cNvSpPr txBox="1"/>
          <p:nvPr/>
        </p:nvSpPr>
        <p:spPr>
          <a:xfrm>
            <a:off x="5187160" y="4211222"/>
            <a:ext cx="3098800" cy="841375"/>
          </a:xfrm>
          <a:prstGeom prst="rect">
            <a:avLst/>
          </a:prstGeom>
          <a:ln w="22225">
            <a:solidFill>
              <a:srgbClr val="BE4B48"/>
            </a:solidFill>
          </a:ln>
        </p:spPr>
        <p:txBody>
          <a:bodyPr vert="horz" wrap="square" lIns="0" tIns="26034" rIns="0" bIns="0" rtlCol="0">
            <a:spAutoFit/>
          </a:bodyPr>
          <a:lstStyle/>
          <a:p>
            <a:pPr marL="50800" marR="77470">
              <a:lnSpc>
                <a:spcPct val="101299"/>
              </a:lnSpc>
              <a:spcBef>
                <a:spcPts val="204"/>
              </a:spcBef>
            </a:pPr>
            <a:r>
              <a:rPr sz="1600" b="1" spc="-5" dirty="0">
                <a:latin typeface="Meiryo"/>
                <a:cs typeface="Meiryo"/>
              </a:rPr>
              <a:t>読み込むデータの形式を指定</a:t>
            </a:r>
            <a:r>
              <a:rPr sz="1600" b="1" spc="-50" dirty="0">
                <a:latin typeface="Meiryo"/>
                <a:cs typeface="Meiryo"/>
              </a:rPr>
              <a:t> </a:t>
            </a:r>
            <a:r>
              <a:rPr sz="1600" b="1" dirty="0">
                <a:latin typeface="Courier New"/>
                <a:cs typeface="Courier New"/>
              </a:rPr>
              <a:t>True</a:t>
            </a:r>
            <a:r>
              <a:rPr sz="1600" b="1" spc="-15" dirty="0">
                <a:latin typeface="Courier New"/>
                <a:cs typeface="Courier New"/>
              </a:rPr>
              <a:t> → </a:t>
            </a:r>
            <a:r>
              <a:rPr sz="1600" b="1" spc="-10" dirty="0">
                <a:latin typeface="Courier New"/>
                <a:cs typeface="Courier New"/>
              </a:rPr>
              <a:t>pd</a:t>
            </a:r>
            <a:r>
              <a:rPr sz="1550" b="1" spc="50" dirty="0">
                <a:latin typeface="MS Mincho"/>
                <a:cs typeface="MS Mincho"/>
              </a:rPr>
              <a:t>のデータフレーム型</a:t>
            </a:r>
            <a:r>
              <a:rPr sz="1550" b="1" spc="-50" dirty="0">
                <a:latin typeface="MS Mincho"/>
                <a:cs typeface="MS Mincho"/>
              </a:rPr>
              <a:t> </a:t>
            </a:r>
            <a:r>
              <a:rPr sz="1600" b="1" dirty="0">
                <a:solidFill>
                  <a:srgbClr val="0070C0"/>
                </a:solidFill>
                <a:latin typeface="Courier New"/>
                <a:cs typeface="Courier New"/>
              </a:rPr>
              <a:t>False→</a:t>
            </a:r>
            <a:r>
              <a:rPr sz="1600" b="1" spc="-55" dirty="0">
                <a:solidFill>
                  <a:srgbClr val="0070C0"/>
                </a:solidFill>
                <a:latin typeface="Courier New"/>
                <a:cs typeface="Courier New"/>
              </a:rPr>
              <a:t> </a:t>
            </a:r>
            <a:r>
              <a:rPr sz="1600" b="1" spc="-10" dirty="0">
                <a:solidFill>
                  <a:srgbClr val="0070C0"/>
                </a:solidFill>
                <a:latin typeface="Courier New"/>
                <a:cs typeface="Courier New"/>
              </a:rPr>
              <a:t>numpy</a:t>
            </a:r>
            <a:r>
              <a:rPr sz="1550" b="1" spc="55" dirty="0">
                <a:solidFill>
                  <a:srgbClr val="0070C0"/>
                </a:solidFill>
                <a:latin typeface="MS Mincho"/>
                <a:cs typeface="MS Mincho"/>
              </a:rPr>
              <a:t>配列</a:t>
            </a:r>
            <a:endParaRPr sz="1550">
              <a:latin typeface="MS Mincho"/>
              <a:cs typeface="MS Mincho"/>
            </a:endParaRPr>
          </a:p>
        </p:txBody>
      </p:sp>
      <p:sp>
        <p:nvSpPr>
          <p:cNvPr id="18" name="object 18"/>
          <p:cNvSpPr txBox="1"/>
          <p:nvPr/>
        </p:nvSpPr>
        <p:spPr>
          <a:xfrm>
            <a:off x="175279" y="1081532"/>
            <a:ext cx="3870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2</a:t>
            </a:r>
            <a:r>
              <a:rPr sz="1800" b="1" spc="-5" dirty="0">
                <a:solidFill>
                  <a:srgbClr val="002060"/>
                </a:solidFill>
                <a:latin typeface="Meiryo"/>
                <a:cs typeface="Meiryo"/>
              </a:rPr>
              <a:t> 乳がんデータの読み込み</a:t>
            </a:r>
            <a:endParaRPr sz="1800">
              <a:latin typeface="Meiryo"/>
              <a:cs typeface="Meiryo"/>
            </a:endParaRPr>
          </a:p>
        </p:txBody>
      </p:sp>
      <p:sp>
        <p:nvSpPr>
          <p:cNvPr id="19" name="object 19"/>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20" name="object 20"/>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21" name="object 21"/>
          <p:cNvGrpSpPr/>
          <p:nvPr/>
        </p:nvGrpSpPr>
        <p:grpSpPr>
          <a:xfrm>
            <a:off x="6834037" y="9926"/>
            <a:ext cx="2319655" cy="1200150"/>
            <a:chOff x="6834037" y="9926"/>
            <a:chExt cx="2319655" cy="1200150"/>
          </a:xfrm>
        </p:grpSpPr>
        <p:sp>
          <p:nvSpPr>
            <p:cNvPr id="22" name="object 22"/>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23" name="object 23"/>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24" name="object 24"/>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25" name="object 25"/>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521428"/>
            <a:ext cx="5467350" cy="365760"/>
            <a:chOff x="-9525" y="521428"/>
            <a:chExt cx="5467350" cy="365760"/>
          </a:xfrm>
        </p:grpSpPr>
        <p:sp>
          <p:nvSpPr>
            <p:cNvPr id="3" name="object 3"/>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4" name="object 4"/>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5" name="object 5"/>
          <p:cNvSpPr txBox="1"/>
          <p:nvPr/>
        </p:nvSpPr>
        <p:spPr>
          <a:xfrm>
            <a:off x="142239" y="527523"/>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6" name="object 6"/>
          <p:cNvSpPr txBox="1"/>
          <p:nvPr/>
        </p:nvSpPr>
        <p:spPr>
          <a:xfrm>
            <a:off x="617085" y="4277755"/>
            <a:ext cx="7411563" cy="935355"/>
          </a:xfrm>
          <a:prstGeom prst="rect">
            <a:avLst/>
          </a:prstGeom>
        </p:spPr>
        <p:txBody>
          <a:bodyPr vert="horz" wrap="square" lIns="0" tIns="186055" rIns="0" bIns="0" rtlCol="0">
            <a:spAutoFit/>
          </a:bodyPr>
          <a:lstStyle/>
          <a:p>
            <a:pPr marL="12700">
              <a:lnSpc>
                <a:spcPct val="100000"/>
              </a:lnSpc>
              <a:spcBef>
                <a:spcPts val="1465"/>
              </a:spcBef>
            </a:pPr>
            <a:r>
              <a:rPr sz="2000" b="1" dirty="0">
                <a:solidFill>
                  <a:srgbClr val="FF0000"/>
                </a:solidFill>
                <a:latin typeface="Courier New"/>
                <a:cs typeface="Courier New"/>
              </a:rPr>
              <a:t>as_frame</a:t>
            </a:r>
            <a:r>
              <a:rPr sz="2000" b="1" spc="20" dirty="0">
                <a:solidFill>
                  <a:srgbClr val="FF0000"/>
                </a:solidFill>
                <a:latin typeface="Courier New"/>
                <a:cs typeface="Courier New"/>
              </a:rPr>
              <a:t> = </a:t>
            </a:r>
            <a:r>
              <a:rPr sz="2000" b="1" spc="-10" dirty="0">
                <a:solidFill>
                  <a:srgbClr val="FF0000"/>
                </a:solidFill>
                <a:latin typeface="Courier New"/>
                <a:cs typeface="Courier New"/>
              </a:rPr>
              <a:t>False</a:t>
            </a:r>
            <a:r>
              <a:rPr sz="2925" b="1" spc="104" baseline="1424" dirty="0">
                <a:solidFill>
                  <a:srgbClr val="FF0000"/>
                </a:solidFill>
                <a:latin typeface="Adobe Clean Han ExtraBold"/>
                <a:cs typeface="Adobe Clean Han ExtraBold"/>
              </a:rPr>
              <a:t>で指定したので、</a:t>
            </a:r>
            <a:r>
              <a:rPr sz="2000" b="1" spc="-10" dirty="0">
                <a:solidFill>
                  <a:srgbClr val="FF0000"/>
                </a:solidFill>
                <a:latin typeface="Courier New"/>
                <a:cs typeface="Courier New"/>
              </a:rPr>
              <a:t>numpy</a:t>
            </a:r>
            <a:r>
              <a:rPr sz="2925" b="1" spc="89" baseline="1424" dirty="0">
                <a:solidFill>
                  <a:srgbClr val="FF0000"/>
                </a:solidFill>
                <a:latin typeface="Adobe Clean Han ExtraBold"/>
                <a:cs typeface="Adobe Clean Han ExtraBold"/>
              </a:rPr>
              <a:t>配列になっている</a:t>
            </a:r>
            <a:endParaRPr sz="2925" baseline="1424">
              <a:latin typeface="Adobe Clean Han ExtraBold"/>
              <a:cs typeface="Adobe Clean Han ExtraBold"/>
            </a:endParaRPr>
          </a:p>
          <a:p>
            <a:pPr marL="638175" algn="ctr">
              <a:lnSpc>
                <a:spcPct val="100000"/>
              </a:lnSpc>
              <a:spcBef>
                <a:spcPts val="1235"/>
              </a:spcBef>
            </a:pPr>
            <a:r>
              <a:rPr sz="1800" spc="-50" dirty="0">
                <a:solidFill>
                  <a:srgbClr val="898989"/>
                </a:solidFill>
                <a:latin typeface="Arial"/>
                <a:cs typeface="Arial"/>
              </a:rPr>
              <a:t>4</a:t>
            </a:r>
            <a:endParaRPr sz="1800">
              <a:latin typeface="Arial"/>
              <a:cs typeface="Arial"/>
            </a:endParaRPr>
          </a:p>
        </p:txBody>
      </p:sp>
      <p:sp>
        <p:nvSpPr>
          <p:cNvPr id="7" name="object 7"/>
          <p:cNvSpPr txBox="1"/>
          <p:nvPr/>
        </p:nvSpPr>
        <p:spPr>
          <a:xfrm>
            <a:off x="175279" y="1081532"/>
            <a:ext cx="2727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2</a:t>
            </a:r>
            <a:r>
              <a:rPr sz="1800" b="1" spc="-10" dirty="0">
                <a:solidFill>
                  <a:srgbClr val="002060"/>
                </a:solidFill>
                <a:latin typeface="Meiryo"/>
                <a:cs typeface="Meiryo"/>
              </a:rPr>
              <a:t> 乳がんデータ</a:t>
            </a:r>
            <a:endParaRPr sz="1800">
              <a:latin typeface="Meiryo"/>
              <a:cs typeface="Meiryo"/>
            </a:endParaRPr>
          </a:p>
        </p:txBody>
      </p:sp>
      <p:sp>
        <p:nvSpPr>
          <p:cNvPr id="8" name="object 8"/>
          <p:cNvSpPr txBox="1"/>
          <p:nvPr/>
        </p:nvSpPr>
        <p:spPr>
          <a:xfrm>
            <a:off x="282213" y="1752055"/>
            <a:ext cx="1896110" cy="498475"/>
          </a:xfrm>
          <a:prstGeom prst="rect">
            <a:avLst/>
          </a:prstGeom>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bc.target</a:t>
            </a:r>
            <a:endParaRPr sz="2000">
              <a:latin typeface="Courier New"/>
              <a:cs typeface="Courier New"/>
            </a:endParaRPr>
          </a:p>
        </p:txBody>
      </p:sp>
      <p:sp>
        <p:nvSpPr>
          <p:cNvPr id="9" name="object 9"/>
          <p:cNvSpPr txBox="1">
            <a:spLocks noGrp="1"/>
          </p:cNvSpPr>
          <p:nvPr>
            <p:ph type="body" idx="1"/>
          </p:nvPr>
        </p:nvSpPr>
        <p:spPr>
          <a:prstGeom prst="rect">
            <a:avLst/>
          </a:prstGeom>
        </p:spPr>
        <p:txBody>
          <a:bodyPr vert="horz" wrap="square" lIns="0" tIns="12700" rIns="0" bIns="0" rtlCol="0">
            <a:spAutoFit/>
          </a:bodyPr>
          <a:lstStyle/>
          <a:p>
            <a:pPr marL="12700">
              <a:lnSpc>
                <a:spcPts val="2135"/>
              </a:lnSpc>
              <a:spcBef>
                <a:spcPts val="100"/>
              </a:spcBef>
            </a:pPr>
            <a:r>
              <a:rPr dirty="0"/>
              <a:t>array([0,</a:t>
            </a:r>
            <a:r>
              <a:rPr spc="-20" dirty="0"/>
              <a:t> </a:t>
            </a:r>
            <a:r>
              <a:rPr dirty="0"/>
              <a:t>0,</a:t>
            </a:r>
            <a:r>
              <a:rPr spc="-15" dirty="0"/>
              <a:t> </a:t>
            </a:r>
            <a:r>
              <a:rPr dirty="0"/>
              <a:t>0,</a:t>
            </a:r>
            <a:r>
              <a:rPr spc="-20" dirty="0"/>
              <a:t> </a:t>
            </a:r>
            <a:r>
              <a:rPr dirty="0"/>
              <a:t>0,</a:t>
            </a:r>
            <a:r>
              <a:rPr spc="-15" dirty="0"/>
              <a:t> </a:t>
            </a:r>
            <a:r>
              <a:rPr dirty="0"/>
              <a:t>0,</a:t>
            </a:r>
            <a:r>
              <a:rPr spc="-15" dirty="0"/>
              <a:t> </a:t>
            </a:r>
            <a:r>
              <a:rPr dirty="0"/>
              <a:t>0,</a:t>
            </a:r>
            <a:r>
              <a:rPr spc="-20" dirty="0"/>
              <a:t> </a:t>
            </a:r>
            <a:r>
              <a:rPr dirty="0"/>
              <a:t>0,</a:t>
            </a:r>
            <a:r>
              <a:rPr spc="-15" dirty="0"/>
              <a:t> </a:t>
            </a:r>
            <a:r>
              <a:rPr dirty="0"/>
              <a:t>0,</a:t>
            </a:r>
            <a:r>
              <a:rPr spc="-15" dirty="0"/>
              <a:t> </a:t>
            </a:r>
            <a:r>
              <a:rPr dirty="0"/>
              <a:t>0,</a:t>
            </a:r>
            <a:r>
              <a:rPr spc="-20" dirty="0"/>
              <a:t> </a:t>
            </a:r>
            <a:r>
              <a:rPr dirty="0"/>
              <a:t>0,</a:t>
            </a:r>
            <a:r>
              <a:rPr spc="-15" dirty="0"/>
              <a:t> </a:t>
            </a:r>
            <a:r>
              <a:rPr dirty="0"/>
              <a:t>0,</a:t>
            </a:r>
            <a:r>
              <a:rPr spc="-15" dirty="0"/>
              <a:t> </a:t>
            </a:r>
            <a:r>
              <a:rPr dirty="0"/>
              <a:t>0,</a:t>
            </a:r>
            <a:r>
              <a:rPr spc="-20" dirty="0"/>
              <a:t> </a:t>
            </a:r>
            <a:r>
              <a:rPr dirty="0"/>
              <a:t>0,</a:t>
            </a:r>
            <a:r>
              <a:rPr spc="-15" dirty="0"/>
              <a:t> </a:t>
            </a:r>
            <a:r>
              <a:rPr dirty="0"/>
              <a:t>0,</a:t>
            </a:r>
            <a:r>
              <a:rPr spc="-15" dirty="0"/>
              <a:t> </a:t>
            </a:r>
            <a:r>
              <a:rPr dirty="0"/>
              <a:t>0,</a:t>
            </a:r>
            <a:r>
              <a:rPr spc="-20" dirty="0"/>
              <a:t> </a:t>
            </a:r>
            <a:r>
              <a:rPr dirty="0"/>
              <a:t>0,</a:t>
            </a:r>
            <a:r>
              <a:rPr spc="-15" dirty="0"/>
              <a:t> </a:t>
            </a:r>
            <a:r>
              <a:rPr dirty="0"/>
              <a:t>0,</a:t>
            </a:r>
            <a:r>
              <a:rPr spc="-15" dirty="0"/>
              <a:t> </a:t>
            </a:r>
            <a:r>
              <a:rPr dirty="0"/>
              <a:t>0,</a:t>
            </a:r>
            <a:r>
              <a:rPr spc="-20" dirty="0"/>
              <a:t> </a:t>
            </a:r>
            <a:r>
              <a:rPr dirty="0"/>
              <a:t>0,</a:t>
            </a:r>
            <a:r>
              <a:rPr spc="-15" dirty="0"/>
              <a:t> </a:t>
            </a:r>
            <a:r>
              <a:rPr dirty="0"/>
              <a:t>1,</a:t>
            </a:r>
            <a:r>
              <a:rPr spc="-15" dirty="0"/>
              <a:t> </a:t>
            </a:r>
            <a:r>
              <a:rPr dirty="0"/>
              <a:t>1,</a:t>
            </a:r>
            <a:r>
              <a:rPr spc="-20" dirty="0"/>
              <a:t> </a:t>
            </a:r>
            <a:r>
              <a:rPr dirty="0"/>
              <a:t>1,</a:t>
            </a:r>
            <a:r>
              <a:rPr spc="-15" dirty="0"/>
              <a:t> </a:t>
            </a:r>
            <a:r>
              <a:rPr spc="-25" dirty="0"/>
              <a:t>0,</a:t>
            </a:r>
          </a:p>
          <a:p>
            <a:pPr marL="12700">
              <a:lnSpc>
                <a:spcPts val="2135"/>
              </a:lnSpc>
            </a:pPr>
            <a:r>
              <a:rPr dirty="0"/>
              <a:t>0,</a:t>
            </a:r>
            <a:r>
              <a:rPr spc="-2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1,</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0,</a:t>
            </a:r>
            <a:r>
              <a:rPr spc="-15" dirty="0"/>
              <a:t> </a:t>
            </a:r>
            <a:r>
              <a:rPr dirty="0"/>
              <a:t>1,</a:t>
            </a:r>
            <a:r>
              <a:rPr spc="-15" dirty="0"/>
              <a:t> </a:t>
            </a:r>
            <a:r>
              <a:rPr spc="-25" dirty="0"/>
              <a:t>0,</a:t>
            </a:r>
          </a:p>
          <a:p>
            <a:pPr marL="12700">
              <a:lnSpc>
                <a:spcPct val="100000"/>
              </a:lnSpc>
              <a:spcBef>
                <a:spcPts val="20"/>
              </a:spcBef>
            </a:pPr>
            <a:r>
              <a:rPr dirty="0"/>
              <a:t>1,</a:t>
            </a:r>
            <a:r>
              <a:rPr spc="-25" dirty="0"/>
              <a:t> </a:t>
            </a:r>
            <a:r>
              <a:rPr dirty="0"/>
              <a:t>1,</a:t>
            </a:r>
            <a:r>
              <a:rPr spc="-15" dirty="0"/>
              <a:t> </a:t>
            </a:r>
            <a:r>
              <a:rPr dirty="0"/>
              <a:t>1,</a:t>
            </a:r>
            <a:r>
              <a:rPr spc="-15" dirty="0"/>
              <a:t> </a:t>
            </a:r>
            <a:r>
              <a:rPr dirty="0"/>
              <a:t>1,</a:t>
            </a:r>
            <a:r>
              <a:rPr spc="-15" dirty="0"/>
              <a:t> </a:t>
            </a:r>
            <a:r>
              <a:rPr dirty="0"/>
              <a:t>1,</a:t>
            </a:r>
            <a:r>
              <a:rPr spc="-15" dirty="0"/>
              <a:t> </a:t>
            </a:r>
            <a:r>
              <a:rPr dirty="0"/>
              <a:t>0,</a:t>
            </a:r>
            <a:r>
              <a:rPr spc="-15" dirty="0"/>
              <a:t> </a:t>
            </a:r>
            <a:r>
              <a:rPr dirty="0"/>
              <a:t>0,</a:t>
            </a:r>
            <a:r>
              <a:rPr spc="-15" dirty="0"/>
              <a:t> </a:t>
            </a:r>
            <a:r>
              <a:rPr dirty="0"/>
              <a:t>1,</a:t>
            </a:r>
            <a:r>
              <a:rPr spc="-15" dirty="0"/>
              <a:t> </a:t>
            </a:r>
            <a:r>
              <a:rPr dirty="0"/>
              <a:t>0,</a:t>
            </a:r>
            <a:r>
              <a:rPr spc="-15" dirty="0"/>
              <a:t> </a:t>
            </a:r>
            <a:r>
              <a:rPr dirty="0"/>
              <a:t>0,</a:t>
            </a:r>
            <a:r>
              <a:rPr spc="-15" dirty="0"/>
              <a:t> </a:t>
            </a:r>
            <a:r>
              <a:rPr dirty="0"/>
              <a:t>1,</a:t>
            </a:r>
            <a:r>
              <a:rPr spc="-15" dirty="0"/>
              <a:t> </a:t>
            </a:r>
            <a:r>
              <a:rPr dirty="0"/>
              <a:t>1,</a:t>
            </a:r>
            <a:r>
              <a:rPr spc="-15" dirty="0"/>
              <a:t> </a:t>
            </a:r>
            <a:r>
              <a:rPr dirty="0"/>
              <a:t>1,</a:t>
            </a:r>
            <a:r>
              <a:rPr spc="-15" dirty="0"/>
              <a:t> </a:t>
            </a:r>
            <a:r>
              <a:rPr dirty="0"/>
              <a:t>1,</a:t>
            </a:r>
            <a:r>
              <a:rPr spc="-15" dirty="0"/>
              <a:t> </a:t>
            </a:r>
            <a:r>
              <a:rPr dirty="0"/>
              <a:t>0,</a:t>
            </a:r>
            <a:r>
              <a:rPr spc="-15" dirty="0"/>
              <a:t> </a:t>
            </a:r>
            <a:r>
              <a:rPr dirty="0"/>
              <a:t>1,</a:t>
            </a:r>
            <a:r>
              <a:rPr spc="-15" dirty="0"/>
              <a:t> </a:t>
            </a:r>
            <a:r>
              <a:rPr dirty="0"/>
              <a:t>0,</a:t>
            </a:r>
            <a:r>
              <a:rPr spc="-15" dirty="0"/>
              <a:t> </a:t>
            </a:r>
            <a:r>
              <a:rPr dirty="0"/>
              <a:t>0,</a:t>
            </a:r>
            <a:r>
              <a:rPr spc="-15" dirty="0"/>
              <a:t> </a:t>
            </a:r>
            <a:r>
              <a:rPr dirty="0"/>
              <a:t>1,</a:t>
            </a:r>
            <a:r>
              <a:rPr spc="-15" dirty="0"/>
              <a:t> </a:t>
            </a:r>
            <a:r>
              <a:rPr dirty="0"/>
              <a:t>1,</a:t>
            </a:r>
            <a:r>
              <a:rPr spc="-15" dirty="0"/>
              <a:t> </a:t>
            </a:r>
            <a:r>
              <a:rPr dirty="0"/>
              <a:t>1,</a:t>
            </a:r>
            <a:r>
              <a:rPr spc="-15" dirty="0"/>
              <a:t> </a:t>
            </a:r>
            <a:r>
              <a:rPr dirty="0"/>
              <a:t>1,</a:t>
            </a:r>
            <a:r>
              <a:rPr spc="-15" dirty="0"/>
              <a:t> </a:t>
            </a:r>
            <a:r>
              <a:rPr dirty="0"/>
              <a:t>0,</a:t>
            </a:r>
            <a:r>
              <a:rPr spc="-15" dirty="0"/>
              <a:t> </a:t>
            </a:r>
            <a:r>
              <a:rPr dirty="0"/>
              <a:t>1,</a:t>
            </a:r>
            <a:r>
              <a:rPr spc="-15" dirty="0"/>
              <a:t> </a:t>
            </a:r>
            <a:r>
              <a:rPr spc="-25" dirty="0"/>
              <a:t>0,</a:t>
            </a:r>
          </a:p>
          <a:p>
            <a:pPr marL="12700">
              <a:lnSpc>
                <a:spcPct val="100000"/>
              </a:lnSpc>
              <a:spcBef>
                <a:spcPts val="50"/>
              </a:spcBef>
            </a:pPr>
            <a:r>
              <a:rPr dirty="0"/>
              <a:t>0,</a:t>
            </a:r>
            <a:r>
              <a:rPr spc="-25" dirty="0"/>
              <a:t> </a:t>
            </a:r>
            <a:r>
              <a:rPr dirty="0"/>
              <a:t>1,</a:t>
            </a:r>
            <a:r>
              <a:rPr spc="-15" dirty="0"/>
              <a:t> </a:t>
            </a:r>
            <a:r>
              <a:rPr dirty="0"/>
              <a:t>0,</a:t>
            </a:r>
            <a:r>
              <a:rPr spc="-15" dirty="0"/>
              <a:t> </a:t>
            </a:r>
            <a:r>
              <a:rPr dirty="0"/>
              <a:t>1,</a:t>
            </a:r>
            <a:r>
              <a:rPr spc="-15" dirty="0"/>
              <a:t> </a:t>
            </a:r>
            <a:r>
              <a:rPr dirty="0"/>
              <a:t>0,</a:t>
            </a:r>
            <a:r>
              <a:rPr spc="-15" dirty="0"/>
              <a:t> </a:t>
            </a:r>
            <a:r>
              <a:rPr dirty="0"/>
              <a:t>0,</a:t>
            </a:r>
            <a:r>
              <a:rPr spc="-15" dirty="0"/>
              <a:t> </a:t>
            </a:r>
            <a:r>
              <a:rPr dirty="0"/>
              <a:t>1,</a:t>
            </a:r>
            <a:r>
              <a:rPr spc="-15" dirty="0"/>
              <a:t> </a:t>
            </a:r>
            <a:r>
              <a:rPr dirty="0"/>
              <a:t>1,</a:t>
            </a:r>
            <a:r>
              <a:rPr spc="-15" dirty="0"/>
              <a:t> </a:t>
            </a:r>
            <a:r>
              <a:rPr dirty="0"/>
              <a:t>1,</a:t>
            </a:r>
            <a:r>
              <a:rPr spc="-15" dirty="0"/>
              <a:t> </a:t>
            </a:r>
            <a:r>
              <a:rPr dirty="0"/>
              <a:t>0,</a:t>
            </a:r>
            <a:r>
              <a:rPr spc="-15" dirty="0"/>
              <a:t> </a:t>
            </a:r>
            <a:r>
              <a:rPr dirty="0"/>
              <a:t>0,</a:t>
            </a:r>
            <a:r>
              <a:rPr spc="-15" dirty="0"/>
              <a:t> </a:t>
            </a:r>
            <a:r>
              <a:rPr dirty="0"/>
              <a:t>1,</a:t>
            </a:r>
            <a:r>
              <a:rPr spc="-15" dirty="0"/>
              <a:t> </a:t>
            </a:r>
            <a:r>
              <a:rPr dirty="0"/>
              <a:t>0,</a:t>
            </a:r>
            <a:r>
              <a:rPr spc="-15" dirty="0"/>
              <a:t> </a:t>
            </a:r>
            <a:r>
              <a:rPr dirty="0"/>
              <a:t>0,</a:t>
            </a:r>
            <a:r>
              <a:rPr spc="-15" dirty="0"/>
              <a:t> </a:t>
            </a:r>
            <a:r>
              <a:rPr dirty="0"/>
              <a:t>0,</a:t>
            </a:r>
            <a:r>
              <a:rPr spc="-15" dirty="0"/>
              <a:t> </a:t>
            </a:r>
            <a:r>
              <a:rPr dirty="0"/>
              <a:t>1,</a:t>
            </a:r>
            <a:r>
              <a:rPr spc="-15" dirty="0"/>
              <a:t> </a:t>
            </a:r>
            <a:r>
              <a:rPr dirty="0"/>
              <a:t>1,</a:t>
            </a:r>
            <a:r>
              <a:rPr spc="-15" dirty="0"/>
              <a:t> </a:t>
            </a:r>
            <a:r>
              <a:rPr dirty="0"/>
              <a:t>1,</a:t>
            </a:r>
            <a:r>
              <a:rPr spc="-15" dirty="0"/>
              <a:t> </a:t>
            </a:r>
            <a:r>
              <a:rPr dirty="0"/>
              <a:t>0,</a:t>
            </a:r>
            <a:r>
              <a:rPr spc="-15" dirty="0"/>
              <a:t> </a:t>
            </a:r>
            <a:r>
              <a:rPr dirty="0"/>
              <a:t>1,</a:t>
            </a:r>
            <a:r>
              <a:rPr spc="-15" dirty="0"/>
              <a:t> </a:t>
            </a:r>
            <a:r>
              <a:rPr dirty="0"/>
              <a:t>1,</a:t>
            </a:r>
            <a:r>
              <a:rPr spc="-15" dirty="0"/>
              <a:t> </a:t>
            </a:r>
            <a:r>
              <a:rPr dirty="0"/>
              <a:t>0,</a:t>
            </a:r>
            <a:r>
              <a:rPr spc="-15" dirty="0"/>
              <a:t> </a:t>
            </a:r>
            <a:r>
              <a:rPr dirty="0"/>
              <a:t>0,</a:t>
            </a:r>
            <a:r>
              <a:rPr spc="-15" dirty="0"/>
              <a:t> </a:t>
            </a:r>
            <a:r>
              <a:rPr dirty="0"/>
              <a:t>1,</a:t>
            </a:r>
            <a:r>
              <a:rPr spc="-15" dirty="0"/>
              <a:t> </a:t>
            </a:r>
            <a:r>
              <a:rPr spc="-25" dirty="0"/>
              <a:t>1,</a:t>
            </a:r>
          </a:p>
        </p:txBody>
      </p:sp>
      <p:sp>
        <p:nvSpPr>
          <p:cNvPr id="10" name="object 10"/>
          <p:cNvSpPr txBox="1"/>
          <p:nvPr/>
        </p:nvSpPr>
        <p:spPr>
          <a:xfrm>
            <a:off x="293098" y="3257550"/>
            <a:ext cx="1896110" cy="498475"/>
          </a:xfrm>
          <a:prstGeom prst="rect">
            <a:avLst/>
          </a:prstGeom>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bc.data</a:t>
            </a:r>
            <a:endParaRPr sz="2000">
              <a:latin typeface="Courier New"/>
              <a:cs typeface="Courier New"/>
            </a:endParaRPr>
          </a:p>
        </p:txBody>
      </p:sp>
      <p:sp>
        <p:nvSpPr>
          <p:cNvPr id="11" name="object 11"/>
          <p:cNvSpPr txBox="1"/>
          <p:nvPr/>
        </p:nvSpPr>
        <p:spPr>
          <a:xfrm>
            <a:off x="2561498" y="3355340"/>
            <a:ext cx="6021705" cy="845819"/>
          </a:xfrm>
          <a:prstGeom prst="rect">
            <a:avLst/>
          </a:prstGeom>
        </p:spPr>
        <p:txBody>
          <a:bodyPr vert="horz" wrap="square" lIns="0" tIns="28575" rIns="0" bIns="0" rtlCol="0">
            <a:spAutoFit/>
          </a:bodyPr>
          <a:lstStyle/>
          <a:p>
            <a:pPr marL="12700" marR="5080">
              <a:lnSpc>
                <a:spcPts val="2090"/>
              </a:lnSpc>
              <a:spcBef>
                <a:spcPts val="225"/>
              </a:spcBef>
            </a:pPr>
            <a:r>
              <a:rPr sz="1800" dirty="0">
                <a:latin typeface="Yu Mincho"/>
                <a:cs typeface="Yu Mincho"/>
              </a:rPr>
              <a:t>array([[1.799e+01,</a:t>
            </a:r>
            <a:r>
              <a:rPr sz="1800" spc="-50" dirty="0">
                <a:latin typeface="Yu Mincho"/>
                <a:cs typeface="Yu Mincho"/>
              </a:rPr>
              <a:t> </a:t>
            </a:r>
            <a:r>
              <a:rPr sz="1800" dirty="0">
                <a:latin typeface="Yu Mincho"/>
                <a:cs typeface="Yu Mincho"/>
              </a:rPr>
              <a:t>1.038e+01,</a:t>
            </a:r>
            <a:r>
              <a:rPr sz="1800" spc="-45" dirty="0">
                <a:latin typeface="Yu Mincho"/>
                <a:cs typeface="Yu Mincho"/>
              </a:rPr>
              <a:t> </a:t>
            </a:r>
            <a:r>
              <a:rPr sz="1800" dirty="0">
                <a:latin typeface="Yu Mincho"/>
                <a:cs typeface="Yu Mincho"/>
              </a:rPr>
              <a:t>1.228e+02,</a:t>
            </a:r>
            <a:r>
              <a:rPr sz="1800" spc="-50" dirty="0">
                <a:latin typeface="Yu Mincho"/>
                <a:cs typeface="Yu Mincho"/>
              </a:rPr>
              <a:t> </a:t>
            </a:r>
            <a:r>
              <a:rPr sz="1800" dirty="0">
                <a:latin typeface="Yu Mincho"/>
                <a:cs typeface="Yu Mincho"/>
              </a:rPr>
              <a:t>…,</a:t>
            </a:r>
            <a:r>
              <a:rPr sz="1800" spc="-45" dirty="0">
                <a:latin typeface="Yu Mincho"/>
                <a:cs typeface="Yu Mincho"/>
              </a:rPr>
              <a:t> </a:t>
            </a:r>
            <a:r>
              <a:rPr sz="1800" spc="-10" dirty="0">
                <a:latin typeface="Yu Mincho"/>
                <a:cs typeface="Yu Mincho"/>
              </a:rPr>
              <a:t>2.654e-</a:t>
            </a:r>
            <a:r>
              <a:rPr sz="1800" spc="-25" dirty="0">
                <a:latin typeface="Yu Mincho"/>
                <a:cs typeface="Yu Mincho"/>
              </a:rPr>
              <a:t>01, </a:t>
            </a:r>
            <a:r>
              <a:rPr sz="1800" spc="-10" dirty="0">
                <a:latin typeface="Yu Mincho"/>
                <a:cs typeface="Yu Mincho"/>
              </a:rPr>
              <a:t>4.601e-</a:t>
            </a:r>
            <a:r>
              <a:rPr sz="1800" dirty="0">
                <a:latin typeface="Yu Mincho"/>
                <a:cs typeface="Yu Mincho"/>
              </a:rPr>
              <a:t>01,</a:t>
            </a:r>
            <a:r>
              <a:rPr sz="1800" spc="-55" dirty="0">
                <a:latin typeface="Yu Mincho"/>
                <a:cs typeface="Yu Mincho"/>
              </a:rPr>
              <a:t> </a:t>
            </a:r>
            <a:r>
              <a:rPr sz="1800" spc="-10" dirty="0">
                <a:latin typeface="Yu Mincho"/>
                <a:cs typeface="Yu Mincho"/>
              </a:rPr>
              <a:t>1.189e-</a:t>
            </a:r>
            <a:r>
              <a:rPr sz="1800" dirty="0">
                <a:latin typeface="Yu Mincho"/>
                <a:cs typeface="Yu Mincho"/>
              </a:rPr>
              <a:t>01],</a:t>
            </a:r>
            <a:r>
              <a:rPr sz="1800" spc="-50" dirty="0">
                <a:latin typeface="Yu Mincho"/>
                <a:cs typeface="Yu Mincho"/>
              </a:rPr>
              <a:t> </a:t>
            </a:r>
            <a:r>
              <a:rPr sz="1800" dirty="0">
                <a:latin typeface="Yu Mincho"/>
                <a:cs typeface="Yu Mincho"/>
              </a:rPr>
              <a:t>[2.057e+01,</a:t>
            </a:r>
            <a:r>
              <a:rPr sz="1800" spc="-55" dirty="0">
                <a:latin typeface="Yu Mincho"/>
                <a:cs typeface="Yu Mincho"/>
              </a:rPr>
              <a:t> </a:t>
            </a:r>
            <a:r>
              <a:rPr sz="1800" dirty="0">
                <a:latin typeface="Yu Mincho"/>
                <a:cs typeface="Yu Mincho"/>
              </a:rPr>
              <a:t>1.777e+01,</a:t>
            </a:r>
            <a:r>
              <a:rPr sz="1800" spc="-50" dirty="0">
                <a:latin typeface="Yu Mincho"/>
                <a:cs typeface="Yu Mincho"/>
              </a:rPr>
              <a:t> </a:t>
            </a:r>
            <a:r>
              <a:rPr sz="1800" spc="-10" dirty="0">
                <a:latin typeface="Yu Mincho"/>
                <a:cs typeface="Yu Mincho"/>
              </a:rPr>
              <a:t>1.329e+02,</a:t>
            </a:r>
            <a:endParaRPr sz="1800">
              <a:latin typeface="Yu Mincho"/>
              <a:cs typeface="Yu Mincho"/>
            </a:endParaRPr>
          </a:p>
          <a:p>
            <a:pPr marL="12700">
              <a:lnSpc>
                <a:spcPts val="2150"/>
              </a:lnSpc>
            </a:pPr>
            <a:r>
              <a:rPr sz="1800" dirty="0">
                <a:latin typeface="Yu Mincho"/>
                <a:cs typeface="Yu Mincho"/>
              </a:rPr>
              <a:t>…,</a:t>
            </a:r>
            <a:r>
              <a:rPr sz="1800" spc="-10" dirty="0">
                <a:latin typeface="Yu Mincho"/>
                <a:cs typeface="Yu Mincho"/>
              </a:rPr>
              <a:t> 1.860e-</a:t>
            </a:r>
            <a:r>
              <a:rPr sz="1800" dirty="0">
                <a:latin typeface="Yu Mincho"/>
                <a:cs typeface="Yu Mincho"/>
              </a:rPr>
              <a:t>01,</a:t>
            </a:r>
            <a:r>
              <a:rPr sz="1800" spc="-5" dirty="0">
                <a:latin typeface="Yu Mincho"/>
                <a:cs typeface="Yu Mincho"/>
              </a:rPr>
              <a:t> </a:t>
            </a:r>
            <a:r>
              <a:rPr sz="1800" spc="-10" dirty="0">
                <a:latin typeface="Yu Mincho"/>
                <a:cs typeface="Yu Mincho"/>
              </a:rPr>
              <a:t>2.750e-</a:t>
            </a:r>
            <a:r>
              <a:rPr sz="1800" dirty="0">
                <a:latin typeface="Yu Mincho"/>
                <a:cs typeface="Yu Mincho"/>
              </a:rPr>
              <a:t>01,</a:t>
            </a:r>
            <a:r>
              <a:rPr sz="1800" spc="-5" dirty="0">
                <a:latin typeface="Yu Mincho"/>
                <a:cs typeface="Yu Mincho"/>
              </a:rPr>
              <a:t> </a:t>
            </a:r>
            <a:r>
              <a:rPr sz="1800" spc="-10" dirty="0">
                <a:latin typeface="Yu Mincho"/>
                <a:cs typeface="Yu Mincho"/>
              </a:rPr>
              <a:t>8.902e-</a:t>
            </a:r>
            <a:r>
              <a:rPr sz="1800" dirty="0">
                <a:latin typeface="Yu Mincho"/>
                <a:cs typeface="Yu Mincho"/>
              </a:rPr>
              <a:t>02],</a:t>
            </a:r>
            <a:r>
              <a:rPr sz="1800" spc="-5" dirty="0">
                <a:latin typeface="Yu Mincho"/>
                <a:cs typeface="Yu Mincho"/>
              </a:rPr>
              <a:t> </a:t>
            </a:r>
            <a:r>
              <a:rPr sz="1800" spc="-10" dirty="0">
                <a:latin typeface="Yu Mincho"/>
                <a:cs typeface="Yu Mincho"/>
              </a:rPr>
              <a:t>[1.969e+01,</a:t>
            </a:r>
            <a:endParaRPr sz="1800">
              <a:latin typeface="Yu Mincho"/>
              <a:cs typeface="Yu Mincho"/>
            </a:endParaRPr>
          </a:p>
        </p:txBody>
      </p:sp>
      <p:sp>
        <p:nvSpPr>
          <p:cNvPr id="12" name="object 12"/>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13" name="object 13"/>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14" name="object 14"/>
          <p:cNvGrpSpPr/>
          <p:nvPr/>
        </p:nvGrpSpPr>
        <p:grpSpPr>
          <a:xfrm>
            <a:off x="6834037" y="9926"/>
            <a:ext cx="2319655" cy="1200150"/>
            <a:chOff x="6834037" y="9926"/>
            <a:chExt cx="2319655" cy="1200150"/>
          </a:xfrm>
        </p:grpSpPr>
        <p:sp>
          <p:nvSpPr>
            <p:cNvPr id="15" name="object 15"/>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6" name="object 16"/>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7" name="object 17"/>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8" name="object 18"/>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9" name="object 19"/>
          <p:cNvSpPr/>
          <p:nvPr/>
        </p:nvSpPr>
        <p:spPr>
          <a:xfrm>
            <a:off x="8135297" y="4419932"/>
            <a:ext cx="748665" cy="427990"/>
          </a:xfrm>
          <a:custGeom>
            <a:avLst/>
            <a:gdLst/>
            <a:ahLst/>
            <a:cxnLst/>
            <a:rect l="l" t="t" r="r" b="b"/>
            <a:pathLst>
              <a:path w="748665" h="427989">
                <a:moveTo>
                  <a:pt x="0" y="106992"/>
                </a:moveTo>
                <a:lnTo>
                  <a:pt x="534394" y="106992"/>
                </a:lnTo>
                <a:lnTo>
                  <a:pt x="534394" y="0"/>
                </a:lnTo>
                <a:lnTo>
                  <a:pt x="748379" y="213985"/>
                </a:lnTo>
                <a:lnTo>
                  <a:pt x="534394" y="427970"/>
                </a:lnTo>
                <a:lnTo>
                  <a:pt x="534394" y="320977"/>
                </a:lnTo>
                <a:lnTo>
                  <a:pt x="0" y="320977"/>
                </a:lnTo>
                <a:lnTo>
                  <a:pt x="0" y="106992"/>
                </a:lnTo>
                <a:close/>
              </a:path>
            </a:pathLst>
          </a:custGeom>
          <a:ln w="22225">
            <a:solidFill>
              <a:srgbClr val="0D0D0D"/>
            </a:solidFill>
          </a:ln>
        </p:spPr>
        <p:txBody>
          <a:bodyPr wrap="square" lIns="0" tIns="0" rIns="0" bIns="0" rtlCol="0"/>
          <a:lstStyle/>
          <a:p>
            <a:endParaRPr/>
          </a:p>
        </p:txBody>
      </p:sp>
      <p:sp>
        <p:nvSpPr>
          <p:cNvPr id="20" name="object 20"/>
          <p:cNvSpPr txBox="1"/>
          <p:nvPr/>
        </p:nvSpPr>
        <p:spPr>
          <a:xfrm>
            <a:off x="8244851" y="4500372"/>
            <a:ext cx="422909"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colab</a:t>
            </a:r>
            <a:endParaRPr sz="14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3FDD5A22-F58E-DB30-D68A-F7C7E4B535D1}"/>
              </a:ext>
            </a:extLst>
          </p:cNvPr>
          <p:cNvSpPr/>
          <p:nvPr/>
        </p:nvSpPr>
        <p:spPr>
          <a:xfrm>
            <a:off x="4906645" y="2343150"/>
            <a:ext cx="2408555" cy="2248439"/>
          </a:xfrm>
          <a:prstGeom prst="rect">
            <a:avLst/>
          </a:prstGeom>
          <a:solidFill>
            <a:srgbClr val="A2DB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object 2"/>
          <p:cNvSpPr txBox="1"/>
          <p:nvPr/>
        </p:nvSpPr>
        <p:spPr>
          <a:xfrm>
            <a:off x="142239" y="527523"/>
            <a:ext cx="2760980" cy="85407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a:p>
            <a:pPr marL="45720">
              <a:lnSpc>
                <a:spcPct val="100000"/>
              </a:lnSpc>
              <a:spcBef>
                <a:spcPts val="201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2</a:t>
            </a:r>
            <a:r>
              <a:rPr sz="1800" b="1" spc="-10" dirty="0">
                <a:solidFill>
                  <a:srgbClr val="002060"/>
                </a:solidFill>
                <a:latin typeface="Meiryo"/>
                <a:cs typeface="Meiryo"/>
              </a:rPr>
              <a:t> 乳がんデータ</a:t>
            </a:r>
            <a:endParaRPr sz="1800">
              <a:latin typeface="Meiryo"/>
              <a:cs typeface="Meiryo"/>
            </a:endParaRPr>
          </a:p>
        </p:txBody>
      </p:sp>
      <p:sp>
        <p:nvSpPr>
          <p:cNvPr id="3" name="object 3"/>
          <p:cNvSpPr txBox="1"/>
          <p:nvPr/>
        </p:nvSpPr>
        <p:spPr>
          <a:xfrm>
            <a:off x="4543118" y="4912867"/>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898989"/>
                </a:solidFill>
                <a:latin typeface="Arial"/>
                <a:cs typeface="Arial"/>
              </a:rPr>
              <a:t>4</a:t>
            </a:r>
            <a:endParaRPr sz="1800">
              <a:latin typeface="Arial"/>
              <a:cs typeface="Arial"/>
            </a:endParaRPr>
          </a:p>
        </p:txBody>
      </p:sp>
      <p:sp>
        <p:nvSpPr>
          <p:cNvPr id="4" name="object 4"/>
          <p:cNvSpPr txBox="1"/>
          <p:nvPr/>
        </p:nvSpPr>
        <p:spPr>
          <a:xfrm>
            <a:off x="5192429" y="1501852"/>
            <a:ext cx="1896110" cy="498475"/>
          </a:xfrm>
          <a:prstGeom prst="rect">
            <a:avLst/>
          </a:prstGeom>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bc.target</a:t>
            </a:r>
            <a:endParaRPr sz="2000">
              <a:latin typeface="Courier New"/>
              <a:cs typeface="Courier New"/>
            </a:endParaRPr>
          </a:p>
        </p:txBody>
      </p:sp>
      <p:sp>
        <p:nvSpPr>
          <p:cNvPr id="5" name="object 5"/>
          <p:cNvSpPr txBox="1"/>
          <p:nvPr/>
        </p:nvSpPr>
        <p:spPr>
          <a:xfrm>
            <a:off x="1360232" y="1501852"/>
            <a:ext cx="1896110" cy="498475"/>
          </a:xfrm>
          <a:prstGeom prst="rect">
            <a:avLst/>
          </a:prstGeom>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bc.data</a:t>
            </a:r>
            <a:endParaRPr sz="2000">
              <a:latin typeface="Courier New"/>
              <a:cs typeface="Courier New"/>
            </a:endParaRPr>
          </a:p>
        </p:txBody>
      </p:sp>
      <p:sp>
        <p:nvSpPr>
          <p:cNvPr id="6" name="object 6"/>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7" name="object 7"/>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8" name="object 8"/>
          <p:cNvGrpSpPr/>
          <p:nvPr/>
        </p:nvGrpSpPr>
        <p:grpSpPr>
          <a:xfrm>
            <a:off x="6834037" y="9926"/>
            <a:ext cx="2319655" cy="1200150"/>
            <a:chOff x="6834037" y="9926"/>
            <a:chExt cx="2319655" cy="1200150"/>
          </a:xfrm>
        </p:grpSpPr>
        <p:sp>
          <p:nvSpPr>
            <p:cNvPr id="9" name="object 9"/>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0" name="object 10"/>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1" name="object 11"/>
          <p:cNvSpPr txBox="1"/>
          <p:nvPr/>
        </p:nvSpPr>
        <p:spPr>
          <a:xfrm>
            <a:off x="6881661" y="49007"/>
            <a:ext cx="1939925" cy="561340"/>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2" name="object 12"/>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3" name="object 13"/>
          <p:cNvSpPr txBox="1"/>
          <p:nvPr/>
        </p:nvSpPr>
        <p:spPr>
          <a:xfrm>
            <a:off x="1670787" y="2052827"/>
            <a:ext cx="10922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特徴量データ</a:t>
            </a:r>
            <a:endParaRPr sz="1400">
              <a:latin typeface="MS Gothic"/>
              <a:cs typeface="MS Gothic"/>
            </a:endParaRPr>
          </a:p>
        </p:txBody>
      </p:sp>
      <p:sp>
        <p:nvSpPr>
          <p:cNvPr id="14" name="object 14"/>
          <p:cNvSpPr txBox="1"/>
          <p:nvPr/>
        </p:nvSpPr>
        <p:spPr>
          <a:xfrm>
            <a:off x="5636950" y="2052827"/>
            <a:ext cx="9144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正解データ</a:t>
            </a:r>
            <a:endParaRPr sz="1400">
              <a:latin typeface="MS Gothic"/>
              <a:cs typeface="MS Gothic"/>
            </a:endParaRPr>
          </a:p>
        </p:txBody>
      </p:sp>
      <p:sp>
        <p:nvSpPr>
          <p:cNvPr id="15" name="object 15"/>
          <p:cNvSpPr txBox="1"/>
          <p:nvPr/>
        </p:nvSpPr>
        <p:spPr>
          <a:xfrm>
            <a:off x="1090027" y="2346973"/>
            <a:ext cx="2436495" cy="2265680"/>
          </a:xfrm>
          <a:prstGeom prst="rect">
            <a:avLst/>
          </a:prstGeom>
          <a:solidFill>
            <a:srgbClr val="00B0F0">
              <a:alpha val="48629"/>
            </a:srgbClr>
          </a:solidFill>
        </p:spPr>
        <p:txBody>
          <a:bodyPr vert="horz" wrap="square" lIns="0" tIns="101600" rIns="0" bIns="0" rtlCol="0">
            <a:spAutoFit/>
          </a:bodyPr>
          <a:lstStyle/>
          <a:p>
            <a:pPr marL="720725">
              <a:lnSpc>
                <a:spcPct val="100000"/>
              </a:lnSpc>
              <a:spcBef>
                <a:spcPts val="800"/>
              </a:spcBef>
            </a:pPr>
            <a:r>
              <a:rPr sz="1600" dirty="0">
                <a:latin typeface="Arial"/>
                <a:cs typeface="Arial"/>
              </a:rPr>
              <a:t>(569,</a:t>
            </a:r>
            <a:r>
              <a:rPr sz="1600" spc="-35" dirty="0">
                <a:latin typeface="Arial"/>
                <a:cs typeface="Arial"/>
              </a:rPr>
              <a:t> </a:t>
            </a:r>
            <a:r>
              <a:rPr sz="1600" spc="-25" dirty="0">
                <a:latin typeface="Arial"/>
                <a:cs typeface="Arial"/>
              </a:rPr>
              <a:t>30)</a:t>
            </a:r>
            <a:endParaRPr sz="1600">
              <a:latin typeface="Arial"/>
              <a:cs typeface="Arial"/>
            </a:endParaRPr>
          </a:p>
          <a:p>
            <a:pPr>
              <a:lnSpc>
                <a:spcPct val="100000"/>
              </a:lnSpc>
              <a:spcBef>
                <a:spcPts val="365"/>
              </a:spcBef>
            </a:pPr>
            <a:endParaRPr sz="1600">
              <a:latin typeface="Arial"/>
              <a:cs typeface="Arial"/>
            </a:endParaRPr>
          </a:p>
          <a:p>
            <a:pPr marR="5715" algn="ctr">
              <a:lnSpc>
                <a:spcPct val="100000"/>
              </a:lnSpc>
            </a:pPr>
            <a:r>
              <a:rPr sz="1600" spc="-10" dirty="0">
                <a:latin typeface="Arial"/>
                <a:cs typeface="Arial"/>
              </a:rPr>
              <a:t>569</a:t>
            </a:r>
            <a:r>
              <a:rPr sz="1600" spc="-10" dirty="0">
                <a:latin typeface="MS Gothic"/>
                <a:cs typeface="MS Gothic"/>
              </a:rPr>
              <a:t>個のデータ</a:t>
            </a:r>
            <a:endParaRPr sz="1600">
              <a:latin typeface="MS Gothic"/>
              <a:cs typeface="MS Gothic"/>
            </a:endParaRPr>
          </a:p>
          <a:p>
            <a:pPr marR="12700" algn="ctr">
              <a:lnSpc>
                <a:spcPct val="100000"/>
              </a:lnSpc>
              <a:spcBef>
                <a:spcPts val="1060"/>
              </a:spcBef>
            </a:pPr>
            <a:r>
              <a:rPr sz="1600" dirty="0">
                <a:latin typeface="MS Gothic"/>
                <a:cs typeface="MS Gothic"/>
              </a:rPr>
              <a:t>それぞれ</a:t>
            </a:r>
            <a:r>
              <a:rPr sz="1600" spc="-10" dirty="0">
                <a:latin typeface="Arial"/>
                <a:cs typeface="Arial"/>
              </a:rPr>
              <a:t>30</a:t>
            </a:r>
            <a:r>
              <a:rPr sz="1600" spc="-10" dirty="0">
                <a:latin typeface="MS Gothic"/>
                <a:cs typeface="MS Gothic"/>
              </a:rPr>
              <a:t>個の特徴量</a:t>
            </a:r>
            <a:endParaRPr sz="1600">
              <a:latin typeface="MS Gothic"/>
              <a:cs typeface="MS Gothic"/>
            </a:endParaRPr>
          </a:p>
        </p:txBody>
      </p:sp>
      <p:sp>
        <p:nvSpPr>
          <p:cNvPr id="16" name="object 16"/>
          <p:cNvSpPr txBox="1"/>
          <p:nvPr/>
        </p:nvSpPr>
        <p:spPr>
          <a:xfrm>
            <a:off x="4985260" y="2346973"/>
            <a:ext cx="2328545" cy="1198341"/>
          </a:xfrm>
          <a:prstGeom prst="rect">
            <a:avLst/>
          </a:prstGeom>
          <a:noFill/>
        </p:spPr>
        <p:txBody>
          <a:bodyPr vert="horz" wrap="square" lIns="0" tIns="101600" rIns="0" bIns="0" rtlCol="0">
            <a:spAutoFit/>
          </a:bodyPr>
          <a:lstStyle/>
          <a:p>
            <a:pPr marR="15875" algn="ctr">
              <a:lnSpc>
                <a:spcPct val="100000"/>
              </a:lnSpc>
              <a:spcBef>
                <a:spcPts val="800"/>
              </a:spcBef>
            </a:pPr>
            <a:r>
              <a:rPr sz="1600" spc="-10" dirty="0">
                <a:latin typeface="Arial"/>
                <a:cs typeface="Arial"/>
              </a:rPr>
              <a:t>(569,)</a:t>
            </a:r>
            <a:endParaRPr sz="1600">
              <a:latin typeface="Arial"/>
              <a:cs typeface="Arial"/>
            </a:endParaRPr>
          </a:p>
          <a:p>
            <a:pPr marL="226060" marR="243204" indent="306070">
              <a:lnSpc>
                <a:spcPct val="166200"/>
              </a:lnSpc>
              <a:spcBef>
                <a:spcPts val="720"/>
              </a:spcBef>
            </a:pPr>
            <a:r>
              <a:rPr sz="1600" spc="-10" dirty="0">
                <a:latin typeface="Arial"/>
                <a:cs typeface="Arial"/>
              </a:rPr>
              <a:t>569</a:t>
            </a:r>
            <a:r>
              <a:rPr sz="1600" spc="-10" dirty="0">
                <a:latin typeface="MS Gothic"/>
                <a:cs typeface="MS Gothic"/>
              </a:rPr>
              <a:t>個のデータ</a:t>
            </a:r>
            <a:r>
              <a:rPr lang="ja-JP" altLang="en-US" sz="1600" spc="-10" dirty="0">
                <a:latin typeface="MS Gothic"/>
                <a:cs typeface="MS Gothic"/>
              </a:rPr>
              <a:t>　</a:t>
            </a:r>
            <a:r>
              <a:rPr lang="ja-JP" altLang="en-US" sz="1600" dirty="0">
                <a:latin typeface="MS Gothic"/>
                <a:cs typeface="MS Gothic"/>
              </a:rPr>
              <a:t>それぞれ</a:t>
            </a:r>
            <a:r>
              <a:rPr lang="en-US" altLang="ja-JP" sz="1600" spc="-10" dirty="0">
                <a:latin typeface="Arial"/>
                <a:cs typeface="Arial"/>
              </a:rPr>
              <a:t>0</a:t>
            </a:r>
            <a:r>
              <a:rPr lang="ja-JP" altLang="en-US" sz="1600" dirty="0">
                <a:latin typeface="MS Gothic"/>
                <a:cs typeface="MS Gothic"/>
              </a:rPr>
              <a:t>か</a:t>
            </a:r>
            <a:r>
              <a:rPr lang="en-US" altLang="ja-JP" sz="1600" spc="-10" dirty="0">
                <a:latin typeface="Arial"/>
                <a:cs typeface="Arial"/>
              </a:rPr>
              <a:t>1</a:t>
            </a:r>
            <a:r>
              <a:rPr lang="ja-JP" altLang="en-US" sz="1600" spc="-20" dirty="0">
                <a:latin typeface="MS Gothic"/>
                <a:cs typeface="MS Gothic"/>
              </a:rPr>
              <a:t>の正解</a:t>
            </a:r>
            <a:endParaRPr lang="ja-JP" altLang="en-US" sz="1600">
              <a:latin typeface="MS Gothic"/>
              <a:cs typeface="MS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521428"/>
            <a:ext cx="5467350" cy="365760"/>
            <a:chOff x="-9525" y="521428"/>
            <a:chExt cx="5467350" cy="365760"/>
          </a:xfrm>
        </p:grpSpPr>
        <p:sp>
          <p:nvSpPr>
            <p:cNvPr id="3" name="object 3"/>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4" name="object 4"/>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5" name="object 5"/>
          <p:cNvSpPr txBox="1"/>
          <p:nvPr/>
        </p:nvSpPr>
        <p:spPr>
          <a:xfrm>
            <a:off x="142239" y="527523"/>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6" name="object 6"/>
          <p:cNvSpPr txBox="1"/>
          <p:nvPr/>
        </p:nvSpPr>
        <p:spPr>
          <a:xfrm>
            <a:off x="175279" y="1081532"/>
            <a:ext cx="2727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2</a:t>
            </a:r>
            <a:r>
              <a:rPr sz="1800" b="1" spc="-10" dirty="0">
                <a:solidFill>
                  <a:srgbClr val="002060"/>
                </a:solidFill>
                <a:latin typeface="Meiryo"/>
                <a:cs typeface="Meiryo"/>
              </a:rPr>
              <a:t> 乳がんデータ</a:t>
            </a:r>
            <a:endParaRPr sz="1800">
              <a:latin typeface="Meiryo"/>
              <a:cs typeface="Meiryo"/>
            </a:endParaRPr>
          </a:p>
        </p:txBody>
      </p:sp>
      <p:sp>
        <p:nvSpPr>
          <p:cNvPr id="7" name="object 7"/>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8" name="object 8"/>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9" name="object 9"/>
          <p:cNvGrpSpPr/>
          <p:nvPr/>
        </p:nvGrpSpPr>
        <p:grpSpPr>
          <a:xfrm>
            <a:off x="6834037" y="9926"/>
            <a:ext cx="2319655" cy="1200150"/>
            <a:chOff x="6834037" y="9926"/>
            <a:chExt cx="2319655" cy="1200150"/>
          </a:xfrm>
        </p:grpSpPr>
        <p:sp>
          <p:nvSpPr>
            <p:cNvPr id="10" name="object 10"/>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1" name="object 11"/>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2" name="object 12"/>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3" name="object 13"/>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grpSp>
        <p:nvGrpSpPr>
          <p:cNvPr id="14" name="object 14"/>
          <p:cNvGrpSpPr/>
          <p:nvPr/>
        </p:nvGrpSpPr>
        <p:grpSpPr>
          <a:xfrm>
            <a:off x="149164" y="1898758"/>
            <a:ext cx="4424045" cy="2493010"/>
            <a:chOff x="149164" y="1898758"/>
            <a:chExt cx="4424045" cy="2493010"/>
          </a:xfrm>
        </p:grpSpPr>
        <p:pic>
          <p:nvPicPr>
            <p:cNvPr id="15" name="object 15"/>
            <p:cNvPicPr/>
            <p:nvPr/>
          </p:nvPicPr>
          <p:blipFill>
            <a:blip r:embed="rId2" cstate="print"/>
            <a:stretch>
              <a:fillRect/>
            </a:stretch>
          </p:blipFill>
          <p:spPr>
            <a:xfrm>
              <a:off x="158689" y="1908283"/>
              <a:ext cx="4404574" cy="2473902"/>
            </a:xfrm>
            <a:prstGeom prst="rect">
              <a:avLst/>
            </a:prstGeom>
          </p:spPr>
        </p:pic>
        <p:sp>
          <p:nvSpPr>
            <p:cNvPr id="16" name="object 16"/>
            <p:cNvSpPr/>
            <p:nvPr/>
          </p:nvSpPr>
          <p:spPr>
            <a:xfrm>
              <a:off x="153926" y="1903520"/>
              <a:ext cx="4414520" cy="2483485"/>
            </a:xfrm>
            <a:custGeom>
              <a:avLst/>
              <a:gdLst/>
              <a:ahLst/>
              <a:cxnLst/>
              <a:rect l="l" t="t" r="r" b="b"/>
              <a:pathLst>
                <a:path w="4414520" h="2483485">
                  <a:moveTo>
                    <a:pt x="0" y="0"/>
                  </a:moveTo>
                  <a:lnTo>
                    <a:pt x="4414100" y="0"/>
                  </a:lnTo>
                  <a:lnTo>
                    <a:pt x="4414100" y="2483428"/>
                  </a:lnTo>
                  <a:lnTo>
                    <a:pt x="0" y="2483428"/>
                  </a:lnTo>
                  <a:lnTo>
                    <a:pt x="0" y="0"/>
                  </a:lnTo>
                  <a:close/>
                </a:path>
              </a:pathLst>
            </a:custGeom>
            <a:ln w="9525">
              <a:solidFill>
                <a:srgbClr val="000000"/>
              </a:solidFill>
            </a:ln>
          </p:spPr>
          <p:txBody>
            <a:bodyPr wrap="square" lIns="0" tIns="0" rIns="0" bIns="0" rtlCol="0"/>
            <a:lstStyle/>
            <a:p>
              <a:endParaRPr/>
            </a:p>
          </p:txBody>
        </p:sp>
      </p:grpSp>
      <p:grpSp>
        <p:nvGrpSpPr>
          <p:cNvPr id="17" name="object 17"/>
          <p:cNvGrpSpPr/>
          <p:nvPr/>
        </p:nvGrpSpPr>
        <p:grpSpPr>
          <a:xfrm>
            <a:off x="4665505" y="1898757"/>
            <a:ext cx="4424045" cy="2498090"/>
            <a:chOff x="4665505" y="1898757"/>
            <a:chExt cx="4424045" cy="2498090"/>
          </a:xfrm>
        </p:grpSpPr>
        <p:pic>
          <p:nvPicPr>
            <p:cNvPr id="18" name="object 18"/>
            <p:cNvPicPr/>
            <p:nvPr/>
          </p:nvPicPr>
          <p:blipFill>
            <a:blip r:embed="rId3" cstate="print"/>
            <a:stretch>
              <a:fillRect/>
            </a:stretch>
          </p:blipFill>
          <p:spPr>
            <a:xfrm>
              <a:off x="4675030" y="1908282"/>
              <a:ext cx="4404574" cy="2474811"/>
            </a:xfrm>
            <a:prstGeom prst="rect">
              <a:avLst/>
            </a:prstGeom>
          </p:spPr>
        </p:pic>
        <p:sp>
          <p:nvSpPr>
            <p:cNvPr id="19" name="object 19"/>
            <p:cNvSpPr/>
            <p:nvPr/>
          </p:nvSpPr>
          <p:spPr>
            <a:xfrm>
              <a:off x="4670267" y="1903520"/>
              <a:ext cx="4414520" cy="2488565"/>
            </a:xfrm>
            <a:custGeom>
              <a:avLst/>
              <a:gdLst/>
              <a:ahLst/>
              <a:cxnLst/>
              <a:rect l="l" t="t" r="r" b="b"/>
              <a:pathLst>
                <a:path w="4414520" h="2488565">
                  <a:moveTo>
                    <a:pt x="0" y="0"/>
                  </a:moveTo>
                  <a:lnTo>
                    <a:pt x="4414100" y="0"/>
                  </a:lnTo>
                  <a:lnTo>
                    <a:pt x="4414100" y="2488019"/>
                  </a:lnTo>
                  <a:lnTo>
                    <a:pt x="0" y="2488019"/>
                  </a:lnTo>
                  <a:lnTo>
                    <a:pt x="0" y="0"/>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424" y="1912151"/>
            <a:ext cx="8505190" cy="1319530"/>
          </a:xfrm>
          <a:prstGeom prst="rect">
            <a:avLst/>
          </a:prstGeom>
          <a:ln w="25400">
            <a:solidFill>
              <a:srgbClr val="00B0F0"/>
            </a:solidFill>
          </a:ln>
        </p:spPr>
        <p:txBody>
          <a:bodyPr vert="horz" wrap="square" lIns="0" tIns="635" rIns="0" bIns="0" rtlCol="0">
            <a:spAutoFit/>
          </a:bodyPr>
          <a:lstStyle/>
          <a:p>
            <a:pPr marL="205740" marR="1191260">
              <a:lnSpc>
                <a:spcPts val="3220"/>
              </a:lnSpc>
              <a:spcBef>
                <a:spcPts val="5"/>
              </a:spcBef>
            </a:pPr>
            <a:r>
              <a:rPr sz="1800" b="1" dirty="0">
                <a:solidFill>
                  <a:srgbClr val="C586C0"/>
                </a:solidFill>
                <a:latin typeface="Courier New"/>
                <a:cs typeface="Courier New"/>
              </a:rPr>
              <a:t>from</a:t>
            </a:r>
            <a:r>
              <a:rPr sz="1800" b="1" spc="-114" dirty="0">
                <a:solidFill>
                  <a:srgbClr val="C586C0"/>
                </a:solidFill>
                <a:latin typeface="Courier New"/>
                <a:cs typeface="Courier New"/>
              </a:rPr>
              <a:t> </a:t>
            </a:r>
            <a:r>
              <a:rPr sz="1800" b="1" dirty="0">
                <a:latin typeface="Courier New"/>
                <a:cs typeface="Courier New"/>
              </a:rPr>
              <a:t>sklearn.model_selection</a:t>
            </a:r>
            <a:r>
              <a:rPr sz="1800" b="1" spc="-114" dirty="0">
                <a:latin typeface="Courier New"/>
                <a:cs typeface="Courier New"/>
              </a:rPr>
              <a:t> </a:t>
            </a:r>
            <a:r>
              <a:rPr sz="1800" b="1" dirty="0">
                <a:solidFill>
                  <a:srgbClr val="C586C0"/>
                </a:solidFill>
                <a:latin typeface="Courier New"/>
                <a:cs typeface="Courier New"/>
              </a:rPr>
              <a:t>import</a:t>
            </a:r>
            <a:r>
              <a:rPr sz="1800" b="1" spc="-110" dirty="0">
                <a:solidFill>
                  <a:srgbClr val="C586C0"/>
                </a:solidFill>
                <a:latin typeface="Courier New"/>
                <a:cs typeface="Courier New"/>
              </a:rPr>
              <a:t> </a:t>
            </a:r>
            <a:r>
              <a:rPr sz="1800" b="1" spc="-10" dirty="0">
                <a:latin typeface="Courier New"/>
                <a:cs typeface="Courier New"/>
              </a:rPr>
              <a:t>train_test_split </a:t>
            </a:r>
            <a:r>
              <a:rPr sz="1800" b="1" dirty="0">
                <a:latin typeface="Courier New"/>
                <a:cs typeface="Courier New"/>
              </a:rPr>
              <a:t>x_train,</a:t>
            </a:r>
            <a:r>
              <a:rPr sz="1800" b="1" spc="-65" dirty="0">
                <a:latin typeface="Courier New"/>
                <a:cs typeface="Courier New"/>
              </a:rPr>
              <a:t> </a:t>
            </a:r>
            <a:r>
              <a:rPr sz="1800" b="1" dirty="0">
                <a:latin typeface="Courier New"/>
                <a:cs typeface="Courier New"/>
              </a:rPr>
              <a:t>x_test,</a:t>
            </a:r>
            <a:r>
              <a:rPr sz="1800" b="1" spc="-60" dirty="0">
                <a:latin typeface="Courier New"/>
                <a:cs typeface="Courier New"/>
              </a:rPr>
              <a:t> </a:t>
            </a:r>
            <a:r>
              <a:rPr sz="1800" b="1" dirty="0">
                <a:latin typeface="Courier New"/>
                <a:cs typeface="Courier New"/>
              </a:rPr>
              <a:t>y_train,</a:t>
            </a:r>
            <a:r>
              <a:rPr sz="1800" b="1" spc="-65" dirty="0">
                <a:latin typeface="Courier New"/>
                <a:cs typeface="Courier New"/>
              </a:rPr>
              <a:t> </a:t>
            </a:r>
            <a:r>
              <a:rPr sz="1800" b="1" dirty="0">
                <a:latin typeface="Courier New"/>
                <a:cs typeface="Courier New"/>
              </a:rPr>
              <a:t>y_test</a:t>
            </a:r>
            <a:r>
              <a:rPr sz="1800" b="1" spc="-60" dirty="0">
                <a:latin typeface="Courier New"/>
                <a:cs typeface="Courier New"/>
              </a:rPr>
              <a:t> </a:t>
            </a:r>
            <a:r>
              <a:rPr sz="1800" b="1" dirty="0">
                <a:latin typeface="Courier New"/>
                <a:cs typeface="Courier New"/>
              </a:rPr>
              <a:t>=</a:t>
            </a:r>
            <a:r>
              <a:rPr sz="1800" b="1" spc="-60" dirty="0">
                <a:latin typeface="Courier New"/>
                <a:cs typeface="Courier New"/>
              </a:rPr>
              <a:t> </a:t>
            </a:r>
            <a:r>
              <a:rPr sz="1800" b="1" spc="-10" dirty="0">
                <a:latin typeface="Courier New"/>
                <a:cs typeface="Courier New"/>
              </a:rPr>
              <a:t>train_test_split</a:t>
            </a:r>
            <a:r>
              <a:rPr sz="1800" b="1" spc="-10" dirty="0">
                <a:solidFill>
                  <a:srgbClr val="376092"/>
                </a:solidFill>
                <a:latin typeface="Courier New"/>
                <a:cs typeface="Courier New"/>
              </a:rPr>
              <a:t>(</a:t>
            </a:r>
            <a:endParaRPr sz="1800">
              <a:latin typeface="Courier New"/>
              <a:cs typeface="Courier New"/>
            </a:endParaRPr>
          </a:p>
          <a:p>
            <a:pPr marL="205740">
              <a:lnSpc>
                <a:spcPct val="100000"/>
              </a:lnSpc>
              <a:spcBef>
                <a:spcPts val="840"/>
              </a:spcBef>
            </a:pPr>
            <a:r>
              <a:rPr sz="1800" b="1" dirty="0">
                <a:latin typeface="Courier New"/>
                <a:cs typeface="Courier New"/>
              </a:rPr>
              <a:t>bc.data,</a:t>
            </a:r>
            <a:r>
              <a:rPr sz="1800" b="1" spc="-80" dirty="0">
                <a:latin typeface="Courier New"/>
                <a:cs typeface="Courier New"/>
              </a:rPr>
              <a:t> </a:t>
            </a:r>
            <a:r>
              <a:rPr sz="1800" b="1" dirty="0">
                <a:latin typeface="Courier New"/>
                <a:cs typeface="Courier New"/>
              </a:rPr>
              <a:t>bc.target,</a:t>
            </a:r>
            <a:r>
              <a:rPr sz="1800" b="1" spc="-70" dirty="0">
                <a:latin typeface="Courier New"/>
                <a:cs typeface="Courier New"/>
              </a:rPr>
              <a:t> </a:t>
            </a:r>
            <a:r>
              <a:rPr sz="1800" b="1" dirty="0">
                <a:latin typeface="Courier New"/>
                <a:cs typeface="Courier New"/>
              </a:rPr>
              <a:t>test_size</a:t>
            </a:r>
            <a:r>
              <a:rPr sz="1800" b="1" spc="-60" dirty="0">
                <a:latin typeface="Courier New"/>
                <a:cs typeface="Courier New"/>
              </a:rPr>
              <a:t> </a:t>
            </a:r>
            <a:r>
              <a:rPr sz="1800" b="1" dirty="0">
                <a:latin typeface="Courier New"/>
                <a:cs typeface="Courier New"/>
              </a:rPr>
              <a:t>=</a:t>
            </a:r>
            <a:r>
              <a:rPr sz="1800" b="1" spc="-70" dirty="0">
                <a:latin typeface="Courier New"/>
                <a:cs typeface="Courier New"/>
              </a:rPr>
              <a:t> </a:t>
            </a:r>
            <a:r>
              <a:rPr sz="1800" b="1" dirty="0">
                <a:solidFill>
                  <a:srgbClr val="00B050"/>
                </a:solidFill>
                <a:latin typeface="Courier New"/>
                <a:cs typeface="Courier New"/>
              </a:rPr>
              <a:t>0.3</a:t>
            </a:r>
            <a:r>
              <a:rPr sz="1800" b="1" dirty="0">
                <a:latin typeface="Courier New"/>
                <a:cs typeface="Courier New"/>
              </a:rPr>
              <a:t>,</a:t>
            </a:r>
            <a:r>
              <a:rPr sz="1800" b="1" spc="-65" dirty="0">
                <a:latin typeface="Courier New"/>
                <a:cs typeface="Courier New"/>
              </a:rPr>
              <a:t> </a:t>
            </a:r>
            <a:r>
              <a:rPr sz="1800" b="1" dirty="0">
                <a:latin typeface="Courier New"/>
                <a:cs typeface="Courier New"/>
              </a:rPr>
              <a:t>random_state</a:t>
            </a:r>
            <a:r>
              <a:rPr sz="1800" b="1" spc="-65" dirty="0">
                <a:latin typeface="Courier New"/>
                <a:cs typeface="Courier New"/>
              </a:rPr>
              <a:t> </a:t>
            </a:r>
            <a:r>
              <a:rPr sz="1800" b="1" dirty="0">
                <a:latin typeface="Courier New"/>
                <a:cs typeface="Courier New"/>
              </a:rPr>
              <a:t>=</a:t>
            </a:r>
            <a:r>
              <a:rPr sz="1800" b="1" spc="-65" dirty="0">
                <a:latin typeface="Courier New"/>
                <a:cs typeface="Courier New"/>
              </a:rPr>
              <a:t> </a:t>
            </a:r>
            <a:r>
              <a:rPr sz="1800" b="1" spc="-25" dirty="0">
                <a:solidFill>
                  <a:srgbClr val="00B050"/>
                </a:solidFill>
                <a:latin typeface="Courier New"/>
                <a:cs typeface="Courier New"/>
              </a:rPr>
              <a:t>0</a:t>
            </a:r>
            <a:r>
              <a:rPr sz="1800" b="1" spc="-25" dirty="0">
                <a:solidFill>
                  <a:srgbClr val="376092"/>
                </a:solidFill>
                <a:latin typeface="Courier New"/>
                <a:cs typeface="Courier New"/>
              </a:rPr>
              <a:t>)</a:t>
            </a:r>
            <a:endParaRPr sz="1800">
              <a:latin typeface="Courier New"/>
              <a:cs typeface="Courier New"/>
            </a:endParaRPr>
          </a:p>
        </p:txBody>
      </p:sp>
      <p:sp>
        <p:nvSpPr>
          <p:cNvPr id="3" name="object 3"/>
          <p:cNvSpPr txBox="1"/>
          <p:nvPr/>
        </p:nvSpPr>
        <p:spPr>
          <a:xfrm>
            <a:off x="316082" y="1615947"/>
            <a:ext cx="2746375"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002060"/>
                </a:solidFill>
                <a:latin typeface="Arial"/>
                <a:cs typeface="Arial"/>
              </a:rPr>
              <a:t>*</a:t>
            </a:r>
            <a:r>
              <a:rPr sz="1600" spc="-5" dirty="0">
                <a:solidFill>
                  <a:srgbClr val="002060"/>
                </a:solidFill>
                <a:latin typeface="MS Gothic"/>
                <a:cs typeface="MS Gothic"/>
              </a:rPr>
              <a:t>今まで同じように分割をする</a:t>
            </a:r>
            <a:endParaRPr sz="1600">
              <a:latin typeface="MS Gothic"/>
              <a:cs typeface="MS Gothic"/>
            </a:endParaRPr>
          </a:p>
        </p:txBody>
      </p:sp>
      <p:grpSp>
        <p:nvGrpSpPr>
          <p:cNvPr id="4" name="object 4"/>
          <p:cNvGrpSpPr/>
          <p:nvPr/>
        </p:nvGrpSpPr>
        <p:grpSpPr>
          <a:xfrm>
            <a:off x="-9525" y="521428"/>
            <a:ext cx="5467350" cy="365760"/>
            <a:chOff x="-9525" y="521428"/>
            <a:chExt cx="5467350" cy="365760"/>
          </a:xfrm>
        </p:grpSpPr>
        <p:sp>
          <p:nvSpPr>
            <p:cNvPr id="5" name="object 5"/>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6" name="object 6"/>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7" name="object 7"/>
          <p:cNvSpPr txBox="1"/>
          <p:nvPr/>
        </p:nvSpPr>
        <p:spPr>
          <a:xfrm>
            <a:off x="142239" y="527523"/>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8" name="object 8"/>
          <p:cNvSpPr txBox="1"/>
          <p:nvPr/>
        </p:nvSpPr>
        <p:spPr>
          <a:xfrm>
            <a:off x="333183" y="1057147"/>
            <a:ext cx="45561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3</a:t>
            </a:r>
            <a:r>
              <a:rPr sz="1800" b="1" spc="-5" dirty="0">
                <a:solidFill>
                  <a:srgbClr val="002060"/>
                </a:solidFill>
                <a:latin typeface="Meiryo"/>
                <a:cs typeface="Meiryo"/>
              </a:rPr>
              <a:t> 学習データと検証データに分割</a:t>
            </a:r>
            <a:endParaRPr sz="1800">
              <a:latin typeface="Meiryo"/>
              <a:cs typeface="Meiryo"/>
            </a:endParaRPr>
          </a:p>
        </p:txBody>
      </p:sp>
      <p:sp>
        <p:nvSpPr>
          <p:cNvPr id="9" name="object 9"/>
          <p:cNvSpPr txBox="1"/>
          <p:nvPr/>
        </p:nvSpPr>
        <p:spPr>
          <a:xfrm>
            <a:off x="605352" y="3379723"/>
            <a:ext cx="8140700" cy="1080135"/>
          </a:xfrm>
          <a:prstGeom prst="rect">
            <a:avLst/>
          </a:prstGeom>
        </p:spPr>
        <p:txBody>
          <a:bodyPr vert="horz" wrap="square" lIns="0" tIns="94615" rIns="0" bIns="0" rtlCol="0">
            <a:spAutoFit/>
          </a:bodyPr>
          <a:lstStyle/>
          <a:p>
            <a:pPr marL="297180" indent="-284480">
              <a:lnSpc>
                <a:spcPct val="100000"/>
              </a:lnSpc>
              <a:spcBef>
                <a:spcPts val="745"/>
              </a:spcBef>
              <a:buFont typeface="Lithos Pro Regular"/>
              <a:buChar char="•"/>
              <a:tabLst>
                <a:tab pos="297180" algn="l"/>
              </a:tabLst>
            </a:pPr>
            <a:r>
              <a:rPr sz="1800" b="1" spc="-10" dirty="0">
                <a:latin typeface="Courier New"/>
                <a:cs typeface="Courier New"/>
              </a:rPr>
              <a:t>train</a:t>
            </a:r>
            <a:r>
              <a:rPr sz="1750" b="1" spc="70" dirty="0">
                <a:latin typeface="Adobe Clean Han ExtraBold"/>
                <a:cs typeface="Adobe Clean Han ExtraBold"/>
              </a:rPr>
              <a:t>データ</a:t>
            </a:r>
            <a:r>
              <a:rPr sz="1800" b="1" spc="-10" dirty="0">
                <a:latin typeface="Courier New"/>
                <a:cs typeface="Courier New"/>
              </a:rPr>
              <a:t>70%</a:t>
            </a:r>
            <a:r>
              <a:rPr sz="1750" b="1" spc="70" dirty="0">
                <a:latin typeface="Adobe Clean Han ExtraBold"/>
                <a:cs typeface="Adobe Clean Han ExtraBold"/>
              </a:rPr>
              <a:t>と</a:t>
            </a:r>
            <a:r>
              <a:rPr sz="1800" b="1" spc="-10" dirty="0">
                <a:latin typeface="Courier New"/>
                <a:cs typeface="Courier New"/>
              </a:rPr>
              <a:t>test</a:t>
            </a:r>
            <a:r>
              <a:rPr sz="1750" b="1" spc="70" dirty="0">
                <a:latin typeface="Adobe Clean Han ExtraBold"/>
                <a:cs typeface="Adobe Clean Han ExtraBold"/>
              </a:rPr>
              <a:t>データ</a:t>
            </a:r>
            <a:r>
              <a:rPr sz="1800" b="1" spc="-10" dirty="0">
                <a:latin typeface="Courier New"/>
                <a:cs typeface="Courier New"/>
              </a:rPr>
              <a:t>30%</a:t>
            </a:r>
            <a:r>
              <a:rPr sz="1750" b="1" spc="60" dirty="0">
                <a:latin typeface="Adobe Clean Han ExtraBold"/>
                <a:cs typeface="Adobe Clean Han ExtraBold"/>
              </a:rPr>
              <a:t>にデータを分割</a:t>
            </a:r>
            <a:endParaRPr sz="1750">
              <a:latin typeface="Adobe Clean Han ExtraBold"/>
              <a:cs typeface="Adobe Clean Han ExtraBold"/>
            </a:endParaRPr>
          </a:p>
          <a:p>
            <a:pPr marL="297180" indent="-284480">
              <a:lnSpc>
                <a:spcPct val="100000"/>
              </a:lnSpc>
              <a:spcBef>
                <a:spcPts val="650"/>
              </a:spcBef>
              <a:buSzPct val="102857"/>
              <a:buFont typeface="Lithos Pro Regular"/>
              <a:buChar char="•"/>
              <a:tabLst>
                <a:tab pos="297180" algn="l"/>
              </a:tabLst>
            </a:pPr>
            <a:r>
              <a:rPr sz="1750" b="1" spc="70" dirty="0">
                <a:latin typeface="Adobe Clean Han ExtraBold"/>
                <a:cs typeface="Adobe Clean Han ExtraBold"/>
              </a:rPr>
              <a:t>分割時の乱数シード値を</a:t>
            </a:r>
            <a:r>
              <a:rPr sz="1800" b="1" spc="-10" dirty="0">
                <a:latin typeface="Courier New"/>
                <a:cs typeface="Courier New"/>
              </a:rPr>
              <a:t>”0”</a:t>
            </a:r>
            <a:r>
              <a:rPr sz="1750" b="1" spc="50" dirty="0">
                <a:latin typeface="Adobe Clean Han ExtraBold"/>
                <a:cs typeface="Adobe Clean Han ExtraBold"/>
              </a:rPr>
              <a:t>に指定</a:t>
            </a:r>
            <a:endParaRPr sz="1750">
              <a:latin typeface="Adobe Clean Han ExtraBold"/>
              <a:cs typeface="Adobe Clean Han ExtraBold"/>
            </a:endParaRPr>
          </a:p>
          <a:p>
            <a:pPr marL="297180" indent="-284480">
              <a:lnSpc>
                <a:spcPct val="100000"/>
              </a:lnSpc>
              <a:spcBef>
                <a:spcPts val="530"/>
              </a:spcBef>
              <a:buFont typeface="Lithos Pro Regular"/>
              <a:buChar char="•"/>
              <a:tabLst>
                <a:tab pos="297180" algn="l"/>
              </a:tabLst>
            </a:pPr>
            <a:r>
              <a:rPr sz="1800" b="1" spc="-10" dirty="0">
                <a:latin typeface="Courier New"/>
                <a:cs typeface="Courier New"/>
              </a:rPr>
              <a:t>x_bc</a:t>
            </a:r>
            <a:r>
              <a:rPr sz="1750" b="1" spc="70" dirty="0">
                <a:latin typeface="Adobe Clean Han ExtraBold"/>
                <a:cs typeface="Adobe Clean Han ExtraBold"/>
              </a:rPr>
              <a:t>と</a:t>
            </a:r>
            <a:r>
              <a:rPr sz="1800" b="1" spc="-10" dirty="0">
                <a:latin typeface="Courier New"/>
                <a:cs typeface="Courier New"/>
              </a:rPr>
              <a:t>y_bc</a:t>
            </a:r>
            <a:r>
              <a:rPr sz="1750" b="1" spc="70" dirty="0">
                <a:latin typeface="Adobe Clean Han ExtraBold"/>
                <a:cs typeface="Adobe Clean Han ExtraBold"/>
              </a:rPr>
              <a:t>を作成せず、</a:t>
            </a:r>
            <a:r>
              <a:rPr sz="1800" b="1" dirty="0">
                <a:latin typeface="Courier New"/>
                <a:cs typeface="Courier New"/>
              </a:rPr>
              <a:t>bc.data</a:t>
            </a:r>
            <a:r>
              <a:rPr sz="1800" b="1" spc="-35" dirty="0">
                <a:latin typeface="Courier New"/>
                <a:cs typeface="Courier New"/>
              </a:rPr>
              <a:t>, </a:t>
            </a:r>
            <a:r>
              <a:rPr sz="1800" b="1" spc="-10" dirty="0">
                <a:latin typeface="Courier New"/>
                <a:cs typeface="Courier New"/>
              </a:rPr>
              <a:t>bc.target</a:t>
            </a:r>
            <a:r>
              <a:rPr sz="1750" b="1" spc="70" dirty="0">
                <a:latin typeface="Adobe Clean Han ExtraBold"/>
                <a:cs typeface="Adobe Clean Han ExtraBold"/>
              </a:rPr>
              <a:t>を</a:t>
            </a:r>
            <a:r>
              <a:rPr sz="1800" b="1" spc="-10" dirty="0">
                <a:latin typeface="Courier New"/>
                <a:cs typeface="Courier New"/>
              </a:rPr>
              <a:t>train_test_split</a:t>
            </a:r>
            <a:r>
              <a:rPr sz="1750" b="1" spc="-50" dirty="0">
                <a:latin typeface="Adobe Clean Han ExtraBold"/>
                <a:cs typeface="Adobe Clean Han ExtraBold"/>
              </a:rPr>
              <a:t>に</a:t>
            </a:r>
            <a:endParaRPr sz="1750">
              <a:latin typeface="Adobe Clean Han ExtraBold"/>
              <a:cs typeface="Adobe Clean Han ExtraBold"/>
            </a:endParaRPr>
          </a:p>
        </p:txBody>
      </p:sp>
      <p:sp>
        <p:nvSpPr>
          <p:cNvPr id="10" name="object 10"/>
          <p:cNvSpPr txBox="1"/>
          <p:nvPr/>
        </p:nvSpPr>
        <p:spPr>
          <a:xfrm>
            <a:off x="891102" y="4441923"/>
            <a:ext cx="3059430" cy="294640"/>
          </a:xfrm>
          <a:prstGeom prst="rect">
            <a:avLst/>
          </a:prstGeom>
        </p:spPr>
        <p:txBody>
          <a:bodyPr vert="horz" wrap="square" lIns="0" tIns="14605" rIns="0" bIns="0" rtlCol="0">
            <a:spAutoFit/>
          </a:bodyPr>
          <a:lstStyle/>
          <a:p>
            <a:pPr marL="12700">
              <a:lnSpc>
                <a:spcPct val="100000"/>
              </a:lnSpc>
              <a:spcBef>
                <a:spcPts val="115"/>
              </a:spcBef>
            </a:pPr>
            <a:r>
              <a:rPr sz="1750" b="1" spc="65" dirty="0">
                <a:latin typeface="Adobe Clean Han ExtraBold"/>
                <a:cs typeface="Adobe Clean Han ExtraBold"/>
              </a:rPr>
              <a:t>直接入れてデータ分割を行う</a:t>
            </a:r>
            <a:endParaRPr sz="1750">
              <a:latin typeface="Adobe Clean Han ExtraBold"/>
              <a:cs typeface="Adobe Clean Han ExtraBold"/>
            </a:endParaRPr>
          </a:p>
        </p:txBody>
      </p:sp>
      <p:sp>
        <p:nvSpPr>
          <p:cNvPr id="11" name="object 11"/>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12" name="object 12"/>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13" name="object 13"/>
          <p:cNvGrpSpPr/>
          <p:nvPr/>
        </p:nvGrpSpPr>
        <p:grpSpPr>
          <a:xfrm>
            <a:off x="6834037" y="9926"/>
            <a:ext cx="2319655" cy="1200150"/>
            <a:chOff x="6834037" y="9926"/>
            <a:chExt cx="2319655" cy="1200150"/>
          </a:xfrm>
        </p:grpSpPr>
        <p:sp>
          <p:nvSpPr>
            <p:cNvPr id="14" name="object 14"/>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5" name="object 15"/>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6" name="object 16"/>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7" name="object 17"/>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8" name="object 18"/>
          <p:cNvSpPr/>
          <p:nvPr/>
        </p:nvSpPr>
        <p:spPr>
          <a:xfrm>
            <a:off x="8135297" y="4419932"/>
            <a:ext cx="748665" cy="427990"/>
          </a:xfrm>
          <a:custGeom>
            <a:avLst/>
            <a:gdLst/>
            <a:ahLst/>
            <a:cxnLst/>
            <a:rect l="l" t="t" r="r" b="b"/>
            <a:pathLst>
              <a:path w="748665" h="427989">
                <a:moveTo>
                  <a:pt x="0" y="106992"/>
                </a:moveTo>
                <a:lnTo>
                  <a:pt x="534394" y="106992"/>
                </a:lnTo>
                <a:lnTo>
                  <a:pt x="534394" y="0"/>
                </a:lnTo>
                <a:lnTo>
                  <a:pt x="748379" y="213985"/>
                </a:lnTo>
                <a:lnTo>
                  <a:pt x="534394" y="427970"/>
                </a:lnTo>
                <a:lnTo>
                  <a:pt x="534394" y="320977"/>
                </a:lnTo>
                <a:lnTo>
                  <a:pt x="0" y="320977"/>
                </a:lnTo>
                <a:lnTo>
                  <a:pt x="0" y="106992"/>
                </a:lnTo>
                <a:close/>
              </a:path>
            </a:pathLst>
          </a:custGeom>
          <a:ln w="22225">
            <a:solidFill>
              <a:srgbClr val="0D0D0D"/>
            </a:solidFill>
          </a:ln>
        </p:spPr>
        <p:txBody>
          <a:bodyPr wrap="square" lIns="0" tIns="0" rIns="0" bIns="0" rtlCol="0"/>
          <a:lstStyle/>
          <a:p>
            <a:endParaRPr/>
          </a:p>
        </p:txBody>
      </p:sp>
      <p:sp>
        <p:nvSpPr>
          <p:cNvPr id="19" name="object 19"/>
          <p:cNvSpPr txBox="1"/>
          <p:nvPr/>
        </p:nvSpPr>
        <p:spPr>
          <a:xfrm>
            <a:off x="8244851" y="4500372"/>
            <a:ext cx="422909"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colab</a:t>
            </a:r>
            <a:endParaRPr sz="14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521428"/>
            <a:ext cx="5467350" cy="365760"/>
            <a:chOff x="-9525" y="521428"/>
            <a:chExt cx="5467350" cy="365760"/>
          </a:xfrm>
        </p:grpSpPr>
        <p:sp>
          <p:nvSpPr>
            <p:cNvPr id="3" name="object 3"/>
            <p:cNvSpPr/>
            <p:nvPr/>
          </p:nvSpPr>
          <p:spPr>
            <a:xfrm>
              <a:off x="0" y="530953"/>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4" name="object 4"/>
            <p:cNvSpPr/>
            <p:nvPr/>
          </p:nvSpPr>
          <p:spPr>
            <a:xfrm>
              <a:off x="0" y="530953"/>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5" name="object 5"/>
          <p:cNvSpPr txBox="1"/>
          <p:nvPr/>
        </p:nvSpPr>
        <p:spPr>
          <a:xfrm>
            <a:off x="142239" y="527523"/>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6" name="object 6"/>
          <p:cNvSpPr txBox="1"/>
          <p:nvPr/>
        </p:nvSpPr>
        <p:spPr>
          <a:xfrm>
            <a:off x="333183" y="1057147"/>
            <a:ext cx="45561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3</a:t>
            </a:r>
            <a:r>
              <a:rPr sz="1800" b="1" spc="-5" dirty="0">
                <a:solidFill>
                  <a:srgbClr val="002060"/>
                </a:solidFill>
                <a:latin typeface="Meiryo"/>
                <a:cs typeface="Meiryo"/>
              </a:rPr>
              <a:t> 学習データと検証データに分割</a:t>
            </a:r>
            <a:endParaRPr sz="1800">
              <a:latin typeface="Meiryo"/>
              <a:cs typeface="Meiryo"/>
            </a:endParaRPr>
          </a:p>
        </p:txBody>
      </p:sp>
      <p:sp>
        <p:nvSpPr>
          <p:cNvPr id="7" name="object 7"/>
          <p:cNvSpPr/>
          <p:nvPr/>
        </p:nvSpPr>
        <p:spPr>
          <a:xfrm>
            <a:off x="0" y="1139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8" name="object 8"/>
          <p:cNvSpPr txBox="1">
            <a:spLocks noGrp="1"/>
          </p:cNvSpPr>
          <p:nvPr>
            <p:ph type="title"/>
          </p:nvPr>
        </p:nvSpPr>
        <p:spPr>
          <a:xfrm>
            <a:off x="167300" y="23876"/>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9" name="object 9"/>
          <p:cNvGrpSpPr/>
          <p:nvPr/>
        </p:nvGrpSpPr>
        <p:grpSpPr>
          <a:xfrm>
            <a:off x="6834037" y="9926"/>
            <a:ext cx="2319655" cy="1200150"/>
            <a:chOff x="6834037" y="9926"/>
            <a:chExt cx="2319655" cy="1200150"/>
          </a:xfrm>
        </p:grpSpPr>
        <p:sp>
          <p:nvSpPr>
            <p:cNvPr id="10" name="object 10"/>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1" name="object 11"/>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2" name="object 12"/>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3" name="object 13"/>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4" name="object 14"/>
          <p:cNvSpPr txBox="1"/>
          <p:nvPr/>
        </p:nvSpPr>
        <p:spPr>
          <a:xfrm>
            <a:off x="519778" y="2086355"/>
            <a:ext cx="10922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特徴量データ</a:t>
            </a:r>
            <a:endParaRPr sz="1400">
              <a:latin typeface="MS Gothic"/>
              <a:cs typeface="MS Gothic"/>
            </a:endParaRPr>
          </a:p>
        </p:txBody>
      </p:sp>
      <p:sp>
        <p:nvSpPr>
          <p:cNvPr id="15" name="object 15"/>
          <p:cNvSpPr txBox="1"/>
          <p:nvPr/>
        </p:nvSpPr>
        <p:spPr>
          <a:xfrm>
            <a:off x="2495708" y="2086355"/>
            <a:ext cx="9144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正解データ</a:t>
            </a:r>
            <a:endParaRPr sz="1400">
              <a:latin typeface="MS Gothic"/>
              <a:cs typeface="MS Gothic"/>
            </a:endParaRPr>
          </a:p>
        </p:txBody>
      </p:sp>
      <p:sp>
        <p:nvSpPr>
          <p:cNvPr id="16" name="object 16"/>
          <p:cNvSpPr txBox="1"/>
          <p:nvPr/>
        </p:nvSpPr>
        <p:spPr>
          <a:xfrm>
            <a:off x="210751" y="2446836"/>
            <a:ext cx="1721485" cy="2265680"/>
          </a:xfrm>
          <a:prstGeom prst="rect">
            <a:avLst/>
          </a:prstGeom>
          <a:solidFill>
            <a:srgbClr val="00B0F0">
              <a:alpha val="4862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155"/>
              </a:spcBef>
            </a:pPr>
            <a:endParaRPr sz="1600">
              <a:latin typeface="Times New Roman"/>
              <a:cs typeface="Times New Roman"/>
            </a:endParaRPr>
          </a:p>
          <a:p>
            <a:pPr marL="448945">
              <a:lnSpc>
                <a:spcPct val="100000"/>
              </a:lnSpc>
            </a:pPr>
            <a:r>
              <a:rPr sz="1600" dirty="0">
                <a:latin typeface="Arial"/>
                <a:cs typeface="Arial"/>
              </a:rPr>
              <a:t>(569,</a:t>
            </a:r>
            <a:r>
              <a:rPr sz="1600" spc="-35" dirty="0">
                <a:latin typeface="Arial"/>
                <a:cs typeface="Arial"/>
              </a:rPr>
              <a:t> </a:t>
            </a:r>
            <a:r>
              <a:rPr sz="1600" spc="-25" dirty="0">
                <a:latin typeface="Arial"/>
                <a:cs typeface="Arial"/>
              </a:rPr>
              <a:t>30)</a:t>
            </a:r>
            <a:endParaRPr sz="1600">
              <a:latin typeface="Arial"/>
              <a:cs typeface="Arial"/>
            </a:endParaRPr>
          </a:p>
        </p:txBody>
      </p:sp>
      <p:sp>
        <p:nvSpPr>
          <p:cNvPr id="17" name="object 17"/>
          <p:cNvSpPr txBox="1"/>
          <p:nvPr/>
        </p:nvSpPr>
        <p:spPr>
          <a:xfrm>
            <a:off x="2102472" y="2446836"/>
            <a:ext cx="1944370" cy="2265680"/>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155"/>
              </a:spcBef>
            </a:pPr>
            <a:endParaRPr sz="1600">
              <a:latin typeface="Times New Roman"/>
              <a:cs typeface="Times New Roman"/>
            </a:endParaRPr>
          </a:p>
          <a:p>
            <a:pPr marR="16510" algn="ctr">
              <a:lnSpc>
                <a:spcPct val="100000"/>
              </a:lnSpc>
            </a:pPr>
            <a:r>
              <a:rPr sz="1600" spc="-10" dirty="0">
                <a:latin typeface="Arial"/>
                <a:cs typeface="Arial"/>
              </a:rPr>
              <a:t>(569,)</a:t>
            </a:r>
            <a:endParaRPr sz="1600">
              <a:latin typeface="Arial"/>
              <a:cs typeface="Arial"/>
            </a:endParaRPr>
          </a:p>
        </p:txBody>
      </p:sp>
      <p:grpSp>
        <p:nvGrpSpPr>
          <p:cNvPr id="18" name="object 18"/>
          <p:cNvGrpSpPr/>
          <p:nvPr/>
        </p:nvGrpSpPr>
        <p:grpSpPr>
          <a:xfrm>
            <a:off x="4191437" y="3116726"/>
            <a:ext cx="393700" cy="532765"/>
            <a:chOff x="4191437" y="3116726"/>
            <a:chExt cx="393700" cy="532765"/>
          </a:xfrm>
        </p:grpSpPr>
        <p:sp>
          <p:nvSpPr>
            <p:cNvPr id="19" name="object 19"/>
            <p:cNvSpPr/>
            <p:nvPr/>
          </p:nvSpPr>
          <p:spPr>
            <a:xfrm>
              <a:off x="4204137" y="3129426"/>
              <a:ext cx="368300" cy="507365"/>
            </a:xfrm>
            <a:custGeom>
              <a:avLst/>
              <a:gdLst/>
              <a:ahLst/>
              <a:cxnLst/>
              <a:rect l="l" t="t" r="r" b="b"/>
              <a:pathLst>
                <a:path w="368300" h="507364">
                  <a:moveTo>
                    <a:pt x="183931" y="0"/>
                  </a:moveTo>
                  <a:lnTo>
                    <a:pt x="183931" y="126706"/>
                  </a:lnTo>
                  <a:lnTo>
                    <a:pt x="0" y="126706"/>
                  </a:lnTo>
                  <a:lnTo>
                    <a:pt x="0" y="380118"/>
                  </a:lnTo>
                  <a:lnTo>
                    <a:pt x="183931" y="380118"/>
                  </a:lnTo>
                  <a:lnTo>
                    <a:pt x="183931" y="506825"/>
                  </a:lnTo>
                  <a:lnTo>
                    <a:pt x="367861" y="253411"/>
                  </a:lnTo>
                  <a:lnTo>
                    <a:pt x="183931" y="0"/>
                  </a:lnTo>
                  <a:close/>
                </a:path>
              </a:pathLst>
            </a:custGeom>
            <a:solidFill>
              <a:srgbClr val="4F81BD"/>
            </a:solidFill>
          </p:spPr>
          <p:txBody>
            <a:bodyPr wrap="square" lIns="0" tIns="0" rIns="0" bIns="0" rtlCol="0"/>
            <a:lstStyle/>
            <a:p>
              <a:endParaRPr/>
            </a:p>
          </p:txBody>
        </p:sp>
        <p:sp>
          <p:nvSpPr>
            <p:cNvPr id="20" name="object 20"/>
            <p:cNvSpPr/>
            <p:nvPr/>
          </p:nvSpPr>
          <p:spPr>
            <a:xfrm>
              <a:off x="4204137" y="3129426"/>
              <a:ext cx="368300" cy="507365"/>
            </a:xfrm>
            <a:custGeom>
              <a:avLst/>
              <a:gdLst/>
              <a:ahLst/>
              <a:cxnLst/>
              <a:rect l="l" t="t" r="r" b="b"/>
              <a:pathLst>
                <a:path w="368300" h="507364">
                  <a:moveTo>
                    <a:pt x="0" y="126706"/>
                  </a:moveTo>
                  <a:lnTo>
                    <a:pt x="183931" y="126706"/>
                  </a:lnTo>
                  <a:lnTo>
                    <a:pt x="183931" y="0"/>
                  </a:lnTo>
                  <a:lnTo>
                    <a:pt x="367862" y="253412"/>
                  </a:lnTo>
                  <a:lnTo>
                    <a:pt x="183931" y="506825"/>
                  </a:lnTo>
                  <a:lnTo>
                    <a:pt x="183931" y="380118"/>
                  </a:lnTo>
                  <a:lnTo>
                    <a:pt x="0" y="380118"/>
                  </a:lnTo>
                  <a:lnTo>
                    <a:pt x="0" y="126706"/>
                  </a:lnTo>
                  <a:close/>
                </a:path>
              </a:pathLst>
            </a:custGeom>
            <a:ln w="25400">
              <a:solidFill>
                <a:srgbClr val="1C334E"/>
              </a:solidFill>
            </a:ln>
          </p:spPr>
          <p:txBody>
            <a:bodyPr wrap="square" lIns="0" tIns="0" rIns="0" bIns="0" rtlCol="0"/>
            <a:lstStyle/>
            <a:p>
              <a:endParaRPr/>
            </a:p>
          </p:txBody>
        </p:sp>
      </p:grpSp>
      <p:sp>
        <p:nvSpPr>
          <p:cNvPr id="21" name="object 21"/>
          <p:cNvSpPr txBox="1"/>
          <p:nvPr/>
        </p:nvSpPr>
        <p:spPr>
          <a:xfrm>
            <a:off x="370939" y="3138234"/>
            <a:ext cx="1292860" cy="498475"/>
          </a:xfrm>
          <a:prstGeom prst="rect">
            <a:avLst/>
          </a:prstGeom>
          <a:noFill/>
          <a:ln w="19050">
            <a:solidFill>
              <a:srgbClr val="4F81BD"/>
            </a:solidFill>
          </a:ln>
        </p:spPr>
        <p:txBody>
          <a:bodyPr vert="horz" wrap="square" lIns="0" tIns="91440" rIns="0" bIns="0" rtlCol="0">
            <a:spAutoFit/>
          </a:bodyPr>
          <a:lstStyle/>
          <a:p>
            <a:pPr marL="201930">
              <a:lnSpc>
                <a:spcPct val="100000"/>
              </a:lnSpc>
              <a:spcBef>
                <a:spcPts val="720"/>
              </a:spcBef>
            </a:pPr>
            <a:r>
              <a:rPr sz="2000" b="1" spc="-10" dirty="0">
                <a:latin typeface="Courier New"/>
                <a:cs typeface="Courier New"/>
              </a:rPr>
              <a:t>bc.data</a:t>
            </a:r>
            <a:endParaRPr sz="2000">
              <a:latin typeface="Courier New"/>
              <a:cs typeface="Courier New"/>
            </a:endParaRPr>
          </a:p>
        </p:txBody>
      </p:sp>
      <p:sp>
        <p:nvSpPr>
          <p:cNvPr id="22" name="object 22"/>
          <p:cNvSpPr txBox="1"/>
          <p:nvPr/>
        </p:nvSpPr>
        <p:spPr>
          <a:xfrm>
            <a:off x="2266389" y="3138234"/>
            <a:ext cx="1616710" cy="498475"/>
          </a:xfrm>
          <a:prstGeom prst="rect">
            <a:avLst/>
          </a:prstGeom>
          <a:noFill/>
          <a:ln w="19050">
            <a:solidFill>
              <a:srgbClr val="4F81BD"/>
            </a:solidFill>
          </a:ln>
        </p:spPr>
        <p:txBody>
          <a:bodyPr vert="horz" wrap="square" lIns="0" tIns="91440" rIns="0" bIns="0" rtlCol="0">
            <a:spAutoFit/>
          </a:bodyPr>
          <a:lstStyle/>
          <a:p>
            <a:pPr marL="201930">
              <a:lnSpc>
                <a:spcPct val="100000"/>
              </a:lnSpc>
              <a:spcBef>
                <a:spcPts val="720"/>
              </a:spcBef>
            </a:pPr>
            <a:r>
              <a:rPr sz="2000" b="1" spc="-10" dirty="0">
                <a:latin typeface="Courier New"/>
                <a:cs typeface="Courier New"/>
              </a:rPr>
              <a:t>bc.target</a:t>
            </a:r>
            <a:endParaRPr sz="2000">
              <a:latin typeface="Courier New"/>
              <a:cs typeface="Courier New"/>
            </a:endParaRPr>
          </a:p>
        </p:txBody>
      </p:sp>
      <p:sp>
        <p:nvSpPr>
          <p:cNvPr id="23" name="object 23"/>
          <p:cNvSpPr txBox="1"/>
          <p:nvPr/>
        </p:nvSpPr>
        <p:spPr>
          <a:xfrm>
            <a:off x="5187541" y="1507235"/>
            <a:ext cx="10922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特徴量データ</a:t>
            </a:r>
            <a:endParaRPr sz="1400">
              <a:latin typeface="MS Gothic"/>
              <a:cs typeface="MS Gothic"/>
            </a:endParaRPr>
          </a:p>
        </p:txBody>
      </p:sp>
      <p:sp>
        <p:nvSpPr>
          <p:cNvPr id="24" name="object 24"/>
          <p:cNvSpPr txBox="1"/>
          <p:nvPr/>
        </p:nvSpPr>
        <p:spPr>
          <a:xfrm>
            <a:off x="7163470" y="1507235"/>
            <a:ext cx="9144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正解データ</a:t>
            </a:r>
            <a:endParaRPr sz="1400">
              <a:latin typeface="MS Gothic"/>
              <a:cs typeface="MS Gothic"/>
            </a:endParaRPr>
          </a:p>
        </p:txBody>
      </p:sp>
      <p:sp>
        <p:nvSpPr>
          <p:cNvPr id="25" name="object 25"/>
          <p:cNvSpPr txBox="1"/>
          <p:nvPr/>
        </p:nvSpPr>
        <p:spPr>
          <a:xfrm>
            <a:off x="4875724" y="1865122"/>
            <a:ext cx="1721485" cy="1771014"/>
          </a:xfrm>
          <a:prstGeom prst="rect">
            <a:avLst/>
          </a:prstGeom>
          <a:solidFill>
            <a:srgbClr val="00B0F0">
              <a:alpha val="4862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600">
              <a:latin typeface="Times New Roman"/>
              <a:cs typeface="Times New Roman"/>
            </a:endParaRPr>
          </a:p>
          <a:p>
            <a:pPr marL="427990">
              <a:lnSpc>
                <a:spcPct val="100000"/>
              </a:lnSpc>
            </a:pPr>
            <a:r>
              <a:rPr sz="1600" dirty="0">
                <a:latin typeface="Arial"/>
                <a:cs typeface="Arial"/>
              </a:rPr>
              <a:t>(398,</a:t>
            </a:r>
            <a:r>
              <a:rPr sz="1600" spc="-35" dirty="0">
                <a:latin typeface="Arial"/>
                <a:cs typeface="Arial"/>
              </a:rPr>
              <a:t> </a:t>
            </a:r>
            <a:r>
              <a:rPr sz="1600" spc="-25" dirty="0">
                <a:latin typeface="Arial"/>
                <a:cs typeface="Arial"/>
              </a:rPr>
              <a:t>30)</a:t>
            </a:r>
            <a:endParaRPr sz="1600">
              <a:latin typeface="Arial"/>
              <a:cs typeface="Arial"/>
            </a:endParaRPr>
          </a:p>
        </p:txBody>
      </p:sp>
      <p:sp>
        <p:nvSpPr>
          <p:cNvPr id="26" name="object 26"/>
          <p:cNvSpPr txBox="1"/>
          <p:nvPr/>
        </p:nvSpPr>
        <p:spPr>
          <a:xfrm>
            <a:off x="6770234" y="1865293"/>
            <a:ext cx="1944370" cy="1771014"/>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600">
              <a:latin typeface="Times New Roman"/>
              <a:cs typeface="Times New Roman"/>
            </a:endParaRPr>
          </a:p>
          <a:p>
            <a:pPr marR="69850" algn="ctr">
              <a:lnSpc>
                <a:spcPct val="100000"/>
              </a:lnSpc>
            </a:pPr>
            <a:r>
              <a:rPr sz="1600" spc="-10" dirty="0">
                <a:latin typeface="Arial"/>
                <a:cs typeface="Arial"/>
              </a:rPr>
              <a:t>(398,)</a:t>
            </a:r>
            <a:endParaRPr sz="1600">
              <a:latin typeface="Arial"/>
              <a:cs typeface="Arial"/>
            </a:endParaRPr>
          </a:p>
        </p:txBody>
      </p:sp>
      <p:sp>
        <p:nvSpPr>
          <p:cNvPr id="27" name="object 27"/>
          <p:cNvSpPr txBox="1"/>
          <p:nvPr/>
        </p:nvSpPr>
        <p:spPr>
          <a:xfrm>
            <a:off x="5024888" y="2333959"/>
            <a:ext cx="1292860" cy="498475"/>
          </a:xfrm>
          <a:prstGeom prst="rect">
            <a:avLst/>
          </a:prstGeom>
          <a:noFill/>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x_train</a:t>
            </a:r>
            <a:endParaRPr sz="2000">
              <a:latin typeface="Courier New"/>
              <a:cs typeface="Courier New"/>
            </a:endParaRPr>
          </a:p>
        </p:txBody>
      </p:sp>
      <p:sp>
        <p:nvSpPr>
          <p:cNvPr id="28" name="object 28"/>
          <p:cNvSpPr txBox="1"/>
          <p:nvPr/>
        </p:nvSpPr>
        <p:spPr>
          <a:xfrm>
            <a:off x="6934151" y="2333959"/>
            <a:ext cx="1616710" cy="498475"/>
          </a:xfrm>
          <a:prstGeom prst="rect">
            <a:avLst/>
          </a:prstGeom>
          <a:noFill/>
          <a:ln w="19050">
            <a:solidFill>
              <a:srgbClr val="4F81BD"/>
            </a:solidFill>
          </a:ln>
        </p:spPr>
        <p:txBody>
          <a:bodyPr vert="horz" wrap="square" lIns="0" tIns="90805" rIns="0" bIns="0" rtlCol="0">
            <a:spAutoFit/>
          </a:bodyPr>
          <a:lstStyle/>
          <a:p>
            <a:pPr marL="201930">
              <a:lnSpc>
                <a:spcPct val="100000"/>
              </a:lnSpc>
              <a:spcBef>
                <a:spcPts val="715"/>
              </a:spcBef>
            </a:pPr>
            <a:r>
              <a:rPr sz="2000" b="1" spc="-10" dirty="0">
                <a:latin typeface="Courier New"/>
                <a:cs typeface="Courier New"/>
              </a:rPr>
              <a:t>y_train</a:t>
            </a:r>
            <a:endParaRPr sz="2000">
              <a:latin typeface="Courier New"/>
              <a:cs typeface="Courier New"/>
            </a:endParaRPr>
          </a:p>
        </p:txBody>
      </p:sp>
      <p:sp>
        <p:nvSpPr>
          <p:cNvPr id="29" name="object 29"/>
          <p:cNvSpPr txBox="1"/>
          <p:nvPr/>
        </p:nvSpPr>
        <p:spPr>
          <a:xfrm>
            <a:off x="4877292" y="3743298"/>
            <a:ext cx="1721485" cy="1156970"/>
          </a:xfrm>
          <a:prstGeom prst="rect">
            <a:avLst/>
          </a:prstGeom>
          <a:solidFill>
            <a:srgbClr val="00B0F0">
              <a:alpha val="4862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65"/>
              </a:spcBef>
            </a:pPr>
            <a:endParaRPr sz="1600">
              <a:latin typeface="Times New Roman"/>
              <a:cs typeface="Times New Roman"/>
            </a:endParaRPr>
          </a:p>
          <a:p>
            <a:pPr marL="426720">
              <a:lnSpc>
                <a:spcPct val="100000"/>
              </a:lnSpc>
            </a:pPr>
            <a:r>
              <a:rPr sz="1600" dirty="0">
                <a:latin typeface="Arial"/>
                <a:cs typeface="Arial"/>
              </a:rPr>
              <a:t>(171,</a:t>
            </a:r>
            <a:r>
              <a:rPr sz="1600" spc="-35" dirty="0">
                <a:latin typeface="Arial"/>
                <a:cs typeface="Arial"/>
              </a:rPr>
              <a:t> </a:t>
            </a:r>
            <a:r>
              <a:rPr sz="1600" spc="-25" dirty="0">
                <a:latin typeface="Arial"/>
                <a:cs typeface="Arial"/>
              </a:rPr>
              <a:t>30)</a:t>
            </a:r>
            <a:endParaRPr sz="1600">
              <a:latin typeface="Arial"/>
              <a:cs typeface="Arial"/>
            </a:endParaRPr>
          </a:p>
        </p:txBody>
      </p:sp>
      <p:sp>
        <p:nvSpPr>
          <p:cNvPr id="30" name="object 30"/>
          <p:cNvSpPr txBox="1"/>
          <p:nvPr/>
        </p:nvSpPr>
        <p:spPr>
          <a:xfrm>
            <a:off x="6771802" y="3743298"/>
            <a:ext cx="1944370" cy="1157605"/>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65"/>
              </a:spcBef>
            </a:pPr>
            <a:endParaRPr sz="1600">
              <a:latin typeface="Times New Roman"/>
              <a:cs typeface="Times New Roman"/>
            </a:endParaRPr>
          </a:p>
          <a:p>
            <a:pPr marR="73025" algn="ctr">
              <a:lnSpc>
                <a:spcPct val="100000"/>
              </a:lnSpc>
            </a:pPr>
            <a:r>
              <a:rPr sz="1600" spc="-10" dirty="0">
                <a:latin typeface="Arial"/>
                <a:cs typeface="Arial"/>
              </a:rPr>
              <a:t>(171,)</a:t>
            </a:r>
            <a:endParaRPr sz="1600">
              <a:latin typeface="Arial"/>
              <a:cs typeface="Arial"/>
            </a:endParaRPr>
          </a:p>
        </p:txBody>
      </p:sp>
      <p:sp>
        <p:nvSpPr>
          <p:cNvPr id="31" name="object 31"/>
          <p:cNvSpPr txBox="1"/>
          <p:nvPr/>
        </p:nvSpPr>
        <p:spPr>
          <a:xfrm>
            <a:off x="5069295" y="3893229"/>
            <a:ext cx="1292860" cy="498475"/>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x_test</a:t>
            </a:r>
            <a:endParaRPr sz="2000">
              <a:latin typeface="Courier New"/>
              <a:cs typeface="Courier New"/>
            </a:endParaRPr>
          </a:p>
        </p:txBody>
      </p:sp>
      <p:sp>
        <p:nvSpPr>
          <p:cNvPr id="32" name="object 32"/>
          <p:cNvSpPr txBox="1"/>
          <p:nvPr/>
        </p:nvSpPr>
        <p:spPr>
          <a:xfrm>
            <a:off x="6992201" y="3893229"/>
            <a:ext cx="1400175" cy="498475"/>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y_test</a:t>
            </a:r>
            <a:endParaRPr sz="2000">
              <a:latin typeface="Courier New"/>
              <a:cs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D083FD4-281D-AF50-9AF0-CEA98F85D3D1}"/>
              </a:ext>
            </a:extLst>
          </p:cNvPr>
          <p:cNvSpPr/>
          <p:nvPr/>
        </p:nvSpPr>
        <p:spPr>
          <a:xfrm>
            <a:off x="381000" y="1514219"/>
            <a:ext cx="6233775" cy="959681"/>
          </a:xfrm>
          <a:prstGeom prst="rect">
            <a:avLst/>
          </a:prstGeom>
          <a:noFill/>
          <a:ln w="254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36000" numCol="1" spcCol="38100" rtlCol="0" anchor="ctr">
            <a:spAutoFit/>
          </a:bodyPr>
          <a:lstStyle/>
          <a:p>
            <a:pPr marL="190500" indent="15478" algn="l">
              <a:lnSpc>
                <a:spcPct val="150000"/>
              </a:lnSpc>
              <a:defRPr sz="3600"/>
            </a:pPr>
            <a:r>
              <a:rPr lang="en-US" altLang="ja-JP" sz="2000" b="1">
                <a:solidFill>
                  <a:schemeClr val="tx1"/>
                </a:solidFill>
                <a:latin typeface="Courier New" panose="02070309020205020404" pitchFamily="49" charset="0"/>
              </a:rPr>
              <a:t>x_train3 = </a:t>
            </a:r>
            <a:r>
              <a:rPr lang="en-US" altLang="ja-JP" sz="2000" b="1" err="1">
                <a:solidFill>
                  <a:schemeClr val="tx1"/>
                </a:solidFill>
                <a:latin typeface="Courier New" panose="02070309020205020404" pitchFamily="49" charset="0"/>
              </a:rPr>
              <a:t>x_train</a:t>
            </a:r>
            <a:r>
              <a:rPr lang="en-US" altLang="ja-JP" sz="2000" b="1">
                <a:solidFill>
                  <a:schemeClr val="tx1"/>
                </a:solidFill>
                <a:latin typeface="Courier New" panose="02070309020205020404" pitchFamily="49" charset="0"/>
              </a:rPr>
              <a:t>[:, 0:3]</a:t>
            </a:r>
          </a:p>
          <a:p>
            <a:pPr marL="190500" indent="15478" algn="l">
              <a:lnSpc>
                <a:spcPct val="150000"/>
              </a:lnSpc>
              <a:defRPr sz="3600"/>
            </a:pPr>
            <a:r>
              <a:rPr lang="en-US" altLang="ja-JP" sz="2000" b="1">
                <a:solidFill>
                  <a:schemeClr val="tx1"/>
                </a:solidFill>
                <a:latin typeface="Courier New" panose="02070309020205020404" pitchFamily="49" charset="0"/>
              </a:rPr>
              <a:t>x_test3 = </a:t>
            </a:r>
            <a:r>
              <a:rPr lang="en-US" altLang="ja-JP" sz="2000" b="1" err="1">
                <a:solidFill>
                  <a:schemeClr val="tx1"/>
                </a:solidFill>
                <a:latin typeface="Courier New" panose="02070309020205020404" pitchFamily="49" charset="0"/>
              </a:rPr>
              <a:t>x_test</a:t>
            </a:r>
            <a:r>
              <a:rPr lang="en-US" altLang="ja-JP" sz="2000" b="1">
                <a:solidFill>
                  <a:schemeClr val="tx1"/>
                </a:solidFill>
                <a:latin typeface="Courier New" panose="02070309020205020404" pitchFamily="49" charset="0"/>
              </a:rPr>
              <a:t>[:, 0:3]</a:t>
            </a:r>
          </a:p>
        </p:txBody>
      </p:sp>
      <p:sp>
        <p:nvSpPr>
          <p:cNvPr id="6" name="①学習モデルの選択(今回は線形回帰)…">
            <a:extLst>
              <a:ext uri="{FF2B5EF4-FFF2-40B4-BE49-F238E27FC236}">
                <a16:creationId xmlns:a16="http://schemas.microsoft.com/office/drawing/2014/main" id="{E3E98D58-0F7D-F58C-DE37-D4C2608C8771}"/>
              </a:ext>
            </a:extLst>
          </p:cNvPr>
          <p:cNvSpPr txBox="1"/>
          <p:nvPr/>
        </p:nvSpPr>
        <p:spPr>
          <a:xfrm>
            <a:off x="0" y="533722"/>
            <a:ext cx="5448300" cy="346249"/>
          </a:xfrm>
          <a:prstGeom prst="rect">
            <a:avLst/>
          </a:prstGeom>
          <a:solidFill>
            <a:schemeClr val="accent5">
              <a:lumMod val="20000"/>
              <a:lumOff val="80000"/>
            </a:schemeClr>
          </a:solidFill>
          <a:ln w="19050">
            <a:solidFill>
              <a:schemeClr val="accent5">
                <a:lumMod val="75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p>
            <a:pPr marL="135731" algn="l">
              <a:defRPr sz="4500"/>
            </a:pPr>
            <a:r>
              <a:rPr lang="en-US" sz="2000" b="1">
                <a:latin typeface="Hiragino Maru Gothic ProN W4" panose="020F0400000000000000" pitchFamily="34" charset="-128"/>
                <a:ea typeface="Hiragino Maru Gothic ProN W4" panose="020F0400000000000000" pitchFamily="34" charset="-128"/>
              </a:rPr>
              <a:t>STEP</a:t>
            </a:r>
            <a:r>
              <a:rPr lang="en-US" altLang="ja-JP" sz="2000" b="1">
                <a:latin typeface="Hiragino Maru Gothic ProN W4" panose="020F0400000000000000" pitchFamily="34" charset="-128"/>
                <a:ea typeface="Hiragino Maru Gothic ProN W4" panose="020F0400000000000000" pitchFamily="34" charset="-128"/>
              </a:rPr>
              <a:t>1</a:t>
            </a:r>
            <a:r>
              <a:rPr lang="en-US" sz="2000" b="1">
                <a:latin typeface="Hiragino Maru Gothic ProN W4" panose="020F0400000000000000" pitchFamily="34" charset="-128"/>
                <a:ea typeface="Hiragino Maru Gothic ProN W4" panose="020F0400000000000000" pitchFamily="34" charset="-128"/>
              </a:rPr>
              <a:t>：データの用意</a:t>
            </a:r>
          </a:p>
        </p:txBody>
      </p:sp>
      <p:sp>
        <p:nvSpPr>
          <p:cNvPr id="12" name="テキスト ボックス 11">
            <a:extLst>
              <a:ext uri="{FF2B5EF4-FFF2-40B4-BE49-F238E27FC236}">
                <a16:creationId xmlns:a16="http://schemas.microsoft.com/office/drawing/2014/main" id="{09078B32-3FBB-FE13-460A-02F6B179F45E}"/>
              </a:ext>
            </a:extLst>
          </p:cNvPr>
          <p:cNvSpPr txBox="1"/>
          <p:nvPr/>
        </p:nvSpPr>
        <p:spPr>
          <a:xfrm>
            <a:off x="38100" y="960492"/>
            <a:ext cx="6027377" cy="4732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35731" algn="l">
              <a:lnSpc>
                <a:spcPct val="150000"/>
              </a:lnSpc>
              <a:tabLst>
                <a:tab pos="13097" algn="l"/>
              </a:tabLst>
            </a:pPr>
            <a:r>
              <a:rPr lang="ja-JP" altLang="en-US" sz="1800" b="1">
                <a:solidFill>
                  <a:srgbClr val="002060"/>
                </a:solidFill>
                <a:latin typeface="Meiryo" panose="020B0604030504040204" pitchFamily="34" charset="-128"/>
                <a:ea typeface="Meiryo" panose="020B0604030504040204" pitchFamily="34" charset="-128"/>
              </a:rPr>
              <a:t>コード</a:t>
            </a:r>
            <a:r>
              <a:rPr lang="en-US" altLang="ja-JP" sz="1800" b="1">
                <a:solidFill>
                  <a:srgbClr val="002060"/>
                </a:solidFill>
                <a:latin typeface="Meiryo" panose="020B0604030504040204" pitchFamily="34" charset="-128"/>
                <a:ea typeface="Meiryo" panose="020B0604030504040204" pitchFamily="34" charset="-128"/>
              </a:rPr>
              <a:t>15-4</a:t>
            </a:r>
            <a:r>
              <a:rPr lang="ja-JP" altLang="en-US" sz="1800" b="1">
                <a:solidFill>
                  <a:srgbClr val="002060"/>
                </a:solidFill>
                <a:latin typeface="Meiryo" panose="020B0604030504040204" pitchFamily="34" charset="-128"/>
                <a:ea typeface="Meiryo" panose="020B0604030504040204" pitchFamily="34" charset="-128"/>
              </a:rPr>
              <a:t> </a:t>
            </a:r>
            <a:r>
              <a:rPr lang="en-US" altLang="ja-JP" b="1">
                <a:solidFill>
                  <a:srgbClr val="002060"/>
                </a:solidFill>
                <a:latin typeface="Meiryo" panose="020B0604030504040204" pitchFamily="34" charset="-128"/>
                <a:ea typeface="Meiryo" panose="020B0604030504040204" pitchFamily="34" charset="-128"/>
              </a:rPr>
              <a:t>3</a:t>
            </a:r>
            <a:r>
              <a:rPr lang="ja-JP" altLang="en-US" b="1">
                <a:solidFill>
                  <a:srgbClr val="002060"/>
                </a:solidFill>
                <a:latin typeface="Meiryo" panose="020B0604030504040204" pitchFamily="34" charset="-128"/>
                <a:ea typeface="Meiryo" panose="020B0604030504040204" pitchFamily="34" charset="-128"/>
              </a:rPr>
              <a:t>つの特徴量だけを抽出する</a:t>
            </a:r>
            <a:endParaRPr lang="en-US" altLang="ja-JP" sz="1800" b="1">
              <a:solidFill>
                <a:srgbClr val="002060"/>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A137EF48-1E41-CE28-0E21-AA78D2505993}"/>
              </a:ext>
            </a:extLst>
          </p:cNvPr>
          <p:cNvSpPr txBox="1"/>
          <p:nvPr/>
        </p:nvSpPr>
        <p:spPr>
          <a:xfrm>
            <a:off x="319425" y="3034078"/>
            <a:ext cx="8505149"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spcBef>
                <a:spcPts val="600"/>
              </a:spcBef>
              <a:buFont typeface="Wingdings" pitchFamily="2" charset="2"/>
              <a:buChar char="l"/>
            </a:pP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簡単なニューラルネットワークを行うため、特徴量を</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1~3</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番目</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インデックス番号</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0~2)</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の特徴量だけを選択</a:t>
            </a:r>
            <a:endPar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endParaRPr>
          </a:p>
          <a:p>
            <a:pPr marL="285750" indent="-285750" algn="l">
              <a:spcBef>
                <a:spcPts val="600"/>
              </a:spcBef>
              <a:buFont typeface="Wingdings" pitchFamily="2" charset="2"/>
              <a:buChar char="l"/>
            </a:pPr>
            <a:r>
              <a:rPr lang="en-US" altLang="ja-JP"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データ名</a:t>
            </a:r>
            <a:r>
              <a:rPr lang="en-US" altLang="ja-JP"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行番号</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列番号</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で</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np</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配列の時は抽出できる</a:t>
            </a:r>
            <a:endPar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endParaRPr>
          </a:p>
          <a:p>
            <a:pPr marL="285750" indent="-285750" algn="l">
              <a:spcBef>
                <a:spcPts val="600"/>
              </a:spcBef>
              <a:buFont typeface="Wingdings" pitchFamily="2" charset="2"/>
              <a:buChar char="l"/>
            </a:pPr>
            <a:r>
              <a:rPr lang="ja-JP" altLang="en-US"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今回は全ての行を意味する</a:t>
            </a:r>
            <a:r>
              <a:rPr lang="en-US" altLang="ja-JP" sz="1800"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 </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コロン</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、列は</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0~3</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未満のインデックス番号を指定する</a:t>
            </a:r>
            <a:r>
              <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 0:3 </a:t>
            </a:r>
            <a:r>
              <a:rPr lang="ja-JP" altLang="en-US"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rPr>
              <a:t>で抽出を行う</a:t>
            </a:r>
            <a:endParaRPr lang="en-US" altLang="ja-JP" b="1">
              <a:solidFill>
                <a:schemeClr val="tx1"/>
              </a:solidFill>
              <a:latin typeface="Courier New" panose="02070309020205020404" pitchFamily="49" charset="0"/>
              <a:ea typeface="Hiragino Kaku Gothic ProN W3" panose="020B0300000000000000" pitchFamily="34" charset="-128"/>
              <a:cs typeface="Courier New" panose="02070309020205020404" pitchFamily="49" charset="0"/>
            </a:endParaRPr>
          </a:p>
        </p:txBody>
      </p:sp>
      <p:sp>
        <p:nvSpPr>
          <p:cNvPr id="3" name="ニューラルネットワークとは(軽く復習)">
            <a:extLst>
              <a:ext uri="{FF2B5EF4-FFF2-40B4-BE49-F238E27FC236}">
                <a16:creationId xmlns:a16="http://schemas.microsoft.com/office/drawing/2014/main" id="{9BC4B6A6-2A0A-FC42-F11E-115F9E7DF7AA}"/>
              </a:ext>
            </a:extLst>
          </p:cNvPr>
          <p:cNvSpPr txBox="1"/>
          <p:nvPr/>
        </p:nvSpPr>
        <p:spPr>
          <a:xfrm>
            <a:off x="0" y="0"/>
            <a:ext cx="9144000" cy="514738"/>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lang="ja-JP" altLang="en-US" sz="2400" b="1">
                <a:latin typeface="Meiryo" panose="020B0604030504040204" pitchFamily="34" charset="-128"/>
                <a:ea typeface="Meiryo" panose="020B0604030504040204" pitchFamily="34" charset="-128"/>
              </a:rPr>
              <a:t>深層学習</a:t>
            </a:r>
            <a:r>
              <a:rPr lang="en-US" altLang="ja-JP" sz="2400" b="1">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乳がんデータの分類</a:t>
            </a:r>
            <a:r>
              <a:rPr lang="en-US" altLang="ja-JP" sz="2400" b="1">
                <a:latin typeface="Meiryo" panose="020B0604030504040204" pitchFamily="34" charset="-128"/>
                <a:ea typeface="Meiryo" panose="020B0604030504040204" pitchFamily="34" charset="-128"/>
              </a:rPr>
              <a:t>)</a:t>
            </a:r>
            <a:endParaRPr sz="2400" b="1">
              <a:latin typeface="Meiryo" panose="020B0604030504040204" pitchFamily="34" charset="-128"/>
              <a:ea typeface="Meiryo" panose="020B0604030504040204" pitchFamily="34" charset="-128"/>
            </a:endParaRPr>
          </a:p>
        </p:txBody>
      </p:sp>
      <p:sp>
        <p:nvSpPr>
          <p:cNvPr id="4" name="①学習モデルの選択…">
            <a:extLst>
              <a:ext uri="{FF2B5EF4-FFF2-40B4-BE49-F238E27FC236}">
                <a16:creationId xmlns:a16="http://schemas.microsoft.com/office/drawing/2014/main" id="{8A423540-F56E-9E8A-4884-9888BA787C01}"/>
              </a:ext>
            </a:extLst>
          </p:cNvPr>
          <p:cNvSpPr txBox="1"/>
          <p:nvPr/>
        </p:nvSpPr>
        <p:spPr>
          <a:xfrm>
            <a:off x="6843562" y="19451"/>
            <a:ext cx="2300438" cy="1180699"/>
          </a:xfrm>
          <a:prstGeom prst="rect">
            <a:avLst/>
          </a:prstGeom>
          <a:solidFill>
            <a:schemeClr val="accent5">
              <a:lumMod val="20000"/>
              <a:lumOff val="80000"/>
            </a:schemeClr>
          </a:solidFill>
          <a:ln w="19050">
            <a:solidFill>
              <a:schemeClr val="accent5">
                <a:lumMod val="75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36000" rIns="36000" bIns="36000" anchor="ctr">
            <a:spAutoFit/>
          </a:bodyPr>
          <a:lstStyle/>
          <a:p>
            <a:pPr marL="92075" indent="-41275" algn="l">
              <a:defRPr sz="4500"/>
            </a:pPr>
            <a:r>
              <a:rPr lang="en-US" sz="1200" b="1">
                <a:solidFill>
                  <a:schemeClr val="tx1"/>
                </a:solidFill>
                <a:latin typeface="Hiragino Kaku Gothic Pro W3" panose="020B0300000000000000" pitchFamily="34" charset="-128"/>
                <a:ea typeface="Hiragino Kaku Gothic Pro W3" panose="020B0300000000000000" pitchFamily="34" charset="-128"/>
              </a:rPr>
              <a:t>STEP0：事前準備</a:t>
            </a:r>
          </a:p>
          <a:p>
            <a:pPr marL="92075" indent="-41275" algn="l">
              <a:defRPr sz="4500"/>
            </a:pPr>
            <a:r>
              <a:rPr lang="en-US" sz="1200" b="1">
                <a:solidFill>
                  <a:srgbClr val="FF0000"/>
                </a:solidFill>
                <a:latin typeface="Hiragino Kaku Gothic Pro W3" panose="020B0300000000000000" pitchFamily="34" charset="-128"/>
                <a:ea typeface="Hiragino Kaku Gothic Pro W3" panose="020B0300000000000000" pitchFamily="34" charset="-128"/>
              </a:rPr>
              <a:t>STEP1：データの用意</a:t>
            </a:r>
          </a:p>
          <a:p>
            <a:pPr marL="92075" indent="-41275" algn="l">
              <a:defRPr sz="4500"/>
            </a:pPr>
            <a:r>
              <a:rPr lang="en-US" sz="1200" b="1">
                <a:solidFill>
                  <a:schemeClr val="tx1"/>
                </a:solidFill>
                <a:latin typeface="Hiragino Kaku Gothic Pro W3" panose="020B0300000000000000" pitchFamily="34" charset="-128"/>
                <a:ea typeface="Hiragino Kaku Gothic Pro W3" panose="020B0300000000000000" pitchFamily="34" charset="-128"/>
              </a:rPr>
              <a:t>STEP2：学習モデルの選択</a:t>
            </a:r>
          </a:p>
          <a:p>
            <a:pPr marL="92075" indent="-41275" algn="l">
              <a:defRPr sz="4500"/>
            </a:pPr>
            <a:r>
              <a:rPr lang="en-US" sz="1200" b="1">
                <a:solidFill>
                  <a:schemeClr val="tx1"/>
                </a:solidFill>
                <a:latin typeface="Hiragino Kaku Gothic Pro W3" panose="020B0300000000000000" pitchFamily="34" charset="-128"/>
                <a:ea typeface="Hiragino Kaku Gothic Pro W3" panose="020B0300000000000000" pitchFamily="34" charset="-128"/>
              </a:rPr>
              <a:t>STEP3：データを入れて学習</a:t>
            </a:r>
          </a:p>
          <a:p>
            <a:pPr marL="92075" indent="-41275" algn="l">
              <a:defRPr sz="4500"/>
            </a:pPr>
            <a:r>
              <a:rPr lang="en-US" altLang="ja-JP" sz="1200" b="1">
                <a:solidFill>
                  <a:schemeClr val="tx1"/>
                </a:solidFill>
                <a:latin typeface="Hiragino Kaku Gothic Pro W3" panose="020B0300000000000000" pitchFamily="34" charset="-128"/>
                <a:ea typeface="Hiragino Kaku Gothic Pro W3" panose="020B0300000000000000" pitchFamily="34" charset="-128"/>
              </a:rPr>
              <a:t>STEP4</a:t>
            </a:r>
            <a:r>
              <a:rPr lang="ja-JP" altLang="en-US" sz="1200" b="1">
                <a:solidFill>
                  <a:schemeClr val="tx1"/>
                </a:solidFill>
                <a:latin typeface="Hiragino Kaku Gothic Pro W3" panose="020B0300000000000000" pitchFamily="34" charset="-128"/>
                <a:ea typeface="Hiragino Kaku Gothic Pro W3" panose="020B0300000000000000" pitchFamily="34" charset="-128"/>
              </a:rPr>
              <a:t>：学習結果の図示</a:t>
            </a:r>
            <a:endParaRPr lang="en-US" altLang="ja-JP" sz="1200" b="1">
              <a:solidFill>
                <a:schemeClr val="tx1"/>
              </a:solidFill>
              <a:latin typeface="Hiragino Kaku Gothic Pro W3" panose="020B0300000000000000" pitchFamily="34" charset="-128"/>
              <a:ea typeface="Hiragino Kaku Gothic Pro W3" panose="020B0300000000000000" pitchFamily="34" charset="-128"/>
            </a:endParaRPr>
          </a:p>
          <a:p>
            <a:pPr marL="92075" indent="-41275" algn="l">
              <a:defRPr sz="4500"/>
            </a:pPr>
            <a:r>
              <a:rPr lang="en-US" altLang="ja-JP" sz="1200" b="1">
                <a:solidFill>
                  <a:schemeClr val="tx1"/>
                </a:solidFill>
                <a:latin typeface="Hiragino Kaku Gothic Pro W3" panose="020B0300000000000000" pitchFamily="34" charset="-128"/>
                <a:ea typeface="Hiragino Kaku Gothic Pro W3" panose="020B0300000000000000" pitchFamily="34" charset="-128"/>
              </a:rPr>
              <a:t>STEP5</a:t>
            </a:r>
            <a:r>
              <a:rPr lang="ja-JP" altLang="en-US" sz="1200" b="1">
                <a:solidFill>
                  <a:schemeClr val="tx1"/>
                </a:solidFill>
                <a:latin typeface="Hiragino Kaku Gothic Pro W3" panose="020B0300000000000000" pitchFamily="34" charset="-128"/>
                <a:ea typeface="Hiragino Kaku Gothic Pro W3" panose="020B0300000000000000" pitchFamily="34" charset="-128"/>
              </a:rPr>
              <a:t>：モデルの評価</a:t>
            </a:r>
            <a:endParaRPr sz="1200" b="1">
              <a:solidFill>
                <a:schemeClr val="tx1"/>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428673529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559933"/>
            <a:ext cx="6233795" cy="1883410"/>
          </a:xfrm>
          <a:prstGeom prst="rect">
            <a:avLst/>
          </a:prstGeom>
          <a:ln w="25400">
            <a:solidFill>
              <a:srgbClr val="00B0F0"/>
            </a:solidFill>
          </a:ln>
        </p:spPr>
        <p:txBody>
          <a:bodyPr vert="horz" wrap="square" lIns="0" tIns="97155" rIns="0" bIns="0" rtlCol="0">
            <a:spAutoFit/>
          </a:bodyPr>
          <a:lstStyle/>
          <a:p>
            <a:pPr marL="205740">
              <a:lnSpc>
                <a:spcPct val="100000"/>
              </a:lnSpc>
              <a:spcBef>
                <a:spcPts val="765"/>
              </a:spcBef>
            </a:pPr>
            <a:r>
              <a:rPr sz="2000" b="1" spc="-10" dirty="0">
                <a:latin typeface="Courier New"/>
                <a:cs typeface="Courier New"/>
              </a:rPr>
              <a:t>print(x_train.shape)</a:t>
            </a:r>
            <a:endParaRPr sz="2000">
              <a:latin typeface="Courier New"/>
              <a:cs typeface="Courier New"/>
            </a:endParaRPr>
          </a:p>
          <a:p>
            <a:pPr marL="205740" marR="2819400">
              <a:lnSpc>
                <a:spcPct val="150000"/>
              </a:lnSpc>
            </a:pPr>
            <a:r>
              <a:rPr sz="2000" b="1" spc="-10" dirty="0">
                <a:latin typeface="Courier New"/>
                <a:cs typeface="Courier New"/>
              </a:rPr>
              <a:t>print(x_test.shape) print(x_train3.shape) print(x_test3.shape)</a:t>
            </a:r>
            <a:endParaRPr sz="2000">
              <a:latin typeface="Courier New"/>
              <a:cs typeface="Courier New"/>
            </a:endParaRPr>
          </a:p>
        </p:txBody>
      </p:sp>
      <p:sp>
        <p:nvSpPr>
          <p:cNvPr id="3" name="object 3"/>
          <p:cNvSpPr txBox="1"/>
          <p:nvPr/>
        </p:nvSpPr>
        <p:spPr>
          <a:xfrm>
            <a:off x="333183" y="1057147"/>
            <a:ext cx="43275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5</a:t>
            </a:r>
            <a:r>
              <a:rPr sz="1800" b="1" spc="-5" dirty="0">
                <a:solidFill>
                  <a:srgbClr val="002060"/>
                </a:solidFill>
                <a:latin typeface="Meiryo"/>
                <a:cs typeface="Meiryo"/>
              </a:rPr>
              <a:t> データの配列構造を確認する</a:t>
            </a:r>
            <a:endParaRPr sz="1800">
              <a:latin typeface="Meiryo"/>
              <a:cs typeface="Meiryo"/>
            </a:endParaRPr>
          </a:p>
        </p:txBody>
      </p:sp>
      <p:grpSp>
        <p:nvGrpSpPr>
          <p:cNvPr id="4" name="object 4"/>
          <p:cNvGrpSpPr/>
          <p:nvPr/>
        </p:nvGrpSpPr>
        <p:grpSpPr>
          <a:xfrm>
            <a:off x="-9525" y="524197"/>
            <a:ext cx="5467350" cy="365760"/>
            <a:chOff x="-9525" y="524197"/>
            <a:chExt cx="5467350" cy="365760"/>
          </a:xfrm>
        </p:grpSpPr>
        <p:sp>
          <p:nvSpPr>
            <p:cNvPr id="5" name="object 5"/>
            <p:cNvSpPr/>
            <p:nvPr/>
          </p:nvSpPr>
          <p:spPr>
            <a:xfrm>
              <a:off x="0" y="533722"/>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6" name="object 6"/>
            <p:cNvSpPr/>
            <p:nvPr/>
          </p:nvSpPr>
          <p:spPr>
            <a:xfrm>
              <a:off x="0" y="533722"/>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7" name="object 7"/>
          <p:cNvSpPr txBox="1"/>
          <p:nvPr/>
        </p:nvSpPr>
        <p:spPr>
          <a:xfrm>
            <a:off x="142239" y="530571"/>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8" name="object 8"/>
          <p:cNvSpPr/>
          <p:nvPr/>
        </p:nvSpPr>
        <p:spPr>
          <a:xfrm>
            <a:off x="0" y="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9" name="object 9"/>
          <p:cNvSpPr txBox="1">
            <a:spLocks noGrp="1"/>
          </p:cNvSpPr>
          <p:nvPr>
            <p:ph type="title"/>
          </p:nvPr>
        </p:nvSpPr>
        <p:spPr>
          <a:xfrm>
            <a:off x="167300" y="11683"/>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10" name="object 10"/>
          <p:cNvGrpSpPr/>
          <p:nvPr/>
        </p:nvGrpSpPr>
        <p:grpSpPr>
          <a:xfrm>
            <a:off x="6834037" y="9926"/>
            <a:ext cx="2319655" cy="1200150"/>
            <a:chOff x="6834037" y="9926"/>
            <a:chExt cx="2319655" cy="1200150"/>
          </a:xfrm>
        </p:grpSpPr>
        <p:sp>
          <p:nvSpPr>
            <p:cNvPr id="11" name="object 11"/>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2" name="object 12"/>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3" name="object 13"/>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4" name="object 14"/>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5" name="object 15"/>
          <p:cNvSpPr/>
          <p:nvPr/>
        </p:nvSpPr>
        <p:spPr>
          <a:xfrm>
            <a:off x="682253" y="3583413"/>
            <a:ext cx="476884" cy="427355"/>
          </a:xfrm>
          <a:custGeom>
            <a:avLst/>
            <a:gdLst/>
            <a:ahLst/>
            <a:cxnLst/>
            <a:rect l="l" t="t" r="r" b="b"/>
            <a:pathLst>
              <a:path w="476884" h="427354">
                <a:moveTo>
                  <a:pt x="262811" y="0"/>
                </a:moveTo>
                <a:lnTo>
                  <a:pt x="262811" y="106775"/>
                </a:lnTo>
                <a:lnTo>
                  <a:pt x="0" y="106775"/>
                </a:lnTo>
                <a:lnTo>
                  <a:pt x="0" y="320325"/>
                </a:lnTo>
                <a:lnTo>
                  <a:pt x="262811" y="320325"/>
                </a:lnTo>
                <a:lnTo>
                  <a:pt x="262811" y="427100"/>
                </a:lnTo>
                <a:lnTo>
                  <a:pt x="476360" y="213550"/>
                </a:lnTo>
                <a:lnTo>
                  <a:pt x="262811" y="0"/>
                </a:lnTo>
                <a:close/>
              </a:path>
            </a:pathLst>
          </a:custGeom>
          <a:solidFill>
            <a:srgbClr val="00B0F0"/>
          </a:solidFill>
        </p:spPr>
        <p:txBody>
          <a:bodyPr wrap="square" lIns="0" tIns="0" rIns="0" bIns="0" rtlCol="0"/>
          <a:lstStyle/>
          <a:p>
            <a:endParaRPr/>
          </a:p>
        </p:txBody>
      </p:sp>
      <p:sp>
        <p:nvSpPr>
          <p:cNvPr id="16" name="object 16"/>
          <p:cNvSpPr/>
          <p:nvPr/>
        </p:nvSpPr>
        <p:spPr>
          <a:xfrm>
            <a:off x="8135297" y="4419932"/>
            <a:ext cx="748665" cy="427990"/>
          </a:xfrm>
          <a:custGeom>
            <a:avLst/>
            <a:gdLst/>
            <a:ahLst/>
            <a:cxnLst/>
            <a:rect l="l" t="t" r="r" b="b"/>
            <a:pathLst>
              <a:path w="748665" h="427989">
                <a:moveTo>
                  <a:pt x="0" y="106992"/>
                </a:moveTo>
                <a:lnTo>
                  <a:pt x="534394" y="106992"/>
                </a:lnTo>
                <a:lnTo>
                  <a:pt x="534394" y="0"/>
                </a:lnTo>
                <a:lnTo>
                  <a:pt x="748379" y="213985"/>
                </a:lnTo>
                <a:lnTo>
                  <a:pt x="534394" y="427970"/>
                </a:lnTo>
                <a:lnTo>
                  <a:pt x="534394" y="320977"/>
                </a:lnTo>
                <a:lnTo>
                  <a:pt x="0" y="320977"/>
                </a:lnTo>
                <a:lnTo>
                  <a:pt x="0" y="106992"/>
                </a:lnTo>
                <a:close/>
              </a:path>
            </a:pathLst>
          </a:custGeom>
          <a:ln w="22225">
            <a:solidFill>
              <a:srgbClr val="0D0D0D"/>
            </a:solidFill>
          </a:ln>
        </p:spPr>
        <p:txBody>
          <a:bodyPr wrap="square" lIns="0" tIns="0" rIns="0" bIns="0" rtlCol="0"/>
          <a:lstStyle/>
          <a:p>
            <a:endParaRPr/>
          </a:p>
        </p:txBody>
      </p:sp>
      <p:sp>
        <p:nvSpPr>
          <p:cNvPr id="17" name="object 17"/>
          <p:cNvSpPr txBox="1"/>
          <p:nvPr/>
        </p:nvSpPr>
        <p:spPr>
          <a:xfrm>
            <a:off x="8244851" y="4500372"/>
            <a:ext cx="422909"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colab</a:t>
            </a:r>
            <a:endParaRPr sz="1400">
              <a:latin typeface="Calibri"/>
              <a:cs typeface="Calibri"/>
            </a:endParaRPr>
          </a:p>
        </p:txBody>
      </p:sp>
      <p:pic>
        <p:nvPicPr>
          <p:cNvPr id="18" name="object 18"/>
          <p:cNvPicPr/>
          <p:nvPr/>
        </p:nvPicPr>
        <p:blipFill>
          <a:blip r:embed="rId2" cstate="print"/>
          <a:stretch>
            <a:fillRect/>
          </a:stretch>
        </p:blipFill>
        <p:spPr>
          <a:xfrm>
            <a:off x="1252756" y="3664706"/>
            <a:ext cx="1259157" cy="117678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5" y="524197"/>
            <a:ext cx="5467350" cy="365760"/>
            <a:chOff x="-9525" y="524197"/>
            <a:chExt cx="5467350" cy="365760"/>
          </a:xfrm>
        </p:grpSpPr>
        <p:sp>
          <p:nvSpPr>
            <p:cNvPr id="3" name="object 3"/>
            <p:cNvSpPr/>
            <p:nvPr/>
          </p:nvSpPr>
          <p:spPr>
            <a:xfrm>
              <a:off x="0" y="533722"/>
              <a:ext cx="5448300" cy="346710"/>
            </a:xfrm>
            <a:custGeom>
              <a:avLst/>
              <a:gdLst/>
              <a:ahLst/>
              <a:cxnLst/>
              <a:rect l="l" t="t" r="r" b="b"/>
              <a:pathLst>
                <a:path w="5448300" h="346709">
                  <a:moveTo>
                    <a:pt x="5448300" y="0"/>
                  </a:moveTo>
                  <a:lnTo>
                    <a:pt x="0" y="0"/>
                  </a:lnTo>
                  <a:lnTo>
                    <a:pt x="0" y="346248"/>
                  </a:lnTo>
                  <a:lnTo>
                    <a:pt x="5448300" y="346248"/>
                  </a:lnTo>
                  <a:lnTo>
                    <a:pt x="5448300" y="0"/>
                  </a:lnTo>
                  <a:close/>
                </a:path>
              </a:pathLst>
            </a:custGeom>
            <a:solidFill>
              <a:srgbClr val="DBEEF4"/>
            </a:solidFill>
          </p:spPr>
          <p:txBody>
            <a:bodyPr wrap="square" lIns="0" tIns="0" rIns="0" bIns="0" rtlCol="0"/>
            <a:lstStyle/>
            <a:p>
              <a:endParaRPr/>
            </a:p>
          </p:txBody>
        </p:sp>
        <p:sp>
          <p:nvSpPr>
            <p:cNvPr id="4" name="object 4"/>
            <p:cNvSpPr/>
            <p:nvPr/>
          </p:nvSpPr>
          <p:spPr>
            <a:xfrm>
              <a:off x="0" y="533722"/>
              <a:ext cx="5448300" cy="346710"/>
            </a:xfrm>
            <a:custGeom>
              <a:avLst/>
              <a:gdLst/>
              <a:ahLst/>
              <a:cxnLst/>
              <a:rect l="l" t="t" r="r" b="b"/>
              <a:pathLst>
                <a:path w="5448300" h="346709">
                  <a:moveTo>
                    <a:pt x="0" y="0"/>
                  </a:moveTo>
                  <a:lnTo>
                    <a:pt x="5448300" y="0"/>
                  </a:lnTo>
                  <a:lnTo>
                    <a:pt x="5448300" y="346249"/>
                  </a:lnTo>
                  <a:lnTo>
                    <a:pt x="0" y="346249"/>
                  </a:lnTo>
                  <a:lnTo>
                    <a:pt x="0" y="0"/>
                  </a:lnTo>
                  <a:close/>
                </a:path>
              </a:pathLst>
            </a:custGeom>
            <a:ln w="19050">
              <a:solidFill>
                <a:srgbClr val="31859C"/>
              </a:solidFill>
            </a:ln>
          </p:spPr>
          <p:txBody>
            <a:bodyPr wrap="square" lIns="0" tIns="0" rIns="0" bIns="0" rtlCol="0"/>
            <a:lstStyle/>
            <a:p>
              <a:endParaRPr/>
            </a:p>
          </p:txBody>
        </p:sp>
      </p:grpSp>
      <p:sp>
        <p:nvSpPr>
          <p:cNvPr id="5" name="object 5"/>
          <p:cNvSpPr txBox="1"/>
          <p:nvPr/>
        </p:nvSpPr>
        <p:spPr>
          <a:xfrm>
            <a:off x="142239" y="530571"/>
            <a:ext cx="2713355" cy="324485"/>
          </a:xfrm>
          <a:prstGeom prst="rect">
            <a:avLst/>
          </a:prstGeom>
        </p:spPr>
        <p:txBody>
          <a:bodyPr vert="horz" wrap="square" lIns="0" tIns="13970" rIns="0" bIns="0" rtlCol="0">
            <a:spAutoFit/>
          </a:bodyPr>
          <a:lstStyle/>
          <a:p>
            <a:pPr marL="12700">
              <a:lnSpc>
                <a:spcPct val="100000"/>
              </a:lnSpc>
              <a:spcBef>
                <a:spcPts val="110"/>
              </a:spcBef>
            </a:pPr>
            <a:r>
              <a:rPr sz="1950" b="1" spc="160" dirty="0">
                <a:latin typeface="Adobe Clean Han Black"/>
                <a:cs typeface="Adobe Clean Han Black"/>
              </a:rPr>
              <a:t>STEP1</a:t>
            </a:r>
            <a:r>
              <a:rPr sz="1950" b="1" spc="70" dirty="0">
                <a:latin typeface="Adobe Clean Han Black"/>
                <a:cs typeface="Adobe Clean Han Black"/>
              </a:rPr>
              <a:t>：データの用意</a:t>
            </a:r>
            <a:endParaRPr sz="1950">
              <a:latin typeface="Adobe Clean Han Black"/>
              <a:cs typeface="Adobe Clean Han Black"/>
            </a:endParaRPr>
          </a:p>
        </p:txBody>
      </p:sp>
      <p:sp>
        <p:nvSpPr>
          <p:cNvPr id="6" name="object 6"/>
          <p:cNvSpPr/>
          <p:nvPr/>
        </p:nvSpPr>
        <p:spPr>
          <a:xfrm>
            <a:off x="0" y="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7" name="object 7"/>
          <p:cNvSpPr txBox="1">
            <a:spLocks noGrp="1"/>
          </p:cNvSpPr>
          <p:nvPr>
            <p:ph type="title"/>
          </p:nvPr>
        </p:nvSpPr>
        <p:spPr>
          <a:xfrm>
            <a:off x="167300" y="11683"/>
            <a:ext cx="4288790" cy="391160"/>
          </a:xfrm>
          <a:prstGeom prst="rect">
            <a:avLst/>
          </a:prstGeom>
        </p:spPr>
        <p:txBody>
          <a:bodyPr vert="horz" wrap="square" lIns="0" tIns="12700" rIns="0" bIns="0" rtlCol="0">
            <a:spAutoFit/>
          </a:bodyPr>
          <a:lstStyle/>
          <a:p>
            <a:pPr marL="12700">
              <a:lnSpc>
                <a:spcPct val="100000"/>
              </a:lnSpc>
              <a:spcBef>
                <a:spcPts val="100"/>
              </a:spcBef>
            </a:pPr>
            <a:r>
              <a:rPr sz="2400" spc="-10" dirty="0"/>
              <a:t>深層学習(乳がんデータの分類)</a:t>
            </a:r>
            <a:endParaRPr sz="2400"/>
          </a:p>
        </p:txBody>
      </p:sp>
      <p:grpSp>
        <p:nvGrpSpPr>
          <p:cNvPr id="8" name="object 8"/>
          <p:cNvGrpSpPr/>
          <p:nvPr/>
        </p:nvGrpSpPr>
        <p:grpSpPr>
          <a:xfrm>
            <a:off x="6834037" y="9926"/>
            <a:ext cx="2319655" cy="1200150"/>
            <a:chOff x="6834037" y="9926"/>
            <a:chExt cx="2319655" cy="1200150"/>
          </a:xfrm>
        </p:grpSpPr>
        <p:sp>
          <p:nvSpPr>
            <p:cNvPr id="9" name="object 9"/>
            <p:cNvSpPr/>
            <p:nvPr/>
          </p:nvSpPr>
          <p:spPr>
            <a:xfrm>
              <a:off x="6843562" y="19451"/>
              <a:ext cx="2300605" cy="1181100"/>
            </a:xfrm>
            <a:custGeom>
              <a:avLst/>
              <a:gdLst/>
              <a:ahLst/>
              <a:cxnLst/>
              <a:rect l="l" t="t" r="r" b="b"/>
              <a:pathLst>
                <a:path w="2300604" h="1181100">
                  <a:moveTo>
                    <a:pt x="2300437" y="0"/>
                  </a:moveTo>
                  <a:lnTo>
                    <a:pt x="0" y="0"/>
                  </a:lnTo>
                  <a:lnTo>
                    <a:pt x="0" y="1180698"/>
                  </a:lnTo>
                  <a:lnTo>
                    <a:pt x="2300437" y="1180698"/>
                  </a:lnTo>
                  <a:lnTo>
                    <a:pt x="2300437" y="0"/>
                  </a:lnTo>
                  <a:close/>
                </a:path>
              </a:pathLst>
            </a:custGeom>
            <a:solidFill>
              <a:srgbClr val="DBEEF4"/>
            </a:solidFill>
          </p:spPr>
          <p:txBody>
            <a:bodyPr wrap="square" lIns="0" tIns="0" rIns="0" bIns="0" rtlCol="0"/>
            <a:lstStyle/>
            <a:p>
              <a:endParaRPr/>
            </a:p>
          </p:txBody>
        </p:sp>
        <p:sp>
          <p:nvSpPr>
            <p:cNvPr id="10" name="object 10"/>
            <p:cNvSpPr/>
            <p:nvPr/>
          </p:nvSpPr>
          <p:spPr>
            <a:xfrm>
              <a:off x="6843562" y="19451"/>
              <a:ext cx="2300605" cy="1181100"/>
            </a:xfrm>
            <a:custGeom>
              <a:avLst/>
              <a:gdLst/>
              <a:ahLst/>
              <a:cxnLst/>
              <a:rect l="l" t="t" r="r" b="b"/>
              <a:pathLst>
                <a:path w="2300604" h="1181100">
                  <a:moveTo>
                    <a:pt x="0" y="0"/>
                  </a:moveTo>
                  <a:lnTo>
                    <a:pt x="2300438" y="0"/>
                  </a:lnTo>
                  <a:lnTo>
                    <a:pt x="2300438" y="1180699"/>
                  </a:lnTo>
                  <a:lnTo>
                    <a:pt x="0" y="1180699"/>
                  </a:lnTo>
                  <a:lnTo>
                    <a:pt x="0" y="0"/>
                  </a:lnTo>
                  <a:close/>
                </a:path>
              </a:pathLst>
            </a:custGeom>
            <a:ln w="19050">
              <a:solidFill>
                <a:srgbClr val="31859C"/>
              </a:solidFill>
            </a:ln>
          </p:spPr>
          <p:txBody>
            <a:bodyPr wrap="square" lIns="0" tIns="0" rIns="0" bIns="0" rtlCol="0"/>
            <a:lstStyle/>
            <a:p>
              <a:endParaRPr/>
            </a:p>
          </p:txBody>
        </p:sp>
      </p:grpSp>
      <p:sp>
        <p:nvSpPr>
          <p:cNvPr id="11" name="object 11"/>
          <p:cNvSpPr txBox="1"/>
          <p:nvPr/>
        </p:nvSpPr>
        <p:spPr>
          <a:xfrm>
            <a:off x="6881661" y="49007"/>
            <a:ext cx="1939925" cy="567143"/>
          </a:xfrm>
          <a:prstGeom prst="rect">
            <a:avLst/>
          </a:prstGeom>
        </p:spPr>
        <p:txBody>
          <a:bodyPr vert="horz" wrap="square" lIns="0" tIns="12700" rIns="0" bIns="0" rtlCol="0">
            <a:spAutoFit/>
          </a:bodyPr>
          <a:lstStyle/>
          <a:p>
            <a:pPr marL="12700" marR="5080">
              <a:lnSpc>
                <a:spcPct val="101699"/>
              </a:lnSpc>
              <a:spcBef>
                <a:spcPts val="100"/>
              </a:spcBef>
            </a:pPr>
            <a:r>
              <a:rPr sz="1150" b="1" dirty="0">
                <a:latin typeface="Meiryo"/>
                <a:cs typeface="Meiryo"/>
              </a:rPr>
              <a:t>STEP0</a:t>
            </a:r>
            <a:r>
              <a:rPr sz="1150" b="1" spc="40" dirty="0">
                <a:latin typeface="Meiryo"/>
                <a:cs typeface="Meiryo"/>
              </a:rPr>
              <a:t>：事前準備</a:t>
            </a:r>
            <a:r>
              <a:rPr sz="1150" b="1" spc="20" dirty="0">
                <a:latin typeface="Meiryo"/>
                <a:cs typeface="Meiryo"/>
              </a:rPr>
              <a:t> </a:t>
            </a:r>
            <a:endParaRPr lang="en-US" sz="1150" b="1" spc="20" dirty="0">
              <a:latin typeface="Meiryo"/>
              <a:cs typeface="Meiryo"/>
            </a:endParaRPr>
          </a:p>
          <a:p>
            <a:pPr marL="12700" marR="5080">
              <a:lnSpc>
                <a:spcPct val="101699"/>
              </a:lnSpc>
              <a:spcBef>
                <a:spcPts val="100"/>
              </a:spcBef>
            </a:pPr>
            <a:r>
              <a:rPr sz="1150" b="1" dirty="0">
                <a:solidFill>
                  <a:srgbClr val="FF0000"/>
                </a:solidFill>
                <a:latin typeface="Meiryo"/>
                <a:cs typeface="Meiryo"/>
              </a:rPr>
              <a:t>STEP1</a:t>
            </a:r>
            <a:r>
              <a:rPr sz="1150" b="1" spc="45" dirty="0">
                <a:solidFill>
                  <a:srgbClr val="FF0000"/>
                </a:solidFill>
                <a:latin typeface="Meiryo"/>
                <a:cs typeface="Meiryo"/>
              </a:rPr>
              <a:t>：データの用意</a:t>
            </a:r>
            <a:r>
              <a:rPr sz="1150" b="1" spc="20" dirty="0">
                <a:solidFill>
                  <a:srgbClr val="FF0000"/>
                </a:solidFill>
                <a:latin typeface="Meiryo"/>
                <a:cs typeface="Meiryo"/>
              </a:rPr>
              <a:t> </a:t>
            </a:r>
            <a:r>
              <a:rPr sz="1150" b="1" dirty="0">
                <a:latin typeface="Meiryo"/>
                <a:cs typeface="Meiryo"/>
              </a:rPr>
              <a:t>STEP2</a:t>
            </a:r>
            <a:r>
              <a:rPr sz="1150" b="1" spc="45" dirty="0">
                <a:latin typeface="Meiryo"/>
                <a:cs typeface="Meiryo"/>
              </a:rPr>
              <a:t>：学習モデルの選択</a:t>
            </a:r>
            <a:endParaRPr sz="1150">
              <a:latin typeface="Meiryo"/>
              <a:cs typeface="Meiryo"/>
            </a:endParaRPr>
          </a:p>
        </p:txBody>
      </p:sp>
      <p:sp>
        <p:nvSpPr>
          <p:cNvPr id="12" name="object 12"/>
          <p:cNvSpPr txBox="1"/>
          <p:nvPr/>
        </p:nvSpPr>
        <p:spPr>
          <a:xfrm>
            <a:off x="6881661" y="594599"/>
            <a:ext cx="2095500" cy="574040"/>
          </a:xfrm>
          <a:prstGeom prst="rect">
            <a:avLst/>
          </a:prstGeom>
        </p:spPr>
        <p:txBody>
          <a:bodyPr vert="horz" wrap="square" lIns="0" tIns="6985" rIns="0" bIns="0" rtlCol="0">
            <a:spAutoFit/>
          </a:bodyPr>
          <a:lstStyle/>
          <a:p>
            <a:pPr marL="12700" marR="5080">
              <a:lnSpc>
                <a:spcPct val="105200"/>
              </a:lnSpc>
              <a:spcBef>
                <a:spcPts val="55"/>
              </a:spcBef>
            </a:pPr>
            <a:r>
              <a:rPr sz="1150" b="1" dirty="0">
                <a:latin typeface="Meiryo"/>
                <a:cs typeface="Meiryo"/>
              </a:rPr>
              <a:t>STEP3</a:t>
            </a:r>
            <a:r>
              <a:rPr sz="1150" b="1" spc="45" dirty="0">
                <a:latin typeface="Meiryo"/>
                <a:cs typeface="Meiryo"/>
              </a:rPr>
              <a:t>：データを入れて学習</a:t>
            </a:r>
            <a:r>
              <a:rPr sz="1150" b="1" spc="20" dirty="0">
                <a:latin typeface="Meiryo"/>
                <a:cs typeface="Meiryo"/>
              </a:rPr>
              <a:t> </a:t>
            </a:r>
            <a:r>
              <a:rPr sz="1150" b="1" dirty="0">
                <a:latin typeface="Meiryo"/>
                <a:cs typeface="Meiryo"/>
              </a:rPr>
              <a:t>STEP4</a:t>
            </a:r>
            <a:r>
              <a:rPr sz="1150" b="1" spc="45" dirty="0">
                <a:latin typeface="Meiryo"/>
                <a:cs typeface="Meiryo"/>
              </a:rPr>
              <a:t>：学習結果の図示</a:t>
            </a:r>
            <a:r>
              <a:rPr sz="1150" b="1" spc="20" dirty="0">
                <a:latin typeface="Meiryo"/>
                <a:cs typeface="Meiryo"/>
              </a:rPr>
              <a:t> </a:t>
            </a:r>
            <a:r>
              <a:rPr sz="1150" b="1" dirty="0">
                <a:latin typeface="Meiryo"/>
                <a:cs typeface="Meiryo"/>
              </a:rPr>
              <a:t>STEP5</a:t>
            </a:r>
            <a:r>
              <a:rPr sz="1150" b="1" spc="45" dirty="0">
                <a:latin typeface="Meiryo"/>
                <a:cs typeface="Meiryo"/>
              </a:rPr>
              <a:t>：モデルの評価</a:t>
            </a:r>
            <a:endParaRPr sz="1150">
              <a:latin typeface="Meiryo"/>
              <a:cs typeface="Meiryo"/>
            </a:endParaRPr>
          </a:p>
        </p:txBody>
      </p:sp>
      <p:sp>
        <p:nvSpPr>
          <p:cNvPr id="13" name="object 13"/>
          <p:cNvSpPr txBox="1"/>
          <p:nvPr/>
        </p:nvSpPr>
        <p:spPr>
          <a:xfrm>
            <a:off x="333183" y="1057147"/>
            <a:ext cx="4327525" cy="76200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2060"/>
                </a:solidFill>
                <a:latin typeface="Meiryo"/>
                <a:cs typeface="Meiryo"/>
              </a:rPr>
              <a:t>コード</a:t>
            </a:r>
            <a:r>
              <a:rPr sz="1800" b="1" spc="-10" dirty="0">
                <a:solidFill>
                  <a:srgbClr val="002060"/>
                </a:solidFill>
                <a:latin typeface="Meiryo"/>
                <a:cs typeface="Meiryo"/>
              </a:rPr>
              <a:t>15-</a:t>
            </a:r>
            <a:r>
              <a:rPr sz="1800" b="1" dirty="0">
                <a:solidFill>
                  <a:srgbClr val="002060"/>
                </a:solidFill>
                <a:latin typeface="Meiryo"/>
                <a:cs typeface="Meiryo"/>
              </a:rPr>
              <a:t>5</a:t>
            </a:r>
            <a:r>
              <a:rPr sz="1800" b="1" spc="-5" dirty="0">
                <a:solidFill>
                  <a:srgbClr val="002060"/>
                </a:solidFill>
                <a:latin typeface="Meiryo"/>
                <a:cs typeface="Meiryo"/>
              </a:rPr>
              <a:t> データの配列構造を確認する</a:t>
            </a:r>
            <a:endParaRPr sz="1800">
              <a:latin typeface="Meiryo"/>
              <a:cs typeface="Meiryo"/>
            </a:endParaRPr>
          </a:p>
          <a:p>
            <a:pPr marL="345440">
              <a:lnSpc>
                <a:spcPct val="100000"/>
              </a:lnSpc>
              <a:spcBef>
                <a:spcPts val="1960"/>
              </a:spcBef>
              <a:tabLst>
                <a:tab pos="2321560" algn="l"/>
              </a:tabLst>
            </a:pPr>
            <a:r>
              <a:rPr sz="1400" dirty="0">
                <a:latin typeface="MS Gothic"/>
                <a:cs typeface="MS Gothic"/>
              </a:rPr>
              <a:t>特徴量デー</a:t>
            </a:r>
            <a:r>
              <a:rPr sz="1400" spc="-50" dirty="0">
                <a:latin typeface="MS Gothic"/>
                <a:cs typeface="MS Gothic"/>
              </a:rPr>
              <a:t>タ</a:t>
            </a:r>
            <a:r>
              <a:rPr sz="1400" dirty="0">
                <a:latin typeface="MS Gothic"/>
                <a:cs typeface="MS Gothic"/>
              </a:rPr>
              <a:t>	正解デー</a:t>
            </a:r>
            <a:r>
              <a:rPr sz="1400" spc="-50" dirty="0">
                <a:latin typeface="MS Gothic"/>
                <a:cs typeface="MS Gothic"/>
              </a:rPr>
              <a:t>タ</a:t>
            </a:r>
            <a:endParaRPr sz="1400">
              <a:latin typeface="MS Gothic"/>
              <a:cs typeface="MS Gothic"/>
            </a:endParaRPr>
          </a:p>
        </p:txBody>
      </p:sp>
      <p:sp>
        <p:nvSpPr>
          <p:cNvPr id="14" name="object 14"/>
          <p:cNvSpPr txBox="1"/>
          <p:nvPr/>
        </p:nvSpPr>
        <p:spPr>
          <a:xfrm>
            <a:off x="354485" y="1940228"/>
            <a:ext cx="1721485" cy="1771014"/>
          </a:xfrm>
          <a:prstGeom prst="rect">
            <a:avLst/>
          </a:prstGeom>
          <a:solidFill>
            <a:srgbClr val="00B0F0">
              <a:alpha val="4862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1600">
              <a:latin typeface="Times New Roman"/>
              <a:cs typeface="Times New Roman"/>
            </a:endParaRPr>
          </a:p>
          <a:p>
            <a:pPr marL="427990">
              <a:lnSpc>
                <a:spcPct val="100000"/>
              </a:lnSpc>
            </a:pPr>
            <a:r>
              <a:rPr sz="1600" dirty="0">
                <a:latin typeface="Arial"/>
                <a:cs typeface="Arial"/>
              </a:rPr>
              <a:t>(398,</a:t>
            </a:r>
            <a:r>
              <a:rPr sz="1600" spc="-35" dirty="0">
                <a:latin typeface="Arial"/>
                <a:cs typeface="Arial"/>
              </a:rPr>
              <a:t> </a:t>
            </a:r>
            <a:r>
              <a:rPr sz="1600" spc="-25" dirty="0">
                <a:latin typeface="Arial"/>
                <a:cs typeface="Arial"/>
              </a:rPr>
              <a:t>30)</a:t>
            </a:r>
            <a:endParaRPr sz="1600">
              <a:latin typeface="Arial"/>
              <a:cs typeface="Arial"/>
            </a:endParaRPr>
          </a:p>
        </p:txBody>
      </p:sp>
      <p:sp>
        <p:nvSpPr>
          <p:cNvPr id="15" name="object 15"/>
          <p:cNvSpPr txBox="1"/>
          <p:nvPr/>
        </p:nvSpPr>
        <p:spPr>
          <a:xfrm>
            <a:off x="2248996" y="1940399"/>
            <a:ext cx="1944370" cy="1771014"/>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1600">
              <a:latin typeface="Times New Roman"/>
              <a:cs typeface="Times New Roman"/>
            </a:endParaRPr>
          </a:p>
          <a:p>
            <a:pPr marR="69850" algn="ctr">
              <a:lnSpc>
                <a:spcPct val="100000"/>
              </a:lnSpc>
            </a:pPr>
            <a:r>
              <a:rPr sz="1600" spc="-10" dirty="0">
                <a:latin typeface="Arial"/>
                <a:cs typeface="Arial"/>
              </a:rPr>
              <a:t>(398,)</a:t>
            </a:r>
            <a:endParaRPr sz="1600">
              <a:latin typeface="Arial"/>
              <a:cs typeface="Arial"/>
            </a:endParaRPr>
          </a:p>
        </p:txBody>
      </p:sp>
      <p:sp>
        <p:nvSpPr>
          <p:cNvPr id="16" name="object 16"/>
          <p:cNvSpPr txBox="1"/>
          <p:nvPr/>
        </p:nvSpPr>
        <p:spPr>
          <a:xfrm>
            <a:off x="2412913" y="2409065"/>
            <a:ext cx="1616710" cy="498475"/>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y_train</a:t>
            </a:r>
            <a:endParaRPr sz="2000">
              <a:latin typeface="Courier New"/>
              <a:cs typeface="Courier New"/>
            </a:endParaRPr>
          </a:p>
        </p:txBody>
      </p:sp>
      <p:sp>
        <p:nvSpPr>
          <p:cNvPr id="17" name="object 17"/>
          <p:cNvSpPr txBox="1"/>
          <p:nvPr/>
        </p:nvSpPr>
        <p:spPr>
          <a:xfrm>
            <a:off x="356055" y="3818406"/>
            <a:ext cx="1721485" cy="1156970"/>
          </a:xfrm>
          <a:prstGeom prst="rect">
            <a:avLst/>
          </a:prstGeom>
          <a:solidFill>
            <a:srgbClr val="00B0F0">
              <a:alpha val="4862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70"/>
              </a:spcBef>
            </a:pPr>
            <a:endParaRPr sz="1600">
              <a:latin typeface="Times New Roman"/>
              <a:cs typeface="Times New Roman"/>
            </a:endParaRPr>
          </a:p>
          <a:p>
            <a:pPr marL="426720">
              <a:lnSpc>
                <a:spcPct val="100000"/>
              </a:lnSpc>
              <a:spcBef>
                <a:spcPts val="5"/>
              </a:spcBef>
            </a:pPr>
            <a:r>
              <a:rPr sz="1600" dirty="0">
                <a:latin typeface="Arial"/>
                <a:cs typeface="Arial"/>
              </a:rPr>
              <a:t>(171,</a:t>
            </a:r>
            <a:r>
              <a:rPr sz="1600" spc="-35" dirty="0">
                <a:latin typeface="Arial"/>
                <a:cs typeface="Arial"/>
              </a:rPr>
              <a:t> </a:t>
            </a:r>
            <a:r>
              <a:rPr sz="1600" spc="-25" dirty="0">
                <a:latin typeface="Arial"/>
                <a:cs typeface="Arial"/>
              </a:rPr>
              <a:t>30)</a:t>
            </a:r>
            <a:endParaRPr sz="1600">
              <a:latin typeface="Arial"/>
              <a:cs typeface="Arial"/>
            </a:endParaRPr>
          </a:p>
        </p:txBody>
      </p:sp>
      <p:sp>
        <p:nvSpPr>
          <p:cNvPr id="18" name="object 18"/>
          <p:cNvSpPr txBox="1"/>
          <p:nvPr/>
        </p:nvSpPr>
        <p:spPr>
          <a:xfrm>
            <a:off x="2250564" y="3818404"/>
            <a:ext cx="1944370" cy="1157605"/>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70"/>
              </a:spcBef>
            </a:pPr>
            <a:endParaRPr sz="1600">
              <a:latin typeface="Times New Roman"/>
              <a:cs typeface="Times New Roman"/>
            </a:endParaRPr>
          </a:p>
          <a:p>
            <a:pPr marR="73025" algn="ctr">
              <a:lnSpc>
                <a:spcPct val="100000"/>
              </a:lnSpc>
              <a:spcBef>
                <a:spcPts val="5"/>
              </a:spcBef>
            </a:pPr>
            <a:r>
              <a:rPr sz="1600" spc="-10" dirty="0">
                <a:latin typeface="Arial"/>
                <a:cs typeface="Arial"/>
              </a:rPr>
              <a:t>(171,)</a:t>
            </a:r>
            <a:endParaRPr sz="1600">
              <a:latin typeface="Arial"/>
              <a:cs typeface="Arial"/>
            </a:endParaRPr>
          </a:p>
        </p:txBody>
      </p:sp>
      <p:sp>
        <p:nvSpPr>
          <p:cNvPr id="19" name="object 19"/>
          <p:cNvSpPr txBox="1"/>
          <p:nvPr/>
        </p:nvSpPr>
        <p:spPr>
          <a:xfrm>
            <a:off x="548056" y="3968336"/>
            <a:ext cx="1292860" cy="498475"/>
          </a:xfrm>
          <a:prstGeom prst="rect">
            <a:avLst/>
          </a:prstGeom>
          <a:noFill/>
          <a:ln w="19050">
            <a:solidFill>
              <a:srgbClr val="4F81BD"/>
            </a:solidFill>
          </a:ln>
        </p:spPr>
        <p:txBody>
          <a:bodyPr vert="horz" wrap="square" lIns="0" tIns="90170" rIns="0" bIns="0" rtlCol="0">
            <a:spAutoFit/>
          </a:bodyPr>
          <a:lstStyle/>
          <a:p>
            <a:pPr marL="201930">
              <a:lnSpc>
                <a:spcPct val="100000"/>
              </a:lnSpc>
              <a:spcBef>
                <a:spcPts val="710"/>
              </a:spcBef>
            </a:pPr>
            <a:r>
              <a:rPr sz="2000" b="1" spc="-10" dirty="0">
                <a:latin typeface="Courier New"/>
                <a:cs typeface="Courier New"/>
              </a:rPr>
              <a:t>x_test</a:t>
            </a:r>
            <a:endParaRPr sz="2000">
              <a:latin typeface="Courier New"/>
              <a:cs typeface="Courier New"/>
            </a:endParaRPr>
          </a:p>
        </p:txBody>
      </p:sp>
      <p:sp>
        <p:nvSpPr>
          <p:cNvPr id="20" name="object 20"/>
          <p:cNvSpPr txBox="1"/>
          <p:nvPr/>
        </p:nvSpPr>
        <p:spPr>
          <a:xfrm>
            <a:off x="2470964" y="3968336"/>
            <a:ext cx="1400175" cy="498475"/>
          </a:xfrm>
          <a:prstGeom prst="rect">
            <a:avLst/>
          </a:prstGeom>
          <a:noFill/>
          <a:ln w="19050">
            <a:solidFill>
              <a:srgbClr val="4F81BD"/>
            </a:solidFill>
          </a:ln>
        </p:spPr>
        <p:txBody>
          <a:bodyPr vert="horz" wrap="square" lIns="0" tIns="90170" rIns="0" bIns="0" rtlCol="0">
            <a:spAutoFit/>
          </a:bodyPr>
          <a:lstStyle/>
          <a:p>
            <a:pPr marL="201930">
              <a:lnSpc>
                <a:spcPct val="100000"/>
              </a:lnSpc>
              <a:spcBef>
                <a:spcPts val="710"/>
              </a:spcBef>
            </a:pPr>
            <a:r>
              <a:rPr sz="2000" b="1" spc="-10" dirty="0">
                <a:latin typeface="Courier New"/>
                <a:cs typeface="Courier New"/>
              </a:rPr>
              <a:t>y_test</a:t>
            </a:r>
            <a:endParaRPr sz="2000">
              <a:latin typeface="Courier New"/>
              <a:cs typeface="Courier New"/>
            </a:endParaRPr>
          </a:p>
        </p:txBody>
      </p:sp>
      <p:grpSp>
        <p:nvGrpSpPr>
          <p:cNvPr id="21" name="object 21"/>
          <p:cNvGrpSpPr/>
          <p:nvPr/>
        </p:nvGrpSpPr>
        <p:grpSpPr>
          <a:xfrm>
            <a:off x="4375368" y="3109635"/>
            <a:ext cx="393700" cy="532765"/>
            <a:chOff x="4375368" y="3109635"/>
            <a:chExt cx="393700" cy="532765"/>
          </a:xfrm>
        </p:grpSpPr>
        <p:sp>
          <p:nvSpPr>
            <p:cNvPr id="22" name="object 22"/>
            <p:cNvSpPr/>
            <p:nvPr/>
          </p:nvSpPr>
          <p:spPr>
            <a:xfrm>
              <a:off x="4388068" y="3122335"/>
              <a:ext cx="368300" cy="507365"/>
            </a:xfrm>
            <a:custGeom>
              <a:avLst/>
              <a:gdLst/>
              <a:ahLst/>
              <a:cxnLst/>
              <a:rect l="l" t="t" r="r" b="b"/>
              <a:pathLst>
                <a:path w="368300" h="507364">
                  <a:moveTo>
                    <a:pt x="183931" y="0"/>
                  </a:moveTo>
                  <a:lnTo>
                    <a:pt x="183931" y="126705"/>
                  </a:lnTo>
                  <a:lnTo>
                    <a:pt x="0" y="126705"/>
                  </a:lnTo>
                  <a:lnTo>
                    <a:pt x="0" y="380118"/>
                  </a:lnTo>
                  <a:lnTo>
                    <a:pt x="183931" y="380118"/>
                  </a:lnTo>
                  <a:lnTo>
                    <a:pt x="183931" y="506823"/>
                  </a:lnTo>
                  <a:lnTo>
                    <a:pt x="367861" y="253411"/>
                  </a:lnTo>
                  <a:lnTo>
                    <a:pt x="183931" y="0"/>
                  </a:lnTo>
                  <a:close/>
                </a:path>
              </a:pathLst>
            </a:custGeom>
            <a:solidFill>
              <a:srgbClr val="4F81BD"/>
            </a:solidFill>
          </p:spPr>
          <p:txBody>
            <a:bodyPr wrap="square" lIns="0" tIns="0" rIns="0" bIns="0" rtlCol="0"/>
            <a:lstStyle/>
            <a:p>
              <a:endParaRPr/>
            </a:p>
          </p:txBody>
        </p:sp>
        <p:sp>
          <p:nvSpPr>
            <p:cNvPr id="23" name="object 23"/>
            <p:cNvSpPr/>
            <p:nvPr/>
          </p:nvSpPr>
          <p:spPr>
            <a:xfrm>
              <a:off x="4388068" y="3122335"/>
              <a:ext cx="368300" cy="507365"/>
            </a:xfrm>
            <a:custGeom>
              <a:avLst/>
              <a:gdLst/>
              <a:ahLst/>
              <a:cxnLst/>
              <a:rect l="l" t="t" r="r" b="b"/>
              <a:pathLst>
                <a:path w="368300" h="507364">
                  <a:moveTo>
                    <a:pt x="0" y="126706"/>
                  </a:moveTo>
                  <a:lnTo>
                    <a:pt x="183931" y="126706"/>
                  </a:lnTo>
                  <a:lnTo>
                    <a:pt x="183931" y="0"/>
                  </a:lnTo>
                  <a:lnTo>
                    <a:pt x="367862" y="253412"/>
                  </a:lnTo>
                  <a:lnTo>
                    <a:pt x="183931" y="506825"/>
                  </a:lnTo>
                  <a:lnTo>
                    <a:pt x="183931" y="380118"/>
                  </a:lnTo>
                  <a:lnTo>
                    <a:pt x="0" y="380118"/>
                  </a:lnTo>
                  <a:lnTo>
                    <a:pt x="0" y="126706"/>
                  </a:lnTo>
                  <a:close/>
                </a:path>
              </a:pathLst>
            </a:custGeom>
            <a:ln w="25400">
              <a:solidFill>
                <a:srgbClr val="1C334E"/>
              </a:solidFill>
            </a:ln>
          </p:spPr>
          <p:txBody>
            <a:bodyPr wrap="square" lIns="0" tIns="0" rIns="0" bIns="0" rtlCol="0"/>
            <a:lstStyle/>
            <a:p>
              <a:endParaRPr/>
            </a:p>
          </p:txBody>
        </p:sp>
      </p:grpSp>
      <p:sp>
        <p:nvSpPr>
          <p:cNvPr id="24" name="object 24"/>
          <p:cNvSpPr/>
          <p:nvPr/>
        </p:nvSpPr>
        <p:spPr>
          <a:xfrm>
            <a:off x="4921427" y="1940228"/>
            <a:ext cx="467995" cy="1771014"/>
          </a:xfrm>
          <a:custGeom>
            <a:avLst/>
            <a:gdLst/>
            <a:ahLst/>
            <a:cxnLst/>
            <a:rect l="l" t="t" r="r" b="b"/>
            <a:pathLst>
              <a:path w="467995" h="1771014">
                <a:moveTo>
                  <a:pt x="467649" y="0"/>
                </a:moveTo>
                <a:lnTo>
                  <a:pt x="0" y="0"/>
                </a:lnTo>
                <a:lnTo>
                  <a:pt x="0" y="1770957"/>
                </a:lnTo>
                <a:lnTo>
                  <a:pt x="467649" y="1770957"/>
                </a:lnTo>
                <a:lnTo>
                  <a:pt x="467649" y="0"/>
                </a:lnTo>
                <a:close/>
              </a:path>
            </a:pathLst>
          </a:custGeom>
          <a:solidFill>
            <a:srgbClr val="00B0F0">
              <a:alpha val="48629"/>
            </a:srgbClr>
          </a:solidFill>
        </p:spPr>
        <p:txBody>
          <a:bodyPr wrap="square" lIns="0" tIns="0" rIns="0" bIns="0" rtlCol="0"/>
          <a:lstStyle/>
          <a:p>
            <a:endParaRPr/>
          </a:p>
        </p:txBody>
      </p:sp>
      <p:sp>
        <p:nvSpPr>
          <p:cNvPr id="25" name="object 25"/>
          <p:cNvSpPr txBox="1"/>
          <p:nvPr/>
        </p:nvSpPr>
        <p:spPr>
          <a:xfrm>
            <a:off x="5233244" y="1592579"/>
            <a:ext cx="10922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特徴量データ</a:t>
            </a:r>
            <a:endParaRPr sz="1400">
              <a:latin typeface="MS Gothic"/>
              <a:cs typeface="MS Gothic"/>
            </a:endParaRPr>
          </a:p>
        </p:txBody>
      </p:sp>
      <p:sp>
        <p:nvSpPr>
          <p:cNvPr id="26" name="object 26"/>
          <p:cNvSpPr txBox="1"/>
          <p:nvPr/>
        </p:nvSpPr>
        <p:spPr>
          <a:xfrm>
            <a:off x="7326171" y="1662684"/>
            <a:ext cx="9144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S Gothic"/>
                <a:cs typeface="MS Gothic"/>
              </a:rPr>
              <a:t>正解データ</a:t>
            </a:r>
            <a:endParaRPr sz="1400">
              <a:latin typeface="MS Gothic"/>
              <a:cs typeface="MS Gothic"/>
            </a:endParaRPr>
          </a:p>
        </p:txBody>
      </p:sp>
      <p:sp>
        <p:nvSpPr>
          <p:cNvPr id="28" name="object 28"/>
          <p:cNvSpPr txBox="1"/>
          <p:nvPr/>
        </p:nvSpPr>
        <p:spPr>
          <a:xfrm>
            <a:off x="6815937" y="1940399"/>
            <a:ext cx="1944370" cy="1771014"/>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1600">
              <a:latin typeface="Times New Roman"/>
              <a:cs typeface="Times New Roman"/>
            </a:endParaRPr>
          </a:p>
          <a:p>
            <a:pPr marR="69850" algn="ctr">
              <a:lnSpc>
                <a:spcPct val="100000"/>
              </a:lnSpc>
            </a:pPr>
            <a:r>
              <a:rPr sz="1600" spc="-10" dirty="0">
                <a:latin typeface="Arial"/>
                <a:cs typeface="Arial"/>
              </a:rPr>
              <a:t>(398,)</a:t>
            </a:r>
            <a:endParaRPr sz="1600">
              <a:latin typeface="Arial"/>
              <a:cs typeface="Arial"/>
            </a:endParaRPr>
          </a:p>
        </p:txBody>
      </p:sp>
      <p:sp>
        <p:nvSpPr>
          <p:cNvPr id="29" name="object 29"/>
          <p:cNvSpPr txBox="1"/>
          <p:nvPr/>
        </p:nvSpPr>
        <p:spPr>
          <a:xfrm>
            <a:off x="6979855" y="2409065"/>
            <a:ext cx="1616710" cy="498475"/>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y_train</a:t>
            </a:r>
            <a:endParaRPr sz="2000">
              <a:latin typeface="Courier New"/>
              <a:cs typeface="Courier New"/>
            </a:endParaRPr>
          </a:p>
        </p:txBody>
      </p:sp>
      <p:sp>
        <p:nvSpPr>
          <p:cNvPr id="30" name="object 30"/>
          <p:cNvSpPr/>
          <p:nvPr/>
        </p:nvSpPr>
        <p:spPr>
          <a:xfrm>
            <a:off x="4922996" y="3818406"/>
            <a:ext cx="476884" cy="1156970"/>
          </a:xfrm>
          <a:custGeom>
            <a:avLst/>
            <a:gdLst/>
            <a:ahLst/>
            <a:cxnLst/>
            <a:rect l="l" t="t" r="r" b="b"/>
            <a:pathLst>
              <a:path w="476885" h="1156970">
                <a:moveTo>
                  <a:pt x="476590" y="0"/>
                </a:moveTo>
                <a:lnTo>
                  <a:pt x="0" y="0"/>
                </a:lnTo>
                <a:lnTo>
                  <a:pt x="0" y="1156912"/>
                </a:lnTo>
                <a:lnTo>
                  <a:pt x="476590" y="1156912"/>
                </a:lnTo>
                <a:lnTo>
                  <a:pt x="476590" y="0"/>
                </a:lnTo>
                <a:close/>
              </a:path>
            </a:pathLst>
          </a:custGeom>
          <a:solidFill>
            <a:srgbClr val="00B0F0">
              <a:alpha val="48629"/>
            </a:srgbClr>
          </a:solidFill>
        </p:spPr>
        <p:txBody>
          <a:bodyPr wrap="square" lIns="0" tIns="0" rIns="0" bIns="0" rtlCol="0"/>
          <a:lstStyle/>
          <a:p>
            <a:endParaRPr/>
          </a:p>
        </p:txBody>
      </p:sp>
      <p:sp>
        <p:nvSpPr>
          <p:cNvPr id="32" name="object 32"/>
          <p:cNvSpPr txBox="1"/>
          <p:nvPr/>
        </p:nvSpPr>
        <p:spPr>
          <a:xfrm>
            <a:off x="6817507" y="3818404"/>
            <a:ext cx="1944370" cy="1157605"/>
          </a:xfrm>
          <a:prstGeom prst="rect">
            <a:avLst/>
          </a:prstGeom>
          <a:solidFill>
            <a:srgbClr val="00B0F0">
              <a:alpha val="45489"/>
            </a:srgbClr>
          </a:solidFill>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70"/>
              </a:spcBef>
            </a:pPr>
            <a:endParaRPr sz="1600">
              <a:latin typeface="Times New Roman"/>
              <a:cs typeface="Times New Roman"/>
            </a:endParaRPr>
          </a:p>
          <a:p>
            <a:pPr marR="73025" algn="ctr">
              <a:lnSpc>
                <a:spcPct val="100000"/>
              </a:lnSpc>
              <a:spcBef>
                <a:spcPts val="5"/>
              </a:spcBef>
            </a:pPr>
            <a:r>
              <a:rPr sz="1600" spc="-10" dirty="0">
                <a:latin typeface="Arial"/>
                <a:cs typeface="Arial"/>
              </a:rPr>
              <a:t>(171,)</a:t>
            </a:r>
            <a:endParaRPr sz="1600">
              <a:latin typeface="Arial"/>
              <a:cs typeface="Arial"/>
            </a:endParaRPr>
          </a:p>
        </p:txBody>
      </p:sp>
      <p:sp>
        <p:nvSpPr>
          <p:cNvPr id="33" name="object 33"/>
          <p:cNvSpPr txBox="1"/>
          <p:nvPr/>
        </p:nvSpPr>
        <p:spPr>
          <a:xfrm>
            <a:off x="7037905" y="3968336"/>
            <a:ext cx="1400175" cy="498475"/>
          </a:xfrm>
          <a:prstGeom prst="rect">
            <a:avLst/>
          </a:prstGeom>
          <a:noFill/>
          <a:ln w="19050">
            <a:solidFill>
              <a:srgbClr val="4F81BD"/>
            </a:solidFill>
          </a:ln>
        </p:spPr>
        <p:txBody>
          <a:bodyPr vert="horz" wrap="square" lIns="0" tIns="90170" rIns="0" bIns="0" rtlCol="0">
            <a:spAutoFit/>
          </a:bodyPr>
          <a:lstStyle/>
          <a:p>
            <a:pPr marL="201930">
              <a:lnSpc>
                <a:spcPct val="100000"/>
              </a:lnSpc>
              <a:spcBef>
                <a:spcPts val="710"/>
              </a:spcBef>
            </a:pPr>
            <a:r>
              <a:rPr sz="2000" b="1" spc="-10" dirty="0">
                <a:latin typeface="Courier New"/>
                <a:cs typeface="Courier New"/>
              </a:rPr>
              <a:t>y_test</a:t>
            </a:r>
            <a:endParaRPr sz="2000">
              <a:latin typeface="Courier New"/>
              <a:cs typeface="Courier New"/>
            </a:endParaRPr>
          </a:p>
        </p:txBody>
      </p:sp>
      <p:sp>
        <p:nvSpPr>
          <p:cNvPr id="34" name="object 34"/>
          <p:cNvSpPr txBox="1"/>
          <p:nvPr/>
        </p:nvSpPr>
        <p:spPr>
          <a:xfrm>
            <a:off x="503650" y="2409065"/>
            <a:ext cx="1292860" cy="498475"/>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x_train</a:t>
            </a:r>
            <a:endParaRPr sz="2000">
              <a:latin typeface="Courier New"/>
              <a:cs typeface="Courier New"/>
            </a:endParaRPr>
          </a:p>
        </p:txBody>
      </p:sp>
      <p:sp>
        <p:nvSpPr>
          <p:cNvPr id="35" name="object 14">
            <a:extLst>
              <a:ext uri="{FF2B5EF4-FFF2-40B4-BE49-F238E27FC236}">
                <a16:creationId xmlns:a16="http://schemas.microsoft.com/office/drawing/2014/main" id="{093857DB-8967-63A6-24F2-9C9EA29B7274}"/>
              </a:ext>
            </a:extLst>
          </p:cNvPr>
          <p:cNvSpPr txBox="1"/>
          <p:nvPr/>
        </p:nvSpPr>
        <p:spPr>
          <a:xfrm>
            <a:off x="5389422" y="1933552"/>
            <a:ext cx="1292860" cy="1771014"/>
          </a:xfrm>
          <a:prstGeom prst="rect">
            <a:avLst/>
          </a:prstGeom>
          <a:noFill/>
          <a:ln w="15875">
            <a:solidFill>
              <a:schemeClr val="tx1"/>
            </a:solidFill>
            <a:prstDash val="dash"/>
          </a:ln>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lang="en-US" sz="1600">
              <a:latin typeface="Times New Roman"/>
              <a:cs typeface="Times New Roman"/>
            </a:endParaRPr>
          </a:p>
          <a:p>
            <a:pPr>
              <a:lnSpc>
                <a:spcPct val="100000"/>
              </a:lnSpc>
            </a:pPr>
            <a:endParaRPr lang="en-US"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1600">
              <a:latin typeface="Times New Roman"/>
              <a:cs typeface="Times New Roman"/>
            </a:endParaRPr>
          </a:p>
        </p:txBody>
      </p:sp>
      <p:sp>
        <p:nvSpPr>
          <p:cNvPr id="36" name="object 19">
            <a:extLst>
              <a:ext uri="{FF2B5EF4-FFF2-40B4-BE49-F238E27FC236}">
                <a16:creationId xmlns:a16="http://schemas.microsoft.com/office/drawing/2014/main" id="{666507CA-F41B-9831-3CFC-9F1182FC66C6}"/>
              </a:ext>
            </a:extLst>
          </p:cNvPr>
          <p:cNvSpPr txBox="1"/>
          <p:nvPr/>
        </p:nvSpPr>
        <p:spPr>
          <a:xfrm>
            <a:off x="5076989" y="4019550"/>
            <a:ext cx="1410380" cy="398827"/>
          </a:xfrm>
          <a:prstGeom prst="rect">
            <a:avLst/>
          </a:prstGeom>
          <a:noFill/>
          <a:ln w="19050">
            <a:solidFill>
              <a:srgbClr val="4F81BD"/>
            </a:solidFill>
          </a:ln>
        </p:spPr>
        <p:txBody>
          <a:bodyPr vert="horz" wrap="square" lIns="0" tIns="90170" rIns="0" bIns="0" rtlCol="0">
            <a:spAutoFit/>
          </a:bodyPr>
          <a:lstStyle/>
          <a:p>
            <a:pPr marL="201930">
              <a:lnSpc>
                <a:spcPct val="100000"/>
              </a:lnSpc>
              <a:spcBef>
                <a:spcPts val="710"/>
              </a:spcBef>
            </a:pPr>
            <a:r>
              <a:rPr sz="2000" b="1" spc="-10" dirty="0">
                <a:latin typeface="Courier New"/>
                <a:cs typeface="Courier New"/>
              </a:rPr>
              <a:t>x_test</a:t>
            </a:r>
            <a:r>
              <a:rPr lang="en-US" sz="2000" b="1" spc="-10" dirty="0">
                <a:latin typeface="Courier New"/>
                <a:cs typeface="Courier New"/>
              </a:rPr>
              <a:t>3 </a:t>
            </a:r>
            <a:endParaRPr lang="en-US" sz="1050" b="1" spc="-10" dirty="0">
              <a:latin typeface="Courier New"/>
              <a:cs typeface="Courier New"/>
            </a:endParaRPr>
          </a:p>
        </p:txBody>
      </p:sp>
      <p:sp>
        <p:nvSpPr>
          <p:cNvPr id="37" name="object 34">
            <a:extLst>
              <a:ext uri="{FF2B5EF4-FFF2-40B4-BE49-F238E27FC236}">
                <a16:creationId xmlns:a16="http://schemas.microsoft.com/office/drawing/2014/main" id="{17991F35-203A-D15F-5FE4-2867EB0BB08A}"/>
              </a:ext>
            </a:extLst>
          </p:cNvPr>
          <p:cNvSpPr txBox="1"/>
          <p:nvPr/>
        </p:nvSpPr>
        <p:spPr>
          <a:xfrm>
            <a:off x="5032584" y="2402389"/>
            <a:ext cx="1552894" cy="400751"/>
          </a:xfrm>
          <a:prstGeom prst="rect">
            <a:avLst/>
          </a:prstGeom>
          <a:noFill/>
          <a:ln w="19050">
            <a:solidFill>
              <a:srgbClr val="4F81BD"/>
            </a:solidFill>
          </a:ln>
        </p:spPr>
        <p:txBody>
          <a:bodyPr vert="horz" wrap="square" lIns="0" tIns="92075" rIns="0" bIns="0" rtlCol="0">
            <a:spAutoFit/>
          </a:bodyPr>
          <a:lstStyle/>
          <a:p>
            <a:pPr marL="201930">
              <a:lnSpc>
                <a:spcPct val="100000"/>
              </a:lnSpc>
              <a:spcBef>
                <a:spcPts val="725"/>
              </a:spcBef>
            </a:pPr>
            <a:r>
              <a:rPr sz="2000" b="1" spc="-10" dirty="0">
                <a:latin typeface="Courier New"/>
                <a:cs typeface="Courier New"/>
              </a:rPr>
              <a:t>x_train</a:t>
            </a:r>
            <a:r>
              <a:rPr lang="en-US" sz="2000" b="1" spc="-10" dirty="0">
                <a:latin typeface="Courier New"/>
                <a:cs typeface="Courier New"/>
              </a:rPr>
              <a:t>3</a:t>
            </a:r>
            <a:endParaRPr sz="2000">
              <a:latin typeface="Courier New"/>
              <a:cs typeface="Courier New"/>
            </a:endParaRPr>
          </a:p>
        </p:txBody>
      </p:sp>
      <p:sp>
        <p:nvSpPr>
          <p:cNvPr id="39" name="テキスト ボックス 38">
            <a:extLst>
              <a:ext uri="{FF2B5EF4-FFF2-40B4-BE49-F238E27FC236}">
                <a16:creationId xmlns:a16="http://schemas.microsoft.com/office/drawing/2014/main" id="{1CCDE138-0DDF-5511-B8F9-BF6B980C7A98}"/>
              </a:ext>
            </a:extLst>
          </p:cNvPr>
          <p:cNvSpPr txBox="1"/>
          <p:nvPr/>
        </p:nvSpPr>
        <p:spPr>
          <a:xfrm>
            <a:off x="4890023" y="3146790"/>
            <a:ext cx="1616710" cy="338554"/>
          </a:xfrm>
          <a:prstGeom prst="rect">
            <a:avLst/>
          </a:prstGeom>
          <a:noFill/>
        </p:spPr>
        <p:txBody>
          <a:bodyPr wrap="square">
            <a:spAutoFit/>
          </a:bodyPr>
          <a:lstStyle/>
          <a:p>
            <a:pPr marL="427990">
              <a:lnSpc>
                <a:spcPct val="100000"/>
              </a:lnSpc>
            </a:pPr>
            <a:r>
              <a:rPr lang="en-US" altLang="ja-JP" sz="1600" dirty="0">
                <a:latin typeface="Arial"/>
                <a:cs typeface="Arial"/>
              </a:rPr>
              <a:t>(398,</a:t>
            </a:r>
            <a:r>
              <a:rPr lang="ja-JP" altLang="en-US" sz="1600" spc="-35" dirty="0">
                <a:latin typeface="Arial"/>
                <a:cs typeface="Arial"/>
              </a:rPr>
              <a:t> </a:t>
            </a:r>
            <a:r>
              <a:rPr lang="en-US" altLang="ja-JP" sz="1600" spc="-25" dirty="0">
                <a:latin typeface="Arial"/>
                <a:cs typeface="Arial"/>
              </a:rPr>
              <a:t>3)</a:t>
            </a:r>
            <a:endParaRPr lang="ja-JP" altLang="en-US" sz="1600">
              <a:latin typeface="Arial"/>
              <a:cs typeface="Arial"/>
            </a:endParaRPr>
          </a:p>
        </p:txBody>
      </p:sp>
      <p:sp>
        <p:nvSpPr>
          <p:cNvPr id="41" name="正方形/長方形 40">
            <a:extLst>
              <a:ext uri="{FF2B5EF4-FFF2-40B4-BE49-F238E27FC236}">
                <a16:creationId xmlns:a16="http://schemas.microsoft.com/office/drawing/2014/main" id="{A207E936-DD94-6846-FAEA-4D889A648E58}"/>
              </a:ext>
            </a:extLst>
          </p:cNvPr>
          <p:cNvSpPr/>
          <p:nvPr/>
        </p:nvSpPr>
        <p:spPr>
          <a:xfrm>
            <a:off x="5389422" y="3820130"/>
            <a:ext cx="1292860" cy="1113819"/>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791D6D6-B7C3-528A-1FD8-9121BED62507}"/>
              </a:ext>
            </a:extLst>
          </p:cNvPr>
          <p:cNvSpPr txBox="1"/>
          <p:nvPr/>
        </p:nvSpPr>
        <p:spPr>
          <a:xfrm>
            <a:off x="4921427" y="4552950"/>
            <a:ext cx="1616710" cy="338554"/>
          </a:xfrm>
          <a:prstGeom prst="rect">
            <a:avLst/>
          </a:prstGeom>
          <a:noFill/>
        </p:spPr>
        <p:txBody>
          <a:bodyPr wrap="square">
            <a:spAutoFit/>
          </a:bodyPr>
          <a:lstStyle/>
          <a:p>
            <a:pPr marL="427990">
              <a:lnSpc>
                <a:spcPct val="100000"/>
              </a:lnSpc>
            </a:pPr>
            <a:r>
              <a:rPr lang="en-US" altLang="ja-JP" sz="1600" dirty="0">
                <a:latin typeface="Arial"/>
                <a:cs typeface="Arial"/>
              </a:rPr>
              <a:t>(171,</a:t>
            </a:r>
            <a:r>
              <a:rPr lang="ja-JP" altLang="en-US" sz="1600" spc="-35" dirty="0">
                <a:latin typeface="Arial"/>
                <a:cs typeface="Arial"/>
              </a:rPr>
              <a:t> </a:t>
            </a:r>
            <a:r>
              <a:rPr lang="en-US" altLang="ja-JP" sz="1600" spc="-25" dirty="0">
                <a:latin typeface="Arial"/>
                <a:cs typeface="Arial"/>
              </a:rPr>
              <a:t>3)</a:t>
            </a:r>
            <a:endParaRPr lang="ja-JP" altLang="en-US" sz="1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5711" y="577156"/>
            <a:ext cx="7092950" cy="3989704"/>
            <a:chOff x="1025711" y="577156"/>
            <a:chExt cx="7092950" cy="3989704"/>
          </a:xfrm>
        </p:grpSpPr>
        <p:pic>
          <p:nvPicPr>
            <p:cNvPr id="3" name="object 3"/>
            <p:cNvPicPr/>
            <p:nvPr/>
          </p:nvPicPr>
          <p:blipFill>
            <a:blip r:embed="rId2" cstate="print"/>
            <a:stretch>
              <a:fillRect/>
            </a:stretch>
          </p:blipFill>
          <p:spPr>
            <a:xfrm>
              <a:off x="1160467" y="911278"/>
              <a:ext cx="6769142" cy="3520198"/>
            </a:xfrm>
            <a:prstGeom prst="rect">
              <a:avLst/>
            </a:prstGeom>
          </p:spPr>
        </p:pic>
        <p:sp>
          <p:nvSpPr>
            <p:cNvPr id="4" name="object 4"/>
            <p:cNvSpPr/>
            <p:nvPr/>
          </p:nvSpPr>
          <p:spPr>
            <a:xfrm>
              <a:off x="1032061" y="583506"/>
              <a:ext cx="7080250" cy="3977004"/>
            </a:xfrm>
            <a:custGeom>
              <a:avLst/>
              <a:gdLst/>
              <a:ahLst/>
              <a:cxnLst/>
              <a:rect l="l" t="t" r="r" b="b"/>
              <a:pathLst>
                <a:path w="7080250" h="3977004">
                  <a:moveTo>
                    <a:pt x="0" y="0"/>
                  </a:moveTo>
                  <a:lnTo>
                    <a:pt x="7079876" y="0"/>
                  </a:lnTo>
                  <a:lnTo>
                    <a:pt x="7079876" y="3976487"/>
                  </a:lnTo>
                  <a:lnTo>
                    <a:pt x="0" y="3976487"/>
                  </a:lnTo>
                  <a:lnTo>
                    <a:pt x="0" y="0"/>
                  </a:lnTo>
                  <a:close/>
                </a:path>
              </a:pathLst>
            </a:custGeom>
            <a:ln w="12700">
              <a:solidFill>
                <a:srgbClr val="000000"/>
              </a:solidFill>
            </a:ln>
          </p:spPr>
          <p:txBody>
            <a:bodyPr wrap="square" lIns="0" tIns="0" rIns="0" bIns="0" rtlCol="0"/>
            <a:lstStyle/>
            <a:p>
              <a:endParaRPr/>
            </a:p>
          </p:txBody>
        </p:sp>
      </p:grpSp>
      <p:sp>
        <p:nvSpPr>
          <p:cNvPr id="5" name="object 5"/>
          <p:cNvSpPr/>
          <p:nvPr/>
        </p:nvSpPr>
        <p:spPr>
          <a:xfrm>
            <a:off x="0" y="0"/>
            <a:ext cx="9144000" cy="495934"/>
          </a:xfrm>
          <a:custGeom>
            <a:avLst/>
            <a:gdLst/>
            <a:ahLst/>
            <a:cxnLst/>
            <a:rect l="l" t="t" r="r" b="b"/>
            <a:pathLst>
              <a:path w="9144000" h="495934">
                <a:moveTo>
                  <a:pt x="0" y="0"/>
                </a:moveTo>
                <a:lnTo>
                  <a:pt x="9144000" y="0"/>
                </a:lnTo>
                <a:lnTo>
                  <a:pt x="9144000" y="495688"/>
                </a:lnTo>
                <a:lnTo>
                  <a:pt x="0" y="495688"/>
                </a:lnTo>
                <a:lnTo>
                  <a:pt x="0" y="0"/>
                </a:lnTo>
                <a:close/>
              </a:path>
            </a:pathLst>
          </a:custGeom>
          <a:solidFill>
            <a:srgbClr val="4BACC6"/>
          </a:solidFill>
        </p:spPr>
        <p:txBody>
          <a:bodyPr wrap="square" lIns="0" tIns="0" rIns="0" bIns="0" rtlCol="0"/>
          <a:lstStyle/>
          <a:p>
            <a:endParaRPr/>
          </a:p>
        </p:txBody>
      </p:sp>
      <p:sp>
        <p:nvSpPr>
          <p:cNvPr id="6" name="object 6"/>
          <p:cNvSpPr txBox="1">
            <a:spLocks noGrp="1"/>
          </p:cNvSpPr>
          <p:nvPr>
            <p:ph type="title"/>
          </p:nvPr>
        </p:nvSpPr>
        <p:spPr>
          <a:xfrm>
            <a:off x="167300" y="-6604"/>
            <a:ext cx="3683000" cy="391160"/>
          </a:xfrm>
          <a:prstGeom prst="rect">
            <a:avLst/>
          </a:prstGeom>
        </p:spPr>
        <p:txBody>
          <a:bodyPr vert="horz" wrap="square" lIns="0" tIns="12700" rIns="0" bIns="0" rtlCol="0">
            <a:spAutoFit/>
          </a:bodyPr>
          <a:lstStyle/>
          <a:p>
            <a:pPr marL="12700">
              <a:lnSpc>
                <a:spcPct val="100000"/>
              </a:lnSpc>
              <a:spcBef>
                <a:spcPts val="100"/>
              </a:spcBef>
            </a:pPr>
            <a:r>
              <a:rPr sz="2400" spc="-5" dirty="0"/>
              <a:t>機械学習と深層学習の違い</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8830" y="4769611"/>
            <a:ext cx="28003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898989"/>
                </a:solidFill>
                <a:latin typeface="Arial"/>
                <a:cs typeface="Arial"/>
              </a:rPr>
              <a:t>50</a:t>
            </a:r>
            <a:endParaRPr sz="1800">
              <a:latin typeface="Arial"/>
              <a:cs typeface="Arial"/>
            </a:endParaRPr>
          </a:p>
        </p:txBody>
      </p:sp>
      <p:sp>
        <p:nvSpPr>
          <p:cNvPr id="3" name="object 3"/>
          <p:cNvSpPr txBox="1"/>
          <p:nvPr/>
        </p:nvSpPr>
        <p:spPr>
          <a:xfrm>
            <a:off x="2943385" y="2218435"/>
            <a:ext cx="3403600" cy="565150"/>
          </a:xfrm>
          <a:prstGeom prst="rect">
            <a:avLst/>
          </a:prstGeom>
        </p:spPr>
        <p:txBody>
          <a:bodyPr vert="horz" wrap="square" lIns="0" tIns="28575" rIns="0" bIns="0" rtlCol="0">
            <a:spAutoFit/>
          </a:bodyPr>
          <a:lstStyle/>
          <a:p>
            <a:pPr marL="12700" marR="5080">
              <a:lnSpc>
                <a:spcPts val="2090"/>
              </a:lnSpc>
              <a:spcBef>
                <a:spcPts val="225"/>
              </a:spcBef>
            </a:pPr>
            <a:r>
              <a:rPr sz="1800" spc="-10" dirty="0">
                <a:latin typeface="Arial"/>
                <a:cs typeface="Arial"/>
              </a:rPr>
              <a:t>Webclass</a:t>
            </a:r>
            <a:r>
              <a:rPr sz="1800" spc="-10" dirty="0">
                <a:latin typeface="MS Gothic"/>
                <a:cs typeface="MS Gothic"/>
              </a:rPr>
              <a:t>に課題があります。</a:t>
            </a:r>
            <a:r>
              <a:rPr sz="1800" spc="500" dirty="0">
                <a:latin typeface="MS Gothic"/>
                <a:cs typeface="MS Gothic"/>
              </a:rPr>
              <a:t> </a:t>
            </a:r>
            <a:r>
              <a:rPr sz="1800" dirty="0">
                <a:latin typeface="MS Gothic"/>
                <a:cs typeface="MS Gothic"/>
              </a:rPr>
              <a:t>締め切りは</a:t>
            </a:r>
            <a:r>
              <a:rPr sz="1800" dirty="0">
                <a:solidFill>
                  <a:srgbClr val="FF0000"/>
                </a:solidFill>
                <a:latin typeface="Arial"/>
                <a:cs typeface="Arial"/>
              </a:rPr>
              <a:t>2024/02/14</a:t>
            </a:r>
            <a:r>
              <a:rPr sz="1800" spc="-20" dirty="0">
                <a:solidFill>
                  <a:srgbClr val="FF0000"/>
                </a:solidFill>
                <a:latin typeface="Arial"/>
                <a:cs typeface="Arial"/>
              </a:rPr>
              <a:t> </a:t>
            </a:r>
            <a:r>
              <a:rPr sz="1800" spc="-10" dirty="0">
                <a:solidFill>
                  <a:srgbClr val="FF0000"/>
                </a:solidFill>
                <a:latin typeface="Arial"/>
                <a:cs typeface="Arial"/>
              </a:rPr>
              <a:t>23:59</a:t>
            </a:r>
            <a:r>
              <a:rPr sz="1800" spc="-25" dirty="0">
                <a:latin typeface="MS Gothic"/>
                <a:cs typeface="MS Gothic"/>
              </a:rPr>
              <a:t>まで</a:t>
            </a:r>
            <a:endParaRPr sz="1800">
              <a:latin typeface="MS Gothic"/>
              <a:cs typeface="MS Gothic"/>
            </a:endParaRPr>
          </a:p>
        </p:txBody>
      </p:sp>
      <p:sp>
        <p:nvSpPr>
          <p:cNvPr id="4" name="object 4"/>
          <p:cNvSpPr/>
          <p:nvPr/>
        </p:nvSpPr>
        <p:spPr>
          <a:xfrm>
            <a:off x="0" y="0"/>
            <a:ext cx="9144000" cy="514984"/>
          </a:xfrm>
          <a:custGeom>
            <a:avLst/>
            <a:gdLst/>
            <a:ahLst/>
            <a:cxnLst/>
            <a:rect l="l" t="t" r="r" b="b"/>
            <a:pathLst>
              <a:path w="9144000" h="514984">
                <a:moveTo>
                  <a:pt x="9144000" y="0"/>
                </a:moveTo>
                <a:lnTo>
                  <a:pt x="0" y="0"/>
                </a:lnTo>
                <a:lnTo>
                  <a:pt x="0" y="514738"/>
                </a:lnTo>
                <a:lnTo>
                  <a:pt x="9144000" y="514738"/>
                </a:lnTo>
                <a:lnTo>
                  <a:pt x="9144000" y="0"/>
                </a:lnTo>
                <a:close/>
              </a:path>
            </a:pathLst>
          </a:custGeom>
          <a:solidFill>
            <a:srgbClr val="4BACC6"/>
          </a:solidFill>
        </p:spPr>
        <p:txBody>
          <a:bodyPr wrap="square" lIns="0" tIns="0" rIns="0" bIns="0" rtlCol="0"/>
          <a:lstStyle/>
          <a:p>
            <a:endParaRPr/>
          </a:p>
        </p:txBody>
      </p:sp>
      <p:sp>
        <p:nvSpPr>
          <p:cNvPr id="5" name="object 5"/>
          <p:cNvSpPr txBox="1"/>
          <p:nvPr/>
        </p:nvSpPr>
        <p:spPr>
          <a:xfrm>
            <a:off x="3772999" y="11683"/>
            <a:ext cx="17589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Meiryo"/>
                <a:cs typeface="Meiryo"/>
              </a:rPr>
              <a:t>演習15</a:t>
            </a:r>
            <a:r>
              <a:rPr sz="2400" b="1" spc="-30" dirty="0">
                <a:solidFill>
                  <a:srgbClr val="FFFFFF"/>
                </a:solidFill>
                <a:latin typeface="Meiryo"/>
                <a:cs typeface="Meiryo"/>
              </a:rPr>
              <a:t> 課題</a:t>
            </a:r>
            <a:endParaRPr sz="2400">
              <a:latin typeface="Meiryo"/>
              <a:cs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矢印">
            <a:extLst>
              <a:ext uri="{FF2B5EF4-FFF2-40B4-BE49-F238E27FC236}">
                <a16:creationId xmlns:a16="http://schemas.microsoft.com/office/drawing/2014/main" id="{2D1BFB41-7511-86FE-CD8E-32C2ECFB917E}"/>
              </a:ext>
            </a:extLst>
          </p:cNvPr>
          <p:cNvSpPr/>
          <p:nvPr/>
        </p:nvSpPr>
        <p:spPr>
          <a:xfrm rot="16200000">
            <a:off x="5264465" y="2672458"/>
            <a:ext cx="504000" cy="396000"/>
          </a:xfrm>
          <a:prstGeom prst="rightArrow">
            <a:avLst>
              <a:gd name="adj1" fmla="val 32000"/>
              <a:gd name="adj2" fmla="val 64000"/>
            </a:avLst>
          </a:prstGeom>
          <a:solidFill>
            <a:srgbClr val="00B05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94" name="機械学習の流れ(もう少し詳しく)"/>
          <p:cNvSpPr txBox="1"/>
          <p:nvPr/>
        </p:nvSpPr>
        <p:spPr>
          <a:xfrm>
            <a:off x="175521" y="80463"/>
            <a:ext cx="6654926" cy="407804"/>
          </a:xfrm>
          <a:prstGeom prst="rect">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defRPr sz="4700">
                <a:solidFill>
                  <a:srgbClr val="FFFFFF"/>
                </a:solidFill>
              </a:defRPr>
            </a:lvl1pPr>
          </a:lstStyle>
          <a:p>
            <a:pPr algn="l"/>
            <a:r>
              <a:rPr lang="ja-JP" altLang="en-US" sz="2400"/>
              <a:t>深層</a:t>
            </a:r>
            <a:r>
              <a:rPr sz="2400" err="1"/>
              <a:t>学習の流れ</a:t>
            </a:r>
            <a:r>
              <a:rPr lang="ja-JP" altLang="en-US" sz="2400"/>
              <a:t>のまとめ</a:t>
            </a:r>
            <a:endParaRPr sz="2400"/>
          </a:p>
        </p:txBody>
      </p:sp>
      <p:sp>
        <p:nvSpPr>
          <p:cNvPr id="2" name="正方形/長方形 1">
            <a:extLst>
              <a:ext uri="{FF2B5EF4-FFF2-40B4-BE49-F238E27FC236}">
                <a16:creationId xmlns:a16="http://schemas.microsoft.com/office/drawing/2014/main" id="{0C758FEB-6EAB-8E69-8118-A797534FFADC}"/>
              </a:ext>
            </a:extLst>
          </p:cNvPr>
          <p:cNvSpPr/>
          <p:nvPr/>
        </p:nvSpPr>
        <p:spPr>
          <a:xfrm>
            <a:off x="342900" y="1153410"/>
            <a:ext cx="2804048" cy="3204000"/>
          </a:xfrm>
          <a:prstGeom prst="rect">
            <a:avLst/>
          </a:prstGeom>
          <a:noFill/>
          <a:ln w="41275"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テキスト ボックス 2">
            <a:extLst>
              <a:ext uri="{FF2B5EF4-FFF2-40B4-BE49-F238E27FC236}">
                <a16:creationId xmlns:a16="http://schemas.microsoft.com/office/drawing/2014/main" id="{BFE6EA63-9DAA-2555-582E-E42590794D50}"/>
              </a:ext>
            </a:extLst>
          </p:cNvPr>
          <p:cNvSpPr txBox="1"/>
          <p:nvPr/>
        </p:nvSpPr>
        <p:spPr>
          <a:xfrm>
            <a:off x="604977" y="746708"/>
            <a:ext cx="235962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a:ln>
                  <a:noFill/>
                </a:ln>
                <a:solidFill>
                  <a:srgbClr val="FF9300"/>
                </a:solidFill>
                <a:effectLst/>
                <a:uFillTx/>
                <a:latin typeface="ヒラギノ角ゴ ProN W6"/>
                <a:ea typeface="ヒラギノ角ゴ ProN W6"/>
                <a:cs typeface="ヒラギノ角ゴ ProN W6"/>
                <a:sym typeface="ヒラギノ角ゴ ProN W6"/>
              </a:rPr>
              <a:t>STEP1:</a:t>
            </a:r>
            <a:r>
              <a:rPr kumimoji="0" lang="ja-JP" altLang="en-US" sz="2000" b="0" i="0" u="none" strike="noStrike" cap="none" spc="0" normalizeH="0" baseline="0">
                <a:ln>
                  <a:noFill/>
                </a:ln>
                <a:solidFill>
                  <a:srgbClr val="FF9300"/>
                </a:solidFill>
                <a:effectLst/>
                <a:uFillTx/>
                <a:latin typeface="ヒラギノ角ゴ ProN W6"/>
                <a:ea typeface="ヒラギノ角ゴ ProN W6"/>
                <a:cs typeface="ヒラギノ角ゴ ProN W6"/>
                <a:sym typeface="ヒラギノ角ゴ ProN W6"/>
              </a:rPr>
              <a:t>データ分割</a:t>
            </a:r>
          </a:p>
        </p:txBody>
      </p:sp>
      <p:sp>
        <p:nvSpPr>
          <p:cNvPr id="5" name="四角形">
            <a:extLst>
              <a:ext uri="{FF2B5EF4-FFF2-40B4-BE49-F238E27FC236}">
                <a16:creationId xmlns:a16="http://schemas.microsoft.com/office/drawing/2014/main" id="{E1A508EF-0A45-4B17-C1FB-CA59E0F41A8A}"/>
              </a:ext>
            </a:extLst>
          </p:cNvPr>
          <p:cNvSpPr/>
          <p:nvPr/>
        </p:nvSpPr>
        <p:spPr>
          <a:xfrm>
            <a:off x="706687" y="1625376"/>
            <a:ext cx="1104281" cy="1276146"/>
          </a:xfrm>
          <a:prstGeom prst="rect">
            <a:avLst/>
          </a:prstGeom>
          <a:solidFill>
            <a:srgbClr val="00B0F0">
              <a:alpha val="48472"/>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600">
              <a:solidFill>
                <a:srgbClr val="00B0F0"/>
              </a:solidFill>
            </a:endParaRPr>
          </a:p>
        </p:txBody>
      </p:sp>
      <p:sp>
        <p:nvSpPr>
          <p:cNvPr id="6" name="四角形">
            <a:extLst>
              <a:ext uri="{FF2B5EF4-FFF2-40B4-BE49-F238E27FC236}">
                <a16:creationId xmlns:a16="http://schemas.microsoft.com/office/drawing/2014/main" id="{18DD79AA-06BC-314D-9D08-2F7D2B632892}"/>
              </a:ext>
            </a:extLst>
          </p:cNvPr>
          <p:cNvSpPr/>
          <p:nvPr/>
        </p:nvSpPr>
        <p:spPr>
          <a:xfrm>
            <a:off x="2117686" y="1595189"/>
            <a:ext cx="715224" cy="1300778"/>
          </a:xfrm>
          <a:prstGeom prst="rect">
            <a:avLst/>
          </a:prstGeom>
          <a:solidFill>
            <a:srgbClr val="00B0F0">
              <a:alpha val="45584"/>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600"/>
          </a:p>
        </p:txBody>
      </p:sp>
      <p:sp>
        <p:nvSpPr>
          <p:cNvPr id="7" name="x(特徴量データ)">
            <a:extLst>
              <a:ext uri="{FF2B5EF4-FFF2-40B4-BE49-F238E27FC236}">
                <a16:creationId xmlns:a16="http://schemas.microsoft.com/office/drawing/2014/main" id="{8443A3A5-985A-054C-11EB-A75EE2997AAA}"/>
              </a:ext>
            </a:extLst>
          </p:cNvPr>
          <p:cNvSpPr txBox="1"/>
          <p:nvPr/>
        </p:nvSpPr>
        <p:spPr>
          <a:xfrm>
            <a:off x="536378" y="1270349"/>
            <a:ext cx="1370568"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400"/>
              <a:t>x(</a:t>
            </a:r>
            <a:r>
              <a:rPr sz="1400" err="1"/>
              <a:t>特徴量データ</a:t>
            </a:r>
            <a:r>
              <a:rPr sz="1400"/>
              <a:t>)</a:t>
            </a:r>
          </a:p>
        </p:txBody>
      </p:sp>
      <p:sp>
        <p:nvSpPr>
          <p:cNvPr id="8" name="y(正解データ)">
            <a:extLst>
              <a:ext uri="{FF2B5EF4-FFF2-40B4-BE49-F238E27FC236}">
                <a16:creationId xmlns:a16="http://schemas.microsoft.com/office/drawing/2014/main" id="{9464AF04-270A-E307-B736-C24BD6A72646}"/>
              </a:ext>
            </a:extLst>
          </p:cNvPr>
          <p:cNvSpPr txBox="1"/>
          <p:nvPr/>
        </p:nvSpPr>
        <p:spPr>
          <a:xfrm>
            <a:off x="1954314" y="1264077"/>
            <a:ext cx="1192634"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400"/>
              <a:t>y(</a:t>
            </a:r>
            <a:r>
              <a:rPr sz="1400" err="1"/>
              <a:t>正解データ</a:t>
            </a:r>
            <a:r>
              <a:rPr sz="1400"/>
              <a:t>)</a:t>
            </a:r>
          </a:p>
        </p:txBody>
      </p:sp>
      <p:sp>
        <p:nvSpPr>
          <p:cNvPr id="9" name="四角形">
            <a:extLst>
              <a:ext uri="{FF2B5EF4-FFF2-40B4-BE49-F238E27FC236}">
                <a16:creationId xmlns:a16="http://schemas.microsoft.com/office/drawing/2014/main" id="{C786A7A9-7F0D-3A50-CF77-CC3299B07A75}"/>
              </a:ext>
            </a:extLst>
          </p:cNvPr>
          <p:cNvSpPr/>
          <p:nvPr/>
        </p:nvSpPr>
        <p:spPr>
          <a:xfrm>
            <a:off x="720176" y="3421520"/>
            <a:ext cx="1064611" cy="761326"/>
          </a:xfrm>
          <a:prstGeom prst="rect">
            <a:avLst/>
          </a:prstGeom>
          <a:solidFill>
            <a:srgbClr val="00B0F0">
              <a:alpha val="48472"/>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600"/>
          </a:p>
        </p:txBody>
      </p:sp>
      <p:sp>
        <p:nvSpPr>
          <p:cNvPr id="10" name="四角形">
            <a:extLst>
              <a:ext uri="{FF2B5EF4-FFF2-40B4-BE49-F238E27FC236}">
                <a16:creationId xmlns:a16="http://schemas.microsoft.com/office/drawing/2014/main" id="{6153F75D-D2B4-E497-1156-C161D9B03C79}"/>
              </a:ext>
            </a:extLst>
          </p:cNvPr>
          <p:cNvSpPr/>
          <p:nvPr/>
        </p:nvSpPr>
        <p:spPr>
          <a:xfrm>
            <a:off x="2117686" y="3397691"/>
            <a:ext cx="715224" cy="761325"/>
          </a:xfrm>
          <a:prstGeom prst="rect">
            <a:avLst/>
          </a:prstGeom>
          <a:solidFill>
            <a:srgbClr val="00B0F0">
              <a:alpha val="45584"/>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600"/>
          </a:p>
        </p:txBody>
      </p:sp>
      <p:sp>
        <p:nvSpPr>
          <p:cNvPr id="11" name="x_train">
            <a:extLst>
              <a:ext uri="{FF2B5EF4-FFF2-40B4-BE49-F238E27FC236}">
                <a16:creationId xmlns:a16="http://schemas.microsoft.com/office/drawing/2014/main" id="{96300243-3345-C5D2-4E7C-01C603BCCA1D}"/>
              </a:ext>
            </a:extLst>
          </p:cNvPr>
          <p:cNvSpPr txBox="1"/>
          <p:nvPr/>
        </p:nvSpPr>
        <p:spPr>
          <a:xfrm>
            <a:off x="866893" y="1962841"/>
            <a:ext cx="783869"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600" err="1"/>
              <a:t>x_train</a:t>
            </a:r>
            <a:endParaRPr sz="1600"/>
          </a:p>
        </p:txBody>
      </p:sp>
      <p:sp>
        <p:nvSpPr>
          <p:cNvPr id="12" name="y_train">
            <a:extLst>
              <a:ext uri="{FF2B5EF4-FFF2-40B4-BE49-F238E27FC236}">
                <a16:creationId xmlns:a16="http://schemas.microsoft.com/office/drawing/2014/main" id="{D4201FBC-FE9B-4092-6955-E0B881786ED5}"/>
              </a:ext>
            </a:extLst>
          </p:cNvPr>
          <p:cNvSpPr txBox="1"/>
          <p:nvPr/>
        </p:nvSpPr>
        <p:spPr>
          <a:xfrm>
            <a:off x="2082563" y="1962841"/>
            <a:ext cx="785472"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600" err="1"/>
              <a:t>y_train</a:t>
            </a:r>
            <a:endParaRPr sz="1600"/>
          </a:p>
        </p:txBody>
      </p:sp>
      <p:sp>
        <p:nvSpPr>
          <p:cNvPr id="13" name="y_test">
            <a:extLst>
              <a:ext uri="{FF2B5EF4-FFF2-40B4-BE49-F238E27FC236}">
                <a16:creationId xmlns:a16="http://schemas.microsoft.com/office/drawing/2014/main" id="{EBB7B1BE-280E-9B45-65C5-E37A223B4748}"/>
              </a:ext>
            </a:extLst>
          </p:cNvPr>
          <p:cNvSpPr txBox="1"/>
          <p:nvPr/>
        </p:nvSpPr>
        <p:spPr>
          <a:xfrm>
            <a:off x="2099487" y="3605499"/>
            <a:ext cx="703719"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600" err="1"/>
              <a:t>y_test</a:t>
            </a:r>
            <a:endParaRPr sz="1600"/>
          </a:p>
        </p:txBody>
      </p:sp>
      <p:sp>
        <p:nvSpPr>
          <p:cNvPr id="14" name="x_test">
            <a:extLst>
              <a:ext uri="{FF2B5EF4-FFF2-40B4-BE49-F238E27FC236}">
                <a16:creationId xmlns:a16="http://schemas.microsoft.com/office/drawing/2014/main" id="{48BE39E3-2B68-C097-C657-DB1F76881ADF}"/>
              </a:ext>
            </a:extLst>
          </p:cNvPr>
          <p:cNvSpPr txBox="1"/>
          <p:nvPr/>
        </p:nvSpPr>
        <p:spPr>
          <a:xfrm>
            <a:off x="879864" y="3650057"/>
            <a:ext cx="702116"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r>
              <a:rPr sz="1600" err="1"/>
              <a:t>x_test</a:t>
            </a:r>
            <a:endParaRPr sz="1600"/>
          </a:p>
        </p:txBody>
      </p:sp>
      <p:sp>
        <p:nvSpPr>
          <p:cNvPr id="15" name="角丸四角形">
            <a:extLst>
              <a:ext uri="{FF2B5EF4-FFF2-40B4-BE49-F238E27FC236}">
                <a16:creationId xmlns:a16="http://schemas.microsoft.com/office/drawing/2014/main" id="{B9A4E1DA-5E40-1C2B-6649-399D25FCDD78}"/>
              </a:ext>
            </a:extLst>
          </p:cNvPr>
          <p:cNvSpPr/>
          <p:nvPr/>
        </p:nvSpPr>
        <p:spPr>
          <a:xfrm>
            <a:off x="3645733" y="1850497"/>
            <a:ext cx="962978" cy="583589"/>
          </a:xfrm>
          <a:prstGeom prst="roundRect">
            <a:avLst>
              <a:gd name="adj" fmla="val 15000"/>
            </a:avLst>
          </a:prstGeom>
          <a:solidFill>
            <a:srgbClr val="FFFF00">
              <a:alpha val="47936"/>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16" name="学習モデルの選定">
            <a:extLst>
              <a:ext uri="{FF2B5EF4-FFF2-40B4-BE49-F238E27FC236}">
                <a16:creationId xmlns:a16="http://schemas.microsoft.com/office/drawing/2014/main" id="{B6E4521B-12FE-BAD7-EAE9-18364AF18F76}"/>
              </a:ext>
            </a:extLst>
          </p:cNvPr>
          <p:cNvSpPr txBox="1"/>
          <p:nvPr/>
        </p:nvSpPr>
        <p:spPr>
          <a:xfrm>
            <a:off x="3329553" y="694055"/>
            <a:ext cx="2465420" cy="284693"/>
          </a:xfrm>
          <a:prstGeom prst="rect">
            <a:avLst/>
          </a:prstGeom>
          <a:solidFill>
            <a:srgbClr val="92D050">
              <a:alpha val="51385"/>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200">
                <a:latin typeface="+mn-lt"/>
                <a:ea typeface="+mn-ea"/>
                <a:cs typeface="+mn-cs"/>
                <a:sym typeface="ヒラギノ角ゴ ProN W3"/>
              </a:defRPr>
            </a:lvl1pPr>
          </a:lstStyle>
          <a:p>
            <a:r>
              <a:rPr lang="en-US" sz="1600" b="1"/>
              <a:t>STEP2:</a:t>
            </a:r>
            <a:r>
              <a:rPr sz="1600" b="1"/>
              <a:t>学習モデルの選定</a:t>
            </a:r>
          </a:p>
        </p:txBody>
      </p:sp>
      <p:sp>
        <p:nvSpPr>
          <p:cNvPr id="17" name="学習">
            <a:extLst>
              <a:ext uri="{FF2B5EF4-FFF2-40B4-BE49-F238E27FC236}">
                <a16:creationId xmlns:a16="http://schemas.microsoft.com/office/drawing/2014/main" id="{2F399788-6649-8627-C5AF-F74AF0C7E867}"/>
              </a:ext>
            </a:extLst>
          </p:cNvPr>
          <p:cNvSpPr txBox="1"/>
          <p:nvPr/>
        </p:nvSpPr>
        <p:spPr>
          <a:xfrm>
            <a:off x="3732884" y="1986421"/>
            <a:ext cx="788678" cy="33855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5200"/>
            </a:lvl1pPr>
          </a:lstStyle>
          <a:p>
            <a:r>
              <a:rPr lang="ja-JP" altLang="en-US" sz="1950"/>
              <a:t>モデル</a:t>
            </a:r>
            <a:endParaRPr sz="1950"/>
          </a:p>
        </p:txBody>
      </p:sp>
      <p:sp>
        <p:nvSpPr>
          <p:cNvPr id="18" name="矢印">
            <a:extLst>
              <a:ext uri="{FF2B5EF4-FFF2-40B4-BE49-F238E27FC236}">
                <a16:creationId xmlns:a16="http://schemas.microsoft.com/office/drawing/2014/main" id="{CA4D8809-0743-A278-ACE8-B735D31B9652}"/>
              </a:ext>
            </a:extLst>
          </p:cNvPr>
          <p:cNvSpPr/>
          <p:nvPr/>
        </p:nvSpPr>
        <p:spPr>
          <a:xfrm rot="5400000">
            <a:off x="3780412" y="1189007"/>
            <a:ext cx="693618" cy="423337"/>
          </a:xfrm>
          <a:prstGeom prst="rightArrow">
            <a:avLst>
              <a:gd name="adj1" fmla="val 32000"/>
              <a:gd name="adj2" fmla="val 64000"/>
            </a:avLst>
          </a:prstGeom>
          <a:solidFill>
            <a:srgbClr val="92D05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19" name="矢印">
            <a:extLst>
              <a:ext uri="{FF2B5EF4-FFF2-40B4-BE49-F238E27FC236}">
                <a16:creationId xmlns:a16="http://schemas.microsoft.com/office/drawing/2014/main" id="{14E36294-94C6-0348-F643-B81FB80F11D3}"/>
              </a:ext>
            </a:extLst>
          </p:cNvPr>
          <p:cNvSpPr/>
          <p:nvPr/>
        </p:nvSpPr>
        <p:spPr>
          <a:xfrm>
            <a:off x="2964597" y="1949113"/>
            <a:ext cx="658601" cy="476250"/>
          </a:xfrm>
          <a:prstGeom prst="rightArrow">
            <a:avLst>
              <a:gd name="adj1" fmla="val 32000"/>
              <a:gd name="adj2" fmla="val 6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0" name="正方形/長方形 19">
            <a:extLst>
              <a:ext uri="{FF2B5EF4-FFF2-40B4-BE49-F238E27FC236}">
                <a16:creationId xmlns:a16="http://schemas.microsoft.com/office/drawing/2014/main" id="{9936C211-AC40-A73F-ACB7-B85B710C8D58}"/>
              </a:ext>
            </a:extLst>
          </p:cNvPr>
          <p:cNvSpPr/>
          <p:nvPr/>
        </p:nvSpPr>
        <p:spPr>
          <a:xfrm>
            <a:off x="536378" y="1517993"/>
            <a:ext cx="2428219" cy="1440000"/>
          </a:xfrm>
          <a:prstGeom prst="rect">
            <a:avLst/>
          </a:prstGeom>
          <a:noFill/>
          <a:ln w="3492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1" name="角丸四角形">
            <a:extLst>
              <a:ext uri="{FF2B5EF4-FFF2-40B4-BE49-F238E27FC236}">
                <a16:creationId xmlns:a16="http://schemas.microsoft.com/office/drawing/2014/main" id="{A72191B2-BE49-70E5-0680-EB5B8B18198C}"/>
              </a:ext>
            </a:extLst>
          </p:cNvPr>
          <p:cNvSpPr/>
          <p:nvPr/>
        </p:nvSpPr>
        <p:spPr>
          <a:xfrm>
            <a:off x="5054716" y="1747485"/>
            <a:ext cx="962978" cy="850112"/>
          </a:xfrm>
          <a:prstGeom prst="roundRect">
            <a:avLst>
              <a:gd name="adj" fmla="val 15000"/>
            </a:avLst>
          </a:prstGeom>
          <a:solidFill>
            <a:srgbClr val="FFFF00">
              <a:alpha val="47936"/>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2" name="学習済み…">
            <a:extLst>
              <a:ext uri="{FF2B5EF4-FFF2-40B4-BE49-F238E27FC236}">
                <a16:creationId xmlns:a16="http://schemas.microsoft.com/office/drawing/2014/main" id="{5732AC3D-6931-1DD5-ED58-E9E3F09A7D56}"/>
              </a:ext>
            </a:extLst>
          </p:cNvPr>
          <p:cNvSpPr txBox="1"/>
          <p:nvPr/>
        </p:nvSpPr>
        <p:spPr>
          <a:xfrm>
            <a:off x="5113011" y="1907249"/>
            <a:ext cx="846386" cy="523220"/>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defRPr sz="4200"/>
            </a:pPr>
            <a:r>
              <a:rPr sz="1575" err="1"/>
              <a:t>学習済み</a:t>
            </a:r>
            <a:endParaRPr sz="1575"/>
          </a:p>
          <a:p>
            <a:pPr>
              <a:defRPr sz="4200"/>
            </a:pPr>
            <a:r>
              <a:rPr sz="1575" err="1"/>
              <a:t>モデル</a:t>
            </a:r>
            <a:endParaRPr sz="1575"/>
          </a:p>
        </p:txBody>
      </p:sp>
      <p:sp>
        <p:nvSpPr>
          <p:cNvPr id="23" name="矢印">
            <a:extLst>
              <a:ext uri="{FF2B5EF4-FFF2-40B4-BE49-F238E27FC236}">
                <a16:creationId xmlns:a16="http://schemas.microsoft.com/office/drawing/2014/main" id="{42F29D89-FFF6-A7CC-8AEE-7F75557158DB}"/>
              </a:ext>
            </a:extLst>
          </p:cNvPr>
          <p:cNvSpPr/>
          <p:nvPr/>
        </p:nvSpPr>
        <p:spPr>
          <a:xfrm>
            <a:off x="4673276" y="1974619"/>
            <a:ext cx="367357" cy="425239"/>
          </a:xfrm>
          <a:prstGeom prst="rightArrow">
            <a:avLst>
              <a:gd name="adj1" fmla="val 31663"/>
              <a:gd name="adj2" fmla="val 55401"/>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5" name="正方形/長方形 24">
            <a:extLst>
              <a:ext uri="{FF2B5EF4-FFF2-40B4-BE49-F238E27FC236}">
                <a16:creationId xmlns:a16="http://schemas.microsoft.com/office/drawing/2014/main" id="{2D975FA7-D819-4419-47AB-FF52A54A49CC}"/>
              </a:ext>
            </a:extLst>
          </p:cNvPr>
          <p:cNvSpPr/>
          <p:nvPr/>
        </p:nvSpPr>
        <p:spPr>
          <a:xfrm>
            <a:off x="536379" y="3385866"/>
            <a:ext cx="1288672" cy="777491"/>
          </a:xfrm>
          <a:prstGeom prst="rect">
            <a:avLst/>
          </a:prstGeom>
          <a:noFill/>
          <a:ln w="34925"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6" name="角丸四角形">
            <a:extLst>
              <a:ext uri="{FF2B5EF4-FFF2-40B4-BE49-F238E27FC236}">
                <a16:creationId xmlns:a16="http://schemas.microsoft.com/office/drawing/2014/main" id="{EA99C611-2468-4056-CD83-37311EC710A7}"/>
              </a:ext>
            </a:extLst>
          </p:cNvPr>
          <p:cNvSpPr/>
          <p:nvPr/>
        </p:nvSpPr>
        <p:spPr>
          <a:xfrm>
            <a:off x="6830447" y="1720544"/>
            <a:ext cx="1252919" cy="761326"/>
          </a:xfrm>
          <a:prstGeom prst="roundRect">
            <a:avLst>
              <a:gd name="adj" fmla="val 15000"/>
            </a:avLst>
          </a:prstGeom>
          <a:solidFill>
            <a:srgbClr val="FF0000">
              <a:alpha val="58876"/>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7" name="正解の予測">
            <a:extLst>
              <a:ext uri="{FF2B5EF4-FFF2-40B4-BE49-F238E27FC236}">
                <a16:creationId xmlns:a16="http://schemas.microsoft.com/office/drawing/2014/main" id="{ABCA7142-21B6-16C3-D473-ED3340625348}"/>
              </a:ext>
            </a:extLst>
          </p:cNvPr>
          <p:cNvSpPr txBox="1"/>
          <p:nvPr/>
        </p:nvSpPr>
        <p:spPr>
          <a:xfrm>
            <a:off x="6932724" y="1960783"/>
            <a:ext cx="1048364" cy="28084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4200"/>
            </a:lvl1pPr>
          </a:lstStyle>
          <a:p>
            <a:r>
              <a:rPr sz="1575"/>
              <a:t>正解の予測</a:t>
            </a:r>
          </a:p>
        </p:txBody>
      </p:sp>
      <p:sp>
        <p:nvSpPr>
          <p:cNvPr id="28" name="矢印">
            <a:extLst>
              <a:ext uri="{FF2B5EF4-FFF2-40B4-BE49-F238E27FC236}">
                <a16:creationId xmlns:a16="http://schemas.microsoft.com/office/drawing/2014/main" id="{5C82BF32-7947-7805-25A4-3D0A1ABAB491}"/>
              </a:ext>
            </a:extLst>
          </p:cNvPr>
          <p:cNvSpPr/>
          <p:nvPr/>
        </p:nvSpPr>
        <p:spPr>
          <a:xfrm>
            <a:off x="6185399" y="2043154"/>
            <a:ext cx="522061" cy="425238"/>
          </a:xfrm>
          <a:prstGeom prst="rightArrow">
            <a:avLst>
              <a:gd name="adj1" fmla="val 31663"/>
              <a:gd name="adj2" fmla="val 55401"/>
            </a:avLst>
          </a:prstGeom>
          <a:solidFill>
            <a:srgbClr val="00B05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29" name="正方形/長方形 28">
            <a:extLst>
              <a:ext uri="{FF2B5EF4-FFF2-40B4-BE49-F238E27FC236}">
                <a16:creationId xmlns:a16="http://schemas.microsoft.com/office/drawing/2014/main" id="{70AD7E68-EA68-129A-0546-7EC4BE79927E}"/>
              </a:ext>
            </a:extLst>
          </p:cNvPr>
          <p:cNvSpPr/>
          <p:nvPr/>
        </p:nvSpPr>
        <p:spPr>
          <a:xfrm>
            <a:off x="2031026" y="3385866"/>
            <a:ext cx="933571" cy="805992"/>
          </a:xfrm>
          <a:prstGeom prst="rect">
            <a:avLst/>
          </a:prstGeom>
          <a:noFill/>
          <a:ln w="34925"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0" name="矢印">
            <a:extLst>
              <a:ext uri="{FF2B5EF4-FFF2-40B4-BE49-F238E27FC236}">
                <a16:creationId xmlns:a16="http://schemas.microsoft.com/office/drawing/2014/main" id="{6E14EE7E-B237-9C14-A963-6CFED98D5B6C}"/>
              </a:ext>
            </a:extLst>
          </p:cNvPr>
          <p:cNvSpPr/>
          <p:nvPr/>
        </p:nvSpPr>
        <p:spPr>
          <a:xfrm rot="5400000">
            <a:off x="7127870" y="2674992"/>
            <a:ext cx="658074" cy="494280"/>
          </a:xfrm>
          <a:prstGeom prst="rightArrow">
            <a:avLst>
              <a:gd name="adj1" fmla="val 32000"/>
              <a:gd name="adj2" fmla="val 64000"/>
            </a:avLst>
          </a:prstGeom>
          <a:solidFill>
            <a:srgbClr val="C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31" name="角丸四角形">
            <a:extLst>
              <a:ext uri="{FF2B5EF4-FFF2-40B4-BE49-F238E27FC236}">
                <a16:creationId xmlns:a16="http://schemas.microsoft.com/office/drawing/2014/main" id="{71B50671-2267-1FF6-180E-ADE5A90CA073}"/>
              </a:ext>
            </a:extLst>
          </p:cNvPr>
          <p:cNvSpPr/>
          <p:nvPr/>
        </p:nvSpPr>
        <p:spPr>
          <a:xfrm>
            <a:off x="6474779" y="3362394"/>
            <a:ext cx="1949045" cy="656196"/>
          </a:xfrm>
          <a:prstGeom prst="roundRect">
            <a:avLst>
              <a:gd name="adj" fmla="val 17403"/>
            </a:avLst>
          </a:prstGeom>
          <a:solidFill>
            <a:srgbClr val="FF0000">
              <a:alpha val="58876"/>
            </a:srgb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32" name="正解との比較・評価">
            <a:extLst>
              <a:ext uri="{FF2B5EF4-FFF2-40B4-BE49-F238E27FC236}">
                <a16:creationId xmlns:a16="http://schemas.microsoft.com/office/drawing/2014/main" id="{924F87CD-9610-3569-80BF-A9F99BF1D0AC}"/>
              </a:ext>
            </a:extLst>
          </p:cNvPr>
          <p:cNvSpPr txBox="1"/>
          <p:nvPr/>
        </p:nvSpPr>
        <p:spPr>
          <a:xfrm>
            <a:off x="6521163" y="3550069"/>
            <a:ext cx="1856277" cy="28084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4200"/>
            </a:lvl1pPr>
          </a:lstStyle>
          <a:p>
            <a:r>
              <a:rPr sz="1575"/>
              <a:t>正解との比較・評価</a:t>
            </a:r>
          </a:p>
        </p:txBody>
      </p:sp>
      <p:sp>
        <p:nvSpPr>
          <p:cNvPr id="34" name="矢印">
            <a:extLst>
              <a:ext uri="{FF2B5EF4-FFF2-40B4-BE49-F238E27FC236}">
                <a16:creationId xmlns:a16="http://schemas.microsoft.com/office/drawing/2014/main" id="{6BC1ABAD-5B2E-BB43-0595-47BB223C91D5}"/>
              </a:ext>
            </a:extLst>
          </p:cNvPr>
          <p:cNvSpPr/>
          <p:nvPr/>
        </p:nvSpPr>
        <p:spPr>
          <a:xfrm>
            <a:off x="2964597" y="3515569"/>
            <a:ext cx="3454796" cy="381707"/>
          </a:xfrm>
          <a:prstGeom prst="rightArrow">
            <a:avLst>
              <a:gd name="adj1" fmla="val 32000"/>
              <a:gd name="adj2" fmla="val 64000"/>
            </a:avLst>
          </a:prstGeom>
          <a:solidFill>
            <a:srgbClr val="C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sz="1200"/>
          </a:p>
        </p:txBody>
      </p:sp>
      <p:sp>
        <p:nvSpPr>
          <p:cNvPr id="35" name="テキスト ボックス 34">
            <a:extLst>
              <a:ext uri="{FF2B5EF4-FFF2-40B4-BE49-F238E27FC236}">
                <a16:creationId xmlns:a16="http://schemas.microsoft.com/office/drawing/2014/main" id="{2851FEFB-FDE7-56AF-18A5-B79332F3B2A0}"/>
              </a:ext>
            </a:extLst>
          </p:cNvPr>
          <p:cNvSpPr txBox="1"/>
          <p:nvPr/>
        </p:nvSpPr>
        <p:spPr>
          <a:xfrm>
            <a:off x="6141250" y="4145171"/>
            <a:ext cx="261610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a:ln>
                  <a:noFill/>
                </a:ln>
                <a:solidFill>
                  <a:srgbClr val="C00000"/>
                </a:solidFill>
                <a:effectLst/>
                <a:uFillTx/>
                <a:latin typeface="ヒラギノ角ゴ ProN W6"/>
                <a:ea typeface="ヒラギノ角ゴ ProN W6"/>
                <a:cs typeface="ヒラギノ角ゴ ProN W6"/>
                <a:sym typeface="ヒラギノ角ゴ ProN W6"/>
              </a:rPr>
              <a:t>STEP5:</a:t>
            </a:r>
            <a:r>
              <a:rPr kumimoji="0" lang="ja-JP" altLang="en-US" sz="2000" b="0" i="0" u="none" strike="noStrike" cap="none" spc="0" normalizeH="0" baseline="0">
                <a:ln>
                  <a:noFill/>
                </a:ln>
                <a:solidFill>
                  <a:srgbClr val="C00000"/>
                </a:solidFill>
                <a:effectLst/>
                <a:uFillTx/>
                <a:latin typeface="ヒラギノ角ゴ ProN W6"/>
                <a:ea typeface="ヒラギノ角ゴ ProN W6"/>
                <a:cs typeface="ヒラギノ角ゴ ProN W6"/>
                <a:sym typeface="ヒラギノ角ゴ ProN W6"/>
              </a:rPr>
              <a:t>モデルの評価</a:t>
            </a:r>
          </a:p>
        </p:txBody>
      </p:sp>
      <p:sp>
        <p:nvSpPr>
          <p:cNvPr id="4" name="スライド番号プレースホルダー 3">
            <a:extLst>
              <a:ext uri="{FF2B5EF4-FFF2-40B4-BE49-F238E27FC236}">
                <a16:creationId xmlns:a16="http://schemas.microsoft.com/office/drawing/2014/main" id="{9EAFF106-84DE-B802-E7F3-A58A51D3760C}"/>
              </a:ext>
            </a:extLst>
          </p:cNvPr>
          <p:cNvSpPr>
            <a:spLocks noGrp="1"/>
          </p:cNvSpPr>
          <p:nvPr>
            <p:ph type="sldNum" sz="quarter" idx="2"/>
          </p:nvPr>
        </p:nvSpPr>
        <p:spPr/>
        <p:txBody>
          <a:bodyPr/>
          <a:lstStyle/>
          <a:p>
            <a:fld id="{86CB4B4D-7CA3-9044-876B-883B54F8677D}" type="slidenum">
              <a:rPr lang="en-US" altLang="ja-JP" smtClean="0"/>
              <a:t>6</a:t>
            </a:fld>
            <a:endParaRPr lang="ja-JP" altLang="en-US"/>
          </a:p>
        </p:txBody>
      </p:sp>
      <p:cxnSp>
        <p:nvCxnSpPr>
          <p:cNvPr id="36" name="直線コネクタ 35">
            <a:extLst>
              <a:ext uri="{FF2B5EF4-FFF2-40B4-BE49-F238E27FC236}">
                <a16:creationId xmlns:a16="http://schemas.microsoft.com/office/drawing/2014/main" id="{9AB7AC68-A115-6DB9-B34D-DA1EA62802B0}"/>
              </a:ext>
            </a:extLst>
          </p:cNvPr>
          <p:cNvCxnSpPr/>
          <p:nvPr/>
        </p:nvCxnSpPr>
        <p:spPr>
          <a:xfrm>
            <a:off x="1227802" y="3154680"/>
            <a:ext cx="4356000" cy="0"/>
          </a:xfrm>
          <a:prstGeom prst="line">
            <a:avLst/>
          </a:prstGeom>
          <a:noFill/>
          <a:ln w="889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37" name="直線コネクタ 36">
            <a:extLst>
              <a:ext uri="{FF2B5EF4-FFF2-40B4-BE49-F238E27FC236}">
                <a16:creationId xmlns:a16="http://schemas.microsoft.com/office/drawing/2014/main" id="{F8386547-D48E-4ED1-56A8-D471EB64BA3D}"/>
              </a:ext>
            </a:extLst>
          </p:cNvPr>
          <p:cNvCxnSpPr>
            <a:cxnSpLocks/>
          </p:cNvCxnSpPr>
          <p:nvPr/>
        </p:nvCxnSpPr>
        <p:spPr>
          <a:xfrm flipV="1">
            <a:off x="1271474" y="3131820"/>
            <a:ext cx="0" cy="266770"/>
          </a:xfrm>
          <a:prstGeom prst="line">
            <a:avLst/>
          </a:prstGeom>
          <a:noFill/>
          <a:ln w="889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sp>
        <p:nvSpPr>
          <p:cNvPr id="41" name="テキスト ボックス 40">
            <a:extLst>
              <a:ext uri="{FF2B5EF4-FFF2-40B4-BE49-F238E27FC236}">
                <a16:creationId xmlns:a16="http://schemas.microsoft.com/office/drawing/2014/main" id="{37BE570D-B9CD-BBA8-F3DE-E3C1E0D92260}"/>
              </a:ext>
            </a:extLst>
          </p:cNvPr>
          <p:cNvSpPr txBox="1"/>
          <p:nvPr/>
        </p:nvSpPr>
        <p:spPr>
          <a:xfrm>
            <a:off x="3667926" y="2665274"/>
            <a:ext cx="1590179"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a:ln>
                  <a:noFill/>
                </a:ln>
                <a:solidFill>
                  <a:srgbClr val="00B0F0"/>
                </a:solidFill>
                <a:effectLst/>
                <a:uFillTx/>
                <a:latin typeface="ヒラギノ角ゴ ProN W6"/>
                <a:ea typeface="ヒラギノ角ゴ ProN W6"/>
                <a:cs typeface="ヒラギノ角ゴ ProN W6"/>
                <a:sym typeface="ヒラギノ角ゴ ProN W6"/>
              </a:rPr>
              <a:t>STEP3:</a:t>
            </a:r>
            <a:r>
              <a:rPr kumimoji="0" lang="ja-JP" altLang="en-US" sz="2000" b="0" i="0" u="none" strike="noStrike" cap="none" spc="0" normalizeH="0" baseline="0">
                <a:ln>
                  <a:noFill/>
                </a:ln>
                <a:solidFill>
                  <a:srgbClr val="00B0F0"/>
                </a:solidFill>
                <a:effectLst/>
                <a:uFillTx/>
                <a:latin typeface="ヒラギノ角ゴ ProN W6"/>
                <a:ea typeface="ヒラギノ角ゴ ProN W6"/>
                <a:cs typeface="ヒラギノ角ゴ ProN W6"/>
                <a:sym typeface="ヒラギノ角ゴ ProN W6"/>
              </a:rPr>
              <a:t>学習</a:t>
            </a:r>
          </a:p>
        </p:txBody>
      </p:sp>
      <p:sp>
        <p:nvSpPr>
          <p:cNvPr id="42" name="テキスト ボックス 41">
            <a:extLst>
              <a:ext uri="{FF2B5EF4-FFF2-40B4-BE49-F238E27FC236}">
                <a16:creationId xmlns:a16="http://schemas.microsoft.com/office/drawing/2014/main" id="{66045D0E-DEAD-7521-9F1E-8D5897E929C7}"/>
              </a:ext>
            </a:extLst>
          </p:cNvPr>
          <p:cNvSpPr txBox="1"/>
          <p:nvPr/>
        </p:nvSpPr>
        <p:spPr>
          <a:xfrm>
            <a:off x="5680078" y="2618144"/>
            <a:ext cx="159018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a:ln>
                  <a:noFill/>
                </a:ln>
                <a:solidFill>
                  <a:srgbClr val="00B050"/>
                </a:solidFill>
                <a:effectLst/>
                <a:uFillTx/>
                <a:latin typeface="ヒラギノ角ゴ ProN W6"/>
                <a:ea typeface="ヒラギノ角ゴ ProN W6"/>
                <a:cs typeface="ヒラギノ角ゴ ProN W6"/>
                <a:sym typeface="ヒラギノ角ゴ ProN W6"/>
              </a:rPr>
              <a:t>STEP4:</a:t>
            </a:r>
            <a:r>
              <a:rPr kumimoji="0" lang="ja-JP" altLang="en-US" sz="2000" b="0" i="0" u="none" strike="noStrike" cap="none" spc="0" normalizeH="0" baseline="0">
                <a:ln>
                  <a:noFill/>
                </a:ln>
                <a:solidFill>
                  <a:srgbClr val="00B050"/>
                </a:solidFill>
                <a:effectLst/>
                <a:uFillTx/>
                <a:latin typeface="ヒラギノ角ゴ ProN W6"/>
                <a:ea typeface="ヒラギノ角ゴ ProN W6"/>
                <a:cs typeface="ヒラギノ角ゴ ProN W6"/>
                <a:sym typeface="ヒラギノ角ゴ ProN W6"/>
              </a:rPr>
              <a:t>予測</a:t>
            </a:r>
          </a:p>
        </p:txBody>
      </p:sp>
      <p:sp>
        <p:nvSpPr>
          <p:cNvPr id="33" name="テキスト ボックス 32">
            <a:extLst>
              <a:ext uri="{FF2B5EF4-FFF2-40B4-BE49-F238E27FC236}">
                <a16:creationId xmlns:a16="http://schemas.microsoft.com/office/drawing/2014/main" id="{312DA552-A262-2F5A-7EFD-87D2DF62E10D}"/>
              </a:ext>
            </a:extLst>
          </p:cNvPr>
          <p:cNvSpPr txBox="1"/>
          <p:nvPr/>
        </p:nvSpPr>
        <p:spPr>
          <a:xfrm>
            <a:off x="4414218" y="1016099"/>
            <a:ext cx="4009606" cy="656590"/>
          </a:xfrm>
          <a:prstGeom prst="rect">
            <a:avLst/>
          </a:prstGeom>
          <a:noFill/>
          <a:ln w="12700" cap="flat">
            <a:solidFill>
              <a:srgbClr val="FF93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ja-JP" altLang="en-US" b="0" i="0" u="none" strike="noStrike" cap="none" spc="0" normalizeH="0" baseline="0">
                <a:ln>
                  <a:noFill/>
                </a:ln>
                <a:solidFill>
                  <a:srgbClr val="FF9300"/>
                </a:solidFill>
                <a:effectLst/>
                <a:uFillTx/>
                <a:latin typeface="ヒラギノ角ゴ ProN W6"/>
                <a:ea typeface="ヒラギノ角ゴ ProN W6"/>
                <a:cs typeface="ヒラギノ角ゴ ProN W6"/>
                <a:sym typeface="ヒラギノ角ゴ ProN W6"/>
              </a:rPr>
              <a:t>深層学習ではニューラルネットワークを学習モデルを自分で設計する</a:t>
            </a:r>
            <a:endParaRPr kumimoji="0" lang="en-US" altLang="ja-JP" b="0" i="0" u="none" strike="noStrike" cap="none" spc="0" normalizeH="0" baseline="0">
              <a:ln>
                <a:noFill/>
              </a:ln>
              <a:solidFill>
                <a:srgbClr val="FF9300"/>
              </a:solidFill>
              <a:effectLst/>
              <a:uFillTx/>
              <a:latin typeface="ヒラギノ角ゴ ProN W6"/>
              <a:ea typeface="ヒラギノ角ゴ ProN W6"/>
              <a:cs typeface="ヒラギノ角ゴ ProN W6"/>
              <a:sym typeface="ヒラギノ角ゴ ProN W6"/>
            </a:endParaRPr>
          </a:p>
        </p:txBody>
      </p:sp>
      <p:sp>
        <p:nvSpPr>
          <p:cNvPr id="38" name="ニューラルネットワークとは(軽く復習)">
            <a:extLst>
              <a:ext uri="{FF2B5EF4-FFF2-40B4-BE49-F238E27FC236}">
                <a16:creationId xmlns:a16="http://schemas.microsoft.com/office/drawing/2014/main" id="{3F44D99C-392A-42A9-0840-5C3F51BF44C3}"/>
              </a:ext>
            </a:extLst>
          </p:cNvPr>
          <p:cNvSpPr txBox="1"/>
          <p:nvPr/>
        </p:nvSpPr>
        <p:spPr>
          <a:xfrm>
            <a:off x="0" y="-19050"/>
            <a:ext cx="9144000" cy="514738"/>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lang="ja-JP" altLang="en-US" sz="2400" b="1">
                <a:latin typeface="Meiryo" panose="020B0604030504040204" pitchFamily="34" charset="-128"/>
                <a:ea typeface="Meiryo" panose="020B0604030504040204" pitchFamily="34" charset="-128"/>
              </a:rPr>
              <a:t>深層学習のコードの流れ</a:t>
            </a:r>
            <a:endParaRPr sz="24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699364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図形"/>
          <p:cNvSpPr/>
          <p:nvPr/>
        </p:nvSpPr>
        <p:spPr>
          <a:xfrm>
            <a:off x="1586545" y="2695967"/>
            <a:ext cx="4991420" cy="2210127"/>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19050" tIns="19050" rIns="19050" bIns="19050" anchor="ctr"/>
          <a:lstStyle/>
          <a:p>
            <a:endParaRPr/>
          </a:p>
        </p:txBody>
      </p:sp>
      <p:sp>
        <p:nvSpPr>
          <p:cNvPr id="244" name="図形"/>
          <p:cNvSpPr/>
          <p:nvPr/>
        </p:nvSpPr>
        <p:spPr>
          <a:xfrm>
            <a:off x="2387078" y="3609950"/>
            <a:ext cx="480913" cy="331245"/>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5" name="図形"/>
          <p:cNvSpPr/>
          <p:nvPr/>
        </p:nvSpPr>
        <p:spPr>
          <a:xfrm>
            <a:off x="2538236" y="3672718"/>
            <a:ext cx="221267" cy="154566"/>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46" name="図形"/>
          <p:cNvSpPr/>
          <p:nvPr/>
        </p:nvSpPr>
        <p:spPr>
          <a:xfrm>
            <a:off x="3313048" y="4145007"/>
            <a:ext cx="376230" cy="352369"/>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7" name="図形"/>
          <p:cNvSpPr/>
          <p:nvPr/>
        </p:nvSpPr>
        <p:spPr>
          <a:xfrm>
            <a:off x="4285802" y="4718392"/>
            <a:ext cx="432656" cy="195068"/>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8" name="図形"/>
          <p:cNvSpPr/>
          <p:nvPr/>
        </p:nvSpPr>
        <p:spPr>
          <a:xfrm>
            <a:off x="3787898" y="4503928"/>
            <a:ext cx="401115" cy="285836"/>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9" name="図形"/>
          <p:cNvSpPr/>
          <p:nvPr/>
        </p:nvSpPr>
        <p:spPr>
          <a:xfrm>
            <a:off x="4836157" y="4726292"/>
            <a:ext cx="428700" cy="184856"/>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0" name="図形"/>
          <p:cNvSpPr/>
          <p:nvPr/>
        </p:nvSpPr>
        <p:spPr>
          <a:xfrm>
            <a:off x="5362069" y="4526873"/>
            <a:ext cx="396983" cy="273807"/>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1" name="図形"/>
          <p:cNvSpPr/>
          <p:nvPr/>
        </p:nvSpPr>
        <p:spPr>
          <a:xfrm>
            <a:off x="4448133" y="4763473"/>
            <a:ext cx="134508" cy="105569"/>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2" name="図形"/>
          <p:cNvSpPr/>
          <p:nvPr/>
        </p:nvSpPr>
        <p:spPr>
          <a:xfrm>
            <a:off x="3879973" y="4578834"/>
            <a:ext cx="120230" cy="89051"/>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3" name="図形"/>
          <p:cNvSpPr/>
          <p:nvPr/>
        </p:nvSpPr>
        <p:spPr>
          <a:xfrm>
            <a:off x="3401157" y="4201601"/>
            <a:ext cx="112226" cy="115817"/>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4" name="図形"/>
          <p:cNvSpPr/>
          <p:nvPr/>
        </p:nvSpPr>
        <p:spPr>
          <a:xfrm>
            <a:off x="5029469" y="4780414"/>
            <a:ext cx="131420" cy="74183"/>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5" name="図形"/>
          <p:cNvSpPr/>
          <p:nvPr/>
        </p:nvSpPr>
        <p:spPr>
          <a:xfrm>
            <a:off x="5522606" y="4606955"/>
            <a:ext cx="108761" cy="100755"/>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6" name="樹状突起"/>
          <p:cNvSpPr txBox="1"/>
          <p:nvPr/>
        </p:nvSpPr>
        <p:spPr>
          <a:xfrm>
            <a:off x="336852" y="3641284"/>
            <a:ext cx="634789"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樹状突起</a:t>
            </a:r>
          </a:p>
        </p:txBody>
      </p:sp>
      <p:sp>
        <p:nvSpPr>
          <p:cNvPr id="257" name="軸索末端(シナプス)"/>
          <p:cNvSpPr txBox="1"/>
          <p:nvPr/>
        </p:nvSpPr>
        <p:spPr>
          <a:xfrm>
            <a:off x="5711511" y="2854199"/>
            <a:ext cx="13401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軸索末端(シナプス)</a:t>
            </a:r>
          </a:p>
        </p:txBody>
      </p:sp>
      <p:sp>
        <p:nvSpPr>
          <p:cNvPr id="258" name="軸索"/>
          <p:cNvSpPr txBox="1"/>
          <p:nvPr/>
        </p:nvSpPr>
        <p:spPr>
          <a:xfrm>
            <a:off x="6525874" y="4775483"/>
            <a:ext cx="336631"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a:t>
            </a:r>
          </a:p>
        </p:txBody>
      </p:sp>
      <p:sp>
        <p:nvSpPr>
          <p:cNvPr id="259" name="細胞体"/>
          <p:cNvSpPr txBox="1"/>
          <p:nvPr/>
        </p:nvSpPr>
        <p:spPr>
          <a:xfrm>
            <a:off x="2828585" y="2333189"/>
            <a:ext cx="4857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細胞体</a:t>
            </a:r>
          </a:p>
        </p:txBody>
      </p:sp>
      <p:sp>
        <p:nvSpPr>
          <p:cNvPr id="260" name="線"/>
          <p:cNvSpPr/>
          <p:nvPr/>
        </p:nvSpPr>
        <p:spPr>
          <a:xfrm flipH="1" flipV="1">
            <a:off x="5856263" y="4532402"/>
            <a:ext cx="577162" cy="332394"/>
          </a:xfrm>
          <a:prstGeom prst="line">
            <a:avLst/>
          </a:prstGeom>
          <a:ln w="25400">
            <a:solidFill>
              <a:srgbClr val="000000"/>
            </a:solidFill>
            <a:miter lim="400000"/>
          </a:ln>
        </p:spPr>
        <p:txBody>
          <a:bodyPr lIns="19050" tIns="19050" rIns="19050" bIns="19050" anchor="ctr"/>
          <a:lstStyle/>
          <a:p>
            <a:endParaRPr/>
          </a:p>
        </p:txBody>
      </p:sp>
      <p:sp>
        <p:nvSpPr>
          <p:cNvPr id="261" name="線"/>
          <p:cNvSpPr/>
          <p:nvPr/>
        </p:nvSpPr>
        <p:spPr>
          <a:xfrm flipV="1">
            <a:off x="6249458" y="3108469"/>
            <a:ext cx="0" cy="481418"/>
          </a:xfrm>
          <a:prstGeom prst="line">
            <a:avLst/>
          </a:prstGeom>
          <a:ln w="25400">
            <a:solidFill>
              <a:srgbClr val="000000"/>
            </a:solidFill>
            <a:miter lim="400000"/>
          </a:ln>
        </p:spPr>
        <p:txBody>
          <a:bodyPr lIns="19050" tIns="19050" rIns="19050" bIns="19050" anchor="ctr"/>
          <a:lstStyle/>
          <a:p>
            <a:endParaRPr/>
          </a:p>
        </p:txBody>
      </p:sp>
      <p:sp>
        <p:nvSpPr>
          <p:cNvPr id="262" name="線"/>
          <p:cNvSpPr/>
          <p:nvPr/>
        </p:nvSpPr>
        <p:spPr>
          <a:xfrm flipV="1">
            <a:off x="2784973" y="2608523"/>
            <a:ext cx="221521" cy="924106"/>
          </a:xfrm>
          <a:prstGeom prst="line">
            <a:avLst/>
          </a:prstGeom>
          <a:ln w="25400">
            <a:solidFill>
              <a:srgbClr val="000000"/>
            </a:solidFill>
            <a:miter lim="400000"/>
          </a:ln>
        </p:spPr>
        <p:txBody>
          <a:bodyPr lIns="19050" tIns="19050" rIns="19050" bIns="19050" anchor="ctr"/>
          <a:lstStyle/>
          <a:p>
            <a:endParaRPr/>
          </a:p>
        </p:txBody>
      </p:sp>
      <p:sp>
        <p:nvSpPr>
          <p:cNvPr id="263" name="線"/>
          <p:cNvSpPr/>
          <p:nvPr/>
        </p:nvSpPr>
        <p:spPr>
          <a:xfrm flipV="1">
            <a:off x="977312" y="3376120"/>
            <a:ext cx="616474" cy="286821"/>
          </a:xfrm>
          <a:prstGeom prst="line">
            <a:avLst/>
          </a:prstGeom>
          <a:ln w="25400">
            <a:solidFill>
              <a:srgbClr val="000000"/>
            </a:solidFill>
            <a:miter lim="400000"/>
          </a:ln>
        </p:spPr>
        <p:txBody>
          <a:bodyPr lIns="19050" tIns="19050" rIns="19050" bIns="19050" anchor="ctr"/>
          <a:lstStyle/>
          <a:p>
            <a:endParaRPr/>
          </a:p>
        </p:txBody>
      </p:sp>
      <p:sp>
        <p:nvSpPr>
          <p:cNvPr id="264" name="線"/>
          <p:cNvSpPr/>
          <p:nvPr/>
        </p:nvSpPr>
        <p:spPr>
          <a:xfrm>
            <a:off x="3532907" y="3899719"/>
            <a:ext cx="2233395" cy="628579"/>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19050" tIns="19050" rIns="19050" bIns="19050" anchor="ctr"/>
          <a:lstStyle/>
          <a:p>
            <a:endParaRPr/>
          </a:p>
        </p:txBody>
      </p:sp>
      <p:sp>
        <p:nvSpPr>
          <p:cNvPr id="2" name="ニューラルネットワークとは(軽く復習)">
            <a:extLst>
              <a:ext uri="{FF2B5EF4-FFF2-40B4-BE49-F238E27FC236}">
                <a16:creationId xmlns:a16="http://schemas.microsoft.com/office/drawing/2014/main" id="{F6834E17-622B-63C1-63EC-EC4C08570F52}"/>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
        <p:nvSpPr>
          <p:cNvPr id="3" name="ニューロンは、細胞体、樹状突起、軸索からなり、樹状突起から入力された…">
            <a:extLst>
              <a:ext uri="{FF2B5EF4-FFF2-40B4-BE49-F238E27FC236}">
                <a16:creationId xmlns:a16="http://schemas.microsoft.com/office/drawing/2014/main" id="{D62BC691-36F8-D76C-5948-93F3C853372B}"/>
              </a:ext>
            </a:extLst>
          </p:cNvPr>
          <p:cNvSpPr txBox="1"/>
          <p:nvPr/>
        </p:nvSpPr>
        <p:spPr>
          <a:xfrm>
            <a:off x="664902" y="851595"/>
            <a:ext cx="7835478" cy="1023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lang="ja-JP" altLang="en-US" sz="1600"/>
              <a:t>・</a:t>
            </a:r>
            <a:r>
              <a:rPr sz="1600" err="1"/>
              <a:t>ニューロンは、</a:t>
            </a:r>
            <a:r>
              <a:rPr sz="1600" err="1">
                <a:solidFill>
                  <a:srgbClr val="FF0000"/>
                </a:solidFill>
              </a:rPr>
              <a:t>樹状突起</a:t>
            </a:r>
            <a:r>
              <a:rPr lang="ja-JP" altLang="en-US" sz="1600"/>
              <a:t>、</a:t>
            </a:r>
            <a:r>
              <a:rPr lang="ja-JP" altLang="en-US" sz="1600">
                <a:solidFill>
                  <a:srgbClr val="FF0000"/>
                </a:solidFill>
              </a:rPr>
              <a:t>細胞体</a:t>
            </a:r>
            <a:r>
              <a:rPr sz="1600"/>
              <a:t>、</a:t>
            </a:r>
            <a:r>
              <a:rPr sz="1600" err="1">
                <a:solidFill>
                  <a:srgbClr val="FF0000"/>
                </a:solidFill>
              </a:rPr>
              <a:t>軸索</a:t>
            </a:r>
            <a:r>
              <a:rPr sz="1600" err="1"/>
              <a:t>からな</a:t>
            </a:r>
            <a:r>
              <a:rPr lang="ja-JP" altLang="en-US" sz="1600"/>
              <a:t>る</a:t>
            </a:r>
            <a:endParaRPr lang="en-US" altLang="ja-JP" sz="1600"/>
          </a:p>
          <a:p>
            <a:pPr algn="l">
              <a:defRPr sz="5300">
                <a:latin typeface="ヒラギノ丸ゴ ProN W4"/>
                <a:ea typeface="ヒラギノ丸ゴ ProN W4"/>
                <a:cs typeface="ヒラギノ丸ゴ ProN W4"/>
                <a:sym typeface="ヒラギノ丸ゴ ProN W4"/>
              </a:defRPr>
            </a:pPr>
            <a:r>
              <a:rPr lang="ja-JP" altLang="en-US" sz="1600"/>
              <a:t>・ニューロンは、</a:t>
            </a:r>
            <a:r>
              <a:rPr sz="1600" err="1"/>
              <a:t>樹状突起から入力された電気信号</a:t>
            </a:r>
            <a:r>
              <a:rPr lang="ja-JP" altLang="en-US" sz="1600"/>
              <a:t>が</a:t>
            </a:r>
            <a:r>
              <a:rPr sz="1600" err="1"/>
              <a:t>神経細胞内の電位を超えるか</a:t>
            </a:r>
            <a:endParaRPr lang="en-US" sz="1600"/>
          </a:p>
          <a:p>
            <a:pPr algn="l">
              <a:defRPr sz="5300">
                <a:latin typeface="ヒラギノ丸ゴ ProN W4"/>
                <a:ea typeface="ヒラギノ丸ゴ ProN W4"/>
                <a:cs typeface="ヒラギノ丸ゴ ProN W4"/>
                <a:sym typeface="ヒラギノ丸ゴ ProN W4"/>
              </a:defRPr>
            </a:pPr>
            <a:r>
              <a:rPr lang="ja-JP" altLang="en-US" sz="1600"/>
              <a:t>　</a:t>
            </a:r>
            <a:r>
              <a:rPr sz="1600" err="1"/>
              <a:t>どうかの</a:t>
            </a:r>
            <a:r>
              <a:rPr sz="1600" err="1">
                <a:solidFill>
                  <a:srgbClr val="FF0000"/>
                </a:solidFill>
              </a:rPr>
              <a:t>閾値</a:t>
            </a:r>
            <a:r>
              <a:rPr sz="1600" err="1"/>
              <a:t>を持ってい</a:t>
            </a:r>
            <a:r>
              <a:rPr lang="ja-JP" altLang="en-US" sz="1600"/>
              <a:t>る</a:t>
            </a:r>
            <a:endParaRPr sz="1600"/>
          </a:p>
          <a:p>
            <a:pPr algn="l">
              <a:defRPr sz="5300">
                <a:latin typeface="ヒラギノ丸ゴ ProN W4"/>
                <a:ea typeface="ヒラギノ丸ゴ ProN W4"/>
                <a:cs typeface="ヒラギノ丸ゴ ProN W4"/>
                <a:sym typeface="ヒラギノ丸ゴ ProN W4"/>
              </a:defRPr>
            </a:pPr>
            <a:r>
              <a:rPr lang="ja-JP" altLang="en-US" sz="1600"/>
              <a:t>・</a:t>
            </a:r>
            <a:r>
              <a:rPr sz="1600" err="1"/>
              <a:t>閾値を超えるとニューロンは興奮状態となり、軸索</a:t>
            </a:r>
            <a:r>
              <a:rPr lang="ja-JP" altLang="en-US" sz="1600"/>
              <a:t>末端</a:t>
            </a:r>
            <a:r>
              <a:rPr sz="1600" err="1"/>
              <a:t>から電気信号が出力される</a:t>
            </a:r>
            <a:endParaRPr sz="16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ニューロンは、細胞体、樹状突起、軸索からなり、樹状突起から入力された…"/>
          <p:cNvSpPr txBox="1"/>
          <p:nvPr/>
        </p:nvSpPr>
        <p:spPr>
          <a:xfrm>
            <a:off x="664902" y="851595"/>
            <a:ext cx="7835478" cy="1023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lang="ja-JP" altLang="en-US" sz="1600"/>
              <a:t>・</a:t>
            </a:r>
            <a:r>
              <a:rPr sz="1600" err="1"/>
              <a:t>ニューロンは、</a:t>
            </a:r>
            <a:r>
              <a:rPr sz="1600" err="1">
                <a:solidFill>
                  <a:srgbClr val="FF0000"/>
                </a:solidFill>
              </a:rPr>
              <a:t>樹状突起</a:t>
            </a:r>
            <a:r>
              <a:rPr lang="ja-JP" altLang="en-US" sz="1600"/>
              <a:t>、</a:t>
            </a:r>
            <a:r>
              <a:rPr lang="ja-JP" altLang="en-US" sz="1600">
                <a:solidFill>
                  <a:srgbClr val="FF0000"/>
                </a:solidFill>
              </a:rPr>
              <a:t>細胞体</a:t>
            </a:r>
            <a:r>
              <a:rPr sz="1600"/>
              <a:t>、</a:t>
            </a:r>
            <a:r>
              <a:rPr sz="1600" err="1">
                <a:solidFill>
                  <a:srgbClr val="FF0000"/>
                </a:solidFill>
              </a:rPr>
              <a:t>軸索</a:t>
            </a:r>
            <a:r>
              <a:rPr sz="1600" err="1"/>
              <a:t>からな</a:t>
            </a:r>
            <a:r>
              <a:rPr lang="ja-JP" altLang="en-US" sz="1600"/>
              <a:t>る</a:t>
            </a:r>
            <a:endParaRPr lang="en-US" altLang="ja-JP" sz="1600"/>
          </a:p>
          <a:p>
            <a:pPr algn="l">
              <a:defRPr sz="5300">
                <a:latin typeface="ヒラギノ丸ゴ ProN W4"/>
                <a:ea typeface="ヒラギノ丸ゴ ProN W4"/>
                <a:cs typeface="ヒラギノ丸ゴ ProN W4"/>
                <a:sym typeface="ヒラギノ丸ゴ ProN W4"/>
              </a:defRPr>
            </a:pPr>
            <a:r>
              <a:rPr lang="ja-JP" altLang="en-US" sz="1600"/>
              <a:t>・ニューロンは、</a:t>
            </a:r>
            <a:r>
              <a:rPr sz="1600" err="1"/>
              <a:t>樹状突起から入力された電気信号</a:t>
            </a:r>
            <a:r>
              <a:rPr lang="ja-JP" altLang="en-US" sz="1600"/>
              <a:t>が</a:t>
            </a:r>
            <a:r>
              <a:rPr sz="1600" err="1"/>
              <a:t>神経細胞内の電位を超えるか</a:t>
            </a:r>
            <a:endParaRPr lang="en-US" sz="1600"/>
          </a:p>
          <a:p>
            <a:pPr algn="l">
              <a:defRPr sz="5300">
                <a:latin typeface="ヒラギノ丸ゴ ProN W4"/>
                <a:ea typeface="ヒラギノ丸ゴ ProN W4"/>
                <a:cs typeface="ヒラギノ丸ゴ ProN W4"/>
                <a:sym typeface="ヒラギノ丸ゴ ProN W4"/>
              </a:defRPr>
            </a:pPr>
            <a:r>
              <a:rPr lang="ja-JP" altLang="en-US" sz="1600"/>
              <a:t>　</a:t>
            </a:r>
            <a:r>
              <a:rPr sz="1600" err="1"/>
              <a:t>どうかの</a:t>
            </a:r>
            <a:r>
              <a:rPr sz="1600" err="1">
                <a:solidFill>
                  <a:srgbClr val="FF0000"/>
                </a:solidFill>
              </a:rPr>
              <a:t>閾値</a:t>
            </a:r>
            <a:r>
              <a:rPr sz="1600" err="1"/>
              <a:t>を持ってい</a:t>
            </a:r>
            <a:r>
              <a:rPr lang="ja-JP" altLang="en-US" sz="1600"/>
              <a:t>る</a:t>
            </a:r>
            <a:endParaRPr sz="1600"/>
          </a:p>
          <a:p>
            <a:pPr algn="l">
              <a:defRPr sz="5300">
                <a:latin typeface="ヒラギノ丸ゴ ProN W4"/>
                <a:ea typeface="ヒラギノ丸ゴ ProN W4"/>
                <a:cs typeface="ヒラギノ丸ゴ ProN W4"/>
                <a:sym typeface="ヒラギノ丸ゴ ProN W4"/>
              </a:defRPr>
            </a:pPr>
            <a:r>
              <a:rPr lang="ja-JP" altLang="en-US" sz="1600"/>
              <a:t>・</a:t>
            </a:r>
            <a:r>
              <a:rPr sz="1600" err="1"/>
              <a:t>閾値を超えるとニューロンは興奮状態となり、軸索</a:t>
            </a:r>
            <a:r>
              <a:rPr lang="ja-JP" altLang="en-US" sz="1600"/>
              <a:t>末端</a:t>
            </a:r>
            <a:r>
              <a:rPr sz="1600" err="1"/>
              <a:t>から電気信号が出力される</a:t>
            </a:r>
            <a:endParaRPr sz="1600"/>
          </a:p>
        </p:txBody>
      </p:sp>
      <p:sp>
        <p:nvSpPr>
          <p:cNvPr id="243" name="図形"/>
          <p:cNvSpPr/>
          <p:nvPr/>
        </p:nvSpPr>
        <p:spPr>
          <a:xfrm>
            <a:off x="1586545" y="2695967"/>
            <a:ext cx="4991420" cy="2210127"/>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19050" tIns="19050" rIns="19050" bIns="19050" anchor="ctr"/>
          <a:lstStyle/>
          <a:p>
            <a:endParaRPr/>
          </a:p>
        </p:txBody>
      </p:sp>
      <p:sp>
        <p:nvSpPr>
          <p:cNvPr id="244" name="図形"/>
          <p:cNvSpPr/>
          <p:nvPr/>
        </p:nvSpPr>
        <p:spPr>
          <a:xfrm>
            <a:off x="2387078" y="3609950"/>
            <a:ext cx="480913" cy="331245"/>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5" name="図形"/>
          <p:cNvSpPr/>
          <p:nvPr/>
        </p:nvSpPr>
        <p:spPr>
          <a:xfrm>
            <a:off x="2538236" y="3672718"/>
            <a:ext cx="221267" cy="154566"/>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46" name="図形"/>
          <p:cNvSpPr/>
          <p:nvPr/>
        </p:nvSpPr>
        <p:spPr>
          <a:xfrm>
            <a:off x="3313048" y="4145007"/>
            <a:ext cx="376230" cy="352369"/>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7" name="図形"/>
          <p:cNvSpPr/>
          <p:nvPr/>
        </p:nvSpPr>
        <p:spPr>
          <a:xfrm>
            <a:off x="4285802" y="4718392"/>
            <a:ext cx="432656" cy="195068"/>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8" name="図形"/>
          <p:cNvSpPr/>
          <p:nvPr/>
        </p:nvSpPr>
        <p:spPr>
          <a:xfrm>
            <a:off x="3787898" y="4503928"/>
            <a:ext cx="401115" cy="285836"/>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9" name="図形"/>
          <p:cNvSpPr/>
          <p:nvPr/>
        </p:nvSpPr>
        <p:spPr>
          <a:xfrm>
            <a:off x="4836157" y="4726292"/>
            <a:ext cx="428700" cy="184856"/>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0" name="図形"/>
          <p:cNvSpPr/>
          <p:nvPr/>
        </p:nvSpPr>
        <p:spPr>
          <a:xfrm>
            <a:off x="5362069" y="4526873"/>
            <a:ext cx="396983" cy="273807"/>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1" name="図形"/>
          <p:cNvSpPr/>
          <p:nvPr/>
        </p:nvSpPr>
        <p:spPr>
          <a:xfrm>
            <a:off x="4448133" y="4763473"/>
            <a:ext cx="134508" cy="105569"/>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2" name="図形"/>
          <p:cNvSpPr/>
          <p:nvPr/>
        </p:nvSpPr>
        <p:spPr>
          <a:xfrm>
            <a:off x="3879973" y="4578834"/>
            <a:ext cx="120230" cy="89051"/>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3" name="図形"/>
          <p:cNvSpPr/>
          <p:nvPr/>
        </p:nvSpPr>
        <p:spPr>
          <a:xfrm>
            <a:off x="3401157" y="4201601"/>
            <a:ext cx="112226" cy="115817"/>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4" name="図形"/>
          <p:cNvSpPr/>
          <p:nvPr/>
        </p:nvSpPr>
        <p:spPr>
          <a:xfrm>
            <a:off x="5029469" y="4780414"/>
            <a:ext cx="131420" cy="74183"/>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5" name="図形"/>
          <p:cNvSpPr/>
          <p:nvPr/>
        </p:nvSpPr>
        <p:spPr>
          <a:xfrm>
            <a:off x="5522606" y="4606955"/>
            <a:ext cx="108761" cy="100755"/>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6" name="樹状突起"/>
          <p:cNvSpPr txBox="1"/>
          <p:nvPr/>
        </p:nvSpPr>
        <p:spPr>
          <a:xfrm>
            <a:off x="336852" y="3641284"/>
            <a:ext cx="634789"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樹状突起</a:t>
            </a:r>
          </a:p>
        </p:txBody>
      </p:sp>
      <p:sp>
        <p:nvSpPr>
          <p:cNvPr id="257" name="軸索末端(シナプス)"/>
          <p:cNvSpPr txBox="1"/>
          <p:nvPr/>
        </p:nvSpPr>
        <p:spPr>
          <a:xfrm>
            <a:off x="5711511" y="2854199"/>
            <a:ext cx="13401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軸索末端(シナプス)</a:t>
            </a:r>
          </a:p>
        </p:txBody>
      </p:sp>
      <p:sp>
        <p:nvSpPr>
          <p:cNvPr id="258" name="軸索"/>
          <p:cNvSpPr txBox="1"/>
          <p:nvPr/>
        </p:nvSpPr>
        <p:spPr>
          <a:xfrm>
            <a:off x="6525874" y="4775483"/>
            <a:ext cx="336631"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a:t>
            </a:r>
          </a:p>
        </p:txBody>
      </p:sp>
      <p:sp>
        <p:nvSpPr>
          <p:cNvPr id="259" name="細胞体"/>
          <p:cNvSpPr txBox="1"/>
          <p:nvPr/>
        </p:nvSpPr>
        <p:spPr>
          <a:xfrm>
            <a:off x="2828585" y="2333189"/>
            <a:ext cx="4857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細胞体</a:t>
            </a:r>
          </a:p>
        </p:txBody>
      </p:sp>
      <p:sp>
        <p:nvSpPr>
          <p:cNvPr id="260" name="線"/>
          <p:cNvSpPr/>
          <p:nvPr/>
        </p:nvSpPr>
        <p:spPr>
          <a:xfrm flipH="1" flipV="1">
            <a:off x="5856263" y="4532402"/>
            <a:ext cx="577162" cy="332394"/>
          </a:xfrm>
          <a:prstGeom prst="line">
            <a:avLst/>
          </a:prstGeom>
          <a:ln w="25400">
            <a:solidFill>
              <a:srgbClr val="000000"/>
            </a:solidFill>
            <a:miter lim="400000"/>
          </a:ln>
        </p:spPr>
        <p:txBody>
          <a:bodyPr lIns="19050" tIns="19050" rIns="19050" bIns="19050" anchor="ctr"/>
          <a:lstStyle/>
          <a:p>
            <a:endParaRPr/>
          </a:p>
        </p:txBody>
      </p:sp>
      <p:sp>
        <p:nvSpPr>
          <p:cNvPr id="261" name="線"/>
          <p:cNvSpPr/>
          <p:nvPr/>
        </p:nvSpPr>
        <p:spPr>
          <a:xfrm flipV="1">
            <a:off x="6249458" y="3108469"/>
            <a:ext cx="0" cy="481418"/>
          </a:xfrm>
          <a:prstGeom prst="line">
            <a:avLst/>
          </a:prstGeom>
          <a:ln w="25400">
            <a:solidFill>
              <a:srgbClr val="000000"/>
            </a:solidFill>
            <a:miter lim="400000"/>
          </a:ln>
        </p:spPr>
        <p:txBody>
          <a:bodyPr lIns="19050" tIns="19050" rIns="19050" bIns="19050" anchor="ctr"/>
          <a:lstStyle/>
          <a:p>
            <a:endParaRPr/>
          </a:p>
        </p:txBody>
      </p:sp>
      <p:sp>
        <p:nvSpPr>
          <p:cNvPr id="262" name="線"/>
          <p:cNvSpPr/>
          <p:nvPr/>
        </p:nvSpPr>
        <p:spPr>
          <a:xfrm flipV="1">
            <a:off x="2784973" y="2608523"/>
            <a:ext cx="221521" cy="924106"/>
          </a:xfrm>
          <a:prstGeom prst="line">
            <a:avLst/>
          </a:prstGeom>
          <a:ln w="25400">
            <a:solidFill>
              <a:srgbClr val="000000"/>
            </a:solidFill>
            <a:miter lim="400000"/>
          </a:ln>
        </p:spPr>
        <p:txBody>
          <a:bodyPr lIns="19050" tIns="19050" rIns="19050" bIns="19050" anchor="ctr"/>
          <a:lstStyle/>
          <a:p>
            <a:endParaRPr/>
          </a:p>
        </p:txBody>
      </p:sp>
      <p:sp>
        <p:nvSpPr>
          <p:cNvPr id="263" name="線"/>
          <p:cNvSpPr/>
          <p:nvPr/>
        </p:nvSpPr>
        <p:spPr>
          <a:xfrm flipV="1">
            <a:off x="977312" y="3376120"/>
            <a:ext cx="616474" cy="286821"/>
          </a:xfrm>
          <a:prstGeom prst="line">
            <a:avLst/>
          </a:prstGeom>
          <a:ln w="25400">
            <a:solidFill>
              <a:srgbClr val="000000"/>
            </a:solidFill>
            <a:miter lim="400000"/>
          </a:ln>
        </p:spPr>
        <p:txBody>
          <a:bodyPr lIns="19050" tIns="19050" rIns="19050" bIns="19050" anchor="ctr"/>
          <a:lstStyle/>
          <a:p>
            <a:endParaRPr/>
          </a:p>
        </p:txBody>
      </p:sp>
      <p:sp>
        <p:nvSpPr>
          <p:cNvPr id="264" name="線"/>
          <p:cNvSpPr/>
          <p:nvPr/>
        </p:nvSpPr>
        <p:spPr>
          <a:xfrm>
            <a:off x="3532907" y="3899719"/>
            <a:ext cx="2233395" cy="628579"/>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19050" tIns="19050" rIns="19050" bIns="19050" anchor="ctr"/>
          <a:lstStyle/>
          <a:p>
            <a:endParaRPr/>
          </a:p>
        </p:txBody>
      </p:sp>
      <p:sp>
        <p:nvSpPr>
          <p:cNvPr id="265" name="入力"/>
          <p:cNvSpPr txBox="1"/>
          <p:nvPr/>
        </p:nvSpPr>
        <p:spPr>
          <a:xfrm>
            <a:off x="680935" y="2414015"/>
            <a:ext cx="500137" cy="31547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800" err="1"/>
              <a:t>入力</a:t>
            </a:r>
            <a:endParaRPr sz="1200"/>
          </a:p>
        </p:txBody>
      </p:sp>
      <p:sp>
        <p:nvSpPr>
          <p:cNvPr id="267" name="角丸四角形"/>
          <p:cNvSpPr/>
          <p:nvPr/>
        </p:nvSpPr>
        <p:spPr>
          <a:xfrm>
            <a:off x="1984956" y="2340840"/>
            <a:ext cx="568664"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68" name="入力x1"/>
          <p:cNvSpPr txBox="1"/>
          <p:nvPr/>
        </p:nvSpPr>
        <p:spPr>
          <a:xfrm>
            <a:off x="2012759" y="2394219"/>
            <a:ext cx="415178"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1</a:t>
            </a:r>
            <a:endParaRPr sz="1200" baseline="-5999">
              <a:latin typeface="Apple Chancery"/>
              <a:ea typeface="Apple Chancery"/>
              <a:cs typeface="Apple Chancery"/>
              <a:sym typeface="Apple Chancery"/>
            </a:endParaRPr>
          </a:p>
        </p:txBody>
      </p:sp>
      <p:sp>
        <p:nvSpPr>
          <p:cNvPr id="269" name="角丸四角形"/>
          <p:cNvSpPr/>
          <p:nvPr/>
        </p:nvSpPr>
        <p:spPr>
          <a:xfrm>
            <a:off x="1109110" y="285870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0" name="入力x2"/>
          <p:cNvSpPr txBox="1"/>
          <p:nvPr/>
        </p:nvSpPr>
        <p:spPr>
          <a:xfrm>
            <a:off x="1136913" y="2912083"/>
            <a:ext cx="43601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2</a:t>
            </a:r>
            <a:endParaRPr sz="1200" baseline="-5999">
              <a:latin typeface="Apple Chancery"/>
              <a:ea typeface="Apple Chancery"/>
              <a:cs typeface="Apple Chancery"/>
              <a:sym typeface="Apple Chancery"/>
            </a:endParaRPr>
          </a:p>
        </p:txBody>
      </p:sp>
      <p:sp>
        <p:nvSpPr>
          <p:cNvPr id="271" name="角丸四角形"/>
          <p:cNvSpPr/>
          <p:nvPr/>
        </p:nvSpPr>
        <p:spPr>
          <a:xfrm>
            <a:off x="1206207" y="416049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2" name="入力x3"/>
          <p:cNvSpPr txBox="1"/>
          <p:nvPr/>
        </p:nvSpPr>
        <p:spPr>
          <a:xfrm>
            <a:off x="1234010" y="4213873"/>
            <a:ext cx="41998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3</a:t>
            </a:r>
            <a:endParaRPr sz="1200" baseline="-5999">
              <a:latin typeface="Apple Chancery"/>
              <a:ea typeface="Apple Chancery"/>
              <a:cs typeface="Apple Chancery"/>
              <a:sym typeface="Apple Chancery"/>
            </a:endParaRPr>
          </a:p>
        </p:txBody>
      </p:sp>
      <p:sp>
        <p:nvSpPr>
          <p:cNvPr id="2" name="矢印: 右 1">
            <a:extLst>
              <a:ext uri="{FF2B5EF4-FFF2-40B4-BE49-F238E27FC236}">
                <a16:creationId xmlns:a16="http://schemas.microsoft.com/office/drawing/2014/main" id="{7BBDE2CB-0440-72B2-E2A8-A26255E6F1C2}"/>
              </a:ext>
            </a:extLst>
          </p:cNvPr>
          <p:cNvSpPr/>
          <p:nvPr/>
        </p:nvSpPr>
        <p:spPr>
          <a:xfrm rot="4471694">
            <a:off x="2140384" y="2896777"/>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3" name="矢印: 右 2">
            <a:extLst>
              <a:ext uri="{FF2B5EF4-FFF2-40B4-BE49-F238E27FC236}">
                <a16:creationId xmlns:a16="http://schemas.microsoft.com/office/drawing/2014/main" id="{A60A7E6F-8496-E9EF-158F-5028AE96ADDE}"/>
              </a:ext>
            </a:extLst>
          </p:cNvPr>
          <p:cNvSpPr/>
          <p:nvPr/>
        </p:nvSpPr>
        <p:spPr>
          <a:xfrm rot="2067872">
            <a:off x="1686827" y="3231239"/>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4" name="矢印: 右 3">
            <a:extLst>
              <a:ext uri="{FF2B5EF4-FFF2-40B4-BE49-F238E27FC236}">
                <a16:creationId xmlns:a16="http://schemas.microsoft.com/office/drawing/2014/main" id="{91115DDD-18AB-1FDD-D277-D4D9EE1F8F97}"/>
              </a:ext>
            </a:extLst>
          </p:cNvPr>
          <p:cNvSpPr/>
          <p:nvPr/>
        </p:nvSpPr>
        <p:spPr>
          <a:xfrm rot="19351231">
            <a:off x="1858792" y="3926654"/>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6" name="ニューラルネットワークとは(軽く復習)">
            <a:extLst>
              <a:ext uri="{FF2B5EF4-FFF2-40B4-BE49-F238E27FC236}">
                <a16:creationId xmlns:a16="http://schemas.microsoft.com/office/drawing/2014/main" id="{A10743E6-21BC-EC87-0A63-1B59DB8108EE}"/>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300415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図形"/>
          <p:cNvSpPr/>
          <p:nvPr/>
        </p:nvSpPr>
        <p:spPr>
          <a:xfrm>
            <a:off x="1586545" y="2695967"/>
            <a:ext cx="4991420" cy="2210127"/>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19050" tIns="19050" rIns="19050" bIns="19050" anchor="ctr"/>
          <a:lstStyle/>
          <a:p>
            <a:endParaRPr/>
          </a:p>
        </p:txBody>
      </p:sp>
      <p:sp>
        <p:nvSpPr>
          <p:cNvPr id="244" name="図形"/>
          <p:cNvSpPr/>
          <p:nvPr/>
        </p:nvSpPr>
        <p:spPr>
          <a:xfrm>
            <a:off x="2387078" y="3609950"/>
            <a:ext cx="480913" cy="331245"/>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5" name="図形"/>
          <p:cNvSpPr/>
          <p:nvPr/>
        </p:nvSpPr>
        <p:spPr>
          <a:xfrm>
            <a:off x="2538236" y="3672718"/>
            <a:ext cx="221267" cy="154566"/>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46" name="図形"/>
          <p:cNvSpPr/>
          <p:nvPr/>
        </p:nvSpPr>
        <p:spPr>
          <a:xfrm>
            <a:off x="3313048" y="4145007"/>
            <a:ext cx="376230" cy="352369"/>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7" name="図形"/>
          <p:cNvSpPr/>
          <p:nvPr/>
        </p:nvSpPr>
        <p:spPr>
          <a:xfrm>
            <a:off x="4285802" y="4718392"/>
            <a:ext cx="432656" cy="195068"/>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8" name="図形"/>
          <p:cNvSpPr/>
          <p:nvPr/>
        </p:nvSpPr>
        <p:spPr>
          <a:xfrm>
            <a:off x="3787898" y="4503928"/>
            <a:ext cx="401115" cy="285836"/>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49" name="図形"/>
          <p:cNvSpPr/>
          <p:nvPr/>
        </p:nvSpPr>
        <p:spPr>
          <a:xfrm>
            <a:off x="4836157" y="4726292"/>
            <a:ext cx="428700" cy="184856"/>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0" name="図形"/>
          <p:cNvSpPr/>
          <p:nvPr/>
        </p:nvSpPr>
        <p:spPr>
          <a:xfrm>
            <a:off x="5362069" y="4526873"/>
            <a:ext cx="396983" cy="273807"/>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19050" tIns="19050" rIns="19050" bIns="19050" anchor="ctr"/>
          <a:lstStyle/>
          <a:p>
            <a:endParaRPr/>
          </a:p>
        </p:txBody>
      </p:sp>
      <p:sp>
        <p:nvSpPr>
          <p:cNvPr id="251" name="図形"/>
          <p:cNvSpPr/>
          <p:nvPr/>
        </p:nvSpPr>
        <p:spPr>
          <a:xfrm>
            <a:off x="4448133" y="4763473"/>
            <a:ext cx="134508" cy="105569"/>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2" name="図形"/>
          <p:cNvSpPr/>
          <p:nvPr/>
        </p:nvSpPr>
        <p:spPr>
          <a:xfrm>
            <a:off x="3879973" y="4578834"/>
            <a:ext cx="120230" cy="89051"/>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3" name="図形"/>
          <p:cNvSpPr/>
          <p:nvPr/>
        </p:nvSpPr>
        <p:spPr>
          <a:xfrm>
            <a:off x="3401157" y="4201601"/>
            <a:ext cx="112226" cy="115817"/>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4" name="図形"/>
          <p:cNvSpPr/>
          <p:nvPr/>
        </p:nvSpPr>
        <p:spPr>
          <a:xfrm>
            <a:off x="5029469" y="4780414"/>
            <a:ext cx="131420" cy="74183"/>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5" name="図形"/>
          <p:cNvSpPr/>
          <p:nvPr/>
        </p:nvSpPr>
        <p:spPr>
          <a:xfrm>
            <a:off x="5522606" y="4606955"/>
            <a:ext cx="108761" cy="100755"/>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19050" tIns="19050" rIns="19050" bIns="19050" anchor="ctr"/>
          <a:lstStyle/>
          <a:p>
            <a:endParaRPr/>
          </a:p>
        </p:txBody>
      </p:sp>
      <p:sp>
        <p:nvSpPr>
          <p:cNvPr id="256" name="樹状突起"/>
          <p:cNvSpPr txBox="1"/>
          <p:nvPr/>
        </p:nvSpPr>
        <p:spPr>
          <a:xfrm>
            <a:off x="336852" y="3641284"/>
            <a:ext cx="634789"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樹状突起</a:t>
            </a:r>
          </a:p>
        </p:txBody>
      </p:sp>
      <p:sp>
        <p:nvSpPr>
          <p:cNvPr id="257" name="軸索末端(シナプス)"/>
          <p:cNvSpPr txBox="1"/>
          <p:nvPr/>
        </p:nvSpPr>
        <p:spPr>
          <a:xfrm>
            <a:off x="5711511" y="2854199"/>
            <a:ext cx="13401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軸索末端(シナプス)</a:t>
            </a:r>
          </a:p>
        </p:txBody>
      </p:sp>
      <p:sp>
        <p:nvSpPr>
          <p:cNvPr id="258" name="軸索"/>
          <p:cNvSpPr txBox="1"/>
          <p:nvPr/>
        </p:nvSpPr>
        <p:spPr>
          <a:xfrm>
            <a:off x="6525874" y="4775483"/>
            <a:ext cx="336631"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軸索</a:t>
            </a:r>
          </a:p>
        </p:txBody>
      </p:sp>
      <p:sp>
        <p:nvSpPr>
          <p:cNvPr id="259" name="細胞体"/>
          <p:cNvSpPr txBox="1"/>
          <p:nvPr/>
        </p:nvSpPr>
        <p:spPr>
          <a:xfrm>
            <a:off x="2828585" y="2333189"/>
            <a:ext cx="485710" cy="217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defRPr sz="3100">
                <a:latin typeface="ヒラギノ丸ゴ ProN W4"/>
                <a:ea typeface="ヒラギノ丸ゴ ProN W4"/>
                <a:cs typeface="ヒラギノ丸ゴ ProN W4"/>
                <a:sym typeface="ヒラギノ丸ゴ ProN W4"/>
              </a:defRPr>
            </a:lvl1pPr>
          </a:lstStyle>
          <a:p>
            <a:r>
              <a:rPr sz="1163"/>
              <a:t>細胞体</a:t>
            </a:r>
          </a:p>
        </p:txBody>
      </p:sp>
      <p:sp>
        <p:nvSpPr>
          <p:cNvPr id="260" name="線"/>
          <p:cNvSpPr/>
          <p:nvPr/>
        </p:nvSpPr>
        <p:spPr>
          <a:xfrm flipH="1" flipV="1">
            <a:off x="5856263" y="4532402"/>
            <a:ext cx="577162" cy="332394"/>
          </a:xfrm>
          <a:prstGeom prst="line">
            <a:avLst/>
          </a:prstGeom>
          <a:ln w="25400">
            <a:solidFill>
              <a:srgbClr val="000000"/>
            </a:solidFill>
            <a:miter lim="400000"/>
          </a:ln>
        </p:spPr>
        <p:txBody>
          <a:bodyPr lIns="19050" tIns="19050" rIns="19050" bIns="19050" anchor="ctr"/>
          <a:lstStyle/>
          <a:p>
            <a:endParaRPr/>
          </a:p>
        </p:txBody>
      </p:sp>
      <p:sp>
        <p:nvSpPr>
          <p:cNvPr id="261" name="線"/>
          <p:cNvSpPr/>
          <p:nvPr/>
        </p:nvSpPr>
        <p:spPr>
          <a:xfrm flipV="1">
            <a:off x="6249458" y="3108469"/>
            <a:ext cx="0" cy="481418"/>
          </a:xfrm>
          <a:prstGeom prst="line">
            <a:avLst/>
          </a:prstGeom>
          <a:ln w="25400">
            <a:solidFill>
              <a:srgbClr val="000000"/>
            </a:solidFill>
            <a:miter lim="400000"/>
          </a:ln>
        </p:spPr>
        <p:txBody>
          <a:bodyPr lIns="19050" tIns="19050" rIns="19050" bIns="19050" anchor="ctr"/>
          <a:lstStyle/>
          <a:p>
            <a:endParaRPr/>
          </a:p>
        </p:txBody>
      </p:sp>
      <p:sp>
        <p:nvSpPr>
          <p:cNvPr id="262" name="線"/>
          <p:cNvSpPr/>
          <p:nvPr/>
        </p:nvSpPr>
        <p:spPr>
          <a:xfrm flipV="1">
            <a:off x="2784973" y="2608523"/>
            <a:ext cx="221521" cy="924106"/>
          </a:xfrm>
          <a:prstGeom prst="line">
            <a:avLst/>
          </a:prstGeom>
          <a:ln w="25400">
            <a:solidFill>
              <a:srgbClr val="000000"/>
            </a:solidFill>
            <a:miter lim="400000"/>
          </a:ln>
        </p:spPr>
        <p:txBody>
          <a:bodyPr lIns="19050" tIns="19050" rIns="19050" bIns="19050" anchor="ctr"/>
          <a:lstStyle/>
          <a:p>
            <a:endParaRPr/>
          </a:p>
        </p:txBody>
      </p:sp>
      <p:sp>
        <p:nvSpPr>
          <p:cNvPr id="263" name="線"/>
          <p:cNvSpPr/>
          <p:nvPr/>
        </p:nvSpPr>
        <p:spPr>
          <a:xfrm flipV="1">
            <a:off x="977312" y="3376120"/>
            <a:ext cx="616474" cy="286821"/>
          </a:xfrm>
          <a:prstGeom prst="line">
            <a:avLst/>
          </a:prstGeom>
          <a:ln w="25400">
            <a:solidFill>
              <a:srgbClr val="000000"/>
            </a:solidFill>
            <a:miter lim="400000"/>
          </a:ln>
        </p:spPr>
        <p:txBody>
          <a:bodyPr lIns="19050" tIns="19050" rIns="19050" bIns="19050" anchor="ctr"/>
          <a:lstStyle/>
          <a:p>
            <a:endParaRPr/>
          </a:p>
        </p:txBody>
      </p:sp>
      <p:sp>
        <p:nvSpPr>
          <p:cNvPr id="264" name="線"/>
          <p:cNvSpPr/>
          <p:nvPr/>
        </p:nvSpPr>
        <p:spPr>
          <a:xfrm>
            <a:off x="3532907" y="3899719"/>
            <a:ext cx="2233395" cy="628579"/>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19050" tIns="19050" rIns="19050" bIns="19050" anchor="ctr"/>
          <a:lstStyle/>
          <a:p>
            <a:endParaRPr/>
          </a:p>
        </p:txBody>
      </p:sp>
      <p:sp>
        <p:nvSpPr>
          <p:cNvPr id="267" name="角丸四角形"/>
          <p:cNvSpPr/>
          <p:nvPr/>
        </p:nvSpPr>
        <p:spPr>
          <a:xfrm>
            <a:off x="1984956" y="2340840"/>
            <a:ext cx="568664"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68" name="入力x1"/>
          <p:cNvSpPr txBox="1"/>
          <p:nvPr/>
        </p:nvSpPr>
        <p:spPr>
          <a:xfrm>
            <a:off x="2012759" y="2394219"/>
            <a:ext cx="415178"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1</a:t>
            </a:r>
            <a:endParaRPr sz="1200" baseline="-5999">
              <a:latin typeface="Apple Chancery"/>
              <a:ea typeface="Apple Chancery"/>
              <a:cs typeface="Apple Chancery"/>
              <a:sym typeface="Apple Chancery"/>
            </a:endParaRPr>
          </a:p>
        </p:txBody>
      </p:sp>
      <p:sp>
        <p:nvSpPr>
          <p:cNvPr id="269" name="角丸四角形"/>
          <p:cNvSpPr/>
          <p:nvPr/>
        </p:nvSpPr>
        <p:spPr>
          <a:xfrm>
            <a:off x="1109110" y="285870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0" name="入力x2"/>
          <p:cNvSpPr txBox="1"/>
          <p:nvPr/>
        </p:nvSpPr>
        <p:spPr>
          <a:xfrm>
            <a:off x="1136913" y="2912083"/>
            <a:ext cx="43601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2</a:t>
            </a:r>
            <a:endParaRPr sz="1200" baseline="-5999">
              <a:latin typeface="Apple Chancery"/>
              <a:ea typeface="Apple Chancery"/>
              <a:cs typeface="Apple Chancery"/>
              <a:sym typeface="Apple Chancery"/>
            </a:endParaRPr>
          </a:p>
        </p:txBody>
      </p:sp>
      <p:sp>
        <p:nvSpPr>
          <p:cNvPr id="271" name="角丸四角形"/>
          <p:cNvSpPr/>
          <p:nvPr/>
        </p:nvSpPr>
        <p:spPr>
          <a:xfrm>
            <a:off x="1206207" y="4160494"/>
            <a:ext cx="568663" cy="321394"/>
          </a:xfrm>
          <a:prstGeom prst="roundRect">
            <a:avLst>
              <a:gd name="adj" fmla="val 15000"/>
            </a:avLst>
          </a:prstGeom>
          <a:ln w="25400">
            <a:solidFill>
              <a:srgbClr val="000000"/>
            </a:solidFill>
            <a:miter lim="400000"/>
          </a:ln>
        </p:spPr>
        <p:txBody>
          <a:bodyPr lIns="19050" tIns="19050" rIns="19050" bIns="19050" anchor="ctr"/>
          <a:lstStyle/>
          <a:p>
            <a:pPr defTabSz="423863">
              <a:defRPr sz="3200">
                <a:solidFill>
                  <a:srgbClr val="FFFFFF"/>
                </a:solidFill>
                <a:latin typeface="Graphik"/>
                <a:ea typeface="Graphik"/>
                <a:cs typeface="Graphik"/>
                <a:sym typeface="Graphik"/>
              </a:defRPr>
            </a:pPr>
            <a:endParaRPr sz="1200"/>
          </a:p>
        </p:txBody>
      </p:sp>
      <p:sp>
        <p:nvSpPr>
          <p:cNvPr id="272" name="入力x3"/>
          <p:cNvSpPr txBox="1"/>
          <p:nvPr/>
        </p:nvSpPr>
        <p:spPr>
          <a:xfrm>
            <a:off x="1234010" y="4213873"/>
            <a:ext cx="419987" cy="223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3200">
                <a:latin typeface="ヒラギノ丸ゴ ProN W4"/>
                <a:ea typeface="ヒラギノ丸ゴ ProN W4"/>
                <a:cs typeface="ヒラギノ丸ゴ ProN W4"/>
                <a:sym typeface="ヒラギノ丸ゴ ProN W4"/>
              </a:defRPr>
            </a:pPr>
            <a:r>
              <a:rPr sz="1200"/>
              <a:t>入力</a:t>
            </a:r>
            <a:r>
              <a:rPr lang="en-US" sz="1200">
                <a:latin typeface="Apple Chancery"/>
                <a:ea typeface="Apple Chancery"/>
                <a:cs typeface="Apple Chancery"/>
                <a:sym typeface="Apple Chancery"/>
              </a:rPr>
              <a:t>3</a:t>
            </a:r>
            <a:endParaRPr sz="1200" baseline="-5999">
              <a:latin typeface="Apple Chancery"/>
              <a:ea typeface="Apple Chancery"/>
              <a:cs typeface="Apple Chancery"/>
              <a:sym typeface="Apple Chancery"/>
            </a:endParaRPr>
          </a:p>
        </p:txBody>
      </p:sp>
      <p:sp>
        <p:nvSpPr>
          <p:cNvPr id="2" name="矢印: 右 1">
            <a:extLst>
              <a:ext uri="{FF2B5EF4-FFF2-40B4-BE49-F238E27FC236}">
                <a16:creationId xmlns:a16="http://schemas.microsoft.com/office/drawing/2014/main" id="{0A86C6EF-49E4-F503-04B3-BD8CEF47C49A}"/>
              </a:ext>
            </a:extLst>
          </p:cNvPr>
          <p:cNvSpPr/>
          <p:nvPr/>
        </p:nvSpPr>
        <p:spPr>
          <a:xfrm rot="4471694">
            <a:off x="2140384" y="2896777"/>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3" name="矢印: 右 2">
            <a:extLst>
              <a:ext uri="{FF2B5EF4-FFF2-40B4-BE49-F238E27FC236}">
                <a16:creationId xmlns:a16="http://schemas.microsoft.com/office/drawing/2014/main" id="{93605B2D-7F8F-F78C-AC50-82856722CB33}"/>
              </a:ext>
            </a:extLst>
          </p:cNvPr>
          <p:cNvSpPr/>
          <p:nvPr/>
        </p:nvSpPr>
        <p:spPr>
          <a:xfrm rot="2067872">
            <a:off x="1686827" y="3231239"/>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4" name="矢印: 右 3">
            <a:extLst>
              <a:ext uri="{FF2B5EF4-FFF2-40B4-BE49-F238E27FC236}">
                <a16:creationId xmlns:a16="http://schemas.microsoft.com/office/drawing/2014/main" id="{5E360114-C083-8168-8846-33586D914F6A}"/>
              </a:ext>
            </a:extLst>
          </p:cNvPr>
          <p:cNvSpPr/>
          <p:nvPr/>
        </p:nvSpPr>
        <p:spPr>
          <a:xfrm rot="19351231">
            <a:off x="1858792" y="3926654"/>
            <a:ext cx="640291" cy="443255"/>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423863" rtl="0" hangingPunct="0"/>
            <a:endParaRPr lang="ja-JP" altLang="en-US" sz="1200">
              <a:solidFill>
                <a:srgbClr val="FFFFFF"/>
              </a:solidFill>
              <a:latin typeface="Graphik"/>
              <a:ea typeface="Graphik"/>
              <a:cs typeface="Graphik"/>
              <a:sym typeface="Graphik"/>
            </a:endParaRPr>
          </a:p>
        </p:txBody>
      </p:sp>
      <p:sp>
        <p:nvSpPr>
          <p:cNvPr id="5" name="電気信号が閾値を超えれば">
            <a:extLst>
              <a:ext uri="{FF2B5EF4-FFF2-40B4-BE49-F238E27FC236}">
                <a16:creationId xmlns:a16="http://schemas.microsoft.com/office/drawing/2014/main" id="{049A53DA-D491-843A-0986-0D74659C4D09}"/>
              </a:ext>
            </a:extLst>
          </p:cNvPr>
          <p:cNvSpPr txBox="1"/>
          <p:nvPr/>
        </p:nvSpPr>
        <p:spPr>
          <a:xfrm>
            <a:off x="2511032" y="3556478"/>
            <a:ext cx="557845" cy="35009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lang="ja-JP" altLang="en-US" sz="2025"/>
              <a:t>閾値</a:t>
            </a:r>
            <a:endParaRPr sz="2025"/>
          </a:p>
        </p:txBody>
      </p:sp>
      <p:sp>
        <p:nvSpPr>
          <p:cNvPr id="6" name="入力">
            <a:extLst>
              <a:ext uri="{FF2B5EF4-FFF2-40B4-BE49-F238E27FC236}">
                <a16:creationId xmlns:a16="http://schemas.microsoft.com/office/drawing/2014/main" id="{B2AAD4D5-9FCF-AF9C-649B-EA4D8D60FFBB}"/>
              </a:ext>
            </a:extLst>
          </p:cNvPr>
          <p:cNvSpPr txBox="1"/>
          <p:nvPr/>
        </p:nvSpPr>
        <p:spPr>
          <a:xfrm>
            <a:off x="680935" y="2414015"/>
            <a:ext cx="500137" cy="315471"/>
          </a:xfrm>
          <a:prstGeom prst="rect">
            <a:avLst/>
          </a:prstGeom>
          <a:solidFill>
            <a:schemeClr val="accent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1130300">
              <a:lnSpc>
                <a:spcPct val="100000"/>
              </a:lnSpc>
              <a:defRPr sz="3200">
                <a:solidFill>
                  <a:srgbClr val="FFFFFF"/>
                </a:solidFill>
                <a:latin typeface="Graphik"/>
                <a:ea typeface="Graphik"/>
                <a:cs typeface="Graphik"/>
                <a:sym typeface="Graphik"/>
              </a:defRPr>
            </a:lvl1pPr>
          </a:lstStyle>
          <a:p>
            <a:r>
              <a:rPr sz="1800" err="1"/>
              <a:t>入力</a:t>
            </a:r>
            <a:endParaRPr sz="1200"/>
          </a:p>
        </p:txBody>
      </p:sp>
      <p:sp>
        <p:nvSpPr>
          <p:cNvPr id="8" name="ニューロンは、細胞体、樹状突起、軸索からなり、樹状突起から入力された…">
            <a:extLst>
              <a:ext uri="{FF2B5EF4-FFF2-40B4-BE49-F238E27FC236}">
                <a16:creationId xmlns:a16="http://schemas.microsoft.com/office/drawing/2014/main" id="{F6E63596-1CFA-B5BF-F3ED-C7B37C6A89FE}"/>
              </a:ext>
            </a:extLst>
          </p:cNvPr>
          <p:cNvSpPr txBox="1"/>
          <p:nvPr/>
        </p:nvSpPr>
        <p:spPr>
          <a:xfrm>
            <a:off x="664902" y="851595"/>
            <a:ext cx="7835478" cy="1023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algn="l">
              <a:defRPr sz="5300">
                <a:latin typeface="ヒラギノ丸ゴ ProN W4"/>
                <a:ea typeface="ヒラギノ丸ゴ ProN W4"/>
                <a:cs typeface="ヒラギノ丸ゴ ProN W4"/>
                <a:sym typeface="ヒラギノ丸ゴ ProN W4"/>
              </a:defRPr>
            </a:pPr>
            <a:r>
              <a:rPr lang="ja-JP" altLang="en-US" sz="1600"/>
              <a:t>・</a:t>
            </a:r>
            <a:r>
              <a:rPr sz="1600" err="1"/>
              <a:t>ニューロンは、</a:t>
            </a:r>
            <a:r>
              <a:rPr sz="1600" err="1">
                <a:solidFill>
                  <a:srgbClr val="FF0000"/>
                </a:solidFill>
              </a:rPr>
              <a:t>樹状突起</a:t>
            </a:r>
            <a:r>
              <a:rPr lang="ja-JP" altLang="en-US" sz="1600"/>
              <a:t>、</a:t>
            </a:r>
            <a:r>
              <a:rPr lang="ja-JP" altLang="en-US" sz="1600">
                <a:solidFill>
                  <a:srgbClr val="FF0000"/>
                </a:solidFill>
              </a:rPr>
              <a:t>細胞体</a:t>
            </a:r>
            <a:r>
              <a:rPr sz="1600"/>
              <a:t>、</a:t>
            </a:r>
            <a:r>
              <a:rPr sz="1600" err="1">
                <a:solidFill>
                  <a:srgbClr val="FF0000"/>
                </a:solidFill>
              </a:rPr>
              <a:t>軸索</a:t>
            </a:r>
            <a:r>
              <a:rPr sz="1600" err="1"/>
              <a:t>からな</a:t>
            </a:r>
            <a:r>
              <a:rPr lang="ja-JP" altLang="en-US" sz="1600"/>
              <a:t>る</a:t>
            </a:r>
            <a:endParaRPr lang="en-US" altLang="ja-JP" sz="1600"/>
          </a:p>
          <a:p>
            <a:pPr algn="l">
              <a:defRPr sz="5300">
                <a:latin typeface="ヒラギノ丸ゴ ProN W4"/>
                <a:ea typeface="ヒラギノ丸ゴ ProN W4"/>
                <a:cs typeface="ヒラギノ丸ゴ ProN W4"/>
                <a:sym typeface="ヒラギノ丸ゴ ProN W4"/>
              </a:defRPr>
            </a:pPr>
            <a:r>
              <a:rPr lang="ja-JP" altLang="en-US" sz="1600"/>
              <a:t>・ニューロンは、</a:t>
            </a:r>
            <a:r>
              <a:rPr sz="1600" err="1"/>
              <a:t>樹状突起から入力された電気信号</a:t>
            </a:r>
            <a:r>
              <a:rPr lang="ja-JP" altLang="en-US" sz="1600"/>
              <a:t>が</a:t>
            </a:r>
            <a:r>
              <a:rPr sz="1600" err="1"/>
              <a:t>神経細胞内の電位を超えるか</a:t>
            </a:r>
            <a:endParaRPr lang="en-US" sz="1600"/>
          </a:p>
          <a:p>
            <a:pPr algn="l">
              <a:defRPr sz="5300">
                <a:latin typeface="ヒラギノ丸ゴ ProN W4"/>
                <a:ea typeface="ヒラギノ丸ゴ ProN W4"/>
                <a:cs typeface="ヒラギノ丸ゴ ProN W4"/>
                <a:sym typeface="ヒラギノ丸ゴ ProN W4"/>
              </a:defRPr>
            </a:pPr>
            <a:r>
              <a:rPr lang="ja-JP" altLang="en-US" sz="1600"/>
              <a:t>　</a:t>
            </a:r>
            <a:r>
              <a:rPr sz="1600" err="1"/>
              <a:t>どうかの</a:t>
            </a:r>
            <a:r>
              <a:rPr sz="1600" err="1">
                <a:solidFill>
                  <a:srgbClr val="FF0000"/>
                </a:solidFill>
              </a:rPr>
              <a:t>閾値</a:t>
            </a:r>
            <a:r>
              <a:rPr sz="1600" err="1"/>
              <a:t>を持ってい</a:t>
            </a:r>
            <a:r>
              <a:rPr lang="ja-JP" altLang="en-US" sz="1600"/>
              <a:t>る</a:t>
            </a:r>
            <a:endParaRPr sz="1600"/>
          </a:p>
          <a:p>
            <a:pPr algn="l">
              <a:defRPr sz="5300">
                <a:latin typeface="ヒラギノ丸ゴ ProN W4"/>
                <a:ea typeface="ヒラギノ丸ゴ ProN W4"/>
                <a:cs typeface="ヒラギノ丸ゴ ProN W4"/>
                <a:sym typeface="ヒラギノ丸ゴ ProN W4"/>
              </a:defRPr>
            </a:pPr>
            <a:r>
              <a:rPr lang="ja-JP" altLang="en-US" sz="1600"/>
              <a:t>・</a:t>
            </a:r>
            <a:r>
              <a:rPr sz="1600" err="1"/>
              <a:t>閾値を超えるとニューロンは興奮状態となり、軸索</a:t>
            </a:r>
            <a:r>
              <a:rPr lang="ja-JP" altLang="en-US" sz="1600"/>
              <a:t>末端</a:t>
            </a:r>
            <a:r>
              <a:rPr sz="1600" err="1"/>
              <a:t>から電気信号が出力される</a:t>
            </a:r>
            <a:endParaRPr sz="1600"/>
          </a:p>
        </p:txBody>
      </p:sp>
      <p:sp>
        <p:nvSpPr>
          <p:cNvPr id="9" name="ニューラルネットワークとは(軽く復習)">
            <a:extLst>
              <a:ext uri="{FF2B5EF4-FFF2-40B4-BE49-F238E27FC236}">
                <a16:creationId xmlns:a16="http://schemas.microsoft.com/office/drawing/2014/main" id="{FC978B95-D942-EFFB-2CFA-B6E8C613309F}"/>
              </a:ext>
            </a:extLst>
          </p:cNvPr>
          <p:cNvSpPr txBox="1"/>
          <p:nvPr/>
        </p:nvSpPr>
        <p:spPr>
          <a:xfrm>
            <a:off x="0" y="-19050"/>
            <a:ext cx="9144000" cy="504000"/>
          </a:xfrm>
          <a:prstGeom prst="rect">
            <a:avLst/>
          </a:prstGeom>
          <a:solidFill>
            <a:schemeClr val="accent5"/>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0" tIns="72000" rIns="19050" bIns="72000" anchor="ctr">
            <a:spAutoFit/>
          </a:bodyPr>
          <a:lstStyle>
            <a:lvl1pPr defTabSz="1130300">
              <a:lnSpc>
                <a:spcPct val="100000"/>
              </a:lnSpc>
              <a:defRPr sz="5200">
                <a:solidFill>
                  <a:srgbClr val="FFFFFF"/>
                </a:solidFill>
                <a:latin typeface="Graphik"/>
                <a:ea typeface="Graphik"/>
                <a:cs typeface="Graphik"/>
                <a:sym typeface="Graphik"/>
              </a:defRPr>
            </a:lvl1pPr>
          </a:lstStyle>
          <a:p>
            <a:r>
              <a:rPr sz="1950" b="1" err="1">
                <a:latin typeface="Meiryo" panose="020B0604030504040204" pitchFamily="34" charset="-128"/>
                <a:ea typeface="Meiryo" panose="020B0604030504040204" pitchFamily="34" charset="-128"/>
              </a:rPr>
              <a:t>ニューラルネットワークとは</a:t>
            </a:r>
            <a:endParaRPr sz="195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24293811"/>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TotalTime>
  <Words>3175</Words>
  <Application>Microsoft Macintosh PowerPoint</Application>
  <PresentationFormat>画面に合わせる (16:9)</PresentationFormat>
  <Paragraphs>932</Paragraphs>
  <Slides>50</Slides>
  <Notes>3</Notes>
  <HiddenSlides>0</HiddenSlides>
  <MMClips>0</MMClips>
  <ScaleCrop>false</ScaleCrop>
  <HeadingPairs>
    <vt:vector size="6" baseType="variant">
      <vt:variant>
        <vt:lpstr>使用されているフォント</vt:lpstr>
      </vt:variant>
      <vt:variant>
        <vt:i4>25</vt:i4>
      </vt:variant>
      <vt:variant>
        <vt:lpstr>テーマ</vt:lpstr>
      </vt:variant>
      <vt:variant>
        <vt:i4>1</vt:i4>
      </vt:variant>
      <vt:variant>
        <vt:lpstr>スライド タイトル</vt:lpstr>
      </vt:variant>
      <vt:variant>
        <vt:i4>50</vt:i4>
      </vt:variant>
    </vt:vector>
  </HeadingPairs>
  <TitlesOfParts>
    <vt:vector size="76" baseType="lpstr">
      <vt:lpstr>Adobe Clean Han Black</vt:lpstr>
      <vt:lpstr>Adobe Clean Han ExtraBold</vt:lpstr>
      <vt:lpstr>Heisei Maru Gothic Std W8</vt:lpstr>
      <vt:lpstr>HGPGothicE</vt:lpstr>
      <vt:lpstr>Hiragino Kaku Gothic Pro W3</vt:lpstr>
      <vt:lpstr>Hiragino Maru Gothic ProN W4</vt:lpstr>
      <vt:lpstr>Lithos Pro Regular</vt:lpstr>
      <vt:lpstr>Lucida Calligraphy Italic</vt:lpstr>
      <vt:lpstr>MS PGothic</vt:lpstr>
      <vt:lpstr>MS Gothic</vt:lpstr>
      <vt:lpstr>MS Mincho</vt:lpstr>
      <vt:lpstr>SimSun</vt:lpstr>
      <vt:lpstr>ヒラギノ角ゴ ProN W6</vt:lpstr>
      <vt:lpstr>Meiryo</vt:lpstr>
      <vt:lpstr>游ゴシック</vt:lpstr>
      <vt:lpstr>Yu Mincho</vt:lpstr>
      <vt:lpstr>Apple Chancery</vt:lpstr>
      <vt:lpstr>Arial</vt:lpstr>
      <vt:lpstr>Calibri</vt:lpstr>
      <vt:lpstr>Cambria</vt:lpstr>
      <vt:lpstr>Cambria Math</vt:lpstr>
      <vt:lpstr>Courier New</vt:lpstr>
      <vt:lpstr>Graphik</vt:lpstr>
      <vt:lpstr>Times New Roman</vt:lpstr>
      <vt:lpstr>Wingdings</vt:lpstr>
      <vt:lpstr>Office Theme</vt:lpstr>
      <vt:lpstr>授業準備︓Webclassからコードをダウンロードし、 Google colaboratoryで開いておいてください</vt:lpstr>
      <vt:lpstr>PowerPoint プレゼンテーション</vt:lpstr>
      <vt:lpstr>演習15-20の概要</vt:lpstr>
      <vt:lpstr>機械学習と深層学習の違い</vt:lpstr>
      <vt:lpstr>機械学習と深層学習の違い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PowerPoint プレゼンテーション</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PowerPoint プレゼンテーション</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ニューラルネットワークとは</vt:lpstr>
      <vt:lpstr>PowerPoint プレゼンテーション</vt:lpstr>
      <vt:lpstr>深層学習(乳がんデータ)</vt:lpstr>
      <vt:lpstr>深層学習(乳がんデータの分類)コードまとめ</vt:lpstr>
      <vt:lpstr>深層学習(乳がんデータの分類)コードまとめ</vt:lpstr>
      <vt:lpstr>深層学習(乳がんデータの分類)</vt:lpstr>
      <vt:lpstr>深層学習(乳がんデータの分類)</vt:lpstr>
      <vt:lpstr>深層学習(乳がんデータの分類)</vt:lpstr>
      <vt:lpstr>深層学習(乳がんデータの分類)</vt:lpstr>
      <vt:lpstr>深層学習(乳がんデータの分類)</vt:lpstr>
      <vt:lpstr>深層学習(乳がんデータの分類)</vt:lpstr>
      <vt:lpstr>深層学習(乳がんデータの分類)</vt:lpstr>
      <vt:lpstr>深層学習(乳がんデータの分類)</vt:lpstr>
      <vt:lpstr>深層学習(乳がんデータの分類)</vt:lpstr>
      <vt:lpstr>PowerPoint プレゼンテーション</vt:lpstr>
      <vt:lpstr>深層学習(乳がんデータの分類)</vt:lpstr>
      <vt:lpstr>深層学習(乳がんデータの分類)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須藤　毅顕</cp:lastModifiedBy>
  <cp:revision>1</cp:revision>
  <dcterms:created xsi:type="dcterms:W3CDTF">2024-08-01T05:56:09Z</dcterms:created>
  <dcterms:modified xsi:type="dcterms:W3CDTF">2024-08-01T06:21:45Z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2024-01-31T00:00:00Z</vt:filetime>
  </property>
  <property fmtid="{D5CDD505-2E9C-101B-9397-08002B2CF9AE}" pid="3" name="LastSaved">
    <vt:filetime>2024-08-01T00:00:00Z</vt:filetime>
  </property>
  <property fmtid="{D5CDD505-2E9C-101B-9397-08002B2CF9AE}" pid="4" name="Producer">
    <vt:lpwstr>macOS バージョン12.5.1（ビルド21G83） Quartz PDFContext</vt:lpwstr>
  </property>
</Properties>
</file>