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2"/>
    <p:restoredTop sz="94658"/>
  </p:normalViewPr>
  <p:slideViewPr>
    <p:cSldViewPr>
      <p:cViewPr varScale="1">
        <p:scale>
          <a:sx n="115" d="100"/>
          <a:sy n="115" d="100"/>
        </p:scale>
        <p:origin x="208" y="9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Meiryo"/>
                <a:cs typeface="Meiry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Meiryo"/>
                <a:cs typeface="Meiry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Meiryo"/>
                <a:cs typeface="Meiry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Meiryo"/>
                <a:cs typeface="Meiry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300" y="35051"/>
            <a:ext cx="497522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Meiryo"/>
                <a:cs typeface="Meiry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5207" y="1390396"/>
            <a:ext cx="7604125" cy="236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5956" y="1659233"/>
            <a:ext cx="7329170" cy="3255645"/>
            <a:chOff x="725956" y="1659233"/>
            <a:chExt cx="7329170" cy="3255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956" y="1659233"/>
              <a:ext cx="6170461" cy="32551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61787" y="4339493"/>
              <a:ext cx="709930" cy="154940"/>
            </a:xfrm>
            <a:custGeom>
              <a:avLst/>
              <a:gdLst/>
              <a:ahLst/>
              <a:cxnLst/>
              <a:rect l="l" t="t" r="r" b="b"/>
              <a:pathLst>
                <a:path w="709929" h="154939">
                  <a:moveTo>
                    <a:pt x="0" y="0"/>
                  </a:moveTo>
                  <a:lnTo>
                    <a:pt x="709603" y="0"/>
                  </a:lnTo>
                  <a:lnTo>
                    <a:pt x="709603" y="154514"/>
                  </a:lnTo>
                  <a:lnTo>
                    <a:pt x="0" y="15451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9349" y="3927743"/>
              <a:ext cx="234950" cy="378460"/>
            </a:xfrm>
            <a:custGeom>
              <a:avLst/>
              <a:gdLst/>
              <a:ahLst/>
              <a:cxnLst/>
              <a:rect l="l" t="t" r="r" b="b"/>
              <a:pathLst>
                <a:path w="234950" h="378460">
                  <a:moveTo>
                    <a:pt x="175858" y="0"/>
                  </a:moveTo>
                  <a:lnTo>
                    <a:pt x="58619" y="0"/>
                  </a:lnTo>
                  <a:lnTo>
                    <a:pt x="58619" y="246877"/>
                  </a:lnTo>
                  <a:lnTo>
                    <a:pt x="0" y="246877"/>
                  </a:lnTo>
                  <a:lnTo>
                    <a:pt x="117238" y="378085"/>
                  </a:lnTo>
                  <a:lnTo>
                    <a:pt x="234477" y="246877"/>
                  </a:lnTo>
                  <a:lnTo>
                    <a:pt x="175858" y="246877"/>
                  </a:lnTo>
                  <a:lnTo>
                    <a:pt x="1758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9349" y="3927743"/>
              <a:ext cx="234950" cy="378460"/>
            </a:xfrm>
            <a:custGeom>
              <a:avLst/>
              <a:gdLst/>
              <a:ahLst/>
              <a:cxnLst/>
              <a:rect l="l" t="t" r="r" b="b"/>
              <a:pathLst>
                <a:path w="234950" h="378460">
                  <a:moveTo>
                    <a:pt x="175858" y="0"/>
                  </a:moveTo>
                  <a:lnTo>
                    <a:pt x="175858" y="246877"/>
                  </a:lnTo>
                  <a:lnTo>
                    <a:pt x="234477" y="246877"/>
                  </a:lnTo>
                  <a:lnTo>
                    <a:pt x="117238" y="378085"/>
                  </a:lnTo>
                  <a:lnTo>
                    <a:pt x="0" y="246877"/>
                  </a:lnTo>
                  <a:lnTo>
                    <a:pt x="58619" y="246877"/>
                  </a:lnTo>
                  <a:lnTo>
                    <a:pt x="58619" y="0"/>
                  </a:lnTo>
                  <a:lnTo>
                    <a:pt x="175858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3025" y="2969145"/>
              <a:ext cx="3813810" cy="939800"/>
            </a:xfrm>
            <a:custGeom>
              <a:avLst/>
              <a:gdLst/>
              <a:ahLst/>
              <a:cxnLst/>
              <a:rect l="l" t="t" r="r" b="b"/>
              <a:pathLst>
                <a:path w="3813809" h="939800">
                  <a:moveTo>
                    <a:pt x="3813333" y="0"/>
                  </a:moveTo>
                  <a:lnTo>
                    <a:pt x="0" y="0"/>
                  </a:lnTo>
                  <a:lnTo>
                    <a:pt x="0" y="939199"/>
                  </a:lnTo>
                  <a:lnTo>
                    <a:pt x="3813333" y="939199"/>
                  </a:lnTo>
                  <a:lnTo>
                    <a:pt x="3813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3025" y="2969145"/>
              <a:ext cx="3813810" cy="939800"/>
            </a:xfrm>
            <a:custGeom>
              <a:avLst/>
              <a:gdLst/>
              <a:ahLst/>
              <a:cxnLst/>
              <a:rect l="l" t="t" r="r" b="b"/>
              <a:pathLst>
                <a:path w="3813809" h="939800">
                  <a:moveTo>
                    <a:pt x="0" y="0"/>
                  </a:moveTo>
                  <a:lnTo>
                    <a:pt x="3813334" y="0"/>
                  </a:lnTo>
                  <a:lnTo>
                    <a:pt x="3813334" y="939199"/>
                  </a:lnTo>
                  <a:lnTo>
                    <a:pt x="0" y="93919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3025" y="3343147"/>
            <a:ext cx="381381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8580" marR="73025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Meiryo" panose="020B0604030504040204" pitchFamily="34" charset="-128"/>
                <a:ea typeface="Meiryo" panose="020B0604030504040204" pitchFamily="34" charset="-128"/>
                <a:cs typeface="PMingLiU"/>
              </a:rPr>
              <a:t>質問内容を入力して、「</a:t>
            </a:r>
            <a:r>
              <a:rPr sz="1750" b="1" spc="70" dirty="0">
                <a:latin typeface="Meiryo" panose="020B0604030504040204" pitchFamily="34" charset="-128"/>
                <a:ea typeface="Meiryo" panose="020B0604030504040204" pitchFamily="34" charset="-128"/>
                <a:cs typeface="MS Gothic"/>
              </a:rPr>
              <a:t>全員</a:t>
            </a:r>
            <a:r>
              <a:rPr sz="1800" spc="-30" dirty="0">
                <a:latin typeface="Meiryo" panose="020B0604030504040204" pitchFamily="34" charset="-128"/>
                <a:ea typeface="Meiryo" panose="020B0604030504040204" pitchFamily="34" charset="-128"/>
                <a:cs typeface="PMingLiU"/>
              </a:rPr>
              <a:t>」宛て</a:t>
            </a:r>
            <a:r>
              <a:rPr sz="1800" spc="-20" dirty="0">
                <a:latin typeface="Meiryo" panose="020B0604030504040204" pitchFamily="34" charset="-128"/>
                <a:ea typeface="Meiryo" panose="020B0604030504040204" pitchFamily="34" charset="-128"/>
                <a:cs typeface="PMingLiU"/>
              </a:rPr>
              <a:t>に送信してください。</a:t>
            </a:r>
            <a:endParaRPr sz="1800">
              <a:latin typeface="Meiryo" panose="020B0604030504040204" pitchFamily="34" charset="-128"/>
              <a:ea typeface="Meiryo" panose="020B0604030504040204" pitchFamily="34" charset="-128"/>
              <a:cs typeface="PMingLiU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057" y="2593675"/>
            <a:ext cx="3800475" cy="1678939"/>
            <a:chOff x="441057" y="2593675"/>
            <a:chExt cx="3800475" cy="1678939"/>
          </a:xfrm>
        </p:grpSpPr>
        <p:sp>
          <p:nvSpPr>
            <p:cNvPr id="11" name="object 11"/>
            <p:cNvSpPr/>
            <p:nvPr/>
          </p:nvSpPr>
          <p:spPr>
            <a:xfrm>
              <a:off x="2461854" y="3990008"/>
              <a:ext cx="1751330" cy="254000"/>
            </a:xfrm>
            <a:custGeom>
              <a:avLst/>
              <a:gdLst/>
              <a:ahLst/>
              <a:cxnLst/>
              <a:rect l="l" t="t" r="r" b="b"/>
              <a:pathLst>
                <a:path w="1751329" h="254000">
                  <a:moveTo>
                    <a:pt x="0" y="0"/>
                  </a:moveTo>
                  <a:lnTo>
                    <a:pt x="1751076" y="0"/>
                  </a:lnTo>
                  <a:lnTo>
                    <a:pt x="1751076" y="253745"/>
                  </a:lnTo>
                  <a:lnTo>
                    <a:pt x="0" y="25374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632" y="2622250"/>
              <a:ext cx="3011805" cy="1054100"/>
            </a:xfrm>
            <a:custGeom>
              <a:avLst/>
              <a:gdLst/>
              <a:ahLst/>
              <a:cxnLst/>
              <a:rect l="l" t="t" r="r" b="b"/>
              <a:pathLst>
                <a:path w="3011804" h="1054100">
                  <a:moveTo>
                    <a:pt x="3011804" y="0"/>
                  </a:moveTo>
                  <a:lnTo>
                    <a:pt x="0" y="0"/>
                  </a:lnTo>
                  <a:lnTo>
                    <a:pt x="0" y="1053654"/>
                  </a:lnTo>
                  <a:lnTo>
                    <a:pt x="3011804" y="1053654"/>
                  </a:lnTo>
                  <a:lnTo>
                    <a:pt x="3011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9632" y="2622250"/>
              <a:ext cx="3011805" cy="1054100"/>
            </a:xfrm>
            <a:custGeom>
              <a:avLst/>
              <a:gdLst/>
              <a:ahLst/>
              <a:cxnLst/>
              <a:rect l="l" t="t" r="r" b="b"/>
              <a:pathLst>
                <a:path w="3011804" h="1054100">
                  <a:moveTo>
                    <a:pt x="0" y="0"/>
                  </a:moveTo>
                  <a:lnTo>
                    <a:pt x="3011805" y="0"/>
                  </a:lnTo>
                  <a:lnTo>
                    <a:pt x="3011805" y="1053654"/>
                  </a:lnTo>
                  <a:lnTo>
                    <a:pt x="0" y="105365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4877" y="2843276"/>
            <a:ext cx="28835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60" dirty="0">
                <a:latin typeface="Meiryo" panose="020B0604030504040204" pitchFamily="34" charset="-128"/>
                <a:ea typeface="Meiryo" panose="020B0604030504040204" pitchFamily="34" charset="-128"/>
                <a:cs typeface="PMingLiU"/>
              </a:rPr>
              <a:t>演習にエラーが出たなど問</a:t>
            </a:r>
            <a:r>
              <a:rPr sz="1800" spc="65" dirty="0">
                <a:latin typeface="Meiryo" panose="020B0604030504040204" pitchFamily="34" charset="-128"/>
                <a:ea typeface="Meiryo" panose="020B0604030504040204" pitchFamily="34" charset="-128"/>
                <a:cs typeface="PMingLiU"/>
              </a:rPr>
              <a:t>題があったらリアクション</a:t>
            </a:r>
            <a:r>
              <a:rPr sz="1800" spc="-10" dirty="0">
                <a:latin typeface="Meiryo" panose="020B0604030504040204" pitchFamily="34" charset="-128"/>
                <a:ea typeface="Meiryo" panose="020B0604030504040204" pitchFamily="34" charset="-128"/>
                <a:cs typeface="PMingLiU"/>
              </a:rPr>
              <a:t>の</a:t>
            </a:r>
            <a:r>
              <a:rPr sz="1750" b="1" spc="60" dirty="0">
                <a:latin typeface="Meiryo" panose="020B0604030504040204" pitchFamily="34" charset="-128"/>
                <a:ea typeface="Meiryo" panose="020B0604030504040204" pitchFamily="34" charset="-128"/>
                <a:cs typeface="MS Gothic"/>
              </a:rPr>
              <a:t>挙手</a:t>
            </a:r>
            <a:r>
              <a:rPr sz="1800" spc="-15" dirty="0">
                <a:latin typeface="Meiryo" panose="020B0604030504040204" pitchFamily="34" charset="-128"/>
                <a:ea typeface="Meiryo" panose="020B0604030504040204" pitchFamily="34" charset="-128"/>
                <a:cs typeface="PMingLiU"/>
              </a:rPr>
              <a:t>を押してください。</a:t>
            </a:r>
            <a:endParaRPr sz="1800">
              <a:latin typeface="Meiryo" panose="020B0604030504040204" pitchFamily="34" charset="-128"/>
              <a:ea typeface="Meiryo" panose="020B0604030504040204" pitchFamily="34" charset="-128"/>
              <a:cs typeface="PMingLiU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94900" y="3620872"/>
            <a:ext cx="1292225" cy="1376045"/>
            <a:chOff x="2194900" y="3620872"/>
            <a:chExt cx="1292225" cy="1376045"/>
          </a:xfrm>
        </p:grpSpPr>
        <p:sp>
          <p:nvSpPr>
            <p:cNvPr id="16" name="object 16"/>
            <p:cNvSpPr/>
            <p:nvPr/>
          </p:nvSpPr>
          <p:spPr>
            <a:xfrm>
              <a:off x="2201250" y="3627222"/>
              <a:ext cx="347980" cy="338455"/>
            </a:xfrm>
            <a:custGeom>
              <a:avLst/>
              <a:gdLst/>
              <a:ahLst/>
              <a:cxnLst/>
              <a:rect l="l" t="t" r="r" b="b"/>
              <a:pathLst>
                <a:path w="347980" h="338454">
                  <a:moveTo>
                    <a:pt x="260605" y="0"/>
                  </a:moveTo>
                  <a:lnTo>
                    <a:pt x="86869" y="0"/>
                  </a:lnTo>
                  <a:lnTo>
                    <a:pt x="86869" y="169162"/>
                  </a:lnTo>
                  <a:lnTo>
                    <a:pt x="0" y="169162"/>
                  </a:lnTo>
                  <a:lnTo>
                    <a:pt x="173737" y="338326"/>
                  </a:lnTo>
                  <a:lnTo>
                    <a:pt x="347473" y="169162"/>
                  </a:lnTo>
                  <a:lnTo>
                    <a:pt x="260605" y="169162"/>
                  </a:lnTo>
                  <a:lnTo>
                    <a:pt x="2606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1250" y="3627222"/>
              <a:ext cx="347980" cy="338455"/>
            </a:xfrm>
            <a:custGeom>
              <a:avLst/>
              <a:gdLst/>
              <a:ahLst/>
              <a:cxnLst/>
              <a:rect l="l" t="t" r="r" b="b"/>
              <a:pathLst>
                <a:path w="347980" h="338454">
                  <a:moveTo>
                    <a:pt x="260604" y="0"/>
                  </a:moveTo>
                  <a:lnTo>
                    <a:pt x="260604" y="169162"/>
                  </a:lnTo>
                  <a:lnTo>
                    <a:pt x="347472" y="169162"/>
                  </a:lnTo>
                  <a:lnTo>
                    <a:pt x="173736" y="338326"/>
                  </a:lnTo>
                  <a:lnTo>
                    <a:pt x="0" y="169162"/>
                  </a:lnTo>
                  <a:lnTo>
                    <a:pt x="86868" y="169162"/>
                  </a:lnTo>
                  <a:lnTo>
                    <a:pt x="86868" y="0"/>
                  </a:lnTo>
                  <a:lnTo>
                    <a:pt x="260604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1340" y="4563339"/>
              <a:ext cx="537210" cy="405130"/>
            </a:xfrm>
            <a:custGeom>
              <a:avLst/>
              <a:gdLst/>
              <a:ahLst/>
              <a:cxnLst/>
              <a:rect l="l" t="t" r="r" b="b"/>
              <a:pathLst>
                <a:path w="537210" h="405129">
                  <a:moveTo>
                    <a:pt x="0" y="0"/>
                  </a:moveTo>
                  <a:lnTo>
                    <a:pt x="537210" y="0"/>
                  </a:lnTo>
                  <a:lnTo>
                    <a:pt x="537210" y="404622"/>
                  </a:lnTo>
                  <a:lnTo>
                    <a:pt x="0" y="40462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4841" y="1204179"/>
            <a:ext cx="4502150" cy="1185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-5" dirty="0">
                <a:solidFill>
                  <a:srgbClr val="E12046"/>
                </a:solidFill>
                <a:latin typeface="MS Gothic"/>
                <a:cs typeface="MS Gothic"/>
              </a:rPr>
              <a:t>演習授業中の質問対応について</a:t>
            </a:r>
            <a:endParaRPr sz="195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950">
              <a:latin typeface="MS Gothic"/>
              <a:cs typeface="MS Gothic"/>
            </a:endParaRPr>
          </a:p>
          <a:p>
            <a:pPr marL="69215" marR="5080">
              <a:lnSpc>
                <a:spcPts val="2020"/>
              </a:lnSpc>
            </a:pPr>
            <a:r>
              <a:rPr sz="1750" b="1" spc="55" dirty="0">
                <a:solidFill>
                  <a:srgbClr val="FFFFFF"/>
                </a:solidFill>
                <a:latin typeface="MS Gothic"/>
                <a:cs typeface="MS Gothic"/>
              </a:rPr>
              <a:t>演習授業中の質問をチューターの先生が対</a:t>
            </a:r>
            <a:r>
              <a:rPr sz="1750" b="1" spc="50" dirty="0">
                <a:solidFill>
                  <a:srgbClr val="FFFFFF"/>
                </a:solidFill>
                <a:latin typeface="MS Gothic"/>
                <a:cs typeface="MS Gothic"/>
              </a:rPr>
              <a:t>応させていただきます。</a:t>
            </a:r>
            <a:endParaRPr sz="1750">
              <a:latin typeface="MS Gothic"/>
              <a:cs typeface="MS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48244" y="464464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55750" y="263651"/>
            <a:ext cx="60877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2000" spc="-10" dirty="0">
                <a:solidFill>
                  <a:srgbClr val="00B0F0"/>
                </a:solidFill>
              </a:rPr>
              <a:t>授業準備</a:t>
            </a:r>
            <a:r>
              <a:rPr sz="2000" spc="-20" dirty="0">
                <a:solidFill>
                  <a:srgbClr val="00B0F0"/>
                </a:solidFill>
              </a:rPr>
              <a:t>︓Webclass</a:t>
            </a:r>
            <a:r>
              <a:rPr sz="2000" spc="-15" dirty="0">
                <a:solidFill>
                  <a:srgbClr val="00B0F0"/>
                </a:solidFill>
              </a:rPr>
              <a:t>からコードをダウンロードし、</a:t>
            </a:r>
            <a:r>
              <a:rPr sz="2000" spc="-50" dirty="0">
                <a:solidFill>
                  <a:srgbClr val="00B0F0"/>
                </a:solidFill>
              </a:rPr>
              <a:t> </a:t>
            </a:r>
            <a:r>
              <a:rPr sz="2000" dirty="0">
                <a:solidFill>
                  <a:srgbClr val="00B0F0"/>
                </a:solidFill>
              </a:rPr>
              <a:t>Google</a:t>
            </a:r>
            <a:r>
              <a:rPr sz="2000" spc="25" dirty="0">
                <a:solidFill>
                  <a:srgbClr val="00B0F0"/>
                </a:solidFill>
              </a:rPr>
              <a:t> </a:t>
            </a:r>
            <a:r>
              <a:rPr sz="2000" spc="-20" dirty="0">
                <a:solidFill>
                  <a:srgbClr val="00B0F0"/>
                </a:solidFill>
              </a:rPr>
              <a:t>colaboratory</a:t>
            </a:r>
            <a:r>
              <a:rPr sz="2000" spc="-15" dirty="0">
                <a:solidFill>
                  <a:srgbClr val="00B0F0"/>
                </a:solidFill>
              </a:rPr>
              <a:t>で開いておいてください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207" y="1103884"/>
            <a:ext cx="7359650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696" y="1775477"/>
            <a:ext cx="7985125" cy="306705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1725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207" y="1981708"/>
            <a:ext cx="5526405" cy="11931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68500" marR="739140" indent="-38735">
              <a:lnSpc>
                <a:spcPct val="118800"/>
              </a:lnSpc>
              <a:spcBef>
                <a:spcPts val="25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339" y="2084926"/>
            <a:ext cx="415290" cy="1163320"/>
          </a:xfrm>
          <a:custGeom>
            <a:avLst/>
            <a:gdLst/>
            <a:ahLst/>
            <a:cxnLst/>
            <a:rect l="l" t="t" r="r" b="b"/>
            <a:pathLst>
              <a:path w="415290" h="1163320">
                <a:moveTo>
                  <a:pt x="342465" y="1060389"/>
                </a:moveTo>
                <a:lnTo>
                  <a:pt x="306248" y="1072217"/>
                </a:lnTo>
                <a:lnTo>
                  <a:pt x="396060" y="1163126"/>
                </a:lnTo>
                <a:lnTo>
                  <a:pt x="408674" y="1078497"/>
                </a:lnTo>
                <a:lnTo>
                  <a:pt x="348379" y="1078497"/>
                </a:lnTo>
                <a:lnTo>
                  <a:pt x="342465" y="1060389"/>
                </a:lnTo>
                <a:close/>
              </a:path>
              <a:path w="415290" h="1163320">
                <a:moveTo>
                  <a:pt x="378683" y="1048560"/>
                </a:moveTo>
                <a:lnTo>
                  <a:pt x="342465" y="1060389"/>
                </a:lnTo>
                <a:lnTo>
                  <a:pt x="348379" y="1078497"/>
                </a:lnTo>
                <a:lnTo>
                  <a:pt x="384597" y="1066669"/>
                </a:lnTo>
                <a:lnTo>
                  <a:pt x="378683" y="1048560"/>
                </a:lnTo>
                <a:close/>
              </a:path>
              <a:path w="415290" h="1163320">
                <a:moveTo>
                  <a:pt x="414899" y="1036731"/>
                </a:moveTo>
                <a:lnTo>
                  <a:pt x="378683" y="1048560"/>
                </a:lnTo>
                <a:lnTo>
                  <a:pt x="384597" y="1066669"/>
                </a:lnTo>
                <a:lnTo>
                  <a:pt x="348379" y="1078497"/>
                </a:lnTo>
                <a:lnTo>
                  <a:pt x="408674" y="1078497"/>
                </a:lnTo>
                <a:lnTo>
                  <a:pt x="414899" y="1036731"/>
                </a:lnTo>
                <a:close/>
              </a:path>
              <a:path w="415290" h="1163320">
                <a:moveTo>
                  <a:pt x="36217" y="0"/>
                </a:moveTo>
                <a:lnTo>
                  <a:pt x="0" y="11828"/>
                </a:lnTo>
                <a:lnTo>
                  <a:pt x="342465" y="1060389"/>
                </a:lnTo>
                <a:lnTo>
                  <a:pt x="378683" y="1048560"/>
                </a:lnTo>
                <a:lnTo>
                  <a:pt x="36217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3000010"/>
            <a:ext cx="3065145" cy="831215"/>
          </a:xfrm>
          <a:custGeom>
            <a:avLst/>
            <a:gdLst/>
            <a:ahLst/>
            <a:cxnLst/>
            <a:rect l="l" t="t" r="r" b="b"/>
            <a:pathLst>
              <a:path w="3065145" h="831214">
                <a:moveTo>
                  <a:pt x="3065006" y="0"/>
                </a:moveTo>
                <a:lnTo>
                  <a:pt x="0" y="0"/>
                </a:lnTo>
                <a:lnTo>
                  <a:pt x="0" y="830996"/>
                </a:lnTo>
                <a:lnTo>
                  <a:pt x="3065006" y="830996"/>
                </a:lnTo>
                <a:lnTo>
                  <a:pt x="3065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850" y="2993660"/>
          <a:ext cx="8246745" cy="191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B0F0"/>
                      </a:solidFill>
                      <a:prstDash val="solid"/>
                    </a:lnR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0805" marR="120650">
                        <a:lnSpc>
                          <a:spcPts val="1900"/>
                        </a:lnSpc>
                        <a:spcBef>
                          <a:spcPts val="250"/>
                        </a:spcBef>
                      </a:pPr>
                      <a:r>
                        <a:rPr sz="1600" b="1" spc="-20" dirty="0">
                          <a:solidFill>
                            <a:srgbClr val="00B0F0"/>
                          </a:solidFill>
                          <a:latin typeface="Meiryo"/>
                          <a:cs typeface="Meiryo"/>
                        </a:rPr>
                        <a:t>*</a:t>
                      </a:r>
                      <a:r>
                        <a:rPr sz="1600" b="1" spc="-5" dirty="0">
                          <a:solidFill>
                            <a:srgbClr val="00B0F0"/>
                          </a:solidFill>
                          <a:latin typeface="Meiryo"/>
                          <a:cs typeface="Meiryo"/>
                        </a:rPr>
                        <a:t>前の層が指定されている場合は、⾃動で認識されるので⼊⼒</a:t>
                      </a:r>
                      <a:r>
                        <a:rPr sz="1600" b="1" spc="-10" dirty="0">
                          <a:solidFill>
                            <a:srgbClr val="00B0F0"/>
                          </a:solidFill>
                          <a:latin typeface="Meiryo"/>
                          <a:cs typeface="Meiryo"/>
                        </a:rPr>
                        <a:t>が必要ない</a:t>
                      </a:r>
                      <a:endParaRPr sz="1600">
                        <a:latin typeface="Meiryo"/>
                        <a:cs typeface="Meiryo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B0F0"/>
                      </a:solidFill>
                      <a:prstDash val="solid"/>
                    </a:lnL>
                    <a:lnR w="9525">
                      <a:solidFill>
                        <a:srgbClr val="00B0F0"/>
                      </a:solidFill>
                      <a:prstDash val="solid"/>
                    </a:lnR>
                    <a:lnT w="9525">
                      <a:solidFill>
                        <a:srgbClr val="00B0F0"/>
                      </a:solidFill>
                      <a:prstDash val="solid"/>
                    </a:lnT>
                    <a:lnB w="9525">
                      <a:solidFill>
                        <a:srgbClr val="00B0F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335915" indent="-285115">
                        <a:lnSpc>
                          <a:spcPct val="100000"/>
                        </a:lnSpc>
                        <a:spcBef>
                          <a:spcPts val="1260"/>
                        </a:spcBef>
                        <a:buFont typeface="Wingdings"/>
                        <a:buChar char=""/>
                        <a:tabLst>
                          <a:tab pos="335915" algn="l"/>
                        </a:tabLst>
                      </a:pPr>
                      <a:r>
                        <a:rPr sz="1800" b="1" dirty="0">
                          <a:solidFill>
                            <a:srgbClr val="FF9300"/>
                          </a:solidFill>
                          <a:latin typeface="Meiryo"/>
                          <a:cs typeface="Meiryo"/>
                        </a:rPr>
                        <a:t>次に</a:t>
                      </a:r>
                      <a:r>
                        <a:rPr sz="1800" b="1" spc="-10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dirty="0">
                          <a:solidFill>
                            <a:srgbClr val="FF9300"/>
                          </a:solidFill>
                          <a:latin typeface="Meiryo"/>
                          <a:cs typeface="Meiryo"/>
                        </a:rPr>
                        <a:t>モデル名</a:t>
                      </a:r>
                      <a:r>
                        <a:rPr sz="1800" b="1" spc="-10" dirty="0">
                          <a:solidFill>
                            <a:srgbClr val="FF9300"/>
                          </a:solidFill>
                          <a:latin typeface="Courier New"/>
                          <a:cs typeface="Courier New"/>
                        </a:rPr>
                        <a:t>).add()</a:t>
                      </a:r>
                      <a:r>
                        <a:rPr sz="1800" b="1" dirty="0">
                          <a:solidFill>
                            <a:srgbClr val="FF9300"/>
                          </a:solidFill>
                          <a:latin typeface="Meiryo"/>
                          <a:cs typeface="Meiryo"/>
                        </a:rPr>
                        <a:t>で</a:t>
                      </a:r>
                      <a:r>
                        <a:rPr sz="1800" b="1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Meiryo"/>
                          <a:cs typeface="Meiryo"/>
                        </a:rPr>
                        <a:t>出⼒層</a:t>
                      </a:r>
                      <a:r>
                        <a:rPr sz="1800" b="1" u="none" spc="-10" dirty="0">
                          <a:solidFill>
                            <a:srgbClr val="FF9300"/>
                          </a:solidFill>
                          <a:latin typeface="Meiryo"/>
                          <a:cs typeface="Meiryo"/>
                        </a:rPr>
                        <a:t>の設定を⾏う</a:t>
                      </a:r>
                      <a:endParaRPr sz="1800">
                        <a:latin typeface="Meiryo"/>
                        <a:cs typeface="Meiryo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00B0F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9525">
                      <a:solidFill>
                        <a:srgbClr val="00B0F0"/>
                      </a:solidFill>
                      <a:prstDash val="solid"/>
                    </a:lnL>
                    <a:lnR w="9525">
                      <a:solidFill>
                        <a:srgbClr val="00B0F0"/>
                      </a:solidFill>
                      <a:prstDash val="solid"/>
                    </a:lnR>
                    <a:lnT w="9525">
                      <a:solidFill>
                        <a:srgbClr val="00B0F0"/>
                      </a:solidFill>
                      <a:prstDash val="solid"/>
                    </a:lnT>
                    <a:lnB w="9525">
                      <a:solidFill>
                        <a:srgbClr val="00B0F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0">
                <a:tc gridSpan="2">
                  <a:txBody>
                    <a:bodyPr/>
                    <a:lstStyle/>
                    <a:p>
                      <a:pPr marL="1460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Dense(</a:t>
                      </a:r>
                      <a:r>
                        <a:rPr sz="1600" b="1" dirty="0">
                          <a:latin typeface="Meiryo"/>
                          <a:cs typeface="Meiryo"/>
                        </a:rPr>
                        <a:t>次の層のニューロンの数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600" b="1" spc="-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input_shape=(</a:t>
                      </a:r>
                      <a:r>
                        <a:rPr sz="1600" b="1" dirty="0">
                          <a:solidFill>
                            <a:srgbClr val="00B0F0"/>
                          </a:solidFill>
                          <a:latin typeface="Meiryo"/>
                          <a:cs typeface="Meiryo"/>
                        </a:rPr>
                        <a:t>⼊⼒するニューロンの数</a:t>
                      </a:r>
                      <a:r>
                        <a:rPr sz="1600" b="1" spc="-2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,),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9821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activation=</a:t>
                      </a:r>
                      <a:r>
                        <a:rPr sz="1600" b="1" dirty="0">
                          <a:latin typeface="Meiryo"/>
                          <a:cs typeface="Meiryo"/>
                        </a:rPr>
                        <a:t>活性化関数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8224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*Dense</a:t>
                      </a:r>
                      <a:r>
                        <a:rPr sz="1600" b="1" dirty="0">
                          <a:latin typeface="Meiryo"/>
                          <a:cs typeface="Meiryo"/>
                        </a:rPr>
                        <a:t>は「全結合」（前のニューロンと後ろのニューロンを全て接続する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9240"/>
                      </a:solidFill>
                      <a:prstDash val="solid"/>
                    </a:lnL>
                    <a:lnT w="9525">
                      <a:solidFill>
                        <a:srgbClr val="00B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207" y="1103884"/>
            <a:ext cx="7359650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696" y="1775477"/>
            <a:ext cx="7985125" cy="306705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1725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907" y="2077208"/>
            <a:ext cx="550100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55800" marR="726440" indent="-38735">
              <a:lnSpc>
                <a:spcPct val="1188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8" name="object 8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8996" y="2094302"/>
            <a:ext cx="8160384" cy="1610360"/>
            <a:chOff x="228996" y="2094302"/>
            <a:chExt cx="8160384" cy="1610360"/>
          </a:xfrm>
        </p:grpSpPr>
        <p:sp>
          <p:nvSpPr>
            <p:cNvPr id="14" name="object 14"/>
            <p:cNvSpPr/>
            <p:nvPr/>
          </p:nvSpPr>
          <p:spPr>
            <a:xfrm>
              <a:off x="241696" y="2107002"/>
              <a:ext cx="8134984" cy="1584960"/>
            </a:xfrm>
            <a:custGeom>
              <a:avLst/>
              <a:gdLst/>
              <a:ahLst/>
              <a:cxnLst/>
              <a:rect l="l" t="t" r="r" b="b"/>
              <a:pathLst>
                <a:path w="8134984" h="1584960">
                  <a:moveTo>
                    <a:pt x="8134708" y="0"/>
                  </a:moveTo>
                  <a:lnTo>
                    <a:pt x="0" y="0"/>
                  </a:lnTo>
                  <a:lnTo>
                    <a:pt x="0" y="1584942"/>
                  </a:lnTo>
                  <a:lnTo>
                    <a:pt x="8134708" y="1584942"/>
                  </a:lnTo>
                  <a:lnTo>
                    <a:pt x="8134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1696" y="2107002"/>
              <a:ext cx="8134984" cy="1584960"/>
            </a:xfrm>
            <a:custGeom>
              <a:avLst/>
              <a:gdLst/>
              <a:ahLst/>
              <a:cxnLst/>
              <a:rect l="l" t="t" r="r" b="b"/>
              <a:pathLst>
                <a:path w="8134984" h="1584960">
                  <a:moveTo>
                    <a:pt x="0" y="0"/>
                  </a:moveTo>
                  <a:lnTo>
                    <a:pt x="8134709" y="0"/>
                  </a:lnTo>
                  <a:lnTo>
                    <a:pt x="8134709" y="1584943"/>
                  </a:lnTo>
                  <a:lnTo>
                    <a:pt x="0" y="15849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433" y="2195747"/>
            <a:ext cx="5499882" cy="2777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447" y="3558804"/>
            <a:ext cx="7848600" cy="937260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335915" indent="-285115">
              <a:lnSpc>
                <a:spcPct val="100000"/>
              </a:lnSpc>
              <a:spcBef>
                <a:spcPts val="1230"/>
              </a:spcBef>
              <a:buFont typeface="Wingdings"/>
              <a:buChar char=""/>
              <a:tabLst>
                <a:tab pos="335915" algn="l"/>
              </a:tabLst>
            </a:pPr>
            <a:r>
              <a:rPr sz="1800" b="1" dirty="0">
                <a:solidFill>
                  <a:srgbClr val="FF9300"/>
                </a:solidFill>
                <a:latin typeface="Meiryo"/>
                <a:cs typeface="Meiryo"/>
              </a:rPr>
              <a:t>この</a:t>
            </a:r>
            <a:r>
              <a:rPr sz="1800" b="1" spc="-10" dirty="0">
                <a:solidFill>
                  <a:srgbClr val="FF9300"/>
                </a:solidFill>
                <a:latin typeface="Courier New"/>
                <a:cs typeface="Courier New"/>
              </a:rPr>
              <a:t>3</a:t>
            </a:r>
            <a:r>
              <a:rPr sz="1800" b="1" spc="-5" dirty="0">
                <a:solidFill>
                  <a:srgbClr val="FF9300"/>
                </a:solidFill>
                <a:latin typeface="Meiryo"/>
                <a:cs typeface="Meiryo"/>
              </a:rPr>
              <a:t>⾏でニューラルネットワークの設定が完了</a:t>
            </a:r>
            <a:endParaRPr sz="1800">
              <a:latin typeface="Meiryo"/>
              <a:cs typeface="Meiryo"/>
            </a:endParaRPr>
          </a:p>
          <a:p>
            <a:pPr marL="254000">
              <a:lnSpc>
                <a:spcPct val="100000"/>
              </a:lnSpc>
              <a:spcBef>
                <a:spcPts val="1235"/>
              </a:spcBef>
            </a:pPr>
            <a:r>
              <a:rPr sz="1600" b="1" spc="-10" dirty="0">
                <a:latin typeface="Courier New"/>
                <a:cs typeface="Courier New"/>
              </a:rPr>
              <a:t>*</a:t>
            </a:r>
            <a:r>
              <a:rPr sz="1600" b="1" dirty="0">
                <a:latin typeface="Meiryo"/>
                <a:cs typeface="Meiryo"/>
              </a:rPr>
              <a:t>バイアスは</a:t>
            </a:r>
            <a:r>
              <a:rPr sz="1600" b="1" spc="-10" dirty="0">
                <a:latin typeface="Courier New"/>
                <a:cs typeface="Courier New"/>
              </a:rPr>
              <a:t>Sequential()</a:t>
            </a:r>
            <a:r>
              <a:rPr sz="1600" b="1" spc="-5" dirty="0">
                <a:latin typeface="Meiryo"/>
                <a:cs typeface="Meiryo"/>
              </a:rPr>
              <a:t>では⾃動で作成される</a:t>
            </a:r>
            <a:endParaRPr sz="1600">
              <a:latin typeface="Meiryo"/>
              <a:cs typeface="Meiry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996" y="1130743"/>
            <a:ext cx="8010525" cy="2383790"/>
            <a:chOff x="228996" y="1130743"/>
            <a:chExt cx="8010525" cy="2383790"/>
          </a:xfrm>
        </p:grpSpPr>
        <p:sp>
          <p:nvSpPr>
            <p:cNvPr id="4" name="object 4"/>
            <p:cNvSpPr/>
            <p:nvPr/>
          </p:nvSpPr>
          <p:spPr>
            <a:xfrm>
              <a:off x="241696" y="1143443"/>
              <a:ext cx="7985125" cy="939165"/>
            </a:xfrm>
            <a:custGeom>
              <a:avLst/>
              <a:gdLst/>
              <a:ahLst/>
              <a:cxnLst/>
              <a:rect l="l" t="t" r="r" b="b"/>
              <a:pathLst>
                <a:path w="7985125" h="939164">
                  <a:moveTo>
                    <a:pt x="0" y="0"/>
                  </a:moveTo>
                  <a:lnTo>
                    <a:pt x="7984855" y="0"/>
                  </a:lnTo>
                  <a:lnTo>
                    <a:pt x="7984855" y="938701"/>
                  </a:lnTo>
                  <a:lnTo>
                    <a:pt x="0" y="93870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299" y="2085050"/>
              <a:ext cx="492125" cy="1429385"/>
            </a:xfrm>
            <a:custGeom>
              <a:avLst/>
              <a:gdLst/>
              <a:ahLst/>
              <a:cxnLst/>
              <a:rect l="l" t="t" r="r" b="b"/>
              <a:pathLst>
                <a:path w="492125" h="1429385">
                  <a:moveTo>
                    <a:pt x="419409" y="1326140"/>
                  </a:moveTo>
                  <a:lnTo>
                    <a:pt x="383112" y="1337721"/>
                  </a:lnTo>
                  <a:lnTo>
                    <a:pt x="472300" y="1429242"/>
                  </a:lnTo>
                  <a:lnTo>
                    <a:pt x="485558" y="1344289"/>
                  </a:lnTo>
                  <a:lnTo>
                    <a:pt x="425200" y="1344289"/>
                  </a:lnTo>
                  <a:lnTo>
                    <a:pt x="419409" y="1326140"/>
                  </a:lnTo>
                  <a:close/>
                </a:path>
                <a:path w="492125" h="1429385">
                  <a:moveTo>
                    <a:pt x="455707" y="1314559"/>
                  </a:moveTo>
                  <a:lnTo>
                    <a:pt x="419409" y="1326140"/>
                  </a:lnTo>
                  <a:lnTo>
                    <a:pt x="425200" y="1344289"/>
                  </a:lnTo>
                  <a:lnTo>
                    <a:pt x="461498" y="1332708"/>
                  </a:lnTo>
                  <a:lnTo>
                    <a:pt x="455707" y="1314559"/>
                  </a:lnTo>
                  <a:close/>
                </a:path>
                <a:path w="492125" h="1429385">
                  <a:moveTo>
                    <a:pt x="492004" y="1302979"/>
                  </a:moveTo>
                  <a:lnTo>
                    <a:pt x="455707" y="1314559"/>
                  </a:lnTo>
                  <a:lnTo>
                    <a:pt x="461498" y="1332708"/>
                  </a:lnTo>
                  <a:lnTo>
                    <a:pt x="425200" y="1344289"/>
                  </a:lnTo>
                  <a:lnTo>
                    <a:pt x="485558" y="1344289"/>
                  </a:lnTo>
                  <a:lnTo>
                    <a:pt x="492004" y="1302979"/>
                  </a:lnTo>
                  <a:close/>
                </a:path>
                <a:path w="492125" h="1429385">
                  <a:moveTo>
                    <a:pt x="36297" y="0"/>
                  </a:moveTo>
                  <a:lnTo>
                    <a:pt x="0" y="11581"/>
                  </a:lnTo>
                  <a:lnTo>
                    <a:pt x="419409" y="1326140"/>
                  </a:lnTo>
                  <a:lnTo>
                    <a:pt x="455707" y="1314559"/>
                  </a:lnTo>
                  <a:lnTo>
                    <a:pt x="36297" y="0"/>
                  </a:lnTo>
                  <a:close/>
                </a:path>
              </a:pathLst>
            </a:custGeom>
            <a:solidFill>
              <a:srgbClr val="F69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396" y="1103884"/>
            <a:ext cx="7959725" cy="2070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42875" marR="474345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099310" marR="3041015" indent="-38735">
              <a:lnSpc>
                <a:spcPct val="118800"/>
              </a:lnSpc>
              <a:spcBef>
                <a:spcPts val="25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42875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34037" y="9926"/>
            <a:ext cx="2319655" cy="1200150"/>
            <a:chOff x="6834037" y="9926"/>
            <a:chExt cx="2319655" cy="1200150"/>
          </a:xfrm>
        </p:grpSpPr>
        <p:sp>
          <p:nvSpPr>
            <p:cNvPr id="14" name="object 14"/>
            <p:cNvSpPr/>
            <p:nvPr/>
          </p:nvSpPr>
          <p:spPr>
            <a:xfrm>
              <a:off x="6843562" y="19451"/>
              <a:ext cx="2300605" cy="1181100"/>
            </a:xfrm>
            <a:custGeom>
              <a:avLst/>
              <a:gdLst/>
              <a:ahLst/>
              <a:cxnLst/>
              <a:rect l="l" t="t" r="r" b="b"/>
              <a:pathLst>
                <a:path w="2300604" h="1181100">
                  <a:moveTo>
                    <a:pt x="2300437" y="0"/>
                  </a:moveTo>
                  <a:lnTo>
                    <a:pt x="0" y="0"/>
                  </a:lnTo>
                  <a:lnTo>
                    <a:pt x="0" y="1180698"/>
                  </a:lnTo>
                  <a:lnTo>
                    <a:pt x="2300437" y="1180698"/>
                  </a:lnTo>
                  <a:lnTo>
                    <a:pt x="2300437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3562" y="19451"/>
              <a:ext cx="2300605" cy="1181100"/>
            </a:xfrm>
            <a:custGeom>
              <a:avLst/>
              <a:gdLst/>
              <a:ahLst/>
              <a:cxnLst/>
              <a:rect l="l" t="t" r="r" b="b"/>
              <a:pathLst>
                <a:path w="2300604" h="1181100">
                  <a:moveTo>
                    <a:pt x="0" y="0"/>
                  </a:moveTo>
                  <a:lnTo>
                    <a:pt x="2300438" y="0"/>
                  </a:lnTo>
                  <a:lnTo>
                    <a:pt x="2300438" y="1180699"/>
                  </a:lnTo>
                  <a:lnTo>
                    <a:pt x="0" y="11806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81661" y="49007"/>
            <a:ext cx="1939925" cy="567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20" dirty="0">
                <a:latin typeface="Meiryo"/>
                <a:cs typeface="Meiryo"/>
              </a:rPr>
              <a:t> </a:t>
            </a:r>
            <a:endParaRPr lang="en-US" sz="1150" b="1" spc="20" dirty="0">
              <a:latin typeface="Meiryo"/>
              <a:cs typeface="Meiryo"/>
            </a:endParaRPr>
          </a:p>
          <a:p>
            <a:pPr marL="12700" marR="5080">
              <a:lnSpc>
                <a:spcPct val="101699"/>
              </a:lnSpc>
              <a:spcBef>
                <a:spcPts val="1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1661" y="594599"/>
            <a:ext cx="2095500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55"/>
              </a:spcBef>
            </a:pP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207" y="1103884"/>
            <a:ext cx="7359650" cy="9036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948" y="2044806"/>
            <a:ext cx="7985125" cy="902969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905"/>
              </a:lnSpc>
            </a:pP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020570" marR="3145155" indent="-38735">
              <a:lnSpc>
                <a:spcPct val="1188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" y="3385492"/>
            <a:ext cx="8305800" cy="1731010"/>
          </a:xfrm>
          <a:custGeom>
            <a:avLst/>
            <a:gdLst/>
            <a:ahLst/>
            <a:cxnLst/>
            <a:rect l="l" t="t" r="r" b="b"/>
            <a:pathLst>
              <a:path w="8305800" h="1731010">
                <a:moveTo>
                  <a:pt x="0" y="0"/>
                </a:moveTo>
                <a:lnTo>
                  <a:pt x="8305800" y="0"/>
                </a:lnTo>
                <a:lnTo>
                  <a:pt x="8305800" y="1730730"/>
                </a:lnTo>
                <a:lnTo>
                  <a:pt x="0" y="173073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07" y="2905251"/>
            <a:ext cx="7874000" cy="211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600">
              <a:latin typeface="Courier New"/>
              <a:cs typeface="Courier New"/>
            </a:endParaRPr>
          </a:p>
          <a:p>
            <a:pPr marL="369570" indent="-285115">
              <a:lnSpc>
                <a:spcPct val="100000"/>
              </a:lnSpc>
              <a:buFont typeface="Wingdings"/>
              <a:buChar char=""/>
              <a:tabLst>
                <a:tab pos="369570" algn="l"/>
              </a:tabLst>
            </a:pPr>
            <a:r>
              <a:rPr sz="1800" b="1" spc="-10" dirty="0">
                <a:solidFill>
                  <a:srgbClr val="FF9300"/>
                </a:solidFill>
                <a:latin typeface="Meiryo"/>
                <a:cs typeface="Meiryo"/>
              </a:rPr>
              <a:t>学習の仕⽅を指定</a:t>
            </a:r>
            <a:endParaRPr sz="1800">
              <a:latin typeface="Meiryo"/>
              <a:cs typeface="Meiryo"/>
            </a:endParaRPr>
          </a:p>
          <a:p>
            <a:pPr marL="287655" marR="5080">
              <a:lnSpc>
                <a:spcPct val="161300"/>
              </a:lnSpc>
              <a:spcBef>
                <a:spcPts val="80"/>
              </a:spcBef>
            </a:pPr>
            <a:r>
              <a:rPr sz="1600" b="1" dirty="0">
                <a:latin typeface="Meiryo"/>
                <a:cs typeface="Meiryo"/>
              </a:rPr>
              <a:t>引数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5" dirty="0">
                <a:latin typeface="Courier New"/>
                <a:cs typeface="Courier New"/>
              </a:rPr>
              <a:t> = </a:t>
            </a:r>
            <a:r>
              <a:rPr sz="1600" b="1" spc="-5" dirty="0">
                <a:latin typeface="Meiryo"/>
                <a:cs typeface="Meiryo"/>
              </a:rPr>
              <a:t>では損失関数を「２値交差エントロピー」に指定 </a:t>
            </a:r>
            <a:r>
              <a:rPr sz="1600" b="1" spc="-10" dirty="0">
                <a:latin typeface="Meiryo"/>
                <a:cs typeface="Meiryo"/>
              </a:rPr>
              <a:t>(2値分類はこれ)</a:t>
            </a:r>
            <a:r>
              <a:rPr sz="1600" b="1" spc="-50" dirty="0">
                <a:latin typeface="Meiryo"/>
                <a:cs typeface="Meiryo"/>
              </a:rPr>
              <a:t> </a:t>
            </a:r>
            <a:r>
              <a:rPr sz="1600" b="1" dirty="0">
                <a:latin typeface="Meiryo"/>
                <a:cs typeface="Meiryo"/>
              </a:rPr>
              <a:t>引数</a:t>
            </a: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35" dirty="0">
                <a:latin typeface="Courier New"/>
                <a:cs typeface="Courier New"/>
              </a:rPr>
              <a:t> = </a:t>
            </a:r>
            <a:r>
              <a:rPr sz="1600" b="1" dirty="0">
                <a:latin typeface="Meiryo"/>
                <a:cs typeface="Meiryo"/>
              </a:rPr>
              <a:t>では重みとバイアスを更新するアルゴリズムを</a:t>
            </a:r>
            <a:r>
              <a:rPr sz="1600" b="1" spc="-10" dirty="0">
                <a:latin typeface="Courier New"/>
                <a:cs typeface="Courier New"/>
              </a:rPr>
              <a:t>’Adam’</a:t>
            </a:r>
            <a:r>
              <a:rPr sz="1600" b="1" spc="-20" dirty="0">
                <a:latin typeface="Meiryo"/>
                <a:cs typeface="Meiryo"/>
              </a:rPr>
              <a:t>に指定</a:t>
            </a:r>
            <a:r>
              <a:rPr sz="1600" b="1" dirty="0">
                <a:latin typeface="Meiryo"/>
                <a:cs typeface="Meiryo"/>
              </a:rPr>
              <a:t>引数</a:t>
            </a:r>
            <a:r>
              <a:rPr sz="1600" b="1" spc="-10" dirty="0">
                <a:latin typeface="Courier New"/>
                <a:cs typeface="Courier New"/>
              </a:rPr>
              <a:t>metrics=</a:t>
            </a:r>
            <a:r>
              <a:rPr sz="1600" b="1" dirty="0">
                <a:latin typeface="Meiryo"/>
                <a:cs typeface="Meiryo"/>
              </a:rPr>
              <a:t>では、学習過程で表⽰されるものを</a:t>
            </a:r>
            <a:r>
              <a:rPr sz="1600" b="1" spc="-10" dirty="0">
                <a:latin typeface="Courier New"/>
                <a:cs typeface="Courier New"/>
              </a:rPr>
              <a:t>accuracy</a:t>
            </a:r>
            <a:r>
              <a:rPr sz="1600" b="1" dirty="0">
                <a:latin typeface="Meiryo"/>
                <a:cs typeface="Meiryo"/>
              </a:rPr>
              <a:t>に指定（後から説明</a:t>
            </a:r>
            <a:r>
              <a:rPr sz="1600" b="1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6263" y="2944823"/>
            <a:ext cx="244475" cy="440690"/>
          </a:xfrm>
          <a:custGeom>
            <a:avLst/>
            <a:gdLst/>
            <a:ahLst/>
            <a:cxnLst/>
            <a:rect l="l" t="t" r="r" b="b"/>
            <a:pathLst>
              <a:path w="244475" h="440689">
                <a:moveTo>
                  <a:pt x="173874" y="348370"/>
                </a:moveTo>
                <a:lnTo>
                  <a:pt x="140153" y="366104"/>
                </a:lnTo>
                <a:lnTo>
                  <a:pt x="243936" y="440668"/>
                </a:lnTo>
                <a:lnTo>
                  <a:pt x="242408" y="366104"/>
                </a:lnTo>
                <a:lnTo>
                  <a:pt x="242390" y="365231"/>
                </a:lnTo>
                <a:lnTo>
                  <a:pt x="182741" y="365231"/>
                </a:lnTo>
                <a:lnTo>
                  <a:pt x="173874" y="348370"/>
                </a:lnTo>
                <a:close/>
              </a:path>
              <a:path w="244475" h="440689">
                <a:moveTo>
                  <a:pt x="207597" y="330636"/>
                </a:moveTo>
                <a:lnTo>
                  <a:pt x="173874" y="348370"/>
                </a:lnTo>
                <a:lnTo>
                  <a:pt x="182741" y="365231"/>
                </a:lnTo>
                <a:lnTo>
                  <a:pt x="216463" y="347497"/>
                </a:lnTo>
                <a:lnTo>
                  <a:pt x="207597" y="330636"/>
                </a:lnTo>
                <a:close/>
              </a:path>
              <a:path w="244475" h="440689">
                <a:moveTo>
                  <a:pt x="241317" y="312903"/>
                </a:moveTo>
                <a:lnTo>
                  <a:pt x="207597" y="330636"/>
                </a:lnTo>
                <a:lnTo>
                  <a:pt x="216463" y="347497"/>
                </a:lnTo>
                <a:lnTo>
                  <a:pt x="182741" y="365231"/>
                </a:lnTo>
                <a:lnTo>
                  <a:pt x="242390" y="365231"/>
                </a:lnTo>
                <a:lnTo>
                  <a:pt x="241317" y="312903"/>
                </a:lnTo>
                <a:close/>
              </a:path>
              <a:path w="244475" h="440689">
                <a:moveTo>
                  <a:pt x="33721" y="0"/>
                </a:moveTo>
                <a:lnTo>
                  <a:pt x="0" y="17734"/>
                </a:lnTo>
                <a:lnTo>
                  <a:pt x="173874" y="348370"/>
                </a:lnTo>
                <a:lnTo>
                  <a:pt x="207597" y="330636"/>
                </a:lnTo>
                <a:lnTo>
                  <a:pt x="33721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207" y="1103884"/>
            <a:ext cx="7359650" cy="14884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29764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007" y="2612644"/>
            <a:ext cx="28371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948" y="2884233"/>
            <a:ext cx="6677659" cy="363855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265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188" y="3637973"/>
            <a:ext cx="4305300" cy="499745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35915" indent="-285115">
              <a:lnSpc>
                <a:spcPct val="100000"/>
              </a:lnSpc>
              <a:spcBef>
                <a:spcPts val="1215"/>
              </a:spcBef>
              <a:buFont typeface="Wingdings"/>
              <a:buChar char=""/>
              <a:tabLst>
                <a:tab pos="335915" algn="l"/>
              </a:tabLst>
            </a:pPr>
            <a:r>
              <a:rPr sz="1600" b="1" spc="-5" dirty="0">
                <a:latin typeface="Meiryo"/>
                <a:cs typeface="Meiryo"/>
              </a:rPr>
              <a:t>構築したモデルのまとめが出⼒される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1513" y="3244352"/>
            <a:ext cx="128905" cy="388620"/>
          </a:xfrm>
          <a:custGeom>
            <a:avLst/>
            <a:gdLst/>
            <a:ahLst/>
            <a:cxnLst/>
            <a:rect l="l" t="t" r="r" b="b"/>
            <a:pathLst>
              <a:path w="128905" h="388620">
                <a:moveTo>
                  <a:pt x="53992" y="279997"/>
                </a:moveTo>
                <a:lnTo>
                  <a:pt x="16617" y="287399"/>
                </a:lnTo>
                <a:lnTo>
                  <a:pt x="94886" y="388418"/>
                </a:lnTo>
                <a:lnTo>
                  <a:pt x="119539" y="298683"/>
                </a:lnTo>
                <a:lnTo>
                  <a:pt x="57693" y="298683"/>
                </a:lnTo>
                <a:lnTo>
                  <a:pt x="53992" y="279997"/>
                </a:lnTo>
                <a:close/>
              </a:path>
              <a:path w="128905" h="388620">
                <a:moveTo>
                  <a:pt x="91365" y="272594"/>
                </a:moveTo>
                <a:lnTo>
                  <a:pt x="53992" y="279997"/>
                </a:lnTo>
                <a:lnTo>
                  <a:pt x="57693" y="298683"/>
                </a:lnTo>
                <a:lnTo>
                  <a:pt x="95067" y="291282"/>
                </a:lnTo>
                <a:lnTo>
                  <a:pt x="91365" y="272594"/>
                </a:lnTo>
                <a:close/>
              </a:path>
              <a:path w="128905" h="388620">
                <a:moveTo>
                  <a:pt x="128739" y="265192"/>
                </a:moveTo>
                <a:lnTo>
                  <a:pt x="91365" y="272594"/>
                </a:lnTo>
                <a:lnTo>
                  <a:pt x="95067" y="291282"/>
                </a:lnTo>
                <a:lnTo>
                  <a:pt x="57693" y="298683"/>
                </a:lnTo>
                <a:lnTo>
                  <a:pt x="119539" y="298683"/>
                </a:lnTo>
                <a:lnTo>
                  <a:pt x="128739" y="265192"/>
                </a:lnTo>
                <a:close/>
              </a:path>
              <a:path w="128905" h="388620">
                <a:moveTo>
                  <a:pt x="37373" y="0"/>
                </a:moveTo>
                <a:lnTo>
                  <a:pt x="0" y="7401"/>
                </a:lnTo>
                <a:lnTo>
                  <a:pt x="53992" y="279997"/>
                </a:lnTo>
                <a:lnTo>
                  <a:pt x="91365" y="272594"/>
                </a:lnTo>
                <a:lnTo>
                  <a:pt x="37373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44" y="3671948"/>
            <a:ext cx="4305300" cy="499745"/>
          </a:xfrm>
          <a:custGeom>
            <a:avLst/>
            <a:gdLst/>
            <a:ahLst/>
            <a:cxnLst/>
            <a:rect l="l" t="t" r="r" b="b"/>
            <a:pathLst>
              <a:path w="4305300" h="499745">
                <a:moveTo>
                  <a:pt x="0" y="0"/>
                </a:moveTo>
                <a:lnTo>
                  <a:pt x="4305300" y="0"/>
                </a:lnTo>
                <a:lnTo>
                  <a:pt x="4305300" y="499624"/>
                </a:lnTo>
                <a:lnTo>
                  <a:pt x="0" y="4996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194" y="3813555"/>
            <a:ext cx="2815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28575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29565" algn="l"/>
              </a:tabLst>
            </a:pPr>
            <a:r>
              <a:rPr sz="1600" b="1" spc="-5" dirty="0">
                <a:latin typeface="Meiryo"/>
                <a:cs typeface="Meiryo"/>
              </a:rPr>
              <a:t>構築したモデルのまとめが</a:t>
            </a:r>
            <a:endParaRPr sz="1600">
              <a:latin typeface="Meiryo"/>
              <a:cs typeface="Meiry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249" y="2871533"/>
            <a:ext cx="8503920" cy="1084580"/>
            <a:chOff x="320249" y="2871533"/>
            <a:chExt cx="8503920" cy="1084580"/>
          </a:xfrm>
        </p:grpSpPr>
        <p:sp>
          <p:nvSpPr>
            <p:cNvPr id="5" name="object 5"/>
            <p:cNvSpPr/>
            <p:nvPr/>
          </p:nvSpPr>
          <p:spPr>
            <a:xfrm>
              <a:off x="332949" y="2884233"/>
              <a:ext cx="4330065" cy="363855"/>
            </a:xfrm>
            <a:custGeom>
              <a:avLst/>
              <a:gdLst/>
              <a:ahLst/>
              <a:cxnLst/>
              <a:rect l="l" t="t" r="r" b="b"/>
              <a:pathLst>
                <a:path w="4330065" h="363855">
                  <a:moveTo>
                    <a:pt x="0" y="0"/>
                  </a:moveTo>
                  <a:lnTo>
                    <a:pt x="4329684" y="0"/>
                  </a:lnTo>
                  <a:lnTo>
                    <a:pt x="4329684" y="363819"/>
                  </a:lnTo>
                  <a:lnTo>
                    <a:pt x="0" y="3638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1513" y="3244352"/>
              <a:ext cx="128905" cy="388620"/>
            </a:xfrm>
            <a:custGeom>
              <a:avLst/>
              <a:gdLst/>
              <a:ahLst/>
              <a:cxnLst/>
              <a:rect l="l" t="t" r="r" b="b"/>
              <a:pathLst>
                <a:path w="128905" h="388620">
                  <a:moveTo>
                    <a:pt x="53992" y="279997"/>
                  </a:moveTo>
                  <a:lnTo>
                    <a:pt x="16617" y="287399"/>
                  </a:lnTo>
                  <a:lnTo>
                    <a:pt x="94886" y="388418"/>
                  </a:lnTo>
                  <a:lnTo>
                    <a:pt x="119539" y="298683"/>
                  </a:lnTo>
                  <a:lnTo>
                    <a:pt x="57693" y="298683"/>
                  </a:lnTo>
                  <a:lnTo>
                    <a:pt x="53992" y="279997"/>
                  </a:lnTo>
                  <a:close/>
                </a:path>
                <a:path w="128905" h="388620">
                  <a:moveTo>
                    <a:pt x="91365" y="272594"/>
                  </a:moveTo>
                  <a:lnTo>
                    <a:pt x="53992" y="279997"/>
                  </a:lnTo>
                  <a:lnTo>
                    <a:pt x="57693" y="298683"/>
                  </a:lnTo>
                  <a:lnTo>
                    <a:pt x="95067" y="291282"/>
                  </a:lnTo>
                  <a:lnTo>
                    <a:pt x="91365" y="272594"/>
                  </a:lnTo>
                  <a:close/>
                </a:path>
                <a:path w="128905" h="388620">
                  <a:moveTo>
                    <a:pt x="128739" y="265192"/>
                  </a:moveTo>
                  <a:lnTo>
                    <a:pt x="91365" y="272594"/>
                  </a:lnTo>
                  <a:lnTo>
                    <a:pt x="95067" y="291282"/>
                  </a:lnTo>
                  <a:lnTo>
                    <a:pt x="57693" y="298683"/>
                  </a:lnTo>
                  <a:lnTo>
                    <a:pt x="119539" y="298683"/>
                  </a:lnTo>
                  <a:lnTo>
                    <a:pt x="128739" y="265192"/>
                  </a:lnTo>
                  <a:close/>
                </a:path>
                <a:path w="128905" h="388620">
                  <a:moveTo>
                    <a:pt x="37373" y="0"/>
                  </a:moveTo>
                  <a:lnTo>
                    <a:pt x="0" y="7401"/>
                  </a:lnTo>
                  <a:lnTo>
                    <a:pt x="53992" y="279997"/>
                  </a:lnTo>
                  <a:lnTo>
                    <a:pt x="91365" y="272594"/>
                  </a:lnTo>
                  <a:lnTo>
                    <a:pt x="37373" y="0"/>
                  </a:lnTo>
                  <a:close/>
                </a:path>
              </a:pathLst>
            </a:custGeom>
            <a:solidFill>
              <a:srgbClr val="F69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5537" y="3155681"/>
              <a:ext cx="5626100" cy="363855"/>
            </a:xfrm>
            <a:custGeom>
              <a:avLst/>
              <a:gdLst/>
              <a:ahLst/>
              <a:cxnLst/>
              <a:rect l="l" t="t" r="r" b="b"/>
              <a:pathLst>
                <a:path w="5626100" h="363854">
                  <a:moveTo>
                    <a:pt x="0" y="0"/>
                  </a:moveTo>
                  <a:lnTo>
                    <a:pt x="5625513" y="0"/>
                  </a:lnTo>
                  <a:lnTo>
                    <a:pt x="5625513" y="363819"/>
                  </a:lnTo>
                  <a:lnTo>
                    <a:pt x="0" y="3638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5535" y="3579576"/>
              <a:ext cx="5626100" cy="363855"/>
            </a:xfrm>
            <a:custGeom>
              <a:avLst/>
              <a:gdLst/>
              <a:ahLst/>
              <a:cxnLst/>
              <a:rect l="l" t="t" r="r" b="b"/>
              <a:pathLst>
                <a:path w="5626100" h="363854">
                  <a:moveTo>
                    <a:pt x="0" y="0"/>
                  </a:moveTo>
                  <a:lnTo>
                    <a:pt x="5625513" y="0"/>
                  </a:lnTo>
                  <a:lnTo>
                    <a:pt x="5625513" y="363819"/>
                  </a:lnTo>
                  <a:lnTo>
                    <a:pt x="0" y="3638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5207" y="1103884"/>
            <a:ext cx="7359650" cy="14884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29764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4932" y="2659376"/>
            <a:ext cx="5918835" cy="155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dirty="0">
                <a:latin typeface="Courier New"/>
                <a:cs typeface="Courier New"/>
              </a:rPr>
              <a:t>cs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600">
              <a:latin typeface="Courier New"/>
              <a:cs typeface="Courier New"/>
            </a:endParaRPr>
          </a:p>
          <a:p>
            <a:pPr marL="72390">
              <a:lnSpc>
                <a:spcPts val="1510"/>
              </a:lnSpc>
            </a:pPr>
            <a:r>
              <a:rPr sz="1600" b="1" spc="-10" dirty="0">
                <a:latin typeface="Meiryo"/>
                <a:cs typeface="Meiryo"/>
              </a:rPr>
              <a:t>出⼒される</a:t>
            </a:r>
            <a:endParaRPr sz="1600">
              <a:latin typeface="Meiryo"/>
              <a:cs typeface="Meiryo"/>
            </a:endParaRPr>
          </a:p>
          <a:p>
            <a:pPr marL="220345">
              <a:lnSpc>
                <a:spcPts val="1510"/>
              </a:lnSpc>
            </a:pP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出⼒層の設定︓重み</a:t>
            </a:r>
            <a:r>
              <a:rPr sz="1600" b="1" spc="-20" dirty="0">
                <a:solidFill>
                  <a:srgbClr val="FF0000"/>
                </a:solidFill>
                <a:latin typeface="Meiryo"/>
                <a:cs typeface="Meiryo"/>
              </a:rPr>
              <a:t>2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個、バイアス</a:t>
            </a:r>
            <a:r>
              <a:rPr sz="1600" b="1" spc="-20" dirty="0">
                <a:solidFill>
                  <a:srgbClr val="FF0000"/>
                </a:solidFill>
                <a:latin typeface="Meiryo"/>
                <a:cs typeface="Meiryo"/>
              </a:rPr>
              <a:t>1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個の計</a:t>
            </a:r>
            <a:r>
              <a:rPr sz="1600" b="1" spc="-20" dirty="0">
                <a:solidFill>
                  <a:srgbClr val="FF0000"/>
                </a:solidFill>
                <a:latin typeface="Meiryo"/>
                <a:cs typeface="Meiryo"/>
              </a:rPr>
              <a:t>3</a:t>
            </a:r>
            <a:r>
              <a:rPr sz="1600" b="1" spc="-10" dirty="0">
                <a:solidFill>
                  <a:srgbClr val="FF0000"/>
                </a:solidFill>
                <a:latin typeface="Meiryo"/>
                <a:cs typeface="Meiryo"/>
              </a:rPr>
              <a:t>パラメータが存在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649" y="2563876"/>
            <a:ext cx="273939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111760" indent="1955800">
              <a:lnSpc>
                <a:spcPct val="120000"/>
              </a:lnSpc>
              <a:spcBef>
                <a:spcPts val="100"/>
              </a:spcBef>
            </a:pPr>
            <a:r>
              <a:rPr sz="1600" b="1" spc="-10" dirty="0">
                <a:latin typeface="Courier New"/>
                <a:cs typeface="Courier New"/>
              </a:rPr>
              <a:t>metri 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84761" y="2502090"/>
            <a:ext cx="5953125" cy="2512060"/>
            <a:chOff x="3084761" y="2502090"/>
            <a:chExt cx="5953125" cy="251206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4286" y="2511615"/>
              <a:ext cx="5933948" cy="24929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89524" y="2506852"/>
              <a:ext cx="5943600" cy="2502535"/>
            </a:xfrm>
            <a:custGeom>
              <a:avLst/>
              <a:gdLst/>
              <a:ahLst/>
              <a:cxnLst/>
              <a:rect l="l" t="t" r="r" b="b"/>
              <a:pathLst>
                <a:path w="5943600" h="2502535">
                  <a:moveTo>
                    <a:pt x="0" y="0"/>
                  </a:moveTo>
                  <a:lnTo>
                    <a:pt x="5943474" y="0"/>
                  </a:lnTo>
                  <a:lnTo>
                    <a:pt x="5943474" y="2502475"/>
                  </a:lnTo>
                  <a:lnTo>
                    <a:pt x="0" y="25024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8" name="object 18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207" y="1103884"/>
            <a:ext cx="7359650" cy="14884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29764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007" y="2612644"/>
            <a:ext cx="636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urier New"/>
                <a:cs typeface="Courier New"/>
              </a:rPr>
              <a:t>metri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4932" y="2659376"/>
            <a:ext cx="2200275" cy="141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dirty="0">
                <a:latin typeface="Courier New"/>
                <a:cs typeface="Courier New"/>
              </a:rPr>
              <a:t>cs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60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</a:pPr>
            <a:r>
              <a:rPr sz="1600" b="1" spc="-10" dirty="0">
                <a:latin typeface="Meiryo"/>
                <a:cs typeface="Meiryo"/>
              </a:rPr>
              <a:t>出⼒される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644" y="2951983"/>
            <a:ext cx="2724150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1650"/>
              </a:lnSpc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85115" algn="l"/>
              </a:tabLst>
            </a:pPr>
            <a:r>
              <a:rPr sz="1600" spc="-50" dirty="0">
                <a:latin typeface="Wingdings"/>
                <a:cs typeface="Wingdings"/>
              </a:rPr>
              <a:t>●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5" dirty="0">
                <a:latin typeface="Meiryo"/>
                <a:cs typeface="Meiryo"/>
              </a:rPr>
              <a:t>構築したモデルのまとめが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844" y="3671948"/>
            <a:ext cx="4305300" cy="499745"/>
          </a:xfrm>
          <a:custGeom>
            <a:avLst/>
            <a:gdLst/>
            <a:ahLst/>
            <a:cxnLst/>
            <a:rect l="l" t="t" r="r" b="b"/>
            <a:pathLst>
              <a:path w="4305300" h="499745">
                <a:moveTo>
                  <a:pt x="0" y="0"/>
                </a:moveTo>
                <a:lnTo>
                  <a:pt x="4305300" y="0"/>
                </a:lnTo>
                <a:lnTo>
                  <a:pt x="4305300" y="499624"/>
                </a:lnTo>
                <a:lnTo>
                  <a:pt x="0" y="4996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0249" y="2502090"/>
            <a:ext cx="8777605" cy="2512060"/>
            <a:chOff x="320249" y="2502090"/>
            <a:chExt cx="8777605" cy="2512060"/>
          </a:xfrm>
        </p:grpSpPr>
        <p:sp>
          <p:nvSpPr>
            <p:cNvPr id="8" name="object 8"/>
            <p:cNvSpPr/>
            <p:nvPr/>
          </p:nvSpPr>
          <p:spPr>
            <a:xfrm>
              <a:off x="332949" y="2884233"/>
              <a:ext cx="4330065" cy="363855"/>
            </a:xfrm>
            <a:custGeom>
              <a:avLst/>
              <a:gdLst/>
              <a:ahLst/>
              <a:cxnLst/>
              <a:rect l="l" t="t" r="r" b="b"/>
              <a:pathLst>
                <a:path w="4330065" h="363855">
                  <a:moveTo>
                    <a:pt x="0" y="0"/>
                  </a:moveTo>
                  <a:lnTo>
                    <a:pt x="4329684" y="0"/>
                  </a:lnTo>
                  <a:lnTo>
                    <a:pt x="4329684" y="363819"/>
                  </a:lnTo>
                  <a:lnTo>
                    <a:pt x="0" y="3638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1513" y="3244352"/>
              <a:ext cx="128905" cy="388620"/>
            </a:xfrm>
            <a:custGeom>
              <a:avLst/>
              <a:gdLst/>
              <a:ahLst/>
              <a:cxnLst/>
              <a:rect l="l" t="t" r="r" b="b"/>
              <a:pathLst>
                <a:path w="128905" h="388620">
                  <a:moveTo>
                    <a:pt x="53992" y="279997"/>
                  </a:moveTo>
                  <a:lnTo>
                    <a:pt x="16617" y="287399"/>
                  </a:lnTo>
                  <a:lnTo>
                    <a:pt x="94886" y="388418"/>
                  </a:lnTo>
                  <a:lnTo>
                    <a:pt x="119539" y="298683"/>
                  </a:lnTo>
                  <a:lnTo>
                    <a:pt x="57693" y="298683"/>
                  </a:lnTo>
                  <a:lnTo>
                    <a:pt x="53992" y="279997"/>
                  </a:lnTo>
                  <a:close/>
                </a:path>
                <a:path w="128905" h="388620">
                  <a:moveTo>
                    <a:pt x="91365" y="272594"/>
                  </a:moveTo>
                  <a:lnTo>
                    <a:pt x="53992" y="279997"/>
                  </a:lnTo>
                  <a:lnTo>
                    <a:pt x="57693" y="298683"/>
                  </a:lnTo>
                  <a:lnTo>
                    <a:pt x="95067" y="291282"/>
                  </a:lnTo>
                  <a:lnTo>
                    <a:pt x="91365" y="272594"/>
                  </a:lnTo>
                  <a:close/>
                </a:path>
                <a:path w="128905" h="388620">
                  <a:moveTo>
                    <a:pt x="128739" y="265192"/>
                  </a:moveTo>
                  <a:lnTo>
                    <a:pt x="91365" y="272594"/>
                  </a:lnTo>
                  <a:lnTo>
                    <a:pt x="95067" y="291282"/>
                  </a:lnTo>
                  <a:lnTo>
                    <a:pt x="57693" y="298683"/>
                  </a:lnTo>
                  <a:lnTo>
                    <a:pt x="119539" y="298683"/>
                  </a:lnTo>
                  <a:lnTo>
                    <a:pt x="128739" y="265192"/>
                  </a:lnTo>
                  <a:close/>
                </a:path>
                <a:path w="128905" h="388620">
                  <a:moveTo>
                    <a:pt x="37373" y="0"/>
                  </a:moveTo>
                  <a:lnTo>
                    <a:pt x="0" y="7401"/>
                  </a:lnTo>
                  <a:lnTo>
                    <a:pt x="53992" y="279997"/>
                  </a:lnTo>
                  <a:lnTo>
                    <a:pt x="91365" y="272594"/>
                  </a:lnTo>
                  <a:lnTo>
                    <a:pt x="37373" y="0"/>
                  </a:lnTo>
                  <a:close/>
                </a:path>
              </a:pathLst>
            </a:custGeom>
            <a:solidFill>
              <a:srgbClr val="F69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4286" y="2511615"/>
              <a:ext cx="5933948" cy="2492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89524" y="2506852"/>
              <a:ext cx="5943600" cy="2502535"/>
            </a:xfrm>
            <a:custGeom>
              <a:avLst/>
              <a:gdLst/>
              <a:ahLst/>
              <a:cxnLst/>
              <a:rect l="l" t="t" r="r" b="b"/>
              <a:pathLst>
                <a:path w="5943600" h="2502535">
                  <a:moveTo>
                    <a:pt x="0" y="0"/>
                  </a:moveTo>
                  <a:lnTo>
                    <a:pt x="5943474" y="0"/>
                  </a:lnTo>
                  <a:lnTo>
                    <a:pt x="5943474" y="2502475"/>
                  </a:lnTo>
                  <a:lnTo>
                    <a:pt x="0" y="25024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5537" y="3155681"/>
              <a:ext cx="5626100" cy="363855"/>
            </a:xfrm>
            <a:custGeom>
              <a:avLst/>
              <a:gdLst/>
              <a:ahLst/>
              <a:cxnLst/>
              <a:rect l="l" t="t" r="r" b="b"/>
              <a:pathLst>
                <a:path w="5626100" h="363854">
                  <a:moveTo>
                    <a:pt x="0" y="0"/>
                  </a:moveTo>
                  <a:lnTo>
                    <a:pt x="5625513" y="0"/>
                  </a:lnTo>
                  <a:lnTo>
                    <a:pt x="5625513" y="363819"/>
                  </a:lnTo>
                  <a:lnTo>
                    <a:pt x="0" y="36381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9658" y="2557820"/>
              <a:ext cx="5937885" cy="339090"/>
            </a:xfrm>
            <a:custGeom>
              <a:avLst/>
              <a:gdLst/>
              <a:ahLst/>
              <a:cxnLst/>
              <a:rect l="l" t="t" r="r" b="b"/>
              <a:pathLst>
                <a:path w="5937884" h="339089">
                  <a:moveTo>
                    <a:pt x="5937843" y="0"/>
                  </a:moveTo>
                  <a:lnTo>
                    <a:pt x="0" y="0"/>
                  </a:lnTo>
                  <a:lnTo>
                    <a:pt x="0" y="338554"/>
                  </a:lnTo>
                  <a:lnTo>
                    <a:pt x="5937843" y="338554"/>
                  </a:lnTo>
                  <a:lnTo>
                    <a:pt x="5937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38398" y="2566923"/>
            <a:ext cx="5723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9300"/>
                </a:solidFill>
                <a:latin typeface="Meiryo"/>
                <a:cs typeface="Meiryo"/>
              </a:rPr>
              <a:t>中間層の設定︓重み</a:t>
            </a:r>
            <a:r>
              <a:rPr sz="1600" b="1" spc="-20" dirty="0">
                <a:solidFill>
                  <a:srgbClr val="FF9300"/>
                </a:solidFill>
                <a:latin typeface="Meiryo"/>
                <a:cs typeface="Meiryo"/>
              </a:rPr>
              <a:t>6</a:t>
            </a:r>
            <a:r>
              <a:rPr sz="1600" b="1" dirty="0">
                <a:solidFill>
                  <a:srgbClr val="FF9300"/>
                </a:solidFill>
                <a:latin typeface="Meiryo"/>
                <a:cs typeface="Meiryo"/>
              </a:rPr>
              <a:t>個、バイアス</a:t>
            </a:r>
            <a:r>
              <a:rPr sz="1600" b="1" spc="-20" dirty="0">
                <a:solidFill>
                  <a:srgbClr val="FF9300"/>
                </a:solidFill>
                <a:latin typeface="Meiryo"/>
                <a:cs typeface="Meiryo"/>
              </a:rPr>
              <a:t>2</a:t>
            </a:r>
            <a:r>
              <a:rPr sz="1600" b="1" dirty="0">
                <a:solidFill>
                  <a:srgbClr val="FF9300"/>
                </a:solidFill>
                <a:latin typeface="Meiryo"/>
                <a:cs typeface="Meiryo"/>
              </a:rPr>
              <a:t>個の計</a:t>
            </a:r>
            <a:r>
              <a:rPr sz="1600" b="1" spc="-20" dirty="0">
                <a:solidFill>
                  <a:srgbClr val="FF9300"/>
                </a:solidFill>
                <a:latin typeface="Meiryo"/>
                <a:cs typeface="Meiryo"/>
              </a:rPr>
              <a:t>8</a:t>
            </a:r>
            <a:r>
              <a:rPr sz="1600" b="1" spc="-10" dirty="0">
                <a:solidFill>
                  <a:srgbClr val="FF9300"/>
                </a:solidFill>
                <a:latin typeface="Meiryo"/>
                <a:cs typeface="Meiryo"/>
              </a:rPr>
              <a:t>パラメータが存在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85535" y="3579576"/>
            <a:ext cx="5626100" cy="363855"/>
          </a:xfrm>
          <a:custGeom>
            <a:avLst/>
            <a:gdLst/>
            <a:ahLst/>
            <a:cxnLst/>
            <a:rect l="l" t="t" r="r" b="b"/>
            <a:pathLst>
              <a:path w="5626100" h="363854">
                <a:moveTo>
                  <a:pt x="0" y="0"/>
                </a:moveTo>
                <a:lnTo>
                  <a:pt x="5625513" y="0"/>
                </a:lnTo>
                <a:lnTo>
                  <a:pt x="5625513" y="363819"/>
                </a:lnTo>
                <a:lnTo>
                  <a:pt x="0" y="36381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76235" y="4000056"/>
            <a:ext cx="5952490" cy="3390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95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5"/>
              </a:spcBef>
            </a:pP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出⼒層の設定︓重み</a:t>
            </a:r>
            <a:r>
              <a:rPr sz="1600" b="1" spc="-20" dirty="0">
                <a:solidFill>
                  <a:srgbClr val="FF0000"/>
                </a:solidFill>
                <a:latin typeface="Meiryo"/>
                <a:cs typeface="Meiryo"/>
              </a:rPr>
              <a:t>2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個、バイアス</a:t>
            </a:r>
            <a:r>
              <a:rPr sz="1600" b="1" spc="-20" dirty="0">
                <a:solidFill>
                  <a:srgbClr val="FF0000"/>
                </a:solidFill>
                <a:latin typeface="Meiryo"/>
                <a:cs typeface="Meiryo"/>
              </a:rPr>
              <a:t>1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個の計</a:t>
            </a:r>
            <a:r>
              <a:rPr sz="1600" b="1" spc="-20" dirty="0">
                <a:solidFill>
                  <a:srgbClr val="FF0000"/>
                </a:solidFill>
                <a:latin typeface="Meiryo"/>
                <a:cs typeface="Meiryo"/>
              </a:rPr>
              <a:t>3</a:t>
            </a:r>
            <a:r>
              <a:rPr sz="1600" b="1" spc="-10" dirty="0">
                <a:solidFill>
                  <a:srgbClr val="FF0000"/>
                </a:solidFill>
                <a:latin typeface="Meiryo"/>
                <a:cs typeface="Meiryo"/>
              </a:rPr>
              <a:t>パラメータが存在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20" name="object 2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658" y="2784630"/>
            <a:ext cx="3025775" cy="1947545"/>
            <a:chOff x="32658" y="2784630"/>
            <a:chExt cx="3025775" cy="194754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3" y="2794155"/>
              <a:ext cx="3006477" cy="19278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7420" y="2789392"/>
              <a:ext cx="3016250" cy="1938020"/>
            </a:xfrm>
            <a:custGeom>
              <a:avLst/>
              <a:gdLst/>
              <a:ahLst/>
              <a:cxnLst/>
              <a:rect l="l" t="t" r="r" b="b"/>
              <a:pathLst>
                <a:path w="3016250" h="1938020">
                  <a:moveTo>
                    <a:pt x="0" y="0"/>
                  </a:moveTo>
                  <a:lnTo>
                    <a:pt x="3016002" y="0"/>
                  </a:lnTo>
                  <a:lnTo>
                    <a:pt x="3016002" y="1937397"/>
                  </a:lnTo>
                  <a:lnTo>
                    <a:pt x="0" y="193739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961" y="4763515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↑8</a:t>
            </a:r>
            <a:r>
              <a:rPr sz="1800" spc="-50" dirty="0">
                <a:latin typeface="MS Gothic"/>
                <a:cs typeface="MS Gothic"/>
              </a:rPr>
              <a:t>個</a:t>
            </a:r>
            <a:endParaRPr sz="1800">
              <a:latin typeface="MS Gothic"/>
              <a:cs typeface="MS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23493" y="4763515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↑3</a:t>
            </a:r>
            <a:r>
              <a:rPr sz="1800" spc="-50" dirty="0">
                <a:latin typeface="MS Gothic"/>
                <a:cs typeface="MS Gothic"/>
              </a:rPr>
              <a:t>個</a:t>
            </a:r>
            <a:endParaRPr sz="18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51118"/>
            <a:ext cx="7010400" cy="1273175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490"/>
              </a:spcBef>
            </a:pPr>
            <a:r>
              <a:rPr sz="2000" b="1" dirty="0">
                <a:latin typeface="Courier New"/>
                <a:cs typeface="Courier New"/>
              </a:rPr>
              <a:t>result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model_3.fit</a:t>
            </a:r>
            <a:r>
              <a:rPr sz="2000" b="1" dirty="0">
                <a:solidFill>
                  <a:srgbClr val="376092"/>
                </a:solidFill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x_train3,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y_train,</a:t>
            </a:r>
            <a:endParaRPr sz="2000">
              <a:latin typeface="Courier New"/>
              <a:cs typeface="Courier New"/>
            </a:endParaRPr>
          </a:p>
          <a:p>
            <a:pPr marL="3336290" marR="1211580" indent="16510">
              <a:lnSpc>
                <a:spcPts val="3190"/>
              </a:lnSpc>
              <a:spcBef>
                <a:spcPts val="145"/>
              </a:spcBef>
            </a:pPr>
            <a:r>
              <a:rPr sz="2000" b="1" dirty="0">
                <a:latin typeface="Courier New"/>
                <a:cs typeface="Courier New"/>
              </a:rPr>
              <a:t>batch_size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5" dirty="0">
                <a:latin typeface="Courier New"/>
                <a:cs typeface="Courier New"/>
              </a:rPr>
              <a:t> 32, </a:t>
            </a:r>
            <a:r>
              <a:rPr sz="2000" b="1" dirty="0">
                <a:latin typeface="Courier New"/>
                <a:cs typeface="Courier New"/>
              </a:rPr>
              <a:t>epochs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300</a:t>
            </a:r>
            <a:r>
              <a:rPr sz="2000" b="1" spc="-655" dirty="0"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376092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29" y="1026667"/>
            <a:ext cx="409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7 </a:t>
            </a:r>
            <a:r>
              <a:rPr sz="1800" b="1" dirty="0">
                <a:solidFill>
                  <a:srgbClr val="FF0000"/>
                </a:solidFill>
                <a:latin typeface="Meiryo"/>
                <a:cs typeface="Meiryo"/>
              </a:rPr>
              <a:t>学習⽤データ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で学習させる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44851" y="471373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100" y="2777236"/>
            <a:ext cx="8647430" cy="19278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75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dirty="0">
                <a:latin typeface="Meiryo"/>
                <a:cs typeface="Meiryo"/>
              </a:rPr>
              <a:t>これまで通り、</a:t>
            </a:r>
            <a:r>
              <a:rPr sz="1600" b="1" spc="-1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Meiryo"/>
                <a:cs typeface="Meiryo"/>
              </a:rPr>
              <a:t>モデル名</a:t>
            </a:r>
            <a:r>
              <a:rPr sz="1600" b="1" dirty="0">
                <a:latin typeface="Courier New"/>
                <a:cs typeface="Courier New"/>
              </a:rPr>
              <a:t>).fit(x,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y)</a:t>
            </a:r>
            <a:r>
              <a:rPr sz="1600" b="1" spc="-10" dirty="0">
                <a:latin typeface="Meiryo"/>
                <a:cs typeface="Meiryo"/>
              </a:rPr>
              <a:t>で学習させる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575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result</a:t>
            </a:r>
            <a:r>
              <a:rPr sz="1600" b="1" spc="-10" dirty="0">
                <a:latin typeface="Meiryo"/>
                <a:cs typeface="Meiryo"/>
              </a:rPr>
              <a:t>に学習結果を⼊れる</a:t>
            </a:r>
            <a:endParaRPr sz="1600">
              <a:latin typeface="Meiryo"/>
              <a:cs typeface="Meiryo"/>
            </a:endParaRPr>
          </a:p>
          <a:p>
            <a:pPr marL="298450" marR="5080" indent="-285750">
              <a:lnSpc>
                <a:spcPct val="130000"/>
              </a:lnSpc>
              <a:buFont typeface="Wingdings"/>
              <a:buChar char=""/>
              <a:tabLst>
                <a:tab pos="298450" algn="l"/>
              </a:tabLst>
            </a:pPr>
            <a:r>
              <a:rPr sz="1600" b="1" dirty="0">
                <a:latin typeface="Meiryo"/>
                <a:cs typeface="Meiryo"/>
              </a:rPr>
              <a:t>引数</a:t>
            </a:r>
            <a:r>
              <a:rPr sz="1600" b="1" spc="-10" dirty="0">
                <a:latin typeface="Courier New"/>
                <a:cs typeface="Courier New"/>
              </a:rPr>
              <a:t>batch_size=32</a:t>
            </a:r>
            <a:r>
              <a:rPr sz="1600" b="1" dirty="0">
                <a:latin typeface="Meiryo"/>
                <a:cs typeface="Meiryo"/>
              </a:rPr>
              <a:t>で「</a:t>
            </a:r>
            <a:r>
              <a:rPr sz="1600" b="1" spc="-10" dirty="0">
                <a:latin typeface="Courier New"/>
                <a:cs typeface="Courier New"/>
              </a:rPr>
              <a:t>32</a:t>
            </a:r>
            <a:r>
              <a:rPr sz="1600" b="1" spc="-5" dirty="0">
                <a:latin typeface="Meiryo"/>
                <a:cs typeface="Meiryo"/>
              </a:rPr>
              <a:t>組ずつデータを取り出して損失を計算し、重みとバイアスを更新しなさい」という指⽰</a:t>
            </a:r>
            <a:endParaRPr sz="1600">
              <a:latin typeface="Meiryo"/>
              <a:cs typeface="Meiryo"/>
            </a:endParaRPr>
          </a:p>
          <a:p>
            <a:pPr marL="238125" marR="514350">
              <a:lnSpc>
                <a:spcPct val="130000"/>
              </a:lnSpc>
            </a:pPr>
            <a:r>
              <a:rPr sz="1600" spc="-10" dirty="0">
                <a:latin typeface="Courier New"/>
                <a:cs typeface="Courier New"/>
              </a:rPr>
              <a:t>*</a:t>
            </a:r>
            <a:r>
              <a:rPr sz="1600" dirty="0">
                <a:latin typeface="Meiryo"/>
                <a:cs typeface="Meiryo"/>
              </a:rPr>
              <a:t>学習⽤のデータは</a:t>
            </a:r>
            <a:r>
              <a:rPr sz="1600" spc="-10" dirty="0">
                <a:latin typeface="Courier New"/>
                <a:cs typeface="Courier New"/>
              </a:rPr>
              <a:t>398</a:t>
            </a:r>
            <a:r>
              <a:rPr sz="1600" dirty="0">
                <a:latin typeface="Meiryo"/>
                <a:cs typeface="Meiryo"/>
              </a:rPr>
              <a:t>組あり、</a:t>
            </a:r>
            <a:r>
              <a:rPr sz="1600" spc="-10" dirty="0">
                <a:latin typeface="Courier New"/>
                <a:cs typeface="Courier New"/>
              </a:rPr>
              <a:t>32</a:t>
            </a:r>
            <a:r>
              <a:rPr sz="1600" dirty="0">
                <a:latin typeface="Meiryo"/>
                <a:cs typeface="Meiryo"/>
              </a:rPr>
              <a:t>組ずつデータを取り出すと</a:t>
            </a:r>
            <a:r>
              <a:rPr sz="1600" spc="-10" dirty="0">
                <a:latin typeface="Courier New"/>
                <a:cs typeface="Courier New"/>
              </a:rPr>
              <a:t>13</a:t>
            </a:r>
            <a:r>
              <a:rPr sz="1600" spc="-5" dirty="0">
                <a:latin typeface="Meiryo"/>
                <a:cs typeface="Meiryo"/>
              </a:rPr>
              <a:t>回ですべて取り出せる</a:t>
            </a:r>
            <a:r>
              <a:rPr sz="1600" dirty="0">
                <a:latin typeface="Meiryo"/>
                <a:cs typeface="Meiryo"/>
              </a:rPr>
              <a:t>全てのデータをひと通り使い尽くすことを</a:t>
            </a:r>
            <a:r>
              <a:rPr sz="1600" spc="-10" dirty="0">
                <a:latin typeface="Courier New"/>
                <a:cs typeface="Courier New"/>
              </a:rPr>
              <a:t>1</a:t>
            </a:r>
            <a:r>
              <a:rPr sz="1600" spc="-10" dirty="0">
                <a:latin typeface="Meiryo"/>
                <a:cs typeface="Meiryo"/>
              </a:rPr>
              <a:t>エポックという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" y="4755388"/>
            <a:ext cx="38087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dirty="0">
                <a:latin typeface="Meiryo"/>
                <a:cs typeface="Meiryo"/>
              </a:rPr>
              <a:t>引数</a:t>
            </a:r>
            <a:r>
              <a:rPr sz="1600" b="1" spc="-10" dirty="0">
                <a:latin typeface="Courier New"/>
                <a:cs typeface="Courier New"/>
              </a:rPr>
              <a:t>epochs=</a:t>
            </a:r>
            <a:r>
              <a:rPr sz="1600" b="1" spc="-5" dirty="0">
                <a:latin typeface="Meiryo"/>
                <a:cs typeface="Meiryo"/>
              </a:rPr>
              <a:t>でエポック数を指定する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2239" y="530571"/>
            <a:ext cx="348996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STEP3</a:t>
            </a:r>
            <a:r>
              <a:rPr sz="1950" b="1" spc="65" dirty="0">
                <a:latin typeface="Adobe Clean Han Black"/>
                <a:cs typeface="Adobe Clean Han Black"/>
              </a:rPr>
              <a:t>：データを入れて学習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STEP3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532" y="176593"/>
            <a:ext cx="8519160" cy="4790440"/>
            <a:chOff x="312532" y="176593"/>
            <a:chExt cx="8519160" cy="4790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289" y="417149"/>
              <a:ext cx="8252501" cy="4468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8882" y="182943"/>
              <a:ext cx="8506460" cy="4777740"/>
            </a:xfrm>
            <a:custGeom>
              <a:avLst/>
              <a:gdLst/>
              <a:ahLst/>
              <a:cxnLst/>
              <a:rect l="l" t="t" r="r" b="b"/>
              <a:pathLst>
                <a:path w="8506460" h="4777740">
                  <a:moveTo>
                    <a:pt x="0" y="0"/>
                  </a:moveTo>
                  <a:lnTo>
                    <a:pt x="8506236" y="0"/>
                  </a:lnTo>
                  <a:lnTo>
                    <a:pt x="8506236" y="4777614"/>
                  </a:lnTo>
                  <a:lnTo>
                    <a:pt x="0" y="47776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4851" y="471373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47012" y="2014772"/>
            <a:ext cx="5659120" cy="2865120"/>
            <a:chOff x="2047012" y="2014772"/>
            <a:chExt cx="5659120" cy="2865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4473" y="2146918"/>
              <a:ext cx="5561523" cy="27324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9712" y="2027472"/>
              <a:ext cx="961390" cy="2800985"/>
            </a:xfrm>
            <a:custGeom>
              <a:avLst/>
              <a:gdLst/>
              <a:ahLst/>
              <a:cxnLst/>
              <a:rect l="l" t="t" r="r" b="b"/>
              <a:pathLst>
                <a:path w="961389" h="2800985">
                  <a:moveTo>
                    <a:pt x="0" y="0"/>
                  </a:moveTo>
                  <a:lnTo>
                    <a:pt x="960869" y="0"/>
                  </a:lnTo>
                  <a:lnTo>
                    <a:pt x="960869" y="2800750"/>
                  </a:lnTo>
                  <a:lnTo>
                    <a:pt x="0" y="28007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18431" y="2027472"/>
            <a:ext cx="476884" cy="427355"/>
          </a:xfrm>
          <a:custGeom>
            <a:avLst/>
            <a:gdLst/>
            <a:ahLst/>
            <a:cxnLst/>
            <a:rect l="l" t="t" r="r" b="b"/>
            <a:pathLst>
              <a:path w="476885" h="427355">
                <a:moveTo>
                  <a:pt x="262811" y="0"/>
                </a:moveTo>
                <a:lnTo>
                  <a:pt x="262811" y="106775"/>
                </a:lnTo>
                <a:lnTo>
                  <a:pt x="0" y="106775"/>
                </a:lnTo>
                <a:lnTo>
                  <a:pt x="0" y="320324"/>
                </a:lnTo>
                <a:lnTo>
                  <a:pt x="262811" y="320324"/>
                </a:lnTo>
                <a:lnTo>
                  <a:pt x="262811" y="427099"/>
                </a:lnTo>
                <a:lnTo>
                  <a:pt x="476361" y="213550"/>
                </a:lnTo>
                <a:lnTo>
                  <a:pt x="262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2816860"/>
            <a:ext cx="4722495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3385">
              <a:lnSpc>
                <a:spcPct val="1312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13/13</a:t>
            </a: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は試⾏回数</a:t>
            </a:r>
            <a:r>
              <a:rPr sz="1600" b="1" spc="-50" dirty="0">
                <a:solidFill>
                  <a:srgbClr val="00B050"/>
                </a:solidFill>
                <a:latin typeface="Meiryo"/>
                <a:cs typeface="Meiryo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(</a:t>
            </a: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学習⽤のデータは</a:t>
            </a:r>
            <a:endParaRPr sz="1600">
              <a:latin typeface="Meiryo"/>
              <a:cs typeface="Meiryo"/>
            </a:endParaRPr>
          </a:p>
          <a:p>
            <a:pPr marL="56515" marR="2787015" algn="just">
              <a:lnSpc>
                <a:spcPct val="130000"/>
              </a:lnSpc>
            </a:pP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398</a:t>
            </a:r>
            <a:r>
              <a:rPr sz="1600" b="1" dirty="0">
                <a:solidFill>
                  <a:srgbClr val="00B050"/>
                </a:solidFill>
                <a:latin typeface="Meiryo"/>
                <a:cs typeface="Meiryo"/>
              </a:rPr>
              <a:t>組あり、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32</a:t>
            </a:r>
            <a:r>
              <a:rPr sz="1600" b="1" spc="-25" dirty="0">
                <a:solidFill>
                  <a:srgbClr val="00B050"/>
                </a:solidFill>
                <a:latin typeface="Meiryo"/>
                <a:cs typeface="Meiryo"/>
              </a:rPr>
              <a:t>組ず</a:t>
            </a: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つデータを取り出す</a:t>
            </a:r>
            <a:r>
              <a:rPr sz="1600" b="1" dirty="0">
                <a:solidFill>
                  <a:srgbClr val="00B050"/>
                </a:solidFill>
                <a:latin typeface="Meiryo"/>
                <a:cs typeface="Meiryo"/>
              </a:rPr>
              <a:t>と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13</a:t>
            </a: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回ですべて取り</a:t>
            </a:r>
            <a:r>
              <a:rPr sz="1600" b="1" dirty="0">
                <a:solidFill>
                  <a:srgbClr val="00B050"/>
                </a:solidFill>
                <a:latin typeface="Meiryo"/>
                <a:cs typeface="Meiryo"/>
              </a:rPr>
              <a:t>出せる</a:t>
            </a:r>
            <a:r>
              <a:rPr sz="1600" b="1" spc="-5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715135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Epoch</a:t>
            </a:r>
            <a:r>
              <a:rPr sz="1600" b="1" spc="-5" dirty="0">
                <a:solidFill>
                  <a:srgbClr val="00B050"/>
                </a:solidFill>
                <a:latin typeface="Meiryo"/>
                <a:cs typeface="Meiryo"/>
              </a:rPr>
              <a:t>の回数(</a:t>
            </a: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1~300回)分表⽰</a:t>
            </a:r>
            <a:endParaRPr sz="1600">
              <a:latin typeface="Meiryo"/>
              <a:cs typeface="Meiry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9268" y="2098973"/>
            <a:ext cx="2312035" cy="2826385"/>
            <a:chOff x="5549268" y="2098973"/>
            <a:chExt cx="2312035" cy="2826385"/>
          </a:xfrm>
        </p:grpSpPr>
        <p:sp>
          <p:nvSpPr>
            <p:cNvPr id="9" name="object 9"/>
            <p:cNvSpPr/>
            <p:nvPr/>
          </p:nvSpPr>
          <p:spPr>
            <a:xfrm>
              <a:off x="5561968" y="2111673"/>
              <a:ext cx="961390" cy="2800985"/>
            </a:xfrm>
            <a:custGeom>
              <a:avLst/>
              <a:gdLst/>
              <a:ahLst/>
              <a:cxnLst/>
              <a:rect l="l" t="t" r="r" b="b"/>
              <a:pathLst>
                <a:path w="961390" h="2800985">
                  <a:moveTo>
                    <a:pt x="0" y="0"/>
                  </a:moveTo>
                  <a:lnTo>
                    <a:pt x="960869" y="0"/>
                  </a:lnTo>
                  <a:lnTo>
                    <a:pt x="960869" y="2800750"/>
                  </a:lnTo>
                  <a:lnTo>
                    <a:pt x="0" y="28007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1226" y="2111673"/>
              <a:ext cx="1227455" cy="2800985"/>
            </a:xfrm>
            <a:custGeom>
              <a:avLst/>
              <a:gdLst/>
              <a:ahLst/>
              <a:cxnLst/>
              <a:rect l="l" t="t" r="r" b="b"/>
              <a:pathLst>
                <a:path w="1227454" h="2800985">
                  <a:moveTo>
                    <a:pt x="0" y="0"/>
                  </a:moveTo>
                  <a:lnTo>
                    <a:pt x="1227374" y="0"/>
                  </a:lnTo>
                  <a:lnTo>
                    <a:pt x="1227374" y="2800750"/>
                  </a:lnTo>
                  <a:lnTo>
                    <a:pt x="0" y="28007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09607" y="1390904"/>
            <a:ext cx="3711575" cy="6045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5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750" b="1" spc="65" dirty="0">
                <a:solidFill>
                  <a:srgbClr val="FF0000"/>
                </a:solidFill>
                <a:latin typeface="MS Gothic"/>
                <a:cs typeface="MS Gothic"/>
              </a:rPr>
              <a:t>数値は人によって異なる</a:t>
            </a:r>
            <a:endParaRPr sz="175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600" b="1" spc="-5" dirty="0">
                <a:solidFill>
                  <a:srgbClr val="7030A0"/>
                </a:solidFill>
                <a:latin typeface="Meiryo"/>
                <a:cs typeface="Meiryo"/>
              </a:rPr>
              <a:t>誤差(</a:t>
            </a:r>
            <a:r>
              <a:rPr sz="1600" b="1" spc="-10" dirty="0">
                <a:solidFill>
                  <a:srgbClr val="7030A0"/>
                </a:solidFill>
                <a:latin typeface="Meiryo"/>
                <a:cs typeface="Meiryo"/>
              </a:rPr>
              <a:t>epoch</a:t>
            </a:r>
            <a:r>
              <a:rPr sz="1600" b="1" spc="-5" dirty="0">
                <a:solidFill>
                  <a:srgbClr val="7030A0"/>
                </a:solidFill>
                <a:latin typeface="Meiryo"/>
                <a:cs typeface="Meiryo"/>
              </a:rPr>
              <a:t>が進むと誤差が⼩さくなる)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7040" y="3255772"/>
            <a:ext cx="3637279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spc="-10" dirty="0">
                <a:solidFill>
                  <a:srgbClr val="FF9300"/>
                </a:solidFill>
                <a:latin typeface="Meiryo"/>
                <a:cs typeface="Meiryo"/>
              </a:rPr>
              <a:t>metrics=で指定したので正解率も表⽰</a:t>
            </a:r>
            <a:r>
              <a:rPr sz="1600" b="1" spc="-50" dirty="0">
                <a:solidFill>
                  <a:srgbClr val="FF9300"/>
                </a:solidFill>
                <a:latin typeface="Meiryo"/>
                <a:cs typeface="Meiryo"/>
              </a:rPr>
              <a:t> </a:t>
            </a:r>
            <a:r>
              <a:rPr sz="1600" b="1" spc="-10" dirty="0">
                <a:solidFill>
                  <a:srgbClr val="FF9300"/>
                </a:solidFill>
                <a:latin typeface="Meiryo"/>
                <a:cs typeface="Meiryo"/>
              </a:rPr>
              <a:t>(epoch</a:t>
            </a:r>
            <a:r>
              <a:rPr sz="1600" b="1" spc="-5" dirty="0">
                <a:solidFill>
                  <a:srgbClr val="FF9300"/>
                </a:solidFill>
                <a:latin typeface="Meiryo"/>
                <a:cs typeface="Meiryo"/>
              </a:rPr>
              <a:t>が進むと正解率は概ね向上)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6" name="object 16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2239" y="530571"/>
            <a:ext cx="4847590" cy="1385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STEP3</a:t>
            </a:r>
            <a:r>
              <a:rPr sz="1950" b="1" spc="65" dirty="0">
                <a:latin typeface="Adobe Clean Han Black"/>
                <a:cs typeface="Adobe Clean Han Black"/>
              </a:rPr>
              <a:t>：データを入れて学習</a:t>
            </a:r>
            <a:endParaRPr sz="1950">
              <a:latin typeface="Adobe Clean Han Black"/>
              <a:cs typeface="Adobe Clean Han Black"/>
            </a:endParaRPr>
          </a:p>
          <a:p>
            <a:pPr marL="67310">
              <a:lnSpc>
                <a:spcPct val="100000"/>
              </a:lnSpc>
              <a:spcBef>
                <a:spcPts val="1345"/>
              </a:spcBef>
            </a:pPr>
            <a:r>
              <a:rPr sz="1600" b="1" dirty="0">
                <a:latin typeface="Courier New"/>
                <a:cs typeface="Courier New"/>
              </a:rPr>
              <a:t>result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model_3.fit</a:t>
            </a:r>
            <a:r>
              <a:rPr sz="1600" b="1" dirty="0">
                <a:solidFill>
                  <a:srgbClr val="376092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x_train3,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y_train,</a:t>
            </a:r>
            <a:endParaRPr sz="1600">
              <a:latin typeface="Courier New"/>
              <a:cs typeface="Courier New"/>
            </a:endParaRPr>
          </a:p>
          <a:p>
            <a:pPr marL="2633980" marR="203835" indent="45085">
              <a:lnSpc>
                <a:spcPts val="259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batch_size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32, </a:t>
            </a:r>
            <a:r>
              <a:rPr sz="1600" b="1" dirty="0">
                <a:latin typeface="Courier New"/>
                <a:cs typeface="Courier New"/>
              </a:rPr>
              <a:t>epochs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300</a:t>
            </a:r>
            <a:r>
              <a:rPr sz="1600" b="1" spc="-509" dirty="0"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376092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STEP3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008" y="590550"/>
            <a:ext cx="6751955" cy="3332479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310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</a:pPr>
            <a:r>
              <a:rPr sz="3100" b="1" spc="114" dirty="0">
                <a:latin typeface="MS PGothic"/>
                <a:cs typeface="MS PGothic"/>
              </a:rPr>
              <a:t>医療と</a:t>
            </a:r>
            <a:r>
              <a:rPr sz="3200" b="1" spc="-10" dirty="0">
                <a:latin typeface="Arial"/>
                <a:cs typeface="Arial"/>
              </a:rPr>
              <a:t>AI</a:t>
            </a:r>
            <a:r>
              <a:rPr sz="3100" b="1" spc="95" dirty="0">
                <a:latin typeface="MS PGothic"/>
                <a:cs typeface="MS PGothic"/>
              </a:rPr>
              <a:t>・ビッグデータ入門</a:t>
            </a:r>
            <a:endParaRPr sz="3100">
              <a:latin typeface="MS PGothic"/>
              <a:cs typeface="MS PGothic"/>
            </a:endParaRPr>
          </a:p>
          <a:p>
            <a:pPr marR="2540" algn="ctr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MS PGothic"/>
                <a:cs typeface="MS PGothic"/>
              </a:rPr>
              <a:t>演習</a:t>
            </a:r>
            <a:r>
              <a:rPr sz="3200" spc="-25" dirty="0">
                <a:latin typeface="Arial"/>
                <a:cs typeface="Arial"/>
              </a:rPr>
              <a:t>16</a:t>
            </a:r>
            <a:endParaRPr sz="3200">
              <a:latin typeface="Arial"/>
              <a:cs typeface="Arial"/>
            </a:endParaRPr>
          </a:p>
          <a:p>
            <a:pPr marR="87630" algn="ctr">
              <a:lnSpc>
                <a:spcPct val="100000"/>
              </a:lnSpc>
              <a:spcBef>
                <a:spcPts val="2365"/>
              </a:spcBef>
            </a:pPr>
            <a:r>
              <a:rPr sz="3100" b="1" spc="105" dirty="0">
                <a:latin typeface="MS PGothic"/>
                <a:cs typeface="MS PGothic"/>
              </a:rPr>
              <a:t>深層学習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2229" y="4397755"/>
            <a:ext cx="7106284" cy="671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spc="-10" dirty="0">
                <a:latin typeface="Arial"/>
                <a:cs typeface="Arial"/>
              </a:rPr>
              <a:t>*</a:t>
            </a:r>
            <a:r>
              <a:rPr sz="1800" dirty="0">
                <a:latin typeface="MS Gothic"/>
                <a:cs typeface="MS Gothic"/>
              </a:rPr>
              <a:t>本日演習</a:t>
            </a:r>
            <a:r>
              <a:rPr sz="1800" spc="-10" dirty="0">
                <a:latin typeface="Arial"/>
                <a:cs typeface="Arial"/>
              </a:rPr>
              <a:t>16</a:t>
            </a:r>
            <a:r>
              <a:rPr sz="1800" spc="-5" dirty="0">
                <a:latin typeface="MS Gothic"/>
                <a:cs typeface="MS Gothic"/>
              </a:rPr>
              <a:t>の授業後に複合領域コースの説明があります</a:t>
            </a:r>
            <a:endParaRPr sz="1800">
              <a:latin typeface="MS Gothic"/>
              <a:cs typeface="MS Gothic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1800" spc="-50" dirty="0">
                <a:solidFill>
                  <a:srgbClr val="89898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3C8ADD54-DE19-1267-25CF-60F444570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1" y="2647950"/>
            <a:ext cx="2103729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95736"/>
            <a:ext cx="6019800" cy="43688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10"/>
              </a:spcBef>
            </a:pPr>
            <a:r>
              <a:rPr sz="2000" b="1" spc="-10" dirty="0">
                <a:latin typeface="Courier New"/>
                <a:cs typeface="Courier New"/>
              </a:rPr>
              <a:t>result.history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700" y="2083307"/>
            <a:ext cx="7696834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695" algn="l"/>
                <a:tab pos="3495040" algn="l"/>
                <a:tab pos="5662295" algn="l"/>
              </a:tabLst>
            </a:pPr>
            <a:r>
              <a:rPr sz="1400" spc="-10" dirty="0">
                <a:latin typeface="Courier New"/>
                <a:cs typeface="Courier New"/>
              </a:rPr>
              <a:t>{'loss':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[27.132789611816406,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25.30379867553711,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23.575641632080078,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21.91482162475586,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20.267982482910156,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…],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'accuracy':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[0.3693467378616333,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0.3693467378616333,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0.3693467378616333,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0.3693467378616333,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0.3693467378616333,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…]}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514" y="3920245"/>
            <a:ext cx="8035290" cy="584835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170"/>
              </a:spcBef>
            </a:pPr>
            <a:r>
              <a:rPr sz="1600" b="1" dirty="0">
                <a:latin typeface="Meiryo"/>
                <a:cs typeface="Meiryo"/>
              </a:rPr>
              <a:t>{'loss</a:t>
            </a:r>
            <a:r>
              <a:rPr sz="1600" b="1" spc="-5" dirty="0">
                <a:latin typeface="Meiryo"/>
                <a:cs typeface="Meiryo"/>
              </a:rPr>
              <a:t>': [</a:t>
            </a:r>
            <a:r>
              <a:rPr sz="1600" b="1" spc="-10" dirty="0">
                <a:latin typeface="Meiryo"/>
                <a:cs typeface="Meiryo"/>
              </a:rPr>
              <a:t>1</a:t>
            </a:r>
            <a:r>
              <a:rPr sz="1600" b="1" dirty="0">
                <a:latin typeface="Meiryo"/>
                <a:cs typeface="Meiryo"/>
              </a:rPr>
              <a:t>回⽬の誤差, </a:t>
            </a:r>
            <a:r>
              <a:rPr sz="1600" b="1" spc="-20" dirty="0">
                <a:latin typeface="Meiryo"/>
                <a:cs typeface="Meiryo"/>
              </a:rPr>
              <a:t>2</a:t>
            </a:r>
            <a:r>
              <a:rPr sz="1600" b="1" dirty="0">
                <a:latin typeface="Meiryo"/>
                <a:cs typeface="Meiryo"/>
              </a:rPr>
              <a:t>回⽬の誤差, … , </a:t>
            </a:r>
            <a:r>
              <a:rPr sz="1600" b="1" spc="-20" dirty="0">
                <a:latin typeface="Meiryo"/>
                <a:cs typeface="Meiryo"/>
              </a:rPr>
              <a:t>300</a:t>
            </a:r>
            <a:r>
              <a:rPr sz="1600" b="1" spc="-10" dirty="0">
                <a:latin typeface="Meiryo"/>
                <a:cs typeface="Meiryo"/>
              </a:rPr>
              <a:t>回⽬の誤差],</a:t>
            </a:r>
            <a:endParaRPr sz="1600">
              <a:latin typeface="Meiryo"/>
              <a:cs typeface="Meiryo"/>
            </a:endParaRPr>
          </a:p>
          <a:p>
            <a:pPr marL="91440">
              <a:lnSpc>
                <a:spcPts val="1910"/>
              </a:lnSpc>
              <a:tabLst>
                <a:tab pos="3105785" algn="l"/>
                <a:tab pos="4804410" algn="l"/>
                <a:tab pos="5417185" algn="l"/>
              </a:tabLst>
            </a:pPr>
            <a:r>
              <a:rPr sz="1600" b="1" dirty="0">
                <a:latin typeface="Meiryo"/>
                <a:cs typeface="Meiryo"/>
              </a:rPr>
              <a:t>'accuracy':</a:t>
            </a:r>
            <a:r>
              <a:rPr sz="1600" b="1" spc="-60" dirty="0">
                <a:latin typeface="Meiryo"/>
                <a:cs typeface="Meiryo"/>
              </a:rPr>
              <a:t> </a:t>
            </a:r>
            <a:r>
              <a:rPr sz="1600" b="1" spc="-10" dirty="0">
                <a:latin typeface="Meiryo"/>
                <a:cs typeface="Meiryo"/>
              </a:rPr>
              <a:t>[1</a:t>
            </a:r>
            <a:r>
              <a:rPr sz="1600" b="1" dirty="0">
                <a:latin typeface="Meiryo"/>
                <a:cs typeface="Meiryo"/>
              </a:rPr>
              <a:t>回⽬の正解率</a:t>
            </a:r>
            <a:r>
              <a:rPr sz="1600" b="1" spc="-50" dirty="0">
                <a:latin typeface="Meiryo"/>
                <a:cs typeface="Meiryo"/>
              </a:rPr>
              <a:t>,</a:t>
            </a:r>
            <a:r>
              <a:rPr sz="1600" b="1" dirty="0">
                <a:latin typeface="Meiryo"/>
                <a:cs typeface="Meiryo"/>
              </a:rPr>
              <a:t>	</a:t>
            </a:r>
            <a:r>
              <a:rPr sz="1600" b="1" spc="-20" dirty="0">
                <a:latin typeface="Meiryo"/>
                <a:cs typeface="Meiryo"/>
              </a:rPr>
              <a:t>2</a:t>
            </a:r>
            <a:r>
              <a:rPr sz="1600" b="1" dirty="0">
                <a:latin typeface="Meiryo"/>
                <a:cs typeface="Meiryo"/>
              </a:rPr>
              <a:t>回⽬の正解率</a:t>
            </a:r>
            <a:r>
              <a:rPr sz="1600" b="1" spc="-50" dirty="0">
                <a:latin typeface="Meiryo"/>
                <a:cs typeface="Meiryo"/>
              </a:rPr>
              <a:t>,</a:t>
            </a:r>
            <a:r>
              <a:rPr sz="1600" b="1" dirty="0">
                <a:latin typeface="Meiryo"/>
                <a:cs typeface="Meiryo"/>
              </a:rPr>
              <a:t>	…</a:t>
            </a:r>
            <a:r>
              <a:rPr sz="1600" b="1" spc="5" dirty="0">
                <a:latin typeface="Meiryo"/>
                <a:cs typeface="Meiryo"/>
              </a:rPr>
              <a:t> </a:t>
            </a:r>
            <a:r>
              <a:rPr sz="1600" b="1" spc="-50" dirty="0">
                <a:latin typeface="Meiryo"/>
                <a:cs typeface="Meiryo"/>
              </a:rPr>
              <a:t>,</a:t>
            </a:r>
            <a:r>
              <a:rPr sz="1600" b="1" dirty="0">
                <a:latin typeface="Meiryo"/>
                <a:cs typeface="Meiryo"/>
              </a:rPr>
              <a:t>	</a:t>
            </a:r>
            <a:r>
              <a:rPr sz="1600" b="1" spc="-20" dirty="0">
                <a:latin typeface="Meiryo"/>
                <a:cs typeface="Meiryo"/>
              </a:rPr>
              <a:t>300</a:t>
            </a:r>
            <a:r>
              <a:rPr sz="1600" b="1" dirty="0">
                <a:latin typeface="Meiryo"/>
                <a:cs typeface="Meiryo"/>
              </a:rPr>
              <a:t>回⽬の正解率</a:t>
            </a:r>
            <a:r>
              <a:rPr sz="1600" b="1" spc="-25" dirty="0">
                <a:latin typeface="Meiryo"/>
                <a:cs typeface="Meiryo"/>
              </a:rPr>
              <a:t>]}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523" y="3532123"/>
            <a:ext cx="507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1785" algn="l"/>
              </a:tabLst>
            </a:pPr>
            <a:r>
              <a:rPr sz="1800" b="1" dirty="0">
                <a:latin typeface="Meiryo"/>
                <a:cs typeface="Meiryo"/>
              </a:rPr>
              <a:t>辞書型で出</a:t>
            </a:r>
            <a:r>
              <a:rPr sz="1800" b="1" spc="-50" dirty="0">
                <a:latin typeface="Meiryo"/>
                <a:cs typeface="Meiryo"/>
              </a:rPr>
              <a:t>⼒</a:t>
            </a:r>
            <a:r>
              <a:rPr sz="1800" b="1" dirty="0">
                <a:latin typeface="Meiryo"/>
                <a:cs typeface="Meiryo"/>
              </a:rPr>
              <a:t>	{key</a:t>
            </a:r>
            <a:r>
              <a:rPr sz="1800" b="1" spc="-30" dirty="0">
                <a:latin typeface="Meiryo"/>
                <a:cs typeface="Meiryo"/>
              </a:rPr>
              <a:t> </a:t>
            </a:r>
            <a:r>
              <a:rPr sz="1800" b="1" dirty="0">
                <a:latin typeface="Meiryo"/>
                <a:cs typeface="Meiryo"/>
              </a:rPr>
              <a:t>:</a:t>
            </a:r>
            <a:r>
              <a:rPr sz="1800" b="1" spc="-35" dirty="0">
                <a:latin typeface="Meiryo"/>
                <a:cs typeface="Meiryo"/>
              </a:rPr>
              <a:t> </a:t>
            </a:r>
            <a:r>
              <a:rPr sz="1800" b="1" dirty="0">
                <a:latin typeface="Meiryo"/>
                <a:cs typeface="Meiryo"/>
              </a:rPr>
              <a:t>value,</a:t>
            </a:r>
            <a:r>
              <a:rPr sz="1800" b="1" spc="-30" dirty="0">
                <a:latin typeface="Meiryo"/>
                <a:cs typeface="Meiryo"/>
              </a:rPr>
              <a:t> </a:t>
            </a:r>
            <a:r>
              <a:rPr sz="1800" b="1" dirty="0">
                <a:latin typeface="Meiryo"/>
                <a:cs typeface="Meiryo"/>
              </a:rPr>
              <a:t>key,</a:t>
            </a:r>
            <a:r>
              <a:rPr sz="1800" b="1" spc="-35" dirty="0">
                <a:latin typeface="Meiryo"/>
                <a:cs typeface="Meiryo"/>
              </a:rPr>
              <a:t> </a:t>
            </a:r>
            <a:r>
              <a:rPr sz="1800" b="1" dirty="0">
                <a:latin typeface="Meiryo"/>
                <a:cs typeface="Meiryo"/>
              </a:rPr>
              <a:t>value,</a:t>
            </a:r>
            <a:r>
              <a:rPr sz="1800" b="1" spc="-30" dirty="0">
                <a:latin typeface="Meiryo"/>
                <a:cs typeface="Meiryo"/>
              </a:rPr>
              <a:t> </a:t>
            </a:r>
            <a:r>
              <a:rPr sz="1800" b="1" spc="-10" dirty="0">
                <a:latin typeface="Meiryo"/>
                <a:cs typeface="Meiryo"/>
              </a:rPr>
              <a:t>....}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239" y="2076323"/>
            <a:ext cx="476884" cy="427355"/>
          </a:xfrm>
          <a:custGeom>
            <a:avLst/>
            <a:gdLst/>
            <a:ahLst/>
            <a:cxnLst/>
            <a:rect l="l" t="t" r="r" b="b"/>
            <a:pathLst>
              <a:path w="476884" h="427355">
                <a:moveTo>
                  <a:pt x="262811" y="0"/>
                </a:moveTo>
                <a:lnTo>
                  <a:pt x="262811" y="106775"/>
                </a:lnTo>
                <a:lnTo>
                  <a:pt x="0" y="106775"/>
                </a:lnTo>
                <a:lnTo>
                  <a:pt x="0" y="320325"/>
                </a:lnTo>
                <a:lnTo>
                  <a:pt x="262811" y="320325"/>
                </a:lnTo>
                <a:lnTo>
                  <a:pt x="262811" y="427100"/>
                </a:lnTo>
                <a:lnTo>
                  <a:pt x="476360" y="213550"/>
                </a:lnTo>
                <a:lnTo>
                  <a:pt x="262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256915" cy="796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80" dirty="0">
                <a:latin typeface="Adobe Clean Han Black"/>
                <a:cs typeface="Adobe Clean Han Black"/>
              </a:rPr>
              <a:t>STEP4</a:t>
            </a:r>
            <a:r>
              <a:rPr sz="1950" b="1" spc="60" dirty="0">
                <a:latin typeface="Adobe Clean Han Black"/>
                <a:cs typeface="Adobe Clean Han Black"/>
              </a:rPr>
              <a:t>：学習結果の図示</a:t>
            </a:r>
            <a:endParaRPr sz="1950">
              <a:latin typeface="Adobe Clean Han Black"/>
              <a:cs typeface="Adobe Clean Han Black"/>
            </a:endParaRPr>
          </a:p>
          <a:p>
            <a:pPr marL="161290">
              <a:lnSpc>
                <a:spcPct val="100000"/>
              </a:lnSpc>
              <a:spcBef>
                <a:spcPts val="1555"/>
              </a:spcBef>
              <a:tabLst>
                <a:tab pos="1643380" algn="l"/>
              </a:tabLst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8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	学習結果の表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⽰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STEP4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：学習結果の図示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4851" y="471373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95736"/>
            <a:ext cx="6019800" cy="43688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10"/>
              </a:spcBef>
            </a:pPr>
            <a:r>
              <a:rPr sz="2000" b="1" spc="-10" dirty="0">
                <a:latin typeface="Courier New"/>
                <a:cs typeface="Courier New"/>
              </a:rPr>
              <a:t>result.history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44851" y="471373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2083307"/>
            <a:ext cx="7696834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695" algn="l"/>
                <a:tab pos="3495040" algn="l"/>
                <a:tab pos="5662295" algn="l"/>
              </a:tabLst>
            </a:pPr>
            <a:r>
              <a:rPr sz="1400" spc="-10" dirty="0">
                <a:latin typeface="Courier New"/>
                <a:cs typeface="Courier New"/>
              </a:rPr>
              <a:t>{'loss':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[27.132789611816406,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25.30379867553711,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23.575641632080078,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21.91482162475586,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20.267982482910156,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…],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'accuracy':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[0.3693467378616333,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0.3693467378616333,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0.3693467378616333,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0.3693467378616333,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0.3693467378616333,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…]}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239" y="2076323"/>
            <a:ext cx="476884" cy="427355"/>
          </a:xfrm>
          <a:custGeom>
            <a:avLst/>
            <a:gdLst/>
            <a:ahLst/>
            <a:cxnLst/>
            <a:rect l="l" t="t" r="r" b="b"/>
            <a:pathLst>
              <a:path w="476884" h="427355">
                <a:moveTo>
                  <a:pt x="262811" y="0"/>
                </a:moveTo>
                <a:lnTo>
                  <a:pt x="262811" y="106775"/>
                </a:lnTo>
                <a:lnTo>
                  <a:pt x="0" y="106775"/>
                </a:lnTo>
                <a:lnTo>
                  <a:pt x="0" y="320325"/>
                </a:lnTo>
                <a:lnTo>
                  <a:pt x="262811" y="320325"/>
                </a:lnTo>
                <a:lnTo>
                  <a:pt x="262811" y="427100"/>
                </a:lnTo>
                <a:lnTo>
                  <a:pt x="476360" y="213550"/>
                </a:lnTo>
                <a:lnTo>
                  <a:pt x="262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256915" cy="796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80" dirty="0">
                <a:latin typeface="Adobe Clean Han Black"/>
                <a:cs typeface="Adobe Clean Han Black"/>
              </a:rPr>
              <a:t>STEP4</a:t>
            </a:r>
            <a:r>
              <a:rPr sz="1950" b="1" spc="60" dirty="0">
                <a:latin typeface="Adobe Clean Han Black"/>
                <a:cs typeface="Adobe Clean Han Black"/>
              </a:rPr>
              <a:t>：学習結果の図示</a:t>
            </a:r>
            <a:endParaRPr sz="1950">
              <a:latin typeface="Adobe Clean Han Black"/>
              <a:cs typeface="Adobe Clean Han Black"/>
            </a:endParaRPr>
          </a:p>
          <a:p>
            <a:pPr marL="161290">
              <a:lnSpc>
                <a:spcPct val="100000"/>
              </a:lnSpc>
              <a:spcBef>
                <a:spcPts val="1555"/>
              </a:spcBef>
              <a:tabLst>
                <a:tab pos="1643380" algn="l"/>
              </a:tabLst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8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	学習結果の表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⽰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STEP4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：学習結果の図示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" y="3073883"/>
            <a:ext cx="6019800" cy="43688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15"/>
              </a:spcBef>
            </a:pPr>
            <a:r>
              <a:rPr sz="2000" b="1" spc="-10" dirty="0">
                <a:latin typeface="Courier New"/>
                <a:cs typeface="Courier New"/>
              </a:rPr>
              <a:t>result.history[‘loss’]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8700" y="3756660"/>
            <a:ext cx="487172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3860" algn="l"/>
              </a:tabLst>
            </a:pPr>
            <a:r>
              <a:rPr sz="1400" spc="-10" dirty="0">
                <a:latin typeface="Courier New"/>
                <a:cs typeface="Courier New"/>
              </a:rPr>
              <a:t>[27.132789611816406,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10" dirty="0">
                <a:latin typeface="Courier New"/>
                <a:cs typeface="Courier New"/>
              </a:rPr>
              <a:t>25.30379867553711,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21.91482162475586,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20.267982482910156,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…]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8612" y="3756660"/>
            <a:ext cx="20472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ourier New"/>
                <a:cs typeface="Courier New"/>
              </a:rPr>
              <a:t>23.575641632080078,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4239" y="3679555"/>
            <a:ext cx="476884" cy="427355"/>
          </a:xfrm>
          <a:custGeom>
            <a:avLst/>
            <a:gdLst/>
            <a:ahLst/>
            <a:cxnLst/>
            <a:rect l="l" t="t" r="r" b="b"/>
            <a:pathLst>
              <a:path w="476884" h="427354">
                <a:moveTo>
                  <a:pt x="262811" y="0"/>
                </a:moveTo>
                <a:lnTo>
                  <a:pt x="262811" y="106775"/>
                </a:lnTo>
                <a:lnTo>
                  <a:pt x="0" y="106775"/>
                </a:lnTo>
                <a:lnTo>
                  <a:pt x="0" y="320324"/>
                </a:lnTo>
                <a:lnTo>
                  <a:pt x="262811" y="320324"/>
                </a:lnTo>
                <a:lnTo>
                  <a:pt x="262811" y="427099"/>
                </a:lnTo>
                <a:lnTo>
                  <a:pt x="476360" y="213549"/>
                </a:lnTo>
                <a:lnTo>
                  <a:pt x="262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4611" y="4443476"/>
            <a:ext cx="3837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eiryo"/>
                <a:cs typeface="Meiryo"/>
              </a:rPr>
              <a:t>(変数名)[key</a:t>
            </a:r>
            <a:r>
              <a:rPr sz="1800" b="1" spc="-5" dirty="0">
                <a:latin typeface="Meiryo"/>
                <a:cs typeface="Meiryo"/>
              </a:rPr>
              <a:t>]で</a:t>
            </a:r>
            <a:r>
              <a:rPr sz="1800" b="1" spc="-20" dirty="0">
                <a:latin typeface="Meiryo"/>
                <a:cs typeface="Meiryo"/>
              </a:rPr>
              <a:t>value</a:t>
            </a:r>
            <a:r>
              <a:rPr sz="1800" b="1" spc="-10" dirty="0">
                <a:latin typeface="Meiryo"/>
                <a:cs typeface="Meiryo"/>
              </a:rPr>
              <a:t>を取り出せる</a:t>
            </a:r>
            <a:endParaRPr sz="180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46" y="1315471"/>
            <a:ext cx="6019800" cy="185801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79705" marR="1463040">
              <a:lnSpc>
                <a:spcPts val="2110"/>
              </a:lnSpc>
              <a:spcBef>
                <a:spcPts val="265"/>
              </a:spcBef>
            </a:pPr>
            <a:r>
              <a:rPr sz="1800" b="1" spc="-10" dirty="0">
                <a:latin typeface="Courier New"/>
                <a:cs typeface="Courier New"/>
              </a:rPr>
              <a:t>plt.plot(result.history['loss']) plt.title('loss')</a:t>
            </a:r>
            <a:endParaRPr sz="1800">
              <a:latin typeface="Courier New"/>
              <a:cs typeface="Courier New"/>
            </a:endParaRPr>
          </a:p>
          <a:p>
            <a:pPr marL="179705">
              <a:lnSpc>
                <a:spcPts val="2125"/>
              </a:lnSpc>
            </a:pPr>
            <a:r>
              <a:rPr sz="1800" b="1" spc="-10" dirty="0">
                <a:latin typeface="Courier New"/>
                <a:cs typeface="Courier New"/>
              </a:rPr>
              <a:t>plt.show()</a:t>
            </a:r>
            <a:endParaRPr sz="1800">
              <a:latin typeface="Courier New"/>
              <a:cs typeface="Courier New"/>
            </a:endParaRPr>
          </a:p>
          <a:p>
            <a:pPr marL="179705" marR="916940">
              <a:lnSpc>
                <a:spcPct val="102200"/>
              </a:lnSpc>
              <a:spcBef>
                <a:spcPts val="890"/>
              </a:spcBef>
            </a:pPr>
            <a:r>
              <a:rPr sz="1800" b="1" spc="-10" dirty="0">
                <a:latin typeface="Courier New"/>
                <a:cs typeface="Courier New"/>
              </a:rPr>
              <a:t>plt.plot(result.history['accuracy']) plt.title('accuracy')</a:t>
            </a:r>
            <a:endParaRPr sz="1800">
              <a:latin typeface="Courier New"/>
              <a:cs typeface="Courier New"/>
            </a:endParaRPr>
          </a:p>
          <a:p>
            <a:pPr marL="179705">
              <a:lnSpc>
                <a:spcPts val="2110"/>
              </a:lnSpc>
            </a:pPr>
            <a:r>
              <a:rPr sz="1800" b="1" spc="-10" dirty="0">
                <a:latin typeface="Courier New"/>
                <a:cs typeface="Courier New"/>
              </a:rPr>
              <a:t>plt.show()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44851" y="471373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251" y="3397937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152400" y="0"/>
                </a:moveTo>
                <a:lnTo>
                  <a:pt x="152400" y="92580"/>
                </a:lnTo>
                <a:lnTo>
                  <a:pt x="0" y="92580"/>
                </a:lnTo>
                <a:lnTo>
                  <a:pt x="0" y="277741"/>
                </a:lnTo>
                <a:lnTo>
                  <a:pt x="152400" y="277741"/>
                </a:lnTo>
                <a:lnTo>
                  <a:pt x="152400" y="370321"/>
                </a:lnTo>
                <a:lnTo>
                  <a:pt x="304801" y="185160"/>
                </a:lnTo>
                <a:lnTo>
                  <a:pt x="1524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5" y="3369106"/>
            <a:ext cx="3845741" cy="14578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29403" y="3399027"/>
            <a:ext cx="4338955" cy="14827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459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plt.plot(x,y)</a:t>
            </a:r>
            <a:r>
              <a:rPr sz="1600" b="1" spc="-5" dirty="0">
                <a:latin typeface="Meiryo"/>
                <a:cs typeface="Meiryo"/>
              </a:rPr>
              <a:t>で各点をつなぐ線を描ける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6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y</a:t>
            </a:r>
            <a:r>
              <a:rPr sz="1600" b="1" dirty="0">
                <a:latin typeface="Meiryo"/>
                <a:cs typeface="Meiryo"/>
              </a:rPr>
              <a:t>は結果の</a:t>
            </a:r>
            <a:r>
              <a:rPr sz="1600" b="1" spc="-10" dirty="0">
                <a:latin typeface="Courier New"/>
                <a:cs typeface="Courier New"/>
              </a:rPr>
              <a:t>loss/accuracy</a:t>
            </a:r>
            <a:r>
              <a:rPr sz="1600" b="1" spc="-20" dirty="0">
                <a:latin typeface="Meiryo"/>
                <a:cs typeface="Meiryo"/>
              </a:rPr>
              <a:t>を選択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84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x</a:t>
            </a:r>
            <a:r>
              <a:rPr sz="1600" b="1" dirty="0">
                <a:latin typeface="Meiryo"/>
                <a:cs typeface="Meiryo"/>
              </a:rPr>
              <a:t>は指定していないとデータ数</a:t>
            </a:r>
            <a:r>
              <a:rPr sz="1600" b="1" spc="-10" dirty="0">
                <a:latin typeface="Courier New"/>
                <a:cs typeface="Courier New"/>
              </a:rPr>
              <a:t>(300</a:t>
            </a:r>
            <a:r>
              <a:rPr sz="1600" b="1" dirty="0">
                <a:latin typeface="Meiryo"/>
                <a:cs typeface="Meiryo"/>
              </a:rPr>
              <a:t>回</a:t>
            </a:r>
            <a:r>
              <a:rPr sz="1600" b="1" spc="-50" dirty="0">
                <a:latin typeface="Meiryo"/>
                <a:cs typeface="Meiryo"/>
              </a:rPr>
              <a:t>）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8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plt.title()</a:t>
            </a:r>
            <a:r>
              <a:rPr sz="1600" b="1" spc="-10" dirty="0">
                <a:latin typeface="Meiryo"/>
                <a:cs typeface="Meiryo"/>
              </a:rPr>
              <a:t>でタイトルをつける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85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plt.show()</a:t>
            </a:r>
            <a:r>
              <a:rPr sz="1600" b="1" spc="-10" dirty="0">
                <a:latin typeface="Meiryo"/>
                <a:cs typeface="Meiryo"/>
              </a:rPr>
              <a:t>で図を表⽰する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7300" y="11683"/>
            <a:ext cx="428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2239" y="358839"/>
            <a:ext cx="3201035" cy="928369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b="1" spc="80" dirty="0">
                <a:latin typeface="Adobe Clean Han Black"/>
                <a:cs typeface="Adobe Clean Han Black"/>
              </a:rPr>
              <a:t>STEP4</a:t>
            </a:r>
            <a:r>
              <a:rPr sz="1950" b="1" spc="60" dirty="0">
                <a:latin typeface="Adobe Clean Han Black"/>
                <a:cs typeface="Adobe Clean Han Black"/>
              </a:rPr>
              <a:t>：学習結果の図示</a:t>
            </a:r>
            <a:endParaRPr sz="1950">
              <a:latin typeface="Adobe Clean Han Black"/>
              <a:cs typeface="Adobe Clean Han Black"/>
            </a:endParaRPr>
          </a:p>
          <a:p>
            <a:pPr marL="104775">
              <a:lnSpc>
                <a:spcPct val="100000"/>
              </a:lnSpc>
              <a:spcBef>
                <a:spcPts val="1245"/>
              </a:spcBef>
              <a:tabLst>
                <a:tab pos="1587500" algn="l"/>
              </a:tabLst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9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	学習結果の図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⽰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STEP4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：学習結果の図示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46" y="1337923"/>
            <a:ext cx="4735830" cy="9569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79705" marR="178435">
              <a:lnSpc>
                <a:spcPts val="2110"/>
              </a:lnSpc>
              <a:spcBef>
                <a:spcPts val="90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plt.plot(result.history['loss']) </a:t>
            </a:r>
            <a:r>
              <a:rPr sz="1800" b="1" spc="-10" dirty="0">
                <a:latin typeface="Courier New"/>
                <a:cs typeface="Courier New"/>
              </a:rPr>
              <a:t>plt.title('loss')</a:t>
            </a:r>
            <a:endParaRPr sz="1800">
              <a:latin typeface="Courier New"/>
              <a:cs typeface="Courier New"/>
            </a:endParaRPr>
          </a:p>
          <a:p>
            <a:pPr marL="179705">
              <a:lnSpc>
                <a:spcPts val="2125"/>
              </a:lnSpc>
            </a:pPr>
            <a:r>
              <a:rPr sz="1800" b="1" spc="-10" dirty="0">
                <a:latin typeface="Courier New"/>
                <a:cs typeface="Courier New"/>
              </a:rPr>
              <a:t>plt.show()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946" y="2312093"/>
            <a:ext cx="491490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plt.plot(result.history['accuracy'])</a:t>
            </a:r>
            <a:endParaRPr sz="1800">
              <a:latin typeface="Courier New"/>
              <a:cs typeface="Courier New"/>
            </a:endParaRPr>
          </a:p>
          <a:p>
            <a:pPr marR="2040889">
              <a:lnSpc>
                <a:spcPts val="2110"/>
              </a:lnSpc>
              <a:spcBef>
                <a:spcPts val="160"/>
              </a:spcBef>
            </a:pPr>
            <a:r>
              <a:rPr sz="1800" b="1" spc="-10" dirty="0">
                <a:latin typeface="Courier New"/>
                <a:cs typeface="Courier New"/>
              </a:rPr>
              <a:t>plt.title('accuracy') plt.show()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300" y="11683"/>
            <a:ext cx="4288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7" name="object 7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239" y="358839"/>
            <a:ext cx="3201035" cy="928369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b="1" spc="80" dirty="0">
                <a:latin typeface="Adobe Clean Han Black"/>
                <a:cs typeface="Adobe Clean Han Black"/>
              </a:rPr>
              <a:t>STEP4</a:t>
            </a:r>
            <a:r>
              <a:rPr sz="1950" b="1" spc="60" dirty="0">
                <a:latin typeface="Adobe Clean Han Black"/>
                <a:cs typeface="Adobe Clean Han Black"/>
              </a:rPr>
              <a:t>：学習結果の図示</a:t>
            </a:r>
            <a:endParaRPr sz="1950">
              <a:latin typeface="Adobe Clean Han Black"/>
              <a:cs typeface="Adobe Clean Han Black"/>
            </a:endParaRPr>
          </a:p>
          <a:p>
            <a:pPr marL="104775">
              <a:lnSpc>
                <a:spcPct val="100000"/>
              </a:lnSpc>
              <a:spcBef>
                <a:spcPts val="1245"/>
              </a:spcBef>
              <a:tabLst>
                <a:tab pos="1587500" algn="l"/>
              </a:tabLst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9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	学習結果の図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⽰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STEP4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：学習結果の図示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598" y="2345582"/>
            <a:ext cx="5101590" cy="827797"/>
          </a:xfrm>
          <a:custGeom>
            <a:avLst/>
            <a:gdLst/>
            <a:ahLst/>
            <a:cxnLst/>
            <a:rect l="l" t="t" r="r" b="b"/>
            <a:pathLst>
              <a:path w="5101590" h="929005">
                <a:moveTo>
                  <a:pt x="5101086" y="0"/>
                </a:moveTo>
                <a:lnTo>
                  <a:pt x="0" y="0"/>
                </a:lnTo>
                <a:lnTo>
                  <a:pt x="0" y="928903"/>
                </a:lnTo>
                <a:lnTo>
                  <a:pt x="5101086" y="928903"/>
                </a:lnTo>
                <a:lnTo>
                  <a:pt x="5101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7891" y="2879851"/>
            <a:ext cx="180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plt.plot(x,y)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2974" y="2867660"/>
            <a:ext cx="290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←x</a:t>
            </a:r>
            <a:r>
              <a:rPr sz="1800" b="1" dirty="0">
                <a:latin typeface="Meiryo"/>
                <a:cs typeface="Meiryo"/>
              </a:rPr>
              <a:t>軸に</a:t>
            </a:r>
            <a:r>
              <a:rPr sz="1800" b="1" spc="-10" dirty="0">
                <a:latin typeface="Courier New"/>
                <a:cs typeface="Courier New"/>
              </a:rPr>
              <a:t>x</a:t>
            </a:r>
            <a:r>
              <a:rPr sz="1800" b="1" dirty="0">
                <a:latin typeface="Meiryo"/>
                <a:cs typeface="Meiryo"/>
              </a:rPr>
              <a:t>、</a:t>
            </a:r>
            <a:r>
              <a:rPr sz="1800" b="1" spc="-10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Meiryo"/>
                <a:cs typeface="Meiryo"/>
              </a:rPr>
              <a:t>軸に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Meiryo"/>
                <a:cs typeface="Meiryo"/>
              </a:rPr>
              <a:t>で折れ線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891" y="3446779"/>
            <a:ext cx="152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plt.plot(y)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2974" y="3431540"/>
            <a:ext cx="417830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←x</a:t>
            </a:r>
            <a:r>
              <a:rPr sz="1800" b="1" dirty="0">
                <a:latin typeface="Meiryo"/>
                <a:cs typeface="Meiryo"/>
              </a:rPr>
              <a:t>軸に</a:t>
            </a:r>
            <a:r>
              <a:rPr sz="1800" b="1" spc="-10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Meiryo"/>
                <a:cs typeface="Meiryo"/>
              </a:rPr>
              <a:t>のデータの数だけ</a:t>
            </a:r>
            <a:r>
              <a:rPr sz="1800" b="1" spc="-10" dirty="0">
                <a:latin typeface="Courier New"/>
                <a:cs typeface="Courier New"/>
              </a:rPr>
              <a:t>[0,1,2..]</a:t>
            </a:r>
            <a:r>
              <a:rPr sz="1800" b="1" spc="-50" dirty="0">
                <a:latin typeface="Meiryo"/>
                <a:cs typeface="Meiryo"/>
              </a:rPr>
              <a:t>、</a:t>
            </a:r>
            <a:endParaRPr sz="1800">
              <a:latin typeface="Meiryo"/>
              <a:cs typeface="Meiryo"/>
            </a:endParaRPr>
          </a:p>
          <a:p>
            <a:pPr marL="149225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Meiryo"/>
                <a:cs typeface="Meiryo"/>
              </a:rPr>
              <a:t>軸に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Meiryo"/>
                <a:cs typeface="Meiryo"/>
              </a:rPr>
              <a:t>で折れ線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891" y="4150867"/>
            <a:ext cx="7458709" cy="8940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b="1" spc="-10" dirty="0">
                <a:latin typeface="Courier New"/>
                <a:cs typeface="Courier New"/>
              </a:rPr>
              <a:t>plt.plot(result.history[‘loss’])</a:t>
            </a:r>
            <a:endParaRPr sz="1800">
              <a:latin typeface="Courier New"/>
              <a:cs typeface="Courier New"/>
            </a:endParaRPr>
          </a:p>
          <a:p>
            <a:pPr marL="525780">
              <a:lnSpc>
                <a:spcPct val="100000"/>
              </a:lnSpc>
              <a:spcBef>
                <a:spcPts val="170"/>
              </a:spcBef>
            </a:pPr>
            <a:r>
              <a:rPr sz="1800" b="1" spc="-10" dirty="0">
                <a:latin typeface="Courier New"/>
                <a:cs typeface="Courier New"/>
              </a:rPr>
              <a:t>←x</a:t>
            </a:r>
            <a:r>
              <a:rPr sz="1800" b="1" dirty="0">
                <a:latin typeface="Meiryo"/>
                <a:cs typeface="Meiryo"/>
              </a:rPr>
              <a:t>軸に</a:t>
            </a:r>
            <a:r>
              <a:rPr sz="1800" b="1" spc="-10" dirty="0">
                <a:latin typeface="Courier New"/>
                <a:cs typeface="Courier New"/>
              </a:rPr>
              <a:t>[0,1,2...,299]</a:t>
            </a:r>
            <a:r>
              <a:rPr sz="1800" b="1" spc="-50" dirty="0">
                <a:latin typeface="Meiryo"/>
                <a:cs typeface="Meiryo"/>
              </a:rPr>
              <a:t>、</a:t>
            </a:r>
            <a:endParaRPr sz="1800">
              <a:latin typeface="Meiryo"/>
              <a:cs typeface="Meiryo"/>
            </a:endParaRPr>
          </a:p>
          <a:p>
            <a:pPr marL="662305">
              <a:lnSpc>
                <a:spcPct val="100000"/>
              </a:lnSpc>
              <a:spcBef>
                <a:spcPts val="25"/>
              </a:spcBef>
            </a:pPr>
            <a:r>
              <a:rPr sz="1800" b="1" spc="-10" dirty="0">
                <a:latin typeface="Courier New"/>
                <a:cs typeface="Courier New"/>
              </a:rPr>
              <a:t>y</a:t>
            </a:r>
            <a:r>
              <a:rPr sz="1800" b="1" spc="-5" dirty="0">
                <a:latin typeface="Meiryo"/>
                <a:cs typeface="Meiryo"/>
              </a:rPr>
              <a:t>軸に[</a:t>
            </a:r>
            <a:r>
              <a:rPr sz="1800" b="1" spc="-10" dirty="0">
                <a:latin typeface="Meiryo"/>
                <a:cs typeface="Meiryo"/>
              </a:rPr>
              <a:t>1</a:t>
            </a:r>
            <a:r>
              <a:rPr sz="1800" b="1" spc="-5" dirty="0">
                <a:latin typeface="Meiryo"/>
                <a:cs typeface="Meiryo"/>
              </a:rPr>
              <a:t>回⽬の誤差, </a:t>
            </a:r>
            <a:r>
              <a:rPr sz="1800" b="1" spc="-10" dirty="0">
                <a:latin typeface="Meiryo"/>
                <a:cs typeface="Meiryo"/>
              </a:rPr>
              <a:t>2</a:t>
            </a:r>
            <a:r>
              <a:rPr sz="1800" b="1" spc="-5" dirty="0">
                <a:latin typeface="Meiryo"/>
                <a:cs typeface="Meiryo"/>
              </a:rPr>
              <a:t>回⽬の誤差, … , </a:t>
            </a:r>
            <a:r>
              <a:rPr sz="1800" b="1" spc="-10" dirty="0">
                <a:latin typeface="Meiryo"/>
                <a:cs typeface="Meiryo"/>
              </a:rPr>
              <a:t>300回⽬の誤差],で折れ線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9951" y="1263396"/>
            <a:ext cx="1818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[1,4,5]</a:t>
            </a:r>
            <a:r>
              <a:rPr sz="1400" dirty="0">
                <a:latin typeface="Arial"/>
                <a:cs typeface="Arial"/>
              </a:rPr>
              <a:t>	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[2,3,6]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0737" y="1536406"/>
            <a:ext cx="1801009" cy="137219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7965" y="3223807"/>
            <a:ext cx="1706876" cy="134898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298425" y="2961132"/>
            <a:ext cx="808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[2,3,6]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465" y="1392367"/>
            <a:ext cx="6209399" cy="23342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3721100"/>
            <a:ext cx="7844155" cy="99504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230504" algn="ctr">
              <a:lnSpc>
                <a:spcPct val="100000"/>
              </a:lnSpc>
              <a:spcBef>
                <a:spcPts val="650"/>
              </a:spcBef>
              <a:tabLst>
                <a:tab pos="3424554" algn="l"/>
              </a:tabLst>
            </a:pPr>
            <a:r>
              <a:rPr sz="2700" baseline="1543" dirty="0">
                <a:latin typeface="MS Gothic"/>
                <a:cs typeface="MS Gothic"/>
              </a:rPr>
              <a:t>エポック回</a:t>
            </a:r>
            <a:r>
              <a:rPr sz="2700" spc="-75" baseline="1543" dirty="0">
                <a:latin typeface="MS Gothic"/>
                <a:cs typeface="MS Gothic"/>
              </a:rPr>
              <a:t>数</a:t>
            </a:r>
            <a:r>
              <a:rPr sz="2700" baseline="1543" dirty="0">
                <a:latin typeface="MS Gothic"/>
                <a:cs typeface="MS Gothic"/>
              </a:rPr>
              <a:t>	</a:t>
            </a:r>
            <a:r>
              <a:rPr sz="1800" dirty="0">
                <a:latin typeface="MS Gothic"/>
                <a:cs typeface="MS Gothic"/>
              </a:rPr>
              <a:t>エポック回</a:t>
            </a:r>
            <a:r>
              <a:rPr sz="1800" spc="-50" dirty="0">
                <a:latin typeface="MS Gothic"/>
                <a:cs typeface="MS Gothic"/>
              </a:rPr>
              <a:t>数</a:t>
            </a:r>
            <a:endParaRPr sz="1800">
              <a:latin typeface="MS Gothic"/>
              <a:cs typeface="MS Gothic"/>
            </a:endParaRPr>
          </a:p>
          <a:p>
            <a:pPr marL="12700" marR="5080">
              <a:lnSpc>
                <a:spcPct val="102200"/>
              </a:lnSpc>
              <a:spcBef>
                <a:spcPts val="505"/>
              </a:spcBef>
              <a:tabLst>
                <a:tab pos="4126865" algn="l"/>
              </a:tabLst>
            </a:pPr>
            <a:r>
              <a:rPr sz="1800" b="1" spc="-10" dirty="0">
                <a:solidFill>
                  <a:srgbClr val="C00000"/>
                </a:solidFill>
                <a:latin typeface="Meiryo"/>
                <a:cs typeface="Meiryo"/>
              </a:rPr>
              <a:t>30~40</a:t>
            </a:r>
            <a:r>
              <a:rPr sz="1800" b="1" dirty="0">
                <a:solidFill>
                  <a:srgbClr val="C00000"/>
                </a:solidFill>
                <a:latin typeface="Meiryo"/>
                <a:cs typeface="Meiryo"/>
              </a:rPr>
              <a:t>回ぐらいで</a:t>
            </a:r>
            <a:r>
              <a:rPr sz="1800" b="1" spc="-10" dirty="0">
                <a:solidFill>
                  <a:srgbClr val="C00000"/>
                </a:solidFill>
                <a:latin typeface="Meiryo"/>
                <a:cs typeface="Meiryo"/>
              </a:rPr>
              <a:t>loss</a:t>
            </a:r>
            <a:r>
              <a:rPr sz="1800" b="1" dirty="0">
                <a:solidFill>
                  <a:srgbClr val="C00000"/>
                </a:solidFill>
                <a:latin typeface="Meiryo"/>
                <a:cs typeface="Meiryo"/>
              </a:rPr>
              <a:t>が⼩さくなり、 </a:t>
            </a:r>
            <a:r>
              <a:rPr sz="1800" b="1" spc="-10" dirty="0">
                <a:solidFill>
                  <a:srgbClr val="C00000"/>
                </a:solidFill>
                <a:latin typeface="Meiryo"/>
                <a:cs typeface="Meiryo"/>
              </a:rPr>
              <a:t>60~70</a:t>
            </a:r>
            <a:r>
              <a:rPr sz="1800" b="1" dirty="0">
                <a:solidFill>
                  <a:srgbClr val="C00000"/>
                </a:solidFill>
                <a:latin typeface="Meiryo"/>
                <a:cs typeface="Meiryo"/>
              </a:rPr>
              <a:t>回ぐらいで</a:t>
            </a:r>
            <a:r>
              <a:rPr sz="1800" b="1" spc="-10" dirty="0">
                <a:solidFill>
                  <a:srgbClr val="C00000"/>
                </a:solidFill>
                <a:latin typeface="Meiryo"/>
                <a:cs typeface="Meiryo"/>
              </a:rPr>
              <a:t>accuracy</a:t>
            </a:r>
            <a:r>
              <a:rPr sz="1800" b="1" dirty="0">
                <a:solidFill>
                  <a:srgbClr val="C00000"/>
                </a:solidFill>
                <a:latin typeface="Meiryo"/>
                <a:cs typeface="Meiryo"/>
              </a:rPr>
              <a:t>が安</a:t>
            </a:r>
            <a:r>
              <a:rPr sz="1800" b="1" spc="-50" dirty="0">
                <a:solidFill>
                  <a:srgbClr val="C00000"/>
                </a:solidFill>
                <a:latin typeface="Meiryo"/>
                <a:cs typeface="Meiryo"/>
              </a:rPr>
              <a:t>定</a:t>
            </a:r>
            <a:r>
              <a:rPr sz="1800" b="1" dirty="0">
                <a:solidFill>
                  <a:srgbClr val="C00000"/>
                </a:solidFill>
                <a:latin typeface="Meiryo"/>
                <a:cs typeface="Meiryo"/>
              </a:rPr>
              <a:t>そのあとはある程度⼀</a:t>
            </a:r>
            <a:r>
              <a:rPr sz="1800" b="1" spc="-50" dirty="0">
                <a:solidFill>
                  <a:srgbClr val="C00000"/>
                </a:solidFill>
                <a:latin typeface="Meiryo"/>
                <a:cs typeface="Meiryo"/>
              </a:rPr>
              <a:t>定</a:t>
            </a:r>
            <a:r>
              <a:rPr sz="1800" b="1" dirty="0">
                <a:solidFill>
                  <a:srgbClr val="C00000"/>
                </a:solidFill>
                <a:latin typeface="Meiryo"/>
                <a:cs typeface="Meiryo"/>
              </a:rPr>
              <a:t>	して、その後も</a:t>
            </a:r>
            <a:r>
              <a:rPr sz="1800" b="1" spc="-10" dirty="0">
                <a:solidFill>
                  <a:srgbClr val="C00000"/>
                </a:solidFill>
                <a:latin typeface="Meiryo"/>
                <a:cs typeface="Meiryo"/>
              </a:rPr>
              <a:t>300</a:t>
            </a:r>
            <a:r>
              <a:rPr sz="1800" b="1" dirty="0">
                <a:solidFill>
                  <a:srgbClr val="C00000"/>
                </a:solidFill>
                <a:latin typeface="Meiryo"/>
                <a:cs typeface="Meiryo"/>
              </a:rPr>
              <a:t>回まで微</a:t>
            </a:r>
            <a:r>
              <a:rPr sz="1800" b="1" spc="-50" dirty="0">
                <a:solidFill>
                  <a:srgbClr val="C00000"/>
                </a:solidFill>
                <a:latin typeface="Meiryo"/>
                <a:cs typeface="Meiryo"/>
              </a:rPr>
              <a:t>増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7" name="object 7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239" y="530571"/>
            <a:ext cx="297243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80" dirty="0">
                <a:latin typeface="Adobe Clean Han Black"/>
                <a:cs typeface="Adobe Clean Han Black"/>
              </a:rPr>
              <a:t>STEP4</a:t>
            </a:r>
            <a:r>
              <a:rPr sz="1950" b="1" spc="60" dirty="0">
                <a:latin typeface="Adobe Clean Han Black"/>
                <a:cs typeface="Adobe Clean Han Black"/>
              </a:rPr>
              <a:t>：学習結果の図示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STEP4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：学習結果の図示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26" y="1637734"/>
            <a:ext cx="8897620" cy="118110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79705" marR="397510">
              <a:lnSpc>
                <a:spcPts val="29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evaluate_loss,</a:t>
            </a:r>
            <a:r>
              <a:rPr sz="1600" b="1" spc="-1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evaluate_accuracy</a:t>
            </a:r>
            <a:r>
              <a:rPr sz="1600" b="1" spc="-1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model_3.evaluate(x_test3,</a:t>
            </a:r>
            <a:r>
              <a:rPr sz="1600" b="1" spc="-1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y_test) print(evaluate_loss)</a:t>
            </a:r>
            <a:endParaRPr sz="16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730"/>
              </a:spcBef>
            </a:pPr>
            <a:r>
              <a:rPr sz="1600" b="1" spc="-10" dirty="0">
                <a:latin typeface="Courier New"/>
                <a:cs typeface="Courier New"/>
              </a:rPr>
              <a:t>print(evaluate_accuracy)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3962908"/>
            <a:ext cx="7979409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Meiryo"/>
                <a:cs typeface="Meiryo"/>
              </a:rPr>
              <a:t>モデル名</a:t>
            </a:r>
            <a:r>
              <a:rPr sz="1600" b="1" spc="-10" dirty="0">
                <a:latin typeface="Courier New"/>
                <a:cs typeface="Courier New"/>
              </a:rPr>
              <a:t>).evaluate(x,y)</a:t>
            </a:r>
            <a:r>
              <a:rPr sz="1600" b="1" dirty="0">
                <a:latin typeface="Meiryo"/>
                <a:cs typeface="Meiryo"/>
              </a:rPr>
              <a:t>で</a:t>
            </a:r>
            <a:r>
              <a:rPr sz="1600" b="1" spc="-10" dirty="0">
                <a:latin typeface="Courier New"/>
                <a:cs typeface="Courier New"/>
              </a:rPr>
              <a:t>loss</a:t>
            </a:r>
            <a:r>
              <a:rPr sz="1600" b="1" dirty="0">
                <a:latin typeface="Meiryo"/>
                <a:cs typeface="Meiryo"/>
              </a:rPr>
              <a:t>と</a:t>
            </a:r>
            <a:r>
              <a:rPr sz="1600" b="1" spc="-10" dirty="0">
                <a:latin typeface="Courier New"/>
                <a:cs typeface="Courier New"/>
              </a:rPr>
              <a:t>accuracy(</a:t>
            </a:r>
            <a:r>
              <a:rPr sz="1600" b="1" dirty="0">
                <a:latin typeface="Meiryo"/>
                <a:cs typeface="Meiryo"/>
              </a:rPr>
              <a:t>モデルで指定したため</a:t>
            </a:r>
            <a:r>
              <a:rPr sz="1600" b="1" spc="-10" dirty="0">
                <a:latin typeface="Courier New"/>
                <a:cs typeface="Courier New"/>
              </a:rPr>
              <a:t>)</a:t>
            </a:r>
            <a:r>
              <a:rPr sz="1600" b="1" spc="-20" dirty="0">
                <a:latin typeface="Meiryo"/>
                <a:cs typeface="Meiryo"/>
              </a:rPr>
              <a:t>を計算</a:t>
            </a:r>
            <a:endParaRPr sz="1600">
              <a:latin typeface="Meiryo"/>
              <a:cs typeface="Meiryo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600">
              <a:latin typeface="Meiryo"/>
              <a:cs typeface="Meiryo"/>
            </a:endParaRPr>
          </a:p>
          <a:p>
            <a:pPr marR="5080" algn="r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986" y="3276514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152400" y="0"/>
                </a:moveTo>
                <a:lnTo>
                  <a:pt x="152400" y="92580"/>
                </a:lnTo>
                <a:lnTo>
                  <a:pt x="0" y="92580"/>
                </a:lnTo>
                <a:lnTo>
                  <a:pt x="0" y="277741"/>
                </a:lnTo>
                <a:lnTo>
                  <a:pt x="152400" y="277741"/>
                </a:lnTo>
                <a:lnTo>
                  <a:pt x="152400" y="370321"/>
                </a:lnTo>
                <a:lnTo>
                  <a:pt x="304800" y="185160"/>
                </a:lnTo>
                <a:lnTo>
                  <a:pt x="1524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7147" y="3114527"/>
            <a:ext cx="8626853" cy="4514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b="1" spc="50" dirty="0">
                <a:latin typeface="Cambria Math"/>
                <a:cs typeface="Cambria Math"/>
              </a:rPr>
              <a:t>6/6</a:t>
            </a:r>
            <a:r>
              <a:rPr sz="1350" b="1" spc="90" dirty="0">
                <a:latin typeface="Cambria Math"/>
                <a:cs typeface="Cambria Math"/>
              </a:rPr>
              <a:t> </a:t>
            </a:r>
            <a:r>
              <a:rPr sz="1350" b="1" spc="70" dirty="0">
                <a:latin typeface="Cambria Math"/>
                <a:cs typeface="Cambria Math"/>
              </a:rPr>
              <a:t>[==============================]</a:t>
            </a:r>
            <a:r>
              <a:rPr sz="1350" b="1" spc="7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-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0s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spc="50" dirty="0">
                <a:latin typeface="Cambria Math"/>
                <a:cs typeface="Cambria Math"/>
              </a:rPr>
              <a:t>5ms/step</a:t>
            </a:r>
            <a:r>
              <a:rPr sz="1350" b="1" spc="10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-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loss:</a:t>
            </a:r>
            <a:r>
              <a:rPr sz="1350" b="1" spc="100" dirty="0">
                <a:latin typeface="Cambria Math"/>
                <a:cs typeface="Cambria Math"/>
              </a:rPr>
              <a:t> </a:t>
            </a:r>
            <a:r>
              <a:rPr sz="1350" b="1" spc="50" dirty="0">
                <a:latin typeface="Cambria Math"/>
                <a:cs typeface="Cambria Math"/>
              </a:rPr>
              <a:t>0.4682</a:t>
            </a:r>
            <a:r>
              <a:rPr sz="1350" b="1" spc="90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-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spc="50" dirty="0">
                <a:latin typeface="Cambria Math"/>
                <a:cs typeface="Cambria Math"/>
              </a:rPr>
              <a:t>accuracy:</a:t>
            </a:r>
            <a:r>
              <a:rPr sz="1350" b="1" spc="100" dirty="0">
                <a:latin typeface="Cambria Math"/>
                <a:cs typeface="Cambria Math"/>
              </a:rPr>
              <a:t> </a:t>
            </a:r>
            <a:r>
              <a:rPr sz="1350" b="1" spc="40" dirty="0">
                <a:latin typeface="Cambria Math"/>
                <a:cs typeface="Cambria Math"/>
              </a:rPr>
              <a:t>0.8070</a:t>
            </a:r>
            <a:endParaRPr sz="13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350" b="1" spc="45" dirty="0">
                <a:latin typeface="Cambria Math"/>
                <a:cs typeface="Cambria Math"/>
              </a:rPr>
              <a:t>0.46817949414253235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215" y="3555066"/>
            <a:ext cx="2025650" cy="27051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5"/>
              </a:spcBef>
            </a:pPr>
            <a:r>
              <a:rPr sz="1350" b="1" spc="45" dirty="0">
                <a:latin typeface="Cambria Math"/>
                <a:cs typeface="Cambria Math"/>
              </a:rPr>
              <a:t>0.8070175647735596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0489" y="3498596"/>
            <a:ext cx="4027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B050"/>
                </a:solidFill>
                <a:latin typeface="Meiryo"/>
                <a:cs typeface="Meiryo"/>
              </a:rPr>
              <a:t>正解率は</a:t>
            </a:r>
            <a:r>
              <a:rPr sz="1800" b="1" spc="-10" dirty="0">
                <a:solidFill>
                  <a:srgbClr val="00B050"/>
                </a:solidFill>
                <a:latin typeface="Meiryo"/>
                <a:cs typeface="Meiryo"/>
              </a:rPr>
              <a:t>80.7%なのであまり⾼くない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2" name="object 12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2239" y="530571"/>
            <a:ext cx="4726305" cy="850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STEP5</a:t>
            </a:r>
            <a:r>
              <a:rPr sz="1950" b="1" spc="60" dirty="0">
                <a:latin typeface="Adobe Clean Han Black"/>
                <a:cs typeface="Adobe Clean Han Black"/>
              </a:rPr>
              <a:t>：モデルの評価</a:t>
            </a:r>
            <a:endParaRPr sz="1950">
              <a:latin typeface="Adobe Clean Han Black"/>
              <a:cs typeface="Adobe Clean Han Black"/>
            </a:endParaRPr>
          </a:p>
          <a:p>
            <a:pPr marL="104775">
              <a:lnSpc>
                <a:spcPct val="100000"/>
              </a:lnSpc>
              <a:spcBef>
                <a:spcPts val="1985"/>
              </a:spcBef>
              <a:tabLst>
                <a:tab pos="1741170" algn="l"/>
              </a:tabLst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spc="-25" dirty="0">
                <a:solidFill>
                  <a:srgbClr val="002060"/>
                </a:solidFill>
                <a:latin typeface="Meiryo"/>
                <a:cs typeface="Meiryo"/>
              </a:rPr>
              <a:t>10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	検証⽤データでモデルの評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価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STEP5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99" y="1085850"/>
            <a:ext cx="6858000" cy="19050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10"/>
              </a:spcBef>
            </a:pPr>
            <a:endParaRPr sz="3600">
              <a:latin typeface="Times New Roman"/>
              <a:cs typeface="Times New Roman"/>
            </a:endParaRPr>
          </a:p>
          <a:p>
            <a:pPr marL="151130" algn="ctr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solidFill>
                  <a:srgbClr val="000000"/>
                </a:solidFill>
              </a:rPr>
              <a:t>精度を上げられるか検討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6232" y="3366516"/>
            <a:ext cx="8306434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925" b="1" spc="75" baseline="1424" dirty="0">
                <a:latin typeface="MS Gothic"/>
                <a:cs typeface="MS Gothic"/>
              </a:rPr>
              <a:t>今までが中間層</a:t>
            </a:r>
            <a:r>
              <a:rPr sz="2000" b="1" spc="-20" dirty="0">
                <a:latin typeface="Arial"/>
                <a:cs typeface="Arial"/>
              </a:rPr>
              <a:t>1</a:t>
            </a:r>
            <a:r>
              <a:rPr sz="2925" b="1" spc="75" baseline="1424" dirty="0">
                <a:latin typeface="MS Gothic"/>
                <a:cs typeface="MS Gothic"/>
              </a:rPr>
              <a:t>つ、特徴量が</a:t>
            </a:r>
            <a:r>
              <a:rPr sz="2000" b="1" spc="-20" dirty="0">
                <a:latin typeface="Arial"/>
                <a:cs typeface="Arial"/>
              </a:rPr>
              <a:t>3</a:t>
            </a:r>
            <a:r>
              <a:rPr sz="2925" b="1" spc="67" baseline="1424" dirty="0">
                <a:latin typeface="MS Gothic"/>
                <a:cs typeface="MS Gothic"/>
              </a:rPr>
              <a:t>個だったため精度が低い</a:t>
            </a:r>
            <a:endParaRPr sz="2925" baseline="1424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2285"/>
              </a:spcBef>
            </a:pPr>
            <a:endParaRPr sz="1950">
              <a:latin typeface="MS Gothic"/>
              <a:cs typeface="MS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950" b="1" spc="50" dirty="0">
                <a:latin typeface="MS Gothic"/>
                <a:cs typeface="MS Gothic"/>
              </a:rPr>
              <a:t>中間層と特徴量を増やしてモデルを複雑にして</a:t>
            </a:r>
            <a:r>
              <a:rPr sz="1950" b="1" u="sng" spc="50" dirty="0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精度が上がるか検討</a:t>
            </a:r>
            <a:r>
              <a:rPr sz="1950" b="1" u="none" spc="25" dirty="0">
                <a:latin typeface="MS Gothic"/>
                <a:cs typeface="MS Gothic"/>
              </a:rPr>
              <a:t>する</a:t>
            </a:r>
            <a:endParaRPr sz="1950">
              <a:latin typeface="MS Gothic"/>
              <a:cs typeface="MS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9745" y="3748811"/>
            <a:ext cx="624840" cy="436880"/>
          </a:xfrm>
          <a:custGeom>
            <a:avLst/>
            <a:gdLst/>
            <a:ahLst/>
            <a:cxnLst/>
            <a:rect l="l" t="t" r="r" b="b"/>
            <a:pathLst>
              <a:path w="624839" h="436879">
                <a:moveTo>
                  <a:pt x="468381" y="0"/>
                </a:moveTo>
                <a:lnTo>
                  <a:pt x="156127" y="0"/>
                </a:lnTo>
                <a:lnTo>
                  <a:pt x="156127" y="218225"/>
                </a:lnTo>
                <a:lnTo>
                  <a:pt x="0" y="218225"/>
                </a:lnTo>
                <a:lnTo>
                  <a:pt x="312254" y="436451"/>
                </a:lnTo>
                <a:lnTo>
                  <a:pt x="624508" y="218225"/>
                </a:lnTo>
                <a:lnTo>
                  <a:pt x="468381" y="218225"/>
                </a:lnTo>
                <a:lnTo>
                  <a:pt x="46838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5176" y="1618661"/>
            <a:ext cx="4585501" cy="11963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5846" y="669035"/>
            <a:ext cx="7005320" cy="78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Meiryo"/>
                <a:cs typeface="Meiryo"/>
              </a:rPr>
              <a:t>精度が上がるのか検討するため、作成する学習モデル</a:t>
            </a:r>
            <a:endParaRPr sz="2000">
              <a:latin typeface="Meiryo"/>
              <a:cs typeface="Meiryo"/>
            </a:endParaRPr>
          </a:p>
          <a:p>
            <a:pPr marR="5080" algn="r">
              <a:lnSpc>
                <a:spcPct val="100000"/>
              </a:lnSpc>
              <a:spcBef>
                <a:spcPts val="1425"/>
              </a:spcBef>
            </a:pPr>
            <a:r>
              <a:rPr sz="1800" b="1" dirty="0">
                <a:solidFill>
                  <a:srgbClr val="FF9300"/>
                </a:solidFill>
                <a:latin typeface="Meiryo"/>
                <a:cs typeface="Meiryo"/>
              </a:rPr>
              <a:t>中間層は</a:t>
            </a:r>
            <a:r>
              <a:rPr sz="1800" b="1" spc="-10" dirty="0">
                <a:solidFill>
                  <a:srgbClr val="FF9300"/>
                </a:solidFill>
                <a:latin typeface="Meiryo"/>
                <a:cs typeface="Meiryo"/>
              </a:rPr>
              <a:t>2</a:t>
            </a:r>
            <a:r>
              <a:rPr sz="1800" b="1" spc="-50" dirty="0">
                <a:solidFill>
                  <a:srgbClr val="FF9300"/>
                </a:solidFill>
                <a:latin typeface="Meiryo"/>
                <a:cs typeface="Meiryo"/>
              </a:rPr>
              <a:t>つ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4863" y="1525483"/>
            <a:ext cx="1036319" cy="1931035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20" dirty="0">
                <a:latin typeface="MS Gothic"/>
                <a:cs typeface="MS Gothic"/>
              </a:rPr>
              <a:t>入力層</a:t>
            </a:r>
            <a:endParaRPr sz="1200">
              <a:latin typeface="MS Gothic"/>
              <a:cs typeface="MS Gothic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200" b="1" spc="-35" dirty="0">
                <a:latin typeface="Calibri"/>
                <a:cs typeface="Calibri"/>
              </a:rPr>
              <a:t>input</a:t>
            </a:r>
            <a:r>
              <a:rPr sz="1150" b="1" dirty="0">
                <a:latin typeface="MS Gothic"/>
                <a:cs typeface="MS Gothic"/>
              </a:rPr>
              <a:t>は</a:t>
            </a:r>
            <a:r>
              <a:rPr sz="1150" b="1" dirty="0">
                <a:solidFill>
                  <a:srgbClr val="FF0000"/>
                </a:solidFill>
                <a:latin typeface="MS Gothic"/>
                <a:cs typeface="MS Gothic"/>
              </a:rPr>
              <a:t>１０</a:t>
            </a:r>
            <a:r>
              <a:rPr sz="1150" b="1" spc="-50" dirty="0">
                <a:latin typeface="MS Gothic"/>
                <a:cs typeface="MS Gothic"/>
              </a:rPr>
              <a:t>個</a:t>
            </a:r>
            <a:endParaRPr sz="1150">
              <a:latin typeface="MS Gothic"/>
              <a:cs typeface="MS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1345" y="2878953"/>
            <a:ext cx="1037590" cy="5080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595"/>
              </a:spcBef>
            </a:pPr>
            <a:r>
              <a:rPr sz="1150" b="1" spc="65" dirty="0">
                <a:latin typeface="MS Gothic"/>
                <a:cs typeface="MS Gothic"/>
              </a:rPr>
              <a:t>１層目</a:t>
            </a:r>
            <a:endParaRPr sz="1150">
              <a:latin typeface="MS Gothic"/>
              <a:cs typeface="MS Gothic"/>
            </a:endParaRPr>
          </a:p>
          <a:p>
            <a:pPr marR="5080" algn="ctr">
              <a:lnSpc>
                <a:spcPct val="100000"/>
              </a:lnSpc>
              <a:spcBef>
                <a:spcPts val="484"/>
              </a:spcBef>
            </a:pPr>
            <a:r>
              <a:rPr sz="1150" b="1" spc="90" dirty="0">
                <a:latin typeface="MS Gothic"/>
                <a:cs typeface="MS Gothic"/>
              </a:rPr>
              <a:t>ニューロン</a:t>
            </a: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150" b="1" spc="-50" dirty="0">
                <a:latin typeface="MS Gothic"/>
                <a:cs typeface="MS Gothic"/>
              </a:rPr>
              <a:t>つ</a:t>
            </a:r>
            <a:endParaRPr sz="1150"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3995" y="2878953"/>
            <a:ext cx="1037590" cy="5080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595"/>
              </a:spcBef>
            </a:pPr>
            <a:r>
              <a:rPr sz="1150" b="1" spc="65" dirty="0">
                <a:latin typeface="MS Gothic"/>
                <a:cs typeface="MS Gothic"/>
              </a:rPr>
              <a:t>２層目</a:t>
            </a:r>
            <a:endParaRPr sz="1150">
              <a:latin typeface="MS Gothic"/>
              <a:cs typeface="MS Gothic"/>
            </a:endParaRPr>
          </a:p>
          <a:p>
            <a:pPr marR="5080" algn="ctr">
              <a:lnSpc>
                <a:spcPct val="100000"/>
              </a:lnSpc>
              <a:spcBef>
                <a:spcPts val="484"/>
              </a:spcBef>
            </a:pPr>
            <a:r>
              <a:rPr sz="1150" b="1" spc="90" dirty="0">
                <a:latin typeface="MS Gothic"/>
                <a:cs typeface="MS Gothic"/>
              </a:rPr>
              <a:t>ニューロン</a:t>
            </a:r>
            <a:r>
              <a:rPr sz="1200" b="1" spc="-5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150" b="1" spc="-50" dirty="0">
                <a:latin typeface="MS Gothic"/>
                <a:cs typeface="MS Gothic"/>
              </a:rPr>
              <a:t>つ</a:t>
            </a:r>
            <a:endParaRPr sz="1150">
              <a:latin typeface="MS Gothic"/>
              <a:cs typeface="MS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4493" y="2867659"/>
            <a:ext cx="113411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6990">
              <a:lnSpc>
                <a:spcPct val="131700"/>
              </a:lnSpc>
              <a:spcBef>
                <a:spcPts val="100"/>
              </a:spcBef>
            </a:pPr>
            <a:r>
              <a:rPr sz="1200" dirty="0">
                <a:latin typeface="MS Gothic"/>
                <a:cs typeface="MS Gothic"/>
              </a:rPr>
              <a:t>３層目</a:t>
            </a:r>
            <a:r>
              <a:rPr sz="1200" spc="-65" dirty="0">
                <a:latin typeface="Arial"/>
                <a:cs typeface="Arial"/>
              </a:rPr>
              <a:t>(=</a:t>
            </a:r>
            <a:r>
              <a:rPr sz="1200" dirty="0">
                <a:latin typeface="MS Gothic"/>
                <a:cs typeface="MS Gothic"/>
              </a:rPr>
              <a:t>出力層</a:t>
            </a:r>
            <a:r>
              <a:rPr sz="1200" spc="-50" dirty="0">
                <a:latin typeface="Arial"/>
                <a:cs typeface="Arial"/>
              </a:rPr>
              <a:t>)</a:t>
            </a:r>
            <a:r>
              <a:rPr sz="1200" dirty="0">
                <a:latin typeface="MS Gothic"/>
                <a:cs typeface="MS Gothic"/>
              </a:rPr>
              <a:t>ニューロン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spc="-50" dirty="0">
                <a:latin typeface="MS Gothic"/>
                <a:cs typeface="MS Gothic"/>
              </a:rPr>
              <a:t>つ</a:t>
            </a:r>
            <a:endParaRPr sz="1200">
              <a:latin typeface="MS Gothic"/>
              <a:cs typeface="MS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8303" y="3765803"/>
            <a:ext cx="581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Meiryo"/>
                <a:cs typeface="Meiryo"/>
              </a:rPr>
              <a:t>⼆値分類の場合、最後に出る値は</a:t>
            </a:r>
            <a:r>
              <a:rPr sz="2000" b="1" spc="-10" dirty="0">
                <a:latin typeface="Meiryo"/>
                <a:cs typeface="Meiryo"/>
              </a:rPr>
              <a:t>Y=1になる確率</a:t>
            </a:r>
            <a:r>
              <a:rPr sz="2000" b="1" spc="-50" dirty="0">
                <a:latin typeface="Meiryo"/>
                <a:cs typeface="Meiryo"/>
              </a:rPr>
              <a:t>p</a:t>
            </a:r>
            <a:endParaRPr sz="200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223" y="2050795"/>
            <a:ext cx="16256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spc="-10" dirty="0">
                <a:solidFill>
                  <a:srgbClr val="00B050"/>
                </a:solidFill>
                <a:latin typeface="Meiryo"/>
                <a:cs typeface="Meiryo"/>
              </a:rPr>
              <a:t>⼊⼒する特徴量</a:t>
            </a:r>
            <a:r>
              <a:rPr sz="1800" b="1" dirty="0">
                <a:solidFill>
                  <a:srgbClr val="00B050"/>
                </a:solidFill>
                <a:latin typeface="Meiryo"/>
                <a:cs typeface="Meiryo"/>
              </a:rPr>
              <a:t>は</a:t>
            </a:r>
            <a:r>
              <a:rPr sz="1800" b="1" spc="-10" dirty="0">
                <a:solidFill>
                  <a:srgbClr val="00B050"/>
                </a:solidFill>
                <a:latin typeface="Meiryo"/>
                <a:cs typeface="Meiryo"/>
              </a:rPr>
              <a:t>10</a:t>
            </a:r>
            <a:r>
              <a:rPr sz="1800" b="1" spc="-15" dirty="0">
                <a:solidFill>
                  <a:srgbClr val="00B050"/>
                </a:solidFill>
                <a:latin typeface="Meiryo"/>
                <a:cs typeface="Meiryo"/>
              </a:rPr>
              <a:t>個にする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0" y="1504950"/>
            <a:ext cx="2564765" cy="1931035"/>
          </a:xfrm>
          <a:custGeom>
            <a:avLst/>
            <a:gdLst/>
            <a:ahLst/>
            <a:cxnLst/>
            <a:rect l="l" t="t" r="r" b="b"/>
            <a:pathLst>
              <a:path w="2564765" h="1931035">
                <a:moveTo>
                  <a:pt x="0" y="0"/>
                </a:moveTo>
                <a:lnTo>
                  <a:pt x="2564684" y="0"/>
                </a:lnTo>
                <a:lnTo>
                  <a:pt x="2564684" y="1930892"/>
                </a:lnTo>
                <a:lnTo>
                  <a:pt x="0" y="193089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454048"/>
            <a:ext cx="6233795" cy="163703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latin typeface="Courier New"/>
                <a:cs typeface="Courier New"/>
              </a:rPr>
              <a:t>x_train10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x_train[:,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0:10]</a:t>
            </a:r>
            <a:endParaRPr sz="2000">
              <a:latin typeface="Courier New"/>
              <a:cs typeface="Courier New"/>
            </a:endParaRPr>
          </a:p>
          <a:p>
            <a:pPr marL="205740" marR="2057400">
              <a:lnSpc>
                <a:spcPct val="129000"/>
              </a:lnSpc>
              <a:spcBef>
                <a:spcPts val="25"/>
              </a:spcBef>
            </a:pPr>
            <a:r>
              <a:rPr sz="2000" b="1" dirty="0">
                <a:latin typeface="Courier New"/>
                <a:cs typeface="Courier New"/>
              </a:rPr>
              <a:t>x_test10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x_test[:,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0:10] print(x_train10.shape)</a:t>
            </a:r>
            <a:endParaRPr sz="20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latin typeface="Courier New"/>
                <a:cs typeface="Courier New"/>
              </a:rPr>
              <a:t>print(x_test10.shape)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183" y="1057147"/>
            <a:ext cx="4104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11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 10</a:t>
            </a:r>
            <a:r>
              <a:rPr sz="1800" b="1" spc="-5" dirty="0">
                <a:solidFill>
                  <a:srgbClr val="002060"/>
                </a:solidFill>
                <a:latin typeface="Meiryo"/>
                <a:cs typeface="Meiryo"/>
              </a:rPr>
              <a:t>個の特徴量を抽出する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165" y="3140964"/>
            <a:ext cx="7044055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(398,</a:t>
            </a:r>
            <a:r>
              <a:rPr sz="2000" b="1" spc="-25" dirty="0">
                <a:latin typeface="Courier New"/>
                <a:cs typeface="Courier New"/>
              </a:rPr>
              <a:t> 10)</a:t>
            </a:r>
            <a:endParaRPr sz="200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(171,</a:t>
            </a:r>
            <a:r>
              <a:rPr sz="2000" b="1" spc="-25" dirty="0">
                <a:latin typeface="Courier New"/>
                <a:cs typeface="Courier New"/>
              </a:rPr>
              <a:t> 10)</a:t>
            </a:r>
            <a:endParaRPr sz="2000">
              <a:latin typeface="Courier New"/>
              <a:cs typeface="Courier New"/>
            </a:endParaRPr>
          </a:p>
          <a:p>
            <a:pPr marL="297815" indent="-285115">
              <a:lnSpc>
                <a:spcPct val="100000"/>
              </a:lnSpc>
              <a:spcBef>
                <a:spcPts val="1420"/>
              </a:spcBef>
              <a:buSzPct val="102857"/>
              <a:buFont typeface="Wingdings"/>
              <a:buChar char=""/>
              <a:tabLst>
                <a:tab pos="297815" algn="l"/>
              </a:tabLst>
            </a:pPr>
            <a:r>
              <a:rPr sz="1750" b="1" spc="70" dirty="0">
                <a:latin typeface="Adobe Clean Han ExtraBold"/>
                <a:cs typeface="Adobe Clean Han ExtraBold"/>
              </a:rPr>
              <a:t>特徴量を</a:t>
            </a:r>
            <a:r>
              <a:rPr sz="1800" b="1" spc="-10" dirty="0">
                <a:latin typeface="Courier New"/>
                <a:cs typeface="Courier New"/>
              </a:rPr>
              <a:t>1~10</a:t>
            </a:r>
            <a:r>
              <a:rPr sz="1750" b="1" spc="70" dirty="0">
                <a:latin typeface="Adobe Clean Han ExtraBold"/>
                <a:cs typeface="Adobe Clean Han ExtraBold"/>
              </a:rPr>
              <a:t>番目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750" b="1" spc="70" dirty="0">
                <a:latin typeface="Adobe Clean Han ExtraBold"/>
                <a:cs typeface="Adobe Clean Han ExtraBold"/>
              </a:rPr>
              <a:t>インデックス番号</a:t>
            </a:r>
            <a:r>
              <a:rPr sz="1800" b="1" spc="-10" dirty="0">
                <a:latin typeface="Courier New"/>
                <a:cs typeface="Courier New"/>
              </a:rPr>
              <a:t>0~10)</a:t>
            </a:r>
            <a:r>
              <a:rPr sz="1750" b="1" spc="60" dirty="0">
                <a:latin typeface="Adobe Clean Han ExtraBold"/>
                <a:cs typeface="Adobe Clean Han ExtraBold"/>
              </a:rPr>
              <a:t>の特徴量だけを選択</a:t>
            </a:r>
            <a:endParaRPr sz="1750">
              <a:latin typeface="Adobe Clean Han ExtraBold"/>
              <a:cs typeface="Adobe Clean Han ExtraBold"/>
            </a:endParaRPr>
          </a:p>
          <a:p>
            <a:pPr marL="297815" indent="-285115">
              <a:lnSpc>
                <a:spcPct val="100000"/>
              </a:lnSpc>
              <a:spcBef>
                <a:spcPts val="625"/>
              </a:spcBef>
              <a:buFont typeface="Wingdings"/>
              <a:buChar char=""/>
              <a:tabLst>
                <a:tab pos="297815" algn="l"/>
              </a:tabLst>
            </a:pP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750" b="1" spc="70" dirty="0">
                <a:latin typeface="Adobe Clean Han ExtraBold"/>
                <a:cs typeface="Adobe Clean Han ExtraBold"/>
              </a:rPr>
              <a:t>データ名</a:t>
            </a:r>
            <a:r>
              <a:rPr sz="1800" b="1" spc="-10" dirty="0">
                <a:latin typeface="Courier New"/>
                <a:cs typeface="Courier New"/>
              </a:rPr>
              <a:t>)[</a:t>
            </a:r>
            <a:r>
              <a:rPr sz="1750" b="1" spc="70" dirty="0">
                <a:latin typeface="Adobe Clean Han ExtraBold"/>
                <a:cs typeface="Adobe Clean Han ExtraBold"/>
              </a:rPr>
              <a:t>行番号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r>
              <a:rPr sz="1750" b="1" spc="70" dirty="0">
                <a:latin typeface="Adobe Clean Han ExtraBold"/>
                <a:cs typeface="Adobe Clean Han ExtraBold"/>
              </a:rPr>
              <a:t>列番号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r>
              <a:rPr sz="1750" b="1" spc="70" dirty="0">
                <a:latin typeface="Adobe Clean Han ExtraBold"/>
                <a:cs typeface="Adobe Clean Han ExtraBold"/>
              </a:rPr>
              <a:t>で</a:t>
            </a:r>
            <a:r>
              <a:rPr sz="1800" b="1" spc="-10" dirty="0">
                <a:latin typeface="Courier New"/>
                <a:cs typeface="Courier New"/>
              </a:rPr>
              <a:t>np</a:t>
            </a:r>
            <a:r>
              <a:rPr sz="1750" b="1" spc="65" dirty="0">
                <a:latin typeface="Adobe Clean Han ExtraBold"/>
                <a:cs typeface="Adobe Clean Han ExtraBold"/>
              </a:rPr>
              <a:t>配列の時は抽出できる</a:t>
            </a:r>
            <a:endParaRPr sz="1750">
              <a:latin typeface="Adobe Clean Han ExtraBold"/>
              <a:cs typeface="Adobe Clean Han Extra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831" y="3123780"/>
            <a:ext cx="476884" cy="427355"/>
          </a:xfrm>
          <a:custGeom>
            <a:avLst/>
            <a:gdLst/>
            <a:ahLst/>
            <a:cxnLst/>
            <a:rect l="l" t="t" r="r" b="b"/>
            <a:pathLst>
              <a:path w="476884" h="427354">
                <a:moveTo>
                  <a:pt x="262811" y="0"/>
                </a:moveTo>
                <a:lnTo>
                  <a:pt x="262811" y="106775"/>
                </a:lnTo>
                <a:lnTo>
                  <a:pt x="0" y="106775"/>
                </a:lnTo>
                <a:lnTo>
                  <a:pt x="0" y="320325"/>
                </a:lnTo>
                <a:lnTo>
                  <a:pt x="262811" y="320325"/>
                </a:lnTo>
                <a:lnTo>
                  <a:pt x="262811" y="427100"/>
                </a:lnTo>
                <a:lnTo>
                  <a:pt x="476360" y="213550"/>
                </a:lnTo>
                <a:lnTo>
                  <a:pt x="262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7" name="object 7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239" y="530571"/>
            <a:ext cx="271335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160" dirty="0">
                <a:latin typeface="Adobe Clean Han Black"/>
                <a:cs typeface="Adobe Clean Han Black"/>
              </a:rPr>
              <a:t>STEP1</a:t>
            </a:r>
            <a:r>
              <a:rPr sz="1950" b="1" spc="70" dirty="0">
                <a:latin typeface="Adobe Clean Han Black"/>
                <a:cs typeface="Adobe Clean Han Black"/>
              </a:rPr>
              <a:t>：データの用意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  <p:sp>
        <p:nvSpPr>
          <p:cNvPr id="12" name="object 12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STEP1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：データの用意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696" y="1428750"/>
            <a:ext cx="8187690" cy="2400300"/>
          </a:xfrm>
          <a:custGeom>
            <a:avLst/>
            <a:gdLst/>
            <a:ahLst/>
            <a:cxnLst/>
            <a:rect l="l" t="t" r="r" b="b"/>
            <a:pathLst>
              <a:path w="8187690" h="2400300">
                <a:moveTo>
                  <a:pt x="0" y="0"/>
                </a:moveTo>
                <a:lnTo>
                  <a:pt x="8187246" y="0"/>
                </a:lnTo>
                <a:lnTo>
                  <a:pt x="8187246" y="2400076"/>
                </a:lnTo>
                <a:lnTo>
                  <a:pt x="0" y="240007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model_10</a:t>
            </a:r>
            <a:r>
              <a:rPr spc="-45" dirty="0"/>
              <a:t> </a:t>
            </a:r>
            <a:r>
              <a:rPr dirty="0"/>
              <a:t>=</a:t>
            </a:r>
            <a:r>
              <a:rPr spc="-45" dirty="0"/>
              <a:t> </a:t>
            </a:r>
            <a:r>
              <a:rPr spc="-10" dirty="0"/>
              <a:t>Sequential</a:t>
            </a:r>
            <a:r>
              <a:rPr spc="-10" dirty="0">
                <a:solidFill>
                  <a:srgbClr val="0070C0"/>
                </a:solidFill>
              </a:rPr>
              <a:t>()</a:t>
            </a:r>
          </a:p>
          <a:p>
            <a:pPr marL="12700" marR="5080">
              <a:lnSpc>
                <a:spcPct val="120000"/>
              </a:lnSpc>
            </a:pPr>
            <a:r>
              <a:rPr dirty="0"/>
              <a:t>model_10.add</a:t>
            </a:r>
            <a:r>
              <a:rPr dirty="0">
                <a:solidFill>
                  <a:srgbClr val="0070C0"/>
                </a:solidFill>
              </a:rPr>
              <a:t>(</a:t>
            </a:r>
            <a:r>
              <a:rPr dirty="0"/>
              <a:t>Dense</a:t>
            </a:r>
            <a:r>
              <a:rPr dirty="0">
                <a:solidFill>
                  <a:srgbClr val="00B050"/>
                </a:solidFill>
              </a:rPr>
              <a:t>(4</a:t>
            </a:r>
            <a:r>
              <a:rPr dirty="0"/>
              <a:t>,</a:t>
            </a:r>
            <a:r>
              <a:rPr spc="-125" dirty="0"/>
              <a:t> </a:t>
            </a:r>
            <a:r>
              <a:rPr dirty="0"/>
              <a:t>input_shape=</a:t>
            </a:r>
            <a:r>
              <a:rPr dirty="0">
                <a:solidFill>
                  <a:srgbClr val="C00000"/>
                </a:solidFill>
              </a:rPr>
              <a:t>(</a:t>
            </a:r>
            <a:r>
              <a:rPr dirty="0">
                <a:solidFill>
                  <a:srgbClr val="00B050"/>
                </a:solidFill>
              </a:rPr>
              <a:t>10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)</a:t>
            </a:r>
            <a:r>
              <a:rPr dirty="0"/>
              <a:t>,</a:t>
            </a:r>
            <a:r>
              <a:rPr spc="-120" dirty="0"/>
              <a:t> </a:t>
            </a:r>
            <a:r>
              <a:rPr dirty="0"/>
              <a:t>activation</a:t>
            </a:r>
            <a:r>
              <a:rPr spc="-120" dirty="0"/>
              <a:t> </a:t>
            </a:r>
            <a:r>
              <a:rPr dirty="0"/>
              <a:t>=</a:t>
            </a:r>
            <a:r>
              <a:rPr spc="-120" dirty="0"/>
              <a:t> </a:t>
            </a:r>
            <a:r>
              <a:rPr spc="-10" dirty="0">
                <a:solidFill>
                  <a:srgbClr val="C00000"/>
                </a:solidFill>
              </a:rPr>
              <a:t>’relu’</a:t>
            </a:r>
            <a:r>
              <a:rPr spc="-10" dirty="0">
                <a:solidFill>
                  <a:srgbClr val="00B050"/>
                </a:solidFill>
              </a:rPr>
              <a:t>)</a:t>
            </a:r>
            <a:r>
              <a:rPr spc="-10" dirty="0">
                <a:solidFill>
                  <a:srgbClr val="0070C0"/>
                </a:solidFill>
              </a:rPr>
              <a:t>) </a:t>
            </a:r>
            <a:r>
              <a:rPr dirty="0"/>
              <a:t>model_10.add</a:t>
            </a:r>
            <a:r>
              <a:rPr dirty="0">
                <a:solidFill>
                  <a:srgbClr val="0070C0"/>
                </a:solidFill>
              </a:rPr>
              <a:t>(</a:t>
            </a:r>
            <a:r>
              <a:rPr dirty="0"/>
              <a:t>Dense</a:t>
            </a:r>
            <a:r>
              <a:rPr dirty="0">
                <a:solidFill>
                  <a:srgbClr val="00B050"/>
                </a:solidFill>
              </a:rPr>
              <a:t>(4</a:t>
            </a:r>
            <a:r>
              <a:rPr dirty="0"/>
              <a:t>,</a:t>
            </a:r>
            <a:r>
              <a:rPr spc="-105" dirty="0"/>
              <a:t> </a:t>
            </a:r>
            <a:r>
              <a:rPr dirty="0"/>
              <a:t>activation</a:t>
            </a:r>
            <a:r>
              <a:rPr spc="-105" dirty="0"/>
              <a:t> </a:t>
            </a:r>
            <a:r>
              <a:rPr dirty="0"/>
              <a:t>=</a:t>
            </a:r>
            <a:r>
              <a:rPr spc="-100" dirty="0"/>
              <a:t> </a:t>
            </a:r>
            <a:r>
              <a:rPr spc="-10" dirty="0">
                <a:solidFill>
                  <a:srgbClr val="C00000"/>
                </a:solidFill>
              </a:rPr>
              <a:t>’relu’</a:t>
            </a:r>
            <a:r>
              <a:rPr spc="-10" dirty="0">
                <a:solidFill>
                  <a:srgbClr val="00B050"/>
                </a:solidFill>
              </a:rPr>
              <a:t>)</a:t>
            </a:r>
            <a:r>
              <a:rPr spc="-10" dirty="0">
                <a:solidFill>
                  <a:srgbClr val="0070C0"/>
                </a:solidFill>
              </a:rPr>
              <a:t>) </a:t>
            </a:r>
            <a:r>
              <a:rPr dirty="0"/>
              <a:t>model_10.add</a:t>
            </a:r>
            <a:r>
              <a:rPr dirty="0">
                <a:solidFill>
                  <a:srgbClr val="0070C0"/>
                </a:solidFill>
              </a:rPr>
              <a:t>(</a:t>
            </a:r>
            <a:r>
              <a:rPr dirty="0"/>
              <a:t>Dense</a:t>
            </a:r>
            <a:r>
              <a:rPr dirty="0">
                <a:solidFill>
                  <a:srgbClr val="00B050"/>
                </a:solidFill>
              </a:rPr>
              <a:t>(1</a:t>
            </a:r>
            <a:r>
              <a:rPr dirty="0"/>
              <a:t>,</a:t>
            </a:r>
            <a:r>
              <a:rPr spc="-105" dirty="0"/>
              <a:t> </a:t>
            </a:r>
            <a:r>
              <a:rPr dirty="0"/>
              <a:t>activation</a:t>
            </a:r>
            <a:r>
              <a:rPr spc="-105" dirty="0"/>
              <a:t> </a:t>
            </a:r>
            <a:r>
              <a:rPr dirty="0"/>
              <a:t>=</a:t>
            </a:r>
            <a:r>
              <a:rPr spc="-100" dirty="0"/>
              <a:t> </a:t>
            </a:r>
            <a:r>
              <a:rPr spc="-10" dirty="0">
                <a:solidFill>
                  <a:srgbClr val="C00000"/>
                </a:solidFill>
              </a:rPr>
              <a:t>’sigmoid’</a:t>
            </a:r>
            <a:r>
              <a:rPr spc="-10" dirty="0">
                <a:solidFill>
                  <a:srgbClr val="00B050"/>
                </a:solidFill>
              </a:rPr>
              <a:t>)</a:t>
            </a:r>
            <a:r>
              <a:rPr spc="-10" dirty="0">
                <a:solidFill>
                  <a:srgbClr val="0070C0"/>
                </a:solidFill>
              </a:rPr>
              <a:t>) </a:t>
            </a:r>
            <a:r>
              <a:rPr dirty="0"/>
              <a:t>model_10.</a:t>
            </a:r>
            <a:r>
              <a:rPr dirty="0">
                <a:solidFill>
                  <a:srgbClr val="F2CC2C"/>
                </a:solidFill>
              </a:rPr>
              <a:t>compile</a:t>
            </a:r>
            <a:r>
              <a:rPr dirty="0">
                <a:solidFill>
                  <a:srgbClr val="0070C0"/>
                </a:solidFill>
              </a:rPr>
              <a:t>(</a:t>
            </a:r>
            <a:r>
              <a:rPr dirty="0"/>
              <a:t>loss</a:t>
            </a:r>
            <a:r>
              <a:rPr spc="-110" dirty="0"/>
              <a:t> </a:t>
            </a:r>
            <a:r>
              <a:rPr dirty="0"/>
              <a:t>=</a:t>
            </a:r>
            <a:r>
              <a:rPr spc="-105" dirty="0"/>
              <a:t> </a:t>
            </a:r>
            <a:r>
              <a:rPr spc="-10" dirty="0">
                <a:solidFill>
                  <a:srgbClr val="C00000"/>
                </a:solidFill>
              </a:rPr>
              <a:t>’binary_crossentropy’</a:t>
            </a:r>
            <a:r>
              <a:rPr spc="-10" dirty="0"/>
              <a:t>,</a:t>
            </a:r>
          </a:p>
          <a:p>
            <a:pPr marL="2090420" marR="2694305" indent="-38735">
              <a:lnSpc>
                <a:spcPct val="118800"/>
              </a:lnSpc>
              <a:spcBef>
                <a:spcPts val="25"/>
              </a:spcBef>
            </a:pPr>
            <a:r>
              <a:rPr dirty="0"/>
              <a:t>optimizer</a:t>
            </a:r>
            <a:r>
              <a:rPr spc="-5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10" dirty="0">
                <a:solidFill>
                  <a:srgbClr val="C00000"/>
                </a:solidFill>
              </a:rPr>
              <a:t>’Adam’, </a:t>
            </a:r>
            <a:r>
              <a:rPr dirty="0"/>
              <a:t>metrics</a:t>
            </a:r>
            <a:r>
              <a:rPr spc="-40" dirty="0"/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spc="-10" dirty="0">
                <a:solidFill>
                  <a:srgbClr val="00B050"/>
                </a:solidFill>
              </a:rPr>
              <a:t>[</a:t>
            </a:r>
            <a:r>
              <a:rPr spc="-10" dirty="0">
                <a:solidFill>
                  <a:srgbClr val="C00000"/>
                </a:solidFill>
              </a:rPr>
              <a:t>’accuracy’</a:t>
            </a:r>
            <a:r>
              <a:rPr spc="-10" dirty="0">
                <a:solidFill>
                  <a:srgbClr val="00B050"/>
                </a:solidFill>
              </a:rPr>
              <a:t>]</a:t>
            </a:r>
            <a:r>
              <a:rPr spc="-10" dirty="0">
                <a:solidFill>
                  <a:srgbClr val="0070C0"/>
                </a:solidFill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10" dirty="0"/>
              <a:t>model_10.summary</a:t>
            </a:r>
            <a:r>
              <a:rPr spc="-1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3183" y="1090676"/>
            <a:ext cx="3338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12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 学習モデルを設計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253" y="4003350"/>
            <a:ext cx="476884" cy="427355"/>
          </a:xfrm>
          <a:custGeom>
            <a:avLst/>
            <a:gdLst/>
            <a:ahLst/>
            <a:cxnLst/>
            <a:rect l="l" t="t" r="r" b="b"/>
            <a:pathLst>
              <a:path w="476884" h="427354">
                <a:moveTo>
                  <a:pt x="262811" y="0"/>
                </a:moveTo>
                <a:lnTo>
                  <a:pt x="262811" y="106774"/>
                </a:lnTo>
                <a:lnTo>
                  <a:pt x="0" y="106774"/>
                </a:lnTo>
                <a:lnTo>
                  <a:pt x="0" y="320324"/>
                </a:lnTo>
                <a:lnTo>
                  <a:pt x="262811" y="320324"/>
                </a:lnTo>
                <a:lnTo>
                  <a:pt x="262811" y="427099"/>
                </a:lnTo>
                <a:lnTo>
                  <a:pt x="476360" y="213549"/>
                </a:lnTo>
                <a:lnTo>
                  <a:pt x="262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479" y="3943647"/>
            <a:ext cx="2468982" cy="11564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837" y="3582224"/>
            <a:ext cx="4413162" cy="13653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9" name="object 9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  <p:sp>
        <p:nvSpPr>
          <p:cNvPr id="14" name="object 14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0376" y="4538487"/>
          <a:ext cx="8487409" cy="49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140">
                <a:tc gridSpan="3">
                  <a:txBody>
                    <a:bodyPr/>
                    <a:lstStyle/>
                    <a:p>
                      <a:pPr marL="304165">
                        <a:lnSpc>
                          <a:spcPts val="137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evaluate_loss,</a:t>
                      </a:r>
                      <a:r>
                        <a:rPr sz="12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evaluate_accuracy</a:t>
                      </a:r>
                      <a:r>
                        <a:rPr sz="12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2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dirty="0">
                          <a:latin typeface="Courier New"/>
                          <a:cs typeface="Courier New"/>
                        </a:rPr>
                        <a:t>model_3.evaluate(x_test3,</a:t>
                      </a:r>
                      <a:r>
                        <a:rPr sz="12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10" dirty="0">
                          <a:latin typeface="Courier New"/>
                          <a:cs typeface="Courier New"/>
                        </a:rPr>
                        <a:t>y_test)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DEADA">
                        <a:alpha val="501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04165">
                        <a:lnSpc>
                          <a:spcPts val="790"/>
                        </a:lnSpc>
                      </a:pPr>
                      <a:r>
                        <a:rPr sz="1200" b="1" spc="-10" dirty="0">
                          <a:latin typeface="Courier New"/>
                          <a:cs typeface="Courier New"/>
                        </a:rPr>
                        <a:t>print(evaluate_loss)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304165">
                        <a:lnSpc>
                          <a:spcPts val="1155"/>
                        </a:lnSpc>
                      </a:pPr>
                      <a:r>
                        <a:rPr sz="1200" b="1" spc="-10" dirty="0">
                          <a:latin typeface="Courier New"/>
                          <a:cs typeface="Courier New"/>
                        </a:rPr>
                        <a:t>print(evaluate_accuracy)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8064A2"/>
                      </a:solidFill>
                      <a:prstDash val="solid"/>
                    </a:lnR>
                    <a:solidFill>
                      <a:srgbClr val="FDEADA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655"/>
                        </a:lnSpc>
                      </a:pPr>
                      <a:r>
                        <a:rPr sz="1400" b="1" spc="-10" dirty="0">
                          <a:latin typeface="Meiryo"/>
                          <a:cs typeface="Meiryo"/>
                        </a:rPr>
                        <a:t>STEP5︓モデルの評価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28575">
                      <a:solidFill>
                        <a:srgbClr val="8064A2"/>
                      </a:solidFill>
                      <a:prstDash val="solid"/>
                    </a:lnL>
                    <a:lnR w="28575">
                      <a:solidFill>
                        <a:srgbClr val="8064A2"/>
                      </a:solidFill>
                      <a:prstDash val="solid"/>
                    </a:lnR>
                    <a:lnT w="28575">
                      <a:solidFill>
                        <a:srgbClr val="8064A2"/>
                      </a:solidFill>
                      <a:prstDash val="solid"/>
                    </a:lnT>
                    <a:lnB w="28575">
                      <a:solidFill>
                        <a:srgbClr val="8064A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64A2"/>
                      </a:solidFill>
                      <a:prstDash val="solid"/>
                    </a:lnL>
                    <a:solidFill>
                      <a:srgbClr val="FDEADA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2476" y="2306364"/>
            <a:ext cx="8435975" cy="1206500"/>
          </a:xfrm>
          <a:custGeom>
            <a:avLst/>
            <a:gdLst/>
            <a:ahLst/>
            <a:cxnLst/>
            <a:rect l="l" t="t" r="r" b="b"/>
            <a:pathLst>
              <a:path w="8435975" h="1206500">
                <a:moveTo>
                  <a:pt x="8435474" y="0"/>
                </a:moveTo>
                <a:lnTo>
                  <a:pt x="0" y="0"/>
                </a:lnTo>
                <a:lnTo>
                  <a:pt x="0" y="1206453"/>
                </a:lnTo>
                <a:lnTo>
                  <a:pt x="8435474" y="1206453"/>
                </a:lnTo>
                <a:lnTo>
                  <a:pt x="8435474" y="0"/>
                </a:lnTo>
                <a:close/>
              </a:path>
            </a:pathLst>
          </a:custGeom>
          <a:solidFill>
            <a:srgbClr val="FDEADA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619" y="1065662"/>
            <a:ext cx="8450580" cy="1195070"/>
          </a:xfrm>
          <a:custGeom>
            <a:avLst/>
            <a:gdLst/>
            <a:ahLst/>
            <a:cxnLst/>
            <a:rect l="l" t="t" r="r" b="b"/>
            <a:pathLst>
              <a:path w="8450580" h="1195070">
                <a:moveTo>
                  <a:pt x="8450330" y="0"/>
                </a:moveTo>
                <a:lnTo>
                  <a:pt x="0" y="0"/>
                </a:lnTo>
                <a:lnTo>
                  <a:pt x="0" y="1194739"/>
                </a:lnTo>
                <a:lnTo>
                  <a:pt x="8450330" y="1194739"/>
                </a:lnTo>
                <a:lnTo>
                  <a:pt x="8450330" y="0"/>
                </a:lnTo>
                <a:close/>
              </a:path>
            </a:pathLst>
          </a:custGeom>
          <a:solidFill>
            <a:srgbClr val="FDEADA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479" y="484981"/>
            <a:ext cx="8465820" cy="523240"/>
          </a:xfrm>
          <a:custGeom>
            <a:avLst/>
            <a:gdLst/>
            <a:ahLst/>
            <a:cxnLst/>
            <a:rect l="l" t="t" r="r" b="b"/>
            <a:pathLst>
              <a:path w="8465820" h="523240">
                <a:moveTo>
                  <a:pt x="8465760" y="0"/>
                </a:moveTo>
                <a:lnTo>
                  <a:pt x="0" y="0"/>
                </a:lnTo>
                <a:lnTo>
                  <a:pt x="0" y="522766"/>
                </a:lnTo>
                <a:lnTo>
                  <a:pt x="8465760" y="522766"/>
                </a:lnTo>
                <a:lnTo>
                  <a:pt x="8465760" y="0"/>
                </a:lnTo>
                <a:close/>
              </a:path>
            </a:pathLst>
          </a:custGeom>
          <a:solidFill>
            <a:srgbClr val="FDEADA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304" y="441451"/>
            <a:ext cx="2880360" cy="525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109980">
              <a:lnSpc>
                <a:spcPts val="1200"/>
              </a:lnSpc>
              <a:spcBef>
                <a:spcPts val="340"/>
              </a:spcBef>
            </a:pP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import</a:t>
            </a:r>
            <a:r>
              <a:rPr sz="1200" b="1" spc="-30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numpy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as</a:t>
            </a:r>
            <a:r>
              <a:rPr sz="1200" b="1" spc="-25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np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import</a:t>
            </a:r>
            <a:r>
              <a:rPr sz="1200" b="1" spc="-30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pandas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as</a:t>
            </a:r>
            <a:r>
              <a:rPr sz="1200" b="1" spc="-30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spc="-35" dirty="0">
                <a:latin typeface="Courier New"/>
                <a:cs typeface="Courier New"/>
              </a:rPr>
              <a:t>pd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import</a:t>
            </a:r>
            <a:r>
              <a:rPr sz="1200" b="1" spc="-60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matplotlib.pyplot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as</a:t>
            </a:r>
            <a:r>
              <a:rPr sz="1200" b="1" spc="-55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plt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376" y="999235"/>
            <a:ext cx="8487410" cy="12630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04165" marR="3938904">
              <a:lnSpc>
                <a:spcPts val="1300"/>
              </a:lnSpc>
              <a:spcBef>
                <a:spcPts val="260"/>
              </a:spcBef>
            </a:pP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from</a:t>
            </a:r>
            <a:r>
              <a:rPr sz="1200" b="1" spc="-60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sklearn.datasets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import</a:t>
            </a:r>
            <a:r>
              <a:rPr sz="1200" b="1" spc="-55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load_brest_cancer </a:t>
            </a:r>
            <a:r>
              <a:rPr sz="1200" b="1" dirty="0">
                <a:latin typeface="Courier New"/>
                <a:cs typeface="Courier New"/>
              </a:rPr>
              <a:t>bc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load_breast_cancer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spc="-10" dirty="0">
                <a:latin typeface="Courier New"/>
                <a:cs typeface="Courier New"/>
              </a:rPr>
              <a:t>as_frame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2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False)</a:t>
            </a:r>
            <a:endParaRPr sz="1200">
              <a:latin typeface="Courier New"/>
              <a:cs typeface="Courier New"/>
            </a:endParaRPr>
          </a:p>
          <a:p>
            <a:pPr marL="304165">
              <a:lnSpc>
                <a:spcPts val="1370"/>
              </a:lnSpc>
              <a:spcBef>
                <a:spcPts val="335"/>
              </a:spcBef>
            </a:pP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from</a:t>
            </a:r>
            <a:r>
              <a:rPr sz="1200" b="1" spc="-75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sklearn.model_selection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import</a:t>
            </a:r>
            <a:r>
              <a:rPr sz="1200" b="1" spc="-75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train_test_split</a:t>
            </a:r>
            <a:endParaRPr sz="1200">
              <a:latin typeface="Courier New"/>
              <a:cs typeface="Courier New"/>
            </a:endParaRPr>
          </a:p>
          <a:p>
            <a:pPr marL="304165" marR="72390">
              <a:lnSpc>
                <a:spcPts val="1300"/>
              </a:lnSpc>
              <a:spcBef>
                <a:spcPts val="90"/>
              </a:spcBef>
            </a:pPr>
            <a:r>
              <a:rPr sz="1200" b="1" dirty="0">
                <a:latin typeface="Courier New"/>
                <a:cs typeface="Courier New"/>
              </a:rPr>
              <a:t>x_train,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x_test,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y_train,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y_test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train_test_split</a:t>
            </a:r>
            <a:r>
              <a:rPr sz="12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latin typeface="Courier New"/>
                <a:cs typeface="Courier New"/>
              </a:rPr>
              <a:t>bc.data,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bc.target,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test_size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00B050"/>
                </a:solidFill>
                <a:latin typeface="Courier New"/>
                <a:cs typeface="Courier New"/>
              </a:rPr>
              <a:t>0.3</a:t>
            </a:r>
            <a:r>
              <a:rPr sz="1200" b="1" spc="-20" dirty="0">
                <a:latin typeface="Courier New"/>
                <a:cs typeface="Courier New"/>
              </a:rPr>
              <a:t>, </a:t>
            </a:r>
            <a:r>
              <a:rPr sz="1200" b="1" dirty="0">
                <a:latin typeface="Courier New"/>
                <a:cs typeface="Courier New"/>
              </a:rPr>
              <a:t>random_state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35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200" b="1" spc="-35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04165" marR="5781040">
              <a:lnSpc>
                <a:spcPts val="1300"/>
              </a:lnSpc>
              <a:spcBef>
                <a:spcPts val="15"/>
              </a:spcBef>
            </a:pPr>
            <a:r>
              <a:rPr sz="1200" b="1" dirty="0">
                <a:latin typeface="Courier New"/>
                <a:cs typeface="Courier New"/>
              </a:rPr>
              <a:t>x_train3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x_train</a:t>
            </a:r>
            <a:r>
              <a:rPr sz="1200" b="1" dirty="0">
                <a:solidFill>
                  <a:srgbClr val="0070C0"/>
                </a:solidFill>
                <a:latin typeface="Courier New"/>
                <a:cs typeface="Courier New"/>
              </a:rPr>
              <a:t>[</a:t>
            </a:r>
            <a:r>
              <a:rPr sz="1200" b="1" dirty="0">
                <a:latin typeface="Courier New"/>
                <a:cs typeface="Courier New"/>
              </a:rPr>
              <a:t>:,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200" b="1" spc="-20" dirty="0">
                <a:latin typeface="Courier New"/>
                <a:cs typeface="Courier New"/>
              </a:rPr>
              <a:t>:</a:t>
            </a:r>
            <a:r>
              <a:rPr sz="1200" b="1" spc="-20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200" b="1" spc="-20" dirty="0">
                <a:solidFill>
                  <a:srgbClr val="0070C0"/>
                </a:solidFill>
                <a:latin typeface="Courier New"/>
                <a:cs typeface="Courier New"/>
              </a:rPr>
              <a:t>] </a:t>
            </a:r>
            <a:r>
              <a:rPr sz="1200" b="1" dirty="0">
                <a:latin typeface="Courier New"/>
                <a:cs typeface="Courier New"/>
              </a:rPr>
              <a:t>x_test3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x_test</a:t>
            </a:r>
            <a:r>
              <a:rPr sz="1200" b="1" dirty="0">
                <a:solidFill>
                  <a:srgbClr val="0070C0"/>
                </a:solidFill>
                <a:latin typeface="Courier New"/>
                <a:cs typeface="Courier New"/>
              </a:rPr>
              <a:t>[</a:t>
            </a:r>
            <a:r>
              <a:rPr sz="1200" b="1" dirty="0">
                <a:latin typeface="Courier New"/>
                <a:cs typeface="Courier New"/>
              </a:rPr>
              <a:t>:,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20" dirty="0">
                <a:solidFill>
                  <a:srgbClr val="00B050"/>
                </a:solidFill>
                <a:latin typeface="Courier New"/>
                <a:cs typeface="Courier New"/>
              </a:rPr>
              <a:t>0</a:t>
            </a:r>
            <a:r>
              <a:rPr sz="1200" b="1" spc="-20" dirty="0">
                <a:latin typeface="Courier New"/>
                <a:cs typeface="Courier New"/>
              </a:rPr>
              <a:t>:</a:t>
            </a:r>
            <a:r>
              <a:rPr sz="1200" b="1" spc="-20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200" b="1" spc="-20" dirty="0">
                <a:solidFill>
                  <a:srgbClr val="0070C0"/>
                </a:solidFill>
                <a:latin typeface="Courier New"/>
                <a:cs typeface="Courier New"/>
              </a:rPr>
              <a:t>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376" y="2282444"/>
            <a:ext cx="8498840" cy="11988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04165" marR="4963160">
              <a:lnSpc>
                <a:spcPts val="1300"/>
              </a:lnSpc>
              <a:spcBef>
                <a:spcPts val="259"/>
              </a:spcBef>
            </a:pP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from</a:t>
            </a:r>
            <a:r>
              <a:rPr sz="1200" b="1" spc="-50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keras.models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import</a:t>
            </a:r>
            <a:r>
              <a:rPr sz="1200" b="1" spc="-45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Sequential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from</a:t>
            </a:r>
            <a:r>
              <a:rPr sz="1200" b="1" spc="-50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keras.layers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942092"/>
                </a:solidFill>
                <a:latin typeface="Courier New"/>
                <a:cs typeface="Courier New"/>
              </a:rPr>
              <a:t>import</a:t>
            </a:r>
            <a:r>
              <a:rPr sz="1200" b="1" spc="-45" dirty="0">
                <a:solidFill>
                  <a:srgbClr val="942092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Dense </a:t>
            </a:r>
            <a:r>
              <a:rPr sz="1200" b="1" dirty="0">
                <a:latin typeface="Courier New"/>
                <a:cs typeface="Courier New"/>
              </a:rPr>
              <a:t>model_3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Sequential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200">
              <a:latin typeface="Courier New"/>
              <a:cs typeface="Courier New"/>
            </a:endParaRPr>
          </a:p>
          <a:p>
            <a:pPr marL="304165">
              <a:lnSpc>
                <a:spcPts val="1195"/>
              </a:lnSpc>
            </a:pPr>
            <a:r>
              <a:rPr sz="1200" b="1" dirty="0">
                <a:latin typeface="Courier New"/>
                <a:cs typeface="Courier New"/>
              </a:rPr>
              <a:t>model_3.add</a:t>
            </a:r>
            <a:r>
              <a:rPr sz="12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latin typeface="Courier New"/>
                <a:cs typeface="Courier New"/>
              </a:rPr>
              <a:t>Dense</a:t>
            </a:r>
            <a:r>
              <a:rPr sz="12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-8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input_shape=</a:t>
            </a:r>
            <a:r>
              <a:rPr sz="12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-8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activation</a:t>
            </a:r>
            <a:r>
              <a:rPr sz="1200" b="1" spc="-8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8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04165">
              <a:lnSpc>
                <a:spcPts val="1310"/>
              </a:lnSpc>
            </a:pPr>
            <a:r>
              <a:rPr sz="1200" b="1" dirty="0">
                <a:latin typeface="Courier New"/>
                <a:cs typeface="Courier New"/>
              </a:rPr>
              <a:t>model_3.add</a:t>
            </a:r>
            <a:r>
              <a:rPr sz="12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latin typeface="Courier New"/>
                <a:cs typeface="Courier New"/>
              </a:rPr>
              <a:t>Dense</a:t>
            </a:r>
            <a:r>
              <a:rPr sz="12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activation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04165">
              <a:lnSpc>
                <a:spcPts val="13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model_3.</a:t>
            </a:r>
            <a:r>
              <a:rPr sz="12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2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latin typeface="Courier New"/>
                <a:cs typeface="Courier New"/>
              </a:rPr>
              <a:t>loss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200" b="1" dirty="0">
                <a:latin typeface="Courier New"/>
                <a:cs typeface="Courier New"/>
              </a:rPr>
              <a:t>,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optimizer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C00000"/>
                </a:solidFill>
                <a:latin typeface="Courier New"/>
                <a:cs typeface="Courier New"/>
              </a:rPr>
              <a:t>’Adam’,</a:t>
            </a:r>
            <a:r>
              <a:rPr sz="12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metrics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2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200" b="1" spc="-10" dirty="0">
                <a:latin typeface="Courier New"/>
                <a:cs typeface="Courier New"/>
              </a:rPr>
              <a:t>model_3.summary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376" y="3539219"/>
            <a:ext cx="8487410" cy="178435"/>
          </a:xfrm>
          <a:prstGeom prst="rect">
            <a:avLst/>
          </a:prstGeom>
          <a:solidFill>
            <a:srgbClr val="FDEADA">
              <a:alpha val="501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304165">
              <a:lnSpc>
                <a:spcPts val="1340"/>
              </a:lnSpc>
            </a:pPr>
            <a:r>
              <a:rPr sz="1200" b="1" dirty="0">
                <a:latin typeface="Courier New"/>
                <a:cs typeface="Courier New"/>
              </a:rPr>
              <a:t>result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model_3.fit</a:t>
            </a:r>
            <a:r>
              <a:rPr sz="1200" b="1" dirty="0">
                <a:solidFill>
                  <a:srgbClr val="376092"/>
                </a:solidFill>
                <a:latin typeface="Courier New"/>
                <a:cs typeface="Courier New"/>
              </a:rPr>
              <a:t>(</a:t>
            </a:r>
            <a:r>
              <a:rPr sz="1200" b="1" dirty="0">
                <a:latin typeface="Courier New"/>
                <a:cs typeface="Courier New"/>
              </a:rPr>
              <a:t>x_train3,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y_train,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batch_size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32,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epochs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300</a:t>
            </a:r>
            <a:r>
              <a:rPr sz="1200" b="1" spc="-380" dirty="0"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376092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376" y="3757151"/>
            <a:ext cx="8487410" cy="730885"/>
          </a:xfrm>
          <a:prstGeom prst="rect">
            <a:avLst/>
          </a:prstGeom>
          <a:solidFill>
            <a:srgbClr val="FDEADA">
              <a:alpha val="50199"/>
            </a:srgbClr>
          </a:solidFill>
        </p:spPr>
        <p:txBody>
          <a:bodyPr vert="horz" wrap="square" lIns="0" tIns="18415" rIns="0" bIns="0" rtlCol="0">
            <a:spAutoFit/>
          </a:bodyPr>
          <a:lstStyle/>
          <a:p>
            <a:pPr marL="304165" marR="5228590">
              <a:lnSpc>
                <a:spcPts val="1300"/>
              </a:lnSpc>
              <a:spcBef>
                <a:spcPts val="145"/>
              </a:spcBef>
            </a:pPr>
            <a:r>
              <a:rPr sz="1200" b="1" spc="-10" dirty="0">
                <a:latin typeface="Courier New"/>
                <a:cs typeface="Courier New"/>
              </a:rPr>
              <a:t>plt.plot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spc="-10" dirty="0">
                <a:latin typeface="Courier New"/>
                <a:cs typeface="Courier New"/>
              </a:rPr>
              <a:t>result.history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200" b="1" spc="-10" dirty="0">
                <a:solidFill>
                  <a:srgbClr val="C00000"/>
                </a:solidFill>
                <a:latin typeface="Courier New"/>
                <a:cs typeface="Courier New"/>
              </a:rPr>
              <a:t>'loss'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200" b="1" spc="-10" dirty="0">
                <a:latin typeface="Courier New"/>
                <a:cs typeface="Courier New"/>
              </a:rPr>
              <a:t>plt.title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spc="-10" dirty="0">
                <a:solidFill>
                  <a:srgbClr val="C00000"/>
                </a:solidFill>
                <a:latin typeface="Courier New"/>
                <a:cs typeface="Courier New"/>
              </a:rPr>
              <a:t>'loss'</a:t>
            </a:r>
            <a:r>
              <a:rPr sz="1200" b="1" spc="-1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04165" marR="4860290">
              <a:lnSpc>
                <a:spcPts val="1300"/>
              </a:lnSpc>
              <a:spcBef>
                <a:spcPts val="409"/>
              </a:spcBef>
            </a:pPr>
            <a:r>
              <a:rPr sz="1200" b="1" spc="-10" dirty="0">
                <a:latin typeface="Courier New"/>
                <a:cs typeface="Courier New"/>
              </a:rPr>
              <a:t>plt.plot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spc="-10" dirty="0">
                <a:latin typeface="Courier New"/>
                <a:cs typeface="Courier New"/>
              </a:rPr>
              <a:t>result.history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200" b="1" spc="-10" dirty="0">
                <a:solidFill>
                  <a:srgbClr val="C00000"/>
                </a:solidFill>
                <a:latin typeface="Courier New"/>
                <a:cs typeface="Courier New"/>
              </a:rPr>
              <a:t>'accuracy'</a:t>
            </a:r>
            <a:r>
              <a:rPr sz="12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200" b="1" spc="-10" dirty="0">
                <a:latin typeface="Courier New"/>
                <a:cs typeface="Courier New"/>
              </a:rPr>
              <a:t>plt.title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200" b="1" spc="-10" dirty="0">
                <a:solidFill>
                  <a:srgbClr val="C00000"/>
                </a:solidFill>
                <a:latin typeface="Courier New"/>
                <a:cs typeface="Courier New"/>
              </a:rPr>
              <a:t>'accuracy'</a:t>
            </a:r>
            <a:r>
              <a:rPr sz="12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5634" y="763958"/>
            <a:ext cx="2869565" cy="269875"/>
            <a:chOff x="5765634" y="763958"/>
            <a:chExt cx="2869565" cy="269875"/>
          </a:xfrm>
        </p:grpSpPr>
        <p:sp>
          <p:nvSpPr>
            <p:cNvPr id="12" name="object 12"/>
            <p:cNvSpPr/>
            <p:nvPr/>
          </p:nvSpPr>
          <p:spPr>
            <a:xfrm>
              <a:off x="5773572" y="771895"/>
              <a:ext cx="2853690" cy="254000"/>
            </a:xfrm>
            <a:custGeom>
              <a:avLst/>
              <a:gdLst/>
              <a:ahLst/>
              <a:cxnLst/>
              <a:rect l="l" t="t" r="r" b="b"/>
              <a:pathLst>
                <a:path w="2853690" h="254000">
                  <a:moveTo>
                    <a:pt x="2853474" y="0"/>
                  </a:moveTo>
                  <a:lnTo>
                    <a:pt x="0" y="0"/>
                  </a:lnTo>
                  <a:lnTo>
                    <a:pt x="0" y="253916"/>
                  </a:lnTo>
                  <a:lnTo>
                    <a:pt x="2853474" y="253916"/>
                  </a:lnTo>
                  <a:lnTo>
                    <a:pt x="285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73572" y="771895"/>
              <a:ext cx="2853690" cy="254000"/>
            </a:xfrm>
            <a:custGeom>
              <a:avLst/>
              <a:gdLst/>
              <a:ahLst/>
              <a:cxnLst/>
              <a:rect l="l" t="t" r="r" b="b"/>
              <a:pathLst>
                <a:path w="2853690" h="254000">
                  <a:moveTo>
                    <a:pt x="0" y="0"/>
                  </a:moveTo>
                  <a:lnTo>
                    <a:pt x="2853475" y="0"/>
                  </a:lnTo>
                  <a:lnTo>
                    <a:pt x="2853475" y="253916"/>
                  </a:lnTo>
                  <a:lnTo>
                    <a:pt x="0" y="253916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96762" y="754379"/>
            <a:ext cx="26371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eiryo"/>
                <a:cs typeface="Meiryo"/>
              </a:rPr>
              <a:t>STEP0︓</a:t>
            </a:r>
            <a:r>
              <a:rPr sz="1400" b="1" spc="-20" dirty="0">
                <a:latin typeface="Meiryo"/>
                <a:cs typeface="Meiryo"/>
              </a:rPr>
              <a:t> ライブラリの読み込み</a:t>
            </a:r>
            <a:endParaRPr sz="1400">
              <a:latin typeface="Meiryo"/>
              <a:cs typeface="Meiry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7346" y="1289875"/>
            <a:ext cx="2127885" cy="269875"/>
            <a:chOff x="6497346" y="1289875"/>
            <a:chExt cx="2127885" cy="269875"/>
          </a:xfrm>
        </p:grpSpPr>
        <p:sp>
          <p:nvSpPr>
            <p:cNvPr id="16" name="object 16"/>
            <p:cNvSpPr/>
            <p:nvPr/>
          </p:nvSpPr>
          <p:spPr>
            <a:xfrm>
              <a:off x="6505284" y="1297813"/>
              <a:ext cx="2112010" cy="254000"/>
            </a:xfrm>
            <a:custGeom>
              <a:avLst/>
              <a:gdLst/>
              <a:ahLst/>
              <a:cxnLst/>
              <a:rect l="l" t="t" r="r" b="b"/>
              <a:pathLst>
                <a:path w="2112009" h="254000">
                  <a:moveTo>
                    <a:pt x="2111802" y="0"/>
                  </a:moveTo>
                  <a:lnTo>
                    <a:pt x="0" y="0"/>
                  </a:lnTo>
                  <a:lnTo>
                    <a:pt x="0" y="253916"/>
                  </a:lnTo>
                  <a:lnTo>
                    <a:pt x="2111802" y="253916"/>
                  </a:lnTo>
                  <a:lnTo>
                    <a:pt x="21118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284" y="1297813"/>
              <a:ext cx="2112010" cy="254000"/>
            </a:xfrm>
            <a:custGeom>
              <a:avLst/>
              <a:gdLst/>
              <a:ahLst/>
              <a:cxnLst/>
              <a:rect l="l" t="t" r="r" b="b"/>
              <a:pathLst>
                <a:path w="2112009" h="254000">
                  <a:moveTo>
                    <a:pt x="0" y="0"/>
                  </a:moveTo>
                  <a:lnTo>
                    <a:pt x="2111803" y="0"/>
                  </a:lnTo>
                  <a:lnTo>
                    <a:pt x="2111803" y="253916"/>
                  </a:lnTo>
                  <a:lnTo>
                    <a:pt x="0" y="253916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05284" y="1297813"/>
            <a:ext cx="21120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ts val="1630"/>
              </a:lnSpc>
            </a:pPr>
            <a:r>
              <a:rPr sz="1400" b="1" spc="-10" dirty="0">
                <a:latin typeface="Meiryo"/>
                <a:cs typeface="Meiryo"/>
              </a:rPr>
              <a:t>STEP1︓データの準備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8708" y="2343150"/>
            <a:ext cx="2398395" cy="254000"/>
          </a:xfrm>
          <a:prstGeom prst="rect">
            <a:avLst/>
          </a:prstGeom>
          <a:solidFill>
            <a:srgbClr val="FFFFFF"/>
          </a:solidFill>
          <a:ln w="15875">
            <a:solidFill>
              <a:srgbClr val="8064A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1639"/>
              </a:lnSpc>
            </a:pPr>
            <a:r>
              <a:rPr sz="1400" b="1" spc="-10" dirty="0">
                <a:latin typeface="Meiryo"/>
                <a:cs typeface="Meiryo"/>
              </a:rPr>
              <a:t>STEP2︓学習モデルの選択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28708" y="3297182"/>
            <a:ext cx="2613025" cy="254000"/>
          </a:xfrm>
          <a:custGeom>
            <a:avLst/>
            <a:gdLst/>
            <a:ahLst/>
            <a:cxnLst/>
            <a:rect l="l" t="t" r="r" b="b"/>
            <a:pathLst>
              <a:path w="2613025" h="254000">
                <a:moveTo>
                  <a:pt x="2612815" y="0"/>
                </a:moveTo>
                <a:lnTo>
                  <a:pt x="0" y="0"/>
                </a:lnTo>
                <a:lnTo>
                  <a:pt x="0" y="253916"/>
                </a:lnTo>
                <a:lnTo>
                  <a:pt x="2612815" y="253916"/>
                </a:lnTo>
                <a:lnTo>
                  <a:pt x="2612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28708" y="3289471"/>
            <a:ext cx="2613025" cy="254000"/>
          </a:xfrm>
          <a:prstGeom prst="rect">
            <a:avLst/>
          </a:prstGeom>
          <a:ln w="15875">
            <a:solidFill>
              <a:srgbClr val="8064A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1630"/>
              </a:lnSpc>
            </a:pPr>
            <a:r>
              <a:rPr sz="1400" b="1" spc="-10" dirty="0">
                <a:latin typeface="Meiryo"/>
                <a:cs typeface="Meiryo"/>
              </a:rPr>
              <a:t>STEP3︓データを⼊れて学習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3234" y="3946867"/>
            <a:ext cx="1417320" cy="254000"/>
          </a:xfrm>
          <a:prstGeom prst="rect">
            <a:avLst/>
          </a:prstGeom>
          <a:solidFill>
            <a:srgbClr val="FFFFFF"/>
          </a:solidFill>
          <a:ln w="15875">
            <a:solidFill>
              <a:srgbClr val="8064A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1639"/>
              </a:lnSpc>
            </a:pPr>
            <a:r>
              <a:rPr sz="1400" b="1" spc="-10" dirty="0">
                <a:latin typeface="Meiryo"/>
                <a:cs typeface="Meiryo"/>
              </a:rPr>
              <a:t>STEP4︓</a:t>
            </a:r>
            <a:r>
              <a:rPr sz="1400" b="1" spc="-25" dirty="0">
                <a:latin typeface="Meiryo"/>
                <a:cs typeface="Meiryo"/>
              </a:rPr>
              <a:t>図⽰</a:t>
            </a:r>
            <a:endParaRPr sz="1400">
              <a:latin typeface="Meiryo"/>
              <a:cs typeface="Meiry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10205"/>
            <a:ext cx="9144000" cy="445770"/>
          </a:xfrm>
          <a:custGeom>
            <a:avLst/>
            <a:gdLst/>
            <a:ahLst/>
            <a:cxnLst/>
            <a:rect l="l" t="t" r="r" b="b"/>
            <a:pathLst>
              <a:path w="9144000" h="445770">
                <a:moveTo>
                  <a:pt x="9144000" y="0"/>
                </a:moveTo>
                <a:lnTo>
                  <a:pt x="0" y="0"/>
                </a:lnTo>
                <a:lnTo>
                  <a:pt x="0" y="445488"/>
                </a:lnTo>
                <a:lnTo>
                  <a:pt x="9144000" y="44548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/>
              <a:t>深層学習(乳がんデータの分類)コードまとめ</a:t>
            </a:r>
            <a:endParaRPr sz="2000"/>
          </a:p>
        </p:txBody>
      </p:sp>
      <p:grpSp>
        <p:nvGrpSpPr>
          <p:cNvPr id="25" name="object 25"/>
          <p:cNvGrpSpPr/>
          <p:nvPr/>
        </p:nvGrpSpPr>
        <p:grpSpPr>
          <a:xfrm>
            <a:off x="168834" y="442993"/>
            <a:ext cx="8786495" cy="1830705"/>
            <a:chOff x="168834" y="442993"/>
            <a:chExt cx="8786495" cy="1830705"/>
          </a:xfrm>
        </p:grpSpPr>
        <p:sp>
          <p:nvSpPr>
            <p:cNvPr id="26" name="object 26"/>
            <p:cNvSpPr/>
            <p:nvPr/>
          </p:nvSpPr>
          <p:spPr>
            <a:xfrm>
              <a:off x="181534" y="455693"/>
              <a:ext cx="8761095" cy="1805305"/>
            </a:xfrm>
            <a:custGeom>
              <a:avLst/>
              <a:gdLst/>
              <a:ahLst/>
              <a:cxnLst/>
              <a:rect l="l" t="t" r="r" b="b"/>
              <a:pathLst>
                <a:path w="8761095" h="1805305">
                  <a:moveTo>
                    <a:pt x="8459852" y="0"/>
                  </a:moveTo>
                  <a:lnTo>
                    <a:pt x="300787" y="0"/>
                  </a:lnTo>
                  <a:lnTo>
                    <a:pt x="251998" y="3936"/>
                  </a:lnTo>
                  <a:lnTo>
                    <a:pt x="205715" y="15334"/>
                  </a:lnTo>
                  <a:lnTo>
                    <a:pt x="162558" y="33573"/>
                  </a:lnTo>
                  <a:lnTo>
                    <a:pt x="123146" y="58034"/>
                  </a:lnTo>
                  <a:lnTo>
                    <a:pt x="88098" y="88098"/>
                  </a:lnTo>
                  <a:lnTo>
                    <a:pt x="58034" y="123146"/>
                  </a:lnTo>
                  <a:lnTo>
                    <a:pt x="33573" y="162558"/>
                  </a:lnTo>
                  <a:lnTo>
                    <a:pt x="15334" y="205715"/>
                  </a:lnTo>
                  <a:lnTo>
                    <a:pt x="3936" y="251998"/>
                  </a:lnTo>
                  <a:lnTo>
                    <a:pt x="0" y="300788"/>
                  </a:lnTo>
                  <a:lnTo>
                    <a:pt x="0" y="1503920"/>
                  </a:lnTo>
                  <a:lnTo>
                    <a:pt x="3936" y="1552709"/>
                  </a:lnTo>
                  <a:lnTo>
                    <a:pt x="15334" y="1598992"/>
                  </a:lnTo>
                  <a:lnTo>
                    <a:pt x="33573" y="1642149"/>
                  </a:lnTo>
                  <a:lnTo>
                    <a:pt x="58034" y="1681561"/>
                  </a:lnTo>
                  <a:lnTo>
                    <a:pt x="88098" y="1716609"/>
                  </a:lnTo>
                  <a:lnTo>
                    <a:pt x="123146" y="1746673"/>
                  </a:lnTo>
                  <a:lnTo>
                    <a:pt x="162558" y="1771134"/>
                  </a:lnTo>
                  <a:lnTo>
                    <a:pt x="205715" y="1789373"/>
                  </a:lnTo>
                  <a:lnTo>
                    <a:pt x="251998" y="1800771"/>
                  </a:lnTo>
                  <a:lnTo>
                    <a:pt x="300787" y="1804708"/>
                  </a:lnTo>
                  <a:lnTo>
                    <a:pt x="8459852" y="1804708"/>
                  </a:lnTo>
                  <a:lnTo>
                    <a:pt x="8508641" y="1800771"/>
                  </a:lnTo>
                  <a:lnTo>
                    <a:pt x="8554924" y="1789373"/>
                  </a:lnTo>
                  <a:lnTo>
                    <a:pt x="8598081" y="1771134"/>
                  </a:lnTo>
                  <a:lnTo>
                    <a:pt x="8637493" y="1746673"/>
                  </a:lnTo>
                  <a:lnTo>
                    <a:pt x="8672540" y="1716609"/>
                  </a:lnTo>
                  <a:lnTo>
                    <a:pt x="8702604" y="1681561"/>
                  </a:lnTo>
                  <a:lnTo>
                    <a:pt x="8727065" y="1642149"/>
                  </a:lnTo>
                  <a:lnTo>
                    <a:pt x="8745304" y="1598992"/>
                  </a:lnTo>
                  <a:lnTo>
                    <a:pt x="8756702" y="1552709"/>
                  </a:lnTo>
                  <a:lnTo>
                    <a:pt x="8760639" y="1503920"/>
                  </a:lnTo>
                  <a:lnTo>
                    <a:pt x="8760639" y="300788"/>
                  </a:lnTo>
                  <a:lnTo>
                    <a:pt x="8756702" y="251998"/>
                  </a:lnTo>
                  <a:lnTo>
                    <a:pt x="8745304" y="205715"/>
                  </a:lnTo>
                  <a:lnTo>
                    <a:pt x="8727065" y="162558"/>
                  </a:lnTo>
                  <a:lnTo>
                    <a:pt x="8702604" y="123146"/>
                  </a:lnTo>
                  <a:lnTo>
                    <a:pt x="8672540" y="88098"/>
                  </a:lnTo>
                  <a:lnTo>
                    <a:pt x="8637493" y="58034"/>
                  </a:lnTo>
                  <a:lnTo>
                    <a:pt x="8598081" y="33573"/>
                  </a:lnTo>
                  <a:lnTo>
                    <a:pt x="8554924" y="15334"/>
                  </a:lnTo>
                  <a:lnTo>
                    <a:pt x="8508641" y="3936"/>
                  </a:lnTo>
                  <a:lnTo>
                    <a:pt x="8459852" y="0"/>
                  </a:lnTo>
                  <a:close/>
                </a:path>
              </a:pathLst>
            </a:custGeom>
            <a:solidFill>
              <a:srgbClr val="4F81BD">
                <a:alpha val="752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534" y="455693"/>
              <a:ext cx="8761095" cy="1805305"/>
            </a:xfrm>
            <a:custGeom>
              <a:avLst/>
              <a:gdLst/>
              <a:ahLst/>
              <a:cxnLst/>
              <a:rect l="l" t="t" r="r" b="b"/>
              <a:pathLst>
                <a:path w="8761095" h="1805305">
                  <a:moveTo>
                    <a:pt x="0" y="300787"/>
                  </a:moveTo>
                  <a:lnTo>
                    <a:pt x="3936" y="251998"/>
                  </a:lnTo>
                  <a:lnTo>
                    <a:pt x="15334" y="205715"/>
                  </a:lnTo>
                  <a:lnTo>
                    <a:pt x="33573" y="162558"/>
                  </a:lnTo>
                  <a:lnTo>
                    <a:pt x="58034" y="123146"/>
                  </a:lnTo>
                  <a:lnTo>
                    <a:pt x="88098" y="88098"/>
                  </a:lnTo>
                  <a:lnTo>
                    <a:pt x="123146" y="58034"/>
                  </a:lnTo>
                  <a:lnTo>
                    <a:pt x="162558" y="33573"/>
                  </a:lnTo>
                  <a:lnTo>
                    <a:pt x="205715" y="15334"/>
                  </a:lnTo>
                  <a:lnTo>
                    <a:pt x="251998" y="3936"/>
                  </a:lnTo>
                  <a:lnTo>
                    <a:pt x="300787" y="0"/>
                  </a:lnTo>
                  <a:lnTo>
                    <a:pt x="8459852" y="0"/>
                  </a:lnTo>
                  <a:lnTo>
                    <a:pt x="8508641" y="3936"/>
                  </a:lnTo>
                  <a:lnTo>
                    <a:pt x="8554924" y="15334"/>
                  </a:lnTo>
                  <a:lnTo>
                    <a:pt x="8598081" y="33573"/>
                  </a:lnTo>
                  <a:lnTo>
                    <a:pt x="8637493" y="58034"/>
                  </a:lnTo>
                  <a:lnTo>
                    <a:pt x="8672541" y="88098"/>
                  </a:lnTo>
                  <a:lnTo>
                    <a:pt x="8702605" y="123146"/>
                  </a:lnTo>
                  <a:lnTo>
                    <a:pt x="8727066" y="162558"/>
                  </a:lnTo>
                  <a:lnTo>
                    <a:pt x="8745305" y="205715"/>
                  </a:lnTo>
                  <a:lnTo>
                    <a:pt x="8756703" y="251998"/>
                  </a:lnTo>
                  <a:lnTo>
                    <a:pt x="8760640" y="300787"/>
                  </a:lnTo>
                  <a:lnTo>
                    <a:pt x="8760640" y="1503920"/>
                  </a:lnTo>
                  <a:lnTo>
                    <a:pt x="8756703" y="1552709"/>
                  </a:lnTo>
                  <a:lnTo>
                    <a:pt x="8745305" y="1598992"/>
                  </a:lnTo>
                  <a:lnTo>
                    <a:pt x="8727066" y="1642149"/>
                  </a:lnTo>
                  <a:lnTo>
                    <a:pt x="8702605" y="1681561"/>
                  </a:lnTo>
                  <a:lnTo>
                    <a:pt x="8672541" y="1716609"/>
                  </a:lnTo>
                  <a:lnTo>
                    <a:pt x="8637493" y="1746673"/>
                  </a:lnTo>
                  <a:lnTo>
                    <a:pt x="8598081" y="1771134"/>
                  </a:lnTo>
                  <a:lnTo>
                    <a:pt x="8554924" y="1789373"/>
                  </a:lnTo>
                  <a:lnTo>
                    <a:pt x="8508641" y="1800771"/>
                  </a:lnTo>
                  <a:lnTo>
                    <a:pt x="8459852" y="1804708"/>
                  </a:lnTo>
                  <a:lnTo>
                    <a:pt x="300787" y="1804708"/>
                  </a:lnTo>
                  <a:lnTo>
                    <a:pt x="251998" y="1800771"/>
                  </a:lnTo>
                  <a:lnTo>
                    <a:pt x="205715" y="1789373"/>
                  </a:lnTo>
                  <a:lnTo>
                    <a:pt x="162558" y="1771134"/>
                  </a:lnTo>
                  <a:lnTo>
                    <a:pt x="123146" y="1746673"/>
                  </a:lnTo>
                  <a:lnTo>
                    <a:pt x="88098" y="1716609"/>
                  </a:lnTo>
                  <a:lnTo>
                    <a:pt x="58034" y="1681561"/>
                  </a:lnTo>
                  <a:lnTo>
                    <a:pt x="33573" y="1642149"/>
                  </a:lnTo>
                  <a:lnTo>
                    <a:pt x="15334" y="1598992"/>
                  </a:lnTo>
                  <a:lnTo>
                    <a:pt x="3936" y="1552709"/>
                  </a:lnTo>
                  <a:lnTo>
                    <a:pt x="0" y="1503920"/>
                  </a:lnTo>
                  <a:lnTo>
                    <a:pt x="0" y="300787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09" y="1070355"/>
            <a:ext cx="760412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Courier New"/>
                <a:cs typeface="Courier New"/>
              </a:rPr>
              <a:t>model_10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(4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10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909" y="1658619"/>
            <a:ext cx="5648325" cy="1775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85"/>
              </a:spcBef>
            </a:pP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(4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model_10.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090420" marR="738505" indent="-38735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model_10.summary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01900" y="1334192"/>
            <a:ext cx="5389880" cy="3397885"/>
            <a:chOff x="2501900" y="1334192"/>
            <a:chExt cx="5389880" cy="3397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799" y="3397938"/>
              <a:ext cx="4180696" cy="13337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71800" y="1346892"/>
              <a:ext cx="2095500" cy="374015"/>
            </a:xfrm>
            <a:custGeom>
              <a:avLst/>
              <a:gdLst/>
              <a:ahLst/>
              <a:cxnLst/>
              <a:rect l="l" t="t" r="r" b="b"/>
              <a:pathLst>
                <a:path w="2095500" h="374014">
                  <a:moveTo>
                    <a:pt x="0" y="0"/>
                  </a:moveTo>
                  <a:lnTo>
                    <a:pt x="2095500" y="0"/>
                  </a:lnTo>
                  <a:lnTo>
                    <a:pt x="2095500" y="373844"/>
                  </a:lnTo>
                  <a:lnTo>
                    <a:pt x="0" y="3738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0735" y="1777140"/>
              <a:ext cx="274320" cy="1732280"/>
            </a:xfrm>
            <a:custGeom>
              <a:avLst/>
              <a:gdLst/>
              <a:ahLst/>
              <a:cxnLst/>
              <a:rect l="l" t="t" r="r" b="b"/>
              <a:pathLst>
                <a:path w="274320" h="1732279">
                  <a:moveTo>
                    <a:pt x="56657" y="83115"/>
                  </a:moveTo>
                  <a:lnTo>
                    <a:pt x="28328" y="86858"/>
                  </a:lnTo>
                  <a:lnTo>
                    <a:pt x="245700" y="1732128"/>
                  </a:lnTo>
                  <a:lnTo>
                    <a:pt x="274029" y="1728386"/>
                  </a:lnTo>
                  <a:lnTo>
                    <a:pt x="56657" y="83115"/>
                  </a:lnTo>
                  <a:close/>
                </a:path>
                <a:path w="274320" h="1732279">
                  <a:moveTo>
                    <a:pt x="31264" y="0"/>
                  </a:moveTo>
                  <a:lnTo>
                    <a:pt x="0" y="90601"/>
                  </a:lnTo>
                  <a:lnTo>
                    <a:pt x="28328" y="86858"/>
                  </a:lnTo>
                  <a:lnTo>
                    <a:pt x="26456" y="72693"/>
                  </a:lnTo>
                  <a:lnTo>
                    <a:pt x="54786" y="68950"/>
                  </a:lnTo>
                  <a:lnTo>
                    <a:pt x="77932" y="68950"/>
                  </a:lnTo>
                  <a:lnTo>
                    <a:pt x="31264" y="0"/>
                  </a:lnTo>
                  <a:close/>
                </a:path>
                <a:path w="274320" h="1732279">
                  <a:moveTo>
                    <a:pt x="54786" y="68950"/>
                  </a:moveTo>
                  <a:lnTo>
                    <a:pt x="26456" y="72693"/>
                  </a:lnTo>
                  <a:lnTo>
                    <a:pt x="28328" y="86858"/>
                  </a:lnTo>
                  <a:lnTo>
                    <a:pt x="56657" y="83115"/>
                  </a:lnTo>
                  <a:lnTo>
                    <a:pt x="54786" y="68950"/>
                  </a:lnTo>
                  <a:close/>
                </a:path>
                <a:path w="274320" h="1732279">
                  <a:moveTo>
                    <a:pt x="77932" y="68950"/>
                  </a:moveTo>
                  <a:lnTo>
                    <a:pt x="54786" y="68950"/>
                  </a:lnTo>
                  <a:lnTo>
                    <a:pt x="56657" y="83115"/>
                  </a:lnTo>
                  <a:lnTo>
                    <a:pt x="84985" y="79372"/>
                  </a:lnTo>
                  <a:lnTo>
                    <a:pt x="77932" y="6895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4600" y="1381414"/>
              <a:ext cx="381000" cy="678815"/>
            </a:xfrm>
            <a:custGeom>
              <a:avLst/>
              <a:gdLst/>
              <a:ahLst/>
              <a:cxnLst/>
              <a:rect l="l" t="t" r="r" b="b"/>
              <a:pathLst>
                <a:path w="381000" h="678814">
                  <a:moveTo>
                    <a:pt x="0" y="0"/>
                  </a:moveTo>
                  <a:lnTo>
                    <a:pt x="381000" y="0"/>
                  </a:lnTo>
                  <a:lnTo>
                    <a:pt x="381000" y="678644"/>
                  </a:lnTo>
                  <a:lnTo>
                    <a:pt x="0" y="6786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6264" y="2060058"/>
              <a:ext cx="2872105" cy="2503805"/>
            </a:xfrm>
            <a:custGeom>
              <a:avLst/>
              <a:gdLst/>
              <a:ahLst/>
              <a:cxnLst/>
              <a:rect l="l" t="t" r="r" b="b"/>
              <a:pathLst>
                <a:path w="2872104" h="2503804">
                  <a:moveTo>
                    <a:pt x="74029" y="45524"/>
                  </a:moveTo>
                  <a:lnTo>
                    <a:pt x="55263" y="67073"/>
                  </a:lnTo>
                  <a:lnTo>
                    <a:pt x="2853152" y="2503666"/>
                  </a:lnTo>
                  <a:lnTo>
                    <a:pt x="2871918" y="2482117"/>
                  </a:lnTo>
                  <a:lnTo>
                    <a:pt x="74029" y="45524"/>
                  </a:lnTo>
                  <a:close/>
                </a:path>
                <a:path w="2872104" h="2503804">
                  <a:moveTo>
                    <a:pt x="0" y="0"/>
                  </a:moveTo>
                  <a:lnTo>
                    <a:pt x="36497" y="88621"/>
                  </a:lnTo>
                  <a:lnTo>
                    <a:pt x="55263" y="67073"/>
                  </a:lnTo>
                  <a:lnTo>
                    <a:pt x="44490" y="57692"/>
                  </a:lnTo>
                  <a:lnTo>
                    <a:pt x="63257" y="36142"/>
                  </a:lnTo>
                  <a:lnTo>
                    <a:pt x="82199" y="36142"/>
                  </a:lnTo>
                  <a:lnTo>
                    <a:pt x="92796" y="23975"/>
                  </a:lnTo>
                  <a:lnTo>
                    <a:pt x="0" y="0"/>
                  </a:lnTo>
                  <a:close/>
                </a:path>
                <a:path w="2872104" h="2503804">
                  <a:moveTo>
                    <a:pt x="63257" y="36142"/>
                  </a:moveTo>
                  <a:lnTo>
                    <a:pt x="44490" y="57692"/>
                  </a:lnTo>
                  <a:lnTo>
                    <a:pt x="55263" y="67073"/>
                  </a:lnTo>
                  <a:lnTo>
                    <a:pt x="74029" y="45524"/>
                  </a:lnTo>
                  <a:lnTo>
                    <a:pt x="63257" y="36142"/>
                  </a:lnTo>
                  <a:close/>
                </a:path>
                <a:path w="2872104" h="2503804">
                  <a:moveTo>
                    <a:pt x="82199" y="36142"/>
                  </a:moveTo>
                  <a:lnTo>
                    <a:pt x="63257" y="36142"/>
                  </a:lnTo>
                  <a:lnTo>
                    <a:pt x="74029" y="45524"/>
                  </a:lnTo>
                  <a:lnTo>
                    <a:pt x="82199" y="361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3" name="object 13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09" y="1119123"/>
            <a:ext cx="28371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model_10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695" y="1428750"/>
            <a:ext cx="8187690" cy="888365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885"/>
              </a:lnSpc>
            </a:pP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(4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10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66675" marR="2489835">
              <a:lnSpc>
                <a:spcPct val="1188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(4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09" y="2237739"/>
            <a:ext cx="564832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Courier New"/>
                <a:cs typeface="Courier New"/>
              </a:rPr>
              <a:t>model_10.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090420" marR="738505" indent="-38735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latin typeface="Courier New"/>
                <a:cs typeface="Courier New"/>
              </a:rPr>
              <a:t>model_10.summary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10799" y="2385983"/>
            <a:ext cx="4180840" cy="2346325"/>
            <a:chOff x="3710799" y="2385983"/>
            <a:chExt cx="4180840" cy="2346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0799" y="3397938"/>
              <a:ext cx="4180696" cy="13337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24677" y="2385983"/>
              <a:ext cx="163195" cy="1191895"/>
            </a:xfrm>
            <a:custGeom>
              <a:avLst/>
              <a:gdLst/>
              <a:ahLst/>
              <a:cxnLst/>
              <a:rect l="l" t="t" r="r" b="b"/>
              <a:pathLst>
                <a:path w="163195" h="1191895">
                  <a:moveTo>
                    <a:pt x="106107" y="83966"/>
                  </a:moveTo>
                  <a:lnTo>
                    <a:pt x="0" y="1189093"/>
                  </a:lnTo>
                  <a:lnTo>
                    <a:pt x="28444" y="1191823"/>
                  </a:lnTo>
                  <a:lnTo>
                    <a:pt x="134551" y="86697"/>
                  </a:lnTo>
                  <a:lnTo>
                    <a:pt x="106107" y="83966"/>
                  </a:lnTo>
                  <a:close/>
                </a:path>
                <a:path w="163195" h="1191895">
                  <a:moveTo>
                    <a:pt x="155408" y="69745"/>
                  </a:moveTo>
                  <a:lnTo>
                    <a:pt x="107472" y="69745"/>
                  </a:lnTo>
                  <a:lnTo>
                    <a:pt x="135916" y="72476"/>
                  </a:lnTo>
                  <a:lnTo>
                    <a:pt x="134551" y="86697"/>
                  </a:lnTo>
                  <a:lnTo>
                    <a:pt x="162995" y="89428"/>
                  </a:lnTo>
                  <a:lnTo>
                    <a:pt x="155408" y="69745"/>
                  </a:lnTo>
                  <a:close/>
                </a:path>
                <a:path w="163195" h="1191895">
                  <a:moveTo>
                    <a:pt x="107472" y="69745"/>
                  </a:moveTo>
                  <a:lnTo>
                    <a:pt x="106107" y="83966"/>
                  </a:lnTo>
                  <a:lnTo>
                    <a:pt x="134551" y="86697"/>
                  </a:lnTo>
                  <a:lnTo>
                    <a:pt x="135916" y="72476"/>
                  </a:lnTo>
                  <a:lnTo>
                    <a:pt x="107472" y="69745"/>
                  </a:lnTo>
                  <a:close/>
                </a:path>
                <a:path w="163195" h="1191895">
                  <a:moveTo>
                    <a:pt x="128522" y="0"/>
                  </a:moveTo>
                  <a:lnTo>
                    <a:pt x="77663" y="81235"/>
                  </a:lnTo>
                  <a:lnTo>
                    <a:pt x="106107" y="83966"/>
                  </a:lnTo>
                  <a:lnTo>
                    <a:pt x="107472" y="69745"/>
                  </a:lnTo>
                  <a:lnTo>
                    <a:pt x="155408" y="69745"/>
                  </a:lnTo>
                  <a:lnTo>
                    <a:pt x="128522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31940" y="2661411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9300"/>
                </a:solidFill>
                <a:latin typeface="Meiryo"/>
                <a:cs typeface="Meiryo"/>
              </a:rPr>
              <a:t>⼊⼒層と中間層</a:t>
            </a:r>
            <a:r>
              <a:rPr sz="1600" b="1" spc="-20" dirty="0">
                <a:solidFill>
                  <a:srgbClr val="FF9300"/>
                </a:solidFill>
                <a:latin typeface="Meiryo"/>
                <a:cs typeface="Meiryo"/>
              </a:rPr>
              <a:t>2</a:t>
            </a:r>
            <a:r>
              <a:rPr sz="1600" b="1" spc="-15" dirty="0">
                <a:solidFill>
                  <a:srgbClr val="FF9300"/>
                </a:solidFill>
                <a:latin typeface="Meiryo"/>
                <a:cs typeface="Meiryo"/>
              </a:rPr>
              <a:t>つの設定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2" name="object 12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210" y="3507357"/>
            <a:ext cx="3216661" cy="1518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59345" y="4560315"/>
            <a:ext cx="19272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B050"/>
                </a:solidFill>
                <a:latin typeface="Meiryo"/>
                <a:cs typeface="Meiryo"/>
              </a:rPr>
              <a:t>パラメータは計</a:t>
            </a:r>
            <a:r>
              <a:rPr sz="1600" b="1" spc="-20" dirty="0">
                <a:solidFill>
                  <a:srgbClr val="00B050"/>
                </a:solidFill>
                <a:latin typeface="Meiryo"/>
                <a:cs typeface="Meiryo"/>
              </a:rPr>
              <a:t>69</a:t>
            </a:r>
            <a:r>
              <a:rPr sz="1600" b="1" spc="-50" dirty="0">
                <a:solidFill>
                  <a:srgbClr val="00B050"/>
                </a:solidFill>
                <a:latin typeface="Meiryo"/>
                <a:cs typeface="Meiryo"/>
              </a:rPr>
              <a:t>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7" name="object 7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909" y="1070355"/>
            <a:ext cx="7604125" cy="31680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Courier New"/>
                <a:cs typeface="Courier New"/>
              </a:rPr>
              <a:t>model_10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196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(4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10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(4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model_10.add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model_10.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090420" marR="2694940" indent="-38735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model_10.summary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4445635">
              <a:lnSpc>
                <a:spcPts val="1910"/>
              </a:lnSpc>
              <a:spcBef>
                <a:spcPts val="625"/>
              </a:spcBef>
            </a:pPr>
            <a:r>
              <a:rPr sz="1600" b="1" dirty="0">
                <a:solidFill>
                  <a:srgbClr val="00B050"/>
                </a:solidFill>
                <a:latin typeface="Meiryo"/>
                <a:cs typeface="Meiryo"/>
              </a:rPr>
              <a:t>重み︓特徴量</a:t>
            </a:r>
            <a:r>
              <a:rPr sz="1600" b="1" spc="-20" dirty="0">
                <a:solidFill>
                  <a:srgbClr val="00B050"/>
                </a:solidFill>
                <a:latin typeface="Meiryo"/>
                <a:cs typeface="Meiryo"/>
              </a:rPr>
              <a:t>10</a:t>
            </a: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個×</a:t>
            </a:r>
            <a:r>
              <a:rPr sz="1600" b="1" spc="-20" dirty="0">
                <a:solidFill>
                  <a:srgbClr val="00B050"/>
                </a:solidFill>
                <a:latin typeface="Meiryo"/>
                <a:cs typeface="Meiryo"/>
              </a:rPr>
              <a:t>4</a:t>
            </a: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ニューロン</a:t>
            </a:r>
            <a:endParaRPr sz="1600">
              <a:latin typeface="Meiryo"/>
              <a:cs typeface="Meiryo"/>
            </a:endParaRPr>
          </a:p>
          <a:p>
            <a:pPr marR="1892300" algn="r">
              <a:lnSpc>
                <a:spcPts val="1895"/>
              </a:lnSpc>
            </a:pPr>
            <a:r>
              <a:rPr sz="1600" b="1" spc="-10" dirty="0">
                <a:solidFill>
                  <a:srgbClr val="00B050"/>
                </a:solidFill>
                <a:latin typeface="Meiryo"/>
                <a:cs typeface="Meiryo"/>
              </a:rPr>
              <a:t>=40</a:t>
            </a:r>
            <a:r>
              <a:rPr sz="1600" b="1" spc="-50" dirty="0">
                <a:solidFill>
                  <a:srgbClr val="00B050"/>
                </a:solidFill>
                <a:latin typeface="Meiryo"/>
                <a:cs typeface="Meiryo"/>
              </a:rPr>
              <a:t>個</a:t>
            </a:r>
            <a:endParaRPr sz="1600">
              <a:latin typeface="Meiryo"/>
              <a:cs typeface="Meiryo"/>
            </a:endParaRPr>
          </a:p>
          <a:p>
            <a:pPr marR="1927860" algn="r">
              <a:lnSpc>
                <a:spcPts val="1910"/>
              </a:lnSpc>
            </a:pPr>
            <a:r>
              <a:rPr sz="1600" b="1" dirty="0">
                <a:solidFill>
                  <a:srgbClr val="00B050"/>
                </a:solidFill>
                <a:latin typeface="Meiryo"/>
                <a:cs typeface="Meiryo"/>
              </a:rPr>
              <a:t>バイアス </a:t>
            </a:r>
            <a:r>
              <a:rPr sz="1600" b="1" spc="-20" dirty="0">
                <a:solidFill>
                  <a:srgbClr val="00B050"/>
                </a:solidFill>
                <a:latin typeface="Meiryo"/>
                <a:cs typeface="Meiryo"/>
              </a:rPr>
              <a:t>4</a:t>
            </a:r>
            <a:r>
              <a:rPr sz="1600" b="1" spc="-50" dirty="0">
                <a:solidFill>
                  <a:srgbClr val="00B050"/>
                </a:solidFill>
                <a:latin typeface="Meiryo"/>
                <a:cs typeface="Meiryo"/>
              </a:rPr>
              <a:t>個</a:t>
            </a:r>
            <a:endParaRPr sz="160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16866"/>
            <a:ext cx="7010400" cy="1116965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345"/>
              </a:spcBef>
            </a:pPr>
            <a:r>
              <a:rPr sz="1800" b="1" dirty="0">
                <a:latin typeface="Courier New"/>
                <a:cs typeface="Courier New"/>
              </a:rPr>
              <a:t>result10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model_10</a:t>
            </a:r>
            <a:r>
              <a:rPr sz="1800" b="1" dirty="0">
                <a:latin typeface="Courier New"/>
                <a:cs typeface="Courier New"/>
              </a:rPr>
              <a:t>.fit</a:t>
            </a:r>
            <a:r>
              <a:rPr sz="1800" b="1" dirty="0">
                <a:solidFill>
                  <a:srgbClr val="376092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x_train10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y_train,</a:t>
            </a:r>
            <a:endParaRPr sz="1800">
              <a:latin typeface="Courier New"/>
              <a:cs typeface="Courier New"/>
            </a:endParaRPr>
          </a:p>
          <a:p>
            <a:pPr marL="3412490" marR="1392555" indent="13335">
              <a:lnSpc>
                <a:spcPts val="2810"/>
              </a:lnSpc>
              <a:spcBef>
                <a:spcPts val="180"/>
              </a:spcBef>
            </a:pPr>
            <a:r>
              <a:rPr sz="1800" b="1" dirty="0">
                <a:latin typeface="Courier New"/>
                <a:cs typeface="Courier New"/>
              </a:rPr>
              <a:t>batch_size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32, </a:t>
            </a:r>
            <a:r>
              <a:rPr sz="1800" b="1" dirty="0">
                <a:latin typeface="Courier New"/>
                <a:cs typeface="Courier New"/>
              </a:rPr>
              <a:t>epochs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300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376092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29" y="1157732"/>
            <a:ext cx="425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13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Meiryo"/>
                <a:cs typeface="Meiryo"/>
              </a:rPr>
              <a:t>学習⽤データ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で学習させる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44851" y="471373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557" y="3005835"/>
            <a:ext cx="5759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dirty="0">
                <a:latin typeface="Meiryo"/>
                <a:cs typeface="Meiryo"/>
              </a:rPr>
              <a:t>モデルと学習⽤データを変更し、結果を</a:t>
            </a:r>
            <a:r>
              <a:rPr sz="1600" b="1" spc="-10" dirty="0">
                <a:latin typeface="Courier New"/>
                <a:cs typeface="Courier New"/>
              </a:rPr>
              <a:t>result10</a:t>
            </a:r>
            <a:r>
              <a:rPr sz="1600" b="1" spc="-15" dirty="0">
                <a:latin typeface="Meiryo"/>
                <a:cs typeface="Meiryo"/>
              </a:rPr>
              <a:t>に⼊れる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48996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STEP3</a:t>
            </a:r>
            <a:r>
              <a:rPr sz="1950" b="1" spc="65" dirty="0">
                <a:latin typeface="Adobe Clean Han Black"/>
                <a:cs typeface="Adobe Clean Han Black"/>
              </a:rPr>
              <a:t>：データを入れて学習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STEP3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946" y="1368577"/>
            <a:ext cx="6019800" cy="185801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79705" marR="1189990">
              <a:lnSpc>
                <a:spcPts val="2110"/>
              </a:lnSpc>
              <a:spcBef>
                <a:spcPts val="254"/>
              </a:spcBef>
            </a:pPr>
            <a:r>
              <a:rPr sz="1800" b="1" spc="-10" dirty="0">
                <a:latin typeface="Courier New"/>
                <a:cs typeface="Courier New"/>
              </a:rPr>
              <a:t>plt.plot(result10.history['loss']) plt.title('loss')</a:t>
            </a:r>
            <a:endParaRPr sz="1800">
              <a:latin typeface="Courier New"/>
              <a:cs typeface="Courier New"/>
            </a:endParaRPr>
          </a:p>
          <a:p>
            <a:pPr marL="179705">
              <a:lnSpc>
                <a:spcPts val="2150"/>
              </a:lnSpc>
            </a:pPr>
            <a:r>
              <a:rPr sz="1800" b="1" spc="-10" dirty="0">
                <a:latin typeface="Courier New"/>
                <a:cs typeface="Courier New"/>
              </a:rPr>
              <a:t>plt.show()</a:t>
            </a:r>
            <a:endParaRPr sz="1800">
              <a:latin typeface="Courier New"/>
              <a:cs typeface="Courier New"/>
            </a:endParaRPr>
          </a:p>
          <a:p>
            <a:pPr marL="179705" marR="643890">
              <a:lnSpc>
                <a:spcPct val="101099"/>
              </a:lnSpc>
              <a:spcBef>
                <a:spcPts val="910"/>
              </a:spcBef>
            </a:pPr>
            <a:r>
              <a:rPr sz="1800" b="1" spc="-10" dirty="0">
                <a:latin typeface="Courier New"/>
                <a:cs typeface="Courier New"/>
              </a:rPr>
              <a:t>plt.plot(result10.history['accuracy']) plt.title('accuracy')</a:t>
            </a:r>
            <a:endParaRPr sz="1800">
              <a:latin typeface="Courier New"/>
              <a:cs typeface="Courier New"/>
            </a:endParaRPr>
          </a:p>
          <a:p>
            <a:pPr marL="179705">
              <a:lnSpc>
                <a:spcPts val="2110"/>
              </a:lnSpc>
            </a:pPr>
            <a:r>
              <a:rPr sz="1800" b="1" spc="-10" dirty="0">
                <a:latin typeface="Courier New"/>
                <a:cs typeface="Courier New"/>
              </a:rPr>
              <a:t>plt.show()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44851" y="4713732"/>
            <a:ext cx="4229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251" y="3397937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152400" y="0"/>
                </a:moveTo>
                <a:lnTo>
                  <a:pt x="152400" y="92580"/>
                </a:lnTo>
                <a:lnTo>
                  <a:pt x="0" y="92580"/>
                </a:lnTo>
                <a:lnTo>
                  <a:pt x="0" y="277741"/>
                </a:lnTo>
                <a:lnTo>
                  <a:pt x="152400" y="277741"/>
                </a:lnTo>
                <a:lnTo>
                  <a:pt x="152400" y="370321"/>
                </a:lnTo>
                <a:lnTo>
                  <a:pt x="304801" y="185160"/>
                </a:lnTo>
                <a:lnTo>
                  <a:pt x="1524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9403" y="3399027"/>
            <a:ext cx="4338955" cy="14827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459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plt.plot(x,y)</a:t>
            </a:r>
            <a:r>
              <a:rPr sz="1600" b="1" spc="-5" dirty="0">
                <a:latin typeface="Meiryo"/>
                <a:cs typeface="Meiryo"/>
              </a:rPr>
              <a:t>で各点をつなぐ線を描ける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6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y</a:t>
            </a:r>
            <a:r>
              <a:rPr sz="1600" b="1" dirty="0">
                <a:latin typeface="Meiryo"/>
                <a:cs typeface="Meiryo"/>
              </a:rPr>
              <a:t>は結果の</a:t>
            </a:r>
            <a:r>
              <a:rPr sz="1600" b="1" spc="-10" dirty="0">
                <a:latin typeface="Courier New"/>
                <a:cs typeface="Courier New"/>
              </a:rPr>
              <a:t>loss/accuracy</a:t>
            </a:r>
            <a:r>
              <a:rPr sz="1600" b="1" spc="-20" dirty="0">
                <a:latin typeface="Meiryo"/>
                <a:cs typeface="Meiryo"/>
              </a:rPr>
              <a:t>を選択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84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x</a:t>
            </a:r>
            <a:r>
              <a:rPr sz="1600" b="1" dirty="0">
                <a:latin typeface="Meiryo"/>
                <a:cs typeface="Meiryo"/>
              </a:rPr>
              <a:t>は指定していないとデータ数</a:t>
            </a:r>
            <a:r>
              <a:rPr sz="1600" b="1" spc="-10" dirty="0">
                <a:latin typeface="Courier New"/>
                <a:cs typeface="Courier New"/>
              </a:rPr>
              <a:t>(300</a:t>
            </a:r>
            <a:r>
              <a:rPr sz="1600" b="1" dirty="0">
                <a:latin typeface="Meiryo"/>
                <a:cs typeface="Meiryo"/>
              </a:rPr>
              <a:t>回</a:t>
            </a:r>
            <a:r>
              <a:rPr sz="1600" b="1" spc="-50" dirty="0">
                <a:latin typeface="Meiryo"/>
                <a:cs typeface="Meiryo"/>
              </a:rPr>
              <a:t>）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8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plt.title()</a:t>
            </a:r>
            <a:r>
              <a:rPr sz="1600" b="1" spc="-10" dirty="0">
                <a:latin typeface="Meiryo"/>
                <a:cs typeface="Meiryo"/>
              </a:rPr>
              <a:t>でタイトルをつける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385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plt.show()</a:t>
            </a:r>
            <a:r>
              <a:rPr sz="1600" b="1" spc="-10" dirty="0">
                <a:latin typeface="Meiryo"/>
                <a:cs typeface="Meiryo"/>
              </a:rPr>
              <a:t>で図を表⽰する</a:t>
            </a:r>
            <a:endParaRPr sz="1600">
              <a:latin typeface="Meiryo"/>
              <a:cs typeface="Meiry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666" y="3401726"/>
            <a:ext cx="3618215" cy="12987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9" name="object 9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2239" y="358839"/>
            <a:ext cx="3354704" cy="928369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b="1" spc="80" dirty="0">
                <a:latin typeface="Adobe Clean Han Black"/>
                <a:cs typeface="Adobe Clean Han Black"/>
              </a:rPr>
              <a:t>STEP4</a:t>
            </a:r>
            <a:r>
              <a:rPr sz="1950" b="1" spc="60" dirty="0">
                <a:latin typeface="Adobe Clean Han Black"/>
                <a:cs typeface="Adobe Clean Han Black"/>
              </a:rPr>
              <a:t>：学習結果の図示</a:t>
            </a:r>
            <a:endParaRPr sz="1950">
              <a:latin typeface="Adobe Clean Han Black"/>
              <a:cs typeface="Adobe Clean Han Black"/>
            </a:endParaRPr>
          </a:p>
          <a:p>
            <a:pPr marL="104775">
              <a:lnSpc>
                <a:spcPct val="100000"/>
              </a:lnSpc>
              <a:spcBef>
                <a:spcPts val="1245"/>
              </a:spcBef>
              <a:tabLst>
                <a:tab pos="1741170" algn="l"/>
              </a:tabLst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spc="-25" dirty="0">
                <a:solidFill>
                  <a:srgbClr val="002060"/>
                </a:solidFill>
                <a:latin typeface="Meiryo"/>
                <a:cs typeface="Meiryo"/>
              </a:rPr>
              <a:t>14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	学習結果の図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⽰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7300" y="11683"/>
            <a:ext cx="459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深層学習(精度上げるための調整)</a:t>
            </a:r>
          </a:p>
        </p:txBody>
      </p:sp>
      <p:sp>
        <p:nvSpPr>
          <p:cNvPr id="14" name="object 14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STEP4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：学習結果の図示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26" y="1637734"/>
            <a:ext cx="8897620" cy="1181100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79705" marR="153035">
              <a:lnSpc>
                <a:spcPts val="29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evaluate_loss,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evaluate_accuracy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model_10.evaluate(x_test10,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y_test) print(evaluate_loss)</a:t>
            </a:r>
            <a:endParaRPr sz="1600">
              <a:latin typeface="Courier New"/>
              <a:cs typeface="Courier New"/>
            </a:endParaRPr>
          </a:p>
          <a:p>
            <a:pPr marL="179705">
              <a:lnSpc>
                <a:spcPct val="100000"/>
              </a:lnSpc>
              <a:spcBef>
                <a:spcPts val="730"/>
              </a:spcBef>
            </a:pPr>
            <a:r>
              <a:rPr sz="1600" b="1" spc="-10" dirty="0">
                <a:latin typeface="Courier New"/>
                <a:cs typeface="Courier New"/>
              </a:rPr>
              <a:t>print(evaluate_accuracy)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5297" y="4632449"/>
            <a:ext cx="748665" cy="427990"/>
          </a:xfrm>
          <a:custGeom>
            <a:avLst/>
            <a:gdLst/>
            <a:ahLst/>
            <a:cxnLst/>
            <a:rect l="l" t="t" r="r" b="b"/>
            <a:pathLst>
              <a:path w="748665" h="427989">
                <a:moveTo>
                  <a:pt x="0" y="106992"/>
                </a:moveTo>
                <a:lnTo>
                  <a:pt x="534394" y="106992"/>
                </a:lnTo>
                <a:lnTo>
                  <a:pt x="534394" y="0"/>
                </a:lnTo>
                <a:lnTo>
                  <a:pt x="748379" y="213985"/>
                </a:lnTo>
                <a:lnTo>
                  <a:pt x="534394" y="427970"/>
                </a:lnTo>
                <a:lnTo>
                  <a:pt x="534394" y="320977"/>
                </a:lnTo>
                <a:lnTo>
                  <a:pt x="0" y="320977"/>
                </a:lnTo>
                <a:lnTo>
                  <a:pt x="0" y="106992"/>
                </a:lnTo>
                <a:close/>
              </a:path>
            </a:pathLst>
          </a:custGeom>
          <a:ln w="22225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2677" y="4334764"/>
            <a:ext cx="8145145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1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Meiryo"/>
                <a:cs typeface="Meiryo"/>
              </a:rPr>
              <a:t>モデル名</a:t>
            </a:r>
            <a:r>
              <a:rPr sz="1600" b="1" spc="-10" dirty="0">
                <a:latin typeface="Courier New"/>
                <a:cs typeface="Courier New"/>
              </a:rPr>
              <a:t>).evaluate(x,y)</a:t>
            </a:r>
            <a:r>
              <a:rPr sz="1600" b="1" dirty="0">
                <a:latin typeface="Meiryo"/>
                <a:cs typeface="Meiryo"/>
              </a:rPr>
              <a:t>で</a:t>
            </a:r>
            <a:r>
              <a:rPr sz="1600" b="1" spc="-10" dirty="0">
                <a:latin typeface="Courier New"/>
                <a:cs typeface="Courier New"/>
              </a:rPr>
              <a:t>loss</a:t>
            </a:r>
            <a:r>
              <a:rPr sz="1600" b="1" dirty="0">
                <a:latin typeface="Meiryo"/>
                <a:cs typeface="Meiryo"/>
              </a:rPr>
              <a:t>と</a:t>
            </a:r>
            <a:r>
              <a:rPr sz="1600" b="1" spc="-10" dirty="0">
                <a:latin typeface="Courier New"/>
                <a:cs typeface="Courier New"/>
              </a:rPr>
              <a:t>accuracy(</a:t>
            </a:r>
            <a:r>
              <a:rPr sz="1600" b="1" dirty="0">
                <a:latin typeface="Meiryo"/>
                <a:cs typeface="Meiryo"/>
              </a:rPr>
              <a:t>モデルで指定したため</a:t>
            </a:r>
            <a:r>
              <a:rPr sz="1600" b="1" spc="-10" dirty="0">
                <a:latin typeface="Courier New"/>
                <a:cs typeface="Courier New"/>
              </a:rPr>
              <a:t>)</a:t>
            </a:r>
            <a:r>
              <a:rPr sz="1600" b="1" spc="-20" dirty="0">
                <a:latin typeface="Meiryo"/>
                <a:cs typeface="Meiryo"/>
              </a:rPr>
              <a:t>を計算</a:t>
            </a:r>
            <a:endParaRPr sz="1600">
              <a:latin typeface="Meiryo"/>
              <a:cs typeface="Meiryo"/>
            </a:endParaRPr>
          </a:p>
          <a:p>
            <a:pPr marR="5080" algn="r">
              <a:lnSpc>
                <a:spcPct val="100000"/>
              </a:lnSpc>
              <a:spcBef>
                <a:spcPts val="1060"/>
              </a:spcBef>
            </a:pPr>
            <a:r>
              <a:rPr sz="1400" b="1" spc="-10" dirty="0">
                <a:latin typeface="Calibri"/>
                <a:cs typeface="Calibri"/>
              </a:rPr>
              <a:t>colab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135" y="2953382"/>
            <a:ext cx="304800" cy="370840"/>
          </a:xfrm>
          <a:custGeom>
            <a:avLst/>
            <a:gdLst/>
            <a:ahLst/>
            <a:cxnLst/>
            <a:rect l="l" t="t" r="r" b="b"/>
            <a:pathLst>
              <a:path w="304800" h="370839">
                <a:moveTo>
                  <a:pt x="152400" y="0"/>
                </a:moveTo>
                <a:lnTo>
                  <a:pt x="152400" y="92580"/>
                </a:lnTo>
                <a:lnTo>
                  <a:pt x="0" y="92580"/>
                </a:lnTo>
                <a:lnTo>
                  <a:pt x="0" y="277741"/>
                </a:lnTo>
                <a:lnTo>
                  <a:pt x="152400" y="277741"/>
                </a:lnTo>
                <a:lnTo>
                  <a:pt x="152400" y="370321"/>
                </a:lnTo>
                <a:lnTo>
                  <a:pt x="304801" y="185160"/>
                </a:lnTo>
                <a:lnTo>
                  <a:pt x="1524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0397" y="3114527"/>
            <a:ext cx="8603603" cy="4514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b="1" spc="50" dirty="0">
                <a:latin typeface="Cambria Math"/>
                <a:cs typeface="Cambria Math"/>
              </a:rPr>
              <a:t>6/6</a:t>
            </a:r>
            <a:r>
              <a:rPr sz="1350" b="1" spc="90" dirty="0">
                <a:latin typeface="Cambria Math"/>
                <a:cs typeface="Cambria Math"/>
              </a:rPr>
              <a:t> </a:t>
            </a:r>
            <a:r>
              <a:rPr sz="1350" b="1" spc="70" dirty="0">
                <a:latin typeface="Cambria Math"/>
                <a:cs typeface="Cambria Math"/>
              </a:rPr>
              <a:t>[==============================]</a:t>
            </a:r>
            <a:r>
              <a:rPr sz="1350" b="1" spc="7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-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0s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spc="50" dirty="0">
                <a:latin typeface="Cambria Math"/>
                <a:cs typeface="Cambria Math"/>
              </a:rPr>
              <a:t>5ms/step</a:t>
            </a:r>
            <a:r>
              <a:rPr sz="1350" b="1" spc="10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-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loss:</a:t>
            </a:r>
            <a:r>
              <a:rPr sz="1350" b="1" spc="100" dirty="0">
                <a:latin typeface="Cambria Math"/>
                <a:cs typeface="Cambria Math"/>
              </a:rPr>
              <a:t> </a:t>
            </a:r>
            <a:r>
              <a:rPr sz="1350" b="1" spc="50" dirty="0">
                <a:latin typeface="Cambria Math"/>
                <a:cs typeface="Cambria Math"/>
              </a:rPr>
              <a:t>0.4091</a:t>
            </a:r>
            <a:r>
              <a:rPr sz="1350" b="1" spc="90" dirty="0">
                <a:latin typeface="Cambria Math"/>
                <a:cs typeface="Cambria Math"/>
              </a:rPr>
              <a:t> </a:t>
            </a:r>
            <a:r>
              <a:rPr sz="1350" b="1" dirty="0">
                <a:latin typeface="Cambria Math"/>
                <a:cs typeface="Cambria Math"/>
              </a:rPr>
              <a:t>-</a:t>
            </a:r>
            <a:r>
              <a:rPr sz="1350" b="1" spc="85" dirty="0">
                <a:latin typeface="Cambria Math"/>
                <a:cs typeface="Cambria Math"/>
              </a:rPr>
              <a:t> </a:t>
            </a:r>
            <a:r>
              <a:rPr sz="1350" b="1" spc="50" dirty="0">
                <a:latin typeface="Cambria Math"/>
                <a:cs typeface="Cambria Math"/>
              </a:rPr>
              <a:t>accuracy:</a:t>
            </a:r>
            <a:r>
              <a:rPr sz="1350" b="1" spc="100" dirty="0">
                <a:latin typeface="Cambria Math"/>
                <a:cs typeface="Cambria Math"/>
              </a:rPr>
              <a:t> </a:t>
            </a:r>
            <a:r>
              <a:rPr sz="1350" b="1" spc="40" dirty="0">
                <a:latin typeface="Cambria Math"/>
                <a:cs typeface="Cambria Math"/>
              </a:rPr>
              <a:t>0.8421</a:t>
            </a:r>
            <a:endParaRPr sz="13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350" b="1" spc="45" dirty="0">
                <a:latin typeface="Cambria Math"/>
                <a:cs typeface="Cambria Math"/>
              </a:rPr>
              <a:t>0.4091162383556366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215" y="3555066"/>
            <a:ext cx="2025650" cy="270510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5"/>
              </a:spcBef>
            </a:pPr>
            <a:r>
              <a:rPr sz="1350" b="1" spc="45" dirty="0">
                <a:latin typeface="Cambria Math"/>
                <a:cs typeface="Cambria Math"/>
              </a:rPr>
              <a:t>0.8421052694320679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6009" y="3516883"/>
            <a:ext cx="645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B050"/>
                </a:solidFill>
                <a:latin typeface="Meiryo"/>
                <a:cs typeface="Meiryo"/>
              </a:rPr>
              <a:t>正解率は</a:t>
            </a:r>
            <a:r>
              <a:rPr sz="1800" b="1" spc="-10" dirty="0">
                <a:solidFill>
                  <a:srgbClr val="00B050"/>
                </a:solidFill>
                <a:latin typeface="Meiryo"/>
                <a:cs typeface="Meiryo"/>
              </a:rPr>
              <a:t>84.2</a:t>
            </a:r>
            <a:r>
              <a:rPr sz="1800" b="1" spc="-5" dirty="0">
                <a:solidFill>
                  <a:srgbClr val="00B050"/>
                </a:solidFill>
                <a:latin typeface="Meiryo"/>
                <a:cs typeface="Meiryo"/>
              </a:rPr>
              <a:t>%なので、</a:t>
            </a:r>
            <a:r>
              <a:rPr sz="1800" b="1" spc="-10" dirty="0">
                <a:solidFill>
                  <a:srgbClr val="00B050"/>
                </a:solidFill>
                <a:latin typeface="Meiryo"/>
                <a:cs typeface="Meiryo"/>
              </a:rPr>
              <a:t>model_3</a:t>
            </a:r>
            <a:r>
              <a:rPr sz="1800" b="1" spc="-5" dirty="0">
                <a:solidFill>
                  <a:srgbClr val="00B050"/>
                </a:solidFill>
                <a:latin typeface="Meiryo"/>
                <a:cs typeface="Meiryo"/>
              </a:rPr>
              <a:t>よりは正解率上がっている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2" name="object 12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2239" y="530571"/>
            <a:ext cx="4726305" cy="850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STEP5</a:t>
            </a:r>
            <a:r>
              <a:rPr sz="1950" b="1" spc="60" dirty="0">
                <a:latin typeface="Adobe Clean Han Black"/>
                <a:cs typeface="Adobe Clean Han Black"/>
              </a:rPr>
              <a:t>：モデルの評価</a:t>
            </a:r>
            <a:endParaRPr sz="1950">
              <a:latin typeface="Adobe Clean Han Black"/>
              <a:cs typeface="Adobe Clean Han Black"/>
            </a:endParaRPr>
          </a:p>
          <a:p>
            <a:pPr marL="104775">
              <a:lnSpc>
                <a:spcPct val="100000"/>
              </a:lnSpc>
              <a:spcBef>
                <a:spcPts val="1985"/>
              </a:spcBef>
              <a:tabLst>
                <a:tab pos="1741170" algn="l"/>
              </a:tabLst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spc="-25" dirty="0">
                <a:solidFill>
                  <a:srgbClr val="002060"/>
                </a:solidFill>
                <a:latin typeface="Meiryo"/>
                <a:cs typeface="Meiryo"/>
              </a:rPr>
              <a:t>15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	検証⽤データでモデルの評</a:t>
            </a:r>
            <a:r>
              <a:rPr sz="1800" b="1" spc="-50" dirty="0">
                <a:solidFill>
                  <a:srgbClr val="002060"/>
                </a:solidFill>
                <a:latin typeface="Meiryo"/>
                <a:cs typeface="Meiryo"/>
              </a:rPr>
              <a:t>価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STEP2</a:t>
            </a:r>
            <a:r>
              <a:rPr sz="1150" b="1" spc="45" dirty="0">
                <a:latin typeface="Meiryo"/>
                <a:cs typeface="Meiryo"/>
              </a:rPr>
              <a:t>：学習モデルの選択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STEP5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092" y="910844"/>
            <a:ext cx="8237220" cy="415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Webclass</a:t>
            </a:r>
            <a:r>
              <a:rPr sz="1800" dirty="0">
                <a:latin typeface="MS Gothic"/>
                <a:cs typeface="MS Gothic"/>
              </a:rPr>
              <a:t>で課題を提出してください。締め切りは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2024/02/14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23:59</a:t>
            </a:r>
            <a:r>
              <a:rPr sz="1800" spc="-25" dirty="0">
                <a:latin typeface="MS Gothic"/>
                <a:cs typeface="MS Gothic"/>
              </a:rPr>
              <a:t>まで</a:t>
            </a:r>
            <a:endParaRPr sz="1800">
              <a:latin typeface="MS Gothic"/>
              <a:cs typeface="MS Gothic"/>
            </a:endParaRPr>
          </a:p>
          <a:p>
            <a:pPr marL="12700" marR="462915">
              <a:lnSpc>
                <a:spcPts val="2110"/>
              </a:lnSpc>
              <a:spcBef>
                <a:spcPts val="2245"/>
              </a:spcBef>
            </a:pPr>
            <a:r>
              <a:rPr sz="1800" spc="-10" dirty="0">
                <a:latin typeface="Arial"/>
                <a:cs typeface="Arial"/>
              </a:rPr>
              <a:t>breast_cancer</a:t>
            </a:r>
            <a:r>
              <a:rPr sz="1800" dirty="0">
                <a:latin typeface="MS Gothic"/>
                <a:cs typeface="MS Gothic"/>
              </a:rPr>
              <a:t>データのデータセットで特徴量を</a:t>
            </a:r>
            <a:r>
              <a:rPr sz="1800" spc="-10" dirty="0">
                <a:latin typeface="Arial"/>
                <a:cs typeface="Arial"/>
              </a:rPr>
              <a:t>1~20</a:t>
            </a:r>
            <a:r>
              <a:rPr sz="1800" dirty="0">
                <a:latin typeface="MS Gothic"/>
                <a:cs typeface="MS Gothic"/>
              </a:rPr>
              <a:t>個目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spc="-10" dirty="0">
                <a:latin typeface="MS Gothic"/>
                <a:cs typeface="MS Gothic"/>
              </a:rPr>
              <a:t>インデックス番号</a:t>
            </a:r>
            <a:r>
              <a:rPr sz="1800" spc="-50" dirty="0">
                <a:latin typeface="MS Gothic"/>
                <a:cs typeface="MS Gothic"/>
              </a:rPr>
              <a:t> </a:t>
            </a:r>
            <a:r>
              <a:rPr sz="1800" spc="-10" dirty="0">
                <a:latin typeface="Arial"/>
                <a:cs typeface="Arial"/>
              </a:rPr>
              <a:t>0~19)</a:t>
            </a:r>
            <a:r>
              <a:rPr sz="1800" dirty="0">
                <a:latin typeface="MS Gothic"/>
                <a:cs typeface="MS Gothic"/>
              </a:rPr>
              <a:t>の特徴量データ</a:t>
            </a:r>
            <a:r>
              <a:rPr sz="1800" dirty="0">
                <a:latin typeface="Arial"/>
                <a:cs typeface="Arial"/>
              </a:rPr>
              <a:t>(x_train20</a:t>
            </a:r>
            <a:r>
              <a:rPr sz="1800" spc="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x_test20)</a:t>
            </a:r>
            <a:r>
              <a:rPr sz="1800" spc="-5" dirty="0">
                <a:latin typeface="MS Gothic"/>
                <a:cs typeface="MS Gothic"/>
              </a:rPr>
              <a:t>で深層学習を行なってください</a:t>
            </a:r>
            <a:endParaRPr sz="180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800">
              <a:latin typeface="MS Gothic"/>
              <a:cs typeface="MS Gothic"/>
            </a:endParaRPr>
          </a:p>
          <a:p>
            <a:pPr marL="215265" indent="-205104">
              <a:lnSpc>
                <a:spcPts val="2135"/>
              </a:lnSpc>
              <a:buSzPct val="94444"/>
              <a:buFont typeface="Arial"/>
              <a:buAutoNum type="arabicParenR"/>
              <a:tabLst>
                <a:tab pos="215265" algn="l"/>
              </a:tabLst>
            </a:pPr>
            <a:r>
              <a:rPr sz="1800" dirty="0">
                <a:latin typeface="MS Gothic"/>
                <a:cs typeface="MS Gothic"/>
              </a:rPr>
              <a:t>作成した</a:t>
            </a:r>
            <a:r>
              <a:rPr sz="1800" dirty="0">
                <a:latin typeface="Arial"/>
                <a:cs typeface="Arial"/>
              </a:rPr>
              <a:t>x_train20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10" dirty="0">
                <a:latin typeface="Arial"/>
                <a:cs typeface="Arial"/>
              </a:rPr>
              <a:t>x_test20</a:t>
            </a:r>
            <a:r>
              <a:rPr sz="1800" spc="-5" dirty="0">
                <a:latin typeface="MS Gothic"/>
                <a:cs typeface="MS Gothic"/>
              </a:rPr>
              <a:t>の配列の形状を回答してください</a:t>
            </a:r>
            <a:endParaRPr sz="1800">
              <a:latin typeface="MS Gothic"/>
              <a:cs typeface="MS Gothic"/>
            </a:endParaRPr>
          </a:p>
          <a:p>
            <a:pPr marL="215265" indent="-205104">
              <a:lnSpc>
                <a:spcPts val="2135"/>
              </a:lnSpc>
              <a:buSzPct val="94444"/>
              <a:buFont typeface="Arial"/>
              <a:buAutoNum type="arabicParenR"/>
              <a:tabLst>
                <a:tab pos="215265" algn="l"/>
              </a:tabLst>
            </a:pPr>
            <a:r>
              <a:rPr sz="1800" dirty="0">
                <a:latin typeface="MS Gothic"/>
                <a:cs typeface="MS Gothic"/>
              </a:rPr>
              <a:t>中間層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MS Gothic"/>
                <a:cs typeface="MS Gothic"/>
              </a:rPr>
              <a:t>つ目を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dirty="0">
                <a:latin typeface="MS Gothic"/>
                <a:cs typeface="MS Gothic"/>
              </a:rPr>
              <a:t>つのニューロン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dirty="0">
                <a:latin typeface="MS Gothic"/>
                <a:cs typeface="MS Gothic"/>
              </a:rPr>
              <a:t>ノード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MS Gothic"/>
                <a:cs typeface="MS Gothic"/>
              </a:rPr>
              <a:t>、中間層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dirty="0">
                <a:latin typeface="MS Gothic"/>
                <a:cs typeface="MS Gothic"/>
              </a:rPr>
              <a:t>つ目を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spc="-10" dirty="0">
                <a:latin typeface="MS Gothic"/>
                <a:cs typeface="MS Gothic"/>
              </a:rPr>
              <a:t>つのニューロン</a:t>
            </a:r>
            <a:endParaRPr sz="1800">
              <a:latin typeface="MS Gothic"/>
              <a:cs typeface="MS Gothic"/>
            </a:endParaRPr>
          </a:p>
          <a:p>
            <a:pPr marL="12700" marR="126364">
              <a:lnSpc>
                <a:spcPts val="211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(</a:t>
            </a:r>
            <a:r>
              <a:rPr sz="1800" dirty="0">
                <a:latin typeface="MS Gothic"/>
                <a:cs typeface="MS Gothic"/>
              </a:rPr>
              <a:t>ノード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MS Gothic"/>
                <a:cs typeface="MS Gothic"/>
              </a:rPr>
              <a:t>としてモデルを作成し、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dirty="0">
                <a:latin typeface="MS Gothic"/>
                <a:cs typeface="MS Gothic"/>
              </a:rPr>
              <a:t>モデル名</a:t>
            </a:r>
            <a:r>
              <a:rPr sz="1800" spc="-10" dirty="0">
                <a:latin typeface="Arial"/>
                <a:cs typeface="Arial"/>
              </a:rPr>
              <a:t>).summary()</a:t>
            </a:r>
            <a:r>
              <a:rPr sz="1800" spc="-5" dirty="0">
                <a:latin typeface="MS Gothic"/>
                <a:cs typeface="MS Gothic"/>
              </a:rPr>
              <a:t>の結果の図を提出してく</a:t>
            </a:r>
            <a:r>
              <a:rPr sz="1800" spc="-20" dirty="0">
                <a:latin typeface="MS Gothic"/>
                <a:cs typeface="MS Gothic"/>
              </a:rPr>
              <a:t>ださい</a:t>
            </a:r>
            <a:endParaRPr sz="1800">
              <a:latin typeface="MS Gothic"/>
              <a:cs typeface="MS Gothic"/>
            </a:endParaRPr>
          </a:p>
          <a:p>
            <a:pPr marL="12700" marR="151765" indent="-2540">
              <a:lnSpc>
                <a:spcPts val="2180"/>
              </a:lnSpc>
              <a:spcBef>
                <a:spcPts val="45"/>
              </a:spcBef>
              <a:buSzPct val="94444"/>
              <a:buAutoNum type="arabicParenR" startAt="3"/>
              <a:tabLst>
                <a:tab pos="215265" algn="l"/>
              </a:tabLst>
            </a:pPr>
            <a:r>
              <a:rPr sz="1800" spc="-10" dirty="0">
                <a:latin typeface="Arial"/>
                <a:cs typeface="Arial"/>
              </a:rPr>
              <a:t>	epoch</a:t>
            </a:r>
            <a:r>
              <a:rPr sz="1800" dirty="0">
                <a:latin typeface="MS Gothic"/>
                <a:cs typeface="MS Gothic"/>
              </a:rPr>
              <a:t>数</a:t>
            </a:r>
            <a:r>
              <a:rPr sz="1800" spc="-10" dirty="0">
                <a:latin typeface="Arial"/>
                <a:cs typeface="Arial"/>
              </a:rPr>
              <a:t>200</a:t>
            </a:r>
            <a:r>
              <a:rPr sz="1800" dirty="0">
                <a:latin typeface="MS Gothic"/>
                <a:cs typeface="MS Gothic"/>
              </a:rPr>
              <a:t>で学習し、学習過程の</a:t>
            </a:r>
            <a:r>
              <a:rPr sz="1800" spc="-10" dirty="0">
                <a:latin typeface="Arial"/>
                <a:cs typeface="Arial"/>
              </a:rPr>
              <a:t>accuracy</a:t>
            </a:r>
            <a:r>
              <a:rPr sz="1800" spc="-5" dirty="0">
                <a:latin typeface="MS Gothic"/>
                <a:cs typeface="MS Gothic"/>
              </a:rPr>
              <a:t>の結果の折れ線グラフを提出して</a:t>
            </a:r>
            <a:r>
              <a:rPr sz="1800" dirty="0">
                <a:latin typeface="MS Gothic"/>
                <a:cs typeface="MS Gothic"/>
              </a:rPr>
              <a:t>ください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dirty="0">
                <a:latin typeface="MS Gothic"/>
                <a:cs typeface="MS Gothic"/>
              </a:rPr>
              <a:t>バッチサイズは好きなサイズでいいです</a:t>
            </a:r>
            <a:r>
              <a:rPr sz="1800" spc="-5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215265" indent="-205104">
              <a:lnSpc>
                <a:spcPts val="2039"/>
              </a:lnSpc>
              <a:buSzPct val="94444"/>
              <a:buAutoNum type="arabicParenR" startAt="3"/>
              <a:tabLst>
                <a:tab pos="215265" algn="l"/>
              </a:tabLst>
            </a:pPr>
            <a:r>
              <a:rPr sz="1800" spc="-10" dirty="0">
                <a:latin typeface="Arial"/>
                <a:cs typeface="Arial"/>
              </a:rPr>
              <a:t>x_test20</a:t>
            </a:r>
            <a:r>
              <a:rPr sz="1800" dirty="0">
                <a:latin typeface="MS Gothic"/>
                <a:cs typeface="MS Gothic"/>
              </a:rPr>
              <a:t>と</a:t>
            </a:r>
            <a:r>
              <a:rPr sz="1800" spc="-10" dirty="0">
                <a:latin typeface="Arial"/>
                <a:cs typeface="Arial"/>
              </a:rPr>
              <a:t>y_test</a:t>
            </a:r>
            <a:r>
              <a:rPr sz="1800" dirty="0">
                <a:latin typeface="MS Gothic"/>
                <a:cs typeface="MS Gothic"/>
              </a:rPr>
              <a:t>での正解率を回答してください</a:t>
            </a:r>
            <a:r>
              <a:rPr sz="1800" spc="-10" dirty="0">
                <a:latin typeface="Arial"/>
                <a:cs typeface="Arial"/>
              </a:rPr>
              <a:t>(0~1)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25" dirty="0">
                <a:solidFill>
                  <a:srgbClr val="898989"/>
                </a:solidFill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2999" y="11683"/>
            <a:ext cx="175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演習16</a:t>
            </a:r>
            <a:r>
              <a:rPr spc="-30" dirty="0"/>
              <a:t> 課題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958" y="1549741"/>
            <a:ext cx="7771765" cy="956944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43510" marR="2285365">
              <a:lnSpc>
                <a:spcPct val="121000"/>
              </a:lnSpc>
              <a:spcBef>
                <a:spcPts val="484"/>
              </a:spcBef>
            </a:pPr>
            <a:r>
              <a:rPr sz="2000" b="1" dirty="0">
                <a:solidFill>
                  <a:srgbClr val="C586C0"/>
                </a:solidFill>
                <a:latin typeface="Courier New"/>
                <a:cs typeface="Courier New"/>
              </a:rPr>
              <a:t>from</a:t>
            </a:r>
            <a:r>
              <a:rPr sz="2000" b="1" spc="-4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keras.models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586C0"/>
                </a:solidFill>
                <a:latin typeface="Courier New"/>
                <a:cs typeface="Courier New"/>
              </a:rPr>
              <a:t>import</a:t>
            </a:r>
            <a:r>
              <a:rPr sz="2000" b="1" spc="-3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Sequential </a:t>
            </a:r>
            <a:r>
              <a:rPr sz="2000" b="1" dirty="0">
                <a:solidFill>
                  <a:srgbClr val="C586C0"/>
                </a:solidFill>
                <a:latin typeface="Courier New"/>
                <a:cs typeface="Courier New"/>
              </a:rPr>
              <a:t>from</a:t>
            </a:r>
            <a:r>
              <a:rPr sz="2000" b="1" spc="-4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keras.layers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C586C0"/>
                </a:solidFill>
                <a:latin typeface="Courier New"/>
                <a:cs typeface="Courier New"/>
              </a:rPr>
              <a:t>import</a:t>
            </a:r>
            <a:r>
              <a:rPr sz="2000" b="1" spc="-3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Dense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239" y="4029964"/>
            <a:ext cx="8277225" cy="76327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85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spc="-5" dirty="0">
                <a:latin typeface="Meiryo"/>
                <a:cs typeface="Meiryo"/>
              </a:rPr>
              <a:t>深層学習ではモデルを作っていく</a:t>
            </a:r>
            <a:endParaRPr sz="1600">
              <a:latin typeface="Meiryo"/>
              <a:cs typeface="Meiryo"/>
            </a:endParaRPr>
          </a:p>
          <a:p>
            <a:pPr marL="297815" indent="-285115">
              <a:lnSpc>
                <a:spcPct val="100000"/>
              </a:lnSpc>
              <a:spcBef>
                <a:spcPts val="980"/>
              </a:spcBef>
              <a:buFont typeface="Wingdings"/>
              <a:buChar char=""/>
              <a:tabLst>
                <a:tab pos="297815" algn="l"/>
              </a:tabLst>
            </a:pPr>
            <a:r>
              <a:rPr sz="1600" b="1" dirty="0">
                <a:latin typeface="Meiryo"/>
                <a:cs typeface="Meiryo"/>
              </a:rPr>
              <a:t>中間層のニューロンが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つ</a:t>
            </a:r>
            <a:r>
              <a:rPr sz="1600" b="1" dirty="0">
                <a:latin typeface="Meiryo"/>
                <a:cs typeface="Meiryo"/>
              </a:rPr>
              <a:t>、出⼒層のニューロンが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つ</a:t>
            </a:r>
            <a:r>
              <a:rPr sz="1600" b="1" spc="-5" dirty="0">
                <a:latin typeface="Meiryo"/>
                <a:cs typeface="Meiryo"/>
              </a:rPr>
              <a:t>のニューラルネットワークを作る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239" y="1121155"/>
            <a:ext cx="318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6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 学習モデルを設計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6504" y="3452083"/>
            <a:ext cx="609600" cy="12700"/>
          </a:xfrm>
          <a:custGeom>
            <a:avLst/>
            <a:gdLst/>
            <a:ahLst/>
            <a:cxnLst/>
            <a:rect l="l" t="t" r="r" b="b"/>
            <a:pathLst>
              <a:path w="609600" h="12700">
                <a:moveTo>
                  <a:pt x="609600" y="0"/>
                </a:moveTo>
                <a:lnTo>
                  <a:pt x="0" y="0"/>
                </a:lnTo>
                <a:lnTo>
                  <a:pt x="0" y="12700"/>
                </a:lnTo>
                <a:lnTo>
                  <a:pt x="609600" y="12700"/>
                </a:lnTo>
                <a:lnTo>
                  <a:pt x="6096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93104" y="3452083"/>
            <a:ext cx="850900" cy="120650"/>
            <a:chOff x="4193104" y="3452083"/>
            <a:chExt cx="850900" cy="120650"/>
          </a:xfrm>
        </p:grpSpPr>
        <p:sp>
          <p:nvSpPr>
            <p:cNvPr id="7" name="object 7"/>
            <p:cNvSpPr/>
            <p:nvPr/>
          </p:nvSpPr>
          <p:spPr>
            <a:xfrm>
              <a:off x="4193104" y="3452083"/>
              <a:ext cx="850900" cy="12700"/>
            </a:xfrm>
            <a:custGeom>
              <a:avLst/>
              <a:gdLst/>
              <a:ahLst/>
              <a:cxnLst/>
              <a:rect l="l" t="t" r="r" b="b"/>
              <a:pathLst>
                <a:path w="850900" h="12700">
                  <a:moveTo>
                    <a:pt x="8509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0723" y="3464432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108000"/>
                  </a:moveTo>
                  <a:lnTo>
                    <a:pt x="1" y="0"/>
                  </a:lnTo>
                </a:path>
              </a:pathLst>
            </a:custGeom>
            <a:ln w="1905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07604" y="3446432"/>
            <a:ext cx="1219200" cy="144145"/>
            <a:chOff x="5907604" y="3446432"/>
            <a:chExt cx="1219200" cy="144145"/>
          </a:xfrm>
        </p:grpSpPr>
        <p:sp>
          <p:nvSpPr>
            <p:cNvPr id="10" name="object 10"/>
            <p:cNvSpPr/>
            <p:nvPr/>
          </p:nvSpPr>
          <p:spPr>
            <a:xfrm>
              <a:off x="5907604" y="3452083"/>
              <a:ext cx="1219200" cy="12700"/>
            </a:xfrm>
            <a:custGeom>
              <a:avLst/>
              <a:gdLst/>
              <a:ahLst/>
              <a:cxnLst/>
              <a:rect l="l" t="t" r="r" b="b"/>
              <a:pathLst>
                <a:path w="1219200" h="12700">
                  <a:moveTo>
                    <a:pt x="121919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219199" y="12700"/>
                  </a:lnTo>
                  <a:lnTo>
                    <a:pt x="1219199" y="0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36958" y="3446432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144000"/>
                  </a:moveTo>
                  <a:lnTo>
                    <a:pt x="1" y="0"/>
                  </a:lnTo>
                </a:path>
              </a:pathLst>
            </a:custGeom>
            <a:ln w="19050">
              <a:solidFill>
                <a:srgbClr val="FF9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70955" y="3571096"/>
            <a:ext cx="1334135" cy="34925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209"/>
              </a:spcBef>
            </a:pPr>
            <a:r>
              <a:rPr sz="1600" b="1" spc="-10" dirty="0">
                <a:latin typeface="Meiryo"/>
                <a:cs typeface="Meiryo"/>
              </a:rPr>
              <a:t>ライブラリ名</a:t>
            </a:r>
            <a:endParaRPr sz="1600">
              <a:latin typeface="Meiryo"/>
              <a:cs typeface="Meiry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02056" y="3464432"/>
            <a:ext cx="218440" cy="294005"/>
            <a:chOff x="3702056" y="3464432"/>
            <a:chExt cx="218440" cy="294005"/>
          </a:xfrm>
        </p:grpSpPr>
        <p:sp>
          <p:nvSpPr>
            <p:cNvPr id="14" name="object 14"/>
            <p:cNvSpPr/>
            <p:nvPr/>
          </p:nvSpPr>
          <p:spPr>
            <a:xfrm>
              <a:off x="3910530" y="3464432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338"/>
                  </a:moveTo>
                  <a:lnTo>
                    <a:pt x="1" y="0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2056" y="3748818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0" y="0"/>
                  </a:moveTo>
                  <a:lnTo>
                    <a:pt x="0" y="1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9834" y="2725420"/>
            <a:ext cx="824230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Meiryo"/>
                <a:cs typeface="Meiryo"/>
              </a:rPr>
              <a:t>keras</a:t>
            </a:r>
            <a:r>
              <a:rPr sz="1600" b="1" dirty="0">
                <a:latin typeface="Meiryo"/>
                <a:cs typeface="Meiryo"/>
              </a:rPr>
              <a:t>は深層学習に特化した便利なライブラリ ← </a:t>
            </a:r>
            <a:r>
              <a:rPr sz="1600" b="1" spc="-10" dirty="0">
                <a:latin typeface="Meiryo"/>
                <a:cs typeface="Meiryo"/>
              </a:rPr>
              <a:t>sklearn</a:t>
            </a:r>
            <a:r>
              <a:rPr sz="1600" b="1" spc="-5" dirty="0">
                <a:latin typeface="Meiryo"/>
                <a:cs typeface="Meiryo"/>
              </a:rPr>
              <a:t>に代わってこちらを使っていく</a:t>
            </a:r>
            <a:endParaRPr sz="1600">
              <a:latin typeface="Meiryo"/>
              <a:cs typeface="Meiryo"/>
            </a:endParaRPr>
          </a:p>
          <a:p>
            <a:pPr marL="281940">
              <a:lnSpc>
                <a:spcPct val="100000"/>
              </a:lnSpc>
              <a:spcBef>
                <a:spcPts val="1895"/>
              </a:spcBef>
              <a:tabLst>
                <a:tab pos="2436495" algn="l"/>
              </a:tabLst>
            </a:pPr>
            <a:r>
              <a:rPr sz="1600" b="1" dirty="0">
                <a:latin typeface="Meiryo"/>
                <a:cs typeface="Meiryo"/>
              </a:rPr>
              <a:t>クラスをインポー</a:t>
            </a:r>
            <a:r>
              <a:rPr sz="1600" b="1" spc="-50" dirty="0">
                <a:latin typeface="Meiryo"/>
                <a:cs typeface="Meiryo"/>
              </a:rPr>
              <a:t>ト</a:t>
            </a:r>
            <a:r>
              <a:rPr sz="1600" b="1" dirty="0">
                <a:latin typeface="Meiryo"/>
                <a:cs typeface="Meiryo"/>
              </a:rPr>
              <a:t>	</a:t>
            </a:r>
            <a:r>
              <a:rPr sz="1600" b="1" dirty="0">
                <a:solidFill>
                  <a:srgbClr val="C586C0"/>
                </a:solidFill>
                <a:latin typeface="Courier New"/>
                <a:cs typeface="Courier New"/>
              </a:rPr>
              <a:t>from</a:t>
            </a:r>
            <a:r>
              <a:rPr sz="1600" b="1" spc="-75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keras</a:t>
            </a:r>
            <a:r>
              <a:rPr sz="1600" b="1" dirty="0">
                <a:latin typeface="Courier New"/>
                <a:cs typeface="Courier New"/>
              </a:rPr>
              <a:t>.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models</a:t>
            </a:r>
            <a:r>
              <a:rPr sz="1600" b="1" spc="-7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586C0"/>
                </a:solidFill>
                <a:latin typeface="Courier New"/>
                <a:cs typeface="Courier New"/>
              </a:rPr>
              <a:t>import</a:t>
            </a:r>
            <a:r>
              <a:rPr sz="1600" b="1" spc="-70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9300"/>
                </a:solidFill>
                <a:latin typeface="Courier New"/>
                <a:cs typeface="Courier New"/>
              </a:rPr>
              <a:t>Sequential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170" y="3582362"/>
            <a:ext cx="1334135" cy="349250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215"/>
              </a:spcBef>
            </a:pPr>
            <a:r>
              <a:rPr sz="1600" b="1" spc="-10" dirty="0">
                <a:latin typeface="Meiryo"/>
                <a:cs typeface="Meiryo"/>
              </a:rPr>
              <a:t>モジュール名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9322" y="3590959"/>
            <a:ext cx="923925" cy="34925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0"/>
              </a:spcBef>
            </a:pPr>
            <a:r>
              <a:rPr sz="1600" b="1" spc="-15" dirty="0">
                <a:latin typeface="Meiryo"/>
                <a:cs typeface="Meiryo"/>
              </a:rPr>
              <a:t>クラス名</a:t>
            </a:r>
            <a:endParaRPr sz="1600">
              <a:latin typeface="Meiryo"/>
              <a:cs typeface="Meiry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20" name="object 2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sp>
        <p:nvSpPr>
          <p:cNvPr id="25" name="object 25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239" y="975994"/>
            <a:ext cx="8371205" cy="81788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6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 学習モデルを設計</a:t>
            </a:r>
            <a:endParaRPr sz="1800">
              <a:latin typeface="Meiryo"/>
              <a:cs typeface="Meiryo"/>
            </a:endParaRPr>
          </a:p>
          <a:p>
            <a:pPr marL="391795">
              <a:lnSpc>
                <a:spcPct val="100000"/>
              </a:lnSpc>
              <a:spcBef>
                <a:spcPts val="1020"/>
              </a:spcBef>
            </a:pPr>
            <a:r>
              <a:rPr sz="1600" b="1" dirty="0">
                <a:latin typeface="Meiryo"/>
                <a:cs typeface="Meiryo"/>
              </a:rPr>
              <a:t>中間層のニューロンが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つ</a:t>
            </a:r>
            <a:r>
              <a:rPr sz="1600" b="1" dirty="0">
                <a:latin typeface="Meiryo"/>
                <a:cs typeface="Meiryo"/>
              </a:rPr>
              <a:t>、出⼒層のニューロンが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dirty="0">
                <a:solidFill>
                  <a:srgbClr val="FF0000"/>
                </a:solidFill>
                <a:latin typeface="Meiryo"/>
                <a:cs typeface="Meiryo"/>
              </a:rPr>
              <a:t>つ</a:t>
            </a:r>
            <a:r>
              <a:rPr sz="1600" b="1" spc="-5" dirty="0">
                <a:latin typeface="Meiryo"/>
                <a:cs typeface="Meiryo"/>
              </a:rPr>
              <a:t>のニューラルネットワークを作る</a:t>
            </a:r>
            <a:endParaRPr sz="1600">
              <a:latin typeface="Meiryo"/>
              <a:cs typeface="Meiry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4" name="object 4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sp>
        <p:nvSpPr>
          <p:cNvPr id="9" name="object 9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892" y="2075080"/>
            <a:ext cx="4360149" cy="2896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41" y="1439274"/>
            <a:ext cx="8867140" cy="2363470"/>
          </a:xfrm>
          <a:custGeom>
            <a:avLst/>
            <a:gdLst/>
            <a:ahLst/>
            <a:cxnLst/>
            <a:rect l="l" t="t" r="r" b="b"/>
            <a:pathLst>
              <a:path w="8867140" h="2363470">
                <a:moveTo>
                  <a:pt x="0" y="0"/>
                </a:moveTo>
                <a:lnTo>
                  <a:pt x="8867118" y="0"/>
                </a:lnTo>
                <a:lnTo>
                  <a:pt x="8867118" y="2363142"/>
                </a:lnTo>
                <a:lnTo>
                  <a:pt x="0" y="236314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90675" y="3947193"/>
            <a:ext cx="2675890" cy="1135380"/>
            <a:chOff x="1590675" y="3947193"/>
            <a:chExt cx="2675890" cy="1135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256" y="3982915"/>
              <a:ext cx="2567334" cy="10400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5437" y="3951955"/>
              <a:ext cx="2666365" cy="1125855"/>
            </a:xfrm>
            <a:custGeom>
              <a:avLst/>
              <a:gdLst/>
              <a:ahLst/>
              <a:cxnLst/>
              <a:rect l="l" t="t" r="r" b="b"/>
              <a:pathLst>
                <a:path w="2666365" h="1125854">
                  <a:moveTo>
                    <a:pt x="0" y="0"/>
                  </a:moveTo>
                  <a:lnTo>
                    <a:pt x="2665931" y="0"/>
                  </a:lnTo>
                  <a:lnTo>
                    <a:pt x="2665931" y="1125525"/>
                  </a:lnTo>
                  <a:lnTo>
                    <a:pt x="0" y="11255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20433" y="3975734"/>
            <a:ext cx="476884" cy="427355"/>
          </a:xfrm>
          <a:custGeom>
            <a:avLst/>
            <a:gdLst/>
            <a:ahLst/>
            <a:cxnLst/>
            <a:rect l="l" t="t" r="r" b="b"/>
            <a:pathLst>
              <a:path w="476884" h="427354">
                <a:moveTo>
                  <a:pt x="262811" y="0"/>
                </a:moveTo>
                <a:lnTo>
                  <a:pt x="262811" y="106774"/>
                </a:lnTo>
                <a:lnTo>
                  <a:pt x="0" y="106774"/>
                </a:lnTo>
                <a:lnTo>
                  <a:pt x="0" y="320324"/>
                </a:lnTo>
                <a:lnTo>
                  <a:pt x="262811" y="320324"/>
                </a:lnTo>
                <a:lnTo>
                  <a:pt x="262811" y="427100"/>
                </a:lnTo>
                <a:lnTo>
                  <a:pt x="476360" y="213549"/>
                </a:lnTo>
                <a:lnTo>
                  <a:pt x="26281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7555" y="3998467"/>
            <a:ext cx="314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eiryo"/>
                <a:cs typeface="Meiryo"/>
              </a:rPr>
              <a:t>この</a:t>
            </a:r>
            <a:r>
              <a:rPr sz="1800" b="1" spc="-10" dirty="0">
                <a:solidFill>
                  <a:srgbClr val="FF0000"/>
                </a:solidFill>
                <a:latin typeface="Meiryo"/>
                <a:cs typeface="Meiryo"/>
              </a:rPr>
              <a:t>7</a:t>
            </a:r>
            <a:r>
              <a:rPr sz="1800" b="1" spc="-15" dirty="0">
                <a:solidFill>
                  <a:srgbClr val="FF0000"/>
                </a:solidFill>
                <a:latin typeface="Meiryo"/>
                <a:cs typeface="Meiryo"/>
              </a:rPr>
              <a:t>⾏(５⾏)でモデルの設計</a:t>
            </a:r>
            <a:endParaRPr sz="1800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950" y="1066291"/>
            <a:ext cx="8218170" cy="26650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コード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15-</a:t>
            </a:r>
            <a:r>
              <a:rPr sz="1800" b="1" dirty="0">
                <a:solidFill>
                  <a:srgbClr val="002060"/>
                </a:solidFill>
                <a:latin typeface="Meiryo"/>
                <a:cs typeface="Meiryo"/>
              </a:rPr>
              <a:t>6</a:t>
            </a:r>
            <a:r>
              <a:rPr sz="1800" b="1" spc="-10" dirty="0">
                <a:solidFill>
                  <a:srgbClr val="002060"/>
                </a:solidFill>
                <a:latin typeface="Meiryo"/>
                <a:cs typeface="Meiryo"/>
              </a:rPr>
              <a:t> 学習モデルを設計</a:t>
            </a:r>
            <a:endParaRPr sz="18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dirty="0">
                <a:latin typeface="Courier New"/>
                <a:cs typeface="Courier New"/>
              </a:rPr>
              <a:t>model_3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Sequential</a:t>
            </a:r>
            <a:r>
              <a:rPr sz="18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Courier New"/>
                <a:cs typeface="Courier New"/>
              </a:rPr>
              <a:t>model_3.add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Dense</a:t>
            </a:r>
            <a:r>
              <a:rPr sz="18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input_shape=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activation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8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8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 marR="2052955">
              <a:lnSpc>
                <a:spcPct val="120000"/>
              </a:lnSpc>
              <a:spcBef>
                <a:spcPts val="25"/>
              </a:spcBef>
            </a:pPr>
            <a:r>
              <a:rPr sz="1800" b="1" dirty="0">
                <a:latin typeface="Courier New"/>
                <a:cs typeface="Courier New"/>
              </a:rPr>
              <a:t>model_3.add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Dense</a:t>
            </a:r>
            <a:r>
              <a:rPr sz="18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activation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8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8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800" b="1" dirty="0">
                <a:latin typeface="Courier New"/>
                <a:cs typeface="Courier New"/>
              </a:rPr>
              <a:t>model_3.</a:t>
            </a:r>
            <a:r>
              <a:rPr sz="18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loss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2599055" marR="2469515">
              <a:lnSpc>
                <a:spcPts val="2620"/>
              </a:lnSpc>
              <a:spcBef>
                <a:spcPts val="135"/>
              </a:spcBef>
            </a:pPr>
            <a:r>
              <a:rPr sz="1800" b="1" dirty="0">
                <a:latin typeface="Courier New"/>
                <a:cs typeface="Courier New"/>
              </a:rPr>
              <a:t>optimizer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800" b="1" dirty="0">
                <a:latin typeface="Courier New"/>
                <a:cs typeface="Courier New"/>
              </a:rPr>
              <a:t>metrics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8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8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b="1" spc="-10" dirty="0">
                <a:latin typeface="Courier New"/>
                <a:cs typeface="Courier New"/>
              </a:rPr>
              <a:t>model_3.summary</a:t>
            </a:r>
            <a:r>
              <a:rPr sz="18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696" y="1143443"/>
            <a:ext cx="3263900" cy="362585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7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207" y="1396491"/>
            <a:ext cx="735965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68500" marR="2571750" indent="-38735">
              <a:lnSpc>
                <a:spcPct val="1188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256750"/>
            <a:ext cx="7467600" cy="1334135"/>
          </a:xfrm>
          <a:custGeom>
            <a:avLst/>
            <a:gdLst/>
            <a:ahLst/>
            <a:cxnLst/>
            <a:rect l="l" t="t" r="r" b="b"/>
            <a:pathLst>
              <a:path w="7467600" h="1334135">
                <a:moveTo>
                  <a:pt x="0" y="0"/>
                </a:moveTo>
                <a:lnTo>
                  <a:pt x="7467600" y="0"/>
                </a:lnTo>
                <a:lnTo>
                  <a:pt x="7467600" y="1333698"/>
                </a:lnTo>
                <a:lnTo>
                  <a:pt x="0" y="133369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6300" y="3404108"/>
            <a:ext cx="720344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"/>
              <a:tabLst>
                <a:tab pos="297815" algn="l"/>
                <a:tab pos="1120140" algn="l"/>
              </a:tabLst>
            </a:pPr>
            <a:r>
              <a:rPr sz="1800" b="1" dirty="0">
                <a:latin typeface="Meiryo"/>
                <a:cs typeface="Meiryo"/>
              </a:rPr>
              <a:t>最初</a:t>
            </a:r>
            <a:r>
              <a:rPr sz="1800" b="1" spc="-50" dirty="0">
                <a:latin typeface="Meiryo"/>
                <a:cs typeface="Meiryo"/>
              </a:rPr>
              <a:t>に</a:t>
            </a:r>
            <a:r>
              <a:rPr sz="1800" b="1" dirty="0">
                <a:latin typeface="Meiryo"/>
                <a:cs typeface="Meiryo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Sequential</a:t>
            </a:r>
            <a:r>
              <a:rPr sz="1800" b="1" dirty="0">
                <a:latin typeface="Meiryo"/>
                <a:cs typeface="Meiryo"/>
              </a:rPr>
              <a:t>クラスで</a:t>
            </a:r>
            <a:r>
              <a:rPr sz="1800" b="1" spc="-10" dirty="0">
                <a:latin typeface="Courier New"/>
                <a:cs typeface="Courier New"/>
              </a:rPr>
              <a:t>model_3</a:t>
            </a:r>
            <a:r>
              <a:rPr sz="1800" b="1" dirty="0">
                <a:latin typeface="Meiryo"/>
                <a:cs typeface="Meiryo"/>
              </a:rPr>
              <a:t>インスタンスを作成す</a:t>
            </a:r>
            <a:r>
              <a:rPr sz="1800" b="1" spc="-50" dirty="0">
                <a:latin typeface="Meiryo"/>
                <a:cs typeface="Meiryo"/>
              </a:rPr>
              <a:t>る</a:t>
            </a:r>
            <a:endParaRPr sz="1800">
              <a:latin typeface="Meiryo"/>
              <a:cs typeface="Meiryo"/>
            </a:endParaRPr>
          </a:p>
          <a:p>
            <a:pPr marL="838200">
              <a:lnSpc>
                <a:spcPct val="100000"/>
              </a:lnSpc>
              <a:spcBef>
                <a:spcPts val="1230"/>
              </a:spcBef>
            </a:pPr>
            <a:r>
              <a:rPr sz="1600" spc="-10" dirty="0">
                <a:latin typeface="Meiryo"/>
                <a:cs typeface="Meiryo"/>
              </a:rPr>
              <a:t>(*LinearRegression</a:t>
            </a:r>
            <a:r>
              <a:rPr sz="1600" dirty="0">
                <a:latin typeface="Meiryo"/>
                <a:cs typeface="Meiryo"/>
              </a:rPr>
              <a:t>や</a:t>
            </a:r>
            <a:r>
              <a:rPr sz="1600" spc="-10" dirty="0">
                <a:latin typeface="Meiryo"/>
                <a:cs typeface="Meiryo"/>
              </a:rPr>
              <a:t>RandomForestClassifier</a:t>
            </a:r>
            <a:r>
              <a:rPr sz="1600" spc="-5" dirty="0">
                <a:latin typeface="Meiryo"/>
                <a:cs typeface="Meiryo"/>
              </a:rPr>
              <a:t>などのモデルと同じ)</a:t>
            </a:r>
            <a:endParaRPr sz="16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b="1" spc="-5" dirty="0">
                <a:latin typeface="Meiryo"/>
                <a:cs typeface="Meiryo"/>
              </a:rPr>
              <a:t>この後ニューラルネットワークを⼊⼒層から順番に設計できるようになる</a:t>
            </a:r>
            <a:endParaRPr sz="1600">
              <a:latin typeface="Meiryo"/>
              <a:cs typeface="Meiry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711" y="1498495"/>
            <a:ext cx="675005" cy="1798955"/>
          </a:xfrm>
          <a:custGeom>
            <a:avLst/>
            <a:gdLst/>
            <a:ahLst/>
            <a:cxnLst/>
            <a:rect l="l" t="t" r="r" b="b"/>
            <a:pathLst>
              <a:path w="675005" h="1798954">
                <a:moveTo>
                  <a:pt x="602652" y="1697484"/>
                </a:moveTo>
                <a:lnTo>
                  <a:pt x="566778" y="1710317"/>
                </a:lnTo>
                <a:lnTo>
                  <a:pt x="659088" y="1798689"/>
                </a:lnTo>
                <a:lnTo>
                  <a:pt x="669137" y="1715420"/>
                </a:lnTo>
                <a:lnTo>
                  <a:pt x="609068" y="1715420"/>
                </a:lnTo>
                <a:lnTo>
                  <a:pt x="602652" y="1697484"/>
                </a:lnTo>
                <a:close/>
              </a:path>
              <a:path w="675005" h="1798954">
                <a:moveTo>
                  <a:pt x="638526" y="1684651"/>
                </a:moveTo>
                <a:lnTo>
                  <a:pt x="602652" y="1697484"/>
                </a:lnTo>
                <a:lnTo>
                  <a:pt x="609068" y="1715420"/>
                </a:lnTo>
                <a:lnTo>
                  <a:pt x="644942" y="1702587"/>
                </a:lnTo>
                <a:lnTo>
                  <a:pt x="638526" y="1684651"/>
                </a:lnTo>
                <a:close/>
              </a:path>
              <a:path w="675005" h="1798954">
                <a:moveTo>
                  <a:pt x="674399" y="1671817"/>
                </a:moveTo>
                <a:lnTo>
                  <a:pt x="638526" y="1684651"/>
                </a:lnTo>
                <a:lnTo>
                  <a:pt x="644942" y="1702587"/>
                </a:lnTo>
                <a:lnTo>
                  <a:pt x="609068" y="1715420"/>
                </a:lnTo>
                <a:lnTo>
                  <a:pt x="669137" y="1715420"/>
                </a:lnTo>
                <a:lnTo>
                  <a:pt x="674399" y="1671817"/>
                </a:lnTo>
                <a:close/>
              </a:path>
              <a:path w="675005" h="1798954">
                <a:moveTo>
                  <a:pt x="35873" y="0"/>
                </a:moveTo>
                <a:lnTo>
                  <a:pt x="0" y="12832"/>
                </a:lnTo>
                <a:lnTo>
                  <a:pt x="602652" y="1697484"/>
                </a:lnTo>
                <a:lnTo>
                  <a:pt x="638526" y="1684651"/>
                </a:lnTo>
                <a:lnTo>
                  <a:pt x="35873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256750"/>
            <a:ext cx="7848600" cy="1654175"/>
          </a:xfrm>
          <a:prstGeom prst="rect">
            <a:avLst/>
          </a:prstGeom>
          <a:ln w="12700">
            <a:solidFill>
              <a:srgbClr val="F6924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35915" indent="-285115">
              <a:lnSpc>
                <a:spcPct val="100000"/>
              </a:lnSpc>
              <a:spcBef>
                <a:spcPts val="1260"/>
              </a:spcBef>
              <a:buFont typeface="Wingdings"/>
              <a:buChar char=""/>
              <a:tabLst>
                <a:tab pos="335915" algn="l"/>
              </a:tabLst>
            </a:pPr>
            <a:r>
              <a:rPr sz="1800" b="1" dirty="0">
                <a:latin typeface="Meiryo"/>
                <a:cs typeface="Meiryo"/>
              </a:rPr>
              <a:t>次に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Meiryo"/>
                <a:cs typeface="Meiryo"/>
              </a:rPr>
              <a:t>モデル名</a:t>
            </a:r>
            <a:r>
              <a:rPr sz="1800" b="1" spc="-10" dirty="0">
                <a:latin typeface="Courier New"/>
                <a:cs typeface="Courier New"/>
              </a:rPr>
              <a:t>).add()</a:t>
            </a:r>
            <a:r>
              <a:rPr sz="1800" b="1" spc="-5" dirty="0">
                <a:latin typeface="Meiryo"/>
                <a:cs typeface="Meiryo"/>
              </a:rPr>
              <a:t>で中間層の設定を⾏う</a:t>
            </a:r>
            <a:endParaRPr sz="1800">
              <a:latin typeface="Meiryo"/>
              <a:cs typeface="Meiryo"/>
            </a:endParaRPr>
          </a:p>
          <a:p>
            <a:pPr marL="998219" marR="140970" indent="-703580">
              <a:lnSpc>
                <a:spcPct val="131300"/>
              </a:lnSpc>
              <a:spcBef>
                <a:spcPts val="630"/>
              </a:spcBef>
            </a:pPr>
            <a:r>
              <a:rPr sz="1600" b="1" spc="-10" dirty="0">
                <a:latin typeface="Courier New"/>
                <a:cs typeface="Courier New"/>
              </a:rPr>
              <a:t>Dense(</a:t>
            </a:r>
            <a:r>
              <a:rPr sz="1600" b="1" dirty="0">
                <a:latin typeface="Meiryo"/>
                <a:cs typeface="Meiryo"/>
              </a:rPr>
              <a:t>次の層のニューロンの数</a:t>
            </a:r>
            <a:r>
              <a:rPr sz="1600" b="1" spc="-5" dirty="0">
                <a:latin typeface="Courier New"/>
                <a:cs typeface="Courier New"/>
              </a:rPr>
              <a:t>, </a:t>
            </a:r>
            <a:r>
              <a:rPr sz="1600" b="1" spc="-10" dirty="0">
                <a:latin typeface="Courier New"/>
                <a:cs typeface="Courier New"/>
              </a:rPr>
              <a:t>input_shape=(</a:t>
            </a:r>
            <a:r>
              <a:rPr sz="1600" b="1" dirty="0">
                <a:latin typeface="Meiryo"/>
                <a:cs typeface="Meiryo"/>
              </a:rPr>
              <a:t>⼊⼒するニューロンの数</a:t>
            </a:r>
            <a:r>
              <a:rPr sz="1600" b="1" spc="-25" dirty="0">
                <a:latin typeface="Courier New"/>
                <a:cs typeface="Courier New"/>
              </a:rPr>
              <a:t>,), </a:t>
            </a:r>
            <a:r>
              <a:rPr sz="1600" b="1" spc="-10" dirty="0">
                <a:latin typeface="Courier New"/>
                <a:cs typeface="Courier New"/>
              </a:rPr>
              <a:t>activation=</a:t>
            </a:r>
            <a:r>
              <a:rPr sz="1600" b="1" dirty="0">
                <a:latin typeface="Meiryo"/>
                <a:cs typeface="Meiryo"/>
              </a:rPr>
              <a:t>活性化関数</a:t>
            </a:r>
            <a:r>
              <a:rPr sz="1600" b="1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539750">
              <a:lnSpc>
                <a:spcPct val="100000"/>
              </a:lnSpc>
              <a:spcBef>
                <a:spcPts val="1175"/>
              </a:spcBef>
            </a:pPr>
            <a:r>
              <a:rPr sz="1600" b="1" spc="-10" dirty="0">
                <a:latin typeface="Courier New"/>
                <a:cs typeface="Courier New"/>
              </a:rPr>
              <a:t>*Dense</a:t>
            </a:r>
            <a:r>
              <a:rPr sz="1600" b="1" dirty="0">
                <a:latin typeface="Meiryo"/>
                <a:cs typeface="Meiryo"/>
              </a:rPr>
              <a:t>は「全結合」（前のニューロンと後ろのニューロンを全て接続する</a:t>
            </a:r>
            <a:r>
              <a:rPr sz="1600" b="1" spc="-5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159" y="1781149"/>
            <a:ext cx="591185" cy="1467485"/>
          </a:xfrm>
          <a:custGeom>
            <a:avLst/>
            <a:gdLst/>
            <a:ahLst/>
            <a:cxnLst/>
            <a:rect l="l" t="t" r="r" b="b"/>
            <a:pathLst>
              <a:path w="591185" h="1467485">
                <a:moveTo>
                  <a:pt x="519495" y="1367021"/>
                </a:moveTo>
                <a:lnTo>
                  <a:pt x="483925" y="1380675"/>
                </a:lnTo>
                <a:lnTo>
                  <a:pt x="578240" y="1466903"/>
                </a:lnTo>
                <a:lnTo>
                  <a:pt x="586240" y="1384808"/>
                </a:lnTo>
                <a:lnTo>
                  <a:pt x="526322" y="1384808"/>
                </a:lnTo>
                <a:lnTo>
                  <a:pt x="519495" y="1367021"/>
                </a:lnTo>
                <a:close/>
              </a:path>
              <a:path w="591185" h="1467485">
                <a:moveTo>
                  <a:pt x="555064" y="1353368"/>
                </a:moveTo>
                <a:lnTo>
                  <a:pt x="519495" y="1367021"/>
                </a:lnTo>
                <a:lnTo>
                  <a:pt x="526322" y="1384808"/>
                </a:lnTo>
                <a:lnTo>
                  <a:pt x="561892" y="1371154"/>
                </a:lnTo>
                <a:lnTo>
                  <a:pt x="555064" y="1353368"/>
                </a:lnTo>
                <a:close/>
              </a:path>
              <a:path w="591185" h="1467485">
                <a:moveTo>
                  <a:pt x="590634" y="1339714"/>
                </a:moveTo>
                <a:lnTo>
                  <a:pt x="555064" y="1353368"/>
                </a:lnTo>
                <a:lnTo>
                  <a:pt x="561892" y="1371154"/>
                </a:lnTo>
                <a:lnTo>
                  <a:pt x="526322" y="1384808"/>
                </a:lnTo>
                <a:lnTo>
                  <a:pt x="586240" y="1384808"/>
                </a:lnTo>
                <a:lnTo>
                  <a:pt x="590634" y="1339714"/>
                </a:lnTo>
                <a:close/>
              </a:path>
              <a:path w="591185" h="1467485">
                <a:moveTo>
                  <a:pt x="35569" y="0"/>
                </a:moveTo>
                <a:lnTo>
                  <a:pt x="0" y="13653"/>
                </a:lnTo>
                <a:lnTo>
                  <a:pt x="519495" y="1367021"/>
                </a:lnTo>
                <a:lnTo>
                  <a:pt x="555064" y="1353368"/>
                </a:lnTo>
                <a:lnTo>
                  <a:pt x="35569" y="0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07" y="1152652"/>
            <a:ext cx="2715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696" y="1472613"/>
            <a:ext cx="7985125" cy="306705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1805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07" y="1689099"/>
            <a:ext cx="552640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68500" marR="739140" indent="-38735">
              <a:lnSpc>
                <a:spcPct val="1188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10" name="object 10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207" y="1152652"/>
            <a:ext cx="2715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model_3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Sequential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696" y="1472613"/>
            <a:ext cx="7985125" cy="306705"/>
          </a:xfrm>
          <a:prstGeom prst="rect">
            <a:avLst/>
          </a:prstGeom>
          <a:ln w="254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ts val="1805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(2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input_shape=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’relu’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907" y="1784599"/>
            <a:ext cx="5501005" cy="139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b="1" dirty="0">
                <a:latin typeface="Courier New"/>
                <a:cs typeface="Courier New"/>
              </a:rPr>
              <a:t>model_3.add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Dense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(1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activation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’sigmoid’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latin typeface="Courier New"/>
                <a:cs typeface="Courier New"/>
              </a:rPr>
              <a:t>model_3.</a:t>
            </a:r>
            <a:r>
              <a:rPr sz="1600" b="1" dirty="0">
                <a:solidFill>
                  <a:srgbClr val="F2CC2C"/>
                </a:solidFill>
                <a:latin typeface="Courier New"/>
                <a:cs typeface="Courier New"/>
              </a:rPr>
              <a:t>compile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loss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’binary_crossentropy’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955800" marR="726440" indent="-38735">
              <a:lnSpc>
                <a:spcPct val="118800"/>
              </a:lnSpc>
              <a:spcBef>
                <a:spcPts val="20"/>
              </a:spcBef>
            </a:pPr>
            <a:r>
              <a:rPr sz="1600" b="1" dirty="0">
                <a:latin typeface="Courier New"/>
                <a:cs typeface="Courier New"/>
              </a:rPr>
              <a:t>optimizer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’Adam’, </a:t>
            </a:r>
            <a:r>
              <a:rPr sz="1600" b="1" dirty="0">
                <a:latin typeface="Courier New"/>
                <a:cs typeface="Courier New"/>
              </a:rPr>
              <a:t>metrics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[</a:t>
            </a:r>
            <a:r>
              <a:rPr sz="1600" b="1" spc="-10" dirty="0">
                <a:solidFill>
                  <a:srgbClr val="C00000"/>
                </a:solidFill>
                <a:latin typeface="Courier New"/>
                <a:cs typeface="Courier New"/>
              </a:rPr>
              <a:t>’accuracy’</a:t>
            </a:r>
            <a:r>
              <a:rPr sz="1600" b="1" spc="-10" dirty="0">
                <a:solidFill>
                  <a:srgbClr val="00B050"/>
                </a:solidFill>
                <a:latin typeface="Courier New"/>
                <a:cs typeface="Courier New"/>
              </a:rPr>
              <a:t>]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Courier New"/>
                <a:cs typeface="Courier New"/>
              </a:rPr>
              <a:t>model_3.summary</a:t>
            </a:r>
            <a:r>
              <a:rPr sz="1600" b="1" spc="-10" dirty="0">
                <a:solidFill>
                  <a:srgbClr val="0070C0"/>
                </a:solidFill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984"/>
          </a:xfrm>
          <a:custGeom>
            <a:avLst/>
            <a:gdLst/>
            <a:ahLst/>
            <a:cxnLst/>
            <a:rect l="l" t="t" r="r" b="b"/>
            <a:pathLst>
              <a:path w="9144000" h="514984">
                <a:moveTo>
                  <a:pt x="9144000" y="0"/>
                </a:moveTo>
                <a:lnTo>
                  <a:pt x="0" y="0"/>
                </a:lnTo>
                <a:lnTo>
                  <a:pt x="0" y="514738"/>
                </a:lnTo>
                <a:lnTo>
                  <a:pt x="9144000" y="514738"/>
                </a:lnTo>
                <a:lnTo>
                  <a:pt x="914400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深層学習(乳がんデータの分類)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9525" y="524197"/>
            <a:ext cx="5467350" cy="365760"/>
            <a:chOff x="-9525" y="524197"/>
            <a:chExt cx="5467350" cy="365760"/>
          </a:xfrm>
        </p:grpSpPr>
        <p:sp>
          <p:nvSpPr>
            <p:cNvPr id="8" name="object 8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5448300" y="0"/>
                  </a:moveTo>
                  <a:lnTo>
                    <a:pt x="0" y="0"/>
                  </a:lnTo>
                  <a:lnTo>
                    <a:pt x="0" y="346248"/>
                  </a:lnTo>
                  <a:lnTo>
                    <a:pt x="5448300" y="346248"/>
                  </a:lnTo>
                  <a:lnTo>
                    <a:pt x="544830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33722"/>
              <a:ext cx="5448300" cy="346710"/>
            </a:xfrm>
            <a:custGeom>
              <a:avLst/>
              <a:gdLst/>
              <a:ahLst/>
              <a:cxnLst/>
              <a:rect l="l" t="t" r="r" b="b"/>
              <a:pathLst>
                <a:path w="5448300" h="346709">
                  <a:moveTo>
                    <a:pt x="0" y="0"/>
                  </a:moveTo>
                  <a:lnTo>
                    <a:pt x="5448300" y="0"/>
                  </a:lnTo>
                  <a:lnTo>
                    <a:pt x="5448300" y="346249"/>
                  </a:lnTo>
                  <a:lnTo>
                    <a:pt x="0" y="34624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3185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2239" y="530571"/>
            <a:ext cx="323088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spc="95" dirty="0">
                <a:latin typeface="Adobe Clean Han Black"/>
                <a:cs typeface="Adobe Clean Han Black"/>
              </a:rPr>
              <a:t>STEP2</a:t>
            </a:r>
            <a:r>
              <a:rPr sz="1950" b="1" spc="60" dirty="0">
                <a:latin typeface="Adobe Clean Han Black"/>
                <a:cs typeface="Adobe Clean Han Black"/>
              </a:rPr>
              <a:t>：学習モデルの選択</a:t>
            </a:r>
            <a:endParaRPr sz="1950">
              <a:latin typeface="Adobe Clean Han Black"/>
              <a:cs typeface="Adobe Clean Han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3562" y="19451"/>
            <a:ext cx="2300605" cy="1181100"/>
          </a:xfrm>
          <a:custGeom>
            <a:avLst/>
            <a:gdLst/>
            <a:ahLst/>
            <a:cxnLst/>
            <a:rect l="l" t="t" r="r" b="b"/>
            <a:pathLst>
              <a:path w="2300604" h="1181100">
                <a:moveTo>
                  <a:pt x="2300437" y="0"/>
                </a:moveTo>
                <a:lnTo>
                  <a:pt x="0" y="0"/>
                </a:lnTo>
                <a:lnTo>
                  <a:pt x="0" y="1180698"/>
                </a:lnTo>
                <a:lnTo>
                  <a:pt x="2300437" y="1180698"/>
                </a:lnTo>
                <a:lnTo>
                  <a:pt x="2300437" y="0"/>
                </a:lnTo>
                <a:close/>
              </a:path>
            </a:pathLst>
          </a:custGeom>
          <a:solidFill>
            <a:srgbClr val="DB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43562" y="19451"/>
            <a:ext cx="2300605" cy="1181100"/>
          </a:xfrm>
          <a:prstGeom prst="rect">
            <a:avLst/>
          </a:prstGeom>
          <a:ln w="19050">
            <a:solidFill>
              <a:srgbClr val="31859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STEP0</a:t>
            </a:r>
            <a:r>
              <a:rPr sz="1150" b="1" spc="40" dirty="0">
                <a:latin typeface="Meiryo"/>
                <a:cs typeface="Meiryo"/>
              </a:rPr>
              <a:t>：事前準備</a:t>
            </a:r>
            <a:r>
              <a:rPr sz="1150" b="1" spc="500" dirty="0">
                <a:latin typeface="Meiryo"/>
                <a:cs typeface="Meiryo"/>
              </a:rPr>
              <a:t>  </a:t>
            </a:r>
            <a:endParaRPr lang="en-US" sz="1150" b="1" spc="500" dirty="0">
              <a:latin typeface="Meiryo"/>
              <a:cs typeface="Meiryo"/>
            </a:endParaRPr>
          </a:p>
          <a:p>
            <a:pPr marL="50165" marR="171450">
              <a:lnSpc>
                <a:spcPct val="104299"/>
              </a:lnSpc>
              <a:spcBef>
                <a:spcPts val="300"/>
              </a:spcBef>
            </a:pPr>
            <a:r>
              <a:rPr sz="1150" b="1" dirty="0">
                <a:latin typeface="Meiryo"/>
                <a:cs typeface="Meiryo"/>
              </a:rPr>
              <a:t>STEP1</a:t>
            </a:r>
            <a:r>
              <a:rPr sz="1150" b="1" spc="45" dirty="0">
                <a:latin typeface="Meiryo"/>
                <a:cs typeface="Meiryo"/>
              </a:rPr>
              <a:t>：データの用意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solidFill>
                  <a:srgbClr val="FF0000"/>
                </a:solidFill>
                <a:latin typeface="Meiryo"/>
                <a:cs typeface="Meiryo"/>
              </a:rPr>
              <a:t>STEP2</a:t>
            </a:r>
            <a:r>
              <a:rPr sz="1150" b="1" spc="45" dirty="0">
                <a:solidFill>
                  <a:srgbClr val="FF0000"/>
                </a:solidFill>
                <a:latin typeface="Meiryo"/>
                <a:cs typeface="Meiryo"/>
              </a:rPr>
              <a:t>：学習モデルの選択</a:t>
            </a:r>
            <a:r>
              <a:rPr sz="1150" b="1" spc="20" dirty="0">
                <a:solidFill>
                  <a:srgbClr val="FF0000"/>
                </a:solidFill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STEP3</a:t>
            </a:r>
            <a:r>
              <a:rPr sz="1150" b="1" spc="45" dirty="0">
                <a:latin typeface="Meiryo"/>
                <a:cs typeface="Meiryo"/>
              </a:rPr>
              <a:t>：データを入れて学習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STEP4</a:t>
            </a:r>
            <a:r>
              <a:rPr sz="1150" b="1" spc="45" dirty="0">
                <a:latin typeface="Meiryo"/>
                <a:cs typeface="Meiryo"/>
              </a:rPr>
              <a:t>：学習結果の図示</a:t>
            </a:r>
            <a:r>
              <a:rPr sz="1150" b="1" spc="20" dirty="0">
                <a:latin typeface="Meiryo"/>
                <a:cs typeface="Meiryo"/>
              </a:rPr>
              <a:t> </a:t>
            </a:r>
            <a:r>
              <a:rPr sz="1150" b="1" dirty="0">
                <a:latin typeface="Meiryo"/>
                <a:cs typeface="Meiryo"/>
              </a:rPr>
              <a:t>STEP5</a:t>
            </a:r>
            <a:r>
              <a:rPr sz="1150" b="1" spc="45" dirty="0">
                <a:latin typeface="Meiryo"/>
                <a:cs typeface="Meiryo"/>
              </a:rPr>
              <a:t>：モデルの評価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8454" y="1801083"/>
            <a:ext cx="8160384" cy="1610360"/>
            <a:chOff x="168454" y="1801083"/>
            <a:chExt cx="8160384" cy="1610360"/>
          </a:xfrm>
        </p:grpSpPr>
        <p:sp>
          <p:nvSpPr>
            <p:cNvPr id="14" name="object 14"/>
            <p:cNvSpPr/>
            <p:nvPr/>
          </p:nvSpPr>
          <p:spPr>
            <a:xfrm>
              <a:off x="181154" y="1813783"/>
              <a:ext cx="8134984" cy="1584960"/>
            </a:xfrm>
            <a:custGeom>
              <a:avLst/>
              <a:gdLst/>
              <a:ahLst/>
              <a:cxnLst/>
              <a:rect l="l" t="t" r="r" b="b"/>
              <a:pathLst>
                <a:path w="8134984" h="1584960">
                  <a:moveTo>
                    <a:pt x="8134708" y="0"/>
                  </a:moveTo>
                  <a:lnTo>
                    <a:pt x="0" y="0"/>
                  </a:lnTo>
                  <a:lnTo>
                    <a:pt x="0" y="1584942"/>
                  </a:lnTo>
                  <a:lnTo>
                    <a:pt x="8134708" y="1584942"/>
                  </a:lnTo>
                  <a:lnTo>
                    <a:pt x="8134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154" y="1813783"/>
              <a:ext cx="8134984" cy="1584960"/>
            </a:xfrm>
            <a:custGeom>
              <a:avLst/>
              <a:gdLst/>
              <a:ahLst/>
              <a:cxnLst/>
              <a:rect l="l" t="t" r="r" b="b"/>
              <a:pathLst>
                <a:path w="8134984" h="1584960">
                  <a:moveTo>
                    <a:pt x="0" y="0"/>
                  </a:moveTo>
                  <a:lnTo>
                    <a:pt x="8134709" y="0"/>
                  </a:lnTo>
                  <a:lnTo>
                    <a:pt x="8134709" y="1584943"/>
                  </a:lnTo>
                  <a:lnTo>
                    <a:pt x="0" y="158494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675" y="1870490"/>
            <a:ext cx="6153400" cy="3209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</TotalTime>
  <Words>3776</Words>
  <Application>Microsoft Macintosh PowerPoint</Application>
  <PresentationFormat>画面に合わせる (16:9)</PresentationFormat>
  <Paragraphs>432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8" baseType="lpstr">
      <vt:lpstr>Adobe Clean Han Black</vt:lpstr>
      <vt:lpstr>Adobe Clean Han ExtraBold</vt:lpstr>
      <vt:lpstr>MS PGothic</vt:lpstr>
      <vt:lpstr>MS Gothic</vt:lpstr>
      <vt:lpstr>Meiryo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授業準備︓Webclassからコードをダウンロードし、 Google colaboratoryで開いておいてください</vt:lpstr>
      <vt:lpstr>PowerPoint プレゼンテーション</vt:lpstr>
      <vt:lpstr>深層学習(乳がんデータの分類)コードまとめ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PowerPoint プレゼンテーション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深層学習(乳がんデータの分類)</vt:lpstr>
      <vt:lpstr> 精度を上げられるか検討</vt:lpstr>
      <vt:lpstr>深層学習(精度上げるための調整)</vt:lpstr>
      <vt:lpstr>深層学習(精度上げるための調整)</vt:lpstr>
      <vt:lpstr>深層学習(精度上げるための調整)</vt:lpstr>
      <vt:lpstr>深層学習(精度上げるための調整)</vt:lpstr>
      <vt:lpstr>深層学習(精度上げるための調整)</vt:lpstr>
      <vt:lpstr>深層学習(精度上げるための調整)</vt:lpstr>
      <vt:lpstr>深層学習(精度上げるための調整)</vt:lpstr>
      <vt:lpstr>深層学習(精度上げるための調整)</vt:lpstr>
      <vt:lpstr>深層学習(乳がんデータの分類)</vt:lpstr>
      <vt:lpstr>演習16 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須藤　毅顕</cp:lastModifiedBy>
  <cp:revision>2</cp:revision>
  <dcterms:created xsi:type="dcterms:W3CDTF">2024-08-01T08:07:17Z</dcterms:created>
  <dcterms:modified xsi:type="dcterms:W3CDTF">2024-08-07T00:54:16Z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2024-01-31T00:00:00Z</vt:filetime>
  </property>
  <property fmtid="{D5CDD505-2E9C-101B-9397-08002B2CF9AE}" pid="3" name="LastSaved">
    <vt:filetime>2024-08-01T00:00:00Z</vt:filetime>
  </property>
  <property fmtid="{D5CDD505-2E9C-101B-9397-08002B2CF9AE}" pid="4" name="Producer">
    <vt:lpwstr>macOS バージョン12.5.1（ビルド21G83） Quartz PDFContext</vt:lpwstr>
  </property>
</Properties>
</file>