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5" r:id="rId5"/>
    <p:sldId id="266" r:id="rId6"/>
    <p:sldId id="268" r:id="rId7"/>
    <p:sldId id="267" r:id="rId8"/>
    <p:sldId id="264" r:id="rId9"/>
    <p:sldId id="269" r:id="rId10"/>
    <p:sldId id="270" r:id="rId11"/>
    <p:sldId id="271" r:id="rId12"/>
    <p:sldId id="272" r:id="rId13"/>
    <p:sldId id="273" r:id="rId14"/>
    <p:sldId id="274" r:id="rId15"/>
    <p:sldId id="275" r:id="rId16"/>
    <p:sldId id="276" r:id="rId17"/>
    <p:sldId id="293" r:id="rId18"/>
    <p:sldId id="277" r:id="rId19"/>
    <p:sldId id="279" r:id="rId20"/>
    <p:sldId id="27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71BE-0D2E-4E7C-8ACF-85AEB3665A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630A5F-3C4A-434D-B9EA-E2F2F0820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17782B-5E60-416F-AB4B-1368F0548109}"/>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C91B5D43-31AC-4140-BF98-B8D3D8640B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A03735-C365-4BB7-9DA7-B402B7731ACB}"/>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62692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87CFD-9383-445E-9101-2FEA96202B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4036C7-755A-45E8-B9BF-6B8DC362CA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127674-86BA-49ED-A1BB-726F8AB7B4E1}"/>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3FBB72B7-A797-4CF0-A858-4FDADB718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C04858-C23E-4BEE-BEC0-4BAFE1CEB82D}"/>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18513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83EDD1-AB68-4C2B-ADDB-DE7E25A46A6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16201F-6959-4201-936B-5EB78EED088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AE398-8E5C-41D6-8A30-C48E9E9CD197}"/>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F5F60A71-44B8-4032-82E0-7AE947C247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23B780-D50F-44BB-BE5E-EB9907FDDC0F}"/>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93610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27A57-3D2F-4A26-83A5-47F0CD14A7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7F781-2462-404E-8990-3F3909C2422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2B981F-7EBF-4BE8-8D40-5487B8D2F6E3}"/>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B2771224-150E-46A1-95E9-BE22451C3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314289-7465-4D36-B3B7-8633B1123B7C}"/>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1390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335F-0C33-4852-83FB-3C0D564B1F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C4A9A8-91D2-4628-87D9-4D6306B39B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B255B-6EEB-4014-9E34-95C83DE72026}"/>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408FCDEB-D0E2-4806-A4D3-5C300F6CA7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1647AF-3CA1-456A-B98B-4F2DF85DD1B8}"/>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3990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F10EB-BE33-4997-9626-7C3EFF6A78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3960E4-0B67-47A6-89EC-A33430383B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795AE8-2A99-406B-BC12-3837649AD5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2E72AF-E889-400E-A3CF-467692899EE0}"/>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2331719E-D6E6-4B51-BB58-B7E23E7EB7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A72F86-E707-40C7-B65A-BB1E4E579570}"/>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24204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F6262-9CD2-4508-9A71-72F1076EF5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F69323-1071-4BB7-8800-A773AEEC4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E3DFAA-94D1-49D3-B5EE-6B4CFC3BDA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207C0E-4E9A-40A2-8D08-1E5B5C235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501D5D-E3BA-42C3-8638-9294AD34A4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6EBD4C6-9352-4A3C-BBDF-AC6DE2EC294E}"/>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8" name="フッター プレースホルダー 7">
            <a:extLst>
              <a:ext uri="{FF2B5EF4-FFF2-40B4-BE49-F238E27FC236}">
                <a16:creationId xmlns:a16="http://schemas.microsoft.com/office/drawing/2014/main" id="{C6DACDD8-44F8-4055-802B-7217AF88D8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9D9D50-D734-443C-981C-DAB10C5EB660}"/>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361938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AC3F-E94E-4F8E-94BE-DB471A8267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4AECA6C-D2F1-46E4-97B1-A0CF52E17937}"/>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4" name="フッター プレースホルダー 3">
            <a:extLst>
              <a:ext uri="{FF2B5EF4-FFF2-40B4-BE49-F238E27FC236}">
                <a16:creationId xmlns:a16="http://schemas.microsoft.com/office/drawing/2014/main" id="{61182F62-230F-4A7D-B945-A1D7B29161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E533BF-0FCD-4EC8-B7DC-403D3257A7A9}"/>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154216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25B6859-2684-4818-8888-3AE75925E46A}"/>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3" name="フッター プレースホルダー 2">
            <a:extLst>
              <a:ext uri="{FF2B5EF4-FFF2-40B4-BE49-F238E27FC236}">
                <a16:creationId xmlns:a16="http://schemas.microsoft.com/office/drawing/2014/main" id="{2F198CEA-47F7-4B03-AF87-847F59637C1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45D449-4D46-4FD4-B42B-1AE87764E7BE}"/>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10992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B1192-A93A-4DFF-BA50-02DD9E93C5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CCB568-660E-4AD9-9B91-4667AA098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3015555-14A4-4B4C-B6A8-725BF34CA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8B0F0D-D5E6-4611-9713-CEF309675E22}"/>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819348FC-C5A1-4746-A9E2-4FECFAAF80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BC871A-93B9-4DD4-83A7-DC00B97DE6D0}"/>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35649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99B85-B70C-48E9-82E2-EAB514BEA3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0CF8B4-3980-433B-8554-646AEB054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8CB722-9AC9-4E63-BFEC-77158FC0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8E7D0F-6EBF-47B7-AA9B-08BA49A203A5}"/>
              </a:ext>
            </a:extLst>
          </p:cNvPr>
          <p:cNvSpPr>
            <a:spLocks noGrp="1"/>
          </p:cNvSpPr>
          <p:nvPr>
            <p:ph type="dt" sz="half" idx="10"/>
          </p:nvPr>
        </p:nvSpPr>
        <p:spPr/>
        <p:txBody>
          <a:bodyPr/>
          <a:lstStyle/>
          <a:p>
            <a:fld id="{758EA366-94C1-4C42-A3FE-09B8F32F577D}" type="datetimeFigureOut">
              <a:rPr kumimoji="1" lang="ja-JP" altLang="en-US" smtClean="0"/>
              <a:t>2022/9/21</a:t>
            </a:fld>
            <a:endParaRPr kumimoji="1" lang="ja-JP" altLang="en-US"/>
          </a:p>
        </p:txBody>
      </p:sp>
      <p:sp>
        <p:nvSpPr>
          <p:cNvPr id="6" name="フッター プレースホルダー 5">
            <a:extLst>
              <a:ext uri="{FF2B5EF4-FFF2-40B4-BE49-F238E27FC236}">
                <a16:creationId xmlns:a16="http://schemas.microsoft.com/office/drawing/2014/main" id="{E5DDB75E-F2B1-41BC-815B-895E6C779D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E48F3D-11D3-477C-8EBB-8C67F9FB83ED}"/>
              </a:ext>
            </a:extLst>
          </p:cNvPr>
          <p:cNvSpPr>
            <a:spLocks noGrp="1"/>
          </p:cNvSpPr>
          <p:nvPr>
            <p:ph type="sldNum" sz="quarter" idx="12"/>
          </p:nvPr>
        </p:nvSpPr>
        <p:spPr/>
        <p:txBody>
          <a:body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191903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ED559C-2249-48B4-8930-B6F21E2E4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F42B53-5EA6-4117-9881-70080BD2A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468D0-A408-4047-9A24-7E0E925E1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EA366-94C1-4C42-A3FE-09B8F32F577D}" type="datetimeFigureOut">
              <a:rPr kumimoji="1" lang="ja-JP" altLang="en-US" smtClean="0"/>
              <a:t>2022/9/21</a:t>
            </a:fld>
            <a:endParaRPr kumimoji="1" lang="ja-JP" altLang="en-US"/>
          </a:p>
        </p:txBody>
      </p:sp>
      <p:sp>
        <p:nvSpPr>
          <p:cNvPr id="5" name="フッター プレースホルダー 4">
            <a:extLst>
              <a:ext uri="{FF2B5EF4-FFF2-40B4-BE49-F238E27FC236}">
                <a16:creationId xmlns:a16="http://schemas.microsoft.com/office/drawing/2014/main" id="{EB6EA345-2612-4502-98A7-5A3E0999A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67767D-DB3E-4CD0-8ECA-EC8B5B343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2EA6F-A537-4AAF-A13B-1AE8B6347B54}" type="slidenum">
              <a:rPr kumimoji="1" lang="ja-JP" altLang="en-US" smtClean="0"/>
              <a:t>‹#›</a:t>
            </a:fld>
            <a:endParaRPr kumimoji="1" lang="ja-JP" altLang="en-US"/>
          </a:p>
        </p:txBody>
      </p:sp>
    </p:spTree>
    <p:extLst>
      <p:ext uri="{BB962C8B-B14F-4D97-AF65-F5344CB8AC3E}">
        <p14:creationId xmlns:p14="http://schemas.microsoft.com/office/powerpoint/2010/main" val="169396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279D39F-BA21-4DE2-A9EA-25D7E27A5094}"/>
              </a:ext>
            </a:extLst>
          </p:cNvPr>
          <p:cNvSpPr txBox="1"/>
          <p:nvPr/>
        </p:nvSpPr>
        <p:spPr>
          <a:xfrm>
            <a:off x="3233678" y="2057400"/>
            <a:ext cx="5724644" cy="646331"/>
          </a:xfrm>
          <a:prstGeom prst="rect">
            <a:avLst/>
          </a:prstGeom>
          <a:noFill/>
        </p:spPr>
        <p:txBody>
          <a:bodyPr wrap="none" rtlCol="0">
            <a:spAutoFit/>
          </a:bodyPr>
          <a:lstStyle/>
          <a:p>
            <a:pPr algn="ctr"/>
            <a:r>
              <a:rPr kumimoji="1" lang="en-US" altLang="ja-JP" sz="3600" dirty="0" err="1"/>
              <a:t>WinPython</a:t>
            </a:r>
            <a:r>
              <a:rPr kumimoji="1" lang="ja-JP" altLang="en-US" sz="3600" dirty="0"/>
              <a:t>のインストール</a:t>
            </a:r>
          </a:p>
        </p:txBody>
      </p:sp>
      <p:sp>
        <p:nvSpPr>
          <p:cNvPr id="5" name="テキスト ボックス 4">
            <a:extLst>
              <a:ext uri="{FF2B5EF4-FFF2-40B4-BE49-F238E27FC236}">
                <a16:creationId xmlns:a16="http://schemas.microsoft.com/office/drawing/2014/main" id="{0DA5EE7E-28E5-4AD7-89A9-7378ED9F6B7D}"/>
              </a:ext>
            </a:extLst>
          </p:cNvPr>
          <p:cNvSpPr txBox="1"/>
          <p:nvPr/>
        </p:nvSpPr>
        <p:spPr>
          <a:xfrm>
            <a:off x="8494786" y="5141844"/>
            <a:ext cx="2954655" cy="1200329"/>
          </a:xfrm>
          <a:prstGeom prst="rect">
            <a:avLst/>
          </a:prstGeom>
          <a:noFill/>
        </p:spPr>
        <p:txBody>
          <a:bodyPr wrap="none" rtlCol="0">
            <a:spAutoFit/>
          </a:bodyPr>
          <a:lstStyle/>
          <a:p>
            <a:pPr algn="ctr"/>
            <a:r>
              <a:rPr kumimoji="1" lang="ja-JP" altLang="en-US" sz="3600" dirty="0"/>
              <a:t>統合教育機構</a:t>
            </a:r>
            <a:endParaRPr kumimoji="1" lang="en-US" altLang="ja-JP" sz="3600" dirty="0"/>
          </a:p>
          <a:p>
            <a:pPr algn="ctr"/>
            <a:r>
              <a:rPr lang="ja-JP" altLang="en-US" sz="3600" dirty="0"/>
              <a:t>須藤毅顕</a:t>
            </a:r>
            <a:endParaRPr lang="en-US" altLang="ja-JP" sz="3600" dirty="0"/>
          </a:p>
        </p:txBody>
      </p:sp>
      <p:sp>
        <p:nvSpPr>
          <p:cNvPr id="6" name="テキスト ボックス 5">
            <a:extLst>
              <a:ext uri="{FF2B5EF4-FFF2-40B4-BE49-F238E27FC236}">
                <a16:creationId xmlns:a16="http://schemas.microsoft.com/office/drawing/2014/main" id="{8FC28B90-75EA-344D-A6CC-2B6EAD637F65}"/>
              </a:ext>
            </a:extLst>
          </p:cNvPr>
          <p:cNvSpPr txBox="1"/>
          <p:nvPr/>
        </p:nvSpPr>
        <p:spPr>
          <a:xfrm>
            <a:off x="8897720" y="585401"/>
            <a:ext cx="1936749" cy="400110"/>
          </a:xfrm>
          <a:prstGeom prst="rect">
            <a:avLst/>
          </a:prstGeom>
          <a:noFill/>
        </p:spPr>
        <p:txBody>
          <a:bodyPr wrap="none" rtlCol="0">
            <a:spAutoFit/>
          </a:bodyPr>
          <a:lstStyle/>
          <a:p>
            <a:pPr algn="ctr"/>
            <a:r>
              <a:rPr lang="en-US" altLang="ja-JP" sz="2000" dirty="0"/>
              <a:t>Ver2.20210602</a:t>
            </a:r>
            <a:endParaRPr kumimoji="1" lang="en-US" altLang="ja-JP" sz="2000" dirty="0"/>
          </a:p>
        </p:txBody>
      </p:sp>
      <p:sp>
        <p:nvSpPr>
          <p:cNvPr id="7" name="テキスト ボックス 6">
            <a:extLst>
              <a:ext uri="{FF2B5EF4-FFF2-40B4-BE49-F238E27FC236}">
                <a16:creationId xmlns:a16="http://schemas.microsoft.com/office/drawing/2014/main" id="{967B143B-312A-BB40-B796-0E585D28BE26}"/>
              </a:ext>
            </a:extLst>
          </p:cNvPr>
          <p:cNvSpPr txBox="1"/>
          <p:nvPr/>
        </p:nvSpPr>
        <p:spPr>
          <a:xfrm>
            <a:off x="626994" y="6272599"/>
            <a:ext cx="6096000" cy="369332"/>
          </a:xfrm>
          <a:prstGeom prst="rect">
            <a:avLst/>
          </a:prstGeom>
          <a:noFill/>
        </p:spPr>
        <p:txBody>
          <a:bodyPr wrap="square">
            <a:spAutoFit/>
          </a:bodyPr>
          <a:lstStyle/>
          <a:p>
            <a:r>
              <a:rPr lang="en-US" altLang="ja-JP" dirty="0"/>
              <a:t>https://www.kkaneko.jp/tools/win/winpython.html</a:t>
            </a:r>
            <a:endParaRPr lang="ja-JP" altLang="en-US" dirty="0"/>
          </a:p>
        </p:txBody>
      </p:sp>
      <p:sp>
        <p:nvSpPr>
          <p:cNvPr id="8" name="テキスト ボックス 7">
            <a:extLst>
              <a:ext uri="{FF2B5EF4-FFF2-40B4-BE49-F238E27FC236}">
                <a16:creationId xmlns:a16="http://schemas.microsoft.com/office/drawing/2014/main" id="{406F2AF3-EED7-F44D-8F76-11C813854318}"/>
              </a:ext>
            </a:extLst>
          </p:cNvPr>
          <p:cNvSpPr txBox="1"/>
          <p:nvPr/>
        </p:nvSpPr>
        <p:spPr>
          <a:xfrm>
            <a:off x="1102887" y="5903267"/>
            <a:ext cx="4801314" cy="369332"/>
          </a:xfrm>
          <a:prstGeom prst="rect">
            <a:avLst/>
          </a:prstGeom>
          <a:noFill/>
        </p:spPr>
        <p:txBody>
          <a:bodyPr wrap="none" rtlCol="0">
            <a:spAutoFit/>
          </a:bodyPr>
          <a:lstStyle/>
          <a:p>
            <a:r>
              <a:rPr kumimoji="1" lang="ja-JP" altLang="en-US" dirty="0"/>
              <a:t>こちらのＵＲＬを参考に作成しております。</a:t>
            </a:r>
          </a:p>
        </p:txBody>
      </p:sp>
    </p:spTree>
    <p:extLst>
      <p:ext uri="{BB962C8B-B14F-4D97-AF65-F5344CB8AC3E}">
        <p14:creationId xmlns:p14="http://schemas.microsoft.com/office/powerpoint/2010/main" val="131484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⑥</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実行する場所を選びます</a:t>
            </a:r>
            <a:endParaRPr kumimoji="1" lang="en-US" altLang="ja-JP" sz="2400" b="1" dirty="0">
              <a:solidFill>
                <a:schemeClr val="bg1"/>
              </a:solidFill>
            </a:endParaRPr>
          </a:p>
        </p:txBody>
      </p:sp>
      <p:pic>
        <p:nvPicPr>
          <p:cNvPr id="4" name="図 3">
            <a:extLst>
              <a:ext uri="{FF2B5EF4-FFF2-40B4-BE49-F238E27FC236}">
                <a16:creationId xmlns:a16="http://schemas.microsoft.com/office/drawing/2014/main" id="{4D9FF1B3-9491-477C-9749-47FC25E32E29}"/>
              </a:ext>
            </a:extLst>
          </p:cNvPr>
          <p:cNvPicPr>
            <a:picLocks noChangeAspect="1"/>
          </p:cNvPicPr>
          <p:nvPr/>
        </p:nvPicPr>
        <p:blipFill rotWithShape="1">
          <a:blip r:embed="rId2"/>
          <a:srcRect l="43652" t="43369" r="22138" b="33597"/>
          <a:stretch/>
        </p:blipFill>
        <p:spPr>
          <a:xfrm>
            <a:off x="2484291" y="2667000"/>
            <a:ext cx="7223417" cy="2457451"/>
          </a:xfrm>
          <a:prstGeom prst="rect">
            <a:avLst/>
          </a:prstGeom>
          <a:ln>
            <a:solidFill>
              <a:schemeClr val="tx1"/>
            </a:solidFill>
          </a:ln>
        </p:spPr>
      </p:pic>
      <p:sp>
        <p:nvSpPr>
          <p:cNvPr id="12" name="楕円 11">
            <a:extLst>
              <a:ext uri="{FF2B5EF4-FFF2-40B4-BE49-F238E27FC236}">
                <a16:creationId xmlns:a16="http://schemas.microsoft.com/office/drawing/2014/main" id="{6FA1C542-9183-4466-AF77-75FD9BE959DA}"/>
              </a:ext>
            </a:extLst>
          </p:cNvPr>
          <p:cNvSpPr/>
          <p:nvPr/>
        </p:nvSpPr>
        <p:spPr>
          <a:xfrm>
            <a:off x="8181975" y="3653831"/>
            <a:ext cx="1771650" cy="4837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8718AB2-A6A6-2F4B-A4B1-105BDECE7E56}"/>
              </a:ext>
            </a:extLst>
          </p:cNvPr>
          <p:cNvSpPr txBox="1"/>
          <p:nvPr/>
        </p:nvSpPr>
        <p:spPr>
          <a:xfrm>
            <a:off x="2484291" y="1489193"/>
            <a:ext cx="7223416" cy="646331"/>
          </a:xfrm>
          <a:prstGeom prst="rect">
            <a:avLst/>
          </a:prstGeom>
          <a:noFill/>
        </p:spPr>
        <p:txBody>
          <a:bodyPr wrap="square">
            <a:spAutoFit/>
          </a:bodyPr>
          <a:lstStyle/>
          <a:p>
            <a:pPr algn="ctr"/>
            <a:r>
              <a:rPr lang="en-US" altLang="ja-JP" dirty="0"/>
              <a:t>PC</a:t>
            </a:r>
            <a:r>
              <a:rPr lang="ja-JP" altLang="en-US"/>
              <a:t>のどの場所でこのファイルを解凍</a:t>
            </a:r>
            <a:r>
              <a:rPr lang="en-US" altLang="ja-JP" dirty="0"/>
              <a:t>(</a:t>
            </a:r>
            <a:r>
              <a:rPr lang="ja-JP" altLang="en-US"/>
              <a:t>実行</a:t>
            </a:r>
            <a:r>
              <a:rPr lang="en-US" altLang="ja-JP" dirty="0"/>
              <a:t>)</a:t>
            </a:r>
            <a:r>
              <a:rPr lang="ja-JP" altLang="en-US"/>
              <a:t>しますかと聞かれているので、右の参照アイコン</a:t>
            </a:r>
            <a:r>
              <a:rPr lang="en-US" altLang="ja-JP" dirty="0"/>
              <a:t> ”</a:t>
            </a:r>
            <a:r>
              <a:rPr lang="ja-JP" altLang="en-US"/>
              <a:t>・・・</a:t>
            </a:r>
            <a:r>
              <a:rPr lang="en-US" altLang="ja-JP" dirty="0"/>
              <a:t>”</a:t>
            </a:r>
            <a:r>
              <a:rPr lang="ja-JP" altLang="en-US"/>
              <a:t>をクリックして場所を指定します。</a:t>
            </a:r>
            <a:endParaRPr lang="ja-JP" altLang="en-US" dirty="0"/>
          </a:p>
        </p:txBody>
      </p:sp>
    </p:spTree>
    <p:extLst>
      <p:ext uri="{BB962C8B-B14F-4D97-AF65-F5344CB8AC3E}">
        <p14:creationId xmlns:p14="http://schemas.microsoft.com/office/powerpoint/2010/main" val="383214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⑥</a:t>
            </a:r>
          </a:p>
          <a:p>
            <a:endParaRPr kumimoji="1" lang="ja-JP" altLang="en-US" dirty="0"/>
          </a:p>
        </p:txBody>
      </p:sp>
      <p:pic>
        <p:nvPicPr>
          <p:cNvPr id="7" name="図 6">
            <a:extLst>
              <a:ext uri="{FF2B5EF4-FFF2-40B4-BE49-F238E27FC236}">
                <a16:creationId xmlns:a16="http://schemas.microsoft.com/office/drawing/2014/main" id="{CF54DF62-8EE6-4D6F-853B-3848E1FF6E1C}"/>
              </a:ext>
            </a:extLst>
          </p:cNvPr>
          <p:cNvPicPr>
            <a:picLocks noChangeAspect="1"/>
          </p:cNvPicPr>
          <p:nvPr/>
        </p:nvPicPr>
        <p:blipFill>
          <a:blip r:embed="rId2"/>
          <a:stretch>
            <a:fillRect/>
          </a:stretch>
        </p:blipFill>
        <p:spPr>
          <a:xfrm>
            <a:off x="3792172" y="1894563"/>
            <a:ext cx="4186415" cy="4209045"/>
          </a:xfrm>
          <a:prstGeom prst="rect">
            <a:avLst/>
          </a:prstGeom>
          <a:ln>
            <a:solidFill>
              <a:schemeClr val="tx1"/>
            </a:solidFill>
          </a:ln>
        </p:spPr>
      </p:pic>
      <p:sp>
        <p:nvSpPr>
          <p:cNvPr id="12" name="楕円 11">
            <a:extLst>
              <a:ext uri="{FF2B5EF4-FFF2-40B4-BE49-F238E27FC236}">
                <a16:creationId xmlns:a16="http://schemas.microsoft.com/office/drawing/2014/main" id="{6FA1C542-9183-4466-AF77-75FD9BE959DA}"/>
              </a:ext>
            </a:extLst>
          </p:cNvPr>
          <p:cNvSpPr/>
          <p:nvPr/>
        </p:nvSpPr>
        <p:spPr>
          <a:xfrm>
            <a:off x="4019549" y="4618659"/>
            <a:ext cx="1771650" cy="4837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674E12E-F7CC-2145-8DDF-C6F0A8467C38}"/>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実行する場所を選びます</a:t>
            </a:r>
            <a:endParaRPr kumimoji="1" lang="en-US" altLang="ja-JP" sz="2400" b="1" dirty="0">
              <a:solidFill>
                <a:schemeClr val="bg1"/>
              </a:solidFill>
            </a:endParaRPr>
          </a:p>
        </p:txBody>
      </p:sp>
      <p:sp>
        <p:nvSpPr>
          <p:cNvPr id="10" name="テキスト ボックス 9">
            <a:extLst>
              <a:ext uri="{FF2B5EF4-FFF2-40B4-BE49-F238E27FC236}">
                <a16:creationId xmlns:a16="http://schemas.microsoft.com/office/drawing/2014/main" id="{BBDE8781-49D1-4D40-BA39-11FB7545D2D8}"/>
              </a:ext>
            </a:extLst>
          </p:cNvPr>
          <p:cNvSpPr txBox="1"/>
          <p:nvPr/>
        </p:nvSpPr>
        <p:spPr>
          <a:xfrm>
            <a:off x="1466263" y="918752"/>
            <a:ext cx="8649873" cy="923330"/>
          </a:xfrm>
          <a:prstGeom prst="rect">
            <a:avLst/>
          </a:prstGeom>
          <a:noFill/>
        </p:spPr>
        <p:txBody>
          <a:bodyPr wrap="square">
            <a:spAutoFit/>
          </a:bodyPr>
          <a:lstStyle/>
          <a:p>
            <a:pPr algn="ctr"/>
            <a:r>
              <a:rPr lang="en-US" altLang="ja-JP" dirty="0"/>
              <a:t>PC </a:t>
            </a:r>
            <a:r>
              <a:rPr lang="ja-JP" altLang="en-US" dirty="0"/>
              <a:t>→</a:t>
            </a:r>
            <a:r>
              <a:rPr lang="en-US" altLang="ja-JP" dirty="0"/>
              <a:t> OS(C;)</a:t>
            </a:r>
            <a:r>
              <a:rPr lang="ja-JP" altLang="en-US" dirty="0"/>
              <a:t>を選びましょう。</a:t>
            </a:r>
            <a:endParaRPr lang="en-US" altLang="ja-JP" dirty="0"/>
          </a:p>
          <a:p>
            <a:pPr algn="ctr"/>
            <a:r>
              <a:rPr lang="en-US" altLang="ja-JP" dirty="0"/>
              <a:t>(</a:t>
            </a:r>
            <a:r>
              <a:rPr lang="ja-JP" altLang="en-US" dirty="0"/>
              <a:t>分かりやすいだけで、この場所で無ければならないというわけではありません</a:t>
            </a:r>
            <a:r>
              <a:rPr lang="en-US" altLang="ja-JP" dirty="0"/>
              <a:t>)</a:t>
            </a:r>
          </a:p>
          <a:p>
            <a:pPr algn="ctr"/>
            <a:r>
              <a:rPr lang="en-US" altLang="ja-JP" dirty="0"/>
              <a:t>C</a:t>
            </a:r>
            <a:r>
              <a:rPr lang="ja-JP" altLang="en-US" dirty="0"/>
              <a:t>ドライブと</a:t>
            </a:r>
            <a:r>
              <a:rPr lang="en-US" altLang="ja-JP" dirty="0"/>
              <a:t>D</a:t>
            </a:r>
            <a:r>
              <a:rPr lang="ja-JP" altLang="en-US" dirty="0"/>
              <a:t>ドライブに分かれている方は</a:t>
            </a:r>
            <a:r>
              <a:rPr lang="en-US" altLang="ja-JP" dirty="0"/>
              <a:t>D</a:t>
            </a:r>
            <a:r>
              <a:rPr lang="ja-JP" altLang="en-US" dirty="0"/>
              <a:t>ドライブを選択してください</a:t>
            </a:r>
          </a:p>
        </p:txBody>
      </p:sp>
      <p:sp>
        <p:nvSpPr>
          <p:cNvPr id="11" name="楕円 11">
            <a:extLst>
              <a:ext uri="{FF2B5EF4-FFF2-40B4-BE49-F238E27FC236}">
                <a16:creationId xmlns:a16="http://schemas.microsoft.com/office/drawing/2014/main" id="{BBBEA054-1070-7C4F-A36D-9746A6B0D239}"/>
              </a:ext>
            </a:extLst>
          </p:cNvPr>
          <p:cNvSpPr/>
          <p:nvPr/>
        </p:nvSpPr>
        <p:spPr>
          <a:xfrm>
            <a:off x="5409078" y="5593528"/>
            <a:ext cx="1771650" cy="4837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A9E439-E44F-2149-AD88-6A4EC2D1B290}"/>
              </a:ext>
            </a:extLst>
          </p:cNvPr>
          <p:cNvSpPr txBox="1"/>
          <p:nvPr/>
        </p:nvSpPr>
        <p:spPr>
          <a:xfrm>
            <a:off x="1560442" y="6221784"/>
            <a:ext cx="8649873" cy="369332"/>
          </a:xfrm>
          <a:prstGeom prst="rect">
            <a:avLst/>
          </a:prstGeom>
          <a:noFill/>
        </p:spPr>
        <p:txBody>
          <a:bodyPr wrap="square">
            <a:spAutoFit/>
          </a:bodyPr>
          <a:lstStyle/>
          <a:p>
            <a:pPr algn="ctr"/>
            <a:r>
              <a:rPr lang="ja-JP" altLang="en-US"/>
              <a:t>選んだら</a:t>
            </a:r>
            <a:r>
              <a:rPr lang="en-US" altLang="ja-JP" dirty="0"/>
              <a:t>OK</a:t>
            </a:r>
            <a:r>
              <a:rPr lang="ja-JP" altLang="en-US"/>
              <a:t>をクリックします。</a:t>
            </a:r>
            <a:endParaRPr lang="ja-JP" altLang="en-US" dirty="0"/>
          </a:p>
        </p:txBody>
      </p:sp>
    </p:spTree>
    <p:extLst>
      <p:ext uri="{BB962C8B-B14F-4D97-AF65-F5344CB8AC3E}">
        <p14:creationId xmlns:p14="http://schemas.microsoft.com/office/powerpoint/2010/main" val="277532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手順⑥</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en-US" altLang="ja-JP" sz="2400" b="1" dirty="0">
                <a:solidFill>
                  <a:schemeClr val="bg1"/>
                </a:solidFill>
              </a:rPr>
              <a:t>OK</a:t>
            </a:r>
            <a:r>
              <a:rPr kumimoji="1" lang="ja-JP" altLang="en-US" sz="2400" b="1" dirty="0">
                <a:solidFill>
                  <a:schemeClr val="bg1"/>
                </a:solidFill>
              </a:rPr>
              <a:t>をクリックします</a:t>
            </a:r>
            <a:endParaRPr kumimoji="1" lang="en-US" altLang="ja-JP" sz="2400" b="1" dirty="0">
              <a:solidFill>
                <a:schemeClr val="bg1"/>
              </a:solidFill>
            </a:endParaRPr>
          </a:p>
        </p:txBody>
      </p:sp>
      <p:pic>
        <p:nvPicPr>
          <p:cNvPr id="3" name="図 2">
            <a:extLst>
              <a:ext uri="{FF2B5EF4-FFF2-40B4-BE49-F238E27FC236}">
                <a16:creationId xmlns:a16="http://schemas.microsoft.com/office/drawing/2014/main" id="{5505A0C4-B2DB-4B3A-A3E9-08FCBBDFBAC7}"/>
              </a:ext>
            </a:extLst>
          </p:cNvPr>
          <p:cNvPicPr>
            <a:picLocks noChangeAspect="1"/>
          </p:cNvPicPr>
          <p:nvPr/>
        </p:nvPicPr>
        <p:blipFill>
          <a:blip r:embed="rId2"/>
          <a:stretch>
            <a:fillRect/>
          </a:stretch>
        </p:blipFill>
        <p:spPr>
          <a:xfrm>
            <a:off x="3895115" y="1976192"/>
            <a:ext cx="3505689" cy="3515216"/>
          </a:xfrm>
          <a:prstGeom prst="rect">
            <a:avLst/>
          </a:prstGeom>
          <a:ln>
            <a:solidFill>
              <a:schemeClr val="tx1"/>
            </a:solidFill>
          </a:ln>
        </p:spPr>
      </p:pic>
      <p:sp>
        <p:nvSpPr>
          <p:cNvPr id="12" name="楕円 11">
            <a:extLst>
              <a:ext uri="{FF2B5EF4-FFF2-40B4-BE49-F238E27FC236}">
                <a16:creationId xmlns:a16="http://schemas.microsoft.com/office/drawing/2014/main" id="{6FA1C542-9183-4466-AF77-75FD9BE959DA}"/>
              </a:ext>
            </a:extLst>
          </p:cNvPr>
          <p:cNvSpPr/>
          <p:nvPr/>
        </p:nvSpPr>
        <p:spPr>
          <a:xfrm>
            <a:off x="5105346" y="5106639"/>
            <a:ext cx="1771650" cy="4837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1A61C1-A7ED-8F45-A125-9305057AA34C}"/>
              </a:ext>
            </a:extLst>
          </p:cNvPr>
          <p:cNvSpPr txBox="1"/>
          <p:nvPr/>
        </p:nvSpPr>
        <p:spPr>
          <a:xfrm>
            <a:off x="1563594" y="5934913"/>
            <a:ext cx="8649873" cy="369332"/>
          </a:xfrm>
          <a:prstGeom prst="rect">
            <a:avLst/>
          </a:prstGeom>
          <a:noFill/>
        </p:spPr>
        <p:txBody>
          <a:bodyPr wrap="square">
            <a:spAutoFit/>
          </a:bodyPr>
          <a:lstStyle/>
          <a:p>
            <a:pPr algn="ctr"/>
            <a:r>
              <a:rPr lang="en-US" altLang="ja-JP" dirty="0"/>
              <a:t>OS(C;)</a:t>
            </a:r>
            <a:r>
              <a:rPr lang="ja-JP" altLang="en-US"/>
              <a:t>のさらに先は選ばずに、そのまま</a:t>
            </a:r>
            <a:r>
              <a:rPr lang="en-US" altLang="ja-JP" dirty="0"/>
              <a:t>OK</a:t>
            </a:r>
            <a:r>
              <a:rPr lang="ja-JP" altLang="en-US"/>
              <a:t>をクリックします。</a:t>
            </a:r>
            <a:endParaRPr lang="ja-JP" altLang="en-US" dirty="0"/>
          </a:p>
        </p:txBody>
      </p:sp>
    </p:spTree>
    <p:extLst>
      <p:ext uri="{BB962C8B-B14F-4D97-AF65-F5344CB8AC3E}">
        <p14:creationId xmlns:p14="http://schemas.microsoft.com/office/powerpoint/2010/main" val="253910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22F84AD-AD03-4325-AF8E-BA72260042F3}"/>
              </a:ext>
            </a:extLst>
          </p:cNvPr>
          <p:cNvPicPr>
            <a:picLocks noChangeAspect="1"/>
          </p:cNvPicPr>
          <p:nvPr/>
        </p:nvPicPr>
        <p:blipFill>
          <a:blip r:embed="rId2"/>
          <a:stretch>
            <a:fillRect/>
          </a:stretch>
        </p:blipFill>
        <p:spPr>
          <a:xfrm>
            <a:off x="2514134" y="2035438"/>
            <a:ext cx="7163731" cy="2520572"/>
          </a:xfrm>
          <a:prstGeom prst="rect">
            <a:avLst/>
          </a:prstGeom>
          <a:ln>
            <a:solidFill>
              <a:schemeClr val="tx1"/>
            </a:solidFill>
          </a:ln>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手順⑥</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en-US" altLang="ja-JP" sz="2400" b="1" dirty="0">
                <a:solidFill>
                  <a:schemeClr val="bg1"/>
                </a:solidFill>
              </a:rPr>
              <a:t>Extract</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12" name="楕円 11">
            <a:extLst>
              <a:ext uri="{FF2B5EF4-FFF2-40B4-BE49-F238E27FC236}">
                <a16:creationId xmlns:a16="http://schemas.microsoft.com/office/drawing/2014/main" id="{6FA1C542-9183-4466-AF77-75FD9BE959DA}"/>
              </a:ext>
            </a:extLst>
          </p:cNvPr>
          <p:cNvSpPr/>
          <p:nvPr/>
        </p:nvSpPr>
        <p:spPr>
          <a:xfrm>
            <a:off x="5210174" y="3847654"/>
            <a:ext cx="2660838" cy="5450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C48BAD-94E1-754B-8F3D-AE34D37CF26F}"/>
              </a:ext>
            </a:extLst>
          </p:cNvPr>
          <p:cNvSpPr txBox="1"/>
          <p:nvPr/>
        </p:nvSpPr>
        <p:spPr>
          <a:xfrm>
            <a:off x="1563594" y="5471480"/>
            <a:ext cx="8649873" cy="461665"/>
          </a:xfrm>
          <a:prstGeom prst="rect">
            <a:avLst/>
          </a:prstGeom>
          <a:noFill/>
        </p:spPr>
        <p:txBody>
          <a:bodyPr wrap="square">
            <a:spAutoFit/>
          </a:bodyPr>
          <a:lstStyle/>
          <a:p>
            <a:pPr algn="ctr"/>
            <a:r>
              <a:rPr lang="en-US" altLang="ja-JP" sz="2400" dirty="0"/>
              <a:t>“C:¥” </a:t>
            </a:r>
            <a:r>
              <a:rPr lang="ja-JP" altLang="en-US" sz="2400"/>
              <a:t>と表示されていることを確認してください</a:t>
            </a:r>
            <a:endParaRPr lang="ja-JP" altLang="en-US" sz="2400" dirty="0"/>
          </a:p>
        </p:txBody>
      </p:sp>
    </p:spTree>
    <p:extLst>
      <p:ext uri="{BB962C8B-B14F-4D97-AF65-F5344CB8AC3E}">
        <p14:creationId xmlns:p14="http://schemas.microsoft.com/office/powerpoint/2010/main" val="102556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手順⑥</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完了するまで待ちます</a:t>
            </a:r>
            <a:endParaRPr kumimoji="1" lang="en-US" altLang="ja-JP" sz="2400" b="1" dirty="0">
              <a:solidFill>
                <a:schemeClr val="bg1"/>
              </a:solidFill>
            </a:endParaRPr>
          </a:p>
        </p:txBody>
      </p:sp>
      <p:pic>
        <p:nvPicPr>
          <p:cNvPr id="3" name="図 2">
            <a:extLst>
              <a:ext uri="{FF2B5EF4-FFF2-40B4-BE49-F238E27FC236}">
                <a16:creationId xmlns:a16="http://schemas.microsoft.com/office/drawing/2014/main" id="{3A49E605-7C35-4FD2-930F-554F53FBF479}"/>
              </a:ext>
            </a:extLst>
          </p:cNvPr>
          <p:cNvPicPr>
            <a:picLocks noChangeAspect="1"/>
          </p:cNvPicPr>
          <p:nvPr/>
        </p:nvPicPr>
        <p:blipFill>
          <a:blip r:embed="rId2"/>
          <a:stretch>
            <a:fillRect/>
          </a:stretch>
        </p:blipFill>
        <p:spPr>
          <a:xfrm>
            <a:off x="2917966" y="1672269"/>
            <a:ext cx="6356068" cy="3513462"/>
          </a:xfrm>
          <a:prstGeom prst="rect">
            <a:avLst/>
          </a:prstGeom>
          <a:ln>
            <a:solidFill>
              <a:schemeClr val="tx1"/>
            </a:solidFill>
          </a:ln>
        </p:spPr>
      </p:pic>
    </p:spTree>
    <p:extLst>
      <p:ext uri="{BB962C8B-B14F-4D97-AF65-F5344CB8AC3E}">
        <p14:creationId xmlns:p14="http://schemas.microsoft.com/office/powerpoint/2010/main" val="412550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⑦</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a:solidFill>
                  <a:schemeClr val="bg1"/>
                </a:solidFill>
              </a:rPr>
              <a:t>スタートメニューから</a:t>
            </a:r>
            <a:r>
              <a:rPr kumimoji="1" lang="en-US" altLang="ja-JP" sz="2400" b="1" dirty="0">
                <a:solidFill>
                  <a:schemeClr val="bg1"/>
                </a:solidFill>
              </a:rPr>
              <a:t>”PC”</a:t>
            </a:r>
            <a:r>
              <a:rPr kumimoji="1" lang="ja-JP" altLang="en-US" sz="2400" b="1">
                <a:solidFill>
                  <a:schemeClr val="bg1"/>
                </a:solidFill>
              </a:rPr>
              <a:t>をクリックします</a:t>
            </a:r>
            <a:endParaRPr kumimoji="1" lang="en-US" altLang="ja-JP" sz="2400" b="1" dirty="0">
              <a:solidFill>
                <a:schemeClr val="bg1"/>
              </a:solidFill>
            </a:endParaRPr>
          </a:p>
        </p:txBody>
      </p:sp>
      <p:pic>
        <p:nvPicPr>
          <p:cNvPr id="4" name="図 3">
            <a:extLst>
              <a:ext uri="{FF2B5EF4-FFF2-40B4-BE49-F238E27FC236}">
                <a16:creationId xmlns:a16="http://schemas.microsoft.com/office/drawing/2014/main" id="{E8A0F2F9-AA6F-47CB-B2BD-A0E87E9A5603}"/>
              </a:ext>
            </a:extLst>
          </p:cNvPr>
          <p:cNvPicPr>
            <a:picLocks noChangeAspect="1"/>
          </p:cNvPicPr>
          <p:nvPr/>
        </p:nvPicPr>
        <p:blipFill>
          <a:blip r:embed="rId2"/>
          <a:stretch>
            <a:fillRect/>
          </a:stretch>
        </p:blipFill>
        <p:spPr>
          <a:xfrm>
            <a:off x="3630834" y="1362635"/>
            <a:ext cx="4387863" cy="4590380"/>
          </a:xfrm>
          <a:prstGeom prst="rect">
            <a:avLst/>
          </a:prstGeom>
          <a:ln>
            <a:solidFill>
              <a:schemeClr val="tx1"/>
            </a:solidFill>
          </a:ln>
        </p:spPr>
      </p:pic>
      <p:sp>
        <p:nvSpPr>
          <p:cNvPr id="7" name="楕円 11">
            <a:extLst>
              <a:ext uri="{FF2B5EF4-FFF2-40B4-BE49-F238E27FC236}">
                <a16:creationId xmlns:a16="http://schemas.microsoft.com/office/drawing/2014/main" id="{FCDD4215-E4E5-454F-9EE7-355D78332146}"/>
              </a:ext>
            </a:extLst>
          </p:cNvPr>
          <p:cNvSpPr/>
          <p:nvPr/>
        </p:nvSpPr>
        <p:spPr>
          <a:xfrm>
            <a:off x="3330333" y="5629835"/>
            <a:ext cx="901008" cy="4105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11">
            <a:extLst>
              <a:ext uri="{FF2B5EF4-FFF2-40B4-BE49-F238E27FC236}">
                <a16:creationId xmlns:a16="http://schemas.microsoft.com/office/drawing/2014/main" id="{901F5922-0476-9144-B4A8-97A8AE029046}"/>
              </a:ext>
            </a:extLst>
          </p:cNvPr>
          <p:cNvSpPr/>
          <p:nvPr/>
        </p:nvSpPr>
        <p:spPr>
          <a:xfrm>
            <a:off x="3930969" y="3108063"/>
            <a:ext cx="1698868" cy="2447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11">
            <a:extLst>
              <a:ext uri="{FF2B5EF4-FFF2-40B4-BE49-F238E27FC236}">
                <a16:creationId xmlns:a16="http://schemas.microsoft.com/office/drawing/2014/main" id="{7ADE6BAF-53AF-5F44-95E9-3267FD3B184C}"/>
              </a:ext>
            </a:extLst>
          </p:cNvPr>
          <p:cNvSpPr/>
          <p:nvPr/>
        </p:nvSpPr>
        <p:spPr>
          <a:xfrm>
            <a:off x="3904075" y="3368037"/>
            <a:ext cx="1698868" cy="2447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FC4ABD-CBDE-9340-8AAC-DF4CD159EAF0}"/>
              </a:ext>
            </a:extLst>
          </p:cNvPr>
          <p:cNvSpPr txBox="1"/>
          <p:nvPr/>
        </p:nvSpPr>
        <p:spPr>
          <a:xfrm>
            <a:off x="1666234" y="6231166"/>
            <a:ext cx="8649873" cy="461665"/>
          </a:xfrm>
          <a:prstGeom prst="rect">
            <a:avLst/>
          </a:prstGeom>
          <a:noFill/>
        </p:spPr>
        <p:txBody>
          <a:bodyPr wrap="square">
            <a:spAutoFit/>
          </a:bodyPr>
          <a:lstStyle/>
          <a:p>
            <a:pPr algn="ctr"/>
            <a:r>
              <a:rPr lang="en-US" altLang="ja-JP" sz="2400" dirty="0"/>
              <a:t>Windows</a:t>
            </a:r>
            <a:r>
              <a:rPr lang="ja-JP" altLang="en-US" sz="2400"/>
              <a:t>アイコン</a:t>
            </a:r>
            <a:r>
              <a:rPr lang="en-US" altLang="ja-JP" sz="2400" dirty="0"/>
              <a:t>(   )</a:t>
            </a:r>
            <a:r>
              <a:rPr lang="ja-JP" altLang="en-US" sz="2400"/>
              <a:t>　→　</a:t>
            </a:r>
            <a:r>
              <a:rPr lang="en-US" altLang="ja-JP" sz="2400" dirty="0"/>
              <a:t>Windows</a:t>
            </a:r>
            <a:r>
              <a:rPr lang="ja-JP" altLang="en-US" sz="2400"/>
              <a:t>システムツール　→ </a:t>
            </a:r>
            <a:r>
              <a:rPr lang="en-US" altLang="ja-JP" sz="2400" dirty="0"/>
              <a:t>PC</a:t>
            </a:r>
            <a:endParaRPr lang="ja-JP" altLang="en-US" sz="2400" dirty="0"/>
          </a:p>
        </p:txBody>
      </p:sp>
      <p:pic>
        <p:nvPicPr>
          <p:cNvPr id="12" name="図 11">
            <a:extLst>
              <a:ext uri="{FF2B5EF4-FFF2-40B4-BE49-F238E27FC236}">
                <a16:creationId xmlns:a16="http://schemas.microsoft.com/office/drawing/2014/main" id="{529155E5-E3BE-E949-A7AF-F3197C9B486C}"/>
              </a:ext>
            </a:extLst>
          </p:cNvPr>
          <p:cNvPicPr>
            <a:picLocks noChangeAspect="1"/>
          </p:cNvPicPr>
          <p:nvPr/>
        </p:nvPicPr>
        <p:blipFill rotWithShape="1">
          <a:blip r:embed="rId2"/>
          <a:srcRect l="449" t="94094" r="92920"/>
          <a:stretch/>
        </p:blipFill>
        <p:spPr>
          <a:xfrm>
            <a:off x="4399808" y="6326306"/>
            <a:ext cx="243445" cy="226832"/>
          </a:xfrm>
          <a:prstGeom prst="rect">
            <a:avLst/>
          </a:prstGeom>
          <a:ln>
            <a:solidFill>
              <a:schemeClr val="tx1"/>
            </a:solidFill>
          </a:ln>
        </p:spPr>
      </p:pic>
    </p:spTree>
    <p:extLst>
      <p:ext uri="{BB962C8B-B14F-4D97-AF65-F5344CB8AC3E}">
        <p14:creationId xmlns:p14="http://schemas.microsoft.com/office/powerpoint/2010/main" val="157524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⑧</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en-US" altLang="ja-JP" sz="2400" b="1" dirty="0">
                <a:solidFill>
                  <a:schemeClr val="bg1"/>
                </a:solidFill>
              </a:rPr>
              <a:t>OS(C</a:t>
            </a:r>
            <a:r>
              <a:rPr lang="en-US" altLang="ja-JP" sz="2400" b="1" dirty="0">
                <a:solidFill>
                  <a:schemeClr val="bg1"/>
                </a:solidFill>
                <a:sym typeface="Wingdings" panose="05000000000000000000" pitchFamily="2" charset="2"/>
              </a:rPr>
              <a:t>)</a:t>
            </a:r>
            <a:r>
              <a:rPr lang="ja-JP" altLang="en-US" sz="2400" b="1" dirty="0">
                <a:solidFill>
                  <a:schemeClr val="bg1"/>
                </a:solidFill>
                <a:sym typeface="Wingdings" panose="05000000000000000000" pitchFamily="2" charset="2"/>
              </a:rPr>
              <a:t>をクリックします</a:t>
            </a:r>
            <a:endParaRPr kumimoji="1" lang="en-US" altLang="ja-JP" sz="2400" b="1" dirty="0">
              <a:solidFill>
                <a:schemeClr val="bg1"/>
              </a:solidFill>
            </a:endParaRPr>
          </a:p>
        </p:txBody>
      </p:sp>
      <p:pic>
        <p:nvPicPr>
          <p:cNvPr id="3" name="図 2">
            <a:extLst>
              <a:ext uri="{FF2B5EF4-FFF2-40B4-BE49-F238E27FC236}">
                <a16:creationId xmlns:a16="http://schemas.microsoft.com/office/drawing/2014/main" id="{22440528-1B37-4BD0-804C-546C23C10D2B}"/>
              </a:ext>
            </a:extLst>
          </p:cNvPr>
          <p:cNvPicPr>
            <a:picLocks noChangeAspect="1"/>
          </p:cNvPicPr>
          <p:nvPr/>
        </p:nvPicPr>
        <p:blipFill>
          <a:blip r:embed="rId2"/>
          <a:stretch>
            <a:fillRect/>
          </a:stretch>
        </p:blipFill>
        <p:spPr>
          <a:xfrm>
            <a:off x="2175662" y="1386493"/>
            <a:ext cx="8797084" cy="4919474"/>
          </a:xfrm>
          <a:prstGeom prst="rect">
            <a:avLst/>
          </a:prstGeom>
        </p:spPr>
      </p:pic>
      <p:sp>
        <p:nvSpPr>
          <p:cNvPr id="7" name="楕円 11">
            <a:extLst>
              <a:ext uri="{FF2B5EF4-FFF2-40B4-BE49-F238E27FC236}">
                <a16:creationId xmlns:a16="http://schemas.microsoft.com/office/drawing/2014/main" id="{66D96D57-0632-7A41-83C6-9DC4A3C06DBF}"/>
              </a:ext>
            </a:extLst>
          </p:cNvPr>
          <p:cNvSpPr/>
          <p:nvPr/>
        </p:nvSpPr>
        <p:spPr>
          <a:xfrm>
            <a:off x="3577075" y="3875314"/>
            <a:ext cx="2388295" cy="800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526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⑨</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en-US" altLang="ja-JP" sz="2400" b="1" dirty="0">
                <a:solidFill>
                  <a:schemeClr val="bg1"/>
                </a:solidFill>
              </a:rPr>
              <a:t>“WPy64-3771”</a:t>
            </a:r>
            <a:r>
              <a:rPr kumimoji="1" lang="ja-JP" altLang="en-US" sz="2400" b="1" dirty="0">
                <a:solidFill>
                  <a:schemeClr val="bg1"/>
                </a:solidFill>
              </a:rPr>
              <a:t>が存在すれば</a:t>
            </a:r>
            <a:r>
              <a:rPr lang="ja-JP" altLang="en-US" sz="2400" b="1" dirty="0">
                <a:solidFill>
                  <a:schemeClr val="bg1"/>
                </a:solidFill>
              </a:rPr>
              <a:t>インストール出来ております</a:t>
            </a:r>
            <a:endParaRPr kumimoji="1" lang="en-US" altLang="ja-JP" sz="2400" b="1" dirty="0">
              <a:solidFill>
                <a:schemeClr val="bg1"/>
              </a:solidFill>
            </a:endParaRPr>
          </a:p>
        </p:txBody>
      </p:sp>
      <p:pic>
        <p:nvPicPr>
          <p:cNvPr id="9" name="図 8">
            <a:extLst>
              <a:ext uri="{FF2B5EF4-FFF2-40B4-BE49-F238E27FC236}">
                <a16:creationId xmlns:a16="http://schemas.microsoft.com/office/drawing/2014/main" id="{3A09ED1F-7F31-44CF-A450-66EEAAFB7471}"/>
              </a:ext>
            </a:extLst>
          </p:cNvPr>
          <p:cNvPicPr>
            <a:picLocks noChangeAspect="1"/>
          </p:cNvPicPr>
          <p:nvPr/>
        </p:nvPicPr>
        <p:blipFill>
          <a:blip r:embed="rId2"/>
          <a:stretch>
            <a:fillRect/>
          </a:stretch>
        </p:blipFill>
        <p:spPr>
          <a:xfrm>
            <a:off x="1009596" y="1023602"/>
            <a:ext cx="10593278" cy="4810796"/>
          </a:xfrm>
          <a:prstGeom prst="rect">
            <a:avLst/>
          </a:prstGeom>
        </p:spPr>
      </p:pic>
      <p:sp>
        <p:nvSpPr>
          <p:cNvPr id="10" name="楕円 11">
            <a:extLst>
              <a:ext uri="{FF2B5EF4-FFF2-40B4-BE49-F238E27FC236}">
                <a16:creationId xmlns:a16="http://schemas.microsoft.com/office/drawing/2014/main" id="{2D4818E6-59C6-44BF-865E-A5AF7DCD633E}"/>
              </a:ext>
            </a:extLst>
          </p:cNvPr>
          <p:cNvSpPr/>
          <p:nvPr/>
        </p:nvSpPr>
        <p:spPr>
          <a:xfrm>
            <a:off x="2467878" y="4210066"/>
            <a:ext cx="1406289" cy="2897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8973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E4D20D3-8FF7-424C-8CF9-807C3C1739E2}"/>
              </a:ext>
            </a:extLst>
          </p:cNvPr>
          <p:cNvPicPr>
            <a:picLocks noChangeAspect="1"/>
          </p:cNvPicPr>
          <p:nvPr/>
        </p:nvPicPr>
        <p:blipFill>
          <a:blip r:embed="rId2"/>
          <a:stretch>
            <a:fillRect/>
          </a:stretch>
        </p:blipFill>
        <p:spPr>
          <a:xfrm>
            <a:off x="1009596" y="1023602"/>
            <a:ext cx="10593278" cy="4810796"/>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⑨</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en-US" altLang="ja-JP" sz="2400" b="1" dirty="0">
                <a:solidFill>
                  <a:schemeClr val="bg1"/>
                </a:solidFill>
              </a:rPr>
              <a:t>“WPy64-3771”</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7" name="楕円 11">
            <a:extLst>
              <a:ext uri="{FF2B5EF4-FFF2-40B4-BE49-F238E27FC236}">
                <a16:creationId xmlns:a16="http://schemas.microsoft.com/office/drawing/2014/main" id="{5C83F897-A869-7141-B8FC-56436A590D91}"/>
              </a:ext>
            </a:extLst>
          </p:cNvPr>
          <p:cNvSpPr/>
          <p:nvPr/>
        </p:nvSpPr>
        <p:spPr>
          <a:xfrm>
            <a:off x="2467878" y="4210066"/>
            <a:ext cx="1406289" cy="2897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0110325-FBE9-4858-8514-5FE30A8B4026}"/>
              </a:ext>
            </a:extLst>
          </p:cNvPr>
          <p:cNvSpPr txBox="1"/>
          <p:nvPr/>
        </p:nvSpPr>
        <p:spPr>
          <a:xfrm>
            <a:off x="1666234" y="6231166"/>
            <a:ext cx="8649873" cy="461665"/>
          </a:xfrm>
          <a:prstGeom prst="rect">
            <a:avLst/>
          </a:prstGeom>
          <a:noFill/>
        </p:spPr>
        <p:txBody>
          <a:bodyPr wrap="square">
            <a:spAutoFit/>
          </a:bodyPr>
          <a:lstStyle/>
          <a:p>
            <a:pPr algn="ctr"/>
            <a:r>
              <a:rPr lang="ja-JP" altLang="en-US" sz="2400" dirty="0"/>
              <a:t>（エクスプローラーから進んでも大丈夫です）</a:t>
            </a:r>
          </a:p>
        </p:txBody>
      </p:sp>
    </p:spTree>
    <p:extLst>
      <p:ext uri="{BB962C8B-B14F-4D97-AF65-F5344CB8AC3E}">
        <p14:creationId xmlns:p14="http://schemas.microsoft.com/office/powerpoint/2010/main" val="376679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a:solidFill>
                  <a:schemeClr val="bg1"/>
                </a:solidFill>
              </a:rPr>
              <a:t>試しに</a:t>
            </a:r>
            <a:r>
              <a:rPr kumimoji="1" lang="en-US" altLang="ja-JP" sz="2400" b="1" dirty="0">
                <a:solidFill>
                  <a:schemeClr val="bg1"/>
                </a:solidFill>
              </a:rPr>
              <a:t>Spyder</a:t>
            </a:r>
            <a:r>
              <a:rPr kumimoji="1" lang="ja-JP" altLang="en-US" sz="2400" b="1">
                <a:solidFill>
                  <a:schemeClr val="bg1"/>
                </a:solidFill>
              </a:rPr>
              <a:t>を実行してみましょう</a:t>
            </a:r>
            <a:endParaRPr kumimoji="1" lang="en-US" altLang="ja-JP" sz="2400" b="1" dirty="0">
              <a:solidFill>
                <a:schemeClr val="bg1"/>
              </a:solidFill>
            </a:endParaRPr>
          </a:p>
        </p:txBody>
      </p:sp>
      <p:pic>
        <p:nvPicPr>
          <p:cNvPr id="3" name="図 2">
            <a:extLst>
              <a:ext uri="{FF2B5EF4-FFF2-40B4-BE49-F238E27FC236}">
                <a16:creationId xmlns:a16="http://schemas.microsoft.com/office/drawing/2014/main" id="{DE435EEA-92A6-4DEC-91F5-D87CAFB92EF1}"/>
              </a:ext>
            </a:extLst>
          </p:cNvPr>
          <p:cNvPicPr>
            <a:picLocks noChangeAspect="1"/>
          </p:cNvPicPr>
          <p:nvPr/>
        </p:nvPicPr>
        <p:blipFill>
          <a:blip r:embed="rId2"/>
          <a:stretch>
            <a:fillRect/>
          </a:stretch>
        </p:blipFill>
        <p:spPr>
          <a:xfrm>
            <a:off x="2151905" y="1512348"/>
            <a:ext cx="8325595" cy="4645979"/>
          </a:xfrm>
          <a:prstGeom prst="rect">
            <a:avLst/>
          </a:prstGeom>
        </p:spPr>
      </p:pic>
      <p:sp>
        <p:nvSpPr>
          <p:cNvPr id="7" name="楕円 11">
            <a:extLst>
              <a:ext uri="{FF2B5EF4-FFF2-40B4-BE49-F238E27FC236}">
                <a16:creationId xmlns:a16="http://schemas.microsoft.com/office/drawing/2014/main" id="{BCFAC7EE-2D83-274C-AC29-B7B9CCA71D9F}"/>
              </a:ext>
            </a:extLst>
          </p:cNvPr>
          <p:cNvSpPr/>
          <p:nvPr/>
        </p:nvSpPr>
        <p:spPr>
          <a:xfrm>
            <a:off x="3272275" y="5053997"/>
            <a:ext cx="864296" cy="2916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79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2724150" y="875168"/>
            <a:ext cx="6096000" cy="369332"/>
          </a:xfrm>
          <a:prstGeom prst="rect">
            <a:avLst/>
          </a:prstGeom>
          <a:noFill/>
        </p:spPr>
        <p:txBody>
          <a:bodyPr wrap="square">
            <a:spAutoFit/>
          </a:bodyPr>
          <a:lstStyle/>
          <a:p>
            <a:pPr algn="ctr"/>
            <a:r>
              <a:rPr lang="en-US" altLang="ja-JP" dirty="0"/>
              <a:t>https://sourceforge.net/projects/winpython/</a:t>
            </a:r>
            <a:endParaRPr lang="ja-JP" altLang="en-US" dirty="0"/>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dirty="0">
                <a:solidFill>
                  <a:schemeClr val="bg1"/>
                </a:solidFill>
              </a:rPr>
              <a:t>手順①</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2019192" y="165169"/>
            <a:ext cx="9963150" cy="461665"/>
          </a:xfrm>
          <a:prstGeom prst="rect">
            <a:avLst/>
          </a:prstGeom>
          <a:noFill/>
        </p:spPr>
        <p:txBody>
          <a:bodyPr wrap="square">
            <a:spAutoFit/>
          </a:bodyPr>
          <a:lstStyle/>
          <a:p>
            <a:r>
              <a:rPr kumimoji="1" lang="ja-JP" altLang="en-US" sz="2400" b="1" dirty="0">
                <a:solidFill>
                  <a:schemeClr val="bg1"/>
                </a:solidFill>
              </a:rPr>
              <a:t>下記</a:t>
            </a:r>
            <a:r>
              <a:rPr kumimoji="1" lang="en-US" altLang="ja-JP" sz="2400" b="1" dirty="0">
                <a:solidFill>
                  <a:schemeClr val="bg1"/>
                </a:solidFill>
              </a:rPr>
              <a:t>URL</a:t>
            </a:r>
            <a:r>
              <a:rPr kumimoji="1" lang="ja-JP" altLang="en-US" sz="2400" b="1" dirty="0">
                <a:solidFill>
                  <a:schemeClr val="bg1"/>
                </a:solidFill>
              </a:rPr>
              <a:t>から</a:t>
            </a:r>
            <a:r>
              <a:rPr kumimoji="1" lang="en-US" altLang="ja-JP" sz="2400" b="1" dirty="0" err="1">
                <a:solidFill>
                  <a:schemeClr val="bg1"/>
                </a:solidFill>
              </a:rPr>
              <a:t>WinPython</a:t>
            </a:r>
            <a:r>
              <a:rPr kumimoji="1" lang="ja-JP" altLang="en-US" sz="2400" b="1" dirty="0">
                <a:solidFill>
                  <a:schemeClr val="bg1"/>
                </a:solidFill>
              </a:rPr>
              <a:t>のダウンロードページへ移動する</a:t>
            </a:r>
            <a:endParaRPr kumimoji="1" lang="en-US" altLang="ja-JP" sz="2400" b="1" dirty="0">
              <a:solidFill>
                <a:schemeClr val="bg1"/>
              </a:solidFill>
            </a:endParaRPr>
          </a:p>
        </p:txBody>
      </p:sp>
      <p:pic>
        <p:nvPicPr>
          <p:cNvPr id="10" name="図 9" descr="グラフィカル ユーザー インターフェイス, Web サイト&#10;&#10;自動的に生成された説明">
            <a:extLst>
              <a:ext uri="{FF2B5EF4-FFF2-40B4-BE49-F238E27FC236}">
                <a16:creationId xmlns:a16="http://schemas.microsoft.com/office/drawing/2014/main" id="{850D7E0B-8C62-4DAF-AF5C-C5BD9EBC9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1513701"/>
            <a:ext cx="7896225" cy="4577522"/>
          </a:xfrm>
          <a:prstGeom prst="rect">
            <a:avLst/>
          </a:prstGeom>
          <a:ln>
            <a:solidFill>
              <a:schemeClr val="tx1"/>
            </a:solidFill>
          </a:ln>
        </p:spPr>
      </p:pic>
      <p:sp>
        <p:nvSpPr>
          <p:cNvPr id="14" name="楕円 13">
            <a:extLst>
              <a:ext uri="{FF2B5EF4-FFF2-40B4-BE49-F238E27FC236}">
                <a16:creationId xmlns:a16="http://schemas.microsoft.com/office/drawing/2014/main" id="{2249B2DA-E26B-4383-8CB5-451521322AD5}"/>
              </a:ext>
            </a:extLst>
          </p:cNvPr>
          <p:cNvSpPr/>
          <p:nvPr/>
        </p:nvSpPr>
        <p:spPr>
          <a:xfrm>
            <a:off x="2724150" y="4337519"/>
            <a:ext cx="1308652" cy="4432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514E074-2EE2-4F21-86B1-6EC95CCB383F}"/>
              </a:ext>
            </a:extLst>
          </p:cNvPr>
          <p:cNvSpPr txBox="1"/>
          <p:nvPr/>
        </p:nvSpPr>
        <p:spPr>
          <a:xfrm>
            <a:off x="2438400" y="6265598"/>
            <a:ext cx="6096000" cy="369332"/>
          </a:xfrm>
          <a:prstGeom prst="rect">
            <a:avLst/>
          </a:prstGeom>
          <a:noFill/>
        </p:spPr>
        <p:txBody>
          <a:bodyPr wrap="square">
            <a:spAutoFit/>
          </a:bodyPr>
          <a:lstStyle/>
          <a:p>
            <a:pPr algn="ctr"/>
            <a:r>
              <a:rPr lang="ja-JP" altLang="en-US" dirty="0"/>
              <a:t>“</a:t>
            </a:r>
            <a:r>
              <a:rPr lang="en-US" altLang="ja-JP" dirty="0"/>
              <a:t>Files</a:t>
            </a:r>
            <a:r>
              <a:rPr lang="ja-JP" altLang="en-US" dirty="0"/>
              <a:t>”のタブをクリックします</a:t>
            </a:r>
          </a:p>
        </p:txBody>
      </p:sp>
    </p:spTree>
    <p:extLst>
      <p:ext uri="{BB962C8B-B14F-4D97-AF65-F5344CB8AC3E}">
        <p14:creationId xmlns:p14="http://schemas.microsoft.com/office/powerpoint/2010/main" val="161814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この画面が出れば成功です</a:t>
            </a:r>
            <a:endParaRPr kumimoji="1" lang="en-US" altLang="ja-JP" sz="2400" b="1" dirty="0">
              <a:solidFill>
                <a:schemeClr val="bg1"/>
              </a:solidFill>
            </a:endParaRPr>
          </a:p>
        </p:txBody>
      </p:sp>
      <p:pic>
        <p:nvPicPr>
          <p:cNvPr id="3" name="図 2">
            <a:extLst>
              <a:ext uri="{FF2B5EF4-FFF2-40B4-BE49-F238E27FC236}">
                <a16:creationId xmlns:a16="http://schemas.microsoft.com/office/drawing/2014/main" id="{DC0363CB-1FB4-4ACD-9F32-9E9E8CC3E6AC}"/>
              </a:ext>
            </a:extLst>
          </p:cNvPr>
          <p:cNvPicPr>
            <a:picLocks noChangeAspect="1"/>
          </p:cNvPicPr>
          <p:nvPr/>
        </p:nvPicPr>
        <p:blipFill>
          <a:blip r:embed="rId2"/>
          <a:stretch>
            <a:fillRect/>
          </a:stretch>
        </p:blipFill>
        <p:spPr>
          <a:xfrm>
            <a:off x="1651177" y="1066800"/>
            <a:ext cx="8679988" cy="5284755"/>
          </a:xfrm>
          <a:prstGeom prst="rect">
            <a:avLst/>
          </a:prstGeom>
        </p:spPr>
      </p:pic>
    </p:spTree>
    <p:extLst>
      <p:ext uri="{BB962C8B-B14F-4D97-AF65-F5344CB8AC3E}">
        <p14:creationId xmlns:p14="http://schemas.microsoft.com/office/powerpoint/2010/main" val="269526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B7C2851-A7BC-413B-9828-7C5487BA1F12}"/>
              </a:ext>
            </a:extLst>
          </p:cNvPr>
          <p:cNvPicPr>
            <a:picLocks noChangeAspect="1"/>
          </p:cNvPicPr>
          <p:nvPr/>
        </p:nvPicPr>
        <p:blipFill>
          <a:blip r:embed="rId2"/>
          <a:stretch>
            <a:fillRect/>
          </a:stretch>
        </p:blipFill>
        <p:spPr>
          <a:xfrm>
            <a:off x="1996043" y="1562100"/>
            <a:ext cx="7990256" cy="4533371"/>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2724150" y="875168"/>
            <a:ext cx="6096000" cy="646331"/>
          </a:xfrm>
          <a:prstGeom prst="rect">
            <a:avLst/>
          </a:prstGeom>
          <a:noFill/>
        </p:spPr>
        <p:txBody>
          <a:bodyPr wrap="square">
            <a:spAutoFit/>
          </a:bodyPr>
          <a:lstStyle/>
          <a:p>
            <a:pPr algn="ctr"/>
            <a:r>
              <a:rPr lang="ja-JP" altLang="en-US" dirty="0"/>
              <a:t>もっと最新のバージョンもありますが、動作確認ができている</a:t>
            </a:r>
            <a:r>
              <a:rPr lang="en-US" altLang="ja-JP" dirty="0"/>
              <a:t>”WinPython_3.7”</a:t>
            </a:r>
            <a:r>
              <a:rPr lang="ja-JP" altLang="en-US" dirty="0"/>
              <a:t>を選ぶようにしてください！</a:t>
            </a:r>
            <a:endParaRPr lang="en-US" altLang="ja-JP" dirty="0"/>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dirty="0">
                <a:solidFill>
                  <a:schemeClr val="bg1"/>
                </a:solidFill>
              </a:rPr>
              <a:t>手順②</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a:t>
            </a:r>
            <a:r>
              <a:rPr kumimoji="1" lang="en-US" altLang="ja-JP" sz="2400" b="1" dirty="0">
                <a:solidFill>
                  <a:schemeClr val="bg1"/>
                </a:solidFill>
              </a:rPr>
              <a:t>WinPython_3.7”</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12" name="楕円 11">
            <a:extLst>
              <a:ext uri="{FF2B5EF4-FFF2-40B4-BE49-F238E27FC236}">
                <a16:creationId xmlns:a16="http://schemas.microsoft.com/office/drawing/2014/main" id="{6FA1C542-9183-4466-AF77-75FD9BE959DA}"/>
              </a:ext>
            </a:extLst>
          </p:cNvPr>
          <p:cNvSpPr/>
          <p:nvPr/>
        </p:nvSpPr>
        <p:spPr>
          <a:xfrm>
            <a:off x="2021469" y="4862911"/>
            <a:ext cx="1771650" cy="483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308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734D24-1F48-4B26-AE91-2FC5FD12AC35}"/>
              </a:ext>
            </a:extLst>
          </p:cNvPr>
          <p:cNvPicPr>
            <a:picLocks noChangeAspect="1"/>
          </p:cNvPicPr>
          <p:nvPr/>
        </p:nvPicPr>
        <p:blipFill>
          <a:blip r:embed="rId2"/>
          <a:stretch>
            <a:fillRect/>
          </a:stretch>
        </p:blipFill>
        <p:spPr>
          <a:xfrm>
            <a:off x="1563594" y="1369032"/>
            <a:ext cx="9330267" cy="5082244"/>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2385918" y="951767"/>
            <a:ext cx="7685617" cy="369332"/>
          </a:xfrm>
          <a:prstGeom prst="rect">
            <a:avLst/>
          </a:prstGeom>
          <a:noFill/>
        </p:spPr>
        <p:txBody>
          <a:bodyPr wrap="square">
            <a:spAutoFit/>
          </a:bodyPr>
          <a:lstStyle/>
          <a:p>
            <a:pPr algn="ctr"/>
            <a:r>
              <a:rPr lang="ja-JP" altLang="en-US" dirty="0"/>
              <a:t>ダウンロード数の多く、動作確認が出来ている</a:t>
            </a:r>
            <a:r>
              <a:rPr lang="en-US" altLang="ja-JP" dirty="0"/>
              <a:t>”3.7.7.1”</a:t>
            </a:r>
            <a:r>
              <a:rPr lang="ja-JP" altLang="en-US" dirty="0"/>
              <a:t>を選びます</a:t>
            </a:r>
            <a:endParaRPr lang="en-US" altLang="ja-JP" dirty="0"/>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dirty="0">
                <a:solidFill>
                  <a:schemeClr val="bg1"/>
                </a:solidFill>
              </a:rPr>
              <a:t>手順③</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a:t>
            </a:r>
            <a:r>
              <a:rPr kumimoji="1" lang="en-US" altLang="ja-JP" sz="2400" b="1" dirty="0">
                <a:solidFill>
                  <a:schemeClr val="bg1"/>
                </a:solidFill>
              </a:rPr>
              <a:t>3.7.7.1”</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12" name="楕円 11">
            <a:extLst>
              <a:ext uri="{FF2B5EF4-FFF2-40B4-BE49-F238E27FC236}">
                <a16:creationId xmlns:a16="http://schemas.microsoft.com/office/drawing/2014/main" id="{6FA1C542-9183-4466-AF77-75FD9BE959DA}"/>
              </a:ext>
            </a:extLst>
          </p:cNvPr>
          <p:cNvSpPr/>
          <p:nvPr/>
        </p:nvSpPr>
        <p:spPr>
          <a:xfrm>
            <a:off x="1838325" y="5054006"/>
            <a:ext cx="1771650" cy="483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120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C464E60-8AB1-4166-8046-423051A89AFD}"/>
              </a:ext>
            </a:extLst>
          </p:cNvPr>
          <p:cNvPicPr>
            <a:picLocks noChangeAspect="1"/>
          </p:cNvPicPr>
          <p:nvPr/>
        </p:nvPicPr>
        <p:blipFill>
          <a:blip r:embed="rId2"/>
          <a:stretch>
            <a:fillRect/>
          </a:stretch>
        </p:blipFill>
        <p:spPr>
          <a:xfrm>
            <a:off x="1341423" y="1269809"/>
            <a:ext cx="9012252" cy="4919401"/>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1485045" y="900477"/>
            <a:ext cx="9012252" cy="369332"/>
          </a:xfrm>
          <a:prstGeom prst="rect">
            <a:avLst/>
          </a:prstGeom>
          <a:noFill/>
        </p:spPr>
        <p:txBody>
          <a:bodyPr wrap="square">
            <a:spAutoFit/>
          </a:bodyPr>
          <a:lstStyle/>
          <a:p>
            <a:pPr algn="ctr"/>
            <a:r>
              <a:rPr lang="ja-JP" altLang="en-US" dirty="0"/>
              <a:t>ダウンロード数の多い</a:t>
            </a:r>
            <a:r>
              <a:rPr lang="en-US" altLang="ja-JP" dirty="0"/>
              <a:t>”</a:t>
            </a:r>
            <a:r>
              <a:rPr kumimoji="1" lang="en-US" altLang="ja-JP" sz="1800" b="1" dirty="0"/>
              <a:t> Winpython64-3.7.7.1.exe</a:t>
            </a:r>
            <a:r>
              <a:rPr lang="en-US" altLang="ja-JP" dirty="0"/>
              <a:t>”</a:t>
            </a:r>
            <a:r>
              <a:rPr lang="ja-JP" altLang="en-US" dirty="0"/>
              <a:t>を選びます</a:t>
            </a:r>
            <a:endParaRPr lang="en-US" altLang="ja-JP" dirty="0"/>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a:t>
            </a:r>
            <a:r>
              <a:rPr kumimoji="1" lang="en-US" altLang="ja-JP" sz="2400" b="1" dirty="0">
                <a:solidFill>
                  <a:schemeClr val="bg1"/>
                </a:solidFill>
              </a:rPr>
              <a:t>④</a:t>
            </a: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114425" y="201400"/>
            <a:ext cx="9963150" cy="461665"/>
          </a:xfrm>
          <a:prstGeom prst="rect">
            <a:avLst/>
          </a:prstGeom>
          <a:noFill/>
        </p:spPr>
        <p:txBody>
          <a:bodyPr wrap="square">
            <a:spAutoFit/>
          </a:bodyPr>
          <a:lstStyle/>
          <a:p>
            <a:pPr algn="ctr"/>
            <a:r>
              <a:rPr kumimoji="1" lang="ja-JP" altLang="en-US" sz="2400" b="1" dirty="0">
                <a:solidFill>
                  <a:schemeClr val="bg1"/>
                </a:solidFill>
              </a:rPr>
              <a:t>“</a:t>
            </a:r>
            <a:r>
              <a:rPr kumimoji="1" lang="en-US" altLang="ja-JP" sz="2400" b="1" dirty="0">
                <a:solidFill>
                  <a:schemeClr val="bg1"/>
                </a:solidFill>
              </a:rPr>
              <a:t>Winpython64-3.7.7.1.exe”</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12" name="楕円 11">
            <a:extLst>
              <a:ext uri="{FF2B5EF4-FFF2-40B4-BE49-F238E27FC236}">
                <a16:creationId xmlns:a16="http://schemas.microsoft.com/office/drawing/2014/main" id="{6FA1C542-9183-4466-AF77-75FD9BE959DA}"/>
              </a:ext>
            </a:extLst>
          </p:cNvPr>
          <p:cNvSpPr/>
          <p:nvPr/>
        </p:nvSpPr>
        <p:spPr>
          <a:xfrm>
            <a:off x="1563594" y="5104403"/>
            <a:ext cx="1771650" cy="483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86F1683-10F8-4FF7-BF7D-F1614020252E}"/>
              </a:ext>
            </a:extLst>
          </p:cNvPr>
          <p:cNvSpPr txBox="1"/>
          <p:nvPr/>
        </p:nvSpPr>
        <p:spPr>
          <a:xfrm>
            <a:off x="1133366" y="6360294"/>
            <a:ext cx="9012252" cy="369332"/>
          </a:xfrm>
          <a:prstGeom prst="rect">
            <a:avLst/>
          </a:prstGeom>
          <a:noFill/>
        </p:spPr>
        <p:txBody>
          <a:bodyPr wrap="square">
            <a:spAutoFit/>
          </a:bodyPr>
          <a:lstStyle/>
          <a:p>
            <a:pPr algn="ctr"/>
            <a:r>
              <a:rPr lang="ja-JP" altLang="en-US" dirty="0"/>
              <a:t>自動的にダウンロードが開始されます</a:t>
            </a:r>
            <a:endParaRPr lang="en-US" altLang="ja-JP" dirty="0"/>
          </a:p>
        </p:txBody>
      </p:sp>
    </p:spTree>
    <p:extLst>
      <p:ext uri="{BB962C8B-B14F-4D97-AF65-F5344CB8AC3E}">
        <p14:creationId xmlns:p14="http://schemas.microsoft.com/office/powerpoint/2010/main" val="210092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51B8147-FDC5-4CF8-8123-F76FC75D6B68}"/>
              </a:ext>
            </a:extLst>
          </p:cNvPr>
          <p:cNvPicPr>
            <a:picLocks noChangeAspect="1"/>
          </p:cNvPicPr>
          <p:nvPr/>
        </p:nvPicPr>
        <p:blipFill>
          <a:blip r:embed="rId2"/>
          <a:stretch>
            <a:fillRect/>
          </a:stretch>
        </p:blipFill>
        <p:spPr>
          <a:xfrm>
            <a:off x="1909602" y="1799175"/>
            <a:ext cx="7725096" cy="4416441"/>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2724150" y="875168"/>
            <a:ext cx="6096000" cy="646331"/>
          </a:xfrm>
          <a:prstGeom prst="rect">
            <a:avLst/>
          </a:prstGeom>
          <a:noFill/>
        </p:spPr>
        <p:txBody>
          <a:bodyPr wrap="square">
            <a:spAutoFit/>
          </a:bodyPr>
          <a:lstStyle/>
          <a:p>
            <a:pPr algn="ctr"/>
            <a:r>
              <a:rPr lang="ja-JP" altLang="en-US" dirty="0"/>
              <a:t>ダウンロード中に画面が切り替わっても気にせず終了するまではそのまま待機してください。</a:t>
            </a:r>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補足</a:t>
            </a:r>
            <a:endParaRPr kumimoji="1" lang="en-US" altLang="ja-JP" sz="2400" b="1" dirty="0">
              <a:solidFill>
                <a:schemeClr val="bg1"/>
              </a:solidFill>
            </a:endParaRPr>
          </a:p>
        </p:txBody>
      </p:sp>
      <p:sp>
        <p:nvSpPr>
          <p:cNvPr id="6" name="楕円 11">
            <a:extLst>
              <a:ext uri="{FF2B5EF4-FFF2-40B4-BE49-F238E27FC236}">
                <a16:creationId xmlns:a16="http://schemas.microsoft.com/office/drawing/2014/main" id="{5852F0B1-DF41-524E-8494-0455E87E1BCC}"/>
              </a:ext>
            </a:extLst>
          </p:cNvPr>
          <p:cNvSpPr/>
          <p:nvPr/>
        </p:nvSpPr>
        <p:spPr>
          <a:xfrm>
            <a:off x="7048500" y="2086250"/>
            <a:ext cx="1771650" cy="483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5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8D55D01-7C1A-4FA7-BC8C-9CA8B314E136}"/>
              </a:ext>
            </a:extLst>
          </p:cNvPr>
          <p:cNvPicPr>
            <a:picLocks noChangeAspect="1"/>
          </p:cNvPicPr>
          <p:nvPr/>
        </p:nvPicPr>
        <p:blipFill>
          <a:blip r:embed="rId2"/>
          <a:stretch>
            <a:fillRect/>
          </a:stretch>
        </p:blipFill>
        <p:spPr>
          <a:xfrm>
            <a:off x="1617232" y="1638308"/>
            <a:ext cx="8348929" cy="4761787"/>
          </a:xfrm>
          <a:prstGeom prst="rect">
            <a:avLst/>
          </a:prstGeom>
        </p:spPr>
      </p:pic>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CA14DCB-71F4-46FE-88B1-02DBF7777AFD}"/>
              </a:ext>
            </a:extLst>
          </p:cNvPr>
          <p:cNvSpPr txBox="1"/>
          <p:nvPr/>
        </p:nvSpPr>
        <p:spPr>
          <a:xfrm>
            <a:off x="455598" y="165169"/>
            <a:ext cx="1107996" cy="738664"/>
          </a:xfrm>
          <a:prstGeom prst="rect">
            <a:avLst/>
          </a:prstGeom>
          <a:noFill/>
        </p:spPr>
        <p:txBody>
          <a:bodyPr wrap="none" rtlCol="0">
            <a:spAutoFit/>
          </a:bodyPr>
          <a:lstStyle/>
          <a:p>
            <a:r>
              <a:rPr kumimoji="1" lang="ja-JP" altLang="en-US" sz="2400" b="1">
                <a:solidFill>
                  <a:schemeClr val="bg1"/>
                </a:solidFill>
              </a:rPr>
              <a:t>手順⑤</a:t>
            </a:r>
            <a:endParaRPr kumimoji="1" lang="en-US" altLang="ja-JP" sz="2400" b="1" dirty="0">
              <a:solidFill>
                <a:schemeClr val="bg1"/>
              </a:solidFill>
            </a:endParaRPr>
          </a:p>
          <a:p>
            <a:endParaRPr kumimoji="1" lang="ja-JP" altLang="en-US" dirty="0"/>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a:t>
            </a:r>
            <a:r>
              <a:rPr lang="ja-JP" altLang="en-US" sz="2400" b="1" dirty="0">
                <a:solidFill>
                  <a:schemeClr val="bg1"/>
                </a:solidFill>
              </a:rPr>
              <a:t>ファイルを開く</a:t>
            </a:r>
            <a:r>
              <a:rPr kumimoji="1" lang="en-US" altLang="ja-JP" sz="2400" b="1" dirty="0">
                <a:solidFill>
                  <a:schemeClr val="bg1"/>
                </a:solidFill>
              </a:rPr>
              <a:t>”</a:t>
            </a:r>
            <a:r>
              <a:rPr kumimoji="1" lang="ja-JP" altLang="en-US" sz="2400" b="1" dirty="0">
                <a:solidFill>
                  <a:schemeClr val="bg1"/>
                </a:solidFill>
              </a:rPr>
              <a:t>をクリックします</a:t>
            </a:r>
            <a:endParaRPr kumimoji="1" lang="en-US" altLang="ja-JP" sz="2400" b="1" dirty="0">
              <a:solidFill>
                <a:schemeClr val="bg1"/>
              </a:solidFill>
            </a:endParaRPr>
          </a:p>
        </p:txBody>
      </p:sp>
      <p:sp>
        <p:nvSpPr>
          <p:cNvPr id="12" name="楕円 11">
            <a:extLst>
              <a:ext uri="{FF2B5EF4-FFF2-40B4-BE49-F238E27FC236}">
                <a16:creationId xmlns:a16="http://schemas.microsoft.com/office/drawing/2014/main" id="{6FA1C542-9183-4466-AF77-75FD9BE959DA}"/>
              </a:ext>
            </a:extLst>
          </p:cNvPr>
          <p:cNvSpPr/>
          <p:nvPr/>
        </p:nvSpPr>
        <p:spPr>
          <a:xfrm>
            <a:off x="7022042" y="2024916"/>
            <a:ext cx="1771650" cy="4837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13CAC8A-1A22-5542-B72C-A0C1139662F3}"/>
              </a:ext>
            </a:extLst>
          </p:cNvPr>
          <p:cNvSpPr txBox="1"/>
          <p:nvPr/>
        </p:nvSpPr>
        <p:spPr>
          <a:xfrm>
            <a:off x="1838325" y="1009806"/>
            <a:ext cx="7906744" cy="369332"/>
          </a:xfrm>
          <a:prstGeom prst="rect">
            <a:avLst/>
          </a:prstGeom>
          <a:noFill/>
        </p:spPr>
        <p:txBody>
          <a:bodyPr wrap="square">
            <a:spAutoFit/>
          </a:bodyPr>
          <a:lstStyle/>
          <a:p>
            <a:pPr algn="ctr"/>
            <a:r>
              <a:rPr lang="ja-JP" altLang="en-US" dirty="0"/>
              <a:t>ダウンロードした</a:t>
            </a:r>
            <a:r>
              <a:rPr lang="en-US" altLang="ja-JP" dirty="0"/>
              <a:t>”Winpython64-3.7.7.1.exe”</a:t>
            </a:r>
            <a:r>
              <a:rPr lang="ja-JP" altLang="en-US" dirty="0"/>
              <a:t>をクリックして実行します。</a:t>
            </a:r>
          </a:p>
        </p:txBody>
      </p:sp>
    </p:spTree>
    <p:extLst>
      <p:ext uri="{BB962C8B-B14F-4D97-AF65-F5344CB8AC3E}">
        <p14:creationId xmlns:p14="http://schemas.microsoft.com/office/powerpoint/2010/main" val="108743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013EF9E-0E9F-477D-9C48-E34E1A3E3D68}"/>
              </a:ext>
            </a:extLst>
          </p:cNvPr>
          <p:cNvSpPr txBox="1"/>
          <p:nvPr/>
        </p:nvSpPr>
        <p:spPr>
          <a:xfrm>
            <a:off x="1936391" y="931946"/>
            <a:ext cx="7519118" cy="369332"/>
          </a:xfrm>
          <a:prstGeom prst="rect">
            <a:avLst/>
          </a:prstGeom>
          <a:noFill/>
        </p:spPr>
        <p:txBody>
          <a:bodyPr wrap="square">
            <a:spAutoFit/>
          </a:bodyPr>
          <a:lstStyle/>
          <a:p>
            <a:pPr algn="ctr"/>
            <a:r>
              <a:rPr lang="ja-JP" altLang="en-US"/>
              <a:t>ホーム</a:t>
            </a:r>
            <a:r>
              <a:rPr lang="ja-JP" altLang="en-US" dirty="0"/>
              <a:t>画面左下のスタートメニューからでも実行することが出来ます。</a:t>
            </a:r>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補足</a:t>
            </a:r>
            <a:endParaRPr kumimoji="1" lang="en-US" altLang="ja-JP" sz="2400" b="1" dirty="0">
              <a:solidFill>
                <a:schemeClr val="bg1"/>
              </a:solidFill>
            </a:endParaRPr>
          </a:p>
        </p:txBody>
      </p:sp>
      <p:pic>
        <p:nvPicPr>
          <p:cNvPr id="15" name="図 14">
            <a:extLst>
              <a:ext uri="{FF2B5EF4-FFF2-40B4-BE49-F238E27FC236}">
                <a16:creationId xmlns:a16="http://schemas.microsoft.com/office/drawing/2014/main" id="{CA1E6F1A-3D97-42A3-841C-7C373506F1E5}"/>
              </a:ext>
            </a:extLst>
          </p:cNvPr>
          <p:cNvPicPr>
            <a:picLocks noChangeAspect="1"/>
          </p:cNvPicPr>
          <p:nvPr/>
        </p:nvPicPr>
        <p:blipFill>
          <a:blip r:embed="rId2"/>
          <a:stretch>
            <a:fillRect/>
          </a:stretch>
        </p:blipFill>
        <p:spPr>
          <a:xfrm>
            <a:off x="321735" y="1920027"/>
            <a:ext cx="4847160" cy="3017946"/>
          </a:xfrm>
          <a:prstGeom prst="rect">
            <a:avLst/>
          </a:prstGeom>
        </p:spPr>
      </p:pic>
      <p:pic>
        <p:nvPicPr>
          <p:cNvPr id="17" name="図 16">
            <a:extLst>
              <a:ext uri="{FF2B5EF4-FFF2-40B4-BE49-F238E27FC236}">
                <a16:creationId xmlns:a16="http://schemas.microsoft.com/office/drawing/2014/main" id="{89BEA27F-0443-43EC-9E98-F799B0F484B6}"/>
              </a:ext>
            </a:extLst>
          </p:cNvPr>
          <p:cNvPicPr>
            <a:picLocks noChangeAspect="1"/>
          </p:cNvPicPr>
          <p:nvPr/>
        </p:nvPicPr>
        <p:blipFill>
          <a:blip r:embed="rId3"/>
          <a:stretch>
            <a:fillRect/>
          </a:stretch>
        </p:blipFill>
        <p:spPr>
          <a:xfrm>
            <a:off x="6363825" y="2133757"/>
            <a:ext cx="5738287" cy="2590485"/>
          </a:xfrm>
          <a:prstGeom prst="rect">
            <a:avLst/>
          </a:prstGeom>
        </p:spPr>
      </p:pic>
      <p:sp>
        <p:nvSpPr>
          <p:cNvPr id="9" name="楕円 11">
            <a:extLst>
              <a:ext uri="{FF2B5EF4-FFF2-40B4-BE49-F238E27FC236}">
                <a16:creationId xmlns:a16="http://schemas.microsoft.com/office/drawing/2014/main" id="{0EBF1D8D-8DB2-8F4A-A060-5136C7FCD438}"/>
              </a:ext>
            </a:extLst>
          </p:cNvPr>
          <p:cNvSpPr/>
          <p:nvPr/>
        </p:nvSpPr>
        <p:spPr>
          <a:xfrm>
            <a:off x="2530552" y="4614208"/>
            <a:ext cx="844855" cy="3674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F8852D9C-0FF4-431E-A06B-EF21EC618C3E}"/>
              </a:ext>
            </a:extLst>
          </p:cNvPr>
          <p:cNvSpPr/>
          <p:nvPr/>
        </p:nvSpPr>
        <p:spPr>
          <a:xfrm>
            <a:off x="5584224" y="3429000"/>
            <a:ext cx="51177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1">
            <a:extLst>
              <a:ext uri="{FF2B5EF4-FFF2-40B4-BE49-F238E27FC236}">
                <a16:creationId xmlns:a16="http://schemas.microsoft.com/office/drawing/2014/main" id="{864007AA-C013-4B59-B338-266AA3220C0E}"/>
              </a:ext>
            </a:extLst>
          </p:cNvPr>
          <p:cNvSpPr/>
          <p:nvPr/>
        </p:nvSpPr>
        <p:spPr>
          <a:xfrm>
            <a:off x="6258009" y="3303320"/>
            <a:ext cx="844855" cy="3674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00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C8BB2D2-A7D4-4992-8C31-8BB8C80B087A}"/>
              </a:ext>
            </a:extLst>
          </p:cNvPr>
          <p:cNvSpPr/>
          <p:nvPr/>
        </p:nvSpPr>
        <p:spPr>
          <a:xfrm>
            <a:off x="0" y="-16141"/>
            <a:ext cx="12192000" cy="766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B320E4-4622-4D35-85C7-60978288DF84}"/>
              </a:ext>
            </a:extLst>
          </p:cNvPr>
          <p:cNvSpPr txBox="1"/>
          <p:nvPr/>
        </p:nvSpPr>
        <p:spPr>
          <a:xfrm>
            <a:off x="1009596" y="165169"/>
            <a:ext cx="9963150" cy="461665"/>
          </a:xfrm>
          <a:prstGeom prst="rect">
            <a:avLst/>
          </a:prstGeom>
          <a:noFill/>
        </p:spPr>
        <p:txBody>
          <a:bodyPr wrap="square">
            <a:spAutoFit/>
          </a:bodyPr>
          <a:lstStyle/>
          <a:p>
            <a:pPr algn="ctr"/>
            <a:r>
              <a:rPr kumimoji="1" lang="ja-JP" altLang="en-US" sz="2400" b="1" dirty="0">
                <a:solidFill>
                  <a:schemeClr val="bg1"/>
                </a:solidFill>
              </a:rPr>
              <a:t>補足</a:t>
            </a:r>
            <a:endParaRPr kumimoji="1" lang="en-US" altLang="ja-JP" sz="2400" b="1" dirty="0">
              <a:solidFill>
                <a:schemeClr val="bg1"/>
              </a:solidFill>
            </a:endParaRPr>
          </a:p>
        </p:txBody>
      </p:sp>
      <p:sp>
        <p:nvSpPr>
          <p:cNvPr id="11" name="テキスト ボックス 10">
            <a:extLst>
              <a:ext uri="{FF2B5EF4-FFF2-40B4-BE49-F238E27FC236}">
                <a16:creationId xmlns:a16="http://schemas.microsoft.com/office/drawing/2014/main" id="{115A8CDE-7E12-0348-976B-87567AE8101B}"/>
              </a:ext>
            </a:extLst>
          </p:cNvPr>
          <p:cNvSpPr txBox="1"/>
          <p:nvPr/>
        </p:nvSpPr>
        <p:spPr>
          <a:xfrm>
            <a:off x="2381250" y="1100416"/>
            <a:ext cx="8010734" cy="461665"/>
          </a:xfrm>
          <a:prstGeom prst="rect">
            <a:avLst/>
          </a:prstGeom>
          <a:noFill/>
        </p:spPr>
        <p:txBody>
          <a:bodyPr wrap="square">
            <a:spAutoFit/>
          </a:bodyPr>
          <a:lstStyle/>
          <a:p>
            <a:pPr algn="ctr"/>
            <a:r>
              <a:rPr lang="en-US" altLang="ja-JP" sz="2400" dirty="0"/>
              <a:t>Winpython64-3.7.7.1</a:t>
            </a:r>
            <a:r>
              <a:rPr lang="ja-JP" altLang="en-US" sz="2400" dirty="0"/>
              <a:t>をクリックすると実行されます。</a:t>
            </a:r>
          </a:p>
        </p:txBody>
      </p:sp>
      <p:pic>
        <p:nvPicPr>
          <p:cNvPr id="12" name="図 11">
            <a:extLst>
              <a:ext uri="{FF2B5EF4-FFF2-40B4-BE49-F238E27FC236}">
                <a16:creationId xmlns:a16="http://schemas.microsoft.com/office/drawing/2014/main" id="{5695B628-58E8-451B-BC90-686C1046BCD1}"/>
              </a:ext>
            </a:extLst>
          </p:cNvPr>
          <p:cNvPicPr>
            <a:picLocks noChangeAspect="1"/>
          </p:cNvPicPr>
          <p:nvPr/>
        </p:nvPicPr>
        <p:blipFill>
          <a:blip r:embed="rId2"/>
          <a:stretch>
            <a:fillRect/>
          </a:stretch>
        </p:blipFill>
        <p:spPr>
          <a:xfrm>
            <a:off x="2071160" y="2312226"/>
            <a:ext cx="8320824" cy="3788342"/>
          </a:xfrm>
          <a:prstGeom prst="rect">
            <a:avLst/>
          </a:prstGeom>
        </p:spPr>
      </p:pic>
      <p:sp>
        <p:nvSpPr>
          <p:cNvPr id="9" name="楕円 11">
            <a:extLst>
              <a:ext uri="{FF2B5EF4-FFF2-40B4-BE49-F238E27FC236}">
                <a16:creationId xmlns:a16="http://schemas.microsoft.com/office/drawing/2014/main" id="{7A6B3A88-8C23-854C-A46A-838942E219BE}"/>
              </a:ext>
            </a:extLst>
          </p:cNvPr>
          <p:cNvSpPr/>
          <p:nvPr/>
        </p:nvSpPr>
        <p:spPr>
          <a:xfrm>
            <a:off x="2071160" y="4130197"/>
            <a:ext cx="1247983" cy="4580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11">
            <a:extLst>
              <a:ext uri="{FF2B5EF4-FFF2-40B4-BE49-F238E27FC236}">
                <a16:creationId xmlns:a16="http://schemas.microsoft.com/office/drawing/2014/main" id="{46E18BC4-92E1-6D49-BCEC-172E49411351}"/>
              </a:ext>
            </a:extLst>
          </p:cNvPr>
          <p:cNvSpPr/>
          <p:nvPr/>
        </p:nvSpPr>
        <p:spPr>
          <a:xfrm>
            <a:off x="3135696" y="3307784"/>
            <a:ext cx="1696117" cy="5015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69863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426</Words>
  <Application>Microsoft Macintosh PowerPoint</Application>
  <PresentationFormat>ワイド画面</PresentationFormat>
  <Paragraphs>58</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 毅顕</dc:creator>
  <cp:lastModifiedBy>須藤　毅顕</cp:lastModifiedBy>
  <cp:revision>20</cp:revision>
  <dcterms:created xsi:type="dcterms:W3CDTF">2021-04-09T09:07:55Z</dcterms:created>
  <dcterms:modified xsi:type="dcterms:W3CDTF">2022-09-21T09:41:13Z</dcterms:modified>
</cp:coreProperties>
</file>