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96" r:id="rId4"/>
    <p:sldId id="297" r:id="rId5"/>
    <p:sldId id="261" r:id="rId6"/>
    <p:sldId id="303" r:id="rId7"/>
    <p:sldId id="289" r:id="rId8"/>
    <p:sldId id="262" r:id="rId9"/>
    <p:sldId id="263" r:id="rId10"/>
    <p:sldId id="264" r:id="rId11"/>
    <p:sldId id="265" r:id="rId12"/>
    <p:sldId id="298" r:id="rId13"/>
    <p:sldId id="290" r:id="rId14"/>
    <p:sldId id="291" r:id="rId15"/>
    <p:sldId id="292" r:id="rId16"/>
    <p:sldId id="294" r:id="rId17"/>
    <p:sldId id="295" r:id="rId18"/>
    <p:sldId id="272" r:id="rId19"/>
    <p:sldId id="273" r:id="rId20"/>
    <p:sldId id="274" r:id="rId21"/>
    <p:sldId id="275" r:id="rId22"/>
    <p:sldId id="276" r:id="rId23"/>
    <p:sldId id="277" r:id="rId24"/>
    <p:sldId id="304" r:id="rId25"/>
    <p:sldId id="299" r:id="rId26"/>
    <p:sldId id="278" r:id="rId27"/>
    <p:sldId id="306" r:id="rId28"/>
    <p:sldId id="279" r:id="rId29"/>
    <p:sldId id="282" r:id="rId30"/>
    <p:sldId id="283" r:id="rId31"/>
    <p:sldId id="305" r:id="rId32"/>
    <p:sldId id="284" r:id="rId33"/>
    <p:sldId id="300" r:id="rId34"/>
    <p:sldId id="301" r:id="rId35"/>
    <p:sldId id="302" r:id="rId36"/>
    <p:sldId id="285" r:id="rId37"/>
    <p:sldId id="286" r:id="rId38"/>
    <p:sldId id="307" r:id="rId39"/>
    <p:sldId id="288" r:id="rId40"/>
    <p:sldId id="308" r:id="rId41"/>
    <p:sldId id="287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2BFFF-A739-40A8-8E54-D41C5ECDD802}" v="2" dt="2021-06-15T01:24:07.35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須藤 毅顕" userId="d4928b148ce6721f" providerId="LiveId" clId="{87C2BFFF-A739-40A8-8E54-D41C5ECDD802}"/>
    <pc:docChg chg="addSld modSld">
      <pc:chgData name="須藤 毅顕" userId="d4928b148ce6721f" providerId="LiveId" clId="{87C2BFFF-A739-40A8-8E54-D41C5ECDD802}" dt="2021-06-15T01:24:31.177" v="4" actId="20577"/>
      <pc:docMkLst>
        <pc:docMk/>
      </pc:docMkLst>
      <pc:sldChg chg="modSp mod">
        <pc:chgData name="須藤 毅顕" userId="d4928b148ce6721f" providerId="LiveId" clId="{87C2BFFF-A739-40A8-8E54-D41C5ECDD802}" dt="2021-06-15T01:24:26.507" v="3" actId="20577"/>
        <pc:sldMkLst>
          <pc:docMk/>
          <pc:sldMk cId="0" sldId="261"/>
        </pc:sldMkLst>
        <pc:spChg chg="mod">
          <ac:chgData name="須藤 毅顕" userId="d4928b148ce6721f" providerId="LiveId" clId="{87C2BFFF-A739-40A8-8E54-D41C5ECDD802}" dt="2021-06-15T01:24:26.507" v="3" actId="20577"/>
          <ac:spMkLst>
            <pc:docMk/>
            <pc:sldMk cId="0" sldId="261"/>
            <ac:spMk id="198" creationId="{00000000-0000-0000-0000-000000000000}"/>
          </ac:spMkLst>
        </pc:spChg>
      </pc:sldChg>
      <pc:sldChg chg="modSp mod">
        <pc:chgData name="須藤 毅顕" userId="d4928b148ce6721f" providerId="LiveId" clId="{87C2BFFF-A739-40A8-8E54-D41C5ECDD802}" dt="2021-06-15T01:24:31.177" v="4" actId="20577"/>
        <pc:sldMkLst>
          <pc:docMk/>
          <pc:sldMk cId="1315648064" sldId="289"/>
        </pc:sldMkLst>
        <pc:spChg chg="mod">
          <ac:chgData name="須藤 毅顕" userId="d4928b148ce6721f" providerId="LiveId" clId="{87C2BFFF-A739-40A8-8E54-D41C5ECDD802}" dt="2021-06-15T01:24:31.177" v="4" actId="20577"/>
          <ac:spMkLst>
            <pc:docMk/>
            <pc:sldMk cId="1315648064" sldId="289"/>
            <ac:spMk id="198" creationId="{00000000-0000-0000-0000-000000000000}"/>
          </ac:spMkLst>
        </pc:spChg>
      </pc:sldChg>
      <pc:sldChg chg="add">
        <pc:chgData name="須藤 毅顕" userId="d4928b148ce6721f" providerId="LiveId" clId="{87C2BFFF-A739-40A8-8E54-D41C5ECDD802}" dt="2021-06-15T01:23:58.920" v="0"/>
        <pc:sldMkLst>
          <pc:docMk/>
          <pc:sldMk cId="0" sldId="296"/>
        </pc:sldMkLst>
      </pc:sldChg>
      <pc:sldChg chg="modSp add mod">
        <pc:chgData name="須藤 毅顕" userId="d4928b148ce6721f" providerId="LiveId" clId="{87C2BFFF-A739-40A8-8E54-D41C5ECDD802}" dt="2021-06-15T01:24:18.252" v="2" actId="1076"/>
        <pc:sldMkLst>
          <pc:docMk/>
          <pc:sldMk cId="1014447377" sldId="297"/>
        </pc:sldMkLst>
        <pc:picChg chg="mod">
          <ac:chgData name="須藤 毅顕" userId="d4928b148ce6721f" providerId="LiveId" clId="{87C2BFFF-A739-40A8-8E54-D41C5ECDD802}" dt="2021-06-15T01:24:18.252" v="2" actId="1076"/>
          <ac:picMkLst>
            <pc:docMk/>
            <pc:sldMk cId="1014447377" sldId="297"/>
            <ac:picMk id="5" creationId="{984CAAD5-F24F-420C-A23E-8E56A4BB91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4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sz="8500" spc="-17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スライドのタイトル</a:t>
            </a:r>
          </a:p>
        </p:txBody>
      </p:sp>
      <p:sp>
        <p:nvSpPr>
          <p:cNvPr id="118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119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 anchor="t"/>
          <a:lstStyle>
            <a:lvl1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1pPr>
            <a:lvl2pPr marL="12192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2pPr>
            <a:lvl3pPr marL="18288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3pPr>
            <a:lvl4pPr marL="24384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4pPr>
            <a:lvl5pPr marL="30480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5pPr>
          </a:lstStyle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cgej2DL5PvneRhCp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第３回 機械学習"/>
          <p:cNvSpPr txBox="1"/>
          <p:nvPr/>
        </p:nvSpPr>
        <p:spPr>
          <a:xfrm>
            <a:off x="8985249" y="3791636"/>
            <a:ext cx="6413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r>
              <a:rPr dirty="0"/>
              <a:t>第３回　</a:t>
            </a:r>
            <a:r>
              <a:rPr dirty="0" err="1"/>
              <a:t>機械学習</a:t>
            </a:r>
            <a:endParaRPr dirty="0"/>
          </a:p>
        </p:txBody>
      </p:sp>
      <p:sp>
        <p:nvSpPr>
          <p:cNvPr id="130" name="統合教育機構…"/>
          <p:cNvSpPr txBox="1"/>
          <p:nvPr/>
        </p:nvSpPr>
        <p:spPr>
          <a:xfrm>
            <a:off x="19245010" y="11619636"/>
            <a:ext cx="379591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800" dirty="0" err="1"/>
              <a:t>統合教育機構</a:t>
            </a:r>
            <a:endParaRPr sz="4800" dirty="0"/>
          </a:p>
          <a:p>
            <a:pPr>
              <a:defRPr sz="35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800" dirty="0"/>
              <a:t>須藤毅顕</a:t>
            </a:r>
          </a:p>
        </p:txBody>
      </p:sp>
      <p:sp>
        <p:nvSpPr>
          <p:cNvPr id="4" name="四角形">
            <a:extLst>
              <a:ext uri="{FF2B5EF4-FFF2-40B4-BE49-F238E27FC236}">
                <a16:creationId xmlns:a16="http://schemas.microsoft.com/office/drawing/2014/main" id="{165FF60E-75B8-4332-AC93-E0091516B84B}"/>
              </a:ext>
            </a:extLst>
          </p:cNvPr>
          <p:cNvSpPr/>
          <p:nvPr/>
        </p:nvSpPr>
        <p:spPr>
          <a:xfrm>
            <a:off x="-1" y="6201994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" name="機械学習を実践してみよう！！">
            <a:extLst>
              <a:ext uri="{FF2B5EF4-FFF2-40B4-BE49-F238E27FC236}">
                <a16:creationId xmlns:a16="http://schemas.microsoft.com/office/drawing/2014/main" id="{449B9550-5BE1-46F7-8005-9E0D421536B6}"/>
              </a:ext>
            </a:extLst>
          </p:cNvPr>
          <p:cNvSpPr txBox="1"/>
          <p:nvPr/>
        </p:nvSpPr>
        <p:spPr>
          <a:xfrm>
            <a:off x="8006505" y="6459169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機械学習を実践してみよう！！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B1758C-C9C0-C3F3-A3C9-83F9EA81D3A5}"/>
              </a:ext>
            </a:extLst>
          </p:cNvPr>
          <p:cNvSpPr txBox="1"/>
          <p:nvPr/>
        </p:nvSpPr>
        <p:spPr>
          <a:xfrm>
            <a:off x="1712495" y="9239910"/>
            <a:ext cx="6959065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本教材を使用した際にはお手数ですが、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下記アンケートフォームにご協力下さい。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6F40-2AFF-C7E6-B457-DB151B0EAE3D}"/>
              </a:ext>
            </a:extLst>
          </p:cNvPr>
          <p:cNvSpPr txBox="1"/>
          <p:nvPr/>
        </p:nvSpPr>
        <p:spPr>
          <a:xfrm>
            <a:off x="2011680" y="10927094"/>
            <a:ext cx="6659880" cy="424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rtl="0" fontAlgn="base"/>
            <a:r>
              <a:rPr lang="en-US" altLang="ja-JP" sz="2400" b="0" i="0" u="sng" strike="noStrike" dirty="0">
                <a:solidFill>
                  <a:srgbClr val="0563C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https://forms.gle/cgej2DL5PvneRhCp8</a:t>
            </a:r>
            <a:r>
              <a:rPr lang="en-US" altLang="ja-JP" sz="2400" b="0" i="0" dirty="0">
                <a:solidFill>
                  <a:srgbClr val="0563C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endParaRPr lang="en-US" altLang="ja-JP" b="0" i="0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四角形"/>
          <p:cNvSpPr/>
          <p:nvPr/>
        </p:nvSpPr>
        <p:spPr>
          <a:xfrm>
            <a:off x="2057755" y="5900682"/>
            <a:ext cx="5028370" cy="671842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0" name="四角形"/>
          <p:cNvSpPr/>
          <p:nvPr/>
        </p:nvSpPr>
        <p:spPr>
          <a:xfrm>
            <a:off x="8238062" y="5900682"/>
            <a:ext cx="1907263" cy="671842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1" name="x(特徴量データ)"/>
          <p:cNvSpPr txBox="1"/>
          <p:nvPr/>
        </p:nvSpPr>
        <p:spPr>
          <a:xfrm>
            <a:off x="3099564" y="5060374"/>
            <a:ext cx="294475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32" name="y(正解データ)"/>
          <p:cNvSpPr txBox="1"/>
          <p:nvPr/>
        </p:nvSpPr>
        <p:spPr>
          <a:xfrm>
            <a:off x="7907723" y="5060374"/>
            <a:ext cx="25679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33" name="線"/>
          <p:cNvSpPr/>
          <p:nvPr/>
        </p:nvSpPr>
        <p:spPr>
          <a:xfrm flipV="1">
            <a:off x="1357372" y="11013438"/>
            <a:ext cx="10051846" cy="760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4" name="学習用"/>
          <p:cNvSpPr txBox="1"/>
          <p:nvPr/>
        </p:nvSpPr>
        <p:spPr>
          <a:xfrm>
            <a:off x="6339964" y="848686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学習用</a:t>
            </a:r>
          </a:p>
        </p:txBody>
      </p:sp>
      <p:sp>
        <p:nvSpPr>
          <p:cNvPr id="235" name="検証用"/>
          <p:cNvSpPr txBox="1"/>
          <p:nvPr/>
        </p:nvSpPr>
        <p:spPr>
          <a:xfrm>
            <a:off x="6339964" y="1149877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検証用</a:t>
            </a:r>
          </a:p>
        </p:txBody>
      </p:sp>
      <p:sp>
        <p:nvSpPr>
          <p:cNvPr id="236" name="ホールドアウト法"/>
          <p:cNvSpPr txBox="1"/>
          <p:nvPr/>
        </p:nvSpPr>
        <p:spPr>
          <a:xfrm>
            <a:off x="8612232" y="2249716"/>
            <a:ext cx="719074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ホールドアウト法</a:t>
            </a:r>
          </a:p>
        </p:txBody>
      </p:sp>
      <p:sp>
        <p:nvSpPr>
          <p:cNvPr id="237" name="新たにデータを用意するのではなく、…"/>
          <p:cNvSpPr txBox="1"/>
          <p:nvPr/>
        </p:nvSpPr>
        <p:spPr>
          <a:xfrm>
            <a:off x="12339074" y="3996749"/>
            <a:ext cx="10693401" cy="26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新たにデータを用意するのではなく、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全データを学習用と検証用に分割する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(20~30%で分割するのが一般的)</a:t>
            </a:r>
          </a:p>
        </p:txBody>
      </p:sp>
      <p:sp>
        <p:nvSpPr>
          <p:cNvPr id="238" name="x_train"/>
          <p:cNvSpPr txBox="1"/>
          <p:nvPr/>
        </p:nvSpPr>
        <p:spPr>
          <a:xfrm>
            <a:off x="3824226" y="7670758"/>
            <a:ext cx="149542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39" name="y_train"/>
          <p:cNvSpPr txBox="1"/>
          <p:nvPr/>
        </p:nvSpPr>
        <p:spPr>
          <a:xfrm>
            <a:off x="8441886" y="7670758"/>
            <a:ext cx="1499617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40" name="x_test"/>
          <p:cNvSpPr txBox="1"/>
          <p:nvPr/>
        </p:nvSpPr>
        <p:spPr>
          <a:xfrm>
            <a:off x="3901569" y="11651170"/>
            <a:ext cx="134074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41" name="y_test"/>
          <p:cNvSpPr txBox="1"/>
          <p:nvPr/>
        </p:nvSpPr>
        <p:spPr>
          <a:xfrm>
            <a:off x="8519228" y="11651170"/>
            <a:ext cx="13449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242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3" name="機械学習ではそのままデータを丸ごと学習させない！"/>
          <p:cNvSpPr txBox="1"/>
          <p:nvPr/>
        </p:nvSpPr>
        <p:spPr>
          <a:xfrm>
            <a:off x="3905889" y="350332"/>
            <a:ext cx="17746469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機械学習ではそのままデータを丸ごと学習させない！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四角形"/>
          <p:cNvSpPr/>
          <p:nvPr/>
        </p:nvSpPr>
        <p:spPr>
          <a:xfrm>
            <a:off x="2057755" y="5900682"/>
            <a:ext cx="5028370" cy="671842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6" name="四角形"/>
          <p:cNvSpPr/>
          <p:nvPr/>
        </p:nvSpPr>
        <p:spPr>
          <a:xfrm>
            <a:off x="8238062" y="5900682"/>
            <a:ext cx="1907263" cy="671842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7" name="x(特徴量データ)"/>
          <p:cNvSpPr txBox="1"/>
          <p:nvPr/>
        </p:nvSpPr>
        <p:spPr>
          <a:xfrm>
            <a:off x="3099564" y="5060374"/>
            <a:ext cx="294475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48" name="y(正解データ)"/>
          <p:cNvSpPr txBox="1"/>
          <p:nvPr/>
        </p:nvSpPr>
        <p:spPr>
          <a:xfrm>
            <a:off x="7907723" y="5060374"/>
            <a:ext cx="25679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49" name="線"/>
          <p:cNvSpPr/>
          <p:nvPr/>
        </p:nvSpPr>
        <p:spPr>
          <a:xfrm flipV="1">
            <a:off x="1357372" y="11042682"/>
            <a:ext cx="9939891" cy="468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学習用"/>
          <p:cNvSpPr txBox="1"/>
          <p:nvPr/>
        </p:nvSpPr>
        <p:spPr>
          <a:xfrm>
            <a:off x="6339964" y="848686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学習用</a:t>
            </a:r>
          </a:p>
        </p:txBody>
      </p:sp>
      <p:sp>
        <p:nvSpPr>
          <p:cNvPr id="251" name="検証用"/>
          <p:cNvSpPr txBox="1"/>
          <p:nvPr/>
        </p:nvSpPr>
        <p:spPr>
          <a:xfrm>
            <a:off x="6339964" y="1149877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検証用</a:t>
            </a:r>
          </a:p>
        </p:txBody>
      </p:sp>
      <p:sp>
        <p:nvSpPr>
          <p:cNvPr id="252" name="ホールドアウト法"/>
          <p:cNvSpPr txBox="1"/>
          <p:nvPr/>
        </p:nvSpPr>
        <p:spPr>
          <a:xfrm>
            <a:off x="8612232" y="2249716"/>
            <a:ext cx="719074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ホールドアウト法</a:t>
            </a:r>
          </a:p>
        </p:txBody>
      </p:sp>
      <p:sp>
        <p:nvSpPr>
          <p:cNvPr id="253" name="新たにデータを用意するのではなく、…"/>
          <p:cNvSpPr txBox="1"/>
          <p:nvPr/>
        </p:nvSpPr>
        <p:spPr>
          <a:xfrm>
            <a:off x="12339074" y="3996749"/>
            <a:ext cx="10693401" cy="26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新たにデータを用意するのではなく、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全データを学習用と検証用に分割する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(20~30%で分割するのが一般的)</a:t>
            </a:r>
          </a:p>
        </p:txBody>
      </p:sp>
      <p:sp>
        <p:nvSpPr>
          <p:cNvPr id="254" name="x_train, x_test, y_train, y_test…"/>
          <p:cNvSpPr txBox="1"/>
          <p:nvPr/>
        </p:nvSpPr>
        <p:spPr>
          <a:xfrm>
            <a:off x="11297263" y="8740023"/>
            <a:ext cx="12339917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 err="1"/>
              <a:t>x_train</a:t>
            </a:r>
            <a:r>
              <a:rPr sz="4400" dirty="0"/>
              <a:t>, </a:t>
            </a:r>
            <a:r>
              <a:rPr sz="4400" dirty="0" err="1"/>
              <a:t>x_test</a:t>
            </a:r>
            <a:r>
              <a:rPr sz="4400" dirty="0"/>
              <a:t>, </a:t>
            </a:r>
            <a:r>
              <a:rPr sz="4400" dirty="0" err="1"/>
              <a:t>y_train</a:t>
            </a:r>
            <a:r>
              <a:rPr sz="4400" dirty="0"/>
              <a:t>, </a:t>
            </a:r>
            <a:r>
              <a:rPr sz="4400" dirty="0" err="1"/>
              <a:t>y_test</a:t>
            </a:r>
            <a:r>
              <a:rPr sz="4400" dirty="0"/>
              <a:t> </a:t>
            </a:r>
          </a:p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/>
              <a:t>= </a:t>
            </a:r>
            <a:r>
              <a:rPr sz="4400" dirty="0" err="1"/>
              <a:t>train_test_split</a:t>
            </a:r>
            <a:r>
              <a:rPr sz="4400" dirty="0"/>
              <a:t>(</a:t>
            </a:r>
            <a:r>
              <a:rPr sz="4400" dirty="0" err="1"/>
              <a:t>x,y</a:t>
            </a:r>
            <a:r>
              <a:rPr sz="4400" dirty="0"/>
              <a:t>, </a:t>
            </a:r>
            <a:r>
              <a:rPr sz="4400" dirty="0" err="1"/>
              <a:t>test_size</a:t>
            </a:r>
            <a:r>
              <a:rPr sz="4400" dirty="0"/>
              <a:t>=0.3, </a:t>
            </a:r>
            <a:r>
              <a:rPr sz="4400" dirty="0" err="1"/>
              <a:t>random_state</a:t>
            </a:r>
            <a:r>
              <a:rPr sz="4400" dirty="0"/>
              <a:t>=0)</a:t>
            </a:r>
          </a:p>
        </p:txBody>
      </p:sp>
      <p:sp>
        <p:nvSpPr>
          <p:cNvPr id="255" name="x_train"/>
          <p:cNvSpPr txBox="1"/>
          <p:nvPr/>
        </p:nvSpPr>
        <p:spPr>
          <a:xfrm>
            <a:off x="3824226" y="7670758"/>
            <a:ext cx="149542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56" name="y_train"/>
          <p:cNvSpPr txBox="1"/>
          <p:nvPr/>
        </p:nvSpPr>
        <p:spPr>
          <a:xfrm>
            <a:off x="8441886" y="7670758"/>
            <a:ext cx="1499617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57" name="x_test"/>
          <p:cNvSpPr txBox="1"/>
          <p:nvPr/>
        </p:nvSpPr>
        <p:spPr>
          <a:xfrm>
            <a:off x="3901569" y="11651170"/>
            <a:ext cx="134074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58" name="y_test"/>
          <p:cNvSpPr txBox="1"/>
          <p:nvPr/>
        </p:nvSpPr>
        <p:spPr>
          <a:xfrm>
            <a:off x="8519228" y="11651170"/>
            <a:ext cx="13449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259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0" name="機械学習ではそのままデータを丸ごと学習させない！"/>
          <p:cNvSpPr txBox="1"/>
          <p:nvPr/>
        </p:nvSpPr>
        <p:spPr>
          <a:xfrm>
            <a:off x="3905889" y="350332"/>
            <a:ext cx="17746469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機械学習ではそのままデータを丸ごと学習させない！</a:t>
            </a:r>
          </a:p>
        </p:txBody>
      </p:sp>
      <p:sp>
        <p:nvSpPr>
          <p:cNvPr id="261" name="x_train：特徴量の学習用…"/>
          <p:cNvSpPr txBox="1"/>
          <p:nvPr/>
        </p:nvSpPr>
        <p:spPr>
          <a:xfrm>
            <a:off x="13858366" y="10596424"/>
            <a:ext cx="670215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sz="4000"/>
              <a:t>x_train：特徴量の学習用</a:t>
            </a:r>
          </a:p>
          <a:p>
            <a:pPr algn="l">
              <a:defRPr sz="3300"/>
            </a:pPr>
            <a:r>
              <a:rPr sz="4000"/>
              <a:t>x_test：特徴量の検証用</a:t>
            </a:r>
          </a:p>
          <a:p>
            <a:pPr algn="l">
              <a:defRPr sz="3300"/>
            </a:pPr>
            <a:r>
              <a:rPr sz="4000"/>
              <a:t>y_train：正解データの学習用</a:t>
            </a:r>
          </a:p>
          <a:p>
            <a:pPr algn="l">
              <a:defRPr sz="3300"/>
            </a:pPr>
            <a:r>
              <a:rPr sz="4000"/>
              <a:t>y_test：正解データの検証用 </a:t>
            </a:r>
          </a:p>
        </p:txBody>
      </p:sp>
      <p:sp>
        <p:nvSpPr>
          <p:cNvPr id="262" name="train_test_split : 学習用データと検証用データに分ける命令文…"/>
          <p:cNvSpPr txBox="1"/>
          <p:nvPr/>
        </p:nvSpPr>
        <p:spPr>
          <a:xfrm>
            <a:off x="11527036" y="7272846"/>
            <a:ext cx="12516247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3600" dirty="0" err="1"/>
              <a:t>train_test_split</a:t>
            </a:r>
            <a:r>
              <a:rPr sz="3600" dirty="0"/>
              <a:t> : </a:t>
            </a:r>
            <a:r>
              <a:rPr sz="3600" dirty="0" err="1"/>
              <a:t>学習用データと検証用データに分ける命令文</a:t>
            </a:r>
            <a:endParaRPr sz="3600" dirty="0"/>
          </a:p>
          <a:p>
            <a:pPr algn="l"/>
            <a:r>
              <a:rPr sz="3200" dirty="0"/>
              <a:t>(下はxとyを検証用データを0.3の割合で分けるように指示している)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四角形"/>
          <p:cNvSpPr/>
          <p:nvPr/>
        </p:nvSpPr>
        <p:spPr>
          <a:xfrm>
            <a:off x="2057755" y="5900682"/>
            <a:ext cx="5028370" cy="671842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6" name="四角形"/>
          <p:cNvSpPr/>
          <p:nvPr/>
        </p:nvSpPr>
        <p:spPr>
          <a:xfrm>
            <a:off x="8238062" y="5900682"/>
            <a:ext cx="1907263" cy="671842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7" name="x(特徴量データ)"/>
          <p:cNvSpPr txBox="1"/>
          <p:nvPr/>
        </p:nvSpPr>
        <p:spPr>
          <a:xfrm>
            <a:off x="3099564" y="5060374"/>
            <a:ext cx="294475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48" name="y(正解データ)"/>
          <p:cNvSpPr txBox="1"/>
          <p:nvPr/>
        </p:nvSpPr>
        <p:spPr>
          <a:xfrm>
            <a:off x="7907723" y="5060374"/>
            <a:ext cx="25679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49" name="線"/>
          <p:cNvSpPr/>
          <p:nvPr/>
        </p:nvSpPr>
        <p:spPr>
          <a:xfrm flipV="1">
            <a:off x="1357372" y="11042682"/>
            <a:ext cx="9939891" cy="468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学習用"/>
          <p:cNvSpPr txBox="1"/>
          <p:nvPr/>
        </p:nvSpPr>
        <p:spPr>
          <a:xfrm>
            <a:off x="6339964" y="848686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学習用</a:t>
            </a:r>
          </a:p>
        </p:txBody>
      </p:sp>
      <p:sp>
        <p:nvSpPr>
          <p:cNvPr id="251" name="検証用"/>
          <p:cNvSpPr txBox="1"/>
          <p:nvPr/>
        </p:nvSpPr>
        <p:spPr>
          <a:xfrm>
            <a:off x="6339964" y="1149877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検証用</a:t>
            </a:r>
          </a:p>
        </p:txBody>
      </p:sp>
      <p:sp>
        <p:nvSpPr>
          <p:cNvPr id="252" name="ホールドアウト法"/>
          <p:cNvSpPr txBox="1"/>
          <p:nvPr/>
        </p:nvSpPr>
        <p:spPr>
          <a:xfrm>
            <a:off x="8612232" y="2249716"/>
            <a:ext cx="719074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ホールドアウト法</a:t>
            </a:r>
          </a:p>
        </p:txBody>
      </p:sp>
      <p:sp>
        <p:nvSpPr>
          <p:cNvPr id="253" name="新たにデータを用意するのではなく、…"/>
          <p:cNvSpPr txBox="1"/>
          <p:nvPr/>
        </p:nvSpPr>
        <p:spPr>
          <a:xfrm>
            <a:off x="12339074" y="3996749"/>
            <a:ext cx="10693401" cy="26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新たにデータを用意するのではなく、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全データを学習用と検証用に分割する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(20~30%で分割するのが一般的)</a:t>
            </a:r>
          </a:p>
        </p:txBody>
      </p:sp>
      <p:sp>
        <p:nvSpPr>
          <p:cNvPr id="254" name="x_train, x_test, y_train, y_test…"/>
          <p:cNvSpPr txBox="1"/>
          <p:nvPr/>
        </p:nvSpPr>
        <p:spPr>
          <a:xfrm>
            <a:off x="11297263" y="8740023"/>
            <a:ext cx="12339917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 err="1">
                <a:solidFill>
                  <a:srgbClr val="FF0000"/>
                </a:solidFill>
              </a:rPr>
              <a:t>x_train</a:t>
            </a:r>
            <a:r>
              <a:rPr sz="4400" dirty="0">
                <a:solidFill>
                  <a:schemeClr val="tx1"/>
                </a:solidFill>
              </a:rPr>
              <a:t>, </a:t>
            </a:r>
            <a:r>
              <a:rPr sz="4400" dirty="0" err="1">
                <a:solidFill>
                  <a:srgbClr val="FF0000"/>
                </a:solidFill>
              </a:rPr>
              <a:t>x_test</a:t>
            </a:r>
            <a:r>
              <a:rPr sz="4400" dirty="0">
                <a:solidFill>
                  <a:schemeClr val="tx1"/>
                </a:solidFill>
              </a:rPr>
              <a:t>, 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</a:rPr>
              <a:t>y_train</a:t>
            </a:r>
            <a:r>
              <a:rPr sz="4400" dirty="0">
                <a:solidFill>
                  <a:schemeClr val="tx1"/>
                </a:solidFill>
              </a:rPr>
              <a:t>, 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</a:rPr>
              <a:t>y_test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>
                <a:solidFill>
                  <a:schemeClr val="tx1"/>
                </a:solidFill>
              </a:rPr>
              <a:t>= </a:t>
            </a:r>
            <a:r>
              <a:rPr sz="4400" dirty="0" err="1">
                <a:solidFill>
                  <a:schemeClr val="tx1"/>
                </a:solidFill>
              </a:rPr>
              <a:t>train_test_split</a:t>
            </a:r>
            <a:r>
              <a:rPr sz="4400" dirty="0">
                <a:solidFill>
                  <a:schemeClr val="tx1"/>
                </a:solidFill>
              </a:rPr>
              <a:t>(</a:t>
            </a:r>
            <a:r>
              <a:rPr sz="4400" dirty="0" err="1">
                <a:solidFill>
                  <a:srgbClr val="FF0000"/>
                </a:solidFill>
              </a:rPr>
              <a:t>x</a:t>
            </a:r>
            <a:r>
              <a:rPr sz="4400" dirty="0" err="1">
                <a:solidFill>
                  <a:schemeClr val="tx1"/>
                </a:solidFill>
              </a:rPr>
              <a:t>,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sz="4400" dirty="0">
                <a:solidFill>
                  <a:schemeClr val="tx1"/>
                </a:solidFill>
              </a:rPr>
              <a:t>, </a:t>
            </a:r>
            <a:r>
              <a:rPr sz="4400" dirty="0" err="1">
                <a:solidFill>
                  <a:schemeClr val="tx1"/>
                </a:solidFill>
              </a:rPr>
              <a:t>test_size</a:t>
            </a:r>
            <a:r>
              <a:rPr sz="4400" dirty="0">
                <a:solidFill>
                  <a:schemeClr val="tx1"/>
                </a:solidFill>
              </a:rPr>
              <a:t>=0.3, </a:t>
            </a:r>
            <a:r>
              <a:rPr sz="4400" dirty="0" err="1">
                <a:solidFill>
                  <a:schemeClr val="tx1"/>
                </a:solidFill>
              </a:rPr>
              <a:t>random_state</a:t>
            </a:r>
            <a:r>
              <a:rPr sz="4400" dirty="0">
                <a:solidFill>
                  <a:schemeClr val="tx1"/>
                </a:solidFill>
              </a:rPr>
              <a:t>=0)</a:t>
            </a:r>
          </a:p>
        </p:txBody>
      </p:sp>
      <p:sp>
        <p:nvSpPr>
          <p:cNvPr id="255" name="x_train"/>
          <p:cNvSpPr txBox="1"/>
          <p:nvPr/>
        </p:nvSpPr>
        <p:spPr>
          <a:xfrm>
            <a:off x="3824226" y="7670758"/>
            <a:ext cx="149542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56" name="y_train"/>
          <p:cNvSpPr txBox="1"/>
          <p:nvPr/>
        </p:nvSpPr>
        <p:spPr>
          <a:xfrm>
            <a:off x="8441886" y="7670758"/>
            <a:ext cx="1499617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57" name="x_test"/>
          <p:cNvSpPr txBox="1"/>
          <p:nvPr/>
        </p:nvSpPr>
        <p:spPr>
          <a:xfrm>
            <a:off x="3901569" y="11651170"/>
            <a:ext cx="134074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58" name="y_test"/>
          <p:cNvSpPr txBox="1"/>
          <p:nvPr/>
        </p:nvSpPr>
        <p:spPr>
          <a:xfrm>
            <a:off x="8519228" y="11651170"/>
            <a:ext cx="13449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259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0" name="機械学習ではそのままデータを丸ごと学習させない！"/>
          <p:cNvSpPr txBox="1"/>
          <p:nvPr/>
        </p:nvSpPr>
        <p:spPr>
          <a:xfrm>
            <a:off x="3905889" y="350332"/>
            <a:ext cx="17746469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機械学習ではそのままデータを丸ごと学習させない！</a:t>
            </a:r>
          </a:p>
        </p:txBody>
      </p:sp>
      <p:sp>
        <p:nvSpPr>
          <p:cNvPr id="261" name="x_train：特徴量の学習用…"/>
          <p:cNvSpPr txBox="1"/>
          <p:nvPr/>
        </p:nvSpPr>
        <p:spPr>
          <a:xfrm>
            <a:off x="13858366" y="10596424"/>
            <a:ext cx="670215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sz="4000"/>
              <a:t>x_train：特徴量の学習用</a:t>
            </a:r>
          </a:p>
          <a:p>
            <a:pPr algn="l">
              <a:defRPr sz="3300"/>
            </a:pPr>
            <a:r>
              <a:rPr sz="4000"/>
              <a:t>x_test：特徴量の検証用</a:t>
            </a:r>
          </a:p>
          <a:p>
            <a:pPr algn="l">
              <a:defRPr sz="3300"/>
            </a:pPr>
            <a:r>
              <a:rPr sz="4000"/>
              <a:t>y_train：正解データの学習用</a:t>
            </a:r>
          </a:p>
          <a:p>
            <a:pPr algn="l">
              <a:defRPr sz="3300"/>
            </a:pPr>
            <a:r>
              <a:rPr sz="4000"/>
              <a:t>y_test：正解データの検証用 </a:t>
            </a:r>
          </a:p>
        </p:txBody>
      </p:sp>
      <p:sp>
        <p:nvSpPr>
          <p:cNvPr id="262" name="train_test_split : 学習用データと検証用データに分ける命令文…"/>
          <p:cNvSpPr txBox="1"/>
          <p:nvPr/>
        </p:nvSpPr>
        <p:spPr>
          <a:xfrm>
            <a:off x="11527036" y="7272846"/>
            <a:ext cx="12516247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3600" dirty="0" err="1"/>
              <a:t>train_test_split</a:t>
            </a:r>
            <a:r>
              <a:rPr sz="3600" dirty="0"/>
              <a:t> : </a:t>
            </a:r>
            <a:r>
              <a:rPr sz="3600" dirty="0" err="1"/>
              <a:t>学習用データと検証用データに分ける命令文</a:t>
            </a:r>
            <a:endParaRPr sz="3600" dirty="0"/>
          </a:p>
          <a:p>
            <a:pPr algn="l"/>
            <a:r>
              <a:rPr sz="3200" dirty="0"/>
              <a:t>(下はxとyを検証用データを0.3の割合で分けるように指示している)</a:t>
            </a:r>
          </a:p>
        </p:txBody>
      </p:sp>
    </p:spTree>
    <p:extLst>
      <p:ext uri="{BB962C8B-B14F-4D97-AF65-F5344CB8AC3E}">
        <p14:creationId xmlns:p14="http://schemas.microsoft.com/office/powerpoint/2010/main" val="36335102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"/>
          <p:cNvSpPr/>
          <p:nvPr/>
        </p:nvSpPr>
        <p:spPr>
          <a:xfrm>
            <a:off x="1477171" y="9011965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5" name="四角形"/>
          <p:cNvSpPr/>
          <p:nvPr/>
        </p:nvSpPr>
        <p:spPr>
          <a:xfrm>
            <a:off x="5239837" y="9092462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6" name="x(特徴量データ)"/>
          <p:cNvSpPr txBox="1"/>
          <p:nvPr/>
        </p:nvSpPr>
        <p:spPr>
          <a:xfrm>
            <a:off x="1627068" y="8130830"/>
            <a:ext cx="264495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</a:t>
            </a:r>
            <a:r>
              <a:rPr dirty="0" err="1"/>
              <a:t>特徴量データ</a:t>
            </a:r>
            <a:r>
              <a:rPr dirty="0"/>
              <a:t>)</a:t>
            </a:r>
          </a:p>
        </p:txBody>
      </p:sp>
      <p:sp>
        <p:nvSpPr>
          <p:cNvPr id="267" name="y(正解データ)"/>
          <p:cNvSpPr txBox="1"/>
          <p:nvPr/>
        </p:nvSpPr>
        <p:spPr>
          <a:xfrm>
            <a:off x="5063351" y="8130830"/>
            <a:ext cx="226023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</a:t>
            </a:r>
            <a:r>
              <a:rPr dirty="0" err="1"/>
              <a:t>正解データ</a:t>
            </a:r>
            <a:r>
              <a:rPr dirty="0"/>
              <a:t>)</a:t>
            </a:r>
          </a:p>
        </p:txBody>
      </p:sp>
      <p:sp>
        <p:nvSpPr>
          <p:cNvPr id="274" name="四角形"/>
          <p:cNvSpPr/>
          <p:nvPr/>
        </p:nvSpPr>
        <p:spPr>
          <a:xfrm>
            <a:off x="1477171" y="2346734"/>
            <a:ext cx="5669929" cy="348355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4" name="機械学習の流れ(もう少し詳しく)"/>
          <p:cNvSpPr txBox="1"/>
          <p:nvPr/>
        </p:nvSpPr>
        <p:spPr>
          <a:xfrm>
            <a:off x="3318765" y="306334"/>
            <a:ext cx="17746470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機械学習の流れ(もう少し詳しく)</a:t>
            </a:r>
          </a:p>
        </p:txBody>
      </p:sp>
      <p:sp>
        <p:nvSpPr>
          <p:cNvPr id="33" name="x(特徴量データ)">
            <a:extLst>
              <a:ext uri="{FF2B5EF4-FFF2-40B4-BE49-F238E27FC236}">
                <a16:creationId xmlns:a16="http://schemas.microsoft.com/office/drawing/2014/main" id="{1B9809EC-B52E-4436-A7A0-D59603AC40D5}"/>
              </a:ext>
            </a:extLst>
          </p:cNvPr>
          <p:cNvSpPr txBox="1"/>
          <p:nvPr/>
        </p:nvSpPr>
        <p:spPr>
          <a:xfrm>
            <a:off x="3491397" y="3806382"/>
            <a:ext cx="164147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dirty="0"/>
              <a:t>元データ</a:t>
            </a:r>
            <a:endParaRPr dirty="0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FB916F67-147A-4D6D-BA5D-0405D001E20E}"/>
              </a:ext>
            </a:extLst>
          </p:cNvPr>
          <p:cNvSpPr/>
          <p:nvPr/>
        </p:nvSpPr>
        <p:spPr>
          <a:xfrm>
            <a:off x="3697259" y="6411212"/>
            <a:ext cx="1066198" cy="125128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8E968F-037F-4C05-9035-09F31377609A}"/>
              </a:ext>
            </a:extLst>
          </p:cNvPr>
          <p:cNvSpPr txBox="1"/>
          <p:nvPr/>
        </p:nvSpPr>
        <p:spPr>
          <a:xfrm>
            <a:off x="2443761" y="10044556"/>
            <a:ext cx="1047636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6000" dirty="0"/>
              <a:t>x</a:t>
            </a:r>
            <a:endParaRPr lang="ja-JP" altLang="en-US" sz="6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2B3753-B6CC-401D-87D4-D7512FED09EC}"/>
              </a:ext>
            </a:extLst>
          </p:cNvPr>
          <p:cNvSpPr txBox="1"/>
          <p:nvPr/>
        </p:nvSpPr>
        <p:spPr>
          <a:xfrm>
            <a:off x="5669650" y="10044556"/>
            <a:ext cx="1047636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6000" dirty="0"/>
              <a:t>y</a:t>
            </a:r>
            <a:endParaRPr lang="ja-JP" altLang="en-US" sz="60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5" name="四角形"/>
          <p:cNvSpPr/>
          <p:nvPr/>
        </p:nvSpPr>
        <p:spPr>
          <a:xfrm>
            <a:off x="5360153" y="3124798"/>
            <a:ext cx="1907263" cy="3564050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6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67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68" name="x_train"/>
          <p:cNvSpPr txBox="1"/>
          <p:nvPr/>
        </p:nvSpPr>
        <p:spPr>
          <a:xfrm>
            <a:off x="2818992" y="5496385"/>
            <a:ext cx="50174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ja-JP" sz="6000" dirty="0"/>
              <a:t>X</a:t>
            </a:r>
            <a:endParaRPr sz="6000" dirty="0"/>
          </a:p>
        </p:txBody>
      </p:sp>
      <p:sp>
        <p:nvSpPr>
          <p:cNvPr id="269" name="y_train"/>
          <p:cNvSpPr txBox="1"/>
          <p:nvPr/>
        </p:nvSpPr>
        <p:spPr>
          <a:xfrm>
            <a:off x="6088564" y="5496385"/>
            <a:ext cx="45044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6000" dirty="0"/>
              <a:t>y</a:t>
            </a:r>
            <a:endParaRPr sz="6000" dirty="0"/>
          </a:p>
        </p:txBody>
      </p:sp>
      <p:sp>
        <p:nvSpPr>
          <p:cNvPr id="274" name="四角形"/>
          <p:cNvSpPr/>
          <p:nvPr/>
        </p:nvSpPr>
        <p:spPr>
          <a:xfrm>
            <a:off x="1597487" y="6608351"/>
            <a:ext cx="2944750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5" name="四角形"/>
          <p:cNvSpPr/>
          <p:nvPr/>
        </p:nvSpPr>
        <p:spPr>
          <a:xfrm>
            <a:off x="5360153" y="6688848"/>
            <a:ext cx="1907263" cy="1851733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4" name="機械学習の流れ(もう少し詳しく)"/>
          <p:cNvSpPr txBox="1"/>
          <p:nvPr/>
        </p:nvSpPr>
        <p:spPr>
          <a:xfrm>
            <a:off x="3318765" y="306334"/>
            <a:ext cx="17746470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機械学習の流れ(もう少し詳しく)</a:t>
            </a:r>
          </a:p>
        </p:txBody>
      </p:sp>
    </p:spTree>
    <p:extLst>
      <p:ext uri="{BB962C8B-B14F-4D97-AF65-F5344CB8AC3E}">
        <p14:creationId xmlns:p14="http://schemas.microsoft.com/office/powerpoint/2010/main" val="1419407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5" name="四角形"/>
          <p:cNvSpPr/>
          <p:nvPr/>
        </p:nvSpPr>
        <p:spPr>
          <a:xfrm>
            <a:off x="5360153" y="3124798"/>
            <a:ext cx="1907263" cy="3564050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6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67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68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69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74" name="四角形"/>
          <p:cNvSpPr/>
          <p:nvPr/>
        </p:nvSpPr>
        <p:spPr>
          <a:xfrm>
            <a:off x="1597487" y="6608351"/>
            <a:ext cx="2944750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5" name="四角形"/>
          <p:cNvSpPr/>
          <p:nvPr/>
        </p:nvSpPr>
        <p:spPr>
          <a:xfrm>
            <a:off x="5360153" y="6688848"/>
            <a:ext cx="1907263" cy="1851733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6" name="x_test"/>
          <p:cNvSpPr txBox="1"/>
          <p:nvPr/>
        </p:nvSpPr>
        <p:spPr>
          <a:xfrm>
            <a:off x="2346597" y="7341324"/>
            <a:ext cx="139069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77" name="y_test"/>
          <p:cNvSpPr txBox="1"/>
          <p:nvPr/>
        </p:nvSpPr>
        <p:spPr>
          <a:xfrm>
            <a:off x="5641318" y="738215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y_test</a:t>
            </a:r>
            <a:endParaRPr dirty="0"/>
          </a:p>
        </p:txBody>
      </p:sp>
      <p:sp>
        <p:nvSpPr>
          <p:cNvPr id="29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4" name="機械学習の流れ(もう少し詳しく)"/>
          <p:cNvSpPr txBox="1"/>
          <p:nvPr/>
        </p:nvSpPr>
        <p:spPr>
          <a:xfrm>
            <a:off x="3318765" y="306334"/>
            <a:ext cx="17746470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機械学習の流れ(もう少し詳しく)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517A607-CFE7-4892-873F-BE4C25CFA4CB}"/>
              </a:ext>
            </a:extLst>
          </p:cNvPr>
          <p:cNvCxnSpPr/>
          <p:nvPr/>
        </p:nvCxnSpPr>
        <p:spPr>
          <a:xfrm>
            <a:off x="1597487" y="6608351"/>
            <a:ext cx="29577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1AB7A0F-8FB3-4F11-8587-B41A390D3F41}"/>
              </a:ext>
            </a:extLst>
          </p:cNvPr>
          <p:cNvCxnSpPr>
            <a:cxnSpLocks/>
          </p:cNvCxnSpPr>
          <p:nvPr/>
        </p:nvCxnSpPr>
        <p:spPr>
          <a:xfrm flipV="1">
            <a:off x="5360153" y="6608351"/>
            <a:ext cx="1907263" cy="731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641741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5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6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67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68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69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70" name="角丸四角形"/>
          <p:cNvSpPr/>
          <p:nvPr/>
        </p:nvSpPr>
        <p:spPr>
          <a:xfrm>
            <a:off x="9129386" y="3822802"/>
            <a:ext cx="2567942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1" name="学習モデルの選定"/>
          <p:cNvSpPr txBox="1"/>
          <p:nvPr/>
        </p:nvSpPr>
        <p:spPr>
          <a:xfrm>
            <a:off x="9070098" y="1620407"/>
            <a:ext cx="3341117" cy="508001"/>
          </a:xfrm>
          <a:prstGeom prst="rect">
            <a:avLst/>
          </a:prstGeom>
          <a:solidFill>
            <a:schemeClr val="accent3">
              <a:alpha val="5138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学習モデルの選定</a:t>
            </a:r>
          </a:p>
        </p:txBody>
      </p:sp>
      <p:sp>
        <p:nvSpPr>
          <p:cNvPr id="272" name="学習"/>
          <p:cNvSpPr txBox="1"/>
          <p:nvPr/>
        </p:nvSpPr>
        <p:spPr>
          <a:xfrm>
            <a:off x="9683106" y="4917630"/>
            <a:ext cx="14605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</a:t>
            </a:r>
          </a:p>
        </p:txBody>
      </p:sp>
      <p:sp>
        <p:nvSpPr>
          <p:cNvPr id="273" name="矢印"/>
          <p:cNvSpPr/>
          <p:nvPr/>
        </p:nvSpPr>
        <p:spPr>
          <a:xfrm>
            <a:off x="7687212" y="476043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4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5" name="四角形"/>
          <p:cNvSpPr/>
          <p:nvPr/>
        </p:nvSpPr>
        <p:spPr>
          <a:xfrm>
            <a:off x="5360153" y="11513711"/>
            <a:ext cx="1907263" cy="127000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6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77" name="y_test"/>
          <p:cNvSpPr txBox="1"/>
          <p:nvPr/>
        </p:nvSpPr>
        <p:spPr>
          <a:xfrm>
            <a:off x="5641319" y="1190741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278" name="矢印"/>
          <p:cNvSpPr/>
          <p:nvPr/>
        </p:nvSpPr>
        <p:spPr>
          <a:xfrm rot="5400000">
            <a:off x="9841664" y="232305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2" name="角丸四角形"/>
          <p:cNvSpPr/>
          <p:nvPr/>
        </p:nvSpPr>
        <p:spPr>
          <a:xfrm>
            <a:off x="12886673" y="3822425"/>
            <a:ext cx="2567941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3" name="学習済み…"/>
          <p:cNvSpPr txBox="1"/>
          <p:nvPr/>
        </p:nvSpPr>
        <p:spPr>
          <a:xfrm>
            <a:off x="13033993" y="4616175"/>
            <a:ext cx="2273301" cy="1460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学習済み</a:t>
            </a:r>
          </a:p>
          <a:p>
            <a:pPr>
              <a:defRPr sz="4200"/>
            </a:pPr>
            <a:r>
              <a:t>モデル</a:t>
            </a:r>
          </a:p>
        </p:txBody>
      </p:sp>
      <p:sp>
        <p:nvSpPr>
          <p:cNvPr id="288" name="矢印"/>
          <p:cNvSpPr/>
          <p:nvPr/>
        </p:nvSpPr>
        <p:spPr>
          <a:xfrm>
            <a:off x="11869501" y="4828453"/>
            <a:ext cx="979619" cy="1133970"/>
          </a:xfrm>
          <a:prstGeom prst="rightArrow">
            <a:avLst>
              <a:gd name="adj1" fmla="val 31663"/>
              <a:gd name="adj2" fmla="val 554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4" name="機械学習の流れ(もう少し詳しく)"/>
          <p:cNvSpPr txBox="1"/>
          <p:nvPr/>
        </p:nvSpPr>
        <p:spPr>
          <a:xfrm>
            <a:off x="3318765" y="306334"/>
            <a:ext cx="17746470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機械学習の流れ(もう少し詳しく)</a:t>
            </a:r>
          </a:p>
        </p:txBody>
      </p:sp>
    </p:spTree>
    <p:extLst>
      <p:ext uri="{BB962C8B-B14F-4D97-AF65-F5344CB8AC3E}">
        <p14:creationId xmlns:p14="http://schemas.microsoft.com/office/powerpoint/2010/main" val="39251306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5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6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67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68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269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270" name="角丸四角形"/>
          <p:cNvSpPr/>
          <p:nvPr/>
        </p:nvSpPr>
        <p:spPr>
          <a:xfrm>
            <a:off x="9129386" y="3822802"/>
            <a:ext cx="2567942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1" name="学習モデルの選定"/>
          <p:cNvSpPr txBox="1"/>
          <p:nvPr/>
        </p:nvSpPr>
        <p:spPr>
          <a:xfrm>
            <a:off x="9070098" y="1620407"/>
            <a:ext cx="3341117" cy="508001"/>
          </a:xfrm>
          <a:prstGeom prst="rect">
            <a:avLst/>
          </a:prstGeom>
          <a:solidFill>
            <a:schemeClr val="accent3">
              <a:alpha val="5138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学習モデルの選定</a:t>
            </a:r>
          </a:p>
        </p:txBody>
      </p:sp>
      <p:sp>
        <p:nvSpPr>
          <p:cNvPr id="272" name="学習"/>
          <p:cNvSpPr txBox="1"/>
          <p:nvPr/>
        </p:nvSpPr>
        <p:spPr>
          <a:xfrm>
            <a:off x="9683106" y="4917630"/>
            <a:ext cx="14605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</a:t>
            </a:r>
          </a:p>
        </p:txBody>
      </p:sp>
      <p:sp>
        <p:nvSpPr>
          <p:cNvPr id="273" name="矢印"/>
          <p:cNvSpPr/>
          <p:nvPr/>
        </p:nvSpPr>
        <p:spPr>
          <a:xfrm>
            <a:off x="7687212" y="476043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4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5" name="四角形"/>
          <p:cNvSpPr/>
          <p:nvPr/>
        </p:nvSpPr>
        <p:spPr>
          <a:xfrm>
            <a:off x="5360153" y="11513711"/>
            <a:ext cx="1907263" cy="127000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6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277" name="y_test"/>
          <p:cNvSpPr txBox="1"/>
          <p:nvPr/>
        </p:nvSpPr>
        <p:spPr>
          <a:xfrm>
            <a:off x="5641319" y="1190741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278" name="矢印"/>
          <p:cNvSpPr/>
          <p:nvPr/>
        </p:nvSpPr>
        <p:spPr>
          <a:xfrm rot="5400000">
            <a:off x="9841664" y="232305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9" name="角丸四角形"/>
          <p:cNvSpPr/>
          <p:nvPr/>
        </p:nvSpPr>
        <p:spPr>
          <a:xfrm>
            <a:off x="12886673" y="7650853"/>
            <a:ext cx="2567941" cy="2823725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0" name="学習済み…"/>
          <p:cNvSpPr txBox="1"/>
          <p:nvPr/>
        </p:nvSpPr>
        <p:spPr>
          <a:xfrm>
            <a:off x="13033993" y="8444604"/>
            <a:ext cx="2273301" cy="14605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学習済み</a:t>
            </a:r>
          </a:p>
          <a:p>
            <a:pPr>
              <a:defRPr sz="4200"/>
            </a:pPr>
            <a:r>
              <a:t>モデル</a:t>
            </a:r>
          </a:p>
        </p:txBody>
      </p:sp>
      <p:sp>
        <p:nvSpPr>
          <p:cNvPr id="281" name="矢印"/>
          <p:cNvSpPr/>
          <p:nvPr/>
        </p:nvSpPr>
        <p:spPr>
          <a:xfrm>
            <a:off x="5678784" y="8427715"/>
            <a:ext cx="67677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2" name="角丸四角形"/>
          <p:cNvSpPr/>
          <p:nvPr/>
        </p:nvSpPr>
        <p:spPr>
          <a:xfrm>
            <a:off x="12886673" y="3822425"/>
            <a:ext cx="2567941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3" name="学習済み…"/>
          <p:cNvSpPr txBox="1"/>
          <p:nvPr/>
        </p:nvSpPr>
        <p:spPr>
          <a:xfrm>
            <a:off x="13033993" y="4616175"/>
            <a:ext cx="2273301" cy="1460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学習済み</a:t>
            </a:r>
          </a:p>
          <a:p>
            <a:pPr>
              <a:defRPr sz="4200"/>
            </a:pPr>
            <a:r>
              <a:t>モデル</a:t>
            </a:r>
          </a:p>
        </p:txBody>
      </p:sp>
      <p:sp>
        <p:nvSpPr>
          <p:cNvPr id="284" name="矢印"/>
          <p:cNvSpPr/>
          <p:nvPr/>
        </p:nvSpPr>
        <p:spPr>
          <a:xfrm rot="5400000">
            <a:off x="13764243" y="6769228"/>
            <a:ext cx="812800" cy="904596"/>
          </a:xfrm>
          <a:prstGeom prst="rightArrow">
            <a:avLst>
              <a:gd name="adj1" fmla="val 27492"/>
              <a:gd name="adj2" fmla="val 6748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5" name="矢印"/>
          <p:cNvSpPr/>
          <p:nvPr/>
        </p:nvSpPr>
        <p:spPr>
          <a:xfrm>
            <a:off x="8130108" y="11513711"/>
            <a:ext cx="73464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6" name="角丸四角形"/>
          <p:cNvSpPr/>
          <p:nvPr/>
        </p:nvSpPr>
        <p:spPr>
          <a:xfrm>
            <a:off x="16898867" y="8047614"/>
            <a:ext cx="3341117" cy="2030203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  <a:alpha val="5887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7" name="角丸四角形"/>
          <p:cNvSpPr/>
          <p:nvPr/>
        </p:nvSpPr>
        <p:spPr>
          <a:xfrm>
            <a:off x="16898867" y="11273783"/>
            <a:ext cx="5197454" cy="1749856"/>
          </a:xfrm>
          <a:prstGeom prst="roundRect">
            <a:avLst>
              <a:gd name="adj" fmla="val 17403"/>
            </a:avLst>
          </a:prstGeom>
          <a:solidFill>
            <a:schemeClr val="accent5">
              <a:hueOff val="-82419"/>
              <a:satOff val="-9513"/>
              <a:lumOff val="-16343"/>
              <a:alpha val="5887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8" name="矢印"/>
          <p:cNvSpPr/>
          <p:nvPr/>
        </p:nvSpPr>
        <p:spPr>
          <a:xfrm>
            <a:off x="11869501" y="4828453"/>
            <a:ext cx="979619" cy="1133970"/>
          </a:xfrm>
          <a:prstGeom prst="rightArrow">
            <a:avLst>
              <a:gd name="adj1" fmla="val 31663"/>
              <a:gd name="adj2" fmla="val 554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9" name="正解の予測"/>
          <p:cNvSpPr txBox="1"/>
          <p:nvPr/>
        </p:nvSpPr>
        <p:spPr>
          <a:xfrm>
            <a:off x="17166074" y="8732515"/>
            <a:ext cx="28067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正解の予測</a:t>
            </a:r>
          </a:p>
        </p:txBody>
      </p:sp>
      <p:sp>
        <p:nvSpPr>
          <p:cNvPr id="290" name="正解との比較・評価"/>
          <p:cNvSpPr txBox="1"/>
          <p:nvPr/>
        </p:nvSpPr>
        <p:spPr>
          <a:xfrm>
            <a:off x="17027442" y="11818512"/>
            <a:ext cx="49403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正解との比較・評価</a:t>
            </a:r>
          </a:p>
        </p:txBody>
      </p:sp>
      <p:sp>
        <p:nvSpPr>
          <p:cNvPr id="291" name="矢印"/>
          <p:cNvSpPr/>
          <p:nvPr/>
        </p:nvSpPr>
        <p:spPr>
          <a:xfrm rot="5400000">
            <a:off x="18539891" y="10223502"/>
            <a:ext cx="812800" cy="904595"/>
          </a:xfrm>
          <a:prstGeom prst="rightArrow">
            <a:avLst>
              <a:gd name="adj1" fmla="val 27492"/>
              <a:gd name="adj2" fmla="val 6748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2" name="矢印"/>
          <p:cNvSpPr/>
          <p:nvPr/>
        </p:nvSpPr>
        <p:spPr>
          <a:xfrm>
            <a:off x="15746874" y="8495731"/>
            <a:ext cx="979620" cy="1133969"/>
          </a:xfrm>
          <a:prstGeom prst="rightArrow">
            <a:avLst>
              <a:gd name="adj1" fmla="val 31663"/>
              <a:gd name="adj2" fmla="val 554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4" name="機械学習の流れ(もう少し詳しく)"/>
          <p:cNvSpPr txBox="1"/>
          <p:nvPr/>
        </p:nvSpPr>
        <p:spPr>
          <a:xfrm>
            <a:off x="3318765" y="306334"/>
            <a:ext cx="17746470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機械学習の流れ(もう少し詳しく)</a:t>
            </a:r>
          </a:p>
        </p:txBody>
      </p:sp>
    </p:spTree>
    <p:extLst>
      <p:ext uri="{BB962C8B-B14F-4D97-AF65-F5344CB8AC3E}">
        <p14:creationId xmlns:p14="http://schemas.microsoft.com/office/powerpoint/2010/main" val="14550956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2" name="4 ) ロジスティック回帰(もう少し詳しく)"/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 </a:t>
            </a:r>
            <a:r>
              <a:rPr dirty="0"/>
              <a:t>)</a:t>
            </a:r>
            <a:r>
              <a:rPr lang="ja-JP" altLang="en-US" dirty="0"/>
              <a:t>全データを学習用と検証用に分割して学習①</a:t>
            </a:r>
            <a:endParaRPr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61D6A-85D4-4B1B-A800-97395983E68E}"/>
              </a:ext>
            </a:extLst>
          </p:cNvPr>
          <p:cNvSpPr txBox="1"/>
          <p:nvPr/>
        </p:nvSpPr>
        <p:spPr>
          <a:xfrm>
            <a:off x="1387021" y="3426291"/>
            <a:ext cx="21609958" cy="68634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400" dirty="0"/>
              <a:t># ロジスティック回帰はロジスティック関数で近似して(2値分類(0 or 1)を分類する</a:t>
            </a:r>
            <a:endParaRPr lang="en-US" altLang="ja-JP" sz="4400" dirty="0"/>
          </a:p>
          <a:p>
            <a:pPr algn="l"/>
            <a:endParaRPr lang="en-US" altLang="ja-JP" sz="4400" dirty="0"/>
          </a:p>
          <a:p>
            <a:pPr algn="l"/>
            <a:r>
              <a:rPr lang="ja-JP" altLang="en-US" sz="4400" dirty="0"/>
              <a:t>df = iris[0:100]</a:t>
            </a:r>
            <a:endParaRPr lang="en-US" altLang="ja-JP" sz="4400" dirty="0"/>
          </a:p>
          <a:p>
            <a:pPr algn="l"/>
            <a:r>
              <a:rPr lang="ja-JP" altLang="en-US" sz="4400" dirty="0"/>
              <a:t>x = df[[</a:t>
            </a:r>
            <a:r>
              <a:rPr lang="en-US" altLang="ja-JP" sz="4400" dirty="0"/>
              <a:t>‘</a:t>
            </a:r>
            <a:r>
              <a:rPr lang="ja-JP" altLang="en-US" sz="4400" dirty="0"/>
              <a:t>がく片の長さ’]]</a:t>
            </a:r>
            <a:endParaRPr lang="en-US" altLang="ja-JP" sz="4400" dirty="0"/>
          </a:p>
          <a:p>
            <a:pPr algn="l"/>
            <a:r>
              <a:rPr lang="ja-JP" altLang="en-US" sz="4400" dirty="0"/>
              <a:t>y = df[</a:t>
            </a:r>
            <a:r>
              <a:rPr lang="en-US" altLang="ja-JP" sz="4400" dirty="0"/>
              <a:t>‘</a:t>
            </a:r>
            <a:r>
              <a:rPr lang="ja-JP" altLang="en-US" sz="4400" dirty="0"/>
              <a:t>アヤメの種類(0,1,2)</a:t>
            </a:r>
            <a:r>
              <a:rPr lang="en-US" altLang="ja-JP" sz="4400" dirty="0"/>
              <a:t>’</a:t>
            </a:r>
            <a:r>
              <a:rPr lang="ja-JP" altLang="en-US" sz="4400" dirty="0"/>
              <a:t>]</a:t>
            </a:r>
            <a:endParaRPr lang="en-US" altLang="ja-JP" sz="4400" dirty="0"/>
          </a:p>
          <a:p>
            <a:pPr algn="l"/>
            <a:r>
              <a:rPr lang="ja-JP" altLang="en-US" sz="4400" dirty="0"/>
              <a:t>from sklearn.model_selection import train_test_split</a:t>
            </a:r>
            <a:endParaRPr lang="en-US" altLang="ja-JP" sz="4400" dirty="0"/>
          </a:p>
          <a:p>
            <a:pPr algn="l"/>
            <a:r>
              <a:rPr lang="ja-JP" altLang="en-US" sz="4400" dirty="0"/>
              <a:t>x_train, x_test, y_train, y_test = train_test_split(x, y, test_size = 0.3, random_state=0)</a:t>
            </a:r>
            <a:endParaRPr lang="en-US" altLang="ja-JP" sz="4400" dirty="0"/>
          </a:p>
          <a:p>
            <a:pPr algn="l"/>
            <a:r>
              <a:rPr lang="ja-JP" altLang="en-US" sz="4400" dirty="0"/>
              <a:t>from sklearn.linear_model import LogisticRegression</a:t>
            </a:r>
            <a:endParaRPr lang="en-US" altLang="ja-JP" sz="4400" dirty="0"/>
          </a:p>
          <a:p>
            <a:pPr algn="l"/>
            <a:r>
              <a:rPr lang="ja-JP" altLang="en-US" sz="4400" dirty="0"/>
              <a:t>model = LogisticRegression()</a:t>
            </a:r>
            <a:endParaRPr lang="en-US" altLang="ja-JP" sz="4400" dirty="0"/>
          </a:p>
          <a:p>
            <a:pPr algn="l"/>
            <a:r>
              <a:rPr lang="ja-JP" altLang="en-US" sz="4400" dirty="0"/>
              <a:t>model.fit(x_train, y_train)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5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6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377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378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379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380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81" name="四角形"/>
          <p:cNvSpPr/>
          <p:nvPr/>
        </p:nvSpPr>
        <p:spPr>
          <a:xfrm>
            <a:off x="5360153" y="8047614"/>
            <a:ext cx="1907263" cy="2030203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82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383" name="y_test"/>
          <p:cNvSpPr txBox="1"/>
          <p:nvPr/>
        </p:nvSpPr>
        <p:spPr>
          <a:xfrm>
            <a:off x="5641319" y="8821416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384" name="線"/>
          <p:cNvSpPr/>
          <p:nvPr/>
        </p:nvSpPr>
        <p:spPr>
          <a:xfrm>
            <a:off x="1250934" y="7327982"/>
            <a:ext cx="638264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5" name="①データを特徴量データ(x)と正解データ(y)に分ける"/>
          <p:cNvSpPr txBox="1"/>
          <p:nvPr/>
        </p:nvSpPr>
        <p:spPr>
          <a:xfrm>
            <a:off x="8916000" y="2417029"/>
            <a:ext cx="12342420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①データを特徴量データ(x)と正解データ(y)に分ける</a:t>
            </a:r>
          </a:p>
        </p:txBody>
      </p:sp>
      <p:sp>
        <p:nvSpPr>
          <p:cNvPr id="386" name="df = iris[0:100]…"/>
          <p:cNvSpPr txBox="1"/>
          <p:nvPr/>
        </p:nvSpPr>
        <p:spPr>
          <a:xfrm>
            <a:off x="10673426" y="3659133"/>
            <a:ext cx="6825586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sz="4400" dirty="0"/>
              <a:t>df = iris[0:100]</a:t>
            </a:r>
          </a:p>
          <a:p>
            <a:pPr algn="l">
              <a:defRPr sz="3600"/>
            </a:pPr>
            <a:r>
              <a:rPr sz="4400" dirty="0"/>
              <a:t>x = df[['</a:t>
            </a:r>
            <a:r>
              <a:rPr sz="4400" dirty="0" err="1"/>
              <a:t>がく片の長さ</a:t>
            </a:r>
            <a:r>
              <a:rPr sz="4400" dirty="0"/>
              <a:t>']]</a:t>
            </a:r>
          </a:p>
          <a:p>
            <a:pPr algn="l">
              <a:defRPr sz="3600"/>
            </a:pPr>
            <a:r>
              <a:rPr sz="4400" dirty="0"/>
              <a:t>y = df['</a:t>
            </a:r>
            <a:r>
              <a:rPr sz="4400" dirty="0" err="1"/>
              <a:t>アヤメの種類</a:t>
            </a:r>
            <a:r>
              <a:rPr sz="4400" dirty="0"/>
              <a:t>(0,1,2)']</a:t>
            </a:r>
          </a:p>
        </p:txBody>
      </p:sp>
      <p:sp>
        <p:nvSpPr>
          <p:cNvPr id="387" name="②それぞれ学習用データ(train)と検証用データ(test)に分ける"/>
          <p:cNvSpPr txBox="1"/>
          <p:nvPr/>
        </p:nvSpPr>
        <p:spPr>
          <a:xfrm>
            <a:off x="8589852" y="7013658"/>
            <a:ext cx="14462710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②それぞれ学習用データ(train)と検証用データ(test)に分ける</a:t>
            </a:r>
          </a:p>
        </p:txBody>
      </p:sp>
      <p:sp>
        <p:nvSpPr>
          <p:cNvPr id="388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89" name="from sklearn.model_selection import train_test_split…"/>
          <p:cNvSpPr txBox="1"/>
          <p:nvPr/>
        </p:nvSpPr>
        <p:spPr>
          <a:xfrm>
            <a:off x="8670211" y="9137426"/>
            <a:ext cx="13731323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sz="4400" dirty="0"/>
              <a:t>from </a:t>
            </a:r>
            <a:r>
              <a:rPr sz="4400" dirty="0" err="1"/>
              <a:t>sklearn.model_selection</a:t>
            </a:r>
            <a:r>
              <a:rPr sz="4400" dirty="0"/>
              <a:t> import </a:t>
            </a:r>
            <a:r>
              <a:rPr sz="4400" dirty="0" err="1"/>
              <a:t>train_test_split</a:t>
            </a:r>
            <a:endParaRPr sz="4400" dirty="0"/>
          </a:p>
          <a:p>
            <a:pPr algn="l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 err="1"/>
              <a:t>x_train</a:t>
            </a:r>
            <a:r>
              <a:rPr sz="4400" dirty="0"/>
              <a:t>, </a:t>
            </a:r>
            <a:r>
              <a:rPr sz="4400" dirty="0" err="1"/>
              <a:t>x_test</a:t>
            </a:r>
            <a:r>
              <a:rPr sz="4400" dirty="0"/>
              <a:t>, </a:t>
            </a:r>
            <a:r>
              <a:rPr sz="4400" dirty="0" err="1"/>
              <a:t>y_train</a:t>
            </a:r>
            <a:r>
              <a:rPr sz="4400" dirty="0"/>
              <a:t>, </a:t>
            </a:r>
            <a:r>
              <a:rPr sz="4400" dirty="0" err="1"/>
              <a:t>y_test</a:t>
            </a:r>
            <a:r>
              <a:rPr sz="4400" dirty="0"/>
              <a:t> = </a:t>
            </a:r>
            <a:r>
              <a:rPr sz="4400" dirty="0" err="1"/>
              <a:t>train_test_split</a:t>
            </a:r>
            <a:r>
              <a:rPr sz="4400" dirty="0"/>
              <a:t>(</a:t>
            </a:r>
          </a:p>
          <a:p>
            <a:pPr algn="l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/>
              <a:t>　　　　　　　　　x, y, </a:t>
            </a:r>
            <a:r>
              <a:rPr sz="4400" dirty="0" err="1"/>
              <a:t>test_size</a:t>
            </a:r>
            <a:r>
              <a:rPr sz="4400" dirty="0"/>
              <a:t> = 0.3, </a:t>
            </a:r>
            <a:r>
              <a:rPr sz="4400" dirty="0" err="1"/>
              <a:t>random_state</a:t>
            </a:r>
            <a:r>
              <a:rPr sz="4400" dirty="0"/>
              <a:t>=0)</a:t>
            </a:r>
          </a:p>
        </p:txBody>
      </p:sp>
      <p:sp>
        <p:nvSpPr>
          <p:cNvPr id="19" name="4 ) ロジスティック回帰(もう少し詳しく)">
            <a:extLst>
              <a:ext uri="{FF2B5EF4-FFF2-40B4-BE49-F238E27FC236}">
                <a16:creationId xmlns:a16="http://schemas.microsoft.com/office/drawing/2014/main" id="{B697CF26-2354-4B83-8583-F145BB0C64DA}"/>
              </a:ext>
            </a:extLst>
          </p:cNvPr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 </a:t>
            </a:r>
            <a:r>
              <a:rPr dirty="0"/>
              <a:t>)</a:t>
            </a:r>
            <a:r>
              <a:rPr lang="ja-JP" altLang="en-US" dirty="0"/>
              <a:t>全データを学習用と検証用に分割して学習①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表"/>
          <p:cNvGraphicFramePr/>
          <p:nvPr/>
        </p:nvGraphicFramePr>
        <p:xfrm>
          <a:off x="853852" y="3985408"/>
          <a:ext cx="3775979" cy="332882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61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2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No.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年齢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歯周病の歯の本数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01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17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20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05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ヒラギノ角ゴ ProN W6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77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ヒラギノ角ゴ ProN W3"/>
                        </a:rPr>
                        <a:t>13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5" name="スクリーンショット 2021-01-04 14.56.15.png" descr="スクリーンショット 2021-01-04 14.56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00" y="3820886"/>
            <a:ext cx="5360632" cy="374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スクリーンショット 2021-01-05 13.33.38.png" descr="スクリーンショット 2021-01-05 13.33.38.png"/>
          <p:cNvPicPr>
            <a:picLocks noChangeAspect="1"/>
          </p:cNvPicPr>
          <p:nvPr/>
        </p:nvPicPr>
        <p:blipFill>
          <a:blip r:embed="rId3"/>
          <a:srcRect l="8054" t="44240" r="53662"/>
          <a:stretch>
            <a:fillRect/>
          </a:stretch>
        </p:blipFill>
        <p:spPr>
          <a:xfrm>
            <a:off x="11801973" y="3675657"/>
            <a:ext cx="5845880" cy="40315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9" name="グループ"/>
          <p:cNvGrpSpPr/>
          <p:nvPr/>
        </p:nvGrpSpPr>
        <p:grpSpPr>
          <a:xfrm>
            <a:off x="17957482" y="3682920"/>
            <a:ext cx="5824626" cy="4016931"/>
            <a:chOff x="0" y="0"/>
            <a:chExt cx="5824625" cy="4016929"/>
          </a:xfrm>
        </p:grpSpPr>
        <p:pic>
          <p:nvPicPr>
            <p:cNvPr id="167" name="スクリーンショット 2021-01-05 13.33.38.png" descr="スクリーンショット 2021-01-05 13.33.38.png"/>
            <p:cNvPicPr>
              <a:picLocks noChangeAspect="1"/>
            </p:cNvPicPr>
            <p:nvPr/>
          </p:nvPicPr>
          <p:blipFill>
            <a:blip r:embed="rId3"/>
            <a:srcRect l="8054" t="44240" r="53662"/>
            <a:stretch>
              <a:fillRect/>
            </a:stretch>
          </p:blipFill>
          <p:spPr>
            <a:xfrm>
              <a:off x="0" y="0"/>
              <a:ext cx="5824626" cy="4016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円形"/>
            <p:cNvSpPr/>
            <p:nvPr/>
          </p:nvSpPr>
          <p:spPr>
            <a:xfrm>
              <a:off x="5299080" y="948348"/>
              <a:ext cx="200514" cy="20473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</p:grpSp>
      <p:sp>
        <p:nvSpPr>
          <p:cNvPr id="170" name="①データの準備"/>
          <p:cNvSpPr txBox="1"/>
          <p:nvPr/>
        </p:nvSpPr>
        <p:spPr>
          <a:xfrm>
            <a:off x="862243" y="2546712"/>
            <a:ext cx="37592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①データの準備</a:t>
            </a:r>
          </a:p>
        </p:txBody>
      </p:sp>
      <p:sp>
        <p:nvSpPr>
          <p:cNvPr id="171" name="②学習モデルの決定"/>
          <p:cNvSpPr txBox="1"/>
          <p:nvPr/>
        </p:nvSpPr>
        <p:spPr>
          <a:xfrm>
            <a:off x="6504238" y="2546712"/>
            <a:ext cx="4769359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②学習モデルの決定</a:t>
            </a:r>
          </a:p>
        </p:txBody>
      </p:sp>
      <p:sp>
        <p:nvSpPr>
          <p:cNvPr id="172" name="④予測、分類など"/>
          <p:cNvSpPr txBox="1"/>
          <p:nvPr/>
        </p:nvSpPr>
        <p:spPr>
          <a:xfrm>
            <a:off x="18729844" y="2546712"/>
            <a:ext cx="42799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④予測、分類など</a:t>
            </a:r>
          </a:p>
        </p:txBody>
      </p:sp>
      <p:sp>
        <p:nvSpPr>
          <p:cNvPr id="173" name="教師あり機械学習ではこのように教師データをもとにいずれかのモデル(ここでは線形回帰)…"/>
          <p:cNvSpPr txBox="1"/>
          <p:nvPr/>
        </p:nvSpPr>
        <p:spPr>
          <a:xfrm>
            <a:off x="1558912" y="10985140"/>
            <a:ext cx="21266176" cy="141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教師あり機械学習ではこのように教師データをもとにいずれかのモデル(ここでは線形回帰)</a:t>
            </a:r>
          </a:p>
          <a:p>
            <a:pPr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を適用して学習させ、予測や分類を行う</a:t>
            </a:r>
          </a:p>
        </p:txBody>
      </p:sp>
      <p:sp>
        <p:nvSpPr>
          <p:cNvPr id="174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75" name="前回までの教師あり機械学習の流れ"/>
          <p:cNvSpPr txBox="1"/>
          <p:nvPr/>
        </p:nvSpPr>
        <p:spPr>
          <a:xfrm>
            <a:off x="6538872" y="324932"/>
            <a:ext cx="11306256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前回までの教師あり機械学習の流れ</a:t>
            </a:r>
          </a:p>
        </p:txBody>
      </p:sp>
      <p:sp>
        <p:nvSpPr>
          <p:cNvPr id="176" name="model = LinearRegression()"/>
          <p:cNvSpPr txBox="1"/>
          <p:nvPr/>
        </p:nvSpPr>
        <p:spPr>
          <a:xfrm>
            <a:off x="5795584" y="8515383"/>
            <a:ext cx="5545901" cy="56515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 = LinearRegression()</a:t>
            </a:r>
          </a:p>
        </p:txBody>
      </p:sp>
      <p:sp>
        <p:nvSpPr>
          <p:cNvPr id="177" name="③学習"/>
          <p:cNvSpPr txBox="1"/>
          <p:nvPr/>
        </p:nvSpPr>
        <p:spPr>
          <a:xfrm>
            <a:off x="13574613" y="2546712"/>
            <a:ext cx="16764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③学習</a:t>
            </a:r>
          </a:p>
        </p:txBody>
      </p:sp>
      <p:sp>
        <p:nvSpPr>
          <p:cNvPr id="178" name="model.fit(x,y)"/>
          <p:cNvSpPr txBox="1"/>
          <p:nvPr/>
        </p:nvSpPr>
        <p:spPr>
          <a:xfrm>
            <a:off x="13803532" y="8521733"/>
            <a:ext cx="2651710" cy="55245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model.fit(x,y)</a:t>
            </a:r>
          </a:p>
        </p:txBody>
      </p:sp>
      <p:sp>
        <p:nvSpPr>
          <p:cNvPr id="179" name="model.predict(x,y)"/>
          <p:cNvSpPr txBox="1"/>
          <p:nvPr/>
        </p:nvSpPr>
        <p:spPr>
          <a:xfrm>
            <a:off x="19241800" y="8521733"/>
            <a:ext cx="3638716" cy="55245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model.predict(x,y)</a:t>
            </a:r>
          </a:p>
        </p:txBody>
      </p:sp>
      <p:sp>
        <p:nvSpPr>
          <p:cNvPr id="180" name="x = (説明変数)…"/>
          <p:cNvSpPr txBox="1"/>
          <p:nvPr/>
        </p:nvSpPr>
        <p:spPr>
          <a:xfrm>
            <a:off x="1362445" y="8223283"/>
            <a:ext cx="2758796" cy="114935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x = (説明変数)</a:t>
            </a:r>
          </a:p>
          <a:p>
            <a:pPr algn="l">
              <a:defRPr sz="3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y = (目的変数)</a:t>
            </a:r>
          </a:p>
        </p:txBody>
      </p:sp>
      <p:sp>
        <p:nvSpPr>
          <p:cNvPr id="181" name="四角形"/>
          <p:cNvSpPr/>
          <p:nvPr/>
        </p:nvSpPr>
        <p:spPr>
          <a:xfrm>
            <a:off x="5764534" y="3538609"/>
            <a:ext cx="12096784" cy="422242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82" name="矢印"/>
          <p:cNvSpPr/>
          <p:nvPr/>
        </p:nvSpPr>
        <p:spPr>
          <a:xfrm>
            <a:off x="11398884" y="5495225"/>
            <a:ext cx="650284" cy="618072"/>
          </a:xfrm>
          <a:prstGeom prst="rightArrow">
            <a:avLst>
              <a:gd name="adj1" fmla="val 32000"/>
              <a:gd name="adj2" fmla="val 6733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93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94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395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396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x_train</a:t>
            </a:r>
          </a:p>
        </p:txBody>
      </p:sp>
      <p:sp>
        <p:nvSpPr>
          <p:cNvPr id="397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y_train</a:t>
            </a:r>
          </a:p>
        </p:txBody>
      </p:sp>
      <p:sp>
        <p:nvSpPr>
          <p:cNvPr id="398" name="角丸四角形"/>
          <p:cNvSpPr/>
          <p:nvPr/>
        </p:nvSpPr>
        <p:spPr>
          <a:xfrm>
            <a:off x="9129386" y="3822802"/>
            <a:ext cx="2567942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99" name="学習モデルの選定"/>
          <p:cNvSpPr txBox="1"/>
          <p:nvPr/>
        </p:nvSpPr>
        <p:spPr>
          <a:xfrm>
            <a:off x="9070098" y="1620407"/>
            <a:ext cx="3341117" cy="508001"/>
          </a:xfrm>
          <a:prstGeom prst="rect">
            <a:avLst/>
          </a:prstGeom>
          <a:solidFill>
            <a:schemeClr val="accent3">
              <a:alpha val="513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学習モデルの選定</a:t>
            </a:r>
          </a:p>
        </p:txBody>
      </p:sp>
      <p:sp>
        <p:nvSpPr>
          <p:cNvPr id="400" name="学習"/>
          <p:cNvSpPr txBox="1"/>
          <p:nvPr/>
        </p:nvSpPr>
        <p:spPr>
          <a:xfrm>
            <a:off x="9683106" y="4917630"/>
            <a:ext cx="14605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</a:t>
            </a:r>
          </a:p>
        </p:txBody>
      </p:sp>
      <p:sp>
        <p:nvSpPr>
          <p:cNvPr id="401" name="矢印"/>
          <p:cNvSpPr/>
          <p:nvPr/>
        </p:nvSpPr>
        <p:spPr>
          <a:xfrm>
            <a:off x="7687212" y="476043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02" name="矢印"/>
          <p:cNvSpPr/>
          <p:nvPr/>
        </p:nvSpPr>
        <p:spPr>
          <a:xfrm rot="5400000">
            <a:off x="9841664" y="232305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03" name="角丸四角形"/>
          <p:cNvSpPr/>
          <p:nvPr/>
        </p:nvSpPr>
        <p:spPr>
          <a:xfrm>
            <a:off x="12886673" y="3822425"/>
            <a:ext cx="2567941" cy="282372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04" name="学習済み…"/>
          <p:cNvSpPr txBox="1"/>
          <p:nvPr/>
        </p:nvSpPr>
        <p:spPr>
          <a:xfrm>
            <a:off x="13033993" y="4616175"/>
            <a:ext cx="2273301" cy="1460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学習済み</a:t>
            </a:r>
          </a:p>
          <a:p>
            <a:pPr>
              <a:defRPr sz="4200"/>
            </a:pPr>
            <a:r>
              <a:t>モデル</a:t>
            </a:r>
          </a:p>
        </p:txBody>
      </p:sp>
      <p:sp>
        <p:nvSpPr>
          <p:cNvPr id="405" name="矢印"/>
          <p:cNvSpPr/>
          <p:nvPr/>
        </p:nvSpPr>
        <p:spPr>
          <a:xfrm>
            <a:off x="11869501" y="4828453"/>
            <a:ext cx="979619" cy="1133970"/>
          </a:xfrm>
          <a:prstGeom prst="rightArrow">
            <a:avLst>
              <a:gd name="adj1" fmla="val 31663"/>
              <a:gd name="adj2" fmla="val 554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06" name="学習用データを用いて学習させる"/>
          <p:cNvSpPr txBox="1"/>
          <p:nvPr/>
        </p:nvSpPr>
        <p:spPr>
          <a:xfrm>
            <a:off x="6796481" y="7432675"/>
            <a:ext cx="7888352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学習用データを用いて学習させる</a:t>
            </a:r>
          </a:p>
        </p:txBody>
      </p:sp>
      <p:grpSp>
        <p:nvGrpSpPr>
          <p:cNvPr id="409" name="グループ"/>
          <p:cNvGrpSpPr/>
          <p:nvPr/>
        </p:nvGrpSpPr>
        <p:grpSpPr>
          <a:xfrm>
            <a:off x="10431964" y="9876244"/>
            <a:ext cx="3958501" cy="2780891"/>
            <a:chOff x="0" y="314324"/>
            <a:chExt cx="3958500" cy="2780890"/>
          </a:xfrm>
        </p:grpSpPr>
        <p:sp>
          <p:nvSpPr>
            <p:cNvPr id="407" name="from sklearn.linear_model import LogisticRegression…"/>
            <p:cNvSpPr/>
            <p:nvPr/>
          </p:nvSpPr>
          <p:spPr>
            <a:xfrm>
              <a:off x="0" y="1825215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rPr sz="4400" dirty="0"/>
                <a:t>from </a:t>
              </a:r>
              <a:r>
                <a:rPr sz="4400" dirty="0" err="1"/>
                <a:t>sklearn.linear_model</a:t>
              </a:r>
              <a:r>
                <a:rPr sz="4400" dirty="0"/>
                <a:t> import </a:t>
              </a:r>
              <a:r>
                <a:rPr sz="4400" dirty="0" err="1"/>
                <a:t>LogisticRegression</a:t>
              </a:r>
              <a:endParaRPr sz="4400" dirty="0"/>
            </a:p>
            <a:p>
              <a:pPr algn="l"/>
              <a:r>
                <a:rPr sz="4400" dirty="0"/>
                <a:t>model = </a:t>
              </a:r>
              <a:r>
                <a:rPr sz="4400" dirty="0" err="1"/>
                <a:t>LogisticRegression</a:t>
              </a:r>
              <a:r>
                <a:rPr sz="4400" dirty="0"/>
                <a:t>()</a:t>
              </a:r>
            </a:p>
            <a:p>
              <a:pPr algn="l"/>
              <a:r>
                <a:rPr sz="4400" dirty="0" err="1"/>
                <a:t>model.fit</a:t>
              </a:r>
              <a:r>
                <a:rPr sz="4400" dirty="0"/>
                <a:t>(</a:t>
              </a:r>
              <a:r>
                <a:rPr sz="4400" dirty="0" err="1"/>
                <a:t>x_train</a:t>
              </a:r>
              <a:r>
                <a:rPr sz="4400" dirty="0"/>
                <a:t>, </a:t>
              </a:r>
              <a:r>
                <a:rPr sz="4400" dirty="0" err="1"/>
                <a:t>y_train</a:t>
              </a:r>
              <a:r>
                <a:rPr sz="4400" dirty="0"/>
                <a:t>)</a:t>
              </a:r>
            </a:p>
          </p:txBody>
        </p:sp>
        <p:sp>
          <p:nvSpPr>
            <p:cNvPr id="408" name="ロジスティック回帰"/>
            <p:cNvSpPr/>
            <p:nvPr/>
          </p:nvSpPr>
          <p:spPr>
            <a:xfrm>
              <a:off x="2688500" y="31432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1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rPr lang="en-US" dirty="0"/>
                <a:t>           </a:t>
              </a:r>
              <a:r>
                <a:rPr dirty="0" err="1"/>
                <a:t>ロジスティック回帰</a:t>
              </a:r>
              <a:endParaRPr lang="en-US" dirty="0"/>
            </a:p>
            <a:p>
              <a:endParaRPr dirty="0"/>
            </a:p>
          </p:txBody>
        </p:sp>
      </p:grpSp>
      <p:sp>
        <p:nvSpPr>
          <p:cNvPr id="410" name="#モデルの選択…"/>
          <p:cNvSpPr txBox="1"/>
          <p:nvPr/>
        </p:nvSpPr>
        <p:spPr>
          <a:xfrm>
            <a:off x="1269580" y="8978846"/>
            <a:ext cx="6829134" cy="30162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#モデルの選択</a:t>
            </a:r>
          </a:p>
          <a:p>
            <a: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(変数名) = 学習モデル()</a:t>
            </a:r>
          </a:p>
          <a:p>
            <a: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#選択したモデルの学習</a:t>
            </a:r>
          </a:p>
          <a:p>
            <a: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(変数名).fit(x_train, y_train)</a:t>
            </a:r>
          </a:p>
        </p:txBody>
      </p:sp>
      <p:sp>
        <p:nvSpPr>
          <p:cNvPr id="41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" name="4 ) ロジスティック回帰(もう少し詳しく)">
            <a:extLst>
              <a:ext uri="{FF2B5EF4-FFF2-40B4-BE49-F238E27FC236}">
                <a16:creationId xmlns:a16="http://schemas.microsoft.com/office/drawing/2014/main" id="{08F5572E-E00F-41E5-A1AC-0E7A3F60831D}"/>
              </a:ext>
            </a:extLst>
          </p:cNvPr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 </a:t>
            </a:r>
            <a:r>
              <a:rPr dirty="0"/>
              <a:t>)</a:t>
            </a:r>
            <a:r>
              <a:rPr lang="ja-JP" altLang="en-US" dirty="0"/>
              <a:t>全データを学習用と検証用に分割して学習①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15" name="四角形"/>
          <p:cNvSpPr/>
          <p:nvPr/>
        </p:nvSpPr>
        <p:spPr>
          <a:xfrm>
            <a:off x="5360153" y="11513711"/>
            <a:ext cx="1907263" cy="127000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16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x_test</a:t>
            </a:r>
          </a:p>
        </p:txBody>
      </p:sp>
      <p:sp>
        <p:nvSpPr>
          <p:cNvPr id="417" name="y_test"/>
          <p:cNvSpPr txBox="1"/>
          <p:nvPr/>
        </p:nvSpPr>
        <p:spPr>
          <a:xfrm>
            <a:off x="5641319" y="1190741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y_test</a:t>
            </a:r>
          </a:p>
        </p:txBody>
      </p:sp>
      <p:sp>
        <p:nvSpPr>
          <p:cNvPr id="418" name="角丸四角形"/>
          <p:cNvSpPr/>
          <p:nvPr/>
        </p:nvSpPr>
        <p:spPr>
          <a:xfrm>
            <a:off x="12886673" y="7650853"/>
            <a:ext cx="2567941" cy="2823725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  <a:alpha val="4793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19" name="学習済み…"/>
          <p:cNvSpPr txBox="1"/>
          <p:nvPr/>
        </p:nvSpPr>
        <p:spPr>
          <a:xfrm>
            <a:off x="13033993" y="8444604"/>
            <a:ext cx="2273301" cy="14605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学習済み</a:t>
            </a:r>
          </a:p>
          <a:p>
            <a:pPr>
              <a:defRPr sz="4200"/>
            </a:pPr>
            <a:r>
              <a:t>モデル</a:t>
            </a:r>
          </a:p>
        </p:txBody>
      </p:sp>
      <p:sp>
        <p:nvSpPr>
          <p:cNvPr id="420" name="矢印"/>
          <p:cNvSpPr/>
          <p:nvPr/>
        </p:nvSpPr>
        <p:spPr>
          <a:xfrm>
            <a:off x="5678784" y="8427715"/>
            <a:ext cx="67677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1" name="矢印"/>
          <p:cNvSpPr/>
          <p:nvPr/>
        </p:nvSpPr>
        <p:spPr>
          <a:xfrm>
            <a:off x="8130108" y="11513711"/>
            <a:ext cx="73464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2" name="角丸四角形"/>
          <p:cNvSpPr/>
          <p:nvPr/>
        </p:nvSpPr>
        <p:spPr>
          <a:xfrm>
            <a:off x="16898867" y="8047614"/>
            <a:ext cx="3341117" cy="2030203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  <a:alpha val="5887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3" name="角丸四角形"/>
          <p:cNvSpPr/>
          <p:nvPr/>
        </p:nvSpPr>
        <p:spPr>
          <a:xfrm>
            <a:off x="16898867" y="11273783"/>
            <a:ext cx="5197454" cy="1749856"/>
          </a:xfrm>
          <a:prstGeom prst="roundRect">
            <a:avLst>
              <a:gd name="adj" fmla="val 17403"/>
            </a:avLst>
          </a:prstGeom>
          <a:solidFill>
            <a:schemeClr val="accent5">
              <a:hueOff val="-82419"/>
              <a:satOff val="-9513"/>
              <a:lumOff val="-16343"/>
              <a:alpha val="5887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4" name="正解の予測"/>
          <p:cNvSpPr txBox="1"/>
          <p:nvPr/>
        </p:nvSpPr>
        <p:spPr>
          <a:xfrm>
            <a:off x="17166074" y="8732515"/>
            <a:ext cx="28067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正解の予測</a:t>
            </a:r>
          </a:p>
        </p:txBody>
      </p:sp>
      <p:sp>
        <p:nvSpPr>
          <p:cNvPr id="425" name="正解との比較・評価"/>
          <p:cNvSpPr txBox="1"/>
          <p:nvPr/>
        </p:nvSpPr>
        <p:spPr>
          <a:xfrm>
            <a:off x="17027442" y="11818512"/>
            <a:ext cx="49403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正解との比較・評価</a:t>
            </a:r>
          </a:p>
        </p:txBody>
      </p:sp>
      <p:sp>
        <p:nvSpPr>
          <p:cNvPr id="426" name="矢印"/>
          <p:cNvSpPr/>
          <p:nvPr/>
        </p:nvSpPr>
        <p:spPr>
          <a:xfrm rot="5400000">
            <a:off x="18539891" y="10223502"/>
            <a:ext cx="812800" cy="904595"/>
          </a:xfrm>
          <a:prstGeom prst="rightArrow">
            <a:avLst>
              <a:gd name="adj1" fmla="val 27492"/>
              <a:gd name="adj2" fmla="val 6748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7" name="矢印"/>
          <p:cNvSpPr/>
          <p:nvPr/>
        </p:nvSpPr>
        <p:spPr>
          <a:xfrm>
            <a:off x="15746874" y="8495731"/>
            <a:ext cx="979620" cy="1133969"/>
          </a:xfrm>
          <a:prstGeom prst="rightArrow">
            <a:avLst>
              <a:gd name="adj1" fmla="val 31663"/>
              <a:gd name="adj2" fmla="val 554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8" name="検証用データを用いて学習結果を評価する"/>
          <p:cNvSpPr txBox="1"/>
          <p:nvPr/>
        </p:nvSpPr>
        <p:spPr>
          <a:xfrm>
            <a:off x="2043610" y="1855195"/>
            <a:ext cx="9986773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検証用データを用いて学習結果を評価する</a:t>
            </a:r>
          </a:p>
        </p:txBody>
      </p:sp>
      <p:sp>
        <p:nvSpPr>
          <p:cNvPr id="429" name="x_test(特徴量データ)を用いて正解を予測して、y_test(実際の正解)との違いを比較・評価する"/>
          <p:cNvSpPr txBox="1"/>
          <p:nvPr/>
        </p:nvSpPr>
        <p:spPr>
          <a:xfrm>
            <a:off x="1149642" y="2920080"/>
            <a:ext cx="22084717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x_test(特徴量データ)を用いて正解を予測して、y_test(実際の正解)との違いを比較・評価する</a:t>
            </a:r>
          </a:p>
        </p:txBody>
      </p:sp>
      <p:sp>
        <p:nvSpPr>
          <p:cNvPr id="430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1" name="print(model2.predict(x2_test))…"/>
          <p:cNvSpPr txBox="1"/>
          <p:nvPr/>
        </p:nvSpPr>
        <p:spPr>
          <a:xfrm>
            <a:off x="6596224" y="4207409"/>
            <a:ext cx="8861400" cy="194925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/>
            </a:pPr>
            <a:r>
              <a:rPr sz="6000" dirty="0"/>
              <a:t>print(</a:t>
            </a:r>
            <a:r>
              <a:rPr sz="6000" dirty="0" err="1"/>
              <a:t>model.predict</a:t>
            </a:r>
            <a:r>
              <a:rPr sz="6000" dirty="0"/>
              <a:t>(</a:t>
            </a:r>
            <a:r>
              <a:rPr sz="6000" dirty="0" err="1"/>
              <a:t>x_test</a:t>
            </a:r>
            <a:r>
              <a:rPr sz="6000" dirty="0"/>
              <a:t>))</a:t>
            </a:r>
          </a:p>
          <a:p>
            <a:pPr algn="l">
              <a:defRPr sz="3900"/>
            </a:pPr>
            <a:r>
              <a:rPr sz="6000" dirty="0"/>
              <a:t>print(</a:t>
            </a:r>
            <a:r>
              <a:rPr sz="6000" dirty="0" err="1"/>
              <a:t>np.array</a:t>
            </a:r>
            <a:r>
              <a:rPr sz="6000" dirty="0"/>
              <a:t>(</a:t>
            </a:r>
            <a:r>
              <a:rPr sz="6000" dirty="0" err="1"/>
              <a:t>y_test</a:t>
            </a:r>
            <a:r>
              <a:rPr sz="6000" dirty="0"/>
              <a:t>))</a:t>
            </a:r>
          </a:p>
        </p:txBody>
      </p:sp>
      <p:sp>
        <p:nvSpPr>
          <p:cNvPr id="432" name="4 ) ロジスティック回帰(もう少し詳しく)"/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全データを学習用と検証用に分割して学習②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検証用データを用いて学習結果を評価する"/>
          <p:cNvSpPr txBox="1"/>
          <p:nvPr/>
        </p:nvSpPr>
        <p:spPr>
          <a:xfrm>
            <a:off x="1465467" y="1855195"/>
            <a:ext cx="9986773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検証用データを用いて学習結果を評価する</a:t>
            </a:r>
          </a:p>
        </p:txBody>
      </p:sp>
      <p:sp>
        <p:nvSpPr>
          <p:cNvPr id="43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6" name="print(x2_test)…"/>
          <p:cNvSpPr txBox="1"/>
          <p:nvPr/>
        </p:nvSpPr>
        <p:spPr>
          <a:xfrm>
            <a:off x="16813052" y="2824820"/>
            <a:ext cx="1782539" cy="9459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rPr dirty="0"/>
              <a:t>print(</a:t>
            </a:r>
            <a:r>
              <a:rPr dirty="0" err="1"/>
              <a:t>x_test</a:t>
            </a:r>
            <a:r>
              <a:rPr dirty="0"/>
              <a:t>)</a:t>
            </a:r>
          </a:p>
          <a:p>
            <a:pPr algn="l">
              <a:defRPr sz="1900"/>
            </a:pPr>
            <a:r>
              <a:rPr dirty="0"/>
              <a:t>    </a:t>
            </a:r>
            <a:r>
              <a:rPr dirty="0" err="1"/>
              <a:t>がく片の長さ</a:t>
            </a:r>
            <a:endParaRPr dirty="0"/>
          </a:p>
          <a:p>
            <a:pPr algn="l">
              <a:defRPr sz="1900"/>
            </a:pPr>
            <a:r>
              <a:rPr dirty="0"/>
              <a:t>26     5.0</a:t>
            </a:r>
          </a:p>
          <a:p>
            <a:pPr algn="l">
              <a:defRPr sz="1900"/>
            </a:pPr>
            <a:r>
              <a:rPr dirty="0"/>
              <a:t>86     6.7</a:t>
            </a:r>
          </a:p>
          <a:p>
            <a:pPr algn="l">
              <a:defRPr sz="1900"/>
            </a:pPr>
            <a:r>
              <a:rPr dirty="0"/>
              <a:t>2      4.7</a:t>
            </a:r>
          </a:p>
          <a:p>
            <a:pPr algn="l">
              <a:defRPr sz="1900"/>
            </a:pPr>
            <a:r>
              <a:rPr dirty="0"/>
              <a:t>55     5.7</a:t>
            </a:r>
          </a:p>
          <a:p>
            <a:pPr algn="l">
              <a:defRPr sz="1900"/>
            </a:pPr>
            <a:r>
              <a:rPr dirty="0"/>
              <a:t>75     6.6</a:t>
            </a:r>
          </a:p>
          <a:p>
            <a:pPr algn="l">
              <a:defRPr sz="1900"/>
            </a:pPr>
            <a:r>
              <a:rPr dirty="0"/>
              <a:t>93     5.0</a:t>
            </a:r>
          </a:p>
          <a:p>
            <a:pPr algn="l">
              <a:defRPr sz="1900"/>
            </a:pPr>
            <a:r>
              <a:rPr dirty="0"/>
              <a:t>16     5.4</a:t>
            </a:r>
          </a:p>
          <a:p>
            <a:pPr algn="l">
              <a:defRPr sz="1900"/>
            </a:pPr>
            <a:r>
              <a:rPr dirty="0"/>
              <a:t>73     6.1</a:t>
            </a:r>
          </a:p>
          <a:p>
            <a:pPr algn="l">
              <a:defRPr sz="1900"/>
            </a:pPr>
            <a:r>
              <a:rPr dirty="0"/>
              <a:t>54     6.5</a:t>
            </a:r>
          </a:p>
          <a:p>
            <a:pPr algn="l">
              <a:defRPr sz="1900"/>
            </a:pPr>
            <a:r>
              <a:rPr dirty="0"/>
              <a:t>95     5.7</a:t>
            </a:r>
          </a:p>
          <a:p>
            <a:pPr algn="l">
              <a:defRPr sz="1900"/>
            </a:pPr>
            <a:r>
              <a:rPr dirty="0"/>
              <a:t>53     5.5</a:t>
            </a:r>
          </a:p>
          <a:p>
            <a:pPr algn="l">
              <a:defRPr sz="1900"/>
            </a:pPr>
            <a:r>
              <a:rPr dirty="0"/>
              <a:t>92     5.8</a:t>
            </a:r>
          </a:p>
          <a:p>
            <a:pPr algn="l">
              <a:defRPr sz="1900"/>
            </a:pPr>
            <a:r>
              <a:rPr dirty="0"/>
              <a:t>78     6.0</a:t>
            </a:r>
          </a:p>
          <a:p>
            <a:pPr algn="l">
              <a:defRPr sz="1900"/>
            </a:pPr>
            <a:r>
              <a:rPr dirty="0"/>
              <a:t>13     4.3</a:t>
            </a:r>
          </a:p>
          <a:p>
            <a:pPr algn="l">
              <a:defRPr sz="1900"/>
            </a:pPr>
            <a:r>
              <a:rPr dirty="0"/>
              <a:t>7      5.0</a:t>
            </a:r>
          </a:p>
          <a:p>
            <a:pPr algn="l">
              <a:defRPr sz="1900"/>
            </a:pPr>
            <a:r>
              <a:rPr dirty="0"/>
              <a:t>30     4.8</a:t>
            </a:r>
          </a:p>
          <a:p>
            <a:pPr algn="l">
              <a:defRPr sz="1900"/>
            </a:pPr>
            <a:r>
              <a:rPr dirty="0"/>
              <a:t>22     4.6</a:t>
            </a:r>
          </a:p>
          <a:p>
            <a:pPr algn="l">
              <a:defRPr sz="1900"/>
            </a:pPr>
            <a:r>
              <a:rPr dirty="0"/>
              <a:t>24     4.8</a:t>
            </a:r>
          </a:p>
          <a:p>
            <a:pPr algn="l">
              <a:defRPr sz="1900"/>
            </a:pPr>
            <a:r>
              <a:rPr dirty="0"/>
              <a:t>33     5.5</a:t>
            </a:r>
          </a:p>
          <a:p>
            <a:pPr algn="l">
              <a:defRPr sz="1900"/>
            </a:pPr>
            <a:r>
              <a:rPr dirty="0"/>
              <a:t>8      4.4</a:t>
            </a:r>
          </a:p>
          <a:p>
            <a:pPr algn="l">
              <a:defRPr sz="1900"/>
            </a:pPr>
            <a:r>
              <a:rPr dirty="0"/>
              <a:t>43     5.0</a:t>
            </a:r>
          </a:p>
          <a:p>
            <a:pPr algn="l">
              <a:defRPr sz="1900"/>
            </a:pPr>
            <a:r>
              <a:rPr dirty="0"/>
              <a:t>62     6.0</a:t>
            </a:r>
          </a:p>
          <a:p>
            <a:pPr algn="l">
              <a:defRPr sz="1900"/>
            </a:pPr>
            <a:r>
              <a:rPr dirty="0"/>
              <a:t>3      4.6</a:t>
            </a:r>
          </a:p>
          <a:p>
            <a:pPr algn="l">
              <a:defRPr sz="1900"/>
            </a:pPr>
            <a:r>
              <a:rPr dirty="0"/>
              <a:t>71     6.1</a:t>
            </a:r>
          </a:p>
          <a:p>
            <a:pPr algn="l">
              <a:defRPr sz="1900"/>
            </a:pPr>
            <a:r>
              <a:rPr dirty="0"/>
              <a:t>45     4.8</a:t>
            </a:r>
          </a:p>
          <a:p>
            <a:pPr algn="l">
              <a:defRPr sz="1900"/>
            </a:pPr>
            <a:r>
              <a:rPr dirty="0"/>
              <a:t>48     5.3</a:t>
            </a:r>
          </a:p>
          <a:p>
            <a:pPr algn="l">
              <a:defRPr sz="1900"/>
            </a:pPr>
            <a:r>
              <a:rPr dirty="0"/>
              <a:t>6      4.6</a:t>
            </a:r>
          </a:p>
          <a:p>
            <a:pPr algn="l">
              <a:defRPr sz="1900"/>
            </a:pPr>
            <a:r>
              <a:rPr dirty="0"/>
              <a:t>99     5.7</a:t>
            </a:r>
          </a:p>
          <a:p>
            <a:pPr algn="l">
              <a:defRPr sz="1900"/>
            </a:pPr>
            <a:r>
              <a:rPr dirty="0"/>
              <a:t>82     5.8</a:t>
            </a:r>
          </a:p>
          <a:p>
            <a:pPr algn="l">
              <a:defRPr sz="1900"/>
            </a:pPr>
            <a:r>
              <a:rPr dirty="0"/>
              <a:t>76     6.8</a:t>
            </a:r>
          </a:p>
        </p:txBody>
      </p:sp>
      <p:sp>
        <p:nvSpPr>
          <p:cNvPr id="438" name="print(y2_test)…"/>
          <p:cNvSpPr txBox="1"/>
          <p:nvPr/>
        </p:nvSpPr>
        <p:spPr>
          <a:xfrm>
            <a:off x="19723521" y="2971014"/>
            <a:ext cx="1585370" cy="91666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rPr lang="ja-JP" altLang="en-US" dirty="0"/>
              <a:t>ｃ</a:t>
            </a:r>
            <a:r>
              <a:rPr dirty="0"/>
              <a:t>print(</a:t>
            </a:r>
            <a:r>
              <a:rPr dirty="0" err="1"/>
              <a:t>y_test</a:t>
            </a:r>
            <a:r>
              <a:rPr dirty="0"/>
              <a:t>)</a:t>
            </a:r>
          </a:p>
          <a:p>
            <a:pPr algn="l">
              <a:defRPr sz="1900"/>
            </a:pPr>
            <a:r>
              <a:rPr dirty="0"/>
              <a:t>26    0</a:t>
            </a:r>
          </a:p>
          <a:p>
            <a:pPr algn="l">
              <a:defRPr sz="1900"/>
            </a:pPr>
            <a:r>
              <a:rPr dirty="0"/>
              <a:t>86    1</a:t>
            </a:r>
          </a:p>
          <a:p>
            <a:pPr algn="l">
              <a:defRPr sz="1900"/>
            </a:pPr>
            <a:r>
              <a:rPr dirty="0"/>
              <a:t>2     0</a:t>
            </a:r>
          </a:p>
          <a:p>
            <a:pPr algn="l">
              <a:defRPr sz="1900"/>
            </a:pPr>
            <a:r>
              <a:rPr dirty="0"/>
              <a:t>55    1</a:t>
            </a:r>
          </a:p>
          <a:p>
            <a:pPr algn="l">
              <a:defRPr sz="1900"/>
            </a:pPr>
            <a:r>
              <a:rPr dirty="0"/>
              <a:t>75    1</a:t>
            </a:r>
          </a:p>
          <a:p>
            <a:pPr algn="l">
              <a:defRPr sz="1900"/>
            </a:pPr>
            <a:r>
              <a:rPr dirty="0"/>
              <a:t>93    1</a:t>
            </a:r>
          </a:p>
          <a:p>
            <a:pPr algn="l">
              <a:defRPr sz="1900"/>
            </a:pPr>
            <a:r>
              <a:rPr dirty="0"/>
              <a:t>16    0</a:t>
            </a:r>
          </a:p>
          <a:p>
            <a:pPr algn="l">
              <a:defRPr sz="1900"/>
            </a:pPr>
            <a:r>
              <a:rPr dirty="0"/>
              <a:t>73    1</a:t>
            </a:r>
          </a:p>
          <a:p>
            <a:pPr algn="l">
              <a:defRPr sz="1900"/>
            </a:pPr>
            <a:r>
              <a:rPr dirty="0"/>
              <a:t>54    1</a:t>
            </a:r>
          </a:p>
          <a:p>
            <a:pPr algn="l">
              <a:defRPr sz="1900"/>
            </a:pPr>
            <a:r>
              <a:rPr dirty="0"/>
              <a:t>95    1</a:t>
            </a:r>
          </a:p>
          <a:p>
            <a:pPr algn="l">
              <a:defRPr sz="1900"/>
            </a:pPr>
            <a:r>
              <a:rPr dirty="0"/>
              <a:t>53    1</a:t>
            </a:r>
          </a:p>
          <a:p>
            <a:pPr algn="l">
              <a:defRPr sz="1900"/>
            </a:pPr>
            <a:r>
              <a:rPr dirty="0"/>
              <a:t>92    1</a:t>
            </a:r>
          </a:p>
          <a:p>
            <a:pPr algn="l">
              <a:defRPr sz="1900"/>
            </a:pPr>
            <a:r>
              <a:rPr dirty="0"/>
              <a:t>78    1</a:t>
            </a:r>
          </a:p>
          <a:p>
            <a:pPr algn="l">
              <a:defRPr sz="1900"/>
            </a:pPr>
            <a:r>
              <a:rPr dirty="0"/>
              <a:t>13    0</a:t>
            </a:r>
          </a:p>
          <a:p>
            <a:pPr algn="l">
              <a:defRPr sz="1900"/>
            </a:pPr>
            <a:r>
              <a:rPr dirty="0"/>
              <a:t>7     0</a:t>
            </a:r>
          </a:p>
          <a:p>
            <a:pPr algn="l">
              <a:defRPr sz="1900"/>
            </a:pPr>
            <a:r>
              <a:rPr dirty="0"/>
              <a:t>30    0</a:t>
            </a:r>
          </a:p>
          <a:p>
            <a:pPr algn="l">
              <a:defRPr sz="1900"/>
            </a:pPr>
            <a:r>
              <a:rPr dirty="0"/>
              <a:t>22    0</a:t>
            </a:r>
          </a:p>
          <a:p>
            <a:pPr algn="l">
              <a:defRPr sz="1900"/>
            </a:pPr>
            <a:r>
              <a:rPr dirty="0"/>
              <a:t>24    0</a:t>
            </a:r>
          </a:p>
          <a:p>
            <a:pPr algn="l">
              <a:defRPr sz="1900"/>
            </a:pPr>
            <a:r>
              <a:rPr dirty="0"/>
              <a:t>33    0</a:t>
            </a:r>
          </a:p>
          <a:p>
            <a:pPr algn="l">
              <a:defRPr sz="1900"/>
            </a:pPr>
            <a:r>
              <a:rPr dirty="0"/>
              <a:t>8     0</a:t>
            </a:r>
          </a:p>
          <a:p>
            <a:pPr algn="l">
              <a:defRPr sz="1900"/>
            </a:pPr>
            <a:r>
              <a:rPr dirty="0"/>
              <a:t>43    0</a:t>
            </a:r>
          </a:p>
          <a:p>
            <a:pPr algn="l">
              <a:defRPr sz="1900"/>
            </a:pPr>
            <a:r>
              <a:rPr dirty="0"/>
              <a:t>62    1</a:t>
            </a:r>
          </a:p>
          <a:p>
            <a:pPr algn="l">
              <a:defRPr sz="1900"/>
            </a:pPr>
            <a:r>
              <a:rPr dirty="0"/>
              <a:t>3     0</a:t>
            </a:r>
          </a:p>
          <a:p>
            <a:pPr algn="l">
              <a:defRPr sz="1900"/>
            </a:pPr>
            <a:r>
              <a:rPr dirty="0"/>
              <a:t>71    1</a:t>
            </a:r>
          </a:p>
          <a:p>
            <a:pPr algn="l">
              <a:defRPr sz="1900"/>
            </a:pPr>
            <a:r>
              <a:rPr dirty="0"/>
              <a:t>45    0</a:t>
            </a:r>
          </a:p>
          <a:p>
            <a:pPr algn="l">
              <a:defRPr sz="1900"/>
            </a:pPr>
            <a:r>
              <a:rPr dirty="0"/>
              <a:t>48    0</a:t>
            </a:r>
          </a:p>
          <a:p>
            <a:pPr algn="l">
              <a:defRPr sz="1900"/>
            </a:pPr>
            <a:r>
              <a:rPr dirty="0"/>
              <a:t>6     0</a:t>
            </a:r>
          </a:p>
          <a:p>
            <a:pPr algn="l">
              <a:defRPr sz="1900"/>
            </a:pPr>
            <a:r>
              <a:rPr dirty="0"/>
              <a:t>99    1</a:t>
            </a:r>
          </a:p>
          <a:p>
            <a:pPr algn="l">
              <a:defRPr sz="1900"/>
            </a:pPr>
            <a:r>
              <a:rPr dirty="0"/>
              <a:t>82    1</a:t>
            </a:r>
          </a:p>
          <a:p>
            <a:pPr algn="l">
              <a:defRPr sz="1900"/>
            </a:pPr>
            <a:r>
              <a:rPr dirty="0"/>
              <a:t>76    1</a:t>
            </a:r>
          </a:p>
        </p:txBody>
      </p:sp>
      <p:sp>
        <p:nvSpPr>
          <p:cNvPr id="439" name="print(x2_test)…"/>
          <p:cNvSpPr txBox="1"/>
          <p:nvPr/>
        </p:nvSpPr>
        <p:spPr>
          <a:xfrm>
            <a:off x="1335603" y="3766864"/>
            <a:ext cx="2313134" cy="114903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/>
            </a:pPr>
            <a:r>
              <a:rPr dirty="0"/>
              <a:t>print(</a:t>
            </a:r>
            <a:r>
              <a:rPr dirty="0" err="1"/>
              <a:t>x_test</a:t>
            </a:r>
            <a:r>
              <a:rPr dirty="0"/>
              <a:t>)</a:t>
            </a:r>
          </a:p>
          <a:p>
            <a:pPr algn="l">
              <a:defRPr sz="3400"/>
            </a:pPr>
            <a:r>
              <a:rPr dirty="0"/>
              <a:t>print(</a:t>
            </a:r>
            <a:r>
              <a:rPr dirty="0" err="1"/>
              <a:t>y_test</a:t>
            </a:r>
            <a:r>
              <a:rPr dirty="0"/>
              <a:t>)</a:t>
            </a:r>
          </a:p>
        </p:txBody>
      </p:sp>
      <p:sp>
        <p:nvSpPr>
          <p:cNvPr id="440" name="In"/>
          <p:cNvSpPr txBox="1"/>
          <p:nvPr/>
        </p:nvSpPr>
        <p:spPr>
          <a:xfrm>
            <a:off x="1371766" y="2928259"/>
            <a:ext cx="565748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In</a:t>
            </a:r>
          </a:p>
        </p:txBody>
      </p:sp>
      <p:sp>
        <p:nvSpPr>
          <p:cNvPr id="441" name="Out"/>
          <p:cNvSpPr txBox="1"/>
          <p:nvPr/>
        </p:nvSpPr>
        <p:spPr>
          <a:xfrm>
            <a:off x="15046395" y="1855195"/>
            <a:ext cx="1054165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Out</a:t>
            </a:r>
          </a:p>
        </p:txBody>
      </p:sp>
      <p:sp>
        <p:nvSpPr>
          <p:cNvPr id="10" name="4 ) ロジスティック回帰(もう少し詳しく)">
            <a:extLst>
              <a:ext uri="{FF2B5EF4-FFF2-40B4-BE49-F238E27FC236}">
                <a16:creationId xmlns:a16="http://schemas.microsoft.com/office/drawing/2014/main" id="{8307D02B-1AA5-4E48-8033-4E86144C6621}"/>
              </a:ext>
            </a:extLst>
          </p:cNvPr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全データを学習用と検証用に分割して学習②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検証用データを用いて学習結果を評価する"/>
          <p:cNvSpPr txBox="1"/>
          <p:nvPr/>
        </p:nvSpPr>
        <p:spPr>
          <a:xfrm>
            <a:off x="1465467" y="1855195"/>
            <a:ext cx="9986773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検証用データを用いて学習結果を評価する</a:t>
            </a:r>
          </a:p>
        </p:txBody>
      </p:sp>
      <p:sp>
        <p:nvSpPr>
          <p:cNvPr id="444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45" name="print(&quot;テストデータの分類結果\n&quot;,model2.predict(x2_test))…"/>
          <p:cNvSpPr txBox="1"/>
          <p:nvPr/>
        </p:nvSpPr>
        <p:spPr>
          <a:xfrm>
            <a:off x="1335603" y="5851974"/>
            <a:ext cx="6367128" cy="219547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/>
            </a:pPr>
            <a:r>
              <a:rPr dirty="0"/>
              <a:t>print("</a:t>
            </a:r>
            <a:r>
              <a:rPr dirty="0" err="1"/>
              <a:t>テストデータの分類結果</a:t>
            </a:r>
            <a:r>
              <a:rPr dirty="0"/>
              <a:t>"</a:t>
            </a:r>
            <a:r>
              <a:rPr lang="en-US" dirty="0"/>
              <a:t>)</a:t>
            </a:r>
          </a:p>
          <a:p>
            <a:pPr algn="l">
              <a:defRPr sz="3400"/>
            </a:pPr>
            <a:r>
              <a:rPr lang="en-US" dirty="0"/>
              <a:t>print(</a:t>
            </a:r>
            <a:r>
              <a:rPr dirty="0" err="1"/>
              <a:t>model.predict</a:t>
            </a:r>
            <a:r>
              <a:rPr dirty="0"/>
              <a:t>(</a:t>
            </a:r>
            <a:r>
              <a:rPr dirty="0" err="1"/>
              <a:t>x_test</a:t>
            </a:r>
            <a:r>
              <a:rPr dirty="0"/>
              <a:t>))</a:t>
            </a:r>
          </a:p>
          <a:p>
            <a:pPr algn="l">
              <a:defRPr sz="3400"/>
            </a:pPr>
            <a:r>
              <a:rPr dirty="0"/>
              <a:t>print("</a:t>
            </a:r>
            <a:r>
              <a:rPr dirty="0" err="1"/>
              <a:t>正解ラベル</a:t>
            </a:r>
            <a:r>
              <a:rPr dirty="0"/>
              <a:t>"</a:t>
            </a:r>
            <a:r>
              <a:rPr lang="en-US" dirty="0"/>
              <a:t>)</a:t>
            </a:r>
          </a:p>
          <a:p>
            <a:pPr algn="l">
              <a:defRPr sz="3400"/>
            </a:pPr>
            <a:r>
              <a:rPr lang="en-US" dirty="0"/>
              <a:t>print(</a:t>
            </a:r>
            <a:r>
              <a:rPr dirty="0" err="1"/>
              <a:t>np.array</a:t>
            </a:r>
            <a:r>
              <a:rPr dirty="0"/>
              <a:t>(</a:t>
            </a:r>
            <a:r>
              <a:rPr dirty="0" err="1"/>
              <a:t>y_test</a:t>
            </a:r>
            <a:r>
              <a:rPr dirty="0"/>
              <a:t>))</a:t>
            </a:r>
          </a:p>
        </p:txBody>
      </p:sp>
      <p:sp>
        <p:nvSpPr>
          <p:cNvPr id="446" name="print(x2_test)…"/>
          <p:cNvSpPr txBox="1"/>
          <p:nvPr/>
        </p:nvSpPr>
        <p:spPr>
          <a:xfrm>
            <a:off x="16813052" y="2824820"/>
            <a:ext cx="1782539" cy="9459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rPr dirty="0"/>
              <a:t>print(</a:t>
            </a:r>
            <a:r>
              <a:rPr dirty="0" err="1"/>
              <a:t>x_test</a:t>
            </a:r>
            <a:r>
              <a:rPr dirty="0"/>
              <a:t>)</a:t>
            </a:r>
          </a:p>
          <a:p>
            <a:pPr algn="l">
              <a:defRPr sz="1900"/>
            </a:pPr>
            <a:r>
              <a:rPr dirty="0"/>
              <a:t>    </a:t>
            </a:r>
            <a:r>
              <a:rPr dirty="0" err="1"/>
              <a:t>がく片の長さ</a:t>
            </a:r>
            <a:endParaRPr dirty="0"/>
          </a:p>
          <a:p>
            <a:pPr algn="l">
              <a:defRPr sz="1900"/>
            </a:pPr>
            <a:r>
              <a:rPr dirty="0"/>
              <a:t>26     5.0</a:t>
            </a:r>
          </a:p>
          <a:p>
            <a:pPr algn="l">
              <a:defRPr sz="1900"/>
            </a:pPr>
            <a:r>
              <a:rPr dirty="0"/>
              <a:t>86     6.7</a:t>
            </a:r>
          </a:p>
          <a:p>
            <a:pPr algn="l">
              <a:defRPr sz="1900"/>
            </a:pPr>
            <a:r>
              <a:rPr dirty="0"/>
              <a:t>2      4.7</a:t>
            </a:r>
          </a:p>
          <a:p>
            <a:pPr algn="l">
              <a:defRPr sz="1900"/>
            </a:pPr>
            <a:r>
              <a:rPr dirty="0"/>
              <a:t>55     5.7</a:t>
            </a:r>
          </a:p>
          <a:p>
            <a:pPr algn="l">
              <a:defRPr sz="1900"/>
            </a:pPr>
            <a:r>
              <a:rPr dirty="0"/>
              <a:t>75     6.6</a:t>
            </a:r>
          </a:p>
          <a:p>
            <a:pPr algn="l">
              <a:defRPr sz="1900"/>
            </a:pPr>
            <a:r>
              <a:rPr dirty="0"/>
              <a:t>93     5.0</a:t>
            </a:r>
          </a:p>
          <a:p>
            <a:pPr algn="l">
              <a:defRPr sz="1900"/>
            </a:pPr>
            <a:r>
              <a:rPr dirty="0"/>
              <a:t>16     5.4</a:t>
            </a:r>
          </a:p>
          <a:p>
            <a:pPr algn="l">
              <a:defRPr sz="1900"/>
            </a:pPr>
            <a:r>
              <a:rPr dirty="0"/>
              <a:t>73     6.1</a:t>
            </a:r>
          </a:p>
          <a:p>
            <a:pPr algn="l">
              <a:defRPr sz="1900"/>
            </a:pPr>
            <a:r>
              <a:rPr dirty="0"/>
              <a:t>54     6.5</a:t>
            </a:r>
          </a:p>
          <a:p>
            <a:pPr algn="l">
              <a:defRPr sz="1900"/>
            </a:pPr>
            <a:r>
              <a:rPr dirty="0"/>
              <a:t>95     5.7</a:t>
            </a:r>
          </a:p>
          <a:p>
            <a:pPr algn="l">
              <a:defRPr sz="1900"/>
            </a:pPr>
            <a:r>
              <a:rPr dirty="0"/>
              <a:t>53     5.5</a:t>
            </a:r>
          </a:p>
          <a:p>
            <a:pPr algn="l">
              <a:defRPr sz="1900"/>
            </a:pPr>
            <a:r>
              <a:rPr dirty="0"/>
              <a:t>92     5.8</a:t>
            </a:r>
          </a:p>
          <a:p>
            <a:pPr algn="l">
              <a:defRPr sz="1900"/>
            </a:pPr>
            <a:r>
              <a:rPr dirty="0"/>
              <a:t>78     6.0</a:t>
            </a:r>
          </a:p>
          <a:p>
            <a:pPr algn="l">
              <a:defRPr sz="1900"/>
            </a:pPr>
            <a:r>
              <a:rPr dirty="0"/>
              <a:t>13     4.3</a:t>
            </a:r>
          </a:p>
          <a:p>
            <a:pPr algn="l">
              <a:defRPr sz="1900"/>
            </a:pPr>
            <a:r>
              <a:rPr dirty="0"/>
              <a:t>7      5.0</a:t>
            </a:r>
          </a:p>
          <a:p>
            <a:pPr algn="l">
              <a:defRPr sz="1900"/>
            </a:pPr>
            <a:r>
              <a:rPr dirty="0"/>
              <a:t>30     4.8</a:t>
            </a:r>
          </a:p>
          <a:p>
            <a:pPr algn="l">
              <a:defRPr sz="1900"/>
            </a:pPr>
            <a:r>
              <a:rPr dirty="0"/>
              <a:t>22     4.6</a:t>
            </a:r>
          </a:p>
          <a:p>
            <a:pPr algn="l">
              <a:defRPr sz="1900"/>
            </a:pPr>
            <a:r>
              <a:rPr dirty="0"/>
              <a:t>24     4.8</a:t>
            </a:r>
          </a:p>
          <a:p>
            <a:pPr algn="l">
              <a:defRPr sz="1900"/>
            </a:pPr>
            <a:r>
              <a:rPr dirty="0"/>
              <a:t>33     5.5</a:t>
            </a:r>
          </a:p>
          <a:p>
            <a:pPr algn="l">
              <a:defRPr sz="1900"/>
            </a:pPr>
            <a:r>
              <a:rPr dirty="0"/>
              <a:t>8      4.4</a:t>
            </a:r>
          </a:p>
          <a:p>
            <a:pPr algn="l">
              <a:defRPr sz="1900"/>
            </a:pPr>
            <a:r>
              <a:rPr dirty="0"/>
              <a:t>43     5.0</a:t>
            </a:r>
          </a:p>
          <a:p>
            <a:pPr algn="l">
              <a:defRPr sz="1900"/>
            </a:pPr>
            <a:r>
              <a:rPr dirty="0"/>
              <a:t>62     6.0</a:t>
            </a:r>
          </a:p>
          <a:p>
            <a:pPr algn="l">
              <a:defRPr sz="1900"/>
            </a:pPr>
            <a:r>
              <a:rPr dirty="0"/>
              <a:t>3      4.6</a:t>
            </a:r>
          </a:p>
          <a:p>
            <a:pPr algn="l">
              <a:defRPr sz="1900"/>
            </a:pPr>
            <a:r>
              <a:rPr dirty="0"/>
              <a:t>71     6.1</a:t>
            </a:r>
          </a:p>
          <a:p>
            <a:pPr algn="l">
              <a:defRPr sz="1900"/>
            </a:pPr>
            <a:r>
              <a:rPr dirty="0"/>
              <a:t>45     4.8</a:t>
            </a:r>
          </a:p>
          <a:p>
            <a:pPr algn="l">
              <a:defRPr sz="1900"/>
            </a:pPr>
            <a:r>
              <a:rPr dirty="0"/>
              <a:t>48     5.3</a:t>
            </a:r>
          </a:p>
          <a:p>
            <a:pPr algn="l">
              <a:defRPr sz="1900"/>
            </a:pPr>
            <a:r>
              <a:rPr dirty="0"/>
              <a:t>6      4.6</a:t>
            </a:r>
          </a:p>
          <a:p>
            <a:pPr algn="l">
              <a:defRPr sz="1900"/>
            </a:pPr>
            <a:r>
              <a:rPr dirty="0"/>
              <a:t>99     5.7</a:t>
            </a:r>
          </a:p>
          <a:p>
            <a:pPr algn="l">
              <a:defRPr sz="1900"/>
            </a:pPr>
            <a:r>
              <a:rPr dirty="0"/>
              <a:t>82     5.8</a:t>
            </a:r>
          </a:p>
          <a:p>
            <a:pPr algn="l">
              <a:defRPr sz="1900"/>
            </a:pPr>
            <a:r>
              <a:rPr dirty="0"/>
              <a:t>76     6.8</a:t>
            </a:r>
          </a:p>
        </p:txBody>
      </p:sp>
      <p:sp>
        <p:nvSpPr>
          <p:cNvPr id="449" name="テストデータの分類結果…"/>
          <p:cNvSpPr txBox="1"/>
          <p:nvPr/>
        </p:nvSpPr>
        <p:spPr>
          <a:xfrm>
            <a:off x="1259217" y="9257429"/>
            <a:ext cx="8803692" cy="241091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 err="1"/>
              <a:t>テストデータの分類結果</a:t>
            </a:r>
            <a:endParaRPr dirty="0"/>
          </a:p>
          <a:p>
            <a:pPr algn="l"/>
            <a:r>
              <a:rPr dirty="0"/>
              <a:t> [0 1 0 1 1 </a:t>
            </a:r>
            <a:r>
              <a:rPr dirty="0">
                <a:solidFill>
                  <a:srgbClr val="FF0000"/>
                </a:solidFill>
              </a:rPr>
              <a:t>0</a:t>
            </a:r>
            <a:r>
              <a:rPr dirty="0"/>
              <a:t> 0 1 1 1 1 1 1 0 0 0 0 0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r>
              <a:rPr dirty="0"/>
              <a:t> 0 0 1 0 1 0 0 0 1 1 1]</a:t>
            </a:r>
          </a:p>
          <a:p>
            <a:pPr algn="l"/>
            <a:endParaRPr dirty="0"/>
          </a:p>
          <a:p>
            <a:pPr algn="l"/>
            <a:r>
              <a:rPr dirty="0" err="1"/>
              <a:t>正解ラベル</a:t>
            </a:r>
            <a:endParaRPr dirty="0"/>
          </a:p>
          <a:p>
            <a:pPr algn="l"/>
            <a:r>
              <a:rPr dirty="0"/>
              <a:t> [0 1 0 1 1 </a:t>
            </a:r>
            <a:r>
              <a:rPr dirty="0">
                <a:solidFill>
                  <a:srgbClr val="FF0000"/>
                </a:solidFill>
              </a:rPr>
              <a:t>1</a:t>
            </a:r>
            <a:r>
              <a:rPr dirty="0"/>
              <a:t> 0 1 1 1 1 1 1 0 0 0 0 0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</a:t>
            </a:r>
            <a:r>
              <a:rPr dirty="0"/>
              <a:t> 0 0 1 0 1 0 0 0 1 1 1]</a:t>
            </a:r>
          </a:p>
        </p:txBody>
      </p:sp>
      <p:sp>
        <p:nvSpPr>
          <p:cNvPr id="450" name="print(x2_test)…"/>
          <p:cNvSpPr txBox="1"/>
          <p:nvPr/>
        </p:nvSpPr>
        <p:spPr>
          <a:xfrm>
            <a:off x="1335603" y="3766864"/>
            <a:ext cx="2313134" cy="114903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/>
            </a:pPr>
            <a:r>
              <a:rPr dirty="0"/>
              <a:t>print(</a:t>
            </a:r>
            <a:r>
              <a:rPr dirty="0" err="1"/>
              <a:t>x_test</a:t>
            </a:r>
            <a:r>
              <a:rPr dirty="0"/>
              <a:t>)</a:t>
            </a:r>
          </a:p>
          <a:p>
            <a:pPr algn="l">
              <a:defRPr sz="3400"/>
            </a:pPr>
            <a:r>
              <a:rPr dirty="0"/>
              <a:t>print(</a:t>
            </a:r>
            <a:r>
              <a:rPr lang="en-US" dirty="0" err="1"/>
              <a:t>y</a:t>
            </a:r>
            <a:r>
              <a:rPr dirty="0" err="1"/>
              <a:t>_test</a:t>
            </a:r>
            <a:r>
              <a:rPr dirty="0"/>
              <a:t>)</a:t>
            </a:r>
          </a:p>
        </p:txBody>
      </p:sp>
      <p:sp>
        <p:nvSpPr>
          <p:cNvPr id="451" name="In"/>
          <p:cNvSpPr txBox="1"/>
          <p:nvPr/>
        </p:nvSpPr>
        <p:spPr>
          <a:xfrm>
            <a:off x="1371766" y="2928259"/>
            <a:ext cx="565748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In</a:t>
            </a:r>
          </a:p>
        </p:txBody>
      </p:sp>
      <p:sp>
        <p:nvSpPr>
          <p:cNvPr id="452" name="In"/>
          <p:cNvSpPr txBox="1"/>
          <p:nvPr/>
        </p:nvSpPr>
        <p:spPr>
          <a:xfrm>
            <a:off x="1259217" y="5202462"/>
            <a:ext cx="565748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/>
              <a:t>In</a:t>
            </a:r>
          </a:p>
        </p:txBody>
      </p:sp>
      <p:sp>
        <p:nvSpPr>
          <p:cNvPr id="453" name="Out"/>
          <p:cNvSpPr txBox="1"/>
          <p:nvPr/>
        </p:nvSpPr>
        <p:spPr>
          <a:xfrm>
            <a:off x="1127558" y="8108315"/>
            <a:ext cx="1054165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Out</a:t>
            </a:r>
          </a:p>
        </p:txBody>
      </p:sp>
      <p:sp>
        <p:nvSpPr>
          <p:cNvPr id="454" name="Out"/>
          <p:cNvSpPr txBox="1"/>
          <p:nvPr/>
        </p:nvSpPr>
        <p:spPr>
          <a:xfrm>
            <a:off x="15046395" y="1855195"/>
            <a:ext cx="1054165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Out</a:t>
            </a:r>
          </a:p>
        </p:txBody>
      </p:sp>
      <p:sp>
        <p:nvSpPr>
          <p:cNvPr id="14" name="4 ) ロジスティック回帰(もう少し詳しく)">
            <a:extLst>
              <a:ext uri="{FF2B5EF4-FFF2-40B4-BE49-F238E27FC236}">
                <a16:creationId xmlns:a16="http://schemas.microsoft.com/office/drawing/2014/main" id="{7A4A510B-C119-4544-8080-F9AAB40F64D3}"/>
              </a:ext>
            </a:extLst>
          </p:cNvPr>
          <p:cNvSpPr txBox="1"/>
          <p:nvPr/>
        </p:nvSpPr>
        <p:spPr>
          <a:xfrm>
            <a:off x="3318765" y="245826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全データを学習用と検証用に分割して学習②</a:t>
            </a:r>
            <a:endParaRPr dirty="0"/>
          </a:p>
        </p:txBody>
      </p:sp>
      <p:sp>
        <p:nvSpPr>
          <p:cNvPr id="15" name="print(y2_test)…">
            <a:extLst>
              <a:ext uri="{FF2B5EF4-FFF2-40B4-BE49-F238E27FC236}">
                <a16:creationId xmlns:a16="http://schemas.microsoft.com/office/drawing/2014/main" id="{A3E50DB9-6B96-4868-9609-6276A4047A03}"/>
              </a:ext>
            </a:extLst>
          </p:cNvPr>
          <p:cNvSpPr txBox="1"/>
          <p:nvPr/>
        </p:nvSpPr>
        <p:spPr>
          <a:xfrm>
            <a:off x="19723521" y="2971014"/>
            <a:ext cx="1585370" cy="91666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rPr lang="ja-JP" altLang="en-US" dirty="0"/>
              <a:t>ｃ</a:t>
            </a:r>
            <a:r>
              <a:rPr dirty="0"/>
              <a:t>print(</a:t>
            </a:r>
            <a:r>
              <a:rPr dirty="0" err="1"/>
              <a:t>y_test</a:t>
            </a:r>
            <a:r>
              <a:rPr dirty="0"/>
              <a:t>)</a:t>
            </a:r>
          </a:p>
          <a:p>
            <a:pPr algn="l">
              <a:defRPr sz="1900"/>
            </a:pPr>
            <a:r>
              <a:rPr dirty="0"/>
              <a:t>26    0</a:t>
            </a:r>
          </a:p>
          <a:p>
            <a:pPr algn="l">
              <a:defRPr sz="1900"/>
            </a:pPr>
            <a:r>
              <a:rPr dirty="0"/>
              <a:t>86    1</a:t>
            </a:r>
          </a:p>
          <a:p>
            <a:pPr algn="l">
              <a:defRPr sz="1900"/>
            </a:pPr>
            <a:r>
              <a:rPr dirty="0"/>
              <a:t>2     0</a:t>
            </a:r>
          </a:p>
          <a:p>
            <a:pPr algn="l">
              <a:defRPr sz="1900"/>
            </a:pPr>
            <a:r>
              <a:rPr dirty="0"/>
              <a:t>55    1</a:t>
            </a:r>
          </a:p>
          <a:p>
            <a:pPr algn="l">
              <a:defRPr sz="1900"/>
            </a:pPr>
            <a:r>
              <a:rPr dirty="0"/>
              <a:t>75    1</a:t>
            </a:r>
          </a:p>
          <a:p>
            <a:pPr algn="l">
              <a:defRPr sz="1900"/>
            </a:pPr>
            <a:r>
              <a:rPr dirty="0"/>
              <a:t>93    1</a:t>
            </a:r>
          </a:p>
          <a:p>
            <a:pPr algn="l">
              <a:defRPr sz="1900"/>
            </a:pPr>
            <a:r>
              <a:rPr dirty="0"/>
              <a:t>16    0</a:t>
            </a:r>
          </a:p>
          <a:p>
            <a:pPr algn="l">
              <a:defRPr sz="1900"/>
            </a:pPr>
            <a:r>
              <a:rPr dirty="0"/>
              <a:t>73    1</a:t>
            </a:r>
          </a:p>
          <a:p>
            <a:pPr algn="l">
              <a:defRPr sz="1900"/>
            </a:pPr>
            <a:r>
              <a:rPr dirty="0"/>
              <a:t>54    1</a:t>
            </a:r>
          </a:p>
          <a:p>
            <a:pPr algn="l">
              <a:defRPr sz="1900"/>
            </a:pPr>
            <a:r>
              <a:rPr dirty="0"/>
              <a:t>95    1</a:t>
            </a:r>
          </a:p>
          <a:p>
            <a:pPr algn="l">
              <a:defRPr sz="1900"/>
            </a:pPr>
            <a:r>
              <a:rPr dirty="0"/>
              <a:t>53    1</a:t>
            </a:r>
          </a:p>
          <a:p>
            <a:pPr algn="l">
              <a:defRPr sz="1900"/>
            </a:pPr>
            <a:r>
              <a:rPr dirty="0"/>
              <a:t>92    1</a:t>
            </a:r>
          </a:p>
          <a:p>
            <a:pPr algn="l">
              <a:defRPr sz="1900"/>
            </a:pPr>
            <a:r>
              <a:rPr dirty="0"/>
              <a:t>78    1</a:t>
            </a:r>
          </a:p>
          <a:p>
            <a:pPr algn="l">
              <a:defRPr sz="1900"/>
            </a:pPr>
            <a:r>
              <a:rPr dirty="0"/>
              <a:t>13    0</a:t>
            </a:r>
          </a:p>
          <a:p>
            <a:pPr algn="l">
              <a:defRPr sz="1900"/>
            </a:pPr>
            <a:r>
              <a:rPr dirty="0"/>
              <a:t>7     0</a:t>
            </a:r>
          </a:p>
          <a:p>
            <a:pPr algn="l">
              <a:defRPr sz="1900"/>
            </a:pPr>
            <a:r>
              <a:rPr dirty="0"/>
              <a:t>30    0</a:t>
            </a:r>
          </a:p>
          <a:p>
            <a:pPr algn="l">
              <a:defRPr sz="1900"/>
            </a:pPr>
            <a:r>
              <a:rPr dirty="0"/>
              <a:t>22    0</a:t>
            </a:r>
          </a:p>
          <a:p>
            <a:pPr algn="l">
              <a:defRPr sz="1900"/>
            </a:pPr>
            <a:r>
              <a:rPr dirty="0"/>
              <a:t>24    0</a:t>
            </a:r>
          </a:p>
          <a:p>
            <a:pPr algn="l">
              <a:defRPr sz="1900"/>
            </a:pPr>
            <a:r>
              <a:rPr dirty="0"/>
              <a:t>33    0</a:t>
            </a:r>
          </a:p>
          <a:p>
            <a:pPr algn="l">
              <a:defRPr sz="1900"/>
            </a:pPr>
            <a:r>
              <a:rPr dirty="0"/>
              <a:t>8     0</a:t>
            </a:r>
          </a:p>
          <a:p>
            <a:pPr algn="l">
              <a:defRPr sz="1900"/>
            </a:pPr>
            <a:r>
              <a:rPr dirty="0"/>
              <a:t>43    0</a:t>
            </a:r>
          </a:p>
          <a:p>
            <a:pPr algn="l">
              <a:defRPr sz="1900"/>
            </a:pPr>
            <a:r>
              <a:rPr dirty="0"/>
              <a:t>62    1</a:t>
            </a:r>
          </a:p>
          <a:p>
            <a:pPr algn="l">
              <a:defRPr sz="1900"/>
            </a:pPr>
            <a:r>
              <a:rPr dirty="0"/>
              <a:t>3     0</a:t>
            </a:r>
          </a:p>
          <a:p>
            <a:pPr algn="l">
              <a:defRPr sz="1900"/>
            </a:pPr>
            <a:r>
              <a:rPr dirty="0"/>
              <a:t>71    1</a:t>
            </a:r>
          </a:p>
          <a:p>
            <a:pPr algn="l">
              <a:defRPr sz="1900"/>
            </a:pPr>
            <a:r>
              <a:rPr dirty="0"/>
              <a:t>45    0</a:t>
            </a:r>
          </a:p>
          <a:p>
            <a:pPr algn="l">
              <a:defRPr sz="1900"/>
            </a:pPr>
            <a:r>
              <a:rPr dirty="0"/>
              <a:t>48    0</a:t>
            </a:r>
          </a:p>
          <a:p>
            <a:pPr algn="l">
              <a:defRPr sz="1900"/>
            </a:pPr>
            <a:r>
              <a:rPr dirty="0"/>
              <a:t>6     0</a:t>
            </a:r>
          </a:p>
          <a:p>
            <a:pPr algn="l">
              <a:defRPr sz="1900"/>
            </a:pPr>
            <a:r>
              <a:rPr dirty="0"/>
              <a:t>99    1</a:t>
            </a:r>
          </a:p>
          <a:p>
            <a:pPr algn="l">
              <a:defRPr sz="1900"/>
            </a:pPr>
            <a:r>
              <a:rPr dirty="0"/>
              <a:t>82    1</a:t>
            </a:r>
          </a:p>
          <a:p>
            <a:pPr algn="l">
              <a:defRPr sz="1900"/>
            </a:pPr>
            <a:r>
              <a:rPr dirty="0"/>
              <a:t>76    1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ロジスティック回帰のような分類モデルでは、…"/>
          <p:cNvSpPr txBox="1"/>
          <p:nvPr/>
        </p:nvSpPr>
        <p:spPr>
          <a:xfrm>
            <a:off x="4611155" y="2535802"/>
            <a:ext cx="1337681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ロジスティック回帰のような分類モデルでは、</a:t>
            </a:r>
          </a:p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model.score()で正解率を求めて性能を評価できる</a:t>
            </a:r>
          </a:p>
        </p:txBody>
      </p:sp>
      <p:sp>
        <p:nvSpPr>
          <p:cNvPr id="457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58" name="学習モデルの評価"/>
          <p:cNvSpPr txBox="1"/>
          <p:nvPr/>
        </p:nvSpPr>
        <p:spPr>
          <a:xfrm>
            <a:off x="5955470" y="289823"/>
            <a:ext cx="1068818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　５）</a:t>
            </a:r>
            <a:r>
              <a:rPr dirty="0" err="1"/>
              <a:t>学習モデルの評価</a:t>
            </a:r>
            <a:endParaRPr dirty="0"/>
          </a:p>
        </p:txBody>
      </p:sp>
      <p:sp>
        <p:nvSpPr>
          <p:cNvPr id="459" name="print(model2.score(x2_test, y2_test))"/>
          <p:cNvSpPr txBox="1"/>
          <p:nvPr/>
        </p:nvSpPr>
        <p:spPr>
          <a:xfrm>
            <a:off x="4611155" y="5150750"/>
            <a:ext cx="12102672" cy="11182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6600" dirty="0"/>
              <a:t>print(</a:t>
            </a:r>
            <a:r>
              <a:rPr sz="6600" dirty="0" err="1"/>
              <a:t>model.score</a:t>
            </a:r>
            <a:r>
              <a:rPr sz="6600" dirty="0"/>
              <a:t>(</a:t>
            </a:r>
            <a:r>
              <a:rPr sz="6600" dirty="0" err="1"/>
              <a:t>x_test</a:t>
            </a:r>
            <a:r>
              <a:rPr sz="6600" dirty="0"/>
              <a:t>, </a:t>
            </a:r>
            <a:r>
              <a:rPr sz="6600" dirty="0" err="1"/>
              <a:t>y_test</a:t>
            </a:r>
            <a:r>
              <a:rPr sz="6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11885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ロジスティック回帰のような分類モデルでは、…"/>
          <p:cNvSpPr txBox="1"/>
          <p:nvPr/>
        </p:nvSpPr>
        <p:spPr>
          <a:xfrm>
            <a:off x="4611155" y="2535802"/>
            <a:ext cx="1337681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ロジスティック回帰のような分類モデルでは、</a:t>
            </a:r>
          </a:p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model.score()で正解率を求めて性能を評価できる</a:t>
            </a:r>
          </a:p>
        </p:txBody>
      </p:sp>
      <p:sp>
        <p:nvSpPr>
          <p:cNvPr id="457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59" name="print(model2.score(x2_test, y2_test))"/>
          <p:cNvSpPr txBox="1"/>
          <p:nvPr/>
        </p:nvSpPr>
        <p:spPr>
          <a:xfrm>
            <a:off x="4611155" y="5150750"/>
            <a:ext cx="12102672" cy="11182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6600" dirty="0"/>
              <a:t>print(</a:t>
            </a:r>
            <a:r>
              <a:rPr sz="6600" dirty="0" err="1"/>
              <a:t>model.score</a:t>
            </a:r>
            <a:r>
              <a:rPr sz="6600" dirty="0"/>
              <a:t>(</a:t>
            </a:r>
            <a:r>
              <a:rPr sz="6600" dirty="0" err="1"/>
              <a:t>x_test</a:t>
            </a:r>
            <a:r>
              <a:rPr sz="6600" dirty="0"/>
              <a:t>, </a:t>
            </a:r>
            <a:r>
              <a:rPr sz="6600" dirty="0" err="1"/>
              <a:t>y_test</a:t>
            </a:r>
            <a:r>
              <a:rPr sz="6600" dirty="0"/>
              <a:t>))</a:t>
            </a:r>
          </a:p>
        </p:txBody>
      </p:sp>
      <p:sp>
        <p:nvSpPr>
          <p:cNvPr id="460" name="0.9333333333333333"/>
          <p:cNvSpPr txBox="1"/>
          <p:nvPr/>
        </p:nvSpPr>
        <p:spPr>
          <a:xfrm>
            <a:off x="4611155" y="8286935"/>
            <a:ext cx="6918562" cy="102592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6000"/>
              <a:t>0.9333333333333333</a:t>
            </a:r>
          </a:p>
        </p:txBody>
      </p:sp>
      <p:sp>
        <p:nvSpPr>
          <p:cNvPr id="461" name="93%"/>
          <p:cNvSpPr txBox="1"/>
          <p:nvPr/>
        </p:nvSpPr>
        <p:spPr>
          <a:xfrm>
            <a:off x="13533056" y="8193470"/>
            <a:ext cx="2091730" cy="100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93%</a:t>
            </a:r>
          </a:p>
        </p:txBody>
      </p:sp>
      <p:sp>
        <p:nvSpPr>
          <p:cNvPr id="9" name="学習モデルの評価">
            <a:extLst>
              <a:ext uri="{FF2B5EF4-FFF2-40B4-BE49-F238E27FC236}">
                <a16:creationId xmlns:a16="http://schemas.microsoft.com/office/drawing/2014/main" id="{9A4F8395-C6D9-4825-B8CB-30F85BCAB8D9}"/>
              </a:ext>
            </a:extLst>
          </p:cNvPr>
          <p:cNvSpPr txBox="1"/>
          <p:nvPr/>
        </p:nvSpPr>
        <p:spPr>
          <a:xfrm>
            <a:off x="5955470" y="289823"/>
            <a:ext cx="1068818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　５）</a:t>
            </a:r>
            <a:r>
              <a:rPr dirty="0" err="1"/>
              <a:t>学習モデルの評価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4616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ロジスティック回帰のような分類モデルでは、…"/>
          <p:cNvSpPr txBox="1"/>
          <p:nvPr/>
        </p:nvSpPr>
        <p:spPr>
          <a:xfrm>
            <a:off x="9393974" y="1826877"/>
            <a:ext cx="482183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ja-JP" altLang="en-US" dirty="0"/>
              <a:t>混同行列を用いる</a:t>
            </a:r>
            <a:endParaRPr lang="en-US" altLang="ja-JP" dirty="0"/>
          </a:p>
        </p:txBody>
      </p:sp>
      <p:sp>
        <p:nvSpPr>
          <p:cNvPr id="457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58" name="学習モデルの評価"/>
          <p:cNvSpPr txBox="1"/>
          <p:nvPr/>
        </p:nvSpPr>
        <p:spPr>
          <a:xfrm>
            <a:off x="5955470" y="289823"/>
            <a:ext cx="1068818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　５）</a:t>
            </a:r>
            <a:r>
              <a:rPr dirty="0" err="1"/>
              <a:t>学習モデルの評価</a:t>
            </a:r>
            <a:endParaRPr dirty="0"/>
          </a:p>
        </p:txBody>
      </p:sp>
      <p:sp>
        <p:nvSpPr>
          <p:cNvPr id="6" name="他の分類モデルでも試してみよう">
            <a:extLst>
              <a:ext uri="{FF2B5EF4-FFF2-40B4-BE49-F238E27FC236}">
                <a16:creationId xmlns:a16="http://schemas.microsoft.com/office/drawing/2014/main" id="{A36F2D9B-8133-4006-A2D5-14DBC23D9DD9}"/>
              </a:ext>
            </a:extLst>
          </p:cNvPr>
          <p:cNvSpPr txBox="1"/>
          <p:nvPr/>
        </p:nvSpPr>
        <p:spPr>
          <a:xfrm>
            <a:off x="7401291" y="12177881"/>
            <a:ext cx="88071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他の分類モデルでも試してみよう</a:t>
            </a:r>
            <a:endParaRPr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217F35B-A71F-4B86-9CA4-5C0423D99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70198"/>
              </p:ext>
            </p:extLst>
          </p:nvPr>
        </p:nvGraphicFramePr>
        <p:xfrm>
          <a:off x="7142665" y="5925293"/>
          <a:ext cx="9709570" cy="495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5418">
                  <a:extLst>
                    <a:ext uri="{9D8B030D-6E8A-4147-A177-3AD203B41FA5}">
                      <a16:colId xmlns:a16="http://schemas.microsoft.com/office/drawing/2014/main" val="372706925"/>
                    </a:ext>
                  </a:extLst>
                </a:gridCol>
                <a:gridCol w="2059366">
                  <a:extLst>
                    <a:ext uri="{9D8B030D-6E8A-4147-A177-3AD203B41FA5}">
                      <a16:colId xmlns:a16="http://schemas.microsoft.com/office/drawing/2014/main" val="905942125"/>
                    </a:ext>
                  </a:extLst>
                </a:gridCol>
                <a:gridCol w="2427393">
                  <a:extLst>
                    <a:ext uri="{9D8B030D-6E8A-4147-A177-3AD203B41FA5}">
                      <a16:colId xmlns:a16="http://schemas.microsoft.com/office/drawing/2014/main" val="3956899900"/>
                    </a:ext>
                  </a:extLst>
                </a:gridCol>
                <a:gridCol w="2427393">
                  <a:extLst>
                    <a:ext uri="{9D8B030D-6E8A-4147-A177-3AD203B41FA5}">
                      <a16:colId xmlns:a16="http://schemas.microsoft.com/office/drawing/2014/main" val="2805709002"/>
                    </a:ext>
                  </a:extLst>
                </a:gridCol>
              </a:tblGrid>
              <a:tr h="1020084">
                <a:tc rowSpan="2" gridSpan="2"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4000" dirty="0"/>
                        <a:t>予測結果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1855"/>
                  </a:ext>
                </a:extLst>
              </a:tr>
              <a:tr h="618776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positive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正</a:t>
                      </a:r>
                      <a:r>
                        <a:rPr kumimoji="1" lang="en-US" altLang="ja-JP" sz="4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Negative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負</a:t>
                      </a:r>
                      <a:r>
                        <a:rPr kumimoji="1" lang="en-US" altLang="ja-JP" sz="4000" dirty="0"/>
                        <a:t>)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899187"/>
                  </a:ext>
                </a:extLst>
              </a:tr>
              <a:tr h="1004838">
                <a:tc rowSpan="2">
                  <a:txBody>
                    <a:bodyPr/>
                    <a:lstStyle/>
                    <a:p>
                      <a:r>
                        <a:rPr kumimoji="1" lang="ja-JP" altLang="en-US" sz="4000" dirty="0"/>
                        <a:t>実際の</a:t>
                      </a:r>
                      <a:endParaRPr kumimoji="1" lang="en-US" altLang="ja-JP" sz="4000" dirty="0"/>
                    </a:p>
                    <a:p>
                      <a:r>
                        <a:rPr kumimoji="1" lang="ja-JP" altLang="en-US" sz="4000" dirty="0"/>
                        <a:t>分類結果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positive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正</a:t>
                      </a:r>
                      <a:r>
                        <a:rPr kumimoji="1" lang="en-US" altLang="ja-JP" sz="4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真陽性</a:t>
                      </a:r>
                      <a:endParaRPr kumimoji="1" lang="en-US" altLang="ja-JP" sz="2800" dirty="0"/>
                    </a:p>
                    <a:p>
                      <a:r>
                        <a:rPr kumimoji="1" lang="en-US" altLang="ja-JP" sz="2800" dirty="0"/>
                        <a:t>True Positive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偽陰性</a:t>
                      </a:r>
                      <a:endParaRPr kumimoji="1" lang="en-US" altLang="ja-JP" sz="2800" dirty="0"/>
                    </a:p>
                    <a:p>
                      <a:r>
                        <a:rPr kumimoji="1" lang="en-US" altLang="ja-JP" sz="2800" dirty="0"/>
                        <a:t>False Negative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86775"/>
                  </a:ext>
                </a:extLst>
              </a:tr>
              <a:tr h="100483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Negative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負</a:t>
                      </a:r>
                      <a:r>
                        <a:rPr kumimoji="1" lang="en-US" altLang="ja-JP" sz="4000" dirty="0"/>
                        <a:t>)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偽陽性</a:t>
                      </a:r>
                      <a:endParaRPr kumimoji="1" lang="en-US" altLang="ja-JP" sz="2800" dirty="0"/>
                    </a:p>
                    <a:p>
                      <a:r>
                        <a:rPr kumimoji="1" lang="en-US" altLang="ja-JP" sz="2800" dirty="0"/>
                        <a:t>False Positive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真陰性</a:t>
                      </a:r>
                      <a:endParaRPr kumimoji="1" lang="en-US" altLang="ja-JP" sz="2800" dirty="0"/>
                    </a:p>
                    <a:p>
                      <a:r>
                        <a:rPr kumimoji="1" lang="en-US" altLang="ja-JP" sz="2800" dirty="0"/>
                        <a:t>True Negative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89742"/>
                  </a:ext>
                </a:extLst>
              </a:tr>
            </a:tbl>
          </a:graphicData>
        </a:graphic>
      </p:graphicFrame>
      <p:sp>
        <p:nvSpPr>
          <p:cNvPr id="11" name="他の分類モデルでも試してみよう">
            <a:extLst>
              <a:ext uri="{FF2B5EF4-FFF2-40B4-BE49-F238E27FC236}">
                <a16:creationId xmlns:a16="http://schemas.microsoft.com/office/drawing/2014/main" id="{DC5A2C9D-149F-42F8-84F0-04D1F3299F83}"/>
              </a:ext>
            </a:extLst>
          </p:cNvPr>
          <p:cNvSpPr txBox="1"/>
          <p:nvPr/>
        </p:nvSpPr>
        <p:spPr>
          <a:xfrm>
            <a:off x="17074352" y="6594872"/>
            <a:ext cx="69554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3600" dirty="0"/>
              <a:t>真陽性 </a:t>
            </a:r>
            <a:r>
              <a:rPr lang="en-US" altLang="ja-JP" sz="3600" dirty="0"/>
              <a:t>+ </a:t>
            </a:r>
            <a:r>
              <a:rPr lang="ja-JP" altLang="en-US" sz="3600" dirty="0"/>
              <a:t>真陰性</a:t>
            </a:r>
            <a:endParaRPr lang="en-US" altLang="ja-JP" sz="3600" dirty="0"/>
          </a:p>
          <a:p>
            <a:r>
              <a:rPr lang="ja-JP" altLang="en-US" sz="3600" dirty="0"/>
              <a:t>真陽性 </a:t>
            </a:r>
            <a:r>
              <a:rPr lang="en-US" altLang="ja-JP" sz="3600" dirty="0"/>
              <a:t>+ </a:t>
            </a:r>
            <a:r>
              <a:rPr lang="ja-JP" altLang="en-US" sz="3600" dirty="0"/>
              <a:t>偽陽性 </a:t>
            </a:r>
            <a:r>
              <a:rPr lang="en-US" altLang="ja-JP" sz="3600" dirty="0"/>
              <a:t>+ </a:t>
            </a:r>
            <a:r>
              <a:rPr lang="ja-JP" altLang="en-US" sz="3600" dirty="0"/>
              <a:t>真陰性 </a:t>
            </a:r>
            <a:r>
              <a:rPr lang="en-US" altLang="ja-JP" sz="3600" dirty="0"/>
              <a:t>+ </a:t>
            </a:r>
            <a:r>
              <a:rPr lang="ja-JP" altLang="en-US" sz="3600" dirty="0"/>
              <a:t>偽陰性</a:t>
            </a:r>
            <a:endParaRPr sz="3600" dirty="0"/>
          </a:p>
        </p:txBody>
      </p:sp>
      <p:sp>
        <p:nvSpPr>
          <p:cNvPr id="10" name="他の分類モデルでも試してみよう">
            <a:extLst>
              <a:ext uri="{FF2B5EF4-FFF2-40B4-BE49-F238E27FC236}">
                <a16:creationId xmlns:a16="http://schemas.microsoft.com/office/drawing/2014/main" id="{E6AE4BD4-4A82-41D4-99E9-8777FB35028C}"/>
              </a:ext>
            </a:extLst>
          </p:cNvPr>
          <p:cNvSpPr txBox="1"/>
          <p:nvPr/>
        </p:nvSpPr>
        <p:spPr>
          <a:xfrm>
            <a:off x="19615905" y="5520054"/>
            <a:ext cx="1872307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正解率</a:t>
            </a:r>
            <a:endParaRPr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47EF253-F347-4BC3-9F9D-ED4A77A7B623}"/>
              </a:ext>
            </a:extLst>
          </p:cNvPr>
          <p:cNvCxnSpPr>
            <a:stCxn id="11" idx="1"/>
          </p:cNvCxnSpPr>
          <p:nvPr/>
        </p:nvCxnSpPr>
        <p:spPr>
          <a:xfrm>
            <a:off x="17074352" y="7200166"/>
            <a:ext cx="695543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ロジスティック回帰のような分類モデルでは、…"/>
          <p:cNvSpPr txBox="1"/>
          <p:nvPr/>
        </p:nvSpPr>
        <p:spPr>
          <a:xfrm>
            <a:off x="9393974" y="1826877"/>
            <a:ext cx="482183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ja-JP" altLang="en-US" dirty="0"/>
              <a:t>混同行列を用いる</a:t>
            </a:r>
            <a:endParaRPr lang="en-US" altLang="ja-JP" dirty="0"/>
          </a:p>
        </p:txBody>
      </p:sp>
      <p:sp>
        <p:nvSpPr>
          <p:cNvPr id="457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58" name="学習モデルの評価"/>
          <p:cNvSpPr txBox="1"/>
          <p:nvPr/>
        </p:nvSpPr>
        <p:spPr>
          <a:xfrm>
            <a:off x="5955470" y="289823"/>
            <a:ext cx="1068818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　５）</a:t>
            </a:r>
            <a:r>
              <a:rPr dirty="0" err="1"/>
              <a:t>学習モデルの評価</a:t>
            </a:r>
            <a:endParaRPr dirty="0"/>
          </a:p>
        </p:txBody>
      </p:sp>
      <p:sp>
        <p:nvSpPr>
          <p:cNvPr id="459" name="print(model2.score(x2_test, y2_test))"/>
          <p:cNvSpPr txBox="1"/>
          <p:nvPr/>
        </p:nvSpPr>
        <p:spPr>
          <a:xfrm>
            <a:off x="5864145" y="3053450"/>
            <a:ext cx="12655709" cy="21339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 algn="l"/>
            <a:r>
              <a:rPr lang="en-US" sz="4400" dirty="0"/>
              <a:t>from </a:t>
            </a:r>
            <a:r>
              <a:rPr lang="en-US" sz="4400" dirty="0" err="1"/>
              <a:t>sklearn.metrics</a:t>
            </a:r>
            <a:r>
              <a:rPr lang="en-US" sz="4400" dirty="0"/>
              <a:t> import </a:t>
            </a:r>
            <a:r>
              <a:rPr lang="en-US" sz="4400" dirty="0" err="1"/>
              <a:t>confusion_matrix</a:t>
            </a:r>
            <a:endParaRPr lang="en-US" sz="4400" dirty="0"/>
          </a:p>
          <a:p>
            <a:pPr algn="l"/>
            <a:r>
              <a:rPr lang="en-US" sz="4400" dirty="0"/>
              <a:t>conf = </a:t>
            </a:r>
            <a:r>
              <a:rPr lang="en-US" sz="4400" dirty="0" err="1"/>
              <a:t>confusion_matrix</a:t>
            </a:r>
            <a:r>
              <a:rPr lang="en-US" sz="4400" dirty="0"/>
              <a:t>(</a:t>
            </a:r>
            <a:r>
              <a:rPr lang="en-US" sz="4400" dirty="0" err="1"/>
              <a:t>y_test</a:t>
            </a:r>
            <a:r>
              <a:rPr lang="en-US" sz="4400" dirty="0"/>
              <a:t>, </a:t>
            </a:r>
            <a:r>
              <a:rPr lang="en-US" sz="4400" dirty="0" err="1"/>
              <a:t>model.predict</a:t>
            </a:r>
            <a:r>
              <a:rPr lang="en-US" sz="4400" dirty="0"/>
              <a:t>(</a:t>
            </a:r>
            <a:r>
              <a:rPr lang="en-US" sz="4400" dirty="0" err="1"/>
              <a:t>x_test</a:t>
            </a:r>
            <a:r>
              <a:rPr lang="en-US" sz="4400" dirty="0"/>
              <a:t>))</a:t>
            </a:r>
          </a:p>
          <a:p>
            <a:pPr algn="l"/>
            <a:r>
              <a:rPr lang="en-US" sz="4400" dirty="0"/>
              <a:t>print(conf)</a:t>
            </a:r>
            <a:endParaRPr sz="4400" dirty="0"/>
          </a:p>
        </p:txBody>
      </p:sp>
      <p:sp>
        <p:nvSpPr>
          <p:cNvPr id="6" name="他の分類モデルでも試してみよう">
            <a:extLst>
              <a:ext uri="{FF2B5EF4-FFF2-40B4-BE49-F238E27FC236}">
                <a16:creationId xmlns:a16="http://schemas.microsoft.com/office/drawing/2014/main" id="{A36F2D9B-8133-4006-A2D5-14DBC23D9DD9}"/>
              </a:ext>
            </a:extLst>
          </p:cNvPr>
          <p:cNvSpPr txBox="1"/>
          <p:nvPr/>
        </p:nvSpPr>
        <p:spPr>
          <a:xfrm>
            <a:off x="7401291" y="12177881"/>
            <a:ext cx="88071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他の分類モデルでも試してみよう</a:t>
            </a:r>
            <a:endParaRPr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AC3DC4-B3A6-4218-8720-8FD4BF90106D}"/>
              </a:ext>
            </a:extLst>
          </p:cNvPr>
          <p:cNvSpPr txBox="1"/>
          <p:nvPr/>
        </p:nvSpPr>
        <p:spPr>
          <a:xfrm>
            <a:off x="3621505" y="7959349"/>
            <a:ext cx="2683042" cy="1446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4400" dirty="0"/>
              <a:t>[[14  1]</a:t>
            </a:r>
          </a:p>
          <a:p>
            <a:r>
              <a:rPr lang="en-US" altLang="ja-JP" sz="4400" dirty="0"/>
              <a:t> [ 1 14]]</a:t>
            </a:r>
            <a:endParaRPr lang="ja-JP" altLang="en-US" sz="44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217F35B-A71F-4B86-9CA4-5C0423D999ED}"/>
              </a:ext>
            </a:extLst>
          </p:cNvPr>
          <p:cNvGraphicFramePr>
            <a:graphicFrameLocks noGrp="1"/>
          </p:cNvGraphicFramePr>
          <p:nvPr/>
        </p:nvGraphicFramePr>
        <p:xfrm>
          <a:off x="7142665" y="5925293"/>
          <a:ext cx="9709570" cy="495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5418">
                  <a:extLst>
                    <a:ext uri="{9D8B030D-6E8A-4147-A177-3AD203B41FA5}">
                      <a16:colId xmlns:a16="http://schemas.microsoft.com/office/drawing/2014/main" val="372706925"/>
                    </a:ext>
                  </a:extLst>
                </a:gridCol>
                <a:gridCol w="2059366">
                  <a:extLst>
                    <a:ext uri="{9D8B030D-6E8A-4147-A177-3AD203B41FA5}">
                      <a16:colId xmlns:a16="http://schemas.microsoft.com/office/drawing/2014/main" val="905942125"/>
                    </a:ext>
                  </a:extLst>
                </a:gridCol>
                <a:gridCol w="2427393">
                  <a:extLst>
                    <a:ext uri="{9D8B030D-6E8A-4147-A177-3AD203B41FA5}">
                      <a16:colId xmlns:a16="http://schemas.microsoft.com/office/drawing/2014/main" val="3956899900"/>
                    </a:ext>
                  </a:extLst>
                </a:gridCol>
                <a:gridCol w="2427393">
                  <a:extLst>
                    <a:ext uri="{9D8B030D-6E8A-4147-A177-3AD203B41FA5}">
                      <a16:colId xmlns:a16="http://schemas.microsoft.com/office/drawing/2014/main" val="2805709002"/>
                    </a:ext>
                  </a:extLst>
                </a:gridCol>
              </a:tblGrid>
              <a:tr h="1020084">
                <a:tc rowSpan="2" gridSpan="2"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4000" dirty="0"/>
                        <a:t>予測結果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1855"/>
                  </a:ext>
                </a:extLst>
              </a:tr>
              <a:tr h="618776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positive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正</a:t>
                      </a:r>
                      <a:r>
                        <a:rPr kumimoji="1" lang="en-US" altLang="ja-JP" sz="4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Negative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負</a:t>
                      </a:r>
                      <a:r>
                        <a:rPr kumimoji="1" lang="en-US" altLang="ja-JP" sz="4000" dirty="0"/>
                        <a:t>)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899187"/>
                  </a:ext>
                </a:extLst>
              </a:tr>
              <a:tr h="1004838">
                <a:tc rowSpan="2">
                  <a:txBody>
                    <a:bodyPr/>
                    <a:lstStyle/>
                    <a:p>
                      <a:r>
                        <a:rPr kumimoji="1" lang="ja-JP" altLang="en-US" sz="4000" dirty="0"/>
                        <a:t>実際の</a:t>
                      </a:r>
                      <a:endParaRPr kumimoji="1" lang="en-US" altLang="ja-JP" sz="4000" dirty="0"/>
                    </a:p>
                    <a:p>
                      <a:r>
                        <a:rPr kumimoji="1" lang="ja-JP" altLang="en-US" sz="4000" dirty="0"/>
                        <a:t>分類結果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positive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正</a:t>
                      </a:r>
                      <a:r>
                        <a:rPr kumimoji="1" lang="en-US" altLang="ja-JP" sz="4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14</a:t>
                      </a:r>
                      <a:endParaRPr kumimoji="1" lang="ja-JP" altLang="en-US" sz="40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86775"/>
                  </a:ext>
                </a:extLst>
              </a:tr>
              <a:tr h="100483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Negative</a:t>
                      </a:r>
                    </a:p>
                    <a:p>
                      <a:r>
                        <a:rPr kumimoji="1" lang="en-US" altLang="ja-JP" sz="4000" dirty="0"/>
                        <a:t>(</a:t>
                      </a:r>
                      <a:r>
                        <a:rPr kumimoji="1" lang="ja-JP" altLang="en-US" sz="4000" dirty="0"/>
                        <a:t>負</a:t>
                      </a:r>
                      <a:r>
                        <a:rPr kumimoji="1" lang="en-US" altLang="ja-JP" sz="4000" dirty="0"/>
                        <a:t>)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14</a:t>
                      </a:r>
                      <a:endParaRPr kumimoji="1" lang="ja-JP" altLang="en-US" sz="40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89742"/>
                  </a:ext>
                </a:extLst>
              </a:tr>
            </a:tbl>
          </a:graphicData>
        </a:graphic>
      </p:graphicFrame>
      <p:sp>
        <p:nvSpPr>
          <p:cNvPr id="11" name="他の分類モデルでも試してみよう">
            <a:extLst>
              <a:ext uri="{FF2B5EF4-FFF2-40B4-BE49-F238E27FC236}">
                <a16:creationId xmlns:a16="http://schemas.microsoft.com/office/drawing/2014/main" id="{DC5A2C9D-149F-42F8-84F0-04D1F3299F83}"/>
              </a:ext>
            </a:extLst>
          </p:cNvPr>
          <p:cNvSpPr txBox="1"/>
          <p:nvPr/>
        </p:nvSpPr>
        <p:spPr>
          <a:xfrm>
            <a:off x="17295054" y="9144186"/>
            <a:ext cx="65498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dirty="0"/>
              <a:t>(14 + 14) / (14 +1 + 14 + 1 )</a:t>
            </a:r>
          </a:p>
          <a:p>
            <a:r>
              <a:rPr lang="en-US" dirty="0"/>
              <a:t>= 0.93333</a:t>
            </a:r>
            <a:endParaRPr dirty="0"/>
          </a:p>
        </p:txBody>
      </p:sp>
      <p:sp>
        <p:nvSpPr>
          <p:cNvPr id="10" name="他の分類モデルでも試してみよう">
            <a:extLst>
              <a:ext uri="{FF2B5EF4-FFF2-40B4-BE49-F238E27FC236}">
                <a16:creationId xmlns:a16="http://schemas.microsoft.com/office/drawing/2014/main" id="{EE8CC5FD-AFE0-4F41-9AC8-8C86DD8E4572}"/>
              </a:ext>
            </a:extLst>
          </p:cNvPr>
          <p:cNvSpPr txBox="1"/>
          <p:nvPr/>
        </p:nvSpPr>
        <p:spPr>
          <a:xfrm>
            <a:off x="17074352" y="6594872"/>
            <a:ext cx="69554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3600" dirty="0"/>
              <a:t>真陽性 </a:t>
            </a:r>
            <a:r>
              <a:rPr lang="en-US" altLang="ja-JP" sz="3600" dirty="0"/>
              <a:t>+ </a:t>
            </a:r>
            <a:r>
              <a:rPr lang="ja-JP" altLang="en-US" sz="3600" dirty="0"/>
              <a:t>真陰性</a:t>
            </a:r>
            <a:endParaRPr lang="en-US" altLang="ja-JP" sz="3600" dirty="0"/>
          </a:p>
          <a:p>
            <a:r>
              <a:rPr lang="ja-JP" altLang="en-US" sz="3600" dirty="0"/>
              <a:t>真陽性 </a:t>
            </a:r>
            <a:r>
              <a:rPr lang="en-US" altLang="ja-JP" sz="3600" dirty="0"/>
              <a:t>+ </a:t>
            </a:r>
            <a:r>
              <a:rPr lang="ja-JP" altLang="en-US" sz="3600" dirty="0"/>
              <a:t>偽陽性 </a:t>
            </a:r>
            <a:r>
              <a:rPr lang="en-US" altLang="ja-JP" sz="3600" dirty="0"/>
              <a:t>+ </a:t>
            </a:r>
            <a:r>
              <a:rPr lang="ja-JP" altLang="en-US" sz="3600" dirty="0"/>
              <a:t>真陰性 </a:t>
            </a:r>
            <a:r>
              <a:rPr lang="en-US" altLang="ja-JP" sz="3600" dirty="0"/>
              <a:t>+ </a:t>
            </a:r>
            <a:r>
              <a:rPr lang="ja-JP" altLang="en-US" sz="3600" dirty="0"/>
              <a:t>偽陰性</a:t>
            </a:r>
            <a:endParaRPr sz="3600" dirty="0"/>
          </a:p>
        </p:txBody>
      </p:sp>
      <p:sp>
        <p:nvSpPr>
          <p:cNvPr id="12" name="他の分類モデルでも試してみよう">
            <a:extLst>
              <a:ext uri="{FF2B5EF4-FFF2-40B4-BE49-F238E27FC236}">
                <a16:creationId xmlns:a16="http://schemas.microsoft.com/office/drawing/2014/main" id="{A078807C-EF70-46C8-802D-50240271D7EF}"/>
              </a:ext>
            </a:extLst>
          </p:cNvPr>
          <p:cNvSpPr txBox="1"/>
          <p:nvPr/>
        </p:nvSpPr>
        <p:spPr>
          <a:xfrm>
            <a:off x="19615905" y="5520054"/>
            <a:ext cx="1872307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正解率</a:t>
            </a:r>
            <a:endParaRPr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0B8B988-D7D2-4DAF-B0C1-E87FA731A206}"/>
              </a:ext>
            </a:extLst>
          </p:cNvPr>
          <p:cNvCxnSpPr>
            <a:stCxn id="10" idx="1"/>
          </p:cNvCxnSpPr>
          <p:nvPr/>
        </p:nvCxnSpPr>
        <p:spPr>
          <a:xfrm>
            <a:off x="17074352" y="7200166"/>
            <a:ext cx="695543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183312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四角形"/>
          <p:cNvSpPr/>
          <p:nvPr/>
        </p:nvSpPr>
        <p:spPr>
          <a:xfrm>
            <a:off x="6286968" y="5739779"/>
            <a:ext cx="3505201" cy="127000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5" name="楕円"/>
          <p:cNvSpPr/>
          <p:nvPr/>
        </p:nvSpPr>
        <p:spPr>
          <a:xfrm>
            <a:off x="9580468" y="2532050"/>
            <a:ext cx="4493503" cy="12700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6" name="がく片の長さ &lt; 3.5"/>
          <p:cNvSpPr txBox="1"/>
          <p:nvPr/>
        </p:nvSpPr>
        <p:spPr>
          <a:xfrm>
            <a:off x="10074619" y="2925750"/>
            <a:ext cx="35052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がく片の長さ &lt; 3.5</a:t>
            </a:r>
          </a:p>
        </p:txBody>
      </p:sp>
      <p:sp>
        <p:nvSpPr>
          <p:cNvPr id="467" name="楕円"/>
          <p:cNvSpPr/>
          <p:nvPr/>
        </p:nvSpPr>
        <p:spPr>
          <a:xfrm>
            <a:off x="12154125" y="5255173"/>
            <a:ext cx="4493503" cy="12700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8" name="がく片の幅 &lt; ２.０"/>
          <p:cNvSpPr txBox="1"/>
          <p:nvPr/>
        </p:nvSpPr>
        <p:spPr>
          <a:xfrm>
            <a:off x="12729047" y="5648873"/>
            <a:ext cx="334365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がく片の幅 &lt; ２.０</a:t>
            </a:r>
          </a:p>
        </p:txBody>
      </p:sp>
      <p:sp>
        <p:nvSpPr>
          <p:cNvPr id="469" name="線"/>
          <p:cNvSpPr/>
          <p:nvPr/>
        </p:nvSpPr>
        <p:spPr>
          <a:xfrm>
            <a:off x="14731919" y="6883724"/>
            <a:ext cx="1090961" cy="100843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0" name="線"/>
          <p:cNvSpPr/>
          <p:nvPr/>
        </p:nvSpPr>
        <p:spPr>
          <a:xfrm>
            <a:off x="12289930" y="4156292"/>
            <a:ext cx="1090961" cy="100843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1" name="線"/>
          <p:cNvSpPr/>
          <p:nvPr/>
        </p:nvSpPr>
        <p:spPr>
          <a:xfrm flipH="1">
            <a:off x="12625267" y="6885978"/>
            <a:ext cx="1243061" cy="124306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2" name="線"/>
          <p:cNvSpPr/>
          <p:nvPr/>
        </p:nvSpPr>
        <p:spPr>
          <a:xfrm flipH="1">
            <a:off x="9490059" y="4162855"/>
            <a:ext cx="1243060" cy="124306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3" name="ヒオウギアヤメ"/>
          <p:cNvSpPr txBox="1"/>
          <p:nvPr/>
        </p:nvSpPr>
        <p:spPr>
          <a:xfrm>
            <a:off x="6654633" y="6125878"/>
            <a:ext cx="27698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ヒオウギアヤメ</a:t>
            </a:r>
          </a:p>
        </p:txBody>
      </p:sp>
      <p:sp>
        <p:nvSpPr>
          <p:cNvPr id="474" name="四角形"/>
          <p:cNvSpPr/>
          <p:nvPr/>
        </p:nvSpPr>
        <p:spPr>
          <a:xfrm>
            <a:off x="10074619" y="8222728"/>
            <a:ext cx="3505201" cy="127000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5" name="ブルーフラッグ"/>
          <p:cNvSpPr txBox="1"/>
          <p:nvPr/>
        </p:nvSpPr>
        <p:spPr>
          <a:xfrm>
            <a:off x="10461334" y="8608827"/>
            <a:ext cx="27317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ブルーフラッグ</a:t>
            </a:r>
          </a:p>
        </p:txBody>
      </p:sp>
      <p:sp>
        <p:nvSpPr>
          <p:cNvPr id="476" name="四角形"/>
          <p:cNvSpPr/>
          <p:nvPr/>
        </p:nvSpPr>
        <p:spPr>
          <a:xfrm>
            <a:off x="15298821" y="8222728"/>
            <a:ext cx="3505201" cy="127000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7" name="バージニカ"/>
          <p:cNvSpPr txBox="1"/>
          <p:nvPr/>
        </p:nvSpPr>
        <p:spPr>
          <a:xfrm>
            <a:off x="16057011" y="8608827"/>
            <a:ext cx="19888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バージニカ</a:t>
            </a:r>
          </a:p>
        </p:txBody>
      </p:sp>
      <p:sp>
        <p:nvSpPr>
          <p:cNvPr id="478" name="No"/>
          <p:cNvSpPr txBox="1"/>
          <p:nvPr/>
        </p:nvSpPr>
        <p:spPr>
          <a:xfrm>
            <a:off x="14393174" y="4405218"/>
            <a:ext cx="682372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</a:t>
            </a:r>
          </a:p>
        </p:txBody>
      </p:sp>
      <p:sp>
        <p:nvSpPr>
          <p:cNvPr id="479" name="No"/>
          <p:cNvSpPr txBox="1"/>
          <p:nvPr/>
        </p:nvSpPr>
        <p:spPr>
          <a:xfrm>
            <a:off x="16151279" y="7132650"/>
            <a:ext cx="6823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</a:t>
            </a:r>
          </a:p>
        </p:txBody>
      </p:sp>
      <p:sp>
        <p:nvSpPr>
          <p:cNvPr id="480" name="Yes"/>
          <p:cNvSpPr txBox="1"/>
          <p:nvPr/>
        </p:nvSpPr>
        <p:spPr>
          <a:xfrm>
            <a:off x="8122110" y="4529614"/>
            <a:ext cx="83743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Yes</a:t>
            </a:r>
          </a:p>
        </p:txBody>
      </p:sp>
      <p:sp>
        <p:nvSpPr>
          <p:cNvPr id="481" name="Yes"/>
          <p:cNvSpPr txBox="1"/>
          <p:nvPr/>
        </p:nvSpPr>
        <p:spPr>
          <a:xfrm>
            <a:off x="11408500" y="7252737"/>
            <a:ext cx="837439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Yes</a:t>
            </a:r>
          </a:p>
        </p:txBody>
      </p:sp>
      <p:sp>
        <p:nvSpPr>
          <p:cNvPr id="482" name="決定木(decision tree)は特徴量の列の内容をもとに条件分岐をすることで分類する手法"/>
          <p:cNvSpPr txBox="1"/>
          <p:nvPr/>
        </p:nvSpPr>
        <p:spPr>
          <a:xfrm>
            <a:off x="1952301" y="10894013"/>
            <a:ext cx="20479399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決定木(decision tree)は特徴量の列の内容をもとに条件分岐をすることで分類する手法</a:t>
            </a:r>
          </a:p>
        </p:txBody>
      </p:sp>
      <p:sp>
        <p:nvSpPr>
          <p:cNvPr id="48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84" name="決定木(decision tree)"/>
          <p:cNvSpPr txBox="1"/>
          <p:nvPr/>
        </p:nvSpPr>
        <p:spPr>
          <a:xfrm>
            <a:off x="3318765" y="366477"/>
            <a:ext cx="17746470" cy="7048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決定木(decision tree)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# 5) 決定木を実践してみよう…"/>
          <p:cNvSpPr txBox="1"/>
          <p:nvPr/>
        </p:nvSpPr>
        <p:spPr>
          <a:xfrm>
            <a:off x="793831" y="2155729"/>
            <a:ext cx="19452441" cy="1118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sz="4000" dirty="0"/>
              <a:t># </a:t>
            </a:r>
            <a:r>
              <a:rPr lang="en-US" sz="4000" dirty="0"/>
              <a:t>6</a:t>
            </a:r>
            <a:r>
              <a:rPr sz="4000" dirty="0"/>
              <a:t>) </a:t>
            </a:r>
            <a:r>
              <a:rPr sz="4000" dirty="0" err="1"/>
              <a:t>決定木を実践してみよう</a:t>
            </a:r>
            <a:endParaRPr sz="4000" dirty="0"/>
          </a:p>
          <a:p>
            <a:pPr algn="l">
              <a:defRPr sz="3300"/>
            </a:pPr>
            <a:endParaRPr sz="4000" dirty="0"/>
          </a:p>
          <a:p>
            <a:pPr algn="l">
              <a:defRPr sz="3300"/>
            </a:pPr>
            <a:r>
              <a:rPr sz="4000" dirty="0"/>
              <a:t># xに4つの特徴量(</a:t>
            </a:r>
            <a:r>
              <a:rPr sz="4000" dirty="0" err="1"/>
              <a:t>説明変数</a:t>
            </a:r>
            <a:r>
              <a:rPr sz="4000" dirty="0"/>
              <a:t>)、</a:t>
            </a:r>
            <a:r>
              <a:rPr sz="4000" dirty="0" err="1"/>
              <a:t>yに正解ラベル</a:t>
            </a:r>
            <a:r>
              <a:rPr sz="4000" dirty="0"/>
              <a:t>(</a:t>
            </a:r>
            <a:r>
              <a:rPr sz="4000" dirty="0" err="1"/>
              <a:t>目的変数</a:t>
            </a:r>
            <a:r>
              <a:rPr sz="4000" dirty="0"/>
              <a:t>)</a:t>
            </a:r>
          </a:p>
          <a:p>
            <a:pPr algn="l">
              <a:defRPr sz="3300"/>
            </a:pPr>
            <a:r>
              <a:rPr sz="4000" dirty="0"/>
              <a:t>x</a:t>
            </a:r>
            <a:r>
              <a:rPr lang="en-US" sz="4000" dirty="0"/>
              <a:t>2</a:t>
            </a:r>
            <a:r>
              <a:rPr sz="4000" dirty="0"/>
              <a:t> = iris[['</a:t>
            </a:r>
            <a:r>
              <a:rPr sz="4000" dirty="0" err="1"/>
              <a:t>がく片の長さ</a:t>
            </a:r>
            <a:r>
              <a:rPr sz="4000" dirty="0"/>
              <a:t>','</a:t>
            </a:r>
            <a:r>
              <a:rPr sz="4000" dirty="0" err="1"/>
              <a:t>がく片の幅</a:t>
            </a:r>
            <a:r>
              <a:rPr sz="4000" dirty="0"/>
              <a:t>','</a:t>
            </a:r>
            <a:r>
              <a:rPr sz="4000" dirty="0" err="1"/>
              <a:t>花びらの長さ</a:t>
            </a:r>
            <a:r>
              <a:rPr sz="4000" dirty="0"/>
              <a:t>','</a:t>
            </a:r>
            <a:r>
              <a:rPr sz="4000" dirty="0" err="1"/>
              <a:t>花びらの幅</a:t>
            </a:r>
            <a:r>
              <a:rPr sz="4000" dirty="0"/>
              <a:t>']]</a:t>
            </a:r>
          </a:p>
          <a:p>
            <a:pPr algn="l">
              <a:defRPr sz="3300"/>
            </a:pPr>
            <a:r>
              <a:rPr sz="4000" dirty="0"/>
              <a:t>y</a:t>
            </a:r>
            <a:r>
              <a:rPr lang="en-US" sz="4000" dirty="0"/>
              <a:t>2</a:t>
            </a:r>
            <a:r>
              <a:rPr sz="4000" dirty="0"/>
              <a:t> = iris['</a:t>
            </a:r>
            <a:r>
              <a:rPr sz="4000" dirty="0" err="1"/>
              <a:t>アヤメの種類</a:t>
            </a:r>
            <a:r>
              <a:rPr sz="4000" dirty="0"/>
              <a:t>']</a:t>
            </a:r>
          </a:p>
          <a:p>
            <a:pPr algn="l">
              <a:defRPr sz="3300"/>
            </a:pPr>
            <a:r>
              <a:rPr sz="4000" dirty="0"/>
              <a:t>x</a:t>
            </a:r>
            <a:r>
              <a:rPr lang="en-US" sz="4000" dirty="0"/>
              <a:t>2</a:t>
            </a:r>
            <a:r>
              <a:rPr sz="4000" dirty="0"/>
              <a:t>_train, x</a:t>
            </a:r>
            <a:r>
              <a:rPr lang="en-US" sz="4000" dirty="0"/>
              <a:t>2</a:t>
            </a:r>
            <a:r>
              <a:rPr sz="4000" dirty="0"/>
              <a:t>_test, y</a:t>
            </a:r>
            <a:r>
              <a:rPr lang="en-US" sz="4000" dirty="0"/>
              <a:t>2</a:t>
            </a:r>
            <a:r>
              <a:rPr sz="4000" dirty="0"/>
              <a:t>_train, y</a:t>
            </a:r>
            <a:r>
              <a:rPr lang="en-US" sz="4000" dirty="0"/>
              <a:t>2</a:t>
            </a:r>
            <a:r>
              <a:rPr sz="4000" dirty="0"/>
              <a:t>_test = </a:t>
            </a:r>
            <a:r>
              <a:rPr sz="4000" dirty="0" err="1"/>
              <a:t>train_test_split</a:t>
            </a:r>
            <a:r>
              <a:rPr sz="4000" dirty="0"/>
              <a:t>(x</a:t>
            </a:r>
            <a:r>
              <a:rPr lang="en-US" sz="4000" dirty="0"/>
              <a:t>2</a:t>
            </a:r>
            <a:r>
              <a:rPr sz="4000" dirty="0"/>
              <a:t>, y</a:t>
            </a:r>
            <a:r>
              <a:rPr lang="en-US" sz="4000" dirty="0"/>
              <a:t>2</a:t>
            </a:r>
            <a:r>
              <a:rPr sz="4000" dirty="0"/>
              <a:t>, </a:t>
            </a:r>
            <a:r>
              <a:rPr sz="4000" dirty="0" err="1"/>
              <a:t>test_size</a:t>
            </a:r>
            <a:r>
              <a:rPr sz="4000" dirty="0"/>
              <a:t> = 0.3, </a:t>
            </a:r>
            <a:r>
              <a:rPr sz="4000" dirty="0" err="1"/>
              <a:t>random_state</a:t>
            </a:r>
            <a:r>
              <a:rPr sz="4000" dirty="0"/>
              <a:t>=0)</a:t>
            </a:r>
          </a:p>
          <a:p>
            <a:pPr algn="l">
              <a:defRPr sz="3300"/>
            </a:pPr>
            <a:endParaRPr sz="4000" dirty="0"/>
          </a:p>
          <a:p>
            <a:pPr algn="l">
              <a:defRPr sz="3300"/>
            </a:pPr>
            <a:r>
              <a:rPr sz="4000" dirty="0"/>
              <a:t># </a:t>
            </a:r>
            <a:r>
              <a:rPr sz="4000" dirty="0" err="1"/>
              <a:t>決定木</a:t>
            </a:r>
            <a:r>
              <a:rPr sz="4000" dirty="0"/>
              <a:t>(</a:t>
            </a:r>
            <a:r>
              <a:rPr sz="4000" dirty="0" err="1"/>
              <a:t>max_depth</a:t>
            </a:r>
            <a:r>
              <a:rPr sz="4000" dirty="0"/>
              <a:t>=2)</a:t>
            </a:r>
          </a:p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000" dirty="0"/>
              <a:t>from </a:t>
            </a:r>
            <a:r>
              <a:rPr sz="4000" dirty="0" err="1"/>
              <a:t>sklearn</a:t>
            </a:r>
            <a:r>
              <a:rPr sz="4000" dirty="0"/>
              <a:t> import tree</a:t>
            </a:r>
          </a:p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000" dirty="0"/>
              <a:t>model</a:t>
            </a:r>
            <a:r>
              <a:rPr lang="en-US" sz="4000" dirty="0"/>
              <a:t>2</a:t>
            </a:r>
            <a:r>
              <a:rPr sz="4000" dirty="0"/>
              <a:t> = </a:t>
            </a:r>
            <a:r>
              <a:rPr sz="4000" dirty="0" err="1"/>
              <a:t>tree.DecisionTreeClassifier</a:t>
            </a:r>
            <a:r>
              <a:rPr sz="4000" dirty="0"/>
              <a:t>(</a:t>
            </a:r>
            <a:r>
              <a:rPr sz="4000" dirty="0" err="1"/>
              <a:t>max_depth</a:t>
            </a:r>
            <a:r>
              <a:rPr sz="4000" dirty="0"/>
              <a:t>=2, </a:t>
            </a:r>
            <a:r>
              <a:rPr sz="4000" dirty="0" err="1"/>
              <a:t>random_state</a:t>
            </a:r>
            <a:r>
              <a:rPr sz="4000" dirty="0"/>
              <a:t>=0)</a:t>
            </a:r>
          </a:p>
          <a:p>
            <a:pPr algn="l">
              <a:defRPr sz="3300"/>
            </a:pPr>
            <a:endParaRPr sz="4000" dirty="0"/>
          </a:p>
          <a:p>
            <a:pPr algn="l">
              <a:defRPr sz="3300"/>
            </a:pPr>
            <a:r>
              <a:rPr sz="4000" dirty="0"/>
              <a:t># model</a:t>
            </a:r>
            <a:r>
              <a:rPr lang="en-US" sz="4000" dirty="0"/>
              <a:t>2</a:t>
            </a:r>
            <a:r>
              <a:rPr sz="4000" dirty="0"/>
              <a:t>.fit()</a:t>
            </a:r>
            <a:r>
              <a:rPr sz="4000" dirty="0" err="1"/>
              <a:t>でモデルの学習</a:t>
            </a:r>
            <a:endParaRPr sz="4000" dirty="0"/>
          </a:p>
          <a:p>
            <a:pPr algn="l">
              <a:defRPr sz="3300"/>
            </a:pPr>
            <a:r>
              <a:rPr sz="4000" dirty="0"/>
              <a:t>model</a:t>
            </a:r>
            <a:r>
              <a:rPr lang="en-US" sz="4000" dirty="0"/>
              <a:t>2</a:t>
            </a:r>
            <a:r>
              <a:rPr sz="4000" dirty="0"/>
              <a:t>.fit(x</a:t>
            </a:r>
            <a:r>
              <a:rPr lang="en-US" sz="4000" dirty="0"/>
              <a:t>2</a:t>
            </a:r>
            <a:r>
              <a:rPr sz="4000" dirty="0"/>
              <a:t>_train,y</a:t>
            </a:r>
            <a:r>
              <a:rPr lang="en-US" sz="4000" dirty="0"/>
              <a:t>2</a:t>
            </a:r>
            <a:r>
              <a:rPr sz="4000" dirty="0"/>
              <a:t>_train)</a:t>
            </a:r>
          </a:p>
          <a:p>
            <a:pPr algn="l">
              <a:defRPr sz="3300"/>
            </a:pPr>
            <a:r>
              <a:rPr sz="4000" dirty="0"/>
              <a:t># model</a:t>
            </a:r>
            <a:r>
              <a:rPr lang="en-US" sz="4000" dirty="0"/>
              <a:t>2</a:t>
            </a:r>
            <a:r>
              <a:rPr sz="4000" dirty="0"/>
              <a:t>.score()</a:t>
            </a:r>
            <a:r>
              <a:rPr sz="4000" dirty="0" err="1"/>
              <a:t>で学習済みモデルの正解率計算</a:t>
            </a:r>
            <a:endParaRPr sz="4000" dirty="0"/>
          </a:p>
          <a:p>
            <a:pPr algn="l">
              <a:defRPr sz="3300"/>
            </a:pPr>
            <a:r>
              <a:rPr sz="4000" dirty="0"/>
              <a:t>print(model</a:t>
            </a:r>
            <a:r>
              <a:rPr lang="en-US" sz="4000" dirty="0"/>
              <a:t>2</a:t>
            </a:r>
            <a:r>
              <a:rPr sz="4000" dirty="0"/>
              <a:t>.predict(x</a:t>
            </a:r>
            <a:r>
              <a:rPr lang="en-US" sz="4000" dirty="0"/>
              <a:t>2</a:t>
            </a:r>
            <a:r>
              <a:rPr sz="4000" dirty="0"/>
              <a:t>_test))</a:t>
            </a:r>
          </a:p>
          <a:p>
            <a:pPr algn="l">
              <a:defRPr sz="3300"/>
            </a:pPr>
            <a:r>
              <a:rPr sz="4000" dirty="0"/>
              <a:t>print(model</a:t>
            </a:r>
            <a:r>
              <a:rPr lang="en-US" sz="4000" dirty="0"/>
              <a:t>2</a:t>
            </a:r>
            <a:r>
              <a:rPr sz="4000" dirty="0"/>
              <a:t>.score(x</a:t>
            </a:r>
            <a:r>
              <a:rPr lang="en-US" sz="4000" dirty="0"/>
              <a:t>2</a:t>
            </a:r>
            <a:r>
              <a:rPr sz="4000" dirty="0"/>
              <a:t>_test,y</a:t>
            </a:r>
            <a:r>
              <a:rPr lang="en-US" sz="4000" dirty="0"/>
              <a:t>2</a:t>
            </a:r>
            <a:r>
              <a:rPr sz="4000" dirty="0"/>
              <a:t>_test))</a:t>
            </a:r>
          </a:p>
          <a:p>
            <a:pPr algn="l">
              <a:defRPr sz="3300"/>
            </a:pPr>
            <a:r>
              <a:rPr sz="4000" dirty="0"/>
              <a:t>print(</a:t>
            </a:r>
            <a:r>
              <a:rPr sz="4000" dirty="0" err="1"/>
              <a:t>np.array</a:t>
            </a:r>
            <a:r>
              <a:rPr sz="4000" dirty="0"/>
              <a:t>(y</a:t>
            </a:r>
            <a:r>
              <a:rPr lang="en-US" sz="4000" dirty="0"/>
              <a:t>2</a:t>
            </a:r>
            <a:r>
              <a:rPr sz="4000" dirty="0"/>
              <a:t>_test))</a:t>
            </a:r>
          </a:p>
          <a:p>
            <a:pPr algn="l">
              <a:defRPr sz="3300"/>
            </a:pPr>
            <a:endParaRPr sz="4000" dirty="0"/>
          </a:p>
        </p:txBody>
      </p:sp>
      <p:sp>
        <p:nvSpPr>
          <p:cNvPr id="571" name="ロジスティック回帰と違うのは…"/>
          <p:cNvSpPr txBox="1"/>
          <p:nvPr/>
        </p:nvSpPr>
        <p:spPr>
          <a:xfrm>
            <a:off x="16118098" y="8751880"/>
            <a:ext cx="7581901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ロジスティック回帰と違うのは</a:t>
            </a:r>
          </a:p>
          <a:p>
            <a:pPr>
              <a:defRPr sz="4200"/>
            </a:pPr>
            <a:r>
              <a:t>ここだけ</a:t>
            </a:r>
          </a:p>
        </p:txBody>
      </p:sp>
      <p:sp>
        <p:nvSpPr>
          <p:cNvPr id="572" name="矢印"/>
          <p:cNvSpPr/>
          <p:nvPr/>
        </p:nvSpPr>
        <p:spPr>
          <a:xfrm flipH="1">
            <a:off x="17113822" y="7112000"/>
            <a:ext cx="1270001" cy="1270000"/>
          </a:xfrm>
          <a:prstGeom prst="rightArrow">
            <a:avLst>
              <a:gd name="adj1" fmla="val 37218"/>
              <a:gd name="adj2" fmla="val 5687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4" name="5 ) 決定木(decision tree)"/>
          <p:cNvSpPr txBox="1"/>
          <p:nvPr/>
        </p:nvSpPr>
        <p:spPr>
          <a:xfrm>
            <a:off x="3318765" y="305969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6</a:t>
            </a:r>
            <a:r>
              <a:rPr dirty="0"/>
              <a:t> ) </a:t>
            </a:r>
            <a:r>
              <a:rPr dirty="0" err="1"/>
              <a:t>決定木</a:t>
            </a:r>
            <a:r>
              <a:rPr dirty="0"/>
              <a:t>(decision tree)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2" name="4 ) ロジスティック回帰(もう少し詳しく)"/>
          <p:cNvSpPr txBox="1"/>
          <p:nvPr/>
        </p:nvSpPr>
        <p:spPr>
          <a:xfrm>
            <a:off x="2500618" y="289823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１</a:t>
            </a:r>
            <a:r>
              <a:rPr dirty="0"/>
              <a:t> ) </a:t>
            </a:r>
            <a:r>
              <a:rPr lang="ja-JP" altLang="en-US" dirty="0"/>
              <a:t>ライブラリの準備とデータの読み込み</a:t>
            </a:r>
            <a:endParaRPr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76C029-DAA6-408E-B9BE-0A37E86A7E0A}"/>
              </a:ext>
            </a:extLst>
          </p:cNvPr>
          <p:cNvSpPr txBox="1"/>
          <p:nvPr/>
        </p:nvSpPr>
        <p:spPr>
          <a:xfrm>
            <a:off x="1962713" y="4724456"/>
            <a:ext cx="20489778" cy="6740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800" dirty="0"/>
              <a:t>import sklearn</a:t>
            </a:r>
            <a:endParaRPr lang="en-US" altLang="ja-JP" sz="4800" dirty="0"/>
          </a:p>
          <a:p>
            <a:pPr algn="l"/>
            <a:r>
              <a:rPr lang="ja-JP" altLang="en-US" sz="4800" dirty="0"/>
              <a:t>import numpy as np</a:t>
            </a:r>
            <a:endParaRPr lang="en-US" altLang="ja-JP" sz="4800" dirty="0"/>
          </a:p>
          <a:p>
            <a:pPr algn="l"/>
            <a:r>
              <a:rPr lang="ja-JP" altLang="en-US" sz="4800" dirty="0"/>
              <a:t>import matplotlib.pyplot as plt</a:t>
            </a:r>
            <a:endParaRPr lang="en-US" altLang="ja-JP" sz="4800" dirty="0"/>
          </a:p>
          <a:p>
            <a:pPr algn="l"/>
            <a:r>
              <a:rPr lang="ja-JP" altLang="en-US" sz="4800" dirty="0"/>
              <a:t>import pandas as pd</a:t>
            </a:r>
            <a:endParaRPr lang="en-US" altLang="ja-JP" sz="4800" dirty="0"/>
          </a:p>
          <a:p>
            <a:pPr algn="l"/>
            <a:r>
              <a:rPr lang="ja-JP" altLang="en-US" sz="4800" dirty="0"/>
              <a:t>from matplotlib import rcParams</a:t>
            </a:r>
            <a:endParaRPr lang="en-US" altLang="ja-JP" sz="4800" dirty="0"/>
          </a:p>
          <a:p>
            <a:pPr algn="l"/>
            <a:r>
              <a:rPr lang="ja-JP" altLang="en-US" sz="4800" dirty="0"/>
              <a:t>rcParams['font.family'] ='sans-serif’</a:t>
            </a:r>
            <a:endParaRPr lang="en-US" altLang="ja-JP" sz="4800" dirty="0"/>
          </a:p>
          <a:p>
            <a:pPr algn="l"/>
            <a:r>
              <a:rPr lang="ja-JP" altLang="en-US" sz="4800" dirty="0"/>
              <a:t>rcParams['font.sans-serif'] = ['Hiragino Maru Gothic Pro', 'Yu Gothic', 'Meirio’]</a:t>
            </a:r>
            <a:endParaRPr lang="en-US" altLang="ja-JP" sz="4800" dirty="0"/>
          </a:p>
          <a:p>
            <a:pPr algn="l"/>
            <a:r>
              <a:rPr lang="ja-JP" altLang="en-US" sz="4800" dirty="0"/>
              <a:t># </a:t>
            </a:r>
            <a:r>
              <a:rPr lang="en-US" altLang="ja-JP" sz="4800" dirty="0"/>
              <a:t>3</a:t>
            </a:r>
            <a:r>
              <a:rPr lang="ja-JP" altLang="en-US" sz="4800" dirty="0"/>
              <a:t>.csvの読み込み</a:t>
            </a:r>
            <a:endParaRPr lang="en-US" altLang="ja-JP" sz="4800" dirty="0"/>
          </a:p>
          <a:p>
            <a:pPr algn="l"/>
            <a:r>
              <a:rPr lang="ja-JP" altLang="en-US" sz="4800" dirty="0"/>
              <a:t>iris = pd.read_csv(“</a:t>
            </a:r>
            <a:r>
              <a:rPr lang="en-US" altLang="ja-JP" sz="4800" dirty="0"/>
              <a:t>3</a:t>
            </a:r>
            <a:r>
              <a:rPr lang="ja-JP" altLang="en-US" sz="4800" dirty="0"/>
              <a:t>.csv", encoding="utf-8")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5468D2-D596-4EC1-A38F-872CAF4B5407}"/>
              </a:ext>
            </a:extLst>
          </p:cNvPr>
          <p:cNvSpPr txBox="1"/>
          <p:nvPr/>
        </p:nvSpPr>
        <p:spPr>
          <a:xfrm>
            <a:off x="3300663" y="2400770"/>
            <a:ext cx="1778267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dirty="0"/>
              <a:t>新規ファイルを作成し、ファイルを保存しましょう</a:t>
            </a:r>
            <a:r>
              <a:rPr lang="en-US" altLang="ja-JP" sz="4000" dirty="0"/>
              <a:t>(enshu3.py)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dirty="0"/>
              <a:t>実行場所を設定しましょう</a:t>
            </a:r>
            <a:r>
              <a:rPr lang="en-US" altLang="ja-JP" sz="4000" dirty="0"/>
              <a:t>(</a:t>
            </a:r>
            <a:r>
              <a:rPr lang="en-US" altLang="ja-JP" sz="4000" dirty="0" err="1"/>
              <a:t>iryoAI</a:t>
            </a:r>
            <a:r>
              <a:rPr lang="en-US" altLang="ja-JP" sz="4000" dirty="0"/>
              <a:t>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7" name="5 ) 決定木(decision tree)"/>
          <p:cNvSpPr txBox="1"/>
          <p:nvPr/>
        </p:nvSpPr>
        <p:spPr>
          <a:xfrm>
            <a:off x="3318765" y="366477"/>
            <a:ext cx="17746470" cy="7048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5 ) 決定木(decision tree)</a:t>
            </a:r>
          </a:p>
        </p:txBody>
      </p:sp>
      <p:sp>
        <p:nvSpPr>
          <p:cNvPr id="578" name="print(model3.predict(x3_test))…"/>
          <p:cNvSpPr txBox="1"/>
          <p:nvPr/>
        </p:nvSpPr>
        <p:spPr>
          <a:xfrm>
            <a:off x="943480" y="3079056"/>
            <a:ext cx="22171134" cy="933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print(model</a:t>
            </a:r>
            <a:r>
              <a:rPr lang="en-US" dirty="0"/>
              <a:t>2</a:t>
            </a:r>
            <a:r>
              <a:rPr dirty="0"/>
              <a:t>.predict(x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['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>
                <a:solidFill>
                  <a:srgbClr val="FF0000"/>
                </a:solidFill>
              </a:rPr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ブルーフラッグ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ブルーフラッグ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/>
              <a:t>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バージニカ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/>
              <a:t>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']</a:t>
            </a:r>
          </a:p>
          <a:p>
            <a:pPr algn="l"/>
            <a:endParaRPr dirty="0"/>
          </a:p>
          <a:p>
            <a:pPr algn="l"/>
            <a:r>
              <a:rPr dirty="0"/>
              <a:t>print(model</a:t>
            </a:r>
            <a:r>
              <a:rPr lang="en-US" dirty="0"/>
              <a:t>2</a:t>
            </a:r>
            <a:r>
              <a:rPr dirty="0"/>
              <a:t>.score(x</a:t>
            </a:r>
            <a:r>
              <a:rPr lang="en-US" dirty="0"/>
              <a:t>2</a:t>
            </a:r>
            <a:r>
              <a:rPr dirty="0"/>
              <a:t>_test,y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0.9111111111111111</a:t>
            </a:r>
          </a:p>
          <a:p>
            <a:pPr algn="l"/>
            <a:endParaRPr dirty="0"/>
          </a:p>
          <a:p>
            <a:pPr algn="l"/>
            <a:r>
              <a:rPr dirty="0"/>
              <a:t>print(</a:t>
            </a:r>
            <a:r>
              <a:rPr dirty="0" err="1"/>
              <a:t>np.array</a:t>
            </a:r>
            <a:r>
              <a:rPr dirty="0"/>
              <a:t>(y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['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>
                <a:solidFill>
                  <a:srgbClr val="FF0000"/>
                </a:solidFill>
              </a:rPr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バージニカ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バージニカ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 </a:t>
            </a:r>
            <a:r>
              <a:rPr dirty="0"/>
              <a:t>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</a:t>
            </a:r>
          </a:p>
          <a:p>
            <a:pPr algn="l"/>
            <a:r>
              <a:rPr dirty="0"/>
              <a:t> ‘</a:t>
            </a:r>
            <a:r>
              <a:rPr dirty="0" err="1"/>
              <a:t>ヒオウギアヤメ</a:t>
            </a:r>
            <a:r>
              <a:rPr dirty="0"/>
              <a:t>'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ブルーフラッグ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 </a:t>
            </a:r>
            <a:r>
              <a:rPr dirty="0"/>
              <a:t>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ブルーフラッグ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 '</a:t>
            </a:r>
            <a:r>
              <a:rPr dirty="0" err="1"/>
              <a:t>バージニカ</a:t>
            </a:r>
            <a:r>
              <a:rPr dirty="0"/>
              <a:t>' '</a:t>
            </a:r>
            <a:r>
              <a:rPr dirty="0" err="1"/>
              <a:t>ヒオウギアヤメ</a:t>
            </a:r>
            <a:r>
              <a:rPr dirty="0"/>
              <a:t>'</a:t>
            </a:r>
          </a:p>
          <a:p>
            <a:pPr algn="l"/>
            <a:r>
              <a:rPr dirty="0"/>
              <a:t> '</a:t>
            </a:r>
            <a:r>
              <a:rPr dirty="0" err="1"/>
              <a:t>ヒオウギアヤメ</a:t>
            </a:r>
            <a:r>
              <a:rPr dirty="0"/>
              <a:t>']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四角形"/>
          <p:cNvSpPr/>
          <p:nvPr/>
        </p:nvSpPr>
        <p:spPr>
          <a:xfrm>
            <a:off x="0" y="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7" name="5 ) 決定木(decision tree)"/>
          <p:cNvSpPr txBox="1"/>
          <p:nvPr/>
        </p:nvSpPr>
        <p:spPr>
          <a:xfrm>
            <a:off x="3303163" y="311237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dirty="0"/>
              <a:t>5 ) </a:t>
            </a:r>
            <a:r>
              <a:rPr dirty="0" err="1"/>
              <a:t>決定木</a:t>
            </a:r>
            <a:r>
              <a:rPr dirty="0"/>
              <a:t>(decision tree)</a:t>
            </a:r>
            <a:r>
              <a:rPr lang="ja-JP" altLang="en-US" dirty="0"/>
              <a:t>の混同行列</a:t>
            </a:r>
            <a:endParaRPr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DFCF5E-676D-45AE-98D4-7BA11A078880}"/>
              </a:ext>
            </a:extLst>
          </p:cNvPr>
          <p:cNvSpPr txBox="1"/>
          <p:nvPr/>
        </p:nvSpPr>
        <p:spPr>
          <a:xfrm>
            <a:off x="1844842" y="2062395"/>
            <a:ext cx="20694316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5400" dirty="0"/>
              <a:t>conf2 = </a:t>
            </a:r>
            <a:r>
              <a:rPr lang="en-US" altLang="ja-JP" sz="5400" dirty="0" err="1"/>
              <a:t>confusion_matrix</a:t>
            </a:r>
            <a:r>
              <a:rPr lang="en-US" altLang="ja-JP" sz="5400" dirty="0"/>
              <a:t>(y2_test, model2.predict(x2_test))</a:t>
            </a:r>
          </a:p>
          <a:p>
            <a:pPr algn="l"/>
            <a:r>
              <a:rPr lang="en-US" altLang="ja-JP" sz="5400" dirty="0"/>
              <a:t>print(conf2)</a:t>
            </a:r>
            <a:endParaRPr lang="ja-JP" altLang="en-US" sz="5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BCF194-9256-4A65-9617-F8B4D7EE8C39}"/>
              </a:ext>
            </a:extLst>
          </p:cNvPr>
          <p:cNvSpPr txBox="1"/>
          <p:nvPr/>
        </p:nvSpPr>
        <p:spPr>
          <a:xfrm>
            <a:off x="6541608" y="4050606"/>
            <a:ext cx="12200020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4800" dirty="0"/>
              <a:t>[[ 8  0  3]</a:t>
            </a:r>
          </a:p>
          <a:p>
            <a:r>
              <a:rPr lang="en-US" altLang="ja-JP" sz="4800" dirty="0"/>
              <a:t> [ 0 16  0]</a:t>
            </a:r>
          </a:p>
          <a:p>
            <a:r>
              <a:rPr lang="en-US" altLang="ja-JP" sz="4800" dirty="0"/>
              <a:t> [ 1  0 17]]</a:t>
            </a:r>
            <a:endParaRPr lang="ja-JP" altLang="en-US" sz="48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1D25F70-5042-48E1-9708-D37A3415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00662"/>
              </p:ext>
            </p:extLst>
          </p:nvPr>
        </p:nvGraphicFramePr>
        <p:xfrm>
          <a:off x="2547124" y="7275686"/>
          <a:ext cx="11264232" cy="5818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6058">
                  <a:extLst>
                    <a:ext uri="{9D8B030D-6E8A-4147-A177-3AD203B41FA5}">
                      <a16:colId xmlns:a16="http://schemas.microsoft.com/office/drawing/2014/main" val="1849069428"/>
                    </a:ext>
                  </a:extLst>
                </a:gridCol>
                <a:gridCol w="2816058">
                  <a:extLst>
                    <a:ext uri="{9D8B030D-6E8A-4147-A177-3AD203B41FA5}">
                      <a16:colId xmlns:a16="http://schemas.microsoft.com/office/drawing/2014/main" val="847830817"/>
                    </a:ext>
                  </a:extLst>
                </a:gridCol>
                <a:gridCol w="2816058">
                  <a:extLst>
                    <a:ext uri="{9D8B030D-6E8A-4147-A177-3AD203B41FA5}">
                      <a16:colId xmlns:a16="http://schemas.microsoft.com/office/drawing/2014/main" val="3024091163"/>
                    </a:ext>
                  </a:extLst>
                </a:gridCol>
                <a:gridCol w="2816058">
                  <a:extLst>
                    <a:ext uri="{9D8B030D-6E8A-4147-A177-3AD203B41FA5}">
                      <a16:colId xmlns:a16="http://schemas.microsoft.com/office/drawing/2014/main" val="2081714237"/>
                    </a:ext>
                  </a:extLst>
                </a:gridCol>
              </a:tblGrid>
              <a:tr h="1454504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バージニカ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ヒオウギアヤメ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ブルーフラッグ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658750"/>
                  </a:ext>
                </a:extLst>
              </a:tr>
              <a:tr h="1454504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バージニカ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8</a:t>
                      </a:r>
                      <a:endParaRPr kumimoji="1" lang="ja-JP" altLang="en-US" sz="60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0</a:t>
                      </a:r>
                      <a:endParaRPr kumimoji="1" lang="ja-JP" alt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3</a:t>
                      </a:r>
                      <a:endParaRPr kumimoji="1" lang="ja-JP" alt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541779"/>
                  </a:ext>
                </a:extLst>
              </a:tr>
              <a:tr h="1454504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ヒオウギアヤメ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0</a:t>
                      </a:r>
                      <a:endParaRPr kumimoji="1" lang="ja-JP" alt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16</a:t>
                      </a:r>
                      <a:endParaRPr kumimoji="1" lang="ja-JP" altLang="en-US" sz="60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0</a:t>
                      </a:r>
                      <a:endParaRPr kumimoji="1" lang="ja-JP" alt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638159"/>
                  </a:ext>
                </a:extLst>
              </a:tr>
              <a:tr h="1454504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ブルーフラッグ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1</a:t>
                      </a:r>
                      <a:endParaRPr kumimoji="1" lang="ja-JP" alt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0</a:t>
                      </a:r>
                      <a:endParaRPr kumimoji="1" lang="ja-JP" alt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0" dirty="0"/>
                        <a:t>17</a:t>
                      </a:r>
                      <a:endParaRPr kumimoji="1" lang="ja-JP" altLang="en-US" sz="60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5395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1CCE2B-DAF5-4DFE-B8CE-E2183AE54488}"/>
              </a:ext>
            </a:extLst>
          </p:cNvPr>
          <p:cNvSpPr txBox="1"/>
          <p:nvPr/>
        </p:nvSpPr>
        <p:spPr>
          <a:xfrm>
            <a:off x="14747144" y="8791339"/>
            <a:ext cx="8683228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4800" dirty="0"/>
              <a:t>(8 + 16 + 17) </a:t>
            </a:r>
          </a:p>
          <a:p>
            <a:r>
              <a:rPr lang="en-US" altLang="ja-JP" sz="4800" dirty="0"/>
              <a:t>(8 + 0 + 3 + 0 + 16 + 0 + 1 + 0 + 17)</a:t>
            </a:r>
          </a:p>
          <a:p>
            <a:r>
              <a:rPr lang="en-US" altLang="ja-JP" sz="4800" dirty="0"/>
              <a:t>=</a:t>
            </a:r>
            <a:r>
              <a:rPr lang="ja-JP" altLang="en-US" sz="4800" dirty="0"/>
              <a:t> </a:t>
            </a:r>
            <a:r>
              <a:rPr lang="en-US" altLang="ja-JP" sz="4800" dirty="0"/>
              <a:t>0.91111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036B03-DD3F-47DB-B9FB-4963FFF0F3C4}"/>
              </a:ext>
            </a:extLst>
          </p:cNvPr>
          <p:cNvCxnSpPr/>
          <p:nvPr/>
        </p:nvCxnSpPr>
        <p:spPr>
          <a:xfrm>
            <a:off x="14747144" y="9601201"/>
            <a:ext cx="868322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A113E6-184C-4DCA-9331-D9A64547739C}"/>
              </a:ext>
            </a:extLst>
          </p:cNvPr>
          <p:cNvSpPr txBox="1"/>
          <p:nvPr/>
        </p:nvSpPr>
        <p:spPr>
          <a:xfrm>
            <a:off x="8179240" y="6592816"/>
            <a:ext cx="2791326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予測</a:t>
            </a:r>
            <a:r>
              <a:rPr kumimoji="0" lang="en-US" altLang="ja-JP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0F9D50-A545-418C-AFFA-1F9939A1533E}"/>
              </a:ext>
            </a:extLst>
          </p:cNvPr>
          <p:cNvSpPr txBox="1"/>
          <p:nvPr/>
        </p:nvSpPr>
        <p:spPr>
          <a:xfrm>
            <a:off x="449179" y="10489184"/>
            <a:ext cx="279132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正解</a:t>
            </a:r>
            <a:r>
              <a:rPr kumimoji="0" lang="en-US" altLang="ja-JP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8241688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# 決定木(max_depth=5)…"/>
          <p:cNvSpPr txBox="1"/>
          <p:nvPr/>
        </p:nvSpPr>
        <p:spPr>
          <a:xfrm>
            <a:off x="1226692" y="7856598"/>
            <a:ext cx="10999806" cy="425757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# </a:t>
            </a:r>
            <a:r>
              <a:rPr dirty="0" err="1"/>
              <a:t>決定木</a:t>
            </a:r>
            <a:r>
              <a:rPr dirty="0"/>
              <a:t>(</a:t>
            </a:r>
            <a:r>
              <a:rPr dirty="0" err="1"/>
              <a:t>max_depth</a:t>
            </a:r>
            <a:r>
              <a:rPr dirty="0"/>
              <a:t>=5)</a:t>
            </a:r>
          </a:p>
          <a:p>
            <a:pPr algn="l"/>
            <a:r>
              <a:rPr dirty="0"/>
              <a:t>from </a:t>
            </a:r>
            <a:r>
              <a:rPr dirty="0" err="1"/>
              <a:t>sklearn</a:t>
            </a:r>
            <a:r>
              <a:rPr dirty="0"/>
              <a:t> import tree</a:t>
            </a:r>
          </a:p>
          <a:p>
            <a:pPr algn="l"/>
            <a:r>
              <a:rPr dirty="0"/>
              <a:t>model</a:t>
            </a:r>
            <a:r>
              <a:rPr lang="en-US" dirty="0"/>
              <a:t>3</a:t>
            </a:r>
            <a:r>
              <a:rPr dirty="0"/>
              <a:t> = </a:t>
            </a:r>
            <a:r>
              <a:rPr dirty="0" err="1"/>
              <a:t>tree.DecisionTreeClassifier</a:t>
            </a:r>
            <a:r>
              <a:rPr dirty="0"/>
              <a:t>(</a:t>
            </a:r>
            <a:r>
              <a:rPr dirty="0" err="1"/>
              <a:t>max_depth</a:t>
            </a:r>
            <a:r>
              <a:rPr dirty="0"/>
              <a:t>=5, </a:t>
            </a:r>
            <a:r>
              <a:rPr dirty="0" err="1"/>
              <a:t>random_state</a:t>
            </a:r>
            <a:r>
              <a:rPr dirty="0"/>
              <a:t>=0)</a:t>
            </a:r>
          </a:p>
          <a:p>
            <a:pPr algn="l"/>
            <a:endParaRPr dirty="0"/>
          </a:p>
          <a:p>
            <a:pPr algn="l"/>
            <a:r>
              <a:rPr dirty="0"/>
              <a:t># model</a:t>
            </a:r>
            <a:r>
              <a:rPr lang="en-US" dirty="0"/>
              <a:t>3</a:t>
            </a:r>
            <a:r>
              <a:rPr dirty="0"/>
              <a:t>.fit()</a:t>
            </a:r>
            <a:r>
              <a:rPr dirty="0" err="1"/>
              <a:t>でモデルの学習</a:t>
            </a:r>
            <a:endParaRPr dirty="0"/>
          </a:p>
          <a:p>
            <a:pPr algn="l"/>
            <a:r>
              <a:rPr dirty="0"/>
              <a:t>model</a:t>
            </a:r>
            <a:r>
              <a:rPr lang="en-US" dirty="0"/>
              <a:t>3</a:t>
            </a:r>
            <a:r>
              <a:rPr dirty="0"/>
              <a:t>.fit(x</a:t>
            </a:r>
            <a:r>
              <a:rPr lang="en-US" dirty="0"/>
              <a:t>2</a:t>
            </a:r>
            <a:r>
              <a:rPr dirty="0"/>
              <a:t>_train,y</a:t>
            </a:r>
            <a:r>
              <a:rPr lang="en-US" dirty="0"/>
              <a:t>2</a:t>
            </a:r>
            <a:r>
              <a:rPr dirty="0"/>
              <a:t>_train)</a:t>
            </a:r>
          </a:p>
          <a:p>
            <a:pPr algn="l"/>
            <a:r>
              <a:rPr dirty="0"/>
              <a:t># model</a:t>
            </a:r>
            <a:r>
              <a:rPr lang="en-US" dirty="0"/>
              <a:t>3</a:t>
            </a:r>
            <a:r>
              <a:rPr dirty="0"/>
              <a:t>.score()</a:t>
            </a:r>
            <a:r>
              <a:rPr dirty="0" err="1"/>
              <a:t>で学習済みモデルの正解率計算</a:t>
            </a:r>
            <a:endParaRPr dirty="0"/>
          </a:p>
          <a:p>
            <a:pPr algn="l"/>
            <a:r>
              <a:rPr dirty="0"/>
              <a:t>print(model</a:t>
            </a:r>
            <a:r>
              <a:rPr lang="en-US" dirty="0"/>
              <a:t>3</a:t>
            </a:r>
            <a:r>
              <a:rPr dirty="0"/>
              <a:t>.predict(x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print(model</a:t>
            </a:r>
            <a:r>
              <a:rPr lang="en-US" dirty="0"/>
              <a:t>3</a:t>
            </a:r>
            <a:r>
              <a:rPr dirty="0"/>
              <a:t>.score(x</a:t>
            </a:r>
            <a:r>
              <a:rPr lang="en-US" dirty="0"/>
              <a:t>2</a:t>
            </a:r>
            <a:r>
              <a:rPr dirty="0"/>
              <a:t>_test,y</a:t>
            </a:r>
            <a:r>
              <a:rPr lang="en-US" dirty="0"/>
              <a:t>2</a:t>
            </a:r>
            <a:r>
              <a:rPr dirty="0"/>
              <a:t>_test))</a:t>
            </a:r>
          </a:p>
        </p:txBody>
      </p:sp>
      <p:sp>
        <p:nvSpPr>
          <p:cNvPr id="581" name="# 決定木(max_depth=2)…"/>
          <p:cNvSpPr txBox="1"/>
          <p:nvPr/>
        </p:nvSpPr>
        <p:spPr>
          <a:xfrm>
            <a:off x="1226692" y="2054987"/>
            <a:ext cx="11188960" cy="471924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# </a:t>
            </a:r>
            <a:r>
              <a:rPr dirty="0" err="1"/>
              <a:t>決定木</a:t>
            </a:r>
            <a:r>
              <a:rPr dirty="0"/>
              <a:t>(</a:t>
            </a:r>
            <a:r>
              <a:rPr dirty="0" err="1"/>
              <a:t>max_depth</a:t>
            </a:r>
            <a:r>
              <a:rPr dirty="0"/>
              <a:t>=2)</a:t>
            </a:r>
          </a:p>
          <a:p>
            <a:pPr algn="l"/>
            <a:r>
              <a:rPr dirty="0"/>
              <a:t>from </a:t>
            </a:r>
            <a:r>
              <a:rPr dirty="0" err="1"/>
              <a:t>sklearn</a:t>
            </a:r>
            <a:r>
              <a:rPr dirty="0"/>
              <a:t> import tree</a:t>
            </a:r>
          </a:p>
          <a:p>
            <a:pPr algn="l"/>
            <a:r>
              <a:rPr dirty="0"/>
              <a:t>model</a:t>
            </a:r>
            <a:r>
              <a:rPr lang="en-US" dirty="0"/>
              <a:t>2</a:t>
            </a:r>
            <a:r>
              <a:rPr dirty="0"/>
              <a:t> = </a:t>
            </a:r>
            <a:r>
              <a:rPr dirty="0" err="1"/>
              <a:t>tree.DecisionTreeClassifier</a:t>
            </a:r>
            <a:r>
              <a:rPr dirty="0"/>
              <a:t>(</a:t>
            </a:r>
            <a:r>
              <a:rPr dirty="0" err="1"/>
              <a:t>max_depth</a:t>
            </a:r>
            <a:r>
              <a:rPr dirty="0"/>
              <a:t>=2, </a:t>
            </a:r>
            <a:r>
              <a:rPr dirty="0" err="1"/>
              <a:t>random_state</a:t>
            </a:r>
            <a:r>
              <a:rPr dirty="0"/>
              <a:t>=0)</a:t>
            </a:r>
          </a:p>
          <a:p>
            <a:pPr algn="l"/>
            <a:endParaRPr dirty="0"/>
          </a:p>
          <a:p>
            <a:pPr algn="l"/>
            <a:r>
              <a:rPr dirty="0"/>
              <a:t># model</a:t>
            </a:r>
            <a:r>
              <a:rPr lang="en-US" dirty="0"/>
              <a:t>2</a:t>
            </a:r>
            <a:r>
              <a:rPr dirty="0"/>
              <a:t>.fit()</a:t>
            </a:r>
            <a:r>
              <a:rPr dirty="0" err="1"/>
              <a:t>でモデルの学習</a:t>
            </a:r>
            <a:endParaRPr dirty="0"/>
          </a:p>
          <a:p>
            <a:pPr algn="l"/>
            <a:r>
              <a:rPr dirty="0"/>
              <a:t>model</a:t>
            </a:r>
            <a:r>
              <a:rPr lang="en-US" dirty="0"/>
              <a:t>2</a:t>
            </a:r>
            <a:r>
              <a:rPr dirty="0"/>
              <a:t>.fit(x</a:t>
            </a:r>
            <a:r>
              <a:rPr lang="en-US" dirty="0"/>
              <a:t>2</a:t>
            </a:r>
            <a:r>
              <a:rPr dirty="0"/>
              <a:t>_train,y</a:t>
            </a:r>
            <a:r>
              <a:rPr lang="en-US" dirty="0"/>
              <a:t>2</a:t>
            </a:r>
            <a:r>
              <a:rPr dirty="0"/>
              <a:t>_train)</a:t>
            </a:r>
          </a:p>
          <a:p>
            <a:pPr algn="l"/>
            <a:r>
              <a:rPr dirty="0"/>
              <a:t># model</a:t>
            </a:r>
            <a:r>
              <a:rPr lang="en-US" dirty="0"/>
              <a:t>2</a:t>
            </a:r>
            <a:r>
              <a:rPr dirty="0"/>
              <a:t>.score()</a:t>
            </a:r>
            <a:r>
              <a:rPr dirty="0" err="1"/>
              <a:t>で学習済みモデルの正解率計算</a:t>
            </a:r>
            <a:endParaRPr dirty="0"/>
          </a:p>
          <a:p>
            <a:pPr algn="l"/>
            <a:r>
              <a:rPr dirty="0"/>
              <a:t>print(model</a:t>
            </a:r>
            <a:r>
              <a:rPr lang="en-US" dirty="0"/>
              <a:t>2</a:t>
            </a:r>
            <a:r>
              <a:rPr dirty="0"/>
              <a:t>.predict(x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print(model</a:t>
            </a:r>
            <a:r>
              <a:rPr lang="en-US" dirty="0"/>
              <a:t>2</a:t>
            </a:r>
            <a:r>
              <a:rPr dirty="0"/>
              <a:t>.score(x</a:t>
            </a:r>
            <a:r>
              <a:rPr lang="en-US" dirty="0"/>
              <a:t>2</a:t>
            </a:r>
            <a:r>
              <a:rPr dirty="0"/>
              <a:t>_test,y</a:t>
            </a:r>
            <a:r>
              <a:rPr lang="en-US" dirty="0"/>
              <a:t>2</a:t>
            </a:r>
            <a:r>
              <a:rPr dirty="0"/>
              <a:t>_test))</a:t>
            </a:r>
          </a:p>
          <a:p>
            <a:pPr algn="l"/>
            <a:r>
              <a:rPr dirty="0"/>
              <a:t>print(</a:t>
            </a:r>
            <a:r>
              <a:rPr dirty="0" err="1"/>
              <a:t>np.array</a:t>
            </a:r>
            <a:r>
              <a:rPr dirty="0"/>
              <a:t>(y</a:t>
            </a:r>
            <a:r>
              <a:rPr lang="en-US" dirty="0"/>
              <a:t>2</a:t>
            </a:r>
            <a:r>
              <a:rPr dirty="0"/>
              <a:t>_test))</a:t>
            </a:r>
          </a:p>
        </p:txBody>
      </p:sp>
      <p:grpSp>
        <p:nvGrpSpPr>
          <p:cNvPr id="591" name="グループ"/>
          <p:cNvGrpSpPr/>
          <p:nvPr/>
        </p:nvGrpSpPr>
        <p:grpSpPr>
          <a:xfrm>
            <a:off x="17303757" y="2659368"/>
            <a:ext cx="3079468" cy="2976034"/>
            <a:chOff x="0" y="0"/>
            <a:chExt cx="3079466" cy="2976033"/>
          </a:xfrm>
        </p:grpSpPr>
        <p:sp>
          <p:nvSpPr>
            <p:cNvPr id="582" name="四角形"/>
            <p:cNvSpPr/>
            <p:nvPr/>
          </p:nvSpPr>
          <p:spPr>
            <a:xfrm>
              <a:off x="0" y="1371462"/>
              <a:ext cx="862356" cy="542989"/>
            </a:xfrm>
            <a:prstGeom prst="rect">
              <a:avLst/>
            </a:prstGeom>
            <a:solidFill>
              <a:schemeClr val="accent3">
                <a:alpha val="5255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583" name="楕円"/>
            <p:cNvSpPr/>
            <p:nvPr/>
          </p:nvSpPr>
          <p:spPr>
            <a:xfrm>
              <a:off x="810272" y="0"/>
              <a:ext cx="1105500" cy="542988"/>
            </a:xfrm>
            <a:prstGeom prst="ellipse">
              <a:avLst/>
            </a:prstGeom>
            <a:solidFill>
              <a:schemeClr val="accent1">
                <a:alpha val="4838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584" name="楕円"/>
            <p:cNvSpPr/>
            <p:nvPr/>
          </p:nvSpPr>
          <p:spPr>
            <a:xfrm>
              <a:off x="1443448" y="1164269"/>
              <a:ext cx="1105500" cy="542989"/>
            </a:xfrm>
            <a:prstGeom prst="ellipse">
              <a:avLst/>
            </a:prstGeom>
            <a:solidFill>
              <a:schemeClr val="accent1">
                <a:alpha val="4838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585" name="線"/>
            <p:cNvSpPr/>
            <p:nvPr/>
          </p:nvSpPr>
          <p:spPr>
            <a:xfrm>
              <a:off x="2077641" y="1860555"/>
              <a:ext cx="268401" cy="4311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86" name="線"/>
            <p:cNvSpPr/>
            <p:nvPr/>
          </p:nvSpPr>
          <p:spPr>
            <a:xfrm>
              <a:off x="1476858" y="694443"/>
              <a:ext cx="268401" cy="43115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87" name="線"/>
            <p:cNvSpPr/>
            <p:nvPr/>
          </p:nvSpPr>
          <p:spPr>
            <a:xfrm flipH="1">
              <a:off x="1559359" y="1861519"/>
              <a:ext cx="305820" cy="53147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88" name="線"/>
            <p:cNvSpPr/>
            <p:nvPr/>
          </p:nvSpPr>
          <p:spPr>
            <a:xfrm flipH="1">
              <a:off x="788029" y="697249"/>
              <a:ext cx="305821" cy="53147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89" name="四角形"/>
            <p:cNvSpPr/>
            <p:nvPr/>
          </p:nvSpPr>
          <p:spPr>
            <a:xfrm>
              <a:off x="931844" y="2433045"/>
              <a:ext cx="862356" cy="542989"/>
            </a:xfrm>
            <a:prstGeom prst="rect">
              <a:avLst/>
            </a:prstGeom>
            <a:solidFill>
              <a:schemeClr val="accent3">
                <a:alpha val="5255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590" name="四角形"/>
            <p:cNvSpPr/>
            <p:nvPr/>
          </p:nvSpPr>
          <p:spPr>
            <a:xfrm>
              <a:off x="2217111" y="2433045"/>
              <a:ext cx="862356" cy="542989"/>
            </a:xfrm>
            <a:prstGeom prst="rect">
              <a:avLst/>
            </a:prstGeom>
            <a:solidFill>
              <a:schemeClr val="accent3">
                <a:alpha val="5255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</p:grpSp>
      <p:sp>
        <p:nvSpPr>
          <p:cNvPr id="592" name="楕円"/>
          <p:cNvSpPr/>
          <p:nvPr/>
        </p:nvSpPr>
        <p:spPr>
          <a:xfrm>
            <a:off x="18953636" y="6775653"/>
            <a:ext cx="977608" cy="480802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93" name="楕円"/>
          <p:cNvSpPr/>
          <p:nvPr/>
        </p:nvSpPr>
        <p:spPr>
          <a:xfrm>
            <a:off x="19513560" y="7806581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94" name="線"/>
          <p:cNvSpPr/>
          <p:nvPr/>
        </p:nvSpPr>
        <p:spPr>
          <a:xfrm>
            <a:off x="20074385" y="8423123"/>
            <a:ext cx="237351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5" name="線"/>
          <p:cNvSpPr/>
          <p:nvPr/>
        </p:nvSpPr>
        <p:spPr>
          <a:xfrm>
            <a:off x="19543106" y="7390563"/>
            <a:ext cx="237350" cy="38177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6" name="線"/>
          <p:cNvSpPr/>
          <p:nvPr/>
        </p:nvSpPr>
        <p:spPr>
          <a:xfrm flipH="1">
            <a:off x="19616062" y="8423976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7" name="線"/>
          <p:cNvSpPr/>
          <p:nvPr/>
        </p:nvSpPr>
        <p:spPr>
          <a:xfrm flipH="1">
            <a:off x="18933967" y="7393048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8" name="四角形"/>
          <p:cNvSpPr/>
          <p:nvPr/>
        </p:nvSpPr>
        <p:spPr>
          <a:xfrm>
            <a:off x="17481886" y="9135585"/>
            <a:ext cx="762592" cy="480802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99" name="楕円"/>
          <p:cNvSpPr/>
          <p:nvPr/>
        </p:nvSpPr>
        <p:spPr>
          <a:xfrm>
            <a:off x="18198419" y="7921194"/>
            <a:ext cx="977607" cy="480802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00" name="楕円"/>
          <p:cNvSpPr/>
          <p:nvPr/>
        </p:nvSpPr>
        <p:spPr>
          <a:xfrm>
            <a:off x="18758344" y="8952122"/>
            <a:ext cx="977608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01" name="線"/>
          <p:cNvSpPr/>
          <p:nvPr/>
        </p:nvSpPr>
        <p:spPr>
          <a:xfrm>
            <a:off x="19319168" y="9568664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2" name="線"/>
          <p:cNvSpPr/>
          <p:nvPr/>
        </p:nvSpPr>
        <p:spPr>
          <a:xfrm>
            <a:off x="18787890" y="8536104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3" name="線"/>
          <p:cNvSpPr/>
          <p:nvPr/>
        </p:nvSpPr>
        <p:spPr>
          <a:xfrm flipH="1">
            <a:off x="18860846" y="9569517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4" name="線"/>
          <p:cNvSpPr/>
          <p:nvPr/>
        </p:nvSpPr>
        <p:spPr>
          <a:xfrm flipH="1">
            <a:off x="18178750" y="8538590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5" name="四角形"/>
          <p:cNvSpPr/>
          <p:nvPr/>
        </p:nvSpPr>
        <p:spPr>
          <a:xfrm>
            <a:off x="18305927" y="10075588"/>
            <a:ext cx="762592" cy="48080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06" name="楕円"/>
          <p:cNvSpPr/>
          <p:nvPr/>
        </p:nvSpPr>
        <p:spPr>
          <a:xfrm>
            <a:off x="20150306" y="8896978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07" name="楕円"/>
          <p:cNvSpPr/>
          <p:nvPr/>
        </p:nvSpPr>
        <p:spPr>
          <a:xfrm>
            <a:off x="20710230" y="9927906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08" name="線"/>
          <p:cNvSpPr/>
          <p:nvPr/>
        </p:nvSpPr>
        <p:spPr>
          <a:xfrm>
            <a:off x="21271055" y="10544448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9" name="線"/>
          <p:cNvSpPr/>
          <p:nvPr/>
        </p:nvSpPr>
        <p:spPr>
          <a:xfrm>
            <a:off x="20739776" y="9511889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0" name="線"/>
          <p:cNvSpPr/>
          <p:nvPr/>
        </p:nvSpPr>
        <p:spPr>
          <a:xfrm flipH="1">
            <a:off x="20812731" y="10545301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1" name="線"/>
          <p:cNvSpPr/>
          <p:nvPr/>
        </p:nvSpPr>
        <p:spPr>
          <a:xfrm flipH="1">
            <a:off x="20130637" y="9514374"/>
            <a:ext cx="270441" cy="47060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2" name="四角形"/>
          <p:cNvSpPr/>
          <p:nvPr/>
        </p:nvSpPr>
        <p:spPr>
          <a:xfrm>
            <a:off x="18711988" y="11256910"/>
            <a:ext cx="762592" cy="48080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13" name="楕円"/>
          <p:cNvSpPr/>
          <p:nvPr/>
        </p:nvSpPr>
        <p:spPr>
          <a:xfrm>
            <a:off x="19428521" y="10042519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14" name="楕円"/>
          <p:cNvSpPr/>
          <p:nvPr/>
        </p:nvSpPr>
        <p:spPr>
          <a:xfrm>
            <a:off x="19988446" y="11073447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15" name="線"/>
          <p:cNvSpPr/>
          <p:nvPr/>
        </p:nvSpPr>
        <p:spPr>
          <a:xfrm>
            <a:off x="20549271" y="11689989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6" name="線"/>
          <p:cNvSpPr/>
          <p:nvPr/>
        </p:nvSpPr>
        <p:spPr>
          <a:xfrm>
            <a:off x="20017992" y="10657429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7" name="線"/>
          <p:cNvSpPr/>
          <p:nvPr/>
        </p:nvSpPr>
        <p:spPr>
          <a:xfrm flipH="1">
            <a:off x="20090948" y="11690841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8" name="線"/>
          <p:cNvSpPr/>
          <p:nvPr/>
        </p:nvSpPr>
        <p:spPr>
          <a:xfrm flipH="1">
            <a:off x="19408851" y="10659914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9" name="四角形"/>
          <p:cNvSpPr/>
          <p:nvPr/>
        </p:nvSpPr>
        <p:spPr>
          <a:xfrm>
            <a:off x="19536029" y="12196912"/>
            <a:ext cx="762592" cy="480802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0" name="四角形"/>
          <p:cNvSpPr/>
          <p:nvPr/>
        </p:nvSpPr>
        <p:spPr>
          <a:xfrm>
            <a:off x="20672606" y="12196912"/>
            <a:ext cx="762592" cy="480802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1" name="楕円"/>
          <p:cNvSpPr/>
          <p:nvPr/>
        </p:nvSpPr>
        <p:spPr>
          <a:xfrm>
            <a:off x="21303744" y="11073447"/>
            <a:ext cx="977607" cy="48080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2" name="線"/>
          <p:cNvSpPr/>
          <p:nvPr/>
        </p:nvSpPr>
        <p:spPr>
          <a:xfrm>
            <a:off x="21864569" y="11689989"/>
            <a:ext cx="237350" cy="3817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23" name="線"/>
          <p:cNvSpPr/>
          <p:nvPr/>
        </p:nvSpPr>
        <p:spPr>
          <a:xfrm flipH="1">
            <a:off x="21406246" y="11690841"/>
            <a:ext cx="270441" cy="47060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24" name="四角形"/>
          <p:cNvSpPr/>
          <p:nvPr/>
        </p:nvSpPr>
        <p:spPr>
          <a:xfrm>
            <a:off x="20851327" y="12196912"/>
            <a:ext cx="762592" cy="480802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5" name="四角形"/>
          <p:cNvSpPr/>
          <p:nvPr/>
        </p:nvSpPr>
        <p:spPr>
          <a:xfrm>
            <a:off x="21987904" y="12196912"/>
            <a:ext cx="762592" cy="480802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6" name="四角形"/>
          <p:cNvSpPr/>
          <p:nvPr/>
        </p:nvSpPr>
        <p:spPr>
          <a:xfrm>
            <a:off x="6992626" y="3086788"/>
            <a:ext cx="2188593" cy="502232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  <a:alpha val="4047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7" name="四角形"/>
          <p:cNvSpPr/>
          <p:nvPr/>
        </p:nvSpPr>
        <p:spPr>
          <a:xfrm>
            <a:off x="7038346" y="8872995"/>
            <a:ext cx="2142873" cy="50299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  <a:alpha val="4047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28" name="精度が上がっている"/>
          <p:cNvSpPr txBox="1"/>
          <p:nvPr/>
        </p:nvSpPr>
        <p:spPr>
          <a:xfrm>
            <a:off x="8129459" y="12652858"/>
            <a:ext cx="4537330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r>
              <a:t>精度が上がっている</a:t>
            </a:r>
          </a:p>
        </p:txBody>
      </p:sp>
      <p:sp>
        <p:nvSpPr>
          <p:cNvPr id="629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30" name="max_depthでフローチャートの数を増やすことが出来る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7) </a:t>
            </a:r>
            <a:r>
              <a:rPr dirty="0" err="1"/>
              <a:t>max_depthでフローチャートの数を増やすことが出来る</a:t>
            </a:r>
            <a:endParaRPr dirty="0"/>
          </a:p>
        </p:txBody>
      </p:sp>
      <p:sp>
        <p:nvSpPr>
          <p:cNvPr id="631" name="0.9777777777777777"/>
          <p:cNvSpPr txBox="1"/>
          <p:nvPr/>
        </p:nvSpPr>
        <p:spPr>
          <a:xfrm>
            <a:off x="1649602" y="12713183"/>
            <a:ext cx="4828795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0.9777777777777777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">
            <a:extLst>
              <a:ext uri="{FF2B5EF4-FFF2-40B4-BE49-F238E27FC236}">
                <a16:creationId xmlns:a16="http://schemas.microsoft.com/office/drawing/2014/main" id="{24923DA9-A484-42F1-AA0C-09F9657A225F}"/>
              </a:ext>
            </a:extLst>
          </p:cNvPr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" name="max_depthでフローチャートの数を増やすことが出来る">
            <a:extLst>
              <a:ext uri="{FF2B5EF4-FFF2-40B4-BE49-F238E27FC236}">
                <a16:creationId xmlns:a16="http://schemas.microsoft.com/office/drawing/2014/main" id="{594E7087-4BCD-44B9-8A02-2556859E247F}"/>
              </a:ext>
            </a:extLst>
          </p:cNvPr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8)</a:t>
            </a:r>
            <a:r>
              <a:rPr lang="ja-JP" altLang="en-US" dirty="0"/>
              <a:t>決定木の図示</a:t>
            </a:r>
            <a:endParaRPr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41573A3-6342-4FC4-9707-23D68CA2EDC8}"/>
              </a:ext>
            </a:extLst>
          </p:cNvPr>
          <p:cNvSpPr txBox="1"/>
          <p:nvPr/>
        </p:nvSpPr>
        <p:spPr>
          <a:xfrm>
            <a:off x="891074" y="2231542"/>
            <a:ext cx="18311326" cy="6186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/>
              <a:t># 8) </a:t>
            </a:r>
            <a:r>
              <a:rPr lang="ja-JP" altLang="en-US" sz="3600" dirty="0"/>
              <a:t>決定木の図示</a:t>
            </a:r>
          </a:p>
          <a:p>
            <a:pPr algn="l"/>
            <a:endParaRPr lang="ja-JP" altLang="en-US" sz="3600" dirty="0"/>
          </a:p>
          <a:p>
            <a:pPr algn="l"/>
            <a:r>
              <a:rPr lang="en-US" altLang="ja-JP" sz="3600" dirty="0"/>
              <a:t>x2 = iris[['</a:t>
            </a:r>
            <a:r>
              <a:rPr lang="ja-JP" altLang="en-US" sz="3600" dirty="0"/>
              <a:t>がく片の長さ</a:t>
            </a:r>
            <a:r>
              <a:rPr lang="en-US" altLang="ja-JP" sz="3600" dirty="0"/>
              <a:t>','</a:t>
            </a:r>
            <a:r>
              <a:rPr lang="ja-JP" altLang="en-US" sz="3600" dirty="0"/>
              <a:t>がく片の幅</a:t>
            </a:r>
            <a:r>
              <a:rPr lang="en-US" altLang="ja-JP" sz="3600" dirty="0"/>
              <a:t>','</a:t>
            </a:r>
            <a:r>
              <a:rPr lang="ja-JP" altLang="en-US" sz="3600" dirty="0"/>
              <a:t>花びらの長さ</a:t>
            </a:r>
            <a:r>
              <a:rPr lang="en-US" altLang="ja-JP" sz="3600" dirty="0"/>
              <a:t>','</a:t>
            </a:r>
            <a:r>
              <a:rPr lang="ja-JP" altLang="en-US" sz="3600" dirty="0"/>
              <a:t>花びらの幅</a:t>
            </a:r>
            <a:r>
              <a:rPr lang="en-US" altLang="ja-JP" sz="3600" dirty="0"/>
              <a:t>']]</a:t>
            </a:r>
          </a:p>
          <a:p>
            <a:pPr algn="l"/>
            <a:r>
              <a:rPr lang="en-US" altLang="ja-JP" sz="3600" dirty="0"/>
              <a:t>y2 = iris['</a:t>
            </a:r>
            <a:r>
              <a:rPr lang="ja-JP" altLang="en-US" sz="3600" dirty="0"/>
              <a:t>アヤメの種類</a:t>
            </a:r>
            <a:r>
              <a:rPr lang="en-US" altLang="ja-JP" sz="3600" dirty="0"/>
              <a:t>(0,1,2)']</a:t>
            </a:r>
          </a:p>
          <a:p>
            <a:pPr algn="l"/>
            <a:r>
              <a:rPr lang="en-US" altLang="ja-JP" sz="3600" dirty="0"/>
              <a:t>x2_train, x2_test, y2_train, y2_test = </a:t>
            </a:r>
            <a:r>
              <a:rPr lang="en-US" altLang="ja-JP" sz="3600" dirty="0" err="1"/>
              <a:t>train_test_split</a:t>
            </a:r>
            <a:r>
              <a:rPr lang="en-US" altLang="ja-JP" sz="3600" dirty="0"/>
              <a:t>(x2, y2, </a:t>
            </a:r>
            <a:r>
              <a:rPr lang="en-US" altLang="ja-JP" sz="3600" dirty="0" err="1"/>
              <a:t>test_size</a:t>
            </a:r>
            <a:r>
              <a:rPr lang="en-US" altLang="ja-JP" sz="3600" dirty="0"/>
              <a:t> = 0.3, </a:t>
            </a:r>
            <a:r>
              <a:rPr lang="en-US" altLang="ja-JP" sz="3600" dirty="0" err="1"/>
              <a:t>random_state</a:t>
            </a:r>
            <a:r>
              <a:rPr lang="en-US" altLang="ja-JP" sz="3600" dirty="0"/>
              <a:t>=0)</a:t>
            </a:r>
          </a:p>
          <a:p>
            <a:pPr algn="l"/>
            <a:r>
              <a:rPr lang="en-US" altLang="ja-JP" sz="3600" dirty="0"/>
              <a:t>model2 = </a:t>
            </a:r>
            <a:r>
              <a:rPr lang="en-US" altLang="ja-JP" sz="3600" dirty="0" err="1"/>
              <a:t>tree.DecisionTreeClassifier</a:t>
            </a:r>
            <a:r>
              <a:rPr lang="en-US" altLang="ja-JP" sz="3600" dirty="0"/>
              <a:t>(</a:t>
            </a:r>
            <a:r>
              <a:rPr lang="en-US" altLang="ja-JP" sz="3600" dirty="0" err="1"/>
              <a:t>max_depth</a:t>
            </a:r>
            <a:r>
              <a:rPr lang="en-US" altLang="ja-JP" sz="3600" dirty="0"/>
              <a:t>=2, </a:t>
            </a:r>
            <a:r>
              <a:rPr lang="en-US" altLang="ja-JP" sz="3600" dirty="0" err="1"/>
              <a:t>random_state</a:t>
            </a:r>
            <a:r>
              <a:rPr lang="en-US" altLang="ja-JP" sz="3600" dirty="0"/>
              <a:t>=0)</a:t>
            </a:r>
          </a:p>
          <a:p>
            <a:pPr algn="l"/>
            <a:r>
              <a:rPr lang="en-US" altLang="ja-JP" sz="3600" dirty="0"/>
              <a:t>model2.fit(x2_train,y2_train)</a:t>
            </a:r>
          </a:p>
          <a:p>
            <a:pPr algn="l"/>
            <a:endParaRPr lang="en-US" altLang="ja-JP" sz="3600" dirty="0"/>
          </a:p>
          <a:p>
            <a:pPr algn="l"/>
            <a:r>
              <a:rPr lang="en-US" altLang="ja-JP" sz="3600" dirty="0" err="1"/>
              <a:t>plt.figure</a:t>
            </a:r>
            <a:r>
              <a:rPr lang="en-US" altLang="ja-JP" sz="3600" dirty="0"/>
              <a:t>(</a:t>
            </a:r>
            <a:r>
              <a:rPr lang="en-US" altLang="ja-JP" sz="3600" dirty="0" err="1"/>
              <a:t>figsize</a:t>
            </a:r>
            <a:r>
              <a:rPr lang="en-US" altLang="ja-JP" sz="3600" dirty="0"/>
              <a:t>=(15,10))</a:t>
            </a:r>
          </a:p>
          <a:p>
            <a:pPr algn="l"/>
            <a:r>
              <a:rPr lang="en-US" altLang="ja-JP" sz="3600" dirty="0" err="1">
                <a:solidFill>
                  <a:srgbClr val="FF0000"/>
                </a:solidFill>
              </a:rPr>
              <a:t>tree.plot_tree</a:t>
            </a:r>
            <a:r>
              <a:rPr lang="en-US" altLang="ja-JP" sz="3600" dirty="0">
                <a:solidFill>
                  <a:srgbClr val="FF0000"/>
                </a:solidFill>
              </a:rPr>
              <a:t>(model2)</a:t>
            </a:r>
          </a:p>
          <a:p>
            <a:pPr algn="l"/>
            <a:r>
              <a:rPr lang="en-US" altLang="ja-JP" sz="3600" dirty="0" err="1"/>
              <a:t>plt.show</a:t>
            </a:r>
            <a:r>
              <a:rPr lang="en-US" altLang="ja-JP" sz="3600" dirty="0"/>
              <a:t>()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340394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">
            <a:extLst>
              <a:ext uri="{FF2B5EF4-FFF2-40B4-BE49-F238E27FC236}">
                <a16:creationId xmlns:a16="http://schemas.microsoft.com/office/drawing/2014/main" id="{24923DA9-A484-42F1-AA0C-09F9657A225F}"/>
              </a:ext>
            </a:extLst>
          </p:cNvPr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" name="max_depthでフローチャートの数を増やすことが出来る">
            <a:extLst>
              <a:ext uri="{FF2B5EF4-FFF2-40B4-BE49-F238E27FC236}">
                <a16:creationId xmlns:a16="http://schemas.microsoft.com/office/drawing/2014/main" id="{594E7087-4BCD-44B9-8A02-2556859E247F}"/>
              </a:ext>
            </a:extLst>
          </p:cNvPr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8) </a:t>
            </a:r>
            <a:r>
              <a:rPr lang="ja-JP" altLang="en-US" dirty="0"/>
              <a:t>決定木の図示</a:t>
            </a:r>
            <a:endParaRPr dirty="0"/>
          </a:p>
        </p:txBody>
      </p:sp>
      <p:pic>
        <p:nvPicPr>
          <p:cNvPr id="15" name="図 14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EE97BB5-E6C2-43E2-9FA2-C01661A6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616" y="6094414"/>
            <a:ext cx="10810163" cy="708821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41573A3-6342-4FC4-9707-23D68CA2EDC8}"/>
              </a:ext>
            </a:extLst>
          </p:cNvPr>
          <p:cNvSpPr txBox="1"/>
          <p:nvPr/>
        </p:nvSpPr>
        <p:spPr>
          <a:xfrm>
            <a:off x="891074" y="2231542"/>
            <a:ext cx="18311326" cy="6186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/>
              <a:t># 8) </a:t>
            </a:r>
            <a:r>
              <a:rPr lang="ja-JP" altLang="en-US" sz="3600" dirty="0"/>
              <a:t>決定木の図示</a:t>
            </a:r>
          </a:p>
          <a:p>
            <a:pPr algn="l"/>
            <a:endParaRPr lang="ja-JP" altLang="en-US" sz="3600" dirty="0"/>
          </a:p>
          <a:p>
            <a:pPr algn="l"/>
            <a:r>
              <a:rPr lang="en-US" altLang="ja-JP" sz="3600" dirty="0"/>
              <a:t>x2 = iris[['</a:t>
            </a:r>
            <a:r>
              <a:rPr lang="ja-JP" altLang="en-US" sz="3600" dirty="0"/>
              <a:t>がく片の長さ</a:t>
            </a:r>
            <a:r>
              <a:rPr lang="en-US" altLang="ja-JP" sz="3600" dirty="0"/>
              <a:t>','</a:t>
            </a:r>
            <a:r>
              <a:rPr lang="ja-JP" altLang="en-US" sz="3600" dirty="0"/>
              <a:t>がく片の幅</a:t>
            </a:r>
            <a:r>
              <a:rPr lang="en-US" altLang="ja-JP" sz="3600" dirty="0"/>
              <a:t>','</a:t>
            </a:r>
            <a:r>
              <a:rPr lang="ja-JP" altLang="en-US" sz="3600" dirty="0"/>
              <a:t>花びらの長さ</a:t>
            </a:r>
            <a:r>
              <a:rPr lang="en-US" altLang="ja-JP" sz="3600" dirty="0"/>
              <a:t>','</a:t>
            </a:r>
            <a:r>
              <a:rPr lang="ja-JP" altLang="en-US" sz="3600" dirty="0"/>
              <a:t>花びらの幅</a:t>
            </a:r>
            <a:r>
              <a:rPr lang="en-US" altLang="ja-JP" sz="3600" dirty="0"/>
              <a:t>']]</a:t>
            </a:r>
          </a:p>
          <a:p>
            <a:pPr algn="l"/>
            <a:r>
              <a:rPr lang="en-US" altLang="ja-JP" sz="3600" dirty="0"/>
              <a:t>y2 = iris['</a:t>
            </a:r>
            <a:r>
              <a:rPr lang="ja-JP" altLang="en-US" sz="3600" dirty="0"/>
              <a:t>アヤメの種類</a:t>
            </a:r>
            <a:r>
              <a:rPr lang="en-US" altLang="ja-JP" sz="3600" dirty="0"/>
              <a:t>(0,1,2)']</a:t>
            </a:r>
          </a:p>
          <a:p>
            <a:pPr algn="l"/>
            <a:r>
              <a:rPr lang="en-US" altLang="ja-JP" sz="3600" dirty="0"/>
              <a:t>x2_train, x2_test, y2_train, y2_test = </a:t>
            </a:r>
            <a:r>
              <a:rPr lang="en-US" altLang="ja-JP" sz="3600" dirty="0" err="1"/>
              <a:t>train_test_split</a:t>
            </a:r>
            <a:r>
              <a:rPr lang="en-US" altLang="ja-JP" sz="3600" dirty="0"/>
              <a:t>(x2, y2, </a:t>
            </a:r>
            <a:r>
              <a:rPr lang="en-US" altLang="ja-JP" sz="3600" dirty="0" err="1"/>
              <a:t>test_size</a:t>
            </a:r>
            <a:r>
              <a:rPr lang="en-US" altLang="ja-JP" sz="3600" dirty="0"/>
              <a:t> = 0.3, </a:t>
            </a:r>
            <a:r>
              <a:rPr lang="en-US" altLang="ja-JP" sz="3600" dirty="0" err="1"/>
              <a:t>random_state</a:t>
            </a:r>
            <a:r>
              <a:rPr lang="en-US" altLang="ja-JP" sz="3600" dirty="0"/>
              <a:t>=0)</a:t>
            </a:r>
          </a:p>
          <a:p>
            <a:pPr algn="l"/>
            <a:r>
              <a:rPr lang="en-US" altLang="ja-JP" sz="3600" dirty="0"/>
              <a:t>model2 = </a:t>
            </a:r>
            <a:r>
              <a:rPr lang="en-US" altLang="ja-JP" sz="3600" dirty="0" err="1"/>
              <a:t>tree.DecisionTreeClassifier</a:t>
            </a:r>
            <a:r>
              <a:rPr lang="en-US" altLang="ja-JP" sz="3600" dirty="0"/>
              <a:t>(</a:t>
            </a:r>
            <a:r>
              <a:rPr lang="en-US" altLang="ja-JP" sz="3600" dirty="0" err="1"/>
              <a:t>max_depth</a:t>
            </a:r>
            <a:r>
              <a:rPr lang="en-US" altLang="ja-JP" sz="3600" dirty="0"/>
              <a:t>=2, </a:t>
            </a:r>
            <a:r>
              <a:rPr lang="en-US" altLang="ja-JP" sz="3600" dirty="0" err="1"/>
              <a:t>random_state</a:t>
            </a:r>
            <a:r>
              <a:rPr lang="en-US" altLang="ja-JP" sz="3600" dirty="0"/>
              <a:t>=0)</a:t>
            </a:r>
          </a:p>
          <a:p>
            <a:pPr algn="l"/>
            <a:r>
              <a:rPr lang="en-US" altLang="ja-JP" sz="3600" dirty="0"/>
              <a:t>model2.fit(x2_train,y2_train)</a:t>
            </a:r>
          </a:p>
          <a:p>
            <a:pPr algn="l"/>
            <a:endParaRPr lang="en-US" altLang="ja-JP" sz="3600" dirty="0"/>
          </a:p>
          <a:p>
            <a:pPr algn="l"/>
            <a:r>
              <a:rPr lang="en-US" altLang="ja-JP" sz="3600" dirty="0" err="1"/>
              <a:t>plt.figure</a:t>
            </a:r>
            <a:r>
              <a:rPr lang="en-US" altLang="ja-JP" sz="3600" dirty="0"/>
              <a:t>(</a:t>
            </a:r>
            <a:r>
              <a:rPr lang="en-US" altLang="ja-JP" sz="3600" dirty="0" err="1"/>
              <a:t>figsize</a:t>
            </a:r>
            <a:r>
              <a:rPr lang="en-US" altLang="ja-JP" sz="3600" dirty="0"/>
              <a:t>=(15,10))</a:t>
            </a:r>
          </a:p>
          <a:p>
            <a:pPr algn="l"/>
            <a:r>
              <a:rPr lang="en-US" altLang="ja-JP" sz="3600" dirty="0" err="1">
                <a:solidFill>
                  <a:srgbClr val="FF0000"/>
                </a:solidFill>
              </a:rPr>
              <a:t>tree.plot_tree</a:t>
            </a:r>
            <a:r>
              <a:rPr lang="en-US" altLang="ja-JP" sz="3600" dirty="0">
                <a:solidFill>
                  <a:srgbClr val="FF0000"/>
                </a:solidFill>
              </a:rPr>
              <a:t>(model2)</a:t>
            </a:r>
          </a:p>
          <a:p>
            <a:pPr algn="l"/>
            <a:r>
              <a:rPr lang="en-US" altLang="ja-JP" sz="3600" dirty="0" err="1"/>
              <a:t>plt.show</a:t>
            </a:r>
            <a:r>
              <a:rPr lang="en-US" altLang="ja-JP" sz="3600" dirty="0"/>
              <a:t>()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852914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">
            <a:extLst>
              <a:ext uri="{FF2B5EF4-FFF2-40B4-BE49-F238E27FC236}">
                <a16:creationId xmlns:a16="http://schemas.microsoft.com/office/drawing/2014/main" id="{24923DA9-A484-42F1-AA0C-09F9657A225F}"/>
              </a:ext>
            </a:extLst>
          </p:cNvPr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" name="max_depthでフローチャートの数を増やすことが出来る">
            <a:extLst>
              <a:ext uri="{FF2B5EF4-FFF2-40B4-BE49-F238E27FC236}">
                <a16:creationId xmlns:a16="http://schemas.microsoft.com/office/drawing/2014/main" id="{594E7087-4BCD-44B9-8A02-2556859E247F}"/>
              </a:ext>
            </a:extLst>
          </p:cNvPr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8) </a:t>
            </a:r>
            <a:r>
              <a:rPr lang="ja-JP" altLang="en-US" dirty="0"/>
              <a:t>決定木の図示</a:t>
            </a:r>
            <a:endParaRPr dirty="0"/>
          </a:p>
        </p:txBody>
      </p:sp>
      <p:pic>
        <p:nvPicPr>
          <p:cNvPr id="15" name="図 14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EE97BB5-E6C2-43E2-9FA2-C01661A6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2906485"/>
            <a:ext cx="14085394" cy="923578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E8AC05-5496-4082-9715-D325E4721313}"/>
              </a:ext>
            </a:extLst>
          </p:cNvPr>
          <p:cNvSpPr txBox="1"/>
          <p:nvPr/>
        </p:nvSpPr>
        <p:spPr>
          <a:xfrm>
            <a:off x="16416377" y="1952044"/>
            <a:ext cx="601908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5400" dirty="0"/>
              <a:t>X[0]: </a:t>
            </a:r>
            <a:r>
              <a:rPr lang="ja-JP" altLang="en-US" sz="5400" dirty="0"/>
              <a:t>がく片の長さ</a:t>
            </a:r>
            <a:endParaRPr lang="en-US" altLang="ja-JP" sz="5400" dirty="0"/>
          </a:p>
          <a:p>
            <a:pPr algn="l"/>
            <a:r>
              <a:rPr lang="en-US" altLang="ja-JP" sz="5400" dirty="0"/>
              <a:t>X[1]: </a:t>
            </a:r>
            <a:r>
              <a:rPr lang="ja-JP" altLang="en-US" sz="5400" dirty="0"/>
              <a:t>がく片の幅</a:t>
            </a:r>
            <a:endParaRPr lang="en-US" altLang="ja-JP" sz="5400" dirty="0"/>
          </a:p>
          <a:p>
            <a:pPr algn="l"/>
            <a:r>
              <a:rPr lang="en-US" altLang="ja-JP" sz="5400" dirty="0"/>
              <a:t>X[2]: </a:t>
            </a:r>
            <a:r>
              <a:rPr lang="ja-JP" altLang="en-US" sz="5400" dirty="0"/>
              <a:t>花びらの長さ</a:t>
            </a:r>
            <a:endParaRPr lang="en-US" altLang="ja-JP" sz="5400" dirty="0"/>
          </a:p>
          <a:p>
            <a:pPr algn="l"/>
            <a:r>
              <a:rPr lang="en-US" altLang="ja-JP" sz="5400" dirty="0"/>
              <a:t>X[3]: </a:t>
            </a:r>
            <a:r>
              <a:rPr lang="ja-JP" altLang="en-US" sz="5400" dirty="0"/>
              <a:t>花びらの幅</a:t>
            </a:r>
            <a:endParaRPr lang="en-US" altLang="ja-JP" sz="5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2FAE9A-CEAB-4A23-A419-828FB5855904}"/>
              </a:ext>
            </a:extLst>
          </p:cNvPr>
          <p:cNvSpPr txBox="1"/>
          <p:nvPr/>
        </p:nvSpPr>
        <p:spPr>
          <a:xfrm>
            <a:off x="15585724" y="10310959"/>
            <a:ext cx="8221334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dirty="0"/>
              <a:t>Value = [(</a:t>
            </a:r>
            <a:r>
              <a:rPr lang="ja-JP" altLang="en-US" sz="4400" dirty="0"/>
              <a:t>ヒオウギアヤメ</a:t>
            </a:r>
            <a:r>
              <a:rPr lang="en-US" altLang="ja-JP" sz="4400" dirty="0"/>
              <a:t>),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dirty="0"/>
              <a:t>		</a:t>
            </a:r>
            <a:r>
              <a:rPr lang="ja-JP" altLang="en-US" sz="4400" dirty="0"/>
              <a:t>　</a:t>
            </a:r>
            <a:r>
              <a:rPr lang="en-US" altLang="ja-JP" sz="4400" dirty="0"/>
              <a:t>(</a:t>
            </a:r>
            <a:r>
              <a:rPr lang="ja-JP" altLang="en-US" sz="4400" dirty="0"/>
              <a:t>ブルーフラッグ</a:t>
            </a:r>
            <a:r>
              <a:rPr lang="en-US" altLang="ja-JP" sz="4400" dirty="0"/>
              <a:t>),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dirty="0"/>
              <a:t>		</a:t>
            </a:r>
            <a:r>
              <a:rPr lang="ja-JP" altLang="en-US" sz="4400" dirty="0"/>
              <a:t>　</a:t>
            </a:r>
            <a:r>
              <a:rPr lang="en-US" altLang="ja-JP" sz="4400" dirty="0"/>
              <a:t>(</a:t>
            </a:r>
            <a:r>
              <a:rPr lang="ja-JP" altLang="en-US" sz="4400" dirty="0"/>
              <a:t>バージニカ</a:t>
            </a:r>
            <a:r>
              <a:rPr lang="en-US" altLang="ja-JP" sz="4400" dirty="0"/>
              <a:t>)]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B543FB-0AC3-4254-9E7B-906EE9F8E60C}"/>
              </a:ext>
            </a:extLst>
          </p:cNvPr>
          <p:cNvSpPr txBox="1"/>
          <p:nvPr/>
        </p:nvSpPr>
        <p:spPr>
          <a:xfrm>
            <a:off x="14839950" y="6118803"/>
            <a:ext cx="896710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dirty="0" err="1"/>
              <a:t>gini</a:t>
            </a:r>
            <a:r>
              <a:rPr lang="en-US" altLang="ja-JP" sz="4400" dirty="0"/>
              <a:t> : </a:t>
            </a:r>
            <a:r>
              <a:rPr lang="ja-JP" altLang="en-US" sz="4400" dirty="0"/>
              <a:t>ジニ係数</a:t>
            </a:r>
            <a:endParaRPr lang="en-US" altLang="ja-JP" sz="4400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i="0" dirty="0">
                <a:solidFill>
                  <a:srgbClr val="333333"/>
                </a:solidFill>
                <a:effectLst/>
                <a:latin typeface="-apple-system"/>
              </a:rPr>
              <a:t>誤分類する確率の期待値</a:t>
            </a:r>
            <a:endParaRPr lang="en-US" altLang="ja-JP" sz="32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20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ja-JP" altLang="en-US" sz="3200" i="0" dirty="0">
                <a:solidFill>
                  <a:srgbClr val="333333"/>
                </a:solidFill>
                <a:effectLst/>
                <a:latin typeface="-apple-system"/>
              </a:rPr>
              <a:t>≒誤分類をどれくらいしてしまいそうかの指標</a:t>
            </a:r>
            <a:r>
              <a:rPr lang="en-US" altLang="ja-JP" sz="320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endParaRPr lang="en-US" altLang="ja-JP" sz="4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E0F2F9-21CC-4351-8FB4-99DD13A796A3}"/>
              </a:ext>
            </a:extLst>
          </p:cNvPr>
          <p:cNvSpPr txBox="1"/>
          <p:nvPr/>
        </p:nvSpPr>
        <p:spPr>
          <a:xfrm>
            <a:off x="15585724" y="8461102"/>
            <a:ext cx="822133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dirty="0"/>
              <a:t>samples: 150 × 0.7 = 105</a:t>
            </a:r>
          </a:p>
        </p:txBody>
      </p:sp>
    </p:spTree>
    <p:extLst>
      <p:ext uri="{BB962C8B-B14F-4D97-AF65-F5344CB8AC3E}">
        <p14:creationId xmlns:p14="http://schemas.microsoft.com/office/powerpoint/2010/main" val="16739262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楕円"/>
          <p:cNvSpPr/>
          <p:nvPr/>
        </p:nvSpPr>
        <p:spPr>
          <a:xfrm>
            <a:off x="9809881" y="1609927"/>
            <a:ext cx="4493503" cy="986181"/>
          </a:xfrm>
          <a:prstGeom prst="ellipse">
            <a:avLst/>
          </a:prstGeom>
          <a:solidFill>
            <a:schemeClr val="accent1">
              <a:alpha val="4838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34" name="学習データ"/>
          <p:cNvSpPr txBox="1"/>
          <p:nvPr/>
        </p:nvSpPr>
        <p:spPr>
          <a:xfrm>
            <a:off x="11046983" y="1861717"/>
            <a:ext cx="2019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学習データ</a:t>
            </a:r>
          </a:p>
        </p:txBody>
      </p:sp>
      <p:sp>
        <p:nvSpPr>
          <p:cNvPr id="635" name="結果２"/>
          <p:cNvSpPr/>
          <p:nvPr/>
        </p:nvSpPr>
        <p:spPr>
          <a:xfrm>
            <a:off x="10074619" y="8651922"/>
            <a:ext cx="3505201" cy="98618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結果２</a:t>
            </a:r>
          </a:p>
        </p:txBody>
      </p:sp>
      <p:sp>
        <p:nvSpPr>
          <p:cNvPr id="636" name="ランダムフォレスト(random forests)は複数の分類木を用いて最終的な予測結果を出す手法"/>
          <p:cNvSpPr txBox="1"/>
          <p:nvPr/>
        </p:nvSpPr>
        <p:spPr>
          <a:xfrm>
            <a:off x="1642734" y="12201049"/>
            <a:ext cx="21559852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ランダムフォレスト(random forests)は複数の分類木を用いて最終的な予測結果を出す手法</a:t>
            </a:r>
          </a:p>
        </p:txBody>
      </p:sp>
      <p:grpSp>
        <p:nvGrpSpPr>
          <p:cNvPr id="666" name="グループ"/>
          <p:cNvGrpSpPr/>
          <p:nvPr/>
        </p:nvGrpSpPr>
        <p:grpSpPr>
          <a:xfrm>
            <a:off x="1559092" y="4092487"/>
            <a:ext cx="5725019" cy="4452108"/>
            <a:chOff x="0" y="0"/>
            <a:chExt cx="5725017" cy="4452107"/>
          </a:xfrm>
        </p:grpSpPr>
        <p:sp>
          <p:nvSpPr>
            <p:cNvPr id="637" name="線"/>
            <p:cNvSpPr/>
            <p:nvPr/>
          </p:nvSpPr>
          <p:spPr>
            <a:xfrm>
              <a:off x="3185359" y="448788"/>
              <a:ext cx="835711" cy="102507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38" name="線"/>
            <p:cNvSpPr/>
            <p:nvPr/>
          </p:nvSpPr>
          <p:spPr>
            <a:xfrm flipH="1">
              <a:off x="1973760" y="504594"/>
              <a:ext cx="850346" cy="9151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39" name="楕円"/>
            <p:cNvSpPr/>
            <p:nvPr/>
          </p:nvSpPr>
          <p:spPr>
            <a:xfrm>
              <a:off x="2778150" y="-1"/>
              <a:ext cx="437246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0" name="楕円"/>
            <p:cNvSpPr/>
            <p:nvPr/>
          </p:nvSpPr>
          <p:spPr>
            <a:xfrm>
              <a:off x="1377289" y="144505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1" name="楕円"/>
            <p:cNvSpPr/>
            <p:nvPr/>
          </p:nvSpPr>
          <p:spPr>
            <a:xfrm>
              <a:off x="4009991" y="144505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2" name="線"/>
            <p:cNvSpPr/>
            <p:nvPr/>
          </p:nvSpPr>
          <p:spPr>
            <a:xfrm>
              <a:off x="1681846" y="2039545"/>
              <a:ext cx="459611" cy="56375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3" name="線"/>
            <p:cNvSpPr/>
            <p:nvPr/>
          </p:nvSpPr>
          <p:spPr>
            <a:xfrm flipH="1">
              <a:off x="916045" y="2052967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4" name="楕円"/>
            <p:cNvSpPr/>
            <p:nvPr/>
          </p:nvSpPr>
          <p:spPr>
            <a:xfrm>
              <a:off x="540578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5" name="楕円"/>
            <p:cNvSpPr/>
            <p:nvPr/>
          </p:nvSpPr>
          <p:spPr>
            <a:xfrm>
              <a:off x="1912403" y="2686118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6" name="線"/>
            <p:cNvSpPr/>
            <p:nvPr/>
          </p:nvSpPr>
          <p:spPr>
            <a:xfrm>
              <a:off x="4402741" y="1998152"/>
              <a:ext cx="459610" cy="56375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7" name="線"/>
            <p:cNvSpPr/>
            <p:nvPr/>
          </p:nvSpPr>
          <p:spPr>
            <a:xfrm flipH="1">
              <a:off x="3650048" y="2020565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8" name="楕円"/>
            <p:cNvSpPr/>
            <p:nvPr/>
          </p:nvSpPr>
          <p:spPr>
            <a:xfrm>
              <a:off x="3472705" y="2644706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49" name="楕円"/>
            <p:cNvSpPr/>
            <p:nvPr/>
          </p:nvSpPr>
          <p:spPr>
            <a:xfrm>
              <a:off x="4790687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50" name="線"/>
            <p:cNvSpPr/>
            <p:nvPr/>
          </p:nvSpPr>
          <p:spPr>
            <a:xfrm>
              <a:off x="877054" y="3182023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51" name="線"/>
            <p:cNvSpPr/>
            <p:nvPr/>
          </p:nvSpPr>
          <p:spPr>
            <a:xfrm flipH="1">
              <a:off x="206768" y="3147898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52" name="楕円"/>
            <p:cNvSpPr/>
            <p:nvPr/>
          </p:nvSpPr>
          <p:spPr>
            <a:xfrm>
              <a:off x="-1" y="3873422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53" name="楕円"/>
            <p:cNvSpPr/>
            <p:nvPr/>
          </p:nvSpPr>
          <p:spPr>
            <a:xfrm>
              <a:off x="966886" y="3900505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54" name="線"/>
            <p:cNvSpPr/>
            <p:nvPr/>
          </p:nvSpPr>
          <p:spPr>
            <a:xfrm>
              <a:off x="2264599" y="3251025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55" name="線"/>
            <p:cNvSpPr/>
            <p:nvPr/>
          </p:nvSpPr>
          <p:spPr>
            <a:xfrm flipH="1">
              <a:off x="1656436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56" name="楕円"/>
            <p:cNvSpPr/>
            <p:nvPr/>
          </p:nvSpPr>
          <p:spPr>
            <a:xfrm>
              <a:off x="1525867" y="3955878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57" name="楕円"/>
            <p:cNvSpPr/>
            <p:nvPr/>
          </p:nvSpPr>
          <p:spPr>
            <a:xfrm>
              <a:off x="2354430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58" name="線"/>
            <p:cNvSpPr/>
            <p:nvPr/>
          </p:nvSpPr>
          <p:spPr>
            <a:xfrm>
              <a:off x="3762332" y="321910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59" name="線"/>
            <p:cNvSpPr/>
            <p:nvPr/>
          </p:nvSpPr>
          <p:spPr>
            <a:xfrm flipH="1">
              <a:off x="3202235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60" name="楕円"/>
            <p:cNvSpPr/>
            <p:nvPr/>
          </p:nvSpPr>
          <p:spPr>
            <a:xfrm>
              <a:off x="2995466" y="394242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61" name="楕円"/>
            <p:cNvSpPr/>
            <p:nvPr/>
          </p:nvSpPr>
          <p:spPr>
            <a:xfrm>
              <a:off x="3797875" y="394242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62" name="線"/>
            <p:cNvSpPr/>
            <p:nvPr/>
          </p:nvSpPr>
          <p:spPr>
            <a:xfrm>
              <a:off x="5177234" y="325652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63" name="線"/>
            <p:cNvSpPr/>
            <p:nvPr/>
          </p:nvSpPr>
          <p:spPr>
            <a:xfrm flipH="1">
              <a:off x="4603023" y="3189295"/>
              <a:ext cx="304122" cy="7648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64" name="楕円"/>
            <p:cNvSpPr/>
            <p:nvPr/>
          </p:nvSpPr>
          <p:spPr>
            <a:xfrm>
              <a:off x="4402942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65" name="楕円"/>
            <p:cNvSpPr/>
            <p:nvPr/>
          </p:nvSpPr>
          <p:spPr>
            <a:xfrm>
              <a:off x="5287773" y="3949609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</p:grpSp>
      <p:grpSp>
        <p:nvGrpSpPr>
          <p:cNvPr id="696" name="グループ"/>
          <p:cNvGrpSpPr/>
          <p:nvPr/>
        </p:nvGrpSpPr>
        <p:grpSpPr>
          <a:xfrm>
            <a:off x="8964710" y="3900950"/>
            <a:ext cx="5725019" cy="4452108"/>
            <a:chOff x="0" y="0"/>
            <a:chExt cx="5725017" cy="4452107"/>
          </a:xfrm>
        </p:grpSpPr>
        <p:sp>
          <p:nvSpPr>
            <p:cNvPr id="667" name="線"/>
            <p:cNvSpPr/>
            <p:nvPr/>
          </p:nvSpPr>
          <p:spPr>
            <a:xfrm>
              <a:off x="3185359" y="448788"/>
              <a:ext cx="835711" cy="102507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68" name="線"/>
            <p:cNvSpPr/>
            <p:nvPr/>
          </p:nvSpPr>
          <p:spPr>
            <a:xfrm flipH="1">
              <a:off x="1973760" y="504594"/>
              <a:ext cx="850346" cy="9151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69" name="楕円"/>
            <p:cNvSpPr/>
            <p:nvPr/>
          </p:nvSpPr>
          <p:spPr>
            <a:xfrm>
              <a:off x="2778150" y="-1"/>
              <a:ext cx="437246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0" name="楕円"/>
            <p:cNvSpPr/>
            <p:nvPr/>
          </p:nvSpPr>
          <p:spPr>
            <a:xfrm>
              <a:off x="1377289" y="144505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1" name="楕円"/>
            <p:cNvSpPr/>
            <p:nvPr/>
          </p:nvSpPr>
          <p:spPr>
            <a:xfrm>
              <a:off x="4009991" y="144505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2" name="線"/>
            <p:cNvSpPr/>
            <p:nvPr/>
          </p:nvSpPr>
          <p:spPr>
            <a:xfrm>
              <a:off x="1681846" y="2039545"/>
              <a:ext cx="459611" cy="56375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73" name="線"/>
            <p:cNvSpPr/>
            <p:nvPr/>
          </p:nvSpPr>
          <p:spPr>
            <a:xfrm flipH="1">
              <a:off x="916045" y="2052967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74" name="楕円"/>
            <p:cNvSpPr/>
            <p:nvPr/>
          </p:nvSpPr>
          <p:spPr>
            <a:xfrm>
              <a:off x="540578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5" name="楕円"/>
            <p:cNvSpPr/>
            <p:nvPr/>
          </p:nvSpPr>
          <p:spPr>
            <a:xfrm>
              <a:off x="1912403" y="2686118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6" name="線"/>
            <p:cNvSpPr/>
            <p:nvPr/>
          </p:nvSpPr>
          <p:spPr>
            <a:xfrm>
              <a:off x="4402741" y="1998152"/>
              <a:ext cx="459610" cy="56375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77" name="線"/>
            <p:cNvSpPr/>
            <p:nvPr/>
          </p:nvSpPr>
          <p:spPr>
            <a:xfrm flipH="1">
              <a:off x="3650048" y="2020565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78" name="楕円"/>
            <p:cNvSpPr/>
            <p:nvPr/>
          </p:nvSpPr>
          <p:spPr>
            <a:xfrm>
              <a:off x="3472705" y="2644706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79" name="楕円"/>
            <p:cNvSpPr/>
            <p:nvPr/>
          </p:nvSpPr>
          <p:spPr>
            <a:xfrm>
              <a:off x="4790687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80" name="線"/>
            <p:cNvSpPr/>
            <p:nvPr/>
          </p:nvSpPr>
          <p:spPr>
            <a:xfrm>
              <a:off x="877054" y="3182023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81" name="線"/>
            <p:cNvSpPr/>
            <p:nvPr/>
          </p:nvSpPr>
          <p:spPr>
            <a:xfrm flipH="1">
              <a:off x="206768" y="3147898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82" name="楕円"/>
            <p:cNvSpPr/>
            <p:nvPr/>
          </p:nvSpPr>
          <p:spPr>
            <a:xfrm>
              <a:off x="-1" y="3873422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83" name="楕円"/>
            <p:cNvSpPr/>
            <p:nvPr/>
          </p:nvSpPr>
          <p:spPr>
            <a:xfrm>
              <a:off x="966886" y="3900505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84" name="線"/>
            <p:cNvSpPr/>
            <p:nvPr/>
          </p:nvSpPr>
          <p:spPr>
            <a:xfrm>
              <a:off x="2264599" y="3251025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85" name="線"/>
            <p:cNvSpPr/>
            <p:nvPr/>
          </p:nvSpPr>
          <p:spPr>
            <a:xfrm flipH="1">
              <a:off x="1656436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86" name="楕円"/>
            <p:cNvSpPr/>
            <p:nvPr/>
          </p:nvSpPr>
          <p:spPr>
            <a:xfrm>
              <a:off x="1525867" y="3955878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87" name="楕円"/>
            <p:cNvSpPr/>
            <p:nvPr/>
          </p:nvSpPr>
          <p:spPr>
            <a:xfrm>
              <a:off x="2354430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88" name="線"/>
            <p:cNvSpPr/>
            <p:nvPr/>
          </p:nvSpPr>
          <p:spPr>
            <a:xfrm>
              <a:off x="3762332" y="321910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89" name="線"/>
            <p:cNvSpPr/>
            <p:nvPr/>
          </p:nvSpPr>
          <p:spPr>
            <a:xfrm flipH="1">
              <a:off x="3202235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90" name="楕円"/>
            <p:cNvSpPr/>
            <p:nvPr/>
          </p:nvSpPr>
          <p:spPr>
            <a:xfrm>
              <a:off x="2995466" y="394242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91" name="楕円"/>
            <p:cNvSpPr/>
            <p:nvPr/>
          </p:nvSpPr>
          <p:spPr>
            <a:xfrm>
              <a:off x="3797875" y="394242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92" name="線"/>
            <p:cNvSpPr/>
            <p:nvPr/>
          </p:nvSpPr>
          <p:spPr>
            <a:xfrm>
              <a:off x="5177234" y="325652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93" name="線"/>
            <p:cNvSpPr/>
            <p:nvPr/>
          </p:nvSpPr>
          <p:spPr>
            <a:xfrm flipH="1">
              <a:off x="4603023" y="3189295"/>
              <a:ext cx="304122" cy="7648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94" name="楕円"/>
            <p:cNvSpPr/>
            <p:nvPr/>
          </p:nvSpPr>
          <p:spPr>
            <a:xfrm>
              <a:off x="4402942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695" name="楕円"/>
            <p:cNvSpPr/>
            <p:nvPr/>
          </p:nvSpPr>
          <p:spPr>
            <a:xfrm>
              <a:off x="5287773" y="3949609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</p:grpSp>
      <p:grpSp>
        <p:nvGrpSpPr>
          <p:cNvPr id="726" name="グループ"/>
          <p:cNvGrpSpPr/>
          <p:nvPr/>
        </p:nvGrpSpPr>
        <p:grpSpPr>
          <a:xfrm>
            <a:off x="15550176" y="4092487"/>
            <a:ext cx="5725019" cy="4452108"/>
            <a:chOff x="0" y="0"/>
            <a:chExt cx="5725017" cy="4452107"/>
          </a:xfrm>
        </p:grpSpPr>
        <p:sp>
          <p:nvSpPr>
            <p:cNvPr id="697" name="線"/>
            <p:cNvSpPr/>
            <p:nvPr/>
          </p:nvSpPr>
          <p:spPr>
            <a:xfrm>
              <a:off x="3185359" y="448788"/>
              <a:ext cx="835711" cy="102507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98" name="線"/>
            <p:cNvSpPr/>
            <p:nvPr/>
          </p:nvSpPr>
          <p:spPr>
            <a:xfrm flipH="1">
              <a:off x="1973760" y="504594"/>
              <a:ext cx="850346" cy="9151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99" name="楕円"/>
            <p:cNvSpPr/>
            <p:nvPr/>
          </p:nvSpPr>
          <p:spPr>
            <a:xfrm>
              <a:off x="2778150" y="-1"/>
              <a:ext cx="437246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0" name="楕円"/>
            <p:cNvSpPr/>
            <p:nvPr/>
          </p:nvSpPr>
          <p:spPr>
            <a:xfrm>
              <a:off x="1377289" y="144505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1" name="楕円"/>
            <p:cNvSpPr/>
            <p:nvPr/>
          </p:nvSpPr>
          <p:spPr>
            <a:xfrm>
              <a:off x="4009991" y="144505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2" name="線"/>
            <p:cNvSpPr/>
            <p:nvPr/>
          </p:nvSpPr>
          <p:spPr>
            <a:xfrm>
              <a:off x="1681846" y="2039545"/>
              <a:ext cx="459611" cy="56375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03" name="線"/>
            <p:cNvSpPr/>
            <p:nvPr/>
          </p:nvSpPr>
          <p:spPr>
            <a:xfrm flipH="1">
              <a:off x="916045" y="2052967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04" name="楕円"/>
            <p:cNvSpPr/>
            <p:nvPr/>
          </p:nvSpPr>
          <p:spPr>
            <a:xfrm>
              <a:off x="540578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5" name="楕円"/>
            <p:cNvSpPr/>
            <p:nvPr/>
          </p:nvSpPr>
          <p:spPr>
            <a:xfrm>
              <a:off x="1912403" y="2686118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6" name="線"/>
            <p:cNvSpPr/>
            <p:nvPr/>
          </p:nvSpPr>
          <p:spPr>
            <a:xfrm>
              <a:off x="4402741" y="1998152"/>
              <a:ext cx="459610" cy="56375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07" name="線"/>
            <p:cNvSpPr/>
            <p:nvPr/>
          </p:nvSpPr>
          <p:spPr>
            <a:xfrm flipH="1">
              <a:off x="3650048" y="2020565"/>
              <a:ext cx="490557" cy="6017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08" name="楕円"/>
            <p:cNvSpPr/>
            <p:nvPr/>
          </p:nvSpPr>
          <p:spPr>
            <a:xfrm>
              <a:off x="3472705" y="2644706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09" name="楕円"/>
            <p:cNvSpPr/>
            <p:nvPr/>
          </p:nvSpPr>
          <p:spPr>
            <a:xfrm>
              <a:off x="4790687" y="262649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10" name="線"/>
            <p:cNvSpPr/>
            <p:nvPr/>
          </p:nvSpPr>
          <p:spPr>
            <a:xfrm>
              <a:off x="877054" y="3182023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11" name="線"/>
            <p:cNvSpPr/>
            <p:nvPr/>
          </p:nvSpPr>
          <p:spPr>
            <a:xfrm flipH="1">
              <a:off x="206768" y="3147898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12" name="楕円"/>
            <p:cNvSpPr/>
            <p:nvPr/>
          </p:nvSpPr>
          <p:spPr>
            <a:xfrm>
              <a:off x="-1" y="3873422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13" name="楕円"/>
            <p:cNvSpPr/>
            <p:nvPr/>
          </p:nvSpPr>
          <p:spPr>
            <a:xfrm>
              <a:off x="966886" y="3900505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14" name="線"/>
            <p:cNvSpPr/>
            <p:nvPr/>
          </p:nvSpPr>
          <p:spPr>
            <a:xfrm>
              <a:off x="2264599" y="3251025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15" name="線"/>
            <p:cNvSpPr/>
            <p:nvPr/>
          </p:nvSpPr>
          <p:spPr>
            <a:xfrm flipH="1">
              <a:off x="1656436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16" name="楕円"/>
            <p:cNvSpPr/>
            <p:nvPr/>
          </p:nvSpPr>
          <p:spPr>
            <a:xfrm>
              <a:off x="1525867" y="3955878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17" name="楕円"/>
            <p:cNvSpPr/>
            <p:nvPr/>
          </p:nvSpPr>
          <p:spPr>
            <a:xfrm>
              <a:off x="2354430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18" name="線"/>
            <p:cNvSpPr/>
            <p:nvPr/>
          </p:nvSpPr>
          <p:spPr>
            <a:xfrm>
              <a:off x="3762332" y="321910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19" name="線"/>
            <p:cNvSpPr/>
            <p:nvPr/>
          </p:nvSpPr>
          <p:spPr>
            <a:xfrm flipH="1">
              <a:off x="3202235" y="3216900"/>
              <a:ext cx="377845" cy="7136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20" name="楕円"/>
            <p:cNvSpPr/>
            <p:nvPr/>
          </p:nvSpPr>
          <p:spPr>
            <a:xfrm>
              <a:off x="2995466" y="3942424"/>
              <a:ext cx="437246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21" name="楕円"/>
            <p:cNvSpPr/>
            <p:nvPr/>
          </p:nvSpPr>
          <p:spPr>
            <a:xfrm>
              <a:off x="3797875" y="3942424"/>
              <a:ext cx="437245" cy="482600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22" name="線"/>
            <p:cNvSpPr/>
            <p:nvPr/>
          </p:nvSpPr>
          <p:spPr>
            <a:xfrm>
              <a:off x="5177234" y="3256527"/>
              <a:ext cx="315120" cy="6973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23" name="線"/>
            <p:cNvSpPr/>
            <p:nvPr/>
          </p:nvSpPr>
          <p:spPr>
            <a:xfrm flipH="1">
              <a:off x="4603023" y="3189295"/>
              <a:ext cx="304122" cy="7648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24" name="楕円"/>
            <p:cNvSpPr/>
            <p:nvPr/>
          </p:nvSpPr>
          <p:spPr>
            <a:xfrm>
              <a:off x="4402942" y="3969507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725" name="楕円"/>
            <p:cNvSpPr/>
            <p:nvPr/>
          </p:nvSpPr>
          <p:spPr>
            <a:xfrm>
              <a:off x="5287773" y="3949609"/>
              <a:ext cx="437245" cy="482601"/>
            </a:xfrm>
            <a:prstGeom prst="ellipse">
              <a:avLst/>
            </a:prstGeom>
            <a:solidFill>
              <a:srgbClr val="000000">
                <a:alpha val="394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</p:grpSp>
      <p:sp>
        <p:nvSpPr>
          <p:cNvPr id="727" name="結果３"/>
          <p:cNvSpPr/>
          <p:nvPr/>
        </p:nvSpPr>
        <p:spPr>
          <a:xfrm>
            <a:off x="16660085" y="8651922"/>
            <a:ext cx="3505201" cy="98618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結果３</a:t>
            </a:r>
          </a:p>
        </p:txBody>
      </p:sp>
      <p:sp>
        <p:nvSpPr>
          <p:cNvPr id="728" name="結果1"/>
          <p:cNvSpPr/>
          <p:nvPr/>
        </p:nvSpPr>
        <p:spPr>
          <a:xfrm>
            <a:off x="2669001" y="8651922"/>
            <a:ext cx="3505201" cy="986181"/>
          </a:xfrm>
          <a:prstGeom prst="rect">
            <a:avLst/>
          </a:prstGeom>
          <a:solidFill>
            <a:schemeClr val="accent3">
              <a:alpha val="5255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結果1</a:t>
            </a:r>
          </a:p>
        </p:txBody>
      </p:sp>
      <p:sp>
        <p:nvSpPr>
          <p:cNvPr id="729" name="線"/>
          <p:cNvSpPr/>
          <p:nvPr/>
        </p:nvSpPr>
        <p:spPr>
          <a:xfrm>
            <a:off x="11993133" y="2755438"/>
            <a:ext cx="1" cy="9861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0" name="線"/>
          <p:cNvSpPr/>
          <p:nvPr/>
        </p:nvSpPr>
        <p:spPr>
          <a:xfrm>
            <a:off x="4371202" y="10087491"/>
            <a:ext cx="1406201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1" name="線"/>
          <p:cNvSpPr/>
          <p:nvPr/>
        </p:nvSpPr>
        <p:spPr>
          <a:xfrm>
            <a:off x="4607225" y="3069303"/>
            <a:ext cx="1" cy="62865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2" name="線"/>
          <p:cNvSpPr/>
          <p:nvPr/>
        </p:nvSpPr>
        <p:spPr>
          <a:xfrm>
            <a:off x="18425385" y="3120103"/>
            <a:ext cx="1" cy="62865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3" name="線"/>
          <p:cNvSpPr/>
          <p:nvPr/>
        </p:nvSpPr>
        <p:spPr>
          <a:xfrm>
            <a:off x="11827219" y="9657900"/>
            <a:ext cx="1" cy="9861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4" name="線"/>
          <p:cNvSpPr/>
          <p:nvPr/>
        </p:nvSpPr>
        <p:spPr>
          <a:xfrm>
            <a:off x="4678062" y="3103262"/>
            <a:ext cx="1382414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5" name="線"/>
          <p:cNvSpPr/>
          <p:nvPr/>
        </p:nvSpPr>
        <p:spPr>
          <a:xfrm flipV="1">
            <a:off x="4358502" y="9627410"/>
            <a:ext cx="1" cy="4826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6" name="線"/>
          <p:cNvSpPr/>
          <p:nvPr/>
        </p:nvSpPr>
        <p:spPr>
          <a:xfrm flipV="1">
            <a:off x="18412685" y="9627410"/>
            <a:ext cx="1" cy="4826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7" name="最終結果"/>
          <p:cNvSpPr/>
          <p:nvPr/>
        </p:nvSpPr>
        <p:spPr>
          <a:xfrm>
            <a:off x="10074619" y="10663880"/>
            <a:ext cx="3505201" cy="98618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  <a:alpha val="7339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最終結果</a:t>
            </a:r>
          </a:p>
        </p:txBody>
      </p:sp>
      <p:sp>
        <p:nvSpPr>
          <p:cNvPr id="738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39" name="6) ランダムフォレスト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9</a:t>
            </a:r>
            <a:r>
              <a:rPr dirty="0"/>
              <a:t>) </a:t>
            </a:r>
            <a:r>
              <a:rPr dirty="0" err="1"/>
              <a:t>ランダムフォレスト</a:t>
            </a:r>
            <a:endParaRPr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0.9777777777777777"/>
          <p:cNvSpPr txBox="1"/>
          <p:nvPr/>
        </p:nvSpPr>
        <p:spPr>
          <a:xfrm>
            <a:off x="2429595" y="11648125"/>
            <a:ext cx="6918562" cy="1025922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6000" dirty="0"/>
              <a:t>0.9777777777777777</a:t>
            </a:r>
          </a:p>
        </p:txBody>
      </p:sp>
      <p:sp>
        <p:nvSpPr>
          <p:cNvPr id="742" name="出力結果："/>
          <p:cNvSpPr txBox="1"/>
          <p:nvPr/>
        </p:nvSpPr>
        <p:spPr>
          <a:xfrm>
            <a:off x="2220388" y="10407552"/>
            <a:ext cx="266739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rPr sz="4000"/>
              <a:t>出力結果：</a:t>
            </a:r>
          </a:p>
        </p:txBody>
      </p:sp>
      <p:sp>
        <p:nvSpPr>
          <p:cNvPr id="743" name="# 6) そのほかの教師あり機械学習の実践(ランダムフォレスト)…"/>
          <p:cNvSpPr txBox="1"/>
          <p:nvPr/>
        </p:nvSpPr>
        <p:spPr>
          <a:xfrm>
            <a:off x="2086149" y="2740996"/>
            <a:ext cx="18933068" cy="687367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000" dirty="0"/>
              <a:t># </a:t>
            </a:r>
            <a:r>
              <a:rPr lang="en-US" sz="4000" dirty="0"/>
              <a:t>8</a:t>
            </a:r>
            <a:r>
              <a:rPr sz="4000" dirty="0"/>
              <a:t>) </a:t>
            </a:r>
            <a:r>
              <a:rPr sz="4000" dirty="0" err="1"/>
              <a:t>そのほかの教師あり機械学習の実践</a:t>
            </a:r>
            <a:r>
              <a:rPr sz="4000" dirty="0"/>
              <a:t>(</a:t>
            </a:r>
            <a:r>
              <a:rPr sz="4000" dirty="0" err="1"/>
              <a:t>ランダムフォレスト</a:t>
            </a:r>
            <a:r>
              <a:rPr sz="4000" dirty="0"/>
              <a:t>)</a:t>
            </a:r>
          </a:p>
          <a:p>
            <a:pPr algn="l"/>
            <a:r>
              <a:rPr sz="4000" dirty="0"/>
              <a:t>x = iris[['</a:t>
            </a:r>
            <a:r>
              <a:rPr sz="4000" dirty="0" err="1"/>
              <a:t>がく片の長さ</a:t>
            </a:r>
            <a:r>
              <a:rPr sz="4000" dirty="0"/>
              <a:t>','</a:t>
            </a:r>
            <a:r>
              <a:rPr sz="4000" dirty="0" err="1"/>
              <a:t>がく片の幅</a:t>
            </a:r>
            <a:r>
              <a:rPr sz="4000" dirty="0"/>
              <a:t>','</a:t>
            </a:r>
            <a:r>
              <a:rPr sz="4000" dirty="0" err="1"/>
              <a:t>花びらの長さ</a:t>
            </a:r>
            <a:r>
              <a:rPr sz="4000" dirty="0"/>
              <a:t>','</a:t>
            </a:r>
            <a:r>
              <a:rPr sz="4000" dirty="0" err="1"/>
              <a:t>花びらの幅</a:t>
            </a:r>
            <a:r>
              <a:rPr sz="4000" dirty="0"/>
              <a:t>']]</a:t>
            </a:r>
          </a:p>
          <a:p>
            <a:pPr algn="l"/>
            <a:r>
              <a:rPr sz="4000" dirty="0"/>
              <a:t>y = iris['</a:t>
            </a:r>
            <a:r>
              <a:rPr sz="4000" dirty="0" err="1"/>
              <a:t>アヤメの種類</a:t>
            </a:r>
            <a:r>
              <a:rPr sz="4000" dirty="0"/>
              <a:t>']</a:t>
            </a:r>
          </a:p>
          <a:p>
            <a:pPr algn="l"/>
            <a:r>
              <a:rPr sz="4000" dirty="0"/>
              <a:t>x</a:t>
            </a:r>
            <a:r>
              <a:rPr lang="en-US" sz="4000" dirty="0"/>
              <a:t>4</a:t>
            </a:r>
            <a:r>
              <a:rPr sz="4000" dirty="0"/>
              <a:t>_train, x</a:t>
            </a:r>
            <a:r>
              <a:rPr lang="en-US" sz="4000" dirty="0"/>
              <a:t>4</a:t>
            </a:r>
            <a:r>
              <a:rPr sz="4000" dirty="0"/>
              <a:t>_test, y</a:t>
            </a:r>
            <a:r>
              <a:rPr lang="en-US" sz="4000" dirty="0"/>
              <a:t>4</a:t>
            </a:r>
            <a:r>
              <a:rPr sz="4000" dirty="0"/>
              <a:t>_train, y</a:t>
            </a:r>
            <a:r>
              <a:rPr lang="en-US" sz="4000" dirty="0"/>
              <a:t>4</a:t>
            </a:r>
            <a:r>
              <a:rPr sz="4000" dirty="0"/>
              <a:t>_test = </a:t>
            </a:r>
            <a:r>
              <a:rPr sz="4000" dirty="0" err="1"/>
              <a:t>train_test_split</a:t>
            </a:r>
            <a:r>
              <a:rPr sz="4000" dirty="0"/>
              <a:t>(x, y, </a:t>
            </a:r>
            <a:r>
              <a:rPr sz="4000" dirty="0" err="1"/>
              <a:t>test_size</a:t>
            </a:r>
            <a:r>
              <a:rPr sz="4000" dirty="0"/>
              <a:t> = 0.3, </a:t>
            </a:r>
            <a:r>
              <a:rPr sz="4000" dirty="0" err="1"/>
              <a:t>random_state</a:t>
            </a:r>
            <a:r>
              <a:rPr sz="4000" dirty="0"/>
              <a:t>=0)</a:t>
            </a:r>
          </a:p>
          <a:p>
            <a:pPr algn="l"/>
            <a:endParaRPr sz="4000" dirty="0"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000" dirty="0"/>
              <a:t>from </a:t>
            </a:r>
            <a:r>
              <a:rPr sz="4000" dirty="0" err="1"/>
              <a:t>sklearn.ensemble</a:t>
            </a:r>
            <a:r>
              <a:rPr sz="4000" dirty="0"/>
              <a:t> import </a:t>
            </a:r>
            <a:r>
              <a:rPr sz="4000" dirty="0" err="1"/>
              <a:t>RandomForestClassifier</a:t>
            </a:r>
            <a:endParaRPr sz="4000" dirty="0"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000" dirty="0"/>
              <a:t>model</a:t>
            </a:r>
            <a:r>
              <a:rPr lang="en-US" sz="4000" dirty="0"/>
              <a:t>4</a:t>
            </a:r>
            <a:r>
              <a:rPr sz="4000" dirty="0"/>
              <a:t> = </a:t>
            </a:r>
            <a:r>
              <a:rPr sz="4000" dirty="0" err="1"/>
              <a:t>RandomForestClassifier</a:t>
            </a:r>
            <a:r>
              <a:rPr sz="4000" dirty="0"/>
              <a:t>()</a:t>
            </a:r>
          </a:p>
          <a:p>
            <a:pPr algn="l"/>
            <a:r>
              <a:rPr sz="4000" dirty="0"/>
              <a:t># model</a:t>
            </a:r>
            <a:r>
              <a:rPr lang="en-US" sz="4000" dirty="0"/>
              <a:t>4</a:t>
            </a:r>
            <a:r>
              <a:rPr sz="4000" dirty="0"/>
              <a:t>.fit()</a:t>
            </a:r>
            <a:r>
              <a:rPr sz="4000" dirty="0" err="1"/>
              <a:t>でモデルの学習</a:t>
            </a:r>
            <a:endParaRPr sz="4000" dirty="0"/>
          </a:p>
          <a:p>
            <a:pPr algn="l"/>
            <a:r>
              <a:rPr sz="4000" dirty="0"/>
              <a:t># model</a:t>
            </a:r>
            <a:r>
              <a:rPr lang="en-US" sz="4000" dirty="0"/>
              <a:t>4</a:t>
            </a:r>
            <a:r>
              <a:rPr sz="4000" dirty="0"/>
              <a:t>.score()</a:t>
            </a:r>
            <a:r>
              <a:rPr sz="4000" dirty="0" err="1"/>
              <a:t>で学習済みモデルの正解率計算</a:t>
            </a:r>
            <a:endParaRPr sz="4000" dirty="0"/>
          </a:p>
          <a:p>
            <a:pPr algn="l"/>
            <a:r>
              <a:rPr sz="4000" dirty="0"/>
              <a:t>model</a:t>
            </a:r>
            <a:r>
              <a:rPr lang="en-US" sz="4000" dirty="0"/>
              <a:t>4</a:t>
            </a:r>
            <a:r>
              <a:rPr sz="4000" dirty="0"/>
              <a:t>.fit(x</a:t>
            </a:r>
            <a:r>
              <a:rPr lang="en-US" sz="4000" dirty="0"/>
              <a:t>4</a:t>
            </a:r>
            <a:r>
              <a:rPr sz="4000" dirty="0"/>
              <a:t>_train,y</a:t>
            </a:r>
            <a:r>
              <a:rPr lang="en-US" sz="4000" dirty="0"/>
              <a:t>4</a:t>
            </a:r>
            <a:r>
              <a:rPr sz="4000" dirty="0"/>
              <a:t>_train)</a:t>
            </a:r>
          </a:p>
          <a:p>
            <a:pPr algn="l"/>
            <a:r>
              <a:rPr sz="4000" dirty="0"/>
              <a:t>print(model</a:t>
            </a:r>
            <a:r>
              <a:rPr lang="en-US" sz="4000" dirty="0"/>
              <a:t>4</a:t>
            </a:r>
            <a:r>
              <a:rPr sz="4000" dirty="0"/>
              <a:t>.score(x</a:t>
            </a:r>
            <a:r>
              <a:rPr lang="en-US" sz="4000" dirty="0"/>
              <a:t>4</a:t>
            </a:r>
            <a:r>
              <a:rPr sz="4000" dirty="0"/>
              <a:t>_test,y</a:t>
            </a:r>
            <a:r>
              <a:rPr lang="en-US" sz="4000" dirty="0"/>
              <a:t>4</a:t>
            </a:r>
            <a:r>
              <a:rPr sz="4000" dirty="0"/>
              <a:t>_test))</a:t>
            </a:r>
          </a:p>
        </p:txBody>
      </p:sp>
      <p:sp>
        <p:nvSpPr>
          <p:cNvPr id="744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45" name="6) ランダムフォレスト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9</a:t>
            </a:r>
            <a:r>
              <a:rPr dirty="0"/>
              <a:t>) </a:t>
            </a:r>
            <a:r>
              <a:rPr dirty="0" err="1"/>
              <a:t>ランダムフォレスト</a:t>
            </a:r>
            <a:endParaRPr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45" name="6) ランダムフォレスト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まとめ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D4051A6-0DE9-4BF9-BA31-F0273B2E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52" y="1703787"/>
            <a:ext cx="12679295" cy="6877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# 6) そのほかの教師あり機械学習の実践(ランダムフォレスト)…">
            <a:extLst>
              <a:ext uri="{FF2B5EF4-FFF2-40B4-BE49-F238E27FC236}">
                <a16:creationId xmlns:a16="http://schemas.microsoft.com/office/drawing/2014/main" id="{36933DFE-831C-4DAF-BE2A-586C2794CBF3}"/>
              </a:ext>
            </a:extLst>
          </p:cNvPr>
          <p:cNvSpPr txBox="1"/>
          <p:nvPr/>
        </p:nvSpPr>
        <p:spPr>
          <a:xfrm>
            <a:off x="2566940" y="9079592"/>
            <a:ext cx="19707318" cy="416524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 dirty="0"/>
              <a:t>x =</a:t>
            </a:r>
            <a:r>
              <a:rPr lang="en-US" sz="4400" dirty="0"/>
              <a:t> (</a:t>
            </a:r>
            <a:r>
              <a:rPr lang="ja-JP" altLang="en-US" sz="4400" dirty="0"/>
              <a:t>説明変数</a:t>
            </a:r>
            <a:r>
              <a:rPr lang="en-US" sz="4400" dirty="0"/>
              <a:t>)</a:t>
            </a:r>
            <a:endParaRPr sz="4400" dirty="0"/>
          </a:p>
          <a:p>
            <a:pPr algn="l"/>
            <a:r>
              <a:rPr sz="4400" dirty="0"/>
              <a:t>y = </a:t>
            </a:r>
            <a:r>
              <a:rPr lang="en-US" sz="4400" dirty="0"/>
              <a:t>(</a:t>
            </a:r>
            <a:r>
              <a:rPr lang="ja-JP" altLang="en-US" sz="4400" dirty="0"/>
              <a:t>目的変数</a:t>
            </a:r>
            <a:r>
              <a:rPr lang="en-US" sz="4400" dirty="0"/>
              <a:t>)</a:t>
            </a:r>
          </a:p>
          <a:p>
            <a:pPr algn="l"/>
            <a:r>
              <a:rPr sz="4400" dirty="0" err="1"/>
              <a:t>x_train</a:t>
            </a:r>
            <a:r>
              <a:rPr sz="4400" dirty="0"/>
              <a:t>, </a:t>
            </a:r>
            <a:r>
              <a:rPr sz="4400" dirty="0" err="1"/>
              <a:t>x_test</a:t>
            </a:r>
            <a:r>
              <a:rPr sz="4400" dirty="0"/>
              <a:t>, </a:t>
            </a:r>
            <a:r>
              <a:rPr sz="4400" dirty="0" err="1"/>
              <a:t>y_train</a:t>
            </a:r>
            <a:r>
              <a:rPr sz="4400" dirty="0"/>
              <a:t>, </a:t>
            </a:r>
            <a:r>
              <a:rPr sz="4400" dirty="0" err="1"/>
              <a:t>y_test</a:t>
            </a:r>
            <a:r>
              <a:rPr sz="4400" dirty="0"/>
              <a:t> = </a:t>
            </a:r>
            <a:r>
              <a:rPr sz="4400" dirty="0" err="1"/>
              <a:t>train_test_split</a:t>
            </a:r>
            <a:r>
              <a:rPr sz="4400" dirty="0"/>
              <a:t>(x, y, </a:t>
            </a:r>
            <a:r>
              <a:rPr sz="4400" dirty="0" err="1"/>
              <a:t>test_size</a:t>
            </a:r>
            <a:r>
              <a:rPr sz="4400" dirty="0"/>
              <a:t> = 0.3, </a:t>
            </a:r>
            <a:r>
              <a:rPr sz="4400" dirty="0" err="1"/>
              <a:t>random_state</a:t>
            </a:r>
            <a:r>
              <a:rPr sz="4400" dirty="0"/>
              <a:t>=0)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4400" dirty="0">
                <a:solidFill>
                  <a:schemeClr val="tx1"/>
                </a:solidFill>
              </a:rPr>
              <a:t>model = </a:t>
            </a:r>
            <a:r>
              <a:rPr lang="en-US" sz="4400" dirty="0">
                <a:solidFill>
                  <a:schemeClr val="tx1"/>
                </a:solidFill>
              </a:rPr>
              <a:t>(</a:t>
            </a:r>
            <a:r>
              <a:rPr lang="ja-JP" altLang="en-US" sz="4400" dirty="0">
                <a:solidFill>
                  <a:schemeClr val="tx1"/>
                </a:solidFill>
              </a:rPr>
              <a:t>使いたい学習モデル</a:t>
            </a:r>
            <a:r>
              <a:rPr lang="en-US" altLang="ja-JP" sz="4400" dirty="0">
                <a:solidFill>
                  <a:schemeClr val="tx1"/>
                </a:solidFill>
              </a:rPr>
              <a:t>)</a:t>
            </a:r>
            <a:endParaRPr sz="4400" dirty="0">
              <a:solidFill>
                <a:schemeClr val="tx1"/>
              </a:solidFill>
            </a:endParaRPr>
          </a:p>
          <a:p>
            <a:pPr algn="l"/>
            <a:r>
              <a:rPr sz="4400" dirty="0" err="1"/>
              <a:t>model.fit</a:t>
            </a:r>
            <a:r>
              <a:rPr sz="4400" dirty="0"/>
              <a:t>(</a:t>
            </a:r>
            <a:r>
              <a:rPr sz="4400" dirty="0" err="1"/>
              <a:t>x_train,y_train</a:t>
            </a:r>
            <a:r>
              <a:rPr sz="4400" dirty="0"/>
              <a:t>)</a:t>
            </a:r>
          </a:p>
          <a:p>
            <a:pPr algn="l"/>
            <a:r>
              <a:rPr sz="4400" dirty="0" err="1"/>
              <a:t>model.score</a:t>
            </a:r>
            <a:r>
              <a:rPr sz="4400" dirty="0"/>
              <a:t>(</a:t>
            </a:r>
            <a:r>
              <a:rPr sz="4400" dirty="0" err="1"/>
              <a:t>x_test,y_test</a:t>
            </a:r>
            <a:r>
              <a:rPr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2187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45" name="6) ランダムフォレスト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課題</a:t>
            </a:r>
            <a:endParaRPr dirty="0"/>
          </a:p>
        </p:txBody>
      </p:sp>
      <p:sp>
        <p:nvSpPr>
          <p:cNvPr id="7" name="出力結果：">
            <a:extLst>
              <a:ext uri="{FF2B5EF4-FFF2-40B4-BE49-F238E27FC236}">
                <a16:creationId xmlns:a16="http://schemas.microsoft.com/office/drawing/2014/main" id="{F8B55149-1668-4778-A558-B664AD037DF0}"/>
              </a:ext>
            </a:extLst>
          </p:cNvPr>
          <p:cNvSpPr txBox="1"/>
          <p:nvPr/>
        </p:nvSpPr>
        <p:spPr>
          <a:xfrm>
            <a:off x="5142899" y="2096157"/>
            <a:ext cx="13527741" cy="145680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rPr lang="ja-JP" altLang="en-US" sz="4400" dirty="0"/>
              <a:t>ランダムフォレストをテストサイズを</a:t>
            </a:r>
            <a:r>
              <a:rPr lang="en-US" altLang="ja-JP" sz="4400" dirty="0"/>
              <a:t>0.1</a:t>
            </a:r>
            <a:r>
              <a:rPr lang="ja-JP" altLang="en-US" sz="4400" dirty="0"/>
              <a:t>、</a:t>
            </a:r>
            <a:r>
              <a:rPr lang="en-US" altLang="ja-JP" sz="4400" dirty="0"/>
              <a:t>0.2</a:t>
            </a:r>
            <a:r>
              <a:rPr lang="ja-JP" altLang="en-US" sz="4400" dirty="0"/>
              <a:t>、</a:t>
            </a:r>
            <a:r>
              <a:rPr lang="en-US" altLang="ja-JP" sz="4400" dirty="0"/>
              <a:t>0.5</a:t>
            </a:r>
            <a:r>
              <a:rPr lang="ja-JP" altLang="en-US" sz="4400" dirty="0"/>
              <a:t>で</a:t>
            </a:r>
            <a:endParaRPr lang="en-US" altLang="ja-JP" sz="4400" dirty="0"/>
          </a:p>
          <a:p>
            <a:r>
              <a:rPr lang="ja-JP" altLang="en-US" sz="4400" dirty="0"/>
              <a:t>変えてみて結果を出力してください</a:t>
            </a:r>
            <a:endParaRPr sz="4400" dirty="0"/>
          </a:p>
        </p:txBody>
      </p:sp>
      <p:sp>
        <p:nvSpPr>
          <p:cNvPr id="8" name="出力結果：">
            <a:extLst>
              <a:ext uri="{FF2B5EF4-FFF2-40B4-BE49-F238E27FC236}">
                <a16:creationId xmlns:a16="http://schemas.microsoft.com/office/drawing/2014/main" id="{629ACEB8-6991-4224-A07E-C37DDB027A2D}"/>
              </a:ext>
            </a:extLst>
          </p:cNvPr>
          <p:cNvSpPr txBox="1"/>
          <p:nvPr/>
        </p:nvSpPr>
        <p:spPr>
          <a:xfrm>
            <a:off x="6212902" y="4565043"/>
            <a:ext cx="11387733" cy="348813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rPr lang="ja-JP" altLang="en-US" sz="4400" dirty="0"/>
              <a:t>ランダムフォレストで作ったモデルに、</a:t>
            </a:r>
            <a:endParaRPr lang="en-US" altLang="ja-JP" sz="4400" dirty="0"/>
          </a:p>
          <a:p>
            <a:r>
              <a:rPr lang="ja-JP" altLang="en-US" sz="4400" dirty="0"/>
              <a:t>がく片の長さと幅：</a:t>
            </a:r>
            <a:r>
              <a:rPr lang="en-US" altLang="ja-JP" sz="4400" dirty="0"/>
              <a:t>3.3, 4.2</a:t>
            </a:r>
          </a:p>
          <a:p>
            <a:r>
              <a:rPr lang="ja-JP" altLang="en-US" sz="4400" dirty="0"/>
              <a:t>花びらの長さと幅：</a:t>
            </a:r>
            <a:r>
              <a:rPr lang="en-US" altLang="ja-JP" sz="4400" dirty="0"/>
              <a:t>4.4, 5.7</a:t>
            </a:r>
          </a:p>
          <a:p>
            <a:r>
              <a:rPr lang="ja-JP" altLang="en-US" sz="4400" dirty="0"/>
              <a:t>時のブルーフラッグの確率を求めてください</a:t>
            </a:r>
            <a:endParaRPr lang="en-US" altLang="ja-JP" sz="4400" dirty="0"/>
          </a:p>
          <a:p>
            <a:r>
              <a:rPr lang="en-US" altLang="ja-JP" sz="4400" dirty="0"/>
              <a:t>(</a:t>
            </a:r>
            <a:r>
              <a:rPr lang="ja-JP" altLang="en-US" sz="4400" dirty="0"/>
              <a:t>テストサイズは</a:t>
            </a:r>
            <a:r>
              <a:rPr lang="en-US" altLang="ja-JP" sz="4400" dirty="0"/>
              <a:t>0.2)</a:t>
            </a:r>
          </a:p>
        </p:txBody>
      </p:sp>
      <p:sp>
        <p:nvSpPr>
          <p:cNvPr id="9" name="# 6) そのほかの教師あり機械学習の実践(ランダムフォレスト)…">
            <a:extLst>
              <a:ext uri="{FF2B5EF4-FFF2-40B4-BE49-F238E27FC236}">
                <a16:creationId xmlns:a16="http://schemas.microsoft.com/office/drawing/2014/main" id="{5C4FA3BF-91A4-4841-900D-E36EBC7212B7}"/>
              </a:ext>
            </a:extLst>
          </p:cNvPr>
          <p:cNvSpPr txBox="1"/>
          <p:nvPr/>
        </p:nvSpPr>
        <p:spPr>
          <a:xfrm>
            <a:off x="5231063" y="10901698"/>
            <a:ext cx="13439577" cy="7181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ja-JP" altLang="en-US" sz="4000" dirty="0"/>
              <a:t>ここまでのアンケートも課題として提出をお願いします。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D8E316-2B48-46BE-9C35-7282201B247E}"/>
              </a:ext>
            </a:extLst>
          </p:cNvPr>
          <p:cNvSpPr txBox="1"/>
          <p:nvPr/>
        </p:nvSpPr>
        <p:spPr>
          <a:xfrm>
            <a:off x="11649075" y="8872933"/>
            <a:ext cx="55245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＋</a:t>
            </a:r>
          </a:p>
        </p:txBody>
      </p:sp>
    </p:spTree>
    <p:extLst>
      <p:ext uri="{BB962C8B-B14F-4D97-AF65-F5344CB8AC3E}">
        <p14:creationId xmlns:p14="http://schemas.microsoft.com/office/powerpoint/2010/main" val="34520326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2" name="4 ) ロジスティック回帰(もう少し詳しく)"/>
          <p:cNvSpPr txBox="1"/>
          <p:nvPr/>
        </p:nvSpPr>
        <p:spPr>
          <a:xfrm>
            <a:off x="2500618" y="289823"/>
            <a:ext cx="17746470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１</a:t>
            </a:r>
            <a:r>
              <a:rPr dirty="0"/>
              <a:t> ) </a:t>
            </a:r>
            <a:r>
              <a:rPr lang="ja-JP" altLang="en-US" dirty="0"/>
              <a:t>ライブラリの準備とデータの読み込み</a:t>
            </a:r>
            <a:endParaRPr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84CAAD5-F24F-420C-A23E-8E56A4BB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19" y="3117272"/>
            <a:ext cx="16464469" cy="989258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5469F7-2141-4057-97EB-E61C6E304F8B}"/>
              </a:ext>
            </a:extLst>
          </p:cNvPr>
          <p:cNvSpPr txBox="1"/>
          <p:nvPr/>
        </p:nvSpPr>
        <p:spPr>
          <a:xfrm>
            <a:off x="3300663" y="1904954"/>
            <a:ext cx="1778267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dirty="0"/>
              <a:t>今回読み込んだ</a:t>
            </a:r>
            <a:r>
              <a:rPr lang="en-US" altLang="ja-JP" sz="4000" dirty="0"/>
              <a:t>3.csv</a:t>
            </a:r>
            <a:r>
              <a:rPr lang="ja-JP" altLang="en-US" sz="4000" dirty="0"/>
              <a:t>のデータ（アヤメのデータです）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0144473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四角形"/>
          <p:cNvSpPr/>
          <p:nvPr/>
        </p:nvSpPr>
        <p:spPr>
          <a:xfrm>
            <a:off x="0" y="-19520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45" name="6) ランダムフォレスト"/>
          <p:cNvSpPr txBox="1"/>
          <p:nvPr/>
        </p:nvSpPr>
        <p:spPr>
          <a:xfrm>
            <a:off x="3303163" y="291717"/>
            <a:ext cx="17746469" cy="8258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アンケート内容</a:t>
            </a:r>
            <a:endParaRPr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F99B74-3F56-42AD-8D8D-49F0EC3D18FE}"/>
              </a:ext>
            </a:extLst>
          </p:cNvPr>
          <p:cNvSpPr txBox="1"/>
          <p:nvPr/>
        </p:nvSpPr>
        <p:spPr>
          <a:xfrm>
            <a:off x="2141809" y="1974467"/>
            <a:ext cx="20564476" cy="10926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・社会で起きている変化を理解し、数理・データサイエンス・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AI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を学ぶことの意義を説明できる。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AI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を活用した新しいビジネス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サービスを説明できる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・どんなデータが集められ、どう活用されているかを説明できる。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・データ・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AI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を活用するために使われている技術を概説できる。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・データ・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AI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を活用することによって、どの様な価値が生まれているかを説明できる。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・データ・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AI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利活用における最新動向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ビジネスモデル、テクノロジー</a:t>
            </a:r>
            <a:r>
              <a:rPr lang="en-US" altLang="ja-JP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を説明できる。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br>
              <a:rPr lang="ja-JP" altLang="en-US" sz="3200" dirty="0"/>
            </a:br>
            <a:r>
              <a:rPr lang="ja-JP" altLang="en-US" sz="3200" b="0" i="0" dirty="0">
                <a:solidFill>
                  <a:srgbClr val="262626"/>
                </a:solidFill>
                <a:effectLst/>
                <a:latin typeface="Verdana" panose="020B0604030504040204" pitchFamily="34" charset="0"/>
              </a:rPr>
              <a:t>・データ利活用プロセスを体験し、データを解析して考察できる。</a:t>
            </a:r>
            <a:endParaRPr lang="en-US" altLang="ja-JP" sz="3200" b="0" i="0" dirty="0">
              <a:solidFill>
                <a:srgbClr val="26262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ja-JP" altLang="en-US" sz="3200" dirty="0"/>
              <a:t>　　　　　　　　　　　（出来る、少しは出来る、出来ない）</a:t>
            </a:r>
            <a:endParaRPr lang="en-US" altLang="ja-JP" sz="3200" dirty="0"/>
          </a:p>
          <a:p>
            <a:pPr algn="l"/>
            <a:endParaRPr lang="en-US" altLang="ja-JP" sz="3200" dirty="0"/>
          </a:p>
          <a:p>
            <a:pPr algn="l"/>
            <a:r>
              <a:rPr lang="ja-JP" altLang="en-US" sz="3200" dirty="0"/>
              <a:t>・これまでの授業の率直な感想をお聞かせください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4322087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0411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91" name="# 線形単回帰…"/>
          <p:cNvSpPr txBox="1"/>
          <p:nvPr/>
        </p:nvSpPr>
        <p:spPr>
          <a:xfrm>
            <a:off x="1293591" y="3523754"/>
            <a:ext cx="8148064" cy="33342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df = iris[0:100]</a:t>
            </a:r>
          </a:p>
          <a:p>
            <a:pPr algn="l"/>
            <a:r>
              <a:rPr dirty="0"/>
              <a:t>x1 = df[['</a:t>
            </a:r>
            <a:r>
              <a:rPr dirty="0" err="1"/>
              <a:t>がく片の長さ</a:t>
            </a:r>
            <a:r>
              <a:rPr dirty="0"/>
              <a:t>']]</a:t>
            </a:r>
          </a:p>
          <a:p>
            <a:pPr algn="l"/>
            <a:r>
              <a:rPr dirty="0"/>
              <a:t>y1 = df['</a:t>
            </a:r>
            <a:r>
              <a:rPr dirty="0" err="1"/>
              <a:t>がく片の幅</a:t>
            </a:r>
            <a:r>
              <a:rPr dirty="0"/>
              <a:t>']</a:t>
            </a:r>
          </a:p>
          <a:p>
            <a:pPr algn="l"/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LinearRegression</a:t>
            </a:r>
            <a:endParaRPr dirty="0"/>
          </a:p>
          <a:p>
            <a:pPr algn="l"/>
            <a:r>
              <a:rPr dirty="0"/>
              <a:t>model1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 algn="l"/>
            <a:r>
              <a:rPr dirty="0"/>
              <a:t>model1.fit(x1,y1)</a:t>
            </a:r>
          </a:p>
          <a:p>
            <a:pPr algn="l"/>
            <a:r>
              <a:rPr dirty="0"/>
              <a:t>print(model1.predict([[6.5]]))</a:t>
            </a:r>
          </a:p>
        </p:txBody>
      </p:sp>
      <p:sp>
        <p:nvSpPr>
          <p:cNvPr id="198" name="前回までの教師あり機械学習の流れ(#1,#2)"/>
          <p:cNvSpPr txBox="1"/>
          <p:nvPr/>
        </p:nvSpPr>
        <p:spPr>
          <a:xfrm>
            <a:off x="4885606" y="259046"/>
            <a:ext cx="14643993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dirty="0" err="1"/>
              <a:t>前回までの教師あり機械学習の流れ</a:t>
            </a:r>
            <a:r>
              <a:rPr dirty="0"/>
              <a:t>(2)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0F248E-51C7-4AD3-B342-371232362FCD}"/>
              </a:ext>
            </a:extLst>
          </p:cNvPr>
          <p:cNvSpPr txBox="1"/>
          <p:nvPr/>
        </p:nvSpPr>
        <p:spPr>
          <a:xfrm>
            <a:off x="1108991" y="1805067"/>
            <a:ext cx="8720809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b="1" dirty="0"/>
              <a:t>線形単回帰</a:t>
            </a:r>
          </a:p>
          <a:p>
            <a:pPr algn="l"/>
            <a:r>
              <a:rPr lang="en-US" altLang="ja-JP" sz="3600" dirty="0"/>
              <a:t>1</a:t>
            </a:r>
            <a:r>
              <a:rPr lang="ja-JP" altLang="en-US" sz="3600" dirty="0"/>
              <a:t>次直線で近似して連続変数</a:t>
            </a:r>
            <a:r>
              <a:rPr lang="en-US" altLang="ja-JP" sz="3600" dirty="0"/>
              <a:t>y</a:t>
            </a:r>
            <a:r>
              <a:rPr lang="ja-JP" altLang="en-US" sz="3600" dirty="0"/>
              <a:t>を予測する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91" name="# 線形単回帰…"/>
          <p:cNvSpPr txBox="1"/>
          <p:nvPr/>
        </p:nvSpPr>
        <p:spPr>
          <a:xfrm>
            <a:off x="1293591" y="3523754"/>
            <a:ext cx="8148064" cy="33342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df = iris[0:100]</a:t>
            </a:r>
          </a:p>
          <a:p>
            <a:pPr algn="l"/>
            <a:r>
              <a:rPr dirty="0"/>
              <a:t>x1 = df[['</a:t>
            </a:r>
            <a:r>
              <a:rPr dirty="0" err="1"/>
              <a:t>がく片の長さ</a:t>
            </a:r>
            <a:r>
              <a:rPr dirty="0"/>
              <a:t>']]</a:t>
            </a:r>
          </a:p>
          <a:p>
            <a:pPr algn="l"/>
            <a:r>
              <a:rPr dirty="0"/>
              <a:t>y1 = df['</a:t>
            </a:r>
            <a:r>
              <a:rPr dirty="0" err="1"/>
              <a:t>がく片の幅</a:t>
            </a:r>
            <a:r>
              <a:rPr dirty="0"/>
              <a:t>']</a:t>
            </a:r>
          </a:p>
          <a:p>
            <a:pPr algn="l"/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LinearRegression</a:t>
            </a:r>
            <a:endParaRPr dirty="0"/>
          </a:p>
          <a:p>
            <a:pPr algn="l"/>
            <a:r>
              <a:rPr dirty="0"/>
              <a:t>model1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 algn="l"/>
            <a:r>
              <a:rPr dirty="0"/>
              <a:t>model1.fit(x1,y1)</a:t>
            </a:r>
          </a:p>
          <a:p>
            <a:pPr algn="l"/>
            <a:r>
              <a:rPr dirty="0"/>
              <a:t>print(model1.predict([[6.5]]))</a:t>
            </a:r>
          </a:p>
        </p:txBody>
      </p:sp>
      <p:sp>
        <p:nvSpPr>
          <p:cNvPr id="192" name="# ロジスティック回帰…"/>
          <p:cNvSpPr txBox="1"/>
          <p:nvPr/>
        </p:nvSpPr>
        <p:spPr>
          <a:xfrm>
            <a:off x="12136339" y="3523754"/>
            <a:ext cx="8350043" cy="33342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df = iris[0:100]</a:t>
            </a:r>
          </a:p>
          <a:p>
            <a:pPr algn="l"/>
            <a:r>
              <a:rPr dirty="0"/>
              <a:t>x2 = df[['</a:t>
            </a:r>
            <a:r>
              <a:rPr dirty="0" err="1"/>
              <a:t>がく片の長さ</a:t>
            </a:r>
            <a:r>
              <a:rPr dirty="0"/>
              <a:t>']]</a:t>
            </a:r>
          </a:p>
          <a:p>
            <a:pPr algn="l"/>
            <a:r>
              <a:rPr dirty="0"/>
              <a:t>y2 = df['</a:t>
            </a:r>
            <a:r>
              <a:rPr dirty="0" err="1"/>
              <a:t>アヤメの種類</a:t>
            </a:r>
            <a:r>
              <a:rPr dirty="0"/>
              <a:t>(0,1,2)']</a:t>
            </a:r>
          </a:p>
          <a:p>
            <a:pPr algn="l"/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LogisticRegression</a:t>
            </a:r>
            <a:endParaRPr dirty="0"/>
          </a:p>
          <a:p>
            <a:pPr algn="l"/>
            <a:r>
              <a:rPr dirty="0"/>
              <a:t>model2 = </a:t>
            </a:r>
            <a:r>
              <a:rPr dirty="0" err="1"/>
              <a:t>LogisticRegression</a:t>
            </a:r>
            <a:r>
              <a:rPr dirty="0"/>
              <a:t>()</a:t>
            </a:r>
          </a:p>
          <a:p>
            <a:pPr algn="l"/>
            <a:r>
              <a:rPr dirty="0"/>
              <a:t>model2.fit(x2, y2)</a:t>
            </a:r>
          </a:p>
          <a:p>
            <a:pPr algn="l"/>
            <a:r>
              <a:rPr dirty="0"/>
              <a:t>print(model2.predict([[6.5]]))</a:t>
            </a:r>
          </a:p>
        </p:txBody>
      </p:sp>
      <p:sp>
        <p:nvSpPr>
          <p:cNvPr id="198" name="前回までの教師あり機械学習の流れ(#1,#2)"/>
          <p:cNvSpPr txBox="1"/>
          <p:nvPr/>
        </p:nvSpPr>
        <p:spPr>
          <a:xfrm>
            <a:off x="4885606" y="259046"/>
            <a:ext cx="14643993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dirty="0" err="1"/>
              <a:t>前回までの教師あり機械学習の流れ</a:t>
            </a:r>
            <a:r>
              <a:rPr dirty="0"/>
              <a:t>(2)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0F248E-51C7-4AD3-B342-371232362FCD}"/>
              </a:ext>
            </a:extLst>
          </p:cNvPr>
          <p:cNvSpPr txBox="1"/>
          <p:nvPr/>
        </p:nvSpPr>
        <p:spPr>
          <a:xfrm>
            <a:off x="1108991" y="1805067"/>
            <a:ext cx="8720809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b="1" dirty="0"/>
              <a:t>線形単回帰</a:t>
            </a:r>
          </a:p>
          <a:p>
            <a:pPr algn="l"/>
            <a:r>
              <a:rPr lang="en-US" altLang="ja-JP" sz="3600" dirty="0"/>
              <a:t>1</a:t>
            </a:r>
            <a:r>
              <a:rPr lang="ja-JP" altLang="en-US" sz="3600" dirty="0"/>
              <a:t>次直線で近似して連続変数</a:t>
            </a:r>
            <a:r>
              <a:rPr lang="en-US" altLang="ja-JP" sz="3600" dirty="0"/>
              <a:t>y</a:t>
            </a:r>
            <a:r>
              <a:rPr lang="ja-JP" altLang="en-US" sz="3600" dirty="0"/>
              <a:t>を予測する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6BE12C-1A66-479F-8943-C38A50720810}"/>
              </a:ext>
            </a:extLst>
          </p:cNvPr>
          <p:cNvSpPr txBox="1"/>
          <p:nvPr/>
        </p:nvSpPr>
        <p:spPr>
          <a:xfrm>
            <a:off x="11287084" y="1889921"/>
            <a:ext cx="1219581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b="1" dirty="0"/>
              <a:t>ロジスティック回帰</a:t>
            </a:r>
          </a:p>
          <a:p>
            <a:pPr algn="l"/>
            <a:r>
              <a:rPr lang="ja-JP" altLang="en-US" sz="3600" dirty="0"/>
              <a:t>ロジスティック関数で近似して</a:t>
            </a:r>
            <a:r>
              <a:rPr lang="en-US" altLang="ja-JP" sz="3600" dirty="0"/>
              <a:t>(2</a:t>
            </a:r>
            <a:r>
              <a:rPr lang="ja-JP" altLang="en-US" sz="3600" dirty="0"/>
              <a:t>値分類</a:t>
            </a:r>
            <a:r>
              <a:rPr lang="en-US" altLang="ja-JP" sz="3600" dirty="0"/>
              <a:t>(0 or 1)</a:t>
            </a:r>
            <a:r>
              <a:rPr lang="ja-JP" altLang="en-US" sz="3600" dirty="0"/>
              <a:t>を分類する</a:t>
            </a:r>
          </a:p>
        </p:txBody>
      </p:sp>
    </p:spTree>
    <p:extLst>
      <p:ext uri="{BB962C8B-B14F-4D97-AF65-F5344CB8AC3E}">
        <p14:creationId xmlns:p14="http://schemas.microsoft.com/office/powerpoint/2010/main" val="37833863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91" name="# 線形単回帰…"/>
          <p:cNvSpPr txBox="1"/>
          <p:nvPr/>
        </p:nvSpPr>
        <p:spPr>
          <a:xfrm>
            <a:off x="1293591" y="3523754"/>
            <a:ext cx="8148064" cy="33342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df = iris[0:100]</a:t>
            </a:r>
          </a:p>
          <a:p>
            <a:pPr algn="l"/>
            <a:r>
              <a:rPr dirty="0"/>
              <a:t>x1 = df[['</a:t>
            </a:r>
            <a:r>
              <a:rPr dirty="0" err="1"/>
              <a:t>がく片の長さ</a:t>
            </a:r>
            <a:r>
              <a:rPr dirty="0"/>
              <a:t>']]</a:t>
            </a:r>
          </a:p>
          <a:p>
            <a:pPr algn="l"/>
            <a:r>
              <a:rPr dirty="0"/>
              <a:t>y1 = df['</a:t>
            </a:r>
            <a:r>
              <a:rPr dirty="0" err="1"/>
              <a:t>がく片の幅</a:t>
            </a:r>
            <a:r>
              <a:rPr dirty="0"/>
              <a:t>']</a:t>
            </a:r>
          </a:p>
          <a:p>
            <a:pPr algn="l"/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LinearRegression</a:t>
            </a:r>
            <a:endParaRPr dirty="0"/>
          </a:p>
          <a:p>
            <a:pPr algn="l"/>
            <a:r>
              <a:rPr dirty="0"/>
              <a:t>model1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 algn="l"/>
            <a:r>
              <a:rPr dirty="0"/>
              <a:t>model1.fit(x1,y1)</a:t>
            </a:r>
          </a:p>
          <a:p>
            <a:pPr algn="l"/>
            <a:r>
              <a:rPr dirty="0"/>
              <a:t>print(model1.predict([[6.5]]))</a:t>
            </a:r>
          </a:p>
        </p:txBody>
      </p:sp>
      <p:sp>
        <p:nvSpPr>
          <p:cNvPr id="192" name="# ロジスティック回帰…"/>
          <p:cNvSpPr txBox="1"/>
          <p:nvPr/>
        </p:nvSpPr>
        <p:spPr>
          <a:xfrm>
            <a:off x="12136339" y="3523754"/>
            <a:ext cx="8350043" cy="33342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df = iris[0:100]</a:t>
            </a:r>
          </a:p>
          <a:p>
            <a:pPr algn="l"/>
            <a:r>
              <a:rPr dirty="0"/>
              <a:t>x2 = df[['</a:t>
            </a:r>
            <a:r>
              <a:rPr dirty="0" err="1"/>
              <a:t>がく片の長さ</a:t>
            </a:r>
            <a:r>
              <a:rPr dirty="0"/>
              <a:t>']]</a:t>
            </a:r>
          </a:p>
          <a:p>
            <a:pPr algn="l"/>
            <a:r>
              <a:rPr dirty="0"/>
              <a:t>y2 = df['</a:t>
            </a:r>
            <a:r>
              <a:rPr dirty="0" err="1"/>
              <a:t>アヤメの種類</a:t>
            </a:r>
            <a:r>
              <a:rPr dirty="0"/>
              <a:t>(0,1,2)']</a:t>
            </a:r>
          </a:p>
          <a:p>
            <a:pPr algn="l"/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LogisticRegression</a:t>
            </a:r>
            <a:endParaRPr dirty="0"/>
          </a:p>
          <a:p>
            <a:pPr algn="l"/>
            <a:r>
              <a:rPr dirty="0"/>
              <a:t>model2 = </a:t>
            </a:r>
            <a:r>
              <a:rPr dirty="0" err="1"/>
              <a:t>LogisticRegression</a:t>
            </a:r>
            <a:r>
              <a:rPr dirty="0"/>
              <a:t>()</a:t>
            </a:r>
          </a:p>
          <a:p>
            <a:pPr algn="l"/>
            <a:r>
              <a:rPr dirty="0"/>
              <a:t>model2.fit(x2, y2)</a:t>
            </a:r>
          </a:p>
          <a:p>
            <a:pPr algn="l"/>
            <a:r>
              <a:rPr dirty="0"/>
              <a:t>print(model2.predict([[6.5]]))</a:t>
            </a:r>
          </a:p>
        </p:txBody>
      </p:sp>
      <p:pic>
        <p:nvPicPr>
          <p:cNvPr id="193" name="スクリーンショット 2021-04-30 1.46.23.png" descr="スクリーンショット 2021-04-30 1.46.23.png"/>
          <p:cNvPicPr>
            <a:picLocks noChangeAspect="1"/>
          </p:cNvPicPr>
          <p:nvPr/>
        </p:nvPicPr>
        <p:blipFill>
          <a:blip r:embed="rId2"/>
          <a:srcRect r="2861" b="4350"/>
          <a:stretch>
            <a:fillRect/>
          </a:stretch>
        </p:blipFill>
        <p:spPr>
          <a:xfrm>
            <a:off x="6625552" y="7675972"/>
            <a:ext cx="11021574" cy="50799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94" name="[2.94091385]"/>
          <p:cNvSpPr txBox="1"/>
          <p:nvPr/>
        </p:nvSpPr>
        <p:spPr>
          <a:xfrm>
            <a:off x="1293591" y="10590423"/>
            <a:ext cx="4229990" cy="6794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300"/>
            </a:lvl1pPr>
          </a:lstStyle>
          <a:p>
            <a:r>
              <a:t>[2.94091385]</a:t>
            </a:r>
          </a:p>
        </p:txBody>
      </p:sp>
      <p:sp>
        <p:nvSpPr>
          <p:cNvPr id="195" name="[1]"/>
          <p:cNvSpPr txBox="1"/>
          <p:nvPr/>
        </p:nvSpPr>
        <p:spPr>
          <a:xfrm>
            <a:off x="20390854" y="10215930"/>
            <a:ext cx="946557" cy="65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rPr dirty="0"/>
              <a:t>[1]</a:t>
            </a:r>
          </a:p>
        </p:txBody>
      </p:sp>
      <p:sp>
        <p:nvSpPr>
          <p:cNvPr id="196" name="がく片の長さが6.5の時の…"/>
          <p:cNvSpPr txBox="1"/>
          <p:nvPr/>
        </p:nvSpPr>
        <p:spPr>
          <a:xfrm>
            <a:off x="18133734" y="8750461"/>
            <a:ext cx="546079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rPr dirty="0"/>
              <a:t>がく片の長さが6.5の時の</a:t>
            </a:r>
          </a:p>
          <a:p>
            <a:pPr>
              <a:defRPr sz="3600"/>
            </a:pPr>
            <a:r>
              <a:rPr dirty="0" err="1"/>
              <a:t>分類結果</a:t>
            </a:r>
            <a:endParaRPr dirty="0"/>
          </a:p>
        </p:txBody>
      </p:sp>
      <p:sp>
        <p:nvSpPr>
          <p:cNvPr id="197" name="がく片の長さが6.5の時の…"/>
          <p:cNvSpPr txBox="1"/>
          <p:nvPr/>
        </p:nvSpPr>
        <p:spPr>
          <a:xfrm>
            <a:off x="678187" y="8300644"/>
            <a:ext cx="546079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rPr dirty="0"/>
              <a:t>がく片の長さが6.5の時の</a:t>
            </a:r>
          </a:p>
          <a:p>
            <a:pPr>
              <a:defRPr sz="3600"/>
            </a:pPr>
            <a:r>
              <a:rPr dirty="0" err="1"/>
              <a:t>がく片の幅</a:t>
            </a:r>
            <a:endParaRPr dirty="0"/>
          </a:p>
        </p:txBody>
      </p:sp>
      <p:sp>
        <p:nvSpPr>
          <p:cNvPr id="198" name="前回までの教師あり機械学習の流れ(#1,#2)"/>
          <p:cNvSpPr txBox="1"/>
          <p:nvPr/>
        </p:nvSpPr>
        <p:spPr>
          <a:xfrm>
            <a:off x="4885606" y="259046"/>
            <a:ext cx="14643993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dirty="0" err="1"/>
              <a:t>前回までの教師あり機械学習の流れ</a:t>
            </a:r>
            <a:r>
              <a:rPr dirty="0"/>
              <a:t>(2)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0F248E-51C7-4AD3-B342-371232362FCD}"/>
              </a:ext>
            </a:extLst>
          </p:cNvPr>
          <p:cNvSpPr txBox="1"/>
          <p:nvPr/>
        </p:nvSpPr>
        <p:spPr>
          <a:xfrm>
            <a:off x="1108991" y="1805067"/>
            <a:ext cx="8720809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b="1" dirty="0"/>
              <a:t>線形単回帰</a:t>
            </a:r>
          </a:p>
          <a:p>
            <a:pPr algn="l"/>
            <a:r>
              <a:rPr lang="en-US" altLang="ja-JP" sz="3600" dirty="0"/>
              <a:t>1</a:t>
            </a:r>
            <a:r>
              <a:rPr lang="ja-JP" altLang="en-US" sz="3600" dirty="0"/>
              <a:t>次直線で近似して連続変数</a:t>
            </a:r>
            <a:r>
              <a:rPr lang="en-US" altLang="ja-JP" sz="3600" dirty="0"/>
              <a:t>y</a:t>
            </a:r>
            <a:r>
              <a:rPr lang="ja-JP" altLang="en-US" sz="3600" dirty="0"/>
              <a:t>を予測する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6BE12C-1A66-479F-8943-C38A50720810}"/>
              </a:ext>
            </a:extLst>
          </p:cNvPr>
          <p:cNvSpPr txBox="1"/>
          <p:nvPr/>
        </p:nvSpPr>
        <p:spPr>
          <a:xfrm>
            <a:off x="11287084" y="1889921"/>
            <a:ext cx="1219581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b="1" dirty="0"/>
              <a:t>ロジスティック回帰</a:t>
            </a:r>
          </a:p>
          <a:p>
            <a:pPr algn="l"/>
            <a:r>
              <a:rPr lang="ja-JP" altLang="en-US" sz="3600" dirty="0"/>
              <a:t>ロジスティック関数で近似して</a:t>
            </a:r>
            <a:r>
              <a:rPr lang="en-US" altLang="ja-JP" sz="3600" dirty="0"/>
              <a:t>(2</a:t>
            </a:r>
            <a:r>
              <a:rPr lang="ja-JP" altLang="en-US" sz="3600" dirty="0"/>
              <a:t>値分類</a:t>
            </a:r>
            <a:r>
              <a:rPr lang="en-US" altLang="ja-JP" sz="3600" dirty="0"/>
              <a:t>(0 or 1)</a:t>
            </a:r>
            <a:r>
              <a:rPr lang="ja-JP" altLang="en-US" sz="3600" dirty="0"/>
              <a:t>を分類する</a:t>
            </a:r>
          </a:p>
        </p:txBody>
      </p:sp>
      <p:sp>
        <p:nvSpPr>
          <p:cNvPr id="14" name="がく片の長さが6.5の時の…">
            <a:extLst>
              <a:ext uri="{FF2B5EF4-FFF2-40B4-BE49-F238E27FC236}">
                <a16:creationId xmlns:a16="http://schemas.microsoft.com/office/drawing/2014/main" id="{AD282EF7-3235-4964-B1CE-A369FE789AA5}"/>
              </a:ext>
            </a:extLst>
          </p:cNvPr>
          <p:cNvSpPr txBox="1"/>
          <p:nvPr/>
        </p:nvSpPr>
        <p:spPr>
          <a:xfrm>
            <a:off x="18555812" y="11302673"/>
            <a:ext cx="461664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rPr lang="en-US" dirty="0" err="1"/>
              <a:t>predict_proba</a:t>
            </a:r>
            <a:r>
              <a:rPr lang="ja-JP" altLang="en-US" dirty="0"/>
              <a:t>であれば</a:t>
            </a:r>
            <a:endParaRPr lang="en-US" altLang="ja-JP" dirty="0"/>
          </a:p>
          <a:p>
            <a:pPr>
              <a:defRPr sz="3600"/>
            </a:pPr>
            <a:r>
              <a:rPr lang="ja-JP" altLang="en-US" dirty="0"/>
              <a:t>確率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6480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正解データ(目的変数)"/>
          <p:cNvSpPr txBox="1"/>
          <p:nvPr/>
        </p:nvSpPr>
        <p:spPr>
          <a:xfrm>
            <a:off x="18384334" y="10295784"/>
            <a:ext cx="5171339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正解データ(目的変数)</a:t>
            </a:r>
          </a:p>
        </p:txBody>
      </p:sp>
      <p:sp>
        <p:nvSpPr>
          <p:cNvPr id="202" name="線"/>
          <p:cNvSpPr/>
          <p:nvPr/>
        </p:nvSpPr>
        <p:spPr>
          <a:xfrm flipV="1">
            <a:off x="3952833" y="7471573"/>
            <a:ext cx="1" cy="4953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03" name="スクリーンショット 2021-02-25 18.54.53.png" descr="スクリーンショット 2021-02-25 18.54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25" y="3658441"/>
            <a:ext cx="7378701" cy="60489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04" name="スクリーンショット 2021-02-25 18.54.53.png" descr="スクリーンショット 2021-02-25 18.54.53.png"/>
          <p:cNvPicPr>
            <a:picLocks noChangeAspect="1"/>
          </p:cNvPicPr>
          <p:nvPr/>
        </p:nvPicPr>
        <p:blipFill>
          <a:blip r:embed="rId2"/>
          <a:srcRect r="21410"/>
          <a:stretch>
            <a:fillRect/>
          </a:stretch>
        </p:blipFill>
        <p:spPr>
          <a:xfrm>
            <a:off x="11415301" y="3658441"/>
            <a:ext cx="5798867" cy="60489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05" name="スクリーンショット 2021-02-25 18.54.53.png" descr="スクリーンショット 2021-02-25 18.54.53.png"/>
          <p:cNvPicPr>
            <a:picLocks noChangeAspect="1"/>
          </p:cNvPicPr>
          <p:nvPr/>
        </p:nvPicPr>
        <p:blipFill>
          <a:blip r:embed="rId2"/>
          <a:srcRect l="76729" r="1528"/>
          <a:stretch>
            <a:fillRect/>
          </a:stretch>
        </p:blipFill>
        <p:spPr>
          <a:xfrm>
            <a:off x="20167918" y="3658581"/>
            <a:ext cx="1604322" cy="60489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06" name="矢印"/>
          <p:cNvSpPr/>
          <p:nvPr/>
        </p:nvSpPr>
        <p:spPr>
          <a:xfrm>
            <a:off x="9303363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07" name="＋"/>
          <p:cNvSpPr txBox="1"/>
          <p:nvPr/>
        </p:nvSpPr>
        <p:spPr>
          <a:xfrm>
            <a:off x="17892030" y="6543675"/>
            <a:ext cx="6350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＋</a:t>
            </a:r>
          </a:p>
        </p:txBody>
      </p:sp>
      <p:sp>
        <p:nvSpPr>
          <p:cNvPr id="208" name="特徴量データ(説明変数)"/>
          <p:cNvSpPr txBox="1"/>
          <p:nvPr/>
        </p:nvSpPr>
        <p:spPr>
          <a:xfrm>
            <a:off x="11468652" y="10295784"/>
            <a:ext cx="5692040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特徴量データ</a:t>
            </a:r>
            <a:r>
              <a:rPr dirty="0"/>
              <a:t>(</a:t>
            </a:r>
            <a:r>
              <a:rPr dirty="0" err="1"/>
              <a:t>説明変数</a:t>
            </a:r>
            <a:r>
              <a:rPr dirty="0"/>
              <a:t>)</a:t>
            </a:r>
          </a:p>
        </p:txBody>
      </p:sp>
      <p:sp>
        <p:nvSpPr>
          <p:cNvPr id="209" name="学習データ"/>
          <p:cNvSpPr txBox="1"/>
          <p:nvPr/>
        </p:nvSpPr>
        <p:spPr>
          <a:xfrm>
            <a:off x="15622179" y="2213936"/>
            <a:ext cx="27178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学習データ</a:t>
            </a:r>
          </a:p>
        </p:txBody>
      </p:sp>
      <p:sp>
        <p:nvSpPr>
          <p:cNvPr id="210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1" name="前回までの教師ありデータの準備"/>
          <p:cNvSpPr txBox="1"/>
          <p:nvPr/>
        </p:nvSpPr>
        <p:spPr>
          <a:xfrm>
            <a:off x="6863464" y="324932"/>
            <a:ext cx="10688277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前回までの教師ありデータの準備</a:t>
            </a:r>
          </a:p>
        </p:txBody>
      </p:sp>
      <p:sp>
        <p:nvSpPr>
          <p:cNvPr id="212" name="x = iris[['がく片の長さ','がく片の幅','花びらの長さ','花びらの幅']]…"/>
          <p:cNvSpPr txBox="1"/>
          <p:nvPr/>
        </p:nvSpPr>
        <p:spPr>
          <a:xfrm>
            <a:off x="11301283" y="11396134"/>
            <a:ext cx="1318149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3600"/>
              <a:t>x = iris[['がく片の長さ','がく片の幅','花びらの長さ','花びらの幅']]</a:t>
            </a:r>
          </a:p>
          <a:p>
            <a:pPr algn="l"/>
            <a:r>
              <a:rPr sz="3600"/>
              <a:t>y = iris[‘アヤメの種類']</a:t>
            </a:r>
          </a:p>
        </p:txBody>
      </p:sp>
      <p:sp>
        <p:nvSpPr>
          <p:cNvPr id="213" name="iris = pd.read_csv(&quot;iris.csv&quot;, encoding=&quot;utf-8&quot;)"/>
          <p:cNvSpPr txBox="1"/>
          <p:nvPr/>
        </p:nvSpPr>
        <p:spPr>
          <a:xfrm>
            <a:off x="762544" y="11401637"/>
            <a:ext cx="967091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4000" dirty="0"/>
              <a:t>iris = </a:t>
            </a:r>
            <a:r>
              <a:rPr sz="4000" dirty="0" err="1"/>
              <a:t>pd.read_csv</a:t>
            </a:r>
            <a:r>
              <a:rPr sz="4000" dirty="0"/>
              <a:t>("iris.csv", encoding="utf-8")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→そのままだと実力よりも良すぎる正解率が出る可能性(過学習)…"/>
          <p:cNvSpPr txBox="1"/>
          <p:nvPr/>
        </p:nvSpPr>
        <p:spPr>
          <a:xfrm>
            <a:off x="3757119" y="2018703"/>
            <a:ext cx="18044009" cy="167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/>
            </a:pPr>
            <a:r>
              <a:t>→そのままだと実力よりも良すぎる正解率が出る可能性(過学習)</a:t>
            </a:r>
          </a:p>
          <a:p>
            <a:pPr algn="l">
              <a:defRPr sz="4900"/>
            </a:pPr>
            <a:r>
              <a:t>　　　　(偏ったデータの可能性を否定するため)</a:t>
            </a:r>
          </a:p>
        </p:txBody>
      </p:sp>
      <p:sp>
        <p:nvSpPr>
          <p:cNvPr id="216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7" name="機械学習ではそのままデータを丸ごと学習させない！"/>
          <p:cNvSpPr txBox="1"/>
          <p:nvPr/>
        </p:nvSpPr>
        <p:spPr>
          <a:xfrm>
            <a:off x="3905889" y="350332"/>
            <a:ext cx="17746469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機械学習ではそのままデータを丸ごと学習させない！</a:t>
            </a:r>
          </a:p>
        </p:txBody>
      </p:sp>
      <p:sp>
        <p:nvSpPr>
          <p:cNvPr id="218" name="四角形"/>
          <p:cNvSpPr/>
          <p:nvPr/>
        </p:nvSpPr>
        <p:spPr>
          <a:xfrm>
            <a:off x="2057755" y="5900682"/>
            <a:ext cx="5028370" cy="671842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9" name="四角形"/>
          <p:cNvSpPr/>
          <p:nvPr/>
        </p:nvSpPr>
        <p:spPr>
          <a:xfrm>
            <a:off x="8238062" y="5900682"/>
            <a:ext cx="1907263" cy="671842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0" name="x(特徴量データ)"/>
          <p:cNvSpPr txBox="1"/>
          <p:nvPr/>
        </p:nvSpPr>
        <p:spPr>
          <a:xfrm>
            <a:off x="2935273" y="4973380"/>
            <a:ext cx="32733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x(</a:t>
            </a:r>
            <a:r>
              <a:rPr sz="3600" dirty="0" err="1"/>
              <a:t>特徴量データ</a:t>
            </a:r>
            <a:r>
              <a:rPr dirty="0"/>
              <a:t>)</a:t>
            </a:r>
          </a:p>
        </p:txBody>
      </p:sp>
      <p:sp>
        <p:nvSpPr>
          <p:cNvPr id="221" name="y(正解データ)"/>
          <p:cNvSpPr txBox="1"/>
          <p:nvPr/>
        </p:nvSpPr>
        <p:spPr>
          <a:xfrm>
            <a:off x="7781852" y="4973380"/>
            <a:ext cx="28196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y(</a:t>
            </a:r>
            <a:r>
              <a:rPr sz="3600" dirty="0" err="1"/>
              <a:t>正解データ</a:t>
            </a:r>
            <a:r>
              <a:rPr dirty="0"/>
              <a:t>)</a:t>
            </a:r>
          </a:p>
        </p:txBody>
      </p:sp>
      <p:sp>
        <p:nvSpPr>
          <p:cNvPr id="222" name="model = LinearRegression()"/>
          <p:cNvSpPr txBox="1"/>
          <p:nvPr/>
        </p:nvSpPr>
        <p:spPr>
          <a:xfrm>
            <a:off x="14448172" y="7882526"/>
            <a:ext cx="7450710" cy="698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 = LinearRegression()</a:t>
            </a:r>
          </a:p>
        </p:txBody>
      </p:sp>
      <p:sp>
        <p:nvSpPr>
          <p:cNvPr id="223" name="model.fit(x,y)"/>
          <p:cNvSpPr txBox="1"/>
          <p:nvPr/>
        </p:nvSpPr>
        <p:spPr>
          <a:xfrm>
            <a:off x="14441822" y="9167011"/>
            <a:ext cx="3534055" cy="68580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model.fit(x,y)</a:t>
            </a:r>
          </a:p>
        </p:txBody>
      </p:sp>
      <p:sp>
        <p:nvSpPr>
          <p:cNvPr id="224" name="矢印"/>
          <p:cNvSpPr/>
          <p:nvPr/>
        </p:nvSpPr>
        <p:spPr>
          <a:xfrm>
            <a:off x="11046874" y="8195485"/>
            <a:ext cx="246799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5" name="まだ学習していない未知のデータでも…"/>
          <p:cNvSpPr txBox="1"/>
          <p:nvPr/>
        </p:nvSpPr>
        <p:spPr>
          <a:xfrm>
            <a:off x="11616578" y="11241705"/>
            <a:ext cx="10782301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200"/>
            </a:pPr>
            <a:r>
              <a:t>まだ学習していない未知のデータでも</a:t>
            </a:r>
          </a:p>
          <a:p>
            <a:pPr algn="l">
              <a:defRPr sz="4200"/>
            </a:pPr>
            <a:r>
              <a:t>良い結果が出るかどうか検証用データも必要</a:t>
            </a:r>
          </a:p>
        </p:txBody>
      </p:sp>
      <p:sp>
        <p:nvSpPr>
          <p:cNvPr id="226" name="四角形"/>
          <p:cNvSpPr/>
          <p:nvPr/>
        </p:nvSpPr>
        <p:spPr>
          <a:xfrm rot="18900000">
            <a:off x="12165276" y="5920609"/>
            <a:ext cx="231195" cy="569120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7" name="四角形"/>
          <p:cNvSpPr/>
          <p:nvPr/>
        </p:nvSpPr>
        <p:spPr>
          <a:xfrm rot="18900000">
            <a:off x="9176334" y="8634131"/>
            <a:ext cx="6062537" cy="26416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4597ED3F9DF04396CDAF7ADD5042AD" ma:contentTypeVersion="13" ma:contentTypeDescription="新しいドキュメントを作成します。" ma:contentTypeScope="" ma:versionID="f490edca4df1ab913f6ee5f52c499e28">
  <xsd:schema xmlns:xsd="http://www.w3.org/2001/XMLSchema" xmlns:xs="http://www.w3.org/2001/XMLSchema" xmlns:p="http://schemas.microsoft.com/office/2006/metadata/properties" xmlns:ns2="3bedeca0-c2ed-4417-b266-8522ee8d026f" xmlns:ns3="f06b4c2f-2c82-42f4-a7b1-f551fd148232" targetNamespace="http://schemas.microsoft.com/office/2006/metadata/properties" ma:root="true" ma:fieldsID="3ea7f52657536d947e398b65193258fe" ns2:_="" ns3:_="">
    <xsd:import namespace="3bedeca0-c2ed-4417-b266-8522ee8d026f"/>
    <xsd:import namespace="f06b4c2f-2c82-42f4-a7b1-f551fd148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deca0-c2ed-4417-b266-8522ee8d0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64d63cec-adaa-4823-9f5f-a031abd4e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b4c2f-2c82-42f4-a7b1-f551fd148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24322fb-54ae-441b-a0be-81c7a9c24d11}" ma:internalName="TaxCatchAll" ma:showField="CatchAllData" ma:web="f06b4c2f-2c82-42f4-a7b1-f551fd148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6b4c2f-2c82-42f4-a7b1-f551fd148232" xsi:nil="true"/>
    <lcf76f155ced4ddcb4097134ff3c332f xmlns="3bedeca0-c2ed-4417-b266-8522ee8d026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5FE8FAA-D60B-4914-94B0-C91DCC673A1C}"/>
</file>

<file path=customXml/itemProps2.xml><?xml version="1.0" encoding="utf-8"?>
<ds:datastoreItem xmlns:ds="http://schemas.openxmlformats.org/officeDocument/2006/customXml" ds:itemID="{3455F9EE-50EC-4B00-BB6A-DDEB27AEDD4F}"/>
</file>

<file path=customXml/itemProps3.xml><?xml version="1.0" encoding="utf-8"?>
<ds:datastoreItem xmlns:ds="http://schemas.openxmlformats.org/officeDocument/2006/customXml" ds:itemID="{5B5B3764-FEA9-4984-BE96-7F03E9991A3D}"/>
</file>

<file path=docProps/app.xml><?xml version="1.0" encoding="utf-8"?>
<Properties xmlns="http://schemas.openxmlformats.org/officeDocument/2006/extended-properties" xmlns:vt="http://schemas.openxmlformats.org/officeDocument/2006/docPropsVTypes">
  <TotalTime>8726</TotalTime>
  <Words>3730</Words>
  <Application>Microsoft Office PowerPoint</Application>
  <PresentationFormat>ユーザー設定</PresentationFormat>
  <Paragraphs>681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9" baseType="lpstr">
      <vt:lpstr>-apple-system</vt:lpstr>
      <vt:lpstr>Canela Text Regular</vt:lpstr>
      <vt:lpstr>Helvetica Neue Light</vt:lpstr>
      <vt:lpstr>Meiryo UI</vt:lpstr>
      <vt:lpstr>ヒラギノ角ゴ ProN W3</vt:lpstr>
      <vt:lpstr>ヒラギノ角ゴ ProN W6</vt:lpstr>
      <vt:lpstr>Verdana</vt:lpstr>
      <vt:lpstr>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33</cp:revision>
  <dcterms:modified xsi:type="dcterms:W3CDTF">2022-12-22T00:49:00Z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0x010100E74597ED3F9DF04396CDAF7ADD5042AD</vt:lpwstr>
  </property>
</Properties>
</file>