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1"/>
  </p:notesMasterIdLst>
  <p:sldIdLst>
    <p:sldId id="257" r:id="rId2"/>
    <p:sldId id="381" r:id="rId3"/>
    <p:sldId id="382" r:id="rId4"/>
    <p:sldId id="38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384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385" r:id="rId24"/>
    <p:sldId id="386" r:id="rId25"/>
    <p:sldId id="387" r:id="rId26"/>
    <p:sldId id="388" r:id="rId27"/>
    <p:sldId id="276" r:id="rId28"/>
    <p:sldId id="277" r:id="rId29"/>
    <p:sldId id="389" r:id="rId30"/>
    <p:sldId id="280" r:id="rId31"/>
    <p:sldId id="281" r:id="rId32"/>
    <p:sldId id="283" r:id="rId33"/>
    <p:sldId id="285" r:id="rId34"/>
    <p:sldId id="286" r:id="rId35"/>
    <p:sldId id="288" r:id="rId36"/>
    <p:sldId id="289" r:id="rId37"/>
    <p:sldId id="363" r:id="rId38"/>
    <p:sldId id="391" r:id="rId39"/>
    <p:sldId id="364" r:id="rId40"/>
    <p:sldId id="394" r:id="rId41"/>
    <p:sldId id="393" r:id="rId42"/>
    <p:sldId id="367" r:id="rId43"/>
    <p:sldId id="370" r:id="rId44"/>
    <p:sldId id="368" r:id="rId45"/>
    <p:sldId id="369" r:id="rId46"/>
    <p:sldId id="374" r:id="rId47"/>
    <p:sldId id="366" r:id="rId48"/>
    <p:sldId id="373" r:id="rId49"/>
    <p:sldId id="392" r:id="rId50"/>
    <p:sldId id="396" r:id="rId51"/>
    <p:sldId id="397" r:id="rId52"/>
    <p:sldId id="379" r:id="rId53"/>
    <p:sldId id="380" r:id="rId54"/>
    <p:sldId id="399" r:id="rId55"/>
    <p:sldId id="378" r:id="rId56"/>
    <p:sldId id="400" r:id="rId57"/>
    <p:sldId id="398" r:id="rId58"/>
    <p:sldId id="321" r:id="rId59"/>
    <p:sldId id="320" r:id="rId6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8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68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タイトルテキスト</a:t>
            </a:r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3562078" y="13047133"/>
            <a:ext cx="682880" cy="65659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4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タイトルテキスト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タイトルテキスト</a:t>
            </a:r>
          </a:p>
        </p:txBody>
      </p:sp>
      <p:sp>
        <p:nvSpPr>
          <p:cNvPr id="2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タイトルテキスト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タイトルテキスト</a:t>
            </a:r>
          </a:p>
        </p:txBody>
      </p:sp>
      <p:sp>
        <p:nvSpPr>
          <p:cNvPr id="40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7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7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532204087_1355x1355.jpg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532241774_2880x1920.jpg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3494344" y="13030200"/>
            <a:ext cx="682880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cgej2DL5PvneRhCp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第２回"/>
          <p:cNvSpPr txBox="1">
            <a:spLocks noGrp="1"/>
          </p:cNvSpPr>
          <p:nvPr>
            <p:ph type="ctrTitle"/>
          </p:nvPr>
        </p:nvSpPr>
        <p:spPr>
          <a:xfrm>
            <a:off x="1778000" y="2298700"/>
            <a:ext cx="20828000" cy="2351121"/>
          </a:xfrm>
          <a:prstGeom prst="rect">
            <a:avLst/>
          </a:prstGeom>
        </p:spPr>
        <p:txBody>
          <a:bodyPr/>
          <a:lstStyle/>
          <a:p>
            <a:r>
              <a:rPr dirty="0"/>
              <a:t>第２回</a:t>
            </a:r>
          </a:p>
        </p:txBody>
      </p:sp>
      <p:sp>
        <p:nvSpPr>
          <p:cNvPr id="122" name="線形回帰〜ロジスティック回帰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5270499"/>
            <a:ext cx="20828000" cy="1587501"/>
          </a:xfrm>
          <a:prstGeom prst="rect">
            <a:avLst/>
          </a:prstGeom>
        </p:spPr>
        <p:txBody>
          <a:bodyPr/>
          <a:lstStyle/>
          <a:p>
            <a:r>
              <a:t>線形回帰〜ロジスティック回帰</a:t>
            </a:r>
          </a:p>
        </p:txBody>
      </p:sp>
      <p:sp>
        <p:nvSpPr>
          <p:cNvPr id="4" name="線形回帰〜ロジスティック回帰">
            <a:extLst>
              <a:ext uri="{FF2B5EF4-FFF2-40B4-BE49-F238E27FC236}">
                <a16:creationId xmlns:a16="http://schemas.microsoft.com/office/drawing/2014/main" id="{F93C8EFE-484D-43F0-B6D9-2166F75981EE}"/>
              </a:ext>
            </a:extLst>
          </p:cNvPr>
          <p:cNvSpPr txBox="1">
            <a:spLocks/>
          </p:cNvSpPr>
          <p:nvPr/>
        </p:nvSpPr>
        <p:spPr>
          <a:xfrm>
            <a:off x="13463080" y="11412164"/>
            <a:ext cx="10384817" cy="15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 lnSpcReduction="10000"/>
          </a:bodyPr>
          <a:lstStyle>
            <a:lvl1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ヒラギノ角ゴ ProN W3"/>
              </a:defRPr>
            </a:lvl1pPr>
            <a:lvl2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ヒラギノ角ゴ ProN W3"/>
              </a:defRPr>
            </a:lvl2pPr>
            <a:lvl3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ヒラギノ角ゴ ProN W3"/>
              </a:defRPr>
            </a:lvl3pPr>
            <a:lvl4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ヒラギノ角ゴ ProN W3"/>
              </a:defRPr>
            </a:lvl4pPr>
            <a:lvl5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ヒラギノ角ゴ ProN W3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ヒラギノ角ゴ ProN W3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ヒラギノ角ゴ ProN W3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ヒラギノ角ゴ ProN W3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ヒラギノ角ゴ ProN W3"/>
              </a:defRPr>
            </a:lvl9pPr>
          </a:lstStyle>
          <a:p>
            <a:pPr hangingPunct="1"/>
            <a:r>
              <a:rPr lang="ja-JP" altLang="en-US" dirty="0"/>
              <a:t>統合教育機構</a:t>
            </a:r>
            <a:endParaRPr lang="en-US" altLang="ja-JP" dirty="0"/>
          </a:p>
          <a:p>
            <a:pPr hangingPunct="1"/>
            <a:r>
              <a:rPr lang="ja-JP" altLang="en-US" dirty="0"/>
              <a:t>須藤毅顕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C12451-3001-19B2-BE4F-FBA12D53ECBA}"/>
              </a:ext>
            </a:extLst>
          </p:cNvPr>
          <p:cNvSpPr txBox="1"/>
          <p:nvPr/>
        </p:nvSpPr>
        <p:spPr>
          <a:xfrm>
            <a:off x="1712495" y="9239910"/>
            <a:ext cx="6959065" cy="87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本教材を使用した際にはお手数ですが、</a:t>
            </a:r>
            <a:endParaRPr kumimoji="0" lang="en-US" altLang="ja-JP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下記アンケートフォームにご協力下さい。</a:t>
            </a:r>
            <a:endParaRPr kumimoji="0" lang="en-US" altLang="ja-JP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EA7AE8-4184-FFFB-539F-8212EFA80E29}"/>
              </a:ext>
            </a:extLst>
          </p:cNvPr>
          <p:cNvSpPr txBox="1"/>
          <p:nvPr/>
        </p:nvSpPr>
        <p:spPr>
          <a:xfrm>
            <a:off x="2011680" y="10927094"/>
            <a:ext cx="6659880" cy="424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rtl="0" fontAlgn="base"/>
            <a:r>
              <a:rPr lang="en-US" altLang="ja-JP" sz="2400" b="0" i="0" u="sng" strike="noStrike" dirty="0">
                <a:solidFill>
                  <a:srgbClr val="0563C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https://forms.gle/cgej2DL5PvneRhCp8</a:t>
            </a:r>
            <a:r>
              <a:rPr lang="en-US" altLang="ja-JP" sz="2400" b="0" i="0" dirty="0">
                <a:solidFill>
                  <a:srgbClr val="0563C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</a:t>
            </a:r>
            <a:endParaRPr lang="en-US" altLang="ja-JP" b="0" i="0" dirty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56" name="前回のデータ"/>
          <p:cNvSpPr txBox="1"/>
          <p:nvPr/>
        </p:nvSpPr>
        <p:spPr>
          <a:xfrm>
            <a:off x="7434985" y="251638"/>
            <a:ext cx="9514031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前回のデータ</a:t>
            </a:r>
          </a:p>
        </p:txBody>
      </p:sp>
      <p:pic>
        <p:nvPicPr>
          <p:cNvPr id="257" name="スクリーンショット 2021-01-04 14.56.15.png" descr="スクリーンショット 2021-01-04 14.56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489" y="4046285"/>
            <a:ext cx="10605811" cy="740143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58" name="表"/>
          <p:cNvGraphicFramePr/>
          <p:nvPr>
            <p:extLst>
              <p:ext uri="{D42A27DB-BD31-4B8C-83A1-F6EECF244321}">
                <p14:modId xmlns:p14="http://schemas.microsoft.com/office/powerpoint/2010/main" val="141434926"/>
              </p:ext>
            </p:extLst>
          </p:nvPr>
        </p:nvGraphicFramePr>
        <p:xfrm>
          <a:off x="2528838" y="4837262"/>
          <a:ext cx="7406173" cy="5819473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37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3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936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被験者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年齢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歯周病の歯の本数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58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35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>
                          <a:sym typeface="ヒラギノ角ゴ ProN W3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4062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89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45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6232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>
                          <a:sym typeface="ヒラギノ角ゴ ProN W3"/>
                        </a:rPr>
                        <a:t>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2342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>
                          <a:sym typeface="ヒラギノ角ゴ ProN W3"/>
                        </a:rPr>
                        <a:t>77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13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9" name="矢印"/>
          <p:cNvSpPr/>
          <p:nvPr/>
        </p:nvSpPr>
        <p:spPr>
          <a:xfrm>
            <a:off x="10505750" y="7005550"/>
            <a:ext cx="1270001" cy="876301"/>
          </a:xfrm>
          <a:prstGeom prst="rightArrow">
            <a:avLst>
              <a:gd name="adj1" fmla="val 29658"/>
              <a:gd name="adj2" fmla="val 7522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0" name="線"/>
          <p:cNvSpPr/>
          <p:nvPr/>
        </p:nvSpPr>
        <p:spPr>
          <a:xfrm flipV="1">
            <a:off x="15536685" y="6691529"/>
            <a:ext cx="6753117" cy="36894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1" name="線形回帰で88歳の歯周病の歯の本数を予測する"/>
          <p:cNvSpPr txBox="1"/>
          <p:nvPr/>
        </p:nvSpPr>
        <p:spPr>
          <a:xfrm>
            <a:off x="5876899" y="11997320"/>
            <a:ext cx="12500217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rPr dirty="0"/>
              <a:t>線形回帰で</a:t>
            </a:r>
            <a:r>
              <a:rPr lang="en-US" dirty="0"/>
              <a:t>70</a:t>
            </a:r>
            <a:r>
              <a:rPr dirty="0"/>
              <a:t>歳の歯周病の歯の本数を予測する</a:t>
            </a:r>
          </a:p>
        </p:txBody>
      </p:sp>
      <p:sp>
        <p:nvSpPr>
          <p:cNvPr id="9" name="線形回帰で88歳の歯周病の歯の本数を予測する">
            <a:extLst>
              <a:ext uri="{FF2B5EF4-FFF2-40B4-BE49-F238E27FC236}">
                <a16:creationId xmlns:a16="http://schemas.microsoft.com/office/drawing/2014/main" id="{ECB77694-10C4-4383-AC84-948083776C48}"/>
              </a:ext>
            </a:extLst>
          </p:cNvPr>
          <p:cNvSpPr txBox="1"/>
          <p:nvPr/>
        </p:nvSpPr>
        <p:spPr>
          <a:xfrm>
            <a:off x="6710261" y="2920083"/>
            <a:ext cx="10130979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rPr lang="ja-JP" altLang="en-US" dirty="0"/>
              <a:t>このデータは直線に近似出来そう！？</a:t>
            </a:r>
            <a:endParaRPr dirty="0"/>
          </a:p>
        </p:txBody>
      </p:sp>
      <p:sp>
        <p:nvSpPr>
          <p:cNvPr id="10" name="5人の年齢と歯周病の歯の本数を作図するところまで行いました">
            <a:extLst>
              <a:ext uri="{FF2B5EF4-FFF2-40B4-BE49-F238E27FC236}">
                <a16:creationId xmlns:a16="http://schemas.microsoft.com/office/drawing/2014/main" id="{4477B90D-B6DC-4BEA-BAB2-D836CC93D583}"/>
              </a:ext>
            </a:extLst>
          </p:cNvPr>
          <p:cNvSpPr txBox="1"/>
          <p:nvPr/>
        </p:nvSpPr>
        <p:spPr>
          <a:xfrm>
            <a:off x="4828488" y="2018720"/>
            <a:ext cx="15036001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dirty="0"/>
              <a:t>5人の年齢と歯周病の歯の本数を作図するところまで行いました</a:t>
            </a:r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id="{BE2F21B1-11D7-4152-B354-C8E555D2DA99}"/>
              </a:ext>
            </a:extLst>
          </p:cNvPr>
          <p:cNvSpPr/>
          <p:nvPr/>
        </p:nvSpPr>
        <p:spPr>
          <a:xfrm rot="10800000">
            <a:off x="19554568" y="10790673"/>
            <a:ext cx="486383" cy="972766"/>
          </a:xfrm>
          <a:prstGeom prst="downArrow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A7AAAF0-6A57-8EC8-7E2E-9F8E17AC72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10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4" name="線形回帰で88歳の歯周病の歯の本数を予測する"/>
          <p:cNvSpPr txBox="1"/>
          <p:nvPr/>
        </p:nvSpPr>
        <p:spPr>
          <a:xfrm>
            <a:off x="5876899" y="329238"/>
            <a:ext cx="12630202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線形回帰で88歳の歯周病の歯の本数を予測する</a:t>
            </a:r>
          </a:p>
        </p:txBody>
      </p:sp>
      <p:sp>
        <p:nvSpPr>
          <p:cNvPr id="265" name="①学習モデルの選択…"/>
          <p:cNvSpPr txBox="1"/>
          <p:nvPr/>
        </p:nvSpPr>
        <p:spPr>
          <a:xfrm>
            <a:off x="4756941" y="3009900"/>
            <a:ext cx="15317097" cy="102044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/>
            </a:pPr>
            <a:r>
              <a:t>①学習モデルの選択</a:t>
            </a:r>
          </a:p>
          <a:p>
            <a:pPr algn="l">
              <a:defRPr sz="4500"/>
            </a:pPr>
            <a:endParaRPr/>
          </a:p>
          <a:p>
            <a:pPr algn="l">
              <a:defRPr sz="4500"/>
            </a:pPr>
            <a:endParaRPr/>
          </a:p>
          <a:p>
            <a:pPr algn="l">
              <a:defRPr sz="4500"/>
            </a:pPr>
            <a:r>
              <a:t>②データを入れて学習させる</a:t>
            </a:r>
          </a:p>
          <a:p>
            <a:pPr algn="l">
              <a:defRPr sz="4500"/>
            </a:pPr>
            <a:endParaRPr/>
          </a:p>
          <a:p>
            <a:pPr algn="l">
              <a:defRPr sz="4500"/>
            </a:pPr>
            <a:endParaRPr/>
          </a:p>
          <a:p>
            <a:pPr algn="l">
              <a:defRPr sz="4500"/>
            </a:pPr>
            <a:r>
              <a:t>③傾き(偏回帰係数)と切片(定数項)を求める</a:t>
            </a:r>
          </a:p>
          <a:p>
            <a:pPr algn="l">
              <a:defRPr sz="4500"/>
            </a:pPr>
            <a:endParaRPr/>
          </a:p>
          <a:p>
            <a:pPr algn="l">
              <a:defRPr sz="4500"/>
            </a:pPr>
            <a:endParaRPr/>
          </a:p>
          <a:p>
            <a:pPr algn="l">
              <a:defRPr sz="4500"/>
            </a:pPr>
            <a:endParaRPr/>
          </a:p>
          <a:p>
            <a:pPr algn="l">
              <a:defRPr sz="4500"/>
            </a:pPr>
            <a:r>
              <a:t>④予測を行う</a:t>
            </a:r>
          </a:p>
        </p:txBody>
      </p:sp>
      <p:sp>
        <p:nvSpPr>
          <p:cNvPr id="266" name="scikit-learnを用いた機械学習の書き方"/>
          <p:cNvSpPr txBox="1"/>
          <p:nvPr/>
        </p:nvSpPr>
        <p:spPr>
          <a:xfrm>
            <a:off x="6545040" y="1823556"/>
            <a:ext cx="11293920" cy="730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t>scikit-learnを用いた機械学習の書き方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30423F2-9A36-352F-8234-ECD534C1324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11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9" name="線形回帰で88歳の歯周病の歯の本数を予測する"/>
          <p:cNvSpPr txBox="1"/>
          <p:nvPr/>
        </p:nvSpPr>
        <p:spPr>
          <a:xfrm>
            <a:off x="5876899" y="329238"/>
            <a:ext cx="12630202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線形回帰で88歳の歯周病の歯の本数を予測する</a:t>
            </a:r>
          </a:p>
        </p:txBody>
      </p:sp>
      <p:sp>
        <p:nvSpPr>
          <p:cNvPr id="270" name="①学習モデルの選択(今回は線形回帰)…"/>
          <p:cNvSpPr txBox="1"/>
          <p:nvPr/>
        </p:nvSpPr>
        <p:spPr>
          <a:xfrm>
            <a:off x="4756941" y="3559596"/>
            <a:ext cx="15317097" cy="910505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/>
            </a:pPr>
            <a:endParaRPr lang="en-US" dirty="0"/>
          </a:p>
          <a:p>
            <a:pPr algn="l">
              <a:defRPr sz="4500"/>
            </a:pPr>
            <a:r>
              <a:rPr dirty="0"/>
              <a:t>①</a:t>
            </a:r>
            <a:r>
              <a:rPr dirty="0" err="1"/>
              <a:t>学習モデルの選択</a:t>
            </a:r>
            <a:r>
              <a:rPr dirty="0"/>
              <a:t>(</a:t>
            </a:r>
            <a:r>
              <a:rPr dirty="0" err="1"/>
              <a:t>今回は線形回帰</a:t>
            </a:r>
            <a:r>
              <a:rPr dirty="0"/>
              <a:t>)</a:t>
            </a:r>
          </a:p>
          <a:p>
            <a:pPr algn="l">
              <a:defRPr sz="4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 =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LinearRegression</a:t>
            </a:r>
            <a:r>
              <a:rPr dirty="0"/>
              <a:t>()</a:t>
            </a:r>
          </a:p>
          <a:p>
            <a:pPr algn="l">
              <a:defRPr sz="4500"/>
            </a:pPr>
            <a:endParaRPr dirty="0"/>
          </a:p>
          <a:p>
            <a:pPr algn="l">
              <a:defRPr sz="4500"/>
            </a:pPr>
            <a:r>
              <a:rPr dirty="0"/>
              <a:t>②</a:t>
            </a:r>
            <a:r>
              <a:rPr dirty="0" err="1"/>
              <a:t>データを入れて学習させる</a:t>
            </a:r>
            <a:endParaRPr dirty="0"/>
          </a:p>
          <a:p>
            <a:pPr algn="l">
              <a:defRPr sz="4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).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fit</a:t>
            </a:r>
            <a:r>
              <a:rPr dirty="0"/>
              <a:t>(</a:t>
            </a:r>
            <a:r>
              <a:rPr dirty="0" err="1"/>
              <a:t>説明変数,目的変数</a:t>
            </a:r>
            <a:r>
              <a:rPr dirty="0"/>
              <a:t>)</a:t>
            </a:r>
          </a:p>
          <a:p>
            <a:pPr algn="l">
              <a:defRPr sz="4500"/>
            </a:pPr>
            <a:endParaRPr dirty="0"/>
          </a:p>
          <a:p>
            <a:pPr algn="l">
              <a:defRPr sz="4500"/>
            </a:pPr>
            <a:r>
              <a:rPr dirty="0"/>
              <a:t>③</a:t>
            </a:r>
            <a:r>
              <a:rPr dirty="0" err="1"/>
              <a:t>傾き</a:t>
            </a:r>
            <a:r>
              <a:rPr dirty="0"/>
              <a:t>(</a:t>
            </a:r>
            <a:r>
              <a:rPr dirty="0" err="1"/>
              <a:t>偏回帰係数</a:t>
            </a:r>
            <a:r>
              <a:rPr dirty="0"/>
              <a:t>)</a:t>
            </a:r>
            <a:r>
              <a:rPr dirty="0" err="1"/>
              <a:t>と切片</a:t>
            </a:r>
            <a:r>
              <a:rPr dirty="0"/>
              <a:t>(</a:t>
            </a:r>
            <a:r>
              <a:rPr dirty="0" err="1"/>
              <a:t>定数項</a:t>
            </a:r>
            <a:r>
              <a:rPr dirty="0"/>
              <a:t>)</a:t>
            </a:r>
            <a:r>
              <a:rPr dirty="0" err="1"/>
              <a:t>を求める</a:t>
            </a:r>
            <a:endParaRPr dirty="0"/>
          </a:p>
          <a:p>
            <a:pPr algn="l">
              <a:defRPr sz="4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).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coef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_</a:t>
            </a:r>
            <a:r>
              <a:rPr dirty="0"/>
              <a:t>             #傾き</a:t>
            </a:r>
          </a:p>
          <a:p>
            <a:pPr algn="l">
              <a:defRPr sz="4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).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intercept_ </a:t>
            </a:r>
            <a:r>
              <a:rPr dirty="0"/>
              <a:t>     #切片</a:t>
            </a:r>
          </a:p>
          <a:p>
            <a:pPr algn="l">
              <a:defRPr sz="4500"/>
            </a:pPr>
            <a:endParaRPr dirty="0"/>
          </a:p>
          <a:p>
            <a:pPr algn="l">
              <a:defRPr sz="4500"/>
            </a:pPr>
            <a:r>
              <a:rPr dirty="0"/>
              <a:t>④</a:t>
            </a:r>
            <a:r>
              <a:rPr dirty="0" err="1"/>
              <a:t>予測を行う</a:t>
            </a:r>
            <a:endParaRPr dirty="0"/>
          </a:p>
          <a:p>
            <a:pPr algn="l">
              <a:defRPr sz="4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).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predict</a:t>
            </a:r>
            <a:r>
              <a:rPr dirty="0"/>
              <a:t>(</a:t>
            </a:r>
            <a:r>
              <a:rPr dirty="0" err="1"/>
              <a:t>新たな説明変数</a:t>
            </a:r>
            <a:r>
              <a:rPr dirty="0"/>
              <a:t>) </a:t>
            </a:r>
          </a:p>
        </p:txBody>
      </p:sp>
      <p:sp>
        <p:nvSpPr>
          <p:cNvPr id="271" name="scikit-learnを用いた機械学習の書き方"/>
          <p:cNvSpPr txBox="1"/>
          <p:nvPr/>
        </p:nvSpPr>
        <p:spPr>
          <a:xfrm>
            <a:off x="6545040" y="1823556"/>
            <a:ext cx="11293920" cy="730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t>scikit-learnを用いた機械学習の書き方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B382A5F-5E09-A82E-B53C-08544B8BC0C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12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x = [[35,21,45,58,77]]…"/>
          <p:cNvSpPr txBox="1"/>
          <p:nvPr/>
        </p:nvSpPr>
        <p:spPr>
          <a:xfrm>
            <a:off x="1672911" y="2618263"/>
            <a:ext cx="8691482" cy="8104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altLang="ja-JP" sz="3200" dirty="0"/>
              <a:t>from </a:t>
            </a:r>
            <a:r>
              <a:rPr lang="en-US" altLang="ja-JP" sz="3200" dirty="0" err="1"/>
              <a:t>sklearn.linear_model</a:t>
            </a:r>
            <a:r>
              <a:rPr lang="en-US" altLang="ja-JP" sz="3200" dirty="0"/>
              <a:t> import </a:t>
            </a:r>
            <a:r>
              <a:rPr lang="en-US" altLang="ja-JP" sz="3200" dirty="0" err="1"/>
              <a:t>LinearRegression</a:t>
            </a:r>
            <a:endParaRPr lang="en-US" altLang="ja-JP" sz="3200" dirty="0"/>
          </a:p>
          <a:p>
            <a:pPr algn="l">
              <a:defRPr sz="2700"/>
            </a:pPr>
            <a:endParaRPr lang="en-US" sz="3200" dirty="0"/>
          </a:p>
          <a:p>
            <a:pPr algn="l">
              <a:defRPr sz="2700"/>
            </a:pPr>
            <a:r>
              <a:rPr lang="en-US" sz="3200" dirty="0"/>
              <a:t>x = [[35],[21],[45],[58],[77]]</a:t>
            </a:r>
          </a:p>
          <a:p>
            <a:pPr algn="l">
              <a:defRPr sz="2700"/>
            </a:pPr>
            <a:r>
              <a:rPr lang="en-US" sz="3200" dirty="0"/>
              <a:t>y = [3,0,6,8,13]</a:t>
            </a:r>
          </a:p>
          <a:p>
            <a:pPr algn="l">
              <a:defRPr sz="2700"/>
            </a:pPr>
            <a:endParaRPr sz="3200" dirty="0"/>
          </a:p>
          <a:p>
            <a:pPr algn="l"/>
            <a:r>
              <a:rPr sz="3600" dirty="0"/>
              <a:t>model = </a:t>
            </a:r>
            <a:r>
              <a:rPr sz="3600" dirty="0" err="1"/>
              <a:t>LinearRegression</a:t>
            </a:r>
            <a:r>
              <a:rPr sz="3600" dirty="0"/>
              <a:t>()</a:t>
            </a:r>
          </a:p>
          <a:p>
            <a:pPr algn="l"/>
            <a:endParaRPr sz="3600" dirty="0"/>
          </a:p>
          <a:p>
            <a:pPr algn="l"/>
            <a:r>
              <a:rPr sz="3600" dirty="0" err="1"/>
              <a:t>model.fit</a:t>
            </a:r>
            <a:r>
              <a:rPr sz="3600" dirty="0"/>
              <a:t>(</a:t>
            </a:r>
            <a:r>
              <a:rPr sz="3600" dirty="0" err="1"/>
              <a:t>x,y</a:t>
            </a:r>
            <a:r>
              <a:rPr sz="3600" dirty="0"/>
              <a:t>)</a:t>
            </a:r>
          </a:p>
          <a:p>
            <a:pPr algn="l"/>
            <a:endParaRPr sz="3600" dirty="0"/>
          </a:p>
          <a:p>
            <a:pPr algn="l"/>
            <a:r>
              <a:rPr sz="3600" dirty="0"/>
              <a:t>print(</a:t>
            </a:r>
            <a:r>
              <a:rPr sz="3600" dirty="0" err="1"/>
              <a:t>model.coef</a:t>
            </a:r>
            <a:r>
              <a:rPr sz="3600" dirty="0"/>
              <a:t>_)</a:t>
            </a:r>
          </a:p>
          <a:p>
            <a:pPr algn="l"/>
            <a:r>
              <a:rPr sz="3600" dirty="0"/>
              <a:t>print(</a:t>
            </a:r>
            <a:r>
              <a:rPr sz="3600" dirty="0" err="1"/>
              <a:t>model.intercept</a:t>
            </a:r>
            <a:r>
              <a:rPr sz="3600" dirty="0"/>
              <a:t>_)</a:t>
            </a:r>
          </a:p>
          <a:p>
            <a:pPr algn="l"/>
            <a:endParaRPr sz="3600" dirty="0"/>
          </a:p>
          <a:p>
            <a:pPr algn="l"/>
            <a:r>
              <a:rPr sz="3600" dirty="0"/>
              <a:t>test = [[</a:t>
            </a:r>
            <a:r>
              <a:rPr lang="en-US" sz="3600" dirty="0"/>
              <a:t>70</a:t>
            </a:r>
            <a:r>
              <a:rPr sz="3600" dirty="0"/>
              <a:t>]]</a:t>
            </a:r>
          </a:p>
          <a:p>
            <a:pPr algn="l"/>
            <a:r>
              <a:rPr sz="3600" dirty="0" err="1"/>
              <a:t>num_teeth</a:t>
            </a:r>
            <a:r>
              <a:rPr sz="3600" dirty="0"/>
              <a:t> = </a:t>
            </a:r>
            <a:r>
              <a:rPr sz="3600" dirty="0" err="1"/>
              <a:t>model.predict</a:t>
            </a:r>
            <a:r>
              <a:rPr sz="3600" dirty="0"/>
              <a:t>(test)</a:t>
            </a:r>
          </a:p>
          <a:p>
            <a:pPr algn="l"/>
            <a:r>
              <a:rPr sz="3600" dirty="0"/>
              <a:t>print(“</a:t>
            </a:r>
            <a:r>
              <a:rPr lang="en-US" sz="3600" dirty="0"/>
              <a:t>70</a:t>
            </a:r>
            <a:r>
              <a:rPr sz="3600" dirty="0"/>
              <a:t>歳の時の本数は",num_teeth,"</a:t>
            </a:r>
            <a:r>
              <a:rPr lang="ja-JP" altLang="en-US" sz="3600" dirty="0"/>
              <a:t>本</a:t>
            </a:r>
            <a:r>
              <a:rPr sz="3600" dirty="0"/>
              <a:t>")</a:t>
            </a:r>
          </a:p>
        </p:txBody>
      </p:sp>
      <p:sp>
        <p:nvSpPr>
          <p:cNvPr id="274" name="①学習モデルの選択(今回は線形回帰)…"/>
          <p:cNvSpPr txBox="1"/>
          <p:nvPr/>
        </p:nvSpPr>
        <p:spPr>
          <a:xfrm>
            <a:off x="12438097" y="2679679"/>
            <a:ext cx="10272992" cy="798195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500"/>
            </a:pPr>
            <a:r>
              <a:rPr dirty="0"/>
              <a:t>①</a:t>
            </a:r>
            <a:r>
              <a:rPr dirty="0" err="1"/>
              <a:t>学習モデルの選択</a:t>
            </a:r>
            <a:r>
              <a:rPr dirty="0"/>
              <a:t>(</a:t>
            </a:r>
            <a:r>
              <a:rPr dirty="0" err="1"/>
              <a:t>今回は線形回帰</a:t>
            </a:r>
            <a:r>
              <a:rPr dirty="0"/>
              <a:t>)</a:t>
            </a:r>
          </a:p>
          <a:p>
            <a:pPr algn="l">
              <a:defRPr sz="3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 =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LinearRegression</a:t>
            </a:r>
            <a:r>
              <a:rPr dirty="0"/>
              <a:t>()</a:t>
            </a:r>
          </a:p>
          <a:p>
            <a:pPr algn="l">
              <a:defRPr sz="3500"/>
            </a:pPr>
            <a:endParaRPr dirty="0"/>
          </a:p>
          <a:p>
            <a:pPr algn="l">
              <a:defRPr sz="3500"/>
            </a:pPr>
            <a:r>
              <a:rPr dirty="0"/>
              <a:t>②</a:t>
            </a:r>
            <a:r>
              <a:rPr dirty="0" err="1"/>
              <a:t>データを入れて学習させる</a:t>
            </a:r>
            <a:endParaRPr dirty="0"/>
          </a:p>
          <a:p>
            <a:pPr algn="l">
              <a:defRPr sz="3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).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fit</a:t>
            </a:r>
            <a:r>
              <a:rPr dirty="0"/>
              <a:t>(</a:t>
            </a:r>
            <a:r>
              <a:rPr dirty="0" err="1"/>
              <a:t>説明変数,目的変数</a:t>
            </a:r>
            <a:r>
              <a:rPr dirty="0"/>
              <a:t>)</a:t>
            </a:r>
          </a:p>
          <a:p>
            <a:pPr algn="l">
              <a:defRPr sz="3500"/>
            </a:pPr>
            <a:endParaRPr dirty="0"/>
          </a:p>
          <a:p>
            <a:pPr algn="l">
              <a:defRPr sz="3500"/>
            </a:pPr>
            <a:r>
              <a:rPr dirty="0"/>
              <a:t>③</a:t>
            </a:r>
            <a:r>
              <a:rPr dirty="0" err="1"/>
              <a:t>傾き</a:t>
            </a:r>
            <a:r>
              <a:rPr dirty="0"/>
              <a:t>(</a:t>
            </a:r>
            <a:r>
              <a:rPr dirty="0" err="1"/>
              <a:t>偏回帰係数</a:t>
            </a:r>
            <a:r>
              <a:rPr dirty="0"/>
              <a:t>)</a:t>
            </a:r>
            <a:r>
              <a:rPr dirty="0" err="1"/>
              <a:t>と切片</a:t>
            </a:r>
            <a:r>
              <a:rPr dirty="0"/>
              <a:t>(</a:t>
            </a:r>
            <a:r>
              <a:rPr dirty="0" err="1"/>
              <a:t>定数項</a:t>
            </a:r>
            <a:r>
              <a:rPr dirty="0"/>
              <a:t>)</a:t>
            </a:r>
            <a:r>
              <a:rPr dirty="0" err="1"/>
              <a:t>を求める</a:t>
            </a:r>
            <a:endParaRPr dirty="0"/>
          </a:p>
          <a:p>
            <a:pPr algn="l">
              <a:defRPr sz="3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).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coef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_</a:t>
            </a:r>
            <a:r>
              <a:rPr dirty="0"/>
              <a:t>             #傾き</a:t>
            </a:r>
          </a:p>
          <a:p>
            <a:pPr algn="l">
              <a:defRPr sz="3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).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intercept_ </a:t>
            </a:r>
            <a:r>
              <a:rPr dirty="0"/>
              <a:t>     #切片</a:t>
            </a:r>
          </a:p>
          <a:p>
            <a:pPr algn="l">
              <a:defRPr sz="3500"/>
            </a:pPr>
            <a:endParaRPr dirty="0"/>
          </a:p>
          <a:p>
            <a:pPr algn="l">
              <a:defRPr sz="3500"/>
            </a:pPr>
            <a:r>
              <a:rPr dirty="0"/>
              <a:t>④</a:t>
            </a:r>
            <a:r>
              <a:rPr dirty="0" err="1"/>
              <a:t>予測を行う</a:t>
            </a:r>
            <a:endParaRPr dirty="0"/>
          </a:p>
          <a:p>
            <a:pPr algn="l">
              <a:defRPr sz="3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).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predict</a:t>
            </a:r>
            <a:r>
              <a:rPr dirty="0"/>
              <a:t>(</a:t>
            </a:r>
            <a:r>
              <a:rPr dirty="0" err="1"/>
              <a:t>新たな説明変数</a:t>
            </a:r>
            <a:r>
              <a:rPr dirty="0"/>
              <a:t>) </a:t>
            </a:r>
          </a:p>
        </p:txBody>
      </p:sp>
      <p:sp>
        <p:nvSpPr>
          <p:cNvPr id="275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6" name="線形回帰で88歳の歯周病の歯の本数を予測する"/>
          <p:cNvSpPr txBox="1"/>
          <p:nvPr/>
        </p:nvSpPr>
        <p:spPr>
          <a:xfrm>
            <a:off x="7294802" y="289281"/>
            <a:ext cx="8951168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１）線形回帰分析をコピーしよう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531512D-9598-5836-D2BE-592E2414DE6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13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x = [[35,21,45,58,77]]…"/>
          <p:cNvSpPr txBox="1"/>
          <p:nvPr/>
        </p:nvSpPr>
        <p:spPr>
          <a:xfrm>
            <a:off x="1672911" y="2618263"/>
            <a:ext cx="8691482" cy="8104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altLang="ja-JP" sz="3200" dirty="0">
                <a:solidFill>
                  <a:schemeClr val="tx1"/>
                </a:solidFill>
              </a:rPr>
              <a:t>from </a:t>
            </a:r>
            <a:r>
              <a:rPr lang="en-US" altLang="ja-JP" sz="3200" dirty="0" err="1">
                <a:solidFill>
                  <a:schemeClr val="tx1"/>
                </a:solidFill>
              </a:rPr>
              <a:t>sklearn.linear_model</a:t>
            </a:r>
            <a:r>
              <a:rPr lang="en-US" altLang="ja-JP" sz="3200" dirty="0">
                <a:solidFill>
                  <a:schemeClr val="tx1"/>
                </a:solidFill>
              </a:rPr>
              <a:t> import </a:t>
            </a:r>
            <a:r>
              <a:rPr lang="en-US" altLang="ja-JP" sz="3200" dirty="0" err="1">
                <a:solidFill>
                  <a:schemeClr val="tx1"/>
                </a:solidFill>
              </a:rPr>
              <a:t>LinearRegression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algn="l">
              <a:defRPr sz="2700"/>
            </a:pPr>
            <a:endParaRPr lang="en-US" sz="3200" dirty="0">
              <a:solidFill>
                <a:schemeClr val="tx1"/>
              </a:solidFill>
            </a:endParaRPr>
          </a:p>
          <a:p>
            <a:pPr algn="l">
              <a:defRPr sz="2700"/>
            </a:pPr>
            <a:r>
              <a:rPr lang="en-US" sz="3200" dirty="0">
                <a:solidFill>
                  <a:srgbClr val="FF0000"/>
                </a:solidFill>
              </a:rPr>
              <a:t>x = [[35],[21],[45],[58],[77]]</a:t>
            </a:r>
          </a:p>
          <a:p>
            <a:pPr algn="l">
              <a:defRPr sz="2700"/>
            </a:pPr>
            <a:r>
              <a:rPr lang="en-US" sz="3200" dirty="0">
                <a:solidFill>
                  <a:srgbClr val="FF0000"/>
                </a:solidFill>
              </a:rPr>
              <a:t>y = [3,0,6,8,13]</a:t>
            </a:r>
          </a:p>
          <a:p>
            <a:pPr algn="l">
              <a:defRPr sz="2700"/>
            </a:pPr>
            <a:endParaRPr sz="3200" dirty="0"/>
          </a:p>
          <a:p>
            <a:pPr algn="l"/>
            <a:r>
              <a:rPr sz="3600" dirty="0"/>
              <a:t>model = </a:t>
            </a:r>
            <a:r>
              <a:rPr sz="3600" dirty="0" err="1"/>
              <a:t>LinearRegression</a:t>
            </a:r>
            <a:r>
              <a:rPr sz="3600" dirty="0"/>
              <a:t>()</a:t>
            </a:r>
          </a:p>
          <a:p>
            <a:pPr algn="l"/>
            <a:endParaRPr sz="3600" dirty="0"/>
          </a:p>
          <a:p>
            <a:pPr algn="l"/>
            <a:r>
              <a:rPr sz="3600" dirty="0" err="1"/>
              <a:t>model.fit</a:t>
            </a:r>
            <a:r>
              <a:rPr sz="3600" dirty="0"/>
              <a:t>(</a:t>
            </a:r>
            <a:r>
              <a:rPr sz="3600" dirty="0" err="1"/>
              <a:t>x,y</a:t>
            </a:r>
            <a:r>
              <a:rPr sz="3600" dirty="0"/>
              <a:t>)</a:t>
            </a:r>
          </a:p>
          <a:p>
            <a:pPr algn="l"/>
            <a:endParaRPr sz="3600" dirty="0"/>
          </a:p>
          <a:p>
            <a:pPr algn="l"/>
            <a:r>
              <a:rPr sz="3600" dirty="0"/>
              <a:t>print(</a:t>
            </a:r>
            <a:r>
              <a:rPr sz="3600" dirty="0" err="1"/>
              <a:t>model.coef</a:t>
            </a:r>
            <a:r>
              <a:rPr sz="3600" dirty="0"/>
              <a:t>_)</a:t>
            </a:r>
          </a:p>
          <a:p>
            <a:pPr algn="l"/>
            <a:r>
              <a:rPr sz="3600" dirty="0"/>
              <a:t>print(</a:t>
            </a:r>
            <a:r>
              <a:rPr sz="3600" dirty="0" err="1"/>
              <a:t>model.intercept</a:t>
            </a:r>
            <a:r>
              <a:rPr sz="3600" dirty="0"/>
              <a:t>_)</a:t>
            </a:r>
          </a:p>
          <a:p>
            <a:pPr algn="l"/>
            <a:endParaRPr sz="3600" dirty="0"/>
          </a:p>
          <a:p>
            <a:pPr algn="l"/>
            <a:r>
              <a:rPr sz="3600" dirty="0"/>
              <a:t>test = [[</a:t>
            </a:r>
            <a:r>
              <a:rPr lang="en-US" sz="3600" dirty="0"/>
              <a:t>70</a:t>
            </a:r>
            <a:r>
              <a:rPr sz="3600" dirty="0"/>
              <a:t>]]</a:t>
            </a:r>
          </a:p>
          <a:p>
            <a:pPr algn="l"/>
            <a:r>
              <a:rPr sz="3600" dirty="0" err="1"/>
              <a:t>num_teeth</a:t>
            </a:r>
            <a:r>
              <a:rPr sz="3600" dirty="0"/>
              <a:t> = </a:t>
            </a:r>
            <a:r>
              <a:rPr sz="3600" dirty="0" err="1"/>
              <a:t>model.predict</a:t>
            </a:r>
            <a:r>
              <a:rPr sz="3600" dirty="0"/>
              <a:t>(test)</a:t>
            </a:r>
          </a:p>
          <a:p>
            <a:pPr algn="l"/>
            <a:r>
              <a:rPr sz="3600" dirty="0"/>
              <a:t>print(“</a:t>
            </a:r>
            <a:r>
              <a:rPr lang="en-US" sz="3600" dirty="0"/>
              <a:t>70</a:t>
            </a:r>
            <a:r>
              <a:rPr sz="3600" dirty="0"/>
              <a:t>歳の時の本数は",num_teeth,"</a:t>
            </a:r>
            <a:r>
              <a:rPr lang="ja-JP" altLang="en-US" sz="3600" dirty="0"/>
              <a:t>本</a:t>
            </a:r>
            <a:r>
              <a:rPr sz="3600" dirty="0"/>
              <a:t>")</a:t>
            </a:r>
          </a:p>
        </p:txBody>
      </p:sp>
      <p:sp>
        <p:nvSpPr>
          <p:cNvPr id="274" name="①学習モデルの選択(今回は線形回帰)…"/>
          <p:cNvSpPr txBox="1"/>
          <p:nvPr/>
        </p:nvSpPr>
        <p:spPr>
          <a:xfrm>
            <a:off x="12438097" y="2679679"/>
            <a:ext cx="10272992" cy="798195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500"/>
            </a:pPr>
            <a:r>
              <a:t>①学習モデルの選択(今回は線形回帰)</a:t>
            </a:r>
          </a:p>
          <a:p>
            <a:pPr algn="l">
              <a:defRPr sz="3500"/>
            </a:pPr>
            <a:r>
              <a:t>(モデル名)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LinearRegression</a:t>
            </a:r>
            <a:r>
              <a:t>()</a:t>
            </a:r>
          </a:p>
          <a:p>
            <a:pPr algn="l">
              <a:defRPr sz="3500"/>
            </a:pPr>
            <a:endParaRPr/>
          </a:p>
          <a:p>
            <a:pPr algn="l">
              <a:defRPr sz="3500"/>
            </a:pPr>
            <a:r>
              <a:t>②データを入れて学習させる</a:t>
            </a:r>
          </a:p>
          <a:p>
            <a:pPr algn="l">
              <a:defRPr sz="3500"/>
            </a:pPr>
            <a:r>
              <a:t>(モデル名).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fit</a:t>
            </a:r>
            <a:r>
              <a:t>(説明変数,目的変数)</a:t>
            </a:r>
          </a:p>
          <a:p>
            <a:pPr algn="l">
              <a:defRPr sz="3500"/>
            </a:pPr>
            <a:endParaRPr/>
          </a:p>
          <a:p>
            <a:pPr algn="l">
              <a:defRPr sz="3500"/>
            </a:pPr>
            <a:r>
              <a:t>③傾き(偏回帰係数)と切片(定数項)を求める</a:t>
            </a:r>
          </a:p>
          <a:p>
            <a:pPr algn="l">
              <a:defRPr sz="3500"/>
            </a:pPr>
            <a:r>
              <a:t>(モデル名).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coef_</a:t>
            </a:r>
            <a:r>
              <a:t>             #傾き</a:t>
            </a:r>
          </a:p>
          <a:p>
            <a:pPr algn="l">
              <a:defRPr sz="3500"/>
            </a:pPr>
            <a:r>
              <a:t>(モデル名).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intercept_ </a:t>
            </a:r>
            <a:r>
              <a:t>     #切片</a:t>
            </a:r>
          </a:p>
          <a:p>
            <a:pPr algn="l">
              <a:defRPr sz="3500"/>
            </a:pPr>
            <a:endParaRPr/>
          </a:p>
          <a:p>
            <a:pPr algn="l">
              <a:defRPr sz="3500"/>
            </a:pPr>
            <a:r>
              <a:t>④予測を行う</a:t>
            </a:r>
          </a:p>
          <a:p>
            <a:pPr algn="l">
              <a:defRPr sz="3500"/>
            </a:pPr>
            <a:r>
              <a:t>(モデル名).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predict</a:t>
            </a:r>
            <a:r>
              <a:t>(新たな説明変数) </a:t>
            </a:r>
          </a:p>
        </p:txBody>
      </p:sp>
      <p:sp>
        <p:nvSpPr>
          <p:cNvPr id="275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6" name="線形回帰で88歳の歯周病の歯の本数を予測する"/>
          <p:cNvSpPr txBox="1"/>
          <p:nvPr/>
        </p:nvSpPr>
        <p:spPr>
          <a:xfrm>
            <a:off x="7294802" y="289281"/>
            <a:ext cx="8951168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１）線形回帰分析をコピーしよう</a:t>
            </a:r>
            <a:endParaRPr dirty="0"/>
          </a:p>
        </p:txBody>
      </p:sp>
      <p:sp>
        <p:nvSpPr>
          <p:cNvPr id="277" name="x = [[35,21,45,58,77]]、y = [[3,0,6,8,13]]として、…"/>
          <p:cNvSpPr txBox="1"/>
          <p:nvPr/>
        </p:nvSpPr>
        <p:spPr>
          <a:xfrm>
            <a:off x="4765323" y="11036321"/>
            <a:ext cx="1458893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700"/>
            </a:pPr>
            <a:r>
              <a:rPr lang="en-US" altLang="ja-JP" sz="4800" dirty="0"/>
              <a:t>x = [[35],[21],[45],[58],[77]], y = [3,0,6,8,13]</a:t>
            </a:r>
            <a:r>
              <a:rPr sz="4800" dirty="0" err="1"/>
              <a:t>として</a:t>
            </a:r>
            <a:r>
              <a:rPr sz="4800" dirty="0"/>
              <a:t>、</a:t>
            </a:r>
          </a:p>
          <a:p>
            <a:pPr algn="l">
              <a:defRPr sz="4500"/>
            </a:pPr>
            <a:r>
              <a:rPr sz="4800" dirty="0" err="1"/>
              <a:t>説明変数をx（年齢</a:t>
            </a:r>
            <a:r>
              <a:rPr sz="4800" dirty="0"/>
              <a:t>)、</a:t>
            </a:r>
            <a:r>
              <a:rPr sz="4800" dirty="0" err="1"/>
              <a:t>目的変数をy</a:t>
            </a:r>
            <a:r>
              <a:rPr sz="4800" dirty="0"/>
              <a:t>(</a:t>
            </a:r>
            <a:r>
              <a:rPr sz="4800" dirty="0" err="1"/>
              <a:t>歯の本数）に</a:t>
            </a:r>
            <a:r>
              <a:rPr lang="ja-JP" altLang="en-US" sz="4800" dirty="0"/>
              <a:t>代入</a:t>
            </a:r>
            <a:endParaRPr sz="4800" dirty="0"/>
          </a:p>
        </p:txBody>
      </p:sp>
      <p:sp>
        <p:nvSpPr>
          <p:cNvPr id="7" name="x = [[35,21,45,58,77]]、y = [[3,0,6,8,13]]として、…">
            <a:extLst>
              <a:ext uri="{FF2B5EF4-FFF2-40B4-BE49-F238E27FC236}">
                <a16:creationId xmlns:a16="http://schemas.microsoft.com/office/drawing/2014/main" id="{AA520FDA-56C7-4B9C-BF01-E60C3B710DD9}"/>
              </a:ext>
            </a:extLst>
          </p:cNvPr>
          <p:cNvSpPr txBox="1"/>
          <p:nvPr/>
        </p:nvSpPr>
        <p:spPr>
          <a:xfrm>
            <a:off x="6184745" y="12693414"/>
            <a:ext cx="1201450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700"/>
            </a:pPr>
            <a:r>
              <a:rPr lang="ja-JP" altLang="en-US" sz="3200" dirty="0"/>
              <a:t>（</a:t>
            </a:r>
            <a:r>
              <a:rPr lang="en-US" sz="3200" dirty="0"/>
              <a:t>Scikit-learn</a:t>
            </a:r>
            <a:r>
              <a:rPr lang="ja-JP" altLang="en-US" sz="3200" dirty="0"/>
              <a:t>を使うときは説明変数のデータを</a:t>
            </a:r>
            <a:r>
              <a:rPr lang="en-US" altLang="ja-JP" sz="3200" dirty="0"/>
              <a:t>2</a:t>
            </a:r>
            <a:r>
              <a:rPr lang="ja-JP" altLang="en-US" sz="3200" dirty="0"/>
              <a:t>次元配列にする）</a:t>
            </a:r>
            <a:endParaRPr sz="32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6C9169-C823-2975-4E41-968D9A3566E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0454550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80" name="線形回帰で88歳の歯周病の歯の本数を予測する"/>
          <p:cNvSpPr txBox="1"/>
          <p:nvPr/>
        </p:nvSpPr>
        <p:spPr>
          <a:xfrm>
            <a:off x="5876899" y="329238"/>
            <a:ext cx="12630202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線形回帰で88歳の歯周病の歯の本数を予測する</a:t>
            </a:r>
          </a:p>
        </p:txBody>
      </p:sp>
      <p:sp>
        <p:nvSpPr>
          <p:cNvPr id="281" name="①学習モデルの選択(今回は線形回帰)…"/>
          <p:cNvSpPr txBox="1"/>
          <p:nvPr/>
        </p:nvSpPr>
        <p:spPr>
          <a:xfrm>
            <a:off x="4533452" y="3375024"/>
            <a:ext cx="15317097" cy="156845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/>
            </a:pPr>
            <a:r>
              <a:t>①学習モデルの選択(今回は線形回帰)</a:t>
            </a:r>
          </a:p>
          <a:p>
            <a:pPr algn="l">
              <a:defRPr sz="4500"/>
            </a:pPr>
            <a:r>
              <a:t>(モデル名)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LinearRegression</a:t>
            </a:r>
            <a:r>
              <a:t>()</a:t>
            </a:r>
          </a:p>
        </p:txBody>
      </p:sp>
      <p:sp>
        <p:nvSpPr>
          <p:cNvPr id="282" name="scikit-learnを用いた機械学習の書き方"/>
          <p:cNvSpPr txBox="1"/>
          <p:nvPr/>
        </p:nvSpPr>
        <p:spPr>
          <a:xfrm>
            <a:off x="6545040" y="1823556"/>
            <a:ext cx="11293920" cy="730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t>scikit-learnを用いた機械学習の書き方</a:t>
            </a:r>
          </a:p>
        </p:txBody>
      </p:sp>
      <p:sp>
        <p:nvSpPr>
          <p:cNvPr id="283" name="モデル名は何でも良い"/>
          <p:cNvSpPr txBox="1"/>
          <p:nvPr/>
        </p:nvSpPr>
        <p:spPr>
          <a:xfrm>
            <a:off x="9038906" y="9610726"/>
            <a:ext cx="6306186" cy="730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rPr dirty="0" err="1"/>
              <a:t>モデル名は何でも良い</a:t>
            </a:r>
            <a:endParaRPr dirty="0"/>
          </a:p>
        </p:txBody>
      </p:sp>
      <p:sp>
        <p:nvSpPr>
          <p:cNvPr id="284" name="LInearRegression()をモデル名(変数)に代入することで…"/>
          <p:cNvSpPr txBox="1"/>
          <p:nvPr/>
        </p:nvSpPr>
        <p:spPr>
          <a:xfrm>
            <a:off x="4870283" y="5973175"/>
            <a:ext cx="14643432" cy="2364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900"/>
            </a:pPr>
            <a:r>
              <a:rPr dirty="0" err="1"/>
              <a:t>L</a:t>
            </a:r>
            <a:r>
              <a:rPr lang="en-US" dirty="0" err="1"/>
              <a:t>i</a:t>
            </a:r>
            <a:r>
              <a:rPr dirty="0" err="1"/>
              <a:t>nearRegression</a:t>
            </a:r>
            <a:r>
              <a:rPr dirty="0"/>
              <a:t>()</a:t>
            </a:r>
            <a:r>
              <a:rPr dirty="0" err="1"/>
              <a:t>をモデル名</a:t>
            </a:r>
            <a:r>
              <a:rPr dirty="0"/>
              <a:t>(</a:t>
            </a:r>
            <a:r>
              <a:rPr dirty="0" err="1"/>
              <a:t>変数</a:t>
            </a:r>
            <a:r>
              <a:rPr dirty="0"/>
              <a:t>)</a:t>
            </a:r>
            <a:r>
              <a:rPr dirty="0" err="1"/>
              <a:t>に代入することで</a:t>
            </a:r>
            <a:endParaRPr dirty="0"/>
          </a:p>
          <a:p>
            <a:pPr>
              <a:defRPr sz="4900"/>
            </a:pPr>
            <a:r>
              <a:rPr dirty="0"/>
              <a:t>scikit-</a:t>
            </a:r>
            <a:r>
              <a:rPr dirty="0" err="1"/>
              <a:t>learnのLinearRegression</a:t>
            </a:r>
            <a:r>
              <a:rPr dirty="0"/>
              <a:t>()</a:t>
            </a:r>
            <a:r>
              <a:rPr dirty="0" err="1"/>
              <a:t>という</a:t>
            </a:r>
            <a:endParaRPr dirty="0"/>
          </a:p>
          <a:p>
            <a:pPr>
              <a:defRPr sz="4900"/>
            </a:pPr>
            <a:r>
              <a:rPr dirty="0" err="1"/>
              <a:t>機能を使うことが出来る</a:t>
            </a:r>
            <a:endParaRPr dirty="0"/>
          </a:p>
        </p:txBody>
      </p:sp>
      <p:sp>
        <p:nvSpPr>
          <p:cNvPr id="285" name="model = LinearRegression()"/>
          <p:cNvSpPr txBox="1"/>
          <p:nvPr/>
        </p:nvSpPr>
        <p:spPr>
          <a:xfrm>
            <a:off x="7517695" y="11316884"/>
            <a:ext cx="9348610" cy="730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t>model = LinearRegression()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E294D0-3554-2F1E-4BCA-68D59DEFE9F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15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88" name="線形回帰で88歳の歯周病の歯の本数を予測する"/>
          <p:cNvSpPr txBox="1"/>
          <p:nvPr/>
        </p:nvSpPr>
        <p:spPr>
          <a:xfrm>
            <a:off x="5876899" y="329238"/>
            <a:ext cx="12630202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線形回帰で88歳の歯周病の歯の本数を予測する</a:t>
            </a:r>
          </a:p>
        </p:txBody>
      </p:sp>
      <p:sp>
        <p:nvSpPr>
          <p:cNvPr id="289" name="scikit-learnを用いた機械学習の書き方"/>
          <p:cNvSpPr txBox="1"/>
          <p:nvPr/>
        </p:nvSpPr>
        <p:spPr>
          <a:xfrm>
            <a:off x="6545040" y="1823556"/>
            <a:ext cx="11293920" cy="730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t>scikit-learnを用いた機械学習の書き方</a:t>
            </a:r>
          </a:p>
        </p:txBody>
      </p:sp>
      <p:sp>
        <p:nvSpPr>
          <p:cNvPr id="290" name="今回は、モデル名をmodel、説明変数をx(年齢)、…"/>
          <p:cNvSpPr txBox="1"/>
          <p:nvPr/>
        </p:nvSpPr>
        <p:spPr>
          <a:xfrm>
            <a:off x="5079834" y="5764693"/>
            <a:ext cx="14224331" cy="1670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900"/>
            </a:pPr>
            <a:r>
              <a:t>今回は、モデル名をmodel、説明変数をx(年齢)、</a:t>
            </a:r>
          </a:p>
          <a:p>
            <a:pPr>
              <a:defRPr sz="4900"/>
            </a:pPr>
            <a:r>
              <a:t>目的変数をy(歯周病の歯の本数)としたい</a:t>
            </a:r>
          </a:p>
        </p:txBody>
      </p:sp>
      <p:sp>
        <p:nvSpPr>
          <p:cNvPr id="291" name="model = fit(x,y)"/>
          <p:cNvSpPr txBox="1"/>
          <p:nvPr/>
        </p:nvSpPr>
        <p:spPr>
          <a:xfrm>
            <a:off x="10189427" y="8180064"/>
            <a:ext cx="3523401" cy="856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rPr dirty="0" err="1"/>
              <a:t>model</a:t>
            </a:r>
            <a:r>
              <a:rPr lang="en-US" dirty="0" err="1"/>
              <a:t>.</a:t>
            </a:r>
            <a:r>
              <a:rPr dirty="0" err="1"/>
              <a:t>fit</a:t>
            </a:r>
            <a:r>
              <a:rPr dirty="0"/>
              <a:t>(</a:t>
            </a:r>
            <a:r>
              <a:rPr dirty="0" err="1"/>
              <a:t>x,y</a:t>
            </a:r>
            <a:r>
              <a:rPr dirty="0"/>
              <a:t>)</a:t>
            </a:r>
          </a:p>
        </p:txBody>
      </p:sp>
      <p:sp>
        <p:nvSpPr>
          <p:cNvPr id="292" name="②データを入れて学習させる…"/>
          <p:cNvSpPr txBox="1"/>
          <p:nvPr/>
        </p:nvSpPr>
        <p:spPr>
          <a:xfrm>
            <a:off x="4533452" y="3375024"/>
            <a:ext cx="15317097" cy="156845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/>
            </a:pPr>
            <a:r>
              <a:t>②データを入れて学習させる</a:t>
            </a:r>
          </a:p>
          <a:p>
            <a:pPr algn="l">
              <a:defRPr sz="4500"/>
            </a:pPr>
            <a:r>
              <a:t>(モデル名).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fit</a:t>
            </a:r>
            <a:r>
              <a:t>(説明変数,目的変数)</a:t>
            </a:r>
          </a:p>
        </p:txBody>
      </p:sp>
      <p:sp>
        <p:nvSpPr>
          <p:cNvPr id="293" name="modelは線形回帰を選んでいるので、…"/>
          <p:cNvSpPr txBox="1"/>
          <p:nvPr/>
        </p:nvSpPr>
        <p:spPr>
          <a:xfrm>
            <a:off x="5305376" y="10034746"/>
            <a:ext cx="13291504" cy="167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900"/>
            </a:pPr>
            <a:r>
              <a:t>modelは線形回帰を選んでいるので、</a:t>
            </a:r>
          </a:p>
          <a:p>
            <a:pPr>
              <a:defRPr sz="4900"/>
            </a:pPr>
            <a:r>
              <a:t>これでxとyを用いて線形回帰による学習を行う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ED10F35-CE68-EBD0-3F8E-8C5E136D3B9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16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96" name="線形回帰で88歳の歯周病の歯の本数を予測する"/>
          <p:cNvSpPr txBox="1"/>
          <p:nvPr/>
        </p:nvSpPr>
        <p:spPr>
          <a:xfrm>
            <a:off x="5876899" y="329238"/>
            <a:ext cx="12630202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線形回帰で88歳の歯周病の歯の本数を予測する</a:t>
            </a:r>
          </a:p>
        </p:txBody>
      </p:sp>
      <p:sp>
        <p:nvSpPr>
          <p:cNvPr id="297" name="scikit-learnを用いた機械学習の書き方"/>
          <p:cNvSpPr txBox="1"/>
          <p:nvPr/>
        </p:nvSpPr>
        <p:spPr>
          <a:xfrm>
            <a:off x="6545040" y="1823556"/>
            <a:ext cx="11293920" cy="730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t>scikit-learnを用いた機械学習の書き方</a:t>
            </a:r>
          </a:p>
        </p:txBody>
      </p:sp>
      <p:sp>
        <p:nvSpPr>
          <p:cNvPr id="298" name="線形回帰での傾きと切片を求める。…"/>
          <p:cNvSpPr txBox="1"/>
          <p:nvPr/>
        </p:nvSpPr>
        <p:spPr>
          <a:xfrm>
            <a:off x="6422135" y="6755694"/>
            <a:ext cx="11539729" cy="167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900"/>
            </a:pPr>
            <a:r>
              <a:t>線形回帰での傾きと切片を求める。</a:t>
            </a:r>
          </a:p>
          <a:p>
            <a:pPr>
              <a:defRPr sz="4900"/>
            </a:pPr>
            <a:r>
              <a:t>中身を出力したいので、print()を用いる</a:t>
            </a:r>
          </a:p>
        </p:txBody>
      </p:sp>
      <p:sp>
        <p:nvSpPr>
          <p:cNvPr id="299" name="print(model.coef_)"/>
          <p:cNvSpPr txBox="1"/>
          <p:nvPr/>
        </p:nvSpPr>
        <p:spPr>
          <a:xfrm>
            <a:off x="8823549" y="9361664"/>
            <a:ext cx="6255157" cy="730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rPr dirty="0"/>
              <a:t>print(</a:t>
            </a:r>
            <a:r>
              <a:rPr dirty="0" err="1"/>
              <a:t>model.coef</a:t>
            </a:r>
            <a:r>
              <a:rPr dirty="0"/>
              <a:t>_)</a:t>
            </a:r>
          </a:p>
        </p:txBody>
      </p:sp>
      <p:sp>
        <p:nvSpPr>
          <p:cNvPr id="300" name="③傾き(偏回帰係数)と切片(定数項)を求める…"/>
          <p:cNvSpPr txBox="1"/>
          <p:nvPr/>
        </p:nvSpPr>
        <p:spPr>
          <a:xfrm>
            <a:off x="4533452" y="3375024"/>
            <a:ext cx="15317097" cy="243205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/>
            </a:pPr>
            <a:r>
              <a:t>③傾き(偏回帰係数)と切片(定数項)を求める</a:t>
            </a:r>
          </a:p>
          <a:p>
            <a:pPr algn="l">
              <a:defRPr sz="4500"/>
            </a:pPr>
            <a:r>
              <a:t>(モデル名).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coef_</a:t>
            </a:r>
            <a:r>
              <a:t>             #傾き</a:t>
            </a:r>
          </a:p>
          <a:p>
            <a:pPr algn="l">
              <a:defRPr sz="4500"/>
            </a:pPr>
            <a:r>
              <a:t>(モデル名).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intercept_ </a:t>
            </a:r>
            <a:r>
              <a:t>     #切片</a:t>
            </a:r>
          </a:p>
        </p:txBody>
      </p:sp>
      <p:sp>
        <p:nvSpPr>
          <p:cNvPr id="301" name="print(model.coef_)"/>
          <p:cNvSpPr txBox="1"/>
          <p:nvPr/>
        </p:nvSpPr>
        <p:spPr>
          <a:xfrm>
            <a:off x="8878172" y="10629829"/>
            <a:ext cx="6145914" cy="856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rPr dirty="0"/>
              <a:t>print(</a:t>
            </a:r>
            <a:r>
              <a:rPr dirty="0" err="1"/>
              <a:t>model.</a:t>
            </a:r>
            <a:r>
              <a:rPr lang="en-US" dirty="0" err="1"/>
              <a:t>intercept</a:t>
            </a:r>
            <a:r>
              <a:rPr dirty="0"/>
              <a:t>_)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1D94E54-093E-856B-01A4-5E195DAE5C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17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04" name="線形回帰で88歳の歯周病の歯の本数を予測する"/>
          <p:cNvSpPr txBox="1"/>
          <p:nvPr/>
        </p:nvSpPr>
        <p:spPr>
          <a:xfrm>
            <a:off x="5876899" y="329238"/>
            <a:ext cx="12630202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線形回帰で88歳の歯周病の歯の本数を予測する</a:t>
            </a:r>
          </a:p>
        </p:txBody>
      </p:sp>
      <p:sp>
        <p:nvSpPr>
          <p:cNvPr id="305" name="scikit-learnを用いた機械学習の書き方"/>
          <p:cNvSpPr txBox="1"/>
          <p:nvPr/>
        </p:nvSpPr>
        <p:spPr>
          <a:xfrm>
            <a:off x="6545040" y="1823556"/>
            <a:ext cx="11293920" cy="730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t>scikit-learnを用いた機械学習の書き方</a:t>
            </a:r>
          </a:p>
        </p:txBody>
      </p:sp>
      <p:sp>
        <p:nvSpPr>
          <p:cNvPr id="306" name="88才の時の歯の本数を知りたいので、"/>
          <p:cNvSpPr txBox="1"/>
          <p:nvPr/>
        </p:nvSpPr>
        <p:spPr>
          <a:xfrm>
            <a:off x="6794689" y="6195094"/>
            <a:ext cx="10794622" cy="856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rPr lang="en-US" dirty="0"/>
              <a:t>70</a:t>
            </a:r>
            <a:r>
              <a:rPr dirty="0"/>
              <a:t>才の時の歯の本数を知りたいので、</a:t>
            </a:r>
          </a:p>
        </p:txBody>
      </p:sp>
      <p:sp>
        <p:nvSpPr>
          <p:cNvPr id="307" name="test = [[88]]…"/>
          <p:cNvSpPr txBox="1"/>
          <p:nvPr/>
        </p:nvSpPr>
        <p:spPr>
          <a:xfrm>
            <a:off x="5118017" y="8528402"/>
            <a:ext cx="11599329" cy="2364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900"/>
            </a:pPr>
            <a:r>
              <a:rPr dirty="0"/>
              <a:t>test = [[</a:t>
            </a:r>
            <a:r>
              <a:rPr lang="en-US" dirty="0"/>
              <a:t>70</a:t>
            </a:r>
            <a:r>
              <a:rPr dirty="0"/>
              <a:t>]]</a:t>
            </a:r>
          </a:p>
          <a:p>
            <a:pPr algn="l">
              <a:defRPr sz="4900"/>
            </a:pPr>
            <a:r>
              <a:rPr dirty="0" err="1"/>
              <a:t>num_teeth</a:t>
            </a:r>
            <a:r>
              <a:rPr dirty="0"/>
              <a:t> = </a:t>
            </a:r>
            <a:r>
              <a:rPr dirty="0" err="1"/>
              <a:t>model.predict</a:t>
            </a:r>
            <a:r>
              <a:rPr dirty="0"/>
              <a:t>(test)</a:t>
            </a:r>
          </a:p>
          <a:p>
            <a:pPr algn="l">
              <a:defRPr sz="4900"/>
            </a:pPr>
            <a:r>
              <a:rPr dirty="0"/>
              <a:t>print(“</a:t>
            </a:r>
            <a:r>
              <a:rPr lang="en-US" dirty="0"/>
              <a:t>70</a:t>
            </a:r>
            <a:r>
              <a:rPr dirty="0"/>
              <a:t>才の時の本数は”,num_teeth,”</a:t>
            </a:r>
            <a:r>
              <a:rPr lang="ja-JP" altLang="en-US" dirty="0"/>
              <a:t>本</a:t>
            </a:r>
            <a:r>
              <a:rPr dirty="0"/>
              <a:t>”)</a:t>
            </a:r>
          </a:p>
        </p:txBody>
      </p:sp>
      <p:sp>
        <p:nvSpPr>
          <p:cNvPr id="308" name="④予測を行う…"/>
          <p:cNvSpPr txBox="1"/>
          <p:nvPr/>
        </p:nvSpPr>
        <p:spPr>
          <a:xfrm>
            <a:off x="4730177" y="3661285"/>
            <a:ext cx="15317097" cy="156845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/>
            </a:pPr>
            <a:r>
              <a:t>④予測を行う</a:t>
            </a:r>
          </a:p>
          <a:p>
            <a:pPr algn="l">
              <a:defRPr sz="4500"/>
            </a:pPr>
            <a:r>
              <a:t>(モデル名).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predict</a:t>
            </a:r>
            <a:r>
              <a:t>(新たな説明変数) 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D8AC2D2-EFC0-ED9F-B2D0-29C02D66CF9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18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11" name="線形回帰で88歳の歯周病の歯の本数を予測する"/>
          <p:cNvSpPr txBox="1"/>
          <p:nvPr/>
        </p:nvSpPr>
        <p:spPr>
          <a:xfrm>
            <a:off x="5876899" y="329238"/>
            <a:ext cx="12630202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線形回帰で88歳の歯周病の歯の本数を予測する</a:t>
            </a:r>
          </a:p>
        </p:txBody>
      </p:sp>
      <p:sp>
        <p:nvSpPr>
          <p:cNvPr id="312" name="scikit-learnを用いた機械学習の書き方"/>
          <p:cNvSpPr txBox="1"/>
          <p:nvPr/>
        </p:nvSpPr>
        <p:spPr>
          <a:xfrm>
            <a:off x="6545040" y="1823556"/>
            <a:ext cx="11293920" cy="730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t>scikit-learnを用いた機械学習の書き方</a:t>
            </a:r>
          </a:p>
        </p:txBody>
      </p:sp>
      <p:sp>
        <p:nvSpPr>
          <p:cNvPr id="313" name="88才の時の歯の本数を知りたいので、"/>
          <p:cNvSpPr txBox="1"/>
          <p:nvPr/>
        </p:nvSpPr>
        <p:spPr>
          <a:xfrm>
            <a:off x="6794689" y="6195094"/>
            <a:ext cx="10794622" cy="856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rPr lang="en-US" dirty="0"/>
              <a:t>70</a:t>
            </a:r>
            <a:r>
              <a:rPr dirty="0"/>
              <a:t>才の時の歯の本数を知りたいので、</a:t>
            </a:r>
          </a:p>
        </p:txBody>
      </p:sp>
      <p:sp>
        <p:nvSpPr>
          <p:cNvPr id="314" name="test = [[88]]…"/>
          <p:cNvSpPr txBox="1"/>
          <p:nvPr/>
        </p:nvSpPr>
        <p:spPr>
          <a:xfrm>
            <a:off x="5118017" y="8528402"/>
            <a:ext cx="14130471" cy="2364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900"/>
            </a:pPr>
            <a:r>
              <a:rPr dirty="0"/>
              <a:t>test = [[</a:t>
            </a:r>
            <a:r>
              <a:rPr lang="en-US" dirty="0"/>
              <a:t>70</a:t>
            </a:r>
            <a:r>
              <a:rPr dirty="0"/>
              <a:t>]]</a:t>
            </a:r>
          </a:p>
          <a:p>
            <a:pPr algn="l">
              <a:defRPr sz="4900"/>
            </a:pPr>
            <a:r>
              <a:rPr dirty="0" err="1"/>
              <a:t>num_teeth</a:t>
            </a:r>
            <a:r>
              <a:rPr dirty="0"/>
              <a:t> = </a:t>
            </a:r>
            <a:r>
              <a:rPr dirty="0" err="1"/>
              <a:t>model.predict</a:t>
            </a:r>
            <a:r>
              <a:rPr dirty="0"/>
              <a:t>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[[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70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]]</a:t>
            </a:r>
            <a:r>
              <a:rPr dirty="0"/>
              <a:t>)</a:t>
            </a:r>
          </a:p>
          <a:p>
            <a:pPr algn="l">
              <a:defRPr sz="4900"/>
            </a:pPr>
            <a:r>
              <a:rPr dirty="0"/>
              <a:t>print(“</a:t>
            </a:r>
            <a:r>
              <a:rPr lang="en-US" dirty="0"/>
              <a:t>70</a:t>
            </a:r>
            <a:r>
              <a:rPr dirty="0"/>
              <a:t>才の時の本数は”,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model.predict([[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70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]])</a:t>
            </a:r>
            <a:r>
              <a:rPr dirty="0"/>
              <a:t>,”本”)</a:t>
            </a:r>
          </a:p>
        </p:txBody>
      </p:sp>
      <p:sp>
        <p:nvSpPr>
          <p:cNvPr id="315" name="④予測を行う…"/>
          <p:cNvSpPr txBox="1"/>
          <p:nvPr/>
        </p:nvSpPr>
        <p:spPr>
          <a:xfrm>
            <a:off x="4730177" y="3661285"/>
            <a:ext cx="15317097" cy="156845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/>
            </a:pPr>
            <a:r>
              <a:t>④予測を行う</a:t>
            </a:r>
          </a:p>
          <a:p>
            <a:pPr algn="l">
              <a:defRPr sz="4500"/>
            </a:pPr>
            <a:r>
              <a:t>(モデル名).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predict</a:t>
            </a:r>
            <a:r>
              <a:t>(新たな説明変数) 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6241997-1D89-103B-40DD-08B4E68AAF8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19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56" name="前回のデータ"/>
          <p:cNvSpPr txBox="1"/>
          <p:nvPr/>
        </p:nvSpPr>
        <p:spPr>
          <a:xfrm>
            <a:off x="5757747" y="239846"/>
            <a:ext cx="13383564" cy="8874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Spyder</a:t>
            </a:r>
            <a:r>
              <a:rPr lang="ja-JP" altLang="en-US" dirty="0"/>
              <a:t>の準備</a:t>
            </a:r>
            <a:endParaRPr dirty="0"/>
          </a:p>
        </p:txBody>
      </p:sp>
      <p:sp>
        <p:nvSpPr>
          <p:cNvPr id="261" name="線形回帰で88歳の歯周病の歯の本数を予測する"/>
          <p:cNvSpPr txBox="1"/>
          <p:nvPr/>
        </p:nvSpPr>
        <p:spPr>
          <a:xfrm>
            <a:off x="3977969" y="1781979"/>
            <a:ext cx="14430232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rPr lang="en-US" altLang="ja-JP" dirty="0"/>
              <a:t>Spyder</a:t>
            </a:r>
            <a:r>
              <a:rPr lang="ja-JP" altLang="en-US" dirty="0"/>
              <a:t>を開きましょう</a:t>
            </a:r>
            <a:r>
              <a:rPr lang="en-US" altLang="ja-JP" dirty="0"/>
              <a:t>(anaconda</a:t>
            </a:r>
            <a:r>
              <a:rPr lang="ja-JP" altLang="en-US" dirty="0"/>
              <a:t>なら</a:t>
            </a:r>
            <a:r>
              <a:rPr lang="en-US" altLang="ja-JP" dirty="0" err="1"/>
              <a:t>iryouAI</a:t>
            </a:r>
            <a:r>
              <a:rPr lang="ja-JP" altLang="en-US" dirty="0"/>
              <a:t>の仮想環境</a:t>
            </a:r>
            <a:r>
              <a:rPr lang="en-US" altLang="ja-JP" dirty="0"/>
              <a:t>)</a:t>
            </a:r>
            <a:endParaRPr dirty="0"/>
          </a:p>
        </p:txBody>
      </p:sp>
      <p:sp>
        <p:nvSpPr>
          <p:cNvPr id="9" name="線形回帰で88歳の歯周病の歯の本数を予測する">
            <a:extLst>
              <a:ext uri="{FF2B5EF4-FFF2-40B4-BE49-F238E27FC236}">
                <a16:creationId xmlns:a16="http://schemas.microsoft.com/office/drawing/2014/main" id="{B7B3D8E5-16ED-4EB7-91EF-D70E9F08843E}"/>
              </a:ext>
            </a:extLst>
          </p:cNvPr>
          <p:cNvSpPr txBox="1"/>
          <p:nvPr/>
        </p:nvSpPr>
        <p:spPr>
          <a:xfrm>
            <a:off x="3977969" y="2540537"/>
            <a:ext cx="8175315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rPr lang="en-US" altLang="ja-JP" dirty="0" err="1"/>
              <a:t>Webclass</a:t>
            </a:r>
            <a:r>
              <a:rPr lang="ja-JP" altLang="en-US" dirty="0"/>
              <a:t>の</a:t>
            </a:r>
            <a:r>
              <a:rPr lang="en-US" altLang="ja-JP" dirty="0"/>
              <a:t>2.txt</a:t>
            </a:r>
            <a:r>
              <a:rPr lang="ja-JP" altLang="en-US" dirty="0"/>
              <a:t>を開きましょう</a:t>
            </a:r>
            <a:endParaRPr dirty="0"/>
          </a:p>
        </p:txBody>
      </p:sp>
      <p:sp>
        <p:nvSpPr>
          <p:cNvPr id="11" name="線形回帰で88歳の歯周病の歯の本数を予測する">
            <a:extLst>
              <a:ext uri="{FF2B5EF4-FFF2-40B4-BE49-F238E27FC236}">
                <a16:creationId xmlns:a16="http://schemas.microsoft.com/office/drawing/2014/main" id="{C7B794FE-33E5-4488-AFD3-BFAD30792E3A}"/>
              </a:ext>
            </a:extLst>
          </p:cNvPr>
          <p:cNvSpPr txBox="1"/>
          <p:nvPr/>
        </p:nvSpPr>
        <p:spPr>
          <a:xfrm>
            <a:off x="2538276" y="3634481"/>
            <a:ext cx="19710524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rPr lang="en-US" altLang="ja-JP" dirty="0" err="1"/>
              <a:t>Webclass</a:t>
            </a:r>
            <a:r>
              <a:rPr lang="ja-JP" altLang="en-US" dirty="0"/>
              <a:t>の</a:t>
            </a:r>
            <a:r>
              <a:rPr lang="en-US" altLang="ja-JP" dirty="0"/>
              <a:t>2.csv</a:t>
            </a:r>
            <a:r>
              <a:rPr lang="ja-JP" altLang="en-US" dirty="0"/>
              <a:t>が</a:t>
            </a:r>
            <a:r>
              <a:rPr lang="en-US" altLang="ja-JP" dirty="0" err="1"/>
              <a:t>iryoAI</a:t>
            </a:r>
            <a:r>
              <a:rPr lang="ja-JP" altLang="en-US" dirty="0"/>
              <a:t>のフォルダに保存されていることを確認しましょう</a:t>
            </a:r>
            <a:endParaRPr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547EAFB-E054-4903-9FC5-3A0FFB42A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82" y="4991837"/>
            <a:ext cx="14041687" cy="76709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D4DCB34-4C24-4871-8117-D5F2C1C08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4886" y="4816156"/>
            <a:ext cx="5793914" cy="80847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A43FD69-2918-49EF-7C6D-B1BA4BF7BF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409078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x = [[35,21,45,58,77]]…"/>
          <p:cNvSpPr txBox="1"/>
          <p:nvPr/>
        </p:nvSpPr>
        <p:spPr>
          <a:xfrm>
            <a:off x="2057014" y="1805758"/>
            <a:ext cx="9746258" cy="9028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700"/>
            </a:pPr>
            <a:r>
              <a:rPr lang="en-US" sz="3600" dirty="0"/>
              <a:t>from </a:t>
            </a:r>
            <a:r>
              <a:rPr lang="en-US" sz="3600" dirty="0" err="1"/>
              <a:t>sklearn.linear_model</a:t>
            </a:r>
            <a:r>
              <a:rPr lang="en-US" sz="3600" dirty="0"/>
              <a:t> import </a:t>
            </a:r>
            <a:r>
              <a:rPr lang="en-US" sz="3600" dirty="0" err="1"/>
              <a:t>LinearRegression</a:t>
            </a:r>
            <a:endParaRPr lang="en-US" sz="3600" dirty="0"/>
          </a:p>
          <a:p>
            <a:pPr algn="l">
              <a:defRPr sz="2700"/>
            </a:pPr>
            <a:endParaRPr lang="en-US" sz="3600" dirty="0"/>
          </a:p>
          <a:p>
            <a:pPr algn="l">
              <a:defRPr sz="2700"/>
            </a:pPr>
            <a:r>
              <a:rPr lang="en-US" sz="3600" dirty="0"/>
              <a:t>x = [[35],[21],[45],[58],[77]]</a:t>
            </a:r>
          </a:p>
          <a:p>
            <a:pPr algn="l">
              <a:defRPr sz="2700"/>
            </a:pPr>
            <a:r>
              <a:rPr lang="en-US" sz="3600" dirty="0"/>
              <a:t>y = [3,0,6,8,13]</a:t>
            </a:r>
          </a:p>
          <a:p>
            <a:pPr algn="l">
              <a:defRPr sz="2700"/>
            </a:pPr>
            <a:endParaRPr sz="3600" dirty="0"/>
          </a:p>
          <a:p>
            <a:pPr algn="l"/>
            <a:r>
              <a:rPr sz="4000" dirty="0"/>
              <a:t>model = </a:t>
            </a:r>
            <a:r>
              <a:rPr sz="4000" dirty="0" err="1"/>
              <a:t>LinearRegression</a:t>
            </a:r>
            <a:r>
              <a:rPr sz="4000" dirty="0"/>
              <a:t>()</a:t>
            </a:r>
          </a:p>
          <a:p>
            <a:pPr algn="l"/>
            <a:endParaRPr sz="4000" dirty="0"/>
          </a:p>
          <a:p>
            <a:pPr algn="l"/>
            <a:r>
              <a:rPr sz="4000" dirty="0" err="1"/>
              <a:t>model.fit</a:t>
            </a:r>
            <a:r>
              <a:rPr sz="4000" dirty="0"/>
              <a:t>(</a:t>
            </a:r>
            <a:r>
              <a:rPr sz="4000" dirty="0" err="1"/>
              <a:t>x,y</a:t>
            </a:r>
            <a:r>
              <a:rPr sz="4000" dirty="0"/>
              <a:t>)</a:t>
            </a:r>
          </a:p>
          <a:p>
            <a:pPr algn="l"/>
            <a:endParaRPr sz="4000" dirty="0"/>
          </a:p>
          <a:p>
            <a:pPr algn="l"/>
            <a:r>
              <a:rPr sz="4000" dirty="0"/>
              <a:t>print(</a:t>
            </a:r>
            <a:r>
              <a:rPr sz="4000" dirty="0" err="1"/>
              <a:t>model.coef</a:t>
            </a:r>
            <a:r>
              <a:rPr sz="4000" dirty="0"/>
              <a:t>_)</a:t>
            </a:r>
          </a:p>
          <a:p>
            <a:pPr algn="l"/>
            <a:r>
              <a:rPr sz="4000" dirty="0"/>
              <a:t>print(</a:t>
            </a:r>
            <a:r>
              <a:rPr sz="4000" dirty="0" err="1"/>
              <a:t>model.intercept</a:t>
            </a:r>
            <a:r>
              <a:rPr sz="4000" dirty="0"/>
              <a:t>_)</a:t>
            </a:r>
          </a:p>
          <a:p>
            <a:pPr algn="l"/>
            <a:endParaRPr sz="4000" dirty="0"/>
          </a:p>
          <a:p>
            <a:pPr algn="l"/>
            <a:r>
              <a:rPr sz="4000" dirty="0"/>
              <a:t>test = [[</a:t>
            </a:r>
            <a:r>
              <a:rPr lang="en-US" sz="4000" dirty="0"/>
              <a:t>70</a:t>
            </a:r>
            <a:r>
              <a:rPr sz="4000" dirty="0"/>
              <a:t>]]</a:t>
            </a:r>
          </a:p>
          <a:p>
            <a:pPr algn="l"/>
            <a:r>
              <a:rPr sz="4000" dirty="0" err="1"/>
              <a:t>num_teeth</a:t>
            </a:r>
            <a:r>
              <a:rPr sz="4000" dirty="0"/>
              <a:t> = </a:t>
            </a:r>
            <a:r>
              <a:rPr sz="4000" dirty="0" err="1"/>
              <a:t>model.predict</a:t>
            </a:r>
            <a:r>
              <a:rPr sz="4000" dirty="0"/>
              <a:t>(test)</a:t>
            </a:r>
          </a:p>
          <a:p>
            <a:pPr algn="l"/>
            <a:r>
              <a:rPr sz="4000" dirty="0"/>
              <a:t>print(“</a:t>
            </a:r>
            <a:r>
              <a:rPr lang="en-US" sz="4000" dirty="0"/>
              <a:t>70</a:t>
            </a:r>
            <a:r>
              <a:rPr sz="4000" dirty="0"/>
              <a:t>歳の時の本数は",num_teeth,"</a:t>
            </a:r>
            <a:r>
              <a:rPr lang="ja-JP" altLang="en-US" sz="4000" dirty="0"/>
              <a:t>本</a:t>
            </a:r>
            <a:r>
              <a:rPr sz="4000" dirty="0"/>
              <a:t>")</a:t>
            </a:r>
          </a:p>
        </p:txBody>
      </p:sp>
      <p:sp>
        <p:nvSpPr>
          <p:cNvPr id="318" name="①学習モデルの選択(今回は線形回帰)…"/>
          <p:cNvSpPr txBox="1"/>
          <p:nvPr/>
        </p:nvSpPr>
        <p:spPr>
          <a:xfrm>
            <a:off x="12911471" y="2867025"/>
            <a:ext cx="10272993" cy="79819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500"/>
            </a:pPr>
            <a:r>
              <a:rPr dirty="0"/>
              <a:t>①</a:t>
            </a:r>
            <a:r>
              <a:rPr dirty="0" err="1"/>
              <a:t>学習モデルの選択</a:t>
            </a:r>
            <a:r>
              <a:rPr dirty="0"/>
              <a:t>(</a:t>
            </a:r>
            <a:r>
              <a:rPr dirty="0" err="1"/>
              <a:t>今回は線形回帰</a:t>
            </a:r>
            <a:r>
              <a:rPr dirty="0"/>
              <a:t>)</a:t>
            </a:r>
          </a:p>
          <a:p>
            <a:pPr algn="l">
              <a:defRPr sz="3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 =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LinearRegression</a:t>
            </a:r>
            <a:r>
              <a:rPr dirty="0"/>
              <a:t>()</a:t>
            </a:r>
          </a:p>
          <a:p>
            <a:pPr algn="l">
              <a:defRPr sz="3500"/>
            </a:pPr>
            <a:endParaRPr dirty="0"/>
          </a:p>
          <a:p>
            <a:pPr algn="l">
              <a:defRPr sz="3500"/>
            </a:pPr>
            <a:r>
              <a:rPr dirty="0"/>
              <a:t>②</a:t>
            </a:r>
            <a:r>
              <a:rPr dirty="0" err="1"/>
              <a:t>データを入れて学習させる</a:t>
            </a:r>
            <a:endParaRPr dirty="0"/>
          </a:p>
          <a:p>
            <a:pPr algn="l">
              <a:defRPr sz="3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).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fit</a:t>
            </a:r>
            <a:r>
              <a:rPr dirty="0"/>
              <a:t>(</a:t>
            </a:r>
            <a:r>
              <a:rPr dirty="0" err="1"/>
              <a:t>説明変数,目的変数</a:t>
            </a:r>
            <a:r>
              <a:rPr dirty="0"/>
              <a:t>)</a:t>
            </a:r>
          </a:p>
          <a:p>
            <a:pPr algn="l">
              <a:defRPr sz="3500"/>
            </a:pPr>
            <a:endParaRPr dirty="0"/>
          </a:p>
          <a:p>
            <a:pPr algn="l">
              <a:defRPr sz="3500"/>
            </a:pPr>
            <a:r>
              <a:rPr dirty="0"/>
              <a:t>③</a:t>
            </a:r>
            <a:r>
              <a:rPr dirty="0" err="1"/>
              <a:t>傾き</a:t>
            </a:r>
            <a:r>
              <a:rPr dirty="0"/>
              <a:t>(</a:t>
            </a:r>
            <a:r>
              <a:rPr dirty="0" err="1"/>
              <a:t>偏回帰係数</a:t>
            </a:r>
            <a:r>
              <a:rPr dirty="0"/>
              <a:t>)</a:t>
            </a:r>
            <a:r>
              <a:rPr dirty="0" err="1"/>
              <a:t>と切片</a:t>
            </a:r>
            <a:r>
              <a:rPr dirty="0"/>
              <a:t>(</a:t>
            </a:r>
            <a:r>
              <a:rPr dirty="0" err="1"/>
              <a:t>定数項</a:t>
            </a:r>
            <a:r>
              <a:rPr dirty="0"/>
              <a:t>)</a:t>
            </a:r>
            <a:r>
              <a:rPr dirty="0" err="1"/>
              <a:t>を求める</a:t>
            </a:r>
            <a:endParaRPr dirty="0"/>
          </a:p>
          <a:p>
            <a:pPr algn="l">
              <a:defRPr sz="3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).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coef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_</a:t>
            </a:r>
            <a:r>
              <a:rPr dirty="0"/>
              <a:t>             #傾き</a:t>
            </a:r>
          </a:p>
          <a:p>
            <a:pPr algn="l">
              <a:defRPr sz="3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).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intercept_ </a:t>
            </a:r>
            <a:r>
              <a:rPr dirty="0"/>
              <a:t>     #切片</a:t>
            </a:r>
          </a:p>
          <a:p>
            <a:pPr algn="l">
              <a:defRPr sz="3500"/>
            </a:pPr>
            <a:endParaRPr dirty="0"/>
          </a:p>
          <a:p>
            <a:pPr algn="l">
              <a:defRPr sz="3500"/>
            </a:pPr>
            <a:r>
              <a:rPr dirty="0"/>
              <a:t>④</a:t>
            </a:r>
            <a:r>
              <a:rPr dirty="0" err="1"/>
              <a:t>予測を行う</a:t>
            </a:r>
            <a:endParaRPr dirty="0"/>
          </a:p>
          <a:p>
            <a:pPr algn="l">
              <a:defRPr sz="3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).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predict</a:t>
            </a:r>
            <a:r>
              <a:rPr dirty="0"/>
              <a:t>(</a:t>
            </a:r>
            <a:r>
              <a:rPr dirty="0" err="1"/>
              <a:t>新たな説明変数</a:t>
            </a:r>
            <a:r>
              <a:rPr dirty="0"/>
              <a:t>) </a:t>
            </a:r>
          </a:p>
        </p:txBody>
      </p:sp>
      <p:sp>
        <p:nvSpPr>
          <p:cNvPr id="319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20" name="線形回帰で88歳の歯周病の歯の本数を予測する"/>
          <p:cNvSpPr txBox="1"/>
          <p:nvPr/>
        </p:nvSpPr>
        <p:spPr>
          <a:xfrm>
            <a:off x="5876899" y="329238"/>
            <a:ext cx="12630202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線形回帰で88歳の歯周病の歯の本数を予測する</a:t>
            </a: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45834F4E-87BB-4AD6-8DCD-C8E47DAFE0AD}"/>
              </a:ext>
            </a:extLst>
          </p:cNvPr>
          <p:cNvSpPr/>
          <p:nvPr/>
        </p:nvSpPr>
        <p:spPr>
          <a:xfrm rot="10577579">
            <a:off x="10097311" y="4299625"/>
            <a:ext cx="2483419" cy="680936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CDA70298-0790-43F8-941E-3E98B3B882E7}"/>
              </a:ext>
            </a:extLst>
          </p:cNvPr>
          <p:cNvSpPr/>
          <p:nvPr/>
        </p:nvSpPr>
        <p:spPr>
          <a:xfrm rot="10577579">
            <a:off x="10071788" y="5565296"/>
            <a:ext cx="2483419" cy="680936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80BF4BD7-175D-4FCC-85DD-0F544D025DEB}"/>
              </a:ext>
            </a:extLst>
          </p:cNvPr>
          <p:cNvSpPr/>
          <p:nvPr/>
        </p:nvSpPr>
        <p:spPr>
          <a:xfrm rot="10800000">
            <a:off x="10071787" y="7388353"/>
            <a:ext cx="2483419" cy="680936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A02C7EFA-1550-4742-A7C2-476E1A0F8308}"/>
              </a:ext>
            </a:extLst>
          </p:cNvPr>
          <p:cNvSpPr/>
          <p:nvPr/>
        </p:nvSpPr>
        <p:spPr>
          <a:xfrm rot="10577579">
            <a:off x="10091201" y="9245263"/>
            <a:ext cx="2483419" cy="680936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3866DDA-A069-C7E5-9761-4B3A73411B4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20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25" name="線形回帰で88歳の歯周病の歯の本数を予測する"/>
          <p:cNvSpPr txBox="1"/>
          <p:nvPr/>
        </p:nvSpPr>
        <p:spPr>
          <a:xfrm>
            <a:off x="5876899" y="329238"/>
            <a:ext cx="12630202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線形回帰で88歳の歯周病の歯の本数を予測する</a:t>
            </a:r>
          </a:p>
        </p:txBody>
      </p:sp>
      <p:sp>
        <p:nvSpPr>
          <p:cNvPr id="326" name="[[0.22983521]]…"/>
          <p:cNvSpPr txBox="1"/>
          <p:nvPr/>
        </p:nvSpPr>
        <p:spPr>
          <a:xfrm>
            <a:off x="3471460" y="11357241"/>
            <a:ext cx="7702430" cy="181075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700"/>
            </a:pPr>
            <a:r>
              <a:rPr dirty="0"/>
              <a:t>[[0.22983521]]</a:t>
            </a:r>
          </a:p>
          <a:p>
            <a:pPr algn="l">
              <a:defRPr sz="3700"/>
            </a:pPr>
            <a:r>
              <a:rPr dirty="0"/>
              <a:t>[-4.84822203]</a:t>
            </a:r>
          </a:p>
          <a:p>
            <a:pPr algn="l">
              <a:defRPr sz="3700"/>
            </a:pPr>
            <a:r>
              <a:rPr lang="en-US" dirty="0"/>
              <a:t>70</a:t>
            </a:r>
            <a:r>
              <a:rPr dirty="0"/>
              <a:t>歳の時の本数は [[</a:t>
            </a:r>
            <a:r>
              <a:rPr lang="en-US" altLang="ja-JP" dirty="0"/>
              <a:t>11.24024284</a:t>
            </a:r>
            <a:r>
              <a:rPr dirty="0"/>
              <a:t>]] </a:t>
            </a:r>
            <a:r>
              <a:rPr lang="ja-JP" altLang="en-US" dirty="0"/>
              <a:t>本</a:t>
            </a:r>
            <a:endParaRPr dirty="0"/>
          </a:p>
        </p:txBody>
      </p:sp>
      <p:sp>
        <p:nvSpPr>
          <p:cNvPr id="7" name="x = [[35,21,45,58,77]]…">
            <a:extLst>
              <a:ext uri="{FF2B5EF4-FFF2-40B4-BE49-F238E27FC236}">
                <a16:creationId xmlns:a16="http://schemas.microsoft.com/office/drawing/2014/main" id="{355E249A-AF39-4788-BCAB-911AE861CE39}"/>
              </a:ext>
            </a:extLst>
          </p:cNvPr>
          <p:cNvSpPr txBox="1"/>
          <p:nvPr/>
        </p:nvSpPr>
        <p:spPr>
          <a:xfrm>
            <a:off x="2057014" y="1805758"/>
            <a:ext cx="9746258" cy="9028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700"/>
            </a:pPr>
            <a:r>
              <a:rPr lang="en-US" sz="3600" dirty="0"/>
              <a:t>from </a:t>
            </a:r>
            <a:r>
              <a:rPr lang="en-US" sz="3600" dirty="0" err="1"/>
              <a:t>sklearn.linear_model</a:t>
            </a:r>
            <a:r>
              <a:rPr lang="en-US" sz="3600" dirty="0"/>
              <a:t> import </a:t>
            </a:r>
            <a:r>
              <a:rPr lang="en-US" sz="3600" dirty="0" err="1"/>
              <a:t>LinearRegression</a:t>
            </a:r>
            <a:endParaRPr lang="en-US" sz="3600" dirty="0"/>
          </a:p>
          <a:p>
            <a:pPr algn="l">
              <a:defRPr sz="2700"/>
            </a:pPr>
            <a:endParaRPr lang="en-US" sz="3600" dirty="0"/>
          </a:p>
          <a:p>
            <a:pPr algn="l">
              <a:defRPr sz="2700"/>
            </a:pPr>
            <a:r>
              <a:rPr lang="en-US" sz="3600" dirty="0"/>
              <a:t>x = [[35],[21],[45],[58],[77]]</a:t>
            </a:r>
          </a:p>
          <a:p>
            <a:pPr algn="l">
              <a:defRPr sz="2700"/>
            </a:pPr>
            <a:r>
              <a:rPr lang="en-US" sz="3600" dirty="0"/>
              <a:t>y = [3,0,6,8,13]</a:t>
            </a:r>
          </a:p>
          <a:p>
            <a:pPr algn="l">
              <a:defRPr sz="2700"/>
            </a:pPr>
            <a:endParaRPr sz="3600" dirty="0"/>
          </a:p>
          <a:p>
            <a:pPr algn="l"/>
            <a:r>
              <a:rPr sz="4000" dirty="0"/>
              <a:t>model = </a:t>
            </a:r>
            <a:r>
              <a:rPr sz="4000" dirty="0" err="1"/>
              <a:t>LinearRegression</a:t>
            </a:r>
            <a:r>
              <a:rPr sz="4000" dirty="0"/>
              <a:t>()</a:t>
            </a:r>
          </a:p>
          <a:p>
            <a:pPr algn="l"/>
            <a:endParaRPr sz="4000" dirty="0"/>
          </a:p>
          <a:p>
            <a:pPr algn="l"/>
            <a:r>
              <a:rPr sz="4000" dirty="0" err="1"/>
              <a:t>model.fit</a:t>
            </a:r>
            <a:r>
              <a:rPr sz="4000" dirty="0"/>
              <a:t>(</a:t>
            </a:r>
            <a:r>
              <a:rPr sz="4000" dirty="0" err="1"/>
              <a:t>x,y</a:t>
            </a:r>
            <a:r>
              <a:rPr sz="4000" dirty="0"/>
              <a:t>)</a:t>
            </a:r>
          </a:p>
          <a:p>
            <a:pPr algn="l"/>
            <a:endParaRPr sz="4000" dirty="0"/>
          </a:p>
          <a:p>
            <a:pPr algn="l"/>
            <a:r>
              <a:rPr sz="4000" dirty="0">
                <a:solidFill>
                  <a:srgbClr val="FF0000"/>
                </a:solidFill>
              </a:rPr>
              <a:t>print(</a:t>
            </a:r>
            <a:r>
              <a:rPr sz="4000" dirty="0" err="1">
                <a:solidFill>
                  <a:srgbClr val="FF0000"/>
                </a:solidFill>
              </a:rPr>
              <a:t>model.coef</a:t>
            </a:r>
            <a:r>
              <a:rPr sz="4000" dirty="0">
                <a:solidFill>
                  <a:srgbClr val="FF0000"/>
                </a:solidFill>
              </a:rPr>
              <a:t>_)</a:t>
            </a:r>
          </a:p>
          <a:p>
            <a:pPr algn="l"/>
            <a:r>
              <a:rPr sz="4000" dirty="0">
                <a:solidFill>
                  <a:srgbClr val="FF0000"/>
                </a:solidFill>
              </a:rPr>
              <a:t>print(</a:t>
            </a:r>
            <a:r>
              <a:rPr sz="4000" dirty="0" err="1">
                <a:solidFill>
                  <a:srgbClr val="FF0000"/>
                </a:solidFill>
              </a:rPr>
              <a:t>model.intercept</a:t>
            </a:r>
            <a:r>
              <a:rPr sz="4000" dirty="0">
                <a:solidFill>
                  <a:srgbClr val="FF0000"/>
                </a:solidFill>
              </a:rPr>
              <a:t>_)</a:t>
            </a:r>
          </a:p>
          <a:p>
            <a:pPr algn="l"/>
            <a:endParaRPr sz="4000" dirty="0"/>
          </a:p>
          <a:p>
            <a:pPr algn="l"/>
            <a:r>
              <a:rPr sz="4000" dirty="0"/>
              <a:t>test = [[</a:t>
            </a:r>
            <a:r>
              <a:rPr lang="en-US" sz="4000" dirty="0"/>
              <a:t>70</a:t>
            </a:r>
            <a:r>
              <a:rPr sz="4000" dirty="0"/>
              <a:t>]]</a:t>
            </a:r>
          </a:p>
          <a:p>
            <a:pPr algn="l"/>
            <a:r>
              <a:rPr sz="4000" dirty="0" err="1"/>
              <a:t>num_teeth</a:t>
            </a:r>
            <a:r>
              <a:rPr sz="4000" dirty="0"/>
              <a:t> = </a:t>
            </a:r>
            <a:r>
              <a:rPr sz="4000" dirty="0" err="1"/>
              <a:t>model.predict</a:t>
            </a:r>
            <a:r>
              <a:rPr sz="4000" dirty="0"/>
              <a:t>(test)</a:t>
            </a:r>
          </a:p>
          <a:p>
            <a:pPr algn="l"/>
            <a:r>
              <a:rPr sz="4000" dirty="0">
                <a:solidFill>
                  <a:srgbClr val="FF0000"/>
                </a:solidFill>
              </a:rPr>
              <a:t>print(“</a:t>
            </a:r>
            <a:r>
              <a:rPr lang="en-US" sz="4000" dirty="0">
                <a:solidFill>
                  <a:srgbClr val="FF0000"/>
                </a:solidFill>
              </a:rPr>
              <a:t>70</a:t>
            </a:r>
            <a:r>
              <a:rPr sz="4000" dirty="0">
                <a:solidFill>
                  <a:srgbClr val="FF0000"/>
                </a:solidFill>
              </a:rPr>
              <a:t>歳の時の本数は",num_teeth,"</a:t>
            </a:r>
            <a:r>
              <a:rPr lang="ja-JP" altLang="en-US" sz="4000" dirty="0">
                <a:solidFill>
                  <a:srgbClr val="FF0000"/>
                </a:solidFill>
              </a:rPr>
              <a:t>本</a:t>
            </a:r>
            <a:r>
              <a:rPr sz="4000" dirty="0">
                <a:solidFill>
                  <a:srgbClr val="FF0000"/>
                </a:solidFill>
              </a:rPr>
              <a:t>")</a:t>
            </a:r>
          </a:p>
        </p:txBody>
      </p:sp>
      <p:sp>
        <p:nvSpPr>
          <p:cNvPr id="8" name="①学習モデルの選択(今回は線形回帰)…">
            <a:extLst>
              <a:ext uri="{FF2B5EF4-FFF2-40B4-BE49-F238E27FC236}">
                <a16:creationId xmlns:a16="http://schemas.microsoft.com/office/drawing/2014/main" id="{BD351A1F-EAB2-4164-8BDD-3BC40C1F4F2B}"/>
              </a:ext>
            </a:extLst>
          </p:cNvPr>
          <p:cNvSpPr txBox="1"/>
          <p:nvPr/>
        </p:nvSpPr>
        <p:spPr>
          <a:xfrm>
            <a:off x="12911471" y="3575050"/>
            <a:ext cx="10272993" cy="65659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500"/>
            </a:pPr>
            <a:r>
              <a:rPr dirty="0">
                <a:solidFill>
                  <a:schemeClr val="tx1"/>
                </a:solidFill>
              </a:rPr>
              <a:t>①</a:t>
            </a:r>
            <a:r>
              <a:rPr dirty="0" err="1">
                <a:solidFill>
                  <a:schemeClr val="tx1"/>
                </a:solidFill>
              </a:rPr>
              <a:t>学習モデルの選択</a:t>
            </a:r>
            <a:r>
              <a:rPr dirty="0">
                <a:solidFill>
                  <a:schemeClr val="tx1"/>
                </a:solidFill>
              </a:rPr>
              <a:t>(</a:t>
            </a:r>
            <a:r>
              <a:rPr dirty="0" err="1">
                <a:solidFill>
                  <a:schemeClr val="tx1"/>
                </a:solidFill>
              </a:rPr>
              <a:t>今回は線形回帰</a:t>
            </a:r>
            <a:r>
              <a:rPr dirty="0">
                <a:solidFill>
                  <a:schemeClr val="tx1"/>
                </a:solidFill>
              </a:rPr>
              <a:t>)</a:t>
            </a:r>
          </a:p>
          <a:p>
            <a:pPr algn="l">
              <a:defRPr sz="3500"/>
            </a:pPr>
            <a:r>
              <a:rPr dirty="0">
                <a:solidFill>
                  <a:schemeClr val="tx1"/>
                </a:solidFill>
              </a:rPr>
              <a:t>(</a:t>
            </a:r>
            <a:r>
              <a:rPr dirty="0" err="1">
                <a:solidFill>
                  <a:schemeClr val="tx1"/>
                </a:solidFill>
              </a:rPr>
              <a:t>モデル名</a:t>
            </a:r>
            <a:r>
              <a:rPr dirty="0">
                <a:solidFill>
                  <a:schemeClr val="tx1"/>
                </a:solidFill>
              </a:rPr>
              <a:t>) = </a:t>
            </a:r>
            <a:r>
              <a:rPr dirty="0" err="1">
                <a:solidFill>
                  <a:schemeClr val="tx1"/>
                </a:solidFill>
              </a:rPr>
              <a:t>LinearRegression</a:t>
            </a:r>
            <a:r>
              <a:rPr dirty="0">
                <a:solidFill>
                  <a:schemeClr val="tx1"/>
                </a:solidFill>
              </a:rPr>
              <a:t>()</a:t>
            </a:r>
          </a:p>
          <a:p>
            <a:pPr algn="l">
              <a:defRPr sz="3500"/>
            </a:pPr>
            <a:endParaRPr dirty="0">
              <a:solidFill>
                <a:schemeClr val="tx1"/>
              </a:solidFill>
            </a:endParaRPr>
          </a:p>
          <a:p>
            <a:pPr algn="l">
              <a:defRPr sz="3500"/>
            </a:pPr>
            <a:r>
              <a:rPr dirty="0">
                <a:solidFill>
                  <a:schemeClr val="tx1"/>
                </a:solidFill>
              </a:rPr>
              <a:t>②</a:t>
            </a:r>
            <a:r>
              <a:rPr dirty="0" err="1">
                <a:solidFill>
                  <a:schemeClr val="tx1"/>
                </a:solidFill>
              </a:rPr>
              <a:t>データを入れて学習させる</a:t>
            </a:r>
            <a:endParaRPr dirty="0">
              <a:solidFill>
                <a:schemeClr val="tx1"/>
              </a:solidFill>
            </a:endParaRPr>
          </a:p>
          <a:p>
            <a:pPr algn="l">
              <a:defRPr sz="3500"/>
            </a:pPr>
            <a:r>
              <a:rPr dirty="0">
                <a:solidFill>
                  <a:schemeClr val="tx1"/>
                </a:solidFill>
              </a:rPr>
              <a:t>(</a:t>
            </a:r>
            <a:r>
              <a:rPr dirty="0" err="1">
                <a:solidFill>
                  <a:schemeClr val="tx1"/>
                </a:solidFill>
              </a:rPr>
              <a:t>モデル名</a:t>
            </a:r>
            <a:r>
              <a:rPr dirty="0">
                <a:solidFill>
                  <a:schemeClr val="tx1"/>
                </a:solidFill>
              </a:rPr>
              <a:t>).fit(</a:t>
            </a:r>
            <a:r>
              <a:rPr dirty="0" err="1">
                <a:solidFill>
                  <a:schemeClr val="tx1"/>
                </a:solidFill>
              </a:rPr>
              <a:t>説明変数,目的変数</a:t>
            </a:r>
            <a:r>
              <a:rPr dirty="0">
                <a:solidFill>
                  <a:schemeClr val="tx1"/>
                </a:solidFill>
              </a:rPr>
              <a:t>)</a:t>
            </a:r>
          </a:p>
          <a:p>
            <a:pPr algn="l">
              <a:defRPr sz="3500"/>
            </a:pPr>
            <a:endParaRPr dirty="0">
              <a:solidFill>
                <a:schemeClr val="tx1"/>
              </a:solidFill>
            </a:endParaRPr>
          </a:p>
          <a:p>
            <a:pPr algn="l">
              <a:defRPr sz="3500"/>
            </a:pPr>
            <a:r>
              <a:rPr dirty="0">
                <a:solidFill>
                  <a:schemeClr val="tx1"/>
                </a:solidFill>
              </a:rPr>
              <a:t>③</a:t>
            </a:r>
            <a:r>
              <a:rPr dirty="0" err="1">
                <a:solidFill>
                  <a:schemeClr val="tx1"/>
                </a:solidFill>
              </a:rPr>
              <a:t>傾き</a:t>
            </a:r>
            <a:r>
              <a:rPr dirty="0">
                <a:solidFill>
                  <a:schemeClr val="tx1"/>
                </a:solidFill>
              </a:rPr>
              <a:t>(</a:t>
            </a:r>
            <a:r>
              <a:rPr dirty="0" err="1">
                <a:solidFill>
                  <a:schemeClr val="tx1"/>
                </a:solidFill>
              </a:rPr>
              <a:t>偏回帰係数</a:t>
            </a:r>
            <a:r>
              <a:rPr dirty="0">
                <a:solidFill>
                  <a:schemeClr val="tx1"/>
                </a:solidFill>
              </a:rPr>
              <a:t>)</a:t>
            </a:r>
            <a:r>
              <a:rPr dirty="0" err="1">
                <a:solidFill>
                  <a:schemeClr val="tx1"/>
                </a:solidFill>
              </a:rPr>
              <a:t>と切片</a:t>
            </a:r>
            <a:r>
              <a:rPr dirty="0">
                <a:solidFill>
                  <a:schemeClr val="tx1"/>
                </a:solidFill>
              </a:rPr>
              <a:t>(</a:t>
            </a:r>
            <a:r>
              <a:rPr dirty="0" err="1">
                <a:solidFill>
                  <a:schemeClr val="tx1"/>
                </a:solidFill>
              </a:rPr>
              <a:t>定数項</a:t>
            </a:r>
            <a:r>
              <a:rPr dirty="0">
                <a:solidFill>
                  <a:schemeClr val="tx1"/>
                </a:solidFill>
              </a:rPr>
              <a:t>)</a:t>
            </a:r>
            <a:r>
              <a:rPr dirty="0" err="1">
                <a:solidFill>
                  <a:schemeClr val="tx1"/>
                </a:solidFill>
              </a:rPr>
              <a:t>を求める</a:t>
            </a:r>
            <a:endParaRPr dirty="0">
              <a:solidFill>
                <a:schemeClr val="tx1"/>
              </a:solidFill>
            </a:endParaRPr>
          </a:p>
          <a:p>
            <a:pPr algn="l">
              <a:defRPr sz="3500"/>
            </a:pPr>
            <a:r>
              <a:rPr dirty="0">
                <a:solidFill>
                  <a:schemeClr val="tx1"/>
                </a:solidFill>
              </a:rPr>
              <a:t>(</a:t>
            </a:r>
            <a:r>
              <a:rPr dirty="0" err="1">
                <a:solidFill>
                  <a:schemeClr val="tx1"/>
                </a:solidFill>
              </a:rPr>
              <a:t>モデル名</a:t>
            </a:r>
            <a:r>
              <a:rPr dirty="0">
                <a:solidFill>
                  <a:schemeClr val="tx1"/>
                </a:solidFill>
              </a:rPr>
              <a:t>).</a:t>
            </a:r>
            <a:r>
              <a:rPr dirty="0" err="1">
                <a:solidFill>
                  <a:schemeClr val="tx1"/>
                </a:solidFill>
              </a:rPr>
              <a:t>coef</a:t>
            </a:r>
            <a:r>
              <a:rPr dirty="0">
                <a:solidFill>
                  <a:schemeClr val="tx1"/>
                </a:solidFill>
              </a:rPr>
              <a:t>_             #傾き</a:t>
            </a:r>
          </a:p>
          <a:p>
            <a:pPr algn="l">
              <a:defRPr sz="3500"/>
            </a:pPr>
            <a:r>
              <a:rPr dirty="0">
                <a:solidFill>
                  <a:schemeClr val="tx1"/>
                </a:solidFill>
              </a:rPr>
              <a:t>(</a:t>
            </a:r>
            <a:r>
              <a:rPr dirty="0" err="1">
                <a:solidFill>
                  <a:schemeClr val="tx1"/>
                </a:solidFill>
              </a:rPr>
              <a:t>モデル名</a:t>
            </a:r>
            <a:r>
              <a:rPr dirty="0">
                <a:solidFill>
                  <a:schemeClr val="tx1"/>
                </a:solidFill>
              </a:rPr>
              <a:t>).intercept_      #切片</a:t>
            </a:r>
          </a:p>
          <a:p>
            <a:pPr algn="l">
              <a:defRPr sz="3500"/>
            </a:pPr>
            <a:endParaRPr dirty="0">
              <a:solidFill>
                <a:schemeClr val="tx1"/>
              </a:solidFill>
            </a:endParaRPr>
          </a:p>
          <a:p>
            <a:pPr algn="l">
              <a:defRPr sz="3500"/>
            </a:pPr>
            <a:r>
              <a:rPr dirty="0">
                <a:solidFill>
                  <a:schemeClr val="tx1"/>
                </a:solidFill>
              </a:rPr>
              <a:t>④</a:t>
            </a:r>
            <a:r>
              <a:rPr dirty="0" err="1">
                <a:solidFill>
                  <a:schemeClr val="tx1"/>
                </a:solidFill>
              </a:rPr>
              <a:t>予測を行う</a:t>
            </a:r>
            <a:endParaRPr dirty="0">
              <a:solidFill>
                <a:schemeClr val="tx1"/>
              </a:solidFill>
            </a:endParaRPr>
          </a:p>
          <a:p>
            <a:pPr algn="l">
              <a:defRPr sz="3500"/>
            </a:pPr>
            <a:r>
              <a:rPr dirty="0">
                <a:solidFill>
                  <a:schemeClr val="tx1"/>
                </a:solidFill>
              </a:rPr>
              <a:t>(</a:t>
            </a:r>
            <a:r>
              <a:rPr dirty="0" err="1">
                <a:solidFill>
                  <a:schemeClr val="tx1"/>
                </a:solidFill>
              </a:rPr>
              <a:t>モデル名</a:t>
            </a:r>
            <a:r>
              <a:rPr dirty="0">
                <a:solidFill>
                  <a:schemeClr val="tx1"/>
                </a:solidFill>
              </a:rPr>
              <a:t>).predict(</a:t>
            </a:r>
            <a:r>
              <a:rPr dirty="0" err="1">
                <a:solidFill>
                  <a:schemeClr val="tx1"/>
                </a:solidFill>
              </a:rPr>
              <a:t>新たな説明変数</a:t>
            </a:r>
            <a:r>
              <a:rPr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31F9E8-2F9E-484A-BD88-63B09447F3E8}"/>
              </a:ext>
            </a:extLst>
          </p:cNvPr>
          <p:cNvSpPr txBox="1"/>
          <p:nvPr/>
        </p:nvSpPr>
        <p:spPr>
          <a:xfrm>
            <a:off x="11803272" y="11633024"/>
            <a:ext cx="12188756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dirty="0"/>
              <a:t># </a:t>
            </a:r>
            <a:r>
              <a:rPr lang="ja-JP" altLang="en-US" dirty="0"/>
              <a:t>補足　</a:t>
            </a:r>
            <a:r>
              <a:rPr lang="en-US" altLang="ja-JP" dirty="0"/>
              <a:t>Python3.7</a:t>
            </a:r>
            <a:r>
              <a:rPr lang="ja-JP" altLang="en-US" dirty="0"/>
              <a:t>以降での一般的な書き方</a:t>
            </a:r>
            <a:endParaRPr lang="en-US" altLang="ja-JP" dirty="0"/>
          </a:p>
          <a:p>
            <a:r>
              <a:rPr lang="en-US" altLang="ja-JP" dirty="0"/>
              <a:t>print(f“70</a:t>
            </a:r>
            <a:r>
              <a:rPr lang="ja-JP" altLang="en-US" dirty="0"/>
              <a:t>歳の時の本数は</a:t>
            </a:r>
            <a:r>
              <a:rPr lang="en-US" altLang="ja-JP" dirty="0"/>
              <a:t>{</a:t>
            </a:r>
            <a:r>
              <a:rPr lang="en-US" altLang="ja-JP" dirty="0" err="1"/>
              <a:t>num_teeth</a:t>
            </a:r>
            <a:r>
              <a:rPr lang="en-US" altLang="ja-JP" dirty="0"/>
              <a:t>}</a:t>
            </a:r>
            <a:r>
              <a:rPr lang="ja-JP" altLang="en-US" dirty="0"/>
              <a:t>本</a:t>
            </a:r>
            <a:r>
              <a:rPr lang="en-US" altLang="ja-JP" dirty="0"/>
              <a:t>")</a:t>
            </a:r>
          </a:p>
          <a:p>
            <a:r>
              <a:rPr lang="ja-JP" altLang="en-US" dirty="0"/>
              <a:t>（フォーマット済み文字リテラルと言います。）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F6483C3-484B-8CE1-DFE5-0BD39DCBB37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21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29" name="線形回帰で88歳の歯周病の歯の本数を予測する"/>
          <p:cNvSpPr txBox="1"/>
          <p:nvPr/>
        </p:nvSpPr>
        <p:spPr>
          <a:xfrm>
            <a:off x="5876899" y="329238"/>
            <a:ext cx="12630202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線形回帰で88歳の歯周病の歯の本数を予測する</a:t>
            </a:r>
          </a:p>
        </p:txBody>
      </p:sp>
      <p:sp>
        <p:nvSpPr>
          <p:cNvPr id="330" name="[[0.22983521]]…"/>
          <p:cNvSpPr txBox="1"/>
          <p:nvPr/>
        </p:nvSpPr>
        <p:spPr>
          <a:xfrm>
            <a:off x="7633665" y="1901558"/>
            <a:ext cx="7702430" cy="181075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700"/>
            </a:pPr>
            <a:r>
              <a:rPr dirty="0"/>
              <a:t>[[0.22983521]]</a:t>
            </a:r>
          </a:p>
          <a:p>
            <a:pPr algn="l">
              <a:defRPr sz="3700"/>
            </a:pPr>
            <a:r>
              <a:rPr dirty="0"/>
              <a:t>[-4.84822203]</a:t>
            </a:r>
          </a:p>
          <a:p>
            <a:pPr algn="l">
              <a:defRPr sz="3700"/>
            </a:pPr>
            <a:r>
              <a:rPr dirty="0"/>
              <a:t>88歳の時の本数は [[15.37727667]] </a:t>
            </a:r>
            <a:r>
              <a:rPr lang="ja-JP" altLang="en-US" dirty="0"/>
              <a:t>本</a:t>
            </a:r>
            <a:endParaRPr dirty="0"/>
          </a:p>
        </p:txBody>
      </p:sp>
      <p:sp>
        <p:nvSpPr>
          <p:cNvPr id="331" name="y = b0 + b1x (y : 目的変数、x : 説明変数、b0 : 切片、b1 : 傾き)"/>
          <p:cNvSpPr txBox="1"/>
          <p:nvPr/>
        </p:nvSpPr>
        <p:spPr>
          <a:xfrm>
            <a:off x="2430408" y="4819377"/>
            <a:ext cx="19875552" cy="7810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100"/>
            </a:pPr>
            <a:r>
              <a:t>y = b</a:t>
            </a:r>
            <a:r>
              <a:rPr baseline="-5999"/>
              <a:t>0</a:t>
            </a:r>
            <a:r>
              <a:t> + b</a:t>
            </a:r>
            <a:r>
              <a:rPr baseline="-5999"/>
              <a:t>1</a:t>
            </a:r>
            <a:r>
              <a:t>x　(y : 目的変数、x : 説明変数、b</a:t>
            </a:r>
            <a:r>
              <a:rPr baseline="-5999"/>
              <a:t>0</a:t>
            </a:r>
            <a:r>
              <a:t> : 切片、b</a:t>
            </a:r>
            <a:r>
              <a:rPr baseline="-5999"/>
              <a:t>1</a:t>
            </a:r>
            <a:r>
              <a:t> : 傾き)</a:t>
            </a:r>
          </a:p>
        </p:txBody>
      </p:sp>
      <p:sp>
        <p:nvSpPr>
          <p:cNvPr id="332" name="y = (-4.84822203)+ (0.22983521) x"/>
          <p:cNvSpPr txBox="1"/>
          <p:nvPr/>
        </p:nvSpPr>
        <p:spPr>
          <a:xfrm>
            <a:off x="5724248" y="7369175"/>
            <a:ext cx="13287872" cy="755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r>
              <a:t>y = (-4.84822203)+ (0.22983521) x　</a:t>
            </a:r>
          </a:p>
        </p:txBody>
      </p:sp>
      <p:sp>
        <p:nvSpPr>
          <p:cNvPr id="333" name="線形回帰分析を行い、学習によってこの式が算出された"/>
          <p:cNvSpPr txBox="1"/>
          <p:nvPr/>
        </p:nvSpPr>
        <p:spPr>
          <a:xfrm>
            <a:off x="4237453" y="9404765"/>
            <a:ext cx="16261462" cy="75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r>
              <a:t>線形回帰分析を行い、学習によってこの式が算出された</a:t>
            </a:r>
          </a:p>
        </p:txBody>
      </p:sp>
      <p:sp>
        <p:nvSpPr>
          <p:cNvPr id="334" name="この式をもとに、model.predict()で88歳の時は15.38歳と予測された"/>
          <p:cNvSpPr txBox="1"/>
          <p:nvPr/>
        </p:nvSpPr>
        <p:spPr>
          <a:xfrm>
            <a:off x="2630742" y="10857588"/>
            <a:ext cx="19474883" cy="887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r>
              <a:rPr dirty="0" err="1"/>
              <a:t>この式をもとに、model.predict</a:t>
            </a:r>
            <a:r>
              <a:rPr dirty="0"/>
              <a:t>()で</a:t>
            </a:r>
            <a:r>
              <a:rPr lang="en-US" dirty="0"/>
              <a:t>70</a:t>
            </a:r>
            <a:r>
              <a:rPr dirty="0"/>
              <a:t>歳の時は1</a:t>
            </a:r>
            <a:r>
              <a:rPr lang="en-US" dirty="0"/>
              <a:t>1</a:t>
            </a:r>
            <a:r>
              <a:rPr dirty="0"/>
              <a:t>.</a:t>
            </a:r>
            <a:r>
              <a:rPr lang="en-US" dirty="0"/>
              <a:t>24</a:t>
            </a:r>
            <a:r>
              <a:rPr lang="ja-JP" altLang="en-US" dirty="0"/>
              <a:t>本</a:t>
            </a:r>
            <a:r>
              <a:rPr dirty="0" err="1"/>
              <a:t>と予測された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27F8A2B-3365-4759-3366-52302F04152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22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37" name="回帰直線と予測した値を作図する"/>
          <p:cNvSpPr txBox="1"/>
          <p:nvPr/>
        </p:nvSpPr>
        <p:spPr>
          <a:xfrm>
            <a:off x="7003187" y="297844"/>
            <a:ext cx="972061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２</a:t>
            </a:r>
            <a:r>
              <a:rPr lang="en-US" altLang="ja-JP" dirty="0"/>
              <a:t>)</a:t>
            </a:r>
            <a:r>
              <a:rPr lang="ja-JP" altLang="en-US" dirty="0"/>
              <a:t>回帰直線の作図　をコピーしよう</a:t>
            </a:r>
            <a:endParaRPr dirty="0"/>
          </a:p>
        </p:txBody>
      </p:sp>
      <p:sp>
        <p:nvSpPr>
          <p:cNvPr id="338" name="x = [[35],[21],[45],[58],[77]]…"/>
          <p:cNvSpPr txBox="1"/>
          <p:nvPr/>
        </p:nvSpPr>
        <p:spPr>
          <a:xfrm>
            <a:off x="461332" y="1566488"/>
            <a:ext cx="13050047" cy="1192121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lang="en-US" sz="3200" dirty="0">
                <a:solidFill>
                  <a:srgbClr val="FF0000"/>
                </a:solidFill>
              </a:rPr>
              <a:t>import </a:t>
            </a:r>
            <a:r>
              <a:rPr lang="en-US" sz="3200" dirty="0" err="1">
                <a:solidFill>
                  <a:srgbClr val="FF0000"/>
                </a:solidFill>
              </a:rPr>
              <a:t>matplotlib.pyplot</a:t>
            </a:r>
            <a:r>
              <a:rPr lang="en-US" sz="3200" dirty="0">
                <a:solidFill>
                  <a:srgbClr val="FF0000"/>
                </a:solidFill>
              </a:rPr>
              <a:t> as </a:t>
            </a:r>
            <a:r>
              <a:rPr lang="en-US" sz="3200" dirty="0" err="1">
                <a:solidFill>
                  <a:srgbClr val="FF0000"/>
                </a:solidFill>
              </a:rPr>
              <a:t>plt</a:t>
            </a:r>
            <a:endParaRPr lang="en-US" sz="3200" dirty="0">
              <a:solidFill>
                <a:srgbClr val="FF0000"/>
              </a:solidFill>
            </a:endParaRPr>
          </a:p>
          <a:p>
            <a:pPr algn="l">
              <a:defRPr sz="2400"/>
            </a:pPr>
            <a:r>
              <a:rPr lang="en-US" sz="3200" dirty="0">
                <a:solidFill>
                  <a:srgbClr val="FF0000"/>
                </a:solidFill>
              </a:rPr>
              <a:t>from matplotlib import </a:t>
            </a:r>
            <a:r>
              <a:rPr lang="en-US" sz="3200" dirty="0" err="1">
                <a:solidFill>
                  <a:srgbClr val="FF0000"/>
                </a:solidFill>
              </a:rPr>
              <a:t>rcParams</a:t>
            </a:r>
            <a:endParaRPr lang="en-US" sz="3200" dirty="0">
              <a:solidFill>
                <a:srgbClr val="FF0000"/>
              </a:solidFill>
            </a:endParaRP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rcParams</a:t>
            </a:r>
            <a:r>
              <a:rPr lang="en-US" sz="3200" dirty="0">
                <a:solidFill>
                  <a:srgbClr val="FF0000"/>
                </a:solidFill>
              </a:rPr>
              <a:t>['</a:t>
            </a:r>
            <a:r>
              <a:rPr lang="en-US" sz="3200" dirty="0" err="1">
                <a:solidFill>
                  <a:srgbClr val="FF0000"/>
                </a:solidFill>
              </a:rPr>
              <a:t>font.family</a:t>
            </a:r>
            <a:r>
              <a:rPr lang="en-US" sz="3200" dirty="0">
                <a:solidFill>
                  <a:srgbClr val="FF0000"/>
                </a:solidFill>
              </a:rPr>
              <a:t>'] ='sans-serif’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rcParams</a:t>
            </a:r>
            <a:r>
              <a:rPr lang="en-US" sz="3200" dirty="0">
                <a:solidFill>
                  <a:srgbClr val="FF0000"/>
                </a:solidFill>
              </a:rPr>
              <a:t>['</a:t>
            </a:r>
            <a:r>
              <a:rPr lang="en-US" sz="3200" dirty="0" err="1">
                <a:solidFill>
                  <a:srgbClr val="FF0000"/>
                </a:solidFill>
              </a:rPr>
              <a:t>font.sans</a:t>
            </a:r>
            <a:r>
              <a:rPr lang="en-US" sz="3200" dirty="0">
                <a:solidFill>
                  <a:srgbClr val="FF0000"/>
                </a:solidFill>
              </a:rPr>
              <a:t>-serif'] = ['</a:t>
            </a:r>
            <a:r>
              <a:rPr lang="en-US" sz="3200" dirty="0" err="1">
                <a:solidFill>
                  <a:srgbClr val="FF0000"/>
                </a:solidFill>
              </a:rPr>
              <a:t>Hiragino</a:t>
            </a:r>
            <a:r>
              <a:rPr lang="en-US" sz="3200" dirty="0">
                <a:solidFill>
                  <a:srgbClr val="FF0000"/>
                </a:solidFill>
              </a:rPr>
              <a:t> Maru Gothic Pro', 'Yu Gothic', '</a:t>
            </a:r>
            <a:r>
              <a:rPr lang="en-US" sz="3200" dirty="0" err="1">
                <a:solidFill>
                  <a:srgbClr val="FF0000"/>
                </a:solidFill>
              </a:rPr>
              <a:t>Meirio</a:t>
            </a:r>
            <a:r>
              <a:rPr lang="en-US" sz="3200" dirty="0">
                <a:solidFill>
                  <a:srgbClr val="FF0000"/>
                </a:solidFill>
              </a:rPr>
              <a:t>’]</a:t>
            </a:r>
          </a:p>
          <a:p>
            <a:pPr algn="l">
              <a:defRPr sz="2400"/>
            </a:pPr>
            <a:endParaRPr lang="en-US" sz="3200" dirty="0">
              <a:solidFill>
                <a:srgbClr val="FF0000"/>
              </a:solidFill>
            </a:endParaRPr>
          </a:p>
          <a:p>
            <a:pPr algn="l">
              <a:defRPr sz="2400"/>
            </a:pPr>
            <a:r>
              <a:rPr lang="en-US" sz="3200" dirty="0">
                <a:solidFill>
                  <a:srgbClr val="FF0000"/>
                </a:solidFill>
              </a:rPr>
              <a:t>x = [[35],[21],[45],[58],[77]]</a:t>
            </a:r>
          </a:p>
          <a:p>
            <a:pPr algn="l">
              <a:defRPr sz="2400"/>
            </a:pPr>
            <a:r>
              <a:rPr lang="en-US" sz="3200" dirty="0">
                <a:solidFill>
                  <a:srgbClr val="FF0000"/>
                </a:solidFill>
              </a:rPr>
              <a:t>y = [3,0,6,8,13]</a:t>
            </a:r>
          </a:p>
          <a:p>
            <a:pPr algn="l">
              <a:defRPr sz="2400"/>
            </a:pPr>
            <a:endParaRPr lang="en-US" sz="3200" dirty="0"/>
          </a:p>
          <a:p>
            <a:pPr algn="l">
              <a:defRPr sz="2400"/>
            </a:pPr>
            <a:r>
              <a:rPr lang="en-US" sz="3200" dirty="0"/>
              <a:t>model = </a:t>
            </a:r>
            <a:r>
              <a:rPr lang="en-US" sz="3200" dirty="0" err="1"/>
              <a:t>LinearRegression</a:t>
            </a:r>
            <a:r>
              <a:rPr lang="en-US" sz="3200" dirty="0"/>
              <a:t>()</a:t>
            </a:r>
          </a:p>
          <a:p>
            <a:pPr algn="l">
              <a:defRPr sz="2400"/>
            </a:pPr>
            <a:r>
              <a:rPr lang="en-US" sz="3200" dirty="0" err="1"/>
              <a:t>model.fit</a:t>
            </a:r>
            <a:r>
              <a:rPr lang="en-US" sz="3200" dirty="0"/>
              <a:t>(</a:t>
            </a:r>
            <a:r>
              <a:rPr lang="en-US" sz="3200" dirty="0" err="1"/>
              <a:t>x,y</a:t>
            </a:r>
            <a:r>
              <a:rPr lang="en-US" sz="3200" dirty="0"/>
              <a:t>)</a:t>
            </a:r>
          </a:p>
          <a:p>
            <a:pPr algn="l">
              <a:defRPr sz="2400"/>
            </a:pPr>
            <a:r>
              <a:rPr lang="en-US" sz="3200" dirty="0"/>
              <a:t>print(</a:t>
            </a:r>
            <a:r>
              <a:rPr lang="en-US" sz="3200" dirty="0" err="1"/>
              <a:t>model.coef</a:t>
            </a:r>
            <a:r>
              <a:rPr lang="en-US" sz="3200" dirty="0"/>
              <a:t>_)</a:t>
            </a:r>
          </a:p>
          <a:p>
            <a:pPr algn="l">
              <a:defRPr sz="2400"/>
            </a:pPr>
            <a:r>
              <a:rPr lang="en-US" sz="3200" dirty="0"/>
              <a:t>print(</a:t>
            </a:r>
            <a:r>
              <a:rPr lang="en-US" sz="3200" dirty="0" err="1"/>
              <a:t>model.intercept</a:t>
            </a:r>
            <a:r>
              <a:rPr lang="en-US" sz="3200" dirty="0"/>
              <a:t>_)</a:t>
            </a:r>
          </a:p>
          <a:p>
            <a:pPr algn="l">
              <a:defRPr sz="2400"/>
            </a:pPr>
            <a:r>
              <a:rPr lang="en-US" sz="3200" dirty="0"/>
              <a:t>test = [[70]]</a:t>
            </a:r>
          </a:p>
          <a:p>
            <a:pPr algn="l">
              <a:defRPr sz="2400"/>
            </a:pPr>
            <a:r>
              <a:rPr lang="en-US" sz="3200" dirty="0" err="1"/>
              <a:t>num_teeth</a:t>
            </a:r>
            <a:r>
              <a:rPr lang="en-US" sz="3200" dirty="0"/>
              <a:t> = </a:t>
            </a:r>
            <a:r>
              <a:rPr lang="en-US" sz="3200" dirty="0" err="1"/>
              <a:t>model.predict</a:t>
            </a:r>
            <a:r>
              <a:rPr lang="en-US" sz="3200" dirty="0"/>
              <a:t>(test)</a:t>
            </a:r>
          </a:p>
          <a:p>
            <a:pPr algn="l">
              <a:defRPr sz="2400"/>
            </a:pPr>
            <a:r>
              <a:rPr lang="en-US" sz="3200" dirty="0"/>
              <a:t>print(“70</a:t>
            </a:r>
            <a:r>
              <a:rPr lang="ja-JP" altLang="en-US" sz="3200" dirty="0"/>
              <a:t>歳の時の本数は</a:t>
            </a:r>
            <a:r>
              <a:rPr lang="en-US" altLang="ja-JP" sz="3200" dirty="0"/>
              <a:t>",</a:t>
            </a:r>
            <a:r>
              <a:rPr lang="en-US" sz="3200" dirty="0" err="1"/>
              <a:t>num_teeth</a:t>
            </a:r>
            <a:r>
              <a:rPr lang="en-US" sz="3200" dirty="0"/>
              <a:t>,"</a:t>
            </a:r>
            <a:r>
              <a:rPr lang="ja-JP" altLang="en-US" sz="3200" dirty="0"/>
              <a:t>本</a:t>
            </a:r>
            <a:r>
              <a:rPr lang="en-US" altLang="ja-JP" sz="3200" dirty="0"/>
              <a:t>")</a:t>
            </a:r>
          </a:p>
          <a:p>
            <a:pPr algn="l">
              <a:defRPr sz="2400"/>
            </a:pPr>
            <a:endParaRPr lang="en-US" altLang="ja-JP" sz="3200" dirty="0"/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plt.figure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plt.title</a:t>
            </a:r>
            <a:r>
              <a:rPr lang="en-US" sz="3200" dirty="0">
                <a:solidFill>
                  <a:srgbClr val="FF0000"/>
                </a:solidFill>
              </a:rPr>
              <a:t>('</a:t>
            </a:r>
            <a:r>
              <a:rPr lang="ja-JP" altLang="en-US" sz="3200" dirty="0">
                <a:solidFill>
                  <a:srgbClr val="FF0000"/>
                </a:solidFill>
              </a:rPr>
              <a:t>年齢と歯周病の歯の本数</a:t>
            </a:r>
            <a:r>
              <a:rPr lang="en-US" altLang="ja-JP" sz="3200" dirty="0">
                <a:solidFill>
                  <a:srgbClr val="FF0000"/>
                </a:solidFill>
              </a:rPr>
              <a:t>’)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plt.xlabel</a:t>
            </a:r>
            <a:r>
              <a:rPr lang="en-US" sz="3200" dirty="0">
                <a:solidFill>
                  <a:srgbClr val="FF0000"/>
                </a:solidFill>
              </a:rPr>
              <a:t>('</a:t>
            </a:r>
            <a:r>
              <a:rPr lang="ja-JP" altLang="en-US" sz="3200" dirty="0">
                <a:solidFill>
                  <a:srgbClr val="FF0000"/>
                </a:solidFill>
              </a:rPr>
              <a:t>年齢</a:t>
            </a:r>
            <a:r>
              <a:rPr lang="en-US" altLang="ja-JP" sz="3200" dirty="0">
                <a:solidFill>
                  <a:srgbClr val="FF0000"/>
                </a:solidFill>
              </a:rPr>
              <a:t>’)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plt.ylabel</a:t>
            </a:r>
            <a:r>
              <a:rPr lang="en-US" sz="3200" dirty="0">
                <a:solidFill>
                  <a:srgbClr val="FF0000"/>
                </a:solidFill>
              </a:rPr>
              <a:t>('</a:t>
            </a:r>
            <a:r>
              <a:rPr lang="ja-JP" altLang="en-US" sz="3200" dirty="0">
                <a:solidFill>
                  <a:srgbClr val="FF0000"/>
                </a:solidFill>
              </a:rPr>
              <a:t>歯周病の歯の本数</a:t>
            </a:r>
            <a:r>
              <a:rPr lang="en-US" altLang="ja-JP" sz="3200" dirty="0">
                <a:solidFill>
                  <a:srgbClr val="FF0000"/>
                </a:solidFill>
              </a:rPr>
              <a:t>’)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plt.grid</a:t>
            </a:r>
            <a:r>
              <a:rPr lang="en-US" sz="3200" dirty="0">
                <a:solidFill>
                  <a:srgbClr val="FF0000"/>
                </a:solidFill>
              </a:rPr>
              <a:t>(True)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plt.scatter</a:t>
            </a:r>
            <a:r>
              <a:rPr lang="en-US" sz="3200" dirty="0">
                <a:solidFill>
                  <a:srgbClr val="FF0000"/>
                </a:solidFill>
              </a:rPr>
              <a:t>(</a:t>
            </a:r>
            <a:r>
              <a:rPr lang="en-US" sz="3200" dirty="0" err="1">
                <a:solidFill>
                  <a:srgbClr val="FF0000"/>
                </a:solidFill>
              </a:rPr>
              <a:t>x,y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pPr algn="l">
              <a:defRPr sz="2400"/>
            </a:pPr>
            <a:r>
              <a:rPr lang="en-US" sz="3200" dirty="0" err="1"/>
              <a:t>plt.plot</a:t>
            </a:r>
            <a:r>
              <a:rPr lang="en-US" sz="3200" dirty="0"/>
              <a:t>(</a:t>
            </a:r>
            <a:r>
              <a:rPr lang="en-US" sz="3200" dirty="0" err="1"/>
              <a:t>x,model.predict</a:t>
            </a:r>
            <a:r>
              <a:rPr lang="en-US" sz="3200" dirty="0"/>
              <a:t>(x))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plt.show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  <a:endParaRPr sz="3200" dirty="0">
              <a:solidFill>
                <a:srgbClr val="FF0000"/>
              </a:solidFill>
            </a:endParaRPr>
          </a:p>
        </p:txBody>
      </p:sp>
      <p:pic>
        <p:nvPicPr>
          <p:cNvPr id="339" name="スクリーンショット 2021-03-25 7.24.26.png" descr="スクリーンショット 2021-03-25 7.24.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840" y="5432181"/>
            <a:ext cx="10570160" cy="780929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この式をもとに、model.predict()で88歳の時は15.38歳と予測された">
            <a:extLst>
              <a:ext uri="{FF2B5EF4-FFF2-40B4-BE49-F238E27FC236}">
                <a16:creationId xmlns:a16="http://schemas.microsoft.com/office/drawing/2014/main" id="{B420B53A-657E-4EC2-85EC-04B15484AD3D}"/>
              </a:ext>
            </a:extLst>
          </p:cNvPr>
          <p:cNvSpPr txBox="1"/>
          <p:nvPr/>
        </p:nvSpPr>
        <p:spPr>
          <a:xfrm>
            <a:off x="14335108" y="2323098"/>
            <a:ext cx="958756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r>
              <a:rPr lang="ja-JP" altLang="en-US" sz="3600" dirty="0"/>
              <a:t>赤字は前とほぼ一緒</a:t>
            </a:r>
            <a:endParaRPr lang="en-US" altLang="ja-JP" sz="3600" dirty="0"/>
          </a:p>
          <a:p>
            <a:r>
              <a:rPr lang="en-US" altLang="ja-JP" sz="3600" dirty="0"/>
              <a:t>(x</a:t>
            </a:r>
            <a:r>
              <a:rPr lang="ja-JP" altLang="en-US" sz="3600" dirty="0"/>
              <a:t>が</a:t>
            </a:r>
            <a:r>
              <a:rPr lang="en-US" altLang="ja-JP" sz="3600" dirty="0"/>
              <a:t>2</a:t>
            </a:r>
            <a:r>
              <a:rPr lang="ja-JP" altLang="en-US" sz="3600" dirty="0"/>
              <a:t>次元配列になっているが図は変わらない</a:t>
            </a:r>
            <a:r>
              <a:rPr lang="en-US" altLang="ja-JP" sz="3600" dirty="0"/>
              <a:t>)</a:t>
            </a:r>
            <a:endParaRPr sz="36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264F1EE-E652-813E-2C95-3B567853F0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5071767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37" name="回帰直線と予測した値を作図する"/>
          <p:cNvSpPr txBox="1"/>
          <p:nvPr/>
        </p:nvSpPr>
        <p:spPr>
          <a:xfrm>
            <a:off x="7003187" y="297844"/>
            <a:ext cx="972061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２</a:t>
            </a:r>
            <a:r>
              <a:rPr lang="en-US" altLang="ja-JP" dirty="0"/>
              <a:t>)</a:t>
            </a:r>
            <a:r>
              <a:rPr lang="ja-JP" altLang="en-US" dirty="0"/>
              <a:t>回帰直線の作図　をコピーしよう</a:t>
            </a:r>
            <a:endParaRPr dirty="0"/>
          </a:p>
        </p:txBody>
      </p:sp>
      <p:sp>
        <p:nvSpPr>
          <p:cNvPr id="338" name="x = [[35],[21],[45],[58],[77]]…"/>
          <p:cNvSpPr txBox="1"/>
          <p:nvPr/>
        </p:nvSpPr>
        <p:spPr>
          <a:xfrm>
            <a:off x="461332" y="1566488"/>
            <a:ext cx="13050047" cy="1192121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lang="en-US" sz="3200" dirty="0">
                <a:solidFill>
                  <a:srgbClr val="FF0000"/>
                </a:solidFill>
              </a:rPr>
              <a:t>import </a:t>
            </a:r>
            <a:r>
              <a:rPr lang="en-US" sz="3200" dirty="0" err="1">
                <a:solidFill>
                  <a:srgbClr val="FF0000"/>
                </a:solidFill>
              </a:rPr>
              <a:t>matplotlib.pyplot</a:t>
            </a:r>
            <a:r>
              <a:rPr lang="en-US" sz="3200" dirty="0">
                <a:solidFill>
                  <a:srgbClr val="FF0000"/>
                </a:solidFill>
              </a:rPr>
              <a:t> as </a:t>
            </a:r>
            <a:r>
              <a:rPr lang="en-US" sz="3200" dirty="0" err="1">
                <a:solidFill>
                  <a:srgbClr val="FF0000"/>
                </a:solidFill>
              </a:rPr>
              <a:t>plt</a:t>
            </a:r>
            <a:endParaRPr lang="en-US" sz="3200" dirty="0">
              <a:solidFill>
                <a:srgbClr val="FF0000"/>
              </a:solidFill>
            </a:endParaRPr>
          </a:p>
          <a:p>
            <a:pPr algn="l">
              <a:defRPr sz="2400"/>
            </a:pPr>
            <a:r>
              <a:rPr lang="en-US" sz="3200" dirty="0">
                <a:solidFill>
                  <a:srgbClr val="FF0000"/>
                </a:solidFill>
              </a:rPr>
              <a:t>from matplotlib import </a:t>
            </a:r>
            <a:r>
              <a:rPr lang="en-US" sz="3200" dirty="0" err="1">
                <a:solidFill>
                  <a:srgbClr val="FF0000"/>
                </a:solidFill>
              </a:rPr>
              <a:t>rcParams</a:t>
            </a:r>
            <a:endParaRPr lang="en-US" sz="3200" dirty="0">
              <a:solidFill>
                <a:srgbClr val="FF0000"/>
              </a:solidFill>
            </a:endParaRP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rcParams</a:t>
            </a:r>
            <a:r>
              <a:rPr lang="en-US" sz="3200" dirty="0">
                <a:solidFill>
                  <a:srgbClr val="FF0000"/>
                </a:solidFill>
              </a:rPr>
              <a:t>['</a:t>
            </a:r>
            <a:r>
              <a:rPr lang="en-US" sz="3200" dirty="0" err="1">
                <a:solidFill>
                  <a:srgbClr val="FF0000"/>
                </a:solidFill>
              </a:rPr>
              <a:t>font.family</a:t>
            </a:r>
            <a:r>
              <a:rPr lang="en-US" sz="3200" dirty="0">
                <a:solidFill>
                  <a:srgbClr val="FF0000"/>
                </a:solidFill>
              </a:rPr>
              <a:t>'] ='sans-serif’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rcParams</a:t>
            </a:r>
            <a:r>
              <a:rPr lang="en-US" sz="3200" dirty="0">
                <a:solidFill>
                  <a:srgbClr val="FF0000"/>
                </a:solidFill>
              </a:rPr>
              <a:t>['</a:t>
            </a:r>
            <a:r>
              <a:rPr lang="en-US" sz="3200" dirty="0" err="1">
                <a:solidFill>
                  <a:srgbClr val="FF0000"/>
                </a:solidFill>
              </a:rPr>
              <a:t>font.sans</a:t>
            </a:r>
            <a:r>
              <a:rPr lang="en-US" sz="3200" dirty="0">
                <a:solidFill>
                  <a:srgbClr val="FF0000"/>
                </a:solidFill>
              </a:rPr>
              <a:t>-serif'] = ['</a:t>
            </a:r>
            <a:r>
              <a:rPr lang="en-US" sz="3200" dirty="0" err="1">
                <a:solidFill>
                  <a:srgbClr val="FF0000"/>
                </a:solidFill>
              </a:rPr>
              <a:t>Hiragino</a:t>
            </a:r>
            <a:r>
              <a:rPr lang="en-US" sz="3200" dirty="0">
                <a:solidFill>
                  <a:srgbClr val="FF0000"/>
                </a:solidFill>
              </a:rPr>
              <a:t> Maru Gothic Pro', 'Yu Gothic', '</a:t>
            </a:r>
            <a:r>
              <a:rPr lang="en-US" sz="3200" dirty="0" err="1">
                <a:solidFill>
                  <a:srgbClr val="FF0000"/>
                </a:solidFill>
              </a:rPr>
              <a:t>Meirio</a:t>
            </a:r>
            <a:r>
              <a:rPr lang="en-US" sz="3200" dirty="0">
                <a:solidFill>
                  <a:srgbClr val="FF0000"/>
                </a:solidFill>
              </a:rPr>
              <a:t>’]</a:t>
            </a:r>
          </a:p>
          <a:p>
            <a:pPr algn="l">
              <a:defRPr sz="2400"/>
            </a:pPr>
            <a:endParaRPr lang="en-US" sz="3200" dirty="0">
              <a:solidFill>
                <a:srgbClr val="FF0000"/>
              </a:solidFill>
            </a:endParaRPr>
          </a:p>
          <a:p>
            <a:pPr algn="l">
              <a:defRPr sz="2400"/>
            </a:pPr>
            <a:r>
              <a:rPr lang="en-US" sz="3200" dirty="0">
                <a:solidFill>
                  <a:srgbClr val="FF0000"/>
                </a:solidFill>
              </a:rPr>
              <a:t>x = [[35],[21],[45],[58],[77]]</a:t>
            </a:r>
          </a:p>
          <a:p>
            <a:pPr algn="l">
              <a:defRPr sz="2400"/>
            </a:pPr>
            <a:r>
              <a:rPr lang="en-US" sz="3200" dirty="0">
                <a:solidFill>
                  <a:srgbClr val="FF0000"/>
                </a:solidFill>
              </a:rPr>
              <a:t>y = [3,0,6,8,13]</a:t>
            </a:r>
          </a:p>
          <a:p>
            <a:pPr algn="l">
              <a:defRPr sz="2400"/>
            </a:pPr>
            <a:endParaRPr lang="en-US" sz="3200" dirty="0"/>
          </a:p>
          <a:p>
            <a:pPr algn="l">
              <a:defRPr sz="2400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model =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LinearRegression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algn="l">
              <a:defRPr sz="2400"/>
            </a:pP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model.fit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x,y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algn="l">
              <a:defRPr sz="2400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print(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model.coef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_)</a:t>
            </a:r>
          </a:p>
          <a:p>
            <a:pPr algn="l">
              <a:defRPr sz="2400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print(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model.intercept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_)</a:t>
            </a:r>
          </a:p>
          <a:p>
            <a:pPr algn="l">
              <a:defRPr sz="2400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test = [[70]]</a:t>
            </a:r>
          </a:p>
          <a:p>
            <a:pPr algn="l">
              <a:defRPr sz="2400"/>
            </a:pP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num_teeth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model.predict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(test)</a:t>
            </a:r>
          </a:p>
          <a:p>
            <a:pPr algn="l">
              <a:defRPr sz="2400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print(“70</a:t>
            </a:r>
            <a:r>
              <a:rPr lang="ja-JP" altLang="en-US" sz="3200" dirty="0">
                <a:solidFill>
                  <a:schemeClr val="accent1">
                    <a:lumMod val="75000"/>
                  </a:schemeClr>
                </a:solidFill>
              </a:rPr>
              <a:t>歳の時の本数は</a:t>
            </a:r>
            <a:r>
              <a:rPr lang="en-US" altLang="ja-JP" sz="3200" dirty="0">
                <a:solidFill>
                  <a:schemeClr val="accent1">
                    <a:lumMod val="75000"/>
                  </a:schemeClr>
                </a:solidFill>
              </a:rPr>
              <a:t>",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num_teeth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,"</a:t>
            </a:r>
            <a:r>
              <a:rPr lang="ja-JP" altLang="en-US" sz="3200" dirty="0">
                <a:solidFill>
                  <a:schemeClr val="accent1">
                    <a:lumMod val="75000"/>
                  </a:schemeClr>
                </a:solidFill>
              </a:rPr>
              <a:t>本</a:t>
            </a:r>
            <a:r>
              <a:rPr lang="en-US" altLang="ja-JP" sz="3200" dirty="0">
                <a:solidFill>
                  <a:schemeClr val="accent1">
                    <a:lumMod val="75000"/>
                  </a:schemeClr>
                </a:solidFill>
              </a:rPr>
              <a:t>")</a:t>
            </a:r>
          </a:p>
          <a:p>
            <a:pPr algn="l">
              <a:defRPr sz="2400"/>
            </a:pPr>
            <a:endParaRPr lang="en-US" altLang="ja-JP" sz="3200" dirty="0"/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plt.figure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plt.title</a:t>
            </a:r>
            <a:r>
              <a:rPr lang="en-US" sz="3200" dirty="0">
                <a:solidFill>
                  <a:srgbClr val="FF0000"/>
                </a:solidFill>
              </a:rPr>
              <a:t>('</a:t>
            </a:r>
            <a:r>
              <a:rPr lang="ja-JP" altLang="en-US" sz="3200" dirty="0">
                <a:solidFill>
                  <a:srgbClr val="FF0000"/>
                </a:solidFill>
              </a:rPr>
              <a:t>年齢と歯周病の歯の本数</a:t>
            </a:r>
            <a:r>
              <a:rPr lang="en-US" altLang="ja-JP" sz="3200" dirty="0">
                <a:solidFill>
                  <a:srgbClr val="FF0000"/>
                </a:solidFill>
              </a:rPr>
              <a:t>’)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plt.xlabel</a:t>
            </a:r>
            <a:r>
              <a:rPr lang="en-US" sz="3200" dirty="0">
                <a:solidFill>
                  <a:srgbClr val="FF0000"/>
                </a:solidFill>
              </a:rPr>
              <a:t>('</a:t>
            </a:r>
            <a:r>
              <a:rPr lang="ja-JP" altLang="en-US" sz="3200" dirty="0">
                <a:solidFill>
                  <a:srgbClr val="FF0000"/>
                </a:solidFill>
              </a:rPr>
              <a:t>年齢</a:t>
            </a:r>
            <a:r>
              <a:rPr lang="en-US" altLang="ja-JP" sz="3200" dirty="0">
                <a:solidFill>
                  <a:srgbClr val="FF0000"/>
                </a:solidFill>
              </a:rPr>
              <a:t>’)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plt.ylabel</a:t>
            </a:r>
            <a:r>
              <a:rPr lang="en-US" sz="3200" dirty="0">
                <a:solidFill>
                  <a:srgbClr val="FF0000"/>
                </a:solidFill>
              </a:rPr>
              <a:t>('</a:t>
            </a:r>
            <a:r>
              <a:rPr lang="ja-JP" altLang="en-US" sz="3200" dirty="0">
                <a:solidFill>
                  <a:srgbClr val="FF0000"/>
                </a:solidFill>
              </a:rPr>
              <a:t>歯周病の歯の本数</a:t>
            </a:r>
            <a:r>
              <a:rPr lang="en-US" altLang="ja-JP" sz="3200" dirty="0">
                <a:solidFill>
                  <a:srgbClr val="FF0000"/>
                </a:solidFill>
              </a:rPr>
              <a:t>’)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plt.grid</a:t>
            </a:r>
            <a:r>
              <a:rPr lang="en-US" sz="3200" dirty="0">
                <a:solidFill>
                  <a:srgbClr val="FF0000"/>
                </a:solidFill>
              </a:rPr>
              <a:t>(True)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plt.scatter</a:t>
            </a:r>
            <a:r>
              <a:rPr lang="en-US" sz="3200" dirty="0">
                <a:solidFill>
                  <a:srgbClr val="FF0000"/>
                </a:solidFill>
              </a:rPr>
              <a:t>(</a:t>
            </a:r>
            <a:r>
              <a:rPr lang="en-US" sz="3200" dirty="0" err="1">
                <a:solidFill>
                  <a:srgbClr val="FF0000"/>
                </a:solidFill>
              </a:rPr>
              <a:t>x,y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pPr algn="l">
              <a:defRPr sz="2400"/>
            </a:pPr>
            <a:r>
              <a:rPr lang="en-US" sz="3200" dirty="0" err="1"/>
              <a:t>plt.plot</a:t>
            </a:r>
            <a:r>
              <a:rPr lang="en-US" sz="3200" dirty="0"/>
              <a:t>(</a:t>
            </a:r>
            <a:r>
              <a:rPr lang="en-US" sz="3200" dirty="0" err="1"/>
              <a:t>x,model.predict</a:t>
            </a:r>
            <a:r>
              <a:rPr lang="en-US" sz="3200" dirty="0"/>
              <a:t>(x))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plt.show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6" name="この式をもとに、model.predict()で88歳の時は15.38歳と予測された">
            <a:extLst>
              <a:ext uri="{FF2B5EF4-FFF2-40B4-BE49-F238E27FC236}">
                <a16:creationId xmlns:a16="http://schemas.microsoft.com/office/drawing/2014/main" id="{B420B53A-657E-4EC2-85EC-04B15484AD3D}"/>
              </a:ext>
            </a:extLst>
          </p:cNvPr>
          <p:cNvSpPr txBox="1"/>
          <p:nvPr/>
        </p:nvSpPr>
        <p:spPr>
          <a:xfrm>
            <a:off x="16076776" y="2323098"/>
            <a:ext cx="610423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r>
              <a:rPr lang="ja-JP" altLang="en-US" sz="3600" dirty="0"/>
              <a:t>青字は </a:t>
            </a:r>
            <a:r>
              <a:rPr lang="en-US" altLang="ja-JP" sz="3600" dirty="0"/>
              <a:t>1)</a:t>
            </a:r>
            <a:r>
              <a:rPr lang="ja-JP" altLang="en-US" sz="3600" dirty="0"/>
              <a:t>の線形回帰</a:t>
            </a:r>
            <a:endParaRPr lang="en-US" altLang="ja-JP" sz="3600" dirty="0"/>
          </a:p>
          <a:p>
            <a:r>
              <a:rPr lang="ja-JP" altLang="en-US" sz="3600" dirty="0"/>
              <a:t>これだけだと図には関係ない</a:t>
            </a:r>
            <a:endParaRPr sz="3600" dirty="0"/>
          </a:p>
        </p:txBody>
      </p:sp>
      <p:pic>
        <p:nvPicPr>
          <p:cNvPr id="7" name="スクリーンショット 2021-03-25 7.24.26.png" descr="スクリーンショット 2021-03-25 7.24.26.png">
            <a:extLst>
              <a:ext uri="{FF2B5EF4-FFF2-40B4-BE49-F238E27FC236}">
                <a16:creationId xmlns:a16="http://schemas.microsoft.com/office/drawing/2014/main" id="{55D186EB-F658-485F-B959-9D255C745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840" y="5432181"/>
            <a:ext cx="10570160" cy="780929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883BAF4-CDB9-4A5A-7C59-A961FA3B2D4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24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8501664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37" name="回帰直線と予測した値を作図する"/>
          <p:cNvSpPr txBox="1"/>
          <p:nvPr/>
        </p:nvSpPr>
        <p:spPr>
          <a:xfrm>
            <a:off x="7003187" y="297844"/>
            <a:ext cx="972061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２</a:t>
            </a:r>
            <a:r>
              <a:rPr lang="en-US" altLang="ja-JP" dirty="0"/>
              <a:t>)</a:t>
            </a:r>
            <a:r>
              <a:rPr lang="ja-JP" altLang="en-US" dirty="0"/>
              <a:t>回帰直線の作図　をコピーしよう</a:t>
            </a:r>
            <a:endParaRPr dirty="0"/>
          </a:p>
        </p:txBody>
      </p:sp>
      <p:sp>
        <p:nvSpPr>
          <p:cNvPr id="338" name="x = [[35],[21],[45],[58],[77]]…"/>
          <p:cNvSpPr txBox="1"/>
          <p:nvPr/>
        </p:nvSpPr>
        <p:spPr>
          <a:xfrm>
            <a:off x="461332" y="1566488"/>
            <a:ext cx="13050047" cy="1192121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lang="en-US" sz="3200" dirty="0">
                <a:solidFill>
                  <a:srgbClr val="FF0000"/>
                </a:solidFill>
              </a:rPr>
              <a:t>import </a:t>
            </a:r>
            <a:r>
              <a:rPr lang="en-US" sz="3200" dirty="0" err="1">
                <a:solidFill>
                  <a:srgbClr val="FF0000"/>
                </a:solidFill>
              </a:rPr>
              <a:t>matplotlib.pyplot</a:t>
            </a:r>
            <a:r>
              <a:rPr lang="en-US" sz="3200" dirty="0">
                <a:solidFill>
                  <a:srgbClr val="FF0000"/>
                </a:solidFill>
              </a:rPr>
              <a:t> as </a:t>
            </a:r>
            <a:r>
              <a:rPr lang="en-US" sz="3200" dirty="0" err="1">
                <a:solidFill>
                  <a:srgbClr val="FF0000"/>
                </a:solidFill>
              </a:rPr>
              <a:t>plt</a:t>
            </a:r>
            <a:endParaRPr lang="en-US" sz="3200" dirty="0">
              <a:solidFill>
                <a:srgbClr val="FF0000"/>
              </a:solidFill>
            </a:endParaRPr>
          </a:p>
          <a:p>
            <a:pPr algn="l">
              <a:defRPr sz="2400"/>
            </a:pPr>
            <a:r>
              <a:rPr lang="en-US" sz="3200" dirty="0">
                <a:solidFill>
                  <a:srgbClr val="FF0000"/>
                </a:solidFill>
              </a:rPr>
              <a:t>from matplotlib import </a:t>
            </a:r>
            <a:r>
              <a:rPr lang="en-US" sz="3200" dirty="0" err="1">
                <a:solidFill>
                  <a:srgbClr val="FF0000"/>
                </a:solidFill>
              </a:rPr>
              <a:t>rcParams</a:t>
            </a:r>
            <a:endParaRPr lang="en-US" sz="3200" dirty="0">
              <a:solidFill>
                <a:srgbClr val="FF0000"/>
              </a:solidFill>
            </a:endParaRP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rcParams</a:t>
            </a:r>
            <a:r>
              <a:rPr lang="en-US" sz="3200" dirty="0">
                <a:solidFill>
                  <a:srgbClr val="FF0000"/>
                </a:solidFill>
              </a:rPr>
              <a:t>['</a:t>
            </a:r>
            <a:r>
              <a:rPr lang="en-US" sz="3200" dirty="0" err="1">
                <a:solidFill>
                  <a:srgbClr val="FF0000"/>
                </a:solidFill>
              </a:rPr>
              <a:t>font.family</a:t>
            </a:r>
            <a:r>
              <a:rPr lang="en-US" sz="3200" dirty="0">
                <a:solidFill>
                  <a:srgbClr val="FF0000"/>
                </a:solidFill>
              </a:rPr>
              <a:t>'] ='sans-serif’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rcParams</a:t>
            </a:r>
            <a:r>
              <a:rPr lang="en-US" sz="3200" dirty="0">
                <a:solidFill>
                  <a:srgbClr val="FF0000"/>
                </a:solidFill>
              </a:rPr>
              <a:t>['</a:t>
            </a:r>
            <a:r>
              <a:rPr lang="en-US" sz="3200" dirty="0" err="1">
                <a:solidFill>
                  <a:srgbClr val="FF0000"/>
                </a:solidFill>
              </a:rPr>
              <a:t>font.sans</a:t>
            </a:r>
            <a:r>
              <a:rPr lang="en-US" sz="3200" dirty="0">
                <a:solidFill>
                  <a:srgbClr val="FF0000"/>
                </a:solidFill>
              </a:rPr>
              <a:t>-serif'] = ['</a:t>
            </a:r>
            <a:r>
              <a:rPr lang="en-US" sz="3200" dirty="0" err="1">
                <a:solidFill>
                  <a:srgbClr val="FF0000"/>
                </a:solidFill>
              </a:rPr>
              <a:t>Hiragino</a:t>
            </a:r>
            <a:r>
              <a:rPr lang="en-US" sz="3200" dirty="0">
                <a:solidFill>
                  <a:srgbClr val="FF0000"/>
                </a:solidFill>
              </a:rPr>
              <a:t> Maru Gothic Pro', 'Yu Gothic', '</a:t>
            </a:r>
            <a:r>
              <a:rPr lang="en-US" sz="3200" dirty="0" err="1">
                <a:solidFill>
                  <a:srgbClr val="FF0000"/>
                </a:solidFill>
              </a:rPr>
              <a:t>Meirio</a:t>
            </a:r>
            <a:r>
              <a:rPr lang="en-US" sz="3200" dirty="0">
                <a:solidFill>
                  <a:srgbClr val="FF0000"/>
                </a:solidFill>
              </a:rPr>
              <a:t>’]</a:t>
            </a:r>
          </a:p>
          <a:p>
            <a:pPr algn="l">
              <a:defRPr sz="2400"/>
            </a:pPr>
            <a:endParaRPr lang="en-US" sz="3200" dirty="0">
              <a:solidFill>
                <a:srgbClr val="FF0000"/>
              </a:solidFill>
            </a:endParaRPr>
          </a:p>
          <a:p>
            <a:pPr algn="l">
              <a:defRPr sz="2400"/>
            </a:pPr>
            <a:r>
              <a:rPr lang="en-US" sz="3200" dirty="0">
                <a:solidFill>
                  <a:srgbClr val="FF0000"/>
                </a:solidFill>
              </a:rPr>
              <a:t>x = [[35],[21],[45],[58],[77]]</a:t>
            </a:r>
          </a:p>
          <a:p>
            <a:pPr algn="l">
              <a:defRPr sz="2400"/>
            </a:pPr>
            <a:r>
              <a:rPr lang="en-US" sz="3200" dirty="0">
                <a:solidFill>
                  <a:srgbClr val="FF0000"/>
                </a:solidFill>
              </a:rPr>
              <a:t>y = [3,0,6,8,13]</a:t>
            </a:r>
          </a:p>
          <a:p>
            <a:pPr algn="l">
              <a:defRPr sz="2400"/>
            </a:pPr>
            <a:endParaRPr lang="en-US" sz="3200" dirty="0"/>
          </a:p>
          <a:p>
            <a:pPr algn="l">
              <a:defRPr sz="2400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model =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LinearRegression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algn="l">
              <a:defRPr sz="2400"/>
            </a:pP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model.fit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x,y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algn="l">
              <a:defRPr sz="2400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print(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model.coef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_)</a:t>
            </a:r>
          </a:p>
          <a:p>
            <a:pPr algn="l">
              <a:defRPr sz="2400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print(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model.intercept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_)</a:t>
            </a:r>
          </a:p>
          <a:p>
            <a:pPr algn="l">
              <a:defRPr sz="2400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test = [[70]]</a:t>
            </a:r>
          </a:p>
          <a:p>
            <a:pPr algn="l">
              <a:defRPr sz="2400"/>
            </a:pP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num_teeth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model.predict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(test)</a:t>
            </a:r>
          </a:p>
          <a:p>
            <a:pPr algn="l">
              <a:defRPr sz="2400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print(“70</a:t>
            </a:r>
            <a:r>
              <a:rPr lang="ja-JP" altLang="en-US" sz="3200" dirty="0">
                <a:solidFill>
                  <a:schemeClr val="accent1">
                    <a:lumMod val="75000"/>
                  </a:schemeClr>
                </a:solidFill>
              </a:rPr>
              <a:t>歳の時の本数は</a:t>
            </a:r>
            <a:r>
              <a:rPr lang="en-US" altLang="ja-JP" sz="3200" dirty="0">
                <a:solidFill>
                  <a:schemeClr val="accent1">
                    <a:lumMod val="75000"/>
                  </a:schemeClr>
                </a:solidFill>
              </a:rPr>
              <a:t>",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num_teeth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,"</a:t>
            </a:r>
            <a:r>
              <a:rPr lang="ja-JP" altLang="en-US" sz="3200" dirty="0">
                <a:solidFill>
                  <a:schemeClr val="accent1">
                    <a:lumMod val="75000"/>
                  </a:schemeClr>
                </a:solidFill>
              </a:rPr>
              <a:t>本</a:t>
            </a:r>
            <a:r>
              <a:rPr lang="en-US" altLang="ja-JP" sz="3200" dirty="0">
                <a:solidFill>
                  <a:schemeClr val="accent1">
                    <a:lumMod val="75000"/>
                  </a:schemeClr>
                </a:solidFill>
              </a:rPr>
              <a:t>")</a:t>
            </a:r>
          </a:p>
          <a:p>
            <a:pPr algn="l">
              <a:defRPr sz="2400"/>
            </a:pPr>
            <a:endParaRPr lang="en-US" altLang="ja-JP" sz="3200" dirty="0"/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plt.figure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plt.title</a:t>
            </a:r>
            <a:r>
              <a:rPr lang="en-US" sz="3200" dirty="0">
                <a:solidFill>
                  <a:srgbClr val="FF0000"/>
                </a:solidFill>
              </a:rPr>
              <a:t>('</a:t>
            </a:r>
            <a:r>
              <a:rPr lang="ja-JP" altLang="en-US" sz="3200" dirty="0">
                <a:solidFill>
                  <a:srgbClr val="FF0000"/>
                </a:solidFill>
              </a:rPr>
              <a:t>年齢と歯周病の歯の本数</a:t>
            </a:r>
            <a:r>
              <a:rPr lang="en-US" altLang="ja-JP" sz="3200" dirty="0">
                <a:solidFill>
                  <a:srgbClr val="FF0000"/>
                </a:solidFill>
              </a:rPr>
              <a:t>’)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plt.xlabel</a:t>
            </a:r>
            <a:r>
              <a:rPr lang="en-US" sz="3200" dirty="0">
                <a:solidFill>
                  <a:srgbClr val="FF0000"/>
                </a:solidFill>
              </a:rPr>
              <a:t>('</a:t>
            </a:r>
            <a:r>
              <a:rPr lang="ja-JP" altLang="en-US" sz="3200" dirty="0">
                <a:solidFill>
                  <a:srgbClr val="FF0000"/>
                </a:solidFill>
              </a:rPr>
              <a:t>年齢</a:t>
            </a:r>
            <a:r>
              <a:rPr lang="en-US" altLang="ja-JP" sz="3200" dirty="0">
                <a:solidFill>
                  <a:srgbClr val="FF0000"/>
                </a:solidFill>
              </a:rPr>
              <a:t>’)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plt.ylabel</a:t>
            </a:r>
            <a:r>
              <a:rPr lang="en-US" sz="3200" dirty="0">
                <a:solidFill>
                  <a:srgbClr val="FF0000"/>
                </a:solidFill>
              </a:rPr>
              <a:t>('</a:t>
            </a:r>
            <a:r>
              <a:rPr lang="ja-JP" altLang="en-US" sz="3200" dirty="0">
                <a:solidFill>
                  <a:srgbClr val="FF0000"/>
                </a:solidFill>
              </a:rPr>
              <a:t>歯周病の歯の本数</a:t>
            </a:r>
            <a:r>
              <a:rPr lang="en-US" altLang="ja-JP" sz="3200" dirty="0">
                <a:solidFill>
                  <a:srgbClr val="FF0000"/>
                </a:solidFill>
              </a:rPr>
              <a:t>’)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plt.grid</a:t>
            </a:r>
            <a:r>
              <a:rPr lang="en-US" sz="3200" dirty="0">
                <a:solidFill>
                  <a:srgbClr val="FF0000"/>
                </a:solidFill>
              </a:rPr>
              <a:t>(True)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plt.scatter</a:t>
            </a:r>
            <a:r>
              <a:rPr lang="en-US" sz="3200" dirty="0">
                <a:solidFill>
                  <a:srgbClr val="FF0000"/>
                </a:solidFill>
              </a:rPr>
              <a:t>(</a:t>
            </a:r>
            <a:r>
              <a:rPr lang="en-US" sz="3200" dirty="0" err="1">
                <a:solidFill>
                  <a:srgbClr val="FF0000"/>
                </a:solidFill>
              </a:rPr>
              <a:t>x,y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pPr algn="l">
              <a:defRPr sz="2400"/>
            </a:pP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plt.plot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x,model.predict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(x))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plt.show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6" name="この式をもとに、model.predict()で88歳の時は15.38歳と予測された">
            <a:extLst>
              <a:ext uri="{FF2B5EF4-FFF2-40B4-BE49-F238E27FC236}">
                <a16:creationId xmlns:a16="http://schemas.microsoft.com/office/drawing/2014/main" id="{B420B53A-657E-4EC2-85EC-04B15484AD3D}"/>
              </a:ext>
            </a:extLst>
          </p:cNvPr>
          <p:cNvSpPr txBox="1"/>
          <p:nvPr/>
        </p:nvSpPr>
        <p:spPr>
          <a:xfrm>
            <a:off x="15828794" y="2994409"/>
            <a:ext cx="6540252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r>
              <a:rPr lang="ja-JP" altLang="en-US" sz="3600" dirty="0"/>
              <a:t>作図</a:t>
            </a:r>
            <a:r>
              <a:rPr lang="en-US" altLang="ja-JP" sz="3600" dirty="0" err="1"/>
              <a:t>plt</a:t>
            </a:r>
            <a:r>
              <a:rPr lang="en-US" altLang="ja-JP" sz="3600" dirty="0"/>
              <a:t>.</a:t>
            </a:r>
            <a:r>
              <a:rPr lang="ja-JP" altLang="en-US" sz="3600" dirty="0"/>
              <a:t>～が一行増えている</a:t>
            </a:r>
            <a:r>
              <a:rPr lang="en-US" altLang="ja-JP" sz="3600" dirty="0"/>
              <a:t>(</a:t>
            </a:r>
            <a:r>
              <a:rPr lang="ja-JP" altLang="en-US" sz="3600" dirty="0"/>
              <a:t>緑</a:t>
            </a:r>
            <a:r>
              <a:rPr lang="en-US" altLang="ja-JP" sz="3600" dirty="0"/>
              <a:t>)</a:t>
            </a:r>
          </a:p>
          <a:p>
            <a:r>
              <a:rPr lang="en-US" sz="3600" dirty="0" err="1"/>
              <a:t>plt.plot</a:t>
            </a:r>
            <a:r>
              <a:rPr lang="en-US" sz="3600" dirty="0"/>
              <a:t>(</a:t>
            </a:r>
            <a:r>
              <a:rPr lang="en-US" sz="3600" dirty="0" err="1"/>
              <a:t>x,model.predict</a:t>
            </a:r>
            <a:r>
              <a:rPr lang="en-US" sz="3600" dirty="0"/>
              <a:t>(x))</a:t>
            </a:r>
            <a:endParaRPr sz="3600" dirty="0"/>
          </a:p>
        </p:txBody>
      </p:sp>
      <p:pic>
        <p:nvPicPr>
          <p:cNvPr id="7" name="スクリーンショット 2021-03-25 7.24.26.png" descr="スクリーンショット 2021-03-25 7.24.26.png">
            <a:extLst>
              <a:ext uri="{FF2B5EF4-FFF2-40B4-BE49-F238E27FC236}">
                <a16:creationId xmlns:a16="http://schemas.microsoft.com/office/drawing/2014/main" id="{9F0C5814-DFAC-4BCF-94AC-08F4B4D25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840" y="5432181"/>
            <a:ext cx="10570160" cy="780929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96D8CC5-FF25-1886-67E4-98FCDA5A129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25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210592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37" name="回帰直線と予測した値を作図する"/>
          <p:cNvSpPr txBox="1"/>
          <p:nvPr/>
        </p:nvSpPr>
        <p:spPr>
          <a:xfrm>
            <a:off x="7003187" y="297844"/>
            <a:ext cx="972061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２</a:t>
            </a:r>
            <a:r>
              <a:rPr lang="en-US" altLang="ja-JP" dirty="0"/>
              <a:t>)</a:t>
            </a:r>
            <a:r>
              <a:rPr lang="ja-JP" altLang="en-US" dirty="0"/>
              <a:t>回帰直線の作図　をコピーしよう</a:t>
            </a:r>
            <a:endParaRPr dirty="0"/>
          </a:p>
        </p:txBody>
      </p:sp>
      <p:sp>
        <p:nvSpPr>
          <p:cNvPr id="338" name="x = [[35],[21],[45],[58],[77]]…"/>
          <p:cNvSpPr txBox="1"/>
          <p:nvPr/>
        </p:nvSpPr>
        <p:spPr>
          <a:xfrm>
            <a:off x="8026297" y="1951875"/>
            <a:ext cx="6378349" cy="1456809"/>
          </a:xfrm>
          <a:prstGeom prst="rect">
            <a:avLst/>
          </a:prstGeom>
          <a:ln w="254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lang="en-US" sz="4400" dirty="0">
                <a:solidFill>
                  <a:schemeClr val="tx1"/>
                </a:solidFill>
              </a:rPr>
              <a:t>x = [[35],[21],[45],[58],[77]]</a:t>
            </a:r>
          </a:p>
          <a:p>
            <a:pPr algn="l">
              <a:defRPr sz="2400"/>
            </a:pPr>
            <a:r>
              <a:rPr lang="en-US" sz="4400" dirty="0">
                <a:solidFill>
                  <a:schemeClr val="tx1"/>
                </a:solidFill>
              </a:rPr>
              <a:t>y = [3,0,6,8,13]</a:t>
            </a:r>
          </a:p>
        </p:txBody>
      </p:sp>
      <p:sp>
        <p:nvSpPr>
          <p:cNvPr id="6" name="この式をもとに、model.predict()で88歳の時は15.38歳と予測された">
            <a:extLst>
              <a:ext uri="{FF2B5EF4-FFF2-40B4-BE49-F238E27FC236}">
                <a16:creationId xmlns:a16="http://schemas.microsoft.com/office/drawing/2014/main" id="{B420B53A-657E-4EC2-85EC-04B15484AD3D}"/>
              </a:ext>
            </a:extLst>
          </p:cNvPr>
          <p:cNvSpPr txBox="1"/>
          <p:nvPr/>
        </p:nvSpPr>
        <p:spPr>
          <a:xfrm>
            <a:off x="10339982" y="4412501"/>
            <a:ext cx="574516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pPr algn="l"/>
            <a:r>
              <a:rPr lang="en-US" sz="4000" dirty="0" err="1"/>
              <a:t>plt.plot</a:t>
            </a:r>
            <a:r>
              <a:rPr lang="en-US" sz="4000" dirty="0"/>
              <a:t>(</a:t>
            </a:r>
            <a:r>
              <a:rPr lang="en-US" sz="4000" dirty="0" err="1"/>
              <a:t>x,model.predict</a:t>
            </a:r>
            <a:r>
              <a:rPr lang="en-US" sz="4000" dirty="0"/>
              <a:t>(x))</a:t>
            </a:r>
            <a:endParaRPr sz="4000" dirty="0"/>
          </a:p>
        </p:txBody>
      </p:sp>
      <p:sp>
        <p:nvSpPr>
          <p:cNvPr id="9" name="この式をもとに、model.predict()で88歳の時は15.38歳と予測された">
            <a:extLst>
              <a:ext uri="{FF2B5EF4-FFF2-40B4-BE49-F238E27FC236}">
                <a16:creationId xmlns:a16="http://schemas.microsoft.com/office/drawing/2014/main" id="{E0144F7A-36DF-4763-88AA-6659962E7F2A}"/>
              </a:ext>
            </a:extLst>
          </p:cNvPr>
          <p:cNvSpPr txBox="1"/>
          <p:nvPr/>
        </p:nvSpPr>
        <p:spPr>
          <a:xfrm>
            <a:off x="3446349" y="4412501"/>
            <a:ext cx="312425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r>
              <a:rPr lang="en-US" sz="4000" dirty="0" err="1"/>
              <a:t>plt.scatter</a:t>
            </a:r>
            <a:r>
              <a:rPr lang="en-US" sz="4000" dirty="0"/>
              <a:t>(</a:t>
            </a:r>
            <a:r>
              <a:rPr lang="en-US" sz="4000" dirty="0" err="1"/>
              <a:t>x,y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10" name="この式をもとに、model.predict()で88歳の時は15.38歳と予測された">
            <a:extLst>
              <a:ext uri="{FF2B5EF4-FFF2-40B4-BE49-F238E27FC236}">
                <a16:creationId xmlns:a16="http://schemas.microsoft.com/office/drawing/2014/main" id="{5A7FAA7C-5C2B-45A2-9608-C380D37A92FE}"/>
              </a:ext>
            </a:extLst>
          </p:cNvPr>
          <p:cNvSpPr txBox="1"/>
          <p:nvPr/>
        </p:nvSpPr>
        <p:spPr>
          <a:xfrm>
            <a:off x="672186" y="5852570"/>
            <a:ext cx="8874224" cy="318035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pPr algn="l"/>
            <a:r>
              <a:rPr lang="en-US" altLang="ja-JP" sz="4000" dirty="0"/>
              <a:t>x</a:t>
            </a:r>
            <a:r>
              <a:rPr lang="ja-JP" altLang="en-US" sz="4000" dirty="0"/>
              <a:t>軸</a:t>
            </a:r>
            <a:r>
              <a:rPr lang="en-US" altLang="ja-JP" sz="4000" dirty="0"/>
              <a:t>y</a:t>
            </a:r>
            <a:r>
              <a:rPr lang="ja-JP" altLang="en-US" sz="4000" dirty="0"/>
              <a:t>軸に</a:t>
            </a:r>
            <a:endParaRPr lang="en-US" altLang="ja-JP" sz="4000" dirty="0"/>
          </a:p>
          <a:p>
            <a:pPr algn="l"/>
            <a:endParaRPr lang="en-US" altLang="ja-JP" sz="4000" dirty="0"/>
          </a:p>
          <a:p>
            <a:pPr algn="l"/>
            <a:r>
              <a:rPr lang="en-US" altLang="ja-JP" sz="4000" dirty="0"/>
              <a:t>35</a:t>
            </a:r>
            <a:r>
              <a:rPr lang="ja-JP" altLang="en-US" sz="4000" dirty="0"/>
              <a:t>と</a:t>
            </a:r>
            <a:r>
              <a:rPr lang="en-US" altLang="ja-JP" sz="4000" dirty="0"/>
              <a:t>3</a:t>
            </a:r>
            <a:r>
              <a:rPr lang="ja-JP" altLang="en-US" sz="4000" dirty="0"/>
              <a:t>、</a:t>
            </a:r>
            <a:r>
              <a:rPr lang="en-US" altLang="ja-JP" sz="4000" dirty="0"/>
              <a:t>21</a:t>
            </a:r>
            <a:r>
              <a:rPr lang="ja-JP" altLang="en-US" sz="4000" dirty="0"/>
              <a:t>と</a:t>
            </a:r>
            <a:r>
              <a:rPr lang="en-US" altLang="ja-JP" sz="4000" dirty="0"/>
              <a:t>0</a:t>
            </a:r>
            <a:r>
              <a:rPr lang="ja-JP" altLang="en-US" sz="4000" dirty="0"/>
              <a:t>、</a:t>
            </a:r>
            <a:r>
              <a:rPr lang="en-US" altLang="ja-JP" sz="4000" dirty="0"/>
              <a:t>45</a:t>
            </a:r>
            <a:r>
              <a:rPr lang="ja-JP" altLang="en-US" sz="4000" dirty="0"/>
              <a:t>と</a:t>
            </a:r>
            <a:r>
              <a:rPr lang="en-US" altLang="ja-JP" sz="4000" dirty="0"/>
              <a:t>6</a:t>
            </a:r>
            <a:r>
              <a:rPr lang="ja-JP" altLang="en-US" sz="4000" dirty="0"/>
              <a:t>、</a:t>
            </a:r>
            <a:r>
              <a:rPr lang="en-US" altLang="ja-JP" sz="4000" dirty="0"/>
              <a:t>58</a:t>
            </a:r>
            <a:r>
              <a:rPr lang="ja-JP" altLang="en-US" sz="4000" dirty="0"/>
              <a:t>と</a:t>
            </a:r>
            <a:r>
              <a:rPr lang="en-US" altLang="ja-JP" sz="4000" dirty="0"/>
              <a:t>8</a:t>
            </a:r>
            <a:r>
              <a:rPr lang="ja-JP" altLang="en-US" sz="4000" dirty="0"/>
              <a:t>、</a:t>
            </a:r>
            <a:r>
              <a:rPr lang="en-US" altLang="ja-JP" sz="4000" dirty="0"/>
              <a:t>77</a:t>
            </a:r>
            <a:r>
              <a:rPr lang="ja-JP" altLang="en-US" sz="4000" dirty="0"/>
              <a:t>と</a:t>
            </a:r>
            <a:r>
              <a:rPr lang="en-US" altLang="ja-JP" sz="4000" dirty="0"/>
              <a:t>13</a:t>
            </a:r>
          </a:p>
          <a:p>
            <a:pPr algn="l"/>
            <a:endParaRPr lang="en-US" altLang="ja-JP" sz="4000" dirty="0"/>
          </a:p>
          <a:p>
            <a:pPr algn="l"/>
            <a:r>
              <a:rPr lang="ja-JP" altLang="en-US" sz="4000" dirty="0"/>
              <a:t>の点を打つ</a:t>
            </a:r>
            <a:r>
              <a:rPr lang="en-US" altLang="ja-JP" sz="4000" dirty="0"/>
              <a:t>(</a:t>
            </a:r>
            <a:r>
              <a:rPr lang="ja-JP" altLang="en-US" sz="4000" dirty="0"/>
              <a:t>散布図といいます</a:t>
            </a:r>
            <a:r>
              <a:rPr lang="en-US" altLang="ja-JP" sz="4000" dirty="0"/>
              <a:t>)</a:t>
            </a:r>
            <a:endParaRPr lang="en-US" sz="4000" dirty="0"/>
          </a:p>
        </p:txBody>
      </p:sp>
      <p:sp>
        <p:nvSpPr>
          <p:cNvPr id="11" name="この式をもとに、model.predict()で88歳の時は15.38歳と予測された">
            <a:extLst>
              <a:ext uri="{FF2B5EF4-FFF2-40B4-BE49-F238E27FC236}">
                <a16:creationId xmlns:a16="http://schemas.microsoft.com/office/drawing/2014/main" id="{2076EC3D-2EDC-4A79-8FDD-C72338E47480}"/>
              </a:ext>
            </a:extLst>
          </p:cNvPr>
          <p:cNvSpPr txBox="1"/>
          <p:nvPr/>
        </p:nvSpPr>
        <p:spPr>
          <a:xfrm>
            <a:off x="10339982" y="5772686"/>
            <a:ext cx="6036909" cy="564257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pPr algn="l"/>
            <a:r>
              <a:rPr lang="en-US" altLang="ja-JP" sz="4000" dirty="0"/>
              <a:t>x</a:t>
            </a:r>
            <a:r>
              <a:rPr lang="ja-JP" altLang="en-US" sz="4000" dirty="0"/>
              <a:t>軸</a:t>
            </a:r>
            <a:r>
              <a:rPr lang="en-US" altLang="ja-JP" sz="4000" dirty="0"/>
              <a:t>y</a:t>
            </a:r>
            <a:r>
              <a:rPr lang="ja-JP" altLang="en-US" sz="4000" dirty="0"/>
              <a:t>軸に</a:t>
            </a:r>
            <a:endParaRPr lang="en-US" altLang="ja-JP" sz="4000" dirty="0"/>
          </a:p>
          <a:p>
            <a:pPr algn="l"/>
            <a:endParaRPr lang="en-US" altLang="ja-JP" sz="4000" dirty="0"/>
          </a:p>
          <a:p>
            <a:pPr algn="l"/>
            <a:r>
              <a:rPr lang="en-US" altLang="ja-JP" sz="4000" dirty="0"/>
              <a:t>35</a:t>
            </a:r>
            <a:r>
              <a:rPr lang="ja-JP" altLang="en-US" sz="4000" dirty="0"/>
              <a:t>と</a:t>
            </a:r>
            <a:r>
              <a:rPr lang="en-US" altLang="ja-JP" sz="4000" dirty="0" err="1"/>
              <a:t>model.predict</a:t>
            </a:r>
            <a:r>
              <a:rPr lang="en-US" altLang="ja-JP" sz="4000" dirty="0"/>
              <a:t>([[35]])</a:t>
            </a:r>
            <a:r>
              <a:rPr lang="ja-JP" altLang="en-US" sz="4000" dirty="0"/>
              <a:t>、</a:t>
            </a:r>
            <a:endParaRPr lang="en-US" altLang="ja-JP" sz="4000" dirty="0"/>
          </a:p>
          <a:p>
            <a:pPr algn="l"/>
            <a:r>
              <a:rPr lang="en-US" altLang="ja-JP" sz="4000" dirty="0"/>
              <a:t>21</a:t>
            </a:r>
            <a:r>
              <a:rPr lang="ja-JP" altLang="en-US" sz="4000" dirty="0"/>
              <a:t>と</a:t>
            </a:r>
            <a:r>
              <a:rPr lang="en-US" altLang="ja-JP" sz="4000" dirty="0" err="1"/>
              <a:t>mode.predict</a:t>
            </a:r>
            <a:r>
              <a:rPr lang="en-US" altLang="ja-JP" sz="4000" dirty="0"/>
              <a:t>([[21]])</a:t>
            </a:r>
            <a:r>
              <a:rPr lang="ja-JP" altLang="en-US" sz="4000" dirty="0"/>
              <a:t>、</a:t>
            </a:r>
            <a:endParaRPr lang="en-US" altLang="ja-JP" sz="4000" dirty="0"/>
          </a:p>
          <a:p>
            <a:pPr algn="l"/>
            <a:r>
              <a:rPr lang="en-US" altLang="ja-JP" sz="4000" dirty="0"/>
              <a:t>45</a:t>
            </a:r>
            <a:r>
              <a:rPr lang="ja-JP" altLang="en-US" sz="4000" dirty="0"/>
              <a:t>と</a:t>
            </a:r>
            <a:r>
              <a:rPr lang="en-US" altLang="ja-JP" sz="4000" dirty="0" err="1"/>
              <a:t>model.predict</a:t>
            </a:r>
            <a:r>
              <a:rPr lang="en-US" altLang="ja-JP" sz="4000" dirty="0"/>
              <a:t>([[45]])</a:t>
            </a:r>
            <a:r>
              <a:rPr lang="ja-JP" altLang="en-US" sz="4000" dirty="0"/>
              <a:t>、</a:t>
            </a:r>
            <a:endParaRPr lang="en-US" altLang="ja-JP" sz="4000" dirty="0"/>
          </a:p>
          <a:p>
            <a:pPr algn="l"/>
            <a:r>
              <a:rPr lang="en-US" altLang="ja-JP" sz="4000" dirty="0"/>
              <a:t>58</a:t>
            </a:r>
            <a:r>
              <a:rPr lang="ja-JP" altLang="en-US" sz="4000" dirty="0"/>
              <a:t>と</a:t>
            </a:r>
            <a:r>
              <a:rPr lang="en-US" altLang="ja-JP" sz="4000" dirty="0" err="1"/>
              <a:t>model.predict</a:t>
            </a:r>
            <a:r>
              <a:rPr lang="en-US" altLang="ja-JP" sz="4000" dirty="0"/>
              <a:t>([[58]])</a:t>
            </a:r>
            <a:r>
              <a:rPr lang="ja-JP" altLang="en-US" sz="4000" dirty="0"/>
              <a:t>、</a:t>
            </a:r>
            <a:endParaRPr lang="en-US" altLang="ja-JP" sz="4000" dirty="0"/>
          </a:p>
          <a:p>
            <a:pPr algn="l"/>
            <a:r>
              <a:rPr lang="en-US" altLang="ja-JP" sz="4000" dirty="0"/>
              <a:t>77</a:t>
            </a:r>
            <a:r>
              <a:rPr lang="ja-JP" altLang="en-US" sz="4000" dirty="0"/>
              <a:t>と</a:t>
            </a:r>
            <a:r>
              <a:rPr lang="en-US" altLang="ja-JP" sz="4000" dirty="0" err="1"/>
              <a:t>model.predict</a:t>
            </a:r>
            <a:r>
              <a:rPr lang="en-US" altLang="ja-JP" sz="4000" dirty="0"/>
              <a:t>([[77]])</a:t>
            </a:r>
          </a:p>
          <a:p>
            <a:pPr algn="l"/>
            <a:endParaRPr lang="en-US" altLang="ja-JP" sz="4000" dirty="0"/>
          </a:p>
          <a:p>
            <a:pPr algn="l"/>
            <a:r>
              <a:rPr lang="ja-JP" altLang="en-US" sz="4000" dirty="0"/>
              <a:t>を通る直線</a:t>
            </a:r>
            <a:r>
              <a:rPr lang="en-US" altLang="ja-JP" sz="4000" dirty="0"/>
              <a:t>(or</a:t>
            </a:r>
            <a:r>
              <a:rPr lang="ja-JP" altLang="en-US" sz="4000" dirty="0"/>
              <a:t>曲線</a:t>
            </a:r>
            <a:r>
              <a:rPr lang="en-US" altLang="ja-JP" sz="4000" dirty="0"/>
              <a:t>)</a:t>
            </a:r>
            <a:r>
              <a:rPr lang="ja-JP" altLang="en-US" sz="4000" dirty="0"/>
              <a:t>を書く</a:t>
            </a:r>
            <a:endParaRPr lang="en-US" altLang="ja-JP" sz="4000" dirty="0"/>
          </a:p>
        </p:txBody>
      </p:sp>
      <p:sp>
        <p:nvSpPr>
          <p:cNvPr id="12" name="この式をもとに、model.predict()で88歳の時は15.38歳と予測された">
            <a:extLst>
              <a:ext uri="{FF2B5EF4-FFF2-40B4-BE49-F238E27FC236}">
                <a16:creationId xmlns:a16="http://schemas.microsoft.com/office/drawing/2014/main" id="{D332F378-D936-47CF-9A34-B5C53DA62882}"/>
              </a:ext>
            </a:extLst>
          </p:cNvPr>
          <p:cNvSpPr txBox="1"/>
          <p:nvPr/>
        </p:nvSpPr>
        <p:spPr>
          <a:xfrm>
            <a:off x="16376891" y="7114454"/>
            <a:ext cx="778899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pPr algn="l"/>
            <a:r>
              <a:rPr lang="ja-JP" altLang="en-US" sz="3600" dirty="0"/>
              <a:t>←　</a:t>
            </a:r>
            <a:r>
              <a:rPr lang="en-US" sz="3600" dirty="0"/>
              <a:t>x=[[35]]</a:t>
            </a:r>
            <a:r>
              <a:rPr lang="ja-JP" altLang="en-US" sz="3600" dirty="0"/>
              <a:t>の時の</a:t>
            </a:r>
            <a:r>
              <a:rPr lang="en-US" altLang="ja-JP" sz="3600" dirty="0"/>
              <a:t>model</a:t>
            </a:r>
            <a:r>
              <a:rPr lang="ja-JP" altLang="en-US" sz="3600" dirty="0"/>
              <a:t>が予測した値</a:t>
            </a:r>
            <a:endParaRPr sz="3600" dirty="0"/>
          </a:p>
        </p:txBody>
      </p:sp>
      <p:sp>
        <p:nvSpPr>
          <p:cNvPr id="13" name="この式をもとに、model.predict()で88歳の時は15.38歳と予測された">
            <a:extLst>
              <a:ext uri="{FF2B5EF4-FFF2-40B4-BE49-F238E27FC236}">
                <a16:creationId xmlns:a16="http://schemas.microsoft.com/office/drawing/2014/main" id="{E495DEBC-E004-44FA-BCA9-7FDFFEE458CB}"/>
              </a:ext>
            </a:extLst>
          </p:cNvPr>
          <p:cNvSpPr txBox="1"/>
          <p:nvPr/>
        </p:nvSpPr>
        <p:spPr>
          <a:xfrm>
            <a:off x="16376891" y="7756494"/>
            <a:ext cx="778899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pPr algn="l"/>
            <a:r>
              <a:rPr lang="ja-JP" altLang="en-US" sz="3600" dirty="0"/>
              <a:t>←　</a:t>
            </a:r>
            <a:r>
              <a:rPr lang="en-US" sz="3600" dirty="0"/>
              <a:t>x=[[21]]</a:t>
            </a:r>
            <a:r>
              <a:rPr lang="ja-JP" altLang="en-US" sz="3600" dirty="0"/>
              <a:t>の時の</a:t>
            </a:r>
            <a:r>
              <a:rPr lang="en-US" altLang="ja-JP" sz="3600" dirty="0"/>
              <a:t>model</a:t>
            </a:r>
            <a:r>
              <a:rPr lang="ja-JP" altLang="en-US" sz="3600" dirty="0"/>
              <a:t>が予測した値</a:t>
            </a:r>
            <a:endParaRPr sz="3600" dirty="0"/>
          </a:p>
        </p:txBody>
      </p:sp>
      <p:sp>
        <p:nvSpPr>
          <p:cNvPr id="14" name="この式をもとに、model.predict()で88歳の時は15.38歳と予測された">
            <a:extLst>
              <a:ext uri="{FF2B5EF4-FFF2-40B4-BE49-F238E27FC236}">
                <a16:creationId xmlns:a16="http://schemas.microsoft.com/office/drawing/2014/main" id="{F1199C3D-6518-435D-AC3B-D36261B690FC}"/>
              </a:ext>
            </a:extLst>
          </p:cNvPr>
          <p:cNvSpPr txBox="1"/>
          <p:nvPr/>
        </p:nvSpPr>
        <p:spPr>
          <a:xfrm>
            <a:off x="16376891" y="8328406"/>
            <a:ext cx="38295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pPr algn="l"/>
            <a:r>
              <a:rPr lang="ja-JP" altLang="en-US" sz="3600" dirty="0"/>
              <a:t>←　</a:t>
            </a:r>
            <a:r>
              <a:rPr lang="en-US" sz="3600" dirty="0"/>
              <a:t>x=[[45]]</a:t>
            </a:r>
            <a:r>
              <a:rPr lang="ja-JP" altLang="en-US" sz="3600" dirty="0"/>
              <a:t>・・・</a:t>
            </a:r>
            <a:endParaRPr sz="3600" dirty="0"/>
          </a:p>
        </p:txBody>
      </p:sp>
      <p:sp>
        <p:nvSpPr>
          <p:cNvPr id="15" name="この式をもとに、model.predict()で88歳の時は15.38歳と予測された">
            <a:extLst>
              <a:ext uri="{FF2B5EF4-FFF2-40B4-BE49-F238E27FC236}">
                <a16:creationId xmlns:a16="http://schemas.microsoft.com/office/drawing/2014/main" id="{34004A22-3D78-4E89-83D7-03CD4B5C3C5B}"/>
              </a:ext>
            </a:extLst>
          </p:cNvPr>
          <p:cNvSpPr txBox="1"/>
          <p:nvPr/>
        </p:nvSpPr>
        <p:spPr>
          <a:xfrm>
            <a:off x="16376891" y="9032928"/>
            <a:ext cx="38295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pPr algn="l"/>
            <a:r>
              <a:rPr lang="ja-JP" altLang="en-US" sz="3600" dirty="0"/>
              <a:t>←　</a:t>
            </a:r>
            <a:r>
              <a:rPr lang="en-US" sz="3600" dirty="0"/>
              <a:t>x=[[58]]</a:t>
            </a:r>
            <a:r>
              <a:rPr lang="ja-JP" altLang="en-US" sz="3600" dirty="0"/>
              <a:t>・・・</a:t>
            </a:r>
            <a:endParaRPr sz="3600" dirty="0"/>
          </a:p>
        </p:txBody>
      </p:sp>
      <p:sp>
        <p:nvSpPr>
          <p:cNvPr id="16" name="この式をもとに、model.predict()で88歳の時は15.38歳と予測された">
            <a:extLst>
              <a:ext uri="{FF2B5EF4-FFF2-40B4-BE49-F238E27FC236}">
                <a16:creationId xmlns:a16="http://schemas.microsoft.com/office/drawing/2014/main" id="{CEEB9517-F658-4DFF-A808-57E4AD5268A4}"/>
              </a:ext>
            </a:extLst>
          </p:cNvPr>
          <p:cNvSpPr txBox="1"/>
          <p:nvPr/>
        </p:nvSpPr>
        <p:spPr>
          <a:xfrm>
            <a:off x="16376891" y="9627036"/>
            <a:ext cx="38295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pPr algn="l"/>
            <a:r>
              <a:rPr lang="ja-JP" altLang="en-US" sz="3600" dirty="0"/>
              <a:t>←　</a:t>
            </a:r>
            <a:r>
              <a:rPr lang="en-US" sz="3600" dirty="0"/>
              <a:t>x=[[77]]</a:t>
            </a:r>
            <a:r>
              <a:rPr lang="ja-JP" altLang="en-US" sz="3600" dirty="0"/>
              <a:t>・・・</a:t>
            </a:r>
            <a:endParaRPr sz="36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49BC6B0-A28C-562A-0617-BD14D23F72A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8994025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42" name="x = [[35],[21],[45],[58],[77]]…"/>
          <p:cNvSpPr txBox="1"/>
          <p:nvPr/>
        </p:nvSpPr>
        <p:spPr>
          <a:xfrm>
            <a:off x="1240158" y="2547358"/>
            <a:ext cx="6650860" cy="1001299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600"/>
            </a:pPr>
            <a:r>
              <a:rPr lang="en-US" sz="2800" dirty="0"/>
              <a:t>x = [[35],[21],[45],[58],[77]]</a:t>
            </a:r>
          </a:p>
          <a:p>
            <a:pPr algn="l">
              <a:defRPr sz="2600"/>
            </a:pPr>
            <a:r>
              <a:rPr sz="2800" dirty="0"/>
              <a:t>y = [3,0,6,8,13]</a:t>
            </a:r>
          </a:p>
          <a:p>
            <a:pPr algn="l">
              <a:defRPr sz="2600"/>
            </a:pPr>
            <a:endParaRPr sz="2800" dirty="0"/>
          </a:p>
          <a:p>
            <a:pPr algn="l">
              <a:defRPr sz="2600"/>
            </a:pPr>
            <a:r>
              <a:rPr sz="2800" dirty="0"/>
              <a:t>model = </a:t>
            </a:r>
            <a:r>
              <a:rPr sz="2800" dirty="0" err="1"/>
              <a:t>LinearRegression</a:t>
            </a:r>
            <a:r>
              <a:rPr sz="2800" dirty="0"/>
              <a:t>()</a:t>
            </a:r>
          </a:p>
          <a:p>
            <a:pPr algn="l">
              <a:defRPr sz="2600"/>
            </a:pPr>
            <a:r>
              <a:rPr sz="2800" dirty="0" err="1"/>
              <a:t>model.fit</a:t>
            </a:r>
            <a:r>
              <a:rPr sz="2800" dirty="0"/>
              <a:t>(</a:t>
            </a:r>
            <a:r>
              <a:rPr sz="2800" dirty="0" err="1"/>
              <a:t>x,y</a:t>
            </a:r>
            <a:r>
              <a:rPr sz="2800" dirty="0"/>
              <a:t>)</a:t>
            </a:r>
          </a:p>
          <a:p>
            <a:pPr algn="l">
              <a:defRPr sz="2600"/>
            </a:pPr>
            <a:endParaRPr sz="2800" dirty="0"/>
          </a:p>
          <a:p>
            <a:pPr algn="l">
              <a:defRPr sz="2600"/>
            </a:pPr>
            <a:r>
              <a:rPr sz="2800" dirty="0"/>
              <a:t>print(</a:t>
            </a:r>
            <a:r>
              <a:rPr sz="2800" dirty="0" err="1"/>
              <a:t>model.coef</a:t>
            </a:r>
            <a:r>
              <a:rPr sz="2800" dirty="0"/>
              <a:t>_)</a:t>
            </a:r>
          </a:p>
          <a:p>
            <a:pPr algn="l">
              <a:defRPr sz="2600"/>
            </a:pPr>
            <a:r>
              <a:rPr sz="2800" dirty="0"/>
              <a:t>print(</a:t>
            </a:r>
            <a:r>
              <a:rPr sz="2800" dirty="0" err="1"/>
              <a:t>model.intercept</a:t>
            </a:r>
            <a:r>
              <a:rPr sz="2800" dirty="0"/>
              <a:t>_)</a:t>
            </a:r>
          </a:p>
          <a:p>
            <a:pPr algn="l">
              <a:defRPr sz="2600"/>
            </a:pPr>
            <a:endParaRPr sz="2800" dirty="0"/>
          </a:p>
          <a:p>
            <a:pPr algn="l">
              <a:defRPr sz="2600"/>
            </a:pPr>
            <a:r>
              <a:rPr sz="2800" dirty="0"/>
              <a:t>test = [[</a:t>
            </a:r>
            <a:r>
              <a:rPr lang="en-US" sz="2800" dirty="0"/>
              <a:t>70</a:t>
            </a:r>
            <a:r>
              <a:rPr sz="2800" dirty="0"/>
              <a:t>]]</a:t>
            </a:r>
          </a:p>
          <a:p>
            <a:pPr algn="l">
              <a:defRPr sz="2600"/>
            </a:pPr>
            <a:r>
              <a:rPr sz="2800" dirty="0" err="1"/>
              <a:t>num_teeth</a:t>
            </a:r>
            <a:r>
              <a:rPr sz="2800" dirty="0"/>
              <a:t> = </a:t>
            </a:r>
            <a:r>
              <a:rPr sz="2800" dirty="0" err="1"/>
              <a:t>model.predict</a:t>
            </a:r>
            <a:r>
              <a:rPr sz="2800" dirty="0"/>
              <a:t>(test)</a:t>
            </a:r>
          </a:p>
          <a:p>
            <a:pPr algn="l">
              <a:defRPr sz="2600"/>
            </a:pPr>
            <a:r>
              <a:rPr sz="2800" dirty="0"/>
              <a:t>print("</a:t>
            </a:r>
            <a:r>
              <a:rPr lang="en-US" sz="2800" dirty="0"/>
              <a:t>70</a:t>
            </a:r>
            <a:r>
              <a:rPr sz="2800" dirty="0"/>
              <a:t>歳の時の本数は",num_teeth,"</a:t>
            </a:r>
            <a:r>
              <a:rPr lang="ja-JP" altLang="en-US" sz="2800" dirty="0"/>
              <a:t>本</a:t>
            </a:r>
            <a:r>
              <a:rPr sz="2800" dirty="0"/>
              <a:t>")</a:t>
            </a:r>
          </a:p>
          <a:p>
            <a:pPr algn="l">
              <a:defRPr sz="2600"/>
            </a:pPr>
            <a:endParaRPr sz="2800" dirty="0"/>
          </a:p>
          <a:p>
            <a:pPr algn="l">
              <a:defRPr sz="2600"/>
            </a:pPr>
            <a:r>
              <a:rPr sz="2800" dirty="0" err="1"/>
              <a:t>plt.figure</a:t>
            </a:r>
            <a:r>
              <a:rPr sz="2800" dirty="0"/>
              <a:t>()</a:t>
            </a:r>
          </a:p>
          <a:p>
            <a:pPr algn="l">
              <a:defRPr sz="2600"/>
            </a:pPr>
            <a:r>
              <a:rPr sz="2800" dirty="0" err="1"/>
              <a:t>plt.title</a:t>
            </a:r>
            <a:r>
              <a:rPr sz="2800" dirty="0"/>
              <a:t>('</a:t>
            </a:r>
            <a:r>
              <a:rPr sz="2800" dirty="0" err="1"/>
              <a:t>年齢と歯周病の歯の本数</a:t>
            </a:r>
            <a:r>
              <a:rPr sz="2800" dirty="0"/>
              <a:t>')</a:t>
            </a:r>
          </a:p>
          <a:p>
            <a:pPr algn="l">
              <a:defRPr sz="2600"/>
            </a:pPr>
            <a:r>
              <a:rPr sz="2800" dirty="0" err="1"/>
              <a:t>plt.xlabel</a:t>
            </a:r>
            <a:r>
              <a:rPr sz="2800" dirty="0"/>
              <a:t>('</a:t>
            </a:r>
            <a:r>
              <a:rPr sz="2800" dirty="0" err="1"/>
              <a:t>年齢</a:t>
            </a:r>
            <a:r>
              <a:rPr sz="2800" dirty="0"/>
              <a:t>')</a:t>
            </a:r>
          </a:p>
          <a:p>
            <a:pPr algn="l">
              <a:defRPr sz="2600"/>
            </a:pPr>
            <a:r>
              <a:rPr sz="2800" dirty="0" err="1"/>
              <a:t>plt.ylabel</a:t>
            </a:r>
            <a:r>
              <a:rPr sz="2800" dirty="0"/>
              <a:t>('</a:t>
            </a:r>
            <a:r>
              <a:rPr sz="2800" dirty="0" err="1"/>
              <a:t>歯周病の歯の本数</a:t>
            </a:r>
            <a:r>
              <a:rPr sz="2800" dirty="0"/>
              <a:t>')</a:t>
            </a:r>
          </a:p>
          <a:p>
            <a:pPr algn="l">
              <a:defRPr sz="2600"/>
            </a:pPr>
            <a:r>
              <a:rPr sz="2800" dirty="0" err="1"/>
              <a:t>plt.grid</a:t>
            </a:r>
            <a:r>
              <a:rPr sz="2800" dirty="0"/>
              <a:t>(True)</a:t>
            </a:r>
          </a:p>
          <a:p>
            <a:pPr algn="l">
              <a:defRPr sz="2600"/>
            </a:pPr>
            <a:r>
              <a:rPr sz="2800" dirty="0" err="1"/>
              <a:t>plt.scatter</a:t>
            </a:r>
            <a:r>
              <a:rPr sz="2800" dirty="0"/>
              <a:t>(</a:t>
            </a:r>
            <a:r>
              <a:rPr sz="2800" dirty="0" err="1"/>
              <a:t>x,y</a:t>
            </a:r>
            <a:r>
              <a:rPr sz="2800" dirty="0"/>
              <a:t>)</a:t>
            </a:r>
          </a:p>
          <a:p>
            <a:pPr algn="l">
              <a:defRPr sz="2600"/>
            </a:pPr>
            <a:endParaRPr sz="2800" dirty="0"/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2800" dirty="0" err="1"/>
              <a:t>plt.plot</a:t>
            </a:r>
            <a:r>
              <a:rPr sz="2800" dirty="0"/>
              <a:t>(</a:t>
            </a:r>
            <a:r>
              <a:rPr sz="2800" dirty="0" err="1"/>
              <a:t>x,model.predict</a:t>
            </a:r>
            <a:r>
              <a:rPr sz="2800" dirty="0"/>
              <a:t>(x))</a:t>
            </a:r>
          </a:p>
          <a:p>
            <a:pPr algn="l">
              <a:defRPr sz="2600"/>
            </a:pPr>
            <a:endParaRPr sz="2800" dirty="0"/>
          </a:p>
          <a:p>
            <a:pPr algn="l">
              <a:defRPr sz="2600"/>
            </a:pPr>
            <a:r>
              <a:rPr sz="2800" dirty="0" err="1"/>
              <a:t>plt.show</a:t>
            </a:r>
            <a:r>
              <a:rPr sz="2800" dirty="0"/>
              <a:t>()</a:t>
            </a:r>
          </a:p>
        </p:txBody>
      </p:sp>
      <p:pic>
        <p:nvPicPr>
          <p:cNvPr id="343" name="スクリーンショット 2021-05-25 13.25.52.png" descr="スクリーンショット 2021-05-25 13.25.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363" y="2240760"/>
            <a:ext cx="14395089" cy="1031959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E8DB2D-8227-4D2D-9784-391360663877}"/>
              </a:ext>
            </a:extLst>
          </p:cNvPr>
          <p:cNvSpPr txBox="1"/>
          <p:nvPr/>
        </p:nvSpPr>
        <p:spPr>
          <a:xfrm>
            <a:off x="909084" y="1686762"/>
            <a:ext cx="6650860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ja-JP" altLang="en-US" dirty="0"/>
              <a:t># 2) 回帰直線の作図</a:t>
            </a:r>
          </a:p>
        </p:txBody>
      </p:sp>
      <p:sp>
        <p:nvSpPr>
          <p:cNvPr id="8" name="回帰直線と予測した値を作図する">
            <a:extLst>
              <a:ext uri="{FF2B5EF4-FFF2-40B4-BE49-F238E27FC236}">
                <a16:creationId xmlns:a16="http://schemas.microsoft.com/office/drawing/2014/main" id="{2091CD07-C7A7-46C4-A8A0-9FEA5EC8B5E1}"/>
              </a:ext>
            </a:extLst>
          </p:cNvPr>
          <p:cNvSpPr txBox="1"/>
          <p:nvPr/>
        </p:nvSpPr>
        <p:spPr>
          <a:xfrm>
            <a:off x="7003187" y="297844"/>
            <a:ext cx="972061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２</a:t>
            </a:r>
            <a:r>
              <a:rPr lang="en-US" altLang="ja-JP" dirty="0"/>
              <a:t>)</a:t>
            </a:r>
            <a:r>
              <a:rPr lang="ja-JP" altLang="en-US" dirty="0"/>
              <a:t>回帰直線の作図　をコピーしよう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272913B-A6D8-E14B-2B75-DC333255C3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27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47" name="x = [[35],[21],[45],[58],[77]]…"/>
          <p:cNvSpPr txBox="1"/>
          <p:nvPr/>
        </p:nvSpPr>
        <p:spPr>
          <a:xfrm>
            <a:off x="1237199" y="2392830"/>
            <a:ext cx="7591822" cy="1093632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/>
            </a:pPr>
            <a:r>
              <a:rPr lang="en-US" sz="3200" dirty="0"/>
              <a:t>x = [[35],[21],[45],[58],[77]]</a:t>
            </a:r>
          </a:p>
          <a:p>
            <a:pPr algn="l">
              <a:defRPr sz="2500"/>
            </a:pPr>
            <a:r>
              <a:rPr sz="3200" dirty="0"/>
              <a:t>y = [3,0,6,8,13]</a:t>
            </a:r>
          </a:p>
          <a:p>
            <a:pPr algn="l">
              <a:defRPr sz="2500"/>
            </a:pPr>
            <a:endParaRPr sz="3200" dirty="0"/>
          </a:p>
          <a:p>
            <a:pPr algn="l">
              <a:defRPr sz="2500"/>
            </a:pPr>
            <a:r>
              <a:rPr sz="3200" dirty="0"/>
              <a:t>model = </a:t>
            </a:r>
            <a:r>
              <a:rPr sz="3200" dirty="0" err="1"/>
              <a:t>LinearRegression</a:t>
            </a:r>
            <a:r>
              <a:rPr sz="3200" dirty="0"/>
              <a:t>()</a:t>
            </a:r>
          </a:p>
          <a:p>
            <a:pPr algn="l">
              <a:defRPr sz="2500"/>
            </a:pPr>
            <a:r>
              <a:rPr sz="3200" dirty="0" err="1"/>
              <a:t>model.fit</a:t>
            </a:r>
            <a:r>
              <a:rPr sz="3200" dirty="0"/>
              <a:t>(</a:t>
            </a:r>
            <a:r>
              <a:rPr sz="3200" dirty="0" err="1"/>
              <a:t>x,y</a:t>
            </a:r>
            <a:r>
              <a:rPr sz="3200" dirty="0"/>
              <a:t>)</a:t>
            </a:r>
          </a:p>
          <a:p>
            <a:pPr algn="l">
              <a:defRPr sz="2500"/>
            </a:pPr>
            <a:endParaRPr sz="3200" dirty="0"/>
          </a:p>
          <a:p>
            <a:pPr algn="l">
              <a:defRPr sz="2500"/>
            </a:pPr>
            <a:r>
              <a:rPr sz="3200" dirty="0"/>
              <a:t>print(</a:t>
            </a:r>
            <a:r>
              <a:rPr sz="3200" dirty="0" err="1"/>
              <a:t>model.coef</a:t>
            </a:r>
            <a:r>
              <a:rPr sz="3200" dirty="0"/>
              <a:t>_)</a:t>
            </a:r>
          </a:p>
          <a:p>
            <a:pPr algn="l">
              <a:defRPr sz="2500"/>
            </a:pPr>
            <a:r>
              <a:rPr sz="3200" dirty="0"/>
              <a:t>print(</a:t>
            </a:r>
            <a:r>
              <a:rPr sz="3200" dirty="0" err="1"/>
              <a:t>model.intercept</a:t>
            </a:r>
            <a:r>
              <a:rPr sz="3200" dirty="0"/>
              <a:t>_)</a:t>
            </a:r>
          </a:p>
          <a:p>
            <a:pPr algn="l">
              <a:defRPr sz="2500"/>
            </a:pPr>
            <a:endParaRPr sz="3200" dirty="0"/>
          </a:p>
          <a:p>
            <a:pPr algn="l">
              <a:defRPr sz="2500"/>
            </a:pPr>
            <a:r>
              <a:rPr sz="3200" dirty="0"/>
              <a:t>test = [[</a:t>
            </a:r>
            <a:r>
              <a:rPr lang="en-US" sz="3200" dirty="0"/>
              <a:t>70</a:t>
            </a:r>
            <a:r>
              <a:rPr sz="3200" dirty="0"/>
              <a:t>]]</a:t>
            </a:r>
          </a:p>
          <a:p>
            <a:pPr algn="l">
              <a:defRPr sz="2500"/>
            </a:pPr>
            <a:r>
              <a:rPr sz="3200" dirty="0" err="1"/>
              <a:t>num_teeth</a:t>
            </a:r>
            <a:r>
              <a:rPr sz="3200" dirty="0"/>
              <a:t> = </a:t>
            </a:r>
            <a:r>
              <a:rPr sz="3200" dirty="0" err="1"/>
              <a:t>model.predict</a:t>
            </a:r>
            <a:r>
              <a:rPr sz="3200" dirty="0"/>
              <a:t>(test)</a:t>
            </a:r>
          </a:p>
          <a:p>
            <a:pPr algn="l">
              <a:defRPr sz="2500"/>
            </a:pPr>
            <a:r>
              <a:rPr sz="3200" dirty="0"/>
              <a:t>print("</a:t>
            </a:r>
            <a:r>
              <a:rPr lang="en-US" sz="3200" dirty="0"/>
              <a:t>70</a:t>
            </a:r>
            <a:r>
              <a:rPr sz="3200" dirty="0"/>
              <a:t>歳の時の本数は",num_teeth,"</a:t>
            </a:r>
            <a:r>
              <a:rPr lang="ja-JP" altLang="en-US" sz="3200" dirty="0"/>
              <a:t>本</a:t>
            </a:r>
            <a:r>
              <a:rPr sz="3200" dirty="0"/>
              <a:t>")</a:t>
            </a:r>
          </a:p>
          <a:p>
            <a:pPr algn="l">
              <a:defRPr sz="2500"/>
            </a:pPr>
            <a:endParaRPr sz="3200" dirty="0"/>
          </a:p>
          <a:p>
            <a:pPr algn="l">
              <a:defRPr sz="2500"/>
            </a:pPr>
            <a:r>
              <a:rPr sz="3200" dirty="0" err="1"/>
              <a:t>plt.figure</a:t>
            </a:r>
            <a:r>
              <a:rPr sz="3200" dirty="0"/>
              <a:t>()</a:t>
            </a:r>
          </a:p>
          <a:p>
            <a:pPr algn="l">
              <a:defRPr sz="2500"/>
            </a:pPr>
            <a:r>
              <a:rPr sz="3200" dirty="0" err="1"/>
              <a:t>plt.title</a:t>
            </a:r>
            <a:r>
              <a:rPr sz="3200" dirty="0"/>
              <a:t>('</a:t>
            </a:r>
            <a:r>
              <a:rPr sz="3200" dirty="0" err="1"/>
              <a:t>年齢と歯周病の歯の本数</a:t>
            </a:r>
            <a:r>
              <a:rPr sz="3200" dirty="0"/>
              <a:t>')</a:t>
            </a:r>
          </a:p>
          <a:p>
            <a:pPr algn="l">
              <a:defRPr sz="2500"/>
            </a:pPr>
            <a:r>
              <a:rPr sz="3200" dirty="0" err="1"/>
              <a:t>plt.xlabel</a:t>
            </a:r>
            <a:r>
              <a:rPr sz="3200" dirty="0"/>
              <a:t>('</a:t>
            </a:r>
            <a:r>
              <a:rPr sz="3200" dirty="0" err="1"/>
              <a:t>年齢</a:t>
            </a:r>
            <a:r>
              <a:rPr sz="3200" dirty="0"/>
              <a:t>')</a:t>
            </a:r>
          </a:p>
          <a:p>
            <a:pPr algn="l">
              <a:defRPr sz="2500"/>
            </a:pPr>
            <a:r>
              <a:rPr sz="3200" dirty="0" err="1"/>
              <a:t>plt.ylabel</a:t>
            </a:r>
            <a:r>
              <a:rPr sz="3200" dirty="0"/>
              <a:t>('</a:t>
            </a:r>
            <a:r>
              <a:rPr sz="3200" dirty="0" err="1"/>
              <a:t>歯周病の歯の本数</a:t>
            </a:r>
            <a:r>
              <a:rPr sz="3200" dirty="0"/>
              <a:t>')</a:t>
            </a:r>
          </a:p>
          <a:p>
            <a:pPr algn="l">
              <a:defRPr sz="2500"/>
            </a:pPr>
            <a:r>
              <a:rPr sz="3200" dirty="0" err="1"/>
              <a:t>plt.grid</a:t>
            </a:r>
            <a:r>
              <a:rPr sz="3200" dirty="0"/>
              <a:t>(True)</a:t>
            </a:r>
          </a:p>
          <a:p>
            <a:pPr algn="l">
              <a:defRPr sz="2500"/>
            </a:pPr>
            <a:r>
              <a:rPr sz="3200" dirty="0" err="1"/>
              <a:t>plt.scatter</a:t>
            </a:r>
            <a:r>
              <a:rPr sz="3200" dirty="0"/>
              <a:t>(</a:t>
            </a:r>
            <a:r>
              <a:rPr sz="3200" dirty="0" err="1"/>
              <a:t>x,y</a:t>
            </a:r>
            <a:r>
              <a:rPr sz="3200" dirty="0"/>
              <a:t>)</a:t>
            </a:r>
          </a:p>
          <a:p>
            <a:pPr algn="l">
              <a:defRPr sz="2500"/>
            </a:pPr>
            <a:r>
              <a:rPr sz="3200" dirty="0" err="1"/>
              <a:t>plt.plot</a:t>
            </a:r>
            <a:r>
              <a:rPr sz="3200" dirty="0"/>
              <a:t>(</a:t>
            </a:r>
            <a:r>
              <a:rPr sz="3200" dirty="0" err="1"/>
              <a:t>x,model.predict</a:t>
            </a:r>
            <a:r>
              <a:rPr sz="3200" dirty="0"/>
              <a:t>(x))</a:t>
            </a:r>
          </a:p>
          <a:p>
            <a:pPr algn="l">
              <a:def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3200" dirty="0" err="1"/>
              <a:t>plt.scatter</a:t>
            </a:r>
            <a:r>
              <a:rPr sz="3200" dirty="0"/>
              <a:t>(</a:t>
            </a:r>
            <a:r>
              <a:rPr sz="3200" dirty="0" err="1"/>
              <a:t>test,num_teeth</a:t>
            </a:r>
            <a:r>
              <a:rPr sz="3200" dirty="0"/>
              <a:t>)</a:t>
            </a:r>
          </a:p>
          <a:p>
            <a:pPr algn="l">
              <a:defRPr sz="2500"/>
            </a:pPr>
            <a:r>
              <a:rPr sz="3200" dirty="0" err="1"/>
              <a:t>plt.show</a:t>
            </a:r>
            <a:r>
              <a:rPr sz="3200" dirty="0"/>
              <a:t>()</a:t>
            </a:r>
          </a:p>
        </p:txBody>
      </p:sp>
      <p:sp>
        <p:nvSpPr>
          <p:cNvPr id="349" name="回帰直線と予測した値を作図する"/>
          <p:cNvSpPr txBox="1"/>
          <p:nvPr/>
        </p:nvSpPr>
        <p:spPr>
          <a:xfrm>
            <a:off x="7753350" y="329238"/>
            <a:ext cx="88773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回帰直線と予測した値を作図する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E3FC04-ED29-47E8-AEC4-6D7CD30BA394}"/>
              </a:ext>
            </a:extLst>
          </p:cNvPr>
          <p:cNvSpPr txBox="1"/>
          <p:nvPr/>
        </p:nvSpPr>
        <p:spPr>
          <a:xfrm>
            <a:off x="164256" y="1609498"/>
            <a:ext cx="7937753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ja-JP" altLang="en-US" dirty="0"/>
              <a:t># </a:t>
            </a:r>
            <a:r>
              <a:rPr lang="en-US" altLang="ja-JP" dirty="0"/>
              <a:t>3</a:t>
            </a:r>
            <a:r>
              <a:rPr lang="ja-JP" altLang="en-US" dirty="0"/>
              <a:t>) 回帰直線と予測した値の作図</a:t>
            </a:r>
          </a:p>
        </p:txBody>
      </p:sp>
      <p:sp>
        <p:nvSpPr>
          <p:cNvPr id="9" name="x = [[35],[21],[45],[58],[77]]…">
            <a:extLst>
              <a:ext uri="{FF2B5EF4-FFF2-40B4-BE49-F238E27FC236}">
                <a16:creationId xmlns:a16="http://schemas.microsoft.com/office/drawing/2014/main" id="{51B1307C-8588-4407-A612-2F957DE9C30F}"/>
              </a:ext>
            </a:extLst>
          </p:cNvPr>
          <p:cNvSpPr txBox="1"/>
          <p:nvPr/>
        </p:nvSpPr>
        <p:spPr>
          <a:xfrm>
            <a:off x="13590519" y="5014174"/>
            <a:ext cx="6371937" cy="779701"/>
          </a:xfrm>
          <a:prstGeom prst="rect">
            <a:avLst/>
          </a:prstGeom>
          <a:ln w="254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lang="en-US" sz="4400" dirty="0" err="1">
                <a:solidFill>
                  <a:schemeClr val="tx1"/>
                </a:solidFill>
              </a:rPr>
              <a:t>plt.scatter</a:t>
            </a:r>
            <a:r>
              <a:rPr lang="en-US" sz="4400" dirty="0">
                <a:solidFill>
                  <a:schemeClr val="tx1"/>
                </a:solidFill>
              </a:rPr>
              <a:t>(</a:t>
            </a:r>
            <a:r>
              <a:rPr lang="en-US" sz="4400" dirty="0" err="1">
                <a:solidFill>
                  <a:schemeClr val="tx1"/>
                </a:solidFill>
              </a:rPr>
              <a:t>test,num_teeth</a:t>
            </a:r>
            <a:r>
              <a:rPr lang="en-US" sz="4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x = [[35],[21],[45],[58],[77]]…">
            <a:extLst>
              <a:ext uri="{FF2B5EF4-FFF2-40B4-BE49-F238E27FC236}">
                <a16:creationId xmlns:a16="http://schemas.microsoft.com/office/drawing/2014/main" id="{7DEB62ED-ED2D-4B1B-B0CB-B8D39E7F16C8}"/>
              </a:ext>
            </a:extLst>
          </p:cNvPr>
          <p:cNvSpPr txBox="1"/>
          <p:nvPr/>
        </p:nvSpPr>
        <p:spPr>
          <a:xfrm>
            <a:off x="12046826" y="6610096"/>
            <a:ext cx="9459321" cy="2133918"/>
          </a:xfrm>
          <a:prstGeom prst="rect">
            <a:avLst/>
          </a:prstGeom>
          <a:ln w="254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lang="en-US" sz="4400" dirty="0">
                <a:solidFill>
                  <a:schemeClr val="tx1"/>
                </a:solidFill>
              </a:rPr>
              <a:t>x</a:t>
            </a:r>
            <a:r>
              <a:rPr lang="ja-JP" altLang="en-US" sz="4400" dirty="0">
                <a:solidFill>
                  <a:schemeClr val="tx1"/>
                </a:solidFill>
              </a:rPr>
              <a:t>軸に</a:t>
            </a:r>
            <a:r>
              <a:rPr lang="en-US" altLang="ja-JP" sz="4400" dirty="0">
                <a:solidFill>
                  <a:schemeClr val="tx1"/>
                </a:solidFill>
              </a:rPr>
              <a:t>test (= [[70]])</a:t>
            </a:r>
          </a:p>
          <a:p>
            <a:pPr algn="l">
              <a:defRPr sz="2400"/>
            </a:pPr>
            <a:r>
              <a:rPr lang="en-US" sz="4400" dirty="0">
                <a:solidFill>
                  <a:schemeClr val="tx1"/>
                </a:solidFill>
              </a:rPr>
              <a:t>y</a:t>
            </a:r>
            <a:r>
              <a:rPr lang="ja-JP" altLang="en-US" sz="4400" dirty="0">
                <a:solidFill>
                  <a:schemeClr val="tx1"/>
                </a:solidFill>
              </a:rPr>
              <a:t>軸に</a:t>
            </a:r>
            <a:r>
              <a:rPr lang="en-US" altLang="ja-JP" sz="4400" dirty="0" err="1">
                <a:solidFill>
                  <a:schemeClr val="tx1"/>
                </a:solidFill>
              </a:rPr>
              <a:t>num_teeth</a:t>
            </a:r>
            <a:r>
              <a:rPr lang="en-US" altLang="ja-JP" sz="4400" dirty="0">
                <a:solidFill>
                  <a:schemeClr val="tx1"/>
                </a:solidFill>
              </a:rPr>
              <a:t> (=</a:t>
            </a:r>
            <a:r>
              <a:rPr lang="en-US" altLang="ja-JP" sz="4400" dirty="0" err="1">
                <a:solidFill>
                  <a:schemeClr val="tx1"/>
                </a:solidFill>
              </a:rPr>
              <a:t>model.predict</a:t>
            </a:r>
            <a:r>
              <a:rPr lang="en-US" altLang="ja-JP" sz="4400" dirty="0">
                <a:solidFill>
                  <a:schemeClr val="tx1"/>
                </a:solidFill>
              </a:rPr>
              <a:t>([[70]])</a:t>
            </a:r>
          </a:p>
          <a:p>
            <a:pPr algn="l">
              <a:defRPr sz="2400"/>
            </a:pPr>
            <a:r>
              <a:rPr lang="ja-JP" altLang="en-US" sz="4400" dirty="0">
                <a:solidFill>
                  <a:schemeClr val="tx1"/>
                </a:solidFill>
              </a:rPr>
              <a:t>の点を打つ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38A0F28-0336-F4E4-CCB6-9843AF7C9F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28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47" name="x = [[35],[21],[45],[58],[77]]…"/>
          <p:cNvSpPr txBox="1"/>
          <p:nvPr/>
        </p:nvSpPr>
        <p:spPr>
          <a:xfrm>
            <a:off x="1237199" y="2392830"/>
            <a:ext cx="7591822" cy="1093632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/>
            </a:pPr>
            <a:r>
              <a:rPr lang="en-US" sz="3200" dirty="0"/>
              <a:t>x = [[35],[21],[45],[58],[77]]</a:t>
            </a:r>
          </a:p>
          <a:p>
            <a:pPr algn="l">
              <a:defRPr sz="2500"/>
            </a:pPr>
            <a:r>
              <a:rPr sz="3200" dirty="0"/>
              <a:t>y = [3,0,6,8,13]</a:t>
            </a:r>
          </a:p>
          <a:p>
            <a:pPr algn="l">
              <a:defRPr sz="2500"/>
            </a:pPr>
            <a:endParaRPr sz="3200" dirty="0"/>
          </a:p>
          <a:p>
            <a:pPr algn="l">
              <a:defRPr sz="2500"/>
            </a:pPr>
            <a:r>
              <a:rPr sz="3200" dirty="0"/>
              <a:t>model = </a:t>
            </a:r>
            <a:r>
              <a:rPr sz="3200" dirty="0" err="1"/>
              <a:t>LinearRegression</a:t>
            </a:r>
            <a:r>
              <a:rPr sz="3200" dirty="0"/>
              <a:t>()</a:t>
            </a:r>
          </a:p>
          <a:p>
            <a:pPr algn="l">
              <a:defRPr sz="2500"/>
            </a:pPr>
            <a:r>
              <a:rPr sz="3200" dirty="0" err="1"/>
              <a:t>model.fit</a:t>
            </a:r>
            <a:r>
              <a:rPr sz="3200" dirty="0"/>
              <a:t>(</a:t>
            </a:r>
            <a:r>
              <a:rPr sz="3200" dirty="0" err="1"/>
              <a:t>x,y</a:t>
            </a:r>
            <a:r>
              <a:rPr sz="3200" dirty="0"/>
              <a:t>)</a:t>
            </a:r>
          </a:p>
          <a:p>
            <a:pPr algn="l">
              <a:defRPr sz="2500"/>
            </a:pPr>
            <a:endParaRPr sz="3200" dirty="0"/>
          </a:p>
          <a:p>
            <a:pPr algn="l">
              <a:defRPr sz="2500"/>
            </a:pPr>
            <a:r>
              <a:rPr sz="3200" dirty="0"/>
              <a:t>print(</a:t>
            </a:r>
            <a:r>
              <a:rPr sz="3200" dirty="0" err="1"/>
              <a:t>model.coef</a:t>
            </a:r>
            <a:r>
              <a:rPr sz="3200" dirty="0"/>
              <a:t>_)</a:t>
            </a:r>
          </a:p>
          <a:p>
            <a:pPr algn="l">
              <a:defRPr sz="2500"/>
            </a:pPr>
            <a:r>
              <a:rPr sz="3200" dirty="0"/>
              <a:t>print(</a:t>
            </a:r>
            <a:r>
              <a:rPr sz="3200" dirty="0" err="1"/>
              <a:t>model.intercept</a:t>
            </a:r>
            <a:r>
              <a:rPr sz="3200" dirty="0"/>
              <a:t>_)</a:t>
            </a:r>
          </a:p>
          <a:p>
            <a:pPr algn="l">
              <a:defRPr sz="2500"/>
            </a:pPr>
            <a:endParaRPr sz="3200" dirty="0"/>
          </a:p>
          <a:p>
            <a:pPr algn="l">
              <a:defRPr sz="2500"/>
            </a:pPr>
            <a:r>
              <a:rPr sz="3200" dirty="0"/>
              <a:t>test = [[</a:t>
            </a:r>
            <a:r>
              <a:rPr lang="en-US" sz="3200" dirty="0"/>
              <a:t>70</a:t>
            </a:r>
            <a:r>
              <a:rPr sz="3200" dirty="0"/>
              <a:t>]]</a:t>
            </a:r>
          </a:p>
          <a:p>
            <a:pPr algn="l">
              <a:defRPr sz="2500"/>
            </a:pPr>
            <a:r>
              <a:rPr sz="3200" dirty="0" err="1"/>
              <a:t>num_teeth</a:t>
            </a:r>
            <a:r>
              <a:rPr sz="3200" dirty="0"/>
              <a:t> = </a:t>
            </a:r>
            <a:r>
              <a:rPr sz="3200" dirty="0" err="1"/>
              <a:t>model.predict</a:t>
            </a:r>
            <a:r>
              <a:rPr sz="3200" dirty="0"/>
              <a:t>(test)</a:t>
            </a:r>
          </a:p>
          <a:p>
            <a:pPr algn="l">
              <a:defRPr sz="2500"/>
            </a:pPr>
            <a:r>
              <a:rPr sz="3200" dirty="0"/>
              <a:t>print("</a:t>
            </a:r>
            <a:r>
              <a:rPr lang="en-US" sz="3200" dirty="0"/>
              <a:t>70</a:t>
            </a:r>
            <a:r>
              <a:rPr sz="3200" dirty="0"/>
              <a:t>歳の時の本数は",num_teeth,"</a:t>
            </a:r>
            <a:r>
              <a:rPr lang="ja-JP" altLang="en-US" sz="3200" dirty="0"/>
              <a:t>本</a:t>
            </a:r>
            <a:r>
              <a:rPr sz="3200" dirty="0"/>
              <a:t>")</a:t>
            </a:r>
          </a:p>
          <a:p>
            <a:pPr algn="l">
              <a:defRPr sz="2500"/>
            </a:pPr>
            <a:endParaRPr sz="3200" dirty="0"/>
          </a:p>
          <a:p>
            <a:pPr algn="l">
              <a:defRPr sz="2500"/>
            </a:pPr>
            <a:r>
              <a:rPr sz="3200" dirty="0" err="1"/>
              <a:t>plt.figure</a:t>
            </a:r>
            <a:r>
              <a:rPr sz="3200" dirty="0"/>
              <a:t>()</a:t>
            </a:r>
          </a:p>
          <a:p>
            <a:pPr algn="l">
              <a:defRPr sz="2500"/>
            </a:pPr>
            <a:r>
              <a:rPr sz="3200" dirty="0" err="1"/>
              <a:t>plt.title</a:t>
            </a:r>
            <a:r>
              <a:rPr sz="3200" dirty="0"/>
              <a:t>('</a:t>
            </a:r>
            <a:r>
              <a:rPr sz="3200" dirty="0" err="1"/>
              <a:t>年齢と歯周病の歯の本数</a:t>
            </a:r>
            <a:r>
              <a:rPr sz="3200" dirty="0"/>
              <a:t>')</a:t>
            </a:r>
          </a:p>
          <a:p>
            <a:pPr algn="l">
              <a:defRPr sz="2500"/>
            </a:pPr>
            <a:r>
              <a:rPr sz="3200" dirty="0" err="1"/>
              <a:t>plt.xlabel</a:t>
            </a:r>
            <a:r>
              <a:rPr sz="3200" dirty="0"/>
              <a:t>('</a:t>
            </a:r>
            <a:r>
              <a:rPr sz="3200" dirty="0" err="1"/>
              <a:t>年齢</a:t>
            </a:r>
            <a:r>
              <a:rPr sz="3200" dirty="0"/>
              <a:t>')</a:t>
            </a:r>
          </a:p>
          <a:p>
            <a:pPr algn="l">
              <a:defRPr sz="2500"/>
            </a:pPr>
            <a:r>
              <a:rPr sz="3200" dirty="0" err="1"/>
              <a:t>plt.ylabel</a:t>
            </a:r>
            <a:r>
              <a:rPr sz="3200" dirty="0"/>
              <a:t>('</a:t>
            </a:r>
            <a:r>
              <a:rPr sz="3200" dirty="0" err="1"/>
              <a:t>歯周病の歯の本数</a:t>
            </a:r>
            <a:r>
              <a:rPr sz="3200" dirty="0"/>
              <a:t>')</a:t>
            </a:r>
          </a:p>
          <a:p>
            <a:pPr algn="l">
              <a:defRPr sz="2500"/>
            </a:pPr>
            <a:r>
              <a:rPr sz="3200" dirty="0" err="1"/>
              <a:t>plt.grid</a:t>
            </a:r>
            <a:r>
              <a:rPr sz="3200" dirty="0"/>
              <a:t>(True)</a:t>
            </a:r>
          </a:p>
          <a:p>
            <a:pPr algn="l">
              <a:defRPr sz="2500"/>
            </a:pPr>
            <a:r>
              <a:rPr sz="3200" dirty="0" err="1"/>
              <a:t>plt.scatter</a:t>
            </a:r>
            <a:r>
              <a:rPr sz="3200" dirty="0"/>
              <a:t>(</a:t>
            </a:r>
            <a:r>
              <a:rPr sz="3200" dirty="0" err="1"/>
              <a:t>x,y</a:t>
            </a:r>
            <a:r>
              <a:rPr sz="3200" dirty="0"/>
              <a:t>)</a:t>
            </a:r>
          </a:p>
          <a:p>
            <a:pPr algn="l">
              <a:defRPr sz="2500"/>
            </a:pPr>
            <a:r>
              <a:rPr sz="3200" dirty="0" err="1"/>
              <a:t>plt.plot</a:t>
            </a:r>
            <a:r>
              <a:rPr sz="3200" dirty="0"/>
              <a:t>(</a:t>
            </a:r>
            <a:r>
              <a:rPr sz="3200" dirty="0" err="1"/>
              <a:t>x,model.predict</a:t>
            </a:r>
            <a:r>
              <a:rPr sz="3200" dirty="0"/>
              <a:t>(x))</a:t>
            </a:r>
          </a:p>
          <a:p>
            <a:pPr algn="l">
              <a:def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3200" dirty="0" err="1"/>
              <a:t>plt.scatter</a:t>
            </a:r>
            <a:r>
              <a:rPr sz="3200" dirty="0"/>
              <a:t>(</a:t>
            </a:r>
            <a:r>
              <a:rPr sz="3200" dirty="0" err="1"/>
              <a:t>test,num_teeth</a:t>
            </a:r>
            <a:r>
              <a:rPr sz="3200" dirty="0"/>
              <a:t>)</a:t>
            </a:r>
          </a:p>
          <a:p>
            <a:pPr algn="l">
              <a:defRPr sz="2500"/>
            </a:pPr>
            <a:r>
              <a:rPr sz="3200" dirty="0" err="1"/>
              <a:t>plt.show</a:t>
            </a:r>
            <a:r>
              <a:rPr sz="3200" dirty="0"/>
              <a:t>()</a:t>
            </a:r>
          </a:p>
        </p:txBody>
      </p:sp>
      <p:sp>
        <p:nvSpPr>
          <p:cNvPr id="349" name="回帰直線と予測した値を作図する"/>
          <p:cNvSpPr txBox="1"/>
          <p:nvPr/>
        </p:nvSpPr>
        <p:spPr>
          <a:xfrm>
            <a:off x="7753350" y="329238"/>
            <a:ext cx="88773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回帰直線と予測した値を作図する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E3FC04-ED29-47E8-AEC4-6D7CD30BA394}"/>
              </a:ext>
            </a:extLst>
          </p:cNvPr>
          <p:cNvSpPr txBox="1"/>
          <p:nvPr/>
        </p:nvSpPr>
        <p:spPr>
          <a:xfrm>
            <a:off x="164256" y="1609498"/>
            <a:ext cx="7937753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ja-JP" altLang="en-US" dirty="0"/>
              <a:t># </a:t>
            </a:r>
            <a:r>
              <a:rPr lang="en-US" altLang="ja-JP" dirty="0"/>
              <a:t>3</a:t>
            </a:r>
            <a:r>
              <a:rPr lang="ja-JP" altLang="en-US" dirty="0"/>
              <a:t>) 回帰直線と予測した値の作図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09C8203-C606-0DFF-CB90-A06949EF972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29</a:t>
            </a:fld>
            <a:endParaRPr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AEAB763-3E45-CA63-BC79-B7092C58C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261" y="3994318"/>
            <a:ext cx="11294843" cy="810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3751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56" name="前回のデータ"/>
          <p:cNvSpPr txBox="1"/>
          <p:nvPr/>
        </p:nvSpPr>
        <p:spPr>
          <a:xfrm>
            <a:off x="5757747" y="239846"/>
            <a:ext cx="13383564" cy="8874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Spyder</a:t>
            </a:r>
            <a:r>
              <a:rPr lang="ja-JP" altLang="en-US" dirty="0"/>
              <a:t>の準備</a:t>
            </a:r>
            <a:endParaRPr dirty="0"/>
          </a:p>
        </p:txBody>
      </p:sp>
      <p:sp>
        <p:nvSpPr>
          <p:cNvPr id="261" name="線形回帰で88歳の歯周病の歯の本数を予測する"/>
          <p:cNvSpPr txBox="1"/>
          <p:nvPr/>
        </p:nvSpPr>
        <p:spPr>
          <a:xfrm>
            <a:off x="3375730" y="2589448"/>
            <a:ext cx="18147597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rPr lang="ja-JP" altLang="en-US" dirty="0"/>
              <a:t>新規ファイルを作成して、</a:t>
            </a:r>
            <a:r>
              <a:rPr lang="en-US" altLang="ja-JP" dirty="0"/>
              <a:t>enshu2.py</a:t>
            </a:r>
            <a:r>
              <a:rPr lang="ja-JP" altLang="en-US" dirty="0"/>
              <a:t>として</a:t>
            </a:r>
            <a:r>
              <a:rPr lang="en-US" altLang="ja-JP" dirty="0" err="1"/>
              <a:t>iryoAI</a:t>
            </a:r>
            <a:r>
              <a:rPr lang="ja-JP" altLang="en-US" dirty="0"/>
              <a:t>に保存しましょう</a:t>
            </a:r>
            <a:endParaRPr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58067AF-8998-479E-BF47-012563E83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894" b="20041"/>
          <a:stretch/>
        </p:blipFill>
        <p:spPr>
          <a:xfrm>
            <a:off x="616376" y="5094240"/>
            <a:ext cx="8687221" cy="6673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4A3A7C8-A0BE-4D72-B10D-8C292DB88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045" y="4681958"/>
            <a:ext cx="12093208" cy="7105397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7BA6F204-7E42-4686-9807-296CF6905557}"/>
              </a:ext>
            </a:extLst>
          </p:cNvPr>
          <p:cNvSpPr/>
          <p:nvPr/>
        </p:nvSpPr>
        <p:spPr>
          <a:xfrm>
            <a:off x="9812501" y="7774018"/>
            <a:ext cx="1186774" cy="1284051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89602FA-CF20-4186-A441-570699EFEFA0}"/>
              </a:ext>
            </a:extLst>
          </p:cNvPr>
          <p:cNvSpPr/>
          <p:nvPr/>
        </p:nvSpPr>
        <p:spPr>
          <a:xfrm>
            <a:off x="424528" y="5875504"/>
            <a:ext cx="875489" cy="778213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DBC24E3-6E78-41AB-8754-7974272D6D54}"/>
              </a:ext>
            </a:extLst>
          </p:cNvPr>
          <p:cNvSpPr/>
          <p:nvPr/>
        </p:nvSpPr>
        <p:spPr>
          <a:xfrm>
            <a:off x="1628074" y="5875504"/>
            <a:ext cx="875489" cy="778213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D8298C-5BDF-4091-B88F-6EC86AE6B932}"/>
              </a:ext>
            </a:extLst>
          </p:cNvPr>
          <p:cNvSpPr txBox="1"/>
          <p:nvPr/>
        </p:nvSpPr>
        <p:spPr>
          <a:xfrm>
            <a:off x="616376" y="5233145"/>
            <a:ext cx="453667" cy="564257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81D68E0-A2F7-47F1-A1DD-F7352F608CCE}"/>
              </a:ext>
            </a:extLst>
          </p:cNvPr>
          <p:cNvSpPr txBox="1"/>
          <p:nvPr/>
        </p:nvSpPr>
        <p:spPr>
          <a:xfrm>
            <a:off x="1838984" y="5233145"/>
            <a:ext cx="453667" cy="564257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②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BEA53D2-03BC-4BF9-8579-53206A384639}"/>
              </a:ext>
            </a:extLst>
          </p:cNvPr>
          <p:cNvSpPr/>
          <p:nvPr/>
        </p:nvSpPr>
        <p:spPr>
          <a:xfrm>
            <a:off x="13793821" y="5233145"/>
            <a:ext cx="1799929" cy="778213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3E253F5E-A429-4029-9E27-80B7227AE093}"/>
              </a:ext>
            </a:extLst>
          </p:cNvPr>
          <p:cNvSpPr/>
          <p:nvPr/>
        </p:nvSpPr>
        <p:spPr>
          <a:xfrm>
            <a:off x="12893856" y="10210464"/>
            <a:ext cx="1799929" cy="778213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08B31C53-F204-41D4-8AE8-28138A430538}"/>
              </a:ext>
            </a:extLst>
          </p:cNvPr>
          <p:cNvSpPr/>
          <p:nvPr/>
        </p:nvSpPr>
        <p:spPr>
          <a:xfrm>
            <a:off x="20623362" y="11080452"/>
            <a:ext cx="1799929" cy="778213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99C9D1A-1E44-5F70-317C-EAC75ABA4AE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1847517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59" name="ロジスティック回帰分析にトライしよう"/>
          <p:cNvSpPr txBox="1"/>
          <p:nvPr/>
        </p:nvSpPr>
        <p:spPr>
          <a:xfrm>
            <a:off x="5664584" y="324932"/>
            <a:ext cx="13086037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ロジスティック回帰分析にトライしよう</a:t>
            </a:r>
          </a:p>
        </p:txBody>
      </p:sp>
      <p:sp>
        <p:nvSpPr>
          <p:cNvPr id="360" name="データを読み込む(iris.csv)"/>
          <p:cNvSpPr txBox="1"/>
          <p:nvPr/>
        </p:nvSpPr>
        <p:spPr>
          <a:xfrm>
            <a:off x="9524122" y="11954314"/>
            <a:ext cx="555600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dirty="0" err="1"/>
              <a:t>データを読み込む</a:t>
            </a:r>
            <a:r>
              <a:rPr dirty="0"/>
              <a:t>(</a:t>
            </a:r>
            <a:r>
              <a:rPr lang="en-US" dirty="0"/>
              <a:t>2</a:t>
            </a:r>
            <a:r>
              <a:rPr dirty="0"/>
              <a:t>.csv)</a:t>
            </a:r>
          </a:p>
        </p:txBody>
      </p:sp>
      <p:sp>
        <p:nvSpPr>
          <p:cNvPr id="361" name="まずはデータを加工する"/>
          <p:cNvSpPr txBox="1"/>
          <p:nvPr/>
        </p:nvSpPr>
        <p:spPr>
          <a:xfrm>
            <a:off x="9356451" y="10744260"/>
            <a:ext cx="57023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dirty="0" err="1"/>
              <a:t>まずはデータを加工する</a:t>
            </a:r>
            <a:endParaRPr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0C81652-7618-4991-8807-138C5508C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851" y="2362140"/>
            <a:ext cx="9373343" cy="70635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BF3A638B-7F03-43A7-8CFE-421F832D9393}"/>
              </a:ext>
            </a:extLst>
          </p:cNvPr>
          <p:cNvSpPr/>
          <p:nvPr/>
        </p:nvSpPr>
        <p:spPr>
          <a:xfrm>
            <a:off x="11383285" y="5286259"/>
            <a:ext cx="1284051" cy="1215282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77FAD617-10C6-498C-A498-2FC19B997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77" y="2362140"/>
            <a:ext cx="9432191" cy="70635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まずはデータを加工する">
            <a:extLst>
              <a:ext uri="{FF2B5EF4-FFF2-40B4-BE49-F238E27FC236}">
                <a16:creationId xmlns:a16="http://schemas.microsoft.com/office/drawing/2014/main" id="{4637155F-8BEB-4762-BB9C-DC8A4A43C3A1}"/>
              </a:ext>
            </a:extLst>
          </p:cNvPr>
          <p:cNvSpPr txBox="1"/>
          <p:nvPr/>
        </p:nvSpPr>
        <p:spPr>
          <a:xfrm>
            <a:off x="3288074" y="1527389"/>
            <a:ext cx="523220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ja-JP" altLang="en-US" dirty="0"/>
              <a:t>パーク先生の講義より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E349717-7452-9CDF-3E8C-7890B956CC8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30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あやめのデータ(iris.csv)"/>
          <p:cNvSpPr txBox="1"/>
          <p:nvPr/>
        </p:nvSpPr>
        <p:spPr>
          <a:xfrm>
            <a:off x="5689530" y="539544"/>
            <a:ext cx="45493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rPr dirty="0" err="1"/>
              <a:t>あやめのデータ</a:t>
            </a:r>
            <a:r>
              <a:rPr dirty="0"/>
              <a:t>(</a:t>
            </a:r>
            <a:r>
              <a:rPr lang="en-US" dirty="0"/>
              <a:t>2</a:t>
            </a:r>
            <a:r>
              <a:rPr dirty="0"/>
              <a:t>.csv)</a:t>
            </a:r>
          </a:p>
        </p:txBody>
      </p:sp>
      <p:pic>
        <p:nvPicPr>
          <p:cNvPr id="365" name="IMG_4222.PNG" descr="IMG_4222.PNG"/>
          <p:cNvPicPr>
            <a:picLocks noChangeAspect="1"/>
          </p:cNvPicPr>
          <p:nvPr/>
        </p:nvPicPr>
        <p:blipFill>
          <a:blip r:embed="rId2"/>
          <a:srcRect l="4954" t="22582" r="5738" b="12516"/>
          <a:stretch>
            <a:fillRect/>
          </a:stretch>
        </p:blipFill>
        <p:spPr>
          <a:xfrm>
            <a:off x="727323" y="1441147"/>
            <a:ext cx="13928115" cy="5690674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150行✖️5列"/>
          <p:cNvSpPr txBox="1"/>
          <p:nvPr/>
        </p:nvSpPr>
        <p:spPr>
          <a:xfrm>
            <a:off x="4623545" y="7541002"/>
            <a:ext cx="259526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rPr dirty="0"/>
              <a:t>150行✖️</a:t>
            </a:r>
            <a:r>
              <a:rPr lang="en-US" dirty="0"/>
              <a:t>6</a:t>
            </a:r>
            <a:r>
              <a:rPr dirty="0"/>
              <a:t>列</a:t>
            </a:r>
          </a:p>
        </p:txBody>
      </p:sp>
      <p:sp>
        <p:nvSpPr>
          <p:cNvPr id="367" name="変数4つ…"/>
          <p:cNvSpPr txBox="1"/>
          <p:nvPr/>
        </p:nvSpPr>
        <p:spPr>
          <a:xfrm>
            <a:off x="2943203" y="8428440"/>
            <a:ext cx="5955945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/>
            </a:pPr>
            <a:r>
              <a:rPr dirty="0"/>
              <a:t>変数4つ</a:t>
            </a:r>
          </a:p>
          <a:p>
            <a:pPr algn="l">
              <a:defRPr sz="3600"/>
            </a:pPr>
            <a:r>
              <a:rPr dirty="0"/>
              <a:t>　Sepal(</a:t>
            </a:r>
            <a:r>
              <a:rPr dirty="0" err="1"/>
              <a:t>がく片</a:t>
            </a:r>
            <a:r>
              <a:rPr dirty="0"/>
              <a:t>)</a:t>
            </a:r>
            <a:r>
              <a:rPr dirty="0" err="1"/>
              <a:t>の長さと幅</a:t>
            </a:r>
            <a:endParaRPr dirty="0"/>
          </a:p>
          <a:p>
            <a:pPr algn="l">
              <a:defRPr sz="3600"/>
            </a:pPr>
            <a:r>
              <a:rPr dirty="0"/>
              <a:t>　Petal(</a:t>
            </a:r>
            <a:r>
              <a:rPr dirty="0" err="1"/>
              <a:t>花びら</a:t>
            </a:r>
            <a:r>
              <a:rPr dirty="0"/>
              <a:t>)</a:t>
            </a:r>
            <a:r>
              <a:rPr dirty="0" err="1"/>
              <a:t>の長さと幅</a:t>
            </a:r>
            <a:endParaRPr dirty="0"/>
          </a:p>
        </p:txBody>
      </p:sp>
      <p:sp>
        <p:nvSpPr>
          <p:cNvPr id="368" name="正解が3種類(Versiclolor、Setosa、Virginica)"/>
          <p:cNvSpPr txBox="1"/>
          <p:nvPr/>
        </p:nvSpPr>
        <p:spPr>
          <a:xfrm>
            <a:off x="2943203" y="10808979"/>
            <a:ext cx="4159793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 algn="l"/>
            <a:r>
              <a:rPr dirty="0"/>
              <a:t>正解が3種類</a:t>
            </a:r>
            <a:endParaRPr lang="en-US" dirty="0"/>
          </a:p>
          <a:p>
            <a:pPr algn="l"/>
            <a:r>
              <a:rPr lang="ja-JP" altLang="en-US" dirty="0"/>
              <a:t>   ヒオウギアヤメ</a:t>
            </a:r>
            <a:r>
              <a:rPr lang="en-US" altLang="ja-JP" dirty="0"/>
              <a:t>(0)</a:t>
            </a:r>
          </a:p>
          <a:p>
            <a:pPr algn="l"/>
            <a:r>
              <a:rPr lang="ja-JP" altLang="en-US" dirty="0"/>
              <a:t>   ブルーフラッグ</a:t>
            </a:r>
            <a:r>
              <a:rPr lang="en-US" altLang="ja-JP" dirty="0"/>
              <a:t>(1)</a:t>
            </a:r>
          </a:p>
          <a:p>
            <a:pPr algn="l"/>
            <a:r>
              <a:rPr lang="ja-JP" altLang="en-US" dirty="0"/>
              <a:t>   バージニカ</a:t>
            </a:r>
            <a:r>
              <a:rPr lang="en-US" altLang="ja-JP" dirty="0"/>
              <a:t>(</a:t>
            </a:r>
            <a:r>
              <a:rPr lang="en-US" dirty="0"/>
              <a:t>2</a:t>
            </a:r>
            <a:r>
              <a:rPr dirty="0"/>
              <a:t>)</a:t>
            </a:r>
          </a:p>
        </p:txBody>
      </p:sp>
      <p:pic>
        <p:nvPicPr>
          <p:cNvPr id="369" name="スクリーンショット 2021-01-28 14.36.04.png" descr="スクリーンショット 2021-01-28 14.36.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3937" y="8091353"/>
            <a:ext cx="4051789" cy="329685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370" name="ヒオウギアヤメ"/>
          <p:cNvSpPr txBox="1"/>
          <p:nvPr/>
        </p:nvSpPr>
        <p:spPr>
          <a:xfrm>
            <a:off x="6825716" y="6564312"/>
            <a:ext cx="3476372" cy="587376"/>
          </a:xfrm>
          <a:prstGeom prst="rect">
            <a:avLst/>
          </a:prstGeom>
          <a:ln w="3175">
            <a:solidFill>
              <a:srgbClr val="000000"/>
            </a:solidFill>
            <a:custDash>
              <a:ds d="100000" sp="200000"/>
            </a:custDash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ヒオウギアヤメ</a:t>
            </a:r>
          </a:p>
        </p:txBody>
      </p:sp>
      <p:sp>
        <p:nvSpPr>
          <p:cNvPr id="371" name="バージ二カ"/>
          <p:cNvSpPr txBox="1"/>
          <p:nvPr/>
        </p:nvSpPr>
        <p:spPr>
          <a:xfrm>
            <a:off x="11127077" y="6564312"/>
            <a:ext cx="2506346" cy="587376"/>
          </a:xfrm>
          <a:prstGeom prst="rect">
            <a:avLst/>
          </a:prstGeom>
          <a:ln w="3175">
            <a:solidFill>
              <a:srgbClr val="000000"/>
            </a:solidFill>
            <a:custDash>
              <a:ds d="100000" sp="200000"/>
            </a:custDash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バージ二カ</a:t>
            </a:r>
          </a:p>
        </p:txBody>
      </p:sp>
      <p:sp>
        <p:nvSpPr>
          <p:cNvPr id="372" name="ブルーフラッグ"/>
          <p:cNvSpPr txBox="1"/>
          <p:nvPr/>
        </p:nvSpPr>
        <p:spPr>
          <a:xfrm>
            <a:off x="2312195" y="6564312"/>
            <a:ext cx="3394330" cy="587376"/>
          </a:xfrm>
          <a:prstGeom prst="rect">
            <a:avLst/>
          </a:prstGeom>
          <a:ln w="3175">
            <a:solidFill>
              <a:srgbClr val="000000"/>
            </a:solidFill>
            <a:custDash>
              <a:ds d="100000" sp="200000"/>
            </a:custDash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ブルーフラッグ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D40E5A2-3AEF-48B6-92B5-72353F5B6E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655"/>
          <a:stretch/>
        </p:blipFill>
        <p:spPr>
          <a:xfrm>
            <a:off x="16628739" y="1035003"/>
            <a:ext cx="6800372" cy="349490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66BFD1E-F6EC-4E7F-AE85-2BA0671A63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340"/>
          <a:stretch/>
        </p:blipFill>
        <p:spPr>
          <a:xfrm>
            <a:off x="16605005" y="5737098"/>
            <a:ext cx="6824106" cy="240865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ED2AB06-F0CD-4D13-A28A-9682C7558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28739" y="9552381"/>
            <a:ext cx="6890073" cy="303656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2EED181-5FCA-491B-BA00-12ACB94E790F}"/>
              </a:ext>
            </a:extLst>
          </p:cNvPr>
          <p:cNvSpPr/>
          <p:nvPr/>
        </p:nvSpPr>
        <p:spPr>
          <a:xfrm>
            <a:off x="16628739" y="1035003"/>
            <a:ext cx="6890073" cy="1155394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A96299-CF3F-4290-8E9B-8E08DF829C65}"/>
              </a:ext>
            </a:extLst>
          </p:cNvPr>
          <p:cNvSpPr txBox="1"/>
          <p:nvPr/>
        </p:nvSpPr>
        <p:spPr>
          <a:xfrm>
            <a:off x="19700565" y="4690735"/>
            <a:ext cx="31649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・</a:t>
            </a:r>
            <a:endParaRPr kumimoji="0" lang="en-US" altLang="ja-JP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600" b="1" dirty="0"/>
              <a:t>・</a:t>
            </a:r>
            <a:endParaRPr lang="en-US" altLang="ja-JP" sz="1600" b="1" dirty="0"/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・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1A8A592-2225-43F2-A9FF-44E02772D624}"/>
              </a:ext>
            </a:extLst>
          </p:cNvPr>
          <p:cNvSpPr txBox="1"/>
          <p:nvPr/>
        </p:nvSpPr>
        <p:spPr>
          <a:xfrm>
            <a:off x="19700070" y="8428440"/>
            <a:ext cx="31649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・</a:t>
            </a:r>
            <a:endParaRPr kumimoji="0" lang="en-US" altLang="ja-JP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600" b="1" dirty="0"/>
              <a:t>・</a:t>
            </a:r>
            <a:endParaRPr lang="en-US" altLang="ja-JP" sz="1600" b="1" dirty="0"/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・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3A99D23-1817-D59F-1C2B-2E83ECF59B6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31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E12A595-9D76-490A-8706-558CCA167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001" y="3125534"/>
            <a:ext cx="15603998" cy="10070849"/>
          </a:xfrm>
          <a:prstGeom prst="rect">
            <a:avLst/>
          </a:prstGeom>
        </p:spPr>
      </p:pic>
      <p:sp>
        <p:nvSpPr>
          <p:cNvPr id="391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92" name="まずはデータを読み込んでみよう"/>
          <p:cNvSpPr txBox="1"/>
          <p:nvPr/>
        </p:nvSpPr>
        <p:spPr>
          <a:xfrm>
            <a:off x="7434985" y="251638"/>
            <a:ext cx="10997628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まずはデータを読み込んでみよう</a:t>
            </a:r>
          </a:p>
        </p:txBody>
      </p:sp>
      <p:sp>
        <p:nvSpPr>
          <p:cNvPr id="393" name="演習2.txtを開いて、”1)アイリスデータを読み込む”をコピーして貼り付けて保存する"/>
          <p:cNvSpPr txBox="1"/>
          <p:nvPr/>
        </p:nvSpPr>
        <p:spPr>
          <a:xfrm>
            <a:off x="5806714" y="2355273"/>
            <a:ext cx="13099740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dirty="0"/>
              <a:t>４</a:t>
            </a:r>
            <a:r>
              <a:rPr dirty="0"/>
              <a:t>)</a:t>
            </a:r>
            <a:r>
              <a:rPr dirty="0" err="1"/>
              <a:t>アイリスデータを読み込む”をコピーして貼り付ける</a:t>
            </a:r>
            <a:endParaRPr dirty="0"/>
          </a:p>
        </p:txBody>
      </p:sp>
      <p:sp>
        <p:nvSpPr>
          <p:cNvPr id="395" name="円形"/>
          <p:cNvSpPr/>
          <p:nvPr/>
        </p:nvSpPr>
        <p:spPr>
          <a:xfrm>
            <a:off x="6266840" y="3252758"/>
            <a:ext cx="1270001" cy="1270001"/>
          </a:xfrm>
          <a:prstGeom prst="ellips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7" name="演習2.txtを開いて、”1)アイリスデータを読み込む”をコピーして貼り付けて保存する">
            <a:extLst>
              <a:ext uri="{FF2B5EF4-FFF2-40B4-BE49-F238E27FC236}">
                <a16:creationId xmlns:a16="http://schemas.microsoft.com/office/drawing/2014/main" id="{F959177E-33B7-408F-8636-12C0D165CB55}"/>
              </a:ext>
            </a:extLst>
          </p:cNvPr>
          <p:cNvSpPr txBox="1"/>
          <p:nvPr/>
        </p:nvSpPr>
        <p:spPr>
          <a:xfrm>
            <a:off x="5995872" y="1591794"/>
            <a:ext cx="12721432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dirty="0"/>
              <a:t>エディタの内容を消して、コンソールもリセットして</a:t>
            </a:r>
            <a:endParaRPr dirty="0"/>
          </a:p>
        </p:txBody>
      </p:sp>
      <p:sp>
        <p:nvSpPr>
          <p:cNvPr id="8" name="円形">
            <a:extLst>
              <a:ext uri="{FF2B5EF4-FFF2-40B4-BE49-F238E27FC236}">
                <a16:creationId xmlns:a16="http://schemas.microsoft.com/office/drawing/2014/main" id="{3F10B035-6F7B-401D-9B7F-D42D835D196B}"/>
              </a:ext>
            </a:extLst>
          </p:cNvPr>
          <p:cNvSpPr/>
          <p:nvPr/>
        </p:nvSpPr>
        <p:spPr>
          <a:xfrm>
            <a:off x="13106911" y="7525957"/>
            <a:ext cx="1270001" cy="1270001"/>
          </a:xfrm>
          <a:prstGeom prst="ellips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A879FF1-0F0B-642B-6E9C-07E687BC159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32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8EFF68C-78D2-4D84-A70F-FAC4F15FF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564" y="3045151"/>
            <a:ext cx="15682274" cy="10142765"/>
          </a:xfrm>
          <a:prstGeom prst="rect">
            <a:avLst/>
          </a:prstGeom>
        </p:spPr>
      </p:pic>
      <p:sp>
        <p:nvSpPr>
          <p:cNvPr id="403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04" name="まずはデータを読み込んでみよう"/>
          <p:cNvSpPr txBox="1"/>
          <p:nvPr/>
        </p:nvSpPr>
        <p:spPr>
          <a:xfrm>
            <a:off x="7434985" y="251638"/>
            <a:ext cx="10997628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まずはデータを読み込んでみよう</a:t>
            </a:r>
          </a:p>
        </p:txBody>
      </p:sp>
      <p:sp>
        <p:nvSpPr>
          <p:cNvPr id="405" name="エラーが表示されず、変数エクスプローラーにirisが入っていれば読み込み完了です"/>
          <p:cNvSpPr txBox="1"/>
          <p:nvPr/>
        </p:nvSpPr>
        <p:spPr>
          <a:xfrm>
            <a:off x="2661164" y="2092458"/>
            <a:ext cx="19465075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エラーが表示されず、変数エクスプローラーにirisが入っていれば読み込み完了です</a:t>
            </a:r>
          </a:p>
        </p:txBody>
      </p:sp>
      <p:sp>
        <p:nvSpPr>
          <p:cNvPr id="407" name="楕円"/>
          <p:cNvSpPr/>
          <p:nvPr/>
        </p:nvSpPr>
        <p:spPr>
          <a:xfrm>
            <a:off x="12393701" y="4258991"/>
            <a:ext cx="6534810" cy="1270001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C448871-7BC6-1554-12D1-9A19DD231F7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33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10" name="まずはデータを読み込んでみよう"/>
          <p:cNvSpPr txBox="1"/>
          <p:nvPr/>
        </p:nvSpPr>
        <p:spPr>
          <a:xfrm>
            <a:off x="7434985" y="251638"/>
            <a:ext cx="10997628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まずはデータを読み込んでみよう</a:t>
            </a:r>
          </a:p>
        </p:txBody>
      </p:sp>
      <p:sp>
        <p:nvSpPr>
          <p:cNvPr id="411" name="# 1)アイリスデータを読み込む…"/>
          <p:cNvSpPr txBox="1"/>
          <p:nvPr/>
        </p:nvSpPr>
        <p:spPr>
          <a:xfrm>
            <a:off x="984852" y="2987094"/>
            <a:ext cx="21981980" cy="8966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sz="3200" dirty="0"/>
              <a:t># 1)</a:t>
            </a:r>
            <a:r>
              <a:rPr sz="3200" dirty="0" err="1"/>
              <a:t>アイリスデータを読み込む</a:t>
            </a:r>
            <a:endParaRPr sz="3200" dirty="0"/>
          </a:p>
          <a:p>
            <a:pPr algn="l">
              <a:defRPr sz="2400"/>
            </a:pPr>
            <a:endParaRPr sz="3200" dirty="0"/>
          </a:p>
          <a:p>
            <a:pPr algn="l">
              <a:defRPr sz="2400"/>
            </a:pPr>
            <a:r>
              <a:rPr sz="3200" dirty="0"/>
              <a:t>import pandas as pd</a:t>
            </a:r>
          </a:p>
          <a:p>
            <a:pPr algn="l">
              <a:defRPr sz="2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3200" dirty="0"/>
              <a:t>import </a:t>
            </a:r>
            <a:r>
              <a:rPr sz="3200" dirty="0" err="1"/>
              <a:t>sklearn</a:t>
            </a:r>
            <a:endParaRPr sz="3200" dirty="0"/>
          </a:p>
          <a:p>
            <a:pPr algn="l">
              <a:defRPr sz="2400"/>
            </a:pPr>
            <a:r>
              <a:rPr sz="3200" dirty="0"/>
              <a:t>import </a:t>
            </a:r>
            <a:r>
              <a:rPr sz="3200" dirty="0" err="1"/>
              <a:t>numpy</a:t>
            </a:r>
            <a:r>
              <a:rPr sz="3200" dirty="0"/>
              <a:t> as np</a:t>
            </a:r>
          </a:p>
          <a:p>
            <a:pPr algn="l">
              <a:defRPr sz="2400"/>
            </a:pPr>
            <a:r>
              <a:rPr sz="3200" dirty="0"/>
              <a:t>import </a:t>
            </a:r>
            <a:r>
              <a:rPr sz="3200" dirty="0" err="1"/>
              <a:t>matplotlib.pyplot</a:t>
            </a:r>
            <a:r>
              <a:rPr sz="3200" dirty="0"/>
              <a:t> as </a:t>
            </a:r>
            <a:r>
              <a:rPr sz="3200" dirty="0" err="1"/>
              <a:t>plt</a:t>
            </a:r>
            <a:endParaRPr sz="3200" dirty="0"/>
          </a:p>
          <a:p>
            <a:pPr algn="l">
              <a:defRPr sz="2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3200" dirty="0"/>
              <a:t>from </a:t>
            </a:r>
            <a:r>
              <a:rPr sz="3200" dirty="0" err="1"/>
              <a:t>sklearn.linear_model</a:t>
            </a:r>
            <a:r>
              <a:rPr sz="3200" dirty="0"/>
              <a:t> import </a:t>
            </a:r>
            <a:r>
              <a:rPr sz="3200" dirty="0" err="1"/>
              <a:t>LinearRegression</a:t>
            </a:r>
            <a:endParaRPr sz="3200" dirty="0"/>
          </a:p>
          <a:p>
            <a:pPr algn="l">
              <a:defRPr sz="2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3200" dirty="0"/>
              <a:t>from </a:t>
            </a:r>
            <a:r>
              <a:rPr sz="3200" dirty="0" err="1"/>
              <a:t>sklearn.linear_model</a:t>
            </a:r>
            <a:r>
              <a:rPr sz="3200" dirty="0"/>
              <a:t> import </a:t>
            </a:r>
            <a:r>
              <a:rPr sz="3200" dirty="0" err="1"/>
              <a:t>LogisticRegression</a:t>
            </a:r>
            <a:endParaRPr sz="3200" dirty="0"/>
          </a:p>
          <a:p>
            <a:pPr algn="l">
              <a:defRPr sz="2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3200" dirty="0"/>
              <a:t>from </a:t>
            </a:r>
            <a:r>
              <a:rPr sz="3200" dirty="0" err="1"/>
              <a:t>sklearn</a:t>
            </a:r>
            <a:r>
              <a:rPr sz="3200" dirty="0"/>
              <a:t> import datasets</a:t>
            </a:r>
          </a:p>
          <a:p>
            <a:pPr algn="l">
              <a:defRPr sz="2400"/>
            </a:pPr>
            <a:r>
              <a:rPr sz="3200" dirty="0"/>
              <a:t>from matplotlib import </a:t>
            </a:r>
            <a:r>
              <a:rPr sz="3200" dirty="0" err="1"/>
              <a:t>rcParams</a:t>
            </a:r>
            <a:endParaRPr sz="3200" dirty="0"/>
          </a:p>
          <a:p>
            <a:pPr algn="l">
              <a:defRPr sz="2400"/>
            </a:pPr>
            <a:r>
              <a:rPr sz="3200" dirty="0" err="1"/>
              <a:t>rcParams</a:t>
            </a:r>
            <a:r>
              <a:rPr sz="3200" dirty="0"/>
              <a:t>['</a:t>
            </a:r>
            <a:r>
              <a:rPr sz="3200" dirty="0" err="1"/>
              <a:t>font.family</a:t>
            </a:r>
            <a:r>
              <a:rPr sz="3200" dirty="0"/>
              <a:t>'] ='sans-serif'</a:t>
            </a:r>
          </a:p>
          <a:p>
            <a:pPr algn="l">
              <a:defRPr sz="2400"/>
            </a:pPr>
            <a:r>
              <a:rPr sz="3200" dirty="0" err="1"/>
              <a:t>rcParams</a:t>
            </a:r>
            <a:r>
              <a:rPr sz="3200" dirty="0"/>
              <a:t>['</a:t>
            </a:r>
            <a:r>
              <a:rPr sz="3200" dirty="0" err="1"/>
              <a:t>font.sans</a:t>
            </a:r>
            <a:r>
              <a:rPr sz="3200" dirty="0"/>
              <a:t>-serif'] = ['</a:t>
            </a:r>
            <a:r>
              <a:rPr sz="3200" dirty="0" err="1"/>
              <a:t>Hiragino</a:t>
            </a:r>
            <a:r>
              <a:rPr sz="3200" dirty="0"/>
              <a:t> Maru Gothic Pro', 'Yu Gothic', ‘</a:t>
            </a:r>
            <a:r>
              <a:rPr sz="3200" dirty="0" err="1"/>
              <a:t>Meirio</a:t>
            </a:r>
            <a:r>
              <a:rPr sz="3200" dirty="0"/>
              <a:t>']</a:t>
            </a:r>
          </a:p>
          <a:p>
            <a:pPr algn="l">
              <a:defRPr sz="2400"/>
            </a:pPr>
            <a:endParaRPr sz="3200" dirty="0"/>
          </a:p>
          <a:p>
            <a:pPr algn="l">
              <a:defRPr sz="2400"/>
            </a:pPr>
            <a:r>
              <a:rPr sz="3200" dirty="0"/>
              <a:t># </a:t>
            </a:r>
            <a:r>
              <a:rPr sz="3200" dirty="0" err="1"/>
              <a:t>pandasを用いてiris.csvを読み込む</a:t>
            </a:r>
            <a:endParaRPr sz="3200" dirty="0"/>
          </a:p>
          <a:p>
            <a:pPr algn="l">
              <a:defRPr sz="2400"/>
            </a:pPr>
            <a:r>
              <a:rPr sz="3200" dirty="0"/>
              <a:t># </a:t>
            </a:r>
            <a:r>
              <a:rPr sz="3200" dirty="0" err="1"/>
              <a:t>pd.read_csv</a:t>
            </a:r>
            <a:r>
              <a:rPr sz="3200" dirty="0"/>
              <a:t>('</a:t>
            </a:r>
            <a:r>
              <a:rPr sz="3200" dirty="0" err="1"/>
              <a:t>ファイル名</a:t>
            </a:r>
            <a:r>
              <a:rPr sz="3200" dirty="0"/>
              <a:t>', encoding='</a:t>
            </a:r>
            <a:r>
              <a:rPr sz="3200" dirty="0" err="1"/>
              <a:t>エンコード方式</a:t>
            </a:r>
            <a:r>
              <a:rPr sz="3200" dirty="0"/>
              <a:t>')</a:t>
            </a:r>
          </a:p>
          <a:p>
            <a:pPr algn="l">
              <a:defRPr sz="2400"/>
            </a:pPr>
            <a:r>
              <a:rPr sz="3200" dirty="0"/>
              <a:t># </a:t>
            </a:r>
            <a:r>
              <a:rPr sz="3200" dirty="0" err="1"/>
              <a:t>エンコードは文字コード</a:t>
            </a:r>
            <a:r>
              <a:rPr sz="3200" dirty="0"/>
              <a:t>(</a:t>
            </a:r>
            <a:r>
              <a:rPr sz="3200" dirty="0" err="1"/>
              <a:t>各文字に割り当てられた数字</a:t>
            </a:r>
            <a:r>
              <a:rPr sz="3200" dirty="0"/>
              <a:t>)を対応づける方式で、今回はutf-8というエンコード方式を選ぶ</a:t>
            </a:r>
          </a:p>
          <a:p>
            <a:pPr algn="l">
              <a:defRPr sz="2400"/>
            </a:pPr>
            <a:r>
              <a:rPr sz="3200" dirty="0"/>
              <a:t>iris = </a:t>
            </a:r>
            <a:r>
              <a:rPr sz="3200" dirty="0" err="1"/>
              <a:t>pd.read_csv</a:t>
            </a:r>
            <a:r>
              <a:rPr sz="3200" dirty="0"/>
              <a:t>('iris.csv', encoding=‘utf-8')</a:t>
            </a:r>
          </a:p>
          <a:p>
            <a:pPr algn="l">
              <a:defRPr sz="2400"/>
            </a:pPr>
            <a:r>
              <a:rPr sz="3200" dirty="0"/>
              <a:t>print(iris)</a:t>
            </a:r>
          </a:p>
        </p:txBody>
      </p:sp>
      <p:sp>
        <p:nvSpPr>
          <p:cNvPr id="412" name="前回までと違い、skleanというライブラリを…"/>
          <p:cNvSpPr txBox="1"/>
          <p:nvPr/>
        </p:nvSpPr>
        <p:spPr>
          <a:xfrm>
            <a:off x="13422344" y="4068782"/>
            <a:ext cx="8806898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dirty="0" err="1"/>
              <a:t>skleanというライブラリを</a:t>
            </a:r>
            <a:endParaRPr dirty="0"/>
          </a:p>
          <a:p>
            <a:pPr>
              <a:defRPr sz="4000"/>
            </a:pPr>
            <a:r>
              <a:rPr dirty="0" err="1"/>
              <a:t>読み込んでます</a:t>
            </a:r>
            <a:r>
              <a:rPr dirty="0"/>
              <a:t>。</a:t>
            </a:r>
          </a:p>
          <a:p>
            <a:pPr>
              <a:defRPr sz="4000"/>
            </a:pPr>
            <a:r>
              <a:rPr dirty="0" err="1"/>
              <a:t>sklearn</a:t>
            </a:r>
            <a:r>
              <a:rPr dirty="0"/>
              <a:t>(scikit-learn)</a:t>
            </a:r>
            <a:r>
              <a:rPr dirty="0" err="1"/>
              <a:t>は機械学習の機能を</a:t>
            </a:r>
            <a:endParaRPr dirty="0"/>
          </a:p>
          <a:p>
            <a:pPr>
              <a:defRPr sz="4000"/>
            </a:pPr>
            <a:r>
              <a:rPr dirty="0" err="1"/>
              <a:t>多く持ったライブラリです</a:t>
            </a:r>
            <a:r>
              <a:rPr dirty="0"/>
              <a:t>。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2FDE8BF-6184-A601-10AC-EADCC2FEB2E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34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20" name="まずはデータを読み込んでみよう"/>
          <p:cNvSpPr txBox="1"/>
          <p:nvPr/>
        </p:nvSpPr>
        <p:spPr>
          <a:xfrm>
            <a:off x="6693186" y="324932"/>
            <a:ext cx="10997628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まずはデータを読み込んでみよう</a:t>
            </a:r>
          </a:p>
        </p:txBody>
      </p:sp>
      <p:sp>
        <p:nvSpPr>
          <p:cNvPr id="421" name="import pandas as pd"/>
          <p:cNvSpPr txBox="1"/>
          <p:nvPr/>
        </p:nvSpPr>
        <p:spPr>
          <a:xfrm>
            <a:off x="8556197" y="3123728"/>
            <a:ext cx="5532756" cy="609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import pandas as pd</a:t>
            </a:r>
          </a:p>
        </p:txBody>
      </p:sp>
      <p:sp>
        <p:nvSpPr>
          <p:cNvPr id="422" name="iris = pd.read_csv('iris.csv', encoding='utf-8')"/>
          <p:cNvSpPr txBox="1"/>
          <p:nvPr/>
        </p:nvSpPr>
        <p:spPr>
          <a:xfrm>
            <a:off x="7064197" y="5750292"/>
            <a:ext cx="8516755" cy="68736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rPr dirty="0"/>
              <a:t>iris = </a:t>
            </a:r>
            <a:r>
              <a:rPr dirty="0" err="1"/>
              <a:t>pd.read_csv</a:t>
            </a:r>
            <a:r>
              <a:rPr dirty="0"/>
              <a:t>('</a:t>
            </a:r>
            <a:r>
              <a:rPr lang="en-US" dirty="0"/>
              <a:t>2</a:t>
            </a:r>
            <a:r>
              <a:rPr dirty="0"/>
              <a:t>.csv', encoding='utf-8')</a:t>
            </a:r>
          </a:p>
        </p:txBody>
      </p:sp>
      <p:sp>
        <p:nvSpPr>
          <p:cNvPr id="423" name="pandasというライブラリをインストールしてpdと省略して使います"/>
          <p:cNvSpPr txBox="1"/>
          <p:nvPr/>
        </p:nvSpPr>
        <p:spPr>
          <a:xfrm>
            <a:off x="3954134" y="2062645"/>
            <a:ext cx="16095104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pandasというライブラリをインストールしてpdと省略して使います</a:t>
            </a:r>
          </a:p>
        </p:txBody>
      </p:sp>
      <p:sp>
        <p:nvSpPr>
          <p:cNvPr id="424" name="pd.read_csv(‘ファイル名.csv’, encoding=‘utf-8’)でファイルをpandasの形式で読み込みます"/>
          <p:cNvSpPr txBox="1"/>
          <p:nvPr/>
        </p:nvSpPr>
        <p:spPr>
          <a:xfrm>
            <a:off x="951517" y="4700357"/>
            <a:ext cx="22100338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pd.read_csv(‘ファイル名.csv’, encoding=‘utf-8’)でファイルをpandasの形式で読み込みます</a:t>
            </a:r>
          </a:p>
        </p:txBody>
      </p:sp>
      <p:sp>
        <p:nvSpPr>
          <p:cNvPr id="425" name="pandasで読み込んだデータの型はデータフレームでした。…"/>
          <p:cNvSpPr txBox="1"/>
          <p:nvPr/>
        </p:nvSpPr>
        <p:spPr>
          <a:xfrm>
            <a:off x="3450617" y="7311791"/>
            <a:ext cx="17102138" cy="141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1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dirty="0" err="1"/>
              <a:t>pandasで読み込んだデータの型はデータフレームでした</a:t>
            </a:r>
            <a:r>
              <a:rPr dirty="0"/>
              <a:t>。</a:t>
            </a:r>
          </a:p>
          <a:p>
            <a:pPr>
              <a:defRPr sz="41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dirty="0" err="1"/>
              <a:t>今回は読み込んだ</a:t>
            </a:r>
            <a:r>
              <a:rPr lang="en-US" dirty="0"/>
              <a:t> 2</a:t>
            </a:r>
            <a:r>
              <a:rPr dirty="0"/>
              <a:t>.csvのデータをirisという変数名で格納しています。</a:t>
            </a:r>
          </a:p>
        </p:txBody>
      </p:sp>
      <p:sp>
        <p:nvSpPr>
          <p:cNvPr id="426" name="(エンコードは文字コード(各文字に割り当てられた数字)を対応づける方式で、…"/>
          <p:cNvSpPr txBox="1"/>
          <p:nvPr/>
        </p:nvSpPr>
        <p:spPr>
          <a:xfrm>
            <a:off x="3946278" y="10048884"/>
            <a:ext cx="16110815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(エンコードは文字コード(各文字に割り当てられた数字)を対応づける方式で、</a:t>
            </a:r>
          </a:p>
          <a:p>
            <a:pPr>
              <a:defRPr sz="36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今回はutf-8というエンコード方式を選ぶ)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DED6125-2206-136D-ABAC-53BE7D76CCC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35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1F6B5BE-5C15-46EE-BB3D-32A3804A1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564" y="3045151"/>
            <a:ext cx="15682274" cy="10142765"/>
          </a:xfrm>
          <a:prstGeom prst="rect">
            <a:avLst/>
          </a:prstGeom>
        </p:spPr>
      </p:pic>
      <p:sp>
        <p:nvSpPr>
          <p:cNvPr id="7" name="楕円">
            <a:extLst>
              <a:ext uri="{FF2B5EF4-FFF2-40B4-BE49-F238E27FC236}">
                <a16:creationId xmlns:a16="http://schemas.microsoft.com/office/drawing/2014/main" id="{4F7A9226-6BF4-48E0-9DD9-140B21E2B109}"/>
              </a:ext>
            </a:extLst>
          </p:cNvPr>
          <p:cNvSpPr/>
          <p:nvPr/>
        </p:nvSpPr>
        <p:spPr>
          <a:xfrm>
            <a:off x="12393701" y="4258991"/>
            <a:ext cx="6534810" cy="1270001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29" name="変数エクスプローラーのirisをクリックするとデータフレームをみることが出来る"/>
          <p:cNvSpPr txBox="1"/>
          <p:nvPr/>
        </p:nvSpPr>
        <p:spPr>
          <a:xfrm>
            <a:off x="3092556" y="590284"/>
            <a:ext cx="1819889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600" dirty="0" err="1"/>
              <a:t>変数エクスプローラーのirisを</a:t>
            </a:r>
            <a:r>
              <a:rPr lang="ja-JP" altLang="en-US" sz="3600" dirty="0"/>
              <a:t>ダブル</a:t>
            </a:r>
            <a:r>
              <a:rPr sz="3600" dirty="0" err="1"/>
              <a:t>クリックするとデータフレームをみることが出来る</a:t>
            </a:r>
            <a:endParaRPr sz="36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1EBD49F-1B47-4CBC-9F08-75E412659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128" y="1776457"/>
            <a:ext cx="8898246" cy="11236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932BA0D-2A0B-D7D8-357A-C3E2962C41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36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70" name="6) ロジスティック回帰でアヤメを分類する"/>
          <p:cNvSpPr txBox="1"/>
          <p:nvPr/>
        </p:nvSpPr>
        <p:spPr>
          <a:xfrm>
            <a:off x="6461976" y="266899"/>
            <a:ext cx="10720884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dirty="0" err="1"/>
              <a:t>ロジスティック回帰でアヤメを分類する</a:t>
            </a:r>
            <a:endParaRPr dirty="0"/>
          </a:p>
        </p:txBody>
      </p:sp>
      <p:sp>
        <p:nvSpPr>
          <p:cNvPr id="472" name="がく片の長さとがく片の幅でヒオウギアヤメとブルーフラッグを分類したい"/>
          <p:cNvSpPr txBox="1"/>
          <p:nvPr/>
        </p:nvSpPr>
        <p:spPr>
          <a:xfrm>
            <a:off x="5042606" y="2324080"/>
            <a:ext cx="14298786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rPr dirty="0" err="1"/>
              <a:t>がく片の長さでヒオウギアヤメとブルーフラッグを</a:t>
            </a:r>
            <a:r>
              <a:rPr lang="ja-JP" altLang="en-US" dirty="0"/>
              <a:t>分類する</a:t>
            </a:r>
            <a:endParaRPr dirty="0"/>
          </a:p>
        </p:txBody>
      </p:sp>
      <p:sp>
        <p:nvSpPr>
          <p:cNvPr id="10" name="①学習モデルの選択(今回は線形回帰)…">
            <a:extLst>
              <a:ext uri="{FF2B5EF4-FFF2-40B4-BE49-F238E27FC236}">
                <a16:creationId xmlns:a16="http://schemas.microsoft.com/office/drawing/2014/main" id="{63766E53-394B-4599-8831-614B61D2711B}"/>
              </a:ext>
            </a:extLst>
          </p:cNvPr>
          <p:cNvSpPr txBox="1"/>
          <p:nvPr/>
        </p:nvSpPr>
        <p:spPr>
          <a:xfrm>
            <a:off x="1104336" y="4204660"/>
            <a:ext cx="10043580" cy="730456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/>
            </a:pPr>
            <a:endParaRPr lang="en-US" sz="3600" dirty="0"/>
          </a:p>
          <a:p>
            <a:pPr algn="l">
              <a:defRPr sz="4500"/>
            </a:pPr>
            <a:r>
              <a:rPr sz="3600" dirty="0"/>
              <a:t>①</a:t>
            </a:r>
            <a:r>
              <a:rPr sz="3600" dirty="0" err="1"/>
              <a:t>学習モデルの選択</a:t>
            </a:r>
            <a:r>
              <a:rPr sz="3600" dirty="0"/>
              <a:t>(</a:t>
            </a:r>
            <a:r>
              <a:rPr lang="ja-JP" altLang="en-US" sz="3600" dirty="0"/>
              <a:t>前</a:t>
            </a:r>
            <a:r>
              <a:rPr sz="3600" dirty="0" err="1"/>
              <a:t>回は線形回帰</a:t>
            </a:r>
            <a:r>
              <a:rPr sz="3600" dirty="0"/>
              <a:t>)</a:t>
            </a:r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 = </a:t>
            </a:r>
            <a:r>
              <a:rPr sz="36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LinearRegression</a:t>
            </a:r>
            <a:r>
              <a:rPr sz="3600" dirty="0"/>
              <a:t>()</a:t>
            </a:r>
          </a:p>
          <a:p>
            <a:pPr algn="l">
              <a:defRPr sz="4500"/>
            </a:pPr>
            <a:endParaRPr sz="3600" dirty="0"/>
          </a:p>
          <a:p>
            <a:pPr algn="l">
              <a:defRPr sz="4500"/>
            </a:pPr>
            <a:r>
              <a:rPr sz="3600" dirty="0"/>
              <a:t>②</a:t>
            </a:r>
            <a:r>
              <a:rPr sz="3600" dirty="0" err="1"/>
              <a:t>データを入れて学習させる</a:t>
            </a:r>
            <a:endParaRPr sz="3600" dirty="0"/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).</a:t>
            </a:r>
            <a:r>
              <a:rPr sz="36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fit</a:t>
            </a:r>
            <a:r>
              <a:rPr sz="3600" dirty="0"/>
              <a:t>(</a:t>
            </a:r>
            <a:r>
              <a:rPr sz="3600" dirty="0" err="1"/>
              <a:t>説明変数,目的変数</a:t>
            </a:r>
            <a:r>
              <a:rPr sz="3600" dirty="0"/>
              <a:t>)</a:t>
            </a:r>
          </a:p>
          <a:p>
            <a:pPr algn="l">
              <a:defRPr sz="4500"/>
            </a:pPr>
            <a:endParaRPr sz="3600" dirty="0"/>
          </a:p>
          <a:p>
            <a:pPr algn="l">
              <a:defRPr sz="4500"/>
            </a:pPr>
            <a:r>
              <a:rPr sz="3600" dirty="0"/>
              <a:t>③</a:t>
            </a:r>
            <a:r>
              <a:rPr sz="3600" dirty="0" err="1"/>
              <a:t>傾き</a:t>
            </a:r>
            <a:r>
              <a:rPr sz="3600" dirty="0"/>
              <a:t>(</a:t>
            </a:r>
            <a:r>
              <a:rPr sz="3600" dirty="0" err="1"/>
              <a:t>偏回帰係数</a:t>
            </a:r>
            <a:r>
              <a:rPr sz="3600" dirty="0"/>
              <a:t>)</a:t>
            </a:r>
            <a:r>
              <a:rPr sz="3600" dirty="0" err="1"/>
              <a:t>と切片</a:t>
            </a:r>
            <a:r>
              <a:rPr sz="3600" dirty="0"/>
              <a:t>(</a:t>
            </a:r>
            <a:r>
              <a:rPr sz="3600" dirty="0" err="1"/>
              <a:t>定数項</a:t>
            </a:r>
            <a:r>
              <a:rPr sz="3600" dirty="0"/>
              <a:t>)</a:t>
            </a:r>
            <a:r>
              <a:rPr sz="3600" dirty="0" err="1"/>
              <a:t>を求める</a:t>
            </a:r>
            <a:endParaRPr sz="3600" dirty="0"/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).</a:t>
            </a:r>
            <a:r>
              <a:rPr sz="36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coef</a:t>
            </a:r>
            <a:r>
              <a:rPr sz="36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_</a:t>
            </a:r>
            <a:r>
              <a:rPr sz="3600" dirty="0"/>
              <a:t>             #傾き</a:t>
            </a:r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).</a:t>
            </a:r>
            <a:r>
              <a:rPr sz="36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intercept_ </a:t>
            </a:r>
            <a:r>
              <a:rPr sz="3600" dirty="0"/>
              <a:t>     #切片</a:t>
            </a:r>
          </a:p>
          <a:p>
            <a:pPr algn="l">
              <a:defRPr sz="4500"/>
            </a:pPr>
            <a:endParaRPr sz="3600" dirty="0"/>
          </a:p>
          <a:p>
            <a:pPr algn="l">
              <a:defRPr sz="4500"/>
            </a:pPr>
            <a:r>
              <a:rPr sz="3600" dirty="0"/>
              <a:t>④</a:t>
            </a:r>
            <a:r>
              <a:rPr sz="3600" dirty="0" err="1"/>
              <a:t>予測を行う</a:t>
            </a:r>
            <a:endParaRPr sz="3600" dirty="0"/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).</a:t>
            </a:r>
            <a:r>
              <a:rPr sz="36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predict</a:t>
            </a:r>
            <a:r>
              <a:rPr sz="3600" dirty="0"/>
              <a:t>(</a:t>
            </a:r>
            <a:r>
              <a:rPr sz="3600" dirty="0" err="1"/>
              <a:t>新たな説明変数</a:t>
            </a:r>
            <a:r>
              <a:rPr sz="3600" dirty="0"/>
              <a:t>) 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544C440-CEC3-1C25-19FC-0028F6F420D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37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0659351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70" name="6) ロジスティック回帰でアヤメを分類する"/>
          <p:cNvSpPr txBox="1"/>
          <p:nvPr/>
        </p:nvSpPr>
        <p:spPr>
          <a:xfrm>
            <a:off x="6461976" y="266899"/>
            <a:ext cx="10720884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dirty="0" err="1"/>
              <a:t>ロジスティック回帰でアヤメを分類する</a:t>
            </a:r>
            <a:endParaRPr dirty="0"/>
          </a:p>
        </p:txBody>
      </p:sp>
      <p:sp>
        <p:nvSpPr>
          <p:cNvPr id="472" name="がく片の長さとがく片の幅でヒオウギアヤメとブルーフラッグを分類したい"/>
          <p:cNvSpPr txBox="1"/>
          <p:nvPr/>
        </p:nvSpPr>
        <p:spPr>
          <a:xfrm>
            <a:off x="5042606" y="2324080"/>
            <a:ext cx="14298786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rPr dirty="0" err="1"/>
              <a:t>がく片の長さでヒオウギアヤメとブルーフラッグを</a:t>
            </a:r>
            <a:r>
              <a:rPr lang="ja-JP" altLang="en-US" dirty="0"/>
              <a:t>分類する</a:t>
            </a:r>
            <a:endParaRPr dirty="0"/>
          </a:p>
        </p:txBody>
      </p:sp>
      <p:sp>
        <p:nvSpPr>
          <p:cNvPr id="10" name="①学習モデルの選択(今回は線形回帰)…">
            <a:extLst>
              <a:ext uri="{FF2B5EF4-FFF2-40B4-BE49-F238E27FC236}">
                <a16:creationId xmlns:a16="http://schemas.microsoft.com/office/drawing/2014/main" id="{63766E53-394B-4599-8831-614B61D2711B}"/>
              </a:ext>
            </a:extLst>
          </p:cNvPr>
          <p:cNvSpPr txBox="1"/>
          <p:nvPr/>
        </p:nvSpPr>
        <p:spPr>
          <a:xfrm>
            <a:off x="1104336" y="4204660"/>
            <a:ext cx="10043580" cy="730456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/>
            </a:pPr>
            <a:endParaRPr lang="en-US" sz="3600" dirty="0"/>
          </a:p>
          <a:p>
            <a:pPr algn="l">
              <a:defRPr sz="4500"/>
            </a:pPr>
            <a:r>
              <a:rPr sz="3600" dirty="0"/>
              <a:t>①</a:t>
            </a:r>
            <a:r>
              <a:rPr sz="3600" dirty="0" err="1"/>
              <a:t>学習モデルの選択</a:t>
            </a:r>
            <a:r>
              <a:rPr sz="3600" dirty="0"/>
              <a:t>(</a:t>
            </a:r>
            <a:r>
              <a:rPr lang="ja-JP" altLang="en-US" sz="3600" dirty="0"/>
              <a:t>前</a:t>
            </a:r>
            <a:r>
              <a:rPr sz="3600" dirty="0" err="1"/>
              <a:t>回は線形回帰</a:t>
            </a:r>
            <a:r>
              <a:rPr sz="3600" dirty="0"/>
              <a:t>)</a:t>
            </a:r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 = </a:t>
            </a:r>
            <a:r>
              <a:rPr sz="36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LinearRegression</a:t>
            </a:r>
            <a:r>
              <a:rPr sz="3600" dirty="0"/>
              <a:t>()</a:t>
            </a:r>
          </a:p>
          <a:p>
            <a:pPr algn="l">
              <a:defRPr sz="4500"/>
            </a:pPr>
            <a:endParaRPr sz="3600" dirty="0"/>
          </a:p>
          <a:p>
            <a:pPr algn="l">
              <a:defRPr sz="4500"/>
            </a:pPr>
            <a:r>
              <a:rPr sz="3600" dirty="0"/>
              <a:t>②</a:t>
            </a:r>
            <a:r>
              <a:rPr sz="3600" dirty="0" err="1"/>
              <a:t>データを入れて学習させる</a:t>
            </a:r>
            <a:endParaRPr sz="3600" dirty="0"/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).</a:t>
            </a:r>
            <a:r>
              <a:rPr sz="36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fit</a:t>
            </a:r>
            <a:r>
              <a:rPr sz="3600" dirty="0"/>
              <a:t>(</a:t>
            </a:r>
            <a:r>
              <a:rPr sz="3600" dirty="0" err="1"/>
              <a:t>説明変数,目的変数</a:t>
            </a:r>
            <a:r>
              <a:rPr sz="3600" dirty="0"/>
              <a:t>)</a:t>
            </a:r>
          </a:p>
          <a:p>
            <a:pPr algn="l">
              <a:defRPr sz="4500"/>
            </a:pPr>
            <a:endParaRPr sz="3600" dirty="0"/>
          </a:p>
          <a:p>
            <a:pPr algn="l">
              <a:defRPr sz="4500"/>
            </a:pPr>
            <a:r>
              <a:rPr sz="3600" dirty="0"/>
              <a:t>③</a:t>
            </a:r>
            <a:r>
              <a:rPr sz="3600" dirty="0" err="1"/>
              <a:t>傾き</a:t>
            </a:r>
            <a:r>
              <a:rPr sz="3600" dirty="0"/>
              <a:t>(</a:t>
            </a:r>
            <a:r>
              <a:rPr sz="3600" dirty="0" err="1"/>
              <a:t>偏回帰係数</a:t>
            </a:r>
            <a:r>
              <a:rPr sz="3600" dirty="0"/>
              <a:t>)</a:t>
            </a:r>
            <a:r>
              <a:rPr sz="3600" dirty="0" err="1"/>
              <a:t>と切片</a:t>
            </a:r>
            <a:r>
              <a:rPr sz="3600" dirty="0"/>
              <a:t>(</a:t>
            </a:r>
            <a:r>
              <a:rPr sz="3600" dirty="0" err="1"/>
              <a:t>定数項</a:t>
            </a:r>
            <a:r>
              <a:rPr sz="3600" dirty="0"/>
              <a:t>)</a:t>
            </a:r>
            <a:r>
              <a:rPr sz="3600" dirty="0" err="1"/>
              <a:t>を求める</a:t>
            </a:r>
            <a:endParaRPr sz="3600" dirty="0"/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).</a:t>
            </a:r>
            <a:r>
              <a:rPr sz="36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coef</a:t>
            </a:r>
            <a:r>
              <a:rPr sz="36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_</a:t>
            </a:r>
            <a:r>
              <a:rPr sz="3600" dirty="0"/>
              <a:t>             #傾き</a:t>
            </a:r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).</a:t>
            </a:r>
            <a:r>
              <a:rPr sz="36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intercept_ </a:t>
            </a:r>
            <a:r>
              <a:rPr sz="3600" dirty="0"/>
              <a:t>     #切片</a:t>
            </a:r>
          </a:p>
          <a:p>
            <a:pPr algn="l">
              <a:defRPr sz="4500"/>
            </a:pPr>
            <a:endParaRPr sz="3600" dirty="0"/>
          </a:p>
          <a:p>
            <a:pPr algn="l">
              <a:defRPr sz="4500"/>
            </a:pPr>
            <a:r>
              <a:rPr sz="3600" dirty="0"/>
              <a:t>④</a:t>
            </a:r>
            <a:r>
              <a:rPr sz="3600" dirty="0" err="1"/>
              <a:t>予測を行う</a:t>
            </a:r>
            <a:endParaRPr sz="3600" dirty="0"/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).</a:t>
            </a:r>
            <a:r>
              <a:rPr sz="36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predict</a:t>
            </a:r>
            <a:r>
              <a:rPr sz="3600" dirty="0"/>
              <a:t>(</a:t>
            </a:r>
            <a:r>
              <a:rPr sz="3600" dirty="0" err="1"/>
              <a:t>新たな説明変数</a:t>
            </a:r>
            <a:r>
              <a:rPr sz="3600" dirty="0"/>
              <a:t>) </a:t>
            </a:r>
          </a:p>
        </p:txBody>
      </p:sp>
      <p:sp>
        <p:nvSpPr>
          <p:cNvPr id="11" name="①学習モデルの選択(今回は線形回帰)…">
            <a:extLst>
              <a:ext uri="{FF2B5EF4-FFF2-40B4-BE49-F238E27FC236}">
                <a16:creationId xmlns:a16="http://schemas.microsoft.com/office/drawing/2014/main" id="{BEEF3F29-930C-4098-BEED-C2D8333F5E90}"/>
              </a:ext>
            </a:extLst>
          </p:cNvPr>
          <p:cNvSpPr txBox="1"/>
          <p:nvPr/>
        </p:nvSpPr>
        <p:spPr>
          <a:xfrm>
            <a:off x="13521715" y="3927661"/>
            <a:ext cx="10718850" cy="785856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/>
            </a:pPr>
            <a:endParaRPr lang="en-US" sz="3600" dirty="0"/>
          </a:p>
          <a:p>
            <a:pPr algn="l">
              <a:defRPr sz="4500"/>
            </a:pPr>
            <a:r>
              <a:rPr sz="3600" dirty="0"/>
              <a:t>①</a:t>
            </a:r>
            <a:r>
              <a:rPr sz="3600" dirty="0" err="1"/>
              <a:t>学習モデルの選択</a:t>
            </a:r>
            <a:r>
              <a:rPr sz="3600" dirty="0"/>
              <a:t>(</a:t>
            </a:r>
            <a:r>
              <a:rPr sz="3600" dirty="0" err="1"/>
              <a:t>今回は</a:t>
            </a:r>
            <a:r>
              <a:rPr lang="ja-JP" altLang="en-US" sz="3600" dirty="0"/>
              <a:t>ロジスティック回帰</a:t>
            </a:r>
            <a:r>
              <a:rPr sz="3600" dirty="0"/>
              <a:t>)</a:t>
            </a:r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 = </a:t>
            </a:r>
            <a:r>
              <a:rPr sz="36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</a:t>
            </a:r>
            <a:r>
              <a:rPr lang="en-US" sz="36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ogistic</a:t>
            </a:r>
            <a:r>
              <a:rPr sz="36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Regression</a:t>
            </a:r>
            <a:r>
              <a:rPr sz="3600" dirty="0"/>
              <a:t>()</a:t>
            </a:r>
          </a:p>
          <a:p>
            <a:pPr algn="l">
              <a:defRPr sz="4500"/>
            </a:pPr>
            <a:endParaRPr sz="3600" dirty="0"/>
          </a:p>
          <a:p>
            <a:pPr algn="l">
              <a:defRPr sz="4500"/>
            </a:pPr>
            <a:r>
              <a:rPr sz="3600" dirty="0"/>
              <a:t>②</a:t>
            </a:r>
            <a:r>
              <a:rPr sz="3600" dirty="0" err="1"/>
              <a:t>データを入れて学習させる</a:t>
            </a:r>
            <a:endParaRPr sz="3600" dirty="0"/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).</a:t>
            </a:r>
            <a:r>
              <a:rPr sz="36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fit</a:t>
            </a:r>
            <a:r>
              <a:rPr sz="3600" dirty="0"/>
              <a:t>(</a:t>
            </a:r>
            <a:r>
              <a:rPr sz="3600" dirty="0" err="1"/>
              <a:t>説明変数,目的変数</a:t>
            </a:r>
            <a:r>
              <a:rPr sz="3600" dirty="0"/>
              <a:t>)</a:t>
            </a:r>
          </a:p>
          <a:p>
            <a:pPr algn="l">
              <a:defRPr sz="4500"/>
            </a:pPr>
            <a:endParaRPr sz="3600" dirty="0"/>
          </a:p>
          <a:p>
            <a:pPr algn="l">
              <a:defRPr sz="4500"/>
            </a:pPr>
            <a:r>
              <a:rPr sz="3600" dirty="0"/>
              <a:t>③</a:t>
            </a:r>
            <a:r>
              <a:rPr sz="3600" dirty="0" err="1"/>
              <a:t>傾き</a:t>
            </a:r>
            <a:r>
              <a:rPr sz="3600" dirty="0"/>
              <a:t>(</a:t>
            </a:r>
            <a:r>
              <a:rPr sz="3600" dirty="0" err="1"/>
              <a:t>偏回帰係数</a:t>
            </a:r>
            <a:r>
              <a:rPr sz="3600" dirty="0"/>
              <a:t>)</a:t>
            </a:r>
            <a:r>
              <a:rPr sz="3600" dirty="0" err="1"/>
              <a:t>と切片</a:t>
            </a:r>
            <a:r>
              <a:rPr sz="3600" dirty="0"/>
              <a:t>(</a:t>
            </a:r>
            <a:r>
              <a:rPr sz="3600" dirty="0" err="1"/>
              <a:t>定数項</a:t>
            </a:r>
            <a:r>
              <a:rPr sz="3600" dirty="0"/>
              <a:t>)</a:t>
            </a:r>
            <a:r>
              <a:rPr sz="3600" dirty="0" err="1"/>
              <a:t>を求める</a:t>
            </a:r>
            <a:endParaRPr sz="3600" dirty="0"/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).</a:t>
            </a:r>
            <a:r>
              <a:rPr sz="36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coef</a:t>
            </a:r>
            <a:r>
              <a:rPr sz="36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_</a:t>
            </a:r>
            <a:r>
              <a:rPr sz="3600" dirty="0"/>
              <a:t>             #傾き</a:t>
            </a:r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).</a:t>
            </a:r>
            <a:r>
              <a:rPr sz="36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intercept_ </a:t>
            </a:r>
            <a:r>
              <a:rPr sz="3600" dirty="0"/>
              <a:t>     #切片</a:t>
            </a:r>
          </a:p>
          <a:p>
            <a:pPr algn="l">
              <a:defRPr sz="4500"/>
            </a:pPr>
            <a:endParaRPr sz="3600" dirty="0"/>
          </a:p>
          <a:p>
            <a:pPr algn="l">
              <a:defRPr sz="4500"/>
            </a:pPr>
            <a:r>
              <a:rPr sz="3600" dirty="0"/>
              <a:t>④</a:t>
            </a:r>
            <a:r>
              <a:rPr sz="3600" dirty="0" err="1"/>
              <a:t>予測を行う</a:t>
            </a:r>
            <a:endParaRPr sz="3600" dirty="0"/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).</a:t>
            </a:r>
            <a:r>
              <a:rPr sz="36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predict</a:t>
            </a:r>
            <a:r>
              <a:rPr sz="3600" dirty="0"/>
              <a:t>(</a:t>
            </a:r>
            <a:r>
              <a:rPr sz="3600" dirty="0" err="1"/>
              <a:t>新たな説明変数</a:t>
            </a:r>
            <a:r>
              <a:rPr sz="3600" dirty="0"/>
              <a:t>) </a:t>
            </a:r>
            <a:endParaRPr lang="en-US" sz="3600" dirty="0"/>
          </a:p>
          <a:p>
            <a:pPr algn="l">
              <a:defRPr sz="4500"/>
            </a:pPr>
            <a:r>
              <a:rPr lang="en-US" sz="3600" dirty="0"/>
              <a:t>(</a:t>
            </a:r>
            <a:r>
              <a:rPr lang="ja-JP" altLang="en-US" sz="3600" dirty="0"/>
              <a:t>モデル名</a:t>
            </a:r>
            <a:r>
              <a:rPr lang="en-US" altLang="ja-JP" sz="3600" dirty="0"/>
              <a:t>).</a:t>
            </a:r>
            <a:r>
              <a:rPr lang="en-US" altLang="ja-JP" sz="3600" dirty="0" err="1">
                <a:solidFill>
                  <a:srgbClr val="FF0000"/>
                </a:solidFill>
              </a:rPr>
              <a:t>predict_proba</a:t>
            </a:r>
            <a:r>
              <a:rPr lang="en-US" altLang="ja-JP" sz="3600" dirty="0"/>
              <a:t>(</a:t>
            </a:r>
            <a:r>
              <a:rPr lang="ja-JP" altLang="en-US" sz="3600" dirty="0"/>
              <a:t>新たな説明変数）</a:t>
            </a:r>
            <a:endParaRPr sz="3600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B7B426A-62C7-490F-8468-4E04C819F8FD}"/>
              </a:ext>
            </a:extLst>
          </p:cNvPr>
          <p:cNvSpPr/>
          <p:nvPr/>
        </p:nvSpPr>
        <p:spPr>
          <a:xfrm>
            <a:off x="11950995" y="7272670"/>
            <a:ext cx="999461" cy="978195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F647C1E-6ED4-0F86-EBC4-76501D5191B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38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8454075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df = iris[0:100]…"/>
          <p:cNvSpPr txBox="1"/>
          <p:nvPr/>
        </p:nvSpPr>
        <p:spPr>
          <a:xfrm>
            <a:off x="3740743" y="4055982"/>
            <a:ext cx="4967707" cy="2564805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df = iris[0:100]</a:t>
            </a:r>
          </a:p>
          <a:p>
            <a:pPr algn="l">
              <a:defRPr sz="3200"/>
            </a:pPr>
            <a:r>
              <a:rPr lang="en-US" dirty="0"/>
              <a:t>x</a:t>
            </a:r>
            <a:r>
              <a:rPr dirty="0"/>
              <a:t> = df['</a:t>
            </a:r>
            <a:r>
              <a:rPr dirty="0" err="1"/>
              <a:t>がく片の長さ</a:t>
            </a:r>
            <a:r>
              <a:rPr dirty="0"/>
              <a:t>']</a:t>
            </a:r>
          </a:p>
          <a:p>
            <a:pPr algn="l">
              <a:defRPr sz="3200"/>
            </a:pPr>
            <a:r>
              <a:rPr dirty="0"/>
              <a:t>y = df[‘</a:t>
            </a:r>
            <a:r>
              <a:rPr dirty="0" err="1"/>
              <a:t>アヤメの種類</a:t>
            </a:r>
            <a:r>
              <a:rPr dirty="0"/>
              <a:t>_</a:t>
            </a:r>
            <a:r>
              <a:rPr lang="ja-JP" altLang="en-US" dirty="0"/>
              <a:t>数字</a:t>
            </a:r>
            <a:r>
              <a:rPr dirty="0"/>
              <a:t>’]</a:t>
            </a:r>
            <a:endParaRPr lang="en-US" dirty="0"/>
          </a:p>
          <a:p>
            <a:pPr algn="l">
              <a:defRPr sz="3200"/>
            </a:pPr>
            <a:r>
              <a:rPr lang="en-US" dirty="0"/>
              <a:t>print(x)</a:t>
            </a:r>
          </a:p>
          <a:p>
            <a:pPr algn="l">
              <a:defRPr sz="3200"/>
            </a:pPr>
            <a:r>
              <a:rPr lang="en-US" dirty="0"/>
              <a:t>print(y)</a:t>
            </a:r>
          </a:p>
        </p:txBody>
      </p:sp>
      <p:sp>
        <p:nvSpPr>
          <p:cNvPr id="519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22" name="irisの1行目から100行目まで(ヒオウギアヤメとブルーフラッグ)を取り出して、dfという名前の変数に代入"/>
          <p:cNvSpPr txBox="1"/>
          <p:nvPr/>
        </p:nvSpPr>
        <p:spPr>
          <a:xfrm>
            <a:off x="9696894" y="4341640"/>
            <a:ext cx="13259780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4400" dirty="0"/>
              <a:t>irisの1行目から100行目まで(</a:t>
            </a:r>
            <a:r>
              <a:rPr sz="4400" dirty="0" err="1"/>
              <a:t>ヒオウギアヤメとブルーフラッグ</a:t>
            </a:r>
            <a:r>
              <a:rPr sz="4400" dirty="0"/>
              <a:t>)</a:t>
            </a:r>
            <a:r>
              <a:rPr sz="4400" dirty="0" err="1"/>
              <a:t>を取り出して、dfという名前の変数に代入</a:t>
            </a:r>
            <a:endParaRPr sz="4400" dirty="0"/>
          </a:p>
        </p:txBody>
      </p:sp>
      <p:sp>
        <p:nvSpPr>
          <p:cNvPr id="13" name="まず学習に用いる説明変数と目的変数を設定する">
            <a:extLst>
              <a:ext uri="{FF2B5EF4-FFF2-40B4-BE49-F238E27FC236}">
                <a16:creationId xmlns:a16="http://schemas.microsoft.com/office/drawing/2014/main" id="{274432D2-2368-4DB9-8BEC-48280F0D93D6}"/>
              </a:ext>
            </a:extLst>
          </p:cNvPr>
          <p:cNvSpPr txBox="1"/>
          <p:nvPr/>
        </p:nvSpPr>
        <p:spPr>
          <a:xfrm>
            <a:off x="5749999" y="1936257"/>
            <a:ext cx="1421543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ja-JP" altLang="en-US" dirty="0"/>
              <a:t>説明変数</a:t>
            </a:r>
            <a:r>
              <a:rPr lang="en-US" altLang="ja-JP" dirty="0"/>
              <a:t>(</a:t>
            </a:r>
            <a:r>
              <a:rPr lang="ja-JP" altLang="en-US" dirty="0"/>
              <a:t>目的を知るために使用する変数</a:t>
            </a:r>
            <a:r>
              <a:rPr lang="en-US" altLang="ja-JP" dirty="0"/>
              <a:t>)</a:t>
            </a:r>
            <a:r>
              <a:rPr lang="ja-JP" altLang="en-US" dirty="0"/>
              <a:t>：がく片の長さ→ｘ</a:t>
            </a:r>
            <a:endParaRPr dirty="0"/>
          </a:p>
        </p:txBody>
      </p:sp>
      <p:sp>
        <p:nvSpPr>
          <p:cNvPr id="14" name="まず学習に用いる説明変数と目的変数を設定する">
            <a:extLst>
              <a:ext uri="{FF2B5EF4-FFF2-40B4-BE49-F238E27FC236}">
                <a16:creationId xmlns:a16="http://schemas.microsoft.com/office/drawing/2014/main" id="{8EBEA54A-EDA8-4269-B0FF-8F365FFDCB9A}"/>
              </a:ext>
            </a:extLst>
          </p:cNvPr>
          <p:cNvSpPr txBox="1"/>
          <p:nvPr/>
        </p:nvSpPr>
        <p:spPr>
          <a:xfrm>
            <a:off x="5184138" y="2789579"/>
            <a:ext cx="1478129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ja-JP" altLang="en-US" dirty="0"/>
              <a:t>目的変数</a:t>
            </a:r>
            <a:r>
              <a:rPr lang="en-US" altLang="ja-JP" dirty="0"/>
              <a:t>(</a:t>
            </a:r>
            <a:r>
              <a:rPr lang="ja-JP" altLang="en-US" dirty="0"/>
              <a:t>目的</a:t>
            </a:r>
            <a:r>
              <a:rPr lang="en-US" altLang="ja-JP" dirty="0"/>
              <a:t>(</a:t>
            </a:r>
            <a:r>
              <a:rPr lang="ja-JP" altLang="en-US" dirty="0"/>
              <a:t>分類や予測</a:t>
            </a:r>
            <a:r>
              <a:rPr lang="en-US" altLang="ja-JP" dirty="0"/>
              <a:t>)</a:t>
            </a:r>
            <a:r>
              <a:rPr lang="ja-JP" altLang="en-US" dirty="0"/>
              <a:t>となる変数</a:t>
            </a:r>
            <a:r>
              <a:rPr lang="en-US" altLang="ja-JP" dirty="0"/>
              <a:t>)</a:t>
            </a:r>
            <a:r>
              <a:rPr lang="ja-JP" altLang="en-US" dirty="0"/>
              <a:t>：アヤメの種類</a:t>
            </a:r>
            <a:r>
              <a:rPr lang="en-US" altLang="ja-JP" dirty="0"/>
              <a:t>_</a:t>
            </a:r>
            <a:r>
              <a:rPr lang="ja-JP" altLang="en-US" dirty="0"/>
              <a:t>数字→ｙ</a:t>
            </a:r>
            <a:endParaRPr lang="en-US" altLang="ja-JP" dirty="0"/>
          </a:p>
        </p:txBody>
      </p:sp>
      <p:sp>
        <p:nvSpPr>
          <p:cNvPr id="15" name="6) ロジスティック回帰でアヤメを分類する">
            <a:extLst>
              <a:ext uri="{FF2B5EF4-FFF2-40B4-BE49-F238E27FC236}">
                <a16:creationId xmlns:a16="http://schemas.microsoft.com/office/drawing/2014/main" id="{5BDF3E5C-81F6-4F9B-8A30-91B761C40CC4}"/>
              </a:ext>
            </a:extLst>
          </p:cNvPr>
          <p:cNvSpPr txBox="1"/>
          <p:nvPr/>
        </p:nvSpPr>
        <p:spPr>
          <a:xfrm>
            <a:off x="6105063" y="292884"/>
            <a:ext cx="1293944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 5) </a:t>
            </a:r>
            <a:r>
              <a:rPr lang="ja-JP" altLang="en-US" dirty="0"/>
              <a:t>学習に用いる説明変数と目的変数を設定する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947E70C-CFFD-21D3-5D82-17B756FE835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39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7732267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DA46F7F9-7CFB-4375-ACD1-F1D57C9ED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837" y="4647581"/>
            <a:ext cx="8768639" cy="69973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499604B-BAFC-49F9-9B7E-366A3E34A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30" y="4309325"/>
            <a:ext cx="11059117" cy="76738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5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56" name="前回のデータ"/>
          <p:cNvSpPr txBox="1"/>
          <p:nvPr/>
        </p:nvSpPr>
        <p:spPr>
          <a:xfrm>
            <a:off x="5757747" y="239846"/>
            <a:ext cx="13383564" cy="8874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Spyder</a:t>
            </a:r>
            <a:r>
              <a:rPr lang="ja-JP" altLang="en-US" dirty="0"/>
              <a:t>の準備</a:t>
            </a:r>
            <a:endParaRPr dirty="0"/>
          </a:p>
        </p:txBody>
      </p:sp>
      <p:sp>
        <p:nvSpPr>
          <p:cNvPr id="261" name="線形回帰で88歳の歯周病の歯の本数を予測する"/>
          <p:cNvSpPr txBox="1"/>
          <p:nvPr/>
        </p:nvSpPr>
        <p:spPr>
          <a:xfrm>
            <a:off x="2044973" y="2218703"/>
            <a:ext cx="19094971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rPr lang="en-US" dirty="0"/>
              <a:t>Spyder</a:t>
            </a:r>
            <a:r>
              <a:rPr lang="ja-JP" altLang="en-US" dirty="0"/>
              <a:t>の右上の　　をクリックして、作業場所を</a:t>
            </a:r>
            <a:r>
              <a:rPr lang="en-US" altLang="ja-JP" dirty="0" err="1"/>
              <a:t>iryoAI</a:t>
            </a:r>
            <a:r>
              <a:rPr lang="ja-JP" altLang="en-US" dirty="0"/>
              <a:t>に設定しましょう</a:t>
            </a:r>
            <a:endParaRPr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BEA53D2-03BC-4BF9-8579-53206A384639}"/>
              </a:ext>
            </a:extLst>
          </p:cNvPr>
          <p:cNvSpPr/>
          <p:nvPr/>
        </p:nvSpPr>
        <p:spPr>
          <a:xfrm>
            <a:off x="10756915" y="4578592"/>
            <a:ext cx="935732" cy="778213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3E253F5E-A429-4029-9E27-80B7227AE093}"/>
              </a:ext>
            </a:extLst>
          </p:cNvPr>
          <p:cNvSpPr/>
          <p:nvPr/>
        </p:nvSpPr>
        <p:spPr>
          <a:xfrm>
            <a:off x="16264694" y="5242534"/>
            <a:ext cx="2723697" cy="778213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08B31C53-F204-41D4-8AE8-28138A430538}"/>
              </a:ext>
            </a:extLst>
          </p:cNvPr>
          <p:cNvSpPr/>
          <p:nvPr/>
        </p:nvSpPr>
        <p:spPr>
          <a:xfrm>
            <a:off x="20623362" y="10925056"/>
            <a:ext cx="1799929" cy="778213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5A10E66D-B2BD-4C00-BB5B-F064C5767DBE}"/>
              </a:ext>
            </a:extLst>
          </p:cNvPr>
          <p:cNvSpPr/>
          <p:nvPr/>
        </p:nvSpPr>
        <p:spPr>
          <a:xfrm>
            <a:off x="12691355" y="7504218"/>
            <a:ext cx="1186774" cy="1284051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FB9D17F0-42AA-4A4D-8D10-CE6E728F1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726" t="5299" r="2756" b="89439"/>
          <a:stretch/>
        </p:blipFill>
        <p:spPr>
          <a:xfrm>
            <a:off x="6163088" y="2068707"/>
            <a:ext cx="1070044" cy="11104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40B1483-AC35-6000-DF8C-F23853B2720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7031382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df = iris[0:100]…"/>
          <p:cNvSpPr txBox="1"/>
          <p:nvPr/>
        </p:nvSpPr>
        <p:spPr>
          <a:xfrm>
            <a:off x="3740743" y="4055982"/>
            <a:ext cx="4967707" cy="2564805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solidFill>
                  <a:schemeClr val="tx1"/>
                </a:solidFill>
              </a:rPr>
              <a:t>df = iris[0:100]</a:t>
            </a:r>
          </a:p>
          <a:p>
            <a:pPr algn="l">
              <a:defRPr sz="3200"/>
            </a:pPr>
            <a:r>
              <a:rPr lang="en-US" dirty="0">
                <a:solidFill>
                  <a:srgbClr val="FF0000"/>
                </a:solidFill>
              </a:rPr>
              <a:t>x</a:t>
            </a:r>
            <a:r>
              <a:rPr dirty="0">
                <a:solidFill>
                  <a:srgbClr val="FF0000"/>
                </a:solidFill>
              </a:rPr>
              <a:t> = df['</a:t>
            </a:r>
            <a:r>
              <a:rPr dirty="0" err="1">
                <a:solidFill>
                  <a:srgbClr val="FF0000"/>
                </a:solidFill>
              </a:rPr>
              <a:t>がく片の長さ</a:t>
            </a:r>
            <a:r>
              <a:rPr dirty="0">
                <a:solidFill>
                  <a:srgbClr val="FF0000"/>
                </a:solidFill>
              </a:rPr>
              <a:t>']</a:t>
            </a:r>
          </a:p>
          <a:p>
            <a:pPr algn="l">
              <a:defRPr sz="3200"/>
            </a:pPr>
            <a:r>
              <a:rPr dirty="0">
                <a:solidFill>
                  <a:srgbClr val="FF0000"/>
                </a:solidFill>
              </a:rPr>
              <a:t>y = df[‘</a:t>
            </a:r>
            <a:r>
              <a:rPr dirty="0" err="1">
                <a:solidFill>
                  <a:srgbClr val="FF0000"/>
                </a:solidFill>
              </a:rPr>
              <a:t>アヤメの種類</a:t>
            </a:r>
            <a:r>
              <a:rPr dirty="0">
                <a:solidFill>
                  <a:srgbClr val="FF0000"/>
                </a:solidFill>
              </a:rPr>
              <a:t>_</a:t>
            </a:r>
            <a:r>
              <a:rPr lang="ja-JP" altLang="en-US" dirty="0">
                <a:solidFill>
                  <a:srgbClr val="FF0000"/>
                </a:solidFill>
              </a:rPr>
              <a:t>数字</a:t>
            </a:r>
            <a:r>
              <a:rPr dirty="0">
                <a:solidFill>
                  <a:srgbClr val="FF0000"/>
                </a:solidFill>
              </a:rPr>
              <a:t>’]</a:t>
            </a:r>
            <a:endParaRPr lang="en-US" dirty="0">
              <a:solidFill>
                <a:srgbClr val="FF0000"/>
              </a:solidFill>
            </a:endParaRPr>
          </a:p>
          <a:p>
            <a:pPr algn="l">
              <a:defRPr sz="3200"/>
            </a:pPr>
            <a:r>
              <a:rPr lang="en-US" dirty="0">
                <a:solidFill>
                  <a:srgbClr val="FF0000"/>
                </a:solidFill>
              </a:rPr>
              <a:t>print(x)</a:t>
            </a:r>
          </a:p>
          <a:p>
            <a:pPr algn="l">
              <a:defRPr sz="3200"/>
            </a:pPr>
            <a:r>
              <a:rPr lang="en-US" dirty="0">
                <a:solidFill>
                  <a:srgbClr val="FF0000"/>
                </a:solidFill>
              </a:rPr>
              <a:t>print(y)</a:t>
            </a:r>
          </a:p>
        </p:txBody>
      </p:sp>
      <p:sp>
        <p:nvSpPr>
          <p:cNvPr id="519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3" name="まず学習に用いる説明変数と目的変数を設定する">
            <a:extLst>
              <a:ext uri="{FF2B5EF4-FFF2-40B4-BE49-F238E27FC236}">
                <a16:creationId xmlns:a16="http://schemas.microsoft.com/office/drawing/2014/main" id="{274432D2-2368-4DB9-8BEC-48280F0D93D6}"/>
              </a:ext>
            </a:extLst>
          </p:cNvPr>
          <p:cNvSpPr txBox="1"/>
          <p:nvPr/>
        </p:nvSpPr>
        <p:spPr>
          <a:xfrm>
            <a:off x="5749999" y="2155967"/>
            <a:ext cx="1421543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ja-JP" altLang="en-US" dirty="0"/>
              <a:t>説明変数</a:t>
            </a:r>
            <a:r>
              <a:rPr lang="en-US" altLang="ja-JP" dirty="0"/>
              <a:t>(</a:t>
            </a:r>
            <a:r>
              <a:rPr lang="ja-JP" altLang="en-US" dirty="0"/>
              <a:t>目的を知るために使用する変数</a:t>
            </a:r>
            <a:r>
              <a:rPr lang="en-US" altLang="ja-JP" dirty="0"/>
              <a:t>)</a:t>
            </a:r>
            <a:r>
              <a:rPr lang="ja-JP" altLang="en-US" dirty="0"/>
              <a:t>：がく片の長さ→ｘ</a:t>
            </a:r>
            <a:endParaRPr dirty="0"/>
          </a:p>
        </p:txBody>
      </p:sp>
      <p:sp>
        <p:nvSpPr>
          <p:cNvPr id="14" name="まず学習に用いる説明変数と目的変数を設定する">
            <a:extLst>
              <a:ext uri="{FF2B5EF4-FFF2-40B4-BE49-F238E27FC236}">
                <a16:creationId xmlns:a16="http://schemas.microsoft.com/office/drawing/2014/main" id="{8EBEA54A-EDA8-4269-B0FF-8F365FFDCB9A}"/>
              </a:ext>
            </a:extLst>
          </p:cNvPr>
          <p:cNvSpPr txBox="1"/>
          <p:nvPr/>
        </p:nvSpPr>
        <p:spPr>
          <a:xfrm>
            <a:off x="5184138" y="3004727"/>
            <a:ext cx="1478129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ja-JP" altLang="en-US" dirty="0"/>
              <a:t>目的変数</a:t>
            </a:r>
            <a:r>
              <a:rPr lang="en-US" altLang="ja-JP" dirty="0"/>
              <a:t>(</a:t>
            </a:r>
            <a:r>
              <a:rPr lang="ja-JP" altLang="en-US" dirty="0"/>
              <a:t>目的</a:t>
            </a:r>
            <a:r>
              <a:rPr lang="en-US" altLang="ja-JP" dirty="0"/>
              <a:t>(</a:t>
            </a:r>
            <a:r>
              <a:rPr lang="ja-JP" altLang="en-US" dirty="0"/>
              <a:t>分類や予測</a:t>
            </a:r>
            <a:r>
              <a:rPr lang="en-US" altLang="ja-JP" dirty="0"/>
              <a:t>)</a:t>
            </a:r>
            <a:r>
              <a:rPr lang="ja-JP" altLang="en-US" dirty="0"/>
              <a:t>となる変数</a:t>
            </a:r>
            <a:r>
              <a:rPr lang="en-US" altLang="ja-JP" dirty="0"/>
              <a:t>)</a:t>
            </a:r>
            <a:r>
              <a:rPr lang="ja-JP" altLang="en-US" dirty="0"/>
              <a:t>：アヤメの種類</a:t>
            </a:r>
            <a:r>
              <a:rPr lang="en-US" altLang="ja-JP" dirty="0"/>
              <a:t>_</a:t>
            </a:r>
            <a:r>
              <a:rPr lang="ja-JP" altLang="en-US" dirty="0"/>
              <a:t>数字→ｙ</a:t>
            </a:r>
            <a:endParaRPr lang="en-US" altLang="ja-JP" dirty="0"/>
          </a:p>
        </p:txBody>
      </p:sp>
      <p:sp>
        <p:nvSpPr>
          <p:cNvPr id="15" name="6) ロジスティック回帰でアヤメを分類する">
            <a:extLst>
              <a:ext uri="{FF2B5EF4-FFF2-40B4-BE49-F238E27FC236}">
                <a16:creationId xmlns:a16="http://schemas.microsoft.com/office/drawing/2014/main" id="{5BDF3E5C-81F6-4F9B-8A30-91B761C40CC4}"/>
              </a:ext>
            </a:extLst>
          </p:cNvPr>
          <p:cNvSpPr txBox="1"/>
          <p:nvPr/>
        </p:nvSpPr>
        <p:spPr>
          <a:xfrm>
            <a:off x="6105063" y="292884"/>
            <a:ext cx="1293944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 5) </a:t>
            </a:r>
            <a:r>
              <a:rPr lang="ja-JP" altLang="en-US" dirty="0"/>
              <a:t>学習に用いる説明変数と目的変数を設定する</a:t>
            </a:r>
            <a:endParaRPr dirty="0"/>
          </a:p>
        </p:txBody>
      </p:sp>
      <p:sp>
        <p:nvSpPr>
          <p:cNvPr id="9" name="今回はxがsetosaのがく片の長さ、yがあやめの種類_数値なので…">
            <a:extLst>
              <a:ext uri="{FF2B5EF4-FFF2-40B4-BE49-F238E27FC236}">
                <a16:creationId xmlns:a16="http://schemas.microsoft.com/office/drawing/2014/main" id="{5F242310-85A0-4989-90AE-8386948C562E}"/>
              </a:ext>
            </a:extLst>
          </p:cNvPr>
          <p:cNvSpPr txBox="1"/>
          <p:nvPr/>
        </p:nvSpPr>
        <p:spPr>
          <a:xfrm>
            <a:off x="10493845" y="4462050"/>
            <a:ext cx="11387733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sz="4400" dirty="0"/>
              <a:t>x</a:t>
            </a:r>
            <a:r>
              <a:rPr lang="ja-JP" altLang="en-US" sz="4400" dirty="0"/>
              <a:t>に</a:t>
            </a:r>
            <a:r>
              <a:rPr lang="en-US" sz="4400" dirty="0"/>
              <a:t>"</a:t>
            </a:r>
            <a:r>
              <a:rPr sz="4400" dirty="0" err="1"/>
              <a:t>がく片の長さ</a:t>
            </a:r>
            <a:r>
              <a:rPr lang="en-US" sz="4400" dirty="0"/>
              <a:t>"</a:t>
            </a:r>
            <a:r>
              <a:rPr sz="4400" dirty="0"/>
              <a:t>、y</a:t>
            </a:r>
            <a:r>
              <a:rPr lang="ja-JP" altLang="en-US" sz="4400" dirty="0"/>
              <a:t>に</a:t>
            </a:r>
            <a:r>
              <a:rPr lang="en-US" sz="4400" dirty="0"/>
              <a:t>"</a:t>
            </a:r>
            <a:r>
              <a:rPr lang="ja-JP" altLang="en-US" sz="4400" dirty="0"/>
              <a:t>アヤメ</a:t>
            </a:r>
            <a:r>
              <a:rPr sz="4400" dirty="0" err="1"/>
              <a:t>の種類</a:t>
            </a:r>
            <a:r>
              <a:rPr sz="4400" dirty="0"/>
              <a:t>_</a:t>
            </a:r>
            <a:r>
              <a:rPr lang="ja-JP" altLang="en-US" sz="4400" dirty="0"/>
              <a:t>数字</a:t>
            </a:r>
            <a:r>
              <a:rPr lang="en-US" altLang="ja-JP" sz="4400" dirty="0"/>
              <a:t>”</a:t>
            </a:r>
          </a:p>
          <a:p>
            <a:pPr algn="l">
              <a:defRPr sz="38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lang="ja-JP" altLang="en-US" sz="4400" dirty="0"/>
              <a:t>の列の内容を代入</a:t>
            </a:r>
            <a:endParaRPr lang="en-US" altLang="ja-JP" sz="44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D415DDB-CE9C-3A57-8C83-638994A0873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40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747881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df = iris[0:100]…"/>
          <p:cNvSpPr txBox="1"/>
          <p:nvPr/>
        </p:nvSpPr>
        <p:spPr>
          <a:xfrm>
            <a:off x="3740743" y="4055982"/>
            <a:ext cx="4967707" cy="2564805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solidFill>
                  <a:schemeClr val="tx1"/>
                </a:solidFill>
              </a:rPr>
              <a:t>df = iris[0:100]</a:t>
            </a:r>
          </a:p>
          <a:p>
            <a:pPr algn="l">
              <a:defRPr sz="3200"/>
            </a:pPr>
            <a:r>
              <a:rPr lang="en-US" dirty="0">
                <a:solidFill>
                  <a:srgbClr val="FF0000"/>
                </a:solidFill>
              </a:rPr>
              <a:t>x</a:t>
            </a:r>
            <a:r>
              <a:rPr dirty="0">
                <a:solidFill>
                  <a:srgbClr val="FF0000"/>
                </a:solidFill>
              </a:rPr>
              <a:t> = df['</a:t>
            </a:r>
            <a:r>
              <a:rPr dirty="0" err="1">
                <a:solidFill>
                  <a:srgbClr val="FF0000"/>
                </a:solidFill>
              </a:rPr>
              <a:t>がく片の長さ</a:t>
            </a:r>
            <a:r>
              <a:rPr dirty="0">
                <a:solidFill>
                  <a:srgbClr val="FF0000"/>
                </a:solidFill>
              </a:rPr>
              <a:t>']</a:t>
            </a:r>
          </a:p>
          <a:p>
            <a:pPr algn="l">
              <a:defRPr sz="3200"/>
            </a:pPr>
            <a:r>
              <a:rPr dirty="0">
                <a:solidFill>
                  <a:srgbClr val="FF0000"/>
                </a:solidFill>
              </a:rPr>
              <a:t>y = df[‘</a:t>
            </a:r>
            <a:r>
              <a:rPr dirty="0" err="1">
                <a:solidFill>
                  <a:srgbClr val="FF0000"/>
                </a:solidFill>
              </a:rPr>
              <a:t>アヤメの種類</a:t>
            </a:r>
            <a:r>
              <a:rPr dirty="0">
                <a:solidFill>
                  <a:srgbClr val="FF0000"/>
                </a:solidFill>
              </a:rPr>
              <a:t>_</a:t>
            </a:r>
            <a:r>
              <a:rPr lang="ja-JP" altLang="en-US" dirty="0">
                <a:solidFill>
                  <a:srgbClr val="FF0000"/>
                </a:solidFill>
              </a:rPr>
              <a:t>数字</a:t>
            </a:r>
            <a:r>
              <a:rPr dirty="0">
                <a:solidFill>
                  <a:srgbClr val="FF0000"/>
                </a:solidFill>
              </a:rPr>
              <a:t>’]</a:t>
            </a:r>
            <a:endParaRPr lang="en-US" dirty="0">
              <a:solidFill>
                <a:srgbClr val="FF0000"/>
              </a:solidFill>
            </a:endParaRPr>
          </a:p>
          <a:p>
            <a:pPr algn="l">
              <a:defRPr sz="3200"/>
            </a:pPr>
            <a:r>
              <a:rPr lang="en-US" dirty="0">
                <a:solidFill>
                  <a:srgbClr val="FF0000"/>
                </a:solidFill>
              </a:rPr>
              <a:t>print(x)</a:t>
            </a:r>
          </a:p>
          <a:p>
            <a:pPr algn="l">
              <a:defRPr sz="3200"/>
            </a:pPr>
            <a:r>
              <a:rPr lang="en-US" dirty="0">
                <a:solidFill>
                  <a:srgbClr val="FF0000"/>
                </a:solidFill>
              </a:rPr>
              <a:t>print(y)</a:t>
            </a:r>
          </a:p>
        </p:txBody>
      </p:sp>
      <p:sp>
        <p:nvSpPr>
          <p:cNvPr id="519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0263424-F3E0-45EE-BC50-B32043AACFED}"/>
              </a:ext>
            </a:extLst>
          </p:cNvPr>
          <p:cNvSpPr txBox="1"/>
          <p:nvPr/>
        </p:nvSpPr>
        <p:spPr>
          <a:xfrm>
            <a:off x="2678775" y="7095213"/>
            <a:ext cx="9017039" cy="563231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dirty="0"/>
              <a:t>0     5.1</a:t>
            </a:r>
          </a:p>
          <a:p>
            <a:pPr algn="l"/>
            <a:r>
              <a:rPr lang="ja-JP" altLang="en-US" dirty="0"/>
              <a:t>1     4.9</a:t>
            </a:r>
          </a:p>
          <a:p>
            <a:pPr algn="l"/>
            <a:r>
              <a:rPr lang="ja-JP" altLang="en-US" dirty="0"/>
              <a:t>2     4.7</a:t>
            </a:r>
          </a:p>
          <a:p>
            <a:pPr algn="l"/>
            <a:r>
              <a:rPr lang="ja-JP" altLang="en-US" dirty="0"/>
              <a:t>3     4.6</a:t>
            </a:r>
          </a:p>
          <a:p>
            <a:pPr algn="l"/>
            <a:r>
              <a:rPr lang="ja-JP" altLang="en-US" dirty="0"/>
              <a:t>4     5.0</a:t>
            </a:r>
          </a:p>
          <a:p>
            <a:pPr algn="l"/>
            <a:endParaRPr lang="ja-JP" altLang="en-US" dirty="0"/>
          </a:p>
          <a:p>
            <a:pPr algn="l"/>
            <a:r>
              <a:rPr lang="ja-JP" altLang="en-US" dirty="0"/>
              <a:t>95    5.7</a:t>
            </a:r>
          </a:p>
          <a:p>
            <a:pPr algn="l"/>
            <a:r>
              <a:rPr lang="ja-JP" altLang="en-US" dirty="0"/>
              <a:t>96    5.7</a:t>
            </a:r>
          </a:p>
          <a:p>
            <a:pPr algn="l"/>
            <a:r>
              <a:rPr lang="ja-JP" altLang="en-US" dirty="0"/>
              <a:t>97    6.2</a:t>
            </a:r>
          </a:p>
          <a:p>
            <a:pPr algn="l"/>
            <a:r>
              <a:rPr lang="ja-JP" altLang="en-US" dirty="0"/>
              <a:t>98    5.1</a:t>
            </a:r>
          </a:p>
          <a:p>
            <a:pPr algn="l"/>
            <a:r>
              <a:rPr lang="ja-JP" altLang="en-US" dirty="0"/>
              <a:t>99    5.7</a:t>
            </a:r>
          </a:p>
          <a:p>
            <a:pPr algn="l"/>
            <a:r>
              <a:rPr lang="ja-JP" altLang="en-US" dirty="0"/>
              <a:t>Name: がく片の長さ, Length: 100, dtype: float64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2B573E-ABE3-4956-8316-BDF34D6A24FB}"/>
              </a:ext>
            </a:extLst>
          </p:cNvPr>
          <p:cNvSpPr txBox="1"/>
          <p:nvPr/>
        </p:nvSpPr>
        <p:spPr>
          <a:xfrm>
            <a:off x="12877058" y="7095212"/>
            <a:ext cx="9017039" cy="563231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dirty="0"/>
              <a:t>0     0</a:t>
            </a:r>
          </a:p>
          <a:p>
            <a:pPr algn="l"/>
            <a:r>
              <a:rPr lang="ja-JP" altLang="en-US" dirty="0"/>
              <a:t>1     0</a:t>
            </a:r>
          </a:p>
          <a:p>
            <a:pPr algn="l"/>
            <a:r>
              <a:rPr lang="ja-JP" altLang="en-US" dirty="0"/>
              <a:t>2     0</a:t>
            </a:r>
          </a:p>
          <a:p>
            <a:pPr algn="l"/>
            <a:r>
              <a:rPr lang="ja-JP" altLang="en-US" dirty="0"/>
              <a:t>3     0</a:t>
            </a:r>
          </a:p>
          <a:p>
            <a:pPr algn="l"/>
            <a:r>
              <a:rPr lang="ja-JP" altLang="en-US" dirty="0"/>
              <a:t>4     0</a:t>
            </a:r>
          </a:p>
          <a:p>
            <a:pPr algn="l"/>
            <a:r>
              <a:rPr lang="ja-JP" altLang="en-US" dirty="0"/>
              <a:t>     ..</a:t>
            </a:r>
          </a:p>
          <a:p>
            <a:pPr algn="l"/>
            <a:r>
              <a:rPr lang="ja-JP" altLang="en-US" dirty="0"/>
              <a:t>95    1</a:t>
            </a:r>
          </a:p>
          <a:p>
            <a:pPr algn="l"/>
            <a:r>
              <a:rPr lang="ja-JP" altLang="en-US" dirty="0"/>
              <a:t>96    1</a:t>
            </a:r>
          </a:p>
          <a:p>
            <a:pPr algn="l"/>
            <a:r>
              <a:rPr lang="ja-JP" altLang="en-US" dirty="0"/>
              <a:t>97    1</a:t>
            </a:r>
          </a:p>
          <a:p>
            <a:pPr algn="l"/>
            <a:r>
              <a:rPr lang="ja-JP" altLang="en-US" dirty="0"/>
              <a:t>98    1</a:t>
            </a:r>
          </a:p>
          <a:p>
            <a:pPr algn="l"/>
            <a:r>
              <a:rPr lang="ja-JP" altLang="en-US" dirty="0"/>
              <a:t>99    1</a:t>
            </a:r>
          </a:p>
          <a:p>
            <a:pPr algn="l"/>
            <a:r>
              <a:rPr lang="ja-JP" altLang="en-US" dirty="0"/>
              <a:t>Name: アヤメの種類_数字, Length: 100, dtype: int64</a:t>
            </a:r>
          </a:p>
        </p:txBody>
      </p:sp>
      <p:sp>
        <p:nvSpPr>
          <p:cNvPr id="13" name="まず学習に用いる説明変数と目的変数を設定する">
            <a:extLst>
              <a:ext uri="{FF2B5EF4-FFF2-40B4-BE49-F238E27FC236}">
                <a16:creationId xmlns:a16="http://schemas.microsoft.com/office/drawing/2014/main" id="{274432D2-2368-4DB9-8BEC-48280F0D93D6}"/>
              </a:ext>
            </a:extLst>
          </p:cNvPr>
          <p:cNvSpPr txBox="1"/>
          <p:nvPr/>
        </p:nvSpPr>
        <p:spPr>
          <a:xfrm>
            <a:off x="5749999" y="1953472"/>
            <a:ext cx="1421543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ja-JP" altLang="en-US" dirty="0"/>
              <a:t>説明変数</a:t>
            </a:r>
            <a:r>
              <a:rPr lang="en-US" altLang="ja-JP" dirty="0"/>
              <a:t>(</a:t>
            </a:r>
            <a:r>
              <a:rPr lang="ja-JP" altLang="en-US" dirty="0"/>
              <a:t>目的を知るために使用する変数</a:t>
            </a:r>
            <a:r>
              <a:rPr lang="en-US" altLang="ja-JP" dirty="0"/>
              <a:t>)</a:t>
            </a:r>
            <a:r>
              <a:rPr lang="ja-JP" altLang="en-US" dirty="0"/>
              <a:t>：がく片の長さ→ｘ</a:t>
            </a:r>
            <a:endParaRPr dirty="0"/>
          </a:p>
        </p:txBody>
      </p:sp>
      <p:sp>
        <p:nvSpPr>
          <p:cNvPr id="14" name="まず学習に用いる説明変数と目的変数を設定する">
            <a:extLst>
              <a:ext uri="{FF2B5EF4-FFF2-40B4-BE49-F238E27FC236}">
                <a16:creationId xmlns:a16="http://schemas.microsoft.com/office/drawing/2014/main" id="{8EBEA54A-EDA8-4269-B0FF-8F365FFDCB9A}"/>
              </a:ext>
            </a:extLst>
          </p:cNvPr>
          <p:cNvSpPr txBox="1"/>
          <p:nvPr/>
        </p:nvSpPr>
        <p:spPr>
          <a:xfrm>
            <a:off x="5184138" y="3004727"/>
            <a:ext cx="1478129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ja-JP" altLang="en-US" dirty="0"/>
              <a:t>目的変数</a:t>
            </a:r>
            <a:r>
              <a:rPr lang="en-US" altLang="ja-JP" dirty="0"/>
              <a:t>(</a:t>
            </a:r>
            <a:r>
              <a:rPr lang="ja-JP" altLang="en-US" dirty="0"/>
              <a:t>目的</a:t>
            </a:r>
            <a:r>
              <a:rPr lang="en-US" altLang="ja-JP" dirty="0"/>
              <a:t>(</a:t>
            </a:r>
            <a:r>
              <a:rPr lang="ja-JP" altLang="en-US" dirty="0"/>
              <a:t>分類や予測</a:t>
            </a:r>
            <a:r>
              <a:rPr lang="en-US" altLang="ja-JP" dirty="0"/>
              <a:t>)</a:t>
            </a:r>
            <a:r>
              <a:rPr lang="ja-JP" altLang="en-US" dirty="0"/>
              <a:t>となる変数</a:t>
            </a:r>
            <a:r>
              <a:rPr lang="en-US" altLang="ja-JP" dirty="0"/>
              <a:t>)</a:t>
            </a:r>
            <a:r>
              <a:rPr lang="ja-JP" altLang="en-US" dirty="0"/>
              <a:t>：アヤメの種類</a:t>
            </a:r>
            <a:r>
              <a:rPr lang="en-US" altLang="ja-JP" dirty="0"/>
              <a:t>_</a:t>
            </a:r>
            <a:r>
              <a:rPr lang="ja-JP" altLang="en-US" dirty="0"/>
              <a:t>数字→ｙ</a:t>
            </a:r>
            <a:endParaRPr lang="en-US" altLang="ja-JP" dirty="0"/>
          </a:p>
        </p:txBody>
      </p:sp>
      <p:sp>
        <p:nvSpPr>
          <p:cNvPr id="15" name="6) ロジスティック回帰でアヤメを分類する">
            <a:extLst>
              <a:ext uri="{FF2B5EF4-FFF2-40B4-BE49-F238E27FC236}">
                <a16:creationId xmlns:a16="http://schemas.microsoft.com/office/drawing/2014/main" id="{5BDF3E5C-81F6-4F9B-8A30-91B761C40CC4}"/>
              </a:ext>
            </a:extLst>
          </p:cNvPr>
          <p:cNvSpPr txBox="1"/>
          <p:nvPr/>
        </p:nvSpPr>
        <p:spPr>
          <a:xfrm>
            <a:off x="6105063" y="292884"/>
            <a:ext cx="1293944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 5) </a:t>
            </a:r>
            <a:r>
              <a:rPr lang="ja-JP" altLang="en-US" dirty="0"/>
              <a:t>学習に用いる説明変数と目的変数を設定する</a:t>
            </a:r>
            <a:endParaRPr dirty="0"/>
          </a:p>
        </p:txBody>
      </p:sp>
      <p:sp>
        <p:nvSpPr>
          <p:cNvPr id="16" name="今回はxがsetosaのがく片の長さ、yがあやめの種類_数値なので…">
            <a:extLst>
              <a:ext uri="{FF2B5EF4-FFF2-40B4-BE49-F238E27FC236}">
                <a16:creationId xmlns:a16="http://schemas.microsoft.com/office/drawing/2014/main" id="{50D203D6-58F8-4C0C-8270-7038C790E880}"/>
              </a:ext>
            </a:extLst>
          </p:cNvPr>
          <p:cNvSpPr txBox="1"/>
          <p:nvPr/>
        </p:nvSpPr>
        <p:spPr>
          <a:xfrm>
            <a:off x="10493845" y="4462050"/>
            <a:ext cx="11387733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sz="4400" dirty="0"/>
              <a:t>x</a:t>
            </a:r>
            <a:r>
              <a:rPr lang="ja-JP" altLang="en-US" sz="4400" dirty="0"/>
              <a:t>に</a:t>
            </a:r>
            <a:r>
              <a:rPr lang="en-US" sz="4400" dirty="0"/>
              <a:t>"</a:t>
            </a:r>
            <a:r>
              <a:rPr sz="4400" dirty="0" err="1"/>
              <a:t>がく片の長さ</a:t>
            </a:r>
            <a:r>
              <a:rPr lang="en-US" sz="4400" dirty="0"/>
              <a:t>"</a:t>
            </a:r>
            <a:r>
              <a:rPr sz="4400" dirty="0"/>
              <a:t>、y</a:t>
            </a:r>
            <a:r>
              <a:rPr lang="ja-JP" altLang="en-US" sz="4400" dirty="0"/>
              <a:t>に</a:t>
            </a:r>
            <a:r>
              <a:rPr lang="en-US" sz="4400" dirty="0"/>
              <a:t>"</a:t>
            </a:r>
            <a:r>
              <a:rPr lang="ja-JP" altLang="en-US" sz="4400" dirty="0"/>
              <a:t>アヤメ</a:t>
            </a:r>
            <a:r>
              <a:rPr sz="4400" dirty="0" err="1"/>
              <a:t>の種類</a:t>
            </a:r>
            <a:r>
              <a:rPr sz="4400" dirty="0"/>
              <a:t>_</a:t>
            </a:r>
            <a:r>
              <a:rPr lang="ja-JP" altLang="en-US" sz="4400" dirty="0"/>
              <a:t>数字</a:t>
            </a:r>
            <a:r>
              <a:rPr lang="en-US" altLang="ja-JP" sz="4400" dirty="0"/>
              <a:t>”</a:t>
            </a:r>
          </a:p>
          <a:p>
            <a:pPr algn="l">
              <a:defRPr sz="38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lang="ja-JP" altLang="en-US" sz="4400" dirty="0"/>
              <a:t>の列の内容を代入</a:t>
            </a:r>
            <a:endParaRPr lang="en-US" altLang="ja-JP" sz="44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596887F-EF59-04FA-44C1-F667A50FD9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41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8455707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33" name="今回はxがsetosaのがく片の長さ、yがあやめの種類_数値なので…"/>
          <p:cNvSpPr txBox="1"/>
          <p:nvPr/>
        </p:nvSpPr>
        <p:spPr>
          <a:xfrm>
            <a:off x="3757427" y="2189917"/>
            <a:ext cx="1611017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sz="4800" dirty="0"/>
              <a:t>今回はxが</a:t>
            </a:r>
            <a:r>
              <a:rPr lang="en-US" sz="4800" dirty="0"/>
              <a:t>"</a:t>
            </a:r>
            <a:r>
              <a:rPr sz="4800" dirty="0" err="1"/>
              <a:t>がく片の長さ</a:t>
            </a:r>
            <a:r>
              <a:rPr lang="en-US" sz="4800" dirty="0"/>
              <a:t>"</a:t>
            </a:r>
            <a:r>
              <a:rPr sz="4800" dirty="0"/>
              <a:t>、</a:t>
            </a:r>
            <a:r>
              <a:rPr sz="4800" dirty="0" err="1"/>
              <a:t>yが</a:t>
            </a:r>
            <a:r>
              <a:rPr lang="en-US" sz="4800" dirty="0"/>
              <a:t>"</a:t>
            </a:r>
            <a:r>
              <a:rPr lang="ja-JP" altLang="en-US" sz="4800" dirty="0"/>
              <a:t>アヤメ</a:t>
            </a:r>
            <a:r>
              <a:rPr sz="4800" dirty="0" err="1"/>
              <a:t>の種類</a:t>
            </a:r>
            <a:r>
              <a:rPr sz="4800" dirty="0"/>
              <a:t>_</a:t>
            </a:r>
            <a:r>
              <a:rPr lang="ja-JP" altLang="en-US" sz="4800" dirty="0"/>
              <a:t>数字</a:t>
            </a:r>
            <a:r>
              <a:rPr lang="en-US" altLang="ja-JP" sz="4800" dirty="0"/>
              <a:t>”</a:t>
            </a:r>
            <a:r>
              <a:rPr lang="ja-JP" altLang="en-US" sz="4800" dirty="0"/>
              <a:t>なので</a:t>
            </a:r>
            <a:endParaRPr sz="4800" dirty="0"/>
          </a:p>
          <a:p>
            <a:pPr algn="l">
              <a:defRPr sz="38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sz="4800" dirty="0"/>
              <a:t>モデル名を</a:t>
            </a:r>
            <a:r>
              <a:rPr lang="en-US" sz="4800" dirty="0"/>
              <a:t>model2</a:t>
            </a:r>
            <a:r>
              <a:rPr sz="4800" dirty="0"/>
              <a:t>とすれば、</a:t>
            </a:r>
          </a:p>
        </p:txBody>
      </p:sp>
      <p:sp>
        <p:nvSpPr>
          <p:cNvPr id="534" name="①学習モデルの選択…"/>
          <p:cNvSpPr txBox="1"/>
          <p:nvPr/>
        </p:nvSpPr>
        <p:spPr>
          <a:xfrm>
            <a:off x="2166605" y="4643769"/>
            <a:ext cx="10195894" cy="356507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/>
            </a:pPr>
            <a:r>
              <a:rPr dirty="0"/>
              <a:t>①</a:t>
            </a:r>
            <a:r>
              <a:rPr dirty="0" err="1"/>
              <a:t>学習モデルの選択</a:t>
            </a:r>
            <a:endParaRPr dirty="0"/>
          </a:p>
          <a:p>
            <a:pPr algn="l">
              <a:defRPr sz="4500"/>
            </a:pPr>
            <a:r>
              <a:rPr lang="en-US" dirty="0"/>
              <a:t>model2</a:t>
            </a:r>
            <a:r>
              <a:rPr dirty="0"/>
              <a:t> =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LogisticRegression</a:t>
            </a:r>
            <a:r>
              <a:rPr dirty="0"/>
              <a:t>()</a:t>
            </a:r>
          </a:p>
          <a:p>
            <a:pPr algn="l">
              <a:defRPr sz="4500"/>
            </a:pPr>
            <a:endParaRPr dirty="0"/>
          </a:p>
          <a:p>
            <a:pPr algn="l">
              <a:defRPr sz="4500"/>
            </a:pPr>
            <a:r>
              <a:rPr dirty="0"/>
              <a:t>②</a:t>
            </a:r>
            <a:r>
              <a:rPr dirty="0" err="1"/>
              <a:t>データを入れて学習させる</a:t>
            </a:r>
            <a:endParaRPr dirty="0"/>
          </a:p>
          <a:p>
            <a:pPr algn="l">
              <a:defRPr sz="4500"/>
            </a:pPr>
            <a:r>
              <a:rPr lang="en-US" dirty="0"/>
              <a:t>model2</a:t>
            </a:r>
            <a:r>
              <a:rPr dirty="0"/>
              <a:t>.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fit</a:t>
            </a:r>
            <a:r>
              <a:rPr dirty="0"/>
              <a:t>(</a:t>
            </a:r>
            <a:r>
              <a:rPr dirty="0" err="1"/>
              <a:t>x,y</a:t>
            </a:r>
            <a:r>
              <a:rPr dirty="0"/>
              <a:t>)</a:t>
            </a:r>
          </a:p>
        </p:txBody>
      </p:sp>
      <p:sp>
        <p:nvSpPr>
          <p:cNvPr id="535" name="x = setosa['がく片の長さ']…"/>
          <p:cNvSpPr txBox="1"/>
          <p:nvPr/>
        </p:nvSpPr>
        <p:spPr>
          <a:xfrm>
            <a:off x="14874253" y="5315747"/>
            <a:ext cx="7223131" cy="154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7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dirty="0"/>
              <a:t>x = </a:t>
            </a:r>
            <a:r>
              <a:rPr lang="en-US" dirty="0"/>
              <a:t>df</a:t>
            </a:r>
            <a:r>
              <a:rPr dirty="0"/>
              <a:t>['</a:t>
            </a:r>
            <a:r>
              <a:rPr dirty="0" err="1"/>
              <a:t>がく片の長さ</a:t>
            </a:r>
            <a:r>
              <a:rPr dirty="0"/>
              <a:t>']</a:t>
            </a:r>
          </a:p>
          <a:p>
            <a:pPr algn="l">
              <a:defRPr sz="47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dirty="0"/>
              <a:t>y = </a:t>
            </a:r>
            <a:r>
              <a:rPr lang="en-US" dirty="0"/>
              <a:t>df</a:t>
            </a:r>
            <a:r>
              <a:rPr dirty="0"/>
              <a:t>[</a:t>
            </a:r>
            <a:r>
              <a:rPr lang="en-US" dirty="0"/>
              <a:t>‘</a:t>
            </a:r>
            <a:r>
              <a:rPr lang="ja-JP" altLang="en-US" dirty="0"/>
              <a:t>アヤメ</a:t>
            </a:r>
            <a:r>
              <a:rPr dirty="0" err="1"/>
              <a:t>の種類</a:t>
            </a:r>
            <a:r>
              <a:rPr dirty="0"/>
              <a:t>_</a:t>
            </a:r>
            <a:r>
              <a:rPr lang="ja-JP" altLang="en-US" dirty="0"/>
              <a:t>数字</a:t>
            </a:r>
            <a:r>
              <a:rPr lang="en-US" altLang="ja-JP" dirty="0"/>
              <a:t>'</a:t>
            </a:r>
            <a:r>
              <a:rPr dirty="0"/>
              <a:t>]</a:t>
            </a:r>
          </a:p>
        </p:txBody>
      </p:sp>
      <p:sp>
        <p:nvSpPr>
          <p:cNvPr id="536" name="このままではうまくいかない!?"/>
          <p:cNvSpPr txBox="1"/>
          <p:nvPr/>
        </p:nvSpPr>
        <p:spPr>
          <a:xfrm>
            <a:off x="14810009" y="7993643"/>
            <a:ext cx="6799276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このままではうまくいかない!?</a:t>
            </a:r>
          </a:p>
        </p:txBody>
      </p:sp>
      <p:sp>
        <p:nvSpPr>
          <p:cNvPr id="537" name="このfit()に入れる説明変数は２次元配列(行列の形)でなければならないというルールがあるので、"/>
          <p:cNvSpPr txBox="1"/>
          <p:nvPr/>
        </p:nvSpPr>
        <p:spPr>
          <a:xfrm>
            <a:off x="2158059" y="9911159"/>
            <a:ext cx="21097122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 u="sng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dirty="0" err="1"/>
              <a:t>このfit</a:t>
            </a:r>
            <a:r>
              <a:rPr dirty="0"/>
              <a:t>()に入れる説明変数は</a:t>
            </a:r>
            <a:r>
              <a:rPr dirty="0">
                <a:solidFill>
                  <a:srgbClr val="FF0000"/>
                </a:solidFill>
              </a:rPr>
              <a:t>２次元配列(</a:t>
            </a:r>
            <a:r>
              <a:rPr dirty="0" err="1">
                <a:solidFill>
                  <a:srgbClr val="FF0000"/>
                </a:solidFill>
              </a:rPr>
              <a:t>行列の形</a:t>
            </a:r>
            <a:r>
              <a:rPr dirty="0">
                <a:solidFill>
                  <a:srgbClr val="FF0000"/>
                </a:solidFill>
              </a:rPr>
              <a:t>)</a:t>
            </a:r>
            <a:r>
              <a:rPr dirty="0" err="1">
                <a:solidFill>
                  <a:srgbClr val="FF0000"/>
                </a:solidFill>
              </a:rPr>
              <a:t>でなければならない</a:t>
            </a:r>
            <a:r>
              <a:rPr dirty="0" err="1"/>
              <a:t>というルールがあるので</a:t>
            </a:r>
            <a:r>
              <a:rPr dirty="0"/>
              <a:t>、</a:t>
            </a:r>
          </a:p>
        </p:txBody>
      </p:sp>
      <p:sp>
        <p:nvSpPr>
          <p:cNvPr id="538" name="このxを２次元配列に変換する必要がある"/>
          <p:cNvSpPr txBox="1"/>
          <p:nvPr/>
        </p:nvSpPr>
        <p:spPr>
          <a:xfrm>
            <a:off x="5628703" y="11559251"/>
            <a:ext cx="12120068" cy="755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このxを２次元配列に変換する必要がある</a:t>
            </a:r>
          </a:p>
        </p:txBody>
      </p:sp>
      <p:sp>
        <p:nvSpPr>
          <p:cNvPr id="10" name="6) ロジスティック回帰でアヤメを分類する">
            <a:extLst>
              <a:ext uri="{FF2B5EF4-FFF2-40B4-BE49-F238E27FC236}">
                <a16:creationId xmlns:a16="http://schemas.microsoft.com/office/drawing/2014/main" id="{04D6D5C8-B386-42D9-A573-B1A45A7812EC}"/>
              </a:ext>
            </a:extLst>
          </p:cNvPr>
          <p:cNvSpPr txBox="1"/>
          <p:nvPr/>
        </p:nvSpPr>
        <p:spPr>
          <a:xfrm>
            <a:off x="6105063" y="292884"/>
            <a:ext cx="1293944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 5) </a:t>
            </a:r>
            <a:r>
              <a:rPr lang="ja-JP" altLang="en-US" dirty="0"/>
              <a:t>学習に用いる説明変数と目的変数を設定する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8B9FE68-35F8-3324-1FF8-3062F8124B5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42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274659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38" name="このxを２次元配列に変換する必要がある"/>
          <p:cNvSpPr txBox="1"/>
          <p:nvPr/>
        </p:nvSpPr>
        <p:spPr>
          <a:xfrm>
            <a:off x="6344617" y="11750637"/>
            <a:ext cx="12120068" cy="755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dirty="0"/>
              <a:t>このxを２次元配列に変換する必要がある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A69148B-27B9-443A-99F5-D43D46FBD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575" y="2412506"/>
            <a:ext cx="12600323" cy="5881513"/>
          </a:xfrm>
          <a:prstGeom prst="rect">
            <a:avLst/>
          </a:prstGeom>
        </p:spPr>
      </p:pic>
      <p:sp>
        <p:nvSpPr>
          <p:cNvPr id="12" name="このxを２次元配列に変換する必要がある">
            <a:extLst>
              <a:ext uri="{FF2B5EF4-FFF2-40B4-BE49-F238E27FC236}">
                <a16:creationId xmlns:a16="http://schemas.microsoft.com/office/drawing/2014/main" id="{2FA6A98D-AAF8-48C9-BA75-FE84644D57FE}"/>
              </a:ext>
            </a:extLst>
          </p:cNvPr>
          <p:cNvSpPr txBox="1"/>
          <p:nvPr/>
        </p:nvSpPr>
        <p:spPr>
          <a:xfrm>
            <a:off x="3332070" y="9847294"/>
            <a:ext cx="18702236" cy="887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dirty="0"/>
              <a:t>データフレームを</a:t>
            </a:r>
            <a:r>
              <a:rPr lang="en-US" altLang="ja-JP" dirty="0"/>
              <a:t>1</a:t>
            </a:r>
            <a:r>
              <a:rPr lang="ja-JP" altLang="en-US" dirty="0"/>
              <a:t>列取り出すと</a:t>
            </a:r>
            <a:r>
              <a:rPr lang="en-US" altLang="ja-JP" dirty="0"/>
              <a:t>Series</a:t>
            </a:r>
            <a:r>
              <a:rPr lang="ja-JP" altLang="en-US" dirty="0"/>
              <a:t>型という</a:t>
            </a:r>
            <a:r>
              <a:rPr lang="en-US" altLang="ja-JP" dirty="0"/>
              <a:t>1</a:t>
            </a:r>
            <a:r>
              <a:rPr lang="ja-JP" altLang="en-US" dirty="0"/>
              <a:t>次元配列になる</a:t>
            </a:r>
            <a:endParaRPr dirty="0"/>
          </a:p>
        </p:txBody>
      </p:sp>
      <p:sp>
        <p:nvSpPr>
          <p:cNvPr id="7" name="6) ロジスティック回帰でアヤメを分類する">
            <a:extLst>
              <a:ext uri="{FF2B5EF4-FFF2-40B4-BE49-F238E27FC236}">
                <a16:creationId xmlns:a16="http://schemas.microsoft.com/office/drawing/2014/main" id="{374EE235-7243-4839-AF6A-940B6FEA4F99}"/>
              </a:ext>
            </a:extLst>
          </p:cNvPr>
          <p:cNvSpPr txBox="1"/>
          <p:nvPr/>
        </p:nvSpPr>
        <p:spPr>
          <a:xfrm>
            <a:off x="6105063" y="292884"/>
            <a:ext cx="1293944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 5) </a:t>
            </a:r>
            <a:r>
              <a:rPr lang="ja-JP" altLang="en-US" dirty="0"/>
              <a:t>学習に用いる説明変数と目的変数を設定する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C5FF0E1-5F7E-B0CA-98C8-0199BBF07E2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43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3601304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62" name="pandas(前回のスライド)"/>
          <p:cNvSpPr txBox="1"/>
          <p:nvPr/>
        </p:nvSpPr>
        <p:spPr>
          <a:xfrm>
            <a:off x="5937205" y="251638"/>
            <a:ext cx="12909683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pandas(前回のスライド)</a:t>
            </a:r>
          </a:p>
        </p:txBody>
      </p:sp>
      <p:sp>
        <p:nvSpPr>
          <p:cNvPr id="563" name="pandasではデータフレームを使用してみます"/>
          <p:cNvSpPr txBox="1"/>
          <p:nvPr/>
        </p:nvSpPr>
        <p:spPr>
          <a:xfrm>
            <a:off x="6800799" y="2213008"/>
            <a:ext cx="10782402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pandasではデータフレームを使用してみます</a:t>
            </a:r>
          </a:p>
        </p:txBody>
      </p:sp>
      <p:sp>
        <p:nvSpPr>
          <p:cNvPr id="564" name="変数 = pd.DataFrame(データ)"/>
          <p:cNvSpPr txBox="1"/>
          <p:nvPr/>
        </p:nvSpPr>
        <p:spPr>
          <a:xfrm>
            <a:off x="8007273" y="3299054"/>
            <a:ext cx="836945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r>
              <a:t>変数 = pd.DataFrame(データ)</a:t>
            </a:r>
          </a:p>
        </p:txBody>
      </p:sp>
      <p:sp>
        <p:nvSpPr>
          <p:cNvPr id="565" name="データは自分で作ることも出来ますが、外から読み込むことも出来ます。"/>
          <p:cNvSpPr txBox="1"/>
          <p:nvPr/>
        </p:nvSpPr>
        <p:spPr>
          <a:xfrm>
            <a:off x="3569334" y="4606041"/>
            <a:ext cx="17245331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データは自分で作ることも出来ますが、外から読み込むことも出来ます。</a:t>
            </a:r>
          </a:p>
        </p:txBody>
      </p:sp>
      <p:graphicFrame>
        <p:nvGraphicFramePr>
          <p:cNvPr id="566" name="表"/>
          <p:cNvGraphicFramePr/>
          <p:nvPr/>
        </p:nvGraphicFramePr>
        <p:xfrm>
          <a:off x="7218705" y="6479697"/>
          <a:ext cx="9525000" cy="4810848"/>
        </p:xfrm>
        <a:graphic>
          <a:graphicData uri="http://schemas.openxmlformats.org/drawingml/2006/table">
            <a:tbl>
              <a:tblPr firstRow="1" firstCol="1">
                <a:tableStyleId>{CF821DB8-F4EB-4A41-A1BA-3FCAFE7338EE}</a:tableStyleId>
              </a:tblPr>
              <a:tblGrid>
                <a:gridCol w="238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02712">
                <a:tc>
                  <a:txBody>
                    <a:bodyPr/>
                    <a:lstStyle/>
                    <a:p>
                      <a:pPr defTabSz="914400">
                        <a:defRPr sz="3200" b="0">
                          <a:sym typeface="ヒラギノ角ゴ ProN W6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体重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身長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年齢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2712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Aさん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40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160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2712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Bさん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55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170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45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2712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Cさん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62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175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38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7" name="データフレームはこの形状でデータを扱うことが出来る"/>
          <p:cNvSpPr txBox="1"/>
          <p:nvPr/>
        </p:nvSpPr>
        <p:spPr>
          <a:xfrm>
            <a:off x="5654719" y="12084473"/>
            <a:ext cx="13105766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データフレームはこの形状でデータを扱うことが出来る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3DF436B-FCA2-D156-ED01-971A151D7F2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44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8389219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71" name="x = pd.DataFrame(setosa[‘がく片の長さ’])…"/>
          <p:cNvSpPr txBox="1"/>
          <p:nvPr/>
        </p:nvSpPr>
        <p:spPr>
          <a:xfrm>
            <a:off x="6996558" y="6976468"/>
            <a:ext cx="9988312" cy="1610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dirty="0"/>
              <a:t>x = </a:t>
            </a:r>
            <a:r>
              <a:rPr dirty="0" err="1"/>
              <a:t>pd.DataFrame</a:t>
            </a:r>
            <a:r>
              <a:rPr dirty="0"/>
              <a:t>(</a:t>
            </a:r>
            <a:r>
              <a:rPr lang="en-US" dirty="0"/>
              <a:t>df</a:t>
            </a:r>
            <a:r>
              <a:rPr dirty="0"/>
              <a:t>[‘</a:t>
            </a:r>
            <a:r>
              <a:rPr dirty="0" err="1"/>
              <a:t>がく片の長さ</a:t>
            </a:r>
            <a:r>
              <a:rPr dirty="0"/>
              <a:t>’])</a:t>
            </a:r>
          </a:p>
          <a:p>
            <a:pPr algn="l"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dirty="0"/>
              <a:t>y </a:t>
            </a:r>
            <a:r>
              <a:rPr lang="en-US" altLang="ja-JP" dirty="0"/>
              <a:t>= df[</a:t>
            </a:r>
            <a:r>
              <a:rPr lang="ja-JP" altLang="en-US" dirty="0"/>
              <a:t>‘アヤメの種類</a:t>
            </a:r>
            <a:r>
              <a:rPr lang="en-US" altLang="ja-JP" dirty="0"/>
              <a:t>_</a:t>
            </a:r>
            <a:r>
              <a:rPr lang="ja-JP" altLang="en-US" dirty="0"/>
              <a:t>数字</a:t>
            </a:r>
            <a:r>
              <a:rPr lang="en-US" altLang="ja-JP" dirty="0"/>
              <a:t>']</a:t>
            </a:r>
          </a:p>
        </p:txBody>
      </p:sp>
      <p:sp>
        <p:nvSpPr>
          <p:cNvPr id="572" name="矢印"/>
          <p:cNvSpPr/>
          <p:nvPr/>
        </p:nvSpPr>
        <p:spPr>
          <a:xfrm rot="5312573">
            <a:off x="10970032" y="4917302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73" name="x = setosa['がく片の長さ']…"/>
          <p:cNvSpPr txBox="1"/>
          <p:nvPr/>
        </p:nvSpPr>
        <p:spPr>
          <a:xfrm>
            <a:off x="8208909" y="2517361"/>
            <a:ext cx="7223131" cy="154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7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dirty="0"/>
              <a:t>x = </a:t>
            </a:r>
            <a:r>
              <a:rPr lang="en-US" dirty="0"/>
              <a:t>df</a:t>
            </a:r>
            <a:r>
              <a:rPr dirty="0"/>
              <a:t>['</a:t>
            </a:r>
            <a:r>
              <a:rPr dirty="0" err="1"/>
              <a:t>がく片の長さ</a:t>
            </a:r>
            <a:r>
              <a:rPr dirty="0"/>
              <a:t>']</a:t>
            </a:r>
          </a:p>
          <a:p>
            <a:pPr algn="l">
              <a:defRPr sz="47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lang="en-US" altLang="ja-JP" dirty="0"/>
              <a:t>y = df[</a:t>
            </a:r>
            <a:r>
              <a:rPr lang="ja-JP" altLang="en-US" dirty="0"/>
              <a:t>‘アヤメの種類</a:t>
            </a:r>
            <a:r>
              <a:rPr lang="en-US" altLang="ja-JP" dirty="0"/>
              <a:t>_</a:t>
            </a:r>
            <a:r>
              <a:rPr lang="ja-JP" altLang="en-US" dirty="0"/>
              <a:t>数字</a:t>
            </a:r>
            <a:r>
              <a:rPr lang="en-US" altLang="ja-JP" dirty="0"/>
              <a:t>']</a:t>
            </a:r>
          </a:p>
        </p:txBody>
      </p:sp>
      <p:sp>
        <p:nvSpPr>
          <p:cNvPr id="8" name="6) ロジスティック回帰でアヤメを分類する">
            <a:extLst>
              <a:ext uri="{FF2B5EF4-FFF2-40B4-BE49-F238E27FC236}">
                <a16:creationId xmlns:a16="http://schemas.microsoft.com/office/drawing/2014/main" id="{0ED290A6-E661-4582-B253-7B43CE196876}"/>
              </a:ext>
            </a:extLst>
          </p:cNvPr>
          <p:cNvSpPr txBox="1"/>
          <p:nvPr/>
        </p:nvSpPr>
        <p:spPr>
          <a:xfrm>
            <a:off x="6105063" y="292884"/>
            <a:ext cx="1293944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 5) </a:t>
            </a:r>
            <a:r>
              <a:rPr lang="ja-JP" altLang="en-US" dirty="0"/>
              <a:t>学習に用いる説明変数と目的変数を設定する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F7DE36B-5CFE-B6E8-4D81-38BA9DFBAF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45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69657634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四角形"/>
          <p:cNvSpPr/>
          <p:nvPr/>
        </p:nvSpPr>
        <p:spPr>
          <a:xfrm>
            <a:off x="-1" y="-48218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70" name="6) ヒオウギアヤメのがく片の長さとがく片の幅で線形回帰"/>
          <p:cNvSpPr txBox="1"/>
          <p:nvPr/>
        </p:nvSpPr>
        <p:spPr>
          <a:xfrm>
            <a:off x="4417276" y="329238"/>
            <a:ext cx="15549449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6) ヒオウギアヤメのがく片の長さとがく片の幅で線形回帰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4A47803-2D25-4367-A876-18FDD95E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390" y="4167963"/>
            <a:ext cx="16545044" cy="6999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次の２行も実行してみよう">
            <a:extLst>
              <a:ext uri="{FF2B5EF4-FFF2-40B4-BE49-F238E27FC236}">
                <a16:creationId xmlns:a16="http://schemas.microsoft.com/office/drawing/2014/main" id="{243E575B-FFE0-40A0-8947-F126A1B7B085}"/>
              </a:ext>
            </a:extLst>
          </p:cNvPr>
          <p:cNvSpPr txBox="1"/>
          <p:nvPr/>
        </p:nvSpPr>
        <p:spPr>
          <a:xfrm>
            <a:off x="6284131" y="2548212"/>
            <a:ext cx="11815735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7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en-US" dirty="0"/>
              <a:t>x</a:t>
            </a:r>
            <a:r>
              <a:rPr lang="ja-JP" altLang="en-US" dirty="0"/>
              <a:t>がデータフレームになっていることを確認</a:t>
            </a:r>
            <a:endParaRPr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0B8D465-7950-4371-A36F-348E6E0E4F5C}"/>
              </a:ext>
            </a:extLst>
          </p:cNvPr>
          <p:cNvSpPr/>
          <p:nvPr/>
        </p:nvSpPr>
        <p:spPr>
          <a:xfrm>
            <a:off x="5540188" y="6580094"/>
            <a:ext cx="2026024" cy="788894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E0664A-2618-BB11-F69E-84BDB02C5F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46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8500699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f = LogisticRegression()…">
            <a:extLst>
              <a:ext uri="{FF2B5EF4-FFF2-40B4-BE49-F238E27FC236}">
                <a16:creationId xmlns:a16="http://schemas.microsoft.com/office/drawing/2014/main" id="{52D4D369-112E-4B84-B944-358BE518CC89}"/>
              </a:ext>
            </a:extLst>
          </p:cNvPr>
          <p:cNvSpPr txBox="1"/>
          <p:nvPr/>
        </p:nvSpPr>
        <p:spPr>
          <a:xfrm>
            <a:off x="7227685" y="3929757"/>
            <a:ext cx="10994998" cy="8320226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lang="en-US" sz="5400" dirty="0"/>
          </a:p>
          <a:p>
            <a:pPr algn="l"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lang="en-US" altLang="ja-JP" sz="5400" dirty="0"/>
              <a:t>x = </a:t>
            </a:r>
            <a:r>
              <a:rPr lang="en-US" altLang="ja-JP" sz="5400" dirty="0" err="1"/>
              <a:t>pd.DataFrame</a:t>
            </a:r>
            <a:r>
              <a:rPr lang="en-US" altLang="ja-JP" sz="5400" dirty="0"/>
              <a:t>(df[‘</a:t>
            </a:r>
            <a:r>
              <a:rPr lang="ja-JP" altLang="en-US" sz="5400" dirty="0"/>
              <a:t>がく片の長さ’</a:t>
            </a:r>
            <a:r>
              <a:rPr lang="en-US" altLang="ja-JP" sz="5400" dirty="0"/>
              <a:t>])</a:t>
            </a:r>
          </a:p>
          <a:p>
            <a:pPr algn="l"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lang="en-US" altLang="ja-JP" sz="5400" dirty="0"/>
              <a:t>y = df[</a:t>
            </a:r>
            <a:r>
              <a:rPr lang="ja-JP" altLang="en-US" sz="5400" dirty="0"/>
              <a:t>‘アヤメの種類</a:t>
            </a:r>
            <a:r>
              <a:rPr lang="en-US" altLang="ja-JP" sz="5400" dirty="0"/>
              <a:t>_</a:t>
            </a:r>
            <a:r>
              <a:rPr lang="ja-JP" altLang="en-US" sz="5400" dirty="0"/>
              <a:t>数字</a:t>
            </a:r>
            <a:r>
              <a:rPr lang="en-US" altLang="ja-JP" sz="5400" dirty="0"/>
              <a:t>']</a:t>
            </a:r>
            <a:endParaRPr lang="en-US" sz="5400" dirty="0"/>
          </a:p>
          <a:p>
            <a:pPr algn="l"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lang="en-US" sz="5400" dirty="0"/>
          </a:p>
          <a:p>
            <a:pPr algn="l"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sz="5400" dirty="0"/>
              <a:t>model2</a:t>
            </a:r>
            <a:r>
              <a:rPr sz="5400" dirty="0"/>
              <a:t> = </a:t>
            </a:r>
            <a:r>
              <a:rPr sz="5400" dirty="0" err="1"/>
              <a:t>LogisticRegression</a:t>
            </a:r>
            <a:r>
              <a:rPr sz="5400" dirty="0"/>
              <a:t>()</a:t>
            </a:r>
          </a:p>
          <a:p>
            <a:pPr algn="l"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sz="5400" dirty="0"/>
              <a:t>model2</a:t>
            </a:r>
            <a:r>
              <a:rPr sz="5400" dirty="0"/>
              <a:t>.fit(</a:t>
            </a:r>
            <a:r>
              <a:rPr lang="en-US" sz="5400" dirty="0"/>
              <a:t>x</a:t>
            </a:r>
            <a:r>
              <a:rPr sz="5400" dirty="0"/>
              <a:t>, y)</a:t>
            </a:r>
            <a:endParaRPr lang="en-US" sz="5400" dirty="0"/>
          </a:p>
          <a:p>
            <a:pPr algn="l"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lang="en-US" sz="5400" dirty="0"/>
          </a:p>
          <a:p>
            <a:pPr algn="l">
              <a:def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fr-FR" altLang="ja-JP" sz="5400" dirty="0"/>
              <a:t>print(model2.coef_)</a:t>
            </a:r>
          </a:p>
          <a:p>
            <a:pPr algn="l">
              <a:def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fr-FR" altLang="ja-JP" sz="5400" dirty="0"/>
              <a:t>print(model2.intercept_)</a:t>
            </a:r>
          </a:p>
          <a:p>
            <a:pPr algn="l"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dirty="0"/>
          </a:p>
        </p:txBody>
      </p:sp>
      <p:sp>
        <p:nvSpPr>
          <p:cNvPr id="3" name="四角形">
            <a:extLst>
              <a:ext uri="{FF2B5EF4-FFF2-40B4-BE49-F238E27FC236}">
                <a16:creationId xmlns:a16="http://schemas.microsoft.com/office/drawing/2014/main" id="{4DFD30EE-C189-42C7-97E4-AD26DC67118A}"/>
              </a:ext>
            </a:extLst>
          </p:cNvPr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" name="6) ヒオウギアヤメのがく片の長さとがく片の幅で線形回帰">
            <a:extLst>
              <a:ext uri="{FF2B5EF4-FFF2-40B4-BE49-F238E27FC236}">
                <a16:creationId xmlns:a16="http://schemas.microsoft.com/office/drawing/2014/main" id="{7F4A941E-E28B-4846-85AF-0FD6CCBDB02D}"/>
              </a:ext>
            </a:extLst>
          </p:cNvPr>
          <p:cNvSpPr txBox="1"/>
          <p:nvPr/>
        </p:nvSpPr>
        <p:spPr>
          <a:xfrm>
            <a:off x="4417276" y="329238"/>
            <a:ext cx="15549449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6) ヒオウギアヤメのがく片の長さとがく片の幅で線形回帰</a:t>
            </a:r>
          </a:p>
        </p:txBody>
      </p:sp>
      <p:sp>
        <p:nvSpPr>
          <p:cNvPr id="5" name="次の２行も実行してみよう">
            <a:extLst>
              <a:ext uri="{FF2B5EF4-FFF2-40B4-BE49-F238E27FC236}">
                <a16:creationId xmlns:a16="http://schemas.microsoft.com/office/drawing/2014/main" id="{6A108BDF-8796-4599-B85F-72321E5B9DCA}"/>
              </a:ext>
            </a:extLst>
          </p:cNvPr>
          <p:cNvSpPr txBox="1"/>
          <p:nvPr/>
        </p:nvSpPr>
        <p:spPr>
          <a:xfrm>
            <a:off x="10564336" y="2242027"/>
            <a:ext cx="4321696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7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dirty="0"/>
              <a:t>線形回帰と同様</a:t>
            </a:r>
            <a:endParaRPr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DFB1B1-2785-60F9-3054-6F28FDE74B1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47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71725739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66" name="ロジスティック回帰分析"/>
          <p:cNvSpPr txBox="1"/>
          <p:nvPr/>
        </p:nvSpPr>
        <p:spPr>
          <a:xfrm>
            <a:off x="6955363" y="274102"/>
            <a:ext cx="926696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#7) </a:t>
            </a:r>
            <a:r>
              <a:rPr lang="ja-JP" altLang="en-US" dirty="0"/>
              <a:t>作った学習モデルで分類をする</a:t>
            </a:r>
            <a:endParaRPr dirty="0"/>
          </a:p>
        </p:txBody>
      </p:sp>
      <p:sp>
        <p:nvSpPr>
          <p:cNvPr id="667" name="学習モデルを作ったのでpredictで予測する"/>
          <p:cNvSpPr txBox="1"/>
          <p:nvPr/>
        </p:nvSpPr>
        <p:spPr>
          <a:xfrm>
            <a:off x="6847787" y="1829947"/>
            <a:ext cx="1068842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dirty="0" err="1"/>
              <a:t>学習モデルを作ったのでpredictで予測する</a:t>
            </a:r>
            <a:endParaRPr dirty="0"/>
          </a:p>
        </p:txBody>
      </p:sp>
      <p:sp>
        <p:nvSpPr>
          <p:cNvPr id="668" name="check = clf.predict.proba([[4.5]])…"/>
          <p:cNvSpPr txBox="1"/>
          <p:nvPr/>
        </p:nvSpPr>
        <p:spPr>
          <a:xfrm>
            <a:off x="2582856" y="4042108"/>
            <a:ext cx="5145639" cy="28725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check</a:t>
            </a:r>
            <a:r>
              <a:rPr lang="en-US" dirty="0"/>
              <a:t>1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.predict([[4.5]])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1</a:t>
            </a:r>
            <a:r>
              <a:rPr dirty="0"/>
              <a:t>)</a:t>
            </a:r>
          </a:p>
          <a:p>
            <a:pPr algn="l"/>
            <a:r>
              <a:rPr dirty="0"/>
              <a:t>check</a:t>
            </a:r>
            <a:r>
              <a:rPr lang="en-US" dirty="0"/>
              <a:t>2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.predict([[5.0]])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2</a:t>
            </a:r>
            <a:r>
              <a:rPr dirty="0"/>
              <a:t>)</a:t>
            </a:r>
          </a:p>
          <a:p>
            <a:pPr algn="l"/>
            <a:r>
              <a:rPr dirty="0"/>
              <a:t>check</a:t>
            </a:r>
            <a:r>
              <a:rPr lang="en-US" dirty="0"/>
              <a:t>3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.predict([[7.0]])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3</a:t>
            </a:r>
            <a:r>
              <a:rPr dirty="0"/>
              <a:t>))</a:t>
            </a:r>
          </a:p>
        </p:txBody>
      </p:sp>
      <p:sp>
        <p:nvSpPr>
          <p:cNvPr id="670" name="In"/>
          <p:cNvSpPr txBox="1"/>
          <p:nvPr/>
        </p:nvSpPr>
        <p:spPr>
          <a:xfrm>
            <a:off x="1179613" y="3778668"/>
            <a:ext cx="568224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In</a:t>
            </a:r>
          </a:p>
        </p:txBody>
      </p:sp>
      <p:sp>
        <p:nvSpPr>
          <p:cNvPr id="14" name="ではがく片の長さが4.5, 5, 7,0の時のブルーフラッグの確率は？">
            <a:extLst>
              <a:ext uri="{FF2B5EF4-FFF2-40B4-BE49-F238E27FC236}">
                <a16:creationId xmlns:a16="http://schemas.microsoft.com/office/drawing/2014/main" id="{4452007F-F298-404A-BC42-CC6D9B16FB85}"/>
              </a:ext>
            </a:extLst>
          </p:cNvPr>
          <p:cNvSpPr txBox="1"/>
          <p:nvPr/>
        </p:nvSpPr>
        <p:spPr>
          <a:xfrm>
            <a:off x="4353608" y="2640685"/>
            <a:ext cx="1567678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dirty="0"/>
              <a:t>ではがく片の長さが4.5, 5, 7,0の時のブルーフラッグの確率は？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680243C-4BA9-A6CF-B8BB-2A2ACF9A2B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48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2080579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67" name="学習モデルを作ったのでpredictで予測する"/>
          <p:cNvSpPr txBox="1"/>
          <p:nvPr/>
        </p:nvSpPr>
        <p:spPr>
          <a:xfrm>
            <a:off x="6847787" y="1829947"/>
            <a:ext cx="1068842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dirty="0" err="1"/>
              <a:t>学習モデルを作ったのでpredictで予測する</a:t>
            </a:r>
            <a:endParaRPr dirty="0"/>
          </a:p>
        </p:txBody>
      </p:sp>
      <p:sp>
        <p:nvSpPr>
          <p:cNvPr id="668" name="check = clf.predict.proba([[4.5]])…"/>
          <p:cNvSpPr txBox="1"/>
          <p:nvPr/>
        </p:nvSpPr>
        <p:spPr>
          <a:xfrm>
            <a:off x="2582856" y="4042108"/>
            <a:ext cx="5145639" cy="28725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check</a:t>
            </a:r>
            <a:r>
              <a:rPr lang="en-US" dirty="0"/>
              <a:t>1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.predict([[4.5]])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1</a:t>
            </a:r>
            <a:r>
              <a:rPr dirty="0"/>
              <a:t>)</a:t>
            </a:r>
          </a:p>
          <a:p>
            <a:pPr algn="l"/>
            <a:r>
              <a:rPr dirty="0"/>
              <a:t>check</a:t>
            </a:r>
            <a:r>
              <a:rPr lang="en-US" dirty="0"/>
              <a:t>2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.predict([[5.0]])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2</a:t>
            </a:r>
            <a:r>
              <a:rPr dirty="0"/>
              <a:t>)</a:t>
            </a:r>
          </a:p>
          <a:p>
            <a:pPr algn="l"/>
            <a:r>
              <a:rPr dirty="0"/>
              <a:t>check</a:t>
            </a:r>
            <a:r>
              <a:rPr lang="en-US" dirty="0"/>
              <a:t>3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.predict([[7.0]])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3</a:t>
            </a:r>
            <a:r>
              <a:rPr dirty="0"/>
              <a:t>))</a:t>
            </a:r>
          </a:p>
        </p:txBody>
      </p:sp>
      <p:sp>
        <p:nvSpPr>
          <p:cNvPr id="669" name="print(check)…"/>
          <p:cNvSpPr txBox="1"/>
          <p:nvPr/>
        </p:nvSpPr>
        <p:spPr>
          <a:xfrm>
            <a:off x="2847595" y="8317584"/>
            <a:ext cx="2178481" cy="28725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print(check</a:t>
            </a:r>
            <a:r>
              <a:rPr lang="en-US" dirty="0"/>
              <a:t>1</a:t>
            </a:r>
            <a:r>
              <a:rPr dirty="0"/>
              <a:t>)</a:t>
            </a:r>
          </a:p>
          <a:p>
            <a:pPr algn="l"/>
            <a:r>
              <a:rPr dirty="0"/>
              <a:t>[0]</a:t>
            </a:r>
          </a:p>
          <a:p>
            <a:pPr algn="l"/>
            <a:r>
              <a:rPr dirty="0"/>
              <a:t>print(check</a:t>
            </a:r>
            <a:r>
              <a:rPr lang="en-US" dirty="0"/>
              <a:t>2</a:t>
            </a:r>
            <a:r>
              <a:rPr dirty="0"/>
              <a:t>)</a:t>
            </a:r>
          </a:p>
          <a:p>
            <a:pPr algn="l"/>
            <a:r>
              <a:rPr dirty="0"/>
              <a:t>[0]</a:t>
            </a:r>
          </a:p>
          <a:p>
            <a:pPr algn="l"/>
            <a:r>
              <a:rPr dirty="0"/>
              <a:t>print(check</a:t>
            </a:r>
            <a:r>
              <a:rPr lang="en-US" dirty="0"/>
              <a:t>3</a:t>
            </a:r>
            <a:r>
              <a:rPr dirty="0"/>
              <a:t>)</a:t>
            </a:r>
          </a:p>
          <a:p>
            <a:pPr algn="l"/>
            <a:r>
              <a:rPr dirty="0"/>
              <a:t>[1]</a:t>
            </a:r>
          </a:p>
        </p:txBody>
      </p:sp>
      <p:sp>
        <p:nvSpPr>
          <p:cNvPr id="670" name="In"/>
          <p:cNvSpPr txBox="1"/>
          <p:nvPr/>
        </p:nvSpPr>
        <p:spPr>
          <a:xfrm>
            <a:off x="1179613" y="3778668"/>
            <a:ext cx="568224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In</a:t>
            </a:r>
          </a:p>
        </p:txBody>
      </p:sp>
      <p:sp>
        <p:nvSpPr>
          <p:cNvPr id="671" name="Out"/>
          <p:cNvSpPr txBox="1"/>
          <p:nvPr/>
        </p:nvSpPr>
        <p:spPr>
          <a:xfrm>
            <a:off x="949597" y="8065283"/>
            <a:ext cx="1028256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Out</a:t>
            </a:r>
          </a:p>
        </p:txBody>
      </p:sp>
      <p:sp>
        <p:nvSpPr>
          <p:cNvPr id="676" name="整数だが順にブルーフラッグ、ブルーフラッグ、ヒオウギアヤメと予測された"/>
          <p:cNvSpPr txBox="1"/>
          <p:nvPr/>
        </p:nvSpPr>
        <p:spPr>
          <a:xfrm>
            <a:off x="3111794" y="12276939"/>
            <a:ext cx="18160421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lang="ja-JP" altLang="en-US" dirty="0"/>
              <a:t>ヒオウギアヤメ</a:t>
            </a:r>
            <a:r>
              <a:rPr lang="en-US" altLang="ja-JP" dirty="0"/>
              <a:t>(=0)</a:t>
            </a:r>
            <a:r>
              <a:rPr dirty="0"/>
              <a:t>、</a:t>
            </a:r>
            <a:r>
              <a:rPr lang="ja-JP" altLang="en-US" dirty="0"/>
              <a:t>ヒオウギアヤメ</a:t>
            </a:r>
            <a:r>
              <a:rPr lang="en-US" altLang="ja-JP" dirty="0"/>
              <a:t>(=0)</a:t>
            </a:r>
            <a:r>
              <a:rPr dirty="0"/>
              <a:t>、</a:t>
            </a:r>
            <a:r>
              <a:rPr lang="ja-JP" altLang="en-US" dirty="0"/>
              <a:t>ブルーフラッグ</a:t>
            </a:r>
            <a:r>
              <a:rPr lang="en-US" altLang="ja-JP" dirty="0"/>
              <a:t>(=1)</a:t>
            </a:r>
            <a:r>
              <a:rPr dirty="0" err="1"/>
              <a:t>と予測された</a:t>
            </a:r>
            <a:endParaRPr dirty="0"/>
          </a:p>
        </p:txBody>
      </p:sp>
      <p:sp>
        <p:nvSpPr>
          <p:cNvPr id="14" name="ではがく片の長さが4.5, 5, 7,0の時のブルーフラッグの確率は？">
            <a:extLst>
              <a:ext uri="{FF2B5EF4-FFF2-40B4-BE49-F238E27FC236}">
                <a16:creationId xmlns:a16="http://schemas.microsoft.com/office/drawing/2014/main" id="{4452007F-F298-404A-BC42-CC6D9B16FB85}"/>
              </a:ext>
            </a:extLst>
          </p:cNvPr>
          <p:cNvSpPr txBox="1"/>
          <p:nvPr/>
        </p:nvSpPr>
        <p:spPr>
          <a:xfrm>
            <a:off x="4353608" y="2640685"/>
            <a:ext cx="1567678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dirty="0"/>
              <a:t>ではがく片の長さが4.5, 5, 7,0の時のブルーフラッグの確率は？</a:t>
            </a:r>
          </a:p>
        </p:txBody>
      </p:sp>
      <p:sp>
        <p:nvSpPr>
          <p:cNvPr id="18" name="ロジスティック回帰分析">
            <a:extLst>
              <a:ext uri="{FF2B5EF4-FFF2-40B4-BE49-F238E27FC236}">
                <a16:creationId xmlns:a16="http://schemas.microsoft.com/office/drawing/2014/main" id="{B0D6A42B-B5AF-4C08-B88B-E49C12072951}"/>
              </a:ext>
            </a:extLst>
          </p:cNvPr>
          <p:cNvSpPr txBox="1"/>
          <p:nvPr/>
        </p:nvSpPr>
        <p:spPr>
          <a:xfrm>
            <a:off x="6955363" y="274102"/>
            <a:ext cx="926696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#7) </a:t>
            </a:r>
            <a:r>
              <a:rPr lang="ja-JP" altLang="en-US" dirty="0"/>
              <a:t>作った学習モデルで分類をする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E07BEB2-BA00-4A6B-4CF1-C4250AF2247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49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208509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25" name="・機械学習はコンピュータにデータを学習させて分類、予測などを行う手法"/>
          <p:cNvSpPr txBox="1"/>
          <p:nvPr/>
        </p:nvSpPr>
        <p:spPr>
          <a:xfrm>
            <a:off x="3282950" y="2024379"/>
            <a:ext cx="17818100" cy="141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・機械学習はコンピュータにデータを学習させて分類、予測などを行う手法</a:t>
            </a:r>
          </a:p>
        </p:txBody>
      </p:sp>
      <p:sp>
        <p:nvSpPr>
          <p:cNvPr id="126" name="機械学習を実践してみよう！！"/>
          <p:cNvSpPr txBox="1"/>
          <p:nvPr/>
        </p:nvSpPr>
        <p:spPr>
          <a:xfrm>
            <a:off x="8022108" y="251907"/>
            <a:ext cx="9514031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機械学習を実践してみよう！！</a:t>
            </a:r>
          </a:p>
        </p:txBody>
      </p:sp>
      <p:sp>
        <p:nvSpPr>
          <p:cNvPr id="127" name="リンゴ"/>
          <p:cNvSpPr/>
          <p:nvPr/>
        </p:nvSpPr>
        <p:spPr>
          <a:xfrm>
            <a:off x="4408424" y="3955234"/>
            <a:ext cx="1539182" cy="1751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28" name="バナナ"/>
          <p:cNvSpPr/>
          <p:nvPr/>
        </p:nvSpPr>
        <p:spPr>
          <a:xfrm>
            <a:off x="1201662" y="8333057"/>
            <a:ext cx="1275273" cy="135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29" name="矢印"/>
          <p:cNvSpPr/>
          <p:nvPr/>
        </p:nvSpPr>
        <p:spPr>
          <a:xfrm>
            <a:off x="11031945" y="6894771"/>
            <a:ext cx="286848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30" name="レモン/ライム"/>
          <p:cNvSpPr/>
          <p:nvPr/>
        </p:nvSpPr>
        <p:spPr>
          <a:xfrm>
            <a:off x="6150443" y="6971036"/>
            <a:ext cx="1696740" cy="1070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31" name="リンゴ"/>
          <p:cNvSpPr/>
          <p:nvPr/>
        </p:nvSpPr>
        <p:spPr>
          <a:xfrm>
            <a:off x="3423606" y="8145865"/>
            <a:ext cx="1539183" cy="1751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32" name="リンゴ"/>
          <p:cNvSpPr/>
          <p:nvPr/>
        </p:nvSpPr>
        <p:spPr>
          <a:xfrm>
            <a:off x="6846602" y="5004354"/>
            <a:ext cx="1539182" cy="1751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33" name="リンゴ"/>
          <p:cNvSpPr/>
          <p:nvPr/>
        </p:nvSpPr>
        <p:spPr>
          <a:xfrm>
            <a:off x="3253642" y="6055294"/>
            <a:ext cx="1539182" cy="1751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34" name="レモン/ライム"/>
          <p:cNvSpPr/>
          <p:nvPr/>
        </p:nvSpPr>
        <p:spPr>
          <a:xfrm>
            <a:off x="4959409" y="6030760"/>
            <a:ext cx="1696740" cy="1070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35" name="レモン/ライム"/>
          <p:cNvSpPr/>
          <p:nvPr/>
        </p:nvSpPr>
        <p:spPr>
          <a:xfrm>
            <a:off x="8257871" y="8826658"/>
            <a:ext cx="1696740" cy="1070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36" name="レモン/ライム"/>
          <p:cNvSpPr/>
          <p:nvPr/>
        </p:nvSpPr>
        <p:spPr>
          <a:xfrm>
            <a:off x="1475209" y="4953487"/>
            <a:ext cx="1696740" cy="1070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37" name="バナナ"/>
          <p:cNvSpPr/>
          <p:nvPr/>
        </p:nvSpPr>
        <p:spPr>
          <a:xfrm>
            <a:off x="6362060" y="8333057"/>
            <a:ext cx="1275272" cy="135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38" name="バナナ"/>
          <p:cNvSpPr/>
          <p:nvPr/>
        </p:nvSpPr>
        <p:spPr>
          <a:xfrm>
            <a:off x="5171026" y="7928456"/>
            <a:ext cx="1275273" cy="135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39" name="バナナ"/>
          <p:cNvSpPr/>
          <p:nvPr/>
        </p:nvSpPr>
        <p:spPr>
          <a:xfrm>
            <a:off x="921358" y="6904645"/>
            <a:ext cx="1275273" cy="135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40" name="バナナ"/>
          <p:cNvSpPr/>
          <p:nvPr/>
        </p:nvSpPr>
        <p:spPr>
          <a:xfrm>
            <a:off x="7997650" y="6826156"/>
            <a:ext cx="1275272" cy="135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41" name="角丸四角形"/>
          <p:cNvSpPr/>
          <p:nvPr/>
        </p:nvSpPr>
        <p:spPr>
          <a:xfrm>
            <a:off x="15852556" y="6344068"/>
            <a:ext cx="4297384" cy="2785031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42" name="識別器"/>
          <p:cNvSpPr txBox="1"/>
          <p:nvPr/>
        </p:nvSpPr>
        <p:spPr>
          <a:xfrm>
            <a:off x="15040426" y="6841781"/>
            <a:ext cx="5921643" cy="755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識別器</a:t>
            </a:r>
          </a:p>
        </p:txBody>
      </p:sp>
      <p:sp>
        <p:nvSpPr>
          <p:cNvPr id="143" name="(≒分類マシーン)"/>
          <p:cNvSpPr txBox="1"/>
          <p:nvPr/>
        </p:nvSpPr>
        <p:spPr>
          <a:xfrm>
            <a:off x="15040426" y="7794256"/>
            <a:ext cx="5921643" cy="603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900">
                <a:solidFill>
                  <a:srgbClr val="FFFFFF"/>
                </a:solidFill>
              </a:defRPr>
            </a:lvl1pPr>
          </a:lstStyle>
          <a:p>
            <a:r>
              <a:t>(≒分類マシーン)</a:t>
            </a:r>
          </a:p>
        </p:txBody>
      </p:sp>
      <p:sp>
        <p:nvSpPr>
          <p:cNvPr id="144" name="学習"/>
          <p:cNvSpPr txBox="1"/>
          <p:nvPr/>
        </p:nvSpPr>
        <p:spPr>
          <a:xfrm>
            <a:off x="11660356" y="8239257"/>
            <a:ext cx="1155701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学習</a:t>
            </a:r>
          </a:p>
        </p:txBody>
      </p:sp>
      <p:sp>
        <p:nvSpPr>
          <p:cNvPr id="145" name="入力"/>
          <p:cNvSpPr txBox="1"/>
          <p:nvPr/>
        </p:nvSpPr>
        <p:spPr>
          <a:xfrm>
            <a:off x="11660356" y="5999010"/>
            <a:ext cx="1155701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入力</a:t>
            </a:r>
          </a:p>
        </p:txBody>
      </p:sp>
      <p:sp>
        <p:nvSpPr>
          <p:cNvPr id="146" name="リンゴ"/>
          <p:cNvSpPr/>
          <p:nvPr/>
        </p:nvSpPr>
        <p:spPr>
          <a:xfrm>
            <a:off x="17243590" y="3335872"/>
            <a:ext cx="1539183" cy="1751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47" name="矢印"/>
          <p:cNvSpPr/>
          <p:nvPr/>
        </p:nvSpPr>
        <p:spPr>
          <a:xfrm rot="16200000" flipH="1">
            <a:off x="17538701" y="5281745"/>
            <a:ext cx="925095" cy="899668"/>
          </a:xfrm>
          <a:prstGeom prst="rightArrow">
            <a:avLst>
              <a:gd name="adj1" fmla="val 32000"/>
              <a:gd name="adj2" fmla="val 6580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48" name="矢印"/>
          <p:cNvSpPr/>
          <p:nvPr/>
        </p:nvSpPr>
        <p:spPr>
          <a:xfrm rot="16200000" flipH="1">
            <a:off x="17538701" y="9336437"/>
            <a:ext cx="925095" cy="899669"/>
          </a:xfrm>
          <a:prstGeom prst="rightArrow">
            <a:avLst>
              <a:gd name="adj1" fmla="val 32000"/>
              <a:gd name="adj2" fmla="val 6580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49" name="りんご!!"/>
          <p:cNvSpPr txBox="1"/>
          <p:nvPr/>
        </p:nvSpPr>
        <p:spPr>
          <a:xfrm>
            <a:off x="17001111" y="10468162"/>
            <a:ext cx="2000276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りんご!!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91FB857-88E5-A82B-454A-70C14FAB1D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5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66" name="ロジスティック回帰分析"/>
          <p:cNvSpPr txBox="1"/>
          <p:nvPr/>
        </p:nvSpPr>
        <p:spPr>
          <a:xfrm>
            <a:off x="6955363" y="274102"/>
            <a:ext cx="926696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#7) </a:t>
            </a:r>
            <a:r>
              <a:rPr lang="ja-JP" altLang="en-US" dirty="0"/>
              <a:t>作った学習モデルで分類をする</a:t>
            </a:r>
            <a:endParaRPr dirty="0"/>
          </a:p>
        </p:txBody>
      </p:sp>
      <p:sp>
        <p:nvSpPr>
          <p:cNvPr id="667" name="学習モデルを作ったのでpredictで予測する"/>
          <p:cNvSpPr txBox="1"/>
          <p:nvPr/>
        </p:nvSpPr>
        <p:spPr>
          <a:xfrm>
            <a:off x="6847787" y="1829947"/>
            <a:ext cx="1068842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dirty="0" err="1"/>
              <a:t>学習モデルを作ったのでpredictで予測する</a:t>
            </a:r>
            <a:endParaRPr dirty="0"/>
          </a:p>
        </p:txBody>
      </p:sp>
      <p:sp>
        <p:nvSpPr>
          <p:cNvPr id="668" name="check = clf.predict.proba([[4.5]])…"/>
          <p:cNvSpPr txBox="1"/>
          <p:nvPr/>
        </p:nvSpPr>
        <p:spPr>
          <a:xfrm>
            <a:off x="2582856" y="4042108"/>
            <a:ext cx="5145639" cy="28725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check</a:t>
            </a:r>
            <a:r>
              <a:rPr lang="en-US" dirty="0"/>
              <a:t>1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.predict([[4.5]])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1</a:t>
            </a:r>
            <a:r>
              <a:rPr dirty="0"/>
              <a:t>)</a:t>
            </a:r>
          </a:p>
          <a:p>
            <a:pPr algn="l"/>
            <a:r>
              <a:rPr dirty="0"/>
              <a:t>check</a:t>
            </a:r>
            <a:r>
              <a:rPr lang="en-US" dirty="0"/>
              <a:t>2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.predict([[5.0]])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2</a:t>
            </a:r>
            <a:r>
              <a:rPr dirty="0"/>
              <a:t>)</a:t>
            </a:r>
          </a:p>
          <a:p>
            <a:pPr algn="l"/>
            <a:r>
              <a:rPr dirty="0"/>
              <a:t>check</a:t>
            </a:r>
            <a:r>
              <a:rPr lang="en-US" dirty="0"/>
              <a:t>3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.predict([[7.0]])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3</a:t>
            </a:r>
            <a:r>
              <a:rPr dirty="0"/>
              <a:t>))</a:t>
            </a:r>
          </a:p>
        </p:txBody>
      </p:sp>
      <p:sp>
        <p:nvSpPr>
          <p:cNvPr id="670" name="In"/>
          <p:cNvSpPr txBox="1"/>
          <p:nvPr/>
        </p:nvSpPr>
        <p:spPr>
          <a:xfrm>
            <a:off x="1179613" y="3778668"/>
            <a:ext cx="568224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In</a:t>
            </a:r>
          </a:p>
        </p:txBody>
      </p:sp>
      <p:sp>
        <p:nvSpPr>
          <p:cNvPr id="14" name="ではがく片の長さが4.5, 5, 7,0の時のブルーフラッグの確率は？">
            <a:extLst>
              <a:ext uri="{FF2B5EF4-FFF2-40B4-BE49-F238E27FC236}">
                <a16:creationId xmlns:a16="http://schemas.microsoft.com/office/drawing/2014/main" id="{4452007F-F298-404A-BC42-CC6D9B16FB85}"/>
              </a:ext>
            </a:extLst>
          </p:cNvPr>
          <p:cNvSpPr txBox="1"/>
          <p:nvPr/>
        </p:nvSpPr>
        <p:spPr>
          <a:xfrm>
            <a:off x="4353608" y="2640685"/>
            <a:ext cx="1567678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dirty="0"/>
              <a:t>ではがく片の長さが4.5, 5, 7,0の時のブルーフラッグの確率は？</a:t>
            </a:r>
          </a:p>
        </p:txBody>
      </p:sp>
      <p:sp>
        <p:nvSpPr>
          <p:cNvPr id="15" name="check = clf.predict.proba([[4.5]])…">
            <a:extLst>
              <a:ext uri="{FF2B5EF4-FFF2-40B4-BE49-F238E27FC236}">
                <a16:creationId xmlns:a16="http://schemas.microsoft.com/office/drawing/2014/main" id="{3989DEBF-AAA1-4C29-9010-4812A5F4BCC9}"/>
              </a:ext>
            </a:extLst>
          </p:cNvPr>
          <p:cNvSpPr txBox="1"/>
          <p:nvPr/>
        </p:nvSpPr>
        <p:spPr>
          <a:xfrm>
            <a:off x="12192000" y="4056990"/>
            <a:ext cx="6264535" cy="28725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check</a:t>
            </a:r>
            <a:r>
              <a:rPr lang="en-US" dirty="0"/>
              <a:t>4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</a:t>
            </a:r>
            <a:r>
              <a:rPr lang="en-US" dirty="0"/>
              <a:t>_</a:t>
            </a:r>
            <a:r>
              <a:rPr dirty="0"/>
              <a:t>proba([[4.5]])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4</a:t>
            </a:r>
            <a:r>
              <a:rPr dirty="0"/>
              <a:t>)</a:t>
            </a:r>
          </a:p>
          <a:p>
            <a:pPr algn="l"/>
            <a:r>
              <a:rPr dirty="0"/>
              <a:t>check</a:t>
            </a:r>
            <a:r>
              <a:rPr lang="en-US" dirty="0"/>
              <a:t>5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</a:t>
            </a:r>
            <a:r>
              <a:rPr lang="en-US" dirty="0"/>
              <a:t>_proba</a:t>
            </a:r>
            <a:r>
              <a:rPr dirty="0"/>
              <a:t>([[5.0]])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5</a:t>
            </a:r>
            <a:r>
              <a:rPr dirty="0"/>
              <a:t>)</a:t>
            </a:r>
          </a:p>
          <a:p>
            <a:pPr algn="l"/>
            <a:r>
              <a:rPr dirty="0"/>
              <a:t>check</a:t>
            </a:r>
            <a:r>
              <a:rPr lang="en-US" dirty="0"/>
              <a:t>6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</a:t>
            </a:r>
            <a:r>
              <a:rPr lang="en-US" dirty="0"/>
              <a:t>_proba</a:t>
            </a:r>
            <a:r>
              <a:rPr dirty="0"/>
              <a:t>([[7.0]])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6</a:t>
            </a:r>
            <a:r>
              <a:rPr dirty="0"/>
              <a:t>))</a:t>
            </a:r>
          </a:p>
        </p:txBody>
      </p:sp>
      <p:sp>
        <p:nvSpPr>
          <p:cNvPr id="17" name="ではがく片の長さが4.5, 5, 7,0の時のブルーフラッグの確率は？">
            <a:extLst>
              <a:ext uri="{FF2B5EF4-FFF2-40B4-BE49-F238E27FC236}">
                <a16:creationId xmlns:a16="http://schemas.microsoft.com/office/drawing/2014/main" id="{F8A44965-D7CA-4C08-AE1D-B4E33CB509C3}"/>
              </a:ext>
            </a:extLst>
          </p:cNvPr>
          <p:cNvSpPr txBox="1"/>
          <p:nvPr/>
        </p:nvSpPr>
        <p:spPr>
          <a:xfrm>
            <a:off x="10983829" y="7324985"/>
            <a:ext cx="9398406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lang="en-US" dirty="0"/>
              <a:t>(</a:t>
            </a:r>
            <a:r>
              <a:rPr lang="ja-JP" altLang="en-US" dirty="0"/>
              <a:t>モデル名</a:t>
            </a:r>
            <a:r>
              <a:rPr lang="en-US" altLang="ja-JP" dirty="0"/>
              <a:t>).</a:t>
            </a:r>
            <a:r>
              <a:rPr lang="en-US" altLang="ja-JP" dirty="0" err="1"/>
              <a:t>predict_proba</a:t>
            </a:r>
            <a:r>
              <a:rPr lang="en-US" altLang="ja-JP" dirty="0"/>
              <a:t>()</a:t>
            </a:r>
            <a:r>
              <a:rPr lang="ja-JP" altLang="en-US" dirty="0"/>
              <a:t>で確率を計算</a:t>
            </a:r>
            <a:endParaRPr dirty="0"/>
          </a:p>
        </p:txBody>
      </p:sp>
      <p:sp>
        <p:nvSpPr>
          <p:cNvPr id="10" name="print(check)…">
            <a:extLst>
              <a:ext uri="{FF2B5EF4-FFF2-40B4-BE49-F238E27FC236}">
                <a16:creationId xmlns:a16="http://schemas.microsoft.com/office/drawing/2014/main" id="{2DD597F4-A6FB-420D-981F-BE008B8F7E82}"/>
              </a:ext>
            </a:extLst>
          </p:cNvPr>
          <p:cNvSpPr txBox="1"/>
          <p:nvPr/>
        </p:nvSpPr>
        <p:spPr>
          <a:xfrm>
            <a:off x="2847595" y="8317584"/>
            <a:ext cx="2178481" cy="28725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print(check</a:t>
            </a:r>
            <a:r>
              <a:rPr lang="en-US" dirty="0"/>
              <a:t>1</a:t>
            </a:r>
            <a:r>
              <a:rPr dirty="0"/>
              <a:t>)</a:t>
            </a:r>
          </a:p>
          <a:p>
            <a:pPr algn="l"/>
            <a:r>
              <a:rPr dirty="0"/>
              <a:t>[0]</a:t>
            </a:r>
          </a:p>
          <a:p>
            <a:pPr algn="l"/>
            <a:r>
              <a:rPr dirty="0"/>
              <a:t>print(check</a:t>
            </a:r>
            <a:r>
              <a:rPr lang="en-US" dirty="0"/>
              <a:t>2</a:t>
            </a:r>
            <a:r>
              <a:rPr dirty="0"/>
              <a:t>)</a:t>
            </a:r>
          </a:p>
          <a:p>
            <a:pPr algn="l"/>
            <a:r>
              <a:rPr dirty="0"/>
              <a:t>[0]</a:t>
            </a:r>
          </a:p>
          <a:p>
            <a:pPr algn="l"/>
            <a:r>
              <a:rPr dirty="0"/>
              <a:t>print(check</a:t>
            </a:r>
            <a:r>
              <a:rPr lang="en-US" dirty="0"/>
              <a:t>3</a:t>
            </a:r>
            <a:r>
              <a:rPr dirty="0"/>
              <a:t>)</a:t>
            </a:r>
          </a:p>
          <a:p>
            <a:pPr algn="l"/>
            <a:r>
              <a:rPr dirty="0"/>
              <a:t>[1]</a:t>
            </a:r>
          </a:p>
        </p:txBody>
      </p:sp>
      <p:sp>
        <p:nvSpPr>
          <p:cNvPr id="11" name="Out">
            <a:extLst>
              <a:ext uri="{FF2B5EF4-FFF2-40B4-BE49-F238E27FC236}">
                <a16:creationId xmlns:a16="http://schemas.microsoft.com/office/drawing/2014/main" id="{E7F5B9A3-87FF-47DC-9C86-3ED3DF7C6A68}"/>
              </a:ext>
            </a:extLst>
          </p:cNvPr>
          <p:cNvSpPr txBox="1"/>
          <p:nvPr/>
        </p:nvSpPr>
        <p:spPr>
          <a:xfrm>
            <a:off x="949597" y="8065283"/>
            <a:ext cx="1028256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Out</a:t>
            </a:r>
          </a:p>
        </p:txBody>
      </p:sp>
      <p:sp>
        <p:nvSpPr>
          <p:cNvPr id="12" name="整数だが順にブルーフラッグ、ブルーフラッグ、ヒオウギアヤメと予測された">
            <a:extLst>
              <a:ext uri="{FF2B5EF4-FFF2-40B4-BE49-F238E27FC236}">
                <a16:creationId xmlns:a16="http://schemas.microsoft.com/office/drawing/2014/main" id="{285BB6D3-3940-45B1-8C74-B04FEB0A9A2C}"/>
              </a:ext>
            </a:extLst>
          </p:cNvPr>
          <p:cNvSpPr txBox="1"/>
          <p:nvPr/>
        </p:nvSpPr>
        <p:spPr>
          <a:xfrm>
            <a:off x="3111794" y="12276939"/>
            <a:ext cx="18160421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lang="ja-JP" altLang="en-US" dirty="0"/>
              <a:t>ヒオウギアヤメ</a:t>
            </a:r>
            <a:r>
              <a:rPr lang="en-US" altLang="ja-JP" dirty="0"/>
              <a:t>(=0)</a:t>
            </a:r>
            <a:r>
              <a:rPr dirty="0"/>
              <a:t>、</a:t>
            </a:r>
            <a:r>
              <a:rPr lang="ja-JP" altLang="en-US" dirty="0"/>
              <a:t>ヒオウギアヤメ</a:t>
            </a:r>
            <a:r>
              <a:rPr lang="en-US" altLang="ja-JP" dirty="0"/>
              <a:t>(=0)</a:t>
            </a:r>
            <a:r>
              <a:rPr dirty="0"/>
              <a:t>、</a:t>
            </a:r>
            <a:r>
              <a:rPr lang="ja-JP" altLang="en-US" dirty="0"/>
              <a:t>ブルーフラッグ</a:t>
            </a:r>
            <a:r>
              <a:rPr lang="en-US" altLang="ja-JP" dirty="0"/>
              <a:t>(=1)</a:t>
            </a:r>
            <a:r>
              <a:rPr dirty="0" err="1"/>
              <a:t>と予測された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00AA0E-4FA4-DEB2-8D5B-F11264F5B99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50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0787328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67" name="学習モデルを作ったのでpredictで予測する"/>
          <p:cNvSpPr txBox="1"/>
          <p:nvPr/>
        </p:nvSpPr>
        <p:spPr>
          <a:xfrm>
            <a:off x="6847787" y="1829947"/>
            <a:ext cx="1068842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dirty="0" err="1"/>
              <a:t>学習モデルを作ったのでpredictで予測する</a:t>
            </a:r>
            <a:endParaRPr dirty="0"/>
          </a:p>
        </p:txBody>
      </p:sp>
      <p:sp>
        <p:nvSpPr>
          <p:cNvPr id="668" name="check = clf.predict.proba([[4.5]])…"/>
          <p:cNvSpPr txBox="1"/>
          <p:nvPr/>
        </p:nvSpPr>
        <p:spPr>
          <a:xfrm>
            <a:off x="2582856" y="4042108"/>
            <a:ext cx="5145639" cy="28725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check</a:t>
            </a:r>
            <a:r>
              <a:rPr lang="en-US" dirty="0"/>
              <a:t>1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.predict([[4.5]])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1</a:t>
            </a:r>
            <a:r>
              <a:rPr dirty="0"/>
              <a:t>)</a:t>
            </a:r>
          </a:p>
          <a:p>
            <a:pPr algn="l"/>
            <a:r>
              <a:rPr dirty="0"/>
              <a:t>check</a:t>
            </a:r>
            <a:r>
              <a:rPr lang="en-US" dirty="0"/>
              <a:t>2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.predict([[5.0]])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2</a:t>
            </a:r>
            <a:r>
              <a:rPr dirty="0"/>
              <a:t>)</a:t>
            </a:r>
          </a:p>
          <a:p>
            <a:pPr algn="l"/>
            <a:r>
              <a:rPr dirty="0"/>
              <a:t>check</a:t>
            </a:r>
            <a:r>
              <a:rPr lang="en-US" dirty="0"/>
              <a:t>3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.predict([[7.0]])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3</a:t>
            </a:r>
            <a:r>
              <a:rPr dirty="0"/>
              <a:t>))</a:t>
            </a:r>
          </a:p>
        </p:txBody>
      </p:sp>
      <p:sp>
        <p:nvSpPr>
          <p:cNvPr id="669" name="print(check)…"/>
          <p:cNvSpPr txBox="1"/>
          <p:nvPr/>
        </p:nvSpPr>
        <p:spPr>
          <a:xfrm>
            <a:off x="2847595" y="8317584"/>
            <a:ext cx="2178481" cy="28725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print(check</a:t>
            </a:r>
            <a:r>
              <a:rPr lang="en-US" dirty="0"/>
              <a:t>1</a:t>
            </a:r>
            <a:r>
              <a:rPr dirty="0"/>
              <a:t>)</a:t>
            </a:r>
          </a:p>
          <a:p>
            <a:pPr algn="l"/>
            <a:r>
              <a:rPr dirty="0"/>
              <a:t>[0]</a:t>
            </a:r>
          </a:p>
          <a:p>
            <a:pPr algn="l"/>
            <a:r>
              <a:rPr dirty="0"/>
              <a:t>print(check</a:t>
            </a:r>
            <a:r>
              <a:rPr lang="en-US" dirty="0"/>
              <a:t>2</a:t>
            </a:r>
            <a:r>
              <a:rPr dirty="0"/>
              <a:t>)</a:t>
            </a:r>
          </a:p>
          <a:p>
            <a:pPr algn="l"/>
            <a:r>
              <a:rPr dirty="0"/>
              <a:t>[0]</a:t>
            </a:r>
          </a:p>
          <a:p>
            <a:pPr algn="l"/>
            <a:r>
              <a:rPr dirty="0"/>
              <a:t>print(check</a:t>
            </a:r>
            <a:r>
              <a:rPr lang="en-US" dirty="0"/>
              <a:t>3</a:t>
            </a:r>
            <a:r>
              <a:rPr dirty="0"/>
              <a:t>)</a:t>
            </a:r>
          </a:p>
          <a:p>
            <a:pPr algn="l"/>
            <a:r>
              <a:rPr dirty="0"/>
              <a:t>[1]</a:t>
            </a:r>
          </a:p>
        </p:txBody>
      </p:sp>
      <p:sp>
        <p:nvSpPr>
          <p:cNvPr id="670" name="In"/>
          <p:cNvSpPr txBox="1"/>
          <p:nvPr/>
        </p:nvSpPr>
        <p:spPr>
          <a:xfrm>
            <a:off x="1179613" y="3778668"/>
            <a:ext cx="568224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In</a:t>
            </a:r>
          </a:p>
        </p:txBody>
      </p:sp>
      <p:sp>
        <p:nvSpPr>
          <p:cNvPr id="671" name="Out"/>
          <p:cNvSpPr txBox="1"/>
          <p:nvPr/>
        </p:nvSpPr>
        <p:spPr>
          <a:xfrm>
            <a:off x="949597" y="8065283"/>
            <a:ext cx="1028256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Out</a:t>
            </a:r>
          </a:p>
        </p:txBody>
      </p:sp>
      <p:sp>
        <p:nvSpPr>
          <p:cNvPr id="14" name="ではがく片の長さが4.5, 5, 7,0の時のブルーフラッグの確率は？">
            <a:extLst>
              <a:ext uri="{FF2B5EF4-FFF2-40B4-BE49-F238E27FC236}">
                <a16:creationId xmlns:a16="http://schemas.microsoft.com/office/drawing/2014/main" id="{4452007F-F298-404A-BC42-CC6D9B16FB85}"/>
              </a:ext>
            </a:extLst>
          </p:cNvPr>
          <p:cNvSpPr txBox="1"/>
          <p:nvPr/>
        </p:nvSpPr>
        <p:spPr>
          <a:xfrm>
            <a:off x="4353608" y="2640685"/>
            <a:ext cx="1567678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dirty="0"/>
              <a:t>ではがく片の長さが4.5, 5, 7,0の時のブルーフラッグの確率は？</a:t>
            </a:r>
          </a:p>
        </p:txBody>
      </p:sp>
      <p:sp>
        <p:nvSpPr>
          <p:cNvPr id="15" name="check = clf.predict.proba([[4.5]])…">
            <a:extLst>
              <a:ext uri="{FF2B5EF4-FFF2-40B4-BE49-F238E27FC236}">
                <a16:creationId xmlns:a16="http://schemas.microsoft.com/office/drawing/2014/main" id="{3989DEBF-AAA1-4C29-9010-4812A5F4BCC9}"/>
              </a:ext>
            </a:extLst>
          </p:cNvPr>
          <p:cNvSpPr txBox="1"/>
          <p:nvPr/>
        </p:nvSpPr>
        <p:spPr>
          <a:xfrm>
            <a:off x="12192000" y="4056990"/>
            <a:ext cx="6264535" cy="28725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check</a:t>
            </a:r>
            <a:r>
              <a:rPr lang="en-US" dirty="0"/>
              <a:t>4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</a:t>
            </a:r>
            <a:r>
              <a:rPr lang="en-US" dirty="0"/>
              <a:t>_</a:t>
            </a:r>
            <a:r>
              <a:rPr dirty="0"/>
              <a:t>proba([[4.5]])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4</a:t>
            </a:r>
            <a:r>
              <a:rPr dirty="0"/>
              <a:t>)</a:t>
            </a:r>
          </a:p>
          <a:p>
            <a:pPr algn="l"/>
            <a:r>
              <a:rPr dirty="0"/>
              <a:t>check</a:t>
            </a:r>
            <a:r>
              <a:rPr lang="en-US" dirty="0"/>
              <a:t>5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</a:t>
            </a:r>
            <a:r>
              <a:rPr lang="en-US" dirty="0"/>
              <a:t>_proba</a:t>
            </a:r>
            <a:r>
              <a:rPr dirty="0"/>
              <a:t>([[5.0]])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5</a:t>
            </a:r>
            <a:r>
              <a:rPr dirty="0"/>
              <a:t>)</a:t>
            </a:r>
          </a:p>
          <a:p>
            <a:pPr algn="l"/>
            <a:r>
              <a:rPr dirty="0"/>
              <a:t>check</a:t>
            </a:r>
            <a:r>
              <a:rPr lang="en-US" dirty="0"/>
              <a:t>6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</a:t>
            </a:r>
            <a:r>
              <a:rPr lang="en-US" dirty="0"/>
              <a:t>_proba</a:t>
            </a:r>
            <a:r>
              <a:rPr dirty="0"/>
              <a:t>([[7.0]])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6</a:t>
            </a:r>
            <a:r>
              <a:rPr dirty="0"/>
              <a:t>))</a:t>
            </a:r>
          </a:p>
        </p:txBody>
      </p:sp>
      <p:sp>
        <p:nvSpPr>
          <p:cNvPr id="16" name="print(check)…">
            <a:extLst>
              <a:ext uri="{FF2B5EF4-FFF2-40B4-BE49-F238E27FC236}">
                <a16:creationId xmlns:a16="http://schemas.microsoft.com/office/drawing/2014/main" id="{9736471E-0F97-4B1D-BC5E-733080159F2D}"/>
              </a:ext>
            </a:extLst>
          </p:cNvPr>
          <p:cNvSpPr txBox="1"/>
          <p:nvPr/>
        </p:nvSpPr>
        <p:spPr>
          <a:xfrm>
            <a:off x="12626414" y="8469322"/>
            <a:ext cx="4379404" cy="28725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ja-JP" dirty="0"/>
              <a:t>print(check4))</a:t>
            </a:r>
          </a:p>
          <a:p>
            <a:pPr algn="l"/>
            <a:r>
              <a:rPr lang="en-US" dirty="0"/>
              <a:t>[[0.95036498 0.04963502]]</a:t>
            </a:r>
          </a:p>
          <a:p>
            <a:pPr algn="l"/>
            <a:r>
              <a:rPr lang="en-US" dirty="0"/>
              <a:t>print(check5)</a:t>
            </a:r>
          </a:p>
          <a:p>
            <a:pPr algn="l"/>
            <a:r>
              <a:rPr lang="en-US" dirty="0"/>
              <a:t>[[0.79665518 0.20334482]]</a:t>
            </a:r>
          </a:p>
          <a:p>
            <a:pPr algn="l"/>
            <a:r>
              <a:rPr lang="en-US" dirty="0"/>
              <a:t>print(check6))</a:t>
            </a:r>
          </a:p>
          <a:p>
            <a:pPr algn="l"/>
            <a:r>
              <a:rPr lang="en-US" dirty="0"/>
              <a:t>[[0.00682033 0.99317967]]</a:t>
            </a:r>
            <a:endParaRPr dirty="0"/>
          </a:p>
        </p:txBody>
      </p:sp>
      <p:sp>
        <p:nvSpPr>
          <p:cNvPr id="17" name="ではがく片の長さが4.5, 5, 7,0の時のブルーフラッグの確率は？">
            <a:extLst>
              <a:ext uri="{FF2B5EF4-FFF2-40B4-BE49-F238E27FC236}">
                <a16:creationId xmlns:a16="http://schemas.microsoft.com/office/drawing/2014/main" id="{F8A44965-D7CA-4C08-AE1D-B4E33CB509C3}"/>
              </a:ext>
            </a:extLst>
          </p:cNvPr>
          <p:cNvSpPr txBox="1"/>
          <p:nvPr/>
        </p:nvSpPr>
        <p:spPr>
          <a:xfrm>
            <a:off x="10983829" y="7324985"/>
            <a:ext cx="9398406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lang="en-US" dirty="0"/>
              <a:t>(</a:t>
            </a:r>
            <a:r>
              <a:rPr lang="ja-JP" altLang="en-US" dirty="0"/>
              <a:t>モデル名</a:t>
            </a:r>
            <a:r>
              <a:rPr lang="en-US" altLang="ja-JP" dirty="0"/>
              <a:t>).</a:t>
            </a:r>
            <a:r>
              <a:rPr lang="en-US" altLang="ja-JP" dirty="0" err="1"/>
              <a:t>predict_proba</a:t>
            </a:r>
            <a:r>
              <a:rPr lang="en-US" altLang="ja-JP" dirty="0"/>
              <a:t>()</a:t>
            </a:r>
            <a:r>
              <a:rPr lang="ja-JP" altLang="en-US" dirty="0"/>
              <a:t>で確率を計算</a:t>
            </a:r>
            <a:endParaRPr dirty="0"/>
          </a:p>
        </p:txBody>
      </p:sp>
      <p:sp>
        <p:nvSpPr>
          <p:cNvPr id="18" name="ロジスティック回帰分析">
            <a:extLst>
              <a:ext uri="{FF2B5EF4-FFF2-40B4-BE49-F238E27FC236}">
                <a16:creationId xmlns:a16="http://schemas.microsoft.com/office/drawing/2014/main" id="{B0D6A42B-B5AF-4C08-B88B-E49C12072951}"/>
              </a:ext>
            </a:extLst>
          </p:cNvPr>
          <p:cNvSpPr txBox="1"/>
          <p:nvPr/>
        </p:nvSpPr>
        <p:spPr>
          <a:xfrm>
            <a:off x="6955363" y="274102"/>
            <a:ext cx="926696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#7) </a:t>
            </a:r>
            <a:r>
              <a:rPr lang="ja-JP" altLang="en-US" dirty="0"/>
              <a:t>作った学習モデルで分類をする</a:t>
            </a:r>
            <a:endParaRPr dirty="0"/>
          </a:p>
        </p:txBody>
      </p:sp>
      <p:sp>
        <p:nvSpPr>
          <p:cNvPr id="19" name="整数だが順にブルーフラッグ、ブルーフラッグ、ヒオウギアヤメと予測された">
            <a:extLst>
              <a:ext uri="{FF2B5EF4-FFF2-40B4-BE49-F238E27FC236}">
                <a16:creationId xmlns:a16="http://schemas.microsoft.com/office/drawing/2014/main" id="{06258124-E75F-42A9-9E4F-CF50A04759B4}"/>
              </a:ext>
            </a:extLst>
          </p:cNvPr>
          <p:cNvSpPr txBox="1"/>
          <p:nvPr/>
        </p:nvSpPr>
        <p:spPr>
          <a:xfrm>
            <a:off x="3111794" y="12276939"/>
            <a:ext cx="18160421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lang="ja-JP" altLang="en-US" dirty="0"/>
              <a:t>ヒオウギアヤメ</a:t>
            </a:r>
            <a:r>
              <a:rPr lang="en-US" altLang="ja-JP" dirty="0"/>
              <a:t>(=0)</a:t>
            </a:r>
            <a:r>
              <a:rPr dirty="0"/>
              <a:t>、</a:t>
            </a:r>
            <a:r>
              <a:rPr lang="ja-JP" altLang="en-US" dirty="0"/>
              <a:t>ヒオウギアヤメ</a:t>
            </a:r>
            <a:r>
              <a:rPr lang="en-US" altLang="ja-JP" dirty="0"/>
              <a:t>(=0)</a:t>
            </a:r>
            <a:r>
              <a:rPr dirty="0"/>
              <a:t>、</a:t>
            </a:r>
            <a:r>
              <a:rPr lang="ja-JP" altLang="en-US" dirty="0"/>
              <a:t>ブルーフラッグ</a:t>
            </a:r>
            <a:r>
              <a:rPr lang="en-US" altLang="ja-JP" dirty="0"/>
              <a:t>(=1)</a:t>
            </a:r>
            <a:r>
              <a:rPr dirty="0" err="1"/>
              <a:t>と予測された</a:t>
            </a:r>
            <a:endParaRPr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1D167F0-B66A-4C61-B403-0260FB722D5F}"/>
              </a:ext>
            </a:extLst>
          </p:cNvPr>
          <p:cNvSpPr txBox="1"/>
          <p:nvPr/>
        </p:nvSpPr>
        <p:spPr>
          <a:xfrm>
            <a:off x="11202144" y="11589729"/>
            <a:ext cx="824424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[[</a:t>
            </a:r>
            <a:r>
              <a:rPr lang="en-US" altLang="ja-JP" sz="2800" dirty="0"/>
              <a:t>(</a:t>
            </a:r>
            <a:r>
              <a:rPr lang="ja-JP" altLang="en-US" sz="2800" dirty="0"/>
              <a:t>ヒオウギアヤメの確率</a:t>
            </a:r>
            <a:r>
              <a:rPr lang="en-US" altLang="ja-JP" sz="2800" dirty="0"/>
              <a:t>)</a:t>
            </a:r>
            <a:r>
              <a:rPr lang="ja-JP" altLang="en-US" sz="2800" dirty="0"/>
              <a:t> </a:t>
            </a:r>
            <a:r>
              <a:rPr lang="en-US" altLang="ja-JP" sz="2800" dirty="0"/>
              <a:t>(</a:t>
            </a:r>
            <a:r>
              <a:rPr lang="ja-JP" altLang="en-US" sz="2800" dirty="0"/>
              <a:t>ブルーフラッグの確率</a:t>
            </a:r>
            <a:r>
              <a:rPr lang="en-US" altLang="ja-JP" sz="2800" dirty="0"/>
              <a:t>)]]</a:t>
            </a:r>
            <a:endParaRPr kumimoji="0" lang="ja-JP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7366804-1162-2CA5-8B6A-B5612FBA565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51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3886279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70" name="6) ロジスティック回帰でアヤメを分類する"/>
          <p:cNvSpPr txBox="1"/>
          <p:nvPr/>
        </p:nvSpPr>
        <p:spPr>
          <a:xfrm>
            <a:off x="6526306" y="266899"/>
            <a:ext cx="11395719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#8) </a:t>
            </a:r>
            <a:r>
              <a:rPr lang="ja-JP" altLang="en-US" dirty="0"/>
              <a:t>説明変数を</a:t>
            </a:r>
            <a:r>
              <a:rPr lang="en-US" altLang="ja-JP" dirty="0"/>
              <a:t>2</a:t>
            </a:r>
            <a:r>
              <a:rPr lang="ja-JP" altLang="en-US" dirty="0"/>
              <a:t>つ使って分類する①</a:t>
            </a:r>
            <a:endParaRPr dirty="0"/>
          </a:p>
        </p:txBody>
      </p:sp>
      <p:sp>
        <p:nvSpPr>
          <p:cNvPr id="472" name="がく片の長さとがく片の幅でヒオウギアヤメとブルーフラッグを分類したい"/>
          <p:cNvSpPr txBox="1"/>
          <p:nvPr/>
        </p:nvSpPr>
        <p:spPr>
          <a:xfrm>
            <a:off x="6749808" y="2324080"/>
            <a:ext cx="10884390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rPr dirty="0" err="1"/>
              <a:t>がく片の長さ</a:t>
            </a:r>
            <a:r>
              <a:rPr lang="ja-JP" altLang="en-US" dirty="0"/>
              <a:t>と幅の</a:t>
            </a:r>
            <a:r>
              <a:rPr lang="en-US" altLang="ja-JP" dirty="0"/>
              <a:t>2</a:t>
            </a:r>
            <a:r>
              <a:rPr lang="ja-JP" altLang="en-US" dirty="0"/>
              <a:t>つの変数だとどうなる？</a:t>
            </a:r>
            <a:endParaRPr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845888-6C35-4EDB-922A-16528501D7B2}"/>
              </a:ext>
            </a:extLst>
          </p:cNvPr>
          <p:cNvSpPr txBox="1"/>
          <p:nvPr/>
        </p:nvSpPr>
        <p:spPr>
          <a:xfrm>
            <a:off x="1547037" y="5433006"/>
            <a:ext cx="8787809" cy="501675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4000" dirty="0"/>
              <a:t>x = pd.DataFrame(df[‘がく片の長さ’])</a:t>
            </a:r>
          </a:p>
          <a:p>
            <a:pPr algn="l"/>
            <a:r>
              <a:rPr lang="ja-JP" altLang="en-US" sz="4000" dirty="0"/>
              <a:t>y = df[‘アヤメの種類_数字']</a:t>
            </a:r>
          </a:p>
          <a:p>
            <a:pPr algn="l"/>
            <a:endParaRPr lang="ja-JP" altLang="en-US" sz="4000" dirty="0"/>
          </a:p>
          <a:p>
            <a:pPr algn="l"/>
            <a:r>
              <a:rPr lang="ja-JP" altLang="en-US" sz="4000" dirty="0"/>
              <a:t>model2 = LogisticRegression()</a:t>
            </a:r>
          </a:p>
          <a:p>
            <a:pPr algn="l"/>
            <a:r>
              <a:rPr lang="ja-JP" altLang="en-US" sz="4000" dirty="0"/>
              <a:t>model2.fit(x, y)</a:t>
            </a:r>
          </a:p>
          <a:p>
            <a:pPr algn="l"/>
            <a:endParaRPr lang="ja-JP" altLang="en-US" sz="4000" dirty="0"/>
          </a:p>
          <a:p>
            <a:pPr algn="l"/>
            <a:r>
              <a:rPr lang="ja-JP" altLang="en-US" sz="4000" dirty="0"/>
              <a:t>print(model2.coef_)</a:t>
            </a:r>
          </a:p>
          <a:p>
            <a:pPr algn="l"/>
            <a:r>
              <a:rPr lang="ja-JP" altLang="en-US" sz="4000" dirty="0"/>
              <a:t>print(model2.intercept_)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EFE31508-3FF0-49B7-AA75-062682AA3079}"/>
              </a:ext>
            </a:extLst>
          </p:cNvPr>
          <p:cNvSpPr/>
          <p:nvPr/>
        </p:nvSpPr>
        <p:spPr>
          <a:xfrm>
            <a:off x="12131749" y="7176977"/>
            <a:ext cx="1212112" cy="1180214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C55DB70-0D0B-C79A-8E03-60B8556C8CB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52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0477055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72" name="がく片の長さとがく片の幅でヒオウギアヤメとブルーフラッグを分類したい"/>
          <p:cNvSpPr txBox="1"/>
          <p:nvPr/>
        </p:nvSpPr>
        <p:spPr>
          <a:xfrm>
            <a:off x="6749808" y="2324080"/>
            <a:ext cx="10884390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rPr dirty="0" err="1"/>
              <a:t>がく片の長さ</a:t>
            </a:r>
            <a:r>
              <a:rPr lang="ja-JP" altLang="en-US" dirty="0"/>
              <a:t>と幅の</a:t>
            </a:r>
            <a:r>
              <a:rPr lang="en-US" altLang="ja-JP" dirty="0"/>
              <a:t>2</a:t>
            </a:r>
            <a:r>
              <a:rPr lang="ja-JP" altLang="en-US" dirty="0"/>
              <a:t>つの変数だとどうなる？</a:t>
            </a:r>
            <a:endParaRPr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845888-6C35-4EDB-922A-16528501D7B2}"/>
              </a:ext>
            </a:extLst>
          </p:cNvPr>
          <p:cNvSpPr txBox="1"/>
          <p:nvPr/>
        </p:nvSpPr>
        <p:spPr>
          <a:xfrm>
            <a:off x="1547037" y="5433006"/>
            <a:ext cx="8787809" cy="501675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4000" dirty="0"/>
              <a:t>x = pd.DataFrame(df[‘がく片の長さ’])</a:t>
            </a:r>
          </a:p>
          <a:p>
            <a:pPr algn="l"/>
            <a:r>
              <a:rPr lang="ja-JP" altLang="en-US" sz="4000" dirty="0"/>
              <a:t>y = df[‘アヤメの種類_数字']</a:t>
            </a:r>
          </a:p>
          <a:p>
            <a:pPr algn="l"/>
            <a:endParaRPr lang="ja-JP" altLang="en-US" sz="4000" dirty="0"/>
          </a:p>
          <a:p>
            <a:pPr algn="l"/>
            <a:r>
              <a:rPr lang="ja-JP" altLang="en-US" sz="4000" dirty="0"/>
              <a:t>model2 = LogisticRegression()</a:t>
            </a:r>
          </a:p>
          <a:p>
            <a:pPr algn="l"/>
            <a:r>
              <a:rPr lang="ja-JP" altLang="en-US" sz="4000" dirty="0"/>
              <a:t>model2.fit(x, y)</a:t>
            </a:r>
          </a:p>
          <a:p>
            <a:pPr algn="l"/>
            <a:endParaRPr lang="ja-JP" altLang="en-US" sz="4000" dirty="0"/>
          </a:p>
          <a:p>
            <a:pPr algn="l"/>
            <a:r>
              <a:rPr lang="ja-JP" altLang="en-US" sz="4000" dirty="0"/>
              <a:t>print(model2.coef_)</a:t>
            </a:r>
          </a:p>
          <a:p>
            <a:pPr algn="l"/>
            <a:r>
              <a:rPr lang="ja-JP" altLang="en-US" sz="4000" dirty="0"/>
              <a:t>print(model2.intercept_)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EFE31508-3FF0-49B7-AA75-062682AA3079}"/>
              </a:ext>
            </a:extLst>
          </p:cNvPr>
          <p:cNvSpPr/>
          <p:nvPr/>
        </p:nvSpPr>
        <p:spPr>
          <a:xfrm>
            <a:off x="11408735" y="7233200"/>
            <a:ext cx="1212112" cy="1180214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DF0ABC-D4C0-47B5-A61E-8C22D768AD07}"/>
              </a:ext>
            </a:extLst>
          </p:cNvPr>
          <p:cNvSpPr txBox="1"/>
          <p:nvPr/>
        </p:nvSpPr>
        <p:spPr>
          <a:xfrm>
            <a:off x="13440351" y="5679227"/>
            <a:ext cx="10589230" cy="452431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3600" dirty="0"/>
              <a:t>x = pd.DataFrame(df[['がく片の長さ','がく片の幅']])</a:t>
            </a:r>
          </a:p>
          <a:p>
            <a:pPr algn="l"/>
            <a:r>
              <a:rPr lang="ja-JP" altLang="en-US" sz="3600" dirty="0"/>
              <a:t>y = df['アヤメの種類_数字']</a:t>
            </a:r>
          </a:p>
          <a:p>
            <a:pPr algn="l"/>
            <a:endParaRPr lang="ja-JP" altLang="en-US" sz="3600" dirty="0"/>
          </a:p>
          <a:p>
            <a:pPr algn="l"/>
            <a:r>
              <a:rPr lang="ja-JP" altLang="en-US" sz="3600" dirty="0"/>
              <a:t>model2 = LogisticRegression()</a:t>
            </a:r>
          </a:p>
          <a:p>
            <a:pPr algn="l"/>
            <a:r>
              <a:rPr lang="ja-JP" altLang="en-US" sz="3600" dirty="0"/>
              <a:t>model2.fit(x, y)</a:t>
            </a:r>
          </a:p>
          <a:p>
            <a:pPr algn="l"/>
            <a:endParaRPr lang="ja-JP" altLang="en-US" sz="3600" dirty="0"/>
          </a:p>
          <a:p>
            <a:pPr algn="l"/>
            <a:r>
              <a:rPr lang="ja-JP" altLang="en-US" sz="3600" dirty="0"/>
              <a:t>print(model2.coef_)</a:t>
            </a:r>
          </a:p>
          <a:p>
            <a:pPr algn="l"/>
            <a:r>
              <a:rPr lang="ja-JP" altLang="en-US" sz="3600" dirty="0"/>
              <a:t>print(model2.intercept_)</a:t>
            </a:r>
          </a:p>
        </p:txBody>
      </p:sp>
      <p:sp>
        <p:nvSpPr>
          <p:cNvPr id="10" name="6) ロジスティック回帰でアヤメを分類する">
            <a:extLst>
              <a:ext uri="{FF2B5EF4-FFF2-40B4-BE49-F238E27FC236}">
                <a16:creationId xmlns:a16="http://schemas.microsoft.com/office/drawing/2014/main" id="{170F0719-E421-4B26-AC84-1D83A01BC182}"/>
              </a:ext>
            </a:extLst>
          </p:cNvPr>
          <p:cNvSpPr txBox="1"/>
          <p:nvPr/>
        </p:nvSpPr>
        <p:spPr>
          <a:xfrm>
            <a:off x="6526306" y="266899"/>
            <a:ext cx="11395719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#8) </a:t>
            </a:r>
            <a:r>
              <a:rPr lang="ja-JP" altLang="en-US" dirty="0"/>
              <a:t>説明変数を</a:t>
            </a:r>
            <a:r>
              <a:rPr lang="en-US" altLang="ja-JP" dirty="0"/>
              <a:t>2</a:t>
            </a:r>
            <a:r>
              <a:rPr lang="ja-JP" altLang="en-US" dirty="0"/>
              <a:t>つ使って分類する①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5F21F6E-F2DD-D21A-76C0-A240C64BD37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53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85904122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72" name="がく片の長さとがく片の幅でヒオウギアヤメとブルーフラッグを分類したい"/>
          <p:cNvSpPr txBox="1"/>
          <p:nvPr/>
        </p:nvSpPr>
        <p:spPr>
          <a:xfrm>
            <a:off x="6749808" y="2324080"/>
            <a:ext cx="10884390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rPr dirty="0" err="1"/>
              <a:t>がく片の長さ</a:t>
            </a:r>
            <a:r>
              <a:rPr lang="ja-JP" altLang="en-US" dirty="0"/>
              <a:t>と幅の</a:t>
            </a:r>
            <a:r>
              <a:rPr lang="en-US" altLang="ja-JP" dirty="0"/>
              <a:t>2</a:t>
            </a:r>
            <a:r>
              <a:rPr lang="ja-JP" altLang="en-US" dirty="0"/>
              <a:t>つの変数だとどうなる？</a:t>
            </a:r>
            <a:endParaRPr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845888-6C35-4EDB-922A-16528501D7B2}"/>
              </a:ext>
            </a:extLst>
          </p:cNvPr>
          <p:cNvSpPr txBox="1"/>
          <p:nvPr/>
        </p:nvSpPr>
        <p:spPr>
          <a:xfrm>
            <a:off x="1547037" y="5433006"/>
            <a:ext cx="8787809" cy="501675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4000" dirty="0"/>
              <a:t>x = pd.DataFrame(df[‘がく片の長さ’])</a:t>
            </a:r>
          </a:p>
          <a:p>
            <a:pPr algn="l"/>
            <a:r>
              <a:rPr lang="ja-JP" altLang="en-US" sz="4000" dirty="0"/>
              <a:t>y = df[‘アヤメの種類_数字']</a:t>
            </a:r>
          </a:p>
          <a:p>
            <a:pPr algn="l"/>
            <a:endParaRPr lang="ja-JP" altLang="en-US" sz="4000" dirty="0"/>
          </a:p>
          <a:p>
            <a:pPr algn="l"/>
            <a:r>
              <a:rPr lang="ja-JP" altLang="en-US" sz="4000" dirty="0"/>
              <a:t>model2 = LogisticRegression()</a:t>
            </a:r>
          </a:p>
          <a:p>
            <a:pPr algn="l"/>
            <a:r>
              <a:rPr lang="ja-JP" altLang="en-US" sz="4000" dirty="0"/>
              <a:t>model2.fit(x, y)</a:t>
            </a:r>
          </a:p>
          <a:p>
            <a:pPr algn="l"/>
            <a:endParaRPr lang="ja-JP" altLang="en-US" sz="4000" dirty="0"/>
          </a:p>
          <a:p>
            <a:pPr algn="l"/>
            <a:r>
              <a:rPr lang="ja-JP" altLang="en-US" sz="4000" dirty="0"/>
              <a:t>print(model2.coef_)</a:t>
            </a:r>
          </a:p>
          <a:p>
            <a:pPr algn="l"/>
            <a:r>
              <a:rPr lang="ja-JP" altLang="en-US" sz="4000" dirty="0"/>
              <a:t>print(model2.intercept_)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EFE31508-3FF0-49B7-AA75-062682AA3079}"/>
              </a:ext>
            </a:extLst>
          </p:cNvPr>
          <p:cNvSpPr/>
          <p:nvPr/>
        </p:nvSpPr>
        <p:spPr>
          <a:xfrm>
            <a:off x="11408735" y="7233200"/>
            <a:ext cx="1212112" cy="1180214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DF0ABC-D4C0-47B5-A61E-8C22D768AD07}"/>
              </a:ext>
            </a:extLst>
          </p:cNvPr>
          <p:cNvSpPr txBox="1"/>
          <p:nvPr/>
        </p:nvSpPr>
        <p:spPr>
          <a:xfrm>
            <a:off x="13440351" y="5679227"/>
            <a:ext cx="10589230" cy="452431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3600" dirty="0"/>
              <a:t>x = pd.DataFrame(df[['がく片の長さ','がく片の幅']])</a:t>
            </a:r>
          </a:p>
          <a:p>
            <a:pPr algn="l"/>
            <a:r>
              <a:rPr lang="ja-JP" altLang="en-US" sz="3600" dirty="0"/>
              <a:t>y = df['アヤメの種類_数字']</a:t>
            </a:r>
          </a:p>
          <a:p>
            <a:pPr algn="l"/>
            <a:endParaRPr lang="ja-JP" altLang="en-US" sz="3600" dirty="0"/>
          </a:p>
          <a:p>
            <a:pPr algn="l"/>
            <a:r>
              <a:rPr lang="ja-JP" altLang="en-US" sz="3600" dirty="0"/>
              <a:t>model2 = LogisticRegression()</a:t>
            </a:r>
          </a:p>
          <a:p>
            <a:pPr algn="l"/>
            <a:r>
              <a:rPr lang="ja-JP" altLang="en-US" sz="3600" dirty="0"/>
              <a:t>model2.fit(x, y)</a:t>
            </a:r>
          </a:p>
          <a:p>
            <a:pPr algn="l"/>
            <a:endParaRPr lang="ja-JP" altLang="en-US" sz="3600" dirty="0"/>
          </a:p>
          <a:p>
            <a:pPr algn="l"/>
            <a:r>
              <a:rPr lang="ja-JP" altLang="en-US" sz="3600" dirty="0"/>
              <a:t>print(model2.coef_)</a:t>
            </a:r>
          </a:p>
          <a:p>
            <a:pPr algn="l"/>
            <a:r>
              <a:rPr lang="ja-JP" altLang="en-US" sz="3600" dirty="0"/>
              <a:t>print(model2.intercept_)</a:t>
            </a:r>
          </a:p>
        </p:txBody>
      </p:sp>
      <p:sp>
        <p:nvSpPr>
          <p:cNvPr id="10" name="6) ロジスティック回帰でアヤメを分類する">
            <a:extLst>
              <a:ext uri="{FF2B5EF4-FFF2-40B4-BE49-F238E27FC236}">
                <a16:creationId xmlns:a16="http://schemas.microsoft.com/office/drawing/2014/main" id="{170F0719-E421-4B26-AC84-1D83A01BC182}"/>
              </a:ext>
            </a:extLst>
          </p:cNvPr>
          <p:cNvSpPr txBox="1"/>
          <p:nvPr/>
        </p:nvSpPr>
        <p:spPr>
          <a:xfrm>
            <a:off x="6526306" y="266899"/>
            <a:ext cx="11395719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#8) </a:t>
            </a:r>
            <a:r>
              <a:rPr lang="ja-JP" altLang="en-US" dirty="0"/>
              <a:t>説明変数を</a:t>
            </a:r>
            <a:r>
              <a:rPr lang="en-US" altLang="ja-JP" dirty="0"/>
              <a:t>2</a:t>
            </a:r>
            <a:r>
              <a:rPr lang="ja-JP" altLang="en-US" dirty="0"/>
              <a:t>つ使って分類する①</a:t>
            </a:r>
            <a:endParaRPr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827CF20-F674-4139-85E7-A2F4D81C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75" y="4390324"/>
            <a:ext cx="12538655" cy="71021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D376686-045C-D952-8591-F69C62581B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54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57049309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">
            <a:extLst>
              <a:ext uri="{FF2B5EF4-FFF2-40B4-BE49-F238E27FC236}">
                <a16:creationId xmlns:a16="http://schemas.microsoft.com/office/drawing/2014/main" id="{6CEF8731-31CD-454E-A45F-10C7AD5C1593}"/>
              </a:ext>
            </a:extLst>
          </p:cNvPr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7" name="6) ロジスティック回帰でアヤメを分類する">
            <a:extLst>
              <a:ext uri="{FF2B5EF4-FFF2-40B4-BE49-F238E27FC236}">
                <a16:creationId xmlns:a16="http://schemas.microsoft.com/office/drawing/2014/main" id="{9DB572C8-E21C-4A64-A2BC-3654B069E9EC}"/>
              </a:ext>
            </a:extLst>
          </p:cNvPr>
          <p:cNvSpPr txBox="1"/>
          <p:nvPr/>
        </p:nvSpPr>
        <p:spPr>
          <a:xfrm>
            <a:off x="6461976" y="266899"/>
            <a:ext cx="10050828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</a:t>
            </a:r>
            <a:r>
              <a:rPr lang="ja-JP" altLang="en-US" dirty="0"/>
              <a:t>９</a:t>
            </a:r>
            <a:r>
              <a:rPr lang="en-US" altLang="ja-JP" dirty="0"/>
              <a:t>) </a:t>
            </a:r>
            <a:r>
              <a:rPr lang="ja-JP" altLang="en-US" dirty="0"/>
              <a:t>説明変数を</a:t>
            </a:r>
            <a:r>
              <a:rPr lang="en-US" altLang="ja-JP" dirty="0"/>
              <a:t>2</a:t>
            </a:r>
            <a:r>
              <a:rPr lang="ja-JP" altLang="en-US" dirty="0"/>
              <a:t>つ使って分類する②</a:t>
            </a:r>
            <a:endParaRPr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E0A62F1-0CE9-471B-BDCF-36C93AE2C75A}"/>
              </a:ext>
            </a:extLst>
          </p:cNvPr>
          <p:cNvSpPr txBox="1"/>
          <p:nvPr/>
        </p:nvSpPr>
        <p:spPr>
          <a:xfrm>
            <a:off x="3967806" y="2205443"/>
            <a:ext cx="1522211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がく片の長さと幅が、</a:t>
            </a:r>
            <a:r>
              <a:rPr kumimoji="0" lang="en-US" altLang="ja-JP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(4.5 , 3.2</a:t>
            </a:r>
            <a:r>
              <a:rPr lang="en-US" altLang="ja-JP" sz="4400" dirty="0"/>
              <a:t>)､(</a:t>
            </a:r>
            <a:r>
              <a:rPr kumimoji="0" lang="en-US" altLang="ja-JP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5.0 , 5.5</a:t>
            </a:r>
            <a:r>
              <a:rPr lang="en-US" altLang="ja-JP" sz="4400" dirty="0"/>
              <a:t>)</a:t>
            </a:r>
            <a:r>
              <a:rPr kumimoji="0" lang="ja-JP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、</a:t>
            </a:r>
            <a:r>
              <a:rPr kumimoji="0" lang="en-US" altLang="ja-JP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(7.0, 6.0)</a:t>
            </a:r>
            <a:r>
              <a:rPr kumimoji="0" lang="ja-JP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の時は？</a:t>
            </a:r>
            <a:endParaRPr kumimoji="0" lang="en-US" altLang="ja-JP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866D4E7-C809-4422-824A-4259EED83AD5}"/>
              </a:ext>
            </a:extLst>
          </p:cNvPr>
          <p:cNvSpPr txBox="1"/>
          <p:nvPr/>
        </p:nvSpPr>
        <p:spPr>
          <a:xfrm>
            <a:off x="14896936" y="12230786"/>
            <a:ext cx="104572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2800" dirty="0"/>
              <a:t>-1</a:t>
            </a:r>
            <a:endParaRPr lang="ja-JP" altLang="en-US" sz="28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B2F5073-825B-D0F7-6246-30DFDF16D2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55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92225348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CB5606-11AE-4EDA-8350-887ED0672CBF}"/>
              </a:ext>
            </a:extLst>
          </p:cNvPr>
          <p:cNvSpPr txBox="1"/>
          <p:nvPr/>
        </p:nvSpPr>
        <p:spPr>
          <a:xfrm>
            <a:off x="6094227" y="3837702"/>
            <a:ext cx="12195544" cy="754052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4400" dirty="0"/>
              <a:t>check7 = model2.predict_proba([[4.5,3.2]])</a:t>
            </a:r>
          </a:p>
          <a:p>
            <a:pPr algn="l"/>
            <a:r>
              <a:rPr lang="en-US" altLang="ja-JP" sz="4400" dirty="0"/>
              <a:t>print(check7)</a:t>
            </a:r>
          </a:p>
          <a:p>
            <a:pPr algn="l"/>
            <a:endParaRPr lang="en-US" altLang="ja-JP" sz="4400" dirty="0"/>
          </a:p>
          <a:p>
            <a:pPr algn="l"/>
            <a:endParaRPr lang="en-US" altLang="ja-JP" sz="4400" dirty="0"/>
          </a:p>
          <a:p>
            <a:pPr algn="l"/>
            <a:r>
              <a:rPr lang="en-US" altLang="ja-JP" sz="4400" dirty="0"/>
              <a:t>check8 = model2.predict_proba([[5.0, 5.5]])</a:t>
            </a:r>
          </a:p>
          <a:p>
            <a:pPr algn="l"/>
            <a:r>
              <a:rPr lang="en-US" altLang="ja-JP" sz="4400" dirty="0"/>
              <a:t>print(check8)</a:t>
            </a:r>
          </a:p>
          <a:p>
            <a:pPr algn="l"/>
            <a:endParaRPr lang="en-US" altLang="ja-JP" sz="4400" dirty="0"/>
          </a:p>
          <a:p>
            <a:pPr algn="l"/>
            <a:endParaRPr lang="en-US" altLang="ja-JP" sz="4400" dirty="0"/>
          </a:p>
          <a:p>
            <a:pPr algn="l"/>
            <a:r>
              <a:rPr lang="en-US" altLang="ja-JP" sz="4400" dirty="0"/>
              <a:t>check9 = model2.predict_proba([[7.0, 6.0]])</a:t>
            </a:r>
          </a:p>
          <a:p>
            <a:pPr algn="l"/>
            <a:r>
              <a:rPr lang="en-US" altLang="ja-JP" sz="4400" dirty="0"/>
              <a:t>print(check9)</a:t>
            </a:r>
          </a:p>
          <a:p>
            <a:pPr algn="l"/>
            <a:endParaRPr lang="en-US" altLang="ja-JP" sz="4400" dirty="0"/>
          </a:p>
        </p:txBody>
      </p:sp>
      <p:sp>
        <p:nvSpPr>
          <p:cNvPr id="6" name="四角形">
            <a:extLst>
              <a:ext uri="{FF2B5EF4-FFF2-40B4-BE49-F238E27FC236}">
                <a16:creationId xmlns:a16="http://schemas.microsoft.com/office/drawing/2014/main" id="{6CEF8731-31CD-454E-A45F-10C7AD5C1593}"/>
              </a:ext>
            </a:extLst>
          </p:cNvPr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7" name="6) ロジスティック回帰でアヤメを分類する">
            <a:extLst>
              <a:ext uri="{FF2B5EF4-FFF2-40B4-BE49-F238E27FC236}">
                <a16:creationId xmlns:a16="http://schemas.microsoft.com/office/drawing/2014/main" id="{9DB572C8-E21C-4A64-A2BC-3654B069E9EC}"/>
              </a:ext>
            </a:extLst>
          </p:cNvPr>
          <p:cNvSpPr txBox="1"/>
          <p:nvPr/>
        </p:nvSpPr>
        <p:spPr>
          <a:xfrm>
            <a:off x="6461976" y="266899"/>
            <a:ext cx="10050828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</a:t>
            </a:r>
            <a:r>
              <a:rPr lang="ja-JP" altLang="en-US" dirty="0"/>
              <a:t>９</a:t>
            </a:r>
            <a:r>
              <a:rPr lang="en-US" altLang="ja-JP" dirty="0"/>
              <a:t>) </a:t>
            </a:r>
            <a:r>
              <a:rPr lang="ja-JP" altLang="en-US" dirty="0"/>
              <a:t>説明変数を</a:t>
            </a:r>
            <a:r>
              <a:rPr lang="en-US" altLang="ja-JP" dirty="0"/>
              <a:t>2</a:t>
            </a:r>
            <a:r>
              <a:rPr lang="ja-JP" altLang="en-US" dirty="0"/>
              <a:t>つ使って分類する②</a:t>
            </a:r>
            <a:endParaRPr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E0A62F1-0CE9-471B-BDCF-36C93AE2C75A}"/>
              </a:ext>
            </a:extLst>
          </p:cNvPr>
          <p:cNvSpPr txBox="1"/>
          <p:nvPr/>
        </p:nvSpPr>
        <p:spPr>
          <a:xfrm>
            <a:off x="3967806" y="2205443"/>
            <a:ext cx="1522211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がく片の長さと幅が、</a:t>
            </a:r>
            <a:r>
              <a:rPr kumimoji="0" lang="en-US" altLang="ja-JP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(4.5 , 3.2</a:t>
            </a:r>
            <a:r>
              <a:rPr lang="en-US" altLang="ja-JP" sz="4400" dirty="0"/>
              <a:t>)､(</a:t>
            </a:r>
            <a:r>
              <a:rPr kumimoji="0" lang="en-US" altLang="ja-JP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5.0 , 5.5</a:t>
            </a:r>
            <a:r>
              <a:rPr lang="en-US" altLang="ja-JP" sz="4400" dirty="0"/>
              <a:t>)</a:t>
            </a:r>
            <a:r>
              <a:rPr kumimoji="0" lang="ja-JP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、</a:t>
            </a:r>
            <a:r>
              <a:rPr kumimoji="0" lang="en-US" altLang="ja-JP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(7.0, 6.0)</a:t>
            </a:r>
            <a:r>
              <a:rPr kumimoji="0" lang="ja-JP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の時は？</a:t>
            </a:r>
            <a:endParaRPr kumimoji="0" lang="en-US" altLang="ja-JP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866D4E7-C809-4422-824A-4259EED83AD5}"/>
              </a:ext>
            </a:extLst>
          </p:cNvPr>
          <p:cNvSpPr txBox="1"/>
          <p:nvPr/>
        </p:nvSpPr>
        <p:spPr>
          <a:xfrm>
            <a:off x="14896936" y="12230786"/>
            <a:ext cx="104572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2800" dirty="0"/>
              <a:t>-1</a:t>
            </a:r>
            <a:endParaRPr lang="ja-JP" altLang="en-US" sz="28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0A0321-3C75-A50E-A514-6D4F95685B8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56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949048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CB5606-11AE-4EDA-8350-887ED0672CBF}"/>
              </a:ext>
            </a:extLst>
          </p:cNvPr>
          <p:cNvSpPr txBox="1"/>
          <p:nvPr/>
        </p:nvSpPr>
        <p:spPr>
          <a:xfrm>
            <a:off x="6094227" y="3837702"/>
            <a:ext cx="12195544" cy="754052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4400" dirty="0"/>
              <a:t>check7 = model2.predict_proba([[4.5,3.2]])</a:t>
            </a:r>
          </a:p>
          <a:p>
            <a:pPr algn="l"/>
            <a:r>
              <a:rPr lang="en-US" altLang="ja-JP" sz="4400" dirty="0"/>
              <a:t>print(check7)</a:t>
            </a:r>
          </a:p>
          <a:p>
            <a:pPr algn="l"/>
            <a:r>
              <a:rPr lang="en-US" altLang="ja-JP" sz="4400" dirty="0"/>
              <a:t>[[0.95781722 0.04218278]]</a:t>
            </a:r>
          </a:p>
          <a:p>
            <a:pPr algn="l"/>
            <a:endParaRPr lang="en-US" altLang="ja-JP" sz="4400" dirty="0"/>
          </a:p>
          <a:p>
            <a:pPr algn="l"/>
            <a:r>
              <a:rPr lang="en-US" altLang="ja-JP" sz="4400" dirty="0"/>
              <a:t>check8 = model2.predict_proba([[5.0, 5.5]])</a:t>
            </a:r>
          </a:p>
          <a:p>
            <a:pPr algn="l"/>
            <a:r>
              <a:rPr lang="en-US" altLang="ja-JP" sz="4400" dirty="0"/>
              <a:t>print(check8)</a:t>
            </a:r>
          </a:p>
          <a:p>
            <a:pPr algn="l"/>
            <a:r>
              <a:rPr lang="en-US" altLang="ja-JP" sz="4400" dirty="0"/>
              <a:t>[[9.99803356e-01 1.96643916e-04]]</a:t>
            </a:r>
          </a:p>
          <a:p>
            <a:pPr algn="l"/>
            <a:endParaRPr lang="en-US" altLang="ja-JP" sz="4400" dirty="0"/>
          </a:p>
          <a:p>
            <a:pPr algn="l"/>
            <a:r>
              <a:rPr lang="en-US" altLang="ja-JP" sz="4400" dirty="0"/>
              <a:t>check9 = model2.predict_proba([[7.0, 6.0]])</a:t>
            </a:r>
          </a:p>
          <a:p>
            <a:pPr algn="l"/>
            <a:r>
              <a:rPr lang="en-US" altLang="ja-JP" sz="4400" dirty="0"/>
              <a:t>print(check9)</a:t>
            </a:r>
          </a:p>
          <a:p>
            <a:pPr algn="l"/>
            <a:r>
              <a:rPr lang="en-US" altLang="ja-JP" sz="4400" dirty="0"/>
              <a:t>[[0.97991578 0.02008422]]</a:t>
            </a:r>
            <a:endParaRPr lang="ja-JP" altLang="en-US" sz="4400" dirty="0"/>
          </a:p>
        </p:txBody>
      </p:sp>
      <p:sp>
        <p:nvSpPr>
          <p:cNvPr id="6" name="四角形">
            <a:extLst>
              <a:ext uri="{FF2B5EF4-FFF2-40B4-BE49-F238E27FC236}">
                <a16:creationId xmlns:a16="http://schemas.microsoft.com/office/drawing/2014/main" id="{6CEF8731-31CD-454E-A45F-10C7AD5C1593}"/>
              </a:ext>
            </a:extLst>
          </p:cNvPr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7" name="6) ロジスティック回帰でアヤメを分類する">
            <a:extLst>
              <a:ext uri="{FF2B5EF4-FFF2-40B4-BE49-F238E27FC236}">
                <a16:creationId xmlns:a16="http://schemas.microsoft.com/office/drawing/2014/main" id="{9DB572C8-E21C-4A64-A2BC-3654B069E9EC}"/>
              </a:ext>
            </a:extLst>
          </p:cNvPr>
          <p:cNvSpPr txBox="1"/>
          <p:nvPr/>
        </p:nvSpPr>
        <p:spPr>
          <a:xfrm>
            <a:off x="6461976" y="266899"/>
            <a:ext cx="10050828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</a:t>
            </a:r>
            <a:r>
              <a:rPr lang="ja-JP" altLang="en-US" dirty="0"/>
              <a:t>９</a:t>
            </a:r>
            <a:r>
              <a:rPr lang="en-US" altLang="ja-JP" dirty="0"/>
              <a:t>) </a:t>
            </a:r>
            <a:r>
              <a:rPr lang="ja-JP" altLang="en-US" dirty="0"/>
              <a:t>説明変数を</a:t>
            </a:r>
            <a:r>
              <a:rPr lang="en-US" altLang="ja-JP" dirty="0"/>
              <a:t>2</a:t>
            </a:r>
            <a:r>
              <a:rPr lang="ja-JP" altLang="en-US" dirty="0"/>
              <a:t>つ使って分類する②</a:t>
            </a:r>
            <a:endParaRPr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E0A62F1-0CE9-471B-BDCF-36C93AE2C75A}"/>
              </a:ext>
            </a:extLst>
          </p:cNvPr>
          <p:cNvSpPr txBox="1"/>
          <p:nvPr/>
        </p:nvSpPr>
        <p:spPr>
          <a:xfrm>
            <a:off x="3967806" y="2205443"/>
            <a:ext cx="1522211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がく片の長さと幅が、</a:t>
            </a:r>
            <a:r>
              <a:rPr kumimoji="0" lang="en-US" altLang="ja-JP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(4.5 , 3.2</a:t>
            </a:r>
            <a:r>
              <a:rPr lang="en-US" altLang="ja-JP" sz="4400" dirty="0"/>
              <a:t>)､(</a:t>
            </a:r>
            <a:r>
              <a:rPr kumimoji="0" lang="en-US" altLang="ja-JP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5.0 , 5.5</a:t>
            </a:r>
            <a:r>
              <a:rPr lang="en-US" altLang="ja-JP" sz="4400" dirty="0"/>
              <a:t>)</a:t>
            </a:r>
            <a:r>
              <a:rPr kumimoji="0" lang="ja-JP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、</a:t>
            </a:r>
            <a:r>
              <a:rPr kumimoji="0" lang="en-US" altLang="ja-JP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(7.0, 6.0)</a:t>
            </a:r>
            <a:r>
              <a:rPr kumimoji="0" lang="ja-JP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の時は？</a:t>
            </a:r>
            <a:endParaRPr kumimoji="0" lang="en-US" altLang="ja-JP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FC190A-DFC9-4CCA-8ED8-8674460574C8}"/>
              </a:ext>
            </a:extLst>
          </p:cNvPr>
          <p:cNvSpPr txBox="1"/>
          <p:nvPr/>
        </p:nvSpPr>
        <p:spPr>
          <a:xfrm>
            <a:off x="4965971" y="12338508"/>
            <a:ext cx="12188756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4000" dirty="0"/>
              <a:t>9.99803356e-01</a:t>
            </a:r>
            <a:r>
              <a:rPr lang="ja-JP" altLang="en-US" sz="4000" dirty="0"/>
              <a:t>　は　</a:t>
            </a:r>
            <a:r>
              <a:rPr lang="en-US" altLang="ja-JP" sz="4000" dirty="0"/>
              <a:t>9.99803356</a:t>
            </a:r>
            <a:r>
              <a:rPr lang="ja-JP" altLang="en-US" sz="4000" dirty="0"/>
              <a:t> </a:t>
            </a:r>
            <a:r>
              <a:rPr lang="en-US" altLang="ja-JP" sz="4000" dirty="0"/>
              <a:t>× 10</a:t>
            </a:r>
            <a:endParaRPr lang="ja-JP" altLang="en-US" sz="3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866D4E7-C809-4422-824A-4259EED83AD5}"/>
              </a:ext>
            </a:extLst>
          </p:cNvPr>
          <p:cNvSpPr txBox="1"/>
          <p:nvPr/>
        </p:nvSpPr>
        <p:spPr>
          <a:xfrm>
            <a:off x="14896936" y="12230786"/>
            <a:ext cx="104572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2800" dirty="0"/>
              <a:t>-1</a:t>
            </a:r>
            <a:endParaRPr lang="ja-JP" altLang="en-US" sz="28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98257FE-B0C9-FF99-8B84-A256EFDE62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57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37453330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733" name="まとめ"/>
          <p:cNvSpPr txBox="1"/>
          <p:nvPr/>
        </p:nvSpPr>
        <p:spPr>
          <a:xfrm>
            <a:off x="11177528" y="329238"/>
            <a:ext cx="1866901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まとめ</a:t>
            </a:r>
          </a:p>
        </p:txBody>
      </p:sp>
      <p:sp>
        <p:nvSpPr>
          <p:cNvPr id="734" name="機械学習の一歩目として、…"/>
          <p:cNvSpPr txBox="1"/>
          <p:nvPr/>
        </p:nvSpPr>
        <p:spPr>
          <a:xfrm>
            <a:off x="6134098" y="1923664"/>
            <a:ext cx="12115801" cy="1543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500"/>
            </a:pPr>
            <a:r>
              <a:t>機械学習の一歩目として、</a:t>
            </a:r>
          </a:p>
          <a:p>
            <a:pPr>
              <a:defRPr sz="4500"/>
            </a:pPr>
            <a:r>
              <a:t>線形回帰とロジスティック回帰を実践しました</a:t>
            </a:r>
          </a:p>
        </p:txBody>
      </p:sp>
      <p:sp>
        <p:nvSpPr>
          <p:cNvPr id="735" name="次回はもっと多くの機械学習に触れてみたいと思います"/>
          <p:cNvSpPr txBox="1"/>
          <p:nvPr/>
        </p:nvSpPr>
        <p:spPr>
          <a:xfrm>
            <a:off x="5011100" y="11792336"/>
            <a:ext cx="14361796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r>
              <a:rPr dirty="0" err="1"/>
              <a:t>次回はもっと多くの機械学習に触れてみたいと思います</a:t>
            </a:r>
            <a:endParaRPr dirty="0"/>
          </a:p>
        </p:txBody>
      </p:sp>
      <p:sp>
        <p:nvSpPr>
          <p:cNvPr id="6" name="①学習モデルの選択(今回は線形回帰)…">
            <a:extLst>
              <a:ext uri="{FF2B5EF4-FFF2-40B4-BE49-F238E27FC236}">
                <a16:creationId xmlns:a16="http://schemas.microsoft.com/office/drawing/2014/main" id="{40A4F8CD-05EA-4B7C-8678-D4DC451FA817}"/>
              </a:ext>
            </a:extLst>
          </p:cNvPr>
          <p:cNvSpPr txBox="1"/>
          <p:nvPr/>
        </p:nvSpPr>
        <p:spPr>
          <a:xfrm>
            <a:off x="1425667" y="4335026"/>
            <a:ext cx="10272992" cy="601190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500"/>
            </a:pPr>
            <a:r>
              <a:rPr sz="3200" dirty="0"/>
              <a:t>①</a:t>
            </a:r>
            <a:r>
              <a:rPr sz="3200" dirty="0" err="1"/>
              <a:t>学習モデルの選択</a:t>
            </a:r>
            <a:r>
              <a:rPr sz="3200" dirty="0"/>
              <a:t>(</a:t>
            </a:r>
            <a:r>
              <a:rPr sz="3200" dirty="0" err="1"/>
              <a:t>今回は線形回帰</a:t>
            </a:r>
            <a:r>
              <a:rPr sz="3200" dirty="0"/>
              <a:t>)</a:t>
            </a:r>
          </a:p>
          <a:p>
            <a:pPr algn="l">
              <a:defRPr sz="3500"/>
            </a:pPr>
            <a:r>
              <a:rPr sz="3200" dirty="0"/>
              <a:t>(</a:t>
            </a:r>
            <a:r>
              <a:rPr sz="3200" dirty="0" err="1"/>
              <a:t>モデル名</a:t>
            </a:r>
            <a:r>
              <a:rPr sz="3200" dirty="0"/>
              <a:t>) = </a:t>
            </a:r>
            <a:r>
              <a:rPr sz="32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LinearRegression</a:t>
            </a:r>
            <a:r>
              <a:rPr sz="3200" dirty="0"/>
              <a:t>()</a:t>
            </a:r>
          </a:p>
          <a:p>
            <a:pPr algn="l">
              <a:defRPr sz="3500"/>
            </a:pPr>
            <a:endParaRPr sz="3200" dirty="0"/>
          </a:p>
          <a:p>
            <a:pPr algn="l">
              <a:defRPr sz="3500"/>
            </a:pPr>
            <a:r>
              <a:rPr sz="3200" dirty="0"/>
              <a:t>②</a:t>
            </a:r>
            <a:r>
              <a:rPr sz="3200" dirty="0" err="1"/>
              <a:t>データを入れて学習させる</a:t>
            </a:r>
            <a:endParaRPr sz="3200" dirty="0"/>
          </a:p>
          <a:p>
            <a:pPr algn="l">
              <a:defRPr sz="3500"/>
            </a:pPr>
            <a:r>
              <a:rPr sz="3200" dirty="0"/>
              <a:t>(</a:t>
            </a:r>
            <a:r>
              <a:rPr sz="3200" dirty="0" err="1"/>
              <a:t>モデル名</a:t>
            </a:r>
            <a:r>
              <a:rPr sz="3200" dirty="0"/>
              <a:t>).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fit</a:t>
            </a:r>
            <a:r>
              <a:rPr sz="3200" dirty="0"/>
              <a:t>(</a:t>
            </a:r>
            <a:r>
              <a:rPr sz="3200" dirty="0" err="1"/>
              <a:t>説明変数,目的変数</a:t>
            </a:r>
            <a:r>
              <a:rPr sz="3200" dirty="0"/>
              <a:t>)</a:t>
            </a:r>
          </a:p>
          <a:p>
            <a:pPr algn="l">
              <a:defRPr sz="3500"/>
            </a:pPr>
            <a:endParaRPr sz="3200" dirty="0"/>
          </a:p>
          <a:p>
            <a:pPr algn="l">
              <a:defRPr sz="3500"/>
            </a:pPr>
            <a:r>
              <a:rPr sz="3200" dirty="0"/>
              <a:t>③</a:t>
            </a:r>
            <a:r>
              <a:rPr sz="3200" dirty="0" err="1"/>
              <a:t>傾き</a:t>
            </a:r>
            <a:r>
              <a:rPr sz="3200" dirty="0"/>
              <a:t>(</a:t>
            </a:r>
            <a:r>
              <a:rPr sz="3200" dirty="0" err="1"/>
              <a:t>偏回帰係数</a:t>
            </a:r>
            <a:r>
              <a:rPr sz="3200" dirty="0"/>
              <a:t>)</a:t>
            </a:r>
            <a:r>
              <a:rPr sz="3200" dirty="0" err="1"/>
              <a:t>と切片</a:t>
            </a:r>
            <a:r>
              <a:rPr sz="3200" dirty="0"/>
              <a:t>(</a:t>
            </a:r>
            <a:r>
              <a:rPr sz="3200" dirty="0" err="1"/>
              <a:t>定数項</a:t>
            </a:r>
            <a:r>
              <a:rPr sz="3200" dirty="0"/>
              <a:t>)</a:t>
            </a:r>
            <a:r>
              <a:rPr sz="3200" dirty="0" err="1"/>
              <a:t>を求める</a:t>
            </a:r>
            <a:endParaRPr sz="3200" dirty="0"/>
          </a:p>
          <a:p>
            <a:pPr algn="l">
              <a:defRPr sz="3500"/>
            </a:pPr>
            <a:r>
              <a:rPr sz="3200" dirty="0"/>
              <a:t>(</a:t>
            </a:r>
            <a:r>
              <a:rPr sz="3200" dirty="0" err="1"/>
              <a:t>モデル名</a:t>
            </a:r>
            <a:r>
              <a:rPr sz="3200" dirty="0"/>
              <a:t>).</a:t>
            </a:r>
            <a:r>
              <a:rPr sz="32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coef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_</a:t>
            </a:r>
            <a:r>
              <a:rPr sz="3200" dirty="0"/>
              <a:t>             #傾き</a:t>
            </a:r>
          </a:p>
          <a:p>
            <a:pPr algn="l">
              <a:defRPr sz="3500"/>
            </a:pPr>
            <a:r>
              <a:rPr sz="3200" dirty="0"/>
              <a:t>(</a:t>
            </a:r>
            <a:r>
              <a:rPr sz="3200" dirty="0" err="1"/>
              <a:t>モデル名</a:t>
            </a:r>
            <a:r>
              <a:rPr sz="3200" dirty="0"/>
              <a:t>).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intercept_ </a:t>
            </a:r>
            <a:r>
              <a:rPr sz="3200" dirty="0"/>
              <a:t>     #切片</a:t>
            </a:r>
          </a:p>
          <a:p>
            <a:pPr algn="l">
              <a:defRPr sz="3500"/>
            </a:pPr>
            <a:endParaRPr sz="3200" dirty="0"/>
          </a:p>
          <a:p>
            <a:pPr algn="l">
              <a:defRPr sz="3500"/>
            </a:pPr>
            <a:r>
              <a:rPr sz="3200" dirty="0"/>
              <a:t>④</a:t>
            </a:r>
            <a:r>
              <a:rPr sz="3200" dirty="0" err="1"/>
              <a:t>予測を行う</a:t>
            </a:r>
            <a:r>
              <a:rPr lang="en-US" sz="3200" dirty="0"/>
              <a:t> </a:t>
            </a:r>
            <a:endParaRPr sz="3200" dirty="0"/>
          </a:p>
          <a:p>
            <a:pPr algn="l">
              <a:defRPr sz="3500"/>
            </a:pPr>
            <a:r>
              <a:rPr sz="3200" dirty="0"/>
              <a:t>(</a:t>
            </a:r>
            <a:r>
              <a:rPr sz="3200" dirty="0" err="1"/>
              <a:t>モデル名</a:t>
            </a:r>
            <a:r>
              <a:rPr sz="3200" dirty="0"/>
              <a:t>).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predict</a:t>
            </a:r>
            <a:r>
              <a:rPr sz="3200" dirty="0"/>
              <a:t>(</a:t>
            </a:r>
            <a:r>
              <a:rPr sz="3200" dirty="0" err="1"/>
              <a:t>新たな説明変数</a:t>
            </a:r>
            <a:r>
              <a:rPr sz="3200" dirty="0"/>
              <a:t>) </a:t>
            </a:r>
          </a:p>
        </p:txBody>
      </p:sp>
      <p:sp>
        <p:nvSpPr>
          <p:cNvPr id="7" name="①学習モデルの選択(今回は線形回帰)…">
            <a:extLst>
              <a:ext uri="{FF2B5EF4-FFF2-40B4-BE49-F238E27FC236}">
                <a16:creationId xmlns:a16="http://schemas.microsoft.com/office/drawing/2014/main" id="{87334C97-CB68-40D5-B7B1-EE5BF736CFCF}"/>
              </a:ext>
            </a:extLst>
          </p:cNvPr>
          <p:cNvSpPr txBox="1"/>
          <p:nvPr/>
        </p:nvSpPr>
        <p:spPr>
          <a:xfrm>
            <a:off x="12685343" y="4335026"/>
            <a:ext cx="10718850" cy="650434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/>
            </a:pPr>
            <a:r>
              <a:rPr sz="3200" dirty="0"/>
              <a:t>①</a:t>
            </a:r>
            <a:r>
              <a:rPr sz="3200" dirty="0" err="1"/>
              <a:t>学習モデルの選択</a:t>
            </a:r>
            <a:r>
              <a:rPr sz="3200" dirty="0"/>
              <a:t>(</a:t>
            </a:r>
            <a:r>
              <a:rPr sz="3200" dirty="0" err="1"/>
              <a:t>今回は</a:t>
            </a:r>
            <a:r>
              <a:rPr lang="ja-JP" altLang="en-US" sz="3200" dirty="0"/>
              <a:t>ロジスティック回帰</a:t>
            </a:r>
            <a:r>
              <a:rPr sz="3200" dirty="0"/>
              <a:t>)</a:t>
            </a:r>
          </a:p>
          <a:p>
            <a:pPr algn="l">
              <a:defRPr sz="4500"/>
            </a:pPr>
            <a:r>
              <a:rPr sz="3200" dirty="0"/>
              <a:t>(</a:t>
            </a:r>
            <a:r>
              <a:rPr sz="3200" dirty="0" err="1"/>
              <a:t>モデル名</a:t>
            </a:r>
            <a:r>
              <a:rPr sz="3200" dirty="0"/>
              <a:t>) = </a:t>
            </a:r>
            <a:r>
              <a:rPr sz="32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</a:t>
            </a:r>
            <a:r>
              <a:rPr lang="en-US" sz="32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ogistic</a:t>
            </a:r>
            <a:r>
              <a:rPr sz="32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Regression</a:t>
            </a:r>
            <a:r>
              <a:rPr sz="3200" dirty="0"/>
              <a:t>()</a:t>
            </a:r>
          </a:p>
          <a:p>
            <a:pPr algn="l">
              <a:defRPr sz="4500"/>
            </a:pPr>
            <a:endParaRPr sz="3200" dirty="0"/>
          </a:p>
          <a:p>
            <a:pPr algn="l">
              <a:defRPr sz="4500"/>
            </a:pPr>
            <a:r>
              <a:rPr sz="3200" dirty="0"/>
              <a:t>②</a:t>
            </a:r>
            <a:r>
              <a:rPr sz="3200" dirty="0" err="1"/>
              <a:t>データを入れて学習させる</a:t>
            </a:r>
            <a:endParaRPr sz="3200" dirty="0"/>
          </a:p>
          <a:p>
            <a:pPr algn="l">
              <a:defRPr sz="4500"/>
            </a:pPr>
            <a:r>
              <a:rPr sz="3200" dirty="0"/>
              <a:t>(</a:t>
            </a:r>
            <a:r>
              <a:rPr sz="3200" dirty="0" err="1"/>
              <a:t>モデル名</a:t>
            </a:r>
            <a:r>
              <a:rPr sz="3200" dirty="0"/>
              <a:t>).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fit</a:t>
            </a:r>
            <a:r>
              <a:rPr sz="3200" dirty="0"/>
              <a:t>(</a:t>
            </a:r>
            <a:r>
              <a:rPr sz="3200" dirty="0" err="1"/>
              <a:t>説明変数,目的変数</a:t>
            </a:r>
            <a:r>
              <a:rPr sz="3200" dirty="0"/>
              <a:t>)</a:t>
            </a:r>
          </a:p>
          <a:p>
            <a:pPr algn="l">
              <a:defRPr sz="4500"/>
            </a:pPr>
            <a:endParaRPr sz="3200" dirty="0"/>
          </a:p>
          <a:p>
            <a:pPr algn="l">
              <a:defRPr sz="4500"/>
            </a:pPr>
            <a:r>
              <a:rPr sz="3200" dirty="0"/>
              <a:t>③</a:t>
            </a:r>
            <a:r>
              <a:rPr sz="3200" dirty="0" err="1"/>
              <a:t>傾き</a:t>
            </a:r>
            <a:r>
              <a:rPr sz="3200" dirty="0"/>
              <a:t>(</a:t>
            </a:r>
            <a:r>
              <a:rPr sz="3200" dirty="0" err="1"/>
              <a:t>偏回帰係数</a:t>
            </a:r>
            <a:r>
              <a:rPr sz="3200" dirty="0"/>
              <a:t>)</a:t>
            </a:r>
            <a:r>
              <a:rPr sz="3200" dirty="0" err="1"/>
              <a:t>と切片</a:t>
            </a:r>
            <a:r>
              <a:rPr sz="3200" dirty="0"/>
              <a:t>(</a:t>
            </a:r>
            <a:r>
              <a:rPr sz="3200" dirty="0" err="1"/>
              <a:t>定数項</a:t>
            </a:r>
            <a:r>
              <a:rPr sz="3200" dirty="0"/>
              <a:t>)</a:t>
            </a:r>
            <a:r>
              <a:rPr sz="3200" dirty="0" err="1"/>
              <a:t>を求める</a:t>
            </a:r>
            <a:endParaRPr sz="3200" dirty="0"/>
          </a:p>
          <a:p>
            <a:pPr algn="l">
              <a:defRPr sz="4500"/>
            </a:pPr>
            <a:r>
              <a:rPr sz="3200" dirty="0"/>
              <a:t>(</a:t>
            </a:r>
            <a:r>
              <a:rPr sz="3200" dirty="0" err="1"/>
              <a:t>モデル名</a:t>
            </a:r>
            <a:r>
              <a:rPr sz="3200" dirty="0"/>
              <a:t>).</a:t>
            </a:r>
            <a:r>
              <a:rPr sz="32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coef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_</a:t>
            </a:r>
            <a:r>
              <a:rPr sz="3200" dirty="0"/>
              <a:t>             #傾き</a:t>
            </a:r>
          </a:p>
          <a:p>
            <a:pPr algn="l">
              <a:defRPr sz="4500"/>
            </a:pPr>
            <a:r>
              <a:rPr sz="3200" dirty="0"/>
              <a:t>(</a:t>
            </a:r>
            <a:r>
              <a:rPr sz="3200" dirty="0" err="1"/>
              <a:t>モデル名</a:t>
            </a:r>
            <a:r>
              <a:rPr sz="3200" dirty="0"/>
              <a:t>).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intercept_ </a:t>
            </a:r>
            <a:r>
              <a:rPr sz="3200" dirty="0"/>
              <a:t>     #切片</a:t>
            </a:r>
          </a:p>
          <a:p>
            <a:pPr algn="l">
              <a:defRPr sz="4500"/>
            </a:pPr>
            <a:endParaRPr sz="3200" dirty="0"/>
          </a:p>
          <a:p>
            <a:pPr algn="l">
              <a:defRPr sz="4500"/>
            </a:pPr>
            <a:r>
              <a:rPr sz="3200" dirty="0"/>
              <a:t>④</a:t>
            </a:r>
            <a:r>
              <a:rPr sz="3200" dirty="0" err="1"/>
              <a:t>予測を行う</a:t>
            </a:r>
            <a:endParaRPr sz="3200" dirty="0"/>
          </a:p>
          <a:p>
            <a:pPr algn="l">
              <a:defRPr sz="4500"/>
            </a:pPr>
            <a:r>
              <a:rPr sz="3200" dirty="0"/>
              <a:t>(</a:t>
            </a:r>
            <a:r>
              <a:rPr sz="3200" dirty="0" err="1"/>
              <a:t>モデル名</a:t>
            </a:r>
            <a:r>
              <a:rPr sz="3200" dirty="0"/>
              <a:t>).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predict</a:t>
            </a:r>
            <a:r>
              <a:rPr sz="3200" dirty="0"/>
              <a:t>(</a:t>
            </a:r>
            <a:r>
              <a:rPr sz="3200" dirty="0" err="1"/>
              <a:t>新たな説明変数</a:t>
            </a:r>
            <a:r>
              <a:rPr sz="3200" dirty="0"/>
              <a:t>) </a:t>
            </a:r>
            <a:endParaRPr lang="en-US" sz="3200" dirty="0"/>
          </a:p>
          <a:p>
            <a:pPr algn="l">
              <a:defRPr sz="4500"/>
            </a:pPr>
            <a:r>
              <a:rPr lang="en-US" sz="3200" dirty="0"/>
              <a:t>(</a:t>
            </a:r>
            <a:r>
              <a:rPr lang="ja-JP" altLang="en-US" sz="3200" dirty="0"/>
              <a:t>モデル名</a:t>
            </a:r>
            <a:r>
              <a:rPr lang="en-US" altLang="ja-JP" sz="3200" dirty="0"/>
              <a:t>).</a:t>
            </a:r>
            <a:r>
              <a:rPr lang="en-US" altLang="ja-JP" sz="3200" dirty="0" err="1">
                <a:solidFill>
                  <a:srgbClr val="FF0000"/>
                </a:solidFill>
              </a:rPr>
              <a:t>predict_proba</a:t>
            </a:r>
            <a:r>
              <a:rPr lang="en-US" altLang="ja-JP" sz="3200" dirty="0"/>
              <a:t>(</a:t>
            </a:r>
            <a:r>
              <a:rPr lang="ja-JP" altLang="en-US" sz="3200" dirty="0"/>
              <a:t>新たな説明変数） </a:t>
            </a:r>
            <a:endParaRPr sz="32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162AF64-D609-2568-9E44-AEE3174E5AE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58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727" name="他の説明変数でも試してみよう"/>
          <p:cNvSpPr txBox="1"/>
          <p:nvPr/>
        </p:nvSpPr>
        <p:spPr>
          <a:xfrm>
            <a:off x="8616047" y="329238"/>
            <a:ext cx="8263891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他の説明変数でも試してみよう</a:t>
            </a:r>
          </a:p>
        </p:txBody>
      </p:sp>
      <p:sp>
        <p:nvSpPr>
          <p:cNvPr id="730" name="花びらの長さが4.5の時のヒオウギアヤメかブルーフラッグを分類してみよう"/>
          <p:cNvSpPr txBox="1"/>
          <p:nvPr/>
        </p:nvSpPr>
        <p:spPr>
          <a:xfrm>
            <a:off x="3087622" y="2409303"/>
            <a:ext cx="17581736" cy="2995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 algn="l"/>
            <a:r>
              <a:rPr lang="ja-JP" altLang="en-US" dirty="0"/>
              <a:t>ヒオウギアヤメとブルーフラッグのデータを用いて、</a:t>
            </a:r>
          </a:p>
          <a:p>
            <a:pPr algn="l"/>
            <a:r>
              <a:rPr lang="ja-JP" altLang="en-US" dirty="0"/>
              <a:t>花びらの長さと幅を説明変数としてロジスティック回帰を行い、</a:t>
            </a:r>
            <a:endParaRPr lang="en-US" altLang="ja-JP" dirty="0"/>
          </a:p>
          <a:p>
            <a:pPr algn="l"/>
            <a:r>
              <a:rPr lang="ja-JP" altLang="en-US" dirty="0"/>
              <a:t>花びらの長さが３</a:t>
            </a:r>
            <a:r>
              <a:rPr lang="en-US" altLang="ja-JP" dirty="0"/>
              <a:t>.</a:t>
            </a:r>
            <a:r>
              <a:rPr lang="ja-JP" altLang="en-US" dirty="0"/>
              <a:t>２、花びらの幅が</a:t>
            </a:r>
            <a:r>
              <a:rPr lang="en-US" altLang="ja-JP" dirty="0"/>
              <a:t>1.1</a:t>
            </a:r>
            <a:r>
              <a:rPr lang="ja-JP" altLang="en-US" dirty="0"/>
              <a:t>の時の</a:t>
            </a:r>
            <a:endParaRPr lang="en-US" altLang="ja-JP" dirty="0"/>
          </a:p>
          <a:p>
            <a:pPr algn="l"/>
            <a:r>
              <a:rPr lang="ja-JP" altLang="en-US" dirty="0"/>
              <a:t>ブルーフラッグである確率を求めよう</a:t>
            </a:r>
            <a:endParaRPr dirty="0"/>
          </a:p>
        </p:txBody>
      </p:sp>
      <p:sp>
        <p:nvSpPr>
          <p:cNvPr id="9" name="花びらの長さが4.5の時のヒオウギアヤメかブルーフラッグを分類してみよう">
            <a:extLst>
              <a:ext uri="{FF2B5EF4-FFF2-40B4-BE49-F238E27FC236}">
                <a16:creationId xmlns:a16="http://schemas.microsoft.com/office/drawing/2014/main" id="{80E5F655-AD60-4C1E-8334-2D31EE65B989}"/>
              </a:ext>
            </a:extLst>
          </p:cNvPr>
          <p:cNvSpPr txBox="1"/>
          <p:nvPr/>
        </p:nvSpPr>
        <p:spPr>
          <a:xfrm>
            <a:off x="3087622" y="6434134"/>
            <a:ext cx="17581736" cy="2995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 algn="l"/>
            <a:r>
              <a:rPr lang="ja-JP" altLang="en-US" dirty="0"/>
              <a:t>ブルーフラッグとバージニカのデータを用いて、</a:t>
            </a:r>
          </a:p>
          <a:p>
            <a:pPr algn="l"/>
            <a:r>
              <a:rPr lang="ja-JP" altLang="en-US" dirty="0"/>
              <a:t>花びらの長さと幅を説明変数としてロジスティック回帰を行い、</a:t>
            </a:r>
            <a:endParaRPr lang="en-US" altLang="ja-JP" dirty="0"/>
          </a:p>
          <a:p>
            <a:pPr algn="l"/>
            <a:r>
              <a:rPr lang="ja-JP" altLang="en-US" dirty="0"/>
              <a:t>花びらの長さが３</a:t>
            </a:r>
            <a:r>
              <a:rPr lang="en-US" altLang="ja-JP" dirty="0"/>
              <a:t>.</a:t>
            </a:r>
            <a:r>
              <a:rPr lang="ja-JP" altLang="en-US" dirty="0"/>
              <a:t>２、花びらの幅が</a:t>
            </a:r>
            <a:r>
              <a:rPr lang="en-US" altLang="ja-JP" dirty="0"/>
              <a:t>1.1</a:t>
            </a:r>
            <a:r>
              <a:rPr lang="ja-JP" altLang="en-US" dirty="0"/>
              <a:t>の時の</a:t>
            </a:r>
            <a:endParaRPr lang="en-US" altLang="ja-JP" dirty="0"/>
          </a:p>
          <a:p>
            <a:pPr algn="l"/>
            <a:r>
              <a:rPr lang="ja-JP" altLang="en-US" dirty="0"/>
              <a:t>ブルーフラッグである確率を求めよう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A47CB22-5D27-B4BE-4B84-140E64002C9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59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55" name="機械学習を実践してみよう！！"/>
          <p:cNvSpPr txBox="1"/>
          <p:nvPr/>
        </p:nvSpPr>
        <p:spPr>
          <a:xfrm>
            <a:off x="8022108" y="251907"/>
            <a:ext cx="9514031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機械学習を実践してみよう！！</a:t>
            </a:r>
          </a:p>
        </p:txBody>
      </p:sp>
      <p:grpSp>
        <p:nvGrpSpPr>
          <p:cNvPr id="201" name="グループ"/>
          <p:cNvGrpSpPr/>
          <p:nvPr/>
        </p:nvGrpSpPr>
        <p:grpSpPr>
          <a:xfrm>
            <a:off x="1464130" y="3285165"/>
            <a:ext cx="20902440" cy="7733744"/>
            <a:chOff x="0" y="0"/>
            <a:chExt cx="20902439" cy="7733742"/>
          </a:xfrm>
        </p:grpSpPr>
        <p:sp>
          <p:nvSpPr>
            <p:cNvPr id="156" name="リンゴ"/>
            <p:cNvSpPr/>
            <p:nvPr/>
          </p:nvSpPr>
          <p:spPr>
            <a:xfrm>
              <a:off x="4348795" y="619362"/>
              <a:ext cx="1539182" cy="1751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10" h="20613" extrusionOk="0">
                  <a:moveTo>
                    <a:pt x="0" y="2"/>
                  </a:moveTo>
                  <a:cubicBezTo>
                    <a:pt x="1451" y="3943"/>
                    <a:pt x="5157" y="4456"/>
                    <a:pt x="6978" y="3382"/>
                  </a:cubicBezTo>
                  <a:cubicBezTo>
                    <a:pt x="7286" y="3563"/>
                    <a:pt x="8060" y="4073"/>
                    <a:pt x="8550" y="4884"/>
                  </a:cubicBezTo>
                  <a:cubicBezTo>
                    <a:pt x="8454" y="5252"/>
                    <a:pt x="8387" y="5636"/>
                    <a:pt x="8341" y="6039"/>
                  </a:cubicBezTo>
                  <a:cubicBezTo>
                    <a:pt x="7169" y="5159"/>
                    <a:pt x="4412" y="3710"/>
                    <a:pt x="1571" y="6696"/>
                  </a:cubicBezTo>
                  <a:cubicBezTo>
                    <a:pt x="-2090" y="10545"/>
                    <a:pt x="1666" y="17304"/>
                    <a:pt x="3532" y="19171"/>
                  </a:cubicBezTo>
                  <a:cubicBezTo>
                    <a:pt x="5051" y="20690"/>
                    <a:pt x="7284" y="21033"/>
                    <a:pt x="8895" y="20084"/>
                  </a:cubicBezTo>
                  <a:cubicBezTo>
                    <a:pt x="10541" y="20966"/>
                    <a:pt x="12760" y="20533"/>
                    <a:pt x="14220" y="18952"/>
                  </a:cubicBezTo>
                  <a:cubicBezTo>
                    <a:pt x="16014" y="17010"/>
                    <a:pt x="19510" y="10100"/>
                    <a:pt x="15705" y="6404"/>
                  </a:cubicBezTo>
                  <a:cubicBezTo>
                    <a:pt x="12821" y="3604"/>
                    <a:pt x="10177" y="5030"/>
                    <a:pt x="8996" y="5962"/>
                  </a:cubicBezTo>
                  <a:cubicBezTo>
                    <a:pt x="9362" y="4276"/>
                    <a:pt x="10299" y="2881"/>
                    <a:pt x="11830" y="1818"/>
                  </a:cubicBezTo>
                  <a:cubicBezTo>
                    <a:pt x="12127" y="1605"/>
                    <a:pt x="11429" y="972"/>
                    <a:pt x="11062" y="1235"/>
                  </a:cubicBezTo>
                  <a:cubicBezTo>
                    <a:pt x="9865" y="2172"/>
                    <a:pt x="9134" y="3168"/>
                    <a:pt x="8722" y="4327"/>
                  </a:cubicBezTo>
                  <a:cubicBezTo>
                    <a:pt x="8152" y="3554"/>
                    <a:pt x="7406" y="3094"/>
                    <a:pt x="7137" y="2944"/>
                  </a:cubicBezTo>
                  <a:cubicBezTo>
                    <a:pt x="6952" y="2300"/>
                    <a:pt x="6374" y="756"/>
                    <a:pt x="4976" y="243"/>
                  </a:cubicBezTo>
                  <a:cubicBezTo>
                    <a:pt x="2769" y="-567"/>
                    <a:pt x="2384" y="993"/>
                    <a:pt x="0" y="2"/>
                  </a:cubicBez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57" name="バナナ"/>
            <p:cNvSpPr/>
            <p:nvPr/>
          </p:nvSpPr>
          <p:spPr>
            <a:xfrm>
              <a:off x="1142033" y="4997185"/>
              <a:ext cx="1275272" cy="135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48" h="20072" extrusionOk="0">
                  <a:moveTo>
                    <a:pt x="17419" y="1"/>
                  </a:moveTo>
                  <a:cubicBezTo>
                    <a:pt x="17020" y="17"/>
                    <a:pt x="16510" y="237"/>
                    <a:pt x="16540" y="455"/>
                  </a:cubicBezTo>
                  <a:cubicBezTo>
                    <a:pt x="16966" y="3528"/>
                    <a:pt x="16746" y="4498"/>
                    <a:pt x="16243" y="5038"/>
                  </a:cubicBezTo>
                  <a:cubicBezTo>
                    <a:pt x="11841" y="9762"/>
                    <a:pt x="13185" y="11967"/>
                    <a:pt x="3522" y="15416"/>
                  </a:cubicBezTo>
                  <a:cubicBezTo>
                    <a:pt x="1632" y="16073"/>
                    <a:pt x="481" y="16953"/>
                    <a:pt x="0" y="18249"/>
                  </a:cubicBezTo>
                  <a:cubicBezTo>
                    <a:pt x="245" y="18993"/>
                    <a:pt x="538" y="19412"/>
                    <a:pt x="538" y="19412"/>
                  </a:cubicBezTo>
                  <a:cubicBezTo>
                    <a:pt x="538" y="19412"/>
                    <a:pt x="4624" y="21591"/>
                    <a:pt x="11089" y="18030"/>
                  </a:cubicBezTo>
                  <a:cubicBezTo>
                    <a:pt x="17845" y="14310"/>
                    <a:pt x="21600" y="9045"/>
                    <a:pt x="18376" y="4166"/>
                  </a:cubicBezTo>
                  <a:cubicBezTo>
                    <a:pt x="18376" y="4166"/>
                    <a:pt x="17979" y="1181"/>
                    <a:pt x="17878" y="235"/>
                  </a:cubicBezTo>
                  <a:cubicBezTo>
                    <a:pt x="17859" y="54"/>
                    <a:pt x="17659" y="-9"/>
                    <a:pt x="17419" y="1"/>
                  </a:cubicBezTo>
                  <a:close/>
                </a:path>
              </a:pathLst>
            </a:custGeom>
            <a:solidFill>
              <a:schemeClr val="accent4">
                <a:hueOff val="-461056"/>
                <a:satOff val="4338"/>
                <a:lumOff val="-10225"/>
              </a:scheme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58" name="矢印"/>
            <p:cNvSpPr/>
            <p:nvPr/>
          </p:nvSpPr>
          <p:spPr>
            <a:xfrm>
              <a:off x="10972315" y="3558899"/>
              <a:ext cx="2868490" cy="1270001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59" name="レモン/ライム"/>
            <p:cNvSpPr/>
            <p:nvPr/>
          </p:nvSpPr>
          <p:spPr>
            <a:xfrm>
              <a:off x="6090813" y="3635164"/>
              <a:ext cx="1696741" cy="107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6301" y="0"/>
                    <a:pt x="2529" y="3506"/>
                    <a:pt x="1507" y="8229"/>
                  </a:cubicBezTo>
                  <a:cubicBezTo>
                    <a:pt x="1398" y="8733"/>
                    <a:pt x="1137" y="9104"/>
                    <a:pt x="819" y="9277"/>
                  </a:cubicBezTo>
                  <a:cubicBezTo>
                    <a:pt x="334" y="9543"/>
                    <a:pt x="0" y="10125"/>
                    <a:pt x="0" y="10800"/>
                  </a:cubicBezTo>
                  <a:cubicBezTo>
                    <a:pt x="0" y="11475"/>
                    <a:pt x="334" y="12057"/>
                    <a:pt x="819" y="12323"/>
                  </a:cubicBezTo>
                  <a:cubicBezTo>
                    <a:pt x="1137" y="12496"/>
                    <a:pt x="1398" y="12867"/>
                    <a:pt x="1507" y="13371"/>
                  </a:cubicBezTo>
                  <a:cubicBezTo>
                    <a:pt x="2529" y="18094"/>
                    <a:pt x="6301" y="21600"/>
                    <a:pt x="10800" y="21600"/>
                  </a:cubicBezTo>
                  <a:cubicBezTo>
                    <a:pt x="15299" y="21600"/>
                    <a:pt x="19071" y="18094"/>
                    <a:pt x="20093" y="13371"/>
                  </a:cubicBezTo>
                  <a:cubicBezTo>
                    <a:pt x="20202" y="12867"/>
                    <a:pt x="20463" y="12496"/>
                    <a:pt x="20781" y="12323"/>
                  </a:cubicBezTo>
                  <a:cubicBezTo>
                    <a:pt x="21266" y="12057"/>
                    <a:pt x="21600" y="11475"/>
                    <a:pt x="21600" y="10800"/>
                  </a:cubicBezTo>
                  <a:cubicBezTo>
                    <a:pt x="21600" y="10125"/>
                    <a:pt x="21266" y="9543"/>
                    <a:pt x="20781" y="9277"/>
                  </a:cubicBezTo>
                  <a:cubicBezTo>
                    <a:pt x="20463" y="9104"/>
                    <a:pt x="20202" y="8733"/>
                    <a:pt x="20093" y="8229"/>
                  </a:cubicBezTo>
                  <a:cubicBezTo>
                    <a:pt x="19071" y="3506"/>
                    <a:pt x="15299" y="0"/>
                    <a:pt x="10800" y="0"/>
                  </a:cubicBezTo>
                  <a:close/>
                </a:path>
              </a:pathLst>
            </a:custGeom>
            <a:solidFill>
              <a:srgbClr val="FFFB00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60" name="リンゴ"/>
            <p:cNvSpPr/>
            <p:nvPr/>
          </p:nvSpPr>
          <p:spPr>
            <a:xfrm>
              <a:off x="3363977" y="4809993"/>
              <a:ext cx="1539182" cy="1751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10" h="20613" extrusionOk="0">
                  <a:moveTo>
                    <a:pt x="0" y="2"/>
                  </a:moveTo>
                  <a:cubicBezTo>
                    <a:pt x="1451" y="3943"/>
                    <a:pt x="5157" y="4456"/>
                    <a:pt x="6978" y="3382"/>
                  </a:cubicBezTo>
                  <a:cubicBezTo>
                    <a:pt x="7286" y="3563"/>
                    <a:pt x="8060" y="4073"/>
                    <a:pt x="8550" y="4884"/>
                  </a:cubicBezTo>
                  <a:cubicBezTo>
                    <a:pt x="8454" y="5252"/>
                    <a:pt x="8387" y="5636"/>
                    <a:pt x="8341" y="6039"/>
                  </a:cubicBezTo>
                  <a:cubicBezTo>
                    <a:pt x="7169" y="5159"/>
                    <a:pt x="4412" y="3710"/>
                    <a:pt x="1571" y="6696"/>
                  </a:cubicBezTo>
                  <a:cubicBezTo>
                    <a:pt x="-2090" y="10545"/>
                    <a:pt x="1666" y="17304"/>
                    <a:pt x="3532" y="19171"/>
                  </a:cubicBezTo>
                  <a:cubicBezTo>
                    <a:pt x="5051" y="20690"/>
                    <a:pt x="7284" y="21033"/>
                    <a:pt x="8895" y="20084"/>
                  </a:cubicBezTo>
                  <a:cubicBezTo>
                    <a:pt x="10541" y="20966"/>
                    <a:pt x="12760" y="20533"/>
                    <a:pt x="14220" y="18952"/>
                  </a:cubicBezTo>
                  <a:cubicBezTo>
                    <a:pt x="16014" y="17010"/>
                    <a:pt x="19510" y="10100"/>
                    <a:pt x="15705" y="6404"/>
                  </a:cubicBezTo>
                  <a:cubicBezTo>
                    <a:pt x="12821" y="3604"/>
                    <a:pt x="10177" y="5030"/>
                    <a:pt x="8996" y="5962"/>
                  </a:cubicBezTo>
                  <a:cubicBezTo>
                    <a:pt x="9362" y="4276"/>
                    <a:pt x="10299" y="2881"/>
                    <a:pt x="11830" y="1818"/>
                  </a:cubicBezTo>
                  <a:cubicBezTo>
                    <a:pt x="12127" y="1605"/>
                    <a:pt x="11429" y="972"/>
                    <a:pt x="11062" y="1235"/>
                  </a:cubicBezTo>
                  <a:cubicBezTo>
                    <a:pt x="9865" y="2172"/>
                    <a:pt x="9134" y="3168"/>
                    <a:pt x="8722" y="4327"/>
                  </a:cubicBezTo>
                  <a:cubicBezTo>
                    <a:pt x="8152" y="3554"/>
                    <a:pt x="7406" y="3094"/>
                    <a:pt x="7137" y="2944"/>
                  </a:cubicBezTo>
                  <a:cubicBezTo>
                    <a:pt x="6952" y="2300"/>
                    <a:pt x="6374" y="756"/>
                    <a:pt x="4976" y="243"/>
                  </a:cubicBezTo>
                  <a:cubicBezTo>
                    <a:pt x="2769" y="-567"/>
                    <a:pt x="2384" y="993"/>
                    <a:pt x="0" y="2"/>
                  </a:cubicBez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61" name="リンゴ"/>
            <p:cNvSpPr/>
            <p:nvPr/>
          </p:nvSpPr>
          <p:spPr>
            <a:xfrm>
              <a:off x="6786972" y="1668482"/>
              <a:ext cx="1539182" cy="1751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10" h="20613" extrusionOk="0">
                  <a:moveTo>
                    <a:pt x="0" y="2"/>
                  </a:moveTo>
                  <a:cubicBezTo>
                    <a:pt x="1451" y="3943"/>
                    <a:pt x="5157" y="4456"/>
                    <a:pt x="6978" y="3382"/>
                  </a:cubicBezTo>
                  <a:cubicBezTo>
                    <a:pt x="7286" y="3563"/>
                    <a:pt x="8060" y="4073"/>
                    <a:pt x="8550" y="4884"/>
                  </a:cubicBezTo>
                  <a:cubicBezTo>
                    <a:pt x="8454" y="5252"/>
                    <a:pt x="8387" y="5636"/>
                    <a:pt x="8341" y="6039"/>
                  </a:cubicBezTo>
                  <a:cubicBezTo>
                    <a:pt x="7169" y="5159"/>
                    <a:pt x="4412" y="3710"/>
                    <a:pt x="1571" y="6696"/>
                  </a:cubicBezTo>
                  <a:cubicBezTo>
                    <a:pt x="-2090" y="10545"/>
                    <a:pt x="1666" y="17304"/>
                    <a:pt x="3532" y="19171"/>
                  </a:cubicBezTo>
                  <a:cubicBezTo>
                    <a:pt x="5051" y="20690"/>
                    <a:pt x="7284" y="21033"/>
                    <a:pt x="8895" y="20084"/>
                  </a:cubicBezTo>
                  <a:cubicBezTo>
                    <a:pt x="10541" y="20966"/>
                    <a:pt x="12760" y="20533"/>
                    <a:pt x="14220" y="18952"/>
                  </a:cubicBezTo>
                  <a:cubicBezTo>
                    <a:pt x="16014" y="17010"/>
                    <a:pt x="19510" y="10100"/>
                    <a:pt x="15705" y="6404"/>
                  </a:cubicBezTo>
                  <a:cubicBezTo>
                    <a:pt x="12821" y="3604"/>
                    <a:pt x="10177" y="5030"/>
                    <a:pt x="8996" y="5962"/>
                  </a:cubicBezTo>
                  <a:cubicBezTo>
                    <a:pt x="9362" y="4276"/>
                    <a:pt x="10299" y="2881"/>
                    <a:pt x="11830" y="1818"/>
                  </a:cubicBezTo>
                  <a:cubicBezTo>
                    <a:pt x="12127" y="1605"/>
                    <a:pt x="11429" y="972"/>
                    <a:pt x="11062" y="1235"/>
                  </a:cubicBezTo>
                  <a:cubicBezTo>
                    <a:pt x="9865" y="2172"/>
                    <a:pt x="9134" y="3168"/>
                    <a:pt x="8722" y="4327"/>
                  </a:cubicBezTo>
                  <a:cubicBezTo>
                    <a:pt x="8152" y="3554"/>
                    <a:pt x="7406" y="3094"/>
                    <a:pt x="7137" y="2944"/>
                  </a:cubicBezTo>
                  <a:cubicBezTo>
                    <a:pt x="6952" y="2300"/>
                    <a:pt x="6374" y="756"/>
                    <a:pt x="4976" y="243"/>
                  </a:cubicBezTo>
                  <a:cubicBezTo>
                    <a:pt x="2769" y="-567"/>
                    <a:pt x="2384" y="993"/>
                    <a:pt x="0" y="2"/>
                  </a:cubicBez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62" name="リンゴ"/>
            <p:cNvSpPr/>
            <p:nvPr/>
          </p:nvSpPr>
          <p:spPr>
            <a:xfrm>
              <a:off x="3194012" y="2719421"/>
              <a:ext cx="1539182" cy="1751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10" h="20613" extrusionOk="0">
                  <a:moveTo>
                    <a:pt x="0" y="2"/>
                  </a:moveTo>
                  <a:cubicBezTo>
                    <a:pt x="1451" y="3943"/>
                    <a:pt x="5157" y="4456"/>
                    <a:pt x="6978" y="3382"/>
                  </a:cubicBezTo>
                  <a:cubicBezTo>
                    <a:pt x="7286" y="3563"/>
                    <a:pt x="8060" y="4073"/>
                    <a:pt x="8550" y="4884"/>
                  </a:cubicBezTo>
                  <a:cubicBezTo>
                    <a:pt x="8454" y="5252"/>
                    <a:pt x="8387" y="5636"/>
                    <a:pt x="8341" y="6039"/>
                  </a:cubicBezTo>
                  <a:cubicBezTo>
                    <a:pt x="7169" y="5159"/>
                    <a:pt x="4412" y="3710"/>
                    <a:pt x="1571" y="6696"/>
                  </a:cubicBezTo>
                  <a:cubicBezTo>
                    <a:pt x="-2090" y="10545"/>
                    <a:pt x="1666" y="17304"/>
                    <a:pt x="3532" y="19171"/>
                  </a:cubicBezTo>
                  <a:cubicBezTo>
                    <a:pt x="5051" y="20690"/>
                    <a:pt x="7284" y="21033"/>
                    <a:pt x="8895" y="20084"/>
                  </a:cubicBezTo>
                  <a:cubicBezTo>
                    <a:pt x="10541" y="20966"/>
                    <a:pt x="12760" y="20533"/>
                    <a:pt x="14220" y="18952"/>
                  </a:cubicBezTo>
                  <a:cubicBezTo>
                    <a:pt x="16014" y="17010"/>
                    <a:pt x="19510" y="10100"/>
                    <a:pt x="15705" y="6404"/>
                  </a:cubicBezTo>
                  <a:cubicBezTo>
                    <a:pt x="12821" y="3604"/>
                    <a:pt x="10177" y="5030"/>
                    <a:pt x="8996" y="5962"/>
                  </a:cubicBezTo>
                  <a:cubicBezTo>
                    <a:pt x="9362" y="4276"/>
                    <a:pt x="10299" y="2881"/>
                    <a:pt x="11830" y="1818"/>
                  </a:cubicBezTo>
                  <a:cubicBezTo>
                    <a:pt x="12127" y="1605"/>
                    <a:pt x="11429" y="972"/>
                    <a:pt x="11062" y="1235"/>
                  </a:cubicBezTo>
                  <a:cubicBezTo>
                    <a:pt x="9865" y="2172"/>
                    <a:pt x="9134" y="3168"/>
                    <a:pt x="8722" y="4327"/>
                  </a:cubicBezTo>
                  <a:cubicBezTo>
                    <a:pt x="8152" y="3554"/>
                    <a:pt x="7406" y="3094"/>
                    <a:pt x="7137" y="2944"/>
                  </a:cubicBezTo>
                  <a:cubicBezTo>
                    <a:pt x="6952" y="2300"/>
                    <a:pt x="6374" y="756"/>
                    <a:pt x="4976" y="243"/>
                  </a:cubicBezTo>
                  <a:cubicBezTo>
                    <a:pt x="2769" y="-567"/>
                    <a:pt x="2384" y="993"/>
                    <a:pt x="0" y="2"/>
                  </a:cubicBez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63" name="レモン/ライム"/>
            <p:cNvSpPr/>
            <p:nvPr/>
          </p:nvSpPr>
          <p:spPr>
            <a:xfrm>
              <a:off x="4899779" y="2694887"/>
              <a:ext cx="1696741" cy="107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6301" y="0"/>
                    <a:pt x="2529" y="3506"/>
                    <a:pt x="1507" y="8229"/>
                  </a:cubicBezTo>
                  <a:cubicBezTo>
                    <a:pt x="1398" y="8733"/>
                    <a:pt x="1137" y="9104"/>
                    <a:pt x="819" y="9277"/>
                  </a:cubicBezTo>
                  <a:cubicBezTo>
                    <a:pt x="334" y="9543"/>
                    <a:pt x="0" y="10125"/>
                    <a:pt x="0" y="10800"/>
                  </a:cubicBezTo>
                  <a:cubicBezTo>
                    <a:pt x="0" y="11475"/>
                    <a:pt x="334" y="12057"/>
                    <a:pt x="819" y="12323"/>
                  </a:cubicBezTo>
                  <a:cubicBezTo>
                    <a:pt x="1137" y="12496"/>
                    <a:pt x="1398" y="12867"/>
                    <a:pt x="1507" y="13371"/>
                  </a:cubicBezTo>
                  <a:cubicBezTo>
                    <a:pt x="2529" y="18094"/>
                    <a:pt x="6301" y="21600"/>
                    <a:pt x="10800" y="21600"/>
                  </a:cubicBezTo>
                  <a:cubicBezTo>
                    <a:pt x="15299" y="21600"/>
                    <a:pt x="19071" y="18094"/>
                    <a:pt x="20093" y="13371"/>
                  </a:cubicBezTo>
                  <a:cubicBezTo>
                    <a:pt x="20202" y="12867"/>
                    <a:pt x="20463" y="12496"/>
                    <a:pt x="20781" y="12323"/>
                  </a:cubicBezTo>
                  <a:cubicBezTo>
                    <a:pt x="21266" y="12057"/>
                    <a:pt x="21600" y="11475"/>
                    <a:pt x="21600" y="10800"/>
                  </a:cubicBezTo>
                  <a:cubicBezTo>
                    <a:pt x="21600" y="10125"/>
                    <a:pt x="21266" y="9543"/>
                    <a:pt x="20781" y="9277"/>
                  </a:cubicBezTo>
                  <a:cubicBezTo>
                    <a:pt x="20463" y="9104"/>
                    <a:pt x="20202" y="8733"/>
                    <a:pt x="20093" y="8229"/>
                  </a:cubicBezTo>
                  <a:cubicBezTo>
                    <a:pt x="19071" y="3506"/>
                    <a:pt x="15299" y="0"/>
                    <a:pt x="10800" y="0"/>
                  </a:cubicBezTo>
                  <a:close/>
                </a:path>
              </a:pathLst>
            </a:custGeom>
            <a:solidFill>
              <a:srgbClr val="FFFB00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64" name="レモン/ライム"/>
            <p:cNvSpPr/>
            <p:nvPr/>
          </p:nvSpPr>
          <p:spPr>
            <a:xfrm>
              <a:off x="8198241" y="5490786"/>
              <a:ext cx="1696741" cy="107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6301" y="0"/>
                    <a:pt x="2529" y="3506"/>
                    <a:pt x="1507" y="8229"/>
                  </a:cubicBezTo>
                  <a:cubicBezTo>
                    <a:pt x="1398" y="8733"/>
                    <a:pt x="1137" y="9104"/>
                    <a:pt x="819" y="9277"/>
                  </a:cubicBezTo>
                  <a:cubicBezTo>
                    <a:pt x="334" y="9543"/>
                    <a:pt x="0" y="10125"/>
                    <a:pt x="0" y="10800"/>
                  </a:cubicBezTo>
                  <a:cubicBezTo>
                    <a:pt x="0" y="11475"/>
                    <a:pt x="334" y="12057"/>
                    <a:pt x="819" y="12323"/>
                  </a:cubicBezTo>
                  <a:cubicBezTo>
                    <a:pt x="1137" y="12496"/>
                    <a:pt x="1398" y="12867"/>
                    <a:pt x="1507" y="13371"/>
                  </a:cubicBezTo>
                  <a:cubicBezTo>
                    <a:pt x="2529" y="18094"/>
                    <a:pt x="6301" y="21600"/>
                    <a:pt x="10800" y="21600"/>
                  </a:cubicBezTo>
                  <a:cubicBezTo>
                    <a:pt x="15299" y="21600"/>
                    <a:pt x="19071" y="18094"/>
                    <a:pt x="20093" y="13371"/>
                  </a:cubicBezTo>
                  <a:cubicBezTo>
                    <a:pt x="20202" y="12867"/>
                    <a:pt x="20463" y="12496"/>
                    <a:pt x="20781" y="12323"/>
                  </a:cubicBezTo>
                  <a:cubicBezTo>
                    <a:pt x="21266" y="12057"/>
                    <a:pt x="21600" y="11475"/>
                    <a:pt x="21600" y="10800"/>
                  </a:cubicBezTo>
                  <a:cubicBezTo>
                    <a:pt x="21600" y="10125"/>
                    <a:pt x="21266" y="9543"/>
                    <a:pt x="20781" y="9277"/>
                  </a:cubicBezTo>
                  <a:cubicBezTo>
                    <a:pt x="20463" y="9104"/>
                    <a:pt x="20202" y="8733"/>
                    <a:pt x="20093" y="8229"/>
                  </a:cubicBezTo>
                  <a:cubicBezTo>
                    <a:pt x="19071" y="3506"/>
                    <a:pt x="15299" y="0"/>
                    <a:pt x="10800" y="0"/>
                  </a:cubicBezTo>
                  <a:close/>
                </a:path>
              </a:pathLst>
            </a:custGeom>
            <a:solidFill>
              <a:srgbClr val="FFFB00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65" name="レモン/ライム"/>
            <p:cNvSpPr/>
            <p:nvPr/>
          </p:nvSpPr>
          <p:spPr>
            <a:xfrm>
              <a:off x="1415579" y="1617615"/>
              <a:ext cx="1696741" cy="107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6301" y="0"/>
                    <a:pt x="2529" y="3506"/>
                    <a:pt x="1507" y="8229"/>
                  </a:cubicBezTo>
                  <a:cubicBezTo>
                    <a:pt x="1398" y="8733"/>
                    <a:pt x="1137" y="9104"/>
                    <a:pt x="819" y="9277"/>
                  </a:cubicBezTo>
                  <a:cubicBezTo>
                    <a:pt x="334" y="9543"/>
                    <a:pt x="0" y="10125"/>
                    <a:pt x="0" y="10800"/>
                  </a:cubicBezTo>
                  <a:cubicBezTo>
                    <a:pt x="0" y="11475"/>
                    <a:pt x="334" y="12057"/>
                    <a:pt x="819" y="12323"/>
                  </a:cubicBezTo>
                  <a:cubicBezTo>
                    <a:pt x="1137" y="12496"/>
                    <a:pt x="1398" y="12867"/>
                    <a:pt x="1507" y="13371"/>
                  </a:cubicBezTo>
                  <a:cubicBezTo>
                    <a:pt x="2529" y="18094"/>
                    <a:pt x="6301" y="21600"/>
                    <a:pt x="10800" y="21600"/>
                  </a:cubicBezTo>
                  <a:cubicBezTo>
                    <a:pt x="15299" y="21600"/>
                    <a:pt x="19071" y="18094"/>
                    <a:pt x="20093" y="13371"/>
                  </a:cubicBezTo>
                  <a:cubicBezTo>
                    <a:pt x="20202" y="12867"/>
                    <a:pt x="20463" y="12496"/>
                    <a:pt x="20781" y="12323"/>
                  </a:cubicBezTo>
                  <a:cubicBezTo>
                    <a:pt x="21266" y="12057"/>
                    <a:pt x="21600" y="11475"/>
                    <a:pt x="21600" y="10800"/>
                  </a:cubicBezTo>
                  <a:cubicBezTo>
                    <a:pt x="21600" y="10125"/>
                    <a:pt x="21266" y="9543"/>
                    <a:pt x="20781" y="9277"/>
                  </a:cubicBezTo>
                  <a:cubicBezTo>
                    <a:pt x="20463" y="9104"/>
                    <a:pt x="20202" y="8733"/>
                    <a:pt x="20093" y="8229"/>
                  </a:cubicBezTo>
                  <a:cubicBezTo>
                    <a:pt x="19071" y="3506"/>
                    <a:pt x="15299" y="0"/>
                    <a:pt x="10800" y="0"/>
                  </a:cubicBezTo>
                  <a:close/>
                </a:path>
              </a:pathLst>
            </a:custGeom>
            <a:solidFill>
              <a:srgbClr val="FFFB00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66" name="バナナ"/>
            <p:cNvSpPr/>
            <p:nvPr/>
          </p:nvSpPr>
          <p:spPr>
            <a:xfrm>
              <a:off x="6302430" y="4997185"/>
              <a:ext cx="1275273" cy="135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48" h="20072" extrusionOk="0">
                  <a:moveTo>
                    <a:pt x="17419" y="1"/>
                  </a:moveTo>
                  <a:cubicBezTo>
                    <a:pt x="17020" y="17"/>
                    <a:pt x="16510" y="237"/>
                    <a:pt x="16540" y="455"/>
                  </a:cubicBezTo>
                  <a:cubicBezTo>
                    <a:pt x="16966" y="3528"/>
                    <a:pt x="16746" y="4498"/>
                    <a:pt x="16243" y="5038"/>
                  </a:cubicBezTo>
                  <a:cubicBezTo>
                    <a:pt x="11841" y="9762"/>
                    <a:pt x="13185" y="11967"/>
                    <a:pt x="3522" y="15416"/>
                  </a:cubicBezTo>
                  <a:cubicBezTo>
                    <a:pt x="1632" y="16073"/>
                    <a:pt x="481" y="16953"/>
                    <a:pt x="0" y="18249"/>
                  </a:cubicBezTo>
                  <a:cubicBezTo>
                    <a:pt x="245" y="18993"/>
                    <a:pt x="538" y="19412"/>
                    <a:pt x="538" y="19412"/>
                  </a:cubicBezTo>
                  <a:cubicBezTo>
                    <a:pt x="538" y="19412"/>
                    <a:pt x="4624" y="21591"/>
                    <a:pt x="11089" y="18030"/>
                  </a:cubicBezTo>
                  <a:cubicBezTo>
                    <a:pt x="17845" y="14310"/>
                    <a:pt x="21600" y="9045"/>
                    <a:pt x="18376" y="4166"/>
                  </a:cubicBezTo>
                  <a:cubicBezTo>
                    <a:pt x="18376" y="4166"/>
                    <a:pt x="17979" y="1181"/>
                    <a:pt x="17878" y="235"/>
                  </a:cubicBezTo>
                  <a:cubicBezTo>
                    <a:pt x="17859" y="54"/>
                    <a:pt x="17659" y="-9"/>
                    <a:pt x="17419" y="1"/>
                  </a:cubicBezTo>
                  <a:close/>
                </a:path>
              </a:pathLst>
            </a:custGeom>
            <a:solidFill>
              <a:schemeClr val="accent4">
                <a:hueOff val="-461056"/>
                <a:satOff val="4338"/>
                <a:lumOff val="-10225"/>
              </a:scheme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67" name="バナナ"/>
            <p:cNvSpPr/>
            <p:nvPr/>
          </p:nvSpPr>
          <p:spPr>
            <a:xfrm>
              <a:off x="5111397" y="4592584"/>
              <a:ext cx="1275272" cy="135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48" h="20072" extrusionOk="0">
                  <a:moveTo>
                    <a:pt x="17419" y="1"/>
                  </a:moveTo>
                  <a:cubicBezTo>
                    <a:pt x="17020" y="17"/>
                    <a:pt x="16510" y="237"/>
                    <a:pt x="16540" y="455"/>
                  </a:cubicBezTo>
                  <a:cubicBezTo>
                    <a:pt x="16966" y="3528"/>
                    <a:pt x="16746" y="4498"/>
                    <a:pt x="16243" y="5038"/>
                  </a:cubicBezTo>
                  <a:cubicBezTo>
                    <a:pt x="11841" y="9762"/>
                    <a:pt x="13185" y="11967"/>
                    <a:pt x="3522" y="15416"/>
                  </a:cubicBezTo>
                  <a:cubicBezTo>
                    <a:pt x="1632" y="16073"/>
                    <a:pt x="481" y="16953"/>
                    <a:pt x="0" y="18249"/>
                  </a:cubicBezTo>
                  <a:cubicBezTo>
                    <a:pt x="245" y="18993"/>
                    <a:pt x="538" y="19412"/>
                    <a:pt x="538" y="19412"/>
                  </a:cubicBezTo>
                  <a:cubicBezTo>
                    <a:pt x="538" y="19412"/>
                    <a:pt x="4624" y="21591"/>
                    <a:pt x="11089" y="18030"/>
                  </a:cubicBezTo>
                  <a:cubicBezTo>
                    <a:pt x="17845" y="14310"/>
                    <a:pt x="21600" y="9045"/>
                    <a:pt x="18376" y="4166"/>
                  </a:cubicBezTo>
                  <a:cubicBezTo>
                    <a:pt x="18376" y="4166"/>
                    <a:pt x="17979" y="1181"/>
                    <a:pt x="17878" y="235"/>
                  </a:cubicBezTo>
                  <a:cubicBezTo>
                    <a:pt x="17859" y="54"/>
                    <a:pt x="17659" y="-9"/>
                    <a:pt x="17419" y="1"/>
                  </a:cubicBezTo>
                  <a:close/>
                </a:path>
              </a:pathLst>
            </a:custGeom>
            <a:solidFill>
              <a:schemeClr val="accent4">
                <a:hueOff val="-461056"/>
                <a:satOff val="4338"/>
                <a:lumOff val="-10225"/>
              </a:scheme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68" name="バナナ"/>
            <p:cNvSpPr/>
            <p:nvPr/>
          </p:nvSpPr>
          <p:spPr>
            <a:xfrm>
              <a:off x="861728" y="3568773"/>
              <a:ext cx="1275273" cy="135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48" h="20072" extrusionOk="0">
                  <a:moveTo>
                    <a:pt x="17419" y="1"/>
                  </a:moveTo>
                  <a:cubicBezTo>
                    <a:pt x="17020" y="17"/>
                    <a:pt x="16510" y="237"/>
                    <a:pt x="16540" y="455"/>
                  </a:cubicBezTo>
                  <a:cubicBezTo>
                    <a:pt x="16966" y="3528"/>
                    <a:pt x="16746" y="4498"/>
                    <a:pt x="16243" y="5038"/>
                  </a:cubicBezTo>
                  <a:cubicBezTo>
                    <a:pt x="11841" y="9762"/>
                    <a:pt x="13185" y="11967"/>
                    <a:pt x="3522" y="15416"/>
                  </a:cubicBezTo>
                  <a:cubicBezTo>
                    <a:pt x="1632" y="16073"/>
                    <a:pt x="481" y="16953"/>
                    <a:pt x="0" y="18249"/>
                  </a:cubicBezTo>
                  <a:cubicBezTo>
                    <a:pt x="245" y="18993"/>
                    <a:pt x="538" y="19412"/>
                    <a:pt x="538" y="19412"/>
                  </a:cubicBezTo>
                  <a:cubicBezTo>
                    <a:pt x="538" y="19412"/>
                    <a:pt x="4624" y="21591"/>
                    <a:pt x="11089" y="18030"/>
                  </a:cubicBezTo>
                  <a:cubicBezTo>
                    <a:pt x="17845" y="14310"/>
                    <a:pt x="21600" y="9045"/>
                    <a:pt x="18376" y="4166"/>
                  </a:cubicBezTo>
                  <a:cubicBezTo>
                    <a:pt x="18376" y="4166"/>
                    <a:pt x="17979" y="1181"/>
                    <a:pt x="17878" y="235"/>
                  </a:cubicBezTo>
                  <a:cubicBezTo>
                    <a:pt x="17859" y="54"/>
                    <a:pt x="17659" y="-9"/>
                    <a:pt x="17419" y="1"/>
                  </a:cubicBezTo>
                  <a:close/>
                </a:path>
              </a:pathLst>
            </a:custGeom>
            <a:solidFill>
              <a:schemeClr val="accent4">
                <a:hueOff val="-461056"/>
                <a:satOff val="4338"/>
                <a:lumOff val="-10225"/>
              </a:scheme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69" name="バナナ"/>
            <p:cNvSpPr/>
            <p:nvPr/>
          </p:nvSpPr>
          <p:spPr>
            <a:xfrm>
              <a:off x="7938020" y="3490284"/>
              <a:ext cx="1275273" cy="135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48" h="20072" extrusionOk="0">
                  <a:moveTo>
                    <a:pt x="17419" y="1"/>
                  </a:moveTo>
                  <a:cubicBezTo>
                    <a:pt x="17020" y="17"/>
                    <a:pt x="16510" y="237"/>
                    <a:pt x="16540" y="455"/>
                  </a:cubicBezTo>
                  <a:cubicBezTo>
                    <a:pt x="16966" y="3528"/>
                    <a:pt x="16746" y="4498"/>
                    <a:pt x="16243" y="5038"/>
                  </a:cubicBezTo>
                  <a:cubicBezTo>
                    <a:pt x="11841" y="9762"/>
                    <a:pt x="13185" y="11967"/>
                    <a:pt x="3522" y="15416"/>
                  </a:cubicBezTo>
                  <a:cubicBezTo>
                    <a:pt x="1632" y="16073"/>
                    <a:pt x="481" y="16953"/>
                    <a:pt x="0" y="18249"/>
                  </a:cubicBezTo>
                  <a:cubicBezTo>
                    <a:pt x="245" y="18993"/>
                    <a:pt x="538" y="19412"/>
                    <a:pt x="538" y="19412"/>
                  </a:cubicBezTo>
                  <a:cubicBezTo>
                    <a:pt x="538" y="19412"/>
                    <a:pt x="4624" y="21591"/>
                    <a:pt x="11089" y="18030"/>
                  </a:cubicBezTo>
                  <a:cubicBezTo>
                    <a:pt x="17845" y="14310"/>
                    <a:pt x="21600" y="9045"/>
                    <a:pt x="18376" y="4166"/>
                  </a:cubicBezTo>
                  <a:cubicBezTo>
                    <a:pt x="18376" y="4166"/>
                    <a:pt x="17979" y="1181"/>
                    <a:pt x="17878" y="235"/>
                  </a:cubicBezTo>
                  <a:cubicBezTo>
                    <a:pt x="17859" y="54"/>
                    <a:pt x="17659" y="-9"/>
                    <a:pt x="17419" y="1"/>
                  </a:cubicBezTo>
                  <a:close/>
                </a:path>
              </a:pathLst>
            </a:custGeom>
            <a:solidFill>
              <a:schemeClr val="accent4">
                <a:hueOff val="-461056"/>
                <a:satOff val="4338"/>
                <a:lumOff val="-10225"/>
              </a:scheme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70" name="角丸四角形"/>
            <p:cNvSpPr/>
            <p:nvPr/>
          </p:nvSpPr>
          <p:spPr>
            <a:xfrm>
              <a:off x="15792925" y="3008196"/>
              <a:ext cx="4297385" cy="2785031"/>
            </a:xfrm>
            <a:prstGeom prst="roundRect">
              <a:avLst>
                <a:gd name="adj" fmla="val 15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71" name="識別器"/>
            <p:cNvSpPr txBox="1"/>
            <p:nvPr/>
          </p:nvSpPr>
          <p:spPr>
            <a:xfrm>
              <a:off x="14980795" y="3505909"/>
              <a:ext cx="5921644" cy="755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5100">
                  <a:solidFill>
                    <a:srgbClr val="FFFFFF"/>
                  </a:solidFill>
                </a:defRPr>
              </a:lvl1pPr>
            </a:lstStyle>
            <a:p>
              <a:r>
                <a:t>識別器</a:t>
              </a:r>
            </a:p>
          </p:txBody>
        </p:sp>
        <p:sp>
          <p:nvSpPr>
            <p:cNvPr id="172" name="(≒分類マシーン)"/>
            <p:cNvSpPr txBox="1"/>
            <p:nvPr/>
          </p:nvSpPr>
          <p:spPr>
            <a:xfrm>
              <a:off x="14980795" y="4458384"/>
              <a:ext cx="5921644" cy="6032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900">
                  <a:solidFill>
                    <a:srgbClr val="FFFFFF"/>
                  </a:solidFill>
                </a:defRPr>
              </a:lvl1pPr>
            </a:lstStyle>
            <a:p>
              <a:r>
                <a:t>(≒分類マシーン)</a:t>
              </a:r>
            </a:p>
          </p:txBody>
        </p:sp>
        <p:sp>
          <p:nvSpPr>
            <p:cNvPr id="173" name="学習"/>
            <p:cNvSpPr txBox="1"/>
            <p:nvPr/>
          </p:nvSpPr>
          <p:spPr>
            <a:xfrm>
              <a:off x="11600726" y="4903385"/>
              <a:ext cx="1155701" cy="628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1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学習</a:t>
              </a:r>
            </a:p>
          </p:txBody>
        </p:sp>
        <p:sp>
          <p:nvSpPr>
            <p:cNvPr id="174" name="入力"/>
            <p:cNvSpPr txBox="1"/>
            <p:nvPr/>
          </p:nvSpPr>
          <p:spPr>
            <a:xfrm>
              <a:off x="11600726" y="2663138"/>
              <a:ext cx="1155701" cy="628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1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入力</a:t>
              </a:r>
            </a:p>
          </p:txBody>
        </p:sp>
        <p:sp>
          <p:nvSpPr>
            <p:cNvPr id="175" name="リンゴ"/>
            <p:cNvSpPr/>
            <p:nvPr/>
          </p:nvSpPr>
          <p:spPr>
            <a:xfrm>
              <a:off x="17183960" y="0"/>
              <a:ext cx="1539182" cy="1751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10" h="20613" extrusionOk="0">
                  <a:moveTo>
                    <a:pt x="0" y="2"/>
                  </a:moveTo>
                  <a:cubicBezTo>
                    <a:pt x="1451" y="3943"/>
                    <a:pt x="5157" y="4456"/>
                    <a:pt x="6978" y="3382"/>
                  </a:cubicBezTo>
                  <a:cubicBezTo>
                    <a:pt x="7286" y="3563"/>
                    <a:pt x="8060" y="4073"/>
                    <a:pt x="8550" y="4884"/>
                  </a:cubicBezTo>
                  <a:cubicBezTo>
                    <a:pt x="8454" y="5252"/>
                    <a:pt x="8387" y="5636"/>
                    <a:pt x="8341" y="6039"/>
                  </a:cubicBezTo>
                  <a:cubicBezTo>
                    <a:pt x="7169" y="5159"/>
                    <a:pt x="4412" y="3710"/>
                    <a:pt x="1571" y="6696"/>
                  </a:cubicBezTo>
                  <a:cubicBezTo>
                    <a:pt x="-2090" y="10545"/>
                    <a:pt x="1666" y="17304"/>
                    <a:pt x="3532" y="19171"/>
                  </a:cubicBezTo>
                  <a:cubicBezTo>
                    <a:pt x="5051" y="20690"/>
                    <a:pt x="7284" y="21033"/>
                    <a:pt x="8895" y="20084"/>
                  </a:cubicBezTo>
                  <a:cubicBezTo>
                    <a:pt x="10541" y="20966"/>
                    <a:pt x="12760" y="20533"/>
                    <a:pt x="14220" y="18952"/>
                  </a:cubicBezTo>
                  <a:cubicBezTo>
                    <a:pt x="16014" y="17010"/>
                    <a:pt x="19510" y="10100"/>
                    <a:pt x="15705" y="6404"/>
                  </a:cubicBezTo>
                  <a:cubicBezTo>
                    <a:pt x="12821" y="3604"/>
                    <a:pt x="10177" y="5030"/>
                    <a:pt x="8996" y="5962"/>
                  </a:cubicBezTo>
                  <a:cubicBezTo>
                    <a:pt x="9362" y="4276"/>
                    <a:pt x="10299" y="2881"/>
                    <a:pt x="11830" y="1818"/>
                  </a:cubicBezTo>
                  <a:cubicBezTo>
                    <a:pt x="12127" y="1605"/>
                    <a:pt x="11429" y="972"/>
                    <a:pt x="11062" y="1235"/>
                  </a:cubicBezTo>
                  <a:cubicBezTo>
                    <a:pt x="9865" y="2172"/>
                    <a:pt x="9134" y="3168"/>
                    <a:pt x="8722" y="4327"/>
                  </a:cubicBezTo>
                  <a:cubicBezTo>
                    <a:pt x="8152" y="3554"/>
                    <a:pt x="7406" y="3094"/>
                    <a:pt x="7137" y="2944"/>
                  </a:cubicBezTo>
                  <a:cubicBezTo>
                    <a:pt x="6952" y="2300"/>
                    <a:pt x="6374" y="756"/>
                    <a:pt x="4976" y="243"/>
                  </a:cubicBezTo>
                  <a:cubicBezTo>
                    <a:pt x="2769" y="-567"/>
                    <a:pt x="2384" y="993"/>
                    <a:pt x="0" y="2"/>
                  </a:cubicBez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76" name="矢印"/>
            <p:cNvSpPr/>
            <p:nvPr/>
          </p:nvSpPr>
          <p:spPr>
            <a:xfrm rot="16200000" flipH="1">
              <a:off x="17479071" y="1945872"/>
              <a:ext cx="925095" cy="899669"/>
            </a:xfrm>
            <a:prstGeom prst="rightArrow">
              <a:avLst>
                <a:gd name="adj1" fmla="val 32000"/>
                <a:gd name="adj2" fmla="val 65809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77" name="矢印"/>
            <p:cNvSpPr/>
            <p:nvPr/>
          </p:nvSpPr>
          <p:spPr>
            <a:xfrm rot="16200000" flipH="1">
              <a:off x="17479071" y="6000565"/>
              <a:ext cx="925095" cy="899669"/>
            </a:xfrm>
            <a:prstGeom prst="rightArrow">
              <a:avLst>
                <a:gd name="adj1" fmla="val 32000"/>
                <a:gd name="adj2" fmla="val 65809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78" name="りんご!!"/>
            <p:cNvSpPr txBox="1"/>
            <p:nvPr/>
          </p:nvSpPr>
          <p:spPr>
            <a:xfrm>
              <a:off x="16941480" y="7105092"/>
              <a:ext cx="2000277" cy="628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1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りんご!!</a:t>
              </a:r>
            </a:p>
          </p:txBody>
        </p:sp>
        <p:sp>
          <p:nvSpPr>
            <p:cNvPr id="179" name="りんご"/>
            <p:cNvSpPr txBox="1"/>
            <p:nvPr/>
          </p:nvSpPr>
          <p:spPr>
            <a:xfrm>
              <a:off x="5934008" y="378449"/>
              <a:ext cx="1460501" cy="56515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5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りんご</a:t>
              </a:r>
            </a:p>
          </p:txBody>
        </p:sp>
        <p:sp>
          <p:nvSpPr>
            <p:cNvPr id="203" name="接続の線"/>
            <p:cNvSpPr/>
            <p:nvPr/>
          </p:nvSpPr>
          <p:spPr>
            <a:xfrm>
              <a:off x="5582992" y="310695"/>
              <a:ext cx="698820" cy="704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497" extrusionOk="0">
                  <a:moveTo>
                    <a:pt x="0" y="18497"/>
                  </a:moveTo>
                  <a:cubicBezTo>
                    <a:pt x="3213" y="2525"/>
                    <a:pt x="10413" y="-3103"/>
                    <a:pt x="21600" y="1613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81" name="りんご"/>
            <p:cNvSpPr txBox="1"/>
            <p:nvPr/>
          </p:nvSpPr>
          <p:spPr>
            <a:xfrm>
              <a:off x="8316361" y="1282785"/>
              <a:ext cx="1460501" cy="56515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5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りんご</a:t>
              </a:r>
            </a:p>
          </p:txBody>
        </p:sp>
        <p:sp>
          <p:nvSpPr>
            <p:cNvPr id="204" name="接続の線"/>
            <p:cNvSpPr/>
            <p:nvPr/>
          </p:nvSpPr>
          <p:spPr>
            <a:xfrm rot="2452720" flipH="1" flipV="1">
              <a:off x="8438819" y="1900547"/>
              <a:ext cx="356672" cy="881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60" h="21600" extrusionOk="0">
                  <a:moveTo>
                    <a:pt x="16360" y="21600"/>
                  </a:moveTo>
                  <a:cubicBezTo>
                    <a:pt x="-3296" y="11229"/>
                    <a:pt x="-5240" y="4029"/>
                    <a:pt x="10527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83" name="りんご"/>
            <p:cNvSpPr txBox="1"/>
            <p:nvPr/>
          </p:nvSpPr>
          <p:spPr>
            <a:xfrm>
              <a:off x="1533699" y="2809188"/>
              <a:ext cx="1460501" cy="56515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5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りんご</a:t>
              </a:r>
            </a:p>
          </p:txBody>
        </p:sp>
        <p:sp>
          <p:nvSpPr>
            <p:cNvPr id="205" name="接続の線"/>
            <p:cNvSpPr/>
            <p:nvPr/>
          </p:nvSpPr>
          <p:spPr>
            <a:xfrm>
              <a:off x="2910016" y="3374100"/>
              <a:ext cx="325688" cy="601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2749" y="18662"/>
                    <a:pt x="5549" y="11462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85" name="りんご"/>
            <p:cNvSpPr txBox="1"/>
            <p:nvPr/>
          </p:nvSpPr>
          <p:spPr>
            <a:xfrm>
              <a:off x="1796678" y="6777611"/>
              <a:ext cx="1460501" cy="56515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5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りんご</a:t>
              </a:r>
            </a:p>
          </p:txBody>
        </p:sp>
        <p:cxnSp>
          <p:nvCxnSpPr>
            <p:cNvPr id="186" name="接続の線"/>
            <p:cNvCxnSpPr>
              <a:cxnSpLocks/>
            </p:cNvCxnSpPr>
            <p:nvPr/>
          </p:nvCxnSpPr>
          <p:spPr>
            <a:xfrm flipH="1">
              <a:off x="2441803" y="6176493"/>
              <a:ext cx="963849" cy="555755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sp>
          <p:nvSpPr>
            <p:cNvPr id="187" name="ばなな"/>
            <p:cNvSpPr txBox="1"/>
            <p:nvPr/>
          </p:nvSpPr>
          <p:spPr>
            <a:xfrm>
              <a:off x="8987280" y="2694888"/>
              <a:ext cx="1460501" cy="56515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5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ばなな</a:t>
              </a:r>
            </a:p>
          </p:txBody>
        </p:sp>
        <p:cxnSp>
          <p:nvCxnSpPr>
            <p:cNvPr id="188" name="接続の線"/>
            <p:cNvCxnSpPr>
              <a:cxnSpLocks/>
            </p:cNvCxnSpPr>
            <p:nvPr/>
          </p:nvCxnSpPr>
          <p:spPr>
            <a:xfrm flipV="1">
              <a:off x="9276096" y="3410444"/>
              <a:ext cx="391558" cy="77926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sp>
          <p:nvSpPr>
            <p:cNvPr id="189" name="レモン"/>
            <p:cNvSpPr txBox="1"/>
            <p:nvPr/>
          </p:nvSpPr>
          <p:spPr>
            <a:xfrm>
              <a:off x="8987280" y="4775230"/>
              <a:ext cx="1460501" cy="56515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5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レモン</a:t>
              </a:r>
            </a:p>
          </p:txBody>
        </p:sp>
        <p:sp>
          <p:nvSpPr>
            <p:cNvPr id="206" name="接続の線"/>
            <p:cNvSpPr/>
            <p:nvPr/>
          </p:nvSpPr>
          <p:spPr>
            <a:xfrm>
              <a:off x="8840463" y="4843528"/>
              <a:ext cx="140468" cy="669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37" h="21600" extrusionOk="0">
                  <a:moveTo>
                    <a:pt x="523" y="21600"/>
                  </a:moveTo>
                  <a:cubicBezTo>
                    <a:pt x="-1963" y="10472"/>
                    <a:pt x="4408" y="3272"/>
                    <a:pt x="19637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91" name="ばなな"/>
            <p:cNvSpPr txBox="1"/>
            <p:nvPr/>
          </p:nvSpPr>
          <p:spPr>
            <a:xfrm>
              <a:off x="7062449" y="6615681"/>
              <a:ext cx="1460501" cy="56515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5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ばなな</a:t>
              </a:r>
            </a:p>
          </p:txBody>
        </p:sp>
        <p:sp>
          <p:nvSpPr>
            <p:cNvPr id="207" name="接続の線"/>
            <p:cNvSpPr/>
            <p:nvPr/>
          </p:nvSpPr>
          <p:spPr>
            <a:xfrm>
              <a:off x="6989569" y="6206830"/>
              <a:ext cx="115669" cy="713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40" h="21600" extrusionOk="0">
                  <a:moveTo>
                    <a:pt x="9456" y="21600"/>
                  </a:moveTo>
                  <a:cubicBezTo>
                    <a:pt x="-5160" y="17986"/>
                    <a:pt x="-2832" y="10786"/>
                    <a:pt x="1644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93" name="ばなな"/>
            <p:cNvSpPr txBox="1"/>
            <p:nvPr/>
          </p:nvSpPr>
          <p:spPr>
            <a:xfrm>
              <a:off x="5219693" y="6615681"/>
              <a:ext cx="1460501" cy="56515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5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ばなな</a:t>
              </a:r>
            </a:p>
          </p:txBody>
        </p:sp>
        <p:sp>
          <p:nvSpPr>
            <p:cNvPr id="208" name="接続の線"/>
            <p:cNvSpPr/>
            <p:nvPr/>
          </p:nvSpPr>
          <p:spPr>
            <a:xfrm>
              <a:off x="5195196" y="5923463"/>
              <a:ext cx="271185" cy="698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80" h="21600" extrusionOk="0">
                  <a:moveTo>
                    <a:pt x="1257" y="21600"/>
                  </a:moveTo>
                  <a:cubicBezTo>
                    <a:pt x="-2820" y="16597"/>
                    <a:pt x="3021" y="9397"/>
                    <a:pt x="1878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95" name="ばなな"/>
            <p:cNvSpPr txBox="1"/>
            <p:nvPr/>
          </p:nvSpPr>
          <p:spPr>
            <a:xfrm>
              <a:off x="159666" y="6615681"/>
              <a:ext cx="1460501" cy="56515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5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ばなな</a:t>
              </a:r>
            </a:p>
          </p:txBody>
        </p:sp>
        <p:cxnSp>
          <p:nvCxnSpPr>
            <p:cNvPr id="196" name="接続の線"/>
            <p:cNvCxnSpPr>
              <a:cxnSpLocks/>
            </p:cNvCxnSpPr>
            <p:nvPr/>
          </p:nvCxnSpPr>
          <p:spPr>
            <a:xfrm flipV="1">
              <a:off x="507041" y="6272719"/>
              <a:ext cx="584584" cy="344765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sp>
          <p:nvSpPr>
            <p:cNvPr id="197" name="ばなな"/>
            <p:cNvSpPr txBox="1"/>
            <p:nvPr/>
          </p:nvSpPr>
          <p:spPr>
            <a:xfrm>
              <a:off x="0" y="3560161"/>
              <a:ext cx="1460500" cy="56515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5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ばなな</a:t>
              </a:r>
            </a:p>
          </p:txBody>
        </p:sp>
        <p:sp>
          <p:nvSpPr>
            <p:cNvPr id="209" name="接続の線"/>
            <p:cNvSpPr/>
            <p:nvPr/>
          </p:nvSpPr>
          <p:spPr>
            <a:xfrm>
              <a:off x="1004119" y="4113974"/>
              <a:ext cx="34467" cy="47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8" h="21600" extrusionOk="0">
                  <a:moveTo>
                    <a:pt x="19148" y="21600"/>
                  </a:moveTo>
                  <a:cubicBezTo>
                    <a:pt x="3635" y="17276"/>
                    <a:pt x="-2452" y="10076"/>
                    <a:pt x="888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99" name="レモン"/>
            <p:cNvSpPr txBox="1"/>
            <p:nvPr/>
          </p:nvSpPr>
          <p:spPr>
            <a:xfrm>
              <a:off x="436042" y="931566"/>
              <a:ext cx="1460501" cy="56515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5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レモン</a:t>
              </a:r>
            </a:p>
          </p:txBody>
        </p:sp>
        <p:sp>
          <p:nvSpPr>
            <p:cNvPr id="210" name="接続の線"/>
            <p:cNvSpPr/>
            <p:nvPr/>
          </p:nvSpPr>
          <p:spPr>
            <a:xfrm>
              <a:off x="1890721" y="887576"/>
              <a:ext cx="960885" cy="82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06" h="21600" extrusionOk="0">
                  <a:moveTo>
                    <a:pt x="16665" y="21600"/>
                  </a:moveTo>
                  <a:cubicBezTo>
                    <a:pt x="21600" y="11950"/>
                    <a:pt x="16045" y="475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202" name="教師あり学習は正解をセットで学習させて識別器を作る"/>
          <p:cNvSpPr txBox="1"/>
          <p:nvPr/>
        </p:nvSpPr>
        <p:spPr>
          <a:xfrm>
            <a:off x="5641702" y="1971670"/>
            <a:ext cx="14824571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dirty="0" err="1"/>
              <a:t>教師あり</a:t>
            </a:r>
            <a:r>
              <a:rPr lang="ja-JP" altLang="en-US" dirty="0"/>
              <a:t>機械</a:t>
            </a:r>
            <a:r>
              <a:rPr dirty="0" err="1"/>
              <a:t>学習は正解をセットで学習させて識別器を作る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0B4BBAC-1BC4-BD94-DBA1-AC456B388EA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6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14" name="教師あり機械学習の中の「回帰」を実践してみよう！！"/>
          <p:cNvSpPr txBox="1"/>
          <p:nvPr/>
        </p:nvSpPr>
        <p:spPr>
          <a:xfrm>
            <a:off x="4754386" y="324932"/>
            <a:ext cx="16793796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教師あり機械学習の中の「回帰」を実践してみよう！！</a:t>
            </a:r>
          </a:p>
        </p:txBody>
      </p:sp>
      <p:sp>
        <p:nvSpPr>
          <p:cNvPr id="215" name="まずは教師あり学習の1つである「回帰」で予測をしてみよう"/>
          <p:cNvSpPr txBox="1"/>
          <p:nvPr/>
        </p:nvSpPr>
        <p:spPr>
          <a:xfrm>
            <a:off x="4687027" y="11895461"/>
            <a:ext cx="14484058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まずは教師あり学習の1つである「回帰」で予測をしてみよう</a:t>
            </a:r>
          </a:p>
        </p:txBody>
      </p:sp>
      <p:sp>
        <p:nvSpPr>
          <p:cNvPr id="216" name="矢印"/>
          <p:cNvSpPr/>
          <p:nvPr/>
        </p:nvSpPr>
        <p:spPr>
          <a:xfrm>
            <a:off x="11945022" y="6509089"/>
            <a:ext cx="286849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17" name="角丸四角形"/>
          <p:cNvSpPr/>
          <p:nvPr/>
        </p:nvSpPr>
        <p:spPr>
          <a:xfrm>
            <a:off x="16483325" y="6217243"/>
            <a:ext cx="4297385" cy="2785031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18" name="識別器"/>
          <p:cNvSpPr txBox="1"/>
          <p:nvPr/>
        </p:nvSpPr>
        <p:spPr>
          <a:xfrm>
            <a:off x="15671195" y="6714956"/>
            <a:ext cx="5921644" cy="755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識別器</a:t>
            </a:r>
          </a:p>
        </p:txBody>
      </p:sp>
      <p:sp>
        <p:nvSpPr>
          <p:cNvPr id="219" name="(≒予測マシーン)"/>
          <p:cNvSpPr txBox="1"/>
          <p:nvPr/>
        </p:nvSpPr>
        <p:spPr>
          <a:xfrm>
            <a:off x="15671195" y="7667431"/>
            <a:ext cx="5921644" cy="603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900">
                <a:solidFill>
                  <a:srgbClr val="FFFFFF"/>
                </a:solidFill>
              </a:defRPr>
            </a:lvl1pPr>
          </a:lstStyle>
          <a:p>
            <a:r>
              <a:t>(≒予測マシーン)</a:t>
            </a:r>
          </a:p>
        </p:txBody>
      </p:sp>
      <p:sp>
        <p:nvSpPr>
          <p:cNvPr id="220" name="学習"/>
          <p:cNvSpPr txBox="1"/>
          <p:nvPr/>
        </p:nvSpPr>
        <p:spPr>
          <a:xfrm>
            <a:off x="12573434" y="7853575"/>
            <a:ext cx="1155701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学習</a:t>
            </a:r>
          </a:p>
        </p:txBody>
      </p:sp>
      <p:sp>
        <p:nvSpPr>
          <p:cNvPr id="221" name="入力"/>
          <p:cNvSpPr txBox="1"/>
          <p:nvPr/>
        </p:nvSpPr>
        <p:spPr>
          <a:xfrm>
            <a:off x="12573434" y="5613328"/>
            <a:ext cx="1155701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dirty="0" err="1"/>
              <a:t>入力</a:t>
            </a:r>
            <a:endParaRPr dirty="0"/>
          </a:p>
        </p:txBody>
      </p:sp>
      <p:sp>
        <p:nvSpPr>
          <p:cNvPr id="222" name="リンゴ"/>
          <p:cNvSpPr/>
          <p:nvPr/>
        </p:nvSpPr>
        <p:spPr>
          <a:xfrm>
            <a:off x="17874360" y="3209047"/>
            <a:ext cx="1539182" cy="1751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EE7976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23" name="矢印"/>
          <p:cNvSpPr/>
          <p:nvPr/>
        </p:nvSpPr>
        <p:spPr>
          <a:xfrm rot="16200000" flipH="1">
            <a:off x="18169470" y="5154919"/>
            <a:ext cx="925096" cy="899669"/>
          </a:xfrm>
          <a:prstGeom prst="rightArrow">
            <a:avLst>
              <a:gd name="adj1" fmla="val 32000"/>
              <a:gd name="adj2" fmla="val 6580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24" name="矢印"/>
          <p:cNvSpPr/>
          <p:nvPr/>
        </p:nvSpPr>
        <p:spPr>
          <a:xfrm rot="16200000" flipH="1">
            <a:off x="18169470" y="9209613"/>
            <a:ext cx="925096" cy="899668"/>
          </a:xfrm>
          <a:prstGeom prst="rightArrow">
            <a:avLst>
              <a:gd name="adj1" fmla="val 32000"/>
              <a:gd name="adj2" fmla="val 6580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graphicFrame>
        <p:nvGraphicFramePr>
          <p:cNvPr id="225" name="表"/>
          <p:cNvGraphicFramePr/>
          <p:nvPr>
            <p:extLst>
              <p:ext uri="{D42A27DB-BD31-4B8C-83A1-F6EECF244321}">
                <p14:modId xmlns:p14="http://schemas.microsoft.com/office/powerpoint/2010/main" val="2481173906"/>
              </p:ext>
            </p:extLst>
          </p:nvPr>
        </p:nvGraphicFramePr>
        <p:xfrm>
          <a:off x="2792878" y="3149227"/>
          <a:ext cx="7210084" cy="7797090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802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3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4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13870">
                <a:tc>
                  <a:txBody>
                    <a:bodyPr/>
                    <a:lstStyle/>
                    <a:p>
                      <a:pPr defTabSz="914400">
                        <a:defRPr sz="2200" b="0">
                          <a:sym typeface="ヒラギノ角ゴ ProN W6"/>
                        </a:defRPr>
                      </a:pPr>
                      <a:endParaRPr sz="28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sym typeface="ヒラギノ角ゴ ProN W6"/>
                        </a:rPr>
                        <a:t>赤色レベル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 err="1">
                          <a:solidFill>
                            <a:srgbClr val="FFFFFF"/>
                          </a:solidFill>
                          <a:sym typeface="ヒラギノ角ゴ ProN W6"/>
                        </a:rPr>
                        <a:t>大きさ</a:t>
                      </a:r>
                      <a:endParaRPr sz="2800" dirty="0">
                        <a:solidFill>
                          <a:srgbClr val="FFFFFF"/>
                        </a:solidFill>
                        <a:sym typeface="ヒラギノ角ゴ ProN W6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 err="1">
                          <a:solidFill>
                            <a:srgbClr val="FFFFFF"/>
                          </a:solidFill>
                          <a:sym typeface="ヒラギノ角ゴ ProN W6"/>
                        </a:rPr>
                        <a:t>甘さレベル</a:t>
                      </a:r>
                      <a:endParaRPr sz="2800" dirty="0">
                        <a:solidFill>
                          <a:srgbClr val="FFFFFF"/>
                        </a:solidFill>
                        <a:sym typeface="ヒラギノ角ゴ ProN W6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387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  <a:sym typeface="ヒラギノ角ゴ ProN W6"/>
                        </a:rPr>
                        <a:t>りんご1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>
                          <a:sym typeface="ヒラギノ角ゴ ProN W3"/>
                        </a:rPr>
                        <a:t>10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ym typeface="ヒラギノ角ゴ ProN W3"/>
                        </a:rPr>
                        <a:t>100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>
                          <a:sym typeface="ヒラギノ角ゴ ProN W3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387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  <a:sym typeface="ヒラギノ角ゴ ProN W6"/>
                        </a:rPr>
                        <a:t>りんご２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>
                          <a:sym typeface="ヒラギノ角ゴ ProN W3"/>
                        </a:rPr>
                        <a:t>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ym typeface="ヒラギノ角ゴ ProN W3"/>
                        </a:rPr>
                        <a:t>88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ym typeface="ヒラギノ角ゴ ProN W3"/>
                        </a:rPr>
                        <a:t>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387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sym typeface="ヒラギノ角ゴ ProN W6"/>
                        </a:rPr>
                        <a:t>りんご３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>
                          <a:sym typeface="ヒラギノ角ゴ ProN W3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>
                          <a:sym typeface="ヒラギノ角ゴ ProN W3"/>
                        </a:rPr>
                        <a:t>44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ym typeface="ヒラギノ角ゴ ProN W3"/>
                        </a:rPr>
                        <a:t>9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387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sym typeface="ヒラギノ角ゴ ProN W6"/>
                        </a:rPr>
                        <a:t>りんご４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ym typeface="ヒラギノ角ゴ ProN W3"/>
                        </a:rPr>
                        <a:t>10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>
                          <a:sym typeface="ヒラギノ角ゴ ProN W3"/>
                        </a:rPr>
                        <a:t>73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ym typeface="ヒラギノ角ゴ ProN W3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387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sym typeface="ヒラギノ角ゴ ProN W6"/>
                        </a:rPr>
                        <a:t>りんご５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ym typeface="ヒラギノ角ゴ ProN W3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>
                          <a:sym typeface="ヒラギノ角ゴ ProN W3"/>
                        </a:rPr>
                        <a:t>50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>
                          <a:sym typeface="ヒラギノ角ゴ ProN W3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1387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sym typeface="ヒラギノ角ゴ ProN W6"/>
                        </a:rPr>
                        <a:t>りんご６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ym typeface="ヒラギノ角ゴ ProN W3"/>
                        </a:rPr>
                        <a:t>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ym typeface="ヒラギノ角ゴ ProN W3"/>
                        </a:rPr>
                        <a:t>98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>
                          <a:sym typeface="ヒラギノ角ゴ ProN W3"/>
                        </a:rPr>
                        <a:t>10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6" name="リンゴ"/>
          <p:cNvSpPr/>
          <p:nvPr/>
        </p:nvSpPr>
        <p:spPr>
          <a:xfrm>
            <a:off x="825487" y="3971140"/>
            <a:ext cx="1068334" cy="1215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EE0B17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27" name="リンゴ"/>
          <p:cNvSpPr/>
          <p:nvPr/>
        </p:nvSpPr>
        <p:spPr>
          <a:xfrm>
            <a:off x="886863" y="5268557"/>
            <a:ext cx="945582" cy="107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EE7066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8A8E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28" name="リンゴ"/>
          <p:cNvSpPr/>
          <p:nvPr/>
        </p:nvSpPr>
        <p:spPr>
          <a:xfrm>
            <a:off x="1066337" y="6505827"/>
            <a:ext cx="586635" cy="667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EE7D72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29" name="リンゴ"/>
          <p:cNvSpPr/>
          <p:nvPr/>
        </p:nvSpPr>
        <p:spPr>
          <a:xfrm>
            <a:off x="950425" y="7448924"/>
            <a:ext cx="818459" cy="931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30" name="リンゴ"/>
          <p:cNvSpPr/>
          <p:nvPr/>
        </p:nvSpPr>
        <p:spPr>
          <a:xfrm>
            <a:off x="1077425" y="8662022"/>
            <a:ext cx="586634" cy="667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EEB8BA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31" name="リンゴ"/>
          <p:cNvSpPr/>
          <p:nvPr/>
        </p:nvSpPr>
        <p:spPr>
          <a:xfrm>
            <a:off x="961512" y="9614483"/>
            <a:ext cx="818461" cy="931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EE5145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32" name="赤色レベル6…"/>
          <p:cNvSpPr txBox="1"/>
          <p:nvPr/>
        </p:nvSpPr>
        <p:spPr>
          <a:xfrm>
            <a:off x="19693676" y="3576214"/>
            <a:ext cx="3517101" cy="141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赤色レベル6</a:t>
            </a:r>
          </a:p>
          <a:p>
            <a:pPr lvl="1"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大きさ60</a:t>
            </a:r>
          </a:p>
        </p:txBody>
      </p:sp>
      <p:sp>
        <p:nvSpPr>
          <p:cNvPr id="233" name="甘さ 6 !!"/>
          <p:cNvSpPr txBox="1"/>
          <p:nvPr/>
        </p:nvSpPr>
        <p:spPr>
          <a:xfrm>
            <a:off x="17044517" y="10264511"/>
            <a:ext cx="2625663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甘さ 6 !!</a:t>
            </a:r>
          </a:p>
        </p:txBody>
      </p:sp>
      <p:sp>
        <p:nvSpPr>
          <p:cNvPr id="24" name="入力">
            <a:extLst>
              <a:ext uri="{FF2B5EF4-FFF2-40B4-BE49-F238E27FC236}">
                <a16:creationId xmlns:a16="http://schemas.microsoft.com/office/drawing/2014/main" id="{FC47122A-D504-4235-BEB4-96D270BEEFBB}"/>
              </a:ext>
            </a:extLst>
          </p:cNvPr>
          <p:cNvSpPr txBox="1"/>
          <p:nvPr/>
        </p:nvSpPr>
        <p:spPr>
          <a:xfrm>
            <a:off x="4754386" y="2320048"/>
            <a:ext cx="1420261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dirty="0"/>
              <a:t>特徴</a:t>
            </a:r>
            <a:r>
              <a:rPr lang="en-US" altLang="ja-JP" dirty="0"/>
              <a:t>1</a:t>
            </a:r>
            <a:endParaRPr dirty="0"/>
          </a:p>
        </p:txBody>
      </p:sp>
      <p:sp>
        <p:nvSpPr>
          <p:cNvPr id="25" name="入力">
            <a:extLst>
              <a:ext uri="{FF2B5EF4-FFF2-40B4-BE49-F238E27FC236}">
                <a16:creationId xmlns:a16="http://schemas.microsoft.com/office/drawing/2014/main" id="{D67AC4AA-EA1D-469B-BEF8-FBFF323AC064}"/>
              </a:ext>
            </a:extLst>
          </p:cNvPr>
          <p:cNvSpPr txBox="1"/>
          <p:nvPr/>
        </p:nvSpPr>
        <p:spPr>
          <a:xfrm>
            <a:off x="8392790" y="2340276"/>
            <a:ext cx="1154162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dirty="0"/>
              <a:t>正解</a:t>
            </a:r>
            <a:endParaRPr dirty="0"/>
          </a:p>
        </p:txBody>
      </p:sp>
      <p:sp>
        <p:nvSpPr>
          <p:cNvPr id="26" name="入力">
            <a:extLst>
              <a:ext uri="{FF2B5EF4-FFF2-40B4-BE49-F238E27FC236}">
                <a16:creationId xmlns:a16="http://schemas.microsoft.com/office/drawing/2014/main" id="{EB19BE0D-DF9B-48FF-B7FE-D540A3AB058F}"/>
              </a:ext>
            </a:extLst>
          </p:cNvPr>
          <p:cNvSpPr txBox="1"/>
          <p:nvPr/>
        </p:nvSpPr>
        <p:spPr>
          <a:xfrm>
            <a:off x="6573588" y="2320048"/>
            <a:ext cx="1420261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dirty="0"/>
              <a:t>特徴</a:t>
            </a:r>
            <a:r>
              <a:rPr lang="en-US" altLang="ja-JP" dirty="0"/>
              <a:t>2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6AF6206-0AAA-0BAF-2411-542810769E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7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単回帰分析は直線で表すことが出来る(線形単回帰分析) → 回帰直線"/>
          <p:cNvSpPr txBox="1"/>
          <p:nvPr/>
        </p:nvSpPr>
        <p:spPr>
          <a:xfrm>
            <a:off x="3520910" y="3253952"/>
            <a:ext cx="16626740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dirty="0" err="1"/>
              <a:t>単回帰分析は直線で表すことが出来る</a:t>
            </a:r>
            <a:r>
              <a:rPr dirty="0"/>
              <a:t>(</a:t>
            </a:r>
            <a:r>
              <a:rPr dirty="0" err="1"/>
              <a:t>線形単回帰分析</a:t>
            </a:r>
            <a:r>
              <a:rPr dirty="0"/>
              <a:t>)　→　</a:t>
            </a:r>
            <a:r>
              <a:rPr dirty="0" err="1"/>
              <a:t>回帰直線</a:t>
            </a:r>
            <a:endParaRPr dirty="0"/>
          </a:p>
        </p:txBody>
      </p:sp>
      <p:sp>
        <p:nvSpPr>
          <p:cNvPr id="236" name="赤色レベル"/>
          <p:cNvSpPr txBox="1"/>
          <p:nvPr/>
        </p:nvSpPr>
        <p:spPr>
          <a:xfrm>
            <a:off x="6698110" y="7924227"/>
            <a:ext cx="27178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t>赤色レベル</a:t>
            </a:r>
          </a:p>
        </p:txBody>
      </p:sp>
      <p:sp>
        <p:nvSpPr>
          <p:cNvPr id="237" name="甘さレベル"/>
          <p:cNvSpPr txBox="1"/>
          <p:nvPr/>
        </p:nvSpPr>
        <p:spPr>
          <a:xfrm>
            <a:off x="13536195" y="7924227"/>
            <a:ext cx="27178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t>甘さレベル</a:t>
            </a:r>
          </a:p>
        </p:txBody>
      </p:sp>
      <p:sp>
        <p:nvSpPr>
          <p:cNvPr id="238" name="単回帰分析"/>
          <p:cNvSpPr txBox="1"/>
          <p:nvPr/>
        </p:nvSpPr>
        <p:spPr>
          <a:xfrm>
            <a:off x="2003034" y="9450302"/>
            <a:ext cx="1679947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rPr lang="ja-JP" altLang="en-US" dirty="0"/>
              <a:t>回帰式</a:t>
            </a:r>
            <a:endParaRPr dirty="0"/>
          </a:p>
        </p:txBody>
      </p:sp>
      <p:sp>
        <p:nvSpPr>
          <p:cNvPr id="240" name="説明変数"/>
          <p:cNvSpPr txBox="1"/>
          <p:nvPr/>
        </p:nvSpPr>
        <p:spPr>
          <a:xfrm>
            <a:off x="6181281" y="6444319"/>
            <a:ext cx="3693319" cy="718145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dirty="0"/>
              <a:t>特徴＝</a:t>
            </a:r>
            <a:r>
              <a:rPr dirty="0" err="1"/>
              <a:t>説明変数</a:t>
            </a:r>
            <a:endParaRPr dirty="0"/>
          </a:p>
        </p:txBody>
      </p:sp>
      <p:sp>
        <p:nvSpPr>
          <p:cNvPr id="241" name="目的変数"/>
          <p:cNvSpPr txBox="1"/>
          <p:nvPr/>
        </p:nvSpPr>
        <p:spPr>
          <a:xfrm>
            <a:off x="13048437" y="6444319"/>
            <a:ext cx="3693319" cy="718145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dirty="0"/>
              <a:t>正解＝</a:t>
            </a:r>
            <a:r>
              <a:rPr dirty="0" err="1"/>
              <a:t>目的変数</a:t>
            </a:r>
            <a:endParaRPr dirty="0"/>
          </a:p>
        </p:txBody>
      </p:sp>
      <p:sp>
        <p:nvSpPr>
          <p:cNvPr id="242" name="矢印"/>
          <p:cNvSpPr/>
          <p:nvPr/>
        </p:nvSpPr>
        <p:spPr>
          <a:xfrm>
            <a:off x="10745803" y="7800402"/>
            <a:ext cx="1270001" cy="876301"/>
          </a:xfrm>
          <a:prstGeom prst="rightArrow">
            <a:avLst>
              <a:gd name="adj1" fmla="val 29658"/>
              <a:gd name="adj2" fmla="val 7522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43" name="y = b0 + b1x (y : 目的変数、x : 説明変数、b0 : 切片、b1 : 傾き)"/>
          <p:cNvSpPr txBox="1"/>
          <p:nvPr/>
        </p:nvSpPr>
        <p:spPr>
          <a:xfrm>
            <a:off x="2269826" y="10551127"/>
            <a:ext cx="19875552" cy="7810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100"/>
            </a:pPr>
            <a:r>
              <a:t>y = b</a:t>
            </a:r>
            <a:r>
              <a:rPr baseline="-5999"/>
              <a:t>0</a:t>
            </a:r>
            <a:r>
              <a:t> + b</a:t>
            </a:r>
            <a:r>
              <a:rPr baseline="-5999"/>
              <a:t>1</a:t>
            </a:r>
            <a:r>
              <a:t>x　(y : 目的変数、x : 説明変数、b</a:t>
            </a:r>
            <a:r>
              <a:rPr baseline="-5999"/>
              <a:t>0</a:t>
            </a:r>
            <a:r>
              <a:t> : 切片、b</a:t>
            </a:r>
            <a:r>
              <a:rPr baseline="-5999"/>
              <a:t>1</a:t>
            </a:r>
            <a:r>
              <a:t> : 傾き)</a:t>
            </a:r>
          </a:p>
        </p:txBody>
      </p:sp>
      <p:sp>
        <p:nvSpPr>
          <p:cNvPr id="244" name="= 回帰分析は与えられたデータが当てはまるような関数を考える"/>
          <p:cNvSpPr txBox="1"/>
          <p:nvPr/>
        </p:nvSpPr>
        <p:spPr>
          <a:xfrm>
            <a:off x="4421995" y="1981227"/>
            <a:ext cx="14824571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dirty="0" err="1"/>
              <a:t>回帰分析は与えられたデータが当てはまるような関数を考える</a:t>
            </a:r>
            <a:endParaRPr dirty="0"/>
          </a:p>
        </p:txBody>
      </p:sp>
      <p:sp>
        <p:nvSpPr>
          <p:cNvPr id="245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46" name="回帰分析"/>
          <p:cNvSpPr txBox="1"/>
          <p:nvPr/>
        </p:nvSpPr>
        <p:spPr>
          <a:xfrm>
            <a:off x="7434985" y="251638"/>
            <a:ext cx="9514031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回帰分析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6FB913C-03FB-4725-8A11-044FD61A4063}"/>
              </a:ext>
            </a:extLst>
          </p:cNvPr>
          <p:cNvCxnSpPr/>
          <p:nvPr/>
        </p:nvCxnSpPr>
        <p:spPr>
          <a:xfrm>
            <a:off x="3520910" y="3920504"/>
            <a:ext cx="2660371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= 回帰分析は与えられたデータが当てはまるような関数を考える">
            <a:extLst>
              <a:ext uri="{FF2B5EF4-FFF2-40B4-BE49-F238E27FC236}">
                <a16:creationId xmlns:a16="http://schemas.microsoft.com/office/drawing/2014/main" id="{96E3E200-AA01-4C78-921D-AB5523BF42A5}"/>
              </a:ext>
            </a:extLst>
          </p:cNvPr>
          <p:cNvSpPr txBox="1"/>
          <p:nvPr/>
        </p:nvSpPr>
        <p:spPr>
          <a:xfrm>
            <a:off x="3748229" y="4014471"/>
            <a:ext cx="2205732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dirty="0"/>
              <a:t>特徴１つ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EC7CC0D-547A-3212-A3D9-18DFE1C540D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8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49" name="前回のデータ"/>
          <p:cNvSpPr txBox="1"/>
          <p:nvPr/>
        </p:nvSpPr>
        <p:spPr>
          <a:xfrm>
            <a:off x="7434985" y="251638"/>
            <a:ext cx="9514031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前回のデータ</a:t>
            </a:r>
          </a:p>
        </p:txBody>
      </p:sp>
      <p:pic>
        <p:nvPicPr>
          <p:cNvPr id="250" name="スクリーンショット 2021-01-04 14.56.15.png" descr="スクリーンショット 2021-01-04 14.56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489" y="4046285"/>
            <a:ext cx="10605811" cy="740143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51" name="表"/>
          <p:cNvGraphicFramePr/>
          <p:nvPr>
            <p:extLst>
              <p:ext uri="{D42A27DB-BD31-4B8C-83A1-F6EECF244321}">
                <p14:modId xmlns:p14="http://schemas.microsoft.com/office/powerpoint/2010/main" val="3262788186"/>
              </p:ext>
            </p:extLst>
          </p:nvPr>
        </p:nvGraphicFramePr>
        <p:xfrm>
          <a:off x="2528838" y="4837262"/>
          <a:ext cx="7406173" cy="5819473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37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3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936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被験者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年齢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歯周病の歯の本数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58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35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4062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89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45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6232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>
                          <a:sym typeface="ヒラギノ角ゴ ProN W3"/>
                        </a:rPr>
                        <a:t>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2342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>
                          <a:sym typeface="ヒラギノ角ゴ ProN W3"/>
                        </a:rPr>
                        <a:t>77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13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2" name="矢印"/>
          <p:cNvSpPr/>
          <p:nvPr/>
        </p:nvSpPr>
        <p:spPr>
          <a:xfrm>
            <a:off x="10505750" y="7005550"/>
            <a:ext cx="1270001" cy="876301"/>
          </a:xfrm>
          <a:prstGeom prst="rightArrow">
            <a:avLst>
              <a:gd name="adj1" fmla="val 29658"/>
              <a:gd name="adj2" fmla="val 7522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53" name="5人の年齢と歯周病の歯の本数を作図するところまで行いました"/>
          <p:cNvSpPr txBox="1"/>
          <p:nvPr/>
        </p:nvSpPr>
        <p:spPr>
          <a:xfrm>
            <a:off x="4828488" y="2018720"/>
            <a:ext cx="15036001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dirty="0"/>
              <a:t>5人の年齢と歯周病の歯の本数を作図するところまで行いました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7A2A11C-FBE3-E9BD-5A85-9D96ED5D4E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9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74597ED3F9DF04396CDAF7ADD5042AD" ma:contentTypeVersion="13" ma:contentTypeDescription="新しいドキュメントを作成します。" ma:contentTypeScope="" ma:versionID="f490edca4df1ab913f6ee5f52c499e28">
  <xsd:schema xmlns:xsd="http://www.w3.org/2001/XMLSchema" xmlns:xs="http://www.w3.org/2001/XMLSchema" xmlns:p="http://schemas.microsoft.com/office/2006/metadata/properties" xmlns:ns2="3bedeca0-c2ed-4417-b266-8522ee8d026f" xmlns:ns3="f06b4c2f-2c82-42f4-a7b1-f551fd148232" targetNamespace="http://schemas.microsoft.com/office/2006/metadata/properties" ma:root="true" ma:fieldsID="3ea7f52657536d947e398b65193258fe" ns2:_="" ns3:_="">
    <xsd:import namespace="3bedeca0-c2ed-4417-b266-8522ee8d026f"/>
    <xsd:import namespace="f06b4c2f-2c82-42f4-a7b1-f551fd1482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edeca0-c2ed-4417-b266-8522ee8d02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画像タグ" ma:readOnly="false" ma:fieldId="{5cf76f15-5ced-4ddc-b409-7134ff3c332f}" ma:taxonomyMulti="true" ma:sspId="64d63cec-adaa-4823-9f5f-a031abd4e23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6b4c2f-2c82-42f4-a7b1-f551fd14823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324322fb-54ae-441b-a0be-81c7a9c24d11}" ma:internalName="TaxCatchAll" ma:showField="CatchAllData" ma:web="f06b4c2f-2c82-42f4-a7b1-f551fd1482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06b4c2f-2c82-42f4-a7b1-f551fd148232" xsi:nil="true"/>
    <lcf76f155ced4ddcb4097134ff3c332f xmlns="3bedeca0-c2ed-4417-b266-8522ee8d026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6364F91-8EF3-43F2-9224-F974EFFCEC4E}"/>
</file>

<file path=customXml/itemProps2.xml><?xml version="1.0" encoding="utf-8"?>
<ds:datastoreItem xmlns:ds="http://schemas.openxmlformats.org/officeDocument/2006/customXml" ds:itemID="{F960D5D3-EAC0-41A3-B5F2-0A55F3264A8B}"/>
</file>

<file path=customXml/itemProps3.xml><?xml version="1.0" encoding="utf-8"?>
<ds:datastoreItem xmlns:ds="http://schemas.openxmlformats.org/officeDocument/2006/customXml" ds:itemID="{35521BD8-18F4-4DB3-8971-EB3031B60B9D}"/>
</file>

<file path=docProps/app.xml><?xml version="1.0" encoding="utf-8"?>
<Properties xmlns="http://schemas.openxmlformats.org/officeDocument/2006/extended-properties" xmlns:vt="http://schemas.openxmlformats.org/officeDocument/2006/docPropsVTypes">
  <TotalTime>13096</TotalTime>
  <Words>5109</Words>
  <Application>Microsoft Office PowerPoint</Application>
  <PresentationFormat>ユーザー設定</PresentationFormat>
  <Paragraphs>984</Paragraphs>
  <Slides>59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59</vt:i4>
      </vt:variant>
    </vt:vector>
  </HeadingPairs>
  <TitlesOfParts>
    <vt:vector size="65" baseType="lpstr">
      <vt:lpstr>Canela Text Regular</vt:lpstr>
      <vt:lpstr>Helvetica Neue Light</vt:lpstr>
      <vt:lpstr>Meiryo UI</vt:lpstr>
      <vt:lpstr>ヒラギノ角ゴ ProN W3</vt:lpstr>
      <vt:lpstr>ヒラギノ角ゴ ProN W6</vt:lpstr>
      <vt:lpstr>White</vt:lpstr>
      <vt:lpstr>第２回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須藤毅顕</dc:creator>
  <cp:lastModifiedBy>須藤　毅顕</cp:lastModifiedBy>
  <cp:revision>44</cp:revision>
  <dcterms:modified xsi:type="dcterms:W3CDTF">2022-12-22T00:48:00Z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0x010100E74597ED3F9DF04396CDAF7ADD5042AD</vt:lpwstr>
  </property>
</Properties>
</file>