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6" r:id="rId2"/>
    <p:sldId id="257" r:id="rId3"/>
    <p:sldId id="366" r:id="rId4"/>
    <p:sldId id="367" r:id="rId5"/>
    <p:sldId id="258" r:id="rId6"/>
    <p:sldId id="368" r:id="rId7"/>
    <p:sldId id="369" r:id="rId8"/>
    <p:sldId id="370" r:id="rId9"/>
    <p:sldId id="339" r:id="rId10"/>
    <p:sldId id="266" r:id="rId11"/>
    <p:sldId id="401" r:id="rId12"/>
    <p:sldId id="264" r:id="rId13"/>
    <p:sldId id="265" r:id="rId14"/>
    <p:sldId id="267" r:id="rId15"/>
    <p:sldId id="268" r:id="rId16"/>
    <p:sldId id="402" r:id="rId17"/>
    <p:sldId id="403" r:id="rId18"/>
    <p:sldId id="404" r:id="rId19"/>
    <p:sldId id="270" r:id="rId20"/>
    <p:sldId id="271" r:id="rId21"/>
    <p:sldId id="272" r:id="rId22"/>
    <p:sldId id="273" r:id="rId23"/>
    <p:sldId id="406" r:id="rId24"/>
    <p:sldId id="407" r:id="rId25"/>
    <p:sldId id="405" r:id="rId26"/>
    <p:sldId id="408" r:id="rId27"/>
    <p:sldId id="422" r:id="rId28"/>
    <p:sldId id="275" r:id="rId29"/>
    <p:sldId id="277" r:id="rId30"/>
    <p:sldId id="409" r:id="rId31"/>
    <p:sldId id="410" r:id="rId32"/>
    <p:sldId id="411" r:id="rId33"/>
    <p:sldId id="279" r:id="rId34"/>
    <p:sldId id="282" r:id="rId35"/>
    <p:sldId id="302" r:id="rId36"/>
    <p:sldId id="303" r:id="rId37"/>
    <p:sldId id="412" r:id="rId38"/>
    <p:sldId id="304" r:id="rId39"/>
    <p:sldId id="413" r:id="rId40"/>
    <p:sldId id="317" r:id="rId41"/>
    <p:sldId id="318" r:id="rId42"/>
    <p:sldId id="319" r:id="rId43"/>
    <p:sldId id="320" r:id="rId44"/>
    <p:sldId id="321" r:id="rId45"/>
    <p:sldId id="322" r:id="rId46"/>
    <p:sldId id="323" r:id="rId47"/>
    <p:sldId id="324" r:id="rId48"/>
    <p:sldId id="325" r:id="rId49"/>
    <p:sldId id="327" r:id="rId50"/>
    <p:sldId id="358" r:id="rId51"/>
    <p:sldId id="359" r:id="rId52"/>
    <p:sldId id="360" r:id="rId53"/>
    <p:sldId id="333" r:id="rId54"/>
    <p:sldId id="334" r:id="rId55"/>
    <p:sldId id="361" r:id="rId56"/>
    <p:sldId id="335" r:id="rId57"/>
    <p:sldId id="378" r:id="rId58"/>
    <p:sldId id="379" r:id="rId59"/>
    <p:sldId id="377" r:id="rId60"/>
    <p:sldId id="380" r:id="rId61"/>
    <p:sldId id="381" r:id="rId62"/>
    <p:sldId id="382" r:id="rId63"/>
    <p:sldId id="384" r:id="rId64"/>
    <p:sldId id="385" r:id="rId65"/>
    <p:sldId id="386" r:id="rId66"/>
    <p:sldId id="387" r:id="rId67"/>
    <p:sldId id="388" r:id="rId68"/>
    <p:sldId id="389" r:id="rId69"/>
    <p:sldId id="390" r:id="rId70"/>
    <p:sldId id="391" r:id="rId71"/>
    <p:sldId id="392" r:id="rId72"/>
    <p:sldId id="416" r:id="rId73"/>
    <p:sldId id="396" r:id="rId74"/>
    <p:sldId id="423" r:id="rId75"/>
    <p:sldId id="417" r:id="rId76"/>
    <p:sldId id="398" r:id="rId77"/>
    <p:sldId id="418" r:id="rId78"/>
    <p:sldId id="400" r:id="rId7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457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9144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1371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18288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22860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2743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32004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3657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8" d="100"/>
          <a:sy n="68" d="100"/>
        </p:scale>
        <p:origin x="14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タイトルテキスト"/>
          <p:cNvSpPr txBox="1">
            <a:spLocks noGrp="1"/>
          </p:cNvSpPr>
          <p:nvPr>
            <p:ph type="title"/>
          </p:nvPr>
        </p:nvSpPr>
        <p:spPr>
          <a:xfrm>
            <a:off x="1778000" y="2298700"/>
            <a:ext cx="20828000" cy="4648200"/>
          </a:xfrm>
          <a:prstGeom prst="rect">
            <a:avLst/>
          </a:prstGeom>
        </p:spPr>
        <p:txBody>
          <a:bodyPr anchor="b"/>
          <a:lstStyle/>
          <a:p>
            <a:r>
              <a:t>タイトルテキスト</a:t>
            </a:r>
          </a:p>
        </p:txBody>
      </p:sp>
      <p:sp>
        <p:nvSpPr>
          <p:cNvPr id="12" name="本文レベル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本文レベル1</a:t>
            </a:r>
          </a:p>
          <a:p>
            <a:pPr lvl="1"/>
            <a:r>
              <a:t>本文レベル2</a:t>
            </a:r>
          </a:p>
          <a:p>
            <a:pPr lvl="2"/>
            <a:r>
              <a:t>本文レベル3</a:t>
            </a:r>
          </a:p>
          <a:p>
            <a:pPr lvl="3"/>
            <a:r>
              <a:t>本文レベル4</a:t>
            </a:r>
          </a:p>
          <a:p>
            <a:pPr lvl="4"/>
            <a:r>
              <a:t>本文レベル5</a:t>
            </a:r>
          </a:p>
        </p:txBody>
      </p:sp>
      <p:sp>
        <p:nvSpPr>
          <p:cNvPr id="1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117" name="スライドのタイトル"/>
          <p:cNvSpPr txBox="1">
            <a:spLocks noGrp="1"/>
          </p:cNvSpPr>
          <p:nvPr>
            <p:ph type="title" hasCustomPrompt="1"/>
          </p:nvPr>
        </p:nvSpPr>
        <p:spPr>
          <a:xfrm>
            <a:off x="1206500" y="1079500"/>
            <a:ext cx="21971000" cy="1433163"/>
          </a:xfrm>
          <a:prstGeom prst="rect">
            <a:avLst/>
          </a:prstGeom>
        </p:spPr>
        <p:txBody>
          <a:bodyPr anchor="t"/>
          <a:lstStyle>
            <a:lvl1pPr algn="l" defTabSz="2438338">
              <a:lnSpc>
                <a:spcPct val="80000"/>
              </a:lnSpc>
              <a:defRPr sz="8500" spc="-170">
                <a:latin typeface="ヒラギノ角ゴ ProN W6"/>
                <a:ea typeface="ヒラギノ角ゴ ProN W6"/>
                <a:cs typeface="ヒラギノ角ゴ ProN W6"/>
                <a:sym typeface="ヒラギノ角ゴ ProN W6"/>
              </a:defRPr>
            </a:lvl1pPr>
          </a:lstStyle>
          <a:p>
            <a:r>
              <a:t>スライドのタイトル</a:t>
            </a:r>
          </a:p>
        </p:txBody>
      </p:sp>
      <p:sp>
        <p:nvSpPr>
          <p:cNvPr id="118"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nchor="t"/>
          <a:lstStyle>
            <a:lvl1pPr marL="0" indent="0">
              <a:spcBef>
                <a:spcPts val="0"/>
              </a:spcBef>
              <a:buSzTx/>
              <a:buNone/>
              <a:defRPr sz="5500">
                <a:latin typeface="ヒラギノ角ゴ ProN W6"/>
                <a:ea typeface="ヒラギノ角ゴ ProN W6"/>
                <a:cs typeface="ヒラギノ角ゴ ProN W6"/>
                <a:sym typeface="ヒラギノ角ゴ ProN W6"/>
              </a:defRPr>
            </a:lvl1pPr>
          </a:lstStyle>
          <a:p>
            <a:r>
              <a:t>スライドのサブタイトル</a:t>
            </a:r>
          </a:p>
        </p:txBody>
      </p:sp>
      <p:sp>
        <p:nvSpPr>
          <p:cNvPr id="119" name="本文レベル1…"/>
          <p:cNvSpPr txBox="1">
            <a:spLocks noGrp="1"/>
          </p:cNvSpPr>
          <p:nvPr>
            <p:ph type="body" idx="1" hasCustomPrompt="1"/>
          </p:nvPr>
        </p:nvSpPr>
        <p:spPr>
          <a:xfrm>
            <a:off x="1206500" y="4248504"/>
            <a:ext cx="21971000" cy="8256012"/>
          </a:xfrm>
          <a:prstGeom prst="rect">
            <a:avLst/>
          </a:prstGeom>
        </p:spPr>
        <p:txBody>
          <a:bodyPr anchor="t"/>
          <a:lstStyle>
            <a:lvl1pPr marL="609600" indent="-609600" defTabSz="2438338">
              <a:lnSpc>
                <a:spcPct val="90000"/>
              </a:lnSpc>
              <a:spcBef>
                <a:spcPts val="4500"/>
              </a:spcBef>
              <a:buSzPct val="123000"/>
              <a:defRPr sz="4800"/>
            </a:lvl1pPr>
            <a:lvl2pPr marL="1219200" indent="-609600" defTabSz="2438338">
              <a:lnSpc>
                <a:spcPct val="90000"/>
              </a:lnSpc>
              <a:spcBef>
                <a:spcPts val="4500"/>
              </a:spcBef>
              <a:buSzPct val="123000"/>
              <a:defRPr sz="4800"/>
            </a:lvl2pPr>
            <a:lvl3pPr marL="1828800" indent="-609600" defTabSz="2438338">
              <a:lnSpc>
                <a:spcPct val="90000"/>
              </a:lnSpc>
              <a:spcBef>
                <a:spcPts val="4500"/>
              </a:spcBef>
              <a:buSzPct val="123000"/>
              <a:defRPr sz="4800"/>
            </a:lvl3pPr>
            <a:lvl4pPr marL="2438400" indent="-609600" defTabSz="2438338">
              <a:lnSpc>
                <a:spcPct val="90000"/>
              </a:lnSpc>
              <a:spcBef>
                <a:spcPts val="4500"/>
              </a:spcBef>
              <a:buSzPct val="123000"/>
              <a:defRPr sz="4800"/>
            </a:lvl4pPr>
            <a:lvl5pPr marL="3048000" indent="-609600" defTabSz="2438338">
              <a:lnSpc>
                <a:spcPct val="90000"/>
              </a:lnSpc>
              <a:spcBef>
                <a:spcPts val="4500"/>
              </a:spcBef>
              <a:buSzPct val="123000"/>
              <a:defRPr sz="4800"/>
            </a:lvl5pPr>
          </a:lstStyle>
          <a:p>
            <a:r>
              <a:t>スライドの箇条書きテキスト</a:t>
            </a:r>
          </a:p>
          <a:p>
            <a:pPr lvl="1"/>
            <a:endParaRPr/>
          </a:p>
          <a:p>
            <a:pPr lvl="2"/>
            <a:endParaRPr/>
          </a:p>
          <a:p>
            <a:pPr lvl="3"/>
            <a:endParaRPr/>
          </a:p>
          <a:p>
            <a:pPr lvl="4"/>
            <a:endParaRPr/>
          </a:p>
        </p:txBody>
      </p:sp>
      <p:sp>
        <p:nvSpPr>
          <p:cNvPr id="120" name="スライド番号"/>
          <p:cNvSpPr txBox="1">
            <a:spLocks noGrp="1"/>
          </p:cNvSpPr>
          <p:nvPr>
            <p:ph type="sldNum" sz="quarter" idx="2"/>
          </p:nvPr>
        </p:nvSpPr>
        <p:spPr>
          <a:xfrm>
            <a:off x="11978411" y="13125399"/>
            <a:ext cx="414681" cy="330200"/>
          </a:xfrm>
          <a:prstGeom prst="rect">
            <a:avLst/>
          </a:prstGeom>
        </p:spPr>
        <p:txBody>
          <a:bodyPr anchor="b"/>
          <a:lstStyle>
            <a:lvl1pPr defTabSz="584200">
              <a:defRPr sz="1800">
                <a:latin typeface="+mn-lt"/>
                <a:ea typeface="+mn-ea"/>
                <a:cs typeface="+mn-cs"/>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タイトル">
    <p:spTree>
      <p:nvGrpSpPr>
        <p:cNvPr id="1" name=""/>
        <p:cNvGrpSpPr/>
        <p:nvPr/>
      </p:nvGrpSpPr>
      <p:grpSpPr>
        <a:xfrm>
          <a:off x="0" y="0"/>
          <a:ext cx="0" cy="0"/>
          <a:chOff x="0" y="0"/>
          <a:chExt cx="0" cy="0"/>
        </a:xfrm>
      </p:grpSpPr>
      <p:sp>
        <p:nvSpPr>
          <p:cNvPr id="127" name="作者と日付"/>
          <p:cNvSpPr txBox="1">
            <a:spLocks noGrp="1"/>
          </p:cNvSpPr>
          <p:nvPr>
            <p:ph type="body" sz="quarter" idx="21" hasCustomPrompt="1"/>
          </p:nvPr>
        </p:nvSpPr>
        <p:spPr>
          <a:xfrm>
            <a:off x="1201340" y="11859862"/>
            <a:ext cx="21971003" cy="636979"/>
          </a:xfrm>
          <a:prstGeom prst="rect">
            <a:avLst/>
          </a:prstGeom>
        </p:spPr>
        <p:txBody>
          <a:bodyPr lIns="45719" tIns="45719" rIns="45719" bIns="45719" anchor="t"/>
          <a:lstStyle>
            <a:lvl1pPr marL="0" indent="0">
              <a:spcBef>
                <a:spcPts val="0"/>
              </a:spcBef>
              <a:buSzTx/>
              <a:buNone/>
              <a:defRPr sz="3600">
                <a:latin typeface="ヒラギノ角ゴ ProN W6"/>
                <a:ea typeface="ヒラギノ角ゴ ProN W6"/>
                <a:cs typeface="ヒラギノ角ゴ ProN W6"/>
                <a:sym typeface="ヒラギノ角ゴ ProN W6"/>
              </a:defRPr>
            </a:lvl1pPr>
          </a:lstStyle>
          <a:p>
            <a:r>
              <a:t>作者と日付</a:t>
            </a:r>
          </a:p>
        </p:txBody>
      </p:sp>
      <p:sp>
        <p:nvSpPr>
          <p:cNvPr id="128" name="プレゼンテーションのタイトル"/>
          <p:cNvSpPr txBox="1">
            <a:spLocks noGrp="1"/>
          </p:cNvSpPr>
          <p:nvPr>
            <p:ph type="title" hasCustomPrompt="1"/>
          </p:nvPr>
        </p:nvSpPr>
        <p:spPr>
          <a:xfrm>
            <a:off x="1206496" y="2574991"/>
            <a:ext cx="21971004" cy="4648201"/>
          </a:xfrm>
          <a:prstGeom prst="rect">
            <a:avLst/>
          </a:prstGeom>
        </p:spPr>
        <p:txBody>
          <a:bodyPr anchor="b"/>
          <a:lstStyle>
            <a:lvl1pPr algn="l" defTabSz="2438338">
              <a:lnSpc>
                <a:spcPct val="80000"/>
              </a:lnSpc>
              <a:defRPr sz="11600" spc="-232">
                <a:latin typeface="ヒラギノ角ゴ ProN W6"/>
                <a:ea typeface="ヒラギノ角ゴ ProN W6"/>
                <a:cs typeface="ヒラギノ角ゴ ProN W6"/>
                <a:sym typeface="ヒラギノ角ゴ ProN W6"/>
              </a:defRPr>
            </a:lvl1pPr>
          </a:lstStyle>
          <a:p>
            <a:r>
              <a:t>プレゼンテーションのタイトル</a:t>
            </a:r>
          </a:p>
        </p:txBody>
      </p:sp>
      <p:sp>
        <p:nvSpPr>
          <p:cNvPr id="129" name="本文レベル1…"/>
          <p:cNvSpPr txBox="1">
            <a:spLocks noGrp="1"/>
          </p:cNvSpPr>
          <p:nvPr>
            <p:ph type="body" sz="quarter" idx="1" hasCustomPrompt="1"/>
          </p:nvPr>
        </p:nvSpPr>
        <p:spPr>
          <a:xfrm>
            <a:off x="1201342" y="7223190"/>
            <a:ext cx="21971001" cy="1905001"/>
          </a:xfrm>
          <a:prstGeom prst="rect">
            <a:avLst/>
          </a:prstGeom>
        </p:spPr>
        <p:txBody>
          <a:bodyPr anchor="t"/>
          <a:lstStyle>
            <a:lvl1pPr marL="0" indent="0">
              <a:spcBef>
                <a:spcPts val="0"/>
              </a:spcBef>
              <a:buSzTx/>
              <a:buNone/>
              <a:defRPr sz="5500">
                <a:latin typeface="ヒラギノ角ゴ ProN W6"/>
                <a:ea typeface="ヒラギノ角ゴ ProN W6"/>
                <a:cs typeface="ヒラギノ角ゴ ProN W6"/>
                <a:sym typeface="ヒラギノ角ゴ ProN W6"/>
              </a:defRPr>
            </a:lvl1pPr>
            <a:lvl2pPr marL="0" indent="457200">
              <a:spcBef>
                <a:spcPts val="0"/>
              </a:spcBef>
              <a:buSzTx/>
              <a:buNone/>
              <a:defRPr sz="5500">
                <a:latin typeface="ヒラギノ角ゴ ProN W6"/>
                <a:ea typeface="ヒラギノ角ゴ ProN W6"/>
                <a:cs typeface="ヒラギノ角ゴ ProN W6"/>
                <a:sym typeface="ヒラギノ角ゴ ProN W6"/>
              </a:defRPr>
            </a:lvl2pPr>
            <a:lvl3pPr marL="0" indent="914400">
              <a:spcBef>
                <a:spcPts val="0"/>
              </a:spcBef>
              <a:buSzTx/>
              <a:buNone/>
              <a:defRPr sz="5500">
                <a:latin typeface="ヒラギノ角ゴ ProN W6"/>
                <a:ea typeface="ヒラギノ角ゴ ProN W6"/>
                <a:cs typeface="ヒラギノ角ゴ ProN W6"/>
                <a:sym typeface="ヒラギノ角ゴ ProN W6"/>
              </a:defRPr>
            </a:lvl3pPr>
            <a:lvl4pPr marL="0" indent="1371600">
              <a:spcBef>
                <a:spcPts val="0"/>
              </a:spcBef>
              <a:buSzTx/>
              <a:buNone/>
              <a:defRPr sz="5500">
                <a:latin typeface="ヒラギノ角ゴ ProN W6"/>
                <a:ea typeface="ヒラギノ角ゴ ProN W6"/>
                <a:cs typeface="ヒラギノ角ゴ ProN W6"/>
                <a:sym typeface="ヒラギノ角ゴ ProN W6"/>
              </a:defRPr>
            </a:lvl4pPr>
            <a:lvl5pPr marL="0" indent="1828800">
              <a:spcBef>
                <a:spcPts val="0"/>
              </a:spcBef>
              <a:buSzTx/>
              <a:buNone/>
              <a:defRPr sz="5500">
                <a:latin typeface="ヒラギノ角ゴ ProN W6"/>
                <a:ea typeface="ヒラギノ角ゴ ProN W6"/>
                <a:cs typeface="ヒラギノ角ゴ ProN W6"/>
                <a:sym typeface="ヒラギノ角ゴ ProN W6"/>
              </a:defRPr>
            </a:lvl5pPr>
          </a:lstStyle>
          <a:p>
            <a:r>
              <a:t>プレゼンテーションのサブタイトル</a:t>
            </a:r>
          </a:p>
          <a:p>
            <a:pPr lvl="1"/>
            <a:endParaRPr/>
          </a:p>
          <a:p>
            <a:pPr lvl="2"/>
            <a:endParaRPr/>
          </a:p>
          <a:p>
            <a:pPr lvl="3"/>
            <a:endParaRPr/>
          </a:p>
          <a:p>
            <a:pPr lvl="4"/>
            <a:endParaRPr/>
          </a:p>
        </p:txBody>
      </p:sp>
      <p:sp>
        <p:nvSpPr>
          <p:cNvPr id="130" name="スライド番号"/>
          <p:cNvSpPr txBox="1">
            <a:spLocks noGrp="1"/>
          </p:cNvSpPr>
          <p:nvPr>
            <p:ph type="sldNum" sz="quarter" idx="2"/>
          </p:nvPr>
        </p:nvSpPr>
        <p:spPr>
          <a:xfrm>
            <a:off x="11978411" y="13125399"/>
            <a:ext cx="414681" cy="330200"/>
          </a:xfrm>
          <a:prstGeom prst="rect">
            <a:avLst/>
          </a:prstGeom>
        </p:spPr>
        <p:txBody>
          <a:bodyPr anchor="b"/>
          <a:lstStyle>
            <a:lvl1pPr defTabSz="584200">
              <a:defRPr sz="1800">
                <a:latin typeface="+mn-lt"/>
                <a:ea typeface="+mn-ea"/>
                <a:cs typeface="+mn-cs"/>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タイトルテキスト"/>
          <p:cNvSpPr txBox="1">
            <a:spLocks noGrp="1"/>
          </p:cNvSpPr>
          <p:nvPr>
            <p:ph type="title"/>
          </p:nvPr>
        </p:nvSpPr>
        <p:spPr>
          <a:prstGeom prst="rect">
            <a:avLst/>
          </a:prstGeom>
        </p:spPr>
        <p:txBody>
          <a:bodyPr/>
          <a:lstStyle/>
          <a:p>
            <a:r>
              <a:t>タイトルテキスト</a:t>
            </a:r>
          </a:p>
        </p:txBody>
      </p:sp>
      <p:sp>
        <p:nvSpPr>
          <p:cNvPr id="4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タイトルテキスト"/>
          <p:cNvSpPr txBox="1">
            <a:spLocks noGrp="1"/>
          </p:cNvSpPr>
          <p:nvPr>
            <p:ph type="title"/>
          </p:nvPr>
        </p:nvSpPr>
        <p:spPr>
          <a:prstGeom prst="rect">
            <a:avLst/>
          </a:prstGeom>
        </p:spPr>
        <p:txBody>
          <a:bodyPr/>
          <a:lstStyle/>
          <a:p>
            <a:r>
              <a:t>タイトルテキスト</a:t>
            </a:r>
          </a:p>
        </p:txBody>
      </p:sp>
      <p:sp>
        <p:nvSpPr>
          <p:cNvPr id="57" name="本文レベル1…"/>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本文レベル1</a:t>
            </a:r>
          </a:p>
          <a:p>
            <a:pPr lvl="1"/>
            <a:r>
              <a:t>本文レベル2</a:t>
            </a:r>
          </a:p>
          <a:p>
            <a:pPr lvl="2"/>
            <a:r>
              <a:t>本文レベル3</a:t>
            </a:r>
          </a:p>
          <a:p>
            <a:pPr lvl="3"/>
            <a:r>
              <a:t>本文レベル4</a:t>
            </a:r>
          </a:p>
          <a:p>
            <a:pPr lvl="4"/>
            <a:r>
              <a:t>本文レベル5</a:t>
            </a:r>
          </a:p>
        </p:txBody>
      </p:sp>
      <p:sp>
        <p:nvSpPr>
          <p:cNvPr id="5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タイトルテキスト"/>
          <p:cNvSpPr txBox="1">
            <a:spLocks noGrp="1"/>
          </p:cNvSpPr>
          <p:nvPr>
            <p:ph type="title"/>
          </p:nvPr>
        </p:nvSpPr>
        <p:spPr>
          <a:prstGeom prst="rect">
            <a:avLst/>
          </a:prstGeom>
        </p:spPr>
        <p:txBody>
          <a:bodyPr/>
          <a:lstStyle/>
          <a:p>
            <a:r>
              <a:t>タイトルテキスト</a:t>
            </a:r>
          </a:p>
        </p:txBody>
      </p:sp>
      <p:sp>
        <p:nvSpPr>
          <p:cNvPr id="67" name="本文レベル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本文レベル1</a:t>
            </a:r>
          </a:p>
          <a:p>
            <a:pPr lvl="1"/>
            <a:r>
              <a:t>本文レベル2</a:t>
            </a:r>
          </a:p>
          <a:p>
            <a:pPr lvl="2"/>
            <a:r>
              <a:t>本文レベル3</a:t>
            </a:r>
          </a:p>
          <a:p>
            <a:pPr lvl="3"/>
            <a:r>
              <a:t>本文レベル4</a:t>
            </a:r>
          </a:p>
          <a:p>
            <a:pPr lvl="4"/>
            <a:r>
              <a:t>本文レベル5</a:t>
            </a:r>
          </a:p>
        </p:txBody>
      </p:sp>
      <p:sp>
        <p:nvSpPr>
          <p:cNvPr id="6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本文レベル1…"/>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本文レベル1</a:t>
            </a:r>
          </a:p>
          <a:p>
            <a:pPr lvl="1"/>
            <a:r>
              <a:t>本文レベル2</a:t>
            </a:r>
          </a:p>
          <a:p>
            <a:pPr lvl="2"/>
            <a:r>
              <a:t>本文レベル3</a:t>
            </a:r>
          </a:p>
          <a:p>
            <a:pPr lvl="3"/>
            <a:r>
              <a:t>本文レベル4</a:t>
            </a:r>
          </a:p>
          <a:p>
            <a:pPr lvl="4"/>
            <a:r>
              <a:t>本文レベル5</a:t>
            </a:r>
          </a:p>
        </p:txBody>
      </p:sp>
      <p:sp>
        <p:nvSpPr>
          <p:cNvPr id="7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4200"/>
          </a:xfrm>
          <a:prstGeom prst="rect">
            <a:avLst/>
          </a:prstGeom>
        </p:spPr>
        <p:txBody>
          <a:bodyPr anchor="t">
            <a:spAutoFit/>
          </a:bodyPr>
          <a:lstStyle>
            <a:lvl1pPr marL="0" indent="0" algn="ctr">
              <a:spcBef>
                <a:spcPts val="0"/>
              </a:spcBef>
              <a:buSzTx/>
              <a:buNone/>
              <a:defRPr sz="3200"/>
            </a:lvl1pPr>
          </a:lstStyle>
          <a:p>
            <a:r>
              <a:t>–Johnny Appleseed</a:t>
            </a:r>
          </a:p>
        </p:txBody>
      </p:sp>
      <p:sp>
        <p:nvSpPr>
          <p:cNvPr id="94" name="“ここに引用を入力してください。”"/>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vl1pPr>
          </a:lstStyle>
          <a:p>
            <a:r>
              <a:t>“ここに引用を入力してください。”</a:t>
            </a:r>
          </a:p>
        </p:txBody>
      </p:sp>
      <p:sp>
        <p:nvSpPr>
          <p:cNvPr id="9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テキスト"/>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タイトルテキスト</a:t>
            </a:r>
          </a:p>
        </p:txBody>
      </p:sp>
      <p:sp>
        <p:nvSpPr>
          <p:cNvPr id="3" name="本文レベル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本文レベル1</a:t>
            </a:r>
          </a:p>
          <a:p>
            <a:pPr lvl="1"/>
            <a:r>
              <a:t>本文レベル2</a:t>
            </a:r>
          </a:p>
          <a:p>
            <a:pPr lvl="2"/>
            <a:r>
              <a:t>本文レベル3</a:t>
            </a:r>
          </a:p>
          <a:p>
            <a:pPr lvl="3"/>
            <a:r>
              <a:t>本文レベル4</a:t>
            </a:r>
          </a:p>
          <a:p>
            <a:pPr lvl="4"/>
            <a:r>
              <a:t>本文レベル5</a:t>
            </a:r>
          </a:p>
        </p:txBody>
      </p:sp>
      <p:sp>
        <p:nvSpPr>
          <p:cNvPr id="4" name="スライド番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forms.gle/cgej2DL5PvneRhCp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ythonの基礎…"/>
          <p:cNvSpPr txBox="1">
            <a:spLocks noGrp="1"/>
          </p:cNvSpPr>
          <p:nvPr>
            <p:ph type="subTitle" sz="quarter" idx="1"/>
          </p:nvPr>
        </p:nvSpPr>
        <p:spPr>
          <a:xfrm>
            <a:off x="1778000" y="5696672"/>
            <a:ext cx="20828000" cy="2916886"/>
          </a:xfrm>
          <a:prstGeom prst="rect">
            <a:avLst/>
          </a:prstGeom>
        </p:spPr>
        <p:txBody>
          <a:bodyPr>
            <a:normAutofit/>
          </a:bodyPr>
          <a:lstStyle/>
          <a:p>
            <a:pPr defTabSz="685165">
              <a:defRPr sz="4814"/>
            </a:pPr>
            <a:r>
              <a:rPr lang="en-US" altLang="ja-JP" dirty="0" err="1"/>
              <a:t>P</a:t>
            </a:r>
            <a:r>
              <a:rPr dirty="0" err="1"/>
              <a:t>ythonの基礎</a:t>
            </a:r>
            <a:r>
              <a:rPr lang="ja-JP" altLang="en-US" dirty="0"/>
              <a:t>　</a:t>
            </a:r>
            <a:endParaRPr lang="en-US" altLang="ja-JP" dirty="0"/>
          </a:p>
          <a:p>
            <a:pPr defTabSz="685165">
              <a:defRPr sz="4814"/>
            </a:pPr>
            <a:r>
              <a:rPr sz="3600" dirty="0"/>
              <a:t>~</a:t>
            </a:r>
            <a:r>
              <a:rPr sz="3600" dirty="0" err="1"/>
              <a:t>データの扱い、numpy、pandasについて</a:t>
            </a:r>
            <a:r>
              <a:rPr sz="3600" dirty="0"/>
              <a:t>~</a:t>
            </a:r>
            <a:endParaRPr lang="en-US" sz="3600" dirty="0"/>
          </a:p>
          <a:p>
            <a:pPr defTabSz="685165">
              <a:defRPr sz="4814"/>
            </a:pPr>
            <a:endParaRPr lang="en-US" altLang="ja-JP" dirty="0"/>
          </a:p>
          <a:p>
            <a:pPr defTabSz="685165">
              <a:defRPr sz="4814"/>
            </a:pPr>
            <a:r>
              <a:rPr lang="en-US" altLang="ja-JP" dirty="0"/>
              <a:t>Python</a:t>
            </a:r>
            <a:r>
              <a:rPr lang="ja-JP" altLang="en-US" dirty="0"/>
              <a:t>による線形回帰</a:t>
            </a:r>
            <a:endParaRPr dirty="0"/>
          </a:p>
        </p:txBody>
      </p:sp>
      <p:sp>
        <p:nvSpPr>
          <p:cNvPr id="140" name="四角形"/>
          <p:cNvSpPr/>
          <p:nvPr/>
        </p:nvSpPr>
        <p:spPr>
          <a:xfrm>
            <a:off x="0" y="1678131"/>
            <a:ext cx="24384000" cy="261543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41" name="医療とAI・ビッグデータ入門"/>
          <p:cNvSpPr txBox="1"/>
          <p:nvPr/>
        </p:nvSpPr>
        <p:spPr>
          <a:xfrm>
            <a:off x="3314219" y="2403635"/>
            <a:ext cx="17755561" cy="116442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900">
                <a:solidFill>
                  <a:srgbClr val="FFFFFF"/>
                </a:solidFill>
              </a:defRPr>
            </a:lvl1pPr>
          </a:lstStyle>
          <a:p>
            <a:r>
              <a:rPr dirty="0" err="1"/>
              <a:t>医療とAI・ビッグデータ入門</a:t>
            </a:r>
            <a:r>
              <a:rPr lang="ja-JP" altLang="en-US" dirty="0"/>
              <a:t>（縮小版①）</a:t>
            </a:r>
            <a:endParaRPr dirty="0"/>
          </a:p>
        </p:txBody>
      </p:sp>
      <p:sp>
        <p:nvSpPr>
          <p:cNvPr id="142" name="統合教育機構…"/>
          <p:cNvSpPr txBox="1"/>
          <p:nvPr/>
        </p:nvSpPr>
        <p:spPr>
          <a:xfrm>
            <a:off x="18777096" y="11044598"/>
            <a:ext cx="5227871" cy="1986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92500" lnSpcReduction="10000"/>
          </a:bodyPr>
          <a:lstStyle/>
          <a:p>
            <a:pPr defTabSz="668655">
              <a:defRPr sz="4698">
                <a:latin typeface="+mn-lt"/>
                <a:ea typeface="+mn-ea"/>
                <a:cs typeface="+mn-cs"/>
                <a:sym typeface="ヒラギノ角ゴ ProN W3"/>
              </a:defRPr>
            </a:pPr>
            <a:r>
              <a:rPr lang="ja-JP" altLang="en-US" dirty="0"/>
              <a:t>東京医科歯科大学</a:t>
            </a:r>
            <a:endParaRPr lang="en-US" altLang="ja-JP" dirty="0"/>
          </a:p>
          <a:p>
            <a:pPr defTabSz="668655">
              <a:defRPr sz="4698">
                <a:latin typeface="+mn-lt"/>
                <a:ea typeface="+mn-ea"/>
                <a:cs typeface="+mn-cs"/>
                <a:sym typeface="ヒラギノ角ゴ ProN W3"/>
              </a:defRPr>
            </a:pPr>
            <a:r>
              <a:rPr dirty="0" err="1"/>
              <a:t>統合教育機構</a:t>
            </a:r>
            <a:endParaRPr dirty="0"/>
          </a:p>
          <a:p>
            <a:pPr defTabSz="668655">
              <a:defRPr sz="4698">
                <a:latin typeface="+mn-lt"/>
                <a:ea typeface="+mn-ea"/>
                <a:cs typeface="+mn-cs"/>
                <a:sym typeface="ヒラギノ角ゴ ProN W3"/>
              </a:defRPr>
            </a:pPr>
            <a:r>
              <a:rPr dirty="0"/>
              <a:t>須藤毅顕</a:t>
            </a:r>
          </a:p>
        </p:txBody>
      </p:sp>
      <p:sp>
        <p:nvSpPr>
          <p:cNvPr id="143" name="2021/6/28 17:15~18:00"/>
          <p:cNvSpPr txBox="1"/>
          <p:nvPr/>
        </p:nvSpPr>
        <p:spPr>
          <a:xfrm>
            <a:off x="17402655" y="275021"/>
            <a:ext cx="6981345" cy="158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668655">
              <a:defRPr sz="4698">
                <a:latin typeface="+mn-lt"/>
                <a:ea typeface="+mn-ea"/>
                <a:cs typeface="+mn-cs"/>
                <a:sym typeface="ヒラギノ角ゴ ProN W3"/>
              </a:defRPr>
            </a:lvl1pPr>
          </a:lstStyle>
          <a:p>
            <a:r>
              <a:rPr dirty="0"/>
              <a:t>202</a:t>
            </a:r>
            <a:r>
              <a:rPr lang="en-US" dirty="0"/>
              <a:t>2</a:t>
            </a:r>
            <a:r>
              <a:rPr dirty="0"/>
              <a:t>/</a:t>
            </a:r>
            <a:r>
              <a:rPr lang="en-US" dirty="0"/>
              <a:t>11</a:t>
            </a:r>
            <a:r>
              <a:rPr dirty="0"/>
              <a:t>/</a:t>
            </a:r>
            <a:r>
              <a:rPr lang="en-US" altLang="ja-JP" dirty="0"/>
              <a:t>10</a:t>
            </a:r>
            <a:r>
              <a:rPr dirty="0"/>
              <a:t> 1</a:t>
            </a:r>
            <a:r>
              <a:rPr lang="en-US" altLang="ja-JP" dirty="0"/>
              <a:t>8</a:t>
            </a:r>
            <a:r>
              <a:rPr dirty="0"/>
              <a:t>:</a:t>
            </a:r>
            <a:r>
              <a:rPr lang="en-US" dirty="0"/>
              <a:t>30</a:t>
            </a:r>
            <a:r>
              <a:rPr dirty="0"/>
              <a:t>~1</a:t>
            </a:r>
            <a:r>
              <a:rPr lang="en-US" dirty="0"/>
              <a:t>9</a:t>
            </a:r>
            <a:r>
              <a:rPr dirty="0"/>
              <a:t>:</a:t>
            </a:r>
            <a:r>
              <a:rPr lang="en-US" dirty="0"/>
              <a:t>3</a:t>
            </a:r>
            <a:r>
              <a:rPr dirty="0"/>
              <a:t>0</a:t>
            </a:r>
          </a:p>
        </p:txBody>
      </p:sp>
      <p:sp>
        <p:nvSpPr>
          <p:cNvPr id="2" name="テキスト ボックス 1">
            <a:extLst>
              <a:ext uri="{FF2B5EF4-FFF2-40B4-BE49-F238E27FC236}">
                <a16:creationId xmlns:a16="http://schemas.microsoft.com/office/drawing/2014/main" id="{C96DF2A2-A40F-8EF6-D4A4-49C412AC32DD}"/>
              </a:ext>
            </a:extLst>
          </p:cNvPr>
          <p:cNvSpPr txBox="1"/>
          <p:nvPr/>
        </p:nvSpPr>
        <p:spPr>
          <a:xfrm>
            <a:off x="1712495" y="9239910"/>
            <a:ext cx="6959065" cy="8781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本教材を使用した際にはお手数ですが、</a:t>
            </a:r>
            <a:endParaRPr kumimoji="0" lang="en-US" altLang="ja-JP"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下記アンケートフォームにご協力下さい。</a:t>
            </a:r>
            <a:endParaRPr kumimoji="0" lang="en-US" altLang="ja-JP"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テキスト ボックス 2">
            <a:extLst>
              <a:ext uri="{FF2B5EF4-FFF2-40B4-BE49-F238E27FC236}">
                <a16:creationId xmlns:a16="http://schemas.microsoft.com/office/drawing/2014/main" id="{748DE52E-9589-D4D0-7AB8-08070DA3C456}"/>
              </a:ext>
            </a:extLst>
          </p:cNvPr>
          <p:cNvSpPr txBox="1"/>
          <p:nvPr/>
        </p:nvSpPr>
        <p:spPr>
          <a:xfrm>
            <a:off x="2011680" y="10927094"/>
            <a:ext cx="6659880" cy="424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rtl="0" fontAlgn="base"/>
            <a:r>
              <a:rPr lang="en-US" altLang="ja-JP" sz="2400" b="0" i="0" u="sng" strike="noStrike" dirty="0">
                <a:solidFill>
                  <a:srgbClr val="0563C1"/>
                </a:solidFill>
                <a:effectLst/>
                <a:latin typeface="Meiryo UI" panose="020B0604030504040204" pitchFamily="50" charset="-128"/>
                <a:ea typeface="Meiryo UI" panose="020B0604030504040204" pitchFamily="50" charset="-128"/>
                <a:hlinkClick r:id="rId2"/>
              </a:rPr>
              <a:t>https://forms.gle/cgej2DL5PvneRhCp8</a:t>
            </a:r>
            <a:r>
              <a:rPr lang="en-US" altLang="ja-JP" sz="2400" b="0" i="0" dirty="0">
                <a:solidFill>
                  <a:srgbClr val="0563C1"/>
                </a:solidFill>
                <a:effectLst/>
                <a:latin typeface="Meiryo UI" panose="020B0604030504040204" pitchFamily="50" charset="-128"/>
                <a:ea typeface="Meiryo UI" panose="020B0604030504040204" pitchFamily="50" charset="-128"/>
              </a:rPr>
              <a:t> </a:t>
            </a:r>
            <a:endParaRPr lang="en-US" altLang="ja-JP" b="0" i="0" dirty="0">
              <a:solidFill>
                <a:srgbClr val="000000"/>
              </a:solidFill>
              <a:effectLst/>
              <a:latin typeface="Meiryo UI" panose="020B0604030504040204" pitchFamily="50" charset="-128"/>
              <a:ea typeface="Meiryo UI" panose="020B0604030504040204" pitchFamily="50" charset="-128"/>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スクリーンショット 2021-05-25 6.54.54.png" descr="スクリーンショット 2021-05-25 6.54.54.png"/>
          <p:cNvPicPr>
            <a:picLocks noChangeAspect="1"/>
          </p:cNvPicPr>
          <p:nvPr/>
        </p:nvPicPr>
        <p:blipFill>
          <a:blip r:embed="rId2"/>
          <a:srcRect t="6266"/>
          <a:stretch>
            <a:fillRect/>
          </a:stretch>
        </p:blipFill>
        <p:spPr>
          <a:xfrm>
            <a:off x="1110919" y="2874960"/>
            <a:ext cx="21508727" cy="10268827"/>
          </a:xfrm>
          <a:prstGeom prst="rect">
            <a:avLst/>
          </a:prstGeom>
          <a:ln w="25400">
            <a:solidFill>
              <a:srgbClr val="000000"/>
            </a:solidFill>
            <a:miter lim="400000"/>
          </a:ln>
        </p:spPr>
      </p:pic>
      <p:sp>
        <p:nvSpPr>
          <p:cNvPr id="211" name="四角形"/>
          <p:cNvSpPr/>
          <p:nvPr/>
        </p:nvSpPr>
        <p:spPr>
          <a:xfrm>
            <a:off x="-9021" y="-24203"/>
            <a:ext cx="24402042" cy="1326036"/>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3" name="楕円"/>
          <p:cNvSpPr/>
          <p:nvPr/>
        </p:nvSpPr>
        <p:spPr>
          <a:xfrm>
            <a:off x="1373033" y="3145489"/>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4" name="楕円"/>
          <p:cNvSpPr/>
          <p:nvPr/>
        </p:nvSpPr>
        <p:spPr>
          <a:xfrm>
            <a:off x="3154823" y="3135319"/>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5" name="楕円"/>
          <p:cNvSpPr/>
          <p:nvPr/>
        </p:nvSpPr>
        <p:spPr>
          <a:xfrm>
            <a:off x="4995762" y="3080331"/>
            <a:ext cx="1025155"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6" name="楕円"/>
          <p:cNvSpPr/>
          <p:nvPr/>
        </p:nvSpPr>
        <p:spPr>
          <a:xfrm>
            <a:off x="8737017" y="3088692"/>
            <a:ext cx="1025155"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7" name="楕円"/>
          <p:cNvSpPr/>
          <p:nvPr/>
        </p:nvSpPr>
        <p:spPr>
          <a:xfrm>
            <a:off x="14129960" y="3078005"/>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8" name="楕円"/>
          <p:cNvSpPr/>
          <p:nvPr/>
        </p:nvSpPr>
        <p:spPr>
          <a:xfrm>
            <a:off x="5007384" y="5585351"/>
            <a:ext cx="5497565" cy="1622853"/>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9" name="楕円"/>
          <p:cNvSpPr/>
          <p:nvPr/>
        </p:nvSpPr>
        <p:spPr>
          <a:xfrm>
            <a:off x="2386576" y="9658443"/>
            <a:ext cx="4341570" cy="1136650"/>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20" name="ファイルを開く"/>
          <p:cNvSpPr txBox="1"/>
          <p:nvPr/>
        </p:nvSpPr>
        <p:spPr>
          <a:xfrm>
            <a:off x="3877555" y="1337312"/>
            <a:ext cx="3780878"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ファイルを開く</a:t>
            </a:r>
          </a:p>
        </p:txBody>
      </p:sp>
      <p:sp>
        <p:nvSpPr>
          <p:cNvPr id="221" name="保存"/>
          <p:cNvSpPr txBox="1"/>
          <p:nvPr/>
        </p:nvSpPr>
        <p:spPr>
          <a:xfrm>
            <a:off x="6724360" y="2001353"/>
            <a:ext cx="1508511"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保存</a:t>
            </a:r>
          </a:p>
        </p:txBody>
      </p:sp>
      <p:sp>
        <p:nvSpPr>
          <p:cNvPr id="222" name="実行"/>
          <p:cNvSpPr txBox="1"/>
          <p:nvPr/>
        </p:nvSpPr>
        <p:spPr>
          <a:xfrm>
            <a:off x="10313605" y="1749973"/>
            <a:ext cx="1508511"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実行</a:t>
            </a:r>
          </a:p>
        </p:txBody>
      </p:sp>
      <p:sp>
        <p:nvSpPr>
          <p:cNvPr id="223" name="線"/>
          <p:cNvSpPr/>
          <p:nvPr/>
        </p:nvSpPr>
        <p:spPr>
          <a:xfrm flipV="1">
            <a:off x="1885610" y="2451445"/>
            <a:ext cx="1" cy="55245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4" name="線"/>
          <p:cNvSpPr/>
          <p:nvPr/>
        </p:nvSpPr>
        <p:spPr>
          <a:xfrm flipV="1">
            <a:off x="3921284" y="1956673"/>
            <a:ext cx="1272154" cy="1272154"/>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5" name="新規ファイル作成"/>
          <p:cNvSpPr txBox="1"/>
          <p:nvPr/>
        </p:nvSpPr>
        <p:spPr>
          <a:xfrm>
            <a:off x="253388" y="1800954"/>
            <a:ext cx="3965947"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新規ファイル作成</a:t>
            </a:r>
          </a:p>
        </p:txBody>
      </p:sp>
      <p:sp>
        <p:nvSpPr>
          <p:cNvPr id="226" name="線"/>
          <p:cNvSpPr/>
          <p:nvPr/>
        </p:nvSpPr>
        <p:spPr>
          <a:xfrm flipV="1">
            <a:off x="5845331" y="2487573"/>
            <a:ext cx="1045492" cy="749376"/>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7" name="線"/>
          <p:cNvSpPr/>
          <p:nvPr/>
        </p:nvSpPr>
        <p:spPr>
          <a:xfrm flipV="1">
            <a:off x="9442691" y="2237462"/>
            <a:ext cx="465159" cy="92208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8" name="現在開いているファイル名"/>
          <p:cNvSpPr txBox="1"/>
          <p:nvPr/>
        </p:nvSpPr>
        <p:spPr>
          <a:xfrm>
            <a:off x="10892239" y="6149579"/>
            <a:ext cx="3606892"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latin typeface="ヒラギノ丸ゴ ProN W4"/>
                <a:ea typeface="ヒラギノ丸ゴ ProN W4"/>
                <a:cs typeface="ヒラギノ丸ゴ ProN W4"/>
                <a:sym typeface="ヒラギノ丸ゴ ProN W4"/>
              </a:defRPr>
            </a:lvl1pPr>
          </a:lstStyle>
          <a:p>
            <a:r>
              <a:t>現在開いているファイル名</a:t>
            </a:r>
          </a:p>
        </p:txBody>
      </p:sp>
      <p:sp>
        <p:nvSpPr>
          <p:cNvPr id="229" name="これから書き始めるカーソル"/>
          <p:cNvSpPr txBox="1"/>
          <p:nvPr/>
        </p:nvSpPr>
        <p:spPr>
          <a:xfrm>
            <a:off x="6164901" y="11137316"/>
            <a:ext cx="4165757" cy="1225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latin typeface="ヒラギノ丸ゴ ProN W4"/>
                <a:ea typeface="ヒラギノ丸ゴ ProN W4"/>
                <a:cs typeface="ヒラギノ丸ゴ ProN W4"/>
                <a:sym typeface="ヒラギノ丸ゴ ProN W4"/>
              </a:defRPr>
            </a:lvl1pPr>
          </a:lstStyle>
          <a:p>
            <a:r>
              <a:t>これから書き始めるカーソル</a:t>
            </a:r>
          </a:p>
        </p:txBody>
      </p:sp>
      <p:sp>
        <p:nvSpPr>
          <p:cNvPr id="230" name="1行ずつ実行"/>
          <p:cNvSpPr txBox="1"/>
          <p:nvPr/>
        </p:nvSpPr>
        <p:spPr>
          <a:xfrm>
            <a:off x="15328955" y="1749973"/>
            <a:ext cx="2808412"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1行ずつ実行</a:t>
            </a:r>
          </a:p>
        </p:txBody>
      </p:sp>
      <p:sp>
        <p:nvSpPr>
          <p:cNvPr id="231" name="線"/>
          <p:cNvSpPr/>
          <p:nvPr/>
        </p:nvSpPr>
        <p:spPr>
          <a:xfrm flipV="1">
            <a:off x="14794115" y="2237462"/>
            <a:ext cx="465159" cy="92208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4" name="Spyderを実行する">
            <a:extLst>
              <a:ext uri="{FF2B5EF4-FFF2-40B4-BE49-F238E27FC236}">
                <a16:creationId xmlns:a16="http://schemas.microsoft.com/office/drawing/2014/main" id="{D11D846C-1019-45D3-8D0F-EBB4A4981158}"/>
              </a:ext>
            </a:extLst>
          </p:cNvPr>
          <p:cNvSpPr txBox="1"/>
          <p:nvPr/>
        </p:nvSpPr>
        <p:spPr>
          <a:xfrm>
            <a:off x="7004682" y="189888"/>
            <a:ext cx="10374635" cy="995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5800">
                <a:solidFill>
                  <a:srgbClr val="FFFFFE"/>
                </a:solidFill>
                <a:latin typeface="ヒラギノ丸ゴ ProN W4"/>
                <a:ea typeface="ヒラギノ丸ゴ ProN W4"/>
                <a:cs typeface="ヒラギノ丸ゴ ProN W4"/>
                <a:sym typeface="ヒラギノ丸ゴ ProN W4"/>
              </a:defRPr>
            </a:lvl1pPr>
          </a:lstStyle>
          <a:p>
            <a:r>
              <a:rPr dirty="0" err="1"/>
              <a:t>Spyderを実行する</a:t>
            </a:r>
            <a:r>
              <a:rPr lang="ja-JP" altLang="en-US" dirty="0"/>
              <a:t>（確認事項）</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88" name="医療とAI・ビッグデータ入門フォルダの演習1.txtを開いてみましょう"/>
          <p:cNvSpPr txBox="1"/>
          <p:nvPr/>
        </p:nvSpPr>
        <p:spPr>
          <a:xfrm>
            <a:off x="4630634" y="1892586"/>
            <a:ext cx="15122731"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dirty="0"/>
              <a:t>医療とAI・ビッグデータ入門フォルダの1.</a:t>
            </a:r>
            <a:r>
              <a:rPr lang="en-US" dirty="0"/>
              <a:t>py</a:t>
            </a:r>
            <a:r>
              <a:rPr dirty="0"/>
              <a:t>を開いてみましょう</a:t>
            </a:r>
          </a:p>
        </p:txBody>
      </p:sp>
      <p:sp>
        <p:nvSpPr>
          <p:cNvPr id="192" name="データの操作の仕方について"/>
          <p:cNvSpPr txBox="1"/>
          <p:nvPr/>
        </p:nvSpPr>
        <p:spPr>
          <a:xfrm>
            <a:off x="669318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ファイルを開く</a:t>
            </a:r>
            <a:endParaRPr dirty="0"/>
          </a:p>
        </p:txBody>
      </p:sp>
      <p:pic>
        <p:nvPicPr>
          <p:cNvPr id="4" name="図 3">
            <a:extLst>
              <a:ext uri="{FF2B5EF4-FFF2-40B4-BE49-F238E27FC236}">
                <a16:creationId xmlns:a16="http://schemas.microsoft.com/office/drawing/2014/main" id="{16F18A4A-EDAA-5962-6BE8-E4B815BF24B1}"/>
              </a:ext>
            </a:extLst>
          </p:cNvPr>
          <p:cNvPicPr>
            <a:picLocks noChangeAspect="1"/>
          </p:cNvPicPr>
          <p:nvPr/>
        </p:nvPicPr>
        <p:blipFill>
          <a:blip r:embed="rId2"/>
          <a:stretch>
            <a:fillRect/>
          </a:stretch>
        </p:blipFill>
        <p:spPr>
          <a:xfrm>
            <a:off x="1339871" y="3267914"/>
            <a:ext cx="11866464" cy="7621678"/>
          </a:xfrm>
          <a:prstGeom prst="rect">
            <a:avLst/>
          </a:prstGeom>
        </p:spPr>
      </p:pic>
      <p:pic>
        <p:nvPicPr>
          <p:cNvPr id="6" name="図 5">
            <a:extLst>
              <a:ext uri="{FF2B5EF4-FFF2-40B4-BE49-F238E27FC236}">
                <a16:creationId xmlns:a16="http://schemas.microsoft.com/office/drawing/2014/main" id="{26C64946-13A2-F42E-F39A-D18BAB7CBD12}"/>
              </a:ext>
            </a:extLst>
          </p:cNvPr>
          <p:cNvPicPr>
            <a:picLocks noChangeAspect="1"/>
          </p:cNvPicPr>
          <p:nvPr/>
        </p:nvPicPr>
        <p:blipFill>
          <a:blip r:embed="rId3"/>
          <a:stretch>
            <a:fillRect/>
          </a:stretch>
        </p:blipFill>
        <p:spPr>
          <a:xfrm>
            <a:off x="11007152" y="5558384"/>
            <a:ext cx="11183911" cy="6706536"/>
          </a:xfrm>
          <a:prstGeom prst="rect">
            <a:avLst/>
          </a:prstGeom>
        </p:spPr>
      </p:pic>
      <p:sp>
        <p:nvSpPr>
          <p:cNvPr id="7" name="楕円 6">
            <a:extLst>
              <a:ext uri="{FF2B5EF4-FFF2-40B4-BE49-F238E27FC236}">
                <a16:creationId xmlns:a16="http://schemas.microsoft.com/office/drawing/2014/main" id="{7B7111E4-3025-092C-151C-FC4FADB72386}"/>
              </a:ext>
            </a:extLst>
          </p:cNvPr>
          <p:cNvSpPr/>
          <p:nvPr/>
        </p:nvSpPr>
        <p:spPr>
          <a:xfrm>
            <a:off x="1828800" y="4228153"/>
            <a:ext cx="1933731" cy="1497143"/>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8" name="楕円 7">
            <a:extLst>
              <a:ext uri="{FF2B5EF4-FFF2-40B4-BE49-F238E27FC236}">
                <a16:creationId xmlns:a16="http://schemas.microsoft.com/office/drawing/2014/main" id="{4822E5DD-035F-9AC3-7017-F7364AD06137}"/>
              </a:ext>
            </a:extLst>
          </p:cNvPr>
          <p:cNvSpPr/>
          <p:nvPr/>
        </p:nvSpPr>
        <p:spPr>
          <a:xfrm>
            <a:off x="13206335" y="7519440"/>
            <a:ext cx="1364104" cy="845071"/>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9" name="楕円 8">
            <a:extLst>
              <a:ext uri="{FF2B5EF4-FFF2-40B4-BE49-F238E27FC236}">
                <a16:creationId xmlns:a16="http://schemas.microsoft.com/office/drawing/2014/main" id="{FC425898-D610-AB19-C816-2E915204623F}"/>
              </a:ext>
            </a:extLst>
          </p:cNvPr>
          <p:cNvSpPr/>
          <p:nvPr/>
        </p:nvSpPr>
        <p:spPr>
          <a:xfrm>
            <a:off x="18680243" y="11419849"/>
            <a:ext cx="2410917" cy="1081948"/>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10" name="テキスト ボックス 9">
            <a:extLst>
              <a:ext uri="{FF2B5EF4-FFF2-40B4-BE49-F238E27FC236}">
                <a16:creationId xmlns:a16="http://schemas.microsoft.com/office/drawing/2014/main" id="{310890D2-566B-4D8D-6660-3BD89AB30F7C}"/>
              </a:ext>
            </a:extLst>
          </p:cNvPr>
          <p:cNvSpPr txBox="1"/>
          <p:nvPr/>
        </p:nvSpPr>
        <p:spPr>
          <a:xfrm>
            <a:off x="3081602" y="4092221"/>
            <a:ext cx="908654" cy="56972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rPr>
              <a:t>1</a:t>
            </a:r>
            <a:endParaRPr kumimoji="0" lang="ja-JP" altLang="en-US"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endParaRPr>
          </a:p>
        </p:txBody>
      </p:sp>
      <p:sp>
        <p:nvSpPr>
          <p:cNvPr id="11" name="テキスト ボックス 10">
            <a:extLst>
              <a:ext uri="{FF2B5EF4-FFF2-40B4-BE49-F238E27FC236}">
                <a16:creationId xmlns:a16="http://schemas.microsoft.com/office/drawing/2014/main" id="{CC3B03CE-72BE-39CE-DB3D-1F5102613B0B}"/>
              </a:ext>
            </a:extLst>
          </p:cNvPr>
          <p:cNvSpPr txBox="1"/>
          <p:nvPr/>
        </p:nvSpPr>
        <p:spPr>
          <a:xfrm>
            <a:off x="14570439" y="7234580"/>
            <a:ext cx="908654" cy="56972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rPr>
              <a:t>2</a:t>
            </a:r>
            <a:endParaRPr kumimoji="0" lang="ja-JP" altLang="en-US"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endParaRPr>
          </a:p>
        </p:txBody>
      </p:sp>
      <p:sp>
        <p:nvSpPr>
          <p:cNvPr id="12" name="テキスト ボックス 11">
            <a:extLst>
              <a:ext uri="{FF2B5EF4-FFF2-40B4-BE49-F238E27FC236}">
                <a16:creationId xmlns:a16="http://schemas.microsoft.com/office/drawing/2014/main" id="{C7FE4440-C191-3A3A-A236-88F59931E9BD}"/>
              </a:ext>
            </a:extLst>
          </p:cNvPr>
          <p:cNvSpPr txBox="1"/>
          <p:nvPr/>
        </p:nvSpPr>
        <p:spPr>
          <a:xfrm>
            <a:off x="20636833" y="10964543"/>
            <a:ext cx="908654" cy="56972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rPr>
              <a:t>3</a:t>
            </a:r>
            <a:endParaRPr kumimoji="0" lang="ja-JP" altLang="en-US" sz="3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22668517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95" name="左側のエディタに”#1) 変数”をコピー＆ペーストをしてみましょう"/>
          <p:cNvSpPr txBox="1"/>
          <p:nvPr/>
        </p:nvSpPr>
        <p:spPr>
          <a:xfrm>
            <a:off x="6952590" y="1863494"/>
            <a:ext cx="10478830"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dirty="0" err="1"/>
              <a:t>左側のエディタ</a:t>
            </a:r>
            <a:r>
              <a:rPr lang="ja-JP" altLang="en-US" dirty="0"/>
              <a:t>に</a:t>
            </a:r>
            <a:r>
              <a:rPr lang="en-US" altLang="ja-JP" dirty="0"/>
              <a:t>1.py</a:t>
            </a:r>
            <a:r>
              <a:rPr lang="ja-JP" altLang="en-US" dirty="0"/>
              <a:t>の中身が表示されます</a:t>
            </a:r>
            <a:endParaRPr dirty="0"/>
          </a:p>
        </p:txBody>
      </p:sp>
      <p:sp>
        <p:nvSpPr>
          <p:cNvPr id="198" name="データの操作の仕方について"/>
          <p:cNvSpPr txBox="1"/>
          <p:nvPr/>
        </p:nvSpPr>
        <p:spPr>
          <a:xfrm>
            <a:off x="669318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en-US" dirty="0"/>
              <a:t>1.py</a:t>
            </a:r>
            <a:r>
              <a:rPr lang="ja-JP" altLang="en-US" dirty="0"/>
              <a:t>を開いた</a:t>
            </a:r>
            <a:r>
              <a:rPr lang="en-US" altLang="ja-JP" dirty="0"/>
              <a:t>Spyder</a:t>
            </a:r>
            <a:r>
              <a:rPr lang="ja-JP" altLang="en-US" dirty="0"/>
              <a:t>の画面</a:t>
            </a:r>
            <a:endParaRPr dirty="0"/>
          </a:p>
        </p:txBody>
      </p:sp>
      <p:pic>
        <p:nvPicPr>
          <p:cNvPr id="3" name="図 2">
            <a:extLst>
              <a:ext uri="{FF2B5EF4-FFF2-40B4-BE49-F238E27FC236}">
                <a16:creationId xmlns:a16="http://schemas.microsoft.com/office/drawing/2014/main" id="{4BED8AEB-5C0C-6006-B0CE-30585AD16C8A}"/>
              </a:ext>
            </a:extLst>
          </p:cNvPr>
          <p:cNvPicPr>
            <a:picLocks noChangeAspect="1"/>
          </p:cNvPicPr>
          <p:nvPr/>
        </p:nvPicPr>
        <p:blipFill>
          <a:blip r:embed="rId2"/>
          <a:stretch>
            <a:fillRect/>
          </a:stretch>
        </p:blipFill>
        <p:spPr>
          <a:xfrm>
            <a:off x="2523344" y="2689942"/>
            <a:ext cx="19337311" cy="10416466"/>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05" name="拡大するとこのようになっております。"/>
          <p:cNvSpPr txBox="1"/>
          <p:nvPr/>
        </p:nvSpPr>
        <p:spPr>
          <a:xfrm>
            <a:off x="7482395" y="1915935"/>
            <a:ext cx="9419210"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拡大するとこのようになっております。</a:t>
            </a:r>
          </a:p>
        </p:txBody>
      </p:sp>
      <p:sp>
        <p:nvSpPr>
          <p:cNvPr id="208"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pic>
        <p:nvPicPr>
          <p:cNvPr id="4" name="図 3">
            <a:extLst>
              <a:ext uri="{FF2B5EF4-FFF2-40B4-BE49-F238E27FC236}">
                <a16:creationId xmlns:a16="http://schemas.microsoft.com/office/drawing/2014/main" id="{40F4DC5B-233F-ABDA-7454-6234A985DE58}"/>
              </a:ext>
            </a:extLst>
          </p:cNvPr>
          <p:cNvPicPr>
            <a:picLocks noChangeAspect="1"/>
          </p:cNvPicPr>
          <p:nvPr/>
        </p:nvPicPr>
        <p:blipFill>
          <a:blip r:embed="rId2"/>
          <a:stretch>
            <a:fillRect/>
          </a:stretch>
        </p:blipFill>
        <p:spPr>
          <a:xfrm>
            <a:off x="4545117" y="2439655"/>
            <a:ext cx="14972075" cy="11137014"/>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D0769C4-7076-3E96-A6FD-8DE50E26DFB5}"/>
              </a:ext>
            </a:extLst>
          </p:cNvPr>
          <p:cNvPicPr>
            <a:picLocks noChangeAspect="1"/>
          </p:cNvPicPr>
          <p:nvPr/>
        </p:nvPicPr>
        <p:blipFill rotWithShape="1">
          <a:blip r:embed="rId2"/>
          <a:srcRect b="18644"/>
          <a:stretch/>
        </p:blipFill>
        <p:spPr>
          <a:xfrm>
            <a:off x="4149211" y="3191443"/>
            <a:ext cx="16116782" cy="9753361"/>
          </a:xfrm>
          <a:prstGeom prst="rect">
            <a:avLst/>
          </a:prstGeom>
        </p:spPr>
      </p:pic>
      <p:sp>
        <p:nvSpPr>
          <p:cNvPr id="23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35"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36" name="円形"/>
          <p:cNvSpPr/>
          <p:nvPr/>
        </p:nvSpPr>
        <p:spPr>
          <a:xfrm>
            <a:off x="11138528" y="4135824"/>
            <a:ext cx="1270001" cy="1270001"/>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37" name="カーソルを” X= 35”の行に合わせて(クリックして)、１行ずつ実行を押してみましょう"/>
          <p:cNvSpPr txBox="1"/>
          <p:nvPr/>
        </p:nvSpPr>
        <p:spPr>
          <a:xfrm>
            <a:off x="3086142" y="1804428"/>
            <a:ext cx="18211717"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err="1"/>
              <a:t>カーソルを</a:t>
            </a:r>
            <a:r>
              <a:rPr dirty="0"/>
              <a:t>” X= 35”の行に合わせて(</a:t>
            </a:r>
            <a:r>
              <a:rPr dirty="0" err="1"/>
              <a:t>クリックして</a:t>
            </a:r>
            <a:r>
              <a:rPr dirty="0"/>
              <a:t>)、</a:t>
            </a:r>
            <a:r>
              <a:rPr lang="en-US" dirty="0"/>
              <a:t>"</a:t>
            </a:r>
            <a:r>
              <a:rPr lang="ja-JP" altLang="en-US" dirty="0"/>
              <a:t>選択行を</a:t>
            </a:r>
            <a:r>
              <a:rPr dirty="0" err="1"/>
              <a:t>実行</a:t>
            </a:r>
            <a:r>
              <a:rPr lang="en-US" dirty="0" err="1"/>
              <a:t>"</a:t>
            </a:r>
            <a:r>
              <a:rPr dirty="0" err="1"/>
              <a:t>を押してみましょう</a:t>
            </a:r>
            <a:endParaRPr lang="en-US" dirty="0"/>
          </a:p>
          <a:p>
            <a:r>
              <a:rPr lang="en-US" dirty="0"/>
              <a:t>(x = 35 </a:t>
            </a:r>
            <a:r>
              <a:rPr lang="ja-JP" altLang="en-US" dirty="0"/>
              <a:t>の行（この図では８行目</a:t>
            </a:r>
            <a:r>
              <a:rPr lang="en-US" altLang="ja-JP" dirty="0"/>
              <a:t>)</a:t>
            </a:r>
            <a:r>
              <a:rPr lang="ja-JP" altLang="en-US" dirty="0"/>
              <a:t>であればどの位置にカーソルがあっても問題ありません</a:t>
            </a:r>
            <a:r>
              <a:rPr lang="en-US" altLang="ja-JP" dirty="0"/>
              <a:t>)</a:t>
            </a:r>
            <a:endParaRPr dirty="0"/>
          </a:p>
        </p:txBody>
      </p:sp>
      <p:sp>
        <p:nvSpPr>
          <p:cNvPr id="238" name="楕円"/>
          <p:cNvSpPr/>
          <p:nvPr/>
        </p:nvSpPr>
        <p:spPr>
          <a:xfrm>
            <a:off x="4829359" y="8828296"/>
            <a:ext cx="3133846" cy="1270001"/>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A19CAE-459F-8909-373E-C3ED5BB99DF6}"/>
              </a:ext>
            </a:extLst>
          </p:cNvPr>
          <p:cNvPicPr>
            <a:picLocks noChangeAspect="1"/>
          </p:cNvPicPr>
          <p:nvPr/>
        </p:nvPicPr>
        <p:blipFill>
          <a:blip r:embed="rId2"/>
          <a:stretch>
            <a:fillRect/>
          </a:stretch>
        </p:blipFill>
        <p:spPr>
          <a:xfrm>
            <a:off x="13794467" y="6340840"/>
            <a:ext cx="9960594" cy="4889746"/>
          </a:xfrm>
          <a:prstGeom prst="rect">
            <a:avLst/>
          </a:prstGeom>
        </p:spPr>
      </p:pic>
      <p:pic>
        <p:nvPicPr>
          <p:cNvPr id="4" name="図 3">
            <a:extLst>
              <a:ext uri="{FF2B5EF4-FFF2-40B4-BE49-F238E27FC236}">
                <a16:creationId xmlns:a16="http://schemas.microsoft.com/office/drawing/2014/main" id="{3258FAD6-D6BF-020C-EE0A-892DF603FF6A}"/>
              </a:ext>
            </a:extLst>
          </p:cNvPr>
          <p:cNvPicPr>
            <a:picLocks noChangeAspect="1"/>
          </p:cNvPicPr>
          <p:nvPr/>
        </p:nvPicPr>
        <p:blipFill>
          <a:blip r:embed="rId3"/>
          <a:stretch>
            <a:fillRect/>
          </a:stretch>
        </p:blipFill>
        <p:spPr>
          <a:xfrm>
            <a:off x="697372" y="3817281"/>
            <a:ext cx="12224980" cy="6604739"/>
          </a:xfrm>
          <a:prstGeom prst="rect">
            <a:avLst/>
          </a:prstGeom>
        </p:spPr>
      </p:pic>
      <p:sp>
        <p:nvSpPr>
          <p:cNvPr id="2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44" name="右下のコンソール画面に実行結果が表示されます"/>
          <p:cNvSpPr txBox="1"/>
          <p:nvPr/>
        </p:nvSpPr>
        <p:spPr>
          <a:xfrm>
            <a:off x="7112508" y="2130321"/>
            <a:ext cx="10158985"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右下のコンソール画面に実行結果が表示されます</a:t>
            </a:r>
          </a:p>
        </p:txBody>
      </p:sp>
      <p:sp>
        <p:nvSpPr>
          <p:cNvPr id="245" name="楕円"/>
          <p:cNvSpPr/>
          <p:nvPr/>
        </p:nvSpPr>
        <p:spPr>
          <a:xfrm>
            <a:off x="6371173" y="6017030"/>
            <a:ext cx="5560010" cy="4021608"/>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6" name="楕円"/>
          <p:cNvSpPr/>
          <p:nvPr/>
        </p:nvSpPr>
        <p:spPr>
          <a:xfrm>
            <a:off x="13679010" y="7151759"/>
            <a:ext cx="4011804" cy="2359208"/>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7" name="このように、エディタで書いた内容(プログラム)の実行結果が右下のコンソール画面に表示されます"/>
          <p:cNvSpPr txBox="1"/>
          <p:nvPr/>
        </p:nvSpPr>
        <p:spPr>
          <a:xfrm>
            <a:off x="1777920" y="11891874"/>
            <a:ext cx="20533767"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このように、エディタで書いた内容(プログラム)の実行結果が右下のコンソール画面に表示されます</a:t>
            </a:r>
          </a:p>
        </p:txBody>
      </p:sp>
      <p:sp>
        <p:nvSpPr>
          <p:cNvPr id="8" name="右下のコンソール画面に実行結果が表示されます">
            <a:extLst>
              <a:ext uri="{FF2B5EF4-FFF2-40B4-BE49-F238E27FC236}">
                <a16:creationId xmlns:a16="http://schemas.microsoft.com/office/drawing/2014/main" id="{576338A6-0F8E-7A9A-12FF-519DBBF56BEF}"/>
              </a:ext>
            </a:extLst>
          </p:cNvPr>
          <p:cNvSpPr txBox="1"/>
          <p:nvPr/>
        </p:nvSpPr>
        <p:spPr>
          <a:xfrm>
            <a:off x="17182058" y="5479128"/>
            <a:ext cx="333424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コンソール画面</a:t>
            </a:r>
            <a:endParaRPr dirty="0"/>
          </a:p>
        </p:txBody>
      </p:sp>
      <p:sp>
        <p:nvSpPr>
          <p:cNvPr id="9" name="右下のコンソール画面に実行結果が表示されます">
            <a:extLst>
              <a:ext uri="{FF2B5EF4-FFF2-40B4-BE49-F238E27FC236}">
                <a16:creationId xmlns:a16="http://schemas.microsoft.com/office/drawing/2014/main" id="{F2C1155B-002A-4737-2DA7-C5D8221342E9}"/>
              </a:ext>
            </a:extLst>
          </p:cNvPr>
          <p:cNvSpPr txBox="1"/>
          <p:nvPr/>
        </p:nvSpPr>
        <p:spPr>
          <a:xfrm>
            <a:off x="4616970" y="3099240"/>
            <a:ext cx="342132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r>
              <a:rPr lang="en-US" dirty="0"/>
              <a:t>Spyder</a:t>
            </a:r>
            <a:r>
              <a:rPr lang="ja-JP" altLang="en-US" dirty="0"/>
              <a:t>全体画面</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7C0F7E4-7166-1DCF-E4D2-14878D33121D}"/>
              </a:ext>
            </a:extLst>
          </p:cNvPr>
          <p:cNvPicPr>
            <a:picLocks noChangeAspect="1"/>
          </p:cNvPicPr>
          <p:nvPr/>
        </p:nvPicPr>
        <p:blipFill>
          <a:blip r:embed="rId2"/>
          <a:stretch>
            <a:fillRect/>
          </a:stretch>
        </p:blipFill>
        <p:spPr>
          <a:xfrm>
            <a:off x="5036577" y="3502936"/>
            <a:ext cx="14016451" cy="5517113"/>
          </a:xfrm>
          <a:prstGeom prst="rect">
            <a:avLst/>
          </a:prstGeom>
        </p:spPr>
      </p:pic>
      <p:sp>
        <p:nvSpPr>
          <p:cNvPr id="2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44" name="右下のコンソール画面に実行結果が表示されます"/>
          <p:cNvSpPr txBox="1"/>
          <p:nvPr/>
        </p:nvSpPr>
        <p:spPr>
          <a:xfrm>
            <a:off x="5446570" y="2081427"/>
            <a:ext cx="13490873"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一行ずつ実行のアイコンを押すと自動的に次の行に移動します</a:t>
            </a:r>
            <a:endParaRPr dirty="0"/>
          </a:p>
        </p:txBody>
      </p:sp>
      <p:sp>
        <p:nvSpPr>
          <p:cNvPr id="245" name="楕円"/>
          <p:cNvSpPr/>
          <p:nvPr/>
        </p:nvSpPr>
        <p:spPr>
          <a:xfrm>
            <a:off x="4520161" y="4830171"/>
            <a:ext cx="7671839" cy="3134210"/>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extLst>
      <p:ext uri="{BB962C8B-B14F-4D97-AF65-F5344CB8AC3E}">
        <p14:creationId xmlns:p14="http://schemas.microsoft.com/office/powerpoint/2010/main" val="151853095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7C0F7E4-7166-1DCF-E4D2-14878D33121D}"/>
              </a:ext>
            </a:extLst>
          </p:cNvPr>
          <p:cNvPicPr>
            <a:picLocks noChangeAspect="1"/>
          </p:cNvPicPr>
          <p:nvPr/>
        </p:nvPicPr>
        <p:blipFill>
          <a:blip r:embed="rId2"/>
          <a:stretch>
            <a:fillRect/>
          </a:stretch>
        </p:blipFill>
        <p:spPr>
          <a:xfrm>
            <a:off x="5036577" y="3502936"/>
            <a:ext cx="14016451" cy="5517113"/>
          </a:xfrm>
          <a:prstGeom prst="rect">
            <a:avLst/>
          </a:prstGeom>
        </p:spPr>
      </p:pic>
      <p:sp>
        <p:nvSpPr>
          <p:cNvPr id="2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44" name="右下のコンソール画面に実行結果が表示されます"/>
          <p:cNvSpPr txBox="1"/>
          <p:nvPr/>
        </p:nvSpPr>
        <p:spPr>
          <a:xfrm>
            <a:off x="5446570" y="2081427"/>
            <a:ext cx="13490873"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一行ずつ実行のアイコンを押すと自動的に次の行に移動します</a:t>
            </a:r>
            <a:endParaRPr dirty="0"/>
          </a:p>
        </p:txBody>
      </p:sp>
      <p:sp>
        <p:nvSpPr>
          <p:cNvPr id="245" name="楕円"/>
          <p:cNvSpPr/>
          <p:nvPr/>
        </p:nvSpPr>
        <p:spPr>
          <a:xfrm>
            <a:off x="3605761" y="3172736"/>
            <a:ext cx="11024639" cy="2476722"/>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7" name="このように、エディタで書いた内容(プログラム)の実行結果が右下のコンソール画面に表示されます"/>
          <p:cNvSpPr txBox="1"/>
          <p:nvPr/>
        </p:nvSpPr>
        <p:spPr>
          <a:xfrm>
            <a:off x="5304311" y="10347284"/>
            <a:ext cx="14170546"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エディタ内の</a:t>
            </a:r>
            <a:r>
              <a:rPr lang="en-US" altLang="ja-JP" dirty="0"/>
              <a:t># </a:t>
            </a:r>
            <a:r>
              <a:rPr lang="ja-JP" altLang="en-US" dirty="0"/>
              <a:t>で始まる行もしくは　‘’‘で囲まれた文章はコメントで</a:t>
            </a:r>
            <a:endParaRPr lang="en-US" altLang="ja-JP" dirty="0"/>
          </a:p>
          <a:p>
            <a:r>
              <a:rPr lang="ja-JP" altLang="en-US" dirty="0"/>
              <a:t>実行してもコンソールに結果が反映されません。</a:t>
            </a:r>
            <a:endParaRPr lang="en-US" altLang="ja-JP" dirty="0"/>
          </a:p>
          <a:p>
            <a:r>
              <a:rPr lang="ja-JP" altLang="en-US" dirty="0"/>
              <a:t>メモや書いている内容を整理する際に使用します。</a:t>
            </a:r>
            <a:endParaRPr lang="en-US" altLang="ja-JP" dirty="0"/>
          </a:p>
        </p:txBody>
      </p:sp>
      <p:cxnSp>
        <p:nvCxnSpPr>
          <p:cNvPr id="4" name="直線コネクタ 3">
            <a:extLst>
              <a:ext uri="{FF2B5EF4-FFF2-40B4-BE49-F238E27FC236}">
                <a16:creationId xmlns:a16="http://schemas.microsoft.com/office/drawing/2014/main" id="{09C71D38-76FE-6FE1-086B-E726CBC65B07}"/>
              </a:ext>
            </a:extLst>
          </p:cNvPr>
          <p:cNvCxnSpPr/>
          <p:nvPr/>
        </p:nvCxnSpPr>
        <p:spPr>
          <a:xfrm>
            <a:off x="6160957" y="6130977"/>
            <a:ext cx="4332158"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5" name="直線コネクタ 4">
            <a:extLst>
              <a:ext uri="{FF2B5EF4-FFF2-40B4-BE49-F238E27FC236}">
                <a16:creationId xmlns:a16="http://schemas.microsoft.com/office/drawing/2014/main" id="{FCD68AAF-DAAB-D71C-915B-A5FF197CE3D7}"/>
              </a:ext>
            </a:extLst>
          </p:cNvPr>
          <p:cNvCxnSpPr>
            <a:cxnSpLocks/>
          </p:cNvCxnSpPr>
          <p:nvPr/>
        </p:nvCxnSpPr>
        <p:spPr>
          <a:xfrm>
            <a:off x="6160957" y="6858000"/>
            <a:ext cx="6415791"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7" name="直線コネクタ 6">
            <a:extLst>
              <a:ext uri="{FF2B5EF4-FFF2-40B4-BE49-F238E27FC236}">
                <a16:creationId xmlns:a16="http://schemas.microsoft.com/office/drawing/2014/main" id="{37B66D28-D013-2C43-2C3A-155B27B3DA82}"/>
              </a:ext>
            </a:extLst>
          </p:cNvPr>
          <p:cNvCxnSpPr>
            <a:cxnSpLocks/>
          </p:cNvCxnSpPr>
          <p:nvPr/>
        </p:nvCxnSpPr>
        <p:spPr>
          <a:xfrm>
            <a:off x="6160956" y="7804878"/>
            <a:ext cx="6415791"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6341930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データの操作の仕方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データの操作の仕方について</a:t>
            </a:r>
          </a:p>
        </p:txBody>
      </p:sp>
      <p:sp>
        <p:nvSpPr>
          <p:cNvPr id="244" name="右下のコンソール画面に実行結果が表示されます"/>
          <p:cNvSpPr txBox="1"/>
          <p:nvPr/>
        </p:nvSpPr>
        <p:spPr>
          <a:xfrm>
            <a:off x="4523246" y="2081427"/>
            <a:ext cx="15337533"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試しに一度に実行のアイコンを２回押して２行追加で実行してみましょう</a:t>
            </a:r>
            <a:endParaRPr dirty="0"/>
          </a:p>
        </p:txBody>
      </p:sp>
      <p:sp>
        <p:nvSpPr>
          <p:cNvPr id="247" name="このように、エディタで書いた内容(プログラム)の実行結果が右下のコンソール画面に表示されます"/>
          <p:cNvSpPr txBox="1"/>
          <p:nvPr/>
        </p:nvSpPr>
        <p:spPr>
          <a:xfrm>
            <a:off x="12278293" y="11486680"/>
            <a:ext cx="10265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endParaRPr lang="en-US" altLang="ja-JP" dirty="0"/>
          </a:p>
        </p:txBody>
      </p:sp>
      <p:pic>
        <p:nvPicPr>
          <p:cNvPr id="6" name="図 5">
            <a:extLst>
              <a:ext uri="{FF2B5EF4-FFF2-40B4-BE49-F238E27FC236}">
                <a16:creationId xmlns:a16="http://schemas.microsoft.com/office/drawing/2014/main" id="{E9620C3C-ECF1-B2CC-3339-7C48C238D7F8}"/>
              </a:ext>
            </a:extLst>
          </p:cNvPr>
          <p:cNvPicPr>
            <a:picLocks noChangeAspect="1"/>
          </p:cNvPicPr>
          <p:nvPr/>
        </p:nvPicPr>
        <p:blipFill rotWithShape="1">
          <a:blip r:embed="rId2"/>
          <a:srcRect r="63729" b="49655"/>
          <a:stretch/>
        </p:blipFill>
        <p:spPr>
          <a:xfrm>
            <a:off x="1034321" y="3704262"/>
            <a:ext cx="10621602" cy="7930311"/>
          </a:xfrm>
          <a:prstGeom prst="rect">
            <a:avLst/>
          </a:prstGeom>
        </p:spPr>
      </p:pic>
      <p:pic>
        <p:nvPicPr>
          <p:cNvPr id="8" name="図 7">
            <a:extLst>
              <a:ext uri="{FF2B5EF4-FFF2-40B4-BE49-F238E27FC236}">
                <a16:creationId xmlns:a16="http://schemas.microsoft.com/office/drawing/2014/main" id="{D45872A1-991B-6E78-FD70-B6476BFA86AD}"/>
              </a:ext>
            </a:extLst>
          </p:cNvPr>
          <p:cNvPicPr>
            <a:picLocks noChangeAspect="1"/>
          </p:cNvPicPr>
          <p:nvPr/>
        </p:nvPicPr>
        <p:blipFill rotWithShape="1">
          <a:blip r:embed="rId2"/>
          <a:srcRect l="50000" t="55006" r="14600" b="15186"/>
          <a:stretch/>
        </p:blipFill>
        <p:spPr>
          <a:xfrm>
            <a:off x="12937940" y="4903292"/>
            <a:ext cx="11012355" cy="4987695"/>
          </a:xfrm>
          <a:prstGeom prst="rect">
            <a:avLst/>
          </a:prstGeom>
        </p:spPr>
      </p:pic>
      <p:sp>
        <p:nvSpPr>
          <p:cNvPr id="9" name="楕円">
            <a:extLst>
              <a:ext uri="{FF2B5EF4-FFF2-40B4-BE49-F238E27FC236}">
                <a16:creationId xmlns:a16="http://schemas.microsoft.com/office/drawing/2014/main" id="{166B8BDA-F757-6B0E-BCF0-9D235D80A9E6}"/>
              </a:ext>
            </a:extLst>
          </p:cNvPr>
          <p:cNvSpPr/>
          <p:nvPr/>
        </p:nvSpPr>
        <p:spPr>
          <a:xfrm>
            <a:off x="5078630" y="4021472"/>
            <a:ext cx="2532984" cy="1763641"/>
          </a:xfrm>
          <a:prstGeom prst="ellipse">
            <a:avLst/>
          </a:prstGeom>
          <a:ln w="1397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0" name="右下のコンソール画面に実行結果が表示されます">
            <a:extLst>
              <a:ext uri="{FF2B5EF4-FFF2-40B4-BE49-F238E27FC236}">
                <a16:creationId xmlns:a16="http://schemas.microsoft.com/office/drawing/2014/main" id="{5FA0C1DE-C072-F97C-E014-31C02A21A783}"/>
              </a:ext>
            </a:extLst>
          </p:cNvPr>
          <p:cNvSpPr txBox="1"/>
          <p:nvPr/>
        </p:nvSpPr>
        <p:spPr>
          <a:xfrm>
            <a:off x="16776995" y="3799383"/>
            <a:ext cx="333424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ja-JP" altLang="en-US" dirty="0"/>
              <a:t>コンソール画面</a:t>
            </a:r>
            <a:endParaRPr dirty="0"/>
          </a:p>
        </p:txBody>
      </p:sp>
      <p:sp>
        <p:nvSpPr>
          <p:cNvPr id="11" name="右下のコンソール画面に実行結果が表示されます">
            <a:extLst>
              <a:ext uri="{FF2B5EF4-FFF2-40B4-BE49-F238E27FC236}">
                <a16:creationId xmlns:a16="http://schemas.microsoft.com/office/drawing/2014/main" id="{F2C3600E-C018-003D-B57B-6691EC8E6457}"/>
              </a:ext>
            </a:extLst>
          </p:cNvPr>
          <p:cNvSpPr txBox="1"/>
          <p:nvPr/>
        </p:nvSpPr>
        <p:spPr>
          <a:xfrm>
            <a:off x="13081270" y="10475281"/>
            <a:ext cx="10725693" cy="23185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en-US" altLang="ja-JP" dirty="0"/>
              <a:t># </a:t>
            </a:r>
            <a:r>
              <a:rPr lang="ja-JP" altLang="en-US" dirty="0"/>
              <a:t>の行はそのまま文章が表示されますが、</a:t>
            </a:r>
            <a:endParaRPr lang="en-US" altLang="ja-JP" dirty="0"/>
          </a:p>
          <a:p>
            <a:r>
              <a:rPr lang="ja-JP" altLang="en-US" dirty="0"/>
              <a:t>何も気にしなくて大丈夫です。</a:t>
            </a:r>
            <a:endParaRPr lang="en-US" altLang="ja-JP" dirty="0"/>
          </a:p>
          <a:p>
            <a:endParaRPr lang="en-US" altLang="ja-JP" dirty="0"/>
          </a:p>
          <a:p>
            <a:r>
              <a:rPr lang="en-US" dirty="0"/>
              <a:t>print(x)</a:t>
            </a:r>
            <a:r>
              <a:rPr lang="ja-JP" altLang="en-US" dirty="0"/>
              <a:t>を実行すると</a:t>
            </a:r>
            <a:r>
              <a:rPr lang="en-US" altLang="ja-JP" dirty="0"/>
              <a:t>35</a:t>
            </a:r>
            <a:r>
              <a:rPr lang="ja-JP" altLang="en-US" dirty="0"/>
              <a:t>という結果が表示されます。</a:t>
            </a:r>
            <a:endParaRPr dirty="0"/>
          </a:p>
        </p:txBody>
      </p:sp>
    </p:spTree>
    <p:extLst>
      <p:ext uri="{BB962C8B-B14F-4D97-AF65-F5344CB8AC3E}">
        <p14:creationId xmlns:p14="http://schemas.microsoft.com/office/powerpoint/2010/main" val="414933753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59" name="変数の扱い方"/>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変数の扱い方</a:t>
            </a:r>
          </a:p>
        </p:txBody>
      </p:sp>
      <p:sp>
        <p:nvSpPr>
          <p:cNvPr id="260" name="変数名 =  データ"/>
          <p:cNvSpPr txBox="1"/>
          <p:nvPr/>
        </p:nvSpPr>
        <p:spPr>
          <a:xfrm>
            <a:off x="8872516" y="3182664"/>
            <a:ext cx="5980660" cy="78105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rPr dirty="0" err="1"/>
              <a:t>変数名</a:t>
            </a:r>
            <a:r>
              <a:rPr dirty="0"/>
              <a:t>　=　 </a:t>
            </a:r>
            <a:r>
              <a:rPr dirty="0" err="1"/>
              <a:t>データ</a:t>
            </a:r>
            <a:endParaRPr dirty="0"/>
          </a:p>
        </p:txBody>
      </p:sp>
      <p:sp>
        <p:nvSpPr>
          <p:cNvPr id="261" name="データを保存したものを”変数”と言います"/>
          <p:cNvSpPr txBox="1"/>
          <p:nvPr/>
        </p:nvSpPr>
        <p:spPr>
          <a:xfrm>
            <a:off x="7475097" y="2010973"/>
            <a:ext cx="8775498"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データを保存したものを”変数”と言います</a:t>
            </a:r>
          </a:p>
        </p:txBody>
      </p:sp>
      <p:sp>
        <p:nvSpPr>
          <p:cNvPr id="262" name="独自につける変数名に対して、データを代入します"/>
          <p:cNvSpPr txBox="1"/>
          <p:nvPr/>
        </p:nvSpPr>
        <p:spPr>
          <a:xfrm>
            <a:off x="6904481" y="4576605"/>
            <a:ext cx="1057503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独自につける変数名に対して、データを代入します</a:t>
            </a:r>
          </a:p>
        </p:txBody>
      </p:sp>
      <p:sp>
        <p:nvSpPr>
          <p:cNvPr id="263" name="入力"/>
          <p:cNvSpPr txBox="1"/>
          <p:nvPr/>
        </p:nvSpPr>
        <p:spPr>
          <a:xfrm>
            <a:off x="3929405" y="5982946"/>
            <a:ext cx="10287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err="1"/>
              <a:t>入力</a:t>
            </a:r>
            <a:endParaRPr dirty="0"/>
          </a:p>
        </p:txBody>
      </p:sp>
      <p:sp>
        <p:nvSpPr>
          <p:cNvPr id="264" name="# a という変数名に3という値を代入…"/>
          <p:cNvSpPr txBox="1"/>
          <p:nvPr/>
        </p:nvSpPr>
        <p:spPr>
          <a:xfrm>
            <a:off x="6058803" y="5970546"/>
            <a:ext cx="7567777" cy="12105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lang="en-US" altLang="ja-JP" dirty="0"/>
              <a:t># x</a:t>
            </a:r>
            <a:r>
              <a:rPr lang="ja-JP" altLang="en-US" dirty="0"/>
              <a:t>という変数名に</a:t>
            </a:r>
            <a:r>
              <a:rPr lang="en-US" altLang="ja-JP" dirty="0"/>
              <a:t>35</a:t>
            </a:r>
            <a:r>
              <a:rPr lang="ja-JP" altLang="en-US" dirty="0"/>
              <a:t>という値を代入</a:t>
            </a:r>
          </a:p>
          <a:p>
            <a:pPr algn="l">
              <a:defRPr sz="3600"/>
            </a:pPr>
            <a:r>
              <a:rPr lang="en-US" altLang="ja-JP" dirty="0"/>
              <a:t>x = 35</a:t>
            </a:r>
          </a:p>
        </p:txBody>
      </p:sp>
      <p:sp>
        <p:nvSpPr>
          <p:cNvPr id="268" name="“ = “は数学的には等しいという意味ですが、多くの…"/>
          <p:cNvSpPr txBox="1"/>
          <p:nvPr/>
        </p:nvSpPr>
        <p:spPr>
          <a:xfrm>
            <a:off x="5651747" y="8637090"/>
            <a:ext cx="13080504" cy="2133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sz="4400" dirty="0"/>
              <a:t>“ = “</a:t>
            </a:r>
            <a:r>
              <a:rPr sz="4400" dirty="0" err="1"/>
              <a:t>は数学的には等しいという意味ですが、多くの</a:t>
            </a:r>
            <a:endParaRPr sz="4400" dirty="0"/>
          </a:p>
          <a:p>
            <a:pPr algn="l">
              <a:defRPr sz="3600"/>
            </a:pPr>
            <a:r>
              <a:rPr sz="4400" dirty="0" err="1"/>
              <a:t>プログラミング言語では、左側の変数に右側の値を</a:t>
            </a:r>
            <a:endParaRPr sz="4400" dirty="0"/>
          </a:p>
          <a:p>
            <a:pPr algn="l">
              <a:defRPr sz="3600"/>
            </a:pPr>
            <a:r>
              <a:rPr sz="4400" dirty="0" err="1"/>
              <a:t>代入するという意味になります</a:t>
            </a:r>
            <a:r>
              <a:rPr sz="4400" dirty="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データの扱いとライブラリの使い方"/>
          <p:cNvSpPr txBox="1"/>
          <p:nvPr/>
        </p:nvSpPr>
        <p:spPr>
          <a:xfrm>
            <a:off x="6546849" y="3122230"/>
            <a:ext cx="11290301" cy="806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500"/>
            </a:lvl1pPr>
          </a:lstStyle>
          <a:p>
            <a:r>
              <a:t>データの扱いとライブラリの使い方</a:t>
            </a:r>
          </a:p>
        </p:txBody>
      </p:sp>
      <p:sp>
        <p:nvSpPr>
          <p:cNvPr id="146" name="初回では、次回以降の機械学習、深層学習で用いる…"/>
          <p:cNvSpPr txBox="1"/>
          <p:nvPr/>
        </p:nvSpPr>
        <p:spPr>
          <a:xfrm>
            <a:off x="2472499" y="6501985"/>
            <a:ext cx="19439002" cy="1860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500"/>
            </a:pPr>
            <a:r>
              <a:rPr lang="ja-JP" altLang="en-US" dirty="0"/>
              <a:t>まず</a:t>
            </a:r>
            <a:r>
              <a:rPr dirty="0" err="1"/>
              <a:t>機械学習、深層学習で用いる</a:t>
            </a:r>
            <a:endParaRPr dirty="0"/>
          </a:p>
          <a:p>
            <a:pPr>
              <a:defRPr sz="5500"/>
            </a:pPr>
            <a:r>
              <a:rPr dirty="0" err="1"/>
              <a:t>pythonの基本知識とデータ取り扱い方について解説します</a:t>
            </a:r>
            <a:r>
              <a:rPr dirty="0"/>
              <a: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71" name="関数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関数について</a:t>
            </a:r>
          </a:p>
        </p:txBody>
      </p:sp>
      <p:sp>
        <p:nvSpPr>
          <p:cNvPr id="272" name="関数"/>
          <p:cNvSpPr txBox="1"/>
          <p:nvPr/>
        </p:nvSpPr>
        <p:spPr>
          <a:xfrm>
            <a:off x="9959580" y="6405492"/>
            <a:ext cx="3341096" cy="103505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7100"/>
            </a:lvl1pPr>
          </a:lstStyle>
          <a:p>
            <a:r>
              <a:t>関数</a:t>
            </a:r>
          </a:p>
        </p:txBody>
      </p:sp>
      <p:sp>
        <p:nvSpPr>
          <p:cNvPr id="273" name="プログラミングでは”関数”というものを扱います"/>
          <p:cNvSpPr txBox="1"/>
          <p:nvPr/>
        </p:nvSpPr>
        <p:spPr>
          <a:xfrm>
            <a:off x="6815646" y="2353512"/>
            <a:ext cx="10147098"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プログラミングでは”関数”というものを扱います</a:t>
            </a:r>
          </a:p>
        </p:txBody>
      </p:sp>
      <p:sp>
        <p:nvSpPr>
          <p:cNvPr id="274" name="関数は、四則演算、繰り返し、比較演算など何かしらの処理を保存したもので、データを…"/>
          <p:cNvSpPr txBox="1"/>
          <p:nvPr/>
        </p:nvSpPr>
        <p:spPr>
          <a:xfrm>
            <a:off x="3610829" y="3509039"/>
            <a:ext cx="18388585"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t>関数は、四則演算、繰り返し、比較演算など何かしらの処理を保存したもので、データを</a:t>
            </a:r>
          </a:p>
          <a:p>
            <a:pPr algn="l">
              <a:defRPr sz="3600"/>
            </a:pPr>
            <a:r>
              <a:t>関数に与えることで処理を行ったデータを返してくれます。</a:t>
            </a:r>
          </a:p>
        </p:txBody>
      </p:sp>
      <p:sp>
        <p:nvSpPr>
          <p:cNvPr id="275" name="入力データ"/>
          <p:cNvSpPr txBox="1"/>
          <p:nvPr/>
        </p:nvSpPr>
        <p:spPr>
          <a:xfrm>
            <a:off x="3016332" y="6418192"/>
            <a:ext cx="4622801" cy="1009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100"/>
            </a:lvl1pPr>
          </a:lstStyle>
          <a:p>
            <a:r>
              <a:t>入力データ</a:t>
            </a:r>
          </a:p>
        </p:txBody>
      </p:sp>
      <p:sp>
        <p:nvSpPr>
          <p:cNvPr id="276" name="出力データ"/>
          <p:cNvSpPr txBox="1"/>
          <p:nvPr/>
        </p:nvSpPr>
        <p:spPr>
          <a:xfrm>
            <a:off x="16253505" y="6418192"/>
            <a:ext cx="4622801" cy="1009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100"/>
            </a:lvl1pPr>
          </a:lstStyle>
          <a:p>
            <a:r>
              <a:t>出力データ</a:t>
            </a:r>
          </a:p>
        </p:txBody>
      </p:sp>
      <p:sp>
        <p:nvSpPr>
          <p:cNvPr id="277" name="関数は自作することも可能ですが、pythonではあらかじめ便利な関数が多数用意されて…"/>
          <p:cNvSpPr txBox="1"/>
          <p:nvPr/>
        </p:nvSpPr>
        <p:spPr>
          <a:xfrm>
            <a:off x="2820878" y="9175967"/>
            <a:ext cx="19295720" cy="2032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800"/>
            </a:pPr>
            <a:r>
              <a:t>関数は自作することも可能ですが、pythonではあらかじめ便利な関数が多数用意されて</a:t>
            </a:r>
          </a:p>
          <a:p>
            <a:pPr algn="l">
              <a:defRPr sz="3800"/>
            </a:pPr>
            <a:r>
              <a:t>ます。(組み込み関数と言います)</a:t>
            </a:r>
          </a:p>
        </p:txBody>
      </p:sp>
      <p:sp>
        <p:nvSpPr>
          <p:cNvPr id="278" name="線"/>
          <p:cNvSpPr/>
          <p:nvPr/>
        </p:nvSpPr>
        <p:spPr>
          <a:xfrm>
            <a:off x="12901231" y="6923016"/>
            <a:ext cx="1928310" cy="1"/>
          </a:xfrm>
          <a:prstGeom prst="line">
            <a:avLst/>
          </a:prstGeom>
          <a:ln w="101600">
            <a:solidFill>
              <a:srgbClr val="000000"/>
            </a:solidFill>
            <a:miter lim="400000"/>
            <a:tailEnd type="triangle"/>
          </a:ln>
        </p:spPr>
        <p:txBody>
          <a:bodyPr lIns="50800" tIns="50800" rIns="50800" bIns="50800" anchor="ctr"/>
          <a:lstStyle/>
          <a:p>
            <a:endParaRPr/>
          </a:p>
        </p:txBody>
      </p:sp>
      <p:sp>
        <p:nvSpPr>
          <p:cNvPr id="279" name="線"/>
          <p:cNvSpPr/>
          <p:nvPr/>
        </p:nvSpPr>
        <p:spPr>
          <a:xfrm>
            <a:off x="8654261" y="6923016"/>
            <a:ext cx="1928310" cy="1"/>
          </a:xfrm>
          <a:prstGeom prst="line">
            <a:avLst/>
          </a:prstGeom>
          <a:ln w="101600">
            <a:solidFill>
              <a:srgbClr val="000000"/>
            </a:solidFill>
            <a:miter lim="400000"/>
            <a:tailEnd type="triangle"/>
          </a:ln>
        </p:spPr>
        <p:txBody>
          <a:bodyPr lIns="50800" tIns="50800" rIns="50800" bIns="50800" anchor="ctr"/>
          <a:lstStyle/>
          <a:p>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82" name="print関数"/>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print関数</a:t>
            </a:r>
          </a:p>
        </p:txBody>
      </p:sp>
      <p:sp>
        <p:nvSpPr>
          <p:cNvPr id="283" name="print(引数)   :   ( )の中身を出力する"/>
          <p:cNvSpPr txBox="1"/>
          <p:nvPr/>
        </p:nvSpPr>
        <p:spPr>
          <a:xfrm>
            <a:off x="7031863" y="2208542"/>
            <a:ext cx="10320275" cy="700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u="sng"/>
            </a:lvl1pPr>
          </a:lstStyle>
          <a:p>
            <a:r>
              <a:rPr dirty="0"/>
              <a:t>print(</a:t>
            </a:r>
            <a:r>
              <a:rPr dirty="0" err="1"/>
              <a:t>引数</a:t>
            </a:r>
            <a:r>
              <a:rPr dirty="0"/>
              <a:t>)   :   (　)</a:t>
            </a:r>
            <a:r>
              <a:rPr dirty="0" err="1"/>
              <a:t>の中身を出力する</a:t>
            </a:r>
            <a:endParaRPr dirty="0"/>
          </a:p>
        </p:txBody>
      </p:sp>
      <p:sp>
        <p:nvSpPr>
          <p:cNvPr id="284" name="print()関数は最もよく使う組み込み関数の1つです。関数の( )の中を引数(ひきすう)と言い、…"/>
          <p:cNvSpPr txBox="1"/>
          <p:nvPr/>
        </p:nvSpPr>
        <p:spPr>
          <a:xfrm>
            <a:off x="3301258" y="8937285"/>
            <a:ext cx="19302528"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t>print()関数は最もよく使う組み込み関数の1つです。関数の( )の中を引数(ひきすう)と言い、</a:t>
            </a:r>
          </a:p>
          <a:p>
            <a:pPr algn="l">
              <a:defRPr sz="3600"/>
            </a:pPr>
            <a:r>
              <a:t>ここに変数やデータを入れるとコンソールに中身を出力してくれます。</a:t>
            </a:r>
          </a:p>
        </p:txBody>
      </p:sp>
      <p:sp>
        <p:nvSpPr>
          <p:cNvPr id="285" name="入力"/>
          <p:cNvSpPr txBox="1"/>
          <p:nvPr/>
        </p:nvSpPr>
        <p:spPr>
          <a:xfrm>
            <a:off x="3446897" y="4053255"/>
            <a:ext cx="10287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入力</a:t>
            </a:r>
          </a:p>
        </p:txBody>
      </p:sp>
      <p:sp>
        <p:nvSpPr>
          <p:cNvPr id="286" name="# a という変数名に3という値を代入…"/>
          <p:cNvSpPr txBox="1"/>
          <p:nvPr/>
        </p:nvSpPr>
        <p:spPr>
          <a:xfrm>
            <a:off x="6693186" y="3974848"/>
            <a:ext cx="11071942" cy="2318583"/>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lang="en-US" altLang="ja-JP" dirty="0"/>
              <a:t># x</a:t>
            </a:r>
            <a:r>
              <a:rPr lang="ja-JP" altLang="en-US" dirty="0"/>
              <a:t>という変数名に</a:t>
            </a:r>
            <a:r>
              <a:rPr lang="en-US" altLang="ja-JP" dirty="0"/>
              <a:t>35</a:t>
            </a:r>
            <a:r>
              <a:rPr lang="ja-JP" altLang="en-US" dirty="0"/>
              <a:t>という値を代入</a:t>
            </a:r>
          </a:p>
          <a:p>
            <a:pPr algn="l">
              <a:defRPr sz="3600"/>
            </a:pPr>
            <a:r>
              <a:rPr lang="en-US" altLang="ja-JP" dirty="0"/>
              <a:t>x = 35</a:t>
            </a:r>
          </a:p>
          <a:p>
            <a:pPr algn="l">
              <a:defRPr sz="3600"/>
            </a:pPr>
            <a:r>
              <a:rPr lang="en-US" altLang="ja-JP" dirty="0"/>
              <a:t># x</a:t>
            </a:r>
            <a:r>
              <a:rPr lang="ja-JP" altLang="en-US" dirty="0"/>
              <a:t>の中身を出力する</a:t>
            </a:r>
            <a:r>
              <a:rPr lang="en-US" altLang="ja-JP" dirty="0"/>
              <a:t>(</a:t>
            </a:r>
            <a:r>
              <a:rPr lang="ja-JP" altLang="en-US" dirty="0"/>
              <a:t>コンソールに中身が出力される</a:t>
            </a:r>
            <a:r>
              <a:rPr lang="en-US" altLang="ja-JP" dirty="0"/>
              <a:t>)</a:t>
            </a:r>
          </a:p>
          <a:p>
            <a:pPr algn="l">
              <a:defRPr sz="3600"/>
            </a:pPr>
            <a:r>
              <a:rPr lang="en-US" altLang="ja-JP" dirty="0"/>
              <a:t>print(x)</a:t>
            </a:r>
            <a:endParaRPr dirty="0"/>
          </a:p>
        </p:txBody>
      </p:sp>
      <p:sp>
        <p:nvSpPr>
          <p:cNvPr id="287" name="出力"/>
          <p:cNvSpPr txBox="1"/>
          <p:nvPr/>
        </p:nvSpPr>
        <p:spPr>
          <a:xfrm>
            <a:off x="3446896" y="7312584"/>
            <a:ext cx="10287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出力</a:t>
            </a:r>
          </a:p>
        </p:txBody>
      </p:sp>
      <p:sp>
        <p:nvSpPr>
          <p:cNvPr id="288" name="3"/>
          <p:cNvSpPr txBox="1"/>
          <p:nvPr/>
        </p:nvSpPr>
        <p:spPr>
          <a:xfrm flipH="1">
            <a:off x="6693186" y="7214794"/>
            <a:ext cx="794396" cy="65659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3600"/>
            </a:lvl1pPr>
          </a:lstStyle>
          <a:p>
            <a:r>
              <a:rPr dirty="0"/>
              <a:t>3</a:t>
            </a:r>
            <a:r>
              <a:rPr lang="en-US" dirty="0"/>
              <a:t>5</a:t>
            </a:r>
            <a:endParaRPr dirty="0"/>
          </a:p>
        </p:txBody>
      </p:sp>
      <p:sp>
        <p:nvSpPr>
          <p:cNvPr id="289" name="ここではaに3を代入しているので、aをprint関数で出力し、3が表示されます。"/>
          <p:cNvSpPr txBox="1"/>
          <p:nvPr/>
        </p:nvSpPr>
        <p:spPr>
          <a:xfrm>
            <a:off x="4642911" y="11439879"/>
            <a:ext cx="16421162"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ここでは</a:t>
            </a:r>
            <a:r>
              <a:rPr lang="en-US" dirty="0"/>
              <a:t>x</a:t>
            </a:r>
            <a:r>
              <a:rPr dirty="0"/>
              <a:t>に3を代入しているので、</a:t>
            </a:r>
            <a:r>
              <a:rPr lang="en-US" dirty="0"/>
              <a:t>x</a:t>
            </a:r>
            <a:r>
              <a:rPr dirty="0"/>
              <a:t>をprint関数で出力し、3</a:t>
            </a:r>
            <a:r>
              <a:rPr lang="en-US" dirty="0"/>
              <a:t>5</a:t>
            </a:r>
            <a:r>
              <a:rPr dirty="0"/>
              <a:t>が表示されます。</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１行ずつ実行してみましょう</a:t>
            </a:r>
          </a:p>
        </p:txBody>
      </p:sp>
      <p:sp>
        <p:nvSpPr>
          <p:cNvPr id="295" name="←dataという変数に35を代入するという意味"/>
          <p:cNvSpPr txBox="1"/>
          <p:nvPr/>
        </p:nvSpPr>
        <p:spPr>
          <a:xfrm>
            <a:off x="6554617" y="2662818"/>
            <a:ext cx="9639149"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←dataという変数に35を代入するという意味</a:t>
            </a:r>
          </a:p>
        </p:txBody>
      </p:sp>
      <p:sp>
        <p:nvSpPr>
          <p:cNvPr id="296" name="data = 35"/>
          <p:cNvSpPr txBox="1"/>
          <p:nvPr/>
        </p:nvSpPr>
        <p:spPr>
          <a:xfrm>
            <a:off x="3341553" y="2612207"/>
            <a:ext cx="2484426"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data = 35</a:t>
            </a:r>
          </a:p>
        </p:txBody>
      </p:sp>
      <p:sp>
        <p:nvSpPr>
          <p:cNvPr id="297" name="←変数xを出力しろという意味"/>
          <p:cNvSpPr txBox="1"/>
          <p:nvPr/>
        </p:nvSpPr>
        <p:spPr>
          <a:xfrm>
            <a:off x="6551313" y="3233349"/>
            <a:ext cx="689932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a:t>
            </a:r>
            <a:r>
              <a:rPr dirty="0" err="1"/>
              <a:t>変数</a:t>
            </a:r>
            <a:r>
              <a:rPr lang="en-US" dirty="0" err="1"/>
              <a:t>data</a:t>
            </a:r>
            <a:r>
              <a:rPr dirty="0" err="1"/>
              <a:t>を出力しろという意味</a:t>
            </a:r>
            <a:endParaRPr dirty="0"/>
          </a:p>
        </p:txBody>
      </p:sp>
      <p:sp>
        <p:nvSpPr>
          <p:cNvPr id="298" name="print(x)"/>
          <p:cNvSpPr txBox="1"/>
          <p:nvPr/>
        </p:nvSpPr>
        <p:spPr>
          <a:xfrm>
            <a:off x="3391461" y="3091934"/>
            <a:ext cx="2123979"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print(</a:t>
            </a:r>
            <a:r>
              <a:rPr lang="en-US" dirty="0"/>
              <a:t>data</a:t>
            </a:r>
            <a:r>
              <a:rPr dirty="0"/>
              <a:t>)</a:t>
            </a:r>
          </a:p>
        </p:txBody>
      </p:sp>
      <p:sp>
        <p:nvSpPr>
          <p:cNvPr id="299" name="←変数dataを出力しろという意味"/>
          <p:cNvSpPr txBox="1"/>
          <p:nvPr/>
        </p:nvSpPr>
        <p:spPr>
          <a:xfrm>
            <a:off x="6554617" y="5983415"/>
            <a:ext cx="7159295"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←変数dataを出力しろという意味</a:t>
            </a:r>
          </a:p>
        </p:txBody>
      </p:sp>
      <p:sp>
        <p:nvSpPr>
          <p:cNvPr id="300" name="print(data)"/>
          <p:cNvSpPr txBox="1"/>
          <p:nvPr/>
        </p:nvSpPr>
        <p:spPr>
          <a:xfrm>
            <a:off x="3056718" y="5896830"/>
            <a:ext cx="2765604"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print(data)</a:t>
            </a:r>
          </a:p>
        </p:txBody>
      </p:sp>
      <p:sp>
        <p:nvSpPr>
          <p:cNvPr id="301" name="→ 35"/>
          <p:cNvSpPr txBox="1"/>
          <p:nvPr/>
        </p:nvSpPr>
        <p:spPr>
          <a:xfrm>
            <a:off x="7126443" y="3901669"/>
            <a:ext cx="1374802"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 35</a:t>
            </a:r>
          </a:p>
        </p:txBody>
      </p:sp>
      <p:sp>
        <p:nvSpPr>
          <p:cNvPr id="302" name="→ 35"/>
          <p:cNvSpPr txBox="1"/>
          <p:nvPr/>
        </p:nvSpPr>
        <p:spPr>
          <a:xfrm>
            <a:off x="7267220" y="6640781"/>
            <a:ext cx="1093248"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 </a:t>
            </a:r>
            <a:r>
              <a:rPr lang="en-US" dirty="0"/>
              <a:t>4</a:t>
            </a:r>
            <a:r>
              <a:rPr dirty="0"/>
              <a:t>5</a:t>
            </a:r>
          </a:p>
        </p:txBody>
      </p:sp>
      <p:sp>
        <p:nvSpPr>
          <p:cNvPr id="304" name="四角形"/>
          <p:cNvSpPr/>
          <p:nvPr/>
        </p:nvSpPr>
        <p:spPr>
          <a:xfrm>
            <a:off x="1122709" y="2428713"/>
            <a:ext cx="5173802" cy="7419826"/>
          </a:xfrm>
          <a:prstGeom prst="rect">
            <a:avLst/>
          </a:prstGeom>
          <a:ln w="635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 name="data = 35">
            <a:extLst>
              <a:ext uri="{FF2B5EF4-FFF2-40B4-BE49-F238E27FC236}">
                <a16:creationId xmlns:a16="http://schemas.microsoft.com/office/drawing/2014/main" id="{36ACF39F-566B-9BFF-7517-27A11CB33F3D}"/>
              </a:ext>
            </a:extLst>
          </p:cNvPr>
          <p:cNvSpPr txBox="1"/>
          <p:nvPr/>
        </p:nvSpPr>
        <p:spPr>
          <a:xfrm>
            <a:off x="3337896" y="4513403"/>
            <a:ext cx="1846659"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data = </a:t>
            </a:r>
            <a:r>
              <a:rPr lang="en-US" dirty="0"/>
              <a:t>4</a:t>
            </a:r>
            <a:r>
              <a:rPr dirty="0"/>
              <a:t>5</a:t>
            </a:r>
          </a:p>
        </p:txBody>
      </p:sp>
      <p:sp>
        <p:nvSpPr>
          <p:cNvPr id="3" name="←dataという変数に35を代入するという意味">
            <a:extLst>
              <a:ext uri="{FF2B5EF4-FFF2-40B4-BE49-F238E27FC236}">
                <a16:creationId xmlns:a16="http://schemas.microsoft.com/office/drawing/2014/main" id="{216B2C6C-328C-E77E-C1A2-D7BA6236A70D}"/>
              </a:ext>
            </a:extLst>
          </p:cNvPr>
          <p:cNvSpPr txBox="1"/>
          <p:nvPr/>
        </p:nvSpPr>
        <p:spPr>
          <a:xfrm>
            <a:off x="6554617" y="4564699"/>
            <a:ext cx="9214061"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←dataという変数に35を代入するという意味</a:t>
            </a:r>
            <a:endParaRPr lang="en-US" dirty="0"/>
          </a:p>
          <a:p>
            <a:r>
              <a:rPr lang="en-US" dirty="0"/>
              <a:t>(35</a:t>
            </a:r>
            <a:r>
              <a:rPr lang="ja-JP" altLang="en-US" dirty="0"/>
              <a:t>から</a:t>
            </a:r>
            <a:r>
              <a:rPr lang="en-US" altLang="ja-JP" dirty="0"/>
              <a:t>45</a:t>
            </a:r>
            <a:r>
              <a:rPr lang="ja-JP" altLang="en-US" dirty="0"/>
              <a:t>に上書きされる</a:t>
            </a:r>
            <a:r>
              <a:rPr lang="en-US" altLang="ja-JP" dirty="0"/>
              <a:t>)</a:t>
            </a:r>
            <a:endParaRPr dirty="0"/>
          </a:p>
        </p:txBody>
      </p:sp>
      <p:sp>
        <p:nvSpPr>
          <p:cNvPr id="4" name="←dataという変数に”こんにちは”という文字列を代入するという意味。…">
            <a:extLst>
              <a:ext uri="{FF2B5EF4-FFF2-40B4-BE49-F238E27FC236}">
                <a16:creationId xmlns:a16="http://schemas.microsoft.com/office/drawing/2014/main" id="{EDBDEF01-2685-2D8D-F085-C7D2ED5A46C0}"/>
              </a:ext>
            </a:extLst>
          </p:cNvPr>
          <p:cNvSpPr txBox="1"/>
          <p:nvPr/>
        </p:nvSpPr>
        <p:spPr>
          <a:xfrm>
            <a:off x="6853797" y="7321841"/>
            <a:ext cx="14906093" cy="12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t>←dataという変数に”こんにちは”という文字列を代入するという意味。</a:t>
            </a:r>
          </a:p>
          <a:p>
            <a:pPr algn="l">
              <a:defRPr sz="3600"/>
            </a:pPr>
            <a:r>
              <a:t>　(45から”こんにちは”に上書きされる。)</a:t>
            </a:r>
          </a:p>
        </p:txBody>
      </p:sp>
      <p:sp>
        <p:nvSpPr>
          <p:cNvPr id="5" name="data = “こんにちは”">
            <a:extLst>
              <a:ext uri="{FF2B5EF4-FFF2-40B4-BE49-F238E27FC236}">
                <a16:creationId xmlns:a16="http://schemas.microsoft.com/office/drawing/2014/main" id="{88022547-4945-E3F2-6C60-D325A059DDDB}"/>
              </a:ext>
            </a:extLst>
          </p:cNvPr>
          <p:cNvSpPr txBox="1"/>
          <p:nvPr/>
        </p:nvSpPr>
        <p:spPr>
          <a:xfrm>
            <a:off x="1745541" y="7381914"/>
            <a:ext cx="4550970"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data = “</a:t>
            </a:r>
            <a:r>
              <a:rPr dirty="0" err="1"/>
              <a:t>こんにちは</a:t>
            </a:r>
            <a:r>
              <a:rPr dirty="0"/>
              <a:t>”</a:t>
            </a:r>
          </a:p>
        </p:txBody>
      </p:sp>
      <p:sp>
        <p:nvSpPr>
          <p:cNvPr id="6" name="←変数dataを出力しろという意味">
            <a:extLst>
              <a:ext uri="{FF2B5EF4-FFF2-40B4-BE49-F238E27FC236}">
                <a16:creationId xmlns:a16="http://schemas.microsoft.com/office/drawing/2014/main" id="{B5909EFA-80F8-D518-BD40-CA7602AEFAEC}"/>
              </a:ext>
            </a:extLst>
          </p:cNvPr>
          <p:cNvSpPr txBox="1"/>
          <p:nvPr/>
        </p:nvSpPr>
        <p:spPr>
          <a:xfrm>
            <a:off x="6745112" y="8782182"/>
            <a:ext cx="7159296"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a:t>
            </a:r>
            <a:r>
              <a:rPr dirty="0" err="1"/>
              <a:t>変数dataを出力しろという意味</a:t>
            </a:r>
            <a:endParaRPr dirty="0"/>
          </a:p>
        </p:txBody>
      </p:sp>
      <p:sp>
        <p:nvSpPr>
          <p:cNvPr id="7" name="print(data)">
            <a:extLst>
              <a:ext uri="{FF2B5EF4-FFF2-40B4-BE49-F238E27FC236}">
                <a16:creationId xmlns:a16="http://schemas.microsoft.com/office/drawing/2014/main" id="{DA1B2CD7-2FC6-05D2-77BE-27CB41644A93}"/>
              </a:ext>
            </a:extLst>
          </p:cNvPr>
          <p:cNvSpPr txBox="1"/>
          <p:nvPr/>
        </p:nvSpPr>
        <p:spPr>
          <a:xfrm>
            <a:off x="3391461" y="8782182"/>
            <a:ext cx="2765603"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print(data)</a:t>
            </a:r>
          </a:p>
        </p:txBody>
      </p:sp>
      <p:sp>
        <p:nvSpPr>
          <p:cNvPr id="8" name="→ こんにちは">
            <a:extLst>
              <a:ext uri="{FF2B5EF4-FFF2-40B4-BE49-F238E27FC236}">
                <a16:creationId xmlns:a16="http://schemas.microsoft.com/office/drawing/2014/main" id="{1E86D6AB-4DFA-4BF2-D007-869914BC7C43}"/>
              </a:ext>
            </a:extLst>
          </p:cNvPr>
          <p:cNvSpPr txBox="1"/>
          <p:nvPr/>
        </p:nvSpPr>
        <p:spPr>
          <a:xfrm>
            <a:off x="6828621" y="9534607"/>
            <a:ext cx="3009748"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 </a:t>
            </a:r>
            <a:r>
              <a:rPr dirty="0" err="1"/>
              <a:t>こんにちは</a:t>
            </a:r>
            <a:endParaRPr dirty="0"/>
          </a:p>
        </p:txBody>
      </p:sp>
      <p:pic>
        <p:nvPicPr>
          <p:cNvPr id="14" name="図 13">
            <a:extLst>
              <a:ext uri="{FF2B5EF4-FFF2-40B4-BE49-F238E27FC236}">
                <a16:creationId xmlns:a16="http://schemas.microsoft.com/office/drawing/2014/main" id="{4DC89842-8889-B9DF-FAB5-BBDC153FBB9D}"/>
              </a:ext>
            </a:extLst>
          </p:cNvPr>
          <p:cNvPicPr>
            <a:picLocks noChangeAspect="1"/>
          </p:cNvPicPr>
          <p:nvPr/>
        </p:nvPicPr>
        <p:blipFill rotWithShape="1">
          <a:blip r:embed="rId2"/>
          <a:srcRect b="18549"/>
          <a:stretch/>
        </p:blipFill>
        <p:spPr>
          <a:xfrm>
            <a:off x="18228040" y="1676220"/>
            <a:ext cx="4873676" cy="4994464"/>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変数と</a:t>
            </a:r>
            <a:r>
              <a:rPr lang="en-US" altLang="ja-JP" dirty="0"/>
              <a:t>print()</a:t>
            </a:r>
            <a:r>
              <a:rPr lang="ja-JP" altLang="en-US" dirty="0"/>
              <a:t>の演習</a:t>
            </a:r>
            <a:endParaRPr dirty="0"/>
          </a:p>
        </p:txBody>
      </p:sp>
      <p:pic>
        <p:nvPicPr>
          <p:cNvPr id="13" name="図 12">
            <a:extLst>
              <a:ext uri="{FF2B5EF4-FFF2-40B4-BE49-F238E27FC236}">
                <a16:creationId xmlns:a16="http://schemas.microsoft.com/office/drawing/2014/main" id="{752F05E0-8361-696F-F147-5BD9035F2DA6}"/>
              </a:ext>
            </a:extLst>
          </p:cNvPr>
          <p:cNvPicPr>
            <a:picLocks noChangeAspect="1"/>
          </p:cNvPicPr>
          <p:nvPr/>
        </p:nvPicPr>
        <p:blipFill rotWithShape="1">
          <a:blip r:embed="rId2"/>
          <a:srcRect t="-455"/>
          <a:stretch/>
        </p:blipFill>
        <p:spPr>
          <a:xfrm>
            <a:off x="4305973" y="4221480"/>
            <a:ext cx="15772054" cy="3365273"/>
          </a:xfrm>
          <a:prstGeom prst="rect">
            <a:avLst/>
          </a:prstGeom>
        </p:spPr>
      </p:pic>
      <p:sp>
        <p:nvSpPr>
          <p:cNvPr id="15" name="テキスト ボックス 14">
            <a:extLst>
              <a:ext uri="{FF2B5EF4-FFF2-40B4-BE49-F238E27FC236}">
                <a16:creationId xmlns:a16="http://schemas.microsoft.com/office/drawing/2014/main" id="{9AB8A374-5211-69A9-A026-D20B243E330F}"/>
              </a:ext>
            </a:extLst>
          </p:cNvPr>
          <p:cNvSpPr txBox="1"/>
          <p:nvPr/>
        </p:nvSpPr>
        <p:spPr>
          <a:xfrm>
            <a:off x="5007066" y="2650533"/>
            <a:ext cx="146525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ja-JP" altLang="en-US" sz="4400" dirty="0"/>
              <a:t>変数名</a:t>
            </a:r>
            <a:r>
              <a:rPr lang="en-US" altLang="ja-JP" sz="4400" dirty="0"/>
              <a:t>age</a:t>
            </a:r>
            <a:r>
              <a:rPr lang="ja-JP" altLang="en-US" sz="4400" dirty="0"/>
              <a:t>に自分の年齢を代入して出力してみましょう</a:t>
            </a:r>
            <a:endPar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340337370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変数と</a:t>
            </a:r>
            <a:r>
              <a:rPr lang="en-US" altLang="ja-JP" dirty="0"/>
              <a:t>print()</a:t>
            </a:r>
            <a:r>
              <a:rPr lang="ja-JP" altLang="en-US" dirty="0"/>
              <a:t>の演習</a:t>
            </a:r>
            <a:endParaRPr dirty="0"/>
          </a:p>
        </p:txBody>
      </p:sp>
      <p:pic>
        <p:nvPicPr>
          <p:cNvPr id="13" name="図 12">
            <a:extLst>
              <a:ext uri="{FF2B5EF4-FFF2-40B4-BE49-F238E27FC236}">
                <a16:creationId xmlns:a16="http://schemas.microsoft.com/office/drawing/2014/main" id="{752F05E0-8361-696F-F147-5BD9035F2DA6}"/>
              </a:ext>
            </a:extLst>
          </p:cNvPr>
          <p:cNvPicPr>
            <a:picLocks noChangeAspect="1"/>
          </p:cNvPicPr>
          <p:nvPr/>
        </p:nvPicPr>
        <p:blipFill rotWithShape="1">
          <a:blip r:embed="rId2"/>
          <a:srcRect t="-455"/>
          <a:stretch/>
        </p:blipFill>
        <p:spPr>
          <a:xfrm>
            <a:off x="4305973" y="4221480"/>
            <a:ext cx="15772054" cy="3365273"/>
          </a:xfrm>
          <a:prstGeom prst="rect">
            <a:avLst/>
          </a:prstGeom>
        </p:spPr>
      </p:pic>
      <p:sp>
        <p:nvSpPr>
          <p:cNvPr id="15" name="テキスト ボックス 14">
            <a:extLst>
              <a:ext uri="{FF2B5EF4-FFF2-40B4-BE49-F238E27FC236}">
                <a16:creationId xmlns:a16="http://schemas.microsoft.com/office/drawing/2014/main" id="{9AB8A374-5211-69A9-A026-D20B243E330F}"/>
              </a:ext>
            </a:extLst>
          </p:cNvPr>
          <p:cNvSpPr txBox="1"/>
          <p:nvPr/>
        </p:nvSpPr>
        <p:spPr>
          <a:xfrm>
            <a:off x="5007066" y="2650533"/>
            <a:ext cx="1465253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ja-JP" altLang="en-US" sz="4400" dirty="0"/>
              <a:t>変数名</a:t>
            </a:r>
            <a:r>
              <a:rPr lang="en-US" altLang="ja-JP" sz="4400" dirty="0"/>
              <a:t>age</a:t>
            </a:r>
            <a:r>
              <a:rPr lang="ja-JP" altLang="en-US" sz="4400" dirty="0"/>
              <a:t>に自分の年齢を代入して出力してみましょう</a:t>
            </a:r>
            <a:endPar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pic>
        <p:nvPicPr>
          <p:cNvPr id="3" name="図 2">
            <a:extLst>
              <a:ext uri="{FF2B5EF4-FFF2-40B4-BE49-F238E27FC236}">
                <a16:creationId xmlns:a16="http://schemas.microsoft.com/office/drawing/2014/main" id="{CF3E6832-9FDE-A519-B8A0-CA989D288975}"/>
              </a:ext>
            </a:extLst>
          </p:cNvPr>
          <p:cNvPicPr>
            <a:picLocks noChangeAspect="1"/>
          </p:cNvPicPr>
          <p:nvPr/>
        </p:nvPicPr>
        <p:blipFill>
          <a:blip r:embed="rId3"/>
          <a:stretch>
            <a:fillRect/>
          </a:stretch>
        </p:blipFill>
        <p:spPr>
          <a:xfrm>
            <a:off x="876093" y="9376980"/>
            <a:ext cx="11641467" cy="2112710"/>
          </a:xfrm>
          <a:prstGeom prst="rect">
            <a:avLst/>
          </a:prstGeom>
        </p:spPr>
      </p:pic>
      <p:pic>
        <p:nvPicPr>
          <p:cNvPr id="5" name="図 4">
            <a:extLst>
              <a:ext uri="{FF2B5EF4-FFF2-40B4-BE49-F238E27FC236}">
                <a16:creationId xmlns:a16="http://schemas.microsoft.com/office/drawing/2014/main" id="{BAA290B0-144B-D3DE-E680-ED8C6D84E2DC}"/>
              </a:ext>
            </a:extLst>
          </p:cNvPr>
          <p:cNvPicPr>
            <a:picLocks noChangeAspect="1"/>
          </p:cNvPicPr>
          <p:nvPr/>
        </p:nvPicPr>
        <p:blipFill>
          <a:blip r:embed="rId4"/>
          <a:stretch>
            <a:fillRect/>
          </a:stretch>
        </p:blipFill>
        <p:spPr>
          <a:xfrm>
            <a:off x="14310147" y="8951146"/>
            <a:ext cx="6366449" cy="2964378"/>
          </a:xfrm>
          <a:prstGeom prst="rect">
            <a:avLst/>
          </a:prstGeom>
        </p:spPr>
      </p:pic>
    </p:spTree>
    <p:extLst>
      <p:ext uri="{BB962C8B-B14F-4D97-AF65-F5344CB8AC3E}">
        <p14:creationId xmlns:p14="http://schemas.microsoft.com/office/powerpoint/2010/main" val="379999353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四則演算</a:t>
            </a:r>
            <a:endParaRPr dirty="0"/>
          </a:p>
        </p:txBody>
      </p:sp>
      <p:sp>
        <p:nvSpPr>
          <p:cNvPr id="11" name="→ こんにちは">
            <a:extLst>
              <a:ext uri="{FF2B5EF4-FFF2-40B4-BE49-F238E27FC236}">
                <a16:creationId xmlns:a16="http://schemas.microsoft.com/office/drawing/2014/main" id="{EACF9B18-EB7A-AA6B-7478-AF22B1842273}"/>
              </a:ext>
            </a:extLst>
          </p:cNvPr>
          <p:cNvSpPr txBox="1"/>
          <p:nvPr/>
        </p:nvSpPr>
        <p:spPr>
          <a:xfrm>
            <a:off x="1717811" y="2097263"/>
            <a:ext cx="9651681"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lang="ja-JP" altLang="en-US" dirty="0"/>
              <a:t>足し算は</a:t>
            </a:r>
            <a:r>
              <a:rPr lang="en-US" altLang="ja-JP" dirty="0"/>
              <a:t>+</a:t>
            </a:r>
            <a:r>
              <a:rPr lang="ja-JP" altLang="en-US" dirty="0"/>
              <a:t>、引き算は</a:t>
            </a:r>
            <a:r>
              <a:rPr lang="en-US" altLang="ja-JP" dirty="0"/>
              <a:t>-</a:t>
            </a:r>
            <a:r>
              <a:rPr lang="ja-JP" altLang="en-US" dirty="0"/>
              <a:t>、掛け算は</a:t>
            </a:r>
            <a:r>
              <a:rPr lang="en-US" altLang="ja-JP" dirty="0"/>
              <a:t>*</a:t>
            </a:r>
            <a:r>
              <a:rPr lang="ja-JP" altLang="en-US" dirty="0"/>
              <a:t>、割り算は</a:t>
            </a:r>
            <a:r>
              <a:rPr lang="en-US" altLang="ja-JP" dirty="0"/>
              <a:t>/</a:t>
            </a:r>
          </a:p>
          <a:p>
            <a:pPr algn="l"/>
            <a:r>
              <a:rPr lang="ja-JP" altLang="en-US" dirty="0"/>
              <a:t>階乗は</a:t>
            </a:r>
            <a:r>
              <a:rPr lang="en-US" altLang="ja-JP" dirty="0"/>
              <a:t>*</a:t>
            </a:r>
            <a:r>
              <a:rPr lang="ja-JP" altLang="en-US" dirty="0"/>
              <a:t>を連続して書きます</a:t>
            </a:r>
            <a:endParaRPr dirty="0"/>
          </a:p>
        </p:txBody>
      </p:sp>
      <p:pic>
        <p:nvPicPr>
          <p:cNvPr id="13" name="図 12">
            <a:extLst>
              <a:ext uri="{FF2B5EF4-FFF2-40B4-BE49-F238E27FC236}">
                <a16:creationId xmlns:a16="http://schemas.microsoft.com/office/drawing/2014/main" id="{1E3AE512-39DA-7DF3-BBA8-7DD02ADB86AF}"/>
              </a:ext>
            </a:extLst>
          </p:cNvPr>
          <p:cNvPicPr>
            <a:picLocks noChangeAspect="1"/>
          </p:cNvPicPr>
          <p:nvPr/>
        </p:nvPicPr>
        <p:blipFill>
          <a:blip r:embed="rId2"/>
          <a:stretch>
            <a:fillRect/>
          </a:stretch>
        </p:blipFill>
        <p:spPr>
          <a:xfrm>
            <a:off x="14549955" y="3081746"/>
            <a:ext cx="7071573" cy="9281440"/>
          </a:xfrm>
          <a:prstGeom prst="rect">
            <a:avLst/>
          </a:prstGeom>
        </p:spPr>
      </p:pic>
      <p:pic>
        <p:nvPicPr>
          <p:cNvPr id="16" name="図 15">
            <a:extLst>
              <a:ext uri="{FF2B5EF4-FFF2-40B4-BE49-F238E27FC236}">
                <a16:creationId xmlns:a16="http://schemas.microsoft.com/office/drawing/2014/main" id="{0460C326-D64B-F98F-4FA5-60BD469D7929}"/>
              </a:ext>
            </a:extLst>
          </p:cNvPr>
          <p:cNvPicPr>
            <a:picLocks noChangeAspect="1"/>
          </p:cNvPicPr>
          <p:nvPr/>
        </p:nvPicPr>
        <p:blipFill rotWithShape="1">
          <a:blip r:embed="rId3"/>
          <a:srcRect t="28069" r="65087"/>
          <a:stretch/>
        </p:blipFill>
        <p:spPr>
          <a:xfrm>
            <a:off x="2329351" y="3950525"/>
            <a:ext cx="7363289" cy="7259195"/>
          </a:xfrm>
          <a:prstGeom prst="rect">
            <a:avLst/>
          </a:prstGeom>
        </p:spPr>
      </p:pic>
      <p:sp>
        <p:nvSpPr>
          <p:cNvPr id="17" name="→ こんにちは">
            <a:extLst>
              <a:ext uri="{FF2B5EF4-FFF2-40B4-BE49-F238E27FC236}">
                <a16:creationId xmlns:a16="http://schemas.microsoft.com/office/drawing/2014/main" id="{727B534D-D61F-9AD5-E175-2467C13DAC2F}"/>
              </a:ext>
            </a:extLst>
          </p:cNvPr>
          <p:cNvSpPr txBox="1"/>
          <p:nvPr/>
        </p:nvSpPr>
        <p:spPr>
          <a:xfrm>
            <a:off x="1414043" y="11852395"/>
            <a:ext cx="10259219"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lang="ja-JP" altLang="en-US" dirty="0"/>
              <a:t>半角スペースはあっても無くても認識されません</a:t>
            </a:r>
            <a:endParaRPr dirty="0"/>
          </a:p>
        </p:txBody>
      </p:sp>
    </p:spTree>
    <p:extLst>
      <p:ext uri="{BB962C8B-B14F-4D97-AF65-F5344CB8AC3E}">
        <p14:creationId xmlns:p14="http://schemas.microsoft.com/office/powerpoint/2010/main" val="77353475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四則演算の演習</a:t>
            </a:r>
            <a:endParaRPr dirty="0"/>
          </a:p>
        </p:txBody>
      </p:sp>
      <p:sp>
        <p:nvSpPr>
          <p:cNvPr id="11" name="→ こんにちは">
            <a:extLst>
              <a:ext uri="{FF2B5EF4-FFF2-40B4-BE49-F238E27FC236}">
                <a16:creationId xmlns:a16="http://schemas.microsoft.com/office/drawing/2014/main" id="{EACF9B18-EB7A-AA6B-7478-AF22B1842273}"/>
              </a:ext>
            </a:extLst>
          </p:cNvPr>
          <p:cNvSpPr txBox="1"/>
          <p:nvPr/>
        </p:nvSpPr>
        <p:spPr>
          <a:xfrm>
            <a:off x="4402567" y="2023445"/>
            <a:ext cx="15610069"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pPr algn="l"/>
            <a:r>
              <a:rPr lang="ja-JP" altLang="en-US" sz="4000" dirty="0"/>
              <a:t>身長と体重を変数に代入して</a:t>
            </a:r>
            <a:r>
              <a:rPr lang="en-US" altLang="ja-JP" sz="4000" dirty="0"/>
              <a:t>BMI</a:t>
            </a:r>
            <a:r>
              <a:rPr lang="ja-JP" altLang="en-US" sz="4000" dirty="0"/>
              <a:t>を計算する式を作ってみましょう</a:t>
            </a:r>
            <a:endParaRPr sz="4000" dirty="0"/>
          </a:p>
        </p:txBody>
      </p:sp>
      <p:sp>
        <p:nvSpPr>
          <p:cNvPr id="2" name="→ こんにちは">
            <a:extLst>
              <a:ext uri="{FF2B5EF4-FFF2-40B4-BE49-F238E27FC236}">
                <a16:creationId xmlns:a16="http://schemas.microsoft.com/office/drawing/2014/main" id="{EE7CC67E-7632-6BD1-7C27-C245289A356C}"/>
              </a:ext>
            </a:extLst>
          </p:cNvPr>
          <p:cNvSpPr txBox="1"/>
          <p:nvPr/>
        </p:nvSpPr>
        <p:spPr>
          <a:xfrm>
            <a:off x="4402567" y="3200366"/>
            <a:ext cx="15610069"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r>
              <a:rPr lang="en-US" altLang="ja-JP" sz="6000" dirty="0"/>
              <a:t>BMI = </a:t>
            </a:r>
            <a:r>
              <a:rPr lang="ja-JP" altLang="en-US" sz="6000" dirty="0"/>
              <a:t>体重</a:t>
            </a:r>
            <a:r>
              <a:rPr lang="en-US" altLang="ja-JP" sz="6000" dirty="0"/>
              <a:t>(kg) / (</a:t>
            </a:r>
            <a:r>
              <a:rPr lang="ja-JP" altLang="en-US" sz="6000" dirty="0"/>
              <a:t>身長</a:t>
            </a:r>
            <a:r>
              <a:rPr lang="en-US" altLang="ja-JP" sz="6000" dirty="0"/>
              <a:t>(m))</a:t>
            </a:r>
            <a:r>
              <a:rPr lang="en-US" altLang="ja-JP" sz="6000" baseline="30000" dirty="0"/>
              <a:t>2</a:t>
            </a:r>
            <a:endParaRPr sz="6000" baseline="30000" dirty="0"/>
          </a:p>
        </p:txBody>
      </p:sp>
      <p:sp>
        <p:nvSpPr>
          <p:cNvPr id="3" name="→ こんにちは">
            <a:extLst>
              <a:ext uri="{FF2B5EF4-FFF2-40B4-BE49-F238E27FC236}">
                <a16:creationId xmlns:a16="http://schemas.microsoft.com/office/drawing/2014/main" id="{80CF082B-D2C8-2B70-4329-093D5C6A5EF5}"/>
              </a:ext>
            </a:extLst>
          </p:cNvPr>
          <p:cNvSpPr txBox="1"/>
          <p:nvPr/>
        </p:nvSpPr>
        <p:spPr>
          <a:xfrm>
            <a:off x="4195203" y="4618621"/>
            <a:ext cx="15610069"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pPr algn="l"/>
            <a:r>
              <a:rPr lang="en-US" altLang="ja-JP" sz="4000" dirty="0"/>
              <a:t>#</a:t>
            </a:r>
            <a:r>
              <a:rPr lang="ja-JP" altLang="en-US" sz="4000" dirty="0"/>
              <a:t>を消して実行してみましょう</a:t>
            </a:r>
            <a:endParaRPr sz="4000" dirty="0"/>
          </a:p>
        </p:txBody>
      </p:sp>
    </p:spTree>
    <p:extLst>
      <p:ext uri="{BB962C8B-B14F-4D97-AF65-F5344CB8AC3E}">
        <p14:creationId xmlns:p14="http://schemas.microsoft.com/office/powerpoint/2010/main" val="189507499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2" name="１行ずつ実行してみましょう"/>
          <p:cNvSpPr txBox="1"/>
          <p:nvPr/>
        </p:nvSpPr>
        <p:spPr>
          <a:xfrm>
            <a:off x="701874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四則演算の演習</a:t>
            </a:r>
            <a:endParaRPr dirty="0"/>
          </a:p>
        </p:txBody>
      </p:sp>
      <p:sp>
        <p:nvSpPr>
          <p:cNvPr id="11" name="→ こんにちは">
            <a:extLst>
              <a:ext uri="{FF2B5EF4-FFF2-40B4-BE49-F238E27FC236}">
                <a16:creationId xmlns:a16="http://schemas.microsoft.com/office/drawing/2014/main" id="{EACF9B18-EB7A-AA6B-7478-AF22B1842273}"/>
              </a:ext>
            </a:extLst>
          </p:cNvPr>
          <p:cNvSpPr txBox="1"/>
          <p:nvPr/>
        </p:nvSpPr>
        <p:spPr>
          <a:xfrm>
            <a:off x="4402567" y="2023445"/>
            <a:ext cx="15610069"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pPr algn="l"/>
            <a:r>
              <a:rPr lang="ja-JP" altLang="en-US" sz="4000" dirty="0"/>
              <a:t>身長と体重を変数に代入して</a:t>
            </a:r>
            <a:r>
              <a:rPr lang="en-US" altLang="ja-JP" sz="4000" dirty="0"/>
              <a:t>BMI</a:t>
            </a:r>
            <a:r>
              <a:rPr lang="ja-JP" altLang="en-US" sz="4000" dirty="0"/>
              <a:t>を計算する式を作ってみましょう</a:t>
            </a:r>
            <a:endParaRPr sz="4000" dirty="0"/>
          </a:p>
        </p:txBody>
      </p:sp>
      <p:sp>
        <p:nvSpPr>
          <p:cNvPr id="2" name="→ こんにちは">
            <a:extLst>
              <a:ext uri="{FF2B5EF4-FFF2-40B4-BE49-F238E27FC236}">
                <a16:creationId xmlns:a16="http://schemas.microsoft.com/office/drawing/2014/main" id="{EE7CC67E-7632-6BD1-7C27-C245289A356C}"/>
              </a:ext>
            </a:extLst>
          </p:cNvPr>
          <p:cNvSpPr txBox="1"/>
          <p:nvPr/>
        </p:nvSpPr>
        <p:spPr>
          <a:xfrm>
            <a:off x="4402567" y="3200366"/>
            <a:ext cx="15610069"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600"/>
            </a:lvl1pPr>
          </a:lstStyle>
          <a:p>
            <a:r>
              <a:rPr lang="en-US" altLang="ja-JP" sz="6000" dirty="0"/>
              <a:t>BMI = </a:t>
            </a:r>
            <a:r>
              <a:rPr lang="ja-JP" altLang="en-US" sz="6000" dirty="0"/>
              <a:t>体重</a:t>
            </a:r>
            <a:r>
              <a:rPr lang="en-US" altLang="ja-JP" sz="6000" dirty="0"/>
              <a:t>(kg) / (</a:t>
            </a:r>
            <a:r>
              <a:rPr lang="ja-JP" altLang="en-US" sz="6000" dirty="0"/>
              <a:t>身長</a:t>
            </a:r>
            <a:r>
              <a:rPr lang="en-US" altLang="ja-JP" sz="6000" dirty="0"/>
              <a:t>(m))</a:t>
            </a:r>
            <a:r>
              <a:rPr lang="en-US" altLang="ja-JP" sz="6000" baseline="30000" dirty="0"/>
              <a:t>2</a:t>
            </a:r>
            <a:endParaRPr sz="6000" baseline="30000" dirty="0"/>
          </a:p>
        </p:txBody>
      </p:sp>
      <p:pic>
        <p:nvPicPr>
          <p:cNvPr id="4" name="図 3">
            <a:extLst>
              <a:ext uri="{FF2B5EF4-FFF2-40B4-BE49-F238E27FC236}">
                <a16:creationId xmlns:a16="http://schemas.microsoft.com/office/drawing/2014/main" id="{9F254BCB-3BD8-2655-E5ED-0303AC8CD03E}"/>
              </a:ext>
            </a:extLst>
          </p:cNvPr>
          <p:cNvPicPr>
            <a:picLocks noChangeAspect="1"/>
          </p:cNvPicPr>
          <p:nvPr/>
        </p:nvPicPr>
        <p:blipFill>
          <a:blip r:embed="rId2"/>
          <a:stretch>
            <a:fillRect/>
          </a:stretch>
        </p:blipFill>
        <p:spPr>
          <a:xfrm>
            <a:off x="574090" y="6447246"/>
            <a:ext cx="10734235" cy="3667307"/>
          </a:xfrm>
          <a:prstGeom prst="rect">
            <a:avLst/>
          </a:prstGeom>
        </p:spPr>
      </p:pic>
      <p:pic>
        <p:nvPicPr>
          <p:cNvPr id="6" name="図 5">
            <a:extLst>
              <a:ext uri="{FF2B5EF4-FFF2-40B4-BE49-F238E27FC236}">
                <a16:creationId xmlns:a16="http://schemas.microsoft.com/office/drawing/2014/main" id="{9399D4A5-9729-E483-C1E1-3923DC5B3389}"/>
              </a:ext>
            </a:extLst>
          </p:cNvPr>
          <p:cNvPicPr>
            <a:picLocks noChangeAspect="1"/>
          </p:cNvPicPr>
          <p:nvPr/>
        </p:nvPicPr>
        <p:blipFill>
          <a:blip r:embed="rId3"/>
          <a:stretch>
            <a:fillRect/>
          </a:stretch>
        </p:blipFill>
        <p:spPr>
          <a:xfrm>
            <a:off x="12600224" y="5936733"/>
            <a:ext cx="10180636" cy="5081821"/>
          </a:xfrm>
          <a:prstGeom prst="rect">
            <a:avLst/>
          </a:prstGeom>
        </p:spPr>
      </p:pic>
    </p:spTree>
    <p:extLst>
      <p:ext uri="{BB962C8B-B14F-4D97-AF65-F5344CB8AC3E}">
        <p14:creationId xmlns:p14="http://schemas.microsoft.com/office/powerpoint/2010/main" val="28262970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2" name="Pythonの値には「型」という概念が存在する"/>
          <p:cNvSpPr txBox="1"/>
          <p:nvPr/>
        </p:nvSpPr>
        <p:spPr>
          <a:xfrm>
            <a:off x="5053073" y="324932"/>
            <a:ext cx="14277853"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Pythonの値には「型」という概念が存在する</a:t>
            </a:r>
          </a:p>
        </p:txBody>
      </p:sp>
      <p:sp>
        <p:nvSpPr>
          <p:cNvPr id="333" name="変数に入れるデータは、整数なのか、小数なのか、文字のデータ(文字列)なのかを区別する必要…"/>
          <p:cNvSpPr txBox="1"/>
          <p:nvPr/>
        </p:nvSpPr>
        <p:spPr>
          <a:xfrm>
            <a:off x="2558981" y="1856827"/>
            <a:ext cx="19687947" cy="261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rPr dirty="0" err="1"/>
              <a:t>変数に入れるデータは、整数なのか、小数なのか、文字のデータ</a:t>
            </a:r>
            <a:r>
              <a:rPr dirty="0"/>
              <a:t>(</a:t>
            </a:r>
            <a:r>
              <a:rPr dirty="0" err="1"/>
              <a:t>文字列</a:t>
            </a:r>
            <a:r>
              <a:rPr dirty="0"/>
              <a:t>)</a:t>
            </a:r>
            <a:r>
              <a:rPr dirty="0" err="1"/>
              <a:t>なのかを区別する必要</a:t>
            </a:r>
            <a:endParaRPr dirty="0"/>
          </a:p>
          <a:p>
            <a:pPr>
              <a:defRPr sz="3600"/>
            </a:pPr>
            <a:r>
              <a:rPr dirty="0" err="1"/>
              <a:t>があります。これを型といい、型には「文字列</a:t>
            </a:r>
            <a:r>
              <a:rPr dirty="0"/>
              <a:t>(str)」、「</a:t>
            </a:r>
            <a:r>
              <a:rPr dirty="0" err="1"/>
              <a:t>整数型</a:t>
            </a:r>
            <a:r>
              <a:rPr dirty="0"/>
              <a:t>(int)」、「</a:t>
            </a:r>
            <a:r>
              <a:rPr dirty="0" err="1"/>
              <a:t>小数型</a:t>
            </a:r>
            <a:r>
              <a:rPr dirty="0"/>
              <a:t>(float)」、</a:t>
            </a:r>
          </a:p>
          <a:p>
            <a:pPr>
              <a:defRPr sz="3600"/>
            </a:pPr>
            <a:r>
              <a:rPr dirty="0"/>
              <a:t>「</a:t>
            </a:r>
            <a:r>
              <a:rPr dirty="0" err="1"/>
              <a:t>リスト型</a:t>
            </a:r>
            <a:r>
              <a:rPr dirty="0"/>
              <a:t>(list)」、「</a:t>
            </a:r>
            <a:r>
              <a:rPr dirty="0" err="1"/>
              <a:t>タプル型</a:t>
            </a:r>
            <a:r>
              <a:rPr dirty="0"/>
              <a:t>(tuple)」</a:t>
            </a:r>
            <a:r>
              <a:rPr dirty="0" err="1"/>
              <a:t>などがあります</a:t>
            </a:r>
            <a:r>
              <a:rPr dirty="0"/>
              <a:t>。</a:t>
            </a:r>
          </a:p>
          <a:p>
            <a:pPr>
              <a:defRPr sz="3600"/>
            </a:pPr>
            <a:r>
              <a:rPr dirty="0" err="1"/>
              <a:t>組み込み関数である</a:t>
            </a:r>
            <a:r>
              <a:rPr dirty="0" err="1">
                <a:solidFill>
                  <a:schemeClr val="accent5">
                    <a:hueOff val="-82419"/>
                    <a:satOff val="-9513"/>
                    <a:lumOff val="-16343"/>
                  </a:schemeClr>
                </a:solidFill>
              </a:rPr>
              <a:t>type</a:t>
            </a:r>
            <a:r>
              <a:rPr dirty="0">
                <a:solidFill>
                  <a:schemeClr val="accent5">
                    <a:hueOff val="-82419"/>
                    <a:satOff val="-9513"/>
                    <a:lumOff val="-16343"/>
                  </a:schemeClr>
                </a:solidFill>
              </a:rPr>
              <a:t>(</a:t>
            </a:r>
            <a:r>
              <a:rPr dirty="0" err="1">
                <a:solidFill>
                  <a:schemeClr val="accent5">
                    <a:hueOff val="-82419"/>
                    <a:satOff val="-9513"/>
                    <a:lumOff val="-16343"/>
                  </a:schemeClr>
                </a:solidFill>
              </a:rPr>
              <a:t>引数</a:t>
            </a:r>
            <a:r>
              <a:rPr dirty="0">
                <a:solidFill>
                  <a:schemeClr val="accent5">
                    <a:hueOff val="-82419"/>
                    <a:satOff val="-9513"/>
                    <a:lumOff val="-16343"/>
                  </a:schemeClr>
                </a:solidFill>
              </a:rPr>
              <a:t>)</a:t>
            </a:r>
            <a:r>
              <a:rPr dirty="0" err="1"/>
              <a:t>で調べることが出来ます</a:t>
            </a:r>
            <a:r>
              <a:rPr dirty="0"/>
              <a:t>。</a:t>
            </a:r>
          </a:p>
        </p:txBody>
      </p:sp>
      <p:sp>
        <p:nvSpPr>
          <p:cNvPr id="335" name="←type(x)を出力しろという意味"/>
          <p:cNvSpPr txBox="1"/>
          <p:nvPr/>
        </p:nvSpPr>
        <p:spPr>
          <a:xfrm>
            <a:off x="6790022" y="7179055"/>
            <a:ext cx="689732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←type(x)</a:t>
            </a:r>
            <a:r>
              <a:rPr dirty="0" err="1"/>
              <a:t>を出力しろという意味</a:t>
            </a:r>
            <a:endParaRPr dirty="0"/>
          </a:p>
        </p:txBody>
      </p:sp>
      <p:sp>
        <p:nvSpPr>
          <p:cNvPr id="337" name="→ int"/>
          <p:cNvSpPr txBox="1"/>
          <p:nvPr/>
        </p:nvSpPr>
        <p:spPr>
          <a:xfrm>
            <a:off x="6988492" y="6462236"/>
            <a:ext cx="4700005"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lang="ja-JP" altLang="en-US" dirty="0"/>
              <a:t>←</a:t>
            </a:r>
            <a:r>
              <a:rPr lang="en-US" altLang="ja-JP" dirty="0"/>
              <a:t>x</a:t>
            </a:r>
            <a:r>
              <a:rPr lang="ja-JP" altLang="en-US" dirty="0"/>
              <a:t>には</a:t>
            </a:r>
            <a:r>
              <a:rPr lang="en-US" altLang="ja-JP" dirty="0"/>
              <a:t>35(</a:t>
            </a:r>
            <a:r>
              <a:rPr lang="ja-JP" altLang="en-US" dirty="0"/>
              <a:t>整数</a:t>
            </a:r>
            <a:r>
              <a:rPr lang="en-US" altLang="ja-JP" dirty="0"/>
              <a:t>)</a:t>
            </a:r>
            <a:r>
              <a:rPr lang="ja-JP" altLang="en-US" dirty="0"/>
              <a:t>を代入</a:t>
            </a:r>
            <a:endParaRPr dirty="0"/>
          </a:p>
        </p:txBody>
      </p:sp>
      <p:sp>
        <p:nvSpPr>
          <p:cNvPr id="341" name="←type(x2)を出力しろという意味"/>
          <p:cNvSpPr txBox="1"/>
          <p:nvPr/>
        </p:nvSpPr>
        <p:spPr>
          <a:xfrm>
            <a:off x="6988492" y="7910396"/>
            <a:ext cx="4355359"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dirty="0"/>
              <a:t>←</a:t>
            </a:r>
            <a:r>
              <a:rPr lang="en-US" dirty="0"/>
              <a:t>x</a:t>
            </a:r>
            <a:r>
              <a:rPr lang="ja-JP" altLang="en-US" dirty="0"/>
              <a:t>に</a:t>
            </a:r>
            <a:r>
              <a:rPr lang="en-US" altLang="ja-JP" dirty="0"/>
              <a:t>3.5(</a:t>
            </a:r>
            <a:r>
              <a:rPr lang="ja-JP" altLang="en-US" dirty="0"/>
              <a:t>小数</a:t>
            </a:r>
            <a:r>
              <a:rPr lang="en-US" altLang="ja-JP" dirty="0"/>
              <a:t>)</a:t>
            </a:r>
            <a:r>
              <a:rPr lang="ja-JP" altLang="en-US" dirty="0"/>
              <a:t>を代入</a:t>
            </a:r>
            <a:endParaRPr dirty="0"/>
          </a:p>
        </p:txBody>
      </p:sp>
      <p:pic>
        <p:nvPicPr>
          <p:cNvPr id="3" name="図 2">
            <a:extLst>
              <a:ext uri="{FF2B5EF4-FFF2-40B4-BE49-F238E27FC236}">
                <a16:creationId xmlns:a16="http://schemas.microsoft.com/office/drawing/2014/main" id="{F27A6EDF-1ED7-1924-31C9-F924A92F75CA}"/>
              </a:ext>
            </a:extLst>
          </p:cNvPr>
          <p:cNvPicPr>
            <a:picLocks noChangeAspect="1"/>
          </p:cNvPicPr>
          <p:nvPr/>
        </p:nvPicPr>
        <p:blipFill>
          <a:blip r:embed="rId2"/>
          <a:stretch>
            <a:fillRect/>
          </a:stretch>
        </p:blipFill>
        <p:spPr>
          <a:xfrm>
            <a:off x="467879" y="6527262"/>
            <a:ext cx="6322143" cy="4694925"/>
          </a:xfrm>
          <a:prstGeom prst="rect">
            <a:avLst/>
          </a:prstGeom>
        </p:spPr>
      </p:pic>
      <p:sp>
        <p:nvSpPr>
          <p:cNvPr id="4" name="←type(x2)を出力しろという意味">
            <a:extLst>
              <a:ext uri="{FF2B5EF4-FFF2-40B4-BE49-F238E27FC236}">
                <a16:creationId xmlns:a16="http://schemas.microsoft.com/office/drawing/2014/main" id="{74C3559D-A238-A052-CC7C-33433D95B206}"/>
              </a:ext>
            </a:extLst>
          </p:cNvPr>
          <p:cNvSpPr txBox="1"/>
          <p:nvPr/>
        </p:nvSpPr>
        <p:spPr>
          <a:xfrm>
            <a:off x="6988492" y="9446795"/>
            <a:ext cx="6309420"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pPr algn="l"/>
            <a:r>
              <a:rPr dirty="0"/>
              <a:t>←</a:t>
            </a:r>
            <a:r>
              <a:rPr lang="en-US" dirty="0"/>
              <a:t>x</a:t>
            </a:r>
            <a:r>
              <a:rPr lang="ja-JP" altLang="en-US" dirty="0"/>
              <a:t>に’文字だよ</a:t>
            </a:r>
            <a:r>
              <a:rPr lang="en-US" altLang="ja-JP" dirty="0"/>
              <a:t>’(</a:t>
            </a:r>
            <a:r>
              <a:rPr lang="ja-JP" altLang="en-US" dirty="0"/>
              <a:t>文字列</a:t>
            </a:r>
            <a:r>
              <a:rPr lang="en-US" altLang="ja-JP" dirty="0"/>
              <a:t>)</a:t>
            </a:r>
            <a:r>
              <a:rPr lang="ja-JP" altLang="en-US" dirty="0"/>
              <a:t>を代入</a:t>
            </a:r>
            <a:endParaRPr dirty="0"/>
          </a:p>
        </p:txBody>
      </p:sp>
      <p:pic>
        <p:nvPicPr>
          <p:cNvPr id="6" name="図 5">
            <a:extLst>
              <a:ext uri="{FF2B5EF4-FFF2-40B4-BE49-F238E27FC236}">
                <a16:creationId xmlns:a16="http://schemas.microsoft.com/office/drawing/2014/main" id="{88A2E5A1-D4EA-1CFB-1857-4A5EC6F7390A}"/>
              </a:ext>
            </a:extLst>
          </p:cNvPr>
          <p:cNvPicPr>
            <a:picLocks noChangeAspect="1"/>
          </p:cNvPicPr>
          <p:nvPr/>
        </p:nvPicPr>
        <p:blipFill>
          <a:blip r:embed="rId3"/>
          <a:stretch>
            <a:fillRect/>
          </a:stretch>
        </p:blipFill>
        <p:spPr>
          <a:xfrm>
            <a:off x="15256778" y="5237569"/>
            <a:ext cx="6897320" cy="779557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8" name="リストについて"/>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リストについて</a:t>
            </a:r>
          </a:p>
        </p:txBody>
      </p:sp>
      <p:sp>
        <p:nvSpPr>
          <p:cNvPr id="359" name="リスト型は、文字列や数値を複数まとめて格納する型です。"/>
          <p:cNvSpPr txBox="1"/>
          <p:nvPr/>
        </p:nvSpPr>
        <p:spPr>
          <a:xfrm>
            <a:off x="5990082" y="2078227"/>
            <a:ext cx="12403837"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リスト型は、文字列や数値を複数まとめて格納する型です。</a:t>
            </a:r>
          </a:p>
        </p:txBody>
      </p:sp>
      <p:sp>
        <p:nvSpPr>
          <p:cNvPr id="360" name="変数 ＝ [要素1, 要素2, 要素3, …]"/>
          <p:cNvSpPr txBox="1"/>
          <p:nvPr/>
        </p:nvSpPr>
        <p:spPr>
          <a:xfrm>
            <a:off x="6808152" y="4889101"/>
            <a:ext cx="10767696" cy="749301"/>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vl1pPr>
          </a:lstStyle>
          <a:p>
            <a:r>
              <a:rPr dirty="0" err="1"/>
              <a:t>変数</a:t>
            </a:r>
            <a:r>
              <a:rPr dirty="0"/>
              <a:t>　＝　[要素1, 要素2, 要素3, …]</a:t>
            </a:r>
          </a:p>
        </p:txBody>
      </p:sp>
      <p:sp>
        <p:nvSpPr>
          <p:cNvPr id="361" name="データが数多くあった場合、全てを変数に代入して扱うのは大変です。…"/>
          <p:cNvSpPr txBox="1"/>
          <p:nvPr/>
        </p:nvSpPr>
        <p:spPr>
          <a:xfrm>
            <a:off x="4699920" y="3137590"/>
            <a:ext cx="15015364" cy="12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t>データが数多くあった場合、全てを変数に代入して扱うのは大変です。</a:t>
            </a:r>
          </a:p>
          <a:p>
            <a:pPr>
              <a:defRPr sz="3600"/>
            </a:pPr>
            <a:r>
              <a:t>リストでは、沢山のデータを1つの変数の中に代入することが出来ます。</a:t>
            </a:r>
          </a:p>
        </p:txBody>
      </p:sp>
      <p:sp>
        <p:nvSpPr>
          <p:cNvPr id="362" name="(リストではそれぞれのデータのことを要素と言います)"/>
          <p:cNvSpPr txBox="1"/>
          <p:nvPr/>
        </p:nvSpPr>
        <p:spPr>
          <a:xfrm>
            <a:off x="9863987" y="5867769"/>
            <a:ext cx="1144463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(リストではそれぞれのデータのことを要素と言います)</a:t>
            </a:r>
          </a:p>
        </p:txBody>
      </p:sp>
      <p:sp>
        <p:nvSpPr>
          <p:cNvPr id="363" name="a = 1…"/>
          <p:cNvSpPr txBox="1"/>
          <p:nvPr/>
        </p:nvSpPr>
        <p:spPr>
          <a:xfrm>
            <a:off x="7328959" y="7757822"/>
            <a:ext cx="1380745" cy="398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t>a = 1</a:t>
            </a:r>
          </a:p>
          <a:p>
            <a:pPr>
              <a:defRPr sz="3600"/>
            </a:pPr>
            <a:r>
              <a:t>b = 1</a:t>
            </a:r>
          </a:p>
          <a:p>
            <a:pPr>
              <a:defRPr sz="3600"/>
            </a:pPr>
            <a:r>
              <a:t>c = 2</a:t>
            </a:r>
          </a:p>
          <a:p>
            <a:pPr>
              <a:defRPr sz="3600"/>
            </a:pPr>
            <a:r>
              <a:t>d = 4</a:t>
            </a:r>
          </a:p>
          <a:p>
            <a:pPr>
              <a:defRPr sz="3600"/>
            </a:pPr>
            <a:r>
              <a:t>e = 6</a:t>
            </a:r>
          </a:p>
          <a:p>
            <a:pPr>
              <a:defRPr sz="3600"/>
            </a:pPr>
            <a:r>
              <a:t>f = 8</a:t>
            </a:r>
          </a:p>
        </p:txBody>
      </p:sp>
      <p:sp>
        <p:nvSpPr>
          <p:cNvPr id="364" name="矢印"/>
          <p:cNvSpPr/>
          <p:nvPr/>
        </p:nvSpPr>
        <p:spPr>
          <a:xfrm>
            <a:off x="10582078" y="9116721"/>
            <a:ext cx="1270001"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5" name="a = [1, 1, 2, 4, 6, 8]"/>
          <p:cNvSpPr txBox="1"/>
          <p:nvPr/>
        </p:nvSpPr>
        <p:spPr>
          <a:xfrm>
            <a:off x="13280031" y="9411997"/>
            <a:ext cx="5877307" cy="679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lvl1pPr>
          </a:lstStyle>
          <a:p>
            <a:r>
              <a:t>a = [1, 1, 2, 4, 6, 8]</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F1716B7-A8D5-4E24-B345-16766E350F29}"/>
              </a:ext>
            </a:extLst>
          </p:cNvPr>
          <p:cNvPicPr>
            <a:picLocks noChangeAspect="1"/>
          </p:cNvPicPr>
          <p:nvPr/>
        </p:nvPicPr>
        <p:blipFill>
          <a:blip r:embed="rId2"/>
          <a:stretch>
            <a:fillRect/>
          </a:stretch>
        </p:blipFill>
        <p:spPr>
          <a:xfrm>
            <a:off x="4794422" y="2340303"/>
            <a:ext cx="13386544" cy="10125556"/>
          </a:xfrm>
          <a:prstGeom prst="rect">
            <a:avLst/>
          </a:prstGeom>
        </p:spPr>
      </p:pic>
      <p:sp>
        <p:nvSpPr>
          <p:cNvPr id="169" name="四角形"/>
          <p:cNvSpPr/>
          <p:nvPr/>
        </p:nvSpPr>
        <p:spPr>
          <a:xfrm>
            <a:off x="-9021" y="-24203"/>
            <a:ext cx="24402042" cy="1744021"/>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170" name="Anacondaを起動しよう"/>
          <p:cNvSpPr txBox="1"/>
          <p:nvPr/>
        </p:nvSpPr>
        <p:spPr>
          <a:xfrm>
            <a:off x="6244590" y="311764"/>
            <a:ext cx="12359153" cy="1072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300">
                <a:solidFill>
                  <a:srgbClr val="FFFFFE"/>
                </a:solidFill>
                <a:latin typeface="ヒラギノ丸ゴ ProN W4"/>
                <a:ea typeface="ヒラギノ丸ゴ ProN W4"/>
                <a:cs typeface="ヒラギノ丸ゴ ProN W4"/>
                <a:sym typeface="ヒラギノ丸ゴ ProN W4"/>
              </a:defRPr>
            </a:lvl1pPr>
          </a:lstStyle>
          <a:p>
            <a:r>
              <a:rPr lang="en-US" altLang="ja-JP" dirty="0" err="1"/>
              <a:t>Winpython</a:t>
            </a:r>
            <a:r>
              <a:rPr dirty="0" err="1"/>
              <a:t>を起動し</a:t>
            </a:r>
            <a:r>
              <a:rPr lang="ja-JP" altLang="en-US" dirty="0"/>
              <a:t>ましょう</a:t>
            </a:r>
            <a:r>
              <a:rPr lang="en-US" dirty="0"/>
              <a:t>(Windows)</a:t>
            </a:r>
            <a:endParaRPr dirty="0"/>
          </a:p>
        </p:txBody>
      </p:sp>
      <p:sp>
        <p:nvSpPr>
          <p:cNvPr id="172" name="楕円"/>
          <p:cNvSpPr/>
          <p:nvPr/>
        </p:nvSpPr>
        <p:spPr>
          <a:xfrm>
            <a:off x="3567200" y="7724909"/>
            <a:ext cx="4154553" cy="934597"/>
          </a:xfrm>
          <a:prstGeom prst="ellipse">
            <a:avLst/>
          </a:prstGeom>
          <a:ln w="88900">
            <a:solidFill>
              <a:srgbClr val="FF0000"/>
            </a:solidFill>
            <a:miter lim="400000"/>
          </a:ln>
        </p:spPr>
        <p:txBody>
          <a:bodyPr lIns="38100" tIns="38100" rIns="38100" bIns="38100" anchor="ctr"/>
          <a:lstStyle/>
          <a:p>
            <a:pPr defTabSz="825500">
              <a:defRPr sz="3000">
                <a:solidFill>
                  <a:srgbClr val="FFFFFF"/>
                </a:solidFill>
              </a:defRPr>
            </a:pPr>
            <a:endParaRPr/>
          </a:p>
        </p:txBody>
      </p:sp>
      <p:sp>
        <p:nvSpPr>
          <p:cNvPr id="10" name="楕円">
            <a:extLst>
              <a:ext uri="{FF2B5EF4-FFF2-40B4-BE49-F238E27FC236}">
                <a16:creationId xmlns:a16="http://schemas.microsoft.com/office/drawing/2014/main" id="{C8502DE6-029A-40A3-B1BC-648D543B7494}"/>
              </a:ext>
            </a:extLst>
          </p:cNvPr>
          <p:cNvSpPr/>
          <p:nvPr/>
        </p:nvSpPr>
        <p:spPr>
          <a:xfrm>
            <a:off x="6038815" y="6390701"/>
            <a:ext cx="4154553" cy="934597"/>
          </a:xfrm>
          <a:prstGeom prst="ellipse">
            <a:avLst/>
          </a:prstGeom>
          <a:ln w="88900">
            <a:solidFill>
              <a:srgbClr val="FF0000"/>
            </a:solidFill>
            <a:miter lim="400000"/>
          </a:ln>
        </p:spPr>
        <p:txBody>
          <a:bodyPr lIns="38100" tIns="38100" rIns="38100" bIns="38100" anchor="ctr"/>
          <a:lstStyle/>
          <a:p>
            <a:pPr defTabSz="825500">
              <a:defRPr sz="3000">
                <a:solidFill>
                  <a:srgbClr val="FFFFFF"/>
                </a:solidFill>
              </a:defRPr>
            </a:pPr>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0" name="#2) リストの作成"/>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#2) リストの作成　</a:t>
            </a:r>
          </a:p>
        </p:txBody>
      </p:sp>
      <p:pic>
        <p:nvPicPr>
          <p:cNvPr id="3" name="図 2">
            <a:extLst>
              <a:ext uri="{FF2B5EF4-FFF2-40B4-BE49-F238E27FC236}">
                <a16:creationId xmlns:a16="http://schemas.microsoft.com/office/drawing/2014/main" id="{95D80231-9A61-314C-C692-2287502FE502}"/>
              </a:ext>
            </a:extLst>
          </p:cNvPr>
          <p:cNvPicPr>
            <a:picLocks noChangeAspect="1"/>
          </p:cNvPicPr>
          <p:nvPr/>
        </p:nvPicPr>
        <p:blipFill>
          <a:blip r:embed="rId2"/>
          <a:stretch>
            <a:fillRect/>
          </a:stretch>
        </p:blipFill>
        <p:spPr>
          <a:xfrm>
            <a:off x="1353305" y="2802914"/>
            <a:ext cx="7518396" cy="7234682"/>
          </a:xfrm>
          <a:prstGeom prst="rect">
            <a:avLst/>
          </a:prstGeom>
        </p:spPr>
      </p:pic>
      <p:sp>
        <p:nvSpPr>
          <p:cNvPr id="4" name="←">
            <a:extLst>
              <a:ext uri="{FF2B5EF4-FFF2-40B4-BE49-F238E27FC236}">
                <a16:creationId xmlns:a16="http://schemas.microsoft.com/office/drawing/2014/main" id="{1B89C0DA-9E8A-E9B4-3DD8-347AF04EB126}"/>
              </a:ext>
            </a:extLst>
          </p:cNvPr>
          <p:cNvSpPr txBox="1"/>
          <p:nvPr/>
        </p:nvSpPr>
        <p:spPr>
          <a:xfrm>
            <a:off x="9381134" y="3171605"/>
            <a:ext cx="5715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5" name="→">
            <a:extLst>
              <a:ext uri="{FF2B5EF4-FFF2-40B4-BE49-F238E27FC236}">
                <a16:creationId xmlns:a16="http://schemas.microsoft.com/office/drawing/2014/main" id="{1EA4DBB7-EE32-9DA4-7C62-9987D197D06C}"/>
              </a:ext>
            </a:extLst>
          </p:cNvPr>
          <p:cNvSpPr txBox="1"/>
          <p:nvPr/>
        </p:nvSpPr>
        <p:spPr>
          <a:xfrm>
            <a:off x="9432249" y="4315543"/>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6" name="[1, 2, 3, 4, 5]">
            <a:extLst>
              <a:ext uri="{FF2B5EF4-FFF2-40B4-BE49-F238E27FC236}">
                <a16:creationId xmlns:a16="http://schemas.microsoft.com/office/drawing/2014/main" id="{1B7F2722-5247-156C-9BFA-7F63394B556F}"/>
              </a:ext>
            </a:extLst>
          </p:cNvPr>
          <p:cNvSpPr txBox="1"/>
          <p:nvPr/>
        </p:nvSpPr>
        <p:spPr>
          <a:xfrm>
            <a:off x="9969404" y="4230010"/>
            <a:ext cx="3215946"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[1, 2, 3, 4, 5]</a:t>
            </a:r>
          </a:p>
        </p:txBody>
      </p:sp>
      <p:sp>
        <p:nvSpPr>
          <p:cNvPr id="7" name="→">
            <a:extLst>
              <a:ext uri="{FF2B5EF4-FFF2-40B4-BE49-F238E27FC236}">
                <a16:creationId xmlns:a16="http://schemas.microsoft.com/office/drawing/2014/main" id="{27333B96-1058-85B7-7719-774D8FD01E77}"/>
              </a:ext>
            </a:extLst>
          </p:cNvPr>
          <p:cNvSpPr txBox="1"/>
          <p:nvPr/>
        </p:nvSpPr>
        <p:spPr>
          <a:xfrm>
            <a:off x="9432249" y="5053665"/>
            <a:ext cx="5715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8" name="list">
            <a:extLst>
              <a:ext uri="{FF2B5EF4-FFF2-40B4-BE49-F238E27FC236}">
                <a16:creationId xmlns:a16="http://schemas.microsoft.com/office/drawing/2014/main" id="{37CF5168-5E45-6659-69EE-9C94AE6B00ED}"/>
              </a:ext>
            </a:extLst>
          </p:cNvPr>
          <p:cNvSpPr txBox="1"/>
          <p:nvPr/>
        </p:nvSpPr>
        <p:spPr>
          <a:xfrm>
            <a:off x="10203001" y="5013086"/>
            <a:ext cx="831648"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list</a:t>
            </a:r>
          </a:p>
        </p:txBody>
      </p:sp>
      <p:sp>
        <p:nvSpPr>
          <p:cNvPr id="9" name="←">
            <a:extLst>
              <a:ext uri="{FF2B5EF4-FFF2-40B4-BE49-F238E27FC236}">
                <a16:creationId xmlns:a16="http://schemas.microsoft.com/office/drawing/2014/main" id="{FEBDD681-550C-BE5B-CB30-F88A8C9F6674}"/>
              </a:ext>
            </a:extLst>
          </p:cNvPr>
          <p:cNvSpPr txBox="1"/>
          <p:nvPr/>
        </p:nvSpPr>
        <p:spPr>
          <a:xfrm>
            <a:off x="9432249" y="6186138"/>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a:t>
            </a:r>
          </a:p>
        </p:txBody>
      </p:sp>
      <p:sp>
        <p:nvSpPr>
          <p:cNvPr id="10" name="xの１番目の要素を表示する">
            <a:extLst>
              <a:ext uri="{FF2B5EF4-FFF2-40B4-BE49-F238E27FC236}">
                <a16:creationId xmlns:a16="http://schemas.microsoft.com/office/drawing/2014/main" id="{64B25FA7-C42B-A3EE-7CF9-CB4B683D77A5}"/>
              </a:ext>
            </a:extLst>
          </p:cNvPr>
          <p:cNvSpPr txBox="1"/>
          <p:nvPr/>
        </p:nvSpPr>
        <p:spPr>
          <a:xfrm>
            <a:off x="10162555" y="6116140"/>
            <a:ext cx="5882794"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xの１番目の要素を表示する</a:t>
            </a:r>
          </a:p>
        </p:txBody>
      </p:sp>
      <p:sp>
        <p:nvSpPr>
          <p:cNvPr id="13" name="←">
            <a:extLst>
              <a:ext uri="{FF2B5EF4-FFF2-40B4-BE49-F238E27FC236}">
                <a16:creationId xmlns:a16="http://schemas.microsoft.com/office/drawing/2014/main" id="{260B3656-F932-F83A-91BB-515F46906CA1}"/>
              </a:ext>
            </a:extLst>
          </p:cNvPr>
          <p:cNvSpPr txBox="1"/>
          <p:nvPr/>
        </p:nvSpPr>
        <p:spPr>
          <a:xfrm>
            <a:off x="9432249" y="7220508"/>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14" name="xの１番目の要素を表示する">
            <a:extLst>
              <a:ext uri="{FF2B5EF4-FFF2-40B4-BE49-F238E27FC236}">
                <a16:creationId xmlns:a16="http://schemas.microsoft.com/office/drawing/2014/main" id="{25E5E398-6266-457A-E93F-F8CE3AC2FE1F}"/>
              </a:ext>
            </a:extLst>
          </p:cNvPr>
          <p:cNvSpPr txBox="1"/>
          <p:nvPr/>
        </p:nvSpPr>
        <p:spPr>
          <a:xfrm>
            <a:off x="10162555" y="7178616"/>
            <a:ext cx="5615320"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xの</a:t>
            </a:r>
            <a:r>
              <a:rPr lang="en-US" dirty="0"/>
              <a:t>5</a:t>
            </a:r>
            <a:r>
              <a:rPr dirty="0"/>
              <a:t>番目の要素を表示する</a:t>
            </a:r>
          </a:p>
        </p:txBody>
      </p:sp>
      <p:sp>
        <p:nvSpPr>
          <p:cNvPr id="15" name="→">
            <a:extLst>
              <a:ext uri="{FF2B5EF4-FFF2-40B4-BE49-F238E27FC236}">
                <a16:creationId xmlns:a16="http://schemas.microsoft.com/office/drawing/2014/main" id="{85E19332-CF69-C62D-74E9-8FF5AFAFF87C}"/>
              </a:ext>
            </a:extLst>
          </p:cNvPr>
          <p:cNvSpPr txBox="1"/>
          <p:nvPr/>
        </p:nvSpPr>
        <p:spPr>
          <a:xfrm>
            <a:off x="9432249" y="8230235"/>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a:t>
            </a:r>
          </a:p>
        </p:txBody>
      </p:sp>
      <p:sp>
        <p:nvSpPr>
          <p:cNvPr id="16" name="5">
            <a:extLst>
              <a:ext uri="{FF2B5EF4-FFF2-40B4-BE49-F238E27FC236}">
                <a16:creationId xmlns:a16="http://schemas.microsoft.com/office/drawing/2014/main" id="{93F6F292-529F-7276-82CE-586730C23188}"/>
              </a:ext>
            </a:extLst>
          </p:cNvPr>
          <p:cNvSpPr txBox="1"/>
          <p:nvPr/>
        </p:nvSpPr>
        <p:spPr>
          <a:xfrm>
            <a:off x="10136592" y="8243158"/>
            <a:ext cx="516006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en-US" dirty="0"/>
              <a:t>x</a:t>
            </a:r>
            <a:r>
              <a:rPr lang="ja-JP" altLang="en-US" dirty="0"/>
              <a:t>の</a:t>
            </a:r>
            <a:r>
              <a:rPr lang="en-US" altLang="ja-JP" dirty="0"/>
              <a:t>1</a:t>
            </a:r>
            <a:r>
              <a:rPr lang="ja-JP" altLang="en-US" dirty="0"/>
              <a:t>番目に</a:t>
            </a:r>
            <a:r>
              <a:rPr lang="en-US" altLang="ja-JP" dirty="0"/>
              <a:t>10</a:t>
            </a:r>
            <a:r>
              <a:rPr lang="ja-JP" altLang="en-US" dirty="0"/>
              <a:t>を代入する</a:t>
            </a:r>
            <a:endParaRPr dirty="0"/>
          </a:p>
        </p:txBody>
      </p:sp>
      <p:sp>
        <p:nvSpPr>
          <p:cNvPr id="17" name="変数xに要素1に1、要素2に2,、要素3に3、…">
            <a:extLst>
              <a:ext uri="{FF2B5EF4-FFF2-40B4-BE49-F238E27FC236}">
                <a16:creationId xmlns:a16="http://schemas.microsoft.com/office/drawing/2014/main" id="{E3A734FF-6619-4F73-8F2C-BAA8A8D4F383}"/>
              </a:ext>
            </a:extLst>
          </p:cNvPr>
          <p:cNvSpPr txBox="1"/>
          <p:nvPr/>
        </p:nvSpPr>
        <p:spPr>
          <a:xfrm>
            <a:off x="10228914" y="2857100"/>
            <a:ext cx="9330996" cy="12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dirty="0"/>
              <a:t>変数xに要素1に1、要素2に2,、要素3に3、</a:t>
            </a:r>
          </a:p>
          <a:p>
            <a:pPr algn="l">
              <a:defRPr sz="3600"/>
            </a:pPr>
            <a:r>
              <a:rPr dirty="0"/>
              <a:t>要素4に4、要素5に5をリストとして代入</a:t>
            </a:r>
          </a:p>
        </p:txBody>
      </p:sp>
      <p:grpSp>
        <p:nvGrpSpPr>
          <p:cNvPr id="20" name="グループ">
            <a:extLst>
              <a:ext uri="{FF2B5EF4-FFF2-40B4-BE49-F238E27FC236}">
                <a16:creationId xmlns:a16="http://schemas.microsoft.com/office/drawing/2014/main" id="{48E2DB68-E4EA-3F31-518C-3481A6C600CD}"/>
              </a:ext>
            </a:extLst>
          </p:cNvPr>
          <p:cNvGrpSpPr/>
          <p:nvPr/>
        </p:nvGrpSpPr>
        <p:grpSpPr>
          <a:xfrm>
            <a:off x="14649832" y="11318612"/>
            <a:ext cx="7224215" cy="2216032"/>
            <a:chOff x="0" y="0"/>
            <a:chExt cx="7224214" cy="2216030"/>
          </a:xfrm>
        </p:grpSpPr>
        <p:sp>
          <p:nvSpPr>
            <p:cNvPr id="21" name="線">
              <a:extLst>
                <a:ext uri="{FF2B5EF4-FFF2-40B4-BE49-F238E27FC236}">
                  <a16:creationId xmlns:a16="http://schemas.microsoft.com/office/drawing/2014/main" id="{11FC47B6-A46A-2C67-A71C-4F7468D1726E}"/>
                </a:ext>
              </a:extLst>
            </p:cNvPr>
            <p:cNvSpPr/>
            <p:nvPr/>
          </p:nvSpPr>
          <p:spPr>
            <a:xfrm>
              <a:off x="674820" y="0"/>
              <a:ext cx="6534357" cy="0"/>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grpSp>
          <p:nvGrpSpPr>
            <p:cNvPr id="22" name="グループ">
              <a:extLst>
                <a:ext uri="{FF2B5EF4-FFF2-40B4-BE49-F238E27FC236}">
                  <a16:creationId xmlns:a16="http://schemas.microsoft.com/office/drawing/2014/main" id="{BDBA1159-A1B9-EA64-688A-9DB37CB485AB}"/>
                </a:ext>
              </a:extLst>
            </p:cNvPr>
            <p:cNvGrpSpPr/>
            <p:nvPr/>
          </p:nvGrpSpPr>
          <p:grpSpPr>
            <a:xfrm>
              <a:off x="-1" y="7977"/>
              <a:ext cx="7224215" cy="2208054"/>
              <a:chOff x="0" y="0"/>
              <a:chExt cx="7224213" cy="2208053"/>
            </a:xfrm>
          </p:grpSpPr>
          <p:sp>
            <p:nvSpPr>
              <p:cNvPr id="23" name="図形">
                <a:extLst>
                  <a:ext uri="{FF2B5EF4-FFF2-40B4-BE49-F238E27FC236}">
                    <a16:creationId xmlns:a16="http://schemas.microsoft.com/office/drawing/2014/main" id="{01677315-FAA5-63FA-285C-F61661AAC484}"/>
                  </a:ext>
                </a:extLst>
              </p:cNvPr>
              <p:cNvSpPr/>
              <p:nvPr/>
            </p:nvSpPr>
            <p:spPr>
              <a:xfrm>
                <a:off x="-1"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4" name="線">
                <a:extLst>
                  <a:ext uri="{FF2B5EF4-FFF2-40B4-BE49-F238E27FC236}">
                    <a16:creationId xmlns:a16="http://schemas.microsoft.com/office/drawing/2014/main" id="{55DF7AB3-3A8C-EEDF-DB60-15F8D344E7C3}"/>
                  </a:ext>
                </a:extLst>
              </p:cNvPr>
              <p:cNvSpPr/>
              <p:nvPr/>
            </p:nvSpPr>
            <p:spPr>
              <a:xfrm>
                <a:off x="674819" y="1198385"/>
                <a:ext cx="6534357"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5" name="線">
                <a:extLst>
                  <a:ext uri="{FF2B5EF4-FFF2-40B4-BE49-F238E27FC236}">
                    <a16:creationId xmlns:a16="http://schemas.microsoft.com/office/drawing/2014/main" id="{3F3EF219-3A90-217B-9BBD-ADD5853AF7B1}"/>
                  </a:ext>
                </a:extLst>
              </p:cNvPr>
              <p:cNvSpPr/>
              <p:nvPr/>
            </p:nvSpPr>
            <p:spPr>
              <a:xfrm>
                <a:off x="18554" y="1592346"/>
                <a:ext cx="653435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6" name="楕円">
                <a:extLst>
                  <a:ext uri="{FF2B5EF4-FFF2-40B4-BE49-F238E27FC236}">
                    <a16:creationId xmlns:a16="http://schemas.microsoft.com/office/drawing/2014/main" id="{1071ED02-DAB7-D645-2F22-757BAC0B79B8}"/>
                  </a:ext>
                </a:extLst>
              </p:cNvPr>
              <p:cNvSpPr/>
              <p:nvPr/>
            </p:nvSpPr>
            <p:spPr>
              <a:xfrm>
                <a:off x="524692" y="381732"/>
                <a:ext cx="1003906" cy="936608"/>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27" name="1">
                <a:extLst>
                  <a:ext uri="{FF2B5EF4-FFF2-40B4-BE49-F238E27FC236}">
                    <a16:creationId xmlns:a16="http://schemas.microsoft.com/office/drawing/2014/main" id="{F78A64E3-6A15-F7CE-1390-D8E8DE92692C}"/>
                  </a:ext>
                </a:extLst>
              </p:cNvPr>
              <p:cNvSpPr txBox="1"/>
              <p:nvPr/>
            </p:nvSpPr>
            <p:spPr>
              <a:xfrm>
                <a:off x="756997" y="516791"/>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1</a:t>
                </a:r>
              </a:p>
            </p:txBody>
          </p:sp>
          <p:sp>
            <p:nvSpPr>
              <p:cNvPr id="28" name="線">
                <a:extLst>
                  <a:ext uri="{FF2B5EF4-FFF2-40B4-BE49-F238E27FC236}">
                    <a16:creationId xmlns:a16="http://schemas.microsoft.com/office/drawing/2014/main" id="{D18C22BD-CD3F-0E79-5A6C-44E8845878A2}"/>
                  </a:ext>
                </a:extLst>
              </p:cNvPr>
              <p:cNvSpPr/>
              <p:nvPr/>
            </p:nvSpPr>
            <p:spPr>
              <a:xfrm>
                <a:off x="18554" y="400782"/>
                <a:ext cx="653435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9" name="図形">
                <a:extLst>
                  <a:ext uri="{FF2B5EF4-FFF2-40B4-BE49-F238E27FC236}">
                    <a16:creationId xmlns:a16="http://schemas.microsoft.com/office/drawing/2014/main" id="{6795BA15-C14A-9CFB-0889-ABA373246D53}"/>
                  </a:ext>
                </a:extLst>
              </p:cNvPr>
              <p:cNvSpPr/>
              <p:nvPr/>
            </p:nvSpPr>
            <p:spPr>
              <a:xfrm>
                <a:off x="1388524"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0" name="楕円">
                <a:extLst>
                  <a:ext uri="{FF2B5EF4-FFF2-40B4-BE49-F238E27FC236}">
                    <a16:creationId xmlns:a16="http://schemas.microsoft.com/office/drawing/2014/main" id="{64EE5378-BFCA-0B96-BFFD-5F41FDE1130D}"/>
                  </a:ext>
                </a:extLst>
              </p:cNvPr>
              <p:cNvSpPr/>
              <p:nvPr/>
            </p:nvSpPr>
            <p:spPr>
              <a:xfrm>
                <a:off x="1817421" y="423008"/>
                <a:ext cx="1003906"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1" name="2">
                <a:extLst>
                  <a:ext uri="{FF2B5EF4-FFF2-40B4-BE49-F238E27FC236}">
                    <a16:creationId xmlns:a16="http://schemas.microsoft.com/office/drawing/2014/main" id="{49695B77-E416-C049-767E-912D9AB44646}"/>
                  </a:ext>
                </a:extLst>
              </p:cNvPr>
              <p:cNvSpPr txBox="1"/>
              <p:nvPr/>
            </p:nvSpPr>
            <p:spPr>
              <a:xfrm>
                <a:off x="2049727" y="55806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2</a:t>
                </a:r>
              </a:p>
            </p:txBody>
          </p:sp>
          <p:sp>
            <p:nvSpPr>
              <p:cNvPr id="32" name="図形">
                <a:extLst>
                  <a:ext uri="{FF2B5EF4-FFF2-40B4-BE49-F238E27FC236}">
                    <a16:creationId xmlns:a16="http://schemas.microsoft.com/office/drawing/2014/main" id="{030C709B-1130-6577-50FF-17A032132E76}"/>
                  </a:ext>
                </a:extLst>
              </p:cNvPr>
              <p:cNvSpPr/>
              <p:nvPr/>
            </p:nvSpPr>
            <p:spPr>
              <a:xfrm>
                <a:off x="2681254" y="0"/>
                <a:ext cx="664768"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3" name="楕円">
                <a:extLst>
                  <a:ext uri="{FF2B5EF4-FFF2-40B4-BE49-F238E27FC236}">
                    <a16:creationId xmlns:a16="http://schemas.microsoft.com/office/drawing/2014/main" id="{77547C07-3583-337C-7D21-5F243B1B7181}"/>
                  </a:ext>
                </a:extLst>
              </p:cNvPr>
              <p:cNvSpPr/>
              <p:nvPr/>
            </p:nvSpPr>
            <p:spPr>
              <a:xfrm>
                <a:off x="3110151" y="423008"/>
                <a:ext cx="1003906"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4" name="3">
                <a:extLst>
                  <a:ext uri="{FF2B5EF4-FFF2-40B4-BE49-F238E27FC236}">
                    <a16:creationId xmlns:a16="http://schemas.microsoft.com/office/drawing/2014/main" id="{BA66DD0D-EB83-189F-1F3B-F0B22E5578CA}"/>
                  </a:ext>
                </a:extLst>
              </p:cNvPr>
              <p:cNvSpPr txBox="1"/>
              <p:nvPr/>
            </p:nvSpPr>
            <p:spPr>
              <a:xfrm>
                <a:off x="3342457" y="558067"/>
                <a:ext cx="539293"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3</a:t>
                </a:r>
              </a:p>
            </p:txBody>
          </p:sp>
          <p:sp>
            <p:nvSpPr>
              <p:cNvPr id="35" name="図形">
                <a:extLst>
                  <a:ext uri="{FF2B5EF4-FFF2-40B4-BE49-F238E27FC236}">
                    <a16:creationId xmlns:a16="http://schemas.microsoft.com/office/drawing/2014/main" id="{3BA1247A-C119-EACE-FFB8-2726F39A0ABE}"/>
                  </a:ext>
                </a:extLst>
              </p:cNvPr>
              <p:cNvSpPr/>
              <p:nvPr/>
            </p:nvSpPr>
            <p:spPr>
              <a:xfrm>
                <a:off x="3973984"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6" name="楕円">
                <a:extLst>
                  <a:ext uri="{FF2B5EF4-FFF2-40B4-BE49-F238E27FC236}">
                    <a16:creationId xmlns:a16="http://schemas.microsoft.com/office/drawing/2014/main" id="{D612B9AA-1901-3FC7-94C9-772F9B59E7C0}"/>
                  </a:ext>
                </a:extLst>
              </p:cNvPr>
              <p:cNvSpPr/>
              <p:nvPr/>
            </p:nvSpPr>
            <p:spPr>
              <a:xfrm>
                <a:off x="4408124" y="423008"/>
                <a:ext cx="1003907"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7" name="4">
                <a:extLst>
                  <a:ext uri="{FF2B5EF4-FFF2-40B4-BE49-F238E27FC236}">
                    <a16:creationId xmlns:a16="http://schemas.microsoft.com/office/drawing/2014/main" id="{6477C1C1-EA9C-25A7-2494-FA975BA22B7E}"/>
                  </a:ext>
                </a:extLst>
              </p:cNvPr>
              <p:cNvSpPr txBox="1"/>
              <p:nvPr/>
            </p:nvSpPr>
            <p:spPr>
              <a:xfrm>
                <a:off x="4640430" y="55806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4</a:t>
                </a:r>
              </a:p>
            </p:txBody>
          </p:sp>
          <p:sp>
            <p:nvSpPr>
              <p:cNvPr id="38" name="図形">
                <a:extLst>
                  <a:ext uri="{FF2B5EF4-FFF2-40B4-BE49-F238E27FC236}">
                    <a16:creationId xmlns:a16="http://schemas.microsoft.com/office/drawing/2014/main" id="{5D4E9968-BA52-C2AA-14F0-40ED9D48E2A2}"/>
                  </a:ext>
                </a:extLst>
              </p:cNvPr>
              <p:cNvSpPr/>
              <p:nvPr/>
            </p:nvSpPr>
            <p:spPr>
              <a:xfrm>
                <a:off x="5266715" y="0"/>
                <a:ext cx="664768"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9" name="楕円">
                <a:extLst>
                  <a:ext uri="{FF2B5EF4-FFF2-40B4-BE49-F238E27FC236}">
                    <a16:creationId xmlns:a16="http://schemas.microsoft.com/office/drawing/2014/main" id="{F3E34277-78C4-48DE-F488-F2DEB8DBF000}"/>
                  </a:ext>
                </a:extLst>
              </p:cNvPr>
              <p:cNvSpPr/>
              <p:nvPr/>
            </p:nvSpPr>
            <p:spPr>
              <a:xfrm>
                <a:off x="5695610" y="442188"/>
                <a:ext cx="1003906" cy="936608"/>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40" name="5">
                <a:extLst>
                  <a:ext uri="{FF2B5EF4-FFF2-40B4-BE49-F238E27FC236}">
                    <a16:creationId xmlns:a16="http://schemas.microsoft.com/office/drawing/2014/main" id="{B353A4F9-3E7F-4098-B656-760AA489617F}"/>
                  </a:ext>
                </a:extLst>
              </p:cNvPr>
              <p:cNvSpPr txBox="1"/>
              <p:nvPr/>
            </p:nvSpPr>
            <p:spPr>
              <a:xfrm>
                <a:off x="5927916" y="57724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5</a:t>
                </a:r>
              </a:p>
            </p:txBody>
          </p:sp>
          <p:sp>
            <p:nvSpPr>
              <p:cNvPr id="41" name="図形">
                <a:extLst>
                  <a:ext uri="{FF2B5EF4-FFF2-40B4-BE49-F238E27FC236}">
                    <a16:creationId xmlns:a16="http://schemas.microsoft.com/office/drawing/2014/main" id="{82F73804-1595-375A-5C9F-615DFD7DC244}"/>
                  </a:ext>
                </a:extLst>
              </p:cNvPr>
              <p:cNvSpPr/>
              <p:nvPr/>
            </p:nvSpPr>
            <p:spPr>
              <a:xfrm>
                <a:off x="6559445"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42" name="x[0]">
                <a:extLst>
                  <a:ext uri="{FF2B5EF4-FFF2-40B4-BE49-F238E27FC236}">
                    <a16:creationId xmlns:a16="http://schemas.microsoft.com/office/drawing/2014/main" id="{99C13041-55D1-BC7F-3C37-B2DCDE3450F0}"/>
                  </a:ext>
                </a:extLst>
              </p:cNvPr>
              <p:cNvSpPr txBox="1"/>
              <p:nvPr/>
            </p:nvSpPr>
            <p:spPr>
              <a:xfrm>
                <a:off x="240964"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x[0]</a:t>
                </a:r>
              </a:p>
            </p:txBody>
          </p:sp>
          <p:sp>
            <p:nvSpPr>
              <p:cNvPr id="43" name="x[1]">
                <a:extLst>
                  <a:ext uri="{FF2B5EF4-FFF2-40B4-BE49-F238E27FC236}">
                    <a16:creationId xmlns:a16="http://schemas.microsoft.com/office/drawing/2014/main" id="{2D62720C-B3DD-16BE-9D24-20FEE98CF2C5}"/>
                  </a:ext>
                </a:extLst>
              </p:cNvPr>
              <p:cNvSpPr txBox="1"/>
              <p:nvPr/>
            </p:nvSpPr>
            <p:spPr>
              <a:xfrm>
                <a:off x="1489908"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x[1]</a:t>
                </a:r>
              </a:p>
            </p:txBody>
          </p:sp>
          <p:sp>
            <p:nvSpPr>
              <p:cNvPr id="44" name="x[2]">
                <a:extLst>
                  <a:ext uri="{FF2B5EF4-FFF2-40B4-BE49-F238E27FC236}">
                    <a16:creationId xmlns:a16="http://schemas.microsoft.com/office/drawing/2014/main" id="{C2D6864E-537D-43C4-B46B-F771F0314E34}"/>
                  </a:ext>
                </a:extLst>
              </p:cNvPr>
              <p:cNvSpPr txBox="1"/>
              <p:nvPr/>
            </p:nvSpPr>
            <p:spPr>
              <a:xfrm>
                <a:off x="2900765"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x[2]</a:t>
                </a:r>
              </a:p>
            </p:txBody>
          </p:sp>
          <p:sp>
            <p:nvSpPr>
              <p:cNvPr id="45" name="x[3]">
                <a:extLst>
                  <a:ext uri="{FF2B5EF4-FFF2-40B4-BE49-F238E27FC236}">
                    <a16:creationId xmlns:a16="http://schemas.microsoft.com/office/drawing/2014/main" id="{EFF901DF-1237-154A-BEB0-458F5DEFBDC9}"/>
                  </a:ext>
                </a:extLst>
              </p:cNvPr>
              <p:cNvSpPr txBox="1"/>
              <p:nvPr/>
            </p:nvSpPr>
            <p:spPr>
              <a:xfrm>
                <a:off x="4133989"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x[3]</a:t>
                </a:r>
              </a:p>
            </p:txBody>
          </p:sp>
          <p:sp>
            <p:nvSpPr>
              <p:cNvPr id="46" name="x[4]">
                <a:extLst>
                  <a:ext uri="{FF2B5EF4-FFF2-40B4-BE49-F238E27FC236}">
                    <a16:creationId xmlns:a16="http://schemas.microsoft.com/office/drawing/2014/main" id="{80C4A730-82A9-E40A-4A1E-AC03D721BA3E}"/>
                  </a:ext>
                </a:extLst>
              </p:cNvPr>
              <p:cNvSpPr txBox="1"/>
              <p:nvPr/>
            </p:nvSpPr>
            <p:spPr>
              <a:xfrm>
                <a:off x="5553820"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x[4]</a:t>
                </a:r>
              </a:p>
            </p:txBody>
          </p:sp>
        </p:grpSp>
      </p:grpSp>
      <p:sp>
        <p:nvSpPr>
          <p:cNvPr id="47" name="このリストのように、複数の値を変数に入れて操作できる…">
            <a:extLst>
              <a:ext uri="{FF2B5EF4-FFF2-40B4-BE49-F238E27FC236}">
                <a16:creationId xmlns:a16="http://schemas.microsoft.com/office/drawing/2014/main" id="{724D561C-7E20-9725-010A-942B465DF083}"/>
              </a:ext>
            </a:extLst>
          </p:cNvPr>
          <p:cNvSpPr txBox="1"/>
          <p:nvPr/>
        </p:nvSpPr>
        <p:spPr>
          <a:xfrm>
            <a:off x="1730758" y="11766297"/>
            <a:ext cx="11969497"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rPr dirty="0" err="1"/>
              <a:t>このリストのように、複数の値を変数に入れて操作できる</a:t>
            </a:r>
            <a:endParaRPr dirty="0"/>
          </a:p>
          <a:p>
            <a:pPr>
              <a:defRPr sz="3600"/>
            </a:pPr>
            <a:r>
              <a:rPr dirty="0" err="1"/>
              <a:t>形のものを配列と言います</a:t>
            </a:r>
            <a:r>
              <a:rPr dirty="0"/>
              <a:t>。</a:t>
            </a:r>
          </a:p>
        </p:txBody>
      </p:sp>
    </p:spTree>
    <p:extLst>
      <p:ext uri="{BB962C8B-B14F-4D97-AF65-F5344CB8AC3E}">
        <p14:creationId xmlns:p14="http://schemas.microsoft.com/office/powerpoint/2010/main" val="420002676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0" name="#2) リストの作成"/>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#2) リストの作成　</a:t>
            </a:r>
          </a:p>
        </p:txBody>
      </p:sp>
      <p:pic>
        <p:nvPicPr>
          <p:cNvPr id="3" name="図 2">
            <a:extLst>
              <a:ext uri="{FF2B5EF4-FFF2-40B4-BE49-F238E27FC236}">
                <a16:creationId xmlns:a16="http://schemas.microsoft.com/office/drawing/2014/main" id="{95D80231-9A61-314C-C692-2287502FE502}"/>
              </a:ext>
            </a:extLst>
          </p:cNvPr>
          <p:cNvPicPr>
            <a:picLocks noChangeAspect="1"/>
          </p:cNvPicPr>
          <p:nvPr/>
        </p:nvPicPr>
        <p:blipFill>
          <a:blip r:embed="rId2"/>
          <a:stretch>
            <a:fillRect/>
          </a:stretch>
        </p:blipFill>
        <p:spPr>
          <a:xfrm>
            <a:off x="1353305" y="2802914"/>
            <a:ext cx="7518396" cy="7234682"/>
          </a:xfrm>
          <a:prstGeom prst="rect">
            <a:avLst/>
          </a:prstGeom>
        </p:spPr>
      </p:pic>
      <p:sp>
        <p:nvSpPr>
          <p:cNvPr id="4" name="←">
            <a:extLst>
              <a:ext uri="{FF2B5EF4-FFF2-40B4-BE49-F238E27FC236}">
                <a16:creationId xmlns:a16="http://schemas.microsoft.com/office/drawing/2014/main" id="{1B89C0DA-9E8A-E9B4-3DD8-347AF04EB126}"/>
              </a:ext>
            </a:extLst>
          </p:cNvPr>
          <p:cNvSpPr txBox="1"/>
          <p:nvPr/>
        </p:nvSpPr>
        <p:spPr>
          <a:xfrm>
            <a:off x="9381134" y="3171605"/>
            <a:ext cx="5715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5" name="→">
            <a:extLst>
              <a:ext uri="{FF2B5EF4-FFF2-40B4-BE49-F238E27FC236}">
                <a16:creationId xmlns:a16="http://schemas.microsoft.com/office/drawing/2014/main" id="{1EA4DBB7-EE32-9DA4-7C62-9987D197D06C}"/>
              </a:ext>
            </a:extLst>
          </p:cNvPr>
          <p:cNvSpPr txBox="1"/>
          <p:nvPr/>
        </p:nvSpPr>
        <p:spPr>
          <a:xfrm>
            <a:off x="9432249" y="4315543"/>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6" name="[1, 2, 3, 4, 5]">
            <a:extLst>
              <a:ext uri="{FF2B5EF4-FFF2-40B4-BE49-F238E27FC236}">
                <a16:creationId xmlns:a16="http://schemas.microsoft.com/office/drawing/2014/main" id="{1B7F2722-5247-156C-9BFA-7F63394B556F}"/>
              </a:ext>
            </a:extLst>
          </p:cNvPr>
          <p:cNvSpPr txBox="1"/>
          <p:nvPr/>
        </p:nvSpPr>
        <p:spPr>
          <a:xfrm>
            <a:off x="9969404" y="4230010"/>
            <a:ext cx="3215946"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t>[1, 2, 3, 4, 5]</a:t>
            </a:r>
          </a:p>
        </p:txBody>
      </p:sp>
      <p:sp>
        <p:nvSpPr>
          <p:cNvPr id="7" name="→">
            <a:extLst>
              <a:ext uri="{FF2B5EF4-FFF2-40B4-BE49-F238E27FC236}">
                <a16:creationId xmlns:a16="http://schemas.microsoft.com/office/drawing/2014/main" id="{27333B96-1058-85B7-7719-774D8FD01E77}"/>
              </a:ext>
            </a:extLst>
          </p:cNvPr>
          <p:cNvSpPr txBox="1"/>
          <p:nvPr/>
        </p:nvSpPr>
        <p:spPr>
          <a:xfrm>
            <a:off x="9432249" y="5053665"/>
            <a:ext cx="571501"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8" name="list">
            <a:extLst>
              <a:ext uri="{FF2B5EF4-FFF2-40B4-BE49-F238E27FC236}">
                <a16:creationId xmlns:a16="http://schemas.microsoft.com/office/drawing/2014/main" id="{37CF5168-5E45-6659-69EE-9C94AE6B00ED}"/>
              </a:ext>
            </a:extLst>
          </p:cNvPr>
          <p:cNvSpPr txBox="1"/>
          <p:nvPr/>
        </p:nvSpPr>
        <p:spPr>
          <a:xfrm>
            <a:off x="10203001" y="5013086"/>
            <a:ext cx="831648" cy="55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list</a:t>
            </a:r>
          </a:p>
        </p:txBody>
      </p:sp>
      <p:sp>
        <p:nvSpPr>
          <p:cNvPr id="9" name="←">
            <a:extLst>
              <a:ext uri="{FF2B5EF4-FFF2-40B4-BE49-F238E27FC236}">
                <a16:creationId xmlns:a16="http://schemas.microsoft.com/office/drawing/2014/main" id="{FEBDD681-550C-BE5B-CB30-F88A8C9F6674}"/>
              </a:ext>
            </a:extLst>
          </p:cNvPr>
          <p:cNvSpPr txBox="1"/>
          <p:nvPr/>
        </p:nvSpPr>
        <p:spPr>
          <a:xfrm>
            <a:off x="9432249" y="6186138"/>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a:t>
            </a:r>
          </a:p>
        </p:txBody>
      </p:sp>
      <p:sp>
        <p:nvSpPr>
          <p:cNvPr id="10" name="xの１番目の要素を表示する">
            <a:extLst>
              <a:ext uri="{FF2B5EF4-FFF2-40B4-BE49-F238E27FC236}">
                <a16:creationId xmlns:a16="http://schemas.microsoft.com/office/drawing/2014/main" id="{64B25FA7-C42B-A3EE-7CF9-CB4B683D77A5}"/>
              </a:ext>
            </a:extLst>
          </p:cNvPr>
          <p:cNvSpPr txBox="1"/>
          <p:nvPr/>
        </p:nvSpPr>
        <p:spPr>
          <a:xfrm>
            <a:off x="10162555" y="6116140"/>
            <a:ext cx="5882794"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xの１番目の要素を表示する</a:t>
            </a:r>
          </a:p>
        </p:txBody>
      </p:sp>
      <p:sp>
        <p:nvSpPr>
          <p:cNvPr id="13" name="←">
            <a:extLst>
              <a:ext uri="{FF2B5EF4-FFF2-40B4-BE49-F238E27FC236}">
                <a16:creationId xmlns:a16="http://schemas.microsoft.com/office/drawing/2014/main" id="{260B3656-F932-F83A-91BB-515F46906CA1}"/>
              </a:ext>
            </a:extLst>
          </p:cNvPr>
          <p:cNvSpPr txBox="1"/>
          <p:nvPr/>
        </p:nvSpPr>
        <p:spPr>
          <a:xfrm>
            <a:off x="9432249" y="7220508"/>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a:t>
            </a:r>
          </a:p>
        </p:txBody>
      </p:sp>
      <p:sp>
        <p:nvSpPr>
          <p:cNvPr id="14" name="xの１番目の要素を表示する">
            <a:extLst>
              <a:ext uri="{FF2B5EF4-FFF2-40B4-BE49-F238E27FC236}">
                <a16:creationId xmlns:a16="http://schemas.microsoft.com/office/drawing/2014/main" id="{25E5E398-6266-457A-E93F-F8CE3AC2FE1F}"/>
              </a:ext>
            </a:extLst>
          </p:cNvPr>
          <p:cNvSpPr txBox="1"/>
          <p:nvPr/>
        </p:nvSpPr>
        <p:spPr>
          <a:xfrm>
            <a:off x="10162555" y="7178616"/>
            <a:ext cx="5615320"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t>xの</a:t>
            </a:r>
            <a:r>
              <a:rPr lang="en-US" dirty="0"/>
              <a:t>5</a:t>
            </a:r>
            <a:r>
              <a:rPr dirty="0"/>
              <a:t>番目の要素を表示する</a:t>
            </a:r>
          </a:p>
        </p:txBody>
      </p:sp>
      <p:sp>
        <p:nvSpPr>
          <p:cNvPr id="15" name="→">
            <a:extLst>
              <a:ext uri="{FF2B5EF4-FFF2-40B4-BE49-F238E27FC236}">
                <a16:creationId xmlns:a16="http://schemas.microsoft.com/office/drawing/2014/main" id="{85E19332-CF69-C62D-74E9-8FF5AFAFF87C}"/>
              </a:ext>
            </a:extLst>
          </p:cNvPr>
          <p:cNvSpPr txBox="1"/>
          <p:nvPr/>
        </p:nvSpPr>
        <p:spPr>
          <a:xfrm>
            <a:off x="9432249" y="8230235"/>
            <a:ext cx="571501"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rPr dirty="0"/>
              <a:t>→</a:t>
            </a:r>
          </a:p>
        </p:txBody>
      </p:sp>
      <p:sp>
        <p:nvSpPr>
          <p:cNvPr id="16" name="5">
            <a:extLst>
              <a:ext uri="{FF2B5EF4-FFF2-40B4-BE49-F238E27FC236}">
                <a16:creationId xmlns:a16="http://schemas.microsoft.com/office/drawing/2014/main" id="{93F6F292-529F-7276-82CE-586730C23188}"/>
              </a:ext>
            </a:extLst>
          </p:cNvPr>
          <p:cNvSpPr txBox="1"/>
          <p:nvPr/>
        </p:nvSpPr>
        <p:spPr>
          <a:xfrm>
            <a:off x="10136592" y="8243158"/>
            <a:ext cx="516006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lang="en-US" dirty="0"/>
              <a:t>x</a:t>
            </a:r>
            <a:r>
              <a:rPr lang="ja-JP" altLang="en-US" dirty="0"/>
              <a:t>の</a:t>
            </a:r>
            <a:r>
              <a:rPr lang="en-US" altLang="ja-JP" dirty="0"/>
              <a:t>1</a:t>
            </a:r>
            <a:r>
              <a:rPr lang="ja-JP" altLang="en-US" dirty="0"/>
              <a:t>番目に</a:t>
            </a:r>
            <a:r>
              <a:rPr lang="en-US" altLang="ja-JP" dirty="0"/>
              <a:t>10</a:t>
            </a:r>
            <a:r>
              <a:rPr lang="ja-JP" altLang="en-US" dirty="0"/>
              <a:t>を代入する</a:t>
            </a:r>
            <a:endParaRPr dirty="0"/>
          </a:p>
        </p:txBody>
      </p:sp>
      <p:sp>
        <p:nvSpPr>
          <p:cNvPr id="17" name="変数xに要素1に1、要素2に2,、要素3に3、…">
            <a:extLst>
              <a:ext uri="{FF2B5EF4-FFF2-40B4-BE49-F238E27FC236}">
                <a16:creationId xmlns:a16="http://schemas.microsoft.com/office/drawing/2014/main" id="{E3A734FF-6619-4F73-8F2C-BAA8A8D4F383}"/>
              </a:ext>
            </a:extLst>
          </p:cNvPr>
          <p:cNvSpPr txBox="1"/>
          <p:nvPr/>
        </p:nvSpPr>
        <p:spPr>
          <a:xfrm>
            <a:off x="10228914" y="2857100"/>
            <a:ext cx="9330996" cy="12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rPr dirty="0"/>
              <a:t>変数xに要素1に1、要素2に2,、要素3に3、</a:t>
            </a:r>
          </a:p>
          <a:p>
            <a:pPr algn="l">
              <a:defRPr sz="3600"/>
            </a:pPr>
            <a:r>
              <a:rPr dirty="0"/>
              <a:t>要素4に4、要素5に5をリストとして代入</a:t>
            </a:r>
          </a:p>
        </p:txBody>
      </p:sp>
      <p:pic>
        <p:nvPicPr>
          <p:cNvPr id="19" name="図 18">
            <a:extLst>
              <a:ext uri="{FF2B5EF4-FFF2-40B4-BE49-F238E27FC236}">
                <a16:creationId xmlns:a16="http://schemas.microsoft.com/office/drawing/2014/main" id="{5DD449F0-2E5F-D34A-98A1-71E2C23F0E3E}"/>
              </a:ext>
            </a:extLst>
          </p:cNvPr>
          <p:cNvPicPr>
            <a:picLocks noChangeAspect="1"/>
          </p:cNvPicPr>
          <p:nvPr/>
        </p:nvPicPr>
        <p:blipFill>
          <a:blip r:embed="rId3"/>
          <a:stretch>
            <a:fillRect/>
          </a:stretch>
        </p:blipFill>
        <p:spPr>
          <a:xfrm>
            <a:off x="18783822" y="2211092"/>
            <a:ext cx="5264704" cy="7846190"/>
          </a:xfrm>
          <a:prstGeom prst="rect">
            <a:avLst/>
          </a:prstGeom>
        </p:spPr>
      </p:pic>
      <p:grpSp>
        <p:nvGrpSpPr>
          <p:cNvPr id="20" name="グループ">
            <a:extLst>
              <a:ext uri="{FF2B5EF4-FFF2-40B4-BE49-F238E27FC236}">
                <a16:creationId xmlns:a16="http://schemas.microsoft.com/office/drawing/2014/main" id="{48E2DB68-E4EA-3F31-518C-3481A6C600CD}"/>
              </a:ext>
            </a:extLst>
          </p:cNvPr>
          <p:cNvGrpSpPr/>
          <p:nvPr/>
        </p:nvGrpSpPr>
        <p:grpSpPr>
          <a:xfrm>
            <a:off x="14649832" y="11318612"/>
            <a:ext cx="7224215" cy="2216032"/>
            <a:chOff x="0" y="0"/>
            <a:chExt cx="7224214" cy="2216030"/>
          </a:xfrm>
        </p:grpSpPr>
        <p:sp>
          <p:nvSpPr>
            <p:cNvPr id="21" name="線">
              <a:extLst>
                <a:ext uri="{FF2B5EF4-FFF2-40B4-BE49-F238E27FC236}">
                  <a16:creationId xmlns:a16="http://schemas.microsoft.com/office/drawing/2014/main" id="{11FC47B6-A46A-2C67-A71C-4F7468D1726E}"/>
                </a:ext>
              </a:extLst>
            </p:cNvPr>
            <p:cNvSpPr/>
            <p:nvPr/>
          </p:nvSpPr>
          <p:spPr>
            <a:xfrm>
              <a:off x="674820" y="0"/>
              <a:ext cx="6534357" cy="0"/>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grpSp>
          <p:nvGrpSpPr>
            <p:cNvPr id="22" name="グループ">
              <a:extLst>
                <a:ext uri="{FF2B5EF4-FFF2-40B4-BE49-F238E27FC236}">
                  <a16:creationId xmlns:a16="http://schemas.microsoft.com/office/drawing/2014/main" id="{BDBA1159-A1B9-EA64-688A-9DB37CB485AB}"/>
                </a:ext>
              </a:extLst>
            </p:cNvPr>
            <p:cNvGrpSpPr/>
            <p:nvPr/>
          </p:nvGrpSpPr>
          <p:grpSpPr>
            <a:xfrm>
              <a:off x="-1" y="7977"/>
              <a:ext cx="7224215" cy="2208054"/>
              <a:chOff x="0" y="0"/>
              <a:chExt cx="7224213" cy="2208053"/>
            </a:xfrm>
          </p:grpSpPr>
          <p:sp>
            <p:nvSpPr>
              <p:cNvPr id="23" name="図形">
                <a:extLst>
                  <a:ext uri="{FF2B5EF4-FFF2-40B4-BE49-F238E27FC236}">
                    <a16:creationId xmlns:a16="http://schemas.microsoft.com/office/drawing/2014/main" id="{01677315-FAA5-63FA-285C-F61661AAC484}"/>
                  </a:ext>
                </a:extLst>
              </p:cNvPr>
              <p:cNvSpPr/>
              <p:nvPr/>
            </p:nvSpPr>
            <p:spPr>
              <a:xfrm>
                <a:off x="-1"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4" name="線">
                <a:extLst>
                  <a:ext uri="{FF2B5EF4-FFF2-40B4-BE49-F238E27FC236}">
                    <a16:creationId xmlns:a16="http://schemas.microsoft.com/office/drawing/2014/main" id="{55DF7AB3-3A8C-EEDF-DB60-15F8D344E7C3}"/>
                  </a:ext>
                </a:extLst>
              </p:cNvPr>
              <p:cNvSpPr/>
              <p:nvPr/>
            </p:nvSpPr>
            <p:spPr>
              <a:xfrm>
                <a:off x="674819" y="1198385"/>
                <a:ext cx="6534357"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5" name="線">
                <a:extLst>
                  <a:ext uri="{FF2B5EF4-FFF2-40B4-BE49-F238E27FC236}">
                    <a16:creationId xmlns:a16="http://schemas.microsoft.com/office/drawing/2014/main" id="{3F3EF219-3A90-217B-9BBD-ADD5853AF7B1}"/>
                  </a:ext>
                </a:extLst>
              </p:cNvPr>
              <p:cNvSpPr/>
              <p:nvPr/>
            </p:nvSpPr>
            <p:spPr>
              <a:xfrm>
                <a:off x="18554" y="1592346"/>
                <a:ext cx="653435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6" name="楕円">
                <a:extLst>
                  <a:ext uri="{FF2B5EF4-FFF2-40B4-BE49-F238E27FC236}">
                    <a16:creationId xmlns:a16="http://schemas.microsoft.com/office/drawing/2014/main" id="{1071ED02-DAB7-D645-2F22-757BAC0B79B8}"/>
                  </a:ext>
                </a:extLst>
              </p:cNvPr>
              <p:cNvSpPr/>
              <p:nvPr/>
            </p:nvSpPr>
            <p:spPr>
              <a:xfrm>
                <a:off x="524692" y="381732"/>
                <a:ext cx="1003906" cy="936608"/>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27" name="1">
                <a:extLst>
                  <a:ext uri="{FF2B5EF4-FFF2-40B4-BE49-F238E27FC236}">
                    <a16:creationId xmlns:a16="http://schemas.microsoft.com/office/drawing/2014/main" id="{F78A64E3-6A15-F7CE-1390-D8E8DE92692C}"/>
                  </a:ext>
                </a:extLst>
              </p:cNvPr>
              <p:cNvSpPr txBox="1"/>
              <p:nvPr/>
            </p:nvSpPr>
            <p:spPr>
              <a:xfrm>
                <a:off x="756997" y="516791"/>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1</a:t>
                </a:r>
              </a:p>
            </p:txBody>
          </p:sp>
          <p:sp>
            <p:nvSpPr>
              <p:cNvPr id="28" name="線">
                <a:extLst>
                  <a:ext uri="{FF2B5EF4-FFF2-40B4-BE49-F238E27FC236}">
                    <a16:creationId xmlns:a16="http://schemas.microsoft.com/office/drawing/2014/main" id="{D18C22BD-CD3F-0E79-5A6C-44E8845878A2}"/>
                  </a:ext>
                </a:extLst>
              </p:cNvPr>
              <p:cNvSpPr/>
              <p:nvPr/>
            </p:nvSpPr>
            <p:spPr>
              <a:xfrm>
                <a:off x="18554" y="400782"/>
                <a:ext cx="653435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29" name="図形">
                <a:extLst>
                  <a:ext uri="{FF2B5EF4-FFF2-40B4-BE49-F238E27FC236}">
                    <a16:creationId xmlns:a16="http://schemas.microsoft.com/office/drawing/2014/main" id="{6795BA15-C14A-9CFB-0889-ABA373246D53}"/>
                  </a:ext>
                </a:extLst>
              </p:cNvPr>
              <p:cNvSpPr/>
              <p:nvPr/>
            </p:nvSpPr>
            <p:spPr>
              <a:xfrm>
                <a:off x="1388524"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0" name="楕円">
                <a:extLst>
                  <a:ext uri="{FF2B5EF4-FFF2-40B4-BE49-F238E27FC236}">
                    <a16:creationId xmlns:a16="http://schemas.microsoft.com/office/drawing/2014/main" id="{64EE5378-BFCA-0B96-BFFD-5F41FDE1130D}"/>
                  </a:ext>
                </a:extLst>
              </p:cNvPr>
              <p:cNvSpPr/>
              <p:nvPr/>
            </p:nvSpPr>
            <p:spPr>
              <a:xfrm>
                <a:off x="1817421" y="423008"/>
                <a:ext cx="1003906"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1" name="2">
                <a:extLst>
                  <a:ext uri="{FF2B5EF4-FFF2-40B4-BE49-F238E27FC236}">
                    <a16:creationId xmlns:a16="http://schemas.microsoft.com/office/drawing/2014/main" id="{49695B77-E416-C049-767E-912D9AB44646}"/>
                  </a:ext>
                </a:extLst>
              </p:cNvPr>
              <p:cNvSpPr txBox="1"/>
              <p:nvPr/>
            </p:nvSpPr>
            <p:spPr>
              <a:xfrm>
                <a:off x="2049727" y="55806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2</a:t>
                </a:r>
              </a:p>
            </p:txBody>
          </p:sp>
          <p:sp>
            <p:nvSpPr>
              <p:cNvPr id="32" name="図形">
                <a:extLst>
                  <a:ext uri="{FF2B5EF4-FFF2-40B4-BE49-F238E27FC236}">
                    <a16:creationId xmlns:a16="http://schemas.microsoft.com/office/drawing/2014/main" id="{030C709B-1130-6577-50FF-17A032132E76}"/>
                  </a:ext>
                </a:extLst>
              </p:cNvPr>
              <p:cNvSpPr/>
              <p:nvPr/>
            </p:nvSpPr>
            <p:spPr>
              <a:xfrm>
                <a:off x="2681254" y="0"/>
                <a:ext cx="664768"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3" name="楕円">
                <a:extLst>
                  <a:ext uri="{FF2B5EF4-FFF2-40B4-BE49-F238E27FC236}">
                    <a16:creationId xmlns:a16="http://schemas.microsoft.com/office/drawing/2014/main" id="{77547C07-3583-337C-7D21-5F243B1B7181}"/>
                  </a:ext>
                </a:extLst>
              </p:cNvPr>
              <p:cNvSpPr/>
              <p:nvPr/>
            </p:nvSpPr>
            <p:spPr>
              <a:xfrm>
                <a:off x="3110151" y="423008"/>
                <a:ext cx="1003906"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4" name="3">
                <a:extLst>
                  <a:ext uri="{FF2B5EF4-FFF2-40B4-BE49-F238E27FC236}">
                    <a16:creationId xmlns:a16="http://schemas.microsoft.com/office/drawing/2014/main" id="{BA66DD0D-EB83-189F-1F3B-F0B22E5578CA}"/>
                  </a:ext>
                </a:extLst>
              </p:cNvPr>
              <p:cNvSpPr txBox="1"/>
              <p:nvPr/>
            </p:nvSpPr>
            <p:spPr>
              <a:xfrm>
                <a:off x="3342457" y="558067"/>
                <a:ext cx="539293"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3</a:t>
                </a:r>
              </a:p>
            </p:txBody>
          </p:sp>
          <p:sp>
            <p:nvSpPr>
              <p:cNvPr id="35" name="図形">
                <a:extLst>
                  <a:ext uri="{FF2B5EF4-FFF2-40B4-BE49-F238E27FC236}">
                    <a16:creationId xmlns:a16="http://schemas.microsoft.com/office/drawing/2014/main" id="{3BA1247A-C119-EACE-FFB8-2726F39A0ABE}"/>
                  </a:ext>
                </a:extLst>
              </p:cNvPr>
              <p:cNvSpPr/>
              <p:nvPr/>
            </p:nvSpPr>
            <p:spPr>
              <a:xfrm>
                <a:off x="3973984"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6" name="楕円">
                <a:extLst>
                  <a:ext uri="{FF2B5EF4-FFF2-40B4-BE49-F238E27FC236}">
                    <a16:creationId xmlns:a16="http://schemas.microsoft.com/office/drawing/2014/main" id="{D612B9AA-1901-3FC7-94C9-772F9B59E7C0}"/>
                  </a:ext>
                </a:extLst>
              </p:cNvPr>
              <p:cNvSpPr/>
              <p:nvPr/>
            </p:nvSpPr>
            <p:spPr>
              <a:xfrm>
                <a:off x="4408124" y="423008"/>
                <a:ext cx="1003907" cy="936607"/>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37" name="4">
                <a:extLst>
                  <a:ext uri="{FF2B5EF4-FFF2-40B4-BE49-F238E27FC236}">
                    <a16:creationId xmlns:a16="http://schemas.microsoft.com/office/drawing/2014/main" id="{6477C1C1-EA9C-25A7-2494-FA975BA22B7E}"/>
                  </a:ext>
                </a:extLst>
              </p:cNvPr>
              <p:cNvSpPr txBox="1"/>
              <p:nvPr/>
            </p:nvSpPr>
            <p:spPr>
              <a:xfrm>
                <a:off x="4640430" y="55806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4</a:t>
                </a:r>
              </a:p>
            </p:txBody>
          </p:sp>
          <p:sp>
            <p:nvSpPr>
              <p:cNvPr id="38" name="図形">
                <a:extLst>
                  <a:ext uri="{FF2B5EF4-FFF2-40B4-BE49-F238E27FC236}">
                    <a16:creationId xmlns:a16="http://schemas.microsoft.com/office/drawing/2014/main" id="{5D4E9968-BA52-C2AA-14F0-40ED9D48E2A2}"/>
                  </a:ext>
                </a:extLst>
              </p:cNvPr>
              <p:cNvSpPr/>
              <p:nvPr/>
            </p:nvSpPr>
            <p:spPr>
              <a:xfrm>
                <a:off x="5266715" y="0"/>
                <a:ext cx="664768"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39" name="楕円">
                <a:extLst>
                  <a:ext uri="{FF2B5EF4-FFF2-40B4-BE49-F238E27FC236}">
                    <a16:creationId xmlns:a16="http://schemas.microsoft.com/office/drawing/2014/main" id="{F3E34277-78C4-48DE-F488-F2DEB8DBF000}"/>
                  </a:ext>
                </a:extLst>
              </p:cNvPr>
              <p:cNvSpPr/>
              <p:nvPr/>
            </p:nvSpPr>
            <p:spPr>
              <a:xfrm>
                <a:off x="5695610" y="442188"/>
                <a:ext cx="1003906" cy="936608"/>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latin typeface="+mn-lt"/>
                    <a:ea typeface="+mn-ea"/>
                    <a:cs typeface="+mn-cs"/>
                    <a:sym typeface="ヒラギノ角ゴ ProN W3"/>
                  </a:defRPr>
                </a:pPr>
                <a:endParaRPr/>
              </a:p>
            </p:txBody>
          </p:sp>
          <p:sp>
            <p:nvSpPr>
              <p:cNvPr id="40" name="5">
                <a:extLst>
                  <a:ext uri="{FF2B5EF4-FFF2-40B4-BE49-F238E27FC236}">
                    <a16:creationId xmlns:a16="http://schemas.microsoft.com/office/drawing/2014/main" id="{B353A4F9-3E7F-4098-B656-760AA489617F}"/>
                  </a:ext>
                </a:extLst>
              </p:cNvPr>
              <p:cNvSpPr txBox="1"/>
              <p:nvPr/>
            </p:nvSpPr>
            <p:spPr>
              <a:xfrm>
                <a:off x="5927916" y="577247"/>
                <a:ext cx="539294" cy="704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700"/>
                </a:lvl1pPr>
              </a:lstStyle>
              <a:p>
                <a:r>
                  <a:t>5</a:t>
                </a:r>
              </a:p>
            </p:txBody>
          </p:sp>
          <p:sp>
            <p:nvSpPr>
              <p:cNvPr id="41" name="図形">
                <a:extLst>
                  <a:ext uri="{FF2B5EF4-FFF2-40B4-BE49-F238E27FC236}">
                    <a16:creationId xmlns:a16="http://schemas.microsoft.com/office/drawing/2014/main" id="{82F73804-1595-375A-5C9F-615DFD7DC244}"/>
                  </a:ext>
                </a:extLst>
              </p:cNvPr>
              <p:cNvSpPr/>
              <p:nvPr/>
            </p:nvSpPr>
            <p:spPr>
              <a:xfrm>
                <a:off x="6559445" y="0"/>
                <a:ext cx="664769" cy="1584750"/>
              </a:xfrm>
              <a:custGeom>
                <a:avLst/>
                <a:gdLst/>
                <a:ahLst/>
                <a:cxnLst>
                  <a:cxn ang="0">
                    <a:pos x="wd2" y="hd2"/>
                  </a:cxn>
                  <a:cxn ang="5400000">
                    <a:pos x="wd2" y="hd2"/>
                  </a:cxn>
                  <a:cxn ang="10800000">
                    <a:pos x="wd2" y="hd2"/>
                  </a:cxn>
                  <a:cxn ang="16200000">
                    <a:pos x="wd2" y="hd2"/>
                  </a:cxn>
                </a:cxnLst>
                <a:rect l="0" t="0" r="r" b="b"/>
                <a:pathLst>
                  <a:path w="21600" h="21600" extrusionOk="0">
                    <a:moveTo>
                      <a:pt x="21342" y="0"/>
                    </a:moveTo>
                    <a:lnTo>
                      <a:pt x="0" y="5329"/>
                    </a:lnTo>
                    <a:lnTo>
                      <a:pt x="270" y="21600"/>
                    </a:lnTo>
                    <a:lnTo>
                      <a:pt x="21600" y="16318"/>
                    </a:lnTo>
                    <a:lnTo>
                      <a:pt x="21342" y="0"/>
                    </a:lnTo>
                    <a:close/>
                  </a:path>
                </a:pathLst>
              </a:custGeom>
              <a:noFill/>
              <a:ln w="38100" cap="flat">
                <a:solidFill>
                  <a:srgbClr val="000000"/>
                </a:solidFill>
                <a:prstDash val="solid"/>
                <a:miter lim="400000"/>
              </a:ln>
              <a:effectLst/>
            </p:spPr>
            <p:txBody>
              <a:bodyPr wrap="square" lIns="50800" tIns="50800" rIns="50800" bIns="50800" numCol="1" anchor="ctr">
                <a:noAutofit/>
              </a:bodyPr>
              <a:lstStyle/>
              <a:p>
                <a:endParaRPr/>
              </a:p>
            </p:txBody>
          </p:sp>
          <p:sp>
            <p:nvSpPr>
              <p:cNvPr id="42" name="x[0]">
                <a:extLst>
                  <a:ext uri="{FF2B5EF4-FFF2-40B4-BE49-F238E27FC236}">
                    <a16:creationId xmlns:a16="http://schemas.microsoft.com/office/drawing/2014/main" id="{99C13041-55D1-BC7F-3C37-B2DCDE3450F0}"/>
                  </a:ext>
                </a:extLst>
              </p:cNvPr>
              <p:cNvSpPr txBox="1"/>
              <p:nvPr/>
            </p:nvSpPr>
            <p:spPr>
              <a:xfrm>
                <a:off x="240964"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x[0]</a:t>
                </a:r>
              </a:p>
            </p:txBody>
          </p:sp>
          <p:sp>
            <p:nvSpPr>
              <p:cNvPr id="43" name="x[1]">
                <a:extLst>
                  <a:ext uri="{FF2B5EF4-FFF2-40B4-BE49-F238E27FC236}">
                    <a16:creationId xmlns:a16="http://schemas.microsoft.com/office/drawing/2014/main" id="{2D62720C-B3DD-16BE-9D24-20FEE98CF2C5}"/>
                  </a:ext>
                </a:extLst>
              </p:cNvPr>
              <p:cNvSpPr txBox="1"/>
              <p:nvPr/>
            </p:nvSpPr>
            <p:spPr>
              <a:xfrm>
                <a:off x="1489908"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x[1]</a:t>
                </a:r>
              </a:p>
            </p:txBody>
          </p:sp>
          <p:sp>
            <p:nvSpPr>
              <p:cNvPr id="44" name="x[2]">
                <a:extLst>
                  <a:ext uri="{FF2B5EF4-FFF2-40B4-BE49-F238E27FC236}">
                    <a16:creationId xmlns:a16="http://schemas.microsoft.com/office/drawing/2014/main" id="{C2D6864E-537D-43C4-B46B-F771F0314E34}"/>
                  </a:ext>
                </a:extLst>
              </p:cNvPr>
              <p:cNvSpPr txBox="1"/>
              <p:nvPr/>
            </p:nvSpPr>
            <p:spPr>
              <a:xfrm>
                <a:off x="2900765"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x[2]</a:t>
                </a:r>
              </a:p>
            </p:txBody>
          </p:sp>
          <p:sp>
            <p:nvSpPr>
              <p:cNvPr id="45" name="x[3]">
                <a:extLst>
                  <a:ext uri="{FF2B5EF4-FFF2-40B4-BE49-F238E27FC236}">
                    <a16:creationId xmlns:a16="http://schemas.microsoft.com/office/drawing/2014/main" id="{EFF901DF-1237-154A-BEB0-458F5DEFBDC9}"/>
                  </a:ext>
                </a:extLst>
              </p:cNvPr>
              <p:cNvSpPr txBox="1"/>
              <p:nvPr/>
            </p:nvSpPr>
            <p:spPr>
              <a:xfrm>
                <a:off x="4133989"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x[3]</a:t>
                </a:r>
              </a:p>
            </p:txBody>
          </p:sp>
          <p:sp>
            <p:nvSpPr>
              <p:cNvPr id="46" name="x[4]">
                <a:extLst>
                  <a:ext uri="{FF2B5EF4-FFF2-40B4-BE49-F238E27FC236}">
                    <a16:creationId xmlns:a16="http://schemas.microsoft.com/office/drawing/2014/main" id="{80C4A730-82A9-E40A-4A1E-AC03D721BA3E}"/>
                  </a:ext>
                </a:extLst>
              </p:cNvPr>
              <p:cNvSpPr txBox="1"/>
              <p:nvPr/>
            </p:nvSpPr>
            <p:spPr>
              <a:xfrm>
                <a:off x="5553820" y="1649253"/>
                <a:ext cx="1093166"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600"/>
                </a:lvl1pPr>
              </a:lstStyle>
              <a:p>
                <a:r>
                  <a:t>x[4]</a:t>
                </a:r>
              </a:p>
            </p:txBody>
          </p:sp>
        </p:grpSp>
      </p:grpSp>
      <p:sp>
        <p:nvSpPr>
          <p:cNvPr id="47" name="このリストのように、複数の値を変数に入れて操作できる…">
            <a:extLst>
              <a:ext uri="{FF2B5EF4-FFF2-40B4-BE49-F238E27FC236}">
                <a16:creationId xmlns:a16="http://schemas.microsoft.com/office/drawing/2014/main" id="{724D561C-7E20-9725-010A-942B465DF083}"/>
              </a:ext>
            </a:extLst>
          </p:cNvPr>
          <p:cNvSpPr txBox="1"/>
          <p:nvPr/>
        </p:nvSpPr>
        <p:spPr>
          <a:xfrm>
            <a:off x="1730758" y="11766297"/>
            <a:ext cx="11969497"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rPr dirty="0" err="1"/>
              <a:t>このリストのように、複数の値を変数に入れて操作できる</a:t>
            </a:r>
            <a:endParaRPr dirty="0"/>
          </a:p>
          <a:p>
            <a:pPr>
              <a:defRPr sz="3600"/>
            </a:pPr>
            <a:r>
              <a:rPr dirty="0" err="1"/>
              <a:t>形のものを配列と言います</a:t>
            </a:r>
            <a:r>
              <a:rPr dirty="0"/>
              <a:t>。</a:t>
            </a:r>
          </a:p>
        </p:txBody>
      </p:sp>
    </p:spTree>
    <p:extLst>
      <p:ext uri="{BB962C8B-B14F-4D97-AF65-F5344CB8AC3E}">
        <p14:creationId xmlns:p14="http://schemas.microsoft.com/office/powerpoint/2010/main" val="161859703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0" name="#2) リストの作成"/>
          <p:cNvSpPr txBox="1"/>
          <p:nvPr/>
        </p:nvSpPr>
        <p:spPr>
          <a:xfrm>
            <a:off x="6693186" y="324932"/>
            <a:ext cx="10997628"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#2) リストの作成　</a:t>
            </a:r>
          </a:p>
        </p:txBody>
      </p:sp>
      <p:sp>
        <p:nvSpPr>
          <p:cNvPr id="47" name="このリストのように、複数の値を変数に入れて操作できる…">
            <a:extLst>
              <a:ext uri="{FF2B5EF4-FFF2-40B4-BE49-F238E27FC236}">
                <a16:creationId xmlns:a16="http://schemas.microsoft.com/office/drawing/2014/main" id="{724D561C-7E20-9725-010A-942B465DF083}"/>
              </a:ext>
            </a:extLst>
          </p:cNvPr>
          <p:cNvSpPr txBox="1"/>
          <p:nvPr/>
        </p:nvSpPr>
        <p:spPr>
          <a:xfrm>
            <a:off x="4369687" y="1856975"/>
            <a:ext cx="16175903"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rPr lang="ja-JP" altLang="en-US" sz="4400" dirty="0"/>
              <a:t>リストは</a:t>
            </a:r>
            <a:r>
              <a:rPr lang="en-US" altLang="ja-JP" sz="4400" dirty="0" err="1"/>
              <a:t>len</a:t>
            </a:r>
            <a:r>
              <a:rPr lang="en-US" altLang="ja-JP" sz="4400" dirty="0"/>
              <a:t>()</a:t>
            </a:r>
            <a:r>
              <a:rPr lang="ja-JP" altLang="en-US" sz="4400" dirty="0"/>
              <a:t>で要素の個数、</a:t>
            </a:r>
            <a:r>
              <a:rPr lang="en-US" altLang="ja-JP" sz="4400" dirty="0"/>
              <a:t>max()</a:t>
            </a:r>
            <a:r>
              <a:rPr lang="ja-JP" altLang="en-US" sz="4400" dirty="0"/>
              <a:t>で要素の最大値、</a:t>
            </a:r>
            <a:endParaRPr lang="en-US" altLang="ja-JP" sz="4400" dirty="0"/>
          </a:p>
          <a:p>
            <a:pPr>
              <a:defRPr sz="3600"/>
            </a:pPr>
            <a:r>
              <a:rPr lang="en-US" sz="4400" dirty="0"/>
              <a:t>min()</a:t>
            </a:r>
            <a:r>
              <a:rPr lang="ja-JP" altLang="en-US" sz="4400" dirty="0"/>
              <a:t>で要素の最小値、</a:t>
            </a:r>
            <a:r>
              <a:rPr lang="en-US" altLang="ja-JP" sz="4400" dirty="0"/>
              <a:t>sum()</a:t>
            </a:r>
            <a:r>
              <a:rPr lang="ja-JP" altLang="en-US" sz="4400" dirty="0"/>
              <a:t>で要素の合計値を計算してくれます</a:t>
            </a:r>
            <a:endParaRPr sz="4400" dirty="0"/>
          </a:p>
        </p:txBody>
      </p:sp>
      <p:pic>
        <p:nvPicPr>
          <p:cNvPr id="11" name="図 10">
            <a:extLst>
              <a:ext uri="{FF2B5EF4-FFF2-40B4-BE49-F238E27FC236}">
                <a16:creationId xmlns:a16="http://schemas.microsoft.com/office/drawing/2014/main" id="{036048E1-E599-1D3A-2F10-8FFADD637A5F}"/>
              </a:ext>
            </a:extLst>
          </p:cNvPr>
          <p:cNvPicPr>
            <a:picLocks noChangeAspect="1"/>
          </p:cNvPicPr>
          <p:nvPr/>
        </p:nvPicPr>
        <p:blipFill>
          <a:blip r:embed="rId2"/>
          <a:stretch>
            <a:fillRect/>
          </a:stretch>
        </p:blipFill>
        <p:spPr>
          <a:xfrm>
            <a:off x="2179800" y="7196121"/>
            <a:ext cx="7577287" cy="5010120"/>
          </a:xfrm>
          <a:prstGeom prst="rect">
            <a:avLst/>
          </a:prstGeom>
        </p:spPr>
      </p:pic>
      <p:pic>
        <p:nvPicPr>
          <p:cNvPr id="18" name="図 17">
            <a:extLst>
              <a:ext uri="{FF2B5EF4-FFF2-40B4-BE49-F238E27FC236}">
                <a16:creationId xmlns:a16="http://schemas.microsoft.com/office/drawing/2014/main" id="{17457DF7-F560-F767-BF4B-1714D011126A}"/>
              </a:ext>
            </a:extLst>
          </p:cNvPr>
          <p:cNvPicPr>
            <a:picLocks noChangeAspect="1"/>
          </p:cNvPicPr>
          <p:nvPr/>
        </p:nvPicPr>
        <p:blipFill>
          <a:blip r:embed="rId3"/>
          <a:stretch>
            <a:fillRect/>
          </a:stretch>
        </p:blipFill>
        <p:spPr>
          <a:xfrm>
            <a:off x="13537795" y="4639170"/>
            <a:ext cx="7199181" cy="7522408"/>
          </a:xfrm>
          <a:prstGeom prst="rect">
            <a:avLst/>
          </a:prstGeom>
        </p:spPr>
      </p:pic>
      <p:pic>
        <p:nvPicPr>
          <p:cNvPr id="49" name="図 48">
            <a:extLst>
              <a:ext uri="{FF2B5EF4-FFF2-40B4-BE49-F238E27FC236}">
                <a16:creationId xmlns:a16="http://schemas.microsoft.com/office/drawing/2014/main" id="{FBFC0BDF-E401-DC77-A226-AB3CD1C201D1}"/>
              </a:ext>
            </a:extLst>
          </p:cNvPr>
          <p:cNvPicPr>
            <a:picLocks noChangeAspect="1"/>
          </p:cNvPicPr>
          <p:nvPr/>
        </p:nvPicPr>
        <p:blipFill>
          <a:blip r:embed="rId4"/>
          <a:stretch>
            <a:fillRect/>
          </a:stretch>
        </p:blipFill>
        <p:spPr>
          <a:xfrm>
            <a:off x="2179800" y="3992312"/>
            <a:ext cx="7793540" cy="2525281"/>
          </a:xfrm>
          <a:prstGeom prst="rect">
            <a:avLst/>
          </a:prstGeom>
        </p:spPr>
      </p:pic>
    </p:spTree>
    <p:extLst>
      <p:ext uri="{BB962C8B-B14F-4D97-AF65-F5344CB8AC3E}">
        <p14:creationId xmlns:p14="http://schemas.microsoft.com/office/powerpoint/2010/main" val="122914797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alpha val="44000"/>
          </a:srgbClr>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376FE7D-5B33-8F91-0423-C95E346B48F9}"/>
              </a:ext>
            </a:extLst>
          </p:cNvPr>
          <p:cNvPicPr>
            <a:picLocks noChangeAspect="1"/>
          </p:cNvPicPr>
          <p:nvPr/>
        </p:nvPicPr>
        <p:blipFill>
          <a:blip r:embed="rId2"/>
          <a:stretch>
            <a:fillRect/>
          </a:stretch>
        </p:blipFill>
        <p:spPr>
          <a:xfrm>
            <a:off x="2109295" y="2913640"/>
            <a:ext cx="19198352" cy="10161488"/>
          </a:xfrm>
          <a:prstGeom prst="rect">
            <a:avLst/>
          </a:prstGeom>
        </p:spPr>
      </p:pic>
      <p:sp>
        <p:nvSpPr>
          <p:cNvPr id="41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19" name="リストについて"/>
          <p:cNvSpPr txBox="1"/>
          <p:nvPr/>
        </p:nvSpPr>
        <p:spPr>
          <a:xfrm>
            <a:off x="6693186" y="259046"/>
            <a:ext cx="10997628"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変数エクスプローラー</a:t>
            </a:r>
            <a:r>
              <a:rPr dirty="0" err="1"/>
              <a:t>について</a:t>
            </a:r>
            <a:endParaRPr dirty="0"/>
          </a:p>
        </p:txBody>
      </p:sp>
      <p:sp>
        <p:nvSpPr>
          <p:cNvPr id="420" name="結果が共有出来ていますでしょうか"/>
          <p:cNvSpPr txBox="1"/>
          <p:nvPr/>
        </p:nvSpPr>
        <p:spPr>
          <a:xfrm>
            <a:off x="2472574" y="1932956"/>
            <a:ext cx="19470074" cy="687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a:lvl1pPr>
          </a:lstStyle>
          <a:p>
            <a:r>
              <a:rPr lang="en-US" dirty="0" err="1"/>
              <a:t>spyder</a:t>
            </a:r>
            <a:r>
              <a:rPr lang="ja-JP" altLang="en-US" dirty="0"/>
              <a:t>では変数エクスプローラーで変数の名前、型、値などの情報を得ることができます</a:t>
            </a:r>
            <a:endParaRPr dirty="0"/>
          </a:p>
        </p:txBody>
      </p:sp>
      <p:sp>
        <p:nvSpPr>
          <p:cNvPr id="4" name="楕円 3">
            <a:extLst>
              <a:ext uri="{FF2B5EF4-FFF2-40B4-BE49-F238E27FC236}">
                <a16:creationId xmlns:a16="http://schemas.microsoft.com/office/drawing/2014/main" id="{B8DAA465-F18D-4976-914A-88BD083CBE15}"/>
              </a:ext>
            </a:extLst>
          </p:cNvPr>
          <p:cNvSpPr/>
          <p:nvPr/>
        </p:nvSpPr>
        <p:spPr>
          <a:xfrm>
            <a:off x="15083562" y="7388328"/>
            <a:ext cx="2083982" cy="1212112"/>
          </a:xfrm>
          <a:prstGeom prst="ellipse">
            <a:avLst/>
          </a:prstGeom>
          <a:noFill/>
          <a:ln w="5715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6" name="フリーフォーム: 図形 5">
            <a:extLst>
              <a:ext uri="{FF2B5EF4-FFF2-40B4-BE49-F238E27FC236}">
                <a16:creationId xmlns:a16="http://schemas.microsoft.com/office/drawing/2014/main" id="{BD8131E0-8D3C-481F-845E-A7D93115C2BE}"/>
              </a:ext>
            </a:extLst>
          </p:cNvPr>
          <p:cNvSpPr/>
          <p:nvPr/>
        </p:nvSpPr>
        <p:spPr>
          <a:xfrm flipV="1">
            <a:off x="17167544" y="8120083"/>
            <a:ext cx="1495269" cy="91438"/>
          </a:xfrm>
          <a:custGeom>
            <a:avLst/>
            <a:gdLst>
              <a:gd name="connsiteX0" fmla="*/ 0 w 4954772"/>
              <a:gd name="connsiteY0" fmla="*/ 1041990 h 1041990"/>
              <a:gd name="connsiteX1" fmla="*/ 4954772 w 4954772"/>
              <a:gd name="connsiteY1" fmla="*/ 0 h 1041990"/>
            </a:gdLst>
            <a:ahLst/>
            <a:cxnLst>
              <a:cxn ang="0">
                <a:pos x="connsiteX0" y="connsiteY0"/>
              </a:cxn>
              <a:cxn ang="0">
                <a:pos x="connsiteX1" y="connsiteY1"/>
              </a:cxn>
            </a:cxnLst>
            <a:rect l="l" t="t" r="r" b="b"/>
            <a:pathLst>
              <a:path w="4954772" h="1041990">
                <a:moveTo>
                  <a:pt x="0" y="1041990"/>
                </a:moveTo>
                <a:lnTo>
                  <a:pt x="4954772" y="0"/>
                </a:lnTo>
              </a:path>
            </a:pathLst>
          </a:custGeom>
          <a:ln w="57150"/>
        </p:spPr>
        <p:style>
          <a:lnRef idx="1">
            <a:schemeClr val="accent5"/>
          </a:lnRef>
          <a:fillRef idx="0">
            <a:schemeClr val="accent5"/>
          </a:fillRef>
          <a:effectRef idx="0">
            <a:schemeClr val="accent5"/>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11" name="結果が共有出来ていますでしょうか">
            <a:extLst>
              <a:ext uri="{FF2B5EF4-FFF2-40B4-BE49-F238E27FC236}">
                <a16:creationId xmlns:a16="http://schemas.microsoft.com/office/drawing/2014/main" id="{8B9BF9BA-EA5A-4D3D-9885-763B4825169D}"/>
              </a:ext>
            </a:extLst>
          </p:cNvPr>
          <p:cNvSpPr txBox="1"/>
          <p:nvPr/>
        </p:nvSpPr>
        <p:spPr>
          <a:xfrm>
            <a:off x="18662813" y="8165805"/>
            <a:ext cx="4954772" cy="2441694"/>
          </a:xfrm>
          <a:prstGeom prst="rect">
            <a:avLst/>
          </a:prstGeom>
          <a:solidFill>
            <a:schemeClr val="accent1">
              <a:lumMod val="40000"/>
              <a:lumOff val="6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800"/>
            </a:lvl1pPr>
          </a:lstStyle>
          <a:p>
            <a:r>
              <a:rPr lang="ja-JP" altLang="en-US" dirty="0"/>
              <a:t>変数エクスプローラーをクリックするとこれまで作成した変数の情報が表示される</a:t>
            </a:r>
            <a:endParaRPr dirty="0"/>
          </a:p>
        </p:txBody>
      </p:sp>
      <p:sp>
        <p:nvSpPr>
          <p:cNvPr id="7" name="正方形/長方形 6">
            <a:extLst>
              <a:ext uri="{FF2B5EF4-FFF2-40B4-BE49-F238E27FC236}">
                <a16:creationId xmlns:a16="http://schemas.microsoft.com/office/drawing/2014/main" id="{B4FEAC05-6E4D-A00C-07A7-2EA8DDB0DB27}"/>
              </a:ext>
            </a:extLst>
          </p:cNvPr>
          <p:cNvSpPr/>
          <p:nvPr/>
        </p:nvSpPr>
        <p:spPr>
          <a:xfrm>
            <a:off x="10845209" y="3955311"/>
            <a:ext cx="10462438" cy="4423145"/>
          </a:xfrm>
          <a:prstGeom prst="rect">
            <a:avLst/>
          </a:prstGeom>
          <a:noFill/>
          <a:ln w="76200" cap="flat">
            <a:solidFill>
              <a:schemeClr val="accent5">
                <a:lumMod val="20000"/>
                <a:lumOff val="8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角丸四角形"/>
          <p:cNvSpPr/>
          <p:nvPr/>
        </p:nvSpPr>
        <p:spPr>
          <a:xfrm>
            <a:off x="8925307" y="4218102"/>
            <a:ext cx="14807458" cy="8656522"/>
          </a:xfrm>
          <a:prstGeom prst="roundRect">
            <a:avLst>
              <a:gd name="adj" fmla="val 12462"/>
            </a:avLst>
          </a:prstGeom>
          <a:solidFill>
            <a:schemeClr val="accent1">
              <a:lumOff val="16847"/>
            </a:schemeClr>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4" name="角丸四角形"/>
          <p:cNvSpPr/>
          <p:nvPr/>
        </p:nvSpPr>
        <p:spPr>
          <a:xfrm>
            <a:off x="10146757" y="5533047"/>
            <a:ext cx="12364558" cy="6387191"/>
          </a:xfrm>
          <a:prstGeom prst="roundRect">
            <a:avLst>
              <a:gd name="adj" fmla="val 14103"/>
            </a:avLst>
          </a:prstGeom>
          <a:solidFill>
            <a:schemeClr val="accent3"/>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5" name="角丸四角形"/>
          <p:cNvSpPr/>
          <p:nvPr/>
        </p:nvSpPr>
        <p:spPr>
          <a:xfrm>
            <a:off x="10482340" y="5774487"/>
            <a:ext cx="12364557" cy="6387191"/>
          </a:xfrm>
          <a:prstGeom prst="roundRect">
            <a:avLst>
              <a:gd name="adj" fmla="val 14103"/>
            </a:avLst>
          </a:prstGeom>
          <a:solidFill>
            <a:schemeClr val="accent3"/>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6" name="角丸四角形"/>
          <p:cNvSpPr/>
          <p:nvPr/>
        </p:nvSpPr>
        <p:spPr>
          <a:xfrm>
            <a:off x="10807515" y="6116410"/>
            <a:ext cx="12364558" cy="6387191"/>
          </a:xfrm>
          <a:prstGeom prst="roundRect">
            <a:avLst>
              <a:gd name="adj" fmla="val 14103"/>
            </a:avLst>
          </a:prstGeom>
          <a:solidFill>
            <a:schemeClr val="accent3"/>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7" name="角丸四角形"/>
          <p:cNvSpPr/>
          <p:nvPr/>
        </p:nvSpPr>
        <p:spPr>
          <a:xfrm>
            <a:off x="11686290" y="7286561"/>
            <a:ext cx="10241998" cy="4693087"/>
          </a:xfrm>
          <a:prstGeom prst="roundRect">
            <a:avLst>
              <a:gd name="adj" fmla="val 15899"/>
            </a:avLst>
          </a:prstGeom>
          <a:solidFill>
            <a:schemeClr val="accent4">
              <a:hueOff val="366961"/>
              <a:satOff val="4172"/>
              <a:lumOff val="11129"/>
            </a:schemeClr>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8" name="角丸四角形"/>
          <p:cNvSpPr/>
          <p:nvPr/>
        </p:nvSpPr>
        <p:spPr>
          <a:xfrm>
            <a:off x="12145444" y="7427517"/>
            <a:ext cx="10241999" cy="4693086"/>
          </a:xfrm>
          <a:prstGeom prst="roundRect">
            <a:avLst>
              <a:gd name="adj" fmla="val 15899"/>
            </a:avLst>
          </a:prstGeom>
          <a:solidFill>
            <a:schemeClr val="accent4">
              <a:hueOff val="366961"/>
              <a:satOff val="4172"/>
              <a:lumOff val="11129"/>
            </a:schemeClr>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40" name="ライブラリ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ライブラリについて</a:t>
            </a:r>
          </a:p>
        </p:txBody>
      </p:sp>
      <p:sp>
        <p:nvSpPr>
          <p:cNvPr id="441" name="Pythonの機能を拡張する機能の1つ"/>
          <p:cNvSpPr txBox="1"/>
          <p:nvPr/>
        </p:nvSpPr>
        <p:spPr>
          <a:xfrm>
            <a:off x="8318775" y="1886570"/>
            <a:ext cx="83058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Pythonの機能を拡張する機能の1つ</a:t>
            </a:r>
          </a:p>
        </p:txBody>
      </p:sp>
      <p:sp>
        <p:nvSpPr>
          <p:cNvPr id="442" name="ライブラリ"/>
          <p:cNvSpPr txBox="1"/>
          <p:nvPr/>
        </p:nvSpPr>
        <p:spPr>
          <a:xfrm>
            <a:off x="9747687" y="4516716"/>
            <a:ext cx="3225801" cy="730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t>ライブラリ</a:t>
            </a:r>
          </a:p>
        </p:txBody>
      </p:sp>
      <p:sp>
        <p:nvSpPr>
          <p:cNvPr id="443" name="パッケージ"/>
          <p:cNvSpPr txBox="1"/>
          <p:nvPr/>
        </p:nvSpPr>
        <p:spPr>
          <a:xfrm>
            <a:off x="11347443" y="6314037"/>
            <a:ext cx="3225801" cy="730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t>パッケージ</a:t>
            </a:r>
          </a:p>
        </p:txBody>
      </p:sp>
      <p:sp>
        <p:nvSpPr>
          <p:cNvPr id="444" name="角丸四角形"/>
          <p:cNvSpPr/>
          <p:nvPr/>
        </p:nvSpPr>
        <p:spPr>
          <a:xfrm>
            <a:off x="12688334" y="7611736"/>
            <a:ext cx="10241999" cy="4693087"/>
          </a:xfrm>
          <a:prstGeom prst="roundRect">
            <a:avLst>
              <a:gd name="adj" fmla="val 15899"/>
            </a:avLst>
          </a:prstGeom>
          <a:solidFill>
            <a:schemeClr val="accent4">
              <a:hueOff val="366961"/>
              <a:satOff val="4172"/>
              <a:lumOff val="11129"/>
            </a:schemeClr>
          </a:solidFill>
          <a:ln w="381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45" name="モジュール"/>
          <p:cNvSpPr txBox="1"/>
          <p:nvPr/>
        </p:nvSpPr>
        <p:spPr>
          <a:xfrm>
            <a:off x="13489832" y="7867655"/>
            <a:ext cx="3182240" cy="730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t>モジュール</a:t>
            </a:r>
          </a:p>
        </p:txBody>
      </p:sp>
      <p:sp>
        <p:nvSpPr>
          <p:cNvPr id="446" name="複数のパッケージをまとめたもの"/>
          <p:cNvSpPr txBox="1"/>
          <p:nvPr/>
        </p:nvSpPr>
        <p:spPr>
          <a:xfrm>
            <a:off x="13845646" y="4589741"/>
            <a:ext cx="7353301"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a:latin typeface="+mn-lt"/>
                <a:ea typeface="+mn-ea"/>
                <a:cs typeface="+mn-cs"/>
                <a:sym typeface="ヒラギノ角ゴ ProN W3"/>
              </a:defRPr>
            </a:lvl1pPr>
          </a:lstStyle>
          <a:p>
            <a:r>
              <a:t>複数のパッケージをまとめたもの</a:t>
            </a:r>
          </a:p>
        </p:txBody>
      </p:sp>
      <p:sp>
        <p:nvSpPr>
          <p:cNvPr id="447" name="複数のモジュールをまとめたもの"/>
          <p:cNvSpPr txBox="1"/>
          <p:nvPr/>
        </p:nvSpPr>
        <p:spPr>
          <a:xfrm>
            <a:off x="15056441" y="6318500"/>
            <a:ext cx="7305041"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a:latin typeface="+mn-lt"/>
                <a:ea typeface="+mn-ea"/>
                <a:cs typeface="+mn-cs"/>
                <a:sym typeface="ヒラギノ角ゴ ProN W3"/>
              </a:defRPr>
            </a:lvl1pPr>
          </a:lstStyle>
          <a:p>
            <a:r>
              <a:t>複数のモジュールをまとめたもの</a:t>
            </a:r>
          </a:p>
        </p:txBody>
      </p:sp>
      <p:sp>
        <p:nvSpPr>
          <p:cNvPr id="448" name="複数の.pyファイルをまとめたもの"/>
          <p:cNvSpPr txBox="1"/>
          <p:nvPr/>
        </p:nvSpPr>
        <p:spPr>
          <a:xfrm>
            <a:off x="14694335" y="8850432"/>
            <a:ext cx="7541997"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a:latin typeface="+mn-lt"/>
                <a:ea typeface="+mn-ea"/>
                <a:cs typeface="+mn-cs"/>
                <a:sym typeface="ヒラギノ角ゴ ProN W3"/>
              </a:defRPr>
            </a:lvl1pPr>
          </a:lstStyle>
          <a:p>
            <a:r>
              <a:t>複数の.pyファイルをまとめたもの</a:t>
            </a:r>
          </a:p>
        </p:txBody>
      </p:sp>
      <p:grpSp>
        <p:nvGrpSpPr>
          <p:cNvPr id="455" name="グループ"/>
          <p:cNvGrpSpPr/>
          <p:nvPr/>
        </p:nvGrpSpPr>
        <p:grpSpPr>
          <a:xfrm>
            <a:off x="14376210" y="9692113"/>
            <a:ext cx="1829281" cy="2071486"/>
            <a:chOff x="0" y="0"/>
            <a:chExt cx="1829279" cy="2071484"/>
          </a:xfrm>
        </p:grpSpPr>
        <p:sp>
          <p:nvSpPr>
            <p:cNvPr id="449" name="図形"/>
            <p:cNvSpPr/>
            <p:nvPr/>
          </p:nvSpPr>
          <p:spPr>
            <a:xfrm>
              <a:off x="0" y="0"/>
              <a:ext cx="1829280" cy="2071485"/>
            </a:xfrm>
            <a:custGeom>
              <a:avLst/>
              <a:gdLst/>
              <a:ahLst/>
              <a:cxnLst>
                <a:cxn ang="0">
                  <a:pos x="wd2" y="hd2"/>
                </a:cxn>
                <a:cxn ang="5400000">
                  <a:pos x="wd2" y="hd2"/>
                </a:cxn>
                <a:cxn ang="10800000">
                  <a:pos x="wd2" y="hd2"/>
                </a:cxn>
                <a:cxn ang="16200000">
                  <a:pos x="wd2" y="hd2"/>
                </a:cxn>
              </a:cxnLst>
              <a:rect l="0" t="0" r="r" b="b"/>
              <a:pathLst>
                <a:path w="21600" h="21600" extrusionOk="0">
                  <a:moveTo>
                    <a:pt x="183" y="0"/>
                  </a:moveTo>
                  <a:lnTo>
                    <a:pt x="0" y="21600"/>
                  </a:lnTo>
                  <a:lnTo>
                    <a:pt x="17595" y="21567"/>
                  </a:lnTo>
                  <a:lnTo>
                    <a:pt x="21556" y="18196"/>
                  </a:lnTo>
                  <a:lnTo>
                    <a:pt x="21600" y="41"/>
                  </a:lnTo>
                  <a:lnTo>
                    <a:pt x="183" y="0"/>
                  </a:lnTo>
                  <a:close/>
                </a:path>
              </a:pathLst>
            </a:cu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0" name="三角形"/>
            <p:cNvSpPr/>
            <p:nvPr/>
          </p:nvSpPr>
          <p:spPr>
            <a:xfrm>
              <a:off x="1502106" y="1702098"/>
              <a:ext cx="297876" cy="3407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10" y="0"/>
                  </a:lnTo>
                  <a:lnTo>
                    <a:pt x="21600" y="3035"/>
                  </a:lnTo>
                  <a:lnTo>
                    <a:pt x="0" y="21600"/>
                  </a:lnTo>
                  <a:close/>
                </a:path>
              </a:pathLst>
            </a:custGeom>
            <a:solidFill>
              <a:srgbClr val="929292"/>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1" name="線"/>
            <p:cNvSpPr/>
            <p:nvPr/>
          </p:nvSpPr>
          <p:spPr>
            <a:xfrm>
              <a:off x="225020" y="280911"/>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2" name="線"/>
            <p:cNvSpPr/>
            <p:nvPr/>
          </p:nvSpPr>
          <p:spPr>
            <a:xfrm>
              <a:off x="225020" y="552239"/>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3" name="線"/>
            <p:cNvSpPr/>
            <p:nvPr/>
          </p:nvSpPr>
          <p:spPr>
            <a:xfrm>
              <a:off x="225020" y="823567"/>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4" name=".py"/>
            <p:cNvSpPr txBox="1"/>
            <p:nvPr/>
          </p:nvSpPr>
          <p:spPr>
            <a:xfrm>
              <a:off x="441347" y="1082195"/>
              <a:ext cx="809727"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800">
                  <a:latin typeface="+mn-lt"/>
                  <a:ea typeface="+mn-ea"/>
                  <a:cs typeface="+mn-cs"/>
                  <a:sym typeface="ヒラギノ角ゴ ProN W3"/>
                </a:defRPr>
              </a:lvl1pPr>
            </a:lstStyle>
            <a:p>
              <a:r>
                <a:t>.py</a:t>
              </a:r>
            </a:p>
          </p:txBody>
        </p:sp>
      </p:grpSp>
      <p:grpSp>
        <p:nvGrpSpPr>
          <p:cNvPr id="462" name="グループ"/>
          <p:cNvGrpSpPr/>
          <p:nvPr/>
        </p:nvGrpSpPr>
        <p:grpSpPr>
          <a:xfrm>
            <a:off x="17246386" y="9692113"/>
            <a:ext cx="1829280" cy="2071486"/>
            <a:chOff x="0" y="0"/>
            <a:chExt cx="1829279" cy="2071484"/>
          </a:xfrm>
        </p:grpSpPr>
        <p:sp>
          <p:nvSpPr>
            <p:cNvPr id="456" name="図形"/>
            <p:cNvSpPr/>
            <p:nvPr/>
          </p:nvSpPr>
          <p:spPr>
            <a:xfrm>
              <a:off x="0" y="0"/>
              <a:ext cx="1829280" cy="2071485"/>
            </a:xfrm>
            <a:custGeom>
              <a:avLst/>
              <a:gdLst/>
              <a:ahLst/>
              <a:cxnLst>
                <a:cxn ang="0">
                  <a:pos x="wd2" y="hd2"/>
                </a:cxn>
                <a:cxn ang="5400000">
                  <a:pos x="wd2" y="hd2"/>
                </a:cxn>
                <a:cxn ang="10800000">
                  <a:pos x="wd2" y="hd2"/>
                </a:cxn>
                <a:cxn ang="16200000">
                  <a:pos x="wd2" y="hd2"/>
                </a:cxn>
              </a:cxnLst>
              <a:rect l="0" t="0" r="r" b="b"/>
              <a:pathLst>
                <a:path w="21600" h="21600" extrusionOk="0">
                  <a:moveTo>
                    <a:pt x="183" y="0"/>
                  </a:moveTo>
                  <a:lnTo>
                    <a:pt x="0" y="21600"/>
                  </a:lnTo>
                  <a:lnTo>
                    <a:pt x="17595" y="21567"/>
                  </a:lnTo>
                  <a:lnTo>
                    <a:pt x="21556" y="18196"/>
                  </a:lnTo>
                  <a:lnTo>
                    <a:pt x="21600" y="41"/>
                  </a:lnTo>
                  <a:lnTo>
                    <a:pt x="183" y="0"/>
                  </a:lnTo>
                  <a:close/>
                </a:path>
              </a:pathLst>
            </a:cu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7" name="三角形"/>
            <p:cNvSpPr/>
            <p:nvPr/>
          </p:nvSpPr>
          <p:spPr>
            <a:xfrm>
              <a:off x="1502106" y="1702098"/>
              <a:ext cx="297876" cy="3407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10" y="0"/>
                  </a:lnTo>
                  <a:lnTo>
                    <a:pt x="21600" y="3035"/>
                  </a:lnTo>
                  <a:lnTo>
                    <a:pt x="0" y="21600"/>
                  </a:lnTo>
                  <a:close/>
                </a:path>
              </a:pathLst>
            </a:custGeom>
            <a:solidFill>
              <a:srgbClr val="929292"/>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8" name="線"/>
            <p:cNvSpPr/>
            <p:nvPr/>
          </p:nvSpPr>
          <p:spPr>
            <a:xfrm>
              <a:off x="225020" y="280911"/>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59" name="線"/>
            <p:cNvSpPr/>
            <p:nvPr/>
          </p:nvSpPr>
          <p:spPr>
            <a:xfrm>
              <a:off x="225020" y="552239"/>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0" name="線"/>
            <p:cNvSpPr/>
            <p:nvPr/>
          </p:nvSpPr>
          <p:spPr>
            <a:xfrm>
              <a:off x="225020" y="823567"/>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1" name=".py"/>
            <p:cNvSpPr txBox="1"/>
            <p:nvPr/>
          </p:nvSpPr>
          <p:spPr>
            <a:xfrm>
              <a:off x="441347" y="1082195"/>
              <a:ext cx="809727"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800">
                  <a:latin typeface="+mn-lt"/>
                  <a:ea typeface="+mn-ea"/>
                  <a:cs typeface="+mn-cs"/>
                  <a:sym typeface="ヒラギノ角ゴ ProN W3"/>
                </a:defRPr>
              </a:lvl1pPr>
            </a:lstStyle>
            <a:p>
              <a:r>
                <a:t>.py</a:t>
              </a:r>
            </a:p>
          </p:txBody>
        </p:sp>
      </p:grpSp>
      <p:grpSp>
        <p:nvGrpSpPr>
          <p:cNvPr id="469" name="グループ"/>
          <p:cNvGrpSpPr/>
          <p:nvPr/>
        </p:nvGrpSpPr>
        <p:grpSpPr>
          <a:xfrm>
            <a:off x="19868726" y="9692113"/>
            <a:ext cx="1829281" cy="2071486"/>
            <a:chOff x="0" y="0"/>
            <a:chExt cx="1829279" cy="2071484"/>
          </a:xfrm>
        </p:grpSpPr>
        <p:sp>
          <p:nvSpPr>
            <p:cNvPr id="463" name="図形"/>
            <p:cNvSpPr/>
            <p:nvPr/>
          </p:nvSpPr>
          <p:spPr>
            <a:xfrm>
              <a:off x="0" y="0"/>
              <a:ext cx="1829280" cy="2071485"/>
            </a:xfrm>
            <a:custGeom>
              <a:avLst/>
              <a:gdLst/>
              <a:ahLst/>
              <a:cxnLst>
                <a:cxn ang="0">
                  <a:pos x="wd2" y="hd2"/>
                </a:cxn>
                <a:cxn ang="5400000">
                  <a:pos x="wd2" y="hd2"/>
                </a:cxn>
                <a:cxn ang="10800000">
                  <a:pos x="wd2" y="hd2"/>
                </a:cxn>
                <a:cxn ang="16200000">
                  <a:pos x="wd2" y="hd2"/>
                </a:cxn>
              </a:cxnLst>
              <a:rect l="0" t="0" r="r" b="b"/>
              <a:pathLst>
                <a:path w="21600" h="21600" extrusionOk="0">
                  <a:moveTo>
                    <a:pt x="183" y="0"/>
                  </a:moveTo>
                  <a:lnTo>
                    <a:pt x="0" y="21600"/>
                  </a:lnTo>
                  <a:lnTo>
                    <a:pt x="17595" y="21567"/>
                  </a:lnTo>
                  <a:lnTo>
                    <a:pt x="21556" y="18196"/>
                  </a:lnTo>
                  <a:lnTo>
                    <a:pt x="21600" y="41"/>
                  </a:lnTo>
                  <a:lnTo>
                    <a:pt x="183" y="0"/>
                  </a:lnTo>
                  <a:close/>
                </a:path>
              </a:pathLst>
            </a:custGeom>
            <a:solidFill>
              <a:srgbClr val="FFFFFF"/>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4" name="三角形"/>
            <p:cNvSpPr/>
            <p:nvPr/>
          </p:nvSpPr>
          <p:spPr>
            <a:xfrm>
              <a:off x="1502106" y="1702098"/>
              <a:ext cx="297876" cy="3407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10" y="0"/>
                  </a:lnTo>
                  <a:lnTo>
                    <a:pt x="21600" y="3035"/>
                  </a:lnTo>
                  <a:lnTo>
                    <a:pt x="0" y="21600"/>
                  </a:lnTo>
                  <a:close/>
                </a:path>
              </a:pathLst>
            </a:custGeom>
            <a:solidFill>
              <a:srgbClr val="929292"/>
            </a:solid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5" name="線"/>
            <p:cNvSpPr/>
            <p:nvPr/>
          </p:nvSpPr>
          <p:spPr>
            <a:xfrm>
              <a:off x="225020" y="280911"/>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6" name="線"/>
            <p:cNvSpPr/>
            <p:nvPr/>
          </p:nvSpPr>
          <p:spPr>
            <a:xfrm>
              <a:off x="225020" y="552239"/>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7" name="線"/>
            <p:cNvSpPr/>
            <p:nvPr/>
          </p:nvSpPr>
          <p:spPr>
            <a:xfrm>
              <a:off x="225020" y="823567"/>
              <a:ext cx="124238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68" name=".py"/>
            <p:cNvSpPr txBox="1"/>
            <p:nvPr/>
          </p:nvSpPr>
          <p:spPr>
            <a:xfrm>
              <a:off x="441347" y="1082195"/>
              <a:ext cx="809727"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3800">
                  <a:latin typeface="+mn-lt"/>
                  <a:ea typeface="+mn-ea"/>
                  <a:cs typeface="+mn-cs"/>
                  <a:sym typeface="ヒラギノ角ゴ ProN W3"/>
                </a:defRPr>
              </a:lvl1pPr>
            </a:lstStyle>
            <a:p>
              <a:r>
                <a:t>.py</a:t>
              </a:r>
            </a:p>
          </p:txBody>
        </p:sp>
      </p:grpSp>
      <p:sp>
        <p:nvSpPr>
          <p:cNvPr id="475" name="ここでは次回から多用する…"/>
          <p:cNvSpPr txBox="1"/>
          <p:nvPr/>
        </p:nvSpPr>
        <p:spPr>
          <a:xfrm>
            <a:off x="727353" y="7307827"/>
            <a:ext cx="7419438" cy="1718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500">
                <a:latin typeface="+mn-lt"/>
                <a:ea typeface="+mn-ea"/>
                <a:cs typeface="+mn-cs"/>
                <a:sym typeface="ヒラギノ角ゴ ProN W3"/>
              </a:defRPr>
            </a:pPr>
            <a:r>
              <a:rPr dirty="0" err="1"/>
              <a:t>ここでは次回から多用する</a:t>
            </a:r>
            <a:endParaRPr dirty="0"/>
          </a:p>
          <a:p>
            <a:pPr>
              <a:defRPr sz="3500">
                <a:latin typeface="+mn-lt"/>
                <a:ea typeface="+mn-ea"/>
                <a:cs typeface="+mn-cs"/>
                <a:sym typeface="ヒラギノ角ゴ ProN W3"/>
              </a:defRPr>
            </a:pPr>
            <a:r>
              <a:rPr dirty="0" err="1"/>
              <a:t>numpy、matplotlib</a:t>
            </a:r>
            <a:endParaRPr dirty="0"/>
          </a:p>
          <a:p>
            <a:pPr>
              <a:defRPr sz="3500">
                <a:latin typeface="+mn-lt"/>
                <a:ea typeface="+mn-ea"/>
                <a:cs typeface="+mn-cs"/>
                <a:sym typeface="ヒラギノ角ゴ ProN W3"/>
              </a:defRPr>
            </a:pPr>
            <a:r>
              <a:rPr dirty="0" err="1"/>
              <a:t>のライブラリを使用してみます</a:t>
            </a:r>
            <a:endParaRPr dirty="0"/>
          </a:p>
        </p:txBody>
      </p:sp>
      <p:sp>
        <p:nvSpPr>
          <p:cNvPr id="476" name="ライブラリを読み込むと、ライブラリに含まれる多くの関数などの機能を追加できる"/>
          <p:cNvSpPr txBox="1"/>
          <p:nvPr/>
        </p:nvSpPr>
        <p:spPr>
          <a:xfrm>
            <a:off x="2780305" y="2787956"/>
            <a:ext cx="19382741"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ライブラリを読み込むと、ライブラリに含まれる多くの関数などの機能を追加できる</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10" name="numpyとpandas"/>
          <p:cNvSpPr txBox="1"/>
          <p:nvPr/>
        </p:nvSpPr>
        <p:spPr>
          <a:xfrm>
            <a:off x="6308079" y="259046"/>
            <a:ext cx="11799047"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dirty="0" err="1"/>
              <a:t>numpy</a:t>
            </a:r>
            <a:endParaRPr dirty="0"/>
          </a:p>
        </p:txBody>
      </p:sp>
      <p:sp>
        <p:nvSpPr>
          <p:cNvPr id="611" name="numpyは数値計算に優れたライブラリ…"/>
          <p:cNvSpPr txBox="1"/>
          <p:nvPr/>
        </p:nvSpPr>
        <p:spPr>
          <a:xfrm>
            <a:off x="7718019" y="2409822"/>
            <a:ext cx="8947962"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100">
                <a:latin typeface="+mn-lt"/>
                <a:ea typeface="+mn-ea"/>
                <a:cs typeface="+mn-cs"/>
                <a:sym typeface="ヒラギノ角ゴ ProN W3"/>
              </a:defRPr>
            </a:pPr>
            <a:r>
              <a:rPr dirty="0" err="1"/>
              <a:t>numpyは数値計算に優れたライブラリ</a:t>
            </a:r>
            <a:endParaRPr dirty="0"/>
          </a:p>
        </p:txBody>
      </p:sp>
      <p:sp>
        <p:nvSpPr>
          <p:cNvPr id="612" name="import numpy as np"/>
          <p:cNvSpPr txBox="1"/>
          <p:nvPr/>
        </p:nvSpPr>
        <p:spPr>
          <a:xfrm>
            <a:off x="9262649" y="4497997"/>
            <a:ext cx="5858702" cy="70485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latin typeface="+mn-lt"/>
                <a:ea typeface="+mn-ea"/>
                <a:cs typeface="+mn-cs"/>
                <a:sym typeface="ヒラギノ角ゴ ProN W3"/>
              </a:defRPr>
            </a:lvl1pPr>
          </a:lstStyle>
          <a:p>
            <a:r>
              <a:t>import numpy as np</a:t>
            </a:r>
          </a:p>
        </p:txBody>
      </p:sp>
      <p:sp>
        <p:nvSpPr>
          <p:cNvPr id="614" name="この1文で、”np(pd)という別名をつけてnumpy(pandas)を読み込む”という…"/>
          <p:cNvSpPr txBox="1"/>
          <p:nvPr/>
        </p:nvSpPr>
        <p:spPr>
          <a:xfrm>
            <a:off x="3214459" y="6774921"/>
            <a:ext cx="14845411" cy="1364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100">
                <a:latin typeface="+mn-lt"/>
                <a:ea typeface="+mn-ea"/>
                <a:cs typeface="+mn-cs"/>
                <a:sym typeface="ヒラギノ角ゴ ProN W3"/>
              </a:defRPr>
            </a:pPr>
            <a:r>
              <a:rPr dirty="0"/>
              <a:t>この1文で、</a:t>
            </a:r>
            <a:r>
              <a:rPr lang="en-US" dirty="0"/>
              <a:t>"</a:t>
            </a:r>
            <a:r>
              <a:rPr dirty="0"/>
              <a:t>np</a:t>
            </a:r>
            <a:r>
              <a:rPr lang="en-US" dirty="0"/>
              <a:t>"</a:t>
            </a:r>
            <a:r>
              <a:rPr dirty="0"/>
              <a:t>という別名をつけてnumpyを読み込む”という</a:t>
            </a:r>
          </a:p>
          <a:p>
            <a:pPr algn="l">
              <a:defRPr sz="4100">
                <a:latin typeface="+mn-lt"/>
                <a:ea typeface="+mn-ea"/>
                <a:cs typeface="+mn-cs"/>
                <a:sym typeface="ヒラギノ角ゴ ProN W3"/>
              </a:defRPr>
            </a:pPr>
            <a:r>
              <a:rPr dirty="0" err="1"/>
              <a:t>意味になります</a:t>
            </a:r>
            <a:r>
              <a:rPr dirty="0"/>
              <a:t>。</a:t>
            </a:r>
          </a:p>
        </p:txBody>
      </p:sp>
      <p:sp>
        <p:nvSpPr>
          <p:cNvPr id="615" name="使うときは”np.処理の名前(クラスと言います)”のように、頭にnp.(or pd.)をつけます"/>
          <p:cNvSpPr txBox="1"/>
          <p:nvPr/>
        </p:nvSpPr>
        <p:spPr>
          <a:xfrm>
            <a:off x="2540126" y="9043505"/>
            <a:ext cx="18519493"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100">
                <a:latin typeface="+mn-lt"/>
                <a:ea typeface="+mn-ea"/>
                <a:cs typeface="+mn-cs"/>
                <a:sym typeface="ヒラギノ角ゴ ProN W3"/>
              </a:defRPr>
            </a:pPr>
            <a:r>
              <a:rPr dirty="0" err="1"/>
              <a:t>使うときは”</a:t>
            </a:r>
            <a:r>
              <a:rPr dirty="0" err="1">
                <a:latin typeface="ヒラギノ角ゴ ProN W6"/>
                <a:ea typeface="ヒラギノ角ゴ ProN W6"/>
                <a:cs typeface="ヒラギノ角ゴ ProN W6"/>
                <a:sym typeface="ヒラギノ角ゴ ProN W6"/>
              </a:rPr>
              <a:t>np.処理の名前</a:t>
            </a:r>
            <a:r>
              <a:rPr dirty="0"/>
              <a:t>(</a:t>
            </a:r>
            <a:r>
              <a:rPr dirty="0" err="1"/>
              <a:t>クラスと言います</a:t>
            </a:r>
            <a:r>
              <a:rPr dirty="0"/>
              <a:t>)”</a:t>
            </a:r>
            <a:r>
              <a:rPr dirty="0" err="1"/>
              <a:t>のように、頭にnp.をつけます</a:t>
            </a:r>
            <a:endParaRPr dirty="0"/>
          </a:p>
        </p:txBody>
      </p:sp>
      <p:sp>
        <p:nvSpPr>
          <p:cNvPr id="616" name="これでそれぞれのライブラリが持つクラスという機能を使用することが出来ます。"/>
          <p:cNvSpPr txBox="1"/>
          <p:nvPr/>
        </p:nvSpPr>
        <p:spPr>
          <a:xfrm>
            <a:off x="2540126" y="10191723"/>
            <a:ext cx="1927606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err="1"/>
              <a:t>これでそれぞれのライブラリが持つクラスという機能を使用することが出来ます</a:t>
            </a:r>
            <a:r>
              <a:rPr dirty="0"/>
              <a:t>。</a:t>
            </a:r>
          </a:p>
        </p:txBody>
      </p:sp>
      <p:sp>
        <p:nvSpPr>
          <p:cNvPr id="2" name="これでそれぞれのライブラリが持つクラスという機能を使用することが出来ます。">
            <a:extLst>
              <a:ext uri="{FF2B5EF4-FFF2-40B4-BE49-F238E27FC236}">
                <a16:creationId xmlns:a16="http://schemas.microsoft.com/office/drawing/2014/main" id="{F3303798-E46A-5D05-F0DC-E87556C95F80}"/>
              </a:ext>
            </a:extLst>
          </p:cNvPr>
          <p:cNvSpPr txBox="1"/>
          <p:nvPr/>
        </p:nvSpPr>
        <p:spPr>
          <a:xfrm>
            <a:off x="7806557" y="11770962"/>
            <a:ext cx="8802090"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lang="en-US" dirty="0"/>
              <a:t>1-2.py</a:t>
            </a:r>
            <a:r>
              <a:rPr lang="ja-JP" altLang="en-US" dirty="0"/>
              <a:t>のファイルを開いてみましょう</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19" name="numpyのarray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numpyのarrayについて</a:t>
            </a:r>
          </a:p>
        </p:txBody>
      </p:sp>
      <p:sp>
        <p:nvSpPr>
          <p:cNvPr id="620" name="numpyのarrayというクラスを使ってみましょう"/>
          <p:cNvSpPr txBox="1"/>
          <p:nvPr/>
        </p:nvSpPr>
        <p:spPr>
          <a:xfrm>
            <a:off x="6445681" y="2040677"/>
            <a:ext cx="11492638"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numpyのarrayというクラスを使ってみましょう</a:t>
            </a:r>
          </a:p>
        </p:txBody>
      </p:sp>
      <p:sp>
        <p:nvSpPr>
          <p:cNvPr id="621" name="リストを用いてarrayを作ります。"/>
          <p:cNvSpPr txBox="1"/>
          <p:nvPr/>
        </p:nvSpPr>
        <p:spPr>
          <a:xfrm>
            <a:off x="8142624" y="2879105"/>
            <a:ext cx="8129957"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リストを用いてarrayを作ります。</a:t>
            </a:r>
          </a:p>
        </p:txBody>
      </p:sp>
      <p:sp>
        <p:nvSpPr>
          <p:cNvPr id="622" name="変数 = np.array(リスト)"/>
          <p:cNvSpPr txBox="1"/>
          <p:nvPr/>
        </p:nvSpPr>
        <p:spPr>
          <a:xfrm>
            <a:off x="7901159" y="3853077"/>
            <a:ext cx="8612887" cy="831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atin typeface="+mn-lt"/>
                <a:ea typeface="+mn-ea"/>
                <a:cs typeface="+mn-cs"/>
                <a:sym typeface="ヒラギノ角ゴ ProN W3"/>
              </a:defRPr>
            </a:lvl1pPr>
          </a:lstStyle>
          <a:p>
            <a:r>
              <a:t>変数 =　np.array(リスト)</a:t>
            </a:r>
          </a:p>
        </p:txBody>
      </p:sp>
      <p:sp>
        <p:nvSpPr>
          <p:cNvPr id="625" name="入力"/>
          <p:cNvSpPr txBox="1"/>
          <p:nvPr/>
        </p:nvSpPr>
        <p:spPr>
          <a:xfrm>
            <a:off x="5704077" y="5619627"/>
            <a:ext cx="115570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入力</a:t>
            </a:r>
          </a:p>
        </p:txBody>
      </p:sp>
      <p:pic>
        <p:nvPicPr>
          <p:cNvPr id="3" name="図 2">
            <a:extLst>
              <a:ext uri="{FF2B5EF4-FFF2-40B4-BE49-F238E27FC236}">
                <a16:creationId xmlns:a16="http://schemas.microsoft.com/office/drawing/2014/main" id="{3612EABF-22B6-D01A-ABE8-53B4B914584A}"/>
              </a:ext>
            </a:extLst>
          </p:cNvPr>
          <p:cNvPicPr>
            <a:picLocks noChangeAspect="1"/>
          </p:cNvPicPr>
          <p:nvPr/>
        </p:nvPicPr>
        <p:blipFill>
          <a:blip r:embed="rId2"/>
          <a:stretch>
            <a:fillRect/>
          </a:stretch>
        </p:blipFill>
        <p:spPr>
          <a:xfrm>
            <a:off x="1764185" y="7128697"/>
            <a:ext cx="10191187" cy="3907898"/>
          </a:xfrm>
          <a:prstGeom prst="rect">
            <a:avLst/>
          </a:prstGeom>
        </p:spPr>
      </p:pic>
      <p:sp>
        <p:nvSpPr>
          <p:cNvPr id="4" name="出力">
            <a:extLst>
              <a:ext uri="{FF2B5EF4-FFF2-40B4-BE49-F238E27FC236}">
                <a16:creationId xmlns:a16="http://schemas.microsoft.com/office/drawing/2014/main" id="{BC52A927-CA2B-7FCE-8599-AC80ED004B3C}"/>
              </a:ext>
            </a:extLst>
          </p:cNvPr>
          <p:cNvSpPr txBox="1"/>
          <p:nvPr/>
        </p:nvSpPr>
        <p:spPr>
          <a:xfrm>
            <a:off x="18390478" y="5619627"/>
            <a:ext cx="115570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出力</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19" name="numpyのarray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numpyのarrayについて</a:t>
            </a:r>
          </a:p>
        </p:txBody>
      </p:sp>
      <p:sp>
        <p:nvSpPr>
          <p:cNvPr id="620" name="numpyのarrayというクラスを使ってみましょう"/>
          <p:cNvSpPr txBox="1"/>
          <p:nvPr/>
        </p:nvSpPr>
        <p:spPr>
          <a:xfrm>
            <a:off x="6445681" y="2040677"/>
            <a:ext cx="11492638"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numpyのarrayというクラスを使ってみましょう</a:t>
            </a:r>
          </a:p>
        </p:txBody>
      </p:sp>
      <p:sp>
        <p:nvSpPr>
          <p:cNvPr id="621" name="リストを用いてarrayを作ります。"/>
          <p:cNvSpPr txBox="1"/>
          <p:nvPr/>
        </p:nvSpPr>
        <p:spPr>
          <a:xfrm>
            <a:off x="8142624" y="2879105"/>
            <a:ext cx="8129957"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リストを用いてarrayを作ります。</a:t>
            </a:r>
          </a:p>
        </p:txBody>
      </p:sp>
      <p:sp>
        <p:nvSpPr>
          <p:cNvPr id="622" name="変数 = np.array(リスト)"/>
          <p:cNvSpPr txBox="1"/>
          <p:nvPr/>
        </p:nvSpPr>
        <p:spPr>
          <a:xfrm>
            <a:off x="7901159" y="3853077"/>
            <a:ext cx="8612887" cy="831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atin typeface="+mn-lt"/>
                <a:ea typeface="+mn-ea"/>
                <a:cs typeface="+mn-cs"/>
                <a:sym typeface="ヒラギノ角ゴ ProN W3"/>
              </a:defRPr>
            </a:lvl1pPr>
          </a:lstStyle>
          <a:p>
            <a:r>
              <a:t>変数 =　np.array(リスト)</a:t>
            </a:r>
          </a:p>
        </p:txBody>
      </p:sp>
      <p:sp>
        <p:nvSpPr>
          <p:cNvPr id="625" name="入力"/>
          <p:cNvSpPr txBox="1"/>
          <p:nvPr/>
        </p:nvSpPr>
        <p:spPr>
          <a:xfrm>
            <a:off x="5704077" y="5619627"/>
            <a:ext cx="115570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入力</a:t>
            </a:r>
          </a:p>
        </p:txBody>
      </p:sp>
      <p:pic>
        <p:nvPicPr>
          <p:cNvPr id="3" name="図 2">
            <a:extLst>
              <a:ext uri="{FF2B5EF4-FFF2-40B4-BE49-F238E27FC236}">
                <a16:creationId xmlns:a16="http://schemas.microsoft.com/office/drawing/2014/main" id="{3612EABF-22B6-D01A-ABE8-53B4B914584A}"/>
              </a:ext>
            </a:extLst>
          </p:cNvPr>
          <p:cNvPicPr>
            <a:picLocks noChangeAspect="1"/>
          </p:cNvPicPr>
          <p:nvPr/>
        </p:nvPicPr>
        <p:blipFill>
          <a:blip r:embed="rId2"/>
          <a:stretch>
            <a:fillRect/>
          </a:stretch>
        </p:blipFill>
        <p:spPr>
          <a:xfrm>
            <a:off x="1764185" y="7128697"/>
            <a:ext cx="10191187" cy="3907898"/>
          </a:xfrm>
          <a:prstGeom prst="rect">
            <a:avLst/>
          </a:prstGeom>
        </p:spPr>
      </p:pic>
      <p:sp>
        <p:nvSpPr>
          <p:cNvPr id="4" name="出力">
            <a:extLst>
              <a:ext uri="{FF2B5EF4-FFF2-40B4-BE49-F238E27FC236}">
                <a16:creationId xmlns:a16="http://schemas.microsoft.com/office/drawing/2014/main" id="{BC52A927-CA2B-7FCE-8599-AC80ED004B3C}"/>
              </a:ext>
            </a:extLst>
          </p:cNvPr>
          <p:cNvSpPr txBox="1"/>
          <p:nvPr/>
        </p:nvSpPr>
        <p:spPr>
          <a:xfrm>
            <a:off x="18390478" y="5619627"/>
            <a:ext cx="1155701"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出力</a:t>
            </a:r>
          </a:p>
        </p:txBody>
      </p:sp>
      <p:pic>
        <p:nvPicPr>
          <p:cNvPr id="6" name="図 5">
            <a:extLst>
              <a:ext uri="{FF2B5EF4-FFF2-40B4-BE49-F238E27FC236}">
                <a16:creationId xmlns:a16="http://schemas.microsoft.com/office/drawing/2014/main" id="{ED1E9431-8D1C-AEE1-28C5-3BC986E29440}"/>
              </a:ext>
            </a:extLst>
          </p:cNvPr>
          <p:cNvPicPr>
            <a:picLocks noChangeAspect="1"/>
          </p:cNvPicPr>
          <p:nvPr/>
        </p:nvPicPr>
        <p:blipFill>
          <a:blip r:embed="rId3"/>
          <a:stretch>
            <a:fillRect/>
          </a:stretch>
        </p:blipFill>
        <p:spPr>
          <a:xfrm>
            <a:off x="14886583" y="6878172"/>
            <a:ext cx="8325303" cy="5417722"/>
          </a:xfrm>
          <a:prstGeom prst="rect">
            <a:avLst/>
          </a:prstGeom>
        </p:spPr>
      </p:pic>
      <p:sp>
        <p:nvSpPr>
          <p:cNvPr id="2" name="numpyが作るデータの型をnumpy配列…">
            <a:extLst>
              <a:ext uri="{FF2B5EF4-FFF2-40B4-BE49-F238E27FC236}">
                <a16:creationId xmlns:a16="http://schemas.microsoft.com/office/drawing/2014/main" id="{5F37117E-F1F6-1954-C58A-EDD5A7D9B02C}"/>
              </a:ext>
            </a:extLst>
          </p:cNvPr>
          <p:cNvSpPr txBox="1"/>
          <p:nvPr/>
        </p:nvSpPr>
        <p:spPr>
          <a:xfrm>
            <a:off x="12669979" y="12620577"/>
            <a:ext cx="11440997" cy="610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3300">
                <a:latin typeface="+mn-lt"/>
                <a:ea typeface="+mn-ea"/>
                <a:cs typeface="+mn-cs"/>
                <a:sym typeface="ヒラギノ角ゴ ProN W3"/>
              </a:defRPr>
            </a:pPr>
            <a:r>
              <a:rPr dirty="0" err="1"/>
              <a:t>numpyが作るデータの型をnumpy配列</a:t>
            </a:r>
            <a:r>
              <a:rPr dirty="0"/>
              <a:t>(</a:t>
            </a:r>
            <a:r>
              <a:rPr dirty="0" err="1"/>
              <a:t>ndarray</a:t>
            </a:r>
            <a:r>
              <a:rPr dirty="0"/>
              <a:t>)</a:t>
            </a:r>
            <a:r>
              <a:rPr dirty="0" err="1"/>
              <a:t>と言います</a:t>
            </a:r>
            <a:endParaRPr dirty="0"/>
          </a:p>
        </p:txBody>
      </p:sp>
      <p:pic>
        <p:nvPicPr>
          <p:cNvPr id="7" name="図 6">
            <a:extLst>
              <a:ext uri="{FF2B5EF4-FFF2-40B4-BE49-F238E27FC236}">
                <a16:creationId xmlns:a16="http://schemas.microsoft.com/office/drawing/2014/main" id="{6C967847-1BF2-EA6B-5C47-077CB1097F7A}"/>
              </a:ext>
            </a:extLst>
          </p:cNvPr>
          <p:cNvPicPr>
            <a:picLocks noChangeAspect="1"/>
          </p:cNvPicPr>
          <p:nvPr/>
        </p:nvPicPr>
        <p:blipFill>
          <a:blip r:embed="rId4"/>
          <a:stretch>
            <a:fillRect/>
          </a:stretch>
        </p:blipFill>
        <p:spPr>
          <a:xfrm>
            <a:off x="17938319" y="3436271"/>
            <a:ext cx="5714809" cy="1231640"/>
          </a:xfrm>
          <a:prstGeom prst="rect">
            <a:avLst/>
          </a:prstGeom>
        </p:spPr>
      </p:pic>
    </p:spTree>
    <p:extLst>
      <p:ext uri="{BB962C8B-B14F-4D97-AF65-F5344CB8AC3E}">
        <p14:creationId xmlns:p14="http://schemas.microsoft.com/office/powerpoint/2010/main" val="222501780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30" name="numpyのarray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numpyのarrayについて</a:t>
            </a:r>
          </a:p>
        </p:txBody>
      </p:sp>
      <p:sp>
        <p:nvSpPr>
          <p:cNvPr id="631" name="numpy配列に足し算やかけ算を行うと、配列の全ての要素に対して…"/>
          <p:cNvSpPr txBox="1"/>
          <p:nvPr/>
        </p:nvSpPr>
        <p:spPr>
          <a:xfrm>
            <a:off x="4267575" y="1856133"/>
            <a:ext cx="15880055" cy="1416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100">
                <a:latin typeface="+mn-lt"/>
                <a:ea typeface="+mn-ea"/>
                <a:cs typeface="+mn-cs"/>
                <a:sym typeface="ヒラギノ角ゴ ProN W3"/>
              </a:defRPr>
            </a:pPr>
            <a:r>
              <a:t>numpy配列に足し算やかけ算を行うと、配列の全ての要素に対して</a:t>
            </a:r>
          </a:p>
          <a:p>
            <a:pPr>
              <a:defRPr sz="4100">
                <a:latin typeface="+mn-lt"/>
                <a:ea typeface="+mn-ea"/>
                <a:cs typeface="+mn-cs"/>
                <a:sym typeface="ヒラギノ角ゴ ProN W3"/>
              </a:defRPr>
            </a:pPr>
            <a:r>
              <a:t>演算が行われます。</a:t>
            </a:r>
          </a:p>
        </p:txBody>
      </p:sp>
      <p:sp>
        <p:nvSpPr>
          <p:cNvPr id="632" name="sample = np.array([1,2,3,4,5])"/>
          <p:cNvSpPr txBox="1"/>
          <p:nvPr/>
        </p:nvSpPr>
        <p:spPr>
          <a:xfrm>
            <a:off x="8364560" y="3372951"/>
            <a:ext cx="6945812"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atin typeface="+mn-lt"/>
                <a:ea typeface="+mn-ea"/>
                <a:cs typeface="+mn-cs"/>
                <a:sym typeface="ヒラギノ角ゴ ProN W3"/>
              </a:defRPr>
            </a:lvl1pPr>
          </a:lstStyle>
          <a:p>
            <a:r>
              <a:rPr lang="en-US" dirty="0"/>
              <a:t>test</a:t>
            </a:r>
            <a:r>
              <a:rPr dirty="0"/>
              <a:t> = </a:t>
            </a:r>
            <a:r>
              <a:rPr dirty="0" err="1"/>
              <a:t>np.array</a:t>
            </a:r>
            <a:r>
              <a:rPr dirty="0"/>
              <a:t>([1,2,3,4,5])</a:t>
            </a:r>
          </a:p>
        </p:txBody>
      </p:sp>
      <p:sp>
        <p:nvSpPr>
          <p:cNvPr id="635" name="入力"/>
          <p:cNvSpPr txBox="1"/>
          <p:nvPr/>
        </p:nvSpPr>
        <p:spPr>
          <a:xfrm>
            <a:off x="1804612" y="6229349"/>
            <a:ext cx="1155701"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dirty="0" err="1"/>
              <a:t>入力</a:t>
            </a:r>
            <a:endParaRPr dirty="0"/>
          </a:p>
        </p:txBody>
      </p:sp>
      <p:sp>
        <p:nvSpPr>
          <p:cNvPr id="4" name="sample = np.array([1,2,3,4,5])">
            <a:extLst>
              <a:ext uri="{FF2B5EF4-FFF2-40B4-BE49-F238E27FC236}">
                <a16:creationId xmlns:a16="http://schemas.microsoft.com/office/drawing/2014/main" id="{2FF07C59-C2CD-54D4-8CEC-FCA3BB6410D5}"/>
              </a:ext>
            </a:extLst>
          </p:cNvPr>
          <p:cNvSpPr txBox="1"/>
          <p:nvPr/>
        </p:nvSpPr>
        <p:spPr>
          <a:xfrm>
            <a:off x="8364560" y="4238290"/>
            <a:ext cx="4696799"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atin typeface="+mn-lt"/>
                <a:ea typeface="+mn-ea"/>
                <a:cs typeface="+mn-cs"/>
                <a:sym typeface="ヒラギノ角ゴ ProN W3"/>
              </a:defRPr>
            </a:lvl1pPr>
          </a:lstStyle>
          <a:p>
            <a:r>
              <a:rPr lang="en-US" dirty="0"/>
              <a:t>test2</a:t>
            </a:r>
            <a:r>
              <a:rPr dirty="0"/>
              <a:t> = </a:t>
            </a:r>
            <a:r>
              <a:rPr lang="en-US" dirty="0"/>
              <a:t>[</a:t>
            </a:r>
            <a:r>
              <a:rPr dirty="0"/>
              <a:t>1,2,3,4,5]</a:t>
            </a:r>
          </a:p>
        </p:txBody>
      </p:sp>
      <p:pic>
        <p:nvPicPr>
          <p:cNvPr id="6" name="図 5">
            <a:extLst>
              <a:ext uri="{FF2B5EF4-FFF2-40B4-BE49-F238E27FC236}">
                <a16:creationId xmlns:a16="http://schemas.microsoft.com/office/drawing/2014/main" id="{A33FEA9A-75EA-0102-8F4F-B9DEC5F02280}"/>
              </a:ext>
            </a:extLst>
          </p:cNvPr>
          <p:cNvPicPr>
            <a:picLocks noChangeAspect="1"/>
          </p:cNvPicPr>
          <p:nvPr/>
        </p:nvPicPr>
        <p:blipFill>
          <a:blip r:embed="rId2"/>
          <a:stretch>
            <a:fillRect/>
          </a:stretch>
        </p:blipFill>
        <p:spPr>
          <a:xfrm>
            <a:off x="3428265" y="6007059"/>
            <a:ext cx="6567412" cy="5378741"/>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630" name="numpyのarrayについて"/>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numpyのarrayについて</a:t>
            </a:r>
          </a:p>
        </p:txBody>
      </p:sp>
      <p:sp>
        <p:nvSpPr>
          <p:cNvPr id="631" name="numpy配列に足し算やかけ算を行うと、配列の全ての要素に対して…"/>
          <p:cNvSpPr txBox="1"/>
          <p:nvPr/>
        </p:nvSpPr>
        <p:spPr>
          <a:xfrm>
            <a:off x="4267575" y="1856133"/>
            <a:ext cx="15880055" cy="1416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100">
                <a:latin typeface="+mn-lt"/>
                <a:ea typeface="+mn-ea"/>
                <a:cs typeface="+mn-cs"/>
                <a:sym typeface="ヒラギノ角ゴ ProN W3"/>
              </a:defRPr>
            </a:pPr>
            <a:r>
              <a:t>numpy配列に足し算やかけ算を行うと、配列の全ての要素に対して</a:t>
            </a:r>
          </a:p>
          <a:p>
            <a:pPr>
              <a:defRPr sz="4100">
                <a:latin typeface="+mn-lt"/>
                <a:ea typeface="+mn-ea"/>
                <a:cs typeface="+mn-cs"/>
                <a:sym typeface="ヒラギノ角ゴ ProN W3"/>
              </a:defRPr>
            </a:pPr>
            <a:r>
              <a:t>演算が行われます。</a:t>
            </a:r>
          </a:p>
        </p:txBody>
      </p:sp>
      <p:sp>
        <p:nvSpPr>
          <p:cNvPr id="632" name="sample = np.array([1,2,3,4,5])"/>
          <p:cNvSpPr txBox="1"/>
          <p:nvPr/>
        </p:nvSpPr>
        <p:spPr>
          <a:xfrm>
            <a:off x="8364560" y="3372951"/>
            <a:ext cx="6945812"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atin typeface="+mn-lt"/>
                <a:ea typeface="+mn-ea"/>
                <a:cs typeface="+mn-cs"/>
                <a:sym typeface="ヒラギノ角ゴ ProN W3"/>
              </a:defRPr>
            </a:lvl1pPr>
          </a:lstStyle>
          <a:p>
            <a:r>
              <a:rPr lang="en-US" dirty="0"/>
              <a:t>test</a:t>
            </a:r>
            <a:r>
              <a:rPr dirty="0"/>
              <a:t> = </a:t>
            </a:r>
            <a:r>
              <a:rPr dirty="0" err="1"/>
              <a:t>np.array</a:t>
            </a:r>
            <a:r>
              <a:rPr dirty="0"/>
              <a:t>([1,2,3,4,5])</a:t>
            </a:r>
          </a:p>
        </p:txBody>
      </p:sp>
      <p:sp>
        <p:nvSpPr>
          <p:cNvPr id="635" name="入力"/>
          <p:cNvSpPr txBox="1"/>
          <p:nvPr/>
        </p:nvSpPr>
        <p:spPr>
          <a:xfrm>
            <a:off x="1804612" y="6229349"/>
            <a:ext cx="1155701"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dirty="0" err="1"/>
              <a:t>入力</a:t>
            </a:r>
            <a:endParaRPr dirty="0"/>
          </a:p>
        </p:txBody>
      </p:sp>
      <p:sp>
        <p:nvSpPr>
          <p:cNvPr id="4" name="sample = np.array([1,2,3,4,5])">
            <a:extLst>
              <a:ext uri="{FF2B5EF4-FFF2-40B4-BE49-F238E27FC236}">
                <a16:creationId xmlns:a16="http://schemas.microsoft.com/office/drawing/2014/main" id="{2FF07C59-C2CD-54D4-8CEC-FCA3BB6410D5}"/>
              </a:ext>
            </a:extLst>
          </p:cNvPr>
          <p:cNvSpPr txBox="1"/>
          <p:nvPr/>
        </p:nvSpPr>
        <p:spPr>
          <a:xfrm>
            <a:off x="8364560" y="4238290"/>
            <a:ext cx="4696799"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000">
                <a:latin typeface="+mn-lt"/>
                <a:ea typeface="+mn-ea"/>
                <a:cs typeface="+mn-cs"/>
                <a:sym typeface="ヒラギノ角ゴ ProN W3"/>
              </a:defRPr>
            </a:lvl1pPr>
          </a:lstStyle>
          <a:p>
            <a:r>
              <a:rPr lang="en-US" dirty="0"/>
              <a:t>test2</a:t>
            </a:r>
            <a:r>
              <a:rPr dirty="0"/>
              <a:t> = </a:t>
            </a:r>
            <a:r>
              <a:rPr lang="en-US" dirty="0"/>
              <a:t>[</a:t>
            </a:r>
            <a:r>
              <a:rPr dirty="0"/>
              <a:t>1,2,3,4,5]</a:t>
            </a:r>
          </a:p>
        </p:txBody>
      </p:sp>
      <p:pic>
        <p:nvPicPr>
          <p:cNvPr id="6" name="図 5">
            <a:extLst>
              <a:ext uri="{FF2B5EF4-FFF2-40B4-BE49-F238E27FC236}">
                <a16:creationId xmlns:a16="http://schemas.microsoft.com/office/drawing/2014/main" id="{A33FEA9A-75EA-0102-8F4F-B9DEC5F02280}"/>
              </a:ext>
            </a:extLst>
          </p:cNvPr>
          <p:cNvPicPr>
            <a:picLocks noChangeAspect="1"/>
          </p:cNvPicPr>
          <p:nvPr/>
        </p:nvPicPr>
        <p:blipFill>
          <a:blip r:embed="rId2"/>
          <a:stretch>
            <a:fillRect/>
          </a:stretch>
        </p:blipFill>
        <p:spPr>
          <a:xfrm>
            <a:off x="3428265" y="6007059"/>
            <a:ext cx="6567412" cy="5378741"/>
          </a:xfrm>
          <a:prstGeom prst="rect">
            <a:avLst/>
          </a:prstGeom>
        </p:spPr>
      </p:pic>
      <p:pic>
        <p:nvPicPr>
          <p:cNvPr id="8" name="図 7">
            <a:extLst>
              <a:ext uri="{FF2B5EF4-FFF2-40B4-BE49-F238E27FC236}">
                <a16:creationId xmlns:a16="http://schemas.microsoft.com/office/drawing/2014/main" id="{858BB774-0DEC-C63F-F2F4-F665FB461740}"/>
              </a:ext>
            </a:extLst>
          </p:cNvPr>
          <p:cNvPicPr>
            <a:picLocks noChangeAspect="1"/>
          </p:cNvPicPr>
          <p:nvPr/>
        </p:nvPicPr>
        <p:blipFill>
          <a:blip r:embed="rId3"/>
          <a:stretch>
            <a:fillRect/>
          </a:stretch>
        </p:blipFill>
        <p:spPr>
          <a:xfrm>
            <a:off x="13233991" y="5975663"/>
            <a:ext cx="10213146" cy="6825937"/>
          </a:xfrm>
          <a:prstGeom prst="rect">
            <a:avLst/>
          </a:prstGeom>
        </p:spPr>
      </p:pic>
      <p:sp>
        <p:nvSpPr>
          <p:cNvPr id="11" name="入力">
            <a:extLst>
              <a:ext uri="{FF2B5EF4-FFF2-40B4-BE49-F238E27FC236}">
                <a16:creationId xmlns:a16="http://schemas.microsoft.com/office/drawing/2014/main" id="{066AAEC7-FA0F-4D68-A380-10FE602B910E}"/>
              </a:ext>
            </a:extLst>
          </p:cNvPr>
          <p:cNvSpPr txBox="1"/>
          <p:nvPr/>
        </p:nvSpPr>
        <p:spPr>
          <a:xfrm>
            <a:off x="11614919" y="6176908"/>
            <a:ext cx="1154162"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lang="ja-JP" altLang="en-US" dirty="0"/>
              <a:t>出</a:t>
            </a:r>
            <a:r>
              <a:rPr dirty="0"/>
              <a:t>力</a:t>
            </a:r>
          </a:p>
        </p:txBody>
      </p:sp>
    </p:spTree>
    <p:extLst>
      <p:ext uri="{BB962C8B-B14F-4D97-AF65-F5344CB8AC3E}">
        <p14:creationId xmlns:p14="http://schemas.microsoft.com/office/powerpoint/2010/main" val="5543126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5673360-71C2-4159-BC97-CAEE6F921D01}"/>
              </a:ext>
            </a:extLst>
          </p:cNvPr>
          <p:cNvPicPr>
            <a:picLocks noChangeAspect="1"/>
          </p:cNvPicPr>
          <p:nvPr/>
        </p:nvPicPr>
        <p:blipFill>
          <a:blip r:embed="rId2"/>
          <a:stretch>
            <a:fillRect/>
          </a:stretch>
        </p:blipFill>
        <p:spPr>
          <a:xfrm>
            <a:off x="4664508" y="2527734"/>
            <a:ext cx="13616596" cy="10394349"/>
          </a:xfrm>
          <a:prstGeom prst="rect">
            <a:avLst/>
          </a:prstGeom>
        </p:spPr>
      </p:pic>
      <p:sp>
        <p:nvSpPr>
          <p:cNvPr id="169" name="四角形"/>
          <p:cNvSpPr/>
          <p:nvPr/>
        </p:nvSpPr>
        <p:spPr>
          <a:xfrm>
            <a:off x="-9021" y="-24203"/>
            <a:ext cx="24402042" cy="1744021"/>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10" name="楕円">
            <a:extLst>
              <a:ext uri="{FF2B5EF4-FFF2-40B4-BE49-F238E27FC236}">
                <a16:creationId xmlns:a16="http://schemas.microsoft.com/office/drawing/2014/main" id="{C8502DE6-029A-40A3-B1BC-648D543B7494}"/>
              </a:ext>
            </a:extLst>
          </p:cNvPr>
          <p:cNvSpPr/>
          <p:nvPr/>
        </p:nvSpPr>
        <p:spPr>
          <a:xfrm>
            <a:off x="5742253" y="8219501"/>
            <a:ext cx="4154553" cy="934597"/>
          </a:xfrm>
          <a:prstGeom prst="ellipse">
            <a:avLst/>
          </a:prstGeom>
          <a:ln w="88900">
            <a:solidFill>
              <a:srgbClr val="FF0000"/>
            </a:solidFill>
            <a:miter lim="400000"/>
          </a:ln>
        </p:spPr>
        <p:txBody>
          <a:bodyPr lIns="38100" tIns="38100" rIns="38100" bIns="38100" anchor="ctr"/>
          <a:lstStyle/>
          <a:p>
            <a:pPr defTabSz="825500">
              <a:defRPr sz="3000">
                <a:solidFill>
                  <a:srgbClr val="FFFFFF"/>
                </a:solidFill>
              </a:defRPr>
            </a:pPr>
            <a:endParaRPr/>
          </a:p>
        </p:txBody>
      </p:sp>
      <p:sp>
        <p:nvSpPr>
          <p:cNvPr id="6" name="Anacondaを起動しよう">
            <a:extLst>
              <a:ext uri="{FF2B5EF4-FFF2-40B4-BE49-F238E27FC236}">
                <a16:creationId xmlns:a16="http://schemas.microsoft.com/office/drawing/2014/main" id="{07501922-B7B1-4D86-8FBE-FBA889C84E2D}"/>
              </a:ext>
            </a:extLst>
          </p:cNvPr>
          <p:cNvSpPr txBox="1"/>
          <p:nvPr/>
        </p:nvSpPr>
        <p:spPr>
          <a:xfrm>
            <a:off x="6244590" y="311764"/>
            <a:ext cx="12359154" cy="1072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300">
                <a:solidFill>
                  <a:srgbClr val="FFFFFE"/>
                </a:solidFill>
                <a:latin typeface="ヒラギノ丸ゴ ProN W4"/>
                <a:ea typeface="ヒラギノ丸ゴ ProN W4"/>
                <a:cs typeface="ヒラギノ丸ゴ ProN W4"/>
                <a:sym typeface="ヒラギノ丸ゴ ProN W4"/>
              </a:defRPr>
            </a:lvl1pPr>
          </a:lstStyle>
          <a:p>
            <a:r>
              <a:rPr lang="en-US" altLang="ja-JP" dirty="0" err="1"/>
              <a:t>Winpython</a:t>
            </a:r>
            <a:r>
              <a:rPr dirty="0" err="1"/>
              <a:t>を起動し</a:t>
            </a:r>
            <a:r>
              <a:rPr lang="ja-JP" altLang="en-US" dirty="0"/>
              <a:t>ましょ</a:t>
            </a:r>
            <a:r>
              <a:rPr dirty="0"/>
              <a:t>う</a:t>
            </a:r>
            <a:r>
              <a:rPr lang="en-US" dirty="0"/>
              <a:t>(Windows)</a:t>
            </a:r>
            <a:endParaRPr dirty="0"/>
          </a:p>
        </p:txBody>
      </p:sp>
    </p:spTree>
    <p:extLst>
      <p:ext uri="{BB962C8B-B14F-4D97-AF65-F5344CB8AC3E}">
        <p14:creationId xmlns:p14="http://schemas.microsoft.com/office/powerpoint/2010/main" val="192792022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58" name="matplotlib"/>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matplotlib</a:t>
            </a:r>
          </a:p>
        </p:txBody>
      </p:sp>
      <p:sp>
        <p:nvSpPr>
          <p:cNvPr id="759" name="matplotlibは図を書く機能を持ったライブラリです"/>
          <p:cNvSpPr txBox="1"/>
          <p:nvPr/>
        </p:nvSpPr>
        <p:spPr>
          <a:xfrm>
            <a:off x="6170231" y="2182839"/>
            <a:ext cx="12043538" cy="628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matplotlibは図を書く機能を持ったライブラリです</a:t>
            </a:r>
          </a:p>
        </p:txBody>
      </p:sp>
      <p:sp>
        <p:nvSpPr>
          <p:cNvPr id="760" name="import matplotlib.pyplot as plt"/>
          <p:cNvSpPr txBox="1"/>
          <p:nvPr/>
        </p:nvSpPr>
        <p:spPr>
          <a:xfrm>
            <a:off x="7625540" y="3633224"/>
            <a:ext cx="8405877"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solidFill>
                  <a:schemeClr val="accent5">
                    <a:hueOff val="-82419"/>
                    <a:satOff val="-9513"/>
                    <a:lumOff val="-16343"/>
                  </a:schemeClr>
                </a:solidFill>
              </a:defRPr>
            </a:lvl1pPr>
          </a:lstStyle>
          <a:p>
            <a:r>
              <a:t>import matplotlib.pyplot as plt</a:t>
            </a:r>
          </a:p>
        </p:txBody>
      </p:sp>
      <p:sp>
        <p:nvSpPr>
          <p:cNvPr id="761" name="matplotlibの中のpyplotというモジュールをpltと省略してインポートします"/>
          <p:cNvSpPr txBox="1"/>
          <p:nvPr/>
        </p:nvSpPr>
        <p:spPr>
          <a:xfrm>
            <a:off x="3981774" y="4747133"/>
            <a:ext cx="17431005"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matplotlibの中のpyplotというモジュールをpltと省略してインポートします</a:t>
            </a:r>
          </a:p>
        </p:txBody>
      </p:sp>
      <p:graphicFrame>
        <p:nvGraphicFramePr>
          <p:cNvPr id="762" name="表"/>
          <p:cNvGraphicFramePr/>
          <p:nvPr/>
        </p:nvGraphicFramePr>
        <p:xfrm>
          <a:off x="8125391" y="6282628"/>
          <a:ext cx="7406173" cy="5819473"/>
        </p:xfrm>
        <a:graphic>
          <a:graphicData uri="http://schemas.openxmlformats.org/drawingml/2006/table">
            <a:tbl>
              <a:tblPr firstRow="1" firstCol="1" bandRow="1">
                <a:tableStyleId>{4C3C2611-4C71-4FC5-86AE-919BDF0F9419}</a:tableStyleId>
              </a:tblPr>
              <a:tblGrid>
                <a:gridCol w="1377644">
                  <a:extLst>
                    <a:ext uri="{9D8B030D-6E8A-4147-A177-3AD203B41FA5}">
                      <a16:colId xmlns:a16="http://schemas.microsoft.com/office/drawing/2014/main" val="20000"/>
                    </a:ext>
                  </a:extLst>
                </a:gridCol>
                <a:gridCol w="2084540">
                  <a:extLst>
                    <a:ext uri="{9D8B030D-6E8A-4147-A177-3AD203B41FA5}">
                      <a16:colId xmlns:a16="http://schemas.microsoft.com/office/drawing/2014/main" val="20001"/>
                    </a:ext>
                  </a:extLst>
                </a:gridCol>
                <a:gridCol w="3943989">
                  <a:extLst>
                    <a:ext uri="{9D8B030D-6E8A-4147-A177-3AD203B41FA5}">
                      <a16:colId xmlns:a16="http://schemas.microsoft.com/office/drawing/2014/main" val="20002"/>
                    </a:ext>
                  </a:extLst>
                </a:gridCol>
              </a:tblGrid>
              <a:tr h="1049360">
                <a:tc>
                  <a:txBody>
                    <a:bodyPr/>
                    <a:lstStyle/>
                    <a:p>
                      <a:pPr defTabSz="914400">
                        <a:defRPr sz="1800" b="0">
                          <a:solidFill>
                            <a:srgbClr val="000000"/>
                          </a:solidFill>
                        </a:defRPr>
                      </a:pPr>
                      <a:r>
                        <a:rPr sz="3200">
                          <a:solidFill>
                            <a:srgbClr val="FFFFFF"/>
                          </a:solidFill>
                          <a:sym typeface="ヒラギノ角ゴ ProN W6"/>
                        </a:rPr>
                        <a:t>被験者</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年齢</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歯周病の歯の本数</a:t>
                      </a:r>
                    </a:p>
                  </a:txBody>
                  <a:tcPr marL="50800" marR="50800" marT="50800" marB="50800" anchor="ctr" horzOverflow="overflow"/>
                </a:tc>
                <a:extLst>
                  <a:ext uri="{0D108BD9-81ED-4DB2-BD59-A6C34878D82A}">
                    <a16:rowId xmlns:a16="http://schemas.microsoft.com/office/drawing/2014/main" val="10000"/>
                  </a:ext>
                </a:extLst>
              </a:tr>
              <a:tr h="919584">
                <a:tc>
                  <a:txBody>
                    <a:bodyPr/>
                    <a:lstStyle/>
                    <a:p>
                      <a:pPr defTabSz="914400">
                        <a:defRPr sz="1800" b="0">
                          <a:solidFill>
                            <a:srgbClr val="000000"/>
                          </a:solidFill>
                        </a:defRPr>
                      </a:pPr>
                      <a:r>
                        <a:rPr sz="3200">
                          <a:solidFill>
                            <a:srgbClr val="FFFFFF"/>
                          </a:solidFill>
                          <a:sym typeface="ヒラギノ角ゴ ProN W6"/>
                        </a:rPr>
                        <a:t>1</a:t>
                      </a:r>
                    </a:p>
                  </a:txBody>
                  <a:tcPr marL="50800" marR="50800" marT="50800" marB="50800" anchor="ctr" horzOverflow="overflow"/>
                </a:tc>
                <a:tc>
                  <a:txBody>
                    <a:bodyPr/>
                    <a:lstStyle/>
                    <a:p>
                      <a:pPr defTabSz="914400">
                        <a:defRPr sz="1800"/>
                      </a:pPr>
                      <a:r>
                        <a:rPr sz="3200">
                          <a:sym typeface="ヒラギノ角ゴ ProN W3"/>
                        </a:rPr>
                        <a:t>35</a:t>
                      </a:r>
                    </a:p>
                  </a:txBody>
                  <a:tcPr marL="50800" marR="50800" marT="50800" marB="50800" anchor="ctr" horzOverflow="overflow"/>
                </a:tc>
                <a:tc>
                  <a:txBody>
                    <a:bodyPr/>
                    <a:lstStyle/>
                    <a:p>
                      <a:pPr defTabSz="914400">
                        <a:defRPr sz="1800"/>
                      </a:pPr>
                      <a:r>
                        <a:rPr sz="3200">
                          <a:sym typeface="ヒラギノ角ゴ ProN W3"/>
                        </a:rPr>
                        <a:t>3</a:t>
                      </a:r>
                    </a:p>
                  </a:txBody>
                  <a:tcPr marL="50800" marR="50800" marT="50800" marB="50800" anchor="ctr" horzOverflow="overflow"/>
                </a:tc>
                <a:extLst>
                  <a:ext uri="{0D108BD9-81ED-4DB2-BD59-A6C34878D82A}">
                    <a16:rowId xmlns:a16="http://schemas.microsoft.com/office/drawing/2014/main" val="10001"/>
                  </a:ext>
                </a:extLst>
              </a:tr>
              <a:tr h="974062">
                <a:tc>
                  <a:txBody>
                    <a:bodyPr/>
                    <a:lstStyle/>
                    <a:p>
                      <a:pPr defTabSz="914400">
                        <a:defRPr sz="1800" b="0">
                          <a:solidFill>
                            <a:srgbClr val="000000"/>
                          </a:solidFill>
                        </a:defRPr>
                      </a:pPr>
                      <a:r>
                        <a:rPr sz="3200">
                          <a:solidFill>
                            <a:srgbClr val="FFFFFF"/>
                          </a:solidFill>
                          <a:sym typeface="ヒラギノ角ゴ ProN W6"/>
                        </a:rPr>
                        <a:t>2</a:t>
                      </a:r>
                    </a:p>
                  </a:txBody>
                  <a:tcPr marL="50800" marR="50800" marT="50800" marB="50800" anchor="ctr" horzOverflow="overflow"/>
                </a:tc>
                <a:tc>
                  <a:txBody>
                    <a:bodyPr/>
                    <a:lstStyle/>
                    <a:p>
                      <a:pPr defTabSz="914400">
                        <a:defRPr sz="1800"/>
                      </a:pPr>
                      <a:r>
                        <a:rPr sz="3200">
                          <a:sym typeface="ヒラギノ角ゴ ProN W3"/>
                        </a:rPr>
                        <a:t>21</a:t>
                      </a:r>
                    </a:p>
                  </a:txBody>
                  <a:tcPr marL="50800" marR="50800" marT="50800" marB="50800" anchor="ctr" horzOverflow="overflow"/>
                </a:tc>
                <a:tc>
                  <a:txBody>
                    <a:bodyPr/>
                    <a:lstStyle/>
                    <a:p>
                      <a:pPr defTabSz="914400">
                        <a:defRPr sz="1800"/>
                      </a:pPr>
                      <a:r>
                        <a:rPr sz="3200">
                          <a:sym typeface="ヒラギノ角ゴ ProN W3"/>
                        </a:rPr>
                        <a:t>0</a:t>
                      </a:r>
                    </a:p>
                  </a:txBody>
                  <a:tcPr marL="50800" marR="50800" marT="50800" marB="50800" anchor="ctr" horzOverflow="overflow"/>
                </a:tc>
                <a:extLst>
                  <a:ext uri="{0D108BD9-81ED-4DB2-BD59-A6C34878D82A}">
                    <a16:rowId xmlns:a16="http://schemas.microsoft.com/office/drawing/2014/main" val="10002"/>
                  </a:ext>
                </a:extLst>
              </a:tr>
              <a:tr h="947893">
                <a:tc>
                  <a:txBody>
                    <a:bodyPr/>
                    <a:lstStyle/>
                    <a:p>
                      <a:pPr defTabSz="914400">
                        <a:defRPr sz="1800" b="0">
                          <a:solidFill>
                            <a:srgbClr val="000000"/>
                          </a:solidFill>
                        </a:defRPr>
                      </a:pPr>
                      <a:r>
                        <a:rPr sz="3200">
                          <a:solidFill>
                            <a:srgbClr val="FFFFFF"/>
                          </a:solidFill>
                          <a:sym typeface="ヒラギノ角ゴ ProN W6"/>
                        </a:rPr>
                        <a:t>3</a:t>
                      </a:r>
                    </a:p>
                  </a:txBody>
                  <a:tcPr marL="50800" marR="50800" marT="50800" marB="50800" anchor="ctr" horzOverflow="overflow"/>
                </a:tc>
                <a:tc>
                  <a:txBody>
                    <a:bodyPr/>
                    <a:lstStyle/>
                    <a:p>
                      <a:pPr defTabSz="914400">
                        <a:defRPr sz="1800"/>
                      </a:pPr>
                      <a:r>
                        <a:rPr sz="3200">
                          <a:sym typeface="ヒラギノ角ゴ ProN W3"/>
                        </a:rPr>
                        <a:t>45</a:t>
                      </a:r>
                    </a:p>
                  </a:txBody>
                  <a:tcPr marL="50800" marR="50800" marT="50800" marB="50800" anchor="ctr" horzOverflow="overflow"/>
                </a:tc>
                <a:tc>
                  <a:txBody>
                    <a:bodyPr/>
                    <a:lstStyle/>
                    <a:p>
                      <a:pPr defTabSz="914400">
                        <a:defRPr sz="1800"/>
                      </a:pPr>
                      <a:r>
                        <a:rPr sz="3200">
                          <a:sym typeface="ヒラギノ角ゴ ProN W3"/>
                        </a:rPr>
                        <a:t>6</a:t>
                      </a:r>
                    </a:p>
                  </a:txBody>
                  <a:tcPr marL="50800" marR="50800" marT="50800" marB="50800" anchor="ctr" horzOverflow="overflow"/>
                </a:tc>
                <a:extLst>
                  <a:ext uri="{0D108BD9-81ED-4DB2-BD59-A6C34878D82A}">
                    <a16:rowId xmlns:a16="http://schemas.microsoft.com/office/drawing/2014/main" val="10003"/>
                  </a:ext>
                </a:extLst>
              </a:tr>
              <a:tr h="846232">
                <a:tc>
                  <a:txBody>
                    <a:bodyPr/>
                    <a:lstStyle/>
                    <a:p>
                      <a:pPr defTabSz="914400">
                        <a:defRPr sz="1800" b="0">
                          <a:solidFill>
                            <a:srgbClr val="000000"/>
                          </a:solidFill>
                        </a:defRPr>
                      </a:pPr>
                      <a:r>
                        <a:rPr sz="3200">
                          <a:solidFill>
                            <a:srgbClr val="FFFFFF"/>
                          </a:solidFill>
                          <a:sym typeface="ヒラギノ角ゴ ProN W6"/>
                        </a:rPr>
                        <a:t>4</a:t>
                      </a:r>
                    </a:p>
                  </a:txBody>
                  <a:tcPr marL="50800" marR="50800" marT="50800" marB="50800" anchor="ctr" horzOverflow="overflow"/>
                </a:tc>
                <a:tc>
                  <a:txBody>
                    <a:bodyPr/>
                    <a:lstStyle/>
                    <a:p>
                      <a:pPr defTabSz="914400">
                        <a:defRPr sz="1800"/>
                      </a:pPr>
                      <a:r>
                        <a:rPr sz="3200">
                          <a:sym typeface="ヒラギノ角ゴ ProN W3"/>
                        </a:rPr>
                        <a:t>58</a:t>
                      </a:r>
                    </a:p>
                  </a:txBody>
                  <a:tcPr marL="50800" marR="50800" marT="50800" marB="50800" anchor="ctr" horzOverflow="overflow"/>
                </a:tc>
                <a:tc>
                  <a:txBody>
                    <a:bodyPr/>
                    <a:lstStyle/>
                    <a:p>
                      <a:pPr defTabSz="914400">
                        <a:defRPr sz="1800"/>
                      </a:pPr>
                      <a:r>
                        <a:rPr sz="3200">
                          <a:sym typeface="ヒラギノ角ゴ ProN W3"/>
                        </a:rPr>
                        <a:t>8</a:t>
                      </a:r>
                    </a:p>
                  </a:txBody>
                  <a:tcPr marL="50800" marR="50800" marT="50800" marB="50800" anchor="ctr" horzOverflow="overflow"/>
                </a:tc>
                <a:extLst>
                  <a:ext uri="{0D108BD9-81ED-4DB2-BD59-A6C34878D82A}">
                    <a16:rowId xmlns:a16="http://schemas.microsoft.com/office/drawing/2014/main" val="10004"/>
                  </a:ext>
                </a:extLst>
              </a:tr>
              <a:tr h="1082342">
                <a:tc>
                  <a:txBody>
                    <a:bodyPr/>
                    <a:lstStyle/>
                    <a:p>
                      <a:pPr defTabSz="914400">
                        <a:defRPr sz="1800" b="0">
                          <a:solidFill>
                            <a:srgbClr val="000000"/>
                          </a:solidFill>
                        </a:defRPr>
                      </a:pPr>
                      <a:r>
                        <a:rPr sz="3200">
                          <a:solidFill>
                            <a:srgbClr val="FFFFFF"/>
                          </a:solidFill>
                          <a:sym typeface="ヒラギノ角ゴ ProN W6"/>
                        </a:rPr>
                        <a:t>5</a:t>
                      </a:r>
                    </a:p>
                  </a:txBody>
                  <a:tcPr marL="50800" marR="50800" marT="50800" marB="50800" anchor="ctr" horzOverflow="overflow"/>
                </a:tc>
                <a:tc>
                  <a:txBody>
                    <a:bodyPr/>
                    <a:lstStyle/>
                    <a:p>
                      <a:pPr defTabSz="914400">
                        <a:defRPr sz="1800"/>
                      </a:pPr>
                      <a:r>
                        <a:rPr sz="3200">
                          <a:sym typeface="ヒラギノ角ゴ ProN W3"/>
                        </a:rPr>
                        <a:t>77</a:t>
                      </a:r>
                    </a:p>
                  </a:txBody>
                  <a:tcPr marL="50800" marR="50800" marT="50800" marB="50800" anchor="ctr" horzOverflow="overflow"/>
                </a:tc>
                <a:tc>
                  <a:txBody>
                    <a:bodyPr/>
                    <a:lstStyle/>
                    <a:p>
                      <a:pPr defTabSz="914400">
                        <a:defRPr sz="1800"/>
                      </a:pPr>
                      <a:r>
                        <a:rPr sz="3200">
                          <a:sym typeface="ヒラギノ角ゴ ProN W3"/>
                        </a:rPr>
                        <a:t>13</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763" name="この様なデータを使って作図をしてみます"/>
          <p:cNvSpPr txBox="1"/>
          <p:nvPr/>
        </p:nvSpPr>
        <p:spPr>
          <a:xfrm>
            <a:off x="6848110" y="12510189"/>
            <a:ext cx="9960738" cy="628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t>この様なデータを使って作図をしてみます</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F8BA609-50F3-BC3C-1C7F-AE66093DCF38}"/>
              </a:ext>
            </a:extLst>
          </p:cNvPr>
          <p:cNvPicPr>
            <a:picLocks noChangeAspect="1"/>
          </p:cNvPicPr>
          <p:nvPr/>
        </p:nvPicPr>
        <p:blipFill>
          <a:blip r:embed="rId2"/>
          <a:stretch>
            <a:fillRect/>
          </a:stretch>
        </p:blipFill>
        <p:spPr>
          <a:xfrm>
            <a:off x="5544168" y="2830859"/>
            <a:ext cx="12532811" cy="10225573"/>
          </a:xfrm>
          <a:prstGeom prst="rect">
            <a:avLst/>
          </a:prstGeom>
        </p:spPr>
      </p:pic>
      <p:sp>
        <p:nvSpPr>
          <p:cNvPr id="766"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67" name="#5) をコピーして一度に実行する"/>
          <p:cNvSpPr txBox="1"/>
          <p:nvPr/>
        </p:nvSpPr>
        <p:spPr>
          <a:xfrm>
            <a:off x="5909149" y="182102"/>
            <a:ext cx="12565702" cy="104131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100">
                <a:solidFill>
                  <a:srgbClr val="FFFFFF"/>
                </a:solidFill>
              </a:defRPr>
            </a:lvl1pPr>
          </a:lstStyle>
          <a:p>
            <a:r>
              <a:rPr lang="en-US" dirty="0"/>
              <a:t>matplotlib</a:t>
            </a:r>
            <a:r>
              <a:rPr lang="ja-JP" altLang="en-US" dirty="0"/>
              <a:t>の実行</a:t>
            </a:r>
            <a:endParaRPr dirty="0"/>
          </a:p>
        </p:txBody>
      </p:sp>
      <p:sp>
        <p:nvSpPr>
          <p:cNvPr id="769" name="円形"/>
          <p:cNvSpPr/>
          <p:nvPr/>
        </p:nvSpPr>
        <p:spPr>
          <a:xfrm>
            <a:off x="11227298" y="3058452"/>
            <a:ext cx="1270001" cy="1270001"/>
          </a:xfrm>
          <a:prstGeom prst="ellipse">
            <a:avLst/>
          </a:prstGeom>
          <a:ln w="1143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5" name="円形">
            <a:extLst>
              <a:ext uri="{FF2B5EF4-FFF2-40B4-BE49-F238E27FC236}">
                <a16:creationId xmlns:a16="http://schemas.microsoft.com/office/drawing/2014/main" id="{81BD7790-0757-6127-81FA-35CA9BEE8303}"/>
              </a:ext>
            </a:extLst>
          </p:cNvPr>
          <p:cNvSpPr/>
          <p:nvPr/>
        </p:nvSpPr>
        <p:spPr>
          <a:xfrm>
            <a:off x="5718620" y="6619218"/>
            <a:ext cx="7421126" cy="5130562"/>
          </a:xfrm>
          <a:prstGeom prst="ellipse">
            <a:avLst/>
          </a:prstGeom>
          <a:ln w="1143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sz="4000"/>
          </a:p>
        </p:txBody>
      </p:sp>
      <p:sp>
        <p:nvSpPr>
          <p:cNvPr id="6" name="テキスト ボックス 5">
            <a:extLst>
              <a:ext uri="{FF2B5EF4-FFF2-40B4-BE49-F238E27FC236}">
                <a16:creationId xmlns:a16="http://schemas.microsoft.com/office/drawing/2014/main" id="{A7DFD674-68D3-82B1-BA87-0F4BC41388F7}"/>
              </a:ext>
            </a:extLst>
          </p:cNvPr>
          <p:cNvSpPr txBox="1"/>
          <p:nvPr/>
        </p:nvSpPr>
        <p:spPr>
          <a:xfrm>
            <a:off x="2870526" y="1895862"/>
            <a:ext cx="17509602"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matplotlib</a:t>
            </a:r>
            <a:r>
              <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は複数行を選んでから</a:t>
            </a:r>
            <a:r>
              <a:rPr lang="en-US" altLang="ja-JP" sz="4400" dirty="0"/>
              <a:t>(</a:t>
            </a:r>
            <a:r>
              <a:rPr lang="ja-JP" altLang="en-US" sz="4400" dirty="0"/>
              <a:t>今回は</a:t>
            </a:r>
            <a:r>
              <a:rPr lang="en-US" altLang="ja-JP" sz="4400" dirty="0"/>
              <a:t>48</a:t>
            </a:r>
            <a:r>
              <a:rPr lang="ja-JP" altLang="en-US" sz="4400" dirty="0"/>
              <a:t>行目から</a:t>
            </a:r>
            <a:r>
              <a:rPr lang="en-US" altLang="ja-JP" sz="4400" dirty="0"/>
              <a:t>58</a:t>
            </a:r>
            <a:r>
              <a:rPr lang="ja-JP" altLang="en-US" sz="4400" dirty="0"/>
              <a:t>行目</a:t>
            </a:r>
            <a:r>
              <a:rPr lang="en-US" altLang="ja-JP" sz="4400" dirty="0"/>
              <a:t>)</a:t>
            </a:r>
            <a:r>
              <a:rPr lang="ja-JP" altLang="en-US" sz="4400" dirty="0"/>
              <a:t>実行します</a:t>
            </a:r>
            <a:endPar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7" name="テキスト ボックス 6">
            <a:extLst>
              <a:ext uri="{FF2B5EF4-FFF2-40B4-BE49-F238E27FC236}">
                <a16:creationId xmlns:a16="http://schemas.microsoft.com/office/drawing/2014/main" id="{40D79D34-DE66-7F4F-44EA-8B199965E427}"/>
              </a:ext>
            </a:extLst>
          </p:cNvPr>
          <p:cNvSpPr txBox="1"/>
          <p:nvPr/>
        </p:nvSpPr>
        <p:spPr>
          <a:xfrm>
            <a:off x="11988806" y="6788035"/>
            <a:ext cx="1016986" cy="718145"/>
          </a:xfrm>
          <a:prstGeom prst="rect">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ja-JP" altLang="en-US" sz="4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rPr>
              <a:t>１</a:t>
            </a:r>
          </a:p>
        </p:txBody>
      </p:sp>
      <p:sp>
        <p:nvSpPr>
          <p:cNvPr id="8" name="テキスト ボックス 7">
            <a:extLst>
              <a:ext uri="{FF2B5EF4-FFF2-40B4-BE49-F238E27FC236}">
                <a16:creationId xmlns:a16="http://schemas.microsoft.com/office/drawing/2014/main" id="{EE746BDE-327C-C8AD-F311-324074881DDB}"/>
              </a:ext>
            </a:extLst>
          </p:cNvPr>
          <p:cNvSpPr txBox="1"/>
          <p:nvPr/>
        </p:nvSpPr>
        <p:spPr>
          <a:xfrm>
            <a:off x="12312983" y="4196973"/>
            <a:ext cx="1016986" cy="718145"/>
          </a:xfrm>
          <a:prstGeom prst="rect">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ja-JP" sz="4000" dirty="0">
                <a:solidFill>
                  <a:schemeClr val="bg1"/>
                </a:solidFill>
              </a:rPr>
              <a:t>2</a:t>
            </a:r>
            <a:endParaRPr kumimoji="0" lang="ja-JP" altLang="en-US" sz="4000" b="0" i="0" u="none" strike="noStrike" cap="none" spc="0" normalizeH="0" baseline="0" dirty="0">
              <a:ln>
                <a:noFill/>
              </a:ln>
              <a:solidFill>
                <a:schemeClr val="bg1"/>
              </a:solidFill>
              <a:effectLst/>
              <a:uFillTx/>
              <a:latin typeface="ヒラギノ角ゴ ProN W6"/>
              <a:ea typeface="ヒラギノ角ゴ ProN W6"/>
              <a:cs typeface="ヒラギノ角ゴ ProN W6"/>
              <a:sym typeface="ヒラギノ角ゴ ProN W6"/>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C86333C-2DCB-14BB-2058-A0F73CEB7028}"/>
              </a:ext>
            </a:extLst>
          </p:cNvPr>
          <p:cNvPicPr>
            <a:picLocks noChangeAspect="1"/>
          </p:cNvPicPr>
          <p:nvPr/>
        </p:nvPicPr>
        <p:blipFill>
          <a:blip r:embed="rId2"/>
          <a:stretch>
            <a:fillRect/>
          </a:stretch>
        </p:blipFill>
        <p:spPr>
          <a:xfrm>
            <a:off x="3077416" y="1771874"/>
            <a:ext cx="17770890" cy="10113903"/>
          </a:xfrm>
          <a:prstGeom prst="rect">
            <a:avLst/>
          </a:prstGeom>
        </p:spPr>
      </p:pic>
      <p:sp>
        <p:nvSpPr>
          <p:cNvPr id="77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73" name="楕円"/>
          <p:cNvSpPr/>
          <p:nvPr/>
        </p:nvSpPr>
        <p:spPr>
          <a:xfrm>
            <a:off x="13454042" y="3024633"/>
            <a:ext cx="5217829" cy="3482177"/>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74" name="右上に作図された(右上には変数が表示されます)"/>
          <p:cNvSpPr txBox="1"/>
          <p:nvPr/>
        </p:nvSpPr>
        <p:spPr>
          <a:xfrm>
            <a:off x="4621026" y="11988336"/>
            <a:ext cx="15141967" cy="1364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100">
                <a:latin typeface="+mn-lt"/>
                <a:ea typeface="+mn-ea"/>
                <a:cs typeface="+mn-cs"/>
                <a:sym typeface="ヒラギノ角ゴ ProN W3"/>
              </a:defRPr>
            </a:lvl1pPr>
          </a:lstStyle>
          <a:p>
            <a:r>
              <a:rPr lang="ja-JP" altLang="en-US" dirty="0"/>
              <a:t>右上のプロットをクリックすると図が表示されます。</a:t>
            </a:r>
            <a:endParaRPr lang="en-US" altLang="ja-JP" dirty="0"/>
          </a:p>
          <a:p>
            <a:r>
              <a:rPr lang="en-US" altLang="ja-JP" dirty="0"/>
              <a:t>(</a:t>
            </a:r>
            <a:r>
              <a:rPr lang="ja-JP" altLang="en-US" dirty="0"/>
              <a:t>コンソールにも図が表示出来ますが初期設定では出てきません</a:t>
            </a:r>
            <a:r>
              <a:rPr lang="en-US" altLang="ja-JP" dirty="0"/>
              <a:t>)</a:t>
            </a:r>
            <a:endParaRPr dirty="0"/>
          </a:p>
        </p:txBody>
      </p:sp>
      <p:sp>
        <p:nvSpPr>
          <p:cNvPr id="775" name="実行してみる"/>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実行してみる</a:t>
            </a:r>
          </a:p>
        </p:txBody>
      </p:sp>
      <p:sp>
        <p:nvSpPr>
          <p:cNvPr id="11" name="楕円">
            <a:extLst>
              <a:ext uri="{FF2B5EF4-FFF2-40B4-BE49-F238E27FC236}">
                <a16:creationId xmlns:a16="http://schemas.microsoft.com/office/drawing/2014/main" id="{CA3E3D01-24BD-40B0-9E7E-0D2A3B19D17A}"/>
              </a:ext>
            </a:extLst>
          </p:cNvPr>
          <p:cNvSpPr/>
          <p:nvPr/>
        </p:nvSpPr>
        <p:spPr>
          <a:xfrm>
            <a:off x="16445729" y="6506810"/>
            <a:ext cx="1772118" cy="644030"/>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78"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779" name="実際に指示しているプログラムは６行…"/>
          <p:cNvSpPr txBox="1"/>
          <p:nvPr/>
        </p:nvSpPr>
        <p:spPr>
          <a:xfrm>
            <a:off x="14035601" y="11652904"/>
            <a:ext cx="9123427" cy="1435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200">
                <a:latin typeface="+mn-lt"/>
                <a:ea typeface="+mn-ea"/>
                <a:cs typeface="+mn-cs"/>
                <a:sym typeface="ヒラギノ角ゴ ProN W3"/>
              </a:defRPr>
            </a:pPr>
            <a:r>
              <a:t>実際に指示しているプログラムは６行</a:t>
            </a:r>
          </a:p>
          <a:p>
            <a:pPr>
              <a:defRPr sz="4200">
                <a:latin typeface="+mn-lt"/>
                <a:ea typeface="+mn-ea"/>
                <a:cs typeface="+mn-cs"/>
                <a:sym typeface="ヒラギノ角ゴ ProN W3"/>
              </a:defRPr>
            </a:pPr>
            <a:r>
              <a:t>(他はコメント)</a:t>
            </a:r>
          </a:p>
        </p:txBody>
      </p:sp>
      <p:sp>
        <p:nvSpPr>
          <p:cNvPr id="780" name="作図の結果"/>
          <p:cNvSpPr txBox="1"/>
          <p:nvPr/>
        </p:nvSpPr>
        <p:spPr>
          <a:xfrm>
            <a:off x="17072654" y="2434732"/>
            <a:ext cx="2654301"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作図の結果</a:t>
            </a:r>
          </a:p>
        </p:txBody>
      </p:sp>
      <p:sp>
        <p:nvSpPr>
          <p:cNvPr id="781" name="# 1)散布図の作成…"/>
          <p:cNvSpPr txBox="1"/>
          <p:nvPr/>
        </p:nvSpPr>
        <p:spPr>
          <a:xfrm>
            <a:off x="842817" y="4223577"/>
            <a:ext cx="10677603" cy="75507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pPr>
            <a:r>
              <a:rPr lang="en-US" altLang="ja-JP" sz="4400" dirty="0"/>
              <a:t># matplotlib</a:t>
            </a:r>
            <a:r>
              <a:rPr lang="ja-JP" altLang="en-US" sz="4400" dirty="0"/>
              <a:t>の読み込み</a:t>
            </a:r>
          </a:p>
          <a:p>
            <a:pPr algn="l">
              <a:defRPr sz="2700"/>
            </a:pPr>
            <a:r>
              <a:rPr lang="en-US" altLang="ja-JP" sz="4400" dirty="0">
                <a:solidFill>
                  <a:srgbClr val="FF0000"/>
                </a:solidFill>
              </a:rPr>
              <a:t>import </a:t>
            </a:r>
            <a:r>
              <a:rPr lang="en-US" altLang="ja-JP" sz="4400" dirty="0" err="1">
                <a:solidFill>
                  <a:srgbClr val="FF0000"/>
                </a:solidFill>
              </a:rPr>
              <a:t>matplotlib.pyplot</a:t>
            </a:r>
            <a:r>
              <a:rPr lang="en-US" altLang="ja-JP" sz="4400" dirty="0">
                <a:solidFill>
                  <a:srgbClr val="FF0000"/>
                </a:solidFill>
              </a:rPr>
              <a:t> as </a:t>
            </a:r>
            <a:r>
              <a:rPr lang="en-US" altLang="ja-JP" sz="4400" dirty="0" err="1">
                <a:solidFill>
                  <a:srgbClr val="FF0000"/>
                </a:solidFill>
              </a:rPr>
              <a:t>plt</a:t>
            </a:r>
            <a:endParaRPr lang="en-US" altLang="ja-JP" sz="4400" dirty="0">
              <a:solidFill>
                <a:srgbClr val="FF0000"/>
              </a:solidFill>
            </a:endParaRPr>
          </a:p>
          <a:p>
            <a:pPr algn="l">
              <a:defRPr sz="2700"/>
            </a:pPr>
            <a:r>
              <a:rPr lang="en-US" altLang="ja-JP" sz="4400" dirty="0"/>
              <a:t># x</a:t>
            </a:r>
            <a:r>
              <a:rPr lang="ja-JP" altLang="en-US" sz="4400" dirty="0"/>
              <a:t>に年齢、</a:t>
            </a:r>
            <a:r>
              <a:rPr lang="en-US" altLang="ja-JP" sz="4400" dirty="0"/>
              <a:t>y</a:t>
            </a:r>
            <a:r>
              <a:rPr lang="ja-JP" altLang="en-US" sz="4400" dirty="0"/>
              <a:t>に歯周病の歯の本数を代入</a:t>
            </a:r>
          </a:p>
          <a:p>
            <a:pPr algn="l">
              <a:defRPr sz="2700"/>
            </a:pPr>
            <a:r>
              <a:rPr lang="en-US" altLang="ja-JP" sz="4400" dirty="0">
                <a:solidFill>
                  <a:srgbClr val="FF0000"/>
                </a:solidFill>
              </a:rPr>
              <a:t>x = [35,21,45,58,77]</a:t>
            </a:r>
          </a:p>
          <a:p>
            <a:pPr algn="l">
              <a:defRPr sz="2700"/>
            </a:pPr>
            <a:r>
              <a:rPr lang="en-US" altLang="ja-JP" sz="4400" dirty="0">
                <a:solidFill>
                  <a:srgbClr val="FF0000"/>
                </a:solidFill>
              </a:rPr>
              <a:t>y = [3,0,6,8,13]</a:t>
            </a:r>
          </a:p>
          <a:p>
            <a:pPr algn="l">
              <a:defRPr sz="2700"/>
            </a:pPr>
            <a:r>
              <a:rPr lang="en-US" altLang="ja-JP" sz="4400" dirty="0"/>
              <a:t># </a:t>
            </a:r>
            <a:r>
              <a:rPr lang="ja-JP" altLang="en-US" sz="4400" dirty="0"/>
              <a:t>図を作るという指示</a:t>
            </a:r>
            <a:r>
              <a:rPr lang="en-US" altLang="ja-JP" sz="4400" dirty="0"/>
              <a:t>(</a:t>
            </a:r>
            <a:r>
              <a:rPr lang="ja-JP" altLang="en-US" sz="4400" dirty="0"/>
              <a:t>図の枠を作成</a:t>
            </a:r>
            <a:r>
              <a:rPr lang="en-US" altLang="ja-JP" sz="4400" dirty="0"/>
              <a:t>)</a:t>
            </a:r>
          </a:p>
          <a:p>
            <a:pPr algn="l">
              <a:defRPr sz="2700"/>
            </a:pPr>
            <a:r>
              <a:rPr lang="en-US" altLang="ja-JP" sz="4400" dirty="0" err="1">
                <a:solidFill>
                  <a:srgbClr val="FF0000"/>
                </a:solidFill>
              </a:rPr>
              <a:t>plt.figure</a:t>
            </a:r>
            <a:r>
              <a:rPr lang="en-US" altLang="ja-JP" sz="4400" dirty="0">
                <a:solidFill>
                  <a:srgbClr val="FF0000"/>
                </a:solidFill>
              </a:rPr>
              <a:t>()</a:t>
            </a:r>
          </a:p>
          <a:p>
            <a:pPr algn="l">
              <a:defRPr sz="2700"/>
            </a:pPr>
            <a:r>
              <a:rPr lang="en-US" altLang="ja-JP" sz="4400" dirty="0"/>
              <a:t># x</a:t>
            </a:r>
            <a:r>
              <a:rPr lang="ja-JP" altLang="en-US" sz="4400" dirty="0"/>
              <a:t>軸に</a:t>
            </a:r>
            <a:r>
              <a:rPr lang="en-US" altLang="ja-JP" sz="4400" dirty="0" err="1"/>
              <a:t>x,y</a:t>
            </a:r>
            <a:r>
              <a:rPr lang="ja-JP" altLang="en-US" sz="4400" dirty="0"/>
              <a:t>軸に</a:t>
            </a:r>
            <a:r>
              <a:rPr lang="en-US" altLang="ja-JP" sz="4400" dirty="0"/>
              <a:t>y</a:t>
            </a:r>
            <a:r>
              <a:rPr lang="ja-JP" altLang="en-US" sz="4400" dirty="0"/>
              <a:t>をプロットするという指示</a:t>
            </a:r>
          </a:p>
          <a:p>
            <a:pPr algn="l">
              <a:defRPr sz="2700"/>
            </a:pPr>
            <a:r>
              <a:rPr lang="en-US" altLang="ja-JP" sz="4400" dirty="0" err="1">
                <a:solidFill>
                  <a:srgbClr val="FF0000"/>
                </a:solidFill>
              </a:rPr>
              <a:t>plt.scatter</a:t>
            </a:r>
            <a:r>
              <a:rPr lang="en-US" altLang="ja-JP" sz="4400" dirty="0">
                <a:solidFill>
                  <a:srgbClr val="FF0000"/>
                </a:solidFill>
              </a:rPr>
              <a:t>(</a:t>
            </a:r>
            <a:r>
              <a:rPr lang="en-US" altLang="ja-JP" sz="4400" dirty="0" err="1">
                <a:solidFill>
                  <a:srgbClr val="FF0000"/>
                </a:solidFill>
              </a:rPr>
              <a:t>x,y</a:t>
            </a:r>
            <a:r>
              <a:rPr lang="en-US" altLang="ja-JP" sz="4400" dirty="0">
                <a:solidFill>
                  <a:srgbClr val="FF0000"/>
                </a:solidFill>
              </a:rPr>
              <a:t>)</a:t>
            </a:r>
          </a:p>
          <a:p>
            <a:pPr algn="l">
              <a:defRPr sz="2700"/>
            </a:pPr>
            <a:r>
              <a:rPr lang="en-US" altLang="ja-JP" sz="4400" dirty="0"/>
              <a:t># </a:t>
            </a:r>
            <a:r>
              <a:rPr lang="ja-JP" altLang="en-US" sz="4400" dirty="0"/>
              <a:t>上記内容を表示するという指示</a:t>
            </a:r>
          </a:p>
          <a:p>
            <a:pPr algn="l">
              <a:defRPr sz="2700"/>
            </a:pPr>
            <a:r>
              <a:rPr lang="en-US" altLang="ja-JP" sz="4400" dirty="0" err="1">
                <a:solidFill>
                  <a:srgbClr val="FF0000"/>
                </a:solidFill>
              </a:rPr>
              <a:t>plt.show</a:t>
            </a:r>
            <a:r>
              <a:rPr lang="en-US" altLang="ja-JP" sz="4400" dirty="0">
                <a:solidFill>
                  <a:srgbClr val="FF0000"/>
                </a:solidFill>
              </a:rPr>
              <a:t>()</a:t>
            </a:r>
            <a:endParaRPr sz="4400" dirty="0">
              <a:solidFill>
                <a:srgbClr val="FF0000"/>
              </a:solidFill>
            </a:endParaRPr>
          </a:p>
        </p:txBody>
      </p:sp>
      <p:pic>
        <p:nvPicPr>
          <p:cNvPr id="782" name="スクリーンショット 2021-03-25 7.12.02.png" descr="スクリーンショット 2021-03-25 7.12.02.png"/>
          <p:cNvPicPr>
            <a:picLocks noChangeAspect="1"/>
          </p:cNvPicPr>
          <p:nvPr/>
        </p:nvPicPr>
        <p:blipFill>
          <a:blip r:embed="rId2"/>
          <a:stretch>
            <a:fillRect/>
          </a:stretch>
        </p:blipFill>
        <p:spPr>
          <a:xfrm>
            <a:off x="12881536" y="3868599"/>
            <a:ext cx="11036535" cy="7377052"/>
          </a:xfrm>
          <a:prstGeom prst="rect">
            <a:avLst/>
          </a:prstGeom>
          <a:ln w="12700">
            <a:miter lim="400000"/>
          </a:ln>
        </p:spPr>
      </p:pic>
      <p:sp>
        <p:nvSpPr>
          <p:cNvPr id="783" name="プログラムの中身"/>
          <p:cNvSpPr txBox="1"/>
          <p:nvPr/>
        </p:nvSpPr>
        <p:spPr>
          <a:xfrm>
            <a:off x="3530865" y="1801337"/>
            <a:ext cx="435483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プログラムの中身</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86"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787" name="# 1)散布図の作成…"/>
          <p:cNvSpPr txBox="1"/>
          <p:nvPr/>
        </p:nvSpPr>
        <p:spPr>
          <a:xfrm>
            <a:off x="797505" y="4158838"/>
            <a:ext cx="10038004" cy="4842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pPr>
            <a:r>
              <a:rPr lang="en-US" altLang="ja-JP" sz="4400" dirty="0"/>
              <a:t># matplotlib</a:t>
            </a:r>
            <a:r>
              <a:rPr lang="ja-JP" altLang="en-US" sz="4400" dirty="0"/>
              <a:t>の読み込み</a:t>
            </a:r>
          </a:p>
          <a:p>
            <a:pPr algn="l">
              <a:defRPr sz="2700">
                <a:solidFill>
                  <a:schemeClr val="accent5">
                    <a:hueOff val="-82419"/>
                    <a:satOff val="-9513"/>
                    <a:lumOff val="-16343"/>
                  </a:schemeClr>
                </a:solidFill>
              </a:defRPr>
            </a:pPr>
            <a:r>
              <a:rPr sz="4400" dirty="0"/>
              <a:t>import </a:t>
            </a:r>
            <a:r>
              <a:rPr sz="4400" dirty="0" err="1"/>
              <a:t>matplotlib.pyplot</a:t>
            </a:r>
            <a:r>
              <a:rPr sz="4400" dirty="0"/>
              <a:t> as </a:t>
            </a:r>
            <a:r>
              <a:rPr sz="4400" dirty="0" err="1"/>
              <a:t>plt</a:t>
            </a:r>
            <a:endParaRPr sz="4400" dirty="0"/>
          </a:p>
          <a:p>
            <a:pPr algn="l">
              <a:defRPr sz="2700"/>
            </a:pPr>
            <a:endParaRPr sz="4400" dirty="0"/>
          </a:p>
          <a:p>
            <a:pPr algn="l">
              <a:defRPr sz="2700"/>
            </a:pPr>
            <a:r>
              <a:rPr sz="4400" dirty="0"/>
              <a:t># </a:t>
            </a:r>
            <a:r>
              <a:rPr sz="4400" dirty="0" err="1"/>
              <a:t>xに年齢、yに歯周病の歯の本数を代入</a:t>
            </a:r>
            <a:endParaRPr sz="4400" dirty="0"/>
          </a:p>
          <a:p>
            <a:pPr algn="l">
              <a:defRPr sz="2700">
                <a:solidFill>
                  <a:schemeClr val="accent5">
                    <a:hueOff val="-82419"/>
                    <a:satOff val="-9513"/>
                    <a:lumOff val="-16343"/>
                  </a:schemeClr>
                </a:solidFill>
              </a:defRPr>
            </a:pPr>
            <a:r>
              <a:rPr sz="4400" dirty="0"/>
              <a:t>x = [35,21,45,58,77]</a:t>
            </a:r>
          </a:p>
          <a:p>
            <a:pPr algn="l">
              <a:defRPr sz="2700">
                <a:solidFill>
                  <a:schemeClr val="accent5">
                    <a:hueOff val="-82419"/>
                    <a:satOff val="-9513"/>
                    <a:lumOff val="-16343"/>
                  </a:schemeClr>
                </a:solidFill>
              </a:defRPr>
            </a:pPr>
            <a:r>
              <a:rPr sz="4400" dirty="0"/>
              <a:t>y = [3,0,6,8,13]</a:t>
            </a:r>
          </a:p>
          <a:p>
            <a:pPr algn="l">
              <a:defRPr sz="2700"/>
            </a:pPr>
            <a:endParaRPr sz="4400" dirty="0"/>
          </a:p>
        </p:txBody>
      </p:sp>
      <p:sp>
        <p:nvSpPr>
          <p:cNvPr id="788" name="プログラムの中身"/>
          <p:cNvSpPr txBox="1"/>
          <p:nvPr/>
        </p:nvSpPr>
        <p:spPr>
          <a:xfrm>
            <a:off x="3530865" y="1801337"/>
            <a:ext cx="435483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プログラムの中身</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91"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792" name="# 1)散布図の作成…"/>
          <p:cNvSpPr txBox="1"/>
          <p:nvPr/>
        </p:nvSpPr>
        <p:spPr>
          <a:xfrm>
            <a:off x="797505" y="4158837"/>
            <a:ext cx="10038004" cy="4842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pPr>
            <a:r>
              <a:rPr lang="en-US" altLang="ja-JP" sz="4400" dirty="0"/>
              <a:t># matplotlib</a:t>
            </a:r>
            <a:r>
              <a:rPr lang="ja-JP" altLang="en-US" sz="4400" dirty="0"/>
              <a:t>の読み込み</a:t>
            </a:r>
          </a:p>
          <a:p>
            <a:pPr algn="l">
              <a:defRPr sz="2700">
                <a:solidFill>
                  <a:schemeClr val="accent5">
                    <a:hueOff val="-82419"/>
                    <a:satOff val="-9513"/>
                    <a:lumOff val="-16343"/>
                  </a:schemeClr>
                </a:solidFill>
              </a:defRPr>
            </a:pPr>
            <a:r>
              <a:rPr sz="4400" dirty="0"/>
              <a:t>import </a:t>
            </a:r>
            <a:r>
              <a:rPr sz="4400" dirty="0" err="1"/>
              <a:t>matplotlib.pyplot</a:t>
            </a:r>
            <a:r>
              <a:rPr sz="4400" dirty="0"/>
              <a:t> as </a:t>
            </a:r>
            <a:r>
              <a:rPr sz="4400" dirty="0" err="1"/>
              <a:t>plt</a:t>
            </a:r>
            <a:endParaRPr sz="4400" dirty="0"/>
          </a:p>
          <a:p>
            <a:pPr algn="l">
              <a:defRPr sz="2700"/>
            </a:pPr>
            <a:endParaRPr sz="4400" dirty="0"/>
          </a:p>
          <a:p>
            <a:pPr algn="l">
              <a:defRPr sz="2700"/>
            </a:pPr>
            <a:r>
              <a:rPr sz="4400" dirty="0"/>
              <a:t># </a:t>
            </a:r>
            <a:r>
              <a:rPr sz="4400" dirty="0" err="1"/>
              <a:t>xに年齢、yに歯周病の歯の本数を代入</a:t>
            </a:r>
            <a:endParaRPr sz="4400" dirty="0"/>
          </a:p>
          <a:p>
            <a:pPr algn="l">
              <a:defRPr sz="2700">
                <a:solidFill>
                  <a:schemeClr val="accent5">
                    <a:hueOff val="-82419"/>
                    <a:satOff val="-9513"/>
                    <a:lumOff val="-16343"/>
                  </a:schemeClr>
                </a:solidFill>
              </a:defRPr>
            </a:pPr>
            <a:r>
              <a:rPr sz="4400" dirty="0"/>
              <a:t>x = [35,21,45,58,77]</a:t>
            </a:r>
          </a:p>
          <a:p>
            <a:pPr algn="l">
              <a:defRPr sz="2700">
                <a:solidFill>
                  <a:schemeClr val="accent5">
                    <a:hueOff val="-82419"/>
                    <a:satOff val="-9513"/>
                    <a:lumOff val="-16343"/>
                  </a:schemeClr>
                </a:solidFill>
              </a:defRPr>
            </a:pPr>
            <a:r>
              <a:rPr sz="4400" dirty="0"/>
              <a:t>y = [3,0,6,8,13]</a:t>
            </a:r>
          </a:p>
          <a:p>
            <a:pPr algn="l">
              <a:defRPr sz="2700"/>
            </a:pPr>
            <a:endParaRPr sz="4400" dirty="0"/>
          </a:p>
        </p:txBody>
      </p:sp>
      <p:sp>
        <p:nvSpPr>
          <p:cNvPr id="793" name="プログラムの中身"/>
          <p:cNvSpPr txBox="1"/>
          <p:nvPr/>
        </p:nvSpPr>
        <p:spPr>
          <a:xfrm>
            <a:off x="3530865" y="1801337"/>
            <a:ext cx="435483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プログラムの中身</a:t>
            </a:r>
          </a:p>
        </p:txBody>
      </p:sp>
      <p:graphicFrame>
        <p:nvGraphicFramePr>
          <p:cNvPr id="794" name="表"/>
          <p:cNvGraphicFramePr/>
          <p:nvPr/>
        </p:nvGraphicFramePr>
        <p:xfrm>
          <a:off x="14037191" y="3283335"/>
          <a:ext cx="7406173" cy="5819473"/>
        </p:xfrm>
        <a:graphic>
          <a:graphicData uri="http://schemas.openxmlformats.org/drawingml/2006/table">
            <a:tbl>
              <a:tblPr firstRow="1" firstCol="1" bandRow="1">
                <a:tableStyleId>{4C3C2611-4C71-4FC5-86AE-919BDF0F9419}</a:tableStyleId>
              </a:tblPr>
              <a:tblGrid>
                <a:gridCol w="1377644">
                  <a:extLst>
                    <a:ext uri="{9D8B030D-6E8A-4147-A177-3AD203B41FA5}">
                      <a16:colId xmlns:a16="http://schemas.microsoft.com/office/drawing/2014/main" val="20000"/>
                    </a:ext>
                  </a:extLst>
                </a:gridCol>
                <a:gridCol w="2084540">
                  <a:extLst>
                    <a:ext uri="{9D8B030D-6E8A-4147-A177-3AD203B41FA5}">
                      <a16:colId xmlns:a16="http://schemas.microsoft.com/office/drawing/2014/main" val="20001"/>
                    </a:ext>
                  </a:extLst>
                </a:gridCol>
                <a:gridCol w="3943989">
                  <a:extLst>
                    <a:ext uri="{9D8B030D-6E8A-4147-A177-3AD203B41FA5}">
                      <a16:colId xmlns:a16="http://schemas.microsoft.com/office/drawing/2014/main" val="20002"/>
                    </a:ext>
                  </a:extLst>
                </a:gridCol>
              </a:tblGrid>
              <a:tr h="1049360">
                <a:tc>
                  <a:txBody>
                    <a:bodyPr/>
                    <a:lstStyle/>
                    <a:p>
                      <a:pPr defTabSz="914400">
                        <a:defRPr sz="1800" b="0">
                          <a:solidFill>
                            <a:srgbClr val="000000"/>
                          </a:solidFill>
                        </a:defRPr>
                      </a:pPr>
                      <a:r>
                        <a:rPr sz="3200">
                          <a:solidFill>
                            <a:srgbClr val="FFFFFF"/>
                          </a:solidFill>
                          <a:sym typeface="ヒラギノ角ゴ ProN W6"/>
                        </a:rPr>
                        <a:t>被験者</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年齢</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歯周病の歯の本数</a:t>
                      </a:r>
                    </a:p>
                  </a:txBody>
                  <a:tcPr marL="50800" marR="50800" marT="50800" marB="50800" anchor="ctr" horzOverflow="overflow"/>
                </a:tc>
                <a:extLst>
                  <a:ext uri="{0D108BD9-81ED-4DB2-BD59-A6C34878D82A}">
                    <a16:rowId xmlns:a16="http://schemas.microsoft.com/office/drawing/2014/main" val="10000"/>
                  </a:ext>
                </a:extLst>
              </a:tr>
              <a:tr h="919584">
                <a:tc>
                  <a:txBody>
                    <a:bodyPr/>
                    <a:lstStyle/>
                    <a:p>
                      <a:pPr defTabSz="914400">
                        <a:defRPr sz="1800" b="0">
                          <a:solidFill>
                            <a:srgbClr val="000000"/>
                          </a:solidFill>
                        </a:defRPr>
                      </a:pPr>
                      <a:r>
                        <a:rPr sz="3200">
                          <a:solidFill>
                            <a:srgbClr val="FFFFFF"/>
                          </a:solidFill>
                          <a:sym typeface="ヒラギノ角ゴ ProN W6"/>
                        </a:rPr>
                        <a:t>1</a:t>
                      </a:r>
                    </a:p>
                  </a:txBody>
                  <a:tcPr marL="50800" marR="50800" marT="50800" marB="50800" anchor="ctr" horzOverflow="overflow"/>
                </a:tc>
                <a:tc>
                  <a:txBody>
                    <a:bodyPr/>
                    <a:lstStyle/>
                    <a:p>
                      <a:pPr defTabSz="914400">
                        <a:defRPr sz="1800"/>
                      </a:pPr>
                      <a:r>
                        <a:rPr sz="3200">
                          <a:sym typeface="ヒラギノ角ゴ ProN W3"/>
                        </a:rPr>
                        <a:t>35</a:t>
                      </a:r>
                    </a:p>
                  </a:txBody>
                  <a:tcPr marL="50800" marR="50800" marT="50800" marB="50800" anchor="ctr" horzOverflow="overflow"/>
                </a:tc>
                <a:tc>
                  <a:txBody>
                    <a:bodyPr/>
                    <a:lstStyle/>
                    <a:p>
                      <a:pPr defTabSz="914400">
                        <a:defRPr sz="1800"/>
                      </a:pPr>
                      <a:r>
                        <a:rPr sz="3200">
                          <a:sym typeface="ヒラギノ角ゴ ProN W3"/>
                        </a:rPr>
                        <a:t>3</a:t>
                      </a:r>
                    </a:p>
                  </a:txBody>
                  <a:tcPr marL="50800" marR="50800" marT="50800" marB="50800" anchor="ctr" horzOverflow="overflow"/>
                </a:tc>
                <a:extLst>
                  <a:ext uri="{0D108BD9-81ED-4DB2-BD59-A6C34878D82A}">
                    <a16:rowId xmlns:a16="http://schemas.microsoft.com/office/drawing/2014/main" val="10001"/>
                  </a:ext>
                </a:extLst>
              </a:tr>
              <a:tr h="974062">
                <a:tc>
                  <a:txBody>
                    <a:bodyPr/>
                    <a:lstStyle/>
                    <a:p>
                      <a:pPr defTabSz="914400">
                        <a:defRPr sz="1800" b="0">
                          <a:solidFill>
                            <a:srgbClr val="000000"/>
                          </a:solidFill>
                        </a:defRPr>
                      </a:pPr>
                      <a:r>
                        <a:rPr sz="3200">
                          <a:solidFill>
                            <a:srgbClr val="FFFFFF"/>
                          </a:solidFill>
                          <a:sym typeface="ヒラギノ角ゴ ProN W6"/>
                        </a:rPr>
                        <a:t>2</a:t>
                      </a:r>
                    </a:p>
                  </a:txBody>
                  <a:tcPr marL="50800" marR="50800" marT="50800" marB="50800" anchor="ctr" horzOverflow="overflow"/>
                </a:tc>
                <a:tc>
                  <a:txBody>
                    <a:bodyPr/>
                    <a:lstStyle/>
                    <a:p>
                      <a:pPr defTabSz="914400">
                        <a:defRPr sz="1800"/>
                      </a:pPr>
                      <a:r>
                        <a:rPr sz="3200">
                          <a:sym typeface="ヒラギノ角ゴ ProN W3"/>
                        </a:rPr>
                        <a:t>21</a:t>
                      </a:r>
                    </a:p>
                  </a:txBody>
                  <a:tcPr marL="50800" marR="50800" marT="50800" marB="50800" anchor="ctr" horzOverflow="overflow"/>
                </a:tc>
                <a:tc>
                  <a:txBody>
                    <a:bodyPr/>
                    <a:lstStyle/>
                    <a:p>
                      <a:pPr defTabSz="914400">
                        <a:defRPr sz="1800"/>
                      </a:pPr>
                      <a:r>
                        <a:rPr sz="3200">
                          <a:sym typeface="ヒラギノ角ゴ ProN W3"/>
                        </a:rPr>
                        <a:t>0</a:t>
                      </a:r>
                    </a:p>
                  </a:txBody>
                  <a:tcPr marL="50800" marR="50800" marT="50800" marB="50800" anchor="ctr" horzOverflow="overflow"/>
                </a:tc>
                <a:extLst>
                  <a:ext uri="{0D108BD9-81ED-4DB2-BD59-A6C34878D82A}">
                    <a16:rowId xmlns:a16="http://schemas.microsoft.com/office/drawing/2014/main" val="10002"/>
                  </a:ext>
                </a:extLst>
              </a:tr>
              <a:tr h="947893">
                <a:tc>
                  <a:txBody>
                    <a:bodyPr/>
                    <a:lstStyle/>
                    <a:p>
                      <a:pPr defTabSz="914400">
                        <a:defRPr sz="1800" b="0">
                          <a:solidFill>
                            <a:srgbClr val="000000"/>
                          </a:solidFill>
                        </a:defRPr>
                      </a:pPr>
                      <a:r>
                        <a:rPr sz="3200">
                          <a:solidFill>
                            <a:srgbClr val="FFFFFF"/>
                          </a:solidFill>
                          <a:sym typeface="ヒラギノ角ゴ ProN W6"/>
                        </a:rPr>
                        <a:t>3</a:t>
                      </a:r>
                    </a:p>
                  </a:txBody>
                  <a:tcPr marL="50800" marR="50800" marT="50800" marB="50800" anchor="ctr" horzOverflow="overflow"/>
                </a:tc>
                <a:tc>
                  <a:txBody>
                    <a:bodyPr/>
                    <a:lstStyle/>
                    <a:p>
                      <a:pPr defTabSz="914400">
                        <a:defRPr sz="1800"/>
                      </a:pPr>
                      <a:r>
                        <a:rPr sz="3200">
                          <a:sym typeface="ヒラギノ角ゴ ProN W3"/>
                        </a:rPr>
                        <a:t>45</a:t>
                      </a:r>
                    </a:p>
                  </a:txBody>
                  <a:tcPr marL="50800" marR="50800" marT="50800" marB="50800" anchor="ctr" horzOverflow="overflow"/>
                </a:tc>
                <a:tc>
                  <a:txBody>
                    <a:bodyPr/>
                    <a:lstStyle/>
                    <a:p>
                      <a:pPr defTabSz="914400">
                        <a:defRPr sz="1800"/>
                      </a:pPr>
                      <a:r>
                        <a:rPr sz="3200">
                          <a:sym typeface="ヒラギノ角ゴ ProN W3"/>
                        </a:rPr>
                        <a:t>6</a:t>
                      </a:r>
                    </a:p>
                  </a:txBody>
                  <a:tcPr marL="50800" marR="50800" marT="50800" marB="50800" anchor="ctr" horzOverflow="overflow"/>
                </a:tc>
                <a:extLst>
                  <a:ext uri="{0D108BD9-81ED-4DB2-BD59-A6C34878D82A}">
                    <a16:rowId xmlns:a16="http://schemas.microsoft.com/office/drawing/2014/main" val="10003"/>
                  </a:ext>
                </a:extLst>
              </a:tr>
              <a:tr h="846232">
                <a:tc>
                  <a:txBody>
                    <a:bodyPr/>
                    <a:lstStyle/>
                    <a:p>
                      <a:pPr defTabSz="914400">
                        <a:defRPr sz="1800" b="0">
                          <a:solidFill>
                            <a:srgbClr val="000000"/>
                          </a:solidFill>
                        </a:defRPr>
                      </a:pPr>
                      <a:r>
                        <a:rPr sz="3200">
                          <a:solidFill>
                            <a:srgbClr val="FFFFFF"/>
                          </a:solidFill>
                          <a:sym typeface="ヒラギノ角ゴ ProN W6"/>
                        </a:rPr>
                        <a:t>4</a:t>
                      </a:r>
                    </a:p>
                  </a:txBody>
                  <a:tcPr marL="50800" marR="50800" marT="50800" marB="50800" anchor="ctr" horzOverflow="overflow"/>
                </a:tc>
                <a:tc>
                  <a:txBody>
                    <a:bodyPr/>
                    <a:lstStyle/>
                    <a:p>
                      <a:pPr defTabSz="914400">
                        <a:defRPr sz="1800"/>
                      </a:pPr>
                      <a:r>
                        <a:rPr sz="3200">
                          <a:sym typeface="ヒラギノ角ゴ ProN W3"/>
                        </a:rPr>
                        <a:t>58</a:t>
                      </a:r>
                    </a:p>
                  </a:txBody>
                  <a:tcPr marL="50800" marR="50800" marT="50800" marB="50800" anchor="ctr" horzOverflow="overflow"/>
                </a:tc>
                <a:tc>
                  <a:txBody>
                    <a:bodyPr/>
                    <a:lstStyle/>
                    <a:p>
                      <a:pPr defTabSz="914400">
                        <a:defRPr sz="1800"/>
                      </a:pPr>
                      <a:r>
                        <a:rPr sz="3200">
                          <a:sym typeface="ヒラギノ角ゴ ProN W3"/>
                        </a:rPr>
                        <a:t>8</a:t>
                      </a:r>
                    </a:p>
                  </a:txBody>
                  <a:tcPr marL="50800" marR="50800" marT="50800" marB="50800" anchor="ctr" horzOverflow="overflow"/>
                </a:tc>
                <a:extLst>
                  <a:ext uri="{0D108BD9-81ED-4DB2-BD59-A6C34878D82A}">
                    <a16:rowId xmlns:a16="http://schemas.microsoft.com/office/drawing/2014/main" val="10004"/>
                  </a:ext>
                </a:extLst>
              </a:tr>
              <a:tr h="1082342">
                <a:tc>
                  <a:txBody>
                    <a:bodyPr/>
                    <a:lstStyle/>
                    <a:p>
                      <a:pPr defTabSz="914400">
                        <a:defRPr sz="1800" b="0">
                          <a:solidFill>
                            <a:srgbClr val="000000"/>
                          </a:solidFill>
                        </a:defRPr>
                      </a:pPr>
                      <a:r>
                        <a:rPr sz="3200">
                          <a:solidFill>
                            <a:srgbClr val="FFFFFF"/>
                          </a:solidFill>
                          <a:sym typeface="ヒラギノ角ゴ ProN W6"/>
                        </a:rPr>
                        <a:t>5</a:t>
                      </a:r>
                    </a:p>
                  </a:txBody>
                  <a:tcPr marL="50800" marR="50800" marT="50800" marB="50800" anchor="ctr" horzOverflow="overflow"/>
                </a:tc>
                <a:tc>
                  <a:txBody>
                    <a:bodyPr/>
                    <a:lstStyle/>
                    <a:p>
                      <a:pPr defTabSz="914400">
                        <a:defRPr sz="1800"/>
                      </a:pPr>
                      <a:r>
                        <a:rPr sz="3200">
                          <a:sym typeface="ヒラギノ角ゴ ProN W3"/>
                        </a:rPr>
                        <a:t>77</a:t>
                      </a:r>
                    </a:p>
                  </a:txBody>
                  <a:tcPr marL="50800" marR="50800" marT="50800" marB="50800" anchor="ctr" horzOverflow="overflow"/>
                </a:tc>
                <a:tc>
                  <a:txBody>
                    <a:bodyPr/>
                    <a:lstStyle/>
                    <a:p>
                      <a:pPr defTabSz="914400">
                        <a:defRPr sz="1800"/>
                      </a:pPr>
                      <a:r>
                        <a:rPr sz="3200">
                          <a:sym typeface="ヒラギノ角ゴ ProN W3"/>
                        </a:rPr>
                        <a:t>13</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795" name="線"/>
          <p:cNvSpPr/>
          <p:nvPr/>
        </p:nvSpPr>
        <p:spPr>
          <a:xfrm>
            <a:off x="5775081" y="7804214"/>
            <a:ext cx="7505262" cy="1584640"/>
          </a:xfrm>
          <a:custGeom>
            <a:avLst/>
            <a:gdLst/>
            <a:ahLst/>
            <a:cxnLst>
              <a:cxn ang="0">
                <a:pos x="wd2" y="hd2"/>
              </a:cxn>
              <a:cxn ang="5400000">
                <a:pos x="wd2" y="hd2"/>
              </a:cxn>
              <a:cxn ang="10800000">
                <a:pos x="wd2" y="hd2"/>
              </a:cxn>
              <a:cxn ang="16200000">
                <a:pos x="wd2" y="hd2"/>
              </a:cxn>
            </a:cxnLst>
            <a:rect l="0" t="0" r="r" b="b"/>
            <a:pathLst>
              <a:path w="21600" h="20357" extrusionOk="0">
                <a:moveTo>
                  <a:pt x="21600" y="0"/>
                </a:moveTo>
                <a:cubicBezTo>
                  <a:pt x="18428" y="10180"/>
                  <a:pt x="14753" y="16788"/>
                  <a:pt x="10886" y="19263"/>
                </a:cubicBezTo>
                <a:cubicBezTo>
                  <a:pt x="7234" y="21600"/>
                  <a:pt x="3510" y="20183"/>
                  <a:pt x="0" y="15119"/>
                </a:cubicBezTo>
              </a:path>
            </a:pathLst>
          </a:custGeom>
          <a:ln w="139700">
            <a:solidFill>
              <a:schemeClr val="accent5">
                <a:hueOff val="-82419"/>
                <a:satOff val="-9513"/>
                <a:lumOff val="-16343"/>
              </a:schemeClr>
            </a:solidFill>
            <a:miter lim="400000"/>
            <a:tailEnd type="triangle"/>
          </a:ln>
        </p:spPr>
        <p:txBody>
          <a:bodyPr lIns="50800" tIns="50800" rIns="50800" bIns="50800" anchor="ctr"/>
          <a:lstStyle/>
          <a:p>
            <a:endParaRPr/>
          </a:p>
        </p:txBody>
      </p:sp>
      <p:sp>
        <p:nvSpPr>
          <p:cNvPr id="796" name="リストとして各変数の値をxとyに代入している"/>
          <p:cNvSpPr txBox="1"/>
          <p:nvPr/>
        </p:nvSpPr>
        <p:spPr>
          <a:xfrm>
            <a:off x="4452770" y="10084518"/>
            <a:ext cx="11283697" cy="63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リストとして各変数の値をxとyに代入している</a:t>
            </a:r>
          </a:p>
        </p:txBody>
      </p:sp>
      <p:sp>
        <p:nvSpPr>
          <p:cNvPr id="797" name="x[0]は35、y[0]は3になる"/>
          <p:cNvSpPr txBox="1"/>
          <p:nvPr/>
        </p:nvSpPr>
        <p:spPr>
          <a:xfrm>
            <a:off x="7073655" y="11030161"/>
            <a:ext cx="6386551" cy="63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x[0]は35、y[0]は3になる</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00"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801" name="仮に、x= ではなく、…"/>
          <p:cNvSpPr txBox="1"/>
          <p:nvPr/>
        </p:nvSpPr>
        <p:spPr>
          <a:xfrm>
            <a:off x="2355494" y="10176983"/>
            <a:ext cx="9011946" cy="22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200">
                <a:latin typeface="+mn-lt"/>
                <a:ea typeface="+mn-ea"/>
                <a:cs typeface="+mn-cs"/>
                <a:sym typeface="ヒラギノ角ゴ ProN W3"/>
              </a:defRPr>
            </a:pPr>
            <a:r>
              <a:rPr dirty="0" err="1"/>
              <a:t>仮に、x</a:t>
            </a:r>
            <a:r>
              <a:rPr dirty="0"/>
              <a:t>= </a:t>
            </a:r>
            <a:r>
              <a:rPr dirty="0" err="1"/>
              <a:t>ではなく</a:t>
            </a:r>
            <a:r>
              <a:rPr dirty="0"/>
              <a:t>、</a:t>
            </a:r>
          </a:p>
          <a:p>
            <a:pPr algn="l">
              <a:defRPr sz="4200">
                <a:latin typeface="+mn-lt"/>
                <a:ea typeface="+mn-ea"/>
                <a:cs typeface="+mn-cs"/>
                <a:sym typeface="ヒラギノ角ゴ ProN W3"/>
              </a:defRPr>
            </a:pPr>
            <a:r>
              <a:rPr dirty="0"/>
              <a:t>x2 = [35,21,45,58,77]</a:t>
            </a:r>
            <a:r>
              <a:rPr dirty="0" err="1"/>
              <a:t>としていたら</a:t>
            </a:r>
            <a:endParaRPr dirty="0"/>
          </a:p>
          <a:p>
            <a:pPr algn="l">
              <a:defRPr sz="4200">
                <a:latin typeface="+mn-lt"/>
                <a:ea typeface="+mn-ea"/>
                <a:cs typeface="+mn-cs"/>
                <a:sym typeface="ヒラギノ角ゴ ProN W3"/>
              </a:defRPr>
            </a:pPr>
            <a:r>
              <a:rPr dirty="0" err="1"/>
              <a:t>plt.scatter</a:t>
            </a:r>
            <a:r>
              <a:rPr dirty="0"/>
              <a:t>(x2, y)</a:t>
            </a:r>
            <a:r>
              <a:rPr dirty="0" err="1"/>
              <a:t>とすれば良い</a:t>
            </a:r>
            <a:endParaRPr dirty="0"/>
          </a:p>
        </p:txBody>
      </p:sp>
      <p:sp>
        <p:nvSpPr>
          <p:cNvPr id="802" name="作図の結果"/>
          <p:cNvSpPr txBox="1"/>
          <p:nvPr/>
        </p:nvSpPr>
        <p:spPr>
          <a:xfrm>
            <a:off x="17072654" y="2434732"/>
            <a:ext cx="2654301"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作図の結果</a:t>
            </a:r>
          </a:p>
        </p:txBody>
      </p:sp>
      <p:sp>
        <p:nvSpPr>
          <p:cNvPr id="803" name="# 図を作るという指示(図の枠を作成)…"/>
          <p:cNvSpPr txBox="1"/>
          <p:nvPr/>
        </p:nvSpPr>
        <p:spPr>
          <a:xfrm>
            <a:off x="1778586" y="2662391"/>
            <a:ext cx="9172347" cy="673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solidFill>
                  <a:schemeClr val="accent5">
                    <a:hueOff val="-82419"/>
                    <a:satOff val="-9513"/>
                    <a:lumOff val="-16343"/>
                  </a:schemeClr>
                </a:solidFill>
              </a:defRPr>
            </a:pPr>
            <a:endParaRPr dirty="0"/>
          </a:p>
          <a:p>
            <a:pPr algn="l">
              <a:defRPr sz="3600"/>
            </a:pPr>
            <a:endParaRPr dirty="0"/>
          </a:p>
          <a:p>
            <a:pPr algn="l">
              <a:defRPr sz="3600"/>
            </a:pPr>
            <a:r>
              <a:rPr dirty="0"/>
              <a:t># </a:t>
            </a:r>
            <a:r>
              <a:rPr dirty="0" err="1"/>
              <a:t>図を作るという指示</a:t>
            </a:r>
            <a:r>
              <a:rPr dirty="0"/>
              <a:t>(</a:t>
            </a:r>
            <a:r>
              <a:rPr dirty="0" err="1"/>
              <a:t>図の枠を作成</a:t>
            </a:r>
            <a:r>
              <a:rPr dirty="0"/>
              <a:t>)</a:t>
            </a:r>
          </a:p>
          <a:p>
            <a:pPr algn="l">
              <a:defRPr sz="3600">
                <a:solidFill>
                  <a:schemeClr val="accent5">
                    <a:hueOff val="-82419"/>
                    <a:satOff val="-9513"/>
                    <a:lumOff val="-16343"/>
                  </a:schemeClr>
                </a:solidFill>
              </a:defRPr>
            </a:pPr>
            <a:r>
              <a:rPr dirty="0" err="1"/>
              <a:t>plt.figure</a:t>
            </a:r>
            <a:r>
              <a:rPr dirty="0"/>
              <a:t>()</a:t>
            </a:r>
          </a:p>
          <a:p>
            <a:pPr algn="l">
              <a:defRPr sz="3600"/>
            </a:pPr>
            <a:endParaRPr dirty="0"/>
          </a:p>
          <a:p>
            <a:pPr algn="l">
              <a:defRPr sz="3600"/>
            </a:pPr>
            <a:r>
              <a:rPr dirty="0"/>
              <a:t># </a:t>
            </a:r>
            <a:r>
              <a:rPr dirty="0" err="1"/>
              <a:t>x軸にx,y軸にyをプロットするという指示</a:t>
            </a:r>
            <a:endParaRPr dirty="0"/>
          </a:p>
          <a:p>
            <a:pPr algn="l">
              <a:defRPr sz="3600">
                <a:solidFill>
                  <a:schemeClr val="accent5">
                    <a:hueOff val="-82419"/>
                    <a:satOff val="-9513"/>
                    <a:lumOff val="-16343"/>
                  </a:schemeClr>
                </a:solidFill>
              </a:defRPr>
            </a:pPr>
            <a:r>
              <a:rPr dirty="0" err="1"/>
              <a:t>plt.scatter</a:t>
            </a:r>
            <a:r>
              <a:rPr dirty="0"/>
              <a:t>(</a:t>
            </a:r>
            <a:r>
              <a:rPr dirty="0" err="1"/>
              <a:t>x,y</a:t>
            </a:r>
            <a:r>
              <a:rPr dirty="0"/>
              <a:t>)</a:t>
            </a:r>
          </a:p>
          <a:p>
            <a:pPr algn="l">
              <a:defRPr sz="3600"/>
            </a:pPr>
            <a:endParaRPr dirty="0"/>
          </a:p>
          <a:p>
            <a:pPr algn="l">
              <a:defRPr sz="3600"/>
            </a:pPr>
            <a:r>
              <a:rPr dirty="0"/>
              <a:t># </a:t>
            </a:r>
            <a:r>
              <a:rPr dirty="0" err="1"/>
              <a:t>上記内容を表示するという指示</a:t>
            </a:r>
            <a:endParaRPr dirty="0"/>
          </a:p>
          <a:p>
            <a:pPr algn="l">
              <a:defRPr sz="3600">
                <a:solidFill>
                  <a:schemeClr val="accent5">
                    <a:hueOff val="-82419"/>
                    <a:satOff val="-9513"/>
                    <a:lumOff val="-16343"/>
                  </a:schemeClr>
                </a:solidFill>
              </a:defRPr>
            </a:pPr>
            <a:r>
              <a:rPr dirty="0" err="1"/>
              <a:t>plt.show</a:t>
            </a:r>
            <a:r>
              <a:rPr dirty="0"/>
              <a:t>()</a:t>
            </a:r>
          </a:p>
        </p:txBody>
      </p:sp>
      <p:pic>
        <p:nvPicPr>
          <p:cNvPr id="804" name="スクリーンショット 2021-03-25 7.12.02.png" descr="スクリーンショット 2021-03-25 7.12.02.png"/>
          <p:cNvPicPr>
            <a:picLocks noChangeAspect="1"/>
          </p:cNvPicPr>
          <p:nvPr/>
        </p:nvPicPr>
        <p:blipFill>
          <a:blip r:embed="rId2"/>
          <a:stretch>
            <a:fillRect/>
          </a:stretch>
        </p:blipFill>
        <p:spPr>
          <a:xfrm>
            <a:off x="12881536" y="3868599"/>
            <a:ext cx="11036535" cy="7377052"/>
          </a:xfrm>
          <a:prstGeom prst="rect">
            <a:avLst/>
          </a:prstGeom>
          <a:ln w="12700">
            <a:miter lim="400000"/>
          </a:ln>
        </p:spPr>
      </p:pic>
      <p:sp>
        <p:nvSpPr>
          <p:cNvPr id="805" name="matplotlib(.pyplot)の機能"/>
          <p:cNvSpPr txBox="1"/>
          <p:nvPr/>
        </p:nvSpPr>
        <p:spPr>
          <a:xfrm>
            <a:off x="2121824" y="2095866"/>
            <a:ext cx="649323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latin typeface="+mn-lt"/>
                <a:ea typeface="+mn-ea"/>
                <a:cs typeface="+mn-cs"/>
                <a:sym typeface="ヒラギノ角ゴ ProN W3"/>
              </a:defRPr>
            </a:lvl1pPr>
          </a:lstStyle>
          <a:p>
            <a:r>
              <a:t>matplotlib(.pyplot)の機能</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08" name="点をプロットしてみる(散布図)"/>
          <p:cNvSpPr txBox="1"/>
          <p:nvPr/>
        </p:nvSpPr>
        <p:spPr>
          <a:xfrm>
            <a:off x="4542929" y="254482"/>
            <a:ext cx="14553145"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100">
                <a:solidFill>
                  <a:srgbClr val="FFFFFF"/>
                </a:solidFill>
              </a:defRPr>
            </a:lvl1pPr>
          </a:lstStyle>
          <a:p>
            <a:r>
              <a:rPr lang="ja-JP" altLang="en-US" dirty="0"/>
              <a:t>グリッド線と</a:t>
            </a:r>
            <a:r>
              <a:rPr lang="en-US" altLang="ja-JP" dirty="0"/>
              <a:t>x</a:t>
            </a:r>
            <a:r>
              <a:rPr lang="ja-JP" altLang="en-US" dirty="0"/>
              <a:t>軸、</a:t>
            </a:r>
            <a:r>
              <a:rPr lang="en-US" altLang="ja-JP" dirty="0"/>
              <a:t>y</a:t>
            </a:r>
            <a:r>
              <a:rPr lang="ja-JP" altLang="en-US" dirty="0"/>
              <a:t>軸、図のタイトルを追加</a:t>
            </a:r>
            <a:endParaRPr dirty="0"/>
          </a:p>
        </p:txBody>
      </p:sp>
      <p:sp>
        <p:nvSpPr>
          <p:cNvPr id="809" name="# 6) をコピーしてそのまま次に貼り付けてみよう"/>
          <p:cNvSpPr txBox="1"/>
          <p:nvPr/>
        </p:nvSpPr>
        <p:spPr>
          <a:xfrm>
            <a:off x="6754619" y="2080379"/>
            <a:ext cx="10874772"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ja-JP" altLang="en-US" dirty="0"/>
              <a:t>グリッド線、軸の名前、タイトルを追加します</a:t>
            </a:r>
            <a:endParaRPr lang="en-US" altLang="ja-JP" dirty="0"/>
          </a:p>
          <a:p>
            <a:r>
              <a:rPr lang="ja-JP" altLang="en-US" dirty="0"/>
              <a:t>まずはすべて選んで実行してみましょう</a:t>
            </a:r>
            <a:endParaRPr dirty="0"/>
          </a:p>
        </p:txBody>
      </p:sp>
      <p:pic>
        <p:nvPicPr>
          <p:cNvPr id="4" name="図 3">
            <a:extLst>
              <a:ext uri="{FF2B5EF4-FFF2-40B4-BE49-F238E27FC236}">
                <a16:creationId xmlns:a16="http://schemas.microsoft.com/office/drawing/2014/main" id="{37C7D7DE-C0EC-E915-25B7-DB63E1AB04D4}"/>
              </a:ext>
            </a:extLst>
          </p:cNvPr>
          <p:cNvPicPr>
            <a:picLocks noChangeAspect="1"/>
          </p:cNvPicPr>
          <p:nvPr/>
        </p:nvPicPr>
        <p:blipFill>
          <a:blip r:embed="rId2"/>
          <a:stretch>
            <a:fillRect/>
          </a:stretch>
        </p:blipFill>
        <p:spPr>
          <a:xfrm>
            <a:off x="3015891" y="4720856"/>
            <a:ext cx="18382642" cy="7852777"/>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17" name="点をプロットしてみる(散布図)"/>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t>点をプロットしてみる(散布図)</a:t>
            </a:r>
          </a:p>
        </p:txBody>
      </p:sp>
      <p:sp>
        <p:nvSpPr>
          <p:cNvPr id="818" name="実行すると少し違った図が出てきます"/>
          <p:cNvSpPr txBox="1"/>
          <p:nvPr/>
        </p:nvSpPr>
        <p:spPr>
          <a:xfrm>
            <a:off x="7832452" y="1837725"/>
            <a:ext cx="8750301"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t>実行すると少し違った図が出てきます</a:t>
            </a:r>
          </a:p>
        </p:txBody>
      </p:sp>
      <p:pic>
        <p:nvPicPr>
          <p:cNvPr id="2" name="スクリーンショット 2021-03-25 7.18.07.png" descr="スクリーンショット 2021-03-25 7.18.07.png">
            <a:extLst>
              <a:ext uri="{FF2B5EF4-FFF2-40B4-BE49-F238E27FC236}">
                <a16:creationId xmlns:a16="http://schemas.microsoft.com/office/drawing/2014/main" id="{7D93EFDC-1DEE-E2DA-26FD-B31CDE8FFEAB}"/>
              </a:ext>
            </a:extLst>
          </p:cNvPr>
          <p:cNvPicPr>
            <a:picLocks noChangeAspect="1"/>
          </p:cNvPicPr>
          <p:nvPr/>
        </p:nvPicPr>
        <p:blipFill>
          <a:blip r:embed="rId2"/>
          <a:stretch>
            <a:fillRect/>
          </a:stretch>
        </p:blipFill>
        <p:spPr>
          <a:xfrm>
            <a:off x="11398857" y="3856251"/>
            <a:ext cx="12985143" cy="9385636"/>
          </a:xfrm>
          <a:prstGeom prst="rect">
            <a:avLst/>
          </a:prstGeom>
          <a:ln w="12700">
            <a:miter lim="400000"/>
          </a:ln>
        </p:spPr>
      </p:pic>
      <p:sp>
        <p:nvSpPr>
          <p:cNvPr id="3" name="plt.title(“タイトル名”)…">
            <a:extLst>
              <a:ext uri="{FF2B5EF4-FFF2-40B4-BE49-F238E27FC236}">
                <a16:creationId xmlns:a16="http://schemas.microsoft.com/office/drawing/2014/main" id="{D2E31457-6109-86CC-BDD2-90A537ABC8EA}"/>
              </a:ext>
            </a:extLst>
          </p:cNvPr>
          <p:cNvSpPr txBox="1"/>
          <p:nvPr/>
        </p:nvSpPr>
        <p:spPr>
          <a:xfrm>
            <a:off x="2449175" y="3209751"/>
            <a:ext cx="5383277" cy="289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latin typeface="+mn-lt"/>
                <a:ea typeface="+mn-ea"/>
                <a:cs typeface="+mn-cs"/>
                <a:sym typeface="ヒラギノ角ゴ ProN W3"/>
              </a:defRPr>
            </a:pPr>
            <a:r>
              <a:rPr dirty="0" err="1"/>
              <a:t>plt.title</a:t>
            </a:r>
            <a:r>
              <a:rPr dirty="0"/>
              <a:t>(“</a:t>
            </a:r>
            <a:r>
              <a:rPr dirty="0" err="1"/>
              <a:t>タイトル名</a:t>
            </a:r>
            <a:r>
              <a:rPr dirty="0"/>
              <a:t>”)</a:t>
            </a:r>
          </a:p>
          <a:p>
            <a:pPr algn="l">
              <a:defRPr sz="4000">
                <a:latin typeface="+mn-lt"/>
                <a:ea typeface="+mn-ea"/>
                <a:cs typeface="+mn-cs"/>
                <a:sym typeface="ヒラギノ角ゴ ProN W3"/>
              </a:defRPr>
            </a:pPr>
            <a:r>
              <a:rPr dirty="0" err="1"/>
              <a:t>plt.xlabel</a:t>
            </a:r>
            <a:r>
              <a:rPr dirty="0"/>
              <a:t>(“</a:t>
            </a:r>
            <a:r>
              <a:rPr dirty="0" err="1"/>
              <a:t>x軸の名前</a:t>
            </a:r>
            <a:r>
              <a:rPr dirty="0"/>
              <a:t>”)</a:t>
            </a:r>
          </a:p>
          <a:p>
            <a:pPr algn="l">
              <a:defRPr sz="4000">
                <a:latin typeface="+mn-lt"/>
                <a:ea typeface="+mn-ea"/>
                <a:cs typeface="+mn-cs"/>
                <a:sym typeface="ヒラギノ角ゴ ProN W3"/>
              </a:defRPr>
            </a:pPr>
            <a:r>
              <a:rPr dirty="0" err="1"/>
              <a:t>plt.ylabel</a:t>
            </a:r>
            <a:r>
              <a:rPr dirty="0"/>
              <a:t>(“</a:t>
            </a:r>
            <a:r>
              <a:rPr dirty="0" err="1"/>
              <a:t>y軸の名前</a:t>
            </a:r>
            <a:r>
              <a:rPr dirty="0"/>
              <a:t>”)</a:t>
            </a:r>
          </a:p>
          <a:p>
            <a:pPr algn="l">
              <a:defRPr sz="4000">
                <a:latin typeface="+mn-lt"/>
                <a:ea typeface="+mn-ea"/>
                <a:cs typeface="+mn-cs"/>
                <a:sym typeface="ヒラギノ角ゴ ProN W3"/>
              </a:defRPr>
            </a:pPr>
            <a:r>
              <a:rPr dirty="0" err="1"/>
              <a:t>plt.grid</a:t>
            </a:r>
            <a:r>
              <a:rPr dirty="0"/>
              <a:t>(True)</a:t>
            </a:r>
          </a:p>
        </p:txBody>
      </p:sp>
      <p:sp>
        <p:nvSpPr>
          <p:cNvPr id="6" name="テキスト ボックス 5">
            <a:extLst>
              <a:ext uri="{FF2B5EF4-FFF2-40B4-BE49-F238E27FC236}">
                <a16:creationId xmlns:a16="http://schemas.microsoft.com/office/drawing/2014/main" id="{A3860285-64F4-A70F-BDC5-A43A276DA38C}"/>
              </a:ext>
            </a:extLst>
          </p:cNvPr>
          <p:cNvSpPr txBox="1"/>
          <p:nvPr/>
        </p:nvSpPr>
        <p:spPr>
          <a:xfrm>
            <a:off x="630865" y="6858000"/>
            <a:ext cx="10937358" cy="6001643"/>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3200" dirty="0"/>
              <a:t># </a:t>
            </a:r>
            <a:r>
              <a:rPr lang="ja-JP" altLang="en-US" sz="3200" dirty="0"/>
              <a:t>グリッド線と</a:t>
            </a:r>
            <a:r>
              <a:rPr lang="en-US" altLang="ja-JP" sz="3200" dirty="0"/>
              <a:t>x</a:t>
            </a:r>
            <a:r>
              <a:rPr lang="ja-JP" altLang="en-US" sz="3200" dirty="0"/>
              <a:t>軸、</a:t>
            </a:r>
            <a:r>
              <a:rPr lang="en-US" altLang="ja-JP" sz="3200" dirty="0"/>
              <a:t>y</a:t>
            </a:r>
            <a:r>
              <a:rPr lang="ja-JP" altLang="en-US" sz="3200" dirty="0"/>
              <a:t>軸、図のタイトルを追加</a:t>
            </a:r>
          </a:p>
          <a:p>
            <a:pPr algn="l"/>
            <a:r>
              <a:rPr lang="en-US" altLang="ja-JP" sz="3200" dirty="0"/>
              <a:t>import </a:t>
            </a:r>
            <a:r>
              <a:rPr lang="en-US" altLang="ja-JP" sz="3200" dirty="0" err="1"/>
              <a:t>matplotlib.pyplot</a:t>
            </a:r>
            <a:r>
              <a:rPr lang="en-US" altLang="ja-JP" sz="3200" dirty="0"/>
              <a:t> as </a:t>
            </a:r>
            <a:r>
              <a:rPr lang="en-US" altLang="ja-JP" sz="3200" dirty="0" err="1"/>
              <a:t>plt</a:t>
            </a:r>
            <a:endParaRPr lang="en-US" altLang="ja-JP" sz="3200" dirty="0"/>
          </a:p>
          <a:p>
            <a:pPr algn="l"/>
            <a:r>
              <a:rPr lang="en-US" altLang="ja-JP" sz="3200" dirty="0"/>
              <a:t># x</a:t>
            </a:r>
            <a:r>
              <a:rPr lang="ja-JP" altLang="en-US" sz="3200" dirty="0"/>
              <a:t>に年齢、</a:t>
            </a:r>
            <a:r>
              <a:rPr lang="en-US" altLang="ja-JP" sz="3200" dirty="0"/>
              <a:t>y</a:t>
            </a:r>
            <a:r>
              <a:rPr lang="ja-JP" altLang="en-US" sz="3200" dirty="0"/>
              <a:t>に歯周病の歯の本数を代入</a:t>
            </a:r>
          </a:p>
          <a:p>
            <a:pPr algn="l"/>
            <a:r>
              <a:rPr lang="en-US" altLang="ja-JP" sz="3200" dirty="0"/>
              <a:t>x = [35,21,45,58,77]</a:t>
            </a:r>
          </a:p>
          <a:p>
            <a:pPr algn="l"/>
            <a:r>
              <a:rPr lang="en-US" altLang="ja-JP" sz="3200" dirty="0"/>
              <a:t>y = [3,0,6,8,13]</a:t>
            </a:r>
          </a:p>
          <a:p>
            <a:pPr algn="l"/>
            <a:r>
              <a:rPr lang="en-US" altLang="ja-JP" sz="3200" dirty="0" err="1"/>
              <a:t>plt.figure</a:t>
            </a:r>
            <a:r>
              <a:rPr lang="en-US" altLang="ja-JP" sz="3200" dirty="0"/>
              <a:t>()</a:t>
            </a:r>
          </a:p>
          <a:p>
            <a:pPr algn="l"/>
            <a:r>
              <a:rPr lang="en-US" altLang="ja-JP" sz="3200" dirty="0" err="1"/>
              <a:t>plt.scatter</a:t>
            </a:r>
            <a:r>
              <a:rPr lang="en-US" altLang="ja-JP" sz="3200" dirty="0"/>
              <a:t>(</a:t>
            </a:r>
            <a:r>
              <a:rPr lang="en-US" altLang="ja-JP" sz="3200" dirty="0" err="1"/>
              <a:t>x,y</a:t>
            </a:r>
            <a:r>
              <a:rPr lang="en-US" altLang="ja-JP" sz="3200" dirty="0"/>
              <a:t>)</a:t>
            </a:r>
          </a:p>
          <a:p>
            <a:pPr algn="l"/>
            <a:r>
              <a:rPr lang="en-US" altLang="ja-JP" sz="3200" dirty="0" err="1">
                <a:solidFill>
                  <a:srgbClr val="FF0000"/>
                </a:solidFill>
              </a:rPr>
              <a:t>plt.title</a:t>
            </a:r>
            <a:r>
              <a:rPr lang="en-US" altLang="ja-JP" sz="3200" dirty="0">
                <a:solidFill>
                  <a:srgbClr val="FF0000"/>
                </a:solidFill>
              </a:rPr>
              <a:t>('age and number of teeth affected by periodontitis')</a:t>
            </a:r>
          </a:p>
          <a:p>
            <a:pPr algn="l"/>
            <a:r>
              <a:rPr lang="en-US" altLang="ja-JP" sz="3200" dirty="0" err="1">
                <a:solidFill>
                  <a:srgbClr val="FF0000"/>
                </a:solidFill>
              </a:rPr>
              <a:t>plt.xlabel</a:t>
            </a:r>
            <a:r>
              <a:rPr lang="en-US" altLang="ja-JP" sz="3200" dirty="0">
                <a:solidFill>
                  <a:srgbClr val="FF0000"/>
                </a:solidFill>
              </a:rPr>
              <a:t>('age')</a:t>
            </a:r>
          </a:p>
          <a:p>
            <a:pPr algn="l"/>
            <a:r>
              <a:rPr lang="en-US" altLang="ja-JP" sz="3200" dirty="0" err="1">
                <a:solidFill>
                  <a:srgbClr val="FF0000"/>
                </a:solidFill>
              </a:rPr>
              <a:t>plt.ylabel</a:t>
            </a:r>
            <a:r>
              <a:rPr lang="en-US" altLang="ja-JP" sz="3200" dirty="0">
                <a:solidFill>
                  <a:srgbClr val="FF0000"/>
                </a:solidFill>
              </a:rPr>
              <a:t>('number of teeth affected by periodontitis')</a:t>
            </a:r>
          </a:p>
          <a:p>
            <a:pPr algn="l"/>
            <a:r>
              <a:rPr lang="en-US" altLang="ja-JP" sz="3200" dirty="0" err="1">
                <a:solidFill>
                  <a:srgbClr val="FF0000"/>
                </a:solidFill>
              </a:rPr>
              <a:t>plt.grid</a:t>
            </a:r>
            <a:r>
              <a:rPr lang="en-US" altLang="ja-JP" sz="3200" dirty="0">
                <a:solidFill>
                  <a:srgbClr val="FF0000"/>
                </a:solidFill>
              </a:rPr>
              <a:t>(True)</a:t>
            </a:r>
          </a:p>
          <a:p>
            <a:pPr algn="l"/>
            <a:r>
              <a:rPr lang="en-US" altLang="ja-JP" sz="3200" dirty="0" err="1"/>
              <a:t>plt.show</a:t>
            </a:r>
            <a:r>
              <a:rPr lang="en-US" altLang="ja-JP" sz="3200" dirty="0"/>
              <a:t>()</a:t>
            </a:r>
            <a:endParaRPr lang="ja-JP" altLang="en-US" sz="3200"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29" name="#7）をコピーして実行する"/>
          <p:cNvSpPr txBox="1"/>
          <p:nvPr/>
        </p:nvSpPr>
        <p:spPr>
          <a:xfrm>
            <a:off x="7434985" y="185752"/>
            <a:ext cx="9514031"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日本語表示にする</a:t>
            </a:r>
            <a:endParaRPr dirty="0"/>
          </a:p>
        </p:txBody>
      </p:sp>
      <p:sp>
        <p:nvSpPr>
          <p:cNvPr id="830" name="日本語が表示されるようにする"/>
          <p:cNvSpPr txBox="1"/>
          <p:nvPr/>
        </p:nvSpPr>
        <p:spPr>
          <a:xfrm>
            <a:off x="2394446" y="1820844"/>
            <a:ext cx="19595108"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en-US" dirty="0"/>
              <a:t>matplotlib</a:t>
            </a:r>
            <a:r>
              <a:rPr lang="ja-JP" altLang="en-US" dirty="0"/>
              <a:t>はそのままだと日本語表示が出来ずエラーになります</a:t>
            </a:r>
            <a:endParaRPr lang="en-US" altLang="ja-JP" dirty="0"/>
          </a:p>
          <a:p>
            <a:r>
              <a:rPr lang="ja-JP" altLang="en-US" dirty="0"/>
              <a:t>日本語のフォントのメイリオなどを指定することで日本語で表示することが出来ます</a:t>
            </a:r>
            <a:endParaRPr dirty="0"/>
          </a:p>
        </p:txBody>
      </p:sp>
      <p:sp>
        <p:nvSpPr>
          <p:cNvPr id="831" name="日本語が正しく表記された"/>
          <p:cNvSpPr txBox="1"/>
          <p:nvPr/>
        </p:nvSpPr>
        <p:spPr>
          <a:xfrm>
            <a:off x="15218050" y="11631624"/>
            <a:ext cx="7284045"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latin typeface="+mn-lt"/>
                <a:ea typeface="+mn-ea"/>
                <a:cs typeface="+mn-cs"/>
                <a:sym typeface="ヒラギノ角ゴ ProN W3"/>
              </a:defRPr>
            </a:lvl1pPr>
          </a:lstStyle>
          <a:p>
            <a:r>
              <a:rPr dirty="0" err="1"/>
              <a:t>日本語が正しく表記され</a:t>
            </a:r>
            <a:r>
              <a:rPr lang="ja-JP" altLang="en-US" dirty="0"/>
              <a:t>ました</a:t>
            </a:r>
            <a:endParaRPr dirty="0"/>
          </a:p>
        </p:txBody>
      </p:sp>
      <p:pic>
        <p:nvPicPr>
          <p:cNvPr id="833" name="スクリーンショット 2021-03-25 7.24.26.png" descr="スクリーンショット 2021-03-25 7.24.26.png"/>
          <p:cNvPicPr>
            <a:picLocks noChangeAspect="1"/>
          </p:cNvPicPr>
          <p:nvPr/>
        </p:nvPicPr>
        <p:blipFill>
          <a:blip r:embed="rId2"/>
          <a:stretch>
            <a:fillRect/>
          </a:stretch>
        </p:blipFill>
        <p:spPr>
          <a:xfrm>
            <a:off x="13492923" y="3350658"/>
            <a:ext cx="10570160" cy="7809298"/>
          </a:xfrm>
          <a:prstGeom prst="rect">
            <a:avLst/>
          </a:prstGeom>
          <a:ln w="12700">
            <a:miter lim="400000"/>
          </a:ln>
        </p:spPr>
      </p:pic>
      <p:sp>
        <p:nvSpPr>
          <p:cNvPr id="3" name="テキスト ボックス 2">
            <a:extLst>
              <a:ext uri="{FF2B5EF4-FFF2-40B4-BE49-F238E27FC236}">
                <a16:creationId xmlns:a16="http://schemas.microsoft.com/office/drawing/2014/main" id="{C922E248-AEA8-1588-502F-827BBEE0DB5D}"/>
              </a:ext>
            </a:extLst>
          </p:cNvPr>
          <p:cNvSpPr txBox="1"/>
          <p:nvPr/>
        </p:nvSpPr>
        <p:spPr>
          <a:xfrm>
            <a:off x="550404" y="4162152"/>
            <a:ext cx="12195544" cy="7294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t># 日本語の表記を可能にする</a:t>
            </a:r>
          </a:p>
          <a:p>
            <a:pPr algn="l"/>
            <a:r>
              <a:rPr lang="ja-JP" altLang="en-US" sz="3600" dirty="0"/>
              <a:t>import matplotlib.pyplot as plt</a:t>
            </a:r>
          </a:p>
          <a:p>
            <a:pPr algn="l"/>
            <a:r>
              <a:rPr lang="ja-JP" altLang="en-US" sz="3600" dirty="0"/>
              <a:t>x = [35,21,45,58,77]</a:t>
            </a:r>
          </a:p>
          <a:p>
            <a:pPr algn="l"/>
            <a:r>
              <a:rPr lang="ja-JP" altLang="en-US" sz="3600" dirty="0"/>
              <a:t>y = [3,0,6,8,13]</a:t>
            </a:r>
          </a:p>
          <a:p>
            <a:pPr algn="l"/>
            <a:r>
              <a:rPr lang="ja-JP" altLang="en-US" sz="3600" dirty="0"/>
              <a:t>plt.figure()</a:t>
            </a:r>
          </a:p>
          <a:p>
            <a:pPr algn="l"/>
            <a:r>
              <a:rPr lang="ja-JP" altLang="en-US" sz="3600" dirty="0"/>
              <a:t>plt.scatter(x,y)</a:t>
            </a:r>
          </a:p>
          <a:p>
            <a:pPr algn="l"/>
            <a:r>
              <a:rPr lang="ja-JP" altLang="en-US" sz="3600" dirty="0"/>
              <a:t>plt.title('年齢と歯周病の歯の本数',</a:t>
            </a:r>
            <a:r>
              <a:rPr lang="ja-JP" altLang="en-US" sz="3600" dirty="0">
                <a:solidFill>
                  <a:srgbClr val="FF0000"/>
                </a:solidFill>
              </a:rPr>
              <a:t>fontfamily='</a:t>
            </a:r>
            <a:r>
              <a:rPr lang="en-US" altLang="ja-JP" sz="3600" dirty="0">
                <a:solidFill>
                  <a:srgbClr val="FF0000"/>
                </a:solidFill>
              </a:rPr>
              <a:t>'</a:t>
            </a:r>
            <a:r>
              <a:rPr lang="en-US" altLang="ja-JP" sz="3600" dirty="0" err="1">
                <a:solidFill>
                  <a:srgbClr val="FF0000"/>
                </a:solidFill>
              </a:rPr>
              <a:t>Hiragino</a:t>
            </a:r>
            <a:r>
              <a:rPr lang="en-US" altLang="ja-JP" sz="3600" dirty="0">
                <a:solidFill>
                  <a:srgbClr val="FF0000"/>
                </a:solidFill>
              </a:rPr>
              <a:t> Maru Gothic Pro'</a:t>
            </a:r>
            <a:r>
              <a:rPr lang="ja-JP" altLang="en-US" sz="3600" dirty="0">
                <a:solidFill>
                  <a:srgbClr val="FF0000"/>
                </a:solidFill>
              </a:rPr>
              <a:t>'</a:t>
            </a:r>
            <a:r>
              <a:rPr lang="ja-JP" altLang="en-US" sz="3600" dirty="0"/>
              <a:t>)</a:t>
            </a:r>
          </a:p>
          <a:p>
            <a:pPr algn="l"/>
            <a:r>
              <a:rPr lang="ja-JP" altLang="en-US" sz="3600" dirty="0"/>
              <a:t>plt.xlabel('年齢',</a:t>
            </a:r>
            <a:r>
              <a:rPr lang="ja-JP" altLang="en-US" sz="3600" dirty="0">
                <a:solidFill>
                  <a:srgbClr val="FF0000"/>
                </a:solidFill>
              </a:rPr>
              <a:t>fontfamily='</a:t>
            </a:r>
            <a:r>
              <a:rPr lang="en-US" altLang="ja-JP" sz="3600" dirty="0">
                <a:solidFill>
                  <a:srgbClr val="FF0000"/>
                </a:solidFill>
              </a:rPr>
              <a:t>'</a:t>
            </a:r>
            <a:r>
              <a:rPr lang="en-US" altLang="ja-JP" sz="3600" dirty="0" err="1">
                <a:solidFill>
                  <a:srgbClr val="FF0000"/>
                </a:solidFill>
              </a:rPr>
              <a:t>Hiragino</a:t>
            </a:r>
            <a:r>
              <a:rPr lang="en-US" altLang="ja-JP" sz="3600" dirty="0">
                <a:solidFill>
                  <a:srgbClr val="FF0000"/>
                </a:solidFill>
              </a:rPr>
              <a:t> Maru Gothic Pro'</a:t>
            </a:r>
            <a:r>
              <a:rPr lang="ja-JP" altLang="en-US" sz="3600" dirty="0">
                <a:solidFill>
                  <a:srgbClr val="FF0000"/>
                </a:solidFill>
              </a:rPr>
              <a:t>'</a:t>
            </a:r>
            <a:r>
              <a:rPr lang="ja-JP" altLang="en-US" sz="3600" dirty="0"/>
              <a:t>)</a:t>
            </a:r>
          </a:p>
          <a:p>
            <a:pPr algn="l"/>
            <a:r>
              <a:rPr lang="ja-JP" altLang="en-US" sz="3600" dirty="0"/>
              <a:t>plt.ylabel('歯周病の歯の本数',</a:t>
            </a:r>
            <a:r>
              <a:rPr lang="ja-JP" altLang="en-US" sz="3600" dirty="0">
                <a:solidFill>
                  <a:srgbClr val="FF0000"/>
                </a:solidFill>
              </a:rPr>
              <a:t>fontfamily='</a:t>
            </a:r>
            <a:r>
              <a:rPr lang="en-US" altLang="ja-JP" sz="3600" dirty="0">
                <a:solidFill>
                  <a:srgbClr val="FF0000"/>
                </a:solidFill>
              </a:rPr>
              <a:t>'</a:t>
            </a:r>
            <a:r>
              <a:rPr lang="en-US" altLang="ja-JP" sz="3600" dirty="0" err="1">
                <a:solidFill>
                  <a:srgbClr val="FF0000"/>
                </a:solidFill>
              </a:rPr>
              <a:t>Hiragino</a:t>
            </a:r>
            <a:r>
              <a:rPr lang="en-US" altLang="ja-JP" sz="3600" dirty="0">
                <a:solidFill>
                  <a:srgbClr val="FF0000"/>
                </a:solidFill>
              </a:rPr>
              <a:t> Maru Gothic Pro'</a:t>
            </a:r>
            <a:r>
              <a:rPr lang="ja-JP" altLang="en-US" sz="3600" dirty="0">
                <a:solidFill>
                  <a:srgbClr val="FF0000"/>
                </a:solidFill>
              </a:rPr>
              <a:t>'</a:t>
            </a:r>
            <a:r>
              <a:rPr lang="ja-JP" altLang="en-US" sz="3600" dirty="0"/>
              <a:t>)</a:t>
            </a:r>
          </a:p>
          <a:p>
            <a:pPr algn="l"/>
            <a:r>
              <a:rPr lang="ja-JP" altLang="en-US" sz="3600" dirty="0"/>
              <a:t>plt.grid(True)</a:t>
            </a:r>
          </a:p>
          <a:p>
            <a:pPr algn="l"/>
            <a:r>
              <a:rPr lang="ja-JP" altLang="en-US" sz="3600" dirty="0"/>
              <a:t>plt.show()</a:t>
            </a:r>
          </a:p>
        </p:txBody>
      </p:sp>
      <p:sp>
        <p:nvSpPr>
          <p:cNvPr id="4" name="日本語が正しく表記された">
            <a:extLst>
              <a:ext uri="{FF2B5EF4-FFF2-40B4-BE49-F238E27FC236}">
                <a16:creationId xmlns:a16="http://schemas.microsoft.com/office/drawing/2014/main" id="{13420781-FFC0-1418-4E91-BB911CA4A24F}"/>
              </a:ext>
            </a:extLst>
          </p:cNvPr>
          <p:cNvSpPr txBox="1"/>
          <p:nvPr/>
        </p:nvSpPr>
        <p:spPr>
          <a:xfrm>
            <a:off x="2358752" y="11211426"/>
            <a:ext cx="9848850"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latin typeface="+mn-lt"/>
                <a:ea typeface="+mn-ea"/>
                <a:cs typeface="+mn-cs"/>
                <a:sym typeface="ヒラギノ角ゴ ProN W3"/>
              </a:defRPr>
            </a:lvl1pPr>
          </a:lstStyle>
          <a:p>
            <a:r>
              <a:rPr lang="ja-JP" altLang="en-US" dirty="0"/>
              <a:t>このように色々オプションを加えることで</a:t>
            </a:r>
            <a:endParaRPr lang="en-US" altLang="ja-JP" dirty="0"/>
          </a:p>
          <a:p>
            <a:r>
              <a:rPr lang="ja-JP" altLang="en-US" dirty="0"/>
              <a:t>色々な図を作ることができます</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0E664B1-A084-4CEF-9B42-105EBA58A976}"/>
              </a:ext>
            </a:extLst>
          </p:cNvPr>
          <p:cNvPicPr>
            <a:picLocks noChangeAspect="1"/>
          </p:cNvPicPr>
          <p:nvPr/>
        </p:nvPicPr>
        <p:blipFill>
          <a:blip r:embed="rId2"/>
          <a:stretch>
            <a:fillRect/>
          </a:stretch>
        </p:blipFill>
        <p:spPr>
          <a:xfrm>
            <a:off x="4432804" y="2719539"/>
            <a:ext cx="15518391" cy="8640381"/>
          </a:xfrm>
          <a:prstGeom prst="rect">
            <a:avLst/>
          </a:prstGeom>
          <a:ln>
            <a:solidFill>
              <a:schemeClr val="tx1"/>
            </a:solidFill>
          </a:ln>
        </p:spPr>
      </p:pic>
      <p:sp>
        <p:nvSpPr>
          <p:cNvPr id="14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49" name="SpyderでPythonを実行する"/>
          <p:cNvSpPr txBox="1"/>
          <p:nvPr/>
        </p:nvSpPr>
        <p:spPr>
          <a:xfrm>
            <a:off x="5161844" y="249676"/>
            <a:ext cx="14091516"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100">
                <a:solidFill>
                  <a:srgbClr val="FFFFFF"/>
                </a:solidFill>
              </a:defRPr>
            </a:lvl1pPr>
          </a:lstStyle>
          <a:p>
            <a:r>
              <a:rPr lang="en-US" dirty="0"/>
              <a:t>Anaconda Navigator</a:t>
            </a:r>
            <a:r>
              <a:rPr lang="ja-JP" altLang="en-US" dirty="0"/>
              <a:t>で</a:t>
            </a:r>
            <a:r>
              <a:rPr lang="en-US" altLang="ja-JP" dirty="0"/>
              <a:t>Spyder</a:t>
            </a:r>
            <a:r>
              <a:rPr lang="ja-JP" altLang="en-US" dirty="0"/>
              <a:t>を立ち上げる</a:t>
            </a:r>
            <a:r>
              <a:rPr lang="en-US" altLang="ja-JP" dirty="0"/>
              <a:t>(Mac)</a:t>
            </a:r>
            <a:endParaRPr dirty="0"/>
          </a:p>
        </p:txBody>
      </p:sp>
      <p:sp>
        <p:nvSpPr>
          <p:cNvPr id="152" name="“Install”となっている人は、クリックしてしばらく待つと…"/>
          <p:cNvSpPr txBox="1"/>
          <p:nvPr/>
        </p:nvSpPr>
        <p:spPr>
          <a:xfrm>
            <a:off x="5508142" y="10879954"/>
            <a:ext cx="13398920" cy="2203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100">
                <a:latin typeface="+mn-lt"/>
                <a:ea typeface="+mn-ea"/>
                <a:cs typeface="+mn-cs"/>
                <a:sym typeface="ヒラギノ角ゴ ProN W3"/>
              </a:defRPr>
            </a:pPr>
            <a:endParaRPr/>
          </a:p>
          <a:p>
            <a:pPr>
              <a:defRPr sz="4100">
                <a:latin typeface="+mn-lt"/>
                <a:ea typeface="+mn-ea"/>
                <a:cs typeface="+mn-cs"/>
                <a:sym typeface="ヒラギノ角ゴ ProN W3"/>
              </a:defRPr>
            </a:pPr>
            <a:r>
              <a:t>“Install”となっている人は、クリックしてしばらく待つと</a:t>
            </a:r>
          </a:p>
          <a:p>
            <a:pPr>
              <a:defRPr sz="4100">
                <a:latin typeface="+mn-lt"/>
                <a:ea typeface="+mn-ea"/>
                <a:cs typeface="+mn-cs"/>
                <a:sym typeface="ヒラギノ角ゴ ProN W3"/>
              </a:defRPr>
            </a:pPr>
            <a:r>
              <a:t>“Launch”になるので、再度クリックします。</a:t>
            </a:r>
          </a:p>
        </p:txBody>
      </p:sp>
      <p:sp>
        <p:nvSpPr>
          <p:cNvPr id="153" name="楕円"/>
          <p:cNvSpPr/>
          <p:nvPr/>
        </p:nvSpPr>
        <p:spPr>
          <a:xfrm>
            <a:off x="6759663" y="9155003"/>
            <a:ext cx="1990654" cy="1270001"/>
          </a:xfrm>
          <a:prstGeom prst="ellipse">
            <a:avLst/>
          </a:prstGeom>
          <a:ln w="1524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43" name="最後にデータを保存しておく"/>
          <p:cNvSpPr txBox="1"/>
          <p:nvPr/>
        </p:nvSpPr>
        <p:spPr>
          <a:xfrm>
            <a:off x="7434985" y="185752"/>
            <a:ext cx="9514031"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dirty="0" err="1"/>
              <a:t>データ</a:t>
            </a:r>
            <a:r>
              <a:rPr lang="ja-JP" altLang="en-US" dirty="0"/>
              <a:t>の</a:t>
            </a:r>
            <a:r>
              <a:rPr dirty="0" err="1"/>
              <a:t>保存</a:t>
            </a:r>
            <a:endParaRPr dirty="0"/>
          </a:p>
        </p:txBody>
      </p:sp>
      <p:sp>
        <p:nvSpPr>
          <p:cNvPr id="844" name="plt.scatter()はxとyの点でしたが、plt.plotとすると点を順に結びます"/>
          <p:cNvSpPr txBox="1"/>
          <p:nvPr/>
        </p:nvSpPr>
        <p:spPr>
          <a:xfrm>
            <a:off x="3477658" y="1783453"/>
            <a:ext cx="1745990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ja-JP" altLang="en-US" dirty="0"/>
              <a:t>保存するとファイル名の“＊”が消えます。（何か変更すると＊が付きます）</a:t>
            </a:r>
            <a:endParaRPr dirty="0"/>
          </a:p>
        </p:txBody>
      </p:sp>
      <p:pic>
        <p:nvPicPr>
          <p:cNvPr id="3" name="図 2">
            <a:extLst>
              <a:ext uri="{FF2B5EF4-FFF2-40B4-BE49-F238E27FC236}">
                <a16:creationId xmlns:a16="http://schemas.microsoft.com/office/drawing/2014/main" id="{6FCB3D48-4A44-4163-8AC8-27E8165429D4}"/>
              </a:ext>
            </a:extLst>
          </p:cNvPr>
          <p:cNvPicPr>
            <a:picLocks noChangeAspect="1"/>
          </p:cNvPicPr>
          <p:nvPr/>
        </p:nvPicPr>
        <p:blipFill>
          <a:blip r:embed="rId2"/>
          <a:stretch>
            <a:fillRect/>
          </a:stretch>
        </p:blipFill>
        <p:spPr>
          <a:xfrm>
            <a:off x="2593760" y="2874268"/>
            <a:ext cx="10535613" cy="9806554"/>
          </a:xfrm>
          <a:prstGeom prst="rect">
            <a:avLst/>
          </a:prstGeom>
          <a:ln>
            <a:solidFill>
              <a:schemeClr val="tx1"/>
            </a:solidFill>
          </a:ln>
        </p:spPr>
      </p:pic>
      <p:sp>
        <p:nvSpPr>
          <p:cNvPr id="8" name="楕円">
            <a:extLst>
              <a:ext uri="{FF2B5EF4-FFF2-40B4-BE49-F238E27FC236}">
                <a16:creationId xmlns:a16="http://schemas.microsoft.com/office/drawing/2014/main" id="{0BDCD2B3-402A-4432-9BA6-D779FECDA853}"/>
              </a:ext>
            </a:extLst>
          </p:cNvPr>
          <p:cNvSpPr/>
          <p:nvPr/>
        </p:nvSpPr>
        <p:spPr>
          <a:xfrm>
            <a:off x="2889801" y="3257973"/>
            <a:ext cx="1682199" cy="952520"/>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pic>
        <p:nvPicPr>
          <p:cNvPr id="9" name="図 8">
            <a:extLst>
              <a:ext uri="{FF2B5EF4-FFF2-40B4-BE49-F238E27FC236}">
                <a16:creationId xmlns:a16="http://schemas.microsoft.com/office/drawing/2014/main" id="{1631F46A-DFF3-41FE-B330-671F19E32DFC}"/>
              </a:ext>
            </a:extLst>
          </p:cNvPr>
          <p:cNvPicPr>
            <a:picLocks noChangeAspect="1"/>
          </p:cNvPicPr>
          <p:nvPr/>
        </p:nvPicPr>
        <p:blipFill rotWithShape="1">
          <a:blip r:embed="rId2"/>
          <a:srcRect l="11880" t="11637" r="64303" b="77737"/>
          <a:stretch/>
        </p:blipFill>
        <p:spPr>
          <a:xfrm>
            <a:off x="15517396" y="4054131"/>
            <a:ext cx="6375622" cy="2647507"/>
          </a:xfrm>
          <a:prstGeom prst="rect">
            <a:avLst/>
          </a:prstGeom>
          <a:ln>
            <a:solidFill>
              <a:schemeClr val="tx1"/>
            </a:solidFill>
          </a:ln>
        </p:spPr>
      </p:pic>
      <p:pic>
        <p:nvPicPr>
          <p:cNvPr id="5" name="図 4">
            <a:extLst>
              <a:ext uri="{FF2B5EF4-FFF2-40B4-BE49-F238E27FC236}">
                <a16:creationId xmlns:a16="http://schemas.microsoft.com/office/drawing/2014/main" id="{8CBFA133-E4ED-4C77-BE81-6AF190C31577}"/>
              </a:ext>
            </a:extLst>
          </p:cNvPr>
          <p:cNvPicPr>
            <a:picLocks noChangeAspect="1"/>
          </p:cNvPicPr>
          <p:nvPr/>
        </p:nvPicPr>
        <p:blipFill>
          <a:blip r:embed="rId3"/>
          <a:stretch>
            <a:fillRect/>
          </a:stretch>
        </p:blipFill>
        <p:spPr>
          <a:xfrm>
            <a:off x="15342248" y="9028070"/>
            <a:ext cx="6725917" cy="2427697"/>
          </a:xfrm>
          <a:prstGeom prst="rect">
            <a:avLst/>
          </a:prstGeom>
          <a:ln>
            <a:solidFill>
              <a:schemeClr val="tx1"/>
            </a:solidFill>
          </a:ln>
        </p:spPr>
      </p:pic>
      <p:sp>
        <p:nvSpPr>
          <p:cNvPr id="6" name="矢印: 下 5">
            <a:extLst>
              <a:ext uri="{FF2B5EF4-FFF2-40B4-BE49-F238E27FC236}">
                <a16:creationId xmlns:a16="http://schemas.microsoft.com/office/drawing/2014/main" id="{E9F5A797-4662-4944-A9A3-E805CC41B0AD}"/>
              </a:ext>
            </a:extLst>
          </p:cNvPr>
          <p:cNvSpPr/>
          <p:nvPr/>
        </p:nvSpPr>
        <p:spPr>
          <a:xfrm>
            <a:off x="18351795" y="7287457"/>
            <a:ext cx="1084521" cy="1154794"/>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Tree>
    <p:extLst>
      <p:ext uri="{BB962C8B-B14F-4D97-AF65-F5344CB8AC3E}">
        <p14:creationId xmlns:p14="http://schemas.microsoft.com/office/powerpoint/2010/main" val="1264262546"/>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65" name="最後にデータを保存しておく"/>
          <p:cNvSpPr txBox="1"/>
          <p:nvPr/>
        </p:nvSpPr>
        <p:spPr>
          <a:xfrm>
            <a:off x="7434985" y="185752"/>
            <a:ext cx="9514031"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コンソールのリセット</a:t>
            </a:r>
            <a:endParaRPr dirty="0"/>
          </a:p>
        </p:txBody>
      </p:sp>
      <p:sp>
        <p:nvSpPr>
          <p:cNvPr id="866" name="再度続きからエディタを修正することが出来ます。"/>
          <p:cNvSpPr txBox="1"/>
          <p:nvPr/>
        </p:nvSpPr>
        <p:spPr>
          <a:xfrm>
            <a:off x="3163887" y="1963702"/>
            <a:ext cx="18056226"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ja-JP" altLang="en-US" dirty="0"/>
              <a:t>プロットとコンソールも下のアイコンを押すとリセットすることが出来ます。</a:t>
            </a:r>
            <a:endParaRPr dirty="0"/>
          </a:p>
        </p:txBody>
      </p:sp>
      <p:pic>
        <p:nvPicPr>
          <p:cNvPr id="3" name="図 2">
            <a:extLst>
              <a:ext uri="{FF2B5EF4-FFF2-40B4-BE49-F238E27FC236}">
                <a16:creationId xmlns:a16="http://schemas.microsoft.com/office/drawing/2014/main" id="{252438BE-8904-4C8B-966C-627523D24A9D}"/>
              </a:ext>
            </a:extLst>
          </p:cNvPr>
          <p:cNvPicPr>
            <a:picLocks noChangeAspect="1"/>
          </p:cNvPicPr>
          <p:nvPr/>
        </p:nvPicPr>
        <p:blipFill>
          <a:blip r:embed="rId2"/>
          <a:stretch>
            <a:fillRect/>
          </a:stretch>
        </p:blipFill>
        <p:spPr>
          <a:xfrm>
            <a:off x="4657062" y="3234767"/>
            <a:ext cx="14363836" cy="9325774"/>
          </a:xfrm>
          <a:prstGeom prst="rect">
            <a:avLst/>
          </a:prstGeom>
          <a:ln>
            <a:solidFill>
              <a:schemeClr val="tx1"/>
            </a:solidFill>
          </a:ln>
        </p:spPr>
      </p:pic>
      <p:sp>
        <p:nvSpPr>
          <p:cNvPr id="6" name="楕円">
            <a:extLst>
              <a:ext uri="{FF2B5EF4-FFF2-40B4-BE49-F238E27FC236}">
                <a16:creationId xmlns:a16="http://schemas.microsoft.com/office/drawing/2014/main" id="{6121F17C-0503-4B3F-9261-1E929E2DDDB0}"/>
              </a:ext>
            </a:extLst>
          </p:cNvPr>
          <p:cNvSpPr/>
          <p:nvPr/>
        </p:nvSpPr>
        <p:spPr>
          <a:xfrm>
            <a:off x="12716881" y="3998333"/>
            <a:ext cx="921039" cy="690685"/>
          </a:xfrm>
          <a:prstGeom prst="ellipse">
            <a:avLst/>
          </a:prstGeom>
          <a:ln w="635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 name="楕円">
            <a:extLst>
              <a:ext uri="{FF2B5EF4-FFF2-40B4-BE49-F238E27FC236}">
                <a16:creationId xmlns:a16="http://schemas.microsoft.com/office/drawing/2014/main" id="{51C39FD4-DF81-489B-857E-B4EEA0971E52}"/>
              </a:ext>
            </a:extLst>
          </p:cNvPr>
          <p:cNvSpPr/>
          <p:nvPr/>
        </p:nvSpPr>
        <p:spPr>
          <a:xfrm>
            <a:off x="12716881" y="7588752"/>
            <a:ext cx="921039" cy="690685"/>
          </a:xfrm>
          <a:prstGeom prst="ellipse">
            <a:avLst/>
          </a:prstGeom>
          <a:ln w="635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extLst>
      <p:ext uri="{BB962C8B-B14F-4D97-AF65-F5344CB8AC3E}">
        <p14:creationId xmlns:p14="http://schemas.microsoft.com/office/powerpoint/2010/main" val="128336187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6AB822-D99A-4FB9-8E94-09540CCB0F52}"/>
              </a:ext>
            </a:extLst>
          </p:cNvPr>
          <p:cNvPicPr>
            <a:picLocks noChangeAspect="1"/>
          </p:cNvPicPr>
          <p:nvPr/>
        </p:nvPicPr>
        <p:blipFill>
          <a:blip r:embed="rId2"/>
          <a:stretch>
            <a:fillRect/>
          </a:stretch>
        </p:blipFill>
        <p:spPr>
          <a:xfrm>
            <a:off x="4657063" y="3234766"/>
            <a:ext cx="14363836" cy="9345433"/>
          </a:xfrm>
          <a:prstGeom prst="rect">
            <a:avLst/>
          </a:prstGeom>
        </p:spPr>
      </p:pic>
      <p:sp>
        <p:nvSpPr>
          <p:cNvPr id="864"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866" name="再度続きからエディタを修正することが出来ます。"/>
          <p:cNvSpPr txBox="1"/>
          <p:nvPr/>
        </p:nvSpPr>
        <p:spPr>
          <a:xfrm>
            <a:off x="3163887" y="1963702"/>
            <a:ext cx="18056226"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atin typeface="+mn-lt"/>
                <a:ea typeface="+mn-ea"/>
                <a:cs typeface="+mn-cs"/>
                <a:sym typeface="ヒラギノ角ゴ ProN W3"/>
              </a:defRPr>
            </a:lvl1pPr>
          </a:lstStyle>
          <a:p>
            <a:r>
              <a:rPr lang="ja-JP" altLang="en-US" dirty="0"/>
              <a:t>プロットとコンソールも下のアイコンを押すとリセットすることが出来ます。</a:t>
            </a:r>
            <a:endParaRPr dirty="0"/>
          </a:p>
        </p:txBody>
      </p:sp>
      <p:sp>
        <p:nvSpPr>
          <p:cNvPr id="2" name="最後にデータを保存しておく">
            <a:extLst>
              <a:ext uri="{FF2B5EF4-FFF2-40B4-BE49-F238E27FC236}">
                <a16:creationId xmlns:a16="http://schemas.microsoft.com/office/drawing/2014/main" id="{1B8155E4-DFD7-17F0-F694-6638BFD8545C}"/>
              </a:ext>
            </a:extLst>
          </p:cNvPr>
          <p:cNvSpPr txBox="1"/>
          <p:nvPr/>
        </p:nvSpPr>
        <p:spPr>
          <a:xfrm>
            <a:off x="7434985" y="185752"/>
            <a:ext cx="9514031" cy="887422"/>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100">
                <a:solidFill>
                  <a:srgbClr val="FFFFFF"/>
                </a:solidFill>
              </a:defRPr>
            </a:lvl1pPr>
          </a:lstStyle>
          <a:p>
            <a:r>
              <a:rPr lang="ja-JP" altLang="en-US" dirty="0"/>
              <a:t>コンソールのリセット</a:t>
            </a:r>
            <a:endParaRPr dirty="0"/>
          </a:p>
        </p:txBody>
      </p:sp>
    </p:spTree>
    <p:extLst>
      <p:ext uri="{BB962C8B-B14F-4D97-AF65-F5344CB8AC3E}">
        <p14:creationId xmlns:p14="http://schemas.microsoft.com/office/powerpoint/2010/main" val="1705305836"/>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作図をしてみよう"/>
          <p:cNvSpPr txBox="1"/>
          <p:nvPr/>
        </p:nvSpPr>
        <p:spPr>
          <a:xfrm>
            <a:off x="9055417" y="713888"/>
            <a:ext cx="6273166" cy="88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100"/>
            </a:lvl1pPr>
          </a:lstStyle>
          <a:p>
            <a:r>
              <a:rPr dirty="0" err="1"/>
              <a:t>作図をしてみよう</a:t>
            </a:r>
            <a:endParaRPr dirty="0"/>
          </a:p>
        </p:txBody>
      </p:sp>
      <p:sp>
        <p:nvSpPr>
          <p:cNvPr id="870" name="xに2, 5, 8, 11, 14, 16, 20…"/>
          <p:cNvSpPr txBox="1"/>
          <p:nvPr/>
        </p:nvSpPr>
        <p:spPr>
          <a:xfrm>
            <a:off x="4586985" y="2951166"/>
            <a:ext cx="15210029" cy="54797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600">
                <a:latin typeface="Arial"/>
                <a:ea typeface="Arial"/>
                <a:cs typeface="Arial"/>
                <a:sym typeface="Arial"/>
              </a:defRPr>
            </a:pPr>
            <a:r>
              <a:rPr dirty="0"/>
              <a:t>xに2, 5, 8, 11, 14, 16, 20</a:t>
            </a:r>
          </a:p>
          <a:p>
            <a:pPr>
              <a:defRPr sz="4600">
                <a:latin typeface="Arial"/>
                <a:ea typeface="Arial"/>
                <a:cs typeface="Arial"/>
                <a:sym typeface="Arial"/>
              </a:defRPr>
            </a:pPr>
            <a:r>
              <a:rPr dirty="0"/>
              <a:t>yに1, 4, 8, 11, 15, 30, 55</a:t>
            </a:r>
          </a:p>
          <a:p>
            <a:pPr>
              <a:defRPr sz="4600">
                <a:latin typeface="Arial"/>
                <a:ea typeface="Arial"/>
                <a:cs typeface="Arial"/>
                <a:sym typeface="Arial"/>
              </a:defRPr>
            </a:pPr>
            <a:r>
              <a:rPr dirty="0" err="1"/>
              <a:t>タイトルを”名前_学籍番号</a:t>
            </a:r>
            <a:r>
              <a:rPr dirty="0"/>
              <a:t>”</a:t>
            </a:r>
          </a:p>
          <a:p>
            <a:pPr>
              <a:defRPr sz="4600">
                <a:latin typeface="Arial"/>
                <a:ea typeface="Arial"/>
                <a:cs typeface="Arial"/>
                <a:sym typeface="Arial"/>
              </a:defRPr>
            </a:pPr>
            <a:r>
              <a:rPr dirty="0" err="1"/>
              <a:t>x軸の名前を”X軸</a:t>
            </a:r>
            <a:r>
              <a:rPr dirty="0"/>
              <a:t>”</a:t>
            </a:r>
          </a:p>
          <a:p>
            <a:pPr>
              <a:defRPr sz="4600">
                <a:latin typeface="Arial"/>
                <a:ea typeface="Arial"/>
                <a:cs typeface="Arial"/>
                <a:sym typeface="Arial"/>
              </a:defRPr>
            </a:pPr>
            <a:r>
              <a:rPr dirty="0" err="1"/>
              <a:t>y軸の名前を”Y軸</a:t>
            </a:r>
            <a:r>
              <a:rPr dirty="0"/>
              <a:t>”</a:t>
            </a:r>
          </a:p>
          <a:p>
            <a:pPr>
              <a:defRPr sz="4600">
                <a:latin typeface="Arial"/>
                <a:ea typeface="Arial"/>
                <a:cs typeface="Arial"/>
                <a:sym typeface="Arial"/>
              </a:defRPr>
            </a:pPr>
            <a:r>
              <a:rPr dirty="0" err="1"/>
              <a:t>として、散布図と折れ線グラフをそれぞれ作成してみよう</a:t>
            </a:r>
            <a:endParaRPr dirty="0"/>
          </a:p>
        </p:txBody>
      </p:sp>
      <p:sp>
        <p:nvSpPr>
          <p:cNvPr id="871" name="画面を保存して、それぞれ「学籍番号_名前_散布図」、…"/>
          <p:cNvSpPr txBox="1"/>
          <p:nvPr/>
        </p:nvSpPr>
        <p:spPr>
          <a:xfrm>
            <a:off x="4828755" y="9785537"/>
            <a:ext cx="14726490" cy="1727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600">
                <a:latin typeface="Arial"/>
                <a:ea typeface="Arial"/>
                <a:cs typeface="Arial"/>
                <a:sym typeface="Arial"/>
              </a:defRPr>
            </a:pPr>
            <a:r>
              <a:rPr dirty="0" err="1"/>
              <a:t>画面を保存して、それぞれ「学籍番号_名前_散布図</a:t>
            </a:r>
            <a:r>
              <a:rPr dirty="0"/>
              <a:t>」、</a:t>
            </a:r>
          </a:p>
          <a:p>
            <a:pPr>
              <a:defRPr sz="4600">
                <a:latin typeface="Arial"/>
                <a:ea typeface="Arial"/>
                <a:cs typeface="Arial"/>
                <a:sym typeface="Arial"/>
              </a:defRPr>
            </a:pPr>
            <a:r>
              <a:rPr dirty="0"/>
              <a:t>「</a:t>
            </a:r>
            <a:r>
              <a:rPr dirty="0" err="1"/>
              <a:t>学籍番号_名前_折れ線」で提出して下さい</a:t>
            </a:r>
            <a:endParaRPr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770CCCE-6DF0-4387-BF52-FA7DB194F33B}"/>
              </a:ext>
            </a:extLst>
          </p:cNvPr>
          <p:cNvPicPr>
            <a:picLocks noChangeAspect="1"/>
          </p:cNvPicPr>
          <p:nvPr/>
        </p:nvPicPr>
        <p:blipFill>
          <a:blip r:embed="rId2"/>
          <a:stretch>
            <a:fillRect/>
          </a:stretch>
        </p:blipFill>
        <p:spPr>
          <a:xfrm>
            <a:off x="4778248" y="2976367"/>
            <a:ext cx="14827501" cy="7450635"/>
          </a:xfrm>
          <a:prstGeom prst="rect">
            <a:avLst/>
          </a:prstGeom>
        </p:spPr>
      </p:pic>
      <p:sp>
        <p:nvSpPr>
          <p:cNvPr id="873" name="画像の保存方法"/>
          <p:cNvSpPr txBox="1"/>
          <p:nvPr/>
        </p:nvSpPr>
        <p:spPr>
          <a:xfrm>
            <a:off x="9423399" y="713888"/>
            <a:ext cx="5537201" cy="88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100"/>
            </a:lvl1pPr>
          </a:lstStyle>
          <a:p>
            <a:r>
              <a:t>画像の保存方法</a:t>
            </a:r>
          </a:p>
        </p:txBody>
      </p:sp>
      <p:sp>
        <p:nvSpPr>
          <p:cNvPr id="874" name="左上の保存アイコンをクリック"/>
          <p:cNvSpPr txBox="1"/>
          <p:nvPr/>
        </p:nvSpPr>
        <p:spPr>
          <a:xfrm>
            <a:off x="8068818" y="11242127"/>
            <a:ext cx="8246365"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atin typeface="Arial"/>
                <a:ea typeface="Arial"/>
                <a:cs typeface="Arial"/>
                <a:sym typeface="Arial"/>
              </a:defRPr>
            </a:lvl1pPr>
          </a:lstStyle>
          <a:p>
            <a:r>
              <a:t>左上の保存アイコンをクリック</a:t>
            </a:r>
          </a:p>
        </p:txBody>
      </p:sp>
      <p:sp>
        <p:nvSpPr>
          <p:cNvPr id="876" name="円形"/>
          <p:cNvSpPr/>
          <p:nvPr/>
        </p:nvSpPr>
        <p:spPr>
          <a:xfrm>
            <a:off x="4396599" y="2653997"/>
            <a:ext cx="1270001" cy="1270001"/>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画像の保存方法"/>
          <p:cNvSpPr txBox="1"/>
          <p:nvPr/>
        </p:nvSpPr>
        <p:spPr>
          <a:xfrm>
            <a:off x="9423399" y="713888"/>
            <a:ext cx="5537201" cy="88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100"/>
            </a:lvl1pPr>
          </a:lstStyle>
          <a:p>
            <a:r>
              <a:t>画像の保存方法</a:t>
            </a:r>
          </a:p>
        </p:txBody>
      </p:sp>
      <p:sp>
        <p:nvSpPr>
          <p:cNvPr id="874" name="左上の保存アイコンをクリック"/>
          <p:cNvSpPr txBox="1"/>
          <p:nvPr/>
        </p:nvSpPr>
        <p:spPr>
          <a:xfrm>
            <a:off x="9486135" y="11179788"/>
            <a:ext cx="5411738"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atin typeface="Arial"/>
                <a:ea typeface="Arial"/>
                <a:cs typeface="Arial"/>
                <a:sym typeface="Arial"/>
              </a:defRPr>
            </a:lvl1pPr>
          </a:lstStyle>
          <a:p>
            <a:r>
              <a:rPr lang="ja-JP" altLang="en-US" dirty="0"/>
              <a:t>バージョン５も同様</a:t>
            </a:r>
            <a:endParaRPr dirty="0"/>
          </a:p>
        </p:txBody>
      </p:sp>
      <p:pic>
        <p:nvPicPr>
          <p:cNvPr id="875" name="スクリーンショット 2021-05-25 8.58.34.png" descr="スクリーンショット 2021-05-25 8.58.34.png"/>
          <p:cNvPicPr>
            <a:picLocks noChangeAspect="1"/>
          </p:cNvPicPr>
          <p:nvPr/>
        </p:nvPicPr>
        <p:blipFill>
          <a:blip r:embed="rId2"/>
          <a:stretch>
            <a:fillRect/>
          </a:stretch>
        </p:blipFill>
        <p:spPr>
          <a:xfrm>
            <a:off x="5672583" y="2330732"/>
            <a:ext cx="13038834" cy="7119890"/>
          </a:xfrm>
          <a:prstGeom prst="rect">
            <a:avLst/>
          </a:prstGeom>
          <a:ln w="25400">
            <a:solidFill>
              <a:srgbClr val="000000"/>
            </a:solidFill>
            <a:miter lim="400000"/>
          </a:ln>
        </p:spPr>
      </p:pic>
      <p:sp>
        <p:nvSpPr>
          <p:cNvPr id="876" name="円形"/>
          <p:cNvSpPr/>
          <p:nvPr/>
        </p:nvSpPr>
        <p:spPr>
          <a:xfrm>
            <a:off x="5374794" y="2799387"/>
            <a:ext cx="1270001" cy="1270001"/>
          </a:xfrm>
          <a:prstGeom prst="ellipse">
            <a:avLst/>
          </a:prstGeom>
          <a:ln w="101600">
            <a:solidFill>
              <a:schemeClr val="accent5">
                <a:hueOff val="-82419"/>
                <a:satOff val="-9513"/>
                <a:lumOff val="-16343"/>
              </a:schemeClr>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Tree>
    <p:extLst>
      <p:ext uri="{BB962C8B-B14F-4D97-AF65-F5344CB8AC3E}">
        <p14:creationId xmlns:p14="http://schemas.microsoft.com/office/powerpoint/2010/main" val="394440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画像の保存方法"/>
          <p:cNvSpPr txBox="1"/>
          <p:nvPr/>
        </p:nvSpPr>
        <p:spPr>
          <a:xfrm>
            <a:off x="9785349" y="1057275"/>
            <a:ext cx="5537201" cy="88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100"/>
            </a:lvl1pPr>
          </a:lstStyle>
          <a:p>
            <a:r>
              <a:t>画像の保存方法</a:t>
            </a:r>
          </a:p>
        </p:txBody>
      </p:sp>
      <p:sp>
        <p:nvSpPr>
          <p:cNvPr id="879" name="場所を指定して保存"/>
          <p:cNvSpPr txBox="1"/>
          <p:nvPr/>
        </p:nvSpPr>
        <p:spPr>
          <a:xfrm>
            <a:off x="9523475" y="11242127"/>
            <a:ext cx="5337049"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atin typeface="Arial"/>
                <a:ea typeface="Arial"/>
                <a:cs typeface="Arial"/>
                <a:sym typeface="Arial"/>
              </a:defRPr>
            </a:lvl1pPr>
          </a:lstStyle>
          <a:p>
            <a:r>
              <a:t>場所を指定して保存</a:t>
            </a:r>
          </a:p>
        </p:txBody>
      </p:sp>
      <p:pic>
        <p:nvPicPr>
          <p:cNvPr id="3" name="図 2">
            <a:extLst>
              <a:ext uri="{FF2B5EF4-FFF2-40B4-BE49-F238E27FC236}">
                <a16:creationId xmlns:a16="http://schemas.microsoft.com/office/drawing/2014/main" id="{02A5DE79-1447-4CF9-A6FB-2E4CF409A0E2}"/>
              </a:ext>
            </a:extLst>
          </p:cNvPr>
          <p:cNvPicPr>
            <a:picLocks noChangeAspect="1"/>
          </p:cNvPicPr>
          <p:nvPr/>
        </p:nvPicPr>
        <p:blipFill>
          <a:blip r:embed="rId2"/>
          <a:stretch>
            <a:fillRect/>
          </a:stretch>
        </p:blipFill>
        <p:spPr>
          <a:xfrm>
            <a:off x="5740450" y="2812312"/>
            <a:ext cx="12903099" cy="7241676"/>
          </a:xfrm>
          <a:prstGeom prst="rect">
            <a:avLst/>
          </a:prstGeom>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9" name="前回のデータ"/>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5100">
                <a:solidFill>
                  <a:srgbClr val="FFFFFF"/>
                </a:solidFill>
              </a:defRPr>
            </a:lvl1pPr>
          </a:lstStyle>
          <a:p>
            <a:r>
              <a:t>前回のデータ</a:t>
            </a:r>
          </a:p>
        </p:txBody>
      </p:sp>
      <p:pic>
        <p:nvPicPr>
          <p:cNvPr id="250" name="スクリーンショット 2021-01-04 14.56.15.png" descr="スクリーンショット 2021-01-04 14.56.15.png"/>
          <p:cNvPicPr>
            <a:picLocks noChangeAspect="1"/>
          </p:cNvPicPr>
          <p:nvPr/>
        </p:nvPicPr>
        <p:blipFill>
          <a:blip r:embed="rId2"/>
          <a:stretch>
            <a:fillRect/>
          </a:stretch>
        </p:blipFill>
        <p:spPr>
          <a:xfrm>
            <a:off x="12346489" y="4046285"/>
            <a:ext cx="10605811" cy="7401430"/>
          </a:xfrm>
          <a:prstGeom prst="rect">
            <a:avLst/>
          </a:prstGeom>
          <a:ln w="12700">
            <a:miter lim="400000"/>
          </a:ln>
        </p:spPr>
      </p:pic>
      <p:graphicFrame>
        <p:nvGraphicFramePr>
          <p:cNvPr id="251" name="表"/>
          <p:cNvGraphicFramePr/>
          <p:nvPr/>
        </p:nvGraphicFramePr>
        <p:xfrm>
          <a:off x="2528838" y="4837262"/>
          <a:ext cx="7406173" cy="5819473"/>
        </p:xfrm>
        <a:graphic>
          <a:graphicData uri="http://schemas.openxmlformats.org/drawingml/2006/table">
            <a:tbl>
              <a:tblPr firstRow="1" firstCol="1" bandRow="1">
                <a:tableStyleId>{4C3C2611-4C71-4FC5-86AE-919BDF0F9419}</a:tableStyleId>
              </a:tblPr>
              <a:tblGrid>
                <a:gridCol w="1377644">
                  <a:extLst>
                    <a:ext uri="{9D8B030D-6E8A-4147-A177-3AD203B41FA5}">
                      <a16:colId xmlns:a16="http://schemas.microsoft.com/office/drawing/2014/main" val="20000"/>
                    </a:ext>
                  </a:extLst>
                </a:gridCol>
                <a:gridCol w="2084540">
                  <a:extLst>
                    <a:ext uri="{9D8B030D-6E8A-4147-A177-3AD203B41FA5}">
                      <a16:colId xmlns:a16="http://schemas.microsoft.com/office/drawing/2014/main" val="20001"/>
                    </a:ext>
                  </a:extLst>
                </a:gridCol>
                <a:gridCol w="3943989">
                  <a:extLst>
                    <a:ext uri="{9D8B030D-6E8A-4147-A177-3AD203B41FA5}">
                      <a16:colId xmlns:a16="http://schemas.microsoft.com/office/drawing/2014/main" val="20002"/>
                    </a:ext>
                  </a:extLst>
                </a:gridCol>
              </a:tblGrid>
              <a:tr h="1049360">
                <a:tc>
                  <a:txBody>
                    <a:bodyPr/>
                    <a:lstStyle/>
                    <a:p>
                      <a:pPr defTabSz="914400">
                        <a:defRPr sz="1800" b="0">
                          <a:solidFill>
                            <a:srgbClr val="000000"/>
                          </a:solidFill>
                        </a:defRPr>
                      </a:pPr>
                      <a:r>
                        <a:rPr sz="3200">
                          <a:solidFill>
                            <a:srgbClr val="FFFFFF"/>
                          </a:solidFill>
                          <a:sym typeface="ヒラギノ角ゴ ProN W6"/>
                        </a:rPr>
                        <a:t>被験者</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年齢</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歯周病の歯の本数</a:t>
                      </a:r>
                    </a:p>
                  </a:txBody>
                  <a:tcPr marL="50800" marR="50800" marT="50800" marB="50800" anchor="ctr" horzOverflow="overflow"/>
                </a:tc>
                <a:extLst>
                  <a:ext uri="{0D108BD9-81ED-4DB2-BD59-A6C34878D82A}">
                    <a16:rowId xmlns:a16="http://schemas.microsoft.com/office/drawing/2014/main" val="10000"/>
                  </a:ext>
                </a:extLst>
              </a:tr>
              <a:tr h="919584">
                <a:tc>
                  <a:txBody>
                    <a:bodyPr/>
                    <a:lstStyle/>
                    <a:p>
                      <a:pPr defTabSz="914400">
                        <a:defRPr sz="1800" b="0">
                          <a:solidFill>
                            <a:srgbClr val="000000"/>
                          </a:solidFill>
                        </a:defRPr>
                      </a:pPr>
                      <a:r>
                        <a:rPr sz="3200">
                          <a:solidFill>
                            <a:srgbClr val="FFFFFF"/>
                          </a:solidFill>
                          <a:sym typeface="ヒラギノ角ゴ ProN W6"/>
                        </a:rPr>
                        <a:t>1</a:t>
                      </a:r>
                    </a:p>
                  </a:txBody>
                  <a:tcPr marL="50800" marR="50800" marT="50800" marB="50800" anchor="ctr" horzOverflow="overflow"/>
                </a:tc>
                <a:tc>
                  <a:txBody>
                    <a:bodyPr/>
                    <a:lstStyle/>
                    <a:p>
                      <a:pPr defTabSz="914400">
                        <a:defRPr sz="1800"/>
                      </a:pPr>
                      <a:r>
                        <a:rPr sz="4000" dirty="0">
                          <a:sym typeface="ヒラギノ角ゴ ProN W3"/>
                        </a:rPr>
                        <a:t>35</a:t>
                      </a:r>
                    </a:p>
                  </a:txBody>
                  <a:tcPr marL="50800" marR="50800" marT="50800" marB="50800" anchor="ctr" horzOverflow="overflow"/>
                </a:tc>
                <a:tc>
                  <a:txBody>
                    <a:bodyPr/>
                    <a:lstStyle/>
                    <a:p>
                      <a:pPr defTabSz="914400">
                        <a:defRPr sz="1800"/>
                      </a:pPr>
                      <a:r>
                        <a:rPr sz="4000" dirty="0">
                          <a:sym typeface="ヒラギノ角ゴ ProN W3"/>
                        </a:rPr>
                        <a:t>3</a:t>
                      </a:r>
                    </a:p>
                  </a:txBody>
                  <a:tcPr marL="50800" marR="50800" marT="50800" marB="50800" anchor="ctr" horzOverflow="overflow"/>
                </a:tc>
                <a:extLst>
                  <a:ext uri="{0D108BD9-81ED-4DB2-BD59-A6C34878D82A}">
                    <a16:rowId xmlns:a16="http://schemas.microsoft.com/office/drawing/2014/main" val="10001"/>
                  </a:ext>
                </a:extLst>
              </a:tr>
              <a:tr h="974062">
                <a:tc>
                  <a:txBody>
                    <a:bodyPr/>
                    <a:lstStyle/>
                    <a:p>
                      <a:pPr defTabSz="914400">
                        <a:defRPr sz="1800" b="0">
                          <a:solidFill>
                            <a:srgbClr val="000000"/>
                          </a:solidFill>
                        </a:defRPr>
                      </a:pPr>
                      <a:r>
                        <a:rPr sz="3200">
                          <a:solidFill>
                            <a:srgbClr val="FFFFFF"/>
                          </a:solidFill>
                          <a:sym typeface="ヒラギノ角ゴ ProN W6"/>
                        </a:rPr>
                        <a:t>2</a:t>
                      </a:r>
                    </a:p>
                  </a:txBody>
                  <a:tcPr marL="50800" marR="50800" marT="50800" marB="50800" anchor="ctr" horzOverflow="overflow"/>
                </a:tc>
                <a:tc>
                  <a:txBody>
                    <a:bodyPr/>
                    <a:lstStyle/>
                    <a:p>
                      <a:pPr defTabSz="914400">
                        <a:defRPr sz="1800"/>
                      </a:pPr>
                      <a:r>
                        <a:rPr sz="4000" dirty="0">
                          <a:sym typeface="ヒラギノ角ゴ ProN W3"/>
                        </a:rPr>
                        <a:t>21</a:t>
                      </a:r>
                    </a:p>
                  </a:txBody>
                  <a:tcPr marL="50800" marR="50800" marT="50800" marB="50800" anchor="ctr" horzOverflow="overflow"/>
                </a:tc>
                <a:tc>
                  <a:txBody>
                    <a:bodyPr/>
                    <a:lstStyle/>
                    <a:p>
                      <a:pPr defTabSz="914400">
                        <a:defRPr sz="1800"/>
                      </a:pPr>
                      <a:r>
                        <a:rPr sz="4000" dirty="0">
                          <a:sym typeface="ヒラギノ角ゴ ProN W3"/>
                        </a:rPr>
                        <a:t>0</a:t>
                      </a:r>
                    </a:p>
                  </a:txBody>
                  <a:tcPr marL="50800" marR="50800" marT="50800" marB="50800" anchor="ctr" horzOverflow="overflow"/>
                </a:tc>
                <a:extLst>
                  <a:ext uri="{0D108BD9-81ED-4DB2-BD59-A6C34878D82A}">
                    <a16:rowId xmlns:a16="http://schemas.microsoft.com/office/drawing/2014/main" val="10002"/>
                  </a:ext>
                </a:extLst>
              </a:tr>
              <a:tr h="947893">
                <a:tc>
                  <a:txBody>
                    <a:bodyPr/>
                    <a:lstStyle/>
                    <a:p>
                      <a:pPr defTabSz="914400">
                        <a:defRPr sz="1800" b="0">
                          <a:solidFill>
                            <a:srgbClr val="000000"/>
                          </a:solidFill>
                        </a:defRPr>
                      </a:pPr>
                      <a:r>
                        <a:rPr sz="3200">
                          <a:solidFill>
                            <a:srgbClr val="FFFFFF"/>
                          </a:solidFill>
                          <a:sym typeface="ヒラギノ角ゴ ProN W6"/>
                        </a:rPr>
                        <a:t>3</a:t>
                      </a:r>
                    </a:p>
                  </a:txBody>
                  <a:tcPr marL="50800" marR="50800" marT="50800" marB="50800" anchor="ctr" horzOverflow="overflow"/>
                </a:tc>
                <a:tc>
                  <a:txBody>
                    <a:bodyPr/>
                    <a:lstStyle/>
                    <a:p>
                      <a:pPr defTabSz="914400">
                        <a:defRPr sz="1800"/>
                      </a:pPr>
                      <a:r>
                        <a:rPr sz="4000" dirty="0">
                          <a:sym typeface="ヒラギノ角ゴ ProN W3"/>
                        </a:rPr>
                        <a:t>45</a:t>
                      </a:r>
                    </a:p>
                  </a:txBody>
                  <a:tcPr marL="50800" marR="50800" marT="50800" marB="50800" anchor="ctr" horzOverflow="overflow"/>
                </a:tc>
                <a:tc>
                  <a:txBody>
                    <a:bodyPr/>
                    <a:lstStyle/>
                    <a:p>
                      <a:pPr defTabSz="914400">
                        <a:defRPr sz="1800"/>
                      </a:pPr>
                      <a:r>
                        <a:rPr sz="4000" dirty="0">
                          <a:sym typeface="ヒラギノ角ゴ ProN W3"/>
                        </a:rPr>
                        <a:t>6</a:t>
                      </a:r>
                    </a:p>
                  </a:txBody>
                  <a:tcPr marL="50800" marR="50800" marT="50800" marB="50800" anchor="ctr" horzOverflow="overflow"/>
                </a:tc>
                <a:extLst>
                  <a:ext uri="{0D108BD9-81ED-4DB2-BD59-A6C34878D82A}">
                    <a16:rowId xmlns:a16="http://schemas.microsoft.com/office/drawing/2014/main" val="10003"/>
                  </a:ext>
                </a:extLst>
              </a:tr>
              <a:tr h="846232">
                <a:tc>
                  <a:txBody>
                    <a:bodyPr/>
                    <a:lstStyle/>
                    <a:p>
                      <a:pPr defTabSz="914400">
                        <a:defRPr sz="1800" b="0">
                          <a:solidFill>
                            <a:srgbClr val="000000"/>
                          </a:solidFill>
                        </a:defRPr>
                      </a:pPr>
                      <a:r>
                        <a:rPr sz="3200">
                          <a:solidFill>
                            <a:srgbClr val="FFFFFF"/>
                          </a:solidFill>
                          <a:sym typeface="ヒラギノ角ゴ ProN W6"/>
                        </a:rPr>
                        <a:t>4</a:t>
                      </a:r>
                    </a:p>
                  </a:txBody>
                  <a:tcPr marL="50800" marR="50800" marT="50800" marB="50800" anchor="ctr" horzOverflow="overflow"/>
                </a:tc>
                <a:tc>
                  <a:txBody>
                    <a:bodyPr/>
                    <a:lstStyle/>
                    <a:p>
                      <a:pPr defTabSz="914400">
                        <a:defRPr sz="1800"/>
                      </a:pPr>
                      <a:r>
                        <a:rPr sz="4000">
                          <a:sym typeface="ヒラギノ角ゴ ProN W3"/>
                        </a:rPr>
                        <a:t>58</a:t>
                      </a:r>
                    </a:p>
                  </a:txBody>
                  <a:tcPr marL="50800" marR="50800" marT="50800" marB="50800" anchor="ctr" horzOverflow="overflow"/>
                </a:tc>
                <a:tc>
                  <a:txBody>
                    <a:bodyPr/>
                    <a:lstStyle/>
                    <a:p>
                      <a:pPr defTabSz="914400">
                        <a:defRPr sz="1800"/>
                      </a:pPr>
                      <a:r>
                        <a:rPr sz="4000" dirty="0">
                          <a:sym typeface="ヒラギノ角ゴ ProN W3"/>
                        </a:rPr>
                        <a:t>8</a:t>
                      </a:r>
                    </a:p>
                  </a:txBody>
                  <a:tcPr marL="50800" marR="50800" marT="50800" marB="50800" anchor="ctr" horzOverflow="overflow"/>
                </a:tc>
                <a:extLst>
                  <a:ext uri="{0D108BD9-81ED-4DB2-BD59-A6C34878D82A}">
                    <a16:rowId xmlns:a16="http://schemas.microsoft.com/office/drawing/2014/main" val="10004"/>
                  </a:ext>
                </a:extLst>
              </a:tr>
              <a:tr h="1082342">
                <a:tc>
                  <a:txBody>
                    <a:bodyPr/>
                    <a:lstStyle/>
                    <a:p>
                      <a:pPr defTabSz="914400">
                        <a:defRPr sz="1800" b="0">
                          <a:solidFill>
                            <a:srgbClr val="000000"/>
                          </a:solidFill>
                        </a:defRPr>
                      </a:pPr>
                      <a:r>
                        <a:rPr sz="3200">
                          <a:solidFill>
                            <a:srgbClr val="FFFFFF"/>
                          </a:solidFill>
                          <a:sym typeface="ヒラギノ角ゴ ProN W6"/>
                        </a:rPr>
                        <a:t>5</a:t>
                      </a:r>
                    </a:p>
                  </a:txBody>
                  <a:tcPr marL="50800" marR="50800" marT="50800" marB="50800" anchor="ctr" horzOverflow="overflow"/>
                </a:tc>
                <a:tc>
                  <a:txBody>
                    <a:bodyPr/>
                    <a:lstStyle/>
                    <a:p>
                      <a:pPr defTabSz="914400">
                        <a:defRPr sz="1800"/>
                      </a:pPr>
                      <a:r>
                        <a:rPr sz="4000">
                          <a:sym typeface="ヒラギノ角ゴ ProN W3"/>
                        </a:rPr>
                        <a:t>77</a:t>
                      </a:r>
                    </a:p>
                  </a:txBody>
                  <a:tcPr marL="50800" marR="50800" marT="50800" marB="50800" anchor="ctr" horzOverflow="overflow"/>
                </a:tc>
                <a:tc>
                  <a:txBody>
                    <a:bodyPr/>
                    <a:lstStyle/>
                    <a:p>
                      <a:pPr defTabSz="914400">
                        <a:defRPr sz="1800"/>
                      </a:pPr>
                      <a:r>
                        <a:rPr sz="4000" dirty="0">
                          <a:sym typeface="ヒラギノ角ゴ ProN W3"/>
                        </a:rPr>
                        <a:t>13</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252" name="矢印"/>
          <p:cNvSpPr/>
          <p:nvPr/>
        </p:nvSpPr>
        <p:spPr>
          <a:xfrm>
            <a:off x="10505750" y="7005550"/>
            <a:ext cx="1270001" cy="876301"/>
          </a:xfrm>
          <a:prstGeom prst="rightArrow">
            <a:avLst>
              <a:gd name="adj1" fmla="val 29658"/>
              <a:gd name="adj2" fmla="val 75222"/>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53" name="5人の年齢と歯周病の歯の本数を作図するところまで行いました"/>
          <p:cNvSpPr txBox="1"/>
          <p:nvPr/>
        </p:nvSpPr>
        <p:spPr>
          <a:xfrm>
            <a:off x="4828488" y="2018720"/>
            <a:ext cx="15036001" cy="628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a:t>5人の年齢と歯周病の歯の本数を作図するところまで行いました</a:t>
            </a:r>
          </a:p>
        </p:txBody>
      </p:sp>
      <p:sp>
        <p:nvSpPr>
          <p:cNvPr id="2" name="スライド番号プレースホルダー 1">
            <a:extLst>
              <a:ext uri="{FF2B5EF4-FFF2-40B4-BE49-F238E27FC236}">
                <a16:creationId xmlns:a16="http://schemas.microsoft.com/office/drawing/2014/main" id="{F7A2A11C-FBE3-E9BD-5A85-9D96ED5D4E38}"/>
              </a:ext>
            </a:extLst>
          </p:cNvPr>
          <p:cNvSpPr>
            <a:spLocks noGrp="1"/>
          </p:cNvSpPr>
          <p:nvPr>
            <p:ph type="sldNum" sz="quarter" idx="2"/>
          </p:nvPr>
        </p:nvSpPr>
        <p:spPr/>
        <p:txBody>
          <a:bodyPr/>
          <a:lstStyle/>
          <a:p>
            <a:fld id="{86CB4B4D-7CA3-9044-876B-883B54F8677D}" type="slidenum">
              <a:rPr lang="en-US" altLang="ja-JP" smtClean="0"/>
              <a:t>57</a:t>
            </a:fld>
            <a:endParaRPr lang="ja-JP" alt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56" name="前回のデータ"/>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5100">
                <a:solidFill>
                  <a:srgbClr val="FFFFFF"/>
                </a:solidFill>
              </a:defRPr>
            </a:lvl1pPr>
          </a:lstStyle>
          <a:p>
            <a:r>
              <a:t>前回のデータ</a:t>
            </a:r>
          </a:p>
        </p:txBody>
      </p:sp>
      <p:pic>
        <p:nvPicPr>
          <p:cNvPr id="257" name="スクリーンショット 2021-01-04 14.56.15.png" descr="スクリーンショット 2021-01-04 14.56.15.png"/>
          <p:cNvPicPr>
            <a:picLocks noChangeAspect="1"/>
          </p:cNvPicPr>
          <p:nvPr/>
        </p:nvPicPr>
        <p:blipFill>
          <a:blip r:embed="rId2"/>
          <a:stretch>
            <a:fillRect/>
          </a:stretch>
        </p:blipFill>
        <p:spPr>
          <a:xfrm>
            <a:off x="12346489" y="4046285"/>
            <a:ext cx="10605811" cy="7401430"/>
          </a:xfrm>
          <a:prstGeom prst="rect">
            <a:avLst/>
          </a:prstGeom>
          <a:ln w="12700">
            <a:miter lim="400000"/>
          </a:ln>
        </p:spPr>
      </p:pic>
      <p:graphicFrame>
        <p:nvGraphicFramePr>
          <p:cNvPr id="258" name="表"/>
          <p:cNvGraphicFramePr/>
          <p:nvPr/>
        </p:nvGraphicFramePr>
        <p:xfrm>
          <a:off x="2528838" y="4837262"/>
          <a:ext cx="7406173" cy="5819473"/>
        </p:xfrm>
        <a:graphic>
          <a:graphicData uri="http://schemas.openxmlformats.org/drawingml/2006/table">
            <a:tbl>
              <a:tblPr firstRow="1" firstCol="1" bandRow="1">
                <a:tableStyleId>{4C3C2611-4C71-4FC5-86AE-919BDF0F9419}</a:tableStyleId>
              </a:tblPr>
              <a:tblGrid>
                <a:gridCol w="1377644">
                  <a:extLst>
                    <a:ext uri="{9D8B030D-6E8A-4147-A177-3AD203B41FA5}">
                      <a16:colId xmlns:a16="http://schemas.microsoft.com/office/drawing/2014/main" val="20000"/>
                    </a:ext>
                  </a:extLst>
                </a:gridCol>
                <a:gridCol w="2084540">
                  <a:extLst>
                    <a:ext uri="{9D8B030D-6E8A-4147-A177-3AD203B41FA5}">
                      <a16:colId xmlns:a16="http://schemas.microsoft.com/office/drawing/2014/main" val="20001"/>
                    </a:ext>
                  </a:extLst>
                </a:gridCol>
                <a:gridCol w="3943989">
                  <a:extLst>
                    <a:ext uri="{9D8B030D-6E8A-4147-A177-3AD203B41FA5}">
                      <a16:colId xmlns:a16="http://schemas.microsoft.com/office/drawing/2014/main" val="20002"/>
                    </a:ext>
                  </a:extLst>
                </a:gridCol>
              </a:tblGrid>
              <a:tr h="1049360">
                <a:tc>
                  <a:txBody>
                    <a:bodyPr/>
                    <a:lstStyle/>
                    <a:p>
                      <a:pPr defTabSz="914400">
                        <a:defRPr sz="1800" b="0">
                          <a:solidFill>
                            <a:srgbClr val="000000"/>
                          </a:solidFill>
                        </a:defRPr>
                      </a:pPr>
                      <a:r>
                        <a:rPr sz="3200">
                          <a:solidFill>
                            <a:srgbClr val="FFFFFF"/>
                          </a:solidFill>
                          <a:sym typeface="ヒラギノ角ゴ ProN W6"/>
                        </a:rPr>
                        <a:t>被験者</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年齢</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sym typeface="ヒラギノ角ゴ ProN W6"/>
                        </a:rPr>
                        <a:t>歯周病の歯の本数</a:t>
                      </a:r>
                    </a:p>
                  </a:txBody>
                  <a:tcPr marL="50800" marR="50800" marT="50800" marB="50800" anchor="ctr" horzOverflow="overflow"/>
                </a:tc>
                <a:extLst>
                  <a:ext uri="{0D108BD9-81ED-4DB2-BD59-A6C34878D82A}">
                    <a16:rowId xmlns:a16="http://schemas.microsoft.com/office/drawing/2014/main" val="10000"/>
                  </a:ext>
                </a:extLst>
              </a:tr>
              <a:tr h="919584">
                <a:tc>
                  <a:txBody>
                    <a:bodyPr/>
                    <a:lstStyle/>
                    <a:p>
                      <a:pPr defTabSz="914400">
                        <a:defRPr sz="1800" b="0">
                          <a:solidFill>
                            <a:srgbClr val="000000"/>
                          </a:solidFill>
                        </a:defRPr>
                      </a:pPr>
                      <a:r>
                        <a:rPr sz="3200">
                          <a:solidFill>
                            <a:srgbClr val="FFFFFF"/>
                          </a:solidFill>
                          <a:sym typeface="ヒラギノ角ゴ ProN W6"/>
                        </a:rPr>
                        <a:t>1</a:t>
                      </a:r>
                    </a:p>
                  </a:txBody>
                  <a:tcPr marL="50800" marR="50800" marT="50800" marB="50800" anchor="ctr" horzOverflow="overflow"/>
                </a:tc>
                <a:tc>
                  <a:txBody>
                    <a:bodyPr/>
                    <a:lstStyle/>
                    <a:p>
                      <a:pPr defTabSz="914400">
                        <a:defRPr sz="1800"/>
                      </a:pPr>
                      <a:r>
                        <a:rPr sz="4000" dirty="0">
                          <a:sym typeface="ヒラギノ角ゴ ProN W3"/>
                        </a:rPr>
                        <a:t>35</a:t>
                      </a:r>
                    </a:p>
                  </a:txBody>
                  <a:tcPr marL="50800" marR="50800" marT="50800" marB="50800" anchor="ctr" horzOverflow="overflow"/>
                </a:tc>
                <a:tc>
                  <a:txBody>
                    <a:bodyPr/>
                    <a:lstStyle/>
                    <a:p>
                      <a:pPr defTabSz="914400">
                        <a:defRPr sz="1800"/>
                      </a:pPr>
                      <a:r>
                        <a:rPr sz="4000">
                          <a:sym typeface="ヒラギノ角ゴ ProN W3"/>
                        </a:rPr>
                        <a:t>3</a:t>
                      </a:r>
                    </a:p>
                  </a:txBody>
                  <a:tcPr marL="50800" marR="50800" marT="50800" marB="50800" anchor="ctr" horzOverflow="overflow"/>
                </a:tc>
                <a:extLst>
                  <a:ext uri="{0D108BD9-81ED-4DB2-BD59-A6C34878D82A}">
                    <a16:rowId xmlns:a16="http://schemas.microsoft.com/office/drawing/2014/main" val="10001"/>
                  </a:ext>
                </a:extLst>
              </a:tr>
              <a:tr h="974062">
                <a:tc>
                  <a:txBody>
                    <a:bodyPr/>
                    <a:lstStyle/>
                    <a:p>
                      <a:pPr defTabSz="914400">
                        <a:defRPr sz="1800" b="0">
                          <a:solidFill>
                            <a:srgbClr val="000000"/>
                          </a:solidFill>
                        </a:defRPr>
                      </a:pPr>
                      <a:r>
                        <a:rPr sz="3200">
                          <a:solidFill>
                            <a:srgbClr val="FFFFFF"/>
                          </a:solidFill>
                          <a:sym typeface="ヒラギノ角ゴ ProN W6"/>
                        </a:rPr>
                        <a:t>2</a:t>
                      </a:r>
                    </a:p>
                  </a:txBody>
                  <a:tcPr marL="50800" marR="50800" marT="50800" marB="50800" anchor="ctr" horzOverflow="overflow"/>
                </a:tc>
                <a:tc>
                  <a:txBody>
                    <a:bodyPr/>
                    <a:lstStyle/>
                    <a:p>
                      <a:pPr defTabSz="914400">
                        <a:defRPr sz="1800"/>
                      </a:pPr>
                      <a:r>
                        <a:rPr sz="4000" dirty="0">
                          <a:sym typeface="ヒラギノ角ゴ ProN W3"/>
                        </a:rPr>
                        <a:t>21</a:t>
                      </a:r>
                    </a:p>
                  </a:txBody>
                  <a:tcPr marL="50800" marR="50800" marT="50800" marB="50800" anchor="ctr" horzOverflow="overflow"/>
                </a:tc>
                <a:tc>
                  <a:txBody>
                    <a:bodyPr/>
                    <a:lstStyle/>
                    <a:p>
                      <a:pPr defTabSz="914400">
                        <a:defRPr sz="1800"/>
                      </a:pPr>
                      <a:r>
                        <a:rPr sz="4000" dirty="0">
                          <a:sym typeface="ヒラギノ角ゴ ProN W3"/>
                        </a:rPr>
                        <a:t>0</a:t>
                      </a:r>
                    </a:p>
                  </a:txBody>
                  <a:tcPr marL="50800" marR="50800" marT="50800" marB="50800" anchor="ctr" horzOverflow="overflow"/>
                </a:tc>
                <a:extLst>
                  <a:ext uri="{0D108BD9-81ED-4DB2-BD59-A6C34878D82A}">
                    <a16:rowId xmlns:a16="http://schemas.microsoft.com/office/drawing/2014/main" val="10002"/>
                  </a:ext>
                </a:extLst>
              </a:tr>
              <a:tr h="947893">
                <a:tc>
                  <a:txBody>
                    <a:bodyPr/>
                    <a:lstStyle/>
                    <a:p>
                      <a:pPr defTabSz="914400">
                        <a:defRPr sz="1800" b="0">
                          <a:solidFill>
                            <a:srgbClr val="000000"/>
                          </a:solidFill>
                        </a:defRPr>
                      </a:pPr>
                      <a:r>
                        <a:rPr sz="3200">
                          <a:solidFill>
                            <a:srgbClr val="FFFFFF"/>
                          </a:solidFill>
                          <a:sym typeface="ヒラギノ角ゴ ProN W6"/>
                        </a:rPr>
                        <a:t>3</a:t>
                      </a:r>
                    </a:p>
                  </a:txBody>
                  <a:tcPr marL="50800" marR="50800" marT="50800" marB="50800" anchor="ctr" horzOverflow="overflow"/>
                </a:tc>
                <a:tc>
                  <a:txBody>
                    <a:bodyPr/>
                    <a:lstStyle/>
                    <a:p>
                      <a:pPr defTabSz="914400">
                        <a:defRPr sz="1800"/>
                      </a:pPr>
                      <a:r>
                        <a:rPr sz="4000" dirty="0">
                          <a:sym typeface="ヒラギノ角ゴ ProN W3"/>
                        </a:rPr>
                        <a:t>45</a:t>
                      </a:r>
                    </a:p>
                  </a:txBody>
                  <a:tcPr marL="50800" marR="50800" marT="50800" marB="50800" anchor="ctr" horzOverflow="overflow"/>
                </a:tc>
                <a:tc>
                  <a:txBody>
                    <a:bodyPr/>
                    <a:lstStyle/>
                    <a:p>
                      <a:pPr defTabSz="914400">
                        <a:defRPr sz="1800"/>
                      </a:pPr>
                      <a:r>
                        <a:rPr sz="4000" dirty="0">
                          <a:sym typeface="ヒラギノ角ゴ ProN W3"/>
                        </a:rPr>
                        <a:t>6</a:t>
                      </a:r>
                    </a:p>
                  </a:txBody>
                  <a:tcPr marL="50800" marR="50800" marT="50800" marB="50800" anchor="ctr" horzOverflow="overflow"/>
                </a:tc>
                <a:extLst>
                  <a:ext uri="{0D108BD9-81ED-4DB2-BD59-A6C34878D82A}">
                    <a16:rowId xmlns:a16="http://schemas.microsoft.com/office/drawing/2014/main" val="10003"/>
                  </a:ext>
                </a:extLst>
              </a:tr>
              <a:tr h="846232">
                <a:tc>
                  <a:txBody>
                    <a:bodyPr/>
                    <a:lstStyle/>
                    <a:p>
                      <a:pPr defTabSz="914400">
                        <a:defRPr sz="1800" b="0">
                          <a:solidFill>
                            <a:srgbClr val="000000"/>
                          </a:solidFill>
                        </a:defRPr>
                      </a:pPr>
                      <a:r>
                        <a:rPr sz="3200">
                          <a:solidFill>
                            <a:srgbClr val="FFFFFF"/>
                          </a:solidFill>
                          <a:sym typeface="ヒラギノ角ゴ ProN W6"/>
                        </a:rPr>
                        <a:t>4</a:t>
                      </a:r>
                    </a:p>
                  </a:txBody>
                  <a:tcPr marL="50800" marR="50800" marT="50800" marB="50800" anchor="ctr" horzOverflow="overflow"/>
                </a:tc>
                <a:tc>
                  <a:txBody>
                    <a:bodyPr/>
                    <a:lstStyle/>
                    <a:p>
                      <a:pPr defTabSz="914400">
                        <a:defRPr sz="1800"/>
                      </a:pPr>
                      <a:r>
                        <a:rPr sz="4000">
                          <a:sym typeface="ヒラギノ角ゴ ProN W3"/>
                        </a:rPr>
                        <a:t>58</a:t>
                      </a:r>
                    </a:p>
                  </a:txBody>
                  <a:tcPr marL="50800" marR="50800" marT="50800" marB="50800" anchor="ctr" horzOverflow="overflow"/>
                </a:tc>
                <a:tc>
                  <a:txBody>
                    <a:bodyPr/>
                    <a:lstStyle/>
                    <a:p>
                      <a:pPr defTabSz="914400">
                        <a:defRPr sz="1800"/>
                      </a:pPr>
                      <a:r>
                        <a:rPr sz="4000" dirty="0">
                          <a:sym typeface="ヒラギノ角ゴ ProN W3"/>
                        </a:rPr>
                        <a:t>8</a:t>
                      </a:r>
                    </a:p>
                  </a:txBody>
                  <a:tcPr marL="50800" marR="50800" marT="50800" marB="50800" anchor="ctr" horzOverflow="overflow"/>
                </a:tc>
                <a:extLst>
                  <a:ext uri="{0D108BD9-81ED-4DB2-BD59-A6C34878D82A}">
                    <a16:rowId xmlns:a16="http://schemas.microsoft.com/office/drawing/2014/main" val="10004"/>
                  </a:ext>
                </a:extLst>
              </a:tr>
              <a:tr h="1082342">
                <a:tc>
                  <a:txBody>
                    <a:bodyPr/>
                    <a:lstStyle/>
                    <a:p>
                      <a:pPr defTabSz="914400">
                        <a:defRPr sz="1800" b="0">
                          <a:solidFill>
                            <a:srgbClr val="000000"/>
                          </a:solidFill>
                        </a:defRPr>
                      </a:pPr>
                      <a:r>
                        <a:rPr sz="3200">
                          <a:solidFill>
                            <a:srgbClr val="FFFFFF"/>
                          </a:solidFill>
                          <a:sym typeface="ヒラギノ角ゴ ProN W6"/>
                        </a:rPr>
                        <a:t>5</a:t>
                      </a:r>
                    </a:p>
                  </a:txBody>
                  <a:tcPr marL="50800" marR="50800" marT="50800" marB="50800" anchor="ctr" horzOverflow="overflow"/>
                </a:tc>
                <a:tc>
                  <a:txBody>
                    <a:bodyPr/>
                    <a:lstStyle/>
                    <a:p>
                      <a:pPr defTabSz="914400">
                        <a:defRPr sz="1800"/>
                      </a:pPr>
                      <a:r>
                        <a:rPr sz="4000">
                          <a:sym typeface="ヒラギノ角ゴ ProN W3"/>
                        </a:rPr>
                        <a:t>77</a:t>
                      </a:r>
                    </a:p>
                  </a:txBody>
                  <a:tcPr marL="50800" marR="50800" marT="50800" marB="50800" anchor="ctr" horzOverflow="overflow"/>
                </a:tc>
                <a:tc>
                  <a:txBody>
                    <a:bodyPr/>
                    <a:lstStyle/>
                    <a:p>
                      <a:pPr defTabSz="914400">
                        <a:defRPr sz="1800"/>
                      </a:pPr>
                      <a:r>
                        <a:rPr sz="4000" dirty="0">
                          <a:sym typeface="ヒラギノ角ゴ ProN W3"/>
                        </a:rPr>
                        <a:t>13</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259" name="矢印"/>
          <p:cNvSpPr/>
          <p:nvPr/>
        </p:nvSpPr>
        <p:spPr>
          <a:xfrm>
            <a:off x="10505750" y="7005550"/>
            <a:ext cx="1270001" cy="876301"/>
          </a:xfrm>
          <a:prstGeom prst="rightArrow">
            <a:avLst>
              <a:gd name="adj1" fmla="val 29658"/>
              <a:gd name="adj2" fmla="val 75222"/>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60" name="線"/>
          <p:cNvSpPr/>
          <p:nvPr/>
        </p:nvSpPr>
        <p:spPr>
          <a:xfrm flipV="1">
            <a:off x="15536685" y="6691529"/>
            <a:ext cx="6753117" cy="3689448"/>
          </a:xfrm>
          <a:prstGeom prst="line">
            <a:avLst/>
          </a:prstGeom>
          <a:ln w="25400">
            <a:solidFill>
              <a:srgbClr val="000000"/>
            </a:solidFill>
            <a:miter lim="400000"/>
          </a:ln>
        </p:spPr>
        <p:txBody>
          <a:bodyPr lIns="50800" tIns="50800" rIns="50800" bIns="50800" anchor="ctr"/>
          <a:lstStyle/>
          <a:p>
            <a:endParaRPr/>
          </a:p>
        </p:txBody>
      </p:sp>
      <p:sp>
        <p:nvSpPr>
          <p:cNvPr id="261" name="線形回帰で88歳の歯周病の歯の本数を予測する"/>
          <p:cNvSpPr txBox="1"/>
          <p:nvPr/>
        </p:nvSpPr>
        <p:spPr>
          <a:xfrm>
            <a:off x="5876899" y="11997320"/>
            <a:ext cx="12500217"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lvl1pPr>
          </a:lstStyle>
          <a:p>
            <a:r>
              <a:rPr dirty="0"/>
              <a:t>線形回帰で</a:t>
            </a:r>
            <a:r>
              <a:rPr lang="en-US" altLang="ja-JP" dirty="0"/>
              <a:t>70</a:t>
            </a:r>
            <a:r>
              <a:rPr dirty="0"/>
              <a:t>歳の歯周病の歯の本数を予測する</a:t>
            </a:r>
          </a:p>
        </p:txBody>
      </p:sp>
      <p:sp>
        <p:nvSpPr>
          <p:cNvPr id="9" name="線形回帰で88歳の歯周病の歯の本数を予測する">
            <a:extLst>
              <a:ext uri="{FF2B5EF4-FFF2-40B4-BE49-F238E27FC236}">
                <a16:creationId xmlns:a16="http://schemas.microsoft.com/office/drawing/2014/main" id="{ECB77694-10C4-4383-AC84-948083776C48}"/>
              </a:ext>
            </a:extLst>
          </p:cNvPr>
          <p:cNvSpPr txBox="1"/>
          <p:nvPr/>
        </p:nvSpPr>
        <p:spPr>
          <a:xfrm>
            <a:off x="6710261" y="2920083"/>
            <a:ext cx="10130979"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lvl1pPr>
          </a:lstStyle>
          <a:p>
            <a:r>
              <a:rPr lang="ja-JP" altLang="en-US" dirty="0"/>
              <a:t>このデータは直線に近似出来そう！？</a:t>
            </a:r>
            <a:endParaRPr dirty="0"/>
          </a:p>
        </p:txBody>
      </p:sp>
      <p:sp>
        <p:nvSpPr>
          <p:cNvPr id="10" name="5人の年齢と歯周病の歯の本数を作図するところまで行いました">
            <a:extLst>
              <a:ext uri="{FF2B5EF4-FFF2-40B4-BE49-F238E27FC236}">
                <a16:creationId xmlns:a16="http://schemas.microsoft.com/office/drawing/2014/main" id="{4477B90D-B6DC-4BEA-BAB2-D836CC93D583}"/>
              </a:ext>
            </a:extLst>
          </p:cNvPr>
          <p:cNvSpPr txBox="1"/>
          <p:nvPr/>
        </p:nvSpPr>
        <p:spPr>
          <a:xfrm>
            <a:off x="4828488" y="2018720"/>
            <a:ext cx="15036001" cy="628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a:t>5人の年齢と歯周病の歯の本数を作図するところまで行いました</a:t>
            </a:r>
          </a:p>
        </p:txBody>
      </p:sp>
      <p:sp>
        <p:nvSpPr>
          <p:cNvPr id="2" name="矢印: 下 1">
            <a:extLst>
              <a:ext uri="{FF2B5EF4-FFF2-40B4-BE49-F238E27FC236}">
                <a16:creationId xmlns:a16="http://schemas.microsoft.com/office/drawing/2014/main" id="{BE2F21B1-11D7-4152-B354-C8E555D2DA99}"/>
              </a:ext>
            </a:extLst>
          </p:cNvPr>
          <p:cNvSpPr/>
          <p:nvPr/>
        </p:nvSpPr>
        <p:spPr>
          <a:xfrm rot="10800000">
            <a:off x="19497037" y="10749752"/>
            <a:ext cx="486383" cy="972766"/>
          </a:xfrm>
          <a:prstGeom prst="downArrow">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 name="スライド番号プレースホルダー 2">
            <a:extLst>
              <a:ext uri="{FF2B5EF4-FFF2-40B4-BE49-F238E27FC236}">
                <a16:creationId xmlns:a16="http://schemas.microsoft.com/office/drawing/2014/main" id="{AA7AAAF0-6A57-8EC8-7E2E-9F8E17AC7229}"/>
              </a:ext>
            </a:extLst>
          </p:cNvPr>
          <p:cNvSpPr>
            <a:spLocks noGrp="1"/>
          </p:cNvSpPr>
          <p:nvPr>
            <p:ph type="sldNum" sz="quarter" idx="2"/>
          </p:nvPr>
        </p:nvSpPr>
        <p:spPr/>
        <p:txBody>
          <a:bodyPr/>
          <a:lstStyle/>
          <a:p>
            <a:fld id="{86CB4B4D-7CA3-9044-876B-883B54F8677D}" type="slidenum">
              <a:rPr lang="en-US" altLang="ja-JP" smtClean="0"/>
              <a:t>58</a:t>
            </a:fld>
            <a:endParaRPr lang="ja-JP" altLang="en-US"/>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単回帰分析は直線で表すことが出来る(線形単回帰分析) → 回帰直線"/>
          <p:cNvSpPr txBox="1"/>
          <p:nvPr/>
        </p:nvSpPr>
        <p:spPr>
          <a:xfrm>
            <a:off x="3520910" y="3253952"/>
            <a:ext cx="16626740" cy="628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err="1"/>
              <a:t>単回帰分析は直線で表すことが出来る</a:t>
            </a:r>
            <a:r>
              <a:rPr dirty="0"/>
              <a:t>(</a:t>
            </a:r>
            <a:r>
              <a:rPr dirty="0" err="1"/>
              <a:t>線形単回帰分析</a:t>
            </a:r>
            <a:r>
              <a:rPr dirty="0"/>
              <a:t>)　→　</a:t>
            </a:r>
            <a:r>
              <a:rPr dirty="0" err="1"/>
              <a:t>回帰直線</a:t>
            </a:r>
            <a:endParaRPr dirty="0"/>
          </a:p>
        </p:txBody>
      </p:sp>
      <p:sp>
        <p:nvSpPr>
          <p:cNvPr id="236" name="赤色レベル"/>
          <p:cNvSpPr txBox="1"/>
          <p:nvPr/>
        </p:nvSpPr>
        <p:spPr>
          <a:xfrm>
            <a:off x="7479930" y="7871786"/>
            <a:ext cx="1154162"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100"/>
            </a:lvl1pPr>
          </a:lstStyle>
          <a:p>
            <a:r>
              <a:rPr lang="ja-JP" altLang="en-US" dirty="0"/>
              <a:t>年齢</a:t>
            </a:r>
            <a:endParaRPr dirty="0"/>
          </a:p>
        </p:txBody>
      </p:sp>
      <p:sp>
        <p:nvSpPr>
          <p:cNvPr id="237" name="甘さレベル"/>
          <p:cNvSpPr txBox="1"/>
          <p:nvPr/>
        </p:nvSpPr>
        <p:spPr>
          <a:xfrm>
            <a:off x="12740662" y="7871786"/>
            <a:ext cx="4308872"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100"/>
            </a:lvl1pPr>
          </a:lstStyle>
          <a:p>
            <a:r>
              <a:rPr lang="ja-JP" altLang="en-US" dirty="0"/>
              <a:t>歯周病の歯の本数</a:t>
            </a:r>
            <a:endParaRPr dirty="0"/>
          </a:p>
        </p:txBody>
      </p:sp>
      <p:sp>
        <p:nvSpPr>
          <p:cNvPr id="238" name="単回帰分析"/>
          <p:cNvSpPr txBox="1"/>
          <p:nvPr/>
        </p:nvSpPr>
        <p:spPr>
          <a:xfrm>
            <a:off x="2003034" y="9450302"/>
            <a:ext cx="1679947"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100"/>
            </a:lvl1pPr>
          </a:lstStyle>
          <a:p>
            <a:r>
              <a:rPr lang="ja-JP" altLang="en-US" dirty="0"/>
              <a:t>回帰式</a:t>
            </a:r>
            <a:endParaRPr dirty="0"/>
          </a:p>
        </p:txBody>
      </p:sp>
      <p:sp>
        <p:nvSpPr>
          <p:cNvPr id="240" name="説明変数"/>
          <p:cNvSpPr txBox="1"/>
          <p:nvPr/>
        </p:nvSpPr>
        <p:spPr>
          <a:xfrm>
            <a:off x="6181281" y="6444319"/>
            <a:ext cx="3693319" cy="718145"/>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ヒラギノ角ゴ ProN W3"/>
              </a:defRPr>
            </a:lvl1pPr>
          </a:lstStyle>
          <a:p>
            <a:r>
              <a:rPr lang="ja-JP" altLang="en-US" dirty="0"/>
              <a:t>特徴＝</a:t>
            </a:r>
            <a:r>
              <a:rPr dirty="0" err="1"/>
              <a:t>説明変数</a:t>
            </a:r>
            <a:endParaRPr dirty="0"/>
          </a:p>
        </p:txBody>
      </p:sp>
      <p:sp>
        <p:nvSpPr>
          <p:cNvPr id="241" name="目的変数"/>
          <p:cNvSpPr txBox="1"/>
          <p:nvPr/>
        </p:nvSpPr>
        <p:spPr>
          <a:xfrm>
            <a:off x="13048437" y="6444319"/>
            <a:ext cx="3693319" cy="718145"/>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ヒラギノ角ゴ ProN W3"/>
              </a:defRPr>
            </a:lvl1pPr>
          </a:lstStyle>
          <a:p>
            <a:r>
              <a:rPr lang="ja-JP" altLang="en-US" dirty="0"/>
              <a:t>正解＝</a:t>
            </a:r>
            <a:r>
              <a:rPr dirty="0" err="1"/>
              <a:t>目的変数</a:t>
            </a:r>
            <a:endParaRPr dirty="0"/>
          </a:p>
        </p:txBody>
      </p:sp>
      <p:sp>
        <p:nvSpPr>
          <p:cNvPr id="242" name="矢印"/>
          <p:cNvSpPr/>
          <p:nvPr/>
        </p:nvSpPr>
        <p:spPr>
          <a:xfrm>
            <a:off x="10745803" y="7800402"/>
            <a:ext cx="1270001" cy="876301"/>
          </a:xfrm>
          <a:prstGeom prst="rightArrow">
            <a:avLst>
              <a:gd name="adj1" fmla="val 29658"/>
              <a:gd name="adj2" fmla="val 75222"/>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y = b0 + b1x (y : 目的変数、x : 説明変数、b0 : 切片、b1 : 傾き)"/>
          <p:cNvSpPr txBox="1"/>
          <p:nvPr/>
        </p:nvSpPr>
        <p:spPr>
          <a:xfrm>
            <a:off x="2269826" y="10551127"/>
            <a:ext cx="19875552" cy="78105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5100"/>
            </a:pPr>
            <a:r>
              <a:t>y = b</a:t>
            </a:r>
            <a:r>
              <a:rPr baseline="-5999"/>
              <a:t>0</a:t>
            </a:r>
            <a:r>
              <a:t> + b</a:t>
            </a:r>
            <a:r>
              <a:rPr baseline="-5999"/>
              <a:t>1</a:t>
            </a:r>
            <a:r>
              <a:t>x　(y : 目的変数、x : 説明変数、b</a:t>
            </a:r>
            <a:r>
              <a:rPr baseline="-5999"/>
              <a:t>0</a:t>
            </a:r>
            <a:r>
              <a:t> : 切片、b</a:t>
            </a:r>
            <a:r>
              <a:rPr baseline="-5999"/>
              <a:t>1</a:t>
            </a:r>
            <a:r>
              <a:t> : 傾き)</a:t>
            </a:r>
          </a:p>
        </p:txBody>
      </p:sp>
      <p:sp>
        <p:nvSpPr>
          <p:cNvPr id="244" name="= 回帰分析は与えられたデータが当てはまるような関数を考える"/>
          <p:cNvSpPr txBox="1"/>
          <p:nvPr/>
        </p:nvSpPr>
        <p:spPr>
          <a:xfrm>
            <a:off x="4421995" y="1981227"/>
            <a:ext cx="14824571"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dirty="0" err="1"/>
              <a:t>回帰分析は与えられたデータが当てはまるような関数を考える</a:t>
            </a:r>
            <a:endParaRPr dirty="0"/>
          </a:p>
        </p:txBody>
      </p:sp>
      <p:sp>
        <p:nvSpPr>
          <p:cNvPr id="245"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6" name="回帰分析"/>
          <p:cNvSpPr txBox="1"/>
          <p:nvPr/>
        </p:nvSpPr>
        <p:spPr>
          <a:xfrm>
            <a:off x="7434985" y="251638"/>
            <a:ext cx="9514031" cy="755650"/>
          </a:xfrm>
          <a:prstGeom prst="rect">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5100">
                <a:solidFill>
                  <a:srgbClr val="FFFFFF"/>
                </a:solidFill>
              </a:defRPr>
            </a:lvl1pPr>
          </a:lstStyle>
          <a:p>
            <a:r>
              <a:t>回帰分析</a:t>
            </a:r>
          </a:p>
        </p:txBody>
      </p:sp>
      <p:cxnSp>
        <p:nvCxnSpPr>
          <p:cNvPr id="3" name="直線コネクタ 2">
            <a:extLst>
              <a:ext uri="{FF2B5EF4-FFF2-40B4-BE49-F238E27FC236}">
                <a16:creationId xmlns:a16="http://schemas.microsoft.com/office/drawing/2014/main" id="{76FB913C-03FB-4725-8A11-044FD61A4063}"/>
              </a:ext>
            </a:extLst>
          </p:cNvPr>
          <p:cNvCxnSpPr/>
          <p:nvPr/>
        </p:nvCxnSpPr>
        <p:spPr>
          <a:xfrm>
            <a:off x="3520910" y="3920504"/>
            <a:ext cx="266037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6" name="= 回帰分析は与えられたデータが当てはまるような関数を考える">
            <a:extLst>
              <a:ext uri="{FF2B5EF4-FFF2-40B4-BE49-F238E27FC236}">
                <a16:creationId xmlns:a16="http://schemas.microsoft.com/office/drawing/2014/main" id="{96E3E200-AA01-4C78-921D-AB5523BF42A5}"/>
              </a:ext>
            </a:extLst>
          </p:cNvPr>
          <p:cNvSpPr txBox="1"/>
          <p:nvPr/>
        </p:nvSpPr>
        <p:spPr>
          <a:xfrm>
            <a:off x="3748229" y="4014471"/>
            <a:ext cx="2205732"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100">
                <a:latin typeface="+mn-lt"/>
                <a:ea typeface="+mn-ea"/>
                <a:cs typeface="+mn-cs"/>
                <a:sym typeface="ヒラギノ角ゴ ProN W3"/>
              </a:defRPr>
            </a:lvl1pPr>
          </a:lstStyle>
          <a:p>
            <a:r>
              <a:rPr lang="ja-JP" altLang="en-US" dirty="0"/>
              <a:t>特徴１つ</a:t>
            </a:r>
            <a:endParaRPr dirty="0"/>
          </a:p>
        </p:txBody>
      </p:sp>
      <p:sp>
        <p:nvSpPr>
          <p:cNvPr id="2" name="スライド番号プレースホルダー 1">
            <a:extLst>
              <a:ext uri="{FF2B5EF4-FFF2-40B4-BE49-F238E27FC236}">
                <a16:creationId xmlns:a16="http://schemas.microsoft.com/office/drawing/2014/main" id="{BEC7CC0D-547A-3212-A3D9-18DFE1C540DA}"/>
              </a:ext>
            </a:extLst>
          </p:cNvPr>
          <p:cNvSpPr>
            <a:spLocks noGrp="1"/>
          </p:cNvSpPr>
          <p:nvPr>
            <p:ph type="sldNum" sz="quarter" idx="2"/>
          </p:nvPr>
        </p:nvSpPr>
        <p:spPr/>
        <p:txBody>
          <a:bodyPr/>
          <a:lstStyle/>
          <a:p>
            <a:fld id="{86CB4B4D-7CA3-9044-876B-883B54F8677D}" type="slidenum">
              <a:rPr lang="en-US" altLang="ja-JP" smtClean="0"/>
              <a:t>59</a:t>
            </a:fld>
            <a:endParaRPr lang="ja-JP" alt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四角形"/>
          <p:cNvSpPr/>
          <p:nvPr/>
        </p:nvSpPr>
        <p:spPr>
          <a:xfrm>
            <a:off x="-9021" y="-24203"/>
            <a:ext cx="24402042" cy="1744021"/>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221" name="Pythonの実行方法"/>
          <p:cNvSpPr txBox="1"/>
          <p:nvPr/>
        </p:nvSpPr>
        <p:spPr>
          <a:xfrm>
            <a:off x="8983788" y="393783"/>
            <a:ext cx="6880746" cy="908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300">
                <a:solidFill>
                  <a:srgbClr val="FFFFFE"/>
                </a:solidFill>
                <a:latin typeface="ヒラギノ丸ゴ ProN W4"/>
                <a:ea typeface="ヒラギノ丸ゴ ProN W4"/>
                <a:cs typeface="ヒラギノ丸ゴ ProN W4"/>
                <a:sym typeface="ヒラギノ丸ゴ ProN W4"/>
              </a:defRPr>
            </a:lvl1pPr>
          </a:lstStyle>
          <a:p>
            <a:r>
              <a:t>Pythonの実行方法</a:t>
            </a:r>
          </a:p>
        </p:txBody>
      </p:sp>
      <p:sp>
        <p:nvSpPr>
          <p:cNvPr id="222" name="Spyderのホーム画面が表示されます。(spyderのバージョン5)"/>
          <p:cNvSpPr txBox="1"/>
          <p:nvPr/>
        </p:nvSpPr>
        <p:spPr>
          <a:xfrm>
            <a:off x="6425558" y="2015389"/>
            <a:ext cx="12711942" cy="64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500">
                <a:solidFill>
                  <a:srgbClr val="000002"/>
                </a:solidFill>
                <a:latin typeface="ヒラギノ丸ゴ ProN W4"/>
                <a:ea typeface="ヒラギノ丸ゴ ProN W4"/>
                <a:cs typeface="ヒラギノ丸ゴ ProN W4"/>
                <a:sym typeface="ヒラギノ丸ゴ ProN W4"/>
              </a:defRPr>
            </a:lvl1pPr>
          </a:lstStyle>
          <a:p>
            <a:r>
              <a:rPr dirty="0" err="1"/>
              <a:t>Spyderのホーム画面が表示されます</a:t>
            </a:r>
            <a:r>
              <a:rPr dirty="0"/>
              <a:t>。(spyderのバージョン</a:t>
            </a:r>
            <a:r>
              <a:rPr lang="en-US" dirty="0"/>
              <a:t>4</a:t>
            </a:r>
            <a:r>
              <a:rPr dirty="0"/>
              <a:t>)</a:t>
            </a:r>
          </a:p>
        </p:txBody>
      </p:sp>
      <p:sp>
        <p:nvSpPr>
          <p:cNvPr id="224" name="バージョンが違うと表示されるアイコンが少し違う可能性があります。そのままでも大丈夫ですし、アップデートしても良いです。"/>
          <p:cNvSpPr txBox="1"/>
          <p:nvPr/>
        </p:nvSpPr>
        <p:spPr>
          <a:xfrm>
            <a:off x="5907036" y="12240980"/>
            <a:ext cx="13748985"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500">
                <a:solidFill>
                  <a:srgbClr val="000002"/>
                </a:solidFill>
                <a:latin typeface="ヒラギノ丸ゴ ProN W4"/>
                <a:ea typeface="ヒラギノ丸ゴ ProN W4"/>
                <a:cs typeface="ヒラギノ丸ゴ ProN W4"/>
                <a:sym typeface="ヒラギノ丸ゴ ProN W4"/>
              </a:defRPr>
            </a:lvl1pPr>
          </a:lstStyle>
          <a:p>
            <a:r>
              <a:t>バージョンが違うと表示されるアイコンが少し違う可能性があります。そのままでも大丈夫ですし、アップデートしても良いです。</a:t>
            </a:r>
          </a:p>
        </p:txBody>
      </p:sp>
      <p:pic>
        <p:nvPicPr>
          <p:cNvPr id="3" name="図 2">
            <a:extLst>
              <a:ext uri="{FF2B5EF4-FFF2-40B4-BE49-F238E27FC236}">
                <a16:creationId xmlns:a16="http://schemas.microsoft.com/office/drawing/2014/main" id="{32ECE65A-AD48-43F3-9408-9BCD6221FF6B}"/>
              </a:ext>
            </a:extLst>
          </p:cNvPr>
          <p:cNvPicPr>
            <a:picLocks noChangeAspect="1"/>
          </p:cNvPicPr>
          <p:nvPr/>
        </p:nvPicPr>
        <p:blipFill>
          <a:blip r:embed="rId2"/>
          <a:stretch>
            <a:fillRect/>
          </a:stretch>
        </p:blipFill>
        <p:spPr>
          <a:xfrm>
            <a:off x="4576907" y="2952161"/>
            <a:ext cx="15230185" cy="8969230"/>
          </a:xfrm>
          <a:prstGeom prst="rect">
            <a:avLst/>
          </a:prstGeom>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64"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65" name="①学習モデルの選択…"/>
          <p:cNvSpPr txBox="1"/>
          <p:nvPr/>
        </p:nvSpPr>
        <p:spPr>
          <a:xfrm>
            <a:off x="4756941" y="3009900"/>
            <a:ext cx="15317097" cy="1020445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①学習モデルの選択</a:t>
            </a:r>
          </a:p>
          <a:p>
            <a:pPr algn="l">
              <a:defRPr sz="4500"/>
            </a:pPr>
            <a:endParaRPr/>
          </a:p>
          <a:p>
            <a:pPr algn="l">
              <a:defRPr sz="4500"/>
            </a:pPr>
            <a:endParaRPr/>
          </a:p>
          <a:p>
            <a:pPr algn="l">
              <a:defRPr sz="4500"/>
            </a:pPr>
            <a:r>
              <a:t>②データを入れて学習させる</a:t>
            </a:r>
          </a:p>
          <a:p>
            <a:pPr algn="l">
              <a:defRPr sz="4500"/>
            </a:pPr>
            <a:endParaRPr/>
          </a:p>
          <a:p>
            <a:pPr algn="l">
              <a:defRPr sz="4500"/>
            </a:pPr>
            <a:endParaRPr/>
          </a:p>
          <a:p>
            <a:pPr algn="l">
              <a:defRPr sz="4500"/>
            </a:pPr>
            <a:r>
              <a:t>③傾き(偏回帰係数)と切片(定数項)を求める</a:t>
            </a:r>
          </a:p>
          <a:p>
            <a:pPr algn="l">
              <a:defRPr sz="4500"/>
            </a:pPr>
            <a:endParaRPr/>
          </a:p>
          <a:p>
            <a:pPr algn="l">
              <a:defRPr sz="4500"/>
            </a:pPr>
            <a:endParaRPr/>
          </a:p>
          <a:p>
            <a:pPr algn="l">
              <a:defRPr sz="4500"/>
            </a:pPr>
            <a:endParaRPr/>
          </a:p>
          <a:p>
            <a:pPr algn="l">
              <a:defRPr sz="4500"/>
            </a:pPr>
            <a:r>
              <a:t>④予測を行う</a:t>
            </a:r>
          </a:p>
        </p:txBody>
      </p:sp>
      <p:sp>
        <p:nvSpPr>
          <p:cNvPr id="266" name="scikit-learnを用いた機械学習の書き方"/>
          <p:cNvSpPr txBox="1"/>
          <p:nvPr/>
        </p:nvSpPr>
        <p:spPr>
          <a:xfrm>
            <a:off x="5525112" y="1760359"/>
            <a:ext cx="13333779"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a:t>scikit-</a:t>
            </a:r>
            <a:r>
              <a:rPr dirty="0" err="1"/>
              <a:t>learnを用いた</a:t>
            </a:r>
            <a:r>
              <a:rPr lang="ja-JP" altLang="en-US" dirty="0"/>
              <a:t>線形回帰</a:t>
            </a:r>
            <a:r>
              <a:rPr lang="en-US" altLang="ja-JP" dirty="0"/>
              <a:t>(</a:t>
            </a:r>
            <a:r>
              <a:rPr dirty="0" err="1"/>
              <a:t>機械学習</a:t>
            </a:r>
            <a:r>
              <a:rPr lang="en-US" dirty="0"/>
              <a:t>)</a:t>
            </a:r>
            <a:r>
              <a:rPr dirty="0" err="1"/>
              <a:t>の書き方</a:t>
            </a:r>
            <a:endParaRPr dirty="0"/>
          </a:p>
        </p:txBody>
      </p:sp>
      <p:sp>
        <p:nvSpPr>
          <p:cNvPr id="2" name="スライド番号プレースホルダー 1">
            <a:extLst>
              <a:ext uri="{FF2B5EF4-FFF2-40B4-BE49-F238E27FC236}">
                <a16:creationId xmlns:a16="http://schemas.microsoft.com/office/drawing/2014/main" id="{E30423F2-9A36-352F-8234-ECD534C13241}"/>
              </a:ext>
            </a:extLst>
          </p:cNvPr>
          <p:cNvSpPr>
            <a:spLocks noGrp="1"/>
          </p:cNvSpPr>
          <p:nvPr>
            <p:ph type="sldNum" sz="quarter" idx="2"/>
          </p:nvPr>
        </p:nvSpPr>
        <p:spPr/>
        <p:txBody>
          <a:bodyPr/>
          <a:lstStyle/>
          <a:p>
            <a:fld id="{86CB4B4D-7CA3-9044-876B-883B54F8677D}" type="slidenum">
              <a:rPr lang="en-US" altLang="ja-JP" smtClean="0"/>
              <a:t>60</a:t>
            </a:fld>
            <a:endParaRPr lang="ja-JP" altLang="en-US"/>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69"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70" name="①学習モデルの選択(今回は線形回帰)…"/>
          <p:cNvSpPr txBox="1"/>
          <p:nvPr/>
        </p:nvSpPr>
        <p:spPr>
          <a:xfrm>
            <a:off x="4756941" y="3559596"/>
            <a:ext cx="15317097" cy="910505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endParaRPr lang="en-US" dirty="0"/>
          </a:p>
          <a:p>
            <a:pPr algn="l">
              <a:defRPr sz="4500"/>
            </a:pPr>
            <a:r>
              <a:rPr dirty="0"/>
              <a:t>①</a:t>
            </a:r>
            <a:r>
              <a:rPr dirty="0" err="1"/>
              <a:t>学習モデルの選択</a:t>
            </a:r>
            <a:r>
              <a:rPr dirty="0"/>
              <a:t>(</a:t>
            </a:r>
            <a:r>
              <a:rPr dirty="0" err="1"/>
              <a:t>今回は線形回帰</a:t>
            </a:r>
            <a:r>
              <a:rPr dirty="0"/>
              <a:t>)</a:t>
            </a:r>
          </a:p>
          <a:p>
            <a:pPr algn="l">
              <a:defRPr sz="4500"/>
            </a:pPr>
            <a:r>
              <a:rPr dirty="0"/>
              <a:t>(</a:t>
            </a:r>
            <a:r>
              <a:rPr dirty="0" err="1"/>
              <a:t>モデル名</a:t>
            </a:r>
            <a:r>
              <a:rPr dirty="0"/>
              <a:t>) = </a:t>
            </a:r>
            <a:r>
              <a:rPr dirty="0" err="1">
                <a:solidFill>
                  <a:schemeClr val="accent5">
                    <a:hueOff val="-82419"/>
                    <a:satOff val="-9513"/>
                    <a:lumOff val="-16343"/>
                  </a:schemeClr>
                </a:solidFill>
              </a:rPr>
              <a:t>LinearRegression</a:t>
            </a:r>
            <a:r>
              <a:rPr dirty="0"/>
              <a:t>()</a:t>
            </a:r>
          </a:p>
          <a:p>
            <a:pPr algn="l">
              <a:defRPr sz="4500"/>
            </a:pPr>
            <a:endParaRPr dirty="0"/>
          </a:p>
          <a:p>
            <a:pPr algn="l">
              <a:defRPr sz="4500"/>
            </a:pPr>
            <a:r>
              <a:rPr dirty="0"/>
              <a:t>②</a:t>
            </a:r>
            <a:r>
              <a:rPr dirty="0" err="1"/>
              <a:t>データを入れて学習させる</a:t>
            </a:r>
            <a:endParaRPr dirty="0"/>
          </a:p>
          <a:p>
            <a:pPr algn="l">
              <a:defRPr sz="4500"/>
            </a:pPr>
            <a:r>
              <a:rPr dirty="0"/>
              <a:t>(</a:t>
            </a:r>
            <a:r>
              <a:rPr dirty="0" err="1"/>
              <a:t>モデル名</a:t>
            </a:r>
            <a:r>
              <a:rPr dirty="0"/>
              <a:t>).</a:t>
            </a:r>
            <a:r>
              <a:rPr dirty="0">
                <a:solidFill>
                  <a:schemeClr val="accent5">
                    <a:hueOff val="-82419"/>
                    <a:satOff val="-9513"/>
                    <a:lumOff val="-16343"/>
                  </a:schemeClr>
                </a:solidFill>
              </a:rPr>
              <a:t>fit</a:t>
            </a:r>
            <a:r>
              <a:rPr dirty="0"/>
              <a:t>(</a:t>
            </a:r>
            <a:r>
              <a:rPr dirty="0" err="1"/>
              <a:t>説明変数,目的変数</a:t>
            </a:r>
            <a:r>
              <a:rPr dirty="0"/>
              <a:t>)</a:t>
            </a:r>
          </a:p>
          <a:p>
            <a:pPr algn="l">
              <a:defRPr sz="4500"/>
            </a:pPr>
            <a:endParaRPr dirty="0"/>
          </a:p>
          <a:p>
            <a:pPr algn="l">
              <a:defRPr sz="4500"/>
            </a:pPr>
            <a:r>
              <a:rPr dirty="0"/>
              <a:t>③</a:t>
            </a:r>
            <a:r>
              <a:rPr dirty="0" err="1"/>
              <a:t>傾き</a:t>
            </a:r>
            <a:r>
              <a:rPr dirty="0"/>
              <a:t>(</a:t>
            </a:r>
            <a:r>
              <a:rPr dirty="0" err="1"/>
              <a:t>偏回帰係数</a:t>
            </a:r>
            <a:r>
              <a:rPr dirty="0"/>
              <a:t>)</a:t>
            </a:r>
            <a:r>
              <a:rPr dirty="0" err="1"/>
              <a:t>と切片</a:t>
            </a:r>
            <a:r>
              <a:rPr dirty="0"/>
              <a:t>(</a:t>
            </a:r>
            <a:r>
              <a:rPr dirty="0" err="1"/>
              <a:t>定数項</a:t>
            </a:r>
            <a:r>
              <a:rPr dirty="0"/>
              <a:t>)</a:t>
            </a:r>
            <a:r>
              <a:rPr dirty="0" err="1"/>
              <a:t>を求める</a:t>
            </a:r>
            <a:endParaRPr dirty="0"/>
          </a:p>
          <a:p>
            <a:pPr algn="l">
              <a:defRPr sz="4500"/>
            </a:pPr>
            <a:r>
              <a:rPr dirty="0"/>
              <a:t>(</a:t>
            </a:r>
            <a:r>
              <a:rPr dirty="0" err="1"/>
              <a:t>モデル名</a:t>
            </a:r>
            <a:r>
              <a:rPr dirty="0"/>
              <a:t>).</a:t>
            </a:r>
            <a:r>
              <a:rPr dirty="0" err="1">
                <a:solidFill>
                  <a:schemeClr val="accent5">
                    <a:hueOff val="-82419"/>
                    <a:satOff val="-9513"/>
                    <a:lumOff val="-16343"/>
                  </a:schemeClr>
                </a:solidFill>
              </a:rPr>
              <a:t>coef</a:t>
            </a:r>
            <a:r>
              <a:rPr dirty="0">
                <a:solidFill>
                  <a:schemeClr val="accent5">
                    <a:hueOff val="-82419"/>
                    <a:satOff val="-9513"/>
                    <a:lumOff val="-16343"/>
                  </a:schemeClr>
                </a:solidFill>
              </a:rPr>
              <a:t>_</a:t>
            </a:r>
            <a:r>
              <a:rPr dirty="0"/>
              <a:t>             #傾き</a:t>
            </a:r>
          </a:p>
          <a:p>
            <a:pPr algn="l">
              <a:defRPr sz="4500"/>
            </a:pPr>
            <a:r>
              <a:rPr dirty="0"/>
              <a:t>(</a:t>
            </a:r>
            <a:r>
              <a:rPr dirty="0" err="1"/>
              <a:t>モデル名</a:t>
            </a:r>
            <a:r>
              <a:rPr dirty="0"/>
              <a:t>).</a:t>
            </a:r>
            <a:r>
              <a:rPr dirty="0">
                <a:solidFill>
                  <a:schemeClr val="accent5">
                    <a:hueOff val="-82419"/>
                    <a:satOff val="-9513"/>
                    <a:lumOff val="-16343"/>
                  </a:schemeClr>
                </a:solidFill>
              </a:rPr>
              <a:t>intercept_ </a:t>
            </a:r>
            <a:r>
              <a:rPr dirty="0"/>
              <a:t>     #切片</a:t>
            </a:r>
          </a:p>
          <a:p>
            <a:pPr algn="l">
              <a:defRPr sz="4500"/>
            </a:pPr>
            <a:endParaRPr dirty="0"/>
          </a:p>
          <a:p>
            <a:pPr algn="l">
              <a:defRPr sz="4500"/>
            </a:pPr>
            <a:r>
              <a:rPr dirty="0"/>
              <a:t>④</a:t>
            </a:r>
            <a:r>
              <a:rPr dirty="0" err="1"/>
              <a:t>予測を行う</a:t>
            </a:r>
            <a:endParaRPr dirty="0"/>
          </a:p>
          <a:p>
            <a:pPr algn="l">
              <a:defRPr sz="4500"/>
            </a:pPr>
            <a:r>
              <a:rPr dirty="0"/>
              <a:t>(</a:t>
            </a:r>
            <a:r>
              <a:rPr dirty="0" err="1"/>
              <a:t>モデル名</a:t>
            </a:r>
            <a:r>
              <a:rPr dirty="0"/>
              <a:t>).</a:t>
            </a:r>
            <a:r>
              <a:rPr dirty="0">
                <a:solidFill>
                  <a:schemeClr val="accent5">
                    <a:hueOff val="-82419"/>
                    <a:satOff val="-9513"/>
                    <a:lumOff val="-16343"/>
                  </a:schemeClr>
                </a:solidFill>
              </a:rPr>
              <a:t>predict</a:t>
            </a:r>
            <a:r>
              <a:rPr dirty="0"/>
              <a:t>(</a:t>
            </a:r>
            <a:r>
              <a:rPr dirty="0" err="1"/>
              <a:t>新たな説明変数</a:t>
            </a:r>
            <a:r>
              <a:rPr dirty="0"/>
              <a:t>) </a:t>
            </a:r>
          </a:p>
        </p:txBody>
      </p:sp>
      <p:sp>
        <p:nvSpPr>
          <p:cNvPr id="2" name="スライド番号プレースホルダー 1">
            <a:extLst>
              <a:ext uri="{FF2B5EF4-FFF2-40B4-BE49-F238E27FC236}">
                <a16:creationId xmlns:a16="http://schemas.microsoft.com/office/drawing/2014/main" id="{CB382A5F-5E09-A82E-B53C-08544B8BC0CC}"/>
              </a:ext>
            </a:extLst>
          </p:cNvPr>
          <p:cNvSpPr>
            <a:spLocks noGrp="1"/>
          </p:cNvSpPr>
          <p:nvPr>
            <p:ph type="sldNum" sz="quarter" idx="2"/>
          </p:nvPr>
        </p:nvSpPr>
        <p:spPr/>
        <p:txBody>
          <a:bodyPr/>
          <a:lstStyle/>
          <a:p>
            <a:fld id="{86CB4B4D-7CA3-9044-876B-883B54F8677D}" type="slidenum">
              <a:rPr lang="en-US" altLang="ja-JP" smtClean="0"/>
              <a:t>61</a:t>
            </a:fld>
            <a:endParaRPr lang="ja-JP" altLang="en-US"/>
          </a:p>
        </p:txBody>
      </p:sp>
      <p:sp>
        <p:nvSpPr>
          <p:cNvPr id="3" name="scikit-learnを用いた機械学習の書き方">
            <a:extLst>
              <a:ext uri="{FF2B5EF4-FFF2-40B4-BE49-F238E27FC236}">
                <a16:creationId xmlns:a16="http://schemas.microsoft.com/office/drawing/2014/main" id="{43CB4B1D-CC18-23AB-4B47-D51474CE2A53}"/>
              </a:ext>
            </a:extLst>
          </p:cNvPr>
          <p:cNvSpPr txBox="1"/>
          <p:nvPr/>
        </p:nvSpPr>
        <p:spPr>
          <a:xfrm>
            <a:off x="5525112" y="1760359"/>
            <a:ext cx="13333779"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a:t>scikit-</a:t>
            </a:r>
            <a:r>
              <a:rPr dirty="0" err="1"/>
              <a:t>learnを用いた</a:t>
            </a:r>
            <a:r>
              <a:rPr lang="ja-JP" altLang="en-US" dirty="0"/>
              <a:t>線形回帰</a:t>
            </a:r>
            <a:r>
              <a:rPr lang="en-US" altLang="ja-JP" dirty="0"/>
              <a:t>(</a:t>
            </a:r>
            <a:r>
              <a:rPr dirty="0" err="1"/>
              <a:t>機械学習</a:t>
            </a:r>
            <a:r>
              <a:rPr lang="en-US" dirty="0"/>
              <a:t>)</a:t>
            </a:r>
            <a:r>
              <a:rPr dirty="0" err="1"/>
              <a:t>の書き方</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x = [[35,21,45,58,77]]…"/>
          <p:cNvSpPr txBox="1"/>
          <p:nvPr/>
        </p:nvSpPr>
        <p:spPr>
          <a:xfrm>
            <a:off x="1672911" y="2618263"/>
            <a:ext cx="8691482" cy="8104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solidFill>
                  <a:schemeClr val="accent5">
                    <a:hueOff val="-82419"/>
                    <a:satOff val="-9513"/>
                    <a:lumOff val="-16343"/>
                  </a:schemeClr>
                </a:solidFill>
              </a:defRPr>
            </a:pPr>
            <a:r>
              <a:rPr lang="en-US" altLang="ja-JP" sz="3200" dirty="0"/>
              <a:t>from </a:t>
            </a:r>
            <a:r>
              <a:rPr lang="en-US" altLang="ja-JP" sz="3200" dirty="0" err="1"/>
              <a:t>sklearn.linear_model</a:t>
            </a:r>
            <a:r>
              <a:rPr lang="en-US" altLang="ja-JP" sz="3200" dirty="0"/>
              <a:t> import </a:t>
            </a:r>
            <a:r>
              <a:rPr lang="en-US" altLang="ja-JP" sz="3200" dirty="0" err="1"/>
              <a:t>LinearRegression</a:t>
            </a:r>
            <a:endParaRPr lang="en-US" altLang="ja-JP" sz="3200" dirty="0"/>
          </a:p>
          <a:p>
            <a:pPr algn="l">
              <a:defRPr sz="2700"/>
            </a:pPr>
            <a:endParaRPr lang="en-US" sz="3200" dirty="0"/>
          </a:p>
          <a:p>
            <a:pPr algn="l">
              <a:defRPr sz="2700"/>
            </a:pPr>
            <a:r>
              <a:rPr lang="en-US" sz="3200" dirty="0"/>
              <a:t>x = [[35],[21],[45],[58],[77]]</a:t>
            </a:r>
          </a:p>
          <a:p>
            <a:pPr algn="l">
              <a:defRPr sz="2700"/>
            </a:pPr>
            <a:r>
              <a:rPr lang="en-US" sz="3200" dirty="0"/>
              <a:t>y = [3,0,6,8,13]</a:t>
            </a:r>
          </a:p>
          <a:p>
            <a:pPr algn="l">
              <a:defRPr sz="2700"/>
            </a:pPr>
            <a:endParaRPr sz="3200" dirty="0"/>
          </a:p>
          <a:p>
            <a:pPr algn="l"/>
            <a:r>
              <a:rPr sz="3600" dirty="0"/>
              <a:t>model = </a:t>
            </a:r>
            <a:r>
              <a:rPr sz="3600" dirty="0" err="1"/>
              <a:t>LinearRegression</a:t>
            </a:r>
            <a:r>
              <a:rPr sz="3600" dirty="0"/>
              <a:t>()</a:t>
            </a:r>
          </a:p>
          <a:p>
            <a:pPr algn="l"/>
            <a:endParaRPr sz="3600" dirty="0"/>
          </a:p>
          <a:p>
            <a:pPr algn="l"/>
            <a:r>
              <a:rPr sz="3600" dirty="0" err="1"/>
              <a:t>model.fit</a:t>
            </a:r>
            <a:r>
              <a:rPr sz="3600" dirty="0"/>
              <a:t>(</a:t>
            </a:r>
            <a:r>
              <a:rPr sz="3600" dirty="0" err="1"/>
              <a:t>x,y</a:t>
            </a:r>
            <a:r>
              <a:rPr sz="3600" dirty="0"/>
              <a:t>)</a:t>
            </a:r>
          </a:p>
          <a:p>
            <a:pPr algn="l"/>
            <a:endParaRPr sz="3600" dirty="0"/>
          </a:p>
          <a:p>
            <a:pPr algn="l"/>
            <a:r>
              <a:rPr sz="3600" dirty="0"/>
              <a:t>print(</a:t>
            </a:r>
            <a:r>
              <a:rPr sz="3600" dirty="0" err="1"/>
              <a:t>model.coef</a:t>
            </a:r>
            <a:r>
              <a:rPr sz="3600" dirty="0"/>
              <a:t>_)</a:t>
            </a:r>
          </a:p>
          <a:p>
            <a:pPr algn="l"/>
            <a:r>
              <a:rPr sz="3600" dirty="0"/>
              <a:t>print(</a:t>
            </a:r>
            <a:r>
              <a:rPr sz="3600" dirty="0" err="1"/>
              <a:t>model.intercept</a:t>
            </a:r>
            <a:r>
              <a:rPr sz="3600" dirty="0"/>
              <a:t>_)</a:t>
            </a:r>
          </a:p>
          <a:p>
            <a:pPr algn="l"/>
            <a:endParaRPr sz="3600" dirty="0"/>
          </a:p>
          <a:p>
            <a:pPr algn="l"/>
            <a:r>
              <a:rPr sz="3600" dirty="0"/>
              <a:t>test = [[</a:t>
            </a:r>
            <a:r>
              <a:rPr lang="en-US" sz="3600" dirty="0"/>
              <a:t>70</a:t>
            </a:r>
            <a:r>
              <a:rPr sz="3600" dirty="0"/>
              <a:t>]]</a:t>
            </a:r>
          </a:p>
          <a:p>
            <a:pPr algn="l"/>
            <a:r>
              <a:rPr sz="3600" dirty="0" err="1"/>
              <a:t>num_teeth</a:t>
            </a:r>
            <a:r>
              <a:rPr sz="3600" dirty="0"/>
              <a:t> = </a:t>
            </a:r>
            <a:r>
              <a:rPr sz="3600" dirty="0" err="1"/>
              <a:t>model.predict</a:t>
            </a:r>
            <a:r>
              <a:rPr sz="3600" dirty="0"/>
              <a:t>(test)</a:t>
            </a:r>
          </a:p>
          <a:p>
            <a:pPr algn="l"/>
            <a:r>
              <a:rPr sz="3600" dirty="0"/>
              <a:t>print(“</a:t>
            </a:r>
            <a:r>
              <a:rPr lang="en-US" sz="3600" dirty="0"/>
              <a:t>70</a:t>
            </a:r>
            <a:r>
              <a:rPr sz="3600" dirty="0"/>
              <a:t>歳の時の本数は",num_teeth,"</a:t>
            </a:r>
            <a:r>
              <a:rPr lang="ja-JP" altLang="en-US" sz="3600" dirty="0"/>
              <a:t>本</a:t>
            </a:r>
            <a:r>
              <a:rPr sz="3600" dirty="0"/>
              <a:t>")</a:t>
            </a:r>
          </a:p>
        </p:txBody>
      </p:sp>
      <p:sp>
        <p:nvSpPr>
          <p:cNvPr id="274" name="①学習モデルの選択(今回は線形回帰)…"/>
          <p:cNvSpPr txBox="1"/>
          <p:nvPr/>
        </p:nvSpPr>
        <p:spPr>
          <a:xfrm>
            <a:off x="12438097" y="2679679"/>
            <a:ext cx="10272992" cy="79819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rPr dirty="0"/>
              <a:t>①</a:t>
            </a:r>
            <a:r>
              <a:rPr dirty="0" err="1"/>
              <a:t>学習モデルの選択</a:t>
            </a:r>
            <a:r>
              <a:rPr dirty="0"/>
              <a:t>(</a:t>
            </a:r>
            <a:r>
              <a:rPr dirty="0" err="1"/>
              <a:t>今回は線形回帰</a:t>
            </a:r>
            <a:r>
              <a:rPr dirty="0"/>
              <a:t>)</a:t>
            </a:r>
          </a:p>
          <a:p>
            <a:pPr algn="l">
              <a:defRPr sz="3500"/>
            </a:pPr>
            <a:r>
              <a:rPr dirty="0"/>
              <a:t>(</a:t>
            </a:r>
            <a:r>
              <a:rPr dirty="0" err="1"/>
              <a:t>モデル名</a:t>
            </a:r>
            <a:r>
              <a:rPr dirty="0"/>
              <a:t>) = </a:t>
            </a:r>
            <a:r>
              <a:rPr dirty="0" err="1">
                <a:solidFill>
                  <a:schemeClr val="accent5">
                    <a:hueOff val="-82419"/>
                    <a:satOff val="-9513"/>
                    <a:lumOff val="-16343"/>
                  </a:schemeClr>
                </a:solidFill>
              </a:rPr>
              <a:t>LinearRegression</a:t>
            </a:r>
            <a:r>
              <a:rPr dirty="0"/>
              <a:t>()</a:t>
            </a:r>
          </a:p>
          <a:p>
            <a:pPr algn="l">
              <a:defRPr sz="3500"/>
            </a:pPr>
            <a:endParaRPr dirty="0"/>
          </a:p>
          <a:p>
            <a:pPr algn="l">
              <a:defRPr sz="3500"/>
            </a:pPr>
            <a:r>
              <a:rPr dirty="0"/>
              <a:t>②</a:t>
            </a:r>
            <a:r>
              <a:rPr dirty="0" err="1"/>
              <a:t>データを入れて学習させる</a:t>
            </a:r>
            <a:endParaRPr dirty="0"/>
          </a:p>
          <a:p>
            <a:pPr algn="l">
              <a:defRPr sz="3500"/>
            </a:pPr>
            <a:r>
              <a:rPr dirty="0"/>
              <a:t>(</a:t>
            </a:r>
            <a:r>
              <a:rPr dirty="0" err="1"/>
              <a:t>モデル名</a:t>
            </a:r>
            <a:r>
              <a:rPr dirty="0"/>
              <a:t>).</a:t>
            </a:r>
            <a:r>
              <a:rPr dirty="0">
                <a:solidFill>
                  <a:schemeClr val="accent5">
                    <a:hueOff val="-82419"/>
                    <a:satOff val="-9513"/>
                    <a:lumOff val="-16343"/>
                  </a:schemeClr>
                </a:solidFill>
              </a:rPr>
              <a:t>fit</a:t>
            </a:r>
            <a:r>
              <a:rPr dirty="0"/>
              <a:t>(</a:t>
            </a:r>
            <a:r>
              <a:rPr dirty="0" err="1"/>
              <a:t>説明変数,目的変数</a:t>
            </a:r>
            <a:r>
              <a:rPr dirty="0"/>
              <a:t>)</a:t>
            </a:r>
          </a:p>
          <a:p>
            <a:pPr algn="l">
              <a:defRPr sz="3500"/>
            </a:pPr>
            <a:endParaRPr dirty="0"/>
          </a:p>
          <a:p>
            <a:pPr algn="l">
              <a:defRPr sz="3500"/>
            </a:pPr>
            <a:r>
              <a:rPr dirty="0"/>
              <a:t>③</a:t>
            </a:r>
            <a:r>
              <a:rPr dirty="0" err="1"/>
              <a:t>傾き</a:t>
            </a:r>
            <a:r>
              <a:rPr dirty="0"/>
              <a:t>(</a:t>
            </a:r>
            <a:r>
              <a:rPr dirty="0" err="1"/>
              <a:t>偏回帰係数</a:t>
            </a:r>
            <a:r>
              <a:rPr dirty="0"/>
              <a:t>)</a:t>
            </a:r>
            <a:r>
              <a:rPr dirty="0" err="1"/>
              <a:t>と切片</a:t>
            </a:r>
            <a:r>
              <a:rPr dirty="0"/>
              <a:t>(</a:t>
            </a:r>
            <a:r>
              <a:rPr dirty="0" err="1"/>
              <a:t>定数項</a:t>
            </a:r>
            <a:r>
              <a:rPr dirty="0"/>
              <a:t>)</a:t>
            </a:r>
            <a:r>
              <a:rPr dirty="0" err="1"/>
              <a:t>を求める</a:t>
            </a:r>
            <a:endParaRPr dirty="0"/>
          </a:p>
          <a:p>
            <a:pPr algn="l">
              <a:defRPr sz="3500"/>
            </a:pPr>
            <a:r>
              <a:rPr dirty="0"/>
              <a:t>(</a:t>
            </a:r>
            <a:r>
              <a:rPr dirty="0" err="1"/>
              <a:t>モデル名</a:t>
            </a:r>
            <a:r>
              <a:rPr dirty="0"/>
              <a:t>).</a:t>
            </a:r>
            <a:r>
              <a:rPr dirty="0" err="1">
                <a:solidFill>
                  <a:schemeClr val="accent5">
                    <a:hueOff val="-82419"/>
                    <a:satOff val="-9513"/>
                    <a:lumOff val="-16343"/>
                  </a:schemeClr>
                </a:solidFill>
              </a:rPr>
              <a:t>coef</a:t>
            </a:r>
            <a:r>
              <a:rPr dirty="0">
                <a:solidFill>
                  <a:schemeClr val="accent5">
                    <a:hueOff val="-82419"/>
                    <a:satOff val="-9513"/>
                    <a:lumOff val="-16343"/>
                  </a:schemeClr>
                </a:solidFill>
              </a:rPr>
              <a:t>_</a:t>
            </a:r>
            <a:r>
              <a:rPr dirty="0"/>
              <a:t>             #傾き</a:t>
            </a:r>
          </a:p>
          <a:p>
            <a:pPr algn="l">
              <a:defRPr sz="3500"/>
            </a:pPr>
            <a:r>
              <a:rPr dirty="0"/>
              <a:t>(</a:t>
            </a:r>
            <a:r>
              <a:rPr dirty="0" err="1"/>
              <a:t>モデル名</a:t>
            </a:r>
            <a:r>
              <a:rPr dirty="0"/>
              <a:t>).</a:t>
            </a:r>
            <a:r>
              <a:rPr dirty="0">
                <a:solidFill>
                  <a:schemeClr val="accent5">
                    <a:hueOff val="-82419"/>
                    <a:satOff val="-9513"/>
                    <a:lumOff val="-16343"/>
                  </a:schemeClr>
                </a:solidFill>
              </a:rPr>
              <a:t>intercept_ </a:t>
            </a:r>
            <a:r>
              <a:rPr dirty="0"/>
              <a:t>     #切片</a:t>
            </a:r>
          </a:p>
          <a:p>
            <a:pPr algn="l">
              <a:defRPr sz="3500"/>
            </a:pPr>
            <a:endParaRPr dirty="0"/>
          </a:p>
          <a:p>
            <a:pPr algn="l">
              <a:defRPr sz="3500"/>
            </a:pPr>
            <a:r>
              <a:rPr dirty="0"/>
              <a:t>④</a:t>
            </a:r>
            <a:r>
              <a:rPr dirty="0" err="1"/>
              <a:t>予測を行う</a:t>
            </a:r>
            <a:endParaRPr dirty="0"/>
          </a:p>
          <a:p>
            <a:pPr algn="l">
              <a:defRPr sz="3500"/>
            </a:pPr>
            <a:r>
              <a:rPr dirty="0"/>
              <a:t>(</a:t>
            </a:r>
            <a:r>
              <a:rPr dirty="0" err="1"/>
              <a:t>モデル名</a:t>
            </a:r>
            <a:r>
              <a:rPr dirty="0"/>
              <a:t>).</a:t>
            </a:r>
            <a:r>
              <a:rPr dirty="0">
                <a:solidFill>
                  <a:schemeClr val="accent5">
                    <a:hueOff val="-82419"/>
                    <a:satOff val="-9513"/>
                    <a:lumOff val="-16343"/>
                  </a:schemeClr>
                </a:solidFill>
              </a:rPr>
              <a:t>predict</a:t>
            </a:r>
            <a:r>
              <a:rPr dirty="0"/>
              <a:t>(</a:t>
            </a:r>
            <a:r>
              <a:rPr dirty="0" err="1"/>
              <a:t>新たな説明変数</a:t>
            </a:r>
            <a:r>
              <a:rPr dirty="0"/>
              <a:t>) </a:t>
            </a:r>
          </a:p>
        </p:txBody>
      </p:sp>
      <p:sp>
        <p:nvSpPr>
          <p:cNvPr id="275" name="四角形"/>
          <p:cNvSpPr>
            <a:spLocks noGrp="1" noRot="1" noMove="1" noResize="1" noEditPoints="1" noAdjustHandles="1" noChangeArrowheads="1" noChangeShapeType="1"/>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lang="en-US" dirty="0"/>
          </a:p>
        </p:txBody>
      </p:sp>
      <p:sp>
        <p:nvSpPr>
          <p:cNvPr id="276" name="線形回帰で88歳の歯周病の歯の本数を予測する"/>
          <p:cNvSpPr txBox="1"/>
          <p:nvPr/>
        </p:nvSpPr>
        <p:spPr>
          <a:xfrm>
            <a:off x="7880723" y="266899"/>
            <a:ext cx="8622553"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en-US" altLang="ja-JP" dirty="0"/>
              <a:t>scikit-learn</a:t>
            </a:r>
            <a:r>
              <a:rPr lang="ja-JP" altLang="en-US" dirty="0"/>
              <a:t>を用いた線形回帰分析</a:t>
            </a:r>
            <a:endParaRPr dirty="0"/>
          </a:p>
        </p:txBody>
      </p:sp>
      <p:sp>
        <p:nvSpPr>
          <p:cNvPr id="2" name="スライド番号プレースホルダー 1">
            <a:extLst>
              <a:ext uri="{FF2B5EF4-FFF2-40B4-BE49-F238E27FC236}">
                <a16:creationId xmlns:a16="http://schemas.microsoft.com/office/drawing/2014/main" id="{6531512D-9598-5836-D2BE-592E2414DE6C}"/>
              </a:ext>
            </a:extLst>
          </p:cNvPr>
          <p:cNvSpPr>
            <a:spLocks noGrp="1"/>
          </p:cNvSpPr>
          <p:nvPr>
            <p:ph type="sldNum" sz="quarter" idx="2"/>
          </p:nvPr>
        </p:nvSpPr>
        <p:spPr/>
        <p:txBody>
          <a:bodyPr/>
          <a:lstStyle/>
          <a:p>
            <a:fld id="{86CB4B4D-7CA3-9044-876B-883B54F8677D}" type="slidenum">
              <a:rPr lang="en-US" altLang="ja-JP" smtClean="0"/>
              <a:t>62</a:t>
            </a:fld>
            <a:endParaRPr lang="ja-JP" altLang="en-US"/>
          </a:p>
        </p:txBody>
      </p:sp>
      <p:sp>
        <p:nvSpPr>
          <p:cNvPr id="3" name="テキスト ボックス 2">
            <a:extLst>
              <a:ext uri="{FF2B5EF4-FFF2-40B4-BE49-F238E27FC236}">
                <a16:creationId xmlns:a16="http://schemas.microsoft.com/office/drawing/2014/main" id="{13978AC2-FAB0-AD34-E18A-8CB07625724B}"/>
              </a:ext>
            </a:extLst>
          </p:cNvPr>
          <p:cNvSpPr txBox="1"/>
          <p:nvPr/>
        </p:nvSpPr>
        <p:spPr>
          <a:xfrm>
            <a:off x="1672911" y="1682950"/>
            <a:ext cx="773229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1-3.py</a:t>
            </a:r>
            <a:r>
              <a:rPr kumimoji="0" lang="ja-JP" altLang="en-US" sz="4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を開きましょう</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x = [[35,21,45,58,77]]…"/>
          <p:cNvSpPr txBox="1"/>
          <p:nvPr/>
        </p:nvSpPr>
        <p:spPr>
          <a:xfrm>
            <a:off x="1672911" y="2618263"/>
            <a:ext cx="8691482" cy="8104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solidFill>
                  <a:schemeClr val="accent5">
                    <a:hueOff val="-82419"/>
                    <a:satOff val="-9513"/>
                    <a:lumOff val="-16343"/>
                  </a:schemeClr>
                </a:solidFill>
              </a:defRPr>
            </a:pPr>
            <a:r>
              <a:rPr lang="en-US" altLang="ja-JP" sz="3200" dirty="0">
                <a:solidFill>
                  <a:schemeClr val="tx1"/>
                </a:solidFill>
              </a:rPr>
              <a:t>from </a:t>
            </a:r>
            <a:r>
              <a:rPr lang="en-US" altLang="ja-JP" sz="3200" dirty="0" err="1">
                <a:solidFill>
                  <a:schemeClr val="tx1"/>
                </a:solidFill>
              </a:rPr>
              <a:t>sklearn.linear_model</a:t>
            </a:r>
            <a:r>
              <a:rPr lang="en-US" altLang="ja-JP" sz="3200" dirty="0">
                <a:solidFill>
                  <a:schemeClr val="tx1"/>
                </a:solidFill>
              </a:rPr>
              <a:t> import </a:t>
            </a:r>
            <a:r>
              <a:rPr lang="en-US" altLang="ja-JP" sz="3200" dirty="0" err="1">
                <a:solidFill>
                  <a:schemeClr val="tx1"/>
                </a:solidFill>
              </a:rPr>
              <a:t>LinearRegression</a:t>
            </a:r>
            <a:endParaRPr lang="en-US" altLang="ja-JP" sz="3200" dirty="0">
              <a:solidFill>
                <a:schemeClr val="tx1"/>
              </a:solidFill>
            </a:endParaRPr>
          </a:p>
          <a:p>
            <a:pPr algn="l">
              <a:defRPr sz="2700"/>
            </a:pPr>
            <a:endParaRPr lang="en-US" sz="3200" dirty="0">
              <a:solidFill>
                <a:schemeClr val="tx1"/>
              </a:solidFill>
            </a:endParaRPr>
          </a:p>
          <a:p>
            <a:pPr algn="l">
              <a:defRPr sz="2700"/>
            </a:pPr>
            <a:r>
              <a:rPr lang="en-US" sz="3200" dirty="0">
                <a:solidFill>
                  <a:srgbClr val="FF0000"/>
                </a:solidFill>
              </a:rPr>
              <a:t>x = [[35],[21],[45],[58],[77]]</a:t>
            </a:r>
          </a:p>
          <a:p>
            <a:pPr algn="l">
              <a:defRPr sz="2700"/>
            </a:pPr>
            <a:r>
              <a:rPr lang="en-US" sz="3200" dirty="0">
                <a:solidFill>
                  <a:srgbClr val="FF0000"/>
                </a:solidFill>
              </a:rPr>
              <a:t>y = [3,0,6,8,13]</a:t>
            </a:r>
          </a:p>
          <a:p>
            <a:pPr algn="l">
              <a:defRPr sz="2700"/>
            </a:pPr>
            <a:endParaRPr sz="3200" dirty="0"/>
          </a:p>
          <a:p>
            <a:pPr algn="l"/>
            <a:r>
              <a:rPr sz="3600" dirty="0"/>
              <a:t>model = </a:t>
            </a:r>
            <a:r>
              <a:rPr sz="3600" dirty="0" err="1"/>
              <a:t>LinearRegression</a:t>
            </a:r>
            <a:r>
              <a:rPr sz="3600" dirty="0"/>
              <a:t>()</a:t>
            </a:r>
          </a:p>
          <a:p>
            <a:pPr algn="l"/>
            <a:endParaRPr sz="3600" dirty="0"/>
          </a:p>
          <a:p>
            <a:pPr algn="l"/>
            <a:r>
              <a:rPr sz="3600" dirty="0" err="1"/>
              <a:t>model.fit</a:t>
            </a:r>
            <a:r>
              <a:rPr sz="3600" dirty="0"/>
              <a:t>(</a:t>
            </a:r>
            <a:r>
              <a:rPr sz="3600" dirty="0" err="1"/>
              <a:t>x,y</a:t>
            </a:r>
            <a:r>
              <a:rPr sz="3600" dirty="0"/>
              <a:t>)</a:t>
            </a:r>
          </a:p>
          <a:p>
            <a:pPr algn="l"/>
            <a:endParaRPr sz="3600" dirty="0"/>
          </a:p>
          <a:p>
            <a:pPr algn="l"/>
            <a:r>
              <a:rPr sz="3600" dirty="0"/>
              <a:t>print(</a:t>
            </a:r>
            <a:r>
              <a:rPr sz="3600" dirty="0" err="1"/>
              <a:t>model.coef</a:t>
            </a:r>
            <a:r>
              <a:rPr sz="3600" dirty="0"/>
              <a:t>_)</a:t>
            </a:r>
          </a:p>
          <a:p>
            <a:pPr algn="l"/>
            <a:r>
              <a:rPr sz="3600" dirty="0"/>
              <a:t>print(</a:t>
            </a:r>
            <a:r>
              <a:rPr sz="3600" dirty="0" err="1"/>
              <a:t>model.intercept</a:t>
            </a:r>
            <a:r>
              <a:rPr sz="3600" dirty="0"/>
              <a:t>_)</a:t>
            </a:r>
          </a:p>
          <a:p>
            <a:pPr algn="l"/>
            <a:endParaRPr sz="3600" dirty="0"/>
          </a:p>
          <a:p>
            <a:pPr algn="l"/>
            <a:r>
              <a:rPr sz="3600" dirty="0"/>
              <a:t>test = [[</a:t>
            </a:r>
            <a:r>
              <a:rPr lang="en-US" sz="3600" dirty="0"/>
              <a:t>70</a:t>
            </a:r>
            <a:r>
              <a:rPr sz="3600" dirty="0"/>
              <a:t>]]</a:t>
            </a:r>
          </a:p>
          <a:p>
            <a:pPr algn="l"/>
            <a:r>
              <a:rPr sz="3600" dirty="0" err="1"/>
              <a:t>num_teeth</a:t>
            </a:r>
            <a:r>
              <a:rPr sz="3600" dirty="0"/>
              <a:t> = </a:t>
            </a:r>
            <a:r>
              <a:rPr sz="3600" dirty="0" err="1"/>
              <a:t>model.predict</a:t>
            </a:r>
            <a:r>
              <a:rPr sz="3600" dirty="0"/>
              <a:t>(test)</a:t>
            </a:r>
          </a:p>
          <a:p>
            <a:pPr algn="l"/>
            <a:r>
              <a:rPr sz="3600" dirty="0"/>
              <a:t>print(“</a:t>
            </a:r>
            <a:r>
              <a:rPr lang="en-US" sz="3600" dirty="0"/>
              <a:t>700</a:t>
            </a:r>
            <a:r>
              <a:rPr sz="3600" dirty="0"/>
              <a:t>歳の時の本数は",num_teeth,"</a:t>
            </a:r>
            <a:r>
              <a:rPr lang="ja-JP" altLang="en-US" sz="3600" dirty="0"/>
              <a:t>本</a:t>
            </a:r>
            <a:r>
              <a:rPr sz="3600" dirty="0"/>
              <a:t>")</a:t>
            </a:r>
          </a:p>
        </p:txBody>
      </p:sp>
      <p:sp>
        <p:nvSpPr>
          <p:cNvPr id="274" name="①学習モデルの選択(今回は線形回帰)…"/>
          <p:cNvSpPr txBox="1"/>
          <p:nvPr/>
        </p:nvSpPr>
        <p:spPr>
          <a:xfrm>
            <a:off x="12438097" y="2679679"/>
            <a:ext cx="10272992" cy="79819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t>①学習モデルの選択(今回は線形回帰)</a:t>
            </a:r>
          </a:p>
          <a:p>
            <a:pPr algn="l">
              <a:defRPr sz="3500"/>
            </a:pPr>
            <a:r>
              <a:t>(モデル名) = </a:t>
            </a:r>
            <a:r>
              <a:rPr>
                <a:solidFill>
                  <a:schemeClr val="accent5">
                    <a:hueOff val="-82419"/>
                    <a:satOff val="-9513"/>
                    <a:lumOff val="-16343"/>
                  </a:schemeClr>
                </a:solidFill>
              </a:rPr>
              <a:t>LinearRegression</a:t>
            </a:r>
            <a:r>
              <a:t>()</a:t>
            </a:r>
          </a:p>
          <a:p>
            <a:pPr algn="l">
              <a:defRPr sz="3500"/>
            </a:pPr>
            <a:endParaRPr/>
          </a:p>
          <a:p>
            <a:pPr algn="l">
              <a:defRPr sz="3500"/>
            </a:pPr>
            <a:r>
              <a:t>②データを入れて学習させる</a:t>
            </a:r>
          </a:p>
          <a:p>
            <a:pPr algn="l">
              <a:defRPr sz="3500"/>
            </a:pPr>
            <a:r>
              <a:t>(モデル名).</a:t>
            </a:r>
            <a:r>
              <a:rPr>
                <a:solidFill>
                  <a:schemeClr val="accent5">
                    <a:hueOff val="-82419"/>
                    <a:satOff val="-9513"/>
                    <a:lumOff val="-16343"/>
                  </a:schemeClr>
                </a:solidFill>
              </a:rPr>
              <a:t>fit</a:t>
            </a:r>
            <a:r>
              <a:t>(説明変数,目的変数)</a:t>
            </a:r>
          </a:p>
          <a:p>
            <a:pPr algn="l">
              <a:defRPr sz="3500"/>
            </a:pPr>
            <a:endParaRPr/>
          </a:p>
          <a:p>
            <a:pPr algn="l">
              <a:defRPr sz="3500"/>
            </a:pPr>
            <a:r>
              <a:t>③傾き(偏回帰係数)と切片(定数項)を求める</a:t>
            </a:r>
          </a:p>
          <a:p>
            <a:pPr algn="l">
              <a:defRPr sz="3500"/>
            </a:pPr>
            <a:r>
              <a:t>(モデル名).</a:t>
            </a:r>
            <a:r>
              <a:rPr>
                <a:solidFill>
                  <a:schemeClr val="accent5">
                    <a:hueOff val="-82419"/>
                    <a:satOff val="-9513"/>
                    <a:lumOff val="-16343"/>
                  </a:schemeClr>
                </a:solidFill>
              </a:rPr>
              <a:t>coef_</a:t>
            </a:r>
            <a:r>
              <a:t>             #傾き</a:t>
            </a:r>
          </a:p>
          <a:p>
            <a:pPr algn="l">
              <a:defRPr sz="3500"/>
            </a:pPr>
            <a:r>
              <a:t>(モデル名).</a:t>
            </a:r>
            <a:r>
              <a:rPr>
                <a:solidFill>
                  <a:schemeClr val="accent5">
                    <a:hueOff val="-82419"/>
                    <a:satOff val="-9513"/>
                    <a:lumOff val="-16343"/>
                  </a:schemeClr>
                </a:solidFill>
              </a:rPr>
              <a:t>intercept_ </a:t>
            </a:r>
            <a:r>
              <a:t>     #切片</a:t>
            </a:r>
          </a:p>
          <a:p>
            <a:pPr algn="l">
              <a:defRPr sz="3500"/>
            </a:pPr>
            <a:endParaRPr/>
          </a:p>
          <a:p>
            <a:pPr algn="l">
              <a:defRPr sz="3500"/>
            </a:pPr>
            <a:r>
              <a:t>④予測を行う</a:t>
            </a:r>
          </a:p>
          <a:p>
            <a:pPr algn="l">
              <a:defRPr sz="3500"/>
            </a:pPr>
            <a:r>
              <a:t>(モデル名).</a:t>
            </a:r>
            <a:r>
              <a:rPr>
                <a:solidFill>
                  <a:schemeClr val="accent5">
                    <a:hueOff val="-82419"/>
                    <a:satOff val="-9513"/>
                    <a:lumOff val="-16343"/>
                  </a:schemeClr>
                </a:solidFill>
              </a:rPr>
              <a:t>predict</a:t>
            </a:r>
            <a:r>
              <a:t>(新たな説明変数) </a:t>
            </a:r>
          </a:p>
        </p:txBody>
      </p:sp>
      <p:sp>
        <p:nvSpPr>
          <p:cNvPr id="275"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77" name="x = [[35,21,45,58,77]]、y = [[3,0,6,8,13]]として、…"/>
          <p:cNvSpPr txBox="1"/>
          <p:nvPr/>
        </p:nvSpPr>
        <p:spPr>
          <a:xfrm>
            <a:off x="4765323" y="11036321"/>
            <a:ext cx="14588930"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700"/>
            </a:pPr>
            <a:r>
              <a:rPr lang="en-US" altLang="ja-JP" sz="4800" dirty="0"/>
              <a:t>x = [[35],[21],[45],[58],[77]], y = [3,0,6,8,13]</a:t>
            </a:r>
            <a:r>
              <a:rPr sz="4800" dirty="0" err="1"/>
              <a:t>として</a:t>
            </a:r>
            <a:r>
              <a:rPr sz="4800" dirty="0"/>
              <a:t>、</a:t>
            </a:r>
          </a:p>
          <a:p>
            <a:pPr algn="l">
              <a:defRPr sz="4500"/>
            </a:pPr>
            <a:r>
              <a:rPr sz="4800" dirty="0" err="1"/>
              <a:t>説明変数をx（年齢</a:t>
            </a:r>
            <a:r>
              <a:rPr sz="4800" dirty="0"/>
              <a:t>)、</a:t>
            </a:r>
            <a:r>
              <a:rPr sz="4800" dirty="0" err="1"/>
              <a:t>目的変数をy</a:t>
            </a:r>
            <a:r>
              <a:rPr sz="4800" dirty="0"/>
              <a:t>(</a:t>
            </a:r>
            <a:r>
              <a:rPr sz="4800" dirty="0" err="1"/>
              <a:t>歯の本数）に</a:t>
            </a:r>
            <a:r>
              <a:rPr lang="ja-JP" altLang="en-US" sz="4800" dirty="0"/>
              <a:t>代入</a:t>
            </a:r>
            <a:endParaRPr sz="4800" dirty="0"/>
          </a:p>
        </p:txBody>
      </p:sp>
      <p:sp>
        <p:nvSpPr>
          <p:cNvPr id="7" name="x = [[35,21,45,58,77]]、y = [[3,0,6,8,13]]として、…">
            <a:extLst>
              <a:ext uri="{FF2B5EF4-FFF2-40B4-BE49-F238E27FC236}">
                <a16:creationId xmlns:a16="http://schemas.microsoft.com/office/drawing/2014/main" id="{AA520FDA-56C7-4B9C-BF01-E60C3B710DD9}"/>
              </a:ext>
            </a:extLst>
          </p:cNvPr>
          <p:cNvSpPr txBox="1"/>
          <p:nvPr/>
        </p:nvSpPr>
        <p:spPr>
          <a:xfrm>
            <a:off x="6184745" y="12693414"/>
            <a:ext cx="12014507"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700"/>
            </a:pPr>
            <a:r>
              <a:rPr lang="ja-JP" altLang="en-US" sz="3200" dirty="0"/>
              <a:t>（</a:t>
            </a:r>
            <a:r>
              <a:rPr lang="en-US" sz="3200" dirty="0"/>
              <a:t>Scikit-learn</a:t>
            </a:r>
            <a:r>
              <a:rPr lang="ja-JP" altLang="en-US" sz="3200" dirty="0"/>
              <a:t>を使うときは説明変数のデータを</a:t>
            </a:r>
            <a:r>
              <a:rPr lang="en-US" altLang="ja-JP" sz="3200" dirty="0"/>
              <a:t>2</a:t>
            </a:r>
            <a:r>
              <a:rPr lang="ja-JP" altLang="en-US" sz="3200" dirty="0"/>
              <a:t>次元配列にする）</a:t>
            </a:r>
            <a:endParaRPr sz="3200" dirty="0"/>
          </a:p>
        </p:txBody>
      </p:sp>
      <p:sp>
        <p:nvSpPr>
          <p:cNvPr id="2" name="スライド番号プレースホルダー 1">
            <a:extLst>
              <a:ext uri="{FF2B5EF4-FFF2-40B4-BE49-F238E27FC236}">
                <a16:creationId xmlns:a16="http://schemas.microsoft.com/office/drawing/2014/main" id="{CC6C9169-C823-2975-4E41-968D9A3566E8}"/>
              </a:ext>
            </a:extLst>
          </p:cNvPr>
          <p:cNvSpPr>
            <a:spLocks noGrp="1"/>
          </p:cNvSpPr>
          <p:nvPr>
            <p:ph type="sldNum" sz="quarter" idx="2"/>
          </p:nvPr>
        </p:nvSpPr>
        <p:spPr/>
        <p:txBody>
          <a:bodyPr/>
          <a:lstStyle/>
          <a:p>
            <a:fld id="{86CB4B4D-7CA3-9044-876B-883B54F8677D}" type="slidenum">
              <a:rPr lang="en-US" altLang="ja-JP" smtClean="0"/>
              <a:t>63</a:t>
            </a:fld>
            <a:endParaRPr lang="ja-JP" altLang="en-US"/>
          </a:p>
        </p:txBody>
      </p:sp>
      <p:sp>
        <p:nvSpPr>
          <p:cNvPr id="3" name="線形回帰で88歳の歯周病の歯の本数を予測する">
            <a:extLst>
              <a:ext uri="{FF2B5EF4-FFF2-40B4-BE49-F238E27FC236}">
                <a16:creationId xmlns:a16="http://schemas.microsoft.com/office/drawing/2014/main" id="{84830391-6391-B3EA-C134-4E7F297074AB}"/>
              </a:ext>
            </a:extLst>
          </p:cNvPr>
          <p:cNvSpPr txBox="1"/>
          <p:nvPr/>
        </p:nvSpPr>
        <p:spPr>
          <a:xfrm>
            <a:off x="7880723" y="266899"/>
            <a:ext cx="8622553"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en-US" altLang="ja-JP" dirty="0"/>
              <a:t>scikit-learn</a:t>
            </a:r>
            <a:r>
              <a:rPr lang="ja-JP" altLang="en-US" dirty="0"/>
              <a:t>を用いた線形回帰分析</a:t>
            </a:r>
            <a:endParaRPr dirty="0"/>
          </a:p>
        </p:txBody>
      </p:sp>
    </p:spTree>
    <p:extLst>
      <p:ext uri="{BB962C8B-B14F-4D97-AF65-F5344CB8AC3E}">
        <p14:creationId xmlns:p14="http://schemas.microsoft.com/office/powerpoint/2010/main" val="280454550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80"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81" name="①学習モデルの選択(今回は線形回帰)…"/>
          <p:cNvSpPr txBox="1"/>
          <p:nvPr/>
        </p:nvSpPr>
        <p:spPr>
          <a:xfrm>
            <a:off x="4533452" y="3375024"/>
            <a:ext cx="15317097" cy="15684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①学習モデルの選択(今回は線形回帰)</a:t>
            </a:r>
          </a:p>
          <a:p>
            <a:pPr algn="l">
              <a:defRPr sz="4500"/>
            </a:pPr>
            <a:r>
              <a:t>(モデル名) = </a:t>
            </a:r>
            <a:r>
              <a:rPr>
                <a:solidFill>
                  <a:schemeClr val="accent5">
                    <a:hueOff val="-82419"/>
                    <a:satOff val="-9513"/>
                    <a:lumOff val="-16343"/>
                  </a:schemeClr>
                </a:solidFill>
              </a:rPr>
              <a:t>LinearRegression</a:t>
            </a:r>
            <a:r>
              <a:t>()</a:t>
            </a:r>
          </a:p>
        </p:txBody>
      </p:sp>
      <p:sp>
        <p:nvSpPr>
          <p:cNvPr id="282"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283" name="モデル名は何でも良い"/>
          <p:cNvSpPr txBox="1"/>
          <p:nvPr/>
        </p:nvSpPr>
        <p:spPr>
          <a:xfrm>
            <a:off x="9038906" y="9610726"/>
            <a:ext cx="6306186" cy="730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err="1"/>
              <a:t>モデル名は何でも良い</a:t>
            </a:r>
            <a:endParaRPr dirty="0"/>
          </a:p>
        </p:txBody>
      </p:sp>
      <p:sp>
        <p:nvSpPr>
          <p:cNvPr id="284" name="LInearRegression()をモデル名(変数)に代入することで…"/>
          <p:cNvSpPr txBox="1"/>
          <p:nvPr/>
        </p:nvSpPr>
        <p:spPr>
          <a:xfrm>
            <a:off x="4870283" y="5973175"/>
            <a:ext cx="14643432" cy="2364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900"/>
            </a:pPr>
            <a:r>
              <a:rPr dirty="0" err="1"/>
              <a:t>L</a:t>
            </a:r>
            <a:r>
              <a:rPr lang="en-US" dirty="0" err="1"/>
              <a:t>i</a:t>
            </a:r>
            <a:r>
              <a:rPr dirty="0" err="1"/>
              <a:t>nearRegression</a:t>
            </a:r>
            <a:r>
              <a:rPr dirty="0"/>
              <a:t>()</a:t>
            </a:r>
            <a:r>
              <a:rPr dirty="0" err="1"/>
              <a:t>をモデル名</a:t>
            </a:r>
            <a:r>
              <a:rPr dirty="0"/>
              <a:t>(</a:t>
            </a:r>
            <a:r>
              <a:rPr dirty="0" err="1"/>
              <a:t>変数</a:t>
            </a:r>
            <a:r>
              <a:rPr dirty="0"/>
              <a:t>)</a:t>
            </a:r>
            <a:r>
              <a:rPr dirty="0" err="1"/>
              <a:t>に代入することで</a:t>
            </a:r>
            <a:endParaRPr dirty="0"/>
          </a:p>
          <a:p>
            <a:pPr>
              <a:defRPr sz="4900"/>
            </a:pPr>
            <a:r>
              <a:rPr dirty="0"/>
              <a:t>scikit-</a:t>
            </a:r>
            <a:r>
              <a:rPr dirty="0" err="1"/>
              <a:t>learnのLinearRegression</a:t>
            </a:r>
            <a:r>
              <a:rPr dirty="0"/>
              <a:t>()</a:t>
            </a:r>
            <a:r>
              <a:rPr dirty="0" err="1"/>
              <a:t>という</a:t>
            </a:r>
            <a:endParaRPr dirty="0"/>
          </a:p>
          <a:p>
            <a:pPr>
              <a:defRPr sz="4900"/>
            </a:pPr>
            <a:r>
              <a:rPr dirty="0" err="1"/>
              <a:t>機能を使うことが出来る</a:t>
            </a:r>
            <a:endParaRPr dirty="0"/>
          </a:p>
        </p:txBody>
      </p:sp>
      <p:sp>
        <p:nvSpPr>
          <p:cNvPr id="285" name="model = LinearRegression()"/>
          <p:cNvSpPr txBox="1"/>
          <p:nvPr/>
        </p:nvSpPr>
        <p:spPr>
          <a:xfrm>
            <a:off x="7517695" y="11316884"/>
            <a:ext cx="934861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model = LinearRegression()</a:t>
            </a:r>
          </a:p>
        </p:txBody>
      </p:sp>
      <p:sp>
        <p:nvSpPr>
          <p:cNvPr id="2" name="スライド番号プレースホルダー 1">
            <a:extLst>
              <a:ext uri="{FF2B5EF4-FFF2-40B4-BE49-F238E27FC236}">
                <a16:creationId xmlns:a16="http://schemas.microsoft.com/office/drawing/2014/main" id="{E1E294D0-3554-2F1E-4BCA-68D59DEFE9F8}"/>
              </a:ext>
            </a:extLst>
          </p:cNvPr>
          <p:cNvSpPr>
            <a:spLocks noGrp="1"/>
          </p:cNvSpPr>
          <p:nvPr>
            <p:ph type="sldNum" sz="quarter" idx="2"/>
          </p:nvPr>
        </p:nvSpPr>
        <p:spPr/>
        <p:txBody>
          <a:bodyPr/>
          <a:lstStyle/>
          <a:p>
            <a:fld id="{86CB4B4D-7CA3-9044-876B-883B54F8677D}" type="slidenum">
              <a:rPr lang="en-US" altLang="ja-JP" smtClean="0"/>
              <a:t>64</a:t>
            </a:fld>
            <a:endParaRPr lang="ja-JP" altLang="en-US"/>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88"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89"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290" name="今回は、モデル名をmodel、説明変数をx(年齢)、…"/>
          <p:cNvSpPr txBox="1"/>
          <p:nvPr/>
        </p:nvSpPr>
        <p:spPr>
          <a:xfrm>
            <a:off x="5079834" y="5764693"/>
            <a:ext cx="14224331" cy="1670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900"/>
            </a:pPr>
            <a:r>
              <a:t>今回は、モデル名をmodel、説明変数をx(年齢)、</a:t>
            </a:r>
          </a:p>
          <a:p>
            <a:pPr>
              <a:defRPr sz="4900"/>
            </a:pPr>
            <a:r>
              <a:t>目的変数をy(歯周病の歯の本数)としたい</a:t>
            </a:r>
          </a:p>
        </p:txBody>
      </p:sp>
      <p:sp>
        <p:nvSpPr>
          <p:cNvPr id="291" name="model = fit(x,y)"/>
          <p:cNvSpPr txBox="1"/>
          <p:nvPr/>
        </p:nvSpPr>
        <p:spPr>
          <a:xfrm>
            <a:off x="10189427" y="8180064"/>
            <a:ext cx="3523401"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err="1"/>
              <a:t>model</a:t>
            </a:r>
            <a:r>
              <a:rPr lang="en-US" dirty="0" err="1"/>
              <a:t>.</a:t>
            </a:r>
            <a:r>
              <a:rPr dirty="0" err="1"/>
              <a:t>fit</a:t>
            </a:r>
            <a:r>
              <a:rPr dirty="0"/>
              <a:t>(</a:t>
            </a:r>
            <a:r>
              <a:rPr dirty="0" err="1"/>
              <a:t>x,y</a:t>
            </a:r>
            <a:r>
              <a:rPr dirty="0"/>
              <a:t>)</a:t>
            </a:r>
          </a:p>
        </p:txBody>
      </p:sp>
      <p:sp>
        <p:nvSpPr>
          <p:cNvPr id="292" name="②データを入れて学習させる…"/>
          <p:cNvSpPr txBox="1"/>
          <p:nvPr/>
        </p:nvSpPr>
        <p:spPr>
          <a:xfrm>
            <a:off x="4533452" y="3375024"/>
            <a:ext cx="15317097" cy="15684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②データを入れて学習させる</a:t>
            </a:r>
          </a:p>
          <a:p>
            <a:pPr algn="l">
              <a:defRPr sz="4500"/>
            </a:pPr>
            <a:r>
              <a:t>(モデル名).</a:t>
            </a:r>
            <a:r>
              <a:rPr>
                <a:solidFill>
                  <a:schemeClr val="accent5">
                    <a:hueOff val="-82419"/>
                    <a:satOff val="-9513"/>
                    <a:lumOff val="-16343"/>
                  </a:schemeClr>
                </a:solidFill>
              </a:rPr>
              <a:t>fit</a:t>
            </a:r>
            <a:r>
              <a:t>(説明変数,目的変数)</a:t>
            </a:r>
          </a:p>
        </p:txBody>
      </p:sp>
      <p:sp>
        <p:nvSpPr>
          <p:cNvPr id="293" name="modelは線形回帰を選んでいるので、…"/>
          <p:cNvSpPr txBox="1"/>
          <p:nvPr/>
        </p:nvSpPr>
        <p:spPr>
          <a:xfrm>
            <a:off x="5305376" y="10034746"/>
            <a:ext cx="13291504" cy="1670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900"/>
            </a:pPr>
            <a:r>
              <a:t>modelは線形回帰を選んでいるので、</a:t>
            </a:r>
          </a:p>
          <a:p>
            <a:pPr>
              <a:defRPr sz="4900"/>
            </a:pPr>
            <a:r>
              <a:t>これでxとyを用いて線形回帰による学習を行う</a:t>
            </a:r>
          </a:p>
        </p:txBody>
      </p:sp>
      <p:sp>
        <p:nvSpPr>
          <p:cNvPr id="2" name="スライド番号プレースホルダー 1">
            <a:extLst>
              <a:ext uri="{FF2B5EF4-FFF2-40B4-BE49-F238E27FC236}">
                <a16:creationId xmlns:a16="http://schemas.microsoft.com/office/drawing/2014/main" id="{DED10F35-CE68-EBD0-3F8E-8C5E136D3B91}"/>
              </a:ext>
            </a:extLst>
          </p:cNvPr>
          <p:cNvSpPr>
            <a:spLocks noGrp="1"/>
          </p:cNvSpPr>
          <p:nvPr>
            <p:ph type="sldNum" sz="quarter" idx="2"/>
          </p:nvPr>
        </p:nvSpPr>
        <p:spPr/>
        <p:txBody>
          <a:bodyPr/>
          <a:lstStyle/>
          <a:p>
            <a:fld id="{86CB4B4D-7CA3-9044-876B-883B54F8677D}" type="slidenum">
              <a:rPr lang="en-US" altLang="ja-JP" smtClean="0"/>
              <a:t>65</a:t>
            </a:fld>
            <a:endParaRPr lang="ja-JP" altLang="en-US"/>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96"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97"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298" name="線形回帰での傾きと切片を求める。…"/>
          <p:cNvSpPr txBox="1"/>
          <p:nvPr/>
        </p:nvSpPr>
        <p:spPr>
          <a:xfrm>
            <a:off x="6422135" y="6755694"/>
            <a:ext cx="11539729" cy="1670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900"/>
            </a:pPr>
            <a:r>
              <a:t>線形回帰での傾きと切片を求める。</a:t>
            </a:r>
          </a:p>
          <a:p>
            <a:pPr>
              <a:defRPr sz="4900"/>
            </a:pPr>
            <a:r>
              <a:t>中身を出力したいので、print()を用いる</a:t>
            </a:r>
          </a:p>
        </p:txBody>
      </p:sp>
      <p:sp>
        <p:nvSpPr>
          <p:cNvPr id="299" name="print(model.coef_)"/>
          <p:cNvSpPr txBox="1"/>
          <p:nvPr/>
        </p:nvSpPr>
        <p:spPr>
          <a:xfrm>
            <a:off x="8823549" y="9361664"/>
            <a:ext cx="6255157" cy="730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a:t>print(</a:t>
            </a:r>
            <a:r>
              <a:rPr dirty="0" err="1"/>
              <a:t>model.coef</a:t>
            </a:r>
            <a:r>
              <a:rPr dirty="0"/>
              <a:t>_)</a:t>
            </a:r>
          </a:p>
        </p:txBody>
      </p:sp>
      <p:sp>
        <p:nvSpPr>
          <p:cNvPr id="300" name="③傾き(偏回帰係数)と切片(定数項)を求める…"/>
          <p:cNvSpPr txBox="1"/>
          <p:nvPr/>
        </p:nvSpPr>
        <p:spPr>
          <a:xfrm>
            <a:off x="4533452" y="3375024"/>
            <a:ext cx="15317097" cy="24320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③傾き(偏回帰係数)と切片(定数項)を求める</a:t>
            </a:r>
          </a:p>
          <a:p>
            <a:pPr algn="l">
              <a:defRPr sz="4500"/>
            </a:pPr>
            <a:r>
              <a:t>(モデル名).</a:t>
            </a:r>
            <a:r>
              <a:rPr>
                <a:solidFill>
                  <a:schemeClr val="accent5">
                    <a:hueOff val="-82419"/>
                    <a:satOff val="-9513"/>
                    <a:lumOff val="-16343"/>
                  </a:schemeClr>
                </a:solidFill>
              </a:rPr>
              <a:t>coef_</a:t>
            </a:r>
            <a:r>
              <a:t>             #傾き</a:t>
            </a:r>
          </a:p>
          <a:p>
            <a:pPr algn="l">
              <a:defRPr sz="4500"/>
            </a:pPr>
            <a:r>
              <a:t>(モデル名).</a:t>
            </a:r>
            <a:r>
              <a:rPr>
                <a:solidFill>
                  <a:schemeClr val="accent5">
                    <a:hueOff val="-82419"/>
                    <a:satOff val="-9513"/>
                    <a:lumOff val="-16343"/>
                  </a:schemeClr>
                </a:solidFill>
              </a:rPr>
              <a:t>intercept_ </a:t>
            </a:r>
            <a:r>
              <a:t>     #切片</a:t>
            </a:r>
          </a:p>
        </p:txBody>
      </p:sp>
      <p:sp>
        <p:nvSpPr>
          <p:cNvPr id="301" name="print(model.coef_)"/>
          <p:cNvSpPr txBox="1"/>
          <p:nvPr/>
        </p:nvSpPr>
        <p:spPr>
          <a:xfrm>
            <a:off x="8878172" y="10629829"/>
            <a:ext cx="6145914"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dirty="0"/>
              <a:t>print(</a:t>
            </a:r>
            <a:r>
              <a:rPr dirty="0" err="1"/>
              <a:t>model.</a:t>
            </a:r>
            <a:r>
              <a:rPr lang="en-US" dirty="0" err="1"/>
              <a:t>intercept</a:t>
            </a:r>
            <a:r>
              <a:rPr dirty="0"/>
              <a:t>_)</a:t>
            </a:r>
          </a:p>
        </p:txBody>
      </p:sp>
      <p:sp>
        <p:nvSpPr>
          <p:cNvPr id="2" name="スライド番号プレースホルダー 1">
            <a:extLst>
              <a:ext uri="{FF2B5EF4-FFF2-40B4-BE49-F238E27FC236}">
                <a16:creationId xmlns:a16="http://schemas.microsoft.com/office/drawing/2014/main" id="{71D94E54-093E-856B-01A4-5E195DAE5CC6}"/>
              </a:ext>
            </a:extLst>
          </p:cNvPr>
          <p:cNvSpPr>
            <a:spLocks noGrp="1"/>
          </p:cNvSpPr>
          <p:nvPr>
            <p:ph type="sldNum" sz="quarter" idx="2"/>
          </p:nvPr>
        </p:nvSpPr>
        <p:spPr/>
        <p:txBody>
          <a:bodyPr/>
          <a:lstStyle/>
          <a:p>
            <a:fld id="{86CB4B4D-7CA3-9044-876B-883B54F8677D}" type="slidenum">
              <a:rPr lang="en-US" altLang="ja-JP" smtClean="0"/>
              <a:t>66</a:t>
            </a:fld>
            <a:endParaRPr lang="ja-JP" altLang="en-US"/>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04"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305"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306" name="88才の時の歯の本数を知りたいので、"/>
          <p:cNvSpPr txBox="1"/>
          <p:nvPr/>
        </p:nvSpPr>
        <p:spPr>
          <a:xfrm>
            <a:off x="6794689" y="6195094"/>
            <a:ext cx="10794622"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lang="en-US" dirty="0"/>
              <a:t>70</a:t>
            </a:r>
            <a:r>
              <a:rPr dirty="0"/>
              <a:t>才の時の歯の本数を知りたいので、</a:t>
            </a:r>
          </a:p>
        </p:txBody>
      </p:sp>
      <p:sp>
        <p:nvSpPr>
          <p:cNvPr id="307" name="test = [[88]]…"/>
          <p:cNvSpPr txBox="1"/>
          <p:nvPr/>
        </p:nvSpPr>
        <p:spPr>
          <a:xfrm>
            <a:off x="5118017" y="8528402"/>
            <a:ext cx="11599329" cy="2364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4900"/>
            </a:pPr>
            <a:r>
              <a:rPr dirty="0"/>
              <a:t>test = [[</a:t>
            </a:r>
            <a:r>
              <a:rPr lang="en-US" dirty="0"/>
              <a:t>70</a:t>
            </a:r>
            <a:r>
              <a:rPr dirty="0"/>
              <a:t>]]</a:t>
            </a:r>
          </a:p>
          <a:p>
            <a:pPr algn="l">
              <a:defRPr sz="4900"/>
            </a:pPr>
            <a:r>
              <a:rPr dirty="0" err="1"/>
              <a:t>num_teeth</a:t>
            </a:r>
            <a:r>
              <a:rPr dirty="0"/>
              <a:t> = </a:t>
            </a:r>
            <a:r>
              <a:rPr dirty="0" err="1"/>
              <a:t>model.predict</a:t>
            </a:r>
            <a:r>
              <a:rPr dirty="0"/>
              <a:t>(test)</a:t>
            </a:r>
          </a:p>
          <a:p>
            <a:pPr algn="l">
              <a:defRPr sz="4900"/>
            </a:pPr>
            <a:r>
              <a:rPr dirty="0"/>
              <a:t>print(“</a:t>
            </a:r>
            <a:r>
              <a:rPr lang="en-US" dirty="0"/>
              <a:t>70</a:t>
            </a:r>
            <a:r>
              <a:rPr dirty="0"/>
              <a:t>才の時の本数は”,num_teeth,”</a:t>
            </a:r>
            <a:r>
              <a:rPr lang="ja-JP" altLang="en-US" dirty="0"/>
              <a:t>本</a:t>
            </a:r>
            <a:r>
              <a:rPr dirty="0"/>
              <a:t>”)</a:t>
            </a:r>
          </a:p>
        </p:txBody>
      </p:sp>
      <p:sp>
        <p:nvSpPr>
          <p:cNvPr id="308" name="④予測を行う…"/>
          <p:cNvSpPr txBox="1"/>
          <p:nvPr/>
        </p:nvSpPr>
        <p:spPr>
          <a:xfrm>
            <a:off x="4730177" y="3661285"/>
            <a:ext cx="15317097" cy="15684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④予測を行う</a:t>
            </a:r>
          </a:p>
          <a:p>
            <a:pPr algn="l">
              <a:defRPr sz="4500"/>
            </a:pPr>
            <a:r>
              <a:t>(モデル名).</a:t>
            </a:r>
            <a:r>
              <a:rPr>
                <a:solidFill>
                  <a:schemeClr val="accent5">
                    <a:hueOff val="-82419"/>
                    <a:satOff val="-9513"/>
                    <a:lumOff val="-16343"/>
                  </a:schemeClr>
                </a:solidFill>
              </a:rPr>
              <a:t>predict</a:t>
            </a:r>
            <a:r>
              <a:t>(新たな説明変数) </a:t>
            </a:r>
          </a:p>
        </p:txBody>
      </p:sp>
      <p:sp>
        <p:nvSpPr>
          <p:cNvPr id="2" name="スライド番号プレースホルダー 1">
            <a:extLst>
              <a:ext uri="{FF2B5EF4-FFF2-40B4-BE49-F238E27FC236}">
                <a16:creationId xmlns:a16="http://schemas.microsoft.com/office/drawing/2014/main" id="{CD8AC2D2-EFC0-ED9F-B2D0-29C02D66CF95}"/>
              </a:ext>
            </a:extLst>
          </p:cNvPr>
          <p:cNvSpPr>
            <a:spLocks noGrp="1"/>
          </p:cNvSpPr>
          <p:nvPr>
            <p:ph type="sldNum" sz="quarter" idx="2"/>
          </p:nvPr>
        </p:nvSpPr>
        <p:spPr/>
        <p:txBody>
          <a:bodyPr/>
          <a:lstStyle/>
          <a:p>
            <a:fld id="{86CB4B4D-7CA3-9044-876B-883B54F8677D}" type="slidenum">
              <a:rPr lang="en-US" altLang="ja-JP" smtClean="0"/>
              <a:t>67</a:t>
            </a:fld>
            <a:endParaRPr lang="ja-JP" altLang="en-US"/>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11"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312" name="scikit-learnを用いた機械学習の書き方"/>
          <p:cNvSpPr txBox="1"/>
          <p:nvPr/>
        </p:nvSpPr>
        <p:spPr>
          <a:xfrm>
            <a:off x="6545040" y="1823556"/>
            <a:ext cx="11293920" cy="730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t>scikit-learnを用いた機械学習の書き方</a:t>
            </a:r>
          </a:p>
        </p:txBody>
      </p:sp>
      <p:sp>
        <p:nvSpPr>
          <p:cNvPr id="313" name="88才の時の歯の本数を知りたいので、"/>
          <p:cNvSpPr txBox="1"/>
          <p:nvPr/>
        </p:nvSpPr>
        <p:spPr>
          <a:xfrm>
            <a:off x="6794689" y="6195094"/>
            <a:ext cx="10794622" cy="85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900"/>
            </a:lvl1pPr>
          </a:lstStyle>
          <a:p>
            <a:r>
              <a:rPr lang="en-US" dirty="0"/>
              <a:t>70</a:t>
            </a:r>
            <a:r>
              <a:rPr dirty="0"/>
              <a:t>才の時の歯の本数を知りたいので、</a:t>
            </a:r>
          </a:p>
        </p:txBody>
      </p:sp>
      <p:sp>
        <p:nvSpPr>
          <p:cNvPr id="314" name="test = [[88]]…"/>
          <p:cNvSpPr txBox="1"/>
          <p:nvPr/>
        </p:nvSpPr>
        <p:spPr>
          <a:xfrm>
            <a:off x="5118017" y="8528402"/>
            <a:ext cx="14130471" cy="2364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4900"/>
            </a:pPr>
            <a:r>
              <a:rPr dirty="0"/>
              <a:t>test = [[</a:t>
            </a:r>
            <a:r>
              <a:rPr lang="en-US" dirty="0"/>
              <a:t>70</a:t>
            </a:r>
            <a:r>
              <a:rPr dirty="0"/>
              <a:t>]]</a:t>
            </a:r>
          </a:p>
          <a:p>
            <a:pPr algn="l">
              <a:defRPr sz="4900"/>
            </a:pPr>
            <a:r>
              <a:rPr dirty="0" err="1"/>
              <a:t>num_teeth</a:t>
            </a:r>
            <a:r>
              <a:rPr dirty="0"/>
              <a:t> = </a:t>
            </a:r>
            <a:r>
              <a:rPr dirty="0" err="1"/>
              <a:t>model.predict</a:t>
            </a:r>
            <a:r>
              <a:rPr dirty="0"/>
              <a:t>(</a:t>
            </a:r>
            <a:r>
              <a:rPr dirty="0">
                <a:solidFill>
                  <a:schemeClr val="accent5">
                    <a:hueOff val="-82419"/>
                    <a:satOff val="-9513"/>
                    <a:lumOff val="-16343"/>
                  </a:schemeClr>
                </a:solidFill>
              </a:rPr>
              <a:t>[[</a:t>
            </a:r>
            <a:r>
              <a:rPr lang="en-US" dirty="0">
                <a:solidFill>
                  <a:schemeClr val="accent5">
                    <a:hueOff val="-82419"/>
                    <a:satOff val="-9513"/>
                    <a:lumOff val="-16343"/>
                  </a:schemeClr>
                </a:solidFill>
              </a:rPr>
              <a:t>70</a:t>
            </a:r>
            <a:r>
              <a:rPr dirty="0">
                <a:solidFill>
                  <a:schemeClr val="accent5">
                    <a:hueOff val="-82419"/>
                    <a:satOff val="-9513"/>
                    <a:lumOff val="-16343"/>
                  </a:schemeClr>
                </a:solidFill>
              </a:rPr>
              <a:t>]]</a:t>
            </a:r>
            <a:r>
              <a:rPr dirty="0"/>
              <a:t>)</a:t>
            </a:r>
          </a:p>
          <a:p>
            <a:pPr algn="l">
              <a:defRPr sz="4900"/>
            </a:pPr>
            <a:r>
              <a:rPr dirty="0"/>
              <a:t>print(“</a:t>
            </a:r>
            <a:r>
              <a:rPr lang="en-US" dirty="0"/>
              <a:t>70</a:t>
            </a:r>
            <a:r>
              <a:rPr dirty="0"/>
              <a:t>才の時の本数は”,</a:t>
            </a:r>
            <a:r>
              <a:rPr dirty="0">
                <a:solidFill>
                  <a:schemeClr val="accent5">
                    <a:hueOff val="-82419"/>
                    <a:satOff val="-9513"/>
                    <a:lumOff val="-16343"/>
                  </a:schemeClr>
                </a:solidFill>
              </a:rPr>
              <a:t>model.predict([[</a:t>
            </a:r>
            <a:r>
              <a:rPr lang="en-US" dirty="0">
                <a:solidFill>
                  <a:schemeClr val="accent5">
                    <a:hueOff val="-82419"/>
                    <a:satOff val="-9513"/>
                    <a:lumOff val="-16343"/>
                  </a:schemeClr>
                </a:solidFill>
              </a:rPr>
              <a:t>70</a:t>
            </a:r>
            <a:r>
              <a:rPr dirty="0">
                <a:solidFill>
                  <a:schemeClr val="accent5">
                    <a:hueOff val="-82419"/>
                    <a:satOff val="-9513"/>
                    <a:lumOff val="-16343"/>
                  </a:schemeClr>
                </a:solidFill>
              </a:rPr>
              <a:t>]])</a:t>
            </a:r>
            <a:r>
              <a:rPr dirty="0"/>
              <a:t>,”本”)</a:t>
            </a:r>
          </a:p>
        </p:txBody>
      </p:sp>
      <p:sp>
        <p:nvSpPr>
          <p:cNvPr id="315" name="④予測を行う…"/>
          <p:cNvSpPr txBox="1"/>
          <p:nvPr/>
        </p:nvSpPr>
        <p:spPr>
          <a:xfrm>
            <a:off x="4730177" y="3661285"/>
            <a:ext cx="15317097" cy="1568451"/>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4500"/>
            </a:pPr>
            <a:r>
              <a:t>④予測を行う</a:t>
            </a:r>
          </a:p>
          <a:p>
            <a:pPr algn="l">
              <a:defRPr sz="4500"/>
            </a:pPr>
            <a:r>
              <a:t>(モデル名).</a:t>
            </a:r>
            <a:r>
              <a:rPr>
                <a:solidFill>
                  <a:schemeClr val="accent5">
                    <a:hueOff val="-82419"/>
                    <a:satOff val="-9513"/>
                    <a:lumOff val="-16343"/>
                  </a:schemeClr>
                </a:solidFill>
              </a:rPr>
              <a:t>predict</a:t>
            </a:r>
            <a:r>
              <a:t>(新たな説明変数) </a:t>
            </a:r>
          </a:p>
        </p:txBody>
      </p:sp>
      <p:sp>
        <p:nvSpPr>
          <p:cNvPr id="2" name="スライド番号プレースホルダー 1">
            <a:extLst>
              <a:ext uri="{FF2B5EF4-FFF2-40B4-BE49-F238E27FC236}">
                <a16:creationId xmlns:a16="http://schemas.microsoft.com/office/drawing/2014/main" id="{96241997-1D89-103B-40DD-08B4E68AAF82}"/>
              </a:ext>
            </a:extLst>
          </p:cNvPr>
          <p:cNvSpPr>
            <a:spLocks noGrp="1"/>
          </p:cNvSpPr>
          <p:nvPr>
            <p:ph type="sldNum" sz="quarter" idx="2"/>
          </p:nvPr>
        </p:nvSpPr>
        <p:spPr/>
        <p:txBody>
          <a:bodyPr/>
          <a:lstStyle/>
          <a:p>
            <a:fld id="{86CB4B4D-7CA3-9044-876B-883B54F8677D}" type="slidenum">
              <a:rPr lang="en-US" altLang="ja-JP" smtClean="0"/>
              <a:t>68</a:t>
            </a:fld>
            <a:endParaRPr lang="ja-JP" altLang="en-US"/>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x = [[35,21,45,58,77]]…"/>
          <p:cNvSpPr txBox="1"/>
          <p:nvPr/>
        </p:nvSpPr>
        <p:spPr>
          <a:xfrm>
            <a:off x="2057014" y="1805758"/>
            <a:ext cx="9746258" cy="9028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700"/>
            </a:pPr>
            <a:r>
              <a:rPr lang="en-US" sz="3600" dirty="0"/>
              <a:t>from </a:t>
            </a:r>
            <a:r>
              <a:rPr lang="en-US" sz="3600" dirty="0" err="1"/>
              <a:t>sklearn.linear_model</a:t>
            </a:r>
            <a:r>
              <a:rPr lang="en-US" sz="3600" dirty="0"/>
              <a:t> import </a:t>
            </a:r>
            <a:r>
              <a:rPr lang="en-US" sz="3600" dirty="0" err="1"/>
              <a:t>LinearRegression</a:t>
            </a:r>
            <a:endParaRPr lang="en-US" sz="3600" dirty="0"/>
          </a:p>
          <a:p>
            <a:pPr algn="l">
              <a:defRPr sz="2700"/>
            </a:pPr>
            <a:endParaRPr lang="en-US" sz="3600" dirty="0"/>
          </a:p>
          <a:p>
            <a:pPr algn="l">
              <a:defRPr sz="2700"/>
            </a:pPr>
            <a:r>
              <a:rPr lang="en-US" sz="3600" dirty="0"/>
              <a:t>x = [[35],[21],[45],[58],[77]]</a:t>
            </a:r>
          </a:p>
          <a:p>
            <a:pPr algn="l">
              <a:defRPr sz="2700"/>
            </a:pPr>
            <a:r>
              <a:rPr lang="en-US" sz="3600" dirty="0"/>
              <a:t>y = [3,0,6,8,13]</a:t>
            </a:r>
          </a:p>
          <a:p>
            <a:pPr algn="l">
              <a:defRPr sz="2700"/>
            </a:pPr>
            <a:endParaRPr sz="3600" dirty="0"/>
          </a:p>
          <a:p>
            <a:pPr algn="l"/>
            <a:r>
              <a:rPr sz="4000" dirty="0"/>
              <a:t>model = </a:t>
            </a:r>
            <a:r>
              <a:rPr sz="4000" dirty="0" err="1"/>
              <a:t>LinearRegression</a:t>
            </a:r>
            <a:r>
              <a:rPr sz="4000" dirty="0"/>
              <a:t>()</a:t>
            </a:r>
          </a:p>
          <a:p>
            <a:pPr algn="l"/>
            <a:endParaRPr sz="4000" dirty="0"/>
          </a:p>
          <a:p>
            <a:pPr algn="l"/>
            <a:r>
              <a:rPr sz="4000" dirty="0" err="1"/>
              <a:t>model.fit</a:t>
            </a:r>
            <a:r>
              <a:rPr sz="4000" dirty="0"/>
              <a:t>(</a:t>
            </a:r>
            <a:r>
              <a:rPr sz="4000" dirty="0" err="1"/>
              <a:t>x,y</a:t>
            </a:r>
            <a:r>
              <a:rPr sz="4000" dirty="0"/>
              <a:t>)</a:t>
            </a:r>
          </a:p>
          <a:p>
            <a:pPr algn="l"/>
            <a:endParaRPr sz="4000" dirty="0"/>
          </a:p>
          <a:p>
            <a:pPr algn="l"/>
            <a:r>
              <a:rPr sz="4000" dirty="0"/>
              <a:t>print(</a:t>
            </a:r>
            <a:r>
              <a:rPr sz="4000" dirty="0" err="1"/>
              <a:t>model.coef</a:t>
            </a:r>
            <a:r>
              <a:rPr sz="4000" dirty="0"/>
              <a:t>_)</a:t>
            </a:r>
          </a:p>
          <a:p>
            <a:pPr algn="l"/>
            <a:r>
              <a:rPr sz="4000" dirty="0"/>
              <a:t>print(</a:t>
            </a:r>
            <a:r>
              <a:rPr sz="4000" dirty="0" err="1"/>
              <a:t>model.intercept</a:t>
            </a:r>
            <a:r>
              <a:rPr sz="4000" dirty="0"/>
              <a:t>_)</a:t>
            </a:r>
          </a:p>
          <a:p>
            <a:pPr algn="l"/>
            <a:endParaRPr sz="4000" dirty="0"/>
          </a:p>
          <a:p>
            <a:pPr algn="l"/>
            <a:r>
              <a:rPr sz="4000" dirty="0"/>
              <a:t>test = [[</a:t>
            </a:r>
            <a:r>
              <a:rPr lang="en-US" sz="4000" dirty="0"/>
              <a:t>70</a:t>
            </a:r>
            <a:r>
              <a:rPr sz="4000" dirty="0"/>
              <a:t>]]</a:t>
            </a:r>
          </a:p>
          <a:p>
            <a:pPr algn="l"/>
            <a:r>
              <a:rPr sz="4000" dirty="0" err="1"/>
              <a:t>num_teeth</a:t>
            </a:r>
            <a:r>
              <a:rPr sz="4000" dirty="0"/>
              <a:t> = </a:t>
            </a:r>
            <a:r>
              <a:rPr sz="4000" dirty="0" err="1"/>
              <a:t>model.predict</a:t>
            </a:r>
            <a:r>
              <a:rPr sz="4000" dirty="0"/>
              <a:t>(test)</a:t>
            </a:r>
          </a:p>
          <a:p>
            <a:pPr algn="l"/>
            <a:r>
              <a:rPr sz="4000" dirty="0"/>
              <a:t>print(“</a:t>
            </a:r>
            <a:r>
              <a:rPr lang="en-US" sz="4000" dirty="0"/>
              <a:t>70</a:t>
            </a:r>
            <a:r>
              <a:rPr sz="4000" dirty="0"/>
              <a:t>歳の時の本数は",num_teeth,"</a:t>
            </a:r>
            <a:r>
              <a:rPr lang="ja-JP" altLang="en-US" sz="4000" dirty="0"/>
              <a:t>本</a:t>
            </a:r>
            <a:r>
              <a:rPr sz="4000" dirty="0"/>
              <a:t>")</a:t>
            </a:r>
          </a:p>
        </p:txBody>
      </p:sp>
      <p:sp>
        <p:nvSpPr>
          <p:cNvPr id="318" name="①学習モデルの選択(今回は線形回帰)…"/>
          <p:cNvSpPr txBox="1"/>
          <p:nvPr/>
        </p:nvSpPr>
        <p:spPr>
          <a:xfrm>
            <a:off x="12911471" y="2867025"/>
            <a:ext cx="10272993" cy="798195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rPr dirty="0"/>
              <a:t>①</a:t>
            </a:r>
            <a:r>
              <a:rPr dirty="0" err="1"/>
              <a:t>学習モデルの選択</a:t>
            </a:r>
            <a:r>
              <a:rPr dirty="0"/>
              <a:t>(</a:t>
            </a:r>
            <a:r>
              <a:rPr dirty="0" err="1"/>
              <a:t>今回は線形回帰</a:t>
            </a:r>
            <a:r>
              <a:rPr dirty="0"/>
              <a:t>)</a:t>
            </a:r>
          </a:p>
          <a:p>
            <a:pPr algn="l">
              <a:defRPr sz="3500"/>
            </a:pPr>
            <a:r>
              <a:rPr dirty="0"/>
              <a:t>(</a:t>
            </a:r>
            <a:r>
              <a:rPr dirty="0" err="1"/>
              <a:t>モデル名</a:t>
            </a:r>
            <a:r>
              <a:rPr dirty="0"/>
              <a:t>) = </a:t>
            </a:r>
            <a:r>
              <a:rPr dirty="0" err="1">
                <a:solidFill>
                  <a:schemeClr val="accent5">
                    <a:hueOff val="-82419"/>
                    <a:satOff val="-9513"/>
                    <a:lumOff val="-16343"/>
                  </a:schemeClr>
                </a:solidFill>
              </a:rPr>
              <a:t>LinearRegression</a:t>
            </a:r>
            <a:r>
              <a:rPr dirty="0"/>
              <a:t>()</a:t>
            </a:r>
          </a:p>
          <a:p>
            <a:pPr algn="l">
              <a:defRPr sz="3500"/>
            </a:pPr>
            <a:endParaRPr dirty="0"/>
          </a:p>
          <a:p>
            <a:pPr algn="l">
              <a:defRPr sz="3500"/>
            </a:pPr>
            <a:r>
              <a:rPr dirty="0"/>
              <a:t>②</a:t>
            </a:r>
            <a:r>
              <a:rPr dirty="0" err="1"/>
              <a:t>データを入れて学習させる</a:t>
            </a:r>
            <a:endParaRPr dirty="0"/>
          </a:p>
          <a:p>
            <a:pPr algn="l">
              <a:defRPr sz="3500"/>
            </a:pPr>
            <a:r>
              <a:rPr dirty="0"/>
              <a:t>(</a:t>
            </a:r>
            <a:r>
              <a:rPr dirty="0" err="1"/>
              <a:t>モデル名</a:t>
            </a:r>
            <a:r>
              <a:rPr dirty="0"/>
              <a:t>).</a:t>
            </a:r>
            <a:r>
              <a:rPr dirty="0">
                <a:solidFill>
                  <a:schemeClr val="accent5">
                    <a:hueOff val="-82419"/>
                    <a:satOff val="-9513"/>
                    <a:lumOff val="-16343"/>
                  </a:schemeClr>
                </a:solidFill>
              </a:rPr>
              <a:t>fit</a:t>
            </a:r>
            <a:r>
              <a:rPr dirty="0"/>
              <a:t>(</a:t>
            </a:r>
            <a:r>
              <a:rPr dirty="0" err="1"/>
              <a:t>説明変数,目的変数</a:t>
            </a:r>
            <a:r>
              <a:rPr dirty="0"/>
              <a:t>)</a:t>
            </a:r>
          </a:p>
          <a:p>
            <a:pPr algn="l">
              <a:defRPr sz="3500"/>
            </a:pPr>
            <a:endParaRPr dirty="0"/>
          </a:p>
          <a:p>
            <a:pPr algn="l">
              <a:defRPr sz="3500"/>
            </a:pPr>
            <a:r>
              <a:rPr dirty="0"/>
              <a:t>③</a:t>
            </a:r>
            <a:r>
              <a:rPr dirty="0" err="1"/>
              <a:t>傾き</a:t>
            </a:r>
            <a:r>
              <a:rPr dirty="0"/>
              <a:t>(</a:t>
            </a:r>
            <a:r>
              <a:rPr dirty="0" err="1"/>
              <a:t>偏回帰係数</a:t>
            </a:r>
            <a:r>
              <a:rPr dirty="0"/>
              <a:t>)</a:t>
            </a:r>
            <a:r>
              <a:rPr dirty="0" err="1"/>
              <a:t>と切片</a:t>
            </a:r>
            <a:r>
              <a:rPr dirty="0"/>
              <a:t>(</a:t>
            </a:r>
            <a:r>
              <a:rPr dirty="0" err="1"/>
              <a:t>定数項</a:t>
            </a:r>
            <a:r>
              <a:rPr dirty="0"/>
              <a:t>)</a:t>
            </a:r>
            <a:r>
              <a:rPr dirty="0" err="1"/>
              <a:t>を求める</a:t>
            </a:r>
            <a:endParaRPr dirty="0"/>
          </a:p>
          <a:p>
            <a:pPr algn="l">
              <a:defRPr sz="3500"/>
            </a:pPr>
            <a:r>
              <a:rPr dirty="0"/>
              <a:t>(</a:t>
            </a:r>
            <a:r>
              <a:rPr dirty="0" err="1"/>
              <a:t>モデル名</a:t>
            </a:r>
            <a:r>
              <a:rPr dirty="0"/>
              <a:t>).</a:t>
            </a:r>
            <a:r>
              <a:rPr dirty="0" err="1">
                <a:solidFill>
                  <a:schemeClr val="accent5">
                    <a:hueOff val="-82419"/>
                    <a:satOff val="-9513"/>
                    <a:lumOff val="-16343"/>
                  </a:schemeClr>
                </a:solidFill>
              </a:rPr>
              <a:t>coef</a:t>
            </a:r>
            <a:r>
              <a:rPr dirty="0">
                <a:solidFill>
                  <a:schemeClr val="accent5">
                    <a:hueOff val="-82419"/>
                    <a:satOff val="-9513"/>
                    <a:lumOff val="-16343"/>
                  </a:schemeClr>
                </a:solidFill>
              </a:rPr>
              <a:t>_</a:t>
            </a:r>
            <a:r>
              <a:rPr dirty="0"/>
              <a:t>             #傾き</a:t>
            </a:r>
          </a:p>
          <a:p>
            <a:pPr algn="l">
              <a:defRPr sz="3500"/>
            </a:pPr>
            <a:r>
              <a:rPr dirty="0"/>
              <a:t>(</a:t>
            </a:r>
            <a:r>
              <a:rPr dirty="0" err="1"/>
              <a:t>モデル名</a:t>
            </a:r>
            <a:r>
              <a:rPr dirty="0"/>
              <a:t>).</a:t>
            </a:r>
            <a:r>
              <a:rPr dirty="0">
                <a:solidFill>
                  <a:schemeClr val="accent5">
                    <a:hueOff val="-82419"/>
                    <a:satOff val="-9513"/>
                    <a:lumOff val="-16343"/>
                  </a:schemeClr>
                </a:solidFill>
              </a:rPr>
              <a:t>intercept_ </a:t>
            </a:r>
            <a:r>
              <a:rPr dirty="0"/>
              <a:t>     #切片</a:t>
            </a:r>
          </a:p>
          <a:p>
            <a:pPr algn="l">
              <a:defRPr sz="3500"/>
            </a:pPr>
            <a:endParaRPr dirty="0"/>
          </a:p>
          <a:p>
            <a:pPr algn="l">
              <a:defRPr sz="3500"/>
            </a:pPr>
            <a:r>
              <a:rPr dirty="0"/>
              <a:t>④</a:t>
            </a:r>
            <a:r>
              <a:rPr dirty="0" err="1"/>
              <a:t>予測を行う</a:t>
            </a:r>
            <a:endParaRPr dirty="0"/>
          </a:p>
          <a:p>
            <a:pPr algn="l">
              <a:defRPr sz="3500"/>
            </a:pPr>
            <a:r>
              <a:rPr dirty="0"/>
              <a:t>(</a:t>
            </a:r>
            <a:r>
              <a:rPr dirty="0" err="1"/>
              <a:t>モデル名</a:t>
            </a:r>
            <a:r>
              <a:rPr dirty="0"/>
              <a:t>).</a:t>
            </a:r>
            <a:r>
              <a:rPr dirty="0">
                <a:solidFill>
                  <a:schemeClr val="accent5">
                    <a:hueOff val="-82419"/>
                    <a:satOff val="-9513"/>
                    <a:lumOff val="-16343"/>
                  </a:schemeClr>
                </a:solidFill>
              </a:rPr>
              <a:t>predict</a:t>
            </a:r>
            <a:r>
              <a:rPr dirty="0"/>
              <a:t>(</a:t>
            </a:r>
            <a:r>
              <a:rPr dirty="0" err="1"/>
              <a:t>新たな説明変数</a:t>
            </a:r>
            <a:r>
              <a:rPr dirty="0"/>
              <a:t>) </a:t>
            </a:r>
          </a:p>
        </p:txBody>
      </p:sp>
      <p:sp>
        <p:nvSpPr>
          <p:cNvPr id="319"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20"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2" name="矢印: 右 1">
            <a:extLst>
              <a:ext uri="{FF2B5EF4-FFF2-40B4-BE49-F238E27FC236}">
                <a16:creationId xmlns:a16="http://schemas.microsoft.com/office/drawing/2014/main" id="{45834F4E-87BB-4AD6-8DCD-C8E47DAFE0AD}"/>
              </a:ext>
            </a:extLst>
          </p:cNvPr>
          <p:cNvSpPr/>
          <p:nvPr/>
        </p:nvSpPr>
        <p:spPr>
          <a:xfrm rot="10577579">
            <a:off x="10097311" y="4299625"/>
            <a:ext cx="2483419" cy="680936"/>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7" name="矢印: 右 6">
            <a:extLst>
              <a:ext uri="{FF2B5EF4-FFF2-40B4-BE49-F238E27FC236}">
                <a16:creationId xmlns:a16="http://schemas.microsoft.com/office/drawing/2014/main" id="{CDA70298-0790-43F8-941E-3E98B3B882E7}"/>
              </a:ext>
            </a:extLst>
          </p:cNvPr>
          <p:cNvSpPr/>
          <p:nvPr/>
        </p:nvSpPr>
        <p:spPr>
          <a:xfrm rot="10577579">
            <a:off x="10071788" y="5565296"/>
            <a:ext cx="2483419" cy="680936"/>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8" name="矢印: 右 7">
            <a:extLst>
              <a:ext uri="{FF2B5EF4-FFF2-40B4-BE49-F238E27FC236}">
                <a16:creationId xmlns:a16="http://schemas.microsoft.com/office/drawing/2014/main" id="{80BF4BD7-175D-4FCC-85DD-0F544D025DEB}"/>
              </a:ext>
            </a:extLst>
          </p:cNvPr>
          <p:cNvSpPr/>
          <p:nvPr/>
        </p:nvSpPr>
        <p:spPr>
          <a:xfrm rot="10800000">
            <a:off x="10071787" y="7388353"/>
            <a:ext cx="2483419" cy="680936"/>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9" name="矢印: 右 8">
            <a:extLst>
              <a:ext uri="{FF2B5EF4-FFF2-40B4-BE49-F238E27FC236}">
                <a16:creationId xmlns:a16="http://schemas.microsoft.com/office/drawing/2014/main" id="{A02C7EFA-1550-4742-A7C2-476E1A0F8308}"/>
              </a:ext>
            </a:extLst>
          </p:cNvPr>
          <p:cNvSpPr/>
          <p:nvPr/>
        </p:nvSpPr>
        <p:spPr>
          <a:xfrm rot="10577579">
            <a:off x="10091201" y="9245263"/>
            <a:ext cx="2483419" cy="680936"/>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 name="スライド番号プレースホルダー 2">
            <a:extLst>
              <a:ext uri="{FF2B5EF4-FFF2-40B4-BE49-F238E27FC236}">
                <a16:creationId xmlns:a16="http://schemas.microsoft.com/office/drawing/2014/main" id="{13866DDA-A069-C7E5-9761-4B3A73411B46}"/>
              </a:ext>
            </a:extLst>
          </p:cNvPr>
          <p:cNvSpPr>
            <a:spLocks noGrp="1"/>
          </p:cNvSpPr>
          <p:nvPr>
            <p:ph type="sldNum" sz="quarter" idx="2"/>
          </p:nvPr>
        </p:nvSpPr>
        <p:spPr/>
        <p:txBody>
          <a:bodyPr/>
          <a:lstStyle/>
          <a:p>
            <a:fld id="{86CB4B4D-7CA3-9044-876B-883B54F8677D}" type="slidenum">
              <a:rPr lang="en-US" altLang="ja-JP" smtClean="0"/>
              <a:t>69</a:t>
            </a:fld>
            <a:endParaRPr lang="ja-JP"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A491DBEF-B285-4338-B765-94BC760C7EAC}"/>
              </a:ext>
            </a:extLst>
          </p:cNvPr>
          <p:cNvPicPr>
            <a:picLocks noChangeAspect="1"/>
          </p:cNvPicPr>
          <p:nvPr/>
        </p:nvPicPr>
        <p:blipFill>
          <a:blip r:embed="rId2"/>
          <a:stretch>
            <a:fillRect/>
          </a:stretch>
        </p:blipFill>
        <p:spPr>
          <a:xfrm>
            <a:off x="3636511" y="3116133"/>
            <a:ext cx="17072026" cy="10053911"/>
          </a:xfrm>
          <a:prstGeom prst="rect">
            <a:avLst/>
          </a:prstGeom>
        </p:spPr>
      </p:pic>
      <p:sp>
        <p:nvSpPr>
          <p:cNvPr id="227" name="大きく3つの画面に分かれております。左側のエディタ、右上の変数エクスプローラー、右下のコンソールです。"/>
          <p:cNvSpPr txBox="1"/>
          <p:nvPr/>
        </p:nvSpPr>
        <p:spPr>
          <a:xfrm>
            <a:off x="5278816" y="1761431"/>
            <a:ext cx="13826368"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500">
                <a:solidFill>
                  <a:srgbClr val="000002"/>
                </a:solidFill>
                <a:latin typeface="ヒラギノ丸ゴ ProN W4"/>
                <a:ea typeface="ヒラギノ丸ゴ ProN W4"/>
                <a:cs typeface="ヒラギノ丸ゴ ProN W4"/>
                <a:sym typeface="ヒラギノ丸ゴ ProN W4"/>
              </a:defRPr>
            </a:lvl1pPr>
          </a:lstStyle>
          <a:p>
            <a:r>
              <a:t>大きく3つの画面に分かれております。左側のエディタ、右上の変数エクスプローラー、右下のコンソールです。</a:t>
            </a:r>
          </a:p>
        </p:txBody>
      </p:sp>
      <p:sp>
        <p:nvSpPr>
          <p:cNvPr id="228" name="四角形"/>
          <p:cNvSpPr/>
          <p:nvPr/>
        </p:nvSpPr>
        <p:spPr>
          <a:xfrm>
            <a:off x="-9021" y="-24203"/>
            <a:ext cx="24402042" cy="1326036"/>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229" name="Spyderを起動する"/>
          <p:cNvSpPr txBox="1"/>
          <p:nvPr/>
        </p:nvSpPr>
        <p:spPr>
          <a:xfrm>
            <a:off x="9244931" y="219715"/>
            <a:ext cx="6358460"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800">
                <a:solidFill>
                  <a:srgbClr val="FFFFFE"/>
                </a:solidFill>
                <a:latin typeface="ヒラギノ丸ゴ ProN W4"/>
                <a:ea typeface="ヒラギノ丸ゴ ProN W4"/>
                <a:cs typeface="ヒラギノ丸ゴ ProN W4"/>
                <a:sym typeface="ヒラギノ丸ゴ ProN W4"/>
              </a:defRPr>
            </a:lvl1pPr>
          </a:lstStyle>
          <a:p>
            <a:r>
              <a:t>Spyderを起動する</a:t>
            </a:r>
          </a:p>
        </p:txBody>
      </p:sp>
      <p:sp>
        <p:nvSpPr>
          <p:cNvPr id="230" name="四角形"/>
          <p:cNvSpPr/>
          <p:nvPr/>
        </p:nvSpPr>
        <p:spPr>
          <a:xfrm>
            <a:off x="3621520" y="4443219"/>
            <a:ext cx="8494519" cy="8444158"/>
          </a:xfrm>
          <a:prstGeom prst="rect">
            <a:avLst/>
          </a:prstGeom>
          <a:solidFill>
            <a:srgbClr val="ED220D">
              <a:alpha val="48733"/>
            </a:srgbClr>
          </a:solidFill>
          <a:ln w="12700">
            <a:miter lim="400000"/>
          </a:ln>
        </p:spPr>
        <p:txBody>
          <a:bodyPr lIns="50800" tIns="50800" rIns="50800" bIns="50800" anchor="ctr"/>
          <a:lstStyle/>
          <a:p>
            <a:pPr defTabSz="825500">
              <a:defRPr sz="3200">
                <a:solidFill>
                  <a:srgbClr val="FFFFFF"/>
                </a:solidFill>
              </a:defRPr>
            </a:pPr>
            <a:endParaRPr/>
          </a:p>
        </p:txBody>
      </p:sp>
      <p:sp>
        <p:nvSpPr>
          <p:cNvPr id="231" name="四角形"/>
          <p:cNvSpPr/>
          <p:nvPr/>
        </p:nvSpPr>
        <p:spPr>
          <a:xfrm>
            <a:off x="12246827" y="4197350"/>
            <a:ext cx="8494520" cy="4415133"/>
          </a:xfrm>
          <a:prstGeom prst="rect">
            <a:avLst/>
          </a:prstGeom>
          <a:solidFill>
            <a:srgbClr val="00A1FF">
              <a:alpha val="49762"/>
            </a:srgbClr>
          </a:solidFill>
          <a:ln w="12700">
            <a:miter lim="400000"/>
          </a:ln>
        </p:spPr>
        <p:txBody>
          <a:bodyPr lIns="50800" tIns="50800" rIns="50800" bIns="50800" anchor="ctr"/>
          <a:lstStyle/>
          <a:p>
            <a:pPr defTabSz="825500">
              <a:defRPr sz="3200">
                <a:solidFill>
                  <a:srgbClr val="000000"/>
                </a:solidFill>
              </a:defRPr>
            </a:pPr>
            <a:endParaRPr/>
          </a:p>
        </p:txBody>
      </p:sp>
      <p:sp>
        <p:nvSpPr>
          <p:cNvPr id="232" name="四角形"/>
          <p:cNvSpPr/>
          <p:nvPr/>
        </p:nvSpPr>
        <p:spPr>
          <a:xfrm>
            <a:off x="12267962" y="8608068"/>
            <a:ext cx="8452251" cy="4547490"/>
          </a:xfrm>
          <a:prstGeom prst="rect">
            <a:avLst/>
          </a:prstGeom>
          <a:solidFill>
            <a:srgbClr val="60D937">
              <a:alpha val="50929"/>
            </a:srgbClr>
          </a:solidFill>
          <a:ln w="12700">
            <a:miter lim="400000"/>
          </a:ln>
        </p:spPr>
        <p:txBody>
          <a:bodyPr lIns="50800" tIns="50800" rIns="50800" bIns="50800" anchor="ctr"/>
          <a:lstStyle/>
          <a:p>
            <a:pPr defTabSz="825500">
              <a:defRPr sz="3200">
                <a:solidFill>
                  <a:srgbClr val="000000"/>
                </a:solidFill>
              </a:defRPr>
            </a:pPr>
            <a:endParaRPr/>
          </a:p>
        </p:txBody>
      </p:sp>
      <p:sp>
        <p:nvSpPr>
          <p:cNvPr id="233" name="エディタ"/>
          <p:cNvSpPr txBox="1"/>
          <p:nvPr/>
        </p:nvSpPr>
        <p:spPr>
          <a:xfrm>
            <a:off x="6880052" y="8665298"/>
            <a:ext cx="2085341" cy="60960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defRPr sz="4000">
                <a:solidFill>
                  <a:srgbClr val="FFFFFF"/>
                </a:solidFill>
              </a:defRPr>
            </a:lvl1pPr>
          </a:lstStyle>
          <a:p>
            <a:r>
              <a:t>エディタ</a:t>
            </a:r>
          </a:p>
        </p:txBody>
      </p:sp>
      <p:sp>
        <p:nvSpPr>
          <p:cNvPr id="234" name="変数エクスプローラー"/>
          <p:cNvSpPr txBox="1"/>
          <p:nvPr/>
        </p:nvSpPr>
        <p:spPr>
          <a:xfrm>
            <a:off x="13907097" y="6100117"/>
            <a:ext cx="5173981" cy="60960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defRPr sz="4000">
                <a:solidFill>
                  <a:srgbClr val="FFFFFF"/>
                </a:solidFill>
              </a:defRPr>
            </a:lvl1pPr>
          </a:lstStyle>
          <a:p>
            <a:r>
              <a:t>変数エクスプローラー</a:t>
            </a:r>
          </a:p>
        </p:txBody>
      </p:sp>
      <p:sp>
        <p:nvSpPr>
          <p:cNvPr id="235" name="コンソール"/>
          <p:cNvSpPr txBox="1"/>
          <p:nvPr/>
        </p:nvSpPr>
        <p:spPr>
          <a:xfrm>
            <a:off x="15177097" y="10577012"/>
            <a:ext cx="2633981" cy="60960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defRPr sz="4000">
                <a:solidFill>
                  <a:srgbClr val="FFFFFF"/>
                </a:solidFill>
              </a:defRPr>
            </a:lvl1pPr>
          </a:lstStyle>
          <a:p>
            <a:r>
              <a:t>コンソール</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25"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326" name="[[0.22983521]]…"/>
          <p:cNvSpPr txBox="1"/>
          <p:nvPr/>
        </p:nvSpPr>
        <p:spPr>
          <a:xfrm>
            <a:off x="3471460" y="11357241"/>
            <a:ext cx="7702430" cy="1810752"/>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3700"/>
            </a:pPr>
            <a:r>
              <a:rPr dirty="0"/>
              <a:t>[[0.22983521]]</a:t>
            </a:r>
          </a:p>
          <a:p>
            <a:pPr algn="l">
              <a:defRPr sz="3700"/>
            </a:pPr>
            <a:r>
              <a:rPr dirty="0"/>
              <a:t>[-4.84822203]</a:t>
            </a:r>
          </a:p>
          <a:p>
            <a:pPr algn="l">
              <a:defRPr sz="3700"/>
            </a:pPr>
            <a:r>
              <a:rPr lang="en-US" dirty="0"/>
              <a:t>70</a:t>
            </a:r>
            <a:r>
              <a:rPr dirty="0"/>
              <a:t>歳の時の本数は [[1</a:t>
            </a:r>
            <a:r>
              <a:rPr lang="en-US" dirty="0"/>
              <a:t>1.24024284</a:t>
            </a:r>
            <a:r>
              <a:rPr dirty="0"/>
              <a:t>]] </a:t>
            </a:r>
            <a:r>
              <a:rPr lang="ja-JP" altLang="en-US" dirty="0"/>
              <a:t>本</a:t>
            </a:r>
            <a:endParaRPr dirty="0"/>
          </a:p>
        </p:txBody>
      </p:sp>
      <p:sp>
        <p:nvSpPr>
          <p:cNvPr id="7" name="x = [[35,21,45,58,77]]…">
            <a:extLst>
              <a:ext uri="{FF2B5EF4-FFF2-40B4-BE49-F238E27FC236}">
                <a16:creationId xmlns:a16="http://schemas.microsoft.com/office/drawing/2014/main" id="{355E249A-AF39-4788-BCAB-911AE861CE39}"/>
              </a:ext>
            </a:extLst>
          </p:cNvPr>
          <p:cNvSpPr txBox="1"/>
          <p:nvPr/>
        </p:nvSpPr>
        <p:spPr>
          <a:xfrm>
            <a:off x="2057014" y="1805758"/>
            <a:ext cx="9746258" cy="9028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700"/>
            </a:pPr>
            <a:r>
              <a:rPr lang="en-US" sz="3600" dirty="0"/>
              <a:t>from </a:t>
            </a:r>
            <a:r>
              <a:rPr lang="en-US" sz="3600" dirty="0" err="1"/>
              <a:t>sklearn.linear_model</a:t>
            </a:r>
            <a:r>
              <a:rPr lang="en-US" sz="3600" dirty="0"/>
              <a:t> import </a:t>
            </a:r>
            <a:r>
              <a:rPr lang="en-US" sz="3600" dirty="0" err="1"/>
              <a:t>LinearRegression</a:t>
            </a:r>
            <a:endParaRPr lang="en-US" sz="3600" dirty="0"/>
          </a:p>
          <a:p>
            <a:pPr algn="l">
              <a:defRPr sz="2700"/>
            </a:pPr>
            <a:endParaRPr lang="en-US" sz="3600" dirty="0"/>
          </a:p>
          <a:p>
            <a:pPr algn="l">
              <a:defRPr sz="2700"/>
            </a:pPr>
            <a:r>
              <a:rPr lang="en-US" sz="3600" dirty="0"/>
              <a:t>x = [[35],[21],[45],[58],[77]]</a:t>
            </a:r>
          </a:p>
          <a:p>
            <a:pPr algn="l">
              <a:defRPr sz="2700"/>
            </a:pPr>
            <a:r>
              <a:rPr lang="en-US" sz="3600" dirty="0"/>
              <a:t>y = [3,0,6,8,13]</a:t>
            </a:r>
          </a:p>
          <a:p>
            <a:pPr algn="l">
              <a:defRPr sz="2700"/>
            </a:pPr>
            <a:endParaRPr sz="3600" dirty="0"/>
          </a:p>
          <a:p>
            <a:pPr algn="l"/>
            <a:r>
              <a:rPr sz="4000" dirty="0"/>
              <a:t>model = </a:t>
            </a:r>
            <a:r>
              <a:rPr sz="4000" dirty="0" err="1"/>
              <a:t>LinearRegression</a:t>
            </a:r>
            <a:r>
              <a:rPr sz="4000" dirty="0"/>
              <a:t>()</a:t>
            </a:r>
          </a:p>
          <a:p>
            <a:pPr algn="l"/>
            <a:endParaRPr sz="4000" dirty="0"/>
          </a:p>
          <a:p>
            <a:pPr algn="l"/>
            <a:r>
              <a:rPr sz="4000" dirty="0" err="1"/>
              <a:t>model.fit</a:t>
            </a:r>
            <a:r>
              <a:rPr sz="4000" dirty="0"/>
              <a:t>(</a:t>
            </a:r>
            <a:r>
              <a:rPr sz="4000" dirty="0" err="1"/>
              <a:t>x,y</a:t>
            </a:r>
            <a:r>
              <a:rPr sz="4000" dirty="0"/>
              <a:t>)</a:t>
            </a:r>
          </a:p>
          <a:p>
            <a:pPr algn="l"/>
            <a:endParaRPr sz="4000" dirty="0"/>
          </a:p>
          <a:p>
            <a:pPr algn="l"/>
            <a:r>
              <a:rPr sz="4000" dirty="0">
                <a:solidFill>
                  <a:srgbClr val="FF0000"/>
                </a:solidFill>
              </a:rPr>
              <a:t>print(</a:t>
            </a:r>
            <a:r>
              <a:rPr sz="4000" dirty="0" err="1">
                <a:solidFill>
                  <a:srgbClr val="FF0000"/>
                </a:solidFill>
              </a:rPr>
              <a:t>model.coef</a:t>
            </a:r>
            <a:r>
              <a:rPr sz="4000" dirty="0">
                <a:solidFill>
                  <a:srgbClr val="FF0000"/>
                </a:solidFill>
              </a:rPr>
              <a:t>_)</a:t>
            </a:r>
          </a:p>
          <a:p>
            <a:pPr algn="l"/>
            <a:r>
              <a:rPr sz="4000" dirty="0">
                <a:solidFill>
                  <a:srgbClr val="FF0000"/>
                </a:solidFill>
              </a:rPr>
              <a:t>print(</a:t>
            </a:r>
            <a:r>
              <a:rPr sz="4000" dirty="0" err="1">
                <a:solidFill>
                  <a:srgbClr val="FF0000"/>
                </a:solidFill>
              </a:rPr>
              <a:t>model.intercept</a:t>
            </a:r>
            <a:r>
              <a:rPr sz="4000" dirty="0">
                <a:solidFill>
                  <a:srgbClr val="FF0000"/>
                </a:solidFill>
              </a:rPr>
              <a:t>_)</a:t>
            </a:r>
          </a:p>
          <a:p>
            <a:pPr algn="l"/>
            <a:endParaRPr sz="4000" dirty="0"/>
          </a:p>
          <a:p>
            <a:pPr algn="l"/>
            <a:r>
              <a:rPr sz="4000" dirty="0"/>
              <a:t>test = [[</a:t>
            </a:r>
            <a:r>
              <a:rPr lang="en-US" sz="4000" dirty="0"/>
              <a:t>70</a:t>
            </a:r>
            <a:r>
              <a:rPr sz="4000" dirty="0"/>
              <a:t>]]</a:t>
            </a:r>
          </a:p>
          <a:p>
            <a:pPr algn="l"/>
            <a:r>
              <a:rPr sz="4000" dirty="0" err="1"/>
              <a:t>num_teeth</a:t>
            </a:r>
            <a:r>
              <a:rPr sz="4000" dirty="0"/>
              <a:t> = </a:t>
            </a:r>
            <a:r>
              <a:rPr sz="4000" dirty="0" err="1"/>
              <a:t>model.predict</a:t>
            </a:r>
            <a:r>
              <a:rPr sz="4000" dirty="0"/>
              <a:t>(test)</a:t>
            </a:r>
          </a:p>
          <a:p>
            <a:pPr algn="l"/>
            <a:r>
              <a:rPr sz="4000" dirty="0">
                <a:solidFill>
                  <a:srgbClr val="FF0000"/>
                </a:solidFill>
              </a:rPr>
              <a:t>print(“</a:t>
            </a:r>
            <a:r>
              <a:rPr lang="en-US" sz="4000" dirty="0">
                <a:solidFill>
                  <a:srgbClr val="FF0000"/>
                </a:solidFill>
              </a:rPr>
              <a:t>70</a:t>
            </a:r>
            <a:r>
              <a:rPr sz="4000" dirty="0">
                <a:solidFill>
                  <a:srgbClr val="FF0000"/>
                </a:solidFill>
              </a:rPr>
              <a:t>歳の時の本数は",num_teeth,"</a:t>
            </a:r>
            <a:r>
              <a:rPr lang="ja-JP" altLang="en-US" sz="4000" dirty="0">
                <a:solidFill>
                  <a:srgbClr val="FF0000"/>
                </a:solidFill>
              </a:rPr>
              <a:t>本</a:t>
            </a:r>
            <a:r>
              <a:rPr sz="4000" dirty="0">
                <a:solidFill>
                  <a:srgbClr val="FF0000"/>
                </a:solidFill>
              </a:rPr>
              <a:t>")</a:t>
            </a:r>
          </a:p>
        </p:txBody>
      </p:sp>
      <p:sp>
        <p:nvSpPr>
          <p:cNvPr id="8" name="①学習モデルの選択(今回は線形回帰)…">
            <a:extLst>
              <a:ext uri="{FF2B5EF4-FFF2-40B4-BE49-F238E27FC236}">
                <a16:creationId xmlns:a16="http://schemas.microsoft.com/office/drawing/2014/main" id="{BD351A1F-EAB2-4164-8BDD-3BC40C1F4F2B}"/>
              </a:ext>
            </a:extLst>
          </p:cNvPr>
          <p:cNvSpPr txBox="1"/>
          <p:nvPr/>
        </p:nvSpPr>
        <p:spPr>
          <a:xfrm>
            <a:off x="12911471" y="3575050"/>
            <a:ext cx="10272993" cy="656590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rPr dirty="0">
                <a:solidFill>
                  <a:schemeClr val="tx1"/>
                </a:solidFill>
              </a:rPr>
              <a:t>①</a:t>
            </a:r>
            <a:r>
              <a:rPr dirty="0" err="1">
                <a:solidFill>
                  <a:schemeClr val="tx1"/>
                </a:solidFill>
              </a:rPr>
              <a:t>学習モデルの選択</a:t>
            </a:r>
            <a:r>
              <a:rPr dirty="0">
                <a:solidFill>
                  <a:schemeClr val="tx1"/>
                </a:solidFill>
              </a:rPr>
              <a:t>(</a:t>
            </a:r>
            <a:r>
              <a:rPr dirty="0" err="1">
                <a:solidFill>
                  <a:schemeClr val="tx1"/>
                </a:solidFill>
              </a:rPr>
              <a:t>今回は線形回帰</a:t>
            </a:r>
            <a:r>
              <a:rPr dirty="0">
                <a:solidFill>
                  <a:schemeClr val="tx1"/>
                </a:solidFill>
              </a:rPr>
              <a:t>)</a:t>
            </a:r>
          </a:p>
          <a:p>
            <a:pPr algn="l">
              <a:defRPr sz="3500"/>
            </a:pPr>
            <a:r>
              <a:rPr dirty="0">
                <a:solidFill>
                  <a:schemeClr val="tx1"/>
                </a:solidFill>
              </a:rPr>
              <a:t>(</a:t>
            </a:r>
            <a:r>
              <a:rPr dirty="0" err="1">
                <a:solidFill>
                  <a:schemeClr val="tx1"/>
                </a:solidFill>
              </a:rPr>
              <a:t>モデル名</a:t>
            </a:r>
            <a:r>
              <a:rPr dirty="0">
                <a:solidFill>
                  <a:schemeClr val="tx1"/>
                </a:solidFill>
              </a:rPr>
              <a:t>) = </a:t>
            </a:r>
            <a:r>
              <a:rPr dirty="0" err="1">
                <a:solidFill>
                  <a:schemeClr val="tx1"/>
                </a:solidFill>
              </a:rPr>
              <a:t>LinearRegression</a:t>
            </a:r>
            <a:r>
              <a:rPr dirty="0">
                <a:solidFill>
                  <a:schemeClr val="tx1"/>
                </a:solidFill>
              </a:rPr>
              <a:t>()</a:t>
            </a:r>
          </a:p>
          <a:p>
            <a:pPr algn="l">
              <a:defRPr sz="3500"/>
            </a:pPr>
            <a:endParaRPr dirty="0">
              <a:solidFill>
                <a:schemeClr val="tx1"/>
              </a:solidFill>
            </a:endParaRPr>
          </a:p>
          <a:p>
            <a:pPr algn="l">
              <a:defRPr sz="3500"/>
            </a:pPr>
            <a:r>
              <a:rPr dirty="0">
                <a:solidFill>
                  <a:schemeClr val="tx1"/>
                </a:solidFill>
              </a:rPr>
              <a:t>②</a:t>
            </a:r>
            <a:r>
              <a:rPr dirty="0" err="1">
                <a:solidFill>
                  <a:schemeClr val="tx1"/>
                </a:solidFill>
              </a:rPr>
              <a:t>データを入れて学習させる</a:t>
            </a:r>
            <a:endParaRPr dirty="0">
              <a:solidFill>
                <a:schemeClr val="tx1"/>
              </a:solidFill>
            </a:endParaRPr>
          </a:p>
          <a:p>
            <a:pPr algn="l">
              <a:defRPr sz="3500"/>
            </a:pPr>
            <a:r>
              <a:rPr dirty="0">
                <a:solidFill>
                  <a:schemeClr val="tx1"/>
                </a:solidFill>
              </a:rPr>
              <a:t>(</a:t>
            </a:r>
            <a:r>
              <a:rPr dirty="0" err="1">
                <a:solidFill>
                  <a:schemeClr val="tx1"/>
                </a:solidFill>
              </a:rPr>
              <a:t>モデル名</a:t>
            </a:r>
            <a:r>
              <a:rPr dirty="0">
                <a:solidFill>
                  <a:schemeClr val="tx1"/>
                </a:solidFill>
              </a:rPr>
              <a:t>).fit(</a:t>
            </a:r>
            <a:r>
              <a:rPr dirty="0" err="1">
                <a:solidFill>
                  <a:schemeClr val="tx1"/>
                </a:solidFill>
              </a:rPr>
              <a:t>説明変数,目的変数</a:t>
            </a:r>
            <a:r>
              <a:rPr dirty="0">
                <a:solidFill>
                  <a:schemeClr val="tx1"/>
                </a:solidFill>
              </a:rPr>
              <a:t>)</a:t>
            </a:r>
          </a:p>
          <a:p>
            <a:pPr algn="l">
              <a:defRPr sz="3500"/>
            </a:pPr>
            <a:endParaRPr dirty="0">
              <a:solidFill>
                <a:schemeClr val="tx1"/>
              </a:solidFill>
            </a:endParaRPr>
          </a:p>
          <a:p>
            <a:pPr algn="l">
              <a:defRPr sz="3500"/>
            </a:pPr>
            <a:r>
              <a:rPr dirty="0">
                <a:solidFill>
                  <a:schemeClr val="tx1"/>
                </a:solidFill>
              </a:rPr>
              <a:t>③</a:t>
            </a:r>
            <a:r>
              <a:rPr dirty="0" err="1">
                <a:solidFill>
                  <a:schemeClr val="tx1"/>
                </a:solidFill>
              </a:rPr>
              <a:t>傾き</a:t>
            </a:r>
            <a:r>
              <a:rPr dirty="0">
                <a:solidFill>
                  <a:schemeClr val="tx1"/>
                </a:solidFill>
              </a:rPr>
              <a:t>(</a:t>
            </a:r>
            <a:r>
              <a:rPr dirty="0" err="1">
                <a:solidFill>
                  <a:schemeClr val="tx1"/>
                </a:solidFill>
              </a:rPr>
              <a:t>偏回帰係数</a:t>
            </a:r>
            <a:r>
              <a:rPr dirty="0">
                <a:solidFill>
                  <a:schemeClr val="tx1"/>
                </a:solidFill>
              </a:rPr>
              <a:t>)</a:t>
            </a:r>
            <a:r>
              <a:rPr dirty="0" err="1">
                <a:solidFill>
                  <a:schemeClr val="tx1"/>
                </a:solidFill>
              </a:rPr>
              <a:t>と切片</a:t>
            </a:r>
            <a:r>
              <a:rPr dirty="0">
                <a:solidFill>
                  <a:schemeClr val="tx1"/>
                </a:solidFill>
              </a:rPr>
              <a:t>(</a:t>
            </a:r>
            <a:r>
              <a:rPr dirty="0" err="1">
                <a:solidFill>
                  <a:schemeClr val="tx1"/>
                </a:solidFill>
              </a:rPr>
              <a:t>定数項</a:t>
            </a:r>
            <a:r>
              <a:rPr dirty="0">
                <a:solidFill>
                  <a:schemeClr val="tx1"/>
                </a:solidFill>
              </a:rPr>
              <a:t>)</a:t>
            </a:r>
            <a:r>
              <a:rPr dirty="0" err="1">
                <a:solidFill>
                  <a:schemeClr val="tx1"/>
                </a:solidFill>
              </a:rPr>
              <a:t>を求める</a:t>
            </a:r>
            <a:endParaRPr dirty="0">
              <a:solidFill>
                <a:schemeClr val="tx1"/>
              </a:solidFill>
            </a:endParaRPr>
          </a:p>
          <a:p>
            <a:pPr algn="l">
              <a:defRPr sz="3500"/>
            </a:pPr>
            <a:r>
              <a:rPr dirty="0">
                <a:solidFill>
                  <a:schemeClr val="tx1"/>
                </a:solidFill>
              </a:rPr>
              <a:t>(</a:t>
            </a:r>
            <a:r>
              <a:rPr dirty="0" err="1">
                <a:solidFill>
                  <a:schemeClr val="tx1"/>
                </a:solidFill>
              </a:rPr>
              <a:t>モデル名</a:t>
            </a:r>
            <a:r>
              <a:rPr dirty="0">
                <a:solidFill>
                  <a:schemeClr val="tx1"/>
                </a:solidFill>
              </a:rPr>
              <a:t>).</a:t>
            </a:r>
            <a:r>
              <a:rPr dirty="0" err="1">
                <a:solidFill>
                  <a:schemeClr val="tx1"/>
                </a:solidFill>
              </a:rPr>
              <a:t>coef</a:t>
            </a:r>
            <a:r>
              <a:rPr dirty="0">
                <a:solidFill>
                  <a:schemeClr val="tx1"/>
                </a:solidFill>
              </a:rPr>
              <a:t>_             #傾き</a:t>
            </a:r>
          </a:p>
          <a:p>
            <a:pPr algn="l">
              <a:defRPr sz="3500"/>
            </a:pPr>
            <a:r>
              <a:rPr dirty="0">
                <a:solidFill>
                  <a:schemeClr val="tx1"/>
                </a:solidFill>
              </a:rPr>
              <a:t>(</a:t>
            </a:r>
            <a:r>
              <a:rPr dirty="0" err="1">
                <a:solidFill>
                  <a:schemeClr val="tx1"/>
                </a:solidFill>
              </a:rPr>
              <a:t>モデル名</a:t>
            </a:r>
            <a:r>
              <a:rPr dirty="0">
                <a:solidFill>
                  <a:schemeClr val="tx1"/>
                </a:solidFill>
              </a:rPr>
              <a:t>).intercept_      #切片</a:t>
            </a:r>
          </a:p>
          <a:p>
            <a:pPr algn="l">
              <a:defRPr sz="3500"/>
            </a:pPr>
            <a:endParaRPr dirty="0">
              <a:solidFill>
                <a:schemeClr val="tx1"/>
              </a:solidFill>
            </a:endParaRPr>
          </a:p>
          <a:p>
            <a:pPr algn="l">
              <a:defRPr sz="3500"/>
            </a:pPr>
            <a:r>
              <a:rPr dirty="0">
                <a:solidFill>
                  <a:schemeClr val="tx1"/>
                </a:solidFill>
              </a:rPr>
              <a:t>④</a:t>
            </a:r>
            <a:r>
              <a:rPr dirty="0" err="1">
                <a:solidFill>
                  <a:schemeClr val="tx1"/>
                </a:solidFill>
              </a:rPr>
              <a:t>予測を行う</a:t>
            </a:r>
            <a:endParaRPr dirty="0">
              <a:solidFill>
                <a:schemeClr val="tx1"/>
              </a:solidFill>
            </a:endParaRPr>
          </a:p>
          <a:p>
            <a:pPr algn="l">
              <a:defRPr sz="3500"/>
            </a:pPr>
            <a:r>
              <a:rPr dirty="0">
                <a:solidFill>
                  <a:schemeClr val="tx1"/>
                </a:solidFill>
              </a:rPr>
              <a:t>(</a:t>
            </a:r>
            <a:r>
              <a:rPr dirty="0" err="1">
                <a:solidFill>
                  <a:schemeClr val="tx1"/>
                </a:solidFill>
              </a:rPr>
              <a:t>モデル名</a:t>
            </a:r>
            <a:r>
              <a:rPr dirty="0">
                <a:solidFill>
                  <a:schemeClr val="tx1"/>
                </a:solidFill>
              </a:rPr>
              <a:t>).predict(</a:t>
            </a:r>
            <a:r>
              <a:rPr dirty="0" err="1">
                <a:solidFill>
                  <a:schemeClr val="tx1"/>
                </a:solidFill>
              </a:rPr>
              <a:t>新たな説明変数</a:t>
            </a:r>
            <a:r>
              <a:rPr dirty="0">
                <a:solidFill>
                  <a:schemeClr val="tx1"/>
                </a:solidFill>
              </a:rPr>
              <a:t>) </a:t>
            </a:r>
          </a:p>
        </p:txBody>
      </p:sp>
      <p:sp>
        <p:nvSpPr>
          <p:cNvPr id="9" name="テキスト ボックス 8">
            <a:extLst>
              <a:ext uri="{FF2B5EF4-FFF2-40B4-BE49-F238E27FC236}">
                <a16:creationId xmlns:a16="http://schemas.microsoft.com/office/drawing/2014/main" id="{8E31F9E8-2F9E-484A-BD88-63B09447F3E8}"/>
              </a:ext>
            </a:extLst>
          </p:cNvPr>
          <p:cNvSpPr txBox="1"/>
          <p:nvPr/>
        </p:nvSpPr>
        <p:spPr>
          <a:xfrm>
            <a:off x="11803272" y="11633024"/>
            <a:ext cx="12188756"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dirty="0"/>
              <a:t># </a:t>
            </a:r>
            <a:r>
              <a:rPr lang="ja-JP" altLang="en-US" dirty="0"/>
              <a:t>補足　</a:t>
            </a:r>
            <a:r>
              <a:rPr lang="en-US" altLang="ja-JP" dirty="0"/>
              <a:t>Python3.7</a:t>
            </a:r>
            <a:r>
              <a:rPr lang="ja-JP" altLang="en-US" dirty="0"/>
              <a:t>以降での一般的な書き方</a:t>
            </a:r>
            <a:endParaRPr lang="en-US" altLang="ja-JP" dirty="0"/>
          </a:p>
          <a:p>
            <a:r>
              <a:rPr lang="en-US" altLang="ja-JP" dirty="0"/>
              <a:t>print(f“70</a:t>
            </a:r>
            <a:r>
              <a:rPr lang="ja-JP" altLang="en-US" dirty="0"/>
              <a:t>歳の時の本数は</a:t>
            </a:r>
            <a:r>
              <a:rPr lang="en-US" altLang="ja-JP" dirty="0"/>
              <a:t>{</a:t>
            </a:r>
            <a:r>
              <a:rPr lang="en-US" altLang="ja-JP" dirty="0" err="1"/>
              <a:t>num_teeth</a:t>
            </a:r>
            <a:r>
              <a:rPr lang="en-US" altLang="ja-JP" dirty="0"/>
              <a:t>}</a:t>
            </a:r>
            <a:r>
              <a:rPr lang="ja-JP" altLang="en-US" dirty="0"/>
              <a:t>本</a:t>
            </a:r>
            <a:r>
              <a:rPr lang="en-US" altLang="ja-JP" dirty="0"/>
              <a:t>")</a:t>
            </a:r>
          </a:p>
          <a:p>
            <a:r>
              <a:rPr lang="ja-JP" altLang="en-US" dirty="0"/>
              <a:t>（フォーマット済み文字リテラルと言います。）</a:t>
            </a:r>
          </a:p>
        </p:txBody>
      </p:sp>
      <p:sp>
        <p:nvSpPr>
          <p:cNvPr id="2" name="スライド番号プレースホルダー 1">
            <a:extLst>
              <a:ext uri="{FF2B5EF4-FFF2-40B4-BE49-F238E27FC236}">
                <a16:creationId xmlns:a16="http://schemas.microsoft.com/office/drawing/2014/main" id="{4F6483C3-484B-8CE1-DFE5-0BD39DCBB376}"/>
              </a:ext>
            </a:extLst>
          </p:cNvPr>
          <p:cNvSpPr>
            <a:spLocks noGrp="1"/>
          </p:cNvSpPr>
          <p:nvPr>
            <p:ph type="sldNum" sz="quarter" idx="2"/>
          </p:nvPr>
        </p:nvSpPr>
        <p:spPr/>
        <p:txBody>
          <a:bodyPr/>
          <a:lstStyle/>
          <a:p>
            <a:fld id="{86CB4B4D-7CA3-9044-876B-883B54F8677D}" type="slidenum">
              <a:rPr lang="en-US" altLang="ja-JP" smtClean="0"/>
              <a:t>70</a:t>
            </a:fld>
            <a:endParaRPr lang="ja-JP" altLang="en-US"/>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29" name="線形回帰で88歳の歯周病の歯の本数を予測する"/>
          <p:cNvSpPr txBox="1"/>
          <p:nvPr/>
        </p:nvSpPr>
        <p:spPr>
          <a:xfrm>
            <a:off x="5876899" y="329238"/>
            <a:ext cx="12630202"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線形回帰で88歳の歯周病の歯の本数を予測する</a:t>
            </a:r>
          </a:p>
        </p:txBody>
      </p:sp>
      <p:sp>
        <p:nvSpPr>
          <p:cNvPr id="330" name="[[0.22983521]]…"/>
          <p:cNvSpPr txBox="1"/>
          <p:nvPr/>
        </p:nvSpPr>
        <p:spPr>
          <a:xfrm>
            <a:off x="7633665" y="1901558"/>
            <a:ext cx="7702430" cy="1810752"/>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3700"/>
            </a:pPr>
            <a:r>
              <a:rPr dirty="0"/>
              <a:t>[[0.22983521]]</a:t>
            </a:r>
          </a:p>
          <a:p>
            <a:pPr algn="l">
              <a:defRPr sz="3700"/>
            </a:pPr>
            <a:r>
              <a:rPr dirty="0"/>
              <a:t>[-4.84822203]</a:t>
            </a:r>
          </a:p>
          <a:p>
            <a:pPr algn="l">
              <a:defRPr sz="3700"/>
            </a:pPr>
            <a:r>
              <a:rPr dirty="0"/>
              <a:t>88歳の時の本数は [[15.37727667]] </a:t>
            </a:r>
            <a:r>
              <a:rPr lang="ja-JP" altLang="en-US" dirty="0"/>
              <a:t>本</a:t>
            </a:r>
            <a:endParaRPr dirty="0"/>
          </a:p>
        </p:txBody>
      </p:sp>
      <p:sp>
        <p:nvSpPr>
          <p:cNvPr id="331" name="y = b0 + b1x (y : 目的変数、x : 説明変数、b0 : 切片、b1 : 傾き)"/>
          <p:cNvSpPr txBox="1"/>
          <p:nvPr/>
        </p:nvSpPr>
        <p:spPr>
          <a:xfrm>
            <a:off x="2430408" y="4819377"/>
            <a:ext cx="19875552" cy="78105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5100"/>
            </a:pPr>
            <a:r>
              <a:t>y = b</a:t>
            </a:r>
            <a:r>
              <a:rPr baseline="-5999"/>
              <a:t>0</a:t>
            </a:r>
            <a:r>
              <a:t> + b</a:t>
            </a:r>
            <a:r>
              <a:rPr baseline="-5999"/>
              <a:t>1</a:t>
            </a:r>
            <a:r>
              <a:t>x　(y : 目的変数、x : 説明変数、b</a:t>
            </a:r>
            <a:r>
              <a:rPr baseline="-5999"/>
              <a:t>0</a:t>
            </a:r>
            <a:r>
              <a:t> : 切片、b</a:t>
            </a:r>
            <a:r>
              <a:rPr baseline="-5999"/>
              <a:t>1</a:t>
            </a:r>
            <a:r>
              <a:t> : 傾き)</a:t>
            </a:r>
          </a:p>
        </p:txBody>
      </p:sp>
      <p:sp>
        <p:nvSpPr>
          <p:cNvPr id="332" name="y = (-4.84822203)+ (0.22983521) x"/>
          <p:cNvSpPr txBox="1"/>
          <p:nvPr/>
        </p:nvSpPr>
        <p:spPr>
          <a:xfrm>
            <a:off x="5724248" y="7369175"/>
            <a:ext cx="13287872" cy="755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t>y = (-4.84822203)+ (0.22983521) x　</a:t>
            </a:r>
          </a:p>
        </p:txBody>
      </p:sp>
      <p:sp>
        <p:nvSpPr>
          <p:cNvPr id="333" name="線形回帰分析を行い、学習によってこの式が算出された"/>
          <p:cNvSpPr txBox="1"/>
          <p:nvPr/>
        </p:nvSpPr>
        <p:spPr>
          <a:xfrm>
            <a:off x="4237453" y="9404765"/>
            <a:ext cx="16261462" cy="755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t>線形回帰分析を行い、学習によってこの式が算出された</a:t>
            </a:r>
          </a:p>
        </p:txBody>
      </p:sp>
      <p:sp>
        <p:nvSpPr>
          <p:cNvPr id="334" name="この式をもとに、model.predict()で88歳の時は15.38歳と予測された"/>
          <p:cNvSpPr txBox="1"/>
          <p:nvPr/>
        </p:nvSpPr>
        <p:spPr>
          <a:xfrm>
            <a:off x="2630742" y="10857588"/>
            <a:ext cx="19474883" cy="887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dirty="0" err="1"/>
              <a:t>この式をもとに、model.predict</a:t>
            </a:r>
            <a:r>
              <a:rPr dirty="0"/>
              <a:t>()で</a:t>
            </a:r>
            <a:r>
              <a:rPr lang="en-US" dirty="0"/>
              <a:t>70</a:t>
            </a:r>
            <a:r>
              <a:rPr dirty="0"/>
              <a:t>歳の時は1</a:t>
            </a:r>
            <a:r>
              <a:rPr lang="en-US" dirty="0"/>
              <a:t>1</a:t>
            </a:r>
            <a:r>
              <a:rPr dirty="0"/>
              <a:t>.</a:t>
            </a:r>
            <a:r>
              <a:rPr lang="en-US" dirty="0"/>
              <a:t>24</a:t>
            </a:r>
            <a:r>
              <a:rPr lang="ja-JP" altLang="en-US" dirty="0"/>
              <a:t>本</a:t>
            </a:r>
            <a:r>
              <a:rPr dirty="0" err="1"/>
              <a:t>と予測された</a:t>
            </a:r>
            <a:endParaRPr dirty="0"/>
          </a:p>
        </p:txBody>
      </p:sp>
      <p:sp>
        <p:nvSpPr>
          <p:cNvPr id="2" name="スライド番号プレースホルダー 1">
            <a:extLst>
              <a:ext uri="{FF2B5EF4-FFF2-40B4-BE49-F238E27FC236}">
                <a16:creationId xmlns:a16="http://schemas.microsoft.com/office/drawing/2014/main" id="{027F8A2B-3365-4759-3366-52302F04152B}"/>
              </a:ext>
            </a:extLst>
          </p:cNvPr>
          <p:cNvSpPr>
            <a:spLocks noGrp="1"/>
          </p:cNvSpPr>
          <p:nvPr>
            <p:ph type="sldNum" sz="quarter" idx="2"/>
          </p:nvPr>
        </p:nvSpPr>
        <p:spPr/>
        <p:txBody>
          <a:bodyPr/>
          <a:lstStyle/>
          <a:p>
            <a:fld id="{86CB4B4D-7CA3-9044-876B-883B54F8677D}" type="slidenum">
              <a:rPr lang="en-US" altLang="ja-JP" smtClean="0"/>
              <a:t>71</a:t>
            </a:fld>
            <a:endParaRPr lang="ja-JP" altLang="en-US"/>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7" name="回帰直線と予測した値を作図する"/>
          <p:cNvSpPr txBox="1"/>
          <p:nvPr/>
        </p:nvSpPr>
        <p:spPr>
          <a:xfrm>
            <a:off x="9706400" y="284543"/>
            <a:ext cx="5411738"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ja-JP" altLang="en-US" dirty="0"/>
              <a:t>回帰直線を作図する</a:t>
            </a:r>
            <a:endParaRPr dirty="0"/>
          </a:p>
        </p:txBody>
      </p:sp>
      <p:sp>
        <p:nvSpPr>
          <p:cNvPr id="338" name="x = [[35],[21],[45],[58],[77]]…"/>
          <p:cNvSpPr txBox="1"/>
          <p:nvPr/>
        </p:nvSpPr>
        <p:spPr>
          <a:xfrm>
            <a:off x="412243" y="4451428"/>
            <a:ext cx="11779758" cy="8104783"/>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rgbClr val="FF0000"/>
                </a:solidFill>
              </a:rPr>
              <a:t>plt.plot</a:t>
            </a:r>
            <a:r>
              <a:rPr lang="en-US" sz="4000" dirty="0">
                <a:solidFill>
                  <a:srgbClr val="FF0000"/>
                </a:solidFill>
              </a:rPr>
              <a:t>(</a:t>
            </a:r>
            <a:r>
              <a:rPr lang="en-US" sz="4000" dirty="0" err="1">
                <a:solidFill>
                  <a:srgbClr val="FF0000"/>
                </a:solidFill>
              </a:rPr>
              <a:t>x,model.predict</a:t>
            </a:r>
            <a:r>
              <a:rPr lang="en-US" sz="4000" dirty="0">
                <a:solidFill>
                  <a:srgbClr val="FF0000"/>
                </a:solidFill>
              </a:rPr>
              <a:t>(x))</a:t>
            </a:r>
          </a:p>
          <a:p>
            <a:pPr algn="l">
              <a:defRPr sz="2400"/>
            </a:pPr>
            <a:r>
              <a:rPr lang="en-US" sz="4000" dirty="0">
                <a:solidFill>
                  <a:schemeClr val="accent1">
                    <a:lumMod val="75000"/>
                  </a:schemeClr>
                </a:solidFill>
              </a:rPr>
              <a:t># </a:t>
            </a:r>
            <a:r>
              <a:rPr lang="en-US" sz="4000" dirty="0" err="1">
                <a:solidFill>
                  <a:schemeClr val="accent1">
                    <a:lumMod val="75000"/>
                  </a:schemeClr>
                </a:solidFill>
              </a:rPr>
              <a:t>plt.scatter</a:t>
            </a:r>
            <a:r>
              <a:rPr lang="en-US" sz="4000" dirty="0">
                <a:solidFill>
                  <a:schemeClr val="accent1">
                    <a:lumMod val="75000"/>
                  </a:schemeClr>
                </a:solidFill>
              </a:rPr>
              <a:t>(</a:t>
            </a:r>
            <a:r>
              <a:rPr lang="en-US" sz="4000" dirty="0" err="1">
                <a:solidFill>
                  <a:schemeClr val="accent1">
                    <a:lumMod val="75000"/>
                  </a:schemeClr>
                </a:solidFill>
              </a:rPr>
              <a:t>test,num_teeth</a:t>
            </a:r>
            <a:r>
              <a:rPr lang="en-US" sz="4000" dirty="0">
                <a:solidFill>
                  <a:schemeClr val="accent1">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sp>
        <p:nvSpPr>
          <p:cNvPr id="6" name="この式をもとに、model.predict()で88歳の時は15.38歳と予測された">
            <a:extLst>
              <a:ext uri="{FF2B5EF4-FFF2-40B4-BE49-F238E27FC236}">
                <a16:creationId xmlns:a16="http://schemas.microsoft.com/office/drawing/2014/main" id="{B420B53A-657E-4EC2-85EC-04B15484AD3D}"/>
              </a:ext>
            </a:extLst>
          </p:cNvPr>
          <p:cNvSpPr txBox="1"/>
          <p:nvPr/>
        </p:nvSpPr>
        <p:spPr>
          <a:xfrm>
            <a:off x="1279413" y="2175209"/>
            <a:ext cx="22265712"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lang="en-US" altLang="ja-JP" sz="4800" dirty="0" err="1"/>
              <a:t>plt.scatter</a:t>
            </a:r>
            <a:r>
              <a:rPr lang="en-US" altLang="ja-JP" sz="4800" dirty="0"/>
              <a:t>(</a:t>
            </a:r>
            <a:r>
              <a:rPr lang="en-US" altLang="ja-JP" sz="4800" dirty="0" err="1"/>
              <a:t>x,y</a:t>
            </a:r>
            <a:r>
              <a:rPr lang="en-US" altLang="ja-JP" sz="4800" dirty="0"/>
              <a:t>)</a:t>
            </a:r>
            <a:r>
              <a:rPr lang="ja-JP" altLang="en-US" sz="4800" dirty="0"/>
              <a:t>が実際の</a:t>
            </a:r>
            <a:r>
              <a:rPr lang="en-US" altLang="ja-JP" sz="4800" dirty="0"/>
              <a:t>(</a:t>
            </a:r>
            <a:r>
              <a:rPr lang="en-US" altLang="ja-JP" sz="4800" dirty="0" err="1"/>
              <a:t>x,y</a:t>
            </a:r>
            <a:r>
              <a:rPr lang="en-US" altLang="ja-JP" sz="4800" dirty="0"/>
              <a:t>)</a:t>
            </a:r>
            <a:r>
              <a:rPr lang="ja-JP" altLang="en-US" sz="4800" dirty="0"/>
              <a:t>の点</a:t>
            </a:r>
            <a:endParaRPr lang="en-US" altLang="ja-JP" sz="4800" dirty="0"/>
          </a:p>
          <a:p>
            <a:r>
              <a:rPr lang="en-US" sz="4800" dirty="0" err="1"/>
              <a:t>plt.plot</a:t>
            </a:r>
            <a:r>
              <a:rPr lang="en-US" sz="4800" dirty="0"/>
              <a:t>(</a:t>
            </a:r>
            <a:r>
              <a:rPr lang="en-US" sz="4800" dirty="0" err="1"/>
              <a:t>x,model.predict</a:t>
            </a:r>
            <a:r>
              <a:rPr lang="en-US" sz="4800" dirty="0"/>
              <a:t>(x))</a:t>
            </a:r>
            <a:r>
              <a:rPr lang="ja-JP" altLang="en-US" sz="4800" dirty="0"/>
              <a:t>がモデルが予測した点をつないだ回帰直線となります。</a:t>
            </a:r>
            <a:endParaRPr sz="4800" dirty="0"/>
          </a:p>
        </p:txBody>
      </p:sp>
      <p:sp>
        <p:nvSpPr>
          <p:cNvPr id="2" name="スライド番号プレースホルダー 1">
            <a:extLst>
              <a:ext uri="{FF2B5EF4-FFF2-40B4-BE49-F238E27FC236}">
                <a16:creationId xmlns:a16="http://schemas.microsoft.com/office/drawing/2014/main" id="{8264F1EE-E652-813E-2C95-3B567853F05A}"/>
              </a:ext>
            </a:extLst>
          </p:cNvPr>
          <p:cNvSpPr>
            <a:spLocks noGrp="1"/>
          </p:cNvSpPr>
          <p:nvPr>
            <p:ph type="sldNum" sz="quarter" idx="2"/>
          </p:nvPr>
        </p:nvSpPr>
        <p:spPr/>
        <p:txBody>
          <a:bodyPr/>
          <a:lstStyle/>
          <a:p>
            <a:fld id="{86CB4B4D-7CA3-9044-876B-883B54F8677D}" type="slidenum">
              <a:rPr lang="en-US" altLang="ja-JP" smtClean="0"/>
              <a:t>72</a:t>
            </a:fld>
            <a:endParaRPr lang="ja-JP" altLang="en-US"/>
          </a:p>
        </p:txBody>
      </p:sp>
      <p:pic>
        <p:nvPicPr>
          <p:cNvPr id="3" name="スクリーンショット 2021-05-25 13.25.52.png" descr="スクリーンショット 2021-05-25 13.25.52.png">
            <a:extLst>
              <a:ext uri="{FF2B5EF4-FFF2-40B4-BE49-F238E27FC236}">
                <a16:creationId xmlns:a16="http://schemas.microsoft.com/office/drawing/2014/main" id="{A8772846-E43D-F8C5-16BB-4FE78007E1BA}"/>
              </a:ext>
            </a:extLst>
          </p:cNvPr>
          <p:cNvPicPr>
            <a:picLocks noChangeAspect="1"/>
          </p:cNvPicPr>
          <p:nvPr/>
        </p:nvPicPr>
        <p:blipFill>
          <a:blip r:embed="rId2"/>
          <a:stretch>
            <a:fillRect/>
          </a:stretch>
        </p:blipFill>
        <p:spPr>
          <a:xfrm>
            <a:off x="12797731" y="4675028"/>
            <a:ext cx="11201674" cy="8030291"/>
          </a:xfrm>
          <a:prstGeom prst="rect">
            <a:avLst/>
          </a:prstGeom>
          <a:ln w="12700">
            <a:miter lim="400000"/>
          </a:ln>
        </p:spPr>
      </p:pic>
    </p:spTree>
    <p:extLst>
      <p:ext uri="{BB962C8B-B14F-4D97-AF65-F5344CB8AC3E}">
        <p14:creationId xmlns:p14="http://schemas.microsoft.com/office/powerpoint/2010/main" val="248534987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8" name="x = [[35],[21],[45],[58],[77]]…"/>
          <p:cNvSpPr txBox="1"/>
          <p:nvPr/>
        </p:nvSpPr>
        <p:spPr>
          <a:xfrm>
            <a:off x="8026297" y="1951875"/>
            <a:ext cx="6378349" cy="1456809"/>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a:solidFill>
                  <a:schemeClr val="tx1"/>
                </a:solidFill>
              </a:rPr>
              <a:t>x = [[35],[21],[45],[58],[77]]</a:t>
            </a:r>
          </a:p>
          <a:p>
            <a:pPr algn="l">
              <a:defRPr sz="2400"/>
            </a:pPr>
            <a:r>
              <a:rPr lang="en-US" sz="4400" dirty="0">
                <a:solidFill>
                  <a:schemeClr val="tx1"/>
                </a:solidFill>
              </a:rPr>
              <a:t>y = [3,0,6,8,13]</a:t>
            </a:r>
          </a:p>
        </p:txBody>
      </p:sp>
      <p:sp>
        <p:nvSpPr>
          <p:cNvPr id="6" name="この式をもとに、model.predict()で88歳の時は15.38歳と予測された">
            <a:extLst>
              <a:ext uri="{FF2B5EF4-FFF2-40B4-BE49-F238E27FC236}">
                <a16:creationId xmlns:a16="http://schemas.microsoft.com/office/drawing/2014/main" id="{B420B53A-657E-4EC2-85EC-04B15484AD3D}"/>
              </a:ext>
            </a:extLst>
          </p:cNvPr>
          <p:cNvSpPr txBox="1"/>
          <p:nvPr/>
        </p:nvSpPr>
        <p:spPr>
          <a:xfrm>
            <a:off x="10339982" y="4412501"/>
            <a:ext cx="5745163"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en-US" sz="4000" dirty="0" err="1"/>
              <a:t>plt.plot</a:t>
            </a:r>
            <a:r>
              <a:rPr lang="en-US" sz="4000" dirty="0"/>
              <a:t>(</a:t>
            </a:r>
            <a:r>
              <a:rPr lang="en-US" sz="4000" dirty="0" err="1"/>
              <a:t>x,model.predict</a:t>
            </a:r>
            <a:r>
              <a:rPr lang="en-US" sz="4000" dirty="0"/>
              <a:t>(x))</a:t>
            </a:r>
            <a:endParaRPr sz="4000" dirty="0"/>
          </a:p>
        </p:txBody>
      </p:sp>
      <p:sp>
        <p:nvSpPr>
          <p:cNvPr id="9" name="この式をもとに、model.predict()で88歳の時は15.38歳と予測された">
            <a:extLst>
              <a:ext uri="{FF2B5EF4-FFF2-40B4-BE49-F238E27FC236}">
                <a16:creationId xmlns:a16="http://schemas.microsoft.com/office/drawing/2014/main" id="{E0144F7A-36DF-4763-88AA-6659962E7F2A}"/>
              </a:ext>
            </a:extLst>
          </p:cNvPr>
          <p:cNvSpPr txBox="1"/>
          <p:nvPr/>
        </p:nvSpPr>
        <p:spPr>
          <a:xfrm>
            <a:off x="3446349" y="4412501"/>
            <a:ext cx="3124253"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lang="en-US" sz="4000" dirty="0" err="1"/>
              <a:t>plt.scatter</a:t>
            </a:r>
            <a:r>
              <a:rPr lang="en-US" sz="4000" dirty="0"/>
              <a:t>(</a:t>
            </a:r>
            <a:r>
              <a:rPr lang="en-US" sz="4000" dirty="0" err="1"/>
              <a:t>x,y</a:t>
            </a:r>
            <a:r>
              <a:rPr lang="en-US" sz="4000" dirty="0"/>
              <a:t>)</a:t>
            </a:r>
            <a:endParaRPr sz="4000" dirty="0"/>
          </a:p>
        </p:txBody>
      </p:sp>
      <p:sp>
        <p:nvSpPr>
          <p:cNvPr id="10" name="この式をもとに、model.predict()で88歳の時は15.38歳と予測された">
            <a:extLst>
              <a:ext uri="{FF2B5EF4-FFF2-40B4-BE49-F238E27FC236}">
                <a16:creationId xmlns:a16="http://schemas.microsoft.com/office/drawing/2014/main" id="{5A7FAA7C-5C2B-45A2-9608-C380D37A92FE}"/>
              </a:ext>
            </a:extLst>
          </p:cNvPr>
          <p:cNvSpPr txBox="1"/>
          <p:nvPr/>
        </p:nvSpPr>
        <p:spPr>
          <a:xfrm>
            <a:off x="672186" y="5852570"/>
            <a:ext cx="8874224" cy="3180358"/>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en-US" altLang="ja-JP" sz="4000" dirty="0"/>
              <a:t>x</a:t>
            </a:r>
            <a:r>
              <a:rPr lang="ja-JP" altLang="en-US" sz="4000" dirty="0"/>
              <a:t>軸</a:t>
            </a:r>
            <a:r>
              <a:rPr lang="en-US" altLang="ja-JP" sz="4000" dirty="0"/>
              <a:t>y</a:t>
            </a:r>
            <a:r>
              <a:rPr lang="ja-JP" altLang="en-US" sz="4000" dirty="0"/>
              <a:t>軸に</a:t>
            </a:r>
            <a:endParaRPr lang="en-US" altLang="ja-JP" sz="4000" dirty="0"/>
          </a:p>
          <a:p>
            <a:pPr algn="l"/>
            <a:endParaRPr lang="en-US" altLang="ja-JP" sz="4000" dirty="0"/>
          </a:p>
          <a:p>
            <a:pPr algn="l"/>
            <a:r>
              <a:rPr lang="en-US" altLang="ja-JP" sz="4000" dirty="0"/>
              <a:t>35</a:t>
            </a:r>
            <a:r>
              <a:rPr lang="ja-JP" altLang="en-US" sz="4000" dirty="0"/>
              <a:t>と</a:t>
            </a:r>
            <a:r>
              <a:rPr lang="en-US" altLang="ja-JP" sz="4000" dirty="0"/>
              <a:t>3</a:t>
            </a:r>
            <a:r>
              <a:rPr lang="ja-JP" altLang="en-US" sz="4000" dirty="0"/>
              <a:t>、</a:t>
            </a:r>
            <a:r>
              <a:rPr lang="en-US" altLang="ja-JP" sz="4000" dirty="0"/>
              <a:t>21</a:t>
            </a:r>
            <a:r>
              <a:rPr lang="ja-JP" altLang="en-US" sz="4000" dirty="0"/>
              <a:t>と</a:t>
            </a:r>
            <a:r>
              <a:rPr lang="en-US" altLang="ja-JP" sz="4000" dirty="0"/>
              <a:t>0</a:t>
            </a:r>
            <a:r>
              <a:rPr lang="ja-JP" altLang="en-US" sz="4000" dirty="0"/>
              <a:t>、</a:t>
            </a:r>
            <a:r>
              <a:rPr lang="en-US" altLang="ja-JP" sz="4000" dirty="0"/>
              <a:t>45</a:t>
            </a:r>
            <a:r>
              <a:rPr lang="ja-JP" altLang="en-US" sz="4000" dirty="0"/>
              <a:t>と</a:t>
            </a:r>
            <a:r>
              <a:rPr lang="en-US" altLang="ja-JP" sz="4000" dirty="0"/>
              <a:t>6</a:t>
            </a:r>
            <a:r>
              <a:rPr lang="ja-JP" altLang="en-US" sz="4000" dirty="0"/>
              <a:t>、</a:t>
            </a:r>
            <a:r>
              <a:rPr lang="en-US" altLang="ja-JP" sz="4000" dirty="0"/>
              <a:t>58</a:t>
            </a:r>
            <a:r>
              <a:rPr lang="ja-JP" altLang="en-US" sz="4000" dirty="0"/>
              <a:t>と</a:t>
            </a:r>
            <a:r>
              <a:rPr lang="en-US" altLang="ja-JP" sz="4000" dirty="0"/>
              <a:t>8</a:t>
            </a:r>
            <a:r>
              <a:rPr lang="ja-JP" altLang="en-US" sz="4000" dirty="0"/>
              <a:t>、</a:t>
            </a:r>
            <a:r>
              <a:rPr lang="en-US" altLang="ja-JP" sz="4000" dirty="0"/>
              <a:t>77</a:t>
            </a:r>
            <a:r>
              <a:rPr lang="ja-JP" altLang="en-US" sz="4000" dirty="0"/>
              <a:t>と</a:t>
            </a:r>
            <a:r>
              <a:rPr lang="en-US" altLang="ja-JP" sz="4000" dirty="0"/>
              <a:t>13</a:t>
            </a:r>
          </a:p>
          <a:p>
            <a:pPr algn="l"/>
            <a:endParaRPr lang="en-US" altLang="ja-JP" sz="4000" dirty="0"/>
          </a:p>
          <a:p>
            <a:pPr algn="l"/>
            <a:r>
              <a:rPr lang="ja-JP" altLang="en-US" sz="4000" dirty="0"/>
              <a:t>の点を打つ</a:t>
            </a:r>
            <a:r>
              <a:rPr lang="en-US" altLang="ja-JP" sz="4000" dirty="0"/>
              <a:t>(</a:t>
            </a:r>
            <a:r>
              <a:rPr lang="ja-JP" altLang="en-US" sz="4000" dirty="0"/>
              <a:t>散布図といいます</a:t>
            </a:r>
            <a:r>
              <a:rPr lang="en-US" altLang="ja-JP" sz="4000" dirty="0"/>
              <a:t>)</a:t>
            </a:r>
            <a:endParaRPr lang="en-US" sz="4000" dirty="0"/>
          </a:p>
        </p:txBody>
      </p:sp>
      <p:sp>
        <p:nvSpPr>
          <p:cNvPr id="11" name="この式をもとに、model.predict()で88歳の時は15.38歳と予測された">
            <a:extLst>
              <a:ext uri="{FF2B5EF4-FFF2-40B4-BE49-F238E27FC236}">
                <a16:creationId xmlns:a16="http://schemas.microsoft.com/office/drawing/2014/main" id="{2076EC3D-2EDC-4A79-8FDD-C72338E47480}"/>
              </a:ext>
            </a:extLst>
          </p:cNvPr>
          <p:cNvSpPr txBox="1"/>
          <p:nvPr/>
        </p:nvSpPr>
        <p:spPr>
          <a:xfrm>
            <a:off x="10339982" y="5772686"/>
            <a:ext cx="6036909" cy="564257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en-US" altLang="ja-JP" sz="4000" dirty="0"/>
              <a:t>x</a:t>
            </a:r>
            <a:r>
              <a:rPr lang="ja-JP" altLang="en-US" sz="4000" dirty="0"/>
              <a:t>軸</a:t>
            </a:r>
            <a:r>
              <a:rPr lang="en-US" altLang="ja-JP" sz="4000" dirty="0"/>
              <a:t>y</a:t>
            </a:r>
            <a:r>
              <a:rPr lang="ja-JP" altLang="en-US" sz="4000" dirty="0"/>
              <a:t>軸に</a:t>
            </a:r>
            <a:endParaRPr lang="en-US" altLang="ja-JP" sz="4000" dirty="0"/>
          </a:p>
          <a:p>
            <a:pPr algn="l"/>
            <a:endParaRPr lang="en-US" altLang="ja-JP" sz="4000" dirty="0"/>
          </a:p>
          <a:p>
            <a:pPr algn="l"/>
            <a:r>
              <a:rPr lang="en-US" altLang="ja-JP" sz="4000" dirty="0"/>
              <a:t>35</a:t>
            </a:r>
            <a:r>
              <a:rPr lang="ja-JP" altLang="en-US" sz="4000" dirty="0"/>
              <a:t>と</a:t>
            </a:r>
            <a:r>
              <a:rPr lang="en-US" altLang="ja-JP" sz="4000" dirty="0" err="1"/>
              <a:t>model.predict</a:t>
            </a:r>
            <a:r>
              <a:rPr lang="en-US" altLang="ja-JP" sz="4000" dirty="0"/>
              <a:t>([[35]])</a:t>
            </a:r>
            <a:r>
              <a:rPr lang="ja-JP" altLang="en-US" sz="4000" dirty="0"/>
              <a:t>、</a:t>
            </a:r>
            <a:endParaRPr lang="en-US" altLang="ja-JP" sz="4000" dirty="0"/>
          </a:p>
          <a:p>
            <a:pPr algn="l"/>
            <a:r>
              <a:rPr lang="en-US" altLang="ja-JP" sz="4000" dirty="0"/>
              <a:t>21</a:t>
            </a:r>
            <a:r>
              <a:rPr lang="ja-JP" altLang="en-US" sz="4000" dirty="0"/>
              <a:t>と</a:t>
            </a:r>
            <a:r>
              <a:rPr lang="en-US" altLang="ja-JP" sz="4000" dirty="0" err="1"/>
              <a:t>mode.predict</a:t>
            </a:r>
            <a:r>
              <a:rPr lang="en-US" altLang="ja-JP" sz="4000" dirty="0"/>
              <a:t>([[21]])</a:t>
            </a:r>
            <a:r>
              <a:rPr lang="ja-JP" altLang="en-US" sz="4000" dirty="0"/>
              <a:t>、</a:t>
            </a:r>
            <a:endParaRPr lang="en-US" altLang="ja-JP" sz="4000" dirty="0"/>
          </a:p>
          <a:p>
            <a:pPr algn="l"/>
            <a:r>
              <a:rPr lang="en-US" altLang="ja-JP" sz="4000" dirty="0"/>
              <a:t>45</a:t>
            </a:r>
            <a:r>
              <a:rPr lang="ja-JP" altLang="en-US" sz="4000" dirty="0"/>
              <a:t>と</a:t>
            </a:r>
            <a:r>
              <a:rPr lang="en-US" altLang="ja-JP" sz="4000" dirty="0" err="1"/>
              <a:t>model.predict</a:t>
            </a:r>
            <a:r>
              <a:rPr lang="en-US" altLang="ja-JP" sz="4000" dirty="0"/>
              <a:t>([[45]])</a:t>
            </a:r>
            <a:r>
              <a:rPr lang="ja-JP" altLang="en-US" sz="4000" dirty="0"/>
              <a:t>、</a:t>
            </a:r>
            <a:endParaRPr lang="en-US" altLang="ja-JP" sz="4000" dirty="0"/>
          </a:p>
          <a:p>
            <a:pPr algn="l"/>
            <a:r>
              <a:rPr lang="en-US" altLang="ja-JP" sz="4000" dirty="0"/>
              <a:t>58</a:t>
            </a:r>
            <a:r>
              <a:rPr lang="ja-JP" altLang="en-US" sz="4000" dirty="0"/>
              <a:t>と</a:t>
            </a:r>
            <a:r>
              <a:rPr lang="en-US" altLang="ja-JP" sz="4000" dirty="0" err="1"/>
              <a:t>model.predict</a:t>
            </a:r>
            <a:r>
              <a:rPr lang="en-US" altLang="ja-JP" sz="4000" dirty="0"/>
              <a:t>([[58]])</a:t>
            </a:r>
            <a:r>
              <a:rPr lang="ja-JP" altLang="en-US" sz="4000" dirty="0"/>
              <a:t>、</a:t>
            </a:r>
            <a:endParaRPr lang="en-US" altLang="ja-JP" sz="4000" dirty="0"/>
          </a:p>
          <a:p>
            <a:pPr algn="l"/>
            <a:r>
              <a:rPr lang="en-US" altLang="ja-JP" sz="4000" dirty="0"/>
              <a:t>77</a:t>
            </a:r>
            <a:r>
              <a:rPr lang="ja-JP" altLang="en-US" sz="4000" dirty="0"/>
              <a:t>と</a:t>
            </a:r>
            <a:r>
              <a:rPr lang="en-US" altLang="ja-JP" sz="4000" dirty="0" err="1"/>
              <a:t>model.predict</a:t>
            </a:r>
            <a:r>
              <a:rPr lang="en-US" altLang="ja-JP" sz="4000" dirty="0"/>
              <a:t>([[77]])</a:t>
            </a:r>
          </a:p>
          <a:p>
            <a:pPr algn="l"/>
            <a:endParaRPr lang="en-US" altLang="ja-JP" sz="4000" dirty="0"/>
          </a:p>
          <a:p>
            <a:pPr algn="l"/>
            <a:r>
              <a:rPr lang="ja-JP" altLang="en-US" sz="4000" dirty="0"/>
              <a:t>を通る直線</a:t>
            </a:r>
            <a:r>
              <a:rPr lang="en-US" altLang="ja-JP" sz="4000" dirty="0"/>
              <a:t>(or</a:t>
            </a:r>
            <a:r>
              <a:rPr lang="ja-JP" altLang="en-US" sz="4000" dirty="0"/>
              <a:t>曲線</a:t>
            </a:r>
            <a:r>
              <a:rPr lang="en-US" altLang="ja-JP" sz="4000" dirty="0"/>
              <a:t>)</a:t>
            </a:r>
            <a:r>
              <a:rPr lang="ja-JP" altLang="en-US" sz="4000" dirty="0"/>
              <a:t>を書く</a:t>
            </a:r>
            <a:endParaRPr lang="en-US" altLang="ja-JP" sz="4000" dirty="0"/>
          </a:p>
        </p:txBody>
      </p:sp>
      <p:sp>
        <p:nvSpPr>
          <p:cNvPr id="12" name="この式をもとに、model.predict()で88歳の時は15.38歳と予測された">
            <a:extLst>
              <a:ext uri="{FF2B5EF4-FFF2-40B4-BE49-F238E27FC236}">
                <a16:creationId xmlns:a16="http://schemas.microsoft.com/office/drawing/2014/main" id="{D332F378-D936-47CF-9A34-B5C53DA62882}"/>
              </a:ext>
            </a:extLst>
          </p:cNvPr>
          <p:cNvSpPr txBox="1"/>
          <p:nvPr/>
        </p:nvSpPr>
        <p:spPr>
          <a:xfrm>
            <a:off x="16376891" y="7114454"/>
            <a:ext cx="778899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x=[[35]]</a:t>
            </a:r>
            <a:r>
              <a:rPr lang="ja-JP" altLang="en-US" sz="3600" dirty="0"/>
              <a:t>の時の</a:t>
            </a:r>
            <a:r>
              <a:rPr lang="en-US" altLang="ja-JP" sz="3600" dirty="0"/>
              <a:t>model</a:t>
            </a:r>
            <a:r>
              <a:rPr lang="ja-JP" altLang="en-US" sz="3600" dirty="0"/>
              <a:t>が予測した値</a:t>
            </a:r>
            <a:endParaRPr sz="3600" dirty="0"/>
          </a:p>
        </p:txBody>
      </p:sp>
      <p:sp>
        <p:nvSpPr>
          <p:cNvPr id="13" name="この式をもとに、model.predict()で88歳の時は15.38歳と予測された">
            <a:extLst>
              <a:ext uri="{FF2B5EF4-FFF2-40B4-BE49-F238E27FC236}">
                <a16:creationId xmlns:a16="http://schemas.microsoft.com/office/drawing/2014/main" id="{E495DEBC-E004-44FA-BCA9-7FDFFEE458CB}"/>
              </a:ext>
            </a:extLst>
          </p:cNvPr>
          <p:cNvSpPr txBox="1"/>
          <p:nvPr/>
        </p:nvSpPr>
        <p:spPr>
          <a:xfrm>
            <a:off x="16376891" y="7756494"/>
            <a:ext cx="778899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x=[[21]]</a:t>
            </a:r>
            <a:r>
              <a:rPr lang="ja-JP" altLang="en-US" sz="3600" dirty="0"/>
              <a:t>の時の</a:t>
            </a:r>
            <a:r>
              <a:rPr lang="en-US" altLang="ja-JP" sz="3600" dirty="0"/>
              <a:t>model</a:t>
            </a:r>
            <a:r>
              <a:rPr lang="ja-JP" altLang="en-US" sz="3600" dirty="0"/>
              <a:t>が予測した値</a:t>
            </a:r>
            <a:endParaRPr sz="3600" dirty="0"/>
          </a:p>
        </p:txBody>
      </p:sp>
      <p:sp>
        <p:nvSpPr>
          <p:cNvPr id="14" name="この式をもとに、model.predict()で88歳の時は15.38歳と予測された">
            <a:extLst>
              <a:ext uri="{FF2B5EF4-FFF2-40B4-BE49-F238E27FC236}">
                <a16:creationId xmlns:a16="http://schemas.microsoft.com/office/drawing/2014/main" id="{F1199C3D-6518-435D-AC3B-D36261B690FC}"/>
              </a:ext>
            </a:extLst>
          </p:cNvPr>
          <p:cNvSpPr txBox="1"/>
          <p:nvPr/>
        </p:nvSpPr>
        <p:spPr>
          <a:xfrm>
            <a:off x="16376891" y="8328406"/>
            <a:ext cx="382957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x=[[45]]</a:t>
            </a:r>
            <a:r>
              <a:rPr lang="ja-JP" altLang="en-US" sz="3600" dirty="0"/>
              <a:t>・・・</a:t>
            </a:r>
            <a:endParaRPr sz="3600" dirty="0"/>
          </a:p>
        </p:txBody>
      </p:sp>
      <p:sp>
        <p:nvSpPr>
          <p:cNvPr id="15" name="この式をもとに、model.predict()で88歳の時は15.38歳と予測された">
            <a:extLst>
              <a:ext uri="{FF2B5EF4-FFF2-40B4-BE49-F238E27FC236}">
                <a16:creationId xmlns:a16="http://schemas.microsoft.com/office/drawing/2014/main" id="{34004A22-3D78-4E89-83D7-03CD4B5C3C5B}"/>
              </a:ext>
            </a:extLst>
          </p:cNvPr>
          <p:cNvSpPr txBox="1"/>
          <p:nvPr/>
        </p:nvSpPr>
        <p:spPr>
          <a:xfrm>
            <a:off x="16376891" y="9032928"/>
            <a:ext cx="382957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x=[[58]]</a:t>
            </a:r>
            <a:r>
              <a:rPr lang="ja-JP" altLang="en-US" sz="3600" dirty="0"/>
              <a:t>・・・</a:t>
            </a:r>
            <a:endParaRPr sz="3600" dirty="0"/>
          </a:p>
        </p:txBody>
      </p:sp>
      <p:sp>
        <p:nvSpPr>
          <p:cNvPr id="16" name="この式をもとに、model.predict()で88歳の時は15.38歳と予測された">
            <a:extLst>
              <a:ext uri="{FF2B5EF4-FFF2-40B4-BE49-F238E27FC236}">
                <a16:creationId xmlns:a16="http://schemas.microsoft.com/office/drawing/2014/main" id="{CEEB9517-F658-4DFF-A808-57E4AD5268A4}"/>
              </a:ext>
            </a:extLst>
          </p:cNvPr>
          <p:cNvSpPr txBox="1"/>
          <p:nvPr/>
        </p:nvSpPr>
        <p:spPr>
          <a:xfrm>
            <a:off x="16376891" y="9627036"/>
            <a:ext cx="382957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pPr algn="l"/>
            <a:r>
              <a:rPr lang="ja-JP" altLang="en-US" sz="3600" dirty="0"/>
              <a:t>←　</a:t>
            </a:r>
            <a:r>
              <a:rPr lang="en-US" sz="3600" dirty="0"/>
              <a:t>x=[[77]]</a:t>
            </a:r>
            <a:r>
              <a:rPr lang="ja-JP" altLang="en-US" sz="3600" dirty="0"/>
              <a:t>・・・</a:t>
            </a:r>
            <a:endParaRPr sz="3600" dirty="0"/>
          </a:p>
        </p:txBody>
      </p:sp>
      <p:sp>
        <p:nvSpPr>
          <p:cNvPr id="2" name="スライド番号プレースホルダー 1">
            <a:extLst>
              <a:ext uri="{FF2B5EF4-FFF2-40B4-BE49-F238E27FC236}">
                <a16:creationId xmlns:a16="http://schemas.microsoft.com/office/drawing/2014/main" id="{B49BC6B0-A28C-562A-0617-BD14D23F72AE}"/>
              </a:ext>
            </a:extLst>
          </p:cNvPr>
          <p:cNvSpPr>
            <a:spLocks noGrp="1"/>
          </p:cNvSpPr>
          <p:nvPr>
            <p:ph type="sldNum" sz="quarter" idx="2"/>
          </p:nvPr>
        </p:nvSpPr>
        <p:spPr/>
        <p:txBody>
          <a:bodyPr/>
          <a:lstStyle/>
          <a:p>
            <a:fld id="{86CB4B4D-7CA3-9044-876B-883B54F8677D}" type="slidenum">
              <a:rPr lang="en-US" altLang="ja-JP" smtClean="0"/>
              <a:t>73</a:t>
            </a:fld>
            <a:endParaRPr lang="ja-JP" altLang="en-US"/>
          </a:p>
        </p:txBody>
      </p:sp>
      <p:sp>
        <p:nvSpPr>
          <p:cNvPr id="3" name="回帰直線と予測した値を作図する">
            <a:extLst>
              <a:ext uri="{FF2B5EF4-FFF2-40B4-BE49-F238E27FC236}">
                <a16:creationId xmlns:a16="http://schemas.microsoft.com/office/drawing/2014/main" id="{27D4AF63-EA3E-B155-B26C-D07A87105AD0}"/>
              </a:ext>
            </a:extLst>
          </p:cNvPr>
          <p:cNvSpPr txBox="1"/>
          <p:nvPr/>
        </p:nvSpPr>
        <p:spPr>
          <a:xfrm>
            <a:off x="9706400" y="284543"/>
            <a:ext cx="5411738"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ja-JP" altLang="en-US" dirty="0"/>
              <a:t>回帰直線を作図する</a:t>
            </a:r>
            <a:endParaRPr dirty="0"/>
          </a:p>
        </p:txBody>
      </p:sp>
    </p:spTree>
    <p:extLst>
      <p:ext uri="{BB962C8B-B14F-4D97-AF65-F5344CB8AC3E}">
        <p14:creationId xmlns:p14="http://schemas.microsoft.com/office/powerpoint/2010/main" val="4089940257"/>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7" name="回帰直線と予測した値を作図する"/>
          <p:cNvSpPr txBox="1"/>
          <p:nvPr/>
        </p:nvSpPr>
        <p:spPr>
          <a:xfrm>
            <a:off x="9706400" y="284543"/>
            <a:ext cx="5411738"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ja-JP" altLang="en-US" dirty="0"/>
              <a:t>回帰直線を作図する</a:t>
            </a:r>
            <a:endParaRPr dirty="0"/>
          </a:p>
        </p:txBody>
      </p:sp>
      <p:sp>
        <p:nvSpPr>
          <p:cNvPr id="338" name="x = [[35],[21],[45],[58],[77]]…"/>
          <p:cNvSpPr txBox="1"/>
          <p:nvPr/>
        </p:nvSpPr>
        <p:spPr>
          <a:xfrm>
            <a:off x="412243" y="4451428"/>
            <a:ext cx="11779758" cy="8104783"/>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rgbClr val="FF0000"/>
                </a:solidFill>
              </a:rPr>
              <a:t>plt.plot</a:t>
            </a:r>
            <a:r>
              <a:rPr lang="en-US" sz="4000" dirty="0">
                <a:solidFill>
                  <a:srgbClr val="FF0000"/>
                </a:solidFill>
              </a:rPr>
              <a:t>(</a:t>
            </a:r>
            <a:r>
              <a:rPr lang="en-US" sz="4000" dirty="0" err="1">
                <a:solidFill>
                  <a:srgbClr val="FF0000"/>
                </a:solidFill>
              </a:rPr>
              <a:t>x,model.predict</a:t>
            </a:r>
            <a:r>
              <a:rPr lang="en-US" sz="4000" dirty="0">
                <a:solidFill>
                  <a:srgbClr val="FF0000"/>
                </a:solidFill>
              </a:rPr>
              <a:t>(x))</a:t>
            </a:r>
          </a:p>
          <a:p>
            <a:pPr algn="l">
              <a:defRPr sz="2400"/>
            </a:pPr>
            <a:r>
              <a:rPr lang="en-US" sz="4000" dirty="0">
                <a:solidFill>
                  <a:schemeClr val="accent1">
                    <a:lumMod val="75000"/>
                  </a:schemeClr>
                </a:solidFill>
              </a:rPr>
              <a:t># </a:t>
            </a:r>
            <a:r>
              <a:rPr lang="en-US" sz="4000" dirty="0" err="1">
                <a:solidFill>
                  <a:schemeClr val="accent1">
                    <a:lumMod val="75000"/>
                  </a:schemeClr>
                </a:solidFill>
              </a:rPr>
              <a:t>plt.scatter</a:t>
            </a:r>
            <a:r>
              <a:rPr lang="en-US" sz="4000" dirty="0">
                <a:solidFill>
                  <a:schemeClr val="accent1">
                    <a:lumMod val="75000"/>
                  </a:schemeClr>
                </a:solidFill>
              </a:rPr>
              <a:t>(</a:t>
            </a:r>
            <a:r>
              <a:rPr lang="en-US" sz="4000" dirty="0" err="1">
                <a:solidFill>
                  <a:schemeClr val="accent1">
                    <a:lumMod val="75000"/>
                  </a:schemeClr>
                </a:solidFill>
              </a:rPr>
              <a:t>test,num_teeth</a:t>
            </a:r>
            <a:r>
              <a:rPr lang="en-US" sz="4000" dirty="0">
                <a:solidFill>
                  <a:schemeClr val="accent1">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sp>
        <p:nvSpPr>
          <p:cNvPr id="6" name="この式をもとに、model.predict()で88歳の時は15.38歳と予測された">
            <a:extLst>
              <a:ext uri="{FF2B5EF4-FFF2-40B4-BE49-F238E27FC236}">
                <a16:creationId xmlns:a16="http://schemas.microsoft.com/office/drawing/2014/main" id="{B420B53A-657E-4EC2-85EC-04B15484AD3D}"/>
              </a:ext>
            </a:extLst>
          </p:cNvPr>
          <p:cNvSpPr txBox="1"/>
          <p:nvPr/>
        </p:nvSpPr>
        <p:spPr>
          <a:xfrm>
            <a:off x="1279413" y="2175209"/>
            <a:ext cx="22265712"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lang="en-US" altLang="ja-JP" sz="4800" dirty="0" err="1"/>
              <a:t>plt.scatter</a:t>
            </a:r>
            <a:r>
              <a:rPr lang="en-US" altLang="ja-JP" sz="4800" dirty="0"/>
              <a:t>(</a:t>
            </a:r>
            <a:r>
              <a:rPr lang="en-US" altLang="ja-JP" sz="4800" dirty="0" err="1"/>
              <a:t>x,y</a:t>
            </a:r>
            <a:r>
              <a:rPr lang="en-US" altLang="ja-JP" sz="4800" dirty="0"/>
              <a:t>)</a:t>
            </a:r>
            <a:r>
              <a:rPr lang="ja-JP" altLang="en-US" sz="4800" dirty="0"/>
              <a:t>が実際の</a:t>
            </a:r>
            <a:r>
              <a:rPr lang="en-US" altLang="ja-JP" sz="4800" dirty="0"/>
              <a:t>(</a:t>
            </a:r>
            <a:r>
              <a:rPr lang="en-US" altLang="ja-JP" sz="4800" dirty="0" err="1"/>
              <a:t>x,y</a:t>
            </a:r>
            <a:r>
              <a:rPr lang="en-US" altLang="ja-JP" sz="4800" dirty="0"/>
              <a:t>)</a:t>
            </a:r>
            <a:r>
              <a:rPr lang="ja-JP" altLang="en-US" sz="4800" dirty="0"/>
              <a:t>の点</a:t>
            </a:r>
            <a:endParaRPr lang="en-US" altLang="ja-JP" sz="4800" dirty="0"/>
          </a:p>
          <a:p>
            <a:r>
              <a:rPr lang="en-US" sz="4800" dirty="0" err="1"/>
              <a:t>plt.plot</a:t>
            </a:r>
            <a:r>
              <a:rPr lang="en-US" sz="4800" dirty="0"/>
              <a:t>(</a:t>
            </a:r>
            <a:r>
              <a:rPr lang="en-US" sz="4800" dirty="0" err="1"/>
              <a:t>x,model.predict</a:t>
            </a:r>
            <a:r>
              <a:rPr lang="en-US" sz="4800" dirty="0"/>
              <a:t>(x))</a:t>
            </a:r>
            <a:r>
              <a:rPr lang="ja-JP" altLang="en-US" sz="4800" dirty="0"/>
              <a:t>がモデルが予測した点をつないだ回帰直線となります。</a:t>
            </a:r>
            <a:endParaRPr sz="4800" dirty="0"/>
          </a:p>
        </p:txBody>
      </p:sp>
      <p:sp>
        <p:nvSpPr>
          <p:cNvPr id="2" name="スライド番号プレースホルダー 1">
            <a:extLst>
              <a:ext uri="{FF2B5EF4-FFF2-40B4-BE49-F238E27FC236}">
                <a16:creationId xmlns:a16="http://schemas.microsoft.com/office/drawing/2014/main" id="{8264F1EE-E652-813E-2C95-3B567853F05A}"/>
              </a:ext>
            </a:extLst>
          </p:cNvPr>
          <p:cNvSpPr>
            <a:spLocks noGrp="1"/>
          </p:cNvSpPr>
          <p:nvPr>
            <p:ph type="sldNum" sz="quarter" idx="2"/>
          </p:nvPr>
        </p:nvSpPr>
        <p:spPr/>
        <p:txBody>
          <a:bodyPr/>
          <a:lstStyle/>
          <a:p>
            <a:fld id="{86CB4B4D-7CA3-9044-876B-883B54F8677D}" type="slidenum">
              <a:rPr lang="en-US" altLang="ja-JP" smtClean="0"/>
              <a:t>74</a:t>
            </a:fld>
            <a:endParaRPr lang="ja-JP" altLang="en-US"/>
          </a:p>
        </p:txBody>
      </p:sp>
      <p:pic>
        <p:nvPicPr>
          <p:cNvPr id="3" name="スクリーンショット 2021-05-25 13.25.52.png" descr="スクリーンショット 2021-05-25 13.25.52.png">
            <a:extLst>
              <a:ext uri="{FF2B5EF4-FFF2-40B4-BE49-F238E27FC236}">
                <a16:creationId xmlns:a16="http://schemas.microsoft.com/office/drawing/2014/main" id="{A8772846-E43D-F8C5-16BB-4FE78007E1BA}"/>
              </a:ext>
            </a:extLst>
          </p:cNvPr>
          <p:cNvPicPr>
            <a:picLocks noChangeAspect="1"/>
          </p:cNvPicPr>
          <p:nvPr/>
        </p:nvPicPr>
        <p:blipFill>
          <a:blip r:embed="rId2"/>
          <a:stretch>
            <a:fillRect/>
          </a:stretch>
        </p:blipFill>
        <p:spPr>
          <a:xfrm>
            <a:off x="12797731" y="4675028"/>
            <a:ext cx="11201674" cy="8030291"/>
          </a:xfrm>
          <a:prstGeom prst="rect">
            <a:avLst/>
          </a:prstGeom>
          <a:ln w="12700">
            <a:miter lim="400000"/>
          </a:ln>
        </p:spPr>
      </p:pic>
    </p:spTree>
    <p:extLst>
      <p:ext uri="{BB962C8B-B14F-4D97-AF65-F5344CB8AC3E}">
        <p14:creationId xmlns:p14="http://schemas.microsoft.com/office/powerpoint/2010/main" val="1410230639"/>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37" name="回帰直線と予測した値を作図する"/>
          <p:cNvSpPr txBox="1"/>
          <p:nvPr/>
        </p:nvSpPr>
        <p:spPr>
          <a:xfrm>
            <a:off x="9706400" y="284543"/>
            <a:ext cx="5411738" cy="81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rPr lang="ja-JP" altLang="en-US" dirty="0"/>
              <a:t>回帰直線を作図する</a:t>
            </a:r>
            <a:endParaRPr dirty="0"/>
          </a:p>
        </p:txBody>
      </p:sp>
      <p:sp>
        <p:nvSpPr>
          <p:cNvPr id="338" name="x = [[35],[21],[45],[58],[77]]…"/>
          <p:cNvSpPr txBox="1"/>
          <p:nvPr/>
        </p:nvSpPr>
        <p:spPr>
          <a:xfrm>
            <a:off x="407046" y="3852658"/>
            <a:ext cx="10955500" cy="872033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chemeClr val="tx1"/>
                </a:solidFill>
              </a:rPr>
              <a:t>plt.plot</a:t>
            </a:r>
            <a:r>
              <a:rPr lang="en-US" sz="4000" dirty="0">
                <a:solidFill>
                  <a:schemeClr val="tx1"/>
                </a:solidFill>
              </a:rPr>
              <a:t>(</a:t>
            </a:r>
            <a:r>
              <a:rPr lang="en-US" sz="4000" dirty="0" err="1">
                <a:solidFill>
                  <a:schemeClr val="tx1"/>
                </a:solidFill>
              </a:rPr>
              <a:t>x,model.predict</a:t>
            </a:r>
            <a:r>
              <a:rPr lang="en-US" sz="4000" dirty="0">
                <a:solidFill>
                  <a:schemeClr val="tx1"/>
                </a:solidFill>
              </a:rPr>
              <a:t>(x))</a:t>
            </a:r>
          </a:p>
          <a:p>
            <a:pPr algn="l">
              <a:defRPr sz="2400"/>
            </a:pPr>
            <a:r>
              <a:rPr lang="en-US" sz="4000" dirty="0" err="1">
                <a:solidFill>
                  <a:schemeClr val="accent5">
                    <a:lumMod val="75000"/>
                  </a:schemeClr>
                </a:solidFill>
              </a:rPr>
              <a:t>plt.scatter</a:t>
            </a:r>
            <a:r>
              <a:rPr lang="en-US" sz="4000" dirty="0">
                <a:solidFill>
                  <a:schemeClr val="accent5">
                    <a:lumMod val="75000"/>
                  </a:schemeClr>
                </a:solidFill>
              </a:rPr>
              <a:t>(</a:t>
            </a:r>
            <a:r>
              <a:rPr lang="en-US" sz="4000" dirty="0" err="1">
                <a:solidFill>
                  <a:schemeClr val="accent5">
                    <a:lumMod val="75000"/>
                  </a:schemeClr>
                </a:solidFill>
              </a:rPr>
              <a:t>test,num_teeth</a:t>
            </a:r>
            <a:r>
              <a:rPr lang="en-US" sz="4000" dirty="0">
                <a:solidFill>
                  <a:schemeClr val="accent5">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sp>
        <p:nvSpPr>
          <p:cNvPr id="6" name="この式をもとに、model.predict()で88歳の時は15.38歳と予測された">
            <a:extLst>
              <a:ext uri="{FF2B5EF4-FFF2-40B4-BE49-F238E27FC236}">
                <a16:creationId xmlns:a16="http://schemas.microsoft.com/office/drawing/2014/main" id="{B420B53A-657E-4EC2-85EC-04B15484AD3D}"/>
              </a:ext>
            </a:extLst>
          </p:cNvPr>
          <p:cNvSpPr txBox="1"/>
          <p:nvPr/>
        </p:nvSpPr>
        <p:spPr>
          <a:xfrm>
            <a:off x="4940680" y="2175209"/>
            <a:ext cx="14943193"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a:lvl1pPr>
          </a:lstStyle>
          <a:p>
            <a:r>
              <a:rPr lang="ja-JP" altLang="en-US" sz="4800" dirty="0"/>
              <a:t>もう一つのアスタリスクも消してみましょう</a:t>
            </a:r>
            <a:endParaRPr lang="en-US" altLang="ja-JP" sz="4800" dirty="0"/>
          </a:p>
          <a:p>
            <a:r>
              <a:rPr lang="en-US" sz="4800" dirty="0" err="1"/>
              <a:t>plt.scatter</a:t>
            </a:r>
            <a:r>
              <a:rPr lang="en-US" sz="4800" dirty="0"/>
              <a:t>(</a:t>
            </a:r>
            <a:r>
              <a:rPr lang="en-US" sz="4800" dirty="0" err="1"/>
              <a:t>test,num_teeth</a:t>
            </a:r>
            <a:r>
              <a:rPr lang="en-US" sz="4800" dirty="0"/>
              <a:t>)</a:t>
            </a:r>
            <a:r>
              <a:rPr lang="ja-JP" altLang="en-US" sz="4800" dirty="0"/>
              <a:t>は何の点になるでしょうか？</a:t>
            </a:r>
            <a:endParaRPr sz="4800" dirty="0"/>
          </a:p>
        </p:txBody>
      </p:sp>
      <p:sp>
        <p:nvSpPr>
          <p:cNvPr id="2" name="スライド番号プレースホルダー 1">
            <a:extLst>
              <a:ext uri="{FF2B5EF4-FFF2-40B4-BE49-F238E27FC236}">
                <a16:creationId xmlns:a16="http://schemas.microsoft.com/office/drawing/2014/main" id="{8264F1EE-E652-813E-2C95-3B567853F05A}"/>
              </a:ext>
            </a:extLst>
          </p:cNvPr>
          <p:cNvSpPr>
            <a:spLocks noGrp="1"/>
          </p:cNvSpPr>
          <p:nvPr>
            <p:ph type="sldNum" sz="quarter" idx="2"/>
          </p:nvPr>
        </p:nvSpPr>
        <p:spPr/>
        <p:txBody>
          <a:bodyPr/>
          <a:lstStyle/>
          <a:p>
            <a:fld id="{86CB4B4D-7CA3-9044-876B-883B54F8677D}" type="slidenum">
              <a:rPr lang="en-US" altLang="ja-JP" smtClean="0"/>
              <a:t>75</a:t>
            </a:fld>
            <a:endParaRPr lang="ja-JP" altLang="en-US"/>
          </a:p>
        </p:txBody>
      </p:sp>
    </p:spTree>
    <p:extLst>
      <p:ext uri="{BB962C8B-B14F-4D97-AF65-F5344CB8AC3E}">
        <p14:creationId xmlns:p14="http://schemas.microsoft.com/office/powerpoint/2010/main" val="205999155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49" name="回帰直線と予測した値を作図する"/>
          <p:cNvSpPr txBox="1"/>
          <p:nvPr/>
        </p:nvSpPr>
        <p:spPr>
          <a:xfrm>
            <a:off x="7753350" y="329238"/>
            <a:ext cx="8877300"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回帰直線と予測した値を作図する</a:t>
            </a:r>
          </a:p>
        </p:txBody>
      </p:sp>
      <p:sp>
        <p:nvSpPr>
          <p:cNvPr id="9" name="x = [[35],[21],[45],[58],[77]]…">
            <a:extLst>
              <a:ext uri="{FF2B5EF4-FFF2-40B4-BE49-F238E27FC236}">
                <a16:creationId xmlns:a16="http://schemas.microsoft.com/office/drawing/2014/main" id="{51B1307C-8588-4407-A612-2F957DE9C30F}"/>
              </a:ext>
            </a:extLst>
          </p:cNvPr>
          <p:cNvSpPr txBox="1"/>
          <p:nvPr/>
        </p:nvSpPr>
        <p:spPr>
          <a:xfrm>
            <a:off x="8773062" y="1795617"/>
            <a:ext cx="6371937" cy="779701"/>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err="1">
                <a:solidFill>
                  <a:schemeClr val="tx1"/>
                </a:solidFill>
              </a:rPr>
              <a:t>plt.scatter</a:t>
            </a:r>
            <a:r>
              <a:rPr lang="en-US" sz="4400" dirty="0">
                <a:solidFill>
                  <a:schemeClr val="tx1"/>
                </a:solidFill>
              </a:rPr>
              <a:t>(</a:t>
            </a:r>
            <a:r>
              <a:rPr lang="en-US" sz="4400" dirty="0" err="1">
                <a:solidFill>
                  <a:schemeClr val="tx1"/>
                </a:solidFill>
              </a:rPr>
              <a:t>test,num_teeth</a:t>
            </a:r>
            <a:r>
              <a:rPr lang="en-US" sz="4400" dirty="0">
                <a:solidFill>
                  <a:schemeClr val="tx1"/>
                </a:solidFill>
              </a:rPr>
              <a:t>)</a:t>
            </a:r>
          </a:p>
        </p:txBody>
      </p:sp>
      <p:sp>
        <p:nvSpPr>
          <p:cNvPr id="10" name="x = [[35],[21],[45],[58],[77]]…">
            <a:extLst>
              <a:ext uri="{FF2B5EF4-FFF2-40B4-BE49-F238E27FC236}">
                <a16:creationId xmlns:a16="http://schemas.microsoft.com/office/drawing/2014/main" id="{7DEB62ED-ED2D-4B1B-B0CB-B8D39E7F16C8}"/>
              </a:ext>
            </a:extLst>
          </p:cNvPr>
          <p:cNvSpPr txBox="1"/>
          <p:nvPr/>
        </p:nvSpPr>
        <p:spPr>
          <a:xfrm>
            <a:off x="4008612" y="2941898"/>
            <a:ext cx="17240297" cy="779701"/>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a:solidFill>
                  <a:schemeClr val="tx1"/>
                </a:solidFill>
              </a:rPr>
              <a:t>x</a:t>
            </a:r>
            <a:r>
              <a:rPr lang="ja-JP" altLang="en-US" sz="4400" dirty="0">
                <a:solidFill>
                  <a:schemeClr val="tx1"/>
                </a:solidFill>
              </a:rPr>
              <a:t>軸に</a:t>
            </a:r>
            <a:r>
              <a:rPr lang="en-US" altLang="ja-JP" sz="4400" dirty="0">
                <a:solidFill>
                  <a:schemeClr val="tx1"/>
                </a:solidFill>
              </a:rPr>
              <a:t>test (= [[70]])</a:t>
            </a:r>
            <a:r>
              <a:rPr lang="ja-JP" altLang="en-US" sz="4400" dirty="0">
                <a:solidFill>
                  <a:schemeClr val="tx1"/>
                </a:solidFill>
              </a:rPr>
              <a:t>、</a:t>
            </a:r>
            <a:r>
              <a:rPr lang="en-US" sz="4400" dirty="0">
                <a:solidFill>
                  <a:schemeClr val="tx1"/>
                </a:solidFill>
              </a:rPr>
              <a:t>y</a:t>
            </a:r>
            <a:r>
              <a:rPr lang="ja-JP" altLang="en-US" sz="4400" dirty="0">
                <a:solidFill>
                  <a:schemeClr val="tx1"/>
                </a:solidFill>
              </a:rPr>
              <a:t>軸に</a:t>
            </a:r>
            <a:r>
              <a:rPr lang="en-US" altLang="ja-JP" sz="4400" dirty="0" err="1">
                <a:solidFill>
                  <a:schemeClr val="tx1"/>
                </a:solidFill>
              </a:rPr>
              <a:t>num_teeth</a:t>
            </a:r>
            <a:r>
              <a:rPr lang="en-US" altLang="ja-JP" sz="4400" dirty="0">
                <a:solidFill>
                  <a:schemeClr val="tx1"/>
                </a:solidFill>
              </a:rPr>
              <a:t> (=</a:t>
            </a:r>
            <a:r>
              <a:rPr lang="en-US" altLang="ja-JP" sz="4400" dirty="0" err="1">
                <a:solidFill>
                  <a:schemeClr val="tx1"/>
                </a:solidFill>
              </a:rPr>
              <a:t>model.predict</a:t>
            </a:r>
            <a:r>
              <a:rPr lang="en-US" altLang="ja-JP" sz="4400" dirty="0">
                <a:solidFill>
                  <a:schemeClr val="tx1"/>
                </a:solidFill>
              </a:rPr>
              <a:t>([[70]])</a:t>
            </a:r>
            <a:r>
              <a:rPr lang="ja-JP" altLang="en-US" sz="4400" dirty="0">
                <a:solidFill>
                  <a:schemeClr val="tx1"/>
                </a:solidFill>
              </a:rPr>
              <a:t>の点を打つ</a:t>
            </a:r>
            <a:endParaRPr lang="en-US" sz="4400" dirty="0">
              <a:solidFill>
                <a:schemeClr val="tx1"/>
              </a:solidFill>
            </a:endParaRPr>
          </a:p>
        </p:txBody>
      </p:sp>
      <p:sp>
        <p:nvSpPr>
          <p:cNvPr id="2" name="スライド番号プレースホルダー 1">
            <a:extLst>
              <a:ext uri="{FF2B5EF4-FFF2-40B4-BE49-F238E27FC236}">
                <a16:creationId xmlns:a16="http://schemas.microsoft.com/office/drawing/2014/main" id="{D38A0F28-0336-F4E4-CCB6-9843AF7C9F4A}"/>
              </a:ext>
            </a:extLst>
          </p:cNvPr>
          <p:cNvSpPr>
            <a:spLocks noGrp="1"/>
          </p:cNvSpPr>
          <p:nvPr>
            <p:ph type="sldNum" sz="quarter" idx="2"/>
          </p:nvPr>
        </p:nvSpPr>
        <p:spPr/>
        <p:txBody>
          <a:bodyPr/>
          <a:lstStyle/>
          <a:p>
            <a:fld id="{86CB4B4D-7CA3-9044-876B-883B54F8677D}" type="slidenum">
              <a:rPr lang="en-US" altLang="ja-JP" smtClean="0"/>
              <a:t>76</a:t>
            </a:fld>
            <a:endParaRPr lang="ja-JP" altLang="en-US"/>
          </a:p>
        </p:txBody>
      </p:sp>
      <p:sp>
        <p:nvSpPr>
          <p:cNvPr id="3" name="x = [[35],[21],[45],[58],[77]]…">
            <a:extLst>
              <a:ext uri="{FF2B5EF4-FFF2-40B4-BE49-F238E27FC236}">
                <a16:creationId xmlns:a16="http://schemas.microsoft.com/office/drawing/2014/main" id="{9E916519-B44F-259A-1A5C-9BC267216AD2}"/>
              </a:ext>
            </a:extLst>
          </p:cNvPr>
          <p:cNvSpPr txBox="1"/>
          <p:nvPr/>
        </p:nvSpPr>
        <p:spPr>
          <a:xfrm>
            <a:off x="495632" y="4041131"/>
            <a:ext cx="11690018" cy="872033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chemeClr val="tx1"/>
                </a:solidFill>
              </a:rPr>
              <a:t>plt.plot</a:t>
            </a:r>
            <a:r>
              <a:rPr lang="en-US" sz="4000" dirty="0">
                <a:solidFill>
                  <a:schemeClr val="tx1"/>
                </a:solidFill>
              </a:rPr>
              <a:t>(</a:t>
            </a:r>
            <a:r>
              <a:rPr lang="en-US" sz="4000" dirty="0" err="1">
                <a:solidFill>
                  <a:schemeClr val="tx1"/>
                </a:solidFill>
              </a:rPr>
              <a:t>x,model.predict</a:t>
            </a:r>
            <a:r>
              <a:rPr lang="en-US" sz="4000" dirty="0">
                <a:solidFill>
                  <a:schemeClr val="tx1"/>
                </a:solidFill>
              </a:rPr>
              <a:t>(x))</a:t>
            </a:r>
          </a:p>
          <a:p>
            <a:pPr algn="l">
              <a:defRPr sz="2400"/>
            </a:pPr>
            <a:r>
              <a:rPr lang="en-US" sz="4000" dirty="0" err="1">
                <a:solidFill>
                  <a:schemeClr val="accent5">
                    <a:lumMod val="75000"/>
                  </a:schemeClr>
                </a:solidFill>
              </a:rPr>
              <a:t>plt.scatter</a:t>
            </a:r>
            <a:r>
              <a:rPr lang="en-US" sz="4000" dirty="0">
                <a:solidFill>
                  <a:schemeClr val="accent5">
                    <a:lumMod val="75000"/>
                  </a:schemeClr>
                </a:solidFill>
              </a:rPr>
              <a:t>(</a:t>
            </a:r>
            <a:r>
              <a:rPr lang="en-US" sz="4000" dirty="0" err="1">
                <a:solidFill>
                  <a:schemeClr val="accent5">
                    <a:lumMod val="75000"/>
                  </a:schemeClr>
                </a:solidFill>
              </a:rPr>
              <a:t>test,num_teeth</a:t>
            </a:r>
            <a:r>
              <a:rPr lang="en-US" sz="4000" dirty="0">
                <a:solidFill>
                  <a:schemeClr val="accent5">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49" name="回帰直線と予測した値を作図する"/>
          <p:cNvSpPr txBox="1"/>
          <p:nvPr/>
        </p:nvSpPr>
        <p:spPr>
          <a:xfrm>
            <a:off x="7753350" y="329238"/>
            <a:ext cx="8877300"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回帰直線と予測した値を作図する</a:t>
            </a:r>
          </a:p>
        </p:txBody>
      </p:sp>
      <p:sp>
        <p:nvSpPr>
          <p:cNvPr id="9" name="x = [[35],[21],[45],[58],[77]]…">
            <a:extLst>
              <a:ext uri="{FF2B5EF4-FFF2-40B4-BE49-F238E27FC236}">
                <a16:creationId xmlns:a16="http://schemas.microsoft.com/office/drawing/2014/main" id="{51B1307C-8588-4407-A612-2F957DE9C30F}"/>
              </a:ext>
            </a:extLst>
          </p:cNvPr>
          <p:cNvSpPr txBox="1"/>
          <p:nvPr/>
        </p:nvSpPr>
        <p:spPr>
          <a:xfrm>
            <a:off x="8773062" y="1795617"/>
            <a:ext cx="6371937" cy="779701"/>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err="1">
                <a:solidFill>
                  <a:schemeClr val="tx1"/>
                </a:solidFill>
              </a:rPr>
              <a:t>plt.scatter</a:t>
            </a:r>
            <a:r>
              <a:rPr lang="en-US" sz="4400" dirty="0">
                <a:solidFill>
                  <a:schemeClr val="tx1"/>
                </a:solidFill>
              </a:rPr>
              <a:t>(</a:t>
            </a:r>
            <a:r>
              <a:rPr lang="en-US" sz="4400" dirty="0" err="1">
                <a:solidFill>
                  <a:schemeClr val="tx1"/>
                </a:solidFill>
              </a:rPr>
              <a:t>test,num_teeth</a:t>
            </a:r>
            <a:r>
              <a:rPr lang="en-US" sz="4400" dirty="0">
                <a:solidFill>
                  <a:schemeClr val="tx1"/>
                </a:solidFill>
              </a:rPr>
              <a:t>)</a:t>
            </a:r>
          </a:p>
        </p:txBody>
      </p:sp>
      <p:sp>
        <p:nvSpPr>
          <p:cNvPr id="10" name="x = [[35],[21],[45],[58],[77]]…">
            <a:extLst>
              <a:ext uri="{FF2B5EF4-FFF2-40B4-BE49-F238E27FC236}">
                <a16:creationId xmlns:a16="http://schemas.microsoft.com/office/drawing/2014/main" id="{7DEB62ED-ED2D-4B1B-B0CB-B8D39E7F16C8}"/>
              </a:ext>
            </a:extLst>
          </p:cNvPr>
          <p:cNvSpPr txBox="1"/>
          <p:nvPr/>
        </p:nvSpPr>
        <p:spPr>
          <a:xfrm>
            <a:off x="4008612" y="2941898"/>
            <a:ext cx="17240297" cy="779701"/>
          </a:xfrm>
          <a:prstGeom prst="rect">
            <a:avLst/>
          </a:prstGeom>
          <a:ln w="254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2400"/>
            </a:pPr>
            <a:r>
              <a:rPr lang="en-US" sz="4400" dirty="0">
                <a:solidFill>
                  <a:schemeClr val="tx1"/>
                </a:solidFill>
              </a:rPr>
              <a:t>x</a:t>
            </a:r>
            <a:r>
              <a:rPr lang="ja-JP" altLang="en-US" sz="4400" dirty="0">
                <a:solidFill>
                  <a:schemeClr val="tx1"/>
                </a:solidFill>
              </a:rPr>
              <a:t>軸に</a:t>
            </a:r>
            <a:r>
              <a:rPr lang="en-US" altLang="ja-JP" sz="4400" dirty="0">
                <a:solidFill>
                  <a:schemeClr val="tx1"/>
                </a:solidFill>
              </a:rPr>
              <a:t>test (= [[70]])</a:t>
            </a:r>
            <a:r>
              <a:rPr lang="ja-JP" altLang="en-US" sz="4400" dirty="0">
                <a:solidFill>
                  <a:schemeClr val="tx1"/>
                </a:solidFill>
              </a:rPr>
              <a:t>、</a:t>
            </a:r>
            <a:r>
              <a:rPr lang="en-US" sz="4400" dirty="0">
                <a:solidFill>
                  <a:schemeClr val="tx1"/>
                </a:solidFill>
              </a:rPr>
              <a:t>y</a:t>
            </a:r>
            <a:r>
              <a:rPr lang="ja-JP" altLang="en-US" sz="4400" dirty="0">
                <a:solidFill>
                  <a:schemeClr val="tx1"/>
                </a:solidFill>
              </a:rPr>
              <a:t>軸に</a:t>
            </a:r>
            <a:r>
              <a:rPr lang="en-US" altLang="ja-JP" sz="4400" dirty="0" err="1">
                <a:solidFill>
                  <a:schemeClr val="tx1"/>
                </a:solidFill>
              </a:rPr>
              <a:t>num_teeth</a:t>
            </a:r>
            <a:r>
              <a:rPr lang="en-US" altLang="ja-JP" sz="4400" dirty="0">
                <a:solidFill>
                  <a:schemeClr val="tx1"/>
                </a:solidFill>
              </a:rPr>
              <a:t> (=</a:t>
            </a:r>
            <a:r>
              <a:rPr lang="en-US" altLang="ja-JP" sz="4400" dirty="0" err="1">
                <a:solidFill>
                  <a:schemeClr val="tx1"/>
                </a:solidFill>
              </a:rPr>
              <a:t>model.predict</a:t>
            </a:r>
            <a:r>
              <a:rPr lang="en-US" altLang="ja-JP" sz="4400" dirty="0">
                <a:solidFill>
                  <a:schemeClr val="tx1"/>
                </a:solidFill>
              </a:rPr>
              <a:t>([[70]])</a:t>
            </a:r>
            <a:r>
              <a:rPr lang="ja-JP" altLang="en-US" sz="4400" dirty="0">
                <a:solidFill>
                  <a:schemeClr val="tx1"/>
                </a:solidFill>
              </a:rPr>
              <a:t>の点を打つ</a:t>
            </a:r>
            <a:endParaRPr lang="en-US" sz="4400" dirty="0">
              <a:solidFill>
                <a:schemeClr val="tx1"/>
              </a:solidFill>
            </a:endParaRPr>
          </a:p>
        </p:txBody>
      </p:sp>
      <p:sp>
        <p:nvSpPr>
          <p:cNvPr id="2" name="スライド番号プレースホルダー 1">
            <a:extLst>
              <a:ext uri="{FF2B5EF4-FFF2-40B4-BE49-F238E27FC236}">
                <a16:creationId xmlns:a16="http://schemas.microsoft.com/office/drawing/2014/main" id="{D38A0F28-0336-F4E4-CCB6-9843AF7C9F4A}"/>
              </a:ext>
            </a:extLst>
          </p:cNvPr>
          <p:cNvSpPr>
            <a:spLocks noGrp="1"/>
          </p:cNvSpPr>
          <p:nvPr>
            <p:ph type="sldNum" sz="quarter" idx="2"/>
          </p:nvPr>
        </p:nvSpPr>
        <p:spPr/>
        <p:txBody>
          <a:bodyPr/>
          <a:lstStyle/>
          <a:p>
            <a:fld id="{86CB4B4D-7CA3-9044-876B-883B54F8677D}" type="slidenum">
              <a:rPr lang="en-US" altLang="ja-JP" smtClean="0"/>
              <a:t>77</a:t>
            </a:fld>
            <a:endParaRPr lang="ja-JP" altLang="en-US"/>
          </a:p>
        </p:txBody>
      </p:sp>
      <p:sp>
        <p:nvSpPr>
          <p:cNvPr id="3" name="x = [[35],[21],[45],[58],[77]]…">
            <a:extLst>
              <a:ext uri="{FF2B5EF4-FFF2-40B4-BE49-F238E27FC236}">
                <a16:creationId xmlns:a16="http://schemas.microsoft.com/office/drawing/2014/main" id="{9E916519-B44F-259A-1A5C-9BC267216AD2}"/>
              </a:ext>
            </a:extLst>
          </p:cNvPr>
          <p:cNvSpPr txBox="1"/>
          <p:nvPr/>
        </p:nvSpPr>
        <p:spPr>
          <a:xfrm>
            <a:off x="392054" y="4684129"/>
            <a:ext cx="12020215" cy="8104783"/>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2400"/>
            </a:pPr>
            <a:r>
              <a:rPr lang="en-US" sz="4000" dirty="0">
                <a:solidFill>
                  <a:schemeClr val="tx1"/>
                </a:solidFill>
              </a:rPr>
              <a:t>import </a:t>
            </a:r>
            <a:r>
              <a:rPr lang="en-US" sz="4000" dirty="0" err="1">
                <a:solidFill>
                  <a:schemeClr val="tx1"/>
                </a:solidFill>
              </a:rPr>
              <a:t>matplotlib.pyplot</a:t>
            </a:r>
            <a:r>
              <a:rPr lang="en-US" sz="4000" dirty="0">
                <a:solidFill>
                  <a:schemeClr val="tx1"/>
                </a:solidFill>
              </a:rPr>
              <a:t> as </a:t>
            </a:r>
            <a:r>
              <a:rPr lang="en-US" sz="4000" dirty="0" err="1">
                <a:solidFill>
                  <a:schemeClr val="tx1"/>
                </a:solidFill>
              </a:rPr>
              <a:t>plt</a:t>
            </a:r>
            <a:endParaRPr lang="en-US" sz="4000" dirty="0">
              <a:solidFill>
                <a:schemeClr val="tx1"/>
              </a:solidFill>
            </a:endParaRPr>
          </a:p>
          <a:p>
            <a:pPr algn="l">
              <a:defRPr sz="2400"/>
            </a:pPr>
            <a:endParaRPr lang="en-US" sz="4000" dirty="0">
              <a:solidFill>
                <a:schemeClr val="tx1"/>
              </a:solidFill>
            </a:endParaRPr>
          </a:p>
          <a:p>
            <a:pPr algn="l">
              <a:defRPr sz="2400"/>
            </a:pPr>
            <a:r>
              <a:rPr lang="en-US" sz="4000" dirty="0" err="1">
                <a:solidFill>
                  <a:schemeClr val="tx1"/>
                </a:solidFill>
              </a:rPr>
              <a:t>plt.figure</a:t>
            </a:r>
            <a:r>
              <a:rPr lang="en-US" sz="4000" dirty="0">
                <a:solidFill>
                  <a:schemeClr val="tx1"/>
                </a:solidFill>
              </a:rPr>
              <a:t>()</a:t>
            </a:r>
          </a:p>
          <a:p>
            <a:pPr algn="l">
              <a:defRPr sz="2400"/>
            </a:pPr>
            <a:r>
              <a:rPr lang="en-US" sz="4000" dirty="0" err="1">
                <a:solidFill>
                  <a:schemeClr val="tx1"/>
                </a:solidFill>
              </a:rPr>
              <a:t>plt.title</a:t>
            </a:r>
            <a:r>
              <a:rPr lang="en-US" sz="4000" dirty="0">
                <a:solidFill>
                  <a:schemeClr val="tx1"/>
                </a:solidFill>
              </a:rPr>
              <a:t>('</a:t>
            </a:r>
            <a:r>
              <a:rPr lang="ja-JP" altLang="en-US" sz="4000" dirty="0">
                <a:solidFill>
                  <a:schemeClr val="tx1"/>
                </a:solidFill>
              </a:rPr>
              <a:t>年齢と歯周病の歯の本数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plt.xlabel</a:t>
            </a:r>
            <a:r>
              <a:rPr lang="en-US" sz="4000" dirty="0">
                <a:solidFill>
                  <a:schemeClr val="tx1"/>
                </a:solidFill>
              </a:rPr>
              <a:t>('</a:t>
            </a:r>
            <a:r>
              <a:rPr lang="ja-JP" altLang="en-US" sz="4000" dirty="0">
                <a:solidFill>
                  <a:schemeClr val="tx1"/>
                </a:solidFill>
              </a:rPr>
              <a:t>年齢</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plt.ylabel</a:t>
            </a:r>
            <a:r>
              <a:rPr lang="en-US" sz="4000" dirty="0">
                <a:solidFill>
                  <a:schemeClr val="tx1"/>
                </a:solidFill>
              </a:rPr>
              <a:t>('</a:t>
            </a:r>
            <a:r>
              <a:rPr lang="ja-JP" altLang="en-US" sz="4000" dirty="0">
                <a:solidFill>
                  <a:schemeClr val="tx1"/>
                </a:solidFill>
              </a:rPr>
              <a:t>歯周病の歯の本数</a:t>
            </a:r>
            <a:r>
              <a:rPr lang="en-US" altLang="ja-JP" sz="4000" dirty="0">
                <a:solidFill>
                  <a:schemeClr val="tx1"/>
                </a:solidFill>
              </a:rPr>
              <a:t>',</a:t>
            </a:r>
            <a:r>
              <a:rPr lang="en-US" sz="4000" dirty="0" err="1">
                <a:solidFill>
                  <a:schemeClr val="tx1"/>
                </a:solidFill>
              </a:rPr>
              <a:t>fontfamily</a:t>
            </a:r>
            <a:r>
              <a:rPr lang="en-US" sz="4000" dirty="0">
                <a:solidFill>
                  <a:schemeClr val="tx1"/>
                </a:solidFill>
              </a:rPr>
              <a:t>=''</a:t>
            </a:r>
            <a:r>
              <a:rPr lang="en-US" sz="4000" dirty="0" err="1">
                <a:solidFill>
                  <a:schemeClr val="tx1"/>
                </a:solidFill>
              </a:rPr>
              <a:t>Hiragino</a:t>
            </a:r>
            <a:r>
              <a:rPr lang="en-US" sz="4000" dirty="0">
                <a:solidFill>
                  <a:schemeClr val="tx1"/>
                </a:solidFill>
              </a:rPr>
              <a:t> Maru Gothic Pro'')</a:t>
            </a:r>
          </a:p>
          <a:p>
            <a:pPr algn="l">
              <a:defRPr sz="2400"/>
            </a:pPr>
            <a:r>
              <a:rPr lang="en-US" sz="4000" dirty="0" err="1">
                <a:solidFill>
                  <a:schemeClr val="tx1"/>
                </a:solidFill>
              </a:rPr>
              <a:t>plt.grid</a:t>
            </a:r>
            <a:r>
              <a:rPr lang="en-US" sz="4000" dirty="0">
                <a:solidFill>
                  <a:schemeClr val="tx1"/>
                </a:solidFill>
              </a:rPr>
              <a:t>(True)</a:t>
            </a:r>
          </a:p>
          <a:p>
            <a:pPr algn="l">
              <a:defRPr sz="2400"/>
            </a:pPr>
            <a:r>
              <a:rPr lang="en-US" sz="4000" dirty="0" err="1">
                <a:solidFill>
                  <a:schemeClr val="tx1"/>
                </a:solidFill>
              </a:rPr>
              <a:t>plt.scatter</a:t>
            </a:r>
            <a:r>
              <a:rPr lang="en-US" sz="4000" dirty="0">
                <a:solidFill>
                  <a:schemeClr val="tx1"/>
                </a:solidFill>
              </a:rPr>
              <a:t>(</a:t>
            </a:r>
            <a:r>
              <a:rPr lang="en-US" sz="4000" dirty="0" err="1">
                <a:solidFill>
                  <a:schemeClr val="tx1"/>
                </a:solidFill>
              </a:rPr>
              <a:t>x,y</a:t>
            </a:r>
            <a:r>
              <a:rPr lang="en-US" sz="4000" dirty="0">
                <a:solidFill>
                  <a:schemeClr val="tx1"/>
                </a:solidFill>
              </a:rPr>
              <a:t>)</a:t>
            </a:r>
          </a:p>
          <a:p>
            <a:pPr algn="l">
              <a:defRPr sz="2400"/>
            </a:pPr>
            <a:r>
              <a:rPr lang="en-US" sz="4000" dirty="0" err="1">
                <a:solidFill>
                  <a:schemeClr val="tx1"/>
                </a:solidFill>
              </a:rPr>
              <a:t>plt.plot</a:t>
            </a:r>
            <a:r>
              <a:rPr lang="en-US" sz="4000" dirty="0">
                <a:solidFill>
                  <a:schemeClr val="tx1"/>
                </a:solidFill>
              </a:rPr>
              <a:t>(</a:t>
            </a:r>
            <a:r>
              <a:rPr lang="en-US" sz="4000" dirty="0" err="1">
                <a:solidFill>
                  <a:schemeClr val="tx1"/>
                </a:solidFill>
              </a:rPr>
              <a:t>x,model.predict</a:t>
            </a:r>
            <a:r>
              <a:rPr lang="en-US" sz="4000" dirty="0">
                <a:solidFill>
                  <a:schemeClr val="tx1"/>
                </a:solidFill>
              </a:rPr>
              <a:t>(x))</a:t>
            </a:r>
          </a:p>
          <a:p>
            <a:pPr algn="l">
              <a:defRPr sz="2400"/>
            </a:pPr>
            <a:r>
              <a:rPr lang="en-US" sz="4000" dirty="0" err="1">
                <a:solidFill>
                  <a:schemeClr val="accent5">
                    <a:lumMod val="75000"/>
                  </a:schemeClr>
                </a:solidFill>
              </a:rPr>
              <a:t>plt.scatter</a:t>
            </a:r>
            <a:r>
              <a:rPr lang="en-US" sz="4000" dirty="0">
                <a:solidFill>
                  <a:schemeClr val="accent5">
                    <a:lumMod val="75000"/>
                  </a:schemeClr>
                </a:solidFill>
              </a:rPr>
              <a:t>(</a:t>
            </a:r>
            <a:r>
              <a:rPr lang="en-US" sz="4000" dirty="0" err="1">
                <a:solidFill>
                  <a:schemeClr val="accent5">
                    <a:lumMod val="75000"/>
                  </a:schemeClr>
                </a:solidFill>
              </a:rPr>
              <a:t>test,num_teeth</a:t>
            </a:r>
            <a:r>
              <a:rPr lang="en-US" sz="4000" dirty="0">
                <a:solidFill>
                  <a:schemeClr val="accent5">
                    <a:lumMod val="75000"/>
                  </a:schemeClr>
                </a:solidFill>
              </a:rPr>
              <a:t>)</a:t>
            </a:r>
          </a:p>
          <a:p>
            <a:pPr algn="l">
              <a:defRPr sz="2400"/>
            </a:pPr>
            <a:r>
              <a:rPr lang="en-US" sz="4000" dirty="0" err="1">
                <a:solidFill>
                  <a:schemeClr val="tx1"/>
                </a:solidFill>
              </a:rPr>
              <a:t>plt.show</a:t>
            </a:r>
            <a:r>
              <a:rPr lang="en-US" sz="4000" dirty="0">
                <a:solidFill>
                  <a:schemeClr val="tx1"/>
                </a:solidFill>
              </a:rPr>
              <a:t>()</a:t>
            </a:r>
            <a:endParaRPr sz="4000" dirty="0">
              <a:solidFill>
                <a:schemeClr val="tx1"/>
              </a:solidFill>
            </a:endParaRPr>
          </a:p>
        </p:txBody>
      </p:sp>
      <p:pic>
        <p:nvPicPr>
          <p:cNvPr id="6" name="図 5">
            <a:extLst>
              <a:ext uri="{FF2B5EF4-FFF2-40B4-BE49-F238E27FC236}">
                <a16:creationId xmlns:a16="http://schemas.microsoft.com/office/drawing/2014/main" id="{11692F17-635D-4054-9F53-AEDDFCD8B280}"/>
              </a:ext>
            </a:extLst>
          </p:cNvPr>
          <p:cNvPicPr>
            <a:picLocks noChangeAspect="1"/>
          </p:cNvPicPr>
          <p:nvPr/>
        </p:nvPicPr>
        <p:blipFill>
          <a:blip r:embed="rId2"/>
          <a:stretch>
            <a:fillRect/>
          </a:stretch>
        </p:blipFill>
        <p:spPr>
          <a:xfrm>
            <a:off x="12745453" y="4684129"/>
            <a:ext cx="11294843" cy="8104783"/>
          </a:xfrm>
          <a:prstGeom prst="rect">
            <a:avLst/>
          </a:prstGeom>
        </p:spPr>
      </p:pic>
    </p:spTree>
    <p:extLst>
      <p:ext uri="{BB962C8B-B14F-4D97-AF65-F5344CB8AC3E}">
        <p14:creationId xmlns:p14="http://schemas.microsoft.com/office/powerpoint/2010/main" val="1524090910"/>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四角形"/>
          <p:cNvSpPr/>
          <p:nvPr/>
        </p:nvSpPr>
        <p:spPr>
          <a:xfrm>
            <a:off x="-1" y="-35887"/>
            <a:ext cx="24384001" cy="1416051"/>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733" name="まとめ"/>
          <p:cNvSpPr txBox="1"/>
          <p:nvPr/>
        </p:nvSpPr>
        <p:spPr>
          <a:xfrm>
            <a:off x="11177528" y="329238"/>
            <a:ext cx="1866901" cy="685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4600">
                <a:solidFill>
                  <a:srgbClr val="FFFFFF"/>
                </a:solidFill>
              </a:defRPr>
            </a:lvl1pPr>
          </a:lstStyle>
          <a:p>
            <a:r>
              <a:t>まとめ</a:t>
            </a:r>
          </a:p>
        </p:txBody>
      </p:sp>
      <p:sp>
        <p:nvSpPr>
          <p:cNvPr id="734" name="機械学習の一歩目として、…"/>
          <p:cNvSpPr txBox="1"/>
          <p:nvPr/>
        </p:nvSpPr>
        <p:spPr>
          <a:xfrm>
            <a:off x="4350116" y="1951395"/>
            <a:ext cx="15683781"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500"/>
            </a:pPr>
            <a:r>
              <a:rPr lang="ja-JP" altLang="en-US" dirty="0"/>
              <a:t>実際の授業では機械学習の一歩目として</a:t>
            </a:r>
            <a:r>
              <a:rPr dirty="0" err="1"/>
              <a:t>線形回帰と</a:t>
            </a:r>
            <a:r>
              <a:rPr lang="ja-JP" altLang="en-US" dirty="0"/>
              <a:t>合わせて</a:t>
            </a:r>
            <a:endParaRPr lang="en-US" altLang="ja-JP" dirty="0"/>
          </a:p>
          <a:p>
            <a:pPr>
              <a:defRPr sz="4500"/>
            </a:pPr>
            <a:r>
              <a:rPr dirty="0" err="1"/>
              <a:t>ロジスティック回帰</a:t>
            </a:r>
            <a:r>
              <a:rPr lang="ja-JP" altLang="en-US" dirty="0"/>
              <a:t>も体験してもらっております</a:t>
            </a:r>
            <a:endParaRPr dirty="0"/>
          </a:p>
        </p:txBody>
      </p:sp>
      <p:sp>
        <p:nvSpPr>
          <p:cNvPr id="735" name="次回はもっと多くの機械学習に触れてみたいと思います"/>
          <p:cNvSpPr txBox="1"/>
          <p:nvPr/>
        </p:nvSpPr>
        <p:spPr>
          <a:xfrm>
            <a:off x="5605267" y="11734517"/>
            <a:ext cx="13173478"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500"/>
            </a:lvl1pPr>
          </a:lstStyle>
          <a:p>
            <a:r>
              <a:rPr lang="ja-JP" altLang="en-US" dirty="0"/>
              <a:t>お時間ある方は</a:t>
            </a:r>
            <a:r>
              <a:rPr lang="en-US" altLang="ja-JP" dirty="0" err="1"/>
              <a:t>webclass</a:t>
            </a:r>
            <a:r>
              <a:rPr lang="ja-JP" altLang="en-US" dirty="0"/>
              <a:t>をご確認頂ければ幸いです</a:t>
            </a:r>
            <a:endParaRPr dirty="0"/>
          </a:p>
        </p:txBody>
      </p:sp>
      <p:sp>
        <p:nvSpPr>
          <p:cNvPr id="6" name="①学習モデルの選択(今回は線形回帰)…">
            <a:extLst>
              <a:ext uri="{FF2B5EF4-FFF2-40B4-BE49-F238E27FC236}">
                <a16:creationId xmlns:a16="http://schemas.microsoft.com/office/drawing/2014/main" id="{40A4F8CD-05EA-4B7C-8678-D4DC451FA817}"/>
              </a:ext>
            </a:extLst>
          </p:cNvPr>
          <p:cNvSpPr txBox="1"/>
          <p:nvPr/>
        </p:nvSpPr>
        <p:spPr>
          <a:xfrm>
            <a:off x="1425667" y="4335026"/>
            <a:ext cx="10272992" cy="6011902"/>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500"/>
            </a:pPr>
            <a:r>
              <a:rPr sz="3200" dirty="0"/>
              <a:t>①</a:t>
            </a:r>
            <a:r>
              <a:rPr sz="3200" dirty="0" err="1"/>
              <a:t>学習モデルの選択</a:t>
            </a:r>
            <a:r>
              <a:rPr sz="3200" dirty="0"/>
              <a:t>(</a:t>
            </a:r>
            <a:r>
              <a:rPr sz="3200" dirty="0" err="1"/>
              <a:t>今回は線形回帰</a:t>
            </a:r>
            <a:r>
              <a:rPr sz="3200" dirty="0"/>
              <a:t>)</a:t>
            </a:r>
          </a:p>
          <a:p>
            <a:pPr algn="l">
              <a:defRPr sz="3500"/>
            </a:pPr>
            <a:r>
              <a:rPr sz="3200" dirty="0"/>
              <a:t>(</a:t>
            </a:r>
            <a:r>
              <a:rPr sz="3200" dirty="0" err="1"/>
              <a:t>モデル名</a:t>
            </a:r>
            <a:r>
              <a:rPr sz="3200" dirty="0"/>
              <a:t>) = </a:t>
            </a:r>
            <a:r>
              <a:rPr sz="3200" dirty="0" err="1">
                <a:solidFill>
                  <a:schemeClr val="accent5">
                    <a:hueOff val="-82419"/>
                    <a:satOff val="-9513"/>
                    <a:lumOff val="-16343"/>
                  </a:schemeClr>
                </a:solidFill>
              </a:rPr>
              <a:t>LinearRegression</a:t>
            </a:r>
            <a:r>
              <a:rPr sz="3200" dirty="0"/>
              <a:t>()</a:t>
            </a:r>
          </a:p>
          <a:p>
            <a:pPr algn="l">
              <a:defRPr sz="3500"/>
            </a:pPr>
            <a:endParaRPr sz="3200" dirty="0"/>
          </a:p>
          <a:p>
            <a:pPr algn="l">
              <a:defRPr sz="3500"/>
            </a:pPr>
            <a:r>
              <a:rPr sz="3200" dirty="0"/>
              <a:t>②</a:t>
            </a:r>
            <a:r>
              <a:rPr sz="3200" dirty="0" err="1"/>
              <a:t>データを入れて学習させる</a:t>
            </a:r>
            <a:endParaRPr sz="3200" dirty="0"/>
          </a:p>
          <a:p>
            <a:pPr algn="l">
              <a:defRPr sz="3500"/>
            </a:pPr>
            <a:r>
              <a:rPr sz="3200" dirty="0"/>
              <a:t>(</a:t>
            </a:r>
            <a:r>
              <a:rPr sz="3200" dirty="0" err="1"/>
              <a:t>モデル名</a:t>
            </a:r>
            <a:r>
              <a:rPr sz="3200" dirty="0"/>
              <a:t>).</a:t>
            </a:r>
            <a:r>
              <a:rPr sz="3200" dirty="0">
                <a:solidFill>
                  <a:schemeClr val="accent5">
                    <a:hueOff val="-82419"/>
                    <a:satOff val="-9513"/>
                    <a:lumOff val="-16343"/>
                  </a:schemeClr>
                </a:solidFill>
              </a:rPr>
              <a:t>fit</a:t>
            </a:r>
            <a:r>
              <a:rPr sz="3200" dirty="0"/>
              <a:t>(</a:t>
            </a:r>
            <a:r>
              <a:rPr sz="3200" dirty="0" err="1"/>
              <a:t>説明変数,目的変数</a:t>
            </a:r>
            <a:r>
              <a:rPr sz="3200" dirty="0"/>
              <a:t>)</a:t>
            </a:r>
          </a:p>
          <a:p>
            <a:pPr algn="l">
              <a:defRPr sz="3500"/>
            </a:pPr>
            <a:endParaRPr sz="3200" dirty="0"/>
          </a:p>
          <a:p>
            <a:pPr algn="l">
              <a:defRPr sz="3500"/>
            </a:pPr>
            <a:r>
              <a:rPr sz="3200" dirty="0"/>
              <a:t>③</a:t>
            </a:r>
            <a:r>
              <a:rPr sz="3200" dirty="0" err="1"/>
              <a:t>傾き</a:t>
            </a:r>
            <a:r>
              <a:rPr sz="3200" dirty="0"/>
              <a:t>(</a:t>
            </a:r>
            <a:r>
              <a:rPr sz="3200" dirty="0" err="1"/>
              <a:t>偏回帰係数</a:t>
            </a:r>
            <a:r>
              <a:rPr sz="3200" dirty="0"/>
              <a:t>)</a:t>
            </a:r>
            <a:r>
              <a:rPr sz="3200" dirty="0" err="1"/>
              <a:t>と切片</a:t>
            </a:r>
            <a:r>
              <a:rPr sz="3200" dirty="0"/>
              <a:t>(</a:t>
            </a:r>
            <a:r>
              <a:rPr sz="3200" dirty="0" err="1"/>
              <a:t>定数項</a:t>
            </a:r>
            <a:r>
              <a:rPr sz="3200" dirty="0"/>
              <a:t>)</a:t>
            </a:r>
            <a:r>
              <a:rPr sz="3200" dirty="0" err="1"/>
              <a:t>を求める</a:t>
            </a:r>
            <a:endParaRPr sz="3200" dirty="0"/>
          </a:p>
          <a:p>
            <a:pPr algn="l">
              <a:defRPr sz="3500"/>
            </a:pPr>
            <a:r>
              <a:rPr sz="3200" dirty="0"/>
              <a:t>(</a:t>
            </a:r>
            <a:r>
              <a:rPr sz="3200" dirty="0" err="1"/>
              <a:t>モデル名</a:t>
            </a:r>
            <a:r>
              <a:rPr sz="3200" dirty="0"/>
              <a:t>).</a:t>
            </a:r>
            <a:r>
              <a:rPr sz="3200" dirty="0" err="1">
                <a:solidFill>
                  <a:schemeClr val="accent5">
                    <a:hueOff val="-82419"/>
                    <a:satOff val="-9513"/>
                    <a:lumOff val="-16343"/>
                  </a:schemeClr>
                </a:solidFill>
              </a:rPr>
              <a:t>coef</a:t>
            </a:r>
            <a:r>
              <a:rPr sz="3200" dirty="0">
                <a:solidFill>
                  <a:schemeClr val="accent5">
                    <a:hueOff val="-82419"/>
                    <a:satOff val="-9513"/>
                    <a:lumOff val="-16343"/>
                  </a:schemeClr>
                </a:solidFill>
              </a:rPr>
              <a:t>_</a:t>
            </a:r>
            <a:r>
              <a:rPr sz="3200" dirty="0"/>
              <a:t>             #傾き</a:t>
            </a:r>
          </a:p>
          <a:p>
            <a:pPr algn="l">
              <a:defRPr sz="3500"/>
            </a:pPr>
            <a:r>
              <a:rPr sz="3200" dirty="0"/>
              <a:t>(</a:t>
            </a:r>
            <a:r>
              <a:rPr sz="3200" dirty="0" err="1"/>
              <a:t>モデル名</a:t>
            </a:r>
            <a:r>
              <a:rPr sz="3200" dirty="0"/>
              <a:t>).</a:t>
            </a:r>
            <a:r>
              <a:rPr sz="3200" dirty="0">
                <a:solidFill>
                  <a:schemeClr val="accent5">
                    <a:hueOff val="-82419"/>
                    <a:satOff val="-9513"/>
                    <a:lumOff val="-16343"/>
                  </a:schemeClr>
                </a:solidFill>
              </a:rPr>
              <a:t>intercept_ </a:t>
            </a:r>
            <a:r>
              <a:rPr sz="3200" dirty="0"/>
              <a:t>     #切片</a:t>
            </a:r>
          </a:p>
          <a:p>
            <a:pPr algn="l">
              <a:defRPr sz="3500"/>
            </a:pPr>
            <a:endParaRPr sz="3200" dirty="0"/>
          </a:p>
          <a:p>
            <a:pPr algn="l">
              <a:defRPr sz="3500"/>
            </a:pPr>
            <a:r>
              <a:rPr sz="3200" dirty="0"/>
              <a:t>④</a:t>
            </a:r>
            <a:r>
              <a:rPr sz="3200" dirty="0" err="1"/>
              <a:t>予測を行う</a:t>
            </a:r>
            <a:r>
              <a:rPr lang="en-US" sz="3200" dirty="0"/>
              <a:t> </a:t>
            </a:r>
            <a:endParaRPr sz="3200" dirty="0"/>
          </a:p>
          <a:p>
            <a:pPr algn="l">
              <a:defRPr sz="3500"/>
            </a:pPr>
            <a:r>
              <a:rPr sz="3200" dirty="0"/>
              <a:t>(</a:t>
            </a:r>
            <a:r>
              <a:rPr sz="3200" dirty="0" err="1"/>
              <a:t>モデル名</a:t>
            </a:r>
            <a:r>
              <a:rPr sz="3200" dirty="0"/>
              <a:t>).</a:t>
            </a:r>
            <a:r>
              <a:rPr sz="3200" dirty="0">
                <a:solidFill>
                  <a:schemeClr val="accent5">
                    <a:hueOff val="-82419"/>
                    <a:satOff val="-9513"/>
                    <a:lumOff val="-16343"/>
                  </a:schemeClr>
                </a:solidFill>
              </a:rPr>
              <a:t>predict</a:t>
            </a:r>
            <a:r>
              <a:rPr sz="3200" dirty="0"/>
              <a:t>(</a:t>
            </a:r>
            <a:r>
              <a:rPr sz="3200" dirty="0" err="1"/>
              <a:t>新たな説明変数</a:t>
            </a:r>
            <a:r>
              <a:rPr sz="3200" dirty="0"/>
              <a:t>) </a:t>
            </a:r>
          </a:p>
        </p:txBody>
      </p:sp>
      <p:sp>
        <p:nvSpPr>
          <p:cNvPr id="7" name="①学習モデルの選択(今回は線形回帰)…">
            <a:extLst>
              <a:ext uri="{FF2B5EF4-FFF2-40B4-BE49-F238E27FC236}">
                <a16:creationId xmlns:a16="http://schemas.microsoft.com/office/drawing/2014/main" id="{87334C97-CB68-40D5-B7B1-EE5BF736CFCF}"/>
              </a:ext>
            </a:extLst>
          </p:cNvPr>
          <p:cNvSpPr txBox="1"/>
          <p:nvPr/>
        </p:nvSpPr>
        <p:spPr>
          <a:xfrm>
            <a:off x="12685343" y="4335026"/>
            <a:ext cx="10718850" cy="65043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4500"/>
            </a:pPr>
            <a:r>
              <a:rPr sz="3200" dirty="0"/>
              <a:t>①</a:t>
            </a:r>
            <a:r>
              <a:rPr sz="3200" dirty="0" err="1"/>
              <a:t>学習モデルの選択</a:t>
            </a:r>
            <a:r>
              <a:rPr sz="3200" dirty="0"/>
              <a:t>(</a:t>
            </a:r>
            <a:r>
              <a:rPr sz="3200" dirty="0" err="1"/>
              <a:t>今回は</a:t>
            </a:r>
            <a:r>
              <a:rPr lang="ja-JP" altLang="en-US" sz="3200" dirty="0"/>
              <a:t>ロジスティック回帰</a:t>
            </a:r>
            <a:r>
              <a:rPr sz="3200" dirty="0"/>
              <a:t>)</a:t>
            </a:r>
          </a:p>
          <a:p>
            <a:pPr algn="l">
              <a:defRPr sz="4500"/>
            </a:pPr>
            <a:r>
              <a:rPr sz="3200" dirty="0"/>
              <a:t>(</a:t>
            </a:r>
            <a:r>
              <a:rPr sz="3200" dirty="0" err="1"/>
              <a:t>モデル名</a:t>
            </a:r>
            <a:r>
              <a:rPr sz="3200" dirty="0"/>
              <a:t>) = </a:t>
            </a:r>
            <a:r>
              <a:rPr sz="3200" dirty="0" err="1">
                <a:solidFill>
                  <a:schemeClr val="accent5">
                    <a:hueOff val="-82419"/>
                    <a:satOff val="-9513"/>
                    <a:lumOff val="-16343"/>
                  </a:schemeClr>
                </a:solidFill>
              </a:rPr>
              <a:t>L</a:t>
            </a:r>
            <a:r>
              <a:rPr lang="en-US" sz="3200" dirty="0" err="1">
                <a:solidFill>
                  <a:schemeClr val="accent5">
                    <a:hueOff val="-82419"/>
                    <a:satOff val="-9513"/>
                    <a:lumOff val="-16343"/>
                  </a:schemeClr>
                </a:solidFill>
              </a:rPr>
              <a:t>ogistic</a:t>
            </a:r>
            <a:r>
              <a:rPr sz="3200" dirty="0" err="1">
                <a:solidFill>
                  <a:schemeClr val="accent5">
                    <a:hueOff val="-82419"/>
                    <a:satOff val="-9513"/>
                    <a:lumOff val="-16343"/>
                  </a:schemeClr>
                </a:solidFill>
              </a:rPr>
              <a:t>Regression</a:t>
            </a:r>
            <a:r>
              <a:rPr sz="3200" dirty="0"/>
              <a:t>()</a:t>
            </a:r>
          </a:p>
          <a:p>
            <a:pPr algn="l">
              <a:defRPr sz="4500"/>
            </a:pPr>
            <a:endParaRPr sz="3200" dirty="0"/>
          </a:p>
          <a:p>
            <a:pPr algn="l">
              <a:defRPr sz="4500"/>
            </a:pPr>
            <a:r>
              <a:rPr sz="3200" dirty="0"/>
              <a:t>②</a:t>
            </a:r>
            <a:r>
              <a:rPr sz="3200" dirty="0" err="1"/>
              <a:t>データを入れて学習させる</a:t>
            </a:r>
            <a:endParaRPr sz="3200" dirty="0"/>
          </a:p>
          <a:p>
            <a:pPr algn="l">
              <a:defRPr sz="4500"/>
            </a:pPr>
            <a:r>
              <a:rPr sz="3200" dirty="0"/>
              <a:t>(</a:t>
            </a:r>
            <a:r>
              <a:rPr sz="3200" dirty="0" err="1"/>
              <a:t>モデル名</a:t>
            </a:r>
            <a:r>
              <a:rPr sz="3200" dirty="0"/>
              <a:t>).</a:t>
            </a:r>
            <a:r>
              <a:rPr sz="3200" dirty="0">
                <a:solidFill>
                  <a:schemeClr val="accent5">
                    <a:hueOff val="-82419"/>
                    <a:satOff val="-9513"/>
                    <a:lumOff val="-16343"/>
                  </a:schemeClr>
                </a:solidFill>
              </a:rPr>
              <a:t>fit</a:t>
            </a:r>
            <a:r>
              <a:rPr sz="3200" dirty="0"/>
              <a:t>(</a:t>
            </a:r>
            <a:r>
              <a:rPr sz="3200" dirty="0" err="1"/>
              <a:t>説明変数,目的変数</a:t>
            </a:r>
            <a:r>
              <a:rPr sz="3200" dirty="0"/>
              <a:t>)</a:t>
            </a:r>
          </a:p>
          <a:p>
            <a:pPr algn="l">
              <a:defRPr sz="4500"/>
            </a:pPr>
            <a:endParaRPr sz="3200" dirty="0"/>
          </a:p>
          <a:p>
            <a:pPr algn="l">
              <a:defRPr sz="4500"/>
            </a:pPr>
            <a:r>
              <a:rPr sz="3200" dirty="0"/>
              <a:t>③</a:t>
            </a:r>
            <a:r>
              <a:rPr sz="3200" dirty="0" err="1"/>
              <a:t>傾き</a:t>
            </a:r>
            <a:r>
              <a:rPr sz="3200" dirty="0"/>
              <a:t>(</a:t>
            </a:r>
            <a:r>
              <a:rPr sz="3200" dirty="0" err="1"/>
              <a:t>偏回帰係数</a:t>
            </a:r>
            <a:r>
              <a:rPr sz="3200" dirty="0"/>
              <a:t>)</a:t>
            </a:r>
            <a:r>
              <a:rPr sz="3200" dirty="0" err="1"/>
              <a:t>と切片</a:t>
            </a:r>
            <a:r>
              <a:rPr sz="3200" dirty="0"/>
              <a:t>(</a:t>
            </a:r>
            <a:r>
              <a:rPr sz="3200" dirty="0" err="1"/>
              <a:t>定数項</a:t>
            </a:r>
            <a:r>
              <a:rPr sz="3200" dirty="0"/>
              <a:t>)</a:t>
            </a:r>
            <a:r>
              <a:rPr sz="3200" dirty="0" err="1"/>
              <a:t>を求める</a:t>
            </a:r>
            <a:endParaRPr sz="3200" dirty="0"/>
          </a:p>
          <a:p>
            <a:pPr algn="l">
              <a:defRPr sz="4500"/>
            </a:pPr>
            <a:r>
              <a:rPr sz="3200" dirty="0"/>
              <a:t>(</a:t>
            </a:r>
            <a:r>
              <a:rPr sz="3200" dirty="0" err="1"/>
              <a:t>モデル名</a:t>
            </a:r>
            <a:r>
              <a:rPr sz="3200" dirty="0"/>
              <a:t>).</a:t>
            </a:r>
            <a:r>
              <a:rPr sz="3200" dirty="0" err="1">
                <a:solidFill>
                  <a:schemeClr val="accent5">
                    <a:hueOff val="-82419"/>
                    <a:satOff val="-9513"/>
                    <a:lumOff val="-16343"/>
                  </a:schemeClr>
                </a:solidFill>
              </a:rPr>
              <a:t>coef</a:t>
            </a:r>
            <a:r>
              <a:rPr sz="3200" dirty="0">
                <a:solidFill>
                  <a:schemeClr val="accent5">
                    <a:hueOff val="-82419"/>
                    <a:satOff val="-9513"/>
                    <a:lumOff val="-16343"/>
                  </a:schemeClr>
                </a:solidFill>
              </a:rPr>
              <a:t>_</a:t>
            </a:r>
            <a:r>
              <a:rPr sz="3200" dirty="0"/>
              <a:t>             #傾き</a:t>
            </a:r>
          </a:p>
          <a:p>
            <a:pPr algn="l">
              <a:defRPr sz="4500"/>
            </a:pPr>
            <a:r>
              <a:rPr sz="3200" dirty="0"/>
              <a:t>(</a:t>
            </a:r>
            <a:r>
              <a:rPr sz="3200" dirty="0" err="1"/>
              <a:t>モデル名</a:t>
            </a:r>
            <a:r>
              <a:rPr sz="3200" dirty="0"/>
              <a:t>).</a:t>
            </a:r>
            <a:r>
              <a:rPr sz="3200" dirty="0">
                <a:solidFill>
                  <a:schemeClr val="accent5">
                    <a:hueOff val="-82419"/>
                    <a:satOff val="-9513"/>
                    <a:lumOff val="-16343"/>
                  </a:schemeClr>
                </a:solidFill>
              </a:rPr>
              <a:t>intercept_ </a:t>
            </a:r>
            <a:r>
              <a:rPr sz="3200" dirty="0"/>
              <a:t>     #切片</a:t>
            </a:r>
          </a:p>
          <a:p>
            <a:pPr algn="l">
              <a:defRPr sz="4500"/>
            </a:pPr>
            <a:endParaRPr sz="3200" dirty="0"/>
          </a:p>
          <a:p>
            <a:pPr algn="l">
              <a:defRPr sz="4500"/>
            </a:pPr>
            <a:r>
              <a:rPr sz="3200" dirty="0"/>
              <a:t>④</a:t>
            </a:r>
            <a:r>
              <a:rPr sz="3200" dirty="0" err="1"/>
              <a:t>予測を行う</a:t>
            </a:r>
            <a:endParaRPr sz="3200" dirty="0"/>
          </a:p>
          <a:p>
            <a:pPr algn="l">
              <a:defRPr sz="4500"/>
            </a:pPr>
            <a:r>
              <a:rPr sz="3200" dirty="0"/>
              <a:t>(</a:t>
            </a:r>
            <a:r>
              <a:rPr sz="3200" dirty="0" err="1"/>
              <a:t>モデル名</a:t>
            </a:r>
            <a:r>
              <a:rPr sz="3200" dirty="0"/>
              <a:t>).</a:t>
            </a:r>
            <a:r>
              <a:rPr sz="3200" dirty="0">
                <a:solidFill>
                  <a:schemeClr val="accent5">
                    <a:hueOff val="-82419"/>
                    <a:satOff val="-9513"/>
                    <a:lumOff val="-16343"/>
                  </a:schemeClr>
                </a:solidFill>
              </a:rPr>
              <a:t>predict</a:t>
            </a:r>
            <a:r>
              <a:rPr sz="3200" dirty="0"/>
              <a:t>(</a:t>
            </a:r>
            <a:r>
              <a:rPr sz="3200" dirty="0" err="1"/>
              <a:t>新たな説明変数</a:t>
            </a:r>
            <a:r>
              <a:rPr sz="3200" dirty="0"/>
              <a:t>) </a:t>
            </a:r>
            <a:endParaRPr lang="en-US" sz="3200" dirty="0"/>
          </a:p>
          <a:p>
            <a:pPr algn="l">
              <a:defRPr sz="4500"/>
            </a:pPr>
            <a:r>
              <a:rPr lang="en-US" sz="3200" dirty="0"/>
              <a:t>(</a:t>
            </a:r>
            <a:r>
              <a:rPr lang="ja-JP" altLang="en-US" sz="3200" dirty="0"/>
              <a:t>モデル名</a:t>
            </a:r>
            <a:r>
              <a:rPr lang="en-US" altLang="ja-JP" sz="3200" dirty="0"/>
              <a:t>).</a:t>
            </a:r>
            <a:r>
              <a:rPr lang="en-US" altLang="ja-JP" sz="3200" dirty="0" err="1">
                <a:solidFill>
                  <a:srgbClr val="FF0000"/>
                </a:solidFill>
              </a:rPr>
              <a:t>predict_proba</a:t>
            </a:r>
            <a:r>
              <a:rPr lang="en-US" altLang="ja-JP" sz="3200" dirty="0"/>
              <a:t>(</a:t>
            </a:r>
            <a:r>
              <a:rPr lang="ja-JP" altLang="en-US" sz="3200" dirty="0"/>
              <a:t>新たな説明変数） </a:t>
            </a:r>
            <a:endParaRPr sz="3200" dirty="0"/>
          </a:p>
        </p:txBody>
      </p:sp>
      <p:sp>
        <p:nvSpPr>
          <p:cNvPr id="2" name="スライド番号プレースホルダー 1">
            <a:extLst>
              <a:ext uri="{FF2B5EF4-FFF2-40B4-BE49-F238E27FC236}">
                <a16:creationId xmlns:a16="http://schemas.microsoft.com/office/drawing/2014/main" id="{4162AF64-D609-2568-9E44-AEE3174E5AE2}"/>
              </a:ext>
            </a:extLst>
          </p:cNvPr>
          <p:cNvSpPr>
            <a:spLocks noGrp="1"/>
          </p:cNvSpPr>
          <p:nvPr>
            <p:ph type="sldNum" sz="quarter" idx="2"/>
          </p:nvPr>
        </p:nvSpPr>
        <p:spPr/>
        <p:txBody>
          <a:bodyPr/>
          <a:lstStyle/>
          <a:p>
            <a:fld id="{86CB4B4D-7CA3-9044-876B-883B54F8677D}" type="slidenum">
              <a:rPr lang="en-US" altLang="ja-JP" smtClean="0"/>
              <a:t>78</a:t>
            </a:fld>
            <a:endParaRPr lang="ja-JP"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①エディタに文を書き、”実行”で(上から順に)全ての行を実行する…"/>
          <p:cNvSpPr txBox="1"/>
          <p:nvPr/>
        </p:nvSpPr>
        <p:spPr>
          <a:xfrm>
            <a:off x="5278816" y="1883555"/>
            <a:ext cx="13826368" cy="2257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500">
                <a:solidFill>
                  <a:srgbClr val="000002"/>
                </a:solidFill>
                <a:latin typeface="ヒラギノ丸ゴ ProN W4"/>
                <a:ea typeface="ヒラギノ丸ゴ ProN W4"/>
                <a:cs typeface="ヒラギノ丸ゴ ProN W4"/>
                <a:sym typeface="ヒラギノ丸ゴ ProN W4"/>
              </a:defRPr>
            </a:pPr>
            <a:r>
              <a:rPr dirty="0"/>
              <a:t>①</a:t>
            </a:r>
            <a:r>
              <a:rPr dirty="0" err="1"/>
              <a:t>エディタに文を書き</a:t>
            </a:r>
            <a:r>
              <a:rPr dirty="0"/>
              <a:t>、”</a:t>
            </a:r>
            <a:r>
              <a:rPr dirty="0" err="1"/>
              <a:t>実行”で</a:t>
            </a:r>
            <a:r>
              <a:rPr dirty="0"/>
              <a:t>(</a:t>
            </a:r>
            <a:r>
              <a:rPr dirty="0" err="1"/>
              <a:t>上から順に</a:t>
            </a:r>
            <a:r>
              <a:rPr dirty="0"/>
              <a:t>)</a:t>
            </a:r>
            <a:r>
              <a:rPr dirty="0" err="1"/>
              <a:t>全ての行を実行する</a:t>
            </a:r>
            <a:endParaRPr dirty="0"/>
          </a:p>
          <a:p>
            <a:pPr algn="l">
              <a:defRPr sz="3500">
                <a:solidFill>
                  <a:srgbClr val="000002"/>
                </a:solidFill>
                <a:latin typeface="ヒラギノ丸ゴ ProN W4"/>
                <a:ea typeface="ヒラギノ丸ゴ ProN W4"/>
                <a:cs typeface="ヒラギノ丸ゴ ProN W4"/>
                <a:sym typeface="ヒラギノ丸ゴ ProN W4"/>
              </a:defRPr>
            </a:pPr>
            <a:r>
              <a:rPr dirty="0"/>
              <a:t>②</a:t>
            </a:r>
            <a:r>
              <a:rPr dirty="0" err="1"/>
              <a:t>エディタに文を書き</a:t>
            </a:r>
            <a:r>
              <a:rPr dirty="0"/>
              <a:t>、”</a:t>
            </a:r>
            <a:r>
              <a:rPr lang="ja-JP" altLang="en-US" dirty="0"/>
              <a:t>選択行を</a:t>
            </a:r>
            <a:r>
              <a:rPr dirty="0" err="1"/>
              <a:t>実行”で</a:t>
            </a:r>
            <a:r>
              <a:rPr lang="ja-JP" altLang="en-US" dirty="0"/>
              <a:t>選んだ行を</a:t>
            </a:r>
            <a:r>
              <a:rPr dirty="0" err="1"/>
              <a:t>実行する</a:t>
            </a:r>
            <a:endParaRPr dirty="0"/>
          </a:p>
          <a:p>
            <a:pPr algn="l">
              <a:defRPr sz="3500">
                <a:solidFill>
                  <a:srgbClr val="000002"/>
                </a:solidFill>
                <a:latin typeface="ヒラギノ丸ゴ ProN W4"/>
                <a:ea typeface="ヒラギノ丸ゴ ProN W4"/>
                <a:cs typeface="ヒラギノ丸ゴ ProN W4"/>
                <a:sym typeface="ヒラギノ丸ゴ ProN W4"/>
              </a:defRPr>
            </a:pPr>
            <a:r>
              <a:rPr dirty="0"/>
              <a:t>③</a:t>
            </a:r>
            <a:r>
              <a:rPr dirty="0" err="1"/>
              <a:t>コンソールに直接書き込み、enterで実行する</a:t>
            </a:r>
            <a:endParaRPr dirty="0"/>
          </a:p>
          <a:p>
            <a:pPr algn="l">
              <a:defRPr sz="3500">
                <a:solidFill>
                  <a:srgbClr val="000002"/>
                </a:solidFill>
                <a:latin typeface="ヒラギノ丸ゴ ProN W4"/>
                <a:ea typeface="ヒラギノ丸ゴ ProN W4"/>
                <a:cs typeface="ヒラギノ丸ゴ ProN W4"/>
                <a:sym typeface="ヒラギノ丸ゴ ProN W4"/>
              </a:defRPr>
            </a:pPr>
            <a:r>
              <a:rPr dirty="0"/>
              <a:t>　　→</a:t>
            </a:r>
            <a:r>
              <a:rPr dirty="0" err="1"/>
              <a:t>結果は全てコンソールに表示される</a:t>
            </a:r>
            <a:endParaRPr dirty="0"/>
          </a:p>
        </p:txBody>
      </p:sp>
      <p:sp>
        <p:nvSpPr>
          <p:cNvPr id="293" name="四角形"/>
          <p:cNvSpPr/>
          <p:nvPr/>
        </p:nvSpPr>
        <p:spPr>
          <a:xfrm>
            <a:off x="-9021" y="-24203"/>
            <a:ext cx="24402042" cy="1326036"/>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defTabSz="825500">
              <a:defRPr sz="3200">
                <a:solidFill>
                  <a:srgbClr val="FFFFFF"/>
                </a:solidFill>
              </a:defRPr>
            </a:pPr>
            <a:endParaRPr/>
          </a:p>
        </p:txBody>
      </p:sp>
      <p:sp>
        <p:nvSpPr>
          <p:cNvPr id="294" name="Spyderの実行方法"/>
          <p:cNvSpPr txBox="1"/>
          <p:nvPr/>
        </p:nvSpPr>
        <p:spPr>
          <a:xfrm>
            <a:off x="9244931" y="219715"/>
            <a:ext cx="6358460"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800">
                <a:solidFill>
                  <a:srgbClr val="FFFFFE"/>
                </a:solidFill>
                <a:latin typeface="ヒラギノ丸ゴ ProN W4"/>
                <a:ea typeface="ヒラギノ丸ゴ ProN W4"/>
                <a:cs typeface="ヒラギノ丸ゴ ProN W4"/>
                <a:sym typeface="ヒラギノ丸ゴ ProN W4"/>
              </a:defRPr>
            </a:lvl1pPr>
          </a:lstStyle>
          <a:p>
            <a:r>
              <a:t>Spyderの実行方法</a:t>
            </a:r>
          </a:p>
        </p:txBody>
      </p:sp>
      <p:sp>
        <p:nvSpPr>
          <p:cNvPr id="295" name="③は対話的(チャットのように)すぐ結果が表示されるのですが、長い文を書くときや文を修正、保存するにはエディタの使用が適してますので今回は①②で行います。"/>
          <p:cNvSpPr txBox="1"/>
          <p:nvPr/>
        </p:nvSpPr>
        <p:spPr>
          <a:xfrm>
            <a:off x="3739239" y="12414168"/>
            <a:ext cx="16905522"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500">
                <a:solidFill>
                  <a:srgbClr val="000002"/>
                </a:solidFill>
                <a:latin typeface="ヒラギノ丸ゴ ProN W4"/>
                <a:ea typeface="ヒラギノ丸ゴ ProN W4"/>
                <a:cs typeface="ヒラギノ丸ゴ ProN W4"/>
                <a:sym typeface="ヒラギノ丸ゴ ProN W4"/>
              </a:defRPr>
            </a:lvl1pPr>
          </a:lstStyle>
          <a:p>
            <a:r>
              <a:t>③は対話的(チャットのように)すぐ結果が表示されるのですが、長い文を書くときや文を修正、保存するにはエディタの使用が適してますので今回は①②で行います。</a:t>
            </a:r>
          </a:p>
        </p:txBody>
      </p:sp>
      <p:pic>
        <p:nvPicPr>
          <p:cNvPr id="3" name="図 2">
            <a:extLst>
              <a:ext uri="{FF2B5EF4-FFF2-40B4-BE49-F238E27FC236}">
                <a16:creationId xmlns:a16="http://schemas.microsoft.com/office/drawing/2014/main" id="{1F6966FE-F230-4DD8-9E51-FD8263894890}"/>
              </a:ext>
            </a:extLst>
          </p:cNvPr>
          <p:cNvPicPr>
            <a:picLocks noChangeAspect="1"/>
          </p:cNvPicPr>
          <p:nvPr/>
        </p:nvPicPr>
        <p:blipFill>
          <a:blip r:embed="rId2"/>
          <a:stretch>
            <a:fillRect/>
          </a:stretch>
        </p:blipFill>
        <p:spPr>
          <a:xfrm>
            <a:off x="5506015" y="4548670"/>
            <a:ext cx="12435548" cy="70561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CA11B9C-84DB-4B7D-86C6-748AEAF2319C}"/>
              </a:ext>
            </a:extLst>
          </p:cNvPr>
          <p:cNvPicPr>
            <a:picLocks noChangeAspect="1"/>
          </p:cNvPicPr>
          <p:nvPr/>
        </p:nvPicPr>
        <p:blipFill rotWithShape="1">
          <a:blip r:embed="rId2"/>
          <a:srcRect t="14517" b="14365"/>
          <a:stretch/>
        </p:blipFill>
        <p:spPr>
          <a:xfrm>
            <a:off x="1110919" y="2862261"/>
            <a:ext cx="21238849" cy="10268827"/>
          </a:xfrm>
          <a:prstGeom prst="rect">
            <a:avLst/>
          </a:prstGeom>
          <a:ln>
            <a:solidFill>
              <a:schemeClr val="tx1"/>
            </a:solidFill>
          </a:ln>
        </p:spPr>
      </p:pic>
      <p:sp>
        <p:nvSpPr>
          <p:cNvPr id="211" name="四角形"/>
          <p:cNvSpPr/>
          <p:nvPr/>
        </p:nvSpPr>
        <p:spPr>
          <a:xfrm>
            <a:off x="-9021" y="-24203"/>
            <a:ext cx="24402042" cy="1326036"/>
          </a:xfrm>
          <a:prstGeom prst="rect">
            <a:avLst/>
          </a:prstGeom>
          <a:gradFill>
            <a:gsLst>
              <a:gs pos="0">
                <a:srgbClr val="373130"/>
              </a:gs>
              <a:gs pos="100000">
                <a:srgbClr val="CDD3D5"/>
              </a:gs>
            </a:gsLst>
            <a:lin ang="5400000"/>
          </a:gradFill>
          <a:ln w="12700">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3" name="楕円"/>
          <p:cNvSpPr/>
          <p:nvPr/>
        </p:nvSpPr>
        <p:spPr>
          <a:xfrm>
            <a:off x="1184300" y="3003895"/>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4" name="楕円"/>
          <p:cNvSpPr/>
          <p:nvPr/>
        </p:nvSpPr>
        <p:spPr>
          <a:xfrm>
            <a:off x="2453765" y="3003895"/>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5" name="楕円"/>
          <p:cNvSpPr/>
          <p:nvPr/>
        </p:nvSpPr>
        <p:spPr>
          <a:xfrm>
            <a:off x="3815913" y="3003895"/>
            <a:ext cx="1025155"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6" name="楕円"/>
          <p:cNvSpPr/>
          <p:nvPr/>
        </p:nvSpPr>
        <p:spPr>
          <a:xfrm>
            <a:off x="9021828" y="2965153"/>
            <a:ext cx="1025155"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7" name="楕円"/>
          <p:cNvSpPr/>
          <p:nvPr/>
        </p:nvSpPr>
        <p:spPr>
          <a:xfrm>
            <a:off x="13080665" y="2980862"/>
            <a:ext cx="1025156" cy="1270001"/>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8" name="楕円"/>
          <p:cNvSpPr/>
          <p:nvPr/>
        </p:nvSpPr>
        <p:spPr>
          <a:xfrm>
            <a:off x="1329621" y="4791086"/>
            <a:ext cx="5497565" cy="1622853"/>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19" name="楕円"/>
          <p:cNvSpPr/>
          <p:nvPr/>
        </p:nvSpPr>
        <p:spPr>
          <a:xfrm>
            <a:off x="2836599" y="10468988"/>
            <a:ext cx="4341570" cy="1136650"/>
          </a:xfrm>
          <a:prstGeom prst="ellipse">
            <a:avLst/>
          </a:prstGeom>
          <a:ln w="88900">
            <a:solidFill>
              <a:schemeClr val="accent5">
                <a:hueOff val="-82419"/>
                <a:satOff val="-9513"/>
                <a:lumOff val="-16343"/>
              </a:schemeClr>
            </a:solidFill>
            <a:miter lim="400000"/>
          </a:ln>
        </p:spPr>
        <p:txBody>
          <a:bodyPr lIns="50800" tIns="50800" rIns="50800" bIns="50800" anchor="ctr"/>
          <a:lstStyle/>
          <a:p>
            <a:pPr>
              <a:defRPr sz="3200">
                <a:solidFill>
                  <a:srgbClr val="FFFFFF"/>
                </a:solidFill>
                <a:latin typeface="+mn-lt"/>
                <a:ea typeface="+mn-ea"/>
                <a:cs typeface="+mn-cs"/>
                <a:sym typeface="ヒラギノ角ゴ ProN W3"/>
              </a:defRPr>
            </a:pPr>
            <a:endParaRPr/>
          </a:p>
        </p:txBody>
      </p:sp>
      <p:sp>
        <p:nvSpPr>
          <p:cNvPr id="220" name="ファイルを開く"/>
          <p:cNvSpPr txBox="1"/>
          <p:nvPr/>
        </p:nvSpPr>
        <p:spPr>
          <a:xfrm>
            <a:off x="3877555" y="1337312"/>
            <a:ext cx="3780878"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ファイルを開く</a:t>
            </a:r>
          </a:p>
        </p:txBody>
      </p:sp>
      <p:sp>
        <p:nvSpPr>
          <p:cNvPr id="221" name="保存"/>
          <p:cNvSpPr txBox="1"/>
          <p:nvPr/>
        </p:nvSpPr>
        <p:spPr>
          <a:xfrm>
            <a:off x="5745404" y="2024353"/>
            <a:ext cx="1508511"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保存</a:t>
            </a:r>
          </a:p>
        </p:txBody>
      </p:sp>
      <p:sp>
        <p:nvSpPr>
          <p:cNvPr id="222" name="実行"/>
          <p:cNvSpPr txBox="1"/>
          <p:nvPr/>
        </p:nvSpPr>
        <p:spPr>
          <a:xfrm>
            <a:off x="10313605" y="1749973"/>
            <a:ext cx="1508511"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実行</a:t>
            </a:r>
          </a:p>
        </p:txBody>
      </p:sp>
      <p:sp>
        <p:nvSpPr>
          <p:cNvPr id="223" name="線"/>
          <p:cNvSpPr/>
          <p:nvPr/>
        </p:nvSpPr>
        <p:spPr>
          <a:xfrm flipV="1">
            <a:off x="1696877" y="2451445"/>
            <a:ext cx="1" cy="55245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4" name="線"/>
          <p:cNvSpPr/>
          <p:nvPr/>
        </p:nvSpPr>
        <p:spPr>
          <a:xfrm flipV="1">
            <a:off x="3442327" y="1982435"/>
            <a:ext cx="1272154" cy="1272154"/>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5" name="新規ファイル作成"/>
          <p:cNvSpPr txBox="1"/>
          <p:nvPr/>
        </p:nvSpPr>
        <p:spPr>
          <a:xfrm>
            <a:off x="253388" y="1800954"/>
            <a:ext cx="3965947" cy="552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t>新規ファイル作成</a:t>
            </a:r>
          </a:p>
        </p:txBody>
      </p:sp>
      <p:sp>
        <p:nvSpPr>
          <p:cNvPr id="226" name="線"/>
          <p:cNvSpPr/>
          <p:nvPr/>
        </p:nvSpPr>
        <p:spPr>
          <a:xfrm flipV="1">
            <a:off x="4643626" y="2313062"/>
            <a:ext cx="1045492" cy="749376"/>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7" name="線"/>
          <p:cNvSpPr/>
          <p:nvPr/>
        </p:nvSpPr>
        <p:spPr>
          <a:xfrm flipV="1">
            <a:off x="9658447" y="2026198"/>
            <a:ext cx="465159" cy="92208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28" name="現在開いているファイル名"/>
          <p:cNvSpPr txBox="1"/>
          <p:nvPr/>
        </p:nvSpPr>
        <p:spPr>
          <a:xfrm>
            <a:off x="7004682" y="4927980"/>
            <a:ext cx="3606892" cy="1225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latin typeface="ヒラギノ丸ゴ ProN W4"/>
                <a:ea typeface="ヒラギノ丸ゴ ProN W4"/>
                <a:cs typeface="ヒラギノ丸ゴ ProN W4"/>
                <a:sym typeface="ヒラギノ丸ゴ ProN W4"/>
              </a:defRPr>
            </a:lvl1pPr>
          </a:lstStyle>
          <a:p>
            <a:r>
              <a:rPr dirty="0" err="1"/>
              <a:t>現在開いているファイル名</a:t>
            </a:r>
            <a:endParaRPr dirty="0"/>
          </a:p>
        </p:txBody>
      </p:sp>
      <p:sp>
        <p:nvSpPr>
          <p:cNvPr id="229" name="これから書き始めるカーソル"/>
          <p:cNvSpPr txBox="1"/>
          <p:nvPr/>
        </p:nvSpPr>
        <p:spPr>
          <a:xfrm>
            <a:off x="6147848" y="11475812"/>
            <a:ext cx="4165757" cy="1225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latin typeface="ヒラギノ丸ゴ ProN W4"/>
                <a:ea typeface="ヒラギノ丸ゴ ProN W4"/>
                <a:cs typeface="ヒラギノ丸ゴ ProN W4"/>
                <a:sym typeface="ヒラギノ丸ゴ ProN W4"/>
              </a:defRPr>
            </a:lvl1pPr>
          </a:lstStyle>
          <a:p>
            <a:r>
              <a:rPr dirty="0" err="1"/>
              <a:t>これから書き始めるカーソル</a:t>
            </a:r>
            <a:endParaRPr dirty="0"/>
          </a:p>
        </p:txBody>
      </p:sp>
      <p:sp>
        <p:nvSpPr>
          <p:cNvPr id="230" name="1行ずつ実行"/>
          <p:cNvSpPr txBox="1"/>
          <p:nvPr/>
        </p:nvSpPr>
        <p:spPr>
          <a:xfrm>
            <a:off x="14318973" y="1661835"/>
            <a:ext cx="2808412" cy="64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defRPr sz="3500">
                <a:solidFill>
                  <a:srgbClr val="000002"/>
                </a:solidFill>
                <a:latin typeface="ヒラギノ丸ゴ ProN W4"/>
                <a:ea typeface="ヒラギノ丸ゴ ProN W4"/>
                <a:cs typeface="ヒラギノ丸ゴ ProN W4"/>
                <a:sym typeface="ヒラギノ丸ゴ ProN W4"/>
              </a:defRPr>
            </a:lvl1pPr>
          </a:lstStyle>
          <a:p>
            <a:r>
              <a:rPr lang="ja-JP" altLang="en-US" dirty="0"/>
              <a:t>選択行を</a:t>
            </a:r>
            <a:r>
              <a:rPr dirty="0" err="1"/>
              <a:t>実行</a:t>
            </a:r>
            <a:endParaRPr dirty="0"/>
          </a:p>
        </p:txBody>
      </p:sp>
      <p:sp>
        <p:nvSpPr>
          <p:cNvPr id="231" name="線"/>
          <p:cNvSpPr/>
          <p:nvPr/>
        </p:nvSpPr>
        <p:spPr>
          <a:xfrm flipV="1">
            <a:off x="13712851" y="2121303"/>
            <a:ext cx="465159" cy="922080"/>
          </a:xfrm>
          <a:prstGeom prst="line">
            <a:avLst/>
          </a:prstGeom>
          <a:ln w="88900">
            <a:solidFill>
              <a:schemeClr val="accent5">
                <a:hueOff val="-82419"/>
                <a:satOff val="-9513"/>
                <a:lumOff val="-16343"/>
              </a:schemeClr>
            </a:solidFill>
            <a:miter lim="400000"/>
          </a:ln>
        </p:spPr>
        <p:txBody>
          <a:bodyPr lIns="50800" tIns="50800" rIns="50800" bIns="50800" anchor="ctr"/>
          <a:lstStyle/>
          <a:p>
            <a:pPr defTabSz="2438338">
              <a:defRPr sz="2400">
                <a:solidFill>
                  <a:srgbClr val="5E5E5E"/>
                </a:solidFill>
                <a:latin typeface="+mn-lt"/>
                <a:ea typeface="+mn-ea"/>
                <a:cs typeface="+mn-cs"/>
                <a:sym typeface="ヒラギノ角ゴ ProN W3"/>
              </a:defRPr>
            </a:pPr>
            <a:endParaRPr/>
          </a:p>
        </p:txBody>
      </p:sp>
      <p:sp>
        <p:nvSpPr>
          <p:cNvPr id="24" name="Spyderを実行する">
            <a:extLst>
              <a:ext uri="{FF2B5EF4-FFF2-40B4-BE49-F238E27FC236}">
                <a16:creationId xmlns:a16="http://schemas.microsoft.com/office/drawing/2014/main" id="{D11D846C-1019-45D3-8D0F-EBB4A4981158}"/>
              </a:ext>
            </a:extLst>
          </p:cNvPr>
          <p:cNvSpPr txBox="1"/>
          <p:nvPr/>
        </p:nvSpPr>
        <p:spPr>
          <a:xfrm>
            <a:off x="7004682" y="189888"/>
            <a:ext cx="10374635" cy="995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5800">
                <a:solidFill>
                  <a:srgbClr val="FFFFFE"/>
                </a:solidFill>
                <a:latin typeface="ヒラギノ丸ゴ ProN W4"/>
                <a:ea typeface="ヒラギノ丸ゴ ProN W4"/>
                <a:cs typeface="ヒラギノ丸ゴ ProN W4"/>
                <a:sym typeface="ヒラギノ丸ゴ ProN W4"/>
              </a:defRPr>
            </a:lvl1pPr>
          </a:lstStyle>
          <a:p>
            <a:r>
              <a:rPr dirty="0" err="1"/>
              <a:t>Spyderを実行する</a:t>
            </a:r>
            <a:r>
              <a:rPr lang="ja-JP" altLang="en-US" dirty="0"/>
              <a:t>（確認事項）</a:t>
            </a:r>
            <a:endParaRPr dirty="0"/>
          </a:p>
        </p:txBody>
      </p:sp>
    </p:spTree>
    <p:extLst>
      <p:ext uri="{BB962C8B-B14F-4D97-AF65-F5344CB8AC3E}">
        <p14:creationId xmlns:p14="http://schemas.microsoft.com/office/powerpoint/2010/main" val="898497007"/>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15364</TotalTime>
  <Words>4414</Words>
  <Application>Microsoft Office PowerPoint</Application>
  <PresentationFormat>ユーザー設定</PresentationFormat>
  <Paragraphs>830</Paragraphs>
  <Slides>78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78</vt:i4>
      </vt:variant>
    </vt:vector>
  </HeadingPairs>
  <TitlesOfParts>
    <vt:vector size="86" baseType="lpstr">
      <vt:lpstr>Canela Text Regular</vt:lpstr>
      <vt:lpstr>Helvetica Neue Light</vt:lpstr>
      <vt:lpstr>Meiryo UI</vt:lpstr>
      <vt:lpstr>ヒラギノ角ゴ ProN W3</vt:lpstr>
      <vt:lpstr>ヒラギノ角ゴ ProN W6</vt:lpstr>
      <vt:lpstr>ヒラギノ丸ゴ ProN W4</vt:lpstr>
      <vt:lpstr>Arial</vt:lpstr>
      <vt:lpstr>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須藤毅顕</dc:creator>
  <cp:lastModifiedBy>須藤　毅顕</cp:lastModifiedBy>
  <cp:revision>43</cp:revision>
  <dcterms:modified xsi:type="dcterms:W3CDTF">2022-12-01T03:00:01Z</dcterms:modified>
</cp:coreProperties>
</file>