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00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sp>
          <p:nvSpPr>
            <p:cNvPr id="512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tr-TR" sz="2400">
                <a:latin typeface="Times New Roman" pitchFamily="18" charset="0"/>
              </a:endParaRPr>
            </a:p>
          </p:txBody>
        </p:sp>
        <p:sp>
          <p:nvSpPr>
            <p:cNvPr id="5124"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endParaRPr lang="tr-TR" sz="2400">
                <a:latin typeface="Times New Roman" pitchFamily="18" charset="0"/>
              </a:endParaRPr>
            </a:p>
          </p:txBody>
        </p:sp>
        <p:grpSp>
          <p:nvGrpSpPr>
            <p:cNvPr id="5125" name="Group 5"/>
            <p:cNvGrpSpPr>
              <a:grpSpLocks/>
            </p:cNvGrpSpPr>
            <p:nvPr/>
          </p:nvGrpSpPr>
          <p:grpSpPr bwMode="auto">
            <a:xfrm>
              <a:off x="0" y="672"/>
              <a:ext cx="1806" cy="1989"/>
              <a:chOff x="0" y="672"/>
              <a:chExt cx="1806" cy="1989"/>
            </a:xfrm>
          </p:grpSpPr>
          <p:sp>
            <p:nvSpPr>
              <p:cNvPr id="5126"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endParaRPr lang="tr-TR" sz="2400">
                  <a:latin typeface="Times New Roman" pitchFamily="18" charset="0"/>
                </a:endParaRPr>
              </a:p>
            </p:txBody>
          </p:sp>
          <p:sp>
            <p:nvSpPr>
              <p:cNvPr id="5127"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endParaRPr lang="tr-TR" sz="2400">
                  <a:latin typeface="Times New Roman" pitchFamily="18" charset="0"/>
                </a:endParaRPr>
              </a:p>
            </p:txBody>
          </p:sp>
          <p:sp>
            <p:nvSpPr>
              <p:cNvPr id="5128"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endParaRPr lang="tr-TR" sz="2400">
                  <a:latin typeface="Times New Roman" pitchFamily="18" charset="0"/>
                </a:endParaRPr>
              </a:p>
            </p:txBody>
          </p:sp>
          <p:sp>
            <p:nvSpPr>
              <p:cNvPr id="5129"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endParaRPr lang="tr-TR" sz="2400">
                  <a:latin typeface="Times New Roman" pitchFamily="18" charset="0"/>
                </a:endParaRPr>
              </a:p>
            </p:txBody>
          </p:sp>
          <p:sp>
            <p:nvSpPr>
              <p:cNvPr id="5130"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endParaRPr lang="tr-TR" sz="2400">
                  <a:latin typeface="Times New Roman" pitchFamily="18" charset="0"/>
                </a:endParaRPr>
              </a:p>
            </p:txBody>
          </p:sp>
          <p:sp>
            <p:nvSpPr>
              <p:cNvPr id="5131"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endParaRPr lang="tr-TR" sz="2400">
                  <a:latin typeface="Times New Roman" pitchFamily="18" charset="0"/>
                </a:endParaRPr>
              </a:p>
            </p:txBody>
          </p:sp>
          <p:sp>
            <p:nvSpPr>
              <p:cNvPr id="5132"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endParaRPr lang="tr-TR" sz="2400">
                  <a:latin typeface="Times New Roman" pitchFamily="18" charset="0"/>
                </a:endParaRPr>
              </a:p>
            </p:txBody>
          </p:sp>
          <p:sp>
            <p:nvSpPr>
              <p:cNvPr id="5133"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endParaRPr lang="tr-TR" sz="2400">
                  <a:latin typeface="Times New Roman" pitchFamily="18" charset="0"/>
                </a:endParaRPr>
              </a:p>
            </p:txBody>
          </p:sp>
          <p:sp>
            <p:nvSpPr>
              <p:cNvPr id="5134"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endParaRPr lang="tr-TR" sz="2400">
                  <a:latin typeface="Times New Roman" pitchFamily="18" charset="0"/>
                </a:endParaRPr>
              </a:p>
            </p:txBody>
          </p:sp>
          <p:sp>
            <p:nvSpPr>
              <p:cNvPr id="5135"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endParaRPr lang="tr-TR" sz="2400">
                  <a:latin typeface="Times New Roman" pitchFamily="18" charset="0"/>
                </a:endParaRPr>
              </a:p>
            </p:txBody>
          </p:sp>
        </p:grpSp>
      </p:grpSp>
      <p:sp>
        <p:nvSpPr>
          <p:cNvPr id="5136" name="Rectangle 16"/>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5137" name="Rectangle 17"/>
          <p:cNvSpPr>
            <a:spLocks noGrp="1" noChangeArrowheads="1"/>
          </p:cNvSpPr>
          <p:nvPr>
            <p:ph type="ftr" sz="quarter" idx="3"/>
          </p:nvPr>
        </p:nvSpPr>
        <p:spPr/>
        <p:txBody>
          <a:bodyPr/>
          <a:lstStyle>
            <a:lvl1pPr>
              <a:defRPr/>
            </a:lvl1pPr>
          </a:lstStyle>
          <a:p>
            <a:endParaRPr lang="en-US"/>
          </a:p>
        </p:txBody>
      </p:sp>
      <p:sp>
        <p:nvSpPr>
          <p:cNvPr id="5138" name="Rectangle 18"/>
          <p:cNvSpPr>
            <a:spLocks noGrp="1" noChangeArrowheads="1"/>
          </p:cNvSpPr>
          <p:nvPr>
            <p:ph type="sldNum" sz="quarter" idx="4"/>
          </p:nvPr>
        </p:nvSpPr>
        <p:spPr/>
        <p:txBody>
          <a:bodyPr/>
          <a:lstStyle>
            <a:lvl1pPr>
              <a:defRPr/>
            </a:lvl1pPr>
          </a:lstStyle>
          <a:p>
            <a:fld id="{91E79674-4E8E-4708-A033-BFBFCF3DD4B8}" type="slidenum">
              <a:rPr lang="en-US"/>
              <a:pPr/>
              <a:t>‹#›</a:t>
            </a:fld>
            <a:endParaRPr lang="en-US"/>
          </a:p>
        </p:txBody>
      </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81CEBE3-7BEF-4F6D-B212-340A0A396F88}"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760E3E1-BD21-4CD0-B05D-A8A1807B67B3}"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186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1"/>
          </p:nvPr>
        </p:nvSpPr>
        <p:spPr>
          <a:xfrm>
            <a:off x="6553200" y="6248400"/>
            <a:ext cx="2133600" cy="457200"/>
          </a:xfrm>
        </p:spPr>
        <p:txBody>
          <a:bodyPr/>
          <a:lstStyle>
            <a:lvl1pPr>
              <a:defRPr/>
            </a:lvl1pPr>
          </a:lstStyle>
          <a:p>
            <a:fld id="{4F4C0AFB-B8AC-4BD5-B9D8-E3F07ACCC503}" type="slidenum">
              <a:rPr lang="en-US"/>
              <a:pPr/>
              <a:t>‹#›</a:t>
            </a:fld>
            <a:endParaRPr lang="en-US"/>
          </a:p>
        </p:txBody>
      </p:sp>
      <p:sp>
        <p:nvSpPr>
          <p:cNvPr id="8" name="Date Placeholder 7"/>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A1CAA2E8-73E4-4A9D-8CD9-9F50F1679C50}"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FF442CCB-8A04-47C4-9CAB-EB99C32DAB39}" type="slidenum">
              <a:rPr lang="en-US"/>
              <a:pPr/>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0737638-5903-4F9B-A0CC-E306CEE740E0}"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4417D62-54A7-463B-8737-57AE74EA4078}"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CDE3042-7A5D-443C-B783-E80E9F2D625B}"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BC2A5902-64B3-44DF-9815-4117C3A51319}"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5FBCBF14-515A-4DE3-9083-48B1656833FD}"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B9F296B1-4DBC-4C8B-AA66-E27454923C65}"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A84894E1-B1BC-4BCF-8787-FA03C147A347}"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187ED6A-9758-4D05-87B2-956069948CCC}"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fld id="{FA58AC96-655B-411C-AFC0-66E094338B99}" type="slidenum">
              <a:rPr lang="en-US"/>
              <a:pPr/>
              <a:t>‹#›</a:t>
            </a:fld>
            <a:endParaRPr lang="en-US"/>
          </a:p>
        </p:txBody>
      </p:sp>
      <p:grpSp>
        <p:nvGrpSpPr>
          <p:cNvPr id="4100" name="Group 4"/>
          <p:cNvGrpSpPr>
            <a:grpSpLocks/>
          </p:cNvGrpSpPr>
          <p:nvPr/>
        </p:nvGrpSpPr>
        <p:grpSpPr bwMode="auto">
          <a:xfrm>
            <a:off x="0" y="0"/>
            <a:ext cx="9144000" cy="546100"/>
            <a:chOff x="0" y="0"/>
            <a:chExt cx="5760" cy="344"/>
          </a:xfrm>
        </p:grpSpPr>
        <p:sp>
          <p:nvSpPr>
            <p:cNvPr id="41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tr-TR" sz="2400">
                <a:latin typeface="Times New Roman" pitchFamily="18" charset="0"/>
              </a:endParaRPr>
            </a:p>
          </p:txBody>
        </p:sp>
        <p:sp>
          <p:nvSpPr>
            <p:cNvPr id="41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endParaRPr lang="tr-TR" sz="2400">
                <a:latin typeface="Times New Roman" pitchFamily="18" charset="0"/>
              </a:endParaRPr>
            </a:p>
          </p:txBody>
        </p:sp>
        <p:sp>
          <p:nvSpPr>
            <p:cNvPr id="410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endParaRPr lang="tr-TR">
                <a:solidFill>
                  <a:schemeClr val="hlink"/>
                </a:solidFill>
              </a:endParaRPr>
            </a:p>
          </p:txBody>
        </p:sp>
        <p:sp>
          <p:nvSpPr>
            <p:cNvPr id="410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endParaRPr lang="tr-TR">
                <a:solidFill>
                  <a:schemeClr val="hlink"/>
                </a:solidFill>
              </a:endParaRPr>
            </a:p>
          </p:txBody>
        </p:sp>
        <p:sp>
          <p:nvSpPr>
            <p:cNvPr id="410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endParaRPr lang="tr-TR">
                <a:solidFill>
                  <a:schemeClr val="accent2"/>
                </a:solidFill>
              </a:endParaRPr>
            </a:p>
          </p:txBody>
        </p:sp>
        <p:sp>
          <p:nvSpPr>
            <p:cNvPr id="410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endParaRPr lang="tr-TR">
                <a:solidFill>
                  <a:schemeClr val="hlink"/>
                </a:solidFill>
              </a:endParaRPr>
            </a:p>
          </p:txBody>
        </p:sp>
        <p:sp>
          <p:nvSpPr>
            <p:cNvPr id="410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endParaRPr lang="tr-TR" sz="2400">
                <a:latin typeface="Times New Roman" pitchFamily="18" charset="0"/>
              </a:endParaRPr>
            </a:p>
          </p:txBody>
        </p:sp>
        <p:sp>
          <p:nvSpPr>
            <p:cNvPr id="410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endParaRPr lang="tr-TR">
                <a:solidFill>
                  <a:schemeClr val="accent2"/>
                </a:solidFill>
              </a:endParaRPr>
            </a:p>
          </p:txBody>
        </p:sp>
        <p:sp>
          <p:nvSpPr>
            <p:cNvPr id="410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endParaRPr lang="tr-TR">
                <a:solidFill>
                  <a:schemeClr val="accent2"/>
                </a:solidFill>
              </a:endParaRPr>
            </a:p>
          </p:txBody>
        </p:sp>
      </p:grpSp>
      <p:sp>
        <p:nvSpPr>
          <p:cNvPr id="4110"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11"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itchFamily="34" charset="0"/>
        </a:defRPr>
      </a:lvl2pPr>
      <a:lvl3pPr algn="l" rtl="0" fontAlgn="base">
        <a:spcBef>
          <a:spcPct val="0"/>
        </a:spcBef>
        <a:spcAft>
          <a:spcPct val="0"/>
        </a:spcAft>
        <a:defRPr sz="4400">
          <a:solidFill>
            <a:schemeClr val="tx1"/>
          </a:solidFill>
          <a:latin typeface="Arial" pitchFamily="34" charset="0"/>
        </a:defRPr>
      </a:lvl3pPr>
      <a:lvl4pPr algn="l" rtl="0" fontAlgn="base">
        <a:spcBef>
          <a:spcPct val="0"/>
        </a:spcBef>
        <a:spcAft>
          <a:spcPct val="0"/>
        </a:spcAft>
        <a:defRPr sz="4400">
          <a:solidFill>
            <a:schemeClr val="tx1"/>
          </a:solidFill>
          <a:latin typeface="Arial" pitchFamily="34" charset="0"/>
        </a:defRPr>
      </a:lvl4pPr>
      <a:lvl5pPr algn="l" rtl="0" fontAlgn="base">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4400"/>
              <a:t>ALGORITHMS AND FLOWCHARTS</a:t>
            </a:r>
            <a:r>
              <a:rPr lang="en-US"/>
              <a:t> </a:t>
            </a:r>
          </a:p>
        </p:txBody>
      </p:sp>
      <p:sp>
        <p:nvSpPr>
          <p:cNvPr id="2051" name="Rectangle 3"/>
          <p:cNvSpPr>
            <a:spLocks noGrp="1" noChangeArrowheads="1"/>
          </p:cNvSpPr>
          <p:nvPr>
            <p:ph type="subTitle" idx="1"/>
          </p:nvPr>
        </p:nvSpPr>
        <p:spPr>
          <a:xfrm>
            <a:off x="1828800" y="4267200"/>
            <a:ext cx="6019800" cy="1752600"/>
          </a:xfrm>
        </p:spPr>
        <p:txBody>
          <a:bodyPr/>
          <a:lstStyle/>
          <a:p>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US"/>
              <a:t>Example</a:t>
            </a:r>
          </a:p>
        </p:txBody>
      </p:sp>
      <p:sp>
        <p:nvSpPr>
          <p:cNvPr id="15375" name="AutoShape 15"/>
          <p:cNvSpPr>
            <a:spLocks noChangeArrowheads="1"/>
          </p:cNvSpPr>
          <p:nvPr/>
        </p:nvSpPr>
        <p:spPr bwMode="auto">
          <a:xfrm>
            <a:off x="457200" y="4887913"/>
            <a:ext cx="1597025" cy="592137"/>
          </a:xfrm>
          <a:prstGeom prst="flowChartDisplay">
            <a:avLst/>
          </a:prstGeom>
          <a:solidFill>
            <a:srgbClr val="CCFFFF"/>
          </a:solidFill>
          <a:ln w="9525">
            <a:solidFill>
              <a:srgbClr val="000000"/>
            </a:solidFill>
            <a:miter lim="800000"/>
            <a:headEnd/>
            <a:tailEnd/>
          </a:ln>
        </p:spPr>
        <p:txBody>
          <a:bodyPr/>
          <a:lstStyle/>
          <a:p>
            <a:pPr algn="ctr"/>
            <a:r>
              <a:rPr lang="en-US" sz="1200" b="1"/>
              <a:t>PRINT</a:t>
            </a:r>
          </a:p>
          <a:p>
            <a:pPr algn="ctr"/>
            <a:r>
              <a:rPr lang="en-US" sz="1200" b="1"/>
              <a:t>“PASS”</a:t>
            </a:r>
            <a:endParaRPr lang="en-US"/>
          </a:p>
        </p:txBody>
      </p:sp>
      <p:sp>
        <p:nvSpPr>
          <p:cNvPr id="15389" name="Text Box 29"/>
          <p:cNvSpPr txBox="1">
            <a:spLocks noChangeArrowheads="1"/>
          </p:cNvSpPr>
          <p:nvPr/>
        </p:nvSpPr>
        <p:spPr bwMode="auto">
          <a:xfrm>
            <a:off x="5334000" y="1600200"/>
            <a:ext cx="3124200" cy="366713"/>
          </a:xfrm>
          <a:prstGeom prst="rect">
            <a:avLst/>
          </a:prstGeom>
          <a:noFill/>
          <a:ln w="9525">
            <a:noFill/>
            <a:miter lim="800000"/>
            <a:headEnd/>
            <a:tailEnd/>
          </a:ln>
          <a:effectLst/>
        </p:spPr>
        <p:txBody>
          <a:bodyPr>
            <a:spAutoFit/>
          </a:bodyPr>
          <a:lstStyle/>
          <a:p>
            <a:pPr>
              <a:spcBef>
                <a:spcPct val="50000"/>
              </a:spcBef>
            </a:pPr>
            <a:endParaRPr lang="tr-TR"/>
          </a:p>
        </p:txBody>
      </p:sp>
      <p:sp>
        <p:nvSpPr>
          <p:cNvPr id="15390" name="Text Box 30"/>
          <p:cNvSpPr txBox="1">
            <a:spLocks noChangeArrowheads="1"/>
          </p:cNvSpPr>
          <p:nvPr/>
        </p:nvSpPr>
        <p:spPr bwMode="auto">
          <a:xfrm>
            <a:off x="4419600" y="1905000"/>
            <a:ext cx="4572000" cy="2427288"/>
          </a:xfrm>
          <a:prstGeom prst="rect">
            <a:avLst/>
          </a:prstGeom>
          <a:noFill/>
          <a:ln w="9525">
            <a:noFill/>
            <a:miter lim="800000"/>
            <a:headEnd/>
            <a:tailEnd/>
          </a:ln>
          <a:effectLst/>
        </p:spPr>
        <p:txBody>
          <a:bodyPr>
            <a:spAutoFit/>
          </a:bodyPr>
          <a:lstStyle/>
          <a:p>
            <a:r>
              <a:rPr lang="en-US"/>
              <a:t>Step 1:  	Input M1,M2,M3,M4</a:t>
            </a:r>
          </a:p>
          <a:p>
            <a:r>
              <a:rPr lang="en-US"/>
              <a:t>Step 2: 	GRADE </a:t>
            </a:r>
            <a:r>
              <a:rPr lang="en-US">
                <a:sym typeface="Symbol" pitchFamily="18" charset="2"/>
              </a:rPr>
              <a:t></a:t>
            </a:r>
            <a:r>
              <a:rPr lang="en-US"/>
              <a:t> (M1+M2+M3+M4)/4 </a:t>
            </a:r>
          </a:p>
          <a:p>
            <a:r>
              <a:rPr lang="en-US"/>
              <a:t>Step 3: 	if (GRADE &lt;50) then</a:t>
            </a:r>
          </a:p>
          <a:p>
            <a:r>
              <a:rPr lang="en-US"/>
              <a:t>	       	Print “FAIL”</a:t>
            </a:r>
          </a:p>
          <a:p>
            <a:r>
              <a:rPr lang="en-US"/>
              <a:t>  	else</a:t>
            </a:r>
          </a:p>
          <a:p>
            <a:r>
              <a:rPr lang="en-US"/>
              <a:t>		Print “PASS”</a:t>
            </a:r>
          </a:p>
          <a:p>
            <a:r>
              <a:rPr lang="en-US"/>
              <a:t> 	endif</a:t>
            </a:r>
          </a:p>
          <a:p>
            <a:pPr>
              <a:spcBef>
                <a:spcPct val="50000"/>
              </a:spcBef>
            </a:pPr>
            <a:endParaRPr lang="en-US"/>
          </a:p>
        </p:txBody>
      </p:sp>
      <p:grpSp>
        <p:nvGrpSpPr>
          <p:cNvPr id="15394" name="Group 34"/>
          <p:cNvGrpSpPr>
            <a:grpSpLocks/>
          </p:cNvGrpSpPr>
          <p:nvPr/>
        </p:nvGrpSpPr>
        <p:grpSpPr bwMode="auto">
          <a:xfrm>
            <a:off x="1130300" y="1828800"/>
            <a:ext cx="3441700" cy="4413250"/>
            <a:chOff x="712" y="1152"/>
            <a:chExt cx="2168" cy="2780"/>
          </a:xfrm>
        </p:grpSpPr>
        <p:sp>
          <p:nvSpPr>
            <p:cNvPr id="15369" name="AutoShape 9"/>
            <p:cNvSpPr>
              <a:spLocks noChangeArrowheads="1"/>
            </p:cNvSpPr>
            <p:nvPr/>
          </p:nvSpPr>
          <p:spPr bwMode="auto">
            <a:xfrm>
              <a:off x="1352" y="1152"/>
              <a:ext cx="592" cy="213"/>
            </a:xfrm>
            <a:prstGeom prst="flowChartTerminator">
              <a:avLst/>
            </a:prstGeom>
            <a:solidFill>
              <a:srgbClr val="CCFFFF"/>
            </a:solidFill>
            <a:ln w="9525">
              <a:solidFill>
                <a:srgbClr val="000000"/>
              </a:solidFill>
              <a:miter lim="800000"/>
              <a:headEnd/>
              <a:tailEnd/>
            </a:ln>
          </p:spPr>
          <p:txBody>
            <a:bodyPr/>
            <a:lstStyle/>
            <a:p>
              <a:pPr algn="ctr"/>
              <a:r>
                <a:rPr lang="en-US" sz="1200" b="1"/>
                <a:t>START</a:t>
              </a:r>
              <a:endParaRPr lang="en-US"/>
            </a:p>
          </p:txBody>
        </p:sp>
        <p:sp>
          <p:nvSpPr>
            <p:cNvPr id="15370" name="Line 10"/>
            <p:cNvSpPr>
              <a:spLocks noChangeShapeType="1"/>
            </p:cNvSpPr>
            <p:nvPr/>
          </p:nvSpPr>
          <p:spPr bwMode="auto">
            <a:xfrm>
              <a:off x="1648" y="1365"/>
              <a:ext cx="0" cy="160"/>
            </a:xfrm>
            <a:prstGeom prst="line">
              <a:avLst/>
            </a:prstGeom>
            <a:noFill/>
            <a:ln w="9525">
              <a:solidFill>
                <a:srgbClr val="000000"/>
              </a:solidFill>
              <a:round/>
              <a:headEnd/>
              <a:tailEnd type="triangle" w="med" len="med"/>
            </a:ln>
          </p:spPr>
          <p:txBody>
            <a:bodyPr/>
            <a:lstStyle/>
            <a:p>
              <a:endParaRPr lang="en-US"/>
            </a:p>
          </p:txBody>
        </p:sp>
        <p:sp>
          <p:nvSpPr>
            <p:cNvPr id="15371" name="AutoShape 11"/>
            <p:cNvSpPr>
              <a:spLocks noChangeArrowheads="1"/>
            </p:cNvSpPr>
            <p:nvPr/>
          </p:nvSpPr>
          <p:spPr bwMode="auto">
            <a:xfrm>
              <a:off x="987" y="1532"/>
              <a:ext cx="1301" cy="320"/>
            </a:xfrm>
            <a:prstGeom prst="flowChartInputOutput">
              <a:avLst/>
            </a:prstGeom>
            <a:solidFill>
              <a:srgbClr val="CCFFFF"/>
            </a:solidFill>
            <a:ln w="9525">
              <a:solidFill>
                <a:srgbClr val="000000"/>
              </a:solidFill>
              <a:miter lim="800000"/>
              <a:headEnd/>
              <a:tailEnd/>
            </a:ln>
          </p:spPr>
          <p:txBody>
            <a:bodyPr/>
            <a:lstStyle/>
            <a:p>
              <a:pPr algn="ctr"/>
              <a:r>
                <a:rPr lang="en-US" sz="1200" b="1"/>
                <a:t>Input</a:t>
              </a:r>
            </a:p>
            <a:p>
              <a:pPr algn="ctr"/>
              <a:r>
                <a:rPr lang="en-US" sz="1200" b="1"/>
                <a:t>M1,M2,M3,M4</a:t>
              </a:r>
              <a:endParaRPr lang="en-US"/>
            </a:p>
          </p:txBody>
        </p:sp>
        <p:sp>
          <p:nvSpPr>
            <p:cNvPr id="15372" name="AutoShape 12"/>
            <p:cNvSpPr>
              <a:spLocks noChangeArrowheads="1"/>
            </p:cNvSpPr>
            <p:nvPr/>
          </p:nvSpPr>
          <p:spPr bwMode="auto">
            <a:xfrm>
              <a:off x="817" y="2068"/>
              <a:ext cx="1489" cy="213"/>
            </a:xfrm>
            <a:prstGeom prst="flowChartProcess">
              <a:avLst/>
            </a:prstGeom>
            <a:solidFill>
              <a:srgbClr val="CCFFFF"/>
            </a:solidFill>
            <a:ln w="9525">
              <a:solidFill>
                <a:srgbClr val="000000"/>
              </a:solidFill>
              <a:miter lim="800000"/>
              <a:headEnd/>
              <a:tailEnd/>
            </a:ln>
          </p:spPr>
          <p:txBody>
            <a:bodyPr/>
            <a:lstStyle/>
            <a:p>
              <a:r>
                <a:rPr lang="en-US" sz="1200" b="1"/>
                <a:t>GRADE</a:t>
              </a:r>
              <a:r>
                <a:rPr lang="en-US" sz="1200" b="1">
                  <a:sym typeface="Symbol" pitchFamily="18" charset="2"/>
                </a:rPr>
                <a:t></a:t>
              </a:r>
              <a:r>
                <a:rPr lang="en-US" sz="1200" b="1"/>
                <a:t>(M1+M2+M3+M4)/4</a:t>
              </a:r>
              <a:endParaRPr lang="en-US"/>
            </a:p>
          </p:txBody>
        </p:sp>
        <p:sp>
          <p:nvSpPr>
            <p:cNvPr id="15373" name="Line 13"/>
            <p:cNvSpPr>
              <a:spLocks noChangeShapeType="1"/>
            </p:cNvSpPr>
            <p:nvPr/>
          </p:nvSpPr>
          <p:spPr bwMode="auto">
            <a:xfrm>
              <a:off x="1578" y="1852"/>
              <a:ext cx="0" cy="214"/>
            </a:xfrm>
            <a:prstGeom prst="line">
              <a:avLst/>
            </a:prstGeom>
            <a:noFill/>
            <a:ln w="9525">
              <a:solidFill>
                <a:srgbClr val="000000"/>
              </a:solidFill>
              <a:round/>
              <a:headEnd/>
              <a:tailEnd type="triangle" w="med" len="med"/>
            </a:ln>
          </p:spPr>
          <p:txBody>
            <a:bodyPr/>
            <a:lstStyle/>
            <a:p>
              <a:endParaRPr lang="en-US"/>
            </a:p>
          </p:txBody>
        </p:sp>
        <p:sp>
          <p:nvSpPr>
            <p:cNvPr id="15374" name="AutoShape 14"/>
            <p:cNvSpPr>
              <a:spLocks noChangeArrowheads="1"/>
            </p:cNvSpPr>
            <p:nvPr/>
          </p:nvSpPr>
          <p:spPr bwMode="auto">
            <a:xfrm>
              <a:off x="987" y="2439"/>
              <a:ext cx="1183" cy="533"/>
            </a:xfrm>
            <a:prstGeom prst="flowChartDecision">
              <a:avLst/>
            </a:prstGeom>
            <a:solidFill>
              <a:srgbClr val="CCFFFF"/>
            </a:solidFill>
            <a:ln w="9525">
              <a:solidFill>
                <a:srgbClr val="000000"/>
              </a:solidFill>
              <a:miter lim="800000"/>
              <a:headEnd/>
              <a:tailEnd/>
            </a:ln>
          </p:spPr>
          <p:txBody>
            <a:bodyPr/>
            <a:lstStyle/>
            <a:p>
              <a:pPr algn="ctr"/>
              <a:r>
                <a:rPr lang="en-US" sz="1200" b="1"/>
                <a:t>IS</a:t>
              </a:r>
            </a:p>
            <a:p>
              <a:pPr algn="ctr"/>
              <a:r>
                <a:rPr lang="en-US" sz="1200" b="1"/>
                <a:t>GRADE&lt;50</a:t>
              </a:r>
              <a:endParaRPr lang="en-US"/>
            </a:p>
          </p:txBody>
        </p:sp>
        <p:sp>
          <p:nvSpPr>
            <p:cNvPr id="15376" name="AutoShape 16"/>
            <p:cNvSpPr>
              <a:spLocks noChangeArrowheads="1"/>
            </p:cNvSpPr>
            <p:nvPr/>
          </p:nvSpPr>
          <p:spPr bwMode="auto">
            <a:xfrm>
              <a:off x="1874" y="3079"/>
              <a:ext cx="1006" cy="373"/>
            </a:xfrm>
            <a:prstGeom prst="flowChartDisplay">
              <a:avLst/>
            </a:prstGeom>
            <a:solidFill>
              <a:srgbClr val="CCFFFF"/>
            </a:solidFill>
            <a:ln w="9525">
              <a:solidFill>
                <a:srgbClr val="000000"/>
              </a:solidFill>
              <a:miter lim="800000"/>
              <a:headEnd/>
              <a:tailEnd/>
            </a:ln>
          </p:spPr>
          <p:txBody>
            <a:bodyPr/>
            <a:lstStyle/>
            <a:p>
              <a:pPr algn="ctr"/>
              <a:r>
                <a:rPr lang="en-US" sz="1200" b="1"/>
                <a:t>PRINT</a:t>
              </a:r>
            </a:p>
            <a:p>
              <a:pPr algn="ctr"/>
              <a:r>
                <a:rPr lang="en-US" sz="1200" b="1"/>
                <a:t>“FAIL”</a:t>
              </a:r>
              <a:endParaRPr lang="en-US"/>
            </a:p>
          </p:txBody>
        </p:sp>
        <p:sp>
          <p:nvSpPr>
            <p:cNvPr id="15377" name="Line 17"/>
            <p:cNvSpPr>
              <a:spLocks noChangeShapeType="1"/>
            </p:cNvSpPr>
            <p:nvPr/>
          </p:nvSpPr>
          <p:spPr bwMode="auto">
            <a:xfrm>
              <a:off x="1578" y="3612"/>
              <a:ext cx="0" cy="107"/>
            </a:xfrm>
            <a:prstGeom prst="line">
              <a:avLst/>
            </a:prstGeom>
            <a:noFill/>
            <a:ln w="9525">
              <a:solidFill>
                <a:srgbClr val="000000"/>
              </a:solidFill>
              <a:round/>
              <a:headEnd/>
              <a:tailEnd type="triangle" w="med" len="med"/>
            </a:ln>
          </p:spPr>
          <p:txBody>
            <a:bodyPr/>
            <a:lstStyle/>
            <a:p>
              <a:endParaRPr lang="en-US"/>
            </a:p>
          </p:txBody>
        </p:sp>
        <p:sp>
          <p:nvSpPr>
            <p:cNvPr id="15378" name="AutoShape 18"/>
            <p:cNvSpPr>
              <a:spLocks noChangeArrowheads="1"/>
            </p:cNvSpPr>
            <p:nvPr/>
          </p:nvSpPr>
          <p:spPr bwMode="auto">
            <a:xfrm>
              <a:off x="1283" y="3719"/>
              <a:ext cx="591" cy="213"/>
            </a:xfrm>
            <a:prstGeom prst="flowChartTerminator">
              <a:avLst/>
            </a:prstGeom>
            <a:solidFill>
              <a:srgbClr val="CCFFFF"/>
            </a:solidFill>
            <a:ln w="9525">
              <a:solidFill>
                <a:srgbClr val="000000"/>
              </a:solidFill>
              <a:miter lim="800000"/>
              <a:headEnd/>
              <a:tailEnd/>
            </a:ln>
          </p:spPr>
          <p:txBody>
            <a:bodyPr/>
            <a:lstStyle/>
            <a:p>
              <a:pPr algn="ctr"/>
              <a:r>
                <a:rPr lang="en-US" sz="1200" b="1"/>
                <a:t>STOP</a:t>
              </a:r>
              <a:endParaRPr lang="en-US"/>
            </a:p>
          </p:txBody>
        </p:sp>
        <p:sp>
          <p:nvSpPr>
            <p:cNvPr id="15379" name="Line 19"/>
            <p:cNvSpPr>
              <a:spLocks noChangeShapeType="1"/>
            </p:cNvSpPr>
            <p:nvPr/>
          </p:nvSpPr>
          <p:spPr bwMode="auto">
            <a:xfrm>
              <a:off x="768" y="3612"/>
              <a:ext cx="1698" cy="0"/>
            </a:xfrm>
            <a:prstGeom prst="line">
              <a:avLst/>
            </a:prstGeom>
            <a:noFill/>
            <a:ln w="9525">
              <a:solidFill>
                <a:srgbClr val="000000"/>
              </a:solidFill>
              <a:round/>
              <a:headEnd/>
              <a:tailEnd/>
            </a:ln>
          </p:spPr>
          <p:txBody>
            <a:bodyPr/>
            <a:lstStyle/>
            <a:p>
              <a:endParaRPr lang="en-US"/>
            </a:p>
          </p:txBody>
        </p:sp>
        <p:sp>
          <p:nvSpPr>
            <p:cNvPr id="15380" name="Line 20"/>
            <p:cNvSpPr>
              <a:spLocks noChangeShapeType="1"/>
            </p:cNvSpPr>
            <p:nvPr/>
          </p:nvSpPr>
          <p:spPr bwMode="auto">
            <a:xfrm flipV="1">
              <a:off x="768" y="3452"/>
              <a:ext cx="0" cy="160"/>
            </a:xfrm>
            <a:prstGeom prst="line">
              <a:avLst/>
            </a:prstGeom>
            <a:noFill/>
            <a:ln w="9525">
              <a:solidFill>
                <a:srgbClr val="000000"/>
              </a:solidFill>
              <a:round/>
              <a:headEnd/>
              <a:tailEnd/>
            </a:ln>
          </p:spPr>
          <p:txBody>
            <a:bodyPr/>
            <a:lstStyle/>
            <a:p>
              <a:endParaRPr lang="en-US"/>
            </a:p>
          </p:txBody>
        </p:sp>
        <p:sp>
          <p:nvSpPr>
            <p:cNvPr id="15381" name="Line 21"/>
            <p:cNvSpPr>
              <a:spLocks noChangeShapeType="1"/>
            </p:cNvSpPr>
            <p:nvPr/>
          </p:nvSpPr>
          <p:spPr bwMode="auto">
            <a:xfrm flipV="1">
              <a:off x="2466" y="3452"/>
              <a:ext cx="0" cy="160"/>
            </a:xfrm>
            <a:prstGeom prst="line">
              <a:avLst/>
            </a:prstGeom>
            <a:noFill/>
            <a:ln w="9525">
              <a:solidFill>
                <a:srgbClr val="000000"/>
              </a:solidFill>
              <a:round/>
              <a:headEnd/>
              <a:tailEnd/>
            </a:ln>
          </p:spPr>
          <p:txBody>
            <a:bodyPr/>
            <a:lstStyle/>
            <a:p>
              <a:endParaRPr lang="en-US"/>
            </a:p>
          </p:txBody>
        </p:sp>
        <p:sp>
          <p:nvSpPr>
            <p:cNvPr id="15382" name="Line 22"/>
            <p:cNvSpPr>
              <a:spLocks noChangeShapeType="1"/>
            </p:cNvSpPr>
            <p:nvPr/>
          </p:nvSpPr>
          <p:spPr bwMode="auto">
            <a:xfrm>
              <a:off x="2170" y="2705"/>
              <a:ext cx="296" cy="0"/>
            </a:xfrm>
            <a:prstGeom prst="line">
              <a:avLst/>
            </a:prstGeom>
            <a:noFill/>
            <a:ln w="9525">
              <a:solidFill>
                <a:srgbClr val="000000"/>
              </a:solidFill>
              <a:round/>
              <a:headEnd/>
              <a:tailEnd/>
            </a:ln>
          </p:spPr>
          <p:txBody>
            <a:bodyPr/>
            <a:lstStyle/>
            <a:p>
              <a:endParaRPr lang="en-US"/>
            </a:p>
          </p:txBody>
        </p:sp>
        <p:sp>
          <p:nvSpPr>
            <p:cNvPr id="15383" name="Line 23"/>
            <p:cNvSpPr>
              <a:spLocks noChangeShapeType="1"/>
            </p:cNvSpPr>
            <p:nvPr/>
          </p:nvSpPr>
          <p:spPr bwMode="auto">
            <a:xfrm>
              <a:off x="2466" y="2705"/>
              <a:ext cx="0" cy="374"/>
            </a:xfrm>
            <a:prstGeom prst="line">
              <a:avLst/>
            </a:prstGeom>
            <a:noFill/>
            <a:ln w="9525">
              <a:solidFill>
                <a:srgbClr val="000000"/>
              </a:solidFill>
              <a:round/>
              <a:headEnd/>
              <a:tailEnd type="triangle" w="med" len="med"/>
            </a:ln>
          </p:spPr>
          <p:txBody>
            <a:bodyPr/>
            <a:lstStyle/>
            <a:p>
              <a:endParaRPr lang="en-US"/>
            </a:p>
          </p:txBody>
        </p:sp>
        <p:sp>
          <p:nvSpPr>
            <p:cNvPr id="15384" name="Line 24"/>
            <p:cNvSpPr>
              <a:spLocks noChangeShapeType="1"/>
            </p:cNvSpPr>
            <p:nvPr/>
          </p:nvSpPr>
          <p:spPr bwMode="auto">
            <a:xfrm>
              <a:off x="720" y="2688"/>
              <a:ext cx="0" cy="374"/>
            </a:xfrm>
            <a:prstGeom prst="line">
              <a:avLst/>
            </a:prstGeom>
            <a:noFill/>
            <a:ln w="9525">
              <a:solidFill>
                <a:srgbClr val="000000"/>
              </a:solidFill>
              <a:round/>
              <a:headEnd/>
              <a:tailEnd type="triangle" w="med" len="med"/>
            </a:ln>
          </p:spPr>
          <p:txBody>
            <a:bodyPr/>
            <a:lstStyle/>
            <a:p>
              <a:endParaRPr lang="en-US"/>
            </a:p>
          </p:txBody>
        </p:sp>
        <p:sp>
          <p:nvSpPr>
            <p:cNvPr id="15386" name="Line 26"/>
            <p:cNvSpPr>
              <a:spLocks noChangeShapeType="1"/>
            </p:cNvSpPr>
            <p:nvPr/>
          </p:nvSpPr>
          <p:spPr bwMode="auto">
            <a:xfrm>
              <a:off x="1578" y="2279"/>
              <a:ext cx="0" cy="160"/>
            </a:xfrm>
            <a:prstGeom prst="line">
              <a:avLst/>
            </a:prstGeom>
            <a:noFill/>
            <a:ln w="9525">
              <a:solidFill>
                <a:srgbClr val="000000"/>
              </a:solidFill>
              <a:round/>
              <a:headEnd/>
              <a:tailEnd type="triangle" w="med" len="med"/>
            </a:ln>
          </p:spPr>
          <p:txBody>
            <a:bodyPr/>
            <a:lstStyle/>
            <a:p>
              <a:endParaRPr lang="en-US"/>
            </a:p>
          </p:txBody>
        </p:sp>
        <p:sp>
          <p:nvSpPr>
            <p:cNvPr id="15387" name="Text Box 27"/>
            <p:cNvSpPr txBox="1">
              <a:spLocks noChangeArrowheads="1"/>
            </p:cNvSpPr>
            <p:nvPr/>
          </p:nvSpPr>
          <p:spPr bwMode="auto">
            <a:xfrm>
              <a:off x="2160" y="2544"/>
              <a:ext cx="296" cy="159"/>
            </a:xfrm>
            <a:prstGeom prst="rect">
              <a:avLst/>
            </a:prstGeom>
            <a:solidFill>
              <a:srgbClr val="CCFFFF"/>
            </a:solidFill>
            <a:ln w="9525">
              <a:noFill/>
              <a:miter lim="800000"/>
              <a:headEnd/>
              <a:tailEnd/>
            </a:ln>
          </p:spPr>
          <p:txBody>
            <a:bodyPr/>
            <a:lstStyle/>
            <a:p>
              <a:pPr algn="ctr"/>
              <a:r>
                <a:rPr lang="en-US" sz="1200" b="1"/>
                <a:t>Y</a:t>
              </a:r>
              <a:endParaRPr lang="en-US"/>
            </a:p>
          </p:txBody>
        </p:sp>
        <p:sp>
          <p:nvSpPr>
            <p:cNvPr id="15388" name="Text Box 28"/>
            <p:cNvSpPr txBox="1">
              <a:spLocks noChangeArrowheads="1"/>
            </p:cNvSpPr>
            <p:nvPr/>
          </p:nvSpPr>
          <p:spPr bwMode="auto">
            <a:xfrm>
              <a:off x="720" y="2528"/>
              <a:ext cx="296" cy="160"/>
            </a:xfrm>
            <a:prstGeom prst="rect">
              <a:avLst/>
            </a:prstGeom>
            <a:solidFill>
              <a:srgbClr val="CCFFFF"/>
            </a:solidFill>
            <a:ln w="9525">
              <a:noFill/>
              <a:miter lim="800000"/>
              <a:headEnd/>
              <a:tailEnd/>
            </a:ln>
          </p:spPr>
          <p:txBody>
            <a:bodyPr/>
            <a:lstStyle/>
            <a:p>
              <a:pPr algn="ctr"/>
              <a:r>
                <a:rPr lang="en-US" sz="1200" b="1"/>
                <a:t>N</a:t>
              </a:r>
              <a:endParaRPr lang="en-US"/>
            </a:p>
          </p:txBody>
        </p:sp>
        <p:sp>
          <p:nvSpPr>
            <p:cNvPr id="15393" name="Line 33"/>
            <p:cNvSpPr>
              <a:spLocks noChangeShapeType="1"/>
            </p:cNvSpPr>
            <p:nvPr/>
          </p:nvSpPr>
          <p:spPr bwMode="auto">
            <a:xfrm>
              <a:off x="712" y="2688"/>
              <a:ext cx="296" cy="0"/>
            </a:xfrm>
            <a:prstGeom prst="line">
              <a:avLst/>
            </a:prstGeom>
            <a:noFill/>
            <a:ln w="9525">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US"/>
              <a:t>Example 2</a:t>
            </a:r>
          </a:p>
        </p:txBody>
      </p:sp>
      <p:sp>
        <p:nvSpPr>
          <p:cNvPr id="16387" name="Rectangle 3"/>
          <p:cNvSpPr>
            <a:spLocks noGrp="1" noChangeArrowheads="1"/>
          </p:cNvSpPr>
          <p:nvPr>
            <p:ph type="body" idx="1"/>
          </p:nvPr>
        </p:nvSpPr>
        <p:spPr/>
        <p:txBody>
          <a:bodyPr/>
          <a:lstStyle/>
          <a:p>
            <a:pPr>
              <a:lnSpc>
                <a:spcPct val="90000"/>
              </a:lnSpc>
            </a:pPr>
            <a:r>
              <a:rPr lang="en-US"/>
              <a:t>Write an algorithm and draw a flowchart to convert the length in feet to centimeter.</a:t>
            </a:r>
          </a:p>
          <a:p>
            <a:pPr>
              <a:lnSpc>
                <a:spcPct val="90000"/>
              </a:lnSpc>
              <a:buFont typeface="Wingdings" pitchFamily="2" charset="2"/>
              <a:buNone/>
            </a:pPr>
            <a:r>
              <a:rPr lang="en-US" b="1"/>
              <a:t>Pseudocode</a:t>
            </a:r>
            <a:r>
              <a:rPr lang="en-US"/>
              <a:t>:	</a:t>
            </a:r>
          </a:p>
          <a:p>
            <a:pPr>
              <a:lnSpc>
                <a:spcPct val="90000"/>
              </a:lnSpc>
            </a:pPr>
            <a:r>
              <a:rPr lang="en-US"/>
              <a:t> </a:t>
            </a:r>
            <a:r>
              <a:rPr lang="en-US" i="1"/>
              <a:t>Input the length in feet (Lft)</a:t>
            </a:r>
          </a:p>
          <a:p>
            <a:pPr>
              <a:lnSpc>
                <a:spcPct val="90000"/>
              </a:lnSpc>
            </a:pPr>
            <a:r>
              <a:rPr lang="en-US" i="1"/>
              <a:t>Calculate the length in cm (Lcm) by multiplying LFT with 30</a:t>
            </a:r>
          </a:p>
          <a:p>
            <a:pPr>
              <a:lnSpc>
                <a:spcPct val="90000"/>
              </a:lnSpc>
            </a:pPr>
            <a:r>
              <a:rPr lang="en-US" i="1"/>
              <a:t>Print length in cm (LCM)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US"/>
              <a:t>Example 2</a:t>
            </a:r>
          </a:p>
        </p:txBody>
      </p:sp>
      <p:sp>
        <p:nvSpPr>
          <p:cNvPr id="17411" name="Rectangle 3"/>
          <p:cNvSpPr>
            <a:spLocks noGrp="1" noChangeArrowheads="1"/>
          </p:cNvSpPr>
          <p:nvPr>
            <p:ph type="body" idx="1"/>
          </p:nvPr>
        </p:nvSpPr>
        <p:spPr/>
        <p:txBody>
          <a:bodyPr/>
          <a:lstStyle/>
          <a:p>
            <a:pPr>
              <a:buFont typeface="Wingdings" pitchFamily="2" charset="2"/>
              <a:buNone/>
            </a:pPr>
            <a:r>
              <a:rPr lang="en-US" b="1"/>
              <a:t>Algorithm</a:t>
            </a:r>
            <a:r>
              <a:rPr lang="en-US"/>
              <a:t> </a:t>
            </a:r>
          </a:p>
          <a:p>
            <a:r>
              <a:rPr lang="en-US"/>
              <a:t>Step 1:  Input Lft</a:t>
            </a:r>
          </a:p>
          <a:p>
            <a:r>
              <a:rPr lang="en-US"/>
              <a:t>Step 2: 	Lcm </a:t>
            </a:r>
            <a:r>
              <a:rPr lang="en-US">
                <a:sym typeface="Symbol" pitchFamily="18" charset="2"/>
              </a:rPr>
              <a:t></a:t>
            </a:r>
            <a:r>
              <a:rPr lang="en-US"/>
              <a:t> Lft x 30 </a:t>
            </a:r>
          </a:p>
          <a:p>
            <a:r>
              <a:rPr lang="en-US"/>
              <a:t>Step 3: 	Print Lcm</a:t>
            </a:r>
          </a:p>
          <a:p>
            <a:endParaRPr lang="en-US"/>
          </a:p>
        </p:txBody>
      </p:sp>
      <p:grpSp>
        <p:nvGrpSpPr>
          <p:cNvPr id="17412" name="Group 4"/>
          <p:cNvGrpSpPr>
            <a:grpSpLocks/>
          </p:cNvGrpSpPr>
          <p:nvPr/>
        </p:nvGrpSpPr>
        <p:grpSpPr bwMode="auto">
          <a:xfrm>
            <a:off x="5715000" y="2362200"/>
            <a:ext cx="2011363" cy="3670300"/>
            <a:chOff x="2448" y="5328"/>
            <a:chExt cx="3168" cy="5779"/>
          </a:xfrm>
        </p:grpSpPr>
        <p:sp>
          <p:nvSpPr>
            <p:cNvPr id="17413" name="AutoShape 5"/>
            <p:cNvSpPr>
              <a:spLocks noChangeArrowheads="1"/>
            </p:cNvSpPr>
            <p:nvPr/>
          </p:nvSpPr>
          <p:spPr bwMode="auto">
            <a:xfrm>
              <a:off x="3337" y="5328"/>
              <a:ext cx="1440" cy="576"/>
            </a:xfrm>
            <a:prstGeom prst="flowChartTerminator">
              <a:avLst/>
            </a:prstGeom>
            <a:solidFill>
              <a:srgbClr val="CCFFFF"/>
            </a:solidFill>
            <a:ln w="9525">
              <a:solidFill>
                <a:srgbClr val="000000"/>
              </a:solidFill>
              <a:miter lim="800000"/>
              <a:headEnd/>
              <a:tailEnd/>
            </a:ln>
          </p:spPr>
          <p:txBody>
            <a:bodyPr/>
            <a:lstStyle/>
            <a:p>
              <a:r>
                <a:rPr lang="en-US" sz="1200" b="1"/>
                <a:t>START</a:t>
              </a:r>
              <a:endParaRPr lang="en-US"/>
            </a:p>
          </p:txBody>
        </p:sp>
        <p:sp>
          <p:nvSpPr>
            <p:cNvPr id="17414" name="Line 6"/>
            <p:cNvSpPr>
              <a:spLocks noChangeShapeType="1"/>
            </p:cNvSpPr>
            <p:nvPr/>
          </p:nvSpPr>
          <p:spPr bwMode="auto">
            <a:xfrm>
              <a:off x="4057" y="5904"/>
              <a:ext cx="0" cy="432"/>
            </a:xfrm>
            <a:prstGeom prst="line">
              <a:avLst/>
            </a:prstGeom>
            <a:noFill/>
            <a:ln w="9525">
              <a:solidFill>
                <a:srgbClr val="000000"/>
              </a:solidFill>
              <a:round/>
              <a:headEnd/>
              <a:tailEnd type="triangle" w="med" len="med"/>
            </a:ln>
          </p:spPr>
          <p:txBody>
            <a:bodyPr/>
            <a:lstStyle/>
            <a:p>
              <a:endParaRPr lang="en-US"/>
            </a:p>
          </p:txBody>
        </p:sp>
        <p:sp>
          <p:nvSpPr>
            <p:cNvPr id="17415" name="AutoShape 7"/>
            <p:cNvSpPr>
              <a:spLocks noChangeArrowheads="1"/>
            </p:cNvSpPr>
            <p:nvPr/>
          </p:nvSpPr>
          <p:spPr bwMode="auto">
            <a:xfrm>
              <a:off x="2448" y="6355"/>
              <a:ext cx="3168" cy="864"/>
            </a:xfrm>
            <a:prstGeom prst="flowChartInputOutput">
              <a:avLst/>
            </a:prstGeom>
            <a:solidFill>
              <a:srgbClr val="CCFFFF"/>
            </a:solidFill>
            <a:ln w="9525">
              <a:solidFill>
                <a:srgbClr val="000000"/>
              </a:solidFill>
              <a:miter lim="800000"/>
              <a:headEnd/>
              <a:tailEnd/>
            </a:ln>
          </p:spPr>
          <p:txBody>
            <a:bodyPr/>
            <a:lstStyle/>
            <a:p>
              <a:pPr algn="ctr"/>
              <a:r>
                <a:rPr lang="en-US" sz="1200" b="1"/>
                <a:t>Input</a:t>
              </a:r>
            </a:p>
            <a:p>
              <a:pPr algn="ctr"/>
              <a:r>
                <a:rPr lang="en-US" sz="1200" b="1"/>
                <a:t>Lft</a:t>
              </a:r>
              <a:endParaRPr lang="en-US"/>
            </a:p>
          </p:txBody>
        </p:sp>
        <p:sp>
          <p:nvSpPr>
            <p:cNvPr id="17416" name="AutoShape 8"/>
            <p:cNvSpPr>
              <a:spLocks noChangeArrowheads="1"/>
            </p:cNvSpPr>
            <p:nvPr/>
          </p:nvSpPr>
          <p:spPr bwMode="auto">
            <a:xfrm>
              <a:off x="2967" y="7801"/>
              <a:ext cx="2141" cy="576"/>
            </a:xfrm>
            <a:prstGeom prst="flowChartProcess">
              <a:avLst/>
            </a:prstGeom>
            <a:solidFill>
              <a:srgbClr val="CCFFFF"/>
            </a:solidFill>
            <a:ln w="9525">
              <a:solidFill>
                <a:srgbClr val="000000"/>
              </a:solidFill>
              <a:miter lim="800000"/>
              <a:headEnd/>
              <a:tailEnd/>
            </a:ln>
          </p:spPr>
          <p:txBody>
            <a:bodyPr/>
            <a:lstStyle/>
            <a:p>
              <a:pPr algn="ctr"/>
              <a:r>
                <a:rPr lang="en-US" sz="1200" b="1"/>
                <a:t>Lcm </a:t>
              </a:r>
              <a:r>
                <a:rPr lang="en-US">
                  <a:sym typeface="Symbol" pitchFamily="18" charset="2"/>
                </a:rPr>
                <a:t></a:t>
              </a:r>
              <a:r>
                <a:rPr lang="en-US" sz="1200" b="1"/>
                <a:t> Lft x 30</a:t>
              </a:r>
            </a:p>
          </p:txBody>
        </p:sp>
        <p:sp>
          <p:nvSpPr>
            <p:cNvPr id="17417" name="Line 9"/>
            <p:cNvSpPr>
              <a:spLocks noChangeShapeType="1"/>
            </p:cNvSpPr>
            <p:nvPr/>
          </p:nvSpPr>
          <p:spPr bwMode="auto">
            <a:xfrm>
              <a:off x="4032" y="7219"/>
              <a:ext cx="0" cy="576"/>
            </a:xfrm>
            <a:prstGeom prst="line">
              <a:avLst/>
            </a:prstGeom>
            <a:noFill/>
            <a:ln w="9525">
              <a:solidFill>
                <a:srgbClr val="000000"/>
              </a:solidFill>
              <a:round/>
              <a:headEnd/>
              <a:tailEnd type="triangle" w="med" len="med"/>
            </a:ln>
          </p:spPr>
          <p:txBody>
            <a:bodyPr/>
            <a:lstStyle/>
            <a:p>
              <a:endParaRPr lang="en-US"/>
            </a:p>
          </p:txBody>
        </p:sp>
        <p:sp>
          <p:nvSpPr>
            <p:cNvPr id="17418" name="AutoShape 10"/>
            <p:cNvSpPr>
              <a:spLocks noChangeArrowheads="1"/>
            </p:cNvSpPr>
            <p:nvPr/>
          </p:nvSpPr>
          <p:spPr bwMode="auto">
            <a:xfrm>
              <a:off x="2812" y="8947"/>
              <a:ext cx="2448" cy="1008"/>
            </a:xfrm>
            <a:prstGeom prst="flowChartDisplay">
              <a:avLst/>
            </a:prstGeom>
            <a:solidFill>
              <a:srgbClr val="CCFFFF"/>
            </a:solidFill>
            <a:ln w="9525">
              <a:solidFill>
                <a:srgbClr val="000000"/>
              </a:solidFill>
              <a:miter lim="800000"/>
              <a:headEnd/>
              <a:tailEnd/>
            </a:ln>
          </p:spPr>
          <p:txBody>
            <a:bodyPr/>
            <a:lstStyle/>
            <a:p>
              <a:pPr algn="ctr"/>
              <a:r>
                <a:rPr lang="en-US" sz="1200" b="1"/>
                <a:t>Print</a:t>
              </a:r>
            </a:p>
            <a:p>
              <a:pPr algn="ctr"/>
              <a:r>
                <a:rPr lang="en-US" sz="1200" b="1"/>
                <a:t>Lcm</a:t>
              </a:r>
              <a:endParaRPr lang="en-US"/>
            </a:p>
          </p:txBody>
        </p:sp>
        <p:sp>
          <p:nvSpPr>
            <p:cNvPr id="17419" name="AutoShape 11"/>
            <p:cNvSpPr>
              <a:spLocks noChangeArrowheads="1"/>
            </p:cNvSpPr>
            <p:nvPr/>
          </p:nvSpPr>
          <p:spPr bwMode="auto">
            <a:xfrm>
              <a:off x="3293" y="10512"/>
              <a:ext cx="1440" cy="595"/>
            </a:xfrm>
            <a:prstGeom prst="flowChartTerminator">
              <a:avLst/>
            </a:prstGeom>
            <a:solidFill>
              <a:srgbClr val="CCFFFF"/>
            </a:solidFill>
            <a:ln w="9525">
              <a:solidFill>
                <a:srgbClr val="000000"/>
              </a:solidFill>
              <a:miter lim="800000"/>
              <a:headEnd/>
              <a:tailEnd/>
            </a:ln>
          </p:spPr>
          <p:txBody>
            <a:bodyPr/>
            <a:lstStyle/>
            <a:p>
              <a:pPr algn="ctr"/>
              <a:r>
                <a:rPr lang="en-US" sz="1200" b="1"/>
                <a:t>STOP</a:t>
              </a:r>
              <a:endParaRPr lang="en-US"/>
            </a:p>
          </p:txBody>
        </p:sp>
        <p:sp>
          <p:nvSpPr>
            <p:cNvPr id="17420" name="Line 12"/>
            <p:cNvSpPr>
              <a:spLocks noChangeShapeType="1"/>
            </p:cNvSpPr>
            <p:nvPr/>
          </p:nvSpPr>
          <p:spPr bwMode="auto">
            <a:xfrm>
              <a:off x="4032" y="8371"/>
              <a:ext cx="0" cy="576"/>
            </a:xfrm>
            <a:prstGeom prst="line">
              <a:avLst/>
            </a:prstGeom>
            <a:noFill/>
            <a:ln w="9525">
              <a:solidFill>
                <a:srgbClr val="000000"/>
              </a:solidFill>
              <a:round/>
              <a:headEnd/>
              <a:tailEnd type="triangle" w="med" len="med"/>
            </a:ln>
          </p:spPr>
          <p:txBody>
            <a:bodyPr/>
            <a:lstStyle/>
            <a:p>
              <a:endParaRPr lang="en-US"/>
            </a:p>
          </p:txBody>
        </p:sp>
        <p:sp>
          <p:nvSpPr>
            <p:cNvPr id="17421" name="Line 13"/>
            <p:cNvSpPr>
              <a:spLocks noChangeShapeType="1"/>
            </p:cNvSpPr>
            <p:nvPr/>
          </p:nvSpPr>
          <p:spPr bwMode="auto">
            <a:xfrm>
              <a:off x="4032" y="9955"/>
              <a:ext cx="0" cy="576"/>
            </a:xfrm>
            <a:prstGeom prst="line">
              <a:avLst/>
            </a:prstGeom>
            <a:noFill/>
            <a:ln w="9525">
              <a:solidFill>
                <a:srgbClr val="000000"/>
              </a:solidFill>
              <a:round/>
              <a:headEnd/>
              <a:tailEnd type="triangle" w="med" len="med"/>
            </a:ln>
          </p:spPr>
          <p:txBody>
            <a:bodyPr/>
            <a:lstStyle/>
            <a:p>
              <a:endParaRPr lang="en-US"/>
            </a:p>
          </p:txBody>
        </p:sp>
      </p:grpSp>
      <p:sp>
        <p:nvSpPr>
          <p:cNvPr id="17422" name="Text Box 14"/>
          <p:cNvSpPr txBox="1">
            <a:spLocks noChangeArrowheads="1"/>
          </p:cNvSpPr>
          <p:nvPr/>
        </p:nvSpPr>
        <p:spPr bwMode="auto">
          <a:xfrm>
            <a:off x="6019800" y="1600200"/>
            <a:ext cx="2209800" cy="457200"/>
          </a:xfrm>
          <a:prstGeom prst="rect">
            <a:avLst/>
          </a:prstGeom>
          <a:noFill/>
          <a:ln w="9525">
            <a:noFill/>
            <a:miter lim="800000"/>
            <a:headEnd/>
            <a:tailEnd/>
          </a:ln>
          <a:effectLst/>
        </p:spPr>
        <p:txBody>
          <a:bodyPr>
            <a:spAutoFit/>
          </a:bodyPr>
          <a:lstStyle/>
          <a:p>
            <a:pPr>
              <a:spcBef>
                <a:spcPct val="50000"/>
              </a:spcBef>
            </a:pPr>
            <a:r>
              <a:rPr lang="en-US" sz="2400" b="1"/>
              <a:t>Flowchart</a:t>
            </a:r>
            <a:r>
              <a:rPr lang="en-US" sz="240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a:t>Example 3 </a:t>
            </a:r>
          </a:p>
        </p:txBody>
      </p:sp>
      <p:sp>
        <p:nvSpPr>
          <p:cNvPr id="18435" name="Rectangle 3"/>
          <p:cNvSpPr>
            <a:spLocks noGrp="1" noChangeArrowheads="1"/>
          </p:cNvSpPr>
          <p:nvPr>
            <p:ph type="body" idx="1"/>
          </p:nvPr>
        </p:nvSpPr>
        <p:spPr/>
        <p:txBody>
          <a:bodyPr/>
          <a:lstStyle/>
          <a:p>
            <a:pPr>
              <a:buFont typeface="Wingdings" pitchFamily="2" charset="2"/>
              <a:buNone/>
            </a:pPr>
            <a:r>
              <a:rPr lang="en-US" sz="2800" b="1"/>
              <a:t>	Write an algorithm and draw a flowchart that will read the two sides of a rectangle and calculate its area.</a:t>
            </a:r>
            <a:r>
              <a:rPr lang="en-US" sz="2800"/>
              <a:t> </a:t>
            </a:r>
            <a:endParaRPr lang="en-US" sz="2800" b="1"/>
          </a:p>
          <a:p>
            <a:pPr>
              <a:buFont typeface="Wingdings" pitchFamily="2" charset="2"/>
              <a:buNone/>
            </a:pPr>
            <a:r>
              <a:rPr lang="en-US" sz="2800" b="1"/>
              <a:t>Pseudocode</a:t>
            </a:r>
            <a:r>
              <a:rPr lang="en-US" sz="2800"/>
              <a:t> </a:t>
            </a:r>
          </a:p>
          <a:p>
            <a:r>
              <a:rPr lang="en-US" sz="2800" i="1"/>
              <a:t>Input the width (W) and Length (L) of a rectangle</a:t>
            </a:r>
          </a:p>
          <a:p>
            <a:r>
              <a:rPr lang="en-US" sz="2800" i="1"/>
              <a:t>Calculate the area (A) by multiplying L with W</a:t>
            </a:r>
          </a:p>
          <a:p>
            <a:r>
              <a:rPr lang="en-US" sz="2800" i="1"/>
              <a:t>Print 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Example 3</a:t>
            </a:r>
          </a:p>
        </p:txBody>
      </p:sp>
      <p:sp>
        <p:nvSpPr>
          <p:cNvPr id="19459" name="Rectangle 3"/>
          <p:cNvSpPr>
            <a:spLocks noGrp="1" noChangeArrowheads="1"/>
          </p:cNvSpPr>
          <p:nvPr>
            <p:ph type="body" idx="1"/>
          </p:nvPr>
        </p:nvSpPr>
        <p:spPr>
          <a:xfrm>
            <a:off x="533400" y="1905000"/>
            <a:ext cx="8229600" cy="3886200"/>
          </a:xfrm>
        </p:spPr>
        <p:txBody>
          <a:bodyPr/>
          <a:lstStyle/>
          <a:p>
            <a:pPr>
              <a:buFont typeface="Wingdings" pitchFamily="2" charset="2"/>
              <a:buNone/>
            </a:pPr>
            <a:r>
              <a:rPr lang="en-US" b="1"/>
              <a:t>Algorithm</a:t>
            </a:r>
            <a:r>
              <a:rPr lang="en-US"/>
              <a:t> </a:t>
            </a:r>
          </a:p>
          <a:p>
            <a:r>
              <a:rPr lang="en-US"/>
              <a:t>Step 1: 	Input W,L</a:t>
            </a:r>
          </a:p>
          <a:p>
            <a:r>
              <a:rPr lang="en-US"/>
              <a:t>Step 2: 	A </a:t>
            </a:r>
            <a:r>
              <a:rPr lang="en-US">
                <a:sym typeface="Symbol" pitchFamily="18" charset="2"/>
              </a:rPr>
              <a:t></a:t>
            </a:r>
            <a:r>
              <a:rPr lang="en-US"/>
              <a:t> L  x  W </a:t>
            </a:r>
          </a:p>
          <a:p>
            <a:r>
              <a:rPr lang="en-US"/>
              <a:t>Step 3: 	Print A</a:t>
            </a:r>
          </a:p>
          <a:p>
            <a:pPr>
              <a:buFont typeface="Wingdings" pitchFamily="2" charset="2"/>
              <a:buNone/>
            </a:pPr>
            <a:endParaRPr lang="en-US"/>
          </a:p>
        </p:txBody>
      </p:sp>
      <p:grpSp>
        <p:nvGrpSpPr>
          <p:cNvPr id="19461" name="Group 5"/>
          <p:cNvGrpSpPr>
            <a:grpSpLocks/>
          </p:cNvGrpSpPr>
          <p:nvPr/>
        </p:nvGrpSpPr>
        <p:grpSpPr bwMode="auto">
          <a:xfrm>
            <a:off x="5410200" y="2057400"/>
            <a:ext cx="3124200" cy="4191000"/>
            <a:chOff x="2448" y="5328"/>
            <a:chExt cx="3168" cy="5779"/>
          </a:xfrm>
        </p:grpSpPr>
        <p:sp>
          <p:nvSpPr>
            <p:cNvPr id="19462" name="AutoShape 6"/>
            <p:cNvSpPr>
              <a:spLocks noChangeArrowheads="1"/>
            </p:cNvSpPr>
            <p:nvPr/>
          </p:nvSpPr>
          <p:spPr bwMode="auto">
            <a:xfrm>
              <a:off x="3337" y="5328"/>
              <a:ext cx="1440" cy="576"/>
            </a:xfrm>
            <a:prstGeom prst="flowChartTerminator">
              <a:avLst/>
            </a:prstGeom>
            <a:solidFill>
              <a:srgbClr val="CCFFFF">
                <a:alpha val="80000"/>
              </a:srgbClr>
            </a:solidFill>
            <a:ln w="9525">
              <a:solidFill>
                <a:srgbClr val="000000"/>
              </a:solidFill>
              <a:miter lim="800000"/>
              <a:headEnd/>
              <a:tailEnd/>
            </a:ln>
          </p:spPr>
          <p:txBody>
            <a:bodyPr/>
            <a:lstStyle/>
            <a:p>
              <a:pPr algn="ctr"/>
              <a:r>
                <a:rPr lang="en-US" sz="1400" b="1"/>
                <a:t>START</a:t>
              </a:r>
              <a:endParaRPr lang="en-US" sz="1400"/>
            </a:p>
          </p:txBody>
        </p:sp>
        <p:sp>
          <p:nvSpPr>
            <p:cNvPr id="19463" name="Line 7"/>
            <p:cNvSpPr>
              <a:spLocks noChangeShapeType="1"/>
            </p:cNvSpPr>
            <p:nvPr/>
          </p:nvSpPr>
          <p:spPr bwMode="auto">
            <a:xfrm>
              <a:off x="4057" y="5904"/>
              <a:ext cx="0" cy="432"/>
            </a:xfrm>
            <a:prstGeom prst="line">
              <a:avLst/>
            </a:prstGeom>
            <a:noFill/>
            <a:ln w="9525">
              <a:solidFill>
                <a:srgbClr val="000000"/>
              </a:solidFill>
              <a:round/>
              <a:headEnd/>
              <a:tailEnd type="triangle" w="med" len="med"/>
            </a:ln>
          </p:spPr>
          <p:txBody>
            <a:bodyPr/>
            <a:lstStyle/>
            <a:p>
              <a:endParaRPr lang="en-US"/>
            </a:p>
          </p:txBody>
        </p:sp>
        <p:sp>
          <p:nvSpPr>
            <p:cNvPr id="19464" name="AutoShape 8"/>
            <p:cNvSpPr>
              <a:spLocks noChangeArrowheads="1"/>
            </p:cNvSpPr>
            <p:nvPr/>
          </p:nvSpPr>
          <p:spPr bwMode="auto">
            <a:xfrm>
              <a:off x="2448" y="6355"/>
              <a:ext cx="3168" cy="864"/>
            </a:xfrm>
            <a:prstGeom prst="flowChartInputOutput">
              <a:avLst/>
            </a:prstGeom>
            <a:solidFill>
              <a:srgbClr val="CCFFFF">
                <a:alpha val="80000"/>
              </a:srgbClr>
            </a:solidFill>
            <a:ln w="9525">
              <a:solidFill>
                <a:srgbClr val="000000"/>
              </a:solidFill>
              <a:miter lim="800000"/>
              <a:headEnd/>
              <a:tailEnd/>
            </a:ln>
          </p:spPr>
          <p:txBody>
            <a:bodyPr/>
            <a:lstStyle/>
            <a:p>
              <a:pPr algn="ctr"/>
              <a:r>
                <a:rPr lang="en-US" sz="1400" b="1"/>
                <a:t>Input</a:t>
              </a:r>
            </a:p>
            <a:p>
              <a:pPr algn="ctr"/>
              <a:r>
                <a:rPr lang="en-US" sz="1400" b="1"/>
                <a:t>W, L</a:t>
              </a:r>
              <a:endParaRPr lang="en-US" sz="1400"/>
            </a:p>
          </p:txBody>
        </p:sp>
        <p:sp>
          <p:nvSpPr>
            <p:cNvPr id="19465" name="AutoShape 9"/>
            <p:cNvSpPr>
              <a:spLocks noChangeArrowheads="1"/>
            </p:cNvSpPr>
            <p:nvPr/>
          </p:nvSpPr>
          <p:spPr bwMode="auto">
            <a:xfrm>
              <a:off x="2967" y="7801"/>
              <a:ext cx="2141" cy="576"/>
            </a:xfrm>
            <a:prstGeom prst="flowChartProcess">
              <a:avLst/>
            </a:prstGeom>
            <a:solidFill>
              <a:srgbClr val="CCFFFF">
                <a:alpha val="80000"/>
              </a:srgbClr>
            </a:solidFill>
            <a:ln w="9525">
              <a:solidFill>
                <a:srgbClr val="000000"/>
              </a:solidFill>
              <a:miter lim="800000"/>
              <a:headEnd/>
              <a:tailEnd/>
            </a:ln>
          </p:spPr>
          <p:txBody>
            <a:bodyPr/>
            <a:lstStyle/>
            <a:p>
              <a:pPr algn="ctr"/>
              <a:r>
                <a:rPr lang="en-US" sz="1400" b="1"/>
                <a:t>A </a:t>
              </a:r>
              <a:r>
                <a:rPr lang="en-US">
                  <a:sym typeface="Symbol" pitchFamily="18" charset="2"/>
                </a:rPr>
                <a:t></a:t>
              </a:r>
              <a:r>
                <a:rPr lang="en-US" sz="1400" b="1"/>
                <a:t> L x W</a:t>
              </a:r>
            </a:p>
          </p:txBody>
        </p:sp>
        <p:sp>
          <p:nvSpPr>
            <p:cNvPr id="19466" name="Line 10"/>
            <p:cNvSpPr>
              <a:spLocks noChangeShapeType="1"/>
            </p:cNvSpPr>
            <p:nvPr/>
          </p:nvSpPr>
          <p:spPr bwMode="auto">
            <a:xfrm>
              <a:off x="4032" y="7219"/>
              <a:ext cx="0" cy="576"/>
            </a:xfrm>
            <a:prstGeom prst="line">
              <a:avLst/>
            </a:prstGeom>
            <a:noFill/>
            <a:ln w="9525">
              <a:solidFill>
                <a:srgbClr val="000000"/>
              </a:solidFill>
              <a:round/>
              <a:headEnd/>
              <a:tailEnd type="triangle" w="med" len="med"/>
            </a:ln>
          </p:spPr>
          <p:txBody>
            <a:bodyPr/>
            <a:lstStyle/>
            <a:p>
              <a:endParaRPr lang="en-US"/>
            </a:p>
          </p:txBody>
        </p:sp>
        <p:sp>
          <p:nvSpPr>
            <p:cNvPr id="19467" name="AutoShape 11"/>
            <p:cNvSpPr>
              <a:spLocks noChangeArrowheads="1"/>
            </p:cNvSpPr>
            <p:nvPr/>
          </p:nvSpPr>
          <p:spPr bwMode="auto">
            <a:xfrm>
              <a:off x="2812" y="8947"/>
              <a:ext cx="2448" cy="1008"/>
            </a:xfrm>
            <a:prstGeom prst="flowChartDisplay">
              <a:avLst/>
            </a:prstGeom>
            <a:solidFill>
              <a:srgbClr val="CCFFFF">
                <a:alpha val="80000"/>
              </a:srgbClr>
            </a:solidFill>
            <a:ln w="9525">
              <a:solidFill>
                <a:srgbClr val="000000"/>
              </a:solidFill>
              <a:miter lim="800000"/>
              <a:headEnd/>
              <a:tailEnd/>
            </a:ln>
          </p:spPr>
          <p:txBody>
            <a:bodyPr/>
            <a:lstStyle/>
            <a:p>
              <a:pPr algn="ctr"/>
              <a:r>
                <a:rPr lang="en-US" sz="1400" b="1"/>
                <a:t>Print</a:t>
              </a:r>
            </a:p>
            <a:p>
              <a:pPr algn="ctr"/>
              <a:r>
                <a:rPr lang="en-US" sz="1400" b="1"/>
                <a:t>A</a:t>
              </a:r>
              <a:endParaRPr lang="en-US" sz="1400"/>
            </a:p>
          </p:txBody>
        </p:sp>
        <p:sp>
          <p:nvSpPr>
            <p:cNvPr id="19468" name="AutoShape 12"/>
            <p:cNvSpPr>
              <a:spLocks noChangeArrowheads="1"/>
            </p:cNvSpPr>
            <p:nvPr/>
          </p:nvSpPr>
          <p:spPr bwMode="auto">
            <a:xfrm>
              <a:off x="3293" y="10512"/>
              <a:ext cx="1440" cy="595"/>
            </a:xfrm>
            <a:prstGeom prst="flowChartTerminator">
              <a:avLst/>
            </a:prstGeom>
            <a:solidFill>
              <a:srgbClr val="CCFFFF">
                <a:alpha val="80000"/>
              </a:srgbClr>
            </a:solidFill>
            <a:ln w="9525">
              <a:solidFill>
                <a:srgbClr val="000000"/>
              </a:solidFill>
              <a:miter lim="800000"/>
              <a:headEnd/>
              <a:tailEnd/>
            </a:ln>
          </p:spPr>
          <p:txBody>
            <a:bodyPr/>
            <a:lstStyle/>
            <a:p>
              <a:pPr algn="ctr"/>
              <a:r>
                <a:rPr lang="en-US" sz="1400" b="1"/>
                <a:t>STOP</a:t>
              </a:r>
              <a:endParaRPr lang="en-US" sz="1400"/>
            </a:p>
          </p:txBody>
        </p:sp>
        <p:sp>
          <p:nvSpPr>
            <p:cNvPr id="19469" name="Line 13"/>
            <p:cNvSpPr>
              <a:spLocks noChangeShapeType="1"/>
            </p:cNvSpPr>
            <p:nvPr/>
          </p:nvSpPr>
          <p:spPr bwMode="auto">
            <a:xfrm>
              <a:off x="4032" y="8371"/>
              <a:ext cx="0" cy="576"/>
            </a:xfrm>
            <a:prstGeom prst="line">
              <a:avLst/>
            </a:prstGeom>
            <a:noFill/>
            <a:ln w="9525">
              <a:solidFill>
                <a:srgbClr val="000000"/>
              </a:solidFill>
              <a:round/>
              <a:headEnd/>
              <a:tailEnd type="triangle" w="med" len="med"/>
            </a:ln>
          </p:spPr>
          <p:txBody>
            <a:bodyPr/>
            <a:lstStyle/>
            <a:p>
              <a:endParaRPr lang="en-US"/>
            </a:p>
          </p:txBody>
        </p:sp>
        <p:sp>
          <p:nvSpPr>
            <p:cNvPr id="19470" name="Line 14"/>
            <p:cNvSpPr>
              <a:spLocks noChangeShapeType="1"/>
            </p:cNvSpPr>
            <p:nvPr/>
          </p:nvSpPr>
          <p:spPr bwMode="auto">
            <a:xfrm>
              <a:off x="4032" y="9955"/>
              <a:ext cx="0" cy="576"/>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Example 4 </a:t>
            </a:r>
          </a:p>
        </p:txBody>
      </p:sp>
      <p:sp>
        <p:nvSpPr>
          <p:cNvPr id="20483" name="Rectangle 3"/>
          <p:cNvSpPr>
            <a:spLocks noGrp="1" noChangeArrowheads="1"/>
          </p:cNvSpPr>
          <p:nvPr>
            <p:ph type="body" sz="half" idx="1"/>
          </p:nvPr>
        </p:nvSpPr>
        <p:spPr>
          <a:xfrm>
            <a:off x="457200" y="1981200"/>
            <a:ext cx="7848600" cy="3886200"/>
          </a:xfrm>
        </p:spPr>
        <p:txBody>
          <a:bodyPr/>
          <a:lstStyle/>
          <a:p>
            <a:r>
              <a:rPr lang="en-US" sz="2800"/>
              <a:t>Write an algorithm and draw a flowchart that will calculate the roots of a quadratic equation </a:t>
            </a:r>
          </a:p>
          <a:p>
            <a:endParaRPr lang="en-US" sz="2800"/>
          </a:p>
          <a:p>
            <a:r>
              <a:rPr lang="en-US" sz="2800"/>
              <a:t> Hint: </a:t>
            </a:r>
            <a:r>
              <a:rPr lang="en-US" sz="2800" b="1"/>
              <a:t>d</a:t>
            </a:r>
            <a:r>
              <a:rPr lang="en-US" sz="2800"/>
              <a:t> = sqrt (               ), and the roots are:  </a:t>
            </a:r>
            <a:r>
              <a:rPr lang="en-US" sz="2800" b="1" i="1"/>
              <a:t>x</a:t>
            </a:r>
            <a:r>
              <a:rPr lang="en-US" sz="2800" b="1"/>
              <a:t>1</a:t>
            </a:r>
            <a:r>
              <a:rPr lang="en-US" sz="2800"/>
              <a:t> = (–</a:t>
            </a:r>
            <a:r>
              <a:rPr lang="en-US" sz="2800" i="1"/>
              <a:t>b</a:t>
            </a:r>
            <a:r>
              <a:rPr lang="en-US" sz="2800"/>
              <a:t> + </a:t>
            </a:r>
            <a:r>
              <a:rPr lang="en-US" sz="2800" i="1"/>
              <a:t>d</a:t>
            </a:r>
            <a:r>
              <a:rPr lang="en-US" sz="2800"/>
              <a:t>)/2</a:t>
            </a:r>
            <a:r>
              <a:rPr lang="en-US" sz="2800" i="1"/>
              <a:t>a</a:t>
            </a:r>
            <a:r>
              <a:rPr lang="en-US" sz="2800"/>
              <a:t>   and </a:t>
            </a:r>
            <a:r>
              <a:rPr lang="en-US" sz="2800" b="1" i="1"/>
              <a:t>x</a:t>
            </a:r>
            <a:r>
              <a:rPr lang="en-US" sz="2800" b="1"/>
              <a:t>2</a:t>
            </a:r>
            <a:r>
              <a:rPr lang="en-US" sz="2800"/>
              <a:t> = (–</a:t>
            </a:r>
            <a:r>
              <a:rPr lang="en-US" sz="2800" i="1"/>
              <a:t>b</a:t>
            </a:r>
            <a:r>
              <a:rPr lang="en-US" sz="2800"/>
              <a:t> – </a:t>
            </a:r>
            <a:r>
              <a:rPr lang="en-US" sz="2800" i="1"/>
              <a:t>d</a:t>
            </a:r>
            <a:r>
              <a:rPr lang="en-US" sz="2800"/>
              <a:t>)/2</a:t>
            </a:r>
            <a:r>
              <a:rPr lang="en-US" sz="2800" i="1"/>
              <a:t>a</a:t>
            </a:r>
          </a:p>
        </p:txBody>
      </p:sp>
      <p:graphicFrame>
        <p:nvGraphicFramePr>
          <p:cNvPr id="20486" name="Object 6"/>
          <p:cNvGraphicFramePr>
            <a:graphicFrameLocks noChangeAspect="1"/>
          </p:cNvGraphicFramePr>
          <p:nvPr>
            <p:ph sz="quarter" idx="2"/>
          </p:nvPr>
        </p:nvGraphicFramePr>
        <p:xfrm>
          <a:off x="914400" y="2895600"/>
          <a:ext cx="2209800" cy="465138"/>
        </p:xfrm>
        <a:graphic>
          <a:graphicData uri="http://schemas.openxmlformats.org/presentationml/2006/ole">
            <p:oleObj spid="_x0000_s20486" name="Equation" r:id="rId3" imgW="965160" imgH="203040" progId="Equation.DSMT4">
              <p:embed/>
            </p:oleObj>
          </a:graphicData>
        </a:graphic>
      </p:graphicFrame>
      <p:sp>
        <p:nvSpPr>
          <p:cNvPr id="20489"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92" name="Object 12"/>
          <p:cNvGraphicFramePr>
            <a:graphicFrameLocks noChangeAspect="1"/>
          </p:cNvGraphicFramePr>
          <p:nvPr>
            <p:ph sz="quarter" idx="3"/>
          </p:nvPr>
        </p:nvGraphicFramePr>
        <p:xfrm>
          <a:off x="3352800" y="3429000"/>
          <a:ext cx="1344613" cy="500063"/>
        </p:xfrm>
        <a:graphic>
          <a:graphicData uri="http://schemas.openxmlformats.org/presentationml/2006/ole">
            <p:oleObj spid="_x0000_s20492" name="Equation" r:id="rId4" imgW="545760" imgH="203040" progId="Equation.DSMT4">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Example 4</a:t>
            </a:r>
          </a:p>
        </p:txBody>
      </p:sp>
      <p:sp>
        <p:nvSpPr>
          <p:cNvPr id="21507" name="Rectangle 3"/>
          <p:cNvSpPr>
            <a:spLocks noGrp="1" noChangeArrowheads="1"/>
          </p:cNvSpPr>
          <p:nvPr>
            <p:ph type="body" idx="1"/>
          </p:nvPr>
        </p:nvSpPr>
        <p:spPr/>
        <p:txBody>
          <a:bodyPr/>
          <a:lstStyle/>
          <a:p>
            <a:pPr>
              <a:lnSpc>
                <a:spcPct val="90000"/>
              </a:lnSpc>
              <a:buFont typeface="Wingdings" pitchFamily="2" charset="2"/>
              <a:buNone/>
            </a:pPr>
            <a:r>
              <a:rPr lang="en-US" b="1"/>
              <a:t>Pseudocode</a:t>
            </a:r>
            <a:r>
              <a:rPr lang="en-US"/>
              <a:t>: </a:t>
            </a:r>
          </a:p>
          <a:p>
            <a:pPr>
              <a:lnSpc>
                <a:spcPct val="90000"/>
              </a:lnSpc>
            </a:pPr>
            <a:r>
              <a:rPr lang="en-US" i="1"/>
              <a:t>Input the coefficients (a, b, c) of the quadratic equation</a:t>
            </a:r>
          </a:p>
          <a:p>
            <a:pPr>
              <a:lnSpc>
                <a:spcPct val="90000"/>
              </a:lnSpc>
            </a:pPr>
            <a:r>
              <a:rPr lang="en-US" i="1"/>
              <a:t>Calculate </a:t>
            </a:r>
            <a:r>
              <a:rPr lang="en-US" b="1"/>
              <a:t>d</a:t>
            </a:r>
          </a:p>
          <a:p>
            <a:pPr>
              <a:lnSpc>
                <a:spcPct val="90000"/>
              </a:lnSpc>
            </a:pPr>
            <a:r>
              <a:rPr lang="en-US" i="1"/>
              <a:t>Calculate  </a:t>
            </a:r>
            <a:r>
              <a:rPr lang="en-US" b="1" i="1"/>
              <a:t>x</a:t>
            </a:r>
            <a:r>
              <a:rPr lang="en-US" b="1"/>
              <a:t>1</a:t>
            </a:r>
            <a:endParaRPr lang="en-US" b="1" i="1"/>
          </a:p>
          <a:p>
            <a:pPr>
              <a:lnSpc>
                <a:spcPct val="90000"/>
              </a:lnSpc>
            </a:pPr>
            <a:r>
              <a:rPr lang="en-US" i="1"/>
              <a:t>Calculate </a:t>
            </a:r>
            <a:r>
              <a:rPr lang="en-US" b="1"/>
              <a:t>x2</a:t>
            </a:r>
            <a:endParaRPr lang="en-US" b="1" i="1"/>
          </a:p>
          <a:p>
            <a:pPr>
              <a:lnSpc>
                <a:spcPct val="90000"/>
              </a:lnSpc>
            </a:pPr>
            <a:r>
              <a:rPr lang="en-US" i="1"/>
              <a:t>Print </a:t>
            </a:r>
            <a:r>
              <a:rPr lang="en-US"/>
              <a:t>x</a:t>
            </a:r>
            <a:r>
              <a:rPr lang="en-US" i="1"/>
              <a:t>1 and </a:t>
            </a:r>
            <a:r>
              <a:rPr lang="en-US"/>
              <a:t>x2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US"/>
              <a:t>Example 4</a:t>
            </a:r>
          </a:p>
        </p:txBody>
      </p:sp>
      <p:sp>
        <p:nvSpPr>
          <p:cNvPr id="22531" name="Rectangle 3"/>
          <p:cNvSpPr>
            <a:spLocks noGrp="1" noChangeArrowheads="1"/>
          </p:cNvSpPr>
          <p:nvPr>
            <p:ph type="body" sz="half" idx="1"/>
          </p:nvPr>
        </p:nvSpPr>
        <p:spPr>
          <a:xfrm>
            <a:off x="457200" y="1981200"/>
            <a:ext cx="5715000" cy="3886200"/>
          </a:xfrm>
        </p:spPr>
        <p:txBody>
          <a:bodyPr/>
          <a:lstStyle/>
          <a:p>
            <a:r>
              <a:rPr lang="en-US" sz="2800" b="1"/>
              <a:t>Algorithm</a:t>
            </a:r>
            <a:r>
              <a:rPr lang="en-US" sz="2800"/>
              <a:t>: </a:t>
            </a:r>
          </a:p>
          <a:p>
            <a:r>
              <a:rPr lang="en-US" sz="2000"/>
              <a:t>Step 1: 	Input a, b, c</a:t>
            </a:r>
          </a:p>
          <a:p>
            <a:r>
              <a:rPr lang="en-US" sz="2000"/>
              <a:t>Step 2: 	</a:t>
            </a:r>
            <a:r>
              <a:rPr lang="en-US" sz="2000" i="1"/>
              <a:t>d</a:t>
            </a:r>
            <a:r>
              <a:rPr lang="en-US" sz="2000"/>
              <a:t> </a:t>
            </a:r>
            <a:r>
              <a:rPr lang="en-US" sz="2000">
                <a:sym typeface="Symbol" pitchFamily="18" charset="2"/>
              </a:rPr>
              <a:t></a:t>
            </a:r>
            <a:r>
              <a:rPr lang="en-US" sz="2000"/>
              <a:t> sqrt (                           )</a:t>
            </a:r>
          </a:p>
          <a:p>
            <a:r>
              <a:rPr lang="en-US" sz="2000"/>
              <a:t>Step 3: 	</a:t>
            </a:r>
            <a:r>
              <a:rPr lang="en-US" sz="2000" i="1"/>
              <a:t>x</a:t>
            </a:r>
            <a:r>
              <a:rPr lang="en-US" sz="2000"/>
              <a:t>1 </a:t>
            </a:r>
            <a:r>
              <a:rPr lang="en-US" sz="2000">
                <a:sym typeface="Symbol" pitchFamily="18" charset="2"/>
              </a:rPr>
              <a:t></a:t>
            </a:r>
            <a:r>
              <a:rPr lang="en-US" sz="2000"/>
              <a:t> (–</a:t>
            </a:r>
            <a:r>
              <a:rPr lang="en-US" sz="2000" i="1"/>
              <a:t>b</a:t>
            </a:r>
            <a:r>
              <a:rPr lang="en-US" sz="2000"/>
              <a:t> + </a:t>
            </a:r>
            <a:r>
              <a:rPr lang="en-US" sz="2000" i="1"/>
              <a:t>d</a:t>
            </a:r>
            <a:r>
              <a:rPr lang="en-US" sz="2000"/>
              <a:t>) / (2 x </a:t>
            </a:r>
            <a:r>
              <a:rPr lang="en-US" sz="2000" i="1"/>
              <a:t>a</a:t>
            </a:r>
            <a:r>
              <a:rPr lang="en-US" sz="2000"/>
              <a:t>)</a:t>
            </a:r>
          </a:p>
          <a:p>
            <a:r>
              <a:rPr lang="en-US" sz="2000"/>
              <a:t>Step 4: 	</a:t>
            </a:r>
            <a:r>
              <a:rPr lang="en-US" sz="2000" i="1"/>
              <a:t>x</a:t>
            </a:r>
            <a:r>
              <a:rPr lang="en-US" sz="2000"/>
              <a:t>2 </a:t>
            </a:r>
            <a:r>
              <a:rPr lang="en-US" sz="2000">
                <a:sym typeface="Symbol" pitchFamily="18" charset="2"/>
              </a:rPr>
              <a:t></a:t>
            </a:r>
            <a:r>
              <a:rPr lang="en-US" sz="2000"/>
              <a:t> (–</a:t>
            </a:r>
            <a:r>
              <a:rPr lang="en-US" sz="2000" i="1"/>
              <a:t>b</a:t>
            </a:r>
            <a:r>
              <a:rPr lang="en-US" sz="2000"/>
              <a:t> – </a:t>
            </a:r>
            <a:r>
              <a:rPr lang="en-US" sz="2000" i="1"/>
              <a:t>d</a:t>
            </a:r>
            <a:r>
              <a:rPr lang="en-US" sz="2000"/>
              <a:t>) / (2 x </a:t>
            </a:r>
            <a:r>
              <a:rPr lang="en-US" sz="2000" i="1"/>
              <a:t>a</a:t>
            </a:r>
            <a:r>
              <a:rPr lang="en-US" sz="2000"/>
              <a:t>)</a:t>
            </a:r>
          </a:p>
          <a:p>
            <a:r>
              <a:rPr lang="en-US" sz="2000"/>
              <a:t>Step 5: 	Print </a:t>
            </a:r>
            <a:r>
              <a:rPr lang="en-US" sz="2000" i="1"/>
              <a:t>x</a:t>
            </a:r>
            <a:r>
              <a:rPr lang="en-US" sz="2000"/>
              <a:t>1, </a:t>
            </a:r>
            <a:r>
              <a:rPr lang="en-US" sz="2000" i="1"/>
              <a:t>x</a:t>
            </a:r>
            <a:r>
              <a:rPr lang="en-US" sz="2000"/>
              <a:t>2</a:t>
            </a:r>
          </a:p>
          <a:p>
            <a:endParaRPr lang="en-US" sz="2000"/>
          </a:p>
        </p:txBody>
      </p:sp>
      <p:grpSp>
        <p:nvGrpSpPr>
          <p:cNvPr id="22532" name="Group 4"/>
          <p:cNvGrpSpPr>
            <a:grpSpLocks/>
          </p:cNvGrpSpPr>
          <p:nvPr/>
        </p:nvGrpSpPr>
        <p:grpSpPr bwMode="auto">
          <a:xfrm>
            <a:off x="5943600" y="1676400"/>
            <a:ext cx="2743200" cy="4572000"/>
            <a:chOff x="2467" y="7993"/>
            <a:chExt cx="3168" cy="5994"/>
          </a:xfrm>
        </p:grpSpPr>
        <p:sp>
          <p:nvSpPr>
            <p:cNvPr id="22533" name="AutoShape 5"/>
            <p:cNvSpPr>
              <a:spLocks noChangeArrowheads="1"/>
            </p:cNvSpPr>
            <p:nvPr/>
          </p:nvSpPr>
          <p:spPr bwMode="auto">
            <a:xfrm>
              <a:off x="3337" y="7993"/>
              <a:ext cx="1440" cy="576"/>
            </a:xfrm>
            <a:prstGeom prst="flowChartTerminator">
              <a:avLst/>
            </a:prstGeom>
            <a:solidFill>
              <a:srgbClr val="FFFFFF"/>
            </a:solidFill>
            <a:ln w="9525">
              <a:solidFill>
                <a:srgbClr val="000000"/>
              </a:solidFill>
              <a:miter lim="800000"/>
              <a:headEnd/>
              <a:tailEnd/>
            </a:ln>
          </p:spPr>
          <p:txBody>
            <a:bodyPr/>
            <a:lstStyle/>
            <a:p>
              <a:r>
                <a:rPr lang="en-US" sz="1400" b="1"/>
                <a:t>START</a:t>
              </a:r>
              <a:endParaRPr lang="en-US" sz="1400"/>
            </a:p>
          </p:txBody>
        </p:sp>
        <p:sp>
          <p:nvSpPr>
            <p:cNvPr id="22534" name="Line 6"/>
            <p:cNvSpPr>
              <a:spLocks noChangeShapeType="1"/>
            </p:cNvSpPr>
            <p:nvPr/>
          </p:nvSpPr>
          <p:spPr bwMode="auto">
            <a:xfrm>
              <a:off x="4057" y="8569"/>
              <a:ext cx="0" cy="359"/>
            </a:xfrm>
            <a:prstGeom prst="line">
              <a:avLst/>
            </a:prstGeom>
            <a:noFill/>
            <a:ln w="9525">
              <a:solidFill>
                <a:srgbClr val="000000"/>
              </a:solidFill>
              <a:round/>
              <a:headEnd/>
              <a:tailEnd type="triangle" w="med" len="med"/>
            </a:ln>
          </p:spPr>
          <p:txBody>
            <a:bodyPr/>
            <a:lstStyle/>
            <a:p>
              <a:endParaRPr lang="en-US"/>
            </a:p>
          </p:txBody>
        </p:sp>
        <p:sp>
          <p:nvSpPr>
            <p:cNvPr id="22535" name="AutoShape 7"/>
            <p:cNvSpPr>
              <a:spLocks noChangeArrowheads="1"/>
            </p:cNvSpPr>
            <p:nvPr/>
          </p:nvSpPr>
          <p:spPr bwMode="auto">
            <a:xfrm>
              <a:off x="2467" y="8963"/>
              <a:ext cx="3168" cy="685"/>
            </a:xfrm>
            <a:prstGeom prst="flowChartInputOutput">
              <a:avLst/>
            </a:prstGeom>
            <a:solidFill>
              <a:srgbClr val="FFFFFF"/>
            </a:solidFill>
            <a:ln w="9525">
              <a:solidFill>
                <a:srgbClr val="000000"/>
              </a:solidFill>
              <a:miter lim="800000"/>
              <a:headEnd/>
              <a:tailEnd/>
            </a:ln>
          </p:spPr>
          <p:txBody>
            <a:bodyPr/>
            <a:lstStyle/>
            <a:p>
              <a:pPr algn="ctr"/>
              <a:r>
                <a:rPr lang="en-US" sz="1400" b="1"/>
                <a:t>Input</a:t>
              </a:r>
            </a:p>
            <a:p>
              <a:pPr algn="ctr"/>
              <a:r>
                <a:rPr lang="en-US" sz="1400" b="1"/>
                <a:t>a, b, c</a:t>
              </a:r>
              <a:endParaRPr lang="en-US" sz="1400"/>
            </a:p>
          </p:txBody>
        </p:sp>
        <p:sp>
          <p:nvSpPr>
            <p:cNvPr id="22536" name="AutoShape 8"/>
            <p:cNvSpPr>
              <a:spLocks noChangeArrowheads="1"/>
            </p:cNvSpPr>
            <p:nvPr/>
          </p:nvSpPr>
          <p:spPr bwMode="auto">
            <a:xfrm>
              <a:off x="2554" y="10012"/>
              <a:ext cx="2937" cy="380"/>
            </a:xfrm>
            <a:prstGeom prst="flowChartProcess">
              <a:avLst/>
            </a:prstGeom>
            <a:solidFill>
              <a:srgbClr val="FFFFFF"/>
            </a:solidFill>
            <a:ln w="9525">
              <a:solidFill>
                <a:srgbClr val="000000"/>
              </a:solidFill>
              <a:miter lim="800000"/>
              <a:headEnd/>
              <a:tailEnd/>
            </a:ln>
          </p:spPr>
          <p:txBody>
            <a:bodyPr/>
            <a:lstStyle/>
            <a:p>
              <a:pPr algn="ctr"/>
              <a:r>
                <a:rPr lang="en-US" sz="1400" b="1"/>
                <a:t>d </a:t>
              </a:r>
              <a:r>
                <a:rPr lang="en-US">
                  <a:sym typeface="Symbol" pitchFamily="18" charset="2"/>
                </a:rPr>
                <a:t></a:t>
              </a:r>
              <a:r>
                <a:rPr lang="en-US"/>
                <a:t> </a:t>
              </a:r>
              <a:r>
                <a:rPr lang="en-US" sz="1400" b="1"/>
                <a:t>sqrt(</a:t>
              </a:r>
              <a:r>
                <a:rPr lang="en-US" sz="1400" b="1" i="1"/>
                <a:t>b x b</a:t>
              </a:r>
              <a:r>
                <a:rPr lang="en-US" sz="1400" b="1"/>
                <a:t> – 4 x </a:t>
              </a:r>
              <a:r>
                <a:rPr lang="en-US" sz="1400" b="1" i="1"/>
                <a:t>a </a:t>
              </a:r>
              <a:r>
                <a:rPr lang="en-US" sz="1400" b="1"/>
                <a:t>x</a:t>
              </a:r>
              <a:r>
                <a:rPr lang="en-US" sz="1400" b="1" i="1"/>
                <a:t> c</a:t>
              </a:r>
              <a:r>
                <a:rPr lang="en-US" sz="1400" b="1"/>
                <a:t>)</a:t>
              </a:r>
              <a:endParaRPr lang="en-US" sz="1400" b="1">
                <a:solidFill>
                  <a:srgbClr val="000000"/>
                </a:solidFill>
                <a:latin typeface="TimesNewRomanPSMT" charset="0"/>
              </a:endParaRPr>
            </a:p>
            <a:p>
              <a:endParaRPr lang="en-US" sz="1400"/>
            </a:p>
          </p:txBody>
        </p:sp>
        <p:sp>
          <p:nvSpPr>
            <p:cNvPr id="22537" name="AutoShape 9"/>
            <p:cNvSpPr>
              <a:spLocks noChangeArrowheads="1"/>
            </p:cNvSpPr>
            <p:nvPr/>
          </p:nvSpPr>
          <p:spPr bwMode="auto">
            <a:xfrm>
              <a:off x="2785" y="12221"/>
              <a:ext cx="2448" cy="836"/>
            </a:xfrm>
            <a:prstGeom prst="flowChartDisplay">
              <a:avLst/>
            </a:prstGeom>
            <a:solidFill>
              <a:srgbClr val="FFFFFF"/>
            </a:solidFill>
            <a:ln w="9525">
              <a:solidFill>
                <a:srgbClr val="000000"/>
              </a:solidFill>
              <a:miter lim="800000"/>
              <a:headEnd/>
              <a:tailEnd/>
            </a:ln>
          </p:spPr>
          <p:txBody>
            <a:bodyPr/>
            <a:lstStyle/>
            <a:p>
              <a:pPr algn="ctr"/>
              <a:r>
                <a:rPr lang="en-US" sz="1400" b="1"/>
                <a:t>Print</a:t>
              </a:r>
            </a:p>
            <a:p>
              <a:pPr algn="ctr"/>
              <a:r>
                <a:rPr lang="en-US" sz="1400" b="1" i="1"/>
                <a:t>x</a:t>
              </a:r>
              <a:r>
                <a:rPr lang="en-US" sz="1400" b="1" baseline="-25000"/>
                <a:t>1</a:t>
              </a:r>
              <a:r>
                <a:rPr lang="en-US" sz="1400" b="1"/>
                <a:t> ,</a:t>
              </a:r>
              <a:r>
                <a:rPr lang="en-US" sz="1400" b="1" i="1"/>
                <a:t>x</a:t>
              </a:r>
              <a:r>
                <a:rPr lang="en-US" sz="1400" b="1" baseline="-25000"/>
                <a:t>2</a:t>
              </a:r>
              <a:r>
                <a:rPr lang="en-US" sz="1400" b="1"/>
                <a:t> </a:t>
              </a:r>
              <a:endParaRPr lang="en-US" sz="1400"/>
            </a:p>
          </p:txBody>
        </p:sp>
        <p:sp>
          <p:nvSpPr>
            <p:cNvPr id="22538" name="AutoShape 10"/>
            <p:cNvSpPr>
              <a:spLocks noChangeArrowheads="1"/>
            </p:cNvSpPr>
            <p:nvPr/>
          </p:nvSpPr>
          <p:spPr bwMode="auto">
            <a:xfrm>
              <a:off x="3285" y="13392"/>
              <a:ext cx="1440" cy="595"/>
            </a:xfrm>
            <a:prstGeom prst="flowChartTerminator">
              <a:avLst/>
            </a:prstGeom>
            <a:solidFill>
              <a:srgbClr val="FFFFFF"/>
            </a:solidFill>
            <a:ln w="9525">
              <a:solidFill>
                <a:srgbClr val="000000"/>
              </a:solidFill>
              <a:miter lim="800000"/>
              <a:headEnd/>
              <a:tailEnd/>
            </a:ln>
          </p:spPr>
          <p:txBody>
            <a:bodyPr/>
            <a:lstStyle/>
            <a:p>
              <a:pPr algn="ctr"/>
              <a:r>
                <a:rPr lang="en-US" sz="1400" b="1"/>
                <a:t>STOP</a:t>
              </a:r>
              <a:endParaRPr lang="en-US" sz="1400"/>
            </a:p>
          </p:txBody>
        </p:sp>
        <p:sp>
          <p:nvSpPr>
            <p:cNvPr id="22539" name="Line 11"/>
            <p:cNvSpPr>
              <a:spLocks noChangeShapeType="1"/>
            </p:cNvSpPr>
            <p:nvPr/>
          </p:nvSpPr>
          <p:spPr bwMode="auto">
            <a:xfrm>
              <a:off x="4032" y="9648"/>
              <a:ext cx="0" cy="359"/>
            </a:xfrm>
            <a:prstGeom prst="line">
              <a:avLst/>
            </a:prstGeom>
            <a:noFill/>
            <a:ln w="9525">
              <a:solidFill>
                <a:srgbClr val="000000"/>
              </a:solidFill>
              <a:round/>
              <a:headEnd/>
              <a:tailEnd type="triangle" w="med" len="med"/>
            </a:ln>
          </p:spPr>
          <p:txBody>
            <a:bodyPr/>
            <a:lstStyle/>
            <a:p>
              <a:endParaRPr lang="en-US"/>
            </a:p>
          </p:txBody>
        </p:sp>
        <p:sp>
          <p:nvSpPr>
            <p:cNvPr id="22540" name="AutoShape 12"/>
            <p:cNvSpPr>
              <a:spLocks noChangeArrowheads="1"/>
            </p:cNvSpPr>
            <p:nvPr/>
          </p:nvSpPr>
          <p:spPr bwMode="auto">
            <a:xfrm>
              <a:off x="2562" y="10732"/>
              <a:ext cx="2937" cy="380"/>
            </a:xfrm>
            <a:prstGeom prst="flowChartProcess">
              <a:avLst/>
            </a:prstGeom>
            <a:solidFill>
              <a:srgbClr val="FFFFFF"/>
            </a:solidFill>
            <a:ln w="9525">
              <a:solidFill>
                <a:srgbClr val="000000"/>
              </a:solidFill>
              <a:miter lim="800000"/>
              <a:headEnd/>
              <a:tailEnd/>
            </a:ln>
          </p:spPr>
          <p:txBody>
            <a:bodyPr/>
            <a:lstStyle/>
            <a:p>
              <a:pPr algn="ctr"/>
              <a:r>
                <a:rPr lang="en-US" sz="1400" b="1" i="1"/>
                <a:t>x</a:t>
              </a:r>
              <a:r>
                <a:rPr lang="en-US" sz="1400" b="1" baseline="-25000"/>
                <a:t>1</a:t>
              </a:r>
              <a:r>
                <a:rPr lang="en-US" sz="1400" b="1"/>
                <a:t> </a:t>
              </a:r>
              <a:r>
                <a:rPr lang="en-US">
                  <a:sym typeface="Symbol" pitchFamily="18" charset="2"/>
                </a:rPr>
                <a:t></a:t>
              </a:r>
              <a:r>
                <a:rPr lang="en-US" sz="1400" b="1"/>
                <a:t>(–</a:t>
              </a:r>
              <a:r>
                <a:rPr lang="en-US" sz="1400" b="1" i="1"/>
                <a:t>b</a:t>
              </a:r>
              <a:r>
                <a:rPr lang="en-US" sz="1400" b="1"/>
                <a:t> + </a:t>
              </a:r>
              <a:r>
                <a:rPr lang="en-US" sz="1400" b="1" i="1"/>
                <a:t>d</a:t>
              </a:r>
              <a:r>
                <a:rPr lang="en-US" sz="1400" b="1"/>
                <a:t>) / (2 x </a:t>
              </a:r>
              <a:r>
                <a:rPr lang="en-US" sz="1400" b="1" i="1"/>
                <a:t>a</a:t>
              </a:r>
              <a:r>
                <a:rPr lang="en-US" sz="1400" b="1"/>
                <a:t>)</a:t>
              </a:r>
              <a:endParaRPr lang="en-US" sz="1400" b="1">
                <a:solidFill>
                  <a:srgbClr val="000000"/>
                </a:solidFill>
                <a:latin typeface="TimesNewRomanPSMT" charset="0"/>
              </a:endParaRPr>
            </a:p>
            <a:p>
              <a:endParaRPr lang="en-US" sz="1400"/>
            </a:p>
          </p:txBody>
        </p:sp>
        <p:sp>
          <p:nvSpPr>
            <p:cNvPr id="22541" name="Line 13"/>
            <p:cNvSpPr>
              <a:spLocks noChangeShapeType="1"/>
            </p:cNvSpPr>
            <p:nvPr/>
          </p:nvSpPr>
          <p:spPr bwMode="auto">
            <a:xfrm>
              <a:off x="4021" y="10368"/>
              <a:ext cx="0" cy="359"/>
            </a:xfrm>
            <a:prstGeom prst="line">
              <a:avLst/>
            </a:prstGeom>
            <a:noFill/>
            <a:ln w="9525">
              <a:solidFill>
                <a:srgbClr val="000000"/>
              </a:solidFill>
              <a:round/>
              <a:headEnd/>
              <a:tailEnd type="triangle" w="med" len="med"/>
            </a:ln>
          </p:spPr>
          <p:txBody>
            <a:bodyPr/>
            <a:lstStyle/>
            <a:p>
              <a:endParaRPr lang="en-US"/>
            </a:p>
          </p:txBody>
        </p:sp>
        <p:sp>
          <p:nvSpPr>
            <p:cNvPr id="22542" name="AutoShape 14"/>
            <p:cNvSpPr>
              <a:spLocks noChangeArrowheads="1"/>
            </p:cNvSpPr>
            <p:nvPr/>
          </p:nvSpPr>
          <p:spPr bwMode="auto">
            <a:xfrm>
              <a:off x="2554" y="11463"/>
              <a:ext cx="2937" cy="380"/>
            </a:xfrm>
            <a:prstGeom prst="flowChartProcess">
              <a:avLst/>
            </a:prstGeom>
            <a:solidFill>
              <a:srgbClr val="FFFFFF"/>
            </a:solidFill>
            <a:ln w="9525">
              <a:solidFill>
                <a:srgbClr val="000000"/>
              </a:solidFill>
              <a:miter lim="800000"/>
              <a:headEnd/>
              <a:tailEnd/>
            </a:ln>
          </p:spPr>
          <p:txBody>
            <a:bodyPr/>
            <a:lstStyle/>
            <a:p>
              <a:pPr algn="ctr"/>
              <a:r>
                <a:rPr lang="en-US" sz="1400" b="1" i="1"/>
                <a:t>X</a:t>
              </a:r>
              <a:r>
                <a:rPr lang="en-US" sz="1400" b="1" baseline="-25000"/>
                <a:t>2</a:t>
              </a:r>
              <a:r>
                <a:rPr lang="en-US" sz="1400" b="1"/>
                <a:t> </a:t>
              </a:r>
              <a:r>
                <a:rPr lang="en-US">
                  <a:sym typeface="Symbol" pitchFamily="18" charset="2"/>
                </a:rPr>
                <a:t></a:t>
              </a:r>
              <a:r>
                <a:rPr lang="en-US" sz="1400" b="1"/>
                <a:t> (–</a:t>
              </a:r>
              <a:r>
                <a:rPr lang="en-US" sz="1400" b="1" i="1"/>
                <a:t>b</a:t>
              </a:r>
              <a:r>
                <a:rPr lang="en-US" sz="1400" b="1"/>
                <a:t> – </a:t>
              </a:r>
              <a:r>
                <a:rPr lang="en-US" sz="1400" b="1" i="1"/>
                <a:t>d</a:t>
              </a:r>
              <a:r>
                <a:rPr lang="en-US" sz="1400" b="1"/>
                <a:t>) / (2 x </a:t>
              </a:r>
              <a:r>
                <a:rPr lang="en-US" sz="1400" b="1" i="1"/>
                <a:t>a</a:t>
              </a:r>
              <a:r>
                <a:rPr lang="en-US" sz="1400" b="1"/>
                <a:t>)</a:t>
              </a:r>
              <a:endParaRPr lang="en-US" sz="1400" b="1">
                <a:solidFill>
                  <a:srgbClr val="000000"/>
                </a:solidFill>
                <a:latin typeface="TimesNewRomanPSMT" charset="0"/>
              </a:endParaRPr>
            </a:p>
            <a:p>
              <a:endParaRPr lang="en-US" sz="1400"/>
            </a:p>
          </p:txBody>
        </p:sp>
        <p:sp>
          <p:nvSpPr>
            <p:cNvPr id="22543" name="Line 15"/>
            <p:cNvSpPr>
              <a:spLocks noChangeShapeType="1"/>
            </p:cNvSpPr>
            <p:nvPr/>
          </p:nvSpPr>
          <p:spPr bwMode="auto">
            <a:xfrm>
              <a:off x="4013" y="11099"/>
              <a:ext cx="0" cy="359"/>
            </a:xfrm>
            <a:prstGeom prst="line">
              <a:avLst/>
            </a:prstGeom>
            <a:noFill/>
            <a:ln w="9525">
              <a:solidFill>
                <a:srgbClr val="000000"/>
              </a:solidFill>
              <a:round/>
              <a:headEnd/>
              <a:tailEnd type="triangle" w="med" len="med"/>
            </a:ln>
          </p:spPr>
          <p:txBody>
            <a:bodyPr/>
            <a:lstStyle/>
            <a:p>
              <a:endParaRPr lang="en-US"/>
            </a:p>
          </p:txBody>
        </p:sp>
        <p:sp>
          <p:nvSpPr>
            <p:cNvPr id="22544" name="Line 16"/>
            <p:cNvSpPr>
              <a:spLocks noChangeShapeType="1"/>
            </p:cNvSpPr>
            <p:nvPr/>
          </p:nvSpPr>
          <p:spPr bwMode="auto">
            <a:xfrm>
              <a:off x="4013" y="11832"/>
              <a:ext cx="0" cy="359"/>
            </a:xfrm>
            <a:prstGeom prst="line">
              <a:avLst/>
            </a:prstGeom>
            <a:noFill/>
            <a:ln w="9525">
              <a:solidFill>
                <a:srgbClr val="000000"/>
              </a:solidFill>
              <a:round/>
              <a:headEnd/>
              <a:tailEnd type="triangle" w="med" len="med"/>
            </a:ln>
          </p:spPr>
          <p:txBody>
            <a:bodyPr/>
            <a:lstStyle/>
            <a:p>
              <a:endParaRPr lang="en-US"/>
            </a:p>
          </p:txBody>
        </p:sp>
        <p:sp>
          <p:nvSpPr>
            <p:cNvPr id="22545" name="Line 17"/>
            <p:cNvSpPr>
              <a:spLocks noChangeShapeType="1"/>
            </p:cNvSpPr>
            <p:nvPr/>
          </p:nvSpPr>
          <p:spPr bwMode="auto">
            <a:xfrm>
              <a:off x="4013" y="13052"/>
              <a:ext cx="0" cy="359"/>
            </a:xfrm>
            <a:prstGeom prst="line">
              <a:avLst/>
            </a:prstGeom>
            <a:noFill/>
            <a:ln w="9525">
              <a:solidFill>
                <a:srgbClr val="000000"/>
              </a:solidFill>
              <a:round/>
              <a:headEnd/>
              <a:tailEnd type="triangle" w="med" len="med"/>
            </a:ln>
          </p:spPr>
          <p:txBody>
            <a:bodyPr/>
            <a:lstStyle/>
            <a:p>
              <a:endParaRPr lang="en-US"/>
            </a:p>
          </p:txBody>
        </p:sp>
      </p:grpSp>
      <p:graphicFrame>
        <p:nvGraphicFramePr>
          <p:cNvPr id="22546" name="Object 18"/>
          <p:cNvGraphicFramePr>
            <a:graphicFrameLocks noChangeAspect="1"/>
          </p:cNvGraphicFramePr>
          <p:nvPr>
            <p:ph sz="half" idx="2"/>
          </p:nvPr>
        </p:nvGraphicFramePr>
        <p:xfrm>
          <a:off x="3570288" y="2895600"/>
          <a:ext cx="1763712" cy="342900"/>
        </p:xfrm>
        <a:graphic>
          <a:graphicData uri="http://schemas.openxmlformats.org/presentationml/2006/ole">
            <p:oleObj spid="_x0000_s22546" name="Equation" r:id="rId3" imgW="914400" imgH="177480" progId="Equation.DSMT4">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a:t>DECISION STRUCTURES </a:t>
            </a:r>
          </a:p>
        </p:txBody>
      </p:sp>
      <p:sp>
        <p:nvSpPr>
          <p:cNvPr id="23555" name="Rectangle 3"/>
          <p:cNvSpPr>
            <a:spLocks noGrp="1" noChangeArrowheads="1"/>
          </p:cNvSpPr>
          <p:nvPr>
            <p:ph type="body" idx="1"/>
          </p:nvPr>
        </p:nvSpPr>
        <p:spPr/>
        <p:txBody>
          <a:bodyPr/>
          <a:lstStyle/>
          <a:p>
            <a:pPr>
              <a:lnSpc>
                <a:spcPct val="90000"/>
              </a:lnSpc>
            </a:pPr>
            <a:r>
              <a:rPr lang="en-US" sz="2800"/>
              <a:t>The expression A&gt;B is a logical expression</a:t>
            </a:r>
            <a:endParaRPr lang="en-US" sz="2800" i="1"/>
          </a:p>
          <a:p>
            <a:pPr>
              <a:lnSpc>
                <a:spcPct val="90000"/>
              </a:lnSpc>
            </a:pPr>
            <a:r>
              <a:rPr lang="en-US" sz="2800" i="1"/>
              <a:t>it describes a</a:t>
            </a:r>
            <a:r>
              <a:rPr lang="en-US" sz="2800" b="1" i="1"/>
              <a:t> condition </a:t>
            </a:r>
            <a:r>
              <a:rPr lang="en-US" sz="2800" i="1"/>
              <a:t>we want to test</a:t>
            </a:r>
            <a:endParaRPr lang="en-US" sz="2800" b="1" i="1"/>
          </a:p>
          <a:p>
            <a:pPr>
              <a:lnSpc>
                <a:spcPct val="90000"/>
              </a:lnSpc>
            </a:pPr>
            <a:r>
              <a:rPr lang="en-US" sz="2800" b="1" i="1"/>
              <a:t>if A&gt;B is true (if A is greater than B) </a:t>
            </a:r>
            <a:r>
              <a:rPr lang="en-US" sz="2800" i="1"/>
              <a:t>we take the action on left</a:t>
            </a:r>
            <a:endParaRPr lang="en-US" sz="2800"/>
          </a:p>
          <a:p>
            <a:pPr>
              <a:lnSpc>
                <a:spcPct val="90000"/>
              </a:lnSpc>
            </a:pPr>
            <a:r>
              <a:rPr lang="en-US" sz="2800"/>
              <a:t>print the value of A </a:t>
            </a:r>
          </a:p>
          <a:p>
            <a:pPr>
              <a:lnSpc>
                <a:spcPct val="90000"/>
              </a:lnSpc>
            </a:pPr>
            <a:r>
              <a:rPr lang="en-US" sz="2800" b="1" i="1"/>
              <a:t>if A&gt;B is false (if A is not greater than B) </a:t>
            </a:r>
            <a:r>
              <a:rPr lang="en-US" sz="2800" i="1"/>
              <a:t>we take the action on right</a:t>
            </a:r>
            <a:endParaRPr lang="en-US" sz="2800"/>
          </a:p>
          <a:p>
            <a:pPr>
              <a:lnSpc>
                <a:spcPct val="90000"/>
              </a:lnSpc>
            </a:pPr>
            <a:r>
              <a:rPr lang="en-US" sz="2800"/>
              <a:t>print the value of B</a:t>
            </a:r>
            <a:endParaRPr lang="en-US" sz="28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a:t>DECISION STRUCTURES</a:t>
            </a:r>
          </a:p>
        </p:txBody>
      </p:sp>
      <p:sp>
        <p:nvSpPr>
          <p:cNvPr id="24579" name="Rectangle 3"/>
          <p:cNvSpPr>
            <a:spLocks noGrp="1" noChangeArrowheads="1"/>
          </p:cNvSpPr>
          <p:nvPr>
            <p:ph type="body" idx="1"/>
          </p:nvPr>
        </p:nvSpPr>
        <p:spPr/>
        <p:txBody>
          <a:bodyPr/>
          <a:lstStyle/>
          <a:p>
            <a:endParaRPr lang="tr-TR"/>
          </a:p>
        </p:txBody>
      </p:sp>
      <p:grpSp>
        <p:nvGrpSpPr>
          <p:cNvPr id="24580" name="Group 4"/>
          <p:cNvGrpSpPr>
            <a:grpSpLocks/>
          </p:cNvGrpSpPr>
          <p:nvPr/>
        </p:nvGrpSpPr>
        <p:grpSpPr bwMode="auto">
          <a:xfrm>
            <a:off x="2362200" y="2514600"/>
            <a:ext cx="4114800" cy="3048000"/>
            <a:chOff x="3744" y="3888"/>
            <a:chExt cx="5184" cy="3168"/>
          </a:xfrm>
        </p:grpSpPr>
        <p:sp>
          <p:nvSpPr>
            <p:cNvPr id="24581" name="AutoShape 5"/>
            <p:cNvSpPr>
              <a:spLocks noChangeArrowheads="1"/>
            </p:cNvSpPr>
            <p:nvPr/>
          </p:nvSpPr>
          <p:spPr bwMode="auto">
            <a:xfrm>
              <a:off x="5472" y="4320"/>
              <a:ext cx="1728" cy="1152"/>
            </a:xfrm>
            <a:prstGeom prst="flowChartDecision">
              <a:avLst/>
            </a:prstGeom>
            <a:solidFill>
              <a:srgbClr val="CCFFFF"/>
            </a:solidFill>
            <a:ln w="9525">
              <a:solidFill>
                <a:srgbClr val="000000"/>
              </a:solidFill>
              <a:miter lim="800000"/>
              <a:headEnd/>
              <a:tailEnd/>
            </a:ln>
          </p:spPr>
          <p:txBody>
            <a:bodyPr/>
            <a:lstStyle/>
            <a:p>
              <a:pPr algn="ctr"/>
              <a:r>
                <a:rPr lang="en-US" b="1"/>
                <a:t>is</a:t>
              </a:r>
            </a:p>
            <a:p>
              <a:pPr algn="ctr"/>
              <a:r>
                <a:rPr lang="en-US" b="1"/>
                <a:t>A&gt;B</a:t>
              </a:r>
              <a:endParaRPr lang="en-US"/>
            </a:p>
          </p:txBody>
        </p:sp>
        <p:sp>
          <p:nvSpPr>
            <p:cNvPr id="24582" name="Line 6"/>
            <p:cNvSpPr>
              <a:spLocks noChangeShapeType="1"/>
            </p:cNvSpPr>
            <p:nvPr/>
          </p:nvSpPr>
          <p:spPr bwMode="auto">
            <a:xfrm>
              <a:off x="7200" y="4896"/>
              <a:ext cx="864" cy="0"/>
            </a:xfrm>
            <a:prstGeom prst="line">
              <a:avLst/>
            </a:prstGeom>
            <a:noFill/>
            <a:ln w="9525">
              <a:solidFill>
                <a:srgbClr val="000000"/>
              </a:solidFill>
              <a:round/>
              <a:headEnd/>
              <a:tailEnd/>
            </a:ln>
          </p:spPr>
          <p:txBody>
            <a:bodyPr/>
            <a:lstStyle/>
            <a:p>
              <a:endParaRPr lang="en-US"/>
            </a:p>
          </p:txBody>
        </p:sp>
        <p:sp>
          <p:nvSpPr>
            <p:cNvPr id="24583" name="Line 7"/>
            <p:cNvSpPr>
              <a:spLocks noChangeShapeType="1"/>
            </p:cNvSpPr>
            <p:nvPr/>
          </p:nvSpPr>
          <p:spPr bwMode="auto">
            <a:xfrm>
              <a:off x="8064" y="4896"/>
              <a:ext cx="0" cy="864"/>
            </a:xfrm>
            <a:prstGeom prst="line">
              <a:avLst/>
            </a:prstGeom>
            <a:noFill/>
            <a:ln w="9525">
              <a:solidFill>
                <a:srgbClr val="000000"/>
              </a:solidFill>
              <a:round/>
              <a:headEnd/>
              <a:tailEnd type="triangle" w="med" len="med"/>
            </a:ln>
          </p:spPr>
          <p:txBody>
            <a:bodyPr/>
            <a:lstStyle/>
            <a:p>
              <a:endParaRPr lang="en-US"/>
            </a:p>
          </p:txBody>
        </p:sp>
        <p:sp>
          <p:nvSpPr>
            <p:cNvPr id="24584" name="Line 8"/>
            <p:cNvSpPr>
              <a:spLocks noChangeShapeType="1"/>
            </p:cNvSpPr>
            <p:nvPr/>
          </p:nvSpPr>
          <p:spPr bwMode="auto">
            <a:xfrm>
              <a:off x="4627" y="4896"/>
              <a:ext cx="864" cy="0"/>
            </a:xfrm>
            <a:prstGeom prst="line">
              <a:avLst/>
            </a:prstGeom>
            <a:noFill/>
            <a:ln w="9525">
              <a:solidFill>
                <a:srgbClr val="000000"/>
              </a:solidFill>
              <a:round/>
              <a:headEnd/>
              <a:tailEnd/>
            </a:ln>
          </p:spPr>
          <p:txBody>
            <a:bodyPr/>
            <a:lstStyle/>
            <a:p>
              <a:endParaRPr lang="en-US"/>
            </a:p>
          </p:txBody>
        </p:sp>
        <p:sp>
          <p:nvSpPr>
            <p:cNvPr id="24585" name="Line 9"/>
            <p:cNvSpPr>
              <a:spLocks noChangeShapeType="1"/>
            </p:cNvSpPr>
            <p:nvPr/>
          </p:nvSpPr>
          <p:spPr bwMode="auto">
            <a:xfrm>
              <a:off x="4627" y="4896"/>
              <a:ext cx="0" cy="864"/>
            </a:xfrm>
            <a:prstGeom prst="line">
              <a:avLst/>
            </a:prstGeom>
            <a:noFill/>
            <a:ln w="9525">
              <a:solidFill>
                <a:srgbClr val="000000"/>
              </a:solidFill>
              <a:round/>
              <a:headEnd/>
              <a:tailEnd type="triangle" w="med" len="med"/>
            </a:ln>
          </p:spPr>
          <p:txBody>
            <a:bodyPr/>
            <a:lstStyle/>
            <a:p>
              <a:endParaRPr lang="en-US"/>
            </a:p>
          </p:txBody>
        </p:sp>
        <p:sp>
          <p:nvSpPr>
            <p:cNvPr id="24586" name="AutoShape 10"/>
            <p:cNvSpPr>
              <a:spLocks noChangeArrowheads="1"/>
            </p:cNvSpPr>
            <p:nvPr/>
          </p:nvSpPr>
          <p:spPr bwMode="auto">
            <a:xfrm>
              <a:off x="7200" y="5760"/>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B</a:t>
              </a:r>
              <a:endParaRPr lang="en-US"/>
            </a:p>
          </p:txBody>
        </p:sp>
        <p:sp>
          <p:nvSpPr>
            <p:cNvPr id="24587" name="AutoShape 11"/>
            <p:cNvSpPr>
              <a:spLocks noChangeArrowheads="1"/>
            </p:cNvSpPr>
            <p:nvPr/>
          </p:nvSpPr>
          <p:spPr bwMode="auto">
            <a:xfrm>
              <a:off x="3744" y="5752"/>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A</a:t>
              </a:r>
              <a:endParaRPr lang="en-US"/>
            </a:p>
          </p:txBody>
        </p:sp>
        <p:sp>
          <p:nvSpPr>
            <p:cNvPr id="24588" name="Line 12"/>
            <p:cNvSpPr>
              <a:spLocks noChangeShapeType="1"/>
            </p:cNvSpPr>
            <p:nvPr/>
          </p:nvSpPr>
          <p:spPr bwMode="auto">
            <a:xfrm>
              <a:off x="6336" y="3888"/>
              <a:ext cx="0" cy="432"/>
            </a:xfrm>
            <a:prstGeom prst="line">
              <a:avLst/>
            </a:prstGeom>
            <a:noFill/>
            <a:ln w="9525">
              <a:solidFill>
                <a:srgbClr val="000000"/>
              </a:solidFill>
              <a:round/>
              <a:headEnd/>
              <a:tailEnd type="triangle" w="med" len="med"/>
            </a:ln>
          </p:spPr>
          <p:txBody>
            <a:bodyPr/>
            <a:lstStyle/>
            <a:p>
              <a:endParaRPr lang="en-US"/>
            </a:p>
          </p:txBody>
        </p:sp>
        <p:sp>
          <p:nvSpPr>
            <p:cNvPr id="24589" name="Line 13"/>
            <p:cNvSpPr>
              <a:spLocks noChangeShapeType="1"/>
            </p:cNvSpPr>
            <p:nvPr/>
          </p:nvSpPr>
          <p:spPr bwMode="auto">
            <a:xfrm>
              <a:off x="4608" y="6336"/>
              <a:ext cx="0" cy="288"/>
            </a:xfrm>
            <a:prstGeom prst="line">
              <a:avLst/>
            </a:prstGeom>
            <a:noFill/>
            <a:ln w="9525">
              <a:solidFill>
                <a:srgbClr val="000000"/>
              </a:solidFill>
              <a:round/>
              <a:headEnd/>
              <a:tailEnd/>
            </a:ln>
          </p:spPr>
          <p:txBody>
            <a:bodyPr/>
            <a:lstStyle/>
            <a:p>
              <a:endParaRPr lang="en-US"/>
            </a:p>
          </p:txBody>
        </p:sp>
        <p:sp>
          <p:nvSpPr>
            <p:cNvPr id="24590" name="Line 14"/>
            <p:cNvSpPr>
              <a:spLocks noChangeShapeType="1"/>
            </p:cNvSpPr>
            <p:nvPr/>
          </p:nvSpPr>
          <p:spPr bwMode="auto">
            <a:xfrm>
              <a:off x="4608" y="6624"/>
              <a:ext cx="3456" cy="0"/>
            </a:xfrm>
            <a:prstGeom prst="line">
              <a:avLst/>
            </a:prstGeom>
            <a:noFill/>
            <a:ln w="9525">
              <a:solidFill>
                <a:srgbClr val="000000"/>
              </a:solidFill>
              <a:round/>
              <a:headEnd/>
              <a:tailEnd/>
            </a:ln>
          </p:spPr>
          <p:txBody>
            <a:bodyPr/>
            <a:lstStyle/>
            <a:p>
              <a:endParaRPr lang="en-US"/>
            </a:p>
          </p:txBody>
        </p:sp>
        <p:sp>
          <p:nvSpPr>
            <p:cNvPr id="24591" name="Line 15"/>
            <p:cNvSpPr>
              <a:spLocks noChangeShapeType="1"/>
            </p:cNvSpPr>
            <p:nvPr/>
          </p:nvSpPr>
          <p:spPr bwMode="auto">
            <a:xfrm flipV="1">
              <a:off x="8064" y="6336"/>
              <a:ext cx="0" cy="288"/>
            </a:xfrm>
            <a:prstGeom prst="line">
              <a:avLst/>
            </a:prstGeom>
            <a:noFill/>
            <a:ln w="9525">
              <a:solidFill>
                <a:srgbClr val="000000"/>
              </a:solidFill>
              <a:round/>
              <a:headEnd/>
              <a:tailEnd/>
            </a:ln>
          </p:spPr>
          <p:txBody>
            <a:bodyPr/>
            <a:lstStyle/>
            <a:p>
              <a:endParaRPr lang="en-US"/>
            </a:p>
          </p:txBody>
        </p:sp>
        <p:sp>
          <p:nvSpPr>
            <p:cNvPr id="24592" name="Line 16"/>
            <p:cNvSpPr>
              <a:spLocks noChangeShapeType="1"/>
            </p:cNvSpPr>
            <p:nvPr/>
          </p:nvSpPr>
          <p:spPr bwMode="auto">
            <a:xfrm>
              <a:off x="6192" y="6624"/>
              <a:ext cx="0" cy="432"/>
            </a:xfrm>
            <a:prstGeom prst="line">
              <a:avLst/>
            </a:prstGeom>
            <a:noFill/>
            <a:ln w="9525">
              <a:solidFill>
                <a:srgbClr val="000000"/>
              </a:solidFill>
              <a:round/>
              <a:headEnd/>
              <a:tailEnd type="triangle" w="med" len="med"/>
            </a:ln>
          </p:spPr>
          <p:txBody>
            <a:bodyPr/>
            <a:lstStyle/>
            <a:p>
              <a:endParaRPr lang="en-US"/>
            </a:p>
          </p:txBody>
        </p:sp>
        <p:sp>
          <p:nvSpPr>
            <p:cNvPr id="24593" name="Text Box 17"/>
            <p:cNvSpPr txBox="1">
              <a:spLocks noChangeArrowheads="1"/>
            </p:cNvSpPr>
            <p:nvPr/>
          </p:nvSpPr>
          <p:spPr bwMode="auto">
            <a:xfrm>
              <a:off x="4464" y="4464"/>
              <a:ext cx="864" cy="432"/>
            </a:xfrm>
            <a:prstGeom prst="rect">
              <a:avLst/>
            </a:prstGeom>
            <a:solidFill>
              <a:srgbClr val="CCFFFF"/>
            </a:solidFill>
            <a:ln w="9525">
              <a:noFill/>
              <a:miter lim="800000"/>
              <a:headEnd/>
              <a:tailEnd/>
            </a:ln>
          </p:spPr>
          <p:txBody>
            <a:bodyPr/>
            <a:lstStyle/>
            <a:p>
              <a:pPr algn="ctr"/>
              <a:r>
                <a:rPr lang="en-US" b="1"/>
                <a:t>Y</a:t>
              </a:r>
              <a:endParaRPr lang="en-US"/>
            </a:p>
          </p:txBody>
        </p:sp>
        <p:sp>
          <p:nvSpPr>
            <p:cNvPr id="24594" name="Text Box 18"/>
            <p:cNvSpPr txBox="1">
              <a:spLocks noChangeArrowheads="1"/>
            </p:cNvSpPr>
            <p:nvPr/>
          </p:nvSpPr>
          <p:spPr bwMode="auto">
            <a:xfrm>
              <a:off x="7632" y="4464"/>
              <a:ext cx="864" cy="432"/>
            </a:xfrm>
            <a:prstGeom prst="rect">
              <a:avLst/>
            </a:prstGeom>
            <a:solidFill>
              <a:srgbClr val="CCFFFF"/>
            </a:solidFill>
            <a:ln w="9525">
              <a:noFill/>
              <a:miter lim="800000"/>
              <a:headEnd/>
              <a:tailEnd/>
            </a:ln>
          </p:spPr>
          <p:txBody>
            <a:bodyPr/>
            <a:lstStyle/>
            <a:p>
              <a:pPr algn="ctr"/>
              <a:r>
                <a:rPr lang="en-US" b="1"/>
                <a:t>N</a:t>
              </a:r>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a:r>
              <a:rPr lang="en-US" sz="3600"/>
              <a:t>ALGORITHMS AND FLOWCHARTS</a:t>
            </a:r>
            <a:r>
              <a:rPr lang="en-US"/>
              <a:t> </a:t>
            </a:r>
          </a:p>
        </p:txBody>
      </p:sp>
      <p:sp>
        <p:nvSpPr>
          <p:cNvPr id="7171" name="Rectangle 3"/>
          <p:cNvSpPr>
            <a:spLocks noGrp="1" noChangeArrowheads="1"/>
          </p:cNvSpPr>
          <p:nvPr>
            <p:ph type="body" idx="1"/>
          </p:nvPr>
        </p:nvSpPr>
        <p:spPr>
          <a:xfrm>
            <a:off x="457200" y="1828800"/>
            <a:ext cx="8229600" cy="4038600"/>
          </a:xfrm>
        </p:spPr>
        <p:txBody>
          <a:bodyPr/>
          <a:lstStyle/>
          <a:p>
            <a:r>
              <a:rPr lang="en-US" sz="2800"/>
              <a:t>A typical programming task can be divided into two phases:</a:t>
            </a:r>
            <a:endParaRPr lang="en-US" sz="2800" b="1" i="1"/>
          </a:p>
          <a:p>
            <a:r>
              <a:rPr lang="en-US" sz="2800" b="1" i="1"/>
              <a:t>Problem solving phase</a:t>
            </a:r>
            <a:endParaRPr lang="en-US" sz="2800"/>
          </a:p>
          <a:p>
            <a:pPr lvl="1"/>
            <a:r>
              <a:rPr lang="en-US" sz="2400"/>
              <a:t>produce an ordered sequence of steps that describe solution of problem</a:t>
            </a:r>
          </a:p>
          <a:p>
            <a:pPr lvl="1"/>
            <a:r>
              <a:rPr lang="en-US" sz="2400"/>
              <a:t>this sequence of steps is called an </a:t>
            </a:r>
            <a:r>
              <a:rPr lang="en-US" sz="2400" b="1" i="1"/>
              <a:t>algorithm</a:t>
            </a:r>
            <a:endParaRPr lang="en-US" sz="2400"/>
          </a:p>
          <a:p>
            <a:r>
              <a:rPr lang="en-US" sz="2800" b="1" i="1"/>
              <a:t>Implementation phase</a:t>
            </a:r>
            <a:r>
              <a:rPr lang="en-US" sz="2800"/>
              <a:t> </a:t>
            </a:r>
          </a:p>
          <a:p>
            <a:pPr lvl="1"/>
            <a:r>
              <a:rPr lang="en-US" sz="2400"/>
              <a:t>implement the program in some programming language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a:t>IF–THEN–ELSE STRUCTURE</a:t>
            </a:r>
            <a:r>
              <a:rPr lang="en-US"/>
              <a:t> </a:t>
            </a:r>
          </a:p>
        </p:txBody>
      </p:sp>
      <p:sp>
        <p:nvSpPr>
          <p:cNvPr id="25603" name="Rectangle 3"/>
          <p:cNvSpPr>
            <a:spLocks noGrp="1" noChangeArrowheads="1"/>
          </p:cNvSpPr>
          <p:nvPr>
            <p:ph type="body" idx="1"/>
          </p:nvPr>
        </p:nvSpPr>
        <p:spPr/>
        <p:txBody>
          <a:bodyPr/>
          <a:lstStyle/>
          <a:p>
            <a:r>
              <a:rPr lang="en-US"/>
              <a:t>The structure is as follows</a:t>
            </a:r>
            <a:endParaRPr lang="en-US" b="1" i="1"/>
          </a:p>
          <a:p>
            <a:pPr>
              <a:buFont typeface="Wingdings" pitchFamily="2" charset="2"/>
              <a:buNone/>
            </a:pPr>
            <a:r>
              <a:rPr lang="en-US" b="1" i="1"/>
              <a:t>If condition  then </a:t>
            </a:r>
          </a:p>
          <a:p>
            <a:pPr>
              <a:buFont typeface="Wingdings" pitchFamily="2" charset="2"/>
              <a:buNone/>
            </a:pPr>
            <a:r>
              <a:rPr lang="en-US" b="1" i="1"/>
              <a:t>		true alternative </a:t>
            </a:r>
          </a:p>
          <a:p>
            <a:pPr>
              <a:buFont typeface="Wingdings" pitchFamily="2" charset="2"/>
              <a:buNone/>
            </a:pPr>
            <a:r>
              <a:rPr lang="en-US" b="1" i="1"/>
              <a:t>	else </a:t>
            </a:r>
          </a:p>
          <a:p>
            <a:pPr>
              <a:buFont typeface="Wingdings" pitchFamily="2" charset="2"/>
              <a:buNone/>
            </a:pPr>
            <a:r>
              <a:rPr lang="en-US" b="1" i="1"/>
              <a:t>		false alternative</a:t>
            </a:r>
          </a:p>
          <a:p>
            <a:pPr>
              <a:buFont typeface="Wingdings" pitchFamily="2" charset="2"/>
              <a:buNone/>
            </a:pPr>
            <a:r>
              <a:rPr lang="en-US" b="1" i="1"/>
              <a:t>endif</a:t>
            </a:r>
            <a:r>
              <a:rPr lang="en-US"/>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a:t>IF–THEN–ELSE STRUCTURE</a:t>
            </a:r>
          </a:p>
        </p:txBody>
      </p:sp>
      <p:sp>
        <p:nvSpPr>
          <p:cNvPr id="26627" name="Rectangle 3"/>
          <p:cNvSpPr>
            <a:spLocks noGrp="1" noChangeArrowheads="1"/>
          </p:cNvSpPr>
          <p:nvPr>
            <p:ph type="body" idx="1"/>
          </p:nvPr>
        </p:nvSpPr>
        <p:spPr/>
        <p:txBody>
          <a:bodyPr/>
          <a:lstStyle/>
          <a:p>
            <a:pPr>
              <a:lnSpc>
                <a:spcPct val="90000"/>
              </a:lnSpc>
            </a:pPr>
            <a:r>
              <a:rPr lang="en-US"/>
              <a:t>The algorithm for the flowchart is as follows:</a:t>
            </a:r>
            <a:endParaRPr lang="en-US" b="1" i="1"/>
          </a:p>
          <a:p>
            <a:pPr>
              <a:lnSpc>
                <a:spcPct val="90000"/>
              </a:lnSpc>
              <a:buFont typeface="Wingdings" pitchFamily="2" charset="2"/>
              <a:buNone/>
            </a:pPr>
            <a:r>
              <a:rPr lang="en-US" b="1" i="1"/>
              <a:t>If A&gt;B then </a:t>
            </a:r>
          </a:p>
          <a:p>
            <a:pPr>
              <a:lnSpc>
                <a:spcPct val="90000"/>
              </a:lnSpc>
              <a:buFont typeface="Wingdings" pitchFamily="2" charset="2"/>
              <a:buNone/>
            </a:pPr>
            <a:r>
              <a:rPr lang="en-US" b="1" i="1"/>
              <a:t>	print A</a:t>
            </a:r>
          </a:p>
          <a:p>
            <a:pPr>
              <a:lnSpc>
                <a:spcPct val="90000"/>
              </a:lnSpc>
              <a:buFont typeface="Wingdings" pitchFamily="2" charset="2"/>
              <a:buNone/>
            </a:pPr>
            <a:r>
              <a:rPr lang="en-US" b="1" i="1"/>
              <a:t>else </a:t>
            </a:r>
          </a:p>
          <a:p>
            <a:pPr>
              <a:lnSpc>
                <a:spcPct val="90000"/>
              </a:lnSpc>
              <a:buFont typeface="Wingdings" pitchFamily="2" charset="2"/>
              <a:buNone/>
            </a:pPr>
            <a:r>
              <a:rPr lang="en-US" b="1" i="1"/>
              <a:t>	print B</a:t>
            </a:r>
          </a:p>
          <a:p>
            <a:pPr>
              <a:lnSpc>
                <a:spcPct val="90000"/>
              </a:lnSpc>
              <a:buFont typeface="Wingdings" pitchFamily="2" charset="2"/>
              <a:buNone/>
            </a:pPr>
            <a:r>
              <a:rPr lang="en-US" b="1" i="1"/>
              <a:t>endif</a:t>
            </a:r>
          </a:p>
        </p:txBody>
      </p:sp>
      <p:grpSp>
        <p:nvGrpSpPr>
          <p:cNvPr id="26628" name="Group 4"/>
          <p:cNvGrpSpPr>
            <a:grpSpLocks/>
          </p:cNvGrpSpPr>
          <p:nvPr/>
        </p:nvGrpSpPr>
        <p:grpSpPr bwMode="auto">
          <a:xfrm>
            <a:off x="3810000" y="2819400"/>
            <a:ext cx="4114800" cy="3048000"/>
            <a:chOff x="3744" y="3888"/>
            <a:chExt cx="5184" cy="3168"/>
          </a:xfrm>
        </p:grpSpPr>
        <p:sp>
          <p:nvSpPr>
            <p:cNvPr id="26629" name="AutoShape 5"/>
            <p:cNvSpPr>
              <a:spLocks noChangeArrowheads="1"/>
            </p:cNvSpPr>
            <p:nvPr/>
          </p:nvSpPr>
          <p:spPr bwMode="auto">
            <a:xfrm>
              <a:off x="5472" y="4320"/>
              <a:ext cx="1728" cy="1152"/>
            </a:xfrm>
            <a:prstGeom prst="flowChartDecision">
              <a:avLst/>
            </a:prstGeom>
            <a:solidFill>
              <a:srgbClr val="CCFFFF"/>
            </a:solidFill>
            <a:ln w="9525">
              <a:solidFill>
                <a:srgbClr val="000000"/>
              </a:solidFill>
              <a:miter lim="800000"/>
              <a:headEnd/>
              <a:tailEnd/>
            </a:ln>
          </p:spPr>
          <p:txBody>
            <a:bodyPr/>
            <a:lstStyle/>
            <a:p>
              <a:pPr algn="ctr"/>
              <a:r>
                <a:rPr lang="en-US" b="1"/>
                <a:t>is</a:t>
              </a:r>
            </a:p>
            <a:p>
              <a:pPr algn="ctr"/>
              <a:r>
                <a:rPr lang="en-US" b="1"/>
                <a:t>A&gt;B</a:t>
              </a:r>
              <a:endParaRPr lang="en-US"/>
            </a:p>
          </p:txBody>
        </p:sp>
        <p:sp>
          <p:nvSpPr>
            <p:cNvPr id="26630" name="Line 6"/>
            <p:cNvSpPr>
              <a:spLocks noChangeShapeType="1"/>
            </p:cNvSpPr>
            <p:nvPr/>
          </p:nvSpPr>
          <p:spPr bwMode="auto">
            <a:xfrm>
              <a:off x="7200" y="4896"/>
              <a:ext cx="864" cy="0"/>
            </a:xfrm>
            <a:prstGeom prst="line">
              <a:avLst/>
            </a:prstGeom>
            <a:noFill/>
            <a:ln w="9525">
              <a:solidFill>
                <a:srgbClr val="000000"/>
              </a:solidFill>
              <a:round/>
              <a:headEnd/>
              <a:tailEnd/>
            </a:ln>
          </p:spPr>
          <p:txBody>
            <a:bodyPr/>
            <a:lstStyle/>
            <a:p>
              <a:endParaRPr lang="en-US"/>
            </a:p>
          </p:txBody>
        </p:sp>
        <p:sp>
          <p:nvSpPr>
            <p:cNvPr id="26631" name="Line 7"/>
            <p:cNvSpPr>
              <a:spLocks noChangeShapeType="1"/>
            </p:cNvSpPr>
            <p:nvPr/>
          </p:nvSpPr>
          <p:spPr bwMode="auto">
            <a:xfrm>
              <a:off x="8064" y="4896"/>
              <a:ext cx="0" cy="864"/>
            </a:xfrm>
            <a:prstGeom prst="line">
              <a:avLst/>
            </a:prstGeom>
            <a:noFill/>
            <a:ln w="9525">
              <a:solidFill>
                <a:srgbClr val="000000"/>
              </a:solidFill>
              <a:round/>
              <a:headEnd/>
              <a:tailEnd type="triangle" w="med" len="med"/>
            </a:ln>
          </p:spPr>
          <p:txBody>
            <a:bodyPr/>
            <a:lstStyle/>
            <a:p>
              <a:endParaRPr lang="en-US"/>
            </a:p>
          </p:txBody>
        </p:sp>
        <p:sp>
          <p:nvSpPr>
            <p:cNvPr id="26632" name="Line 8"/>
            <p:cNvSpPr>
              <a:spLocks noChangeShapeType="1"/>
            </p:cNvSpPr>
            <p:nvPr/>
          </p:nvSpPr>
          <p:spPr bwMode="auto">
            <a:xfrm>
              <a:off x="4627" y="4896"/>
              <a:ext cx="864" cy="0"/>
            </a:xfrm>
            <a:prstGeom prst="line">
              <a:avLst/>
            </a:prstGeom>
            <a:noFill/>
            <a:ln w="9525">
              <a:solidFill>
                <a:srgbClr val="000000"/>
              </a:solidFill>
              <a:round/>
              <a:headEnd/>
              <a:tailEnd/>
            </a:ln>
          </p:spPr>
          <p:txBody>
            <a:bodyPr/>
            <a:lstStyle/>
            <a:p>
              <a:endParaRPr lang="en-US"/>
            </a:p>
          </p:txBody>
        </p:sp>
        <p:sp>
          <p:nvSpPr>
            <p:cNvPr id="26633" name="Line 9"/>
            <p:cNvSpPr>
              <a:spLocks noChangeShapeType="1"/>
            </p:cNvSpPr>
            <p:nvPr/>
          </p:nvSpPr>
          <p:spPr bwMode="auto">
            <a:xfrm>
              <a:off x="4627" y="4896"/>
              <a:ext cx="0" cy="864"/>
            </a:xfrm>
            <a:prstGeom prst="line">
              <a:avLst/>
            </a:prstGeom>
            <a:noFill/>
            <a:ln w="9525">
              <a:solidFill>
                <a:srgbClr val="000000"/>
              </a:solidFill>
              <a:round/>
              <a:headEnd/>
              <a:tailEnd type="triangle" w="med" len="med"/>
            </a:ln>
          </p:spPr>
          <p:txBody>
            <a:bodyPr/>
            <a:lstStyle/>
            <a:p>
              <a:endParaRPr lang="en-US"/>
            </a:p>
          </p:txBody>
        </p:sp>
        <p:sp>
          <p:nvSpPr>
            <p:cNvPr id="26634" name="AutoShape 10"/>
            <p:cNvSpPr>
              <a:spLocks noChangeArrowheads="1"/>
            </p:cNvSpPr>
            <p:nvPr/>
          </p:nvSpPr>
          <p:spPr bwMode="auto">
            <a:xfrm>
              <a:off x="7200" y="5760"/>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B</a:t>
              </a:r>
              <a:endParaRPr lang="en-US"/>
            </a:p>
          </p:txBody>
        </p:sp>
        <p:sp>
          <p:nvSpPr>
            <p:cNvPr id="26635" name="AutoShape 11"/>
            <p:cNvSpPr>
              <a:spLocks noChangeArrowheads="1"/>
            </p:cNvSpPr>
            <p:nvPr/>
          </p:nvSpPr>
          <p:spPr bwMode="auto">
            <a:xfrm>
              <a:off x="3744" y="5752"/>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A</a:t>
              </a:r>
              <a:endParaRPr lang="en-US"/>
            </a:p>
          </p:txBody>
        </p:sp>
        <p:sp>
          <p:nvSpPr>
            <p:cNvPr id="26636" name="Line 12"/>
            <p:cNvSpPr>
              <a:spLocks noChangeShapeType="1"/>
            </p:cNvSpPr>
            <p:nvPr/>
          </p:nvSpPr>
          <p:spPr bwMode="auto">
            <a:xfrm>
              <a:off x="6336" y="3888"/>
              <a:ext cx="0" cy="432"/>
            </a:xfrm>
            <a:prstGeom prst="line">
              <a:avLst/>
            </a:prstGeom>
            <a:noFill/>
            <a:ln w="9525">
              <a:solidFill>
                <a:srgbClr val="000000"/>
              </a:solidFill>
              <a:round/>
              <a:headEnd/>
              <a:tailEnd type="triangle" w="med" len="med"/>
            </a:ln>
          </p:spPr>
          <p:txBody>
            <a:bodyPr/>
            <a:lstStyle/>
            <a:p>
              <a:endParaRPr lang="en-US"/>
            </a:p>
          </p:txBody>
        </p:sp>
        <p:sp>
          <p:nvSpPr>
            <p:cNvPr id="26637" name="Line 13"/>
            <p:cNvSpPr>
              <a:spLocks noChangeShapeType="1"/>
            </p:cNvSpPr>
            <p:nvPr/>
          </p:nvSpPr>
          <p:spPr bwMode="auto">
            <a:xfrm>
              <a:off x="4608" y="6336"/>
              <a:ext cx="0" cy="288"/>
            </a:xfrm>
            <a:prstGeom prst="line">
              <a:avLst/>
            </a:prstGeom>
            <a:noFill/>
            <a:ln w="9525">
              <a:solidFill>
                <a:srgbClr val="000000"/>
              </a:solidFill>
              <a:round/>
              <a:headEnd/>
              <a:tailEnd/>
            </a:ln>
          </p:spPr>
          <p:txBody>
            <a:bodyPr/>
            <a:lstStyle/>
            <a:p>
              <a:endParaRPr lang="en-US"/>
            </a:p>
          </p:txBody>
        </p:sp>
        <p:sp>
          <p:nvSpPr>
            <p:cNvPr id="26638" name="Line 14"/>
            <p:cNvSpPr>
              <a:spLocks noChangeShapeType="1"/>
            </p:cNvSpPr>
            <p:nvPr/>
          </p:nvSpPr>
          <p:spPr bwMode="auto">
            <a:xfrm>
              <a:off x="4608" y="6624"/>
              <a:ext cx="3456" cy="0"/>
            </a:xfrm>
            <a:prstGeom prst="line">
              <a:avLst/>
            </a:prstGeom>
            <a:noFill/>
            <a:ln w="9525">
              <a:solidFill>
                <a:srgbClr val="000000"/>
              </a:solidFill>
              <a:round/>
              <a:headEnd/>
              <a:tailEnd/>
            </a:ln>
          </p:spPr>
          <p:txBody>
            <a:bodyPr/>
            <a:lstStyle/>
            <a:p>
              <a:endParaRPr lang="en-US"/>
            </a:p>
          </p:txBody>
        </p:sp>
        <p:sp>
          <p:nvSpPr>
            <p:cNvPr id="26639" name="Line 15"/>
            <p:cNvSpPr>
              <a:spLocks noChangeShapeType="1"/>
            </p:cNvSpPr>
            <p:nvPr/>
          </p:nvSpPr>
          <p:spPr bwMode="auto">
            <a:xfrm flipV="1">
              <a:off x="8064" y="6336"/>
              <a:ext cx="0" cy="288"/>
            </a:xfrm>
            <a:prstGeom prst="line">
              <a:avLst/>
            </a:prstGeom>
            <a:noFill/>
            <a:ln w="9525">
              <a:solidFill>
                <a:srgbClr val="000000"/>
              </a:solidFill>
              <a:round/>
              <a:headEnd/>
              <a:tailEnd/>
            </a:ln>
          </p:spPr>
          <p:txBody>
            <a:bodyPr/>
            <a:lstStyle/>
            <a:p>
              <a:endParaRPr lang="en-US"/>
            </a:p>
          </p:txBody>
        </p:sp>
        <p:sp>
          <p:nvSpPr>
            <p:cNvPr id="26640" name="Line 16"/>
            <p:cNvSpPr>
              <a:spLocks noChangeShapeType="1"/>
            </p:cNvSpPr>
            <p:nvPr/>
          </p:nvSpPr>
          <p:spPr bwMode="auto">
            <a:xfrm>
              <a:off x="6192" y="6624"/>
              <a:ext cx="0" cy="432"/>
            </a:xfrm>
            <a:prstGeom prst="line">
              <a:avLst/>
            </a:prstGeom>
            <a:noFill/>
            <a:ln w="9525">
              <a:solidFill>
                <a:srgbClr val="000000"/>
              </a:solidFill>
              <a:round/>
              <a:headEnd/>
              <a:tailEnd type="triangle" w="med" len="med"/>
            </a:ln>
          </p:spPr>
          <p:txBody>
            <a:bodyPr/>
            <a:lstStyle/>
            <a:p>
              <a:endParaRPr lang="en-US"/>
            </a:p>
          </p:txBody>
        </p:sp>
        <p:sp>
          <p:nvSpPr>
            <p:cNvPr id="26641" name="Text Box 17"/>
            <p:cNvSpPr txBox="1">
              <a:spLocks noChangeArrowheads="1"/>
            </p:cNvSpPr>
            <p:nvPr/>
          </p:nvSpPr>
          <p:spPr bwMode="auto">
            <a:xfrm>
              <a:off x="4464" y="4464"/>
              <a:ext cx="864" cy="432"/>
            </a:xfrm>
            <a:prstGeom prst="rect">
              <a:avLst/>
            </a:prstGeom>
            <a:solidFill>
              <a:srgbClr val="CCFFFF"/>
            </a:solidFill>
            <a:ln w="9525">
              <a:noFill/>
              <a:miter lim="800000"/>
              <a:headEnd/>
              <a:tailEnd/>
            </a:ln>
          </p:spPr>
          <p:txBody>
            <a:bodyPr/>
            <a:lstStyle/>
            <a:p>
              <a:pPr algn="ctr"/>
              <a:r>
                <a:rPr lang="en-US" b="1"/>
                <a:t>Y</a:t>
              </a:r>
              <a:endParaRPr lang="en-US"/>
            </a:p>
          </p:txBody>
        </p:sp>
        <p:sp>
          <p:nvSpPr>
            <p:cNvPr id="26642" name="Text Box 18"/>
            <p:cNvSpPr txBox="1">
              <a:spLocks noChangeArrowheads="1"/>
            </p:cNvSpPr>
            <p:nvPr/>
          </p:nvSpPr>
          <p:spPr bwMode="auto">
            <a:xfrm>
              <a:off x="7632" y="4464"/>
              <a:ext cx="864" cy="432"/>
            </a:xfrm>
            <a:prstGeom prst="rect">
              <a:avLst/>
            </a:prstGeom>
            <a:solidFill>
              <a:srgbClr val="CCFFFF"/>
            </a:solidFill>
            <a:ln w="9525">
              <a:noFill/>
              <a:miter lim="800000"/>
              <a:headEnd/>
              <a:tailEnd/>
            </a:ln>
          </p:spPr>
          <p:txBody>
            <a:bodyPr/>
            <a:lstStyle/>
            <a:p>
              <a:pPr algn="ctr"/>
              <a:r>
                <a:rPr lang="en-US" b="1"/>
                <a:t>N</a:t>
              </a:r>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Relational Operators</a:t>
            </a:r>
          </a:p>
        </p:txBody>
      </p:sp>
      <p:graphicFrame>
        <p:nvGraphicFramePr>
          <p:cNvPr id="27755" name="Group 107"/>
          <p:cNvGraphicFramePr>
            <a:graphicFrameLocks noGrp="1"/>
          </p:cNvGraphicFramePr>
          <p:nvPr>
            <p:ph idx="1"/>
          </p:nvPr>
        </p:nvGraphicFramePr>
        <p:xfrm>
          <a:off x="457200" y="2154238"/>
          <a:ext cx="8229600" cy="3639186"/>
        </p:xfrm>
        <a:graphic>
          <a:graphicData uri="http://schemas.openxmlformats.org/drawingml/2006/table">
            <a:tbl>
              <a:tblPr/>
              <a:tblGrid>
                <a:gridCol w="3086100"/>
                <a:gridCol w="5143500"/>
              </a:tblGrid>
              <a:tr h="447675">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0080"/>
                          </a:solidFill>
                          <a:effectLst/>
                          <a:latin typeface="TimesNewRomanPSMT" charset="0"/>
                          <a:cs typeface="Times New Roman" pitchFamily="18" charset="0"/>
                        </a:rPr>
                        <a:t>Relational Operators</a:t>
                      </a:r>
                      <a:endParaRPr kumimoji="0" lang="en-US" sz="2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r>
              <a:tr h="446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80"/>
                          </a:solidFill>
                          <a:effectLst/>
                          <a:latin typeface="TimesNewRomanPSMT" charset="0"/>
                          <a:cs typeface="Times New Roman" pitchFamily="18" charset="0"/>
                        </a:rPr>
                        <a:t>Operator</a:t>
                      </a:r>
                      <a:endParaRPr kumimoji="0" lang="en-US" sz="28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smtClean="0">
                          <a:ln>
                            <a:noFill/>
                          </a:ln>
                          <a:solidFill>
                            <a:srgbClr val="000080"/>
                          </a:solidFill>
                          <a:effectLst/>
                          <a:latin typeface="TimesNewRomanPSMT" charset="0"/>
                          <a:cs typeface="Times New Roman" pitchFamily="18" charset="0"/>
                        </a:rPr>
                        <a:t>Description</a:t>
                      </a: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&gt;</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Greater than</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6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&lt;</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Less than </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Equal to</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286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Greater than or equal to</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6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Less than or equal to</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4476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sym typeface="Symbol"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TimesNewRomanPSMT" charset="0"/>
                          <a:cs typeface="Times New Roman" pitchFamily="18" charset="0"/>
                        </a:rPr>
                        <a:t>Not equal to</a:t>
                      </a:r>
                      <a:endParaRPr kumimoji="0" lang="en-US" sz="2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Example 5 </a:t>
            </a:r>
          </a:p>
        </p:txBody>
      </p:sp>
      <p:sp>
        <p:nvSpPr>
          <p:cNvPr id="29699" name="Rectangle 3"/>
          <p:cNvSpPr>
            <a:spLocks noGrp="1" noChangeArrowheads="1"/>
          </p:cNvSpPr>
          <p:nvPr>
            <p:ph type="body" idx="1"/>
          </p:nvPr>
        </p:nvSpPr>
        <p:spPr/>
        <p:txBody>
          <a:bodyPr/>
          <a:lstStyle/>
          <a:p>
            <a:pPr>
              <a:lnSpc>
                <a:spcPct val="80000"/>
              </a:lnSpc>
            </a:pPr>
            <a:r>
              <a:rPr lang="en-US" sz="2400"/>
              <a:t>Write an algorithm that reads two values, determines the largest value and prints the largest value with an identifying message.</a:t>
            </a:r>
          </a:p>
          <a:p>
            <a:pPr>
              <a:lnSpc>
                <a:spcPct val="80000"/>
              </a:lnSpc>
              <a:buFont typeface="Wingdings" pitchFamily="2" charset="2"/>
              <a:buNone/>
            </a:pPr>
            <a:r>
              <a:rPr lang="en-US" sz="2400" b="1"/>
              <a:t>ALGORITHM</a:t>
            </a:r>
          </a:p>
          <a:p>
            <a:pPr>
              <a:lnSpc>
                <a:spcPct val="80000"/>
              </a:lnSpc>
              <a:buFont typeface="Wingdings" pitchFamily="2" charset="2"/>
              <a:buNone/>
            </a:pPr>
            <a:r>
              <a:rPr lang="en-US" sz="2400"/>
              <a:t>Step 1:  	</a:t>
            </a:r>
            <a:r>
              <a:rPr lang="en-US" sz="2400" i="1"/>
              <a:t>Input</a:t>
            </a:r>
            <a:r>
              <a:rPr lang="en-US" sz="2400"/>
              <a:t> VALUE1, VALUE2</a:t>
            </a:r>
          </a:p>
          <a:p>
            <a:pPr>
              <a:lnSpc>
                <a:spcPct val="80000"/>
              </a:lnSpc>
              <a:buFont typeface="Wingdings" pitchFamily="2" charset="2"/>
              <a:buNone/>
            </a:pPr>
            <a:r>
              <a:rPr lang="en-US" sz="2400"/>
              <a:t>Step 2: 	</a:t>
            </a:r>
            <a:r>
              <a:rPr lang="en-US" sz="2400" i="1"/>
              <a:t>if (</a:t>
            </a:r>
            <a:r>
              <a:rPr lang="en-US" sz="2400"/>
              <a:t>VALUE1 &gt; VALUE2) </a:t>
            </a:r>
            <a:r>
              <a:rPr lang="en-US" sz="2400" i="1"/>
              <a:t>then </a:t>
            </a:r>
          </a:p>
          <a:p>
            <a:pPr>
              <a:lnSpc>
                <a:spcPct val="80000"/>
              </a:lnSpc>
              <a:buFont typeface="Wingdings" pitchFamily="2" charset="2"/>
              <a:buNone/>
            </a:pPr>
            <a:r>
              <a:rPr lang="en-US" sz="2400"/>
              <a:t>				MAX </a:t>
            </a:r>
            <a:r>
              <a:rPr lang="en-US" sz="2400">
                <a:sym typeface="Symbol" pitchFamily="18" charset="2"/>
              </a:rPr>
              <a:t></a:t>
            </a:r>
            <a:r>
              <a:rPr lang="en-US" sz="2400"/>
              <a:t> VALUE1</a:t>
            </a:r>
          </a:p>
          <a:p>
            <a:pPr>
              <a:lnSpc>
                <a:spcPct val="80000"/>
              </a:lnSpc>
              <a:buFont typeface="Wingdings" pitchFamily="2" charset="2"/>
              <a:buNone/>
            </a:pPr>
            <a:r>
              <a:rPr lang="en-US" sz="2400"/>
              <a:t>			</a:t>
            </a:r>
            <a:r>
              <a:rPr lang="en-US" sz="2400" i="1"/>
              <a:t>else</a:t>
            </a:r>
            <a:r>
              <a:rPr lang="en-US" sz="2400"/>
              <a:t>  </a:t>
            </a:r>
          </a:p>
          <a:p>
            <a:pPr>
              <a:lnSpc>
                <a:spcPct val="80000"/>
              </a:lnSpc>
              <a:buFont typeface="Wingdings" pitchFamily="2" charset="2"/>
              <a:buNone/>
            </a:pPr>
            <a:r>
              <a:rPr lang="en-US" sz="2400"/>
              <a:t>				MAX </a:t>
            </a:r>
            <a:r>
              <a:rPr lang="en-US" sz="2400">
                <a:sym typeface="Symbol" pitchFamily="18" charset="2"/>
              </a:rPr>
              <a:t></a:t>
            </a:r>
            <a:r>
              <a:rPr lang="en-US" sz="2400"/>
              <a:t> VALUE2</a:t>
            </a:r>
          </a:p>
          <a:p>
            <a:pPr>
              <a:lnSpc>
                <a:spcPct val="80000"/>
              </a:lnSpc>
              <a:buFont typeface="Wingdings" pitchFamily="2" charset="2"/>
              <a:buNone/>
            </a:pPr>
            <a:r>
              <a:rPr lang="en-US" sz="2400" i="1"/>
              <a:t>			endif</a:t>
            </a:r>
            <a:endParaRPr lang="en-US" sz="2400"/>
          </a:p>
          <a:p>
            <a:pPr>
              <a:lnSpc>
                <a:spcPct val="80000"/>
              </a:lnSpc>
              <a:buFont typeface="Wingdings" pitchFamily="2" charset="2"/>
              <a:buNone/>
            </a:pPr>
            <a:r>
              <a:rPr lang="en-US" sz="2400"/>
              <a:t>Step 3: 	</a:t>
            </a:r>
            <a:r>
              <a:rPr lang="en-US" sz="2400" i="1"/>
              <a:t>Print “The largest value is”, MAX</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Example 5 </a:t>
            </a:r>
          </a:p>
        </p:txBody>
      </p:sp>
      <p:grpSp>
        <p:nvGrpSpPr>
          <p:cNvPr id="30746" name="Group 26"/>
          <p:cNvGrpSpPr>
            <a:grpSpLocks/>
          </p:cNvGrpSpPr>
          <p:nvPr/>
        </p:nvGrpSpPr>
        <p:grpSpPr bwMode="auto">
          <a:xfrm>
            <a:off x="2514600" y="1447800"/>
            <a:ext cx="4419600" cy="5257800"/>
            <a:chOff x="2688" y="720"/>
            <a:chExt cx="2784" cy="3312"/>
          </a:xfrm>
        </p:grpSpPr>
        <p:sp>
          <p:nvSpPr>
            <p:cNvPr id="30725" name="AutoShape 5"/>
            <p:cNvSpPr>
              <a:spLocks noChangeArrowheads="1"/>
            </p:cNvSpPr>
            <p:nvPr/>
          </p:nvSpPr>
          <p:spPr bwMode="auto">
            <a:xfrm>
              <a:off x="2688" y="2464"/>
              <a:ext cx="1071" cy="220"/>
            </a:xfrm>
            <a:prstGeom prst="flowChartProcess">
              <a:avLst/>
            </a:prstGeom>
            <a:solidFill>
              <a:srgbClr val="FFFF99"/>
            </a:solidFill>
            <a:ln w="9525">
              <a:solidFill>
                <a:srgbClr val="000000"/>
              </a:solidFill>
              <a:miter lim="800000"/>
              <a:headEnd/>
              <a:tailEnd/>
            </a:ln>
          </p:spPr>
          <p:txBody>
            <a:bodyPr/>
            <a:lstStyle/>
            <a:p>
              <a:r>
                <a:rPr lang="en-US" sz="1400" b="1"/>
                <a:t>MAX </a:t>
              </a:r>
              <a:r>
                <a:rPr lang="en-US">
                  <a:sym typeface="Symbol" pitchFamily="18" charset="2"/>
                </a:rPr>
                <a:t></a:t>
              </a:r>
              <a:r>
                <a:rPr lang="en-US" sz="1400" b="1"/>
                <a:t> VALUE1</a:t>
              </a:r>
              <a:endParaRPr lang="en-US" sz="1400" b="1">
                <a:solidFill>
                  <a:srgbClr val="000000"/>
                </a:solidFill>
                <a:latin typeface="TimesNewRomanPSMT" charset="0"/>
              </a:endParaRPr>
            </a:p>
            <a:p>
              <a:endParaRPr lang="en-US" sz="1400"/>
            </a:p>
          </p:txBody>
        </p:sp>
        <p:sp>
          <p:nvSpPr>
            <p:cNvPr id="30726" name="AutoShape 6"/>
            <p:cNvSpPr>
              <a:spLocks noChangeArrowheads="1"/>
            </p:cNvSpPr>
            <p:nvPr/>
          </p:nvSpPr>
          <p:spPr bwMode="auto">
            <a:xfrm>
              <a:off x="2797" y="3133"/>
              <a:ext cx="2356" cy="426"/>
            </a:xfrm>
            <a:prstGeom prst="flowChartDisplay">
              <a:avLst/>
            </a:prstGeom>
            <a:solidFill>
              <a:srgbClr val="FFFF99"/>
            </a:solidFill>
            <a:ln w="9525">
              <a:solidFill>
                <a:srgbClr val="000000"/>
              </a:solidFill>
              <a:miter lim="800000"/>
              <a:headEnd/>
              <a:tailEnd/>
            </a:ln>
          </p:spPr>
          <p:txBody>
            <a:bodyPr/>
            <a:lstStyle/>
            <a:p>
              <a:pPr algn="ctr"/>
              <a:r>
                <a:rPr lang="en-US" sz="1400" b="1"/>
                <a:t>Print</a:t>
              </a:r>
            </a:p>
            <a:p>
              <a:pPr algn="ctr"/>
              <a:r>
                <a:rPr lang="en-US" sz="1400" b="1" i="1"/>
                <a:t>“The largest value is”, MAX</a:t>
              </a:r>
              <a:r>
                <a:rPr lang="en-US" sz="1400" b="1"/>
                <a:t> </a:t>
              </a:r>
              <a:endParaRPr lang="en-US" sz="1400"/>
            </a:p>
          </p:txBody>
        </p:sp>
        <p:sp>
          <p:nvSpPr>
            <p:cNvPr id="30727" name="AutoShape 7"/>
            <p:cNvSpPr>
              <a:spLocks noChangeArrowheads="1"/>
            </p:cNvSpPr>
            <p:nvPr/>
          </p:nvSpPr>
          <p:spPr bwMode="auto">
            <a:xfrm>
              <a:off x="3644" y="3729"/>
              <a:ext cx="714" cy="303"/>
            </a:xfrm>
            <a:prstGeom prst="flowChartTerminator">
              <a:avLst/>
            </a:prstGeom>
            <a:solidFill>
              <a:srgbClr val="FFFF99"/>
            </a:solidFill>
            <a:ln w="9525">
              <a:solidFill>
                <a:srgbClr val="000000"/>
              </a:solidFill>
              <a:miter lim="800000"/>
              <a:headEnd/>
              <a:tailEnd/>
            </a:ln>
          </p:spPr>
          <p:txBody>
            <a:bodyPr/>
            <a:lstStyle/>
            <a:p>
              <a:pPr algn="ctr"/>
              <a:r>
                <a:rPr lang="en-US" sz="1400" b="1"/>
                <a:t>STOP</a:t>
              </a:r>
              <a:endParaRPr lang="en-US" sz="1400"/>
            </a:p>
          </p:txBody>
        </p:sp>
        <p:sp>
          <p:nvSpPr>
            <p:cNvPr id="30728" name="Line 8"/>
            <p:cNvSpPr>
              <a:spLocks noChangeShapeType="1"/>
            </p:cNvSpPr>
            <p:nvPr/>
          </p:nvSpPr>
          <p:spPr bwMode="auto">
            <a:xfrm>
              <a:off x="4005" y="3556"/>
              <a:ext cx="0" cy="183"/>
            </a:xfrm>
            <a:prstGeom prst="line">
              <a:avLst/>
            </a:prstGeom>
            <a:noFill/>
            <a:ln w="9525">
              <a:solidFill>
                <a:srgbClr val="000000"/>
              </a:solidFill>
              <a:round/>
              <a:headEnd/>
              <a:tailEnd type="triangle" w="med" len="med"/>
            </a:ln>
          </p:spPr>
          <p:txBody>
            <a:bodyPr/>
            <a:lstStyle/>
            <a:p>
              <a:endParaRPr lang="en-US"/>
            </a:p>
          </p:txBody>
        </p:sp>
        <p:sp>
          <p:nvSpPr>
            <p:cNvPr id="30729" name="AutoShape 9"/>
            <p:cNvSpPr>
              <a:spLocks noChangeArrowheads="1"/>
            </p:cNvSpPr>
            <p:nvPr/>
          </p:nvSpPr>
          <p:spPr bwMode="auto">
            <a:xfrm>
              <a:off x="3654" y="1731"/>
              <a:ext cx="906" cy="669"/>
            </a:xfrm>
            <a:prstGeom prst="flowChartDecision">
              <a:avLst/>
            </a:prstGeom>
            <a:solidFill>
              <a:srgbClr val="FFFF99"/>
            </a:solidFill>
            <a:ln w="9525">
              <a:solidFill>
                <a:srgbClr val="000000"/>
              </a:solidFill>
              <a:miter lim="800000"/>
              <a:headEnd/>
              <a:tailEnd/>
            </a:ln>
          </p:spPr>
          <p:txBody>
            <a:bodyPr/>
            <a:lstStyle/>
            <a:p>
              <a:endParaRPr lang="tr-TR" sz="1400"/>
            </a:p>
          </p:txBody>
        </p:sp>
        <p:sp>
          <p:nvSpPr>
            <p:cNvPr id="30730" name="Line 10"/>
            <p:cNvSpPr>
              <a:spLocks noChangeShapeType="1"/>
            </p:cNvSpPr>
            <p:nvPr/>
          </p:nvSpPr>
          <p:spPr bwMode="auto">
            <a:xfrm>
              <a:off x="4510" y="2024"/>
              <a:ext cx="429" cy="0"/>
            </a:xfrm>
            <a:prstGeom prst="line">
              <a:avLst/>
            </a:prstGeom>
            <a:noFill/>
            <a:ln w="9525">
              <a:solidFill>
                <a:srgbClr val="000000"/>
              </a:solidFill>
              <a:round/>
              <a:headEnd/>
              <a:tailEnd/>
            </a:ln>
          </p:spPr>
          <p:txBody>
            <a:bodyPr/>
            <a:lstStyle/>
            <a:p>
              <a:endParaRPr lang="en-US"/>
            </a:p>
          </p:txBody>
        </p:sp>
        <p:sp>
          <p:nvSpPr>
            <p:cNvPr id="30731" name="Line 11"/>
            <p:cNvSpPr>
              <a:spLocks noChangeShapeType="1"/>
            </p:cNvSpPr>
            <p:nvPr/>
          </p:nvSpPr>
          <p:spPr bwMode="auto">
            <a:xfrm>
              <a:off x="4939" y="2024"/>
              <a:ext cx="0" cy="440"/>
            </a:xfrm>
            <a:prstGeom prst="line">
              <a:avLst/>
            </a:prstGeom>
            <a:noFill/>
            <a:ln w="9525">
              <a:solidFill>
                <a:srgbClr val="000000"/>
              </a:solidFill>
              <a:round/>
              <a:headEnd/>
              <a:tailEnd type="triangle" w="med" len="med"/>
            </a:ln>
          </p:spPr>
          <p:txBody>
            <a:bodyPr/>
            <a:lstStyle/>
            <a:p>
              <a:endParaRPr lang="en-US"/>
            </a:p>
          </p:txBody>
        </p:sp>
        <p:sp>
          <p:nvSpPr>
            <p:cNvPr id="30732" name="Line 12"/>
            <p:cNvSpPr>
              <a:spLocks noChangeShapeType="1"/>
            </p:cNvSpPr>
            <p:nvPr/>
          </p:nvSpPr>
          <p:spPr bwMode="auto">
            <a:xfrm>
              <a:off x="3235" y="2024"/>
              <a:ext cx="428" cy="0"/>
            </a:xfrm>
            <a:prstGeom prst="line">
              <a:avLst/>
            </a:prstGeom>
            <a:noFill/>
            <a:ln w="9525">
              <a:solidFill>
                <a:srgbClr val="000000"/>
              </a:solidFill>
              <a:round/>
              <a:headEnd/>
              <a:tailEnd/>
            </a:ln>
          </p:spPr>
          <p:txBody>
            <a:bodyPr/>
            <a:lstStyle/>
            <a:p>
              <a:endParaRPr lang="en-US"/>
            </a:p>
          </p:txBody>
        </p:sp>
        <p:sp>
          <p:nvSpPr>
            <p:cNvPr id="30733" name="Line 13"/>
            <p:cNvSpPr>
              <a:spLocks noChangeShapeType="1"/>
            </p:cNvSpPr>
            <p:nvPr/>
          </p:nvSpPr>
          <p:spPr bwMode="auto">
            <a:xfrm>
              <a:off x="3235" y="2024"/>
              <a:ext cx="0" cy="440"/>
            </a:xfrm>
            <a:prstGeom prst="line">
              <a:avLst/>
            </a:prstGeom>
            <a:noFill/>
            <a:ln w="9525">
              <a:solidFill>
                <a:srgbClr val="000000"/>
              </a:solidFill>
              <a:round/>
              <a:headEnd/>
              <a:tailEnd type="triangle" w="med" len="med"/>
            </a:ln>
          </p:spPr>
          <p:txBody>
            <a:bodyPr/>
            <a:lstStyle/>
            <a:p>
              <a:endParaRPr lang="en-US"/>
            </a:p>
          </p:txBody>
        </p:sp>
        <p:sp>
          <p:nvSpPr>
            <p:cNvPr id="30734" name="Line 14"/>
            <p:cNvSpPr>
              <a:spLocks noChangeShapeType="1"/>
            </p:cNvSpPr>
            <p:nvPr/>
          </p:nvSpPr>
          <p:spPr bwMode="auto">
            <a:xfrm>
              <a:off x="3225" y="2684"/>
              <a:ext cx="0" cy="220"/>
            </a:xfrm>
            <a:prstGeom prst="line">
              <a:avLst/>
            </a:prstGeom>
            <a:noFill/>
            <a:ln w="9525">
              <a:solidFill>
                <a:srgbClr val="000000"/>
              </a:solidFill>
              <a:round/>
              <a:headEnd/>
              <a:tailEnd/>
            </a:ln>
          </p:spPr>
          <p:txBody>
            <a:bodyPr/>
            <a:lstStyle/>
            <a:p>
              <a:endParaRPr lang="en-US"/>
            </a:p>
          </p:txBody>
        </p:sp>
        <p:sp>
          <p:nvSpPr>
            <p:cNvPr id="30735" name="Line 15"/>
            <p:cNvSpPr>
              <a:spLocks noChangeShapeType="1"/>
            </p:cNvSpPr>
            <p:nvPr/>
          </p:nvSpPr>
          <p:spPr bwMode="auto">
            <a:xfrm>
              <a:off x="3225" y="2904"/>
              <a:ext cx="1714" cy="0"/>
            </a:xfrm>
            <a:prstGeom prst="line">
              <a:avLst/>
            </a:prstGeom>
            <a:noFill/>
            <a:ln w="9525">
              <a:solidFill>
                <a:srgbClr val="000000"/>
              </a:solidFill>
              <a:round/>
              <a:headEnd/>
              <a:tailEnd/>
            </a:ln>
          </p:spPr>
          <p:txBody>
            <a:bodyPr/>
            <a:lstStyle/>
            <a:p>
              <a:endParaRPr lang="en-US"/>
            </a:p>
          </p:txBody>
        </p:sp>
        <p:sp>
          <p:nvSpPr>
            <p:cNvPr id="30736" name="Line 16"/>
            <p:cNvSpPr>
              <a:spLocks noChangeShapeType="1"/>
            </p:cNvSpPr>
            <p:nvPr/>
          </p:nvSpPr>
          <p:spPr bwMode="auto">
            <a:xfrm flipV="1">
              <a:off x="4939" y="2684"/>
              <a:ext cx="0" cy="220"/>
            </a:xfrm>
            <a:prstGeom prst="line">
              <a:avLst/>
            </a:prstGeom>
            <a:noFill/>
            <a:ln w="9525">
              <a:solidFill>
                <a:srgbClr val="000000"/>
              </a:solidFill>
              <a:round/>
              <a:headEnd/>
              <a:tailEnd/>
            </a:ln>
          </p:spPr>
          <p:txBody>
            <a:bodyPr/>
            <a:lstStyle/>
            <a:p>
              <a:endParaRPr lang="en-US"/>
            </a:p>
          </p:txBody>
        </p:sp>
        <p:sp>
          <p:nvSpPr>
            <p:cNvPr id="30737" name="Line 17"/>
            <p:cNvSpPr>
              <a:spLocks noChangeShapeType="1"/>
            </p:cNvSpPr>
            <p:nvPr/>
          </p:nvSpPr>
          <p:spPr bwMode="auto">
            <a:xfrm>
              <a:off x="4011" y="2904"/>
              <a:ext cx="0" cy="219"/>
            </a:xfrm>
            <a:prstGeom prst="line">
              <a:avLst/>
            </a:prstGeom>
            <a:noFill/>
            <a:ln w="9525">
              <a:solidFill>
                <a:srgbClr val="000000"/>
              </a:solidFill>
              <a:round/>
              <a:headEnd/>
              <a:tailEnd type="triangle" w="med" len="med"/>
            </a:ln>
          </p:spPr>
          <p:txBody>
            <a:bodyPr/>
            <a:lstStyle/>
            <a:p>
              <a:endParaRPr lang="en-US"/>
            </a:p>
          </p:txBody>
        </p:sp>
        <p:sp>
          <p:nvSpPr>
            <p:cNvPr id="30738" name="Text Box 18"/>
            <p:cNvSpPr txBox="1">
              <a:spLocks noChangeArrowheads="1"/>
            </p:cNvSpPr>
            <p:nvPr/>
          </p:nvSpPr>
          <p:spPr bwMode="auto">
            <a:xfrm>
              <a:off x="3154" y="1804"/>
              <a:ext cx="428" cy="220"/>
            </a:xfrm>
            <a:prstGeom prst="rect">
              <a:avLst/>
            </a:prstGeom>
            <a:noFill/>
            <a:ln w="9525">
              <a:noFill/>
              <a:miter lim="800000"/>
              <a:headEnd/>
              <a:tailEnd/>
            </a:ln>
          </p:spPr>
          <p:txBody>
            <a:bodyPr/>
            <a:lstStyle/>
            <a:p>
              <a:pPr algn="ctr"/>
              <a:r>
                <a:rPr lang="en-US" sz="1400" b="1"/>
                <a:t>Y</a:t>
              </a:r>
              <a:endParaRPr lang="en-US" sz="1400"/>
            </a:p>
          </p:txBody>
        </p:sp>
        <p:sp>
          <p:nvSpPr>
            <p:cNvPr id="30739" name="Text Box 19"/>
            <p:cNvSpPr txBox="1">
              <a:spLocks noChangeArrowheads="1"/>
            </p:cNvSpPr>
            <p:nvPr/>
          </p:nvSpPr>
          <p:spPr bwMode="auto">
            <a:xfrm>
              <a:off x="4724" y="1804"/>
              <a:ext cx="429" cy="220"/>
            </a:xfrm>
            <a:prstGeom prst="rect">
              <a:avLst/>
            </a:prstGeom>
            <a:noFill/>
            <a:ln w="9525">
              <a:noFill/>
              <a:miter lim="800000"/>
              <a:headEnd/>
              <a:tailEnd/>
            </a:ln>
          </p:spPr>
          <p:txBody>
            <a:bodyPr/>
            <a:lstStyle/>
            <a:p>
              <a:r>
                <a:rPr lang="en-US" sz="1400" b="1"/>
                <a:t>N</a:t>
              </a:r>
              <a:endParaRPr lang="en-US" sz="1400"/>
            </a:p>
          </p:txBody>
        </p:sp>
        <p:sp>
          <p:nvSpPr>
            <p:cNvPr id="30740" name="AutoShape 20"/>
            <p:cNvSpPr>
              <a:spLocks noChangeArrowheads="1"/>
            </p:cNvSpPr>
            <p:nvPr/>
          </p:nvSpPr>
          <p:spPr bwMode="auto">
            <a:xfrm>
              <a:off x="3737" y="720"/>
              <a:ext cx="714" cy="293"/>
            </a:xfrm>
            <a:prstGeom prst="flowChartTerminator">
              <a:avLst/>
            </a:prstGeom>
            <a:solidFill>
              <a:srgbClr val="FFFF99"/>
            </a:solidFill>
            <a:ln w="9525">
              <a:solidFill>
                <a:srgbClr val="000000"/>
              </a:solidFill>
              <a:miter lim="800000"/>
              <a:headEnd/>
              <a:tailEnd/>
            </a:ln>
          </p:spPr>
          <p:txBody>
            <a:bodyPr/>
            <a:lstStyle/>
            <a:p>
              <a:r>
                <a:rPr lang="en-US" sz="1400" b="1"/>
                <a:t>START</a:t>
              </a:r>
              <a:endParaRPr lang="en-US" sz="1400"/>
            </a:p>
          </p:txBody>
        </p:sp>
        <p:sp>
          <p:nvSpPr>
            <p:cNvPr id="30741" name="Line 21"/>
            <p:cNvSpPr>
              <a:spLocks noChangeShapeType="1"/>
            </p:cNvSpPr>
            <p:nvPr/>
          </p:nvSpPr>
          <p:spPr bwMode="auto">
            <a:xfrm>
              <a:off x="4094" y="1013"/>
              <a:ext cx="0" cy="183"/>
            </a:xfrm>
            <a:prstGeom prst="line">
              <a:avLst/>
            </a:prstGeom>
            <a:noFill/>
            <a:ln w="9525">
              <a:solidFill>
                <a:srgbClr val="000000"/>
              </a:solidFill>
              <a:round/>
              <a:headEnd/>
              <a:tailEnd type="triangle" w="med" len="med"/>
            </a:ln>
          </p:spPr>
          <p:txBody>
            <a:bodyPr/>
            <a:lstStyle/>
            <a:p>
              <a:endParaRPr lang="en-US"/>
            </a:p>
          </p:txBody>
        </p:sp>
        <p:sp>
          <p:nvSpPr>
            <p:cNvPr id="30742" name="AutoShape 22"/>
            <p:cNvSpPr>
              <a:spLocks noChangeArrowheads="1"/>
            </p:cNvSpPr>
            <p:nvPr/>
          </p:nvSpPr>
          <p:spPr bwMode="auto">
            <a:xfrm>
              <a:off x="3154" y="1214"/>
              <a:ext cx="1847" cy="348"/>
            </a:xfrm>
            <a:prstGeom prst="flowChartInputOutput">
              <a:avLst/>
            </a:prstGeom>
            <a:solidFill>
              <a:srgbClr val="FFFF99"/>
            </a:solidFill>
            <a:ln w="9525">
              <a:solidFill>
                <a:srgbClr val="000000"/>
              </a:solidFill>
              <a:miter lim="800000"/>
              <a:headEnd/>
              <a:tailEnd/>
            </a:ln>
          </p:spPr>
          <p:txBody>
            <a:bodyPr/>
            <a:lstStyle/>
            <a:p>
              <a:pPr algn="ctr"/>
              <a:r>
                <a:rPr lang="en-US" sz="1400" b="1"/>
                <a:t>Input</a:t>
              </a:r>
            </a:p>
            <a:p>
              <a:pPr algn="ctr"/>
              <a:r>
                <a:rPr lang="en-US" sz="1400" b="1"/>
                <a:t>VALUE1,VALUE2</a:t>
              </a:r>
              <a:endParaRPr lang="en-US" sz="1400"/>
            </a:p>
          </p:txBody>
        </p:sp>
        <p:sp>
          <p:nvSpPr>
            <p:cNvPr id="30743" name="Line 23"/>
            <p:cNvSpPr>
              <a:spLocks noChangeShapeType="1"/>
            </p:cNvSpPr>
            <p:nvPr/>
          </p:nvSpPr>
          <p:spPr bwMode="auto">
            <a:xfrm>
              <a:off x="4082" y="1562"/>
              <a:ext cx="0" cy="183"/>
            </a:xfrm>
            <a:prstGeom prst="line">
              <a:avLst/>
            </a:prstGeom>
            <a:noFill/>
            <a:ln w="9525">
              <a:solidFill>
                <a:srgbClr val="000000"/>
              </a:solidFill>
              <a:round/>
              <a:headEnd/>
              <a:tailEnd type="triangle" w="med" len="med"/>
            </a:ln>
          </p:spPr>
          <p:txBody>
            <a:bodyPr/>
            <a:lstStyle/>
            <a:p>
              <a:endParaRPr lang="en-US"/>
            </a:p>
          </p:txBody>
        </p:sp>
        <p:sp>
          <p:nvSpPr>
            <p:cNvPr id="30744" name="AutoShape 24"/>
            <p:cNvSpPr>
              <a:spLocks noChangeArrowheads="1"/>
            </p:cNvSpPr>
            <p:nvPr/>
          </p:nvSpPr>
          <p:spPr bwMode="auto">
            <a:xfrm>
              <a:off x="4401" y="2473"/>
              <a:ext cx="1071" cy="220"/>
            </a:xfrm>
            <a:prstGeom prst="flowChartProcess">
              <a:avLst/>
            </a:prstGeom>
            <a:solidFill>
              <a:srgbClr val="FFFF99"/>
            </a:solidFill>
            <a:ln w="9525">
              <a:solidFill>
                <a:srgbClr val="000000"/>
              </a:solidFill>
              <a:miter lim="800000"/>
              <a:headEnd/>
              <a:tailEnd/>
            </a:ln>
          </p:spPr>
          <p:txBody>
            <a:bodyPr/>
            <a:lstStyle/>
            <a:p>
              <a:r>
                <a:rPr lang="en-US" sz="1400" b="1"/>
                <a:t>MAX </a:t>
              </a:r>
              <a:r>
                <a:rPr lang="en-US">
                  <a:sym typeface="Symbol" pitchFamily="18" charset="2"/>
                </a:rPr>
                <a:t></a:t>
              </a:r>
              <a:r>
                <a:rPr lang="en-US" sz="1400" b="1"/>
                <a:t> VALUE2</a:t>
              </a:r>
              <a:endParaRPr lang="en-US" sz="1400" b="1">
                <a:solidFill>
                  <a:srgbClr val="000000"/>
                </a:solidFill>
                <a:latin typeface="TimesNewRomanPSMT" charset="0"/>
              </a:endParaRPr>
            </a:p>
            <a:p>
              <a:endParaRPr lang="en-US" sz="1400"/>
            </a:p>
          </p:txBody>
        </p:sp>
        <p:sp>
          <p:nvSpPr>
            <p:cNvPr id="30745" name="Text Box 25"/>
            <p:cNvSpPr txBox="1">
              <a:spLocks noChangeArrowheads="1"/>
            </p:cNvSpPr>
            <p:nvPr/>
          </p:nvSpPr>
          <p:spPr bwMode="auto">
            <a:xfrm>
              <a:off x="3443" y="1872"/>
              <a:ext cx="1357" cy="367"/>
            </a:xfrm>
            <a:prstGeom prst="rect">
              <a:avLst/>
            </a:prstGeom>
            <a:noFill/>
            <a:ln w="9525">
              <a:noFill/>
              <a:miter lim="800000"/>
              <a:headEnd/>
              <a:tailEnd/>
            </a:ln>
          </p:spPr>
          <p:txBody>
            <a:bodyPr/>
            <a:lstStyle/>
            <a:p>
              <a:pPr algn="ctr"/>
              <a:r>
                <a:rPr lang="en-US" sz="1100" b="1"/>
                <a:t>is</a:t>
              </a:r>
            </a:p>
            <a:p>
              <a:pPr algn="ctr"/>
              <a:r>
                <a:rPr lang="en-US" sz="1100" b="1"/>
                <a:t>VALUE1&gt;VALUE2</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t>NESTED IFS </a:t>
            </a:r>
          </a:p>
        </p:txBody>
      </p:sp>
      <p:sp>
        <p:nvSpPr>
          <p:cNvPr id="31747" name="Rectangle 3"/>
          <p:cNvSpPr>
            <a:spLocks noGrp="1" noChangeArrowheads="1"/>
          </p:cNvSpPr>
          <p:nvPr>
            <p:ph type="body" idx="1"/>
          </p:nvPr>
        </p:nvSpPr>
        <p:spPr/>
        <p:txBody>
          <a:bodyPr/>
          <a:lstStyle/>
          <a:p>
            <a:r>
              <a:rPr lang="en-US"/>
              <a:t>One of the alternatives within an IF–THEN–ELSE statement</a:t>
            </a:r>
          </a:p>
          <a:p>
            <a:pPr lvl="1"/>
            <a:r>
              <a:rPr lang="en-US"/>
              <a:t>may involve further</a:t>
            </a:r>
            <a:r>
              <a:rPr lang="en-US" b="1" i="1"/>
              <a:t> </a:t>
            </a:r>
            <a:r>
              <a:rPr lang="en-US"/>
              <a:t>IF–THEN–ELSE statement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t>Example 6</a:t>
            </a:r>
          </a:p>
        </p:txBody>
      </p:sp>
      <p:sp>
        <p:nvSpPr>
          <p:cNvPr id="32771" name="Rectangle 3"/>
          <p:cNvSpPr>
            <a:spLocks noGrp="1" noChangeArrowheads="1"/>
          </p:cNvSpPr>
          <p:nvPr>
            <p:ph type="body" idx="1"/>
          </p:nvPr>
        </p:nvSpPr>
        <p:spPr/>
        <p:txBody>
          <a:bodyPr/>
          <a:lstStyle/>
          <a:p>
            <a:r>
              <a:rPr lang="en-US"/>
              <a:t>Write an algorithm that reads </a:t>
            </a:r>
            <a:r>
              <a:rPr lang="en-US" b="1"/>
              <a:t>three</a:t>
            </a:r>
            <a:r>
              <a:rPr lang="en-US"/>
              <a:t> numbers and prints the value of the largest number.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457200"/>
            <a:ext cx="8229600" cy="1066800"/>
          </a:xfrm>
        </p:spPr>
        <p:txBody>
          <a:bodyPr/>
          <a:lstStyle/>
          <a:p>
            <a:pPr algn="ctr"/>
            <a:r>
              <a:rPr lang="en-US"/>
              <a:t>Example 6</a:t>
            </a:r>
          </a:p>
        </p:txBody>
      </p:sp>
      <p:sp>
        <p:nvSpPr>
          <p:cNvPr id="33795" name="Rectangle 3"/>
          <p:cNvSpPr>
            <a:spLocks noGrp="1" noChangeArrowheads="1"/>
          </p:cNvSpPr>
          <p:nvPr>
            <p:ph type="body" idx="1"/>
          </p:nvPr>
        </p:nvSpPr>
        <p:spPr>
          <a:xfrm>
            <a:off x="457200" y="1600200"/>
            <a:ext cx="8229600" cy="4648200"/>
          </a:xfrm>
        </p:spPr>
        <p:txBody>
          <a:bodyPr/>
          <a:lstStyle/>
          <a:p>
            <a:pPr>
              <a:lnSpc>
                <a:spcPct val="80000"/>
              </a:lnSpc>
              <a:buFont typeface="Wingdings" pitchFamily="2" charset="2"/>
              <a:buNone/>
            </a:pPr>
            <a:r>
              <a:rPr lang="en-US" sz="2000" b="1"/>
              <a:t>Step 1:  </a:t>
            </a:r>
            <a:r>
              <a:rPr lang="en-US" sz="2000" b="1" i="1"/>
              <a:t>Input</a:t>
            </a:r>
            <a:r>
              <a:rPr lang="en-US" sz="2000" b="1"/>
              <a:t> 	N1, N2, N3</a:t>
            </a:r>
          </a:p>
          <a:p>
            <a:pPr>
              <a:lnSpc>
                <a:spcPct val="80000"/>
              </a:lnSpc>
              <a:buFont typeface="Wingdings" pitchFamily="2" charset="2"/>
              <a:buNone/>
            </a:pPr>
            <a:r>
              <a:rPr lang="en-US" sz="2000" b="1"/>
              <a:t>Step 2:  </a:t>
            </a:r>
            <a:r>
              <a:rPr lang="en-US" sz="2000" b="1" i="1"/>
              <a:t>if (</a:t>
            </a:r>
            <a:r>
              <a:rPr lang="en-US" sz="2000" b="1"/>
              <a:t>N1&gt;N2) </a:t>
            </a:r>
            <a:r>
              <a:rPr lang="en-US" sz="2000" b="1" i="1"/>
              <a:t>then</a:t>
            </a:r>
          </a:p>
          <a:p>
            <a:pPr>
              <a:lnSpc>
                <a:spcPct val="80000"/>
              </a:lnSpc>
              <a:buFont typeface="Wingdings" pitchFamily="2" charset="2"/>
              <a:buNone/>
            </a:pPr>
            <a:r>
              <a:rPr lang="en-US" sz="2000" b="1" i="1"/>
              <a:t>		       if (</a:t>
            </a:r>
            <a:r>
              <a:rPr lang="en-US" sz="2000" b="1"/>
              <a:t>N1&gt;N3) </a:t>
            </a:r>
            <a:r>
              <a:rPr lang="en-US" sz="2000" b="1" i="1"/>
              <a:t>then  </a:t>
            </a:r>
          </a:p>
          <a:p>
            <a:pPr>
              <a:lnSpc>
                <a:spcPct val="80000"/>
              </a:lnSpc>
              <a:buFont typeface="Wingdings" pitchFamily="2" charset="2"/>
              <a:buNone/>
            </a:pPr>
            <a:r>
              <a:rPr lang="en-US" sz="2000" b="1"/>
              <a:t>			 MAX </a:t>
            </a:r>
            <a:r>
              <a:rPr lang="en-US" sz="1600"/>
              <a:t> </a:t>
            </a:r>
            <a:r>
              <a:rPr lang="en-US" sz="1600">
                <a:sym typeface="Symbol" pitchFamily="18" charset="2"/>
              </a:rPr>
              <a:t></a:t>
            </a:r>
            <a:r>
              <a:rPr lang="en-US" sz="2000" b="1"/>
              <a:t> N1	[N1&gt;N2, N1&gt;N3]</a:t>
            </a:r>
          </a:p>
          <a:p>
            <a:pPr>
              <a:lnSpc>
                <a:spcPct val="80000"/>
              </a:lnSpc>
              <a:buFont typeface="Wingdings" pitchFamily="2" charset="2"/>
              <a:buNone/>
            </a:pPr>
            <a:r>
              <a:rPr lang="en-US" sz="2000" b="1" i="1"/>
              <a:t>		      else</a:t>
            </a:r>
            <a:r>
              <a:rPr lang="en-US" sz="2000" b="1"/>
              <a:t>   </a:t>
            </a:r>
          </a:p>
          <a:p>
            <a:pPr>
              <a:lnSpc>
                <a:spcPct val="80000"/>
              </a:lnSpc>
              <a:buFont typeface="Wingdings" pitchFamily="2" charset="2"/>
              <a:buNone/>
            </a:pPr>
            <a:r>
              <a:rPr lang="en-US" sz="2000" b="1"/>
              <a:t>			 MAX </a:t>
            </a:r>
            <a:r>
              <a:rPr lang="en-US" sz="1600"/>
              <a:t> </a:t>
            </a:r>
            <a:r>
              <a:rPr lang="en-US" sz="1600">
                <a:sym typeface="Symbol" pitchFamily="18" charset="2"/>
              </a:rPr>
              <a:t></a:t>
            </a:r>
            <a:r>
              <a:rPr lang="en-US" sz="2000" b="1"/>
              <a:t> N3	[N3&gt;N1&gt;N2]</a:t>
            </a:r>
          </a:p>
          <a:p>
            <a:pPr>
              <a:lnSpc>
                <a:spcPct val="80000"/>
              </a:lnSpc>
              <a:buFont typeface="Wingdings" pitchFamily="2" charset="2"/>
              <a:buNone/>
            </a:pPr>
            <a:r>
              <a:rPr lang="en-US" sz="2000" b="1" i="1"/>
              <a:t>		     endif</a:t>
            </a:r>
          </a:p>
          <a:p>
            <a:pPr>
              <a:lnSpc>
                <a:spcPct val="80000"/>
              </a:lnSpc>
              <a:buFont typeface="Wingdings" pitchFamily="2" charset="2"/>
              <a:buNone/>
            </a:pPr>
            <a:r>
              <a:rPr lang="en-US" sz="2000" b="1" i="1"/>
              <a:t>		else  	</a:t>
            </a:r>
          </a:p>
          <a:p>
            <a:pPr>
              <a:lnSpc>
                <a:spcPct val="80000"/>
              </a:lnSpc>
              <a:buFont typeface="Wingdings" pitchFamily="2" charset="2"/>
              <a:buNone/>
            </a:pPr>
            <a:r>
              <a:rPr lang="en-US" sz="2000" b="1" i="1"/>
              <a:t> 		      if (</a:t>
            </a:r>
            <a:r>
              <a:rPr lang="en-US" sz="2000" b="1"/>
              <a:t>N2&gt;N3) </a:t>
            </a:r>
            <a:r>
              <a:rPr lang="en-US" sz="2000" b="1" i="1"/>
              <a:t>then  </a:t>
            </a:r>
          </a:p>
          <a:p>
            <a:pPr>
              <a:lnSpc>
                <a:spcPct val="80000"/>
              </a:lnSpc>
              <a:buFont typeface="Wingdings" pitchFamily="2" charset="2"/>
              <a:buNone/>
            </a:pPr>
            <a:r>
              <a:rPr lang="en-US" sz="2000" b="1"/>
              <a:t>			 MAX </a:t>
            </a:r>
            <a:r>
              <a:rPr lang="en-US" sz="1600"/>
              <a:t> </a:t>
            </a:r>
            <a:r>
              <a:rPr lang="en-US" sz="1600">
                <a:sym typeface="Symbol" pitchFamily="18" charset="2"/>
              </a:rPr>
              <a:t></a:t>
            </a:r>
            <a:r>
              <a:rPr lang="en-US" sz="2000" b="1"/>
              <a:t> N2	[N2&gt;N1, N2&gt;N3]</a:t>
            </a:r>
          </a:p>
          <a:p>
            <a:pPr>
              <a:lnSpc>
                <a:spcPct val="80000"/>
              </a:lnSpc>
              <a:buFont typeface="Wingdings" pitchFamily="2" charset="2"/>
              <a:buNone/>
            </a:pPr>
            <a:r>
              <a:rPr lang="en-US" sz="2000" b="1"/>
              <a:t>		     </a:t>
            </a:r>
            <a:r>
              <a:rPr lang="en-US" sz="2000" b="1" i="1"/>
              <a:t>else</a:t>
            </a:r>
            <a:r>
              <a:rPr lang="en-US" sz="2000" b="1"/>
              <a:t>   </a:t>
            </a:r>
          </a:p>
          <a:p>
            <a:pPr>
              <a:lnSpc>
                <a:spcPct val="80000"/>
              </a:lnSpc>
              <a:buFont typeface="Wingdings" pitchFamily="2" charset="2"/>
              <a:buNone/>
            </a:pPr>
            <a:r>
              <a:rPr lang="en-US" sz="2000" b="1"/>
              <a:t>			 MAX</a:t>
            </a:r>
            <a:r>
              <a:rPr lang="en-US" sz="1600"/>
              <a:t> </a:t>
            </a:r>
            <a:r>
              <a:rPr lang="en-US" sz="1600">
                <a:sym typeface="Symbol" pitchFamily="18" charset="2"/>
              </a:rPr>
              <a:t></a:t>
            </a:r>
            <a:r>
              <a:rPr lang="en-US" sz="2000" b="1"/>
              <a:t> N3	[N3&gt;N2&gt;N1]</a:t>
            </a:r>
          </a:p>
          <a:p>
            <a:pPr>
              <a:lnSpc>
                <a:spcPct val="80000"/>
              </a:lnSpc>
              <a:buFont typeface="Wingdings" pitchFamily="2" charset="2"/>
              <a:buNone/>
            </a:pPr>
            <a:r>
              <a:rPr lang="en-US" sz="2000" b="1" i="1"/>
              <a:t>		    endif</a:t>
            </a:r>
          </a:p>
          <a:p>
            <a:pPr>
              <a:lnSpc>
                <a:spcPct val="80000"/>
              </a:lnSpc>
              <a:buFont typeface="Wingdings" pitchFamily="2" charset="2"/>
              <a:buNone/>
            </a:pPr>
            <a:r>
              <a:rPr lang="en-US" sz="2000" b="1" i="1"/>
              <a:t>		endif</a:t>
            </a:r>
            <a:endParaRPr lang="en-US" sz="2000" b="1"/>
          </a:p>
          <a:p>
            <a:pPr>
              <a:lnSpc>
                <a:spcPct val="80000"/>
              </a:lnSpc>
              <a:buFont typeface="Wingdings" pitchFamily="2" charset="2"/>
              <a:buNone/>
            </a:pPr>
            <a:r>
              <a:rPr lang="en-US" sz="2000" b="1"/>
              <a:t>Step 3: </a:t>
            </a:r>
            <a:r>
              <a:rPr lang="en-US" sz="2000" b="1" i="1"/>
              <a:t>Print “The largest number is”, MAX</a:t>
            </a:r>
            <a:endParaRPr lang="en-US"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a:t>Example 6</a:t>
            </a:r>
          </a:p>
        </p:txBody>
      </p:sp>
      <p:sp>
        <p:nvSpPr>
          <p:cNvPr id="34819" name="Rectangle 3"/>
          <p:cNvSpPr>
            <a:spLocks noGrp="1" noChangeArrowheads="1"/>
          </p:cNvSpPr>
          <p:nvPr>
            <p:ph type="body" idx="1"/>
          </p:nvPr>
        </p:nvSpPr>
        <p:spPr/>
        <p:txBody>
          <a:bodyPr/>
          <a:lstStyle/>
          <a:p>
            <a:r>
              <a:rPr lang="en-US" b="1"/>
              <a:t>Flowchart: Draw the flowchart of the above Algorithm.</a:t>
            </a:r>
            <a:r>
              <a:rPr lang="en-US"/>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US"/>
              <a:t>Example 7</a:t>
            </a:r>
          </a:p>
        </p:txBody>
      </p:sp>
      <p:sp>
        <p:nvSpPr>
          <p:cNvPr id="35843" name="Rectangle 3"/>
          <p:cNvSpPr>
            <a:spLocks noGrp="1" noChangeArrowheads="1"/>
          </p:cNvSpPr>
          <p:nvPr>
            <p:ph type="body" idx="1"/>
          </p:nvPr>
        </p:nvSpPr>
        <p:spPr>
          <a:xfrm>
            <a:off x="457200" y="1752600"/>
            <a:ext cx="8229600" cy="3886200"/>
          </a:xfrm>
        </p:spPr>
        <p:txBody>
          <a:bodyPr/>
          <a:lstStyle/>
          <a:p>
            <a:pPr marL="609600" indent="-609600"/>
            <a:r>
              <a:rPr lang="en-US"/>
              <a:t>Write and algorithm and draw a flowchart to </a:t>
            </a:r>
          </a:p>
          <a:p>
            <a:pPr marL="609600" indent="-609600">
              <a:buFont typeface="Wingdings" pitchFamily="2" charset="2"/>
              <a:buAutoNum type="alphaLcParenR"/>
            </a:pPr>
            <a:r>
              <a:rPr lang="en-US"/>
              <a:t>read an employee name (NAME), overtime hours worked (OVERTIME), hours absent (ABSENT) and</a:t>
            </a:r>
          </a:p>
          <a:p>
            <a:pPr marL="609600" indent="-609600">
              <a:buFont typeface="Wingdings" pitchFamily="2" charset="2"/>
              <a:buAutoNum type="alphaLcParenR"/>
            </a:pPr>
            <a:r>
              <a:rPr lang="en-US"/>
              <a:t>determine the bonus payment (PAYMENT).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US"/>
              <a:t>Steps in Problem Solving</a:t>
            </a:r>
          </a:p>
        </p:txBody>
      </p:sp>
      <p:sp>
        <p:nvSpPr>
          <p:cNvPr id="8195" name="Rectangle 3"/>
          <p:cNvSpPr>
            <a:spLocks noGrp="1" noChangeArrowheads="1"/>
          </p:cNvSpPr>
          <p:nvPr>
            <p:ph type="body" idx="1"/>
          </p:nvPr>
        </p:nvSpPr>
        <p:spPr/>
        <p:txBody>
          <a:bodyPr/>
          <a:lstStyle/>
          <a:p>
            <a:pPr>
              <a:lnSpc>
                <a:spcPct val="90000"/>
              </a:lnSpc>
            </a:pPr>
            <a:r>
              <a:rPr lang="en-US" sz="2800"/>
              <a:t>First produce a general algorithm (one can use </a:t>
            </a:r>
            <a:r>
              <a:rPr lang="en-US" sz="2800" b="1" i="1"/>
              <a:t>pseudocode</a:t>
            </a:r>
            <a:r>
              <a:rPr lang="en-US" sz="2800"/>
              <a:t>) </a:t>
            </a:r>
          </a:p>
          <a:p>
            <a:pPr>
              <a:lnSpc>
                <a:spcPct val="90000"/>
              </a:lnSpc>
            </a:pPr>
            <a:r>
              <a:rPr lang="en-US" sz="2800"/>
              <a:t>Refine the algorithm successively to get step by step detailed</a:t>
            </a:r>
            <a:r>
              <a:rPr lang="en-US" sz="2800" b="1" i="1"/>
              <a:t> algorithm</a:t>
            </a:r>
            <a:r>
              <a:rPr lang="en-US" sz="2800"/>
              <a:t> that is very close to a computer language.</a:t>
            </a:r>
            <a:endParaRPr lang="en-US" sz="2800" b="1" i="1"/>
          </a:p>
          <a:p>
            <a:pPr>
              <a:lnSpc>
                <a:spcPct val="90000"/>
              </a:lnSpc>
            </a:pPr>
            <a:r>
              <a:rPr lang="en-US" sz="2800" b="1" i="1"/>
              <a:t>Pseudocode</a:t>
            </a:r>
            <a:r>
              <a:rPr lang="en-US" sz="2800"/>
              <a:t> is an artificial and informal language that helps programmers develop algorithms. Pseudocode is very similar to everyday English.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03" name="Rectangle 39"/>
          <p:cNvSpPr>
            <a:spLocks noGrp="1" noChangeArrowheads="1"/>
          </p:cNvSpPr>
          <p:nvPr>
            <p:ph type="title"/>
          </p:nvPr>
        </p:nvSpPr>
        <p:spPr/>
        <p:txBody>
          <a:bodyPr/>
          <a:lstStyle/>
          <a:p>
            <a:pPr algn="ctr"/>
            <a:r>
              <a:rPr lang="en-US"/>
              <a:t>Example 7</a:t>
            </a:r>
          </a:p>
        </p:txBody>
      </p:sp>
      <p:graphicFrame>
        <p:nvGraphicFramePr>
          <p:cNvPr id="36906" name="Group 42"/>
          <p:cNvGraphicFramePr>
            <a:graphicFrameLocks noGrp="1"/>
          </p:cNvGraphicFramePr>
          <p:nvPr>
            <p:ph idx="1"/>
          </p:nvPr>
        </p:nvGraphicFramePr>
        <p:xfrm>
          <a:off x="457200" y="1981200"/>
          <a:ext cx="8229600" cy="3886201"/>
        </p:xfrm>
        <a:graphic>
          <a:graphicData uri="http://schemas.openxmlformats.org/drawingml/2006/table">
            <a:tbl>
              <a:tblPr/>
              <a:tblGrid>
                <a:gridCol w="4648200"/>
                <a:gridCol w="3581400"/>
              </a:tblGrid>
              <a:tr h="592138">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Bonus Schedule</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10128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OVERTIME – (2/3)*ABSENT</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Bonus Paid</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1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&gt;40 hours</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&gt;30 but </a:t>
                      </a: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a:t>
                      </a:r>
                      <a:r>
                        <a:rPr kumimoji="0" lang="en-US" sz="2600" b="0" i="0" u="none" strike="noStrike" cap="none" normalizeH="0" baseline="0" smtClean="0">
                          <a:ln>
                            <a:noFill/>
                          </a:ln>
                          <a:solidFill>
                            <a:schemeClr val="tx1"/>
                          </a:solidFill>
                          <a:effectLst/>
                          <a:latin typeface="TimesNewRomanPSMT" charset="0"/>
                          <a:cs typeface="Times New Roman" pitchFamily="18" charset="0"/>
                        </a:rPr>
                        <a:t> 40 hours</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&gt;20 but </a:t>
                      </a:r>
                      <a:r>
                        <a:rPr kumimoji="0" lang="en-US" sz="2600" b="0" i="0" u="none" strike="noStrike" cap="none" normalizeH="0" baseline="0" smtClean="0">
                          <a:ln>
                            <a:noFill/>
                          </a:ln>
                          <a:solidFill>
                            <a:schemeClr val="tx1"/>
                          </a:solidFill>
                          <a:effectLst/>
                          <a:latin typeface="TimesNewRomanPSMT" charset="0"/>
                          <a:cs typeface="Times New Roman" pitchFamily="18" charset="0"/>
                        </a:rPr>
                        <a:t> 30 hours</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&gt;10 but </a:t>
                      </a:r>
                      <a:r>
                        <a:rPr kumimoji="0" lang="en-US" sz="2600" b="0" i="0" u="none" strike="noStrike" cap="none" normalizeH="0" baseline="0" smtClean="0">
                          <a:ln>
                            <a:noFill/>
                          </a:ln>
                          <a:solidFill>
                            <a:schemeClr val="tx1"/>
                          </a:solidFill>
                          <a:effectLst/>
                          <a:latin typeface="TimesNewRomanPSMT" charset="0"/>
                          <a:cs typeface="Times New Roman" pitchFamily="18" charset="0"/>
                        </a:rPr>
                        <a:t>  </a:t>
                      </a: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20 hours</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a:t>
                      </a:r>
                      <a:r>
                        <a:rPr kumimoji="0" lang="en-US" sz="2600" b="0" i="0" u="none" strike="noStrike" cap="none" normalizeH="0" baseline="0" smtClean="0">
                          <a:ln>
                            <a:noFill/>
                          </a:ln>
                          <a:solidFill>
                            <a:schemeClr val="tx1"/>
                          </a:solidFill>
                          <a:effectLst/>
                          <a:latin typeface="TimesNewRomanPSMT" charset="0"/>
                          <a:cs typeface="Times New Roman" pitchFamily="18" charset="0"/>
                        </a:rPr>
                        <a:t>  </a:t>
                      </a:r>
                      <a:r>
                        <a:rPr kumimoji="0" lang="en-US" sz="2600" b="0" i="0" u="none" strike="noStrike" cap="none" normalizeH="0" baseline="0" smtClean="0">
                          <a:ln>
                            <a:noFill/>
                          </a:ln>
                          <a:solidFill>
                            <a:schemeClr val="tx1"/>
                          </a:solidFill>
                          <a:effectLst/>
                          <a:latin typeface="TimesNewRomanPSMT" charset="0"/>
                          <a:cs typeface="Times New Roman" pitchFamily="18" charset="0"/>
                          <a:sym typeface="Symbol" pitchFamily="18" charset="2"/>
                        </a:rPr>
                        <a:t>10 hours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$50</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$40</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$30</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$20</a:t>
                      </a:r>
                      <a:endParaRPr kumimoji="0" lang="en-US" sz="2600" b="0" i="0" u="none" strike="noStrike" cap="none" normalizeH="0" baseline="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smtClean="0">
                          <a:ln>
                            <a:noFill/>
                          </a:ln>
                          <a:solidFill>
                            <a:schemeClr val="tx1"/>
                          </a:solidFill>
                          <a:effectLst/>
                          <a:latin typeface="TimesNewRomanPSMT" charset="0"/>
                          <a:cs typeface="Times New Roman" pitchFamily="18" charset="0"/>
                        </a:rPr>
                        <a:t>$10</a:t>
                      </a:r>
                      <a:endParaRPr kumimoji="0" lang="en-US" sz="2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30250" y="1011238"/>
            <a:ext cx="7440613" cy="4838700"/>
          </a:xfrm>
          <a:prstGeom prst="rect">
            <a:avLst/>
          </a:prstGeom>
          <a:noFill/>
          <a:ln w="9525">
            <a:noFill/>
            <a:miter lim="800000"/>
            <a:headEnd/>
            <a:tailEnd/>
          </a:ln>
          <a:effectLst/>
        </p:spPr>
        <p:txBody>
          <a:bodyPr wrap="none" anchor="ctr">
            <a:spAutoFit/>
          </a:bodyPr>
          <a:lstStyle/>
          <a:p>
            <a:r>
              <a:rPr lang="en-US" sz="2400"/>
              <a:t>Step 1:  </a:t>
            </a:r>
            <a:r>
              <a:rPr lang="en-US" sz="2400" i="1"/>
              <a:t>Input</a:t>
            </a:r>
            <a:r>
              <a:rPr lang="en-US" sz="2400"/>
              <a:t> NAME,OVERTIME,ABSENT</a:t>
            </a:r>
          </a:p>
          <a:p>
            <a:r>
              <a:rPr lang="en-US" sz="2400"/>
              <a:t>Step 2: </a:t>
            </a:r>
            <a:r>
              <a:rPr lang="en-US" sz="2400" i="1"/>
              <a:t>if </a:t>
            </a:r>
            <a:r>
              <a:rPr lang="en-US" sz="2400"/>
              <a:t>(OVERTIME–(2/3)*ABSENT &gt; 40) </a:t>
            </a:r>
            <a:r>
              <a:rPr lang="en-US" sz="2400" i="1"/>
              <a:t>then</a:t>
            </a:r>
            <a:r>
              <a:rPr lang="en-US" sz="2400"/>
              <a:t> </a:t>
            </a:r>
          </a:p>
          <a:p>
            <a:r>
              <a:rPr lang="en-US" sz="2400"/>
              <a:t>                 PAYMENT </a:t>
            </a:r>
            <a:r>
              <a:rPr lang="en-US"/>
              <a:t> </a:t>
            </a:r>
            <a:r>
              <a:rPr lang="en-US">
                <a:sym typeface="Symbol" pitchFamily="18" charset="2"/>
              </a:rPr>
              <a:t></a:t>
            </a:r>
            <a:r>
              <a:rPr lang="en-US" sz="2400"/>
              <a:t> 50</a:t>
            </a:r>
          </a:p>
          <a:p>
            <a:r>
              <a:rPr lang="en-US" sz="2400" i="1"/>
              <a:t>   	 else if (</a:t>
            </a:r>
            <a:r>
              <a:rPr lang="en-US" sz="2400"/>
              <a:t>OVERTIME–(2/3)*ABSENT &gt; 30) </a:t>
            </a:r>
            <a:r>
              <a:rPr lang="en-US" sz="2400" i="1"/>
              <a:t>then</a:t>
            </a:r>
            <a:r>
              <a:rPr lang="en-US" sz="2400"/>
              <a:t> </a:t>
            </a:r>
          </a:p>
          <a:p>
            <a:r>
              <a:rPr lang="en-US" sz="2400"/>
              <a:t>	       PAYMENT </a:t>
            </a:r>
            <a:r>
              <a:rPr lang="en-US"/>
              <a:t> </a:t>
            </a:r>
            <a:r>
              <a:rPr lang="en-US">
                <a:sym typeface="Symbol" pitchFamily="18" charset="2"/>
              </a:rPr>
              <a:t></a:t>
            </a:r>
            <a:r>
              <a:rPr lang="en-US" sz="2400"/>
              <a:t> 40</a:t>
            </a:r>
          </a:p>
          <a:p>
            <a:r>
              <a:rPr lang="en-US" sz="2400" i="1"/>
              <a:t>	 else if (</a:t>
            </a:r>
            <a:r>
              <a:rPr lang="en-US" sz="2400"/>
              <a:t>OVERTIME–(2/3)*ABSENT &gt; 20) </a:t>
            </a:r>
            <a:r>
              <a:rPr lang="en-US" sz="2400" i="1"/>
              <a:t>then</a:t>
            </a:r>
            <a:r>
              <a:rPr lang="en-US" sz="2400"/>
              <a:t> </a:t>
            </a:r>
          </a:p>
          <a:p>
            <a:r>
              <a:rPr lang="en-US" sz="2400"/>
              <a:t>	       PAYMENT </a:t>
            </a:r>
            <a:r>
              <a:rPr lang="en-US"/>
              <a:t> </a:t>
            </a:r>
            <a:r>
              <a:rPr lang="en-US">
                <a:sym typeface="Symbol" pitchFamily="18" charset="2"/>
              </a:rPr>
              <a:t></a:t>
            </a:r>
            <a:r>
              <a:rPr lang="en-US" sz="2400"/>
              <a:t> 30</a:t>
            </a:r>
          </a:p>
          <a:p>
            <a:r>
              <a:rPr lang="en-US" sz="2400" i="1"/>
              <a:t>	 else if (</a:t>
            </a:r>
            <a:r>
              <a:rPr lang="en-US" sz="2400"/>
              <a:t>OVERTIME–(2/3)*ABSENT &gt; 10) </a:t>
            </a:r>
            <a:r>
              <a:rPr lang="en-US" sz="2400" i="1"/>
              <a:t>then</a:t>
            </a:r>
            <a:r>
              <a:rPr lang="en-US" sz="2400"/>
              <a:t> </a:t>
            </a:r>
          </a:p>
          <a:p>
            <a:r>
              <a:rPr lang="en-US" sz="2400"/>
              <a:t>	       PAYMENT </a:t>
            </a:r>
            <a:r>
              <a:rPr lang="en-US"/>
              <a:t> </a:t>
            </a:r>
            <a:r>
              <a:rPr lang="en-US">
                <a:sym typeface="Symbol" pitchFamily="18" charset="2"/>
              </a:rPr>
              <a:t></a:t>
            </a:r>
            <a:r>
              <a:rPr lang="en-US" sz="2400"/>
              <a:t>20</a:t>
            </a:r>
          </a:p>
          <a:p>
            <a:r>
              <a:rPr lang="en-US" sz="2400" i="1"/>
              <a:t>	 else </a:t>
            </a:r>
          </a:p>
          <a:p>
            <a:r>
              <a:rPr lang="en-US" sz="2400" i="1"/>
              <a:t>	       </a:t>
            </a:r>
            <a:r>
              <a:rPr lang="en-US" sz="2400"/>
              <a:t>PAYMENT</a:t>
            </a:r>
            <a:r>
              <a:rPr lang="en-US"/>
              <a:t> </a:t>
            </a:r>
            <a:r>
              <a:rPr lang="en-US">
                <a:sym typeface="Symbol" pitchFamily="18" charset="2"/>
              </a:rPr>
              <a:t></a:t>
            </a:r>
            <a:r>
              <a:rPr lang="en-US" sz="2400"/>
              <a:t> 10</a:t>
            </a:r>
          </a:p>
          <a:p>
            <a:r>
              <a:rPr lang="en-US" sz="2400" i="1"/>
              <a:t>	 endif</a:t>
            </a:r>
            <a:endParaRPr lang="en-US" sz="2400"/>
          </a:p>
          <a:p>
            <a:r>
              <a:rPr lang="en-US" sz="2400"/>
              <a:t>Step 3: </a:t>
            </a:r>
            <a:r>
              <a:rPr lang="en-US" sz="2400" i="1"/>
              <a:t>Print </a:t>
            </a:r>
            <a:r>
              <a:rPr lang="en-US" sz="2400"/>
              <a:t>“Bonus for”, NAME “is $”, PAYMENT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US"/>
              <a:t>Example 7</a:t>
            </a:r>
          </a:p>
        </p:txBody>
      </p:sp>
      <p:sp>
        <p:nvSpPr>
          <p:cNvPr id="39939" name="Rectangle 3"/>
          <p:cNvSpPr>
            <a:spLocks noGrp="1" noChangeArrowheads="1"/>
          </p:cNvSpPr>
          <p:nvPr>
            <p:ph type="body" idx="1"/>
          </p:nvPr>
        </p:nvSpPr>
        <p:spPr/>
        <p:txBody>
          <a:bodyPr/>
          <a:lstStyle/>
          <a:p>
            <a:r>
              <a:rPr lang="en-US" b="1"/>
              <a:t>Flowchart: Draw the flowchart of the above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a:t>Pseudocode</a:t>
            </a:r>
            <a:r>
              <a:rPr lang="tr-TR"/>
              <a:t> </a:t>
            </a:r>
            <a:r>
              <a:rPr lang="en-US"/>
              <a:t>&amp; Algorithm</a:t>
            </a:r>
          </a:p>
        </p:txBody>
      </p:sp>
      <p:sp>
        <p:nvSpPr>
          <p:cNvPr id="9219" name="Rectangle 3"/>
          <p:cNvSpPr>
            <a:spLocks noGrp="1" noChangeArrowheads="1"/>
          </p:cNvSpPr>
          <p:nvPr>
            <p:ph type="body" idx="1"/>
          </p:nvPr>
        </p:nvSpPr>
        <p:spPr/>
        <p:txBody>
          <a:bodyPr/>
          <a:lstStyle/>
          <a:p>
            <a:r>
              <a:rPr lang="en-US" b="1"/>
              <a:t>Example 1:</a:t>
            </a:r>
            <a:r>
              <a:rPr lang="en-US"/>
              <a:t> Write an algorithm to determine a student’s final grade and indicate whether it is passing or failing. The final grade is calculated as the average of four marks.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a:t>Pseudocode</a:t>
            </a:r>
            <a:r>
              <a:rPr lang="tr-TR"/>
              <a:t> </a:t>
            </a:r>
            <a:r>
              <a:rPr lang="en-US"/>
              <a:t>&amp; Algorithm</a:t>
            </a:r>
          </a:p>
        </p:txBody>
      </p:sp>
      <p:sp>
        <p:nvSpPr>
          <p:cNvPr id="10243" name="Rectangle 3"/>
          <p:cNvSpPr>
            <a:spLocks noGrp="1" noChangeArrowheads="1"/>
          </p:cNvSpPr>
          <p:nvPr>
            <p:ph type="body" idx="1"/>
          </p:nvPr>
        </p:nvSpPr>
        <p:spPr/>
        <p:txBody>
          <a:bodyPr/>
          <a:lstStyle/>
          <a:p>
            <a:pPr>
              <a:lnSpc>
                <a:spcPct val="90000"/>
              </a:lnSpc>
              <a:buFont typeface="Wingdings" pitchFamily="2" charset="2"/>
              <a:buNone/>
            </a:pPr>
            <a:r>
              <a:rPr lang="en-US" sz="2800" b="1"/>
              <a:t>Pseudocode</a:t>
            </a:r>
            <a:r>
              <a:rPr lang="en-US" sz="2800"/>
              <a:t>:</a:t>
            </a:r>
          </a:p>
          <a:p>
            <a:pPr>
              <a:lnSpc>
                <a:spcPct val="90000"/>
              </a:lnSpc>
            </a:pPr>
            <a:r>
              <a:rPr lang="en-US" sz="2800" i="1"/>
              <a:t>Input a set of 4 marks</a:t>
            </a:r>
          </a:p>
          <a:p>
            <a:pPr>
              <a:lnSpc>
                <a:spcPct val="90000"/>
              </a:lnSpc>
            </a:pPr>
            <a:r>
              <a:rPr lang="en-US" sz="2800" i="1"/>
              <a:t>Calculate their average by summing and dividing by 4</a:t>
            </a:r>
          </a:p>
          <a:p>
            <a:pPr>
              <a:lnSpc>
                <a:spcPct val="90000"/>
              </a:lnSpc>
            </a:pPr>
            <a:r>
              <a:rPr lang="en-US" sz="2800" i="1"/>
              <a:t>if average is below 50</a:t>
            </a:r>
          </a:p>
          <a:p>
            <a:pPr>
              <a:lnSpc>
                <a:spcPct val="90000"/>
              </a:lnSpc>
              <a:buFont typeface="Wingdings" pitchFamily="2" charset="2"/>
              <a:buNone/>
            </a:pPr>
            <a:r>
              <a:rPr lang="en-US" sz="2800" i="1"/>
              <a:t>		Print “FAIL”</a:t>
            </a:r>
          </a:p>
          <a:p>
            <a:pPr>
              <a:lnSpc>
                <a:spcPct val="90000"/>
              </a:lnSpc>
              <a:buFont typeface="Wingdings" pitchFamily="2" charset="2"/>
              <a:buNone/>
            </a:pPr>
            <a:r>
              <a:rPr lang="en-US" sz="2800" i="1"/>
              <a:t>	else</a:t>
            </a:r>
          </a:p>
          <a:p>
            <a:pPr>
              <a:lnSpc>
                <a:spcPct val="90000"/>
              </a:lnSpc>
              <a:buFont typeface="Wingdings" pitchFamily="2" charset="2"/>
              <a:buNone/>
            </a:pPr>
            <a:r>
              <a:rPr lang="en-US" sz="2800" i="1"/>
              <a:t>		Print “PASS”</a:t>
            </a:r>
            <a:endParaRPr 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a:r>
              <a:rPr lang="en-US"/>
              <a:t>Pseudocode</a:t>
            </a:r>
            <a:r>
              <a:rPr lang="tr-TR"/>
              <a:t> </a:t>
            </a:r>
            <a:r>
              <a:rPr lang="en-US"/>
              <a:t>&amp; Algorithm</a:t>
            </a:r>
          </a:p>
        </p:txBody>
      </p:sp>
      <p:sp>
        <p:nvSpPr>
          <p:cNvPr id="11267" name="Rectangle 3"/>
          <p:cNvSpPr>
            <a:spLocks noGrp="1" noChangeArrowheads="1"/>
          </p:cNvSpPr>
          <p:nvPr>
            <p:ph type="body" idx="1"/>
          </p:nvPr>
        </p:nvSpPr>
        <p:spPr/>
        <p:txBody>
          <a:bodyPr/>
          <a:lstStyle/>
          <a:p>
            <a:pPr>
              <a:lnSpc>
                <a:spcPct val="90000"/>
              </a:lnSpc>
            </a:pPr>
            <a:r>
              <a:rPr lang="en-US" sz="2800"/>
              <a:t>Detailed Algorithm </a:t>
            </a:r>
          </a:p>
          <a:p>
            <a:pPr>
              <a:lnSpc>
                <a:spcPct val="90000"/>
              </a:lnSpc>
            </a:pPr>
            <a:r>
              <a:rPr lang="en-US" sz="2800"/>
              <a:t>	Step 1:  	Input M1,M2,M3,M4</a:t>
            </a:r>
          </a:p>
          <a:p>
            <a:pPr>
              <a:lnSpc>
                <a:spcPct val="90000"/>
              </a:lnSpc>
              <a:buFont typeface="Wingdings" pitchFamily="2" charset="2"/>
              <a:buNone/>
            </a:pPr>
            <a:r>
              <a:rPr lang="en-US" sz="2800"/>
              <a:t>		Step 2: 	GRADE </a:t>
            </a:r>
            <a:r>
              <a:rPr lang="en-US" sz="2800">
                <a:sym typeface="Symbol" pitchFamily="18" charset="2"/>
              </a:rPr>
              <a:t></a:t>
            </a:r>
            <a:r>
              <a:rPr lang="en-US" sz="2800"/>
              <a:t> (M1+M2+M3+M4)/4 </a:t>
            </a:r>
          </a:p>
          <a:p>
            <a:pPr>
              <a:lnSpc>
                <a:spcPct val="90000"/>
              </a:lnSpc>
              <a:buFont typeface="Wingdings" pitchFamily="2" charset="2"/>
              <a:buNone/>
            </a:pPr>
            <a:r>
              <a:rPr lang="en-US" sz="2800"/>
              <a:t>		Step 3: 	if (GRADE &lt; 50) then</a:t>
            </a:r>
          </a:p>
          <a:p>
            <a:pPr>
              <a:lnSpc>
                <a:spcPct val="90000"/>
              </a:lnSpc>
              <a:buFont typeface="Wingdings" pitchFamily="2" charset="2"/>
              <a:buNone/>
            </a:pPr>
            <a:r>
              <a:rPr lang="en-US" sz="2800"/>
              <a:t>					Print “FAIL”</a:t>
            </a:r>
          </a:p>
          <a:p>
            <a:pPr>
              <a:lnSpc>
                <a:spcPct val="90000"/>
              </a:lnSpc>
              <a:buFont typeface="Wingdings" pitchFamily="2" charset="2"/>
              <a:buNone/>
            </a:pPr>
            <a:r>
              <a:rPr lang="en-US" sz="2800"/>
              <a:t>  				else</a:t>
            </a:r>
          </a:p>
          <a:p>
            <a:pPr>
              <a:lnSpc>
                <a:spcPct val="90000"/>
              </a:lnSpc>
              <a:buFont typeface="Wingdings" pitchFamily="2" charset="2"/>
              <a:buNone/>
            </a:pPr>
            <a:r>
              <a:rPr lang="en-US" sz="2800"/>
              <a:t>					Print “PASS”</a:t>
            </a:r>
          </a:p>
          <a:p>
            <a:pPr>
              <a:lnSpc>
                <a:spcPct val="90000"/>
              </a:lnSpc>
              <a:buFont typeface="Wingdings" pitchFamily="2" charset="2"/>
              <a:buNone/>
            </a:pPr>
            <a:r>
              <a:rPr lang="en-US" sz="2800"/>
              <a:t>				endif</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a:r>
              <a:rPr lang="en-US"/>
              <a:t>The Flowchart</a:t>
            </a:r>
          </a:p>
        </p:txBody>
      </p:sp>
      <p:sp>
        <p:nvSpPr>
          <p:cNvPr id="12291" name="Rectangle 3"/>
          <p:cNvSpPr>
            <a:spLocks noGrp="1" noChangeArrowheads="1"/>
          </p:cNvSpPr>
          <p:nvPr>
            <p:ph type="body" idx="1"/>
          </p:nvPr>
        </p:nvSpPr>
        <p:spPr/>
        <p:txBody>
          <a:bodyPr/>
          <a:lstStyle/>
          <a:p>
            <a:pPr>
              <a:lnSpc>
                <a:spcPct val="90000"/>
              </a:lnSpc>
            </a:pPr>
            <a:r>
              <a:rPr lang="en-US" sz="2400"/>
              <a:t>(Dictionary) A schematic representation of a sequence of operations, as in a manufacturing process or computer program.</a:t>
            </a:r>
          </a:p>
          <a:p>
            <a:pPr>
              <a:lnSpc>
                <a:spcPct val="90000"/>
              </a:lnSpc>
            </a:pPr>
            <a:r>
              <a:rPr lang="en-US" sz="2400"/>
              <a:t>(Technical) A graphical representation of the sequence of operations in an information system or program. Information system flowcharts show how data flows from source documents through the computer to final distribution to users. Program flowcharts show the sequence of instructions in a single program or subroutine. Different symbols are used to draw each type of flowchart.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US"/>
              <a:t>The Flowchart</a:t>
            </a:r>
          </a:p>
        </p:txBody>
      </p:sp>
      <p:sp>
        <p:nvSpPr>
          <p:cNvPr id="13315" name="Rectangle 3"/>
          <p:cNvSpPr>
            <a:spLocks noGrp="1" noChangeArrowheads="1"/>
          </p:cNvSpPr>
          <p:nvPr>
            <p:ph type="body" idx="1"/>
          </p:nvPr>
        </p:nvSpPr>
        <p:spPr/>
        <p:txBody>
          <a:bodyPr/>
          <a:lstStyle/>
          <a:p>
            <a:pPr>
              <a:buFont typeface="Wingdings" pitchFamily="2" charset="2"/>
              <a:buNone/>
            </a:pPr>
            <a:r>
              <a:rPr lang="en-US"/>
              <a:t>A Flowchart</a:t>
            </a:r>
          </a:p>
          <a:p>
            <a:pPr lvl="1"/>
            <a:r>
              <a:rPr lang="en-US"/>
              <a:t>shows logic of an algorithm</a:t>
            </a:r>
          </a:p>
          <a:p>
            <a:pPr lvl="1"/>
            <a:r>
              <a:rPr lang="en-US"/>
              <a:t>emphasizes individual steps and their interconnections</a:t>
            </a:r>
          </a:p>
          <a:p>
            <a:pPr lvl="1"/>
            <a:r>
              <a:rPr lang="en-US"/>
              <a:t>e.g. control flow from one action to the next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a:t>Flowchart Symbols </a:t>
            </a:r>
          </a:p>
        </p:txBody>
      </p:sp>
      <p:sp>
        <p:nvSpPr>
          <p:cNvPr id="14344" name="Text Box 8"/>
          <p:cNvSpPr txBox="1">
            <a:spLocks noChangeArrowheads="1"/>
          </p:cNvSpPr>
          <p:nvPr/>
        </p:nvSpPr>
        <p:spPr bwMode="auto">
          <a:xfrm>
            <a:off x="3810000" y="1524000"/>
            <a:ext cx="1066800" cy="519113"/>
          </a:xfrm>
          <a:prstGeom prst="rect">
            <a:avLst/>
          </a:prstGeom>
          <a:noFill/>
          <a:ln w="9525">
            <a:noFill/>
            <a:miter lim="800000"/>
            <a:headEnd/>
            <a:tailEnd/>
          </a:ln>
          <a:effectLst/>
        </p:spPr>
        <p:txBody>
          <a:bodyPr>
            <a:spAutoFit/>
          </a:bodyPr>
          <a:lstStyle/>
          <a:p>
            <a:pPr>
              <a:spcBef>
                <a:spcPct val="50000"/>
              </a:spcBef>
            </a:pPr>
            <a:r>
              <a:rPr lang="en-US" sz="2800"/>
              <a:t>Basic</a:t>
            </a:r>
          </a:p>
        </p:txBody>
      </p:sp>
      <p:graphicFrame>
        <p:nvGraphicFramePr>
          <p:cNvPr id="14345" name="Object 9"/>
          <p:cNvGraphicFramePr>
            <a:graphicFrameLocks noChangeAspect="1"/>
          </p:cNvGraphicFramePr>
          <p:nvPr>
            <p:ph idx="1"/>
          </p:nvPr>
        </p:nvGraphicFramePr>
        <p:xfrm>
          <a:off x="1524000" y="2133600"/>
          <a:ext cx="6858000" cy="4419600"/>
        </p:xfrm>
        <a:graphic>
          <a:graphicData uri="http://schemas.openxmlformats.org/presentationml/2006/ole">
            <p:oleObj spid="_x0000_s14345" name="Visio" r:id="rId3" imgW="6101225" imgH="5549102" progId="Visio.Drawing.11">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Introduction</Template>
  <TotalTime>401</TotalTime>
  <Words>864</Words>
  <Application>Microsoft Office PowerPoint</Application>
  <PresentationFormat>On-screen Show (4:3)</PresentationFormat>
  <Paragraphs>255</Paragraphs>
  <Slides>32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1" baseType="lpstr">
      <vt:lpstr>Arial</vt:lpstr>
      <vt:lpstr>Times New Roman</vt:lpstr>
      <vt:lpstr>Wingdings</vt:lpstr>
      <vt:lpstr>Arial Black</vt:lpstr>
      <vt:lpstr>Symbol</vt:lpstr>
      <vt:lpstr>TimesNewRomanPSMT</vt:lpstr>
      <vt:lpstr>Pixel</vt:lpstr>
      <vt:lpstr>MathType 5.0 Equation</vt:lpstr>
      <vt:lpstr>Microsoft Visio Drawing</vt:lpstr>
      <vt:lpstr>ALGORITHMS AND FLOWCHARTS </vt:lpstr>
      <vt:lpstr>ALGORITHMS AND FLOWCHARTS </vt:lpstr>
      <vt:lpstr>Steps in Problem Solving</vt:lpstr>
      <vt:lpstr>Pseudocode &amp; Algorithm</vt:lpstr>
      <vt:lpstr>Pseudocode &amp; Algorithm</vt:lpstr>
      <vt:lpstr>Pseudocode &amp; Algorithm</vt:lpstr>
      <vt:lpstr>The Flowchart</vt:lpstr>
      <vt:lpstr>The Flowchart</vt:lpstr>
      <vt:lpstr>Flowchart Symbols </vt:lpstr>
      <vt:lpstr>Example</vt:lpstr>
      <vt:lpstr>Example 2</vt:lpstr>
      <vt:lpstr>Example 2</vt:lpstr>
      <vt:lpstr>Example 3 </vt:lpstr>
      <vt:lpstr>Example 3</vt:lpstr>
      <vt:lpstr>Example 4 </vt:lpstr>
      <vt:lpstr>Example 4</vt:lpstr>
      <vt:lpstr>Example 4</vt:lpstr>
      <vt:lpstr>DECISION STRUCTURES </vt:lpstr>
      <vt:lpstr>DECISION STRUCTURES</vt:lpstr>
      <vt:lpstr>IF–THEN–ELSE STRUCTURE </vt:lpstr>
      <vt:lpstr>IF–THEN–ELSE STRUCTURE</vt:lpstr>
      <vt:lpstr>Relational Operators</vt:lpstr>
      <vt:lpstr>Example 5 </vt:lpstr>
      <vt:lpstr>Example 5 </vt:lpstr>
      <vt:lpstr>NESTED IFS </vt:lpstr>
      <vt:lpstr>Example 6</vt:lpstr>
      <vt:lpstr>Example 6</vt:lpstr>
      <vt:lpstr>Example 6</vt:lpstr>
      <vt:lpstr>Example 7</vt:lpstr>
      <vt:lpstr>Example 7</vt:lpstr>
      <vt:lpstr>Slide 31</vt:lpstr>
      <vt:lpstr>Example 7</vt:lpstr>
    </vt:vector>
  </TitlesOfParts>
  <Company>EMU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AND FLOWCHARTS</dc:title>
  <dc:creator>Mustafa Uyguroglu</dc:creator>
  <cp:lastModifiedBy>Admin</cp:lastModifiedBy>
  <cp:revision>61</cp:revision>
  <dcterms:created xsi:type="dcterms:W3CDTF">2004-11-08T09:34:17Z</dcterms:created>
  <dcterms:modified xsi:type="dcterms:W3CDTF">2019-07-22T05:19:58Z</dcterms:modified>
</cp:coreProperties>
</file>