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82" r:id="rId3"/>
    <p:sldId id="314" r:id="rId4"/>
    <p:sldId id="313" r:id="rId5"/>
    <p:sldId id="304" r:id="rId6"/>
    <p:sldId id="284" r:id="rId7"/>
    <p:sldId id="259" r:id="rId8"/>
    <p:sldId id="310" r:id="rId9"/>
    <p:sldId id="260" r:id="rId10"/>
    <p:sldId id="311" r:id="rId11"/>
    <p:sldId id="261" r:id="rId12"/>
    <p:sldId id="312" r:id="rId13"/>
    <p:sldId id="262" r:id="rId14"/>
    <p:sldId id="263" r:id="rId15"/>
    <p:sldId id="279" r:id="rId16"/>
    <p:sldId id="280" r:id="rId17"/>
    <p:sldId id="315" r:id="rId18"/>
    <p:sldId id="281" r:id="rId19"/>
    <p:sldId id="316" r:id="rId20"/>
    <p:sldId id="267" r:id="rId21"/>
    <p:sldId id="317" r:id="rId22"/>
    <p:sldId id="268" r:id="rId23"/>
    <p:sldId id="318" r:id="rId24"/>
    <p:sldId id="322" r:id="rId25"/>
    <p:sldId id="319" r:id="rId26"/>
    <p:sldId id="321" r:id="rId27"/>
    <p:sldId id="320" r:id="rId28"/>
    <p:sldId id="274" r:id="rId29"/>
    <p:sldId id="324" r:id="rId30"/>
    <p:sldId id="323" r:id="rId31"/>
    <p:sldId id="275" r:id="rId32"/>
    <p:sldId id="326" r:id="rId33"/>
    <p:sldId id="333" r:id="rId34"/>
    <p:sldId id="334" r:id="rId35"/>
    <p:sldId id="339" r:id="rId36"/>
    <p:sldId id="338" r:id="rId37"/>
    <p:sldId id="358" r:id="rId38"/>
    <p:sldId id="359" r:id="rId39"/>
    <p:sldId id="360" r:id="rId40"/>
    <p:sldId id="361" r:id="rId41"/>
    <p:sldId id="343" r:id="rId42"/>
    <p:sldId id="340" r:id="rId43"/>
    <p:sldId id="341" r:id="rId44"/>
    <p:sldId id="342" r:id="rId45"/>
    <p:sldId id="327" r:id="rId46"/>
    <p:sldId id="328" r:id="rId47"/>
    <p:sldId id="329" r:id="rId48"/>
    <p:sldId id="330" r:id="rId49"/>
    <p:sldId id="331" r:id="rId50"/>
    <p:sldId id="362" r:id="rId51"/>
    <p:sldId id="344" r:id="rId52"/>
    <p:sldId id="345" r:id="rId53"/>
    <p:sldId id="353" r:id="rId54"/>
    <p:sldId id="354" r:id="rId55"/>
    <p:sldId id="355" r:id="rId56"/>
    <p:sldId id="357" r:id="rId57"/>
    <p:sldId id="356" r:id="rId58"/>
    <p:sldId id="35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AA7266-00D5-4EFD-AE6F-EF4EE9CD84CF}" type="datetimeFigureOut">
              <a:rPr lang="en-US" smtClean="0"/>
              <a:pPr/>
              <a:t>8/14/2019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ABEF09-2984-4EE6-A4AD-4F1DC31E2DE8}" type="slidenum">
              <a:rPr lang="en-US" smtClean="0"/>
              <a:pPr/>
              <a:t>‹#›</a:t>
            </a:fld>
            <a:endParaRPr lang="en-US"/>
          </a:p>
        </p:txBody>
      </p:sp>
    </p:spTree>
    <p:extLst>
      <p:ext uri="{BB962C8B-B14F-4D97-AF65-F5344CB8AC3E}">
        <p14:creationId xmlns:p14="http://schemas.microsoft.com/office/powerpoint/2010/main" val="150673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53304C0-7845-4DBE-9C03-A0CEED53F8AA}" type="slidenum">
              <a:rPr lang="en-US"/>
              <a:pPr/>
              <a:t>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10625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miter lim="800000"/>
            <a:headEnd/>
            <a:tailEnd/>
          </a:ln>
        </p:spPr>
        <p:txBody>
          <a:bodyPr/>
          <a:lstStyle/>
          <a:p>
            <a:fld id="{8D29A9AE-335C-46E2-B906-8F69D9528755}" type="slidenum">
              <a:rPr lang="en-GB" altLang="en-US" smtClean="0"/>
              <a:pPr/>
              <a:t>50</a:t>
            </a:fld>
            <a:endParaRPr lang="en-GB" alt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6683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79E88-C327-44D7-9EA1-ADE7E9C7C725}"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79E88-C327-44D7-9EA1-ADE7E9C7C725}"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79E88-C327-44D7-9EA1-ADE7E9C7C725}"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79E88-C327-44D7-9EA1-ADE7E9C7C725}"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79E88-C327-44D7-9EA1-ADE7E9C7C725}" type="datetimeFigureOut">
              <a:rPr lang="en-US" smtClean="0"/>
              <a:pPr/>
              <a:t>8/14/2019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79E88-C327-44D7-9EA1-ADE7E9C7C725}"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79E88-C327-44D7-9EA1-ADE7E9C7C725}" type="datetimeFigureOut">
              <a:rPr lang="en-US" smtClean="0"/>
              <a:pPr/>
              <a:t>8/14/2019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79E88-C327-44D7-9EA1-ADE7E9C7C725}" type="datetimeFigureOut">
              <a:rPr lang="en-US" smtClean="0"/>
              <a:pPr/>
              <a:t>8/14/2019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79E88-C327-44D7-9EA1-ADE7E9C7C725}" type="datetimeFigureOut">
              <a:rPr lang="en-US" smtClean="0"/>
              <a:pPr/>
              <a:t>8/14/2019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79E88-C327-44D7-9EA1-ADE7E9C7C725}"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79E88-C327-44D7-9EA1-ADE7E9C7C725}" type="datetimeFigureOut">
              <a:rPr lang="en-US" smtClean="0"/>
              <a:pPr/>
              <a:t>8/14/2019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B48AB0-6053-464B-BCAD-6D3A026B862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79E88-C327-44D7-9EA1-ADE7E9C7C725}" type="datetimeFigureOut">
              <a:rPr lang="en-US" smtClean="0"/>
              <a:pPr/>
              <a:t>8/14/2019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48AB0-6053-464B-BCAD-6D3A026B86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Unit </a:t>
            </a:r>
            <a:r>
              <a:rPr lang="en-US" b="1"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 Forms Of Business Ownership</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6096000"/>
          </a:xfrm>
        </p:spPr>
        <p:txBody>
          <a:bodyPr>
            <a:normAutofit fontScale="92500" lnSpcReduction="10000"/>
          </a:bodyPr>
          <a:lstStyle/>
          <a:p>
            <a:r>
              <a:rPr lang="en-IN" dirty="0">
                <a:latin typeface="Times New Roman" pitchFamily="18" charset="0"/>
                <a:cs typeface="Times New Roman" pitchFamily="18" charset="0"/>
              </a:rPr>
              <a:t>The owner has full control over the business for daily operations as well as how large they wish to grow it. </a:t>
            </a:r>
            <a:endParaRPr lang="en-IN" dirty="0" smtClean="0">
              <a:latin typeface="Times New Roman" pitchFamily="18" charset="0"/>
              <a:cs typeface="Times New Roman" pitchFamily="18" charset="0"/>
            </a:endParaRPr>
          </a:p>
          <a:p>
            <a:r>
              <a:rPr lang="en-US" dirty="0">
                <a:latin typeface="Times New Roman" pitchFamily="18" charset="0"/>
                <a:cs typeface="Times New Roman" pitchFamily="18" charset="0"/>
              </a:rPr>
              <a:t>There are no legal requirements for the creation or running of the business. There isn't much paperwork in establishing this type of structure. </a:t>
            </a:r>
          </a:p>
          <a:p>
            <a:r>
              <a:rPr lang="en-IN" dirty="0">
                <a:latin typeface="Times New Roman" pitchFamily="18" charset="0"/>
                <a:cs typeface="Times New Roman" pitchFamily="18" charset="0"/>
              </a:rPr>
              <a:t> Sole traders are generally closer to their customers and offer a more personalised approach and improved customer service as they are the person each customer has contact with. </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It's </a:t>
            </a:r>
            <a:r>
              <a:rPr lang="en-IN" dirty="0">
                <a:latin typeface="Times New Roman" pitchFamily="18" charset="0"/>
                <a:cs typeface="Times New Roman" pitchFamily="18" charset="0"/>
              </a:rPr>
              <a:t>relatively straightforward to wind up. The termination of a sole proprietorship is far simpler than in other cases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4546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Autofit/>
          </a:bodyPr>
          <a:lstStyle/>
          <a:p>
            <a:pPr defTabSz="457207" eaLnBrk="1" fontAlgn="auto" hangingPunct="1">
              <a:spcAft>
                <a:spcPts val="0"/>
              </a:spcAft>
              <a:defRPr/>
            </a:pPr>
            <a:r>
              <a:rPr lang="en-US" dirty="0" smtClean="0">
                <a:latin typeface="Times New Roman" pitchFamily="18" charset="0"/>
                <a:cs typeface="Times New Roman" pitchFamily="18" charset="0"/>
              </a:rPr>
              <a:t>Disadvantages</a:t>
            </a:r>
          </a:p>
        </p:txBody>
      </p:sp>
      <p:sp>
        <p:nvSpPr>
          <p:cNvPr id="19459" name="Rectangle 3"/>
          <p:cNvSpPr>
            <a:spLocks noGrp="1" noChangeArrowheads="1"/>
          </p:cNvSpPr>
          <p:nvPr>
            <p:ph idx="1"/>
          </p:nvPr>
        </p:nvSpPr>
        <p:spPr>
          <a:xfrm>
            <a:off x="228600" y="1371600"/>
            <a:ext cx="8458200" cy="5105400"/>
          </a:xfrm>
        </p:spPr>
        <p:txBody>
          <a:bodyPr/>
          <a:lstStyle/>
          <a:p>
            <a:pPr eaLnBrk="1" hangingPunct="1"/>
            <a:r>
              <a:rPr lang="en-US" sz="2400" dirty="0" smtClean="0">
                <a:latin typeface="Times New Roman" pitchFamily="18" charset="0"/>
                <a:cs typeface="Times New Roman" pitchFamily="18" charset="0"/>
              </a:rPr>
              <a:t>Difficult to grow because of the limited capacity of capital</a:t>
            </a:r>
          </a:p>
          <a:p>
            <a:pPr eaLnBrk="1" hangingPunct="1"/>
            <a:r>
              <a:rPr lang="en-US" sz="2400" dirty="0" smtClean="0">
                <a:latin typeface="Times New Roman" pitchFamily="18" charset="0"/>
                <a:cs typeface="Times New Roman" pitchFamily="18" charset="0"/>
              </a:rPr>
              <a:t>Difficult to get capital financing from the financial institution because they need a strong assurance from the business.</a:t>
            </a:r>
          </a:p>
          <a:p>
            <a:pPr eaLnBrk="1" hangingPunct="1"/>
            <a:r>
              <a:rPr lang="en-US" sz="2400" dirty="0" smtClean="0">
                <a:latin typeface="Times New Roman" pitchFamily="18" charset="0"/>
                <a:cs typeface="Times New Roman" pitchFamily="18" charset="0"/>
              </a:rPr>
              <a:t>Liability is unlimited.</a:t>
            </a:r>
          </a:p>
          <a:p>
            <a:pPr eaLnBrk="1" hangingPunct="1"/>
            <a:r>
              <a:rPr lang="en-US" sz="2400" dirty="0" smtClean="0">
                <a:latin typeface="Times New Roman" pitchFamily="18" charset="0"/>
                <a:cs typeface="Times New Roman" pitchFamily="18" charset="0"/>
              </a:rPr>
              <a:t>Business will disband itself if the owner died.</a:t>
            </a:r>
          </a:p>
          <a:p>
            <a:r>
              <a:rPr lang="en-IN" sz="2400" dirty="0">
                <a:latin typeface="Times New Roman" pitchFamily="18" charset="0"/>
                <a:cs typeface="Times New Roman" pitchFamily="18" charset="0"/>
              </a:rPr>
              <a:t>A sole trader does not have a legal personality. The owner is solely liable for all the debts of the business, i.e. any consequences of business failure or any other liability. </a:t>
            </a:r>
            <a:endParaRPr lang="en-IN" sz="2400" dirty="0" smtClean="0">
              <a:latin typeface="Times New Roman" pitchFamily="18" charset="0"/>
              <a:cs typeface="Times New Roman" pitchFamily="18" charset="0"/>
            </a:endParaRPr>
          </a:p>
          <a:p>
            <a:r>
              <a:rPr lang="en-IN" sz="2400" dirty="0">
                <a:latin typeface="Times New Roman" pitchFamily="18" charset="0"/>
                <a:cs typeface="Times New Roman" pitchFamily="18" charset="0"/>
              </a:rPr>
              <a:t>The liabilities of a sole trader are unlimited. Personal property may be vulnerable for debts and other business liabilities, i.e. the owner’s personal assets can be attached for debt</a:t>
            </a:r>
            <a:endParaRPr lang="en-US" sz="2400" dirty="0" smtClean="0">
              <a:latin typeface="Times New Roman" pitchFamily="18" charset="0"/>
              <a:cs typeface="Times New Roman" pitchFamily="18" charset="0"/>
            </a:endParaRPr>
          </a:p>
          <a:p>
            <a:pPr eaLnBrk="1" hangingPunct="1">
              <a:buFont typeface="Wingdings" pitchFamily="2" charset="2"/>
              <a:buNone/>
            </a:pP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checkerboard(across)">
                                      <p:cBhvr>
                                        <p:cTn id="10" dur="500"/>
                                        <p:tgtEl>
                                          <p:spTgt spid="19459">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checkerboard(across)">
                                      <p:cBhvr>
                                        <p:cTn id="13" dur="500"/>
                                        <p:tgtEl>
                                          <p:spTgt spid="19459">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checkerboard(across)">
                                      <p:cBhvr>
                                        <p:cTn id="16" dur="500"/>
                                        <p:tgtEl>
                                          <p:spTgt spid="19459">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checkerboard(across)">
                                      <p:cBhvr>
                                        <p:cTn id="19" dur="500"/>
                                        <p:tgtEl>
                                          <p:spTgt spid="19459">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checkerboard(across)">
                                      <p:cBhvr>
                                        <p:cTn id="22"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IN" dirty="0">
                <a:latin typeface="Times New Roman" pitchFamily="18" charset="0"/>
                <a:cs typeface="Times New Roman" pitchFamily="18" charset="0"/>
              </a:rPr>
              <a:t>A sole trader lacks of continuity especially in the event of death or illness. The business needs to be shut down on the sole proprietors’ death; there is no automatic continuation of the business on death. Special provision can be made via the “will” though.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01596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0038"/>
            <a:ext cx="8413750" cy="1143000"/>
          </a:xfrm>
        </p:spPr>
        <p:txBody>
          <a:bodyPr rtlCol="0">
            <a:noAutofit/>
          </a:bodyPr>
          <a:lstStyle/>
          <a:p>
            <a:pPr defTabSz="457207" eaLnBrk="1" fontAlgn="auto" hangingPunct="1">
              <a:spcAft>
                <a:spcPts val="0"/>
              </a:spcAft>
              <a:defRPr/>
            </a:pPr>
            <a:r>
              <a:rPr lang="en-US" dirty="0" smtClean="0">
                <a:solidFill>
                  <a:schemeClr val="tx2">
                    <a:satMod val="130000"/>
                  </a:schemeClr>
                </a:solidFill>
                <a:latin typeface="Times New Roman" pitchFamily="18" charset="0"/>
                <a:cs typeface="Times New Roman" pitchFamily="18" charset="0"/>
              </a:rPr>
              <a:t>Partnerships</a:t>
            </a:r>
          </a:p>
        </p:txBody>
      </p:sp>
      <p:pic>
        <p:nvPicPr>
          <p:cNvPr id="10243" name="Content Placeholder 1"/>
          <p:cNvPicPr>
            <a:picLocks noGrp="1" noChangeAspect="1"/>
          </p:cNvPicPr>
          <p:nvPr>
            <p:ph idx="1"/>
          </p:nvPr>
        </p:nvPicPr>
        <p:blipFill>
          <a:blip r:embed="rId2"/>
          <a:srcRect/>
          <a:stretch>
            <a:fillRect/>
          </a:stretch>
        </p:blipFill>
        <p:spPr>
          <a:xfrm>
            <a:off x="2667000" y="1905000"/>
            <a:ext cx="4267200" cy="2781300"/>
          </a:xfrm>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152400" y="228600"/>
            <a:ext cx="8782050" cy="6477000"/>
          </a:xfrm>
        </p:spPr>
        <p:txBody>
          <a:bodyPr>
            <a:normAutofit lnSpcReduction="10000"/>
          </a:bodyPr>
          <a:lstStyle/>
          <a:p>
            <a:pPr eaLnBrk="1" hangingPunct="1"/>
            <a:endParaRPr lang="en-ZA" sz="2400" dirty="0" smtClean="0">
              <a:latin typeface="Times New Roman" pitchFamily="18" charset="0"/>
              <a:cs typeface="Times New Roman" pitchFamily="18" charset="0"/>
            </a:endParaRPr>
          </a:p>
          <a:p>
            <a:pPr eaLnBrk="1" hangingPunct="1"/>
            <a:r>
              <a:rPr lang="en-ZA" sz="2400" dirty="0" smtClean="0">
                <a:latin typeface="Times New Roman" pitchFamily="18" charset="0"/>
                <a:cs typeface="Times New Roman" pitchFamily="18" charset="0"/>
              </a:rPr>
              <a:t>A partnership is defined as the relationship that exist between person carrying on business.  These person agree to combine some or all their property, labour and skill.  This relationship is based on contract.</a:t>
            </a:r>
          </a:p>
          <a:p>
            <a:pPr algn="ctr" eaLnBrk="1" hangingPunct="1">
              <a:buNone/>
            </a:pPr>
            <a:r>
              <a:rPr lang="en-ZA" sz="2400" dirty="0" smtClean="0">
                <a:latin typeface="Times New Roman" pitchFamily="18" charset="0"/>
                <a:cs typeface="Times New Roman" pitchFamily="18" charset="0"/>
              </a:rPr>
              <a:t>or</a:t>
            </a:r>
          </a:p>
          <a:p>
            <a:r>
              <a:rPr lang="en-IN" sz="2400" dirty="0" smtClean="0">
                <a:latin typeface="Times New Roman" pitchFamily="18" charset="0"/>
                <a:cs typeface="Times New Roman" pitchFamily="18" charset="0"/>
              </a:rPr>
              <a:t>A partnership is an agreement between two or more parties that have agreed to finance and work together in the pursuit of common business goals. </a:t>
            </a:r>
            <a:r>
              <a:rPr lang="en-IN" sz="2400" u="sng" dirty="0" smtClean="0">
                <a:latin typeface="Times New Roman" pitchFamily="18" charset="0"/>
                <a:cs typeface="Times New Roman" pitchFamily="18" charset="0"/>
              </a:rPr>
              <a:t>All partners bear equal responsibility for debts incurred.</a:t>
            </a:r>
            <a:r>
              <a:rPr lang="en-US" sz="2400" dirty="0" smtClean="0">
                <a:latin typeface="Times New Roman" pitchFamily="18" charset="0"/>
                <a:cs typeface="Times New Roman" pitchFamily="18" charset="0"/>
              </a:rPr>
              <a:t> Liability for partnerships is unlimited except for the limited partnerships.</a:t>
            </a:r>
            <a:endParaRPr lang="en-ZA" sz="2400" u="sng" dirty="0" smtClean="0">
              <a:latin typeface="Times New Roman" pitchFamily="18" charset="0"/>
              <a:cs typeface="Times New Roman" pitchFamily="18" charset="0"/>
            </a:endParaRPr>
          </a:p>
          <a:p>
            <a:pPr eaLnBrk="1" hangingPunct="1"/>
            <a:r>
              <a:rPr lang="en-ZA" sz="2400" dirty="0" smtClean="0">
                <a:latin typeface="Times New Roman" pitchFamily="18" charset="0"/>
                <a:cs typeface="Times New Roman" pitchFamily="18" charset="0"/>
              </a:rPr>
              <a:t>Business owned by </a:t>
            </a:r>
            <a:r>
              <a:rPr lang="en-ZA" sz="2400" u="sng" dirty="0" smtClean="0">
                <a:latin typeface="Times New Roman" pitchFamily="18" charset="0"/>
                <a:cs typeface="Times New Roman" pitchFamily="18" charset="0"/>
              </a:rPr>
              <a:t>minimum of two persons and maximum of 20 persons.</a:t>
            </a:r>
          </a:p>
          <a:p>
            <a:pPr eaLnBrk="1" hangingPunct="1"/>
            <a:r>
              <a:rPr lang="en-ZA" sz="2400" u="sng" dirty="0" smtClean="0">
                <a:latin typeface="Times New Roman" pitchFamily="18" charset="0"/>
                <a:cs typeface="Times New Roman" pitchFamily="18" charset="0"/>
              </a:rPr>
              <a:t>Professional service partnerships consist of maximum 50 persons.</a:t>
            </a:r>
          </a:p>
          <a:p>
            <a:pPr eaLnBrk="1" hangingPunct="1"/>
            <a:r>
              <a:rPr lang="en-ZA" sz="2400" dirty="0" smtClean="0">
                <a:latin typeface="Times New Roman" pitchFamily="18" charset="0"/>
                <a:cs typeface="Times New Roman" pitchFamily="18" charset="0"/>
              </a:rPr>
              <a:t>There are two types of partnerships:</a:t>
            </a:r>
          </a:p>
          <a:p>
            <a:pPr eaLnBrk="1" hangingPunct="1">
              <a:buNone/>
            </a:pPr>
            <a:r>
              <a:rPr lang="en-ZA" sz="2400" dirty="0" smtClean="0">
                <a:latin typeface="Times New Roman" pitchFamily="18" charset="0"/>
                <a:cs typeface="Times New Roman" pitchFamily="18" charset="0"/>
              </a:rPr>
              <a:t>-Active partner</a:t>
            </a:r>
          </a:p>
          <a:p>
            <a:pPr eaLnBrk="1" hangingPunct="1">
              <a:buNone/>
            </a:pPr>
            <a:r>
              <a:rPr lang="en-ZA" sz="2400" dirty="0" smtClean="0">
                <a:latin typeface="Times New Roman" pitchFamily="18" charset="0"/>
                <a:cs typeface="Times New Roman" pitchFamily="18" charset="0"/>
              </a:rPr>
              <a:t>-Sleeping partner</a:t>
            </a:r>
          </a:p>
          <a:p>
            <a:pPr eaLnBrk="1" hangingPunct="1"/>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Partnerships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610600" cy="5410200"/>
          </a:xfrm>
        </p:spPr>
        <p:txBody>
          <a:bodyPr>
            <a:normAutofit/>
          </a:bodyPr>
          <a:lstStyle/>
          <a:p>
            <a:pPr marL="342906" indent="-342906" defTabSz="457207">
              <a:buClr>
                <a:schemeClr val="bg2">
                  <a:lumMod val="40000"/>
                  <a:lumOff val="60000"/>
                </a:schemeClr>
              </a:buClr>
              <a:buFont typeface="Wingdings 3" charset="2"/>
              <a:buChar char=""/>
              <a:defRPr/>
            </a:pPr>
            <a:r>
              <a:rPr lang="en-US" u="sng" dirty="0">
                <a:latin typeface="Times New Roman" pitchFamily="18" charset="0"/>
                <a:cs typeface="Times New Roman" pitchFamily="18" charset="0"/>
              </a:rPr>
              <a:t>Strictly follow the Partnerships Act </a:t>
            </a:r>
            <a:r>
              <a:rPr lang="en-US" u="sng" dirty="0" smtClean="0">
                <a:latin typeface="Times New Roman" pitchFamily="18" charset="0"/>
                <a:cs typeface="Times New Roman" pitchFamily="18" charset="0"/>
              </a:rPr>
              <a:t>1932</a:t>
            </a:r>
            <a:r>
              <a:rPr lang="en-US" dirty="0" smtClean="0">
                <a:latin typeface="Times New Roman" pitchFamily="18" charset="0"/>
                <a:cs typeface="Times New Roman" pitchFamily="18" charset="0"/>
              </a:rPr>
              <a:t>and </a:t>
            </a:r>
            <a:r>
              <a:rPr lang="en-US" dirty="0">
                <a:latin typeface="Times New Roman" pitchFamily="18" charset="0"/>
                <a:cs typeface="Times New Roman" pitchFamily="18" charset="0"/>
              </a:rPr>
              <a:t>partnerships contract of agreement for profit and loss distribution.</a:t>
            </a:r>
          </a:p>
          <a:p>
            <a:pPr marL="342906" indent="-342906" defTabSz="457207">
              <a:buClr>
                <a:schemeClr val="bg2">
                  <a:lumMod val="40000"/>
                  <a:lumOff val="60000"/>
                </a:schemeClr>
              </a:buClr>
              <a:buFont typeface="Wingdings 3" charset="2"/>
              <a:buChar char=""/>
              <a:defRPr/>
            </a:pPr>
            <a:r>
              <a:rPr lang="en-US" u="sng" dirty="0" smtClean="0">
                <a:latin typeface="Times New Roman" pitchFamily="18" charset="0"/>
                <a:cs typeface="Times New Roman" pitchFamily="18" charset="0"/>
              </a:rPr>
              <a:t>General </a:t>
            </a:r>
            <a:r>
              <a:rPr lang="en-US" u="sng" dirty="0">
                <a:latin typeface="Times New Roman" pitchFamily="18" charset="0"/>
                <a:cs typeface="Times New Roman" pitchFamily="18" charset="0"/>
              </a:rPr>
              <a:t>partners have unlimited liability for partnerships debts, and the partnerships terminates when a general partner wishes to sell out or dies</a:t>
            </a:r>
            <a:r>
              <a:rPr lang="en-US" dirty="0" smtClean="0">
                <a:latin typeface="Times New Roman" pitchFamily="18" charset="0"/>
                <a:cs typeface="Times New Roman" pitchFamily="18" charset="0"/>
              </a:rPr>
              <a:t>.</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Advantages</a:t>
            </a:r>
            <a:endParaRPr lang="en-US" dirty="0"/>
          </a:p>
        </p:txBody>
      </p:sp>
      <p:sp>
        <p:nvSpPr>
          <p:cNvPr id="3" name="Content Placeholder 2"/>
          <p:cNvSpPr>
            <a:spLocks noGrp="1"/>
          </p:cNvSpPr>
          <p:nvPr>
            <p:ph idx="1"/>
          </p:nvPr>
        </p:nvSpPr>
        <p:spPr>
          <a:xfrm>
            <a:off x="228600" y="1295400"/>
            <a:ext cx="8458200" cy="5181600"/>
          </a:xfrm>
        </p:spPr>
        <p:txBody>
          <a:bodyPr>
            <a:normAutofit/>
          </a:bodyPr>
          <a:lstStyle/>
          <a:p>
            <a:r>
              <a:rPr lang="en-US" dirty="0" smtClean="0">
                <a:latin typeface="Times New Roman" pitchFamily="18" charset="0"/>
                <a:cs typeface="Times New Roman" pitchFamily="18" charset="0"/>
              </a:rPr>
              <a:t>Partnerships allow for a greater amount of money, skill and other resources to be pooled.</a:t>
            </a:r>
          </a:p>
          <a:p>
            <a:r>
              <a:rPr lang="en-US" dirty="0" smtClean="0">
                <a:latin typeface="Times New Roman" pitchFamily="18" charset="0"/>
                <a:cs typeface="Times New Roman" pitchFamily="18" charset="0"/>
              </a:rPr>
              <a:t>They are relatively easy to organize.</a:t>
            </a:r>
          </a:p>
          <a:p>
            <a:r>
              <a:rPr lang="en-US" dirty="0" smtClean="0">
                <a:latin typeface="Times New Roman" pitchFamily="18" charset="0"/>
                <a:cs typeface="Times New Roman" pitchFamily="18" charset="0"/>
              </a:rPr>
              <a:t>They are subject to limited government regulations and do not face high tax rates. </a:t>
            </a:r>
          </a:p>
          <a:p>
            <a:r>
              <a:rPr lang="en-IN" dirty="0" smtClean="0">
                <a:latin typeface="Times New Roman" pitchFamily="18" charset="0"/>
                <a:cs typeface="Times New Roman" pitchFamily="18" charset="0"/>
              </a:rPr>
              <a:t>Partnerships provide moral support and will allow for more creative thinking and brainstorming.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latin typeface="Times New Roman" pitchFamily="18" charset="0"/>
                <a:cs typeface="Times New Roman" pitchFamily="18" charset="0"/>
              </a:rPr>
              <a:t>Partners share responsibilities for decision making and managing the business.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Disadvantages</a:t>
            </a:r>
            <a:endParaRPr lang="en-US" dirty="0"/>
          </a:p>
        </p:txBody>
      </p:sp>
      <p:sp>
        <p:nvSpPr>
          <p:cNvPr id="3" name="Content Placeholder 2"/>
          <p:cNvSpPr>
            <a:spLocks noGrp="1"/>
          </p:cNvSpPr>
          <p:nvPr>
            <p:ph idx="1"/>
          </p:nvPr>
        </p:nvSpPr>
        <p:spPr>
          <a:xfrm>
            <a:off x="304800" y="1600200"/>
            <a:ext cx="8382000" cy="4800600"/>
          </a:xfrm>
        </p:spPr>
        <p:txBody>
          <a:bodyPr/>
          <a:lstStyle/>
          <a:p>
            <a:r>
              <a:rPr lang="en-US" dirty="0" smtClean="0">
                <a:latin typeface="Times New Roman" pitchFamily="18" charset="0"/>
                <a:cs typeface="Times New Roman" pitchFamily="18" charset="0"/>
              </a:rPr>
              <a:t>Partners have mutual agency.  This means that one partner can make decisions without consulting to other(s).</a:t>
            </a:r>
          </a:p>
          <a:p>
            <a:r>
              <a:rPr lang="en-IN" dirty="0" smtClean="0">
                <a:latin typeface="Times New Roman" pitchFamily="18" charset="0"/>
                <a:cs typeface="Times New Roman" pitchFamily="18" charset="0"/>
              </a:rPr>
              <a:t>Partnership is not a separate legal entity and therefore partners are liable for the debts in their own capacity. </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endParaRPr lang="en-IN" dirty="0" smtClean="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Discussion between partners can slow down decision making and they may disagree on important business decisions. </a:t>
            </a:r>
          </a:p>
          <a:p>
            <a:r>
              <a:rPr lang="en-US" dirty="0" smtClean="0">
                <a:latin typeface="Times New Roman" pitchFamily="18" charset="0"/>
                <a:cs typeface="Times New Roman" pitchFamily="18" charset="0"/>
              </a:rPr>
              <a:t>Problems can arise if one or more partners are lazy, inefficient or even dishonest. There may be arguments, the business may lose money and other partners will have to work harder.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GB" dirty="0" smtClean="0">
                <a:latin typeface="Times New Roman" pitchFamily="18" charset="0"/>
                <a:cs typeface="Times New Roman" pitchFamily="18" charset="0"/>
              </a:rPr>
              <a:t>Introduction</a:t>
            </a:r>
          </a:p>
        </p:txBody>
      </p:sp>
      <p:sp>
        <p:nvSpPr>
          <p:cNvPr id="2053" name="Rectangle 3"/>
          <p:cNvSpPr>
            <a:spLocks noGrp="1" noChangeArrowheads="1"/>
          </p:cNvSpPr>
          <p:nvPr>
            <p:ph type="body" idx="1"/>
          </p:nvPr>
        </p:nvSpPr>
        <p:spPr>
          <a:xfrm>
            <a:off x="228600" y="1219200"/>
            <a:ext cx="8458200" cy="5334000"/>
          </a:xfrm>
        </p:spPr>
        <p:txBody>
          <a:bodyPr>
            <a:normAutofit/>
          </a:bodyPr>
          <a:lstStyle/>
          <a:p>
            <a:pPr>
              <a:buFontTx/>
              <a:buNone/>
            </a:pPr>
            <a:r>
              <a:rPr lang="en-GB" sz="2800" dirty="0" smtClean="0">
                <a:latin typeface="Times New Roman" pitchFamily="18" charset="0"/>
                <a:cs typeface="Times New Roman" pitchFamily="18" charset="0"/>
              </a:rPr>
              <a:t>    A person wanting to set up a business has to consider what legal form organisation should take. </a:t>
            </a:r>
          </a:p>
          <a:p>
            <a:pPr>
              <a:buFontTx/>
              <a:buNone/>
            </a:pPr>
            <a:r>
              <a:rPr lang="en-GB" sz="2800" dirty="0" smtClean="0">
                <a:latin typeface="Times New Roman" pitchFamily="18" charset="0"/>
                <a:cs typeface="Times New Roman" pitchFamily="18" charset="0"/>
              </a:rPr>
              <a:t>Factors influencing this decision  are:</a:t>
            </a:r>
          </a:p>
          <a:p>
            <a:r>
              <a:rPr lang="en-GB" sz="2800" dirty="0" smtClean="0">
                <a:latin typeface="Times New Roman" pitchFamily="18" charset="0"/>
                <a:cs typeface="Times New Roman" pitchFamily="18" charset="0"/>
              </a:rPr>
              <a:t>How many owners the business is going to have?</a:t>
            </a:r>
          </a:p>
          <a:p>
            <a:r>
              <a:rPr lang="en-GB" sz="2800" dirty="0" smtClean="0">
                <a:latin typeface="Times New Roman" pitchFamily="18" charset="0"/>
                <a:cs typeface="Times New Roman" pitchFamily="18" charset="0"/>
              </a:rPr>
              <a:t>What is the tax position of the business?</a:t>
            </a:r>
          </a:p>
          <a:p>
            <a:r>
              <a:rPr lang="en-GB" sz="2800" dirty="0" smtClean="0">
                <a:latin typeface="Times New Roman" pitchFamily="18" charset="0"/>
                <a:cs typeface="Times New Roman" pitchFamily="18" charset="0"/>
              </a:rPr>
              <a:t>Can the owner take the risk of unlimited liability?</a:t>
            </a:r>
          </a:p>
          <a:p>
            <a:r>
              <a:rPr lang="en-GB" sz="2800" dirty="0" smtClean="0">
                <a:latin typeface="Times New Roman" pitchFamily="18" charset="0"/>
                <a:cs typeface="Times New Roman" pitchFamily="18" charset="0"/>
              </a:rPr>
              <a:t>Does the owner want all the business profits?</a:t>
            </a:r>
          </a:p>
          <a:p>
            <a:r>
              <a:rPr lang="en-GB" sz="2800" dirty="0" smtClean="0">
                <a:latin typeface="Times New Roman" pitchFamily="18" charset="0"/>
                <a:cs typeface="Times New Roman" pitchFamily="18" charset="0"/>
              </a:rPr>
              <a:t>In the case of the owners illness or death what will happen to the business?</a:t>
            </a:r>
          </a:p>
          <a:p>
            <a:pPr algn="r">
              <a:buFontTx/>
              <a:buNone/>
            </a:pPr>
            <a:endParaRPr lang="en-GB"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rtlCol="0">
            <a:noAutofit/>
          </a:bodyPr>
          <a:lstStyle/>
          <a:p>
            <a:pPr defTabSz="457207" eaLnBrk="1" fontAlgn="auto" hangingPunct="1">
              <a:spcAft>
                <a:spcPts val="0"/>
              </a:spcAft>
              <a:defRPr/>
            </a:pPr>
            <a:r>
              <a:rPr lang="en-US" dirty="0" smtClean="0">
                <a:latin typeface="Times New Roman" pitchFamily="18" charset="0"/>
                <a:cs typeface="Times New Roman" pitchFamily="18" charset="0"/>
              </a:rPr>
              <a:t>Co-operative	</a:t>
            </a:r>
          </a:p>
        </p:txBody>
      </p:sp>
      <p:pic>
        <p:nvPicPr>
          <p:cNvPr id="15363" name="Content Placeholder 1"/>
          <p:cNvPicPr>
            <a:picLocks noGrp="1" noChangeAspect="1"/>
          </p:cNvPicPr>
          <p:nvPr>
            <p:ph idx="1"/>
          </p:nvPr>
        </p:nvPicPr>
        <p:blipFill>
          <a:blip r:embed="rId2"/>
          <a:srcRect/>
          <a:stretch>
            <a:fillRect/>
          </a:stretch>
        </p:blipFill>
        <p:spPr>
          <a:xfrm>
            <a:off x="609600" y="1752600"/>
            <a:ext cx="8305800" cy="4648200"/>
          </a:xfrm>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Co-operative </a:t>
            </a:r>
            <a:r>
              <a:rPr lang="en-IN" dirty="0">
                <a:latin typeface="Times New Roman" pitchFamily="18" charset="0"/>
                <a:cs typeface="Times New Roman" pitchFamily="18" charset="0"/>
              </a:rPr>
              <a:t>refers </a:t>
            </a:r>
            <a:r>
              <a:rPr lang="en-IN" u="sng" dirty="0">
                <a:latin typeface="Times New Roman" pitchFamily="18" charset="0"/>
                <a:cs typeface="Times New Roman" pitchFamily="18" charset="0"/>
              </a:rPr>
              <a:t>to autonomous association of persons united voluntarily </a:t>
            </a:r>
            <a:r>
              <a:rPr lang="en-IN" dirty="0">
                <a:latin typeface="Times New Roman" pitchFamily="18" charset="0"/>
                <a:cs typeface="Times New Roman" pitchFamily="18" charset="0"/>
              </a:rPr>
              <a:t>to meet their common economic and social needs and aspirations through a jointly owned and </a:t>
            </a:r>
            <a:r>
              <a:rPr lang="en-IN" u="sng" dirty="0">
                <a:latin typeface="Times New Roman" pitchFamily="18" charset="0"/>
                <a:cs typeface="Times New Roman" pitchFamily="18" charset="0"/>
              </a:rPr>
              <a:t>democratically controlled enterprise organised </a:t>
            </a:r>
            <a:r>
              <a:rPr lang="en-IN" dirty="0">
                <a:latin typeface="Times New Roman" pitchFamily="18" charset="0"/>
                <a:cs typeface="Times New Roman" pitchFamily="18" charset="0"/>
              </a:rPr>
              <a:t>and operated on co-operative principles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20728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381000" y="457200"/>
            <a:ext cx="8553450" cy="5791200"/>
          </a:xfrm>
        </p:spPr>
        <p:txBody>
          <a:bodyPr/>
          <a:lstStyle/>
          <a:p>
            <a:pPr eaLnBrk="1" hangingPunct="1"/>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a:p>
            <a:pPr eaLnBrk="1" hangingPunct="1"/>
            <a:r>
              <a:rPr lang="en-ZA" sz="2400" dirty="0" smtClean="0">
                <a:latin typeface="Times New Roman" pitchFamily="18" charset="0"/>
                <a:cs typeface="Times New Roman" pitchFamily="18" charset="0"/>
              </a:rPr>
              <a:t>It is a business organization owned and operated by a group of individuals for their mutual benefits.</a:t>
            </a:r>
          </a:p>
          <a:p>
            <a:pPr eaLnBrk="1" hangingPunct="1"/>
            <a:r>
              <a:rPr lang="en-ZA" sz="2400" dirty="0" smtClean="0">
                <a:latin typeface="Times New Roman" pitchFamily="18" charset="0"/>
                <a:cs typeface="Times New Roman" pitchFamily="18" charset="0"/>
              </a:rPr>
              <a:t>A community based business</a:t>
            </a:r>
          </a:p>
          <a:p>
            <a:r>
              <a:rPr lang="en-US" sz="2400" dirty="0" smtClean="0">
                <a:latin typeface="Times New Roman" pitchFamily="18" charset="0"/>
                <a:cs typeface="Times New Roman" pitchFamily="18" charset="0"/>
              </a:rPr>
              <a:t>Voluntary association</a:t>
            </a:r>
          </a:p>
          <a:p>
            <a:r>
              <a:rPr lang="en-US" sz="2400" dirty="0" smtClean="0">
                <a:latin typeface="Times New Roman" pitchFamily="18" charset="0"/>
                <a:cs typeface="Times New Roman" pitchFamily="18" charset="0"/>
              </a:rPr>
              <a:t>Minimum membership requirement is 10 and there is no maximum limit</a:t>
            </a:r>
          </a:p>
          <a:p>
            <a:r>
              <a:rPr lang="en-US" sz="2400" dirty="0" smtClean="0">
                <a:latin typeface="Times New Roman" pitchFamily="18" charset="0"/>
                <a:cs typeface="Times New Roman" pitchFamily="18" charset="0"/>
              </a:rPr>
              <a:t>Registration of Co-operative is must under the “Co-operative Societies Act 1912” is a must. </a:t>
            </a:r>
            <a:endParaRPr lang="en-ZA" sz="2400" dirty="0" smtClean="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dirty="0" smtClean="0"/>
              <a:t/>
            </a:r>
            <a:br>
              <a:rPr lang="en-US" dirty="0" smtClean="0"/>
            </a:br>
            <a:r>
              <a:rPr lang="en-US" dirty="0" smtClean="0">
                <a:latin typeface="Times New Roman" pitchFamily="18" charset="0"/>
                <a:cs typeface="Times New Roman" pitchFamily="18" charset="0"/>
              </a:rPr>
              <a:t>Characteristics </a:t>
            </a:r>
            <a:r>
              <a:rPr lang="en-US" dirty="0">
                <a:latin typeface="Times New Roman" pitchFamily="18" charset="0"/>
                <a:cs typeface="Times New Roman" pitchFamily="18" charset="0"/>
              </a:rPr>
              <a:t>of Co-operatives </a:t>
            </a:r>
            <a:r>
              <a:rPr lang="en-US" dirty="0"/>
              <a:t/>
            </a:r>
            <a:br>
              <a:rPr lang="en-US" dirty="0"/>
            </a:br>
            <a:endParaRPr lang="en-US" dirty="0"/>
          </a:p>
        </p:txBody>
      </p:sp>
      <p:sp>
        <p:nvSpPr>
          <p:cNvPr id="3" name="Content Placeholder 2"/>
          <p:cNvSpPr>
            <a:spLocks noGrp="1"/>
          </p:cNvSpPr>
          <p:nvPr>
            <p:ph idx="1"/>
          </p:nvPr>
        </p:nvSpPr>
        <p:spPr>
          <a:xfrm>
            <a:off x="228600" y="1143000"/>
            <a:ext cx="8458200" cy="5410200"/>
          </a:xfrm>
        </p:spPr>
        <p:txBody>
          <a:bodyPr>
            <a:noAutofit/>
          </a:bodyPr>
          <a:lstStyle/>
          <a:p>
            <a:pPr marL="0" indent="0">
              <a:buNone/>
            </a:pPr>
            <a:r>
              <a:rPr lang="en-US" sz="2800" u="sng" dirty="0" smtClean="0">
                <a:latin typeface="Times New Roman" pitchFamily="18" charset="0"/>
                <a:cs typeface="Times New Roman" pitchFamily="18" charset="0"/>
              </a:rPr>
              <a:t> </a:t>
            </a:r>
            <a:endParaRPr lang="en-US" sz="2800" u="sng" dirty="0">
              <a:latin typeface="Times New Roman" pitchFamily="18" charset="0"/>
              <a:cs typeface="Times New Roman" pitchFamily="18" charset="0"/>
            </a:endParaRPr>
          </a:p>
          <a:p>
            <a:r>
              <a:rPr lang="en-US" sz="2800" u="sng" dirty="0" smtClean="0">
                <a:latin typeface="Times New Roman" pitchFamily="18" charset="0"/>
                <a:cs typeface="Times New Roman" pitchFamily="18" charset="0"/>
              </a:rPr>
              <a:t>After </a:t>
            </a:r>
            <a:r>
              <a:rPr lang="en-US" sz="2800" u="sng" dirty="0">
                <a:latin typeface="Times New Roman" pitchFamily="18" charset="0"/>
                <a:cs typeface="Times New Roman" pitchFamily="18" charset="0"/>
              </a:rPr>
              <a:t>registration a co-operative becomes a separate legal entity, </a:t>
            </a:r>
            <a:r>
              <a:rPr lang="en-US" sz="2800" dirty="0">
                <a:latin typeface="Times New Roman" pitchFamily="18" charset="0"/>
                <a:cs typeface="Times New Roman" pitchFamily="18" charset="0"/>
              </a:rPr>
              <a:t>with </a:t>
            </a:r>
            <a:r>
              <a:rPr lang="en-US" sz="2800" u="sng" dirty="0">
                <a:latin typeface="Times New Roman" pitchFamily="18" charset="0"/>
                <a:cs typeface="Times New Roman" pitchFamily="18" charset="0"/>
              </a:rPr>
              <a:t>limited liability of its members. </a:t>
            </a:r>
            <a:r>
              <a:rPr lang="en-US" sz="2800" dirty="0">
                <a:latin typeface="Times New Roman" pitchFamily="18" charset="0"/>
                <a:cs typeface="Times New Roman" pitchFamily="18" charset="0"/>
              </a:rPr>
              <a:t>It can enter into agreements with others and can purchase or sell properties in its own name. </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co-operatives prepare the financial statements and annual audit of the affairs of the co-operative is required. </a:t>
            </a:r>
          </a:p>
        </p:txBody>
      </p:sp>
    </p:spTree>
    <p:extLst>
      <p:ext uri="{BB962C8B-B14F-4D97-AF65-F5344CB8AC3E}">
        <p14:creationId xmlns:p14="http://schemas.microsoft.com/office/powerpoint/2010/main" val="2571390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endParaRPr lang="en-US" dirty="0" smtClean="0">
              <a:latin typeface="Times New Roman" pitchFamily="18" charset="0"/>
              <a:cs typeface="Times New Roman" pitchFamily="18" charset="0"/>
            </a:endParaRPr>
          </a:p>
          <a:p>
            <a:r>
              <a:rPr lang="en-US" u="sng" dirty="0">
                <a:latin typeface="Times New Roman" pitchFamily="18" charset="0"/>
                <a:cs typeface="Times New Roman" pitchFamily="18" charset="0"/>
              </a:rPr>
              <a:t>Co-operatives are owned and democratically controlled by their members </a:t>
            </a:r>
            <a:r>
              <a:rPr lang="en-US" dirty="0">
                <a:latin typeface="Times New Roman" pitchFamily="18" charset="0"/>
                <a:cs typeface="Times New Roman" pitchFamily="18" charset="0"/>
              </a:rPr>
              <a:t>and not by outside investors</a:t>
            </a:r>
            <a:r>
              <a:rPr lang="en-US" u="sng" dirty="0">
                <a:latin typeface="Times New Roman" pitchFamily="18" charset="0"/>
                <a:cs typeface="Times New Roman" pitchFamily="18" charset="0"/>
              </a:rPr>
              <a:t>. Equalities are the essence of Co-operatives</a:t>
            </a:r>
            <a:r>
              <a:rPr lang="en-US" dirty="0">
                <a:latin typeface="Times New Roman" pitchFamily="18" charset="0"/>
                <a:cs typeface="Times New Roman" pitchFamily="18" charset="0"/>
              </a:rPr>
              <a:t>, governed by democratic principles. Every member has got </a:t>
            </a:r>
            <a:r>
              <a:rPr lang="en-US" u="sng" dirty="0">
                <a:latin typeface="Times New Roman" pitchFamily="18" charset="0"/>
                <a:cs typeface="Times New Roman" pitchFamily="18" charset="0"/>
              </a:rPr>
              <a:t>equal right over the function management of that society. </a:t>
            </a:r>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affairs of a co-operative must be managed by a </a:t>
            </a:r>
            <a:r>
              <a:rPr lang="en-US" u="sng" dirty="0">
                <a:latin typeface="Times New Roman" pitchFamily="18" charset="0"/>
                <a:cs typeface="Times New Roman" pitchFamily="18" charset="0"/>
              </a:rPr>
              <a:t>board of directors appointed for such period which may not be more than four years </a:t>
            </a:r>
            <a:endParaRPr lang="en-US" u="sng" dirty="0" smtClean="0">
              <a:latin typeface="Times New Roman" pitchFamily="18" charset="0"/>
              <a:cs typeface="Times New Roman" pitchFamily="18" charset="0"/>
            </a:endParaRPr>
          </a:p>
          <a:p>
            <a:endParaRPr lang="en-US" u="sng"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968953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534400" cy="5516563"/>
          </a:xfrm>
        </p:spPr>
        <p:txBody>
          <a:bodyPr>
            <a:normAutofit/>
          </a:bodyPr>
          <a:lstStyle/>
          <a:p>
            <a:r>
              <a:rPr lang="en-US" dirty="0" smtClean="0">
                <a:latin typeface="Times New Roman" pitchFamily="18" charset="0"/>
                <a:cs typeface="Times New Roman" pitchFamily="18" charset="0"/>
              </a:rPr>
              <a:t>Co-operatives </a:t>
            </a:r>
            <a:r>
              <a:rPr lang="en-US" dirty="0">
                <a:latin typeface="Times New Roman" pitchFamily="18" charset="0"/>
                <a:cs typeface="Times New Roman" pitchFamily="18" charset="0"/>
              </a:rPr>
              <a:t>are not formed to </a:t>
            </a:r>
            <a:r>
              <a:rPr lang="en-US" dirty="0" err="1">
                <a:latin typeface="Times New Roman" pitchFamily="18" charset="0"/>
                <a:cs typeface="Times New Roman" pitchFamily="18" charset="0"/>
              </a:rPr>
              <a:t>maximise</a:t>
            </a:r>
            <a:r>
              <a:rPr lang="en-US" dirty="0">
                <a:latin typeface="Times New Roman" pitchFamily="18" charset="0"/>
                <a:cs typeface="Times New Roman" pitchFamily="18" charset="0"/>
              </a:rPr>
              <a:t> profit like other forms of business </a:t>
            </a:r>
            <a:r>
              <a:rPr lang="en-US" dirty="0" err="1">
                <a:latin typeface="Times New Roman" pitchFamily="18" charset="0"/>
                <a:cs typeface="Times New Roman" pitchFamily="18" charset="0"/>
              </a:rPr>
              <a:t>organisation</a:t>
            </a:r>
            <a:r>
              <a:rPr lang="en-US" dirty="0">
                <a:latin typeface="Times New Roman" pitchFamily="18" charset="0"/>
                <a:cs typeface="Times New Roman" pitchFamily="18" charset="0"/>
              </a:rPr>
              <a:t>. </a:t>
            </a:r>
            <a:r>
              <a:rPr lang="en-US" u="sng" dirty="0">
                <a:latin typeface="Times New Roman" pitchFamily="18" charset="0"/>
                <a:cs typeface="Times New Roman" pitchFamily="18" charset="0"/>
              </a:rPr>
              <a:t>The main purpose of a Co-operative Society is to provide service to its members.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89828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6096000"/>
          </a:xfrm>
        </p:spPr>
        <p:txBody>
          <a:bodyPr>
            <a:normAutofit/>
          </a:bodyPr>
          <a:lstStyle/>
          <a:p>
            <a:pPr marL="0" indent="0">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co-operative must have the words- </a:t>
            </a:r>
            <a:r>
              <a:rPr lang="en-US" i="1" u="sng" dirty="0">
                <a:latin typeface="Times New Roman" pitchFamily="18" charset="0"/>
                <a:cs typeface="Times New Roman" pitchFamily="18" charset="0"/>
              </a:rPr>
              <a:t>“</a:t>
            </a:r>
            <a:r>
              <a:rPr lang="en-US" u="sng" dirty="0">
                <a:latin typeface="Times New Roman" pitchFamily="18" charset="0"/>
                <a:cs typeface="Times New Roman" pitchFamily="18" charset="0"/>
              </a:rPr>
              <a:t>co-operative” or “co-op” as part of its name</a:t>
            </a:r>
            <a:r>
              <a:rPr lang="en-US" dirty="0">
                <a:latin typeface="Times New Roman" pitchFamily="18" charset="0"/>
                <a:cs typeface="Times New Roman" pitchFamily="18" charset="0"/>
              </a:rPr>
              <a:t>; and the </a:t>
            </a:r>
            <a:r>
              <a:rPr lang="en-US" u="sng" dirty="0">
                <a:latin typeface="Times New Roman" pitchFamily="18" charset="0"/>
                <a:cs typeface="Times New Roman" pitchFamily="18" charset="0"/>
              </a:rPr>
              <a:t>word “limited” or the abbreviation “Ltd” as the last word of its </a:t>
            </a:r>
            <a:r>
              <a:rPr lang="en-US" u="sng" dirty="0" smtClean="0">
                <a:latin typeface="Times New Roman" pitchFamily="18" charset="0"/>
                <a:cs typeface="Times New Roman" pitchFamily="18" charset="0"/>
              </a:rPr>
              <a:t>name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secondary co-operative must have the words “secondary co-operative” as part of its name and a tertiary co-operative must have the words “tertiary co-operative” as part of its name). </a:t>
            </a:r>
          </a:p>
        </p:txBody>
      </p:sp>
    </p:spTree>
    <p:extLst>
      <p:ext uri="{BB962C8B-B14F-4D97-AF65-F5344CB8AC3E}">
        <p14:creationId xmlns:p14="http://schemas.microsoft.com/office/powerpoint/2010/main" val="3873585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096000"/>
          </a:xfrm>
        </p:spPr>
        <p:txBody>
          <a:bodyPr>
            <a:normAutofit/>
          </a:bodyPr>
          <a:lstStyle/>
          <a:p>
            <a:r>
              <a:rPr lang="en-US" dirty="0" smtClean="0">
                <a:latin typeface="Times New Roman" pitchFamily="18" charset="0"/>
                <a:cs typeface="Times New Roman" pitchFamily="18" charset="0"/>
              </a:rPr>
              <a:t>Death</a:t>
            </a:r>
            <a:r>
              <a:rPr lang="en-US" dirty="0">
                <a:latin typeface="Times New Roman" pitchFamily="18" charset="0"/>
                <a:cs typeface="Times New Roman" pitchFamily="18" charset="0"/>
              </a:rPr>
              <a:t>, insolvency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of a member does not affect the existence and continuity of a co-operative. </a:t>
            </a:r>
          </a:p>
          <a:p>
            <a:r>
              <a:rPr lang="en-US" dirty="0" smtClean="0">
                <a:latin typeface="Times New Roman" pitchFamily="18" charset="0"/>
                <a:cs typeface="Times New Roman" pitchFamily="18" charset="0"/>
              </a:rPr>
              <a:t>Information </a:t>
            </a:r>
            <a:r>
              <a:rPr lang="en-US" dirty="0">
                <a:latin typeface="Times New Roman" pitchFamily="18" charset="0"/>
                <a:cs typeface="Times New Roman" pitchFamily="18" charset="0"/>
              </a:rPr>
              <a:t>of the co-operative is available to members.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80458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normAutofit/>
          </a:bodyPr>
          <a:lstStyle/>
          <a:p>
            <a:r>
              <a:rPr lang="en-GB" dirty="0" smtClean="0">
                <a:latin typeface="Times New Roman" pitchFamily="18" charset="0"/>
                <a:cs typeface="Times New Roman" pitchFamily="18" charset="0"/>
              </a:rPr>
              <a:t>Advantages</a:t>
            </a:r>
          </a:p>
        </p:txBody>
      </p:sp>
      <p:sp>
        <p:nvSpPr>
          <p:cNvPr id="28677" name="Rectangle 3"/>
          <p:cNvSpPr>
            <a:spLocks noGrp="1" noChangeArrowheads="1"/>
          </p:cNvSpPr>
          <p:nvPr>
            <p:ph type="body" idx="1"/>
          </p:nvPr>
        </p:nvSpPr>
        <p:spPr/>
        <p:txBody>
          <a:bodyPr>
            <a:normAutofit/>
          </a:bodyPr>
          <a:lstStyle/>
          <a:p>
            <a:r>
              <a:rPr lang="en-US" sz="2800" dirty="0" smtClean="0">
                <a:latin typeface="Times New Roman" pitchFamily="18" charset="0"/>
                <a:cs typeface="Times New Roman" pitchFamily="18" charset="0"/>
              </a:rPr>
              <a:t>Easy Formation-as it requires only 10 members , no restriction on maximum members. membership is  open to all</a:t>
            </a:r>
          </a:p>
          <a:p>
            <a:r>
              <a:rPr lang="en-US" sz="2800" dirty="0" smtClean="0">
                <a:latin typeface="Times New Roman" pitchFamily="18" charset="0"/>
                <a:cs typeface="Times New Roman" pitchFamily="18" charset="0"/>
              </a:rPr>
              <a:t>Centre or State Assistance-in the form of low rates of interest , exemption in tax , subsidies in repayment of loans etc.</a:t>
            </a:r>
          </a:p>
          <a:p>
            <a:endParaRPr lang="en-GB" sz="2800" dirty="0" smtClean="0">
              <a:latin typeface="Times New Roman" pitchFamily="18" charset="0"/>
              <a:cs typeface="Times New Roman" pitchFamily="18" charset="0"/>
            </a:endParaRPr>
          </a:p>
          <a:p>
            <a:pPr>
              <a:buNone/>
            </a:pPr>
            <a:endParaRPr lang="en-GB"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20000"/>
          </a:bodyPr>
          <a:lstStyle/>
          <a:p>
            <a:r>
              <a:rPr lang="en-US" u="sng" dirty="0" smtClean="0">
                <a:latin typeface="Times New Roman" pitchFamily="18" charset="0"/>
                <a:cs typeface="Times New Roman" pitchFamily="18" charset="0"/>
              </a:rPr>
              <a:t>Persons </a:t>
            </a:r>
            <a:r>
              <a:rPr lang="en-US" u="sng" dirty="0">
                <a:latin typeface="Times New Roman" pitchFamily="18" charset="0"/>
                <a:cs typeface="Times New Roman" pitchFamily="18" charset="0"/>
              </a:rPr>
              <a:t>having common interest can form a co-operative society</a:t>
            </a:r>
            <a:r>
              <a:rPr lang="en-US" dirty="0">
                <a:latin typeface="Times New Roman" pitchFamily="18" charset="0"/>
                <a:cs typeface="Times New Roman" pitchFamily="18" charset="0"/>
              </a:rPr>
              <a:t> and co-operatives allow for more members to work as a team </a:t>
            </a:r>
          </a:p>
          <a:p>
            <a:r>
              <a:rPr lang="en-US" u="sng" dirty="0" smtClean="0">
                <a:latin typeface="Times New Roman" pitchFamily="18" charset="0"/>
                <a:cs typeface="Times New Roman" pitchFamily="18" charset="0"/>
              </a:rPr>
              <a:t> </a:t>
            </a:r>
            <a:r>
              <a:rPr lang="en-US" u="sng" dirty="0">
                <a:latin typeface="Times New Roman" pitchFamily="18" charset="0"/>
                <a:cs typeface="Times New Roman" pitchFamily="18" charset="0"/>
              </a:rPr>
              <a:t>A co-operative society is controlled in a democratic manner</a:t>
            </a:r>
            <a:r>
              <a:rPr lang="en-US" dirty="0">
                <a:latin typeface="Times New Roman" pitchFamily="18" charset="0"/>
                <a:cs typeface="Times New Roman" pitchFamily="18" charset="0"/>
              </a:rPr>
              <a:t>. The members cast their vote to elect their representatives to form a committee that looks after the day-to-day administration. </a:t>
            </a:r>
            <a:endParaRPr lang="en-US"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The </a:t>
            </a:r>
            <a:r>
              <a:rPr lang="en-US" u="sng" dirty="0">
                <a:latin typeface="Times New Roman" pitchFamily="18" charset="0"/>
                <a:cs typeface="Times New Roman" pitchFamily="18" charset="0"/>
              </a:rPr>
              <a:t>liability of a member of a co-operative is limited to an amount equal to the nominal value of the </a:t>
            </a:r>
            <a:r>
              <a:rPr lang="en-US" u="sng" dirty="0" smtClean="0">
                <a:latin typeface="Times New Roman" pitchFamily="18" charset="0"/>
                <a:cs typeface="Times New Roman" pitchFamily="18" charset="0"/>
              </a:rPr>
              <a:t>shares</a:t>
            </a:r>
            <a:r>
              <a:rPr lang="en-US" dirty="0" smtClean="0">
                <a:latin typeface="Times New Roman" pitchFamily="18" charset="0"/>
                <a:cs typeface="Times New Roman" pitchFamily="18" charset="0"/>
              </a:rPr>
              <a:t>, Unlike </a:t>
            </a:r>
            <a:r>
              <a:rPr lang="en-US" dirty="0">
                <a:latin typeface="Times New Roman" pitchFamily="18" charset="0"/>
                <a:cs typeface="Times New Roman" pitchFamily="18" charset="0"/>
              </a:rPr>
              <a:t>sole proprietors and partners, the personal properties of members of the co-operative societies are free from any kind of risk because of business liabilities. </a:t>
            </a:r>
          </a:p>
          <a:p>
            <a:r>
              <a:rPr lang="en-IN" dirty="0" smtClean="0">
                <a:latin typeface="Times New Roman" pitchFamily="18" charset="0"/>
                <a:cs typeface="Times New Roman" pitchFamily="18" charset="0"/>
              </a:rPr>
              <a:t>Through </a:t>
            </a:r>
            <a:r>
              <a:rPr lang="en-IN" dirty="0">
                <a:latin typeface="Times New Roman" pitchFamily="18" charset="0"/>
                <a:cs typeface="Times New Roman" pitchFamily="18" charset="0"/>
              </a:rPr>
              <a:t>co-operatives the members </a:t>
            </a:r>
            <a:r>
              <a:rPr lang="en-IN" dirty="0" smtClean="0">
                <a:latin typeface="Times New Roman" pitchFamily="18" charset="0"/>
                <a:cs typeface="Times New Roman" pitchFamily="18" charset="0"/>
              </a:rPr>
              <a:t>control </a:t>
            </a:r>
            <a:r>
              <a:rPr lang="en-IN" dirty="0">
                <a:latin typeface="Times New Roman" pitchFamily="18" charset="0"/>
                <a:cs typeface="Times New Roman" pitchFamily="18" charset="0"/>
              </a:rPr>
              <a:t>their own supplies and thus, middlemen’s profit is eliminated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1021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rmAutofit fontScale="90000"/>
          </a:bodyPr>
          <a:lstStyle/>
          <a:p>
            <a:pPr algn="l"/>
            <a:r>
              <a:rPr lang="en-US" dirty="0" smtClean="0">
                <a:latin typeface="Times New Roman" pitchFamily="18" charset="0"/>
                <a:cs typeface="Times New Roman" pitchFamily="18" charset="0"/>
              </a:rPr>
              <a:t>Factors </a:t>
            </a:r>
            <a:r>
              <a:rPr lang="en-GB" dirty="0" smtClean="0">
                <a:latin typeface="Times New Roman" pitchFamily="18" charset="0"/>
                <a:cs typeface="Times New Roman" pitchFamily="18" charset="0"/>
              </a:rPr>
              <a:t>Influencing</a:t>
            </a:r>
            <a:r>
              <a:rPr lang="en-US" dirty="0" smtClean="0">
                <a:latin typeface="Times New Roman" pitchFamily="18" charset="0"/>
                <a:cs typeface="Times New Roman" pitchFamily="18" charset="0"/>
              </a:rPr>
              <a:t> Forms Of </a:t>
            </a:r>
            <a:r>
              <a:rPr lang="en-US" dirty="0" err="1" smtClean="0">
                <a:latin typeface="Times New Roman" pitchFamily="18" charset="0"/>
                <a:cs typeface="Times New Roman" pitchFamily="18" charset="0"/>
              </a:rPr>
              <a:t>Organisation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610600" cy="5410200"/>
          </a:xfrm>
        </p:spPr>
        <p:txBody>
          <a:bodyPr>
            <a:noAutofit/>
          </a:bodyPr>
          <a:lstStyle/>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1) Capital Requirement : </a:t>
            </a:r>
            <a:r>
              <a:rPr lang="en-US" sz="1800" u="sng" dirty="0" smtClean="0">
                <a:latin typeface="Times New Roman" pitchFamily="18" charset="0"/>
                <a:cs typeface="Times New Roman" pitchFamily="18" charset="0"/>
              </a:rPr>
              <a:t>The capital requirement will depend upon the nature and scale of business</a:t>
            </a:r>
            <a:r>
              <a:rPr lang="en-US" sz="1800" dirty="0" smtClean="0">
                <a:latin typeface="Times New Roman" pitchFamily="18" charset="0"/>
                <a:cs typeface="Times New Roman" pitchFamily="18" charset="0"/>
              </a:rPr>
              <a:t>. The </a:t>
            </a:r>
            <a:r>
              <a:rPr lang="en-US" sz="1800" u="sng" dirty="0" smtClean="0">
                <a:latin typeface="Times New Roman" pitchFamily="18" charset="0"/>
                <a:cs typeface="Times New Roman" pitchFamily="18" charset="0"/>
              </a:rPr>
              <a:t>form of organization should be such that it is able to provide required capital</a:t>
            </a:r>
            <a:r>
              <a:rPr lang="en-US" sz="1800" dirty="0" smtClean="0">
                <a:latin typeface="Times New Roman" pitchFamily="18" charset="0"/>
                <a:cs typeface="Times New Roman" pitchFamily="18" charset="0"/>
              </a:rPr>
              <a:t>. A </a:t>
            </a:r>
            <a:r>
              <a:rPr lang="en-US" sz="1800" u="sng" dirty="0" smtClean="0">
                <a:latin typeface="Times New Roman" pitchFamily="18" charset="0"/>
                <a:cs typeface="Times New Roman" pitchFamily="18" charset="0"/>
              </a:rPr>
              <a:t>sole trading </a:t>
            </a:r>
            <a:r>
              <a:rPr lang="en-US" sz="1800" dirty="0" smtClean="0">
                <a:latin typeface="Times New Roman" pitchFamily="18" charset="0"/>
                <a:cs typeface="Times New Roman" pitchFamily="18" charset="0"/>
              </a:rPr>
              <a:t>concern will be </a:t>
            </a:r>
            <a:r>
              <a:rPr lang="en-US" sz="1800" u="sng" dirty="0" smtClean="0">
                <a:latin typeface="Times New Roman" pitchFamily="18" charset="0"/>
                <a:cs typeface="Times New Roman" pitchFamily="18" charset="0"/>
              </a:rPr>
              <a:t>suitable if capital requirements are less</a:t>
            </a:r>
            <a:r>
              <a:rPr lang="en-US" sz="1800" dirty="0" smtClean="0">
                <a:latin typeface="Times New Roman" pitchFamily="18" charset="0"/>
                <a:cs typeface="Times New Roman" pitchFamily="18" charset="0"/>
              </a:rPr>
              <a:t>. A </a:t>
            </a:r>
            <a:r>
              <a:rPr lang="en-US" sz="1800" u="sng" dirty="0" smtClean="0">
                <a:latin typeface="Times New Roman" pitchFamily="18" charset="0"/>
                <a:cs typeface="Times New Roman" pitchFamily="18" charset="0"/>
              </a:rPr>
              <a:t>Joint Stock Company</a:t>
            </a:r>
            <a:r>
              <a:rPr lang="en-US" sz="1800" dirty="0" smtClean="0">
                <a:latin typeface="Times New Roman" pitchFamily="18" charset="0"/>
                <a:cs typeface="Times New Roman" pitchFamily="18" charset="0"/>
              </a:rPr>
              <a:t> will be suitable if </a:t>
            </a:r>
            <a:r>
              <a:rPr lang="en-US" sz="1800" u="sng" dirty="0" smtClean="0">
                <a:latin typeface="Times New Roman" pitchFamily="18" charset="0"/>
                <a:cs typeface="Times New Roman" pitchFamily="18" charset="0"/>
              </a:rPr>
              <a:t>capital requirement are large</a:t>
            </a:r>
            <a:r>
              <a:rPr lang="en-US" sz="1800" dirty="0" smtClean="0">
                <a:latin typeface="Times New Roman" pitchFamily="18" charset="0"/>
                <a:cs typeface="Times New Roman" pitchFamily="18" charset="0"/>
              </a:rPr>
              <a:t>. So capital requirement directly influences the choice of the form of organization.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(2) Liability : </a:t>
            </a:r>
            <a:r>
              <a:rPr lang="en-US" sz="1800" u="sng" dirty="0" smtClean="0">
                <a:latin typeface="Times New Roman" pitchFamily="18" charset="0"/>
                <a:cs typeface="Times New Roman" pitchFamily="18" charset="0"/>
              </a:rPr>
              <a:t>The liability of owners is unlimited in Sole Trading and Partnership. </a:t>
            </a:r>
          </a:p>
          <a:p>
            <a:pPr>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(3) </a:t>
            </a:r>
            <a:r>
              <a:rPr lang="en-US" sz="1800" u="sng" dirty="0" smtClean="0">
                <a:latin typeface="Times New Roman" pitchFamily="18" charset="0"/>
                <a:cs typeface="Times New Roman" pitchFamily="18" charset="0"/>
              </a:rPr>
              <a:t>Managerial</a:t>
            </a:r>
            <a:r>
              <a:rPr lang="en-US" sz="1800" dirty="0" smtClean="0">
                <a:latin typeface="Times New Roman" pitchFamily="18" charset="0"/>
                <a:cs typeface="Times New Roman" pitchFamily="18" charset="0"/>
              </a:rPr>
              <a:t> Needs : If the business is small and fulfills the local needs only then one person will be enough to manage the business. So ,Sole trading form of business organization will be suitable for such a business. When a business is run on large scale, it will require the services of specialist to manage various departments. The company form of business will be most suitable for such concern. Sole Trading can not afford to employ professionally qualified persons.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(4) Continuity : The company form of organization is the only form which ensures stability and continuity. It is not affected by the </a:t>
            </a:r>
            <a:r>
              <a:rPr lang="en-US" sz="1800" u="sng" dirty="0" smtClean="0">
                <a:latin typeface="Times New Roman" pitchFamily="18" charset="0"/>
                <a:cs typeface="Times New Roman" pitchFamily="18" charset="0"/>
              </a:rPr>
              <a:t>personal life</a:t>
            </a:r>
            <a:r>
              <a:rPr lang="en-US" sz="1800" dirty="0" smtClean="0">
                <a:latin typeface="Times New Roman" pitchFamily="18" charset="0"/>
                <a:cs typeface="Times New Roman" pitchFamily="18" charset="0"/>
              </a:rPr>
              <a:t> of its shareholders. A Sole Trading may be dissolved for a number of reasons.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latin typeface="Times New Roman" pitchFamily="18" charset="0"/>
                <a:cs typeface="Times New Roman" pitchFamily="18" charset="0"/>
              </a:rPr>
              <a:t>Formation </a:t>
            </a:r>
            <a:r>
              <a:rPr lang="en-US" dirty="0">
                <a:latin typeface="Times New Roman" pitchFamily="18" charset="0"/>
                <a:cs typeface="Times New Roman" pitchFamily="18" charset="0"/>
              </a:rPr>
              <a:t>of a co-operative society is very easy compared to the companies. </a:t>
            </a:r>
          </a:p>
          <a:p>
            <a:r>
              <a:rPr lang="en-IN" dirty="0" smtClean="0">
                <a:latin typeface="Times New Roman" pitchFamily="18" charset="0"/>
                <a:cs typeface="Times New Roman" pitchFamily="18" charset="0"/>
              </a:rPr>
              <a:t>Any </a:t>
            </a:r>
            <a:r>
              <a:rPr lang="en-IN" dirty="0">
                <a:latin typeface="Times New Roman" pitchFamily="18" charset="0"/>
                <a:cs typeface="Times New Roman" pitchFamily="18" charset="0"/>
              </a:rPr>
              <a:t>competent person can become a member at any time he/she likes and can leave the co-operative at </a:t>
            </a:r>
            <a:r>
              <a:rPr lang="en-IN" dirty="0" smtClean="0">
                <a:latin typeface="Times New Roman" pitchFamily="18" charset="0"/>
                <a:cs typeface="Times New Roman" pitchFamily="18" charset="0"/>
              </a:rPr>
              <a:t>will.</a:t>
            </a:r>
          </a:p>
          <a:p>
            <a:r>
              <a:rPr lang="en-US" u="sng" dirty="0" smtClean="0">
                <a:latin typeface="Times New Roman" pitchFamily="18" charset="0"/>
                <a:cs typeface="Times New Roman" pitchFamily="18" charset="0"/>
              </a:rPr>
              <a:t>A </a:t>
            </a:r>
            <a:r>
              <a:rPr lang="en-US" u="sng" dirty="0">
                <a:latin typeface="Times New Roman" pitchFamily="18" charset="0"/>
                <a:cs typeface="Times New Roman" pitchFamily="18" charset="0"/>
              </a:rPr>
              <a:t>co-operative must be incorporated as a legal person with effect from the date of registration</a:t>
            </a:r>
            <a:r>
              <a:rPr lang="en-US" dirty="0">
                <a:latin typeface="Times New Roman" pitchFamily="18" charset="0"/>
                <a:cs typeface="Times New Roman" pitchFamily="18" charset="0"/>
              </a:rPr>
              <a:t>, and it can enter into any contract using its name. </a:t>
            </a:r>
          </a:p>
          <a:p>
            <a:r>
              <a:rPr lang="en-US" u="sng" dirty="0" smtClean="0">
                <a:latin typeface="Times New Roman" pitchFamily="18" charset="0"/>
                <a:cs typeface="Times New Roman" pitchFamily="18" charset="0"/>
              </a:rPr>
              <a:t>An </a:t>
            </a:r>
            <a:r>
              <a:rPr lang="en-US" u="sng" dirty="0">
                <a:latin typeface="Times New Roman" pitchFamily="18" charset="0"/>
                <a:cs typeface="Times New Roman" pitchFamily="18" charset="0"/>
              </a:rPr>
              <a:t>audit of the affairs of a co-operative is conducted annually</a:t>
            </a:r>
            <a:r>
              <a:rPr lang="en-US" dirty="0">
                <a:latin typeface="Times New Roman" pitchFamily="18" charset="0"/>
                <a:cs typeface="Times New Roman" pitchFamily="18" charset="0"/>
              </a:rPr>
              <a:t> to report generally as to whether the assets and facilities of a co-operative are being properly managed and the operations of a co-operative are being conducted in accordance with co-operative principles.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1468503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normAutofit/>
          </a:bodyPr>
          <a:lstStyle/>
          <a:p>
            <a:r>
              <a:rPr lang="en-GB" dirty="0" smtClean="0">
                <a:latin typeface="Times New Roman" pitchFamily="18" charset="0"/>
                <a:cs typeface="Times New Roman" pitchFamily="18" charset="0"/>
              </a:rPr>
              <a:t>Disadvantages</a:t>
            </a:r>
          </a:p>
        </p:txBody>
      </p:sp>
      <p:sp>
        <p:nvSpPr>
          <p:cNvPr id="29701" name="Rectangle 3"/>
          <p:cNvSpPr>
            <a:spLocks noGrp="1" noChangeArrowheads="1"/>
          </p:cNvSpPr>
          <p:nvPr>
            <p:ph type="body" idx="1"/>
          </p:nvPr>
        </p:nvSpPr>
        <p:spPr>
          <a:xfrm>
            <a:off x="228600" y="1295400"/>
            <a:ext cx="8610600" cy="5334000"/>
          </a:xfrm>
        </p:spPr>
        <p:txBody>
          <a:bodyPr>
            <a:normAutofit fontScale="85000" lnSpcReduction="20000"/>
          </a:bodyPr>
          <a:lstStyle/>
          <a:p>
            <a:pPr marL="0" indent="0">
              <a:buNone/>
            </a:pP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co-operatives are formed with the idea of mutual co-operation. </a:t>
            </a:r>
            <a:r>
              <a:rPr lang="en-US" sz="2800" u="sng" dirty="0">
                <a:latin typeface="Times New Roman" pitchFamily="18" charset="0"/>
                <a:cs typeface="Times New Roman" pitchFamily="18" charset="0"/>
              </a:rPr>
              <a:t>But it is often seen that there is a lot </a:t>
            </a:r>
            <a:r>
              <a:rPr lang="en-US" sz="2800" u="sng" dirty="0" smtClean="0">
                <a:latin typeface="Times New Roman" pitchFamily="18" charset="0"/>
                <a:cs typeface="Times New Roman" pitchFamily="18" charset="0"/>
              </a:rPr>
              <a:t>conflict between </a:t>
            </a:r>
            <a:r>
              <a:rPr lang="en-US" sz="2800" u="sng" dirty="0">
                <a:latin typeface="Times New Roman" pitchFamily="18" charset="0"/>
                <a:cs typeface="Times New Roman" pitchFamily="18" charset="0"/>
              </a:rPr>
              <a:t>the members because of personality differences, ego clash, etc</a:t>
            </a:r>
            <a:r>
              <a:rPr lang="en-US" sz="2800" dirty="0">
                <a:latin typeface="Times New Roman" pitchFamily="18" charset="0"/>
                <a:cs typeface="Times New Roman" pitchFamily="18" charset="0"/>
              </a:rPr>
              <a:t>. The selfish attitude of members may sometimes bring an end to the society. </a:t>
            </a:r>
            <a:endParaRPr lang="en-US" sz="2800" dirty="0" smtClean="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amount of capital that a cooperative society can raise from its member is very </a:t>
            </a:r>
            <a:r>
              <a:rPr lang="en-US" sz="2800" dirty="0" smtClean="0">
                <a:latin typeface="Times New Roman" pitchFamily="18" charset="0"/>
                <a:cs typeface="Times New Roman" pitchFamily="18" charset="0"/>
              </a:rPr>
              <a:t>limited</a:t>
            </a:r>
          </a:p>
          <a:p>
            <a:r>
              <a:rPr lang="en-US" sz="2800" u="sng" dirty="0" smtClean="0">
                <a:latin typeface="Times New Roman" pitchFamily="18" charset="0"/>
                <a:cs typeface="Times New Roman" pitchFamily="18" charset="0"/>
              </a:rPr>
              <a:t>Due </a:t>
            </a:r>
            <a:r>
              <a:rPr lang="en-US" sz="2800" u="sng" dirty="0">
                <a:latin typeface="Times New Roman" pitchFamily="18" charset="0"/>
                <a:cs typeface="Times New Roman" pitchFamily="18" charset="0"/>
              </a:rPr>
              <a:t>to low rate of return the members do not invest more capital, </a:t>
            </a:r>
            <a:r>
              <a:rPr lang="en-US" sz="2800" dirty="0">
                <a:latin typeface="Times New Roman" pitchFamily="18" charset="0"/>
                <a:cs typeface="Times New Roman" pitchFamily="18" charset="0"/>
              </a:rPr>
              <a:t>i.e. it is less incentive to invest additional capital. </a:t>
            </a:r>
          </a:p>
          <a:p>
            <a:r>
              <a:rPr lang="en-US" sz="2800" u="sng" dirty="0" smtClean="0">
                <a:latin typeface="Times New Roman" pitchFamily="18" charset="0"/>
                <a:cs typeface="Times New Roman" pitchFamily="18" charset="0"/>
              </a:rPr>
              <a:t>Due </a:t>
            </a:r>
            <a:r>
              <a:rPr lang="en-US" sz="2800" u="sng" dirty="0">
                <a:latin typeface="Times New Roman" pitchFamily="18" charset="0"/>
                <a:cs typeface="Times New Roman" pitchFamily="18" charset="0"/>
              </a:rPr>
              <a:t>to a limited capital the co-operative is not able to get the benefits of professional management. Generally it is seen that co-operative do not function efficiently due to lack of managerial talent. </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19800"/>
          </a:xfrm>
        </p:spPr>
        <p:txBody>
          <a:bodyPr>
            <a:normAutofit/>
          </a:bodyPr>
          <a:lstStyle/>
          <a:p>
            <a:r>
              <a:rPr lang="en-US" dirty="0">
                <a:latin typeface="Times New Roman" pitchFamily="18" charset="0"/>
                <a:cs typeface="Times New Roman" pitchFamily="18" charset="0"/>
              </a:rPr>
              <a:t>Every co-operative is formed to render service to its members rather than to earn profit. </a:t>
            </a:r>
            <a:r>
              <a:rPr lang="en-US" u="sng" dirty="0">
                <a:latin typeface="Times New Roman" pitchFamily="18" charset="0"/>
                <a:cs typeface="Times New Roman" pitchFamily="18" charset="0"/>
              </a:rPr>
              <a:t>This does not provide enough motivation to the members to put in their best effort and manage the co-operative efficiently</a:t>
            </a:r>
            <a:r>
              <a:rPr lang="en-US" dirty="0">
                <a:latin typeface="Times New Roman" pitchFamily="18" charset="0"/>
                <a:cs typeface="Times New Roman" pitchFamily="18" charset="0"/>
              </a:rPr>
              <a:t>. </a:t>
            </a:r>
          </a:p>
          <a:p>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the death of a member the co-operative may defer the payment of the amounts owed to the diseased for a period not exceeding two years after the date of death if the co-operative feels that the payment would adversely affect its financial well-being.</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97399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95000"/>
                    <a:lumOff val="5000"/>
                  </a:schemeClr>
                </a:solidFill>
                <a:latin typeface="Times New Roman" pitchFamily="18" charset="0"/>
                <a:cs typeface="Times New Roman" pitchFamily="18" charset="0"/>
              </a:rPr>
              <a:t>JOINT STOCK COMPANY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latin typeface="Times New Roman" pitchFamily="18" charset="0"/>
                <a:cs typeface="Times New Roman" pitchFamily="18" charset="0"/>
              </a:rPr>
              <a:t>A JSC is a type of corporation or partnership involving two or more individuals that own shares of stock in the company. </a:t>
            </a:r>
          </a:p>
          <a:p>
            <a:r>
              <a:rPr lang="en-US" dirty="0" smtClean="0">
                <a:latin typeface="Times New Roman" pitchFamily="18" charset="0"/>
                <a:cs typeface="Times New Roman" pitchFamily="18" charset="0"/>
              </a:rPr>
              <a:t> Certificates of ownership ("shares") are issued by the company in return for each financial contribution. </a:t>
            </a:r>
          </a:p>
          <a:p>
            <a:r>
              <a:rPr lang="en-US" dirty="0" smtClean="0">
                <a:latin typeface="Times New Roman" pitchFamily="18" charset="0"/>
                <a:cs typeface="Times New Roman" pitchFamily="18" charset="0"/>
              </a:rPr>
              <a:t> The shareholders are free to transfer their ownership interest at any time by selling their shareholding to others.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stock company</a:t>
            </a:r>
            <a:endParaRPr lang="en-US" dirty="0"/>
          </a:p>
        </p:txBody>
      </p:sp>
      <p:sp>
        <p:nvSpPr>
          <p:cNvPr id="3" name="Content Placeholder 2"/>
          <p:cNvSpPr>
            <a:spLocks noGrp="1"/>
          </p:cNvSpPr>
          <p:nvPr>
            <p:ph idx="1"/>
          </p:nvPr>
        </p:nvSpPr>
        <p:spPr>
          <a:xfrm>
            <a:off x="228600" y="1295400"/>
            <a:ext cx="8458200" cy="5181600"/>
          </a:xfrm>
        </p:spPr>
        <p:txBody>
          <a:bodyPr>
            <a:normAutofit/>
          </a:bodyPr>
          <a:lstStyle/>
          <a:p>
            <a:r>
              <a:rPr lang="en-US" dirty="0" smtClean="0">
                <a:latin typeface="Times New Roman" pitchFamily="18" charset="0"/>
                <a:cs typeface="Times New Roman" pitchFamily="18" charset="0"/>
              </a:rPr>
              <a:t>A company is an incorporated association of persons formed usually for the pursuit of some commercial purpose. </a:t>
            </a:r>
          </a:p>
          <a:p>
            <a:r>
              <a:rPr lang="en-US" dirty="0" smtClean="0">
                <a:latin typeface="Times New Roman" pitchFamily="18" charset="0"/>
                <a:cs typeface="Times New Roman" pitchFamily="18" charset="0"/>
              </a:rPr>
              <a:t>Section 3(1) of Indian Companies Act, 1956-Company means a company formed and registered under this Act or an existing company.</a:t>
            </a:r>
          </a:p>
          <a:p>
            <a:r>
              <a:rPr lang="en-US" u="sng" dirty="0" smtClean="0">
                <a:latin typeface="Times New Roman" pitchFamily="18" charset="0"/>
                <a:cs typeface="Times New Roman" pitchFamily="18" charset="0"/>
              </a:rPr>
              <a:t>The total capital of a JSC is called share capital and it is divided into a number of units called shares</a:t>
            </a:r>
            <a:r>
              <a:rPr lang="en-US" dirty="0" smtClean="0">
                <a:latin typeface="Times New Roman" pitchFamily="18" charset="0"/>
                <a:cs typeface="Times New Roman" pitchFamily="18" charset="0"/>
              </a:rPr>
              <a:t>. Members are also called shareholders.</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CHARACTERISTICS</a:t>
            </a:r>
            <a:endParaRPr lang="en-US" dirty="0"/>
          </a:p>
        </p:txBody>
      </p:sp>
      <p:sp>
        <p:nvSpPr>
          <p:cNvPr id="3" name="Content Placeholder 2"/>
          <p:cNvSpPr>
            <a:spLocks noGrp="1"/>
          </p:cNvSpPr>
          <p:nvPr>
            <p:ph idx="1"/>
          </p:nvPr>
        </p:nvSpPr>
        <p:spPr>
          <a:xfrm>
            <a:off x="152400" y="1447800"/>
            <a:ext cx="8686800" cy="5105400"/>
          </a:xfrm>
        </p:spPr>
        <p:txBody>
          <a:bodyPr>
            <a:normAutofit fontScale="70000" lnSpcReduction="20000"/>
          </a:bodyPr>
          <a:lstStyle/>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Artificial legal Person</a:t>
            </a: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A company is an artificial person created by</a:t>
            </a:r>
          </a:p>
          <a:p>
            <a:pPr>
              <a:buNone/>
            </a:pPr>
            <a:r>
              <a:rPr lang="en-US" u="sng" dirty="0" smtClean="0">
                <a:latin typeface="Times New Roman" pitchFamily="18" charset="0"/>
                <a:cs typeface="Times New Roman" pitchFamily="18" charset="0"/>
              </a:rPr>
              <a:t> law</a:t>
            </a:r>
            <a:r>
              <a:rPr lang="en-US" dirty="0" smtClean="0">
                <a:latin typeface="Times New Roman" pitchFamily="18" charset="0"/>
                <a:cs typeface="Times New Roman" pitchFamily="18" charset="0"/>
              </a:rPr>
              <a:t>. </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Separate Legal Entity</a:t>
            </a:r>
            <a:r>
              <a:rPr lang="en-US" b="1"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A company has a separate legal entity distinct</a:t>
            </a:r>
          </a:p>
          <a:p>
            <a:pPr>
              <a:buNone/>
            </a:pPr>
            <a:r>
              <a:rPr lang="en-US" u="sng" dirty="0" smtClean="0">
                <a:latin typeface="Times New Roman" pitchFamily="18" charset="0"/>
                <a:cs typeface="Times New Roman" pitchFamily="18" charset="0"/>
              </a:rPr>
              <a:t>from its members</a:t>
            </a:r>
            <a:r>
              <a:rPr lang="en-US" dirty="0" smtClean="0">
                <a:latin typeface="Times New Roman" pitchFamily="18" charset="0"/>
                <a:cs typeface="Times New Roman" pitchFamily="18" charset="0"/>
              </a:rPr>
              <a:t>. It can own property and enter into contracts in its</a:t>
            </a:r>
          </a:p>
          <a:p>
            <a:pPr>
              <a:buNone/>
            </a:pPr>
            <a:r>
              <a:rPr lang="en-US" dirty="0" smtClean="0">
                <a:latin typeface="Times New Roman" pitchFamily="18" charset="0"/>
                <a:cs typeface="Times New Roman" pitchFamily="18" charset="0"/>
              </a:rPr>
              <a:t>own name. It can sue and be sued in its own name.</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Perpetual Succession: </a:t>
            </a:r>
            <a:r>
              <a:rPr lang="en-US" u="sng" dirty="0" smtClean="0">
                <a:latin typeface="Times New Roman" pitchFamily="18" charset="0"/>
                <a:cs typeface="Times New Roman" pitchFamily="18" charset="0"/>
              </a:rPr>
              <a:t>A company enjoys a perpetual succession and</a:t>
            </a:r>
          </a:p>
          <a:p>
            <a:pPr>
              <a:buNone/>
            </a:pPr>
            <a:r>
              <a:rPr lang="en-US" u="sng" dirty="0" smtClean="0">
                <a:latin typeface="Times New Roman" pitchFamily="18" charset="0"/>
                <a:cs typeface="Times New Roman" pitchFamily="18" charset="0"/>
              </a:rPr>
              <a:t>its life is not affected by the death, insolvency, etc. of its members</a:t>
            </a:r>
          </a:p>
          <a:p>
            <a:pPr>
              <a:buNone/>
            </a:pPr>
            <a:r>
              <a:rPr lang="en-US" u="sng" dirty="0" smtClean="0">
                <a:latin typeface="Times New Roman" pitchFamily="18" charset="0"/>
                <a:cs typeface="Times New Roman" pitchFamily="18" charset="0"/>
              </a:rPr>
              <a:t>or directors.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Limited Liability: </a:t>
            </a:r>
            <a:r>
              <a:rPr lang="en-US" u="sng" dirty="0" smtClean="0">
                <a:latin typeface="Times New Roman" pitchFamily="18" charset="0"/>
                <a:cs typeface="Times New Roman" pitchFamily="18" charset="0"/>
              </a:rPr>
              <a:t>Liability of the members of a limited company is</a:t>
            </a:r>
          </a:p>
          <a:p>
            <a:pPr>
              <a:buNone/>
            </a:pPr>
            <a:r>
              <a:rPr lang="en-US" u="sng" dirty="0" smtClean="0">
                <a:latin typeface="Times New Roman" pitchFamily="18" charset="0"/>
                <a:cs typeface="Times New Roman" pitchFamily="18" charset="0"/>
              </a:rPr>
              <a:t>limited to the value of the shares subscribed by them or to the amount</a:t>
            </a:r>
          </a:p>
          <a:p>
            <a:pPr>
              <a:buNone/>
            </a:pPr>
            <a:r>
              <a:rPr lang="en-US" u="sng" dirty="0" smtClean="0">
                <a:latin typeface="Times New Roman" pitchFamily="18" charset="0"/>
                <a:cs typeface="Times New Roman" pitchFamily="18" charset="0"/>
              </a:rPr>
              <a:t>of guarantee given by them.</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458200" cy="6019800"/>
          </a:xfrm>
        </p:spPr>
        <p:txBody>
          <a:bodyPr>
            <a:normAutofit/>
          </a:bodyPr>
          <a:lstStyle/>
          <a:p>
            <a:pPr>
              <a:buNone/>
            </a:pPr>
            <a:endParaRPr lang="en-US" sz="2500" b="1" dirty="0" smtClean="0">
              <a:latin typeface="Times New Roman" pitchFamily="18" charset="0"/>
              <a:cs typeface="Times New Roman" pitchFamily="18" charset="0"/>
            </a:endParaRPr>
          </a:p>
          <a:p>
            <a:pPr>
              <a:buNone/>
            </a:pPr>
            <a:r>
              <a:rPr lang="en-US" sz="2500" b="1" dirty="0" smtClean="0">
                <a:latin typeface="Times New Roman" pitchFamily="18" charset="0"/>
                <a:cs typeface="Times New Roman" pitchFamily="18" charset="0"/>
              </a:rPr>
              <a:t>Transferability of Shares</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The shares of a public limited company are freely transferable</a:t>
            </a:r>
            <a:r>
              <a:rPr lang="en-US" sz="2500" dirty="0" smtClean="0">
                <a:latin typeface="Times New Roman" pitchFamily="18" charset="0"/>
                <a:cs typeface="Times New Roman" pitchFamily="18" charset="0"/>
              </a:rPr>
              <a:t>. They can be purchased and sold through the Stock Exchange.</a:t>
            </a:r>
          </a:p>
          <a:p>
            <a:pPr>
              <a:buNone/>
            </a:pPr>
            <a:r>
              <a:rPr lang="en-US" sz="2500" dirty="0" smtClean="0">
                <a:latin typeface="Times New Roman" pitchFamily="18" charset="0"/>
                <a:cs typeface="Times New Roman" pitchFamily="18" charset="0"/>
              </a:rPr>
              <a:t> </a:t>
            </a:r>
            <a:r>
              <a:rPr lang="en-US" sz="2500" b="1" dirty="0" smtClean="0">
                <a:latin typeface="Times New Roman" pitchFamily="18" charset="0"/>
                <a:cs typeface="Times New Roman" pitchFamily="18" charset="0"/>
              </a:rPr>
              <a:t>Separation of Ownership and Management</a:t>
            </a:r>
            <a:r>
              <a:rPr lang="en-US" sz="2500" dirty="0" smtClean="0">
                <a:latin typeface="Times New Roman" pitchFamily="18" charset="0"/>
                <a:cs typeface="Times New Roman" pitchFamily="18" charset="0"/>
              </a:rPr>
              <a:t>: The number of members of a public company is generally very large so all of them or most of them cannot take part in the day to day management of the company. </a:t>
            </a:r>
            <a:r>
              <a:rPr lang="en-US" sz="2500" u="sng" dirty="0" smtClean="0">
                <a:latin typeface="Times New Roman" pitchFamily="18" charset="0"/>
                <a:cs typeface="Times New Roman" pitchFamily="18" charset="0"/>
              </a:rPr>
              <a:t>The company is managed by Board of Directors who are elected by the members </a:t>
            </a:r>
            <a:r>
              <a:rPr lang="en-US" sz="2500" dirty="0" smtClean="0">
                <a:latin typeface="Times New Roman" pitchFamily="18" charset="0"/>
                <a:cs typeface="Times New Roman" pitchFamily="18" charset="0"/>
              </a:rPr>
              <a:t>, hence the ownership of a company is separated from its managements.</a:t>
            </a:r>
          </a:p>
          <a:p>
            <a:endParaRPr lang="en-US"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JSC</a:t>
            </a:r>
            <a:endParaRPr lang="en-US" dirty="0"/>
          </a:p>
        </p:txBody>
      </p:sp>
      <p:sp>
        <p:nvSpPr>
          <p:cNvPr id="3" name="Content Placeholder 2"/>
          <p:cNvSpPr>
            <a:spLocks noGrp="1"/>
          </p:cNvSpPr>
          <p:nvPr>
            <p:ph idx="1"/>
          </p:nvPr>
        </p:nvSpPr>
        <p:spPr>
          <a:xfrm>
            <a:off x="228600" y="1371600"/>
            <a:ext cx="8686800" cy="5334000"/>
          </a:xfrm>
        </p:spPr>
        <p:txBody>
          <a:bodyPr>
            <a:noAutofit/>
          </a:bodyPr>
          <a:lstStyle/>
          <a:p>
            <a:pPr>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1. Limited Liability :</a:t>
            </a:r>
            <a:r>
              <a:rPr lang="en-US" sz="2000" dirty="0" smtClean="0">
                <a:latin typeface="Times New Roman" pitchFamily="18" charset="0"/>
                <a:cs typeface="Times New Roman" pitchFamily="18" charset="0"/>
              </a:rPr>
              <a:t> Liability of members of Joint Stock Company </a:t>
            </a:r>
            <a:r>
              <a:rPr lang="en-US" sz="2000" u="sng" dirty="0" smtClean="0">
                <a:latin typeface="Times New Roman" pitchFamily="18" charset="0"/>
                <a:cs typeface="Times New Roman" pitchFamily="18" charset="0"/>
              </a:rPr>
              <a:t>is limited to the extent of shares held by them</a:t>
            </a:r>
            <a:r>
              <a:rPr lang="en-US" sz="2000" dirty="0" smtClean="0">
                <a:latin typeface="Times New Roman" pitchFamily="18" charset="0"/>
                <a:cs typeface="Times New Roman" pitchFamily="18" charset="0"/>
              </a:rPr>
              <a:t>. Hence shareholders assets will not be on stake. This feature attracts large number of investors to invest in the company.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2. Perpetual Existence :</a:t>
            </a: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A company is an artificial legal person created by law which has its own independent legal status. </a:t>
            </a:r>
            <a:r>
              <a:rPr lang="en-US" sz="2000" dirty="0" smtClean="0">
                <a:latin typeface="Times New Roman" pitchFamily="18" charset="0"/>
                <a:cs typeface="Times New Roman" pitchFamily="18" charset="0"/>
              </a:rPr>
              <a:t>Its existence is not affected by the death or insolvency of its members.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3. Scope for expansion:</a:t>
            </a: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The capacity of the corporate organizations to raise the funds is comparatively high which provide capital for large scale operations</a:t>
            </a:r>
            <a:r>
              <a:rPr lang="en-US" sz="2000" dirty="0" smtClean="0">
                <a:latin typeface="Times New Roman" pitchFamily="18" charset="0"/>
                <a:cs typeface="Times New Roman" pitchFamily="18" charset="0"/>
              </a:rPr>
              <a:t>. </a:t>
            </a:r>
            <a:r>
              <a:rPr lang="en-US" sz="2000" u="sng" dirty="0" smtClean="0">
                <a:latin typeface="Times New Roman" pitchFamily="18" charset="0"/>
                <a:cs typeface="Times New Roman" pitchFamily="18" charset="0"/>
              </a:rPr>
              <a:t>Hence opens the scope for expansion.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4. Transferability of Shares :</a:t>
            </a:r>
            <a:r>
              <a:rPr lang="en-US" sz="2000" dirty="0" smtClean="0">
                <a:latin typeface="Times New Roman" pitchFamily="18" charset="0"/>
                <a:cs typeface="Times New Roman" pitchFamily="18" charset="0"/>
              </a:rPr>
              <a:t> In a joint stock company it is easy to transfer shares to anyone. But the same is not permitted to private limited company.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458200" cy="5516563"/>
          </a:xfrm>
        </p:spPr>
        <p:txBody>
          <a:bodyPr>
            <a:normAutofit/>
          </a:bodyPr>
          <a:lstStyle/>
          <a:p>
            <a:pPr>
              <a:buNone/>
            </a:pP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b="1" dirty="0" smtClean="0">
                <a:latin typeface="Times New Roman" pitchFamily="18" charset="0"/>
                <a:cs typeface="Times New Roman" pitchFamily="18" charset="0"/>
              </a:rPr>
              <a:t>5. Social Benefit :</a:t>
            </a:r>
            <a:r>
              <a:rPr lang="en-US" sz="2500" dirty="0" smtClean="0">
                <a:latin typeface="Times New Roman" pitchFamily="18" charset="0"/>
                <a:cs typeface="Times New Roman" pitchFamily="18" charset="0"/>
              </a:rPr>
              <a:t> It offers employment to a large number of people. It facilitates promotion of various ancillary industries. It also donates money for education, community service. </a:t>
            </a:r>
            <a:br>
              <a:rPr lang="en-US" sz="2500" dirty="0" smtClean="0">
                <a:latin typeface="Times New Roman" pitchFamily="18" charset="0"/>
                <a:cs typeface="Times New Roman" pitchFamily="18" charset="0"/>
              </a:rPr>
            </a:br>
            <a:r>
              <a:rPr lang="en-US" sz="2500" dirty="0" smtClean="0">
                <a:latin typeface="Times New Roman" pitchFamily="18" charset="0"/>
                <a:cs typeface="Times New Roman" pitchFamily="18" charset="0"/>
              </a:rPr>
              <a:t/>
            </a:r>
            <a:br>
              <a:rPr lang="en-US" sz="2500" dirty="0" smtClean="0">
                <a:latin typeface="Times New Roman" pitchFamily="18" charset="0"/>
                <a:cs typeface="Times New Roman" pitchFamily="18" charset="0"/>
              </a:rPr>
            </a:br>
            <a:r>
              <a:rPr lang="en-US" sz="2500" b="1" dirty="0" smtClean="0">
                <a:latin typeface="Times New Roman" pitchFamily="18" charset="0"/>
                <a:cs typeface="Times New Roman" pitchFamily="18" charset="0"/>
              </a:rPr>
              <a:t>6. Research and Development :</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It invests a lot of money on research and development for improved production process, improving quality of product, designing and innovating new products etc</a:t>
            </a:r>
            <a:endParaRPr lang="en-US" sz="2500" u="sng"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Disadvantages of JSC</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4953000"/>
          </a:xfrm>
        </p:spPr>
        <p:txBody>
          <a:bodyPr>
            <a:normAutofit fontScale="85000" lnSpcReduction="20000"/>
          </a:bodyPr>
          <a:lstStyle/>
          <a:p>
            <a:pPr>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1. Formation is not easy :</a:t>
            </a:r>
            <a:r>
              <a:rPr lang="en-US" dirty="0" smtClean="0">
                <a:latin typeface="Times New Roman" pitchFamily="18" charset="0"/>
                <a:cs typeface="Times New Roman" pitchFamily="18" charset="0"/>
              </a:rPr>
              <a:t> To act as a legal entity a company has to fulfill various legal and procedural formalities making it a complicated process.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 Double Taxation :</a:t>
            </a:r>
            <a:r>
              <a:rPr lang="en-US" dirty="0" smtClean="0">
                <a:latin typeface="Times New Roman" pitchFamily="18" charset="0"/>
                <a:cs typeface="Times New Roman" pitchFamily="18" charset="0"/>
              </a:rPr>
              <a:t> This is the biggest disadvantage which the company faces. Firstly, company needs to pay tax for the earned profits and again the shareholders are taxed for the earned income.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6019800"/>
          </a:xfrm>
        </p:spPr>
        <p:txBody>
          <a:bodyPr>
            <a:normAutofit fontScale="70000" lnSpcReduction="20000"/>
          </a:bodyPr>
          <a:lstStyle/>
          <a:p>
            <a:pPr>
              <a:buNone/>
            </a:pPr>
            <a:r>
              <a:rPr lang="en-US" dirty="0" smtClean="0">
                <a:latin typeface="Times New Roman" pitchFamily="18" charset="0"/>
                <a:cs typeface="Times New Roman" pitchFamily="18" charset="0"/>
              </a:rPr>
              <a:t>    (5) Formation : A company requires services of qualified persons for getting it registered. </a:t>
            </a:r>
            <a:r>
              <a:rPr lang="en-US" u="sng" dirty="0" smtClean="0">
                <a:latin typeface="Times New Roman" pitchFamily="18" charset="0"/>
                <a:cs typeface="Times New Roman" pitchFamily="18" charset="0"/>
              </a:rPr>
              <a:t>It involves a lot of money and time for incorporation</a:t>
            </a:r>
            <a:r>
              <a:rPr lang="en-US" dirty="0" smtClean="0">
                <a:latin typeface="Times New Roman" pitchFamily="18" charset="0"/>
                <a:cs typeface="Times New Roman" pitchFamily="18" charset="0"/>
              </a:rPr>
              <a:t>. On the other hand </a:t>
            </a:r>
            <a:r>
              <a:rPr lang="en-US" u="sng" dirty="0" smtClean="0">
                <a:latin typeface="Times New Roman" pitchFamily="18" charset="0"/>
                <a:cs typeface="Times New Roman" pitchFamily="18" charset="0"/>
              </a:rPr>
              <a:t>a Sole Trading and Partnership can be started at any time without going through various legal formalities</a:t>
            </a:r>
            <a:r>
              <a:rPr lang="en-US" dirty="0" smtClean="0">
                <a:latin typeface="Times New Roman" pitchFamily="18" charset="0"/>
                <a:cs typeface="Times New Roman" pitchFamily="18" charset="0"/>
              </a:rPr>
              <a:t>. They are easy to form.</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(6) </a:t>
            </a:r>
            <a:r>
              <a:rPr lang="en-US" u="sng" dirty="0" smtClean="0">
                <a:latin typeface="Times New Roman" pitchFamily="18" charset="0"/>
                <a:cs typeface="Times New Roman" pitchFamily="18" charset="0"/>
              </a:rPr>
              <a:t>Government Regulations</a:t>
            </a:r>
            <a:r>
              <a:rPr lang="en-US" dirty="0" smtClean="0">
                <a:latin typeface="Times New Roman" pitchFamily="18" charset="0"/>
                <a:cs typeface="Times New Roman" pitchFamily="18" charset="0"/>
              </a:rPr>
              <a:t> : A number of formalities must be fulfilled while incorporating a company. A Company is expected to provide a large number of information to the government every year. </a:t>
            </a:r>
            <a:r>
              <a:rPr lang="en-US" u="sng" dirty="0" smtClean="0">
                <a:latin typeface="Times New Roman" pitchFamily="18" charset="0"/>
                <a:cs typeface="Times New Roman" pitchFamily="18" charset="0"/>
              </a:rPr>
              <a:t>A Sole Trading is not expected to meet any legal requirements. Similarly Partnership is also free from government regulations</a:t>
            </a:r>
            <a:r>
              <a:rPr lang="en-US" dirty="0" smtClean="0">
                <a:latin typeface="Times New Roman" pitchFamily="18" charset="0"/>
                <a:cs typeface="Times New Roman" pitchFamily="18" charset="0"/>
              </a:rPr>
              <a: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(7) Ownership and Management : </a:t>
            </a:r>
            <a:r>
              <a:rPr lang="en-US" u="sng" dirty="0" smtClean="0">
                <a:latin typeface="Times New Roman" pitchFamily="18" charset="0"/>
                <a:cs typeface="Times New Roman" pitchFamily="18" charset="0"/>
              </a:rPr>
              <a:t>There is a direct relationship between ownership and management in sole trading concern and partnership firms</a:t>
            </a:r>
            <a:r>
              <a:rPr lang="en-US" dirty="0" smtClean="0">
                <a:latin typeface="Times New Roman" pitchFamily="18" charset="0"/>
                <a:cs typeface="Times New Roman" pitchFamily="18" charset="0"/>
              </a:rPr>
              <a:t>. But in company management and ownership are in two different hands. All the owners (shareholders) cannot participate in day-to-day activities of the concern.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(8) Tax Liability : Various forms of organization are assessed to income tax on different basis</a:t>
            </a:r>
            <a:r>
              <a:rPr lang="en-US" u="sng" dirty="0" smtClean="0">
                <a:latin typeface="Times New Roman" pitchFamily="18" charset="0"/>
                <a:cs typeface="Times New Roman" pitchFamily="18" charset="0"/>
              </a:rPr>
              <a:t>. A company has more tax liability as compared to sole trading or a partnership</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19800"/>
          </a:xfrm>
        </p:spPr>
        <p:txBody>
          <a:bodyPr>
            <a:normAutofit/>
          </a:bodyPr>
          <a:lstStyle/>
          <a:p>
            <a:pPr>
              <a:buNone/>
            </a:pPr>
            <a:r>
              <a:rPr lang="en-US" sz="2200" b="1" dirty="0" smtClean="0">
                <a:latin typeface="Times New Roman" pitchFamily="18" charset="0"/>
                <a:cs typeface="Times New Roman" pitchFamily="18" charset="0"/>
              </a:rPr>
              <a:t>    3. Excessive Government Control :</a:t>
            </a:r>
            <a:r>
              <a:rPr lang="en-US" sz="2200" dirty="0" smtClean="0">
                <a:latin typeface="Times New Roman" pitchFamily="18" charset="0"/>
                <a:cs typeface="Times New Roman" pitchFamily="18" charset="0"/>
              </a:rPr>
              <a:t> A company has to comply with provisions of several acts, non-compliance of which can cause a company heavy penalty. This affects the smooth functioning of a company.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4. Delay in Policy Decisions :</a:t>
            </a:r>
            <a:r>
              <a:rPr lang="en-US" sz="2200" dirty="0" smtClean="0">
                <a:latin typeface="Times New Roman" pitchFamily="18" charset="0"/>
                <a:cs typeface="Times New Roman" pitchFamily="18" charset="0"/>
              </a:rPr>
              <a:t> All the legal and procedural formalities which are required to fulfill before making policies of the company delay the policy decisions. </a:t>
            </a:r>
            <a:br>
              <a:rPr lang="en-US" sz="2200" dirty="0" smtClean="0">
                <a:latin typeface="Times New Roman" pitchFamily="18" charset="0"/>
                <a:cs typeface="Times New Roman" pitchFamily="18" charset="0"/>
              </a:rPr>
            </a:br>
            <a:endParaRPr lang="en-US" sz="2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latin typeface="Times New Roman" pitchFamily="18" charset="0"/>
                <a:cs typeface="Times New Roman" pitchFamily="18" charset="0"/>
              </a:rPr>
              <a:t>     </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Classification of Joint stock Companies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33400" y="1219200"/>
            <a:ext cx="8610600" cy="523220"/>
          </a:xfrm>
          <a:prstGeom prst="rect">
            <a:avLst/>
          </a:prstGeom>
          <a:noFill/>
          <a:ln w="9525">
            <a:noFill/>
            <a:miter lim="800000"/>
            <a:headEnd/>
            <a:tailEnd/>
          </a:ln>
        </p:spPr>
        <p:txBody>
          <a:bodyPr wrap="square">
            <a:spAutoFit/>
          </a:bodyPr>
          <a:lstStyle/>
          <a:p>
            <a:pPr algn="ctr">
              <a:spcBef>
                <a:spcPct val="50000"/>
              </a:spcBef>
            </a:pPr>
            <a:r>
              <a:rPr lang="en-US" sz="2800" dirty="0">
                <a:latin typeface="Times New Roman" pitchFamily="18" charset="0"/>
                <a:cs typeface="Times New Roman" pitchFamily="18" charset="0"/>
              </a:rPr>
              <a:t>Classification according to number of Members</a:t>
            </a:r>
          </a:p>
        </p:txBody>
      </p:sp>
      <p:sp>
        <p:nvSpPr>
          <p:cNvPr id="57347" name="Line 3"/>
          <p:cNvSpPr>
            <a:spLocks noChangeShapeType="1"/>
          </p:cNvSpPr>
          <p:nvPr/>
        </p:nvSpPr>
        <p:spPr bwMode="auto">
          <a:xfrm>
            <a:off x="4038600" y="2209800"/>
            <a:ext cx="0" cy="685800"/>
          </a:xfrm>
          <a:prstGeom prst="line">
            <a:avLst/>
          </a:prstGeom>
          <a:noFill/>
          <a:ln w="9525">
            <a:solidFill>
              <a:schemeClr val="tx1"/>
            </a:solidFill>
            <a:round/>
            <a:headEnd/>
            <a:tailEnd/>
          </a:ln>
        </p:spPr>
        <p:txBody>
          <a:bodyPr/>
          <a:lstStyle/>
          <a:p>
            <a:endParaRPr lang="en-US"/>
          </a:p>
        </p:txBody>
      </p:sp>
      <p:sp>
        <p:nvSpPr>
          <p:cNvPr id="57348" name="Line 4"/>
          <p:cNvSpPr>
            <a:spLocks noChangeShapeType="1"/>
          </p:cNvSpPr>
          <p:nvPr/>
        </p:nvSpPr>
        <p:spPr bwMode="auto">
          <a:xfrm>
            <a:off x="1066800" y="2895600"/>
            <a:ext cx="7162800" cy="0"/>
          </a:xfrm>
          <a:prstGeom prst="line">
            <a:avLst/>
          </a:prstGeom>
          <a:noFill/>
          <a:ln w="9525">
            <a:solidFill>
              <a:schemeClr val="tx1"/>
            </a:solidFill>
            <a:round/>
            <a:headEnd/>
            <a:tailEnd/>
          </a:ln>
        </p:spPr>
        <p:txBody>
          <a:bodyPr/>
          <a:lstStyle/>
          <a:p>
            <a:endParaRPr lang="en-US"/>
          </a:p>
        </p:txBody>
      </p:sp>
      <p:sp>
        <p:nvSpPr>
          <p:cNvPr id="57349" name="Line 5"/>
          <p:cNvSpPr>
            <a:spLocks noChangeShapeType="1"/>
          </p:cNvSpPr>
          <p:nvPr/>
        </p:nvSpPr>
        <p:spPr bwMode="auto">
          <a:xfrm>
            <a:off x="1066800" y="2895600"/>
            <a:ext cx="0" cy="609600"/>
          </a:xfrm>
          <a:prstGeom prst="line">
            <a:avLst/>
          </a:prstGeom>
          <a:noFill/>
          <a:ln w="9525">
            <a:solidFill>
              <a:schemeClr val="tx1"/>
            </a:solidFill>
            <a:round/>
            <a:headEnd/>
            <a:tailEnd/>
          </a:ln>
        </p:spPr>
        <p:txBody>
          <a:bodyPr/>
          <a:lstStyle/>
          <a:p>
            <a:endParaRPr lang="en-US"/>
          </a:p>
        </p:txBody>
      </p:sp>
      <p:sp>
        <p:nvSpPr>
          <p:cNvPr id="57350" name="Line 6"/>
          <p:cNvSpPr>
            <a:spLocks noChangeShapeType="1"/>
          </p:cNvSpPr>
          <p:nvPr/>
        </p:nvSpPr>
        <p:spPr bwMode="auto">
          <a:xfrm>
            <a:off x="8229600" y="2895600"/>
            <a:ext cx="0" cy="609600"/>
          </a:xfrm>
          <a:prstGeom prst="line">
            <a:avLst/>
          </a:prstGeom>
          <a:noFill/>
          <a:ln w="9525">
            <a:solidFill>
              <a:schemeClr val="tx1"/>
            </a:solidFill>
            <a:round/>
            <a:headEnd/>
            <a:tailEnd/>
          </a:ln>
        </p:spPr>
        <p:txBody>
          <a:bodyPr/>
          <a:lstStyle/>
          <a:p>
            <a:endParaRPr lang="en-US"/>
          </a:p>
        </p:txBody>
      </p:sp>
      <p:sp>
        <p:nvSpPr>
          <p:cNvPr id="57351" name="Text Box 7"/>
          <p:cNvSpPr txBox="1">
            <a:spLocks noChangeArrowheads="1"/>
          </p:cNvSpPr>
          <p:nvPr/>
        </p:nvSpPr>
        <p:spPr bwMode="auto">
          <a:xfrm>
            <a:off x="685800" y="3581400"/>
            <a:ext cx="1828800" cy="946150"/>
          </a:xfrm>
          <a:prstGeom prst="rect">
            <a:avLst/>
          </a:prstGeom>
          <a:noFill/>
          <a:ln w="9525">
            <a:noFill/>
            <a:miter lim="800000"/>
            <a:headEnd/>
            <a:tailEnd/>
          </a:ln>
        </p:spPr>
        <p:txBody>
          <a:bodyPr>
            <a:spAutoFit/>
          </a:bodyPr>
          <a:lstStyle/>
          <a:p>
            <a:pPr>
              <a:spcBef>
                <a:spcPct val="50000"/>
              </a:spcBef>
            </a:pPr>
            <a:r>
              <a:rPr lang="en-US" sz="2800" dirty="0">
                <a:latin typeface="Times New Roman" pitchFamily="18" charset="0"/>
                <a:cs typeface="Times New Roman" pitchFamily="18" charset="0"/>
              </a:rPr>
              <a:t>Private Company</a:t>
            </a:r>
          </a:p>
        </p:txBody>
      </p:sp>
      <p:sp>
        <p:nvSpPr>
          <p:cNvPr id="57352" name="Text Box 8"/>
          <p:cNvSpPr txBox="1">
            <a:spLocks noChangeArrowheads="1"/>
          </p:cNvSpPr>
          <p:nvPr/>
        </p:nvSpPr>
        <p:spPr bwMode="auto">
          <a:xfrm>
            <a:off x="7391400" y="3581400"/>
            <a:ext cx="1752600" cy="946150"/>
          </a:xfrm>
          <a:prstGeom prst="rect">
            <a:avLst/>
          </a:prstGeom>
          <a:noFill/>
          <a:ln w="9525">
            <a:noFill/>
            <a:miter lim="800000"/>
            <a:headEnd/>
            <a:tailEnd/>
          </a:ln>
        </p:spPr>
        <p:txBody>
          <a:bodyPr>
            <a:spAutoFit/>
          </a:bodyPr>
          <a:lstStyle/>
          <a:p>
            <a:pPr>
              <a:spcBef>
                <a:spcPct val="50000"/>
              </a:spcBef>
            </a:pPr>
            <a:r>
              <a:rPr lang="en-US" sz="2800" dirty="0">
                <a:latin typeface="Times New Roman" pitchFamily="18" charset="0"/>
                <a:cs typeface="Times New Roman" pitchFamily="18" charset="0"/>
              </a:rPr>
              <a:t>Public Company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600200" y="1981200"/>
            <a:ext cx="5867400" cy="519113"/>
          </a:xfrm>
          <a:prstGeom prst="rect">
            <a:avLst/>
          </a:prstGeom>
          <a:noFill/>
          <a:ln w="9525">
            <a:noFill/>
            <a:miter lim="800000"/>
            <a:headEnd/>
            <a:tailEnd/>
          </a:ln>
        </p:spPr>
        <p:txBody>
          <a:bodyPr>
            <a:spAutoFit/>
          </a:bodyPr>
          <a:lstStyle/>
          <a:p>
            <a:pPr algn="ctr">
              <a:spcBef>
                <a:spcPct val="50000"/>
              </a:spcBef>
            </a:pPr>
            <a:r>
              <a:rPr lang="en-US" sz="2800" dirty="0">
                <a:latin typeface="Times New Roman" pitchFamily="18" charset="0"/>
                <a:cs typeface="Times New Roman" pitchFamily="18" charset="0"/>
              </a:rPr>
              <a:t>On the basis of Liability</a:t>
            </a:r>
          </a:p>
        </p:txBody>
      </p:sp>
      <p:sp>
        <p:nvSpPr>
          <p:cNvPr id="58371" name="Line 3"/>
          <p:cNvSpPr>
            <a:spLocks noChangeShapeType="1"/>
          </p:cNvSpPr>
          <p:nvPr/>
        </p:nvSpPr>
        <p:spPr bwMode="auto">
          <a:xfrm>
            <a:off x="4191000" y="2590800"/>
            <a:ext cx="0" cy="533400"/>
          </a:xfrm>
          <a:prstGeom prst="line">
            <a:avLst/>
          </a:prstGeom>
          <a:noFill/>
          <a:ln w="9525">
            <a:solidFill>
              <a:schemeClr val="tx1"/>
            </a:solidFill>
            <a:round/>
            <a:headEnd/>
            <a:tailEnd/>
          </a:ln>
        </p:spPr>
        <p:txBody>
          <a:bodyPr/>
          <a:lstStyle/>
          <a:p>
            <a:endParaRPr lang="en-US"/>
          </a:p>
        </p:txBody>
      </p:sp>
      <p:sp>
        <p:nvSpPr>
          <p:cNvPr id="58372" name="Line 4"/>
          <p:cNvSpPr>
            <a:spLocks noChangeShapeType="1"/>
          </p:cNvSpPr>
          <p:nvPr/>
        </p:nvSpPr>
        <p:spPr bwMode="auto">
          <a:xfrm>
            <a:off x="838200" y="3124200"/>
            <a:ext cx="6781800" cy="0"/>
          </a:xfrm>
          <a:prstGeom prst="line">
            <a:avLst/>
          </a:prstGeom>
          <a:noFill/>
          <a:ln w="9525">
            <a:solidFill>
              <a:schemeClr val="tx1"/>
            </a:solidFill>
            <a:round/>
            <a:headEnd/>
            <a:tailEnd/>
          </a:ln>
        </p:spPr>
        <p:txBody>
          <a:bodyPr/>
          <a:lstStyle/>
          <a:p>
            <a:endParaRPr lang="en-US"/>
          </a:p>
        </p:txBody>
      </p:sp>
      <p:sp>
        <p:nvSpPr>
          <p:cNvPr id="58373" name="Line 5"/>
          <p:cNvSpPr>
            <a:spLocks noChangeShapeType="1"/>
          </p:cNvSpPr>
          <p:nvPr/>
        </p:nvSpPr>
        <p:spPr bwMode="auto">
          <a:xfrm>
            <a:off x="838200" y="3124200"/>
            <a:ext cx="0" cy="685800"/>
          </a:xfrm>
          <a:prstGeom prst="line">
            <a:avLst/>
          </a:prstGeom>
          <a:noFill/>
          <a:ln w="9525">
            <a:solidFill>
              <a:schemeClr val="tx1"/>
            </a:solidFill>
            <a:round/>
            <a:headEnd/>
            <a:tailEnd/>
          </a:ln>
        </p:spPr>
        <p:txBody>
          <a:bodyPr/>
          <a:lstStyle/>
          <a:p>
            <a:endParaRPr lang="en-US"/>
          </a:p>
        </p:txBody>
      </p:sp>
      <p:sp>
        <p:nvSpPr>
          <p:cNvPr id="58374" name="Line 6"/>
          <p:cNvSpPr>
            <a:spLocks noChangeShapeType="1"/>
          </p:cNvSpPr>
          <p:nvPr/>
        </p:nvSpPr>
        <p:spPr bwMode="auto">
          <a:xfrm>
            <a:off x="4191000" y="3124200"/>
            <a:ext cx="0" cy="685800"/>
          </a:xfrm>
          <a:prstGeom prst="line">
            <a:avLst/>
          </a:prstGeom>
          <a:noFill/>
          <a:ln w="9525">
            <a:solidFill>
              <a:schemeClr val="tx1"/>
            </a:solidFill>
            <a:round/>
            <a:headEnd/>
            <a:tailEnd/>
          </a:ln>
        </p:spPr>
        <p:txBody>
          <a:bodyPr/>
          <a:lstStyle/>
          <a:p>
            <a:endParaRPr lang="en-US"/>
          </a:p>
        </p:txBody>
      </p:sp>
      <p:sp>
        <p:nvSpPr>
          <p:cNvPr id="58375" name="Line 7"/>
          <p:cNvSpPr>
            <a:spLocks noChangeShapeType="1"/>
          </p:cNvSpPr>
          <p:nvPr/>
        </p:nvSpPr>
        <p:spPr bwMode="auto">
          <a:xfrm>
            <a:off x="7620000" y="3124200"/>
            <a:ext cx="0" cy="685800"/>
          </a:xfrm>
          <a:prstGeom prst="line">
            <a:avLst/>
          </a:prstGeom>
          <a:noFill/>
          <a:ln w="9525">
            <a:solidFill>
              <a:schemeClr val="tx1"/>
            </a:solidFill>
            <a:round/>
            <a:headEnd/>
            <a:tailEnd/>
          </a:ln>
        </p:spPr>
        <p:txBody>
          <a:bodyPr/>
          <a:lstStyle/>
          <a:p>
            <a:endParaRPr lang="en-US"/>
          </a:p>
        </p:txBody>
      </p:sp>
      <p:sp>
        <p:nvSpPr>
          <p:cNvPr id="58376" name="Text Box 8"/>
          <p:cNvSpPr txBox="1">
            <a:spLocks noChangeArrowheads="1"/>
          </p:cNvSpPr>
          <p:nvPr/>
        </p:nvSpPr>
        <p:spPr bwMode="auto">
          <a:xfrm>
            <a:off x="304800" y="3733800"/>
            <a:ext cx="2209800" cy="1373188"/>
          </a:xfrm>
          <a:prstGeom prst="rect">
            <a:avLst/>
          </a:prstGeom>
          <a:noFill/>
          <a:ln w="9525">
            <a:noFill/>
            <a:miter lim="800000"/>
            <a:headEnd/>
            <a:tailEnd/>
          </a:ln>
        </p:spPr>
        <p:txBody>
          <a:bodyPr>
            <a:spAutoFit/>
          </a:bodyPr>
          <a:lstStyle/>
          <a:p>
            <a:pPr>
              <a:spcBef>
                <a:spcPct val="50000"/>
              </a:spcBef>
            </a:pPr>
            <a:r>
              <a:rPr lang="en-US" sz="2800" dirty="0">
                <a:latin typeface="Times New Roman" pitchFamily="18" charset="0"/>
                <a:cs typeface="Times New Roman" pitchFamily="18" charset="0"/>
              </a:rPr>
              <a:t>Company with Limited Liability</a:t>
            </a:r>
          </a:p>
        </p:txBody>
      </p:sp>
      <p:sp>
        <p:nvSpPr>
          <p:cNvPr id="58377" name="Text Box 9"/>
          <p:cNvSpPr txBox="1">
            <a:spLocks noChangeArrowheads="1"/>
          </p:cNvSpPr>
          <p:nvPr/>
        </p:nvSpPr>
        <p:spPr bwMode="auto">
          <a:xfrm>
            <a:off x="3505200" y="3810000"/>
            <a:ext cx="2895600" cy="1373188"/>
          </a:xfrm>
          <a:prstGeom prst="rect">
            <a:avLst/>
          </a:prstGeom>
          <a:noFill/>
          <a:ln w="9525">
            <a:noFill/>
            <a:miter lim="800000"/>
            <a:headEnd/>
            <a:tailEnd/>
          </a:ln>
        </p:spPr>
        <p:txBody>
          <a:bodyPr>
            <a:spAutoFit/>
          </a:bodyPr>
          <a:lstStyle/>
          <a:p>
            <a:pPr>
              <a:spcBef>
                <a:spcPct val="50000"/>
              </a:spcBef>
            </a:pPr>
            <a:r>
              <a:rPr lang="en-US" sz="2800" dirty="0">
                <a:latin typeface="Times New Roman" pitchFamily="18" charset="0"/>
                <a:cs typeface="Times New Roman" pitchFamily="18" charset="0"/>
              </a:rPr>
              <a:t>Company with Unlimited Liability</a:t>
            </a:r>
          </a:p>
        </p:txBody>
      </p:sp>
      <p:sp>
        <p:nvSpPr>
          <p:cNvPr id="58378" name="Text Box 10"/>
          <p:cNvSpPr txBox="1">
            <a:spLocks noChangeArrowheads="1"/>
          </p:cNvSpPr>
          <p:nvPr/>
        </p:nvSpPr>
        <p:spPr bwMode="auto">
          <a:xfrm>
            <a:off x="6781800" y="3733800"/>
            <a:ext cx="1981200" cy="1373188"/>
          </a:xfrm>
          <a:prstGeom prst="rect">
            <a:avLst/>
          </a:prstGeom>
          <a:noFill/>
          <a:ln w="9525">
            <a:noFill/>
            <a:miter lim="800000"/>
            <a:headEnd/>
            <a:tailEnd/>
          </a:ln>
        </p:spPr>
        <p:txBody>
          <a:bodyPr>
            <a:spAutoFit/>
          </a:bodyPr>
          <a:lstStyle/>
          <a:p>
            <a:pPr>
              <a:spcBef>
                <a:spcPct val="50000"/>
              </a:spcBef>
            </a:pPr>
            <a:r>
              <a:rPr lang="en-US" sz="2800" dirty="0">
                <a:latin typeface="Times New Roman" pitchFamily="18" charset="0"/>
                <a:cs typeface="Times New Roman" pitchFamily="18" charset="0"/>
              </a:rPr>
              <a:t>Company Limited by Guarantee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143000" y="1752600"/>
            <a:ext cx="6477000" cy="519113"/>
          </a:xfrm>
          <a:prstGeom prst="rect">
            <a:avLst/>
          </a:prstGeom>
          <a:noFill/>
          <a:ln w="9525">
            <a:noFill/>
            <a:miter lim="800000"/>
            <a:headEnd/>
            <a:tailEnd/>
          </a:ln>
        </p:spPr>
        <p:txBody>
          <a:bodyPr>
            <a:spAutoFit/>
          </a:bodyPr>
          <a:lstStyle/>
          <a:p>
            <a:pPr>
              <a:spcBef>
                <a:spcPct val="50000"/>
              </a:spcBef>
            </a:pPr>
            <a:r>
              <a:rPr lang="en-US" sz="2800" dirty="0">
                <a:latin typeface="Times New Roman" pitchFamily="18" charset="0"/>
                <a:cs typeface="Times New Roman" pitchFamily="18" charset="0"/>
              </a:rPr>
              <a:t>Classification on the basis of Control</a:t>
            </a:r>
          </a:p>
        </p:txBody>
      </p:sp>
      <p:sp>
        <p:nvSpPr>
          <p:cNvPr id="59395" name="Line 3"/>
          <p:cNvSpPr>
            <a:spLocks noChangeShapeType="1"/>
          </p:cNvSpPr>
          <p:nvPr/>
        </p:nvSpPr>
        <p:spPr bwMode="auto">
          <a:xfrm>
            <a:off x="3886200" y="2286000"/>
            <a:ext cx="0" cy="609600"/>
          </a:xfrm>
          <a:prstGeom prst="line">
            <a:avLst/>
          </a:prstGeom>
          <a:noFill/>
          <a:ln w="9525">
            <a:solidFill>
              <a:schemeClr val="tx1"/>
            </a:solidFill>
            <a:round/>
            <a:headEnd/>
            <a:tailEnd/>
          </a:ln>
        </p:spPr>
        <p:txBody>
          <a:bodyPr/>
          <a:lstStyle/>
          <a:p>
            <a:endParaRPr lang="en-US"/>
          </a:p>
        </p:txBody>
      </p:sp>
      <p:sp>
        <p:nvSpPr>
          <p:cNvPr id="59396" name="Line 4"/>
          <p:cNvSpPr>
            <a:spLocks noChangeShapeType="1"/>
          </p:cNvSpPr>
          <p:nvPr/>
        </p:nvSpPr>
        <p:spPr bwMode="auto">
          <a:xfrm>
            <a:off x="990600" y="2895600"/>
            <a:ext cx="6019800" cy="0"/>
          </a:xfrm>
          <a:prstGeom prst="line">
            <a:avLst/>
          </a:prstGeom>
          <a:noFill/>
          <a:ln w="9525">
            <a:solidFill>
              <a:schemeClr val="tx1"/>
            </a:solidFill>
            <a:round/>
            <a:headEnd/>
            <a:tailEnd/>
          </a:ln>
        </p:spPr>
        <p:txBody>
          <a:bodyPr/>
          <a:lstStyle/>
          <a:p>
            <a:endParaRPr lang="en-US"/>
          </a:p>
        </p:txBody>
      </p:sp>
      <p:sp>
        <p:nvSpPr>
          <p:cNvPr id="59397" name="Line 5"/>
          <p:cNvSpPr>
            <a:spLocks noChangeShapeType="1"/>
          </p:cNvSpPr>
          <p:nvPr/>
        </p:nvSpPr>
        <p:spPr bwMode="auto">
          <a:xfrm>
            <a:off x="990600" y="2895600"/>
            <a:ext cx="0" cy="685800"/>
          </a:xfrm>
          <a:prstGeom prst="line">
            <a:avLst/>
          </a:prstGeom>
          <a:noFill/>
          <a:ln w="9525">
            <a:solidFill>
              <a:schemeClr val="tx1"/>
            </a:solidFill>
            <a:round/>
            <a:headEnd/>
            <a:tailEnd/>
          </a:ln>
        </p:spPr>
        <p:txBody>
          <a:bodyPr/>
          <a:lstStyle/>
          <a:p>
            <a:endParaRPr lang="en-US"/>
          </a:p>
        </p:txBody>
      </p:sp>
      <p:sp>
        <p:nvSpPr>
          <p:cNvPr id="59398" name="Line 6"/>
          <p:cNvSpPr>
            <a:spLocks noChangeShapeType="1"/>
          </p:cNvSpPr>
          <p:nvPr/>
        </p:nvSpPr>
        <p:spPr bwMode="auto">
          <a:xfrm>
            <a:off x="3886200" y="2895600"/>
            <a:ext cx="0" cy="685800"/>
          </a:xfrm>
          <a:prstGeom prst="line">
            <a:avLst/>
          </a:prstGeom>
          <a:noFill/>
          <a:ln w="9525">
            <a:solidFill>
              <a:schemeClr val="tx1"/>
            </a:solidFill>
            <a:round/>
            <a:headEnd/>
            <a:tailEnd/>
          </a:ln>
        </p:spPr>
        <p:txBody>
          <a:bodyPr/>
          <a:lstStyle/>
          <a:p>
            <a:endParaRPr lang="en-US"/>
          </a:p>
        </p:txBody>
      </p:sp>
      <p:sp>
        <p:nvSpPr>
          <p:cNvPr id="59399" name="Line 7"/>
          <p:cNvSpPr>
            <a:spLocks noChangeShapeType="1"/>
          </p:cNvSpPr>
          <p:nvPr/>
        </p:nvSpPr>
        <p:spPr bwMode="auto">
          <a:xfrm>
            <a:off x="7010400" y="2895600"/>
            <a:ext cx="0" cy="685800"/>
          </a:xfrm>
          <a:prstGeom prst="line">
            <a:avLst/>
          </a:prstGeom>
          <a:noFill/>
          <a:ln w="9525">
            <a:solidFill>
              <a:schemeClr val="tx1"/>
            </a:solidFill>
            <a:round/>
            <a:headEnd/>
            <a:tailEnd/>
          </a:ln>
        </p:spPr>
        <p:txBody>
          <a:bodyPr/>
          <a:lstStyle/>
          <a:p>
            <a:endParaRPr lang="en-US"/>
          </a:p>
        </p:txBody>
      </p:sp>
      <p:sp>
        <p:nvSpPr>
          <p:cNvPr id="59400" name="Text Box 8"/>
          <p:cNvSpPr txBox="1">
            <a:spLocks noChangeArrowheads="1"/>
          </p:cNvSpPr>
          <p:nvPr/>
        </p:nvSpPr>
        <p:spPr bwMode="auto">
          <a:xfrm>
            <a:off x="381000" y="3581400"/>
            <a:ext cx="1828800" cy="946150"/>
          </a:xfrm>
          <a:prstGeom prst="rect">
            <a:avLst/>
          </a:prstGeom>
          <a:noFill/>
          <a:ln w="9525">
            <a:noFill/>
            <a:miter lim="800000"/>
            <a:headEnd/>
            <a:tailEnd/>
          </a:ln>
        </p:spPr>
        <p:txBody>
          <a:bodyPr>
            <a:spAutoFit/>
          </a:bodyPr>
          <a:lstStyle/>
          <a:p>
            <a:pPr algn="ctr">
              <a:spcBef>
                <a:spcPct val="50000"/>
              </a:spcBef>
            </a:pPr>
            <a:r>
              <a:rPr lang="en-US" sz="2800" dirty="0">
                <a:latin typeface="Times New Roman" pitchFamily="18" charset="0"/>
                <a:cs typeface="Times New Roman" pitchFamily="18" charset="0"/>
              </a:rPr>
              <a:t>Holding Company</a:t>
            </a:r>
          </a:p>
        </p:txBody>
      </p:sp>
      <p:sp>
        <p:nvSpPr>
          <p:cNvPr id="59401" name="Text Box 9"/>
          <p:cNvSpPr txBox="1">
            <a:spLocks noChangeArrowheads="1"/>
          </p:cNvSpPr>
          <p:nvPr/>
        </p:nvSpPr>
        <p:spPr bwMode="auto">
          <a:xfrm>
            <a:off x="3200400" y="3581400"/>
            <a:ext cx="1981200" cy="946150"/>
          </a:xfrm>
          <a:prstGeom prst="rect">
            <a:avLst/>
          </a:prstGeom>
          <a:noFill/>
          <a:ln w="9525">
            <a:noFill/>
            <a:miter lim="800000"/>
            <a:headEnd/>
            <a:tailEnd/>
          </a:ln>
        </p:spPr>
        <p:txBody>
          <a:bodyPr>
            <a:spAutoFit/>
          </a:bodyPr>
          <a:lstStyle/>
          <a:p>
            <a:pPr algn="ctr">
              <a:spcBef>
                <a:spcPct val="50000"/>
              </a:spcBef>
            </a:pPr>
            <a:r>
              <a:rPr lang="en-US" sz="2800" dirty="0">
                <a:latin typeface="Times New Roman" pitchFamily="18" charset="0"/>
                <a:cs typeface="Times New Roman" pitchFamily="18" charset="0"/>
              </a:rPr>
              <a:t>Subsidiary Company</a:t>
            </a:r>
          </a:p>
        </p:txBody>
      </p:sp>
      <p:sp>
        <p:nvSpPr>
          <p:cNvPr id="59402" name="Text Box 10"/>
          <p:cNvSpPr txBox="1">
            <a:spLocks noChangeArrowheads="1"/>
          </p:cNvSpPr>
          <p:nvPr/>
        </p:nvSpPr>
        <p:spPr bwMode="auto">
          <a:xfrm>
            <a:off x="6096000" y="3581400"/>
            <a:ext cx="2209800" cy="946150"/>
          </a:xfrm>
          <a:prstGeom prst="rect">
            <a:avLst/>
          </a:prstGeom>
          <a:noFill/>
          <a:ln w="9525">
            <a:noFill/>
            <a:miter lim="800000"/>
            <a:headEnd/>
            <a:tailEnd/>
          </a:ln>
        </p:spPr>
        <p:txBody>
          <a:bodyPr>
            <a:spAutoFit/>
          </a:bodyPr>
          <a:lstStyle/>
          <a:p>
            <a:pPr algn="ctr">
              <a:spcBef>
                <a:spcPct val="50000"/>
              </a:spcBef>
            </a:pPr>
            <a:r>
              <a:rPr lang="en-US" sz="2800" dirty="0">
                <a:latin typeface="Times New Roman" pitchFamily="18" charset="0"/>
                <a:cs typeface="Times New Roman" pitchFamily="18" charset="0"/>
              </a:rPr>
              <a:t>Government Company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Private company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382000" cy="4525963"/>
          </a:xfrm>
        </p:spPr>
        <p:txBody>
          <a:bodyPr>
            <a:normAutofit/>
          </a:bodyPr>
          <a:lstStyle/>
          <a:p>
            <a:pPr>
              <a:buNone/>
            </a:pP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A private company is a voluntary association of 1 or more persons, governed by the company Act 71 of 2008.</a:t>
            </a:r>
          </a:p>
          <a:p>
            <a:pPr>
              <a:buNone/>
            </a:pPr>
            <a:r>
              <a:rPr lang="en-US" sz="2800" dirty="0" smtClean="0">
                <a:latin typeface="Times New Roman" pitchFamily="18" charset="0"/>
                <a:cs typeface="Times New Roman" pitchFamily="18" charset="0"/>
              </a:rPr>
              <a:t>    It is a company with </a:t>
            </a:r>
            <a:r>
              <a:rPr lang="en-US" sz="2800" u="sng" dirty="0" smtClean="0">
                <a:latin typeface="Times New Roman" pitchFamily="18" charset="0"/>
                <a:cs typeface="Times New Roman" pitchFamily="18" charset="0"/>
              </a:rPr>
              <a:t>legal personalities </a:t>
            </a:r>
            <a:r>
              <a:rPr lang="en-US" sz="2800" dirty="0" smtClean="0">
                <a:latin typeface="Times New Roman" pitchFamily="18" charset="0"/>
                <a:cs typeface="Times New Roman" pitchFamily="18" charset="0"/>
              </a:rPr>
              <a:t>and is </a:t>
            </a:r>
            <a:r>
              <a:rPr lang="en-US" sz="2800" u="sng" dirty="0" smtClean="0">
                <a:latin typeface="Times New Roman" pitchFamily="18" charset="0"/>
                <a:cs typeface="Times New Roman" pitchFamily="18" charset="0"/>
              </a:rPr>
              <a:t>prohibited from offering its shares to the public</a:t>
            </a:r>
            <a:r>
              <a:rPr lang="en-US" sz="2800" dirty="0" smtClean="0">
                <a:latin typeface="Times New Roman" pitchFamily="18" charset="0"/>
                <a:cs typeface="Times New Roman" pitchFamily="18" charset="0"/>
              </a:rPr>
              <a:t>, i.e. the transferability of its shares is restricted. </a:t>
            </a: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Characteristics of a private company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382000" cy="5029200"/>
          </a:xfrm>
        </p:spPr>
        <p:txBody>
          <a:bodyPr>
            <a:normAutofit/>
          </a:bodyPr>
          <a:lstStyle/>
          <a:p>
            <a:r>
              <a:rPr lang="en-US" dirty="0" smtClean="0">
                <a:latin typeface="Times New Roman" pitchFamily="18" charset="0"/>
                <a:cs typeface="Times New Roman" pitchFamily="18" charset="0"/>
              </a:rPr>
              <a:t>1 or more persons may incorporate a private company. </a:t>
            </a:r>
          </a:p>
          <a:p>
            <a:r>
              <a:rPr lang="en-IN" u="sng" dirty="0" smtClean="0">
                <a:latin typeface="Times New Roman" pitchFamily="18" charset="0"/>
                <a:cs typeface="Times New Roman" pitchFamily="18" charset="0"/>
              </a:rPr>
              <a:t>Private companies are not obliged to establish committees of the board, but it is recommended in order to provide greater accountability and transparency within the company</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board of a private company must comprise at least one director (1 or more directors).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382000" cy="6324600"/>
          </a:xfrm>
        </p:spPr>
        <p:txBody>
          <a:bodyPr>
            <a:norm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Minimum 2 and maximum 50 shareholders</a:t>
            </a:r>
            <a:endParaRPr lang="en-US" u="sng" dirty="0" smtClean="0">
              <a:latin typeface="Times New Roman" pitchFamily="18" charset="0"/>
              <a:cs typeface="Times New Roman" pitchFamily="18" charset="0"/>
            </a:endParaRPr>
          </a:p>
          <a:p>
            <a:r>
              <a:rPr lang="en-US" u="sng" dirty="0" smtClean="0">
                <a:latin typeface="Times New Roman" pitchFamily="18" charset="0"/>
                <a:cs typeface="Times New Roman" pitchFamily="18" charset="0"/>
              </a:rPr>
              <a:t>A private company has a separate legal personality. Shareholders have limited liability.</a:t>
            </a:r>
          </a:p>
          <a:p>
            <a:r>
              <a:rPr lang="en-US" u="sng" dirty="0" smtClean="0">
                <a:latin typeface="Times New Roman" pitchFamily="18" charset="0"/>
                <a:cs typeface="Times New Roman" pitchFamily="18" charset="0"/>
              </a:rPr>
              <a:t>Stocks cannot be traded on exchanges and private equity cannot be raised .</a:t>
            </a:r>
          </a:p>
          <a:p>
            <a:r>
              <a:rPr lang="en-US" u="sng" dirty="0" smtClean="0">
                <a:latin typeface="Times New Roman" pitchFamily="18" charset="0"/>
                <a:cs typeface="Times New Roman" pitchFamily="18" charset="0"/>
              </a:rPr>
              <a:t>Shares cannot be transferred.</a:t>
            </a:r>
          </a:p>
          <a:p>
            <a:r>
              <a:rPr lang="en-US" u="sng" dirty="0" smtClean="0">
                <a:latin typeface="Times New Roman" pitchFamily="18" charset="0"/>
                <a:cs typeface="Times New Roman" pitchFamily="18" charset="0"/>
              </a:rPr>
              <a:t>Minimum capital required is 100,000.</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company</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According to companies act 2000,a public company means a company which is:</a:t>
            </a:r>
          </a:p>
          <a:p>
            <a:pPr marL="514350" indent="-514350">
              <a:buAutoNum type="alphaUcParenR"/>
            </a:pPr>
            <a:r>
              <a:rPr lang="en-US" dirty="0" smtClean="0">
                <a:latin typeface="Times New Roman" pitchFamily="18" charset="0"/>
                <a:cs typeface="Times New Roman" pitchFamily="18" charset="0"/>
              </a:rPr>
              <a:t>Which is not a private company</a:t>
            </a:r>
          </a:p>
          <a:p>
            <a:pPr marL="514350" indent="-514350">
              <a:buAutoNum type="alphaUcParenR"/>
            </a:pPr>
            <a:r>
              <a:rPr lang="en-US" u="sng" dirty="0" smtClean="0">
                <a:latin typeface="Times New Roman" pitchFamily="18" charset="0"/>
                <a:cs typeface="Times New Roman" pitchFamily="18" charset="0"/>
              </a:rPr>
              <a:t>Minimum paid up capital of five lakh rupees</a:t>
            </a:r>
            <a:endParaRPr lang="en-US"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u="sng" dirty="0" smtClean="0">
                <a:latin typeface="Times New Roman" pitchFamily="18" charset="0"/>
                <a:cs typeface="Times New Roman" pitchFamily="18" charset="0"/>
              </a:rPr>
              <a:t>Minimum seven members </a:t>
            </a:r>
            <a:r>
              <a:rPr lang="en-US" dirty="0" smtClean="0">
                <a:latin typeface="Times New Roman" pitchFamily="18" charset="0"/>
                <a:cs typeface="Times New Roman" pitchFamily="18" charset="0"/>
              </a:rPr>
              <a:t>are required to form a public ltd company.</a:t>
            </a:r>
          </a:p>
          <a:p>
            <a:r>
              <a:rPr lang="en-US" u="sng" dirty="0" smtClean="0">
                <a:latin typeface="Times New Roman" pitchFamily="18" charset="0"/>
                <a:cs typeface="Times New Roman" pitchFamily="18" charset="0"/>
              </a:rPr>
              <a:t>There is no restriction on maximum number of members</a:t>
            </a:r>
            <a:r>
              <a:rPr lang="en-US" dirty="0" smtClean="0">
                <a:latin typeface="Times New Roman" pitchFamily="18" charset="0"/>
                <a:cs typeface="Times New Roman" pitchFamily="18" charset="0"/>
              </a:rPr>
              <a:t>.</a:t>
            </a:r>
          </a:p>
          <a:p>
            <a:r>
              <a:rPr lang="en-US" u="sng" dirty="0" smtClean="0">
                <a:latin typeface="Times New Roman" pitchFamily="18" charset="0"/>
                <a:cs typeface="Times New Roman" pitchFamily="18" charset="0"/>
              </a:rPr>
              <a:t>The shares allotted to members are freely transferable</a:t>
            </a:r>
          </a:p>
          <a:p>
            <a:r>
              <a:rPr lang="en-US" dirty="0" smtClean="0">
                <a:latin typeface="Times New Roman" pitchFamily="18" charset="0"/>
                <a:cs typeface="Times New Roman" pitchFamily="18" charset="0"/>
              </a:rPr>
              <a:t>These company can raise fund through open invitation by selling its share</a:t>
            </a:r>
          </a:p>
          <a:p>
            <a:r>
              <a:rPr lang="en-US" dirty="0" smtClean="0">
                <a:latin typeface="Times New Roman" pitchFamily="18" charset="0"/>
                <a:cs typeface="Times New Roman" pitchFamily="18" charset="0"/>
              </a:rPr>
              <a:t>These companies are required to write either public limited , or limited after there name.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Autofit/>
          </a:bodyPr>
          <a:lstStyle/>
          <a:p>
            <a:r>
              <a:rPr lang="en-US" sz="3000" dirty="0" smtClean="0">
                <a:latin typeface="Times New Roman" pitchFamily="18" charset="0"/>
                <a:cs typeface="Times New Roman" pitchFamily="18" charset="0"/>
              </a:rPr>
              <a:t>TYPES OF BUSINESS ORGANISATIONS</a:t>
            </a:r>
            <a:endParaRPr lang="en-US" sz="3000" dirty="0">
              <a:latin typeface="Times New Roman" pitchFamily="18" charset="0"/>
              <a:cs typeface="Times New Roman" pitchFamily="18" charset="0"/>
            </a:endParaRPr>
          </a:p>
        </p:txBody>
      </p:sp>
      <p:sp>
        <p:nvSpPr>
          <p:cNvPr id="3" name="Content Placeholder 2"/>
          <p:cNvSpPr>
            <a:spLocks noGrp="1"/>
          </p:cNvSpPr>
          <p:nvPr>
            <p:ph idx="1"/>
          </p:nvPr>
        </p:nvSpPr>
        <p:spPr>
          <a:xfrm>
            <a:off x="0" y="1524000"/>
            <a:ext cx="8839200" cy="4953000"/>
          </a:xfrm>
        </p:spPr>
        <p:txBody>
          <a:bodyPr>
            <a:normAutofit/>
          </a:bodyPr>
          <a:lstStyle/>
          <a:p>
            <a:r>
              <a:rPr lang="en-US" dirty="0" smtClean="0">
                <a:latin typeface="Times New Roman" pitchFamily="18" charset="0"/>
                <a:cs typeface="Times New Roman" pitchFamily="18" charset="0"/>
              </a:rPr>
              <a:t>Sole Proprietorship</a:t>
            </a:r>
          </a:p>
          <a:p>
            <a:r>
              <a:rPr lang="en-US" dirty="0" smtClean="0">
                <a:latin typeface="Times New Roman" pitchFamily="18" charset="0"/>
                <a:cs typeface="Times New Roman" pitchFamily="18" charset="0"/>
              </a:rPr>
              <a:t>Joint Hindu Family Business</a:t>
            </a:r>
          </a:p>
          <a:p>
            <a:r>
              <a:rPr lang="en-US" dirty="0" smtClean="0">
                <a:latin typeface="Times New Roman" pitchFamily="18" charset="0"/>
                <a:cs typeface="Times New Roman" pitchFamily="18" charset="0"/>
              </a:rPr>
              <a:t>Partnership Firm</a:t>
            </a:r>
          </a:p>
          <a:p>
            <a:r>
              <a:rPr lang="en-US" dirty="0" smtClean="0">
                <a:latin typeface="Times New Roman" pitchFamily="18" charset="0"/>
                <a:cs typeface="Times New Roman" pitchFamily="18" charset="0"/>
              </a:rPr>
              <a:t>Joint Stock Company</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1.) Private Limited</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 Public Limited</a:t>
            </a:r>
          </a:p>
          <a:p>
            <a:r>
              <a:rPr lang="en-US" dirty="0" smtClean="0">
                <a:latin typeface="Times New Roman" pitchFamily="18" charset="0"/>
                <a:cs typeface="Times New Roman" pitchFamily="18" charset="0"/>
              </a:rPr>
              <a:t>Co-operative Society</a:t>
            </a:r>
          </a:p>
          <a:p>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52400"/>
            <a:ext cx="8229600" cy="1143000"/>
          </a:xfrm>
        </p:spPr>
        <p:txBody>
          <a:bodyPr/>
          <a:lstStyle/>
          <a:p>
            <a:pPr eaLnBrk="1" hangingPunct="1"/>
            <a:r>
              <a:rPr lang="en-US" altLang="en-US" sz="4000" dirty="0" smtClean="0">
                <a:latin typeface="Times New Roman" pitchFamily="18" charset="0"/>
                <a:cs typeface="Times New Roman" pitchFamily="18" charset="0"/>
              </a:rPr>
              <a:t>Differences</a:t>
            </a:r>
          </a:p>
        </p:txBody>
      </p:sp>
      <p:sp>
        <p:nvSpPr>
          <p:cNvPr id="51203" name="AutoShape 3"/>
          <p:cNvSpPr>
            <a:spLocks noGrp="1" noChangeArrowheads="1"/>
          </p:cNvSpPr>
          <p:nvPr>
            <p:ph type="body" sz="half" idx="1"/>
          </p:nvPr>
        </p:nvSpPr>
        <p:spPr>
          <a:xfrm>
            <a:off x="533400" y="2286000"/>
            <a:ext cx="3898900" cy="3241675"/>
          </a:xfrm>
          <a:solidFill>
            <a:schemeClr val="accent1">
              <a:lumMod val="40000"/>
              <a:lumOff val="60000"/>
              <a:alpha val="37000"/>
            </a:schemeClr>
          </a:solidFill>
        </p:spPr>
        <p:txBody>
          <a:bodyPr/>
          <a:lstStyle/>
          <a:p>
            <a:pPr eaLnBrk="1" hangingPunct="1">
              <a:buFont typeface="Wingdings" panose="05000000000000000000" pitchFamily="2" charset="2"/>
              <a:buChar char="Ø"/>
              <a:defRPr/>
            </a:pPr>
            <a:r>
              <a:rPr lang="en-IN" altLang="en-US" sz="2300" dirty="0" smtClean="0">
                <a:latin typeface="Times New Roman" pitchFamily="18" charset="0"/>
                <a:cs typeface="Times New Roman" pitchFamily="18" charset="0"/>
              </a:rPr>
              <a:t>Min. 2 persons required</a:t>
            </a:r>
          </a:p>
          <a:p>
            <a:pPr eaLnBrk="1" hangingPunct="1">
              <a:buFont typeface="Wingdings" panose="05000000000000000000" pitchFamily="2" charset="2"/>
              <a:buChar char="Ø"/>
              <a:defRPr/>
            </a:pPr>
            <a:r>
              <a:rPr lang="en-IN" altLang="en-US" sz="2300" dirty="0" smtClean="0">
                <a:latin typeface="Times New Roman" pitchFamily="18" charset="0"/>
                <a:cs typeface="Times New Roman" pitchFamily="18" charset="0"/>
              </a:rPr>
              <a:t>Can not trade share on stock market</a:t>
            </a:r>
          </a:p>
          <a:p>
            <a:pPr eaLnBrk="1" hangingPunct="1">
              <a:buFont typeface="Wingdings" panose="05000000000000000000" pitchFamily="2" charset="2"/>
              <a:buChar char="Ø"/>
              <a:defRPr/>
            </a:pPr>
            <a:r>
              <a:rPr lang="en-IN" altLang="en-US" sz="2300" dirty="0" smtClean="0">
                <a:latin typeface="Times New Roman" pitchFamily="18" charset="0"/>
                <a:cs typeface="Times New Roman" pitchFamily="18" charset="0"/>
              </a:rPr>
              <a:t>AGM is not mandatory</a:t>
            </a:r>
          </a:p>
          <a:p>
            <a:pPr marL="0" indent="0" eaLnBrk="1" hangingPunct="1">
              <a:buFontTx/>
              <a:buNone/>
              <a:defRPr/>
            </a:pPr>
            <a:endParaRPr lang="en-IN" altLang="en-US" sz="2300" dirty="0" smtClean="0"/>
          </a:p>
        </p:txBody>
      </p:sp>
      <p:sp>
        <p:nvSpPr>
          <p:cNvPr id="6148" name="AutoShape 4"/>
          <p:cNvSpPr>
            <a:spLocks noGrp="1" noChangeArrowheads="1"/>
          </p:cNvSpPr>
          <p:nvPr>
            <p:ph type="body" sz="half" idx="2"/>
          </p:nvPr>
        </p:nvSpPr>
        <p:spPr>
          <a:xfrm>
            <a:off x="4724400" y="2209800"/>
            <a:ext cx="3709987" cy="3241675"/>
          </a:xfrm>
          <a:solidFill>
            <a:schemeClr val="accent2">
              <a:lumMod val="40000"/>
              <a:lumOff val="60000"/>
              <a:alpha val="58000"/>
            </a:schemeClr>
          </a:solidFill>
        </p:spPr>
        <p:txBody>
          <a:bodyPr/>
          <a:lstStyle/>
          <a:p>
            <a:pPr eaLnBrk="1" hangingPunct="1">
              <a:buFont typeface="Wingdings" pitchFamily="2" charset="2"/>
              <a:buChar char="Ø"/>
              <a:defRPr/>
            </a:pPr>
            <a:r>
              <a:rPr lang="en-US" altLang="en-US" sz="2300" dirty="0" smtClean="0">
                <a:latin typeface="Times New Roman" pitchFamily="18" charset="0"/>
                <a:cs typeface="Times New Roman" pitchFamily="18" charset="0"/>
              </a:rPr>
              <a:t>Min. 7 persons required</a:t>
            </a:r>
          </a:p>
          <a:p>
            <a:pPr eaLnBrk="1" hangingPunct="1">
              <a:buFont typeface="Wingdings" pitchFamily="2" charset="2"/>
              <a:buChar char="Ø"/>
              <a:defRPr/>
            </a:pPr>
            <a:r>
              <a:rPr lang="en-IN" altLang="en-US" sz="2300" dirty="0" smtClean="0">
                <a:latin typeface="Times New Roman" pitchFamily="18" charset="0"/>
                <a:cs typeface="Times New Roman" pitchFamily="18" charset="0"/>
              </a:rPr>
              <a:t>Can trade share on stock market</a:t>
            </a:r>
          </a:p>
          <a:p>
            <a:pPr eaLnBrk="1" hangingPunct="1">
              <a:buFont typeface="Wingdings" pitchFamily="2" charset="2"/>
              <a:buChar char="Ø"/>
              <a:defRPr/>
            </a:pPr>
            <a:r>
              <a:rPr lang="en-IN" altLang="en-US" sz="2300" dirty="0" smtClean="0">
                <a:latin typeface="Times New Roman" pitchFamily="18" charset="0"/>
                <a:cs typeface="Times New Roman" pitchFamily="18" charset="0"/>
              </a:rPr>
              <a:t>AGM is mandatory</a:t>
            </a:r>
          </a:p>
          <a:p>
            <a:pPr eaLnBrk="1" hangingPunct="1">
              <a:buFont typeface="Wingdings" pitchFamily="2" charset="2"/>
              <a:buChar char="Ø"/>
              <a:defRPr/>
            </a:pPr>
            <a:endParaRPr lang="en-US" altLang="en-US" sz="2300" dirty="0" smtClean="0"/>
          </a:p>
        </p:txBody>
      </p:sp>
      <p:sp>
        <p:nvSpPr>
          <p:cNvPr id="6149" name="TextBox 3"/>
          <p:cNvSpPr txBox="1">
            <a:spLocks noChangeArrowheads="1"/>
          </p:cNvSpPr>
          <p:nvPr/>
        </p:nvSpPr>
        <p:spPr bwMode="auto">
          <a:xfrm>
            <a:off x="1331913" y="1174750"/>
            <a:ext cx="2663825" cy="646331"/>
          </a:xfrm>
          <a:prstGeom prst="rect">
            <a:avLst/>
          </a:prstGeom>
          <a:noFill/>
          <a:ln w="9525">
            <a:noFill/>
            <a:miter lim="800000"/>
            <a:headEnd/>
            <a:tailEnd/>
          </a:ln>
        </p:spPr>
        <p:txBody>
          <a:bodyPr>
            <a:spAutoFit/>
          </a:bodyPr>
          <a:lstStyle/>
          <a:p>
            <a:r>
              <a:rPr lang="en-IN" altLang="en-US" sz="3600" dirty="0" smtClean="0">
                <a:latin typeface="Times New Roman" pitchFamily="18" charset="0"/>
                <a:cs typeface="Times New Roman" pitchFamily="18" charset="0"/>
              </a:rPr>
              <a:t>Private </a:t>
            </a:r>
            <a:r>
              <a:rPr lang="en-IN" altLang="en-US" sz="3600" dirty="0">
                <a:latin typeface="Times New Roman" pitchFamily="18" charset="0"/>
                <a:cs typeface="Times New Roman" pitchFamily="18" charset="0"/>
              </a:rPr>
              <a:t>Co.</a:t>
            </a:r>
          </a:p>
        </p:txBody>
      </p:sp>
      <p:sp>
        <p:nvSpPr>
          <p:cNvPr id="6150" name="TextBox 5"/>
          <p:cNvSpPr txBox="1">
            <a:spLocks noChangeArrowheads="1"/>
          </p:cNvSpPr>
          <p:nvPr/>
        </p:nvSpPr>
        <p:spPr bwMode="auto">
          <a:xfrm>
            <a:off x="5591175" y="1174750"/>
            <a:ext cx="2305050" cy="646113"/>
          </a:xfrm>
          <a:prstGeom prst="rect">
            <a:avLst/>
          </a:prstGeom>
          <a:noFill/>
          <a:ln w="9525">
            <a:noFill/>
            <a:miter lim="800000"/>
            <a:headEnd/>
            <a:tailEnd/>
          </a:ln>
        </p:spPr>
        <p:txBody>
          <a:bodyPr>
            <a:spAutoFit/>
          </a:bodyPr>
          <a:lstStyle/>
          <a:p>
            <a:r>
              <a:rPr lang="en-IN" altLang="en-US" sz="3600" dirty="0">
                <a:latin typeface="Times New Roman" pitchFamily="18" charset="0"/>
                <a:cs typeface="Times New Roman" pitchFamily="18" charset="0"/>
              </a:rPr>
              <a:t>Public Co.</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Distinction between Company and Partnership</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5029200"/>
          </a:xfrm>
        </p:spPr>
        <p:txBody>
          <a:bodyPr>
            <a:normAutofit fontScale="70000" lnSpcReduction="20000"/>
          </a:bodyPr>
          <a:lstStyle/>
          <a:p>
            <a:pPr>
              <a:buNone/>
            </a:pPr>
            <a:r>
              <a:rPr lang="en-US" dirty="0" smtClean="0">
                <a:latin typeface="Times New Roman" pitchFamily="18" charset="0"/>
                <a:cs typeface="Times New Roman" pitchFamily="18" charset="0"/>
              </a:rPr>
              <a:t>     Both company and partnership are associations of persons but the two differ in the following respects. </a:t>
            </a:r>
          </a:p>
          <a:p>
            <a:pPr lvl="0">
              <a:buFont typeface="+mj-lt"/>
              <a:buAutoNum type="arabicPeriod"/>
            </a:pPr>
            <a:endParaRPr lang="en-US" dirty="0" smtClean="0">
              <a:latin typeface="Times New Roman" pitchFamily="18" charset="0"/>
              <a:cs typeface="Times New Roman" pitchFamily="18" charset="0"/>
            </a:endParaRPr>
          </a:p>
          <a:p>
            <a:pPr lvl="0">
              <a:buFont typeface="+mj-lt"/>
              <a:buAutoNum type="arabicPeriod"/>
            </a:pPr>
            <a:r>
              <a:rPr lang="en-US" dirty="0" smtClean="0">
                <a:latin typeface="Times New Roman" pitchFamily="18" charset="0"/>
                <a:cs typeface="Times New Roman" pitchFamily="18" charset="0"/>
              </a:rPr>
              <a:t>Formation and registration:- </a:t>
            </a:r>
            <a:r>
              <a:rPr lang="en-US" u="sng" dirty="0" smtClean="0">
                <a:latin typeface="Times New Roman" pitchFamily="18" charset="0"/>
                <a:cs typeface="Times New Roman" pitchFamily="18" charset="0"/>
              </a:rPr>
              <a:t>A company is created by law </a:t>
            </a:r>
            <a:r>
              <a:rPr lang="en-US" dirty="0" smtClean="0">
                <a:latin typeface="Times New Roman" pitchFamily="18" charset="0"/>
                <a:cs typeface="Times New Roman" pitchFamily="18" charset="0"/>
              </a:rPr>
              <a:t>while </a:t>
            </a:r>
            <a:r>
              <a:rPr lang="en-US" u="sng" dirty="0" smtClean="0">
                <a:latin typeface="Times New Roman" pitchFamily="18" charset="0"/>
                <a:cs typeface="Times New Roman" pitchFamily="18" charset="0"/>
              </a:rPr>
              <a:t>partnership is the result of an agreement between the partners</a:t>
            </a:r>
            <a:r>
              <a:rPr lang="en-US" dirty="0" smtClean="0">
                <a:latin typeface="Times New Roman" pitchFamily="18" charset="0"/>
                <a:cs typeface="Times New Roman" pitchFamily="18" charset="0"/>
              </a:rPr>
              <a:t>. In the </a:t>
            </a:r>
            <a:r>
              <a:rPr lang="en-US" u="sng" dirty="0" smtClean="0">
                <a:latin typeface="Times New Roman" pitchFamily="18" charset="0"/>
                <a:cs typeface="Times New Roman" pitchFamily="18" charset="0"/>
              </a:rPr>
              <a:t>formation of partnership no legal formalities are involved </a:t>
            </a:r>
            <a:r>
              <a:rPr lang="en-US" dirty="0" smtClean="0">
                <a:latin typeface="Times New Roman" pitchFamily="18" charset="0"/>
                <a:cs typeface="Times New Roman" pitchFamily="18" charset="0"/>
              </a:rPr>
              <a:t>and </a:t>
            </a:r>
            <a:r>
              <a:rPr lang="en-US" u="sng" dirty="0" smtClean="0">
                <a:latin typeface="Times New Roman" pitchFamily="18" charset="0"/>
                <a:cs typeface="Times New Roman" pitchFamily="18" charset="0"/>
              </a:rPr>
              <a:t>registration of the firm in not compulsory</a:t>
            </a:r>
            <a:r>
              <a:rPr lang="en-US" dirty="0" smtClean="0">
                <a:latin typeface="Times New Roman" pitchFamily="18" charset="0"/>
                <a:cs typeface="Times New Roman" pitchFamily="18" charset="0"/>
              </a:rPr>
              <a:t>. </a:t>
            </a:r>
          </a:p>
          <a:p>
            <a:pPr lvl="0">
              <a:buNone/>
            </a:pP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A company can be formed only after fulfilling legal formalities and its incorporation under the Act is essential. </a:t>
            </a:r>
          </a:p>
          <a:p>
            <a:pPr lvl="0">
              <a:buFont typeface="+mj-lt"/>
              <a:buAutoNum type="arabicPeriod"/>
            </a:pPr>
            <a:endParaRPr lang="en-US" dirty="0" smtClean="0">
              <a:latin typeface="Times New Roman" pitchFamily="18" charset="0"/>
              <a:cs typeface="Times New Roman" pitchFamily="18" charset="0"/>
            </a:endParaRPr>
          </a:p>
          <a:p>
            <a:pPr lvl="0">
              <a:buNone/>
            </a:pPr>
            <a:r>
              <a:rPr lang="en-US" dirty="0" smtClean="0">
                <a:latin typeface="Times New Roman" pitchFamily="18" charset="0"/>
                <a:cs typeface="Times New Roman" pitchFamily="18" charset="0"/>
              </a:rPr>
              <a:t>2.   Number of members:- </a:t>
            </a:r>
            <a:r>
              <a:rPr lang="en-US" u="sng" dirty="0" smtClean="0">
                <a:latin typeface="Times New Roman" pitchFamily="18" charset="0"/>
                <a:cs typeface="Times New Roman" pitchFamily="18" charset="0"/>
              </a:rPr>
              <a:t>The minimum number of partners in a partnership firm is two and the maximum is 10 in banking business and 20 in other businesses</a:t>
            </a:r>
            <a:r>
              <a:rPr lang="en-US" dirty="0" smtClean="0">
                <a:latin typeface="Times New Roman" pitchFamily="18" charset="0"/>
                <a:cs typeface="Times New Roman" pitchFamily="18" charset="0"/>
              </a:rPr>
              <a:t>. </a:t>
            </a:r>
          </a:p>
          <a:p>
            <a:pPr lvl="0">
              <a:buNone/>
            </a:pP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In a private company, the minimum number of members is 2 and the maximum is 50</a:t>
            </a:r>
            <a:r>
              <a:rPr lang="en-US" dirty="0" smtClean="0">
                <a:latin typeface="Times New Roman" pitchFamily="18" charset="0"/>
                <a:cs typeface="Times New Roman" pitchFamily="18" charset="0"/>
              </a:rPr>
              <a:t>. In a </a:t>
            </a:r>
            <a:r>
              <a:rPr lang="en-US" u="sng" dirty="0" smtClean="0">
                <a:latin typeface="Times New Roman" pitchFamily="18" charset="0"/>
                <a:cs typeface="Times New Roman" pitchFamily="18" charset="0"/>
              </a:rPr>
              <a:t>public company minimum number of members is 7 and there is no maximum limit prescribed by law</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763000" cy="6019800"/>
          </a:xfrm>
        </p:spPr>
        <p:txBody>
          <a:bodyPr>
            <a:normAutofit/>
          </a:bodyPr>
          <a:lstStyle/>
          <a:p>
            <a:pPr lvl="0">
              <a:buNone/>
            </a:pPr>
            <a:r>
              <a:rPr lang="en-US" sz="2500" dirty="0" smtClean="0">
                <a:latin typeface="Times New Roman" pitchFamily="18" charset="0"/>
                <a:cs typeface="Times New Roman" pitchFamily="18" charset="0"/>
              </a:rPr>
              <a:t>    </a:t>
            </a:r>
          </a:p>
          <a:p>
            <a:pPr lvl="0">
              <a:buNone/>
            </a:pPr>
            <a:r>
              <a:rPr lang="en-US" sz="2500" dirty="0" smtClean="0">
                <a:latin typeface="Times New Roman" pitchFamily="18" charset="0"/>
                <a:cs typeface="Times New Roman" pitchFamily="18" charset="0"/>
              </a:rPr>
              <a:t>    </a:t>
            </a:r>
          </a:p>
          <a:p>
            <a:pPr lvl="0">
              <a:buNone/>
            </a:pPr>
            <a:endParaRPr lang="en-US" sz="2500" dirty="0" smtClean="0">
              <a:latin typeface="Times New Roman" pitchFamily="18" charset="0"/>
              <a:cs typeface="Times New Roman" pitchFamily="18" charset="0"/>
            </a:endParaRPr>
          </a:p>
          <a:p>
            <a:pPr lvl="0">
              <a:buNone/>
            </a:pPr>
            <a:endParaRPr lang="en-US" sz="2500" dirty="0" smtClean="0">
              <a:latin typeface="Times New Roman" pitchFamily="18" charset="0"/>
              <a:cs typeface="Times New Roman" pitchFamily="18" charset="0"/>
            </a:endParaRPr>
          </a:p>
          <a:p>
            <a:pPr lvl="0">
              <a:buNone/>
            </a:pPr>
            <a:r>
              <a:rPr lang="en-US" sz="2500" dirty="0" smtClean="0">
                <a:latin typeface="Times New Roman" pitchFamily="18" charset="0"/>
                <a:cs typeface="Times New Roman" pitchFamily="18" charset="0"/>
              </a:rPr>
              <a:t>    3.Legal status:- </a:t>
            </a:r>
            <a:r>
              <a:rPr lang="en-US" sz="2500" u="sng" dirty="0" smtClean="0">
                <a:latin typeface="Times New Roman" pitchFamily="18" charset="0"/>
                <a:cs typeface="Times New Roman" pitchFamily="18" charset="0"/>
              </a:rPr>
              <a:t>A company has separate legal entity independent of its members but a partnership firm has no separate legal entity different from its partners</a:t>
            </a:r>
            <a:r>
              <a:rPr lang="en-US" sz="2500" dirty="0" smtClean="0">
                <a:latin typeface="Times New Roman" pitchFamily="18" charset="0"/>
                <a:cs typeface="Times New Roman" pitchFamily="18" charset="0"/>
              </a:rPr>
              <a:t>. </a:t>
            </a:r>
          </a:p>
          <a:p>
            <a:pPr lvl="0"/>
            <a:endParaRPr lang="en-US" sz="2500" dirty="0" smtClean="0">
              <a:latin typeface="Times New Roman" pitchFamily="18" charset="0"/>
              <a:cs typeface="Times New Roman" pitchFamily="18" charset="0"/>
            </a:endParaRPr>
          </a:p>
          <a:p>
            <a:pPr lvl="0">
              <a:buNone/>
            </a:pPr>
            <a:r>
              <a:rPr lang="en-US" sz="2500" dirty="0" smtClean="0">
                <a:latin typeface="Times New Roman" pitchFamily="18" charset="0"/>
                <a:cs typeface="Times New Roman" pitchFamily="18" charset="0"/>
              </a:rPr>
              <a:t>   </a:t>
            </a:r>
          </a:p>
          <a:p>
            <a:endParaRPr lang="en-US" sz="2500" dirty="0" smtClean="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Joint Hindu family business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800600"/>
          </a:xfrm>
        </p:spPr>
        <p:txBody>
          <a:bodyPr/>
          <a:lstStyle/>
          <a:p>
            <a:r>
              <a:rPr lang="en-US" dirty="0" smtClean="0">
                <a:latin typeface="Times New Roman" pitchFamily="18" charset="0"/>
                <a:cs typeface="Times New Roman" pitchFamily="18" charset="0"/>
              </a:rPr>
              <a:t>HUF </a:t>
            </a:r>
            <a:r>
              <a:rPr lang="en-US" dirty="0">
                <a:latin typeface="Times New Roman" pitchFamily="18" charset="0"/>
                <a:cs typeface="Times New Roman" pitchFamily="18" charset="0"/>
              </a:rPr>
              <a:t>or Hindu Undivided Family is defined under the Hindu Law as a family that consists of all persons </a:t>
            </a:r>
            <a:r>
              <a:rPr lang="en-US" u="sng" dirty="0" smtClean="0">
                <a:latin typeface="Times New Roman" pitchFamily="18" charset="0"/>
                <a:cs typeface="Times New Roman" pitchFamily="18" charset="0"/>
              </a:rPr>
              <a:t>from </a:t>
            </a:r>
            <a:r>
              <a:rPr lang="en-US" u="sng" dirty="0">
                <a:latin typeface="Times New Roman" pitchFamily="18" charset="0"/>
                <a:cs typeface="Times New Roman" pitchFamily="18" charset="0"/>
              </a:rPr>
              <a:t>a common ancestor, including wives and unmarried </a:t>
            </a:r>
            <a:r>
              <a:rPr lang="en-US" u="sng" dirty="0" smtClean="0">
                <a:latin typeface="Times New Roman" pitchFamily="18" charset="0"/>
                <a:cs typeface="Times New Roman" pitchFamily="18" charset="0"/>
              </a:rPr>
              <a:t>daughters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legal business which is carried by  them known as joint Hindu family business.</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endParaRPr lang="en-US" sz="2700" dirty="0" smtClean="0">
              <a:latin typeface="Times New Roman" pitchFamily="18" charset="0"/>
              <a:cs typeface="Times New Roman" pitchFamily="18" charset="0"/>
            </a:endParaRPr>
          </a:p>
          <a:p>
            <a:r>
              <a:rPr lang="en-US" sz="2700" u="sng" dirty="0" smtClean="0">
                <a:latin typeface="Times New Roman" pitchFamily="18" charset="0"/>
                <a:cs typeface="Times New Roman" pitchFamily="18" charset="0"/>
              </a:rPr>
              <a:t>Karta of a HUF is the senior most male member </a:t>
            </a:r>
            <a:r>
              <a:rPr lang="en-US" sz="2700" dirty="0" smtClean="0">
                <a:latin typeface="Times New Roman" pitchFamily="18" charset="0"/>
                <a:cs typeface="Times New Roman" pitchFamily="18" charset="0"/>
              </a:rPr>
              <a:t>of the family and in financial terms he can also be called manager of the family.</a:t>
            </a:r>
          </a:p>
          <a:p>
            <a:pPr>
              <a:buFontTx/>
              <a:buAutoNum type="arabicPeriod"/>
            </a:pPr>
            <a:r>
              <a:rPr lang="en-US" sz="2700" dirty="0" smtClean="0">
                <a:latin typeface="Times New Roman" pitchFamily="18" charset="0"/>
                <a:cs typeface="Times New Roman" pitchFamily="18" charset="0"/>
              </a:rPr>
              <a:t>Karta is the senior most male member of the family </a:t>
            </a:r>
          </a:p>
          <a:p>
            <a:pPr>
              <a:buFontTx/>
              <a:buAutoNum type="arabicPeriod"/>
            </a:pPr>
            <a:r>
              <a:rPr lang="en-US" sz="2700" dirty="0" smtClean="0">
                <a:latin typeface="Times New Roman" pitchFamily="18" charset="0"/>
                <a:cs typeface="Times New Roman" pitchFamily="18" charset="0"/>
              </a:rPr>
              <a:t>Only the Karta has the right to manage the property and business of the HUF.</a:t>
            </a:r>
          </a:p>
          <a:p>
            <a:pPr>
              <a:buFontTx/>
              <a:buAutoNum type="arabicPeriod"/>
            </a:pPr>
            <a:r>
              <a:rPr lang="en-US" sz="2700" dirty="0" smtClean="0">
                <a:latin typeface="Times New Roman" pitchFamily="18" charset="0"/>
                <a:cs typeface="Times New Roman" pitchFamily="18" charset="0"/>
              </a:rPr>
              <a:t> Karta can enter into contract on behalf of the HUF and bind all the members to the extent of their share in the property/business.</a:t>
            </a:r>
          </a:p>
          <a:p>
            <a:pPr>
              <a:buNone/>
            </a:pPr>
            <a:endParaRPr lang="en-US" sz="2700" dirty="0" smtClean="0">
              <a:latin typeface="Times New Roman" pitchFamily="18" charset="0"/>
              <a:cs typeface="Times New Roman" pitchFamily="18" charset="0"/>
            </a:endParaRPr>
          </a:p>
          <a:p>
            <a:pPr>
              <a:buNone/>
            </a:pPr>
            <a:endParaRPr lang="en-US" sz="2700" dirty="0" smtClean="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Advantages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447800"/>
            <a:ext cx="8458200" cy="5105400"/>
          </a:xfrm>
        </p:spPr>
        <p:txBody>
          <a:bodyPr>
            <a:normAutofit fontScale="92500" lnSpcReduction="20000"/>
          </a:bodyPr>
          <a:lstStyle/>
          <a:p>
            <a:pPr fontAlgn="base">
              <a:buNone/>
            </a:pPr>
            <a:r>
              <a:rPr lang="en-US" b="1" dirty="0" smtClean="0">
                <a:latin typeface="Times New Roman" pitchFamily="18" charset="0"/>
                <a:cs typeface="Times New Roman" pitchFamily="18" charset="0"/>
              </a:rPr>
              <a:t>1. Stability:</a:t>
            </a:r>
          </a:p>
          <a:p>
            <a:pPr fontAlgn="base">
              <a:buNone/>
            </a:pPr>
            <a:r>
              <a:rPr lang="en-US" dirty="0" smtClean="0">
                <a:latin typeface="Times New Roman" pitchFamily="18" charset="0"/>
                <a:cs typeface="Times New Roman" pitchFamily="18" charset="0"/>
              </a:rPr>
              <a:t>    The existence of the Joint Hindu Family firm does not come to an end by the death, or bankruptcy of any partner.</a:t>
            </a:r>
          </a:p>
          <a:p>
            <a:pPr fontAlgn="base">
              <a:buNone/>
            </a:pPr>
            <a:endParaRPr lang="en-US" dirty="0" smtClean="0">
              <a:latin typeface="Times New Roman" pitchFamily="18" charset="0"/>
              <a:cs typeface="Times New Roman" pitchFamily="18" charset="0"/>
            </a:endParaRPr>
          </a:p>
          <a:p>
            <a:pPr fontAlgn="base">
              <a:buNone/>
            </a:pPr>
            <a:r>
              <a:rPr lang="en-US" b="1" dirty="0" smtClean="0">
                <a:latin typeface="Times New Roman" pitchFamily="18" charset="0"/>
                <a:cs typeface="Times New Roman" pitchFamily="18" charset="0"/>
              </a:rPr>
              <a:t>2. Management:</a:t>
            </a:r>
          </a:p>
          <a:p>
            <a:pPr fontAlgn="base">
              <a:buNone/>
            </a:pP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organisation</a:t>
            </a:r>
            <a:r>
              <a:rPr lang="en-US" dirty="0" smtClean="0">
                <a:latin typeface="Times New Roman" pitchFamily="18" charset="0"/>
                <a:cs typeface="Times New Roman" pitchFamily="18" charset="0"/>
              </a:rPr>
              <a:t>, management, and control of the business is in the hands of  </a:t>
            </a:r>
            <a:r>
              <a:rPr lang="en-US" dirty="0" err="1" smtClean="0">
                <a:latin typeface="Times New Roman" pitchFamily="18" charset="0"/>
                <a:cs typeface="Times New Roman" pitchFamily="18" charset="0"/>
              </a:rPr>
              <a:t>karta</a:t>
            </a:r>
            <a:r>
              <a:rPr lang="en-US" dirty="0" smtClean="0">
                <a:latin typeface="Times New Roman" pitchFamily="18" charset="0"/>
                <a:cs typeface="Times New Roman" pitchFamily="18" charset="0"/>
              </a:rPr>
              <a:t> of the family. </a:t>
            </a:r>
            <a:r>
              <a:rPr lang="en-US" u="sng" dirty="0" smtClean="0">
                <a:latin typeface="Times New Roman" pitchFamily="18" charset="0"/>
                <a:cs typeface="Times New Roman" pitchFamily="18" charset="0"/>
              </a:rPr>
              <a:t>This results in the ‘unity of command’</a:t>
            </a:r>
            <a:r>
              <a:rPr lang="en-US" dirty="0" smtClean="0">
                <a:latin typeface="Times New Roman" pitchFamily="18" charset="0"/>
                <a:cs typeface="Times New Roman" pitchFamily="18" charset="0"/>
              </a:rPr>
              <a:t> and non-interference in the conduct of business. </a:t>
            </a:r>
            <a:r>
              <a:rPr lang="en-US" u="sng" dirty="0" smtClean="0">
                <a:latin typeface="Times New Roman" pitchFamily="18" charset="0"/>
                <a:cs typeface="Times New Roman" pitchFamily="18" charset="0"/>
              </a:rPr>
              <a:t>This non-interference makes quick decisions, prompt action maintenance of secrecy, etc., possible.</a:t>
            </a:r>
          </a:p>
          <a:p>
            <a:pPr>
              <a:buNone/>
            </a:pPr>
            <a:endParaRPr lang="en-US"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5867400"/>
          </a:xfrm>
        </p:spPr>
        <p:txBody>
          <a:bodyPr>
            <a:normAutofit/>
          </a:bodyPr>
          <a:lstStyle/>
          <a:p>
            <a:pPr fontAlgn="base">
              <a:buNone/>
            </a:pPr>
            <a:r>
              <a:rPr lang="en-US" b="1" dirty="0" smtClean="0">
                <a:latin typeface="Times New Roman" pitchFamily="18" charset="0"/>
                <a:cs typeface="Times New Roman" pitchFamily="18" charset="0"/>
              </a:rPr>
              <a:t>3. Liability:</a:t>
            </a:r>
          </a:p>
          <a:p>
            <a:pPr fontAlgn="base">
              <a:buNone/>
            </a:pPr>
            <a:r>
              <a:rPr lang="en-US" dirty="0" smtClean="0">
                <a:latin typeface="Times New Roman" pitchFamily="18" charset="0"/>
                <a:cs typeface="Times New Roman" pitchFamily="18" charset="0"/>
              </a:rPr>
              <a:t>    Except the </a:t>
            </a:r>
            <a:r>
              <a:rPr lang="en-US" dirty="0" err="1" smtClean="0">
                <a:latin typeface="Times New Roman" pitchFamily="18" charset="0"/>
                <a:cs typeface="Times New Roman" pitchFamily="18" charset="0"/>
              </a:rPr>
              <a:t>karta</a:t>
            </a:r>
            <a:r>
              <a:rPr lang="en-US" dirty="0" smtClean="0">
                <a:latin typeface="Times New Roman" pitchFamily="18" charset="0"/>
                <a:cs typeface="Times New Roman" pitchFamily="18" charset="0"/>
              </a:rPr>
              <a:t>, all other members’ liabilities are limited to the extent of their share in the ancestral property.</a:t>
            </a:r>
          </a:p>
          <a:p>
            <a:pPr fontAlgn="base">
              <a:buNone/>
            </a:pPr>
            <a:endParaRPr lang="en-US" dirty="0" smtClean="0">
              <a:latin typeface="Times New Roman" pitchFamily="18" charset="0"/>
              <a:cs typeface="Times New Roman" pitchFamily="18" charset="0"/>
            </a:endParaRPr>
          </a:p>
          <a:p>
            <a:pPr fontAlgn="base">
              <a:buNone/>
            </a:pPr>
            <a:r>
              <a:rPr lang="en-US" b="1" dirty="0" smtClean="0">
                <a:latin typeface="Times New Roman" pitchFamily="18" charset="0"/>
                <a:cs typeface="Times New Roman" pitchFamily="18" charset="0"/>
              </a:rPr>
              <a:t>4. Membership:</a:t>
            </a:r>
          </a:p>
          <a:p>
            <a:pPr fontAlgn="base">
              <a:buNone/>
            </a:pPr>
            <a:r>
              <a:rPr lang="en-US" dirty="0" smtClean="0">
                <a:latin typeface="Times New Roman" pitchFamily="18" charset="0"/>
                <a:cs typeface="Times New Roman" pitchFamily="18" charset="0"/>
              </a:rPr>
              <a:t>    Unlike partnership, </a:t>
            </a:r>
            <a:r>
              <a:rPr lang="en-US" u="sng" dirty="0" smtClean="0">
                <a:latin typeface="Times New Roman" pitchFamily="18" charset="0"/>
                <a:cs typeface="Times New Roman" pitchFamily="18" charset="0"/>
              </a:rPr>
              <a:t>there is no such limit to the membership of the Joint Hindu Family Firm</a:t>
            </a:r>
            <a:r>
              <a:rPr lang="en-US" dirty="0" smtClean="0">
                <a:latin typeface="Times New Roman" pitchFamily="18" charset="0"/>
                <a:cs typeface="Times New Roman" pitchFamily="18" charset="0"/>
              </a:rPr>
              <a:t>. </a:t>
            </a:r>
          </a:p>
          <a:p>
            <a:pPr fontAlgn="base">
              <a:buNone/>
            </a:pPr>
            <a:endParaRPr lang="en-US"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endParaRPr lang="en-US" dirty="0"/>
          </a:p>
        </p:txBody>
      </p:sp>
      <p:sp>
        <p:nvSpPr>
          <p:cNvPr id="3" name="Content Placeholder 2"/>
          <p:cNvSpPr>
            <a:spLocks noGrp="1"/>
          </p:cNvSpPr>
          <p:nvPr>
            <p:ph idx="1"/>
          </p:nvPr>
        </p:nvSpPr>
        <p:spPr>
          <a:xfrm>
            <a:off x="228600" y="1600200"/>
            <a:ext cx="8686800" cy="4876800"/>
          </a:xfrm>
        </p:spPr>
        <p:txBody>
          <a:bodyPr>
            <a:normAutofit fontScale="85000" lnSpcReduction="10000"/>
          </a:bodyPr>
          <a:lstStyle/>
          <a:p>
            <a:pPr fontAlgn="base">
              <a:buNone/>
            </a:pPr>
            <a:r>
              <a:rPr lang="en-US" b="1" dirty="0" smtClean="0">
                <a:latin typeface="Times New Roman" pitchFamily="18" charset="0"/>
                <a:cs typeface="Times New Roman" pitchFamily="18" charset="0"/>
              </a:rPr>
              <a:t>1. Disproportionate relationship between work and reward:</a:t>
            </a:r>
          </a:p>
          <a:p>
            <a:pPr fontAlgn="base">
              <a:buNone/>
            </a:pPr>
            <a:r>
              <a:rPr lang="en-US"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The relationship between the works and reward is not positively proportionate</a:t>
            </a:r>
            <a:r>
              <a:rPr lang="en-US" dirty="0" smtClean="0">
                <a:latin typeface="Times New Roman" pitchFamily="18" charset="0"/>
                <a:cs typeface="Times New Roman" pitchFamily="18" charset="0"/>
              </a:rPr>
              <a:t>. </a:t>
            </a:r>
          </a:p>
          <a:p>
            <a:pPr fontAlgn="base">
              <a:buNone/>
            </a:pPr>
            <a:endParaRPr lang="en-US" dirty="0" smtClean="0">
              <a:latin typeface="Times New Roman" pitchFamily="18" charset="0"/>
              <a:cs typeface="Times New Roman" pitchFamily="18" charset="0"/>
            </a:endParaRPr>
          </a:p>
          <a:p>
            <a:pPr fontAlgn="base">
              <a:buNone/>
            </a:pPr>
            <a:r>
              <a:rPr lang="en-US" b="1" dirty="0" smtClean="0">
                <a:latin typeface="Times New Roman" pitchFamily="18" charset="0"/>
                <a:cs typeface="Times New Roman" pitchFamily="18" charset="0"/>
              </a:rPr>
              <a:t>2. Limitations of management:</a:t>
            </a:r>
          </a:p>
          <a:p>
            <a:pPr fontAlgn="base">
              <a:buNone/>
            </a:pPr>
            <a:r>
              <a:rPr lang="en-US" dirty="0" smtClean="0">
                <a:latin typeface="Times New Roman" pitchFamily="18" charset="0"/>
                <a:cs typeface="Times New Roman" pitchFamily="18" charset="0"/>
              </a:rPr>
              <a:t>    Like sole proprietor, </a:t>
            </a:r>
            <a:r>
              <a:rPr lang="en-US" u="sng" dirty="0" smtClean="0">
                <a:latin typeface="Times New Roman" pitchFamily="18" charset="0"/>
                <a:cs typeface="Times New Roman" pitchFamily="18" charset="0"/>
              </a:rPr>
              <a:t>the Karta may not be possessing all the management skills</a:t>
            </a:r>
            <a:r>
              <a:rPr lang="en-US" dirty="0" smtClean="0">
                <a:latin typeface="Times New Roman" pitchFamily="18" charset="0"/>
                <a:cs typeface="Times New Roman" pitchFamily="18" charset="0"/>
              </a:rPr>
              <a:t> required in the fields of production or purchasing, marketing, personnel and industrial relations, financing, and other enterprise functions. These limitations of management reflect in the efficiency and effectiveness of business operations.</a:t>
            </a:r>
          </a:p>
          <a:p>
            <a:endParaRPr lang="en-US"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fontAlgn="base">
              <a:buNone/>
            </a:pPr>
            <a:r>
              <a:rPr lang="en-US" b="1" dirty="0" smtClean="0">
                <a:latin typeface="Times New Roman" pitchFamily="18" charset="0"/>
                <a:cs typeface="Times New Roman" pitchFamily="18" charset="0"/>
              </a:rPr>
              <a:t>3. Short life of business:</a:t>
            </a:r>
          </a:p>
          <a:p>
            <a:pPr fontAlgn="base">
              <a:buNone/>
            </a:pPr>
            <a:r>
              <a:rPr lang="en-US" dirty="0" smtClean="0">
                <a:latin typeface="Times New Roman" pitchFamily="18" charset="0"/>
                <a:cs typeface="Times New Roman" pitchFamily="18" charset="0"/>
              </a:rPr>
              <a:t>    The life of the family business is shortened if there is family conflict.</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1143000"/>
          </a:xfrm>
        </p:spPr>
        <p:txBody>
          <a:bodyPr/>
          <a:lstStyle/>
          <a:p>
            <a:r>
              <a:rPr lang="en-US" dirty="0" smtClean="0">
                <a:latin typeface="Times New Roman" pitchFamily="18" charset="0"/>
                <a:cs typeface="Times New Roman" pitchFamily="18" charset="0"/>
              </a:rPr>
              <a:t>Sole Proprietorship</a:t>
            </a:r>
          </a:p>
        </p:txBody>
      </p:sp>
      <p:sp>
        <p:nvSpPr>
          <p:cNvPr id="51203" name="Rectangle 3"/>
          <p:cNvSpPr>
            <a:spLocks noGrp="1" noChangeArrowheads="1"/>
          </p:cNvSpPr>
          <p:nvPr>
            <p:ph type="body" idx="1"/>
          </p:nvPr>
        </p:nvSpPr>
        <p:spPr>
          <a:xfrm>
            <a:off x="228600" y="1143000"/>
            <a:ext cx="8382000" cy="5410200"/>
          </a:xfrm>
        </p:spPr>
        <p:txBody>
          <a:bodyPr>
            <a:normAutofit/>
          </a:bodyPr>
          <a:lstStyle/>
          <a:p>
            <a:pPr algn="ctr">
              <a:buFontTx/>
              <a:buNone/>
            </a:pPr>
            <a:endParaRPr lang="en-GB" sz="2800" u="sng" dirty="0" smtClean="0">
              <a:latin typeface="Times New Roman" pitchFamily="18" charset="0"/>
              <a:cs typeface="Times New Roman" pitchFamily="18" charset="0"/>
            </a:endParaRPr>
          </a:p>
          <a:p>
            <a:pPr algn="ctr">
              <a:buFontTx/>
              <a:buNone/>
            </a:pPr>
            <a:r>
              <a:rPr lang="en-GB" sz="2800" u="sng" dirty="0" smtClean="0">
                <a:latin typeface="Times New Roman" pitchFamily="18" charset="0"/>
                <a:cs typeface="Times New Roman" pitchFamily="18" charset="0"/>
              </a:rPr>
              <a:t>What is a sole trader?</a:t>
            </a:r>
            <a:endParaRPr lang="en-GB" sz="2800" dirty="0" smtClean="0">
              <a:latin typeface="Times New Roman" pitchFamily="18" charset="0"/>
              <a:cs typeface="Times New Roman" pitchFamily="18" charset="0"/>
            </a:endParaRPr>
          </a:p>
          <a:p>
            <a:pPr>
              <a:buFontTx/>
              <a:buNone/>
            </a:pPr>
            <a:r>
              <a:rPr lang="en-GB" sz="2800" dirty="0" smtClean="0">
                <a:latin typeface="Times New Roman" pitchFamily="18" charset="0"/>
                <a:cs typeface="Times New Roman" pitchFamily="18" charset="0"/>
              </a:rPr>
              <a:t>	Sole trader is </a:t>
            </a:r>
            <a:r>
              <a:rPr lang="en-GB" sz="2800" u="sng" dirty="0" smtClean="0">
                <a:latin typeface="Times New Roman" pitchFamily="18" charset="0"/>
                <a:cs typeface="Times New Roman" pitchFamily="18" charset="0"/>
              </a:rPr>
              <a:t>a person who owns and operates their own business</a:t>
            </a:r>
            <a:r>
              <a:rPr lang="en-GB" sz="2800" dirty="0" smtClean="0">
                <a:latin typeface="Times New Roman" pitchFamily="18" charset="0"/>
                <a:cs typeface="Times New Roman" pitchFamily="18" charset="0"/>
              </a:rPr>
              <a:t>. They may or may not employ other people. </a:t>
            </a:r>
          </a:p>
          <a:p>
            <a:pPr>
              <a:buFontTx/>
              <a:buNone/>
            </a:pPr>
            <a:r>
              <a:rPr lang="en-GB" sz="2800" dirty="0" smtClean="0">
                <a:latin typeface="Times New Roman" pitchFamily="18" charset="0"/>
                <a:cs typeface="Times New Roman" pitchFamily="18" charset="0"/>
              </a:rPr>
              <a:t>	It is important to remember that a sole trader is </a:t>
            </a:r>
            <a:r>
              <a:rPr lang="en-GB" sz="2800" u="sng" dirty="0" smtClean="0">
                <a:latin typeface="Times New Roman" pitchFamily="18" charset="0"/>
                <a:cs typeface="Times New Roman" pitchFamily="18" charset="0"/>
              </a:rPr>
              <a:t>usually a relatively small business with little capital available for expansion</a:t>
            </a:r>
            <a:r>
              <a:rPr lang="en-GB" sz="2800" dirty="0" smtClean="0">
                <a:latin typeface="Times New Roman" pitchFamily="18" charset="0"/>
                <a:cs typeface="Times New Roman" pitchFamily="18" charset="0"/>
              </a:rPr>
              <a:t> and the capital that has been invested comes from one source and that is the owner. </a:t>
            </a:r>
          </a:p>
          <a:p>
            <a:pPr>
              <a:buFontTx/>
              <a:buNone/>
            </a:pPr>
            <a:r>
              <a:rPr lang="en-GB" sz="2800" dirty="0" smtClean="0">
                <a:latin typeface="Times New Roman" pitchFamily="18" charset="0"/>
                <a:cs typeface="Times New Roman" pitchFamily="18" charset="0"/>
              </a:rPr>
              <a:t>	Sole traders are common businesses.  Example of a sole trader business is a hairdresser.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381000" y="457200"/>
            <a:ext cx="8413750" cy="6172200"/>
          </a:xfrm>
        </p:spPr>
        <p:txBody>
          <a:bodyPr/>
          <a:lstStyle/>
          <a:p>
            <a:pPr marL="0" indent="0" eaLnBrk="1" hangingPunct="1">
              <a:buNone/>
            </a:pPr>
            <a:endParaRPr lang="en-ZA" sz="2400" dirty="0" smtClean="0">
              <a:latin typeface="Times New Roman" pitchFamily="18" charset="0"/>
              <a:cs typeface="Times New Roman" pitchFamily="18" charset="0"/>
            </a:endParaRPr>
          </a:p>
          <a:p>
            <a:pPr eaLnBrk="1" hangingPunct="1"/>
            <a:r>
              <a:rPr lang="en-ZA" sz="2400" dirty="0" smtClean="0">
                <a:latin typeface="Times New Roman" pitchFamily="18" charset="0"/>
                <a:cs typeface="Times New Roman" pitchFamily="18" charset="0"/>
              </a:rPr>
              <a:t>Business owner have a power to control the business operations.</a:t>
            </a:r>
          </a:p>
          <a:p>
            <a:pPr eaLnBrk="1" hangingPunct="1"/>
            <a:r>
              <a:rPr lang="en-ZA" sz="2400" dirty="0" smtClean="0">
                <a:latin typeface="Times New Roman" pitchFamily="18" charset="0"/>
                <a:cs typeface="Times New Roman" pitchFamily="18" charset="0"/>
              </a:rPr>
              <a:t>Owners will received all the profits and bear for all losses from business.</a:t>
            </a:r>
          </a:p>
          <a:p>
            <a:r>
              <a:rPr lang="en-IN" sz="2400" dirty="0" smtClean="0">
                <a:latin typeface="Times New Roman" pitchFamily="18" charset="0"/>
                <a:cs typeface="Times New Roman" pitchFamily="18" charset="0"/>
              </a:rPr>
              <a:t>The sole trader is personally liable for the debts of the business. He bears all the risks and nobody else has any stake in the business. The creditor can lay claim not only on his business assets but also his personal property such as car, houses, furniture </a:t>
            </a:r>
            <a:r>
              <a:rPr lang="en-IN" sz="2400" dirty="0" err="1" smtClean="0">
                <a:latin typeface="Times New Roman" pitchFamily="18" charset="0"/>
                <a:cs typeface="Times New Roman" pitchFamily="18" charset="0"/>
              </a:rPr>
              <a:t>etc</a:t>
            </a:r>
            <a:r>
              <a:rPr lang="en-IN" sz="2400" dirty="0" smtClean="0">
                <a:latin typeface="Times New Roman" pitchFamily="18" charset="0"/>
                <a:cs typeface="Times New Roman" pitchFamily="18" charset="0"/>
              </a:rPr>
              <a:t> to recover the loan.</a:t>
            </a:r>
          </a:p>
          <a:p>
            <a:r>
              <a:rPr lang="en-IN" sz="2400" dirty="0">
                <a:latin typeface="Times New Roman" pitchFamily="18" charset="0"/>
                <a:cs typeface="Times New Roman" pitchFamily="18" charset="0"/>
              </a:rPr>
              <a:t>The sole trader tries to keep good relationship with his customers. The customers are generally personally known to the proprietor and their orders are higher valued</a:t>
            </a:r>
            <a:r>
              <a:rPr lang="en-IN"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The sole trader can set up or close the lawful business as and when he likes because the operation of his business is not governed by any special act or ordinance. </a:t>
            </a:r>
          </a:p>
          <a:p>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a:p>
            <a:pPr eaLnBrk="1" hangingPunct="1"/>
            <a:endParaRPr lang="en-ZA" sz="2400" dirty="0" smtClean="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latin typeface="Times New Roman" pitchFamily="18" charset="0"/>
                <a:cs typeface="Times New Roman" pitchFamily="18" charset="0"/>
              </a:rPr>
              <a:t>The sole trading business is as easy to end or dissolve as is its formation. The decision of the proprietor alone ends the business. </a:t>
            </a:r>
          </a:p>
          <a:p>
            <a:r>
              <a:rPr lang="en-IN" dirty="0">
                <a:latin typeface="Times New Roman" pitchFamily="18" charset="0"/>
                <a:cs typeface="Times New Roman" pitchFamily="18" charset="0"/>
              </a:rPr>
              <a:t>There is no specific suffix to be reflected in the name of the sole trader. </a:t>
            </a:r>
            <a:endParaRPr lang="en-I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Sole </a:t>
            </a:r>
            <a:r>
              <a:rPr lang="en-US" dirty="0">
                <a:latin typeface="Times New Roman" pitchFamily="18" charset="0"/>
                <a:cs typeface="Times New Roman" pitchFamily="18" charset="0"/>
              </a:rPr>
              <a:t>traders are not compelled by law to preparation and audit financial statements. </a:t>
            </a:r>
          </a:p>
        </p:txBody>
      </p:sp>
    </p:spTree>
    <p:extLst>
      <p:ext uri="{BB962C8B-B14F-4D97-AF65-F5344CB8AC3E}">
        <p14:creationId xmlns:p14="http://schemas.microsoft.com/office/powerpoint/2010/main" val="74363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rtlCol="0">
            <a:noAutofit/>
          </a:bodyPr>
          <a:lstStyle/>
          <a:p>
            <a:pPr defTabSz="457207" eaLnBrk="1" fontAlgn="auto" hangingPunct="1">
              <a:spcAft>
                <a:spcPts val="0"/>
              </a:spcAft>
              <a:defRPr/>
            </a:pPr>
            <a:r>
              <a:rPr lang="en-US" dirty="0" smtClean="0">
                <a:latin typeface="Times New Roman" pitchFamily="18" charset="0"/>
                <a:cs typeface="Times New Roman" pitchFamily="18" charset="0"/>
              </a:rPr>
              <a:t>Advantages</a:t>
            </a:r>
          </a:p>
        </p:txBody>
      </p:sp>
      <p:sp>
        <p:nvSpPr>
          <p:cNvPr id="18435" name="Rectangle 3"/>
          <p:cNvSpPr>
            <a:spLocks noGrp="1" noChangeArrowheads="1"/>
          </p:cNvSpPr>
          <p:nvPr>
            <p:ph idx="1"/>
          </p:nvPr>
        </p:nvSpPr>
        <p:spPr>
          <a:xfrm>
            <a:off x="304800" y="1600200"/>
            <a:ext cx="8382000" cy="4876800"/>
          </a:xfrm>
        </p:spPr>
        <p:txBody>
          <a:bodyPr>
            <a:normAutofit/>
          </a:bodyPr>
          <a:lstStyle/>
          <a:p>
            <a:pPr eaLnBrk="1" hangingPunct="1"/>
            <a:r>
              <a:rPr lang="en-US" sz="2400" dirty="0" smtClean="0">
                <a:latin typeface="Times New Roman" pitchFamily="18" charset="0"/>
                <a:cs typeface="Times New Roman" pitchFamily="18" charset="0"/>
              </a:rPr>
              <a:t>Easy to set up.</a:t>
            </a:r>
          </a:p>
          <a:p>
            <a:pPr eaLnBrk="1" hangingPunct="1"/>
            <a:r>
              <a:rPr lang="en-US" sz="2400" dirty="0" smtClean="0">
                <a:latin typeface="Times New Roman" pitchFamily="18" charset="0"/>
                <a:cs typeface="Times New Roman" pitchFamily="18" charset="0"/>
              </a:rPr>
              <a:t>The owner has absolute power to control the business.</a:t>
            </a:r>
          </a:p>
          <a:p>
            <a:pPr eaLnBrk="1" hangingPunct="1"/>
            <a:r>
              <a:rPr lang="en-US" sz="2400" dirty="0" smtClean="0">
                <a:latin typeface="Times New Roman" pitchFamily="18" charset="0"/>
                <a:cs typeface="Times New Roman" pitchFamily="18" charset="0"/>
              </a:rPr>
              <a:t>Fast decision make by the owner of the business.</a:t>
            </a:r>
          </a:p>
          <a:p>
            <a:pPr eaLnBrk="1" hangingPunct="1"/>
            <a:r>
              <a:rPr lang="en-US" sz="2400" dirty="0" smtClean="0">
                <a:latin typeface="Times New Roman" pitchFamily="18" charset="0"/>
                <a:cs typeface="Times New Roman" pitchFamily="18" charset="0"/>
              </a:rPr>
              <a:t>Individual Tax.</a:t>
            </a:r>
          </a:p>
          <a:p>
            <a:pPr eaLnBrk="1" hangingPunct="1"/>
            <a:r>
              <a:rPr lang="en-US" sz="2400" dirty="0" smtClean="0">
                <a:latin typeface="Times New Roman" pitchFamily="18" charset="0"/>
                <a:cs typeface="Times New Roman" pitchFamily="18" charset="0"/>
              </a:rPr>
              <a:t>No need the complex financial reports.</a:t>
            </a:r>
          </a:p>
          <a:p>
            <a:r>
              <a:rPr lang="en-GB" sz="2400" dirty="0" smtClean="0">
                <a:latin typeface="Times New Roman" pitchFamily="18" charset="0"/>
                <a:cs typeface="Times New Roman" pitchFamily="18" charset="0"/>
              </a:rPr>
              <a:t>Profits - they are kept by the owner.  There are no other shareholders so the profits don't have to be split.</a:t>
            </a:r>
          </a:p>
          <a:p>
            <a:r>
              <a:rPr lang="en-GB" sz="2400" dirty="0" smtClean="0">
                <a:latin typeface="Times New Roman" pitchFamily="18" charset="0"/>
                <a:cs typeface="Times New Roman" pitchFamily="18" charset="0"/>
              </a:rPr>
              <a:t>Easy to run - every business is difficult to run successfully but sole trader is the easiest form of business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checkerboard(across)">
                                      <p:cBhvr>
                                        <p:cTn id="7" dur="500"/>
                                        <p:tgtEl>
                                          <p:spTgt spid="1843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checkerboard(across)">
                                      <p:cBhvr>
                                        <p:cTn id="10" dur="500"/>
                                        <p:tgtEl>
                                          <p:spTgt spid="1843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checkerboard(across)">
                                      <p:cBhvr>
                                        <p:cTn id="13" dur="500"/>
                                        <p:tgtEl>
                                          <p:spTgt spid="18435">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checkerboard(across)">
                                      <p:cBhvr>
                                        <p:cTn id="16" dur="500"/>
                                        <p:tgtEl>
                                          <p:spTgt spid="18435">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checkerboard(across)">
                                      <p:cBhvr>
                                        <p:cTn id="19" dur="500"/>
                                        <p:tgtEl>
                                          <p:spTgt spid="18435">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checkerboard(across)">
                                      <p:cBhvr>
                                        <p:cTn id="22" dur="500"/>
                                        <p:tgtEl>
                                          <p:spTgt spid="18435">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checkerboard(across)">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TotalTime>
  <Words>3042</Words>
  <Application>Microsoft Office PowerPoint</Application>
  <PresentationFormat>On-screen Show (4:3)</PresentationFormat>
  <Paragraphs>251</Paragraphs>
  <Slides>58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Times New Roman</vt:lpstr>
      <vt:lpstr>Wingdings</vt:lpstr>
      <vt:lpstr>Wingdings 3</vt:lpstr>
      <vt:lpstr>Office Theme</vt:lpstr>
      <vt:lpstr>Unit 2  Forms Of Business Ownership</vt:lpstr>
      <vt:lpstr>Introduction</vt:lpstr>
      <vt:lpstr>Factors Influencing Forms Of Organisation</vt:lpstr>
      <vt:lpstr>PowerPoint Presentation</vt:lpstr>
      <vt:lpstr>TYPES OF BUSINESS ORGANISATIONS</vt:lpstr>
      <vt:lpstr>Sole Proprietorship</vt:lpstr>
      <vt:lpstr>PowerPoint Presentation</vt:lpstr>
      <vt:lpstr>PowerPoint Presentation</vt:lpstr>
      <vt:lpstr>Advantages</vt:lpstr>
      <vt:lpstr>PowerPoint Presentation</vt:lpstr>
      <vt:lpstr>Disadvantages</vt:lpstr>
      <vt:lpstr>PowerPoint Presentation</vt:lpstr>
      <vt:lpstr>Partnerships</vt:lpstr>
      <vt:lpstr>PowerPoint Presentation</vt:lpstr>
      <vt:lpstr>Partnerships </vt:lpstr>
      <vt:lpstr>Advantages</vt:lpstr>
      <vt:lpstr>PowerPoint Presentation</vt:lpstr>
      <vt:lpstr>Disadvantages</vt:lpstr>
      <vt:lpstr>PowerPoint Presentation</vt:lpstr>
      <vt:lpstr>Co-operative </vt:lpstr>
      <vt:lpstr>PowerPoint Presentation</vt:lpstr>
      <vt:lpstr>PowerPoint Presentation</vt:lpstr>
      <vt:lpstr> Characteristics of Co-operatives  </vt:lpstr>
      <vt:lpstr>PowerPoint Presentation</vt:lpstr>
      <vt:lpstr>PowerPoint Presentation</vt:lpstr>
      <vt:lpstr>PowerPoint Presentation</vt:lpstr>
      <vt:lpstr>PowerPoint Presentation</vt:lpstr>
      <vt:lpstr>Advantages</vt:lpstr>
      <vt:lpstr>PowerPoint Presentation</vt:lpstr>
      <vt:lpstr>PowerPoint Presentation</vt:lpstr>
      <vt:lpstr>Disadvantages</vt:lpstr>
      <vt:lpstr>PowerPoint Presentation</vt:lpstr>
      <vt:lpstr>JOINT STOCK COMPANY</vt:lpstr>
      <vt:lpstr>Joint stock company</vt:lpstr>
      <vt:lpstr>CHARACTERISTICS</vt:lpstr>
      <vt:lpstr>PowerPoint Presentation</vt:lpstr>
      <vt:lpstr>Advantages of JSC</vt:lpstr>
      <vt:lpstr>PowerPoint Presentation</vt:lpstr>
      <vt:lpstr>Disadvantages of JSC</vt:lpstr>
      <vt:lpstr>PowerPoint Presentation</vt:lpstr>
      <vt:lpstr>PowerPoint Presentation</vt:lpstr>
      <vt:lpstr>PowerPoint Presentation</vt:lpstr>
      <vt:lpstr>PowerPoint Presentation</vt:lpstr>
      <vt:lpstr>PowerPoint Presentation</vt:lpstr>
      <vt:lpstr>Private company</vt:lpstr>
      <vt:lpstr> Characteristics of a private company  </vt:lpstr>
      <vt:lpstr>PowerPoint Presentation</vt:lpstr>
      <vt:lpstr>Public company</vt:lpstr>
      <vt:lpstr>PowerPoint Presentation</vt:lpstr>
      <vt:lpstr>Differences</vt:lpstr>
      <vt:lpstr> Distinction between Company and Partnership  </vt:lpstr>
      <vt:lpstr>PowerPoint Presentation</vt:lpstr>
      <vt:lpstr>Joint Hindu family business</vt:lpstr>
      <vt:lpstr>PowerPoint Presentation</vt:lpstr>
      <vt:lpstr>Advantages </vt:lpstr>
      <vt:lpstr>PowerPoint Presentation</vt:lpstr>
      <vt:lpstr>Disadvantages </vt:lpstr>
      <vt:lpstr>PowerPoint Presentation</vt:lpstr>
    </vt:vector>
  </TitlesOfParts>
  <Company>bvimr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bvimr</cp:lastModifiedBy>
  <cp:revision>87</cp:revision>
  <dcterms:created xsi:type="dcterms:W3CDTF">2015-06-15T06:28:21Z</dcterms:created>
  <dcterms:modified xsi:type="dcterms:W3CDTF">2019-08-14T04:37:59Z</dcterms:modified>
</cp:coreProperties>
</file>