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0" r:id="rId6"/>
    <p:sldId id="259" r:id="rId7"/>
    <p:sldId id="262" r:id="rId8"/>
    <p:sldId id="263" r:id="rId9"/>
    <p:sldId id="264" r:id="rId10"/>
    <p:sldId id="265" r:id="rId11"/>
    <p:sldId id="266" r:id="rId12"/>
    <p:sldId id="267" r:id="rId13"/>
    <p:sldId id="274" r:id="rId14"/>
    <p:sldId id="268" r:id="rId15"/>
    <p:sldId id="269" r:id="rId16"/>
    <p:sldId id="270" r:id="rId17"/>
    <p:sldId id="278" r:id="rId18"/>
    <p:sldId id="271" r:id="rId19"/>
    <p:sldId id="276" r:id="rId20"/>
    <p:sldId id="272" r:id="rId21"/>
    <p:sldId id="277" r:id="rId22"/>
    <p:sldId id="275" r:id="rId23"/>
    <p:sldId id="273"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99" autoAdjust="0"/>
    <p:restoredTop sz="94660"/>
  </p:normalViewPr>
  <p:slideViewPr>
    <p:cSldViewPr>
      <p:cViewPr varScale="1">
        <p:scale>
          <a:sx n="70" d="100"/>
          <a:sy n="70" d="100"/>
        </p:scale>
        <p:origin x="133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FCFA615-49CD-4D55-A607-6CF0D5554BF6}" type="datetimeFigureOut">
              <a:rPr lang="en-US" smtClean="0"/>
              <a:pPr/>
              <a:t>5/31/2016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89E6E2-D1B6-413E-BFD6-B9F07E96A1C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CFA615-49CD-4D55-A607-6CF0D5554BF6}" type="datetimeFigureOut">
              <a:rPr lang="en-US" smtClean="0"/>
              <a:pPr/>
              <a:t>5/31/2016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89E6E2-D1B6-413E-BFD6-B9F07E96A1C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CFA615-49CD-4D55-A607-6CF0D5554BF6}" type="datetimeFigureOut">
              <a:rPr lang="en-US" smtClean="0"/>
              <a:pPr/>
              <a:t>5/31/2016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89E6E2-D1B6-413E-BFD6-B9F07E96A1C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CFA615-49CD-4D55-A607-6CF0D5554BF6}" type="datetimeFigureOut">
              <a:rPr lang="en-US" smtClean="0"/>
              <a:pPr/>
              <a:t>5/31/2016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89E6E2-D1B6-413E-BFD6-B9F07E96A1C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CFA615-49CD-4D55-A607-6CF0D5554BF6}" type="datetimeFigureOut">
              <a:rPr lang="en-US" smtClean="0"/>
              <a:pPr/>
              <a:t>5/31/2016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89E6E2-D1B6-413E-BFD6-B9F07E96A1C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FCFA615-49CD-4D55-A607-6CF0D5554BF6}" type="datetimeFigureOut">
              <a:rPr lang="en-US" smtClean="0"/>
              <a:pPr/>
              <a:t>5/31/2016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89E6E2-D1B6-413E-BFD6-B9F07E96A1C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FCFA615-49CD-4D55-A607-6CF0D5554BF6}" type="datetimeFigureOut">
              <a:rPr lang="en-US" smtClean="0"/>
              <a:pPr/>
              <a:t>5/31/2016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89E6E2-D1B6-413E-BFD6-B9F07E96A1C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FCFA615-49CD-4D55-A607-6CF0D5554BF6}" type="datetimeFigureOut">
              <a:rPr lang="en-US" smtClean="0"/>
              <a:pPr/>
              <a:t>5/31/2016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89E6E2-D1B6-413E-BFD6-B9F07E96A1C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CFA615-49CD-4D55-A607-6CF0D5554BF6}" type="datetimeFigureOut">
              <a:rPr lang="en-US" smtClean="0"/>
              <a:pPr/>
              <a:t>5/31/2016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89E6E2-D1B6-413E-BFD6-B9F07E96A1C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CFA615-49CD-4D55-A607-6CF0D5554BF6}" type="datetimeFigureOut">
              <a:rPr lang="en-US" smtClean="0"/>
              <a:pPr/>
              <a:t>5/31/2016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89E6E2-D1B6-413E-BFD6-B9F07E96A1C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CFA615-49CD-4D55-A607-6CF0D5554BF6}" type="datetimeFigureOut">
              <a:rPr lang="en-US" smtClean="0"/>
              <a:pPr/>
              <a:t>5/31/2016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89E6E2-D1B6-413E-BFD6-B9F07E96A1C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CFA615-49CD-4D55-A607-6CF0D5554BF6}" type="datetimeFigureOut">
              <a:rPr lang="en-US" smtClean="0"/>
              <a:pPr/>
              <a:t>5/31/2016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89E6E2-D1B6-413E-BFD6-B9F07E96A1C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2</a:t>
            </a:r>
            <a:endParaRPr lang="en-US" dirty="0"/>
          </a:p>
        </p:txBody>
      </p:sp>
      <p:sp>
        <p:nvSpPr>
          <p:cNvPr id="3" name="Subtitle 2"/>
          <p:cNvSpPr>
            <a:spLocks noGrp="1"/>
          </p:cNvSpPr>
          <p:nvPr>
            <p:ph type="subTitle" idx="1"/>
          </p:nvPr>
        </p:nvSpPr>
        <p:spPr/>
        <p:txBody>
          <a:bodyPr/>
          <a:lstStyle/>
          <a:p>
            <a:r>
              <a:rPr lang="en-US" dirty="0" smtClean="0">
                <a:solidFill>
                  <a:schemeClr val="tx1"/>
                </a:solidFill>
              </a:rPr>
              <a:t>Evolution of Business</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Evolution of Industry</a:t>
            </a:r>
            <a:endParaRPr lang="en-US" dirty="0"/>
          </a:p>
        </p:txBody>
      </p:sp>
      <p:sp>
        <p:nvSpPr>
          <p:cNvPr id="3" name="Content Placeholder 2"/>
          <p:cNvSpPr>
            <a:spLocks noGrp="1"/>
          </p:cNvSpPr>
          <p:nvPr>
            <p:ph idx="1"/>
          </p:nvPr>
        </p:nvSpPr>
        <p:spPr>
          <a:xfrm>
            <a:off x="457200" y="1295400"/>
            <a:ext cx="8229600" cy="5257800"/>
          </a:xfrm>
        </p:spPr>
        <p:txBody>
          <a:bodyPr>
            <a:noAutofit/>
          </a:bodyPr>
          <a:lstStyle/>
          <a:p>
            <a:pPr>
              <a:buNone/>
            </a:pPr>
            <a:r>
              <a:rPr lang="en-US" sz="2300" b="1" dirty="0" smtClean="0">
                <a:latin typeface="Times New Roman" pitchFamily="18" charset="0"/>
                <a:cs typeface="Times New Roman" pitchFamily="18" charset="0"/>
              </a:rPr>
              <a:t>ii. Guild stage:</a:t>
            </a:r>
            <a:endParaRPr lang="en-US" sz="2300" dirty="0" smtClean="0">
              <a:latin typeface="Times New Roman" pitchFamily="18" charset="0"/>
              <a:cs typeface="Times New Roman" pitchFamily="18" charset="0"/>
            </a:endParaRPr>
          </a:p>
          <a:p>
            <a:r>
              <a:rPr lang="en-US" sz="2300" u="sng" dirty="0" smtClean="0">
                <a:latin typeface="Times New Roman" pitchFamily="18" charset="0"/>
                <a:cs typeface="Times New Roman" pitchFamily="18" charset="0"/>
              </a:rPr>
              <a:t>It was the beginning of organized activities</a:t>
            </a:r>
            <a:r>
              <a:rPr lang="en-US" sz="2300" dirty="0" smtClean="0">
                <a:latin typeface="Times New Roman" pitchFamily="18" charset="0"/>
                <a:cs typeface="Times New Roman" pitchFamily="18" charset="0"/>
              </a:rPr>
              <a:t>. Organized groups of </a:t>
            </a:r>
            <a:r>
              <a:rPr lang="en-US" sz="2300" u="sng" dirty="0" smtClean="0">
                <a:latin typeface="Times New Roman" pitchFamily="18" charset="0"/>
                <a:cs typeface="Times New Roman" pitchFamily="18" charset="0"/>
              </a:rPr>
              <a:t>traders, craftsmen, artisans used to collect various resources from the local areas and produced goods using them</a:t>
            </a:r>
            <a:r>
              <a:rPr lang="en-US" sz="2300" dirty="0" smtClean="0">
                <a:latin typeface="Times New Roman" pitchFamily="18" charset="0"/>
                <a:cs typeface="Times New Roman" pitchFamily="18" charset="0"/>
              </a:rPr>
              <a:t>.</a:t>
            </a:r>
          </a:p>
          <a:p>
            <a:pPr>
              <a:buNone/>
            </a:pPr>
            <a:r>
              <a:rPr lang="en-US" sz="2300" dirty="0" smtClean="0">
                <a:latin typeface="Times New Roman" pitchFamily="18" charset="0"/>
                <a:cs typeface="Times New Roman" pitchFamily="18" charset="0"/>
              </a:rPr>
              <a:t> </a:t>
            </a:r>
            <a:endParaRPr lang="en-US" sz="2300" b="1" dirty="0" smtClean="0">
              <a:latin typeface="Times New Roman" pitchFamily="18" charset="0"/>
              <a:cs typeface="Times New Roman" pitchFamily="18" charset="0"/>
            </a:endParaRPr>
          </a:p>
          <a:p>
            <a:pPr>
              <a:buNone/>
            </a:pPr>
            <a:r>
              <a:rPr lang="en-US" sz="2300" b="1" dirty="0" smtClean="0">
                <a:latin typeface="Times New Roman" pitchFamily="18" charset="0"/>
                <a:cs typeface="Times New Roman" pitchFamily="18" charset="0"/>
              </a:rPr>
              <a:t>iii. Age of domestic system</a:t>
            </a:r>
            <a:endParaRPr lang="en-US" sz="2300" dirty="0" smtClean="0">
              <a:latin typeface="Times New Roman" pitchFamily="18" charset="0"/>
              <a:cs typeface="Times New Roman" pitchFamily="18" charset="0"/>
            </a:endParaRPr>
          </a:p>
          <a:p>
            <a:r>
              <a:rPr lang="en-US" sz="2300" dirty="0" smtClean="0">
                <a:latin typeface="Times New Roman" pitchFamily="18" charset="0"/>
                <a:cs typeface="Times New Roman" pitchFamily="18" charset="0"/>
              </a:rPr>
              <a:t>After the stage of guild the age of domestic system was initiated. </a:t>
            </a:r>
            <a:r>
              <a:rPr lang="en-US" sz="2300" u="sng" dirty="0" smtClean="0">
                <a:latin typeface="Times New Roman" pitchFamily="18" charset="0"/>
                <a:cs typeface="Times New Roman" pitchFamily="18" charset="0"/>
              </a:rPr>
              <a:t>Crafts men were not able to fulfill the unlimited and increasing wants of people by using the limited resource</a:t>
            </a:r>
            <a:r>
              <a:rPr lang="en-US" sz="2300" dirty="0" smtClean="0">
                <a:latin typeface="Times New Roman" pitchFamily="18" charset="0"/>
                <a:cs typeface="Times New Roman" pitchFamily="18" charset="0"/>
              </a:rPr>
              <a:t>. </a:t>
            </a:r>
            <a:r>
              <a:rPr lang="en-US" sz="2300" dirty="0">
                <a:latin typeface="Times New Roman" pitchFamily="18" charset="0"/>
                <a:cs typeface="Times New Roman" pitchFamily="18" charset="0"/>
              </a:rPr>
              <a:t>So, </a:t>
            </a:r>
            <a:r>
              <a:rPr lang="en-US" sz="2300" b="1" dirty="0">
                <a:latin typeface="Times New Roman" pitchFamily="18" charset="0"/>
                <a:cs typeface="Times New Roman" pitchFamily="18" charset="0"/>
              </a:rPr>
              <a:t>use of hands and tools for producing quality goods was introduced </a:t>
            </a:r>
            <a:r>
              <a:rPr lang="en-US" sz="2300" b="1" dirty="0" smtClean="0">
                <a:latin typeface="Times New Roman" pitchFamily="18" charset="0"/>
                <a:cs typeface="Times New Roman" pitchFamily="18" charset="0"/>
              </a:rPr>
              <a:t>.</a:t>
            </a:r>
            <a:r>
              <a:rPr lang="en-US" sz="2300" dirty="0" smtClean="0">
                <a:latin typeface="Times New Roman" pitchFamily="18" charset="0"/>
                <a:cs typeface="Times New Roman" pitchFamily="18" charset="0"/>
              </a:rPr>
              <a:t>People </a:t>
            </a:r>
            <a:r>
              <a:rPr lang="en-US" sz="2300" u="sng" dirty="0" smtClean="0">
                <a:latin typeface="Times New Roman" pitchFamily="18" charset="0"/>
                <a:cs typeface="Times New Roman" pitchFamily="18" charset="0"/>
              </a:rPr>
              <a:t>were employed </a:t>
            </a:r>
            <a:r>
              <a:rPr lang="en-US" sz="2300" dirty="0" smtClean="0">
                <a:latin typeface="Times New Roman" pitchFamily="18" charset="0"/>
                <a:cs typeface="Times New Roman" pitchFamily="18" charset="0"/>
              </a:rPr>
              <a:t>and were </a:t>
            </a:r>
            <a:r>
              <a:rPr lang="en-US" sz="2300" u="sng" dirty="0" smtClean="0">
                <a:latin typeface="Times New Roman" pitchFamily="18" charset="0"/>
                <a:cs typeface="Times New Roman" pitchFamily="18" charset="0"/>
              </a:rPr>
              <a:t>paid according to the units of goods produced</a:t>
            </a:r>
            <a:r>
              <a:rPr lang="en-US" sz="2300" dirty="0" smtClean="0">
                <a:latin typeface="Times New Roman" pitchFamily="18" charset="0"/>
                <a:cs typeface="Times New Roman" pitchFamily="18" charset="0"/>
              </a:rPr>
              <a:t>. However salary was very low because the value of money was much higher at that time.</a:t>
            </a:r>
          </a:p>
          <a:p>
            <a:pPr>
              <a:buNone/>
            </a:pPr>
            <a:r>
              <a:rPr lang="en-US" sz="2300" dirty="0" smtClean="0"/>
              <a:t/>
            </a:r>
            <a:br>
              <a:rPr lang="en-US" sz="2300" dirty="0" smtClean="0"/>
            </a:br>
            <a:r>
              <a:rPr lang="en-US" sz="2300" dirty="0" smtClean="0"/>
              <a:t/>
            </a:r>
            <a:br>
              <a:rPr lang="en-US" sz="2300" dirty="0" smtClean="0"/>
            </a:br>
            <a:r>
              <a:rPr lang="en-US" sz="2300" dirty="0" smtClean="0"/>
              <a:t/>
            </a:r>
            <a:br>
              <a:rPr lang="en-US" sz="2300" dirty="0" smtClean="0"/>
            </a:br>
            <a:endParaRPr lang="en-US" sz="23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Evolution of Industry</a:t>
            </a:r>
            <a:endParaRPr lang="en-US" dirty="0"/>
          </a:p>
        </p:txBody>
      </p:sp>
      <p:sp>
        <p:nvSpPr>
          <p:cNvPr id="3" name="Content Placeholder 2"/>
          <p:cNvSpPr>
            <a:spLocks noGrp="1"/>
          </p:cNvSpPr>
          <p:nvPr>
            <p:ph idx="1"/>
          </p:nvPr>
        </p:nvSpPr>
        <p:spPr>
          <a:xfrm>
            <a:off x="457200" y="1066800"/>
            <a:ext cx="8229600" cy="5486400"/>
          </a:xfrm>
        </p:spPr>
        <p:txBody>
          <a:bodyPr>
            <a:normAutofit fontScale="55000" lnSpcReduction="20000"/>
          </a:bodyPr>
          <a:lstStyle/>
          <a:p>
            <a:pPr>
              <a:buNone/>
            </a:pPr>
            <a:r>
              <a:rPr lang="en-US" sz="4000" b="1" dirty="0" smtClean="0">
                <a:latin typeface="Times New Roman" pitchFamily="18" charset="0"/>
                <a:cs typeface="Times New Roman" pitchFamily="18" charset="0"/>
              </a:rPr>
              <a:t>Iv. Industrial revolution:</a:t>
            </a:r>
            <a:endParaRPr lang="en-US" sz="4000" dirty="0" smtClean="0">
              <a:latin typeface="Times New Roman" pitchFamily="18" charset="0"/>
              <a:cs typeface="Times New Roman" pitchFamily="18" charset="0"/>
            </a:endParaRPr>
          </a:p>
          <a:p>
            <a:r>
              <a:rPr lang="en-US" sz="4000" b="1" dirty="0" smtClean="0">
                <a:latin typeface="Times New Roman" pitchFamily="18" charset="0"/>
                <a:cs typeface="Times New Roman" pitchFamily="18" charset="0"/>
              </a:rPr>
              <a:t>It began with the replacement of old system</a:t>
            </a:r>
            <a:r>
              <a:rPr lang="en-US" sz="4000" dirty="0" smtClean="0">
                <a:latin typeface="Times New Roman" pitchFamily="18" charset="0"/>
                <a:cs typeface="Times New Roman" pitchFamily="18" charset="0"/>
              </a:rPr>
              <a:t>. It is the turning point of modern industrialization. </a:t>
            </a:r>
            <a:r>
              <a:rPr lang="en-US" sz="4000" u="sng" dirty="0" smtClean="0">
                <a:latin typeface="Times New Roman" pitchFamily="18" charset="0"/>
                <a:cs typeface="Times New Roman" pitchFamily="18" charset="0"/>
              </a:rPr>
              <a:t>Domestic system of production was replaced by large scale factory system. </a:t>
            </a:r>
            <a:r>
              <a:rPr lang="en-US" sz="4000" dirty="0" smtClean="0">
                <a:latin typeface="Times New Roman" pitchFamily="18" charset="0"/>
                <a:cs typeface="Times New Roman" pitchFamily="18" charset="0"/>
              </a:rPr>
              <a:t>There was invention, innovation .development of scientific techniques which encouraged mass production and distribution. There were numerous job opportunities. Salary was increased and quality was maintained.</a:t>
            </a:r>
          </a:p>
          <a:p>
            <a:endParaRPr lang="en-US" sz="4000" dirty="0" smtClean="0">
              <a:latin typeface="Times New Roman" pitchFamily="18" charset="0"/>
              <a:cs typeface="Times New Roman" pitchFamily="18" charset="0"/>
            </a:endParaRPr>
          </a:p>
          <a:p>
            <a:pPr>
              <a:buNone/>
            </a:pPr>
            <a:r>
              <a:rPr lang="en-US" sz="4000" b="1" dirty="0" smtClean="0">
                <a:latin typeface="Times New Roman" pitchFamily="18" charset="0"/>
                <a:cs typeface="Times New Roman" pitchFamily="18" charset="0"/>
              </a:rPr>
              <a:t>V. Present age:</a:t>
            </a:r>
            <a:endParaRPr lang="en-US" sz="4000" dirty="0" smtClean="0">
              <a:latin typeface="Times New Roman" pitchFamily="18" charset="0"/>
              <a:cs typeface="Times New Roman" pitchFamily="18" charset="0"/>
            </a:endParaRPr>
          </a:p>
          <a:p>
            <a:r>
              <a:rPr lang="en-US" sz="4000" u="sng" dirty="0" smtClean="0">
                <a:latin typeface="Times New Roman" pitchFamily="18" charset="0"/>
                <a:cs typeface="Times New Roman" pitchFamily="18" charset="0"/>
              </a:rPr>
              <a:t>Today’s modern era with industrialization</a:t>
            </a:r>
            <a:r>
              <a:rPr lang="en-US" sz="4000" dirty="0" smtClean="0">
                <a:latin typeface="Times New Roman" pitchFamily="18" charset="0"/>
                <a:cs typeface="Times New Roman" pitchFamily="18" charset="0"/>
              </a:rPr>
              <a:t>, use of technology, computerization, modernization is the most developed stage of industries. Goods are being produced meeting the demand of large number of people. There are huge number of industries producing large number of goods to meet large amount of needs and wants by providing many jobs and salaries</a:t>
            </a:r>
          </a:p>
          <a:p>
            <a:pPr>
              <a:buNone/>
            </a:pPr>
            <a:r>
              <a:rPr lang="en-US" dirty="0" smtClean="0"/>
              <a:t/>
            </a:r>
            <a:br>
              <a:rPr lang="en-US" dirty="0" smtClean="0"/>
            </a:br>
            <a:r>
              <a:rPr lang="en-US" dirty="0" smtClean="0"/>
              <a:t/>
            </a:r>
            <a:br>
              <a:rPr lang="en-US" dirty="0" smtClean="0"/>
            </a:b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Industrial Revolution</a:t>
            </a:r>
            <a:endParaRPr lang="en-US" dirty="0"/>
          </a:p>
        </p:txBody>
      </p:sp>
      <p:sp>
        <p:nvSpPr>
          <p:cNvPr id="3" name="Content Placeholder 2"/>
          <p:cNvSpPr>
            <a:spLocks noGrp="1"/>
          </p:cNvSpPr>
          <p:nvPr>
            <p:ph idx="1"/>
          </p:nvPr>
        </p:nvSpPr>
        <p:spPr>
          <a:xfrm>
            <a:off x="457200" y="1600200"/>
            <a:ext cx="8229600" cy="5029200"/>
          </a:xfrm>
        </p:spPr>
        <p:txBody>
          <a:bodyPr>
            <a:noAutofit/>
          </a:bodyPr>
          <a:lstStyle/>
          <a:p>
            <a:r>
              <a:rPr lang="en-US" sz="2500" dirty="0" smtClean="0">
                <a:latin typeface="Times New Roman" pitchFamily="18" charset="0"/>
                <a:cs typeface="Times New Roman" pitchFamily="18" charset="0"/>
              </a:rPr>
              <a:t>The Industrial Revolution, which took place from the 18th to 19th centuries, was a period during which predominantly agrarian, rural societies in Europe and America became industrial and urban.</a:t>
            </a:r>
          </a:p>
          <a:p>
            <a:r>
              <a:rPr lang="en-US" sz="2500" dirty="0" smtClean="0">
                <a:latin typeface="Times New Roman" pitchFamily="18" charset="0"/>
                <a:cs typeface="Times New Roman" pitchFamily="18" charset="0"/>
              </a:rPr>
              <a:t>Prior to the Industrial Revolution, which began in Britain in the late 1700s, </a:t>
            </a:r>
            <a:r>
              <a:rPr lang="en-US" sz="2500" u="sng" dirty="0" smtClean="0">
                <a:latin typeface="Times New Roman" pitchFamily="18" charset="0"/>
                <a:cs typeface="Times New Roman" pitchFamily="18" charset="0"/>
              </a:rPr>
              <a:t>manufacturing was often done in people’s homes,</a:t>
            </a:r>
            <a:r>
              <a:rPr lang="en-US" sz="2500" dirty="0" smtClean="0">
                <a:latin typeface="Times New Roman" pitchFamily="18" charset="0"/>
                <a:cs typeface="Times New Roman" pitchFamily="18" charset="0"/>
              </a:rPr>
              <a:t> </a:t>
            </a:r>
            <a:r>
              <a:rPr lang="en-US" sz="2500" u="sng" dirty="0" smtClean="0">
                <a:latin typeface="Times New Roman" pitchFamily="18" charset="0"/>
                <a:cs typeface="Times New Roman" pitchFamily="18" charset="0"/>
              </a:rPr>
              <a:t>using hand tools or basic machines</a:t>
            </a:r>
            <a:r>
              <a:rPr lang="en-US" sz="2500" dirty="0" smtClean="0">
                <a:latin typeface="Times New Roman" pitchFamily="18" charset="0"/>
                <a:cs typeface="Times New Roman" pitchFamily="18" charset="0"/>
              </a:rPr>
              <a:t>. </a:t>
            </a:r>
            <a:r>
              <a:rPr lang="en-US" sz="2500" u="sng" dirty="0" smtClean="0">
                <a:latin typeface="Times New Roman" pitchFamily="18" charset="0"/>
                <a:cs typeface="Times New Roman" pitchFamily="18" charset="0"/>
              </a:rPr>
              <a:t>Industrialization marked a shift to powered, special-purpose machinery, factories and mass production</a:t>
            </a:r>
            <a:r>
              <a:rPr lang="en-US" sz="2500" dirty="0" smtClean="0">
                <a:latin typeface="Times New Roman" pitchFamily="18" charset="0"/>
                <a:cs typeface="Times New Roman" pitchFamily="18" charset="0"/>
              </a:rPr>
              <a:t>.</a:t>
            </a:r>
          </a:p>
          <a:p>
            <a:r>
              <a:rPr lang="en-US" sz="2500" i="1" dirty="0" smtClean="0">
                <a:latin typeface="Times New Roman" pitchFamily="18" charset="0"/>
                <a:cs typeface="Times New Roman" pitchFamily="18" charset="0"/>
              </a:rPr>
              <a:t>The reason behind this was its physical &amp; environment advantages</a:t>
            </a:r>
            <a:r>
              <a:rPr lang="en-US" sz="2500" dirty="0" smtClean="0">
                <a:latin typeface="Times New Roman" pitchFamily="18" charset="0"/>
                <a:cs typeface="Times New Roman" pitchFamily="18" charset="0"/>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685800"/>
            <a:ext cx="8534400" cy="5638800"/>
          </a:xfrm>
        </p:spPr>
        <p:txBody>
          <a:bodyPr>
            <a:normAutofit lnSpcReduction="10000"/>
          </a:bodyPr>
          <a:lstStyle/>
          <a:p>
            <a:pPr marL="0" indent="0">
              <a:buNone/>
            </a:pPr>
            <a:r>
              <a:rPr lang="en-US" dirty="0">
                <a:latin typeface="Times New Roman" pitchFamily="18" charset="0"/>
                <a:cs typeface="Times New Roman" pitchFamily="18" charset="0"/>
              </a:rPr>
              <a:t>1. Freedom from invasion- no war was </a:t>
            </a:r>
            <a:r>
              <a:rPr lang="en-US" dirty="0" err="1">
                <a:latin typeface="Times New Roman" pitchFamily="18" charset="0"/>
                <a:cs typeface="Times New Roman" pitchFamily="18" charset="0"/>
              </a:rPr>
              <a:t>faught</a:t>
            </a:r>
            <a:r>
              <a:rPr lang="en-US" dirty="0">
                <a:latin typeface="Times New Roman" pitchFamily="18" charset="0"/>
                <a:cs typeface="Times New Roman" pitchFamily="18" charset="0"/>
              </a:rPr>
              <a:t> &amp; hence led to a great demand for English goods.</a:t>
            </a:r>
          </a:p>
          <a:p>
            <a:pPr marL="0" indent="0">
              <a:buNone/>
            </a:pPr>
            <a:r>
              <a:rPr lang="en-US" dirty="0">
                <a:latin typeface="Times New Roman" pitchFamily="18" charset="0"/>
                <a:cs typeface="Times New Roman" pitchFamily="18" charset="0"/>
              </a:rPr>
              <a:t>2. England was considered as one whole market.</a:t>
            </a:r>
          </a:p>
          <a:p>
            <a:pPr marL="0" indent="0">
              <a:buNone/>
            </a:pPr>
            <a:r>
              <a:rPr lang="en-US" dirty="0">
                <a:latin typeface="Times New Roman" pitchFamily="18" charset="0"/>
                <a:cs typeface="Times New Roman" pitchFamily="18" charset="0"/>
              </a:rPr>
              <a:t>3. Political &amp; financial stability</a:t>
            </a:r>
          </a:p>
          <a:p>
            <a:pPr marL="0" indent="0">
              <a:buNone/>
            </a:pPr>
            <a:r>
              <a:rPr lang="en-US" dirty="0">
                <a:latin typeface="Times New Roman" pitchFamily="18" charset="0"/>
                <a:cs typeface="Times New Roman" pitchFamily="18" charset="0"/>
              </a:rPr>
              <a:t>4. Availability of Capital</a:t>
            </a:r>
          </a:p>
          <a:p>
            <a:pPr marL="0" indent="0">
              <a:buNone/>
            </a:pPr>
            <a:r>
              <a:rPr lang="en-US" dirty="0" smtClean="0">
                <a:latin typeface="Times New Roman" pitchFamily="18" charset="0"/>
                <a:cs typeface="Times New Roman" pitchFamily="18" charset="0"/>
              </a:rPr>
              <a:t>5.The </a:t>
            </a:r>
            <a:r>
              <a:rPr lang="en-US" dirty="0">
                <a:latin typeface="Times New Roman" pitchFamily="18" charset="0"/>
                <a:cs typeface="Times New Roman" pitchFamily="18" charset="0"/>
              </a:rPr>
              <a:t>availability of coal and iron mines close to each other</a:t>
            </a:r>
            <a:r>
              <a:rPr lang="en-US" b="1" dirty="0">
                <a:latin typeface="Times New Roman" pitchFamily="18" charset="0"/>
                <a:cs typeface="Times New Roman" pitchFamily="18" charset="0"/>
              </a:rPr>
              <a:t>.</a:t>
            </a:r>
          </a:p>
          <a:p>
            <a:pPr marL="0" indent="0">
              <a:buNone/>
            </a:pPr>
            <a:r>
              <a:rPr lang="en-US" dirty="0" smtClean="0">
                <a:latin typeface="Times New Roman" pitchFamily="18" charset="0"/>
                <a:cs typeface="Times New Roman" pitchFamily="18" charset="0"/>
              </a:rPr>
              <a:t>6.The </a:t>
            </a:r>
            <a:r>
              <a:rPr lang="en-US" dirty="0">
                <a:latin typeface="Times New Roman" pitchFamily="18" charset="0"/>
                <a:cs typeface="Times New Roman" pitchFamily="18" charset="0"/>
              </a:rPr>
              <a:t>agricultural revolution.</a:t>
            </a:r>
          </a:p>
          <a:p>
            <a:pPr marL="0" indent="0">
              <a:buNone/>
            </a:pPr>
            <a:r>
              <a:rPr lang="en-US" dirty="0" smtClean="0">
                <a:latin typeface="Times New Roman" pitchFamily="18" charset="0"/>
                <a:cs typeface="Times New Roman" pitchFamily="18" charset="0"/>
              </a:rPr>
              <a:t>7.Presence </a:t>
            </a:r>
            <a:r>
              <a:rPr lang="en-US" dirty="0">
                <a:latin typeface="Times New Roman" pitchFamily="18" charset="0"/>
                <a:cs typeface="Times New Roman" pitchFamily="18" charset="0"/>
              </a:rPr>
              <a:t>of enterprising people</a:t>
            </a:r>
          </a:p>
          <a:p>
            <a:pPr marL="0" indent="0">
              <a:buNone/>
            </a:pPr>
            <a:r>
              <a:rPr lang="en-US" dirty="0" smtClean="0">
                <a:latin typeface="Times New Roman" pitchFamily="18" charset="0"/>
                <a:cs typeface="Times New Roman" pitchFamily="18" charset="0"/>
              </a:rPr>
              <a:t>8.Better </a:t>
            </a:r>
            <a:r>
              <a:rPr lang="en-US" dirty="0">
                <a:latin typeface="Times New Roman" pitchFamily="18" charset="0"/>
                <a:cs typeface="Times New Roman" pitchFamily="18" charset="0"/>
              </a:rPr>
              <a:t>means of transport.</a:t>
            </a:r>
          </a:p>
          <a:p>
            <a:endParaRPr lang="en-US" dirty="0"/>
          </a:p>
        </p:txBody>
      </p:sp>
    </p:spTree>
    <p:extLst>
      <p:ext uri="{BB962C8B-B14F-4D97-AF65-F5344CB8AC3E}">
        <p14:creationId xmlns:p14="http://schemas.microsoft.com/office/powerpoint/2010/main" val="1845944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Consequences of Industrial Revolution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228600" y="1600200"/>
            <a:ext cx="8458200" cy="4876800"/>
          </a:xfrm>
        </p:spPr>
        <p:txBody>
          <a:bodyPr>
            <a:normAutofit lnSpcReduction="10000"/>
          </a:bodyPr>
          <a:lstStyle/>
          <a:p>
            <a:pPr>
              <a:buNone/>
            </a:pPr>
            <a:r>
              <a:rPr lang="en-US" b="1" dirty="0" smtClean="0">
                <a:latin typeface="Times New Roman" pitchFamily="18" charset="0"/>
                <a:cs typeface="Times New Roman" pitchFamily="18" charset="0"/>
              </a:rPr>
              <a:t>A) Economic Consequences</a:t>
            </a:r>
          </a:p>
          <a:p>
            <a:r>
              <a:rPr lang="en-US" dirty="0" smtClean="0">
                <a:latin typeface="Times New Roman" pitchFamily="18" charset="0"/>
                <a:cs typeface="Times New Roman" pitchFamily="18" charset="0"/>
              </a:rPr>
              <a:t>Mass Production</a:t>
            </a:r>
          </a:p>
          <a:p>
            <a:r>
              <a:rPr lang="en-US" dirty="0" smtClean="0">
                <a:latin typeface="Times New Roman" pitchFamily="18" charset="0"/>
                <a:cs typeface="Times New Roman" pitchFamily="18" charset="0"/>
              </a:rPr>
              <a:t>Growth of capitalism</a:t>
            </a:r>
          </a:p>
          <a:p>
            <a:pPr marL="514350" indent="-514350">
              <a:buAutoNum type="alphaLcParenR"/>
            </a:pPr>
            <a:r>
              <a:rPr lang="en-US" i="1" dirty="0" smtClean="0">
                <a:latin typeface="Times New Roman" pitchFamily="18" charset="0"/>
                <a:cs typeface="Times New Roman" pitchFamily="18" charset="0"/>
              </a:rPr>
              <a:t>Production of goods is undertaken not for consumption but for sale in the market</a:t>
            </a:r>
          </a:p>
          <a:p>
            <a:pPr marL="514350" indent="-514350">
              <a:buAutoNum type="alphaLcParenR"/>
            </a:pPr>
            <a:r>
              <a:rPr lang="en-US" i="1" dirty="0" smtClean="0">
                <a:latin typeface="Times New Roman" pitchFamily="18" charset="0"/>
                <a:cs typeface="Times New Roman" pitchFamily="18" charset="0"/>
              </a:rPr>
              <a:t>Ownership of means of production</a:t>
            </a:r>
          </a:p>
          <a:p>
            <a:pPr marL="514350" indent="-514350"/>
            <a:r>
              <a:rPr lang="en-US" dirty="0" smtClean="0">
                <a:latin typeface="Times New Roman" pitchFamily="18" charset="0"/>
                <a:cs typeface="Times New Roman" pitchFamily="18" charset="0"/>
              </a:rPr>
              <a:t>Specialization</a:t>
            </a:r>
          </a:p>
          <a:p>
            <a:pPr marL="514350" indent="-514350"/>
            <a:r>
              <a:rPr lang="en-US" dirty="0" smtClean="0">
                <a:latin typeface="Times New Roman" pitchFamily="18" charset="0"/>
                <a:cs typeface="Times New Roman" pitchFamily="18" charset="0"/>
              </a:rPr>
              <a:t>Improvement in standard of living</a:t>
            </a:r>
          </a:p>
          <a:p>
            <a:pPr marL="514350" indent="-514350"/>
            <a:r>
              <a:rPr lang="en-US" dirty="0" smtClean="0">
                <a:latin typeface="Times New Roman" pitchFamily="18" charset="0"/>
                <a:cs typeface="Times New Roman" pitchFamily="18" charset="0"/>
              </a:rPr>
              <a:t>Trade cycles</a:t>
            </a:r>
            <a:endParaRPr lang="en-US"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SOCIAL IMPACT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Food and nutrition</a:t>
            </a:r>
          </a:p>
          <a:p>
            <a:r>
              <a:rPr lang="en-US" dirty="0" smtClean="0">
                <a:latin typeface="Times New Roman" pitchFamily="18" charset="0"/>
                <a:cs typeface="Times New Roman" pitchFamily="18" charset="0"/>
              </a:rPr>
              <a:t>Housing</a:t>
            </a:r>
          </a:p>
          <a:p>
            <a:r>
              <a:rPr lang="en-US" dirty="0" smtClean="0">
                <a:latin typeface="Times New Roman" pitchFamily="18" charset="0"/>
                <a:cs typeface="Times New Roman" pitchFamily="18" charset="0"/>
              </a:rPr>
              <a:t>Life Expectancy</a:t>
            </a:r>
            <a:endParaRPr lang="en-US"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latin typeface="Times New Roman" pitchFamily="18" charset="0"/>
                <a:cs typeface="Times New Roman" pitchFamily="18" charset="0"/>
              </a:rPr>
              <a:t>Industrialization In India</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304800" y="1066800"/>
            <a:ext cx="8458200" cy="5486400"/>
          </a:xfrm>
        </p:spPr>
        <p:txBody>
          <a:bodyPr>
            <a:normAutofit/>
          </a:bodyPr>
          <a:lstStyle/>
          <a:p>
            <a:pPr marL="0" indent="0" algn="just">
              <a:buNone/>
            </a:pPr>
            <a:endParaRPr lang="en-US" sz="3400" b="1" dirty="0" smtClean="0">
              <a:latin typeface="Times New Roman" pitchFamily="18" charset="0"/>
              <a:cs typeface="Times New Roman" pitchFamily="18" charset="0"/>
            </a:endParaRPr>
          </a:p>
          <a:p>
            <a:pPr marL="0" indent="0" algn="just">
              <a:buNone/>
            </a:pPr>
            <a:r>
              <a:rPr lang="en-US" sz="3400" b="1" dirty="0" smtClean="0">
                <a:latin typeface="Times New Roman" pitchFamily="18" charset="0"/>
                <a:cs typeface="Times New Roman" pitchFamily="18" charset="0"/>
              </a:rPr>
              <a:t>1.Raising Income:</a:t>
            </a:r>
            <a:r>
              <a:rPr lang="en-US" sz="3400" dirty="0" smtClean="0">
                <a:latin typeface="Times New Roman" pitchFamily="18" charset="0"/>
                <a:cs typeface="Times New Roman" pitchFamily="18" charset="0"/>
              </a:rPr>
              <a:t> </a:t>
            </a:r>
          </a:p>
          <a:p>
            <a:pPr marL="0" indent="0" algn="just">
              <a:buNone/>
            </a:pPr>
            <a:r>
              <a:rPr lang="en-US" sz="3400" dirty="0" smtClean="0">
                <a:latin typeface="Times New Roman" pitchFamily="18" charset="0"/>
                <a:cs typeface="Times New Roman" pitchFamily="18" charset="0"/>
              </a:rPr>
              <a:t>The first important role is that </a:t>
            </a:r>
            <a:r>
              <a:rPr lang="en-US" sz="3400" u="sng" dirty="0" smtClean="0">
                <a:latin typeface="Times New Roman" pitchFamily="18" charset="0"/>
                <a:cs typeface="Times New Roman" pitchFamily="18" charset="0"/>
              </a:rPr>
              <a:t>industrial development provide a secure basis for a rapid growth of income</a:t>
            </a:r>
            <a:r>
              <a:rPr lang="en-US" sz="3400" dirty="0" smtClean="0">
                <a:latin typeface="Times New Roman" pitchFamily="18" charset="0"/>
                <a:cs typeface="Times New Roman" pitchFamily="18" charset="0"/>
              </a:rPr>
              <a:t>. The evidences show a </a:t>
            </a:r>
            <a:r>
              <a:rPr lang="en-US" sz="3400" u="sng" dirty="0" smtClean="0">
                <a:latin typeface="Times New Roman" pitchFamily="18" charset="0"/>
                <a:cs typeface="Times New Roman" pitchFamily="18" charset="0"/>
              </a:rPr>
              <a:t>close </a:t>
            </a:r>
            <a:r>
              <a:rPr lang="en-US" sz="3600" u="sng" dirty="0" smtClean="0">
                <a:latin typeface="Times New Roman" pitchFamily="18" charset="0"/>
                <a:cs typeface="Times New Roman" pitchFamily="18" charset="0"/>
              </a:rPr>
              <a:t> connection </a:t>
            </a:r>
            <a:r>
              <a:rPr lang="en-US" sz="3400" u="sng" dirty="0" smtClean="0">
                <a:latin typeface="Times New Roman" pitchFamily="18" charset="0"/>
                <a:cs typeface="Times New Roman" pitchFamily="18" charset="0"/>
              </a:rPr>
              <a:t>between the high level of income and industrial development</a:t>
            </a:r>
            <a:r>
              <a:rPr lang="en-US" sz="3400" dirty="0" smtClean="0">
                <a:latin typeface="Times New Roman" pitchFamily="18" charset="0"/>
                <a:cs typeface="Times New Roman" pitchFamily="18" charset="0"/>
              </a:rPr>
              <a:t>.</a:t>
            </a:r>
          </a:p>
          <a:p>
            <a:pPr marL="0" indent="0">
              <a:buNone/>
            </a:pPr>
            <a:endParaRPr lang="en-US" sz="3400" b="1"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686800" cy="6096000"/>
          </a:xfrm>
        </p:spPr>
        <p:txBody>
          <a:bodyPr>
            <a:normAutofit/>
          </a:bodyPr>
          <a:lstStyle/>
          <a:p>
            <a:pPr algn="just">
              <a:buNone/>
            </a:pPr>
            <a:r>
              <a:rPr lang="en-US" sz="2800" b="1" dirty="0" smtClean="0">
                <a:latin typeface="Times New Roman" pitchFamily="18" charset="0"/>
                <a:cs typeface="Times New Roman" pitchFamily="18" charset="0"/>
              </a:rPr>
              <a:t>   2.</a:t>
            </a:r>
            <a:r>
              <a:rPr lang="en-US" sz="2800"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Changing the Structure of the Economy:</a:t>
            </a:r>
          </a:p>
          <a:p>
            <a:pPr algn="just">
              <a:buNone/>
            </a:pPr>
            <a:endParaRPr lang="en-US" sz="2800" b="1" dirty="0" smtClean="0">
              <a:latin typeface="Times New Roman" pitchFamily="18" charset="0"/>
              <a:cs typeface="Times New Roman" pitchFamily="18" charset="0"/>
            </a:endParaRPr>
          </a:p>
          <a:p>
            <a:pPr algn="just">
              <a:buNone/>
            </a:pPr>
            <a:r>
              <a:rPr lang="en-US" sz="2800" b="1"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In order to develop the economy </a:t>
            </a:r>
            <a:r>
              <a:rPr lang="en-US" sz="2800" u="sng" dirty="0" smtClean="0">
                <a:latin typeface="Times New Roman" pitchFamily="18" charset="0"/>
                <a:cs typeface="Times New Roman" pitchFamily="18" charset="0"/>
              </a:rPr>
              <a:t>underdeveloped countries need structural change through industrialization</a:t>
            </a:r>
            <a:r>
              <a:rPr lang="en-US" sz="2800" dirty="0" smtClean="0">
                <a:latin typeface="Times New Roman" pitchFamily="18" charset="0"/>
                <a:cs typeface="Times New Roman" pitchFamily="18" charset="0"/>
              </a:rPr>
              <a:t>. History shows that in the process of becoming developed economy the share of the </a:t>
            </a:r>
            <a:r>
              <a:rPr lang="en-US" sz="2800" u="sng" dirty="0" smtClean="0">
                <a:latin typeface="Times New Roman" pitchFamily="18" charset="0"/>
                <a:cs typeface="Times New Roman" pitchFamily="18" charset="0"/>
              </a:rPr>
              <a:t>industrial sector should rise</a:t>
            </a:r>
            <a:r>
              <a:rPr lang="en-US" sz="2800" dirty="0" smtClean="0">
                <a:latin typeface="Times New Roman" pitchFamily="18" charset="0"/>
                <a:cs typeface="Times New Roman" pitchFamily="18" charset="0"/>
              </a:rPr>
              <a:t> and </a:t>
            </a:r>
            <a:r>
              <a:rPr lang="en-US" sz="2800" u="sng" dirty="0" smtClean="0">
                <a:latin typeface="Times New Roman" pitchFamily="18" charset="0"/>
                <a:cs typeface="Times New Roman" pitchFamily="18" charset="0"/>
              </a:rPr>
              <a:t>that of the agricultural sector decline</a:t>
            </a:r>
            <a:r>
              <a:rPr lang="en-US" sz="2800" dirty="0" smtClean="0">
                <a:latin typeface="Times New Roman" pitchFamily="18" charset="0"/>
                <a:cs typeface="Times New Roman" pitchFamily="18" charset="0"/>
              </a:rPr>
              <a:t>. This is only possible through deliberate industrialization. As a result, the benefits of </a:t>
            </a:r>
            <a:r>
              <a:rPr lang="en-US" sz="2800" u="sng" dirty="0" smtClean="0">
                <a:latin typeface="Times New Roman" pitchFamily="18" charset="0"/>
                <a:cs typeface="Times New Roman" pitchFamily="18" charset="0"/>
              </a:rPr>
              <a:t>industrialization will ‘trickle down</a:t>
            </a:r>
            <a:r>
              <a:rPr lang="en-US" sz="2800" dirty="0" smtClean="0">
                <a:latin typeface="Times New Roman" pitchFamily="18" charset="0"/>
                <a:cs typeface="Times New Roman" pitchFamily="18" charset="0"/>
              </a:rPr>
              <a:t>’ to the other sectors of the economy in the form of the development of agricultural and service sectors </a:t>
            </a:r>
            <a:r>
              <a:rPr lang="en-US" sz="2800" u="sng" dirty="0" smtClean="0">
                <a:latin typeface="Times New Roman" pitchFamily="18" charset="0"/>
                <a:cs typeface="Times New Roman" pitchFamily="18" charset="0"/>
              </a:rPr>
              <a:t>leading to the rise in employment, output and income</a:t>
            </a:r>
            <a:r>
              <a:rPr lang="en-US" sz="2800" dirty="0" smtClean="0">
                <a:latin typeface="Times New Roman" pitchFamily="18" charset="0"/>
                <a:cs typeface="Times New Roman" pitchFamily="18" charset="0"/>
              </a:rPr>
              <a:t>.</a:t>
            </a:r>
          </a:p>
          <a:p>
            <a:pPr algn="just"/>
            <a:endParaRPr lang="en-US"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33400"/>
            <a:ext cx="9144000" cy="5943600"/>
          </a:xfrm>
        </p:spPr>
        <p:txBody>
          <a:bodyPr>
            <a:noAutofit/>
          </a:bodyPr>
          <a:lstStyle/>
          <a:p>
            <a:pPr marL="0" indent="0">
              <a:buNone/>
            </a:pPr>
            <a:r>
              <a:rPr lang="en-US" sz="2800" b="1" dirty="0" smtClean="0">
                <a:latin typeface="Times New Roman" pitchFamily="18" charset="0"/>
                <a:cs typeface="Times New Roman" pitchFamily="18" charset="0"/>
              </a:rPr>
              <a:t>3. Meeting High-Income Demands:</a:t>
            </a:r>
            <a:r>
              <a:rPr lang="en-US" sz="2800" dirty="0" smtClean="0">
                <a:latin typeface="Times New Roman" pitchFamily="18" charset="0"/>
                <a:cs typeface="Times New Roman" pitchFamily="18" charset="0"/>
              </a:rPr>
              <a:t> </a:t>
            </a:r>
          </a:p>
          <a:p>
            <a:pPr marL="0" indent="0">
              <a:buNone/>
            </a:pPr>
            <a:endParaRPr lang="en-US" sz="2800" dirty="0" smtClean="0">
              <a:latin typeface="Times New Roman" pitchFamily="18" charset="0"/>
              <a:cs typeface="Times New Roman" pitchFamily="18" charset="0"/>
            </a:endParaRPr>
          </a:p>
          <a:p>
            <a:pPr marL="0" indent="0">
              <a:buNone/>
            </a:pPr>
            <a:r>
              <a:rPr lang="en-US" sz="2800" dirty="0" smtClean="0">
                <a:latin typeface="Times New Roman" pitchFamily="18" charset="0"/>
                <a:cs typeface="Times New Roman" pitchFamily="18" charset="0"/>
              </a:rPr>
              <a:t>Beyond certain limits, the demands of the people are usually for industrial products alone. After having met the needs of food, income of the people are spent mostly on manufactured goods</a:t>
            </a:r>
            <a:r>
              <a:rPr lang="en-US" sz="2800" u="sng" dirty="0" smtClean="0">
                <a:latin typeface="Times New Roman" pitchFamily="18" charset="0"/>
                <a:cs typeface="Times New Roman" pitchFamily="18" charset="0"/>
              </a:rPr>
              <a:t>. This means the income-elasticity of demand for the manufactured goods is high and that of agricultural products is low</a:t>
            </a:r>
            <a:r>
              <a:rPr lang="en-US" sz="2800" dirty="0" smtClean="0">
                <a:latin typeface="Times New Roman" pitchFamily="18" charset="0"/>
                <a:cs typeface="Times New Roman" pitchFamily="18" charset="0"/>
              </a:rPr>
              <a:t>. </a:t>
            </a:r>
            <a:r>
              <a:rPr lang="en-US" sz="2800" u="sng" dirty="0" smtClean="0">
                <a:latin typeface="Times New Roman" pitchFamily="18" charset="0"/>
                <a:cs typeface="Times New Roman" pitchFamily="18" charset="0"/>
              </a:rPr>
              <a:t>To meet these demands and increase the economy’s output underdeveloped countries need industrialization.</a:t>
            </a:r>
          </a:p>
          <a:p>
            <a:endParaRPr lang="en-US" sz="2800"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533400"/>
            <a:ext cx="8610600" cy="5943600"/>
          </a:xfrm>
        </p:spPr>
        <p:txBody>
          <a:bodyPr>
            <a:normAutofit lnSpcReduction="10000"/>
          </a:bodyPr>
          <a:lstStyle/>
          <a:p>
            <a:pPr algn="just">
              <a:buNone/>
            </a:pPr>
            <a:r>
              <a:rPr lang="en-US" b="1" dirty="0" smtClean="0">
                <a:latin typeface="Times New Roman" pitchFamily="18" charset="0"/>
                <a:cs typeface="Times New Roman" pitchFamily="18" charset="0"/>
              </a:rPr>
              <a:t>   4. Overcoming Deterioration in the Terms of Trade:</a:t>
            </a:r>
            <a:r>
              <a:rPr lang="en-US" dirty="0" smtClean="0">
                <a:latin typeface="Times New Roman" pitchFamily="18" charset="0"/>
                <a:cs typeface="Times New Roman" pitchFamily="18" charset="0"/>
              </a:rPr>
              <a:t> </a:t>
            </a:r>
          </a:p>
          <a:p>
            <a:pPr algn="just">
              <a:buNone/>
            </a:pPr>
            <a:r>
              <a:rPr lang="en-US" dirty="0" smtClean="0">
                <a:latin typeface="Times New Roman" pitchFamily="18" charset="0"/>
                <a:cs typeface="Times New Roman" pitchFamily="18" charset="0"/>
              </a:rPr>
              <a:t>   Underdeveloped countries like India need industrialization to free themselves from the adverse effects of fluctuations in the prices of primary products and deterioration in their terms of trade. </a:t>
            </a:r>
            <a:r>
              <a:rPr lang="en-US" u="sng" dirty="0" smtClean="0">
                <a:latin typeface="Times New Roman" pitchFamily="18" charset="0"/>
                <a:cs typeface="Times New Roman" pitchFamily="18" charset="0"/>
              </a:rPr>
              <a:t>Such countries mainly export primary products and import manufactured goods</a:t>
            </a:r>
            <a:r>
              <a:rPr lang="en-US" dirty="0" smtClean="0">
                <a:latin typeface="Times New Roman" pitchFamily="18" charset="0"/>
                <a:cs typeface="Times New Roman" pitchFamily="18" charset="0"/>
              </a:rPr>
              <a:t>. For economic development such countries must shake off their dependence on primary products. </a:t>
            </a:r>
            <a:r>
              <a:rPr lang="en-US" u="sng" dirty="0" smtClean="0">
                <a:latin typeface="Times New Roman" pitchFamily="18" charset="0"/>
                <a:cs typeface="Times New Roman" pitchFamily="18" charset="0"/>
              </a:rPr>
              <a:t>They should adopt import substituting and export oriented industrialization</a:t>
            </a:r>
            <a:r>
              <a:rPr lang="en-US" dirty="0" smtClean="0">
                <a:latin typeface="Times New Roman" pitchFamily="18" charset="0"/>
                <a:cs typeface="Times New Roman" pitchFamily="18" charset="0"/>
              </a:rPr>
              <a:t>.</a:t>
            </a:r>
          </a:p>
          <a:p>
            <a:pPr algn="just"/>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Development of Commerce</a:t>
            </a:r>
            <a:endParaRPr lang="en-US" dirty="0"/>
          </a:p>
        </p:txBody>
      </p:sp>
      <p:sp>
        <p:nvSpPr>
          <p:cNvPr id="3" name="Content Placeholder 2"/>
          <p:cNvSpPr>
            <a:spLocks noGrp="1"/>
          </p:cNvSpPr>
          <p:nvPr>
            <p:ph idx="1"/>
          </p:nvPr>
        </p:nvSpPr>
        <p:spPr>
          <a:xfrm>
            <a:off x="457200" y="1600200"/>
            <a:ext cx="8229600" cy="5257800"/>
          </a:xfrm>
        </p:spPr>
        <p:txBody>
          <a:bodyPr/>
          <a:lstStyle/>
          <a:p>
            <a:r>
              <a:rPr lang="en-US" dirty="0" smtClean="0"/>
              <a:t>Commerce is that aspect of business activity which is concerned with the distribution of goods &amp; services produced by industry.</a:t>
            </a:r>
          </a:p>
        </p:txBody>
      </p:sp>
      <p:sp>
        <p:nvSpPr>
          <p:cNvPr id="2050" name="AutoShape 2" descr="Image result for insuran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51" name="Picture 3" descr="C:\Documents and Settings\ashima\Desktop\images1.jpg"/>
          <p:cNvPicPr>
            <a:picLocks noChangeAspect="1" noChangeArrowheads="1"/>
          </p:cNvPicPr>
          <p:nvPr/>
        </p:nvPicPr>
        <p:blipFill>
          <a:blip r:embed="rId2"/>
          <a:srcRect/>
          <a:stretch>
            <a:fillRect/>
          </a:stretch>
        </p:blipFill>
        <p:spPr bwMode="auto">
          <a:xfrm>
            <a:off x="0" y="3124200"/>
            <a:ext cx="3000375" cy="2133600"/>
          </a:xfrm>
          <a:prstGeom prst="rect">
            <a:avLst/>
          </a:prstGeom>
          <a:noFill/>
        </p:spPr>
      </p:pic>
      <p:pic>
        <p:nvPicPr>
          <p:cNvPr id="2052" name="Picture 4" descr="C:\Documents and Settings\ashima\Desktop\images2.jpg"/>
          <p:cNvPicPr>
            <a:picLocks noChangeAspect="1" noChangeArrowheads="1"/>
          </p:cNvPicPr>
          <p:nvPr/>
        </p:nvPicPr>
        <p:blipFill>
          <a:blip r:embed="rId3"/>
          <a:srcRect/>
          <a:stretch>
            <a:fillRect/>
          </a:stretch>
        </p:blipFill>
        <p:spPr bwMode="auto">
          <a:xfrm>
            <a:off x="2895600" y="3124200"/>
            <a:ext cx="2667000" cy="2057400"/>
          </a:xfrm>
          <a:prstGeom prst="rect">
            <a:avLst/>
          </a:prstGeom>
          <a:noFill/>
        </p:spPr>
      </p:pic>
      <p:pic>
        <p:nvPicPr>
          <p:cNvPr id="2053" name="Picture 5" descr="C:\Documents and Settings\ashima\Desktop\images3.jpg"/>
          <p:cNvPicPr>
            <a:picLocks noChangeAspect="1" noChangeArrowheads="1"/>
          </p:cNvPicPr>
          <p:nvPr/>
        </p:nvPicPr>
        <p:blipFill>
          <a:blip r:embed="rId4"/>
          <a:srcRect/>
          <a:stretch>
            <a:fillRect/>
          </a:stretch>
        </p:blipFill>
        <p:spPr bwMode="auto">
          <a:xfrm>
            <a:off x="0" y="5105400"/>
            <a:ext cx="4343400" cy="1752600"/>
          </a:xfrm>
          <a:prstGeom prst="rect">
            <a:avLst/>
          </a:prstGeom>
          <a:noFill/>
        </p:spPr>
      </p:pic>
      <p:pic>
        <p:nvPicPr>
          <p:cNvPr id="2057" name="Picture 9" descr="C:\Documents and Settings\ashima\Desktop\3.jpg"/>
          <p:cNvPicPr>
            <a:picLocks noChangeAspect="1" noChangeArrowheads="1"/>
          </p:cNvPicPr>
          <p:nvPr/>
        </p:nvPicPr>
        <p:blipFill>
          <a:blip r:embed="rId5"/>
          <a:srcRect/>
          <a:stretch>
            <a:fillRect/>
          </a:stretch>
        </p:blipFill>
        <p:spPr bwMode="auto">
          <a:xfrm>
            <a:off x="5486400" y="3200400"/>
            <a:ext cx="3657600" cy="1847850"/>
          </a:xfrm>
          <a:prstGeom prst="rect">
            <a:avLst/>
          </a:prstGeom>
          <a:noFill/>
        </p:spPr>
      </p:pic>
      <p:pic>
        <p:nvPicPr>
          <p:cNvPr id="2058" name="Picture 10" descr="C:\Documents and Settings\ashima\Desktop\images.jpg"/>
          <p:cNvPicPr>
            <a:picLocks noChangeAspect="1" noChangeArrowheads="1"/>
          </p:cNvPicPr>
          <p:nvPr/>
        </p:nvPicPr>
        <p:blipFill>
          <a:blip r:embed="rId6"/>
          <a:srcRect/>
          <a:stretch>
            <a:fillRect/>
          </a:stretch>
        </p:blipFill>
        <p:spPr bwMode="auto">
          <a:xfrm>
            <a:off x="4572000" y="5029200"/>
            <a:ext cx="4572000" cy="1828800"/>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248400"/>
          </a:xfrm>
        </p:spPr>
        <p:txBody>
          <a:bodyPr>
            <a:normAutofit/>
          </a:bodyPr>
          <a:lstStyle/>
          <a:p>
            <a:pPr>
              <a:buNone/>
            </a:pPr>
            <a:r>
              <a:rPr lang="en-US" b="1" dirty="0" smtClean="0">
                <a:latin typeface="Times New Roman" pitchFamily="18" charset="0"/>
                <a:cs typeface="Times New Roman" pitchFamily="18" charset="0"/>
              </a:rPr>
              <a:t>6. Bringing Technological Progress:</a:t>
            </a:r>
            <a:r>
              <a:rPr lang="en-US" dirty="0" smtClean="0">
                <a:latin typeface="Times New Roman" pitchFamily="18" charset="0"/>
                <a:cs typeface="Times New Roman" pitchFamily="18" charset="0"/>
              </a:rPr>
              <a:t> Research and Development is associated with the process of industrialization. </a:t>
            </a:r>
            <a:r>
              <a:rPr lang="en-US" u="sng" dirty="0" smtClean="0">
                <a:latin typeface="Times New Roman" pitchFamily="18" charset="0"/>
                <a:cs typeface="Times New Roman" pitchFamily="18" charset="0"/>
              </a:rPr>
              <a:t>The development of industries producing capital goods i.e., machines, equipment etc., enables a country to produce a variety of goods in large quantities and at low costs, make for technological progress and change in the outlook of the people. This results in bringing about an industrial civilization or environment for rapid progress which is necessary for any healthy economy.</a:t>
            </a:r>
          </a:p>
          <a:p>
            <a:pPr>
              <a:buNone/>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09600"/>
            <a:ext cx="8458200" cy="5867400"/>
          </a:xfrm>
        </p:spPr>
        <p:txBody>
          <a:bodyPr>
            <a:normAutofit/>
          </a:bodyPr>
          <a:lstStyle/>
          <a:p>
            <a:pPr>
              <a:buNone/>
            </a:pPr>
            <a:r>
              <a:rPr lang="en-US" b="1" dirty="0" smtClean="0">
                <a:latin typeface="Times New Roman" pitchFamily="18" charset="0"/>
                <a:cs typeface="Times New Roman" pitchFamily="18" charset="0"/>
              </a:rPr>
              <a:t>7. Strengthening the </a:t>
            </a:r>
          </a:p>
          <a:p>
            <a:pPr>
              <a:buNone/>
            </a:pPr>
            <a:endParaRPr lang="en-US" b="1" dirty="0" smtClean="0">
              <a:latin typeface="Times New Roman" pitchFamily="18" charset="0"/>
              <a:cs typeface="Times New Roman" pitchFamily="18" charset="0"/>
            </a:endParaRPr>
          </a:p>
          <a:p>
            <a:pPr>
              <a:buNone/>
            </a:pPr>
            <a:r>
              <a:rPr lang="en-US" b="1" dirty="0" smtClean="0">
                <a:latin typeface="Times New Roman" pitchFamily="18" charset="0"/>
                <a:cs typeface="Times New Roman" pitchFamily="18" charset="0"/>
              </a:rPr>
              <a:t>   Economy: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Industrialisation</a:t>
            </a:r>
            <a:r>
              <a:rPr lang="en-US" dirty="0" smtClean="0">
                <a:latin typeface="Times New Roman" pitchFamily="18" charset="0"/>
                <a:cs typeface="Times New Roman" pitchFamily="18" charset="0"/>
              </a:rPr>
              <a:t> of the country can provide the necessary elements for strengthening the economy. In this regard the following points may be noted:</a:t>
            </a:r>
          </a:p>
          <a:p>
            <a:pPr>
              <a:buNone/>
            </a:pPr>
            <a:r>
              <a:rPr lang="en-US" dirty="0" smtClean="0">
                <a:latin typeface="Times New Roman" pitchFamily="18" charset="0"/>
                <a:cs typeface="Times New Roman" pitchFamily="18" charset="0"/>
              </a:rPr>
              <a:t>(a) </a:t>
            </a:r>
            <a:r>
              <a:rPr lang="en-US" dirty="0" err="1" smtClean="0">
                <a:latin typeface="Times New Roman" pitchFamily="18" charset="0"/>
                <a:cs typeface="Times New Roman" pitchFamily="18" charset="0"/>
              </a:rPr>
              <a:t>Industrialisation</a:t>
            </a:r>
            <a:r>
              <a:rPr lang="en-US" dirty="0" smtClean="0">
                <a:latin typeface="Times New Roman" pitchFamily="18" charset="0"/>
                <a:cs typeface="Times New Roman" pitchFamily="18" charset="0"/>
              </a:rPr>
              <a:t> makes possible the </a:t>
            </a:r>
            <a:r>
              <a:rPr lang="en-US" u="sng" dirty="0" smtClean="0">
                <a:latin typeface="Times New Roman" pitchFamily="18" charset="0"/>
                <a:cs typeface="Times New Roman" pitchFamily="18" charset="0"/>
              </a:rPr>
              <a:t>production of goods like railways, dams, etc</a:t>
            </a:r>
            <a:r>
              <a:rPr lang="en-US" dirty="0" smtClean="0">
                <a:latin typeface="Times New Roman" pitchFamily="18" charset="0"/>
                <a:cs typeface="Times New Roman" pitchFamily="18" charset="0"/>
              </a:rPr>
              <a:t>. These economic infrastructures are essential for the future growth of the economy.</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838200"/>
            <a:ext cx="8686800" cy="5287963"/>
          </a:xfrm>
        </p:spPr>
        <p:txBody>
          <a:bodyPr/>
          <a:lstStyle/>
          <a:p>
            <a:pPr marL="0" indent="0">
              <a:buNone/>
            </a:pPr>
            <a:r>
              <a:rPr lang="en-US" dirty="0">
                <a:latin typeface="Times New Roman" pitchFamily="18" charset="0"/>
                <a:cs typeface="Times New Roman" pitchFamily="18" charset="0"/>
              </a:rPr>
              <a:t>(b) It is through the establishment of industries that one can impart elasticity to the system and overcome the historically given position of a primary producing country. Thus, </a:t>
            </a:r>
            <a:r>
              <a:rPr lang="en-US" u="sng" dirty="0">
                <a:latin typeface="Times New Roman" pitchFamily="18" charset="0"/>
                <a:cs typeface="Times New Roman" pitchFamily="18" charset="0"/>
              </a:rPr>
              <a:t>with industrialization we can change the comparative advantage” of the country to suit its resources and potentialities of manpower</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0928635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8686800" cy="6324600"/>
          </a:xfrm>
        </p:spPr>
        <p:txBody>
          <a:bodyPr>
            <a:normAutofit fontScale="77500" lnSpcReduction="20000"/>
          </a:bodyPr>
          <a:lstStyle/>
          <a:p>
            <a:pPr>
              <a:buNone/>
            </a:pPr>
            <a:r>
              <a:rPr lang="en-US" sz="4000" dirty="0" smtClean="0">
                <a:latin typeface="Times New Roman" pitchFamily="18" charset="0"/>
                <a:cs typeface="Times New Roman" pitchFamily="18" charset="0"/>
              </a:rPr>
              <a:t>(c)</a:t>
            </a:r>
            <a:r>
              <a:rPr lang="en-US" sz="4000" u="sng" dirty="0" smtClean="0">
                <a:latin typeface="Times New Roman" pitchFamily="18" charset="0"/>
                <a:cs typeface="Times New Roman" pitchFamily="18" charset="0"/>
              </a:rPr>
              <a:t> Through industrialization the requirements for the development of agriculture can be met</a:t>
            </a:r>
            <a:r>
              <a:rPr lang="en-US" sz="4000" dirty="0" smtClean="0">
                <a:latin typeface="Times New Roman" pitchFamily="18" charset="0"/>
                <a:cs typeface="Times New Roman" pitchFamily="18" charset="0"/>
              </a:rPr>
              <a:t>. For example, improved farm-implements, chemical fertilizers, storage and transport facilities, etc, appropriate to our own conditions can be adequately provided only by our own industries.</a:t>
            </a:r>
          </a:p>
          <a:p>
            <a:pPr>
              <a:buNone/>
            </a:pPr>
            <a:endParaRPr lang="en-US" sz="4000" dirty="0" smtClean="0">
              <a:latin typeface="Times New Roman" pitchFamily="18" charset="0"/>
              <a:cs typeface="Times New Roman" pitchFamily="18" charset="0"/>
            </a:endParaRPr>
          </a:p>
          <a:p>
            <a:pPr>
              <a:buNone/>
            </a:pPr>
            <a:r>
              <a:rPr lang="en-US" sz="4000" dirty="0" smtClean="0">
                <a:latin typeface="Times New Roman" pitchFamily="18" charset="0"/>
                <a:cs typeface="Times New Roman" pitchFamily="18" charset="0"/>
              </a:rPr>
              <a:t>(d) Providing for Security: </a:t>
            </a:r>
            <a:r>
              <a:rPr lang="en-US" sz="4000" u="sng" dirty="0" err="1" smtClean="0">
                <a:latin typeface="Times New Roman" pitchFamily="18" charset="0"/>
                <a:cs typeface="Times New Roman" pitchFamily="18" charset="0"/>
              </a:rPr>
              <a:t>Industrialisation</a:t>
            </a:r>
            <a:r>
              <a:rPr lang="en-US" sz="4000" u="sng" dirty="0" smtClean="0">
                <a:latin typeface="Times New Roman" pitchFamily="18" charset="0"/>
                <a:cs typeface="Times New Roman" pitchFamily="18" charset="0"/>
              </a:rPr>
              <a:t> is needed to provide for the country’s security</a:t>
            </a:r>
            <a:r>
              <a:rPr lang="en-US" sz="4000" dirty="0" smtClean="0">
                <a:latin typeface="Times New Roman" pitchFamily="18" charset="0"/>
                <a:cs typeface="Times New Roman" pitchFamily="18" charset="0"/>
              </a:rPr>
              <a:t>. dependence of foreign sources for </a:t>
            </a:r>
            <a:r>
              <a:rPr lang="en-US" sz="4000" dirty="0" err="1" smtClean="0">
                <a:latin typeface="Times New Roman" pitchFamily="18" charset="0"/>
                <a:cs typeface="Times New Roman" pitchFamily="18" charset="0"/>
              </a:rPr>
              <a:t>defence</a:t>
            </a:r>
            <a:r>
              <a:rPr lang="en-US" sz="4000" dirty="0" smtClean="0">
                <a:latin typeface="Times New Roman" pitchFamily="18" charset="0"/>
                <a:cs typeface="Times New Roman" pitchFamily="18" charset="0"/>
              </a:rPr>
              <a:t> materials is a risky affair. It is only through industrial development in a big way that the national objective of self-reliance in </a:t>
            </a:r>
            <a:r>
              <a:rPr lang="en-US" sz="4000" dirty="0" err="1" smtClean="0">
                <a:latin typeface="Times New Roman" pitchFamily="18" charset="0"/>
                <a:cs typeface="Times New Roman" pitchFamily="18" charset="0"/>
              </a:rPr>
              <a:t>defence</a:t>
            </a:r>
            <a:r>
              <a:rPr lang="en-US" sz="4000" dirty="0" smtClean="0">
                <a:latin typeface="Times New Roman" pitchFamily="18" charset="0"/>
                <a:cs typeface="Times New Roman" pitchFamily="18" charset="0"/>
              </a:rPr>
              <a:t> materials can be achieved.</a:t>
            </a:r>
          </a:p>
          <a:p>
            <a:endParaRPr lang="en-US" sz="4000"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9144000" cy="914400"/>
          </a:xfrm>
        </p:spPr>
        <p:txBody>
          <a:bodyPr>
            <a:normAutofit fontScale="90000"/>
          </a:bodyPr>
          <a:lstStyle/>
          <a:p>
            <a:r>
              <a:rPr lang="en-US" sz="3600" b="1" dirty="0" smtClean="0">
                <a:latin typeface="Times New Roman" pitchFamily="18" charset="0"/>
                <a:cs typeface="Times New Roman" pitchFamily="18" charset="0"/>
              </a:rPr>
              <a:t/>
            </a:r>
            <a:br>
              <a:rPr lang="en-US" sz="3600" b="1" dirty="0" smtClean="0">
                <a:latin typeface="Times New Roman" pitchFamily="18" charset="0"/>
                <a:cs typeface="Times New Roman" pitchFamily="18" charset="0"/>
              </a:rPr>
            </a:br>
            <a:r>
              <a:rPr lang="en-US" sz="3600" b="1" dirty="0" smtClean="0">
                <a:latin typeface="Times New Roman" pitchFamily="18" charset="0"/>
                <a:cs typeface="Times New Roman" pitchFamily="18" charset="0"/>
              </a:rPr>
              <a:t>Stages involved in development </a:t>
            </a:r>
            <a:r>
              <a:rPr lang="en-US" dirty="0" smtClean="0"/>
              <a:t/>
            </a:r>
            <a:br>
              <a:rPr lang="en-US" dirty="0" smtClean="0"/>
            </a:br>
            <a:endParaRPr lang="en-US" dirty="0"/>
          </a:p>
        </p:txBody>
      </p:sp>
      <p:sp>
        <p:nvSpPr>
          <p:cNvPr id="3" name="Content Placeholder 2"/>
          <p:cNvSpPr>
            <a:spLocks noGrp="1"/>
          </p:cNvSpPr>
          <p:nvPr>
            <p:ph idx="1"/>
          </p:nvPr>
        </p:nvSpPr>
        <p:spPr>
          <a:xfrm>
            <a:off x="228600" y="1447800"/>
            <a:ext cx="8458200" cy="4953000"/>
          </a:xfrm>
        </p:spPr>
        <p:txBody>
          <a:bodyPr>
            <a:noAutofit/>
          </a:bodyPr>
          <a:lstStyle/>
          <a:p>
            <a:r>
              <a:rPr lang="en-US" sz="2800" b="1" dirty="0" smtClean="0">
                <a:latin typeface="Times New Roman" pitchFamily="18" charset="0"/>
                <a:cs typeface="Times New Roman" pitchFamily="18" charset="0"/>
              </a:rPr>
              <a:t>Household Economy: </a:t>
            </a:r>
            <a:r>
              <a:rPr lang="en-US" sz="2800" dirty="0" smtClean="0">
                <a:latin typeface="Times New Roman" pitchFamily="18" charset="0"/>
                <a:cs typeface="Times New Roman" pitchFamily="18" charset="0"/>
              </a:rPr>
              <a:t>The wants are very limited. In </a:t>
            </a:r>
            <a:r>
              <a:rPr lang="en-US" sz="2800" u="sng" dirty="0" smtClean="0">
                <a:latin typeface="Times New Roman" pitchFamily="18" charset="0"/>
                <a:cs typeface="Times New Roman" pitchFamily="18" charset="0"/>
              </a:rPr>
              <a:t>this stage people produced goods themselves to satisfy their own basic needs</a:t>
            </a:r>
            <a:r>
              <a:rPr lang="en-US" sz="2800" dirty="0" smtClean="0">
                <a:latin typeface="Times New Roman" pitchFamily="18" charset="0"/>
                <a:cs typeface="Times New Roman" pitchFamily="18" charset="0"/>
              </a:rPr>
              <a:t>. There was no market. There was thus no exchange of goods. They were independent ,family involvement, </a:t>
            </a:r>
            <a:r>
              <a:rPr lang="en-US" sz="2800" u="sng" dirty="0" smtClean="0">
                <a:latin typeface="Times New Roman" pitchFamily="18" charset="0"/>
                <a:cs typeface="Times New Roman" pitchFamily="18" charset="0"/>
              </a:rPr>
              <a:t>like men were busy in doing hunting, fishing, making weapons &amp; bows </a:t>
            </a:r>
            <a:r>
              <a:rPr lang="en-US" sz="2800" u="sng" dirty="0" err="1" smtClean="0">
                <a:latin typeface="Times New Roman" pitchFamily="18" charset="0"/>
                <a:cs typeface="Times New Roman" pitchFamily="18" charset="0"/>
              </a:rPr>
              <a:t>etc</a:t>
            </a:r>
            <a:r>
              <a:rPr lang="en-US" sz="2800" u="sng" dirty="0" smtClean="0">
                <a:latin typeface="Times New Roman" pitchFamily="18" charset="0"/>
                <a:cs typeface="Times New Roman" pitchFamily="18" charset="0"/>
              </a:rPr>
              <a:t> whereas women were busy in cultivation of land, fruit gathering &amp; similar work</a:t>
            </a:r>
            <a:r>
              <a:rPr lang="en-US" sz="2800" dirty="0" smtClean="0">
                <a:latin typeface="Times New Roman" pitchFamily="18" charset="0"/>
                <a:cs typeface="Times New Roman" pitchFamily="18" charset="0"/>
              </a:rPr>
              <a:t>. </a:t>
            </a:r>
          </a:p>
          <a:p>
            <a:r>
              <a:rPr lang="en-US" sz="2800" i="1" dirty="0" smtClean="0">
                <a:latin typeface="Times New Roman" pitchFamily="18" charset="0"/>
                <a:cs typeface="Times New Roman" pitchFamily="18" charset="0"/>
              </a:rPr>
              <a:t>No division of work except at family level. So commerce was still unknown.</a:t>
            </a:r>
          </a:p>
          <a:p>
            <a:endParaRPr lang="en-US" sz="2800" b="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latin typeface="Times New Roman" pitchFamily="18" charset="0"/>
                <a:cs typeface="Times New Roman" pitchFamily="18" charset="0"/>
              </a:rPr>
              <a:t>Stages involved in development</a:t>
            </a:r>
            <a:endParaRPr lang="en-US" dirty="0"/>
          </a:p>
        </p:txBody>
      </p:sp>
      <p:sp>
        <p:nvSpPr>
          <p:cNvPr id="3" name="Content Placeholder 2"/>
          <p:cNvSpPr>
            <a:spLocks noGrp="1"/>
          </p:cNvSpPr>
          <p:nvPr>
            <p:ph idx="1"/>
          </p:nvPr>
        </p:nvSpPr>
        <p:spPr/>
        <p:txBody>
          <a:bodyPr>
            <a:normAutofit/>
          </a:bodyPr>
          <a:lstStyle/>
          <a:p>
            <a:r>
              <a:rPr lang="en-US" b="1" dirty="0" smtClean="0">
                <a:latin typeface="Times New Roman" pitchFamily="18" charset="0"/>
                <a:cs typeface="Times New Roman" pitchFamily="18" charset="0"/>
              </a:rPr>
              <a:t>Primitive barter economy</a:t>
            </a:r>
            <a:r>
              <a:rPr lang="en-US" b="1" u="sng" dirty="0" smtClean="0">
                <a:latin typeface="Times New Roman" pitchFamily="18" charset="0"/>
                <a:cs typeface="Times New Roman" pitchFamily="18" charset="0"/>
              </a:rPr>
              <a:t>: </a:t>
            </a:r>
            <a:r>
              <a:rPr lang="en-US" u="sng" dirty="0" smtClean="0">
                <a:latin typeface="Times New Roman" pitchFamily="18" charset="0"/>
                <a:cs typeface="Times New Roman" pitchFamily="18" charset="0"/>
              </a:rPr>
              <a:t>The wants of people increased with development of society. There was both advancement and civilization of market. </a:t>
            </a:r>
          </a:p>
          <a:p>
            <a:r>
              <a:rPr lang="en-US" dirty="0" smtClean="0">
                <a:latin typeface="Times New Roman" pitchFamily="18" charset="0"/>
                <a:cs typeface="Times New Roman" pitchFamily="18" charset="0"/>
              </a:rPr>
              <a:t>for exchange between different districts became imperative. </a:t>
            </a:r>
            <a:r>
              <a:rPr lang="en-US" u="sng" dirty="0" smtClean="0">
                <a:latin typeface="Times New Roman" pitchFamily="18" charset="0"/>
                <a:cs typeface="Times New Roman" pitchFamily="18" charset="0"/>
              </a:rPr>
              <a:t>Commerce made it beginning &amp; barter began to be practiced</a:t>
            </a:r>
            <a:r>
              <a:rPr lang="en-US" dirty="0" smtClean="0">
                <a:latin typeface="Times New Roman" pitchFamily="18" charset="0"/>
                <a:cs typeface="Times New Roman" pitchFamily="18" charset="0"/>
              </a:rPr>
              <a:t>. But it was rather rare &amp; restricted</a:t>
            </a:r>
            <a:r>
              <a:rPr lang="en-US" b="1"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Stages involved in development</a:t>
            </a:r>
            <a:endParaRPr lang="en-US" dirty="0"/>
          </a:p>
        </p:txBody>
      </p:sp>
      <p:sp>
        <p:nvSpPr>
          <p:cNvPr id="3" name="Content Placeholder 2"/>
          <p:cNvSpPr>
            <a:spLocks noGrp="1"/>
          </p:cNvSpPr>
          <p:nvPr>
            <p:ph idx="1"/>
          </p:nvPr>
        </p:nvSpPr>
        <p:spPr>
          <a:xfrm>
            <a:off x="228600" y="1600200"/>
            <a:ext cx="8458200" cy="4876800"/>
          </a:xfrm>
        </p:spPr>
        <p:txBody>
          <a:bodyPr/>
          <a:lstStyle/>
          <a:p>
            <a:r>
              <a:rPr lang="en-US" b="1" dirty="0" smtClean="0">
                <a:latin typeface="Times New Roman" pitchFamily="18" charset="0"/>
                <a:cs typeface="Times New Roman" pitchFamily="18" charset="0"/>
              </a:rPr>
              <a:t>The rise of trade: </a:t>
            </a:r>
            <a:r>
              <a:rPr lang="en-US" dirty="0" smtClean="0">
                <a:latin typeface="Times New Roman" pitchFamily="18" charset="0"/>
                <a:cs typeface="Times New Roman" pitchFamily="18" charset="0"/>
              </a:rPr>
              <a:t>Goods were delivered at a particular fixed place in exchange for other goods</a:t>
            </a:r>
            <a:r>
              <a:rPr lang="en-US" u="sng" dirty="0" smtClean="0">
                <a:latin typeface="Times New Roman" pitchFamily="18" charset="0"/>
                <a:cs typeface="Times New Roman" pitchFamily="18" charset="0"/>
              </a:rPr>
              <a:t>. It was generally exercised by princes, nobles, priest, high officials, landowners, </a:t>
            </a:r>
            <a:r>
              <a:rPr lang="en-US" dirty="0" smtClean="0">
                <a:latin typeface="Times New Roman" pitchFamily="18" charset="0"/>
                <a:cs typeface="Times New Roman" pitchFamily="18" charset="0"/>
              </a:rPr>
              <a:t>etc. </a:t>
            </a:r>
            <a:r>
              <a:rPr lang="en-US" i="1" dirty="0" smtClean="0">
                <a:latin typeface="Times New Roman" pitchFamily="18" charset="0"/>
                <a:cs typeface="Times New Roman" pitchFamily="18" charset="0"/>
              </a:rPr>
              <a:t>It used to happen during festivals.</a:t>
            </a:r>
            <a:r>
              <a:rPr lang="en-US" dirty="0" smtClean="0">
                <a:latin typeface="Times New Roman" pitchFamily="18" charset="0"/>
                <a:cs typeface="Times New Roman" pitchFamily="18" charset="0"/>
              </a:rPr>
              <a:t> </a:t>
            </a:r>
          </a:p>
          <a:p>
            <a:r>
              <a:rPr lang="en-US" u="sng" dirty="0" smtClean="0">
                <a:latin typeface="Times New Roman" pitchFamily="18" charset="0"/>
                <a:cs typeface="Times New Roman" pitchFamily="18" charset="0"/>
              </a:rPr>
              <a:t>At this Stage, </a:t>
            </a:r>
            <a:r>
              <a:rPr lang="en-US" i="1" u="sng" dirty="0" smtClean="0">
                <a:latin typeface="Times New Roman" pitchFamily="18" charset="0"/>
                <a:cs typeface="Times New Roman" pitchFamily="18" charset="0"/>
              </a:rPr>
              <a:t>money appeared as an instrument &amp; medium of trade</a:t>
            </a:r>
            <a:r>
              <a:rPr lang="en-US" i="1" dirty="0" smtClean="0">
                <a:latin typeface="Times New Roman" pitchFamily="18" charset="0"/>
                <a:cs typeface="Times New Roman" pitchFamily="18" charset="0"/>
              </a:rPr>
              <a:t>. The introduction of weights &amp; measure was yet another step fwd in the development of commerce</a:t>
            </a:r>
            <a:r>
              <a:rPr lang="en-US" b="1"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Stages involved in development</a:t>
            </a:r>
            <a:endParaRPr lang="en-US" dirty="0"/>
          </a:p>
        </p:txBody>
      </p:sp>
      <p:sp>
        <p:nvSpPr>
          <p:cNvPr id="3" name="Content Placeholder 2"/>
          <p:cNvSpPr>
            <a:spLocks noGrp="1"/>
          </p:cNvSpPr>
          <p:nvPr>
            <p:ph idx="1"/>
          </p:nvPr>
        </p:nvSpPr>
        <p:spPr/>
        <p:txBody>
          <a:bodyPr>
            <a:normAutofit/>
          </a:bodyPr>
          <a:lstStyle/>
          <a:p>
            <a:r>
              <a:rPr lang="en-US" b="1" dirty="0" smtClean="0"/>
              <a:t>Town economy: </a:t>
            </a:r>
            <a:r>
              <a:rPr lang="en-US" u="sng" dirty="0" smtClean="0"/>
              <a:t>production carried out for catering to the needs of fixed local markets</a:t>
            </a:r>
            <a:r>
              <a:rPr lang="en-US" dirty="0" smtClean="0"/>
              <a:t>, division of </a:t>
            </a:r>
            <a:r>
              <a:rPr lang="en-US" dirty="0" err="1" smtClean="0"/>
              <a:t>labour</a:t>
            </a:r>
            <a:r>
              <a:rPr lang="en-US" dirty="0" smtClean="0"/>
              <a:t> became important. </a:t>
            </a:r>
          </a:p>
          <a:p>
            <a:r>
              <a:rPr lang="en-US" i="1" dirty="0" smtClean="0"/>
              <a:t>Practice of wholesalers &amp; retailers.</a:t>
            </a:r>
          </a:p>
          <a:p>
            <a:r>
              <a:rPr lang="en-US" i="1" dirty="0" smtClean="0"/>
              <a:t> </a:t>
            </a:r>
            <a:r>
              <a:rPr lang="en-US" u="sng" dirty="0" smtClean="0"/>
              <a:t>Prices began to be fixed &amp; </a:t>
            </a:r>
            <a:r>
              <a:rPr lang="en-US" i="1" u="sng" dirty="0" smtClean="0"/>
              <a:t>trade started on credit</a:t>
            </a:r>
            <a:r>
              <a:rPr lang="en-US" u="sng" dirty="0" smtClean="0"/>
              <a:t>.</a:t>
            </a:r>
          </a:p>
          <a:p>
            <a:pPr>
              <a:buNone/>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Stages involved in development</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latin typeface="Times New Roman" pitchFamily="18" charset="0"/>
                <a:cs typeface="Times New Roman" pitchFamily="18" charset="0"/>
              </a:rPr>
              <a:t>International business: </a:t>
            </a:r>
            <a:r>
              <a:rPr lang="en-US" u="sng" dirty="0" smtClean="0">
                <a:latin typeface="Times New Roman" pitchFamily="18" charset="0"/>
                <a:cs typeface="Times New Roman" pitchFamily="18" charset="0"/>
              </a:rPr>
              <a:t>goods were now produced to be sold in foreign market too</a:t>
            </a:r>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Complexity in commerce, full fledged function of banking, warehousing, insurance company</a:t>
            </a:r>
            <a:r>
              <a:rPr lang="en-US" i="1" dirty="0">
                <a:latin typeface="Times New Roman" pitchFamily="18" charset="0"/>
                <a:cs typeface="Times New Roman" pitchFamily="18" charset="0"/>
              </a:rPr>
              <a:t>.</a:t>
            </a:r>
            <a:endParaRPr lang="en-US" i="1" dirty="0" smtClean="0">
              <a:latin typeface="Times New Roman" pitchFamily="18" charset="0"/>
              <a:cs typeface="Times New Roman" pitchFamily="18" charset="0"/>
            </a:endParaRPr>
          </a:p>
          <a:p>
            <a:r>
              <a:rPr lang="en-US" i="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It is not possible for a country to produce all demanded goods according to needs and wants. </a:t>
            </a:r>
          </a:p>
          <a:p>
            <a:r>
              <a:rPr lang="en-US" dirty="0" smtClean="0">
                <a:latin typeface="Times New Roman" pitchFamily="18" charset="0"/>
                <a:cs typeface="Times New Roman" pitchFamily="18" charset="0"/>
              </a:rPr>
              <a:t>Therefore the countries started to import the goods and other countries exported.</a:t>
            </a:r>
          </a:p>
          <a:p>
            <a:r>
              <a:rPr lang="en-US" dirty="0" smtClean="0">
                <a:latin typeface="Times New Roman" pitchFamily="18" charset="0"/>
                <a:cs typeface="Times New Roman" pitchFamily="18" charset="0"/>
              </a:rPr>
              <a:t> Slowly, import and export was introduced in all counties. Trade started to extend in world market.</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 of Industry</a:t>
            </a:r>
            <a:endParaRPr lang="en-US" dirty="0"/>
          </a:p>
        </p:txBody>
      </p:sp>
      <p:sp>
        <p:nvSpPr>
          <p:cNvPr id="3" name="Content Placeholder 2"/>
          <p:cNvSpPr>
            <a:spLocks noGrp="1"/>
          </p:cNvSpPr>
          <p:nvPr>
            <p:ph idx="1"/>
          </p:nvPr>
        </p:nvSpPr>
        <p:spPr>
          <a:xfrm>
            <a:off x="228600" y="1524000"/>
            <a:ext cx="8458200" cy="4983163"/>
          </a:xfrm>
        </p:spPr>
        <p:txBody>
          <a:bodyPr>
            <a:normAutofit fontScale="25000" lnSpcReduction="20000"/>
          </a:bodyPr>
          <a:lstStyle/>
          <a:p>
            <a:pPr marL="0" indent="0">
              <a:buNone/>
            </a:pPr>
            <a:r>
              <a:rPr lang="en-US" sz="9600" dirty="0" smtClean="0">
                <a:latin typeface="Times New Roman" pitchFamily="18" charset="0"/>
                <a:cs typeface="Times New Roman" pitchFamily="18" charset="0"/>
              </a:rPr>
              <a:t>It is dated with the evolution of human beings. It is as old as human civilization. It was developed through various stages.</a:t>
            </a:r>
          </a:p>
          <a:p>
            <a:pPr marL="0" indent="0">
              <a:buNone/>
            </a:pPr>
            <a:r>
              <a:rPr lang="en-US" sz="9600" b="1" dirty="0" smtClean="0">
                <a:latin typeface="Times New Roman" pitchFamily="18" charset="0"/>
                <a:cs typeface="Times New Roman" pitchFamily="18" charset="0"/>
              </a:rPr>
              <a:t>A. Hunting stage</a:t>
            </a:r>
            <a:endParaRPr lang="en-US" sz="9600" dirty="0" smtClean="0">
              <a:latin typeface="Times New Roman" pitchFamily="18" charset="0"/>
              <a:cs typeface="Times New Roman" pitchFamily="18" charset="0"/>
            </a:endParaRPr>
          </a:p>
          <a:p>
            <a:r>
              <a:rPr lang="en-US" sz="9600" dirty="0" smtClean="0">
                <a:latin typeface="Times New Roman" pitchFamily="18" charset="0"/>
                <a:cs typeface="Times New Roman" pitchFamily="18" charset="0"/>
              </a:rPr>
              <a:t>In ancient times people lived in caves and fulfilled their basic needs of food an clothes through hunting the wild animals in forest. They were not civilized. Their needs were also limited.</a:t>
            </a:r>
          </a:p>
          <a:p>
            <a:pPr marL="0" indent="0">
              <a:buNone/>
            </a:pPr>
            <a:endParaRPr lang="en-US" sz="9600" dirty="0" smtClean="0">
              <a:latin typeface="Times New Roman" pitchFamily="18" charset="0"/>
              <a:cs typeface="Times New Roman" pitchFamily="18" charset="0"/>
            </a:endParaRPr>
          </a:p>
          <a:p>
            <a:pPr marL="0" indent="0">
              <a:buNone/>
            </a:pPr>
            <a:r>
              <a:rPr lang="en-US" sz="9600" b="1" dirty="0" smtClean="0">
                <a:latin typeface="Times New Roman" pitchFamily="18" charset="0"/>
                <a:cs typeface="Times New Roman" pitchFamily="18" charset="0"/>
              </a:rPr>
              <a:t>B. Pastoral stage</a:t>
            </a:r>
            <a:endParaRPr lang="en-US" sz="9600" dirty="0" smtClean="0">
              <a:latin typeface="Times New Roman" pitchFamily="18" charset="0"/>
              <a:cs typeface="Times New Roman" pitchFamily="18" charset="0"/>
            </a:endParaRPr>
          </a:p>
          <a:p>
            <a:r>
              <a:rPr lang="en-US" sz="9600" dirty="0" smtClean="0">
                <a:latin typeface="Times New Roman" pitchFamily="18" charset="0"/>
                <a:cs typeface="Times New Roman" pitchFamily="18" charset="0"/>
              </a:rPr>
              <a:t>The stage of further development of human from barbarism(</a:t>
            </a:r>
            <a:r>
              <a:rPr lang="en-US" sz="10800" dirty="0" smtClean="0"/>
              <a:t>uncivilized state or condition.)</a:t>
            </a:r>
            <a:r>
              <a:rPr lang="en-US" sz="10800" dirty="0" smtClean="0">
                <a:latin typeface="Times New Roman" pitchFamily="18" charset="0"/>
                <a:cs typeface="Times New Roman" pitchFamily="18" charset="0"/>
              </a:rPr>
              <a:t> </a:t>
            </a:r>
            <a:r>
              <a:rPr lang="en-US" sz="9600" dirty="0" smtClean="0">
                <a:latin typeface="Times New Roman" pitchFamily="18" charset="0"/>
                <a:cs typeface="Times New Roman" pitchFamily="18" charset="0"/>
              </a:rPr>
              <a:t>is called pastoral stage. </a:t>
            </a:r>
            <a:r>
              <a:rPr lang="en-US" sz="9600" u="sng" dirty="0" smtClean="0">
                <a:latin typeface="Times New Roman" pitchFamily="18" charset="0"/>
                <a:cs typeface="Times New Roman" pitchFamily="18" charset="0"/>
              </a:rPr>
              <a:t>This stage is basically called the age of keeping animals.</a:t>
            </a:r>
            <a:r>
              <a:rPr lang="en-US" sz="9600" dirty="0" smtClean="0">
                <a:latin typeface="Times New Roman" pitchFamily="18" charset="0"/>
                <a:cs typeface="Times New Roman" pitchFamily="18" charset="0"/>
              </a:rPr>
              <a:t> Animals were used for milk, meat, wool, skin and so on beyond food and clothes. The wants went on increasing and development also started.</a:t>
            </a:r>
          </a:p>
          <a:p>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smtClean="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Evolution of Industry</a:t>
            </a:r>
            <a:endParaRPr lang="en-US" dirty="0"/>
          </a:p>
        </p:txBody>
      </p:sp>
      <p:sp>
        <p:nvSpPr>
          <p:cNvPr id="3" name="Content Placeholder 2"/>
          <p:cNvSpPr>
            <a:spLocks noGrp="1"/>
          </p:cNvSpPr>
          <p:nvPr>
            <p:ph idx="1"/>
          </p:nvPr>
        </p:nvSpPr>
        <p:spPr>
          <a:xfrm>
            <a:off x="304800" y="1295400"/>
            <a:ext cx="8382000" cy="5334000"/>
          </a:xfrm>
        </p:spPr>
        <p:txBody>
          <a:bodyPr>
            <a:normAutofit fontScale="25000" lnSpcReduction="20000"/>
          </a:bodyPr>
          <a:lstStyle/>
          <a:p>
            <a:pPr>
              <a:buNone/>
            </a:pPr>
            <a:r>
              <a:rPr lang="en-US" sz="11200" b="1" dirty="0" smtClean="0"/>
              <a:t>C. Agriculture stage</a:t>
            </a:r>
            <a:endParaRPr lang="en-US" sz="11200" dirty="0" smtClean="0"/>
          </a:p>
          <a:p>
            <a:r>
              <a:rPr lang="en-US" sz="9600" dirty="0" smtClean="0">
                <a:latin typeface="Times New Roman" pitchFamily="18" charset="0"/>
                <a:cs typeface="Times New Roman" pitchFamily="18" charset="0"/>
              </a:rPr>
              <a:t>Slowly, human beings became a little bit civilized and got idea </a:t>
            </a:r>
            <a:r>
              <a:rPr lang="en-US" sz="9600" u="sng" dirty="0" smtClean="0">
                <a:latin typeface="Times New Roman" pitchFamily="18" charset="0"/>
                <a:cs typeface="Times New Roman" pitchFamily="18" charset="0"/>
              </a:rPr>
              <a:t>about farming and keeping cattle</a:t>
            </a:r>
            <a:r>
              <a:rPr lang="en-US" sz="9600" dirty="0" smtClean="0">
                <a:latin typeface="Times New Roman" pitchFamily="18" charset="0"/>
                <a:cs typeface="Times New Roman" pitchFamily="18" charset="0"/>
              </a:rPr>
              <a:t>. </a:t>
            </a:r>
            <a:r>
              <a:rPr lang="en-US" sz="9600" b="1" dirty="0" smtClean="0">
                <a:latin typeface="Times New Roman" pitchFamily="18" charset="0"/>
                <a:cs typeface="Times New Roman" pitchFamily="18" charset="0"/>
              </a:rPr>
              <a:t>This stage was the major stage of development of industry. </a:t>
            </a:r>
            <a:r>
              <a:rPr lang="en-US" sz="9600" dirty="0" smtClean="0">
                <a:latin typeface="Times New Roman" pitchFamily="18" charset="0"/>
                <a:cs typeface="Times New Roman" pitchFamily="18" charset="0"/>
              </a:rPr>
              <a:t>In this stage people started to do agriculture and live in river banks. They started to cultivate crops and domesticate the animals. Development of agriculture is divided into 5 stages they are</a:t>
            </a:r>
          </a:p>
          <a:p>
            <a:pPr>
              <a:buNone/>
            </a:pPr>
            <a:r>
              <a:rPr lang="en-US" sz="9600" b="1" dirty="0" smtClean="0">
                <a:latin typeface="Times New Roman" pitchFamily="18" charset="0"/>
                <a:cs typeface="Times New Roman" pitchFamily="18" charset="0"/>
              </a:rPr>
              <a:t>i).Handicraft stage:</a:t>
            </a:r>
            <a:endParaRPr lang="en-US" sz="9600" dirty="0" smtClean="0">
              <a:latin typeface="Times New Roman" pitchFamily="18" charset="0"/>
              <a:cs typeface="Times New Roman" pitchFamily="18" charset="0"/>
            </a:endParaRPr>
          </a:p>
          <a:p>
            <a:r>
              <a:rPr lang="en-US" sz="9600" dirty="0" smtClean="0">
                <a:latin typeface="Times New Roman" pitchFamily="18" charset="0"/>
                <a:cs typeface="Times New Roman" pitchFamily="18" charset="0"/>
              </a:rPr>
              <a:t>It is the beginning of industrial era. It is the stage of development of industry</a:t>
            </a:r>
            <a:r>
              <a:rPr lang="en-US" sz="9600" u="sng" dirty="0" smtClean="0">
                <a:latin typeface="Times New Roman" pitchFamily="18" charset="0"/>
                <a:cs typeface="Times New Roman" pitchFamily="18" charset="0"/>
              </a:rPr>
              <a:t>. Simple hands made tools were also developed.</a:t>
            </a:r>
            <a:r>
              <a:rPr lang="en-US" sz="9600" dirty="0" smtClean="0">
                <a:latin typeface="Times New Roman" pitchFamily="18" charset="0"/>
                <a:cs typeface="Times New Roman" pitchFamily="18" charset="0"/>
              </a:rPr>
              <a:t> Local resources were the major source of raw materials. </a:t>
            </a:r>
            <a:r>
              <a:rPr lang="en-US" sz="9600" u="sng" dirty="0" smtClean="0">
                <a:latin typeface="Times New Roman" pitchFamily="18" charset="0"/>
                <a:cs typeface="Times New Roman" pitchFamily="18" charset="0"/>
              </a:rPr>
              <a:t>In the beginning of this stage people were only limited to their own needs but later own surplus products were used to exchange the goods with the roods basically called barter system</a:t>
            </a:r>
            <a:r>
              <a:rPr lang="en-US" sz="9600" dirty="0" smtClean="0">
                <a:latin typeface="Times New Roman" pitchFamily="18" charset="0"/>
                <a:cs typeface="Times New Roman" pitchFamily="18" charset="0"/>
              </a:rPr>
              <a:t>. </a:t>
            </a:r>
            <a:r>
              <a:rPr lang="en-US" sz="9600" b="1" dirty="0" smtClean="0">
                <a:latin typeface="Times New Roman" pitchFamily="18" charset="0"/>
                <a:cs typeface="Times New Roman" pitchFamily="18" charset="0"/>
              </a:rPr>
              <a:t>Products were exchanged with product and market was starting to develop</a:t>
            </a:r>
            <a:r>
              <a:rPr lang="en-US" sz="9600" dirty="0" smtClean="0">
                <a:latin typeface="Times New Roman" pitchFamily="18" charset="0"/>
                <a:cs typeface="Times New Roman" pitchFamily="18" charset="0"/>
              </a:rPr>
              <a:t>.</a:t>
            </a:r>
          </a:p>
          <a:p>
            <a:pPr>
              <a:buNone/>
            </a:pPr>
            <a:r>
              <a:rPr lang="en-US" sz="7400" dirty="0" smtClean="0"/>
              <a:t> </a:t>
            </a:r>
          </a:p>
          <a:p>
            <a:r>
              <a:rPr lang="en-US" dirty="0" smtClean="0"/>
              <a:t/>
            </a:r>
            <a:br>
              <a:rPr lang="en-US" dirty="0" smtClean="0"/>
            </a:br>
            <a:r>
              <a:rPr lang="en-US" dirty="0" smtClean="0"/>
              <a:t/>
            </a:r>
            <a:br>
              <a:rPr lang="en-US" dirty="0" smtClean="0"/>
            </a:b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356</TotalTime>
  <Words>1183</Words>
  <Application>Microsoft Office PowerPoint</Application>
  <PresentationFormat>On-screen Show (4:3)</PresentationFormat>
  <Paragraphs>99</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Times New Roman</vt:lpstr>
      <vt:lpstr>Office Theme</vt:lpstr>
      <vt:lpstr>Unit 2</vt:lpstr>
      <vt:lpstr>Development of Commerce</vt:lpstr>
      <vt:lpstr> Stages involved in development  </vt:lpstr>
      <vt:lpstr>Stages involved in development</vt:lpstr>
      <vt:lpstr>Stages involved in development</vt:lpstr>
      <vt:lpstr>Stages involved in development</vt:lpstr>
      <vt:lpstr>Stages involved in development</vt:lpstr>
      <vt:lpstr>Evolution of Industry</vt:lpstr>
      <vt:lpstr>Evolution of Industry</vt:lpstr>
      <vt:lpstr>Evolution of Industry</vt:lpstr>
      <vt:lpstr>Evolution of Industry</vt:lpstr>
      <vt:lpstr>Industrial Revolution</vt:lpstr>
      <vt:lpstr>PowerPoint Presentation</vt:lpstr>
      <vt:lpstr>Consequences of Industrial Revolution</vt:lpstr>
      <vt:lpstr>SOCIAL IMPACT</vt:lpstr>
      <vt:lpstr>Industrialization In India</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bvimr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2</dc:title>
  <dc:creator>ashima</dc:creator>
  <cp:lastModifiedBy>bvimr</cp:lastModifiedBy>
  <cp:revision>44</cp:revision>
  <dcterms:created xsi:type="dcterms:W3CDTF">2015-08-06T03:58:09Z</dcterms:created>
  <dcterms:modified xsi:type="dcterms:W3CDTF">2016-05-31T09:48:54Z</dcterms:modified>
</cp:coreProperties>
</file>