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6" r:id="rId1"/>
  </p:sldMasterIdLst>
  <p:sldIdLst>
    <p:sldId id="295" r:id="rId2"/>
    <p:sldId id="256" r:id="rId3"/>
    <p:sldId id="291" r:id="rId4"/>
    <p:sldId id="257" r:id="rId5"/>
    <p:sldId id="265" r:id="rId6"/>
    <p:sldId id="266" r:id="rId7"/>
    <p:sldId id="294" r:id="rId8"/>
    <p:sldId id="262" r:id="rId9"/>
    <p:sldId id="263" r:id="rId10"/>
    <p:sldId id="278" r:id="rId11"/>
    <p:sldId id="276" r:id="rId12"/>
    <p:sldId id="277" r:id="rId13"/>
    <p:sldId id="279" r:id="rId14"/>
    <p:sldId id="267" r:id="rId15"/>
    <p:sldId id="269" r:id="rId16"/>
    <p:sldId id="271" r:id="rId17"/>
    <p:sldId id="268" r:id="rId18"/>
    <p:sldId id="272" r:id="rId19"/>
    <p:sldId id="273" r:id="rId20"/>
    <p:sldId id="280" r:id="rId21"/>
    <p:sldId id="287" r:id="rId22"/>
    <p:sldId id="288" r:id="rId23"/>
    <p:sldId id="282" r:id="rId24"/>
    <p:sldId id="283" r:id="rId25"/>
    <p:sldId id="284" r:id="rId26"/>
    <p:sldId id="289" r:id="rId27"/>
    <p:sldId id="285" r:id="rId28"/>
    <p:sldId id="290" r:id="rId29"/>
    <p:sldId id="286" r:id="rId30"/>
    <p:sldId id="297" r:id="rId31"/>
    <p:sldId id="298" r:id="rId32"/>
    <p:sldId id="300" r:id="rId33"/>
    <p:sldId id="301" r:id="rId34"/>
    <p:sldId id="302" r:id="rId35"/>
    <p:sldId id="303" r:id="rId36"/>
    <p:sldId id="304" r:id="rId37"/>
    <p:sldId id="305" r:id="rId38"/>
    <p:sldId id="306" r:id="rId39"/>
    <p:sldId id="335" r:id="rId40"/>
    <p:sldId id="307" r:id="rId41"/>
    <p:sldId id="308" r:id="rId42"/>
    <p:sldId id="309" r:id="rId43"/>
    <p:sldId id="310" r:id="rId44"/>
    <p:sldId id="311"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36" r:id="rId59"/>
    <p:sldId id="326" r:id="rId60"/>
    <p:sldId id="329" r:id="rId61"/>
    <p:sldId id="330" r:id="rId62"/>
    <p:sldId id="331" r:id="rId63"/>
    <p:sldId id="332" r:id="rId64"/>
    <p:sldId id="333" r:id="rId65"/>
    <p:sldId id="334"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153D34-37FB-4524-97B0-F5E8A8DC4C42}"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BBEFB-4727-4688-9299-7CAD8252FB78}" type="slidenum">
              <a:rPr lang="en-US" smtClean="0"/>
              <a:t>‹#›</a:t>
            </a:fld>
            <a:endParaRPr lang="en-US"/>
          </a:p>
        </p:txBody>
      </p:sp>
    </p:spTree>
    <p:extLst>
      <p:ext uri="{BB962C8B-B14F-4D97-AF65-F5344CB8AC3E}">
        <p14:creationId xmlns:p14="http://schemas.microsoft.com/office/powerpoint/2010/main" val="1673024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53D34-37FB-4524-97B0-F5E8A8DC4C42}"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BBEFB-4727-4688-9299-7CAD8252FB78}" type="slidenum">
              <a:rPr lang="en-US" smtClean="0"/>
              <a:t>‹#›</a:t>
            </a:fld>
            <a:endParaRPr lang="en-US"/>
          </a:p>
        </p:txBody>
      </p:sp>
    </p:spTree>
    <p:extLst>
      <p:ext uri="{BB962C8B-B14F-4D97-AF65-F5344CB8AC3E}">
        <p14:creationId xmlns:p14="http://schemas.microsoft.com/office/powerpoint/2010/main" val="3166656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53D34-37FB-4524-97B0-F5E8A8DC4C42}"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BBEFB-4727-4688-9299-7CAD8252FB78}" type="slidenum">
              <a:rPr lang="en-US" smtClean="0"/>
              <a:t>‹#›</a:t>
            </a:fld>
            <a:endParaRPr lang="en-US"/>
          </a:p>
        </p:txBody>
      </p:sp>
    </p:spTree>
    <p:extLst>
      <p:ext uri="{BB962C8B-B14F-4D97-AF65-F5344CB8AC3E}">
        <p14:creationId xmlns:p14="http://schemas.microsoft.com/office/powerpoint/2010/main" val="163799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53D34-37FB-4524-97B0-F5E8A8DC4C42}"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BBEFB-4727-4688-9299-7CAD8252FB7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17658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53D34-37FB-4524-97B0-F5E8A8DC4C42}"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BBEFB-4727-4688-9299-7CAD8252FB78}" type="slidenum">
              <a:rPr lang="en-US" smtClean="0"/>
              <a:t>‹#›</a:t>
            </a:fld>
            <a:endParaRPr lang="en-US"/>
          </a:p>
        </p:txBody>
      </p:sp>
    </p:spTree>
    <p:extLst>
      <p:ext uri="{BB962C8B-B14F-4D97-AF65-F5344CB8AC3E}">
        <p14:creationId xmlns:p14="http://schemas.microsoft.com/office/powerpoint/2010/main" val="2228977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153D34-37FB-4524-97B0-F5E8A8DC4C42}" type="datetimeFigureOut">
              <a:rPr lang="en-US" smtClean="0"/>
              <a:t>8/3/2018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BBEFB-4727-4688-9299-7CAD8252FB78}" type="slidenum">
              <a:rPr lang="en-US" smtClean="0"/>
              <a:t>‹#›</a:t>
            </a:fld>
            <a:endParaRPr lang="en-US"/>
          </a:p>
        </p:txBody>
      </p:sp>
    </p:spTree>
    <p:extLst>
      <p:ext uri="{BB962C8B-B14F-4D97-AF65-F5344CB8AC3E}">
        <p14:creationId xmlns:p14="http://schemas.microsoft.com/office/powerpoint/2010/main" val="3063596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C153D34-37FB-4524-97B0-F5E8A8DC4C42}" type="datetimeFigureOut">
              <a:rPr lang="en-US" smtClean="0"/>
              <a:t>8/3/2018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BBEFB-4727-4688-9299-7CAD8252FB78}" type="slidenum">
              <a:rPr lang="en-US" smtClean="0"/>
              <a:t>‹#›</a:t>
            </a:fld>
            <a:endParaRPr lang="en-US"/>
          </a:p>
        </p:txBody>
      </p:sp>
    </p:spTree>
    <p:extLst>
      <p:ext uri="{BB962C8B-B14F-4D97-AF65-F5344CB8AC3E}">
        <p14:creationId xmlns:p14="http://schemas.microsoft.com/office/powerpoint/2010/main" val="3514691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53D34-37FB-4524-97B0-F5E8A8DC4C42}"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BBEFB-4727-4688-9299-7CAD8252FB78}" type="slidenum">
              <a:rPr lang="en-US" smtClean="0"/>
              <a:t>‹#›</a:t>
            </a:fld>
            <a:endParaRPr lang="en-US"/>
          </a:p>
        </p:txBody>
      </p:sp>
    </p:spTree>
    <p:extLst>
      <p:ext uri="{BB962C8B-B14F-4D97-AF65-F5344CB8AC3E}">
        <p14:creationId xmlns:p14="http://schemas.microsoft.com/office/powerpoint/2010/main" val="3669470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153D34-37FB-4524-97B0-F5E8A8DC4C42}"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BBEFB-4727-4688-9299-7CAD8252FB78}" type="slidenum">
              <a:rPr lang="en-US" smtClean="0"/>
              <a:t>‹#›</a:t>
            </a:fld>
            <a:endParaRPr lang="en-US"/>
          </a:p>
        </p:txBody>
      </p:sp>
    </p:spTree>
    <p:extLst>
      <p:ext uri="{BB962C8B-B14F-4D97-AF65-F5344CB8AC3E}">
        <p14:creationId xmlns:p14="http://schemas.microsoft.com/office/powerpoint/2010/main" val="543536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5C153D34-37FB-4524-97B0-F5E8A8DC4C42}"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BBEFB-4727-4688-9299-7CAD8252FB78}" type="slidenum">
              <a:rPr lang="en-US" smtClean="0"/>
              <a:t>‹#›</a:t>
            </a:fld>
            <a:endParaRPr lang="en-US"/>
          </a:p>
        </p:txBody>
      </p:sp>
    </p:spTree>
    <p:extLst>
      <p:ext uri="{BB962C8B-B14F-4D97-AF65-F5344CB8AC3E}">
        <p14:creationId xmlns:p14="http://schemas.microsoft.com/office/powerpoint/2010/main" val="276394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53D34-37FB-4524-97B0-F5E8A8DC4C42}" type="datetimeFigureOut">
              <a:rPr lang="en-US" smtClean="0"/>
              <a:t>8/3/2018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9BBEFB-4727-4688-9299-7CAD8252FB78}" type="slidenum">
              <a:rPr lang="en-US" smtClean="0"/>
              <a:t>‹#›</a:t>
            </a:fld>
            <a:endParaRPr lang="en-US"/>
          </a:p>
        </p:txBody>
      </p:sp>
    </p:spTree>
    <p:extLst>
      <p:ext uri="{BB962C8B-B14F-4D97-AF65-F5344CB8AC3E}">
        <p14:creationId xmlns:p14="http://schemas.microsoft.com/office/powerpoint/2010/main" val="4170193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153D34-37FB-4524-97B0-F5E8A8DC4C42}"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BBEFB-4727-4688-9299-7CAD8252FB78}" type="slidenum">
              <a:rPr lang="en-US" smtClean="0"/>
              <a:t>‹#›</a:t>
            </a:fld>
            <a:endParaRPr lang="en-US"/>
          </a:p>
        </p:txBody>
      </p:sp>
    </p:spTree>
    <p:extLst>
      <p:ext uri="{BB962C8B-B14F-4D97-AF65-F5344CB8AC3E}">
        <p14:creationId xmlns:p14="http://schemas.microsoft.com/office/powerpoint/2010/main" val="398639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153D34-37FB-4524-97B0-F5E8A8DC4C42}" type="datetimeFigureOut">
              <a:rPr lang="en-US" smtClean="0"/>
              <a:t>8/3/2018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9BBEFB-4727-4688-9299-7CAD8252FB78}" type="slidenum">
              <a:rPr lang="en-US" smtClean="0"/>
              <a:t>‹#›</a:t>
            </a:fld>
            <a:endParaRPr lang="en-US"/>
          </a:p>
        </p:txBody>
      </p:sp>
    </p:spTree>
    <p:extLst>
      <p:ext uri="{BB962C8B-B14F-4D97-AF65-F5344CB8AC3E}">
        <p14:creationId xmlns:p14="http://schemas.microsoft.com/office/powerpoint/2010/main" val="855864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5C153D34-37FB-4524-97B0-F5E8A8DC4C42}" type="datetimeFigureOut">
              <a:rPr lang="en-US" smtClean="0"/>
              <a:t>8/3/2018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59BBEFB-4727-4688-9299-7CAD8252FB78}" type="slidenum">
              <a:rPr lang="en-US" smtClean="0"/>
              <a:t>‹#›</a:t>
            </a:fld>
            <a:endParaRPr lang="en-US"/>
          </a:p>
        </p:txBody>
      </p:sp>
    </p:spTree>
    <p:extLst>
      <p:ext uri="{BB962C8B-B14F-4D97-AF65-F5344CB8AC3E}">
        <p14:creationId xmlns:p14="http://schemas.microsoft.com/office/powerpoint/2010/main" val="1773726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C153D34-37FB-4524-97B0-F5E8A8DC4C42}" type="datetimeFigureOut">
              <a:rPr lang="en-US" smtClean="0"/>
              <a:t>8/3/2018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59BBEFB-4727-4688-9299-7CAD8252FB78}" type="slidenum">
              <a:rPr lang="en-US" smtClean="0"/>
              <a:t>‹#›</a:t>
            </a:fld>
            <a:endParaRPr lang="en-US"/>
          </a:p>
        </p:txBody>
      </p:sp>
    </p:spTree>
    <p:extLst>
      <p:ext uri="{BB962C8B-B14F-4D97-AF65-F5344CB8AC3E}">
        <p14:creationId xmlns:p14="http://schemas.microsoft.com/office/powerpoint/2010/main" val="519255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5C153D34-37FB-4524-97B0-F5E8A8DC4C42}" type="datetimeFigureOut">
              <a:rPr lang="en-US" smtClean="0"/>
              <a:t>8/3/2018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59BBEFB-4727-4688-9299-7CAD8252FB78}" type="slidenum">
              <a:rPr lang="en-US" smtClean="0"/>
              <a:t>‹#›</a:t>
            </a:fld>
            <a:endParaRPr lang="en-US"/>
          </a:p>
        </p:txBody>
      </p:sp>
    </p:spTree>
    <p:extLst>
      <p:ext uri="{BB962C8B-B14F-4D97-AF65-F5344CB8AC3E}">
        <p14:creationId xmlns:p14="http://schemas.microsoft.com/office/powerpoint/2010/main" val="119647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153D34-37FB-4524-97B0-F5E8A8DC4C42}" type="datetimeFigureOut">
              <a:rPr lang="en-US" smtClean="0"/>
              <a:t>8/3/2018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9BBEFB-4727-4688-9299-7CAD8252FB78}" type="slidenum">
              <a:rPr lang="en-US" smtClean="0"/>
              <a:t>‹#›</a:t>
            </a:fld>
            <a:endParaRPr lang="en-US"/>
          </a:p>
        </p:txBody>
      </p:sp>
    </p:spTree>
    <p:extLst>
      <p:ext uri="{BB962C8B-B14F-4D97-AF65-F5344CB8AC3E}">
        <p14:creationId xmlns:p14="http://schemas.microsoft.com/office/powerpoint/2010/main" val="344102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C153D34-37FB-4524-97B0-F5E8A8DC4C42}" type="datetimeFigureOut">
              <a:rPr lang="en-US" smtClean="0"/>
              <a:t>8/3/2018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59BBEFB-4727-4688-9299-7CAD8252FB78}" type="slidenum">
              <a:rPr lang="en-US" smtClean="0"/>
              <a:t>‹#›</a:t>
            </a:fld>
            <a:endParaRPr lang="en-US"/>
          </a:p>
        </p:txBody>
      </p:sp>
    </p:spTree>
    <p:extLst>
      <p:ext uri="{BB962C8B-B14F-4D97-AF65-F5344CB8AC3E}">
        <p14:creationId xmlns:p14="http://schemas.microsoft.com/office/powerpoint/2010/main" val="1164138524"/>
      </p:ext>
    </p:extLst>
  </p:cSld>
  <p:clrMap bg1="dk1" tx1="lt1" bg2="dk2" tx2="lt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webopedia.com/TERM/M/memory.html" TargetMode="External"/><Relationship Id="rId2" Type="http://schemas.openxmlformats.org/officeDocument/2006/relationships/hyperlink" Target="https://www.webopedia.com/TERM/M/magnetic_drum.html" TargetMode="External"/><Relationship Id="rId1" Type="http://schemas.openxmlformats.org/officeDocument/2006/relationships/slideLayout" Target="../slideLayouts/slideLayout2.xml"/><Relationship Id="rId4" Type="http://schemas.openxmlformats.org/officeDocument/2006/relationships/hyperlink" Target="https://www.webopedia.com/TERM/M/machine_language.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www.webopedia.com/TERM/E/ENIAC.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webopedia.com/TERM/F/FORTRAN.html" TargetMode="External"/><Relationship Id="rId2" Type="http://schemas.openxmlformats.org/officeDocument/2006/relationships/hyperlink" Target="https://www.webopedia.com/TERM/C/COBOL.html" TargetMode="Externa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en.wikipedia.org/wiki/IBM_System_z9"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000" dirty="0">
                <a:solidFill>
                  <a:srgbClr val="FFFF00"/>
                </a:solidFill>
              </a:rPr>
              <a:t>Fundamental of Information technology</a:t>
            </a:r>
            <a:br>
              <a:rPr lang="en-US" sz="4000" dirty="0">
                <a:solidFill>
                  <a:srgbClr val="FFFF00"/>
                </a:solidFill>
              </a:rPr>
            </a:br>
            <a:endParaRPr lang="en-US"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sz="4400" dirty="0" smtClean="0">
                <a:solidFill>
                  <a:srgbClr val="FF0000"/>
                </a:solidFill>
              </a:rPr>
              <a:t>Unit </a:t>
            </a:r>
            <a:r>
              <a:rPr lang="en-US" sz="4400" dirty="0">
                <a:solidFill>
                  <a:srgbClr val="FF0000"/>
                </a:solidFill>
              </a:rPr>
              <a:t>-I</a:t>
            </a:r>
          </a:p>
          <a:p>
            <a:pPr marL="0" indent="0">
              <a:buNone/>
            </a:pPr>
            <a:endParaRPr lang="en-US" sz="4400" dirty="0">
              <a:solidFill>
                <a:srgbClr val="FFFF00"/>
              </a:solidFill>
            </a:endParaRPr>
          </a:p>
          <a:p>
            <a:pPr marL="0" indent="0">
              <a:buNone/>
            </a:pPr>
            <a:r>
              <a:rPr lang="en-US" sz="4400" b="1" dirty="0" smtClean="0"/>
              <a:t>          Introduction </a:t>
            </a:r>
            <a:r>
              <a:rPr lang="en-US" sz="4400" b="1" dirty="0"/>
              <a:t>to Computers</a:t>
            </a:r>
            <a:endParaRPr lang="en-US" sz="4400" dirty="0">
              <a:solidFill>
                <a:srgbClr val="FFFF00"/>
              </a:solidFill>
            </a:endParaRPr>
          </a:p>
        </p:txBody>
      </p:sp>
    </p:spTree>
    <p:extLst>
      <p:ext uri="{BB962C8B-B14F-4D97-AF65-F5344CB8AC3E}">
        <p14:creationId xmlns:p14="http://schemas.microsoft.com/office/powerpoint/2010/main" val="4093895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852" y="970208"/>
            <a:ext cx="8596668" cy="1320800"/>
          </a:xfrm>
        </p:spPr>
        <p:txBody>
          <a:bodyPr/>
          <a:lstStyle/>
          <a:p>
            <a:pPr algn="ctr"/>
            <a:r>
              <a:rPr lang="en-US" dirty="0"/>
              <a:t>Capabilities And Limitation Of Computer</a:t>
            </a:r>
          </a:p>
        </p:txBody>
      </p:sp>
    </p:spTree>
    <p:extLst>
      <p:ext uri="{BB962C8B-B14F-4D97-AF65-F5344CB8AC3E}">
        <p14:creationId xmlns:p14="http://schemas.microsoft.com/office/powerpoint/2010/main" val="5690440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APABILITIES AND LIMITATIONS OF A COMPUTER&#10;&#10;        We see computer everywhere: at home, in school, in the hospital, in th..."/>
          <p:cNvPicPr/>
          <p:nvPr/>
        </p:nvPicPr>
        <p:blipFill rotWithShape="1">
          <a:blip r:embed="rId2">
            <a:extLst>
              <a:ext uri="{28A0092B-C50C-407E-A947-70E740481C1C}">
                <a14:useLocalDpi xmlns:a14="http://schemas.microsoft.com/office/drawing/2010/main" val="0"/>
              </a:ext>
            </a:extLst>
          </a:blip>
          <a:srcRect l="6318" t="24106" r="8444" b="42189"/>
          <a:stretch/>
        </p:blipFill>
        <p:spPr bwMode="auto">
          <a:xfrm>
            <a:off x="244699" y="218938"/>
            <a:ext cx="11600298" cy="6639061"/>
          </a:xfrm>
          <a:prstGeom prst="rect">
            <a:avLst/>
          </a:prstGeom>
          <a:noFill/>
          <a:ln>
            <a:noFill/>
          </a:ln>
        </p:spPr>
      </p:pic>
    </p:spTree>
    <p:extLst>
      <p:ext uri="{BB962C8B-B14F-4D97-AF65-F5344CB8AC3E}">
        <p14:creationId xmlns:p14="http://schemas.microsoft.com/office/powerpoint/2010/main" val="1962719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APABILITIES AND LIMITATIONS OF A COMPUTER&#10;&#10;        We see computer everywhere: at home, in school, in the hospital, in th..."/>
          <p:cNvPicPr/>
          <p:nvPr/>
        </p:nvPicPr>
        <p:blipFill rotWithShape="1">
          <a:blip r:embed="rId2">
            <a:extLst>
              <a:ext uri="{28A0092B-C50C-407E-A947-70E740481C1C}">
                <a14:useLocalDpi xmlns:a14="http://schemas.microsoft.com/office/drawing/2010/main" val="0"/>
              </a:ext>
            </a:extLst>
          </a:blip>
          <a:srcRect l="3068" t="57964" r="4326" b="13563"/>
          <a:stretch/>
        </p:blipFill>
        <p:spPr bwMode="auto">
          <a:xfrm>
            <a:off x="741727" y="326266"/>
            <a:ext cx="10346983" cy="6280596"/>
          </a:xfrm>
          <a:prstGeom prst="rect">
            <a:avLst/>
          </a:prstGeom>
          <a:noFill/>
          <a:ln>
            <a:noFill/>
          </a:ln>
        </p:spPr>
      </p:pic>
    </p:spTree>
    <p:extLst>
      <p:ext uri="{BB962C8B-B14F-4D97-AF65-F5344CB8AC3E}">
        <p14:creationId xmlns:p14="http://schemas.microsoft.com/office/powerpoint/2010/main" val="24219308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637" y="473458"/>
            <a:ext cx="10076525" cy="5785674"/>
          </a:xfrm>
        </p:spPr>
        <p:txBody>
          <a:bodyPr>
            <a:normAutofit fontScale="92500" lnSpcReduction="10000"/>
          </a:bodyPr>
          <a:lstStyle/>
          <a:p>
            <a:pPr marL="0" indent="0">
              <a:buNone/>
            </a:pPr>
            <a:r>
              <a:rPr lang="en-US" sz="2600" b="1" dirty="0">
                <a:solidFill>
                  <a:schemeClr val="accent1">
                    <a:lumMod val="50000"/>
                  </a:schemeClr>
                </a:solidFill>
              </a:rPr>
              <a:t>Limitations of </a:t>
            </a:r>
            <a:r>
              <a:rPr lang="en-US" sz="2600" b="1" dirty="0" smtClean="0">
                <a:solidFill>
                  <a:schemeClr val="accent1">
                    <a:lumMod val="50000"/>
                  </a:schemeClr>
                </a:solidFill>
              </a:rPr>
              <a:t>Computer</a:t>
            </a:r>
            <a:r>
              <a:rPr lang="en-US" dirty="0"/>
              <a:t> </a:t>
            </a:r>
          </a:p>
          <a:p>
            <a:r>
              <a:rPr lang="en-US" dirty="0"/>
              <a:t>1</a:t>
            </a:r>
            <a:r>
              <a:rPr lang="en-US" sz="2800" dirty="0"/>
              <a:t>. The Computer does not work on itself, it requires set of instructions to be provided, and else computer (Hardware) is waste.</a:t>
            </a:r>
          </a:p>
          <a:p>
            <a:pPr marL="0" indent="0">
              <a:buNone/>
            </a:pPr>
            <a:r>
              <a:rPr lang="en-US" sz="2800" dirty="0"/>
              <a:t> </a:t>
            </a:r>
          </a:p>
          <a:p>
            <a:r>
              <a:rPr lang="en-US" sz="2800" dirty="0"/>
              <a:t>2. Computers are not intelligent, they have to be instructed about each and every step which they have to perform</a:t>
            </a:r>
          </a:p>
          <a:p>
            <a:pPr marL="0" indent="0">
              <a:buNone/>
            </a:pPr>
            <a:r>
              <a:rPr lang="en-US" sz="2800" dirty="0"/>
              <a:t> </a:t>
            </a:r>
          </a:p>
          <a:p>
            <a:r>
              <a:rPr lang="en-US" sz="2800" dirty="0"/>
              <a:t>3. Computers cannot take decisions on its own, one has to program the computer to take an action if some conditional prevail.</a:t>
            </a:r>
          </a:p>
          <a:p>
            <a:pPr marL="0" indent="0">
              <a:buNone/>
            </a:pPr>
            <a:endParaRPr lang="en-US" sz="2800" dirty="0"/>
          </a:p>
          <a:p>
            <a:r>
              <a:rPr lang="en-US" sz="2800" dirty="0"/>
              <a:t>4) Computers unlike humans, cannot learn by experience.</a:t>
            </a:r>
          </a:p>
          <a:p>
            <a:endParaRPr lang="en-US" sz="2800" dirty="0"/>
          </a:p>
        </p:txBody>
      </p:sp>
    </p:spTree>
    <p:extLst>
      <p:ext uri="{BB962C8B-B14F-4D97-AF65-F5344CB8AC3E}">
        <p14:creationId xmlns:p14="http://schemas.microsoft.com/office/powerpoint/2010/main" val="3307118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Evolution of Computers</a:t>
            </a:r>
            <a:endParaRPr lang="en-US" dirty="0"/>
          </a:p>
        </p:txBody>
      </p:sp>
      <p:sp>
        <p:nvSpPr>
          <p:cNvPr id="3" name="Content Placeholder 2"/>
          <p:cNvSpPr>
            <a:spLocks noGrp="1"/>
          </p:cNvSpPr>
          <p:nvPr>
            <p:ph idx="1"/>
          </p:nvPr>
        </p:nvSpPr>
        <p:spPr>
          <a:xfrm>
            <a:off x="406878" y="1516645"/>
            <a:ext cx="8596668" cy="3880773"/>
          </a:xfrm>
        </p:spPr>
        <p:txBody>
          <a:bodyPr/>
          <a:lstStyle/>
          <a:p>
            <a:r>
              <a:rPr lang="en-US" sz="3200" b="1" dirty="0" smtClean="0"/>
              <a:t>The earliest known device for calculation is Abacus to perform simple calculation.</a:t>
            </a:r>
          </a:p>
          <a:p>
            <a:endParaRPr lang="en-US" b="1" dirty="0" smtClean="0"/>
          </a:p>
          <a:p>
            <a:endParaRPr lang="en-US" b="1" dirty="0"/>
          </a:p>
          <a:p>
            <a:endParaRPr lang="en-US" b="1" dirty="0" smtClean="0"/>
          </a:p>
        </p:txBody>
      </p:sp>
      <p:pic>
        <p:nvPicPr>
          <p:cNvPr id="4098" name="Picture 2" descr="abacus-7935 and evolution of compu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2678" y="3121752"/>
            <a:ext cx="4835705" cy="3626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300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Blaise Pascal invented the first </a:t>
            </a:r>
            <a:r>
              <a:rPr lang="en-US" i="1" dirty="0"/>
              <a:t>mechanical </a:t>
            </a:r>
            <a:r>
              <a:rPr lang="en-US" i="1" dirty="0" smtClean="0"/>
              <a:t>adding machine </a:t>
            </a:r>
            <a:r>
              <a:rPr lang="en-US" dirty="0"/>
              <a:t>in 1642</a:t>
            </a:r>
          </a:p>
        </p:txBody>
      </p:sp>
      <p:sp>
        <p:nvSpPr>
          <p:cNvPr id="3" name="Content Placeholder 2"/>
          <p:cNvSpPr>
            <a:spLocks noGrp="1"/>
          </p:cNvSpPr>
          <p:nvPr>
            <p:ph idx="1"/>
          </p:nvPr>
        </p:nvSpPr>
        <p:spPr>
          <a:xfrm>
            <a:off x="677334" y="2160590"/>
            <a:ext cx="8596668" cy="1664436"/>
          </a:xfrm>
        </p:spPr>
        <p:txBody>
          <a:bodyPr>
            <a:normAutofit lnSpcReduction="10000"/>
          </a:bodyPr>
          <a:lstStyle/>
          <a:p>
            <a:r>
              <a:rPr lang="en-US" sz="2800" dirty="0" err="1" smtClean="0"/>
              <a:t>Pascaline</a:t>
            </a:r>
            <a:r>
              <a:rPr lang="en-US" sz="2800" dirty="0" smtClean="0"/>
              <a:t> </a:t>
            </a:r>
            <a:r>
              <a:rPr lang="en-US" sz="2800" dirty="0"/>
              <a:t>is a calculating machine developed by Blaise Pascal, a French Mathematician. It was the first device with an ability to perform additions and subtractions on whole numbers</a:t>
            </a:r>
            <a:r>
              <a:rPr lang="en-US" sz="2800" dirty="0" smtClean="0"/>
              <a:t>.</a:t>
            </a:r>
            <a:endParaRPr lang="en-US" sz="2800" dirty="0"/>
          </a:p>
        </p:txBody>
      </p:sp>
      <p:pic>
        <p:nvPicPr>
          <p:cNvPr id="4" name="Picture 2" descr="Arts et Metiers Pascaline and evolution of compu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120" y="4055216"/>
            <a:ext cx="4883932" cy="267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2268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576" y="821186"/>
            <a:ext cx="8596668" cy="3880773"/>
          </a:xfrm>
        </p:spPr>
        <p:txBody>
          <a:bodyPr>
            <a:noAutofit/>
          </a:bodyPr>
          <a:lstStyle/>
          <a:p>
            <a:r>
              <a:rPr lang="en-US" sz="2800" dirty="0"/>
              <a:t>Baron Gottfried Wilhelm von Leibniz invented the </a:t>
            </a:r>
            <a:r>
              <a:rPr lang="en-US" sz="2800" dirty="0" smtClean="0"/>
              <a:t>first </a:t>
            </a:r>
            <a:r>
              <a:rPr lang="en-US" sz="2800" i="1" dirty="0" smtClean="0"/>
              <a:t>calculator </a:t>
            </a:r>
            <a:r>
              <a:rPr lang="en-US" sz="2800" i="1" dirty="0"/>
              <a:t>for multiplication </a:t>
            </a:r>
            <a:r>
              <a:rPr lang="en-US" sz="2800" dirty="0"/>
              <a:t>in </a:t>
            </a:r>
            <a:r>
              <a:rPr lang="en-US" sz="2800" dirty="0" smtClean="0"/>
              <a:t>1671</a:t>
            </a:r>
          </a:p>
          <a:p>
            <a:endParaRPr lang="en-US" sz="2800" dirty="0"/>
          </a:p>
          <a:p>
            <a:r>
              <a:rPr lang="en-US" sz="2800" dirty="0"/>
              <a:t>Around 1880, Herman Hollerith came up with the </a:t>
            </a:r>
            <a:r>
              <a:rPr lang="en-US" sz="2800" dirty="0" smtClean="0"/>
              <a:t>concept of </a:t>
            </a:r>
            <a:r>
              <a:rPr lang="en-US" sz="2800" i="1" dirty="0"/>
              <a:t>punched cards </a:t>
            </a:r>
            <a:r>
              <a:rPr lang="en-US" sz="2800" dirty="0"/>
              <a:t>that were extensively used as </a:t>
            </a:r>
            <a:r>
              <a:rPr lang="en-US" sz="2800" dirty="0" smtClean="0"/>
              <a:t>input media </a:t>
            </a:r>
            <a:r>
              <a:rPr lang="en-US" sz="2800" dirty="0"/>
              <a:t>until late 1970s</a:t>
            </a:r>
          </a:p>
        </p:txBody>
      </p:sp>
    </p:spTree>
    <p:extLst>
      <p:ext uri="{BB962C8B-B14F-4D97-AF65-F5344CB8AC3E}">
        <p14:creationId xmlns:p14="http://schemas.microsoft.com/office/powerpoint/2010/main" val="24760337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2138" y="460464"/>
            <a:ext cx="8421710" cy="3338804"/>
          </a:xfrm>
        </p:spPr>
        <p:txBody>
          <a:bodyPr>
            <a:normAutofit/>
          </a:bodyPr>
          <a:lstStyle/>
          <a:p>
            <a:r>
              <a:rPr lang="en-US" sz="2800" dirty="0" smtClean="0"/>
              <a:t> </a:t>
            </a:r>
            <a:br>
              <a:rPr lang="en-US" sz="2800" dirty="0" smtClean="0"/>
            </a:br>
            <a:r>
              <a:rPr lang="en-US" sz="2800" dirty="0" smtClean="0"/>
              <a:t>C</a:t>
            </a:r>
            <a:r>
              <a:rPr lang="en-US" sz="2800" i="1" dirty="0" smtClean="0"/>
              <a:t>harles </a:t>
            </a:r>
            <a:r>
              <a:rPr lang="en-US" sz="2800" i="1" dirty="0"/>
              <a:t>Babbage </a:t>
            </a:r>
            <a:r>
              <a:rPr lang="en-US" sz="2800" dirty="0"/>
              <a:t>is considered to be the father </a:t>
            </a:r>
            <a:r>
              <a:rPr lang="en-US" sz="2800" dirty="0" smtClean="0"/>
              <a:t>of modern </a:t>
            </a:r>
            <a:r>
              <a:rPr lang="en-US" sz="2800" dirty="0"/>
              <a:t>digital </a:t>
            </a:r>
            <a:r>
              <a:rPr lang="en-US" sz="2800" dirty="0" smtClean="0"/>
              <a:t>computers.  </a:t>
            </a:r>
            <a:r>
              <a:rPr lang="en-US" sz="2800" dirty="0"/>
              <a:t>He designed a </a:t>
            </a:r>
            <a:r>
              <a:rPr lang="en-US" sz="2800" i="1" dirty="0"/>
              <a:t>fully automatic analytical engine </a:t>
            </a:r>
            <a:r>
              <a:rPr lang="en-US" sz="2800" dirty="0" smtClean="0"/>
              <a:t>in 1842 </a:t>
            </a:r>
            <a:r>
              <a:rPr lang="en-US" sz="2800" dirty="0"/>
              <a:t>for performing basic arithmetic functions</a:t>
            </a:r>
            <a:endParaRPr lang="en-US" sz="2800" dirty="0" smtClean="0"/>
          </a:p>
          <a:p>
            <a:endParaRPr lang="en-US" dirty="0"/>
          </a:p>
        </p:txBody>
      </p:sp>
      <p:pic>
        <p:nvPicPr>
          <p:cNvPr id="4" name="Picture 3"/>
          <p:cNvPicPr>
            <a:picLocks noChangeAspect="1"/>
          </p:cNvPicPr>
          <p:nvPr/>
        </p:nvPicPr>
        <p:blipFill rotWithShape="1">
          <a:blip r:embed="rId2"/>
          <a:srcRect l="33842" t="49581" r="45080" b="26561"/>
          <a:stretch/>
        </p:blipFill>
        <p:spPr>
          <a:xfrm>
            <a:off x="2826634" y="4238830"/>
            <a:ext cx="3352800" cy="2133600"/>
          </a:xfrm>
          <a:prstGeom prst="rect">
            <a:avLst/>
          </a:prstGeom>
        </p:spPr>
      </p:pic>
    </p:spTree>
    <p:extLst>
      <p:ext uri="{BB962C8B-B14F-4D97-AF65-F5344CB8AC3E}">
        <p14:creationId xmlns:p14="http://schemas.microsoft.com/office/powerpoint/2010/main" val="3027871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5169" y="808194"/>
            <a:ext cx="10515600" cy="4351338"/>
          </a:xfrm>
        </p:spPr>
        <p:txBody>
          <a:bodyPr>
            <a:noAutofit/>
          </a:bodyPr>
          <a:lstStyle/>
          <a:p>
            <a:r>
              <a:rPr lang="en-US" sz="3200" b="1" dirty="0"/>
              <a:t>Some </a:t>
            </a:r>
            <a:r>
              <a:rPr lang="en-US" sz="3200" b="1" dirty="0" smtClean="0"/>
              <a:t>Well </a:t>
            </a:r>
            <a:r>
              <a:rPr lang="en-US" sz="3200" b="1" dirty="0"/>
              <a:t>Known </a:t>
            </a:r>
            <a:r>
              <a:rPr lang="en-US" sz="3200" b="1" dirty="0" smtClean="0"/>
              <a:t>Early Computers</a:t>
            </a:r>
            <a:endParaRPr lang="en-US" sz="3200" b="1" dirty="0"/>
          </a:p>
          <a:p>
            <a:r>
              <a:rPr lang="en-US" sz="3200" dirty="0" smtClean="0"/>
              <a:t>The </a:t>
            </a:r>
            <a:r>
              <a:rPr lang="en-US" sz="3200" dirty="0"/>
              <a:t>Mark I Computer (1937-44)</a:t>
            </a:r>
          </a:p>
          <a:p>
            <a:r>
              <a:rPr lang="en-US" sz="3200" dirty="0" smtClean="0"/>
              <a:t> </a:t>
            </a:r>
            <a:r>
              <a:rPr lang="en-US" sz="3200" dirty="0"/>
              <a:t>The </a:t>
            </a:r>
            <a:r>
              <a:rPr lang="en-US" sz="3200" dirty="0" err="1"/>
              <a:t>Atanasoff</a:t>
            </a:r>
            <a:r>
              <a:rPr lang="en-US" sz="3200" dirty="0"/>
              <a:t>-Berry Computer (1939-42)</a:t>
            </a:r>
          </a:p>
          <a:p>
            <a:r>
              <a:rPr lang="en-US" sz="3200" dirty="0" smtClean="0"/>
              <a:t> </a:t>
            </a:r>
            <a:r>
              <a:rPr lang="en-US" sz="3200" dirty="0"/>
              <a:t>The ENIAC (1943-46)</a:t>
            </a:r>
          </a:p>
          <a:p>
            <a:r>
              <a:rPr lang="en-US" sz="3200" dirty="0" smtClean="0"/>
              <a:t> </a:t>
            </a:r>
            <a:r>
              <a:rPr lang="en-US" sz="3200" dirty="0"/>
              <a:t>The EDVAC (1946-52)</a:t>
            </a:r>
          </a:p>
          <a:p>
            <a:r>
              <a:rPr lang="en-US" sz="3200" dirty="0" smtClean="0"/>
              <a:t> </a:t>
            </a:r>
            <a:r>
              <a:rPr lang="en-US" sz="3200" dirty="0"/>
              <a:t>The EDSAC (1947-49)</a:t>
            </a:r>
          </a:p>
          <a:p>
            <a:r>
              <a:rPr lang="en-US" sz="3200" dirty="0" smtClean="0"/>
              <a:t> </a:t>
            </a:r>
            <a:r>
              <a:rPr lang="en-US" sz="3200" dirty="0"/>
              <a:t>Manchester Mark I (1948)</a:t>
            </a:r>
          </a:p>
          <a:p>
            <a:r>
              <a:rPr lang="en-US" sz="3200" dirty="0" smtClean="0"/>
              <a:t> </a:t>
            </a:r>
            <a:r>
              <a:rPr lang="en-US" sz="3200" dirty="0"/>
              <a:t>The UNIVAC I (1951)</a:t>
            </a:r>
          </a:p>
        </p:txBody>
      </p:sp>
    </p:spTree>
    <p:extLst>
      <p:ext uri="{BB962C8B-B14F-4D97-AF65-F5344CB8AC3E}">
        <p14:creationId xmlns:p14="http://schemas.microsoft.com/office/powerpoint/2010/main" val="17680845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Computer Generations</a:t>
            </a:r>
            <a:endParaRPr lang="en-US" dirty="0"/>
          </a:p>
        </p:txBody>
      </p:sp>
      <p:sp>
        <p:nvSpPr>
          <p:cNvPr id="3" name="Content Placeholder 2"/>
          <p:cNvSpPr>
            <a:spLocks noGrp="1"/>
          </p:cNvSpPr>
          <p:nvPr>
            <p:ph idx="1"/>
          </p:nvPr>
        </p:nvSpPr>
        <p:spPr/>
        <p:txBody>
          <a:bodyPr/>
          <a:lstStyle/>
          <a:p>
            <a:r>
              <a:rPr lang="en-US" sz="2400" dirty="0"/>
              <a:t>“</a:t>
            </a:r>
            <a:r>
              <a:rPr lang="en-US" sz="2400" i="1" dirty="0"/>
              <a:t>Generation</a:t>
            </a:r>
            <a:r>
              <a:rPr lang="en-US" sz="2400" dirty="0"/>
              <a:t>” in computer talk is a step in technology. It</a:t>
            </a:r>
          </a:p>
          <a:p>
            <a:pPr marL="0" indent="0">
              <a:buNone/>
            </a:pPr>
            <a:r>
              <a:rPr lang="en-US" sz="2400" dirty="0"/>
              <a:t>provides a framework for the growth of computer industry</a:t>
            </a:r>
          </a:p>
          <a:p>
            <a:pPr marL="0" indent="0">
              <a:buNone/>
            </a:pPr>
            <a:r>
              <a:rPr lang="en-US" sz="2400" dirty="0" smtClean="0"/>
              <a:t>Originally </a:t>
            </a:r>
            <a:r>
              <a:rPr lang="en-US" sz="2400" dirty="0"/>
              <a:t>it was used to distinguish between various</a:t>
            </a:r>
          </a:p>
          <a:p>
            <a:pPr marL="0" indent="0">
              <a:buNone/>
            </a:pPr>
            <a:r>
              <a:rPr lang="en-US" sz="2400" dirty="0"/>
              <a:t>hardware technologies, but now it has been extended to</a:t>
            </a:r>
          </a:p>
          <a:p>
            <a:pPr marL="0" indent="0">
              <a:buNone/>
            </a:pPr>
            <a:r>
              <a:rPr lang="en-US" sz="2400" dirty="0"/>
              <a:t>include both hardware and </a:t>
            </a:r>
            <a:r>
              <a:rPr lang="en-US" sz="2400" dirty="0" smtClean="0"/>
              <a:t>software . </a:t>
            </a:r>
            <a:r>
              <a:rPr lang="en-US" sz="2400" dirty="0"/>
              <a:t>Till today, there are five computer generations</a:t>
            </a:r>
          </a:p>
          <a:p>
            <a:endParaRPr lang="en-US" dirty="0"/>
          </a:p>
        </p:txBody>
      </p:sp>
    </p:spTree>
    <p:extLst>
      <p:ext uri="{BB962C8B-B14F-4D97-AF65-F5344CB8AC3E}">
        <p14:creationId xmlns:p14="http://schemas.microsoft.com/office/powerpoint/2010/main" val="21212281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3545" y="686212"/>
            <a:ext cx="9144000" cy="921309"/>
          </a:xfrm>
        </p:spPr>
        <p:txBody>
          <a:bodyPr>
            <a:normAutofit/>
          </a:bodyPr>
          <a:lstStyle/>
          <a:p>
            <a:pPr lvl="0" algn="just" eaLnBrk="0" fontAlgn="base" hangingPunct="0">
              <a:lnSpc>
                <a:spcPct val="100000"/>
              </a:lnSpc>
              <a:spcAft>
                <a:spcPct val="0"/>
              </a:spcAft>
            </a:pPr>
            <a:r>
              <a:rPr kumimoji="0" lang="en-US" sz="3600" b="1" i="0" u="none" strike="noStrike" cap="none" normalizeH="0" baseline="0" dirty="0" smtClean="0">
                <a:ln>
                  <a:noFill/>
                </a:ln>
                <a:solidFill>
                  <a:srgbClr val="FFFF00"/>
                </a:solidFill>
                <a:effectLst/>
                <a:latin typeface="Lucida Sans Unicode" panose="020B0602030504020204" pitchFamily="34" charset="0"/>
                <a:cs typeface="Lucida Sans Unicode" panose="020B0602030504020204" pitchFamily="34" charset="0"/>
              </a:rPr>
              <a:t>Meaning of the word "Computer"</a:t>
            </a:r>
            <a:endParaRPr kumimoji="0" lang="en-US" sz="5400" b="0" i="0" u="none" strike="noStrike" cap="none" normalizeH="0" baseline="0" dirty="0" smtClean="0">
              <a:ln>
                <a:noFill/>
              </a:ln>
              <a:solidFill>
                <a:srgbClr val="FFFF00"/>
              </a:solidFill>
              <a:effectLst/>
              <a:latin typeface="EB Garamond"/>
            </a:endParaRPr>
          </a:p>
        </p:txBody>
      </p:sp>
      <p:sp>
        <p:nvSpPr>
          <p:cNvPr id="3" name="Subtitle 2"/>
          <p:cNvSpPr>
            <a:spLocks noGrp="1"/>
          </p:cNvSpPr>
          <p:nvPr>
            <p:ph type="subTitle" idx="1"/>
          </p:nvPr>
        </p:nvSpPr>
        <p:spPr>
          <a:xfrm>
            <a:off x="566670" y="2219404"/>
            <a:ext cx="11137650" cy="3745297"/>
          </a:xfrm>
        </p:spPr>
        <p:txBody>
          <a:bodyPr>
            <a:noAutofit/>
          </a:bodyPr>
          <a:lstStyle/>
          <a:p>
            <a:pPr lvl="0" algn="l" eaLnBrk="0" fontAlgn="base" hangingPunct="0">
              <a:lnSpc>
                <a:spcPct val="100000"/>
              </a:lnSpc>
              <a:spcBef>
                <a:spcPct val="0"/>
              </a:spcBef>
              <a:spcAft>
                <a:spcPct val="0"/>
              </a:spcAft>
            </a:pPr>
            <a:r>
              <a:rPr kumimoji="0" lang="en-US" sz="3200" b="0" i="0"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Computer is derived from a Latin word “</a:t>
            </a:r>
            <a:r>
              <a:rPr kumimoji="0" lang="en-US" sz="3200" b="0" i="0" u="none" strike="noStrike" cap="none" normalizeH="0" baseline="0" dirty="0" err="1" smtClean="0">
                <a:ln>
                  <a:noFill/>
                </a:ln>
                <a:solidFill>
                  <a:schemeClr val="tx2"/>
                </a:solidFill>
                <a:effectLst/>
                <a:latin typeface="Arial" panose="020B0604020202020204" pitchFamily="34" charset="0"/>
                <a:cs typeface="Arial" panose="020B0604020202020204" pitchFamily="34" charset="0"/>
              </a:rPr>
              <a:t>computare</a:t>
            </a:r>
            <a:r>
              <a:rPr kumimoji="0" lang="en-US" sz="3200" b="0" i="0"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 which means to </a:t>
            </a:r>
            <a:r>
              <a:rPr kumimoji="0" lang="en-US" sz="3200" b="0" i="1"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“to calculate", "to count”</a:t>
            </a:r>
            <a:r>
              <a:rPr kumimoji="0" lang="en-US" sz="3200" b="0" i="0"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 </a:t>
            </a:r>
            <a:r>
              <a:rPr kumimoji="0" lang="en-US" sz="3200" b="0" i="1"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“to sum up”  </a:t>
            </a:r>
            <a:r>
              <a:rPr kumimoji="0" lang="en-US" sz="3200" b="0" i="0"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So,  more precisely the word computer means a </a:t>
            </a:r>
            <a:r>
              <a:rPr kumimoji="0" lang="en-US" sz="3200" b="1" i="0"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"device that performs computation</a:t>
            </a:r>
            <a:r>
              <a:rPr kumimoji="0" lang="en-US" sz="3200" b="0" i="0" u="none" strike="noStrike" cap="none" normalizeH="0" baseline="0" dirty="0" smtClean="0">
                <a:ln>
                  <a:noFill/>
                </a:ln>
                <a:solidFill>
                  <a:schemeClr val="tx2"/>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9298366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b="1" i="1" dirty="0"/>
              <a:t>First Generation: Vacuum Tubes (</a:t>
            </a:r>
            <a:r>
              <a:rPr lang="en-US" b="1" i="1" dirty="0" smtClean="0"/>
              <a:t>1940-1955)</a:t>
            </a:r>
            <a:r>
              <a:rPr lang="en-US" b="1" i="1" dirty="0"/>
              <a:t/>
            </a:r>
            <a:br>
              <a:rPr lang="en-US" b="1" i="1" dirty="0"/>
            </a:br>
            <a:endParaRPr lang="en-US" dirty="0"/>
          </a:p>
        </p:txBody>
      </p:sp>
      <p:sp>
        <p:nvSpPr>
          <p:cNvPr id="3" name="Content Placeholder 2"/>
          <p:cNvSpPr>
            <a:spLocks noGrp="1"/>
          </p:cNvSpPr>
          <p:nvPr>
            <p:ph idx="1"/>
          </p:nvPr>
        </p:nvSpPr>
        <p:spPr>
          <a:xfrm>
            <a:off x="406876" y="2160589"/>
            <a:ext cx="9368187" cy="4253090"/>
          </a:xfrm>
        </p:spPr>
        <p:txBody>
          <a:bodyPr>
            <a:normAutofit fontScale="92500"/>
          </a:bodyPr>
          <a:lstStyle/>
          <a:p>
            <a:pPr algn="just" fontAlgn="base"/>
            <a:r>
              <a:rPr lang="en-US" sz="2400" dirty="0" smtClean="0"/>
              <a:t>The </a:t>
            </a:r>
            <a:r>
              <a:rPr lang="en-US" sz="2400" dirty="0"/>
              <a:t>first computers used vacuum tubes for circuitry and </a:t>
            </a:r>
            <a:r>
              <a:rPr lang="en-US" sz="2400" dirty="0">
                <a:hlinkClick r:id="rId2"/>
              </a:rPr>
              <a:t>magnetic drums</a:t>
            </a:r>
            <a:r>
              <a:rPr lang="en-US" sz="2400" dirty="0"/>
              <a:t> for </a:t>
            </a:r>
            <a:r>
              <a:rPr lang="en-US" sz="2400" dirty="0">
                <a:hlinkClick r:id="rId3"/>
              </a:rPr>
              <a:t>memory</a:t>
            </a:r>
            <a:r>
              <a:rPr lang="en-US" sz="2400" dirty="0"/>
              <a:t>, and were often enormous, taking up entire rooms. These computers were very expensive to operate and in addition to using a great deal of electricity, the first computers generated a lot of heat, which was often the cause of malfunctions.</a:t>
            </a:r>
          </a:p>
          <a:p>
            <a:pPr algn="just" fontAlgn="base"/>
            <a:r>
              <a:rPr lang="en-US" sz="2400" dirty="0"/>
              <a:t>First generation computers relied on </a:t>
            </a:r>
            <a:r>
              <a:rPr lang="en-US" sz="2400" dirty="0">
                <a:hlinkClick r:id="rId4"/>
              </a:rPr>
              <a:t>machine language</a:t>
            </a:r>
            <a:r>
              <a:rPr lang="en-US" sz="2400" dirty="0"/>
              <a:t>, the lowest-level programming language understood by computers, to perform operations, and they could only solve one problem at a time. It would take operators days or even weeks to set-up a new problem. Input was based on punched cards and paper tape, and output was displayed on printouts.</a:t>
            </a:r>
          </a:p>
          <a:p>
            <a:endParaRPr lang="en-US" dirty="0"/>
          </a:p>
        </p:txBody>
      </p:sp>
    </p:spTree>
    <p:extLst>
      <p:ext uri="{BB962C8B-B14F-4D97-AF65-F5344CB8AC3E}">
        <p14:creationId xmlns:p14="http://schemas.microsoft.com/office/powerpoint/2010/main" val="20765351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The UNIVAC and </a:t>
            </a:r>
            <a:r>
              <a:rPr lang="en-US" sz="2400" dirty="0">
                <a:hlinkClick r:id="rId2"/>
              </a:rPr>
              <a:t>ENIAC</a:t>
            </a:r>
            <a:r>
              <a:rPr lang="en-US" sz="2400" dirty="0"/>
              <a:t> computers are examples of first-generation computing devices. The UNIVAC was the first commercial computer delivered to a business client, the U.S. Census Bureau in 1951.</a:t>
            </a:r>
            <a:br>
              <a:rPr lang="en-US" sz="2400" dirty="0"/>
            </a:br>
            <a:endParaRPr lang="en-US" sz="2400" dirty="0"/>
          </a:p>
        </p:txBody>
      </p:sp>
      <p:sp>
        <p:nvSpPr>
          <p:cNvPr id="3" name="Content Placeholder 2"/>
          <p:cNvSpPr>
            <a:spLocks noGrp="1"/>
          </p:cNvSpPr>
          <p:nvPr>
            <p:ph idx="1"/>
          </p:nvPr>
        </p:nvSpPr>
        <p:spPr>
          <a:xfrm>
            <a:off x="1037943" y="5596124"/>
            <a:ext cx="8596668" cy="517986"/>
          </a:xfrm>
        </p:spPr>
        <p:txBody>
          <a:bodyPr/>
          <a:lstStyle/>
          <a:p>
            <a:r>
              <a:rPr lang="en-US" i="1" dirty="0"/>
              <a:t>A UNIVAC computer at the Census Bureau.</a:t>
            </a:r>
            <a:endParaRPr lang="en-US" dirty="0"/>
          </a:p>
        </p:txBody>
      </p:sp>
      <p:pic>
        <p:nvPicPr>
          <p:cNvPr id="4" name="Picture 2" descr="A UNIVAC computer at the Census Burea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8688" y="2658541"/>
            <a:ext cx="28956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2029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621123" y="154546"/>
            <a:ext cx="5263024" cy="24168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896" y="2841859"/>
            <a:ext cx="5379479" cy="3842485"/>
          </a:xfrm>
          <a:prstGeom prst="rect">
            <a:avLst/>
          </a:prstGeom>
        </p:spPr>
      </p:pic>
    </p:spTree>
    <p:extLst>
      <p:ext uri="{BB962C8B-B14F-4D97-AF65-F5344CB8AC3E}">
        <p14:creationId xmlns:p14="http://schemas.microsoft.com/office/powerpoint/2010/main" val="41109416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166" y="429296"/>
            <a:ext cx="10442966" cy="678287"/>
          </a:xfrm>
        </p:spPr>
        <p:txBody>
          <a:bodyPr>
            <a:normAutofit fontScale="90000"/>
          </a:bodyPr>
          <a:lstStyle/>
          <a:p>
            <a:r>
              <a:rPr lang="en-US" b="1" i="1" dirty="0"/>
              <a:t>Second Generation: Transistors (</a:t>
            </a:r>
            <a:r>
              <a:rPr lang="en-US" b="1" i="1" dirty="0" smtClean="0"/>
              <a:t>1956-1964)</a:t>
            </a:r>
            <a:r>
              <a:rPr lang="en-US" b="1" i="1" dirty="0"/>
              <a:t/>
            </a:r>
            <a:br>
              <a:rPr lang="en-US" b="1" i="1" dirty="0"/>
            </a:br>
            <a:endParaRPr lang="en-US" dirty="0"/>
          </a:p>
        </p:txBody>
      </p:sp>
      <p:sp>
        <p:nvSpPr>
          <p:cNvPr id="3" name="Content Placeholder 2"/>
          <p:cNvSpPr>
            <a:spLocks noGrp="1"/>
          </p:cNvSpPr>
          <p:nvPr>
            <p:ph idx="1"/>
          </p:nvPr>
        </p:nvSpPr>
        <p:spPr>
          <a:xfrm>
            <a:off x="441698" y="1362099"/>
            <a:ext cx="9067940" cy="4446273"/>
          </a:xfrm>
        </p:spPr>
        <p:txBody>
          <a:bodyPr>
            <a:noAutofit/>
          </a:bodyPr>
          <a:lstStyle/>
          <a:p>
            <a:pPr fontAlgn="base"/>
            <a:r>
              <a:rPr lang="en-US" sz="2400" dirty="0" smtClean="0"/>
              <a:t>The </a:t>
            </a:r>
            <a:r>
              <a:rPr lang="en-US" sz="2400" dirty="0"/>
              <a:t>transistor was invented at Bell Labs in </a:t>
            </a:r>
            <a:r>
              <a:rPr lang="en-US" sz="2400" dirty="0" smtClean="0"/>
              <a:t>1947 .</a:t>
            </a:r>
            <a:endParaRPr lang="en-US" sz="2400" dirty="0"/>
          </a:p>
          <a:p>
            <a:pPr fontAlgn="base"/>
            <a:r>
              <a:rPr lang="en-US" sz="2400" dirty="0"/>
              <a:t>The transistor was far superior to the vacuum tube, allowing computers to become smaller, faster, cheaper, more energy-efficient and more reliable than their first-generation predecessors. Though the transistor still generated a great deal of heat that subjected the computer to damage, it was a vast improvement over the vacuum tube. Second-generation computers still relied on punched cards for input and printouts for output.</a:t>
            </a:r>
          </a:p>
          <a:p>
            <a:pPr fontAlgn="base"/>
            <a:r>
              <a:rPr lang="en-US" sz="2400" dirty="0"/>
              <a:t>From Binary to Assembly</a:t>
            </a:r>
          </a:p>
          <a:p>
            <a:endParaRPr lang="en-US" sz="2400" dirty="0"/>
          </a:p>
        </p:txBody>
      </p:sp>
    </p:spTree>
    <p:extLst>
      <p:ext uri="{BB962C8B-B14F-4D97-AF65-F5344CB8AC3E}">
        <p14:creationId xmlns:p14="http://schemas.microsoft.com/office/powerpoint/2010/main" val="30913645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solidFill>
                  <a:schemeClr val="tx1"/>
                </a:solidFill>
              </a:rPr>
              <a:t>Second-generation computers moved from cryptic binary machine language to symbolic, or assembly, languages, which allowed programmers to specify instructions in words. High-level programming languages were also being developed at this time, such as early versions of </a:t>
            </a:r>
            <a:r>
              <a:rPr lang="en-US" sz="2400" dirty="0">
                <a:solidFill>
                  <a:schemeClr val="tx1"/>
                </a:solidFill>
                <a:hlinkClick r:id="rId2"/>
              </a:rPr>
              <a:t>COBOL</a:t>
            </a:r>
            <a:r>
              <a:rPr lang="en-US" sz="2400" dirty="0">
                <a:solidFill>
                  <a:schemeClr val="tx1"/>
                </a:solidFill>
              </a:rPr>
              <a:t> and </a:t>
            </a:r>
            <a:r>
              <a:rPr lang="en-US" sz="2400" dirty="0">
                <a:solidFill>
                  <a:schemeClr val="tx1"/>
                </a:solidFill>
                <a:hlinkClick r:id="rId3"/>
              </a:rPr>
              <a:t>FORTRAN</a:t>
            </a:r>
            <a:r>
              <a:rPr lang="en-US" sz="2400" dirty="0">
                <a:solidFill>
                  <a:schemeClr val="tx1"/>
                </a:solidFill>
              </a:rPr>
              <a:t>. These were also the first computers that stored their instructions in their memory, which moved from a magnetic drum to magnetic core technology.</a:t>
            </a:r>
            <a:br>
              <a:rPr lang="en-US" sz="2400" dirty="0">
                <a:solidFill>
                  <a:schemeClr val="tx1"/>
                </a:solidFill>
              </a:rPr>
            </a:br>
            <a:endParaRPr lang="en-US" sz="2400" dirty="0">
              <a:solidFill>
                <a:schemeClr val="tx1"/>
              </a:solidFill>
            </a:endParaRPr>
          </a:p>
        </p:txBody>
      </p:sp>
      <p:pic>
        <p:nvPicPr>
          <p:cNvPr id="2050" name="Picture 2" descr="An early transistor"/>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3648075" y="3421856"/>
            <a:ext cx="3857625"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223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solidFill>
                  <a:schemeClr val="accent3"/>
                </a:solidFill>
              </a:rPr>
              <a:t>Third Generation: Integrated Circuits (</a:t>
            </a:r>
            <a:r>
              <a:rPr lang="en-US" b="1" i="1" dirty="0" smtClean="0">
                <a:solidFill>
                  <a:schemeClr val="accent3"/>
                </a:solidFill>
              </a:rPr>
              <a:t>1964-1975)</a:t>
            </a:r>
            <a:r>
              <a:rPr lang="en-US" b="1" i="1" dirty="0">
                <a:solidFill>
                  <a:schemeClr val="accent3"/>
                </a:solidFill>
              </a:rPr>
              <a:t/>
            </a:r>
            <a:br>
              <a:rPr lang="en-US" b="1" i="1" dirty="0">
                <a:solidFill>
                  <a:schemeClr val="accent3"/>
                </a:solidFill>
              </a:rPr>
            </a:br>
            <a:endParaRPr lang="en-US" dirty="0">
              <a:solidFill>
                <a:schemeClr val="accent3"/>
              </a:solidFill>
            </a:endParaRPr>
          </a:p>
        </p:txBody>
      </p:sp>
      <p:sp>
        <p:nvSpPr>
          <p:cNvPr id="3" name="Content Placeholder 2"/>
          <p:cNvSpPr>
            <a:spLocks noGrp="1"/>
          </p:cNvSpPr>
          <p:nvPr>
            <p:ph idx="1"/>
          </p:nvPr>
        </p:nvSpPr>
        <p:spPr>
          <a:xfrm>
            <a:off x="535666" y="2031800"/>
            <a:ext cx="10759106" cy="4600820"/>
          </a:xfrm>
        </p:spPr>
        <p:txBody>
          <a:bodyPr>
            <a:normAutofit lnSpcReduction="10000"/>
          </a:bodyPr>
          <a:lstStyle/>
          <a:p>
            <a:pPr fontAlgn="base"/>
            <a:r>
              <a:rPr lang="en-US" sz="2400" dirty="0" smtClean="0"/>
              <a:t>The </a:t>
            </a:r>
            <a:r>
              <a:rPr lang="en-US" sz="2400" dirty="0"/>
              <a:t>development of the integrated circuit was the hallmark of the third generation of computers. Transistors were miniaturized and placed on silicon chips, called semiconductors, which drastically increased the speed and efficiency of computers.</a:t>
            </a:r>
          </a:p>
          <a:p>
            <a:pPr fontAlgn="base"/>
            <a:r>
              <a:rPr lang="en-US" sz="2400" dirty="0"/>
              <a:t>Instead of punched cards and printouts, users interacted with third generation computers </a:t>
            </a:r>
            <a:r>
              <a:rPr lang="en-US" sz="2400" dirty="0" smtClean="0"/>
              <a:t> through</a:t>
            </a:r>
            <a:r>
              <a:rPr lang="en-US" sz="2400" dirty="0"/>
              <a:t> keyboards and monitors and interfaced with an operating system, which allowed the device to run many different applications at one time with a central program that monitored the memory. Computers for the first time became accessible to a mass audience because they were smaller and cheaper than their predecessors.</a:t>
            </a:r>
          </a:p>
          <a:p>
            <a:endParaRPr lang="en-US" dirty="0"/>
          </a:p>
        </p:txBody>
      </p:sp>
    </p:spTree>
    <p:extLst>
      <p:ext uri="{BB962C8B-B14F-4D97-AF65-F5344CB8AC3E}">
        <p14:creationId xmlns:p14="http://schemas.microsoft.com/office/powerpoint/2010/main" val="3248459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773" y="270134"/>
            <a:ext cx="2679250" cy="2173528"/>
          </a:xfrm>
        </p:spPr>
      </p:pic>
      <p:pic>
        <p:nvPicPr>
          <p:cNvPr id="5124" name="Picture 4" descr="Image result for Third Generation: Integrated CircuitsÂ (1964-19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0327" y="1235265"/>
            <a:ext cx="6131372" cy="4598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57746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Fourth Generation :</a:t>
            </a:r>
            <a:r>
              <a:rPr lang="en-US" dirty="0" smtClean="0">
                <a:solidFill>
                  <a:schemeClr val="accent3"/>
                </a:solidFill>
              </a:rPr>
              <a:t>1976-1989. </a:t>
            </a:r>
            <a:endParaRPr lang="en-US" dirty="0">
              <a:solidFill>
                <a:schemeClr val="accent3"/>
              </a:solidFill>
            </a:endParaRPr>
          </a:p>
        </p:txBody>
      </p:sp>
      <p:sp>
        <p:nvSpPr>
          <p:cNvPr id="3" name="Content Placeholder 2"/>
          <p:cNvSpPr>
            <a:spLocks noGrp="1"/>
          </p:cNvSpPr>
          <p:nvPr>
            <p:ph idx="1"/>
          </p:nvPr>
        </p:nvSpPr>
        <p:spPr>
          <a:xfrm>
            <a:off x="480334" y="1568161"/>
            <a:ext cx="11187925" cy="5154611"/>
          </a:xfrm>
        </p:spPr>
        <p:txBody>
          <a:bodyPr>
            <a:noAutofit/>
          </a:bodyPr>
          <a:lstStyle/>
          <a:p>
            <a:r>
              <a:rPr lang="en-US" sz="2800" dirty="0" smtClean="0"/>
              <a:t>The </a:t>
            </a:r>
            <a:r>
              <a:rPr lang="en-US" sz="2800" dirty="0"/>
              <a:t>fourth generation of computers is marked by the use of Very Large Scale Integrated (VLSI) </a:t>
            </a:r>
            <a:r>
              <a:rPr lang="en-US" sz="2800" dirty="0" err="1"/>
              <a:t>circuits.VLSI</a:t>
            </a:r>
            <a:r>
              <a:rPr lang="en-US" sz="2800" dirty="0"/>
              <a:t> circuits having about 5000 transistors and other circuit elements and their associated circuits on a single chip made it possible to have microcomputers of fourth generation. Fourth Generation computers became more powerful, compact, reliable, and affordable. As a result, it gave rise to personal computer (PC) revolution. In this generation Time sharing, Real time, Networks, Distributed Operating System were used. All the Higher level languages like C and C++, DBASE etc. were used in this generation.</a:t>
            </a:r>
          </a:p>
        </p:txBody>
      </p:sp>
    </p:spTree>
    <p:extLst>
      <p:ext uri="{BB962C8B-B14F-4D97-AF65-F5344CB8AC3E}">
        <p14:creationId xmlns:p14="http://schemas.microsoft.com/office/powerpoint/2010/main" val="31268412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Image result for Fourth Generation of comput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500" y="1878885"/>
            <a:ext cx="4572000" cy="342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25395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Fifth Generation The period of Fifth Generation is 1990-till date.</a:t>
            </a:r>
          </a:p>
        </p:txBody>
      </p:sp>
      <p:sp>
        <p:nvSpPr>
          <p:cNvPr id="3" name="Content Placeholder 2"/>
          <p:cNvSpPr>
            <a:spLocks noGrp="1"/>
          </p:cNvSpPr>
          <p:nvPr>
            <p:ph idx="1"/>
          </p:nvPr>
        </p:nvSpPr>
        <p:spPr/>
        <p:txBody>
          <a:bodyPr/>
          <a:lstStyle/>
          <a:p>
            <a:r>
              <a:rPr lang="en-US" dirty="0"/>
              <a:t>Fifth Generation The period of Fifth Generation is 1990-till date. In the fifth generation, the VLSI technology became ULSI (Ultra Large Scale Integration) technology, resulting in the production of microprocessor chips having ten million electronic components. This generation is based on parallel processing hardware and AI (Artificial Intelligence) software. AI is an emerging branch in computer science, which interprets means and method of making computers think like human beings. All the Higher level languages like C and C++, Java, </a:t>
            </a:r>
            <a:r>
              <a:rPr lang="en-US" dirty="0" err="1"/>
              <a:t>.Net</a:t>
            </a:r>
            <a:r>
              <a:rPr lang="en-US" dirty="0"/>
              <a:t> etc. are used in this generation. AI includes:  Robotics  Neural networks  Game Playing  Development of expert systems to make decisions in real life situations.</a:t>
            </a:r>
          </a:p>
        </p:txBody>
      </p:sp>
    </p:spTree>
    <p:extLst>
      <p:ext uri="{BB962C8B-B14F-4D97-AF65-F5344CB8AC3E}">
        <p14:creationId xmlns:p14="http://schemas.microsoft.com/office/powerpoint/2010/main" val="1613193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826" y="606802"/>
            <a:ext cx="11321020" cy="5990946"/>
          </a:xfrm>
        </p:spPr>
        <p:txBody>
          <a:bodyPr>
            <a:normAutofit lnSpcReduction="10000"/>
          </a:bodyPr>
          <a:lstStyle/>
          <a:p>
            <a:r>
              <a:rPr lang="en-US" sz="4000" dirty="0" smtClean="0"/>
              <a:t>A </a:t>
            </a:r>
            <a:r>
              <a:rPr lang="en-US" sz="4000" i="1" dirty="0" smtClean="0"/>
              <a:t>computer </a:t>
            </a:r>
            <a:r>
              <a:rPr lang="en-US" sz="4000" dirty="0"/>
              <a:t>is an electronic machine that accepts data from the user, processes the data </a:t>
            </a:r>
            <a:r>
              <a:rPr lang="en-US" sz="4000" dirty="0" smtClean="0"/>
              <a:t>by performing </a:t>
            </a:r>
            <a:r>
              <a:rPr lang="en-US" sz="4000" dirty="0"/>
              <a:t>calculations and operations on it, and generates the desired output results.</a:t>
            </a:r>
            <a:endParaRPr lang="en-US" dirty="0" smtClean="0"/>
          </a:p>
          <a:p>
            <a:endParaRPr lang="en-US" dirty="0" smtClean="0"/>
          </a:p>
          <a:p>
            <a:r>
              <a:rPr lang="en-US" sz="3200" dirty="0"/>
              <a:t>Computer is an advanced electronic device that takes raw data as an input from the user and processes it under the control of a set of instructions (called program), produces a result (output), and saves it for future use</a:t>
            </a:r>
          </a:p>
        </p:txBody>
      </p:sp>
    </p:spTree>
    <p:extLst>
      <p:ext uri="{BB962C8B-B14F-4D97-AF65-F5344CB8AC3E}">
        <p14:creationId xmlns:p14="http://schemas.microsoft.com/office/powerpoint/2010/main" val="3922019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864842"/>
            <a:ext cx="9404723" cy="1400530"/>
          </a:xfrm>
        </p:spPr>
        <p:txBody>
          <a:bodyPr>
            <a:normAutofit fontScale="90000"/>
          </a:bodyPr>
          <a:lstStyle/>
          <a:p>
            <a:r>
              <a:rPr lang="en-US" sz="3200" b="1" dirty="0">
                <a:solidFill>
                  <a:srgbClr val="FF0000"/>
                </a:solidFill>
                <a:latin typeface="Verdana" panose="020B0604030504040204" pitchFamily="34" charset="0"/>
              </a:rPr>
              <a:t>Applications of computers in today's arena.</a:t>
            </a:r>
            <a:br>
              <a:rPr lang="en-US" sz="3200" b="1" dirty="0">
                <a:solidFill>
                  <a:srgbClr val="FF0000"/>
                </a:solidFill>
                <a:latin typeface="Verdana" panose="020B0604030504040204" pitchFamily="34" charset="0"/>
              </a:rPr>
            </a:br>
            <a:endParaRPr lang="en-US" sz="3200" dirty="0"/>
          </a:p>
        </p:txBody>
      </p:sp>
      <p:sp>
        <p:nvSpPr>
          <p:cNvPr id="3" name="Content Placeholder 2"/>
          <p:cNvSpPr>
            <a:spLocks noGrp="1"/>
          </p:cNvSpPr>
          <p:nvPr>
            <p:ph idx="1"/>
          </p:nvPr>
        </p:nvSpPr>
        <p:spPr/>
        <p:txBody>
          <a:bodyPr>
            <a:normAutofit/>
          </a:bodyPr>
          <a:lstStyle/>
          <a:p>
            <a:endParaRPr lang="en-US" dirty="0">
              <a:solidFill>
                <a:srgbClr val="121214"/>
              </a:solidFill>
              <a:latin typeface="Verdana" panose="020B0604030504040204" pitchFamily="34" charset="0"/>
            </a:endParaRPr>
          </a:p>
          <a:p>
            <a:pPr algn="just"/>
            <a:r>
              <a:rPr lang="en-US" sz="3600" dirty="0" smtClean="0">
                <a:solidFill>
                  <a:srgbClr val="000000"/>
                </a:solidFill>
                <a:latin typeface="Verdana" panose="020B0604030504040204" pitchFamily="34" charset="0"/>
              </a:rPr>
              <a:t>A </a:t>
            </a:r>
            <a:r>
              <a:rPr lang="en-US" sz="3600" dirty="0">
                <a:solidFill>
                  <a:srgbClr val="000000"/>
                </a:solidFill>
                <a:latin typeface="Verdana" panose="020B0604030504040204" pitchFamily="34" charset="0"/>
              </a:rPr>
              <a:t>computer has high speed of calculation, diligence, accuracy, reliability, or versatility which made it an integrated part </a:t>
            </a:r>
            <a:r>
              <a:rPr lang="en-US" sz="3600" dirty="0" smtClean="0">
                <a:solidFill>
                  <a:srgbClr val="000000"/>
                </a:solidFill>
                <a:latin typeface="Verdana" panose="020B0604030504040204" pitchFamily="34" charset="0"/>
              </a:rPr>
              <a:t>of  almost every area.</a:t>
            </a:r>
            <a:endParaRPr lang="en-US" sz="3600" dirty="0">
              <a:solidFill>
                <a:srgbClr val="000000"/>
              </a:solidFill>
              <a:latin typeface="Verdana" panose="020B0604030504040204" pitchFamily="34" charset="0"/>
            </a:endParaRPr>
          </a:p>
          <a:p>
            <a:endParaRPr lang="en-US" dirty="0"/>
          </a:p>
        </p:txBody>
      </p:sp>
    </p:spTree>
    <p:extLst>
      <p:ext uri="{BB962C8B-B14F-4D97-AF65-F5344CB8AC3E}">
        <p14:creationId xmlns:p14="http://schemas.microsoft.com/office/powerpoint/2010/main" val="37410135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2749" t="28653" r="35680" b="17710"/>
          <a:stretch/>
        </p:blipFill>
        <p:spPr>
          <a:xfrm>
            <a:off x="425003" y="644808"/>
            <a:ext cx="10354613" cy="6059510"/>
          </a:xfrm>
          <a:prstGeom prst="rect">
            <a:avLst/>
          </a:prstGeom>
        </p:spPr>
      </p:pic>
      <p:sp>
        <p:nvSpPr>
          <p:cNvPr id="2" name="TextBox 1"/>
          <p:cNvSpPr txBox="1"/>
          <p:nvPr/>
        </p:nvSpPr>
        <p:spPr>
          <a:xfrm>
            <a:off x="772733" y="244698"/>
            <a:ext cx="4146997" cy="461665"/>
          </a:xfrm>
          <a:prstGeom prst="rect">
            <a:avLst/>
          </a:prstGeom>
          <a:noFill/>
        </p:spPr>
        <p:txBody>
          <a:bodyPr wrap="square" rtlCol="0">
            <a:spAutoFit/>
          </a:bodyPr>
          <a:lstStyle/>
          <a:p>
            <a:r>
              <a:rPr lang="en-US" sz="2400" dirty="0" smtClean="0">
                <a:solidFill>
                  <a:srgbClr val="FF0000"/>
                </a:solidFill>
              </a:rPr>
              <a:t>Office Automation</a:t>
            </a:r>
            <a:endParaRPr lang="en-US" sz="2400" dirty="0">
              <a:solidFill>
                <a:srgbClr val="FF0000"/>
              </a:solidFill>
            </a:endParaRPr>
          </a:p>
        </p:txBody>
      </p:sp>
    </p:spTree>
    <p:extLst>
      <p:ext uri="{BB962C8B-B14F-4D97-AF65-F5344CB8AC3E}">
        <p14:creationId xmlns:p14="http://schemas.microsoft.com/office/powerpoint/2010/main" val="712309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3332" y="0"/>
            <a:ext cx="10716252" cy="6124754"/>
          </a:xfrm>
          <a:prstGeom prst="rect">
            <a:avLst/>
          </a:prstGeom>
        </p:spPr>
        <p:txBody>
          <a:bodyPr wrap="square">
            <a:spAutoFit/>
          </a:bodyPr>
          <a:lstStyle/>
          <a:p>
            <a:pPr algn="just"/>
            <a:endParaRPr lang="en-US" b="0" i="0" dirty="0" smtClean="0">
              <a:solidFill>
                <a:srgbClr val="000000"/>
              </a:solidFill>
              <a:effectLst/>
              <a:latin typeface="Verdana" panose="020B0604030504040204" pitchFamily="34" charset="0"/>
            </a:endParaRPr>
          </a:p>
          <a:p>
            <a:pPr algn="just"/>
            <a:endParaRPr lang="en-US" dirty="0">
              <a:solidFill>
                <a:srgbClr val="000000"/>
              </a:solidFill>
              <a:latin typeface="Verdana" panose="020B0604030504040204" pitchFamily="34" charset="0"/>
            </a:endParaRPr>
          </a:p>
          <a:p>
            <a:pPr algn="just"/>
            <a:r>
              <a:rPr lang="en-US" sz="4000" dirty="0">
                <a:solidFill>
                  <a:srgbClr val="FF0000"/>
                </a:solidFill>
                <a:latin typeface="Verdana" panose="020B0604030504040204" pitchFamily="34" charset="0"/>
              </a:rPr>
              <a:t>business</a:t>
            </a:r>
            <a:endParaRPr lang="en-US" sz="4000" b="0" i="0" dirty="0" smtClean="0">
              <a:solidFill>
                <a:srgbClr val="FF0000"/>
              </a:solidFill>
              <a:effectLst/>
              <a:latin typeface="Verdana" panose="020B0604030504040204" pitchFamily="34" charset="0"/>
            </a:endParaRPr>
          </a:p>
          <a:p>
            <a:pPr algn="just"/>
            <a:endParaRPr lang="en-US" sz="2800" dirty="0">
              <a:solidFill>
                <a:srgbClr val="000000"/>
              </a:solidFill>
              <a:latin typeface="Verdana" panose="020B0604030504040204" pitchFamily="34" charset="0"/>
            </a:endParaRPr>
          </a:p>
          <a:p>
            <a:pPr algn="just"/>
            <a:endParaRPr lang="en-US" sz="2800" b="0" i="0" dirty="0" smtClean="0">
              <a:solidFill>
                <a:srgbClr val="000000"/>
              </a:solidFill>
              <a:effectLst/>
              <a:latin typeface="Verdana" panose="020B0604030504040204" pitchFamily="34" charset="0"/>
            </a:endParaRPr>
          </a:p>
          <a:p>
            <a:pPr algn="just"/>
            <a:r>
              <a:rPr lang="en-US" sz="2800" b="0" i="0" dirty="0" smtClean="0">
                <a:solidFill>
                  <a:srgbClr val="000000"/>
                </a:solidFill>
                <a:effectLst/>
                <a:latin typeface="Verdana" panose="020B0604030504040204" pitchFamily="34" charset="0"/>
              </a:rPr>
              <a:t>Computer is used in </a:t>
            </a:r>
            <a:r>
              <a:rPr lang="en-US" sz="2800" dirty="0">
                <a:solidFill>
                  <a:srgbClr val="000000"/>
                </a:solidFill>
                <a:latin typeface="Verdana" panose="020B0604030504040204" pitchFamily="34" charset="0"/>
              </a:rPr>
              <a:t>business </a:t>
            </a:r>
            <a:r>
              <a:rPr lang="en-US" sz="2800" dirty="0" err="1">
                <a:solidFill>
                  <a:srgbClr val="000000"/>
                </a:solidFill>
                <a:latin typeface="Verdana" panose="020B0604030504040204" pitchFamily="34" charset="0"/>
              </a:rPr>
              <a:t>organisations</a:t>
            </a:r>
            <a:r>
              <a:rPr lang="en-US" sz="2800" dirty="0">
                <a:solidFill>
                  <a:srgbClr val="000000"/>
                </a:solidFill>
                <a:latin typeface="Verdana" panose="020B0604030504040204" pitchFamily="34" charset="0"/>
              </a:rPr>
              <a:t> </a:t>
            </a:r>
            <a:r>
              <a:rPr lang="en-US" sz="2800" b="0" i="0" dirty="0" smtClean="0">
                <a:solidFill>
                  <a:srgbClr val="000000"/>
                </a:solidFill>
                <a:effectLst/>
                <a:latin typeface="Verdana" panose="020B0604030504040204" pitchFamily="34" charset="0"/>
              </a:rPr>
              <a:t>for:</a:t>
            </a:r>
          </a:p>
          <a:p>
            <a:pPr algn="just"/>
            <a:endParaRPr lang="en-US" sz="2800" dirty="0">
              <a:solidFill>
                <a:srgbClr val="000000"/>
              </a:solidFill>
              <a:latin typeface="Verdana" panose="020B0604030504040204" pitchFamily="34" charset="0"/>
            </a:endParaRPr>
          </a:p>
          <a:p>
            <a:pPr>
              <a:buFont typeface="Arial" panose="020B0604020202020204" pitchFamily="34" charset="0"/>
              <a:buChar char="•"/>
            </a:pPr>
            <a:r>
              <a:rPr lang="en-US" sz="2800" b="0" i="0" dirty="0" smtClean="0">
                <a:solidFill>
                  <a:srgbClr val="000000"/>
                </a:solidFill>
                <a:effectLst/>
                <a:latin typeface="Verdana" panose="020B0604030504040204" pitchFamily="34" charset="0"/>
              </a:rPr>
              <a:t>Payroll calculations</a:t>
            </a:r>
          </a:p>
          <a:p>
            <a:pPr>
              <a:buFont typeface="Arial" panose="020B0604020202020204" pitchFamily="34" charset="0"/>
              <a:buChar char="•"/>
            </a:pPr>
            <a:r>
              <a:rPr lang="en-US" sz="2800" b="0" i="0" dirty="0" smtClean="0">
                <a:solidFill>
                  <a:srgbClr val="000000"/>
                </a:solidFill>
                <a:effectLst/>
                <a:latin typeface="Verdana" panose="020B0604030504040204" pitchFamily="34" charset="0"/>
              </a:rPr>
              <a:t>Budgeting</a:t>
            </a:r>
          </a:p>
          <a:p>
            <a:pPr>
              <a:buFont typeface="Arial" panose="020B0604020202020204" pitchFamily="34" charset="0"/>
              <a:buChar char="•"/>
            </a:pPr>
            <a:r>
              <a:rPr lang="en-US" sz="2800" b="0" i="0" dirty="0" smtClean="0">
                <a:solidFill>
                  <a:srgbClr val="000000"/>
                </a:solidFill>
                <a:effectLst/>
                <a:latin typeface="Verdana" panose="020B0604030504040204" pitchFamily="34" charset="0"/>
              </a:rPr>
              <a:t>Sales analysis</a:t>
            </a:r>
          </a:p>
          <a:p>
            <a:pPr>
              <a:buFont typeface="Arial" panose="020B0604020202020204" pitchFamily="34" charset="0"/>
              <a:buChar char="•"/>
            </a:pPr>
            <a:r>
              <a:rPr lang="en-US" sz="2800" b="0" i="0" dirty="0" smtClean="0">
                <a:solidFill>
                  <a:srgbClr val="000000"/>
                </a:solidFill>
                <a:effectLst/>
                <a:latin typeface="Verdana" panose="020B0604030504040204" pitchFamily="34" charset="0"/>
              </a:rPr>
              <a:t>Financial forecasting</a:t>
            </a:r>
          </a:p>
          <a:p>
            <a:pPr>
              <a:buFont typeface="Arial" panose="020B0604020202020204" pitchFamily="34" charset="0"/>
              <a:buChar char="•"/>
            </a:pPr>
            <a:r>
              <a:rPr lang="en-US" sz="2800" b="0" i="0" dirty="0" smtClean="0">
                <a:solidFill>
                  <a:srgbClr val="000000"/>
                </a:solidFill>
                <a:effectLst/>
                <a:latin typeface="Verdana" panose="020B0604030504040204" pitchFamily="34" charset="0"/>
              </a:rPr>
              <a:t>Managing employees database</a:t>
            </a:r>
          </a:p>
          <a:p>
            <a:pPr>
              <a:buFont typeface="Arial" panose="020B0604020202020204" pitchFamily="34" charset="0"/>
              <a:buChar char="•"/>
            </a:pPr>
            <a:r>
              <a:rPr lang="en-US" sz="2800" b="0" i="0" dirty="0" smtClean="0">
                <a:solidFill>
                  <a:srgbClr val="000000"/>
                </a:solidFill>
                <a:effectLst/>
                <a:latin typeface="Verdana" panose="020B0604030504040204" pitchFamily="34" charset="0"/>
              </a:rPr>
              <a:t>Maintenance of stocks etc.</a:t>
            </a:r>
          </a:p>
          <a:p>
            <a:r>
              <a:rPr lang="en-US" dirty="0" smtClean="0"/>
              <a:t/>
            </a:r>
            <a:br>
              <a:rPr lang="en-US" dirty="0" smtClean="0"/>
            </a:br>
            <a:endParaRPr lang="en-US" dirty="0"/>
          </a:p>
        </p:txBody>
      </p:sp>
      <p:pic>
        <p:nvPicPr>
          <p:cNvPr id="1026" name="Picture 2" descr="Computer Fundamenta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0209" y="3546753"/>
            <a:ext cx="2619375" cy="2171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933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Banking</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366712" y="1194561"/>
            <a:ext cx="10515600" cy="4351338"/>
          </a:xfrm>
        </p:spPr>
        <p:txBody>
          <a:bodyPr>
            <a:normAutofit lnSpcReduction="10000"/>
          </a:bodyPr>
          <a:lstStyle/>
          <a:p>
            <a:r>
              <a:rPr lang="en-US" sz="3200" dirty="0" smtClean="0"/>
              <a:t>Today </a:t>
            </a:r>
            <a:r>
              <a:rPr lang="en-US" sz="3200" dirty="0"/>
              <a:t>banking is almost totally dependent on computer.</a:t>
            </a:r>
          </a:p>
          <a:p>
            <a:r>
              <a:rPr lang="en-US" sz="3200" dirty="0"/>
              <a:t>Banks provide following facilities:</a:t>
            </a:r>
          </a:p>
          <a:p>
            <a:r>
              <a:rPr lang="en-US" sz="3200" dirty="0"/>
              <a:t>Banks provide online accounting facility, which includes current balances, deposits, overdrafts, interest charges, shares, and trustee records.</a:t>
            </a:r>
          </a:p>
          <a:p>
            <a:r>
              <a:rPr lang="en-US" sz="3200" dirty="0"/>
              <a:t>ATM machines are making it even easier for customers to deal with banks.</a:t>
            </a:r>
          </a:p>
          <a:p>
            <a:endParaRPr lang="en-US" dirty="0"/>
          </a:p>
        </p:txBody>
      </p:sp>
      <p:pic>
        <p:nvPicPr>
          <p:cNvPr id="2050" name="Picture 2" descr="Computer Ban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9594" y="4233282"/>
            <a:ext cx="2619375" cy="221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200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Insurance</a:t>
            </a:r>
            <a:r>
              <a:rPr lang="en-US" b="1" dirty="0"/>
              <a:t/>
            </a:r>
            <a:br>
              <a:rPr lang="en-US" b="1" dirty="0"/>
            </a:br>
            <a:endParaRPr lang="en-US" b="1" dirty="0"/>
          </a:p>
        </p:txBody>
      </p:sp>
      <p:sp>
        <p:nvSpPr>
          <p:cNvPr id="3" name="Content Placeholder 2"/>
          <p:cNvSpPr>
            <a:spLocks noGrp="1"/>
          </p:cNvSpPr>
          <p:nvPr>
            <p:ph idx="1"/>
          </p:nvPr>
        </p:nvSpPr>
        <p:spPr>
          <a:xfrm>
            <a:off x="646111" y="1460490"/>
            <a:ext cx="10545630" cy="5081978"/>
          </a:xfrm>
        </p:spPr>
        <p:txBody>
          <a:bodyPr>
            <a:normAutofit fontScale="92500" lnSpcReduction="20000"/>
          </a:bodyPr>
          <a:lstStyle/>
          <a:p>
            <a:r>
              <a:rPr lang="en-US" sz="2800" dirty="0" smtClean="0"/>
              <a:t>Insurance </a:t>
            </a:r>
            <a:r>
              <a:rPr lang="en-US" sz="2800" dirty="0"/>
              <a:t>companies are keeping all records up-to-date with the help of computers. The insurance companies, finance houses and stock broking firms are widely using computers for their concerns.</a:t>
            </a:r>
          </a:p>
          <a:p>
            <a:r>
              <a:rPr lang="en-US" sz="2800" dirty="0"/>
              <a:t>Insurance companies are maintaining a database of all clients with information showing</a:t>
            </a:r>
          </a:p>
          <a:p>
            <a:r>
              <a:rPr lang="en-US" sz="2800" dirty="0"/>
              <a:t>procedure to continue with policies</a:t>
            </a:r>
          </a:p>
          <a:p>
            <a:r>
              <a:rPr lang="en-US" sz="2800" dirty="0"/>
              <a:t>starting date of the policies</a:t>
            </a:r>
          </a:p>
          <a:p>
            <a:r>
              <a:rPr lang="en-US" sz="2800" dirty="0"/>
              <a:t>next due installment of a policy</a:t>
            </a:r>
          </a:p>
          <a:p>
            <a:r>
              <a:rPr lang="en-US" sz="2800" dirty="0"/>
              <a:t>maturity date</a:t>
            </a:r>
          </a:p>
          <a:p>
            <a:r>
              <a:rPr lang="en-US" sz="2800" dirty="0"/>
              <a:t>interests due</a:t>
            </a:r>
          </a:p>
          <a:p>
            <a:r>
              <a:rPr lang="en-US" sz="2800" dirty="0"/>
              <a:t>survival benefits</a:t>
            </a:r>
          </a:p>
          <a:p>
            <a:endParaRPr lang="en-US" dirty="0"/>
          </a:p>
        </p:txBody>
      </p:sp>
    </p:spTree>
    <p:extLst>
      <p:ext uri="{BB962C8B-B14F-4D97-AF65-F5344CB8AC3E}">
        <p14:creationId xmlns:p14="http://schemas.microsoft.com/office/powerpoint/2010/main" val="3687388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Education</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515155" y="1403797"/>
            <a:ext cx="10534917" cy="5215943"/>
          </a:xfrm>
        </p:spPr>
        <p:txBody>
          <a:bodyPr>
            <a:noAutofit/>
          </a:bodyPr>
          <a:lstStyle/>
          <a:p>
            <a:r>
              <a:rPr lang="en-US" sz="2800" dirty="0" smtClean="0">
                <a:latin typeface="Arial" panose="020B0604020202020204" pitchFamily="34" charset="0"/>
                <a:cs typeface="Arial" panose="020B0604020202020204" pitchFamily="34" charset="0"/>
              </a:rPr>
              <a:t>The </a:t>
            </a:r>
            <a:r>
              <a:rPr lang="en-US" sz="2800" dirty="0">
                <a:latin typeface="Arial" panose="020B0604020202020204" pitchFamily="34" charset="0"/>
                <a:cs typeface="Arial" panose="020B0604020202020204" pitchFamily="34" charset="0"/>
              </a:rPr>
              <a:t>computer has provided a lot of facilities in the education system.</a:t>
            </a:r>
          </a:p>
          <a:p>
            <a:r>
              <a:rPr lang="en-US" sz="2800" dirty="0">
                <a:latin typeface="Arial" panose="020B0604020202020204" pitchFamily="34" charset="0"/>
                <a:cs typeface="Arial" panose="020B0604020202020204" pitchFamily="34" charset="0"/>
              </a:rPr>
              <a:t>The computer provides a tool in the education system known as CBE (Computer Based Education).</a:t>
            </a:r>
          </a:p>
          <a:p>
            <a:r>
              <a:rPr lang="en-US" sz="2800" dirty="0">
                <a:latin typeface="Arial" panose="020B0604020202020204" pitchFamily="34" charset="0"/>
                <a:cs typeface="Arial" panose="020B0604020202020204" pitchFamily="34" charset="0"/>
              </a:rPr>
              <a:t>CBE involves control, delivery, and evaluation of learning.</a:t>
            </a:r>
          </a:p>
          <a:p>
            <a:r>
              <a:rPr lang="en-US" sz="2800" dirty="0" smtClean="0">
                <a:latin typeface="Arial" panose="020B0604020202020204" pitchFamily="34" charset="0"/>
                <a:cs typeface="Arial" panose="020B0604020202020204" pitchFamily="34" charset="0"/>
              </a:rPr>
              <a:t>There </a:t>
            </a:r>
            <a:r>
              <a:rPr lang="en-US" sz="2800" dirty="0">
                <a:latin typeface="Arial" panose="020B0604020202020204" pitchFamily="34" charset="0"/>
                <a:cs typeface="Arial" panose="020B0604020202020204" pitchFamily="34" charset="0"/>
              </a:rPr>
              <a:t>are number of methods in which educational institutions can use computer to educate the students.</a:t>
            </a:r>
          </a:p>
          <a:p>
            <a:r>
              <a:rPr lang="en-US" sz="2800" dirty="0">
                <a:latin typeface="Arial" panose="020B0604020202020204" pitchFamily="34" charset="0"/>
                <a:cs typeface="Arial" panose="020B0604020202020204" pitchFamily="34" charset="0"/>
              </a:rPr>
              <a:t>It is used to prepare a database about performance of a student and analysis is carried out on this basis.</a:t>
            </a:r>
          </a:p>
          <a:p>
            <a:endParaRPr lang="en-US" sz="2800" dirty="0">
              <a:latin typeface="Arial" panose="020B0604020202020204" pitchFamily="34" charset="0"/>
              <a:cs typeface="Arial" panose="020B0604020202020204" pitchFamily="34" charset="0"/>
            </a:endParaRPr>
          </a:p>
        </p:txBody>
      </p:sp>
      <p:pic>
        <p:nvPicPr>
          <p:cNvPr id="3074" name="Picture 2" descr="Computer Educatio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0335" y="156368"/>
            <a:ext cx="2619375" cy="1743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3210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Health Care</a:t>
            </a:r>
            <a:r>
              <a:rPr lang="en-US" b="1" dirty="0"/>
              <a:t/>
            </a:r>
            <a:br>
              <a:rPr lang="en-US" b="1" dirty="0"/>
            </a:br>
            <a:endParaRPr lang="en-US" b="1" dirty="0"/>
          </a:p>
        </p:txBody>
      </p:sp>
      <p:sp>
        <p:nvSpPr>
          <p:cNvPr id="3" name="Content Placeholder 2"/>
          <p:cNvSpPr>
            <a:spLocks noGrp="1"/>
          </p:cNvSpPr>
          <p:nvPr>
            <p:ph idx="1"/>
          </p:nvPr>
        </p:nvSpPr>
        <p:spPr>
          <a:xfrm>
            <a:off x="645017" y="1258954"/>
            <a:ext cx="10515600" cy="5322149"/>
          </a:xfrm>
        </p:spPr>
        <p:txBody>
          <a:bodyPr>
            <a:normAutofit fontScale="62500" lnSpcReduction="20000"/>
          </a:bodyPr>
          <a:lstStyle/>
          <a:p>
            <a:pPr>
              <a:lnSpc>
                <a:spcPct val="170000"/>
              </a:lnSpc>
            </a:pPr>
            <a:r>
              <a:rPr lang="en-US" sz="3200" dirty="0" smtClean="0"/>
              <a:t>Computers </a:t>
            </a:r>
            <a:r>
              <a:rPr lang="en-US" sz="3200" dirty="0"/>
              <a:t>have become important part in hospitals, labs, and dispensaries. The computers are being used in hospitals to keep the record of patients and medicines. It is also used in scanning and diagnosing different diseases. ECG, EEG, Ultrasounds and CT Scans etc., are also done by </a:t>
            </a:r>
            <a:r>
              <a:rPr lang="en-US" sz="3200" dirty="0" err="1"/>
              <a:t>computerised</a:t>
            </a:r>
            <a:r>
              <a:rPr lang="en-US" sz="3200" dirty="0"/>
              <a:t> machines.</a:t>
            </a:r>
          </a:p>
          <a:p>
            <a:r>
              <a:rPr lang="en-US" sz="3200" dirty="0"/>
              <a:t>Some major fields of health care in which computers are used are:</a:t>
            </a:r>
          </a:p>
          <a:p>
            <a:r>
              <a:rPr lang="en-US" sz="3200" b="1" dirty="0"/>
              <a:t>Diagnostic System -</a:t>
            </a:r>
            <a:r>
              <a:rPr lang="en-US" sz="3200" dirty="0"/>
              <a:t> Computers are used to collect data and identify cause of illness.</a:t>
            </a:r>
          </a:p>
          <a:p>
            <a:r>
              <a:rPr lang="en-US" sz="3200" b="1" dirty="0"/>
              <a:t>Lab-diagnostic System -</a:t>
            </a:r>
            <a:r>
              <a:rPr lang="en-US" sz="3200" dirty="0"/>
              <a:t> All tests can be done and reports are prepared by computer.</a:t>
            </a:r>
          </a:p>
          <a:p>
            <a:r>
              <a:rPr lang="en-US" sz="3200" b="1" dirty="0"/>
              <a:t>Patient Monitoring System -</a:t>
            </a:r>
            <a:r>
              <a:rPr lang="en-US" sz="3200" dirty="0"/>
              <a:t> These are used to check patient's signs for abnormality such as in Cardiac Arrest, ECG etc.</a:t>
            </a:r>
          </a:p>
          <a:p>
            <a:r>
              <a:rPr lang="en-US" sz="3200" b="1" dirty="0" err="1"/>
              <a:t>Pharma</a:t>
            </a:r>
            <a:r>
              <a:rPr lang="en-US" sz="3200" b="1" dirty="0"/>
              <a:t> Information System -</a:t>
            </a:r>
            <a:r>
              <a:rPr lang="en-US" sz="3200" dirty="0"/>
              <a:t> Computer checks Drug-Labels, Expiry dates, harmful drug’s side effects etc.</a:t>
            </a:r>
          </a:p>
          <a:p>
            <a:r>
              <a:rPr lang="en-US" sz="3200" b="1" dirty="0"/>
              <a:t>Surgery : </a:t>
            </a:r>
            <a:r>
              <a:rPr lang="en-US" sz="3200" dirty="0"/>
              <a:t>Nowadays, computers are also used in performing surgery.</a:t>
            </a:r>
          </a:p>
          <a:p>
            <a:endParaRPr lang="en-US" dirty="0"/>
          </a:p>
        </p:txBody>
      </p:sp>
    </p:spTree>
    <p:extLst>
      <p:ext uri="{BB962C8B-B14F-4D97-AF65-F5344CB8AC3E}">
        <p14:creationId xmlns:p14="http://schemas.microsoft.com/office/powerpoint/2010/main" val="3516101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Military</a:t>
            </a:r>
            <a:r>
              <a:rPr lang="en-US" b="1" dirty="0"/>
              <a:t/>
            </a:r>
            <a:br>
              <a:rPr lang="en-US" b="1" dirty="0"/>
            </a:br>
            <a:endParaRPr lang="en-US" b="1" dirty="0"/>
          </a:p>
        </p:txBody>
      </p:sp>
      <p:sp>
        <p:nvSpPr>
          <p:cNvPr id="3" name="Content Placeholder 2"/>
          <p:cNvSpPr>
            <a:spLocks noGrp="1"/>
          </p:cNvSpPr>
          <p:nvPr>
            <p:ph idx="1"/>
          </p:nvPr>
        </p:nvSpPr>
        <p:spPr>
          <a:xfrm>
            <a:off x="832856" y="1460490"/>
            <a:ext cx="9856609" cy="4631217"/>
          </a:xfrm>
        </p:spPr>
        <p:txBody>
          <a:bodyPr>
            <a:normAutofit fontScale="92500" lnSpcReduction="20000"/>
          </a:bodyPr>
          <a:lstStyle/>
          <a:p>
            <a:r>
              <a:rPr lang="en-US" sz="3600" dirty="0" smtClean="0"/>
              <a:t>Computers </a:t>
            </a:r>
            <a:r>
              <a:rPr lang="en-US" sz="3600" dirty="0"/>
              <a:t>are largely used in </a:t>
            </a:r>
            <a:r>
              <a:rPr lang="en-US" sz="3600" dirty="0" err="1"/>
              <a:t>defence</a:t>
            </a:r>
            <a:r>
              <a:rPr lang="en-US" sz="3600" dirty="0"/>
              <a:t>. Modern tanks, missiles, weapons etc. Military also employs </a:t>
            </a:r>
            <a:r>
              <a:rPr lang="en-US" sz="3600" dirty="0" err="1"/>
              <a:t>computerised</a:t>
            </a:r>
            <a:r>
              <a:rPr lang="en-US" sz="3600" dirty="0"/>
              <a:t> control systems. Some military areas where a computer has been used are:</a:t>
            </a:r>
          </a:p>
          <a:p>
            <a:r>
              <a:rPr lang="en-US" sz="3600" dirty="0"/>
              <a:t>Missile Control</a:t>
            </a:r>
          </a:p>
          <a:p>
            <a:r>
              <a:rPr lang="en-US" sz="3600" dirty="0"/>
              <a:t>Military Communication</a:t>
            </a:r>
          </a:p>
          <a:p>
            <a:r>
              <a:rPr lang="en-US" sz="3600" dirty="0"/>
              <a:t>Military Operation and Planning</a:t>
            </a:r>
          </a:p>
          <a:p>
            <a:r>
              <a:rPr lang="en-US" sz="3600" dirty="0"/>
              <a:t>Smart Weapons</a:t>
            </a:r>
          </a:p>
          <a:p>
            <a:endParaRPr lang="en-US" dirty="0"/>
          </a:p>
        </p:txBody>
      </p:sp>
    </p:spTree>
    <p:extLst>
      <p:ext uri="{BB962C8B-B14F-4D97-AF65-F5344CB8AC3E}">
        <p14:creationId xmlns:p14="http://schemas.microsoft.com/office/powerpoint/2010/main" val="589628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Communication</a:t>
            </a:r>
            <a:br>
              <a:rPr lang="en-US" b="1" dirty="0">
                <a:solidFill>
                  <a:srgbClr val="FF0000"/>
                </a:solidFill>
              </a:rPr>
            </a:br>
            <a:endParaRPr lang="en-US" b="1" dirty="0">
              <a:solidFill>
                <a:srgbClr val="FF0000"/>
              </a:solidFill>
            </a:endParaRPr>
          </a:p>
        </p:txBody>
      </p:sp>
      <p:sp>
        <p:nvSpPr>
          <p:cNvPr id="3" name="Content Placeholder 2"/>
          <p:cNvSpPr>
            <a:spLocks noGrp="1"/>
          </p:cNvSpPr>
          <p:nvPr>
            <p:ph idx="1"/>
          </p:nvPr>
        </p:nvSpPr>
        <p:spPr>
          <a:xfrm>
            <a:off x="875201" y="1408974"/>
            <a:ext cx="10638512" cy="5120615"/>
          </a:xfrm>
        </p:spPr>
        <p:txBody>
          <a:bodyPr>
            <a:normAutofit fontScale="92500" lnSpcReduction="20000"/>
          </a:bodyPr>
          <a:lstStyle/>
          <a:p>
            <a:r>
              <a:rPr lang="en-US" sz="3600" dirty="0" smtClean="0"/>
              <a:t>Communication </a:t>
            </a:r>
            <a:r>
              <a:rPr lang="en-US" sz="3600" dirty="0"/>
              <a:t>means to convey a message, an idea, a picture or speech that is received and understood clearly and correctly by the person for whom it is meant for. Some main areas in this category are:</a:t>
            </a:r>
          </a:p>
          <a:p>
            <a:r>
              <a:rPr lang="en-US" sz="3600" dirty="0"/>
              <a:t>E-mail</a:t>
            </a:r>
          </a:p>
          <a:p>
            <a:r>
              <a:rPr lang="en-US" sz="3600" dirty="0"/>
              <a:t>Chatting</a:t>
            </a:r>
          </a:p>
          <a:p>
            <a:r>
              <a:rPr lang="en-US" sz="3600" dirty="0" smtClean="0"/>
              <a:t>FTP</a:t>
            </a:r>
            <a:endParaRPr lang="en-US" sz="3600" dirty="0"/>
          </a:p>
          <a:p>
            <a:r>
              <a:rPr lang="en-US" sz="3600" dirty="0"/>
              <a:t>Telnet</a:t>
            </a:r>
          </a:p>
          <a:p>
            <a:r>
              <a:rPr lang="en-US" sz="3600" dirty="0"/>
              <a:t>Video-conferencing</a:t>
            </a:r>
          </a:p>
          <a:p>
            <a:endParaRPr lang="en-US" dirty="0"/>
          </a:p>
        </p:txBody>
      </p:sp>
    </p:spTree>
    <p:extLst>
      <p:ext uri="{BB962C8B-B14F-4D97-AF65-F5344CB8AC3E}">
        <p14:creationId xmlns:p14="http://schemas.microsoft.com/office/powerpoint/2010/main" val="4029326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Computers,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47863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noGrp="1"/>
          </p:cNvSpPr>
          <p:nvPr>
            <p:ph type="title"/>
          </p:nvPr>
        </p:nvSpPr>
        <p:spPr>
          <a:xfrm>
            <a:off x="258650" y="1331040"/>
            <a:ext cx="10515600" cy="3820509"/>
          </a:xfrm>
          <a:prstGeom prst="rect">
            <a:avLst/>
          </a:prstGeom>
        </p:spPr>
        <p:txBody>
          <a:bodyPr vert="horz" lIns="91440" tIns="45720" rIns="91440" bIns="45720" rtlCol="0">
            <a:normAutofit fontScale="9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dirty="0" smtClean="0"/>
              <a:t>−</a:t>
            </a:r>
            <a:r>
              <a:rPr lang="en-US" sz="4000" dirty="0"/>
              <a:t/>
            </a:r>
            <a:br>
              <a:rPr lang="en-US" sz="4000" dirty="0"/>
            </a:br>
            <a:r>
              <a:rPr lang="en-US" sz="4000" b="1" dirty="0"/>
              <a:t>Step 1</a:t>
            </a:r>
            <a:r>
              <a:rPr lang="en-US" sz="4000" dirty="0"/>
              <a:t> − Takes data as input.</a:t>
            </a:r>
            <a:br>
              <a:rPr lang="en-US" sz="4000" dirty="0"/>
            </a:br>
            <a:r>
              <a:rPr lang="en-US" sz="4000" b="1" dirty="0"/>
              <a:t>Step 2</a:t>
            </a:r>
            <a:r>
              <a:rPr lang="en-US" sz="4000" dirty="0"/>
              <a:t> − Stores the data/instructions in its memory and uses them as required.</a:t>
            </a:r>
            <a:br>
              <a:rPr lang="en-US" sz="4000" dirty="0"/>
            </a:br>
            <a:r>
              <a:rPr lang="en-US" sz="4000" b="1" dirty="0"/>
              <a:t>Step 3</a:t>
            </a:r>
            <a:r>
              <a:rPr lang="en-US" sz="4000" dirty="0"/>
              <a:t> − Processes the data and converts it into useful information.</a:t>
            </a:r>
            <a:br>
              <a:rPr lang="en-US" sz="4000" dirty="0"/>
            </a:br>
            <a:r>
              <a:rPr lang="en-US" sz="4000" b="1" dirty="0"/>
              <a:t>Step 4</a:t>
            </a:r>
            <a:r>
              <a:rPr lang="en-US" sz="4000" dirty="0"/>
              <a:t> − Generates the output.</a:t>
            </a:r>
            <a:br>
              <a:rPr lang="en-US" sz="4000" dirty="0"/>
            </a:br>
            <a:endParaRPr lang="en-US" sz="4000" dirty="0"/>
          </a:p>
        </p:txBody>
      </p:sp>
      <p:sp>
        <p:nvSpPr>
          <p:cNvPr id="2" name="Rectangle 1"/>
          <p:cNvSpPr/>
          <p:nvPr/>
        </p:nvSpPr>
        <p:spPr>
          <a:xfrm>
            <a:off x="463639" y="551548"/>
            <a:ext cx="7142074" cy="830997"/>
          </a:xfrm>
          <a:prstGeom prst="rect">
            <a:avLst/>
          </a:prstGeom>
        </p:spPr>
        <p:txBody>
          <a:bodyPr wrap="square">
            <a:spAutoFit/>
          </a:bodyPr>
          <a:lstStyle/>
          <a:p>
            <a:r>
              <a:rPr lang="en-US" sz="2400" dirty="0">
                <a:solidFill>
                  <a:srgbClr val="FFFF00"/>
                </a:solidFill>
              </a:rPr>
              <a:t>Functionalities of a Computer</a:t>
            </a:r>
            <a:br>
              <a:rPr lang="en-US" sz="2400" dirty="0">
                <a:solidFill>
                  <a:srgbClr val="FFFF00"/>
                </a:solidFill>
              </a:rPr>
            </a:br>
            <a:endParaRPr lang="en-US" sz="2400" dirty="0">
              <a:solidFill>
                <a:srgbClr val="FFFF00"/>
              </a:solidFill>
            </a:endParaRPr>
          </a:p>
        </p:txBody>
      </p:sp>
    </p:spTree>
    <p:extLst>
      <p:ext uri="{BB962C8B-B14F-4D97-AF65-F5344CB8AC3E}">
        <p14:creationId xmlns:p14="http://schemas.microsoft.com/office/powerpoint/2010/main" val="40532215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26414" t="26892" r="18160" b="13424"/>
          <a:stretch/>
        </p:blipFill>
        <p:spPr>
          <a:xfrm>
            <a:off x="564057" y="235552"/>
            <a:ext cx="10535478" cy="6378387"/>
          </a:xfrm>
          <a:prstGeom prst="rect">
            <a:avLst/>
          </a:prstGeom>
        </p:spPr>
      </p:pic>
    </p:spTree>
    <p:extLst>
      <p:ext uri="{BB962C8B-B14F-4D97-AF65-F5344CB8AC3E}">
        <p14:creationId xmlns:p14="http://schemas.microsoft.com/office/powerpoint/2010/main" val="41992499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1491"/>
            <a:ext cx="10515600" cy="1325563"/>
          </a:xfrm>
        </p:spPr>
        <p:txBody>
          <a:bodyPr>
            <a:normAutofit fontScale="90000"/>
          </a:bodyPr>
          <a:lstStyle/>
          <a:p>
            <a:r>
              <a:rPr lang="en-US" dirty="0"/>
              <a:t>a)</a:t>
            </a:r>
            <a:r>
              <a:rPr lang="en-US" sz="3100" dirty="0"/>
              <a:t> </a:t>
            </a:r>
            <a:r>
              <a:rPr lang="en-US" sz="3100" b="1" dirty="0">
                <a:solidFill>
                  <a:srgbClr val="FF0000"/>
                </a:solidFill>
              </a:rPr>
              <a:t>On the Basis of Purpose</a:t>
            </a:r>
            <a:r>
              <a:rPr lang="en-US" sz="3100" dirty="0">
                <a:solidFill>
                  <a:srgbClr val="FF0000"/>
                </a:solidFill>
              </a:rPr>
              <a:t>: According to utilization of computer for different uses, computers are of the following two types:</a:t>
            </a:r>
            <a:br>
              <a:rPr lang="en-US" sz="3100" dirty="0">
                <a:solidFill>
                  <a:srgbClr val="FF0000"/>
                </a:solidFill>
              </a:rPr>
            </a:br>
            <a:endParaRPr lang="en-US" sz="3100" dirty="0">
              <a:solidFill>
                <a:srgbClr val="FF0000"/>
              </a:solidFill>
            </a:endParaRPr>
          </a:p>
        </p:txBody>
      </p:sp>
      <p:sp>
        <p:nvSpPr>
          <p:cNvPr id="3" name="Content Placeholder 2"/>
          <p:cNvSpPr>
            <a:spLocks noGrp="1"/>
          </p:cNvSpPr>
          <p:nvPr>
            <p:ph idx="1"/>
          </p:nvPr>
        </p:nvSpPr>
        <p:spPr>
          <a:xfrm>
            <a:off x="657896" y="2263506"/>
            <a:ext cx="10515600" cy="4806995"/>
          </a:xfrm>
        </p:spPr>
        <p:txBody>
          <a:bodyPr>
            <a:normAutofit fontScale="85000" lnSpcReduction="20000"/>
          </a:bodyPr>
          <a:lstStyle/>
          <a:p>
            <a:endParaRPr lang="en-US" dirty="0"/>
          </a:p>
          <a:p>
            <a:r>
              <a:rPr lang="en-US" sz="3300" b="1" i="1" dirty="0"/>
              <a:t>General Purpose Computers</a:t>
            </a:r>
            <a:r>
              <a:rPr lang="en-US" sz="3300" dirty="0"/>
              <a:t>: These are general purpose computers that are used to perform a variety of tasks ranging from scientific as well as business purpose applications. </a:t>
            </a:r>
            <a:r>
              <a:rPr lang="en-US" sz="3300" dirty="0" smtClean="0"/>
              <a:t>They </a:t>
            </a:r>
            <a:r>
              <a:rPr lang="en-US" sz="3300" dirty="0"/>
              <a:t>are generally found in homes and offices. Their uses include preparation of documents, letters, reports, gaming, financial analysis, data recording and analysis etc.</a:t>
            </a:r>
          </a:p>
          <a:p>
            <a:endParaRPr lang="en-US" sz="3300" dirty="0"/>
          </a:p>
          <a:p>
            <a:r>
              <a:rPr lang="en-US" sz="3300" b="1" i="1" dirty="0"/>
              <a:t>Special Purpose Computers</a:t>
            </a:r>
            <a:r>
              <a:rPr lang="en-US" sz="3300" dirty="0"/>
              <a:t>: Special purpose computers are designed to perform only </a:t>
            </a:r>
            <a:r>
              <a:rPr lang="en-US" sz="3300" dirty="0" err="1"/>
              <a:t>specialised</a:t>
            </a:r>
            <a:r>
              <a:rPr lang="en-US" sz="3300" dirty="0"/>
              <a:t> task for which they are meant. For example weather forecasting, space research, air traffic control, medical diagnostic etc.  </a:t>
            </a:r>
          </a:p>
          <a:p>
            <a:endParaRPr lang="en-US" dirty="0"/>
          </a:p>
        </p:txBody>
      </p:sp>
    </p:spTree>
    <p:extLst>
      <p:ext uri="{BB962C8B-B14F-4D97-AF65-F5344CB8AC3E}">
        <p14:creationId xmlns:p14="http://schemas.microsoft.com/office/powerpoint/2010/main" val="38750590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2913" y="388604"/>
            <a:ext cx="11377317" cy="5870528"/>
          </a:xfrm>
        </p:spPr>
        <p:txBody>
          <a:bodyPr>
            <a:normAutofit fontScale="25000" lnSpcReduction="20000"/>
          </a:bodyPr>
          <a:lstStyle/>
          <a:p>
            <a:r>
              <a:rPr lang="en-US" sz="9600" b="1" i="1" dirty="0">
                <a:solidFill>
                  <a:srgbClr val="FF0000"/>
                </a:solidFill>
              </a:rPr>
              <a:t>On the Basis of Technology Used</a:t>
            </a:r>
            <a:r>
              <a:rPr lang="en-US" sz="9600" b="1" dirty="0">
                <a:solidFill>
                  <a:srgbClr val="FF0000"/>
                </a:solidFill>
              </a:rPr>
              <a:t>:</a:t>
            </a:r>
            <a:r>
              <a:rPr lang="en-US" sz="9600" dirty="0">
                <a:solidFill>
                  <a:srgbClr val="FF0000"/>
                </a:solidFill>
              </a:rPr>
              <a:t> According to the technology used, computers can be classified into three categories:</a:t>
            </a:r>
          </a:p>
          <a:p>
            <a:pPr>
              <a:lnSpc>
                <a:spcPct val="170000"/>
              </a:lnSpc>
            </a:pPr>
            <a:r>
              <a:rPr lang="en-US" sz="9800" b="1" dirty="0" smtClean="0">
                <a:solidFill>
                  <a:srgbClr val="FF0000"/>
                </a:solidFill>
              </a:rPr>
              <a:t>Analog </a:t>
            </a:r>
            <a:r>
              <a:rPr lang="en-US" sz="9800" b="1" dirty="0">
                <a:solidFill>
                  <a:srgbClr val="FF0000"/>
                </a:solidFill>
              </a:rPr>
              <a:t>Computers</a:t>
            </a:r>
            <a:r>
              <a:rPr lang="en-US" sz="9800" dirty="0">
                <a:solidFill>
                  <a:srgbClr val="FF0000"/>
                </a:solidFill>
              </a:rPr>
              <a:t>: </a:t>
            </a:r>
            <a:r>
              <a:rPr lang="en-US" sz="9800" dirty="0" smtClean="0"/>
              <a:t>Analog </a:t>
            </a:r>
            <a:r>
              <a:rPr lang="en-US" sz="9800" dirty="0"/>
              <a:t>computers use continuous physical quantities like pressure, temperature, length, voltage etc. and convert them into numeric values. </a:t>
            </a:r>
            <a:r>
              <a:rPr lang="en-US" sz="9800" dirty="0" smtClean="0"/>
              <a:t>They </a:t>
            </a:r>
            <a:r>
              <a:rPr lang="en-US" sz="9800" dirty="0"/>
              <a:t>are very fast in operation as all the calculations are done in ‘parallel mode’. However, the accuracy and memory space of analog computers is less. </a:t>
            </a:r>
            <a:r>
              <a:rPr lang="en-US" sz="9800" dirty="0" smtClean="0"/>
              <a:t>. </a:t>
            </a:r>
            <a:r>
              <a:rPr lang="en-US" sz="9800" dirty="0"/>
              <a:t>Examples of Analog computer include- thermometer (that measures the body or room temperature), speedometer (that measures the speed of an automobile), etc.</a:t>
            </a:r>
          </a:p>
          <a:p>
            <a:pPr>
              <a:lnSpc>
                <a:spcPct val="170000"/>
              </a:lnSpc>
            </a:pPr>
            <a:endParaRPr lang="en-US" sz="9800" dirty="0"/>
          </a:p>
          <a:p>
            <a:pPr>
              <a:lnSpc>
                <a:spcPct val="170000"/>
              </a:lnSpc>
            </a:pPr>
            <a:r>
              <a:rPr lang="en-US" sz="9800" dirty="0"/>
              <a:t> </a:t>
            </a:r>
          </a:p>
          <a:p>
            <a:endParaRPr lang="en-US" dirty="0"/>
          </a:p>
        </p:txBody>
      </p:sp>
    </p:spTree>
    <p:extLst>
      <p:ext uri="{BB962C8B-B14F-4D97-AF65-F5344CB8AC3E}">
        <p14:creationId xmlns:p14="http://schemas.microsoft.com/office/powerpoint/2010/main" val="26355978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9243" y="460465"/>
            <a:ext cx="11178863" cy="5721394"/>
          </a:xfrm>
        </p:spPr>
        <p:txBody>
          <a:bodyPr>
            <a:normAutofit/>
          </a:bodyPr>
          <a:lstStyle/>
          <a:p>
            <a:r>
              <a:rPr lang="en-US" sz="3000" b="1" dirty="0">
                <a:solidFill>
                  <a:schemeClr val="accent1">
                    <a:lumMod val="75000"/>
                  </a:schemeClr>
                </a:solidFill>
              </a:rPr>
              <a:t>Digital Computers</a:t>
            </a:r>
            <a:r>
              <a:rPr lang="en-US" sz="3000" dirty="0" smtClean="0"/>
              <a:t>:</a:t>
            </a:r>
          </a:p>
          <a:p>
            <a:r>
              <a:rPr lang="en-US" dirty="0" smtClean="0"/>
              <a:t> </a:t>
            </a:r>
            <a:r>
              <a:rPr lang="en-US" sz="3200" dirty="0"/>
              <a:t>Most commonly used computers are digital computers. They represent data, whether numbers, letters, or symbols, in binary form (i.e. ‘0’ and ‘1’) and they work with numbers in the form of separate discrete digits. They are general purpose computers and can be used in different applications (like commercial, administrative and mathematical) since they can store different set of instructions and programs</a:t>
            </a:r>
            <a:r>
              <a:rPr lang="en-US" sz="3200" dirty="0" smtClean="0"/>
              <a:t>. Examples </a:t>
            </a:r>
            <a:r>
              <a:rPr lang="en-US" sz="3200" dirty="0"/>
              <a:t>include </a:t>
            </a:r>
            <a:r>
              <a:rPr lang="en-US" sz="3200" dirty="0" smtClean="0"/>
              <a:t>PC, note </a:t>
            </a:r>
            <a:r>
              <a:rPr lang="en-US" sz="3200" dirty="0"/>
              <a:t>books, work stations, smart phones etc</a:t>
            </a:r>
            <a:r>
              <a:rPr lang="en-US" dirty="0"/>
              <a:t>.</a:t>
            </a:r>
          </a:p>
          <a:p>
            <a:endParaRPr lang="en-US" dirty="0"/>
          </a:p>
        </p:txBody>
      </p:sp>
    </p:spTree>
    <p:extLst>
      <p:ext uri="{BB962C8B-B14F-4D97-AF65-F5344CB8AC3E}">
        <p14:creationId xmlns:p14="http://schemas.microsoft.com/office/powerpoint/2010/main" val="25306563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4409" y="138492"/>
            <a:ext cx="10515600" cy="5592606"/>
          </a:xfrm>
        </p:spPr>
        <p:txBody>
          <a:bodyPr>
            <a:normAutofit fontScale="25000" lnSpcReduction="20000"/>
          </a:bodyPr>
          <a:lstStyle/>
          <a:p>
            <a:pPr>
              <a:lnSpc>
                <a:spcPct val="160000"/>
              </a:lnSpc>
            </a:pPr>
            <a:r>
              <a:rPr lang="en-US" sz="9600" b="1" dirty="0">
                <a:solidFill>
                  <a:schemeClr val="accent1">
                    <a:lumMod val="75000"/>
                  </a:schemeClr>
                </a:solidFill>
              </a:rPr>
              <a:t>Hybrid Computers</a:t>
            </a:r>
            <a:r>
              <a:rPr lang="en-US" sz="9600" dirty="0">
                <a:solidFill>
                  <a:schemeClr val="accent1">
                    <a:lumMod val="75000"/>
                  </a:schemeClr>
                </a:solidFill>
              </a:rPr>
              <a:t>: </a:t>
            </a:r>
            <a:endParaRPr lang="en-US" sz="9600" dirty="0" smtClean="0">
              <a:solidFill>
                <a:schemeClr val="accent1">
                  <a:lumMod val="75000"/>
                </a:schemeClr>
              </a:solidFill>
            </a:endParaRPr>
          </a:p>
          <a:p>
            <a:pPr>
              <a:lnSpc>
                <a:spcPct val="160000"/>
              </a:lnSpc>
            </a:pPr>
            <a:r>
              <a:rPr lang="en-US" sz="9600" dirty="0" smtClean="0"/>
              <a:t>Hybrid </a:t>
            </a:r>
            <a:r>
              <a:rPr lang="en-US" sz="9600" dirty="0"/>
              <a:t>computers combine the features of both analog and digital computers. They incorporate the technology of both of them, i.e. the digital component normally serves as the controller and provides logical operations, while the analog component normally serves as a solver of differential equations. These computers use analog to digital and digital to analog converters to convert the analog signals into discrete numbers and digital numbers to analog signals. For example, in hospital’s Intensive Care Unit (ICU), a machine is used to monitor the blood pressure and temperature of the patient. </a:t>
            </a:r>
          </a:p>
        </p:txBody>
      </p:sp>
    </p:spTree>
    <p:extLst>
      <p:ext uri="{BB962C8B-B14F-4D97-AF65-F5344CB8AC3E}">
        <p14:creationId xmlns:p14="http://schemas.microsoft.com/office/powerpoint/2010/main" val="2817157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On the Basis of Size and Capacity</a:t>
            </a:r>
            <a:endParaRPr lang="en-US" dirty="0"/>
          </a:p>
        </p:txBody>
      </p:sp>
    </p:spTree>
    <p:extLst>
      <p:ext uri="{BB962C8B-B14F-4D97-AF65-F5344CB8AC3E}">
        <p14:creationId xmlns:p14="http://schemas.microsoft.com/office/powerpoint/2010/main" val="40586857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Computers </a:t>
            </a:r>
            <a:endParaRPr lang="en-US" dirty="0"/>
          </a:p>
        </p:txBody>
      </p:sp>
      <p:sp>
        <p:nvSpPr>
          <p:cNvPr id="3" name="Content Placeholder 2"/>
          <p:cNvSpPr>
            <a:spLocks noGrp="1"/>
          </p:cNvSpPr>
          <p:nvPr>
            <p:ph idx="1"/>
          </p:nvPr>
        </p:nvSpPr>
        <p:spPr/>
        <p:txBody>
          <a:bodyPr>
            <a:normAutofit/>
          </a:bodyPr>
          <a:lstStyle/>
          <a:p>
            <a:r>
              <a:rPr lang="en-US" sz="4000" dirty="0" smtClean="0">
                <a:solidFill>
                  <a:srgbClr val="FF0000"/>
                </a:solidFill>
              </a:rPr>
              <a:t>The </a:t>
            </a:r>
            <a:r>
              <a:rPr lang="en-US" sz="4000" dirty="0">
                <a:solidFill>
                  <a:srgbClr val="FF0000"/>
                </a:solidFill>
              </a:rPr>
              <a:t>four basic types of computers are as under:</a:t>
            </a:r>
          </a:p>
          <a:p>
            <a:endParaRPr lang="en-US" sz="4000" dirty="0"/>
          </a:p>
        </p:txBody>
      </p:sp>
    </p:spTree>
    <p:extLst>
      <p:ext uri="{BB962C8B-B14F-4D97-AF65-F5344CB8AC3E}">
        <p14:creationId xmlns:p14="http://schemas.microsoft.com/office/powerpoint/2010/main" val="13008583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56" y="1287888"/>
            <a:ext cx="11230376" cy="5570112"/>
          </a:xfrm>
        </p:spPr>
        <p:txBody>
          <a:bodyPr>
            <a:normAutofit/>
          </a:bodyPr>
          <a:lstStyle/>
          <a:p>
            <a:r>
              <a:rPr lang="en-US" sz="3200" dirty="0"/>
              <a:t>Supercomputers </a:t>
            </a:r>
            <a:r>
              <a:rPr lang="en-US" sz="3200" dirty="0" smtClean="0"/>
              <a:t>  </a:t>
            </a:r>
            <a:r>
              <a:rPr lang="en-US" sz="3200" dirty="0"/>
              <a:t>are the fastest and the most expensive machines. They have </a:t>
            </a:r>
            <a:r>
              <a:rPr lang="en-US" sz="3200" dirty="0" smtClean="0"/>
              <a:t>high processing </a:t>
            </a:r>
            <a:r>
              <a:rPr lang="en-US" sz="3200" dirty="0"/>
              <a:t>speed compared to other computers. The speed of a supercomputer is </a:t>
            </a:r>
            <a:r>
              <a:rPr lang="en-US" sz="3200" dirty="0" smtClean="0"/>
              <a:t>generally measured </a:t>
            </a:r>
            <a:r>
              <a:rPr lang="en-US" sz="3200" dirty="0"/>
              <a:t>in FLOPS (</a:t>
            </a:r>
            <a:r>
              <a:rPr lang="en-US" sz="3200" dirty="0" err="1"/>
              <a:t>FLoating</a:t>
            </a:r>
            <a:r>
              <a:rPr lang="en-US" sz="3200" dirty="0"/>
              <a:t> point Operations Per Second). Some of the faster </a:t>
            </a:r>
            <a:r>
              <a:rPr lang="en-US" sz="3200" dirty="0" smtClean="0"/>
              <a:t>supercomputers can </a:t>
            </a:r>
            <a:r>
              <a:rPr lang="en-US" sz="3200" dirty="0"/>
              <a:t>perform trillions of calculations per second. Supercomputers are built by </a:t>
            </a:r>
            <a:r>
              <a:rPr lang="en-US" sz="3200" dirty="0" smtClean="0"/>
              <a:t>interconnecting thousands </a:t>
            </a:r>
            <a:r>
              <a:rPr lang="en-US" sz="3200" dirty="0"/>
              <a:t>of processors that can work in parallel.</a:t>
            </a:r>
          </a:p>
        </p:txBody>
      </p:sp>
      <p:sp>
        <p:nvSpPr>
          <p:cNvPr id="4" name="Title 1"/>
          <p:cNvSpPr>
            <a:spLocks noGrp="1"/>
          </p:cNvSpPr>
          <p:nvPr>
            <p:ph type="title"/>
          </p:nvPr>
        </p:nvSpPr>
        <p:spPr/>
        <p:txBody>
          <a:bodyPr/>
          <a:lstStyle/>
          <a:p>
            <a:pPr algn="ctr"/>
            <a:r>
              <a:rPr lang="en-US" b="1" dirty="0">
                <a:solidFill>
                  <a:srgbClr val="FF0000"/>
                </a:solidFill>
              </a:rPr>
              <a:t>Supercomputer</a:t>
            </a:r>
            <a:r>
              <a:rPr lang="en-US" dirty="0">
                <a:solidFill>
                  <a:srgbClr val="FF0000"/>
                </a:solidFill>
              </a:rPr>
              <a:t/>
            </a:r>
            <a:br>
              <a:rPr lang="en-US"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14445184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949" y="340028"/>
            <a:ext cx="10062671" cy="4824400"/>
          </a:xfrm>
        </p:spPr>
        <p:txBody>
          <a:bodyPr>
            <a:noAutofit/>
          </a:bodyPr>
          <a:lstStyle/>
          <a:p>
            <a:r>
              <a:rPr lang="en-US" sz="3200" dirty="0" smtClean="0"/>
              <a:t>These </a:t>
            </a:r>
            <a:r>
              <a:rPr lang="en-US" sz="3200" dirty="0"/>
              <a:t>are specialized and task specific computers used by large organizations. These computers are used for research and exploration purposes, like NASA uses supercomputers for launching space shuttles, controlling them and for space exploration purpose.</a:t>
            </a:r>
          </a:p>
          <a:p>
            <a:r>
              <a:rPr lang="en-US" sz="3200" dirty="0"/>
              <a:t>The supercomputers are very expensive and very large in size. It can be accommodated in large air-conditioned rooms; some super computers can span an entire building.</a:t>
            </a:r>
          </a:p>
        </p:txBody>
      </p:sp>
    </p:spTree>
    <p:extLst>
      <p:ext uri="{BB962C8B-B14F-4D97-AF65-F5344CB8AC3E}">
        <p14:creationId xmlns:p14="http://schemas.microsoft.com/office/powerpoint/2010/main" val="7721047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Param</a:t>
            </a:r>
            <a:r>
              <a:rPr lang="en-US" b="1" dirty="0"/>
              <a:t> </a:t>
            </a:r>
            <a:r>
              <a:rPr lang="en-US" b="1" dirty="0" err="1"/>
              <a:t>Yuva</a:t>
            </a:r>
            <a:r>
              <a:rPr lang="en-US" b="1" dirty="0"/>
              <a:t> 2</a:t>
            </a:r>
            <a:endParaRPr lang="en-US" dirty="0"/>
          </a:p>
        </p:txBody>
      </p:sp>
      <p:sp>
        <p:nvSpPr>
          <p:cNvPr id="3" name="Content Placeholder 2"/>
          <p:cNvSpPr>
            <a:spLocks noGrp="1"/>
          </p:cNvSpPr>
          <p:nvPr>
            <p:ph idx="1"/>
          </p:nvPr>
        </p:nvSpPr>
        <p:spPr>
          <a:xfrm>
            <a:off x="502276" y="1339404"/>
            <a:ext cx="9547577" cy="4908996"/>
          </a:xfrm>
        </p:spPr>
        <p:txBody>
          <a:bodyPr/>
          <a:lstStyle/>
          <a:p>
            <a:r>
              <a:rPr lang="en-US" dirty="0"/>
              <a:t/>
            </a:r>
            <a:br>
              <a:rPr lang="en-US" dirty="0"/>
            </a:br>
            <a:r>
              <a:rPr lang="en-US" sz="3200" dirty="0" err="1"/>
              <a:t>Param</a:t>
            </a:r>
            <a:r>
              <a:rPr lang="en-US" sz="3200" dirty="0"/>
              <a:t> </a:t>
            </a:r>
            <a:r>
              <a:rPr lang="en-US" sz="3200" dirty="0" err="1"/>
              <a:t>Yuva</a:t>
            </a:r>
            <a:r>
              <a:rPr lang="en-US" sz="3200" dirty="0"/>
              <a:t> 2 is the supercomputer located at Center for Development of Advanced Computing (C-DAC) in Pune. The System is developed by Intel as OEM and system integrator is </a:t>
            </a:r>
            <a:r>
              <a:rPr lang="en-US" sz="3200" dirty="0" err="1"/>
              <a:t>NetWeb</a:t>
            </a:r>
            <a:r>
              <a:rPr lang="en-US" sz="3200" dirty="0"/>
              <a:t> technologies. </a:t>
            </a:r>
            <a:r>
              <a:rPr lang="en-US" sz="3200" dirty="0" err="1"/>
              <a:t>Param</a:t>
            </a:r>
            <a:r>
              <a:rPr lang="en-US" sz="3200" dirty="0"/>
              <a:t> </a:t>
            </a:r>
            <a:r>
              <a:rPr lang="en-US" sz="3200" dirty="0" err="1"/>
              <a:t>Yuva</a:t>
            </a:r>
            <a:r>
              <a:rPr lang="en-US" sz="3200" dirty="0"/>
              <a:t> 2 is ranked 251st in the world. </a:t>
            </a:r>
          </a:p>
        </p:txBody>
      </p:sp>
    </p:spTree>
    <p:extLst>
      <p:ext uri="{BB962C8B-B14F-4D97-AF65-F5344CB8AC3E}">
        <p14:creationId xmlns:p14="http://schemas.microsoft.com/office/powerpoint/2010/main" val="3633522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564" y="197308"/>
            <a:ext cx="10515600" cy="546099"/>
          </a:xfrm>
        </p:spPr>
        <p:txBody>
          <a:bodyPr>
            <a:normAutofit fontScale="90000"/>
          </a:bodyPr>
          <a:lstStyle/>
          <a:p>
            <a:r>
              <a:rPr lang="en-US" b="1" dirty="0" smtClean="0"/>
              <a:t>Data Processing</a:t>
            </a:r>
            <a:endParaRPr lang="en-US" dirty="0"/>
          </a:p>
        </p:txBody>
      </p:sp>
      <p:sp>
        <p:nvSpPr>
          <p:cNvPr id="3" name="Content Placeholder 2"/>
          <p:cNvSpPr>
            <a:spLocks noGrp="1"/>
          </p:cNvSpPr>
          <p:nvPr>
            <p:ph idx="1"/>
          </p:nvPr>
        </p:nvSpPr>
        <p:spPr>
          <a:xfrm>
            <a:off x="584190" y="1131977"/>
            <a:ext cx="10515600" cy="4910026"/>
          </a:xfrm>
        </p:spPr>
        <p:txBody>
          <a:bodyPr>
            <a:normAutofit/>
          </a:bodyPr>
          <a:lstStyle/>
          <a:p>
            <a:r>
              <a:rPr lang="en-US" sz="3100" dirty="0" smtClean="0"/>
              <a:t>The </a:t>
            </a:r>
            <a:r>
              <a:rPr lang="en-US" sz="3100" dirty="0"/>
              <a:t>activity of processing data using a computer is </a:t>
            </a:r>
            <a:r>
              <a:rPr lang="en-US" sz="3100" dirty="0" smtClean="0"/>
              <a:t>called </a:t>
            </a:r>
            <a:r>
              <a:rPr lang="en-US" sz="3100" i="1" dirty="0" smtClean="0"/>
              <a:t>data </a:t>
            </a:r>
            <a:r>
              <a:rPr lang="en-US" sz="3100" i="1" dirty="0"/>
              <a:t>processing</a:t>
            </a:r>
          </a:p>
          <a:p>
            <a:pPr marL="3657600" lvl="8" indent="0">
              <a:buNone/>
            </a:pPr>
            <a:endParaRPr lang="en-US" sz="11200" b="1" dirty="0" smtClean="0"/>
          </a:p>
          <a:p>
            <a:pPr marL="3657600" lvl="8" indent="0">
              <a:buNone/>
            </a:pPr>
            <a:r>
              <a:rPr lang="en-US" sz="11200" b="1" dirty="0"/>
              <a:t> </a:t>
            </a:r>
            <a:r>
              <a:rPr lang="en-US" sz="11200" b="1" dirty="0" smtClean="0"/>
              <a:t>   </a:t>
            </a:r>
            <a:endParaRPr lang="en-US" sz="11200" dirty="0"/>
          </a:p>
          <a:p>
            <a:pPr marL="0" indent="0">
              <a:buNone/>
            </a:pPr>
            <a:endParaRPr lang="en-US" sz="11200" b="1" dirty="0" smtClean="0"/>
          </a:p>
          <a:p>
            <a:pPr marL="0" indent="0">
              <a:buNone/>
            </a:pPr>
            <a:endParaRPr lang="en-US" sz="11200" b="1" dirty="0" smtClean="0"/>
          </a:p>
          <a:p>
            <a:pPr marL="0" indent="0">
              <a:buNone/>
            </a:pPr>
            <a:endParaRPr lang="en-US" sz="11200" b="1" dirty="0" smtClean="0"/>
          </a:p>
          <a:p>
            <a:pPr marL="0" indent="0">
              <a:buNone/>
            </a:pPr>
            <a:endParaRPr lang="en-US" dirty="0"/>
          </a:p>
        </p:txBody>
      </p:sp>
      <p:pic>
        <p:nvPicPr>
          <p:cNvPr id="9" name="Picture 2" descr="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353" y="3469761"/>
            <a:ext cx="7281273" cy="17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978217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tatic.digit.in/default/f257bbf987f6fd2741f38e58e8f7cc400dcb863b.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005" y="610135"/>
            <a:ext cx="8074025" cy="59126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5236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Specification :</a:t>
            </a:r>
            <a:endParaRPr lang="en-US" dirty="0">
              <a:solidFill>
                <a:srgbClr val="FF0000"/>
              </a:solidFill>
            </a:endParaRPr>
          </a:p>
        </p:txBody>
      </p:sp>
      <p:sp>
        <p:nvSpPr>
          <p:cNvPr id="3" name="Content Placeholder 2"/>
          <p:cNvSpPr>
            <a:spLocks noGrp="1"/>
          </p:cNvSpPr>
          <p:nvPr>
            <p:ph idx="1"/>
          </p:nvPr>
        </p:nvSpPr>
        <p:spPr>
          <a:xfrm>
            <a:off x="746976" y="1326524"/>
            <a:ext cx="9302878" cy="4921875"/>
          </a:xfrm>
        </p:spPr>
        <p:txBody>
          <a:bodyPr>
            <a:normAutofit/>
          </a:bodyPr>
          <a:lstStyle/>
          <a:p>
            <a:pPr fontAlgn="base"/>
            <a:r>
              <a:rPr lang="en-US" dirty="0"/>
              <a:t/>
            </a:r>
            <a:br>
              <a:rPr lang="en-US" dirty="0"/>
            </a:br>
            <a:r>
              <a:rPr lang="en-US" sz="2400" dirty="0" err="1"/>
              <a:t>Param</a:t>
            </a:r>
            <a:r>
              <a:rPr lang="en-US" sz="2400" dirty="0"/>
              <a:t> </a:t>
            </a:r>
            <a:r>
              <a:rPr lang="en-US" sz="2400" dirty="0" err="1"/>
              <a:t>Yuva</a:t>
            </a:r>
            <a:r>
              <a:rPr lang="en-US" sz="2400" dirty="0"/>
              <a:t> 2 has 221 Intel Xeon E5-2670 nodes that also consist of Intel Xeon Phi 5110P, with Linux 64-bit (</a:t>
            </a:r>
            <a:r>
              <a:rPr lang="en-US" sz="2400" dirty="0" err="1"/>
              <a:t>CentOS</a:t>
            </a:r>
            <a:r>
              <a:rPr lang="en-US" sz="2400" dirty="0"/>
              <a:t> 6.2) and a total storage of 200TB. The System is rated at 388.44 TFLOPS. There are in all 3536 CPU cores and 26520 coprocessor cores. The system is interconnected with </a:t>
            </a:r>
            <a:r>
              <a:rPr lang="en-US" sz="2400" dirty="0" err="1"/>
              <a:t>Mellanox</a:t>
            </a:r>
            <a:r>
              <a:rPr lang="en-US" sz="2400" dirty="0"/>
              <a:t> FDR </a:t>
            </a:r>
            <a:r>
              <a:rPr lang="en-US" sz="2400" dirty="0" err="1"/>
              <a:t>Infiniband</a:t>
            </a:r>
            <a:r>
              <a:rPr lang="en-US" sz="2400" dirty="0"/>
              <a:t> primary interconnect for interconnection of nodes.</a:t>
            </a:r>
          </a:p>
          <a:p>
            <a:pPr fontAlgn="base"/>
            <a:r>
              <a:rPr lang="en-US" sz="2400" dirty="0" err="1"/>
              <a:t>Param</a:t>
            </a:r>
            <a:r>
              <a:rPr lang="en-US" sz="2400" dirty="0"/>
              <a:t> </a:t>
            </a:r>
            <a:r>
              <a:rPr lang="en-US" sz="2400" dirty="0" err="1"/>
              <a:t>Yuva</a:t>
            </a:r>
            <a:r>
              <a:rPr lang="en-US" sz="2400" dirty="0"/>
              <a:t> 2 provides service in fields of bioinformatics, space, weather forecasting, seismic data analysis, aerospace engineering, scientific research and pharmaceutical development</a:t>
            </a:r>
          </a:p>
          <a:p>
            <a:endParaRPr lang="en-US" sz="2400" dirty="0"/>
          </a:p>
        </p:txBody>
      </p:sp>
    </p:spTree>
    <p:extLst>
      <p:ext uri="{BB962C8B-B14F-4D97-AF65-F5344CB8AC3E}">
        <p14:creationId xmlns:p14="http://schemas.microsoft.com/office/powerpoint/2010/main" val="42345797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6228" y="782437"/>
            <a:ext cx="10515600" cy="5837304"/>
          </a:xfrm>
        </p:spPr>
        <p:txBody>
          <a:bodyPr>
            <a:normAutofit fontScale="92500" lnSpcReduction="20000"/>
          </a:bodyPr>
          <a:lstStyle/>
          <a:p>
            <a:r>
              <a:rPr lang="en-US" sz="3200" b="1" dirty="0"/>
              <a:t>Earthquake studies</a:t>
            </a:r>
            <a:endParaRPr lang="en-US" sz="3200" dirty="0"/>
          </a:p>
          <a:p>
            <a:r>
              <a:rPr lang="en-US" sz="3200" dirty="0"/>
              <a:t>Supercomputers are used to study the Earthquakes phenomenon. Besides that supercomputers are used for natural resources exploration, like natural gas, petroleum, coal, etc.</a:t>
            </a:r>
          </a:p>
          <a:p>
            <a:r>
              <a:rPr lang="en-US" sz="3200" b="1" dirty="0"/>
              <a:t>Weather Forecasting</a:t>
            </a:r>
            <a:endParaRPr lang="en-US" sz="3200" dirty="0"/>
          </a:p>
          <a:p>
            <a:r>
              <a:rPr lang="en-US" sz="3200" dirty="0"/>
              <a:t>Supercomputers are used for weather forecasting, and to study the nature and extent of Hurricanes, Rainfalls, windstorms, etc.</a:t>
            </a:r>
          </a:p>
          <a:p>
            <a:r>
              <a:rPr lang="en-US" sz="3200" b="1" dirty="0"/>
              <a:t>Nuclear weapons testing</a:t>
            </a:r>
            <a:endParaRPr lang="en-US" sz="3200" dirty="0"/>
          </a:p>
          <a:p>
            <a:r>
              <a:rPr lang="en-US" sz="3200" dirty="0"/>
              <a:t>Supercomputers are used to run weapon simulation that can test the Range, accuracy &amp; impact of Nuclear weapons.   </a:t>
            </a:r>
          </a:p>
          <a:p>
            <a:endParaRPr lang="en-US" dirty="0"/>
          </a:p>
        </p:txBody>
      </p:sp>
    </p:spTree>
    <p:extLst>
      <p:ext uri="{BB962C8B-B14F-4D97-AF65-F5344CB8AC3E}">
        <p14:creationId xmlns:p14="http://schemas.microsoft.com/office/powerpoint/2010/main" val="3629462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75000"/>
                  </a:schemeClr>
                </a:solidFill>
              </a:rPr>
              <a:t>Mainframe computer </a:t>
            </a:r>
            <a:r>
              <a:rPr lang="en-US" dirty="0" smtClean="0"/>
              <a:t/>
            </a:r>
            <a:br>
              <a:rPr lang="en-US" dirty="0" smtClean="0"/>
            </a:br>
            <a:endParaRPr lang="en-US" dirty="0"/>
          </a:p>
        </p:txBody>
      </p:sp>
      <p:sp>
        <p:nvSpPr>
          <p:cNvPr id="3" name="Content Placeholder 2"/>
          <p:cNvSpPr>
            <a:spLocks noGrp="1"/>
          </p:cNvSpPr>
          <p:nvPr>
            <p:ph idx="1"/>
          </p:nvPr>
        </p:nvSpPr>
        <p:spPr>
          <a:xfrm>
            <a:off x="646111" y="1197735"/>
            <a:ext cx="10751691" cy="5331853"/>
          </a:xfrm>
        </p:spPr>
        <p:txBody>
          <a:bodyPr>
            <a:normAutofit/>
          </a:bodyPr>
          <a:lstStyle/>
          <a:p>
            <a:pPr algn="just"/>
            <a:r>
              <a:rPr lang="en-US" sz="2800" dirty="0" smtClean="0"/>
              <a:t>Although </a:t>
            </a:r>
            <a:r>
              <a:rPr lang="en-US" sz="2800" dirty="0"/>
              <a:t>Mainframes are not as powerful as supercomputers, but certainly they are quite expensive </a:t>
            </a:r>
            <a:r>
              <a:rPr lang="en-US" sz="2800" dirty="0" smtClean="0"/>
              <a:t>nonetheless, </a:t>
            </a:r>
            <a:r>
              <a:rPr lang="en-US" sz="2800" dirty="0"/>
              <a:t>and many large firms &amp; government organizations uses Mainframes to run their business operations. The Mainframe computers can be accommodated in large air-conditioned rooms because of its size. Super-computers are the fastest computers with large data storage capacity, Mainframes can also process &amp; store large amount of data. Banks educational institutions &amp; insurance companies use mainframe computers to store data about their customers, students &amp; insurance policy holders.</a:t>
            </a:r>
          </a:p>
          <a:p>
            <a:endParaRPr lang="en-US" sz="2800" dirty="0"/>
          </a:p>
        </p:txBody>
      </p:sp>
    </p:spTree>
    <p:extLst>
      <p:ext uri="{BB962C8B-B14F-4D97-AF65-F5344CB8AC3E}">
        <p14:creationId xmlns:p14="http://schemas.microsoft.com/office/powerpoint/2010/main" val="3178058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dirty="0"/>
              <a:t>An </a:t>
            </a:r>
            <a:r>
              <a:rPr lang="pl-PL" dirty="0">
                <a:hlinkClick r:id="rId2" tooltip="IBM System z9"/>
              </a:rPr>
              <a:t>IBM System z9</a:t>
            </a:r>
            <a:r>
              <a:rPr lang="pl-PL" dirty="0"/>
              <a:t> mainframe</a:t>
            </a:r>
            <a:endParaRPr lang="en-US" dirty="0"/>
          </a:p>
        </p:txBody>
      </p:sp>
      <p:pic>
        <p:nvPicPr>
          <p:cNvPr id="2050" name="Picture 2" descr="https://upload.wikimedia.org/wikipedia/commons/thumb/2/21/Front_Z9_2094.jpg/280px-Front_Z9_2094.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48506" y="1690688"/>
            <a:ext cx="3422561" cy="4192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337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Minicomputer</a:t>
            </a:r>
            <a:r>
              <a:rPr lang="en-US" dirty="0"/>
              <a:t/>
            </a:r>
            <a:br>
              <a:rPr lang="en-US" dirty="0"/>
            </a:br>
            <a:endParaRPr lang="en-US" dirty="0"/>
          </a:p>
        </p:txBody>
      </p:sp>
      <p:sp>
        <p:nvSpPr>
          <p:cNvPr id="3" name="Content Placeholder 2"/>
          <p:cNvSpPr>
            <a:spLocks noGrp="1"/>
          </p:cNvSpPr>
          <p:nvPr>
            <p:ph idx="1"/>
          </p:nvPr>
        </p:nvSpPr>
        <p:spPr>
          <a:xfrm>
            <a:off x="360608" y="2052918"/>
            <a:ext cx="10547798" cy="4631217"/>
          </a:xfrm>
        </p:spPr>
        <p:txBody>
          <a:bodyPr>
            <a:noAutofit/>
          </a:bodyPr>
          <a:lstStyle/>
          <a:p>
            <a:r>
              <a:rPr lang="en-US" sz="2800" dirty="0"/>
              <a:t>Minicomputers </a:t>
            </a:r>
            <a:r>
              <a:rPr lang="en-US" sz="2800" dirty="0" smtClean="0"/>
              <a:t> </a:t>
            </a:r>
            <a:r>
              <a:rPr lang="en-US" sz="2800" dirty="0"/>
              <a:t>are digital computers, generally used in multi-user systems. </a:t>
            </a:r>
            <a:r>
              <a:rPr lang="en-US" sz="2800" dirty="0" smtClean="0"/>
              <a:t>They have </a:t>
            </a:r>
            <a:r>
              <a:rPr lang="en-US" sz="2800" dirty="0"/>
              <a:t>high processing speed and high storage capacity than the microcomputers. </a:t>
            </a:r>
            <a:r>
              <a:rPr lang="en-US" sz="2800" dirty="0" smtClean="0"/>
              <a:t>Minicomputers can </a:t>
            </a:r>
            <a:r>
              <a:rPr lang="en-US" sz="2800" dirty="0"/>
              <a:t>support 4–200 users simultaneously. The users can access the minicomputer through their</a:t>
            </a:r>
          </a:p>
          <a:p>
            <a:r>
              <a:rPr lang="en-US" sz="2800" dirty="0"/>
              <a:t>PCs or terminal. They are used for real-time applications in industries, research centers, etc. </a:t>
            </a:r>
            <a:r>
              <a:rPr lang="en-US" sz="2800" dirty="0" smtClean="0"/>
              <a:t>PDP 11</a:t>
            </a:r>
            <a:r>
              <a:rPr lang="en-US" sz="2800" dirty="0"/>
              <a:t>, IBM (8000 series) are some of the widely used minicomputers</a:t>
            </a:r>
            <a:r>
              <a:rPr lang="en-US" sz="2800" dirty="0" smtClean="0"/>
              <a:t>.</a:t>
            </a:r>
          </a:p>
        </p:txBody>
      </p:sp>
    </p:spTree>
    <p:extLst>
      <p:ext uri="{BB962C8B-B14F-4D97-AF65-F5344CB8AC3E}">
        <p14:creationId xmlns:p14="http://schemas.microsoft.com/office/powerpoint/2010/main" val="29701087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43954" y="641539"/>
            <a:ext cx="5705341" cy="5671535"/>
          </a:xfrm>
          <a:prstGeom prst="rect">
            <a:avLst/>
          </a:prstGeom>
        </p:spPr>
      </p:pic>
    </p:spTree>
    <p:extLst>
      <p:ext uri="{BB962C8B-B14F-4D97-AF65-F5344CB8AC3E}">
        <p14:creationId xmlns:p14="http://schemas.microsoft.com/office/powerpoint/2010/main" val="2174597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349" y="460464"/>
            <a:ext cx="10958848" cy="5708517"/>
          </a:xfrm>
        </p:spPr>
        <p:txBody>
          <a:bodyPr>
            <a:normAutofit lnSpcReduction="10000"/>
          </a:bodyPr>
          <a:lstStyle/>
          <a:p>
            <a:r>
              <a:rPr lang="en-US" sz="3200" b="1" dirty="0">
                <a:solidFill>
                  <a:schemeClr val="accent1"/>
                </a:solidFill>
              </a:rPr>
              <a:t>Microcomputer</a:t>
            </a:r>
            <a:endParaRPr lang="en-US" sz="3200" dirty="0">
              <a:solidFill>
                <a:schemeClr val="accent1"/>
              </a:solidFill>
            </a:endParaRPr>
          </a:p>
          <a:p>
            <a:pPr marL="0" indent="0">
              <a:buNone/>
            </a:pPr>
            <a:r>
              <a:rPr lang="en-US" sz="3200" dirty="0"/>
              <a:t>Microcomputers are small, low-cost and single-user digital computer. They consist of CPU</a:t>
            </a:r>
            <a:r>
              <a:rPr lang="en-US" sz="3200" dirty="0" smtClean="0"/>
              <a:t>, input </a:t>
            </a:r>
            <a:r>
              <a:rPr lang="en-US" sz="3200" dirty="0"/>
              <a:t>unit, output unit, storage unit and the software. Although microcomputers are </a:t>
            </a:r>
            <a:r>
              <a:rPr lang="en-US" sz="3200" dirty="0" smtClean="0"/>
              <a:t>stand-alone machines</a:t>
            </a:r>
            <a:r>
              <a:rPr lang="en-US" sz="3200" dirty="0"/>
              <a:t>, they can be connected together to create a network of computers that can serve more</a:t>
            </a:r>
          </a:p>
          <a:p>
            <a:pPr marL="0" indent="0">
              <a:buNone/>
            </a:pPr>
            <a:r>
              <a:rPr lang="en-US" sz="3200" dirty="0"/>
              <a:t>than one user. IBM PC based on Pentium microprocessor and Apple Macintosh are </a:t>
            </a:r>
            <a:r>
              <a:rPr lang="en-US" sz="3200" dirty="0" smtClean="0"/>
              <a:t>some Well </a:t>
            </a:r>
            <a:r>
              <a:rPr lang="en-US" sz="3200" dirty="0"/>
              <a:t>known manufacturers of Micro-computer are Dell, Apple, Samsung, Sony &amp; Toshiba.</a:t>
            </a:r>
          </a:p>
          <a:p>
            <a:endParaRPr lang="en-US" sz="3200" dirty="0"/>
          </a:p>
        </p:txBody>
      </p:sp>
    </p:spTree>
    <p:extLst>
      <p:ext uri="{BB962C8B-B14F-4D97-AF65-F5344CB8AC3E}">
        <p14:creationId xmlns:p14="http://schemas.microsoft.com/office/powerpoint/2010/main" val="36244985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Desktop computers, Gaming consoles, Sound &amp; Navigation system of a car, Netbooks, Notebooks, PDA’s, Tablet PC’s, Smartphones, Calculators are all type of Microcomputers.</a:t>
            </a:r>
          </a:p>
          <a:p>
            <a:endParaRPr lang="en-US" dirty="0"/>
          </a:p>
        </p:txBody>
      </p:sp>
    </p:spTree>
    <p:extLst>
      <p:ext uri="{BB962C8B-B14F-4D97-AF65-F5344CB8AC3E}">
        <p14:creationId xmlns:p14="http://schemas.microsoft.com/office/powerpoint/2010/main" val="13780818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6234" y="2361351"/>
            <a:ext cx="10515600" cy="1325563"/>
          </a:xfrm>
        </p:spPr>
        <p:txBody>
          <a:bodyPr>
            <a:normAutofit fontScale="90000"/>
          </a:bodyPr>
          <a:lstStyle/>
          <a:p>
            <a:r>
              <a:rPr lang="en-US" b="1" dirty="0" smtClean="0">
                <a:solidFill>
                  <a:srgbClr val="FF0000"/>
                </a:solidFill>
              </a:rPr>
              <a:t>Basic Organization of </a:t>
            </a:r>
            <a:r>
              <a:rPr lang="en-US" b="1" dirty="0">
                <a:solidFill>
                  <a:srgbClr val="FF0000"/>
                </a:solidFill>
              </a:rPr>
              <a:t>a </a:t>
            </a:r>
            <a:r>
              <a:rPr lang="en-US" b="1" dirty="0" smtClean="0">
                <a:solidFill>
                  <a:srgbClr val="FF0000"/>
                </a:solidFill>
              </a:rPr>
              <a:t>Computer System / Block Diagram of computer System / </a:t>
            </a:r>
            <a:br>
              <a:rPr lang="en-US" b="1" dirty="0" smtClean="0">
                <a:solidFill>
                  <a:srgbClr val="FF0000"/>
                </a:solidFill>
              </a:rPr>
            </a:br>
            <a:r>
              <a:rPr lang="en-US" b="1" dirty="0" smtClean="0">
                <a:solidFill>
                  <a:srgbClr val="FF0000"/>
                </a:solidFill>
              </a:rPr>
              <a:t>Components </a:t>
            </a:r>
            <a:r>
              <a:rPr lang="en-US" b="1" dirty="0">
                <a:solidFill>
                  <a:srgbClr val="FF0000"/>
                </a:solidFill>
              </a:rPr>
              <a:t>of Computer Hardware</a:t>
            </a:r>
            <a:endParaRPr lang="en-US" dirty="0">
              <a:solidFill>
                <a:srgbClr val="FF0000"/>
              </a:solidFill>
            </a:endParaRPr>
          </a:p>
        </p:txBody>
      </p:sp>
    </p:spTree>
    <p:extLst>
      <p:ext uri="{BB962C8B-B14F-4D97-AF65-F5344CB8AC3E}">
        <p14:creationId xmlns:p14="http://schemas.microsoft.com/office/powerpoint/2010/main" val="4149575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2442" y="924104"/>
            <a:ext cx="10276268" cy="4351338"/>
          </a:xfrm>
        </p:spPr>
        <p:txBody>
          <a:bodyPr>
            <a:normAutofit fontScale="40000" lnSpcReduction="20000"/>
          </a:bodyPr>
          <a:lstStyle/>
          <a:p>
            <a:r>
              <a:rPr lang="en-US" sz="9600" dirty="0" smtClean="0">
                <a:solidFill>
                  <a:schemeClr val="accent1">
                    <a:lumMod val="20000"/>
                    <a:lumOff val="80000"/>
                  </a:schemeClr>
                </a:solidFill>
                <a:ea typeface="ＭＳ Ｐゴシック" panose="020B0600070205080204" pitchFamily="34" charset="-128"/>
              </a:rPr>
              <a:t>DATA </a:t>
            </a:r>
            <a:r>
              <a:rPr lang="en-US" sz="9600" dirty="0" smtClean="0">
                <a:ea typeface="ＭＳ Ｐゴシック" panose="020B0600070205080204" pitchFamily="34" charset="-128"/>
              </a:rPr>
              <a:t>:  is a collection of independent and unorganized facts.</a:t>
            </a:r>
          </a:p>
          <a:p>
            <a:endParaRPr lang="en-US" sz="9600" dirty="0" smtClean="0">
              <a:ea typeface="ＭＳ Ｐゴシック" panose="020B0600070205080204" pitchFamily="34" charset="-128"/>
            </a:endParaRPr>
          </a:p>
          <a:p>
            <a:r>
              <a:rPr lang="en-US" sz="9600" dirty="0" smtClean="0">
                <a:solidFill>
                  <a:schemeClr val="accent1">
                    <a:lumMod val="20000"/>
                    <a:lumOff val="80000"/>
                  </a:schemeClr>
                </a:solidFill>
                <a:ea typeface="ＭＳ Ｐゴシック" panose="020B0600070205080204" pitchFamily="34" charset="-128"/>
              </a:rPr>
              <a:t>INFORMATION</a:t>
            </a:r>
            <a:r>
              <a:rPr lang="en-US" sz="9600" dirty="0" smtClean="0">
                <a:ea typeface="ＭＳ Ｐゴシック" panose="020B0600070205080204" pitchFamily="34" charset="-128"/>
              </a:rPr>
              <a:t> is the processed and organized data presented in a meaningful form.</a:t>
            </a:r>
          </a:p>
          <a:p>
            <a:pPr marL="0" indent="0">
              <a:buNone/>
            </a:pPr>
            <a:r>
              <a:rPr lang="en-US" sz="11200" b="1" dirty="0" smtClean="0"/>
              <a:t> </a:t>
            </a:r>
            <a:endParaRPr lang="en-US" sz="3200" dirty="0"/>
          </a:p>
        </p:txBody>
      </p:sp>
    </p:spTree>
    <p:extLst>
      <p:ext uri="{BB962C8B-B14F-4D97-AF65-F5344CB8AC3E}">
        <p14:creationId xmlns:p14="http://schemas.microsoft.com/office/powerpoint/2010/main" val="50551020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srcRect l="12847" t="23019" r="28653" b="9375"/>
          <a:stretch/>
        </p:blipFill>
        <p:spPr>
          <a:xfrm>
            <a:off x="425002" y="218941"/>
            <a:ext cx="10367493" cy="6736240"/>
          </a:xfrm>
          <a:prstGeom prst="rect">
            <a:avLst/>
          </a:prstGeom>
        </p:spPr>
      </p:pic>
    </p:spTree>
    <p:extLst>
      <p:ext uri="{BB962C8B-B14F-4D97-AF65-F5344CB8AC3E}">
        <p14:creationId xmlns:p14="http://schemas.microsoft.com/office/powerpoint/2010/main" val="3447623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Input Unit</a:t>
            </a:r>
            <a:endParaRPr lang="en-US" dirty="0">
              <a:solidFill>
                <a:srgbClr val="FF0000"/>
              </a:solidFill>
            </a:endParaRPr>
          </a:p>
        </p:txBody>
      </p:sp>
      <p:sp>
        <p:nvSpPr>
          <p:cNvPr id="3" name="Content Placeholder 2"/>
          <p:cNvSpPr>
            <a:spLocks noGrp="1"/>
          </p:cNvSpPr>
          <p:nvPr>
            <p:ph idx="1"/>
          </p:nvPr>
        </p:nvSpPr>
        <p:spPr/>
        <p:txBody>
          <a:bodyPr/>
          <a:lstStyle/>
          <a:p>
            <a:r>
              <a:rPr lang="en-US" b="1" dirty="0"/>
              <a:t>An input unit of a computer system performs </a:t>
            </a:r>
            <a:r>
              <a:rPr lang="en-US" b="1" dirty="0" smtClean="0"/>
              <a:t>the following </a:t>
            </a:r>
            <a:r>
              <a:rPr lang="en-US" b="1" dirty="0"/>
              <a:t>functions:</a:t>
            </a:r>
          </a:p>
          <a:p>
            <a:r>
              <a:rPr lang="en-US" dirty="0" smtClean="0"/>
              <a:t>It </a:t>
            </a:r>
            <a:r>
              <a:rPr lang="en-US" dirty="0"/>
              <a:t>accepts (or reads) instructions and data from </a:t>
            </a:r>
            <a:r>
              <a:rPr lang="en-US" dirty="0" smtClean="0"/>
              <a:t>outside world</a:t>
            </a:r>
            <a:endParaRPr lang="en-US" dirty="0"/>
          </a:p>
          <a:p>
            <a:r>
              <a:rPr lang="en-US" dirty="0" smtClean="0"/>
              <a:t>It </a:t>
            </a:r>
            <a:r>
              <a:rPr lang="en-US" dirty="0"/>
              <a:t>converts these instructions and data in </a:t>
            </a:r>
            <a:r>
              <a:rPr lang="en-US" dirty="0" smtClean="0"/>
              <a:t>computer acceptable </a:t>
            </a:r>
            <a:r>
              <a:rPr lang="en-US" dirty="0"/>
              <a:t>form</a:t>
            </a:r>
          </a:p>
          <a:p>
            <a:r>
              <a:rPr lang="en-US" dirty="0" smtClean="0"/>
              <a:t>It </a:t>
            </a:r>
            <a:r>
              <a:rPr lang="en-US" dirty="0"/>
              <a:t>supplies the converted instructions and data to </a:t>
            </a:r>
            <a:r>
              <a:rPr lang="en-US" dirty="0" smtClean="0"/>
              <a:t>the computer </a:t>
            </a:r>
            <a:r>
              <a:rPr lang="en-US" dirty="0"/>
              <a:t>system for further </a:t>
            </a:r>
            <a:r>
              <a:rPr lang="en-US" dirty="0" smtClean="0"/>
              <a:t>processing</a:t>
            </a:r>
          </a:p>
          <a:p>
            <a:r>
              <a:rPr lang="en-US" dirty="0" smtClean="0"/>
              <a:t>Ex: Keyboard, Mouse, Trackball etc.</a:t>
            </a:r>
            <a:endParaRPr lang="en-US" dirty="0"/>
          </a:p>
        </p:txBody>
      </p:sp>
    </p:spTree>
    <p:extLst>
      <p:ext uri="{BB962C8B-B14F-4D97-AF65-F5344CB8AC3E}">
        <p14:creationId xmlns:p14="http://schemas.microsoft.com/office/powerpoint/2010/main" val="23136888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Output Unit</a:t>
            </a:r>
            <a:endParaRPr lang="en-US" dirty="0">
              <a:solidFill>
                <a:srgbClr val="FF0000"/>
              </a:solidFill>
            </a:endParaRPr>
          </a:p>
        </p:txBody>
      </p:sp>
      <p:sp>
        <p:nvSpPr>
          <p:cNvPr id="3" name="Content Placeholder 2"/>
          <p:cNvSpPr>
            <a:spLocks noGrp="1"/>
          </p:cNvSpPr>
          <p:nvPr>
            <p:ph idx="1"/>
          </p:nvPr>
        </p:nvSpPr>
        <p:spPr/>
        <p:txBody>
          <a:bodyPr/>
          <a:lstStyle/>
          <a:p>
            <a:r>
              <a:rPr lang="en-US" b="1" dirty="0"/>
              <a:t>An output unit of a computer system performs </a:t>
            </a:r>
            <a:r>
              <a:rPr lang="en-US" b="1" dirty="0" smtClean="0"/>
              <a:t>the following </a:t>
            </a:r>
            <a:r>
              <a:rPr lang="en-US" b="1" dirty="0"/>
              <a:t>functions:</a:t>
            </a:r>
          </a:p>
          <a:p>
            <a:r>
              <a:rPr lang="en-US" dirty="0" smtClean="0"/>
              <a:t>It </a:t>
            </a:r>
            <a:r>
              <a:rPr lang="en-US" dirty="0"/>
              <a:t>accepts the results produced by the computer, </a:t>
            </a:r>
            <a:r>
              <a:rPr lang="en-US" dirty="0" smtClean="0"/>
              <a:t>which are </a:t>
            </a:r>
            <a:r>
              <a:rPr lang="en-US" dirty="0"/>
              <a:t>in coded form and hence, cannot be </a:t>
            </a:r>
            <a:r>
              <a:rPr lang="en-US" dirty="0" smtClean="0"/>
              <a:t>easily understood </a:t>
            </a:r>
            <a:r>
              <a:rPr lang="en-US" dirty="0"/>
              <a:t>by us</a:t>
            </a:r>
          </a:p>
          <a:p>
            <a:r>
              <a:rPr lang="en-US" dirty="0" smtClean="0"/>
              <a:t>It </a:t>
            </a:r>
            <a:r>
              <a:rPr lang="en-US" dirty="0"/>
              <a:t>converts these coded results to human </a:t>
            </a:r>
            <a:r>
              <a:rPr lang="en-US" dirty="0" smtClean="0"/>
              <a:t>acceptable (</a:t>
            </a:r>
            <a:r>
              <a:rPr lang="en-US" dirty="0"/>
              <a:t>readable) form</a:t>
            </a:r>
          </a:p>
          <a:p>
            <a:r>
              <a:rPr lang="en-US" dirty="0" smtClean="0"/>
              <a:t>It </a:t>
            </a:r>
            <a:r>
              <a:rPr lang="en-US" dirty="0"/>
              <a:t>supplies the converted results to outside world</a:t>
            </a:r>
          </a:p>
        </p:txBody>
      </p:sp>
    </p:spTree>
    <p:extLst>
      <p:ext uri="{BB962C8B-B14F-4D97-AF65-F5344CB8AC3E}">
        <p14:creationId xmlns:p14="http://schemas.microsoft.com/office/powerpoint/2010/main" val="39029003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storage unit </a:t>
            </a:r>
            <a:endParaRPr lang="en-US" dirty="0">
              <a:solidFill>
                <a:srgbClr val="FF0000"/>
              </a:solidFill>
            </a:endParaRPr>
          </a:p>
        </p:txBody>
      </p:sp>
      <p:sp>
        <p:nvSpPr>
          <p:cNvPr id="3" name="Content Placeholder 2"/>
          <p:cNvSpPr>
            <a:spLocks noGrp="1"/>
          </p:cNvSpPr>
          <p:nvPr>
            <p:ph idx="1"/>
          </p:nvPr>
        </p:nvSpPr>
        <p:spPr/>
        <p:txBody>
          <a:bodyPr/>
          <a:lstStyle/>
          <a:p>
            <a:r>
              <a:rPr lang="en-US" b="1" dirty="0"/>
              <a:t>The storage unit of a computer system holds (or stores</a:t>
            </a:r>
            <a:r>
              <a:rPr lang="en-US" b="1" dirty="0" smtClean="0"/>
              <a:t>) the </a:t>
            </a:r>
            <a:r>
              <a:rPr lang="en-US" b="1" dirty="0"/>
              <a:t>following :</a:t>
            </a:r>
          </a:p>
          <a:p>
            <a:r>
              <a:rPr lang="en-US" dirty="0" smtClean="0"/>
              <a:t>Data </a:t>
            </a:r>
            <a:r>
              <a:rPr lang="en-US" dirty="0"/>
              <a:t>and instructions required for processing (</a:t>
            </a:r>
            <a:r>
              <a:rPr lang="en-US" dirty="0" smtClean="0"/>
              <a:t>received from </a:t>
            </a:r>
            <a:r>
              <a:rPr lang="en-US" dirty="0"/>
              <a:t>input devices)</a:t>
            </a:r>
          </a:p>
          <a:p>
            <a:r>
              <a:rPr lang="en-US" dirty="0" smtClean="0"/>
              <a:t>Intermediate </a:t>
            </a:r>
            <a:r>
              <a:rPr lang="en-US" dirty="0"/>
              <a:t>results of </a:t>
            </a:r>
            <a:r>
              <a:rPr lang="en-US" dirty="0" smtClean="0"/>
              <a:t>processing </a:t>
            </a:r>
            <a:endParaRPr lang="en-US" dirty="0"/>
          </a:p>
          <a:p>
            <a:r>
              <a:rPr lang="en-US" dirty="0" smtClean="0"/>
              <a:t>Final </a:t>
            </a:r>
            <a:r>
              <a:rPr lang="en-US" dirty="0"/>
              <a:t>results of processing, before they are released </a:t>
            </a:r>
            <a:r>
              <a:rPr lang="en-US" dirty="0" smtClean="0"/>
              <a:t>to an </a:t>
            </a:r>
            <a:r>
              <a:rPr lang="en-US" dirty="0"/>
              <a:t>output device</a:t>
            </a:r>
          </a:p>
        </p:txBody>
      </p:sp>
    </p:spTree>
    <p:extLst>
      <p:ext uri="{BB962C8B-B14F-4D97-AF65-F5344CB8AC3E}">
        <p14:creationId xmlns:p14="http://schemas.microsoft.com/office/powerpoint/2010/main" val="36408024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6533" y="0"/>
            <a:ext cx="10515600" cy="1325563"/>
          </a:xfrm>
        </p:spPr>
        <p:txBody>
          <a:bodyPr/>
          <a:lstStyle/>
          <a:p>
            <a:r>
              <a:rPr lang="en-US" b="1" i="1" dirty="0">
                <a:solidFill>
                  <a:srgbClr val="FF0000"/>
                </a:solidFill>
              </a:rPr>
              <a:t>Central Processing Unit </a:t>
            </a:r>
            <a:endParaRPr lang="en-US" dirty="0">
              <a:solidFill>
                <a:srgbClr val="FF0000"/>
              </a:solidFill>
            </a:endParaRPr>
          </a:p>
        </p:txBody>
      </p:sp>
      <p:sp>
        <p:nvSpPr>
          <p:cNvPr id="3" name="Content Placeholder 2"/>
          <p:cNvSpPr>
            <a:spLocks noGrp="1"/>
          </p:cNvSpPr>
          <p:nvPr>
            <p:ph idx="1"/>
          </p:nvPr>
        </p:nvSpPr>
        <p:spPr>
          <a:xfrm>
            <a:off x="606379" y="1325563"/>
            <a:ext cx="10997485" cy="5088116"/>
          </a:xfrm>
        </p:spPr>
        <p:txBody>
          <a:bodyPr>
            <a:normAutofit/>
          </a:bodyPr>
          <a:lstStyle/>
          <a:p>
            <a:pPr>
              <a:lnSpc>
                <a:spcPct val="150000"/>
              </a:lnSpc>
            </a:pPr>
            <a:r>
              <a:rPr lang="en-US" b="1" i="1" dirty="0">
                <a:solidFill>
                  <a:srgbClr val="FF0000"/>
                </a:solidFill>
              </a:rPr>
              <a:t>Central Processing Unit </a:t>
            </a:r>
            <a:r>
              <a:rPr lang="en-US" b="1" i="1" dirty="0" smtClean="0"/>
              <a:t>: </a:t>
            </a:r>
            <a:r>
              <a:rPr lang="en-US" dirty="0"/>
              <a:t>It is the brain of a computer </a:t>
            </a:r>
            <a:r>
              <a:rPr lang="en-US" dirty="0" smtClean="0"/>
              <a:t>system .CPU </a:t>
            </a:r>
            <a:r>
              <a:rPr lang="en-US" dirty="0"/>
              <a:t>controls, coordinates and supervises the operations of </a:t>
            </a:r>
            <a:r>
              <a:rPr lang="en-US" dirty="0" smtClean="0"/>
              <a:t>the computer</a:t>
            </a:r>
            <a:r>
              <a:rPr lang="en-US" dirty="0"/>
              <a:t>. It is responsible for processing of the input data. CPU consists of </a:t>
            </a:r>
            <a:r>
              <a:rPr lang="en-US" dirty="0" smtClean="0"/>
              <a:t>Arithmetic Logic </a:t>
            </a:r>
            <a:r>
              <a:rPr lang="en-US" dirty="0"/>
              <a:t>Unit (ALU) and Control Unit (CU).</a:t>
            </a:r>
          </a:p>
          <a:p>
            <a:pPr>
              <a:lnSpc>
                <a:spcPct val="150000"/>
              </a:lnSpc>
            </a:pPr>
            <a:r>
              <a:rPr lang="en-US" dirty="0">
                <a:solidFill>
                  <a:srgbClr val="FF0000"/>
                </a:solidFill>
              </a:rPr>
              <a:t>A</a:t>
            </a:r>
            <a:r>
              <a:rPr lang="en-US" dirty="0" smtClean="0">
                <a:solidFill>
                  <a:srgbClr val="FF0000"/>
                </a:solidFill>
              </a:rPr>
              <a:t>LU</a:t>
            </a:r>
            <a:r>
              <a:rPr lang="en-US" dirty="0" smtClean="0"/>
              <a:t> </a:t>
            </a:r>
            <a:r>
              <a:rPr lang="en-US" dirty="0"/>
              <a:t>performs all the arithmetic and logic operations on the input data.</a:t>
            </a:r>
          </a:p>
          <a:p>
            <a:pPr>
              <a:lnSpc>
                <a:spcPct val="150000"/>
              </a:lnSpc>
            </a:pPr>
            <a:r>
              <a:rPr lang="en-US" dirty="0" smtClean="0">
                <a:solidFill>
                  <a:srgbClr val="FF0000"/>
                </a:solidFill>
              </a:rPr>
              <a:t>CU</a:t>
            </a:r>
            <a:r>
              <a:rPr lang="en-US" dirty="0" smtClean="0"/>
              <a:t> </a:t>
            </a:r>
            <a:r>
              <a:rPr lang="en-US" dirty="0"/>
              <a:t>controls the overall operations of the computer i.e. it checks the sequence </a:t>
            </a:r>
            <a:r>
              <a:rPr lang="en-US" dirty="0" smtClean="0"/>
              <a:t>of execution </a:t>
            </a:r>
            <a:r>
              <a:rPr lang="en-US" dirty="0"/>
              <a:t>of instructions, and, controls and coordinates the overall functioning </a:t>
            </a:r>
            <a:r>
              <a:rPr lang="en-US" dirty="0" smtClean="0"/>
              <a:t>of the </a:t>
            </a:r>
            <a:r>
              <a:rPr lang="en-US" dirty="0"/>
              <a:t>units of computer.</a:t>
            </a:r>
          </a:p>
        </p:txBody>
      </p:sp>
    </p:spTree>
    <p:extLst>
      <p:ext uri="{BB962C8B-B14F-4D97-AF65-F5344CB8AC3E}">
        <p14:creationId xmlns:p14="http://schemas.microsoft.com/office/powerpoint/2010/main" val="8674663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The </a:t>
            </a:r>
            <a:r>
              <a:rPr lang="en-US" b="1" dirty="0" smtClean="0">
                <a:solidFill>
                  <a:srgbClr val="FF0000"/>
                </a:solidFill>
              </a:rPr>
              <a:t>System Concept</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b="1" dirty="0"/>
              <a:t>A system has following three characteristics:</a:t>
            </a:r>
          </a:p>
          <a:p>
            <a:r>
              <a:rPr lang="en-US" dirty="0" smtClean="0"/>
              <a:t>A </a:t>
            </a:r>
            <a:r>
              <a:rPr lang="en-US" dirty="0"/>
              <a:t>system has more than one element</a:t>
            </a:r>
          </a:p>
          <a:p>
            <a:r>
              <a:rPr lang="en-US" dirty="0" smtClean="0"/>
              <a:t>All </a:t>
            </a:r>
            <a:r>
              <a:rPr lang="en-US" dirty="0"/>
              <a:t>elements of a system are logically related</a:t>
            </a:r>
          </a:p>
          <a:p>
            <a:r>
              <a:rPr lang="en-US" dirty="0" smtClean="0"/>
              <a:t>All </a:t>
            </a:r>
            <a:r>
              <a:rPr lang="en-US" dirty="0"/>
              <a:t>elements of a system are controlled in a manner </a:t>
            </a:r>
            <a:r>
              <a:rPr lang="en-US" dirty="0" smtClean="0"/>
              <a:t>to achieve </a:t>
            </a:r>
            <a:r>
              <a:rPr lang="en-US" dirty="0"/>
              <a:t>the system goal</a:t>
            </a:r>
          </a:p>
          <a:p>
            <a:pPr marL="0" indent="0" algn="ctr">
              <a:buNone/>
            </a:pPr>
            <a:r>
              <a:rPr lang="en-US" dirty="0">
                <a:solidFill>
                  <a:srgbClr val="FF0000"/>
                </a:solidFill>
              </a:rPr>
              <a:t>A computer is a system as it comprises of integrated</a:t>
            </a:r>
          </a:p>
          <a:p>
            <a:pPr marL="0" indent="0" algn="ctr">
              <a:buNone/>
            </a:pPr>
            <a:r>
              <a:rPr lang="en-US" dirty="0">
                <a:solidFill>
                  <a:srgbClr val="FF0000"/>
                </a:solidFill>
              </a:rPr>
              <a:t>components (input unit, output unit, storage unit, and CPU)</a:t>
            </a:r>
          </a:p>
          <a:p>
            <a:pPr marL="0" indent="0" algn="ctr">
              <a:buNone/>
            </a:pPr>
            <a:r>
              <a:rPr lang="en-US" dirty="0">
                <a:solidFill>
                  <a:srgbClr val="FF0000"/>
                </a:solidFill>
              </a:rPr>
              <a:t>that work together to perform the steps called for in the</a:t>
            </a:r>
          </a:p>
          <a:p>
            <a:pPr marL="0" indent="0" algn="ctr">
              <a:buNone/>
            </a:pPr>
            <a:r>
              <a:rPr lang="en-US" dirty="0">
                <a:solidFill>
                  <a:srgbClr val="FF0000"/>
                </a:solidFill>
              </a:rPr>
              <a:t>executing program</a:t>
            </a:r>
          </a:p>
        </p:txBody>
      </p:sp>
    </p:spTree>
    <p:extLst>
      <p:ext uri="{BB962C8B-B14F-4D97-AF65-F5344CB8AC3E}">
        <p14:creationId xmlns:p14="http://schemas.microsoft.com/office/powerpoint/2010/main" val="2845105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5" descr="pc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1197" y="3260725"/>
            <a:ext cx="32004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7" descr="paper_l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86001"/>
            <a:ext cx="2535238"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AutoShape 8"/>
          <p:cNvSpPr>
            <a:spLocks noChangeArrowheads="1"/>
          </p:cNvSpPr>
          <p:nvPr/>
        </p:nvSpPr>
        <p:spPr bwMode="auto">
          <a:xfrm>
            <a:off x="4582319" y="3945790"/>
            <a:ext cx="2743200" cy="685800"/>
          </a:xfrm>
          <a:prstGeom prst="rightArrow">
            <a:avLst>
              <a:gd name="adj1" fmla="val 50000"/>
              <a:gd name="adj2" fmla="val 100000"/>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endParaRPr lang="en-PH"/>
          </a:p>
        </p:txBody>
      </p:sp>
      <p:sp>
        <p:nvSpPr>
          <p:cNvPr id="5125" name="Text Box 9"/>
          <p:cNvSpPr txBox="1">
            <a:spLocks noChangeArrowheads="1"/>
          </p:cNvSpPr>
          <p:nvPr/>
        </p:nvSpPr>
        <p:spPr bwMode="auto">
          <a:xfrm>
            <a:off x="4810919" y="2917090"/>
            <a:ext cx="2514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sz="2400" dirty="0"/>
              <a:t>PROCESSING SYSTEM</a:t>
            </a:r>
          </a:p>
        </p:txBody>
      </p:sp>
      <p:pic>
        <p:nvPicPr>
          <p:cNvPr id="5126" name="Picture 11" descr="computer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8200" y="914400"/>
            <a:ext cx="2209800"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Text Box 12"/>
          <p:cNvSpPr txBox="1">
            <a:spLocks noChangeArrowheads="1"/>
          </p:cNvSpPr>
          <p:nvPr/>
        </p:nvSpPr>
        <p:spPr bwMode="auto">
          <a:xfrm>
            <a:off x="2667000" y="5105400"/>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sz="2400"/>
              <a:t>DATA</a:t>
            </a:r>
          </a:p>
        </p:txBody>
      </p:sp>
      <p:sp>
        <p:nvSpPr>
          <p:cNvPr id="5128" name="Text Box 13"/>
          <p:cNvSpPr txBox="1">
            <a:spLocks noChangeArrowheads="1"/>
          </p:cNvSpPr>
          <p:nvPr/>
        </p:nvSpPr>
        <p:spPr bwMode="auto">
          <a:xfrm>
            <a:off x="8556674" y="5270694"/>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sz="2400" dirty="0"/>
              <a:t>INFORMATION</a:t>
            </a:r>
          </a:p>
        </p:txBody>
      </p:sp>
      <p:sp>
        <p:nvSpPr>
          <p:cNvPr id="9" name="Text Box 12"/>
          <p:cNvSpPr txBox="1">
            <a:spLocks noChangeArrowheads="1"/>
          </p:cNvSpPr>
          <p:nvPr/>
        </p:nvSpPr>
        <p:spPr bwMode="auto">
          <a:xfrm>
            <a:off x="2133600" y="5727894"/>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a:spcBef>
                <a:spcPct val="50000"/>
              </a:spcBef>
            </a:pPr>
            <a:r>
              <a:rPr lang="en-US" sz="2400" dirty="0"/>
              <a:t>DATA</a:t>
            </a:r>
          </a:p>
        </p:txBody>
      </p:sp>
    </p:spTree>
    <p:extLst>
      <p:ext uri="{BB962C8B-B14F-4D97-AF65-F5344CB8AC3E}">
        <p14:creationId xmlns:p14="http://schemas.microsoft.com/office/powerpoint/2010/main" val="22802794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Characteristics of Computers</a:t>
            </a:r>
            <a:endParaRPr lang="en-US" dirty="0"/>
          </a:p>
        </p:txBody>
      </p:sp>
      <p:sp>
        <p:nvSpPr>
          <p:cNvPr id="3" name="Content Placeholder 2"/>
          <p:cNvSpPr>
            <a:spLocks noGrp="1"/>
          </p:cNvSpPr>
          <p:nvPr>
            <p:ph idx="1"/>
          </p:nvPr>
        </p:nvSpPr>
        <p:spPr>
          <a:xfrm>
            <a:off x="458392" y="1413614"/>
            <a:ext cx="9252277" cy="5038701"/>
          </a:xfrm>
        </p:spPr>
        <p:txBody>
          <a:bodyPr>
            <a:normAutofit fontScale="70000" lnSpcReduction="20000"/>
          </a:bodyPr>
          <a:lstStyle/>
          <a:p>
            <a:pPr>
              <a:lnSpc>
                <a:spcPct val="120000"/>
              </a:lnSpc>
            </a:pPr>
            <a:r>
              <a:rPr lang="en-US" sz="4700" b="1" dirty="0">
                <a:solidFill>
                  <a:srgbClr val="FF0000"/>
                </a:solidFill>
              </a:rPr>
              <a:t>Automatic: </a:t>
            </a:r>
            <a:r>
              <a:rPr lang="en-US" sz="4400" dirty="0"/>
              <a:t>Given a job, computer can work on </a:t>
            </a:r>
            <a:r>
              <a:rPr lang="en-US" sz="4400" dirty="0" smtClean="0"/>
              <a:t>it automatically </a:t>
            </a:r>
            <a:r>
              <a:rPr lang="en-US" sz="4400" dirty="0"/>
              <a:t>without human interventions</a:t>
            </a:r>
          </a:p>
          <a:p>
            <a:r>
              <a:rPr lang="en-US" sz="5200" b="1" dirty="0">
                <a:solidFill>
                  <a:srgbClr val="FF0000"/>
                </a:solidFill>
              </a:rPr>
              <a:t>Speed: </a:t>
            </a:r>
            <a:r>
              <a:rPr lang="en-US" sz="3800" dirty="0"/>
              <a:t>Computer can perform data processing </a:t>
            </a:r>
            <a:r>
              <a:rPr lang="en-US" sz="3800" dirty="0" smtClean="0"/>
              <a:t>jobs very </a:t>
            </a:r>
            <a:r>
              <a:rPr lang="en-US" sz="3800" dirty="0"/>
              <a:t>fast, usually measured in microseconds (10</a:t>
            </a:r>
            <a:r>
              <a:rPr lang="en-US" sz="3800" baseline="30000" dirty="0"/>
              <a:t>-6</a:t>
            </a:r>
            <a:r>
              <a:rPr lang="en-US" sz="3800" dirty="0" smtClean="0"/>
              <a:t>), nanoseconds </a:t>
            </a:r>
            <a:r>
              <a:rPr lang="en-US" sz="3800" dirty="0"/>
              <a:t>(10</a:t>
            </a:r>
            <a:r>
              <a:rPr lang="en-US" sz="3800" baseline="30000" dirty="0"/>
              <a:t>-9</a:t>
            </a:r>
            <a:r>
              <a:rPr lang="en-US" sz="3800" dirty="0"/>
              <a:t>), and picoseconds (10</a:t>
            </a:r>
            <a:r>
              <a:rPr lang="en-US" sz="3800" baseline="30000" dirty="0"/>
              <a:t>-12</a:t>
            </a:r>
            <a:r>
              <a:rPr lang="en-US" sz="3800" dirty="0" smtClean="0"/>
              <a:t>) </a:t>
            </a:r>
            <a:endParaRPr lang="en-US" sz="3800" dirty="0"/>
          </a:p>
          <a:p>
            <a:r>
              <a:rPr lang="en-US" sz="3800" dirty="0"/>
              <a:t> </a:t>
            </a:r>
            <a:r>
              <a:rPr lang="en-US" sz="5200" b="1" dirty="0">
                <a:solidFill>
                  <a:srgbClr val="FF0000"/>
                </a:solidFill>
              </a:rPr>
              <a:t>Accuracy: </a:t>
            </a:r>
            <a:r>
              <a:rPr lang="en-US" sz="3800" dirty="0"/>
              <a:t>Accuracy of a computer is consistently </a:t>
            </a:r>
            <a:r>
              <a:rPr lang="en-US" sz="3800" dirty="0" smtClean="0"/>
              <a:t>high and </a:t>
            </a:r>
            <a:r>
              <a:rPr lang="en-US" sz="3800" dirty="0"/>
              <a:t>the degree of its accuracy depends upon its design</a:t>
            </a:r>
            <a:r>
              <a:rPr lang="en-US" sz="3800" dirty="0" smtClean="0"/>
              <a:t>. Computer </a:t>
            </a:r>
            <a:r>
              <a:rPr lang="en-US" sz="3800" dirty="0"/>
              <a:t>errors caused due to incorrect input data </a:t>
            </a:r>
            <a:r>
              <a:rPr lang="en-US" sz="3800" dirty="0" smtClean="0"/>
              <a:t>or unreliable </a:t>
            </a:r>
            <a:r>
              <a:rPr lang="en-US" sz="3800" dirty="0"/>
              <a:t>programs are often referred to as </a:t>
            </a:r>
            <a:r>
              <a:rPr lang="en-US" sz="3800" dirty="0" smtClean="0"/>
              <a:t>Garbage- In-Garbage-Out </a:t>
            </a:r>
            <a:r>
              <a:rPr lang="en-US" sz="3800" dirty="0"/>
              <a:t>(GIGO)</a:t>
            </a:r>
          </a:p>
          <a:p>
            <a:pPr marL="0" indent="0">
              <a:buNone/>
            </a:pPr>
            <a:endParaRPr lang="en-US" sz="3800" dirty="0"/>
          </a:p>
        </p:txBody>
      </p:sp>
    </p:spTree>
    <p:extLst>
      <p:ext uri="{BB962C8B-B14F-4D97-AF65-F5344CB8AC3E}">
        <p14:creationId xmlns:p14="http://schemas.microsoft.com/office/powerpoint/2010/main" val="6100758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986" y="537737"/>
            <a:ext cx="9555051" cy="5695637"/>
          </a:xfrm>
        </p:spPr>
        <p:txBody>
          <a:bodyPr>
            <a:normAutofit fontScale="85000" lnSpcReduction="10000"/>
          </a:bodyPr>
          <a:lstStyle/>
          <a:p>
            <a:r>
              <a:rPr lang="en-US" sz="4300" b="1" dirty="0">
                <a:solidFill>
                  <a:srgbClr val="FF0000"/>
                </a:solidFill>
              </a:rPr>
              <a:t>Diligence: </a:t>
            </a:r>
            <a:r>
              <a:rPr lang="en-US" sz="3200" dirty="0"/>
              <a:t>Computer is free from monotony, tiredness</a:t>
            </a:r>
            <a:r>
              <a:rPr lang="en-US" sz="3200" dirty="0" smtClean="0"/>
              <a:t>, and </a:t>
            </a:r>
            <a:r>
              <a:rPr lang="en-US" sz="3200" dirty="0"/>
              <a:t>lack of concentration. It can continuously work </a:t>
            </a:r>
            <a:r>
              <a:rPr lang="en-US" sz="3200" dirty="0" smtClean="0"/>
              <a:t>for hours </a:t>
            </a:r>
            <a:r>
              <a:rPr lang="en-US" sz="3200" dirty="0"/>
              <a:t>without creating any error and without grumbling</a:t>
            </a:r>
          </a:p>
          <a:p>
            <a:r>
              <a:rPr lang="en-US" sz="4300" b="1" dirty="0" smtClean="0">
                <a:solidFill>
                  <a:srgbClr val="FF0000"/>
                </a:solidFill>
              </a:rPr>
              <a:t> </a:t>
            </a:r>
            <a:r>
              <a:rPr lang="en-US" sz="4300" b="1" dirty="0">
                <a:solidFill>
                  <a:srgbClr val="FF0000"/>
                </a:solidFill>
              </a:rPr>
              <a:t>Versatility</a:t>
            </a:r>
            <a:r>
              <a:rPr lang="en-US" b="1" dirty="0"/>
              <a:t>: </a:t>
            </a:r>
            <a:r>
              <a:rPr lang="en-US" sz="3200" dirty="0"/>
              <a:t>Computer is capable of performing </a:t>
            </a:r>
            <a:r>
              <a:rPr lang="en-US" sz="3200" dirty="0" smtClean="0"/>
              <a:t>almost any </a:t>
            </a:r>
            <a:r>
              <a:rPr lang="en-US" sz="3200" dirty="0"/>
              <a:t>task, if the task can be reduced to a finite series </a:t>
            </a:r>
            <a:r>
              <a:rPr lang="en-US" sz="3200" dirty="0" smtClean="0"/>
              <a:t>of logical </a:t>
            </a:r>
            <a:r>
              <a:rPr lang="en-US" sz="3200" dirty="0"/>
              <a:t>steps</a:t>
            </a:r>
          </a:p>
          <a:p>
            <a:r>
              <a:rPr lang="en-US" b="1" dirty="0" smtClean="0"/>
              <a:t> </a:t>
            </a:r>
            <a:r>
              <a:rPr lang="en-US" sz="4300" b="1" dirty="0">
                <a:solidFill>
                  <a:srgbClr val="FF0000"/>
                </a:solidFill>
              </a:rPr>
              <a:t>Power of Remembering</a:t>
            </a:r>
            <a:r>
              <a:rPr lang="en-US" b="1" dirty="0"/>
              <a:t>: </a:t>
            </a:r>
            <a:r>
              <a:rPr lang="en-US" sz="3200" dirty="0"/>
              <a:t>Computer can store </a:t>
            </a:r>
            <a:r>
              <a:rPr lang="en-US" sz="3200" dirty="0" smtClean="0"/>
              <a:t>and recall </a:t>
            </a:r>
            <a:r>
              <a:rPr lang="en-US" sz="3200" dirty="0"/>
              <a:t>any amount of information because of its</a:t>
            </a:r>
          </a:p>
          <a:p>
            <a:pPr marL="0" indent="0">
              <a:buNone/>
            </a:pPr>
            <a:r>
              <a:rPr lang="en-US" sz="3200" dirty="0"/>
              <a:t>secondary storage capability. It forgets or looses certain</a:t>
            </a:r>
          </a:p>
          <a:p>
            <a:pPr marL="0" indent="0">
              <a:buNone/>
            </a:pPr>
            <a:r>
              <a:rPr lang="en-US" sz="3200" dirty="0"/>
              <a:t>information only when it is asked to do so</a:t>
            </a:r>
          </a:p>
        </p:txBody>
      </p:sp>
    </p:spTree>
    <p:extLst>
      <p:ext uri="{BB962C8B-B14F-4D97-AF65-F5344CB8AC3E}">
        <p14:creationId xmlns:p14="http://schemas.microsoft.com/office/powerpoint/2010/main" val="358471801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1866</TotalTime>
  <Words>2466</Words>
  <Application>Microsoft Office PowerPoint</Application>
  <PresentationFormat>Widescreen</PresentationFormat>
  <Paragraphs>214</Paragraphs>
  <Slides>65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65</vt:i4>
      </vt:variant>
    </vt:vector>
  </HeadingPairs>
  <TitlesOfParts>
    <vt:vector size="73" baseType="lpstr">
      <vt:lpstr>ＭＳ Ｐゴシック</vt:lpstr>
      <vt:lpstr>Arial</vt:lpstr>
      <vt:lpstr>Century Gothic</vt:lpstr>
      <vt:lpstr>EB Garamond</vt:lpstr>
      <vt:lpstr>Lucida Sans Unicode</vt:lpstr>
      <vt:lpstr>Verdana</vt:lpstr>
      <vt:lpstr>Wingdings 3</vt:lpstr>
      <vt:lpstr>Ion</vt:lpstr>
      <vt:lpstr>Fundamental of Information technology </vt:lpstr>
      <vt:lpstr>Meaning of the word "Computer"</vt:lpstr>
      <vt:lpstr>PowerPoint Presentation</vt:lpstr>
      <vt:lpstr>− Step 1 − Takes data as input. Step 2 − Stores the data/instructions in its memory and uses them as required. Step 3 − Processes the data and converts it into useful information. Step 4 − Generates the output. </vt:lpstr>
      <vt:lpstr>Data Processing</vt:lpstr>
      <vt:lpstr>PowerPoint Presentation</vt:lpstr>
      <vt:lpstr>PowerPoint Presentation</vt:lpstr>
      <vt:lpstr>Characteristics of Computers</vt:lpstr>
      <vt:lpstr>PowerPoint Presentation</vt:lpstr>
      <vt:lpstr>Capabilities And Limitation Of Computer</vt:lpstr>
      <vt:lpstr>PowerPoint Presentation</vt:lpstr>
      <vt:lpstr>PowerPoint Presentation</vt:lpstr>
      <vt:lpstr>PowerPoint Presentation</vt:lpstr>
      <vt:lpstr>Evolution of Computers</vt:lpstr>
      <vt:lpstr>Blaise Pascal invented the first mechanical adding machine in 1642</vt:lpstr>
      <vt:lpstr>PowerPoint Presentation</vt:lpstr>
      <vt:lpstr>PowerPoint Presentation</vt:lpstr>
      <vt:lpstr>PowerPoint Presentation</vt:lpstr>
      <vt:lpstr>Computer Generations</vt:lpstr>
      <vt:lpstr>First Generation: Vacuum Tubes (1940-1955) </vt:lpstr>
      <vt:lpstr>The UNIVAC and ENIAC computers are examples of first-generation computing devices. The UNIVAC was the first commercial computer delivered to a business client, the U.S. Census Bureau in 1951. </vt:lpstr>
      <vt:lpstr>PowerPoint Presentation</vt:lpstr>
      <vt:lpstr>Second Generation: Transistors (1956-1964) </vt:lpstr>
      <vt:lpstr>Second-generation computers moved from cryptic binary machine language to symbolic, or assembly, languages, which allowed programmers to specify instructions in words. High-level programming languages were also being developed at this time, such as early versions of COBOL and FORTRAN. These were also the first computers that stored their instructions in their memory, which moved from a magnetic drum to magnetic core technology. </vt:lpstr>
      <vt:lpstr>Third Generation: Integrated Circuits (1964-1975) </vt:lpstr>
      <vt:lpstr>PowerPoint Presentation</vt:lpstr>
      <vt:lpstr>Fourth Generation :1976-1989. </vt:lpstr>
      <vt:lpstr>PowerPoint Presentation</vt:lpstr>
      <vt:lpstr>Fifth Generation The period of Fifth Generation is 1990-till date.</vt:lpstr>
      <vt:lpstr>Applications of computers in today's arena. </vt:lpstr>
      <vt:lpstr>PowerPoint Presentation</vt:lpstr>
      <vt:lpstr>PowerPoint Presentation</vt:lpstr>
      <vt:lpstr>Banking </vt:lpstr>
      <vt:lpstr>Insurance </vt:lpstr>
      <vt:lpstr>Education </vt:lpstr>
      <vt:lpstr>Health Care </vt:lpstr>
      <vt:lpstr>Military </vt:lpstr>
      <vt:lpstr>Communication </vt:lpstr>
      <vt:lpstr>Classification Of Computers, </vt:lpstr>
      <vt:lpstr>PowerPoint Presentation</vt:lpstr>
      <vt:lpstr>a) On the Basis of Purpose: According to utilization of computer for different uses, computers are of the following two types: </vt:lpstr>
      <vt:lpstr>PowerPoint Presentation</vt:lpstr>
      <vt:lpstr>PowerPoint Presentation</vt:lpstr>
      <vt:lpstr>PowerPoint Presentation</vt:lpstr>
      <vt:lpstr>On the Basis of Size and Capacity</vt:lpstr>
      <vt:lpstr>Types of Computers </vt:lpstr>
      <vt:lpstr>Supercomputer </vt:lpstr>
      <vt:lpstr>PowerPoint Presentation</vt:lpstr>
      <vt:lpstr>Param Yuva 2</vt:lpstr>
      <vt:lpstr>PowerPoint Presentation</vt:lpstr>
      <vt:lpstr>Specification :</vt:lpstr>
      <vt:lpstr>PowerPoint Presentation</vt:lpstr>
      <vt:lpstr>Mainframe computer  </vt:lpstr>
      <vt:lpstr>An IBM System z9 mainframe</vt:lpstr>
      <vt:lpstr>Minicomputer </vt:lpstr>
      <vt:lpstr>PowerPoint Presentation</vt:lpstr>
      <vt:lpstr>PowerPoint Presentation</vt:lpstr>
      <vt:lpstr>PowerPoint Presentation</vt:lpstr>
      <vt:lpstr>Basic Organization of a Computer System / Block Diagram of computer System /  Components of Computer Hardware</vt:lpstr>
      <vt:lpstr>PowerPoint Presentation</vt:lpstr>
      <vt:lpstr>Input Unit</vt:lpstr>
      <vt:lpstr>Output Unit</vt:lpstr>
      <vt:lpstr>storage unit </vt:lpstr>
      <vt:lpstr>Central Processing Unit </vt:lpstr>
      <vt:lpstr>The System Concept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word computer comes from the word “compute”, which means, “to calculate”</dc:title>
  <dc:creator>Ajay bvimr</dc:creator>
  <cp:lastModifiedBy>Ajay bvimr</cp:lastModifiedBy>
  <cp:revision>65</cp:revision>
  <dcterms:created xsi:type="dcterms:W3CDTF">2017-12-14T03:50:02Z</dcterms:created>
  <dcterms:modified xsi:type="dcterms:W3CDTF">2018-08-03T07:34:05Z</dcterms:modified>
</cp:coreProperties>
</file>