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94"/>
  </p:notesMasterIdLst>
  <p:handoutMasterIdLst>
    <p:handoutMasterId r:id="rId95"/>
  </p:handoutMasterIdLst>
  <p:sldIdLst>
    <p:sldId id="256" r:id="rId2"/>
    <p:sldId id="258" r:id="rId3"/>
    <p:sldId id="257" r:id="rId4"/>
    <p:sldId id="273" r:id="rId5"/>
    <p:sldId id="259" r:id="rId6"/>
    <p:sldId id="260" r:id="rId7"/>
    <p:sldId id="261" r:id="rId8"/>
    <p:sldId id="274" r:id="rId9"/>
    <p:sldId id="275" r:id="rId10"/>
    <p:sldId id="276" r:id="rId11"/>
    <p:sldId id="277" r:id="rId12"/>
    <p:sldId id="372"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64" r:id="rId26"/>
    <p:sldId id="290" r:id="rId27"/>
    <p:sldId id="344" r:id="rId28"/>
    <p:sldId id="291" r:id="rId29"/>
    <p:sldId id="292" r:id="rId30"/>
    <p:sldId id="293" r:id="rId31"/>
    <p:sldId id="294" r:id="rId32"/>
    <p:sldId id="295" r:id="rId33"/>
    <p:sldId id="267" r:id="rId34"/>
    <p:sldId id="268" r:id="rId35"/>
    <p:sldId id="269" r:id="rId36"/>
    <p:sldId id="270" r:id="rId37"/>
    <p:sldId id="271" r:id="rId38"/>
    <p:sldId id="296" r:id="rId39"/>
    <p:sldId id="297" r:id="rId40"/>
    <p:sldId id="299" r:id="rId41"/>
    <p:sldId id="300" r:id="rId42"/>
    <p:sldId id="301" r:id="rId43"/>
    <p:sldId id="371" r:id="rId44"/>
    <p:sldId id="298" r:id="rId45"/>
    <p:sldId id="309" r:id="rId46"/>
    <p:sldId id="302" r:id="rId47"/>
    <p:sldId id="303" r:id="rId48"/>
    <p:sldId id="304" r:id="rId49"/>
    <p:sldId id="305" r:id="rId50"/>
    <p:sldId id="306" r:id="rId51"/>
    <p:sldId id="307" r:id="rId52"/>
    <p:sldId id="308" r:id="rId53"/>
    <p:sldId id="310" r:id="rId54"/>
    <p:sldId id="315" r:id="rId55"/>
    <p:sldId id="316" r:id="rId56"/>
    <p:sldId id="317" r:id="rId57"/>
    <p:sldId id="319" r:id="rId58"/>
    <p:sldId id="311" r:id="rId59"/>
    <p:sldId id="312" r:id="rId60"/>
    <p:sldId id="326" r:id="rId61"/>
    <p:sldId id="321" r:id="rId62"/>
    <p:sldId id="323" r:id="rId63"/>
    <p:sldId id="324" r:id="rId64"/>
    <p:sldId id="325" r:id="rId65"/>
    <p:sldId id="334" r:id="rId66"/>
    <p:sldId id="373" r:id="rId67"/>
    <p:sldId id="335" r:id="rId68"/>
    <p:sldId id="336" r:id="rId69"/>
    <p:sldId id="337" r:id="rId70"/>
    <p:sldId id="338" r:id="rId71"/>
    <p:sldId id="339" r:id="rId72"/>
    <p:sldId id="341" r:id="rId73"/>
    <p:sldId id="342" r:id="rId74"/>
    <p:sldId id="343" r:id="rId75"/>
    <p:sldId id="345" r:id="rId76"/>
    <p:sldId id="346" r:id="rId77"/>
    <p:sldId id="347" r:id="rId78"/>
    <p:sldId id="348" r:id="rId79"/>
    <p:sldId id="349" r:id="rId80"/>
    <p:sldId id="350" r:id="rId81"/>
    <p:sldId id="351" r:id="rId82"/>
    <p:sldId id="366" r:id="rId83"/>
    <p:sldId id="367" r:id="rId84"/>
    <p:sldId id="368" r:id="rId85"/>
    <p:sldId id="369" r:id="rId86"/>
    <p:sldId id="352" r:id="rId87"/>
    <p:sldId id="357" r:id="rId88"/>
    <p:sldId id="358" r:id="rId89"/>
    <p:sldId id="359" r:id="rId90"/>
    <p:sldId id="360" r:id="rId91"/>
    <p:sldId id="361" r:id="rId92"/>
    <p:sldId id="362" r:id="rId93"/>
  </p:sldIdLst>
  <p:sldSz cx="12192000" cy="6858000"/>
  <p:notesSz cx="9345613" cy="7045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49766" cy="353490"/>
          </a:xfrm>
          <a:prstGeom prst="rect">
            <a:avLst/>
          </a:prstGeom>
        </p:spPr>
        <p:txBody>
          <a:bodyPr vert="horz" lIns="93662" tIns="46831" rIns="93662" bIns="46831" rtlCol="0"/>
          <a:lstStyle>
            <a:lvl1pPr algn="l">
              <a:defRPr sz="1200"/>
            </a:lvl1pPr>
          </a:lstStyle>
          <a:p>
            <a:endParaRPr lang="en-US"/>
          </a:p>
        </p:txBody>
      </p:sp>
      <p:sp>
        <p:nvSpPr>
          <p:cNvPr id="3" name="Date Placeholder 2"/>
          <p:cNvSpPr>
            <a:spLocks noGrp="1"/>
          </p:cNvSpPr>
          <p:nvPr>
            <p:ph type="dt" sz="quarter" idx="1"/>
          </p:nvPr>
        </p:nvSpPr>
        <p:spPr>
          <a:xfrm>
            <a:off x="5293685" y="0"/>
            <a:ext cx="4049766" cy="353490"/>
          </a:xfrm>
          <a:prstGeom prst="rect">
            <a:avLst/>
          </a:prstGeom>
        </p:spPr>
        <p:txBody>
          <a:bodyPr vert="horz" lIns="93662" tIns="46831" rIns="93662" bIns="46831" rtlCol="0"/>
          <a:lstStyle>
            <a:lvl1pPr algn="r">
              <a:defRPr sz="1200"/>
            </a:lvl1pPr>
          </a:lstStyle>
          <a:p>
            <a:fld id="{C75B2EBB-F7A7-4EBE-B91D-8EADC1C74C82}" type="datetimeFigureOut">
              <a:rPr lang="en-US" smtClean="0"/>
              <a:t>1/11/2019</a:t>
            </a:fld>
            <a:endParaRPr lang="en-US"/>
          </a:p>
        </p:txBody>
      </p:sp>
      <p:sp>
        <p:nvSpPr>
          <p:cNvPr id="4" name="Footer Placeholder 3"/>
          <p:cNvSpPr>
            <a:spLocks noGrp="1"/>
          </p:cNvSpPr>
          <p:nvPr>
            <p:ph type="ftr" sz="quarter" idx="2"/>
          </p:nvPr>
        </p:nvSpPr>
        <p:spPr>
          <a:xfrm>
            <a:off x="0" y="6691836"/>
            <a:ext cx="4049766" cy="353489"/>
          </a:xfrm>
          <a:prstGeom prst="rect">
            <a:avLst/>
          </a:prstGeom>
        </p:spPr>
        <p:txBody>
          <a:bodyPr vert="horz" lIns="93662" tIns="46831" rIns="93662" bIns="46831" rtlCol="0" anchor="b"/>
          <a:lstStyle>
            <a:lvl1pPr algn="l">
              <a:defRPr sz="1200"/>
            </a:lvl1pPr>
          </a:lstStyle>
          <a:p>
            <a:endParaRPr lang="en-US"/>
          </a:p>
        </p:txBody>
      </p:sp>
      <p:sp>
        <p:nvSpPr>
          <p:cNvPr id="5" name="Slide Number Placeholder 4"/>
          <p:cNvSpPr>
            <a:spLocks noGrp="1"/>
          </p:cNvSpPr>
          <p:nvPr>
            <p:ph type="sldNum" sz="quarter" idx="3"/>
          </p:nvPr>
        </p:nvSpPr>
        <p:spPr>
          <a:xfrm>
            <a:off x="5293685" y="6691836"/>
            <a:ext cx="4049766" cy="353489"/>
          </a:xfrm>
          <a:prstGeom prst="rect">
            <a:avLst/>
          </a:prstGeom>
        </p:spPr>
        <p:txBody>
          <a:bodyPr vert="horz" lIns="93662" tIns="46831" rIns="93662" bIns="46831" rtlCol="0" anchor="b"/>
          <a:lstStyle>
            <a:lvl1pPr algn="r">
              <a:defRPr sz="1200"/>
            </a:lvl1pPr>
          </a:lstStyle>
          <a:p>
            <a:fld id="{D84EBA37-7739-4329-9D66-DCA436E6AC95}" type="slidenum">
              <a:rPr lang="en-US" smtClean="0"/>
              <a:t>‹#›</a:t>
            </a:fld>
            <a:endParaRPr lang="en-US"/>
          </a:p>
        </p:txBody>
      </p:sp>
    </p:spTree>
    <p:extLst>
      <p:ext uri="{BB962C8B-B14F-4D97-AF65-F5344CB8AC3E}">
        <p14:creationId xmlns:p14="http://schemas.microsoft.com/office/powerpoint/2010/main" val="3470942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49766" cy="353490"/>
          </a:xfrm>
          <a:prstGeom prst="rect">
            <a:avLst/>
          </a:prstGeom>
        </p:spPr>
        <p:txBody>
          <a:bodyPr vert="horz" lIns="93662" tIns="46831" rIns="93662" bIns="46831" rtlCol="0"/>
          <a:lstStyle>
            <a:lvl1pPr algn="l">
              <a:defRPr sz="1200"/>
            </a:lvl1pPr>
          </a:lstStyle>
          <a:p>
            <a:endParaRPr lang="en-US" dirty="0"/>
          </a:p>
        </p:txBody>
      </p:sp>
      <p:sp>
        <p:nvSpPr>
          <p:cNvPr id="3" name="Date Placeholder 2"/>
          <p:cNvSpPr>
            <a:spLocks noGrp="1"/>
          </p:cNvSpPr>
          <p:nvPr>
            <p:ph type="dt" idx="1"/>
          </p:nvPr>
        </p:nvSpPr>
        <p:spPr>
          <a:xfrm>
            <a:off x="5293685" y="0"/>
            <a:ext cx="4049766" cy="353490"/>
          </a:xfrm>
          <a:prstGeom prst="rect">
            <a:avLst/>
          </a:prstGeom>
        </p:spPr>
        <p:txBody>
          <a:bodyPr vert="horz" lIns="93662" tIns="46831" rIns="93662" bIns="46831" rtlCol="0"/>
          <a:lstStyle>
            <a:lvl1pPr algn="r">
              <a:defRPr sz="1200"/>
            </a:lvl1pPr>
          </a:lstStyle>
          <a:p>
            <a:fld id="{F51D101A-4BE2-4F1B-B868-1D2197AB99F8}" type="datetimeFigureOut">
              <a:rPr lang="en-US" smtClean="0"/>
              <a:pPr/>
              <a:t>1/11/2019</a:t>
            </a:fld>
            <a:endParaRPr lang="en-US" dirty="0"/>
          </a:p>
        </p:txBody>
      </p:sp>
      <p:sp>
        <p:nvSpPr>
          <p:cNvPr id="4" name="Slide Image Placeholder 3"/>
          <p:cNvSpPr>
            <a:spLocks noGrp="1" noRot="1" noChangeAspect="1"/>
          </p:cNvSpPr>
          <p:nvPr>
            <p:ph type="sldImg" idx="2"/>
          </p:nvPr>
        </p:nvSpPr>
        <p:spPr>
          <a:xfrm>
            <a:off x="2559050" y="881063"/>
            <a:ext cx="4227513" cy="2378075"/>
          </a:xfrm>
          <a:prstGeom prst="rect">
            <a:avLst/>
          </a:prstGeom>
          <a:noFill/>
          <a:ln w="12700">
            <a:solidFill>
              <a:prstClr val="black"/>
            </a:solidFill>
          </a:ln>
        </p:spPr>
        <p:txBody>
          <a:bodyPr vert="horz" lIns="93662" tIns="46831" rIns="93662" bIns="46831" rtlCol="0" anchor="ctr"/>
          <a:lstStyle/>
          <a:p>
            <a:endParaRPr lang="en-US" dirty="0"/>
          </a:p>
        </p:txBody>
      </p:sp>
      <p:sp>
        <p:nvSpPr>
          <p:cNvPr id="5" name="Notes Placeholder 4"/>
          <p:cNvSpPr>
            <a:spLocks noGrp="1"/>
          </p:cNvSpPr>
          <p:nvPr>
            <p:ph type="body" sz="quarter" idx="3"/>
          </p:nvPr>
        </p:nvSpPr>
        <p:spPr>
          <a:xfrm>
            <a:off x="934562" y="3390562"/>
            <a:ext cx="7476490" cy="2774097"/>
          </a:xfrm>
          <a:prstGeom prst="rect">
            <a:avLst/>
          </a:prstGeom>
        </p:spPr>
        <p:txBody>
          <a:bodyPr vert="horz" lIns="93662" tIns="46831" rIns="93662" bIns="468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91836"/>
            <a:ext cx="4049766" cy="353489"/>
          </a:xfrm>
          <a:prstGeom prst="rect">
            <a:avLst/>
          </a:prstGeom>
        </p:spPr>
        <p:txBody>
          <a:bodyPr vert="horz" lIns="93662" tIns="46831" rIns="93662" bIns="46831"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93685" y="6691836"/>
            <a:ext cx="4049766" cy="353489"/>
          </a:xfrm>
          <a:prstGeom prst="rect">
            <a:avLst/>
          </a:prstGeom>
        </p:spPr>
        <p:txBody>
          <a:bodyPr vert="horz" lIns="93662" tIns="46831" rIns="93662" bIns="46831" rtlCol="0" anchor="b"/>
          <a:lstStyle>
            <a:lvl1pPr algn="r">
              <a:defRPr sz="1200"/>
            </a:lvl1pPr>
          </a:lstStyle>
          <a:p>
            <a:fld id="{5082D96B-5F05-4B80-89CA-CC38A3C394B7}" type="slidenum">
              <a:rPr lang="en-US" smtClean="0"/>
              <a:pPr/>
              <a:t>‹#›</a:t>
            </a:fld>
            <a:endParaRPr lang="en-US" dirty="0"/>
          </a:p>
        </p:txBody>
      </p:sp>
    </p:spTree>
    <p:extLst>
      <p:ext uri="{BB962C8B-B14F-4D97-AF65-F5344CB8AC3E}">
        <p14:creationId xmlns:p14="http://schemas.microsoft.com/office/powerpoint/2010/main" val="405371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93425A3-2590-48C6-B954-FE372AB69954}" type="slidenum">
              <a:rPr lang="en-US"/>
              <a:pPr/>
              <a:t>10</a:t>
            </a:fld>
            <a:endParaRPr lang="en-US" dirty="0"/>
          </a:p>
        </p:txBody>
      </p:sp>
      <p:sp>
        <p:nvSpPr>
          <p:cNvPr id="523266" name="Rectangle 2"/>
          <p:cNvSpPr>
            <a:spLocks noGrp="1" noRot="1" noChangeAspect="1" noChangeArrowheads="1" noTextEdit="1"/>
          </p:cNvSpPr>
          <p:nvPr>
            <p:ph type="sldImg"/>
          </p:nvPr>
        </p:nvSpPr>
        <p:spPr>
          <a:xfrm>
            <a:off x="2332038" y="533400"/>
            <a:ext cx="4681537" cy="2633663"/>
          </a:xfrm>
          <a:ln/>
        </p:spPr>
      </p:sp>
      <p:sp>
        <p:nvSpPr>
          <p:cNvPr id="523267" name="Rectangle 3"/>
          <p:cNvSpPr>
            <a:spLocks noGrp="1" noChangeArrowheads="1"/>
          </p:cNvSpPr>
          <p:nvPr>
            <p:ph type="body" idx="1"/>
          </p:nvPr>
        </p:nvSpPr>
        <p:spPr>
          <a:xfrm>
            <a:off x="1244497" y="3344775"/>
            <a:ext cx="6854459" cy="3170914"/>
          </a:xfrm>
        </p:spPr>
        <p:txBody>
          <a:bodyPr/>
          <a:lstStyle/>
          <a:p>
            <a:endParaRPr lang="en-US" dirty="0"/>
          </a:p>
        </p:txBody>
      </p:sp>
    </p:spTree>
    <p:extLst>
      <p:ext uri="{BB962C8B-B14F-4D97-AF65-F5344CB8AC3E}">
        <p14:creationId xmlns:p14="http://schemas.microsoft.com/office/powerpoint/2010/main" val="1054151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0105764-A233-4EC8-BC8E-50A770A95D13}" type="slidenum">
              <a:rPr lang="en-US"/>
              <a:pPr/>
              <a:t>26</a:t>
            </a:fld>
            <a:endParaRPr 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63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0105764-A233-4EC8-BC8E-50A770A95D13}" type="slidenum">
              <a:rPr lang="en-US"/>
              <a:pPr/>
              <a:t>27</a:t>
            </a:fld>
            <a:endParaRPr 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63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295847" y="0"/>
            <a:ext cx="4049766" cy="352266"/>
          </a:xfrm>
          <a:prstGeom prst="rect">
            <a:avLst/>
          </a:prstGeom>
          <a:noFill/>
          <a:ln w="12700">
            <a:noFill/>
            <a:miter lim="800000"/>
            <a:headEnd/>
            <a:tailEnd/>
          </a:ln>
          <a:effectLst/>
        </p:spPr>
        <p:txBody>
          <a:bodyPr wrap="none" lIns="93662" tIns="46831" rIns="93662" bIns="46831" anchor="ctr"/>
          <a:lstStyle/>
          <a:p>
            <a:endParaRPr lang="en-US"/>
          </a:p>
        </p:txBody>
      </p:sp>
      <p:sp>
        <p:nvSpPr>
          <p:cNvPr id="5123" name="Rectangle 3"/>
          <p:cNvSpPr>
            <a:spLocks noChangeArrowheads="1"/>
          </p:cNvSpPr>
          <p:nvPr/>
        </p:nvSpPr>
        <p:spPr bwMode="auto">
          <a:xfrm>
            <a:off x="5295847" y="6693059"/>
            <a:ext cx="4049766" cy="352266"/>
          </a:xfrm>
          <a:prstGeom prst="rect">
            <a:avLst/>
          </a:prstGeom>
          <a:noFill/>
          <a:ln w="12700">
            <a:noFill/>
            <a:miter lim="800000"/>
            <a:headEnd/>
            <a:tailEnd/>
          </a:ln>
          <a:effectLst/>
        </p:spPr>
        <p:txBody>
          <a:bodyPr lIns="92687" tIns="45530" rIns="92687" bIns="45530" anchor="b"/>
          <a:lstStyle/>
          <a:p>
            <a:pPr algn="r" eaLnBrk="0" hangingPunct="0"/>
            <a:r>
              <a:rPr lang="en-US" sz="1200"/>
              <a:t>1</a:t>
            </a:r>
          </a:p>
        </p:txBody>
      </p:sp>
      <p:sp>
        <p:nvSpPr>
          <p:cNvPr id="5124" name="Rectangle 4"/>
          <p:cNvSpPr>
            <a:spLocks noChangeArrowheads="1"/>
          </p:cNvSpPr>
          <p:nvPr/>
        </p:nvSpPr>
        <p:spPr bwMode="auto">
          <a:xfrm>
            <a:off x="0" y="6693059"/>
            <a:ext cx="4049766" cy="352266"/>
          </a:xfrm>
          <a:prstGeom prst="rect">
            <a:avLst/>
          </a:prstGeom>
          <a:noFill/>
          <a:ln w="12700">
            <a:noFill/>
            <a:miter lim="800000"/>
            <a:headEnd/>
            <a:tailEnd/>
          </a:ln>
          <a:effectLst/>
        </p:spPr>
        <p:txBody>
          <a:bodyPr wrap="none" lIns="93662" tIns="46831" rIns="93662" bIns="46831" anchor="ctr"/>
          <a:lstStyle/>
          <a:p>
            <a:endParaRPr lang="en-US"/>
          </a:p>
        </p:txBody>
      </p:sp>
      <p:sp>
        <p:nvSpPr>
          <p:cNvPr id="5125" name="Rectangle 5"/>
          <p:cNvSpPr>
            <a:spLocks noChangeArrowheads="1"/>
          </p:cNvSpPr>
          <p:nvPr/>
        </p:nvSpPr>
        <p:spPr bwMode="auto">
          <a:xfrm>
            <a:off x="0" y="0"/>
            <a:ext cx="4049766" cy="352266"/>
          </a:xfrm>
          <a:prstGeom prst="rect">
            <a:avLst/>
          </a:prstGeom>
          <a:noFill/>
          <a:ln w="12700">
            <a:noFill/>
            <a:miter lim="800000"/>
            <a:headEnd/>
            <a:tailEnd/>
          </a:ln>
          <a:effectLst/>
        </p:spPr>
        <p:txBody>
          <a:bodyPr wrap="none" lIns="93662" tIns="46831" rIns="93662" bIns="46831" anchor="ctr"/>
          <a:lstStyle/>
          <a:p>
            <a:endParaRPr lang="en-US"/>
          </a:p>
        </p:txBody>
      </p:sp>
      <p:sp>
        <p:nvSpPr>
          <p:cNvPr id="5126" name="Rectangle 6"/>
          <p:cNvSpPr>
            <a:spLocks noGrp="1" noRot="1" noChangeAspect="1" noChangeArrowheads="1" noTextEdit="1"/>
          </p:cNvSpPr>
          <p:nvPr>
            <p:ph type="sldImg"/>
          </p:nvPr>
        </p:nvSpPr>
        <p:spPr>
          <a:xfrm>
            <a:off x="2333625" y="533400"/>
            <a:ext cx="4678363" cy="2632075"/>
          </a:xfrm>
          <a:ln cap="flat"/>
        </p:spPr>
      </p:sp>
      <p:sp>
        <p:nvSpPr>
          <p:cNvPr id="5127" name="Rectangle 7"/>
          <p:cNvSpPr>
            <a:spLocks noGrp="1" noChangeArrowheads="1"/>
          </p:cNvSpPr>
          <p:nvPr>
            <p:ph type="body" idx="1"/>
          </p:nvPr>
        </p:nvSpPr>
        <p:spPr>
          <a:ln/>
        </p:spPr>
        <p:txBody>
          <a:bodyPr/>
          <a:lstStyle/>
          <a:p>
            <a:pPr>
              <a:lnSpc>
                <a:spcPct val="87000"/>
              </a:lnSpc>
            </a:pPr>
            <a:endParaRPr lang="en-US"/>
          </a:p>
        </p:txBody>
      </p:sp>
    </p:spTree>
    <p:extLst>
      <p:ext uri="{BB962C8B-B14F-4D97-AF65-F5344CB8AC3E}">
        <p14:creationId xmlns:p14="http://schemas.microsoft.com/office/powerpoint/2010/main" val="2788125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295847" y="0"/>
            <a:ext cx="4049766" cy="352266"/>
          </a:xfrm>
          <a:prstGeom prst="rect">
            <a:avLst/>
          </a:prstGeom>
          <a:noFill/>
          <a:ln w="12700">
            <a:noFill/>
            <a:miter lim="800000"/>
            <a:headEnd/>
            <a:tailEnd/>
          </a:ln>
          <a:effectLst/>
        </p:spPr>
        <p:txBody>
          <a:bodyPr wrap="none" lIns="93662" tIns="46831" rIns="93662" bIns="46831" anchor="ctr"/>
          <a:lstStyle/>
          <a:p>
            <a:endParaRPr lang="en-US"/>
          </a:p>
        </p:txBody>
      </p:sp>
      <p:sp>
        <p:nvSpPr>
          <p:cNvPr id="7171" name="Rectangle 3"/>
          <p:cNvSpPr>
            <a:spLocks noChangeArrowheads="1"/>
          </p:cNvSpPr>
          <p:nvPr/>
        </p:nvSpPr>
        <p:spPr bwMode="auto">
          <a:xfrm>
            <a:off x="5295847" y="6693059"/>
            <a:ext cx="4049766" cy="352266"/>
          </a:xfrm>
          <a:prstGeom prst="rect">
            <a:avLst/>
          </a:prstGeom>
          <a:noFill/>
          <a:ln w="12700">
            <a:noFill/>
            <a:miter lim="800000"/>
            <a:headEnd/>
            <a:tailEnd/>
          </a:ln>
          <a:effectLst/>
        </p:spPr>
        <p:txBody>
          <a:bodyPr lIns="92687" tIns="45530" rIns="92687" bIns="45530" anchor="b"/>
          <a:lstStyle/>
          <a:p>
            <a:pPr algn="r" eaLnBrk="0" hangingPunct="0"/>
            <a:r>
              <a:rPr lang="en-US" sz="1200" b="1">
                <a:latin typeface="Arial" charset="0"/>
              </a:rPr>
              <a:t>1</a:t>
            </a:r>
          </a:p>
        </p:txBody>
      </p:sp>
      <p:sp>
        <p:nvSpPr>
          <p:cNvPr id="7172" name="Rectangle 4"/>
          <p:cNvSpPr>
            <a:spLocks noChangeArrowheads="1"/>
          </p:cNvSpPr>
          <p:nvPr/>
        </p:nvSpPr>
        <p:spPr bwMode="auto">
          <a:xfrm>
            <a:off x="0" y="6693059"/>
            <a:ext cx="4049766" cy="352266"/>
          </a:xfrm>
          <a:prstGeom prst="rect">
            <a:avLst/>
          </a:prstGeom>
          <a:noFill/>
          <a:ln w="12700">
            <a:noFill/>
            <a:miter lim="800000"/>
            <a:headEnd/>
            <a:tailEnd/>
          </a:ln>
          <a:effectLst/>
        </p:spPr>
        <p:txBody>
          <a:bodyPr wrap="none" lIns="93662" tIns="46831" rIns="93662" bIns="46831" anchor="ctr"/>
          <a:lstStyle/>
          <a:p>
            <a:endParaRPr lang="en-US"/>
          </a:p>
        </p:txBody>
      </p:sp>
      <p:sp>
        <p:nvSpPr>
          <p:cNvPr id="7173" name="Rectangle 5"/>
          <p:cNvSpPr>
            <a:spLocks noChangeArrowheads="1"/>
          </p:cNvSpPr>
          <p:nvPr/>
        </p:nvSpPr>
        <p:spPr bwMode="auto">
          <a:xfrm>
            <a:off x="0" y="0"/>
            <a:ext cx="4049766" cy="352266"/>
          </a:xfrm>
          <a:prstGeom prst="rect">
            <a:avLst/>
          </a:prstGeom>
          <a:noFill/>
          <a:ln w="12700">
            <a:noFill/>
            <a:miter lim="800000"/>
            <a:headEnd/>
            <a:tailEnd/>
          </a:ln>
          <a:effectLst/>
        </p:spPr>
        <p:txBody>
          <a:bodyPr wrap="none" lIns="93662" tIns="46831" rIns="93662" bIns="46831" anchor="ctr"/>
          <a:lstStyle/>
          <a:p>
            <a:endParaRPr lang="en-US"/>
          </a:p>
        </p:txBody>
      </p:sp>
      <p:sp>
        <p:nvSpPr>
          <p:cNvPr id="7174" name="Rectangle 6"/>
          <p:cNvSpPr>
            <a:spLocks noGrp="1" noRot="1" noChangeAspect="1" noChangeArrowheads="1" noTextEdit="1"/>
          </p:cNvSpPr>
          <p:nvPr>
            <p:ph type="sldImg"/>
          </p:nvPr>
        </p:nvSpPr>
        <p:spPr>
          <a:xfrm>
            <a:off x="2333625" y="533400"/>
            <a:ext cx="4678363" cy="2632075"/>
          </a:xfrm>
          <a:ln cap="flat"/>
        </p:spPr>
      </p:sp>
      <p:sp>
        <p:nvSpPr>
          <p:cNvPr id="7175" name="Rectangle 7"/>
          <p:cNvSpPr>
            <a:spLocks noGrp="1" noChangeArrowheads="1"/>
          </p:cNvSpPr>
          <p:nvPr>
            <p:ph type="body" idx="1"/>
          </p:nvPr>
        </p:nvSpPr>
        <p:spPr>
          <a:ln/>
        </p:spPr>
        <p:txBody>
          <a:bodyPr/>
          <a:lstStyle/>
          <a:p>
            <a:pPr>
              <a:lnSpc>
                <a:spcPct val="87000"/>
              </a:lnSpc>
            </a:pPr>
            <a:endParaRPr lang="en-US"/>
          </a:p>
        </p:txBody>
      </p:sp>
    </p:spTree>
    <p:extLst>
      <p:ext uri="{BB962C8B-B14F-4D97-AF65-F5344CB8AC3E}">
        <p14:creationId xmlns:p14="http://schemas.microsoft.com/office/powerpoint/2010/main" val="101982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520771D-31B4-470F-8111-29F036EA9F14}" type="slidenum">
              <a:rPr lang="en-US"/>
              <a:pPr/>
              <a:t>14</a:t>
            </a:fld>
            <a:endParaRPr lang="en-US"/>
          </a:p>
        </p:txBody>
      </p:sp>
      <p:sp>
        <p:nvSpPr>
          <p:cNvPr id="525314" name="Rectangle 2"/>
          <p:cNvSpPr>
            <a:spLocks noGrp="1" noRot="1" noChangeAspect="1" noChangeArrowheads="1" noTextEdit="1"/>
          </p:cNvSpPr>
          <p:nvPr>
            <p:ph type="sldImg"/>
          </p:nvPr>
        </p:nvSpPr>
        <p:spPr>
          <a:xfrm>
            <a:off x="2332038" y="533400"/>
            <a:ext cx="4681537" cy="2633663"/>
          </a:xfrm>
          <a:ln/>
        </p:spPr>
      </p:sp>
      <p:sp>
        <p:nvSpPr>
          <p:cNvPr id="525315" name="Rectangle 3"/>
          <p:cNvSpPr>
            <a:spLocks noGrp="1" noChangeArrowheads="1"/>
          </p:cNvSpPr>
          <p:nvPr>
            <p:ph type="body" idx="1"/>
          </p:nvPr>
        </p:nvSpPr>
        <p:spPr>
          <a:xfrm>
            <a:off x="1244497" y="3344775"/>
            <a:ext cx="6854459" cy="3170914"/>
          </a:xfrm>
        </p:spPr>
        <p:txBody>
          <a:bodyPr/>
          <a:lstStyle/>
          <a:p>
            <a:endParaRPr lang="en-US"/>
          </a:p>
        </p:txBody>
      </p:sp>
    </p:spTree>
    <p:extLst>
      <p:ext uri="{BB962C8B-B14F-4D97-AF65-F5344CB8AC3E}">
        <p14:creationId xmlns:p14="http://schemas.microsoft.com/office/powerpoint/2010/main" val="150857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E2815E9-A439-4C99-85B6-DB9834AAABBA}" type="slidenum">
              <a:rPr lang="en-US"/>
              <a:pPr/>
              <a:t>15</a:t>
            </a:fld>
            <a:endParaRPr lang="en-US"/>
          </a:p>
        </p:txBody>
      </p:sp>
      <p:sp>
        <p:nvSpPr>
          <p:cNvPr id="527362" name="Rectangle 2"/>
          <p:cNvSpPr>
            <a:spLocks noGrp="1" noRot="1" noChangeAspect="1" noChangeArrowheads="1" noTextEdit="1"/>
          </p:cNvSpPr>
          <p:nvPr>
            <p:ph type="sldImg"/>
          </p:nvPr>
        </p:nvSpPr>
        <p:spPr>
          <a:xfrm>
            <a:off x="2332038" y="533400"/>
            <a:ext cx="4681537" cy="2633663"/>
          </a:xfrm>
          <a:ln/>
        </p:spPr>
      </p:sp>
      <p:sp>
        <p:nvSpPr>
          <p:cNvPr id="527363" name="Rectangle 3"/>
          <p:cNvSpPr>
            <a:spLocks noGrp="1" noChangeArrowheads="1"/>
          </p:cNvSpPr>
          <p:nvPr>
            <p:ph type="body" idx="1"/>
          </p:nvPr>
        </p:nvSpPr>
        <p:spPr>
          <a:xfrm>
            <a:off x="1244497" y="3344775"/>
            <a:ext cx="6854459" cy="3170914"/>
          </a:xfrm>
        </p:spPr>
        <p:txBody>
          <a:bodyPr/>
          <a:lstStyle/>
          <a:p>
            <a:endParaRPr lang="en-US"/>
          </a:p>
        </p:txBody>
      </p:sp>
    </p:spTree>
    <p:extLst>
      <p:ext uri="{BB962C8B-B14F-4D97-AF65-F5344CB8AC3E}">
        <p14:creationId xmlns:p14="http://schemas.microsoft.com/office/powerpoint/2010/main" val="260288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420D98B-AA6C-4BF1-BFB8-D718023989A6}" type="slidenum">
              <a:rPr lang="en-US"/>
              <a:pPr/>
              <a:t>16</a:t>
            </a:fld>
            <a:endParaRPr lang="en-US"/>
          </a:p>
        </p:txBody>
      </p:sp>
      <p:sp>
        <p:nvSpPr>
          <p:cNvPr id="529410" name="Rectangle 2"/>
          <p:cNvSpPr>
            <a:spLocks noGrp="1" noRot="1" noChangeAspect="1" noChangeArrowheads="1" noTextEdit="1"/>
          </p:cNvSpPr>
          <p:nvPr>
            <p:ph type="sldImg"/>
          </p:nvPr>
        </p:nvSpPr>
        <p:spPr>
          <a:xfrm>
            <a:off x="2332038" y="533400"/>
            <a:ext cx="4681537" cy="2633663"/>
          </a:xfrm>
          <a:ln/>
        </p:spPr>
      </p:sp>
      <p:sp>
        <p:nvSpPr>
          <p:cNvPr id="529411" name="Rectangle 3"/>
          <p:cNvSpPr>
            <a:spLocks noGrp="1" noChangeArrowheads="1"/>
          </p:cNvSpPr>
          <p:nvPr>
            <p:ph type="body" idx="1"/>
          </p:nvPr>
        </p:nvSpPr>
        <p:spPr>
          <a:xfrm>
            <a:off x="1244497" y="3344775"/>
            <a:ext cx="6854459" cy="3170914"/>
          </a:xfrm>
        </p:spPr>
        <p:txBody>
          <a:bodyPr/>
          <a:lstStyle/>
          <a:p>
            <a:endParaRPr lang="en-US"/>
          </a:p>
        </p:txBody>
      </p:sp>
    </p:spTree>
    <p:extLst>
      <p:ext uri="{BB962C8B-B14F-4D97-AF65-F5344CB8AC3E}">
        <p14:creationId xmlns:p14="http://schemas.microsoft.com/office/powerpoint/2010/main" val="3790115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333625" y="533400"/>
            <a:ext cx="4678363" cy="2632075"/>
          </a:xfrm>
          <a:ln/>
        </p:spPr>
      </p:sp>
      <p:sp>
        <p:nvSpPr>
          <p:cNvPr id="55299" name="Rectangle 3"/>
          <p:cNvSpPr>
            <a:spLocks noGrp="1" noChangeArrowheads="1"/>
          </p:cNvSpPr>
          <p:nvPr>
            <p:ph type="body" idx="1"/>
          </p:nvPr>
        </p:nvSpPr>
        <p:spPr>
          <a:noFill/>
          <a:ln w="9525"/>
        </p:spPr>
        <p:txBody>
          <a:bodyPr/>
          <a:lstStyle/>
          <a:p>
            <a:endParaRPr lang="en-US" smtClean="0">
              <a:latin typeface="Times New Roman" pitchFamily="18" charset="0"/>
            </a:endParaRPr>
          </a:p>
        </p:txBody>
      </p:sp>
    </p:spTree>
    <p:extLst>
      <p:ext uri="{BB962C8B-B14F-4D97-AF65-F5344CB8AC3E}">
        <p14:creationId xmlns:p14="http://schemas.microsoft.com/office/powerpoint/2010/main" val="757286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333625" y="533400"/>
            <a:ext cx="4678363" cy="2632075"/>
          </a:xfrm>
          <a:ln/>
        </p:spPr>
      </p:sp>
      <p:sp>
        <p:nvSpPr>
          <p:cNvPr id="56323" name="Rectangle 3"/>
          <p:cNvSpPr>
            <a:spLocks noGrp="1" noChangeArrowheads="1"/>
          </p:cNvSpPr>
          <p:nvPr>
            <p:ph type="body" idx="1"/>
          </p:nvPr>
        </p:nvSpPr>
        <p:spPr>
          <a:noFill/>
          <a:ln w="9525"/>
        </p:spPr>
        <p:txBody>
          <a:bodyPr/>
          <a:lstStyle/>
          <a:p>
            <a:endParaRPr lang="en-US" smtClean="0">
              <a:latin typeface="Times New Roman" pitchFamily="18" charset="0"/>
            </a:endParaRPr>
          </a:p>
        </p:txBody>
      </p:sp>
    </p:spTree>
    <p:extLst>
      <p:ext uri="{BB962C8B-B14F-4D97-AF65-F5344CB8AC3E}">
        <p14:creationId xmlns:p14="http://schemas.microsoft.com/office/powerpoint/2010/main" val="71949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12DFFE-11B4-4BF2-932F-F6534B0DC7C6}" type="slidenum">
              <a:rPr lang="en-US" smtClean="0"/>
              <a:pPr/>
              <a:t>22</a:t>
            </a:fld>
            <a:endParaRPr lang="en-US"/>
          </a:p>
        </p:txBody>
      </p:sp>
    </p:spTree>
    <p:extLst>
      <p:ext uri="{BB962C8B-B14F-4D97-AF65-F5344CB8AC3E}">
        <p14:creationId xmlns:p14="http://schemas.microsoft.com/office/powerpoint/2010/main" val="168751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45090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372618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361965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43462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156216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67535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115683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424894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54910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267401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500C2-26C7-42E1-9E28-C3859729D83E}" type="datetimeFigureOut">
              <a:rPr lang="en-US" smtClean="0"/>
              <a:pPr/>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67405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500C2-26C7-42E1-9E28-C3859729D83E}" type="datetimeFigureOut">
              <a:rPr lang="en-US" smtClean="0"/>
              <a:pPr/>
              <a:t>1/11/2019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F56DE-8263-43ED-8D7A-6BFFB40C69D3}" type="slidenum">
              <a:rPr lang="en-US" smtClean="0"/>
              <a:pPr/>
              <a:t>‹#›</a:t>
            </a:fld>
            <a:endParaRPr lang="en-US" dirty="0"/>
          </a:p>
        </p:txBody>
      </p:sp>
    </p:spTree>
    <p:extLst>
      <p:ext uri="{BB962C8B-B14F-4D97-AF65-F5344CB8AC3E}">
        <p14:creationId xmlns:p14="http://schemas.microsoft.com/office/powerpoint/2010/main" val="42907573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7.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27.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27.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a:t>
            </a: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of Database Management System</a:t>
            </a:r>
          </a:p>
        </p:txBody>
      </p:sp>
      <p:sp>
        <p:nvSpPr>
          <p:cNvPr id="3" name="Subtitle 2"/>
          <p:cNvSpPr>
            <a:spLocks noGrp="1"/>
          </p:cNvSpPr>
          <p:nvPr>
            <p:ph type="subTitle" idx="1"/>
          </p:nvPr>
        </p:nvSpPr>
        <p:spPr/>
        <p:txBody>
          <a:bodyPr/>
          <a:lstStyle/>
          <a:p>
            <a:r>
              <a:rPr lang="en-US" dirty="0" smtClean="0"/>
              <a:t>Module-I</a:t>
            </a:r>
            <a:endParaRPr lang="en-US" dirty="0"/>
          </a:p>
        </p:txBody>
      </p:sp>
    </p:spTree>
    <p:extLst>
      <p:ext uri="{BB962C8B-B14F-4D97-AF65-F5344CB8AC3E}">
        <p14:creationId xmlns:p14="http://schemas.microsoft.com/office/powerpoint/2010/main" val="359547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4" name="Rectangle 4"/>
          <p:cNvSpPr>
            <a:spLocks noGrp="1" noChangeArrowheads="1"/>
          </p:cNvSpPr>
          <p:nvPr>
            <p:ph type="title"/>
          </p:nvPr>
        </p:nvSpPr>
        <p:spPr>
          <a:xfrm>
            <a:off x="109182" y="1108982"/>
            <a:ext cx="12192000" cy="1143000"/>
          </a:xfrm>
        </p:spPr>
        <p:txBody>
          <a:bodyPr>
            <a:noAutofit/>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File System Oriented Approach</a:t>
            </a:r>
          </a:p>
        </p:txBody>
      </p:sp>
      <p:sp>
        <p:nvSpPr>
          <p:cNvPr id="4" name="Slide Number Placeholder 4"/>
          <p:cNvSpPr>
            <a:spLocks noGrp="1"/>
          </p:cNvSpPr>
          <p:nvPr>
            <p:ph type="sldNum" sz="quarter" idx="12"/>
          </p:nvPr>
        </p:nvSpPr>
        <p:spPr/>
        <p:txBody>
          <a:bodyPr/>
          <a:lstStyle/>
          <a:p>
            <a:fld id="{79D43ACB-2998-48B6-AD60-F2739C7D7367}" type="slidenum">
              <a:rPr lang="en-US"/>
              <a:pPr/>
              <a:t>10</a:t>
            </a:fld>
            <a:endParaRPr lang="en-US" dirty="0"/>
          </a:p>
        </p:txBody>
      </p:sp>
      <p:sp>
        <p:nvSpPr>
          <p:cNvPr id="5" name="Rectangle 4"/>
          <p:cNvSpPr txBox="1">
            <a:spLocks noChangeArrowheads="1"/>
          </p:cNvSpPr>
          <p:nvPr/>
        </p:nvSpPr>
        <p:spPr>
          <a:xfrm>
            <a:off x="1264692" y="3541597"/>
            <a:ext cx="9880979"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t>A </a:t>
            </a:r>
            <a:r>
              <a:rPr lang="en-US" sz="3200" dirty="0"/>
              <a:t>File Management system is a DBMS that allows </a:t>
            </a:r>
            <a:r>
              <a:rPr lang="en-US" sz="3200" dirty="0" err="1"/>
              <a:t>acces</a:t>
            </a:r>
            <a:r>
              <a:rPr lang="en-US" sz="3200" dirty="0"/>
              <a:t> to single files or tables at a time. In a File System, data is directly stored in set of files. It contains flat files that have no relation to other files (when only one table is stored in single file, then this file is known as flat file).</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964216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en-US" dirty="0"/>
          </a:p>
        </p:txBody>
      </p:sp>
      <p:grpSp>
        <p:nvGrpSpPr>
          <p:cNvPr id="2" name="Group 66"/>
          <p:cNvGrpSpPr>
            <a:grpSpLocks/>
          </p:cNvGrpSpPr>
          <p:nvPr/>
        </p:nvGrpSpPr>
        <p:grpSpPr bwMode="auto">
          <a:xfrm>
            <a:off x="0" y="858129"/>
            <a:ext cx="12192000" cy="6016754"/>
            <a:chOff x="812" y="757"/>
            <a:chExt cx="4516" cy="2851"/>
          </a:xfrm>
          <a:noFill/>
        </p:grpSpPr>
        <p:grpSp>
          <p:nvGrpSpPr>
            <p:cNvPr id="3" name="Group 16"/>
            <p:cNvGrpSpPr>
              <a:grpSpLocks/>
            </p:cNvGrpSpPr>
            <p:nvPr/>
          </p:nvGrpSpPr>
          <p:grpSpPr bwMode="auto">
            <a:xfrm>
              <a:off x="1052" y="805"/>
              <a:ext cx="1248" cy="1211"/>
              <a:chOff x="860" y="801"/>
              <a:chExt cx="1248" cy="1211"/>
            </a:xfrm>
            <a:grpFill/>
          </p:grpSpPr>
          <p:grpSp>
            <p:nvGrpSpPr>
              <p:cNvPr id="4" name="Group 7"/>
              <p:cNvGrpSpPr>
                <a:grpSpLocks/>
              </p:cNvGrpSpPr>
              <p:nvPr/>
            </p:nvGrpSpPr>
            <p:grpSpPr bwMode="auto">
              <a:xfrm>
                <a:off x="960" y="801"/>
                <a:ext cx="1056" cy="393"/>
                <a:chOff x="960" y="801"/>
                <a:chExt cx="1056" cy="393"/>
              </a:xfrm>
              <a:grpFill/>
            </p:grpSpPr>
            <p:sp>
              <p:nvSpPr>
                <p:cNvPr id="4101" name="Rectangle 5"/>
                <p:cNvSpPr>
                  <a:spLocks noChangeArrowheads="1"/>
                </p:cNvSpPr>
                <p:nvPr/>
              </p:nvSpPr>
              <p:spPr bwMode="auto">
                <a:xfrm>
                  <a:off x="960" y="816"/>
                  <a:ext cx="1056" cy="336"/>
                </a:xfrm>
                <a:prstGeom prst="rect">
                  <a:avLst/>
                </a:prstGeom>
                <a:grpFill/>
                <a:ln w="12700">
                  <a:solidFill>
                    <a:schemeClr val="tx1"/>
                  </a:solidFill>
                  <a:miter lim="800000"/>
                  <a:headEnd/>
                  <a:tailEnd/>
                </a:ln>
                <a:effectLst/>
              </p:spPr>
              <p:txBody>
                <a:bodyPr wrap="none" anchor="ctr"/>
                <a:lstStyle/>
                <a:p>
                  <a:endParaRPr lang="en-US" dirty="0"/>
                </a:p>
              </p:txBody>
            </p:sp>
            <p:sp>
              <p:nvSpPr>
                <p:cNvPr id="4102" name="Rectangle 6"/>
                <p:cNvSpPr>
                  <a:spLocks noChangeArrowheads="1"/>
                </p:cNvSpPr>
                <p:nvPr/>
              </p:nvSpPr>
              <p:spPr bwMode="auto">
                <a:xfrm>
                  <a:off x="1271" y="801"/>
                  <a:ext cx="461" cy="393"/>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400" dirty="0"/>
                    <a:t>Billing</a:t>
                  </a:r>
                </a:p>
                <a:p>
                  <a:pPr algn="ctr" eaLnBrk="0" hangingPunct="0"/>
                  <a:r>
                    <a:rPr lang="en-US" sz="2400" dirty="0"/>
                    <a:t>Program</a:t>
                  </a:r>
                </a:p>
              </p:txBody>
            </p:sp>
          </p:grpSp>
          <p:grpSp>
            <p:nvGrpSpPr>
              <p:cNvPr id="5" name="Group 10"/>
              <p:cNvGrpSpPr>
                <a:grpSpLocks/>
              </p:cNvGrpSpPr>
              <p:nvPr/>
            </p:nvGrpSpPr>
            <p:grpSpPr bwMode="auto">
              <a:xfrm>
                <a:off x="860" y="1388"/>
                <a:ext cx="528" cy="624"/>
                <a:chOff x="860" y="1388"/>
                <a:chExt cx="528" cy="624"/>
              </a:xfrm>
              <a:grpFill/>
            </p:grpSpPr>
            <p:pic>
              <p:nvPicPr>
                <p:cNvPr id="4104" name="Picture 8"/>
                <p:cNvPicPr>
                  <a:picLocks noChangeArrowheads="1"/>
                </p:cNvPicPr>
                <p:nvPr/>
              </p:nvPicPr>
              <p:blipFill>
                <a:blip r:embed="rId3" cstate="print"/>
                <a:srcRect/>
                <a:stretch>
                  <a:fillRect/>
                </a:stretch>
              </p:blipFill>
              <p:spPr bwMode="auto">
                <a:xfrm>
                  <a:off x="860" y="1388"/>
                  <a:ext cx="528" cy="624"/>
                </a:xfrm>
                <a:prstGeom prst="rect">
                  <a:avLst/>
                </a:prstGeom>
                <a:grpFill/>
                <a:ln w="12700">
                  <a:noFill/>
                  <a:miter lim="800000"/>
                  <a:headEnd/>
                  <a:tailEnd/>
                </a:ln>
                <a:effectLst/>
              </p:spPr>
            </p:pic>
            <p:sp>
              <p:nvSpPr>
                <p:cNvPr id="4105" name="Rectangle 9"/>
                <p:cNvSpPr>
                  <a:spLocks noChangeArrowheads="1"/>
                </p:cNvSpPr>
                <p:nvPr/>
              </p:nvSpPr>
              <p:spPr bwMode="auto">
                <a:xfrm>
                  <a:off x="891" y="1569"/>
                  <a:ext cx="404" cy="305"/>
                </a:xfrm>
                <a:prstGeom prst="rect">
                  <a:avLst/>
                </a:prstGeom>
                <a:grpFill/>
                <a:ln w="12700">
                  <a:noFill/>
                  <a:miter lim="800000"/>
                  <a:headEnd/>
                  <a:tailEnd/>
                </a:ln>
                <a:effectLst/>
              </p:spPr>
              <p:txBody>
                <a:bodyPr wrap="none" lIns="90488" tIns="44450" rIns="90488" bIns="44450">
                  <a:spAutoFit/>
                </a:bodyPr>
                <a:lstStyle/>
                <a:p>
                  <a:pPr algn="ctr" eaLnBrk="0" hangingPunct="0"/>
                  <a:r>
                    <a:rPr lang="en-US" dirty="0"/>
                    <a:t>Customer</a:t>
                  </a:r>
                </a:p>
                <a:p>
                  <a:pPr algn="ctr" eaLnBrk="0" hangingPunct="0"/>
                  <a:r>
                    <a:rPr lang="en-US" dirty="0"/>
                    <a:t>file</a:t>
                  </a:r>
                </a:p>
              </p:txBody>
            </p:sp>
          </p:grpSp>
          <p:grpSp>
            <p:nvGrpSpPr>
              <p:cNvPr id="6" name="Group 13"/>
              <p:cNvGrpSpPr>
                <a:grpSpLocks/>
              </p:cNvGrpSpPr>
              <p:nvPr/>
            </p:nvGrpSpPr>
            <p:grpSpPr bwMode="auto">
              <a:xfrm>
                <a:off x="1580" y="1388"/>
                <a:ext cx="528" cy="624"/>
                <a:chOff x="1580" y="1388"/>
                <a:chExt cx="528" cy="624"/>
              </a:xfrm>
              <a:grpFill/>
            </p:grpSpPr>
            <p:pic>
              <p:nvPicPr>
                <p:cNvPr id="4107" name="Picture 11"/>
                <p:cNvPicPr>
                  <a:picLocks noChangeArrowheads="1"/>
                </p:cNvPicPr>
                <p:nvPr/>
              </p:nvPicPr>
              <p:blipFill>
                <a:blip r:embed="rId4" cstate="print"/>
                <a:srcRect/>
                <a:stretch>
                  <a:fillRect/>
                </a:stretch>
              </p:blipFill>
              <p:spPr bwMode="auto">
                <a:xfrm>
                  <a:off x="1580" y="1388"/>
                  <a:ext cx="528" cy="624"/>
                </a:xfrm>
                <a:prstGeom prst="rect">
                  <a:avLst/>
                </a:prstGeom>
                <a:grpFill/>
                <a:ln w="12700">
                  <a:noFill/>
                  <a:miter lim="800000"/>
                  <a:headEnd/>
                  <a:tailEnd/>
                </a:ln>
                <a:effectLst/>
              </p:spPr>
            </p:pic>
            <p:sp>
              <p:nvSpPr>
                <p:cNvPr id="4108" name="Rectangle 12"/>
                <p:cNvSpPr>
                  <a:spLocks noChangeArrowheads="1"/>
                </p:cNvSpPr>
                <p:nvPr/>
              </p:nvSpPr>
              <p:spPr bwMode="auto">
                <a:xfrm>
                  <a:off x="1635" y="1551"/>
                  <a:ext cx="423" cy="436"/>
                </a:xfrm>
                <a:prstGeom prst="rect">
                  <a:avLst/>
                </a:prstGeom>
                <a:grpFill/>
                <a:ln w="12700">
                  <a:noFill/>
                  <a:miter lim="800000"/>
                  <a:headEnd/>
                  <a:tailEnd/>
                </a:ln>
                <a:effectLst/>
              </p:spPr>
              <p:txBody>
                <a:bodyPr wrap="none" lIns="90488" tIns="44450" rIns="90488" bIns="44450">
                  <a:spAutoFit/>
                </a:bodyPr>
                <a:lstStyle/>
                <a:p>
                  <a:pPr algn="ctr" eaLnBrk="0" hangingPunct="0"/>
                  <a:r>
                    <a:rPr lang="en-US" dirty="0"/>
                    <a:t>Accounts</a:t>
                  </a:r>
                </a:p>
                <a:p>
                  <a:pPr algn="ctr" eaLnBrk="0" hangingPunct="0"/>
                  <a:r>
                    <a:rPr lang="en-US" dirty="0"/>
                    <a:t>receivable</a:t>
                  </a:r>
                </a:p>
                <a:p>
                  <a:pPr algn="ctr" eaLnBrk="0" hangingPunct="0"/>
                  <a:r>
                    <a:rPr lang="en-US" dirty="0"/>
                    <a:t>file</a:t>
                  </a:r>
                </a:p>
              </p:txBody>
            </p:sp>
          </p:grpSp>
          <p:sp>
            <p:nvSpPr>
              <p:cNvPr id="4110" name="Line 14"/>
              <p:cNvSpPr>
                <a:spLocks noChangeShapeType="1"/>
              </p:cNvSpPr>
              <p:nvPr/>
            </p:nvSpPr>
            <p:spPr bwMode="auto">
              <a:xfrm>
                <a:off x="1104" y="1177"/>
                <a:ext cx="0" cy="195"/>
              </a:xfrm>
              <a:prstGeom prst="line">
                <a:avLst/>
              </a:prstGeom>
              <a:grpFill/>
              <a:ln w="12700">
                <a:solidFill>
                  <a:schemeClr val="tx1"/>
                </a:solidFill>
                <a:round/>
                <a:headEnd/>
                <a:tailEnd/>
              </a:ln>
              <a:effectLst/>
            </p:spPr>
            <p:txBody>
              <a:bodyPr wrap="none" anchor="ctr"/>
              <a:lstStyle/>
              <a:p>
                <a:endParaRPr lang="en-US" dirty="0"/>
              </a:p>
            </p:txBody>
          </p:sp>
          <p:sp>
            <p:nvSpPr>
              <p:cNvPr id="4111" name="Line 15"/>
              <p:cNvSpPr>
                <a:spLocks noChangeShapeType="1"/>
              </p:cNvSpPr>
              <p:nvPr/>
            </p:nvSpPr>
            <p:spPr bwMode="auto">
              <a:xfrm>
                <a:off x="1824" y="1177"/>
                <a:ext cx="0" cy="195"/>
              </a:xfrm>
              <a:prstGeom prst="line">
                <a:avLst/>
              </a:prstGeom>
              <a:grpFill/>
              <a:ln w="12700">
                <a:solidFill>
                  <a:schemeClr val="tx1"/>
                </a:solidFill>
                <a:round/>
                <a:headEnd/>
                <a:tailEnd/>
              </a:ln>
              <a:effectLst/>
            </p:spPr>
            <p:txBody>
              <a:bodyPr wrap="none" anchor="ctr"/>
              <a:lstStyle/>
              <a:p>
                <a:endParaRPr lang="en-US" dirty="0"/>
              </a:p>
            </p:txBody>
          </p:sp>
        </p:grpSp>
        <p:grpSp>
          <p:nvGrpSpPr>
            <p:cNvPr id="7" name="Group 28"/>
            <p:cNvGrpSpPr>
              <a:grpSpLocks/>
            </p:cNvGrpSpPr>
            <p:nvPr/>
          </p:nvGrpSpPr>
          <p:grpSpPr bwMode="auto">
            <a:xfrm>
              <a:off x="812" y="2389"/>
              <a:ext cx="1248" cy="1219"/>
              <a:chOff x="620" y="2385"/>
              <a:chExt cx="1248" cy="1219"/>
            </a:xfrm>
            <a:grpFill/>
          </p:grpSpPr>
          <p:grpSp>
            <p:nvGrpSpPr>
              <p:cNvPr id="8" name="Group 19"/>
              <p:cNvGrpSpPr>
                <a:grpSpLocks/>
              </p:cNvGrpSpPr>
              <p:nvPr/>
            </p:nvGrpSpPr>
            <p:grpSpPr bwMode="auto">
              <a:xfrm>
                <a:off x="720" y="2385"/>
                <a:ext cx="1056" cy="393"/>
                <a:chOff x="720" y="2385"/>
                <a:chExt cx="1056" cy="393"/>
              </a:xfrm>
              <a:grpFill/>
            </p:grpSpPr>
            <p:sp>
              <p:nvSpPr>
                <p:cNvPr id="4113" name="Rectangle 17"/>
                <p:cNvSpPr>
                  <a:spLocks noChangeArrowheads="1"/>
                </p:cNvSpPr>
                <p:nvPr/>
              </p:nvSpPr>
              <p:spPr bwMode="auto">
                <a:xfrm>
                  <a:off x="720" y="2400"/>
                  <a:ext cx="1056" cy="336"/>
                </a:xfrm>
                <a:prstGeom prst="rect">
                  <a:avLst/>
                </a:prstGeom>
                <a:grpFill/>
                <a:ln w="12700">
                  <a:solidFill>
                    <a:schemeClr val="tx1"/>
                  </a:solidFill>
                  <a:miter lim="800000"/>
                  <a:headEnd/>
                  <a:tailEnd/>
                </a:ln>
                <a:effectLst/>
              </p:spPr>
              <p:txBody>
                <a:bodyPr wrap="none" anchor="ctr"/>
                <a:lstStyle/>
                <a:p>
                  <a:endParaRPr lang="en-US" dirty="0"/>
                </a:p>
              </p:txBody>
            </p:sp>
            <p:sp>
              <p:nvSpPr>
                <p:cNvPr id="4114" name="Rectangle 18"/>
                <p:cNvSpPr>
                  <a:spLocks noChangeArrowheads="1"/>
                </p:cNvSpPr>
                <p:nvPr/>
              </p:nvSpPr>
              <p:spPr bwMode="auto">
                <a:xfrm>
                  <a:off x="810" y="2385"/>
                  <a:ext cx="904" cy="393"/>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400" dirty="0" err="1"/>
                    <a:t>Accounts_Payable</a:t>
                  </a:r>
                  <a:endParaRPr lang="en-US" sz="2400" dirty="0"/>
                </a:p>
                <a:p>
                  <a:pPr algn="ctr" eaLnBrk="0" hangingPunct="0"/>
                  <a:r>
                    <a:rPr lang="en-US" sz="2400" dirty="0"/>
                    <a:t>Program</a:t>
                  </a:r>
                </a:p>
              </p:txBody>
            </p:sp>
          </p:grpSp>
          <p:grpSp>
            <p:nvGrpSpPr>
              <p:cNvPr id="9" name="Group 22"/>
              <p:cNvGrpSpPr>
                <a:grpSpLocks/>
              </p:cNvGrpSpPr>
              <p:nvPr/>
            </p:nvGrpSpPr>
            <p:grpSpPr bwMode="auto">
              <a:xfrm>
                <a:off x="620" y="2972"/>
                <a:ext cx="528" cy="624"/>
                <a:chOff x="620" y="2972"/>
                <a:chExt cx="528" cy="624"/>
              </a:xfrm>
              <a:grpFill/>
            </p:grpSpPr>
            <p:pic>
              <p:nvPicPr>
                <p:cNvPr id="4116" name="Picture 20"/>
                <p:cNvPicPr>
                  <a:picLocks noChangeArrowheads="1"/>
                </p:cNvPicPr>
                <p:nvPr/>
              </p:nvPicPr>
              <p:blipFill>
                <a:blip r:embed="rId5" cstate="print"/>
                <a:srcRect/>
                <a:stretch>
                  <a:fillRect/>
                </a:stretch>
              </p:blipFill>
              <p:spPr bwMode="auto">
                <a:xfrm>
                  <a:off x="620" y="2972"/>
                  <a:ext cx="528" cy="624"/>
                </a:xfrm>
                <a:prstGeom prst="rect">
                  <a:avLst/>
                </a:prstGeom>
                <a:grpFill/>
                <a:ln w="12700">
                  <a:noFill/>
                  <a:miter lim="800000"/>
                  <a:headEnd/>
                  <a:tailEnd/>
                </a:ln>
                <a:effectLst/>
              </p:spPr>
            </p:pic>
            <p:sp>
              <p:nvSpPr>
                <p:cNvPr id="4117" name="Rectangle 21"/>
                <p:cNvSpPr>
                  <a:spLocks noChangeArrowheads="1"/>
                </p:cNvSpPr>
                <p:nvPr/>
              </p:nvSpPr>
              <p:spPr bwMode="auto">
                <a:xfrm>
                  <a:off x="679" y="3153"/>
                  <a:ext cx="347" cy="334"/>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000" dirty="0"/>
                    <a:t>Vendor</a:t>
                  </a:r>
                </a:p>
                <a:p>
                  <a:pPr algn="ctr" eaLnBrk="0" hangingPunct="0"/>
                  <a:r>
                    <a:rPr lang="en-US" sz="2000" dirty="0"/>
                    <a:t>file</a:t>
                  </a:r>
                </a:p>
              </p:txBody>
            </p:sp>
          </p:grpSp>
          <p:grpSp>
            <p:nvGrpSpPr>
              <p:cNvPr id="10" name="Group 25"/>
              <p:cNvGrpSpPr>
                <a:grpSpLocks/>
              </p:cNvGrpSpPr>
              <p:nvPr/>
            </p:nvGrpSpPr>
            <p:grpSpPr bwMode="auto">
              <a:xfrm>
                <a:off x="1340" y="2972"/>
                <a:ext cx="528" cy="632"/>
                <a:chOff x="1340" y="2972"/>
                <a:chExt cx="528" cy="632"/>
              </a:xfrm>
              <a:grpFill/>
            </p:grpSpPr>
            <p:pic>
              <p:nvPicPr>
                <p:cNvPr id="4119" name="Picture 23"/>
                <p:cNvPicPr>
                  <a:picLocks noChangeArrowheads="1"/>
                </p:cNvPicPr>
                <p:nvPr/>
              </p:nvPicPr>
              <p:blipFill>
                <a:blip r:embed="rId6" cstate="print"/>
                <a:srcRect/>
                <a:stretch>
                  <a:fillRect/>
                </a:stretch>
              </p:blipFill>
              <p:spPr bwMode="auto">
                <a:xfrm>
                  <a:off x="1340" y="2972"/>
                  <a:ext cx="528" cy="624"/>
                </a:xfrm>
                <a:prstGeom prst="rect">
                  <a:avLst/>
                </a:prstGeom>
                <a:grpFill/>
                <a:ln w="12700">
                  <a:noFill/>
                  <a:miter lim="800000"/>
                  <a:headEnd/>
                  <a:tailEnd/>
                </a:ln>
                <a:effectLst/>
              </p:spPr>
            </p:pic>
            <p:sp>
              <p:nvSpPr>
                <p:cNvPr id="4120" name="Rectangle 24"/>
                <p:cNvSpPr>
                  <a:spLocks noChangeArrowheads="1"/>
                </p:cNvSpPr>
                <p:nvPr/>
              </p:nvSpPr>
              <p:spPr bwMode="auto">
                <a:xfrm>
                  <a:off x="1356" y="3153"/>
                  <a:ext cx="450" cy="451"/>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800" dirty="0"/>
                    <a:t>Invoice</a:t>
                  </a:r>
                </a:p>
                <a:p>
                  <a:pPr algn="ctr" eaLnBrk="0" hangingPunct="0"/>
                  <a:r>
                    <a:rPr lang="en-US" sz="2800" dirty="0"/>
                    <a:t>file</a:t>
                  </a:r>
                </a:p>
              </p:txBody>
            </p:sp>
          </p:grpSp>
          <p:sp>
            <p:nvSpPr>
              <p:cNvPr id="4122" name="Line 26"/>
              <p:cNvSpPr>
                <a:spLocks noChangeShapeType="1"/>
              </p:cNvSpPr>
              <p:nvPr/>
            </p:nvSpPr>
            <p:spPr bwMode="auto">
              <a:xfrm>
                <a:off x="864" y="2761"/>
                <a:ext cx="0" cy="195"/>
              </a:xfrm>
              <a:prstGeom prst="line">
                <a:avLst/>
              </a:prstGeom>
              <a:grpFill/>
              <a:ln w="12700">
                <a:solidFill>
                  <a:schemeClr val="tx1"/>
                </a:solidFill>
                <a:round/>
                <a:headEnd/>
                <a:tailEnd/>
              </a:ln>
              <a:effectLst/>
            </p:spPr>
            <p:txBody>
              <a:bodyPr wrap="none" anchor="ctr"/>
              <a:lstStyle/>
              <a:p>
                <a:endParaRPr lang="en-US"/>
              </a:p>
            </p:txBody>
          </p:sp>
          <p:sp>
            <p:nvSpPr>
              <p:cNvPr id="4123" name="Line 27"/>
              <p:cNvSpPr>
                <a:spLocks noChangeShapeType="1"/>
              </p:cNvSpPr>
              <p:nvPr/>
            </p:nvSpPr>
            <p:spPr bwMode="auto">
              <a:xfrm>
                <a:off x="1584" y="2761"/>
                <a:ext cx="0" cy="195"/>
              </a:xfrm>
              <a:prstGeom prst="line">
                <a:avLst/>
              </a:prstGeom>
              <a:grpFill/>
              <a:ln w="12700">
                <a:solidFill>
                  <a:schemeClr val="tx1"/>
                </a:solidFill>
                <a:round/>
                <a:headEnd/>
                <a:tailEnd/>
              </a:ln>
              <a:effectLst/>
            </p:spPr>
            <p:txBody>
              <a:bodyPr wrap="none" anchor="ctr"/>
              <a:lstStyle/>
              <a:p>
                <a:endParaRPr lang="en-US"/>
              </a:p>
            </p:txBody>
          </p:sp>
        </p:grpSp>
        <p:grpSp>
          <p:nvGrpSpPr>
            <p:cNvPr id="11" name="Group 40"/>
            <p:cNvGrpSpPr>
              <a:grpSpLocks/>
            </p:cNvGrpSpPr>
            <p:nvPr/>
          </p:nvGrpSpPr>
          <p:grpSpPr bwMode="auto">
            <a:xfrm>
              <a:off x="2611" y="2389"/>
              <a:ext cx="1273" cy="1211"/>
              <a:chOff x="2419" y="2385"/>
              <a:chExt cx="1273" cy="1211"/>
            </a:xfrm>
            <a:grpFill/>
          </p:grpSpPr>
          <p:grpSp>
            <p:nvGrpSpPr>
              <p:cNvPr id="12" name="Group 31"/>
              <p:cNvGrpSpPr>
                <a:grpSpLocks/>
              </p:cNvGrpSpPr>
              <p:nvPr/>
            </p:nvGrpSpPr>
            <p:grpSpPr bwMode="auto">
              <a:xfrm>
                <a:off x="2516" y="2385"/>
                <a:ext cx="1140" cy="393"/>
                <a:chOff x="2516" y="2385"/>
                <a:chExt cx="1140" cy="393"/>
              </a:xfrm>
              <a:grpFill/>
            </p:grpSpPr>
            <p:sp>
              <p:nvSpPr>
                <p:cNvPr id="4125" name="Rectangle 29"/>
                <p:cNvSpPr>
                  <a:spLocks noChangeArrowheads="1"/>
                </p:cNvSpPr>
                <p:nvPr/>
              </p:nvSpPr>
              <p:spPr bwMode="auto">
                <a:xfrm>
                  <a:off x="2544" y="2400"/>
                  <a:ext cx="1056" cy="336"/>
                </a:xfrm>
                <a:prstGeom prst="rect">
                  <a:avLst/>
                </a:prstGeom>
                <a:grpFill/>
                <a:ln w="12700">
                  <a:solidFill>
                    <a:schemeClr val="tx1"/>
                  </a:solidFill>
                  <a:miter lim="800000"/>
                  <a:headEnd/>
                  <a:tailEnd/>
                </a:ln>
                <a:effectLst/>
              </p:spPr>
              <p:txBody>
                <a:bodyPr wrap="none" anchor="ctr"/>
                <a:lstStyle/>
                <a:p>
                  <a:endParaRPr lang="en-US"/>
                </a:p>
              </p:txBody>
            </p:sp>
            <p:sp>
              <p:nvSpPr>
                <p:cNvPr id="4126" name="Rectangle 30"/>
                <p:cNvSpPr>
                  <a:spLocks noChangeArrowheads="1"/>
                </p:cNvSpPr>
                <p:nvPr/>
              </p:nvSpPr>
              <p:spPr bwMode="auto">
                <a:xfrm>
                  <a:off x="2516" y="2385"/>
                  <a:ext cx="1140" cy="393"/>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400"/>
                    <a:t>Sales Order Processing </a:t>
                  </a:r>
                </a:p>
                <a:p>
                  <a:pPr algn="ctr" eaLnBrk="0" hangingPunct="0"/>
                  <a:r>
                    <a:rPr lang="en-US" sz="2400"/>
                    <a:t>Program</a:t>
                  </a:r>
                </a:p>
              </p:txBody>
            </p:sp>
          </p:grpSp>
          <p:grpSp>
            <p:nvGrpSpPr>
              <p:cNvPr id="13" name="Group 34"/>
              <p:cNvGrpSpPr>
                <a:grpSpLocks/>
              </p:cNvGrpSpPr>
              <p:nvPr/>
            </p:nvGrpSpPr>
            <p:grpSpPr bwMode="auto">
              <a:xfrm>
                <a:off x="2419" y="2972"/>
                <a:ext cx="553" cy="624"/>
                <a:chOff x="2419" y="2972"/>
                <a:chExt cx="553" cy="624"/>
              </a:xfrm>
              <a:grpFill/>
            </p:grpSpPr>
            <p:pic>
              <p:nvPicPr>
                <p:cNvPr id="4128" name="Picture 32"/>
                <p:cNvPicPr>
                  <a:picLocks noChangeArrowheads="1"/>
                </p:cNvPicPr>
                <p:nvPr/>
              </p:nvPicPr>
              <p:blipFill>
                <a:blip r:embed="rId7" cstate="print"/>
                <a:srcRect/>
                <a:stretch>
                  <a:fillRect/>
                </a:stretch>
              </p:blipFill>
              <p:spPr bwMode="auto">
                <a:xfrm>
                  <a:off x="2444" y="2972"/>
                  <a:ext cx="528" cy="624"/>
                </a:xfrm>
                <a:prstGeom prst="rect">
                  <a:avLst/>
                </a:prstGeom>
                <a:grpFill/>
                <a:ln w="12700">
                  <a:noFill/>
                  <a:miter lim="800000"/>
                  <a:headEnd/>
                  <a:tailEnd/>
                </a:ln>
                <a:effectLst/>
              </p:spPr>
            </p:pic>
            <p:sp>
              <p:nvSpPr>
                <p:cNvPr id="4129" name="Rectangle 33"/>
                <p:cNvSpPr>
                  <a:spLocks noChangeArrowheads="1"/>
                </p:cNvSpPr>
                <p:nvPr/>
              </p:nvSpPr>
              <p:spPr bwMode="auto">
                <a:xfrm>
                  <a:off x="2419" y="3153"/>
                  <a:ext cx="516" cy="393"/>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400"/>
                    <a:t>Customer</a:t>
                  </a:r>
                </a:p>
                <a:p>
                  <a:pPr algn="ctr" eaLnBrk="0" hangingPunct="0"/>
                  <a:r>
                    <a:rPr lang="en-US" sz="2400"/>
                    <a:t>file</a:t>
                  </a:r>
                </a:p>
              </p:txBody>
            </p:sp>
          </p:grpSp>
          <p:grpSp>
            <p:nvGrpSpPr>
              <p:cNvPr id="14" name="Group 37"/>
              <p:cNvGrpSpPr>
                <a:grpSpLocks/>
              </p:cNvGrpSpPr>
              <p:nvPr/>
            </p:nvGrpSpPr>
            <p:grpSpPr bwMode="auto">
              <a:xfrm>
                <a:off x="3164" y="2972"/>
                <a:ext cx="528" cy="624"/>
                <a:chOff x="3164" y="2972"/>
                <a:chExt cx="528" cy="624"/>
              </a:xfrm>
              <a:grpFill/>
            </p:grpSpPr>
            <p:pic>
              <p:nvPicPr>
                <p:cNvPr id="4131" name="Picture 35"/>
                <p:cNvPicPr>
                  <a:picLocks noChangeArrowheads="1"/>
                </p:cNvPicPr>
                <p:nvPr/>
              </p:nvPicPr>
              <p:blipFill>
                <a:blip r:embed="rId8" cstate="print"/>
                <a:srcRect/>
                <a:stretch>
                  <a:fillRect/>
                </a:stretch>
              </p:blipFill>
              <p:spPr bwMode="auto">
                <a:xfrm>
                  <a:off x="3164" y="2972"/>
                  <a:ext cx="528" cy="624"/>
                </a:xfrm>
                <a:prstGeom prst="rect">
                  <a:avLst/>
                </a:prstGeom>
                <a:grpFill/>
                <a:ln w="12700">
                  <a:noFill/>
                  <a:miter lim="800000"/>
                  <a:headEnd/>
                  <a:tailEnd/>
                </a:ln>
                <a:effectLst/>
              </p:spPr>
            </p:pic>
            <p:sp>
              <p:nvSpPr>
                <p:cNvPr id="4132" name="Rectangle 36"/>
                <p:cNvSpPr>
                  <a:spLocks noChangeArrowheads="1"/>
                </p:cNvSpPr>
                <p:nvPr/>
              </p:nvSpPr>
              <p:spPr bwMode="auto">
                <a:xfrm>
                  <a:off x="3176" y="3135"/>
                  <a:ext cx="510" cy="393"/>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400" dirty="0"/>
                    <a:t>Inventory</a:t>
                  </a:r>
                </a:p>
                <a:p>
                  <a:pPr algn="ctr" eaLnBrk="0" hangingPunct="0"/>
                  <a:r>
                    <a:rPr lang="en-US" sz="2400" dirty="0"/>
                    <a:t>file</a:t>
                  </a:r>
                </a:p>
              </p:txBody>
            </p:sp>
          </p:grpSp>
          <p:sp>
            <p:nvSpPr>
              <p:cNvPr id="4134" name="Line 38"/>
              <p:cNvSpPr>
                <a:spLocks noChangeShapeType="1"/>
              </p:cNvSpPr>
              <p:nvPr/>
            </p:nvSpPr>
            <p:spPr bwMode="auto">
              <a:xfrm>
                <a:off x="2688" y="2761"/>
                <a:ext cx="0" cy="195"/>
              </a:xfrm>
              <a:prstGeom prst="line">
                <a:avLst/>
              </a:prstGeom>
              <a:grpFill/>
              <a:ln w="12700">
                <a:solidFill>
                  <a:schemeClr val="tx1"/>
                </a:solidFill>
                <a:round/>
                <a:headEnd/>
                <a:tailEnd/>
              </a:ln>
              <a:effectLst/>
            </p:spPr>
            <p:txBody>
              <a:bodyPr wrap="none" anchor="ctr"/>
              <a:lstStyle/>
              <a:p>
                <a:endParaRPr lang="en-US"/>
              </a:p>
            </p:txBody>
          </p:sp>
          <p:sp>
            <p:nvSpPr>
              <p:cNvPr id="4135" name="Line 39"/>
              <p:cNvSpPr>
                <a:spLocks noChangeShapeType="1"/>
              </p:cNvSpPr>
              <p:nvPr/>
            </p:nvSpPr>
            <p:spPr bwMode="auto">
              <a:xfrm>
                <a:off x="3408" y="2761"/>
                <a:ext cx="0" cy="195"/>
              </a:xfrm>
              <a:prstGeom prst="line">
                <a:avLst/>
              </a:prstGeom>
              <a:grpFill/>
              <a:ln w="12700">
                <a:solidFill>
                  <a:schemeClr val="tx1"/>
                </a:solidFill>
                <a:round/>
                <a:headEnd/>
                <a:tailEnd/>
              </a:ln>
              <a:effectLst/>
            </p:spPr>
            <p:txBody>
              <a:bodyPr wrap="none" anchor="ctr"/>
              <a:lstStyle/>
              <a:p>
                <a:endParaRPr lang="en-US"/>
              </a:p>
            </p:txBody>
          </p:sp>
        </p:grpSp>
        <p:grpSp>
          <p:nvGrpSpPr>
            <p:cNvPr id="15" name="Group 48"/>
            <p:cNvGrpSpPr>
              <a:grpSpLocks/>
            </p:cNvGrpSpPr>
            <p:nvPr/>
          </p:nvGrpSpPr>
          <p:grpSpPr bwMode="auto">
            <a:xfrm>
              <a:off x="4656" y="2389"/>
              <a:ext cx="672" cy="1171"/>
              <a:chOff x="4464" y="2385"/>
              <a:chExt cx="672" cy="1171"/>
            </a:xfrm>
            <a:grpFill/>
          </p:grpSpPr>
          <p:grpSp>
            <p:nvGrpSpPr>
              <p:cNvPr id="16" name="Group 46"/>
              <p:cNvGrpSpPr>
                <a:grpSpLocks/>
              </p:cNvGrpSpPr>
              <p:nvPr/>
            </p:nvGrpSpPr>
            <p:grpSpPr bwMode="auto">
              <a:xfrm>
                <a:off x="4497" y="2385"/>
                <a:ext cx="599" cy="1171"/>
                <a:chOff x="4497" y="2385"/>
                <a:chExt cx="599" cy="1171"/>
              </a:xfrm>
              <a:grpFill/>
            </p:grpSpPr>
            <p:sp>
              <p:nvSpPr>
                <p:cNvPr id="4137" name="Rectangle 41"/>
                <p:cNvSpPr>
                  <a:spLocks noChangeArrowheads="1"/>
                </p:cNvSpPr>
                <p:nvPr/>
              </p:nvSpPr>
              <p:spPr bwMode="auto">
                <a:xfrm>
                  <a:off x="4581" y="2385"/>
                  <a:ext cx="460" cy="393"/>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400">
                      <a:latin typeface="Times" pitchFamily="16" charset="0"/>
                    </a:rPr>
                    <a:t>Payroll</a:t>
                  </a:r>
                </a:p>
                <a:p>
                  <a:pPr algn="ctr" eaLnBrk="0" hangingPunct="0"/>
                  <a:r>
                    <a:rPr lang="en-US" sz="2400">
                      <a:latin typeface="Times" pitchFamily="16" charset="0"/>
                    </a:rPr>
                    <a:t>Program</a:t>
                  </a:r>
                </a:p>
              </p:txBody>
            </p:sp>
            <p:grpSp>
              <p:nvGrpSpPr>
                <p:cNvPr id="17" name="Group 44"/>
                <p:cNvGrpSpPr>
                  <a:grpSpLocks/>
                </p:cNvGrpSpPr>
                <p:nvPr/>
              </p:nvGrpSpPr>
              <p:grpSpPr bwMode="auto">
                <a:xfrm>
                  <a:off x="4497" y="2972"/>
                  <a:ext cx="599" cy="584"/>
                  <a:chOff x="4497" y="2972"/>
                  <a:chExt cx="599" cy="584"/>
                </a:xfrm>
                <a:grpFill/>
              </p:grpSpPr>
              <p:pic>
                <p:nvPicPr>
                  <p:cNvPr id="4138" name="Picture 42"/>
                  <p:cNvPicPr>
                    <a:picLocks noChangeArrowheads="1"/>
                  </p:cNvPicPr>
                  <p:nvPr/>
                </p:nvPicPr>
                <p:blipFill>
                  <a:blip r:embed="rId9" cstate="print"/>
                  <a:srcRect/>
                  <a:stretch>
                    <a:fillRect/>
                  </a:stretch>
                </p:blipFill>
                <p:spPr bwMode="auto">
                  <a:xfrm>
                    <a:off x="4556" y="2972"/>
                    <a:ext cx="528" cy="576"/>
                  </a:xfrm>
                  <a:prstGeom prst="rect">
                    <a:avLst/>
                  </a:prstGeom>
                  <a:grpFill/>
                  <a:ln w="12700">
                    <a:noFill/>
                    <a:miter lim="800000"/>
                    <a:headEnd/>
                    <a:tailEnd/>
                  </a:ln>
                  <a:effectLst/>
                </p:spPr>
              </p:pic>
              <p:sp>
                <p:nvSpPr>
                  <p:cNvPr id="4139" name="Rectangle 43"/>
                  <p:cNvSpPr>
                    <a:spLocks noChangeArrowheads="1"/>
                  </p:cNvSpPr>
                  <p:nvPr/>
                </p:nvSpPr>
                <p:spPr bwMode="auto">
                  <a:xfrm>
                    <a:off x="4497" y="3105"/>
                    <a:ext cx="599" cy="451"/>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800" dirty="0"/>
                      <a:t>Employee</a:t>
                    </a:r>
                  </a:p>
                  <a:p>
                    <a:pPr algn="ctr" eaLnBrk="0" hangingPunct="0"/>
                    <a:r>
                      <a:rPr lang="en-US" sz="2800" dirty="0"/>
                      <a:t>file</a:t>
                    </a:r>
                  </a:p>
                </p:txBody>
              </p:sp>
            </p:grpSp>
            <p:sp>
              <p:nvSpPr>
                <p:cNvPr id="4141" name="Line 45"/>
                <p:cNvSpPr>
                  <a:spLocks noChangeShapeType="1"/>
                </p:cNvSpPr>
                <p:nvPr/>
              </p:nvSpPr>
              <p:spPr bwMode="auto">
                <a:xfrm>
                  <a:off x="4800" y="2761"/>
                  <a:ext cx="0" cy="195"/>
                </a:xfrm>
                <a:prstGeom prst="line">
                  <a:avLst/>
                </a:prstGeom>
                <a:grpFill/>
                <a:ln w="12700">
                  <a:solidFill>
                    <a:schemeClr val="tx1"/>
                  </a:solidFill>
                  <a:round/>
                  <a:headEnd/>
                  <a:tailEnd/>
                </a:ln>
                <a:effectLst/>
              </p:spPr>
              <p:txBody>
                <a:bodyPr wrap="none" anchor="ctr"/>
                <a:lstStyle/>
                <a:p>
                  <a:endParaRPr lang="en-US"/>
                </a:p>
              </p:txBody>
            </p:sp>
          </p:grpSp>
          <p:sp>
            <p:nvSpPr>
              <p:cNvPr id="4143" name="Rectangle 47"/>
              <p:cNvSpPr>
                <a:spLocks noChangeArrowheads="1"/>
              </p:cNvSpPr>
              <p:nvPr/>
            </p:nvSpPr>
            <p:spPr bwMode="auto">
              <a:xfrm>
                <a:off x="4464" y="2400"/>
                <a:ext cx="672" cy="336"/>
              </a:xfrm>
              <a:prstGeom prst="rect">
                <a:avLst/>
              </a:prstGeom>
              <a:grpFill/>
              <a:ln w="12700">
                <a:solidFill>
                  <a:schemeClr val="tx1"/>
                </a:solidFill>
                <a:miter lim="800000"/>
                <a:headEnd/>
                <a:tailEnd/>
              </a:ln>
              <a:effectLst/>
            </p:spPr>
            <p:txBody>
              <a:bodyPr wrap="none" anchor="ctr"/>
              <a:lstStyle/>
              <a:p>
                <a:endParaRPr lang="en-US"/>
              </a:p>
            </p:txBody>
          </p:sp>
        </p:grpSp>
        <p:grpSp>
          <p:nvGrpSpPr>
            <p:cNvPr id="18" name="Group 64"/>
            <p:cNvGrpSpPr>
              <a:grpSpLocks/>
            </p:cNvGrpSpPr>
            <p:nvPr/>
          </p:nvGrpSpPr>
          <p:grpSpPr bwMode="auto">
            <a:xfrm>
              <a:off x="3212" y="757"/>
              <a:ext cx="1680" cy="1211"/>
              <a:chOff x="3020" y="753"/>
              <a:chExt cx="1680" cy="1211"/>
            </a:xfrm>
            <a:grpFill/>
          </p:grpSpPr>
          <p:grpSp>
            <p:nvGrpSpPr>
              <p:cNvPr id="19" name="Group 51"/>
              <p:cNvGrpSpPr>
                <a:grpSpLocks/>
              </p:cNvGrpSpPr>
              <p:nvPr/>
            </p:nvGrpSpPr>
            <p:grpSpPr bwMode="auto">
              <a:xfrm>
                <a:off x="3168" y="753"/>
                <a:ext cx="1296" cy="451"/>
                <a:chOff x="3168" y="753"/>
                <a:chExt cx="1296" cy="451"/>
              </a:xfrm>
              <a:grpFill/>
            </p:grpSpPr>
            <p:sp>
              <p:nvSpPr>
                <p:cNvPr id="4145" name="Rectangle 49"/>
                <p:cNvSpPr>
                  <a:spLocks noChangeArrowheads="1"/>
                </p:cNvSpPr>
                <p:nvPr/>
              </p:nvSpPr>
              <p:spPr bwMode="auto">
                <a:xfrm>
                  <a:off x="3168" y="768"/>
                  <a:ext cx="1296" cy="384"/>
                </a:xfrm>
                <a:prstGeom prst="rect">
                  <a:avLst/>
                </a:prstGeom>
                <a:grpFill/>
                <a:ln w="12700">
                  <a:solidFill>
                    <a:schemeClr val="tx1"/>
                  </a:solidFill>
                  <a:miter lim="800000"/>
                  <a:headEnd/>
                  <a:tailEnd/>
                </a:ln>
                <a:effectLst/>
              </p:spPr>
              <p:txBody>
                <a:bodyPr wrap="none" anchor="ctr"/>
                <a:lstStyle/>
                <a:p>
                  <a:endParaRPr lang="en-US"/>
                </a:p>
              </p:txBody>
            </p:sp>
            <p:sp>
              <p:nvSpPr>
                <p:cNvPr id="4146" name="Rectangle 50"/>
                <p:cNvSpPr>
                  <a:spLocks noChangeArrowheads="1"/>
                </p:cNvSpPr>
                <p:nvPr/>
              </p:nvSpPr>
              <p:spPr bwMode="auto">
                <a:xfrm>
                  <a:off x="3483" y="753"/>
                  <a:ext cx="656" cy="451"/>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800" dirty="0"/>
                    <a:t>Purchasing</a:t>
                  </a:r>
                </a:p>
                <a:p>
                  <a:pPr algn="ctr" eaLnBrk="0" hangingPunct="0"/>
                  <a:r>
                    <a:rPr lang="en-US" sz="2800" dirty="0"/>
                    <a:t>Program</a:t>
                  </a:r>
                </a:p>
              </p:txBody>
            </p:sp>
          </p:grpSp>
          <p:grpSp>
            <p:nvGrpSpPr>
              <p:cNvPr id="20" name="Group 54"/>
              <p:cNvGrpSpPr>
                <a:grpSpLocks/>
              </p:cNvGrpSpPr>
              <p:nvPr/>
            </p:nvGrpSpPr>
            <p:grpSpPr bwMode="auto">
              <a:xfrm>
                <a:off x="3020" y="1340"/>
                <a:ext cx="480" cy="624"/>
                <a:chOff x="3020" y="1340"/>
                <a:chExt cx="480" cy="624"/>
              </a:xfrm>
              <a:grpFill/>
            </p:grpSpPr>
            <p:pic>
              <p:nvPicPr>
                <p:cNvPr id="4148" name="Picture 52"/>
                <p:cNvPicPr>
                  <a:picLocks noChangeArrowheads="1"/>
                </p:cNvPicPr>
                <p:nvPr/>
              </p:nvPicPr>
              <p:blipFill>
                <a:blip r:embed="rId10" cstate="print"/>
                <a:srcRect/>
                <a:stretch>
                  <a:fillRect/>
                </a:stretch>
              </p:blipFill>
              <p:spPr bwMode="auto">
                <a:xfrm>
                  <a:off x="3020" y="1340"/>
                  <a:ext cx="480" cy="624"/>
                </a:xfrm>
                <a:prstGeom prst="rect">
                  <a:avLst/>
                </a:prstGeom>
                <a:grpFill/>
                <a:ln w="12700">
                  <a:noFill/>
                  <a:miter lim="800000"/>
                  <a:headEnd/>
                  <a:tailEnd/>
                </a:ln>
                <a:effectLst/>
              </p:spPr>
            </p:pic>
            <p:sp>
              <p:nvSpPr>
                <p:cNvPr id="4149" name="Rectangle 53"/>
                <p:cNvSpPr>
                  <a:spLocks noChangeArrowheads="1"/>
                </p:cNvSpPr>
                <p:nvPr/>
              </p:nvSpPr>
              <p:spPr bwMode="auto">
                <a:xfrm>
                  <a:off x="3092" y="1521"/>
                  <a:ext cx="292" cy="334"/>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000" dirty="0"/>
                    <a:t>Buyer</a:t>
                  </a:r>
                </a:p>
                <a:p>
                  <a:pPr algn="ctr" eaLnBrk="0" hangingPunct="0"/>
                  <a:r>
                    <a:rPr lang="en-US" sz="2000" dirty="0"/>
                    <a:t>file</a:t>
                  </a:r>
                </a:p>
              </p:txBody>
            </p:sp>
          </p:grpSp>
          <p:grpSp>
            <p:nvGrpSpPr>
              <p:cNvPr id="21" name="Group 57"/>
              <p:cNvGrpSpPr>
                <a:grpSpLocks/>
              </p:cNvGrpSpPr>
              <p:nvPr/>
            </p:nvGrpSpPr>
            <p:grpSpPr bwMode="auto">
              <a:xfrm>
                <a:off x="3644" y="1340"/>
                <a:ext cx="480" cy="624"/>
                <a:chOff x="3644" y="1340"/>
                <a:chExt cx="480" cy="624"/>
              </a:xfrm>
              <a:grpFill/>
            </p:grpSpPr>
            <p:pic>
              <p:nvPicPr>
                <p:cNvPr id="4151" name="Picture 55"/>
                <p:cNvPicPr>
                  <a:picLocks noChangeArrowheads="1"/>
                </p:cNvPicPr>
                <p:nvPr/>
              </p:nvPicPr>
              <p:blipFill>
                <a:blip r:embed="rId11" cstate="print"/>
                <a:srcRect/>
                <a:stretch>
                  <a:fillRect/>
                </a:stretch>
              </p:blipFill>
              <p:spPr bwMode="auto">
                <a:xfrm>
                  <a:off x="3644" y="1340"/>
                  <a:ext cx="480" cy="624"/>
                </a:xfrm>
                <a:prstGeom prst="rect">
                  <a:avLst/>
                </a:prstGeom>
                <a:grpFill/>
                <a:ln w="12700">
                  <a:noFill/>
                  <a:miter lim="800000"/>
                  <a:headEnd/>
                  <a:tailEnd/>
                </a:ln>
                <a:effectLst/>
              </p:spPr>
            </p:pic>
            <p:sp>
              <p:nvSpPr>
                <p:cNvPr id="4152" name="Rectangle 56"/>
                <p:cNvSpPr>
                  <a:spLocks noChangeArrowheads="1"/>
                </p:cNvSpPr>
                <p:nvPr/>
              </p:nvSpPr>
              <p:spPr bwMode="auto">
                <a:xfrm>
                  <a:off x="3658" y="1521"/>
                  <a:ext cx="436" cy="334"/>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000" dirty="0"/>
                    <a:t>Inventory</a:t>
                  </a:r>
                </a:p>
                <a:p>
                  <a:pPr algn="ctr" eaLnBrk="0" hangingPunct="0"/>
                  <a:r>
                    <a:rPr lang="en-US" sz="2000" dirty="0"/>
                    <a:t>file</a:t>
                  </a:r>
                </a:p>
              </p:txBody>
            </p:sp>
          </p:grpSp>
          <p:grpSp>
            <p:nvGrpSpPr>
              <p:cNvPr id="22" name="Group 60"/>
              <p:cNvGrpSpPr>
                <a:grpSpLocks/>
              </p:cNvGrpSpPr>
              <p:nvPr/>
            </p:nvGrpSpPr>
            <p:grpSpPr bwMode="auto">
              <a:xfrm>
                <a:off x="4220" y="1340"/>
                <a:ext cx="480" cy="624"/>
                <a:chOff x="4220" y="1340"/>
                <a:chExt cx="480" cy="624"/>
              </a:xfrm>
              <a:grpFill/>
            </p:grpSpPr>
            <p:pic>
              <p:nvPicPr>
                <p:cNvPr id="4154" name="Picture 58"/>
                <p:cNvPicPr>
                  <a:picLocks noChangeArrowheads="1"/>
                </p:cNvPicPr>
                <p:nvPr/>
              </p:nvPicPr>
              <p:blipFill>
                <a:blip r:embed="rId12" cstate="print"/>
                <a:srcRect/>
                <a:stretch>
                  <a:fillRect/>
                </a:stretch>
              </p:blipFill>
              <p:spPr bwMode="auto">
                <a:xfrm>
                  <a:off x="4220" y="1340"/>
                  <a:ext cx="480" cy="624"/>
                </a:xfrm>
                <a:prstGeom prst="rect">
                  <a:avLst/>
                </a:prstGeom>
                <a:grpFill/>
                <a:ln w="12700">
                  <a:noFill/>
                  <a:miter lim="800000"/>
                  <a:headEnd/>
                  <a:tailEnd/>
                </a:ln>
                <a:effectLst/>
              </p:spPr>
            </p:pic>
            <p:sp>
              <p:nvSpPr>
                <p:cNvPr id="4155" name="Rectangle 59"/>
                <p:cNvSpPr>
                  <a:spLocks noChangeArrowheads="1"/>
                </p:cNvSpPr>
                <p:nvPr/>
              </p:nvSpPr>
              <p:spPr bwMode="auto">
                <a:xfrm>
                  <a:off x="4260" y="1521"/>
                  <a:ext cx="403" cy="349"/>
                </a:xfrm>
                <a:prstGeom prst="rect">
                  <a:avLst/>
                </a:prstGeom>
                <a:grpFill/>
                <a:ln w="12700">
                  <a:noFill/>
                  <a:miter lim="800000"/>
                  <a:headEnd/>
                  <a:tailEnd/>
                </a:ln>
                <a:effectLst/>
              </p:spPr>
              <p:txBody>
                <a:bodyPr wrap="none" lIns="90488" tIns="44450" rIns="90488" bIns="44450">
                  <a:spAutoFit/>
                </a:bodyPr>
                <a:lstStyle/>
                <a:p>
                  <a:pPr algn="ctr" eaLnBrk="0" hangingPunct="0"/>
                  <a:r>
                    <a:rPr lang="en-US" sz="2400" dirty="0"/>
                    <a:t>Vendor</a:t>
                  </a:r>
                  <a:endParaRPr lang="en-US" dirty="0"/>
                </a:p>
                <a:p>
                  <a:pPr algn="ctr" eaLnBrk="0" hangingPunct="0"/>
                  <a:r>
                    <a:rPr lang="en-US" dirty="0"/>
                    <a:t>file</a:t>
                  </a:r>
                </a:p>
              </p:txBody>
            </p:sp>
          </p:grpSp>
          <p:sp>
            <p:nvSpPr>
              <p:cNvPr id="4157" name="Line 61"/>
              <p:cNvSpPr>
                <a:spLocks noChangeShapeType="1"/>
              </p:cNvSpPr>
              <p:nvPr/>
            </p:nvSpPr>
            <p:spPr bwMode="auto">
              <a:xfrm>
                <a:off x="3840" y="1177"/>
                <a:ext cx="0" cy="147"/>
              </a:xfrm>
              <a:prstGeom prst="line">
                <a:avLst/>
              </a:prstGeom>
              <a:grpFill/>
              <a:ln w="12700">
                <a:solidFill>
                  <a:schemeClr val="tx1"/>
                </a:solidFill>
                <a:round/>
                <a:headEnd/>
                <a:tailEnd/>
              </a:ln>
              <a:effectLst/>
            </p:spPr>
            <p:txBody>
              <a:bodyPr wrap="none" anchor="ctr"/>
              <a:lstStyle/>
              <a:p>
                <a:endParaRPr lang="en-US"/>
              </a:p>
            </p:txBody>
          </p:sp>
          <p:sp>
            <p:nvSpPr>
              <p:cNvPr id="4158" name="Line 62"/>
              <p:cNvSpPr>
                <a:spLocks noChangeShapeType="1"/>
              </p:cNvSpPr>
              <p:nvPr/>
            </p:nvSpPr>
            <p:spPr bwMode="auto">
              <a:xfrm flipH="1">
                <a:off x="3249" y="1177"/>
                <a:ext cx="131" cy="147"/>
              </a:xfrm>
              <a:prstGeom prst="line">
                <a:avLst/>
              </a:prstGeom>
              <a:grpFill/>
              <a:ln w="12700">
                <a:solidFill>
                  <a:schemeClr val="tx1"/>
                </a:solidFill>
                <a:round/>
                <a:headEnd/>
                <a:tailEnd/>
              </a:ln>
              <a:effectLst/>
            </p:spPr>
            <p:txBody>
              <a:bodyPr wrap="none" anchor="ctr"/>
              <a:lstStyle/>
              <a:p>
                <a:endParaRPr lang="en-US"/>
              </a:p>
            </p:txBody>
          </p:sp>
          <p:sp>
            <p:nvSpPr>
              <p:cNvPr id="4159" name="Line 63"/>
              <p:cNvSpPr>
                <a:spLocks noChangeShapeType="1"/>
              </p:cNvSpPr>
              <p:nvPr/>
            </p:nvSpPr>
            <p:spPr bwMode="auto">
              <a:xfrm>
                <a:off x="4393" y="1177"/>
                <a:ext cx="51" cy="147"/>
              </a:xfrm>
              <a:prstGeom prst="line">
                <a:avLst/>
              </a:prstGeom>
              <a:grpFill/>
              <a:ln w="12700">
                <a:solidFill>
                  <a:schemeClr val="tx1"/>
                </a:solidFill>
                <a:round/>
                <a:headEnd/>
                <a:tailEnd/>
              </a:ln>
              <a:effectLst/>
            </p:spPr>
            <p:txBody>
              <a:bodyPr wrap="none" anchor="ctr"/>
              <a:lstStyle/>
              <a:p>
                <a:endParaRPr lang="en-US"/>
              </a:p>
            </p:txBody>
          </p:sp>
        </p:grpSp>
      </p:grpSp>
      <p:sp>
        <p:nvSpPr>
          <p:cNvPr id="4164" name="Rectangle 68"/>
          <p:cNvSpPr>
            <a:spLocks noGrp="1" noChangeArrowheads="1"/>
          </p:cNvSpPr>
          <p:nvPr>
            <p:ph type="title"/>
          </p:nvPr>
        </p:nvSpPr>
        <p:spPr>
          <a:xfrm>
            <a:off x="810065" y="0"/>
            <a:ext cx="10515600" cy="619613"/>
          </a:xfrm>
        </p:spPr>
        <p:txBody>
          <a:bodyPr>
            <a:noAutofit/>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File Processing Systems</a:t>
            </a:r>
          </a:p>
        </p:txBody>
      </p:sp>
    </p:spTree>
    <p:extLst>
      <p:ext uri="{BB962C8B-B14F-4D97-AF65-F5344CB8AC3E}">
        <p14:creationId xmlns:p14="http://schemas.microsoft.com/office/powerpoint/2010/main" val="39166585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086" y="2344051"/>
            <a:ext cx="10515600" cy="1325563"/>
          </a:xfrm>
        </p:spPr>
        <p:txBody>
          <a:bodyPr>
            <a:normAutofit fontScale="90000"/>
          </a:bodyPr>
          <a:lstStyle/>
          <a:p>
            <a:r>
              <a:rPr lang="en-US" dirty="0"/>
              <a:t>In a typical file processing systems, each department has its own files, designed especially for those applications. The department itself works with the data processing staff, sets policies or standards for the format and maintenance of its files.</a:t>
            </a:r>
          </a:p>
        </p:txBody>
      </p:sp>
    </p:spTree>
    <p:extLst>
      <p:ext uri="{BB962C8B-B14F-4D97-AF65-F5344CB8AC3E}">
        <p14:creationId xmlns:p14="http://schemas.microsoft.com/office/powerpoint/2010/main" val="72794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520505" y="1371600"/>
            <a:ext cx="11254153" cy="5257800"/>
            <a:chOff x="800" y="711"/>
            <a:chExt cx="4656" cy="3417"/>
          </a:xfrm>
        </p:grpSpPr>
        <p:sp>
          <p:nvSpPr>
            <p:cNvPr id="6146" name="Rectangle 2"/>
            <p:cNvSpPr>
              <a:spLocks noChangeArrowheads="1"/>
            </p:cNvSpPr>
            <p:nvPr/>
          </p:nvSpPr>
          <p:spPr bwMode="auto">
            <a:xfrm>
              <a:off x="886" y="3848"/>
              <a:ext cx="1096" cy="280"/>
            </a:xfrm>
            <a:prstGeom prst="rect">
              <a:avLst/>
            </a:prstGeom>
            <a:noFill/>
            <a:ln w="12700">
              <a:noFill/>
              <a:miter lim="800000"/>
              <a:headEnd/>
              <a:tailEnd/>
            </a:ln>
            <a:effectLst/>
          </p:spPr>
          <p:txBody>
            <a:bodyPr wrap="none" anchor="ctr"/>
            <a:lstStyle/>
            <a:p>
              <a:endParaRPr lang="en-US"/>
            </a:p>
          </p:txBody>
        </p:sp>
        <p:sp>
          <p:nvSpPr>
            <p:cNvPr id="6147" name="Rectangle 3"/>
            <p:cNvSpPr>
              <a:spLocks noChangeArrowheads="1"/>
            </p:cNvSpPr>
            <p:nvPr/>
          </p:nvSpPr>
          <p:spPr bwMode="auto">
            <a:xfrm>
              <a:off x="2289" y="3848"/>
              <a:ext cx="1665" cy="280"/>
            </a:xfrm>
            <a:prstGeom prst="rect">
              <a:avLst/>
            </a:prstGeom>
            <a:noFill/>
            <a:ln w="12700">
              <a:noFill/>
              <a:miter lim="800000"/>
              <a:headEnd/>
              <a:tailEnd/>
            </a:ln>
            <a:effectLst/>
          </p:spPr>
          <p:txBody>
            <a:bodyPr wrap="none" anchor="ctr"/>
            <a:lstStyle/>
            <a:p>
              <a:endParaRPr lang="en-US"/>
            </a:p>
          </p:txBody>
        </p:sp>
        <p:pic>
          <p:nvPicPr>
            <p:cNvPr id="6149" name="Picture 5"/>
            <p:cNvPicPr>
              <a:picLocks noChangeArrowheads="1"/>
            </p:cNvPicPr>
            <p:nvPr/>
          </p:nvPicPr>
          <p:blipFill>
            <a:blip r:embed="rId3" cstate="print"/>
            <a:srcRect/>
            <a:stretch>
              <a:fillRect/>
            </a:stretch>
          </p:blipFill>
          <p:spPr bwMode="auto">
            <a:xfrm>
              <a:off x="1015" y="3331"/>
              <a:ext cx="656" cy="652"/>
            </a:xfrm>
            <a:prstGeom prst="rect">
              <a:avLst/>
            </a:prstGeom>
            <a:noFill/>
            <a:ln w="12700">
              <a:noFill/>
              <a:miter lim="800000"/>
              <a:headEnd/>
              <a:tailEnd/>
            </a:ln>
            <a:effectLst/>
          </p:spPr>
        </p:pic>
        <p:pic>
          <p:nvPicPr>
            <p:cNvPr id="6150" name="Picture 6"/>
            <p:cNvPicPr>
              <a:picLocks noChangeArrowheads="1"/>
            </p:cNvPicPr>
            <p:nvPr/>
          </p:nvPicPr>
          <p:blipFill>
            <a:blip r:embed="rId4" cstate="print"/>
            <a:srcRect/>
            <a:stretch>
              <a:fillRect/>
            </a:stretch>
          </p:blipFill>
          <p:spPr bwMode="auto">
            <a:xfrm>
              <a:off x="1979" y="3331"/>
              <a:ext cx="656" cy="652"/>
            </a:xfrm>
            <a:prstGeom prst="rect">
              <a:avLst/>
            </a:prstGeom>
            <a:noFill/>
            <a:ln w="12700">
              <a:noFill/>
              <a:miter lim="800000"/>
              <a:headEnd/>
              <a:tailEnd/>
            </a:ln>
            <a:effectLst/>
          </p:spPr>
        </p:pic>
        <p:pic>
          <p:nvPicPr>
            <p:cNvPr id="6151" name="Picture 7"/>
            <p:cNvPicPr>
              <a:picLocks noChangeArrowheads="1"/>
            </p:cNvPicPr>
            <p:nvPr/>
          </p:nvPicPr>
          <p:blipFill>
            <a:blip r:embed="rId5" cstate="print"/>
            <a:srcRect/>
            <a:stretch>
              <a:fillRect/>
            </a:stretch>
          </p:blipFill>
          <p:spPr bwMode="auto">
            <a:xfrm>
              <a:off x="2900" y="3331"/>
              <a:ext cx="655" cy="652"/>
            </a:xfrm>
            <a:prstGeom prst="rect">
              <a:avLst/>
            </a:prstGeom>
            <a:noFill/>
            <a:ln w="12700">
              <a:noFill/>
              <a:miter lim="800000"/>
              <a:headEnd/>
              <a:tailEnd/>
            </a:ln>
            <a:effectLst/>
          </p:spPr>
        </p:pic>
        <p:pic>
          <p:nvPicPr>
            <p:cNvPr id="6152" name="Picture 8"/>
            <p:cNvPicPr>
              <a:picLocks noChangeArrowheads="1"/>
            </p:cNvPicPr>
            <p:nvPr/>
          </p:nvPicPr>
          <p:blipFill>
            <a:blip r:embed="rId6" cstate="print"/>
            <a:srcRect/>
            <a:stretch>
              <a:fillRect/>
            </a:stretch>
          </p:blipFill>
          <p:spPr bwMode="auto">
            <a:xfrm>
              <a:off x="3776" y="3331"/>
              <a:ext cx="656" cy="652"/>
            </a:xfrm>
            <a:prstGeom prst="rect">
              <a:avLst/>
            </a:prstGeom>
            <a:noFill/>
            <a:ln w="12700">
              <a:noFill/>
              <a:miter lim="800000"/>
              <a:headEnd/>
              <a:tailEnd/>
            </a:ln>
            <a:effectLst/>
          </p:spPr>
        </p:pic>
        <p:pic>
          <p:nvPicPr>
            <p:cNvPr id="6153" name="Picture 9"/>
            <p:cNvPicPr>
              <a:picLocks noChangeArrowheads="1"/>
            </p:cNvPicPr>
            <p:nvPr/>
          </p:nvPicPr>
          <p:blipFill>
            <a:blip r:embed="rId7" cstate="print"/>
            <a:srcRect/>
            <a:stretch>
              <a:fillRect/>
            </a:stretch>
          </p:blipFill>
          <p:spPr bwMode="auto">
            <a:xfrm>
              <a:off x="4741" y="3331"/>
              <a:ext cx="655" cy="652"/>
            </a:xfrm>
            <a:prstGeom prst="rect">
              <a:avLst/>
            </a:prstGeom>
            <a:noFill/>
            <a:ln w="12700">
              <a:noFill/>
              <a:miter lim="800000"/>
              <a:headEnd/>
              <a:tailEnd/>
            </a:ln>
            <a:effectLst/>
          </p:spPr>
        </p:pic>
        <p:sp>
          <p:nvSpPr>
            <p:cNvPr id="6154" name="Rectangle 10"/>
            <p:cNvSpPr>
              <a:spLocks noChangeArrowheads="1"/>
            </p:cNvSpPr>
            <p:nvPr/>
          </p:nvSpPr>
          <p:spPr bwMode="auto">
            <a:xfrm>
              <a:off x="800" y="3195"/>
              <a:ext cx="4656" cy="885"/>
            </a:xfrm>
            <a:prstGeom prst="rect">
              <a:avLst/>
            </a:prstGeom>
            <a:noFill/>
            <a:ln w="12700">
              <a:solidFill>
                <a:schemeClr val="tx1"/>
              </a:solidFill>
              <a:miter lim="800000"/>
              <a:headEnd/>
              <a:tailEnd/>
            </a:ln>
            <a:effectLst/>
          </p:spPr>
          <p:txBody>
            <a:bodyPr wrap="none" anchor="ctr"/>
            <a:lstStyle/>
            <a:p>
              <a:endParaRPr lang="en-US"/>
            </a:p>
          </p:txBody>
        </p:sp>
        <p:sp>
          <p:nvSpPr>
            <p:cNvPr id="6156" name="Rectangle 12"/>
            <p:cNvSpPr>
              <a:spLocks noChangeArrowheads="1"/>
            </p:cNvSpPr>
            <p:nvPr/>
          </p:nvSpPr>
          <p:spPr bwMode="auto">
            <a:xfrm>
              <a:off x="1111" y="3496"/>
              <a:ext cx="432" cy="41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charset="0"/>
                </a:rPr>
                <a:t>Back</a:t>
              </a:r>
            </a:p>
            <a:p>
              <a:pPr algn="ctr" eaLnBrk="0" hangingPunct="0"/>
              <a:r>
                <a:rPr lang="en-US" sz="1200" b="1">
                  <a:latin typeface="Arial" charset="0"/>
                </a:rPr>
                <a:t>Orders</a:t>
              </a:r>
            </a:p>
            <a:p>
              <a:pPr algn="ctr" eaLnBrk="0" hangingPunct="0"/>
              <a:r>
                <a:rPr lang="en-US" sz="1200" b="1">
                  <a:latin typeface="Arial" charset="0"/>
                </a:rPr>
                <a:t>file</a:t>
              </a:r>
            </a:p>
          </p:txBody>
        </p:sp>
        <p:sp>
          <p:nvSpPr>
            <p:cNvPr id="6157" name="Rectangle 13"/>
            <p:cNvSpPr>
              <a:spLocks noChangeArrowheads="1"/>
            </p:cNvSpPr>
            <p:nvPr/>
          </p:nvSpPr>
          <p:spPr bwMode="auto">
            <a:xfrm>
              <a:off x="2014" y="3503"/>
              <a:ext cx="551" cy="41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charset="0"/>
                </a:rPr>
                <a:t>Inventory</a:t>
              </a:r>
            </a:p>
            <a:p>
              <a:pPr algn="ctr" eaLnBrk="0" hangingPunct="0"/>
              <a:r>
                <a:rPr lang="en-US" sz="1200" b="1">
                  <a:latin typeface="Arial" charset="0"/>
                </a:rPr>
                <a:t>Master</a:t>
              </a:r>
            </a:p>
            <a:p>
              <a:pPr algn="ctr" eaLnBrk="0" hangingPunct="0"/>
              <a:r>
                <a:rPr lang="en-US" sz="1200" b="1">
                  <a:latin typeface="Arial" charset="0"/>
                </a:rPr>
                <a:t>file</a:t>
              </a:r>
            </a:p>
          </p:txBody>
        </p:sp>
        <p:sp>
          <p:nvSpPr>
            <p:cNvPr id="6158" name="Rectangle 14"/>
            <p:cNvSpPr>
              <a:spLocks noChangeArrowheads="1"/>
            </p:cNvSpPr>
            <p:nvPr/>
          </p:nvSpPr>
          <p:spPr bwMode="auto">
            <a:xfrm>
              <a:off x="2927" y="3495"/>
              <a:ext cx="566" cy="41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charset="0"/>
                </a:rPr>
                <a:t>Customer</a:t>
              </a:r>
            </a:p>
            <a:p>
              <a:pPr algn="ctr" eaLnBrk="0" hangingPunct="0"/>
              <a:r>
                <a:rPr lang="en-US" sz="1200" b="1">
                  <a:latin typeface="Arial" charset="0"/>
                </a:rPr>
                <a:t>Master</a:t>
              </a:r>
            </a:p>
            <a:p>
              <a:pPr algn="ctr" eaLnBrk="0" hangingPunct="0"/>
              <a:r>
                <a:rPr lang="en-US" sz="1200" b="1">
                  <a:latin typeface="Arial" charset="0"/>
                </a:rPr>
                <a:t>file</a:t>
              </a:r>
            </a:p>
          </p:txBody>
        </p:sp>
        <p:sp>
          <p:nvSpPr>
            <p:cNvPr id="6159" name="Rectangle 15"/>
            <p:cNvSpPr>
              <a:spLocks noChangeArrowheads="1"/>
            </p:cNvSpPr>
            <p:nvPr/>
          </p:nvSpPr>
          <p:spPr bwMode="auto">
            <a:xfrm>
              <a:off x="3806" y="3488"/>
              <a:ext cx="551" cy="41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charset="0"/>
                </a:rPr>
                <a:t>Inventory</a:t>
              </a:r>
            </a:p>
            <a:p>
              <a:pPr algn="ctr" eaLnBrk="0" hangingPunct="0"/>
              <a:r>
                <a:rPr lang="en-US" sz="1200" b="1">
                  <a:latin typeface="Arial" charset="0"/>
                </a:rPr>
                <a:t>Pricing</a:t>
              </a:r>
            </a:p>
            <a:p>
              <a:pPr algn="ctr" eaLnBrk="0" hangingPunct="0"/>
              <a:r>
                <a:rPr lang="en-US" sz="1200" b="1">
                  <a:latin typeface="Arial" charset="0"/>
                </a:rPr>
                <a:t>file</a:t>
              </a:r>
            </a:p>
          </p:txBody>
        </p:sp>
        <p:sp>
          <p:nvSpPr>
            <p:cNvPr id="6160" name="Rectangle 16"/>
            <p:cNvSpPr>
              <a:spLocks noChangeArrowheads="1"/>
            </p:cNvSpPr>
            <p:nvPr/>
          </p:nvSpPr>
          <p:spPr bwMode="auto">
            <a:xfrm>
              <a:off x="4764" y="3488"/>
              <a:ext cx="573" cy="41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charset="0"/>
                </a:rPr>
                <a:t>Employee</a:t>
              </a:r>
            </a:p>
            <a:p>
              <a:pPr algn="ctr" eaLnBrk="0" hangingPunct="0"/>
              <a:r>
                <a:rPr lang="en-US" sz="1200" b="1">
                  <a:latin typeface="Arial" charset="0"/>
                </a:rPr>
                <a:t>Master</a:t>
              </a:r>
            </a:p>
            <a:p>
              <a:pPr algn="ctr" eaLnBrk="0" hangingPunct="0"/>
              <a:r>
                <a:rPr lang="en-US" sz="1200" b="1">
                  <a:latin typeface="Arial" charset="0"/>
                </a:rPr>
                <a:t>file</a:t>
              </a:r>
            </a:p>
          </p:txBody>
        </p:sp>
        <p:grpSp>
          <p:nvGrpSpPr>
            <p:cNvPr id="3" name="Group 19"/>
            <p:cNvGrpSpPr>
              <a:grpSpLocks/>
            </p:cNvGrpSpPr>
            <p:nvPr/>
          </p:nvGrpSpPr>
          <p:grpSpPr bwMode="auto">
            <a:xfrm>
              <a:off x="878" y="756"/>
              <a:ext cx="824" cy="221"/>
              <a:chOff x="423" y="757"/>
              <a:chExt cx="902" cy="227"/>
            </a:xfrm>
          </p:grpSpPr>
          <p:sp>
            <p:nvSpPr>
              <p:cNvPr id="6161" name="Rectangle 17"/>
              <p:cNvSpPr>
                <a:spLocks noChangeArrowheads="1"/>
              </p:cNvSpPr>
              <p:nvPr/>
            </p:nvSpPr>
            <p:spPr bwMode="auto">
              <a:xfrm>
                <a:off x="423" y="757"/>
                <a:ext cx="902" cy="227"/>
              </a:xfrm>
              <a:prstGeom prst="rect">
                <a:avLst/>
              </a:prstGeom>
              <a:noFill/>
              <a:ln w="12700">
                <a:solidFill>
                  <a:schemeClr val="tx1"/>
                </a:solidFill>
                <a:miter lim="800000"/>
                <a:headEnd/>
                <a:tailEnd/>
              </a:ln>
              <a:effectLst/>
            </p:spPr>
            <p:txBody>
              <a:bodyPr wrap="none" anchor="ctr"/>
              <a:lstStyle/>
              <a:p>
                <a:endParaRPr lang="en-US"/>
              </a:p>
            </p:txBody>
          </p:sp>
          <p:sp>
            <p:nvSpPr>
              <p:cNvPr id="6162" name="Rectangle 18"/>
              <p:cNvSpPr>
                <a:spLocks noChangeArrowheads="1"/>
              </p:cNvSpPr>
              <p:nvPr/>
            </p:nvSpPr>
            <p:spPr bwMode="auto">
              <a:xfrm>
                <a:off x="490" y="759"/>
                <a:ext cx="806" cy="204"/>
              </a:xfrm>
              <a:prstGeom prst="rect">
                <a:avLst/>
              </a:prstGeom>
              <a:noFill/>
              <a:ln w="12700">
                <a:noFill/>
                <a:miter lim="800000"/>
                <a:headEnd/>
                <a:tailEnd/>
              </a:ln>
              <a:effectLst/>
            </p:spPr>
            <p:txBody>
              <a:bodyPr wrap="none" lIns="90488" tIns="44450" rIns="90488" bIns="44450">
                <a:spAutoFit/>
              </a:bodyPr>
              <a:lstStyle/>
              <a:p>
                <a:pPr eaLnBrk="0" hangingPunct="0"/>
                <a:r>
                  <a:rPr lang="en-US" sz="1400" b="1">
                    <a:latin typeface="Arial" charset="0"/>
                  </a:rPr>
                  <a:t>Order Dept.</a:t>
                </a:r>
              </a:p>
            </p:txBody>
          </p:sp>
        </p:grpSp>
        <p:grpSp>
          <p:nvGrpSpPr>
            <p:cNvPr id="4" name="Group 22"/>
            <p:cNvGrpSpPr>
              <a:grpSpLocks/>
            </p:cNvGrpSpPr>
            <p:nvPr/>
          </p:nvGrpSpPr>
          <p:grpSpPr bwMode="auto">
            <a:xfrm>
              <a:off x="2698" y="748"/>
              <a:ext cx="851" cy="344"/>
              <a:chOff x="2416" y="749"/>
              <a:chExt cx="932" cy="354"/>
            </a:xfrm>
          </p:grpSpPr>
          <p:sp>
            <p:nvSpPr>
              <p:cNvPr id="6164" name="Rectangle 20"/>
              <p:cNvSpPr>
                <a:spLocks noChangeArrowheads="1"/>
              </p:cNvSpPr>
              <p:nvPr/>
            </p:nvSpPr>
            <p:spPr bwMode="auto">
              <a:xfrm>
                <a:off x="2416" y="749"/>
                <a:ext cx="932" cy="354"/>
              </a:xfrm>
              <a:prstGeom prst="rect">
                <a:avLst/>
              </a:prstGeom>
              <a:noFill/>
              <a:ln w="12700">
                <a:solidFill>
                  <a:schemeClr val="tx1"/>
                </a:solidFill>
                <a:miter lim="800000"/>
                <a:headEnd/>
                <a:tailEnd/>
              </a:ln>
              <a:effectLst/>
            </p:spPr>
            <p:txBody>
              <a:bodyPr wrap="none" anchor="ctr"/>
              <a:lstStyle/>
              <a:p>
                <a:endParaRPr lang="en-US"/>
              </a:p>
            </p:txBody>
          </p:sp>
          <p:sp>
            <p:nvSpPr>
              <p:cNvPr id="6165" name="Rectangle 21"/>
              <p:cNvSpPr>
                <a:spLocks noChangeArrowheads="1"/>
              </p:cNvSpPr>
              <p:nvPr/>
            </p:nvSpPr>
            <p:spPr bwMode="auto">
              <a:xfrm>
                <a:off x="2476" y="753"/>
                <a:ext cx="804" cy="34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charset="0"/>
                  </a:rPr>
                  <a:t>Accounting</a:t>
                </a:r>
              </a:p>
              <a:p>
                <a:pPr algn="ctr" eaLnBrk="0" hangingPunct="0"/>
                <a:r>
                  <a:rPr lang="en-US" sz="1400" b="1">
                    <a:latin typeface="Arial" charset="0"/>
                  </a:rPr>
                  <a:t>Dept.</a:t>
                </a:r>
              </a:p>
            </p:txBody>
          </p:sp>
        </p:grpSp>
        <p:grpSp>
          <p:nvGrpSpPr>
            <p:cNvPr id="5" name="Group 25"/>
            <p:cNvGrpSpPr>
              <a:grpSpLocks/>
            </p:cNvGrpSpPr>
            <p:nvPr/>
          </p:nvGrpSpPr>
          <p:grpSpPr bwMode="auto">
            <a:xfrm>
              <a:off x="4497" y="711"/>
              <a:ext cx="714" cy="351"/>
              <a:chOff x="4386" y="711"/>
              <a:chExt cx="782" cy="361"/>
            </a:xfrm>
          </p:grpSpPr>
          <p:sp>
            <p:nvSpPr>
              <p:cNvPr id="6167" name="Rectangle 23"/>
              <p:cNvSpPr>
                <a:spLocks noChangeArrowheads="1"/>
              </p:cNvSpPr>
              <p:nvPr/>
            </p:nvSpPr>
            <p:spPr bwMode="auto">
              <a:xfrm>
                <a:off x="4386" y="711"/>
                <a:ext cx="782" cy="361"/>
              </a:xfrm>
              <a:prstGeom prst="rect">
                <a:avLst/>
              </a:prstGeom>
              <a:noFill/>
              <a:ln w="12700">
                <a:solidFill>
                  <a:schemeClr val="tx1"/>
                </a:solidFill>
                <a:miter lim="800000"/>
                <a:headEnd/>
                <a:tailEnd/>
              </a:ln>
              <a:effectLst/>
            </p:spPr>
            <p:txBody>
              <a:bodyPr wrap="none" anchor="ctr"/>
              <a:lstStyle/>
              <a:p>
                <a:endParaRPr lang="en-US"/>
              </a:p>
            </p:txBody>
          </p:sp>
          <p:sp>
            <p:nvSpPr>
              <p:cNvPr id="6168" name="Rectangle 24"/>
              <p:cNvSpPr>
                <a:spLocks noChangeArrowheads="1"/>
              </p:cNvSpPr>
              <p:nvPr/>
            </p:nvSpPr>
            <p:spPr bwMode="auto">
              <a:xfrm>
                <a:off x="4487" y="714"/>
                <a:ext cx="539" cy="34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charset="0"/>
                  </a:rPr>
                  <a:t>Payroll</a:t>
                </a:r>
              </a:p>
              <a:p>
                <a:pPr algn="ctr" eaLnBrk="0" hangingPunct="0"/>
                <a:r>
                  <a:rPr lang="en-US" sz="1400" b="1">
                    <a:latin typeface="Arial" charset="0"/>
                  </a:rPr>
                  <a:t>Dept.</a:t>
                </a:r>
              </a:p>
            </p:txBody>
          </p:sp>
        </p:grpSp>
        <p:grpSp>
          <p:nvGrpSpPr>
            <p:cNvPr id="6" name="Group 28"/>
            <p:cNvGrpSpPr>
              <a:grpSpLocks/>
            </p:cNvGrpSpPr>
            <p:nvPr/>
          </p:nvGrpSpPr>
          <p:grpSpPr bwMode="auto">
            <a:xfrm>
              <a:off x="877" y="2478"/>
              <a:ext cx="830" cy="488"/>
              <a:chOff x="422" y="2527"/>
              <a:chExt cx="909" cy="501"/>
            </a:xfrm>
          </p:grpSpPr>
          <p:sp>
            <p:nvSpPr>
              <p:cNvPr id="6170" name="Rectangle 26"/>
              <p:cNvSpPr>
                <a:spLocks noChangeArrowheads="1"/>
              </p:cNvSpPr>
              <p:nvPr/>
            </p:nvSpPr>
            <p:spPr bwMode="auto">
              <a:xfrm>
                <a:off x="422" y="2527"/>
                <a:ext cx="909" cy="457"/>
              </a:xfrm>
              <a:prstGeom prst="rect">
                <a:avLst/>
              </a:prstGeom>
              <a:noFill/>
              <a:ln w="12700">
                <a:solidFill>
                  <a:schemeClr val="tx1"/>
                </a:solidFill>
                <a:miter lim="800000"/>
                <a:headEnd/>
                <a:tailEnd/>
              </a:ln>
              <a:effectLst/>
            </p:spPr>
            <p:txBody>
              <a:bodyPr wrap="none" anchor="ctr"/>
              <a:lstStyle/>
              <a:p>
                <a:endParaRPr lang="en-US"/>
              </a:p>
            </p:txBody>
          </p:sp>
          <p:sp>
            <p:nvSpPr>
              <p:cNvPr id="6171" name="Rectangle 27"/>
              <p:cNvSpPr>
                <a:spLocks noChangeArrowheads="1"/>
              </p:cNvSpPr>
              <p:nvPr/>
            </p:nvSpPr>
            <p:spPr bwMode="auto">
              <a:xfrm>
                <a:off x="540" y="2537"/>
                <a:ext cx="648" cy="491"/>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charset="0"/>
                  </a:rPr>
                  <a:t>Ordering</a:t>
                </a:r>
              </a:p>
              <a:p>
                <a:pPr algn="ctr" eaLnBrk="0" hangingPunct="0"/>
                <a:r>
                  <a:rPr lang="en-US" sz="1400" b="1">
                    <a:latin typeface="Arial" charset="0"/>
                  </a:rPr>
                  <a:t>filing</a:t>
                </a:r>
              </a:p>
              <a:p>
                <a:pPr algn="ctr" eaLnBrk="0" hangingPunct="0"/>
                <a:r>
                  <a:rPr lang="en-US" sz="1400" b="1">
                    <a:latin typeface="Arial" charset="0"/>
                  </a:rPr>
                  <a:t>System</a:t>
                </a:r>
              </a:p>
            </p:txBody>
          </p:sp>
        </p:grpSp>
        <p:grpSp>
          <p:nvGrpSpPr>
            <p:cNvPr id="7" name="Group 31"/>
            <p:cNvGrpSpPr>
              <a:grpSpLocks/>
            </p:cNvGrpSpPr>
            <p:nvPr/>
          </p:nvGrpSpPr>
          <p:grpSpPr bwMode="auto">
            <a:xfrm>
              <a:off x="2739" y="2499"/>
              <a:ext cx="688" cy="423"/>
              <a:chOff x="2461" y="2549"/>
              <a:chExt cx="753" cy="435"/>
            </a:xfrm>
          </p:grpSpPr>
          <p:sp>
            <p:nvSpPr>
              <p:cNvPr id="6173" name="Rectangle 29"/>
              <p:cNvSpPr>
                <a:spLocks noChangeArrowheads="1"/>
              </p:cNvSpPr>
              <p:nvPr/>
            </p:nvSpPr>
            <p:spPr bwMode="auto">
              <a:xfrm>
                <a:off x="2461" y="2549"/>
                <a:ext cx="753" cy="435"/>
              </a:xfrm>
              <a:prstGeom prst="rect">
                <a:avLst/>
              </a:prstGeom>
              <a:noFill/>
              <a:ln w="12700">
                <a:solidFill>
                  <a:schemeClr val="tx1"/>
                </a:solidFill>
                <a:miter lim="800000"/>
                <a:headEnd/>
                <a:tailEnd/>
              </a:ln>
              <a:effectLst/>
            </p:spPr>
            <p:txBody>
              <a:bodyPr wrap="none" anchor="ctr"/>
              <a:lstStyle/>
              <a:p>
                <a:endParaRPr lang="en-US"/>
              </a:p>
            </p:txBody>
          </p:sp>
          <p:sp>
            <p:nvSpPr>
              <p:cNvPr id="6174" name="Rectangle 30"/>
              <p:cNvSpPr>
                <a:spLocks noChangeArrowheads="1"/>
              </p:cNvSpPr>
              <p:nvPr/>
            </p:nvSpPr>
            <p:spPr bwMode="auto">
              <a:xfrm>
                <a:off x="2524" y="2597"/>
                <a:ext cx="660" cy="34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charset="0"/>
                  </a:rPr>
                  <a:t>Invoicing</a:t>
                </a:r>
              </a:p>
              <a:p>
                <a:pPr algn="ctr" eaLnBrk="0" hangingPunct="0"/>
                <a:r>
                  <a:rPr lang="en-US" sz="1400" b="1">
                    <a:latin typeface="Arial" charset="0"/>
                  </a:rPr>
                  <a:t>System</a:t>
                </a:r>
              </a:p>
            </p:txBody>
          </p:sp>
        </p:grpSp>
        <p:grpSp>
          <p:nvGrpSpPr>
            <p:cNvPr id="8" name="Group 34"/>
            <p:cNvGrpSpPr>
              <a:grpSpLocks/>
            </p:cNvGrpSpPr>
            <p:nvPr/>
          </p:nvGrpSpPr>
          <p:grpSpPr bwMode="auto">
            <a:xfrm>
              <a:off x="4524" y="2513"/>
              <a:ext cx="627" cy="409"/>
              <a:chOff x="4416" y="2564"/>
              <a:chExt cx="686" cy="420"/>
            </a:xfrm>
          </p:grpSpPr>
          <p:sp>
            <p:nvSpPr>
              <p:cNvPr id="6176" name="Rectangle 32"/>
              <p:cNvSpPr>
                <a:spLocks noChangeArrowheads="1"/>
              </p:cNvSpPr>
              <p:nvPr/>
            </p:nvSpPr>
            <p:spPr bwMode="auto">
              <a:xfrm>
                <a:off x="4416" y="2564"/>
                <a:ext cx="686" cy="420"/>
              </a:xfrm>
              <a:prstGeom prst="rect">
                <a:avLst/>
              </a:prstGeom>
              <a:noFill/>
              <a:ln w="12700">
                <a:solidFill>
                  <a:schemeClr val="tx1"/>
                </a:solidFill>
                <a:miter lim="800000"/>
                <a:headEnd/>
                <a:tailEnd/>
              </a:ln>
              <a:effectLst/>
            </p:spPr>
            <p:txBody>
              <a:bodyPr wrap="none" anchor="ctr"/>
              <a:lstStyle/>
              <a:p>
                <a:endParaRPr lang="en-US"/>
              </a:p>
            </p:txBody>
          </p:sp>
          <p:sp>
            <p:nvSpPr>
              <p:cNvPr id="6177" name="Rectangle 33"/>
              <p:cNvSpPr>
                <a:spLocks noChangeArrowheads="1"/>
              </p:cNvSpPr>
              <p:nvPr/>
            </p:nvSpPr>
            <p:spPr bwMode="auto">
              <a:xfrm>
                <a:off x="4489" y="2611"/>
                <a:ext cx="566" cy="347"/>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charset="0"/>
                  </a:rPr>
                  <a:t>Payroll</a:t>
                </a:r>
              </a:p>
              <a:p>
                <a:pPr algn="ctr" eaLnBrk="0" hangingPunct="0"/>
                <a:r>
                  <a:rPr lang="en-US" sz="1400" b="1">
                    <a:latin typeface="Arial" charset="0"/>
                  </a:rPr>
                  <a:t>System</a:t>
                </a:r>
              </a:p>
            </p:txBody>
          </p:sp>
        </p:grpSp>
        <p:grpSp>
          <p:nvGrpSpPr>
            <p:cNvPr id="9" name="Group 37"/>
            <p:cNvGrpSpPr>
              <a:grpSpLocks/>
            </p:cNvGrpSpPr>
            <p:nvPr/>
          </p:nvGrpSpPr>
          <p:grpSpPr bwMode="auto">
            <a:xfrm>
              <a:off x="831" y="1302"/>
              <a:ext cx="966" cy="914"/>
              <a:chOff x="372" y="1319"/>
              <a:chExt cx="1057" cy="939"/>
            </a:xfrm>
          </p:grpSpPr>
          <p:sp>
            <p:nvSpPr>
              <p:cNvPr id="6179" name="Oval 35"/>
              <p:cNvSpPr>
                <a:spLocks noChangeArrowheads="1"/>
              </p:cNvSpPr>
              <p:nvPr/>
            </p:nvSpPr>
            <p:spPr bwMode="auto">
              <a:xfrm>
                <a:off x="372" y="1319"/>
                <a:ext cx="1057" cy="939"/>
              </a:xfrm>
              <a:prstGeom prst="ellipse">
                <a:avLst/>
              </a:prstGeom>
              <a:noFill/>
              <a:ln w="12700">
                <a:solidFill>
                  <a:schemeClr val="tx1"/>
                </a:solidFill>
                <a:round/>
                <a:headEnd/>
                <a:tailEnd/>
              </a:ln>
              <a:effectLst/>
            </p:spPr>
            <p:txBody>
              <a:bodyPr wrap="none" anchor="ctr"/>
              <a:lstStyle/>
              <a:p>
                <a:endParaRPr lang="en-US"/>
              </a:p>
            </p:txBody>
          </p:sp>
          <p:sp>
            <p:nvSpPr>
              <p:cNvPr id="6180" name="Rectangle 36"/>
              <p:cNvSpPr>
                <a:spLocks noChangeArrowheads="1"/>
              </p:cNvSpPr>
              <p:nvPr/>
            </p:nvSpPr>
            <p:spPr bwMode="auto">
              <a:xfrm>
                <a:off x="563" y="1506"/>
                <a:ext cx="701" cy="549"/>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latin typeface="Arial" charset="0"/>
                  </a:rPr>
                  <a:t>Program</a:t>
                </a:r>
              </a:p>
              <a:p>
                <a:pPr algn="ctr" eaLnBrk="0" hangingPunct="0"/>
                <a:endParaRPr lang="en-US" sz="1600" b="1">
                  <a:latin typeface="Arial" charset="0"/>
                </a:endParaRPr>
              </a:p>
              <a:p>
                <a:pPr algn="ctr" eaLnBrk="0" hangingPunct="0"/>
                <a:r>
                  <a:rPr lang="en-US" sz="1600" b="1">
                    <a:latin typeface="Arial" charset="0"/>
                  </a:rPr>
                  <a:t>A</a:t>
                </a:r>
              </a:p>
            </p:txBody>
          </p:sp>
        </p:grpSp>
        <p:grpSp>
          <p:nvGrpSpPr>
            <p:cNvPr id="10" name="Group 40"/>
            <p:cNvGrpSpPr>
              <a:grpSpLocks/>
            </p:cNvGrpSpPr>
            <p:nvPr/>
          </p:nvGrpSpPr>
          <p:grpSpPr bwMode="auto">
            <a:xfrm>
              <a:off x="2609" y="1295"/>
              <a:ext cx="966" cy="913"/>
              <a:chOff x="2319" y="1311"/>
              <a:chExt cx="1057" cy="939"/>
            </a:xfrm>
          </p:grpSpPr>
          <p:sp>
            <p:nvSpPr>
              <p:cNvPr id="6182" name="Oval 38"/>
              <p:cNvSpPr>
                <a:spLocks noChangeArrowheads="1"/>
              </p:cNvSpPr>
              <p:nvPr/>
            </p:nvSpPr>
            <p:spPr bwMode="auto">
              <a:xfrm>
                <a:off x="2319" y="1311"/>
                <a:ext cx="1057" cy="939"/>
              </a:xfrm>
              <a:prstGeom prst="ellipse">
                <a:avLst/>
              </a:prstGeom>
              <a:noFill/>
              <a:ln w="12700">
                <a:solidFill>
                  <a:schemeClr val="tx1"/>
                </a:solidFill>
                <a:round/>
                <a:headEnd/>
                <a:tailEnd/>
              </a:ln>
              <a:effectLst/>
            </p:spPr>
            <p:txBody>
              <a:bodyPr wrap="none" anchor="ctr"/>
              <a:lstStyle/>
              <a:p>
                <a:endParaRPr lang="en-US"/>
              </a:p>
            </p:txBody>
          </p:sp>
          <p:sp>
            <p:nvSpPr>
              <p:cNvPr id="6183" name="Rectangle 39"/>
              <p:cNvSpPr>
                <a:spLocks noChangeArrowheads="1"/>
              </p:cNvSpPr>
              <p:nvPr/>
            </p:nvSpPr>
            <p:spPr bwMode="auto">
              <a:xfrm>
                <a:off x="2510" y="1499"/>
                <a:ext cx="701" cy="549"/>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dirty="0">
                    <a:latin typeface="Arial" charset="0"/>
                  </a:rPr>
                  <a:t>Program</a:t>
                </a:r>
              </a:p>
              <a:p>
                <a:pPr algn="ctr" eaLnBrk="0" hangingPunct="0"/>
                <a:endParaRPr lang="en-US" sz="1600" b="1" dirty="0">
                  <a:latin typeface="Arial" charset="0"/>
                </a:endParaRPr>
              </a:p>
              <a:p>
                <a:pPr algn="ctr" eaLnBrk="0" hangingPunct="0"/>
                <a:r>
                  <a:rPr lang="en-US" sz="1600" b="1" dirty="0">
                    <a:latin typeface="Arial" charset="0"/>
                  </a:rPr>
                  <a:t>B</a:t>
                </a:r>
              </a:p>
            </p:txBody>
          </p:sp>
        </p:grpSp>
        <p:grpSp>
          <p:nvGrpSpPr>
            <p:cNvPr id="11" name="Group 43"/>
            <p:cNvGrpSpPr>
              <a:grpSpLocks/>
            </p:cNvGrpSpPr>
            <p:nvPr/>
          </p:nvGrpSpPr>
          <p:grpSpPr bwMode="auto">
            <a:xfrm>
              <a:off x="4374" y="1294"/>
              <a:ext cx="965" cy="913"/>
              <a:chOff x="4251" y="1310"/>
              <a:chExt cx="1057" cy="939"/>
            </a:xfrm>
          </p:grpSpPr>
          <p:sp>
            <p:nvSpPr>
              <p:cNvPr id="6185" name="Oval 41"/>
              <p:cNvSpPr>
                <a:spLocks noChangeArrowheads="1"/>
              </p:cNvSpPr>
              <p:nvPr/>
            </p:nvSpPr>
            <p:spPr bwMode="auto">
              <a:xfrm>
                <a:off x="4251" y="1310"/>
                <a:ext cx="1057" cy="939"/>
              </a:xfrm>
              <a:prstGeom prst="ellipse">
                <a:avLst/>
              </a:prstGeom>
              <a:noFill/>
              <a:ln w="12700">
                <a:solidFill>
                  <a:schemeClr val="tx1"/>
                </a:solidFill>
                <a:round/>
                <a:headEnd/>
                <a:tailEnd/>
              </a:ln>
              <a:effectLst/>
            </p:spPr>
            <p:txBody>
              <a:bodyPr wrap="none" anchor="ctr"/>
              <a:lstStyle/>
              <a:p>
                <a:endParaRPr lang="en-US"/>
              </a:p>
            </p:txBody>
          </p:sp>
          <p:sp>
            <p:nvSpPr>
              <p:cNvPr id="6186" name="Rectangle 42"/>
              <p:cNvSpPr>
                <a:spLocks noChangeArrowheads="1"/>
              </p:cNvSpPr>
              <p:nvPr/>
            </p:nvSpPr>
            <p:spPr bwMode="auto">
              <a:xfrm>
                <a:off x="4440" y="1496"/>
                <a:ext cx="708" cy="55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latin typeface="Arial" charset="0"/>
                  </a:rPr>
                  <a:t>Program</a:t>
                </a:r>
              </a:p>
              <a:p>
                <a:pPr algn="ctr" eaLnBrk="0" hangingPunct="0"/>
                <a:endParaRPr lang="en-US" sz="1600" b="1">
                  <a:latin typeface="Arial" charset="0"/>
                </a:endParaRPr>
              </a:p>
              <a:p>
                <a:pPr algn="ctr" eaLnBrk="0" hangingPunct="0"/>
                <a:r>
                  <a:rPr lang="en-US" sz="1600" b="1">
                    <a:latin typeface="Arial" charset="0"/>
                  </a:rPr>
                  <a:t>C</a:t>
                </a:r>
              </a:p>
            </p:txBody>
          </p:sp>
        </p:grpSp>
        <p:sp>
          <p:nvSpPr>
            <p:cNvPr id="6188" name="Line 44"/>
            <p:cNvSpPr>
              <a:spLocks noChangeShapeType="1"/>
            </p:cNvSpPr>
            <p:nvPr/>
          </p:nvSpPr>
          <p:spPr bwMode="auto">
            <a:xfrm flipH="1">
              <a:off x="1236" y="2955"/>
              <a:ext cx="86" cy="403"/>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89" name="Line 45"/>
            <p:cNvSpPr>
              <a:spLocks noChangeShapeType="1"/>
            </p:cNvSpPr>
            <p:nvPr/>
          </p:nvSpPr>
          <p:spPr bwMode="auto">
            <a:xfrm>
              <a:off x="1461" y="2955"/>
              <a:ext cx="690" cy="374"/>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0" name="Line 46"/>
            <p:cNvSpPr>
              <a:spLocks noChangeShapeType="1"/>
            </p:cNvSpPr>
            <p:nvPr/>
          </p:nvSpPr>
          <p:spPr bwMode="auto">
            <a:xfrm>
              <a:off x="1638" y="2955"/>
              <a:ext cx="1466" cy="396"/>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1" name="Line 47"/>
            <p:cNvSpPr>
              <a:spLocks noChangeShapeType="1"/>
            </p:cNvSpPr>
            <p:nvPr/>
          </p:nvSpPr>
          <p:spPr bwMode="auto">
            <a:xfrm>
              <a:off x="3152" y="2947"/>
              <a:ext cx="1" cy="389"/>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2" name="Line 48"/>
            <p:cNvSpPr>
              <a:spLocks noChangeShapeType="1"/>
            </p:cNvSpPr>
            <p:nvPr/>
          </p:nvSpPr>
          <p:spPr bwMode="auto">
            <a:xfrm>
              <a:off x="3274" y="2955"/>
              <a:ext cx="743" cy="34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3" name="Line 49"/>
            <p:cNvSpPr>
              <a:spLocks noChangeShapeType="1"/>
            </p:cNvSpPr>
            <p:nvPr/>
          </p:nvSpPr>
          <p:spPr bwMode="auto">
            <a:xfrm>
              <a:off x="4992" y="2947"/>
              <a:ext cx="54" cy="368"/>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4" name="Line 50"/>
            <p:cNvSpPr>
              <a:spLocks noChangeShapeType="1"/>
            </p:cNvSpPr>
            <p:nvPr/>
          </p:nvSpPr>
          <p:spPr bwMode="auto">
            <a:xfrm>
              <a:off x="1310" y="2234"/>
              <a:ext cx="0" cy="23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5" name="Line 51"/>
            <p:cNvSpPr>
              <a:spLocks noChangeShapeType="1"/>
            </p:cNvSpPr>
            <p:nvPr/>
          </p:nvSpPr>
          <p:spPr bwMode="auto">
            <a:xfrm>
              <a:off x="3109" y="2234"/>
              <a:ext cx="0" cy="244"/>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6" name="Line 52"/>
            <p:cNvSpPr>
              <a:spLocks noChangeShapeType="1"/>
            </p:cNvSpPr>
            <p:nvPr/>
          </p:nvSpPr>
          <p:spPr bwMode="auto">
            <a:xfrm>
              <a:off x="1296" y="1010"/>
              <a:ext cx="0" cy="273"/>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7" name="Line 53"/>
            <p:cNvSpPr>
              <a:spLocks noChangeShapeType="1"/>
            </p:cNvSpPr>
            <p:nvPr/>
          </p:nvSpPr>
          <p:spPr bwMode="auto">
            <a:xfrm>
              <a:off x="3102" y="1110"/>
              <a:ext cx="0" cy="16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8" name="Line 54"/>
            <p:cNvSpPr>
              <a:spLocks noChangeShapeType="1"/>
            </p:cNvSpPr>
            <p:nvPr/>
          </p:nvSpPr>
          <p:spPr bwMode="auto">
            <a:xfrm>
              <a:off x="1394" y="1010"/>
              <a:ext cx="1454" cy="287"/>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9" name="Line 55"/>
            <p:cNvSpPr>
              <a:spLocks noChangeShapeType="1"/>
            </p:cNvSpPr>
            <p:nvPr/>
          </p:nvSpPr>
          <p:spPr bwMode="auto">
            <a:xfrm>
              <a:off x="1597" y="1010"/>
              <a:ext cx="2901" cy="388"/>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0" name="Line 56"/>
            <p:cNvSpPr>
              <a:spLocks noChangeShapeType="1"/>
            </p:cNvSpPr>
            <p:nvPr/>
          </p:nvSpPr>
          <p:spPr bwMode="auto">
            <a:xfrm flipV="1">
              <a:off x="1412" y="1076"/>
              <a:ext cx="1460" cy="243"/>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1" name="Line 57"/>
            <p:cNvSpPr>
              <a:spLocks noChangeShapeType="1"/>
            </p:cNvSpPr>
            <p:nvPr/>
          </p:nvSpPr>
          <p:spPr bwMode="auto">
            <a:xfrm flipV="1">
              <a:off x="1546" y="1054"/>
              <a:ext cx="3058" cy="308"/>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2" name="Line 58"/>
            <p:cNvSpPr>
              <a:spLocks noChangeShapeType="1"/>
            </p:cNvSpPr>
            <p:nvPr/>
          </p:nvSpPr>
          <p:spPr bwMode="auto">
            <a:xfrm flipH="1">
              <a:off x="3414" y="1088"/>
              <a:ext cx="1418" cy="29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3" name="Line 59"/>
            <p:cNvSpPr>
              <a:spLocks noChangeShapeType="1"/>
            </p:cNvSpPr>
            <p:nvPr/>
          </p:nvSpPr>
          <p:spPr bwMode="auto">
            <a:xfrm flipV="1">
              <a:off x="1527" y="2178"/>
              <a:ext cx="1413" cy="31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4" name="Line 60"/>
            <p:cNvSpPr>
              <a:spLocks noChangeShapeType="1"/>
            </p:cNvSpPr>
            <p:nvPr/>
          </p:nvSpPr>
          <p:spPr bwMode="auto">
            <a:xfrm>
              <a:off x="3247" y="2227"/>
              <a:ext cx="1285" cy="266"/>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5" name="Line 61"/>
            <p:cNvSpPr>
              <a:spLocks noChangeShapeType="1"/>
            </p:cNvSpPr>
            <p:nvPr/>
          </p:nvSpPr>
          <p:spPr bwMode="auto">
            <a:xfrm flipV="1">
              <a:off x="1695" y="2084"/>
              <a:ext cx="2827" cy="409"/>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6" name="Line 62"/>
            <p:cNvSpPr>
              <a:spLocks noChangeShapeType="1"/>
            </p:cNvSpPr>
            <p:nvPr/>
          </p:nvSpPr>
          <p:spPr bwMode="auto">
            <a:xfrm flipH="1" flipV="1">
              <a:off x="1673" y="2041"/>
              <a:ext cx="3101" cy="467"/>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7" name="Line 63"/>
            <p:cNvSpPr>
              <a:spLocks noChangeShapeType="1"/>
            </p:cNvSpPr>
            <p:nvPr/>
          </p:nvSpPr>
          <p:spPr bwMode="auto">
            <a:xfrm>
              <a:off x="1563" y="2169"/>
              <a:ext cx="1352" cy="309"/>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grpSp>
      <p:sp>
        <p:nvSpPr>
          <p:cNvPr id="6209" name="Rectangle 65"/>
          <p:cNvSpPr>
            <a:spLocks noGrp="1" noChangeArrowheads="1"/>
          </p:cNvSpPr>
          <p:nvPr>
            <p:ph type="title"/>
          </p:nvPr>
        </p:nvSpPr>
        <p:spPr>
          <a:xfrm>
            <a:off x="0" y="29300"/>
            <a:ext cx="12192000" cy="762000"/>
          </a:xfrm>
        </p:spPr>
        <p:txBody>
          <a:bodyPr>
            <a:normAutofit/>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Database Approach </a:t>
            </a:r>
          </a:p>
        </p:txBody>
      </p:sp>
    </p:spTree>
    <p:extLst>
      <p:ext uri="{BB962C8B-B14F-4D97-AF65-F5344CB8AC3E}">
        <p14:creationId xmlns:p14="http://schemas.microsoft.com/office/powerpoint/2010/main" val="36321624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2" name="Rectangle 4"/>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Problem with File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System/ Disadvantage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24293" name="Rectangle 5"/>
          <p:cNvSpPr>
            <a:spLocks noGrp="1" noChangeArrowheads="1"/>
          </p:cNvSpPr>
          <p:nvPr>
            <p:ph idx="1"/>
          </p:nvPr>
        </p:nvSpPr>
        <p:spPr>
          <a:xfrm>
            <a:off x="-42199" y="1786597"/>
            <a:ext cx="12290471" cy="4390366"/>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14350" indent="-514350">
              <a:buFont typeface="+mj-lt"/>
              <a:buAutoNum type="arabicPeriod"/>
            </a:pPr>
            <a:r>
              <a:rPr lang="en-US" sz="4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File System Data Management</a:t>
            </a:r>
          </a:p>
          <a:p>
            <a:pPr lvl="1"/>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rPr>
              <a:t>Requires extensive programming in third-generation language (3GL)</a:t>
            </a:r>
          </a:p>
          <a:p>
            <a:pPr lvl="1"/>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rPr>
              <a:t>Time consuming</a:t>
            </a:r>
          </a:p>
          <a:p>
            <a:pPr lvl="1"/>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rPr>
              <a:t>Makes ad hoc queries </a:t>
            </a: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impossible</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Slide Number Placeholder 5"/>
          <p:cNvSpPr>
            <a:spLocks noGrp="1"/>
          </p:cNvSpPr>
          <p:nvPr>
            <p:ph type="sldNum" sz="quarter" idx="12"/>
          </p:nvPr>
        </p:nvSpPr>
        <p:spPr/>
        <p:txBody>
          <a:bodyPr/>
          <a:lstStyle/>
          <a:p>
            <a:fld id="{2B621A14-3CA8-4831-A367-362D237B625C}" type="slidenum">
              <a:rPr lang="en-US"/>
              <a:pPr/>
              <a:t>14</a:t>
            </a:fld>
            <a:endParaRPr lang="en-US"/>
          </a:p>
        </p:txBody>
      </p:sp>
    </p:spTree>
    <p:extLst>
      <p:ext uri="{BB962C8B-B14F-4D97-AF65-F5344CB8AC3E}">
        <p14:creationId xmlns:p14="http://schemas.microsoft.com/office/powerpoint/2010/main" val="4276561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2" name="Rectangle 6"/>
          <p:cNvSpPr>
            <a:spLocks noGrp="1" noChangeArrowheads="1"/>
          </p:cNvSpPr>
          <p:nvPr>
            <p:ph type="title"/>
          </p:nvPr>
        </p:nvSpPr>
        <p:spPr>
          <a:xfrm>
            <a:off x="0" y="1"/>
            <a:ext cx="12192000" cy="829994"/>
          </a:xfrm>
        </p:spPr>
        <p:txBody>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Problem with File System </a:t>
            </a:r>
            <a:endParaRPr lang="en-US" dirty="0"/>
          </a:p>
        </p:txBody>
      </p:sp>
      <p:sp>
        <p:nvSpPr>
          <p:cNvPr id="526343" name="Rectangle 7"/>
          <p:cNvSpPr>
            <a:spLocks noGrp="1" noChangeArrowheads="1"/>
          </p:cNvSpPr>
          <p:nvPr>
            <p:ph idx="1"/>
          </p:nvPr>
        </p:nvSpPr>
        <p:spPr>
          <a:xfrm>
            <a:off x="0" y="928468"/>
            <a:ext cx="12192000" cy="5331655"/>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14350" indent="-514350">
              <a:buFont typeface="+mj-lt"/>
              <a:buAutoNum type="arabicPeriod" startAt="2"/>
            </a:pPr>
            <a:r>
              <a:rPr lang="en-US"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Data Dependence</a:t>
            </a:r>
          </a:p>
          <a:p>
            <a:pPr marL="1200150" lvl="1" indent="-742950">
              <a:buFont typeface="+mj-lt"/>
              <a:buAutoNum type="arabicPeriod"/>
            </a:pPr>
            <a:r>
              <a:rPr lang="en-US" sz="3600" b="1" dirty="0">
                <a:ln>
                  <a:prstDash val="solid"/>
                </a:ln>
                <a:effectLst>
                  <a:outerShdw blurRad="88000" dist="50800" dir="5040000" algn="tl">
                    <a:schemeClr val="accent4">
                      <a:tint val="80000"/>
                      <a:satMod val="250000"/>
                      <a:alpha val="45000"/>
                    </a:schemeClr>
                  </a:outerShdw>
                </a:effectLst>
              </a:rPr>
              <a:t>Change  in file’s data characteristics requires modification of data access programs</a:t>
            </a:r>
          </a:p>
          <a:p>
            <a:pPr marL="1200150" lvl="1" indent="-742950">
              <a:buFont typeface="+mj-lt"/>
              <a:buAutoNum type="arabicPeriod"/>
            </a:pPr>
            <a:r>
              <a:rPr lang="en-US" sz="3600" b="1" dirty="0">
                <a:ln>
                  <a:prstDash val="solid"/>
                </a:ln>
                <a:effectLst>
                  <a:outerShdw blurRad="88000" dist="50800" dir="5040000" algn="tl">
                    <a:schemeClr val="accent4">
                      <a:tint val="80000"/>
                      <a:satMod val="250000"/>
                      <a:alpha val="45000"/>
                    </a:schemeClr>
                  </a:outerShdw>
                </a:effectLst>
              </a:rPr>
              <a:t>Must tell program what to do and how</a:t>
            </a:r>
          </a:p>
          <a:p>
            <a:pPr marL="1200150" lvl="1" indent="-742950">
              <a:buFont typeface="+mj-lt"/>
              <a:buAutoNum type="arabicPeriod"/>
            </a:pPr>
            <a:r>
              <a:rPr lang="en-US" sz="3600" b="1" dirty="0">
                <a:ln>
                  <a:prstDash val="solid"/>
                </a:ln>
                <a:effectLst>
                  <a:outerShdw blurRad="88000" dist="50800" dir="5040000" algn="tl">
                    <a:schemeClr val="accent4">
                      <a:tint val="80000"/>
                      <a:satMod val="250000"/>
                      <a:alpha val="45000"/>
                    </a:schemeClr>
                  </a:outerShdw>
                </a:effectLst>
              </a:rPr>
              <a:t>Makes file systems cumbersome from programming and data management views</a:t>
            </a:r>
          </a:p>
          <a:p>
            <a:pPr marL="514350" indent="-514350">
              <a:spcBef>
                <a:spcPct val="50000"/>
              </a:spcBef>
              <a:buFont typeface="+mj-lt"/>
              <a:buAutoNum type="arabicPeriod" startAt="2"/>
            </a:pPr>
            <a:r>
              <a:rPr lang="en-US"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Structural Dependence</a:t>
            </a:r>
          </a:p>
          <a:p>
            <a:pPr marL="1200150" lvl="1" indent="-742950">
              <a:buFont typeface="+mj-lt"/>
              <a:buAutoNum type="arabicPeriod"/>
            </a:pPr>
            <a:r>
              <a:rPr lang="en-US" sz="3600" b="1" dirty="0">
                <a:ln>
                  <a:prstDash val="solid"/>
                </a:ln>
                <a:effectLst>
                  <a:outerShdw blurRad="88000" dist="50800" dir="5040000" algn="tl">
                    <a:schemeClr val="accent4">
                      <a:tint val="80000"/>
                      <a:satMod val="250000"/>
                      <a:alpha val="45000"/>
                    </a:schemeClr>
                  </a:outerShdw>
                </a:effectLst>
              </a:rPr>
              <a:t>Change in file structure requires modification of related programs.</a:t>
            </a:r>
          </a:p>
        </p:txBody>
      </p:sp>
      <p:sp>
        <p:nvSpPr>
          <p:cNvPr id="4" name="Slide Number Placeholder 5"/>
          <p:cNvSpPr>
            <a:spLocks noGrp="1"/>
          </p:cNvSpPr>
          <p:nvPr>
            <p:ph type="sldNum" sz="quarter" idx="12"/>
          </p:nvPr>
        </p:nvSpPr>
        <p:spPr/>
        <p:txBody>
          <a:bodyPr/>
          <a:lstStyle/>
          <a:p>
            <a:fld id="{6C6D2DA3-DE0E-4E09-8CB2-78851A04EAFF}" type="slidenum">
              <a:rPr lang="en-US"/>
              <a:pPr/>
              <a:t>15</a:t>
            </a:fld>
            <a:endParaRPr lang="en-US"/>
          </a:p>
        </p:txBody>
      </p:sp>
    </p:spTree>
    <p:extLst>
      <p:ext uri="{BB962C8B-B14F-4D97-AF65-F5344CB8AC3E}">
        <p14:creationId xmlns:p14="http://schemas.microsoft.com/office/powerpoint/2010/main" val="1801386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9" name="Rectangle 5"/>
          <p:cNvSpPr>
            <a:spLocks noGrp="1" noChangeArrowheads="1"/>
          </p:cNvSpPr>
          <p:nvPr>
            <p:ph idx="1"/>
          </p:nvPr>
        </p:nvSpPr>
        <p:spPr>
          <a:xfrm>
            <a:off x="0" y="1125415"/>
            <a:ext cx="12192000" cy="5331656"/>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14350" indent="-514350">
              <a:buNone/>
            </a:pPr>
            <a:r>
              <a:rPr lang="en-US" sz="4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4. Data </a:t>
            </a:r>
            <a:r>
              <a:rPr lang="en-US" sz="4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Redundancy</a:t>
            </a:r>
          </a:p>
          <a:p>
            <a:pPr marL="971550" lvl="1" indent="-514350">
              <a:buFont typeface="+mj-lt"/>
              <a:buAutoNum type="arabicPeriod"/>
            </a:pPr>
            <a:r>
              <a:rPr lang="en-US" sz="4000" b="1" dirty="0">
                <a:ln>
                  <a:prstDash val="solid"/>
                </a:ln>
                <a:effectLst>
                  <a:outerShdw blurRad="88000" dist="50800" dir="5040000" algn="tl">
                    <a:schemeClr val="accent4">
                      <a:tint val="80000"/>
                      <a:satMod val="250000"/>
                      <a:alpha val="45000"/>
                    </a:schemeClr>
                  </a:outerShdw>
                </a:effectLst>
              </a:rPr>
              <a:t>Different and conflicting versions of same </a:t>
            </a:r>
            <a:r>
              <a:rPr lang="en-US" sz="4000" b="1" dirty="0" smtClean="0">
                <a:ln>
                  <a:prstDash val="solid"/>
                </a:ln>
                <a:effectLst>
                  <a:outerShdw blurRad="88000" dist="50800" dir="5040000" algn="tl">
                    <a:schemeClr val="accent4">
                      <a:tint val="80000"/>
                      <a:satMod val="250000"/>
                      <a:alpha val="45000"/>
                    </a:schemeClr>
                  </a:outerShdw>
                </a:effectLst>
              </a:rPr>
              <a:t>data</a:t>
            </a:r>
            <a:endParaRPr lang="en-US" sz="4000" b="1" dirty="0">
              <a:ln>
                <a:prstDash val="solid"/>
              </a:ln>
              <a:effectLst>
                <a:outerShdw blurRad="88000" dist="50800" dir="5040000" algn="tl">
                  <a:schemeClr val="accent4">
                    <a:tint val="80000"/>
                    <a:satMod val="250000"/>
                    <a:alpha val="45000"/>
                  </a:schemeClr>
                </a:outerShdw>
              </a:effectLst>
            </a:endParaRPr>
          </a:p>
          <a:p>
            <a:pPr marL="971550" lvl="1" indent="-514350">
              <a:buFont typeface="+mj-lt"/>
              <a:buAutoNum type="arabicPeriod"/>
            </a:pPr>
            <a:r>
              <a:rPr lang="en-US" sz="4000" b="1" dirty="0">
                <a:ln>
                  <a:prstDash val="solid"/>
                </a:ln>
                <a:effectLst>
                  <a:outerShdw blurRad="88000" dist="50800" dir="5040000" algn="tl">
                    <a:schemeClr val="accent4">
                      <a:tint val="80000"/>
                      <a:satMod val="250000"/>
                      <a:alpha val="45000"/>
                    </a:schemeClr>
                  </a:outerShdw>
                </a:effectLst>
              </a:rPr>
              <a:t>Results of uncontrolled data redundancy</a:t>
            </a:r>
          </a:p>
          <a:p>
            <a:pPr marL="1371600" lvl="2" indent="-457200">
              <a:buFont typeface="+mj-lt"/>
              <a:buAutoNum type="arabicPeriod"/>
            </a:pPr>
            <a:r>
              <a:rPr lang="en-US" sz="3600" b="1" dirty="0">
                <a:ln>
                  <a:prstDash val="solid"/>
                </a:ln>
                <a:solidFill>
                  <a:srgbClr val="92D050"/>
                </a:solidFill>
                <a:effectLst>
                  <a:outerShdw blurRad="88000" dist="50800" dir="5040000" algn="tl">
                    <a:schemeClr val="accent4">
                      <a:tint val="80000"/>
                      <a:satMod val="250000"/>
                      <a:alpha val="45000"/>
                    </a:schemeClr>
                  </a:outerShdw>
                </a:effectLst>
              </a:rPr>
              <a:t>Data anomalies</a:t>
            </a:r>
          </a:p>
          <a:p>
            <a:pPr marL="1828800" lvl="3" indent="-457200">
              <a:buFont typeface="+mj-lt"/>
              <a:buAutoNum type="arabicPeriod"/>
            </a:pPr>
            <a:r>
              <a:rPr lang="en-US" sz="3200" b="1" dirty="0">
                <a:ln>
                  <a:prstDash val="solid"/>
                </a:ln>
                <a:solidFill>
                  <a:schemeClr val="tx1">
                    <a:lumMod val="95000"/>
                  </a:schemeClr>
                </a:solidFill>
                <a:effectLst>
                  <a:outerShdw blurRad="88000" dist="50800" dir="5040000" algn="tl">
                    <a:schemeClr val="accent4">
                      <a:tint val="80000"/>
                      <a:satMod val="250000"/>
                      <a:alpha val="45000"/>
                    </a:schemeClr>
                  </a:outerShdw>
                </a:effectLst>
              </a:rPr>
              <a:t>Modification</a:t>
            </a:r>
          </a:p>
          <a:p>
            <a:pPr marL="1828800" lvl="3" indent="-457200">
              <a:buFont typeface="+mj-lt"/>
              <a:buAutoNum type="arabicPeriod"/>
            </a:pPr>
            <a:r>
              <a:rPr lang="en-US" sz="3200" b="1" dirty="0">
                <a:ln>
                  <a:prstDash val="solid"/>
                </a:ln>
                <a:solidFill>
                  <a:schemeClr val="tx1">
                    <a:lumMod val="95000"/>
                  </a:schemeClr>
                </a:solidFill>
                <a:effectLst>
                  <a:outerShdw blurRad="88000" dist="50800" dir="5040000" algn="tl">
                    <a:schemeClr val="accent4">
                      <a:tint val="80000"/>
                      <a:satMod val="250000"/>
                      <a:alpha val="45000"/>
                    </a:schemeClr>
                  </a:outerShdw>
                </a:effectLst>
              </a:rPr>
              <a:t>Insertion</a:t>
            </a:r>
          </a:p>
          <a:p>
            <a:pPr marL="1828800" lvl="3" indent="-457200">
              <a:buFont typeface="+mj-lt"/>
              <a:buAutoNum type="arabicPeriod"/>
            </a:pPr>
            <a:r>
              <a:rPr lang="en-US" sz="3200" b="1" dirty="0">
                <a:ln>
                  <a:prstDash val="solid"/>
                </a:ln>
                <a:solidFill>
                  <a:schemeClr val="tx1">
                    <a:lumMod val="95000"/>
                  </a:schemeClr>
                </a:solidFill>
                <a:effectLst>
                  <a:outerShdw blurRad="88000" dist="50800" dir="5040000" algn="tl">
                    <a:schemeClr val="accent4">
                      <a:tint val="80000"/>
                      <a:satMod val="250000"/>
                      <a:alpha val="45000"/>
                    </a:schemeClr>
                  </a:outerShdw>
                </a:effectLst>
              </a:rPr>
              <a:t>Deletion</a:t>
            </a:r>
          </a:p>
          <a:p>
            <a:pPr marL="1371600" lvl="2" indent="-457200">
              <a:buFont typeface="+mj-lt"/>
              <a:buAutoNum type="arabicPeriod"/>
            </a:pPr>
            <a:r>
              <a:rPr lang="en-US" sz="3600" b="1" dirty="0">
                <a:ln>
                  <a:prstDash val="solid"/>
                </a:ln>
                <a:solidFill>
                  <a:srgbClr val="92D050"/>
                </a:solidFill>
                <a:effectLst>
                  <a:outerShdw blurRad="88000" dist="50800" dir="5040000" algn="tl">
                    <a:schemeClr val="accent4">
                      <a:tint val="80000"/>
                      <a:satMod val="250000"/>
                      <a:alpha val="45000"/>
                    </a:schemeClr>
                  </a:outerShdw>
                </a:effectLst>
              </a:rPr>
              <a:t>Data inconsistency</a:t>
            </a:r>
          </a:p>
          <a:p>
            <a:pPr marL="1828800" lvl="3" indent="-457200">
              <a:buFont typeface="+mj-lt"/>
              <a:buAutoNum type="arabicPeriod"/>
            </a:pPr>
            <a:r>
              <a:rPr lang="en-US" sz="3200" b="1" dirty="0">
                <a:ln>
                  <a:prstDash val="solid"/>
                </a:ln>
                <a:solidFill>
                  <a:schemeClr val="tx1">
                    <a:lumMod val="95000"/>
                  </a:schemeClr>
                </a:solidFill>
                <a:effectLst>
                  <a:outerShdw blurRad="88000" dist="50800" dir="5040000" algn="tl">
                    <a:schemeClr val="accent4">
                      <a:tint val="80000"/>
                      <a:satMod val="250000"/>
                      <a:alpha val="45000"/>
                    </a:schemeClr>
                  </a:outerShdw>
                </a:effectLst>
              </a:rPr>
              <a:t>Lack of data integrity</a:t>
            </a:r>
          </a:p>
        </p:txBody>
      </p:sp>
      <p:sp>
        <p:nvSpPr>
          <p:cNvPr id="4" name="Slide Number Placeholder 5"/>
          <p:cNvSpPr>
            <a:spLocks noGrp="1"/>
          </p:cNvSpPr>
          <p:nvPr>
            <p:ph type="sldNum" sz="quarter" idx="12"/>
          </p:nvPr>
        </p:nvSpPr>
        <p:spPr/>
        <p:txBody>
          <a:bodyPr/>
          <a:lstStyle/>
          <a:p>
            <a:fld id="{350C091B-92A1-4680-B1DB-50D6D517695C}" type="slidenum">
              <a:rPr lang="en-US"/>
              <a:pPr/>
              <a:t>16</a:t>
            </a:fld>
            <a:endParaRPr lang="en-US"/>
          </a:p>
        </p:txBody>
      </p:sp>
      <p:sp>
        <p:nvSpPr>
          <p:cNvPr id="6" name="Rectangle 6"/>
          <p:cNvSpPr>
            <a:spLocks noGrp="1" noChangeArrowheads="1"/>
          </p:cNvSpPr>
          <p:nvPr>
            <p:ph type="title"/>
          </p:nvPr>
        </p:nvSpPr>
        <p:spPr>
          <a:xfrm>
            <a:off x="0" y="1"/>
            <a:ext cx="12192000" cy="829994"/>
          </a:xfrm>
        </p:spPr>
        <p:txBody>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Problem with File System </a:t>
            </a:r>
            <a:endParaRPr lang="en-US" dirty="0"/>
          </a:p>
        </p:txBody>
      </p:sp>
    </p:spTree>
    <p:extLst>
      <p:ext uri="{BB962C8B-B14F-4D97-AF65-F5344CB8AC3E}">
        <p14:creationId xmlns:p14="http://schemas.microsoft.com/office/powerpoint/2010/main" val="2194059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59307" y="152400"/>
            <a:ext cx="11750723" cy="1143000"/>
          </a:xfrm>
        </p:spPr>
        <p:txBody>
          <a:bodyPr>
            <a:noAutofit/>
          </a:bodyPr>
          <a:lstStyle/>
          <a:p>
            <a:pPr algn="ctr"/>
            <a:r>
              <a:rPr lang="en-US" sz="8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Why DBMS</a:t>
            </a:r>
          </a:p>
        </p:txBody>
      </p:sp>
      <p:sp>
        <p:nvSpPr>
          <p:cNvPr id="17413" name="Rectangle 3"/>
          <p:cNvSpPr>
            <a:spLocks noGrp="1" noChangeArrowheads="1"/>
          </p:cNvSpPr>
          <p:nvPr>
            <p:ph idx="1"/>
          </p:nvPr>
        </p:nvSpPr>
        <p:spPr>
          <a:xfrm>
            <a:off x="0" y="1143000"/>
            <a:ext cx="12010030" cy="4953000"/>
          </a:xfrm>
        </p:spPr>
        <p:txBody>
          <a:bodyPr>
            <a:noAutofit/>
          </a:bodyPr>
          <a:lstStyle/>
          <a:p>
            <a:pPr lvl="1" eaLnBrk="1" hangingPunct="1">
              <a:lnSpc>
                <a:spcPct val="200000"/>
              </a:lnSpc>
              <a:buFont typeface="Wingdings" panose="05000000000000000000" pitchFamily="2" charset="2"/>
              <a:buChar char="ü"/>
            </a:pPr>
            <a:r>
              <a:rPr lang="en-US" sz="3200" dirty="0"/>
              <a:t>Makes data management more efficient and effective</a:t>
            </a:r>
          </a:p>
          <a:p>
            <a:pPr lvl="1" eaLnBrk="1" hangingPunct="1">
              <a:lnSpc>
                <a:spcPct val="200000"/>
              </a:lnSpc>
              <a:buFont typeface="Wingdings" panose="05000000000000000000" pitchFamily="2" charset="2"/>
              <a:buChar char="ü"/>
            </a:pPr>
            <a:r>
              <a:rPr lang="en-US" sz="3200" dirty="0"/>
              <a:t>Query </a:t>
            </a:r>
            <a:r>
              <a:rPr lang="en-US" sz="3600" dirty="0"/>
              <a:t>language</a:t>
            </a:r>
            <a:r>
              <a:rPr lang="en-US" sz="3200" dirty="0"/>
              <a:t> allows quick answers to </a:t>
            </a:r>
            <a:r>
              <a:rPr lang="en-US" sz="3200" i="1" dirty="0"/>
              <a:t>ad hoc</a:t>
            </a:r>
            <a:r>
              <a:rPr lang="en-US" sz="3200" dirty="0"/>
              <a:t> queries</a:t>
            </a:r>
          </a:p>
          <a:p>
            <a:pPr lvl="1" eaLnBrk="1" hangingPunct="1">
              <a:lnSpc>
                <a:spcPct val="200000"/>
              </a:lnSpc>
              <a:buFont typeface="Wingdings" panose="05000000000000000000" pitchFamily="2" charset="2"/>
              <a:buChar char="ü"/>
            </a:pPr>
            <a:r>
              <a:rPr lang="en-US" sz="3200" dirty="0"/>
              <a:t>Provides better access to more and better-managed data</a:t>
            </a:r>
          </a:p>
          <a:p>
            <a:pPr lvl="1" eaLnBrk="1" hangingPunct="1">
              <a:lnSpc>
                <a:spcPct val="200000"/>
              </a:lnSpc>
              <a:buFont typeface="Wingdings" panose="05000000000000000000" pitchFamily="2" charset="2"/>
              <a:buChar char="ü"/>
            </a:pPr>
            <a:r>
              <a:rPr lang="en-US" sz="3200" dirty="0"/>
              <a:t>Promotes integrated view of organization’s operations </a:t>
            </a:r>
          </a:p>
          <a:p>
            <a:pPr lvl="1" eaLnBrk="1" hangingPunct="1">
              <a:lnSpc>
                <a:spcPct val="200000"/>
              </a:lnSpc>
              <a:buFont typeface="Wingdings" panose="05000000000000000000" pitchFamily="2" charset="2"/>
              <a:buChar char="ü"/>
            </a:pPr>
            <a:r>
              <a:rPr lang="en-US" sz="3200" dirty="0"/>
              <a:t>Reduces the probability of inconsistent </a:t>
            </a:r>
            <a:r>
              <a:rPr lang="en-US" dirty="0"/>
              <a:t>data</a:t>
            </a:r>
          </a:p>
        </p:txBody>
      </p:sp>
      <p:sp>
        <p:nvSpPr>
          <p:cNvPr id="17411" name="Slide Number Placeholder 4"/>
          <p:cNvSpPr>
            <a:spLocks noGrp="1"/>
          </p:cNvSpPr>
          <p:nvPr>
            <p:ph type="sldNum" sz="quarter" idx="12"/>
          </p:nvPr>
        </p:nvSpPr>
        <p:spPr>
          <a:noFill/>
        </p:spPr>
        <p:txBody>
          <a:bodyPr/>
          <a:lstStyle/>
          <a:p>
            <a:fld id="{5A9254CD-E009-4714-8DC2-7BF5F6499667}" type="slidenum">
              <a:rPr lang="en-US">
                <a:latin typeface="Times New Roman" pitchFamily="18" charset="0"/>
              </a:rPr>
              <a:pPr/>
              <a:t>17</a:t>
            </a:fld>
            <a:endParaRPr lang="en-US">
              <a:latin typeface="Times New Roman" pitchFamily="18" charset="0"/>
            </a:endParaRPr>
          </a:p>
        </p:txBody>
      </p:sp>
    </p:spTree>
    <p:extLst>
      <p:ext uri="{BB962C8B-B14F-4D97-AF65-F5344CB8AC3E}">
        <p14:creationId xmlns:p14="http://schemas.microsoft.com/office/powerpoint/2010/main" val="25613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2209800" y="0"/>
            <a:ext cx="7772400" cy="1143000"/>
          </a:xfrm>
        </p:spPr>
        <p:txBody>
          <a:bodyPr>
            <a:normAutofit/>
          </a:bodyPr>
          <a:lstStyle/>
          <a:p>
            <a:pPr eaLnBrk="1" hangingPunct="1"/>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DBMS Manages Interaction</a:t>
            </a:r>
          </a:p>
        </p:txBody>
      </p:sp>
      <p:sp>
        <p:nvSpPr>
          <p:cNvPr id="18435" name="Slide Number Placeholder 4"/>
          <p:cNvSpPr>
            <a:spLocks noGrp="1"/>
          </p:cNvSpPr>
          <p:nvPr>
            <p:ph type="sldNum" sz="quarter" idx="12"/>
          </p:nvPr>
        </p:nvSpPr>
        <p:spPr>
          <a:noFill/>
        </p:spPr>
        <p:txBody>
          <a:bodyPr/>
          <a:lstStyle/>
          <a:p>
            <a:fld id="{4BB75E43-0842-49E9-99D7-7EAC60774623}" type="slidenum">
              <a:rPr lang="en-US">
                <a:latin typeface="Times New Roman" pitchFamily="18" charset="0"/>
              </a:rPr>
              <a:pPr/>
              <a:t>18</a:t>
            </a:fld>
            <a:endParaRPr lang="en-US">
              <a:latin typeface="Times New Roman" pitchFamily="18" charset="0"/>
            </a:endParaRPr>
          </a:p>
        </p:txBody>
      </p:sp>
      <p:pic>
        <p:nvPicPr>
          <p:cNvPr id="18436" name="Picture 7"/>
          <p:cNvPicPr>
            <a:picLocks noChangeAspect="1" noChangeArrowheads="1"/>
          </p:cNvPicPr>
          <p:nvPr/>
        </p:nvPicPr>
        <p:blipFill>
          <a:blip r:embed="rId3" cstate="print"/>
          <a:srcRect/>
          <a:stretch>
            <a:fillRect/>
          </a:stretch>
        </p:blipFill>
        <p:spPr bwMode="auto">
          <a:xfrm>
            <a:off x="1752600" y="914400"/>
            <a:ext cx="8686800" cy="5257800"/>
          </a:xfrm>
          <a:prstGeom prst="rect">
            <a:avLst/>
          </a:prstGeom>
          <a:noFill/>
          <a:ln w="12700">
            <a:noFill/>
            <a:miter lim="800000"/>
            <a:headEnd/>
            <a:tailEnd/>
          </a:ln>
        </p:spPr>
      </p:pic>
      <p:sp>
        <p:nvSpPr>
          <p:cNvPr id="18438" name="Rectangle 6"/>
          <p:cNvSpPr>
            <a:spLocks noChangeArrowheads="1"/>
          </p:cNvSpPr>
          <p:nvPr/>
        </p:nvSpPr>
        <p:spPr bwMode="auto">
          <a:xfrm>
            <a:off x="7974903" y="5029201"/>
            <a:ext cx="1109471" cy="366767"/>
          </a:xfrm>
          <a:prstGeom prst="rect">
            <a:avLst/>
          </a:prstGeom>
          <a:noFill/>
          <a:ln w="12700">
            <a:noFill/>
            <a:miter lim="800000"/>
            <a:headEnd/>
            <a:tailEnd/>
          </a:ln>
        </p:spPr>
        <p:txBody>
          <a:bodyPr wrap="none" lIns="90488" tIns="44450" rIns="90488" bIns="44450">
            <a:spAutoFit/>
          </a:bodyPr>
          <a:lstStyle/>
          <a:p>
            <a:pPr algn="ctr">
              <a:spcBef>
                <a:spcPct val="0"/>
              </a:spcBef>
              <a:buClrTx/>
              <a:buSzTx/>
              <a:buFontTx/>
              <a:buNone/>
            </a:pPr>
            <a:r>
              <a:rPr lang="en-US"/>
              <a:t>Figure 1.2</a:t>
            </a:r>
            <a:endParaRPr lang="en-US" sz="2000" b="1"/>
          </a:p>
        </p:txBody>
      </p:sp>
    </p:spTree>
    <p:extLst>
      <p:ext uri="{BB962C8B-B14F-4D97-AF65-F5344CB8AC3E}">
        <p14:creationId xmlns:p14="http://schemas.microsoft.com/office/powerpoint/2010/main" val="406589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25"/>
            <a:ext cx="12192000" cy="132556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What are the advantages of DBMS over File Oriented System?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109183" y="1349488"/>
            <a:ext cx="11696130" cy="5283324"/>
          </a:xfrm>
        </p:spPr>
        <p:txBody>
          <a:bodyPr>
            <a:normAutofit fontScale="70000" lnSpcReduction="2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400050" indent="-514350">
              <a:lnSpc>
                <a:spcPct val="170000"/>
              </a:lnSpc>
              <a:buFont typeface="+mj-lt"/>
              <a:buAutoNum type="arabicPeriod"/>
            </a:pPr>
            <a:r>
              <a:rPr lang="en-US" sz="4600" b="1" dirty="0">
                <a:ln w="1905"/>
                <a:effectLst>
                  <a:innerShdw blurRad="69850" dist="43180" dir="5400000">
                    <a:srgbClr val="000000">
                      <a:alpha val="65000"/>
                    </a:srgbClr>
                  </a:innerShdw>
                </a:effectLst>
              </a:rPr>
              <a:t>Enforcement of </a:t>
            </a:r>
            <a:r>
              <a:rPr lang="en-US" sz="4600" b="1" dirty="0" smtClean="0">
                <a:ln w="1905"/>
                <a:effectLst>
                  <a:innerShdw blurRad="69850" dist="43180" dir="5400000">
                    <a:srgbClr val="000000">
                      <a:alpha val="65000"/>
                    </a:srgbClr>
                  </a:innerShdw>
                </a:effectLst>
              </a:rPr>
              <a:t>integrity   </a:t>
            </a:r>
          </a:p>
          <a:p>
            <a:pPr marL="400050" indent="-514350">
              <a:lnSpc>
                <a:spcPct val="170000"/>
              </a:lnSpc>
              <a:buFont typeface="+mj-lt"/>
              <a:buAutoNum type="arabicPeriod"/>
            </a:pPr>
            <a:r>
              <a:rPr lang="en-US" sz="4600" b="1" dirty="0" smtClean="0">
                <a:ln w="1905"/>
                <a:effectLst>
                  <a:innerShdw blurRad="69850" dist="43180" dir="5400000">
                    <a:srgbClr val="000000">
                      <a:alpha val="65000"/>
                    </a:srgbClr>
                  </a:innerShdw>
                </a:effectLst>
              </a:rPr>
              <a:t>Transaction management</a:t>
            </a:r>
          </a:p>
          <a:p>
            <a:pPr marL="400050" indent="-514350">
              <a:lnSpc>
                <a:spcPct val="170000"/>
              </a:lnSpc>
              <a:buFont typeface="+mj-lt"/>
              <a:buAutoNum type="arabicPeriod"/>
            </a:pPr>
            <a:r>
              <a:rPr lang="en-US" sz="4600" b="1" dirty="0" smtClean="0">
                <a:ln w="1905"/>
                <a:effectLst>
                  <a:innerShdw blurRad="69850" dist="43180" dir="5400000">
                    <a:srgbClr val="000000">
                      <a:alpha val="65000"/>
                    </a:srgbClr>
                  </a:innerShdw>
                </a:effectLst>
              </a:rPr>
              <a:t>Backup </a:t>
            </a:r>
            <a:r>
              <a:rPr lang="en-US" sz="4600" b="1" dirty="0">
                <a:ln w="1905"/>
                <a:effectLst>
                  <a:innerShdw blurRad="69850" dist="43180" dir="5400000">
                    <a:srgbClr val="000000">
                      <a:alpha val="65000"/>
                    </a:srgbClr>
                  </a:innerShdw>
                </a:effectLst>
              </a:rPr>
              <a:t>and recovery</a:t>
            </a:r>
          </a:p>
          <a:p>
            <a:pPr marL="400050" indent="-514350">
              <a:lnSpc>
                <a:spcPct val="170000"/>
              </a:lnSpc>
              <a:buFont typeface="+mj-lt"/>
              <a:buAutoNum type="arabicPeriod"/>
            </a:pPr>
            <a:r>
              <a:rPr lang="en-US" sz="4600" b="1" dirty="0">
                <a:ln w="1905"/>
                <a:effectLst>
                  <a:innerShdw blurRad="69850" dist="43180" dir="5400000">
                    <a:srgbClr val="000000">
                      <a:alpha val="65000"/>
                    </a:srgbClr>
                  </a:innerShdw>
                </a:effectLst>
              </a:rPr>
              <a:t>Security Management</a:t>
            </a:r>
          </a:p>
          <a:p>
            <a:pPr marL="400050" indent="-514350">
              <a:lnSpc>
                <a:spcPct val="170000"/>
              </a:lnSpc>
              <a:buFont typeface="+mj-lt"/>
              <a:buAutoNum type="arabicPeriod"/>
            </a:pPr>
            <a:r>
              <a:rPr lang="en-US" sz="4600" b="1" dirty="0">
                <a:ln w="1905"/>
                <a:effectLst>
                  <a:innerShdw blurRad="69850" dist="43180" dir="5400000">
                    <a:srgbClr val="000000">
                      <a:alpha val="65000"/>
                    </a:srgbClr>
                  </a:innerShdw>
                </a:effectLst>
              </a:rPr>
              <a:t>Concurrency Control</a:t>
            </a:r>
          </a:p>
          <a:p>
            <a:pPr marL="400050" indent="-514350">
              <a:lnSpc>
                <a:spcPct val="170000"/>
              </a:lnSpc>
              <a:buFont typeface="+mj-lt"/>
              <a:buAutoNum type="arabicPeriod"/>
            </a:pPr>
            <a:r>
              <a:rPr lang="en-US" sz="4600" b="1" dirty="0">
                <a:ln w="1905"/>
                <a:effectLst>
                  <a:innerShdw blurRad="69850" dist="43180" dir="5400000">
                    <a:srgbClr val="000000">
                      <a:alpha val="65000"/>
                    </a:srgbClr>
                  </a:innerShdw>
                </a:effectLst>
              </a:rPr>
              <a:t>Storage Management</a:t>
            </a:r>
          </a:p>
          <a:p>
            <a:pPr marL="514350" indent="-514350">
              <a:lnSpc>
                <a:spcPct val="170000"/>
              </a:lnSpc>
              <a:buFont typeface="+mj-lt"/>
              <a:buAutoNum type="arabicPeriod"/>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284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132556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TOPICS TO BE COVERED </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211020" y="1252028"/>
            <a:ext cx="12192000" cy="5760720"/>
          </a:xfrm>
        </p:spPr>
        <p:txBody>
          <a:bodyPr>
            <a:normAutofit/>
          </a:bodyPr>
          <a:lstStyle/>
          <a:p>
            <a:pPr marL="514350" indent="-514350">
              <a:lnSpc>
                <a:spcPct val="100000"/>
              </a:lnSpc>
              <a:buFont typeface="+mj-lt"/>
              <a:buAutoNum type="arabicPeriod"/>
            </a:pPr>
            <a:r>
              <a:rPr lang="en-US" sz="4400" dirty="0"/>
              <a:t>Difference between Data, Information, </a:t>
            </a:r>
            <a:endParaRPr lang="en-US" sz="4400" dirty="0" smtClean="0"/>
          </a:p>
          <a:p>
            <a:pPr marL="514350" indent="-514350">
              <a:lnSpc>
                <a:spcPct val="100000"/>
              </a:lnSpc>
              <a:buFont typeface="+mj-lt"/>
              <a:buAutoNum type="arabicPeriod"/>
            </a:pPr>
            <a:r>
              <a:rPr lang="en-US" sz="4400" dirty="0" smtClean="0"/>
              <a:t>Data </a:t>
            </a:r>
            <a:r>
              <a:rPr lang="en-US" sz="4400" dirty="0"/>
              <a:t>Processing &amp; Data Management. </a:t>
            </a:r>
            <a:endParaRPr lang="en-US" sz="4400" dirty="0" smtClean="0"/>
          </a:p>
          <a:p>
            <a:pPr marL="514350" indent="-514350">
              <a:lnSpc>
                <a:spcPct val="100000"/>
              </a:lnSpc>
              <a:buFont typeface="+mj-lt"/>
              <a:buAutoNum type="arabicPeriod"/>
            </a:pPr>
            <a:r>
              <a:rPr lang="en-US" sz="4400" dirty="0" smtClean="0"/>
              <a:t>File </a:t>
            </a:r>
            <a:r>
              <a:rPr lang="en-US" sz="4400" dirty="0"/>
              <a:t>Oriented Approach, </a:t>
            </a:r>
            <a:endParaRPr lang="en-US" sz="4400" dirty="0" smtClean="0"/>
          </a:p>
          <a:p>
            <a:pPr marL="514350" indent="-514350">
              <a:lnSpc>
                <a:spcPct val="100000"/>
              </a:lnSpc>
              <a:buFont typeface="+mj-lt"/>
              <a:buAutoNum type="arabicPeriod"/>
            </a:pPr>
            <a:r>
              <a:rPr lang="en-US" sz="4400" dirty="0" smtClean="0"/>
              <a:t>Database </a:t>
            </a:r>
            <a:r>
              <a:rPr lang="en-US" sz="4400" dirty="0"/>
              <a:t>oriented approach to Data Management</a:t>
            </a:r>
            <a:r>
              <a:rPr lang="en-US" sz="4400" dirty="0" smtClean="0"/>
              <a:t>,</a:t>
            </a:r>
          </a:p>
          <a:p>
            <a:pPr marL="514350" indent="-514350">
              <a:lnSpc>
                <a:spcPct val="100000"/>
              </a:lnSpc>
              <a:buFont typeface="+mj-lt"/>
              <a:buAutoNum type="arabicPeriod"/>
            </a:pPr>
            <a:r>
              <a:rPr lang="en-US" sz="4400" dirty="0" smtClean="0"/>
              <a:t> </a:t>
            </a:r>
            <a:r>
              <a:rPr lang="en-US" sz="4400" dirty="0"/>
              <a:t>Need for DBMS</a:t>
            </a:r>
            <a:r>
              <a:rPr lang="en-US" sz="4400" dirty="0" smtClean="0"/>
              <a:t>,</a:t>
            </a:r>
          </a:p>
          <a:p>
            <a:pPr marL="514350" indent="-514350">
              <a:lnSpc>
                <a:spcPct val="100000"/>
              </a:lnSpc>
              <a:buFont typeface="+mj-lt"/>
              <a:buAutoNum type="arabicPeriod"/>
            </a:pPr>
            <a:r>
              <a:rPr lang="en-US" sz="4400" dirty="0" smtClean="0"/>
              <a:t> Characteristic </a:t>
            </a:r>
            <a:r>
              <a:rPr lang="en-US" sz="4400" dirty="0"/>
              <a:t>of Database</a:t>
            </a:r>
            <a:r>
              <a:rPr lang="en-US" dirty="0" smtClean="0"/>
              <a:t>,</a:t>
            </a:r>
          </a:p>
        </p:txBody>
      </p:sp>
    </p:spTree>
    <p:extLst>
      <p:ext uri="{BB962C8B-B14F-4D97-AF65-F5344CB8AC3E}">
        <p14:creationId xmlns:p14="http://schemas.microsoft.com/office/powerpoint/2010/main" val="3186244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28" y="55629"/>
            <a:ext cx="10515600" cy="132556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1:-Enforcement of integrity</a:t>
            </a:r>
          </a:p>
        </p:txBody>
      </p:sp>
      <p:sp>
        <p:nvSpPr>
          <p:cNvPr id="3" name="Content Placeholder 2"/>
          <p:cNvSpPr>
            <a:spLocks noGrp="1"/>
          </p:cNvSpPr>
          <p:nvPr>
            <p:ph idx="1"/>
          </p:nvPr>
        </p:nvSpPr>
        <p:spPr>
          <a:xfrm>
            <a:off x="0" y="1406768"/>
            <a:ext cx="12192000" cy="4909625"/>
          </a:xfrm>
        </p:spPr>
        <p:txBody>
          <a:bodyPr>
            <a:normAutofit/>
          </a:bodyPr>
          <a:lstStyle/>
          <a:p>
            <a:pPr algn="just">
              <a:lnSpc>
                <a:spcPct val="100000"/>
              </a:lnSpc>
            </a:pPr>
            <a:r>
              <a:rPr lang="en-US" sz="4400" dirty="0" smtClean="0"/>
              <a:t>It is necessary for the data values stored in a database to be consistent in certain way.</a:t>
            </a:r>
          </a:p>
          <a:p>
            <a:pPr algn="just">
              <a:lnSpc>
                <a:spcPct val="100000"/>
              </a:lnSpc>
            </a:pPr>
            <a:r>
              <a:rPr lang="en-US" sz="4400" dirty="0" smtClean="0"/>
              <a:t>By defining  validation rule.</a:t>
            </a:r>
          </a:p>
          <a:p>
            <a:pPr algn="just">
              <a:lnSpc>
                <a:spcPct val="100000"/>
              </a:lnSpc>
            </a:pPr>
            <a:r>
              <a:rPr lang="en-US" sz="4400" dirty="0" smtClean="0"/>
              <a:t>Example:-Account balance of any account should not be less than 1000. Such integrity can be maintained by centralized control on database.</a:t>
            </a:r>
          </a:p>
          <a:p>
            <a:pPr algn="just"/>
            <a:endParaRPr lang="en-US" sz="4400" dirty="0"/>
          </a:p>
        </p:txBody>
      </p:sp>
    </p:spTree>
    <p:extLst>
      <p:ext uri="{BB962C8B-B14F-4D97-AF65-F5344CB8AC3E}">
        <p14:creationId xmlns:p14="http://schemas.microsoft.com/office/powerpoint/2010/main" val="214742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2:-Transaction Management</a:t>
            </a:r>
          </a:p>
        </p:txBody>
      </p:sp>
      <p:sp>
        <p:nvSpPr>
          <p:cNvPr id="3" name="Content Placeholder 2"/>
          <p:cNvSpPr>
            <a:spLocks noGrp="1"/>
          </p:cNvSpPr>
          <p:nvPr>
            <p:ph idx="1"/>
          </p:nvPr>
        </p:nvSpPr>
        <p:spPr>
          <a:xfrm>
            <a:off x="-1" y="1119116"/>
            <a:ext cx="12078269" cy="5738884"/>
          </a:xfrm>
        </p:spPr>
        <p:txBody>
          <a:bodyPr>
            <a:normAutofit/>
          </a:bodyPr>
          <a:lstStyle/>
          <a:p>
            <a:pPr algn="just"/>
            <a:r>
              <a:rPr lang="en-US" dirty="0" smtClean="0">
                <a:solidFill>
                  <a:srgbClr val="FF0000"/>
                </a:solidFill>
              </a:rPr>
              <a:t>Transaction is an action that is used to perform some manipulation on data stored in the database. </a:t>
            </a:r>
          </a:p>
          <a:p>
            <a:pPr algn="just"/>
            <a:r>
              <a:rPr lang="en-US" dirty="0" smtClean="0">
                <a:solidFill>
                  <a:srgbClr val="0070C0"/>
                </a:solidFill>
              </a:rPr>
              <a:t>A DBMS is responsible for supporting all the required operations on the database</a:t>
            </a:r>
            <a:r>
              <a:rPr lang="en-US" dirty="0" smtClean="0"/>
              <a:t>.</a:t>
            </a:r>
          </a:p>
          <a:p>
            <a:pPr algn="just"/>
            <a:r>
              <a:rPr lang="en-US" dirty="0" smtClean="0">
                <a:solidFill>
                  <a:srgbClr val="FF0000"/>
                </a:solidFill>
              </a:rPr>
              <a:t>Execution of transaction required ACID Property.</a:t>
            </a:r>
          </a:p>
          <a:p>
            <a:pPr lvl="1" algn="just"/>
            <a:r>
              <a:rPr lang="en-US" dirty="0" smtClean="0">
                <a:solidFill>
                  <a:srgbClr val="C00000"/>
                </a:solidFill>
              </a:rPr>
              <a:t>Atomicity(A):-</a:t>
            </a:r>
            <a:r>
              <a:rPr lang="en-US" dirty="0" smtClean="0"/>
              <a:t>All operation of a transaction will take place or none will  take effect.</a:t>
            </a:r>
          </a:p>
          <a:p>
            <a:pPr lvl="1" algn="just"/>
            <a:r>
              <a:rPr lang="en-US" dirty="0" smtClean="0">
                <a:solidFill>
                  <a:srgbClr val="C00000"/>
                </a:solidFill>
              </a:rPr>
              <a:t>Consistency(C )</a:t>
            </a:r>
            <a:r>
              <a:rPr lang="en-US" dirty="0" smtClean="0"/>
              <a:t>:-All records related to that transaction must be accurate.</a:t>
            </a:r>
          </a:p>
          <a:p>
            <a:pPr lvl="1" algn="just"/>
            <a:r>
              <a:rPr lang="en-US" dirty="0" smtClean="0">
                <a:solidFill>
                  <a:srgbClr val="C00000"/>
                </a:solidFill>
              </a:rPr>
              <a:t>Isolation(I):-</a:t>
            </a:r>
            <a:r>
              <a:rPr lang="en-US" dirty="0" smtClean="0"/>
              <a:t>when two  or more transactions run concurrently their effect must be isolated from each other.</a:t>
            </a:r>
          </a:p>
          <a:p>
            <a:pPr lvl="1" algn="just"/>
            <a:r>
              <a:rPr lang="en-US" dirty="0" smtClean="0">
                <a:solidFill>
                  <a:srgbClr val="C00000"/>
                </a:solidFill>
              </a:rPr>
              <a:t>Durability(D):-</a:t>
            </a:r>
            <a:r>
              <a:rPr lang="en-US" dirty="0" smtClean="0"/>
              <a:t>once transaction is complete its effect should not lost event if system fails immediately after transaction.</a:t>
            </a:r>
            <a:endParaRPr lang="en-US" dirty="0"/>
          </a:p>
        </p:txBody>
      </p:sp>
    </p:spTree>
    <p:extLst>
      <p:ext uri="{BB962C8B-B14F-4D97-AF65-F5344CB8AC3E}">
        <p14:creationId xmlns:p14="http://schemas.microsoft.com/office/powerpoint/2010/main" val="397418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3"/>
            <a:ext cx="10515600" cy="132556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3:-Backup &amp; Recovery</a:t>
            </a:r>
          </a:p>
        </p:txBody>
      </p:sp>
      <p:sp>
        <p:nvSpPr>
          <p:cNvPr id="3" name="Content Placeholder 2"/>
          <p:cNvSpPr>
            <a:spLocks noGrp="1"/>
          </p:cNvSpPr>
          <p:nvPr>
            <p:ph idx="1"/>
          </p:nvPr>
        </p:nvSpPr>
        <p:spPr>
          <a:xfrm>
            <a:off x="-1" y="1572400"/>
            <a:ext cx="11969087" cy="5032375"/>
          </a:xfrm>
        </p:spPr>
        <p:txBody>
          <a:bodyPr>
            <a:noAutofit/>
          </a:bodyPr>
          <a:lstStyle/>
          <a:p>
            <a:pPr algn="just">
              <a:lnSpc>
                <a:spcPct val="150000"/>
              </a:lnSpc>
            </a:pP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This feature ensures restoration of the previous state in case of logical or physical corruption or loss of data.</a:t>
            </a:r>
          </a:p>
          <a:p>
            <a:pPr algn="just">
              <a:lnSpc>
                <a:spcPct val="150000"/>
              </a:lnSpc>
            </a:pP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 DBMS keeps backup of copies of the  database.</a:t>
            </a:r>
          </a:p>
          <a:p>
            <a:pPr algn="just">
              <a:lnSpc>
                <a:spcPct val="150000"/>
              </a:lnSpc>
            </a:pP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It keeps a log of all operation performed in the database so that data can be restored.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9919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4:-Security Management</a:t>
            </a:r>
          </a:p>
        </p:txBody>
      </p:sp>
      <p:sp>
        <p:nvSpPr>
          <p:cNvPr id="3" name="Content Placeholder 2"/>
          <p:cNvSpPr>
            <a:spLocks noGrp="1"/>
          </p:cNvSpPr>
          <p:nvPr>
            <p:ph idx="1"/>
          </p:nvPr>
        </p:nvSpPr>
        <p:spPr>
          <a:xfrm>
            <a:off x="0" y="1825625"/>
            <a:ext cx="12192000" cy="4351338"/>
          </a:xfrm>
        </p:spPr>
        <p:txBody>
          <a:bodyPr>
            <a:noAutofit/>
          </a:bodyPr>
          <a:lstStyle/>
          <a:p>
            <a:pPr algn="just">
              <a:lnSpc>
                <a:spcPct val="150000"/>
              </a:lnSpc>
            </a:pPr>
            <a:r>
              <a:rPr lang="en-US" sz="3200" dirty="0" smtClean="0"/>
              <a:t>Preventing unauthorized database users from  accessing the database.</a:t>
            </a:r>
          </a:p>
          <a:p>
            <a:pPr algn="just">
              <a:lnSpc>
                <a:spcPct val="150000"/>
              </a:lnSpc>
            </a:pPr>
            <a:r>
              <a:rPr lang="en-US" sz="3200" dirty="0" smtClean="0"/>
              <a:t>Preventing user from manipulating any information  which is not related the that user.</a:t>
            </a:r>
          </a:p>
          <a:p>
            <a:pPr algn="just">
              <a:lnSpc>
                <a:spcPct val="150000"/>
              </a:lnSpc>
            </a:pPr>
            <a:r>
              <a:rPr lang="en-US" sz="3200" dirty="0" smtClean="0"/>
              <a:t>Protecting data to prevent unauthorized  users from reading or understanding the content by encrypting it.</a:t>
            </a:r>
          </a:p>
          <a:p>
            <a:pPr>
              <a:lnSpc>
                <a:spcPct val="150000"/>
              </a:lnSpc>
              <a:buNone/>
            </a:pPr>
            <a:endParaRPr lang="en-US" sz="3200" dirty="0"/>
          </a:p>
        </p:txBody>
      </p:sp>
    </p:spTree>
    <p:extLst>
      <p:ext uri="{BB962C8B-B14F-4D97-AF65-F5344CB8AC3E}">
        <p14:creationId xmlns:p14="http://schemas.microsoft.com/office/powerpoint/2010/main" val="6160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5:-Concurrency Control</a:t>
            </a:r>
          </a:p>
        </p:txBody>
      </p:sp>
      <p:sp>
        <p:nvSpPr>
          <p:cNvPr id="3" name="Content Placeholder 2"/>
          <p:cNvSpPr>
            <a:spLocks noGrp="1"/>
          </p:cNvSpPr>
          <p:nvPr>
            <p:ph idx="1"/>
          </p:nvPr>
        </p:nvSpPr>
        <p:spPr>
          <a:xfrm>
            <a:off x="0" y="1505243"/>
            <a:ext cx="12192000" cy="4768948"/>
          </a:xfrm>
        </p:spPr>
        <p:txBody>
          <a:bodyPr/>
          <a:lstStyle/>
          <a:p>
            <a:pPr algn="just">
              <a:lnSpc>
                <a:spcPct val="150000"/>
              </a:lnSpc>
            </a:pPr>
            <a:r>
              <a:rPr lang="en-US" dirty="0" smtClean="0"/>
              <a:t>Simultaneous access of a single database by multiple users/ programs is possible. </a:t>
            </a:r>
          </a:p>
          <a:p>
            <a:pPr algn="just">
              <a:lnSpc>
                <a:spcPct val="150000"/>
              </a:lnSpc>
            </a:pPr>
            <a:r>
              <a:rPr lang="en-US" dirty="0" smtClean="0"/>
              <a:t>Under this feature following issues are handled by DBMS</a:t>
            </a:r>
          </a:p>
          <a:p>
            <a:pPr lvl="1" algn="just">
              <a:lnSpc>
                <a:spcPct val="150000"/>
              </a:lnSpc>
            </a:pPr>
            <a:r>
              <a:rPr lang="en-US" dirty="0" smtClean="0"/>
              <a:t>A wrong view of the database state by one user while other user is updating content of database.</a:t>
            </a:r>
          </a:p>
          <a:p>
            <a:pPr lvl="1" algn="just">
              <a:lnSpc>
                <a:spcPct val="150000"/>
              </a:lnSpc>
            </a:pPr>
            <a:r>
              <a:rPr lang="en-US" dirty="0" smtClean="0"/>
              <a:t>Updation by multiple users, may lead to inconsistent state.</a:t>
            </a:r>
            <a:endParaRPr lang="en-US" dirty="0"/>
          </a:p>
        </p:txBody>
      </p:sp>
    </p:spTree>
    <p:extLst>
      <p:ext uri="{BB962C8B-B14F-4D97-AF65-F5344CB8AC3E}">
        <p14:creationId xmlns:p14="http://schemas.microsoft.com/office/powerpoint/2010/main" val="271638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4" algn="ctr" rtl="0">
              <a:lnSpc>
                <a:spcPct val="90000"/>
              </a:lnSpc>
              <a:spcBef>
                <a:spcPct val="0"/>
              </a:spcBef>
            </a:pPr>
            <a:r>
              <a:rPr lang="en-US" sz="44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rPr>
              <a:t>6. Storage </a:t>
            </a:r>
            <a:r>
              <a:rPr lang="en-US" sz="4400" b="1" kern="1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rPr>
              <a:t>Management</a:t>
            </a:r>
            <a:r>
              <a:rPr lang="en-US" sz="3600" b="1" dirty="0" smtClean="0">
                <a:ln w="1905"/>
                <a:effectLst>
                  <a:innerShdw blurRad="69850" dist="43180" dir="5400000">
                    <a:srgbClr val="000000">
                      <a:alpha val="65000"/>
                    </a:srgbClr>
                  </a:innerShdw>
                </a:effectLst>
              </a:rPr>
              <a:t/>
            </a:r>
            <a:br>
              <a:rPr lang="en-US" sz="3600" b="1" dirty="0" smtClean="0">
                <a:ln w="1905"/>
                <a:effectLst>
                  <a:innerShdw blurRad="69850" dist="43180" dir="5400000">
                    <a:srgbClr val="000000">
                      <a:alpha val="65000"/>
                    </a:srgbClr>
                  </a:innerShdw>
                </a:effectLst>
              </a:rPr>
            </a:br>
            <a:endParaRPr lang="en-US" dirty="0"/>
          </a:p>
        </p:txBody>
      </p:sp>
      <p:sp>
        <p:nvSpPr>
          <p:cNvPr id="3" name="Content Placeholder 2"/>
          <p:cNvSpPr>
            <a:spLocks noGrp="1"/>
          </p:cNvSpPr>
          <p:nvPr>
            <p:ph idx="1"/>
          </p:nvPr>
        </p:nvSpPr>
        <p:spPr>
          <a:xfrm>
            <a:off x="0" y="1688123"/>
            <a:ext cx="12192000" cy="4586068"/>
          </a:xfrm>
        </p:spPr>
        <p:txBody>
          <a:bodyPr>
            <a:normAutofit/>
          </a:bodyPr>
          <a:lstStyle/>
          <a:p>
            <a:r>
              <a:rPr lang="en-US" sz="4000" dirty="0" smtClean="0"/>
              <a:t>DBMS manages data very efficiently and effectively.</a:t>
            </a:r>
          </a:p>
          <a:p>
            <a:r>
              <a:rPr lang="en-US" sz="4000" dirty="0" smtClean="0"/>
              <a:t>The process is automated.</a:t>
            </a:r>
          </a:p>
          <a:p>
            <a:endParaRPr lang="en-US" sz="4000" dirty="0"/>
          </a:p>
        </p:txBody>
      </p:sp>
    </p:spTree>
    <p:extLst>
      <p:ext uri="{BB962C8B-B14F-4D97-AF65-F5344CB8AC3E}">
        <p14:creationId xmlns:p14="http://schemas.microsoft.com/office/powerpoint/2010/main" val="203403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6" name="Rectangle 6"/>
          <p:cNvSpPr>
            <a:spLocks noGrp="1" noChangeArrowheads="1"/>
          </p:cNvSpPr>
          <p:nvPr>
            <p:ph type="title"/>
          </p:nvPr>
        </p:nvSpPr>
        <p:spPr>
          <a:xfrm>
            <a:off x="0" y="0"/>
            <a:ext cx="12412980" cy="8382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Benefits of Database Technology</a:t>
            </a:r>
          </a:p>
        </p:txBody>
      </p:sp>
      <p:sp>
        <p:nvSpPr>
          <p:cNvPr id="542727" name="Rectangle 7"/>
          <p:cNvSpPr>
            <a:spLocks noGrp="1" noChangeArrowheads="1"/>
          </p:cNvSpPr>
          <p:nvPr>
            <p:ph idx="1"/>
          </p:nvPr>
        </p:nvSpPr>
        <p:spPr>
          <a:xfrm>
            <a:off x="0" y="838199"/>
            <a:ext cx="12412980" cy="6316981"/>
          </a:xfrm>
        </p:spPr>
        <p:txBody>
          <a:bodyPr>
            <a:noAutofit/>
          </a:bodyPr>
          <a:lstStyle/>
          <a:p>
            <a:pPr>
              <a:lnSpc>
                <a:spcPct val="100000"/>
              </a:lnSpc>
              <a:spcAft>
                <a:spcPct val="40000"/>
              </a:spcAft>
            </a:pPr>
            <a:r>
              <a:rPr lang="en-US" sz="3200" b="1" dirty="0"/>
              <a:t>Controlling redundancy in data storage and in development and maintenance efforts.</a:t>
            </a:r>
          </a:p>
          <a:p>
            <a:pPr>
              <a:lnSpc>
                <a:spcPct val="100000"/>
              </a:lnSpc>
              <a:spcAft>
                <a:spcPct val="40000"/>
              </a:spcAft>
            </a:pPr>
            <a:r>
              <a:rPr lang="en-US" sz="3200" b="1" dirty="0">
                <a:solidFill>
                  <a:schemeClr val="accent4">
                    <a:lumMod val="60000"/>
                    <a:lumOff val="40000"/>
                  </a:schemeClr>
                </a:solidFill>
              </a:rPr>
              <a:t>Sharing of data among multiple users.</a:t>
            </a:r>
          </a:p>
          <a:p>
            <a:pPr>
              <a:lnSpc>
                <a:spcPct val="100000"/>
              </a:lnSpc>
              <a:spcAft>
                <a:spcPct val="40000"/>
              </a:spcAft>
            </a:pPr>
            <a:r>
              <a:rPr lang="en-US" sz="3200" b="1" dirty="0"/>
              <a:t>Restricting unauthorized access to data.</a:t>
            </a:r>
          </a:p>
          <a:p>
            <a:pPr>
              <a:lnSpc>
                <a:spcPct val="100000"/>
              </a:lnSpc>
              <a:spcAft>
                <a:spcPct val="40000"/>
              </a:spcAft>
            </a:pPr>
            <a:r>
              <a:rPr lang="en-US" sz="3200" b="1" dirty="0">
                <a:solidFill>
                  <a:schemeClr val="accent4">
                    <a:lumMod val="60000"/>
                    <a:lumOff val="40000"/>
                  </a:schemeClr>
                </a:solidFill>
              </a:rPr>
              <a:t>Providing multiple interfaces to different classes of users</a:t>
            </a:r>
            <a:r>
              <a:rPr lang="en-US" sz="3200" b="1" dirty="0"/>
              <a:t>.</a:t>
            </a:r>
          </a:p>
          <a:p>
            <a:pPr>
              <a:lnSpc>
                <a:spcPct val="100000"/>
              </a:lnSpc>
              <a:spcAft>
                <a:spcPct val="40000"/>
              </a:spcAft>
            </a:pPr>
            <a:r>
              <a:rPr lang="en-US" sz="3200" b="1" dirty="0"/>
              <a:t>Representing complex relationships among data.</a:t>
            </a:r>
          </a:p>
          <a:p>
            <a:pPr>
              <a:lnSpc>
                <a:spcPct val="100000"/>
              </a:lnSpc>
              <a:spcAft>
                <a:spcPct val="40000"/>
              </a:spcAft>
            </a:pPr>
            <a:r>
              <a:rPr lang="en-US" sz="3200" b="1" dirty="0">
                <a:solidFill>
                  <a:schemeClr val="accent4">
                    <a:lumMod val="60000"/>
                    <a:lumOff val="40000"/>
                  </a:schemeClr>
                </a:solidFill>
              </a:rPr>
              <a:t>Enforcing integrity constraints on the database</a:t>
            </a:r>
            <a:r>
              <a:rPr lang="en-US" sz="3200" b="1" dirty="0" smtClean="0">
                <a:solidFill>
                  <a:srgbClr val="C00000"/>
                </a:solidFill>
              </a:rPr>
              <a:t>.</a:t>
            </a:r>
            <a:endParaRPr lang="en-US" sz="3200" b="1" dirty="0">
              <a:solidFill>
                <a:srgbClr val="C00000"/>
              </a:solidFill>
            </a:endParaRPr>
          </a:p>
        </p:txBody>
      </p:sp>
      <p:sp>
        <p:nvSpPr>
          <p:cNvPr id="4" name="Slide Number Placeholder 5"/>
          <p:cNvSpPr>
            <a:spLocks noGrp="1"/>
          </p:cNvSpPr>
          <p:nvPr>
            <p:ph type="sldNum" sz="quarter" idx="12"/>
          </p:nvPr>
        </p:nvSpPr>
        <p:spPr/>
        <p:txBody>
          <a:bodyPr/>
          <a:lstStyle/>
          <a:p>
            <a:fld id="{E74EFA64-3F23-4EE2-9E53-41E7F96A7341}" type="slidenum">
              <a:rPr lang="en-US"/>
              <a:pPr/>
              <a:t>26</a:t>
            </a:fld>
            <a:endParaRPr lang="en-US"/>
          </a:p>
        </p:txBody>
      </p:sp>
    </p:spTree>
    <p:extLst>
      <p:ext uri="{BB962C8B-B14F-4D97-AF65-F5344CB8AC3E}">
        <p14:creationId xmlns:p14="http://schemas.microsoft.com/office/powerpoint/2010/main" val="1559726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6" name="Rectangle 6"/>
          <p:cNvSpPr>
            <a:spLocks noGrp="1" noChangeArrowheads="1"/>
          </p:cNvSpPr>
          <p:nvPr>
            <p:ph type="title"/>
          </p:nvPr>
        </p:nvSpPr>
        <p:spPr>
          <a:xfrm>
            <a:off x="0" y="0"/>
            <a:ext cx="12412980" cy="8382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Benefits of Database Technology</a:t>
            </a:r>
          </a:p>
        </p:txBody>
      </p:sp>
      <p:sp>
        <p:nvSpPr>
          <p:cNvPr id="542727" name="Rectangle 7"/>
          <p:cNvSpPr>
            <a:spLocks noGrp="1" noChangeArrowheads="1"/>
          </p:cNvSpPr>
          <p:nvPr>
            <p:ph idx="1"/>
          </p:nvPr>
        </p:nvSpPr>
        <p:spPr>
          <a:xfrm>
            <a:off x="0" y="838199"/>
            <a:ext cx="12412980" cy="6316981"/>
          </a:xfrm>
        </p:spPr>
        <p:txBody>
          <a:bodyPr>
            <a:noAutofit/>
          </a:bodyPr>
          <a:lstStyle/>
          <a:p>
            <a:pPr>
              <a:lnSpc>
                <a:spcPct val="80000"/>
              </a:lnSpc>
              <a:spcAft>
                <a:spcPct val="40000"/>
              </a:spcAft>
            </a:pPr>
            <a:r>
              <a:rPr lang="en-US" sz="4400" b="1" dirty="0" smtClean="0">
                <a:solidFill>
                  <a:schemeClr val="accent4">
                    <a:lumMod val="60000"/>
                    <a:lumOff val="40000"/>
                  </a:schemeClr>
                </a:solidFill>
              </a:rPr>
              <a:t>Providing </a:t>
            </a:r>
            <a:r>
              <a:rPr lang="en-US" sz="4400" b="1" dirty="0">
                <a:solidFill>
                  <a:schemeClr val="accent4">
                    <a:lumMod val="60000"/>
                    <a:lumOff val="40000"/>
                  </a:schemeClr>
                </a:solidFill>
              </a:rPr>
              <a:t>backup and recovery services.</a:t>
            </a:r>
          </a:p>
          <a:p>
            <a:pPr>
              <a:lnSpc>
                <a:spcPct val="80000"/>
              </a:lnSpc>
              <a:spcAft>
                <a:spcPct val="40000"/>
              </a:spcAft>
            </a:pPr>
            <a:r>
              <a:rPr lang="en-US" sz="4400" b="1" dirty="0"/>
              <a:t>Potential for enforcing standards.</a:t>
            </a:r>
          </a:p>
          <a:p>
            <a:pPr>
              <a:lnSpc>
                <a:spcPct val="80000"/>
              </a:lnSpc>
              <a:spcAft>
                <a:spcPct val="40000"/>
              </a:spcAft>
            </a:pPr>
            <a:r>
              <a:rPr lang="en-US" sz="4400" b="1" dirty="0">
                <a:solidFill>
                  <a:schemeClr val="accent4">
                    <a:lumMod val="60000"/>
                    <a:lumOff val="40000"/>
                  </a:schemeClr>
                </a:solidFill>
              </a:rPr>
              <a:t>Flexibility to change data structures.</a:t>
            </a:r>
          </a:p>
          <a:p>
            <a:pPr>
              <a:lnSpc>
                <a:spcPct val="80000"/>
              </a:lnSpc>
              <a:spcAft>
                <a:spcPct val="40000"/>
              </a:spcAft>
            </a:pPr>
            <a:r>
              <a:rPr lang="en-US" sz="4400" b="1" dirty="0"/>
              <a:t>Reduced application development time.</a:t>
            </a:r>
          </a:p>
          <a:p>
            <a:pPr>
              <a:lnSpc>
                <a:spcPct val="80000"/>
              </a:lnSpc>
              <a:spcAft>
                <a:spcPct val="40000"/>
              </a:spcAft>
            </a:pPr>
            <a:r>
              <a:rPr lang="en-US" sz="4400" b="1" dirty="0">
                <a:solidFill>
                  <a:schemeClr val="accent4">
                    <a:lumMod val="60000"/>
                    <a:lumOff val="40000"/>
                  </a:schemeClr>
                </a:solidFill>
              </a:rPr>
              <a:t>Availability of up-to-date information.</a:t>
            </a:r>
          </a:p>
          <a:p>
            <a:pPr>
              <a:lnSpc>
                <a:spcPct val="80000"/>
              </a:lnSpc>
              <a:spcAft>
                <a:spcPct val="40000"/>
              </a:spcAft>
            </a:pPr>
            <a:r>
              <a:rPr lang="en-US" sz="4400" b="1" dirty="0"/>
              <a:t>Economies of scale.</a:t>
            </a:r>
          </a:p>
        </p:txBody>
      </p:sp>
      <p:sp>
        <p:nvSpPr>
          <p:cNvPr id="4" name="Slide Number Placeholder 5"/>
          <p:cNvSpPr>
            <a:spLocks noGrp="1"/>
          </p:cNvSpPr>
          <p:nvPr>
            <p:ph type="sldNum" sz="quarter" idx="12"/>
          </p:nvPr>
        </p:nvSpPr>
        <p:spPr/>
        <p:txBody>
          <a:bodyPr/>
          <a:lstStyle/>
          <a:p>
            <a:fld id="{E74EFA64-3F23-4EE2-9E53-41E7F96A7341}" type="slidenum">
              <a:rPr lang="en-US"/>
              <a:pPr/>
              <a:t>27</a:t>
            </a:fld>
            <a:endParaRPr lang="en-US"/>
          </a:p>
        </p:txBody>
      </p:sp>
    </p:spTree>
    <p:extLst>
      <p:ext uri="{BB962C8B-B14F-4D97-AF65-F5344CB8AC3E}">
        <p14:creationId xmlns:p14="http://schemas.microsoft.com/office/powerpoint/2010/main" val="1559726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 y="-1"/>
            <a:ext cx="12603480" cy="1825625"/>
          </a:xfrm>
        </p:spPr>
        <p:txBody>
          <a:bodyPr>
            <a:normAutofit/>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Characteristics of </a:t>
            </a: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DBMS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48740"/>
            <a:ext cx="12192000" cy="5509260"/>
          </a:xfrm>
        </p:spPr>
        <p:txBody>
          <a:bodyPr>
            <a:normAutofit/>
          </a:bodyPr>
          <a:lstStyle/>
          <a:p>
            <a:pPr algn="just">
              <a:lnSpc>
                <a:spcPct val="100000"/>
              </a:lnSpc>
            </a:pPr>
            <a:r>
              <a:rPr lang="en-US" sz="4400" dirty="0" smtClean="0"/>
              <a:t>Self describing nature of database System.</a:t>
            </a:r>
          </a:p>
          <a:p>
            <a:pPr algn="just">
              <a:lnSpc>
                <a:spcPct val="100000"/>
              </a:lnSpc>
            </a:pPr>
            <a:r>
              <a:rPr lang="en-US" sz="4400" dirty="0" smtClean="0">
                <a:solidFill>
                  <a:schemeClr val="accent4">
                    <a:lumMod val="60000"/>
                    <a:lumOff val="40000"/>
                  </a:schemeClr>
                </a:solidFill>
              </a:rPr>
              <a:t>Insulation between programs, data and data abstraction</a:t>
            </a:r>
          </a:p>
          <a:p>
            <a:pPr algn="just">
              <a:lnSpc>
                <a:spcPct val="100000"/>
              </a:lnSpc>
            </a:pPr>
            <a:r>
              <a:rPr lang="en-US" sz="4400" dirty="0" smtClean="0"/>
              <a:t>Support of multiple view of data.</a:t>
            </a:r>
          </a:p>
          <a:p>
            <a:pPr algn="just">
              <a:lnSpc>
                <a:spcPct val="100000"/>
              </a:lnSpc>
            </a:pPr>
            <a:r>
              <a:rPr lang="en-US" sz="4400" dirty="0" smtClean="0">
                <a:solidFill>
                  <a:schemeClr val="accent4">
                    <a:lumMod val="60000"/>
                    <a:lumOff val="40000"/>
                  </a:schemeClr>
                </a:solidFill>
              </a:rPr>
              <a:t>Sharing of data and multiuser transaction processing</a:t>
            </a:r>
            <a:r>
              <a:rPr lang="en-US" sz="4400" dirty="0" smtClean="0"/>
              <a:t>.</a:t>
            </a:r>
            <a:endParaRPr lang="en-US" sz="4400" dirty="0"/>
          </a:p>
        </p:txBody>
      </p:sp>
    </p:spTree>
    <p:extLst>
      <p:ext uri="{BB962C8B-B14F-4D97-AF65-F5344CB8AC3E}">
        <p14:creationId xmlns:p14="http://schemas.microsoft.com/office/powerpoint/2010/main" val="3838194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28468"/>
          </a:xfrm>
        </p:spPr>
        <p:txBody>
          <a:bodyPr>
            <a:normAutofit/>
          </a:bodyPr>
          <a:lstStyle/>
          <a:p>
            <a:pPr algn="ctr"/>
            <a:r>
              <a:rPr lang="en-US" sz="6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Characteristics data in Database</a:t>
            </a:r>
          </a:p>
        </p:txBody>
      </p:sp>
      <p:sp>
        <p:nvSpPr>
          <p:cNvPr id="3" name="Content Placeholder 2"/>
          <p:cNvSpPr>
            <a:spLocks noGrp="1"/>
          </p:cNvSpPr>
          <p:nvPr>
            <p:ph idx="1"/>
          </p:nvPr>
        </p:nvSpPr>
        <p:spPr>
          <a:xfrm>
            <a:off x="0" y="1028700"/>
            <a:ext cx="12192000" cy="5829299"/>
          </a:xfrm>
        </p:spPr>
        <p:txBody>
          <a:bodyPr>
            <a:noAutofit/>
          </a:bodyPr>
          <a:lstStyle/>
          <a:p>
            <a:pPr marL="742950" indent="-742950" algn="just">
              <a:buFont typeface="+mj-lt"/>
              <a:buAutoNum type="arabicPeriod"/>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Shared:</a:t>
            </a:r>
            <a:r>
              <a:rPr lang="en-US" sz="3200" dirty="0" smtClean="0"/>
              <a:t>-Data in database is shared among users and applications.</a:t>
            </a:r>
          </a:p>
          <a:p>
            <a:pPr marL="742950" indent="-742950" algn="just">
              <a:buFont typeface="+mj-lt"/>
              <a:buAutoNum type="arabicPeriod"/>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Persistent:-</a:t>
            </a:r>
            <a:r>
              <a:rPr lang="en-US" sz="3200" dirty="0" smtClean="0"/>
              <a:t>data in a database exists permanently</a:t>
            </a:r>
          </a:p>
          <a:p>
            <a:pPr marL="742950" indent="-742950" algn="just">
              <a:buFont typeface="+mj-lt"/>
              <a:buAutoNum type="arabicPeriod"/>
            </a:pPr>
            <a:r>
              <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Integrity:-</a:t>
            </a:r>
            <a:r>
              <a:rPr lang="en-US" sz="3200" dirty="0" smtClean="0"/>
              <a:t>data should be correct with respect to real world entity that they represent.</a:t>
            </a:r>
          </a:p>
          <a:p>
            <a:pPr marL="742950" indent="-742950" algn="just">
              <a:buFont typeface="+mj-lt"/>
              <a:buAutoNum type="arabicPeriod"/>
            </a:pPr>
            <a:r>
              <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Security:- </a:t>
            </a:r>
            <a:r>
              <a:rPr lang="en-US" sz="3200" dirty="0" smtClean="0"/>
              <a:t>data must be protected from unauthorized users.</a:t>
            </a:r>
          </a:p>
          <a:p>
            <a:pPr marL="742950" indent="-742950" algn="just">
              <a:buFont typeface="+mj-lt"/>
              <a:buAutoNum type="arabicPeriod"/>
            </a:pPr>
            <a:r>
              <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Consistency:- </a:t>
            </a:r>
            <a:r>
              <a:rPr lang="en-US" sz="3200" dirty="0" smtClean="0"/>
              <a:t>Data must be consistent to data type that it stores it. E.g. integer should hold only integer not character</a:t>
            </a:r>
            <a:endParaRPr lang="en-US" sz="3200" dirty="0"/>
          </a:p>
        </p:txBody>
      </p:sp>
    </p:spTree>
    <p:extLst>
      <p:ext uri="{BB962C8B-B14F-4D97-AF65-F5344CB8AC3E}">
        <p14:creationId xmlns:p14="http://schemas.microsoft.com/office/powerpoint/2010/main" val="68211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132556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TOPICS TOBE COVERED </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313898" y="1409328"/>
            <a:ext cx="11878101" cy="5167312"/>
          </a:xfrm>
        </p:spPr>
        <p:txBody>
          <a:bodyPr>
            <a:normAutofit/>
          </a:bodyPr>
          <a:lstStyle/>
          <a:p>
            <a:pPr marL="514350" indent="-514350">
              <a:buFont typeface="+mj-lt"/>
              <a:buAutoNum type="arabicPeriod" startAt="7"/>
            </a:pPr>
            <a:r>
              <a:rPr lang="en-US" sz="3600" dirty="0" smtClean="0"/>
              <a:t>Database </a:t>
            </a:r>
            <a:r>
              <a:rPr lang="en-US" sz="3600" dirty="0"/>
              <a:t>Architecture: Levels of Abstraction, </a:t>
            </a:r>
            <a:endParaRPr lang="en-US" sz="3600" dirty="0" smtClean="0"/>
          </a:p>
          <a:p>
            <a:pPr marL="514350" indent="-514350">
              <a:buFont typeface="+mj-lt"/>
              <a:buAutoNum type="arabicPeriod" startAt="7"/>
            </a:pPr>
            <a:r>
              <a:rPr lang="en-US" sz="3600" dirty="0" smtClean="0"/>
              <a:t>Database </a:t>
            </a:r>
            <a:r>
              <a:rPr lang="en-US" sz="3600" dirty="0"/>
              <a:t>schema and instances, </a:t>
            </a:r>
            <a:endParaRPr lang="en-US" sz="3600" dirty="0" smtClean="0"/>
          </a:p>
          <a:p>
            <a:pPr marL="514350" indent="-514350">
              <a:buFont typeface="+mj-lt"/>
              <a:buAutoNum type="arabicPeriod" startAt="7"/>
            </a:pPr>
            <a:r>
              <a:rPr lang="en-US" sz="3600" dirty="0" smtClean="0"/>
              <a:t>3 </a:t>
            </a:r>
            <a:r>
              <a:rPr lang="en-US" sz="3600" dirty="0"/>
              <a:t>tier architecture of DBMS</a:t>
            </a:r>
            <a:r>
              <a:rPr lang="en-US" sz="3600" dirty="0" smtClean="0"/>
              <a:t>,</a:t>
            </a:r>
          </a:p>
          <a:p>
            <a:pPr marL="514350" indent="-514350">
              <a:buFont typeface="+mj-lt"/>
              <a:buAutoNum type="arabicPeriod" startAt="7"/>
            </a:pPr>
            <a:r>
              <a:rPr lang="en-US" sz="3600" dirty="0" smtClean="0"/>
              <a:t>Data </a:t>
            </a:r>
            <a:r>
              <a:rPr lang="en-US" sz="3600" dirty="0"/>
              <a:t>Independence</a:t>
            </a:r>
            <a:r>
              <a:rPr lang="en-US" sz="3600" dirty="0" smtClean="0"/>
              <a:t>.</a:t>
            </a:r>
          </a:p>
          <a:p>
            <a:pPr marL="514350" indent="-514350">
              <a:buFont typeface="+mj-lt"/>
              <a:buAutoNum type="arabicPeriod" startAt="7"/>
            </a:pPr>
            <a:r>
              <a:rPr lang="en-US" sz="3600" dirty="0" smtClean="0"/>
              <a:t>Database </a:t>
            </a:r>
            <a:r>
              <a:rPr lang="en-US" sz="3600" dirty="0"/>
              <a:t>users, </a:t>
            </a:r>
            <a:endParaRPr lang="en-US" sz="3600" dirty="0" smtClean="0"/>
          </a:p>
          <a:p>
            <a:pPr marL="514350" indent="-514350">
              <a:buFont typeface="+mj-lt"/>
              <a:buAutoNum type="arabicPeriod" startAt="7"/>
            </a:pPr>
            <a:r>
              <a:rPr lang="en-US" sz="3600" dirty="0" smtClean="0"/>
              <a:t>Types </a:t>
            </a:r>
            <a:r>
              <a:rPr lang="en-US" sz="3600" dirty="0"/>
              <a:t>of Database System. </a:t>
            </a:r>
            <a:endParaRPr lang="en-US" sz="3600" dirty="0" smtClean="0"/>
          </a:p>
          <a:p>
            <a:pPr marL="514350" indent="-514350">
              <a:buFont typeface="+mj-lt"/>
              <a:buAutoNum type="arabicPeriod" startAt="7"/>
            </a:pPr>
            <a:r>
              <a:rPr lang="en-US" sz="3600" dirty="0" smtClean="0"/>
              <a:t>Database </a:t>
            </a:r>
            <a:r>
              <a:rPr lang="en-US" sz="3600" dirty="0"/>
              <a:t>Languages, </a:t>
            </a:r>
            <a:endParaRPr lang="en-US" sz="3600" dirty="0" smtClean="0"/>
          </a:p>
          <a:p>
            <a:pPr marL="514350" indent="-514350">
              <a:buFont typeface="+mj-lt"/>
              <a:buAutoNum type="arabicPeriod" startAt="7"/>
            </a:pPr>
            <a:r>
              <a:rPr lang="en-US" sz="3600" dirty="0" smtClean="0"/>
              <a:t>DBMS </a:t>
            </a:r>
            <a:r>
              <a:rPr lang="en-US" sz="3600" dirty="0"/>
              <a:t>interfaces.</a:t>
            </a:r>
          </a:p>
        </p:txBody>
      </p:sp>
    </p:spTree>
    <p:extLst>
      <p:ext uri="{BB962C8B-B14F-4D97-AF65-F5344CB8AC3E}">
        <p14:creationId xmlns:p14="http://schemas.microsoft.com/office/powerpoint/2010/main" val="3125339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00332"/>
          </a:xfrm>
        </p:spPr>
        <p:txBody>
          <a:bodyPr>
            <a:normAutofit/>
          </a:bodyPr>
          <a:lstStyle/>
          <a:p>
            <a:pPr algn="ct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DBMS </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Vs   File </a:t>
            </a: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processing system</a:t>
            </a:r>
          </a:p>
        </p:txBody>
      </p:sp>
      <p:graphicFrame>
        <p:nvGraphicFramePr>
          <p:cNvPr id="3" name="Table 2"/>
          <p:cNvGraphicFramePr>
            <a:graphicFrameLocks noGrp="1"/>
          </p:cNvGraphicFramePr>
          <p:nvPr>
            <p:extLst>
              <p:ext uri="{D42A27DB-BD31-4B8C-83A1-F6EECF244321}">
                <p14:modId xmlns:p14="http://schemas.microsoft.com/office/powerpoint/2010/main" val="2164494705"/>
              </p:ext>
            </p:extLst>
          </p:nvPr>
        </p:nvGraphicFramePr>
        <p:xfrm>
          <a:off x="-1" y="891540"/>
          <a:ext cx="12192002" cy="6287634"/>
        </p:xfrm>
        <a:graphic>
          <a:graphicData uri="http://schemas.openxmlformats.org/drawingml/2006/table">
            <a:tbl>
              <a:tblPr firstRow="1" bandRow="1">
                <a:tableStyleId>{5C22544A-7EE6-4342-B048-85BDC9FD1C3A}</a:tableStyleId>
              </a:tblPr>
              <a:tblGrid>
                <a:gridCol w="2308861"/>
                <a:gridCol w="4617720"/>
                <a:gridCol w="5265421"/>
              </a:tblGrid>
              <a:tr h="501788">
                <a:tc>
                  <a:txBody>
                    <a:bodyPr/>
                    <a:lstStyle/>
                    <a:p>
                      <a:r>
                        <a:rPr lang="en-US" dirty="0" smtClean="0"/>
                        <a:t>Criterion</a:t>
                      </a:r>
                      <a:endParaRPr lang="en-US" dirty="0"/>
                    </a:p>
                  </a:txBody>
                  <a:tcPr/>
                </a:tc>
                <a:tc>
                  <a:txBody>
                    <a:bodyPr/>
                    <a:lstStyle/>
                    <a:p>
                      <a:r>
                        <a:rPr lang="en-US" dirty="0" smtClean="0"/>
                        <a:t>DBMS</a:t>
                      </a:r>
                      <a:endParaRPr lang="en-US" dirty="0"/>
                    </a:p>
                  </a:txBody>
                  <a:tcPr/>
                </a:tc>
                <a:tc>
                  <a:txBody>
                    <a:bodyPr/>
                    <a:lstStyle/>
                    <a:p>
                      <a:r>
                        <a:rPr lang="en-US" dirty="0" smtClean="0"/>
                        <a:t>File-Processing</a:t>
                      </a:r>
                      <a:r>
                        <a:rPr lang="en-US" baseline="0" dirty="0" smtClean="0"/>
                        <a:t> System</a:t>
                      </a:r>
                      <a:endParaRPr lang="en-US" dirty="0"/>
                    </a:p>
                  </a:txBody>
                  <a:tcPr/>
                </a:tc>
              </a:tr>
              <a:tr h="2350840">
                <a:tc>
                  <a:txBody>
                    <a:bodyPr/>
                    <a:lstStyle/>
                    <a:p>
                      <a:r>
                        <a:rPr lang="en-US" sz="2400" dirty="0" smtClean="0"/>
                        <a:t>Nature</a:t>
                      </a:r>
                      <a:r>
                        <a:rPr lang="en-US" sz="2400" baseline="0" dirty="0" smtClean="0"/>
                        <a:t> of Data Design</a:t>
                      </a:r>
                      <a:endParaRPr lang="en-US" sz="2400" dirty="0"/>
                    </a:p>
                  </a:txBody>
                  <a:tcPr/>
                </a:tc>
                <a:tc>
                  <a:txBody>
                    <a:bodyPr/>
                    <a:lstStyle/>
                    <a:p>
                      <a:pPr algn="just"/>
                      <a:r>
                        <a:rPr lang="en-US" sz="2400" dirty="0" smtClean="0"/>
                        <a:t>It</a:t>
                      </a:r>
                      <a:r>
                        <a:rPr lang="en-US" sz="2400" baseline="0" dirty="0" smtClean="0"/>
                        <a:t> is a shared set of data that is logically related. Database is designed to meet information requirement of an organization.</a:t>
                      </a:r>
                      <a:endParaRPr lang="en-US" sz="2400" dirty="0"/>
                    </a:p>
                  </a:txBody>
                  <a:tcPr/>
                </a:tc>
                <a:tc>
                  <a:txBody>
                    <a:bodyPr/>
                    <a:lstStyle/>
                    <a:p>
                      <a:pPr algn="just"/>
                      <a:r>
                        <a:rPr lang="en-US" sz="2400" dirty="0" smtClean="0"/>
                        <a:t>It is</a:t>
                      </a:r>
                      <a:r>
                        <a:rPr lang="en-US" sz="2400" baseline="0" dirty="0" smtClean="0"/>
                        <a:t> a set of application programs that serves the  end users in various way, by generating reports. Each program defines  and manages its own data.</a:t>
                      </a:r>
                      <a:endParaRPr lang="en-US" sz="2400" dirty="0"/>
                    </a:p>
                  </a:txBody>
                  <a:tcPr/>
                </a:tc>
              </a:tr>
              <a:tr h="1608470">
                <a:tc>
                  <a:txBody>
                    <a:bodyPr/>
                    <a:lstStyle/>
                    <a:p>
                      <a:r>
                        <a:rPr lang="en-US" sz="2400" dirty="0" smtClean="0"/>
                        <a:t>Redundancies</a:t>
                      </a:r>
                      <a:endParaRPr lang="en-US" sz="2400" dirty="0"/>
                    </a:p>
                  </a:txBody>
                  <a:tcPr/>
                </a:tc>
                <a:tc>
                  <a:txBody>
                    <a:bodyPr/>
                    <a:lstStyle/>
                    <a:p>
                      <a:pPr algn="just"/>
                      <a:r>
                        <a:rPr lang="en-US" sz="2400" dirty="0" smtClean="0"/>
                        <a:t>Inconsistency</a:t>
                      </a:r>
                      <a:r>
                        <a:rPr lang="en-US" sz="2400" baseline="0" dirty="0" smtClean="0"/>
                        <a:t> </a:t>
                      </a:r>
                      <a:r>
                        <a:rPr lang="en-US" sz="2400" dirty="0" smtClean="0"/>
                        <a:t> in the data</a:t>
                      </a:r>
                      <a:r>
                        <a:rPr lang="en-US" sz="2400" baseline="0" dirty="0" smtClean="0"/>
                        <a:t> are reduced due to single file format. Data duplication is  reduced to some level.</a:t>
                      </a:r>
                      <a:endParaRPr lang="en-US" sz="2400" dirty="0"/>
                    </a:p>
                  </a:txBody>
                  <a:tcPr/>
                </a:tc>
                <a:tc>
                  <a:txBody>
                    <a:bodyPr/>
                    <a:lstStyle/>
                    <a:p>
                      <a:pPr algn="just"/>
                      <a:r>
                        <a:rPr lang="en-US" sz="2400" dirty="0" smtClean="0"/>
                        <a:t>Redundancies </a:t>
                      </a:r>
                      <a:r>
                        <a:rPr lang="en-US" sz="2400" baseline="0" dirty="0" smtClean="0"/>
                        <a:t>and inconsistency in data exist due to single file formats and duplication of data.</a:t>
                      </a:r>
                      <a:endParaRPr lang="en-US" sz="2400" dirty="0"/>
                    </a:p>
                  </a:txBody>
                  <a:tcPr/>
                </a:tc>
              </a:tr>
              <a:tr h="501788">
                <a:tc>
                  <a:txBody>
                    <a:bodyPr/>
                    <a:lstStyle/>
                    <a:p>
                      <a:r>
                        <a:rPr lang="en-US" sz="2400" dirty="0" smtClean="0"/>
                        <a:t>Integrity Constraints</a:t>
                      </a:r>
                      <a:endParaRPr lang="en-US" sz="2400" dirty="0"/>
                    </a:p>
                  </a:txBody>
                  <a:tcPr/>
                </a:tc>
                <a:tc>
                  <a:txBody>
                    <a:bodyPr/>
                    <a:lstStyle/>
                    <a:p>
                      <a:r>
                        <a:rPr lang="en-US" sz="2400" dirty="0" smtClean="0"/>
                        <a:t>Available</a:t>
                      </a:r>
                      <a:endParaRPr lang="en-US" sz="2400" dirty="0"/>
                    </a:p>
                  </a:txBody>
                  <a:tcPr/>
                </a:tc>
                <a:tc>
                  <a:txBody>
                    <a:bodyPr/>
                    <a:lstStyle/>
                    <a:p>
                      <a:r>
                        <a:rPr lang="en-US" sz="2400" dirty="0" smtClean="0"/>
                        <a:t>Not available</a:t>
                      </a:r>
                      <a:endParaRPr lang="en-US" sz="2400" dirty="0"/>
                    </a:p>
                  </a:txBody>
                  <a:tcPr/>
                </a:tc>
              </a:tr>
              <a:tr h="501788">
                <a:tc>
                  <a:txBody>
                    <a:bodyPr/>
                    <a:lstStyle/>
                    <a:p>
                      <a:r>
                        <a:rPr lang="en-US" sz="2400" dirty="0" smtClean="0"/>
                        <a:t>Data</a:t>
                      </a:r>
                      <a:r>
                        <a:rPr lang="en-US" sz="2400" baseline="0" dirty="0" smtClean="0"/>
                        <a:t> Atomicity</a:t>
                      </a:r>
                      <a:endParaRPr lang="en-US" sz="2400" dirty="0"/>
                    </a:p>
                  </a:txBody>
                  <a:tcPr/>
                </a:tc>
                <a:tc>
                  <a:txBody>
                    <a:bodyPr/>
                    <a:lstStyle/>
                    <a:p>
                      <a:r>
                        <a:rPr lang="en-US" sz="2400" dirty="0" smtClean="0"/>
                        <a:t>Available</a:t>
                      </a:r>
                      <a:endParaRPr lang="en-US" sz="2400" dirty="0"/>
                    </a:p>
                  </a:txBody>
                  <a:tcPr/>
                </a:tc>
                <a:tc>
                  <a:txBody>
                    <a:bodyPr/>
                    <a:lstStyle/>
                    <a:p>
                      <a:r>
                        <a:rPr lang="en-US" sz="2400" dirty="0" smtClean="0"/>
                        <a:t>Not</a:t>
                      </a:r>
                      <a:r>
                        <a:rPr lang="en-US" sz="2400" baseline="0" dirty="0" smtClean="0"/>
                        <a:t>  available</a:t>
                      </a:r>
                      <a:endParaRPr lang="en-US" sz="2400" dirty="0"/>
                    </a:p>
                  </a:txBody>
                  <a:tcPr/>
                </a:tc>
              </a:tr>
              <a:tr h="501788">
                <a:tc>
                  <a:txBody>
                    <a:bodyPr/>
                    <a:lstStyle/>
                    <a:p>
                      <a:r>
                        <a:rPr lang="en-US" sz="2400" dirty="0" smtClean="0"/>
                        <a:t>Size of software</a:t>
                      </a:r>
                      <a:endParaRPr lang="en-US" sz="2400" dirty="0"/>
                    </a:p>
                  </a:txBody>
                  <a:tcPr/>
                </a:tc>
                <a:tc>
                  <a:txBody>
                    <a:bodyPr/>
                    <a:lstStyle/>
                    <a:p>
                      <a:r>
                        <a:rPr lang="en-US" sz="2400" dirty="0" smtClean="0"/>
                        <a:t>Large</a:t>
                      </a:r>
                      <a:endParaRPr lang="en-US" sz="2400" dirty="0"/>
                    </a:p>
                  </a:txBody>
                  <a:tcPr/>
                </a:tc>
                <a:tc>
                  <a:txBody>
                    <a:bodyPr/>
                    <a:lstStyle/>
                    <a:p>
                      <a:r>
                        <a:rPr lang="en-US" sz="2400" dirty="0" smtClean="0"/>
                        <a:t>small</a:t>
                      </a:r>
                      <a:endParaRPr lang="en-US" sz="2400" dirty="0"/>
                    </a:p>
                  </a:txBody>
                  <a:tcPr/>
                </a:tc>
              </a:tr>
            </a:tbl>
          </a:graphicData>
        </a:graphic>
      </p:graphicFrame>
    </p:spTree>
    <p:extLst>
      <p:ext uri="{BB962C8B-B14F-4D97-AF65-F5344CB8AC3E}">
        <p14:creationId xmlns:p14="http://schemas.microsoft.com/office/powerpoint/2010/main" val="114307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06814859"/>
              </p:ext>
            </p:extLst>
          </p:nvPr>
        </p:nvGraphicFramePr>
        <p:xfrm>
          <a:off x="0" y="1"/>
          <a:ext cx="12192000" cy="7225898"/>
        </p:xfrm>
        <a:graphic>
          <a:graphicData uri="http://schemas.openxmlformats.org/drawingml/2006/table">
            <a:tbl>
              <a:tblPr firstRow="1" bandRow="1">
                <a:tableStyleId>{5C22544A-7EE6-4342-B048-85BDC9FD1C3A}</a:tableStyleId>
              </a:tblPr>
              <a:tblGrid>
                <a:gridCol w="3360616"/>
                <a:gridCol w="4415692"/>
                <a:gridCol w="4415692"/>
              </a:tblGrid>
              <a:tr h="642218">
                <a:tc>
                  <a:txBody>
                    <a:bodyPr/>
                    <a:lstStyle/>
                    <a:p>
                      <a:r>
                        <a:rPr lang="en-US" sz="2400" dirty="0" smtClean="0"/>
                        <a:t>Criterion</a:t>
                      </a:r>
                      <a:endParaRPr lang="en-US" sz="2400" dirty="0"/>
                    </a:p>
                  </a:txBody>
                  <a:tcPr/>
                </a:tc>
                <a:tc>
                  <a:txBody>
                    <a:bodyPr/>
                    <a:lstStyle/>
                    <a:p>
                      <a:pPr algn="just"/>
                      <a:r>
                        <a:rPr lang="en-US" sz="2400" dirty="0" smtClean="0"/>
                        <a:t>DBMS</a:t>
                      </a:r>
                      <a:endParaRPr lang="en-US" sz="2400" dirty="0"/>
                    </a:p>
                  </a:txBody>
                  <a:tcPr/>
                </a:tc>
                <a:tc>
                  <a:txBody>
                    <a:bodyPr/>
                    <a:lstStyle/>
                    <a:p>
                      <a:pPr algn="just"/>
                      <a:r>
                        <a:rPr lang="en-US" sz="2400" dirty="0" smtClean="0"/>
                        <a:t>File-Processing</a:t>
                      </a:r>
                      <a:r>
                        <a:rPr lang="en-US" sz="2400" baseline="0" dirty="0" smtClean="0"/>
                        <a:t> System</a:t>
                      </a:r>
                      <a:endParaRPr lang="en-US" sz="2400" dirty="0"/>
                    </a:p>
                  </a:txBody>
                  <a:tcPr/>
                </a:tc>
              </a:tr>
              <a:tr h="1130143">
                <a:tc>
                  <a:txBody>
                    <a:bodyPr/>
                    <a:lstStyle/>
                    <a:p>
                      <a:r>
                        <a:rPr lang="en-US" sz="2400" dirty="0" smtClean="0"/>
                        <a:t>Accessing</a:t>
                      </a:r>
                      <a:r>
                        <a:rPr lang="en-US" sz="2400" baseline="0" dirty="0" smtClean="0"/>
                        <a:t> Data</a:t>
                      </a:r>
                      <a:endParaRPr lang="en-US" sz="2400" dirty="0"/>
                    </a:p>
                  </a:txBody>
                  <a:tcPr/>
                </a:tc>
                <a:tc>
                  <a:txBody>
                    <a:bodyPr/>
                    <a:lstStyle/>
                    <a:p>
                      <a:pPr algn="just"/>
                      <a:r>
                        <a:rPr lang="en-US" sz="2400" dirty="0" smtClean="0"/>
                        <a:t>Data is easily</a:t>
                      </a:r>
                      <a:r>
                        <a:rPr lang="en-US" sz="2400" baseline="0" dirty="0" smtClean="0"/>
                        <a:t> accessed due to standard query procedure.</a:t>
                      </a:r>
                      <a:endParaRPr lang="en-US" sz="2400" dirty="0"/>
                    </a:p>
                  </a:txBody>
                  <a:tcPr/>
                </a:tc>
                <a:tc>
                  <a:txBody>
                    <a:bodyPr/>
                    <a:lstStyle/>
                    <a:p>
                      <a:pPr algn="just"/>
                      <a:r>
                        <a:rPr lang="en-US" sz="2400" dirty="0" smtClean="0"/>
                        <a:t>Data</a:t>
                      </a:r>
                      <a:r>
                        <a:rPr lang="en-US" sz="2400" baseline="0" dirty="0" smtClean="0"/>
                        <a:t> cannot be easily accessed due to special application  programs needed to access data.</a:t>
                      </a:r>
                      <a:endParaRPr lang="en-US" sz="2400" dirty="0"/>
                    </a:p>
                  </a:txBody>
                  <a:tcPr/>
                </a:tc>
              </a:tr>
              <a:tr h="1469184">
                <a:tc>
                  <a:txBody>
                    <a:bodyPr/>
                    <a:lstStyle/>
                    <a:p>
                      <a:r>
                        <a:rPr lang="en-US" sz="2400" dirty="0" smtClean="0"/>
                        <a:t>Data Isolation</a:t>
                      </a:r>
                      <a:r>
                        <a:rPr lang="en-US" sz="2400" baseline="0" dirty="0" smtClean="0"/>
                        <a:t> Mechanism</a:t>
                      </a:r>
                      <a:endParaRPr lang="en-US" sz="2400" dirty="0"/>
                    </a:p>
                  </a:txBody>
                  <a:tcPr/>
                </a:tc>
                <a:tc>
                  <a:txBody>
                    <a:bodyPr/>
                    <a:lstStyle/>
                    <a:p>
                      <a:pPr algn="just"/>
                      <a:r>
                        <a:rPr lang="en-US" sz="2400" dirty="0" smtClean="0"/>
                        <a:t>Isolation/Retrieval</a:t>
                      </a:r>
                      <a:r>
                        <a:rPr lang="en-US" sz="2400" baseline="0" dirty="0" smtClean="0"/>
                        <a:t> of the required data is possible due to common file format and there are provisions to retrieve data.</a:t>
                      </a:r>
                      <a:endParaRPr lang="en-US" sz="2400" dirty="0"/>
                    </a:p>
                  </a:txBody>
                  <a:tcPr/>
                </a:tc>
                <a:tc>
                  <a:txBody>
                    <a:bodyPr/>
                    <a:lstStyle/>
                    <a:p>
                      <a:pPr algn="just"/>
                      <a:r>
                        <a:rPr lang="en-US" sz="2400" dirty="0" smtClean="0"/>
                        <a:t>Data isolation</a:t>
                      </a:r>
                      <a:r>
                        <a:rPr lang="en-US" sz="2400" baseline="0" dirty="0" smtClean="0"/>
                        <a:t> is difficult due to different file  format </a:t>
                      </a:r>
                      <a:endParaRPr lang="en-US" sz="2400" dirty="0"/>
                    </a:p>
                  </a:txBody>
                  <a:tcPr/>
                </a:tc>
              </a:tr>
              <a:tr h="2147270">
                <a:tc>
                  <a:txBody>
                    <a:bodyPr/>
                    <a:lstStyle/>
                    <a:p>
                      <a:r>
                        <a:rPr lang="en-US" sz="2400" dirty="0" smtClean="0"/>
                        <a:t>Data </a:t>
                      </a:r>
                      <a:r>
                        <a:rPr lang="en-US" sz="2400" baseline="0" dirty="0" smtClean="0"/>
                        <a:t> Dependency</a:t>
                      </a:r>
                      <a:endParaRPr lang="en-US" sz="2400" dirty="0"/>
                    </a:p>
                  </a:txBody>
                  <a:tcPr/>
                </a:tc>
                <a:tc>
                  <a:txBody>
                    <a:bodyPr/>
                    <a:lstStyle/>
                    <a:p>
                      <a:pPr algn="just"/>
                      <a:r>
                        <a:rPr lang="en-US" sz="2400" dirty="0" smtClean="0"/>
                        <a:t>It provides</a:t>
                      </a:r>
                      <a:r>
                        <a:rPr lang="en-US" sz="2400" baseline="0" dirty="0" smtClean="0"/>
                        <a:t> data an program independence</a:t>
                      </a:r>
                      <a:endParaRPr lang="en-US" sz="2400" dirty="0"/>
                    </a:p>
                  </a:txBody>
                  <a:tcPr/>
                </a:tc>
                <a:tc>
                  <a:txBody>
                    <a:bodyPr/>
                    <a:lstStyle/>
                    <a:p>
                      <a:pPr algn="just"/>
                      <a:r>
                        <a:rPr lang="en-US" sz="2400" dirty="0" smtClean="0"/>
                        <a:t>There is dependency</a:t>
                      </a:r>
                      <a:r>
                        <a:rPr lang="en-US" sz="2400" baseline="0" dirty="0" smtClean="0"/>
                        <a:t> between application program and data.</a:t>
                      </a:r>
                    </a:p>
                    <a:p>
                      <a:pPr algn="just"/>
                      <a:r>
                        <a:rPr lang="en-US" sz="2400" baseline="0" dirty="0" smtClean="0"/>
                        <a:t>This is because the definition of data is embedded in the application program rather than stored separately</a:t>
                      </a:r>
                      <a:endParaRPr lang="en-US" sz="2400" dirty="0"/>
                    </a:p>
                  </a:txBody>
                  <a:tcPr/>
                </a:tc>
              </a:tr>
              <a:tr h="1469184">
                <a:tc>
                  <a:txBody>
                    <a:bodyPr/>
                    <a:lstStyle/>
                    <a:p>
                      <a:r>
                        <a:rPr lang="en-US" sz="2400" dirty="0" smtClean="0"/>
                        <a:t>Integrity constraints</a:t>
                      </a:r>
                      <a:r>
                        <a:rPr lang="en-US" sz="2400" baseline="0" dirty="0" smtClean="0"/>
                        <a:t> </a:t>
                      </a:r>
                      <a:endParaRPr lang="en-US" sz="2400" dirty="0"/>
                    </a:p>
                  </a:txBody>
                  <a:tcPr/>
                </a:tc>
                <a:tc>
                  <a:txBody>
                    <a:bodyPr/>
                    <a:lstStyle/>
                    <a:p>
                      <a:pPr algn="just"/>
                      <a:r>
                        <a:rPr lang="en-US" sz="2400" dirty="0" smtClean="0"/>
                        <a:t>Integrity</a:t>
                      </a:r>
                      <a:r>
                        <a:rPr lang="en-US" sz="2400" baseline="0" dirty="0" smtClean="0"/>
                        <a:t> constraints ,whether new of old can be enforced as per need. Data integrity is determined on the data itself.</a:t>
                      </a:r>
                      <a:endParaRPr lang="en-US" sz="2400" dirty="0"/>
                    </a:p>
                  </a:txBody>
                  <a:tcPr/>
                </a:tc>
                <a:tc>
                  <a:txBody>
                    <a:bodyPr/>
                    <a:lstStyle/>
                    <a:p>
                      <a:pPr algn="just"/>
                      <a:r>
                        <a:rPr lang="en-US" sz="2400" dirty="0" smtClean="0"/>
                        <a:t>To implement</a:t>
                      </a:r>
                      <a:r>
                        <a:rPr lang="en-US" sz="2400" baseline="0" dirty="0" smtClean="0"/>
                        <a:t> data integrity we need to write new application program to ensure data integrity.</a:t>
                      </a:r>
                      <a:endParaRPr lang="en-US" sz="2400" dirty="0"/>
                    </a:p>
                  </a:txBody>
                  <a:tcPr/>
                </a:tc>
              </a:tr>
            </a:tbl>
          </a:graphicData>
        </a:graphic>
      </p:graphicFrame>
    </p:spTree>
    <p:extLst>
      <p:ext uri="{BB962C8B-B14F-4D97-AF65-F5344CB8AC3E}">
        <p14:creationId xmlns:p14="http://schemas.microsoft.com/office/powerpoint/2010/main" val="1784286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897162"/>
              </p:ext>
            </p:extLst>
          </p:nvPr>
        </p:nvGraphicFramePr>
        <p:xfrm>
          <a:off x="0" y="-1"/>
          <a:ext cx="12192000" cy="6857999"/>
        </p:xfrm>
        <a:graphic>
          <a:graphicData uri="http://schemas.openxmlformats.org/drawingml/2006/table">
            <a:tbl>
              <a:tblPr firstRow="1" bandRow="1">
                <a:tableStyleId>{5C22544A-7EE6-4342-B048-85BDC9FD1C3A}</a:tableStyleId>
              </a:tblPr>
              <a:tblGrid>
                <a:gridCol w="3154680"/>
                <a:gridCol w="4709160"/>
                <a:gridCol w="4328160"/>
              </a:tblGrid>
              <a:tr h="952499">
                <a:tc>
                  <a:txBody>
                    <a:bodyPr/>
                    <a:lstStyle/>
                    <a:p>
                      <a:r>
                        <a:rPr lang="en-US" sz="2800" dirty="0" smtClean="0"/>
                        <a:t>Criterion</a:t>
                      </a:r>
                      <a:endParaRPr lang="en-US" sz="2800" dirty="0"/>
                    </a:p>
                  </a:txBody>
                  <a:tcPr/>
                </a:tc>
                <a:tc>
                  <a:txBody>
                    <a:bodyPr/>
                    <a:lstStyle/>
                    <a:p>
                      <a:pPr algn="just"/>
                      <a:r>
                        <a:rPr lang="en-US" sz="2800" dirty="0" smtClean="0"/>
                        <a:t>DBMS</a:t>
                      </a:r>
                      <a:endParaRPr lang="en-US" sz="2800" dirty="0"/>
                    </a:p>
                  </a:txBody>
                  <a:tcPr/>
                </a:tc>
                <a:tc>
                  <a:txBody>
                    <a:bodyPr/>
                    <a:lstStyle/>
                    <a:p>
                      <a:pPr algn="just"/>
                      <a:r>
                        <a:rPr lang="en-US" sz="2800" dirty="0" smtClean="0"/>
                        <a:t>File-Processing</a:t>
                      </a:r>
                      <a:r>
                        <a:rPr lang="en-US" sz="2800" baseline="0" dirty="0" smtClean="0"/>
                        <a:t> System</a:t>
                      </a:r>
                      <a:endParaRPr lang="en-US" sz="2800" dirty="0"/>
                    </a:p>
                  </a:txBody>
                  <a:tcPr/>
                </a:tc>
              </a:tr>
              <a:tr h="1333500">
                <a:tc>
                  <a:txBody>
                    <a:bodyPr/>
                    <a:lstStyle/>
                    <a:p>
                      <a:r>
                        <a:rPr lang="en-US" sz="2800" dirty="0" smtClean="0"/>
                        <a:t>Data atomicity</a:t>
                      </a:r>
                      <a:endParaRPr lang="en-US" sz="2800" dirty="0"/>
                    </a:p>
                  </a:txBody>
                  <a:tcPr/>
                </a:tc>
                <a:tc>
                  <a:txBody>
                    <a:bodyPr/>
                    <a:lstStyle/>
                    <a:p>
                      <a:pPr algn="just"/>
                      <a:r>
                        <a:rPr lang="en-US" sz="2800" dirty="0" smtClean="0"/>
                        <a:t>Atomicity</a:t>
                      </a:r>
                      <a:r>
                        <a:rPr lang="en-US" sz="2800" baseline="0" dirty="0" smtClean="0"/>
                        <a:t> of updates is possible</a:t>
                      </a:r>
                      <a:endParaRPr lang="en-US" sz="2800" dirty="0"/>
                    </a:p>
                  </a:txBody>
                  <a:tcPr/>
                </a:tc>
                <a:tc>
                  <a:txBody>
                    <a:bodyPr/>
                    <a:lstStyle/>
                    <a:p>
                      <a:pPr algn="just"/>
                      <a:r>
                        <a:rPr lang="en-US" sz="2800" dirty="0" smtClean="0"/>
                        <a:t>Atomicity of update may not be possible</a:t>
                      </a:r>
                      <a:endParaRPr lang="en-US" sz="2800" dirty="0"/>
                    </a:p>
                  </a:txBody>
                  <a:tcPr/>
                </a:tc>
              </a:tr>
              <a:tr h="1333500">
                <a:tc>
                  <a:txBody>
                    <a:bodyPr/>
                    <a:lstStyle/>
                    <a:p>
                      <a:r>
                        <a:rPr lang="en-US" sz="2800" dirty="0" smtClean="0"/>
                        <a:t>Concurrent data access</a:t>
                      </a:r>
                      <a:endParaRPr lang="en-US" sz="2800" dirty="0"/>
                    </a:p>
                  </a:txBody>
                  <a:tcPr/>
                </a:tc>
                <a:tc>
                  <a:txBody>
                    <a:bodyPr/>
                    <a:lstStyle/>
                    <a:p>
                      <a:pPr algn="just"/>
                      <a:r>
                        <a:rPr lang="en-US" sz="2800" dirty="0" smtClean="0"/>
                        <a:t>Several user</a:t>
                      </a:r>
                      <a:r>
                        <a:rPr lang="en-US" sz="2800" baseline="0" dirty="0" smtClean="0"/>
                        <a:t> can access data at the same time.</a:t>
                      </a:r>
                      <a:endParaRPr lang="en-US" sz="2800" dirty="0"/>
                    </a:p>
                  </a:txBody>
                  <a:tcPr/>
                </a:tc>
                <a:tc>
                  <a:txBody>
                    <a:bodyPr/>
                    <a:lstStyle/>
                    <a:p>
                      <a:pPr algn="just"/>
                      <a:r>
                        <a:rPr lang="en-US" sz="2800" dirty="0" smtClean="0"/>
                        <a:t>Concurrent access may cause</a:t>
                      </a:r>
                      <a:r>
                        <a:rPr lang="en-US" sz="2800" baseline="0" dirty="0" smtClean="0"/>
                        <a:t> data inconsistency.</a:t>
                      </a:r>
                      <a:endParaRPr lang="en-US" sz="2800" dirty="0"/>
                    </a:p>
                  </a:txBody>
                  <a:tcPr/>
                </a:tc>
              </a:tr>
              <a:tr h="1333500">
                <a:tc>
                  <a:txBody>
                    <a:bodyPr/>
                    <a:lstStyle/>
                    <a:p>
                      <a:r>
                        <a:rPr lang="en-US" sz="2800" dirty="0" smtClean="0"/>
                        <a:t>Security</a:t>
                      </a:r>
                      <a:r>
                        <a:rPr lang="en-US" sz="2800" baseline="0" dirty="0" smtClean="0"/>
                        <a:t>  features</a:t>
                      </a:r>
                      <a:endParaRPr lang="en-US" sz="2800" dirty="0"/>
                    </a:p>
                  </a:txBody>
                  <a:tcPr/>
                </a:tc>
                <a:tc>
                  <a:txBody>
                    <a:bodyPr/>
                    <a:lstStyle/>
                    <a:p>
                      <a:pPr algn="just"/>
                      <a:r>
                        <a:rPr lang="en-US" sz="2800" dirty="0" smtClean="0"/>
                        <a:t>Security</a:t>
                      </a:r>
                      <a:r>
                        <a:rPr lang="en-US" sz="2800" baseline="0" dirty="0" smtClean="0"/>
                        <a:t> features can be implemented very easily</a:t>
                      </a:r>
                      <a:endParaRPr lang="en-US" sz="2800" dirty="0"/>
                    </a:p>
                  </a:txBody>
                  <a:tcPr/>
                </a:tc>
                <a:tc>
                  <a:txBody>
                    <a:bodyPr/>
                    <a:lstStyle/>
                    <a:p>
                      <a:pPr algn="just"/>
                      <a:r>
                        <a:rPr lang="en-US" sz="2800" dirty="0" smtClean="0"/>
                        <a:t>It may be very difficult</a:t>
                      </a:r>
                      <a:r>
                        <a:rPr lang="en-US" sz="2800" baseline="0" dirty="0" smtClean="0"/>
                        <a:t> to  enforce security features.</a:t>
                      </a:r>
                      <a:endParaRPr lang="en-US" sz="2800" dirty="0"/>
                    </a:p>
                  </a:txBody>
                  <a:tcPr/>
                </a:tc>
              </a:tr>
              <a:tr h="1905000">
                <a:tc>
                  <a:txBody>
                    <a:bodyPr/>
                    <a:lstStyle/>
                    <a:p>
                      <a:r>
                        <a:rPr lang="en-US" sz="2800" dirty="0" smtClean="0"/>
                        <a:t>Size</a:t>
                      </a:r>
                      <a:r>
                        <a:rPr lang="en-US" sz="2800" baseline="0" dirty="0" smtClean="0"/>
                        <a:t> of the software</a:t>
                      </a:r>
                      <a:endParaRPr lang="en-US" sz="2800" dirty="0"/>
                    </a:p>
                  </a:txBody>
                  <a:tcPr/>
                </a:tc>
                <a:tc>
                  <a:txBody>
                    <a:bodyPr/>
                    <a:lstStyle/>
                    <a:p>
                      <a:pPr algn="just"/>
                      <a:r>
                        <a:rPr lang="en-US" sz="2800" dirty="0" smtClean="0"/>
                        <a:t>A DBMS is usually  a</a:t>
                      </a:r>
                      <a:r>
                        <a:rPr lang="en-US" sz="2800" baseline="0" dirty="0" smtClean="0"/>
                        <a:t> large piece of software adding to an over head</a:t>
                      </a:r>
                      <a:endParaRPr lang="en-US" sz="2800" dirty="0"/>
                    </a:p>
                  </a:txBody>
                  <a:tcPr/>
                </a:tc>
                <a:tc>
                  <a:txBody>
                    <a:bodyPr/>
                    <a:lstStyle/>
                    <a:p>
                      <a:pPr algn="just"/>
                      <a:r>
                        <a:rPr lang="en-US" sz="2800" dirty="0" smtClean="0"/>
                        <a:t>Size of the software is small  as compared</a:t>
                      </a:r>
                      <a:r>
                        <a:rPr lang="en-US" sz="2800" baseline="0" dirty="0" smtClean="0"/>
                        <a:t> to the DBMS.</a:t>
                      </a:r>
                      <a:endParaRPr lang="en-US" sz="2800" dirty="0"/>
                    </a:p>
                  </a:txBody>
                  <a:tcPr/>
                </a:tc>
              </a:tr>
            </a:tbl>
          </a:graphicData>
        </a:graphic>
      </p:graphicFrame>
    </p:spTree>
    <p:extLst>
      <p:ext uri="{BB962C8B-B14F-4D97-AF65-F5344CB8AC3E}">
        <p14:creationId xmlns:p14="http://schemas.microsoft.com/office/powerpoint/2010/main" val="4253919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34439"/>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 Abstraction</a:t>
            </a:r>
          </a:p>
        </p:txBody>
      </p:sp>
      <p:sp>
        <p:nvSpPr>
          <p:cNvPr id="3" name="Content Placeholder 2"/>
          <p:cNvSpPr>
            <a:spLocks noGrp="1"/>
          </p:cNvSpPr>
          <p:nvPr>
            <p:ph idx="1"/>
          </p:nvPr>
        </p:nvSpPr>
        <p:spPr>
          <a:xfrm>
            <a:off x="0" y="1234440"/>
            <a:ext cx="12192000" cy="5623560"/>
          </a:xfrm>
        </p:spPr>
        <p:txBody>
          <a:bodyPr>
            <a:normAutofit/>
          </a:bodyPr>
          <a:lstStyle/>
          <a:p>
            <a:pPr marL="742950" indent="-742950" algn="just">
              <a:lnSpc>
                <a:spcPct val="100000"/>
              </a:lnSpc>
              <a:buFont typeface="+mj-lt"/>
              <a:buAutoNum type="arabicPeriod"/>
            </a:pPr>
            <a:r>
              <a:rPr lang="en-US" sz="3600" dirty="0"/>
              <a:t>The major purpose of a database system is to provide users with an </a:t>
            </a:r>
            <a:r>
              <a:rPr lang="en-US" sz="3600" b="1" dirty="0"/>
              <a:t>abstract view</a:t>
            </a:r>
            <a:r>
              <a:rPr lang="en-US" sz="3600" dirty="0"/>
              <a:t> of the system</a:t>
            </a:r>
            <a:r>
              <a:rPr lang="en-US" sz="3600" dirty="0" smtClean="0"/>
              <a:t>.</a:t>
            </a:r>
          </a:p>
          <a:p>
            <a:pPr marL="742950" indent="-742950">
              <a:lnSpc>
                <a:spcPct val="100000"/>
              </a:lnSpc>
              <a:buFont typeface="+mj-lt"/>
              <a:buAutoNum type="arabicPeriod"/>
            </a:pPr>
            <a:r>
              <a:rPr lang="en-US" sz="3600" dirty="0" smtClean="0"/>
              <a:t>The </a:t>
            </a:r>
            <a:r>
              <a:rPr lang="en-US" sz="3600" dirty="0"/>
              <a:t>system hides certain details of how data is stored and created and maintained</a:t>
            </a:r>
          </a:p>
          <a:p>
            <a:pPr marL="742950" indent="-742950">
              <a:lnSpc>
                <a:spcPct val="100000"/>
              </a:lnSpc>
              <a:buFont typeface="+mj-lt"/>
              <a:buAutoNum type="arabicPeriod"/>
            </a:pPr>
            <a:r>
              <a:rPr lang="en-US" sz="3600" dirty="0"/>
              <a:t>Complexity should be hidden from database users.</a:t>
            </a:r>
          </a:p>
          <a:p>
            <a:pPr marL="742950" indent="-742950">
              <a:lnSpc>
                <a:spcPct val="100000"/>
              </a:lnSpc>
              <a:buFont typeface="+mj-lt"/>
              <a:buAutoNum type="arabicPeriod"/>
            </a:pPr>
            <a:r>
              <a:rPr lang="en-US" sz="3600" dirty="0"/>
              <a:t>There are several levels of abstraction</a:t>
            </a:r>
            <a:r>
              <a:rPr lang="en-US" sz="3600" dirty="0" smtClean="0"/>
              <a:t>:</a:t>
            </a:r>
          </a:p>
          <a:p>
            <a:pPr marL="1200150" lvl="1" indent="-742950">
              <a:lnSpc>
                <a:spcPct val="100000"/>
              </a:lnSpc>
              <a:buFont typeface="+mj-lt"/>
              <a:buAutoNum type="arabicPeriod"/>
            </a:pPr>
            <a:r>
              <a:rPr lang="en-US" sz="3600" dirty="0"/>
              <a:t>Physical Level:</a:t>
            </a:r>
          </a:p>
          <a:p>
            <a:pPr marL="1200150" lvl="1" indent="-742950">
              <a:lnSpc>
                <a:spcPct val="100000"/>
              </a:lnSpc>
              <a:buFont typeface="+mj-lt"/>
              <a:buAutoNum type="arabicPeriod"/>
            </a:pPr>
            <a:r>
              <a:rPr lang="en-US" sz="3600" dirty="0" smtClean="0"/>
              <a:t>Conceptual/logical  </a:t>
            </a:r>
            <a:r>
              <a:rPr lang="en-US" sz="3600" dirty="0"/>
              <a:t>Level</a:t>
            </a:r>
            <a:r>
              <a:rPr lang="en-US" sz="3600" dirty="0" smtClean="0"/>
              <a:t>:</a:t>
            </a:r>
            <a:endParaRPr lang="en-US" sz="3600" dirty="0"/>
          </a:p>
          <a:p>
            <a:pPr marL="1200150" lvl="1" indent="-742950">
              <a:lnSpc>
                <a:spcPct val="100000"/>
              </a:lnSpc>
              <a:buFont typeface="+mj-lt"/>
              <a:buAutoNum type="arabicPeriod"/>
            </a:pPr>
            <a:r>
              <a:rPr lang="en-US" sz="3600" dirty="0"/>
              <a:t>View Level</a:t>
            </a:r>
            <a:r>
              <a:rPr lang="en-US" sz="3600" dirty="0" smtClean="0"/>
              <a:t>:</a:t>
            </a:r>
            <a:endParaRPr lang="en-US" sz="3600" dirty="0"/>
          </a:p>
        </p:txBody>
      </p:sp>
    </p:spTree>
    <p:extLst>
      <p:ext uri="{BB962C8B-B14F-4D97-AF65-F5344CB8AC3E}">
        <p14:creationId xmlns:p14="http://schemas.microsoft.com/office/powerpoint/2010/main" val="481606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531619"/>
          </a:xfrm>
        </p:spPr>
        <p:txBody>
          <a:bodyPr>
            <a:normAutofit/>
          </a:bodyPr>
          <a:lstStyle/>
          <a:p>
            <a:pPr algn="ctr"/>
            <a:r>
              <a:rPr lang="en-US" sz="7200" dirty="0"/>
              <a:t>Physical Level:</a:t>
            </a:r>
          </a:p>
        </p:txBody>
      </p:sp>
      <p:sp>
        <p:nvSpPr>
          <p:cNvPr id="3" name="Content Placeholder 2"/>
          <p:cNvSpPr>
            <a:spLocks noGrp="1"/>
          </p:cNvSpPr>
          <p:nvPr>
            <p:ph idx="1"/>
          </p:nvPr>
        </p:nvSpPr>
        <p:spPr>
          <a:xfrm>
            <a:off x="0" y="1211580"/>
            <a:ext cx="12192000" cy="5646420"/>
          </a:xfrm>
        </p:spPr>
        <p:txBody>
          <a:bodyPr>
            <a:normAutofit lnSpcReduction="10000"/>
          </a:bodyPr>
          <a:lstStyle/>
          <a:p>
            <a:pPr marL="514350" indent="-514350">
              <a:lnSpc>
                <a:spcPct val="150000"/>
              </a:lnSpc>
              <a:buFont typeface="+mj-lt"/>
              <a:buAutoNum type="arabicPeriod"/>
            </a:pPr>
            <a:r>
              <a:rPr lang="en-US" sz="4800" dirty="0" smtClean="0"/>
              <a:t>This </a:t>
            </a:r>
            <a:r>
              <a:rPr lang="en-US" sz="4800" dirty="0"/>
              <a:t>is the lowest level of data abstraction. It describes how data is actually stored in database. </a:t>
            </a:r>
            <a:r>
              <a:rPr lang="en-US" sz="4800" dirty="0" smtClean="0"/>
              <a:t>. Ex: B+ Tree , Hashing </a:t>
            </a:r>
            <a:r>
              <a:rPr lang="en-US" sz="4800" dirty="0" err="1" smtClean="0"/>
              <a:t>etc</a:t>
            </a:r>
            <a:endParaRPr lang="en-US" sz="4800" dirty="0"/>
          </a:p>
          <a:p>
            <a:pPr marL="514350" indent="-514350">
              <a:lnSpc>
                <a:spcPct val="150000"/>
              </a:lnSpc>
              <a:buFont typeface="+mj-lt"/>
              <a:buAutoNum type="arabicPeriod"/>
            </a:pPr>
            <a:r>
              <a:rPr lang="en-US" sz="4800" dirty="0"/>
              <a:t>Complex low-level structures described in detail.</a:t>
            </a:r>
          </a:p>
          <a:p>
            <a:endParaRPr lang="en-US" sz="4800" dirty="0"/>
          </a:p>
        </p:txBody>
      </p:sp>
    </p:spTree>
    <p:extLst>
      <p:ext uri="{BB962C8B-B14F-4D97-AF65-F5344CB8AC3E}">
        <p14:creationId xmlns:p14="http://schemas.microsoft.com/office/powerpoint/2010/main" val="295496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687300" cy="1690687"/>
          </a:xfrm>
        </p:spPr>
        <p:txBody>
          <a:bodyPr>
            <a:normAutofit fontScale="90000"/>
          </a:bodyPr>
          <a:lstStyle/>
          <a:p>
            <a:pPr algn="ctr"/>
            <a:r>
              <a:rPr lang="en-US" sz="8000" dirty="0"/>
              <a:t>Conceptual </a:t>
            </a:r>
            <a:r>
              <a:rPr lang="en-US" sz="8000" dirty="0" smtClean="0"/>
              <a:t>Level/</a:t>
            </a:r>
            <a:r>
              <a:rPr lang="en-US" sz="7200" b="1" dirty="0"/>
              <a:t>Logical</a:t>
            </a:r>
            <a:r>
              <a:rPr lang="en-US" sz="8000" dirty="0" smtClean="0"/>
              <a:t> :</a:t>
            </a:r>
            <a:r>
              <a:rPr lang="en-US" dirty="0"/>
              <a:t/>
            </a:r>
            <a:br>
              <a:rPr lang="en-US" dirty="0"/>
            </a:br>
            <a:endParaRPr lang="en-US" dirty="0"/>
          </a:p>
        </p:txBody>
      </p:sp>
      <p:sp>
        <p:nvSpPr>
          <p:cNvPr id="3" name="Content Placeholder 2"/>
          <p:cNvSpPr>
            <a:spLocks noGrp="1"/>
          </p:cNvSpPr>
          <p:nvPr>
            <p:ph idx="1"/>
          </p:nvPr>
        </p:nvSpPr>
        <p:spPr>
          <a:xfrm>
            <a:off x="0" y="1690688"/>
            <a:ext cx="12192000" cy="5167312"/>
          </a:xfrm>
        </p:spPr>
        <p:txBody>
          <a:bodyPr>
            <a:normAutofit/>
          </a:bodyPr>
          <a:lstStyle/>
          <a:p>
            <a:r>
              <a:rPr lang="en-US" sz="6000" dirty="0"/>
              <a:t>Conceptual Level:</a:t>
            </a:r>
          </a:p>
          <a:p>
            <a:pPr lvl="1"/>
            <a:r>
              <a:rPr lang="en-US" sz="5400" dirty="0"/>
              <a:t>Next highest level of abstraction.</a:t>
            </a:r>
          </a:p>
          <a:p>
            <a:pPr lvl="1"/>
            <a:r>
              <a:rPr lang="en-US" sz="5400" dirty="0"/>
              <a:t>Describes </a:t>
            </a:r>
            <a:r>
              <a:rPr lang="en-US" sz="5400" i="1" dirty="0"/>
              <a:t>what</a:t>
            </a:r>
            <a:r>
              <a:rPr lang="en-US" sz="5400" dirty="0"/>
              <a:t> data are stored.</a:t>
            </a:r>
          </a:p>
          <a:p>
            <a:pPr lvl="1"/>
            <a:r>
              <a:rPr lang="en-US" sz="5400" dirty="0"/>
              <a:t>Describes the relationships among data.</a:t>
            </a:r>
          </a:p>
          <a:p>
            <a:pPr lvl="1"/>
            <a:r>
              <a:rPr lang="en-US" sz="5400" dirty="0"/>
              <a:t>Database administrator level.</a:t>
            </a:r>
          </a:p>
          <a:p>
            <a:endParaRPr lang="en-US" sz="6000" dirty="0"/>
          </a:p>
        </p:txBody>
      </p:sp>
    </p:spTree>
    <p:extLst>
      <p:ext uri="{BB962C8B-B14F-4D97-AF65-F5344CB8AC3E}">
        <p14:creationId xmlns:p14="http://schemas.microsoft.com/office/powerpoint/2010/main" val="2736116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23059"/>
          </a:xfrm>
        </p:spPr>
        <p:txBody>
          <a:bodyPr>
            <a:normAutofit fontScale="90000"/>
          </a:bodyPr>
          <a:lstStyle/>
          <a:p>
            <a:pPr algn="ctr"/>
            <a:r>
              <a:rPr lang="en-US" sz="7300" dirty="0"/>
              <a:t>View Level:</a:t>
            </a:r>
            <a:r>
              <a:rPr lang="en-US" dirty="0"/>
              <a:t/>
            </a:r>
            <a:br>
              <a:rPr lang="en-US" dirty="0"/>
            </a:br>
            <a:endParaRPr lang="en-US" dirty="0"/>
          </a:p>
        </p:txBody>
      </p:sp>
      <p:sp>
        <p:nvSpPr>
          <p:cNvPr id="3" name="Content Placeholder 2"/>
          <p:cNvSpPr>
            <a:spLocks noGrp="1"/>
          </p:cNvSpPr>
          <p:nvPr>
            <p:ph idx="1"/>
          </p:nvPr>
        </p:nvSpPr>
        <p:spPr>
          <a:xfrm>
            <a:off x="0" y="1234440"/>
            <a:ext cx="12192000" cy="5623560"/>
          </a:xfrm>
        </p:spPr>
        <p:txBody>
          <a:bodyPr>
            <a:normAutofit/>
          </a:bodyPr>
          <a:lstStyle/>
          <a:p>
            <a:pPr lvl="1">
              <a:lnSpc>
                <a:spcPct val="150000"/>
              </a:lnSpc>
            </a:pPr>
            <a:r>
              <a:rPr lang="en-US" sz="4400" b="1" dirty="0"/>
              <a:t>View level</a:t>
            </a:r>
            <a:r>
              <a:rPr lang="en-US" sz="4400" dirty="0"/>
              <a:t>: Highest level of data abstraction. This level describes the user interaction with database system.</a:t>
            </a:r>
            <a:endParaRPr lang="en-US" sz="4800" dirty="0"/>
          </a:p>
        </p:txBody>
      </p:sp>
    </p:spTree>
    <p:extLst>
      <p:ext uri="{BB962C8B-B14F-4D97-AF65-F5344CB8AC3E}">
        <p14:creationId xmlns:p14="http://schemas.microsoft.com/office/powerpoint/2010/main" val="3937831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Three level of data abstraction</a:t>
            </a:r>
            <a:endParaRPr lang="en-US" sz="6000" dirty="0"/>
          </a:p>
        </p:txBody>
      </p:sp>
      <p:pic>
        <p:nvPicPr>
          <p:cNvPr id="6146" name="Picture 2" descr="3 levels of abs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618" y="914400"/>
            <a:ext cx="10276764" cy="590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74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0"/>
            <a:ext cx="9144000" cy="1143000"/>
          </a:xfrm>
        </p:spPr>
        <p:txBody>
          <a:bodyPr>
            <a:normAutofit/>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Schema</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Content Placeholder 4"/>
          <p:cNvSpPr>
            <a:spLocks noGrp="1"/>
          </p:cNvSpPr>
          <p:nvPr>
            <p:ph idx="1"/>
          </p:nvPr>
        </p:nvSpPr>
        <p:spPr>
          <a:xfrm>
            <a:off x="0" y="1143000"/>
            <a:ext cx="12192000" cy="6057900"/>
          </a:xfrm>
        </p:spPr>
        <p:txBody>
          <a:bodyPr>
            <a:noAutofit/>
          </a:bodyPr>
          <a:lstStyle/>
          <a:p>
            <a:pPr lvl="1">
              <a:lnSpc>
                <a:spcPct val="150000"/>
              </a:lnSpc>
            </a:pPr>
            <a:r>
              <a:rPr lang="en-US" dirty="0"/>
              <a:t>A database schema is the skeleton structure that represents the logical view of the entire database. It defines how the data is organized and how the relations among them are associated. It formulates all the constraints that are to be applied on the data</a:t>
            </a:r>
            <a:r>
              <a:rPr lang="en-US" dirty="0" smtClean="0"/>
              <a:t>. </a:t>
            </a:r>
            <a:r>
              <a:rPr lang="en-US" dirty="0"/>
              <a:t>A database schema defines its entities and the relationship among </a:t>
            </a:r>
            <a:r>
              <a:rPr lang="en-US" dirty="0" smtClean="0"/>
              <a:t>them. Types are:</a:t>
            </a:r>
          </a:p>
          <a:p>
            <a:pPr lvl="1">
              <a:lnSpc>
                <a:spcPct val="150000"/>
              </a:lnSpc>
            </a:pPr>
            <a:r>
              <a:rPr lang="en-US" dirty="0" smtClean="0"/>
              <a:t>1 ) A </a:t>
            </a:r>
            <a:r>
              <a:rPr lang="en-US" dirty="0">
                <a:solidFill>
                  <a:srgbClr val="FF0000"/>
                </a:solidFill>
              </a:rPr>
              <a:t>physical schema</a:t>
            </a:r>
            <a:r>
              <a:rPr lang="en-US" dirty="0"/>
              <a:t> can be defined as the design of a database at its physical level. In this level, it is expressed how data is stored in blocks of storage</a:t>
            </a:r>
            <a:r>
              <a:rPr lang="en-US" dirty="0" smtClean="0"/>
              <a:t>.</a:t>
            </a:r>
          </a:p>
          <a:p>
            <a:pPr lvl="1">
              <a:lnSpc>
                <a:spcPct val="150000"/>
              </a:lnSpc>
            </a:pPr>
            <a:r>
              <a:rPr lang="en-US" dirty="0" smtClean="0"/>
              <a:t>2 ) </a:t>
            </a:r>
            <a:r>
              <a:rPr lang="en-US" dirty="0" smtClean="0">
                <a:solidFill>
                  <a:srgbClr val="FF0000"/>
                </a:solidFill>
              </a:rPr>
              <a:t>Logical Schema  </a:t>
            </a:r>
            <a:r>
              <a:rPr lang="en-US" dirty="0"/>
              <a:t>defines all the logical constraints that need to be applied on the data stored. It defines tables, views, and integrity constraints.</a:t>
            </a:r>
            <a:endParaRPr lang="en-US" dirty="0" smtClean="0"/>
          </a:p>
          <a:p>
            <a:pPr lvl="1">
              <a:lnSpc>
                <a:spcPct val="150000"/>
              </a:lnSpc>
            </a:pPr>
            <a:r>
              <a:rPr lang="en-US" dirty="0" smtClean="0"/>
              <a:t/>
            </a:r>
            <a:br>
              <a:rPr lang="en-US" dirty="0" smtClean="0"/>
            </a:br>
            <a:endParaRPr lang="en-US" dirty="0" smtClean="0"/>
          </a:p>
          <a:p>
            <a:pPr algn="just">
              <a:lnSpc>
                <a:spcPct val="150000"/>
              </a:lnSpc>
            </a:pPr>
            <a:endParaRPr lang="en-US" sz="6600" dirty="0"/>
          </a:p>
        </p:txBody>
      </p:sp>
    </p:spTree>
    <p:extLst>
      <p:ext uri="{BB962C8B-B14F-4D97-AF65-F5344CB8AC3E}">
        <p14:creationId xmlns:p14="http://schemas.microsoft.com/office/powerpoint/2010/main" val="553967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1"/>
            <a:ext cx="12031980" cy="1211579"/>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Instance or Database instance</a:t>
            </a:r>
            <a:endParaRPr 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a:xfrm>
            <a:off x="160020" y="982980"/>
            <a:ext cx="12031980" cy="5875020"/>
          </a:xfrm>
        </p:spPr>
        <p:txBody>
          <a:bodyPr/>
          <a:lstStyle/>
          <a:p>
            <a:pPr algn="just"/>
            <a:endParaRPr lang="en-US" sz="4000" dirty="0" smtClean="0"/>
          </a:p>
          <a:p>
            <a:pPr algn="just"/>
            <a:r>
              <a:rPr lang="en-US" sz="4000" dirty="0" smtClean="0"/>
              <a:t>The</a:t>
            </a:r>
            <a:r>
              <a:rPr lang="en-US" sz="4000" dirty="0" smtClean="0">
                <a:solidFill>
                  <a:srgbClr val="FF0000"/>
                </a:solidFill>
              </a:rPr>
              <a:t> </a:t>
            </a:r>
            <a:r>
              <a:rPr lang="en-US" sz="4000" dirty="0">
                <a:solidFill>
                  <a:srgbClr val="FF0000"/>
                </a:solidFill>
              </a:rPr>
              <a:t>information </a:t>
            </a:r>
            <a:r>
              <a:rPr lang="en-US" sz="4000" dirty="0"/>
              <a:t>in a </a:t>
            </a:r>
            <a:r>
              <a:rPr lang="en-US" sz="4000" dirty="0">
                <a:solidFill>
                  <a:srgbClr val="FF0000"/>
                </a:solidFill>
              </a:rPr>
              <a:t>database</a:t>
            </a:r>
            <a:r>
              <a:rPr lang="en-US" sz="4000" dirty="0"/>
              <a:t> at a </a:t>
            </a:r>
            <a:r>
              <a:rPr lang="en-US" sz="4000" dirty="0">
                <a:solidFill>
                  <a:srgbClr val="FF0000"/>
                </a:solidFill>
              </a:rPr>
              <a:t>particular point of time </a:t>
            </a:r>
            <a:r>
              <a:rPr lang="en-US" sz="4000" dirty="0"/>
              <a:t>in called  instances of the database.</a:t>
            </a:r>
          </a:p>
          <a:p>
            <a:pPr marL="0" indent="0" algn="just">
              <a:buNone/>
            </a:pPr>
            <a:r>
              <a:rPr lang="en-US" sz="4000" dirty="0"/>
              <a:t>                                      or</a:t>
            </a:r>
          </a:p>
          <a:p>
            <a:pPr algn="just"/>
            <a:r>
              <a:rPr lang="en-US" sz="4000" dirty="0"/>
              <a:t>T</a:t>
            </a:r>
            <a:r>
              <a:rPr lang="en-US" sz="4000" dirty="0" smtClean="0"/>
              <a:t>he </a:t>
            </a:r>
            <a:r>
              <a:rPr lang="en-US" sz="4000" dirty="0"/>
              <a:t>actual content of the database at a particular point in time .</a:t>
            </a:r>
          </a:p>
          <a:p>
            <a:pPr algn="just"/>
            <a:r>
              <a:rPr lang="en-US" sz="4000" dirty="0" smtClean="0"/>
              <a:t>Related </a:t>
            </a:r>
            <a:r>
              <a:rPr lang="en-US" sz="4000" dirty="0"/>
              <a:t>to the value of a variable</a:t>
            </a:r>
          </a:p>
          <a:p>
            <a:endParaRPr lang="en-US" dirty="0"/>
          </a:p>
        </p:txBody>
      </p:sp>
    </p:spTree>
    <p:extLst>
      <p:ext uri="{BB962C8B-B14F-4D97-AF65-F5344CB8AC3E}">
        <p14:creationId xmlns:p14="http://schemas.microsoft.com/office/powerpoint/2010/main" val="289203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0"/>
          <p:cNvPicPr>
            <a:picLocks noGrp="1" noChangeAspect="1" noChangeArrowheads="1"/>
          </p:cNvPicPr>
          <p:nvPr>
            <p:ph idx="1"/>
          </p:nvPr>
        </p:nvPicPr>
        <p:blipFill>
          <a:blip r:embed="rId2" cstate="print"/>
          <a:srcRect/>
          <a:stretch>
            <a:fillRect/>
          </a:stretch>
        </p:blipFill>
        <p:spPr bwMode="auto">
          <a:xfrm>
            <a:off x="234085" y="204715"/>
            <a:ext cx="11038966" cy="67022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0699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10186"/>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DBMS </a:t>
            </a:r>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Architecture</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688125"/>
            <a:ext cx="12192000" cy="4473526"/>
          </a:xfrm>
        </p:spPr>
        <p:txBody>
          <a:bodyPr>
            <a:noAutofit/>
          </a:bodyPr>
          <a:lstStyle/>
          <a:p>
            <a:r>
              <a:rPr lang="en-US" sz="3600" dirty="0"/>
              <a:t>The design of a DBMS depends on its architecture. </a:t>
            </a:r>
            <a:endParaRPr lang="en-US" sz="3600" dirty="0" smtClean="0"/>
          </a:p>
          <a:p>
            <a:r>
              <a:rPr lang="en-US" sz="3600" dirty="0"/>
              <a:t>It can be centralized or decentralized or hierarchical. </a:t>
            </a:r>
            <a:endParaRPr lang="en-US" sz="3600" dirty="0" smtClean="0"/>
          </a:p>
          <a:p>
            <a:r>
              <a:rPr lang="en-US" sz="3600" dirty="0"/>
              <a:t>The architecture of a DBMS can be seen as either single tier or multi-tier</a:t>
            </a:r>
            <a:r>
              <a:rPr lang="en-US" sz="3600" dirty="0" smtClean="0"/>
              <a:t>.</a:t>
            </a:r>
          </a:p>
          <a:p>
            <a:r>
              <a:rPr lang="en-US" sz="3600" dirty="0"/>
              <a:t>An n-tier architecture divides the whole system into related but independent </a:t>
            </a:r>
            <a:r>
              <a:rPr lang="en-US" sz="3600" b="1" dirty="0"/>
              <a:t>n</a:t>
            </a:r>
            <a:r>
              <a:rPr lang="en-US" sz="3600" dirty="0"/>
              <a:t> modules, </a:t>
            </a:r>
            <a:endParaRPr lang="en-US" sz="3600" dirty="0" smtClean="0"/>
          </a:p>
          <a:p>
            <a:r>
              <a:rPr lang="en-US" sz="3600" dirty="0" smtClean="0"/>
              <a:t>which </a:t>
            </a:r>
            <a:r>
              <a:rPr lang="en-US" sz="3600" dirty="0"/>
              <a:t>can be independently modified, altered, changed, or replaced.</a:t>
            </a:r>
          </a:p>
        </p:txBody>
      </p:sp>
    </p:spTree>
    <p:extLst>
      <p:ext uri="{BB962C8B-B14F-4D97-AF65-F5344CB8AC3E}">
        <p14:creationId xmlns:p14="http://schemas.microsoft.com/office/powerpoint/2010/main" val="1635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629"/>
            <a:ext cx="10515600" cy="132556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One Tier Architecture</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195754"/>
            <a:ext cx="12192000" cy="5233181"/>
          </a:xfrm>
        </p:spPr>
        <p:txBody>
          <a:bodyPr>
            <a:noAutofit/>
          </a:bodyPr>
          <a:lstStyle/>
          <a:p>
            <a:r>
              <a:rPr lang="en-US" sz="4000" dirty="0"/>
              <a:t>In 1-tier architecture, the DBMS is the only entity where the user directly sits on the DBMS and uses it. </a:t>
            </a:r>
            <a:endParaRPr lang="en-US" sz="4000" dirty="0" smtClean="0"/>
          </a:p>
          <a:p>
            <a:r>
              <a:rPr lang="en-US" sz="4000" dirty="0" smtClean="0"/>
              <a:t>Any </a:t>
            </a:r>
            <a:r>
              <a:rPr lang="en-US" sz="4000" dirty="0"/>
              <a:t>changes done here will directly be done on the DBMS itself</a:t>
            </a:r>
            <a:r>
              <a:rPr lang="en-US" sz="4000" dirty="0" smtClean="0"/>
              <a:t>.</a:t>
            </a:r>
          </a:p>
          <a:p>
            <a:r>
              <a:rPr lang="en-US" sz="4000" dirty="0" smtClean="0"/>
              <a:t> </a:t>
            </a:r>
            <a:r>
              <a:rPr lang="en-US" sz="4000" dirty="0"/>
              <a:t>It does not provide handy tools for end-users</a:t>
            </a:r>
            <a:r>
              <a:rPr lang="en-US" sz="4000" dirty="0" smtClean="0"/>
              <a:t>.</a:t>
            </a:r>
          </a:p>
          <a:p>
            <a:r>
              <a:rPr lang="en-US" sz="4000" dirty="0" smtClean="0"/>
              <a:t> </a:t>
            </a:r>
            <a:r>
              <a:rPr lang="en-US" sz="4000" dirty="0"/>
              <a:t>Database designers and programmers normally prefer to use single-tier architecture.</a:t>
            </a:r>
          </a:p>
        </p:txBody>
      </p:sp>
    </p:spTree>
    <p:extLst>
      <p:ext uri="{BB962C8B-B14F-4D97-AF65-F5344CB8AC3E}">
        <p14:creationId xmlns:p14="http://schemas.microsoft.com/office/powerpoint/2010/main" val="2240189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26"/>
            <a:ext cx="12192000" cy="1027584"/>
          </a:xfrm>
        </p:spPr>
        <p:txBody>
          <a:bodyPr>
            <a:normAutofit/>
          </a:bodyPr>
          <a:lstStyle/>
          <a:p>
            <a:pPr algn="ctr"/>
            <a:r>
              <a:rPr lang="en-US" sz="6600" b="1" dirty="0" smtClean="0">
                <a:solidFill>
                  <a:srgbClr val="FFFF00"/>
                </a:solidFill>
              </a:rPr>
              <a:t>Two Tier  Architecture</a:t>
            </a:r>
            <a:endParaRPr lang="en-US" sz="6600" b="1" dirty="0">
              <a:solidFill>
                <a:srgbClr val="FFFF00"/>
              </a:solidFill>
            </a:endParaRPr>
          </a:p>
        </p:txBody>
      </p:sp>
      <p:sp>
        <p:nvSpPr>
          <p:cNvPr id="3" name="Content Placeholder 2"/>
          <p:cNvSpPr>
            <a:spLocks noGrp="1"/>
          </p:cNvSpPr>
          <p:nvPr>
            <p:ph idx="1"/>
          </p:nvPr>
        </p:nvSpPr>
        <p:spPr>
          <a:xfrm>
            <a:off x="0" y="1181687"/>
            <a:ext cx="12192000" cy="4923692"/>
          </a:xfrm>
        </p:spPr>
        <p:txBody>
          <a:bodyPr>
            <a:normAutofit fontScale="92500"/>
          </a:bodyPr>
          <a:lstStyle/>
          <a:p>
            <a:r>
              <a:rPr lang="en-US" sz="4000" dirty="0" smtClean="0"/>
              <a:t>In two tier architecture </a:t>
            </a:r>
            <a:r>
              <a:rPr lang="en-US" sz="4000" dirty="0"/>
              <a:t>of DBMS </a:t>
            </a:r>
            <a:r>
              <a:rPr lang="en-US" sz="4000" dirty="0" smtClean="0"/>
              <a:t>will have </a:t>
            </a:r>
            <a:r>
              <a:rPr lang="en-US" sz="4000" dirty="0"/>
              <a:t>an application through which the DBMS can be accessed. </a:t>
            </a:r>
            <a:endParaRPr lang="en-US" sz="4000" dirty="0" smtClean="0"/>
          </a:p>
          <a:p>
            <a:endParaRPr lang="en-US" sz="4000" dirty="0" smtClean="0"/>
          </a:p>
          <a:p>
            <a:r>
              <a:rPr lang="en-US" sz="4000" dirty="0" smtClean="0"/>
              <a:t>Programmers </a:t>
            </a:r>
            <a:r>
              <a:rPr lang="en-US" sz="4000" dirty="0"/>
              <a:t>use 2-tier architecture where they access the DBMS by means of an application. </a:t>
            </a:r>
            <a:endParaRPr lang="en-US" sz="4000" dirty="0" smtClean="0"/>
          </a:p>
          <a:p>
            <a:pPr>
              <a:buNone/>
            </a:pPr>
            <a:endParaRPr lang="en-US" sz="4000" dirty="0" smtClean="0"/>
          </a:p>
          <a:p>
            <a:r>
              <a:rPr lang="en-US" sz="4000" dirty="0" smtClean="0"/>
              <a:t>Here </a:t>
            </a:r>
            <a:r>
              <a:rPr lang="en-US" sz="4000" dirty="0"/>
              <a:t>the application tier is entirely independent of the database in terms of operation, design, and programming.</a:t>
            </a:r>
          </a:p>
        </p:txBody>
      </p:sp>
    </p:spTree>
    <p:extLst>
      <p:ext uri="{BB962C8B-B14F-4D97-AF65-F5344CB8AC3E}">
        <p14:creationId xmlns:p14="http://schemas.microsoft.com/office/powerpoint/2010/main" val="1400665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https://cdn-images-1.medium.com/max/1600/1*z76hr15cj2CVVlWDNITV2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355" y="204716"/>
            <a:ext cx="8952932" cy="634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84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65860"/>
          </a:xfrm>
        </p:spPr>
        <p:txBody>
          <a:bodyPr>
            <a:normAutofit/>
          </a:bodyPr>
          <a:lstStyle/>
          <a:p>
            <a:pPr algn="ctr"/>
            <a:r>
              <a:rPr lang="en-US" sz="7200" dirty="0" smtClean="0">
                <a:solidFill>
                  <a:srgbClr val="FFC000"/>
                </a:solidFill>
              </a:rPr>
              <a:t>Three tier Architecture of DBMS</a:t>
            </a:r>
            <a:endParaRPr lang="en-US" sz="7200" dirty="0">
              <a:solidFill>
                <a:srgbClr val="FFC000"/>
              </a:solidFill>
            </a:endParaRPr>
          </a:p>
        </p:txBody>
      </p:sp>
      <p:sp>
        <p:nvSpPr>
          <p:cNvPr id="3" name="Content Placeholder 2"/>
          <p:cNvSpPr>
            <a:spLocks noGrp="1"/>
          </p:cNvSpPr>
          <p:nvPr>
            <p:ph idx="1"/>
          </p:nvPr>
        </p:nvSpPr>
        <p:spPr>
          <a:xfrm>
            <a:off x="0" y="1181686"/>
            <a:ext cx="12192000" cy="5676314"/>
          </a:xfrm>
        </p:spPr>
        <p:txBody>
          <a:bodyPr>
            <a:normAutofit/>
          </a:bodyPr>
          <a:lstStyle/>
          <a:p>
            <a:pPr>
              <a:lnSpc>
                <a:spcPct val="150000"/>
              </a:lnSpc>
            </a:pPr>
            <a:r>
              <a:rPr lang="en-US" sz="4400" dirty="0"/>
              <a:t>A 3-tier architecture separates its tiers from each other based on the complexity of the users and how they use the data present in the database. </a:t>
            </a:r>
            <a:endParaRPr lang="en-US" sz="4400" dirty="0" smtClean="0"/>
          </a:p>
          <a:p>
            <a:pPr>
              <a:lnSpc>
                <a:spcPct val="150000"/>
              </a:lnSpc>
            </a:pPr>
            <a:r>
              <a:rPr lang="en-US" sz="4400" dirty="0" smtClean="0"/>
              <a:t>It </a:t>
            </a:r>
            <a:r>
              <a:rPr lang="en-US" sz="4400" dirty="0"/>
              <a:t>is the most widely used architecture to design a DBMS.</a:t>
            </a:r>
          </a:p>
        </p:txBody>
      </p:sp>
    </p:spTree>
    <p:extLst>
      <p:ext uri="{BB962C8B-B14F-4D97-AF65-F5344CB8AC3E}">
        <p14:creationId xmlns:p14="http://schemas.microsoft.com/office/powerpoint/2010/main" val="4145125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075" y="225189"/>
            <a:ext cx="5407925" cy="6083916"/>
          </a:xfrm>
          <a:prstGeom prst="rect">
            <a:avLst/>
          </a:prstGeom>
        </p:spPr>
      </p:pic>
      <p:pic>
        <p:nvPicPr>
          <p:cNvPr id="8194" name="Picture 2" descr="https://cdn-images-1.medium.com/max/1600/1*2V5V379CNVAsjpBiep0mj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46" y="1109734"/>
            <a:ext cx="5819775"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759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93"/>
            <a:ext cx="12192000" cy="1325563"/>
          </a:xfrm>
        </p:spPr>
        <p:txBody>
          <a:bodyPr>
            <a:normAutofit/>
          </a:bodyPr>
          <a:lstStyle/>
          <a:p>
            <a:pPr algn="ctr"/>
            <a:r>
              <a:rPr lang="en-US" sz="6600" b="1" dirty="0" smtClean="0">
                <a:solidFill>
                  <a:srgbClr val="FFC000"/>
                </a:solidFill>
              </a:rPr>
              <a:t>Tier-1 (Database Tier)</a:t>
            </a:r>
            <a:endParaRPr lang="en-US" sz="6600" b="1" dirty="0">
              <a:solidFill>
                <a:srgbClr val="FFC000"/>
              </a:solidFill>
            </a:endParaRPr>
          </a:p>
        </p:txBody>
      </p:sp>
      <p:sp>
        <p:nvSpPr>
          <p:cNvPr id="3" name="Content Placeholder 2"/>
          <p:cNvSpPr>
            <a:spLocks noGrp="1"/>
          </p:cNvSpPr>
          <p:nvPr>
            <p:ph idx="1"/>
          </p:nvPr>
        </p:nvSpPr>
        <p:spPr>
          <a:xfrm>
            <a:off x="0" y="1631852"/>
            <a:ext cx="12192000" cy="4545111"/>
          </a:xfrm>
        </p:spPr>
        <p:txBody>
          <a:bodyPr>
            <a:normAutofit/>
          </a:bodyPr>
          <a:lstStyle/>
          <a:p>
            <a:pPr algn="just"/>
            <a:r>
              <a:rPr lang="en-US" sz="4800" b="1" dirty="0"/>
              <a:t>Database (Data) Tier</a:t>
            </a:r>
            <a:r>
              <a:rPr lang="en-US" sz="4800" dirty="0"/>
              <a:t> − At this tier, the database resides along with its query processing languages. </a:t>
            </a:r>
            <a:endParaRPr lang="en-US" sz="4800" dirty="0" smtClean="0"/>
          </a:p>
          <a:p>
            <a:pPr algn="just"/>
            <a:endParaRPr lang="en-US" sz="4800" dirty="0" smtClean="0"/>
          </a:p>
          <a:p>
            <a:pPr algn="just"/>
            <a:r>
              <a:rPr lang="en-US" sz="4800" dirty="0" smtClean="0"/>
              <a:t>We </a:t>
            </a:r>
            <a:r>
              <a:rPr lang="en-US" sz="4800" dirty="0"/>
              <a:t>also have the relations that define the data and their constraints at this level.</a:t>
            </a:r>
          </a:p>
          <a:p>
            <a:endParaRPr lang="en-US" sz="4800" dirty="0"/>
          </a:p>
        </p:txBody>
      </p:sp>
    </p:spTree>
    <p:extLst>
      <p:ext uri="{BB962C8B-B14F-4D97-AF65-F5344CB8AC3E}">
        <p14:creationId xmlns:p14="http://schemas.microsoft.com/office/powerpoint/2010/main" val="4118673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61"/>
            <a:ext cx="12192000" cy="1325563"/>
          </a:xfrm>
        </p:spPr>
        <p:txBody>
          <a:bodyPr>
            <a:normAutofit/>
          </a:bodyPr>
          <a:lstStyle/>
          <a:p>
            <a:pPr algn="ctr"/>
            <a:r>
              <a:rPr lang="en-US" sz="6000" dirty="0" smtClean="0">
                <a:solidFill>
                  <a:srgbClr val="FFC000"/>
                </a:solidFill>
              </a:rPr>
              <a:t>Tier-2(</a:t>
            </a:r>
            <a:r>
              <a:rPr lang="en-US" sz="6000" b="1" dirty="0" smtClean="0">
                <a:solidFill>
                  <a:srgbClr val="FFC000"/>
                </a:solidFill>
              </a:rPr>
              <a:t>Application (Middle) Tier)</a:t>
            </a:r>
            <a:endParaRPr lang="en-US" sz="6000" dirty="0">
              <a:solidFill>
                <a:srgbClr val="FFC000"/>
              </a:solidFill>
            </a:endParaRPr>
          </a:p>
        </p:txBody>
      </p:sp>
      <p:sp>
        <p:nvSpPr>
          <p:cNvPr id="3" name="Content Placeholder 2"/>
          <p:cNvSpPr>
            <a:spLocks noGrp="1"/>
          </p:cNvSpPr>
          <p:nvPr>
            <p:ph idx="1"/>
          </p:nvPr>
        </p:nvSpPr>
        <p:spPr>
          <a:xfrm>
            <a:off x="0" y="1420836"/>
            <a:ext cx="11957538" cy="4867421"/>
          </a:xfrm>
        </p:spPr>
        <p:txBody>
          <a:bodyPr>
            <a:noAutofit/>
          </a:bodyPr>
          <a:lstStyle/>
          <a:p>
            <a:pPr algn="just"/>
            <a:r>
              <a:rPr lang="en-US" sz="3200" dirty="0" smtClean="0"/>
              <a:t>At </a:t>
            </a:r>
            <a:r>
              <a:rPr lang="en-US" sz="3200" dirty="0"/>
              <a:t>this tier reside the application server and the programs that access the database</a:t>
            </a:r>
            <a:r>
              <a:rPr lang="en-US" sz="3200" dirty="0" smtClean="0"/>
              <a:t>.</a:t>
            </a:r>
          </a:p>
          <a:p>
            <a:pPr algn="just"/>
            <a:r>
              <a:rPr lang="en-US" sz="3200" dirty="0" smtClean="0"/>
              <a:t> </a:t>
            </a:r>
            <a:r>
              <a:rPr lang="en-US" sz="3200" dirty="0"/>
              <a:t>For a user, this application tier presents an abstracted view of the database. </a:t>
            </a:r>
            <a:endParaRPr lang="en-US" sz="3200" dirty="0" smtClean="0"/>
          </a:p>
          <a:p>
            <a:pPr algn="just"/>
            <a:r>
              <a:rPr lang="en-US" sz="3200" dirty="0" smtClean="0"/>
              <a:t>End-users </a:t>
            </a:r>
            <a:r>
              <a:rPr lang="en-US" sz="3200" dirty="0"/>
              <a:t>are unaware of any existence of the database beyond the application</a:t>
            </a:r>
            <a:r>
              <a:rPr lang="en-US" sz="3200" dirty="0" smtClean="0"/>
              <a:t>.</a:t>
            </a:r>
          </a:p>
          <a:p>
            <a:pPr algn="just"/>
            <a:r>
              <a:rPr lang="en-US" sz="3200" dirty="0" smtClean="0"/>
              <a:t> </a:t>
            </a:r>
            <a:r>
              <a:rPr lang="en-US" sz="3200" dirty="0"/>
              <a:t>At the other end, the database tier is not aware of any other user beyond the application tier. </a:t>
            </a:r>
            <a:endParaRPr lang="en-US" sz="3200" dirty="0" smtClean="0"/>
          </a:p>
          <a:p>
            <a:pPr algn="just"/>
            <a:r>
              <a:rPr lang="en-US" sz="3200" dirty="0" smtClean="0"/>
              <a:t>Hence</a:t>
            </a:r>
            <a:r>
              <a:rPr lang="en-US" sz="3200" dirty="0"/>
              <a:t>, the application layer sits in the middle and acts as a mediator between the end-user and the database.</a:t>
            </a:r>
          </a:p>
          <a:p>
            <a:endParaRPr lang="en-US" sz="3200" dirty="0"/>
          </a:p>
        </p:txBody>
      </p:sp>
    </p:spTree>
    <p:extLst>
      <p:ext uri="{BB962C8B-B14F-4D97-AF65-F5344CB8AC3E}">
        <p14:creationId xmlns:p14="http://schemas.microsoft.com/office/powerpoint/2010/main" val="4285938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67617"/>
          </a:xfrm>
        </p:spPr>
        <p:txBody>
          <a:bodyPr>
            <a:normAutofit/>
          </a:bodyPr>
          <a:lstStyle/>
          <a:p>
            <a:pPr algn="ctr"/>
            <a:r>
              <a:rPr lang="en-US" sz="6000" b="1" dirty="0" smtClean="0">
                <a:solidFill>
                  <a:srgbClr val="FFC000"/>
                </a:solidFill>
              </a:rPr>
              <a:t>Tier-3</a:t>
            </a:r>
            <a:r>
              <a:rPr lang="en-US" sz="6000" dirty="0" smtClean="0">
                <a:solidFill>
                  <a:srgbClr val="FFC000"/>
                </a:solidFill>
              </a:rPr>
              <a:t>( </a:t>
            </a:r>
            <a:r>
              <a:rPr lang="en-US" sz="6000" b="1" dirty="0" smtClean="0">
                <a:solidFill>
                  <a:srgbClr val="FFC000"/>
                </a:solidFill>
              </a:rPr>
              <a:t>User (Presentation) Tier)</a:t>
            </a:r>
            <a:endParaRPr lang="en-US" sz="6000" dirty="0">
              <a:solidFill>
                <a:srgbClr val="FFC000"/>
              </a:solidFill>
            </a:endParaRPr>
          </a:p>
        </p:txBody>
      </p:sp>
      <p:sp>
        <p:nvSpPr>
          <p:cNvPr id="3" name="Content Placeholder 2"/>
          <p:cNvSpPr>
            <a:spLocks noGrp="1"/>
          </p:cNvSpPr>
          <p:nvPr>
            <p:ph idx="1"/>
          </p:nvPr>
        </p:nvSpPr>
        <p:spPr>
          <a:xfrm>
            <a:off x="0" y="1237956"/>
            <a:ext cx="12192000" cy="4965895"/>
          </a:xfrm>
        </p:spPr>
        <p:txBody>
          <a:bodyPr>
            <a:normAutofit/>
          </a:bodyPr>
          <a:lstStyle/>
          <a:p>
            <a:pPr algn="just"/>
            <a:r>
              <a:rPr lang="en-US" sz="4400" dirty="0" smtClean="0"/>
              <a:t>End-users </a:t>
            </a:r>
            <a:r>
              <a:rPr lang="en-US" sz="4400" dirty="0"/>
              <a:t>operate on this tier and they know nothing about any existence of the database beyond this layer</a:t>
            </a:r>
            <a:r>
              <a:rPr lang="en-US" sz="4400" dirty="0" smtClean="0"/>
              <a:t>.</a:t>
            </a:r>
          </a:p>
          <a:p>
            <a:r>
              <a:rPr lang="en-US" sz="4400" dirty="0" smtClean="0"/>
              <a:t> </a:t>
            </a:r>
            <a:r>
              <a:rPr lang="en-US" sz="4400" dirty="0"/>
              <a:t>At this layer, multiple views of the database can be provided by the application. </a:t>
            </a:r>
            <a:endParaRPr lang="en-US" sz="4400" dirty="0" smtClean="0"/>
          </a:p>
          <a:p>
            <a:r>
              <a:rPr lang="en-US" sz="4400" dirty="0" smtClean="0"/>
              <a:t>All </a:t>
            </a:r>
            <a:r>
              <a:rPr lang="en-US" sz="4400" dirty="0"/>
              <a:t>views are generated by applications that reside in the application tier.</a:t>
            </a:r>
          </a:p>
          <a:p>
            <a:endParaRPr lang="en-US" sz="4400" dirty="0"/>
          </a:p>
        </p:txBody>
      </p:sp>
    </p:spTree>
    <p:extLst>
      <p:ext uri="{BB962C8B-B14F-4D97-AF65-F5344CB8AC3E}">
        <p14:creationId xmlns:p14="http://schemas.microsoft.com/office/powerpoint/2010/main" val="4050938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37956"/>
          </a:xfrm>
        </p:spPr>
        <p:txBody>
          <a:bodyPr>
            <a:noAutofit/>
          </a:bodyPr>
          <a:lstStyle/>
          <a:p>
            <a:pPr algn="ctr"/>
            <a:r>
              <a:rPr lang="en-US" sz="6000" b="1" dirty="0" smtClean="0"/>
              <a:t/>
            </a:r>
            <a:br>
              <a:rPr lang="en-US" sz="6000" b="1" dirty="0" smtClean="0"/>
            </a:br>
            <a:r>
              <a:rPr lang="en-US" sz="7200" b="1" dirty="0" smtClean="0">
                <a:solidFill>
                  <a:srgbClr val="FFC000"/>
                </a:solidFill>
              </a:rPr>
              <a:t>Data </a:t>
            </a:r>
            <a:r>
              <a:rPr lang="en-US" sz="7200" b="1" dirty="0">
                <a:solidFill>
                  <a:srgbClr val="FFC000"/>
                </a:solidFill>
              </a:rPr>
              <a:t>independence</a:t>
            </a:r>
            <a:r>
              <a:rPr lang="en-US" sz="6000" dirty="0"/>
              <a:t/>
            </a:r>
            <a:br>
              <a:rPr lang="en-US" sz="6000" dirty="0"/>
            </a:br>
            <a:endParaRPr lang="en-US" sz="6000" dirty="0"/>
          </a:p>
        </p:txBody>
      </p:sp>
      <p:sp>
        <p:nvSpPr>
          <p:cNvPr id="3" name="Content Placeholder 2"/>
          <p:cNvSpPr>
            <a:spLocks noGrp="1"/>
          </p:cNvSpPr>
          <p:nvPr>
            <p:ph idx="1"/>
          </p:nvPr>
        </p:nvSpPr>
        <p:spPr>
          <a:xfrm>
            <a:off x="0" y="1434904"/>
            <a:ext cx="12192000" cy="4853353"/>
          </a:xfrm>
        </p:spPr>
        <p:txBody>
          <a:bodyPr>
            <a:normAutofit/>
          </a:bodyPr>
          <a:lstStyle/>
          <a:p>
            <a:r>
              <a:rPr lang="en-US" sz="3200" dirty="0"/>
              <a:t>Data independence is a form of database management that keeps data separated from all programs that make use of the data. </a:t>
            </a:r>
            <a:endParaRPr lang="en-US" sz="3200" dirty="0" smtClean="0"/>
          </a:p>
          <a:p>
            <a:r>
              <a:rPr lang="en-US" sz="3200" dirty="0" smtClean="0"/>
              <a:t>Data </a:t>
            </a:r>
            <a:r>
              <a:rPr lang="en-US" sz="3200" dirty="0"/>
              <a:t>independence refers characteristic of being able to modify the schema at one level of the database system without altering the schema at the next higher level. </a:t>
            </a:r>
            <a:r>
              <a:rPr lang="en-US" sz="3200" dirty="0" smtClean="0"/>
              <a:t>In </a:t>
            </a:r>
            <a:r>
              <a:rPr lang="en-US" sz="3200" dirty="0"/>
              <a:t>this manner, the data remains accessible, but is also stable and cannot be corrupted by the applications using it. </a:t>
            </a:r>
            <a:endParaRPr lang="en-US" sz="3200" dirty="0" smtClean="0"/>
          </a:p>
          <a:p>
            <a:r>
              <a:rPr lang="en-US" sz="3200" dirty="0"/>
              <a:t>One of the functions of data independence is to restrict access to the storage structure of the data by the user applications</a:t>
            </a:r>
            <a:r>
              <a:rPr lang="en-US" sz="3200" dirty="0" smtClean="0"/>
              <a:t>.</a:t>
            </a:r>
          </a:p>
          <a:p>
            <a:endParaRPr lang="en-US" sz="3200" dirty="0"/>
          </a:p>
          <a:p>
            <a:endParaRPr lang="en-US" sz="3200" dirty="0"/>
          </a:p>
        </p:txBody>
      </p:sp>
    </p:spTree>
    <p:extLst>
      <p:ext uri="{BB962C8B-B14F-4D97-AF65-F5344CB8AC3E}">
        <p14:creationId xmlns:p14="http://schemas.microsoft.com/office/powerpoint/2010/main" val="779358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0"/>
          <p:cNvPicPr>
            <a:picLocks noChangeAspect="1" noChangeArrowheads="1"/>
          </p:cNvPicPr>
          <p:nvPr/>
        </p:nvPicPr>
        <p:blipFill>
          <a:blip r:embed="rId2" cstate="print"/>
          <a:srcRect/>
          <a:stretch>
            <a:fillRect/>
          </a:stretch>
        </p:blipFill>
        <p:spPr bwMode="auto">
          <a:xfrm>
            <a:off x="457199" y="574339"/>
            <a:ext cx="10911385" cy="6567037"/>
          </a:xfrm>
          <a:prstGeom prst="rect">
            <a:avLst/>
          </a:prstGeom>
          <a:noFill/>
          <a:ln w="9525">
            <a:noFill/>
            <a:miter lim="800000"/>
            <a:headEnd/>
            <a:tailEnd/>
          </a:ln>
        </p:spPr>
      </p:pic>
    </p:spTree>
    <p:extLst>
      <p:ext uri="{BB962C8B-B14F-4D97-AF65-F5344CB8AC3E}">
        <p14:creationId xmlns:p14="http://schemas.microsoft.com/office/powerpoint/2010/main" val="3428237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61"/>
            <a:ext cx="12192000" cy="985381"/>
          </a:xfrm>
        </p:spPr>
        <p:txBody>
          <a:bodyPr>
            <a:normAutofit/>
          </a:bodyPr>
          <a:lstStyle/>
          <a:p>
            <a:pPr algn="ctr"/>
            <a:r>
              <a:rPr lang="en-US" sz="6000" b="1" dirty="0" smtClean="0">
                <a:solidFill>
                  <a:srgbClr val="FFC000"/>
                </a:solidFill>
              </a:rPr>
              <a:t>Data independence</a:t>
            </a:r>
            <a:endParaRPr lang="en-US" sz="6000" b="1" dirty="0">
              <a:solidFill>
                <a:srgbClr val="FFC000"/>
              </a:solidFill>
            </a:endParaRPr>
          </a:p>
        </p:txBody>
      </p:sp>
      <p:sp>
        <p:nvSpPr>
          <p:cNvPr id="3" name="Content Placeholder 2"/>
          <p:cNvSpPr>
            <a:spLocks noGrp="1"/>
          </p:cNvSpPr>
          <p:nvPr>
            <p:ph idx="1"/>
          </p:nvPr>
        </p:nvSpPr>
        <p:spPr>
          <a:xfrm>
            <a:off x="0" y="1252025"/>
            <a:ext cx="12192000" cy="4909624"/>
          </a:xfrm>
        </p:spPr>
        <p:txBody>
          <a:bodyPr>
            <a:noAutofit/>
          </a:bodyPr>
          <a:lstStyle/>
          <a:p>
            <a:pPr algn="just"/>
            <a:r>
              <a:rPr lang="en-US" sz="3200" dirty="0" smtClean="0"/>
              <a:t>By effectively hiding the specifics of the structure from the applications, the potential for any one application to alter the nature of the data becomes impossible.</a:t>
            </a:r>
          </a:p>
          <a:p>
            <a:pPr algn="just">
              <a:buNone/>
            </a:pPr>
            <a:endParaRPr lang="en-US" sz="3200" dirty="0" smtClean="0"/>
          </a:p>
          <a:p>
            <a:pPr algn="just"/>
            <a:r>
              <a:rPr lang="en-US" sz="3200" dirty="0"/>
              <a:t>Thus, the essential data retains its integrity and remains consistent no matter how many databases or database applications access the core data</a:t>
            </a:r>
            <a:r>
              <a:rPr lang="en-US" sz="3200" dirty="0" smtClean="0"/>
              <a:t>.</a:t>
            </a:r>
          </a:p>
          <a:p>
            <a:pPr algn="just"/>
            <a:r>
              <a:rPr lang="en-US" sz="3600" dirty="0" smtClean="0"/>
              <a:t>It is of two type</a:t>
            </a:r>
          </a:p>
          <a:p>
            <a:pPr lvl="1" algn="just"/>
            <a:r>
              <a:rPr lang="en-US" sz="2800" dirty="0" smtClean="0"/>
              <a:t>LOGICAL DATA INDEPENDENCE</a:t>
            </a:r>
          </a:p>
          <a:p>
            <a:pPr lvl="1" algn="just"/>
            <a:r>
              <a:rPr lang="en-US" sz="2800" dirty="0" smtClean="0"/>
              <a:t>PHYSICAL DATA INDEPENDENCE</a:t>
            </a:r>
          </a:p>
          <a:p>
            <a:pPr lvl="1" algn="just"/>
            <a:endParaRPr lang="en-US" sz="2800" dirty="0" smtClean="0"/>
          </a:p>
        </p:txBody>
      </p:sp>
    </p:spTree>
    <p:extLst>
      <p:ext uri="{BB962C8B-B14F-4D97-AF65-F5344CB8AC3E}">
        <p14:creationId xmlns:p14="http://schemas.microsoft.com/office/powerpoint/2010/main" val="678765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698"/>
            <a:ext cx="12192000" cy="88690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lgn="ctr" rtl="0">
              <a:lnSpc>
                <a:spcPct val="90000"/>
              </a:lnSpc>
              <a:spcBef>
                <a:spcPct val="0"/>
              </a:spcBef>
            </a:pP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LOGICAL DATA INDEPENDENCE</a:t>
            </a:r>
            <a:endPar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22362"/>
            <a:ext cx="12192000" cy="5064369"/>
          </a:xfrm>
        </p:spPr>
        <p:txBody>
          <a:bodyPr>
            <a:normAutofit/>
          </a:bodyPr>
          <a:lstStyle/>
          <a:p>
            <a:r>
              <a:rPr lang="en-US" sz="4400" dirty="0"/>
              <a:t>Logical data is data about database, that is, it stores information about how data is managed inside. For example, a table (relation) stored in the database and all its constraints, applied on that relation.</a:t>
            </a:r>
          </a:p>
          <a:p>
            <a:r>
              <a:rPr lang="en-US" sz="4400" dirty="0"/>
              <a:t>Logical data independence is a kind of mechanism, which liberalizes itself from actual data stored on the disk. If we do some changes on table format, it should not change the data residing on the disk.</a:t>
            </a:r>
          </a:p>
          <a:p>
            <a:pPr algn="just"/>
            <a:endParaRPr lang="en-US" sz="4400" dirty="0"/>
          </a:p>
        </p:txBody>
      </p:sp>
    </p:spTree>
    <p:extLst>
      <p:ext uri="{BB962C8B-B14F-4D97-AF65-F5344CB8AC3E}">
        <p14:creationId xmlns:p14="http://schemas.microsoft.com/office/powerpoint/2010/main" val="3423703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95753"/>
          </a:xfrm>
        </p:spPr>
        <p:txBody>
          <a:bodyPr>
            <a:normAutofit/>
          </a:bodyPr>
          <a:lstStyle/>
          <a:p>
            <a:pPr algn="ctr"/>
            <a:r>
              <a:rPr lang="en-US" sz="5400" dirty="0" smtClean="0">
                <a:solidFill>
                  <a:srgbClr val="FFC000"/>
                </a:solidFill>
              </a:rPr>
              <a:t>PHYSICAL DATA INDEPENDANCE</a:t>
            </a:r>
            <a:endParaRPr lang="en-US" sz="5400" dirty="0">
              <a:solidFill>
                <a:srgbClr val="FFC000"/>
              </a:solidFill>
            </a:endParaRPr>
          </a:p>
        </p:txBody>
      </p:sp>
      <p:sp>
        <p:nvSpPr>
          <p:cNvPr id="3" name="Content Placeholder 2"/>
          <p:cNvSpPr>
            <a:spLocks noGrp="1"/>
          </p:cNvSpPr>
          <p:nvPr>
            <p:ph idx="1"/>
          </p:nvPr>
        </p:nvSpPr>
        <p:spPr>
          <a:xfrm>
            <a:off x="0" y="1294228"/>
            <a:ext cx="12192000" cy="4839287"/>
          </a:xfrm>
        </p:spPr>
        <p:txBody>
          <a:bodyPr>
            <a:normAutofit fontScale="92500" lnSpcReduction="20000"/>
          </a:bodyPr>
          <a:lstStyle/>
          <a:p>
            <a:r>
              <a:rPr lang="en-US" sz="3600" dirty="0"/>
              <a:t>All the schemas are logical, and the actual data is stored in bit format on the disk. Physical data independence is the power to change the physical data without impacting the schema or logical data.</a:t>
            </a:r>
          </a:p>
          <a:p>
            <a:r>
              <a:rPr lang="en-US" sz="3600" dirty="0"/>
              <a:t>For example, in case we want to change or upgrade the storage system itself − suppose we want to replace hard-disks with SSD − it should not have any impact on the logical data or schemas.</a:t>
            </a:r>
          </a:p>
          <a:p>
            <a:pPr algn="just"/>
            <a:endParaRPr lang="en-US" sz="3600" dirty="0" smtClean="0"/>
          </a:p>
          <a:p>
            <a:pPr algn="just"/>
            <a:r>
              <a:rPr lang="en-US" sz="3600" dirty="0" smtClean="0"/>
              <a:t>Accomplishing </a:t>
            </a:r>
            <a:r>
              <a:rPr lang="en-US" sz="3600" dirty="0"/>
              <a:t>this shift in file organization or the indexing strategy used for the data does not require any modification to the external structure of the applications, meaning that users of the applications are not likely to notice any difference at all in the function of their programs. </a:t>
            </a:r>
          </a:p>
          <a:p>
            <a:pPr algn="just"/>
            <a:endParaRPr lang="en-US" sz="3600" dirty="0"/>
          </a:p>
        </p:txBody>
      </p:sp>
    </p:spTree>
    <p:extLst>
      <p:ext uri="{BB962C8B-B14F-4D97-AF65-F5344CB8AC3E}">
        <p14:creationId xmlns:p14="http://schemas.microsoft.com/office/powerpoint/2010/main" val="3121056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7280"/>
          </a:xfrm>
        </p:spPr>
        <p:txBody>
          <a:bodyPr>
            <a:normAutofit/>
          </a:bodyPr>
          <a:lstStyle/>
          <a:p>
            <a:pPr algn="ctr"/>
            <a:r>
              <a:rPr lang="en-US" sz="6600" b="1" dirty="0" smtClean="0">
                <a:solidFill>
                  <a:srgbClr val="FFC000"/>
                </a:solidFill>
              </a:rPr>
              <a:t>Database User</a:t>
            </a:r>
            <a:endParaRPr lang="en-US" sz="6600" b="1" dirty="0">
              <a:solidFill>
                <a:srgbClr val="FFC000"/>
              </a:solidFill>
            </a:endParaRPr>
          </a:p>
        </p:txBody>
      </p:sp>
      <p:sp>
        <p:nvSpPr>
          <p:cNvPr id="3" name="Content Placeholder 2"/>
          <p:cNvSpPr>
            <a:spLocks noGrp="1"/>
          </p:cNvSpPr>
          <p:nvPr>
            <p:ph idx="1"/>
          </p:nvPr>
        </p:nvSpPr>
        <p:spPr>
          <a:xfrm>
            <a:off x="0" y="1097280"/>
            <a:ext cx="12192000" cy="5760719"/>
          </a:xfrm>
        </p:spPr>
        <p:txBody>
          <a:bodyPr>
            <a:normAutofit/>
          </a:bodyPr>
          <a:lstStyle/>
          <a:p>
            <a:pPr marL="514350" indent="-514350">
              <a:buFont typeface="+mj-lt"/>
              <a:buAutoNum type="arabicPeriod"/>
            </a:pPr>
            <a:r>
              <a:rPr lang="en-US" altLang="en-US" dirty="0" smtClean="0"/>
              <a:t>Database Administrators</a:t>
            </a:r>
          </a:p>
          <a:p>
            <a:pPr marL="514350" indent="-514350">
              <a:buFont typeface="+mj-lt"/>
              <a:buAutoNum type="arabicPeriod"/>
            </a:pPr>
            <a:r>
              <a:rPr lang="en-US" altLang="en-US" dirty="0" smtClean="0"/>
              <a:t>Database Designers</a:t>
            </a:r>
          </a:p>
          <a:p>
            <a:pPr marL="514350" indent="-514350">
              <a:buFont typeface="+mj-lt"/>
              <a:buAutoNum type="arabicPeriod"/>
            </a:pPr>
            <a:r>
              <a:rPr lang="en-US" altLang="en-US" dirty="0" smtClean="0"/>
              <a:t>End Users</a:t>
            </a:r>
          </a:p>
          <a:p>
            <a:pPr marL="914400" lvl="1" indent="-457200">
              <a:buFont typeface="+mj-lt"/>
              <a:buAutoNum type="arabicPeriod"/>
            </a:pPr>
            <a:r>
              <a:rPr lang="en-US" altLang="en-US" dirty="0" smtClean="0"/>
              <a:t>Casual end users: </a:t>
            </a:r>
          </a:p>
          <a:p>
            <a:pPr marL="914400" lvl="1" indent="-457200">
              <a:buFont typeface="+mj-lt"/>
              <a:buAutoNum type="arabicPeriod"/>
            </a:pPr>
            <a:r>
              <a:rPr lang="en-US" altLang="en-US" dirty="0" smtClean="0"/>
              <a:t>Naive or parametric end users</a:t>
            </a:r>
          </a:p>
          <a:p>
            <a:pPr marL="514350" indent="-514350">
              <a:buFont typeface="+mj-lt"/>
              <a:buAutoNum type="arabicPeriod"/>
            </a:pPr>
            <a:r>
              <a:rPr lang="en-US" altLang="en-US" dirty="0" smtClean="0"/>
              <a:t>Sophisticated end users</a:t>
            </a:r>
          </a:p>
          <a:p>
            <a:pPr marL="514350" indent="-514350">
              <a:buFont typeface="+mj-lt"/>
              <a:buAutoNum type="arabicPeriod"/>
            </a:pPr>
            <a:r>
              <a:rPr lang="en-US" altLang="en-US" dirty="0" smtClean="0"/>
              <a:t>Stand-alone users </a:t>
            </a:r>
          </a:p>
          <a:p>
            <a:pPr marL="514350" indent="-514350">
              <a:buFont typeface="+mj-lt"/>
              <a:buAutoNum type="arabicPeriod"/>
            </a:pPr>
            <a:r>
              <a:rPr lang="en-US" altLang="en-US" dirty="0" smtClean="0"/>
              <a:t>System Analysts and Application Programmers </a:t>
            </a:r>
          </a:p>
          <a:p>
            <a:pPr marL="514350" indent="-514350">
              <a:buFont typeface="+mj-lt"/>
              <a:buAutoNum type="arabicPeriod"/>
            </a:pPr>
            <a:r>
              <a:rPr lang="en-US" altLang="en-US" dirty="0" smtClean="0"/>
              <a:t>Workers behind the Scene</a:t>
            </a:r>
          </a:p>
          <a:p>
            <a:pPr marL="0" indent="0">
              <a:buNone/>
            </a:pPr>
            <a:r>
              <a:rPr lang="en-US" altLang="en-US" dirty="0" smtClean="0"/>
              <a:t>8 Operators and maintenance personnel  </a:t>
            </a:r>
          </a:p>
          <a:p>
            <a:endParaRPr lang="en-US" altLang="en-US" dirty="0" smtClean="0"/>
          </a:p>
          <a:p>
            <a:endParaRPr lang="en-US" altLang="en-US" dirty="0" smtClean="0"/>
          </a:p>
          <a:p>
            <a:endParaRPr lang="en-US" altLang="en-US" dirty="0" smtClean="0"/>
          </a:p>
          <a:p>
            <a:endParaRPr lang="en-US" dirty="0"/>
          </a:p>
        </p:txBody>
      </p:sp>
    </p:spTree>
    <p:extLst>
      <p:ext uri="{BB962C8B-B14F-4D97-AF65-F5344CB8AC3E}">
        <p14:creationId xmlns:p14="http://schemas.microsoft.com/office/powerpoint/2010/main" val="29335063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55629"/>
            <a:ext cx="12192000" cy="1325563"/>
          </a:xfrm>
        </p:spPr>
        <p:txBody>
          <a:bodyPr>
            <a:normAutofit/>
          </a:bodyPr>
          <a:lstStyle/>
          <a:p>
            <a:pPr algn="ctr"/>
            <a:r>
              <a:rPr lang="en-US" altLang="en-US" sz="7200" dirty="0">
                <a:solidFill>
                  <a:srgbClr val="FFC000"/>
                </a:solidFill>
              </a:rPr>
              <a:t>Database </a:t>
            </a:r>
            <a:r>
              <a:rPr lang="en-US" altLang="en-US" sz="7200" dirty="0" smtClean="0">
                <a:solidFill>
                  <a:srgbClr val="FFC000"/>
                </a:solidFill>
              </a:rPr>
              <a:t>users</a:t>
            </a:r>
            <a:endParaRPr lang="en-US" altLang="en-US" sz="7200" dirty="0">
              <a:solidFill>
                <a:srgbClr val="FFC000"/>
              </a:solidFill>
            </a:endParaRPr>
          </a:p>
        </p:txBody>
      </p:sp>
      <p:sp>
        <p:nvSpPr>
          <p:cNvPr id="12291" name="Rectangle 3"/>
          <p:cNvSpPr>
            <a:spLocks noGrp="1" noChangeArrowheads="1"/>
          </p:cNvSpPr>
          <p:nvPr>
            <p:ph type="body" idx="1"/>
          </p:nvPr>
        </p:nvSpPr>
        <p:spPr>
          <a:xfrm>
            <a:off x="0" y="1371600"/>
            <a:ext cx="12192000" cy="5375564"/>
          </a:xfrm>
        </p:spPr>
        <p:txBody>
          <a:bodyPr>
            <a:normAutofit/>
          </a:bodyPr>
          <a:lstStyle/>
          <a:p>
            <a:pPr>
              <a:lnSpc>
                <a:spcPct val="150000"/>
              </a:lnSpc>
            </a:pPr>
            <a:r>
              <a:rPr lang="en-US" altLang="en-US" sz="3600" dirty="0"/>
              <a:t>Database Administrators</a:t>
            </a:r>
          </a:p>
          <a:p>
            <a:pPr lvl="1">
              <a:lnSpc>
                <a:spcPct val="150000"/>
              </a:lnSpc>
            </a:pPr>
            <a:r>
              <a:rPr lang="en-US" altLang="en-US" sz="3200" dirty="0"/>
              <a:t>In a database environment, the primary resource is the database itself and the secondary resource is the DBMS and related software</a:t>
            </a:r>
          </a:p>
          <a:p>
            <a:pPr lvl="1">
              <a:lnSpc>
                <a:spcPct val="150000"/>
              </a:lnSpc>
            </a:pPr>
            <a:r>
              <a:rPr lang="en-US" altLang="en-US" sz="3200" dirty="0"/>
              <a:t>authorizing access to the database</a:t>
            </a:r>
          </a:p>
          <a:p>
            <a:pPr lvl="1">
              <a:lnSpc>
                <a:spcPct val="150000"/>
              </a:lnSpc>
            </a:pPr>
            <a:r>
              <a:rPr lang="en-US" altLang="en-US" sz="3200" dirty="0"/>
              <a:t>coordinating and monitoring its use</a:t>
            </a:r>
          </a:p>
          <a:p>
            <a:pPr lvl="1">
              <a:lnSpc>
                <a:spcPct val="150000"/>
              </a:lnSpc>
            </a:pPr>
            <a:r>
              <a:rPr lang="en-US" altLang="en-US" sz="3200" dirty="0"/>
              <a:t>acquiring software and hardware resources as </a:t>
            </a:r>
            <a:r>
              <a:rPr lang="en-US" altLang="en-US" sz="3200" dirty="0" smtClean="0"/>
              <a:t>needed</a:t>
            </a:r>
            <a:endParaRPr lang="en-US" altLang="en-US" sz="3200" dirty="0"/>
          </a:p>
        </p:txBody>
      </p:sp>
    </p:spTree>
    <p:extLst>
      <p:ext uri="{BB962C8B-B14F-4D97-AF65-F5344CB8AC3E}">
        <p14:creationId xmlns:p14="http://schemas.microsoft.com/office/powerpoint/2010/main" val="2551953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26609" y="1324920"/>
            <a:ext cx="12449907" cy="5167312"/>
          </a:xfrm>
        </p:spPr>
        <p:txBody>
          <a:bodyPr>
            <a:normAutofit/>
          </a:bodyPr>
          <a:lstStyle/>
          <a:p>
            <a:r>
              <a:rPr lang="en-US" altLang="en-US" sz="4000" b="1" dirty="0" smtClean="0">
                <a:solidFill>
                  <a:srgbClr val="FFC000"/>
                </a:solidFill>
              </a:rPr>
              <a:t>Database Designers</a:t>
            </a:r>
          </a:p>
          <a:p>
            <a:pPr lvl="1">
              <a:lnSpc>
                <a:spcPct val="150000"/>
              </a:lnSpc>
            </a:pPr>
            <a:r>
              <a:rPr lang="en-US" altLang="en-US" dirty="0" smtClean="0"/>
              <a:t>identifying the data to be stored in the database</a:t>
            </a:r>
          </a:p>
          <a:p>
            <a:pPr lvl="1">
              <a:lnSpc>
                <a:spcPct val="150000"/>
              </a:lnSpc>
            </a:pPr>
            <a:r>
              <a:rPr lang="en-US" altLang="en-US" dirty="0" smtClean="0"/>
              <a:t>choosing appropriate structures to represent and store this data undertaken before the database is actually implemented and populated with data</a:t>
            </a:r>
          </a:p>
          <a:p>
            <a:pPr lvl="1">
              <a:lnSpc>
                <a:spcPct val="150000"/>
              </a:lnSpc>
            </a:pPr>
            <a:r>
              <a:rPr lang="en-US" altLang="en-US" dirty="0" smtClean="0"/>
              <a:t>communicate </a:t>
            </a:r>
            <a:r>
              <a:rPr lang="en-US" altLang="en-US" dirty="0"/>
              <a:t>with all prospective database users, in order to understand their requirements</a:t>
            </a:r>
          </a:p>
          <a:p>
            <a:pPr lvl="1">
              <a:lnSpc>
                <a:spcPct val="150000"/>
              </a:lnSpc>
            </a:pPr>
            <a:r>
              <a:rPr lang="en-US" altLang="en-US" dirty="0"/>
              <a:t>develop a view of the database that meets the data and processing requirements for each group of users</a:t>
            </a:r>
          </a:p>
          <a:p>
            <a:pPr lvl="1">
              <a:lnSpc>
                <a:spcPct val="150000"/>
              </a:lnSpc>
            </a:pPr>
            <a:endParaRPr lang="en-US" altLang="en-US" dirty="0"/>
          </a:p>
        </p:txBody>
      </p:sp>
      <p:sp>
        <p:nvSpPr>
          <p:cNvPr id="5" name="Rectangle 2"/>
          <p:cNvSpPr>
            <a:spLocks noGrp="1" noChangeArrowheads="1"/>
          </p:cNvSpPr>
          <p:nvPr>
            <p:ph type="title"/>
          </p:nvPr>
        </p:nvSpPr>
        <p:spPr>
          <a:xfrm>
            <a:off x="0" y="41561"/>
            <a:ext cx="12192000" cy="985381"/>
          </a:xfrm>
        </p:spPr>
        <p:txBody>
          <a:bodyPr>
            <a:noAutofit/>
          </a:bodyPr>
          <a:lstStyle/>
          <a:p>
            <a:pPr algn="ctr"/>
            <a:r>
              <a:rPr lang="en-US" altLang="en-US" sz="7200" b="1" dirty="0">
                <a:solidFill>
                  <a:srgbClr val="FFC000"/>
                </a:solidFill>
              </a:rPr>
              <a:t>Database </a:t>
            </a:r>
            <a:r>
              <a:rPr lang="en-US" altLang="en-US" sz="7200" b="1" dirty="0" smtClean="0">
                <a:solidFill>
                  <a:srgbClr val="FFC000"/>
                </a:solidFill>
              </a:rPr>
              <a:t>users</a:t>
            </a:r>
            <a:endParaRPr lang="en-US" altLang="en-US" sz="7200" b="1" dirty="0">
              <a:solidFill>
                <a:srgbClr val="FFC000"/>
              </a:solidFill>
            </a:endParaRPr>
          </a:p>
        </p:txBody>
      </p:sp>
    </p:spTree>
    <p:extLst>
      <p:ext uri="{BB962C8B-B14F-4D97-AF65-F5344CB8AC3E}">
        <p14:creationId xmlns:p14="http://schemas.microsoft.com/office/powerpoint/2010/main" val="1256885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98474" y="1198308"/>
            <a:ext cx="12093526" cy="5167312"/>
          </a:xfrm>
        </p:spPr>
        <p:txBody>
          <a:bodyPr>
            <a:normAutofit/>
          </a:bodyPr>
          <a:lstStyle/>
          <a:p>
            <a:r>
              <a:rPr lang="en-US" altLang="en-US" sz="4000" b="1" dirty="0" smtClean="0">
                <a:solidFill>
                  <a:srgbClr val="FFC000"/>
                </a:solidFill>
              </a:rPr>
              <a:t>End Users</a:t>
            </a:r>
          </a:p>
          <a:p>
            <a:pPr lvl="1"/>
            <a:r>
              <a:rPr lang="en-US" altLang="en-US" dirty="0" smtClean="0"/>
              <a:t>access to the database for querying, updating, and generating reports</a:t>
            </a:r>
          </a:p>
          <a:p>
            <a:pPr lvl="1"/>
            <a:r>
              <a:rPr lang="en-US" altLang="en-US" b="1" dirty="0" smtClean="0">
                <a:solidFill>
                  <a:srgbClr val="FFC000"/>
                </a:solidFill>
              </a:rPr>
              <a:t>Casual end users: </a:t>
            </a:r>
          </a:p>
          <a:p>
            <a:pPr lvl="1"/>
            <a:r>
              <a:rPr lang="en-US" altLang="en-US" sz="1600" dirty="0" smtClean="0">
                <a:latin typeface="Arial" panose="020B0604020202020204" pitchFamily="34" charset="0"/>
              </a:rPr>
              <a:t>occasionally access the database</a:t>
            </a:r>
          </a:p>
          <a:p>
            <a:pPr lvl="1"/>
            <a:r>
              <a:rPr lang="en-US" altLang="en-US" sz="1600" dirty="0" smtClean="0">
                <a:latin typeface="Arial" panose="020B0604020202020204" pitchFamily="34" charset="0"/>
              </a:rPr>
              <a:t>need different information each time </a:t>
            </a:r>
          </a:p>
          <a:p>
            <a:pPr lvl="1"/>
            <a:r>
              <a:rPr lang="en-US" altLang="en-US" sz="1600" dirty="0" smtClean="0">
                <a:latin typeface="Arial" panose="020B0604020202020204" pitchFamily="34" charset="0"/>
              </a:rPr>
              <a:t>learn only a few facilities that they may use repeatedly.</a:t>
            </a:r>
          </a:p>
          <a:p>
            <a:pPr lvl="1"/>
            <a:r>
              <a:rPr lang="en-US" altLang="en-US" sz="1600" dirty="0" smtClean="0">
                <a:latin typeface="Arial" panose="020B0604020202020204" pitchFamily="34" charset="0"/>
              </a:rPr>
              <a:t>use </a:t>
            </a:r>
            <a:r>
              <a:rPr lang="en-US" altLang="en-US" sz="1600" dirty="0">
                <a:latin typeface="Arial" panose="020B0604020202020204" pitchFamily="34" charset="0"/>
              </a:rPr>
              <a:t>a sophisticated database query language to specify their requests </a:t>
            </a:r>
          </a:p>
          <a:p>
            <a:pPr lvl="1"/>
            <a:r>
              <a:rPr lang="en-US" altLang="en-US" sz="1600" dirty="0">
                <a:latin typeface="Arial" panose="020B0604020202020204" pitchFamily="34" charset="0"/>
              </a:rPr>
              <a:t>typically middle- or high-level managers or other occasional browsers</a:t>
            </a:r>
          </a:p>
          <a:p>
            <a:pPr lvl="1"/>
            <a:r>
              <a:rPr lang="en-US" altLang="en-US" b="1" dirty="0">
                <a:solidFill>
                  <a:srgbClr val="FFC000"/>
                </a:solidFill>
              </a:rPr>
              <a:t>Naive or parametric end users </a:t>
            </a:r>
          </a:p>
          <a:p>
            <a:pPr lvl="1"/>
            <a:r>
              <a:rPr lang="en-US" altLang="en-US" sz="1600" dirty="0">
                <a:latin typeface="Arial" panose="020B0604020202020204" pitchFamily="34" charset="0"/>
              </a:rPr>
              <a:t>constantly querying and updating the database, using standard types of queries and updates called canned transactions that have been carefully programmed and tested</a:t>
            </a:r>
          </a:p>
          <a:p>
            <a:pPr lvl="1"/>
            <a:r>
              <a:rPr lang="en-US" altLang="en-US" sz="1600" dirty="0">
                <a:latin typeface="Arial" panose="020B0604020202020204" pitchFamily="34" charset="0"/>
              </a:rPr>
              <a:t>need to learn very little about the facilities provided by the DBMS</a:t>
            </a:r>
          </a:p>
          <a:p>
            <a:pPr lvl="1"/>
            <a:r>
              <a:rPr lang="en-US" altLang="en-US" sz="1600" dirty="0">
                <a:latin typeface="Arial" panose="020B0604020202020204" pitchFamily="34" charset="0"/>
              </a:rPr>
              <a:t>Bank tellers check account balances and post withdrawals and deposits</a:t>
            </a:r>
          </a:p>
          <a:p>
            <a:pPr lvl="1"/>
            <a:r>
              <a:rPr lang="en-US" altLang="en-US" sz="1600" dirty="0">
                <a:latin typeface="Arial" panose="020B0604020202020204" pitchFamily="34" charset="0"/>
              </a:rPr>
              <a:t>Reservation clerks for airlines, hotels, and car rental companies check availability for a given request and make </a:t>
            </a:r>
            <a:r>
              <a:rPr lang="en-US" altLang="en-US" sz="1600" dirty="0" smtClean="0">
                <a:latin typeface="Arial" panose="020B0604020202020204" pitchFamily="34" charset="0"/>
              </a:rPr>
              <a:t>reservations</a:t>
            </a:r>
            <a:endParaRPr lang="en-US" altLang="en-US" sz="1600" dirty="0">
              <a:latin typeface="Arial" panose="020B0604020202020204" pitchFamily="34" charset="0"/>
            </a:endParaRPr>
          </a:p>
        </p:txBody>
      </p:sp>
      <p:sp>
        <p:nvSpPr>
          <p:cNvPr id="5" name="Rectangle 2"/>
          <p:cNvSpPr txBox="1">
            <a:spLocks noChangeArrowheads="1"/>
          </p:cNvSpPr>
          <p:nvPr/>
        </p:nvSpPr>
        <p:spPr>
          <a:xfrm>
            <a:off x="0" y="11077"/>
            <a:ext cx="12192000" cy="10017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6000" b="1" dirty="0" smtClean="0">
                <a:solidFill>
                  <a:srgbClr val="FFC000"/>
                </a:solidFill>
              </a:rPr>
              <a:t>Database users</a:t>
            </a:r>
          </a:p>
        </p:txBody>
      </p:sp>
    </p:spTree>
    <p:extLst>
      <p:ext uri="{BB962C8B-B14F-4D97-AF65-F5344CB8AC3E}">
        <p14:creationId xmlns:p14="http://schemas.microsoft.com/office/powerpoint/2010/main" val="2318108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0" y="1690688"/>
            <a:ext cx="12192000" cy="5028767"/>
          </a:xfrm>
        </p:spPr>
        <p:txBody>
          <a:bodyPr>
            <a:normAutofit/>
          </a:bodyPr>
          <a:lstStyle/>
          <a:p>
            <a:pPr algn="just"/>
            <a:r>
              <a:rPr lang="en-US" altLang="en-US" dirty="0"/>
              <a:t>System Analysts and Application Programmers </a:t>
            </a:r>
          </a:p>
          <a:p>
            <a:pPr lvl="1" algn="just"/>
            <a:r>
              <a:rPr lang="en-US" altLang="en-US" dirty="0"/>
              <a:t>Determine the requirements of end users, especially naive and parametric end users, and develop specifications for canned transactions that meet these requirements</a:t>
            </a:r>
          </a:p>
          <a:p>
            <a:pPr lvl="1" algn="just"/>
            <a:r>
              <a:rPr lang="en-US" altLang="en-US" dirty="0"/>
              <a:t>Application programmers implement these specifications as programs; then they test, debug, document, and maintain these canned transactions</a:t>
            </a:r>
          </a:p>
          <a:p>
            <a:pPr algn="just"/>
            <a:r>
              <a:rPr lang="en-US" altLang="en-US" dirty="0"/>
              <a:t>Workers behind the Scene</a:t>
            </a:r>
          </a:p>
          <a:p>
            <a:pPr lvl="1" algn="just"/>
            <a:r>
              <a:rPr lang="en-US" altLang="en-US" dirty="0"/>
              <a:t>Typically do not use the database for their own purposes</a:t>
            </a:r>
          </a:p>
          <a:p>
            <a:pPr lvl="1" algn="just"/>
            <a:r>
              <a:rPr lang="en-US" altLang="en-US" dirty="0"/>
              <a:t>DBMS system designers and implementers</a:t>
            </a:r>
          </a:p>
          <a:p>
            <a:pPr lvl="1" algn="just"/>
            <a:r>
              <a:rPr lang="en-US" altLang="en-US" dirty="0" smtClean="0"/>
              <a:t>Design </a:t>
            </a:r>
            <a:r>
              <a:rPr lang="en-US" altLang="en-US" dirty="0"/>
              <a:t>and implement the DBMS modules (for implementing the catalog, query language, interface processors, data access, concurrency control, recovery, and security. ) and interfaces as a software package</a:t>
            </a:r>
          </a:p>
          <a:p>
            <a:pPr lvl="1" algn="just"/>
            <a:endParaRPr lang="en-US" altLang="en-US" dirty="0"/>
          </a:p>
          <a:p>
            <a:pPr lvl="2" algn="just"/>
            <a:endParaRPr lang="en-US" altLang="en-US" dirty="0"/>
          </a:p>
          <a:p>
            <a:pPr lvl="1" algn="just"/>
            <a:endParaRPr lang="en-US" altLang="en-US" dirty="0"/>
          </a:p>
        </p:txBody>
      </p:sp>
      <p:sp>
        <p:nvSpPr>
          <p:cNvPr id="4" name="Rectangle 2"/>
          <p:cNvSpPr>
            <a:spLocks noGrp="1" noChangeArrowheads="1"/>
          </p:cNvSpPr>
          <p:nvPr>
            <p:ph type="title"/>
          </p:nvPr>
        </p:nvSpPr>
        <p:spPr>
          <a:xfrm>
            <a:off x="0" y="69697"/>
            <a:ext cx="12192000" cy="1325563"/>
          </a:xfrm>
        </p:spPr>
        <p:txBody>
          <a:bodyPr>
            <a:normAutofit/>
          </a:bodyPr>
          <a:lstStyle/>
          <a:p>
            <a:pPr algn="ctr"/>
            <a:r>
              <a:rPr lang="en-US" altLang="en-US" sz="7200" b="1" dirty="0">
                <a:solidFill>
                  <a:srgbClr val="FFC000"/>
                </a:solidFill>
              </a:rPr>
              <a:t>Database </a:t>
            </a:r>
            <a:r>
              <a:rPr lang="en-US" altLang="en-US" sz="7200" b="1" dirty="0" smtClean="0">
                <a:solidFill>
                  <a:srgbClr val="FFC000"/>
                </a:solidFill>
              </a:rPr>
              <a:t>users</a:t>
            </a:r>
            <a:endParaRPr lang="en-US" altLang="en-US" sz="7200" b="1" dirty="0">
              <a:solidFill>
                <a:srgbClr val="FFC000"/>
              </a:solidFill>
            </a:endParaRPr>
          </a:p>
        </p:txBody>
      </p:sp>
    </p:spTree>
    <p:extLst>
      <p:ext uri="{BB962C8B-B14F-4D97-AF65-F5344CB8AC3E}">
        <p14:creationId xmlns:p14="http://schemas.microsoft.com/office/powerpoint/2010/main" val="3419679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612"/>
            <a:ext cx="12192000" cy="1205346"/>
          </a:xfrm>
        </p:spPr>
        <p:txBody>
          <a:bodyPr>
            <a:normAutofit/>
          </a:bodyPr>
          <a:lstStyle/>
          <a:p>
            <a:pPr algn="ctr"/>
            <a:r>
              <a:rPr lang="en-US" sz="5400" dirty="0" smtClean="0">
                <a:solidFill>
                  <a:srgbClr val="92D050"/>
                </a:solidFill>
              </a:rPr>
              <a:t>Structure/ </a:t>
            </a:r>
            <a:r>
              <a:rPr lang="en-US" sz="5400" dirty="0">
                <a:solidFill>
                  <a:srgbClr val="92D050"/>
                </a:solidFill>
              </a:rPr>
              <a:t>components</a:t>
            </a:r>
            <a:r>
              <a:rPr lang="en-US" sz="5400" dirty="0" smtClean="0">
                <a:solidFill>
                  <a:srgbClr val="92D050"/>
                </a:solidFill>
              </a:rPr>
              <a:t> </a:t>
            </a:r>
            <a:r>
              <a:rPr lang="en-US" sz="5400" dirty="0" smtClean="0">
                <a:solidFill>
                  <a:srgbClr val="92D050"/>
                </a:solidFill>
              </a:rPr>
              <a:t>of DBMS System</a:t>
            </a:r>
            <a:endParaRPr lang="en-US" sz="5400" dirty="0">
              <a:solidFill>
                <a:srgbClr val="92D050"/>
              </a:solidFill>
            </a:endParaRPr>
          </a:p>
        </p:txBody>
      </p:sp>
      <p:sp>
        <p:nvSpPr>
          <p:cNvPr id="3" name="Content Placeholder 2"/>
          <p:cNvSpPr>
            <a:spLocks noGrp="1"/>
          </p:cNvSpPr>
          <p:nvPr>
            <p:ph idx="1"/>
          </p:nvPr>
        </p:nvSpPr>
        <p:spPr>
          <a:xfrm>
            <a:off x="0" y="1111349"/>
            <a:ext cx="12192000" cy="4754880"/>
          </a:xfrm>
        </p:spPr>
        <p:txBody>
          <a:bodyPr>
            <a:noAutofit/>
          </a:bodyPr>
          <a:lstStyle/>
          <a:p>
            <a:pPr algn="just">
              <a:lnSpc>
                <a:spcPct val="110000"/>
              </a:lnSpc>
            </a:pPr>
            <a:r>
              <a:rPr lang="en-US" sz="3600" dirty="0"/>
              <a:t>DBMS (Database Management System) acts as an interface between the user and the database</a:t>
            </a:r>
            <a:r>
              <a:rPr lang="en-US" sz="3600" dirty="0" smtClean="0"/>
              <a:t>.</a:t>
            </a:r>
          </a:p>
          <a:p>
            <a:pPr algn="just">
              <a:lnSpc>
                <a:spcPct val="110000"/>
              </a:lnSpc>
            </a:pPr>
            <a:r>
              <a:rPr lang="en-US" sz="3600" dirty="0" smtClean="0"/>
              <a:t>The </a:t>
            </a:r>
            <a:r>
              <a:rPr lang="en-US" sz="3600" dirty="0"/>
              <a:t>user requests the DBMS to perform various operations (insert, delete, update and retrieval) on the database</a:t>
            </a:r>
            <a:r>
              <a:rPr lang="en-US" sz="3600" dirty="0" smtClean="0"/>
              <a:t>.</a:t>
            </a:r>
          </a:p>
          <a:p>
            <a:pPr algn="just">
              <a:lnSpc>
                <a:spcPct val="110000"/>
              </a:lnSpc>
            </a:pPr>
            <a:endParaRPr lang="en-US" sz="3600" dirty="0" smtClean="0"/>
          </a:p>
          <a:p>
            <a:pPr algn="just">
              <a:lnSpc>
                <a:spcPct val="110000"/>
              </a:lnSpc>
            </a:pPr>
            <a:r>
              <a:rPr lang="en-US" sz="3600" dirty="0" smtClean="0"/>
              <a:t> The </a:t>
            </a:r>
            <a:r>
              <a:rPr lang="en-US" sz="3600" dirty="0"/>
              <a:t>components of DBMS perform these requested operations on the database and provide necessary data to the users. </a:t>
            </a:r>
            <a:endParaRPr lang="en-US" sz="3600" dirty="0" smtClean="0"/>
          </a:p>
        </p:txBody>
      </p:sp>
    </p:spTree>
    <p:extLst>
      <p:ext uri="{BB962C8B-B14F-4D97-AF65-F5344CB8AC3E}">
        <p14:creationId xmlns:p14="http://schemas.microsoft.com/office/powerpoint/2010/main" val="41545257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811"/>
            <a:ext cx="12191999" cy="703385"/>
          </a:xfrm>
        </p:spPr>
        <p:txBody>
          <a:bodyPr>
            <a:normAutofit fontScale="90000"/>
          </a:bodyPr>
          <a:lstStyle/>
          <a:p>
            <a:r>
              <a:rPr lang="en-US" dirty="0" smtClean="0"/>
              <a:t/>
            </a:r>
            <a:br>
              <a:rPr lang="en-US" dirty="0" smtClean="0"/>
            </a:br>
            <a:r>
              <a:rPr lang="en-US" dirty="0" smtClean="0"/>
              <a:t>The various components of DBMS are shown below: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41008"/>
            <a:ext cx="11816862" cy="5466491"/>
          </a:xfrm>
          <a:prstGeom prst="rect">
            <a:avLst/>
          </a:prstGeom>
        </p:spPr>
      </p:pic>
    </p:spTree>
    <p:extLst>
      <p:ext uri="{BB962C8B-B14F-4D97-AF65-F5344CB8AC3E}">
        <p14:creationId xmlns:p14="http://schemas.microsoft.com/office/powerpoint/2010/main" val="158548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11"/>
            <a:ext cx="10612272" cy="1339213"/>
          </a:xfrm>
        </p:spPr>
        <p:txBody>
          <a:bodyPr>
            <a:normAutofit/>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Processing</a:t>
            </a:r>
            <a:endParaRPr lang="en-US" sz="5400" b="1" dirty="0"/>
          </a:p>
        </p:txBody>
      </p:sp>
      <p:sp>
        <p:nvSpPr>
          <p:cNvPr id="3" name="Content Placeholder 2"/>
          <p:cNvSpPr>
            <a:spLocks noGrp="1"/>
          </p:cNvSpPr>
          <p:nvPr>
            <p:ph idx="1"/>
          </p:nvPr>
        </p:nvSpPr>
        <p:spPr>
          <a:xfrm>
            <a:off x="838200" y="1501254"/>
            <a:ext cx="10515600" cy="4675709"/>
          </a:xfrm>
        </p:spPr>
        <p:txBody>
          <a:bodyPr>
            <a:normAutofit/>
          </a:bodyPr>
          <a:lstStyle/>
          <a:p>
            <a:pPr marL="0" indent="0" algn="just">
              <a:buNone/>
            </a:pPr>
            <a:r>
              <a:rPr lang="en-US" sz="4400" b="1" dirty="0" smtClean="0"/>
              <a:t>Data processing</a:t>
            </a:r>
            <a:r>
              <a:rPr lang="en-US" sz="4400" dirty="0" smtClean="0"/>
              <a:t> is any </a:t>
            </a:r>
            <a:r>
              <a:rPr lang="en-US" sz="4400" dirty="0" smtClean="0">
                <a:solidFill>
                  <a:srgbClr val="FF0000"/>
                </a:solidFill>
              </a:rPr>
              <a:t>process</a:t>
            </a:r>
            <a:r>
              <a:rPr lang="en-US" sz="4400" dirty="0" smtClean="0"/>
              <a:t> that a computer program does to enter data and </a:t>
            </a:r>
            <a:r>
              <a:rPr lang="en-US" sz="4400" dirty="0" smtClean="0">
                <a:solidFill>
                  <a:srgbClr val="FF0000"/>
                </a:solidFill>
              </a:rPr>
              <a:t>summarize</a:t>
            </a:r>
            <a:r>
              <a:rPr lang="en-US" sz="4400" dirty="0" smtClean="0"/>
              <a:t>, </a:t>
            </a:r>
            <a:r>
              <a:rPr lang="en-US" sz="4400" dirty="0" smtClean="0">
                <a:solidFill>
                  <a:srgbClr val="FF0000"/>
                </a:solidFill>
              </a:rPr>
              <a:t>analyze</a:t>
            </a:r>
            <a:r>
              <a:rPr lang="en-US" sz="4400" dirty="0" smtClean="0"/>
              <a:t> or otherwise </a:t>
            </a:r>
            <a:r>
              <a:rPr lang="en-US" sz="4400" dirty="0" smtClean="0">
                <a:solidFill>
                  <a:srgbClr val="FF0000"/>
                </a:solidFill>
              </a:rPr>
              <a:t>convert </a:t>
            </a:r>
            <a:r>
              <a:rPr lang="en-US" sz="4400" dirty="0" smtClean="0"/>
              <a:t>data into </a:t>
            </a:r>
            <a:r>
              <a:rPr lang="en-US" sz="4400" dirty="0" smtClean="0">
                <a:solidFill>
                  <a:srgbClr val="FF0000"/>
                </a:solidFill>
              </a:rPr>
              <a:t>usable</a:t>
            </a:r>
            <a:r>
              <a:rPr lang="en-US" sz="4400" dirty="0" smtClean="0"/>
              <a:t> </a:t>
            </a:r>
            <a:r>
              <a:rPr lang="en-US" sz="4400" dirty="0" smtClean="0">
                <a:solidFill>
                  <a:srgbClr val="FF0000"/>
                </a:solidFill>
              </a:rPr>
              <a:t>information.</a:t>
            </a:r>
          </a:p>
          <a:p>
            <a:pPr marL="0" indent="0" algn="just">
              <a:buNone/>
            </a:pPr>
            <a:endParaRPr lang="en-US" sz="4400" dirty="0"/>
          </a:p>
        </p:txBody>
      </p:sp>
    </p:spTree>
    <p:extLst>
      <p:ext uri="{BB962C8B-B14F-4D97-AF65-F5344CB8AC3E}">
        <p14:creationId xmlns:p14="http://schemas.microsoft.com/office/powerpoint/2010/main" val="536916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629"/>
            <a:ext cx="12192000" cy="1325563"/>
          </a:xfrm>
        </p:spPr>
        <p:txBody>
          <a:bodyPr>
            <a:normAutofit/>
          </a:bodyPr>
          <a:lstStyle/>
          <a:p>
            <a:pPr algn="ctr"/>
            <a:r>
              <a:rPr lang="en-US" sz="6600" dirty="0" smtClean="0"/>
              <a:t>Components of DBMS</a:t>
            </a:r>
            <a:endParaRPr lang="en-US" sz="6600" dirty="0"/>
          </a:p>
        </p:txBody>
      </p:sp>
      <p:sp>
        <p:nvSpPr>
          <p:cNvPr id="3" name="Content Placeholder 2"/>
          <p:cNvSpPr>
            <a:spLocks noGrp="1"/>
          </p:cNvSpPr>
          <p:nvPr>
            <p:ph idx="1"/>
          </p:nvPr>
        </p:nvSpPr>
        <p:spPr>
          <a:xfrm>
            <a:off x="0" y="1589649"/>
            <a:ext cx="12192000" cy="4501662"/>
          </a:xfrm>
        </p:spPr>
        <p:txBody>
          <a:bodyPr>
            <a:noAutofit/>
          </a:bodyPr>
          <a:lstStyle/>
          <a:p>
            <a:pPr marL="514350" lvl="0" indent="-514350" eaLnBrk="0" fontAlgn="base" hangingPunct="0">
              <a:lnSpc>
                <a:spcPct val="150000"/>
              </a:lnSpc>
              <a:spcBef>
                <a:spcPct val="0"/>
              </a:spcBef>
              <a:spcAft>
                <a:spcPct val="0"/>
              </a:spcAft>
              <a:buFont typeface="+mj-lt"/>
              <a:buAutoNum type="arabicPeriod"/>
            </a:pPr>
            <a:r>
              <a:rPr kumimoji="0" lang="en-US" altLang="en-US" b="1" i="0" strike="noStrike" cap="none" normalizeH="0" baseline="0" dirty="0" smtClean="0">
                <a:ln>
                  <a:noFill/>
                </a:ln>
                <a:effectLst/>
                <a:latin typeface="+mj-lt"/>
                <a:cs typeface="Lucida Sans Unicode" panose="020B0602030504020204" pitchFamily="34" charset="0"/>
              </a:rPr>
              <a:t>DDL Compiler </a:t>
            </a:r>
          </a:p>
          <a:p>
            <a:pPr marL="514350" lvl="0" indent="-514350" eaLnBrk="0" fontAlgn="base" hangingPunct="0">
              <a:lnSpc>
                <a:spcPct val="150000"/>
              </a:lnSpc>
              <a:spcBef>
                <a:spcPct val="0"/>
              </a:spcBef>
              <a:spcAft>
                <a:spcPct val="0"/>
              </a:spcAft>
              <a:buFont typeface="+mj-lt"/>
              <a:buAutoNum type="arabicPeriod"/>
            </a:pPr>
            <a:r>
              <a:rPr kumimoji="0" lang="en-US" altLang="en-US" b="1" i="0" strike="noStrike" cap="none" normalizeH="0" baseline="0" dirty="0" smtClean="0">
                <a:ln>
                  <a:noFill/>
                </a:ln>
                <a:effectLst/>
                <a:latin typeface="+mj-lt"/>
                <a:cs typeface="Lucida Sans Unicode" panose="020B0602030504020204" pitchFamily="34" charset="0"/>
              </a:rPr>
              <a:t>DML Compiler and Query optimizer </a:t>
            </a:r>
          </a:p>
          <a:p>
            <a:pPr marL="514350" lvl="0" indent="-514350" eaLnBrk="0" fontAlgn="base" hangingPunct="0">
              <a:lnSpc>
                <a:spcPct val="150000"/>
              </a:lnSpc>
              <a:spcBef>
                <a:spcPct val="0"/>
              </a:spcBef>
              <a:spcAft>
                <a:spcPct val="0"/>
              </a:spcAft>
              <a:buFont typeface="+mj-lt"/>
              <a:buAutoNum type="arabicPeriod"/>
            </a:pPr>
            <a:r>
              <a:rPr kumimoji="0" lang="en-US" altLang="en-US" b="1" i="0" strike="noStrike" cap="none" normalizeH="0" baseline="0" dirty="0" smtClean="0">
                <a:ln>
                  <a:noFill/>
                </a:ln>
                <a:effectLst/>
                <a:latin typeface="+mj-lt"/>
                <a:cs typeface="Lucida Sans Unicode" panose="020B0602030504020204" pitchFamily="34" charset="0"/>
              </a:rPr>
              <a:t>Data Manager - </a:t>
            </a:r>
          </a:p>
          <a:p>
            <a:pPr marL="514350" lvl="0" indent="-514350" eaLnBrk="0" fontAlgn="base" hangingPunct="0">
              <a:lnSpc>
                <a:spcPct val="150000"/>
              </a:lnSpc>
              <a:spcBef>
                <a:spcPct val="0"/>
              </a:spcBef>
              <a:spcAft>
                <a:spcPct val="0"/>
              </a:spcAft>
              <a:buFont typeface="+mj-lt"/>
              <a:buAutoNum type="arabicPeriod"/>
            </a:pPr>
            <a:r>
              <a:rPr kumimoji="0" lang="en-US" altLang="en-US" b="1" i="0" strike="noStrike" cap="none" normalizeH="0" baseline="0" dirty="0" smtClean="0">
                <a:ln>
                  <a:noFill/>
                </a:ln>
                <a:effectLst/>
                <a:latin typeface="+mj-lt"/>
                <a:cs typeface="Lucida Sans Unicode" panose="020B0602030504020204" pitchFamily="34" charset="0"/>
              </a:rPr>
              <a:t>Data Dictionary </a:t>
            </a:r>
          </a:p>
          <a:p>
            <a:pPr marL="514350" lvl="0" indent="-514350" eaLnBrk="0" fontAlgn="base" hangingPunct="0">
              <a:lnSpc>
                <a:spcPct val="150000"/>
              </a:lnSpc>
              <a:spcBef>
                <a:spcPct val="0"/>
              </a:spcBef>
              <a:spcAft>
                <a:spcPct val="0"/>
              </a:spcAft>
              <a:buFont typeface="+mj-lt"/>
              <a:buAutoNum type="arabicPeriod"/>
            </a:pPr>
            <a:r>
              <a:rPr kumimoji="0" lang="en-US" altLang="en-US" b="1" i="0" strike="noStrike" cap="none" normalizeH="0" baseline="0" dirty="0" smtClean="0">
                <a:ln>
                  <a:noFill/>
                </a:ln>
                <a:effectLst/>
                <a:latin typeface="+mj-lt"/>
                <a:cs typeface="Lucida Sans Unicode" panose="020B0602030504020204" pitchFamily="34" charset="0"/>
              </a:rPr>
              <a:t>Data Files -.</a:t>
            </a:r>
            <a:endParaRPr kumimoji="0" lang="en-US" altLang="en-US" sz="600" b="1" i="0" strike="noStrike" cap="none" normalizeH="0" baseline="0" dirty="0" smtClean="0">
              <a:ln>
                <a:noFill/>
              </a:ln>
              <a:effectLst/>
              <a:latin typeface="+mj-lt"/>
            </a:endParaRPr>
          </a:p>
          <a:p>
            <a:pPr marL="514350" lvl="0" indent="-514350" eaLnBrk="0" fontAlgn="base" hangingPunct="0">
              <a:lnSpc>
                <a:spcPct val="150000"/>
              </a:lnSpc>
              <a:spcBef>
                <a:spcPct val="0"/>
              </a:spcBef>
              <a:spcAft>
                <a:spcPct val="0"/>
              </a:spcAft>
              <a:buFont typeface="+mj-lt"/>
              <a:buAutoNum type="arabicPeriod"/>
            </a:pPr>
            <a:r>
              <a:rPr kumimoji="0" lang="en-US" altLang="en-US" b="1" i="0" strike="noStrike" cap="none" normalizeH="0" baseline="0" dirty="0" smtClean="0">
                <a:ln>
                  <a:noFill/>
                </a:ln>
                <a:effectLst/>
                <a:latin typeface="+mj-lt"/>
                <a:cs typeface="Lucida Sans Unicode" panose="020B0602030504020204" pitchFamily="34" charset="0"/>
              </a:rPr>
              <a:t>Compiled DML - </a:t>
            </a:r>
          </a:p>
          <a:p>
            <a:pPr marL="514350" lvl="0" indent="-514350" eaLnBrk="0" fontAlgn="base" hangingPunct="0">
              <a:lnSpc>
                <a:spcPct val="150000"/>
              </a:lnSpc>
              <a:spcBef>
                <a:spcPct val="0"/>
              </a:spcBef>
              <a:spcAft>
                <a:spcPct val="0"/>
              </a:spcAft>
              <a:buFont typeface="+mj-lt"/>
              <a:buAutoNum type="arabicPeriod"/>
            </a:pPr>
            <a:r>
              <a:rPr kumimoji="0" lang="en-US" altLang="en-US" b="1" i="0" strike="noStrike" cap="none" normalizeH="0" baseline="0" dirty="0" smtClean="0">
                <a:ln>
                  <a:noFill/>
                </a:ln>
                <a:effectLst/>
                <a:latin typeface="+mj-lt"/>
                <a:cs typeface="Lucida Sans Unicode" panose="020B0602030504020204" pitchFamily="34" charset="0"/>
              </a:rPr>
              <a:t>End Users - </a:t>
            </a:r>
            <a:endParaRPr kumimoji="0" lang="en-US" altLang="en-US" sz="600" b="1" i="0" strike="noStrike" cap="none" normalizeH="0" baseline="0" dirty="0" smtClean="0">
              <a:ln>
                <a:noFill/>
              </a:ln>
              <a:effectLst/>
              <a:latin typeface="+mj-lt"/>
            </a:endParaRPr>
          </a:p>
          <a:p>
            <a:pPr marL="514350" lvl="0" indent="-514350" eaLnBrk="0" fontAlgn="base" hangingPunct="0">
              <a:lnSpc>
                <a:spcPct val="150000"/>
              </a:lnSpc>
              <a:spcBef>
                <a:spcPct val="0"/>
              </a:spcBef>
              <a:spcAft>
                <a:spcPct val="0"/>
              </a:spcAft>
              <a:buFont typeface="+mj-lt"/>
              <a:buAutoNum type="arabicPeriod"/>
            </a:pPr>
            <a:endParaRPr lang="en-US" b="1" dirty="0">
              <a:latin typeface="+mj-lt"/>
            </a:endParaRPr>
          </a:p>
        </p:txBody>
      </p:sp>
    </p:spTree>
    <p:extLst>
      <p:ext uri="{BB962C8B-B14F-4D97-AF65-F5344CB8AC3E}">
        <p14:creationId xmlns:p14="http://schemas.microsoft.com/office/powerpoint/2010/main" val="27674063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Components of DBMS</a:t>
            </a:r>
            <a:endParaRPr lang="en-US" b="1" dirty="0"/>
          </a:p>
        </p:txBody>
      </p:sp>
      <p:sp>
        <p:nvSpPr>
          <p:cNvPr id="3" name="Content Placeholder 2"/>
          <p:cNvSpPr>
            <a:spLocks noGrp="1"/>
          </p:cNvSpPr>
          <p:nvPr>
            <p:ph idx="1"/>
          </p:nvPr>
        </p:nvSpPr>
        <p:spPr>
          <a:xfrm>
            <a:off x="0" y="1690688"/>
            <a:ext cx="12192000" cy="5167312"/>
          </a:xfrm>
        </p:spPr>
        <p:txBody>
          <a:bodyPr>
            <a:normAutofit lnSpcReduction="10000"/>
          </a:bodyPr>
          <a:lstStyle/>
          <a:p>
            <a:pPr marL="514350" lvl="0" indent="-514350" algn="just" eaLnBrk="0" fontAlgn="base" hangingPunct="0">
              <a:lnSpc>
                <a:spcPct val="100000"/>
              </a:lnSpc>
              <a:spcBef>
                <a:spcPct val="0"/>
              </a:spcBef>
              <a:spcAft>
                <a:spcPct val="0"/>
              </a:spcAft>
              <a:buFont typeface="+mj-lt"/>
              <a:buAutoNum type="arabicPeriod"/>
            </a:pPr>
            <a:r>
              <a:rPr kumimoji="0" lang="en-US" altLang="en-US" b="1" i="0" u="sng"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DDL Compiler </a:t>
            </a:r>
            <a:r>
              <a:rPr kumimoji="0" lang="en-US" altLang="en-US" b="0" i="0" u="sng"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a:t>
            </a:r>
            <a:r>
              <a:rPr kumimoji="0" lang="en-US" altLang="en-US" b="0" i="0" u="none"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 </a:t>
            </a:r>
            <a:r>
              <a:rPr kumimoji="0" lang="en-US" altLang="en-US" b="0" i="0" u="none" strike="noStrike" cap="none" normalizeH="0" baseline="0" dirty="0" smtClean="0">
                <a:ln>
                  <a:noFill/>
                </a:ln>
                <a:effectLst/>
                <a:latin typeface="Lucida Sans Unicode" panose="020B0602030504020204" pitchFamily="34" charset="0"/>
                <a:cs typeface="Lucida Sans Unicode" panose="020B0602030504020204" pitchFamily="34" charset="0"/>
              </a:rPr>
              <a:t>Data Description Language compiler processes schema definitions specified in the DDL. It includes metadata information such as the name of the files, data items, storage details of each file, mapping information and constraints etc.</a:t>
            </a:r>
          </a:p>
          <a:p>
            <a:pPr marL="514350" lvl="0" indent="-514350" algn="just" eaLnBrk="0" fontAlgn="base" hangingPunct="0">
              <a:lnSpc>
                <a:spcPct val="100000"/>
              </a:lnSpc>
              <a:spcBef>
                <a:spcPct val="0"/>
              </a:spcBef>
              <a:spcAft>
                <a:spcPct val="0"/>
              </a:spcAft>
              <a:buFont typeface="+mj-lt"/>
              <a:buAutoNum type="arabicPeriod"/>
            </a:pPr>
            <a:endParaRPr lang="en-US" altLang="en-US" sz="300" dirty="0">
              <a:solidFill>
                <a:srgbClr val="000000"/>
              </a:solidFill>
              <a:latin typeface="Lucida Sans Unicode" panose="020B0602030504020204" pitchFamily="34" charset="0"/>
              <a:cs typeface="Lucida Sans Unicode" panose="020B0602030504020204" pitchFamily="34" charset="0"/>
            </a:endParaRPr>
          </a:p>
          <a:p>
            <a:pPr marL="514350" lvl="0" indent="-514350" algn="just" eaLnBrk="0" fontAlgn="base" hangingPunct="0">
              <a:lnSpc>
                <a:spcPct val="100000"/>
              </a:lnSpc>
              <a:spcBef>
                <a:spcPct val="0"/>
              </a:spcBef>
              <a:spcAft>
                <a:spcPct val="0"/>
              </a:spcAft>
              <a:buFont typeface="+mj-lt"/>
              <a:buAutoNum type="arabicPeriod"/>
            </a:pPr>
            <a:endParaRPr lang="en-US" altLang="en-US" sz="300" dirty="0" smtClean="0">
              <a:solidFill>
                <a:srgbClr val="000000"/>
              </a:solidFill>
              <a:latin typeface="Lucida Sans Unicode" panose="020B0602030504020204" pitchFamily="34" charset="0"/>
              <a:cs typeface="Lucida Sans Unicode" panose="020B0602030504020204" pitchFamily="34" charset="0"/>
            </a:endParaRPr>
          </a:p>
          <a:p>
            <a:pPr marL="514350" lvl="0" indent="-514350" algn="just" eaLnBrk="0" fontAlgn="base" hangingPunct="0">
              <a:lnSpc>
                <a:spcPct val="100000"/>
              </a:lnSpc>
              <a:spcBef>
                <a:spcPct val="0"/>
              </a:spcBef>
              <a:spcAft>
                <a:spcPct val="0"/>
              </a:spcAft>
              <a:buFont typeface="+mj-lt"/>
              <a:buAutoNum type="arabicPeriod"/>
            </a:pPr>
            <a:endParaRPr lang="en-US" altLang="en-US" sz="300" dirty="0">
              <a:solidFill>
                <a:srgbClr val="000000"/>
              </a:solidFill>
              <a:latin typeface="Lucida Sans Unicode" panose="020B0602030504020204" pitchFamily="34" charset="0"/>
              <a:cs typeface="Lucida Sans Unicode" panose="020B0602030504020204" pitchFamily="34" charset="0"/>
            </a:endParaRPr>
          </a:p>
          <a:p>
            <a:pPr marL="514350" lvl="0" indent="-514350" algn="just" eaLnBrk="0" fontAlgn="base" hangingPunct="0">
              <a:lnSpc>
                <a:spcPct val="100000"/>
              </a:lnSpc>
              <a:spcBef>
                <a:spcPct val="0"/>
              </a:spcBef>
              <a:spcAft>
                <a:spcPct val="0"/>
              </a:spcAft>
              <a:buFont typeface="+mj-lt"/>
              <a:buAutoNum type="arabicPeriod"/>
            </a:pPr>
            <a:endParaRPr lang="en-US" altLang="en-US" sz="300" dirty="0" smtClean="0">
              <a:solidFill>
                <a:srgbClr val="000000"/>
              </a:solidFill>
              <a:latin typeface="Lucida Sans Unicode" panose="020B0602030504020204" pitchFamily="34" charset="0"/>
              <a:cs typeface="Lucida Sans Unicode" panose="020B0602030504020204" pitchFamily="34" charset="0"/>
            </a:endParaRPr>
          </a:p>
          <a:p>
            <a:pPr marL="514350" lvl="0" indent="-514350" algn="just" eaLnBrk="0" fontAlgn="base" hangingPunct="0">
              <a:lnSpc>
                <a:spcPct val="100000"/>
              </a:lnSpc>
              <a:spcBef>
                <a:spcPct val="0"/>
              </a:spcBef>
              <a:spcAft>
                <a:spcPct val="0"/>
              </a:spcAft>
              <a:buFont typeface="+mj-lt"/>
              <a:buAutoNum type="arabicPeriod"/>
            </a:pPr>
            <a:endParaRPr lang="en-US" altLang="en-US" sz="300" dirty="0"/>
          </a:p>
          <a:p>
            <a:pPr marL="514350" lvl="0" indent="-514350" algn="just" eaLnBrk="0" fontAlgn="base" hangingPunct="0">
              <a:lnSpc>
                <a:spcPct val="100000"/>
              </a:lnSpc>
              <a:spcBef>
                <a:spcPct val="0"/>
              </a:spcBef>
              <a:spcAft>
                <a:spcPct val="0"/>
              </a:spcAft>
              <a:buFont typeface="+mj-lt"/>
              <a:buAutoNum type="arabicPeriod"/>
            </a:pPr>
            <a:r>
              <a:rPr kumimoji="0" lang="en-US" altLang="en-US" b="1" i="0" u="sng"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DML Compiler and Query optimizer </a:t>
            </a:r>
            <a:r>
              <a:rPr kumimoji="0" lang="en-US" altLang="en-US" b="0" i="0" u="sng"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a:t>
            </a:r>
            <a:r>
              <a:rPr kumimoji="0" lang="en-US" altLang="en-US" b="0" i="0" u="none"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 </a:t>
            </a:r>
            <a:r>
              <a:rPr kumimoji="0" lang="en-US" altLang="en-US" b="0" i="0" u="none" strike="noStrike" cap="none" normalizeH="0" baseline="0" dirty="0" smtClean="0">
                <a:ln>
                  <a:noFill/>
                </a:ln>
                <a:effectLst/>
                <a:latin typeface="Lucida Sans Unicode" panose="020B0602030504020204" pitchFamily="34" charset="0"/>
                <a:cs typeface="Lucida Sans Unicode" panose="020B0602030504020204" pitchFamily="34" charset="0"/>
              </a:rPr>
              <a:t>The DML commands such as insert, update, delete, retrieve from the application program are sent to the DML compiler for compilation into object code for database access. The object code is then optimized in the best way to execute a query by the query optimizer and then send to the data manager.</a:t>
            </a:r>
            <a:endParaRPr kumimoji="0" lang="en-US" altLang="en-US" sz="300" b="0" i="0" u="none" strike="noStrike" cap="none" normalizeH="0" baseline="0" dirty="0" smtClean="0">
              <a:ln>
                <a:noFill/>
              </a:ln>
              <a:effectLst/>
            </a:endParaRPr>
          </a:p>
          <a:p>
            <a:pPr marL="514350" lvl="0" indent="-514350" algn="just" eaLnBrk="0" fontAlgn="base" hangingPunct="0">
              <a:lnSpc>
                <a:spcPct val="100000"/>
              </a:lnSpc>
              <a:spcBef>
                <a:spcPct val="0"/>
              </a:spcBef>
              <a:spcAft>
                <a:spcPct val="0"/>
              </a:spcAft>
              <a:buFont typeface="+mj-lt"/>
              <a:buAutoNum type="arabicPeriod"/>
            </a:pPr>
            <a:r>
              <a:rPr kumimoji="0" lang="en-US" altLang="en-US" b="1" i="0" u="sng"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Data Manager </a:t>
            </a:r>
            <a:r>
              <a:rPr kumimoji="0" lang="en-US" altLang="en-US" b="0" i="0" u="sng"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a:t>
            </a:r>
            <a:r>
              <a:rPr kumimoji="0" lang="en-US" altLang="en-US" b="0" i="0" u="none"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 </a:t>
            </a:r>
            <a:r>
              <a:rPr kumimoji="0" lang="en-US" altLang="en-US" b="0" i="0" u="none" strike="noStrike" cap="none" normalizeH="0" baseline="0" dirty="0" smtClean="0">
                <a:ln>
                  <a:noFill/>
                </a:ln>
                <a:effectLst/>
                <a:latin typeface="Lucida Sans Unicode" panose="020B0602030504020204" pitchFamily="34" charset="0"/>
                <a:cs typeface="Lucida Sans Unicode" panose="020B0602030504020204" pitchFamily="34" charset="0"/>
              </a:rPr>
              <a:t>The Data Manager is the central software component of the DBMS also knows as Database Control System</a:t>
            </a:r>
            <a:r>
              <a:rPr kumimoji="0" lang="en-US" altLang="en-US" b="0" i="0" u="none"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a:t>
            </a:r>
            <a:endParaRPr lang="en-US" dirty="0"/>
          </a:p>
        </p:txBody>
      </p:sp>
    </p:spTree>
    <p:extLst>
      <p:ext uri="{BB962C8B-B14F-4D97-AF65-F5344CB8AC3E}">
        <p14:creationId xmlns:p14="http://schemas.microsoft.com/office/powerpoint/2010/main" val="417903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2000" cy="1097279"/>
          </a:xfrm>
        </p:spPr>
        <p:txBody>
          <a:bodyPr>
            <a:noAutofit/>
          </a:bodyPr>
          <a:lstStyle/>
          <a:p>
            <a:pPr lvl="0" algn="ctr"/>
            <a:r>
              <a:rPr kumimoji="0" lang="en-US" altLang="en-US" sz="4800" i="0" strike="noStrike" cap="none" normalizeH="0" baseline="0" dirty="0" smtClean="0">
                <a:ln>
                  <a:noFill/>
                </a:ln>
                <a:solidFill>
                  <a:srgbClr val="FFFF00"/>
                </a:solidFill>
                <a:effectLst/>
                <a:latin typeface="+mj-lt"/>
                <a:cs typeface="Lucida Sans Unicode" panose="020B0602030504020204" pitchFamily="34" charset="0"/>
              </a:rPr>
              <a:t/>
            </a:r>
            <a:br>
              <a:rPr kumimoji="0" lang="en-US" altLang="en-US" sz="4800" i="0" strike="noStrike" cap="none" normalizeH="0" baseline="0" dirty="0" smtClean="0">
                <a:ln>
                  <a:noFill/>
                </a:ln>
                <a:solidFill>
                  <a:srgbClr val="FFFF00"/>
                </a:solidFill>
                <a:effectLst/>
                <a:latin typeface="+mj-lt"/>
                <a:cs typeface="Lucida Sans Unicode" panose="020B0602030504020204" pitchFamily="34" charset="0"/>
              </a:rPr>
            </a:br>
            <a:r>
              <a:rPr kumimoji="0" lang="en-US" altLang="en-US" sz="4800" i="0" strike="noStrike" cap="none" normalizeH="0" baseline="0" dirty="0" smtClean="0">
                <a:ln>
                  <a:noFill/>
                </a:ln>
                <a:solidFill>
                  <a:srgbClr val="FFFF00"/>
                </a:solidFill>
                <a:effectLst/>
                <a:latin typeface="+mj-lt"/>
                <a:cs typeface="Lucida Sans Unicode" panose="020B0602030504020204" pitchFamily="34" charset="0"/>
              </a:rPr>
              <a:t>The Main Functions Of Data Manager Are: –</a:t>
            </a:r>
            <a:r>
              <a:rPr kumimoji="0" lang="en-US" altLang="en-US" sz="4800" i="0" strike="noStrike" cap="none" normalizeH="0" baseline="0" dirty="0" smtClean="0">
                <a:ln>
                  <a:noFill/>
                </a:ln>
                <a:solidFill>
                  <a:srgbClr val="FFFF00"/>
                </a:solidFill>
                <a:effectLst/>
                <a:latin typeface="+mj-lt"/>
              </a:rPr>
              <a:t/>
            </a:r>
            <a:br>
              <a:rPr kumimoji="0" lang="en-US" altLang="en-US" sz="4800" i="0" strike="noStrike" cap="none" normalizeH="0" baseline="0" dirty="0" smtClean="0">
                <a:ln>
                  <a:noFill/>
                </a:ln>
                <a:solidFill>
                  <a:srgbClr val="FFFF00"/>
                </a:solidFill>
                <a:effectLst/>
                <a:latin typeface="+mj-lt"/>
              </a:rPr>
            </a:br>
            <a:endParaRPr lang="en-US" sz="4800" dirty="0">
              <a:solidFill>
                <a:srgbClr val="FFFF00"/>
              </a:solidFill>
            </a:endParaRPr>
          </a:p>
        </p:txBody>
      </p:sp>
      <p:sp>
        <p:nvSpPr>
          <p:cNvPr id="6" name="Content Placeholder 5"/>
          <p:cNvSpPr>
            <a:spLocks noGrp="1"/>
          </p:cNvSpPr>
          <p:nvPr>
            <p:ph idx="1"/>
          </p:nvPr>
        </p:nvSpPr>
        <p:spPr>
          <a:xfrm>
            <a:off x="0" y="1097280"/>
            <a:ext cx="12192000" cy="5134708"/>
          </a:xfrm>
        </p:spPr>
        <p:txBody>
          <a:bodyPr>
            <a:noAutofit/>
          </a:bodyPr>
          <a:lstStyle/>
          <a:p>
            <a:pPr marL="0" lvl="0" indent="0" algn="just" eaLnBrk="0" fontAlgn="base" hangingPunct="0">
              <a:lnSpc>
                <a:spcPct val="150000"/>
              </a:lnSpc>
              <a:spcBef>
                <a:spcPct val="0"/>
              </a:spcBef>
              <a:spcAft>
                <a:spcPct val="0"/>
              </a:spcAft>
              <a:buNone/>
            </a:pPr>
            <a:r>
              <a:rPr kumimoji="0" lang="en-US" altLang="en-US" sz="2400" b="0" i="0" u="none" strike="noStrike" cap="none" normalizeH="0" baseline="0" dirty="0" smtClean="0">
                <a:ln>
                  <a:noFill/>
                </a:ln>
                <a:effectLst/>
                <a:latin typeface="+mj-lt"/>
                <a:cs typeface="Lucida Sans Unicode" panose="020B0602030504020204" pitchFamily="34" charset="0"/>
              </a:rPr>
              <a:t>•Convert operations in user's Queries coming from the application programs or combination of DML Compiler and Query optimizer which is known as Query Processor from user's logical view to physical file system.</a:t>
            </a:r>
            <a:endParaRPr kumimoji="0" lang="en-US" altLang="en-US" sz="2400" b="0" i="0" u="none" strike="noStrike" cap="none" normalizeH="0" baseline="0" dirty="0" smtClean="0">
              <a:ln>
                <a:noFill/>
              </a:ln>
              <a:effectLst/>
              <a:latin typeface="+mj-lt"/>
            </a:endParaRPr>
          </a:p>
          <a:p>
            <a:pPr marL="0" lvl="0" indent="0" algn="just" eaLnBrk="0" fontAlgn="base" hangingPunct="0">
              <a:lnSpc>
                <a:spcPct val="150000"/>
              </a:lnSpc>
              <a:spcBef>
                <a:spcPct val="0"/>
              </a:spcBef>
              <a:spcAft>
                <a:spcPct val="0"/>
              </a:spcAft>
              <a:buNone/>
            </a:pPr>
            <a:r>
              <a:rPr kumimoji="0" lang="en-US" altLang="en-US" sz="2400" b="0" i="0" u="none" strike="noStrike" cap="none" normalizeH="0" baseline="0" dirty="0" smtClean="0">
                <a:ln>
                  <a:noFill/>
                </a:ln>
                <a:effectLst/>
                <a:latin typeface="+mj-lt"/>
                <a:cs typeface="Lucida Sans Unicode" panose="020B0602030504020204" pitchFamily="34" charset="0"/>
              </a:rPr>
              <a:t>• Controls DBMS information access that is stored on disk.</a:t>
            </a:r>
            <a:endParaRPr kumimoji="0" lang="en-US" altLang="en-US" sz="2400" b="0" i="0" u="none" strike="noStrike" cap="none" normalizeH="0" baseline="0" dirty="0" smtClean="0">
              <a:ln>
                <a:noFill/>
              </a:ln>
              <a:effectLst/>
              <a:latin typeface="+mj-lt"/>
            </a:endParaRPr>
          </a:p>
          <a:p>
            <a:pPr marL="0" lvl="0" indent="0" algn="just" eaLnBrk="0" fontAlgn="base" hangingPunct="0">
              <a:lnSpc>
                <a:spcPct val="150000"/>
              </a:lnSpc>
              <a:spcBef>
                <a:spcPct val="0"/>
              </a:spcBef>
              <a:spcAft>
                <a:spcPct val="0"/>
              </a:spcAft>
              <a:buNone/>
            </a:pPr>
            <a:r>
              <a:rPr kumimoji="0" lang="en-US" altLang="en-US" sz="2400" b="0" i="0" u="none" strike="noStrike" cap="none" normalizeH="0" baseline="0" dirty="0" smtClean="0">
                <a:ln>
                  <a:noFill/>
                </a:ln>
                <a:effectLst/>
                <a:latin typeface="+mj-lt"/>
                <a:cs typeface="Lucida Sans Unicode" panose="020B0602030504020204" pitchFamily="34" charset="0"/>
              </a:rPr>
              <a:t>• It also controls handling buffers in main memory.</a:t>
            </a:r>
            <a:endParaRPr kumimoji="0" lang="en-US" altLang="en-US" sz="2400" b="0" i="0" u="none" strike="noStrike" cap="none" normalizeH="0" baseline="0" dirty="0" smtClean="0">
              <a:ln>
                <a:noFill/>
              </a:ln>
              <a:effectLst/>
              <a:latin typeface="+mj-lt"/>
            </a:endParaRPr>
          </a:p>
          <a:p>
            <a:pPr marL="0" lvl="0" indent="0" algn="just" eaLnBrk="0" fontAlgn="base" hangingPunct="0">
              <a:lnSpc>
                <a:spcPct val="150000"/>
              </a:lnSpc>
              <a:spcBef>
                <a:spcPct val="0"/>
              </a:spcBef>
              <a:spcAft>
                <a:spcPct val="0"/>
              </a:spcAft>
              <a:buNone/>
            </a:pPr>
            <a:r>
              <a:rPr kumimoji="0" lang="en-US" altLang="en-US" sz="2400" b="0" i="0" u="none" strike="noStrike" cap="none" normalizeH="0" baseline="0" dirty="0" smtClean="0">
                <a:ln>
                  <a:noFill/>
                </a:ln>
                <a:effectLst/>
                <a:latin typeface="+mj-lt"/>
                <a:cs typeface="Lucida Sans Unicode" panose="020B0602030504020204" pitchFamily="34" charset="0"/>
              </a:rPr>
              <a:t>• It also enforces constraints to maintain consistency and integrity of the data.</a:t>
            </a:r>
            <a:endParaRPr kumimoji="0" lang="en-US" altLang="en-US" sz="2400" b="0" i="0" u="none" strike="noStrike" cap="none" normalizeH="0" baseline="0" dirty="0" smtClean="0">
              <a:ln>
                <a:noFill/>
              </a:ln>
              <a:effectLst/>
              <a:latin typeface="+mj-lt"/>
            </a:endParaRPr>
          </a:p>
          <a:p>
            <a:pPr marL="0" lvl="0" indent="0" algn="just" eaLnBrk="0" fontAlgn="base" hangingPunct="0">
              <a:lnSpc>
                <a:spcPct val="150000"/>
              </a:lnSpc>
              <a:spcBef>
                <a:spcPct val="0"/>
              </a:spcBef>
              <a:spcAft>
                <a:spcPct val="0"/>
              </a:spcAft>
              <a:buNone/>
            </a:pPr>
            <a:r>
              <a:rPr kumimoji="0" lang="en-US" altLang="en-US" sz="2400" b="0" i="0" u="none" strike="noStrike" cap="none" normalizeH="0" baseline="0" dirty="0" smtClean="0">
                <a:ln>
                  <a:noFill/>
                </a:ln>
                <a:effectLst/>
                <a:latin typeface="+mj-lt"/>
                <a:cs typeface="Lucida Sans Unicode" panose="020B0602030504020204" pitchFamily="34" charset="0"/>
              </a:rPr>
              <a:t>• It also synchronizes the simultaneous operations performed by the concurrent users.</a:t>
            </a:r>
            <a:endParaRPr kumimoji="0" lang="en-US" altLang="en-US" sz="2400" b="0" i="0" u="none" strike="noStrike" cap="none" normalizeH="0" baseline="0" dirty="0" smtClean="0">
              <a:ln>
                <a:noFill/>
              </a:ln>
              <a:effectLst/>
              <a:latin typeface="+mj-lt"/>
            </a:endParaRPr>
          </a:p>
          <a:p>
            <a:pPr marL="0" lvl="0" indent="0" algn="just" eaLnBrk="0" fontAlgn="base" hangingPunct="0">
              <a:lnSpc>
                <a:spcPct val="150000"/>
              </a:lnSpc>
              <a:spcBef>
                <a:spcPct val="0"/>
              </a:spcBef>
              <a:spcAft>
                <a:spcPct val="0"/>
              </a:spcAft>
              <a:buNone/>
            </a:pPr>
            <a:r>
              <a:rPr kumimoji="0" lang="en-US" altLang="en-US" sz="2400" b="0" i="0" u="none" strike="noStrike" cap="none" normalizeH="0" baseline="0" dirty="0" smtClean="0">
                <a:ln>
                  <a:noFill/>
                </a:ln>
                <a:effectLst/>
                <a:latin typeface="+mj-lt"/>
                <a:cs typeface="Lucida Sans Unicode" panose="020B0602030504020204" pitchFamily="34" charset="0"/>
              </a:rPr>
              <a:t>• It also controls the backup and recovery operations.</a:t>
            </a:r>
            <a:endParaRPr kumimoji="0" lang="en-US" altLang="en-US" sz="2400" b="0" i="0" u="none" strike="noStrike" cap="none" normalizeH="0" baseline="0" dirty="0" smtClean="0">
              <a:ln>
                <a:noFill/>
              </a:ln>
              <a:effectLst/>
              <a:latin typeface="+mj-lt"/>
            </a:endParaRPr>
          </a:p>
          <a:p>
            <a:pPr algn="just">
              <a:lnSpc>
                <a:spcPct val="150000"/>
              </a:lnSpc>
            </a:pPr>
            <a:endParaRPr lang="en-US" sz="2400" dirty="0">
              <a:latin typeface="+mj-lt"/>
            </a:endParaRPr>
          </a:p>
        </p:txBody>
      </p:sp>
    </p:spTree>
    <p:extLst>
      <p:ext uri="{BB962C8B-B14F-4D97-AF65-F5344CB8AC3E}">
        <p14:creationId xmlns:p14="http://schemas.microsoft.com/office/powerpoint/2010/main" val="4188341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99"/>
            <a:ext cx="12192000" cy="591478"/>
          </a:xfrm>
        </p:spPr>
        <p:txBody>
          <a:bodyPr>
            <a:normAutofit fontScale="90000"/>
          </a:bodyPr>
          <a:lstStyle/>
          <a:p>
            <a:pPr algn="ctr"/>
            <a:r>
              <a:rPr kumimoji="0" lang="en-US" altLang="en-US" i="0"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4. Data Dictionary -</a:t>
            </a:r>
            <a:endParaRPr lang="en-US" dirty="0">
              <a:solidFill>
                <a:srgbClr val="FFFF00"/>
              </a:solidFill>
            </a:endParaRPr>
          </a:p>
        </p:txBody>
      </p:sp>
      <p:sp>
        <p:nvSpPr>
          <p:cNvPr id="6" name="Content Placeholder 5"/>
          <p:cNvSpPr>
            <a:spLocks noGrp="1"/>
          </p:cNvSpPr>
          <p:nvPr>
            <p:ph idx="1"/>
          </p:nvPr>
        </p:nvSpPr>
        <p:spPr>
          <a:xfrm>
            <a:off x="0" y="618977"/>
            <a:ext cx="12192000" cy="6239023"/>
          </a:xfrm>
        </p:spPr>
        <p:txBody>
          <a:bodyPr>
            <a:normAutofit lnSpcReduction="10000"/>
          </a:bodyPr>
          <a:lstStyle/>
          <a:p>
            <a:pPr marL="0" lvl="0" indent="457200" eaLnBrk="0" fontAlgn="base" hangingPunct="0">
              <a:lnSpc>
                <a:spcPct val="100000"/>
              </a:lnSpc>
              <a:spcBef>
                <a:spcPct val="0"/>
              </a:spcBef>
              <a:spcAft>
                <a:spcPct val="0"/>
              </a:spcAft>
              <a:buNone/>
            </a:pPr>
            <a:r>
              <a:rPr kumimoji="0" lang="en-US" altLang="en-US" sz="2600" b="1" i="0" u="none" strike="noStrike" cap="none" normalizeH="0" baseline="0" dirty="0" smtClean="0">
                <a:ln>
                  <a:noFill/>
                </a:ln>
                <a:effectLst/>
                <a:latin typeface="+mj-lt"/>
                <a:cs typeface="Lucida Sans Unicode" panose="020B0602030504020204" pitchFamily="34" charset="0"/>
              </a:rPr>
              <a:t>Data Dictionary is a repository of description of data in the database. It contains information about</a:t>
            </a:r>
            <a:endParaRPr kumimoji="0" lang="en-US" altLang="en-US" sz="2600" b="1" i="0" u="none" strike="noStrike" cap="none" normalizeH="0" baseline="0" dirty="0" smtClean="0">
              <a:ln>
                <a:noFill/>
              </a:ln>
              <a:effectLst/>
              <a:latin typeface="+mj-lt"/>
            </a:endParaRPr>
          </a:p>
          <a:p>
            <a:pPr algn="just" eaLnBrk="0" fontAlgn="base" hangingPunct="0">
              <a:lnSpc>
                <a:spcPct val="100000"/>
              </a:lnSpc>
              <a:spcBef>
                <a:spcPct val="0"/>
              </a:spcBef>
              <a:spcAft>
                <a:spcPct val="0"/>
              </a:spcAft>
            </a:pPr>
            <a:r>
              <a:rPr kumimoji="0" lang="en-US" altLang="en-US" sz="2600" b="1" i="0" u="none" strike="noStrike" cap="none" normalizeH="0" baseline="0" dirty="0" smtClean="0">
                <a:ln>
                  <a:noFill/>
                </a:ln>
                <a:solidFill>
                  <a:srgbClr val="FFFF00"/>
                </a:solidFill>
                <a:effectLst/>
                <a:latin typeface="+mj-lt"/>
                <a:cs typeface="Lucida Sans Unicode" panose="020B0602030504020204" pitchFamily="34" charset="0"/>
              </a:rPr>
              <a:t>Data :- </a:t>
            </a:r>
            <a:r>
              <a:rPr kumimoji="0" lang="en-US" altLang="en-US" sz="2600" b="0" i="0" u="none" strike="noStrike" cap="none" normalizeH="0" baseline="0" dirty="0" smtClean="0">
                <a:ln>
                  <a:noFill/>
                </a:ln>
                <a:effectLst/>
                <a:latin typeface="+mj-lt"/>
                <a:cs typeface="Lucida Sans Unicode" panose="020B0602030504020204" pitchFamily="34" charset="0"/>
              </a:rPr>
              <a:t>names of the tables, names of attributes of each table, length of attributes, and number of rows in each table.</a:t>
            </a:r>
          </a:p>
          <a:p>
            <a:pPr algn="just" eaLnBrk="0" fontAlgn="base" hangingPunct="0">
              <a:lnSpc>
                <a:spcPct val="100000"/>
              </a:lnSpc>
              <a:spcBef>
                <a:spcPct val="0"/>
              </a:spcBef>
              <a:spcAft>
                <a:spcPct val="0"/>
              </a:spcAft>
            </a:pPr>
            <a:r>
              <a:rPr kumimoji="0" lang="en-US" altLang="en-US" sz="2600" b="0" i="0" u="none" strike="noStrike" cap="none" normalizeH="0" baseline="0" dirty="0" smtClean="0">
                <a:ln>
                  <a:noFill/>
                </a:ln>
                <a:effectLst/>
                <a:latin typeface="+mj-lt"/>
                <a:cs typeface="Lucida Sans Unicode" panose="020B0602030504020204" pitchFamily="34" charset="0"/>
              </a:rPr>
              <a:t>Relationships between database transactions and data items: referenced by them which is useful in determining which transactions are affected when certain data definitions are changed.</a:t>
            </a:r>
            <a:endParaRPr kumimoji="0" lang="en-US" altLang="en-US" sz="2600" b="0" i="0" u="none" strike="noStrike" cap="none" normalizeH="0" baseline="0" dirty="0" smtClean="0">
              <a:ln>
                <a:noFill/>
              </a:ln>
              <a:effectLst/>
              <a:latin typeface="+mj-lt"/>
            </a:endParaRPr>
          </a:p>
          <a:p>
            <a:pPr algn="just" eaLnBrk="0" fontAlgn="base" hangingPunct="0">
              <a:lnSpc>
                <a:spcPct val="100000"/>
              </a:lnSpc>
              <a:spcBef>
                <a:spcPct val="0"/>
              </a:spcBef>
              <a:spcAft>
                <a:spcPct val="0"/>
              </a:spcAft>
            </a:pPr>
            <a:r>
              <a:rPr kumimoji="0" lang="en-US" altLang="en-US" sz="2600" b="1" i="0" u="none" strike="noStrike" cap="none" normalizeH="0" baseline="0" dirty="0" smtClean="0">
                <a:ln>
                  <a:noFill/>
                </a:ln>
                <a:solidFill>
                  <a:srgbClr val="FFFF00"/>
                </a:solidFill>
                <a:effectLst/>
                <a:latin typeface="+mj-lt"/>
                <a:cs typeface="Lucida Sans Unicode" panose="020B0602030504020204" pitchFamily="34" charset="0"/>
              </a:rPr>
              <a:t>Constraints on data</a:t>
            </a:r>
            <a:r>
              <a:rPr kumimoji="0" lang="en-US" altLang="en-US" sz="2600" b="0" i="0" u="none" strike="noStrike" cap="none" normalizeH="0" baseline="0" dirty="0" smtClean="0">
                <a:ln>
                  <a:noFill/>
                </a:ln>
                <a:solidFill>
                  <a:srgbClr val="000000"/>
                </a:solidFill>
                <a:effectLst/>
                <a:latin typeface="+mj-lt"/>
                <a:cs typeface="Lucida Sans Unicode" panose="020B0602030504020204" pitchFamily="34" charset="0"/>
              </a:rPr>
              <a:t>: </a:t>
            </a:r>
            <a:r>
              <a:rPr kumimoji="0" lang="en-US" altLang="en-US" sz="2600" b="0" i="0" u="none" strike="noStrike" cap="none" normalizeH="0" baseline="0" dirty="0" smtClean="0">
                <a:ln>
                  <a:noFill/>
                </a:ln>
                <a:effectLst/>
                <a:latin typeface="+mj-lt"/>
                <a:cs typeface="Lucida Sans Unicode" panose="020B0602030504020204" pitchFamily="34" charset="0"/>
              </a:rPr>
              <a:t>i.e. range of values permitted.</a:t>
            </a:r>
            <a:endParaRPr kumimoji="0" lang="en-US" altLang="en-US" sz="2600" b="0" i="0" u="none" strike="noStrike" cap="none" normalizeH="0" baseline="0" dirty="0" smtClean="0">
              <a:ln>
                <a:noFill/>
              </a:ln>
              <a:effectLst/>
              <a:latin typeface="+mj-lt"/>
            </a:endParaRPr>
          </a:p>
          <a:p>
            <a:pPr algn="just" eaLnBrk="0" fontAlgn="base" hangingPunct="0">
              <a:lnSpc>
                <a:spcPct val="100000"/>
              </a:lnSpc>
              <a:spcBef>
                <a:spcPct val="0"/>
              </a:spcBef>
              <a:spcAft>
                <a:spcPct val="0"/>
              </a:spcAft>
            </a:pPr>
            <a:r>
              <a:rPr kumimoji="0" lang="en-US" altLang="en-US" sz="2600" b="0" i="0" u="none" strike="noStrike" cap="none" normalizeH="0" baseline="0" dirty="0" smtClean="0">
                <a:ln>
                  <a:noFill/>
                </a:ln>
                <a:effectLst/>
                <a:latin typeface="+mj-lt"/>
                <a:cs typeface="Lucida Sans Unicode" panose="020B0602030504020204" pitchFamily="34" charset="0"/>
              </a:rPr>
              <a:t>Detailed information on physical database :design such as storage structure, access paths, files and record sizes.</a:t>
            </a:r>
            <a:endParaRPr kumimoji="0" lang="en-US" altLang="en-US" sz="2600" b="0" i="0" u="none" strike="noStrike" cap="none" normalizeH="0" baseline="0" dirty="0" smtClean="0">
              <a:ln>
                <a:noFill/>
              </a:ln>
              <a:effectLst/>
              <a:latin typeface="+mj-lt"/>
            </a:endParaRPr>
          </a:p>
          <a:p>
            <a:pPr algn="just" eaLnBrk="0" fontAlgn="base" hangingPunct="0">
              <a:lnSpc>
                <a:spcPct val="100000"/>
              </a:lnSpc>
              <a:spcBef>
                <a:spcPct val="0"/>
              </a:spcBef>
              <a:spcAft>
                <a:spcPct val="0"/>
              </a:spcAft>
            </a:pPr>
            <a:r>
              <a:rPr kumimoji="0" lang="en-US" altLang="en-US" sz="2600" b="1" i="0" u="none" strike="noStrike" cap="none" normalizeH="0" baseline="0" dirty="0" smtClean="0">
                <a:ln>
                  <a:noFill/>
                </a:ln>
                <a:solidFill>
                  <a:srgbClr val="FFFF00"/>
                </a:solidFill>
                <a:effectLst/>
                <a:latin typeface="+mj-lt"/>
                <a:cs typeface="Lucida Sans Unicode" panose="020B0602030504020204" pitchFamily="34" charset="0"/>
              </a:rPr>
              <a:t>Access Authorization: - </a:t>
            </a:r>
            <a:r>
              <a:rPr kumimoji="0" lang="en-US" altLang="en-US" sz="2600" b="0" i="0" u="none" strike="noStrike" cap="none" normalizeH="0" baseline="0" dirty="0" smtClean="0">
                <a:ln>
                  <a:noFill/>
                </a:ln>
                <a:effectLst/>
                <a:latin typeface="+mj-lt"/>
                <a:cs typeface="Lucida Sans Unicode" panose="020B0602030504020204" pitchFamily="34" charset="0"/>
              </a:rPr>
              <a:t>is the Description of database users their responsibilities and their access rights.</a:t>
            </a:r>
            <a:endParaRPr kumimoji="0" lang="en-US" altLang="en-US" sz="2600" b="0" i="0" u="none" strike="noStrike" cap="none" normalizeH="0" baseline="0" dirty="0" smtClean="0">
              <a:ln>
                <a:noFill/>
              </a:ln>
              <a:effectLst/>
              <a:latin typeface="+mj-lt"/>
            </a:endParaRPr>
          </a:p>
          <a:p>
            <a:pPr algn="just" eaLnBrk="0" fontAlgn="base" hangingPunct="0">
              <a:lnSpc>
                <a:spcPct val="100000"/>
              </a:lnSpc>
              <a:spcBef>
                <a:spcPct val="0"/>
              </a:spcBef>
              <a:spcAft>
                <a:spcPct val="0"/>
              </a:spcAft>
            </a:pPr>
            <a:r>
              <a:rPr kumimoji="0" lang="en-US" altLang="en-US" sz="2600" b="1" i="0" u="none" strike="noStrike" cap="none" normalizeH="0" baseline="0" dirty="0" smtClean="0">
                <a:ln>
                  <a:noFill/>
                </a:ln>
                <a:solidFill>
                  <a:srgbClr val="FFFF00"/>
                </a:solidFill>
                <a:effectLst/>
                <a:latin typeface="+mj-lt"/>
                <a:cs typeface="Lucida Sans Unicode" panose="020B0602030504020204" pitchFamily="34" charset="0"/>
              </a:rPr>
              <a:t>Usage statistics: </a:t>
            </a:r>
            <a:r>
              <a:rPr kumimoji="0" lang="en-US" altLang="en-US" sz="2600" b="0" i="0" u="none" strike="noStrike" cap="none" normalizeH="0" baseline="0" dirty="0" smtClean="0">
                <a:ln>
                  <a:noFill/>
                </a:ln>
                <a:effectLst/>
                <a:latin typeface="+mj-lt"/>
                <a:cs typeface="Lucida Sans Unicode" panose="020B0602030504020204" pitchFamily="34" charset="0"/>
              </a:rPr>
              <a:t>such as frequency of query and transactions</a:t>
            </a:r>
            <a:r>
              <a:rPr kumimoji="0" lang="en-US" altLang="en-US" sz="2600" b="0" i="0" u="none" strike="noStrike" cap="none" normalizeH="0" baseline="0" dirty="0" smtClean="0">
                <a:ln>
                  <a:noFill/>
                </a:ln>
                <a:solidFill>
                  <a:srgbClr val="000000"/>
                </a:solidFill>
                <a:effectLst/>
                <a:latin typeface="+mj-lt"/>
                <a:cs typeface="Lucida Sans Unicode" panose="020B0602030504020204" pitchFamily="34" charset="0"/>
              </a:rPr>
              <a:t>.</a:t>
            </a:r>
          </a:p>
          <a:p>
            <a:pPr algn="just" eaLnBrk="0" fontAlgn="base" hangingPunct="0">
              <a:lnSpc>
                <a:spcPct val="100000"/>
              </a:lnSpc>
              <a:spcBef>
                <a:spcPct val="0"/>
              </a:spcBef>
              <a:spcAft>
                <a:spcPct val="0"/>
              </a:spcAft>
              <a:buNone/>
            </a:pPr>
            <a:endParaRPr kumimoji="0" lang="en-US" altLang="en-US" sz="2600" b="0" i="0" u="none" strike="noStrike" cap="none" normalizeH="0" baseline="0" dirty="0" smtClean="0">
              <a:ln>
                <a:noFill/>
              </a:ln>
              <a:solidFill>
                <a:schemeClr val="tx1"/>
              </a:solidFill>
              <a:effectLst/>
              <a:latin typeface="+mj-lt"/>
            </a:endParaRPr>
          </a:p>
          <a:p>
            <a:pPr algn="just" eaLnBrk="0" fontAlgn="base" hangingPunct="0">
              <a:lnSpc>
                <a:spcPct val="100000"/>
              </a:lnSpc>
              <a:spcBef>
                <a:spcPct val="0"/>
              </a:spcBef>
              <a:spcAft>
                <a:spcPct val="0"/>
              </a:spcAft>
            </a:pPr>
            <a:r>
              <a:rPr kumimoji="0" lang="en-US" altLang="en-US" sz="2600" b="1" i="0" u="none" strike="noStrike" cap="none" normalizeH="0" baseline="0" dirty="0" smtClean="0">
                <a:ln>
                  <a:noFill/>
                </a:ln>
                <a:solidFill>
                  <a:srgbClr val="FFFF00"/>
                </a:solidFill>
                <a:effectLst/>
                <a:latin typeface="+mj-lt"/>
                <a:cs typeface="Lucida Sans Unicode" panose="020B0602030504020204" pitchFamily="34" charset="0"/>
              </a:rPr>
              <a:t>Data dictionary </a:t>
            </a:r>
            <a:r>
              <a:rPr kumimoji="0" lang="en-US" altLang="en-US" sz="2600" b="0" i="0" u="none" strike="noStrike" cap="none" normalizeH="0" baseline="0" dirty="0" smtClean="0">
                <a:ln>
                  <a:noFill/>
                </a:ln>
                <a:solidFill>
                  <a:srgbClr val="000000"/>
                </a:solidFill>
                <a:effectLst/>
                <a:latin typeface="+mj-lt"/>
                <a:cs typeface="Lucida Sans Unicode" panose="020B0602030504020204" pitchFamily="34" charset="0"/>
              </a:rPr>
              <a:t>:</a:t>
            </a:r>
            <a:r>
              <a:rPr kumimoji="0" lang="en-US" altLang="en-US" sz="2600" b="0" i="0" u="none" strike="noStrike" cap="none" normalizeH="0" baseline="0" dirty="0" smtClean="0">
                <a:ln>
                  <a:noFill/>
                </a:ln>
                <a:effectLst/>
                <a:latin typeface="+mj-lt"/>
                <a:cs typeface="Lucida Sans Unicode" panose="020B0602030504020204" pitchFamily="34" charset="0"/>
              </a:rPr>
              <a:t>is used to actually control the data integrity, database operation and accuracy. It may be used as a important part of the DBMS.</a:t>
            </a:r>
            <a:endParaRPr kumimoji="0" lang="en-US" altLang="en-US" sz="2600" b="0" i="0" u="none" strike="noStrike" cap="none" normalizeH="0" baseline="0" dirty="0" smtClean="0">
              <a:ln>
                <a:noFill/>
              </a:ln>
              <a:effectLst/>
              <a:latin typeface="+mj-lt"/>
            </a:endParaRPr>
          </a:p>
        </p:txBody>
      </p:sp>
    </p:spTree>
    <p:extLst>
      <p:ext uri="{BB962C8B-B14F-4D97-AF65-F5344CB8AC3E}">
        <p14:creationId xmlns:p14="http://schemas.microsoft.com/office/powerpoint/2010/main" val="12068505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1350498"/>
            <a:ext cx="12192000" cy="5507501"/>
          </a:xfrm>
        </p:spPr>
        <p:txBody>
          <a:bodyPr/>
          <a:lstStyle/>
          <a:p>
            <a:pPr marL="0" lvl="0" indent="457200" eaLnBrk="0" fontAlgn="base" hangingPunct="0">
              <a:lnSpc>
                <a:spcPct val="100000"/>
              </a:lnSpc>
              <a:spcBef>
                <a:spcPct val="0"/>
              </a:spcBef>
              <a:spcAft>
                <a:spcPct val="0"/>
              </a:spcAft>
              <a:buNone/>
            </a:pPr>
            <a:r>
              <a:rPr kumimoji="0" lang="en-US" altLang="en-US" i="0" strike="noStrike" cap="none" normalizeH="0" baseline="0" dirty="0" smtClean="0">
                <a:ln>
                  <a:noFill/>
                </a:ln>
                <a:solidFill>
                  <a:srgbClr val="0000FF"/>
                </a:solidFill>
                <a:effectLst/>
                <a:latin typeface="Lucida Sans Unicode" panose="020B0602030504020204" pitchFamily="34" charset="0"/>
                <a:cs typeface="Lucida Sans Unicode" panose="020B0602030504020204" pitchFamily="34" charset="0"/>
              </a:rPr>
              <a:t>5. Data Files -</a:t>
            </a:r>
            <a:r>
              <a:rPr kumimoji="0" lang="en-US" altLang="en-US" i="0"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 </a:t>
            </a:r>
            <a:r>
              <a:rPr kumimoji="0" lang="en-US" altLang="en-US" i="0" strike="noStrike" cap="none" normalizeH="0" baseline="0" dirty="0" smtClean="0">
                <a:ln>
                  <a:noFill/>
                </a:ln>
                <a:effectLst/>
                <a:latin typeface="Lucida Sans Unicode" panose="020B0602030504020204" pitchFamily="34" charset="0"/>
                <a:cs typeface="Lucida Sans Unicode" panose="020B0602030504020204" pitchFamily="34" charset="0"/>
              </a:rPr>
              <a:t>It contains the data portion of the database.</a:t>
            </a:r>
            <a:endParaRPr kumimoji="0" lang="en-US" altLang="en-US" sz="600" i="0" strike="noStrike" cap="none" normalizeH="0" baseline="0" dirty="0" smtClean="0">
              <a:ln>
                <a:noFill/>
              </a:ln>
              <a:effectLst/>
            </a:endParaRPr>
          </a:p>
          <a:p>
            <a:pPr marL="0" lvl="0" indent="457200" eaLnBrk="0" fontAlgn="base" hangingPunct="0">
              <a:lnSpc>
                <a:spcPct val="100000"/>
              </a:lnSpc>
              <a:spcBef>
                <a:spcPct val="0"/>
              </a:spcBef>
              <a:spcAft>
                <a:spcPct val="0"/>
              </a:spcAft>
              <a:buNone/>
            </a:pPr>
            <a:endParaRPr kumimoji="0" lang="en-US" altLang="en-US" i="0" strike="noStrike" cap="none" normalizeH="0" baseline="0" dirty="0" smtClean="0">
              <a:ln>
                <a:noFill/>
              </a:ln>
              <a:solidFill>
                <a:srgbClr val="0000FF"/>
              </a:solidFill>
              <a:effectLst/>
              <a:latin typeface="Lucida Sans Unicode" panose="020B0602030504020204" pitchFamily="34" charset="0"/>
              <a:cs typeface="Lucida Sans Unicode" panose="020B0602030504020204" pitchFamily="34" charset="0"/>
            </a:endParaRPr>
          </a:p>
          <a:p>
            <a:pPr marL="0" lvl="0" indent="457200" eaLnBrk="0" fontAlgn="base" hangingPunct="0">
              <a:lnSpc>
                <a:spcPct val="100000"/>
              </a:lnSpc>
              <a:spcBef>
                <a:spcPct val="0"/>
              </a:spcBef>
              <a:spcAft>
                <a:spcPct val="0"/>
              </a:spcAft>
              <a:buNone/>
            </a:pPr>
            <a:r>
              <a:rPr kumimoji="0" lang="en-US" altLang="en-US" i="0" strike="noStrike" cap="none" normalizeH="0" baseline="0" dirty="0" smtClean="0">
                <a:ln>
                  <a:noFill/>
                </a:ln>
                <a:solidFill>
                  <a:srgbClr val="0000FF"/>
                </a:solidFill>
                <a:effectLst/>
                <a:latin typeface="Lucida Sans Unicode" panose="020B0602030504020204" pitchFamily="34" charset="0"/>
                <a:cs typeface="Lucida Sans Unicode" panose="020B0602030504020204" pitchFamily="34" charset="0"/>
              </a:rPr>
              <a:t>6. Compiled DML -</a:t>
            </a:r>
            <a:r>
              <a:rPr kumimoji="0" lang="en-US" altLang="en-US" i="0"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 </a:t>
            </a:r>
          </a:p>
          <a:p>
            <a:pPr marL="0" lvl="0" indent="457200" eaLnBrk="0" fontAlgn="base" hangingPunct="0">
              <a:lnSpc>
                <a:spcPct val="100000"/>
              </a:lnSpc>
              <a:spcBef>
                <a:spcPct val="0"/>
              </a:spcBef>
              <a:spcAft>
                <a:spcPct val="0"/>
              </a:spcAft>
              <a:buNone/>
            </a:pPr>
            <a:r>
              <a:rPr kumimoji="0" lang="en-US" altLang="en-US" i="0"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    </a:t>
            </a:r>
            <a:r>
              <a:rPr kumimoji="0" lang="en-US" altLang="en-US" i="0" strike="noStrike" cap="none" normalizeH="0" baseline="0" dirty="0" smtClean="0">
                <a:ln>
                  <a:noFill/>
                </a:ln>
                <a:effectLst/>
                <a:latin typeface="Lucida Sans Unicode" panose="020B0602030504020204" pitchFamily="34" charset="0"/>
                <a:cs typeface="Lucida Sans Unicode" panose="020B0602030504020204" pitchFamily="34" charset="0"/>
              </a:rPr>
              <a:t>The DML complier converts the high level Queries into low level </a:t>
            </a:r>
            <a:r>
              <a:rPr kumimoji="0" lang="en-US" altLang="en-US" i="0" strike="noStrike" cap="none" normalizeH="0" dirty="0" smtClean="0">
                <a:ln>
                  <a:noFill/>
                </a:ln>
                <a:effectLst/>
                <a:latin typeface="Lucida Sans Unicode" panose="020B0602030504020204" pitchFamily="34" charset="0"/>
                <a:cs typeface="Lucida Sans Unicode" panose="020B0602030504020204" pitchFamily="34" charset="0"/>
              </a:rPr>
              <a:t>   	</a:t>
            </a:r>
            <a:r>
              <a:rPr kumimoji="0" lang="en-US" altLang="en-US" i="0" strike="noStrike" cap="none" normalizeH="0" baseline="0" dirty="0" smtClean="0">
                <a:ln>
                  <a:noFill/>
                </a:ln>
                <a:effectLst/>
                <a:latin typeface="Lucida Sans Unicode" panose="020B0602030504020204" pitchFamily="34" charset="0"/>
                <a:cs typeface="Lucida Sans Unicode" panose="020B0602030504020204" pitchFamily="34" charset="0"/>
              </a:rPr>
              <a:t>file access commands known as compiled DML.</a:t>
            </a:r>
            <a:endParaRPr kumimoji="0" lang="en-US" altLang="en-US" sz="600" i="0" strike="noStrike" cap="none" normalizeH="0" baseline="0" dirty="0" smtClean="0">
              <a:ln>
                <a:noFill/>
              </a:ln>
              <a:effectLst/>
            </a:endParaRPr>
          </a:p>
          <a:p>
            <a:pPr marL="0" lvl="0" indent="457200" eaLnBrk="0" fontAlgn="base" hangingPunct="0">
              <a:lnSpc>
                <a:spcPct val="100000"/>
              </a:lnSpc>
              <a:spcBef>
                <a:spcPct val="0"/>
              </a:spcBef>
              <a:spcAft>
                <a:spcPct val="0"/>
              </a:spcAft>
              <a:buNone/>
            </a:pPr>
            <a:r>
              <a:rPr kumimoji="0" lang="en-US" altLang="en-US" i="0" strike="noStrike" cap="none" normalizeH="0" baseline="0" dirty="0" smtClean="0">
                <a:ln>
                  <a:noFill/>
                </a:ln>
                <a:solidFill>
                  <a:srgbClr val="0000FF"/>
                </a:solidFill>
                <a:effectLst/>
                <a:latin typeface="Lucida Sans Unicode" panose="020B0602030504020204" pitchFamily="34" charset="0"/>
                <a:cs typeface="Lucida Sans Unicode" panose="020B0602030504020204" pitchFamily="34" charset="0"/>
              </a:rPr>
              <a:t>7. End Users -</a:t>
            </a:r>
            <a:r>
              <a:rPr kumimoji="0" lang="en-US" altLang="en-US" i="0" strike="noStrike" cap="none" normalizeH="0" baseline="0" dirty="0" smtClean="0">
                <a:ln>
                  <a:noFill/>
                </a:ln>
                <a:solidFill>
                  <a:srgbClr val="000000"/>
                </a:solidFill>
                <a:effectLst/>
                <a:latin typeface="Lucida Sans Unicode" panose="020B0602030504020204" pitchFamily="34" charset="0"/>
                <a:cs typeface="Lucida Sans Unicode" panose="020B0602030504020204" pitchFamily="34" charset="0"/>
              </a:rPr>
              <a:t> </a:t>
            </a:r>
            <a:endParaRPr kumimoji="0" lang="en-US" altLang="en-US" sz="600" i="0" strike="noStrike" cap="none" normalizeH="0" baseline="0" dirty="0" smtClean="0">
              <a:ln>
                <a:noFill/>
              </a:ln>
              <a:solidFill>
                <a:schemeClr val="tx1"/>
              </a:solidFill>
              <a:effectLst/>
              <a:latin typeface="Arial" panose="020B0604020202020204" pitchFamily="34" charset="0"/>
            </a:endParaRPr>
          </a:p>
          <a:p>
            <a:endParaRPr lang="en-US" dirty="0"/>
          </a:p>
        </p:txBody>
      </p:sp>
      <p:sp>
        <p:nvSpPr>
          <p:cNvPr id="7" name="Title 1"/>
          <p:cNvSpPr>
            <a:spLocks noGrp="1"/>
          </p:cNvSpPr>
          <p:nvPr>
            <p:ph type="title"/>
          </p:nvPr>
        </p:nvSpPr>
        <p:spPr>
          <a:xfrm>
            <a:off x="0" y="0"/>
            <a:ext cx="12192000" cy="1167618"/>
          </a:xfrm>
        </p:spPr>
        <p:txBody>
          <a:bodyPr/>
          <a:lstStyle/>
          <a:p>
            <a:pPr algn="ctr"/>
            <a:r>
              <a:rPr lang="en-US" b="1" dirty="0" smtClean="0">
                <a:solidFill>
                  <a:srgbClr val="FFFF00"/>
                </a:solidFill>
              </a:rPr>
              <a:t>Components of DBMS</a:t>
            </a:r>
            <a:endParaRPr lang="en-US" b="1" dirty="0">
              <a:solidFill>
                <a:srgbClr val="FFFF00"/>
              </a:solidFill>
            </a:endParaRPr>
          </a:p>
        </p:txBody>
      </p:sp>
    </p:spTree>
    <p:extLst>
      <p:ext uri="{BB962C8B-B14F-4D97-AF65-F5344CB8AC3E}">
        <p14:creationId xmlns:p14="http://schemas.microsoft.com/office/powerpoint/2010/main" val="19398563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www.dbmaker.com.tw/reference/manuals/tutorial/tutorial-2.gif"/>
          <p:cNvPicPr>
            <a:picLocks noChangeAspect="1" noChangeArrowheads="1"/>
          </p:cNvPicPr>
          <p:nvPr/>
        </p:nvPicPr>
        <p:blipFill>
          <a:blip r:embed="rId2" cstate="print"/>
          <a:srcRect/>
          <a:stretch>
            <a:fillRect/>
          </a:stretch>
        </p:blipFill>
        <p:spPr bwMode="auto">
          <a:xfrm>
            <a:off x="2514601" y="0"/>
            <a:ext cx="7391400" cy="6324600"/>
          </a:xfrm>
          <a:prstGeom prst="rect">
            <a:avLst/>
          </a:prstGeom>
          <a:noFill/>
        </p:spPr>
      </p:pic>
      <p:sp>
        <p:nvSpPr>
          <p:cNvPr id="7" name="Rectangle 6"/>
          <p:cNvSpPr/>
          <p:nvPr/>
        </p:nvSpPr>
        <p:spPr>
          <a:xfrm>
            <a:off x="152400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t>Logical DBMS Architecture</a:t>
            </a:r>
            <a:endParaRPr lang="en-US" sz="3200" dirty="0"/>
          </a:p>
        </p:txBody>
      </p:sp>
    </p:spTree>
    <p:extLst>
      <p:ext uri="{BB962C8B-B14F-4D97-AF65-F5344CB8AC3E}">
        <p14:creationId xmlns:p14="http://schemas.microsoft.com/office/powerpoint/2010/main" val="114022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63820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334962"/>
          </a:xfrm>
        </p:spPr>
        <p:txBody>
          <a:bodyPr>
            <a:noAutofit/>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External  View or Level</a:t>
            </a:r>
            <a:r>
              <a:rPr lang="en-US" sz="2800" b="1" dirty="0"/>
              <a:t/>
            </a:r>
            <a:br>
              <a:rPr lang="en-US" sz="2800" b="1" dirty="0"/>
            </a:br>
            <a:endParaRPr lang="en-US" sz="2800" dirty="0"/>
          </a:p>
        </p:txBody>
      </p:sp>
      <p:sp>
        <p:nvSpPr>
          <p:cNvPr id="3" name="Content Placeholder 2"/>
          <p:cNvSpPr>
            <a:spLocks noGrp="1"/>
          </p:cNvSpPr>
          <p:nvPr>
            <p:ph idx="1"/>
          </p:nvPr>
        </p:nvSpPr>
        <p:spPr>
          <a:xfrm>
            <a:off x="0" y="928047"/>
            <a:ext cx="12192000" cy="5759355"/>
          </a:xfrm>
        </p:spPr>
        <p:txBody>
          <a:bodyPr>
            <a:normAutofit/>
          </a:bodyPr>
          <a:lstStyle/>
          <a:p>
            <a:pPr algn="just"/>
            <a:r>
              <a:rPr lang="en-US" dirty="0" smtClean="0"/>
              <a:t>The external view provides a window on the conceptual view which allows the user to see only the data of interest to them. The user can be either an application program or an end user. Any number of external schema can be defined and they can overlap each other.</a:t>
            </a:r>
          </a:p>
          <a:p>
            <a:pPr algn="just"/>
            <a:endParaRPr lang="en-US" dirty="0"/>
          </a:p>
          <a:p>
            <a:pPr algn="just"/>
            <a:endParaRPr lang="en-US" dirty="0" smtClean="0"/>
          </a:p>
          <a:p>
            <a:pPr algn="just"/>
            <a:r>
              <a:rPr lang="en-US" dirty="0" smtClean="0"/>
              <a:t>The System Administrator and the Database Administrator are special cases. Because they have responsibilities for the design and maintenance for the design and maintenance of the database, they at times need to be able to see the entire database. The external and the conceptual view are functionally equivalent for these two users.</a:t>
            </a:r>
          </a:p>
          <a:p>
            <a:endParaRPr lang="en-US" dirty="0"/>
          </a:p>
        </p:txBody>
      </p:sp>
    </p:spTree>
    <p:extLst>
      <p:ext uri="{BB962C8B-B14F-4D97-AF65-F5344CB8AC3E}">
        <p14:creationId xmlns:p14="http://schemas.microsoft.com/office/powerpoint/2010/main" val="1451262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98438"/>
            <a:ext cx="9144000" cy="487362"/>
          </a:xfrm>
        </p:spPr>
        <p:txBody>
          <a:bodyPr>
            <a:normAutofit fontScale="90000"/>
          </a:bodyPr>
          <a:lstStyle/>
          <a:p>
            <a:r>
              <a:rPr lang="en-US" b="1" dirty="0" smtClean="0"/>
              <a:t/>
            </a:r>
            <a:br>
              <a:rPr lang="en-US" b="1" dirty="0" smtClean="0"/>
            </a:br>
            <a:r>
              <a:rPr lang="en-US" sz="4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Conceptual View or Level</a:t>
            </a:r>
            <a:br>
              <a:rPr lang="en-US" sz="4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sz="4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1524000" y="960438"/>
            <a:ext cx="9144000" cy="5592763"/>
          </a:xfrm>
        </p:spPr>
        <p:txBody>
          <a:bodyPr>
            <a:normAutofit lnSpcReduction="10000"/>
          </a:bodyPr>
          <a:lstStyle/>
          <a:p>
            <a:pPr algn="just"/>
            <a:r>
              <a:rPr lang="en-US" dirty="0" smtClean="0"/>
              <a:t>The conceptual level presents a logical view of the entire database as a unified whole, which allows you to bring all the data in the database together and see it in a consistent manner. </a:t>
            </a:r>
          </a:p>
          <a:p>
            <a:pPr algn="just"/>
            <a:r>
              <a:rPr lang="en-US" dirty="0" smtClean="0"/>
              <a:t>The first stage in the design of a database is to define the conceptual view, and a DBMS provides a data definition language for this purpose.</a:t>
            </a:r>
          </a:p>
          <a:p>
            <a:pPr algn="just"/>
            <a:r>
              <a:rPr lang="en-US" dirty="0" smtClean="0"/>
              <a:t>It is the conceptual level that allows a DBMS to provide data independence. </a:t>
            </a:r>
          </a:p>
          <a:p>
            <a:pPr algn="just"/>
            <a:r>
              <a:rPr lang="en-US" dirty="0" smtClean="0"/>
              <a:t>The data definition language used to create the conceptual level must not specify any physical storage considerations that should be handled by the physical level.</a:t>
            </a:r>
          </a:p>
          <a:p>
            <a:pPr algn="just"/>
            <a:r>
              <a:rPr lang="en-US" dirty="0" smtClean="0"/>
              <a:t> It should not provide any storage or access details, but should define the information content </a:t>
            </a:r>
            <a:r>
              <a:rPr lang="en-US" i="1" dirty="0" smtClean="0"/>
              <a:t>only</a:t>
            </a:r>
            <a:r>
              <a:rPr lang="en-US" dirty="0" smtClean="0"/>
              <a:t>.</a:t>
            </a:r>
          </a:p>
          <a:p>
            <a:endParaRPr lang="en-US" dirty="0"/>
          </a:p>
        </p:txBody>
      </p:sp>
    </p:spTree>
    <p:extLst>
      <p:ext uri="{BB962C8B-B14F-4D97-AF65-F5344CB8AC3E}">
        <p14:creationId xmlns:p14="http://schemas.microsoft.com/office/powerpoint/2010/main" val="2221887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1"/>
            <a:ext cx="9144000" cy="563563"/>
          </a:xfrm>
        </p:spPr>
        <p:txBody>
          <a:bodyPr>
            <a:normAutofit fontScale="90000"/>
          </a:bodyPr>
          <a:lstStyle/>
          <a:p>
            <a:r>
              <a:rPr lang="en-US" b="1" dirty="0" smtClean="0"/>
              <a:t/>
            </a:r>
            <a:br>
              <a:rPr lang="en-US" b="1" dirty="0" smtClean="0"/>
            </a:br>
            <a:r>
              <a:rPr lang="en-US" sz="4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Internal or Physical Level</a:t>
            </a:r>
            <a:r>
              <a:rPr lang="en-US" b="1" dirty="0" smtClean="0"/>
              <a:t/>
            </a:r>
            <a:br>
              <a:rPr lang="en-US" b="1" dirty="0" smtClean="0"/>
            </a:br>
            <a:endParaRPr lang="en-US" dirty="0"/>
          </a:p>
        </p:txBody>
      </p:sp>
      <p:sp>
        <p:nvSpPr>
          <p:cNvPr id="3" name="Content Placeholder 2"/>
          <p:cNvSpPr>
            <a:spLocks noGrp="1"/>
          </p:cNvSpPr>
          <p:nvPr>
            <p:ph idx="4294967295"/>
          </p:nvPr>
        </p:nvSpPr>
        <p:spPr>
          <a:xfrm>
            <a:off x="259307" y="736979"/>
            <a:ext cx="11932693" cy="5923128"/>
          </a:xfrm>
        </p:spPr>
        <p:txBody>
          <a:bodyPr>
            <a:normAutofit lnSpcReduction="10000"/>
          </a:bodyPr>
          <a:lstStyle/>
          <a:p>
            <a:pPr algn="just">
              <a:lnSpc>
                <a:spcPct val="150000"/>
              </a:lnSpc>
            </a:pPr>
            <a:r>
              <a:rPr lang="en-US" dirty="0" smtClean="0"/>
              <a:t>The collection of files permanently stored on secondary storage devices is known as the physical database. </a:t>
            </a:r>
          </a:p>
          <a:p>
            <a:pPr algn="just">
              <a:lnSpc>
                <a:spcPct val="150000"/>
              </a:lnSpc>
            </a:pPr>
            <a:r>
              <a:rPr lang="en-US" dirty="0" smtClean="0"/>
              <a:t>The physical /internal view  level is the one closest to physical storage, and it provides a low-level description of the physical database, and an interface between the operating system's file system and the record structures used in higher levels of abstraction. </a:t>
            </a:r>
          </a:p>
          <a:p>
            <a:pPr algn="just">
              <a:lnSpc>
                <a:spcPct val="150000"/>
              </a:lnSpc>
            </a:pPr>
            <a:r>
              <a:rPr lang="en-US" dirty="0" smtClean="0"/>
              <a:t>It is at this level that record types and methods of storage are defined, as well as how stored fields are represented, what physical sequence the stored records are in, and what other physical structures exist.</a:t>
            </a:r>
            <a:endParaRPr lang="en-US" dirty="0"/>
          </a:p>
        </p:txBody>
      </p:sp>
    </p:spTree>
    <p:extLst>
      <p:ext uri="{BB962C8B-B14F-4D97-AF65-F5344CB8AC3E}">
        <p14:creationId xmlns:p14="http://schemas.microsoft.com/office/powerpoint/2010/main" val="52691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Management</a:t>
            </a:r>
            <a:endParaRPr lang="en-US" dirty="0"/>
          </a:p>
        </p:txBody>
      </p:sp>
      <p:sp>
        <p:nvSpPr>
          <p:cNvPr id="3" name="Content Placeholder 2"/>
          <p:cNvSpPr>
            <a:spLocks noGrp="1"/>
          </p:cNvSpPr>
          <p:nvPr>
            <p:ph idx="1"/>
          </p:nvPr>
        </p:nvSpPr>
        <p:spPr>
          <a:xfrm>
            <a:off x="272955" y="1555845"/>
            <a:ext cx="11919045" cy="4621118"/>
          </a:xfrm>
        </p:spPr>
        <p:txBody>
          <a:bodyPr/>
          <a:lstStyle/>
          <a:p>
            <a:pPr lvl="0">
              <a:lnSpc>
                <a:spcPct val="150000"/>
              </a:lnSpc>
            </a:pPr>
            <a:r>
              <a:rPr lang="en-US" dirty="0" smtClean="0"/>
              <a:t> </a:t>
            </a:r>
            <a:r>
              <a:rPr lang="en-US" sz="4000" dirty="0" smtClean="0"/>
              <a:t>Administrative process by which the </a:t>
            </a:r>
            <a:r>
              <a:rPr lang="en-US" sz="4000" dirty="0" smtClean="0">
                <a:solidFill>
                  <a:srgbClr val="FF0000"/>
                </a:solidFill>
              </a:rPr>
              <a:t>required data is acquired,</a:t>
            </a:r>
            <a:r>
              <a:rPr lang="en-US" sz="4000" dirty="0" smtClean="0"/>
              <a:t> </a:t>
            </a:r>
            <a:r>
              <a:rPr lang="en-US" sz="4000" dirty="0" smtClean="0">
                <a:solidFill>
                  <a:srgbClr val="FF0000"/>
                </a:solidFill>
              </a:rPr>
              <a:t>validated,</a:t>
            </a:r>
            <a:r>
              <a:rPr lang="en-US" sz="4000" dirty="0" smtClean="0"/>
              <a:t> </a:t>
            </a:r>
            <a:r>
              <a:rPr lang="en-US" sz="4000" dirty="0" smtClean="0">
                <a:solidFill>
                  <a:srgbClr val="FF0000"/>
                </a:solidFill>
              </a:rPr>
              <a:t>stored</a:t>
            </a:r>
            <a:r>
              <a:rPr lang="en-US" sz="4000" dirty="0" smtClean="0"/>
              <a:t>, </a:t>
            </a:r>
            <a:r>
              <a:rPr lang="en-US" sz="4000" dirty="0" smtClean="0">
                <a:solidFill>
                  <a:srgbClr val="FF0000"/>
                </a:solidFill>
              </a:rPr>
              <a:t>protected</a:t>
            </a:r>
            <a:r>
              <a:rPr lang="en-US" sz="4000" dirty="0" smtClean="0"/>
              <a:t>, and </a:t>
            </a:r>
            <a:r>
              <a:rPr lang="en-US" sz="4000" dirty="0" smtClean="0">
                <a:solidFill>
                  <a:srgbClr val="FF0000"/>
                </a:solidFill>
              </a:rPr>
              <a:t>processed,</a:t>
            </a:r>
            <a:r>
              <a:rPr lang="en-US" sz="4000" dirty="0" smtClean="0"/>
              <a:t> and by which its </a:t>
            </a:r>
            <a:r>
              <a:rPr lang="en-US" sz="4000" dirty="0" smtClean="0">
                <a:solidFill>
                  <a:srgbClr val="FF0000"/>
                </a:solidFill>
              </a:rPr>
              <a:t>accessibility</a:t>
            </a:r>
            <a:r>
              <a:rPr lang="en-US" sz="4000" dirty="0" smtClean="0"/>
              <a:t>, </a:t>
            </a:r>
            <a:r>
              <a:rPr lang="en-US" sz="4000" dirty="0" smtClean="0">
                <a:solidFill>
                  <a:srgbClr val="FF0000"/>
                </a:solidFill>
              </a:rPr>
              <a:t>reliability</a:t>
            </a:r>
            <a:r>
              <a:rPr lang="en-US" sz="4000" dirty="0" smtClean="0"/>
              <a:t>, and </a:t>
            </a:r>
            <a:r>
              <a:rPr lang="en-US" sz="4000" dirty="0" smtClean="0">
                <a:solidFill>
                  <a:srgbClr val="FF0000"/>
                </a:solidFill>
              </a:rPr>
              <a:t>timeliness</a:t>
            </a:r>
            <a:r>
              <a:rPr lang="en-US" sz="4000" dirty="0" smtClean="0"/>
              <a:t> is ensured to </a:t>
            </a:r>
            <a:r>
              <a:rPr lang="en-US" sz="4000" dirty="0" smtClean="0">
                <a:solidFill>
                  <a:srgbClr val="FF0000"/>
                </a:solidFill>
              </a:rPr>
              <a:t>satisfy</a:t>
            </a:r>
            <a:r>
              <a:rPr lang="en-US" sz="4000" dirty="0" smtClean="0"/>
              <a:t> the needs of the </a:t>
            </a:r>
            <a:r>
              <a:rPr lang="en-US" sz="4000" dirty="0" smtClean="0">
                <a:solidFill>
                  <a:srgbClr val="FF0000"/>
                </a:solidFill>
              </a:rPr>
              <a:t>data users.</a:t>
            </a:r>
          </a:p>
          <a:p>
            <a:endParaRPr lang="en-US" sz="4000" dirty="0"/>
          </a:p>
        </p:txBody>
      </p:sp>
    </p:spTree>
    <p:extLst>
      <p:ext uri="{BB962C8B-B14F-4D97-AF65-F5344CB8AC3E}">
        <p14:creationId xmlns:p14="http://schemas.microsoft.com/office/powerpoint/2010/main" val="18676334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http://www.dbmaker.com.tw/reference/manuals/tutorial/tutorial-3.gif"/>
          <p:cNvPicPr>
            <a:picLocks noChangeAspect="1" noChangeArrowheads="1"/>
          </p:cNvPicPr>
          <p:nvPr/>
        </p:nvPicPr>
        <p:blipFill>
          <a:blip r:embed="rId2" cstate="print"/>
          <a:srcRect/>
          <a:stretch>
            <a:fillRect/>
          </a:stretch>
        </p:blipFill>
        <p:spPr bwMode="auto">
          <a:xfrm>
            <a:off x="1981200" y="204716"/>
            <a:ext cx="8229600" cy="6096000"/>
          </a:xfrm>
          <a:prstGeom prst="rect">
            <a:avLst/>
          </a:prstGeom>
          <a:noFill/>
        </p:spPr>
      </p:pic>
      <p:sp>
        <p:nvSpPr>
          <p:cNvPr id="4" name="Rectangle 3"/>
          <p:cNvSpPr/>
          <p:nvPr/>
        </p:nvSpPr>
        <p:spPr>
          <a:xfrm>
            <a:off x="152400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t>Physical DBMS Architecture</a:t>
            </a:r>
            <a:endParaRPr lang="en-US" sz="3200" dirty="0"/>
          </a:p>
        </p:txBody>
      </p:sp>
    </p:spTree>
    <p:extLst>
      <p:ext uri="{BB962C8B-B14F-4D97-AF65-F5344CB8AC3E}">
        <p14:creationId xmlns:p14="http://schemas.microsoft.com/office/powerpoint/2010/main" val="20855155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api.ning.com/files/zfwIJ8noIAgtsW8xSGGgd8-mQeXvAyRPXK6Cm4FMSVsTkG5fYYvt2xTxdkFXyQxR4x*EhcZxrmNvnNJDjHdtfEnnmiruY4Da/4.jpg"/>
          <p:cNvPicPr>
            <a:picLocks noChangeAspect="1" noChangeArrowheads="1"/>
          </p:cNvPicPr>
          <p:nvPr/>
        </p:nvPicPr>
        <p:blipFill>
          <a:blip r:embed="rId2" cstate="print"/>
          <a:srcRect/>
          <a:stretch>
            <a:fillRect/>
          </a:stretch>
        </p:blipFill>
        <p:spPr bwMode="auto">
          <a:xfrm>
            <a:off x="1752600" y="76200"/>
            <a:ext cx="8686800" cy="6019800"/>
          </a:xfrm>
          <a:prstGeom prst="rect">
            <a:avLst/>
          </a:prstGeom>
          <a:noFill/>
        </p:spPr>
      </p:pic>
    </p:spTree>
    <p:extLst>
      <p:ext uri="{BB962C8B-B14F-4D97-AF65-F5344CB8AC3E}">
        <p14:creationId xmlns:p14="http://schemas.microsoft.com/office/powerpoint/2010/main" val="3269169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Typical DBMS component modules</a:t>
            </a:r>
          </a:p>
        </p:txBody>
      </p:sp>
      <p:sp>
        <p:nvSpPr>
          <p:cNvPr id="3" name="Content Placeholder 2"/>
          <p:cNvSpPr>
            <a:spLocks noGrp="1"/>
          </p:cNvSpPr>
          <p:nvPr>
            <p:ph idx="1"/>
          </p:nvPr>
        </p:nvSpPr>
        <p:spPr>
          <a:xfrm>
            <a:off x="218364" y="1828799"/>
            <a:ext cx="12119212" cy="5029201"/>
          </a:xfrm>
        </p:spPr>
        <p:txBody>
          <a:bodyPr>
            <a:normAutofit/>
          </a:bodyPr>
          <a:lstStyle/>
          <a:p>
            <a:pPr algn="just"/>
            <a:r>
              <a:rPr lang="en-US" b="1" dirty="0" smtClean="0"/>
              <a:t>DBMS engine</a:t>
            </a:r>
            <a:r>
              <a:rPr lang="en-US" dirty="0" smtClean="0"/>
              <a:t> accepts logical requests from various other DBMS subsystems, converts them into physical equivalents, and actually accesses the database and data dictionary as they exist on a storage device.</a:t>
            </a:r>
          </a:p>
          <a:p>
            <a:pPr algn="just">
              <a:lnSpc>
                <a:spcPct val="150000"/>
              </a:lnSpc>
            </a:pPr>
            <a:endParaRPr lang="en-US" dirty="0" smtClean="0"/>
          </a:p>
          <a:p>
            <a:pPr algn="just"/>
            <a:r>
              <a:rPr lang="en-US" b="1" dirty="0" smtClean="0"/>
              <a:t>Data definition subsystem</a:t>
            </a:r>
            <a:r>
              <a:rPr lang="en-US" dirty="0" smtClean="0"/>
              <a:t> helps the user create and maintain the data dictionary and define the structure of the files in a database.</a:t>
            </a:r>
          </a:p>
        </p:txBody>
      </p:sp>
    </p:spTree>
    <p:extLst>
      <p:ext uri="{BB962C8B-B14F-4D97-AF65-F5344CB8AC3E}">
        <p14:creationId xmlns:p14="http://schemas.microsoft.com/office/powerpoint/2010/main" val="29610294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Typical DBMS component modules</a:t>
            </a:r>
          </a:p>
        </p:txBody>
      </p:sp>
      <p:sp>
        <p:nvSpPr>
          <p:cNvPr id="3" name="Content Placeholder 2"/>
          <p:cNvSpPr>
            <a:spLocks noGrp="1"/>
          </p:cNvSpPr>
          <p:nvPr>
            <p:ph idx="1"/>
          </p:nvPr>
        </p:nvSpPr>
        <p:spPr>
          <a:xfrm>
            <a:off x="177421" y="1842447"/>
            <a:ext cx="12014579" cy="4844956"/>
          </a:xfrm>
        </p:spPr>
        <p:txBody>
          <a:bodyPr>
            <a:normAutofit/>
          </a:bodyPr>
          <a:lstStyle/>
          <a:p>
            <a:pPr algn="just">
              <a:lnSpc>
                <a:spcPct val="150000"/>
              </a:lnSpc>
            </a:pPr>
            <a:r>
              <a:rPr lang="en-US" b="1" dirty="0" smtClean="0"/>
              <a:t>Data manipulation subsystem</a:t>
            </a:r>
            <a:r>
              <a:rPr lang="en-US" dirty="0" smtClean="0"/>
              <a:t> helps the user to add, change, and delete information in a database and query it for valuable information. Software tools within the data manipulation subsystem are most often the primary interface between user and the information contained in a database. It allows the user to specify its logical information requirements.</a:t>
            </a:r>
          </a:p>
        </p:txBody>
      </p:sp>
    </p:spTree>
    <p:extLst>
      <p:ext uri="{BB962C8B-B14F-4D97-AF65-F5344CB8AC3E}">
        <p14:creationId xmlns:p14="http://schemas.microsoft.com/office/powerpoint/2010/main" val="2298350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Typical DBMS component modules</a:t>
            </a:r>
          </a:p>
        </p:txBody>
      </p:sp>
      <p:sp>
        <p:nvSpPr>
          <p:cNvPr id="3" name="Content Placeholder 2"/>
          <p:cNvSpPr>
            <a:spLocks noGrp="1"/>
          </p:cNvSpPr>
          <p:nvPr>
            <p:ph idx="1"/>
          </p:nvPr>
        </p:nvSpPr>
        <p:spPr>
          <a:xfrm>
            <a:off x="-1" y="1690688"/>
            <a:ext cx="12037325" cy="4942124"/>
          </a:xfrm>
        </p:spPr>
        <p:txBody>
          <a:bodyPr>
            <a:normAutofit/>
          </a:bodyPr>
          <a:lstStyle/>
          <a:p>
            <a:pPr algn="just"/>
            <a:r>
              <a:rPr lang="en-US" b="1" dirty="0" smtClean="0"/>
              <a:t>Application generation subsystem</a:t>
            </a:r>
            <a:r>
              <a:rPr lang="en-US" dirty="0" smtClean="0"/>
              <a:t> contains facilities to help users develop transaction-intensive applications. It usually requires that the user perform a detailed series of tasks to process a transaction. It facilitates easy-to-use data entry screens, programming languages, and interfaces.</a:t>
            </a:r>
          </a:p>
          <a:p>
            <a:pPr marL="0" indent="0" algn="just">
              <a:buNone/>
            </a:pPr>
            <a:endParaRPr lang="en-US" dirty="0" smtClean="0"/>
          </a:p>
          <a:p>
            <a:pPr algn="just"/>
            <a:r>
              <a:rPr lang="en-US" b="1" dirty="0" smtClean="0"/>
              <a:t>Data administration subsystem</a:t>
            </a:r>
            <a:r>
              <a:rPr lang="en-US" dirty="0" smtClean="0"/>
              <a:t> helps users manage the overall database environment by providing facilities for backup and recovery, security management, query optimization, concurrency control, and change management.</a:t>
            </a:r>
            <a:endParaRPr lang="en-US" dirty="0"/>
          </a:p>
        </p:txBody>
      </p:sp>
    </p:spTree>
    <p:extLst>
      <p:ext uri="{BB962C8B-B14F-4D97-AF65-F5344CB8AC3E}">
        <p14:creationId xmlns:p14="http://schemas.microsoft.com/office/powerpoint/2010/main" val="19917795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942534"/>
          </a:xfrm>
        </p:spPr>
        <p:txBody>
          <a:bodyPr>
            <a:normAutofit fontScale="90000"/>
          </a:bodyPr>
          <a:lstStyle/>
          <a:p>
            <a:pPr algn="ctr"/>
            <a:r>
              <a:rPr lang="en-US" altLang="zh-CN" dirty="0" smtClean="0"/>
              <a:t/>
            </a:r>
            <a:br>
              <a:rPr lang="en-US" altLang="zh-CN" dirty="0" smtClean="0"/>
            </a:br>
            <a:r>
              <a:rPr lang="en-US" altLang="zh-CN" dirty="0" smtClean="0"/>
              <a:t>Type of Database Systems</a:t>
            </a:r>
            <a:br>
              <a:rPr lang="en-US" altLang="zh-CN" dirty="0" smtClean="0"/>
            </a:br>
            <a:endParaRPr lang="en-US" dirty="0"/>
          </a:p>
        </p:txBody>
      </p:sp>
      <p:sp>
        <p:nvSpPr>
          <p:cNvPr id="3" name="Content Placeholder 2"/>
          <p:cNvSpPr>
            <a:spLocks noGrp="1"/>
          </p:cNvSpPr>
          <p:nvPr>
            <p:ph idx="1"/>
          </p:nvPr>
        </p:nvSpPr>
        <p:spPr>
          <a:xfrm>
            <a:off x="0" y="984738"/>
            <a:ext cx="11353800" cy="5192225"/>
          </a:xfrm>
        </p:spPr>
        <p:txBody>
          <a:bodyPr>
            <a:normAutofit/>
          </a:bodyPr>
          <a:lstStyle/>
          <a:p>
            <a:pPr lvl="1"/>
            <a:r>
              <a:rPr lang="en-US" altLang="zh-CN" sz="3600" b="1" dirty="0" smtClean="0"/>
              <a:t>Based on Number of Users</a:t>
            </a:r>
            <a:endParaRPr lang="en-US" altLang="zh-CN" sz="4000" dirty="0" smtClean="0"/>
          </a:p>
          <a:p>
            <a:pPr lvl="2"/>
            <a:r>
              <a:rPr lang="en-US" altLang="zh-CN" sz="3200" dirty="0" smtClean="0"/>
              <a:t>Single-user</a:t>
            </a:r>
          </a:p>
          <a:p>
            <a:pPr lvl="3"/>
            <a:r>
              <a:rPr lang="en-US" altLang="zh-CN" sz="3200" dirty="0" smtClean="0"/>
              <a:t>Desktop database</a:t>
            </a:r>
          </a:p>
          <a:p>
            <a:pPr lvl="2"/>
            <a:r>
              <a:rPr lang="en-US" altLang="zh-CN" sz="3200" dirty="0" smtClean="0"/>
              <a:t>Multiuser</a:t>
            </a:r>
            <a:endParaRPr lang="en-US" altLang="zh-CN" sz="3600" dirty="0" smtClean="0"/>
          </a:p>
          <a:p>
            <a:pPr lvl="3"/>
            <a:r>
              <a:rPr lang="en-US" altLang="zh-CN" sz="3200" dirty="0" smtClean="0"/>
              <a:t>Workgroup database</a:t>
            </a:r>
          </a:p>
          <a:p>
            <a:pPr lvl="3"/>
            <a:r>
              <a:rPr lang="en-US" altLang="zh-CN" sz="3200" dirty="0" smtClean="0"/>
              <a:t>Enterprise database</a:t>
            </a:r>
          </a:p>
          <a:p>
            <a:pPr lvl="1"/>
            <a:r>
              <a:rPr lang="en-US" altLang="zh-CN" sz="3600" b="1" dirty="0" smtClean="0"/>
              <a:t>Scope</a:t>
            </a:r>
            <a:endParaRPr lang="en-US" altLang="zh-CN" sz="3600" dirty="0" smtClean="0"/>
          </a:p>
          <a:p>
            <a:pPr lvl="2">
              <a:buSzPct val="63000"/>
            </a:pPr>
            <a:r>
              <a:rPr lang="en-US" altLang="zh-CN" sz="3200" dirty="0" smtClean="0"/>
              <a:t>Desktop</a:t>
            </a:r>
          </a:p>
          <a:p>
            <a:pPr lvl="2">
              <a:buSzPct val="63000"/>
            </a:pPr>
            <a:r>
              <a:rPr lang="en-US" altLang="zh-CN" sz="3200" dirty="0" smtClean="0"/>
              <a:t>Workgroup</a:t>
            </a:r>
          </a:p>
          <a:p>
            <a:pPr lvl="2">
              <a:buSzPct val="63000"/>
            </a:pPr>
            <a:r>
              <a:rPr lang="en-US" altLang="zh-CN" sz="3200" dirty="0" smtClean="0"/>
              <a:t>Enterprise</a:t>
            </a:r>
            <a:endParaRPr lang="en-US" altLang="zh-CN" sz="3600" dirty="0" smtClean="0"/>
          </a:p>
          <a:p>
            <a:endParaRPr lang="en-US" sz="4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629"/>
            <a:ext cx="10515600" cy="1325563"/>
          </a:xfrm>
        </p:spPr>
        <p:txBody>
          <a:bodyPr>
            <a:noAutofit/>
          </a:bodyPr>
          <a:lstStyle/>
          <a:p>
            <a:pPr algn="ctr"/>
            <a:r>
              <a:rPr lang="en-US" altLang="zh-CN" sz="6600" dirty="0" smtClean="0"/>
              <a:t/>
            </a:r>
            <a:br>
              <a:rPr lang="en-US" altLang="zh-CN" sz="6600" dirty="0" smtClean="0"/>
            </a:br>
            <a:r>
              <a:rPr lang="en-US" altLang="zh-CN" sz="6600" dirty="0" smtClean="0"/>
              <a:t>Types of Database Systems</a:t>
            </a:r>
            <a:br>
              <a:rPr lang="en-US" altLang="zh-CN" sz="6600" dirty="0" smtClean="0"/>
            </a:br>
            <a:endParaRPr lang="en-US" sz="6600" dirty="0"/>
          </a:p>
        </p:txBody>
      </p:sp>
      <p:sp>
        <p:nvSpPr>
          <p:cNvPr id="3" name="Content Placeholder 2"/>
          <p:cNvSpPr>
            <a:spLocks noGrp="1"/>
          </p:cNvSpPr>
          <p:nvPr>
            <p:ph idx="1"/>
          </p:nvPr>
        </p:nvSpPr>
        <p:spPr>
          <a:xfrm>
            <a:off x="0" y="1631852"/>
            <a:ext cx="11353800" cy="4545111"/>
          </a:xfrm>
        </p:spPr>
        <p:txBody>
          <a:bodyPr>
            <a:normAutofit/>
          </a:bodyPr>
          <a:lstStyle/>
          <a:p>
            <a:pPr lvl="1"/>
            <a:r>
              <a:rPr lang="en-US" altLang="zh-CN" sz="4000" b="1" dirty="0" smtClean="0"/>
              <a:t>Base on Location</a:t>
            </a:r>
          </a:p>
          <a:p>
            <a:pPr lvl="2"/>
            <a:r>
              <a:rPr lang="en-US" altLang="zh-CN" sz="3600" dirty="0" smtClean="0"/>
              <a:t>Centralized</a:t>
            </a:r>
          </a:p>
          <a:p>
            <a:pPr lvl="2"/>
            <a:r>
              <a:rPr lang="en-US" altLang="zh-CN" sz="3600" dirty="0" smtClean="0"/>
              <a:t>Distributed</a:t>
            </a:r>
            <a:endParaRPr lang="en-US" altLang="zh-CN" sz="4000" dirty="0" smtClean="0"/>
          </a:p>
          <a:p>
            <a:pPr lvl="1">
              <a:spcBef>
                <a:spcPct val="60000"/>
              </a:spcBef>
            </a:pPr>
            <a:r>
              <a:rPr lang="en-US" altLang="zh-CN" sz="4000" b="1" dirty="0" smtClean="0"/>
              <a:t>Use</a:t>
            </a:r>
          </a:p>
          <a:p>
            <a:pPr lvl="2"/>
            <a:r>
              <a:rPr lang="en-US" altLang="zh-CN" sz="3600" dirty="0" smtClean="0"/>
              <a:t>Transactional (Production)</a:t>
            </a:r>
          </a:p>
          <a:p>
            <a:pPr lvl="2"/>
            <a:r>
              <a:rPr lang="en-US" altLang="zh-CN" sz="3600" dirty="0" smtClean="0"/>
              <a:t>Decision support</a:t>
            </a:r>
          </a:p>
          <a:p>
            <a:pPr lvl="2"/>
            <a:r>
              <a:rPr lang="en-US" altLang="zh-CN" sz="3600" dirty="0" smtClean="0"/>
              <a:t>Data warehouse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rmAutofit/>
          </a:bodyPr>
          <a:lstStyle/>
          <a:p>
            <a:pPr eaLnBrk="1" fontAlgn="auto" hangingPunct="1">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PC Databases</a:t>
            </a:r>
          </a:p>
        </p:txBody>
      </p:sp>
      <p:graphicFrame>
        <p:nvGraphicFramePr>
          <p:cNvPr id="4098" name="Object 3"/>
          <p:cNvGraphicFramePr>
            <a:graphicFrameLocks noChangeAspect="1"/>
          </p:cNvGraphicFramePr>
          <p:nvPr/>
        </p:nvGraphicFramePr>
        <p:xfrm>
          <a:off x="3454400" y="1752600"/>
          <a:ext cx="5437717" cy="4267200"/>
        </p:xfrm>
        <a:graphic>
          <a:graphicData uri="http://schemas.openxmlformats.org/presentationml/2006/ole">
            <mc:AlternateContent xmlns:mc="http://schemas.openxmlformats.org/markup-compatibility/2006">
              <mc:Choice xmlns:v="urn:schemas-microsoft-com:vml" Requires="v">
                <p:oleObj spid="_x0000_s1046" name="Clip" r:id="rId3" imgW="2501280" imgH="2615760" progId="">
                  <p:embed/>
                </p:oleObj>
              </mc:Choice>
              <mc:Fallback>
                <p:oleObj name="Clip" r:id="rId3" imgW="2501280" imgH="2615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1752600"/>
                        <a:ext cx="5437717"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4"/>
          <p:cNvSpPr txBox="1">
            <a:spLocks noChangeArrowheads="1"/>
          </p:cNvSpPr>
          <p:nvPr/>
        </p:nvSpPr>
        <p:spPr bwMode="auto">
          <a:xfrm>
            <a:off x="9224434" y="1665288"/>
            <a:ext cx="1176861" cy="2246769"/>
          </a:xfrm>
          <a:prstGeom prst="rect">
            <a:avLst/>
          </a:prstGeom>
          <a:noFill/>
          <a:ln w="9525">
            <a:noFill/>
            <a:miter lim="800000"/>
            <a:headEnd/>
            <a:tailEnd/>
          </a:ln>
        </p:spPr>
        <p:txBody>
          <a:bodyPr wrap="none">
            <a:spAutoFit/>
          </a:bodyPr>
          <a:lstStyle/>
          <a:p>
            <a:pPr>
              <a:spcBef>
                <a:spcPct val="0"/>
              </a:spcBef>
              <a:buClrTx/>
              <a:buSzTx/>
              <a:buFontTx/>
              <a:buNone/>
            </a:pPr>
            <a:r>
              <a:rPr lang="en-US" sz="2800"/>
              <a:t>E.g.:</a:t>
            </a:r>
          </a:p>
          <a:p>
            <a:pPr>
              <a:spcBef>
                <a:spcPct val="0"/>
              </a:spcBef>
              <a:buClrTx/>
              <a:buSzTx/>
              <a:buFontTx/>
              <a:buNone/>
            </a:pPr>
            <a:r>
              <a:rPr lang="en-US" sz="2800"/>
              <a:t>Access</a:t>
            </a:r>
          </a:p>
          <a:p>
            <a:pPr>
              <a:spcBef>
                <a:spcPct val="0"/>
              </a:spcBef>
              <a:buClrTx/>
              <a:buSzTx/>
              <a:buFontTx/>
              <a:buNone/>
            </a:pPr>
            <a:r>
              <a:rPr lang="en-US" sz="2800"/>
              <a:t>FoxPro</a:t>
            </a:r>
          </a:p>
          <a:p>
            <a:pPr>
              <a:spcBef>
                <a:spcPct val="0"/>
              </a:spcBef>
              <a:buClrTx/>
              <a:buSzTx/>
              <a:buFontTx/>
              <a:buNone/>
            </a:pPr>
            <a:r>
              <a:rPr lang="en-US" sz="2800"/>
              <a:t>Dbase</a:t>
            </a:r>
          </a:p>
          <a:p>
            <a:pPr>
              <a:spcBef>
                <a:spcPct val="0"/>
              </a:spcBef>
              <a:buClrTx/>
              <a:buSzTx/>
              <a:buFontTx/>
              <a:buNone/>
            </a:pPr>
            <a:r>
              <a:rPr lang="en-US" sz="2800"/>
              <a:t>Etc.</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a:bodyPr>
          <a:lstStyle/>
          <a:p>
            <a:pPr>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Centralized Databases</a:t>
            </a:r>
          </a:p>
        </p:txBody>
      </p:sp>
      <p:grpSp>
        <p:nvGrpSpPr>
          <p:cNvPr id="2" name="Group 3"/>
          <p:cNvGrpSpPr>
            <a:grpSpLocks/>
          </p:cNvGrpSpPr>
          <p:nvPr/>
        </p:nvGrpSpPr>
        <p:grpSpPr bwMode="auto">
          <a:xfrm>
            <a:off x="2438400" y="1600200"/>
            <a:ext cx="7924800" cy="4203700"/>
            <a:chOff x="1056" y="960"/>
            <a:chExt cx="3744" cy="2648"/>
          </a:xfrm>
        </p:grpSpPr>
        <p:graphicFrame>
          <p:nvGraphicFramePr>
            <p:cNvPr id="5122" name="Object 4"/>
            <p:cNvGraphicFramePr>
              <a:graphicFrameLocks noChangeAspect="1"/>
            </p:cNvGraphicFramePr>
            <p:nvPr/>
          </p:nvGraphicFramePr>
          <p:xfrm>
            <a:off x="1920" y="960"/>
            <a:ext cx="604" cy="632"/>
          </p:xfrm>
          <a:graphic>
            <a:graphicData uri="http://schemas.openxmlformats.org/presentationml/2006/ole">
              <mc:AlternateContent xmlns:mc="http://schemas.openxmlformats.org/markup-compatibility/2006">
                <mc:Choice xmlns:v="urn:schemas-microsoft-com:vml" Requires="v">
                  <p:oleObj spid="_x0000_s2130" name="Clip" r:id="rId3" imgW="2501280" imgH="2615760" progId="">
                    <p:embed/>
                  </p:oleObj>
                </mc:Choice>
                <mc:Fallback>
                  <p:oleObj name="Clip" r:id="rId3" imgW="2501280" imgH="26157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960"/>
                          <a:ext cx="60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ChangeAspect="1"/>
            </p:cNvGraphicFramePr>
            <p:nvPr/>
          </p:nvGraphicFramePr>
          <p:xfrm>
            <a:off x="1056" y="1584"/>
            <a:ext cx="604" cy="632"/>
          </p:xfrm>
          <a:graphic>
            <a:graphicData uri="http://schemas.openxmlformats.org/presentationml/2006/ole">
              <mc:AlternateContent xmlns:mc="http://schemas.openxmlformats.org/markup-compatibility/2006">
                <mc:Choice xmlns:v="urn:schemas-microsoft-com:vml" Requires="v">
                  <p:oleObj spid="_x0000_s2131" name="Clip" r:id="rId5" imgW="2501280" imgH="2615760" progId="">
                    <p:embed/>
                  </p:oleObj>
                </mc:Choice>
                <mc:Fallback>
                  <p:oleObj name="Clip" r:id="rId5" imgW="2501280" imgH="26157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584"/>
                          <a:ext cx="60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ChangeAspect="1"/>
            </p:cNvGraphicFramePr>
            <p:nvPr/>
          </p:nvGraphicFramePr>
          <p:xfrm>
            <a:off x="1104" y="2304"/>
            <a:ext cx="604" cy="632"/>
          </p:xfrm>
          <a:graphic>
            <a:graphicData uri="http://schemas.openxmlformats.org/presentationml/2006/ole">
              <mc:AlternateContent xmlns:mc="http://schemas.openxmlformats.org/markup-compatibility/2006">
                <mc:Choice xmlns:v="urn:schemas-microsoft-com:vml" Requires="v">
                  <p:oleObj spid="_x0000_s2132" name="Clip" r:id="rId6" imgW="2501280" imgH="2615760" progId="">
                    <p:embed/>
                  </p:oleObj>
                </mc:Choice>
                <mc:Fallback>
                  <p:oleObj name="Clip" r:id="rId6" imgW="2501280" imgH="26157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2304"/>
                          <a:ext cx="60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ChangeAspect="1"/>
            </p:cNvGraphicFramePr>
            <p:nvPr/>
          </p:nvGraphicFramePr>
          <p:xfrm>
            <a:off x="1776" y="2976"/>
            <a:ext cx="604" cy="632"/>
          </p:xfrm>
          <a:graphic>
            <a:graphicData uri="http://schemas.openxmlformats.org/presentationml/2006/ole">
              <mc:AlternateContent xmlns:mc="http://schemas.openxmlformats.org/markup-compatibility/2006">
                <mc:Choice xmlns:v="urn:schemas-microsoft-com:vml" Requires="v">
                  <p:oleObj spid="_x0000_s2133" name="Clip" r:id="rId7" imgW="2501280" imgH="2615760" progId="">
                    <p:embed/>
                  </p:oleObj>
                </mc:Choice>
                <mc:Fallback>
                  <p:oleObj name="Clip" r:id="rId7" imgW="2501280" imgH="26157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2976"/>
                          <a:ext cx="60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Rectangle 8"/>
            <p:cNvSpPr>
              <a:spLocks noChangeArrowheads="1"/>
            </p:cNvSpPr>
            <p:nvPr/>
          </p:nvSpPr>
          <p:spPr bwMode="auto">
            <a:xfrm>
              <a:off x="2064" y="1872"/>
              <a:ext cx="1104" cy="816"/>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2800">
                  <a:solidFill>
                    <a:srgbClr val="FFFFFF"/>
                  </a:solidFill>
                  <a:latin typeface="Times New Roman" pitchFamily="18" charset="0"/>
                </a:rPr>
                <a:t>Central </a:t>
              </a:r>
            </a:p>
            <a:p>
              <a:pPr algn="ctr">
                <a:spcBef>
                  <a:spcPct val="0"/>
                </a:spcBef>
                <a:buClrTx/>
                <a:buSzTx/>
                <a:buFontTx/>
                <a:buNone/>
              </a:pPr>
              <a:r>
                <a:rPr lang="en-US" sz="2800">
                  <a:solidFill>
                    <a:srgbClr val="FFFFFF"/>
                  </a:solidFill>
                  <a:latin typeface="Times New Roman" pitchFamily="18" charset="0"/>
                </a:rPr>
                <a:t>Computer</a:t>
              </a:r>
            </a:p>
          </p:txBody>
        </p:sp>
        <p:sp>
          <p:nvSpPr>
            <p:cNvPr id="5129" name="AutoShape 9"/>
            <p:cNvSpPr>
              <a:spLocks noChangeArrowheads="1"/>
            </p:cNvSpPr>
            <p:nvPr/>
          </p:nvSpPr>
          <p:spPr bwMode="auto">
            <a:xfrm>
              <a:off x="4032" y="1824"/>
              <a:ext cx="768" cy="864"/>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5130" name="Line 10"/>
            <p:cNvSpPr>
              <a:spLocks noChangeShapeType="1"/>
            </p:cNvSpPr>
            <p:nvPr/>
          </p:nvSpPr>
          <p:spPr bwMode="auto">
            <a:xfrm>
              <a:off x="3168" y="2256"/>
              <a:ext cx="864" cy="0"/>
            </a:xfrm>
            <a:prstGeom prst="line">
              <a:avLst/>
            </a:prstGeom>
            <a:noFill/>
            <a:ln w="57150">
              <a:solidFill>
                <a:schemeClr val="tx1"/>
              </a:solidFill>
              <a:round/>
              <a:headEnd type="triangle" w="med" len="med"/>
              <a:tailEnd type="triangle" w="med" len="med"/>
            </a:ln>
          </p:spPr>
          <p:txBody>
            <a:bodyPr/>
            <a:lstStyle/>
            <a:p>
              <a:endParaRPr lang="en-US"/>
            </a:p>
          </p:txBody>
        </p:sp>
        <p:cxnSp>
          <p:nvCxnSpPr>
            <p:cNvPr id="5131" name="AutoShape 11"/>
            <p:cNvCxnSpPr>
              <a:cxnSpLocks noChangeShapeType="1"/>
              <a:endCxn id="5128" idx="1"/>
            </p:cNvCxnSpPr>
            <p:nvPr/>
          </p:nvCxnSpPr>
          <p:spPr bwMode="auto">
            <a:xfrm>
              <a:off x="1660" y="1900"/>
              <a:ext cx="404" cy="380"/>
            </a:xfrm>
            <a:prstGeom prst="straightConnector1">
              <a:avLst/>
            </a:prstGeom>
            <a:noFill/>
            <a:ln w="9525">
              <a:solidFill>
                <a:schemeClr val="tx1"/>
              </a:solidFill>
              <a:round/>
              <a:headEnd/>
              <a:tailEnd/>
            </a:ln>
          </p:spPr>
        </p:cxnSp>
        <p:cxnSp>
          <p:nvCxnSpPr>
            <p:cNvPr id="5132" name="AutoShape 12"/>
            <p:cNvCxnSpPr>
              <a:cxnSpLocks noChangeShapeType="1"/>
              <a:endCxn id="5128" idx="0"/>
            </p:cNvCxnSpPr>
            <p:nvPr/>
          </p:nvCxnSpPr>
          <p:spPr bwMode="auto">
            <a:xfrm>
              <a:off x="2222" y="1592"/>
              <a:ext cx="394" cy="280"/>
            </a:xfrm>
            <a:prstGeom prst="straightConnector1">
              <a:avLst/>
            </a:prstGeom>
            <a:noFill/>
            <a:ln w="9525">
              <a:solidFill>
                <a:schemeClr val="tx1"/>
              </a:solidFill>
              <a:round/>
              <a:headEnd/>
              <a:tailEnd/>
            </a:ln>
          </p:spPr>
        </p:cxnSp>
        <p:cxnSp>
          <p:nvCxnSpPr>
            <p:cNvPr id="5133" name="AutoShape 13"/>
            <p:cNvCxnSpPr>
              <a:cxnSpLocks noChangeShapeType="1"/>
              <a:endCxn id="5128" idx="1"/>
            </p:cNvCxnSpPr>
            <p:nvPr/>
          </p:nvCxnSpPr>
          <p:spPr bwMode="auto">
            <a:xfrm flipV="1">
              <a:off x="1708" y="2280"/>
              <a:ext cx="356" cy="340"/>
            </a:xfrm>
            <a:prstGeom prst="straightConnector1">
              <a:avLst/>
            </a:prstGeom>
            <a:noFill/>
            <a:ln w="9525">
              <a:solidFill>
                <a:schemeClr val="tx1"/>
              </a:solidFill>
              <a:round/>
              <a:headEnd/>
              <a:tailEnd/>
            </a:ln>
          </p:spPr>
        </p:cxnSp>
        <p:cxnSp>
          <p:nvCxnSpPr>
            <p:cNvPr id="5134" name="AutoShape 14"/>
            <p:cNvCxnSpPr>
              <a:cxnSpLocks noChangeShapeType="1"/>
              <a:endCxn id="5128" idx="2"/>
            </p:cNvCxnSpPr>
            <p:nvPr/>
          </p:nvCxnSpPr>
          <p:spPr bwMode="auto">
            <a:xfrm flipV="1">
              <a:off x="2078" y="2688"/>
              <a:ext cx="538" cy="288"/>
            </a:xfrm>
            <a:prstGeom prst="straightConnector1">
              <a:avLst/>
            </a:prstGeom>
            <a:noFill/>
            <a:ln w="9525">
              <a:solidFill>
                <a:schemeClr val="tx1"/>
              </a:solidFill>
              <a:round/>
              <a:headEnd/>
              <a:tailEnd/>
            </a:ln>
          </p:spPr>
        </p:cxn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a:bodyPr>
          <a:lstStyle/>
          <a:p>
            <a:pPr fontAlgn="auto">
              <a:spcAft>
                <a:spcPts val="0"/>
              </a:spcAft>
              <a:defRPr/>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Client / </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Server Databases</a:t>
            </a:r>
          </a:p>
        </p:txBody>
      </p:sp>
      <p:grpSp>
        <p:nvGrpSpPr>
          <p:cNvPr id="2" name="Group 3"/>
          <p:cNvGrpSpPr>
            <a:grpSpLocks/>
          </p:cNvGrpSpPr>
          <p:nvPr/>
        </p:nvGrpSpPr>
        <p:grpSpPr bwMode="auto">
          <a:xfrm>
            <a:off x="1320801" y="1447801"/>
            <a:ext cx="9266767" cy="4791076"/>
            <a:chOff x="1286" y="912"/>
            <a:chExt cx="4378" cy="3018"/>
          </a:xfrm>
        </p:grpSpPr>
        <p:sp>
          <p:nvSpPr>
            <p:cNvPr id="6152" name="Oval 4"/>
            <p:cNvSpPr>
              <a:spLocks noChangeArrowheads="1"/>
            </p:cNvSpPr>
            <p:nvPr/>
          </p:nvSpPr>
          <p:spPr bwMode="auto">
            <a:xfrm>
              <a:off x="2208" y="1536"/>
              <a:ext cx="2592" cy="2016"/>
            </a:xfrm>
            <a:prstGeom prst="ellipse">
              <a:avLst/>
            </a:prstGeom>
            <a:solidFill>
              <a:schemeClr val="accent1"/>
            </a:solidFill>
            <a:ln w="9525">
              <a:solidFill>
                <a:schemeClr val="tx1"/>
              </a:solidFill>
              <a:round/>
              <a:headEnd/>
              <a:tailEnd/>
            </a:ln>
          </p:spPr>
          <p:txBody>
            <a:bodyPr wrap="none" anchor="ctr"/>
            <a:lstStyle/>
            <a:p>
              <a:pPr algn="ctr">
                <a:spcBef>
                  <a:spcPct val="0"/>
                </a:spcBef>
                <a:buClrTx/>
                <a:buSzTx/>
                <a:buFontTx/>
                <a:buNone/>
              </a:pPr>
              <a:r>
                <a:rPr lang="en-US" sz="2800">
                  <a:solidFill>
                    <a:srgbClr val="FFFFFF"/>
                  </a:solidFill>
                  <a:latin typeface="Times New Roman" pitchFamily="18" charset="0"/>
                </a:rPr>
                <a:t>Network</a:t>
              </a:r>
            </a:p>
          </p:txBody>
        </p:sp>
        <p:graphicFrame>
          <p:nvGraphicFramePr>
            <p:cNvPr id="6146" name="Object 5"/>
            <p:cNvGraphicFramePr>
              <a:graphicFrameLocks noChangeAspect="1"/>
            </p:cNvGraphicFramePr>
            <p:nvPr/>
          </p:nvGraphicFramePr>
          <p:xfrm>
            <a:off x="4320" y="2064"/>
            <a:ext cx="872" cy="912"/>
          </p:xfrm>
          <a:graphic>
            <a:graphicData uri="http://schemas.openxmlformats.org/presentationml/2006/ole">
              <mc:AlternateContent xmlns:mc="http://schemas.openxmlformats.org/markup-compatibility/2006">
                <mc:Choice xmlns:v="urn:schemas-microsoft-com:vml" Requires="v">
                  <p:oleObj spid="_x0000_s3154" name="Clip" r:id="rId3" imgW="2501280" imgH="2615760" progId="">
                    <p:embed/>
                  </p:oleObj>
                </mc:Choice>
                <mc:Fallback>
                  <p:oleObj name="Clip" r:id="rId3" imgW="2501280" imgH="26157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2064"/>
                          <a:ext cx="872" cy="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3216" y="3264"/>
            <a:ext cx="604" cy="632"/>
          </p:xfrm>
          <a:graphic>
            <a:graphicData uri="http://schemas.openxmlformats.org/presentationml/2006/ole">
              <mc:AlternateContent xmlns:mc="http://schemas.openxmlformats.org/markup-compatibility/2006">
                <mc:Choice xmlns:v="urn:schemas-microsoft-com:vml" Requires="v">
                  <p:oleObj spid="_x0000_s3155" name="Clip" r:id="rId5" imgW="2501280" imgH="2615760" progId="">
                    <p:embed/>
                  </p:oleObj>
                </mc:Choice>
                <mc:Fallback>
                  <p:oleObj name="Clip" r:id="rId5" imgW="2501280" imgH="26157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3264"/>
                          <a:ext cx="60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
            <p:cNvGraphicFramePr>
              <a:graphicFrameLocks noChangeAspect="1"/>
            </p:cNvGraphicFramePr>
            <p:nvPr/>
          </p:nvGraphicFramePr>
          <p:xfrm>
            <a:off x="1872" y="2160"/>
            <a:ext cx="604" cy="632"/>
          </p:xfrm>
          <a:graphic>
            <a:graphicData uri="http://schemas.openxmlformats.org/presentationml/2006/ole">
              <mc:AlternateContent xmlns:mc="http://schemas.openxmlformats.org/markup-compatibility/2006">
                <mc:Choice xmlns:v="urn:schemas-microsoft-com:vml" Requires="v">
                  <p:oleObj spid="_x0000_s3156" name="Clip" r:id="rId6" imgW="2501280" imgH="2615760" progId="">
                    <p:embed/>
                  </p:oleObj>
                </mc:Choice>
                <mc:Fallback>
                  <p:oleObj name="Clip" r:id="rId6" imgW="2501280" imgH="26157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2160"/>
                          <a:ext cx="60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8"/>
            <p:cNvGraphicFramePr>
              <a:graphicFrameLocks noChangeAspect="1"/>
            </p:cNvGraphicFramePr>
            <p:nvPr/>
          </p:nvGraphicFramePr>
          <p:xfrm>
            <a:off x="3216" y="1248"/>
            <a:ext cx="604" cy="632"/>
          </p:xfrm>
          <a:graphic>
            <a:graphicData uri="http://schemas.openxmlformats.org/presentationml/2006/ole">
              <mc:AlternateContent xmlns:mc="http://schemas.openxmlformats.org/markup-compatibility/2006">
                <mc:Choice xmlns:v="urn:schemas-microsoft-com:vml" Requires="v">
                  <p:oleObj spid="_x0000_s3157" name="Clip" r:id="rId7" imgW="2501280" imgH="2615760" progId="">
                    <p:embed/>
                  </p:oleObj>
                </mc:Choice>
                <mc:Fallback>
                  <p:oleObj name="Clip" r:id="rId7" imgW="2501280" imgH="261576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1248"/>
                          <a:ext cx="60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AutoShape 9"/>
            <p:cNvSpPr>
              <a:spLocks noChangeArrowheads="1"/>
            </p:cNvSpPr>
            <p:nvPr/>
          </p:nvSpPr>
          <p:spPr bwMode="auto">
            <a:xfrm>
              <a:off x="5280" y="2256"/>
              <a:ext cx="384" cy="576"/>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6154" name="Text Box 10"/>
            <p:cNvSpPr txBox="1">
              <a:spLocks noChangeArrowheads="1"/>
            </p:cNvSpPr>
            <p:nvPr/>
          </p:nvSpPr>
          <p:spPr bwMode="auto">
            <a:xfrm>
              <a:off x="1286" y="2154"/>
              <a:ext cx="501" cy="33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Client</a:t>
              </a:r>
            </a:p>
          </p:txBody>
        </p:sp>
        <p:sp>
          <p:nvSpPr>
            <p:cNvPr id="6155" name="Text Box 11"/>
            <p:cNvSpPr txBox="1">
              <a:spLocks noChangeArrowheads="1"/>
            </p:cNvSpPr>
            <p:nvPr/>
          </p:nvSpPr>
          <p:spPr bwMode="auto">
            <a:xfrm>
              <a:off x="2496" y="3600"/>
              <a:ext cx="501" cy="33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Client</a:t>
              </a:r>
            </a:p>
          </p:txBody>
        </p:sp>
        <p:sp>
          <p:nvSpPr>
            <p:cNvPr id="6156" name="Text Box 12"/>
            <p:cNvSpPr txBox="1">
              <a:spLocks noChangeArrowheads="1"/>
            </p:cNvSpPr>
            <p:nvPr/>
          </p:nvSpPr>
          <p:spPr bwMode="auto">
            <a:xfrm>
              <a:off x="3168" y="912"/>
              <a:ext cx="501" cy="33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Client</a:t>
              </a:r>
            </a:p>
          </p:txBody>
        </p:sp>
        <p:sp>
          <p:nvSpPr>
            <p:cNvPr id="6157" name="Text Box 13"/>
            <p:cNvSpPr txBox="1">
              <a:spLocks noChangeArrowheads="1"/>
            </p:cNvSpPr>
            <p:nvPr/>
          </p:nvSpPr>
          <p:spPr bwMode="auto">
            <a:xfrm>
              <a:off x="4358" y="2922"/>
              <a:ext cx="707" cy="601"/>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Database</a:t>
              </a:r>
            </a:p>
            <a:p>
              <a:pPr>
                <a:spcBef>
                  <a:spcPct val="0"/>
                </a:spcBef>
                <a:buClrTx/>
                <a:buSzTx/>
                <a:buFontTx/>
                <a:buNone/>
              </a:pPr>
              <a:r>
                <a:rPr lang="en-US" sz="2800">
                  <a:latin typeface="Times New Roman" pitchFamily="18" charset="0"/>
                </a:rPr>
                <a:t>Server</a:t>
              </a:r>
            </a:p>
          </p:txBody>
        </p:sp>
        <p:sp>
          <p:nvSpPr>
            <p:cNvPr id="6158" name="Line 14"/>
            <p:cNvSpPr>
              <a:spLocks noChangeShapeType="1"/>
            </p:cNvSpPr>
            <p:nvPr/>
          </p:nvSpPr>
          <p:spPr bwMode="auto">
            <a:xfrm>
              <a:off x="5040" y="2496"/>
              <a:ext cx="240" cy="0"/>
            </a:xfrm>
            <a:prstGeom prst="line">
              <a:avLst/>
            </a:prstGeom>
            <a:noFill/>
            <a:ln w="38100">
              <a:solidFill>
                <a:schemeClr val="tx1"/>
              </a:solidFill>
              <a:round/>
              <a:headEnd type="triangle" w="med" len="med"/>
              <a:tailEnd type="triangle" w="med" len="med"/>
            </a:ln>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What is Good Data Management</a:t>
            </a:r>
            <a:endParaRPr lang="en-US" dirty="0"/>
          </a:p>
        </p:txBody>
      </p:sp>
      <p:sp>
        <p:nvSpPr>
          <p:cNvPr id="5" name="Content Placeholder 4"/>
          <p:cNvSpPr>
            <a:spLocks noGrp="1"/>
          </p:cNvSpPr>
          <p:nvPr>
            <p:ph idx="1"/>
          </p:nvPr>
        </p:nvSpPr>
        <p:spPr>
          <a:xfrm>
            <a:off x="0" y="1266092"/>
            <a:ext cx="12191999" cy="5591907"/>
          </a:xfrm>
        </p:spPr>
        <p:txBody>
          <a:bodyPr>
            <a:normAutofit/>
          </a:bodyPr>
          <a:lstStyle/>
          <a:p>
            <a:pPr algn="just">
              <a:lnSpc>
                <a:spcPct val="150000"/>
              </a:lnSpc>
              <a:buNone/>
            </a:pPr>
            <a:r>
              <a:rPr lang="en-US" sz="4000" dirty="0" smtClean="0"/>
              <a:t>   A good Data Management Framework ensures that data is </a:t>
            </a:r>
            <a:r>
              <a:rPr lang="en-US" sz="4000" dirty="0" smtClean="0">
                <a:solidFill>
                  <a:srgbClr val="FF0000"/>
                </a:solidFill>
              </a:rPr>
              <a:t>available</a:t>
            </a:r>
            <a:r>
              <a:rPr lang="en-US" sz="4000" dirty="0" smtClean="0"/>
              <a:t>, </a:t>
            </a:r>
            <a:r>
              <a:rPr lang="en-US" sz="4000" dirty="0" smtClean="0">
                <a:solidFill>
                  <a:srgbClr val="FF0000"/>
                </a:solidFill>
              </a:rPr>
              <a:t>accurate</a:t>
            </a:r>
            <a:r>
              <a:rPr lang="en-US" sz="4000" dirty="0" smtClean="0"/>
              <a:t>, </a:t>
            </a:r>
            <a:r>
              <a:rPr lang="en-US" sz="4000" dirty="0" smtClean="0">
                <a:solidFill>
                  <a:srgbClr val="FF0000"/>
                </a:solidFill>
              </a:rPr>
              <a:t>complete</a:t>
            </a:r>
            <a:r>
              <a:rPr lang="en-US" sz="4000" dirty="0" smtClean="0"/>
              <a:t> and </a:t>
            </a:r>
            <a:r>
              <a:rPr lang="en-US" sz="4000" dirty="0" smtClean="0">
                <a:solidFill>
                  <a:srgbClr val="FF0000"/>
                </a:solidFill>
              </a:rPr>
              <a:t>secure across the enterprise</a:t>
            </a:r>
            <a:r>
              <a:rPr lang="en-US" sz="4000" dirty="0" smtClean="0"/>
              <a:t> and with </a:t>
            </a:r>
            <a:r>
              <a:rPr lang="en-US" sz="4000" dirty="0" smtClean="0">
                <a:solidFill>
                  <a:srgbClr val="FF0000"/>
                </a:solidFill>
              </a:rPr>
              <a:t>business partners</a:t>
            </a:r>
            <a:r>
              <a:rPr lang="en-US" sz="4000" dirty="0" smtClean="0"/>
              <a:t>. Effective data management enables better </a:t>
            </a:r>
            <a:r>
              <a:rPr lang="en-US" sz="4000" dirty="0" smtClean="0">
                <a:solidFill>
                  <a:srgbClr val="FF0000"/>
                </a:solidFill>
              </a:rPr>
              <a:t>management decisions</a:t>
            </a:r>
            <a:r>
              <a:rPr lang="en-US" sz="4000" dirty="0" smtClean="0"/>
              <a:t>, </a:t>
            </a:r>
            <a:r>
              <a:rPr lang="en-US" sz="4000" dirty="0" smtClean="0">
                <a:solidFill>
                  <a:srgbClr val="FF0000"/>
                </a:solidFill>
              </a:rPr>
              <a:t>reduces risks</a:t>
            </a:r>
            <a:r>
              <a:rPr lang="en-US" sz="4000" dirty="0" smtClean="0"/>
              <a:t> and </a:t>
            </a:r>
            <a:r>
              <a:rPr lang="en-US" sz="4000" dirty="0" smtClean="0">
                <a:solidFill>
                  <a:srgbClr val="FF0000"/>
                </a:solidFill>
              </a:rPr>
              <a:t>enhances productivity </a:t>
            </a:r>
            <a:r>
              <a:rPr lang="en-US" sz="4000" dirty="0" smtClean="0"/>
              <a:t>and </a:t>
            </a:r>
            <a:r>
              <a:rPr lang="en-US" sz="4000" dirty="0" smtClean="0">
                <a:solidFill>
                  <a:srgbClr val="FF0000"/>
                </a:solidFill>
              </a:rPr>
              <a:t>operational efficiency</a:t>
            </a:r>
            <a:r>
              <a:rPr lang="en-US" sz="4000" dirty="0" smtClean="0"/>
              <a:t>. </a:t>
            </a:r>
            <a:endParaRPr lang="en-US" sz="4000" dirty="0"/>
          </a:p>
        </p:txBody>
      </p:sp>
    </p:spTree>
    <p:extLst>
      <p:ext uri="{BB962C8B-B14F-4D97-AF65-F5344CB8AC3E}">
        <p14:creationId xmlns:p14="http://schemas.microsoft.com/office/powerpoint/2010/main" val="39768408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a:bodyPr>
          <a:lstStyle/>
          <a:p>
            <a:pPr>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Distributed Databases</a:t>
            </a:r>
          </a:p>
        </p:txBody>
      </p:sp>
      <p:graphicFrame>
        <p:nvGraphicFramePr>
          <p:cNvPr id="7170" name="Object 3"/>
          <p:cNvGraphicFramePr>
            <a:graphicFrameLocks noChangeAspect="1"/>
          </p:cNvGraphicFramePr>
          <p:nvPr/>
        </p:nvGraphicFramePr>
        <p:xfrm>
          <a:off x="2844800" y="1905000"/>
          <a:ext cx="1278467" cy="1003300"/>
        </p:xfrm>
        <a:graphic>
          <a:graphicData uri="http://schemas.openxmlformats.org/presentationml/2006/ole">
            <mc:AlternateContent xmlns:mc="http://schemas.openxmlformats.org/markup-compatibility/2006">
              <mc:Choice xmlns:v="urn:schemas-microsoft-com:vml" Requires="v">
                <p:oleObj spid="_x0000_s4158" name="Clip" r:id="rId3" imgW="2501280" imgH="2615760" progId="">
                  <p:embed/>
                </p:oleObj>
              </mc:Choice>
              <mc:Fallback>
                <p:oleObj name="Clip" r:id="rId3" imgW="2501280" imgH="2615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800" y="1905000"/>
                        <a:ext cx="1278467"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4"/>
          <p:cNvSpPr>
            <a:spLocks noChangeArrowheads="1"/>
          </p:cNvSpPr>
          <p:nvPr/>
        </p:nvSpPr>
        <p:spPr bwMode="auto">
          <a:xfrm>
            <a:off x="3149600" y="3200400"/>
            <a:ext cx="1930400" cy="914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2800">
                <a:solidFill>
                  <a:srgbClr val="FFFFFF"/>
                </a:solidFill>
                <a:latin typeface="Times New Roman" pitchFamily="18" charset="0"/>
              </a:rPr>
              <a:t>computer</a:t>
            </a:r>
          </a:p>
        </p:txBody>
      </p:sp>
      <p:sp>
        <p:nvSpPr>
          <p:cNvPr id="7175" name="AutoShape 5"/>
          <p:cNvSpPr>
            <a:spLocks noChangeArrowheads="1"/>
          </p:cNvSpPr>
          <p:nvPr/>
        </p:nvSpPr>
        <p:spPr bwMode="auto">
          <a:xfrm>
            <a:off x="1727200" y="3276600"/>
            <a:ext cx="914400" cy="838200"/>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7176" name="Line 6"/>
          <p:cNvSpPr>
            <a:spLocks noChangeShapeType="1"/>
          </p:cNvSpPr>
          <p:nvPr/>
        </p:nvSpPr>
        <p:spPr bwMode="auto">
          <a:xfrm>
            <a:off x="2641600" y="3657600"/>
            <a:ext cx="508000" cy="0"/>
          </a:xfrm>
          <a:prstGeom prst="line">
            <a:avLst/>
          </a:prstGeom>
          <a:noFill/>
          <a:ln w="38100">
            <a:solidFill>
              <a:schemeClr val="tx1"/>
            </a:solidFill>
            <a:round/>
            <a:headEnd type="triangle" w="med" len="med"/>
            <a:tailEnd type="triangle" w="med" len="med"/>
          </a:ln>
        </p:spPr>
        <p:txBody>
          <a:bodyPr/>
          <a:lstStyle/>
          <a:p>
            <a:endParaRPr lang="en-US"/>
          </a:p>
        </p:txBody>
      </p:sp>
      <p:sp>
        <p:nvSpPr>
          <p:cNvPr id="7177" name="Rectangle 7"/>
          <p:cNvSpPr>
            <a:spLocks noChangeArrowheads="1"/>
          </p:cNvSpPr>
          <p:nvPr/>
        </p:nvSpPr>
        <p:spPr bwMode="auto">
          <a:xfrm>
            <a:off x="7924800" y="2819400"/>
            <a:ext cx="1930400" cy="914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2800">
                <a:solidFill>
                  <a:srgbClr val="FFFFFF"/>
                </a:solidFill>
                <a:latin typeface="Times New Roman" pitchFamily="18" charset="0"/>
              </a:rPr>
              <a:t>computer</a:t>
            </a:r>
          </a:p>
        </p:txBody>
      </p:sp>
      <p:sp>
        <p:nvSpPr>
          <p:cNvPr id="7178" name="Rectangle 8"/>
          <p:cNvSpPr>
            <a:spLocks noChangeArrowheads="1"/>
          </p:cNvSpPr>
          <p:nvPr/>
        </p:nvSpPr>
        <p:spPr bwMode="auto">
          <a:xfrm>
            <a:off x="4064000" y="4724400"/>
            <a:ext cx="1930400" cy="914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2800">
                <a:solidFill>
                  <a:srgbClr val="FFFFFF"/>
                </a:solidFill>
                <a:latin typeface="Times New Roman" pitchFamily="18" charset="0"/>
              </a:rPr>
              <a:t>computer</a:t>
            </a:r>
          </a:p>
        </p:txBody>
      </p:sp>
      <p:graphicFrame>
        <p:nvGraphicFramePr>
          <p:cNvPr id="7171" name="Object 9"/>
          <p:cNvGraphicFramePr>
            <a:graphicFrameLocks noChangeAspect="1"/>
          </p:cNvGraphicFramePr>
          <p:nvPr/>
        </p:nvGraphicFramePr>
        <p:xfrm>
          <a:off x="2438400" y="5181600"/>
          <a:ext cx="1278467" cy="1003300"/>
        </p:xfrm>
        <a:graphic>
          <a:graphicData uri="http://schemas.openxmlformats.org/presentationml/2006/ole">
            <mc:AlternateContent xmlns:mc="http://schemas.openxmlformats.org/markup-compatibility/2006">
              <mc:Choice xmlns:v="urn:schemas-microsoft-com:vml" Requires="v">
                <p:oleObj spid="_x0000_s4159" name="Clip" r:id="rId5" imgW="2501280" imgH="2615760" progId="">
                  <p:embed/>
                </p:oleObj>
              </mc:Choice>
              <mc:Fallback>
                <p:oleObj name="Clip" r:id="rId5" imgW="2501280" imgH="261576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181600"/>
                        <a:ext cx="1278467"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10"/>
          <p:cNvGraphicFramePr>
            <a:graphicFrameLocks noChangeAspect="1"/>
          </p:cNvGraphicFramePr>
          <p:nvPr/>
        </p:nvGraphicFramePr>
        <p:xfrm>
          <a:off x="8128000" y="1524000"/>
          <a:ext cx="1278467" cy="1003300"/>
        </p:xfrm>
        <a:graphic>
          <a:graphicData uri="http://schemas.openxmlformats.org/presentationml/2006/ole">
            <mc:AlternateContent xmlns:mc="http://schemas.openxmlformats.org/markup-compatibility/2006">
              <mc:Choice xmlns:v="urn:schemas-microsoft-com:vml" Requires="v">
                <p:oleObj spid="_x0000_s4160" name="Clip" r:id="rId6" imgW="2501280" imgH="2615760" progId="">
                  <p:embed/>
                </p:oleObj>
              </mc:Choice>
              <mc:Fallback>
                <p:oleObj name="Clip" r:id="rId6" imgW="2501280" imgH="261576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0" y="1524000"/>
                        <a:ext cx="1278467"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AutoShape 11"/>
          <p:cNvSpPr>
            <a:spLocks noChangeArrowheads="1"/>
          </p:cNvSpPr>
          <p:nvPr/>
        </p:nvSpPr>
        <p:spPr bwMode="auto">
          <a:xfrm>
            <a:off x="7010400" y="4800600"/>
            <a:ext cx="914400" cy="838200"/>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7180" name="AutoShape 12"/>
          <p:cNvSpPr>
            <a:spLocks noChangeArrowheads="1"/>
          </p:cNvSpPr>
          <p:nvPr/>
        </p:nvSpPr>
        <p:spPr bwMode="auto">
          <a:xfrm>
            <a:off x="10464800" y="2895600"/>
            <a:ext cx="914400" cy="838200"/>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7181" name="Line 13"/>
          <p:cNvSpPr>
            <a:spLocks noChangeShapeType="1"/>
          </p:cNvSpPr>
          <p:nvPr/>
        </p:nvSpPr>
        <p:spPr bwMode="auto">
          <a:xfrm>
            <a:off x="5994400" y="5181600"/>
            <a:ext cx="1016000" cy="0"/>
          </a:xfrm>
          <a:prstGeom prst="line">
            <a:avLst/>
          </a:prstGeom>
          <a:noFill/>
          <a:ln w="38100">
            <a:solidFill>
              <a:schemeClr val="tx1"/>
            </a:solidFill>
            <a:round/>
            <a:headEnd type="triangle" w="med" len="med"/>
            <a:tailEnd type="triangle" w="med" len="med"/>
          </a:ln>
        </p:spPr>
        <p:txBody>
          <a:bodyPr/>
          <a:lstStyle/>
          <a:p>
            <a:endParaRPr lang="en-US"/>
          </a:p>
        </p:txBody>
      </p:sp>
      <p:sp>
        <p:nvSpPr>
          <p:cNvPr id="7182" name="Line 14"/>
          <p:cNvSpPr>
            <a:spLocks noChangeShapeType="1"/>
          </p:cNvSpPr>
          <p:nvPr/>
        </p:nvSpPr>
        <p:spPr bwMode="auto">
          <a:xfrm>
            <a:off x="9855200" y="3276600"/>
            <a:ext cx="711200" cy="0"/>
          </a:xfrm>
          <a:prstGeom prst="line">
            <a:avLst/>
          </a:prstGeom>
          <a:noFill/>
          <a:ln w="38100">
            <a:solidFill>
              <a:schemeClr val="tx1"/>
            </a:solidFill>
            <a:round/>
            <a:headEnd type="triangle" w="med" len="med"/>
            <a:tailEnd type="triangle" w="med" len="med"/>
          </a:ln>
        </p:spPr>
        <p:txBody>
          <a:bodyPr/>
          <a:lstStyle/>
          <a:p>
            <a:endParaRPr lang="en-US"/>
          </a:p>
        </p:txBody>
      </p:sp>
      <p:sp>
        <p:nvSpPr>
          <p:cNvPr id="7183" name="Line 15"/>
          <p:cNvSpPr>
            <a:spLocks noChangeShapeType="1"/>
          </p:cNvSpPr>
          <p:nvPr/>
        </p:nvSpPr>
        <p:spPr bwMode="auto">
          <a:xfrm>
            <a:off x="3454400" y="2895600"/>
            <a:ext cx="609600" cy="304800"/>
          </a:xfrm>
          <a:prstGeom prst="line">
            <a:avLst/>
          </a:prstGeom>
          <a:noFill/>
          <a:ln w="9525">
            <a:solidFill>
              <a:schemeClr val="tx1"/>
            </a:solidFill>
            <a:round/>
            <a:headEnd/>
            <a:tailEnd/>
          </a:ln>
        </p:spPr>
        <p:txBody>
          <a:bodyPr/>
          <a:lstStyle/>
          <a:p>
            <a:endParaRPr lang="en-US"/>
          </a:p>
        </p:txBody>
      </p:sp>
      <p:sp>
        <p:nvSpPr>
          <p:cNvPr id="7184" name="Line 16"/>
          <p:cNvSpPr>
            <a:spLocks noChangeShapeType="1"/>
          </p:cNvSpPr>
          <p:nvPr/>
        </p:nvSpPr>
        <p:spPr bwMode="auto">
          <a:xfrm>
            <a:off x="8839200" y="2514600"/>
            <a:ext cx="0" cy="304800"/>
          </a:xfrm>
          <a:prstGeom prst="line">
            <a:avLst/>
          </a:prstGeom>
          <a:noFill/>
          <a:ln w="9525">
            <a:solidFill>
              <a:schemeClr val="tx1"/>
            </a:solidFill>
            <a:round/>
            <a:headEnd/>
            <a:tailEnd/>
          </a:ln>
        </p:spPr>
        <p:txBody>
          <a:bodyPr/>
          <a:lstStyle/>
          <a:p>
            <a:endParaRPr lang="en-US"/>
          </a:p>
        </p:txBody>
      </p:sp>
      <p:sp>
        <p:nvSpPr>
          <p:cNvPr id="7185" name="Line 17"/>
          <p:cNvSpPr>
            <a:spLocks noChangeShapeType="1"/>
          </p:cNvSpPr>
          <p:nvPr/>
        </p:nvSpPr>
        <p:spPr bwMode="auto">
          <a:xfrm flipV="1">
            <a:off x="3454400" y="5181600"/>
            <a:ext cx="609600" cy="609600"/>
          </a:xfrm>
          <a:prstGeom prst="line">
            <a:avLst/>
          </a:prstGeom>
          <a:noFill/>
          <a:ln w="9525">
            <a:solidFill>
              <a:schemeClr val="tx1"/>
            </a:solidFill>
            <a:round/>
            <a:headEnd/>
            <a:tailEnd/>
          </a:ln>
        </p:spPr>
        <p:txBody>
          <a:bodyPr/>
          <a:lstStyle/>
          <a:p>
            <a:endParaRPr lang="en-US"/>
          </a:p>
        </p:txBody>
      </p:sp>
      <p:cxnSp>
        <p:nvCxnSpPr>
          <p:cNvPr id="7186" name="AutoShape 18"/>
          <p:cNvCxnSpPr>
            <a:cxnSpLocks noChangeShapeType="1"/>
            <a:stCxn id="7174" idx="3"/>
            <a:endCxn id="7177" idx="1"/>
          </p:cNvCxnSpPr>
          <p:nvPr/>
        </p:nvCxnSpPr>
        <p:spPr bwMode="auto">
          <a:xfrm flipV="1">
            <a:off x="5080000" y="3276600"/>
            <a:ext cx="2844800" cy="381000"/>
          </a:xfrm>
          <a:prstGeom prst="bentConnector3">
            <a:avLst>
              <a:gd name="adj1" fmla="val 50000"/>
            </a:avLst>
          </a:prstGeom>
          <a:noFill/>
          <a:ln w="28575">
            <a:solidFill>
              <a:schemeClr val="tx1"/>
            </a:solidFill>
            <a:miter lim="800000"/>
            <a:headEnd type="triangle" w="med" len="med"/>
            <a:tailEnd type="triangle" w="med" len="med"/>
          </a:ln>
        </p:spPr>
      </p:cxnSp>
      <p:cxnSp>
        <p:nvCxnSpPr>
          <p:cNvPr id="7187" name="AutoShape 19"/>
          <p:cNvCxnSpPr>
            <a:cxnSpLocks noChangeShapeType="1"/>
            <a:stCxn id="7178" idx="0"/>
            <a:endCxn id="7177" idx="2"/>
          </p:cNvCxnSpPr>
          <p:nvPr/>
        </p:nvCxnSpPr>
        <p:spPr bwMode="auto">
          <a:xfrm rot="-5400000">
            <a:off x="6464300" y="2298700"/>
            <a:ext cx="990600" cy="3860800"/>
          </a:xfrm>
          <a:prstGeom prst="bentConnector3">
            <a:avLst>
              <a:gd name="adj1" fmla="val 50000"/>
            </a:avLst>
          </a:prstGeom>
          <a:noFill/>
          <a:ln w="28575">
            <a:solidFill>
              <a:schemeClr val="tx1"/>
            </a:solidFill>
            <a:miter lim="800000"/>
            <a:headEnd type="triangle" w="med" len="med"/>
            <a:tailEnd type="triangle" w="med" len="med"/>
          </a:ln>
        </p:spPr>
      </p:cxnSp>
      <p:sp>
        <p:nvSpPr>
          <p:cNvPr id="7188" name="Text Box 20"/>
          <p:cNvSpPr txBox="1">
            <a:spLocks noChangeArrowheads="1"/>
          </p:cNvSpPr>
          <p:nvPr/>
        </p:nvSpPr>
        <p:spPr bwMode="auto">
          <a:xfrm>
            <a:off x="4144434" y="5705476"/>
            <a:ext cx="1788695" cy="52322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Location A</a:t>
            </a:r>
          </a:p>
        </p:txBody>
      </p:sp>
      <p:sp>
        <p:nvSpPr>
          <p:cNvPr id="7189" name="Text Box 21"/>
          <p:cNvSpPr txBox="1">
            <a:spLocks noChangeArrowheads="1"/>
          </p:cNvSpPr>
          <p:nvPr/>
        </p:nvSpPr>
        <p:spPr bwMode="auto">
          <a:xfrm>
            <a:off x="4064000" y="1981201"/>
            <a:ext cx="1787669" cy="52322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Location C</a:t>
            </a:r>
          </a:p>
        </p:txBody>
      </p:sp>
      <p:sp>
        <p:nvSpPr>
          <p:cNvPr id="7190" name="Text Box 22"/>
          <p:cNvSpPr txBox="1">
            <a:spLocks noChangeArrowheads="1"/>
          </p:cNvSpPr>
          <p:nvPr/>
        </p:nvSpPr>
        <p:spPr bwMode="auto">
          <a:xfrm>
            <a:off x="9448800" y="1676401"/>
            <a:ext cx="1787669" cy="52322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Location B</a:t>
            </a:r>
          </a:p>
        </p:txBody>
      </p:sp>
      <p:sp>
        <p:nvSpPr>
          <p:cNvPr id="7191" name="Text Box 23"/>
          <p:cNvSpPr txBox="1">
            <a:spLocks noChangeArrowheads="1"/>
          </p:cNvSpPr>
          <p:nvPr/>
        </p:nvSpPr>
        <p:spPr bwMode="auto">
          <a:xfrm>
            <a:off x="8818034" y="4638675"/>
            <a:ext cx="2339102" cy="954107"/>
          </a:xfrm>
          <a:prstGeom prst="rect">
            <a:avLst/>
          </a:prstGeom>
          <a:noFill/>
          <a:ln w="9525">
            <a:noFill/>
            <a:miter lim="800000"/>
            <a:headEnd/>
            <a:tailEnd/>
          </a:ln>
        </p:spPr>
        <p:txBody>
          <a:bodyPr wrap="none">
            <a:spAutoFit/>
          </a:bodyPr>
          <a:lstStyle/>
          <a:p>
            <a:pPr>
              <a:spcBef>
                <a:spcPct val="0"/>
              </a:spcBef>
              <a:buClrTx/>
              <a:buSzTx/>
              <a:buFontTx/>
              <a:buNone/>
            </a:pPr>
            <a:r>
              <a:rPr lang="en-US" sz="2800" b="1" dirty="0">
                <a:latin typeface="Times New Roman" pitchFamily="18" charset="0"/>
              </a:rPr>
              <a:t>Homogeneous</a:t>
            </a:r>
          </a:p>
          <a:p>
            <a:pPr>
              <a:spcBef>
                <a:spcPct val="0"/>
              </a:spcBef>
              <a:buClrTx/>
              <a:buSzTx/>
              <a:buFontTx/>
              <a:buNone/>
            </a:pPr>
            <a:r>
              <a:rPr lang="en-US" sz="2800" b="1" dirty="0">
                <a:latin typeface="Times New Roman" pitchFamily="18" charset="0"/>
              </a:rPr>
              <a:t>Databases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a:bodyPr>
          <a:lstStyle/>
          <a:p>
            <a:pPr fontAlgn="auto">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Distributed Databases</a:t>
            </a:r>
          </a:p>
        </p:txBody>
      </p:sp>
      <p:sp>
        <p:nvSpPr>
          <p:cNvPr id="8199" name="Oval 3"/>
          <p:cNvSpPr>
            <a:spLocks noChangeArrowheads="1"/>
          </p:cNvSpPr>
          <p:nvPr/>
        </p:nvSpPr>
        <p:spPr bwMode="auto">
          <a:xfrm>
            <a:off x="3272367" y="2438400"/>
            <a:ext cx="5486400" cy="3200400"/>
          </a:xfrm>
          <a:prstGeom prst="ellipse">
            <a:avLst/>
          </a:prstGeom>
          <a:solidFill>
            <a:schemeClr val="accent1"/>
          </a:solidFill>
          <a:ln w="9525">
            <a:solidFill>
              <a:schemeClr val="tx1"/>
            </a:solidFill>
            <a:round/>
            <a:headEnd/>
            <a:tailEnd/>
          </a:ln>
        </p:spPr>
        <p:txBody>
          <a:bodyPr wrap="none" anchor="ctr"/>
          <a:lstStyle/>
          <a:p>
            <a:pPr algn="ctr">
              <a:spcBef>
                <a:spcPct val="0"/>
              </a:spcBef>
              <a:buClrTx/>
              <a:buSzTx/>
              <a:buFontTx/>
              <a:buNone/>
            </a:pPr>
            <a:r>
              <a:rPr lang="en-US" sz="2800">
                <a:solidFill>
                  <a:srgbClr val="FFFFFF"/>
                </a:solidFill>
                <a:latin typeface="Times New Roman" pitchFamily="18" charset="0"/>
              </a:rPr>
              <a:t>Local Network</a:t>
            </a:r>
          </a:p>
        </p:txBody>
      </p:sp>
      <p:graphicFrame>
        <p:nvGraphicFramePr>
          <p:cNvPr id="8194" name="Object 4"/>
          <p:cNvGraphicFramePr>
            <a:graphicFrameLocks noChangeAspect="1"/>
          </p:cNvGraphicFramePr>
          <p:nvPr/>
        </p:nvGraphicFramePr>
        <p:xfrm>
          <a:off x="7924800" y="3276600"/>
          <a:ext cx="1456267" cy="1143000"/>
        </p:xfrm>
        <a:graphic>
          <a:graphicData uri="http://schemas.openxmlformats.org/presentationml/2006/ole">
            <mc:AlternateContent xmlns:mc="http://schemas.openxmlformats.org/markup-compatibility/2006">
              <mc:Choice xmlns:v="urn:schemas-microsoft-com:vml" Requires="v">
                <p:oleObj spid="_x0000_s5202" name="Clip" r:id="rId3" imgW="2501280" imgH="2615760" progId="">
                  <p:embed/>
                </p:oleObj>
              </mc:Choice>
              <mc:Fallback>
                <p:oleObj name="Clip" r:id="rId3" imgW="2501280" imgH="26157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276600"/>
                        <a:ext cx="145626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nvGraphicFramePr>
        <p:xfrm>
          <a:off x="5405967" y="5181600"/>
          <a:ext cx="1278467" cy="1003300"/>
        </p:xfrm>
        <a:graphic>
          <a:graphicData uri="http://schemas.openxmlformats.org/presentationml/2006/ole">
            <mc:AlternateContent xmlns:mc="http://schemas.openxmlformats.org/markup-compatibility/2006">
              <mc:Choice xmlns:v="urn:schemas-microsoft-com:vml" Requires="v">
                <p:oleObj spid="_x0000_s5203" name="Clip" r:id="rId5" imgW="2501280" imgH="2615760" progId="">
                  <p:embed/>
                </p:oleObj>
              </mc:Choice>
              <mc:Fallback>
                <p:oleObj name="Clip" r:id="rId5" imgW="2501280" imgH="26157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967" y="5181600"/>
                        <a:ext cx="1278467"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ChangeAspect="1"/>
          </p:cNvGraphicFramePr>
          <p:nvPr/>
        </p:nvGraphicFramePr>
        <p:xfrm>
          <a:off x="2561167" y="3429000"/>
          <a:ext cx="1278467" cy="1003300"/>
        </p:xfrm>
        <a:graphic>
          <a:graphicData uri="http://schemas.openxmlformats.org/presentationml/2006/ole">
            <mc:AlternateContent xmlns:mc="http://schemas.openxmlformats.org/markup-compatibility/2006">
              <mc:Choice xmlns:v="urn:schemas-microsoft-com:vml" Requires="v">
                <p:oleObj spid="_x0000_s5204" name="Clip" r:id="rId6" imgW="2501280" imgH="2615760" progId="">
                  <p:embed/>
                </p:oleObj>
              </mc:Choice>
              <mc:Fallback>
                <p:oleObj name="Clip" r:id="rId6" imgW="2501280" imgH="26157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167" y="3429000"/>
                        <a:ext cx="1278467"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ChangeAspect="1"/>
          </p:cNvGraphicFramePr>
          <p:nvPr/>
        </p:nvGraphicFramePr>
        <p:xfrm>
          <a:off x="5405967" y="1981200"/>
          <a:ext cx="1278467" cy="1003300"/>
        </p:xfrm>
        <a:graphic>
          <a:graphicData uri="http://schemas.openxmlformats.org/presentationml/2006/ole">
            <mc:AlternateContent xmlns:mc="http://schemas.openxmlformats.org/markup-compatibility/2006">
              <mc:Choice xmlns:v="urn:schemas-microsoft-com:vml" Requires="v">
                <p:oleObj spid="_x0000_s5205" name="Clip" r:id="rId7" imgW="2501280" imgH="2615760" progId="">
                  <p:embed/>
                </p:oleObj>
              </mc:Choice>
              <mc:Fallback>
                <p:oleObj name="Clip" r:id="rId7" imgW="2501280" imgH="26157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967" y="1981200"/>
                        <a:ext cx="1278467"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AutoShape 8"/>
          <p:cNvSpPr>
            <a:spLocks noChangeArrowheads="1"/>
          </p:cNvSpPr>
          <p:nvPr/>
        </p:nvSpPr>
        <p:spPr bwMode="auto">
          <a:xfrm>
            <a:off x="11176000" y="5105400"/>
            <a:ext cx="812800" cy="914400"/>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8201" name="Text Box 9"/>
          <p:cNvSpPr txBox="1">
            <a:spLocks noChangeArrowheads="1"/>
          </p:cNvSpPr>
          <p:nvPr/>
        </p:nvSpPr>
        <p:spPr bwMode="auto">
          <a:xfrm>
            <a:off x="508001" y="2895600"/>
            <a:ext cx="1497526" cy="954107"/>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Database</a:t>
            </a:r>
          </a:p>
          <a:p>
            <a:pPr>
              <a:spcBef>
                <a:spcPct val="0"/>
              </a:spcBef>
              <a:buClrTx/>
              <a:buSzTx/>
              <a:buFontTx/>
              <a:buNone/>
            </a:pPr>
            <a:r>
              <a:rPr lang="en-US" sz="2800">
                <a:latin typeface="Times New Roman" pitchFamily="18" charset="0"/>
              </a:rPr>
              <a:t>Server</a:t>
            </a:r>
          </a:p>
        </p:txBody>
      </p:sp>
      <p:sp>
        <p:nvSpPr>
          <p:cNvPr id="8202" name="Text Box 10"/>
          <p:cNvSpPr txBox="1">
            <a:spLocks noChangeArrowheads="1"/>
          </p:cNvSpPr>
          <p:nvPr/>
        </p:nvSpPr>
        <p:spPr bwMode="auto">
          <a:xfrm>
            <a:off x="3881968" y="5715001"/>
            <a:ext cx="1059906" cy="52322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Client</a:t>
            </a:r>
          </a:p>
        </p:txBody>
      </p:sp>
      <p:sp>
        <p:nvSpPr>
          <p:cNvPr id="8203" name="Text Box 11"/>
          <p:cNvSpPr txBox="1">
            <a:spLocks noChangeArrowheads="1"/>
          </p:cNvSpPr>
          <p:nvPr/>
        </p:nvSpPr>
        <p:spPr bwMode="auto">
          <a:xfrm>
            <a:off x="5304368" y="1447801"/>
            <a:ext cx="1059906" cy="523220"/>
          </a:xfrm>
          <a:prstGeom prst="rect">
            <a:avLst/>
          </a:prstGeom>
          <a:noFill/>
          <a:ln w="9525">
            <a:noFill/>
            <a:miter lim="800000"/>
            <a:headEnd/>
            <a:tailEnd/>
          </a:ln>
        </p:spPr>
        <p:txBody>
          <a:bodyPr wrap="none">
            <a:spAutoFit/>
          </a:bodyPr>
          <a:lstStyle/>
          <a:p>
            <a:pPr>
              <a:spcBef>
                <a:spcPct val="0"/>
              </a:spcBef>
              <a:buClrTx/>
              <a:buSzTx/>
              <a:buFontTx/>
              <a:buNone/>
            </a:pPr>
            <a:r>
              <a:rPr lang="en-US" sz="2800">
                <a:latin typeface="Times New Roman" pitchFamily="18" charset="0"/>
              </a:rPr>
              <a:t>Client</a:t>
            </a:r>
          </a:p>
        </p:txBody>
      </p:sp>
      <p:sp>
        <p:nvSpPr>
          <p:cNvPr id="8204" name="Text Box 12"/>
          <p:cNvSpPr txBox="1">
            <a:spLocks noChangeArrowheads="1"/>
          </p:cNvSpPr>
          <p:nvPr/>
        </p:nvSpPr>
        <p:spPr bwMode="auto">
          <a:xfrm>
            <a:off x="7823200" y="4343402"/>
            <a:ext cx="3556000" cy="954107"/>
          </a:xfrm>
          <a:prstGeom prst="rect">
            <a:avLst/>
          </a:prstGeom>
          <a:noFill/>
          <a:ln w="9525">
            <a:noFill/>
            <a:miter lim="800000"/>
            <a:headEnd/>
            <a:tailEnd/>
          </a:ln>
        </p:spPr>
        <p:txBody>
          <a:bodyPr wrap="square">
            <a:spAutoFit/>
          </a:bodyPr>
          <a:lstStyle/>
          <a:p>
            <a:pPr algn="ctr">
              <a:spcBef>
                <a:spcPct val="0"/>
              </a:spcBef>
              <a:buClrTx/>
              <a:buSzTx/>
              <a:buFontTx/>
              <a:buNone/>
            </a:pPr>
            <a:r>
              <a:rPr lang="en-US" sz="2800" dirty="0" smtClean="0">
                <a:latin typeface="Times New Roman" pitchFamily="18" charset="0"/>
              </a:rPr>
              <a:t>Communication</a:t>
            </a:r>
          </a:p>
          <a:p>
            <a:pPr algn="ctr">
              <a:spcBef>
                <a:spcPct val="0"/>
              </a:spcBef>
              <a:buClrTx/>
              <a:buSzTx/>
              <a:buFontTx/>
              <a:buNone/>
            </a:pPr>
            <a:r>
              <a:rPr lang="en-US" sz="2800" dirty="0" smtClean="0">
                <a:latin typeface="Times New Roman" pitchFamily="18" charset="0"/>
              </a:rPr>
              <a:t>Server</a:t>
            </a:r>
            <a:endParaRPr lang="en-US" sz="2800" dirty="0">
              <a:latin typeface="Times New Roman" pitchFamily="18" charset="0"/>
            </a:endParaRPr>
          </a:p>
        </p:txBody>
      </p:sp>
      <p:sp>
        <p:nvSpPr>
          <p:cNvPr id="8205" name="Line 13"/>
          <p:cNvSpPr>
            <a:spLocks noChangeShapeType="1"/>
          </p:cNvSpPr>
          <p:nvPr/>
        </p:nvSpPr>
        <p:spPr bwMode="auto">
          <a:xfrm>
            <a:off x="10668000" y="5562600"/>
            <a:ext cx="508000" cy="0"/>
          </a:xfrm>
          <a:prstGeom prst="line">
            <a:avLst/>
          </a:prstGeom>
          <a:noFill/>
          <a:ln w="38100">
            <a:solidFill>
              <a:schemeClr val="tx1"/>
            </a:solidFill>
            <a:round/>
            <a:headEnd type="triangle" w="med" len="med"/>
            <a:tailEnd type="triangle" w="med" len="med"/>
          </a:ln>
        </p:spPr>
        <p:txBody>
          <a:bodyPr/>
          <a:lstStyle/>
          <a:p>
            <a:endParaRPr lang="en-US"/>
          </a:p>
        </p:txBody>
      </p:sp>
      <p:sp>
        <p:nvSpPr>
          <p:cNvPr id="8206" name="AutoShape 14"/>
          <p:cNvSpPr>
            <a:spLocks noChangeArrowheads="1"/>
          </p:cNvSpPr>
          <p:nvPr/>
        </p:nvSpPr>
        <p:spPr bwMode="auto">
          <a:xfrm>
            <a:off x="1117600" y="3810000"/>
            <a:ext cx="812800" cy="914400"/>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8207" name="Line 15"/>
          <p:cNvSpPr>
            <a:spLocks noChangeShapeType="1"/>
          </p:cNvSpPr>
          <p:nvPr/>
        </p:nvSpPr>
        <p:spPr bwMode="auto">
          <a:xfrm flipV="1">
            <a:off x="1930400" y="3962400"/>
            <a:ext cx="914400" cy="228600"/>
          </a:xfrm>
          <a:prstGeom prst="line">
            <a:avLst/>
          </a:prstGeom>
          <a:noFill/>
          <a:ln w="38100">
            <a:solidFill>
              <a:schemeClr val="tx1"/>
            </a:solidFill>
            <a:round/>
            <a:headEnd type="triangle" w="med" len="med"/>
            <a:tailEnd type="triangle" w="med" len="med"/>
          </a:ln>
        </p:spPr>
        <p:txBody>
          <a:bodyPr/>
          <a:lstStyle/>
          <a:p>
            <a:endParaRPr lang="en-US"/>
          </a:p>
        </p:txBody>
      </p:sp>
      <p:sp>
        <p:nvSpPr>
          <p:cNvPr id="8208" name="AutoShape 16"/>
          <p:cNvSpPr>
            <a:spLocks noChangeArrowheads="1"/>
          </p:cNvSpPr>
          <p:nvPr/>
        </p:nvSpPr>
        <p:spPr bwMode="auto">
          <a:xfrm>
            <a:off x="11074400" y="3200400"/>
            <a:ext cx="812800" cy="914400"/>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8209" name="Rectangle 17"/>
          <p:cNvSpPr>
            <a:spLocks noChangeArrowheads="1"/>
          </p:cNvSpPr>
          <p:nvPr/>
        </p:nvSpPr>
        <p:spPr bwMode="auto">
          <a:xfrm>
            <a:off x="9753600" y="2057400"/>
            <a:ext cx="1625600" cy="8382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2400">
                <a:solidFill>
                  <a:srgbClr val="FFFFFF"/>
                </a:solidFill>
                <a:latin typeface="Times New Roman" pitchFamily="18" charset="0"/>
              </a:rPr>
              <a:t>Remote </a:t>
            </a:r>
          </a:p>
          <a:p>
            <a:pPr algn="ctr">
              <a:spcBef>
                <a:spcPct val="0"/>
              </a:spcBef>
              <a:buClrTx/>
              <a:buSzTx/>
              <a:buFontTx/>
              <a:buNone/>
            </a:pPr>
            <a:r>
              <a:rPr lang="en-US" sz="2400">
                <a:solidFill>
                  <a:srgbClr val="FFFFFF"/>
                </a:solidFill>
                <a:latin typeface="Times New Roman" pitchFamily="18" charset="0"/>
              </a:rPr>
              <a:t>Comp.</a:t>
            </a:r>
          </a:p>
        </p:txBody>
      </p:sp>
      <p:sp>
        <p:nvSpPr>
          <p:cNvPr id="8210" name="Rectangle 18"/>
          <p:cNvSpPr>
            <a:spLocks noChangeArrowheads="1"/>
          </p:cNvSpPr>
          <p:nvPr/>
        </p:nvSpPr>
        <p:spPr bwMode="auto">
          <a:xfrm>
            <a:off x="9042400" y="5486400"/>
            <a:ext cx="1625600" cy="8382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2400">
                <a:solidFill>
                  <a:srgbClr val="FFFFFF"/>
                </a:solidFill>
                <a:latin typeface="Times New Roman" pitchFamily="18" charset="0"/>
              </a:rPr>
              <a:t>Remote </a:t>
            </a:r>
          </a:p>
          <a:p>
            <a:pPr algn="ctr">
              <a:spcBef>
                <a:spcPct val="0"/>
              </a:spcBef>
              <a:buClrTx/>
              <a:buSzTx/>
              <a:buFontTx/>
              <a:buNone/>
            </a:pPr>
            <a:r>
              <a:rPr lang="en-US" sz="2400">
                <a:solidFill>
                  <a:srgbClr val="FFFFFF"/>
                </a:solidFill>
                <a:latin typeface="Times New Roman" pitchFamily="18" charset="0"/>
              </a:rPr>
              <a:t>Comp.</a:t>
            </a:r>
          </a:p>
        </p:txBody>
      </p:sp>
      <p:sp>
        <p:nvSpPr>
          <p:cNvPr id="8211" name="Line 19"/>
          <p:cNvSpPr>
            <a:spLocks noChangeShapeType="1"/>
          </p:cNvSpPr>
          <p:nvPr/>
        </p:nvSpPr>
        <p:spPr bwMode="auto">
          <a:xfrm>
            <a:off x="10972800" y="2895600"/>
            <a:ext cx="406400" cy="304800"/>
          </a:xfrm>
          <a:prstGeom prst="line">
            <a:avLst/>
          </a:prstGeom>
          <a:noFill/>
          <a:ln w="38100">
            <a:solidFill>
              <a:schemeClr val="tx1"/>
            </a:solidFill>
            <a:round/>
            <a:headEnd type="triangle" w="med" len="med"/>
            <a:tailEnd type="triangle" w="med" len="med"/>
          </a:ln>
        </p:spPr>
        <p:txBody>
          <a:bodyPr/>
          <a:lstStyle/>
          <a:p>
            <a:endParaRPr lang="en-US"/>
          </a:p>
        </p:txBody>
      </p:sp>
      <p:cxnSp>
        <p:nvCxnSpPr>
          <p:cNvPr id="8212" name="AutoShape 20"/>
          <p:cNvCxnSpPr>
            <a:cxnSpLocks noChangeShapeType="1"/>
            <a:endCxn id="8209" idx="2"/>
          </p:cNvCxnSpPr>
          <p:nvPr/>
        </p:nvCxnSpPr>
        <p:spPr bwMode="auto">
          <a:xfrm flipV="1">
            <a:off x="9381067" y="2895600"/>
            <a:ext cx="1185333" cy="952500"/>
          </a:xfrm>
          <a:prstGeom prst="bentConnector2">
            <a:avLst/>
          </a:prstGeom>
          <a:noFill/>
          <a:ln w="9525">
            <a:solidFill>
              <a:schemeClr val="tx1"/>
            </a:solidFill>
            <a:miter lim="800000"/>
            <a:headEnd type="triangle" w="med" len="med"/>
            <a:tailEnd type="triangle" w="med" len="med"/>
          </a:ln>
        </p:spPr>
      </p:cxnSp>
      <p:cxnSp>
        <p:nvCxnSpPr>
          <p:cNvPr id="8213" name="AutoShape 21"/>
          <p:cNvCxnSpPr>
            <a:cxnSpLocks noChangeShapeType="1"/>
            <a:endCxn id="8210" idx="0"/>
          </p:cNvCxnSpPr>
          <p:nvPr/>
        </p:nvCxnSpPr>
        <p:spPr bwMode="auto">
          <a:xfrm>
            <a:off x="9381067" y="3848100"/>
            <a:ext cx="474133" cy="1638300"/>
          </a:xfrm>
          <a:prstGeom prst="bentConnector2">
            <a:avLst/>
          </a:prstGeom>
          <a:noFill/>
          <a:ln w="9525">
            <a:solidFill>
              <a:schemeClr val="tx1"/>
            </a:solidFill>
            <a:miter lim="800000"/>
            <a:headEnd type="triangle" w="med" len="med"/>
            <a:tailEnd type="triangle" w="med" len="med"/>
          </a:ln>
        </p:spPr>
      </p:cxnSp>
      <p:sp>
        <p:nvSpPr>
          <p:cNvPr id="8214" name="Text Box 22"/>
          <p:cNvSpPr txBox="1">
            <a:spLocks noChangeArrowheads="1"/>
          </p:cNvSpPr>
          <p:nvPr/>
        </p:nvSpPr>
        <p:spPr bwMode="auto">
          <a:xfrm>
            <a:off x="508000" y="1600200"/>
            <a:ext cx="2449645" cy="1384995"/>
          </a:xfrm>
          <a:prstGeom prst="rect">
            <a:avLst/>
          </a:prstGeom>
          <a:noFill/>
          <a:ln w="9525">
            <a:noFill/>
            <a:miter lim="800000"/>
            <a:headEnd/>
            <a:tailEnd/>
          </a:ln>
        </p:spPr>
        <p:txBody>
          <a:bodyPr wrap="none">
            <a:spAutoFit/>
          </a:bodyPr>
          <a:lstStyle/>
          <a:p>
            <a:pPr>
              <a:spcBef>
                <a:spcPct val="0"/>
              </a:spcBef>
              <a:buClrTx/>
              <a:buSzTx/>
              <a:buFontTx/>
              <a:buNone/>
            </a:pPr>
            <a:r>
              <a:rPr lang="en-US" sz="2800" b="1">
                <a:latin typeface="Times New Roman" pitchFamily="18" charset="0"/>
              </a:rPr>
              <a:t>Heterogeneous</a:t>
            </a:r>
          </a:p>
          <a:p>
            <a:pPr>
              <a:spcBef>
                <a:spcPct val="0"/>
              </a:spcBef>
              <a:buClrTx/>
              <a:buSzTx/>
              <a:buFontTx/>
              <a:buNone/>
            </a:pPr>
            <a:r>
              <a:rPr lang="en-US" sz="2800" b="1">
                <a:latin typeface="Times New Roman" pitchFamily="18" charset="0"/>
              </a:rPr>
              <a:t>Or Federated</a:t>
            </a:r>
          </a:p>
          <a:p>
            <a:pPr>
              <a:spcBef>
                <a:spcPct val="0"/>
              </a:spcBef>
              <a:buClrTx/>
              <a:buSzTx/>
              <a:buFontTx/>
              <a:buNone/>
            </a:pPr>
            <a:r>
              <a:rPr lang="en-US" sz="2800" b="1">
                <a:latin typeface="Times New Roman" pitchFamily="18" charset="0"/>
              </a:rPr>
              <a:t>Databases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Database languages</a:t>
            </a:r>
            <a:endParaRPr lang="en-IN"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Content Placeholder 2"/>
          <p:cNvSpPr>
            <a:spLocks noGrp="1"/>
          </p:cNvSpPr>
          <p:nvPr>
            <p:ph idx="1"/>
          </p:nvPr>
        </p:nvSpPr>
        <p:spPr/>
        <p:txBody>
          <a:bodyPr>
            <a:normAutofit/>
          </a:bodyPr>
          <a:lstStyle/>
          <a:p>
            <a:pPr marL="742950" indent="-742950">
              <a:buFont typeface="+mj-lt"/>
              <a:buAutoNum type="arabicPeriod"/>
            </a:pPr>
            <a:endParaRPr lang="en-IN" sz="4000" b="1" dirty="0" smtClean="0"/>
          </a:p>
          <a:p>
            <a:pPr marL="742950" indent="-742950">
              <a:buFont typeface="+mj-lt"/>
              <a:buAutoNum type="arabicPeriod"/>
            </a:pPr>
            <a:r>
              <a:rPr lang="en-GB" sz="4000" dirty="0" smtClean="0"/>
              <a:t>Data Definition Language (DDL)</a:t>
            </a:r>
          </a:p>
          <a:p>
            <a:pPr marL="742950" indent="-742950">
              <a:buFont typeface="+mj-lt"/>
              <a:buAutoNum type="arabicPeriod"/>
            </a:pPr>
            <a:r>
              <a:rPr lang="en-GB" sz="4000" dirty="0" smtClean="0"/>
              <a:t>Data Manipulation Language (DML)</a:t>
            </a:r>
            <a:br>
              <a:rPr lang="en-GB" sz="4000" dirty="0" smtClean="0"/>
            </a:br>
            <a:r>
              <a:rPr lang="en-GB" sz="4000" dirty="0" smtClean="0"/>
              <a:t/>
            </a:r>
            <a:br>
              <a:rPr lang="en-GB" sz="4000" dirty="0" smtClean="0"/>
            </a:br>
            <a:r>
              <a:rPr lang="en-GB" sz="4000" dirty="0" smtClean="0"/>
              <a:t/>
            </a:r>
            <a:br>
              <a:rPr lang="en-GB" sz="4000" dirty="0" smtClean="0"/>
            </a:br>
            <a:r>
              <a:rPr lang="en-GB" sz="4000" dirty="0" smtClean="0"/>
              <a:t/>
            </a:r>
            <a:br>
              <a:rPr lang="en-GB" sz="4000" dirty="0" smtClean="0"/>
            </a:br>
            <a:endParaRPr lang="en-IN" sz="4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GB"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Data Definition Language (DDL)</a:t>
            </a:r>
            <a:endParaRPr lang="en-I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Content Placeholder 2"/>
          <p:cNvSpPr>
            <a:spLocks noGrp="1"/>
          </p:cNvSpPr>
          <p:nvPr>
            <p:ph idx="1"/>
          </p:nvPr>
        </p:nvSpPr>
        <p:spPr/>
        <p:txBody>
          <a:bodyPr>
            <a:normAutofit fontScale="92500" lnSpcReduction="10000"/>
          </a:bodyPr>
          <a:lstStyle/>
          <a:p>
            <a:pPr lvl="0" algn="just"/>
            <a:r>
              <a:rPr lang="en-US" b="1" dirty="0" smtClean="0"/>
              <a:t>data definition language</a:t>
            </a:r>
            <a:r>
              <a:rPr lang="en-US" dirty="0" smtClean="0"/>
              <a:t>, used by the DBA and database designers to define the conceptual and internal schemas.</a:t>
            </a:r>
            <a:endParaRPr lang="en-IN" dirty="0" smtClean="0"/>
          </a:p>
          <a:p>
            <a:pPr algn="just"/>
            <a:r>
              <a:rPr lang="en-US" dirty="0" smtClean="0"/>
              <a:t> </a:t>
            </a:r>
            <a:endParaRPr lang="en-IN" dirty="0" smtClean="0"/>
          </a:p>
          <a:p>
            <a:pPr lvl="0" algn="just"/>
            <a:r>
              <a:rPr lang="en-US" dirty="0" smtClean="0"/>
              <a:t>The DBMS has a DDL compiler to process DDL statements in order to identify the schema constructs, and to store the description in the catalogue.</a:t>
            </a:r>
            <a:endParaRPr lang="en-IN" dirty="0" smtClean="0"/>
          </a:p>
          <a:p>
            <a:pPr algn="just"/>
            <a:r>
              <a:rPr lang="en-US" dirty="0" smtClean="0"/>
              <a:t> </a:t>
            </a:r>
            <a:endParaRPr lang="en-IN" dirty="0" smtClean="0"/>
          </a:p>
          <a:p>
            <a:pPr algn="just"/>
            <a:r>
              <a:rPr lang="en-US" dirty="0" smtClean="0"/>
              <a:t>In databases where there is a separation between the conceptual and internal schemas, DDL is used to specify the conceptual schema, and SDL, </a:t>
            </a:r>
            <a:r>
              <a:rPr lang="en-US" b="1" dirty="0" smtClean="0"/>
              <a:t>storage definition language</a:t>
            </a:r>
            <a:r>
              <a:rPr lang="en-US" dirty="0" smtClean="0"/>
              <a:t>, is used to specify the internal schema </a:t>
            </a:r>
            <a:r>
              <a:rPr lang="en-GB" dirty="0" smtClean="0"/>
              <a:t/>
            </a:r>
            <a:br>
              <a:rPr lang="en-GB" dirty="0" smtClean="0"/>
            </a:b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1353800" cy="1325563"/>
          </a:xfrm>
        </p:spPr>
        <p:txBody>
          <a:bodyPr/>
          <a:lstStyle/>
          <a:p>
            <a:pPr algn="ctr"/>
            <a:r>
              <a:rPr lang="en-I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Data Manipulation Language</a:t>
            </a:r>
            <a:endParaRPr lang="en-I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Content Placeholder 2"/>
          <p:cNvSpPr>
            <a:spLocks noGrp="1"/>
          </p:cNvSpPr>
          <p:nvPr>
            <p:ph idx="1"/>
          </p:nvPr>
        </p:nvSpPr>
        <p:spPr>
          <a:xfrm>
            <a:off x="0" y="1524000"/>
            <a:ext cx="12192000" cy="4660900"/>
          </a:xfrm>
        </p:spPr>
        <p:txBody>
          <a:bodyPr>
            <a:normAutofit/>
          </a:bodyPr>
          <a:lstStyle/>
          <a:p>
            <a:pPr algn="just">
              <a:buNone/>
            </a:pPr>
            <a:endParaRPr lang="en-IN" dirty="0" smtClean="0"/>
          </a:p>
          <a:p>
            <a:pPr lvl="0"/>
            <a:r>
              <a:rPr lang="en-GB" dirty="0" smtClean="0"/>
              <a:t>Data Manipulation Language (DML) is used for data manipulation.</a:t>
            </a:r>
            <a:br>
              <a:rPr lang="en-GB" dirty="0" smtClean="0"/>
            </a:br>
            <a:r>
              <a:rPr lang="en-GB" dirty="0" smtClean="0"/>
              <a:t/>
            </a:r>
            <a:br>
              <a:rPr lang="en-GB" dirty="0" smtClean="0"/>
            </a:br>
            <a:r>
              <a:rPr lang="en-GB" dirty="0" smtClean="0"/>
              <a:t>Data manipulation includes</a:t>
            </a:r>
            <a:br>
              <a:rPr lang="en-GB" dirty="0" smtClean="0"/>
            </a:br>
            <a:r>
              <a:rPr lang="en-GB" dirty="0" smtClean="0"/>
              <a:t>          Retrieval of Information Stored in Database</a:t>
            </a:r>
            <a:br>
              <a:rPr lang="en-GB" dirty="0" smtClean="0"/>
            </a:br>
            <a:r>
              <a:rPr lang="en-GB" dirty="0" smtClean="0"/>
              <a:t>          Insertion of Information to the database</a:t>
            </a:r>
            <a:br>
              <a:rPr lang="en-GB" dirty="0" smtClean="0"/>
            </a:br>
            <a:r>
              <a:rPr lang="en-GB" dirty="0" smtClean="0"/>
              <a:t>          Deletion of information from the database</a:t>
            </a:r>
            <a:br>
              <a:rPr lang="en-GB" dirty="0" smtClean="0"/>
            </a:br>
            <a:r>
              <a:rPr lang="en-GB" dirty="0" smtClean="0"/>
              <a:t>          Updating of information stored in the database</a:t>
            </a:r>
            <a:br>
              <a:rPr lang="en-GB" dirty="0" smtClean="0"/>
            </a:b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1325563"/>
          </a:xfrm>
        </p:spPr>
        <p:txBody>
          <a:bodyPr/>
          <a:lstStyle/>
          <a:p>
            <a:pPr algn="ctr"/>
            <a:r>
              <a:rPr lang="en-GB"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Types of Data Manipulation Language (DML) </a:t>
            </a:r>
            <a:endParaRPr lang="en-I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Content Placeholder 2"/>
          <p:cNvSpPr>
            <a:spLocks noGrp="1"/>
          </p:cNvSpPr>
          <p:nvPr>
            <p:ph idx="1"/>
          </p:nvPr>
        </p:nvSpPr>
        <p:spPr>
          <a:xfrm>
            <a:off x="215900" y="1663700"/>
            <a:ext cx="11137900" cy="4513263"/>
          </a:xfrm>
        </p:spPr>
        <p:txBody>
          <a:bodyPr>
            <a:noAutofit/>
          </a:bodyPr>
          <a:lstStyle/>
          <a:p>
            <a:pPr marL="457200" indent="-457200">
              <a:buFont typeface="+mj-lt"/>
              <a:buAutoNum type="arabicPeriod"/>
            </a:pPr>
            <a:r>
              <a:rPr lang="en-GB" sz="2400" dirty="0" smtClean="0"/>
              <a:t>Procedural DML</a:t>
            </a:r>
          </a:p>
          <a:p>
            <a:pPr marL="457200" indent="-457200">
              <a:lnSpc>
                <a:spcPct val="170000"/>
              </a:lnSpc>
              <a:buFont typeface="+mj-lt"/>
              <a:buAutoNum type="arabicPeriod"/>
            </a:pPr>
            <a:r>
              <a:rPr lang="en-GB" sz="2400" dirty="0" smtClean="0"/>
              <a:t>Non Procedural DML(Declarative DML )</a:t>
            </a:r>
            <a:r>
              <a:rPr lang="en-GB" sz="2000" dirty="0" smtClean="0"/>
              <a:t/>
            </a:r>
            <a:br>
              <a:rPr lang="en-GB" sz="2000" dirty="0" smtClean="0"/>
            </a:br>
            <a:r>
              <a:rPr lang="en-GB" sz="2000" b="1" dirty="0" smtClean="0"/>
              <a:t>Procedural DML: </a:t>
            </a:r>
            <a:r>
              <a:rPr lang="en-GB" sz="2000" dirty="0" smtClean="0"/>
              <a:t>In procedural Data manipulation language user has to specify what data are needed and how to get it.</a:t>
            </a:r>
            <a:br>
              <a:rPr lang="en-GB" sz="2000" dirty="0" smtClean="0"/>
            </a:br>
            <a:r>
              <a:rPr lang="en-GB" sz="2000" b="1" dirty="0" smtClean="0"/>
              <a:t>Non Procedural DML(Declarative DML )</a:t>
            </a:r>
            <a:r>
              <a:rPr lang="en-GB" sz="2000" dirty="0" smtClean="0"/>
              <a:t/>
            </a:r>
            <a:br>
              <a:rPr lang="en-GB" sz="2000" dirty="0" smtClean="0"/>
            </a:br>
            <a:r>
              <a:rPr lang="en-GB" sz="2000" dirty="0" smtClean="0"/>
              <a:t>In declarative Data manipulation language user has to specify what data are needed without specifying how to get it. Example : SQL (Structured Query Languages)</a:t>
            </a:r>
            <a:endParaRPr lang="en-IN" sz="2000" dirty="0" smtClean="0"/>
          </a:p>
          <a:p>
            <a:pPr>
              <a:lnSpc>
                <a:spcPct val="170000"/>
              </a:lnSpc>
            </a:pPr>
            <a:r>
              <a:rPr lang="en-US" sz="2000" dirty="0" smtClean="0"/>
              <a:t> </a:t>
            </a:r>
            <a:endParaRPr lang="en-IN"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DBMS Interfaces</a:t>
            </a:r>
            <a:endParaRPr lang="en-IN"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Content Placeholder 3"/>
          <p:cNvSpPr>
            <a:spLocks noGrp="1"/>
          </p:cNvSpPr>
          <p:nvPr>
            <p:ph idx="1"/>
          </p:nvPr>
        </p:nvSpPr>
        <p:spPr>
          <a:xfrm>
            <a:off x="0" y="1825625"/>
            <a:ext cx="12192000" cy="4351338"/>
          </a:xfrm>
        </p:spPr>
        <p:style>
          <a:lnRef idx="2">
            <a:schemeClr val="accent2"/>
          </a:lnRef>
          <a:fillRef idx="1">
            <a:schemeClr val="lt1"/>
          </a:fillRef>
          <a:effectRef idx="0">
            <a:schemeClr val="accent2"/>
          </a:effectRef>
          <a:fontRef idx="minor">
            <a:schemeClr val="dk1"/>
          </a:fontRef>
        </p:style>
        <p:txBody>
          <a:bodyPr>
            <a:normAutofit/>
          </a:bodyPr>
          <a:lstStyle/>
          <a:p>
            <a:r>
              <a:rPr lang="en-US" sz="4000" dirty="0" smtClean="0"/>
              <a:t>Types of interfaces provided by the DBMS include:</a:t>
            </a:r>
            <a:endParaRPr lang="en-IN" sz="4000" dirty="0" smtClean="0"/>
          </a:p>
          <a:p>
            <a:pPr marL="1885950" lvl="3" indent="-514350">
              <a:buFont typeface="+mj-lt"/>
              <a:buAutoNum type="arabicPeriod"/>
            </a:pPr>
            <a:r>
              <a:rPr lang="en-US" sz="3600" b="1" dirty="0" smtClean="0">
                <a:solidFill>
                  <a:srgbClr val="002060"/>
                </a:solidFill>
              </a:rPr>
              <a:t>Menu-Based Interfaces for Web Clients or Browsing</a:t>
            </a:r>
            <a:endParaRPr lang="en-IN" sz="3600" b="1" dirty="0" smtClean="0">
              <a:solidFill>
                <a:srgbClr val="002060"/>
              </a:solidFill>
            </a:endParaRPr>
          </a:p>
          <a:p>
            <a:pPr marL="1885950" lvl="3" indent="-514350">
              <a:buFont typeface="+mj-lt"/>
              <a:buAutoNum type="arabicPeriod"/>
            </a:pPr>
            <a:r>
              <a:rPr lang="en-US" sz="3600" b="1" dirty="0" smtClean="0">
                <a:solidFill>
                  <a:srgbClr val="FF0000"/>
                </a:solidFill>
              </a:rPr>
              <a:t>Forms-Based Interfaces</a:t>
            </a:r>
            <a:endParaRPr lang="en-IN" sz="3600" b="1" dirty="0" smtClean="0">
              <a:solidFill>
                <a:srgbClr val="FF0000"/>
              </a:solidFill>
            </a:endParaRPr>
          </a:p>
          <a:p>
            <a:pPr marL="1885950" lvl="3" indent="-514350">
              <a:buFont typeface="+mj-lt"/>
              <a:buAutoNum type="arabicPeriod"/>
            </a:pPr>
            <a:r>
              <a:rPr lang="en-US" sz="3600" b="1" dirty="0" smtClean="0">
                <a:solidFill>
                  <a:srgbClr val="002060"/>
                </a:solidFill>
              </a:rPr>
              <a:t>Graphical User Interfaces</a:t>
            </a:r>
            <a:endParaRPr lang="en-IN" sz="3600" b="1" dirty="0" smtClean="0">
              <a:solidFill>
                <a:srgbClr val="002060"/>
              </a:solidFill>
            </a:endParaRPr>
          </a:p>
          <a:p>
            <a:pPr marL="1885950" lvl="3" indent="-514350">
              <a:buFont typeface="+mj-lt"/>
              <a:buAutoNum type="arabicPeriod"/>
            </a:pPr>
            <a:r>
              <a:rPr lang="en-US" sz="3600" b="1" dirty="0" smtClean="0">
                <a:solidFill>
                  <a:srgbClr val="C00000"/>
                </a:solidFill>
              </a:rPr>
              <a:t>Natural Language Interfaces</a:t>
            </a:r>
            <a:endParaRPr lang="en-IN" sz="3600" b="1" dirty="0" smtClean="0">
              <a:solidFill>
                <a:srgbClr val="C00000"/>
              </a:solidFill>
            </a:endParaRPr>
          </a:p>
          <a:p>
            <a:pPr marL="1885950" lvl="3" indent="-514350">
              <a:buFont typeface="+mj-lt"/>
              <a:buAutoNum type="arabicPeriod"/>
            </a:pPr>
            <a:r>
              <a:rPr lang="en-US" sz="3600" b="1" dirty="0" smtClean="0">
                <a:solidFill>
                  <a:srgbClr val="002060"/>
                </a:solidFill>
              </a:rPr>
              <a:t>Interfaces for Parametric Users</a:t>
            </a:r>
            <a:endParaRPr lang="en-IN" sz="3600" b="1" dirty="0" smtClean="0">
              <a:solidFill>
                <a:srgbClr val="002060"/>
              </a:solidFill>
            </a:endParaRPr>
          </a:p>
          <a:p>
            <a:pPr marL="1885950" lvl="3" indent="-514350">
              <a:buFont typeface="+mj-lt"/>
              <a:buAutoNum type="arabicPeriod"/>
            </a:pPr>
            <a:r>
              <a:rPr lang="en-US" sz="3600" b="1" dirty="0" smtClean="0">
                <a:solidFill>
                  <a:srgbClr val="C00000"/>
                </a:solidFill>
              </a:rPr>
              <a:t>Interfaces for the DBA</a:t>
            </a:r>
            <a:endParaRPr lang="en-IN" sz="3600" b="1" dirty="0" smtClean="0">
              <a:solidFill>
                <a:srgbClr val="C00000"/>
              </a:solidFill>
            </a:endParaRPr>
          </a:p>
          <a:p>
            <a:pPr marL="514350" indent="-514350">
              <a:buNone/>
            </a:pPr>
            <a:endParaRPr lang="en-IN" dirty="0" smtClean="0"/>
          </a:p>
          <a:p>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325563"/>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Menu-Based Interfaces for Web Clients or Browsing</a:t>
            </a:r>
            <a:r>
              <a:rPr lang="en-I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I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Content Placeholder 3"/>
          <p:cNvSpPr>
            <a:spLocks noGrp="1"/>
          </p:cNvSpPr>
          <p:nvPr>
            <p:ph idx="1"/>
          </p:nvPr>
        </p:nvSpPr>
        <p:spPr>
          <a:xfrm>
            <a:off x="0" y="1825625"/>
            <a:ext cx="12039600" cy="4351338"/>
          </a:xfrm>
        </p:spPr>
        <p:txBody>
          <a:bodyPr>
            <a:normAutofit lnSpcReduction="10000"/>
          </a:bodyPr>
          <a:lstStyle/>
          <a:p>
            <a:pPr lvl="0"/>
            <a:r>
              <a:rPr lang="en-US" sz="4000" dirty="0" smtClean="0"/>
              <a:t>Present users with list of options (menus).</a:t>
            </a:r>
          </a:p>
          <a:p>
            <a:pPr lvl="0"/>
            <a:endParaRPr lang="en-IN" sz="4000" dirty="0" smtClean="0"/>
          </a:p>
          <a:p>
            <a:pPr lvl="0"/>
            <a:r>
              <a:rPr lang="en-US" sz="4000" dirty="0" smtClean="0"/>
              <a:t>Lead user through formulation of request</a:t>
            </a:r>
            <a:endParaRPr lang="en-IN" sz="4000" dirty="0" smtClean="0"/>
          </a:p>
          <a:p>
            <a:pPr lvl="0"/>
            <a:endParaRPr lang="en-US" sz="4000" dirty="0" smtClean="0"/>
          </a:p>
          <a:p>
            <a:pPr lvl="0"/>
            <a:r>
              <a:rPr lang="en-US" sz="4000" dirty="0" smtClean="0"/>
              <a:t>Query is composed of selection options from menu displayed by system</a:t>
            </a:r>
            <a:r>
              <a:rPr lang="en-US" dirty="0" smtClean="0"/>
              <a:t>.</a:t>
            </a:r>
            <a:endParaRPr lang="en-IN" dirty="0" smtClean="0"/>
          </a:p>
          <a:p>
            <a:pPr>
              <a:buNone/>
            </a:pPr>
            <a:r>
              <a:rPr lang="en-US" dirty="0" smtClean="0"/>
              <a:t> </a:t>
            </a:r>
            <a:endParaRPr lang="en-IN" dirty="0" smtClean="0"/>
          </a:p>
          <a:p>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Forms-Based Interfaces</a:t>
            </a:r>
            <a:r>
              <a:rPr lang="en-IN"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IN"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IN"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177800" y="1739900"/>
            <a:ext cx="12014200" cy="4437063"/>
          </a:xfrm>
        </p:spPr>
        <p:txBody>
          <a:bodyPr>
            <a:normAutofit/>
          </a:bodyPr>
          <a:lstStyle/>
          <a:p>
            <a:pPr lvl="0" algn="just"/>
            <a:r>
              <a:rPr lang="en-US" sz="4400" dirty="0" smtClean="0"/>
              <a:t>Displays a form to each user.</a:t>
            </a:r>
            <a:endParaRPr lang="en-IN" sz="4400" dirty="0" smtClean="0"/>
          </a:p>
          <a:p>
            <a:pPr lvl="0" algn="just"/>
            <a:r>
              <a:rPr lang="en-US" sz="4400" dirty="0" smtClean="0"/>
              <a:t>User can fill out form to insert new data or fill out only certain entries.</a:t>
            </a:r>
            <a:endParaRPr lang="en-IN" sz="4400" dirty="0" smtClean="0"/>
          </a:p>
          <a:p>
            <a:pPr lvl="0" algn="just"/>
            <a:r>
              <a:rPr lang="en-US" sz="4400" dirty="0" smtClean="0"/>
              <a:t>Designed and programmed for naïve users as interfaces to canned transactions.</a:t>
            </a:r>
            <a:endParaRPr lang="en-IN" sz="4400" dirty="0" smtClean="0"/>
          </a:p>
          <a:p>
            <a:pPr algn="just"/>
            <a:endParaRPr lang="en-IN" sz="4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Graphical User Interfaces</a:t>
            </a:r>
            <a:r>
              <a:rPr lang="en-IN"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IN"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IN"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lstStyle/>
          <a:p>
            <a:pPr lvl="0" algn="just"/>
            <a:r>
              <a:rPr lang="en-US" sz="4000" dirty="0" smtClean="0"/>
              <a:t>Displays a schema to the user in diagram form.  The user can specify a query by manipulating the diagram.  GUIs use both forms and menus.</a:t>
            </a:r>
            <a:endParaRPr lang="en-IN" sz="4000" dirty="0" smtClean="0"/>
          </a:p>
          <a:p>
            <a:pPr algn="just"/>
            <a:r>
              <a:rPr lang="en-US" sz="4000" dirty="0" smtClean="0"/>
              <a:t> </a:t>
            </a:r>
            <a:endParaRPr lang="en-IN" sz="4000"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9697"/>
            <a:ext cx="12192000" cy="132556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Database Management System</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Content Placeholder 4"/>
          <p:cNvSpPr>
            <a:spLocks noGrp="1"/>
          </p:cNvSpPr>
          <p:nvPr>
            <p:ph idx="1"/>
          </p:nvPr>
        </p:nvSpPr>
        <p:spPr>
          <a:xfrm>
            <a:off x="0" y="1547444"/>
            <a:ext cx="12192000" cy="5212080"/>
          </a:xfrm>
        </p:spPr>
        <p:txBody>
          <a:bodyPr>
            <a:noAutofit/>
          </a:bodyPr>
          <a:lstStyle/>
          <a:p>
            <a:pPr algn="just">
              <a:lnSpc>
                <a:spcPct val="200000"/>
              </a:lnSpc>
            </a:pPr>
            <a:r>
              <a:rPr lang="en-US" sz="3200" dirty="0" smtClean="0"/>
              <a:t>A database management system (DBMS) is the software that allows a computer to perform database functions of </a:t>
            </a:r>
            <a:r>
              <a:rPr lang="en-US" sz="3200" b="1" u="sng" dirty="0" smtClean="0">
                <a:solidFill>
                  <a:srgbClr val="FF0000"/>
                </a:solidFill>
              </a:rPr>
              <a:t>storing, retrieving, adding, deleting </a:t>
            </a:r>
            <a:r>
              <a:rPr lang="en-US" sz="3200" dirty="0" smtClean="0"/>
              <a:t>and </a:t>
            </a:r>
            <a:r>
              <a:rPr lang="en-US" sz="3200" b="1" u="sng" dirty="0" smtClean="0">
                <a:solidFill>
                  <a:srgbClr val="FF0000"/>
                </a:solidFill>
              </a:rPr>
              <a:t>modifying</a:t>
            </a:r>
            <a:r>
              <a:rPr lang="en-US" sz="3200" dirty="0" smtClean="0"/>
              <a:t> data. </a:t>
            </a:r>
          </a:p>
          <a:p>
            <a:pPr algn="just">
              <a:lnSpc>
                <a:spcPct val="200000"/>
              </a:lnSpc>
            </a:pPr>
            <a:r>
              <a:rPr lang="en-US" sz="3200" b="1" dirty="0" smtClean="0"/>
              <a:t>Examples:-</a:t>
            </a:r>
            <a:r>
              <a:rPr lang="en-US" sz="3200" dirty="0" smtClean="0"/>
              <a:t>Microsoft Access, MySQL, Microsoft SQL Server, Oracle </a:t>
            </a:r>
            <a:endParaRPr lang="en-US" sz="3200" dirty="0"/>
          </a:p>
        </p:txBody>
      </p:sp>
    </p:spTree>
    <p:extLst>
      <p:ext uri="{BB962C8B-B14F-4D97-AF65-F5344CB8AC3E}">
        <p14:creationId xmlns:p14="http://schemas.microsoft.com/office/powerpoint/2010/main" val="41524706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
            <a:ext cx="12192000" cy="132556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Natural Language Interfaces</a:t>
            </a:r>
            <a:endParaRPr lang="en-IN"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562100"/>
            <a:ext cx="12192000" cy="4614863"/>
          </a:xfrm>
        </p:spPr>
        <p:txBody>
          <a:bodyPr>
            <a:normAutofit/>
          </a:bodyPr>
          <a:lstStyle/>
          <a:p>
            <a:pPr lvl="0" algn="just"/>
            <a:r>
              <a:rPr lang="en-US" sz="4000" dirty="0" smtClean="0"/>
              <a:t>Accept requests in written English, or other languages and attempt to understand them.</a:t>
            </a:r>
            <a:endParaRPr lang="en-IN" sz="4000" dirty="0" smtClean="0"/>
          </a:p>
          <a:p>
            <a:pPr algn="just"/>
            <a:endParaRPr lang="en-IN" sz="4000" dirty="0" smtClean="0"/>
          </a:p>
          <a:p>
            <a:pPr algn="just"/>
            <a:r>
              <a:rPr lang="en-US" sz="4000" dirty="0" smtClean="0"/>
              <a:t>Interface has its own schema, and a dictionary of important words.  Uses the schema and dictionary to interpret a natural language request</a:t>
            </a:r>
            <a:endParaRPr lang="en-IN" sz="4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Interfaces for Parametric Users</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lstStyle/>
          <a:p>
            <a:pPr>
              <a:buNone/>
            </a:pPr>
            <a:endParaRPr lang="en-IN" dirty="0" smtClean="0"/>
          </a:p>
          <a:p>
            <a:pPr lvl="0"/>
            <a:r>
              <a:rPr lang="en-US" dirty="0" smtClean="0"/>
              <a:t>Parametric users have small set of operations they perform.</a:t>
            </a:r>
            <a:endParaRPr lang="en-IN" dirty="0" smtClean="0"/>
          </a:p>
          <a:p>
            <a:pPr lvl="0"/>
            <a:r>
              <a:rPr lang="en-US" dirty="0" smtClean="0"/>
              <a:t>Analysts and programmers design and implement a special interface for each class of naïve users.</a:t>
            </a:r>
            <a:endParaRPr lang="en-IN" dirty="0" smtClean="0"/>
          </a:p>
          <a:p>
            <a:pPr lvl="0"/>
            <a:r>
              <a:rPr lang="en-US" dirty="0" smtClean="0"/>
              <a:t>Often a small set of commands included to minimize the number of keystrokes required. (I.e. function keys)</a:t>
            </a:r>
            <a:endParaRPr lang="en-IN" dirty="0" smtClean="0"/>
          </a:p>
          <a:p>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04899"/>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Interfaces for the DBA</a:t>
            </a:r>
            <a:r>
              <a:rPr lang="en-I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I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lstStyle/>
          <a:p>
            <a:pPr lvl="0"/>
            <a:r>
              <a:rPr lang="en-US" dirty="0" smtClean="0"/>
              <a:t>Systems contain privileged commands only for DBA staff.</a:t>
            </a:r>
            <a:endParaRPr lang="en-IN" dirty="0" smtClean="0"/>
          </a:p>
          <a:p>
            <a:pPr lvl="0"/>
            <a:r>
              <a:rPr lang="en-US" dirty="0" smtClean="0"/>
              <a:t>Include commands for </a:t>
            </a:r>
            <a:r>
              <a:rPr lang="en-US" sz="3200" dirty="0" smtClean="0"/>
              <a:t>creating</a:t>
            </a:r>
            <a:r>
              <a:rPr lang="en-US" dirty="0" smtClean="0"/>
              <a:t> accounts, setting parameters, authorizing accounts, changing the schema, reorganizing the storage structures etc.</a:t>
            </a:r>
            <a:endParaRPr lang="en-IN" dirty="0" smtClean="0"/>
          </a:p>
          <a:p>
            <a:pPr>
              <a:buNone/>
            </a:pPr>
            <a:endParaRPr lang="en-IN"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1139</TotalTime>
  <Words>3878</Words>
  <Application>Microsoft Office PowerPoint</Application>
  <PresentationFormat>Widescreen</PresentationFormat>
  <Paragraphs>572</Paragraphs>
  <Slides>92</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02" baseType="lpstr">
      <vt:lpstr>宋体</vt:lpstr>
      <vt:lpstr>Arial</vt:lpstr>
      <vt:lpstr>Calibri</vt:lpstr>
      <vt:lpstr>Calibri Light</vt:lpstr>
      <vt:lpstr>Lucida Sans Unicode</vt:lpstr>
      <vt:lpstr>Times</vt:lpstr>
      <vt:lpstr>Times New Roman</vt:lpstr>
      <vt:lpstr>Wingdings</vt:lpstr>
      <vt:lpstr>Office Theme</vt:lpstr>
      <vt:lpstr>Clip</vt:lpstr>
      <vt:lpstr>Introduction of Database Management System</vt:lpstr>
      <vt:lpstr> TOPICS TO BE COVERED </vt:lpstr>
      <vt:lpstr> TOPICS TOBE COVERED </vt:lpstr>
      <vt:lpstr>PowerPoint Presentation</vt:lpstr>
      <vt:lpstr>PowerPoint Presentation</vt:lpstr>
      <vt:lpstr>Data Processing</vt:lpstr>
      <vt:lpstr>Data Management</vt:lpstr>
      <vt:lpstr>  What is Good Data Management</vt:lpstr>
      <vt:lpstr>Database Management System</vt:lpstr>
      <vt:lpstr>File System Oriented Approach</vt:lpstr>
      <vt:lpstr>File Processing Systems</vt:lpstr>
      <vt:lpstr>In a typical file processing systems, each department has its own files, designed especially for those applications. The department itself works with the data processing staff, sets policies or standards for the format and maintenance of its files.</vt:lpstr>
      <vt:lpstr>Database Approach </vt:lpstr>
      <vt:lpstr>Problem with File System/ Disadvantage  </vt:lpstr>
      <vt:lpstr>Problem with File System </vt:lpstr>
      <vt:lpstr>Problem with File System </vt:lpstr>
      <vt:lpstr>Why DBMS</vt:lpstr>
      <vt:lpstr>DBMS Manages Interaction</vt:lpstr>
      <vt:lpstr>What are the advantages of DBMS over File Oriented System? </vt:lpstr>
      <vt:lpstr>1:-Enforcement of integrity</vt:lpstr>
      <vt:lpstr>2:-Transaction Management</vt:lpstr>
      <vt:lpstr>3:-Backup &amp; Recovery</vt:lpstr>
      <vt:lpstr>4:-Security Management</vt:lpstr>
      <vt:lpstr>5:-Concurrency Control</vt:lpstr>
      <vt:lpstr>6. Storage Management </vt:lpstr>
      <vt:lpstr> Benefits of Database Technology</vt:lpstr>
      <vt:lpstr> Benefits of Database Technology</vt:lpstr>
      <vt:lpstr>Characteristics of DBMS</vt:lpstr>
      <vt:lpstr>Characteristics data in Database</vt:lpstr>
      <vt:lpstr>DBMS    Vs   File processing system</vt:lpstr>
      <vt:lpstr>PowerPoint Presentation</vt:lpstr>
      <vt:lpstr>PowerPoint Presentation</vt:lpstr>
      <vt:lpstr>Data Abstraction</vt:lpstr>
      <vt:lpstr>Physical Level:</vt:lpstr>
      <vt:lpstr>Conceptual Level/Logical : </vt:lpstr>
      <vt:lpstr>View Level: </vt:lpstr>
      <vt:lpstr>PowerPoint Presentation</vt:lpstr>
      <vt:lpstr>Schema</vt:lpstr>
      <vt:lpstr>Instance or Database instance</vt:lpstr>
      <vt:lpstr>DBMS – Architecture</vt:lpstr>
      <vt:lpstr>One Tier Architecture</vt:lpstr>
      <vt:lpstr>Two Tier  Architecture</vt:lpstr>
      <vt:lpstr>PowerPoint Presentation</vt:lpstr>
      <vt:lpstr>Three tier Architecture of DBMS</vt:lpstr>
      <vt:lpstr>PowerPoint Presentation</vt:lpstr>
      <vt:lpstr>Tier-1 (Database Tier)</vt:lpstr>
      <vt:lpstr>Tier-2(Application (Middle) Tier)</vt:lpstr>
      <vt:lpstr>Tier-3( User (Presentation) Tier)</vt:lpstr>
      <vt:lpstr> Data independence </vt:lpstr>
      <vt:lpstr>Data independence</vt:lpstr>
      <vt:lpstr>LOGICAL DATA INDEPENDENCE</vt:lpstr>
      <vt:lpstr>PHYSICAL DATA INDEPENDANCE</vt:lpstr>
      <vt:lpstr>Database User</vt:lpstr>
      <vt:lpstr>Database users</vt:lpstr>
      <vt:lpstr>Database users</vt:lpstr>
      <vt:lpstr>PowerPoint Presentation</vt:lpstr>
      <vt:lpstr>Database users</vt:lpstr>
      <vt:lpstr>Structure/ components of DBMS System</vt:lpstr>
      <vt:lpstr> The various components of DBMS are shown below: - </vt:lpstr>
      <vt:lpstr>Components of DBMS</vt:lpstr>
      <vt:lpstr>Components of DBMS</vt:lpstr>
      <vt:lpstr> The Main Functions Of Data Manager Are: – </vt:lpstr>
      <vt:lpstr>4. Data Dictionary -</vt:lpstr>
      <vt:lpstr>Components of DBMS</vt:lpstr>
      <vt:lpstr>PowerPoint Presentation</vt:lpstr>
      <vt:lpstr>View</vt:lpstr>
      <vt:lpstr>The External  View or Level </vt:lpstr>
      <vt:lpstr> The Conceptual View or Level </vt:lpstr>
      <vt:lpstr> The Internal or Physical Level </vt:lpstr>
      <vt:lpstr>PowerPoint Presentation</vt:lpstr>
      <vt:lpstr>PowerPoint Presentation</vt:lpstr>
      <vt:lpstr>Typical DBMS component modules</vt:lpstr>
      <vt:lpstr>Typical DBMS component modules</vt:lpstr>
      <vt:lpstr>Typical DBMS component modules</vt:lpstr>
      <vt:lpstr> Type of Database Systems </vt:lpstr>
      <vt:lpstr> Types of Database Systems </vt:lpstr>
      <vt:lpstr>PC Databases</vt:lpstr>
      <vt:lpstr>Centralized Databases</vt:lpstr>
      <vt:lpstr>Client / Server Databases</vt:lpstr>
      <vt:lpstr>Distributed Databases</vt:lpstr>
      <vt:lpstr>Distributed Databases</vt:lpstr>
      <vt:lpstr>Database languages</vt:lpstr>
      <vt:lpstr>Data Definition Language (DDL)</vt:lpstr>
      <vt:lpstr>Data Manipulation Language</vt:lpstr>
      <vt:lpstr>Types of Data Manipulation Language (DML) </vt:lpstr>
      <vt:lpstr>DBMS Interfaces</vt:lpstr>
      <vt:lpstr>Menu-Based Interfaces for Web Clients or Browsing </vt:lpstr>
      <vt:lpstr> Forms-Based Interfaces </vt:lpstr>
      <vt:lpstr> Graphical User Interfaces </vt:lpstr>
      <vt:lpstr>Natural Language Interfaces</vt:lpstr>
      <vt:lpstr>Interfaces for Parametric Users</vt:lpstr>
      <vt:lpstr>Interfaces for the DBA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Database Management System</dc:title>
  <dc:creator>Mahesh Chaturvedi</dc:creator>
  <cp:lastModifiedBy>Ajay bvimr</cp:lastModifiedBy>
  <cp:revision>79</cp:revision>
  <dcterms:created xsi:type="dcterms:W3CDTF">2015-07-24T08:09:37Z</dcterms:created>
  <dcterms:modified xsi:type="dcterms:W3CDTF">2019-01-11T08:19:31Z</dcterms:modified>
</cp:coreProperties>
</file>