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349" r:id="rId2"/>
    <p:sldId id="350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351" r:id="rId26"/>
    <p:sldId id="286" r:id="rId27"/>
    <p:sldId id="354" r:id="rId28"/>
    <p:sldId id="287" r:id="rId29"/>
    <p:sldId id="288" r:id="rId30"/>
    <p:sldId id="293" r:id="rId31"/>
    <p:sldId id="294" r:id="rId32"/>
    <p:sldId id="295" r:id="rId33"/>
    <p:sldId id="348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56" r:id="rId44"/>
    <p:sldId id="306" r:id="rId45"/>
    <p:sldId id="307" r:id="rId46"/>
    <p:sldId id="308" r:id="rId47"/>
    <p:sldId id="309" r:id="rId48"/>
    <p:sldId id="310" r:id="rId49"/>
    <p:sldId id="311" r:id="rId50"/>
    <p:sldId id="352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292" r:id="rId61"/>
    <p:sldId id="323" r:id="rId62"/>
    <p:sldId id="324" r:id="rId63"/>
    <p:sldId id="327" r:id="rId64"/>
    <p:sldId id="334" r:id="rId65"/>
    <p:sldId id="337" r:id="rId66"/>
    <p:sldId id="340" r:id="rId67"/>
    <p:sldId id="338" r:id="rId68"/>
    <p:sldId id="344" r:id="rId69"/>
    <p:sldId id="343" r:id="rId70"/>
    <p:sldId id="332" r:id="rId71"/>
    <p:sldId id="345" r:id="rId72"/>
    <p:sldId id="341" r:id="rId73"/>
    <p:sldId id="347" r:id="rId74"/>
    <p:sldId id="342" r:id="rId75"/>
    <p:sldId id="346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C4B22-031A-451A-84AA-5B6FB3682F3C}" type="datetimeFigureOut">
              <a:rPr lang="en-IN" smtClean="0"/>
              <a:t>11-02-2019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3F84B-A742-4E40-8A8C-5C0D8B0EB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3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E4E37-6D70-4F76-801A-B5B3A95E8AC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FE2E1-E3B9-4B5D-93AF-4FD2EA54A01F}" type="slidenum">
              <a:rPr lang="en-US"/>
              <a:pPr/>
              <a:t>31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55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6ECE3-3928-4C4F-9638-380FDC806108}" type="slidenum">
              <a:rPr lang="en-US"/>
              <a:pPr/>
              <a:t>32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20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27ED1-45DA-4CE6-93FA-96C06CEC13E1}" type="slidenum">
              <a:rPr lang="en-US"/>
              <a:pPr/>
              <a:t>43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5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upload.wikimedia.org/wikipedia/commons/3/3c/Network_Model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/index.php?title=Raima_Data_Manager_(RDM)_Embedded&amp;action=edit&amp;redlink=1" TargetMode="External"/><Relationship Id="rId3" Type="http://schemas.openxmlformats.org/officeDocument/2006/relationships/hyperlink" Target="http://en.wikipedia.org/w/index.php?title=Digital_Equipment_Corporation_DBMS-20&amp;action=edit&amp;redlink=1" TargetMode="External"/><Relationship Id="rId7" Type="http://schemas.openxmlformats.org/officeDocument/2006/relationships/hyperlink" Target="http://en.wikipedia.org/w/index.php?title=Oracle_CODASYL_DBMS&amp;action=edit&amp;redlink=1" TargetMode="External"/><Relationship Id="rId2" Type="http://schemas.openxmlformats.org/officeDocument/2006/relationships/hyperlink" Target="http://en.wikipedia.org/w/index.php?title=Digital_Equipment_Corporation_DBMS-10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DMS" TargetMode="External"/><Relationship Id="rId11" Type="http://schemas.openxmlformats.org/officeDocument/2006/relationships/hyperlink" Target="http://en.wikipedia.org/w/index.php?title=Univac_DMS-1100&amp;action=edit&amp;redlink=1" TargetMode="External"/><Relationship Id="rId5" Type="http://schemas.openxmlformats.org/officeDocument/2006/relationships/hyperlink" Target="http://en.wikipedia.org/w/index.php?title=Honeywell_IDS&amp;action=edit&amp;redlink=1" TargetMode="External"/><Relationship Id="rId10" Type="http://schemas.openxmlformats.org/officeDocument/2006/relationships/hyperlink" Target="http://en.wikipedia.org/wiki/TurboIMAGE" TargetMode="External"/><Relationship Id="rId4" Type="http://schemas.openxmlformats.org/officeDocument/2006/relationships/hyperlink" Target="http://en.wikipedia.org/w/index.php?title=Digital_Equipment_Corporation_VAX_DBMS&amp;action=edit&amp;redlink=1" TargetMode="External"/><Relationship Id="rId9" Type="http://schemas.openxmlformats.org/officeDocument/2006/relationships/hyperlink" Target="http://en.wikipedia.org/wiki/RDM_Serve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imary_key" TargetMode="External"/><Relationship Id="rId2" Type="http://schemas.openxmlformats.org/officeDocument/2006/relationships/hyperlink" Target="http://en.wikipedia.org/wiki/Foreign_key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 Modelling</a:t>
            </a:r>
            <a:endParaRPr lang="en-IN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6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Module-II</a:t>
            </a:r>
            <a:endParaRPr lang="en-IN" sz="6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Hierarchical Model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Hierarchical Model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 is one of the oldest data models, dating from late 1950s.</a:t>
            </a:r>
          </a:p>
          <a:p>
            <a:pPr algn="just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Information System Management(IMS) was the first hierarchical database developed jointly by IBM &amp; North American Rock Well Company.</a:t>
            </a:r>
          </a:p>
          <a:p>
            <a:pPr algn="just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Hierarchical model Organizes data element as tabular rows.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heirarchy</a:t>
            </a:r>
            <a:r>
              <a:rPr lang="en-US" dirty="0"/>
              <a:t> starts from the </a:t>
            </a:r>
            <a:r>
              <a:rPr lang="en-US" b="1" dirty="0"/>
              <a:t>Root</a:t>
            </a:r>
            <a:r>
              <a:rPr lang="en-US" dirty="0"/>
              <a:t> data, and expands like a tree, adding child nodes to the parent nodes.</a:t>
            </a:r>
          </a:p>
          <a:p>
            <a:r>
              <a:rPr lang="en-US" dirty="0"/>
              <a:t>In this model, a child node will only have a single parent node.</a:t>
            </a:r>
          </a:p>
          <a:p>
            <a:r>
              <a:rPr lang="en-US" dirty="0"/>
              <a:t>This model efficiently describes many real-world relationships like index of a book, recipes etc.</a:t>
            </a:r>
          </a:p>
          <a:p>
            <a:r>
              <a:rPr lang="en-US" dirty="0"/>
              <a:t>In hierarchical model, data is </a:t>
            </a:r>
            <a:r>
              <a:rPr lang="en-US" dirty="0" err="1"/>
              <a:t>organised</a:t>
            </a:r>
            <a:r>
              <a:rPr lang="en-US" dirty="0"/>
              <a:t> into tree-like structure with one one-to-many relationship between two different types of data, for example, one department can have many courses, many professors and of-course many students.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Example of Hierarchical Model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ierarchical Model of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65" y="1600200"/>
            <a:ext cx="8707470" cy="43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6038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Advantages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Hierarchical Model has many advantages over the file systems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</a:p>
          <a:p>
            <a:pPr algn="just">
              <a:buNone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Simplicity:-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since the database is based on the hierarchical structure, the relationship between the various layers is logically simple. Thus design of hierarchical database is simple.</a:t>
            </a:r>
            <a:endParaRPr lang="en-US" sz="2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Data Security:-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 was the first database model that offered the data security, is  provided and enforced by  the DBMS.</a:t>
            </a:r>
            <a:endParaRPr lang="en-US" sz="2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Data Integrity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:-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because it is based on parent child relationship, so there is always a link between parent and child segment.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Advantage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Efficiency:-</a:t>
            </a: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 is very efficient one when it contains a large number of  1:M relationships and when user require large number </a:t>
            </a:r>
            <a:r>
              <a:rPr lang="en-US" sz="2800" dirty="0" smtClean="0">
                <a:solidFill>
                  <a:srgbClr val="0070C0"/>
                </a:solidFill>
              </a:rPr>
              <a:t>of transactions</a:t>
            </a:r>
            <a:r>
              <a:rPr lang="en-US" sz="2800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Disadvantages 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Main disadvantages of hierarchical model are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Implementation Complexity:-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although it is very simple conceptually and easy to design but it is quite complex to implement. because it require good knowledge of physical storage.</a:t>
            </a:r>
            <a:endParaRPr lang="en-US" sz="2400" dirty="0" smtClean="0"/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Database Management Problem:-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 you make any changes in hierarchical database, then  you need to make necessary changes in all application, that access the database.</a:t>
            </a:r>
            <a:endParaRPr lang="en-US" sz="24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Lack of structural Independence:-</a:t>
            </a:r>
            <a:r>
              <a:rPr lang="en-US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Hierarchical  database system uses physical path to navigate different data segment. So if physical structure is changed, then we need to make necessary changes in the application program also. 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Network Model</a:t>
            </a:r>
            <a:endParaRPr lang="en-US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28796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Its inventor was </a:t>
            </a:r>
            <a:r>
              <a:rPr lang="en-US" sz="2800" dirty="0" smtClean="0">
                <a:solidFill>
                  <a:srgbClr val="FF0000"/>
                </a:solidFill>
              </a:rPr>
              <a:t>Charles Bachman</a:t>
            </a:r>
          </a:p>
          <a:p>
            <a:pPr marL="514350" indent="-514350" algn="just">
              <a:buFont typeface="+mj-lt"/>
              <a:buAutoNum type="arabicPeriod"/>
            </a:pPr>
            <a:endParaRPr lang="en-US" sz="800" dirty="0" smtClean="0">
              <a:solidFill>
                <a:srgbClr val="FF000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popularity of the network data model coincided with the popularity of the hierarchical data model.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800" dirty="0" smtClean="0">
              <a:solidFill>
                <a:srgbClr val="0070C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Some data were more naturally modeled with more than one parent per child. So, the network model permitted the modeling of many-to-many relationships in data.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800" dirty="0" smtClean="0">
              <a:solidFill>
                <a:srgbClr val="0070C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 1971, the Conference on Data Systems Languages (CODASYL) formally defined the network model.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Network Model………..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basic data modeling construct in the network model is the set construct. A set consists of an owner record type, a set name, and a member record type. </a:t>
            </a:r>
          </a:p>
          <a:p>
            <a:pPr marL="514350" indent="-514350" algn="just">
              <a:buFont typeface="+mj-lt"/>
              <a:buAutoNum type="arabicPeriod" startAt="5"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514350" indent="-514350" algn="just">
              <a:buFont typeface="+mj-lt"/>
              <a:buAutoNum type="arabicPeriod" startAt="5"/>
            </a:pPr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member record type can have that role in more than one set; hence the multi parent concept is supported. An owner record type can also be a member or owner in another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Network Model</a:t>
            </a:r>
            <a:endParaRPr lang="en-US" dirty="0"/>
          </a:p>
        </p:txBody>
      </p:sp>
      <p:pic>
        <p:nvPicPr>
          <p:cNvPr id="4" name="Content Placeholder 3" descr="File:Network Model.jp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820069"/>
            <a:ext cx="75438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Module II: Data Modeling</a:t>
            </a:r>
            <a:endParaRPr lang="en-IN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8768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gency FB" pitchFamily="34" charset="0"/>
              </a:rPr>
              <a:t>Data Models, </a:t>
            </a:r>
          </a:p>
          <a:p>
            <a:r>
              <a:rPr lang="en-US" sz="3600" dirty="0" smtClean="0">
                <a:latin typeface="Agency FB" pitchFamily="34" charset="0"/>
              </a:rPr>
              <a:t>Categories of Data Model, </a:t>
            </a:r>
          </a:p>
          <a:p>
            <a:r>
              <a:rPr lang="en-US" sz="3600" dirty="0" smtClean="0">
                <a:latin typeface="Agency FB" pitchFamily="34" charset="0"/>
              </a:rPr>
              <a:t>Logical Data Modeling </a:t>
            </a:r>
          </a:p>
          <a:p>
            <a:pPr lvl="1"/>
            <a:r>
              <a:rPr lang="en-US" sz="3200" dirty="0" smtClean="0">
                <a:latin typeface="Agency FB" pitchFamily="34" charset="0"/>
              </a:rPr>
              <a:t>Hierarchical Data Model,</a:t>
            </a:r>
          </a:p>
          <a:p>
            <a:pPr lvl="1"/>
            <a:r>
              <a:rPr lang="en-US" sz="3200" dirty="0" smtClean="0">
                <a:latin typeface="Agency FB" pitchFamily="34" charset="0"/>
              </a:rPr>
              <a:t> Network Data Model, </a:t>
            </a:r>
          </a:p>
          <a:p>
            <a:pPr lvl="1"/>
            <a:r>
              <a:rPr lang="en-US" sz="3200" dirty="0" smtClean="0">
                <a:latin typeface="Agency FB" pitchFamily="34" charset="0"/>
              </a:rPr>
              <a:t>Relational Data Model, </a:t>
            </a:r>
          </a:p>
          <a:p>
            <a:r>
              <a:rPr lang="en-US" sz="3600" dirty="0" smtClean="0">
                <a:latin typeface="Agency FB" pitchFamily="34" charset="0"/>
              </a:rPr>
              <a:t>Advantages and Disadvantages of Logical Data Modeling. </a:t>
            </a:r>
          </a:p>
          <a:p>
            <a:pPr>
              <a:buNone/>
            </a:pPr>
            <a:endParaRPr lang="en-IN" sz="3600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 Well-known Network Databases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lvl="0"/>
            <a:r>
              <a:rPr lang="en-US" sz="24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2" tooltip="Digital Equipment Corporation DBMS-10 (page does not exist)"/>
              </a:rPr>
              <a:t>Digital Equipment Corporation DBMS-10</a:t>
            </a:r>
            <a:endParaRPr lang="en-US" sz="2400" u="sng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en-US" sz="24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3" tooltip="Digital Equipment Corporation DBMS-20 (page does not exist)"/>
              </a:rPr>
              <a:t>Digital Equipment Corporation DBMS-20</a:t>
            </a:r>
            <a:endParaRPr lang="en-US" sz="2400" u="sng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en-US" sz="24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4" tooltip="Digital Equipment Corporation VAX DBMS (page does not exist)"/>
              </a:rPr>
              <a:t>Digital Equipment Corporation VAX DBMS</a:t>
            </a:r>
            <a:endParaRPr lang="en-US" sz="2400" u="sng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en-US" sz="24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5" tooltip="Honeywell IDS (page does not exist)"/>
              </a:rPr>
              <a:t>Honeywell IDS</a:t>
            </a:r>
            <a:r>
              <a:rPr lang="en-US" sz="24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(Integrated Data Store)</a:t>
            </a:r>
          </a:p>
          <a:p>
            <a:pPr lvl="0"/>
            <a:r>
              <a:rPr lang="en-US" sz="2400" b="1" u="sng" dirty="0" smtClean="0">
                <a:ln/>
                <a:solidFill>
                  <a:schemeClr val="accent3"/>
                </a:solidFill>
                <a:hlinkClick r:id="rId6" tooltip="IDMS"/>
              </a:rPr>
              <a:t>IDMS</a:t>
            </a:r>
            <a:r>
              <a:rPr lang="en-US" sz="2400" b="1" u="sng" dirty="0" smtClean="0">
                <a:ln/>
                <a:solidFill>
                  <a:schemeClr val="accent3"/>
                </a:solidFill>
              </a:rPr>
              <a:t> (Integrated Database Management System)</a:t>
            </a:r>
          </a:p>
          <a:p>
            <a:pPr lvl="0"/>
            <a:r>
              <a:rPr lang="en-US" sz="24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7" tooltip="Oracle CODASYL DBMS (page does not exist)"/>
              </a:rPr>
              <a:t>Oracle CODASYL DBMS</a:t>
            </a:r>
            <a:endParaRPr lang="en-US" sz="2400" u="sng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en-US" sz="2400" u="sng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8" tooltip="Raima Data Manager (RDM) Embedded (page does not exist)"/>
              </a:rPr>
              <a:t>Raima</a:t>
            </a:r>
            <a:r>
              <a:rPr lang="en-US" sz="24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8" tooltip="Raima Data Manager (RDM) Embedded (page does not exist)"/>
              </a:rPr>
              <a:t> Data Manager (RDM) Embedded</a:t>
            </a:r>
            <a:endParaRPr lang="en-US" sz="2400" u="sng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en-US" sz="24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9" tooltip="RDM Server"/>
              </a:rPr>
              <a:t>RDM Server</a:t>
            </a:r>
            <a:endParaRPr lang="en-US" sz="2400" u="sng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en-US" sz="24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10" tooltip="TurboIMAGE"/>
              </a:rPr>
              <a:t>Turbo IMAGE</a:t>
            </a:r>
            <a:endParaRPr lang="en-US" sz="2400" u="sng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lvl="0"/>
            <a:r>
              <a:rPr lang="en-US" sz="24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11" tooltip="Univac DMS-1100 (page does not exist)"/>
              </a:rPr>
              <a:t>Univac DMS-1100</a:t>
            </a:r>
            <a:endParaRPr lang="en-US" sz="2400" u="sng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Advantages of Network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 as simple as hierarchical model.</a:t>
            </a:r>
          </a:p>
          <a:p>
            <a:pPr lvl="0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 handles more relationship type as M: N and multi parent.</a:t>
            </a:r>
          </a:p>
          <a:p>
            <a:pPr lvl="0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access is more flexible that hierarchical model.</a:t>
            </a:r>
          </a:p>
          <a:p>
            <a:pPr lvl="0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owner /membership promote data integrity.</a:t>
            </a:r>
          </a:p>
          <a:p>
            <a:pPr lvl="0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It includes DDL and DML in DBMS.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Disadvantages of Network Model</a:t>
            </a:r>
            <a:br>
              <a:rPr lang="en-US" sz="4000" dirty="0" smtClean="0">
                <a:solidFill>
                  <a:srgbClr val="C00000"/>
                </a:solidFill>
              </a:rPr>
            </a:b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296400" cy="5715000"/>
          </a:xfrm>
        </p:spPr>
        <p:txBody>
          <a:bodyPr/>
          <a:lstStyle/>
          <a:p>
            <a:pPr lvl="0" algn="just">
              <a:lnSpc>
                <a:spcPct val="200000"/>
              </a:lnSpc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System complexity limits efficiency.</a:t>
            </a:r>
          </a:p>
          <a:p>
            <a:pPr lvl="0" algn="just">
              <a:lnSpc>
                <a:spcPct val="200000"/>
              </a:lnSpc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Navigation system yields complex implementation, application, development and management.</a:t>
            </a:r>
          </a:p>
          <a:p>
            <a:pPr lvl="0" algn="just">
              <a:lnSpc>
                <a:spcPct val="200000"/>
              </a:lnSpc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Structural changes require changes in all application programs.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b="1" dirty="0" smtClean="0">
                <a:ln/>
                <a:solidFill>
                  <a:schemeClr val="accent3"/>
                </a:solidFill>
              </a:rPr>
              <a:t>Relational Model</a:t>
            </a:r>
            <a:br>
              <a:rPr lang="en-US" b="1" dirty="0" smtClean="0">
                <a:ln/>
                <a:solidFill>
                  <a:schemeClr val="accent3"/>
                </a:solidFill>
              </a:rPr>
            </a:br>
            <a:endParaRPr 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(RDBMS - relational database management system) A database based on the relational model developed by E.F.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Codd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</a:p>
          <a:p>
            <a:pPr algn="just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relational database allows the definition of data structures, storage and retrieval operations and integrity constraints. </a:t>
            </a:r>
          </a:p>
          <a:p>
            <a:pPr algn="just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 such a database the data and relations between them are organized in tables.</a:t>
            </a:r>
          </a:p>
          <a:p>
            <a:pPr algn="just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 table is a collection of records and each record in a table contains the same fields. </a:t>
            </a: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09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Properties of Relational Tables</a:t>
            </a:r>
            <a:br>
              <a:rPr 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</a:br>
            <a:endParaRPr lang="en-US" sz="40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Values Are Atomic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Each Row is Unique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Column Values Are of the Same Kind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The Sequence of Columns is Insignificant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The Sequence of Rows is Insignificant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Each Column Has a Unique Name </a:t>
            </a:r>
            <a:b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n-US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Tables</a:t>
            </a:r>
            <a:r>
              <a:rPr lang="en-US" dirty="0"/>
              <a:t> − In relational data model, relations are saved in the format of Tables. This format stores the relation among entities. A table has rows and columns, where rows represents records and columns represent the attributes.</a:t>
            </a:r>
          </a:p>
          <a:p>
            <a:r>
              <a:rPr lang="en-US" b="1" dirty="0"/>
              <a:t>Tuple</a:t>
            </a:r>
            <a:r>
              <a:rPr lang="en-US" dirty="0"/>
              <a:t> − A single row of a table, which contains a single record for that relation is called a tuple.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09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Relational Model</a:t>
            </a:r>
            <a:b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dirty="0"/>
          </a:p>
        </p:txBody>
      </p:sp>
      <p:pic>
        <p:nvPicPr>
          <p:cNvPr id="4" name="Content Placeholder 3" descr="http://upload.wikimedia.org/wikipedia/commons/8/85/Relational_Model_2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16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elational databas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90832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06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Advantage Of Relational Model</a:t>
            </a:r>
            <a:b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Structural independence in promoted by the use of independent tables. Changes in data structure do not affect data access or application program.</a:t>
            </a:r>
          </a:p>
          <a:p>
            <a:pPr algn="just"/>
            <a:endParaRPr lang="en-US" sz="2800" dirty="0" smtClean="0">
              <a:solidFill>
                <a:srgbClr val="0070C0"/>
              </a:solidFill>
            </a:endParaRPr>
          </a:p>
          <a:p>
            <a:pPr algn="just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Tabular view improves conceptual simplicity, thereby promoting easier database design, implementation, use and maintenance.</a:t>
            </a:r>
          </a:p>
          <a:p>
            <a:pPr algn="just"/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 hoc query capability is based on SQL.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Disadvantages of Relational Model</a:t>
            </a: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algn="just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RDBMS requires substantial hardware, system software expenses.</a:t>
            </a:r>
          </a:p>
          <a:p>
            <a:pPr algn="just"/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Conceptual simplicity gives relatively untrained people, a tool to use good system poorly.</a:t>
            </a:r>
          </a:p>
          <a:p>
            <a:pPr algn="just">
              <a:buNone/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Module II:</a:t>
            </a:r>
            <a:r>
              <a:rPr lang="en-US" dirty="0" smtClean="0"/>
              <a:t> </a:t>
            </a:r>
            <a:r>
              <a:rPr lang="en-US" b="1" dirty="0" smtClean="0"/>
              <a:t>Data Modeling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Narrow" pitchFamily="34" charset="0"/>
              </a:rPr>
              <a:t>Conceptual Data Modeling:</a:t>
            </a:r>
          </a:p>
          <a:p>
            <a:pPr lvl="1"/>
            <a:r>
              <a:rPr lang="en-US" sz="3600" dirty="0" smtClean="0">
                <a:latin typeface="Arial Narrow" pitchFamily="34" charset="0"/>
              </a:rPr>
              <a:t>Entity Relationship Model, </a:t>
            </a:r>
          </a:p>
          <a:p>
            <a:pPr lvl="2"/>
            <a:r>
              <a:rPr lang="en-US" sz="3200" dirty="0" smtClean="0">
                <a:latin typeface="Arial Narrow" pitchFamily="34" charset="0"/>
              </a:rPr>
              <a:t>Entities, </a:t>
            </a:r>
          </a:p>
          <a:p>
            <a:pPr lvl="2"/>
            <a:r>
              <a:rPr lang="en-US" sz="3200" dirty="0" smtClean="0">
                <a:latin typeface="Arial Narrow" pitchFamily="34" charset="0"/>
              </a:rPr>
              <a:t>Attributes,</a:t>
            </a:r>
          </a:p>
          <a:p>
            <a:r>
              <a:rPr lang="en-US" sz="4000" dirty="0" smtClean="0">
                <a:latin typeface="Arial Narrow" pitchFamily="34" charset="0"/>
              </a:rPr>
              <a:t>Types of Attributes, </a:t>
            </a:r>
          </a:p>
          <a:p>
            <a:r>
              <a:rPr lang="en-US" sz="4000" dirty="0" smtClean="0">
                <a:latin typeface="Arial Narrow" pitchFamily="34" charset="0"/>
              </a:rPr>
              <a:t>Relationships,</a:t>
            </a:r>
          </a:p>
          <a:p>
            <a:r>
              <a:rPr lang="en-US" sz="4000" dirty="0" smtClean="0">
                <a:latin typeface="Arial Narrow" pitchFamily="34" charset="0"/>
              </a:rPr>
              <a:t>Relationship set,</a:t>
            </a:r>
          </a:p>
          <a:p>
            <a:endParaRPr lang="en-IN" sz="4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Entity Relationship Diagrams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Basic Elements and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 to Entity-Relationship (E-R) Modeling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en-US" dirty="0" smtClean="0"/>
              <a:t>Entity-Relationship (E-R) Diagram</a:t>
            </a:r>
          </a:p>
          <a:p>
            <a:pPr lvl="1"/>
            <a:r>
              <a:rPr lang="en-US" altLang="en-US" dirty="0" smtClean="0"/>
              <a:t>A </a:t>
            </a:r>
            <a:r>
              <a:rPr lang="en-US" altLang="en-US" dirty="0"/>
              <a:t>detailed, logical representation of the entities, associations and data elements for an organization or </a:t>
            </a:r>
            <a:r>
              <a:rPr lang="en-US" altLang="en-US" dirty="0" smtClean="0"/>
              <a:t>business.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Notation uses three main constructs</a:t>
            </a:r>
          </a:p>
          <a:p>
            <a:pPr lvl="1"/>
            <a:r>
              <a:rPr lang="en-US" altLang="en-US" dirty="0"/>
              <a:t>Data entities</a:t>
            </a:r>
          </a:p>
          <a:p>
            <a:pPr lvl="1"/>
            <a:r>
              <a:rPr lang="en-US" altLang="en-US" dirty="0"/>
              <a:t>Relationships</a:t>
            </a:r>
          </a:p>
          <a:p>
            <a:pPr lvl="1"/>
            <a:r>
              <a:rPr lang="en-US" altLang="en-US" dirty="0"/>
              <a:t>Attributes</a:t>
            </a:r>
          </a:p>
          <a:p>
            <a:pPr lvl="1"/>
            <a:endParaRPr lang="en-US" altLang="en-US" dirty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838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Arial" charset="0"/>
              </a:rPr>
              <a:t>10.</a:t>
            </a:r>
            <a:fld id="{37A79A3A-7405-48C3-8A26-CC17E3154EF0}" type="slidenum">
              <a:rPr lang="en-US" altLang="en-US" sz="1600">
                <a:latin typeface="Arial" charset="0"/>
              </a:rPr>
              <a:pPr algn="ctr"/>
              <a:t>31</a:t>
            </a:fld>
            <a:endParaRPr lang="en-US" altLang="en-US" sz="16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13716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Entity-Relationship (E-R) Modeling</a:t>
            </a:r>
            <a:br>
              <a:rPr lang="en-US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Key Terms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600" dirty="0"/>
              <a:t>Entity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200" dirty="0"/>
              <a:t>A person, place, object, event or concept in the user environment about which the organization wishes to maintain data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200" dirty="0"/>
              <a:t>Represented by a rectangle in E-R diagrams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600" dirty="0"/>
              <a:t>Entity Type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200" dirty="0"/>
              <a:t>A collection of entities that share common properties or characteristics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600" dirty="0"/>
              <a:t>Attribute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200" dirty="0"/>
              <a:t>A named property or characteristic of an entity that is of interest to an organization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838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Arial" charset="0"/>
              </a:rPr>
              <a:t>10.</a:t>
            </a:r>
            <a:fld id="{35802A65-3B25-47DE-8AE9-CA56B36C11D8}" type="slidenum">
              <a:rPr lang="en-US" altLang="en-US" sz="1600">
                <a:latin typeface="Arial" charset="0"/>
              </a:rPr>
              <a:pPr algn="ctr"/>
              <a:t>32</a:t>
            </a:fld>
            <a:endParaRPr lang="en-US" altLang="en-US" sz="16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rsymbol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61441"/>
            <a:ext cx="8382000" cy="653511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Depicting Entities and Attributes</a:t>
            </a:r>
          </a:p>
        </p:txBody>
      </p:sp>
      <p:pic>
        <p:nvPicPr>
          <p:cNvPr id="52228" name="Picture 4" descr="FIG10-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20000" b="73215"/>
          <a:stretch>
            <a:fillRect/>
          </a:stretch>
        </p:blipFill>
        <p:spPr>
          <a:xfrm>
            <a:off x="365760" y="1447800"/>
            <a:ext cx="8625840" cy="440787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altLang="en-US" sz="3600" b="1" dirty="0" smtClean="0">
                <a:ln/>
                <a:solidFill>
                  <a:schemeClr val="accent3"/>
                </a:solidFill>
              </a:rPr>
              <a:t>Type of Attribute</a:t>
            </a:r>
            <a:endParaRPr lang="en-US" alt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pPr marL="1314450" lvl="2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Simple Attribute  &amp; Composite Attribute</a:t>
            </a:r>
          </a:p>
          <a:p>
            <a:pPr marL="1314450" lvl="2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Single Valued Attribute &amp;Multi Valued Attribute</a:t>
            </a:r>
          </a:p>
          <a:p>
            <a:pPr marL="1314450" lvl="2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Stored Attribute &amp; Derived Attributes</a:t>
            </a:r>
          </a:p>
          <a:p>
            <a:pPr marL="1314450" lvl="2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Complex Attribute</a:t>
            </a:r>
          </a:p>
          <a:p>
            <a:pPr marL="1314450" lvl="2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Key Attribute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Simple and Composite Attribute</a:t>
            </a:r>
            <a:b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1"/>
            <a:ext cx="9144000" cy="6172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Simple attribute</a:t>
            </a:r>
            <a:r>
              <a:rPr lang="en-US" sz="2400" dirty="0" smtClean="0"/>
              <a:t> that consist of a single atomic value. A simple attribute cannot be subdivided.  Example :age, sex etc are simple attributes. 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400" b="1" dirty="0" smtClean="0"/>
              <a:t>A composite attribute </a:t>
            </a:r>
            <a:r>
              <a:rPr lang="en-US" sz="2400" dirty="0" smtClean="0"/>
              <a:t>can be further subdivided. It consists of Non-atomic values. Example ADDRESS can be subdivided into street, city, state, and zip code. </a:t>
            </a:r>
          </a:p>
          <a:p>
            <a:pPr>
              <a:buNone/>
            </a:pPr>
            <a:r>
              <a:rPr lang="en-US" sz="2000" dirty="0" smtClean="0"/>
              <a:t>     Address  				</a:t>
            </a:r>
          </a:p>
          <a:p>
            <a:pPr lvl="1"/>
            <a:r>
              <a:rPr lang="en-US" sz="2000" dirty="0" smtClean="0"/>
              <a:t>House no:</a:t>
            </a:r>
          </a:p>
          <a:p>
            <a:pPr lvl="1"/>
            <a:r>
              <a:rPr lang="en-US" sz="2000" dirty="0" smtClean="0"/>
              <a:t>City:</a:t>
            </a:r>
          </a:p>
          <a:p>
            <a:pPr lvl="1"/>
            <a:r>
              <a:rPr lang="en-US" sz="2000" dirty="0" smtClean="0"/>
              <a:t>State:</a:t>
            </a:r>
            <a:br>
              <a:rPr lang="en-US" sz="2000" dirty="0" smtClean="0"/>
            </a:br>
            <a:r>
              <a:rPr lang="en-US" sz="2000" dirty="0" smtClean="0"/>
              <a:t>    </a:t>
            </a:r>
          </a:p>
          <a:p>
            <a:r>
              <a:rPr lang="en-US" sz="1800" dirty="0" smtClean="0"/>
              <a:t> Name      :  </a:t>
            </a:r>
          </a:p>
          <a:p>
            <a:pPr lvl="1"/>
            <a:r>
              <a:rPr lang="en-US" sz="1800" dirty="0" smtClean="0"/>
              <a:t>First Name:</a:t>
            </a:r>
          </a:p>
          <a:p>
            <a:pPr lvl="1"/>
            <a:r>
              <a:rPr lang="en-US" sz="1800" dirty="0" smtClean="0"/>
              <a:t> Middle Name:</a:t>
            </a:r>
          </a:p>
          <a:p>
            <a:pPr lvl="1"/>
            <a:r>
              <a:rPr lang="en-US" sz="1800" dirty="0" smtClean="0"/>
              <a:t> Last Name’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Single Valued and Multi Valued attribute</a:t>
            </a:r>
            <a:b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287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Single Valued </a:t>
            </a:r>
            <a:r>
              <a:rPr lang="en-US" dirty="0" smtClean="0"/>
              <a:t>attribute can have only a single value OR can hold single values.</a:t>
            </a:r>
          </a:p>
          <a:p>
            <a:pPr algn="just"/>
            <a:r>
              <a:rPr lang="en-US" dirty="0" smtClean="0"/>
              <a:t>It can be simple or composite attribute </a:t>
            </a:r>
          </a:p>
          <a:p>
            <a:r>
              <a:rPr lang="en-US" dirty="0" smtClean="0"/>
              <a:t>Example a person can have only one 'date of birth', ‘Age' etc..</a:t>
            </a:r>
          </a:p>
          <a:p>
            <a:r>
              <a:rPr lang="en-US" dirty="0" smtClean="0"/>
              <a:t>'date of birth' is a composite attribute , </a:t>
            </a:r>
          </a:p>
          <a:p>
            <a:r>
              <a:rPr lang="en-US" dirty="0" smtClean="0"/>
              <a:t>'age' is a simple attribute. </a:t>
            </a:r>
          </a:p>
          <a:p>
            <a:r>
              <a:rPr lang="en-US" dirty="0" smtClean="0"/>
              <a:t>But both are single valued attributes. </a:t>
            </a:r>
          </a:p>
          <a:p>
            <a:pPr>
              <a:buNone/>
            </a:pPr>
            <a:r>
              <a:rPr lang="en-US" dirty="0" smtClean="0"/>
              <a:t>    Example1: Age</a:t>
            </a:r>
            <a:br>
              <a:rPr lang="en-US" dirty="0" smtClean="0"/>
            </a:br>
            <a:r>
              <a:rPr lang="en-US" dirty="0" smtClean="0"/>
              <a:t>Exampe2: City</a:t>
            </a:r>
            <a:br>
              <a:rPr lang="en-US" dirty="0" smtClean="0"/>
            </a:br>
            <a:r>
              <a:rPr lang="en-US" dirty="0" smtClean="0"/>
              <a:t>Example3:Customer id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0838"/>
            <a:ext cx="91440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Single Valued and Multi Valued attribute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5287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Multivalued attributes </a:t>
            </a:r>
            <a:r>
              <a:rPr lang="en-US" dirty="0" smtClean="0"/>
              <a:t>can have multiple values. </a:t>
            </a:r>
          </a:p>
          <a:p>
            <a:pPr algn="just"/>
            <a:r>
              <a:rPr lang="en-US" dirty="0" smtClean="0"/>
              <a:t>For instance a person may have multiple phone numbers, multiple degrees etc.</a:t>
            </a:r>
          </a:p>
          <a:p>
            <a:pPr algn="just"/>
            <a:r>
              <a:rPr lang="en-US" dirty="0" smtClean="0"/>
              <a:t>Multi Valued Attribute: Attribute that hold multiple values.</a:t>
            </a:r>
          </a:p>
          <a:p>
            <a:pPr>
              <a:buNone/>
            </a:pPr>
            <a:r>
              <a:rPr lang="en-US" dirty="0" smtClean="0"/>
              <a:t>Example1: A customer can have multiple phone numbers, email id's etc.</a:t>
            </a:r>
          </a:p>
          <a:p>
            <a:pPr>
              <a:buNone/>
            </a:pPr>
            <a:r>
              <a:rPr lang="en-US" dirty="0" smtClean="0"/>
              <a:t>Example2: A person may have several college degrees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Stored and Derived Attributes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52117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Stored attribute: </a:t>
            </a:r>
            <a:r>
              <a:rPr lang="en-US" dirty="0" smtClean="0"/>
              <a:t>supplies a value to the related attribute.</a:t>
            </a:r>
          </a:p>
          <a:p>
            <a:pPr algn="just"/>
            <a:r>
              <a:rPr lang="en-US" dirty="0" smtClean="0"/>
              <a:t>Example: </a:t>
            </a:r>
            <a:r>
              <a:rPr lang="en-US" dirty="0" smtClean="0">
                <a:solidFill>
                  <a:srgbClr val="C00000"/>
                </a:solidFill>
              </a:rPr>
              <a:t>'Date of birth' </a:t>
            </a:r>
            <a:r>
              <a:rPr lang="en-US" dirty="0" smtClean="0"/>
              <a:t>of a person is a stored attribute. </a:t>
            </a:r>
          </a:p>
          <a:p>
            <a:pPr algn="just"/>
            <a:r>
              <a:rPr lang="en-US" dirty="0" smtClean="0"/>
              <a:t>The value for the attribute 'AGE' can be derived by subtracting the 'Date of Birth'(DOB) from the current date. </a:t>
            </a: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Derived Attribute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dirty="0" smtClean="0"/>
              <a:t>An attribute that’s value is derived from a stored attribute.</a:t>
            </a:r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: age, and it’s value is derived from the stored attribute “Date of Birth. “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Module II:</a:t>
            </a:r>
            <a:r>
              <a:rPr lang="en-US" dirty="0" smtClean="0"/>
              <a:t> </a:t>
            </a:r>
            <a:r>
              <a:rPr lang="en-US" b="1" dirty="0" smtClean="0"/>
              <a:t>Data Modeling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gency FB" pitchFamily="34" charset="0"/>
              </a:rPr>
              <a:t>Mapping Cardinalities,</a:t>
            </a:r>
          </a:p>
          <a:p>
            <a:r>
              <a:rPr lang="en-US" sz="4000" dirty="0" smtClean="0">
                <a:latin typeface="Agency FB" pitchFamily="34" charset="0"/>
              </a:rPr>
              <a:t>Keys, </a:t>
            </a:r>
          </a:p>
          <a:p>
            <a:r>
              <a:rPr lang="en-US" sz="4000" dirty="0" smtClean="0">
                <a:latin typeface="Agency FB" pitchFamily="34" charset="0"/>
              </a:rPr>
              <a:t>ER Diagram Notations, </a:t>
            </a:r>
          </a:p>
          <a:p>
            <a:r>
              <a:rPr lang="en-US" sz="4000" dirty="0" smtClean="0">
                <a:latin typeface="Agency FB" pitchFamily="34" charset="0"/>
              </a:rPr>
              <a:t>Roles Participation: </a:t>
            </a:r>
          </a:p>
          <a:p>
            <a:pPr lvl="1"/>
            <a:r>
              <a:rPr lang="en-US" sz="3600" dirty="0" smtClean="0">
                <a:latin typeface="Agency FB" pitchFamily="34" charset="0"/>
              </a:rPr>
              <a:t>Total participation</a:t>
            </a:r>
          </a:p>
          <a:p>
            <a:pPr lvl="1"/>
            <a:r>
              <a:rPr lang="en-US" sz="3600" dirty="0" smtClean="0">
                <a:latin typeface="Agency FB" pitchFamily="34" charset="0"/>
              </a:rPr>
              <a:t>Partial  participation, </a:t>
            </a:r>
          </a:p>
          <a:p>
            <a:r>
              <a:rPr lang="en-US" sz="4000" dirty="0" smtClean="0">
                <a:latin typeface="Agency FB" pitchFamily="34" charset="0"/>
              </a:rPr>
              <a:t>Strong and Weak Entity Set. </a:t>
            </a:r>
            <a:endParaRPr lang="en-IN" sz="4000" dirty="0" smtClean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Complex Attribute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Complex Attribute </a:t>
            </a:r>
            <a:endParaRPr lang="en-US" dirty="0" smtClean="0"/>
          </a:p>
          <a:p>
            <a:r>
              <a:rPr lang="en-US" dirty="0" smtClean="0"/>
              <a:t>A complex attribute that is both composite and multi valued. </a:t>
            </a:r>
          </a:p>
          <a:p>
            <a:endParaRPr lang="en-US" dirty="0"/>
          </a:p>
        </p:txBody>
      </p:sp>
      <p:pic>
        <p:nvPicPr>
          <p:cNvPr id="4" name="Picture 2" descr="fig03_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81400"/>
            <a:ext cx="8229600" cy="914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 attribute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A key attribute is the unique, distinguishing characteristic of the entity. For example, an employee's social security number might be the key attribute.</a:t>
            </a:r>
          </a:p>
        </p:txBody>
      </p:sp>
      <p:pic>
        <p:nvPicPr>
          <p:cNvPr id="4" name="Picture 2" descr="Key attribu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429000"/>
            <a:ext cx="40386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Relationships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257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Relationship:</a:t>
            </a:r>
            <a:r>
              <a:rPr lang="en-US" dirty="0" smtClean="0"/>
              <a:t>- Describes association among  entities . </a:t>
            </a:r>
          </a:p>
          <a:p>
            <a:pPr>
              <a:buNone/>
            </a:pPr>
            <a:r>
              <a:rPr lang="en-US" dirty="0" smtClean="0"/>
              <a:t>Example:- relationship between customer  and agent can be described as follows.</a:t>
            </a:r>
          </a:p>
          <a:p>
            <a:pPr>
              <a:buNone/>
            </a:pPr>
            <a:r>
              <a:rPr lang="en-US" dirty="0" smtClean="0"/>
              <a:t>     an agent can serve many customer</a:t>
            </a:r>
          </a:p>
          <a:p>
            <a:pPr>
              <a:buNone/>
            </a:pPr>
            <a:r>
              <a:rPr lang="en-US" dirty="0" smtClean="0"/>
              <a:t>     a customer  can be served  by one agent.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There are three type  relationship.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One To One.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One To Many.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Many To Many.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Entity-Relationship (E-R) Modeling</a:t>
            </a:r>
            <a:br>
              <a:rPr lang="en-US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altLang="en-US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Key Terms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marL="342900" indent="-342900"/>
            <a:r>
              <a:rPr lang="en-US" altLang="en-US" dirty="0"/>
              <a:t>Candidate keys and identifiers</a:t>
            </a:r>
          </a:p>
          <a:p>
            <a:pPr marL="742950" lvl="1" indent="-285750"/>
            <a:r>
              <a:rPr lang="en-US" altLang="en-US" dirty="0"/>
              <a:t>Each entity type must have an attribute or set of attributes that distinguishes one instance from other instances of the same type</a:t>
            </a:r>
          </a:p>
          <a:p>
            <a:pPr marL="742950" lvl="1" indent="-285750"/>
            <a:r>
              <a:rPr lang="en-US" altLang="en-US" dirty="0"/>
              <a:t>Candidate key</a:t>
            </a:r>
          </a:p>
          <a:p>
            <a:pPr marL="1143000" lvl="2" indent="-228600"/>
            <a:r>
              <a:rPr lang="en-US" altLang="en-US" dirty="0"/>
              <a:t>Attribute (or combination of attributes) that uniquely identifies each instance of an entity type</a:t>
            </a:r>
          </a:p>
        </p:txBody>
      </p:sp>
    </p:spTree>
    <p:extLst>
      <p:ext uri="{BB962C8B-B14F-4D97-AF65-F5344CB8AC3E}">
        <p14:creationId xmlns:p14="http://schemas.microsoft.com/office/powerpoint/2010/main" val="2335198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486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One-to-Many Relationship(1:M):-</a:t>
            </a:r>
            <a:r>
              <a:rPr lang="en-US" dirty="0" smtClean="0"/>
              <a:t>A painter paints many different paintings , but each  one of them is painted  by only one painter. Thus PAINTER (one)is related to the PAINTING(many).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Many-to-Many Relationship(M:M):- </a:t>
            </a:r>
            <a:r>
              <a:rPr lang="en-US" dirty="0" smtClean="0"/>
              <a:t>an employee may learn many job skills, and each job SKILL  may be leaned by many EMPLOYEE 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One to One relationship(1:1):-</a:t>
            </a:r>
            <a:r>
              <a:rPr lang="en-US" dirty="0" smtClean="0"/>
              <a:t>one employee is managing one store means store MANAGER (one)manages  STORE(one).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7238999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001375" cy="848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201275" cy="130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3820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Domain</a:t>
            </a:r>
            <a:r>
              <a:rPr lang="en-US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domain is a set of valid atomic values that an attribute can take. Within a single database, an attribute cannot have different domains associated with it. A domain can include a null value, if the value for the domain is unknown or does not exist. </a:t>
            </a:r>
          </a:p>
          <a:p>
            <a:pPr algn="just">
              <a:lnSpc>
                <a:spcPct val="150000"/>
              </a:lnSpc>
              <a:buNone/>
            </a:pP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Data Model</a:t>
            </a:r>
            <a:endParaRPr 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algn="just"/>
            <a:r>
              <a:rPr lang="en-US" dirty="0" smtClean="0"/>
              <a:t>Data model is a collection of conceptual tools for </a:t>
            </a:r>
            <a:r>
              <a:rPr lang="en-US" sz="3600" dirty="0" smtClean="0">
                <a:latin typeface="Agency FB" pitchFamily="34" charset="0"/>
              </a:rPr>
              <a:t>describing</a:t>
            </a:r>
            <a:r>
              <a:rPr lang="en-US" dirty="0" smtClean="0"/>
              <a:t> data, data relationships, data semantics and consistency constraints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Data models define how the logical structure of a database is modeled. Data Models are fundamental entities to introduce abstraction in a DBMS. </a:t>
            </a:r>
            <a:r>
              <a:rPr lang="en-US"/>
              <a:t>Data models define how data is connected to each other and how they are processed and stored inside the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domain is a unique set of values permitted for an attribute in a table. For example, a domain of month-of-year can accept January, February….December as possible values, a domain of integers can accept whole numbers that are negative, positive and zero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01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Domain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5410200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domain defines the possible values of an attribute. </a:t>
            </a:r>
          </a:p>
          <a:p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Domain Integrity rules govern these values. </a:t>
            </a:r>
          </a:p>
          <a:p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 a database system, the 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domain integrity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is defined by: </a:t>
            </a:r>
          </a:p>
          <a:p>
            <a:pPr lvl="2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data type and the length</a:t>
            </a:r>
          </a:p>
          <a:p>
            <a:pPr lvl="2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NULL value acceptance</a:t>
            </a:r>
          </a:p>
          <a:p>
            <a:pPr lvl="2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allowable values, through techniques like constraints or rules</a:t>
            </a:r>
          </a:p>
          <a:p>
            <a:pPr lvl="2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default value</a:t>
            </a:r>
          </a:p>
          <a:p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Example of Domain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if you define the attribute of Age, of an Employee entity, is an integer, the value of every instance of that attribute must always be numeric and an integer.</a:t>
            </a:r>
          </a:p>
          <a:p>
            <a:pPr algn="just"/>
            <a:endParaRPr lang="en-US" dirty="0" smtClean="0">
              <a:solidFill>
                <a:srgbClr val="FFFF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If you also define that this attribute must always be positive, the negative value is forbidden.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value of this attribute being mandatory indicates that the attribute can not be  NULL. </a:t>
            </a:r>
          </a:p>
          <a:p>
            <a:pPr algn="just"/>
            <a:endParaRPr lang="en-US" dirty="0" smtClean="0">
              <a:solidFill>
                <a:srgbClr val="FFFF00"/>
              </a:solidFill>
            </a:endParaRP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All of these characteristics form the </a:t>
            </a:r>
            <a:r>
              <a:rPr lang="en-US" b="1" dirty="0" smtClean="0">
                <a:solidFill>
                  <a:srgbClr val="FF0000"/>
                </a:solidFill>
              </a:rPr>
              <a:t>domain integrity</a:t>
            </a:r>
            <a:r>
              <a:rPr lang="en-US" dirty="0" smtClean="0">
                <a:solidFill>
                  <a:srgbClr val="FF0000"/>
                </a:solidFill>
              </a:rPr>
              <a:t> of this attribute.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dirty="0" smtClean="0"/>
              <a:t> </a:t>
            </a:r>
            <a:r>
              <a:rPr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Domain </a:t>
            </a:r>
            <a:r>
              <a:rPr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 </a:t>
            </a:r>
            <a:r>
              <a:rPr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of an attribute  </a:t>
            </a:r>
            <a:r>
              <a:rPr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includes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5626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lvl="0"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Data Type</a:t>
            </a:r>
            <a:r>
              <a:rPr lang="en-US" dirty="0" smtClean="0">
                <a:solidFill>
                  <a:srgbClr val="FF0000"/>
                </a:solidFill>
              </a:rPr>
              <a:t> -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Basic data types are integer, decimal, or character. Most data bases support variants of these plus special data types for date and time.</a:t>
            </a:r>
            <a:endParaRPr lang="en-US" dirty="0" smtClean="0">
              <a:solidFill>
                <a:srgbClr val="00B0F0"/>
              </a:solidFill>
            </a:endParaRPr>
          </a:p>
          <a:p>
            <a:pPr lvl="0" algn="just"/>
            <a:endParaRPr lang="en-US" dirty="0" smtClean="0">
              <a:solidFill>
                <a:srgbClr val="00B0F0"/>
              </a:solidFill>
            </a:endParaRPr>
          </a:p>
          <a:p>
            <a:pPr lvl="0"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Length</a:t>
            </a:r>
            <a:r>
              <a:rPr lang="en-US" dirty="0" smtClean="0">
                <a:solidFill>
                  <a:srgbClr val="FF0000"/>
                </a:solidFill>
              </a:rPr>
              <a:t> -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This is the number of digits or characters in the value. For example, a value of 5 digits or 40 characters.</a:t>
            </a:r>
          </a:p>
          <a:p>
            <a:pPr lvl="0" algn="just"/>
            <a:endParaRPr lang="en-US" dirty="0" smtClean="0">
              <a:solidFill>
                <a:srgbClr val="00B0F0"/>
              </a:solidFill>
            </a:endParaRPr>
          </a:p>
          <a:p>
            <a:pPr lvl="0"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Date Format -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format for date values such as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dd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/mm/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yy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or mm/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dd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yyyy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or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yy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/mm/dd.</a:t>
            </a:r>
          </a:p>
          <a:p>
            <a:pPr lvl="0" algn="just"/>
            <a:endParaRPr lang="en-US" dirty="0" smtClean="0">
              <a:solidFill>
                <a:srgbClr val="00B0F0"/>
              </a:solidFill>
            </a:endParaRPr>
          </a:p>
          <a:p>
            <a:pPr lvl="0"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Range -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 range specifies the lower and upper boundaries of the values the attribute may legally have.</a:t>
            </a:r>
            <a:endParaRPr lang="en-US" dirty="0" smtClean="0">
              <a:solidFill>
                <a:srgbClr val="00B0F0"/>
              </a:solidFill>
            </a:endParaRPr>
          </a:p>
          <a:p>
            <a:pPr lvl="0" algn="just"/>
            <a:endParaRPr lang="en-US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dirty="0" smtClean="0"/>
              <a:t> </a:t>
            </a:r>
            <a:r>
              <a:rPr sz="3600" dirty="0" smtClean="0"/>
              <a:t>Domain </a:t>
            </a:r>
            <a:r>
              <a:rPr sz="3600" dirty="0"/>
              <a:t>information </a:t>
            </a:r>
            <a:r>
              <a:rPr sz="3600" dirty="0" smtClean="0"/>
              <a:t>of an attribute  </a:t>
            </a:r>
            <a:r>
              <a:rPr sz="3600" dirty="0"/>
              <a:t>includes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lvl="0" algn="just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lvl="0"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Constraints -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Are special restrictions on allowable values. For example, the Leaving Date for an Employee must always be greater than the Hire Date for that Employee.</a:t>
            </a:r>
            <a:endParaRPr lang="en-US" dirty="0" smtClean="0">
              <a:solidFill>
                <a:srgbClr val="00B0F0"/>
              </a:solidFill>
            </a:endParaRPr>
          </a:p>
          <a:p>
            <a:pPr lvl="0" algn="just"/>
            <a:endParaRPr lang="en-US" dirty="0" smtClean="0">
              <a:solidFill>
                <a:srgbClr val="00B0F0"/>
              </a:solidFill>
            </a:endParaRPr>
          </a:p>
          <a:p>
            <a:pPr lvl="0"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Null support -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Indicates whether the attribute can have null values.</a:t>
            </a:r>
            <a:endParaRPr lang="en-US" dirty="0" smtClean="0">
              <a:solidFill>
                <a:srgbClr val="00B0F0"/>
              </a:solidFill>
            </a:endParaRPr>
          </a:p>
          <a:p>
            <a:pPr lvl="0" algn="just"/>
            <a:endParaRPr lang="en-US" dirty="0" smtClean="0">
              <a:solidFill>
                <a:srgbClr val="00B0F0"/>
              </a:solidFill>
            </a:endParaRPr>
          </a:p>
          <a:p>
            <a:pPr lvl="0"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Default value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(if any) - The value an attribute instance will have if a value is not entered.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260985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T</a:t>
            </a:r>
            <a:r>
              <a:rPr dirty="0" err="1" smtClean="0"/>
              <a:t>uple</a:t>
            </a:r>
            <a:r>
              <a:rPr dirty="0" smtClean="0"/>
              <a:t> &amp; attribute</a:t>
            </a:r>
            <a:br>
              <a:rPr dirty="0" smtClean="0"/>
            </a:br>
            <a:r>
              <a:rPr dirty="0" smtClean="0"/>
              <a:t/>
            </a:r>
            <a:br>
              <a:rPr dirty="0" smtClean="0"/>
            </a:br>
            <a:r>
              <a:rPr dirty="0" smtClean="0"/>
              <a:t>Cardinality &amp; degree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Tuple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smtClean="0"/>
              <a:t>A row in a table is called a </a:t>
            </a:r>
            <a:r>
              <a:rPr lang="en-US" dirty="0" err="1" smtClean="0"/>
              <a:t>tuple</a:t>
            </a:r>
            <a:r>
              <a:rPr lang="en-US" dirty="0" smtClean="0"/>
              <a:t> of the relation.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number of </a:t>
            </a:r>
            <a:r>
              <a:rPr lang="en-US" dirty="0" err="1" smtClean="0"/>
              <a:t>tuples</a:t>
            </a:r>
            <a:r>
              <a:rPr lang="en-US" dirty="0" smtClean="0"/>
              <a:t> in a relation is known as the </a:t>
            </a:r>
            <a:r>
              <a:rPr lang="en-US" dirty="0" smtClean="0">
                <a:solidFill>
                  <a:srgbClr val="FF0000"/>
                </a:solidFill>
              </a:rPr>
              <a:t>cardinality of the relation.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err="1" smtClean="0"/>
              <a:t>Tuples</a:t>
            </a:r>
            <a:r>
              <a:rPr lang="en-US" dirty="0" smtClean="0"/>
              <a:t> in a table are unique and can be arranged in any order.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533400"/>
            <a:ext cx="88106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Attribute 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07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240030" indent="-514350" algn="just">
              <a:buNone/>
            </a:pPr>
            <a:r>
              <a:rPr lang="en-US" dirty="0" smtClean="0"/>
              <a:t>Each attribute of a relation stores a piece of information about an object. </a:t>
            </a:r>
          </a:p>
          <a:p>
            <a:pPr marL="240030" indent="-514350" algn="just">
              <a:buNone/>
            </a:pPr>
            <a:endParaRPr lang="en-US" dirty="0" smtClean="0"/>
          </a:p>
          <a:p>
            <a:pPr marL="240030" indent="-514350" algn="just">
              <a:buNone/>
            </a:pPr>
            <a:r>
              <a:rPr lang="en-US" dirty="0" smtClean="0"/>
              <a:t>Attributes are represented as columns in a tables and can be arranged in any order. </a:t>
            </a:r>
          </a:p>
          <a:p>
            <a:pPr marL="240030" indent="-514350" algn="just">
              <a:buNone/>
            </a:pPr>
            <a:endParaRPr lang="en-US" dirty="0" smtClean="0"/>
          </a:p>
          <a:p>
            <a:pPr marL="240030" indent="-514350" algn="just">
              <a:buNone/>
            </a:pPr>
            <a:r>
              <a:rPr lang="en-US" dirty="0" smtClean="0"/>
              <a:t>Each attribute in a relation is unique and contain atomic values</a:t>
            </a:r>
          </a:p>
          <a:p>
            <a:pPr marL="240030" indent="-514350" algn="just">
              <a:buNone/>
            </a:pPr>
            <a:endParaRPr lang="en-US" dirty="0" smtClean="0"/>
          </a:p>
          <a:p>
            <a:pPr marL="240030" indent="-514350" algn="just">
              <a:buNone/>
            </a:pPr>
            <a:r>
              <a:rPr lang="en-US" dirty="0" smtClean="0"/>
              <a:t> i.e. Atomic value contain a single value of data and Non-Atomic values contain a set of values.</a:t>
            </a:r>
          </a:p>
          <a:p>
            <a:pPr marL="240030" indent="-514350" algn="just">
              <a:buNone/>
            </a:pPr>
            <a:r>
              <a:rPr lang="en-US" dirty="0" smtClean="0"/>
              <a:t> </a:t>
            </a:r>
          </a:p>
          <a:p>
            <a:pPr marL="240030" indent="-514350" algn="just">
              <a:buNone/>
            </a:pPr>
            <a:r>
              <a:rPr lang="en-US" dirty="0" smtClean="0"/>
              <a:t>The number of attributes in a relation is called the </a:t>
            </a:r>
            <a:r>
              <a:rPr lang="en-US" dirty="0" smtClean="0">
                <a:solidFill>
                  <a:srgbClr val="FF0000"/>
                </a:solidFill>
              </a:rPr>
              <a:t>degree of the relation. </a:t>
            </a:r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470908"/>
              </p:ext>
            </p:extLst>
          </p:nvPr>
        </p:nvGraphicFramePr>
        <p:xfrm>
          <a:off x="838200" y="6248400"/>
          <a:ext cx="6080760" cy="395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0760"/>
              </a:tblGrid>
              <a:tr h="50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ERD </a:t>
                      </a:r>
                      <a:r>
                        <a:rPr lang="en-US" sz="1200" dirty="0">
                          <a:effectLst/>
                        </a:rPr>
                        <a:t>for School Management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0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an ERD for Bus Reservation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458200" cy="743712"/>
          </a:xfrm>
          <a:noFill/>
        </p:spPr>
        <p:txBody>
          <a:bodyPr>
            <a:no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Why Use Models?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4876800"/>
          </a:xfrm>
          <a:noFill/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</a:rPr>
              <a:t>Models can be useful when we want to examine or manage part of the real world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The costs of using a model are often considerably lower than the costs of using or experimenting with the real world  itself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Airplane simulator</a:t>
            </a:r>
          </a:p>
          <a:p>
            <a:pPr lvl="1"/>
            <a:r>
              <a:rPr lang="en-US" dirty="0" smtClean="0"/>
              <a:t>Nuclear power plant simulator</a:t>
            </a:r>
          </a:p>
          <a:p>
            <a:pPr lvl="1"/>
            <a:r>
              <a:rPr lang="en-US" dirty="0" smtClean="0"/>
              <a:t>Flood warning system</a:t>
            </a:r>
          </a:p>
          <a:p>
            <a:pPr lvl="1"/>
            <a:r>
              <a:rPr lang="en-US" dirty="0" smtClean="0"/>
              <a:t>Model of US economy</a:t>
            </a:r>
          </a:p>
          <a:p>
            <a:pPr lvl="1"/>
            <a:r>
              <a:rPr lang="en-US" dirty="0" smtClean="0"/>
              <a:t>Model of a heat reservoir</a:t>
            </a:r>
          </a:p>
          <a:p>
            <a:pPr lvl="1"/>
            <a:r>
              <a:rPr lang="en-US" dirty="0" smtClean="0"/>
              <a:t>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Keys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just"/>
            <a:r>
              <a:rPr lang="en-IN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Superkey</a:t>
            </a:r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: </a:t>
            </a: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 attribute or set of attributes that uniquely identifies an entity--there can be many of these</a:t>
            </a:r>
            <a:endParaRPr lang="en-I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just"/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Composite key: </a:t>
            </a: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key requiring more than one attribute</a:t>
            </a:r>
            <a:endParaRPr lang="en-I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just"/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Candidate key: </a:t>
            </a: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</a:t>
            </a:r>
            <a:r>
              <a:rPr lang="en-IN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superkey</a:t>
            </a: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such that no proper subset of its attributes is also a </a:t>
            </a:r>
            <a:r>
              <a:rPr lang="en-IN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superkey</a:t>
            </a: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(minimal </a:t>
            </a:r>
            <a:r>
              <a:rPr lang="en-IN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superkey</a:t>
            </a: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– has no unnecessary attributes)</a:t>
            </a:r>
            <a:endParaRPr lang="en-I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just"/>
            <a:endParaRPr lang="en-IN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>
                <a:solidFill>
                  <a:srgbClr val="FF0000"/>
                </a:solidFill>
              </a:rPr>
              <a:t>Primary key</a:t>
            </a:r>
            <a:r>
              <a:rPr lang="en-IN" dirty="0" smtClean="0">
                <a:solidFill>
                  <a:srgbClr val="FF0000"/>
                </a:solidFill>
              </a:rPr>
              <a:t>: </a:t>
            </a:r>
            <a:r>
              <a:rPr lang="en-IN" dirty="0" smtClean="0"/>
              <a:t>the candidate key chosen to be used for identifying entities and accessing records.  Unless otherwise noted "key" means "primary key"</a:t>
            </a:r>
          </a:p>
          <a:p>
            <a:pPr algn="just"/>
            <a:r>
              <a:rPr lang="en-IN" b="1" dirty="0" smtClean="0">
                <a:solidFill>
                  <a:srgbClr val="FF0000"/>
                </a:solidFill>
              </a:rPr>
              <a:t>Alternate key</a:t>
            </a:r>
            <a:r>
              <a:rPr lang="en-IN" dirty="0" smtClean="0">
                <a:solidFill>
                  <a:srgbClr val="FF0000"/>
                </a:solidFill>
              </a:rPr>
              <a:t>: </a:t>
            </a:r>
            <a:r>
              <a:rPr lang="en-IN" dirty="0" smtClean="0"/>
              <a:t>a candidate key not used for primary key</a:t>
            </a:r>
          </a:p>
          <a:p>
            <a:pPr algn="just"/>
            <a:r>
              <a:rPr lang="en-IN" b="1" dirty="0" smtClean="0">
                <a:solidFill>
                  <a:srgbClr val="FF0000"/>
                </a:solidFill>
              </a:rPr>
              <a:t>Secondary key</a:t>
            </a:r>
            <a:r>
              <a:rPr lang="en-IN" dirty="0" smtClean="0">
                <a:solidFill>
                  <a:srgbClr val="FF0000"/>
                </a:solidFill>
              </a:rPr>
              <a:t>: </a:t>
            </a:r>
            <a:r>
              <a:rPr lang="en-IN" dirty="0" smtClean="0"/>
              <a:t>attribute or set of attributes commonly used for accessing records, but not necessarily unique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keys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>
                <a:solidFill>
                  <a:srgbClr val="FF0000"/>
                </a:solidFill>
              </a:rPr>
              <a:t>Foreign key: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term used in relational databases </a:t>
            </a:r>
            <a:r>
              <a:rPr lang="en-IN" b="1" dirty="0" smtClean="0"/>
              <a:t>(but not in the E-R model) </a:t>
            </a:r>
          </a:p>
          <a:p>
            <a:pPr algn="just">
              <a:buNone/>
            </a:pPr>
            <a:endParaRPr lang="en-IN" b="1" dirty="0" smtClean="0"/>
          </a:p>
          <a:p>
            <a:pPr algn="just"/>
            <a:r>
              <a:rPr lang="en-IN" dirty="0" smtClean="0"/>
              <a:t>for an attribute that is the primary key of another table and is used to establish a relationship with that table where it appears as an attribute also.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Roles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991600" cy="52578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The </a:t>
            </a:r>
            <a:r>
              <a:rPr lang="en-IN" b="1" dirty="0" smtClean="0"/>
              <a:t>role</a:t>
            </a:r>
            <a:r>
              <a:rPr lang="en-IN" dirty="0" smtClean="0"/>
              <a:t> of a relationship type names one of the related entities. The name of the entity is usually the role name</a:t>
            </a:r>
            <a:r>
              <a:rPr lang="en-IN" dirty="0" smtClean="0"/>
              <a:t>.</a:t>
            </a:r>
          </a:p>
          <a:p>
            <a:r>
              <a:rPr lang="en-US" dirty="0"/>
              <a:t>Entity sets of a relationship need not be distinct</a:t>
            </a:r>
          </a:p>
          <a:p>
            <a:r>
              <a:rPr lang="en-US" dirty="0"/>
              <a:t>The labels “manager” and “worker” are called </a:t>
            </a:r>
            <a:r>
              <a:rPr lang="en-US" dirty="0">
                <a:solidFill>
                  <a:schemeClr val="tx2"/>
                </a:solidFill>
              </a:rPr>
              <a:t>roles</a:t>
            </a:r>
            <a:r>
              <a:rPr lang="en-US" dirty="0"/>
              <a:t>; they specify how employee entities interact via the works-for relationship set.</a:t>
            </a:r>
          </a:p>
          <a:p>
            <a:r>
              <a:rPr lang="en-US" dirty="0"/>
              <a:t>Roles are indicated in E-R diagrams by labeling the lines that connect diamonds to rectangles.</a:t>
            </a:r>
          </a:p>
          <a:p>
            <a:r>
              <a:rPr lang="en-US" dirty="0"/>
              <a:t>Role labels are optional, and are used to clarify semantics of the relationship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Roles participation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role can participate in a relation.</a:t>
            </a:r>
          </a:p>
          <a:p>
            <a:pPr lvl="1"/>
            <a:r>
              <a:rPr lang="en-IN" dirty="0" smtClean="0"/>
              <a:t>Total participation</a:t>
            </a:r>
          </a:p>
          <a:p>
            <a:pPr lvl="1"/>
            <a:r>
              <a:rPr lang="en-IN" dirty="0" smtClean="0"/>
              <a:t>Partial participation</a:t>
            </a:r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22791" r="2357" b="23051"/>
          <a:stretch>
            <a:fillRect/>
          </a:stretch>
        </p:blipFill>
        <p:spPr bwMode="auto">
          <a:xfrm>
            <a:off x="762000" y="3452125"/>
            <a:ext cx="6738938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Total participation</a:t>
            </a:r>
            <a:endParaRPr lang="en-IN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5059362"/>
          </a:xfrm>
        </p:spPr>
        <p:txBody>
          <a:bodyPr>
            <a:normAutofit/>
          </a:bodyPr>
          <a:lstStyle/>
          <a:p>
            <a:r>
              <a:rPr lang="en-IN" dirty="0" smtClean="0"/>
              <a:t>Every member of entity set must participate in the relationship</a:t>
            </a:r>
          </a:p>
          <a:p>
            <a:r>
              <a:rPr lang="en-IN" dirty="0" smtClean="0"/>
              <a:t>Represented by</a:t>
            </a:r>
            <a:r>
              <a:rPr lang="en-IN" b="1" i="1" dirty="0" smtClean="0"/>
              <a:t> double line </a:t>
            </a:r>
            <a:r>
              <a:rPr lang="en-IN" dirty="0" smtClean="0"/>
              <a:t>from entity rectangle to relationship diamond</a:t>
            </a:r>
          </a:p>
          <a:p>
            <a:r>
              <a:rPr lang="en-IN" dirty="0" smtClean="0"/>
              <a:t>E.g. A </a:t>
            </a:r>
            <a:r>
              <a:rPr lang="en-IN" b="1" i="1" dirty="0" smtClean="0"/>
              <a:t>Class</a:t>
            </a:r>
            <a:r>
              <a:rPr lang="en-IN" dirty="0" smtClean="0"/>
              <a:t> entity cannot exist unless related to a </a:t>
            </a:r>
            <a:r>
              <a:rPr lang="en-IN" b="1" i="1" dirty="0" smtClean="0"/>
              <a:t>Faculty</a:t>
            </a:r>
            <a:r>
              <a:rPr lang="en-IN" dirty="0" smtClean="0"/>
              <a:t> member entity 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rnr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4800"/>
            <a:ext cx="7978540" cy="50292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Partial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Not every entity instance participate</a:t>
            </a:r>
          </a:p>
          <a:p>
            <a:pPr algn="just"/>
            <a:r>
              <a:rPr lang="en-IN" dirty="0" smtClean="0"/>
              <a:t>Represented by single line from entity rectangle to relationship diamond</a:t>
            </a:r>
          </a:p>
          <a:p>
            <a:pPr algn="just"/>
            <a:r>
              <a:rPr lang="en-IN" dirty="0" smtClean="0"/>
              <a:t>E.g., A </a:t>
            </a:r>
            <a:r>
              <a:rPr lang="en-IN" b="1" i="1" dirty="0" smtClean="0"/>
              <a:t>Textbook</a:t>
            </a:r>
            <a:r>
              <a:rPr lang="en-IN" dirty="0" smtClean="0"/>
              <a:t> entity can exist without being related to a C</a:t>
            </a:r>
            <a:r>
              <a:rPr lang="en-IN" b="1" i="1" dirty="0" smtClean="0"/>
              <a:t>lass</a:t>
            </a:r>
            <a:r>
              <a:rPr lang="en-IN" dirty="0" smtClean="0"/>
              <a:t> or vice versa.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rnr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1183" y="533400"/>
            <a:ext cx="9187408" cy="579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Entity Type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set of similar objects or a category of entities; they are well defined</a:t>
            </a:r>
          </a:p>
          <a:p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 rectangle represents an entity set</a:t>
            </a:r>
          </a:p>
          <a:p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Ex: </a:t>
            </a:r>
            <a:r>
              <a:rPr lang="en-IN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students</a:t>
            </a:r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en-IN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courses</a:t>
            </a:r>
            <a:endParaRPr lang="en-I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I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 often just say "entity" and mean "entity type"</a:t>
            </a:r>
          </a:p>
          <a:p>
            <a:endParaRPr lang="en-IN" b="1" dirty="0">
              <a:ln/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1143000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Map Is a Model of Reality</a:t>
            </a:r>
          </a:p>
        </p:txBody>
      </p:sp>
      <p:graphicFrame>
        <p:nvGraphicFramePr>
          <p:cNvPr id="1026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4400" y="1371600"/>
          <a:ext cx="73152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Microsoft ClipArt Gallery" r:id="rId3" imgW="3838320" imgH="3143160" progId="">
                  <p:embed/>
                </p:oleObj>
              </mc:Choice>
              <mc:Fallback>
                <p:oleObj name="Microsoft ClipArt Gallery" r:id="rId3" imgW="3838320" imgH="3143160" progId="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3152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Entity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Entity can be of two type</a:t>
            </a:r>
          </a:p>
          <a:p>
            <a:pPr lvl="1"/>
            <a:r>
              <a:rPr lang="en-IN" dirty="0" smtClean="0"/>
              <a:t>Strong Entity</a:t>
            </a:r>
          </a:p>
          <a:p>
            <a:pPr lvl="1"/>
            <a:r>
              <a:rPr lang="en-IN" dirty="0" smtClean="0"/>
              <a:t>Weak Entity</a:t>
            </a:r>
            <a:endParaRPr lang="en-I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Strong entity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</a:t>
            </a:r>
            <a:r>
              <a:rPr lang="en-IN" b="1" dirty="0" smtClean="0"/>
              <a:t>entity set</a:t>
            </a:r>
            <a:r>
              <a:rPr lang="en-IN" dirty="0" smtClean="0"/>
              <a:t> that have a primary key is referred to as a strong </a:t>
            </a:r>
            <a:r>
              <a:rPr lang="en-IN" b="1" dirty="0" smtClean="0"/>
              <a:t>entity set.</a:t>
            </a:r>
          </a:p>
          <a:p>
            <a:endParaRPr lang="en-IN" dirty="0"/>
          </a:p>
        </p:txBody>
      </p:sp>
      <p:pic>
        <p:nvPicPr>
          <p:cNvPr id="4" name="Picture 3" descr="image022h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819400"/>
            <a:ext cx="8610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Weak Entity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weak entity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is an entity that cannot be uniquely identified by its attributes alone; therefore, it must use a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hlinkClick r:id="rId2" tooltip="Foreign key"/>
              </a:rPr>
              <a:t>foreign key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in conjunction with its attributes to create a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hlinkClick r:id="rId3" tooltip="Primary key"/>
              </a:rPr>
              <a:t>primary key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image026h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60960" y="0"/>
            <a:ext cx="9204960" cy="6858000"/>
          </a:xfr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McFadden Slides\slide files 3 4 5 6\03_05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50752"/>
            <a:ext cx="8610600" cy="522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04800" y="0"/>
            <a:ext cx="853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Example of Weak entity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arision%20Between%20Strong%20and%20Weak%20ent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93724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Data Modeling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920750" y="1835150"/>
            <a:ext cx="1587500" cy="158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139825" y="2052638"/>
            <a:ext cx="1762125" cy="1036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aseline="0">
                <a:latin typeface="Times New Roman" pitchFamily="18" charset="0"/>
              </a:rPr>
              <a:t>REALITY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800" baseline="0">
                <a:latin typeface="Times New Roman" pitchFamily="18" charset="0"/>
              </a:rPr>
              <a:t> </a:t>
            </a:r>
            <a:r>
              <a:rPr lang="en-US" sz="1800" b="1" baseline="0">
                <a:latin typeface="Times New Roman" pitchFamily="18" charset="0"/>
              </a:rPr>
              <a:t>structures</a:t>
            </a:r>
            <a:endParaRPr lang="en-US" sz="1800" baseline="0">
              <a:latin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en-US" sz="1800" baseline="0">
                <a:latin typeface="Times New Roman" pitchFamily="18" charset="0"/>
              </a:rPr>
              <a:t> processes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883150" y="1835150"/>
            <a:ext cx="2806700" cy="1511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026025" y="1824038"/>
            <a:ext cx="2447925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aseline="0">
                <a:latin typeface="Times New Roman" pitchFamily="18" charset="0"/>
              </a:rPr>
              <a:t>DATABASE SYSTEM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187950" y="2216150"/>
            <a:ext cx="2197100" cy="825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711825" y="2433638"/>
            <a:ext cx="1457325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aseline="0">
                <a:latin typeface="Times New Roman" pitchFamily="18" charset="0"/>
              </a:rPr>
              <a:t>MODEL</a:t>
            </a:r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3130550" y="2825750"/>
            <a:ext cx="1739900" cy="596900"/>
          </a:xfrm>
          <a:prstGeom prst="rightArrow">
            <a:avLst>
              <a:gd name="adj1" fmla="val 50000"/>
              <a:gd name="adj2" fmla="val 10791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103563" y="2943225"/>
            <a:ext cx="14954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aseline="0">
                <a:latin typeface="Times New Roman" pitchFamily="18" charset="0"/>
              </a:rPr>
              <a:t>data modeling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609600" y="3924300"/>
            <a:ext cx="7772400" cy="2552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l"/>
            </a:pPr>
            <a:r>
              <a:rPr lang="en-US" sz="2400" baseline="0"/>
              <a:t>The </a:t>
            </a:r>
            <a:r>
              <a:rPr lang="en-US" sz="2400" b="1" baseline="0"/>
              <a:t>model</a:t>
            </a:r>
            <a:r>
              <a:rPr lang="en-US" sz="2400" baseline="0"/>
              <a:t> represents a perception of structures of reality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l"/>
            </a:pPr>
            <a:r>
              <a:rPr lang="en-US" sz="2400" baseline="0"/>
              <a:t>The </a:t>
            </a:r>
            <a:r>
              <a:rPr lang="en-US" sz="2400" b="1" baseline="0"/>
              <a:t>data modeling </a:t>
            </a:r>
            <a:r>
              <a:rPr lang="en-US" sz="2400" baseline="0"/>
              <a:t>process is to fix a perception of structures of reality and represent this perception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l"/>
            </a:pPr>
            <a:r>
              <a:rPr lang="en-US" sz="2400" baseline="0"/>
              <a:t>In the data modeling process we </a:t>
            </a:r>
            <a:r>
              <a:rPr lang="en-US" sz="2400" b="1" baseline="0"/>
              <a:t>select</a:t>
            </a:r>
            <a:r>
              <a:rPr lang="en-US" sz="2400" baseline="0"/>
              <a:t> aspects and we </a:t>
            </a:r>
            <a:r>
              <a:rPr lang="en-US" sz="2400" b="1" baseline="0"/>
              <a:t>abstract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Type of Data Models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marL="2228850" lvl="4" indent="-514350">
              <a:buFont typeface="+mj-lt"/>
              <a:buAutoNum type="arabicPeriod"/>
            </a:pP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Hierarchical Model</a:t>
            </a:r>
          </a:p>
          <a:p>
            <a:pPr marL="2228850" lvl="4" indent="-514350">
              <a:buFont typeface="+mj-lt"/>
              <a:buAutoNum type="arabicPeriod"/>
            </a:pP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Network Model</a:t>
            </a:r>
          </a:p>
          <a:p>
            <a:pPr marL="2228850" lvl="4" indent="-514350">
              <a:buFont typeface="+mj-lt"/>
              <a:buAutoNum type="arabicPeriod"/>
            </a:pPr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Relational Model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Words>2590</Words>
  <Application>Microsoft Office PowerPoint</Application>
  <PresentationFormat>On-screen Show (4:3)</PresentationFormat>
  <Paragraphs>322</Paragraphs>
  <Slides>75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Agency FB</vt:lpstr>
      <vt:lpstr>Arial</vt:lpstr>
      <vt:lpstr>Arial Narrow</vt:lpstr>
      <vt:lpstr>Arial Rounded MT Bold</vt:lpstr>
      <vt:lpstr>Calibri</vt:lpstr>
      <vt:lpstr>Monotype Sorts</vt:lpstr>
      <vt:lpstr>Times New Roman</vt:lpstr>
      <vt:lpstr>Office Theme</vt:lpstr>
      <vt:lpstr>Microsoft ClipArt Gallery</vt:lpstr>
      <vt:lpstr>Data Modelling</vt:lpstr>
      <vt:lpstr>Module II: Data Modeling</vt:lpstr>
      <vt:lpstr>Module II: Data Modeling</vt:lpstr>
      <vt:lpstr>Module II: Data Modeling</vt:lpstr>
      <vt:lpstr>Data Model</vt:lpstr>
      <vt:lpstr>Why Use Models?</vt:lpstr>
      <vt:lpstr>A Map Is a Model of Reality</vt:lpstr>
      <vt:lpstr>Data Modeling</vt:lpstr>
      <vt:lpstr>Type of Data Models</vt:lpstr>
      <vt:lpstr>Hierarchical Model</vt:lpstr>
      <vt:lpstr>Hierarchical Model</vt:lpstr>
      <vt:lpstr>PowerPoint Presentation</vt:lpstr>
      <vt:lpstr>Example of Hierarchical Model</vt:lpstr>
      <vt:lpstr>Advantages</vt:lpstr>
      <vt:lpstr>Advantage</vt:lpstr>
      <vt:lpstr>Disadvantages </vt:lpstr>
      <vt:lpstr>Network Model</vt:lpstr>
      <vt:lpstr>Network Model………..</vt:lpstr>
      <vt:lpstr>Network Model</vt:lpstr>
      <vt:lpstr>Some Well-known Network Databases </vt:lpstr>
      <vt:lpstr>Advantages of Network Model</vt:lpstr>
      <vt:lpstr>Disadvantages of Network Model </vt:lpstr>
      <vt:lpstr>Relational Model </vt:lpstr>
      <vt:lpstr>Properties of Relational Tables </vt:lpstr>
      <vt:lpstr>PowerPoint Presentation</vt:lpstr>
      <vt:lpstr>Relational Model </vt:lpstr>
      <vt:lpstr>PowerPoint Presentation</vt:lpstr>
      <vt:lpstr>Advantage Of Relational Model </vt:lpstr>
      <vt:lpstr>Disadvantages of Relational Model </vt:lpstr>
      <vt:lpstr>Entity Relationship Diagrams</vt:lpstr>
      <vt:lpstr>Introduction to Entity-Relationship (E-R) Modeling</vt:lpstr>
      <vt:lpstr>Entity-Relationship (E-R) Modeling Key Terms</vt:lpstr>
      <vt:lpstr>PowerPoint Presentation</vt:lpstr>
      <vt:lpstr>Depicting Entities and Attributes</vt:lpstr>
      <vt:lpstr>Type of Attribute</vt:lpstr>
      <vt:lpstr> Simple and Composite Attribute </vt:lpstr>
      <vt:lpstr> Single Valued and Multi Valued attribute </vt:lpstr>
      <vt:lpstr> Single Valued and Multi Valued attribute </vt:lpstr>
      <vt:lpstr>Stored and Derived Attributes  </vt:lpstr>
      <vt:lpstr> Complex Attribute  </vt:lpstr>
      <vt:lpstr>Key attribute </vt:lpstr>
      <vt:lpstr>Relationships</vt:lpstr>
      <vt:lpstr>Entity-Relationship (E-R) Modeling Key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Domain  </vt:lpstr>
      <vt:lpstr>PowerPoint Presentation</vt:lpstr>
      <vt:lpstr>Domain </vt:lpstr>
      <vt:lpstr>Example of Domain</vt:lpstr>
      <vt:lpstr> Domain information of an attribute  includes</vt:lpstr>
      <vt:lpstr> Domain information of an attribute  includes</vt:lpstr>
      <vt:lpstr>Tuple &amp; attribute  Cardinality &amp; degree</vt:lpstr>
      <vt:lpstr>Tuple </vt:lpstr>
      <vt:lpstr>PowerPoint Presentation</vt:lpstr>
      <vt:lpstr>Attribute </vt:lpstr>
      <vt:lpstr>PowerPoint Presentation</vt:lpstr>
      <vt:lpstr>Keys</vt:lpstr>
      <vt:lpstr>Keys</vt:lpstr>
      <vt:lpstr>keys</vt:lpstr>
      <vt:lpstr>Roles</vt:lpstr>
      <vt:lpstr>Roles participation</vt:lpstr>
      <vt:lpstr>Total participation</vt:lpstr>
      <vt:lpstr>PowerPoint Presentation</vt:lpstr>
      <vt:lpstr>Partial participation</vt:lpstr>
      <vt:lpstr>PowerPoint Presentation</vt:lpstr>
      <vt:lpstr>Entity Type</vt:lpstr>
      <vt:lpstr>Entity type</vt:lpstr>
      <vt:lpstr>Strong entity set</vt:lpstr>
      <vt:lpstr>Weak Entity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II: Data Modeling</dc:title>
  <dc:creator>Mahesh Chaturvedi</dc:creator>
  <cp:lastModifiedBy>Ajay bvimr</cp:lastModifiedBy>
  <cp:revision>41</cp:revision>
  <dcterms:created xsi:type="dcterms:W3CDTF">2006-08-16T00:00:00Z</dcterms:created>
  <dcterms:modified xsi:type="dcterms:W3CDTF">2019-02-11T06:08:07Z</dcterms:modified>
</cp:coreProperties>
</file>