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68" r:id="rId2"/>
    <p:sldId id="369" r:id="rId3"/>
    <p:sldId id="370" r:id="rId4"/>
    <p:sldId id="373" r:id="rId5"/>
    <p:sldId id="390" r:id="rId6"/>
    <p:sldId id="372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9" r:id="rId16"/>
    <p:sldId id="391" r:id="rId17"/>
    <p:sldId id="392" r:id="rId18"/>
    <p:sldId id="394" r:id="rId19"/>
    <p:sldId id="393" r:id="rId20"/>
    <p:sldId id="395" r:id="rId21"/>
    <p:sldId id="396" r:id="rId22"/>
    <p:sldId id="397" r:id="rId23"/>
    <p:sldId id="398" r:id="rId24"/>
    <p:sldId id="399" r:id="rId25"/>
    <p:sldId id="400" r:id="rId26"/>
    <p:sldId id="404" r:id="rId27"/>
    <p:sldId id="401" r:id="rId28"/>
    <p:sldId id="371" r:id="rId29"/>
    <p:sldId id="402" r:id="rId30"/>
    <p:sldId id="403" r:id="rId31"/>
    <p:sldId id="336" r:id="rId32"/>
    <p:sldId id="337" r:id="rId33"/>
    <p:sldId id="405" r:id="rId34"/>
    <p:sldId id="338" r:id="rId35"/>
    <p:sldId id="339" r:id="rId36"/>
    <p:sldId id="341" r:id="rId37"/>
    <p:sldId id="342" r:id="rId38"/>
    <p:sldId id="406" r:id="rId39"/>
    <p:sldId id="340" r:id="rId40"/>
    <p:sldId id="343" r:id="rId41"/>
    <p:sldId id="344" r:id="rId42"/>
    <p:sldId id="345" r:id="rId43"/>
    <p:sldId id="408" r:id="rId44"/>
    <p:sldId id="346" r:id="rId45"/>
    <p:sldId id="347" r:id="rId46"/>
    <p:sldId id="348" r:id="rId47"/>
    <p:sldId id="34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B2F71-8247-4C36-A2F4-AE5130308B8C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BAE4B-B0F2-448D-BF15-9913C97FE6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AE4B-B0F2-448D-BF15-9913C97FE6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9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CFE193-6405-4819-AA60-6B302C88D67D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829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1A508-0B2A-473C-A921-EAEA518E7CE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Go to a higher normal form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8EAAAB-18AA-4C64-958C-3F737A277360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70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464BB1-AFA6-4AAA-9390-50AF29EB79C9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95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On the flip side, you could have a decomposition that is lossy (where you lose elements)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	Lossy means you lose information, not necessarily the loss of tuples. (not being able to distinguish different states of the original relation)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96AA04-4939-4C51-8785-D61113CC7DF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6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Example of sports – go undefeated throughout the year, you are lossless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	on the flip side, if you lost every game of the year, like SJSU men’s basketball lol, then you are LOSSY!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316A1C-DBEF-4FA8-8077-98ECFDEA18E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46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78559F-A730-4908-AA36-0E13DA39F6E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87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If you can achieve the above operation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35299-86F7-480A-9855-B969B8621FD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21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55FFE4-7D29-4DDF-9E93-DB725257470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09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ADDC2C-1BAE-46F6-9C77-E6299197998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47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Codd’s 12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09800"/>
          </a:xfrm>
        </p:spPr>
        <p:txBody>
          <a:bodyPr/>
          <a:lstStyle/>
          <a:p>
            <a:r>
              <a:rPr lang="en-US" dirty="0" smtClean="0"/>
              <a:t>Dr. E.F.Codd published a list of 12 rules to define relational databases in 1985.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5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Simpler Terms…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R1 ∩ R2 </a:t>
            </a:r>
            <a:r>
              <a:rPr lang="en-US" dirty="0" smtClean="0">
                <a:sym typeface="Wingdings" pitchFamily="2" charset="2"/>
              </a:rPr>
              <a:t> R1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ym typeface="Wingdings" pitchFamily="2" charset="2"/>
              </a:rPr>
              <a:t>R1 </a:t>
            </a:r>
            <a:r>
              <a:rPr lang="en-US" dirty="0" smtClean="0"/>
              <a:t>∩ R2 </a:t>
            </a:r>
            <a:r>
              <a:rPr lang="en-US" dirty="0" smtClean="0">
                <a:sym typeface="Wingdings" pitchFamily="2" charset="2"/>
              </a:rPr>
              <a:t> R2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ym typeface="Wingdings" pitchFamily="2" charset="2"/>
              </a:rPr>
              <a:t>If R is split into R1 and R2, for the decomposition to be lossless then </a:t>
            </a:r>
            <a:r>
              <a:rPr lang="en-US" b="1" dirty="0" smtClean="0">
                <a:sym typeface="Wingdings" pitchFamily="2" charset="2"/>
              </a:rPr>
              <a:t>at least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one</a:t>
            </a:r>
            <a:r>
              <a:rPr lang="en-US" dirty="0" smtClean="0">
                <a:sym typeface="Wingdings" pitchFamily="2" charset="2"/>
              </a:rPr>
              <a:t> of the two should hold true.</a:t>
            </a:r>
            <a:endParaRPr lang="en-US" b="1" dirty="0" smtClean="0"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 smtClean="0"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ym typeface="Wingdings" pitchFamily="2" charset="2"/>
              </a:rPr>
              <a:t>Projecting on R1 and R2, and joining back, results in the relation you started with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727973"/>
      </p:ext>
    </p:extLst>
  </p:cSld>
  <p:clrMapOvr>
    <a:masterClrMapping/>
  </p:clrMapOvr>
  <p:transition spd="slow" advTm="1873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lossless?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ym typeface="Wingdings" pitchFamily="2" charset="2"/>
              </a:rPr>
              <a:t>Ensures that attributes involved in the natural join (R1 </a:t>
            </a:r>
            <a:r>
              <a:rPr lang="en-US" dirty="0" smtClean="0"/>
              <a:t>∩ R2) are a candidate key for at least one of the two relations.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This ensures we can never get the situation where false tuples are generated, as for any value on the join attributes there will be a unique tuple in </a:t>
            </a:r>
            <a:r>
              <a:rPr lang="en-US" b="1" dirty="0" smtClean="0"/>
              <a:t>one </a:t>
            </a:r>
            <a:r>
              <a:rPr lang="en-US" dirty="0" smtClean="0"/>
              <a:t>of the relations.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778465"/>
      </p:ext>
    </p:extLst>
  </p:cSld>
  <p:clrMapOvr>
    <a:masterClrMapping/>
  </p:clrMapOvr>
  <p:transition spd="slow" advTm="3227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66838"/>
            <a:ext cx="80010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smtClean="0"/>
              <a:t> A decomposition is </a:t>
            </a:r>
            <a:r>
              <a:rPr lang="en-US" altLang="en-US" sz="2600" i="1" dirty="0" smtClean="0">
                <a:solidFill>
                  <a:srgbClr val="FF0000"/>
                </a:solidFill>
              </a:rPr>
              <a:t>lossless</a:t>
            </a:r>
            <a:r>
              <a:rPr lang="en-US" altLang="en-US" sz="2600" dirty="0" smtClean="0"/>
              <a:t> if we can recover: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smtClean="0"/>
              <a:t>                 R(</a:t>
            </a:r>
            <a:r>
              <a:rPr lang="en-US" altLang="en-US" sz="2600" u="sng" dirty="0" smtClean="0"/>
              <a:t>A</a:t>
            </a:r>
            <a:r>
              <a:rPr lang="en-US" altLang="en-US" sz="2600" dirty="0" smtClean="0"/>
              <a:t>,B,C)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smtClean="0"/>
              <a:t>             R1(</a:t>
            </a:r>
            <a:r>
              <a:rPr lang="en-US" altLang="en-US" sz="2600" u="sng" dirty="0" smtClean="0"/>
              <a:t>A</a:t>
            </a:r>
            <a:r>
              <a:rPr lang="en-US" altLang="en-US" sz="2600" dirty="0" smtClean="0"/>
              <a:t>,B)      R2(</a:t>
            </a:r>
            <a:r>
              <a:rPr lang="en-US" altLang="en-US" sz="2600" u="sng" dirty="0" smtClean="0"/>
              <a:t>A</a:t>
            </a:r>
            <a:r>
              <a:rPr lang="en-US" altLang="en-US" sz="2600" dirty="0" smtClean="0"/>
              <a:t>,</a:t>
            </a:r>
            <a:r>
              <a:rPr lang="en-US" altLang="en-US" sz="2600" u="sng" dirty="0" smtClean="0"/>
              <a:t>C</a:t>
            </a:r>
            <a:r>
              <a:rPr lang="en-US" altLang="en-US" sz="26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 smtClean="0"/>
              <a:t>                   R’(A,B,C)   should be the same as</a:t>
            </a:r>
            <a:br>
              <a:rPr lang="en-US" altLang="en-US" sz="2600" dirty="0" smtClean="0"/>
            </a:br>
            <a:r>
              <a:rPr lang="en-US" altLang="en-US" sz="2600" dirty="0" smtClean="0"/>
              <a:t>                                    R(A,B,C)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3352800" y="2586038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352800" y="4033838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811463" y="6091238"/>
            <a:ext cx="2524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Must ensure R’ = R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968875" y="2495550"/>
            <a:ext cx="1744663" cy="498475"/>
          </a:xfrm>
          <a:prstGeom prst="wedgeRoundRectCallout">
            <a:avLst>
              <a:gd name="adj1" fmla="val -141083"/>
              <a:gd name="adj2" fmla="val 1273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Decompose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5335588" y="4414838"/>
            <a:ext cx="1290637" cy="498475"/>
          </a:xfrm>
          <a:prstGeom prst="wedgeRoundRectCallout">
            <a:avLst>
              <a:gd name="adj1" fmla="val -193787"/>
              <a:gd name="adj2" fmla="val 780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Recover</a:t>
            </a:r>
          </a:p>
        </p:txBody>
      </p:sp>
      <p:sp>
        <p:nvSpPr>
          <p:cNvPr id="922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Lossless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011552369"/>
      </p:ext>
    </p:extLst>
  </p:cSld>
  <p:clrMapOvr>
    <a:masterClrMapping/>
  </p:clrMapOvr>
  <p:transition spd="slow" advTm="2677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Lossless Decomposition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200" dirty="0" smtClean="0"/>
              <a:t>Sometimes the same set of data is reproduced: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(Word, 100) + (Word, WP) </a:t>
            </a:r>
            <a:r>
              <a:rPr lang="en-US" sz="2000" dirty="0" smtClean="0">
                <a:sym typeface="Wingdings" pitchFamily="2" charset="2"/>
              </a:rPr>
              <a:t> (Word, 100, WP)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(Oracle, 1000) + (Oracle, DB) </a:t>
            </a:r>
            <a:r>
              <a:rPr lang="en-US" sz="2000" dirty="0" smtClean="0">
                <a:sym typeface="Wingdings" pitchFamily="2" charset="2"/>
              </a:rPr>
              <a:t> (</a:t>
            </a:r>
            <a:r>
              <a:rPr lang="en-US" sz="2000" dirty="0" smtClean="0"/>
              <a:t>Oracle</a:t>
            </a:r>
            <a:r>
              <a:rPr lang="en-US" sz="2000" dirty="0" smtClean="0">
                <a:sym typeface="Wingdings" pitchFamily="2" charset="2"/>
              </a:rPr>
              <a:t>, 1000, </a:t>
            </a:r>
            <a:r>
              <a:rPr lang="en-US" sz="2000" dirty="0" smtClean="0"/>
              <a:t>DB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000" dirty="0" smtClean="0"/>
              <a:t>(Access, 100) + (Access, DB) </a:t>
            </a:r>
            <a:r>
              <a:rPr lang="en-US" sz="2000" dirty="0" smtClean="0">
                <a:sym typeface="Wingdings" pitchFamily="2" charset="2"/>
              </a:rPr>
              <a:t> (Access, 100, </a:t>
            </a:r>
            <a:r>
              <a:rPr lang="en-US" sz="2000" dirty="0" smtClean="0"/>
              <a:t>DB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000" dirty="0" smtClean="0"/>
          </a:p>
        </p:txBody>
      </p:sp>
      <p:graphicFrame>
        <p:nvGraphicFramePr>
          <p:cNvPr id="513028" name="Group 4"/>
          <p:cNvGraphicFramePr>
            <a:graphicFrameLocks noGrp="1"/>
          </p:cNvGraphicFramePr>
          <p:nvPr/>
        </p:nvGraphicFramePr>
        <p:xfrm>
          <a:off x="2819400" y="1676400"/>
          <a:ext cx="3429000" cy="1279848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50" name="Group 26"/>
          <p:cNvGraphicFramePr>
            <a:graphicFrameLocks noGrp="1"/>
          </p:cNvGraphicFramePr>
          <p:nvPr/>
        </p:nvGraphicFramePr>
        <p:xfrm>
          <a:off x="1447800" y="3429000"/>
          <a:ext cx="2279650" cy="1279848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67" name="Group 43"/>
          <p:cNvGraphicFramePr>
            <a:graphicFrameLocks noGrp="1"/>
          </p:cNvGraphicFramePr>
          <p:nvPr/>
        </p:nvGraphicFramePr>
        <p:xfrm>
          <a:off x="5486400" y="3429000"/>
          <a:ext cx="2408238" cy="1279848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00" name="Line 60"/>
          <p:cNvSpPr>
            <a:spLocks noChangeShapeType="1"/>
          </p:cNvSpPr>
          <p:nvPr/>
        </p:nvSpPr>
        <p:spPr bwMode="auto">
          <a:xfrm flipH="1">
            <a:off x="2743200" y="2971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>
            <a:off x="5791200" y="2971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5109036"/>
      </p:ext>
    </p:extLst>
  </p:cSld>
  <p:clrMapOvr>
    <a:masterClrMapping/>
  </p:clrMapOvr>
  <p:transition spd="slow" advTm="410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Lossy Decomposition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200" dirty="0" smtClean="0"/>
              <a:t>Sometimes it’s not: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600" dirty="0" smtClean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 smtClean="0"/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smtClean="0"/>
              <a:t>(Word, WP) + (100, WP) </a:t>
            </a:r>
            <a:r>
              <a:rPr lang="en-US" sz="1800" dirty="0" smtClean="0">
                <a:sym typeface="Wingdings" pitchFamily="2" charset="2"/>
              </a:rPr>
              <a:t>= (Word, 100, WP)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smtClean="0"/>
              <a:t>(Oracle, DB) + (1000, DB) </a:t>
            </a:r>
            <a:r>
              <a:rPr lang="en-US" sz="1800" dirty="0" smtClean="0">
                <a:sym typeface="Wingdings" pitchFamily="2" charset="2"/>
              </a:rPr>
              <a:t>=  (</a:t>
            </a:r>
            <a:r>
              <a:rPr lang="en-US" sz="1800" dirty="0" smtClean="0"/>
              <a:t>Oracle</a:t>
            </a:r>
            <a:r>
              <a:rPr lang="en-US" sz="1800" dirty="0" smtClean="0">
                <a:sym typeface="Wingdings" pitchFamily="2" charset="2"/>
              </a:rPr>
              <a:t>, 1000, </a:t>
            </a:r>
            <a:r>
              <a:rPr lang="en-US" sz="1800" dirty="0" smtClean="0"/>
              <a:t>DB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smtClean="0"/>
              <a:t>(Oracle, DB) + (100, DB) </a:t>
            </a:r>
            <a:r>
              <a:rPr lang="en-US" sz="1800" dirty="0" smtClean="0">
                <a:sym typeface="Wingdings" pitchFamily="2" charset="2"/>
              </a:rPr>
              <a:t>= (</a:t>
            </a:r>
            <a:r>
              <a:rPr lang="en-US" sz="1800" dirty="0" smtClean="0"/>
              <a:t>Oracle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b="1" dirty="0" smtClean="0">
                <a:solidFill>
                  <a:srgbClr val="FF0000"/>
                </a:solidFill>
                <a:sym typeface="Wingdings" pitchFamily="2" charset="2"/>
              </a:rPr>
              <a:t>100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dirty="0" smtClean="0"/>
              <a:t>DB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smtClean="0"/>
              <a:t>(Access, DB) + (1000, DB) </a:t>
            </a:r>
            <a:r>
              <a:rPr lang="en-US" sz="1800" dirty="0" smtClean="0">
                <a:sym typeface="Wingdings" pitchFamily="2" charset="2"/>
              </a:rPr>
              <a:t>=  (</a:t>
            </a:r>
            <a:r>
              <a:rPr lang="en-US" sz="1800" dirty="0" smtClean="0"/>
              <a:t>Access</a:t>
            </a:r>
            <a:r>
              <a:rPr lang="en-US" sz="1800" dirty="0" smtClean="0">
                <a:sym typeface="Wingdings" pitchFamily="2" charset="2"/>
              </a:rPr>
              <a:t>, </a:t>
            </a:r>
            <a:r>
              <a:rPr lang="en-US" sz="1800" b="1" dirty="0" smtClean="0">
                <a:solidFill>
                  <a:srgbClr val="FF0000"/>
                </a:solidFill>
              </a:rPr>
              <a:t>1000</a:t>
            </a:r>
            <a:r>
              <a:rPr lang="en-US" sz="1800" dirty="0" smtClean="0"/>
              <a:t>, DB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800" dirty="0" smtClean="0"/>
              <a:t>(Access, DB) + (100, DB) </a:t>
            </a:r>
            <a:r>
              <a:rPr lang="en-US" sz="1800" dirty="0" smtClean="0">
                <a:sym typeface="Wingdings" pitchFamily="2" charset="2"/>
              </a:rPr>
              <a:t>= (Access, 100, </a:t>
            </a:r>
            <a:r>
              <a:rPr lang="en-US" sz="1800" dirty="0" smtClean="0"/>
              <a:t>DB</a:t>
            </a:r>
            <a:r>
              <a:rPr lang="en-US" sz="1800" dirty="0" smtClean="0">
                <a:sym typeface="Wingdings" pitchFamily="2" charset="2"/>
              </a:rPr>
              <a:t>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000" dirty="0" smtClean="0"/>
          </a:p>
        </p:txBody>
      </p:sp>
      <p:graphicFrame>
        <p:nvGraphicFramePr>
          <p:cNvPr id="515076" name="Group 4"/>
          <p:cNvGraphicFramePr>
            <a:graphicFrameLocks noGrp="1"/>
          </p:cNvGraphicFramePr>
          <p:nvPr/>
        </p:nvGraphicFramePr>
        <p:xfrm>
          <a:off x="2667000" y="1600200"/>
          <a:ext cx="3429000" cy="1279848"/>
        </p:xfrm>
        <a:graphic>
          <a:graphicData uri="http://schemas.openxmlformats.org/drawingml/2006/table">
            <a:tbl>
              <a:tblPr/>
              <a:tblGrid>
                <a:gridCol w="1258888"/>
                <a:gridCol w="1020762"/>
                <a:gridCol w="114935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098" name="Group 26"/>
          <p:cNvGraphicFramePr>
            <a:graphicFrameLocks noGrp="1"/>
          </p:cNvGraphicFramePr>
          <p:nvPr/>
        </p:nvGraphicFramePr>
        <p:xfrm>
          <a:off x="762000" y="3200400"/>
          <a:ext cx="2408238" cy="1279848"/>
        </p:xfrm>
        <a:graphic>
          <a:graphicData uri="http://schemas.openxmlformats.org/drawingml/2006/table">
            <a:tbl>
              <a:tblPr/>
              <a:tblGrid>
                <a:gridCol w="1258888"/>
                <a:gridCol w="114935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Oracle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115" name="Group 43"/>
          <p:cNvGraphicFramePr>
            <a:graphicFrameLocks noGrp="1"/>
          </p:cNvGraphicFramePr>
          <p:nvPr/>
        </p:nvGraphicFramePr>
        <p:xfrm>
          <a:off x="5562600" y="3124200"/>
          <a:ext cx="2170113" cy="1279848"/>
        </p:xfrm>
        <a:graphic>
          <a:graphicData uri="http://schemas.openxmlformats.org/drawingml/2006/table">
            <a:tbl>
              <a:tblPr/>
              <a:tblGrid>
                <a:gridCol w="1020763"/>
                <a:gridCol w="1149350"/>
              </a:tblGrid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WP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DB</a:t>
                      </a:r>
                    </a:p>
                  </a:txBody>
                  <a:tcPr marT="45681" marB="45681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4" name="Line 60"/>
          <p:cNvSpPr>
            <a:spLocks noChangeShapeType="1"/>
          </p:cNvSpPr>
          <p:nvPr/>
        </p:nvSpPr>
        <p:spPr bwMode="auto">
          <a:xfrm flipH="1">
            <a:off x="1676400" y="2743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6248400" y="25908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Oval 62"/>
          <p:cNvSpPr>
            <a:spLocks noChangeArrowheads="1"/>
          </p:cNvSpPr>
          <p:nvPr/>
        </p:nvSpPr>
        <p:spPr bwMode="auto">
          <a:xfrm>
            <a:off x="6915150" y="1752600"/>
            <a:ext cx="1489075" cy="11366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What’s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wrong?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782540"/>
      </p:ext>
    </p:extLst>
  </p:cSld>
  <p:clrMapOvr>
    <a:masterClrMapping/>
  </p:clrMapOvr>
  <p:transition spd="slow" advTm="769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Decomposing is the act of breaking tables down in order to achieve higher normal form.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Decompositions should always be lossless.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confirms that information in the original relation can be accurately reconstructed based on the decomposed relations.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Remember that for a decomposition to be considered “GOOD” it must also preserve functional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089642288"/>
      </p:ext>
    </p:extLst>
  </p:cSld>
  <p:clrMapOvr>
    <a:masterClrMapping/>
  </p:clrMapOvr>
  <p:transition spd="slow" advTm="52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dependency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dependency is a relationship that exists when one attribute uniquely determines another attribute.</a:t>
            </a:r>
          </a:p>
          <a:p>
            <a:r>
              <a:rPr lang="en-US" dirty="0"/>
              <a:t>If R is a relation with attributes X and Y, a functional dependency between the attributes is represented as X-&gt;Y, which specifies Y is functionally dependent on X. Here X is a determinant set and Y is a dependent attribute. Each value of X is associated with precisely one Y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Dependency is when one attribute determines another attribute in a DBMS system. Functional Dependency plays a vital role to find the difference between good and bad database design.</a:t>
            </a:r>
          </a:p>
        </p:txBody>
      </p:sp>
    </p:spTree>
    <p:extLst>
      <p:ext uri="{BB962C8B-B14F-4D97-AF65-F5344CB8AC3E}">
        <p14:creationId xmlns:p14="http://schemas.microsoft.com/office/powerpoint/2010/main" val="349456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943753"/>
              </p:ext>
            </p:extLst>
          </p:nvPr>
        </p:nvGraphicFramePr>
        <p:xfrm>
          <a:off x="457201" y="1143000"/>
          <a:ext cx="7643812" cy="4945221"/>
        </p:xfrm>
        <a:graphic>
          <a:graphicData uri="http://schemas.openxmlformats.org/drawingml/2006/table">
            <a:tbl>
              <a:tblPr/>
              <a:tblGrid>
                <a:gridCol w="3821906"/>
                <a:gridCol w="3821906"/>
              </a:tblGrid>
              <a:tr h="199841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Decomposition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80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F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a rule that suggests if you have a table that appears to contain two entities which are determined by the same primary key then you should consider breaking them up into two different tables.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8F7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7904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Dependent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81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9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displayed on the</a:t>
                      </a:r>
                      <a:r>
                        <a:rPr lang="en-US" b="1">
                          <a:effectLst/>
                        </a:rPr>
                        <a:t> </a:t>
                      </a:r>
                      <a:r>
                        <a:rPr lang="en-US">
                          <a:effectLst/>
                        </a:rPr>
                        <a:t>right side of the functional dependency diagram.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09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904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Determinant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20F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F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displayed on the left side of the functional dependency Diagram.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F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388726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Union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80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0F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It suggests that if two tables are separate, and the PK is the same, you should consider putting them. together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80F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16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F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3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074057"/>
              </p:ext>
            </p:extLst>
          </p:nvPr>
        </p:nvGraphicFramePr>
        <p:xfrm>
          <a:off x="1042988" y="2872581"/>
          <a:ext cx="7058024" cy="1981200"/>
        </p:xfrm>
        <a:graphic>
          <a:graphicData uri="http://schemas.openxmlformats.org/drawingml/2006/table">
            <a:tbl>
              <a:tblPr/>
              <a:tblGrid>
                <a:gridCol w="1764506"/>
                <a:gridCol w="1764506"/>
                <a:gridCol w="1764506"/>
                <a:gridCol w="176450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effectLst/>
                        </a:rPr>
                        <a:t>employee </a:t>
                      </a:r>
                      <a:r>
                        <a:rPr lang="en-US" b="1" dirty="0">
                          <a:effectLst/>
                        </a:rPr>
                        <a:t>number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D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Employee Name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C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EA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Salary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EA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6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City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E6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C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E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Dana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C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FA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50000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FA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D7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San Francisco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8D7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E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E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Francis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E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E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38000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E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London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8E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8F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FA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Andrew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D3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C6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25000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C6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F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Tokyo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8F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F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52819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In this example, if we know the value of Employee number, we can obtain Employee Name, city, salary, etc.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By this, we can say that the city, Employee Name, and salary are functionally depended on Employee number.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0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-5"/>
          <a:ext cx="9144000" cy="68580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200"/>
                <a:gridCol w="2362200"/>
                <a:gridCol w="5562600"/>
              </a:tblGrid>
              <a:tr h="549167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Rule</a:t>
                      </a:r>
                      <a:r>
                        <a:rPr lang="en-US" sz="2400" baseline="0" dirty="0" smtClean="0"/>
                        <a:t>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Rule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1307894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The Information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All information</a:t>
                      </a:r>
                      <a:r>
                        <a:rPr lang="en-US" sz="2400" baseline="0" dirty="0" smtClean="0"/>
                        <a:t> in a relational database must be logically represented as column values in rows with in table.</a:t>
                      </a:r>
                      <a:endParaRPr lang="en-US" sz="2400" dirty="0"/>
                    </a:p>
                  </a:txBody>
                  <a:tcPr/>
                </a:tc>
              </a:tr>
              <a:tr h="1600420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Guaranteed Access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Every value in</a:t>
                      </a:r>
                      <a:r>
                        <a:rPr lang="en-US" sz="2400" baseline="0" dirty="0" smtClean="0"/>
                        <a:t> a table is guaranteed to be accessible through the combination of  table name, primary key value and column name.</a:t>
                      </a:r>
                      <a:endParaRPr lang="en-US" sz="2400" dirty="0"/>
                    </a:p>
                  </a:txBody>
                  <a:tcPr/>
                </a:tc>
              </a:tr>
              <a:tr h="1307894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Systematic</a:t>
                      </a:r>
                      <a:r>
                        <a:rPr lang="en-US" sz="2400" baseline="0" dirty="0" smtClean="0"/>
                        <a:t> treatment of Null Values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values must be represented and treated in a systematic way, independent of data type.</a:t>
                      </a:r>
                      <a:endParaRPr lang="en-US" sz="2400" dirty="0"/>
                    </a:p>
                  </a:txBody>
                  <a:tcPr/>
                </a:tc>
              </a:tr>
              <a:tr h="2092629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Dynamic</a:t>
                      </a:r>
                      <a:r>
                        <a:rPr lang="en-US" sz="2400" baseline="0" dirty="0" smtClean="0"/>
                        <a:t> on line catalog based on relational model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/>
                        <a:t>Meta data must be stored and managed</a:t>
                      </a:r>
                      <a:r>
                        <a:rPr lang="en-US" sz="2400" baseline="0" dirty="0" smtClean="0"/>
                        <a:t> as ordinary data that is , in table within database.  Such data must be  available  to the authorized user.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Multivalued dependency:</a:t>
            </a: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Trivial functional dependency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:</a:t>
            </a:r>
          </a:p>
          <a:p>
            <a:r>
              <a:rPr lang="en-US" b="1" dirty="0" smtClean="0">
                <a:solidFill>
                  <a:srgbClr val="222222"/>
                </a:solidFill>
                <a:latin typeface="Source Sans Pro"/>
              </a:rPr>
              <a:t>Transitive 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dependency</a:t>
            </a:r>
            <a:r>
              <a:rPr lang="en-US" b="1" dirty="0" smtClean="0">
                <a:solidFill>
                  <a:srgbClr val="222222"/>
                </a:solidFill>
                <a:latin typeface="Source Sans Pro"/>
              </a:rPr>
              <a:t>:</a:t>
            </a:r>
          </a:p>
          <a:p>
            <a:r>
              <a:rPr lang="en-US" b="1" dirty="0" smtClean="0">
                <a:solidFill>
                  <a:srgbClr val="222222"/>
                </a:solidFill>
                <a:latin typeface="Source Sans Pro"/>
              </a:rPr>
              <a:t>Partial Dependency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9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Multivalued dependency occurs in the situation where there are multiple independent multivalued attributes in a single table. A multivalued dependency is a complete constraint between two sets of attributes in a relation. It requires that certain tuples be present in a relation.</a:t>
            </a:r>
          </a:p>
        </p:txBody>
      </p:sp>
    </p:spTree>
    <p:extLst>
      <p:ext uri="{BB962C8B-B14F-4D97-AF65-F5344CB8AC3E}">
        <p14:creationId xmlns:p14="http://schemas.microsoft.com/office/powerpoint/2010/main" val="761873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639542"/>
              </p:ext>
            </p:extLst>
          </p:nvPr>
        </p:nvGraphicFramePr>
        <p:xfrm>
          <a:off x="685800" y="762000"/>
          <a:ext cx="7848600" cy="2438400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Car_model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8B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D2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Maf_year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0D2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D2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Color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8D2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H001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8C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D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E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Metallic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E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H001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D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2017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E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E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8E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H005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E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2018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DD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D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Metallic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D0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6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H005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8B9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2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2018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82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E5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Blue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CE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8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8E3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81000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example, </a:t>
            </a:r>
            <a:r>
              <a:rPr lang="en-US" sz="2000" dirty="0" smtClean="0">
                <a:solidFill>
                  <a:srgbClr val="222222"/>
                </a:solidFill>
                <a:latin typeface="Source Sans Pro"/>
              </a:rPr>
              <a:t>: </a:t>
            </a:r>
            <a:r>
              <a:rPr lang="en-US" sz="2000" dirty="0" err="1" smtClean="0">
                <a:solidFill>
                  <a:srgbClr val="222222"/>
                </a:solidFill>
                <a:latin typeface="Source Sans Pro"/>
              </a:rPr>
              <a:t>maf_year</a:t>
            </a:r>
            <a:r>
              <a:rPr lang="en-US" sz="2000" dirty="0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and color are independent of each other but dependent on </a:t>
            </a:r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car_model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. In this example, these two columns are said to be </a:t>
            </a:r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multivalue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 dependent on </a:t>
            </a:r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car_model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.</a:t>
            </a:r>
          </a:p>
          <a:p>
            <a:r>
              <a:rPr lang="en-US" sz="2000" dirty="0">
                <a:solidFill>
                  <a:srgbClr val="222222"/>
                </a:solidFill>
                <a:latin typeface="Source Sans Pro"/>
              </a:rPr>
              <a:t>This dependence can be represented like this:</a:t>
            </a:r>
          </a:p>
          <a:p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car_model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 -&gt; </a:t>
            </a:r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maf_year</a:t>
            </a:r>
            <a:endParaRPr lang="en-US" sz="2000" dirty="0">
              <a:solidFill>
                <a:srgbClr val="222222"/>
              </a:solidFill>
              <a:latin typeface="Source Sans Pro"/>
            </a:endParaRPr>
          </a:p>
          <a:p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car_model</a:t>
            </a:r>
            <a:r>
              <a:rPr lang="en-US" sz="2000" dirty="0">
                <a:solidFill>
                  <a:srgbClr val="222222"/>
                </a:solidFill>
                <a:latin typeface="Source Sans Pro"/>
              </a:rPr>
              <a:t>-&gt; </a:t>
            </a:r>
            <a:r>
              <a:rPr lang="en-US" sz="2000" dirty="0" err="1">
                <a:solidFill>
                  <a:srgbClr val="222222"/>
                </a:solidFill>
                <a:latin typeface="Source Sans Pro"/>
              </a:rPr>
              <a:t>colour</a:t>
            </a:r>
            <a:endParaRPr lang="en-US" sz="2000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7862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Trivial Functional dependency: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Trivial dependency is a set of attributes which are called a trivial if the set of attributes are included in that attribute.</a:t>
            </a:r>
          </a:p>
          <a:p>
            <a:r>
              <a:rPr lang="en-US" dirty="0"/>
              <a:t>So, X -&gt; Y is a trivial functional dependency if Y is a subset of X.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56196"/>
              </p:ext>
            </p:extLst>
          </p:nvPr>
        </p:nvGraphicFramePr>
        <p:xfrm>
          <a:off x="914400" y="5029200"/>
          <a:ext cx="7058026" cy="1706880"/>
        </p:xfrm>
        <a:graphic>
          <a:graphicData uri="http://schemas.openxmlformats.org/drawingml/2006/table">
            <a:tbl>
              <a:tblPr/>
              <a:tblGrid>
                <a:gridCol w="3529013"/>
                <a:gridCol w="35290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Emp_id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4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Emp_name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838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AS555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4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Harry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34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AS811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83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George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E04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AS999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3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4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Kevin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0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3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63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table with two columns </a:t>
            </a:r>
            <a:r>
              <a:rPr lang="en-US" dirty="0" err="1"/>
              <a:t>Emp_id</a:t>
            </a:r>
            <a:r>
              <a:rPr lang="en-US" dirty="0"/>
              <a:t> and </a:t>
            </a:r>
            <a:r>
              <a:rPr lang="en-US" dirty="0" err="1"/>
              <a:t>Emp_name</a:t>
            </a:r>
            <a:r>
              <a:rPr lang="en-US" dirty="0"/>
              <a:t>.</a:t>
            </a:r>
          </a:p>
          <a:p>
            <a:r>
              <a:rPr lang="en-US" dirty="0"/>
              <a:t>{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Emp_name</a:t>
            </a:r>
            <a:r>
              <a:rPr lang="en-US" dirty="0"/>
              <a:t>} -&gt; </a:t>
            </a:r>
            <a:r>
              <a:rPr lang="en-US" dirty="0" err="1"/>
              <a:t>Emp_id</a:t>
            </a:r>
            <a:r>
              <a:rPr lang="en-US" dirty="0"/>
              <a:t> is a trivial functional dependency as </a:t>
            </a:r>
            <a:r>
              <a:rPr lang="en-US" dirty="0" err="1"/>
              <a:t>Emp_id</a:t>
            </a:r>
            <a:r>
              <a:rPr lang="en-US" dirty="0"/>
              <a:t> is a subset of {</a:t>
            </a:r>
            <a:r>
              <a:rPr lang="en-US" dirty="0" err="1"/>
              <a:t>Emp_id,Emp_name</a:t>
            </a:r>
            <a:r>
              <a:rPr lang="en-US" dirty="0"/>
              <a:t>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Dependency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</a:t>
            </a:r>
            <a:r>
              <a:rPr lang="en-US" dirty="0"/>
              <a:t>Dependency occurs when a nonprime attribute is functionally dependent on part of a candidate key.</a:t>
            </a:r>
          </a:p>
          <a:p>
            <a:r>
              <a:rPr lang="en-US" dirty="0"/>
              <a:t>The 2nd Normal Form (2NF) eliminates the Partial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1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60120"/>
              </p:ext>
            </p:extLst>
          </p:nvPr>
        </p:nvGraphicFramePr>
        <p:xfrm>
          <a:off x="1295400" y="4648200"/>
          <a:ext cx="6096000" cy="209169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StudentID</a:t>
                      </a:r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ProjectNo</a:t>
                      </a:r>
                      <a:br>
                        <a:rPr lang="en-US" b="1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StudentName</a:t>
                      </a:r>
                      <a:br>
                        <a:rPr lang="en-US" b="1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ProjectName</a:t>
                      </a:r>
                      <a:r>
                        <a:rPr lang="en-US">
                          <a:effectLst/>
                        </a:rPr>
                        <a:t/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S01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199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Katie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Geo Location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S02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Ollie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Cluster Exploration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1000" y="381000"/>
            <a:ext cx="807720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&lt;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StudentProject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The prime key attributes are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StudentID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and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ProjectNo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As stated, the non-prime attributes i.e.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StudentName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and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ProjectName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should be functionally dependent on part of a candidate key, to be Partial Dependent.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The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StudentName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can be determined by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StudentID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that makes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 the relation Partial Dependent.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The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ProjectName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can be determined by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ProjectID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,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/>
              </a:rPr>
              <a:t>which that the relation Partial Dependent.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1233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778624"/>
              </p:ext>
            </p:extLst>
          </p:nvPr>
        </p:nvGraphicFramePr>
        <p:xfrm>
          <a:off x="838200" y="4800600"/>
          <a:ext cx="7058025" cy="1706880"/>
        </p:xfrm>
        <a:graphic>
          <a:graphicData uri="http://schemas.openxmlformats.org/drawingml/2006/table">
            <a:tbl>
              <a:tblPr/>
              <a:tblGrid>
                <a:gridCol w="2352675"/>
                <a:gridCol w="2352675"/>
                <a:gridCol w="23526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Company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3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CEO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3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8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58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2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Satya Nadella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2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Google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2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Sundar Pichai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83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2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82F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Alibaba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3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2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2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Jack Ma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882E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38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83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31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82D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18701"/>
            <a:ext cx="8991600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Transitive dependency:</a:t>
            </a:r>
          </a:p>
          <a:p>
            <a:r>
              <a:rPr lang="en-US" dirty="0"/>
              <a:t>When an indirect relationship causes functional dependency it is called Transitive Dependency.</a:t>
            </a:r>
          </a:p>
          <a:p>
            <a:r>
              <a:rPr lang="en-US" dirty="0"/>
              <a:t>If  P -&gt; Q and Q -&gt; R is true, then P-&gt; R is a transitive dependency.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Example: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{Company} -&gt; {CEO} (if we know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compay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, we know its CEO's name)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{CEO } -&gt; {Age} If we know the CEO, we know the Age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Therefore according to the rule of rule of transitive dependency: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{ Company} -&gt; {Age} should hold, that makes sense because if we know the company name, we can know his age.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Note: You need to remember that transitive dependency can only occur in a relation of three or more attributes.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049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Normalization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Normalization is a method of organizing the data in the database which helps you to avoid data redundancy, insertion, update &amp; deletion anomaly. It is a process of analyzing the relation schemas based on their different functional dependencies and primary key.</a:t>
            </a:r>
          </a:p>
          <a:p>
            <a:r>
              <a:rPr lang="en-US" dirty="0"/>
              <a:t>Normalization is inherent to relational database theory. It may have the effect of duplicating the same data within the database which may result in the creation of additional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1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182415"/>
                <a:gridCol w="2246586"/>
                <a:gridCol w="5715000"/>
              </a:tblGrid>
              <a:tr h="46401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Rule</a:t>
                      </a:r>
                      <a:r>
                        <a:rPr lang="en-US" sz="2000" baseline="0" dirty="0" smtClean="0"/>
                        <a:t> 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Rule 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711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Comprehensive Data sublanguage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It must support  DDL,DML,data</a:t>
                      </a:r>
                      <a:r>
                        <a:rPr lang="en-US" sz="2000" baseline="0" dirty="0" smtClean="0"/>
                        <a:t> constraints, authorization and transaction management.</a:t>
                      </a:r>
                      <a:endParaRPr lang="en-US" sz="2000" dirty="0"/>
                    </a:p>
                  </a:txBody>
                  <a:tcPr/>
                </a:tc>
              </a:tr>
              <a:tr h="711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View updating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Any view which is theoretically</a:t>
                      </a:r>
                      <a:r>
                        <a:rPr lang="en-US" sz="2000" baseline="0" dirty="0" smtClean="0"/>
                        <a:t> updatable  that must be practically updatable.</a:t>
                      </a:r>
                      <a:endParaRPr lang="en-US" sz="2000" dirty="0"/>
                    </a:p>
                  </a:txBody>
                  <a:tcPr/>
                </a:tc>
              </a:tr>
              <a:tr h="711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r>
                        <a:rPr lang="en-US" sz="2000" baseline="0" dirty="0" smtClean="0"/>
                        <a:t> level update ,insert and delete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Data</a:t>
                      </a:r>
                      <a:r>
                        <a:rPr lang="en-US" sz="2000" baseline="0" dirty="0" smtClean="0"/>
                        <a:t>base must support set level insert update &amp; delete.</a:t>
                      </a:r>
                      <a:endParaRPr lang="en-US" sz="2000" dirty="0"/>
                    </a:p>
                  </a:txBody>
                  <a:tcPr/>
                </a:tc>
              </a:tr>
              <a:tr h="10208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Physical data independence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There</a:t>
                      </a:r>
                      <a:r>
                        <a:rPr lang="en-US" sz="2000" baseline="0" dirty="0" smtClean="0"/>
                        <a:t> should  be no affect on application program and ad hoc  facilities on change in storage structure and access methods.</a:t>
                      </a:r>
                      <a:endParaRPr lang="en-US" sz="2000" dirty="0"/>
                    </a:p>
                  </a:txBody>
                  <a:tcPr/>
                </a:tc>
              </a:tr>
              <a:tr h="10208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Logical data independence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Application</a:t>
                      </a:r>
                      <a:r>
                        <a:rPr lang="en-US" sz="2000" baseline="0" dirty="0" smtClean="0"/>
                        <a:t> program and  ad hoc facilities  are logically un affected  when changes are made in table structure.</a:t>
                      </a:r>
                      <a:endParaRPr lang="en-US" sz="2000" dirty="0"/>
                    </a:p>
                  </a:txBody>
                  <a:tcPr/>
                </a:tc>
              </a:tr>
              <a:tr h="711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Integrity</a:t>
                      </a:r>
                      <a:r>
                        <a:rPr lang="en-US" sz="2000" baseline="0" dirty="0" smtClean="0"/>
                        <a:t> independence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All relational integrity</a:t>
                      </a:r>
                      <a:r>
                        <a:rPr lang="en-US" sz="2000" baseline="0" dirty="0" smtClean="0"/>
                        <a:t> must be definable in relational language.</a:t>
                      </a:r>
                      <a:endParaRPr lang="en-US" sz="2000" dirty="0"/>
                    </a:p>
                  </a:txBody>
                  <a:tcPr/>
                </a:tc>
              </a:tr>
              <a:tr h="79484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</a:t>
                      </a:r>
                      <a:r>
                        <a:rPr lang="en-US" sz="2000" baseline="0" dirty="0" smtClean="0"/>
                        <a:t> independence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End user and application</a:t>
                      </a:r>
                      <a:r>
                        <a:rPr lang="en-US" sz="2000" baseline="0" dirty="0" smtClean="0"/>
                        <a:t> program are unaware and unaffected   by data location.</a:t>
                      </a:r>
                      <a:endParaRPr lang="en-US" sz="2000" dirty="0"/>
                    </a:p>
                  </a:txBody>
                  <a:tcPr/>
                </a:tc>
              </a:tr>
              <a:tr h="71149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Non subversion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If system support low</a:t>
                      </a:r>
                      <a:r>
                        <a:rPr lang="en-US" sz="2000" baseline="0" dirty="0" smtClean="0"/>
                        <a:t> level data access it should not a way to bypass integrity rule.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21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Anomalies in DBMS</a:t>
            </a:r>
          </a:p>
          <a:p>
            <a:r>
              <a:rPr lang="en-US" dirty="0"/>
              <a:t>There are three types of anomalies that occur when the database is not normalized. These are – Insertion, update and deletion anomaly</a:t>
            </a:r>
          </a:p>
        </p:txBody>
      </p:sp>
    </p:spTree>
    <p:extLst>
      <p:ext uri="{BB962C8B-B14F-4D97-AF65-F5344CB8AC3E}">
        <p14:creationId xmlns:p14="http://schemas.microsoft.com/office/powerpoint/2010/main" val="95358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763000" cy="462560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 smtClean="0"/>
              <a:t>To create a table that have the following characteristics</a:t>
            </a:r>
          </a:p>
          <a:p>
            <a:pPr>
              <a:buNone/>
            </a:pPr>
            <a:endParaRPr lang="en-US" sz="3000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Each table represent a single subject. Example A course table will have only data related to course only and student table will have data related to student only.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No data item will be unnecessarily stored in more than one table. The reason for this requirement is to ensure that data are updated in only one place.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All attributes in a table are dependent on the primary key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Normal 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798"/>
          <a:ext cx="8229600" cy="4404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13722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7030A0"/>
                          </a:solidFill>
                        </a:rPr>
                        <a:t>NORMAL</a:t>
                      </a:r>
                      <a:r>
                        <a:rPr lang="en-US" sz="2800" b="1" baseline="0" dirty="0" smtClean="0">
                          <a:solidFill>
                            <a:srgbClr val="7030A0"/>
                          </a:solidFill>
                        </a:rPr>
                        <a:t> FORMS</a:t>
                      </a: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7030A0"/>
                          </a:solidFill>
                        </a:rPr>
                        <a:t>CHARACTERISTICS</a:t>
                      </a: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FISRT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 NORMAL FORM     (1NF)</a:t>
                      </a:r>
                      <a:endParaRPr lang="en-US" dirty="0">
                        <a:solidFill>
                          <a:srgbClr val="C0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NO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 REPEATING GROUPS AND PRIMARY KEY IDENTIFIED</a:t>
                      </a:r>
                      <a:r>
                        <a:rPr lang="en-US" baseline="0" dirty="0" smtClean="0">
                          <a:latin typeface="Arial Rounded MT Bold" pitchFamily="34" charset="0"/>
                        </a:rPr>
                        <a:t>.</a:t>
                      </a:r>
                      <a:endParaRPr lang="en-US" dirty="0"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SECOND NORMAL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 FORM  (2NF)</a:t>
                      </a:r>
                      <a:endParaRPr lang="en-US" dirty="0">
                        <a:solidFill>
                          <a:srgbClr val="0070C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1NF AND NO PARTIAL DEPENDENCY</a:t>
                      </a:r>
                      <a:endParaRPr lang="en-US" dirty="0">
                        <a:solidFill>
                          <a:srgbClr val="0070C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THIRD NORMAL FORM   ( 3NF)</a:t>
                      </a:r>
                      <a:endParaRPr lang="en-US" dirty="0">
                        <a:solidFill>
                          <a:srgbClr val="C0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2NF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 AND NO TRASITIVE DEPENDENCY</a:t>
                      </a:r>
                      <a:endParaRPr lang="en-US" dirty="0">
                        <a:solidFill>
                          <a:srgbClr val="C0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BOYCE-CODD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 NORMAL FORM (BCNF)</a:t>
                      </a:r>
                      <a:endParaRPr lang="en-US" dirty="0">
                        <a:solidFill>
                          <a:srgbClr val="0070C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EVERY DETERMINANT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  <a:latin typeface="Arial Rounded MT Bold" pitchFamily="34" charset="0"/>
                        </a:rPr>
                        <a:t> IS CANDIDATE KEY</a:t>
                      </a:r>
                      <a:endParaRPr lang="en-US" dirty="0">
                        <a:solidFill>
                          <a:srgbClr val="0070C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  <a:tr h="75812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FOURTH  NORMAL FORM (  4NF)</a:t>
                      </a:r>
                      <a:endParaRPr lang="en-US" dirty="0">
                        <a:solidFill>
                          <a:srgbClr val="C0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3NF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  <a:latin typeface="Arial Rounded MT Bold" pitchFamily="34" charset="0"/>
                        </a:rPr>
                        <a:t> AND NO INDEPENDENT MULTI VLAUED DEPENDENCY.</a:t>
                      </a:r>
                      <a:endParaRPr lang="en-US" dirty="0">
                        <a:solidFill>
                          <a:srgbClr val="C00000"/>
                        </a:solidFill>
                        <a:latin typeface="Arial Rounded MT Bol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4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should only have single(atomic) valued attributes/columns.</a:t>
            </a:r>
          </a:p>
          <a:p>
            <a:r>
              <a:rPr lang="en-US" dirty="0"/>
              <a:t>Values stored in a column should be of the same domain</a:t>
            </a:r>
          </a:p>
          <a:p>
            <a:r>
              <a:rPr lang="en-US" dirty="0"/>
              <a:t>All the columns in a table should have unique names.</a:t>
            </a:r>
          </a:p>
          <a:p>
            <a:r>
              <a:rPr lang="en-US" sz="2400" dirty="0">
                <a:latin typeface="Arial Rounded MT Bold" pitchFamily="34" charset="0"/>
              </a:rPr>
              <a:t>NO REPEATING GROUPS AND PRIMARY KEY IDENTIFIED.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5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606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UN-NORMALIZED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45822"/>
              </p:ext>
            </p:extLst>
          </p:nvPr>
        </p:nvGraphicFramePr>
        <p:xfrm>
          <a:off x="0" y="685800"/>
          <a:ext cx="9144002" cy="636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524000"/>
                <a:gridCol w="1066800"/>
                <a:gridCol w="1066800"/>
                <a:gridCol w="2264230"/>
                <a:gridCol w="1306286"/>
                <a:gridCol w="1306286"/>
              </a:tblGrid>
              <a:tr h="775172">
                <a:tc>
                  <a:txBody>
                    <a:bodyPr/>
                    <a:lstStyle/>
                    <a:p>
                      <a:r>
                        <a:rPr lang="en-US" dirty="0" smtClean="0"/>
                        <a:t>PROJ_NUM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CHG_HOUR($)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24,40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40 , 50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357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4149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Amber 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775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DDS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56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4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r>
                        <a:rPr lang="en-US" baseline="0" dirty="0" smtClean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INF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This is done in three steps</a:t>
            </a:r>
          </a:p>
          <a:p>
            <a:pPr marL="633222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Eliminate the repeating groups</a:t>
            </a:r>
            <a:r>
              <a:rPr lang="en-US" dirty="0" smtClean="0"/>
              <a:t>:-</a:t>
            </a:r>
            <a:r>
              <a:rPr lang="en-US" dirty="0" smtClean="0">
                <a:solidFill>
                  <a:srgbClr val="0070C0"/>
                </a:solidFill>
              </a:rPr>
              <a:t>Eliminate repeating group means ,eliminate the null by making sure the each repeating group contain an appropriate data.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identify the primary key:-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PROJ_NUM+EMP_NUM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identify all dependencies:-</a:t>
            </a:r>
          </a:p>
          <a:p>
            <a:pPr marL="633222" indent="-514350">
              <a:buNone/>
            </a:pPr>
            <a:r>
              <a:rPr lang="en-US" sz="1400" b="1" dirty="0" smtClean="0">
                <a:solidFill>
                  <a:srgbClr val="00B0F0"/>
                </a:solidFill>
                <a:latin typeface="Arial Black" pitchFamily="34" charset="0"/>
              </a:rPr>
              <a:t>1NF  </a:t>
            </a: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</a:rPr>
              <a:t>  </a:t>
            </a:r>
          </a:p>
          <a:p>
            <a:pPr marL="633222" indent="-51435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</a:rPr>
              <a:t>PROJ_NUM,EMP_NUM-</a:t>
            </a: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</a:rPr>
              <a:t>PROJ_NAME,EMP_NAME,JOB_CLASS,CHG_HOURS,HOURS.</a:t>
            </a:r>
          </a:p>
          <a:p>
            <a:pPr marL="1410462" lvl="3" indent="-51435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 PROJ_NUM--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1600" b="1" dirty="0" smtClean="0">
                <a:solidFill>
                  <a:srgbClr val="C00000"/>
                </a:solidFill>
              </a:rPr>
              <a:t>  PROJ_NAME.</a:t>
            </a:r>
          </a:p>
          <a:p>
            <a:pPr marL="1410462" lvl="3" indent="-51435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 EMP_NUM-</a:t>
            </a: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EMP_NAME,JOB_C LASS,CHG_HOURS.</a:t>
            </a:r>
          </a:p>
          <a:p>
            <a:pPr marL="1410462" lvl="3" indent="-514350">
              <a:buNone/>
            </a:pPr>
            <a:r>
              <a:rPr lang="en-US" sz="1600" b="1" dirty="0" smtClean="0">
                <a:solidFill>
                  <a:srgbClr val="C00000"/>
                </a:solidFill>
                <a:sym typeface="Wingdings" pitchFamily="2" charset="2"/>
              </a:rPr>
              <a:t>     JOB_CLASS--CHG-HOUR</a:t>
            </a:r>
          </a:p>
        </p:txBody>
      </p:sp>
    </p:spTree>
    <p:extLst>
      <p:ext uri="{BB962C8B-B14F-4D97-AF65-F5344CB8AC3E}">
        <p14:creationId xmlns:p14="http://schemas.microsoft.com/office/powerpoint/2010/main" val="2908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007773"/>
              </p:ext>
            </p:extLst>
          </p:nvPr>
        </p:nvGraphicFramePr>
        <p:xfrm>
          <a:off x="0" y="228597"/>
          <a:ext cx="9144002" cy="698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850572"/>
                <a:gridCol w="816428"/>
                <a:gridCol w="1219200"/>
                <a:gridCol w="1828800"/>
                <a:gridCol w="1360716"/>
                <a:gridCol w="1306286"/>
              </a:tblGrid>
              <a:tr h="978433">
                <a:tc>
                  <a:txBody>
                    <a:bodyPr/>
                    <a:lstStyle/>
                    <a:p>
                      <a:r>
                        <a:rPr lang="en-US" dirty="0" smtClean="0"/>
                        <a:t>PROJ_NUM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JOB_CLASS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CHG_HOUR($)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9672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91293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Amber 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829455">
                <a:tc>
                  <a:txBody>
                    <a:bodyPr/>
                    <a:lstStyle/>
                    <a:p>
                      <a:r>
                        <a:rPr lang="en-US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Amber 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DDS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626312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Amber 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Starflight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80558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DSS</a:t>
                      </a:r>
                      <a:r>
                        <a:rPr lang="en-US" baseline="0" dirty="0" smtClean="0"/>
                        <a:t> analyst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r>
              <a:rPr lang="en-US" dirty="0" smtClean="0">
                <a:latin typeface="Algerian" pitchFamily="82" charset="0"/>
              </a:rPr>
              <a:t>Characteristics of 1NF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key attributes are defined.</a:t>
            </a:r>
          </a:p>
          <a:p>
            <a:r>
              <a:rPr lang="en-US" dirty="0" smtClean="0"/>
              <a:t>There is no repeating groups in the table. In other words each row/column intersection contain one and only one value.</a:t>
            </a:r>
          </a:p>
          <a:p>
            <a:r>
              <a:rPr lang="en-US" dirty="0" smtClean="0"/>
              <a:t>All attribute are dependent on the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table to be in the Second Normal Form, it must satisfy two conditions:</a:t>
            </a:r>
          </a:p>
          <a:p>
            <a:r>
              <a:rPr lang="en-US" dirty="0"/>
              <a:t>The table should be in the First Normal Form.</a:t>
            </a:r>
          </a:p>
          <a:p>
            <a:r>
              <a:rPr lang="en-US" dirty="0"/>
              <a:t>There should be no Partial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71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8991600" cy="4625609"/>
          </a:xfrm>
        </p:spPr>
        <p:txBody>
          <a:bodyPr>
            <a:normAutofit fontScale="92500" lnSpcReduction="10000"/>
          </a:bodyPr>
          <a:lstStyle/>
          <a:p>
            <a:pPr marL="633222" indent="-514350">
              <a:buNone/>
            </a:pPr>
            <a:endParaRPr lang="en-US" sz="1400" b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 marL="633222" indent="-514350">
              <a:buNone/>
            </a:pPr>
            <a:r>
              <a:rPr lang="en-US" sz="2000" b="1" dirty="0">
                <a:solidFill>
                  <a:srgbClr val="00B0F0"/>
                </a:solidFill>
                <a:latin typeface="Arial Black" pitchFamily="34" charset="0"/>
              </a:rPr>
              <a:t>2</a:t>
            </a:r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NF</a:t>
            </a:r>
          </a:p>
          <a:p>
            <a:pPr marL="633222" indent="-514350">
              <a:buNone/>
            </a:pP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</a:rPr>
              <a:t>PROJ_NUM,EMP_NUM-</a:t>
            </a: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  <a:sym typeface="Wingdings" pitchFamily="2" charset="2"/>
              </a:rPr>
              <a:t></a:t>
            </a:r>
            <a:r>
              <a:rPr lang="en-US" sz="1400" b="1" dirty="0" smtClean="0">
                <a:solidFill>
                  <a:srgbClr val="C00000"/>
                </a:solidFill>
                <a:latin typeface="Arial Black" pitchFamily="34" charset="0"/>
              </a:rPr>
              <a:t>PROJ_NAME,EMP_NAME,JOB_CLASS,CHG_HOURS,HOURS.</a:t>
            </a:r>
          </a:p>
          <a:p>
            <a:pPr marL="633222" indent="-514350">
              <a:buNone/>
            </a:pPr>
            <a:endParaRPr lang="en-US" sz="1400" b="1" dirty="0" smtClean="0">
              <a:solidFill>
                <a:srgbClr val="C00000"/>
              </a:solidFill>
              <a:latin typeface="Arial Black" pitchFamily="34" charset="0"/>
            </a:endParaRPr>
          </a:p>
          <a:p>
            <a:pPr marL="633222" indent="-514350">
              <a:buNone/>
            </a:pPr>
            <a:r>
              <a:rPr lang="en-US" sz="1600" b="1" dirty="0" smtClean="0">
                <a:solidFill>
                  <a:srgbClr val="00B0F0"/>
                </a:solidFill>
                <a:latin typeface="Arial Black" pitchFamily="34" charset="0"/>
              </a:rPr>
              <a:t>PARTIAL DEPENDENCY:- </a:t>
            </a:r>
            <a:r>
              <a:rPr lang="en-US" sz="1600" b="1" dirty="0" smtClean="0">
                <a:latin typeface="Arial Black" pitchFamily="34" charset="0"/>
              </a:rPr>
              <a:t>A dependency based on only part of composite 				   primary  key is called partial dependency.</a:t>
            </a:r>
          </a:p>
          <a:p>
            <a:pPr marL="1410462" lvl="3" indent="-514350">
              <a:buNone/>
            </a:pP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Example    </a:t>
            </a:r>
          </a:p>
          <a:p>
            <a:pPr marL="1410462" lvl="3" indent="-51435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</a:rPr>
              <a:t>PROJ_NUM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1900" b="1" dirty="0" smtClean="0">
                <a:solidFill>
                  <a:srgbClr val="C00000"/>
                </a:solidFill>
              </a:rPr>
              <a:t>  PROJ_NAME.</a:t>
            </a:r>
          </a:p>
          <a:p>
            <a:pPr marL="1410462" lvl="3" indent="-514350"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EMP_NUM</a:t>
            </a: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EMP_NAME,JOB_C LASS,CHG_HOURS.</a:t>
            </a:r>
          </a:p>
          <a:p>
            <a:pPr marL="1410462" lvl="3" indent="-514350">
              <a:buNone/>
            </a:pPr>
            <a:r>
              <a:rPr lang="en-US" sz="1900" b="1" dirty="0" smtClean="0">
                <a:solidFill>
                  <a:srgbClr val="C00000"/>
                </a:solidFill>
                <a:sym typeface="Wingdings" pitchFamily="2" charset="2"/>
              </a:rPr>
              <a:t>.     </a:t>
            </a:r>
          </a:p>
          <a:p>
            <a:pPr marL="633222" indent="-514350" algn="just">
              <a:buNone/>
            </a:pP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TRANSITIVE DEPEDENCY:-</a:t>
            </a:r>
            <a:r>
              <a:rPr lang="en-US" sz="2400" b="1" dirty="0" smtClean="0">
                <a:sym typeface="Wingdings" pitchFamily="2" charset="2"/>
              </a:rPr>
              <a:t>Transitive dependency is a dependency of one nonprime attribute on another nonprime attribute is called  transitive dependency</a:t>
            </a: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. </a:t>
            </a:r>
          </a:p>
          <a:p>
            <a:pPr marL="633222" indent="-514350" algn="just">
              <a:buNone/>
            </a:pP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example</a:t>
            </a:r>
          </a:p>
          <a:p>
            <a:pPr marL="633222" indent="-514350">
              <a:buNone/>
            </a:pP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		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    JOB_CLASSCHG_HOUR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Decomposition?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Decomposition – the process of breaking down in parts or elements.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Decomposition in database means breaking tables down into multiple tables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From Database perspective means going to a higher normal form</a:t>
            </a:r>
          </a:p>
        </p:txBody>
      </p:sp>
    </p:spTree>
    <p:extLst>
      <p:ext uri="{BB962C8B-B14F-4D97-AF65-F5344CB8AC3E}">
        <p14:creationId xmlns:p14="http://schemas.microsoft.com/office/powerpoint/2010/main" val="2521258689"/>
      </p:ext>
    </p:extLst>
  </p:cSld>
  <p:clrMapOvr>
    <a:masterClrMapping/>
  </p:clrMapOvr>
  <p:transition spd="slow" advTm="24151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Conversion to 2NF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There are only two steps to convert 1NF to 2 NF.</a:t>
            </a:r>
          </a:p>
          <a:p>
            <a:pPr marL="633222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Write Each key component on separate line</a:t>
            </a:r>
          </a:p>
          <a:p>
            <a:pPr marL="1191006" lvl="2" indent="-514350">
              <a:buFont typeface="+mj-lt"/>
              <a:buAutoNum type="alpha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PROJ_NUM</a:t>
            </a:r>
          </a:p>
          <a:p>
            <a:pPr marL="1191006" lvl="2" indent="-514350">
              <a:buFont typeface="+mj-lt"/>
              <a:buAutoNum type="alpha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EMP_NUM</a:t>
            </a:r>
          </a:p>
          <a:p>
            <a:pPr marL="1191006" lvl="2" indent="-514350">
              <a:buFont typeface="+mj-lt"/>
              <a:buAutoNum type="alphaU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PROJ_NUM   EMP_NUM</a:t>
            </a:r>
          </a:p>
          <a:p>
            <a:pPr marL="633222" indent="-51435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Here each component will become the key in a new table so original table will be divided in to  three tables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25446" lvl="8" indent="-51435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PROJECT, </a:t>
            </a:r>
          </a:p>
          <a:p>
            <a:pPr marL="2425446" lvl="8" indent="-51435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EMPLOYEE,</a:t>
            </a:r>
          </a:p>
          <a:p>
            <a:pPr marL="2425446" lvl="8" indent="-514350" algn="just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26248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Conversion to 2NF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Rounded MT Bold" pitchFamily="34" charset="0"/>
              </a:rPr>
              <a:t>2. </a:t>
            </a:r>
            <a:r>
              <a:rPr lang="en-US" sz="2800" dirty="0" smtClean="0">
                <a:latin typeface="Arial Rounded MT Bold" pitchFamily="34" charset="0"/>
              </a:rPr>
              <a:t>Assign corresponding dependent attributes</a:t>
            </a:r>
          </a:p>
          <a:p>
            <a:pPr>
              <a:buNone/>
            </a:pPr>
            <a:r>
              <a:rPr lang="en-US" sz="2800" dirty="0" smtClean="0">
                <a:latin typeface="Arial Rounded MT Bold" pitchFamily="34" charset="0"/>
              </a:rPr>
              <a:t>		</a:t>
            </a:r>
          </a:p>
          <a:p>
            <a:pPr>
              <a:buNone/>
            </a:pPr>
            <a:r>
              <a:rPr lang="en-US" sz="2800" dirty="0" smtClean="0">
                <a:latin typeface="Arial Rounded MT Bold" pitchFamily="34" charset="0"/>
              </a:rPr>
              <a:t>	</a:t>
            </a:r>
            <a:r>
              <a:rPr lang="en-US" sz="1800" dirty="0" smtClean="0">
                <a:latin typeface="Arial Rounded MT Bold" pitchFamily="34" charset="0"/>
              </a:rPr>
              <a:t>PROJECT(PROJ_NUM,PROJ_NAME)</a:t>
            </a:r>
          </a:p>
          <a:p>
            <a:pPr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	EMPLOYEE(EMP_NUM,EMP_NAME,JOB_CLASS,CHG_HOURS)</a:t>
            </a:r>
          </a:p>
          <a:p>
            <a:pPr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endParaRPr lang="en-US" sz="18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 Rounded MT Bold" pitchFamily="34" charset="0"/>
              </a:rPr>
              <a:t>    	ASSIGNMENT(PROJ_NUM,EMP_NUM,ASSING_HOURS)</a:t>
            </a:r>
            <a:endParaRPr lang="en-US" sz="1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1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Characteristics of 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Table must be in 1 Normal Form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 it includes no partial dependency; that is no attribute is dependent on only one portion of primary key.</a:t>
            </a:r>
          </a:p>
          <a:p>
            <a:endParaRPr lang="en-US" dirty="0"/>
          </a:p>
          <a:p>
            <a:r>
              <a:rPr lang="en-US" dirty="0"/>
              <a:t>Partial Dependency exists, when for a composite primary key, any attribute in the table depends only on a part of the primary key and not on the complete primary key.</a:t>
            </a:r>
          </a:p>
          <a:p>
            <a:r>
              <a:rPr lang="en-US" dirty="0"/>
              <a:t>To remove Partial dependency, we can divide the table, remove the attribute which is causing partial dependency, and move it to some other table where it fits in well.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It should be in the Second Normal form.</a:t>
            </a:r>
          </a:p>
          <a:p>
            <a:r>
              <a:rPr lang="en-US" dirty="0"/>
              <a:t>And it should not have Transitive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Conversion to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is done in three steps.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Step 1. identify Each New Determinant:-</a:t>
            </a:r>
            <a:r>
              <a:rPr lang="en-US" sz="3500" dirty="0" smtClean="0">
                <a:solidFill>
                  <a:srgbClr val="FF0000"/>
                </a:solidFill>
              </a:rPr>
              <a:t>Determinant:- </a:t>
            </a:r>
            <a:r>
              <a:rPr lang="en-US" sz="3500" dirty="0" smtClean="0"/>
              <a:t>a determinant is any attribute whose value determines other values with in a row. For example  JOB_CLASS.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Step 2.identify dependent Attributes:-</a:t>
            </a:r>
            <a:r>
              <a:rPr lang="en-US" sz="3000" dirty="0" smtClean="0"/>
              <a:t>indentify the attributes that are dependent on determinant identified in  step 1. </a:t>
            </a:r>
          </a:p>
          <a:p>
            <a:pPr algn="just">
              <a:buNone/>
            </a:pPr>
            <a:r>
              <a:rPr lang="en-US" sz="3000" dirty="0" smtClean="0"/>
              <a:t>     Example in this case is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JOB_CLASS</a:t>
            </a:r>
            <a:r>
              <a:rPr lang="en-US" dirty="0" smtClean="0">
                <a:sym typeface="Wingdings" pitchFamily="2" charset="2"/>
              </a:rPr>
              <a:t>CHG_HOURS.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	this will be a new table we may call JOB.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0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Conversion to 3NF   </a:t>
            </a:r>
            <a:r>
              <a:rPr lang="en-US" sz="3200" dirty="0" smtClean="0">
                <a:latin typeface="Algerian" pitchFamily="82" charset="0"/>
              </a:rPr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1"/>
            <a:ext cx="8458200" cy="4876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Step 3:-Remove the Dependent Attribute from 		       transitive Dependency.</a:t>
            </a:r>
          </a:p>
          <a:p>
            <a:pPr>
              <a:buNone/>
            </a:pPr>
            <a:r>
              <a:rPr lang="en-US" dirty="0" smtClean="0"/>
              <a:t>	In this case we will eliminate CHG_HOUR from employee table. So new definition of employee table will be </a:t>
            </a:r>
          </a:p>
          <a:p>
            <a:pPr>
              <a:buNone/>
            </a:pPr>
            <a:r>
              <a:rPr lang="en-US" dirty="0" smtClean="0"/>
              <a:t>     EMP_NUM</a:t>
            </a:r>
            <a:r>
              <a:rPr lang="en-US" dirty="0" smtClean="0">
                <a:sym typeface="Wingdings" pitchFamily="2" charset="2"/>
              </a:rPr>
              <a:t>EMP_NAME,JOB_CLASS.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</a:t>
            </a:r>
            <a:r>
              <a:rPr lang="en-US" dirty="0" err="1" smtClean="0">
                <a:sym typeface="Wingdings" pitchFamily="2" charset="2"/>
              </a:rPr>
              <a:t>job_class</a:t>
            </a:r>
            <a:r>
              <a:rPr lang="en-US" dirty="0" smtClean="0">
                <a:sym typeface="Wingdings" pitchFamily="2" charset="2"/>
              </a:rPr>
              <a:t> will remain with Employee and will serve as Foreign Key(FK).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Conversion to 3NF   </a:t>
            </a:r>
            <a:r>
              <a:rPr lang="en-US" sz="3200" dirty="0" err="1" smtClean="0">
                <a:latin typeface="Algerian" pitchFamily="82" charset="0"/>
              </a:rPr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this process we will have 4 tables</a:t>
            </a:r>
          </a:p>
          <a:p>
            <a:pPr marL="633222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PROJECT(</a:t>
            </a:r>
            <a:r>
              <a:rPr lang="en-US" sz="2400" u="sng" dirty="0" smtClean="0">
                <a:solidFill>
                  <a:srgbClr val="FF0000"/>
                </a:solidFill>
              </a:rPr>
              <a:t>PROJ_NUM</a:t>
            </a:r>
            <a:r>
              <a:rPr lang="en-US" sz="2400" dirty="0" smtClean="0"/>
              <a:t>,PROJ_NAME)</a:t>
            </a:r>
          </a:p>
          <a:p>
            <a:pPr marL="633222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EMPLOYEE(</a:t>
            </a:r>
            <a:r>
              <a:rPr lang="en-US" sz="2400" u="sng" dirty="0" smtClean="0">
                <a:solidFill>
                  <a:srgbClr val="FF0000"/>
                </a:solidFill>
              </a:rPr>
              <a:t>EMP_NUM</a:t>
            </a:r>
            <a:r>
              <a:rPr lang="en-US" sz="2400" dirty="0" smtClean="0"/>
              <a:t>,EMP_NAME,JOB_CLASS)</a:t>
            </a:r>
          </a:p>
          <a:p>
            <a:pPr marL="633222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JOB(</a:t>
            </a:r>
            <a:r>
              <a:rPr lang="en-US" sz="2400" u="sng" dirty="0" smtClean="0">
                <a:solidFill>
                  <a:srgbClr val="FF0000"/>
                </a:solidFill>
              </a:rPr>
              <a:t>JOB_CLASS</a:t>
            </a:r>
            <a:r>
              <a:rPr lang="en-US" sz="2400" dirty="0" smtClean="0"/>
              <a:t>,CHG_HOUR).</a:t>
            </a:r>
          </a:p>
          <a:p>
            <a:pPr marL="633222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ASSINGMENT(</a:t>
            </a:r>
            <a:r>
              <a:rPr lang="en-US" sz="2400" u="sng" dirty="0" smtClean="0">
                <a:solidFill>
                  <a:srgbClr val="FF0000"/>
                </a:solidFill>
              </a:rPr>
              <a:t>PROJ_NUM,EMP_NUM</a:t>
            </a:r>
            <a:r>
              <a:rPr lang="en-US" sz="2400" dirty="0" smtClean="0"/>
              <a:t>,ASSIGN_HOURS)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67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Characteristics of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in 2NF.</a:t>
            </a:r>
          </a:p>
          <a:p>
            <a:r>
              <a:rPr lang="en-US" dirty="0" smtClean="0"/>
              <a:t>In contain no </a:t>
            </a:r>
            <a:r>
              <a:rPr lang="en-US" smtClean="0"/>
              <a:t>transitive dependencies.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replaces a relation with a collection of smaller relations.</a:t>
            </a:r>
          </a:p>
          <a:p>
            <a:r>
              <a:rPr lang="en-US" dirty="0"/>
              <a:t>It breaks the table into multiple tables in a database.</a:t>
            </a:r>
          </a:p>
          <a:p>
            <a:r>
              <a:rPr lang="en-US" dirty="0"/>
              <a:t>It should always be lossless, because it confirms that the information in the original relation can be accurately reconstructed based on the decomposed relations.</a:t>
            </a:r>
          </a:p>
          <a:p>
            <a:r>
              <a:rPr lang="en-US" dirty="0"/>
              <a:t>If there is no proper decomposition of the relation, then it may lead to problems like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5090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of </a:t>
            </a:r>
            <a:r>
              <a:rPr lang="en-US" b="1" dirty="0" smtClean="0"/>
              <a:t>Decomposition </a:t>
            </a:r>
            <a:r>
              <a:rPr lang="en-US" dirty="0" err="1" smtClean="0"/>
              <a:t>Decomposition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 smtClean="0"/>
              <a:t> and Loss less </a:t>
            </a:r>
            <a:r>
              <a:rPr lang="en-US" dirty="0"/>
              <a:t>decomposition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58800"/>
      </p:ext>
    </p:extLst>
  </p:cSld>
  <p:clrMapOvr>
    <a:masterClrMapping/>
  </p:clrMapOvr>
  <p:transition spd="slow" advTm="932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Important that decompositions are “good”,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Two Characteristics of Good Decompositions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1) Lossless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2) Preserve dependencies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4224750"/>
      </p:ext>
    </p:extLst>
  </p:cSld>
  <p:clrMapOvr>
    <a:masterClrMapping/>
  </p:clrMapOvr>
  <p:transition spd="slow" advTm="360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lossless?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Lossless means functioning without a loss.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In other words, retain everything.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Important for databases to have this feature.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616659"/>
      </p:ext>
    </p:extLst>
  </p:cSld>
  <p:clrMapOvr>
    <a:masterClrMapping/>
  </p:clrMapOvr>
  <p:transition spd="slow" advTm="314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a relation schema.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 </a:t>
            </a:r>
            <a:r>
              <a:rPr lang="en-US" i="1" dirty="0" smtClean="0"/>
              <a:t>F</a:t>
            </a:r>
            <a:r>
              <a:rPr lang="en-US" dirty="0" smtClean="0"/>
              <a:t> be a set of functional dependencies on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 and form a decomposition of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decomposition is a lossless-join decomposition of </a:t>
            </a:r>
            <a:r>
              <a:rPr lang="en-US" i="1" dirty="0" smtClean="0"/>
              <a:t>R</a:t>
            </a:r>
            <a:r>
              <a:rPr lang="en-US" dirty="0" smtClean="0"/>
              <a:t> if at least one of the following functional dependencies are in </a:t>
            </a:r>
            <a:r>
              <a:rPr lang="en-US" i="1" dirty="0" smtClean="0"/>
              <a:t>F</a:t>
            </a:r>
            <a:r>
              <a:rPr lang="en-US" i="1" baseline="30000" dirty="0" smtClean="0"/>
              <a:t>+</a:t>
            </a: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1) R1 ∩ R2 </a:t>
            </a:r>
            <a:r>
              <a:rPr lang="en-US" dirty="0" smtClean="0">
                <a:sym typeface="Wingdings" pitchFamily="2" charset="2"/>
              </a:rPr>
              <a:t> R1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sym typeface="Wingdings" pitchFamily="2" charset="2"/>
              </a:rPr>
              <a:t>		2) R1 </a:t>
            </a:r>
            <a:r>
              <a:rPr lang="en-US" dirty="0" smtClean="0"/>
              <a:t>∩ R2 </a:t>
            </a:r>
            <a:r>
              <a:rPr lang="en-US" dirty="0" smtClean="0">
                <a:sym typeface="Wingdings" pitchFamily="2" charset="2"/>
              </a:rPr>
              <a:t> R2</a:t>
            </a:r>
            <a:r>
              <a:rPr lang="en-US" dirty="0" smtClean="0"/>
              <a:t> 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422584"/>
      </p:ext>
    </p:extLst>
  </p:cSld>
  <p:clrMapOvr>
    <a:masterClrMapping/>
  </p:clrMapOvr>
  <p:transition spd="slow" advTm="39055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.7|1.4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.4|1.3|0.9|4.4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2421</Words>
  <Application>Microsoft Office PowerPoint</Application>
  <PresentationFormat>On-screen Show (4:3)</PresentationFormat>
  <Paragraphs>586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Algerian</vt:lpstr>
      <vt:lpstr>Arial</vt:lpstr>
      <vt:lpstr>Arial Black</vt:lpstr>
      <vt:lpstr>Arial Rounded MT Bold</vt:lpstr>
      <vt:lpstr>Calibri</vt:lpstr>
      <vt:lpstr>Open Sans</vt:lpstr>
      <vt:lpstr>Source Sans Pro</vt:lpstr>
      <vt:lpstr>Times New Roman</vt:lpstr>
      <vt:lpstr>Wingdings</vt:lpstr>
      <vt:lpstr>Office Theme</vt:lpstr>
      <vt:lpstr>Codd’s 12 rules </vt:lpstr>
      <vt:lpstr>PowerPoint Presentation</vt:lpstr>
      <vt:lpstr>PowerPoint Presentation</vt:lpstr>
      <vt:lpstr>What is Decomposition?</vt:lpstr>
      <vt:lpstr>PowerPoint Presentation</vt:lpstr>
      <vt:lpstr>properties of Decomposition Decomposition </vt:lpstr>
      <vt:lpstr>Decomposition</vt:lpstr>
      <vt:lpstr>What is lossless?</vt:lpstr>
      <vt:lpstr>Formal Definition</vt:lpstr>
      <vt:lpstr>In Simpler Terms…</vt:lpstr>
      <vt:lpstr>Why lossless?</vt:lpstr>
      <vt:lpstr>Lossless Decomposition</vt:lpstr>
      <vt:lpstr>Lossless Decomposition</vt:lpstr>
      <vt:lpstr>Lossy Decomposition</vt:lpstr>
      <vt:lpstr>Conclusion</vt:lpstr>
      <vt:lpstr>Functional dependency </vt:lpstr>
      <vt:lpstr>PowerPoint Presentation</vt:lpstr>
      <vt:lpstr>Key terms</vt:lpstr>
      <vt:lpstr>PowerPoint Presentation</vt:lpstr>
      <vt:lpstr>Types of Functional Dependencies</vt:lpstr>
      <vt:lpstr>Multivalued dependency </vt:lpstr>
      <vt:lpstr>PowerPoint Presentation</vt:lpstr>
      <vt:lpstr>Trivial Functional dependency: </vt:lpstr>
      <vt:lpstr>PowerPoint Presentation</vt:lpstr>
      <vt:lpstr>Partial Dependency </vt:lpstr>
      <vt:lpstr>PowerPoint Presentation</vt:lpstr>
      <vt:lpstr>PowerPoint Presentation</vt:lpstr>
      <vt:lpstr>The Normalization Process</vt:lpstr>
      <vt:lpstr>Normalization </vt:lpstr>
      <vt:lpstr>PowerPoint Presentation</vt:lpstr>
      <vt:lpstr>Objective of Normalization</vt:lpstr>
      <vt:lpstr>Normal Forms</vt:lpstr>
      <vt:lpstr>1st NF</vt:lpstr>
      <vt:lpstr>UN-NORMALIZED TABLE</vt:lpstr>
      <vt:lpstr>Conversion to INF </vt:lpstr>
      <vt:lpstr>PowerPoint Presentation</vt:lpstr>
      <vt:lpstr>   Characteristics of 1NF</vt:lpstr>
      <vt:lpstr>2NF</vt:lpstr>
      <vt:lpstr>IINF</vt:lpstr>
      <vt:lpstr>Conversion to 2NF</vt:lpstr>
      <vt:lpstr>Conversion to 2NF CONTD.</vt:lpstr>
      <vt:lpstr>Characteristics of 2NF</vt:lpstr>
      <vt:lpstr>3NF</vt:lpstr>
      <vt:lpstr>Conversion to 3NF</vt:lpstr>
      <vt:lpstr>Conversion to 3NF   contd.</vt:lpstr>
      <vt:lpstr>Conversion to 3NF   contd</vt:lpstr>
      <vt:lpstr>Characteristics of 3NF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 and  Normalization</dc:title>
  <dc:creator>Mahesh Chaturvedi</dc:creator>
  <cp:lastModifiedBy>Ajay bvimr</cp:lastModifiedBy>
  <cp:revision>46</cp:revision>
  <dcterms:created xsi:type="dcterms:W3CDTF">2006-08-16T00:00:00Z</dcterms:created>
  <dcterms:modified xsi:type="dcterms:W3CDTF">2019-03-13T10:20:32Z</dcterms:modified>
</cp:coreProperties>
</file>