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2" r:id="rId6"/>
    <p:sldId id="304" r:id="rId7"/>
    <p:sldId id="263" r:id="rId8"/>
    <p:sldId id="313" r:id="rId9"/>
    <p:sldId id="272" r:id="rId10"/>
    <p:sldId id="321" r:id="rId11"/>
    <p:sldId id="322" r:id="rId12"/>
    <p:sldId id="273" r:id="rId13"/>
    <p:sldId id="323" r:id="rId14"/>
    <p:sldId id="274" r:id="rId15"/>
    <p:sldId id="276" r:id="rId16"/>
    <p:sldId id="325" r:id="rId17"/>
    <p:sldId id="278" r:id="rId18"/>
    <p:sldId id="324" r:id="rId19"/>
    <p:sldId id="279" r:id="rId20"/>
    <p:sldId id="327" r:id="rId21"/>
    <p:sldId id="311" r:id="rId22"/>
    <p:sldId id="312" r:id="rId23"/>
    <p:sldId id="328" r:id="rId24"/>
    <p:sldId id="329" r:id="rId25"/>
    <p:sldId id="280" r:id="rId26"/>
    <p:sldId id="331" r:id="rId27"/>
    <p:sldId id="332" r:id="rId28"/>
    <p:sldId id="330" r:id="rId29"/>
    <p:sldId id="283" r:id="rId30"/>
    <p:sldId id="284" r:id="rId31"/>
    <p:sldId id="286" r:id="rId32"/>
    <p:sldId id="287" r:id="rId33"/>
    <p:sldId id="288" r:id="rId34"/>
    <p:sldId id="298" r:id="rId35"/>
    <p:sldId id="299" r:id="rId36"/>
    <p:sldId id="289" r:id="rId37"/>
    <p:sldId id="318" r:id="rId38"/>
    <p:sldId id="335" r:id="rId39"/>
    <p:sldId id="333" r:id="rId40"/>
    <p:sldId id="334" r:id="rId41"/>
    <p:sldId id="316" r:id="rId42"/>
    <p:sldId id="291" r:id="rId43"/>
    <p:sldId id="261" r:id="rId44"/>
    <p:sldId id="300"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94660"/>
  </p:normalViewPr>
  <p:slideViewPr>
    <p:cSldViewPr snapToGrid="0">
      <p:cViewPr varScale="1">
        <p:scale>
          <a:sx n="70" d="100"/>
          <a:sy n="70" d="100"/>
        </p:scale>
        <p:origin x="81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6EA6B-FF4B-45F3-9195-A4CD0EA09AEA}" type="datetimeFigureOut">
              <a:rPr lang="en-IN" smtClean="0"/>
              <a:pPr/>
              <a:t>06-03-2019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736D2-0E87-475A-A22B-FA478739BDF0}" type="slidenum">
              <a:rPr lang="en-IN" smtClean="0"/>
              <a:pPr/>
              <a:t>‹#›</a:t>
            </a:fld>
            <a:endParaRPr lang="en-IN"/>
          </a:p>
        </p:txBody>
      </p:sp>
    </p:spTree>
    <p:extLst>
      <p:ext uri="{BB962C8B-B14F-4D97-AF65-F5344CB8AC3E}">
        <p14:creationId xmlns:p14="http://schemas.microsoft.com/office/powerpoint/2010/main" val="336304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F9736D2-0E87-475A-A22B-FA478739BDF0}" type="slidenum">
              <a:rPr lang="en-IN" smtClean="0"/>
              <a:pPr/>
              <a:t>4</a:t>
            </a:fld>
            <a:endParaRPr lang="en-IN"/>
          </a:p>
        </p:txBody>
      </p:sp>
    </p:spTree>
    <p:extLst>
      <p:ext uri="{BB962C8B-B14F-4D97-AF65-F5344CB8AC3E}">
        <p14:creationId xmlns:p14="http://schemas.microsoft.com/office/powerpoint/2010/main" val="420585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736D2-0E87-475A-A22B-FA478739BDF0}" type="slidenum">
              <a:rPr lang="en-IN" smtClean="0"/>
              <a:pPr/>
              <a:t>13</a:t>
            </a:fld>
            <a:endParaRPr lang="en-IN"/>
          </a:p>
        </p:txBody>
      </p:sp>
    </p:spTree>
    <p:extLst>
      <p:ext uri="{BB962C8B-B14F-4D97-AF65-F5344CB8AC3E}">
        <p14:creationId xmlns:p14="http://schemas.microsoft.com/office/powerpoint/2010/main" val="3841884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23C1EA-B91E-44D8-AA06-42A2A94EEB97}"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233527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23C1EA-B91E-44D8-AA06-42A2A94EEB97}"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1650530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23C1EA-B91E-44D8-AA06-42A2A94EEB97}"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95B31F-9D20-4EB5-AEB1-46BADA17939C}"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9696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623C1EA-B91E-44D8-AA06-42A2A94EEB97}" type="datetimeFigureOut">
              <a:rPr lang="en-US" smtClean="0"/>
              <a:pPr/>
              <a:t>3/6/2019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257424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623C1EA-B91E-44D8-AA06-42A2A94EEB97}" type="datetimeFigureOut">
              <a:rPr lang="en-US" smtClean="0"/>
              <a:pPr/>
              <a:t>3/6/2019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95B31F-9D20-4EB5-AEB1-46BADA17939C}"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3153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623C1EA-B91E-44D8-AA06-42A2A94EEB97}" type="datetimeFigureOut">
              <a:rPr lang="en-US" smtClean="0"/>
              <a:pPr/>
              <a:t>3/6/2019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3168817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23C1EA-B91E-44D8-AA06-42A2A94EEB97}"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4159722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23C1EA-B91E-44D8-AA06-42A2A94EEB97}"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216570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23C1EA-B91E-44D8-AA06-42A2A94EEB97}"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1414397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23C1EA-B91E-44D8-AA06-42A2A94EEB97}" type="datetimeFigureOut">
              <a:rPr lang="en-US" smtClean="0"/>
              <a:pPr/>
              <a:t>3/6/2019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361415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23C1EA-B91E-44D8-AA06-42A2A94EEB97}" type="datetimeFigureOut">
              <a:rPr lang="en-US" smtClean="0"/>
              <a:pPr/>
              <a:t>3/6/2019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2735354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23C1EA-B91E-44D8-AA06-42A2A94EEB97}" type="datetimeFigureOut">
              <a:rPr lang="en-US" smtClean="0"/>
              <a:pPr/>
              <a:t>3/6/2019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110880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23C1EA-B91E-44D8-AA06-42A2A94EEB97}" type="datetimeFigureOut">
              <a:rPr lang="en-US" smtClean="0"/>
              <a:pPr/>
              <a:t>3/6/2019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218418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3C1EA-B91E-44D8-AA06-42A2A94EEB97}" type="datetimeFigureOut">
              <a:rPr lang="en-US" smtClean="0"/>
              <a:pPr/>
              <a:t>3/6/2019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196629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23C1EA-B91E-44D8-AA06-42A2A94EEB97}" type="datetimeFigureOut">
              <a:rPr lang="en-US" smtClean="0"/>
              <a:pPr/>
              <a:t>3/6/2019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209914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23C1EA-B91E-44D8-AA06-42A2A94EEB97}" type="datetimeFigureOut">
              <a:rPr lang="en-US" smtClean="0"/>
              <a:pPr/>
              <a:t>3/6/2019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95B31F-9D20-4EB5-AEB1-46BADA17939C}" type="slidenum">
              <a:rPr lang="en-US" smtClean="0"/>
              <a:pPr/>
              <a:t>‹#›</a:t>
            </a:fld>
            <a:endParaRPr lang="en-US"/>
          </a:p>
        </p:txBody>
      </p:sp>
    </p:spTree>
    <p:extLst>
      <p:ext uri="{BB962C8B-B14F-4D97-AF65-F5344CB8AC3E}">
        <p14:creationId xmlns:p14="http://schemas.microsoft.com/office/powerpoint/2010/main" val="109151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623C1EA-B91E-44D8-AA06-42A2A94EEB97}" type="datetimeFigureOut">
              <a:rPr lang="en-US" smtClean="0"/>
              <a:pPr/>
              <a:t>3/6/2019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95B31F-9D20-4EB5-AEB1-46BADA17939C}" type="slidenum">
              <a:rPr lang="en-US" smtClean="0"/>
              <a:pPr/>
              <a:t>‹#›</a:t>
            </a:fld>
            <a:endParaRPr lang="en-US"/>
          </a:p>
        </p:txBody>
      </p:sp>
    </p:spTree>
    <p:extLst>
      <p:ext uri="{BB962C8B-B14F-4D97-AF65-F5344CB8AC3E}">
        <p14:creationId xmlns:p14="http://schemas.microsoft.com/office/powerpoint/2010/main" val="1557275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hyperlink" Target="http://ecomputernotes.com/fundamental/input-output-and-memory/explain-secondary-storage-devices"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Recovery &amp; Security Management</a:t>
            </a:r>
            <a:endParaRPr lang="en-US" dirty="0"/>
          </a:p>
        </p:txBody>
      </p:sp>
      <p:sp>
        <p:nvSpPr>
          <p:cNvPr id="3" name="Subtitle 2"/>
          <p:cNvSpPr>
            <a:spLocks noGrp="1"/>
          </p:cNvSpPr>
          <p:nvPr>
            <p:ph type="subTitle" idx="1"/>
          </p:nvPr>
        </p:nvSpPr>
        <p:spPr/>
        <p:txBody>
          <a:bodyPr/>
          <a:lstStyle/>
          <a:p>
            <a:r>
              <a:rPr lang="en-US" dirty="0" smtClean="0"/>
              <a:t>Unit-6</a:t>
            </a:r>
            <a:endParaRPr lang="en-US" dirty="0"/>
          </a:p>
        </p:txBody>
      </p:sp>
    </p:spTree>
    <p:extLst>
      <p:ext uri="{BB962C8B-B14F-4D97-AF65-F5344CB8AC3E}">
        <p14:creationId xmlns:p14="http://schemas.microsoft.com/office/powerpoint/2010/main" val="2332756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845" y="528575"/>
            <a:ext cx="9184491" cy="1280890"/>
          </a:xfrm>
        </p:spPr>
        <p:txBody>
          <a:bodyPr>
            <a:noAutofit/>
          </a:bodyPr>
          <a:lstStyle/>
          <a:p>
            <a:r>
              <a:rPr lang="en-US" sz="2400" dirty="0"/>
              <a:t>The </a:t>
            </a:r>
            <a:r>
              <a:rPr lang="en-US" sz="2400" b="1" dirty="0">
                <a:solidFill>
                  <a:schemeClr val="tx2"/>
                </a:solidFill>
              </a:rPr>
              <a:t>deferred database modification</a:t>
            </a:r>
            <a:r>
              <a:rPr lang="en-US" sz="2400" dirty="0"/>
              <a:t> </a:t>
            </a:r>
            <a:r>
              <a:rPr lang="en-US" sz="2400" dirty="0" smtClean="0"/>
              <a:t/>
            </a:r>
            <a:br>
              <a:rPr lang="en-US" sz="2400" dirty="0" smtClean="0"/>
            </a:br>
            <a:r>
              <a:rPr lang="en-US" sz="2400" dirty="0" smtClean="0"/>
              <a:t>scheme </a:t>
            </a:r>
            <a:r>
              <a:rPr lang="en-US" sz="2400" dirty="0"/>
              <a:t>records all modifications to the log</a:t>
            </a:r>
            <a:r>
              <a:rPr lang="en-US" sz="2000" dirty="0"/>
              <a:t>, but defers all the </a:t>
            </a:r>
            <a:r>
              <a:rPr lang="en-US" sz="2000" b="1" dirty="0"/>
              <a:t>write</a:t>
            </a:r>
            <a:r>
              <a:rPr lang="en-US" sz="2000" dirty="0"/>
              <a:t>s to after partial commit.</a:t>
            </a:r>
            <a:br>
              <a:rPr lang="en-US" sz="2000" dirty="0"/>
            </a:br>
            <a:endParaRPr lang="en-US" sz="2000" dirty="0"/>
          </a:p>
        </p:txBody>
      </p:sp>
      <p:sp>
        <p:nvSpPr>
          <p:cNvPr id="3" name="Rectangle 2"/>
          <p:cNvSpPr/>
          <p:nvPr/>
        </p:nvSpPr>
        <p:spPr>
          <a:xfrm>
            <a:off x="1460310" y="2105000"/>
            <a:ext cx="10167583" cy="4401205"/>
          </a:xfrm>
          <a:prstGeom prst="rect">
            <a:avLst/>
          </a:prstGeom>
        </p:spPr>
        <p:txBody>
          <a:bodyPr wrap="square">
            <a:spAutoFit/>
          </a:bodyPr>
          <a:lstStyle/>
          <a:p>
            <a:r>
              <a:rPr lang="en-US" sz="2800" dirty="0" smtClean="0">
                <a:solidFill>
                  <a:srgbClr val="333333"/>
                </a:solidFill>
                <a:latin typeface="Helvetica Neue"/>
              </a:rPr>
              <a:t>deferred </a:t>
            </a:r>
            <a:r>
              <a:rPr lang="en-US" sz="2800" dirty="0">
                <a:solidFill>
                  <a:srgbClr val="333333"/>
                </a:solidFill>
                <a:latin typeface="Helvetica Neue"/>
              </a:rPr>
              <a:t>update is to defer or postpone any actual updates to the database itself until the transaction completes its execution successfully and reaches its commit point. During transaction execution, the updates are recorded only in the log and in the transaction workspace. After the transaction reaches its commit point and the log is force-written to disk, the updates are recorded in the database itself. If a transaction fails before reaching its commit point, there is no need to undo any operations, because the transaction has not affected the database in any way.</a:t>
            </a:r>
            <a:endParaRPr lang="en-US" sz="2800" dirty="0"/>
          </a:p>
        </p:txBody>
      </p:sp>
    </p:spTree>
    <p:extLst>
      <p:ext uri="{BB962C8B-B14F-4D97-AF65-F5344CB8AC3E}">
        <p14:creationId xmlns:p14="http://schemas.microsoft.com/office/powerpoint/2010/main" val="355339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55344" y="887105"/>
            <a:ext cx="10426888" cy="6124754"/>
          </a:xfrm>
          <a:prstGeom prst="rect">
            <a:avLst/>
          </a:prstGeom>
        </p:spPr>
        <p:txBody>
          <a:bodyPr wrap="square">
            <a:spAutoFit/>
          </a:bodyPr>
          <a:lstStyle/>
          <a:p>
            <a:r>
              <a:rPr lang="en-US" sz="2800" dirty="0">
                <a:solidFill>
                  <a:srgbClr val="333333"/>
                </a:solidFill>
                <a:latin typeface="Helvetica Neue"/>
              </a:rPr>
              <a:t>The steps involved in the deferred update protocol are as follows:</a:t>
            </a:r>
          </a:p>
          <a:p>
            <a:pPr>
              <a:buFont typeface="+mj-lt"/>
              <a:buAutoNum type="arabicPeriod"/>
            </a:pPr>
            <a:r>
              <a:rPr lang="en-US" sz="2800" dirty="0">
                <a:solidFill>
                  <a:srgbClr val="333333"/>
                </a:solidFill>
                <a:latin typeface="Helvetica Neue"/>
              </a:rPr>
              <a:t>When a transaction starts, write an entry </a:t>
            </a:r>
            <a:r>
              <a:rPr lang="en-US" sz="2800" dirty="0" err="1">
                <a:solidFill>
                  <a:srgbClr val="333333"/>
                </a:solidFill>
                <a:latin typeface="Helvetica Neue"/>
              </a:rPr>
              <a:t>start_transaction</a:t>
            </a:r>
            <a:r>
              <a:rPr lang="en-US" sz="2800" dirty="0">
                <a:solidFill>
                  <a:srgbClr val="333333"/>
                </a:solidFill>
                <a:latin typeface="Helvetica Neue"/>
              </a:rPr>
              <a:t>(T) to the log.</a:t>
            </a:r>
          </a:p>
          <a:p>
            <a:pPr>
              <a:buFont typeface="+mj-lt"/>
              <a:buAutoNum type="arabicPeriod"/>
            </a:pPr>
            <a:r>
              <a:rPr lang="en-US" sz="2800" dirty="0">
                <a:solidFill>
                  <a:srgbClr val="333333"/>
                </a:solidFill>
                <a:latin typeface="Helvetica Neue"/>
              </a:rPr>
              <a:t>When any operation is performed that will change values in the database, write a log entry </a:t>
            </a:r>
            <a:r>
              <a:rPr lang="en-US" sz="2800" dirty="0" err="1">
                <a:solidFill>
                  <a:srgbClr val="333333"/>
                </a:solidFill>
                <a:latin typeface="Helvetica Neue"/>
              </a:rPr>
              <a:t>write_item</a:t>
            </a:r>
            <a:r>
              <a:rPr lang="en-US" sz="2800" dirty="0">
                <a:solidFill>
                  <a:srgbClr val="333333"/>
                </a:solidFill>
                <a:latin typeface="Helvetica Neue"/>
              </a:rPr>
              <a:t>(T, x, </a:t>
            </a:r>
            <a:r>
              <a:rPr lang="en-US" sz="2800" dirty="0" err="1">
                <a:solidFill>
                  <a:srgbClr val="333333"/>
                </a:solidFill>
                <a:latin typeface="Helvetica Neue"/>
              </a:rPr>
              <a:t>old_value</a:t>
            </a:r>
            <a:r>
              <a:rPr lang="en-US" sz="2800" dirty="0">
                <a:solidFill>
                  <a:srgbClr val="333333"/>
                </a:solidFill>
                <a:latin typeface="Helvetica Neue"/>
              </a:rPr>
              <a:t>, </a:t>
            </a:r>
            <a:r>
              <a:rPr lang="en-US" sz="2800" dirty="0" err="1">
                <a:solidFill>
                  <a:srgbClr val="333333"/>
                </a:solidFill>
                <a:latin typeface="Helvetica Neue"/>
              </a:rPr>
              <a:t>new_value</a:t>
            </a:r>
            <a:r>
              <a:rPr lang="en-US" sz="2800" dirty="0">
                <a:solidFill>
                  <a:srgbClr val="333333"/>
                </a:solidFill>
                <a:latin typeface="Helvetica Neue"/>
              </a:rPr>
              <a:t>).</a:t>
            </a:r>
          </a:p>
          <a:p>
            <a:pPr>
              <a:buFont typeface="+mj-lt"/>
              <a:buAutoNum type="arabicPeriod"/>
            </a:pPr>
            <a:r>
              <a:rPr lang="en-US" sz="2800" dirty="0">
                <a:solidFill>
                  <a:srgbClr val="333333"/>
                </a:solidFill>
                <a:latin typeface="Helvetica Neue"/>
              </a:rPr>
              <a:t>When a transaction is about to commit, write a log record of the form commit(T); write all log records to disk.</a:t>
            </a:r>
          </a:p>
          <a:p>
            <a:pPr>
              <a:buFont typeface="+mj-lt"/>
              <a:buAutoNum type="arabicPeriod"/>
            </a:pPr>
            <a:r>
              <a:rPr lang="en-US" sz="2800" dirty="0">
                <a:solidFill>
                  <a:srgbClr val="333333"/>
                </a:solidFill>
                <a:latin typeface="Helvetica Neue"/>
              </a:rPr>
              <a:t>Commit the transaction, using the log to write the updates to the database; the writing of data to disk need not occur immediately.</a:t>
            </a:r>
          </a:p>
          <a:p>
            <a:pPr>
              <a:buFont typeface="+mj-lt"/>
              <a:buAutoNum type="arabicPeriod"/>
            </a:pPr>
            <a:r>
              <a:rPr lang="en-US" sz="2800" dirty="0">
                <a:solidFill>
                  <a:srgbClr val="333333"/>
                </a:solidFill>
                <a:latin typeface="Helvetica Neue"/>
              </a:rPr>
              <a:t>If the transaction aborts, ignore the log records and do not write the changes to disk.</a:t>
            </a:r>
            <a:endParaRPr lang="en-US" sz="2800" b="0" i="0" dirty="0">
              <a:solidFill>
                <a:srgbClr val="333333"/>
              </a:solidFill>
              <a:effectLst/>
              <a:latin typeface="Helvetica Neue"/>
            </a:endParaRPr>
          </a:p>
        </p:txBody>
      </p:sp>
    </p:spTree>
    <p:extLst>
      <p:ext uri="{BB962C8B-B14F-4D97-AF65-F5344CB8AC3E}">
        <p14:creationId xmlns:p14="http://schemas.microsoft.com/office/powerpoint/2010/main" val="186912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Deferred Database Modification</a:t>
            </a:r>
          </a:p>
        </p:txBody>
      </p:sp>
      <p:sp>
        <p:nvSpPr>
          <p:cNvPr id="26627" name="Rectangle 3"/>
          <p:cNvSpPr>
            <a:spLocks noGrp="1" noChangeArrowheads="1"/>
          </p:cNvSpPr>
          <p:nvPr>
            <p:ph type="body" idx="4294967295"/>
          </p:nvPr>
        </p:nvSpPr>
        <p:spPr>
          <a:xfrm>
            <a:off x="736979" y="1457137"/>
            <a:ext cx="10515600" cy="5155204"/>
          </a:xfrm>
        </p:spPr>
        <p:txBody>
          <a:bodyPr>
            <a:noAutofit/>
          </a:bodyPr>
          <a:lstStyle/>
          <a:p>
            <a:r>
              <a:rPr lang="en-US" sz="2400" dirty="0" smtClean="0"/>
              <a:t>Assume </a:t>
            </a:r>
            <a:r>
              <a:rPr lang="en-US" sz="2400" dirty="0"/>
              <a:t>that transactions execute serially</a:t>
            </a:r>
          </a:p>
          <a:p>
            <a:r>
              <a:rPr lang="en-US" sz="2400" dirty="0"/>
              <a:t>Transaction starts by writing </a:t>
            </a:r>
            <a:r>
              <a:rPr lang="en-US" sz="2400" i="1" dirty="0"/>
              <a:t>&lt;T</a:t>
            </a:r>
            <a:r>
              <a:rPr lang="en-US" sz="2400" i="1" baseline="-25000" dirty="0"/>
              <a:t>i</a:t>
            </a:r>
            <a:r>
              <a:rPr lang="en-US" sz="2400" i="1" dirty="0"/>
              <a:t>  </a:t>
            </a:r>
            <a:r>
              <a:rPr lang="en-US" sz="2400" b="1" i="1" dirty="0"/>
              <a:t>start</a:t>
            </a:r>
            <a:r>
              <a:rPr lang="en-US" sz="2400" i="1" dirty="0"/>
              <a:t>&gt; </a:t>
            </a:r>
            <a:r>
              <a:rPr lang="en-US" sz="2400" dirty="0"/>
              <a:t>record to log. </a:t>
            </a:r>
          </a:p>
          <a:p>
            <a:r>
              <a:rPr lang="en-US" sz="2400" dirty="0"/>
              <a:t>A  </a:t>
            </a:r>
            <a:r>
              <a:rPr lang="en-US" sz="2400" b="1" dirty="0"/>
              <a:t>write</a:t>
            </a:r>
            <a:r>
              <a:rPr lang="en-US" sz="2400" dirty="0"/>
              <a:t>(</a:t>
            </a:r>
            <a:r>
              <a:rPr lang="en-US" sz="2400" i="1" dirty="0"/>
              <a:t>X</a:t>
            </a:r>
            <a:r>
              <a:rPr lang="en-US" sz="2400" dirty="0"/>
              <a:t>) operation results in a log record  </a:t>
            </a:r>
            <a:r>
              <a:rPr lang="en-US" sz="2400" i="1" dirty="0"/>
              <a:t>&lt;T</a:t>
            </a:r>
            <a:r>
              <a:rPr lang="en-US" sz="3200" i="1" baseline="-25000" dirty="0"/>
              <a:t>i</a:t>
            </a:r>
            <a:r>
              <a:rPr lang="en-US" sz="2400" i="1" dirty="0"/>
              <a:t>, X, V&gt; </a:t>
            </a:r>
            <a:r>
              <a:rPr lang="en-US" sz="2400" dirty="0"/>
              <a:t>being written, where </a:t>
            </a:r>
            <a:r>
              <a:rPr lang="en-US" sz="2400" i="1" dirty="0"/>
              <a:t>V </a:t>
            </a:r>
            <a:r>
              <a:rPr lang="en-US" sz="2400" dirty="0"/>
              <a:t>is the new value for </a:t>
            </a:r>
            <a:r>
              <a:rPr lang="en-US" sz="2400" i="1" dirty="0"/>
              <a:t>X</a:t>
            </a:r>
            <a:endParaRPr lang="en-US" sz="2400" dirty="0"/>
          </a:p>
          <a:p>
            <a:pPr lvl="1"/>
            <a:r>
              <a:rPr lang="en-US" sz="2000" dirty="0"/>
              <a:t>Note: old value is not needed for this scheme</a:t>
            </a:r>
          </a:p>
          <a:p>
            <a:r>
              <a:rPr lang="en-US" sz="2400" dirty="0"/>
              <a:t>The write is not performed on </a:t>
            </a:r>
            <a:r>
              <a:rPr lang="en-US" sz="2400" i="1" dirty="0"/>
              <a:t>X </a:t>
            </a:r>
            <a:r>
              <a:rPr lang="en-US" sz="2400" dirty="0"/>
              <a:t>at this time, but is deferred.</a:t>
            </a:r>
          </a:p>
          <a:p>
            <a:r>
              <a:rPr lang="en-US" sz="2400" dirty="0"/>
              <a:t>When </a:t>
            </a:r>
            <a:r>
              <a:rPr lang="en-US" sz="2400" i="1" dirty="0"/>
              <a:t>T</a:t>
            </a:r>
            <a:r>
              <a:rPr lang="en-US" sz="2400" i="1" baseline="-25000" dirty="0"/>
              <a:t>i</a:t>
            </a:r>
            <a:r>
              <a:rPr lang="en-US" sz="2400" i="1" dirty="0"/>
              <a:t> </a:t>
            </a:r>
            <a:r>
              <a:rPr lang="en-US" sz="2400" dirty="0"/>
              <a:t>partially commits, &lt;</a:t>
            </a:r>
            <a:r>
              <a:rPr lang="en-US" sz="2400" i="1" dirty="0"/>
              <a:t>T</a:t>
            </a:r>
            <a:r>
              <a:rPr lang="en-US" sz="2400" i="1" baseline="-25000" dirty="0"/>
              <a:t>i</a:t>
            </a:r>
            <a:r>
              <a:rPr lang="en-US" sz="2400" i="1" dirty="0"/>
              <a:t> </a:t>
            </a:r>
            <a:r>
              <a:rPr lang="en-US" sz="2400" b="1" dirty="0"/>
              <a:t>commit</a:t>
            </a:r>
            <a:r>
              <a:rPr lang="en-US" sz="2400" dirty="0"/>
              <a:t>&gt; is written to the log </a:t>
            </a:r>
          </a:p>
          <a:p>
            <a:r>
              <a:rPr lang="en-US" sz="2400" dirty="0"/>
              <a:t>Finally, the log records are read and used to actually execute the previously deferred writes.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rotWithShape="1">
          <a:blip r:embed="rId3"/>
          <a:srcRect l="10594" t="24767" r="40419" b="28491"/>
          <a:stretch/>
        </p:blipFill>
        <p:spPr>
          <a:xfrm>
            <a:off x="246722" y="378449"/>
            <a:ext cx="11330989" cy="6078621"/>
          </a:xfrm>
          <a:prstGeom prst="rect">
            <a:avLst/>
          </a:prstGeom>
        </p:spPr>
      </p:pic>
    </p:spTree>
    <p:extLst>
      <p:ext uri="{BB962C8B-B14F-4D97-AF65-F5344CB8AC3E}">
        <p14:creationId xmlns:p14="http://schemas.microsoft.com/office/powerpoint/2010/main" val="155290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33734" y="232012"/>
            <a:ext cx="10515600" cy="721697"/>
          </a:xfrm>
        </p:spPr>
        <p:txBody>
          <a:bodyPr/>
          <a:lstStyle/>
          <a:p>
            <a:r>
              <a:rPr lang="en-US" dirty="0"/>
              <a:t>Deferred Database Modification (Cont.)</a:t>
            </a:r>
          </a:p>
        </p:txBody>
      </p:sp>
      <p:sp>
        <p:nvSpPr>
          <p:cNvPr id="28675" name="Rectangle 3"/>
          <p:cNvSpPr>
            <a:spLocks noGrp="1" noChangeArrowheads="1"/>
          </p:cNvSpPr>
          <p:nvPr>
            <p:ph type="body" idx="4294967295"/>
          </p:nvPr>
        </p:nvSpPr>
        <p:spPr>
          <a:xfrm>
            <a:off x="1228299" y="1394347"/>
            <a:ext cx="10081145" cy="5359400"/>
          </a:xfrm>
        </p:spPr>
        <p:txBody>
          <a:bodyPr>
            <a:normAutofit/>
          </a:bodyPr>
          <a:lstStyle/>
          <a:p>
            <a:pPr>
              <a:lnSpc>
                <a:spcPct val="90000"/>
              </a:lnSpc>
            </a:pPr>
            <a:r>
              <a:rPr lang="en-US" sz="2400" dirty="0"/>
              <a:t>During </a:t>
            </a:r>
            <a:r>
              <a:rPr lang="en-US" sz="2400" b="1" dirty="0"/>
              <a:t>recovery</a:t>
            </a:r>
            <a:r>
              <a:rPr lang="en-US" sz="2400" dirty="0"/>
              <a:t> after a crash, a transaction needs to be redone if and only if both </a:t>
            </a:r>
            <a:r>
              <a:rPr lang="en-US" sz="2400" i="1" dirty="0"/>
              <a:t>&lt;</a:t>
            </a:r>
            <a:r>
              <a:rPr lang="en-US" sz="2400" i="1" dirty="0" err="1"/>
              <a:t>T</a:t>
            </a:r>
            <a:r>
              <a:rPr lang="en-US" sz="2400" i="1" baseline="-25000" dirty="0" err="1"/>
              <a:t>i</a:t>
            </a:r>
            <a:r>
              <a:rPr lang="en-US" sz="2400" i="1" dirty="0"/>
              <a:t> </a:t>
            </a:r>
            <a:r>
              <a:rPr lang="en-US" sz="2400" b="1" i="1" dirty="0"/>
              <a:t> </a:t>
            </a:r>
            <a:r>
              <a:rPr lang="en-US" sz="2400" b="1" dirty="0"/>
              <a:t>start</a:t>
            </a:r>
            <a:r>
              <a:rPr lang="en-US" sz="2400" dirty="0"/>
              <a:t>&gt; and&lt;</a:t>
            </a:r>
            <a:r>
              <a:rPr lang="en-US" sz="2400" i="1" dirty="0" err="1"/>
              <a:t>T</a:t>
            </a:r>
            <a:r>
              <a:rPr lang="en-US" sz="2400" i="1" baseline="-25000" dirty="0" err="1"/>
              <a:t>i</a:t>
            </a:r>
            <a:r>
              <a:rPr lang="en-US" sz="2400" i="1" baseline="-25000" dirty="0"/>
              <a:t> </a:t>
            </a:r>
            <a:r>
              <a:rPr lang="en-US" sz="2400" b="1" dirty="0"/>
              <a:t>commit</a:t>
            </a:r>
            <a:r>
              <a:rPr lang="en-US" sz="2400" dirty="0"/>
              <a:t>&gt; are there in the log.</a:t>
            </a:r>
          </a:p>
          <a:p>
            <a:pPr>
              <a:lnSpc>
                <a:spcPct val="90000"/>
              </a:lnSpc>
            </a:pPr>
            <a:r>
              <a:rPr lang="en-US" sz="2400" dirty="0"/>
              <a:t>Redoing a transaction </a:t>
            </a:r>
            <a:r>
              <a:rPr lang="en-US" sz="2400" i="1" dirty="0" err="1"/>
              <a:t>T</a:t>
            </a:r>
            <a:r>
              <a:rPr lang="en-US" sz="2400" i="1" baseline="-25000" dirty="0" err="1"/>
              <a:t>i</a:t>
            </a:r>
            <a:r>
              <a:rPr lang="en-US" sz="2400" i="1" dirty="0"/>
              <a:t> </a:t>
            </a:r>
            <a:r>
              <a:rPr lang="en-US" sz="2400" dirty="0"/>
              <a:t>(</a:t>
            </a:r>
            <a:r>
              <a:rPr lang="en-US" sz="2400" b="1" dirty="0"/>
              <a:t> </a:t>
            </a:r>
            <a:r>
              <a:rPr lang="en-US" sz="2400" b="1" dirty="0" err="1"/>
              <a:t>redo</a:t>
            </a:r>
            <a:r>
              <a:rPr lang="en-US" sz="2400" i="1" dirty="0" err="1"/>
              <a:t>T</a:t>
            </a:r>
            <a:r>
              <a:rPr lang="en-US" sz="2400" i="1" baseline="-25000" dirty="0" err="1"/>
              <a:t>i</a:t>
            </a:r>
            <a:r>
              <a:rPr lang="en-US" sz="2400" dirty="0"/>
              <a:t>) sets the value of all data items updated by the transaction to the new values.</a:t>
            </a:r>
          </a:p>
          <a:p>
            <a:pPr>
              <a:lnSpc>
                <a:spcPct val="90000"/>
              </a:lnSpc>
            </a:pPr>
            <a:r>
              <a:rPr lang="en-US" sz="2400" dirty="0"/>
              <a:t>Crashes can occur while </a:t>
            </a:r>
          </a:p>
          <a:p>
            <a:pPr lvl="1">
              <a:lnSpc>
                <a:spcPct val="90000"/>
              </a:lnSpc>
            </a:pPr>
            <a:r>
              <a:rPr lang="en-US" sz="2000" dirty="0"/>
              <a:t>the transaction is executing the original updates, or </a:t>
            </a:r>
          </a:p>
          <a:p>
            <a:pPr lvl="1">
              <a:lnSpc>
                <a:spcPct val="90000"/>
              </a:lnSpc>
            </a:pPr>
            <a:r>
              <a:rPr lang="en-US" sz="2000" dirty="0"/>
              <a:t>while recovery action is being </a:t>
            </a:r>
            <a:r>
              <a:rPr lang="en-US" sz="2000" dirty="0" smtClean="0"/>
              <a:t>taken</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Immediate Database Modification</a:t>
            </a:r>
          </a:p>
        </p:txBody>
      </p:sp>
      <p:sp>
        <p:nvSpPr>
          <p:cNvPr id="32771" name="Rectangle 3"/>
          <p:cNvSpPr>
            <a:spLocks noGrp="1" noChangeArrowheads="1"/>
          </p:cNvSpPr>
          <p:nvPr>
            <p:ph type="body" idx="4294967295"/>
          </p:nvPr>
        </p:nvSpPr>
        <p:spPr>
          <a:xfrm>
            <a:off x="982639" y="1528550"/>
            <a:ext cx="10358651" cy="5227092"/>
          </a:xfrm>
        </p:spPr>
        <p:txBody>
          <a:bodyPr>
            <a:normAutofit/>
          </a:bodyPr>
          <a:lstStyle/>
          <a:p>
            <a:r>
              <a:rPr lang="en-US" dirty="0"/>
              <a:t>The </a:t>
            </a:r>
            <a:r>
              <a:rPr lang="en-US" b="1" dirty="0">
                <a:solidFill>
                  <a:schemeClr val="tx2"/>
                </a:solidFill>
              </a:rPr>
              <a:t>immediate database modification</a:t>
            </a:r>
            <a:r>
              <a:rPr lang="en-US" dirty="0"/>
              <a:t> scheme allows database updates of an uncommitted transaction to be made as the writes are issued</a:t>
            </a:r>
          </a:p>
          <a:p>
            <a:pPr lvl="1"/>
            <a:r>
              <a:rPr lang="en-US" dirty="0"/>
              <a:t>since undoing may be needed, update logs must have both old value and new value</a:t>
            </a:r>
          </a:p>
          <a:p>
            <a:r>
              <a:rPr lang="en-US" dirty="0"/>
              <a:t>Update log record must be written </a:t>
            </a:r>
            <a:r>
              <a:rPr lang="en-US" i="1" dirty="0"/>
              <a:t>before</a:t>
            </a:r>
            <a:r>
              <a:rPr lang="en-US" dirty="0"/>
              <a:t> database item is written</a:t>
            </a:r>
          </a:p>
          <a:p>
            <a:pPr lvl="1"/>
            <a:r>
              <a:rPr lang="en-US" dirty="0"/>
              <a:t>We assume that the log record is output directly to stable storage</a:t>
            </a:r>
          </a:p>
          <a:p>
            <a:pPr lvl="1"/>
            <a:r>
              <a:rPr lang="en-US" dirty="0"/>
              <a:t>Can be extended to postpone log record output, so long as prior to execution of an </a:t>
            </a:r>
            <a:r>
              <a:rPr lang="en-US" b="1" dirty="0"/>
              <a:t>output</a:t>
            </a:r>
            <a:r>
              <a:rPr lang="en-US" dirty="0"/>
              <a:t>(</a:t>
            </a:r>
            <a:r>
              <a:rPr lang="en-US" i="1" dirty="0"/>
              <a:t>B</a:t>
            </a:r>
            <a:r>
              <a:rPr lang="en-US" dirty="0"/>
              <a:t>) operation for a data block B, all log records corresponding to items </a:t>
            </a:r>
            <a:r>
              <a:rPr lang="en-US" i="1" dirty="0"/>
              <a:t>B</a:t>
            </a:r>
            <a:r>
              <a:rPr lang="en-US" dirty="0"/>
              <a:t> must be flushed to stable storage</a:t>
            </a:r>
          </a:p>
          <a:p>
            <a:r>
              <a:rPr lang="en-US" dirty="0"/>
              <a:t>Output of updated blocks can take place at any time before or  after transaction commit</a:t>
            </a:r>
          </a:p>
          <a:p>
            <a:r>
              <a:rPr lang="en-US" dirty="0"/>
              <a:t>Order in which blocks are output can be different from the order in which they are written.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4275" y="1228005"/>
            <a:ext cx="10495128" cy="6001643"/>
          </a:xfrm>
          <a:prstGeom prst="rect">
            <a:avLst/>
          </a:prstGeom>
        </p:spPr>
        <p:txBody>
          <a:bodyPr wrap="square">
            <a:spAutoFit/>
          </a:bodyPr>
          <a:lstStyle/>
          <a:p>
            <a:r>
              <a:rPr lang="en-US" sz="2400" dirty="0">
                <a:solidFill>
                  <a:srgbClr val="333333"/>
                </a:solidFill>
                <a:latin typeface="Arial" panose="020B0604020202020204" pitchFamily="34" charset="0"/>
                <a:cs typeface="Arial" panose="020B0604020202020204" pitchFamily="34" charset="0"/>
              </a:rPr>
              <a:t>In the immediate update techniques, the database may be updated by the operations of a transaction immediately, before the transaction reaches its commit point. However, these operations are typically recorded in the log on disk by force-writing before they are applied to the database, so that recovery is possible</a:t>
            </a:r>
            <a:r>
              <a:rPr lang="en-US" sz="2400" dirty="0" smtClean="0">
                <a:solidFill>
                  <a:srgbClr val="333333"/>
                </a:solidFill>
                <a:latin typeface="Arial" panose="020B0604020202020204" pitchFamily="34" charset="0"/>
                <a:cs typeface="Arial" panose="020B0604020202020204" pitchFamily="34" charset="0"/>
              </a:rPr>
              <a:t>.</a:t>
            </a:r>
          </a:p>
          <a:p>
            <a:endParaRPr lang="en-US" sz="2400" dirty="0">
              <a:solidFill>
                <a:srgbClr val="333333"/>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When a transaction starts, write an entry </a:t>
            </a:r>
            <a:r>
              <a:rPr lang="en-US" sz="2400" dirty="0" err="1">
                <a:latin typeface="Arial" panose="020B0604020202020204" pitchFamily="34" charset="0"/>
                <a:cs typeface="Arial" panose="020B0604020202020204" pitchFamily="34" charset="0"/>
              </a:rPr>
              <a:t>start_transaction</a:t>
            </a:r>
            <a:r>
              <a:rPr lang="en-US" sz="2400" dirty="0">
                <a:latin typeface="Arial" panose="020B0604020202020204" pitchFamily="34" charset="0"/>
                <a:cs typeface="Arial" panose="020B0604020202020204" pitchFamily="34" charset="0"/>
              </a:rPr>
              <a:t>(T) to the log;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When any operation is performed that will change values in the database, write a log entry </a:t>
            </a:r>
            <a:r>
              <a:rPr lang="en-US" sz="2400" dirty="0" err="1">
                <a:latin typeface="Arial" panose="020B0604020202020204" pitchFamily="34" charset="0"/>
                <a:cs typeface="Arial" panose="020B0604020202020204" pitchFamily="34" charset="0"/>
              </a:rPr>
              <a:t>write_item</a:t>
            </a:r>
            <a:r>
              <a:rPr lang="en-US" sz="2400" dirty="0">
                <a:latin typeface="Arial" panose="020B0604020202020204" pitchFamily="34" charset="0"/>
                <a:cs typeface="Arial" panose="020B0604020202020204" pitchFamily="34" charset="0"/>
              </a:rPr>
              <a:t>(T, x, </a:t>
            </a:r>
            <a:r>
              <a:rPr lang="en-US" sz="2400" dirty="0" err="1">
                <a:latin typeface="Arial" panose="020B0604020202020204" pitchFamily="34" charset="0"/>
                <a:cs typeface="Arial" panose="020B0604020202020204" pitchFamily="34" charset="0"/>
              </a:rPr>
              <a:t>old_value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new_value</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Write the log to disk;</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Once the log record is written, write the update to the database buffers;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When convenient, write the database buffers to the disk;</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When a transaction is about to commit, write a log record of the form commit(T);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Write the log to disk</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773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479645" y="174056"/>
            <a:ext cx="9465859" cy="590220"/>
          </a:xfrm>
        </p:spPr>
        <p:txBody>
          <a:bodyPr>
            <a:normAutofit fontScale="90000"/>
          </a:bodyPr>
          <a:lstStyle/>
          <a:p>
            <a:r>
              <a:rPr lang="en-US" dirty="0"/>
              <a:t>Immediate Database Modification (Cont.)</a:t>
            </a:r>
          </a:p>
        </p:txBody>
      </p:sp>
      <p:sp>
        <p:nvSpPr>
          <p:cNvPr id="38915" name="Rectangle 3"/>
          <p:cNvSpPr>
            <a:spLocks noGrp="1" noChangeArrowheads="1"/>
          </p:cNvSpPr>
          <p:nvPr>
            <p:ph type="body" idx="4294967295"/>
          </p:nvPr>
        </p:nvSpPr>
        <p:spPr>
          <a:xfrm>
            <a:off x="1241946" y="1054099"/>
            <a:ext cx="10290412" cy="5264813"/>
          </a:xfrm>
        </p:spPr>
        <p:txBody>
          <a:bodyPr>
            <a:normAutofit/>
          </a:bodyPr>
          <a:lstStyle/>
          <a:p>
            <a:pPr>
              <a:lnSpc>
                <a:spcPct val="90000"/>
              </a:lnSpc>
            </a:pPr>
            <a:r>
              <a:rPr lang="en-US" dirty="0"/>
              <a:t>Recovery procedure has two operations instead of one:</a:t>
            </a:r>
          </a:p>
          <a:p>
            <a:pPr lvl="1">
              <a:lnSpc>
                <a:spcPct val="90000"/>
              </a:lnSpc>
            </a:pPr>
            <a:r>
              <a:rPr lang="en-US" b="1" dirty="0"/>
              <a:t> undo</a:t>
            </a:r>
            <a:r>
              <a:rPr lang="en-US" dirty="0"/>
              <a:t>(</a:t>
            </a:r>
            <a:r>
              <a:rPr lang="en-US" i="1" dirty="0" err="1"/>
              <a:t>T</a:t>
            </a:r>
            <a:r>
              <a:rPr lang="en-US" baseline="-25000" dirty="0" err="1"/>
              <a:t>i</a:t>
            </a:r>
            <a:r>
              <a:rPr lang="en-US" dirty="0"/>
              <a:t>) restores the value of all data items updated by </a:t>
            </a:r>
            <a:r>
              <a:rPr lang="en-US" i="1" dirty="0" err="1"/>
              <a:t>T</a:t>
            </a:r>
            <a:r>
              <a:rPr lang="en-US" i="1" baseline="-25000" dirty="0" err="1"/>
              <a:t>i</a:t>
            </a:r>
            <a:r>
              <a:rPr lang="en-US" dirty="0"/>
              <a:t> to their old values, going backwards from the last log record for </a:t>
            </a:r>
            <a:r>
              <a:rPr lang="en-US" i="1" dirty="0" err="1"/>
              <a:t>T</a:t>
            </a:r>
            <a:r>
              <a:rPr lang="en-US" i="1" baseline="-25000" dirty="0" err="1"/>
              <a:t>i</a:t>
            </a:r>
            <a:endParaRPr lang="en-US" i="1" dirty="0"/>
          </a:p>
          <a:p>
            <a:pPr lvl="1">
              <a:lnSpc>
                <a:spcPct val="90000"/>
              </a:lnSpc>
            </a:pPr>
            <a:r>
              <a:rPr lang="en-US" b="1" dirty="0"/>
              <a:t>redo</a:t>
            </a:r>
            <a:r>
              <a:rPr lang="en-US" dirty="0"/>
              <a:t>(</a:t>
            </a:r>
            <a:r>
              <a:rPr lang="en-US" i="1" dirty="0" err="1"/>
              <a:t>T</a:t>
            </a:r>
            <a:r>
              <a:rPr lang="en-US" baseline="-25000" dirty="0" err="1"/>
              <a:t>i</a:t>
            </a:r>
            <a:r>
              <a:rPr lang="en-US" dirty="0"/>
              <a:t>) sets the value of all data items updated by </a:t>
            </a:r>
            <a:r>
              <a:rPr lang="en-US" i="1" dirty="0" err="1"/>
              <a:t>T</a:t>
            </a:r>
            <a:r>
              <a:rPr lang="en-US" i="1" baseline="-25000" dirty="0" err="1"/>
              <a:t>i</a:t>
            </a:r>
            <a:r>
              <a:rPr lang="en-US" i="1" dirty="0"/>
              <a:t> </a:t>
            </a:r>
            <a:r>
              <a:rPr lang="en-US" dirty="0"/>
              <a:t>to the new values, going forward from the first log record for </a:t>
            </a:r>
            <a:r>
              <a:rPr lang="en-US" i="1" dirty="0" err="1"/>
              <a:t>T</a:t>
            </a:r>
            <a:r>
              <a:rPr lang="en-US" i="1" baseline="-25000" dirty="0" err="1"/>
              <a:t>i</a:t>
            </a:r>
            <a:endParaRPr lang="en-US" i="1" dirty="0"/>
          </a:p>
          <a:p>
            <a:pPr>
              <a:lnSpc>
                <a:spcPct val="90000"/>
              </a:lnSpc>
            </a:pPr>
            <a:r>
              <a:rPr lang="en-US" dirty="0"/>
              <a:t>Both operations must be </a:t>
            </a:r>
            <a:r>
              <a:rPr lang="en-US" b="1" dirty="0">
                <a:solidFill>
                  <a:schemeClr val="tx2"/>
                </a:solidFill>
              </a:rPr>
              <a:t>idempotent</a:t>
            </a:r>
          </a:p>
          <a:p>
            <a:pPr lvl="1">
              <a:lnSpc>
                <a:spcPct val="90000"/>
              </a:lnSpc>
            </a:pPr>
            <a:r>
              <a:rPr lang="en-US" dirty="0"/>
              <a:t>That is, even if the operation is executed multiple times the effect is the same as if it is executed once</a:t>
            </a:r>
          </a:p>
          <a:p>
            <a:pPr lvl="2">
              <a:lnSpc>
                <a:spcPct val="90000"/>
              </a:lnSpc>
            </a:pPr>
            <a:r>
              <a:rPr lang="en-US" dirty="0"/>
              <a:t>Needed since operations may get re-executed during recovery </a:t>
            </a:r>
            <a:endParaRPr lang="en-US" b="1" dirty="0">
              <a:solidFill>
                <a:schemeClr val="tx2"/>
              </a:solidFill>
            </a:endParaRPr>
          </a:p>
          <a:p>
            <a:pPr>
              <a:lnSpc>
                <a:spcPct val="90000"/>
              </a:lnSpc>
            </a:pPr>
            <a:r>
              <a:rPr lang="en-US" dirty="0"/>
              <a:t>When recovering after failure:</a:t>
            </a:r>
          </a:p>
          <a:p>
            <a:pPr lvl="1">
              <a:lnSpc>
                <a:spcPct val="90000"/>
              </a:lnSpc>
            </a:pPr>
            <a:r>
              <a:rPr lang="en-US" dirty="0"/>
              <a:t>Transaction</a:t>
            </a:r>
            <a:r>
              <a:rPr lang="en-US" i="1" dirty="0"/>
              <a:t> </a:t>
            </a:r>
            <a:r>
              <a:rPr lang="en-US" i="1" dirty="0" err="1"/>
              <a:t>T</a:t>
            </a:r>
            <a:r>
              <a:rPr lang="en-US" i="1" baseline="-25000" dirty="0" err="1"/>
              <a:t>i</a:t>
            </a:r>
            <a:r>
              <a:rPr lang="en-US" i="1" dirty="0"/>
              <a:t> </a:t>
            </a:r>
            <a:r>
              <a:rPr lang="en-US" dirty="0"/>
              <a:t>needs to be undone if the log contains the record </a:t>
            </a:r>
            <a:br>
              <a:rPr lang="en-US" dirty="0"/>
            </a:br>
            <a:r>
              <a:rPr lang="en-US" i="1" dirty="0"/>
              <a:t>&lt;</a:t>
            </a:r>
            <a:r>
              <a:rPr lang="en-US" i="1" dirty="0" err="1"/>
              <a:t>T</a:t>
            </a:r>
            <a:r>
              <a:rPr lang="en-US" i="1" baseline="-25000" dirty="0" err="1"/>
              <a:t>i</a:t>
            </a:r>
            <a:r>
              <a:rPr lang="en-US" dirty="0"/>
              <a:t> </a:t>
            </a:r>
            <a:r>
              <a:rPr lang="en-US" b="1" dirty="0"/>
              <a:t>start</a:t>
            </a:r>
            <a:r>
              <a:rPr lang="en-US" i="1" dirty="0"/>
              <a:t>&gt;</a:t>
            </a:r>
            <a:r>
              <a:rPr lang="en-US" dirty="0"/>
              <a:t>, but does not contain the record </a:t>
            </a:r>
            <a:r>
              <a:rPr lang="en-US" i="1" dirty="0"/>
              <a:t>&lt;</a:t>
            </a:r>
            <a:r>
              <a:rPr lang="en-US" i="1" dirty="0" err="1"/>
              <a:t>T</a:t>
            </a:r>
            <a:r>
              <a:rPr lang="en-US" i="1" baseline="-25000" dirty="0" err="1"/>
              <a:t>i</a:t>
            </a:r>
            <a:r>
              <a:rPr lang="en-US" i="1" dirty="0"/>
              <a:t> </a:t>
            </a:r>
            <a:r>
              <a:rPr lang="en-US" b="1" dirty="0"/>
              <a:t>commit</a:t>
            </a:r>
            <a:r>
              <a:rPr lang="en-US" i="1" dirty="0"/>
              <a:t>&gt;</a:t>
            </a:r>
            <a:r>
              <a:rPr lang="en-US" dirty="0"/>
              <a:t>.</a:t>
            </a:r>
          </a:p>
          <a:p>
            <a:pPr lvl="1">
              <a:lnSpc>
                <a:spcPct val="90000"/>
              </a:lnSpc>
            </a:pPr>
            <a:r>
              <a:rPr lang="en-US" dirty="0"/>
              <a:t>Transaction </a:t>
            </a:r>
            <a:r>
              <a:rPr lang="en-US" i="1" dirty="0" err="1"/>
              <a:t>T</a:t>
            </a:r>
            <a:r>
              <a:rPr lang="en-US" i="1" baseline="-25000" dirty="0" err="1"/>
              <a:t>i</a:t>
            </a:r>
            <a:r>
              <a:rPr lang="en-US" i="1" dirty="0"/>
              <a:t> </a:t>
            </a:r>
            <a:r>
              <a:rPr lang="en-US" dirty="0"/>
              <a:t>needs to be redone if the log contains both the record </a:t>
            </a:r>
            <a:r>
              <a:rPr lang="en-US" i="1" dirty="0"/>
              <a:t>&lt;</a:t>
            </a:r>
            <a:r>
              <a:rPr lang="en-US" i="1" dirty="0" err="1"/>
              <a:t>T</a:t>
            </a:r>
            <a:r>
              <a:rPr lang="en-US" i="1" baseline="-25000" dirty="0" err="1"/>
              <a:t>i</a:t>
            </a:r>
            <a:r>
              <a:rPr lang="en-US" i="1" dirty="0"/>
              <a:t> </a:t>
            </a:r>
            <a:r>
              <a:rPr lang="en-US" b="1" dirty="0"/>
              <a:t>start</a:t>
            </a:r>
            <a:r>
              <a:rPr lang="en-US" i="1" dirty="0"/>
              <a:t>&gt;</a:t>
            </a:r>
            <a:r>
              <a:rPr lang="en-US" dirty="0"/>
              <a:t> and the record </a:t>
            </a:r>
            <a:r>
              <a:rPr lang="en-US" i="1" dirty="0"/>
              <a:t>&lt;</a:t>
            </a:r>
            <a:r>
              <a:rPr lang="en-US" i="1" dirty="0" err="1"/>
              <a:t>T</a:t>
            </a:r>
            <a:r>
              <a:rPr lang="en-US" i="1" baseline="-25000" dirty="0" err="1"/>
              <a:t>i</a:t>
            </a:r>
            <a:r>
              <a:rPr lang="en-US" i="1" baseline="-25000" dirty="0"/>
              <a:t> </a:t>
            </a:r>
            <a:r>
              <a:rPr lang="en-US" b="1" dirty="0"/>
              <a:t>commit</a:t>
            </a:r>
            <a:r>
              <a:rPr lang="en-US" i="1" dirty="0"/>
              <a:t>&gt;</a:t>
            </a:r>
            <a:r>
              <a:rPr lang="en-US" dirty="0"/>
              <a:t>.</a:t>
            </a:r>
          </a:p>
          <a:p>
            <a:pPr>
              <a:lnSpc>
                <a:spcPct val="90000"/>
              </a:lnSpc>
            </a:pPr>
            <a:r>
              <a:rPr lang="en-US" dirty="0"/>
              <a:t>Undo operations are performed first, then redo operations.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a:t>
            </a:r>
            <a:endParaRPr lang="en-US" dirty="0"/>
          </a:p>
        </p:txBody>
      </p:sp>
      <p:pic>
        <p:nvPicPr>
          <p:cNvPr id="3" name="Picture 2"/>
          <p:cNvPicPr/>
          <p:nvPr/>
        </p:nvPicPr>
        <p:blipFill rotWithShape="1">
          <a:blip r:embed="rId2"/>
          <a:srcRect l="7212" t="25086" r="40064" b="28164"/>
          <a:stretch/>
        </p:blipFill>
        <p:spPr bwMode="auto">
          <a:xfrm>
            <a:off x="1765427" y="1264555"/>
            <a:ext cx="9316555" cy="49588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03943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36600" y="352426"/>
            <a:ext cx="10947400" cy="790575"/>
          </a:xfrm>
        </p:spPr>
        <p:txBody>
          <a:bodyPr/>
          <a:lstStyle/>
          <a:p>
            <a:r>
              <a:rPr lang="en-US" sz="3000"/>
              <a:t>Immediate DB Modification Recovery Example</a:t>
            </a:r>
            <a:endParaRPr lang="en-US"/>
          </a:p>
        </p:txBody>
      </p:sp>
      <p:sp>
        <p:nvSpPr>
          <p:cNvPr id="40963" name="Rectangle 3"/>
          <p:cNvSpPr>
            <a:spLocks noGrp="1" noChangeArrowheads="1"/>
          </p:cNvSpPr>
          <p:nvPr>
            <p:ph type="body" idx="4294967295"/>
          </p:nvPr>
        </p:nvSpPr>
        <p:spPr>
          <a:xfrm>
            <a:off x="1117600" y="1114425"/>
            <a:ext cx="11074400" cy="4876800"/>
          </a:xfrm>
        </p:spPr>
        <p:txBody>
          <a:bodyPr>
            <a:normAutofit lnSpcReduction="10000"/>
          </a:bodyPr>
          <a:lstStyle/>
          <a:p>
            <a:pPr>
              <a:lnSpc>
                <a:spcPct val="110000"/>
              </a:lnSpc>
              <a:buFont typeface="Monotype Sorts" pitchFamily="2" charset="2"/>
              <a:buNone/>
            </a:pPr>
            <a:r>
              <a:rPr lang="en-US" sz="1800"/>
              <a:t>  Below we show the log as it appears at three instances of time.</a:t>
            </a:r>
          </a:p>
          <a:p>
            <a:pPr>
              <a:lnSpc>
                <a:spcPct val="70000"/>
              </a:lnSpc>
              <a:buFont typeface="Monotype Sorts" pitchFamily="2" charset="2"/>
              <a:buNone/>
            </a:pPr>
            <a:endParaRPr lang="en-US" sz="1800"/>
          </a:p>
          <a:p>
            <a:pPr>
              <a:lnSpc>
                <a:spcPct val="70000"/>
              </a:lnSpc>
              <a:buFont typeface="Monotype Sorts" pitchFamily="2" charset="2"/>
              <a:buNone/>
            </a:pPr>
            <a:endParaRPr lang="en-US" sz="1800"/>
          </a:p>
          <a:p>
            <a:pPr>
              <a:lnSpc>
                <a:spcPct val="70000"/>
              </a:lnSpc>
              <a:buFont typeface="Monotype Sorts" pitchFamily="2" charset="2"/>
              <a:buNone/>
            </a:pPr>
            <a:endParaRPr lang="en-US" sz="1800"/>
          </a:p>
          <a:p>
            <a:pPr>
              <a:lnSpc>
                <a:spcPct val="70000"/>
              </a:lnSpc>
              <a:buFont typeface="Monotype Sorts" pitchFamily="2" charset="2"/>
              <a:buNone/>
            </a:pPr>
            <a:endParaRPr lang="en-US" sz="1800"/>
          </a:p>
          <a:p>
            <a:pPr>
              <a:lnSpc>
                <a:spcPct val="70000"/>
              </a:lnSpc>
              <a:buFont typeface="Monotype Sorts" pitchFamily="2" charset="2"/>
              <a:buNone/>
            </a:pPr>
            <a:endParaRPr lang="en-US" sz="1800"/>
          </a:p>
          <a:p>
            <a:pPr>
              <a:lnSpc>
                <a:spcPct val="70000"/>
              </a:lnSpc>
              <a:buFont typeface="Monotype Sorts" pitchFamily="2" charset="2"/>
              <a:buNone/>
            </a:pPr>
            <a:endParaRPr lang="en-US" sz="1800"/>
          </a:p>
          <a:p>
            <a:pPr>
              <a:lnSpc>
                <a:spcPct val="70000"/>
              </a:lnSpc>
              <a:buFont typeface="Monotype Sorts" pitchFamily="2" charset="2"/>
              <a:buNone/>
            </a:pPr>
            <a:endParaRPr lang="en-US" sz="1800"/>
          </a:p>
          <a:p>
            <a:pPr>
              <a:lnSpc>
                <a:spcPct val="30000"/>
              </a:lnSpc>
              <a:buFont typeface="Monotype Sorts" pitchFamily="2" charset="2"/>
              <a:buNone/>
            </a:pPr>
            <a:endParaRPr lang="en-US" sz="1800"/>
          </a:p>
          <a:p>
            <a:pPr>
              <a:lnSpc>
                <a:spcPct val="70000"/>
              </a:lnSpc>
              <a:buFont typeface="Monotype Sorts" pitchFamily="2" charset="2"/>
              <a:buNone/>
            </a:pPr>
            <a:endParaRPr lang="en-US" sz="1800"/>
          </a:p>
          <a:p>
            <a:pPr>
              <a:lnSpc>
                <a:spcPct val="70000"/>
              </a:lnSpc>
              <a:buFont typeface="Monotype Sorts" pitchFamily="2" charset="2"/>
              <a:buNone/>
            </a:pPr>
            <a:r>
              <a:rPr lang="en-US" sz="1800"/>
              <a:t>Recovery actions in each case above are:</a:t>
            </a:r>
          </a:p>
          <a:p>
            <a:pPr>
              <a:lnSpc>
                <a:spcPct val="80000"/>
              </a:lnSpc>
              <a:buFont typeface="Monotype Sorts" pitchFamily="2" charset="2"/>
              <a:buNone/>
            </a:pPr>
            <a:r>
              <a:rPr lang="en-US" sz="1800"/>
              <a:t>(a)  undo (</a:t>
            </a:r>
            <a:r>
              <a:rPr lang="en-US" sz="1800" i="1"/>
              <a:t>T</a:t>
            </a:r>
            <a:r>
              <a:rPr lang="en-US" sz="1800" baseline="-25000"/>
              <a:t>0</a:t>
            </a:r>
            <a:r>
              <a:rPr lang="en-US" sz="1800"/>
              <a:t>): B is restored to 2000 and A to 1000.</a:t>
            </a:r>
          </a:p>
          <a:p>
            <a:pPr>
              <a:buFont typeface="Monotype Sorts" pitchFamily="2" charset="2"/>
              <a:buNone/>
            </a:pPr>
            <a:r>
              <a:rPr lang="en-US" sz="1800"/>
              <a:t>(b)  undo (</a:t>
            </a:r>
            <a:r>
              <a:rPr lang="en-US" sz="1800" i="1"/>
              <a:t>T</a:t>
            </a:r>
            <a:r>
              <a:rPr lang="en-US" sz="1800" baseline="-25000"/>
              <a:t>1</a:t>
            </a:r>
            <a:r>
              <a:rPr lang="en-US" sz="1800"/>
              <a:t>) and redo (</a:t>
            </a:r>
            <a:r>
              <a:rPr lang="en-US" sz="1800" i="1"/>
              <a:t>T</a:t>
            </a:r>
            <a:r>
              <a:rPr lang="en-US" sz="1800" baseline="-25000"/>
              <a:t>0</a:t>
            </a:r>
            <a:r>
              <a:rPr lang="en-US" sz="1800"/>
              <a:t>): C is restored to 700, and then </a:t>
            </a:r>
            <a:r>
              <a:rPr lang="en-US" sz="1800" i="1"/>
              <a:t>A</a:t>
            </a:r>
            <a:r>
              <a:rPr lang="en-US" sz="1800"/>
              <a:t> and </a:t>
            </a:r>
            <a:r>
              <a:rPr lang="en-US" sz="1800" i="1"/>
              <a:t>B</a:t>
            </a:r>
            <a:r>
              <a:rPr lang="en-US" sz="1800"/>
              <a:t> are  </a:t>
            </a:r>
          </a:p>
          <a:p>
            <a:pPr>
              <a:buFont typeface="Monotype Sorts" pitchFamily="2" charset="2"/>
              <a:buNone/>
            </a:pPr>
            <a:r>
              <a:rPr lang="en-US" sz="1800"/>
              <a:t>       set to 950 and 2050 respectively.</a:t>
            </a:r>
          </a:p>
          <a:p>
            <a:pPr>
              <a:lnSpc>
                <a:spcPct val="80000"/>
              </a:lnSpc>
              <a:buFont typeface="Monotype Sorts" pitchFamily="2" charset="2"/>
              <a:buNone/>
            </a:pPr>
            <a:r>
              <a:rPr lang="en-US" sz="1800"/>
              <a:t>(c)  redo (</a:t>
            </a:r>
            <a:r>
              <a:rPr lang="en-US" sz="1800" i="1"/>
              <a:t>T</a:t>
            </a:r>
            <a:r>
              <a:rPr lang="en-US" sz="1800" baseline="-25000"/>
              <a:t>0</a:t>
            </a:r>
            <a:r>
              <a:rPr lang="en-US" sz="1800"/>
              <a:t>) and redo (</a:t>
            </a:r>
            <a:r>
              <a:rPr lang="en-US" sz="1800" i="1"/>
              <a:t>T</a:t>
            </a:r>
            <a:r>
              <a:rPr lang="en-US" sz="1800" baseline="-25000"/>
              <a:t>1</a:t>
            </a:r>
            <a:r>
              <a:rPr lang="en-US" sz="1800"/>
              <a:t>): A and B are set to 950 and 2050 </a:t>
            </a:r>
          </a:p>
          <a:p>
            <a:pPr>
              <a:lnSpc>
                <a:spcPct val="80000"/>
              </a:lnSpc>
              <a:buFont typeface="Monotype Sorts" pitchFamily="2" charset="2"/>
              <a:buNone/>
            </a:pPr>
            <a:r>
              <a:rPr lang="en-US" sz="1800"/>
              <a:t>       respectively. Then </a:t>
            </a:r>
            <a:r>
              <a:rPr lang="en-US" sz="1800" i="1"/>
              <a:t>C</a:t>
            </a:r>
            <a:r>
              <a:rPr lang="en-US" sz="1800"/>
              <a:t> is set to 600</a:t>
            </a:r>
          </a:p>
        </p:txBody>
      </p:sp>
      <p:pic>
        <p:nvPicPr>
          <p:cNvPr id="40971" name="Picture 11"/>
          <p:cNvPicPr>
            <a:picLocks noChangeAspect="1" noChangeArrowheads="1"/>
          </p:cNvPicPr>
          <p:nvPr/>
        </p:nvPicPr>
        <p:blipFill>
          <a:blip r:embed="rId2" cstate="print"/>
          <a:srcRect l="893" t="28572" r="1785" b="28571"/>
          <a:stretch>
            <a:fillRect/>
          </a:stretch>
        </p:blipFill>
        <p:spPr bwMode="auto">
          <a:xfrm>
            <a:off x="1032934" y="1612900"/>
            <a:ext cx="10151533" cy="2514600"/>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a:xfrm>
            <a:off x="2183642" y="1569493"/>
            <a:ext cx="9320970" cy="4341729"/>
          </a:xfrm>
        </p:spPr>
        <p:txBody>
          <a:bodyPr>
            <a:normAutofit/>
          </a:bodyPr>
          <a:lstStyle/>
          <a:p>
            <a:r>
              <a:rPr lang="en-US" sz="2400" dirty="0" smtClean="0"/>
              <a:t>Database recovery</a:t>
            </a:r>
          </a:p>
          <a:p>
            <a:r>
              <a:rPr lang="en-US" sz="2400" dirty="0" smtClean="0"/>
              <a:t>Types of failures</a:t>
            </a:r>
          </a:p>
          <a:p>
            <a:r>
              <a:rPr lang="en-US" sz="2400" dirty="0" smtClean="0"/>
              <a:t>Storage structure</a:t>
            </a:r>
          </a:p>
          <a:p>
            <a:pPr lvl="1"/>
            <a:r>
              <a:rPr lang="en-US" sz="2000" dirty="0" smtClean="0"/>
              <a:t>Volatile</a:t>
            </a:r>
          </a:p>
          <a:p>
            <a:pPr lvl="1"/>
            <a:r>
              <a:rPr lang="en-US" sz="2000" dirty="0" smtClean="0"/>
              <a:t>Non-volatile</a:t>
            </a:r>
          </a:p>
          <a:p>
            <a:pPr lvl="1"/>
            <a:r>
              <a:rPr lang="en-US" sz="2000" dirty="0" smtClean="0"/>
              <a:t>Stable storage</a:t>
            </a:r>
          </a:p>
          <a:p>
            <a:r>
              <a:rPr lang="en-US" sz="2400" dirty="0" smtClean="0"/>
              <a:t>Data access</a:t>
            </a:r>
          </a:p>
          <a:p>
            <a:r>
              <a:rPr lang="en-US" sz="2400" dirty="0" smtClean="0"/>
              <a:t>Recovery and atomicity</a:t>
            </a:r>
          </a:p>
          <a:p>
            <a:endParaRPr lang="en-US" sz="2400" dirty="0"/>
          </a:p>
        </p:txBody>
      </p:sp>
    </p:spTree>
    <p:extLst>
      <p:ext uri="{BB962C8B-B14F-4D97-AF65-F5344CB8AC3E}">
        <p14:creationId xmlns:p14="http://schemas.microsoft.com/office/powerpoint/2010/main" val="865792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672427"/>
          </a:xfrm>
        </p:spPr>
        <p:txBody>
          <a:bodyPr/>
          <a:lstStyle/>
          <a:p>
            <a:r>
              <a:rPr lang="en-US" dirty="0"/>
              <a:t>Recovery and Atomicity</a:t>
            </a:r>
          </a:p>
        </p:txBody>
      </p:sp>
      <p:sp>
        <p:nvSpPr>
          <p:cNvPr id="3" name="Rectangle 2"/>
          <p:cNvSpPr/>
          <p:nvPr/>
        </p:nvSpPr>
        <p:spPr>
          <a:xfrm>
            <a:off x="1241945" y="1455972"/>
            <a:ext cx="10604311" cy="5016758"/>
          </a:xfrm>
          <a:prstGeom prst="rect">
            <a:avLst/>
          </a:prstGeom>
        </p:spPr>
        <p:txBody>
          <a:bodyPr wrap="square">
            <a:spAutoFit/>
          </a:bodyPr>
          <a:lstStyle/>
          <a:p>
            <a:r>
              <a:rPr lang="en-US" sz="2000" dirty="0">
                <a:solidFill>
                  <a:srgbClr val="000000"/>
                </a:solidFill>
                <a:latin typeface="Georgia" panose="02040502050405020303" pitchFamily="18" charset="0"/>
              </a:rPr>
              <a:t>When a system crashes, it should have many transactions being executed and numerous files opened for them to switch the information items. Transactions are a product of numerous operations that are atomic in nature. However consistent with ACID properties of a database, atomicity of transactions as an entire should be maintained, that is, either all the operations are executed or none</a:t>
            </a:r>
            <a:r>
              <a:rPr lang="en-US" sz="2000" dirty="0" smtClean="0">
                <a:solidFill>
                  <a:srgbClr val="000000"/>
                </a:solidFill>
                <a:latin typeface="Georgia" panose="02040502050405020303" pitchFamily="18" charset="0"/>
              </a:rPr>
              <a:t>.</a:t>
            </a:r>
          </a:p>
          <a:p>
            <a:r>
              <a:rPr lang="en-US" sz="2000" dirty="0"/>
              <a:t>When a database management system recovers from a crash, it ought to maintain the subsequent:</a:t>
            </a:r>
          </a:p>
          <a:p>
            <a:r>
              <a:rPr lang="en-US" sz="2000" dirty="0"/>
              <a:t>It ought to check the states of all the transactions that were being executed.</a:t>
            </a:r>
          </a:p>
          <a:p>
            <a:r>
              <a:rPr lang="en-US" sz="2000" dirty="0"/>
              <a:t>A transaction could also be within the middle of some operation; the database management system should make sure the atomicity of the transaction during this case.</a:t>
            </a:r>
          </a:p>
          <a:p>
            <a:r>
              <a:rPr lang="en-US" sz="2000" dirty="0"/>
              <a:t>It ought to check whether or not the transaction is completed currently or it must be rolled back.</a:t>
            </a:r>
          </a:p>
          <a:p>
            <a:r>
              <a:rPr lang="en-US" sz="2000" dirty="0"/>
              <a:t>No transactions would be allowed to go away from the database management system in an inconsistent state.</a:t>
            </a:r>
          </a:p>
          <a:p>
            <a:endParaRPr lang="en-US" sz="2000" dirty="0"/>
          </a:p>
        </p:txBody>
      </p:sp>
    </p:spTree>
    <p:extLst>
      <p:ext uri="{BB962C8B-B14F-4D97-AF65-F5344CB8AC3E}">
        <p14:creationId xmlns:p14="http://schemas.microsoft.com/office/powerpoint/2010/main" val="744393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8170" y="896345"/>
            <a:ext cx="10769600" cy="609600"/>
          </a:xfrm>
        </p:spPr>
        <p:txBody>
          <a:bodyPr>
            <a:normAutofit fontScale="90000"/>
          </a:bodyPr>
          <a:lstStyle/>
          <a:p>
            <a:r>
              <a:rPr lang="en-US" dirty="0"/>
              <a:t>Recovery and Atomicity</a:t>
            </a:r>
          </a:p>
        </p:txBody>
      </p:sp>
      <p:sp>
        <p:nvSpPr>
          <p:cNvPr id="20483" name="Rectangle 3"/>
          <p:cNvSpPr>
            <a:spLocks noGrp="1" noChangeArrowheads="1"/>
          </p:cNvSpPr>
          <p:nvPr>
            <p:ph type="body" idx="4294967295"/>
          </p:nvPr>
        </p:nvSpPr>
        <p:spPr>
          <a:xfrm>
            <a:off x="889000" y="1315351"/>
            <a:ext cx="10464800" cy="4876800"/>
          </a:xfrm>
        </p:spPr>
        <p:txBody>
          <a:bodyPr/>
          <a:lstStyle/>
          <a:p>
            <a:endParaRPr lang="en-US" dirty="0" smtClean="0"/>
          </a:p>
          <a:p>
            <a:r>
              <a:rPr lang="en-US" sz="2800" dirty="0"/>
              <a:t>There are 2 forms of techniques, which may facilitate a database management system in recovering as well as maintaining the atomicity of a transaction:</a:t>
            </a:r>
          </a:p>
          <a:p>
            <a:r>
              <a:rPr lang="en-US" sz="2800" dirty="0"/>
              <a:t>Maintaining the logs of every transaction, and writing them onto some stable storage before truly modifying the info.</a:t>
            </a:r>
          </a:p>
          <a:p>
            <a:r>
              <a:rPr lang="en-US" sz="2800" dirty="0"/>
              <a:t>Maintaining shadow paging, wherever the changes are done on a volatile memory, and later, and the particular info is updated.</a:t>
            </a:r>
          </a:p>
          <a:p>
            <a:endParaRPr lang="en-US" sz="2800" dirty="0"/>
          </a:p>
        </p:txBody>
      </p:sp>
    </p:spTree>
    <p:extLst>
      <p:ext uri="{BB962C8B-B14F-4D97-AF65-F5344CB8AC3E}">
        <p14:creationId xmlns:p14="http://schemas.microsoft.com/office/powerpoint/2010/main" val="1579499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Recovery and Atomicity (Cont.)</a:t>
            </a:r>
          </a:p>
        </p:txBody>
      </p:sp>
      <p:sp>
        <p:nvSpPr>
          <p:cNvPr id="114691" name="Rectangle 3"/>
          <p:cNvSpPr>
            <a:spLocks noGrp="1" noChangeArrowheads="1"/>
          </p:cNvSpPr>
          <p:nvPr>
            <p:ph idx="1"/>
          </p:nvPr>
        </p:nvSpPr>
        <p:spPr>
          <a:xfrm>
            <a:off x="1296537" y="1542197"/>
            <a:ext cx="10208075" cy="4926842"/>
          </a:xfrm>
        </p:spPr>
        <p:txBody>
          <a:bodyPr>
            <a:normAutofit/>
          </a:bodyPr>
          <a:lstStyle/>
          <a:p>
            <a:r>
              <a:rPr lang="en-US" dirty="0"/>
              <a:t>Modifying the database without ensuring that the transaction will commit  may leave the database in an inconsistent state.</a:t>
            </a:r>
          </a:p>
          <a:p>
            <a:r>
              <a:rPr lang="en-US" dirty="0"/>
              <a:t>Consider transaction </a:t>
            </a:r>
            <a:r>
              <a:rPr lang="en-US" i="1" dirty="0"/>
              <a:t>T</a:t>
            </a:r>
            <a:r>
              <a:rPr lang="en-US" i="1" baseline="-25000" dirty="0"/>
              <a:t>i</a:t>
            </a:r>
            <a:r>
              <a:rPr lang="en-US" dirty="0"/>
              <a:t> that transfers $50 from account </a:t>
            </a:r>
            <a:r>
              <a:rPr lang="en-US" i="1" dirty="0"/>
              <a:t>A</a:t>
            </a:r>
            <a:r>
              <a:rPr lang="en-US" dirty="0"/>
              <a:t> to account </a:t>
            </a:r>
            <a:r>
              <a:rPr lang="en-US" i="1" dirty="0"/>
              <a:t>B</a:t>
            </a:r>
            <a:r>
              <a:rPr lang="en-US" dirty="0"/>
              <a:t>;  goal is either to perform all database modifications made by </a:t>
            </a:r>
            <a:r>
              <a:rPr lang="en-US" i="1" dirty="0"/>
              <a:t>T</a:t>
            </a:r>
            <a:r>
              <a:rPr lang="en-US" i="1" baseline="-25000" dirty="0"/>
              <a:t>i</a:t>
            </a:r>
            <a:r>
              <a:rPr lang="en-US" i="1" dirty="0"/>
              <a:t> </a:t>
            </a:r>
            <a:r>
              <a:rPr lang="en-US" dirty="0"/>
              <a:t>or none at all. </a:t>
            </a:r>
          </a:p>
          <a:p>
            <a:r>
              <a:rPr lang="en-US" dirty="0"/>
              <a:t>Several output operations may be required for </a:t>
            </a:r>
            <a:r>
              <a:rPr lang="en-US" i="1" dirty="0"/>
              <a:t>T</a:t>
            </a:r>
            <a:r>
              <a:rPr lang="en-US" i="1" baseline="-25000" dirty="0"/>
              <a:t>i</a:t>
            </a:r>
            <a:r>
              <a:rPr lang="en-US" dirty="0"/>
              <a:t>  (to output </a:t>
            </a:r>
            <a:r>
              <a:rPr lang="en-US" i="1" dirty="0"/>
              <a:t>A</a:t>
            </a:r>
            <a:r>
              <a:rPr lang="en-US" dirty="0"/>
              <a:t> and </a:t>
            </a:r>
            <a:r>
              <a:rPr lang="en-US" i="1" dirty="0"/>
              <a:t>B</a:t>
            </a:r>
            <a:r>
              <a:rPr lang="en-US" dirty="0"/>
              <a:t>). A failure may occur after one of these modifications have been made but before all of them are made.</a:t>
            </a:r>
          </a:p>
          <a:p>
            <a:endParaRPr lang="en-US" dirty="0" smtClean="0"/>
          </a:p>
          <a:p>
            <a:r>
              <a:rPr lang="en-US" dirty="0" smtClean="0"/>
              <a:t>To </a:t>
            </a:r>
            <a:r>
              <a:rPr lang="en-US" dirty="0"/>
              <a:t>ensure atomicity despite failures, we first output information describing the modifications to stable storage without modifying the database itself.</a:t>
            </a:r>
          </a:p>
          <a:p>
            <a:r>
              <a:rPr lang="en-US" dirty="0"/>
              <a:t>We study two approaches:</a:t>
            </a:r>
          </a:p>
          <a:p>
            <a:pPr lvl="1"/>
            <a:r>
              <a:rPr lang="en-US" b="1" dirty="0">
                <a:solidFill>
                  <a:schemeClr val="tx2"/>
                </a:solidFill>
              </a:rPr>
              <a:t>log-based recovery</a:t>
            </a:r>
            <a:r>
              <a:rPr lang="en-US" dirty="0"/>
              <a:t>, and</a:t>
            </a:r>
          </a:p>
          <a:p>
            <a:pPr lvl="1"/>
            <a:r>
              <a:rPr lang="en-US" b="1" dirty="0">
                <a:solidFill>
                  <a:schemeClr val="tx2"/>
                </a:solidFill>
              </a:rPr>
              <a:t>shadow-paging</a:t>
            </a:r>
            <a:endParaRPr lang="en-US" dirty="0">
              <a:solidFill>
                <a:schemeClr val="tx2"/>
              </a:solidFill>
            </a:endParaRPr>
          </a:p>
          <a:p>
            <a:r>
              <a:rPr lang="en-US" dirty="0"/>
              <a:t>We assume (initially) that transactions run serially, that is, one after the other.</a:t>
            </a:r>
          </a:p>
          <a:p>
            <a:endParaRPr lang="en-US" dirty="0"/>
          </a:p>
        </p:txBody>
      </p:sp>
    </p:spTree>
    <p:extLst>
      <p:ext uri="{BB962C8B-B14F-4D97-AF65-F5344CB8AC3E}">
        <p14:creationId xmlns:p14="http://schemas.microsoft.com/office/powerpoint/2010/main" val="1664444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a:t>
            </a:r>
          </a:p>
        </p:txBody>
      </p:sp>
      <p:sp>
        <p:nvSpPr>
          <p:cNvPr id="3" name="Rectangle 2"/>
          <p:cNvSpPr/>
          <p:nvPr/>
        </p:nvSpPr>
        <p:spPr>
          <a:xfrm>
            <a:off x="1528549" y="2136339"/>
            <a:ext cx="10181230" cy="3970318"/>
          </a:xfrm>
          <a:prstGeom prst="rect">
            <a:avLst/>
          </a:prstGeom>
        </p:spPr>
        <p:txBody>
          <a:bodyPr wrap="square">
            <a:spAutoFit/>
          </a:bodyPr>
          <a:lstStyle/>
          <a:p>
            <a:r>
              <a:rPr lang="en-US" sz="2800" dirty="0">
                <a:solidFill>
                  <a:srgbClr val="000000"/>
                </a:solidFill>
                <a:latin typeface="Verdana" panose="020B0604030504040204" pitchFamily="34" charset="0"/>
              </a:rPr>
              <a:t>Keeping and maintaining logs in real time and in real environment may fill out all the memory space available in the system. As time passes, the log file may grow too big to be handled at all. Checkpoint is a mechanism where all the previous logs are removed from the system and stored permanently in a storage disk. Checkpoint declares a point before which the DBMS was in consistent state, and all the transactions were committed.</a:t>
            </a:r>
            <a:endParaRPr lang="en-US" sz="2800" dirty="0"/>
          </a:p>
        </p:txBody>
      </p:sp>
    </p:spTree>
    <p:extLst>
      <p:ext uri="{BB962C8B-B14F-4D97-AF65-F5344CB8AC3E}">
        <p14:creationId xmlns:p14="http://schemas.microsoft.com/office/powerpoint/2010/main" val="36546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1570" y="1443840"/>
            <a:ext cx="10304060" cy="3539430"/>
          </a:xfrm>
          <a:prstGeom prst="rect">
            <a:avLst/>
          </a:prstGeom>
        </p:spPr>
        <p:txBody>
          <a:bodyPr wrap="square">
            <a:spAutoFit/>
          </a:bodyPr>
          <a:lstStyle/>
          <a:p>
            <a:pPr>
              <a:buFont typeface="Arial" panose="020B0604020202020204" pitchFamily="34" charset="0"/>
              <a:buChar char="•"/>
            </a:pPr>
            <a:r>
              <a:rPr lang="en-US" sz="2800" dirty="0" smtClean="0">
                <a:solidFill>
                  <a:srgbClr val="000000"/>
                </a:solidFill>
                <a:latin typeface="verdana" panose="020B0604030504040204" pitchFamily="34" charset="0"/>
              </a:rPr>
              <a:t>When </a:t>
            </a:r>
            <a:r>
              <a:rPr lang="en-US" sz="2800" dirty="0">
                <a:solidFill>
                  <a:srgbClr val="000000"/>
                </a:solidFill>
                <a:latin typeface="verdana" panose="020B0604030504040204" pitchFamily="34" charset="0"/>
              </a:rPr>
              <a:t>it reaches to the checkpoint, then the transaction will be updated into the database, and till that point, the entire log file will be removed from the file. Then the log file is updated with the new step of transaction till next checkpoint and so on.</a:t>
            </a:r>
          </a:p>
          <a:p>
            <a:pPr>
              <a:buFont typeface="Arial" panose="020B0604020202020204" pitchFamily="34" charset="0"/>
              <a:buChar char="•"/>
            </a:pPr>
            <a:r>
              <a:rPr lang="en-US" sz="2800" dirty="0">
                <a:solidFill>
                  <a:srgbClr val="000000"/>
                </a:solidFill>
                <a:latin typeface="verdana" panose="020B0604030504040204" pitchFamily="34" charset="0"/>
              </a:rPr>
              <a:t>The checkpoint is used to declare a point before which the DBMS was in the consistent state, and all transactions were committed.</a:t>
            </a:r>
            <a:endParaRPr lang="en-US" sz="28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9889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44308"/>
            <a:ext cx="10515600" cy="1325563"/>
          </a:xfrm>
        </p:spPr>
        <p:txBody>
          <a:bodyPr/>
          <a:lstStyle/>
          <a:p>
            <a:pPr algn="ctr"/>
            <a:r>
              <a:rPr lang="en-US" dirty="0"/>
              <a:t>Checkpoints</a:t>
            </a:r>
          </a:p>
        </p:txBody>
      </p:sp>
      <p:sp>
        <p:nvSpPr>
          <p:cNvPr id="43011" name="Rectangle 3"/>
          <p:cNvSpPr>
            <a:spLocks noGrp="1" noChangeArrowheads="1"/>
          </p:cNvSpPr>
          <p:nvPr>
            <p:ph type="body" idx="4294967295"/>
          </p:nvPr>
        </p:nvSpPr>
        <p:spPr>
          <a:xfrm>
            <a:off x="586854" y="982639"/>
            <a:ext cx="11231563" cy="5603757"/>
          </a:xfrm>
        </p:spPr>
        <p:txBody>
          <a:bodyPr>
            <a:normAutofit/>
          </a:bodyPr>
          <a:lstStyle/>
          <a:p>
            <a:pPr marL="381000" indent="-381000"/>
            <a:r>
              <a:rPr lang="en-US" sz="2800" dirty="0"/>
              <a:t>Problems in recovery procedure as discussed earlier :</a:t>
            </a:r>
          </a:p>
          <a:p>
            <a:pPr marL="800100" lvl="1" indent="-342900">
              <a:buFont typeface="Monotype Sorts" pitchFamily="2" charset="2"/>
              <a:buAutoNum type="arabicPeriod"/>
            </a:pPr>
            <a:r>
              <a:rPr lang="en-US" sz="2400" dirty="0"/>
              <a:t>searching the entire log is time-consuming</a:t>
            </a:r>
          </a:p>
          <a:p>
            <a:pPr marL="800100" lvl="1" indent="-342900">
              <a:buFont typeface="Monotype Sorts" pitchFamily="2" charset="2"/>
              <a:buAutoNum type="arabicPeriod"/>
            </a:pPr>
            <a:r>
              <a:rPr lang="en-US" sz="2400" dirty="0"/>
              <a:t>we might unnecessarily redo transactions which have </a:t>
            </a:r>
            <a:r>
              <a:rPr lang="en-US" sz="2400" dirty="0" smtClean="0"/>
              <a:t>already output </a:t>
            </a:r>
            <a:r>
              <a:rPr lang="en-US" sz="2400" dirty="0"/>
              <a:t>their updates to the database.</a:t>
            </a:r>
          </a:p>
          <a:p>
            <a:pPr marL="381000" indent="-381000"/>
            <a:r>
              <a:rPr lang="en-US" sz="2800" dirty="0"/>
              <a:t>Streamline recovery procedure by periodically performing </a:t>
            </a:r>
            <a:r>
              <a:rPr lang="en-US" sz="2800" b="1" dirty="0" err="1">
                <a:solidFill>
                  <a:schemeClr val="tx2"/>
                </a:solidFill>
              </a:rPr>
              <a:t>checkpointing</a:t>
            </a:r>
            <a:r>
              <a:rPr lang="en-US" sz="2800" dirty="0"/>
              <a:t> </a:t>
            </a:r>
          </a:p>
          <a:p>
            <a:pPr marL="800100" lvl="1" indent="-342900">
              <a:buFont typeface="Monotype Sorts" pitchFamily="2" charset="2"/>
              <a:buAutoNum type="arabicPeriod"/>
            </a:pPr>
            <a:r>
              <a:rPr lang="en-US" sz="2400" dirty="0"/>
              <a:t>Output all log records currently residing in main memory onto stable storage.</a:t>
            </a:r>
          </a:p>
          <a:p>
            <a:pPr marL="800100" lvl="1" indent="-342900">
              <a:buFont typeface="Monotype Sorts" pitchFamily="2" charset="2"/>
              <a:buAutoNum type="arabicPeriod"/>
            </a:pPr>
            <a:r>
              <a:rPr lang="en-US" sz="2400" dirty="0"/>
              <a:t>Output all modified buffer blocks to the disk.</a:t>
            </a:r>
          </a:p>
          <a:p>
            <a:pPr marL="800100" lvl="1" indent="-342900">
              <a:buFont typeface="Monotype Sorts" pitchFamily="2" charset="2"/>
              <a:buAutoNum type="arabicPeriod"/>
            </a:pPr>
            <a:r>
              <a:rPr lang="en-US" sz="2400" dirty="0"/>
              <a:t>Write a log record &lt;</a:t>
            </a:r>
            <a:r>
              <a:rPr lang="en-US" sz="2400" b="1" dirty="0"/>
              <a:t> checkpoint</a:t>
            </a:r>
            <a:r>
              <a:rPr lang="en-US" sz="2400" dirty="0"/>
              <a:t>&gt; onto stable storage.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Recovery</a:t>
            </a:r>
            <a:r>
              <a:rPr lang="en-US" dirty="0"/>
              <a:t/>
            </a:r>
            <a:br>
              <a:rPr lang="en-US" dirty="0"/>
            </a:br>
            <a:r>
              <a:rPr lang="en-US" sz="2200" dirty="0"/>
              <a:t>When a system with concurrent transactions crashes and recovers, it behaves in the following manner −</a:t>
            </a:r>
            <a:br>
              <a:rPr lang="en-US" sz="2200" dirty="0"/>
            </a:br>
            <a:endParaRPr lang="en-US" sz="2200" dirty="0"/>
          </a:p>
        </p:txBody>
      </p:sp>
      <p:pic>
        <p:nvPicPr>
          <p:cNvPr id="2050"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710" y="2544122"/>
            <a:ext cx="7151427" cy="3725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330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8675" y="1088999"/>
            <a:ext cx="9949217" cy="4524315"/>
          </a:xfrm>
          <a:prstGeom prst="rect">
            <a:avLst/>
          </a:prstGeom>
        </p:spPr>
        <p:txBody>
          <a:bodyPr wrap="square">
            <a:spAutoFit/>
          </a:bodyPr>
          <a:lstStyle/>
          <a:p>
            <a:r>
              <a:rPr lang="en-US" sz="2400" dirty="0">
                <a:solidFill>
                  <a:srgbClr val="333333"/>
                </a:solidFill>
                <a:latin typeface="Source Sans Pro"/>
              </a:rPr>
              <a:t>The recovery system reads the logs backwards from the end to the last checkpoint.</a:t>
            </a:r>
          </a:p>
          <a:p>
            <a:r>
              <a:rPr lang="en-US" sz="2400" dirty="0">
                <a:solidFill>
                  <a:srgbClr val="333333"/>
                </a:solidFill>
                <a:latin typeface="Source Sans Pro"/>
              </a:rPr>
              <a:t>• It maintains two lists, an undo-list and a redo-list.</a:t>
            </a:r>
          </a:p>
          <a:p>
            <a:r>
              <a:rPr lang="en-US" sz="2400" dirty="0">
                <a:solidFill>
                  <a:srgbClr val="333333"/>
                </a:solidFill>
                <a:latin typeface="Source Sans Pro"/>
              </a:rPr>
              <a:t>• If the recovery system sees a log with &lt;</a:t>
            </a:r>
            <a:r>
              <a:rPr lang="en-US" sz="2400" dirty="0" err="1">
                <a:solidFill>
                  <a:srgbClr val="333333"/>
                </a:solidFill>
                <a:latin typeface="Source Sans Pro"/>
              </a:rPr>
              <a:t>tn</a:t>
            </a:r>
            <a:r>
              <a:rPr lang="en-US" sz="2400" dirty="0">
                <a:solidFill>
                  <a:srgbClr val="333333"/>
                </a:solidFill>
                <a:latin typeface="Source Sans Pro"/>
              </a:rPr>
              <a:t>, start=""&gt; and &lt;</a:t>
            </a:r>
            <a:r>
              <a:rPr lang="en-US" sz="2400" dirty="0" err="1">
                <a:solidFill>
                  <a:srgbClr val="333333"/>
                </a:solidFill>
                <a:latin typeface="Source Sans Pro"/>
              </a:rPr>
              <a:t>tn</a:t>
            </a:r>
            <a:r>
              <a:rPr lang="en-US" sz="2400" dirty="0">
                <a:solidFill>
                  <a:srgbClr val="333333"/>
                </a:solidFill>
                <a:latin typeface="Source Sans Pro"/>
              </a:rPr>
              <a:t>, commit=""&gt; or just &lt;</a:t>
            </a:r>
            <a:r>
              <a:rPr lang="en-US" sz="2400" dirty="0" err="1">
                <a:solidFill>
                  <a:srgbClr val="333333"/>
                </a:solidFill>
                <a:latin typeface="Source Sans Pro"/>
              </a:rPr>
              <a:t>tn</a:t>
            </a:r>
            <a:r>
              <a:rPr lang="en-US" sz="2400" dirty="0">
                <a:solidFill>
                  <a:srgbClr val="333333"/>
                </a:solidFill>
                <a:latin typeface="Source Sans Pro"/>
              </a:rPr>
              <a:t>, commit=""&gt;, it puts the transaction in the redo-list.</a:t>
            </a:r>
          </a:p>
          <a:p>
            <a:r>
              <a:rPr lang="en-US" sz="2400" dirty="0">
                <a:solidFill>
                  <a:srgbClr val="333333"/>
                </a:solidFill>
                <a:latin typeface="Source Sans Pro"/>
              </a:rPr>
              <a:t>• If the recovery system sees a log with &lt;</a:t>
            </a:r>
            <a:r>
              <a:rPr lang="en-US" sz="2400" dirty="0" err="1">
                <a:solidFill>
                  <a:srgbClr val="333333"/>
                </a:solidFill>
                <a:latin typeface="Source Sans Pro"/>
              </a:rPr>
              <a:t>tn</a:t>
            </a:r>
            <a:r>
              <a:rPr lang="en-US" sz="2400" dirty="0">
                <a:solidFill>
                  <a:srgbClr val="333333"/>
                </a:solidFill>
                <a:latin typeface="Source Sans Pro"/>
              </a:rPr>
              <a:t>, start=""&gt; but no commit or abort log found, it puts the transaction in undo-list.</a:t>
            </a:r>
          </a:p>
          <a:p>
            <a:r>
              <a:rPr lang="en-US" sz="2400" dirty="0">
                <a:solidFill>
                  <a:srgbClr val="333333"/>
                </a:solidFill>
                <a:latin typeface="Source Sans Pro"/>
              </a:rPr>
              <a:t>• All the transactions in the undo-list are then undone and their logs are removed.</a:t>
            </a:r>
          </a:p>
          <a:p>
            <a:r>
              <a:rPr lang="en-US" sz="2400" dirty="0">
                <a:solidFill>
                  <a:srgbClr val="333333"/>
                </a:solidFill>
                <a:latin typeface="Source Sans Pro"/>
              </a:rPr>
              <a:t>• All the transactions in the redo-list and their previous logs are removed and then redone before saving their logs.</a:t>
            </a:r>
            <a:endParaRPr lang="en-US" sz="2400" b="0" i="0" dirty="0">
              <a:solidFill>
                <a:srgbClr val="333333"/>
              </a:solidFill>
              <a:effectLst/>
              <a:latin typeface="Source Sans Pro"/>
            </a:endParaRPr>
          </a:p>
        </p:txBody>
      </p:sp>
    </p:spTree>
    <p:extLst>
      <p:ext uri="{BB962C8B-B14F-4D97-AF65-F5344CB8AC3E}">
        <p14:creationId xmlns:p14="http://schemas.microsoft.com/office/powerpoint/2010/main" val="2132942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89516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17013"/>
            <a:ext cx="12192000" cy="931414"/>
          </a:xfrm>
        </p:spPr>
        <p:txBody>
          <a:bodyPr/>
          <a:lstStyle/>
          <a:p>
            <a:pPr algn="ctr"/>
            <a:r>
              <a:rPr lang="en-US" dirty="0"/>
              <a:t>Shadow Paging</a:t>
            </a:r>
          </a:p>
        </p:txBody>
      </p:sp>
      <p:sp>
        <p:nvSpPr>
          <p:cNvPr id="49155" name="Rectangle 3"/>
          <p:cNvSpPr>
            <a:spLocks noGrp="1" noChangeArrowheads="1"/>
          </p:cNvSpPr>
          <p:nvPr>
            <p:ph type="body" idx="4294967295"/>
          </p:nvPr>
        </p:nvSpPr>
        <p:spPr>
          <a:xfrm>
            <a:off x="0" y="914400"/>
            <a:ext cx="12192000" cy="5842000"/>
          </a:xfrm>
        </p:spPr>
        <p:txBody>
          <a:bodyPr>
            <a:normAutofit/>
          </a:bodyPr>
          <a:lstStyle/>
          <a:p>
            <a:pPr>
              <a:lnSpc>
                <a:spcPct val="90000"/>
              </a:lnSpc>
            </a:pPr>
            <a:r>
              <a:rPr lang="en-US" sz="2400" b="1" dirty="0">
                <a:solidFill>
                  <a:schemeClr val="tx2"/>
                </a:solidFill>
              </a:rPr>
              <a:t>Shadow paging</a:t>
            </a:r>
            <a:r>
              <a:rPr lang="en-US" sz="2400" dirty="0"/>
              <a:t> is an alternative to log-based recovery; this scheme is useful if  transactions execute serially</a:t>
            </a:r>
          </a:p>
          <a:p>
            <a:pPr>
              <a:lnSpc>
                <a:spcPct val="90000"/>
              </a:lnSpc>
            </a:pPr>
            <a:r>
              <a:rPr lang="en-US" sz="2400" dirty="0"/>
              <a:t>Idea: maintain</a:t>
            </a:r>
            <a:r>
              <a:rPr lang="en-US" sz="2400" i="1" dirty="0"/>
              <a:t> two</a:t>
            </a:r>
            <a:r>
              <a:rPr lang="en-US" sz="2400" dirty="0"/>
              <a:t> page tables during the lifetime of a transaction –the </a:t>
            </a:r>
            <a:r>
              <a:rPr lang="en-US" sz="2400" b="1" dirty="0">
                <a:solidFill>
                  <a:schemeClr val="tx2"/>
                </a:solidFill>
              </a:rPr>
              <a:t>current page table</a:t>
            </a:r>
            <a:r>
              <a:rPr lang="en-US" sz="2400" dirty="0"/>
              <a:t>, and the </a:t>
            </a:r>
            <a:r>
              <a:rPr lang="en-US" sz="2400" b="1" dirty="0">
                <a:solidFill>
                  <a:schemeClr val="tx2"/>
                </a:solidFill>
              </a:rPr>
              <a:t>shadow page table</a:t>
            </a:r>
          </a:p>
          <a:p>
            <a:pPr>
              <a:lnSpc>
                <a:spcPct val="90000"/>
              </a:lnSpc>
            </a:pPr>
            <a:r>
              <a:rPr lang="en-US" sz="2400" dirty="0"/>
              <a:t>Store the shadow page table in nonvolatile storage, such that state of the database prior to transaction execution may be recovered. </a:t>
            </a:r>
          </a:p>
          <a:p>
            <a:pPr lvl="1">
              <a:lnSpc>
                <a:spcPct val="90000"/>
              </a:lnSpc>
            </a:pPr>
            <a:r>
              <a:rPr lang="en-US" sz="2000" dirty="0"/>
              <a:t>Shadow page table is never modified during execution</a:t>
            </a:r>
          </a:p>
          <a:p>
            <a:pPr>
              <a:lnSpc>
                <a:spcPct val="90000"/>
              </a:lnSpc>
            </a:pPr>
            <a:r>
              <a:rPr lang="en-US" sz="2400" dirty="0"/>
              <a:t>To start with, both the page tables are identical. Only current page table is used for data item accesses during execution of the transaction.</a:t>
            </a:r>
          </a:p>
          <a:p>
            <a:pPr>
              <a:lnSpc>
                <a:spcPct val="90000"/>
              </a:lnSpc>
            </a:pPr>
            <a:r>
              <a:rPr lang="en-US" sz="2400" dirty="0"/>
              <a:t>Whenever any page is about to be written for the first time</a:t>
            </a:r>
          </a:p>
          <a:p>
            <a:pPr lvl="1">
              <a:lnSpc>
                <a:spcPct val="90000"/>
              </a:lnSpc>
            </a:pPr>
            <a:r>
              <a:rPr lang="en-US" sz="2000" dirty="0"/>
              <a:t>A copy of this page is made onto an unused page. </a:t>
            </a:r>
          </a:p>
          <a:p>
            <a:pPr lvl="1">
              <a:lnSpc>
                <a:spcPct val="90000"/>
              </a:lnSpc>
            </a:pPr>
            <a:r>
              <a:rPr lang="en-US" sz="2000" dirty="0"/>
              <a:t>The current page table is then made to point to the copy</a:t>
            </a:r>
          </a:p>
          <a:p>
            <a:pPr lvl="1">
              <a:lnSpc>
                <a:spcPct val="90000"/>
              </a:lnSpc>
            </a:pPr>
            <a:r>
              <a:rPr lang="en-US" sz="2000" dirty="0"/>
              <a:t>The update is performed on the copy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4421" y="805218"/>
            <a:ext cx="10515600" cy="5549166"/>
          </a:xfrm>
        </p:spPr>
        <p:txBody>
          <a:bodyPr>
            <a:noAutofit/>
          </a:bodyPr>
          <a:lstStyle/>
          <a:p>
            <a:r>
              <a:rPr lang="en-US" sz="2400" dirty="0" smtClean="0"/>
              <a:t>Recovery techniques algorithms</a:t>
            </a:r>
          </a:p>
          <a:p>
            <a:pPr lvl="1"/>
            <a:r>
              <a:rPr lang="en-US" sz="2000" dirty="0" smtClean="0"/>
              <a:t>Log based recovery</a:t>
            </a:r>
          </a:p>
          <a:p>
            <a:pPr lvl="1"/>
            <a:r>
              <a:rPr lang="en-US" sz="2000" dirty="0" smtClean="0"/>
              <a:t>Check points</a:t>
            </a:r>
          </a:p>
          <a:p>
            <a:pPr lvl="1"/>
            <a:r>
              <a:rPr lang="en-US" sz="2000" dirty="0" smtClean="0"/>
              <a:t>Shadow paging</a:t>
            </a:r>
          </a:p>
          <a:p>
            <a:pPr lvl="1"/>
            <a:r>
              <a:rPr lang="en-US" sz="2000" dirty="0" smtClean="0"/>
              <a:t>Recovery with concurrent transactions</a:t>
            </a:r>
          </a:p>
          <a:p>
            <a:r>
              <a:rPr lang="en-US" sz="2400" dirty="0" smtClean="0"/>
              <a:t>Failures with loss of non volatile storages</a:t>
            </a:r>
          </a:p>
          <a:p>
            <a:r>
              <a:rPr lang="en-US" sz="2400" dirty="0" smtClean="0"/>
              <a:t>Basic data security principles</a:t>
            </a:r>
          </a:p>
          <a:p>
            <a:r>
              <a:rPr lang="en-US" sz="2400" dirty="0" smtClean="0"/>
              <a:t>User privileges</a:t>
            </a:r>
          </a:p>
          <a:p>
            <a:r>
              <a:rPr lang="en-US" sz="2400" dirty="0" smtClean="0"/>
              <a:t>Data masking</a:t>
            </a:r>
          </a:p>
          <a:p>
            <a:r>
              <a:rPr lang="en-US" sz="2400" dirty="0" smtClean="0"/>
              <a:t>Encryption</a:t>
            </a:r>
          </a:p>
          <a:p>
            <a:r>
              <a:rPr lang="en-US" sz="2400" dirty="0" smtClean="0"/>
              <a:t>Decryption</a:t>
            </a:r>
          </a:p>
          <a:p>
            <a:r>
              <a:rPr lang="en-US" sz="2400" dirty="0" smtClean="0"/>
              <a:t>Data security implementation</a:t>
            </a:r>
            <a:endParaRPr lang="en-US" sz="2400" dirty="0"/>
          </a:p>
        </p:txBody>
      </p:sp>
    </p:spTree>
    <p:extLst>
      <p:ext uri="{BB962C8B-B14F-4D97-AF65-F5344CB8AC3E}">
        <p14:creationId xmlns:p14="http://schemas.microsoft.com/office/powerpoint/2010/main" val="6411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2156196" y="105495"/>
            <a:ext cx="8911687" cy="640445"/>
          </a:xfrm>
        </p:spPr>
        <p:txBody>
          <a:bodyPr/>
          <a:lstStyle/>
          <a:p>
            <a:r>
              <a:rPr lang="en-US" dirty="0"/>
              <a:t>Sample Page Table</a:t>
            </a:r>
          </a:p>
        </p:txBody>
      </p:sp>
      <p:pic>
        <p:nvPicPr>
          <p:cNvPr id="115716" name="Picture 4"/>
          <p:cNvPicPr>
            <a:picLocks noChangeAspect="1" noChangeArrowheads="1"/>
          </p:cNvPicPr>
          <p:nvPr/>
        </p:nvPicPr>
        <p:blipFill>
          <a:blip r:embed="rId2" cstate="print"/>
          <a:srcRect l="23627" t="1099" r="23627" b="2930"/>
          <a:stretch>
            <a:fillRect/>
          </a:stretch>
        </p:blipFill>
        <p:spPr bwMode="auto">
          <a:xfrm>
            <a:off x="3277251" y="1091820"/>
            <a:ext cx="5006940" cy="5126021"/>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38200" y="1"/>
            <a:ext cx="10515600" cy="805218"/>
          </a:xfrm>
        </p:spPr>
        <p:txBody>
          <a:bodyPr>
            <a:normAutofit/>
          </a:bodyPr>
          <a:lstStyle/>
          <a:p>
            <a:r>
              <a:rPr lang="en-US" dirty="0"/>
              <a:t>Shadow Paging (Cont.)</a:t>
            </a:r>
          </a:p>
        </p:txBody>
      </p:sp>
      <p:sp>
        <p:nvSpPr>
          <p:cNvPr id="53251" name="Rectangle 3"/>
          <p:cNvSpPr>
            <a:spLocks noGrp="1" noChangeArrowheads="1"/>
          </p:cNvSpPr>
          <p:nvPr>
            <p:ph type="body" idx="4294967295"/>
          </p:nvPr>
        </p:nvSpPr>
        <p:spPr>
          <a:xfrm>
            <a:off x="838200" y="1165462"/>
            <a:ext cx="10464800" cy="4876800"/>
          </a:xfrm>
        </p:spPr>
        <p:txBody>
          <a:bodyPr/>
          <a:lstStyle/>
          <a:p>
            <a:r>
              <a:rPr lang="en-US" sz="1800" dirty="0"/>
              <a:t>To commit a transaction :</a:t>
            </a:r>
          </a:p>
          <a:p>
            <a:pPr>
              <a:buFont typeface="Monotype Sorts" pitchFamily="2" charset="2"/>
              <a:buNone/>
            </a:pPr>
            <a:r>
              <a:rPr lang="en-US" sz="1800" dirty="0"/>
              <a:t>  1.  Flush all modified pages in main memory to disk</a:t>
            </a:r>
          </a:p>
          <a:p>
            <a:pPr>
              <a:buFont typeface="Monotype Sorts" pitchFamily="2" charset="2"/>
              <a:buNone/>
            </a:pPr>
            <a:r>
              <a:rPr lang="en-US" sz="1800" dirty="0"/>
              <a:t>  2.  Output current page table to disk</a:t>
            </a:r>
          </a:p>
          <a:p>
            <a:pPr>
              <a:buFont typeface="Monotype Sorts" pitchFamily="2" charset="2"/>
              <a:buNone/>
            </a:pPr>
            <a:r>
              <a:rPr lang="en-US" sz="1800" dirty="0"/>
              <a:t>  3.  Make the current page table the new shadow page table, as follows:</a:t>
            </a:r>
          </a:p>
          <a:p>
            <a:pPr lvl="1"/>
            <a:r>
              <a:rPr lang="en-US" sz="1600" dirty="0"/>
              <a:t>keep a pointer to the shadow page table at a fixed (known) location on disk.</a:t>
            </a:r>
          </a:p>
          <a:p>
            <a:pPr lvl="1"/>
            <a:r>
              <a:rPr lang="en-US" sz="1600" dirty="0"/>
              <a:t>to make the current page table the new shadow page table, simply update the pointer to point to current page table on disk</a:t>
            </a:r>
          </a:p>
          <a:p>
            <a:r>
              <a:rPr lang="en-US" sz="1800" dirty="0"/>
              <a:t>Once pointer to shadow page table has been written, transaction is committed.</a:t>
            </a:r>
          </a:p>
          <a:p>
            <a:r>
              <a:rPr lang="en-US" sz="1800" dirty="0"/>
              <a:t>No recovery is needed after a crash — new transactions can start right away, using the shadow page table.</a:t>
            </a:r>
          </a:p>
          <a:p>
            <a:r>
              <a:rPr lang="en-US" sz="1800" dirty="0"/>
              <a:t>Pages not pointed to from current/shadow page table should be freed (garbage collected).</a:t>
            </a:r>
          </a:p>
          <a:p>
            <a:endParaRPr 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306321" y="282916"/>
            <a:ext cx="8911687" cy="1280890"/>
          </a:xfrm>
        </p:spPr>
        <p:txBody>
          <a:bodyPr>
            <a:normAutofit/>
          </a:bodyPr>
          <a:lstStyle/>
          <a:p>
            <a:r>
              <a:rPr lang="en-US" sz="2800" dirty="0"/>
              <a:t>Show Paging (Cont.)</a:t>
            </a:r>
          </a:p>
        </p:txBody>
      </p:sp>
      <p:sp>
        <p:nvSpPr>
          <p:cNvPr id="56323" name="Rectangle 3"/>
          <p:cNvSpPr>
            <a:spLocks noGrp="1" noChangeArrowheads="1"/>
          </p:cNvSpPr>
          <p:nvPr>
            <p:ph type="body" idx="4294967295"/>
          </p:nvPr>
        </p:nvSpPr>
        <p:spPr>
          <a:xfrm>
            <a:off x="1078174" y="1078055"/>
            <a:ext cx="10734675" cy="4621212"/>
          </a:xfrm>
        </p:spPr>
        <p:txBody>
          <a:bodyPr>
            <a:noAutofit/>
          </a:bodyPr>
          <a:lstStyle/>
          <a:p>
            <a:pPr>
              <a:lnSpc>
                <a:spcPct val="90000"/>
              </a:lnSpc>
            </a:pPr>
            <a:r>
              <a:rPr lang="en-US" sz="2400" dirty="0"/>
              <a:t>Advantages of shadow-paging over log-based schemes</a:t>
            </a:r>
          </a:p>
          <a:p>
            <a:pPr lvl="1">
              <a:lnSpc>
                <a:spcPct val="90000"/>
              </a:lnSpc>
            </a:pPr>
            <a:r>
              <a:rPr lang="en-US" sz="2000" dirty="0"/>
              <a:t>no overhead of writing log records</a:t>
            </a:r>
          </a:p>
          <a:p>
            <a:pPr lvl="1">
              <a:lnSpc>
                <a:spcPct val="90000"/>
              </a:lnSpc>
            </a:pPr>
            <a:r>
              <a:rPr lang="en-US" sz="2000" dirty="0"/>
              <a:t>recovery is </a:t>
            </a:r>
            <a:r>
              <a:rPr lang="en-US" sz="2000" dirty="0" smtClean="0"/>
              <a:t>insignificant</a:t>
            </a:r>
            <a:endParaRPr lang="en-US" sz="2000" dirty="0"/>
          </a:p>
          <a:p>
            <a:pPr>
              <a:lnSpc>
                <a:spcPct val="90000"/>
              </a:lnSpc>
            </a:pPr>
            <a:r>
              <a:rPr lang="en-US" sz="2400" dirty="0"/>
              <a:t>Disadvantages :</a:t>
            </a:r>
          </a:p>
          <a:p>
            <a:pPr lvl="1">
              <a:lnSpc>
                <a:spcPct val="90000"/>
              </a:lnSpc>
            </a:pPr>
            <a:r>
              <a:rPr lang="en-US" sz="2000" dirty="0"/>
              <a:t>Copying the entire page table is very expensive</a:t>
            </a:r>
          </a:p>
          <a:p>
            <a:pPr lvl="2">
              <a:lnSpc>
                <a:spcPct val="90000"/>
              </a:lnSpc>
            </a:pPr>
            <a:r>
              <a:rPr lang="en-US" sz="1800" dirty="0"/>
              <a:t>Can be reduced by using a page table structured like a B</a:t>
            </a:r>
            <a:r>
              <a:rPr lang="en-US" sz="2800" baseline="30000" dirty="0"/>
              <a:t>+</a:t>
            </a:r>
            <a:r>
              <a:rPr lang="en-US" sz="1800" dirty="0"/>
              <a:t>-tree</a:t>
            </a:r>
          </a:p>
          <a:p>
            <a:pPr lvl="3">
              <a:lnSpc>
                <a:spcPct val="90000"/>
              </a:lnSpc>
            </a:pPr>
            <a:r>
              <a:rPr lang="en-US" sz="1600" dirty="0"/>
              <a:t>No need to copy entire tree, only need to copy paths in the tree that lead to updated leaf nodes</a:t>
            </a:r>
          </a:p>
          <a:p>
            <a:pPr lvl="1">
              <a:lnSpc>
                <a:spcPct val="90000"/>
              </a:lnSpc>
            </a:pPr>
            <a:r>
              <a:rPr lang="en-US" sz="2000" dirty="0"/>
              <a:t>Commit overhead is high even with above extension</a:t>
            </a:r>
          </a:p>
          <a:p>
            <a:pPr lvl="2">
              <a:lnSpc>
                <a:spcPct val="90000"/>
              </a:lnSpc>
            </a:pPr>
            <a:r>
              <a:rPr lang="en-US" sz="1800" dirty="0"/>
              <a:t>Need to flush every updated page, and page table</a:t>
            </a:r>
          </a:p>
          <a:p>
            <a:pPr lvl="1">
              <a:lnSpc>
                <a:spcPct val="90000"/>
              </a:lnSpc>
            </a:pPr>
            <a:r>
              <a:rPr lang="en-US" sz="2000" dirty="0"/>
              <a:t>Data gets fragmented (related pages get separated on disk)</a:t>
            </a:r>
          </a:p>
          <a:p>
            <a:pPr lvl="1">
              <a:lnSpc>
                <a:spcPct val="90000"/>
              </a:lnSpc>
            </a:pPr>
            <a:r>
              <a:rPr lang="en-US" sz="2000" dirty="0"/>
              <a:t>After every transaction completion, the database pages containing old versions of modified data need to be garbage collected </a:t>
            </a:r>
          </a:p>
          <a:p>
            <a:pPr lvl="1">
              <a:lnSpc>
                <a:spcPct val="90000"/>
              </a:lnSpc>
            </a:pPr>
            <a:r>
              <a:rPr lang="en-US" sz="2000" dirty="0"/>
              <a:t>Hard to extend algorithm to allow transactions to run concurrently</a:t>
            </a:r>
          </a:p>
          <a:p>
            <a:pPr lvl="2">
              <a:lnSpc>
                <a:spcPct val="90000"/>
              </a:lnSpc>
            </a:pPr>
            <a:r>
              <a:rPr lang="en-US" sz="1800" dirty="0"/>
              <a:t>Easier to extend log based schemes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202267" y="241300"/>
            <a:ext cx="10769600" cy="609600"/>
          </a:xfrm>
        </p:spPr>
        <p:txBody>
          <a:bodyPr>
            <a:normAutofit fontScale="90000"/>
          </a:bodyPr>
          <a:lstStyle/>
          <a:p>
            <a:r>
              <a:rPr lang="en-US" dirty="0">
                <a:solidFill>
                  <a:srgbClr val="FF0000"/>
                </a:solidFill>
              </a:rPr>
              <a:t>Recovery With Concurrent Transactions</a:t>
            </a:r>
          </a:p>
        </p:txBody>
      </p:sp>
      <p:sp>
        <p:nvSpPr>
          <p:cNvPr id="58371" name="Rectangle 3"/>
          <p:cNvSpPr>
            <a:spLocks noGrp="1" noChangeArrowheads="1"/>
          </p:cNvSpPr>
          <p:nvPr>
            <p:ph type="body" idx="4294967295"/>
          </p:nvPr>
        </p:nvSpPr>
        <p:spPr>
          <a:xfrm>
            <a:off x="0" y="1371600"/>
            <a:ext cx="10566400" cy="4965700"/>
          </a:xfrm>
        </p:spPr>
        <p:txBody>
          <a:bodyPr>
            <a:normAutofit/>
          </a:bodyPr>
          <a:lstStyle/>
          <a:p>
            <a:r>
              <a:rPr lang="en-US" sz="4000" dirty="0"/>
              <a:t>We modify the log-based recovery schemes to allow multiple transactions to execute concurrently.</a:t>
            </a:r>
          </a:p>
          <a:p>
            <a:pPr lvl="1"/>
            <a:r>
              <a:rPr lang="en-US" sz="3600" dirty="0"/>
              <a:t>All transactions share a single disk buffer and a single log</a:t>
            </a:r>
          </a:p>
          <a:p>
            <a:pPr lvl="1"/>
            <a:r>
              <a:rPr lang="en-US" sz="3600" dirty="0"/>
              <a:t>A buffer block can have data items updated by one or more </a:t>
            </a:r>
            <a:r>
              <a:rPr lang="en-US" sz="3600" dirty="0" smtClean="0"/>
              <a:t>transactions</a:t>
            </a:r>
            <a:endParaRPr lang="en-US" sz="3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202267" y="241300"/>
            <a:ext cx="10769600" cy="609600"/>
          </a:xfrm>
        </p:spPr>
        <p:txBody>
          <a:bodyPr>
            <a:normAutofit fontScale="90000"/>
          </a:bodyPr>
          <a:lstStyle/>
          <a:p>
            <a:r>
              <a:rPr lang="en-US"/>
              <a:t>Recovery With Concurrent Transactions</a:t>
            </a:r>
          </a:p>
        </p:txBody>
      </p:sp>
      <p:sp>
        <p:nvSpPr>
          <p:cNvPr id="58371" name="Rectangle 3"/>
          <p:cNvSpPr>
            <a:spLocks noGrp="1" noChangeArrowheads="1"/>
          </p:cNvSpPr>
          <p:nvPr>
            <p:ph type="body" idx="4294967295"/>
          </p:nvPr>
        </p:nvSpPr>
        <p:spPr>
          <a:xfrm>
            <a:off x="887105" y="1139588"/>
            <a:ext cx="10566400" cy="4965700"/>
          </a:xfrm>
        </p:spPr>
        <p:txBody>
          <a:bodyPr>
            <a:noAutofit/>
          </a:bodyPr>
          <a:lstStyle/>
          <a:p>
            <a:r>
              <a:rPr lang="en-US" sz="4400" dirty="0" smtClean="0"/>
              <a:t>We </a:t>
            </a:r>
            <a:r>
              <a:rPr lang="en-US" sz="4400" dirty="0"/>
              <a:t>assume concurrency control using strict two-phase locking;</a:t>
            </a:r>
          </a:p>
          <a:p>
            <a:pPr lvl="1"/>
            <a:r>
              <a:rPr lang="en-US" sz="3600" dirty="0"/>
              <a:t>i.e. the updates of uncommitted transactions should not be visible to other transactions</a:t>
            </a:r>
          </a:p>
          <a:p>
            <a:pPr lvl="2"/>
            <a:r>
              <a:rPr lang="en-US" sz="3600" dirty="0"/>
              <a:t>Otherwise how to perform undo if T1 updates A, then T2 updates A and commits, and finally T1 has to abort</a:t>
            </a:r>
            <a:r>
              <a:rPr lang="en-US" sz="3600" dirty="0" smtClean="0"/>
              <a:t>?</a:t>
            </a:r>
            <a:endParaRPr lang="en-US" sz="3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202267" y="241300"/>
            <a:ext cx="10769600" cy="609600"/>
          </a:xfrm>
        </p:spPr>
        <p:txBody>
          <a:bodyPr>
            <a:normAutofit fontScale="90000"/>
          </a:bodyPr>
          <a:lstStyle/>
          <a:p>
            <a:r>
              <a:rPr lang="en-US"/>
              <a:t>Recovery With Concurrent Transactions</a:t>
            </a:r>
          </a:p>
        </p:txBody>
      </p:sp>
      <p:sp>
        <p:nvSpPr>
          <p:cNvPr id="58371" name="Rectangle 3"/>
          <p:cNvSpPr>
            <a:spLocks noGrp="1" noChangeArrowheads="1"/>
          </p:cNvSpPr>
          <p:nvPr>
            <p:ph type="body" idx="4294967295"/>
          </p:nvPr>
        </p:nvSpPr>
        <p:spPr>
          <a:xfrm>
            <a:off x="955343" y="1317009"/>
            <a:ext cx="10566400" cy="4965700"/>
          </a:xfrm>
        </p:spPr>
        <p:txBody>
          <a:bodyPr>
            <a:normAutofit lnSpcReduction="10000"/>
          </a:bodyPr>
          <a:lstStyle/>
          <a:p>
            <a:r>
              <a:rPr lang="en-US" sz="4000" dirty="0" smtClean="0"/>
              <a:t>Logging </a:t>
            </a:r>
            <a:r>
              <a:rPr lang="en-US" sz="4000" dirty="0"/>
              <a:t>is done as described earlier. </a:t>
            </a:r>
          </a:p>
          <a:p>
            <a:pPr lvl="1"/>
            <a:r>
              <a:rPr lang="en-US" sz="3600" dirty="0"/>
              <a:t>Log records of different transactions may be interspersed in the log.</a:t>
            </a:r>
          </a:p>
          <a:p>
            <a:r>
              <a:rPr lang="en-US" sz="4000" dirty="0"/>
              <a:t>The </a:t>
            </a:r>
            <a:r>
              <a:rPr lang="en-US" sz="4000" dirty="0" err="1"/>
              <a:t>checkpointing</a:t>
            </a:r>
            <a:r>
              <a:rPr lang="en-US" sz="4000" dirty="0"/>
              <a:t> technique and actions taken on recovery have to be changed</a:t>
            </a:r>
          </a:p>
          <a:p>
            <a:pPr lvl="1"/>
            <a:r>
              <a:rPr lang="en-US" sz="3600" dirty="0"/>
              <a:t>since several transactions may be active when a checkpoint is performed.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75267" y="257175"/>
            <a:ext cx="11049000" cy="504825"/>
          </a:xfrm>
        </p:spPr>
        <p:txBody>
          <a:bodyPr>
            <a:normAutofit fontScale="90000"/>
          </a:bodyPr>
          <a:lstStyle/>
          <a:p>
            <a:r>
              <a:rPr lang="en-US" sz="2800"/>
              <a:t>Recovery With Concurrent Transactions (Cont.)</a:t>
            </a:r>
          </a:p>
        </p:txBody>
      </p:sp>
      <p:sp>
        <p:nvSpPr>
          <p:cNvPr id="60419" name="Rectangle 3"/>
          <p:cNvSpPr>
            <a:spLocks noGrp="1" noChangeArrowheads="1"/>
          </p:cNvSpPr>
          <p:nvPr>
            <p:ph type="body" idx="4294967295"/>
          </p:nvPr>
        </p:nvSpPr>
        <p:spPr>
          <a:xfrm>
            <a:off x="1066800" y="762000"/>
            <a:ext cx="11125200" cy="3990075"/>
          </a:xfrm>
        </p:spPr>
        <p:txBody>
          <a:bodyPr>
            <a:noAutofit/>
          </a:bodyPr>
          <a:lstStyle/>
          <a:p>
            <a:pPr marL="381000" indent="-381000">
              <a:lnSpc>
                <a:spcPct val="90000"/>
              </a:lnSpc>
            </a:pPr>
            <a:r>
              <a:rPr lang="en-US" sz="2400" dirty="0"/>
              <a:t>Checkpoints are performed as before, except that the checkpoint log record is now of the form </a:t>
            </a:r>
            <a:br>
              <a:rPr lang="en-US" sz="2400" dirty="0"/>
            </a:br>
            <a:r>
              <a:rPr lang="en-US" sz="2400" dirty="0"/>
              <a:t>	&lt;</a:t>
            </a:r>
            <a:r>
              <a:rPr lang="en-US" sz="2400" b="1" dirty="0"/>
              <a:t> checkpoint</a:t>
            </a:r>
            <a:r>
              <a:rPr lang="en-US" sz="2400" dirty="0"/>
              <a:t> </a:t>
            </a:r>
            <a:r>
              <a:rPr lang="en-US" sz="2400" i="1" dirty="0"/>
              <a:t>L</a:t>
            </a:r>
            <a:r>
              <a:rPr lang="en-US" sz="2400" dirty="0"/>
              <a:t>&gt;</a:t>
            </a:r>
            <a:br>
              <a:rPr lang="en-US" sz="2400" dirty="0"/>
            </a:br>
            <a:r>
              <a:rPr lang="en-US" sz="2400" dirty="0"/>
              <a:t>where </a:t>
            </a:r>
            <a:r>
              <a:rPr lang="en-US" sz="2400" i="1" dirty="0"/>
              <a:t>L</a:t>
            </a:r>
            <a:r>
              <a:rPr lang="en-US" sz="2400" dirty="0"/>
              <a:t> is the list of transactions active at the time of the checkpoint</a:t>
            </a:r>
          </a:p>
          <a:p>
            <a:pPr marL="800100" lvl="1" indent="-342900">
              <a:lnSpc>
                <a:spcPct val="90000"/>
              </a:lnSpc>
            </a:pPr>
            <a:r>
              <a:rPr lang="en-US" sz="2000" dirty="0"/>
              <a:t>We assume no updates are in progress while the checkpoint is carried out (will relax this later)</a:t>
            </a:r>
          </a:p>
          <a:p>
            <a:pPr marL="381000" indent="-381000">
              <a:lnSpc>
                <a:spcPct val="90000"/>
              </a:lnSpc>
            </a:pPr>
            <a:r>
              <a:rPr lang="en-US" sz="2400" dirty="0"/>
              <a:t>When the system recovers from a crash, it first does the following:</a:t>
            </a:r>
          </a:p>
          <a:p>
            <a:pPr marL="800100" lvl="1" indent="-342900">
              <a:lnSpc>
                <a:spcPct val="90000"/>
              </a:lnSpc>
              <a:buFont typeface="Monotype Sorts" pitchFamily="2" charset="2"/>
              <a:buAutoNum type="arabicPeriod"/>
            </a:pPr>
            <a:r>
              <a:rPr lang="en-US" sz="2000" dirty="0"/>
              <a:t>Initialize </a:t>
            </a:r>
            <a:r>
              <a:rPr lang="en-US" sz="2000" i="1" dirty="0"/>
              <a:t> undo-list</a:t>
            </a:r>
            <a:r>
              <a:rPr lang="en-US" sz="2000" dirty="0"/>
              <a:t> and </a:t>
            </a:r>
            <a:r>
              <a:rPr lang="en-US" sz="2000" i="1" dirty="0"/>
              <a:t> redo-list</a:t>
            </a:r>
            <a:r>
              <a:rPr lang="en-US" sz="2000" dirty="0"/>
              <a:t> to empty</a:t>
            </a:r>
          </a:p>
          <a:p>
            <a:pPr marL="800100" lvl="1" indent="-342900">
              <a:lnSpc>
                <a:spcPct val="90000"/>
              </a:lnSpc>
              <a:buFont typeface="Monotype Sorts" pitchFamily="2" charset="2"/>
              <a:buAutoNum type="arabicPeriod"/>
            </a:pPr>
            <a:r>
              <a:rPr lang="en-US" sz="2000" dirty="0"/>
              <a:t>Scan the log backwards from the end, stopping when the first &lt;</a:t>
            </a:r>
            <a:r>
              <a:rPr lang="en-US" sz="2000" b="1" dirty="0"/>
              <a:t>checkpoint</a:t>
            </a:r>
            <a:r>
              <a:rPr lang="en-US" sz="2000" dirty="0"/>
              <a:t> </a:t>
            </a:r>
            <a:r>
              <a:rPr lang="en-US" sz="2000" i="1" dirty="0"/>
              <a:t>L</a:t>
            </a:r>
            <a:r>
              <a:rPr lang="en-US" sz="2000" dirty="0"/>
              <a:t>&gt; record is found.  </a:t>
            </a:r>
            <a:br>
              <a:rPr lang="en-US" sz="2000" dirty="0"/>
            </a:br>
            <a:r>
              <a:rPr lang="en-US" sz="2000" dirty="0"/>
              <a:t>For each record found during the backward scan:</a:t>
            </a:r>
          </a:p>
          <a:p>
            <a:pPr marL="1200150" lvl="2" indent="-342900">
              <a:lnSpc>
                <a:spcPct val="90000"/>
              </a:lnSpc>
              <a:buFont typeface="Monotype Sorts" pitchFamily="2" charset="2"/>
              <a:buChar char="H"/>
            </a:pPr>
            <a:r>
              <a:rPr lang="en-US" sz="1800" dirty="0"/>
              <a:t>if the record is &lt;</a:t>
            </a:r>
            <a:r>
              <a:rPr lang="en-US" sz="1800" i="1" dirty="0"/>
              <a:t>T</a:t>
            </a:r>
            <a:r>
              <a:rPr lang="en-US" sz="1800" i="1" baseline="-25000" dirty="0"/>
              <a:t>i</a:t>
            </a:r>
            <a:r>
              <a:rPr lang="en-US" sz="1800" baseline="-25000" dirty="0"/>
              <a:t> </a:t>
            </a:r>
            <a:r>
              <a:rPr lang="en-US" sz="1800" b="1" dirty="0"/>
              <a:t>commit</a:t>
            </a:r>
            <a:r>
              <a:rPr lang="en-US" sz="1800" dirty="0"/>
              <a:t>&gt;, add</a:t>
            </a:r>
            <a:r>
              <a:rPr lang="en-US" sz="1800" i="1" dirty="0"/>
              <a:t> T</a:t>
            </a:r>
            <a:r>
              <a:rPr lang="en-US" sz="1800" i="1" baseline="-25000" dirty="0"/>
              <a:t>i</a:t>
            </a:r>
            <a:r>
              <a:rPr lang="en-US" sz="1800" i="1" dirty="0"/>
              <a:t> </a:t>
            </a:r>
            <a:r>
              <a:rPr lang="en-US" sz="1800" dirty="0"/>
              <a:t>to </a:t>
            </a:r>
            <a:r>
              <a:rPr lang="en-US" sz="1800" i="1" dirty="0"/>
              <a:t>redo-list</a:t>
            </a:r>
            <a:endParaRPr lang="en-US" sz="1800" dirty="0"/>
          </a:p>
          <a:p>
            <a:pPr marL="1200150" lvl="2" indent="-342900">
              <a:lnSpc>
                <a:spcPct val="90000"/>
              </a:lnSpc>
              <a:buFont typeface="Monotype Sorts" pitchFamily="2" charset="2"/>
              <a:buChar char="H"/>
            </a:pPr>
            <a:r>
              <a:rPr lang="en-US" sz="1800" dirty="0"/>
              <a:t>if the record is &lt;</a:t>
            </a:r>
            <a:r>
              <a:rPr lang="en-US" sz="1800" i="1" dirty="0"/>
              <a:t>T</a:t>
            </a:r>
            <a:r>
              <a:rPr lang="en-US" sz="1800" i="1" baseline="-25000" dirty="0"/>
              <a:t>i</a:t>
            </a:r>
            <a:r>
              <a:rPr lang="en-US" sz="1800" i="1" dirty="0"/>
              <a:t> </a:t>
            </a:r>
            <a:r>
              <a:rPr lang="en-US" sz="1800" b="1" dirty="0"/>
              <a:t> start</a:t>
            </a:r>
            <a:r>
              <a:rPr lang="en-US" sz="1800" dirty="0"/>
              <a:t>&gt;, then if </a:t>
            </a:r>
            <a:r>
              <a:rPr lang="en-US" sz="1800" i="1" dirty="0"/>
              <a:t>T</a:t>
            </a:r>
            <a:r>
              <a:rPr lang="en-US" sz="1800" i="1" baseline="-25000" dirty="0"/>
              <a:t>i </a:t>
            </a:r>
            <a:r>
              <a:rPr lang="en-US" sz="1800" dirty="0"/>
              <a:t>is not in </a:t>
            </a:r>
            <a:r>
              <a:rPr lang="en-US" sz="1800" i="1" dirty="0"/>
              <a:t> redo-list</a:t>
            </a:r>
            <a:r>
              <a:rPr lang="en-US" sz="1800" dirty="0"/>
              <a:t>, add </a:t>
            </a:r>
            <a:r>
              <a:rPr lang="en-US" sz="1800" i="1" dirty="0"/>
              <a:t>T</a:t>
            </a:r>
            <a:r>
              <a:rPr lang="en-US" sz="1800" i="1" baseline="-25000" dirty="0"/>
              <a:t>i </a:t>
            </a:r>
            <a:r>
              <a:rPr lang="en-US" sz="1800" dirty="0"/>
              <a:t>to </a:t>
            </a:r>
            <a:r>
              <a:rPr lang="en-US" sz="1800" i="1" dirty="0"/>
              <a:t>undo-list</a:t>
            </a:r>
            <a:endParaRPr lang="en-US" sz="1800" dirty="0"/>
          </a:p>
          <a:p>
            <a:pPr marL="800100" lvl="1" indent="-342900">
              <a:lnSpc>
                <a:spcPct val="90000"/>
              </a:lnSpc>
              <a:buFont typeface="Monotype Sorts" pitchFamily="2" charset="2"/>
              <a:buAutoNum type="arabicPeriod"/>
            </a:pPr>
            <a:r>
              <a:rPr lang="en-US" sz="2000" dirty="0"/>
              <a:t>For every </a:t>
            </a:r>
            <a:r>
              <a:rPr lang="en-US" sz="2000" i="1" dirty="0"/>
              <a:t>T</a:t>
            </a:r>
            <a:r>
              <a:rPr lang="en-US" sz="2000" i="1" baseline="-25000" dirty="0"/>
              <a:t>i </a:t>
            </a:r>
            <a:r>
              <a:rPr lang="en-US" sz="2000" dirty="0"/>
              <a:t>in </a:t>
            </a:r>
            <a:r>
              <a:rPr lang="en-US" sz="2000" i="1" dirty="0"/>
              <a:t>L</a:t>
            </a:r>
            <a:r>
              <a:rPr lang="en-US" sz="2000" dirty="0"/>
              <a:t>, if </a:t>
            </a:r>
            <a:r>
              <a:rPr lang="en-US" sz="2000" i="1" dirty="0"/>
              <a:t>T</a:t>
            </a:r>
            <a:r>
              <a:rPr lang="en-US" sz="2000" baseline="-25000" dirty="0"/>
              <a:t>i </a:t>
            </a:r>
            <a:r>
              <a:rPr lang="en-US" sz="2000" dirty="0"/>
              <a:t>is not in </a:t>
            </a:r>
            <a:r>
              <a:rPr lang="en-US" sz="2000" i="1" dirty="0"/>
              <a:t> redo-list</a:t>
            </a:r>
            <a:r>
              <a:rPr lang="en-US" sz="2000" dirty="0"/>
              <a:t>, add </a:t>
            </a:r>
            <a:r>
              <a:rPr lang="en-US" sz="2000" i="1" dirty="0"/>
              <a:t>T</a:t>
            </a:r>
            <a:r>
              <a:rPr lang="en-US" sz="2000" i="1" baseline="-25000" dirty="0"/>
              <a:t>i</a:t>
            </a:r>
            <a:r>
              <a:rPr lang="en-US" sz="2000" i="1" dirty="0"/>
              <a:t> </a:t>
            </a:r>
            <a:r>
              <a:rPr lang="en-US" sz="2000" dirty="0"/>
              <a:t>to </a:t>
            </a:r>
            <a:r>
              <a:rPr lang="en-US" sz="2000" i="1" dirty="0"/>
              <a:t>undo-list</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 y="1"/>
            <a:ext cx="12064621" cy="1092200"/>
          </a:xfrm>
        </p:spPr>
        <p:txBody>
          <a:bodyPr/>
          <a:lstStyle/>
          <a:p>
            <a:pPr algn="ctr"/>
            <a:r>
              <a:rPr lang="en-US" b="1" dirty="0"/>
              <a:t>Data Access</a:t>
            </a:r>
          </a:p>
        </p:txBody>
      </p:sp>
      <p:sp>
        <p:nvSpPr>
          <p:cNvPr id="14339" name="Rectangle 3"/>
          <p:cNvSpPr>
            <a:spLocks noGrp="1" noChangeArrowheads="1"/>
          </p:cNvSpPr>
          <p:nvPr>
            <p:ph type="body" idx="4294967295"/>
          </p:nvPr>
        </p:nvSpPr>
        <p:spPr>
          <a:xfrm>
            <a:off x="1767194" y="791948"/>
            <a:ext cx="8530230" cy="5765800"/>
          </a:xfrm>
        </p:spPr>
        <p:txBody>
          <a:bodyPr>
            <a:normAutofit/>
          </a:bodyPr>
          <a:lstStyle/>
          <a:p>
            <a:pPr>
              <a:lnSpc>
                <a:spcPct val="90000"/>
              </a:lnSpc>
            </a:pPr>
            <a:r>
              <a:rPr lang="en-US" sz="2400" dirty="0"/>
              <a:t>Any access to the stored data is done by the data manager. A user's request for data is-received by the data manager, which </a:t>
            </a:r>
            <a:r>
              <a:rPr lang="en-US" sz="2400" dirty="0" smtClean="0"/>
              <a:t>determ1ines </a:t>
            </a:r>
            <a:r>
              <a:rPr lang="en-US" sz="2400" dirty="0"/>
              <a:t>the physical record required. </a:t>
            </a:r>
            <a:endParaRPr lang="en-US" sz="2400" dirty="0" smtClean="0"/>
          </a:p>
          <a:p>
            <a:pPr>
              <a:lnSpc>
                <a:spcPct val="90000"/>
              </a:lnSpc>
            </a:pPr>
            <a:endParaRPr lang="en-US" sz="2400" b="1" dirty="0"/>
          </a:p>
          <a:p>
            <a:pPr>
              <a:lnSpc>
                <a:spcPct val="90000"/>
              </a:lnSpc>
            </a:pPr>
            <a:r>
              <a:rPr lang="en-US" sz="2400" dirty="0"/>
              <a:t>The file manager decides which physical block of secondary </a:t>
            </a:r>
            <a:r>
              <a:rPr lang="en-US" sz="2400" dirty="0">
                <a:hlinkClick r:id="rId2" tooltip="Storage devices those are used for Storing the data in a Permanent Manner"/>
              </a:rPr>
              <a:t>storage devices</a:t>
            </a:r>
            <a:r>
              <a:rPr lang="en-US" sz="2400" dirty="0"/>
              <a:t> contains the required record and sends the request for the appropriate block to the disk manager. A block is a unit of physical input/output operations between primary and secondary storage</a:t>
            </a:r>
            <a:endParaRPr lang="en-US" sz="2400" b="1" dirty="0" smtClean="0"/>
          </a:p>
          <a:p>
            <a:pPr>
              <a:lnSpc>
                <a:spcPct val="90000"/>
              </a:lnSpc>
            </a:pPr>
            <a:endParaRPr lang="en-US" sz="2400" b="1" dirty="0"/>
          </a:p>
        </p:txBody>
      </p:sp>
    </p:spTree>
    <p:extLst>
      <p:ext uri="{BB962C8B-B14F-4D97-AF65-F5344CB8AC3E}">
        <p14:creationId xmlns:p14="http://schemas.microsoft.com/office/powerpoint/2010/main" val="28398752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2072" y="912498"/>
            <a:ext cx="10304059" cy="5632311"/>
          </a:xfrm>
          <a:prstGeom prst="rect">
            <a:avLst/>
          </a:prstGeom>
        </p:spPr>
        <p:txBody>
          <a:bodyPr wrap="square">
            <a:spAutoFit/>
          </a:bodyPr>
          <a:lstStyle/>
          <a:p>
            <a:pPr>
              <a:lnSpc>
                <a:spcPct val="90000"/>
              </a:lnSpc>
            </a:pPr>
            <a:r>
              <a:rPr lang="en-US" sz="3200" b="1" dirty="0"/>
              <a:t>Physical blocks</a:t>
            </a:r>
            <a:r>
              <a:rPr lang="en-US" sz="3200" dirty="0"/>
              <a:t> are those blocks residing on the disk. </a:t>
            </a:r>
          </a:p>
          <a:p>
            <a:pPr>
              <a:lnSpc>
                <a:spcPct val="90000"/>
              </a:lnSpc>
            </a:pPr>
            <a:r>
              <a:rPr lang="en-US" sz="3200" b="1" dirty="0">
                <a:solidFill>
                  <a:schemeClr val="tx2"/>
                </a:solidFill>
              </a:rPr>
              <a:t>Buffer blocks</a:t>
            </a:r>
            <a:r>
              <a:rPr lang="en-US" sz="3200" dirty="0"/>
              <a:t> are the blocks residing temporarily in main memory.</a:t>
            </a:r>
          </a:p>
          <a:p>
            <a:pPr>
              <a:lnSpc>
                <a:spcPct val="90000"/>
              </a:lnSpc>
            </a:pPr>
            <a:r>
              <a:rPr lang="en-US" sz="3200" dirty="0"/>
              <a:t>Block movements between  disk and main memory are initiated through the following two operations:</a:t>
            </a:r>
          </a:p>
          <a:p>
            <a:pPr lvl="1">
              <a:lnSpc>
                <a:spcPct val="90000"/>
              </a:lnSpc>
            </a:pPr>
            <a:r>
              <a:rPr lang="en-US" sz="2800" b="1" dirty="0">
                <a:solidFill>
                  <a:schemeClr val="tx2"/>
                </a:solidFill>
              </a:rPr>
              <a:t>input</a:t>
            </a:r>
            <a:r>
              <a:rPr lang="en-US" sz="2800" dirty="0"/>
              <a:t>(</a:t>
            </a:r>
            <a:r>
              <a:rPr lang="en-US" sz="2800" i="1" dirty="0"/>
              <a:t>B</a:t>
            </a:r>
            <a:r>
              <a:rPr lang="en-US" sz="2800" dirty="0"/>
              <a:t>) transfers the physical block </a:t>
            </a:r>
            <a:r>
              <a:rPr lang="en-US" sz="2800" i="1" dirty="0"/>
              <a:t>B  </a:t>
            </a:r>
            <a:r>
              <a:rPr lang="en-US" sz="2800" dirty="0"/>
              <a:t>to main memory.</a:t>
            </a:r>
          </a:p>
          <a:p>
            <a:pPr lvl="1">
              <a:lnSpc>
                <a:spcPct val="90000"/>
              </a:lnSpc>
            </a:pPr>
            <a:r>
              <a:rPr lang="en-US" sz="2800" b="1" dirty="0">
                <a:solidFill>
                  <a:schemeClr val="tx2"/>
                </a:solidFill>
              </a:rPr>
              <a:t>output</a:t>
            </a:r>
            <a:r>
              <a:rPr lang="en-US" sz="2800" dirty="0"/>
              <a:t>(</a:t>
            </a:r>
            <a:r>
              <a:rPr lang="en-US" sz="2800" i="1" dirty="0"/>
              <a:t>B</a:t>
            </a:r>
            <a:r>
              <a:rPr lang="en-US" sz="2800" dirty="0"/>
              <a:t>) transfers the buffer block </a:t>
            </a:r>
            <a:r>
              <a:rPr lang="en-US" sz="2800" i="1" dirty="0"/>
              <a:t>B </a:t>
            </a:r>
            <a:r>
              <a:rPr lang="en-US" sz="2800" dirty="0"/>
              <a:t>to the disk, and replaces the appropriate physical block there.</a:t>
            </a:r>
          </a:p>
          <a:p>
            <a:pPr>
              <a:lnSpc>
                <a:spcPct val="90000"/>
              </a:lnSpc>
            </a:pPr>
            <a:r>
              <a:rPr lang="en-US" sz="3200" dirty="0"/>
              <a:t>Each transaction </a:t>
            </a:r>
            <a:r>
              <a:rPr lang="en-US" sz="3200" i="1" dirty="0"/>
              <a:t>T</a:t>
            </a:r>
            <a:r>
              <a:rPr lang="en-US" sz="4400" i="1" baseline="-25000" dirty="0"/>
              <a:t>i</a:t>
            </a:r>
            <a:r>
              <a:rPr lang="en-US" sz="3200" i="1" dirty="0"/>
              <a:t> </a:t>
            </a:r>
            <a:r>
              <a:rPr lang="en-US" sz="3200" dirty="0"/>
              <a:t>has its private work-area in which local copies of all data items accessed and updated by it are kept.</a:t>
            </a:r>
          </a:p>
          <a:p>
            <a:pPr lvl="1">
              <a:lnSpc>
                <a:spcPct val="90000"/>
              </a:lnSpc>
            </a:pPr>
            <a:r>
              <a:rPr lang="en-US" sz="2800" dirty="0"/>
              <a:t> </a:t>
            </a:r>
            <a:endParaRPr lang="en-US" sz="3200" dirty="0"/>
          </a:p>
        </p:txBody>
      </p:sp>
    </p:spTree>
    <p:extLst>
      <p:ext uri="{BB962C8B-B14F-4D97-AF65-F5344CB8AC3E}">
        <p14:creationId xmlns:p14="http://schemas.microsoft.com/office/powerpoint/2010/main" val="3647093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
            <a:ext cx="11353800" cy="1690688"/>
          </a:xfrm>
        </p:spPr>
        <p:txBody>
          <a:bodyPr/>
          <a:lstStyle/>
          <a:p>
            <a:pPr algn="ctr"/>
            <a:r>
              <a:rPr lang="en-US" dirty="0"/>
              <a:t>Data Access (Cont.)</a:t>
            </a:r>
          </a:p>
        </p:txBody>
      </p:sp>
      <p:sp>
        <p:nvSpPr>
          <p:cNvPr id="16387" name="Rectangle 3"/>
          <p:cNvSpPr>
            <a:spLocks noGrp="1" noChangeArrowheads="1"/>
          </p:cNvSpPr>
          <p:nvPr>
            <p:ph type="body" idx="4294967295"/>
          </p:nvPr>
        </p:nvSpPr>
        <p:spPr>
          <a:xfrm>
            <a:off x="1392073" y="1050878"/>
            <a:ext cx="9430602" cy="5418161"/>
          </a:xfrm>
        </p:spPr>
        <p:txBody>
          <a:bodyPr>
            <a:noAutofit/>
          </a:bodyPr>
          <a:lstStyle/>
          <a:p>
            <a:pPr>
              <a:lnSpc>
                <a:spcPct val="90000"/>
              </a:lnSpc>
            </a:pPr>
            <a:r>
              <a:rPr lang="en-US" sz="2000" b="1" dirty="0"/>
              <a:t>Transaction transfers data items between system buffer blocks and its private work-area using the following operations :</a:t>
            </a:r>
          </a:p>
          <a:p>
            <a:pPr lvl="1">
              <a:lnSpc>
                <a:spcPct val="90000"/>
              </a:lnSpc>
            </a:pPr>
            <a:r>
              <a:rPr lang="en-US" sz="1800" b="1" dirty="0">
                <a:solidFill>
                  <a:schemeClr val="tx2"/>
                </a:solidFill>
              </a:rPr>
              <a:t>read</a:t>
            </a:r>
            <a:r>
              <a:rPr lang="en-US" sz="1800" b="1" dirty="0"/>
              <a:t>(</a:t>
            </a:r>
            <a:r>
              <a:rPr lang="en-US" sz="1800" b="1" i="1" dirty="0"/>
              <a:t>X</a:t>
            </a:r>
            <a:r>
              <a:rPr lang="en-US" sz="1800" b="1" dirty="0"/>
              <a:t>) assigns the value of data item </a:t>
            </a:r>
            <a:r>
              <a:rPr lang="en-US" sz="1800" b="1" i="1" dirty="0"/>
              <a:t>X</a:t>
            </a:r>
            <a:r>
              <a:rPr lang="en-US" sz="1800" b="1" dirty="0"/>
              <a:t> to the local variable </a:t>
            </a:r>
            <a:r>
              <a:rPr lang="en-US" sz="1800" b="1" i="1" dirty="0"/>
              <a:t>x</a:t>
            </a:r>
            <a:r>
              <a:rPr lang="en-US" sz="2800" b="1" i="1" baseline="-25000" dirty="0"/>
              <a:t>i</a:t>
            </a:r>
            <a:r>
              <a:rPr lang="en-US" sz="1800" b="1" dirty="0"/>
              <a:t>.</a:t>
            </a:r>
          </a:p>
          <a:p>
            <a:pPr lvl="1">
              <a:lnSpc>
                <a:spcPct val="90000"/>
              </a:lnSpc>
            </a:pPr>
            <a:r>
              <a:rPr lang="en-US" sz="1800" b="1" dirty="0">
                <a:solidFill>
                  <a:schemeClr val="tx2"/>
                </a:solidFill>
              </a:rPr>
              <a:t>write</a:t>
            </a:r>
            <a:r>
              <a:rPr lang="en-US" sz="1800" b="1" dirty="0"/>
              <a:t>(</a:t>
            </a:r>
            <a:r>
              <a:rPr lang="en-US" sz="1800" b="1" i="1" dirty="0"/>
              <a:t>X</a:t>
            </a:r>
            <a:r>
              <a:rPr lang="en-US" sz="1800" b="1" dirty="0"/>
              <a:t>) assigns the value of local variable </a:t>
            </a:r>
            <a:r>
              <a:rPr lang="en-US" sz="1800" b="1" i="1" dirty="0"/>
              <a:t>x</a:t>
            </a:r>
            <a:r>
              <a:rPr lang="en-US" sz="2800" b="1" i="1" baseline="-25000" dirty="0"/>
              <a:t>i</a:t>
            </a:r>
            <a:r>
              <a:rPr lang="en-US" sz="1800" b="1" i="1" dirty="0"/>
              <a:t> </a:t>
            </a:r>
            <a:r>
              <a:rPr lang="en-US" sz="1800" b="1" dirty="0"/>
              <a:t>to data item {</a:t>
            </a:r>
            <a:r>
              <a:rPr lang="en-US" sz="1800" b="1" i="1" dirty="0"/>
              <a:t>X</a:t>
            </a:r>
            <a:r>
              <a:rPr lang="en-US" sz="1800" b="1" dirty="0"/>
              <a:t>} in the buffer block.</a:t>
            </a:r>
          </a:p>
          <a:p>
            <a:pPr lvl="1">
              <a:lnSpc>
                <a:spcPct val="90000"/>
              </a:lnSpc>
            </a:pPr>
            <a:r>
              <a:rPr lang="en-US" sz="1800" b="1" dirty="0"/>
              <a:t>both these commands may necessitate the issue of an input(B</a:t>
            </a:r>
            <a:r>
              <a:rPr lang="en-US" sz="2400" b="1" baseline="-25000" dirty="0"/>
              <a:t>X</a:t>
            </a:r>
            <a:r>
              <a:rPr lang="en-US" sz="1800" b="1" dirty="0"/>
              <a:t>) instruction before the assignment, if the block </a:t>
            </a:r>
            <a:r>
              <a:rPr lang="en-US" sz="1800" b="1" i="1" dirty="0"/>
              <a:t>B</a:t>
            </a:r>
            <a:r>
              <a:rPr lang="en-US" sz="2400" b="1" i="1" baseline="-25000" dirty="0"/>
              <a:t>X</a:t>
            </a:r>
            <a:r>
              <a:rPr lang="en-US" sz="1800" b="1" dirty="0"/>
              <a:t> in which </a:t>
            </a:r>
            <a:r>
              <a:rPr lang="en-US" sz="1800" b="1" i="1" dirty="0"/>
              <a:t>X</a:t>
            </a:r>
            <a:r>
              <a:rPr lang="en-US" sz="1800" b="1" dirty="0"/>
              <a:t> resides is not already in memory.</a:t>
            </a:r>
          </a:p>
          <a:p>
            <a:pPr>
              <a:lnSpc>
                <a:spcPct val="90000"/>
              </a:lnSpc>
            </a:pPr>
            <a:r>
              <a:rPr lang="en-US" sz="2000" b="1" dirty="0"/>
              <a:t>Transactions </a:t>
            </a:r>
          </a:p>
          <a:p>
            <a:pPr lvl="1">
              <a:lnSpc>
                <a:spcPct val="90000"/>
              </a:lnSpc>
            </a:pPr>
            <a:r>
              <a:rPr lang="en-US" sz="1800" b="1" dirty="0"/>
              <a:t>Perform read(</a:t>
            </a:r>
            <a:r>
              <a:rPr lang="en-US" sz="1800" b="1" i="1" dirty="0"/>
              <a:t>X</a:t>
            </a:r>
            <a:r>
              <a:rPr lang="en-US" sz="1800" b="1" dirty="0"/>
              <a:t>) while accessing </a:t>
            </a:r>
            <a:r>
              <a:rPr lang="en-US" sz="1800" b="1" i="1" dirty="0"/>
              <a:t>X</a:t>
            </a:r>
            <a:r>
              <a:rPr lang="en-US" sz="1800" b="1" dirty="0"/>
              <a:t> for the first time; </a:t>
            </a:r>
          </a:p>
          <a:p>
            <a:pPr lvl="1">
              <a:lnSpc>
                <a:spcPct val="90000"/>
              </a:lnSpc>
            </a:pPr>
            <a:r>
              <a:rPr lang="en-US" sz="1800" b="1" dirty="0"/>
              <a:t>All subsequent accesses are to the local copy. </a:t>
            </a:r>
          </a:p>
          <a:p>
            <a:pPr lvl="1">
              <a:lnSpc>
                <a:spcPct val="90000"/>
              </a:lnSpc>
            </a:pPr>
            <a:r>
              <a:rPr lang="en-US" sz="1800" b="1" dirty="0"/>
              <a:t>After last access, transaction executes write(</a:t>
            </a:r>
            <a:r>
              <a:rPr lang="en-US" sz="1800" b="1" i="1" dirty="0"/>
              <a:t>X</a:t>
            </a:r>
            <a:r>
              <a:rPr lang="en-US" sz="1800" b="1" dirty="0"/>
              <a:t>).</a:t>
            </a:r>
          </a:p>
          <a:p>
            <a:pPr>
              <a:lnSpc>
                <a:spcPct val="90000"/>
              </a:lnSpc>
            </a:pPr>
            <a:r>
              <a:rPr lang="en-US" sz="2000" b="1" dirty="0"/>
              <a:t>output(</a:t>
            </a:r>
            <a:r>
              <a:rPr lang="en-US" sz="2000" b="1" i="1" dirty="0"/>
              <a:t>B</a:t>
            </a:r>
            <a:r>
              <a:rPr lang="en-US" sz="2000" b="1" i="1" baseline="-25000" dirty="0"/>
              <a:t>X</a:t>
            </a:r>
            <a:r>
              <a:rPr lang="en-US" sz="2000" b="1" dirty="0"/>
              <a:t>) need not immediately follow write(</a:t>
            </a:r>
            <a:r>
              <a:rPr lang="en-US" sz="2000" b="1" i="1" dirty="0"/>
              <a:t>X</a:t>
            </a:r>
            <a:r>
              <a:rPr lang="en-US" sz="2000" b="1" dirty="0"/>
              <a:t>). System can perform the output operation when it deems fit.</a:t>
            </a:r>
          </a:p>
        </p:txBody>
      </p:sp>
    </p:spTree>
    <p:extLst>
      <p:ext uri="{BB962C8B-B14F-4D97-AF65-F5344CB8AC3E}">
        <p14:creationId xmlns:p14="http://schemas.microsoft.com/office/powerpoint/2010/main" val="22206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Database Recovery</a:t>
            </a:r>
            <a:endParaRPr lang="en-US" dirty="0">
              <a:solidFill>
                <a:srgbClr val="FF0000"/>
              </a:solidFill>
            </a:endParaRPr>
          </a:p>
        </p:txBody>
      </p:sp>
      <p:sp>
        <p:nvSpPr>
          <p:cNvPr id="3" name="Content Placeholder 2"/>
          <p:cNvSpPr>
            <a:spLocks noGrp="1"/>
          </p:cNvSpPr>
          <p:nvPr>
            <p:ph idx="1"/>
          </p:nvPr>
        </p:nvSpPr>
        <p:spPr>
          <a:xfrm>
            <a:off x="723331" y="1357532"/>
            <a:ext cx="10125379" cy="5500468"/>
          </a:xfrm>
        </p:spPr>
        <p:txBody>
          <a:bodyPr>
            <a:normAutofit/>
          </a:bodyPr>
          <a:lstStyle/>
          <a:p>
            <a:pPr algn="just">
              <a:buNone/>
            </a:pPr>
            <a:r>
              <a:rPr lang="en-IN" sz="2800" b="1" dirty="0" smtClean="0"/>
              <a:t>Database Recovery</a:t>
            </a:r>
            <a:r>
              <a:rPr lang="en-IN" sz="2800" dirty="0" smtClean="0"/>
              <a:t> is the process of restoring the </a:t>
            </a:r>
            <a:r>
              <a:rPr lang="en-IN" sz="2800" b="1" dirty="0" smtClean="0"/>
              <a:t>database</a:t>
            </a:r>
            <a:r>
              <a:rPr lang="en-IN" sz="2800" dirty="0" smtClean="0"/>
              <a:t> and the </a:t>
            </a:r>
            <a:r>
              <a:rPr lang="en-IN" sz="2800" b="1" dirty="0" smtClean="0"/>
              <a:t>data</a:t>
            </a:r>
            <a:r>
              <a:rPr lang="en-IN" sz="2800" dirty="0" smtClean="0"/>
              <a:t> to a consistent state. This may include restoring lost </a:t>
            </a:r>
            <a:r>
              <a:rPr lang="en-IN" sz="2800" b="1" dirty="0" smtClean="0"/>
              <a:t>data</a:t>
            </a:r>
            <a:r>
              <a:rPr lang="en-IN" sz="2800" dirty="0" smtClean="0"/>
              <a:t> up to the point of the event (e.g. system crash).</a:t>
            </a:r>
          </a:p>
          <a:p>
            <a:pPr algn="ctr">
              <a:buNone/>
            </a:pPr>
            <a:r>
              <a:rPr lang="en-IN" sz="2800" dirty="0" smtClean="0"/>
              <a:t>OR</a:t>
            </a:r>
          </a:p>
          <a:p>
            <a:pPr algn="just"/>
            <a:endParaRPr lang="en-IN" sz="2800" dirty="0" smtClean="0"/>
          </a:p>
          <a:p>
            <a:pPr algn="just">
              <a:buNone/>
            </a:pPr>
            <a:r>
              <a:rPr lang="en-IN" sz="2800" b="1" dirty="0" smtClean="0"/>
              <a:t>Data recovery</a:t>
            </a:r>
            <a:r>
              <a:rPr lang="en-IN" sz="2800" dirty="0" smtClean="0"/>
              <a:t> is the process of restoring </a:t>
            </a:r>
            <a:r>
              <a:rPr lang="en-IN" sz="2800" b="1" dirty="0" smtClean="0"/>
              <a:t>data</a:t>
            </a:r>
            <a:r>
              <a:rPr lang="en-IN" sz="2800" dirty="0" smtClean="0"/>
              <a:t> that has been lost, accidentally deleted, corrupted or made inaccessible for any reason.</a:t>
            </a:r>
          </a:p>
          <a:p>
            <a:pPr algn="just"/>
            <a:endParaRPr lang="en-IN" sz="2800" dirty="0" smtClean="0"/>
          </a:p>
        </p:txBody>
      </p:sp>
    </p:spTree>
    <p:extLst>
      <p:ext uri="{BB962C8B-B14F-4D97-AF65-F5344CB8AC3E}">
        <p14:creationId xmlns:p14="http://schemas.microsoft.com/office/powerpoint/2010/main" val="2527877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Any access to the stored data is done by the data manag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23" y="624109"/>
            <a:ext cx="10967352" cy="517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123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12192000" cy="1132763"/>
          </a:xfrm>
        </p:spPr>
        <p:txBody>
          <a:bodyPr/>
          <a:lstStyle/>
          <a:p>
            <a:pPr algn="ctr"/>
            <a:r>
              <a:rPr lang="en-US" dirty="0"/>
              <a:t>Storage Structure</a:t>
            </a:r>
          </a:p>
        </p:txBody>
      </p:sp>
      <p:sp>
        <p:nvSpPr>
          <p:cNvPr id="8195" name="Rectangle 3"/>
          <p:cNvSpPr>
            <a:spLocks noGrp="1" noChangeArrowheads="1"/>
          </p:cNvSpPr>
          <p:nvPr>
            <p:ph type="body" idx="4294967295"/>
          </p:nvPr>
        </p:nvSpPr>
        <p:spPr>
          <a:xfrm>
            <a:off x="1747269" y="1269906"/>
            <a:ext cx="12082462" cy="5684838"/>
          </a:xfrm>
        </p:spPr>
        <p:txBody>
          <a:bodyPr/>
          <a:lstStyle/>
          <a:p>
            <a:r>
              <a:rPr lang="en-US" b="1" dirty="0">
                <a:solidFill>
                  <a:schemeClr val="tx2"/>
                </a:solidFill>
              </a:rPr>
              <a:t>Volatile storage</a:t>
            </a:r>
            <a:r>
              <a:rPr lang="en-US" dirty="0"/>
              <a:t>:</a:t>
            </a:r>
          </a:p>
          <a:p>
            <a:pPr lvl="1"/>
            <a:r>
              <a:rPr lang="en-US" dirty="0"/>
              <a:t>does not survive system crashes</a:t>
            </a:r>
          </a:p>
          <a:p>
            <a:pPr lvl="1"/>
            <a:r>
              <a:rPr lang="en-US" dirty="0"/>
              <a:t>examples: main memory, cache memory</a:t>
            </a:r>
          </a:p>
          <a:p>
            <a:r>
              <a:rPr lang="en-US" b="1" dirty="0">
                <a:solidFill>
                  <a:schemeClr val="tx2"/>
                </a:solidFill>
              </a:rPr>
              <a:t>Nonvolatile storage</a:t>
            </a:r>
            <a:r>
              <a:rPr lang="en-US" dirty="0"/>
              <a:t>:</a:t>
            </a:r>
          </a:p>
          <a:p>
            <a:pPr lvl="1"/>
            <a:r>
              <a:rPr lang="en-US" dirty="0"/>
              <a:t>survives system crashes</a:t>
            </a:r>
          </a:p>
          <a:p>
            <a:pPr lvl="1"/>
            <a:r>
              <a:rPr lang="en-US" dirty="0"/>
              <a:t>examples: disk, tape, flash memory, </a:t>
            </a:r>
            <a:br>
              <a:rPr lang="en-US" dirty="0"/>
            </a:br>
            <a:r>
              <a:rPr lang="en-US" dirty="0"/>
              <a:t>                  non-volatile (battery backed up) RAM </a:t>
            </a:r>
          </a:p>
          <a:p>
            <a:r>
              <a:rPr lang="en-US" b="1" dirty="0">
                <a:solidFill>
                  <a:schemeClr val="tx2"/>
                </a:solidFill>
              </a:rPr>
              <a:t>Stable storage</a:t>
            </a:r>
            <a:r>
              <a:rPr lang="en-US" dirty="0"/>
              <a:t>:</a:t>
            </a:r>
          </a:p>
          <a:p>
            <a:pPr lvl="1"/>
            <a:r>
              <a:rPr lang="en-US" dirty="0"/>
              <a:t>a mythical form of storage that survives all failures</a:t>
            </a:r>
          </a:p>
          <a:p>
            <a:pPr lvl="1"/>
            <a:r>
              <a:rPr lang="en-US" dirty="0"/>
              <a:t>approximated by maintaining multiple copies on distinct nonvolatile media</a:t>
            </a:r>
          </a:p>
        </p:txBody>
      </p:sp>
    </p:spTree>
    <p:extLst>
      <p:ext uri="{BB962C8B-B14F-4D97-AF65-F5344CB8AC3E}">
        <p14:creationId xmlns:p14="http://schemas.microsoft.com/office/powerpoint/2010/main" val="23500443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Example of Recovery</a:t>
            </a:r>
          </a:p>
        </p:txBody>
      </p:sp>
      <p:sp>
        <p:nvSpPr>
          <p:cNvPr id="64515" name="Rectangle 3"/>
          <p:cNvSpPr>
            <a:spLocks noGrp="1" noChangeArrowheads="1"/>
          </p:cNvSpPr>
          <p:nvPr>
            <p:ph type="body" idx="4294967295"/>
          </p:nvPr>
        </p:nvSpPr>
        <p:spPr>
          <a:xfrm>
            <a:off x="0" y="1825625"/>
            <a:ext cx="10515600" cy="4351338"/>
          </a:xfrm>
        </p:spPr>
        <p:txBody>
          <a:bodyPr>
            <a:normAutofit/>
          </a:bodyPr>
          <a:lstStyle/>
          <a:p>
            <a:pPr>
              <a:lnSpc>
                <a:spcPct val="90000"/>
              </a:lnSpc>
            </a:pPr>
            <a:r>
              <a:rPr lang="en-US"/>
              <a:t>Go over the steps of the recovery algorithm on the following log:</a:t>
            </a:r>
          </a:p>
          <a:p>
            <a:pPr lvl="4">
              <a:lnSpc>
                <a:spcPct val="90000"/>
              </a:lnSpc>
              <a:buFontTx/>
              <a:buNone/>
            </a:pPr>
            <a:r>
              <a:rPr lang="en-US"/>
              <a:t>&lt;</a:t>
            </a:r>
            <a:r>
              <a:rPr lang="en-US" i="1"/>
              <a:t>T</a:t>
            </a:r>
            <a:r>
              <a:rPr lang="en-US" baseline="-25000"/>
              <a:t>0</a:t>
            </a:r>
            <a:r>
              <a:rPr lang="en-US" i="1"/>
              <a:t> </a:t>
            </a:r>
            <a:r>
              <a:rPr lang="en-US" b="1"/>
              <a:t>star</a:t>
            </a:r>
            <a:r>
              <a:rPr lang="en-US"/>
              <a:t>t&gt;</a:t>
            </a:r>
          </a:p>
          <a:p>
            <a:pPr lvl="4">
              <a:lnSpc>
                <a:spcPct val="90000"/>
              </a:lnSpc>
              <a:buFontTx/>
              <a:buNone/>
            </a:pPr>
            <a:r>
              <a:rPr lang="en-US"/>
              <a:t>&lt;</a:t>
            </a:r>
            <a:r>
              <a:rPr lang="en-US" i="1"/>
              <a:t>T</a:t>
            </a:r>
            <a:r>
              <a:rPr lang="en-US" baseline="-25000"/>
              <a:t>0</a:t>
            </a:r>
            <a:r>
              <a:rPr lang="en-US"/>
              <a:t>, </a:t>
            </a:r>
            <a:r>
              <a:rPr lang="en-US" i="1"/>
              <a:t>A</a:t>
            </a:r>
            <a:r>
              <a:rPr lang="en-US"/>
              <a:t>, 0, 10&gt;</a:t>
            </a:r>
          </a:p>
          <a:p>
            <a:pPr lvl="4">
              <a:lnSpc>
                <a:spcPct val="90000"/>
              </a:lnSpc>
              <a:buFontTx/>
              <a:buNone/>
            </a:pPr>
            <a:r>
              <a:rPr lang="en-US"/>
              <a:t>&lt;</a:t>
            </a:r>
            <a:r>
              <a:rPr lang="en-US" i="1"/>
              <a:t>T</a:t>
            </a:r>
            <a:r>
              <a:rPr lang="en-US" baseline="-25000"/>
              <a:t>0</a:t>
            </a:r>
            <a:r>
              <a:rPr lang="en-US"/>
              <a:t> </a:t>
            </a:r>
            <a:r>
              <a:rPr lang="en-US" b="1"/>
              <a:t>commit</a:t>
            </a:r>
            <a:r>
              <a:rPr lang="en-US"/>
              <a:t>&gt;</a:t>
            </a:r>
          </a:p>
          <a:p>
            <a:pPr lvl="4">
              <a:lnSpc>
                <a:spcPct val="90000"/>
              </a:lnSpc>
              <a:buFontTx/>
              <a:buNone/>
            </a:pPr>
            <a:r>
              <a:rPr lang="en-US"/>
              <a:t>&lt;</a:t>
            </a:r>
            <a:r>
              <a:rPr lang="en-US" i="1"/>
              <a:t>T</a:t>
            </a:r>
            <a:r>
              <a:rPr lang="en-US" baseline="-25000"/>
              <a:t>1</a:t>
            </a:r>
            <a:r>
              <a:rPr lang="en-US"/>
              <a:t> </a:t>
            </a:r>
            <a:r>
              <a:rPr lang="en-US" b="1"/>
              <a:t>start</a:t>
            </a:r>
            <a:r>
              <a:rPr lang="en-US"/>
              <a:t>&gt;</a:t>
            </a:r>
          </a:p>
          <a:p>
            <a:pPr lvl="4">
              <a:lnSpc>
                <a:spcPct val="90000"/>
              </a:lnSpc>
              <a:buFontTx/>
              <a:buNone/>
            </a:pPr>
            <a:r>
              <a:rPr lang="en-US"/>
              <a:t>&lt;</a:t>
            </a:r>
            <a:r>
              <a:rPr lang="en-US" i="1"/>
              <a:t>T</a:t>
            </a:r>
            <a:r>
              <a:rPr lang="en-US" baseline="-25000"/>
              <a:t>1</a:t>
            </a:r>
            <a:r>
              <a:rPr lang="en-US"/>
              <a:t>, </a:t>
            </a:r>
            <a:r>
              <a:rPr lang="en-US" i="1"/>
              <a:t>B</a:t>
            </a:r>
            <a:r>
              <a:rPr lang="en-US"/>
              <a:t>, 0, 10&gt;</a:t>
            </a:r>
          </a:p>
          <a:p>
            <a:pPr lvl="4">
              <a:lnSpc>
                <a:spcPct val="90000"/>
              </a:lnSpc>
              <a:buFontTx/>
              <a:buNone/>
            </a:pPr>
            <a:r>
              <a:rPr lang="en-US"/>
              <a:t>&lt;</a:t>
            </a:r>
            <a:r>
              <a:rPr lang="en-US" i="1"/>
              <a:t>T</a:t>
            </a:r>
            <a:r>
              <a:rPr lang="en-US" baseline="-25000"/>
              <a:t>2</a:t>
            </a:r>
            <a:r>
              <a:rPr lang="en-US"/>
              <a:t> </a:t>
            </a:r>
            <a:r>
              <a:rPr lang="en-US" b="1"/>
              <a:t>start</a:t>
            </a:r>
            <a:r>
              <a:rPr lang="en-US"/>
              <a:t>&gt;                   /* Scan in Step 4 stops here */</a:t>
            </a:r>
          </a:p>
          <a:p>
            <a:pPr lvl="4">
              <a:lnSpc>
                <a:spcPct val="90000"/>
              </a:lnSpc>
              <a:buFontTx/>
              <a:buNone/>
            </a:pPr>
            <a:r>
              <a:rPr lang="en-US"/>
              <a:t>&lt;</a:t>
            </a:r>
            <a:r>
              <a:rPr lang="en-US" i="1"/>
              <a:t>T</a:t>
            </a:r>
            <a:r>
              <a:rPr lang="en-US" baseline="-25000"/>
              <a:t>2</a:t>
            </a:r>
            <a:r>
              <a:rPr lang="en-US"/>
              <a:t>, </a:t>
            </a:r>
            <a:r>
              <a:rPr lang="en-US" i="1"/>
              <a:t>C</a:t>
            </a:r>
            <a:r>
              <a:rPr lang="en-US"/>
              <a:t>, 0, 10&gt;</a:t>
            </a:r>
          </a:p>
          <a:p>
            <a:pPr lvl="4">
              <a:lnSpc>
                <a:spcPct val="90000"/>
              </a:lnSpc>
              <a:buFontTx/>
              <a:buNone/>
            </a:pPr>
            <a:r>
              <a:rPr lang="en-US"/>
              <a:t>&lt;</a:t>
            </a:r>
            <a:r>
              <a:rPr lang="en-US" i="1"/>
              <a:t>T</a:t>
            </a:r>
            <a:r>
              <a:rPr lang="en-US" baseline="-25000"/>
              <a:t>2</a:t>
            </a:r>
            <a:r>
              <a:rPr lang="en-US"/>
              <a:t>, </a:t>
            </a:r>
            <a:r>
              <a:rPr lang="en-US" i="1"/>
              <a:t>C</a:t>
            </a:r>
            <a:r>
              <a:rPr lang="en-US"/>
              <a:t>, 10, 20&gt;</a:t>
            </a:r>
          </a:p>
          <a:p>
            <a:pPr lvl="4">
              <a:lnSpc>
                <a:spcPct val="90000"/>
              </a:lnSpc>
              <a:buFontTx/>
              <a:buNone/>
            </a:pPr>
            <a:r>
              <a:rPr lang="en-US"/>
              <a:t>&lt;checkpoint {</a:t>
            </a:r>
            <a:r>
              <a:rPr lang="en-US" i="1"/>
              <a:t>T</a:t>
            </a:r>
            <a:r>
              <a:rPr lang="en-US" baseline="-25000"/>
              <a:t>1</a:t>
            </a:r>
            <a:r>
              <a:rPr lang="en-US"/>
              <a:t>, </a:t>
            </a:r>
            <a:r>
              <a:rPr lang="en-US" i="1"/>
              <a:t>T</a:t>
            </a:r>
            <a:r>
              <a:rPr lang="en-US" baseline="-25000"/>
              <a:t>2</a:t>
            </a:r>
            <a:r>
              <a:rPr lang="en-US"/>
              <a:t>}&gt;</a:t>
            </a:r>
          </a:p>
          <a:p>
            <a:pPr lvl="4">
              <a:lnSpc>
                <a:spcPct val="90000"/>
              </a:lnSpc>
              <a:buFontTx/>
              <a:buNone/>
            </a:pPr>
            <a:r>
              <a:rPr lang="en-US"/>
              <a:t>&lt;</a:t>
            </a:r>
            <a:r>
              <a:rPr lang="en-US" i="1"/>
              <a:t>T</a:t>
            </a:r>
            <a:r>
              <a:rPr lang="en-US" baseline="-25000"/>
              <a:t>3</a:t>
            </a:r>
            <a:r>
              <a:rPr lang="en-US"/>
              <a:t> </a:t>
            </a:r>
            <a:r>
              <a:rPr lang="en-US" b="1"/>
              <a:t>start</a:t>
            </a:r>
            <a:r>
              <a:rPr lang="en-US"/>
              <a:t>&gt;</a:t>
            </a:r>
          </a:p>
          <a:p>
            <a:pPr lvl="4">
              <a:lnSpc>
                <a:spcPct val="90000"/>
              </a:lnSpc>
              <a:buFontTx/>
              <a:buNone/>
            </a:pPr>
            <a:r>
              <a:rPr lang="en-US"/>
              <a:t>&lt;</a:t>
            </a:r>
            <a:r>
              <a:rPr lang="en-US" i="1"/>
              <a:t>T</a:t>
            </a:r>
            <a:r>
              <a:rPr lang="en-US" baseline="-25000"/>
              <a:t>3</a:t>
            </a:r>
            <a:r>
              <a:rPr lang="en-US"/>
              <a:t>,</a:t>
            </a:r>
            <a:r>
              <a:rPr lang="en-US" i="1"/>
              <a:t> A</a:t>
            </a:r>
            <a:r>
              <a:rPr lang="en-US"/>
              <a:t>, 10, 20&gt;</a:t>
            </a:r>
          </a:p>
          <a:p>
            <a:pPr lvl="4">
              <a:lnSpc>
                <a:spcPct val="90000"/>
              </a:lnSpc>
              <a:buFontTx/>
              <a:buNone/>
            </a:pPr>
            <a:r>
              <a:rPr lang="en-US"/>
              <a:t>&lt;</a:t>
            </a:r>
            <a:r>
              <a:rPr lang="en-US" i="1"/>
              <a:t>T</a:t>
            </a:r>
            <a:r>
              <a:rPr lang="en-US" baseline="-25000"/>
              <a:t>3</a:t>
            </a:r>
            <a:r>
              <a:rPr lang="en-US"/>
              <a:t>, </a:t>
            </a:r>
            <a:r>
              <a:rPr lang="en-US" i="1"/>
              <a:t>D</a:t>
            </a:r>
            <a:r>
              <a:rPr lang="en-US"/>
              <a:t>, 0, 10&gt;</a:t>
            </a:r>
          </a:p>
          <a:p>
            <a:pPr lvl="4">
              <a:lnSpc>
                <a:spcPct val="90000"/>
              </a:lnSpc>
              <a:buFontTx/>
              <a:buNone/>
            </a:pPr>
            <a:r>
              <a:rPr lang="en-US"/>
              <a:t>&lt;</a:t>
            </a:r>
            <a:r>
              <a:rPr lang="en-US" i="1"/>
              <a:t>T</a:t>
            </a:r>
            <a:r>
              <a:rPr lang="en-US" baseline="-25000"/>
              <a:t>3</a:t>
            </a:r>
            <a:r>
              <a:rPr lang="en-US"/>
              <a:t> </a:t>
            </a:r>
            <a:r>
              <a:rPr lang="en-US" b="1"/>
              <a:t>commit</a:t>
            </a:r>
            <a:r>
              <a:rPr lang="en-US"/>
              <a:t>&gt;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Basic data security principles</a:t>
            </a:r>
          </a:p>
          <a:p>
            <a:pPr lvl="1"/>
            <a:r>
              <a:rPr lang="en-US" dirty="0"/>
              <a:t>User privileges</a:t>
            </a:r>
          </a:p>
          <a:p>
            <a:pPr lvl="1"/>
            <a:r>
              <a:rPr lang="en-US" dirty="0"/>
              <a:t>Data masking</a:t>
            </a:r>
          </a:p>
          <a:p>
            <a:pPr lvl="1"/>
            <a:r>
              <a:rPr lang="en-US" dirty="0"/>
              <a:t>Encryption</a:t>
            </a:r>
          </a:p>
          <a:p>
            <a:pPr lvl="1"/>
            <a:r>
              <a:rPr lang="en-US" dirty="0"/>
              <a:t>Decryption</a:t>
            </a:r>
          </a:p>
          <a:p>
            <a:pPr lvl="1"/>
            <a:r>
              <a:rPr lang="en-US" dirty="0"/>
              <a:t>Data security implementation</a:t>
            </a:r>
          </a:p>
          <a:p>
            <a:endParaRPr lang="en-US" dirty="0"/>
          </a:p>
        </p:txBody>
      </p:sp>
    </p:spTree>
    <p:extLst>
      <p:ext uri="{BB962C8B-B14F-4D97-AF65-F5344CB8AC3E}">
        <p14:creationId xmlns:p14="http://schemas.microsoft.com/office/powerpoint/2010/main" val="3372075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 privileges</a:t>
            </a:r>
            <a:endParaRPr lang="en-US" dirty="0"/>
          </a:p>
        </p:txBody>
      </p:sp>
      <p:sp>
        <p:nvSpPr>
          <p:cNvPr id="3" name="Content Placeholder 2"/>
          <p:cNvSpPr>
            <a:spLocks noGrp="1"/>
          </p:cNvSpPr>
          <p:nvPr>
            <p:ph idx="1"/>
          </p:nvPr>
        </p:nvSpPr>
        <p:spPr/>
        <p:txBody>
          <a:bodyPr/>
          <a:lstStyle/>
          <a:p>
            <a:r>
              <a:rPr lang="en-US" dirty="0"/>
              <a:t>A </a:t>
            </a:r>
            <a:r>
              <a:rPr lang="en-US" b="1" dirty="0"/>
              <a:t>user privilege</a:t>
            </a:r>
            <a:r>
              <a:rPr lang="en-US" dirty="0"/>
              <a:t> is a right to execute a particular type of SQL statement, or a right to access another </a:t>
            </a:r>
            <a:r>
              <a:rPr lang="en-US" b="1" dirty="0"/>
              <a:t>user's</a:t>
            </a:r>
            <a:r>
              <a:rPr lang="en-US" dirty="0"/>
              <a:t> object. </a:t>
            </a:r>
            <a:endParaRPr lang="en-US" dirty="0" smtClean="0"/>
          </a:p>
          <a:p>
            <a:r>
              <a:rPr lang="en-US" dirty="0" smtClean="0"/>
              <a:t>The </a:t>
            </a:r>
            <a:r>
              <a:rPr lang="en-US" dirty="0"/>
              <a:t>types of </a:t>
            </a:r>
            <a:r>
              <a:rPr lang="en-US" b="1" dirty="0"/>
              <a:t>privileges</a:t>
            </a:r>
            <a:r>
              <a:rPr lang="en-US" dirty="0"/>
              <a:t> are defined by Oracle</a:t>
            </a:r>
            <a:r>
              <a:rPr lang="en-US" dirty="0" smtClean="0"/>
              <a:t>.</a:t>
            </a:r>
          </a:p>
          <a:p>
            <a:r>
              <a:rPr lang="en-US" dirty="0" smtClean="0"/>
              <a:t> </a:t>
            </a:r>
            <a:r>
              <a:rPr lang="en-US" dirty="0"/>
              <a:t>Roles, on the other hand, are created by users (usually administrators) and are used to group together </a:t>
            </a:r>
            <a:r>
              <a:rPr lang="en-US" b="1" dirty="0"/>
              <a:t>privileges</a:t>
            </a:r>
            <a:r>
              <a:rPr lang="en-US" dirty="0"/>
              <a:t> or other roles.</a:t>
            </a:r>
          </a:p>
        </p:txBody>
      </p:sp>
    </p:spTree>
    <p:extLst>
      <p:ext uri="{BB962C8B-B14F-4D97-AF65-F5344CB8AC3E}">
        <p14:creationId xmlns:p14="http://schemas.microsoft.com/office/powerpoint/2010/main" val="836671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masking</a:t>
            </a:r>
            <a:endParaRPr lang="en-US" dirty="0"/>
          </a:p>
        </p:txBody>
      </p:sp>
      <p:sp>
        <p:nvSpPr>
          <p:cNvPr id="3" name="Content Placeholder 2"/>
          <p:cNvSpPr>
            <a:spLocks noGrp="1"/>
          </p:cNvSpPr>
          <p:nvPr>
            <p:ph idx="1"/>
          </p:nvPr>
        </p:nvSpPr>
        <p:spPr/>
        <p:txBody>
          <a:bodyPr/>
          <a:lstStyle/>
          <a:p>
            <a:r>
              <a:rPr lang="en-US" b="1" dirty="0"/>
              <a:t>Data masking</a:t>
            </a:r>
            <a:r>
              <a:rPr lang="en-US" dirty="0"/>
              <a:t> is a method of creating a structurally similar but </a:t>
            </a:r>
            <a:r>
              <a:rPr lang="en-US" dirty="0" smtClean="0"/>
              <a:t>false </a:t>
            </a:r>
            <a:r>
              <a:rPr lang="en-US" dirty="0"/>
              <a:t>version of an organization's </a:t>
            </a:r>
            <a:r>
              <a:rPr lang="en-US" b="1" dirty="0"/>
              <a:t>data</a:t>
            </a:r>
            <a:r>
              <a:rPr lang="en-US" dirty="0"/>
              <a:t> that can be used for purposes such as software testing and user training. </a:t>
            </a:r>
            <a:endParaRPr lang="en-US" dirty="0" smtClean="0"/>
          </a:p>
          <a:p>
            <a:r>
              <a:rPr lang="en-US" dirty="0" smtClean="0"/>
              <a:t>The </a:t>
            </a:r>
            <a:r>
              <a:rPr lang="en-US" dirty="0"/>
              <a:t>purpose is to protect the actual </a:t>
            </a:r>
            <a:r>
              <a:rPr lang="en-US" b="1" dirty="0"/>
              <a:t>data</a:t>
            </a:r>
            <a:r>
              <a:rPr lang="en-US" dirty="0"/>
              <a:t> while having a functional substitute for occasions when the real </a:t>
            </a:r>
            <a:r>
              <a:rPr lang="en-US" b="1" dirty="0"/>
              <a:t>data</a:t>
            </a:r>
            <a:r>
              <a:rPr lang="en-US" dirty="0"/>
              <a:t> is not required.</a:t>
            </a:r>
          </a:p>
        </p:txBody>
      </p:sp>
    </p:spTree>
    <p:extLst>
      <p:ext uri="{BB962C8B-B14F-4D97-AF65-F5344CB8AC3E}">
        <p14:creationId xmlns:p14="http://schemas.microsoft.com/office/powerpoint/2010/main" val="2886282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Encryption</a:t>
            </a:r>
            <a:endParaRPr lang="en-US" dirty="0"/>
          </a:p>
        </p:txBody>
      </p:sp>
      <p:sp>
        <p:nvSpPr>
          <p:cNvPr id="3" name="Content Placeholder 2"/>
          <p:cNvSpPr>
            <a:spLocks noGrp="1"/>
          </p:cNvSpPr>
          <p:nvPr>
            <p:ph idx="1"/>
          </p:nvPr>
        </p:nvSpPr>
        <p:spPr/>
        <p:txBody>
          <a:bodyPr/>
          <a:lstStyle/>
          <a:p>
            <a:r>
              <a:rPr lang="en-US" b="1" dirty="0"/>
              <a:t>Encryption</a:t>
            </a:r>
            <a:r>
              <a:rPr lang="en-US" dirty="0"/>
              <a:t> is the most effective way to achieve data security. </a:t>
            </a:r>
            <a:endParaRPr lang="en-US" dirty="0" smtClean="0"/>
          </a:p>
          <a:p>
            <a:r>
              <a:rPr lang="en-US" dirty="0" smtClean="0"/>
              <a:t>To </a:t>
            </a:r>
            <a:r>
              <a:rPr lang="en-US" dirty="0"/>
              <a:t>read an </a:t>
            </a:r>
            <a:r>
              <a:rPr lang="en-US" b="1" dirty="0"/>
              <a:t>encrypted</a:t>
            </a:r>
            <a:r>
              <a:rPr lang="en-US" dirty="0"/>
              <a:t> file, you must have access to a secret key or password that enables you to decrypt it</a:t>
            </a:r>
            <a:r>
              <a:rPr lang="en-US" dirty="0" smtClean="0"/>
              <a:t>.</a:t>
            </a:r>
          </a:p>
          <a:p>
            <a:r>
              <a:rPr lang="en-US" dirty="0" smtClean="0"/>
              <a:t> </a:t>
            </a:r>
            <a:r>
              <a:rPr lang="en-US" dirty="0"/>
              <a:t>Unencrypted data is called plain text ;</a:t>
            </a:r>
            <a:r>
              <a:rPr lang="en-US" b="1" dirty="0"/>
              <a:t>encrypted</a:t>
            </a:r>
            <a:r>
              <a:rPr lang="en-US" dirty="0"/>
              <a:t> data is referred to as cipher text.</a:t>
            </a:r>
          </a:p>
        </p:txBody>
      </p:sp>
    </p:spTree>
    <p:extLst>
      <p:ext uri="{BB962C8B-B14F-4D97-AF65-F5344CB8AC3E}">
        <p14:creationId xmlns:p14="http://schemas.microsoft.com/office/powerpoint/2010/main" val="3108579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Decryption</a:t>
            </a:r>
            <a:r>
              <a:rPr lang="en-US" dirty="0"/>
              <a:t> </a:t>
            </a:r>
          </a:p>
        </p:txBody>
      </p:sp>
      <p:sp>
        <p:nvSpPr>
          <p:cNvPr id="3" name="Content Placeholder 2"/>
          <p:cNvSpPr>
            <a:spLocks noGrp="1"/>
          </p:cNvSpPr>
          <p:nvPr>
            <p:ph idx="1"/>
          </p:nvPr>
        </p:nvSpPr>
        <p:spPr/>
        <p:txBody>
          <a:bodyPr/>
          <a:lstStyle/>
          <a:p>
            <a:r>
              <a:rPr lang="en-US" b="1" dirty="0"/>
              <a:t>Decryption</a:t>
            </a:r>
            <a:r>
              <a:rPr lang="en-US" dirty="0"/>
              <a:t> is the process of taking encoded or encrypted text or other data and converting it back into text that you or the computer can read and understand.</a:t>
            </a:r>
          </a:p>
        </p:txBody>
      </p:sp>
    </p:spTree>
    <p:extLst>
      <p:ext uri="{BB962C8B-B14F-4D97-AF65-F5344CB8AC3E}">
        <p14:creationId xmlns:p14="http://schemas.microsoft.com/office/powerpoint/2010/main" val="68964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391480" y="352685"/>
            <a:ext cx="10617958" cy="1325563"/>
          </a:xfrm>
        </p:spPr>
        <p:txBody>
          <a:bodyPr/>
          <a:lstStyle/>
          <a:p>
            <a:pPr algn="ctr"/>
            <a:r>
              <a:rPr lang="en-US" dirty="0"/>
              <a:t>Failure </a:t>
            </a:r>
            <a:r>
              <a:rPr lang="en-US" dirty="0" smtClean="0"/>
              <a:t>Classification : </a:t>
            </a:r>
            <a:r>
              <a:rPr lang="en-US" sz="2400" dirty="0" smtClean="0"/>
              <a:t>There are many types of failures that can effect database processing:</a:t>
            </a:r>
            <a:endParaRPr lang="en-US" sz="2400" dirty="0"/>
          </a:p>
        </p:txBody>
      </p:sp>
      <p:sp>
        <p:nvSpPr>
          <p:cNvPr id="6147" name="Rectangle 3"/>
          <p:cNvSpPr>
            <a:spLocks noGrp="1" noChangeArrowheads="1"/>
          </p:cNvSpPr>
          <p:nvPr>
            <p:ph type="body" idx="4294967295"/>
          </p:nvPr>
        </p:nvSpPr>
        <p:spPr>
          <a:xfrm>
            <a:off x="777922" y="1514475"/>
            <a:ext cx="11231516" cy="5022803"/>
          </a:xfrm>
        </p:spPr>
        <p:txBody>
          <a:bodyPr>
            <a:normAutofit/>
          </a:bodyPr>
          <a:lstStyle/>
          <a:p>
            <a:pPr>
              <a:lnSpc>
                <a:spcPct val="90000"/>
              </a:lnSpc>
            </a:pPr>
            <a:r>
              <a:rPr lang="en-US" sz="2800" b="1" dirty="0"/>
              <a:t>Transaction failure</a:t>
            </a:r>
            <a:r>
              <a:rPr lang="en-US" sz="2800" dirty="0"/>
              <a:t> :</a:t>
            </a:r>
          </a:p>
          <a:p>
            <a:pPr lvl="1">
              <a:lnSpc>
                <a:spcPct val="90000"/>
              </a:lnSpc>
            </a:pPr>
            <a:r>
              <a:rPr lang="en-US" sz="2400" b="1" dirty="0"/>
              <a:t>Logical errors</a:t>
            </a:r>
            <a:r>
              <a:rPr lang="en-US" sz="2400" dirty="0"/>
              <a:t>: transaction cannot complete due to some internal error condition</a:t>
            </a:r>
          </a:p>
          <a:p>
            <a:pPr lvl="1">
              <a:lnSpc>
                <a:spcPct val="90000"/>
              </a:lnSpc>
            </a:pPr>
            <a:r>
              <a:rPr lang="en-US" sz="2400" b="1" dirty="0"/>
              <a:t>System errors</a:t>
            </a:r>
            <a:r>
              <a:rPr lang="en-US" sz="2400" dirty="0"/>
              <a:t>: the database system must terminate an active transaction due to an error condition (e.g., deadlock)</a:t>
            </a:r>
          </a:p>
          <a:p>
            <a:pPr>
              <a:lnSpc>
                <a:spcPct val="90000"/>
              </a:lnSpc>
            </a:pPr>
            <a:r>
              <a:rPr lang="en-US" sz="2800" b="1" dirty="0"/>
              <a:t>System crash</a:t>
            </a:r>
            <a:r>
              <a:rPr lang="en-US" sz="2800" dirty="0"/>
              <a:t>: a power failure or other hardware or software failure causes the system to crash.</a:t>
            </a:r>
          </a:p>
          <a:p>
            <a:pPr lvl="1">
              <a:lnSpc>
                <a:spcPct val="90000"/>
              </a:lnSpc>
            </a:pPr>
            <a:r>
              <a:rPr lang="en-US" sz="2400" b="1" dirty="0">
                <a:solidFill>
                  <a:schemeClr val="tx2"/>
                </a:solidFill>
              </a:rPr>
              <a:t>Fail-stop assumption</a:t>
            </a:r>
            <a:r>
              <a:rPr lang="en-US" sz="2400" dirty="0"/>
              <a:t>: non-volatile storage contents are assumed to not be corrupted by system crash</a:t>
            </a:r>
          </a:p>
          <a:p>
            <a:pPr lvl="2">
              <a:lnSpc>
                <a:spcPct val="90000"/>
              </a:lnSpc>
            </a:pPr>
            <a:r>
              <a:rPr lang="en-US" sz="2000" dirty="0"/>
              <a:t>Database systems have numerous integrity checks to prevent corruption of disk data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56094" y="1195264"/>
            <a:ext cx="10003809" cy="4562403"/>
          </a:xfrm>
          <a:prstGeom prst="rect">
            <a:avLst/>
          </a:prstGeom>
        </p:spPr>
        <p:txBody>
          <a:bodyPr wrap="square">
            <a:spAutoFit/>
          </a:bodyPr>
          <a:lstStyle/>
          <a:p>
            <a:pPr>
              <a:lnSpc>
                <a:spcPct val="90000"/>
              </a:lnSpc>
            </a:pPr>
            <a:r>
              <a:rPr lang="en-US" sz="2800" b="1" dirty="0"/>
              <a:t>Disk failure</a:t>
            </a:r>
            <a:r>
              <a:rPr lang="en-US" sz="2800" dirty="0"/>
              <a:t>: a head crash or similar disk failure destroys all or part of disk storage</a:t>
            </a:r>
          </a:p>
          <a:p>
            <a:pPr lvl="1">
              <a:lnSpc>
                <a:spcPct val="90000"/>
              </a:lnSpc>
            </a:pPr>
            <a:r>
              <a:rPr lang="en-US" sz="2400" dirty="0"/>
              <a:t>Destruction is assumed to be detectable: disk drives use checksums to detect failures</a:t>
            </a:r>
          </a:p>
          <a:p>
            <a:pPr marL="342900" marR="0" lvl="0" indent="-342900">
              <a:lnSpc>
                <a:spcPct val="107000"/>
              </a:lnSpc>
              <a:spcBef>
                <a:spcPts val="0"/>
              </a:spcBef>
              <a:spcAft>
                <a:spcPts val="0"/>
              </a:spcAft>
              <a:tabLst>
                <a:tab pos="457200" algn="l"/>
              </a:tabLst>
            </a:pPr>
            <a:r>
              <a:rPr lang="en-US" dirty="0" smtClean="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tabLst>
                <a:tab pos="457200" algn="l"/>
              </a:tabLst>
            </a:pPr>
            <a:r>
              <a:rPr lang="en-US" sz="2800" b="1"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Natural </a:t>
            </a:r>
            <a:r>
              <a:rPr lang="en-US" sz="2800"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Physical Disasters </a:t>
            </a:r>
            <a:r>
              <a:rPr lang="en-US" sz="20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a:t>
            </a:r>
            <a:r>
              <a:rPr lang="en-US" sz="32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These are floods, earthquake or power failures</a:t>
            </a:r>
            <a:r>
              <a:rPr lang="en-US" sz="3200"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0"/>
              </a:spcAft>
              <a:tabLst>
                <a:tab pos="4572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2400"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Network failure: </a:t>
            </a:r>
            <a:r>
              <a:rPr lang="en-US" sz="2800"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Network failure can </a:t>
            </a:r>
            <a:r>
              <a:rPr lang="en-US" sz="28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occur while  using client server  configuration. Where multiple </a:t>
            </a:r>
            <a:r>
              <a:rPr lang="en-US" sz="2800"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database </a:t>
            </a:r>
            <a:r>
              <a:rPr lang="en-US" sz="280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servers are connected to the network.</a:t>
            </a:r>
            <a:endParaRPr lang="en-US" sz="2800" dirty="0"/>
          </a:p>
        </p:txBody>
      </p:sp>
    </p:spTree>
    <p:extLst>
      <p:ext uri="{BB962C8B-B14F-4D97-AF65-F5344CB8AC3E}">
        <p14:creationId xmlns:p14="http://schemas.microsoft.com/office/powerpoint/2010/main" val="267384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0" y="1"/>
            <a:ext cx="12192000" cy="1160059"/>
          </a:xfrm>
        </p:spPr>
        <p:txBody>
          <a:bodyPr/>
          <a:lstStyle/>
          <a:p>
            <a:pPr algn="ctr"/>
            <a:r>
              <a:rPr lang="en-US" dirty="0"/>
              <a:t>Recovery Algorithms</a:t>
            </a:r>
          </a:p>
        </p:txBody>
      </p:sp>
      <p:sp>
        <p:nvSpPr>
          <p:cNvPr id="113667" name="Rectangle 3"/>
          <p:cNvSpPr>
            <a:spLocks noGrp="1" noChangeArrowheads="1"/>
          </p:cNvSpPr>
          <p:nvPr>
            <p:ph idx="1"/>
          </p:nvPr>
        </p:nvSpPr>
        <p:spPr>
          <a:xfrm>
            <a:off x="928048" y="1160060"/>
            <a:ext cx="10718042" cy="5213444"/>
          </a:xfrm>
        </p:spPr>
        <p:txBody>
          <a:bodyPr>
            <a:normAutofit/>
          </a:bodyPr>
          <a:lstStyle/>
          <a:p>
            <a:pPr marL="381000" indent="-381000"/>
            <a:r>
              <a:rPr lang="en-US" sz="3200" dirty="0"/>
              <a:t>Recovery algorithms are techniques to ensure database consistency and transaction atomicity and durability despite failures</a:t>
            </a:r>
          </a:p>
          <a:p>
            <a:pPr marL="800100" lvl="1" indent="-342900"/>
            <a:r>
              <a:rPr lang="en-US" sz="2800" dirty="0"/>
              <a:t>Focus of this chapter</a:t>
            </a:r>
          </a:p>
          <a:p>
            <a:pPr marL="381000" indent="-381000"/>
            <a:r>
              <a:rPr lang="en-US" sz="3200" dirty="0"/>
              <a:t>Recovery algorithms have two parts</a:t>
            </a:r>
          </a:p>
          <a:p>
            <a:pPr marL="800100" lvl="1" indent="-342900">
              <a:buFont typeface="Monotype Sorts" pitchFamily="2" charset="2"/>
              <a:buAutoNum type="arabicPeriod"/>
            </a:pPr>
            <a:r>
              <a:rPr lang="en-US" sz="2800" dirty="0"/>
              <a:t>Actions taken during normal transaction processing to ensure enough information exists to recover from failures</a:t>
            </a:r>
          </a:p>
          <a:p>
            <a:pPr marL="800100" lvl="1" indent="-342900">
              <a:buFont typeface="Monotype Sorts" pitchFamily="2" charset="2"/>
              <a:buAutoNum type="arabicPeriod"/>
            </a:pPr>
            <a:r>
              <a:rPr lang="en-US" sz="2800" dirty="0"/>
              <a:t>Actions taken after a failure to recover the database contents to a state that ensures atomicity, consistency and durability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Log-Based Recovery</a:t>
            </a:r>
          </a:p>
        </p:txBody>
      </p:sp>
      <p:sp>
        <p:nvSpPr>
          <p:cNvPr id="3" name="Content Placeholder 2"/>
          <p:cNvSpPr>
            <a:spLocks noGrp="1"/>
          </p:cNvSpPr>
          <p:nvPr>
            <p:ph idx="1"/>
          </p:nvPr>
        </p:nvSpPr>
        <p:spPr>
          <a:xfrm>
            <a:off x="1869743" y="1905000"/>
            <a:ext cx="9634869" cy="4006222"/>
          </a:xfrm>
        </p:spPr>
        <p:txBody>
          <a:bodyPr>
            <a:normAutofit/>
          </a:bodyPr>
          <a:lstStyle/>
          <a:p>
            <a:r>
              <a:rPr lang="en-US" sz="2400" dirty="0"/>
              <a:t>Log is a sequence of records, which maintains the records of actions performed by a transaction. It is important that the logs are written prior to the actual modification and stored on a stable storage media, which is failsafe.</a:t>
            </a:r>
          </a:p>
          <a:p>
            <a:r>
              <a:rPr lang="en-US" sz="2400" dirty="0"/>
              <a:t>Log-based recovery works as follows −</a:t>
            </a:r>
          </a:p>
          <a:p>
            <a:r>
              <a:rPr lang="en-US" sz="2400" dirty="0"/>
              <a:t>The log file is kept on a stable storage media.</a:t>
            </a:r>
          </a:p>
          <a:p>
            <a:r>
              <a:rPr lang="en-US" sz="2400" dirty="0"/>
              <a:t>When a transaction enters the system and starts execution, it writes a log about it.</a:t>
            </a:r>
          </a:p>
          <a:p>
            <a:endParaRPr lang="en-US" sz="2400" dirty="0"/>
          </a:p>
        </p:txBody>
      </p:sp>
    </p:spTree>
    <p:extLst>
      <p:ext uri="{BB962C8B-B14F-4D97-AF65-F5344CB8AC3E}">
        <p14:creationId xmlns:p14="http://schemas.microsoft.com/office/powerpoint/2010/main" val="59048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365125"/>
            <a:ext cx="10515600" cy="625475"/>
          </a:xfrm>
        </p:spPr>
        <p:txBody>
          <a:bodyPr>
            <a:normAutofit fontScale="90000"/>
          </a:bodyPr>
          <a:lstStyle/>
          <a:p>
            <a:pPr algn="ctr"/>
            <a:r>
              <a:rPr lang="en-US" dirty="0"/>
              <a:t>Log-Based Recovery</a:t>
            </a:r>
          </a:p>
        </p:txBody>
      </p:sp>
      <p:sp>
        <p:nvSpPr>
          <p:cNvPr id="24579" name="Rectangle 3"/>
          <p:cNvSpPr>
            <a:spLocks noGrp="1" noChangeArrowheads="1"/>
          </p:cNvSpPr>
          <p:nvPr>
            <p:ph type="body" idx="4294967295"/>
          </p:nvPr>
        </p:nvSpPr>
        <p:spPr>
          <a:xfrm>
            <a:off x="838199" y="1359089"/>
            <a:ext cx="10994409" cy="5191835"/>
          </a:xfrm>
        </p:spPr>
        <p:txBody>
          <a:bodyPr/>
          <a:lstStyle/>
          <a:p>
            <a:pPr>
              <a:lnSpc>
                <a:spcPct val="90000"/>
              </a:lnSpc>
            </a:pPr>
            <a:r>
              <a:rPr lang="en-US" sz="1800" dirty="0"/>
              <a:t>A  </a:t>
            </a:r>
            <a:r>
              <a:rPr lang="en-US" sz="1800" b="1" dirty="0">
                <a:solidFill>
                  <a:schemeClr val="tx2"/>
                </a:solidFill>
              </a:rPr>
              <a:t>log</a:t>
            </a:r>
            <a:r>
              <a:rPr lang="en-US" sz="1800" dirty="0"/>
              <a:t> is kept on stable storage. </a:t>
            </a:r>
          </a:p>
          <a:p>
            <a:pPr lvl="1">
              <a:lnSpc>
                <a:spcPct val="90000"/>
              </a:lnSpc>
            </a:pPr>
            <a:r>
              <a:rPr lang="en-US" sz="1600" dirty="0"/>
              <a:t>The log is a sequence of </a:t>
            </a:r>
            <a:r>
              <a:rPr lang="en-US" sz="1600" b="1" dirty="0">
                <a:solidFill>
                  <a:schemeClr val="tx2"/>
                </a:solidFill>
              </a:rPr>
              <a:t>log records</a:t>
            </a:r>
            <a:r>
              <a:rPr lang="en-US" sz="1600" dirty="0"/>
              <a:t>, and maintains a record of update activities on the database.</a:t>
            </a:r>
          </a:p>
          <a:p>
            <a:pPr>
              <a:lnSpc>
                <a:spcPct val="90000"/>
              </a:lnSpc>
            </a:pPr>
            <a:r>
              <a:rPr lang="en-US" sz="1800" dirty="0"/>
              <a:t>When transaction </a:t>
            </a:r>
            <a:r>
              <a:rPr lang="en-US" sz="1800" i="1" dirty="0" err="1"/>
              <a:t>T</a:t>
            </a:r>
            <a:r>
              <a:rPr lang="en-US" i="1" baseline="-25000" dirty="0" err="1"/>
              <a:t>i</a:t>
            </a:r>
            <a:r>
              <a:rPr lang="en-US" sz="1800" i="1" dirty="0"/>
              <a:t> </a:t>
            </a:r>
            <a:r>
              <a:rPr lang="en-US" sz="1800" dirty="0"/>
              <a:t>starts, it registers itself by writing a </a:t>
            </a:r>
            <a:br>
              <a:rPr lang="en-US" sz="1800" dirty="0"/>
            </a:br>
            <a:r>
              <a:rPr lang="en-US" sz="1800" dirty="0"/>
              <a:t>       </a:t>
            </a:r>
            <a:r>
              <a:rPr lang="en-US" sz="1800" i="1" dirty="0"/>
              <a:t>&lt;</a:t>
            </a:r>
            <a:r>
              <a:rPr lang="en-US" sz="1800" i="1" dirty="0" err="1"/>
              <a:t>T</a:t>
            </a:r>
            <a:r>
              <a:rPr lang="en-US" i="1" baseline="-25000" dirty="0" err="1"/>
              <a:t>i</a:t>
            </a:r>
            <a:r>
              <a:rPr lang="en-US" sz="1800" i="1" baseline="-25000" dirty="0"/>
              <a:t>  </a:t>
            </a:r>
            <a:r>
              <a:rPr lang="en-US" sz="1800" b="1" dirty="0"/>
              <a:t>start</a:t>
            </a:r>
            <a:r>
              <a:rPr lang="en-US" sz="1800" dirty="0"/>
              <a:t>&gt;log record</a:t>
            </a:r>
          </a:p>
          <a:p>
            <a:pPr>
              <a:lnSpc>
                <a:spcPct val="90000"/>
              </a:lnSpc>
            </a:pPr>
            <a:r>
              <a:rPr lang="en-US" sz="1800" i="1" dirty="0"/>
              <a:t>Before </a:t>
            </a:r>
            <a:r>
              <a:rPr lang="en-US" sz="1800" i="1" dirty="0" err="1"/>
              <a:t>T</a:t>
            </a:r>
            <a:r>
              <a:rPr lang="en-US" sz="1800" i="1" baseline="-25000" dirty="0" err="1"/>
              <a:t>i</a:t>
            </a:r>
            <a:r>
              <a:rPr lang="en-US" sz="1800" i="1" dirty="0"/>
              <a:t> </a:t>
            </a:r>
            <a:r>
              <a:rPr lang="en-US" sz="1800" dirty="0"/>
              <a:t>executes </a:t>
            </a:r>
            <a:r>
              <a:rPr lang="en-US" sz="1800" b="1" dirty="0"/>
              <a:t>write</a:t>
            </a:r>
            <a:r>
              <a:rPr lang="en-US" sz="1800" dirty="0"/>
              <a:t>(</a:t>
            </a:r>
            <a:r>
              <a:rPr lang="en-US" sz="1800" i="1" dirty="0"/>
              <a:t>X</a:t>
            </a:r>
            <a:r>
              <a:rPr lang="en-US" sz="1800" dirty="0"/>
              <a:t>), a log record </a:t>
            </a:r>
            <a:r>
              <a:rPr lang="en-US" sz="1800" i="1" dirty="0"/>
              <a:t>&lt;</a:t>
            </a:r>
            <a:r>
              <a:rPr lang="en-US" sz="1800" i="1" dirty="0" err="1"/>
              <a:t>T</a:t>
            </a:r>
            <a:r>
              <a:rPr lang="en-US" sz="1800" i="1" baseline="-25000" dirty="0" err="1"/>
              <a:t>i</a:t>
            </a:r>
            <a:r>
              <a:rPr lang="en-US" sz="1800" i="1" dirty="0"/>
              <a:t>, X,  V</a:t>
            </a:r>
            <a:r>
              <a:rPr lang="en-US" sz="1800" i="1" baseline="-25000" dirty="0"/>
              <a:t>1</a:t>
            </a:r>
            <a:r>
              <a:rPr lang="en-US" sz="1800" i="1" dirty="0"/>
              <a:t>,  V</a:t>
            </a:r>
            <a:r>
              <a:rPr lang="en-US" sz="1800" i="1" baseline="-25000" dirty="0"/>
              <a:t>2</a:t>
            </a:r>
            <a:r>
              <a:rPr lang="en-US" sz="1800" i="1" dirty="0"/>
              <a:t>&gt;</a:t>
            </a:r>
            <a:r>
              <a:rPr lang="en-US" i="1" dirty="0"/>
              <a:t> </a:t>
            </a:r>
            <a:r>
              <a:rPr lang="en-US" sz="1800" dirty="0"/>
              <a:t>is written, where</a:t>
            </a:r>
            <a:r>
              <a:rPr lang="en-US" sz="1800" i="1" dirty="0"/>
              <a:t> V</a:t>
            </a:r>
            <a:r>
              <a:rPr lang="en-US" sz="1800" i="1" baseline="-25000" dirty="0"/>
              <a:t>1</a:t>
            </a:r>
            <a:r>
              <a:rPr lang="en-US" sz="1800" dirty="0"/>
              <a:t> is the value of </a:t>
            </a:r>
            <a:r>
              <a:rPr lang="en-US" sz="1800" i="1" dirty="0"/>
              <a:t>X</a:t>
            </a:r>
            <a:r>
              <a:rPr lang="en-US" sz="1800" dirty="0"/>
              <a:t>  before the write, and</a:t>
            </a:r>
            <a:r>
              <a:rPr lang="en-US" dirty="0"/>
              <a:t> </a:t>
            </a:r>
            <a:r>
              <a:rPr lang="en-US" sz="1800" i="1" dirty="0"/>
              <a:t>V</a:t>
            </a:r>
            <a:r>
              <a:rPr lang="en-US" sz="1800" i="1" baseline="-25000" dirty="0"/>
              <a:t>2</a:t>
            </a:r>
            <a:r>
              <a:rPr lang="en-US" sz="1800" i="1" dirty="0"/>
              <a:t> </a:t>
            </a:r>
            <a:r>
              <a:rPr lang="en-US" sz="1800" dirty="0"/>
              <a:t>is the value to be written to </a:t>
            </a:r>
            <a:r>
              <a:rPr lang="en-US" sz="1800" i="1" dirty="0"/>
              <a:t>X</a:t>
            </a:r>
            <a:r>
              <a:rPr lang="en-US" sz="1800" dirty="0"/>
              <a:t>.</a:t>
            </a:r>
          </a:p>
          <a:p>
            <a:pPr lvl="1">
              <a:lnSpc>
                <a:spcPct val="90000"/>
              </a:lnSpc>
            </a:pPr>
            <a:r>
              <a:rPr lang="en-US" sz="1600" dirty="0"/>
              <a:t>Log record notes that </a:t>
            </a:r>
            <a:r>
              <a:rPr lang="en-US" sz="1600" i="1" dirty="0" err="1"/>
              <a:t>T</a:t>
            </a:r>
            <a:r>
              <a:rPr lang="en-US" i="1" baseline="-25000" dirty="0" err="1"/>
              <a:t>i</a:t>
            </a:r>
            <a:r>
              <a:rPr lang="en-US" sz="1600" dirty="0"/>
              <a:t> has performed a write on data item </a:t>
            </a:r>
            <a:r>
              <a:rPr lang="en-US" sz="1600" i="1" dirty="0" err="1"/>
              <a:t>X</a:t>
            </a:r>
            <a:r>
              <a:rPr lang="en-US" sz="2000" i="1" baseline="-25000" dirty="0" err="1"/>
              <a:t>j</a:t>
            </a:r>
            <a:r>
              <a:rPr lang="en-US" sz="2000" i="1" baseline="-25000" dirty="0"/>
              <a:t> </a:t>
            </a:r>
            <a:r>
              <a:rPr lang="en-US" sz="1600" i="1" dirty="0"/>
              <a:t>  </a:t>
            </a:r>
            <a:r>
              <a:rPr lang="en-US" sz="1600" i="1" dirty="0" err="1"/>
              <a:t>X</a:t>
            </a:r>
            <a:r>
              <a:rPr lang="en-US" sz="2000" i="1" baseline="-25000" dirty="0" err="1"/>
              <a:t>j</a:t>
            </a:r>
            <a:r>
              <a:rPr lang="en-US" sz="1600" i="1" dirty="0"/>
              <a:t> </a:t>
            </a:r>
            <a:r>
              <a:rPr lang="en-US" sz="1600" dirty="0"/>
              <a:t>had value </a:t>
            </a:r>
            <a:r>
              <a:rPr lang="en-US" sz="1600" i="1" dirty="0"/>
              <a:t>V</a:t>
            </a:r>
            <a:r>
              <a:rPr lang="en-US" sz="1600" i="1" baseline="-25000" dirty="0"/>
              <a:t>1</a:t>
            </a:r>
            <a:r>
              <a:rPr lang="en-US" sz="1600" i="1" dirty="0"/>
              <a:t> </a:t>
            </a:r>
            <a:r>
              <a:rPr lang="en-US" sz="1600" dirty="0"/>
              <a:t>before the write, and will have value </a:t>
            </a:r>
            <a:r>
              <a:rPr lang="en-US" sz="1600" i="1" dirty="0"/>
              <a:t>V</a:t>
            </a:r>
            <a:r>
              <a:rPr lang="en-US" sz="1600" i="1" baseline="-25000" dirty="0"/>
              <a:t>2</a:t>
            </a:r>
            <a:r>
              <a:rPr lang="en-US" i="1" dirty="0"/>
              <a:t> </a:t>
            </a:r>
            <a:r>
              <a:rPr lang="en-US" sz="1600" dirty="0"/>
              <a:t>after the write. </a:t>
            </a:r>
          </a:p>
          <a:p>
            <a:pPr>
              <a:lnSpc>
                <a:spcPct val="90000"/>
              </a:lnSpc>
            </a:pPr>
            <a:r>
              <a:rPr lang="en-US" sz="1800" dirty="0"/>
              <a:t>When </a:t>
            </a:r>
            <a:r>
              <a:rPr lang="en-US" sz="1800" i="1" dirty="0" err="1"/>
              <a:t>T</a:t>
            </a:r>
            <a:r>
              <a:rPr lang="en-US" i="1" baseline="-25000" dirty="0" err="1"/>
              <a:t>i</a:t>
            </a:r>
            <a:r>
              <a:rPr lang="en-US" dirty="0"/>
              <a:t> </a:t>
            </a:r>
            <a:r>
              <a:rPr lang="en-US" sz="1800" dirty="0"/>
              <a:t>finishes it last statement, the log record &lt;</a:t>
            </a:r>
            <a:r>
              <a:rPr lang="en-US" sz="1800" i="1" dirty="0" err="1"/>
              <a:t>T</a:t>
            </a:r>
            <a:r>
              <a:rPr lang="en-US" i="1" baseline="-25000" dirty="0" err="1"/>
              <a:t>i</a:t>
            </a:r>
            <a:r>
              <a:rPr lang="en-US" i="1" dirty="0"/>
              <a:t> </a:t>
            </a:r>
            <a:r>
              <a:rPr lang="en-US" sz="1800" b="1" i="1" dirty="0"/>
              <a:t> </a:t>
            </a:r>
            <a:r>
              <a:rPr lang="en-US" sz="1800" b="1" dirty="0"/>
              <a:t>commi</a:t>
            </a:r>
            <a:r>
              <a:rPr lang="en-US" sz="1800" dirty="0"/>
              <a:t>t&gt; is written. </a:t>
            </a:r>
          </a:p>
          <a:p>
            <a:pPr>
              <a:lnSpc>
                <a:spcPct val="90000"/>
              </a:lnSpc>
            </a:pPr>
            <a:r>
              <a:rPr lang="en-US" sz="1800" dirty="0"/>
              <a:t>We assume for now that log records are written directly  to stable storage (that is, they are not buffered)</a:t>
            </a:r>
          </a:p>
          <a:p>
            <a:pPr>
              <a:lnSpc>
                <a:spcPct val="90000"/>
              </a:lnSpc>
            </a:pPr>
            <a:r>
              <a:rPr lang="en-US" sz="1800" dirty="0">
                <a:solidFill>
                  <a:srgbClr val="FF0000"/>
                </a:solidFill>
              </a:rPr>
              <a:t>Two approaches using logs</a:t>
            </a:r>
          </a:p>
          <a:p>
            <a:pPr lvl="1">
              <a:lnSpc>
                <a:spcPct val="90000"/>
              </a:lnSpc>
            </a:pPr>
            <a:r>
              <a:rPr lang="en-US" sz="1600" b="1" dirty="0"/>
              <a:t>Deferred database modification</a:t>
            </a:r>
          </a:p>
          <a:p>
            <a:pPr lvl="1">
              <a:lnSpc>
                <a:spcPct val="90000"/>
              </a:lnSpc>
            </a:pPr>
            <a:r>
              <a:rPr lang="en-US" sz="1600" b="1" dirty="0"/>
              <a:t>Immediate database modification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502</TotalTime>
  <Words>3067</Words>
  <Application>Microsoft Office PowerPoint</Application>
  <PresentationFormat>Widescreen</PresentationFormat>
  <Paragraphs>296</Paragraphs>
  <Slides>47</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Arial</vt:lpstr>
      <vt:lpstr>Calibri</vt:lpstr>
      <vt:lpstr>Century Gothic</vt:lpstr>
      <vt:lpstr>Georgia</vt:lpstr>
      <vt:lpstr>Helvetica Neue</vt:lpstr>
      <vt:lpstr>Monotype Sorts</vt:lpstr>
      <vt:lpstr>Source Sans Pro</vt:lpstr>
      <vt:lpstr>Times New Roman</vt:lpstr>
      <vt:lpstr>verdana</vt:lpstr>
      <vt:lpstr>verdana</vt:lpstr>
      <vt:lpstr>Wingdings 3</vt:lpstr>
      <vt:lpstr>Wisp</vt:lpstr>
      <vt:lpstr>Database Recovery &amp; Security Management</vt:lpstr>
      <vt:lpstr>Topics to be covered</vt:lpstr>
      <vt:lpstr>PowerPoint Presentation</vt:lpstr>
      <vt:lpstr>Database Recovery</vt:lpstr>
      <vt:lpstr>Failure Classification : There are many types of failures that can effect database processing:</vt:lpstr>
      <vt:lpstr>PowerPoint Presentation</vt:lpstr>
      <vt:lpstr>Recovery Algorithms</vt:lpstr>
      <vt:lpstr>Log-Based Recovery</vt:lpstr>
      <vt:lpstr>Log-Based Recovery</vt:lpstr>
      <vt:lpstr>The deferred database modification  scheme records all modifications to the log, but defers all the writes to after partial commit. </vt:lpstr>
      <vt:lpstr>PowerPoint Presentation</vt:lpstr>
      <vt:lpstr>Deferred Database Modification</vt:lpstr>
      <vt:lpstr>PowerPoint Presentation</vt:lpstr>
      <vt:lpstr>Deferred Database Modification (Cont.)</vt:lpstr>
      <vt:lpstr>Immediate Database Modification</vt:lpstr>
      <vt:lpstr>PowerPoint Presentation</vt:lpstr>
      <vt:lpstr>Immediate Database Modification (Cont.)</vt:lpstr>
      <vt:lpstr>Explain: </vt:lpstr>
      <vt:lpstr>Immediate DB Modification Recovery Example</vt:lpstr>
      <vt:lpstr>Recovery and Atomicity</vt:lpstr>
      <vt:lpstr>Recovery and Atomicity</vt:lpstr>
      <vt:lpstr>Recovery and Atomicity (Cont.)</vt:lpstr>
      <vt:lpstr>Checkpoints</vt:lpstr>
      <vt:lpstr>PowerPoint Presentation</vt:lpstr>
      <vt:lpstr>Checkpoints</vt:lpstr>
      <vt:lpstr>Recovery When a system with concurrent transactions crashes and recovers, it behaves in the following manner − </vt:lpstr>
      <vt:lpstr>PowerPoint Presentation</vt:lpstr>
      <vt:lpstr>PowerPoint Presentation</vt:lpstr>
      <vt:lpstr>Shadow Paging</vt:lpstr>
      <vt:lpstr>Sample Page Table</vt:lpstr>
      <vt:lpstr>Shadow Paging (Cont.)</vt:lpstr>
      <vt:lpstr>Show Paging (Cont.)</vt:lpstr>
      <vt:lpstr>Recovery With Concurrent Transactions</vt:lpstr>
      <vt:lpstr>Recovery With Concurrent Transactions</vt:lpstr>
      <vt:lpstr>Recovery With Concurrent Transactions</vt:lpstr>
      <vt:lpstr>Recovery With Concurrent Transactions (Cont.)</vt:lpstr>
      <vt:lpstr>Data Access</vt:lpstr>
      <vt:lpstr>PowerPoint Presentation</vt:lpstr>
      <vt:lpstr>Data Access (Cont.)</vt:lpstr>
      <vt:lpstr>PowerPoint Presentation</vt:lpstr>
      <vt:lpstr>Storage Structure</vt:lpstr>
      <vt:lpstr>Example of Recovery</vt:lpstr>
      <vt:lpstr>PowerPoint Presentation</vt:lpstr>
      <vt:lpstr>User privileges</vt:lpstr>
      <vt:lpstr>Data masking</vt:lpstr>
      <vt:lpstr>Encryption</vt:lpstr>
      <vt:lpstr>Decryption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Recovery &amp; Security Management</dc:title>
  <dc:creator>Mahesh Chaturvedi</dc:creator>
  <cp:lastModifiedBy>Ajay bvimr</cp:lastModifiedBy>
  <cp:revision>40</cp:revision>
  <dcterms:created xsi:type="dcterms:W3CDTF">2015-10-03T05:19:44Z</dcterms:created>
  <dcterms:modified xsi:type="dcterms:W3CDTF">2019-03-06T08:29:32Z</dcterms:modified>
</cp:coreProperties>
</file>