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352A6A-7EF8-4C2C-A42B-74C6F72FD8D4}"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52A6A-7EF8-4C2C-A42B-74C6F72FD8D4}"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52A6A-7EF8-4C2C-A42B-74C6F72FD8D4}"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52A6A-7EF8-4C2C-A42B-74C6F72FD8D4}"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52A6A-7EF8-4C2C-A42B-74C6F72FD8D4}"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52A6A-7EF8-4C2C-A42B-74C6F72FD8D4}"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352A6A-7EF8-4C2C-A42B-74C6F72FD8D4}"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52A6A-7EF8-4C2C-A42B-74C6F72FD8D4}"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52A6A-7EF8-4C2C-A42B-74C6F72FD8D4}"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52A6A-7EF8-4C2C-A42B-74C6F72FD8D4}"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52A6A-7EF8-4C2C-A42B-74C6F72FD8D4}"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E48901-252C-4D30-8918-3996ED0CC7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52A6A-7EF8-4C2C-A42B-74C6F72FD8D4}" type="datetimeFigureOut">
              <a:rPr lang="en-US" smtClean="0"/>
              <a:t>2/14/2019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48901-252C-4D30-8918-3996ED0CC7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1"/>
            <a:ext cx="8077200" cy="609599"/>
          </a:xfrm>
        </p:spPr>
        <p:txBody>
          <a:bodyPr>
            <a:normAutofit/>
          </a:bodyPr>
          <a:lstStyle/>
          <a:p>
            <a:r>
              <a:rPr lang="en-US" sz="3200" b="1" dirty="0" smtClean="0">
                <a:solidFill>
                  <a:srgbClr val="FF0000"/>
                </a:solidFill>
              </a:rPr>
              <a:t>Creating An Organization Structure </a:t>
            </a:r>
            <a:endParaRPr lang="en-US" sz="3200" b="1" dirty="0">
              <a:solidFill>
                <a:srgbClr val="FF0000"/>
              </a:solidFill>
            </a:endParaRPr>
          </a:p>
        </p:txBody>
      </p:sp>
      <p:sp>
        <p:nvSpPr>
          <p:cNvPr id="3" name="Subtitle 2"/>
          <p:cNvSpPr>
            <a:spLocks noGrp="1"/>
          </p:cNvSpPr>
          <p:nvPr>
            <p:ph type="subTitle" idx="1"/>
          </p:nvPr>
        </p:nvSpPr>
        <p:spPr>
          <a:xfrm>
            <a:off x="304800" y="990600"/>
            <a:ext cx="8153400" cy="5638800"/>
          </a:xfrm>
        </p:spPr>
        <p:txBody>
          <a:bodyPr>
            <a:normAutofit/>
          </a:bodyPr>
          <a:lstStyle/>
          <a:p>
            <a:pPr algn="just"/>
            <a:r>
              <a:rPr lang="en-US" sz="2800" b="1" dirty="0" smtClean="0">
                <a:solidFill>
                  <a:schemeClr val="tx1"/>
                </a:solidFill>
              </a:rPr>
              <a:t>The word organization </a:t>
            </a:r>
            <a:r>
              <a:rPr lang="en-US" sz="2800" dirty="0" smtClean="0">
                <a:solidFill>
                  <a:schemeClr val="tx1"/>
                </a:solidFill>
              </a:rPr>
              <a:t>is used in 2 different senses. In the first sense, it is used to denote the process of organizing. In the second sense, it is used to denote the result of that process, namely the organization structure. </a:t>
            </a:r>
          </a:p>
          <a:p>
            <a:pPr algn="just"/>
            <a:r>
              <a:rPr lang="en-US" sz="2800" b="1" dirty="0" smtClean="0">
                <a:solidFill>
                  <a:schemeClr val="tx1"/>
                </a:solidFill>
              </a:rPr>
              <a:t>Designing</a:t>
            </a:r>
            <a:r>
              <a:rPr lang="en-US" sz="2800" dirty="0" smtClean="0">
                <a:solidFill>
                  <a:schemeClr val="tx1"/>
                </a:solidFill>
              </a:rPr>
              <a:t> an organizational structure which establishes order and discipline and also motivates its members to work well and co-operate with one another. While designing organist ion structure certain important points should be considered.  </a:t>
            </a:r>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lgn="just">
              <a:buNone/>
            </a:pPr>
            <a:r>
              <a:rPr lang="en-US" sz="2800" b="1" dirty="0" smtClean="0"/>
              <a:t>8. Principle of flexibility : </a:t>
            </a:r>
            <a:r>
              <a:rPr lang="en-US" sz="2800" dirty="0" smtClean="0"/>
              <a:t> To adapt with changing environment, organization should have flexible structure, should be such in which new technology and innovations can be implemented with ease. </a:t>
            </a:r>
          </a:p>
          <a:p>
            <a:pPr algn="just">
              <a:buNone/>
            </a:pPr>
            <a:r>
              <a:rPr lang="en-US" sz="2800" b="1" dirty="0" smtClean="0"/>
              <a:t>9) Principle of balance : </a:t>
            </a:r>
            <a:r>
              <a:rPr lang="en-US" sz="2800" dirty="0" smtClean="0"/>
              <a:t>All activities and functions should be determined in such a way that there is a proper balance in all the activities. The pace of every activity and function should be kept at a proper level, so that it will provide as a contributory in achievement of the common objectives. </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algn="just">
              <a:buNone/>
            </a:pPr>
            <a:r>
              <a:rPr lang="en-US" sz="2800" b="1" dirty="0" smtClean="0"/>
              <a:t>10) Development of personal ability : </a:t>
            </a:r>
            <a:r>
              <a:rPr lang="en-US" sz="2800" dirty="0" smtClean="0"/>
              <a:t>The </a:t>
            </a:r>
            <a:r>
              <a:rPr lang="en-US" sz="2800" dirty="0" err="1" smtClean="0"/>
              <a:t>organisation</a:t>
            </a:r>
            <a:r>
              <a:rPr lang="en-US" sz="2800" dirty="0" smtClean="0"/>
              <a:t>  structure should provide sufficient scope to all the employees to develop their abilities. The </a:t>
            </a:r>
            <a:r>
              <a:rPr lang="en-US" sz="2800" dirty="0" err="1" smtClean="0"/>
              <a:t>organsiational</a:t>
            </a:r>
            <a:r>
              <a:rPr lang="en-US" sz="2800" dirty="0" smtClean="0"/>
              <a:t> structure should be such which will stimulate creativity and initiative among the employees. This can be done precisely by defining the scope of authority of every personnel.</a:t>
            </a:r>
            <a:endParaRPr lang="en-US" sz="2800" dirty="0"/>
          </a:p>
          <a:p>
            <a:pPr algn="just">
              <a:buNone/>
            </a:pPr>
            <a:r>
              <a:rPr lang="en-US" sz="2800" b="1" dirty="0" smtClean="0"/>
              <a:t>11. Principle of communication : </a:t>
            </a:r>
            <a:r>
              <a:rPr lang="en-US" sz="2800" dirty="0" smtClean="0"/>
              <a:t>An organization structure should provide a proper communication system. An effective communication is an inevitable aspect of a sound origination. With the effective communication proper co-ordination can be maintained in all the activities of the </a:t>
            </a:r>
            <a:r>
              <a:rPr lang="en-US" sz="2800" smtClean="0"/>
              <a:t>business enterprise. </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11162"/>
          </a:xfrm>
        </p:spPr>
        <p:txBody>
          <a:bodyPr>
            <a:normAutofit fontScale="90000"/>
          </a:bodyPr>
          <a:lstStyle/>
          <a:p>
            <a:endParaRPr lang="en-US" dirty="0"/>
          </a:p>
        </p:txBody>
      </p:sp>
      <p:sp>
        <p:nvSpPr>
          <p:cNvPr id="3" name="Content Placeholder 2"/>
          <p:cNvSpPr>
            <a:spLocks noGrp="1"/>
          </p:cNvSpPr>
          <p:nvPr>
            <p:ph idx="1"/>
          </p:nvPr>
        </p:nvSpPr>
        <p:spPr>
          <a:xfrm>
            <a:off x="304800" y="838200"/>
            <a:ext cx="8382000" cy="5287963"/>
          </a:xfrm>
        </p:spPr>
        <p:txBody>
          <a:bodyPr/>
          <a:lstStyle/>
          <a:p>
            <a:pPr marL="514350" indent="-514350" algn="just">
              <a:buAutoNum type="alphaLcParenR"/>
            </a:pPr>
            <a:r>
              <a:rPr lang="en-US" b="1" dirty="0" smtClean="0"/>
              <a:t>Consideration of objective : </a:t>
            </a:r>
            <a:r>
              <a:rPr lang="en-US" dirty="0" smtClean="0"/>
              <a:t>The first step in organizing is to know the objectives of the enterprise.</a:t>
            </a:r>
          </a:p>
          <a:p>
            <a:pPr marL="514350" indent="-514350" algn="just">
              <a:buAutoNum type="alphaLcParenR"/>
            </a:pPr>
            <a:r>
              <a:rPr lang="en-US" b="1" dirty="0" smtClean="0"/>
              <a:t>Grouping of activities into departments : </a:t>
            </a:r>
            <a:r>
              <a:rPr lang="en-US" dirty="0" smtClean="0"/>
              <a:t>After the consideration of objectives, the next step is to identify the activities necessary to achieve them and to group the closely related and similar activities into divisions and departments.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rmAutofit fontScale="90000"/>
          </a:bodyPr>
          <a:lstStyle/>
          <a:p>
            <a:endParaRPr lang="en-US" dirty="0"/>
          </a:p>
        </p:txBody>
      </p:sp>
      <p:sp>
        <p:nvSpPr>
          <p:cNvPr id="3" name="Content Placeholder 2"/>
          <p:cNvSpPr>
            <a:spLocks noGrp="1"/>
          </p:cNvSpPr>
          <p:nvPr>
            <p:ph idx="1"/>
          </p:nvPr>
        </p:nvSpPr>
        <p:spPr>
          <a:xfrm>
            <a:off x="152400" y="838200"/>
            <a:ext cx="8534400" cy="5638800"/>
          </a:xfrm>
        </p:spPr>
        <p:txBody>
          <a:bodyPr>
            <a:normAutofit lnSpcReduction="10000"/>
          </a:bodyPr>
          <a:lstStyle/>
          <a:p>
            <a:pPr algn="just">
              <a:buNone/>
            </a:pPr>
            <a:r>
              <a:rPr lang="en-US" sz="2800" b="1" dirty="0" smtClean="0"/>
              <a:t>c) Deciding which departments will be key departments: </a:t>
            </a:r>
            <a:r>
              <a:rPr lang="en-US" sz="2800" dirty="0" smtClean="0"/>
              <a:t>Key departments are those which are rendering key activities i.e. activities essential for the fulfillment of goals. Such key departments demand key attention. The key departments should be placed directly under higher management. </a:t>
            </a:r>
          </a:p>
          <a:p>
            <a:pPr algn="just">
              <a:buNone/>
            </a:pPr>
            <a:r>
              <a:rPr lang="en-US" sz="2800" b="1" dirty="0" smtClean="0"/>
              <a:t>d) Determining levels at which various types of decisions are to be made : </a:t>
            </a:r>
            <a:r>
              <a:rPr lang="en-US" sz="2800" dirty="0" smtClean="0"/>
              <a:t>After deciding the relative importance of various departments, the levels at which various major and minor decisions are to made must be determined. Each firm must decide for itself as to how much decentralization of authority and responsibility it wants to have. </a:t>
            </a:r>
            <a:endParaRPr lang="en-US" sz="2800" b="1" dirty="0" smtClean="0"/>
          </a:p>
          <a:p>
            <a:pPr algn="just">
              <a:buNone/>
            </a:pP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838200"/>
            <a:ext cx="8458200" cy="5287963"/>
          </a:xfrm>
        </p:spPr>
        <p:txBody>
          <a:bodyPr>
            <a:normAutofit/>
          </a:bodyPr>
          <a:lstStyle/>
          <a:p>
            <a:pPr algn="just">
              <a:buNone/>
            </a:pPr>
            <a:r>
              <a:rPr lang="en-US" sz="2400" b="1" dirty="0" smtClean="0"/>
              <a:t>e) Determining the span of management : </a:t>
            </a:r>
            <a:r>
              <a:rPr lang="en-US" sz="2400" dirty="0" smtClean="0"/>
              <a:t>The next step to be taken in designing a structure is to determine the number of subordinates who should report directly to each executive. The narrower the span, the taller would be the structure with several levels of management. This will complicate communication and increase the payroll. For these reasons, horizontal structure is generally desirable.</a:t>
            </a:r>
          </a:p>
          <a:p>
            <a:pPr algn="just">
              <a:buNone/>
            </a:pPr>
            <a:r>
              <a:rPr lang="en-US" sz="2400" b="1" dirty="0" smtClean="0"/>
              <a:t>f) Setting up a co-ordination mechanism : </a:t>
            </a:r>
            <a:r>
              <a:rPr lang="en-US" sz="2400" dirty="0" smtClean="0"/>
              <a:t>Emphasizing the importance of co-ordination in an </a:t>
            </a:r>
            <a:r>
              <a:rPr lang="en-US" sz="2400" dirty="0" err="1" smtClean="0"/>
              <a:t>organisation</a:t>
            </a:r>
            <a:r>
              <a:rPr lang="en-US" sz="2400" dirty="0" smtClean="0"/>
              <a:t>, co-ordination mechanism enables the members of the </a:t>
            </a:r>
            <a:r>
              <a:rPr lang="en-US" sz="2400" dirty="0" err="1" smtClean="0"/>
              <a:t>organisation</a:t>
            </a:r>
            <a:r>
              <a:rPr lang="en-US" sz="2400" dirty="0" smtClean="0"/>
              <a:t> to keep sight of the organization's goals and reduce inefficiency and conflicts. </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lgn="just">
              <a:buNone/>
            </a:pPr>
            <a:r>
              <a:rPr lang="en-US" sz="2800" b="1" dirty="0" smtClean="0">
                <a:solidFill>
                  <a:srgbClr val="FF0000"/>
                </a:solidFill>
              </a:rPr>
              <a:t>According to classical thinkers </a:t>
            </a:r>
            <a:r>
              <a:rPr lang="en-US" sz="2800" dirty="0" smtClean="0"/>
              <a:t>the three most important points to be considered while bringing an organization structure into existence are : </a:t>
            </a:r>
          </a:p>
          <a:p>
            <a:pPr algn="just">
              <a:buNone/>
            </a:pPr>
            <a:r>
              <a:rPr lang="en-US" sz="2800" b="1" dirty="0" smtClean="0"/>
              <a:t>What are the objectives of the proposed organizations?</a:t>
            </a:r>
          </a:p>
          <a:p>
            <a:pPr algn="just">
              <a:buNone/>
            </a:pPr>
            <a:r>
              <a:rPr lang="en-US" sz="2800" b="1" dirty="0" smtClean="0"/>
              <a:t>Which functions will be necessary to accomplish those objectives ?</a:t>
            </a:r>
          </a:p>
          <a:p>
            <a:pPr algn="just">
              <a:buNone/>
            </a:pPr>
            <a:r>
              <a:rPr lang="en-US" sz="2800" b="1" dirty="0" smtClean="0"/>
              <a:t>Which are the most effective ways of completing those functions?</a:t>
            </a:r>
          </a:p>
          <a:p>
            <a:pPr algn="just">
              <a:buNone/>
            </a:pP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buNone/>
            </a:pPr>
            <a:r>
              <a:rPr lang="en-US" sz="2800" dirty="0" smtClean="0"/>
              <a:t>So according to them there are certain stages involved in creating an organization structure :</a:t>
            </a:r>
          </a:p>
          <a:p>
            <a:pPr marL="514350" indent="-514350" algn="just">
              <a:buAutoNum type="alphaLcParenR"/>
            </a:pPr>
            <a:r>
              <a:rPr lang="en-US" sz="2800" b="1" dirty="0" smtClean="0"/>
              <a:t>Organizing in terms of objectives;</a:t>
            </a:r>
          </a:p>
          <a:p>
            <a:pPr marL="514350" indent="-514350" algn="just">
              <a:buAutoNum type="alphaLcParenR"/>
            </a:pPr>
            <a:r>
              <a:rPr lang="en-US" sz="2800" b="1" dirty="0" smtClean="0"/>
              <a:t>Organizing in upward and downward directions;</a:t>
            </a:r>
          </a:p>
          <a:p>
            <a:pPr marL="514350" indent="-514350" algn="just">
              <a:buAutoNum type="alphaLcParenR"/>
            </a:pPr>
            <a:r>
              <a:rPr lang="en-US" sz="2800" b="1" dirty="0" smtClean="0"/>
              <a:t>Grouping related works together;</a:t>
            </a:r>
          </a:p>
          <a:p>
            <a:pPr marL="514350" indent="-514350" algn="just">
              <a:buAutoNum type="alphaLcParenR"/>
            </a:pPr>
            <a:r>
              <a:rPr lang="en-US" sz="2800" b="1" dirty="0" smtClean="0"/>
              <a:t>Balancing the grouping;</a:t>
            </a:r>
          </a:p>
          <a:p>
            <a:pPr marL="514350" indent="-514350" algn="just">
              <a:buAutoNum type="alphaLcParenR"/>
            </a:pPr>
            <a:r>
              <a:rPr lang="en-US" sz="2800" b="1" dirty="0" smtClean="0"/>
              <a:t>Establishing an appropriate span of control for each position. </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t>Principles of organization </a:t>
            </a:r>
            <a:endParaRPr lang="en-US" sz="2800" b="1"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marL="514350" indent="-514350" algn="just">
              <a:buAutoNum type="arabicPeriod"/>
            </a:pPr>
            <a:r>
              <a:rPr lang="en-US" b="1" dirty="0" smtClean="0"/>
              <a:t>Principle of objective : </a:t>
            </a:r>
            <a:r>
              <a:rPr lang="en-US" sz="2800" dirty="0" smtClean="0"/>
              <a:t>The objectives which have been set in advance should be communicated to concerned persons effectively. </a:t>
            </a:r>
          </a:p>
          <a:p>
            <a:pPr marL="514350" indent="-514350" algn="just">
              <a:buAutoNum type="arabicPeriod"/>
            </a:pPr>
            <a:r>
              <a:rPr lang="en-US" sz="2800" b="1" dirty="0" smtClean="0"/>
              <a:t>Unity of actions/efforts : </a:t>
            </a:r>
            <a:r>
              <a:rPr lang="en-US" sz="2800" dirty="0" smtClean="0"/>
              <a:t>There must be a unity of efforts being undertaken in business enterprise. All types of activities should be aimed at one and same objective i.e. the objective of business enterprise. </a:t>
            </a:r>
          </a:p>
          <a:p>
            <a:pPr marL="514350" indent="-514350" algn="just">
              <a:buAutoNum type="arabicPeriod"/>
            </a:pPr>
            <a:r>
              <a:rPr lang="en-US" sz="2800" b="1" dirty="0" smtClean="0"/>
              <a:t>Division of work : </a:t>
            </a:r>
            <a:r>
              <a:rPr lang="en-US" sz="2800" dirty="0" smtClean="0"/>
              <a:t>Every function or activity in business enterprise should be divided into possible sub-groups and each sub function should be assigned to the different personnel. With this business enterprise derives the benefit of specialization, results in high efficiency, high productivity and ultimately high profit. </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algn="just">
              <a:buNone/>
            </a:pPr>
            <a:r>
              <a:rPr lang="en-US" sz="2800" b="1" dirty="0" smtClean="0"/>
              <a:t>4. Principle of authority : </a:t>
            </a:r>
            <a:r>
              <a:rPr lang="en-US" sz="2800" dirty="0" smtClean="0"/>
              <a:t>Necessary authority to control the activities of various department should be delegated properly. While delegating the authority the management should take care that the authority is defined precisely and accurately. </a:t>
            </a:r>
          </a:p>
          <a:p>
            <a:pPr algn="just">
              <a:buNone/>
            </a:pPr>
            <a:r>
              <a:rPr lang="en-US" sz="2800" b="1" dirty="0" smtClean="0"/>
              <a:t>5. Principle of responsibility : </a:t>
            </a:r>
            <a:r>
              <a:rPr lang="en-US" sz="2800" dirty="0" smtClean="0"/>
              <a:t>While delegating the authority responsibility should also be assigned as a matter of fact. Responsibility can not be transferred to the lower authority, so the accountability of every function should be imposed on the respective authority. </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buNone/>
            </a:pPr>
            <a:r>
              <a:rPr lang="en-US" sz="2800" b="1" dirty="0" smtClean="0"/>
              <a:t>6) Principle of unity of command : </a:t>
            </a:r>
            <a:r>
              <a:rPr lang="en-US" sz="2800" dirty="0" smtClean="0"/>
              <a:t>In any </a:t>
            </a:r>
            <a:r>
              <a:rPr lang="en-US" sz="2800" dirty="0" err="1" smtClean="0"/>
              <a:t>organisation</a:t>
            </a:r>
            <a:r>
              <a:rPr lang="en-US" sz="2800" dirty="0" smtClean="0"/>
              <a:t> no sub-ordinate or group of sub –ordinate should be controlled by more than one superior. In the absence of this principle there will be chaos and disorder in action.</a:t>
            </a:r>
          </a:p>
          <a:p>
            <a:pPr algn="just">
              <a:buNone/>
            </a:pPr>
            <a:r>
              <a:rPr lang="en-US" sz="2800" b="1" dirty="0" smtClean="0"/>
              <a:t>7) Span of control : </a:t>
            </a:r>
            <a:r>
              <a:rPr lang="en-US" sz="2800" dirty="0" smtClean="0"/>
              <a:t>The management should determine the span of control according to the competence and capacity of the superior. Span of control means number of subordinates to be controlled by each superior which depends upon several factors such as competency of superior, skill of sub-ordinates, nature and importance of job etc. According to </a:t>
            </a:r>
            <a:r>
              <a:rPr lang="en-US" sz="2800" dirty="0" err="1" smtClean="0"/>
              <a:t>Urwick</a:t>
            </a:r>
            <a:r>
              <a:rPr lang="en-US" sz="2800" dirty="0" smtClean="0"/>
              <a:t> an ideal span of control is of 6 persons only though it may vary in different circumstances. </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961</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Creating An Organization Structure </vt:lpstr>
      <vt:lpstr>Slide 2</vt:lpstr>
      <vt:lpstr>Slide 3</vt:lpstr>
      <vt:lpstr>Slide 4</vt:lpstr>
      <vt:lpstr>Slide 5</vt:lpstr>
      <vt:lpstr>Slide 6</vt:lpstr>
      <vt:lpstr>Principles of organization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Organization Structure</dc:title>
  <dc:creator>admin</dc:creator>
  <cp:lastModifiedBy>admin</cp:lastModifiedBy>
  <cp:revision>10</cp:revision>
  <dcterms:created xsi:type="dcterms:W3CDTF">2019-02-14T14:54:16Z</dcterms:created>
  <dcterms:modified xsi:type="dcterms:W3CDTF">2019-02-14T16:52:44Z</dcterms:modified>
</cp:coreProperties>
</file>