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6" r:id="rId4"/>
    <p:sldId id="267" r:id="rId5"/>
    <p:sldId id="265" r:id="rId6"/>
    <p:sldId id="262" r:id="rId7"/>
    <p:sldId id="258"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487047-EEFC-4051-B684-6F4C07D21BAF}"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7047-EEFC-4051-B684-6F4C07D21BAF}"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7047-EEFC-4051-B684-6F4C07D21BAF}"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7047-EEFC-4051-B684-6F4C07D21BAF}"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487047-EEFC-4051-B684-6F4C07D21BAF}"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487047-EEFC-4051-B684-6F4C07D21BAF}"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487047-EEFC-4051-B684-6F4C07D21BAF}"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487047-EEFC-4051-B684-6F4C07D21BAF}"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7047-EEFC-4051-B684-6F4C07D21BAF}"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87047-EEFC-4051-B684-6F4C07D21BAF}"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87047-EEFC-4051-B684-6F4C07D21BAF}"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FD058-6B3C-4AF6-B97A-EC296AB9E5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7047-EEFC-4051-B684-6F4C07D21BAF}" type="datetimeFigureOut">
              <a:rPr lang="en-US" smtClean="0"/>
              <a:t>2/13/2019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FD058-6B3C-4AF6-B97A-EC296AB9E5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Organization </a:t>
            </a:r>
            <a:endParaRPr lang="en-US" b="1" dirty="0"/>
          </a:p>
        </p:txBody>
      </p:sp>
      <p:sp>
        <p:nvSpPr>
          <p:cNvPr id="3" name="Content Placeholder 2"/>
          <p:cNvSpPr>
            <a:spLocks noGrp="1"/>
          </p:cNvSpPr>
          <p:nvPr>
            <p:ph idx="1"/>
          </p:nvPr>
        </p:nvSpPr>
        <p:spPr>
          <a:xfrm>
            <a:off x="152400" y="914400"/>
            <a:ext cx="8534400" cy="5638800"/>
          </a:xfrm>
        </p:spPr>
        <p:txBody>
          <a:bodyPr>
            <a:normAutofit/>
          </a:bodyPr>
          <a:lstStyle/>
          <a:p>
            <a:pPr algn="just">
              <a:buNone/>
            </a:pPr>
            <a:r>
              <a:rPr lang="en-US" sz="2800" dirty="0" smtClean="0"/>
              <a:t>According to </a:t>
            </a:r>
            <a:r>
              <a:rPr lang="en-US" sz="2800" dirty="0" err="1" smtClean="0"/>
              <a:t>Amitai</a:t>
            </a:r>
            <a:r>
              <a:rPr lang="en-US" sz="2800" dirty="0" smtClean="0"/>
              <a:t> </a:t>
            </a:r>
            <a:r>
              <a:rPr lang="en-US" sz="2800" dirty="0" err="1" smtClean="0"/>
              <a:t>Etzioni</a:t>
            </a:r>
            <a:r>
              <a:rPr lang="en-US" sz="2800" dirty="0" smtClean="0"/>
              <a:t>, an organization is a social unit or human grouping, deliberately structured for the purpose of attaining specific goals. Thus, corporations, armies, schools, hospitals, churches, prisons, etc. all are organizations. But tribes, ethnic and friendships groups and families are not organizations because they do not involve any significant amount of conscious planning or deliberate structuring.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t>Why Study organizations? </a:t>
            </a:r>
            <a:endParaRPr lang="en-US" sz="2800" b="1"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buNone/>
            </a:pPr>
            <a:r>
              <a:rPr lang="en-US" sz="2800" dirty="0" smtClean="0"/>
              <a:t>Study of organizations is important for the following reasons ?</a:t>
            </a:r>
          </a:p>
          <a:p>
            <a:pPr marL="514350" indent="-514350" algn="just">
              <a:buAutoNum type="arabicPeriod"/>
            </a:pPr>
            <a:r>
              <a:rPr lang="en-US" sz="2800" dirty="0" smtClean="0"/>
              <a:t>Organizations pervade all the important phases of man’s life. A man is born in organizations (hospitals or clinics) he is educated in organizations (Schools, colleges and universities) and he works in organizations (offices or factories). </a:t>
            </a:r>
          </a:p>
          <a:p>
            <a:pPr marL="514350" indent="-514350" algn="just">
              <a:buAutoNum type="arabicPeriod"/>
            </a:pPr>
            <a:r>
              <a:rPr lang="en-US" sz="2800" dirty="0" smtClean="0"/>
              <a:t>Organizations satisfy and sometimes frustrate different kinds of human needs, As pay masters they satisfy the physiological needs of their employees. They also satisfy various types of security, social and egoistic needs of their people.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buNone/>
            </a:pPr>
            <a:r>
              <a:rPr lang="en-US" sz="2800" dirty="0" smtClean="0"/>
              <a:t>3. Knowledge of </a:t>
            </a:r>
            <a:r>
              <a:rPr lang="en-US" sz="2800" dirty="0" err="1" smtClean="0"/>
              <a:t>organisations</a:t>
            </a:r>
            <a:r>
              <a:rPr lang="en-US" sz="2800" dirty="0" smtClean="0"/>
              <a:t> helps managers to work effectively. They learn various things, such as how to </a:t>
            </a:r>
            <a:r>
              <a:rPr lang="en-US" sz="2800" dirty="0" err="1" smtClean="0"/>
              <a:t>proact</a:t>
            </a:r>
            <a:r>
              <a:rPr lang="en-US" sz="2800" dirty="0" smtClean="0"/>
              <a:t> to climb the promotional ladder feel frustrated in these organizations. </a:t>
            </a:r>
          </a:p>
          <a:p>
            <a:pPr algn="just">
              <a:buNone/>
            </a:pPr>
            <a:r>
              <a:rPr lang="en-US" sz="2800" dirty="0" smtClean="0"/>
              <a:t>4. Knowledge of organizations helps managers to work effectively. They learn various things, such as how to proactive to environmental needs, how to motivate subordinates, how to  manage conflict, how to introduce change and so on.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800" dirty="0" smtClean="0"/>
              <a:t>4. To behavioral scientists, organizations serve as a great natural laboratory. They provide an ideal setting for the study of human behavior. Research  into and study of organizations leads to many important discoveries vital for the continued well-being of our society.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endParaRPr lang="en-US" dirty="0"/>
          </a:p>
        </p:txBody>
      </p:sp>
      <p:sp>
        <p:nvSpPr>
          <p:cNvPr id="3" name="Content Placeholder 2"/>
          <p:cNvSpPr>
            <a:spLocks noGrp="1"/>
          </p:cNvSpPr>
          <p:nvPr>
            <p:ph idx="1"/>
          </p:nvPr>
        </p:nvSpPr>
        <p:spPr>
          <a:xfrm>
            <a:off x="152400" y="762000"/>
            <a:ext cx="8686800" cy="5791200"/>
          </a:xfrm>
        </p:spPr>
        <p:txBody>
          <a:bodyPr>
            <a:normAutofit/>
          </a:bodyPr>
          <a:lstStyle/>
          <a:p>
            <a:r>
              <a:rPr lang="en-US" sz="2800" b="1" dirty="0" smtClean="0">
                <a:solidFill>
                  <a:srgbClr val="FF0000"/>
                </a:solidFill>
              </a:rPr>
              <a:t>According to</a:t>
            </a:r>
            <a:r>
              <a:rPr lang="en-US" sz="2800" dirty="0" smtClean="0">
                <a:solidFill>
                  <a:schemeClr val="tx1"/>
                </a:solidFill>
              </a:rPr>
              <a:t> </a:t>
            </a:r>
            <a:r>
              <a:rPr lang="en-US" sz="2800" b="1" dirty="0" smtClean="0">
                <a:solidFill>
                  <a:srgbClr val="FF0000"/>
                </a:solidFill>
              </a:rPr>
              <a:t>Theo </a:t>
            </a:r>
            <a:r>
              <a:rPr lang="en-US" sz="2800" b="1" dirty="0" err="1" smtClean="0">
                <a:solidFill>
                  <a:srgbClr val="FF0000"/>
                </a:solidFill>
              </a:rPr>
              <a:t>Haimann</a:t>
            </a:r>
            <a:r>
              <a:rPr lang="en-US" sz="2800" dirty="0" smtClean="0">
                <a:solidFill>
                  <a:srgbClr val="FF0000"/>
                </a:solidFill>
              </a:rPr>
              <a:t>,</a:t>
            </a:r>
          </a:p>
          <a:p>
            <a:pPr algn="just"/>
            <a:r>
              <a:rPr lang="en-US" sz="2800" dirty="0" smtClean="0">
                <a:solidFill>
                  <a:schemeClr val="tx1"/>
                </a:solidFill>
              </a:rPr>
              <a:t>"Organizing is the process of defining and grouping the activities of the enterprise and establishing the authority relationships among them”</a:t>
            </a:r>
          </a:p>
          <a:p>
            <a:pPr algn="just"/>
            <a:r>
              <a:rPr lang="en-US" sz="2800" b="1" dirty="0" smtClean="0">
                <a:solidFill>
                  <a:srgbClr val="FF0000"/>
                </a:solidFill>
              </a:rPr>
              <a:t>According to Louis Allen:</a:t>
            </a:r>
          </a:p>
          <a:p>
            <a:pPr algn="just"/>
            <a:r>
              <a:rPr lang="en-US" sz="2800" dirty="0" smtClean="0">
                <a:solidFill>
                  <a:schemeClr val="tx1"/>
                </a:solidFill>
              </a:rPr>
              <a:t>"Organizing is the process of identifying and grouping the work to be performed, defining and delegating responsibility and authority and establishing relationships for the purpose of enabling people to work most effectively together in accomplishing objectives."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Organizing</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ctr">
              <a:buNone/>
            </a:pPr>
            <a:r>
              <a:rPr lang="en-US" b="1" dirty="0" smtClean="0">
                <a:solidFill>
                  <a:srgbClr val="C00000"/>
                </a:solidFill>
              </a:rPr>
              <a:t>Steps in the Process of Organizing</a:t>
            </a:r>
          </a:p>
          <a:p>
            <a:pPr algn="just"/>
            <a:r>
              <a:rPr lang="en-US" dirty="0" smtClean="0"/>
              <a:t>Organizing is a step-by-step process. At each step, an important task is performed by the administrators working at the top-level of management.</a:t>
            </a:r>
          </a:p>
          <a:p>
            <a:pPr>
              <a:buNone/>
            </a:pPr>
            <a:endParaRPr lang="en-US" dirty="0" smtClean="0"/>
          </a:p>
          <a:p>
            <a:r>
              <a:rPr lang="en-US" dirty="0" smtClean="0"/>
              <a:t>While organizing, the top managers carry out following important tasks:</a:t>
            </a:r>
          </a:p>
          <a:p>
            <a:endParaRPr lang="en-US" dirty="0" smtClean="0"/>
          </a:p>
          <a:p>
            <a:pPr algn="just"/>
            <a:r>
              <a:rPr lang="en-US" b="1" dirty="0" smtClean="0">
                <a:solidFill>
                  <a:srgbClr val="C00000"/>
                </a:solidFill>
              </a:rPr>
              <a:t>In this general eight-stepped process,</a:t>
            </a:r>
            <a:r>
              <a:rPr lang="en-US" dirty="0" smtClean="0"/>
              <a:t> </a:t>
            </a:r>
            <a:r>
              <a:rPr lang="en-US" dirty="0" smtClean="0">
                <a:solidFill>
                  <a:srgbClr val="C00000"/>
                </a:solidFill>
              </a:rPr>
              <a:t>the top management first fixes the common objectives of the organization.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dirty="0" smtClean="0">
                <a:solidFill>
                  <a:srgbClr val="C00000"/>
                </a:solidFill>
              </a:rPr>
              <a:t>In the second step, they (top management) identify all the activities (i.e. works or jobs) which are required to achieve these predefined objectives.</a:t>
            </a:r>
          </a:p>
          <a:p>
            <a:pPr algn="just"/>
            <a:r>
              <a:rPr lang="en-US" dirty="0" smtClean="0">
                <a:solidFill>
                  <a:srgbClr val="C00000"/>
                </a:solidFill>
              </a:rPr>
              <a:t>In the third step, they group similar (related) activities and make their individual departments.</a:t>
            </a:r>
          </a:p>
          <a:p>
            <a:pPr algn="just"/>
            <a:r>
              <a:rPr lang="en-US" dirty="0" smtClean="0">
                <a:solidFill>
                  <a:srgbClr val="C00000"/>
                </a:solidFill>
              </a:rPr>
              <a:t>In the fourth step, they define the responsibilities (duties) of all the staff members (employees and managers).</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762000"/>
            <a:ext cx="8458200" cy="5364163"/>
          </a:xfrm>
        </p:spPr>
        <p:txBody>
          <a:bodyPr>
            <a:normAutofit/>
          </a:bodyPr>
          <a:lstStyle/>
          <a:p>
            <a:r>
              <a:rPr lang="en-US" dirty="0" smtClean="0">
                <a:solidFill>
                  <a:srgbClr val="C00000"/>
                </a:solidFill>
              </a:rPr>
              <a:t>In the fifth step, they delegate authority to staff members.</a:t>
            </a:r>
          </a:p>
          <a:p>
            <a:pPr>
              <a:buNone/>
            </a:pPr>
            <a:endParaRPr lang="en-US" dirty="0" smtClean="0"/>
          </a:p>
          <a:p>
            <a:pPr algn="just"/>
            <a:r>
              <a:rPr lang="en-US" dirty="0" smtClean="0">
                <a:solidFill>
                  <a:srgbClr val="C00000"/>
                </a:solidFill>
              </a:rPr>
              <a:t>In the sixth step, the authority relationships between superiors and subordinates are established.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52400" y="838200"/>
            <a:ext cx="8534400" cy="5287963"/>
          </a:xfrm>
        </p:spPr>
        <p:txBody>
          <a:bodyPr/>
          <a:lstStyle/>
          <a:p>
            <a:pPr algn="just"/>
            <a:r>
              <a:rPr lang="en-US" dirty="0" smtClean="0">
                <a:solidFill>
                  <a:srgbClr val="C00000"/>
                </a:solidFill>
              </a:rPr>
              <a:t>In the seventh step, they provide the staff members with all the essential requirements like money, machines, materials, etc., which are used for achieving the objectives.</a:t>
            </a:r>
          </a:p>
          <a:p>
            <a:pPr algn="just">
              <a:buNone/>
            </a:pPr>
            <a:endParaRPr lang="en-US" dirty="0" smtClean="0">
              <a:solidFill>
                <a:srgbClr val="C00000"/>
              </a:solidFill>
            </a:endParaRPr>
          </a:p>
          <a:p>
            <a:pPr algn="just"/>
            <a:r>
              <a:rPr lang="en-US" dirty="0" smtClean="0">
                <a:solidFill>
                  <a:srgbClr val="C00000"/>
                </a:solidFill>
              </a:rPr>
              <a:t>In the eighth final step, they co-ordinate the efforts of all staff members and direct it towards achieving the common objectives of the organization.</a:t>
            </a:r>
          </a:p>
          <a:p>
            <a:pPr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509</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Organization </vt:lpstr>
      <vt:lpstr>Why Study organizations? </vt:lpstr>
      <vt:lpstr>Slide 3</vt:lpstr>
      <vt:lpstr>Slide 4</vt:lpstr>
      <vt:lpstr>Slide 5</vt:lpstr>
      <vt:lpstr>Organizing</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(Organizing)</dc:title>
  <dc:creator>admin</dc:creator>
  <cp:lastModifiedBy>admin</cp:lastModifiedBy>
  <cp:revision>11</cp:revision>
  <dcterms:created xsi:type="dcterms:W3CDTF">2019-02-13T14:46:27Z</dcterms:created>
  <dcterms:modified xsi:type="dcterms:W3CDTF">2019-02-13T16:24:18Z</dcterms:modified>
</cp:coreProperties>
</file>