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16"/>
  </p:notesMasterIdLst>
  <p:sldIdLst>
    <p:sldId id="256" r:id="rId2"/>
    <p:sldId id="258" r:id="rId3"/>
    <p:sldId id="263" r:id="rId4"/>
    <p:sldId id="261" r:id="rId5"/>
    <p:sldId id="262" r:id="rId6"/>
    <p:sldId id="260" r:id="rId7"/>
    <p:sldId id="264" r:id="rId8"/>
    <p:sldId id="265" r:id="rId9"/>
    <p:sldId id="266" r:id="rId10"/>
    <p:sldId id="267" r:id="rId11"/>
    <p:sldId id="268" r:id="rId12"/>
    <p:sldId id="269" r:id="rId13"/>
    <p:sldId id="270"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34564" autoAdjust="0"/>
    <p:restoredTop sz="86420" autoAdjust="0"/>
  </p:normalViewPr>
  <p:slideViewPr>
    <p:cSldViewPr>
      <p:cViewPr varScale="1">
        <p:scale>
          <a:sx n="64" d="100"/>
          <a:sy n="64" d="100"/>
        </p:scale>
        <p:origin x="-306" y="-96"/>
      </p:cViewPr>
      <p:guideLst>
        <p:guide orient="horz" pos="2160"/>
        <p:guide pos="2880"/>
      </p:guideLst>
    </p:cSldViewPr>
  </p:slideViewPr>
  <p:outlineViewPr>
    <p:cViewPr>
      <p:scale>
        <a:sx n="33" d="100"/>
        <a:sy n="33" d="100"/>
      </p:scale>
      <p:origin x="240" y="34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4AAF1E-9171-4AED-BF72-FEEB36AB4512}" type="datetimeFigureOut">
              <a:rPr lang="en-US" smtClean="0"/>
              <a:t>1/12/2010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3ECE04-60D3-4DBA-A039-48621CCC136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3ECE04-60D3-4DBA-A039-48621CCC1367}" type="slidenum">
              <a:rPr lang="en-US" smtClean="0"/>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4AF5C93-AD09-4AEB-8F59-8F147045CB1D}" type="datetimeFigureOut">
              <a:rPr lang="en-US" smtClean="0"/>
              <a:pPr/>
              <a:t>1/12/2010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FAE5350-37E2-437D-9822-330058D289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4AF5C93-AD09-4AEB-8F59-8F147045CB1D}" type="datetimeFigureOut">
              <a:rPr lang="en-US" smtClean="0"/>
              <a:pPr/>
              <a:t>1/12/2010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FAE5350-37E2-437D-9822-330058D289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4AF5C93-AD09-4AEB-8F59-8F147045CB1D}" type="datetimeFigureOut">
              <a:rPr lang="en-US" smtClean="0"/>
              <a:pPr/>
              <a:t>1/12/2010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FAE5350-37E2-437D-9822-330058D289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4AF5C93-AD09-4AEB-8F59-8F147045CB1D}" type="datetimeFigureOut">
              <a:rPr lang="en-US" smtClean="0"/>
              <a:pPr/>
              <a:t>1/12/2010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FAE5350-37E2-437D-9822-330058D2893A}"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4AF5C93-AD09-4AEB-8F59-8F147045CB1D}" type="datetimeFigureOut">
              <a:rPr lang="en-US" smtClean="0"/>
              <a:pPr/>
              <a:t>1/12/2010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FAE5350-37E2-437D-9822-330058D2893A}"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4AF5C93-AD09-4AEB-8F59-8F147045CB1D}" type="datetimeFigureOut">
              <a:rPr lang="en-US" smtClean="0"/>
              <a:pPr/>
              <a:t>1/12/2010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FAE5350-37E2-437D-9822-330058D2893A}"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4AF5C93-AD09-4AEB-8F59-8F147045CB1D}" type="datetimeFigureOut">
              <a:rPr lang="en-US" smtClean="0"/>
              <a:pPr/>
              <a:t>1/12/2010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FAE5350-37E2-437D-9822-330058D2893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4AF5C93-AD09-4AEB-8F59-8F147045CB1D}" type="datetimeFigureOut">
              <a:rPr lang="en-US" smtClean="0"/>
              <a:pPr/>
              <a:t>1/12/2010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FAE5350-37E2-437D-9822-330058D2893A}"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4AF5C93-AD09-4AEB-8F59-8F147045CB1D}" type="datetimeFigureOut">
              <a:rPr lang="en-US" smtClean="0"/>
              <a:pPr/>
              <a:t>1/12/2010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FAE5350-37E2-437D-9822-330058D289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4AF5C93-AD09-4AEB-8F59-8F147045CB1D}" type="datetimeFigureOut">
              <a:rPr lang="en-US" smtClean="0"/>
              <a:pPr/>
              <a:t>1/12/2010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FAE5350-37E2-437D-9822-330058D2893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4AF5C93-AD09-4AEB-8F59-8F147045CB1D}" type="datetimeFigureOut">
              <a:rPr lang="en-US" smtClean="0"/>
              <a:pPr/>
              <a:t>1/12/2010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FAE5350-37E2-437D-9822-330058D2893A}"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4AF5C93-AD09-4AEB-8F59-8F147045CB1D}" type="datetimeFigureOut">
              <a:rPr lang="en-US" smtClean="0"/>
              <a:pPr/>
              <a:t>1/12/2010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FAE5350-37E2-437D-9822-330058D2893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3048000"/>
          </a:xfrm>
        </p:spPr>
        <p:txBody>
          <a:bodyPr>
            <a:normAutofit/>
          </a:bodyPr>
          <a:lstStyle/>
          <a:p>
            <a:pPr algn="ctr"/>
            <a:r>
              <a:rPr lang="en-US" dirty="0" smtClean="0">
                <a:solidFill>
                  <a:schemeClr val="accent4"/>
                </a:solidFill>
                <a:latin typeface="Arial Black" pitchFamily="34" charset="0"/>
              </a:rPr>
              <a:t>Selection</a:t>
            </a:r>
            <a:endParaRPr lang="en-US" dirty="0">
              <a:solidFill>
                <a:schemeClr val="accent4"/>
              </a:solidFill>
              <a:latin typeface="Arial Black"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5181600"/>
          </a:xfrm>
        </p:spPr>
        <p:txBody>
          <a:bodyPr>
            <a:normAutofit fontScale="25000" lnSpcReduction="20000"/>
          </a:bodyPr>
          <a:lstStyle/>
          <a:p>
            <a:pPr marL="624078" lvl="0" indent="-514350">
              <a:buNone/>
            </a:pPr>
            <a:r>
              <a:rPr lang="en-US" sz="9600" dirty="0" smtClean="0"/>
              <a:t>5. </a:t>
            </a:r>
            <a:r>
              <a:rPr lang="en-US" sz="2600" dirty="0" smtClean="0"/>
              <a:t> </a:t>
            </a:r>
            <a:r>
              <a:rPr lang="en-US" sz="9600" b="1" dirty="0" smtClean="0"/>
              <a:t>Employment Interview: </a:t>
            </a:r>
            <a:r>
              <a:rPr lang="en-US" sz="9600" b="1" dirty="0" smtClean="0"/>
              <a:t> </a:t>
            </a:r>
            <a:r>
              <a:rPr lang="en-US" sz="9600" dirty="0" smtClean="0"/>
              <a:t>A</a:t>
            </a:r>
            <a:r>
              <a:rPr lang="en-US" sz="9600" dirty="0" smtClean="0">
                <a:latin typeface="Times New Roman" pitchFamily="18" charset="0"/>
                <a:cs typeface="Times New Roman" pitchFamily="18" charset="0"/>
              </a:rPr>
              <a:t>n </a:t>
            </a:r>
            <a:r>
              <a:rPr lang="en-US" sz="9600" dirty="0" smtClean="0">
                <a:latin typeface="Times New Roman" pitchFamily="18" charset="0"/>
                <a:cs typeface="Times New Roman" pitchFamily="18" charset="0"/>
              </a:rPr>
              <a:t>interview is a face-to-face, oral, observational and personal appraisal method.  Types of interviews can be classified as: - </a:t>
            </a:r>
          </a:p>
          <a:p>
            <a:pPr algn="just"/>
            <a:endParaRPr lang="en-US" sz="1600" dirty="0" smtClean="0">
              <a:latin typeface="Times New Roman" pitchFamily="18" charset="0"/>
              <a:cs typeface="Times New Roman" pitchFamily="18" charset="0"/>
            </a:endParaRPr>
          </a:p>
          <a:p>
            <a:pPr lvl="1" algn="just"/>
            <a:r>
              <a:rPr lang="en-US" sz="9600" b="1" dirty="0" smtClean="0">
                <a:latin typeface="Times New Roman" pitchFamily="18" charset="0"/>
                <a:cs typeface="Times New Roman" pitchFamily="18" charset="0"/>
              </a:rPr>
              <a:t>Structured Interviews</a:t>
            </a:r>
            <a:r>
              <a:rPr lang="en-US" sz="9600" dirty="0" smtClean="0">
                <a:latin typeface="Times New Roman" pitchFamily="18" charset="0"/>
                <a:cs typeface="Times New Roman" pitchFamily="18" charset="0"/>
              </a:rPr>
              <a:t>: Under this questions to be asked are prepared in advance.  Answers to these questions are also standardized in advance.  Individual answers are compared against the standard answers and scores are given to individuals.</a:t>
            </a:r>
          </a:p>
          <a:p>
            <a:pPr algn="just">
              <a:buNone/>
            </a:pPr>
            <a:endParaRPr lang="en-US" sz="2000" dirty="0" smtClean="0">
              <a:latin typeface="Times New Roman" pitchFamily="18" charset="0"/>
              <a:cs typeface="Times New Roman" pitchFamily="18" charset="0"/>
            </a:endParaRPr>
          </a:p>
          <a:p>
            <a:pPr lvl="1" algn="just"/>
            <a:r>
              <a:rPr lang="en-US" sz="9600" b="1" dirty="0" smtClean="0">
                <a:latin typeface="Times New Roman" pitchFamily="18" charset="0"/>
                <a:cs typeface="Times New Roman" pitchFamily="18" charset="0"/>
              </a:rPr>
              <a:t>Unstructured Interview</a:t>
            </a:r>
            <a:r>
              <a:rPr lang="en-US" sz="9600" dirty="0" smtClean="0">
                <a:latin typeface="Times New Roman" pitchFamily="18" charset="0"/>
                <a:cs typeface="Times New Roman" pitchFamily="18" charset="0"/>
              </a:rPr>
              <a:t>: the interview does not ask direct or specific questions; rather he creates an atmosphere in which the individual feels free to talk on the subject selected by interviewer</a:t>
            </a:r>
            <a:r>
              <a:rPr lang="en-US" sz="9600" dirty="0" smtClean="0">
                <a:latin typeface="Times New Roman" pitchFamily="18" charset="0"/>
                <a:cs typeface="Times New Roman" pitchFamily="18" charset="0"/>
              </a:rPr>
              <a:t>.</a:t>
            </a:r>
          </a:p>
          <a:p>
            <a:pPr lvl="1" algn="just"/>
            <a:endParaRPr lang="en-US" sz="400" dirty="0" smtClean="0">
              <a:latin typeface="Times New Roman" pitchFamily="18" charset="0"/>
              <a:cs typeface="Times New Roman" pitchFamily="18" charset="0"/>
            </a:endParaRPr>
          </a:p>
          <a:p>
            <a:pPr lvl="1" algn="just"/>
            <a:r>
              <a:rPr lang="en-US" sz="9600" b="1" dirty="0" smtClean="0">
                <a:latin typeface="Times New Roman" pitchFamily="18" charset="0"/>
                <a:cs typeface="Times New Roman" pitchFamily="18" charset="0"/>
              </a:rPr>
              <a:t>Preliminary or Background Information Interview</a:t>
            </a:r>
            <a:r>
              <a:rPr lang="en-US" sz="9600" dirty="0" smtClean="0">
                <a:latin typeface="Times New Roman" pitchFamily="18" charset="0"/>
                <a:cs typeface="Times New Roman" pitchFamily="18" charset="0"/>
              </a:rPr>
              <a:t>: this type of interview is conducted when the history of applicant has to be known in terms of his experience, education, health, interests, likes and dislikes etc.</a:t>
            </a:r>
          </a:p>
          <a:p>
            <a:pPr lvl="1" algn="just"/>
            <a:endParaRPr lang="en-US" sz="9600" dirty="0" smtClean="0">
              <a:latin typeface="Times New Roman" pitchFamily="18" charset="0"/>
              <a:cs typeface="Times New Roman" pitchFamily="18" charset="0"/>
            </a:endParaRPr>
          </a:p>
          <a:p>
            <a:pPr algn="just">
              <a:buNone/>
            </a:pPr>
            <a:endParaRPr lang="en-US" sz="2600" dirty="0">
              <a:latin typeface="Times New Roman" pitchFamily="18" charset="0"/>
              <a:cs typeface="Times New Roman" pitchFamily="18" charset="0"/>
            </a:endParaRPr>
          </a:p>
        </p:txBody>
      </p:sp>
      <p:sp>
        <p:nvSpPr>
          <p:cNvPr id="3" name="Title 2"/>
          <p:cNvSpPr>
            <a:spLocks noGrp="1"/>
          </p:cNvSpPr>
          <p:nvPr>
            <p:ph type="title"/>
          </p:nvPr>
        </p:nvSpPr>
        <p:spPr>
          <a:xfrm>
            <a:off x="457200" y="274638"/>
            <a:ext cx="8229600" cy="715962"/>
          </a:xfrm>
        </p:spPr>
        <p:txBody>
          <a:bodyPr>
            <a:normAutofit/>
          </a:bodyPr>
          <a:lstStyle/>
          <a:p>
            <a:pPr algn="ctr"/>
            <a:r>
              <a:rPr lang="en-US" sz="2400" dirty="0" smtClean="0">
                <a:latin typeface="Arial Black" pitchFamily="34" charset="0"/>
              </a:rPr>
              <a:t>Selection Procedure</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940491"/>
          </a:xfrm>
        </p:spPr>
        <p:txBody>
          <a:bodyPr/>
          <a:lstStyle/>
          <a:p>
            <a:pPr lvl="1" algn="just"/>
            <a:r>
              <a:rPr lang="en-US" sz="2400" b="1" dirty="0" smtClean="0"/>
              <a:t>Stress Interview</a:t>
            </a:r>
            <a:r>
              <a:rPr lang="en-US" sz="2400" dirty="0" smtClean="0"/>
              <a:t>: under this interview, the applicant is intentionally put under stress by interrupting in-between, criticizing his view point and keeping silent after he finishes of.</a:t>
            </a:r>
          </a:p>
          <a:p>
            <a:pPr algn="just"/>
            <a:endParaRPr lang="en-US" sz="2400" dirty="0" smtClean="0"/>
          </a:p>
          <a:p>
            <a:pPr lvl="1" algn="just"/>
            <a:r>
              <a:rPr lang="en-US" sz="2400" b="1" dirty="0" smtClean="0"/>
              <a:t>Group Discussion: </a:t>
            </a:r>
            <a:r>
              <a:rPr lang="en-US" sz="2400" dirty="0" smtClean="0"/>
              <a:t>Under this method, a topic is given to group of 15 to 20 applicants and they are asked to speak on the topic.    Applicants are judged on the basis of their initiative, their knowledge about current affairs and their maturity level.</a:t>
            </a:r>
          </a:p>
          <a:p>
            <a:endParaRPr lang="en-US" dirty="0"/>
          </a:p>
        </p:txBody>
      </p:sp>
      <p:sp>
        <p:nvSpPr>
          <p:cNvPr id="3" name="Title 2"/>
          <p:cNvSpPr>
            <a:spLocks noGrp="1"/>
          </p:cNvSpPr>
          <p:nvPr>
            <p:ph type="title"/>
          </p:nvPr>
        </p:nvSpPr>
        <p:spPr>
          <a:xfrm>
            <a:off x="457200" y="274638"/>
            <a:ext cx="8229600" cy="792162"/>
          </a:xfrm>
        </p:spPr>
        <p:txBody>
          <a:bodyPr>
            <a:normAutofit/>
          </a:bodyPr>
          <a:lstStyle/>
          <a:p>
            <a:pPr algn="ctr"/>
            <a:r>
              <a:rPr lang="en-US" sz="2800" dirty="0" smtClean="0">
                <a:latin typeface="Arial Black" pitchFamily="34" charset="0"/>
              </a:rPr>
              <a:t>Selection Procedure</a:t>
            </a: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66928" lvl="0" indent="-457200" algn="just">
              <a:buFont typeface="+mj-lt"/>
              <a:buAutoNum type="arabicPeriod" startAt="6"/>
            </a:pPr>
            <a:r>
              <a:rPr lang="en-US" sz="2400" b="1" dirty="0" smtClean="0"/>
              <a:t>Physical Examination</a:t>
            </a:r>
            <a:r>
              <a:rPr lang="en-US" sz="2400" dirty="0" smtClean="0"/>
              <a:t>: the physical examination discloses physical characteristics of the individual that are significant from the point of view of his efficient performance on the job, which he may be assigned or is expected to be assigned.  A proper medical examination ensures higher standard of health and physical fitness of the employees and will reduce the rate of accident and absenteeism.</a:t>
            </a:r>
          </a:p>
          <a:p>
            <a:endParaRPr lang="en-US" dirty="0"/>
          </a:p>
        </p:txBody>
      </p:sp>
      <p:sp>
        <p:nvSpPr>
          <p:cNvPr id="3" name="Title 2"/>
          <p:cNvSpPr>
            <a:spLocks noGrp="1"/>
          </p:cNvSpPr>
          <p:nvPr>
            <p:ph type="title"/>
          </p:nvPr>
        </p:nvSpPr>
        <p:spPr>
          <a:xfrm>
            <a:off x="457200" y="274638"/>
            <a:ext cx="8229600" cy="868362"/>
          </a:xfrm>
        </p:spPr>
        <p:txBody>
          <a:bodyPr>
            <a:normAutofit/>
          </a:bodyPr>
          <a:lstStyle/>
          <a:p>
            <a:pPr algn="ctr"/>
            <a:r>
              <a:rPr lang="en-US" sz="3200" dirty="0" smtClean="0">
                <a:latin typeface="Arial Black" pitchFamily="34" charset="0"/>
              </a:rPr>
              <a:t>Selection Procedure</a:t>
            </a:r>
            <a:endParaRPr lang="en-US"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788091"/>
          </a:xfrm>
        </p:spPr>
        <p:txBody>
          <a:bodyPr>
            <a:normAutofit lnSpcReduction="10000"/>
          </a:bodyPr>
          <a:lstStyle/>
          <a:p>
            <a:pPr marL="624078" lvl="0" indent="-514350" algn="just">
              <a:buFont typeface="+mj-lt"/>
              <a:buAutoNum type="arabicPeriod" startAt="7"/>
            </a:pPr>
            <a:r>
              <a:rPr lang="en-US" sz="2600" dirty="0" smtClean="0">
                <a:latin typeface="Times New Roman" pitchFamily="18" charset="0"/>
                <a:cs typeface="Times New Roman" pitchFamily="18" charset="0"/>
              </a:rPr>
              <a:t>Checking </a:t>
            </a:r>
            <a:r>
              <a:rPr lang="en-US" sz="2600" dirty="0" smtClean="0">
                <a:latin typeface="Times New Roman" pitchFamily="18" charset="0"/>
                <a:cs typeface="Times New Roman" pitchFamily="18" charset="0"/>
              </a:rPr>
              <a:t>References: This procedures involves checking the opinions of previous employers and friends who have known the applicant in getting a picture of his potential performance in a particular job, his past employment, education, reputation and police record etc.</a:t>
            </a:r>
          </a:p>
          <a:p>
            <a:pPr marL="624078" indent="-514350" algn="just">
              <a:buFont typeface="+mj-lt"/>
              <a:buAutoNum type="arabicPeriod" startAt="7"/>
            </a:pPr>
            <a:endParaRPr lang="en-US" sz="2600" dirty="0" smtClean="0">
              <a:latin typeface="Times New Roman" pitchFamily="18" charset="0"/>
              <a:cs typeface="Times New Roman" pitchFamily="18" charset="0"/>
            </a:endParaRPr>
          </a:p>
          <a:p>
            <a:pPr marL="624078" lvl="0" indent="-514350" algn="just">
              <a:buFont typeface="+mj-lt"/>
              <a:buAutoNum type="arabicPeriod" startAt="7"/>
            </a:pPr>
            <a:r>
              <a:rPr lang="en-US" sz="2600" dirty="0" smtClean="0">
                <a:latin typeface="Times New Roman" pitchFamily="18" charset="0"/>
                <a:cs typeface="Times New Roman" pitchFamily="18" charset="0"/>
              </a:rPr>
              <a:t>Final Selection: after a candidate clears all the hurdles in the selection procedure, he is formally </a:t>
            </a:r>
            <a:r>
              <a:rPr lang="en-US" sz="2600" dirty="0" smtClean="0">
                <a:latin typeface="Times New Roman" pitchFamily="18" charset="0"/>
                <a:cs typeface="Times New Roman" pitchFamily="18" charset="0"/>
              </a:rPr>
              <a:t>appointed </a:t>
            </a:r>
            <a:r>
              <a:rPr lang="en-US" sz="2600" dirty="0" smtClean="0">
                <a:latin typeface="Times New Roman" pitchFamily="18" charset="0"/>
                <a:cs typeface="Times New Roman" pitchFamily="18" charset="0"/>
              </a:rPr>
              <a:t>by issuing him an appointment letter. The appointment letter gives details about the position on which he is placed, his job responsibilities, his salary structure etc.</a:t>
            </a:r>
          </a:p>
          <a:p>
            <a:pPr marL="624078" indent="-514350">
              <a:buFont typeface="+mj-lt"/>
              <a:buAutoNum type="arabicPeriod" startAt="7"/>
            </a:pPr>
            <a:endParaRPr lang="en-US" dirty="0"/>
          </a:p>
        </p:txBody>
      </p:sp>
      <p:sp>
        <p:nvSpPr>
          <p:cNvPr id="3" name="Title 2"/>
          <p:cNvSpPr>
            <a:spLocks noGrp="1"/>
          </p:cNvSpPr>
          <p:nvPr>
            <p:ph type="title"/>
          </p:nvPr>
        </p:nvSpPr>
        <p:spPr>
          <a:xfrm>
            <a:off x="457200" y="274638"/>
            <a:ext cx="8229600" cy="715962"/>
          </a:xfrm>
        </p:spPr>
        <p:txBody>
          <a:bodyPr>
            <a:normAutofit/>
          </a:bodyPr>
          <a:lstStyle/>
          <a:p>
            <a:pPr marL="742950" indent="-742950" algn="ctr"/>
            <a:r>
              <a:rPr lang="en-US" sz="2800" dirty="0" smtClean="0">
                <a:latin typeface="Arial Black" pitchFamily="34" charset="0"/>
              </a:rPr>
              <a:t>Selection Procedure</a:t>
            </a:r>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lvl="0" indent="-514350" algn="just">
              <a:buFont typeface="+mj-lt"/>
              <a:buAutoNum type="arabicPeriod" startAt="9"/>
            </a:pPr>
            <a:r>
              <a:rPr lang="en-US" b="1" dirty="0" smtClean="0"/>
              <a:t>Induction</a:t>
            </a:r>
            <a:r>
              <a:rPr lang="en-US" dirty="0" smtClean="0"/>
              <a:t>: When a new employee reports for work, he must be helped to get acquainted and adjusted with the work environment and the fellow employees.  It is a socializing process, through which the employees is helped to get a general idea about the rules and regulations, working conditions etc. of the </a:t>
            </a:r>
            <a:r>
              <a:rPr lang="en-US" dirty="0" err="1" smtClean="0"/>
              <a:t>organisation</a:t>
            </a:r>
            <a:r>
              <a:rPr lang="en-US" dirty="0" smtClean="0"/>
              <a:t>.</a:t>
            </a:r>
          </a:p>
          <a:p>
            <a:pPr algn="just"/>
            <a:r>
              <a:rPr lang="en-US" dirty="0" smtClean="0"/>
              <a:t> </a:t>
            </a:r>
          </a:p>
          <a:p>
            <a:endParaRPr lang="en-US" dirty="0"/>
          </a:p>
        </p:txBody>
      </p:sp>
      <p:sp>
        <p:nvSpPr>
          <p:cNvPr id="3" name="Title 2"/>
          <p:cNvSpPr>
            <a:spLocks noGrp="1"/>
          </p:cNvSpPr>
          <p:nvPr>
            <p:ph type="title"/>
          </p:nvPr>
        </p:nvSpPr>
        <p:spPr>
          <a:xfrm>
            <a:off x="457200" y="274638"/>
            <a:ext cx="8229600" cy="868362"/>
          </a:xfrm>
        </p:spPr>
        <p:txBody>
          <a:bodyPr>
            <a:normAutofit/>
          </a:bodyPr>
          <a:lstStyle/>
          <a:p>
            <a:pPr algn="ctr"/>
            <a:r>
              <a:rPr lang="en-US" sz="2800" dirty="0" smtClean="0">
                <a:latin typeface="Arial Black" pitchFamily="34" charset="0"/>
              </a:rPr>
              <a:t>Selection Procedure</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ctr">
              <a:buNone/>
            </a:pPr>
            <a:endParaRPr lang="en-US" sz="2400" dirty="0" smtClean="0"/>
          </a:p>
          <a:p>
            <a:pPr algn="ctr">
              <a:buNone/>
            </a:pPr>
            <a:endParaRPr lang="en-US" sz="2400" dirty="0" smtClean="0"/>
          </a:p>
          <a:p>
            <a:pPr algn="ctr">
              <a:buNone/>
            </a:pPr>
            <a:r>
              <a:rPr lang="en-US" sz="2400" dirty="0" smtClean="0">
                <a:latin typeface="Arial Black" pitchFamily="34" charset="0"/>
              </a:rPr>
              <a:t>Selection involves a series of steps by which the candidates are screened for choosing the most suitable persons for vacant posts.  The basic purpose of selection process is to choose the right type of candidates to man various positions in the organization.</a:t>
            </a:r>
            <a:endParaRPr lang="en-US" sz="2400" dirty="0">
              <a:latin typeface="Arial Black" pitchFamily="34" charset="0"/>
            </a:endParaRPr>
          </a:p>
        </p:txBody>
      </p:sp>
      <p:sp>
        <p:nvSpPr>
          <p:cNvPr id="3" name="Title 2"/>
          <p:cNvSpPr>
            <a:spLocks noGrp="1"/>
          </p:cNvSpPr>
          <p:nvPr>
            <p:ph type="title"/>
          </p:nvPr>
        </p:nvSpPr>
        <p:spPr/>
        <p:txBody>
          <a:bodyPr>
            <a:normAutofit/>
          </a:bodyPr>
          <a:lstStyle/>
          <a:p>
            <a:pPr algn="ctr"/>
            <a:r>
              <a:rPr lang="en-US" sz="3600" dirty="0" smtClean="0">
                <a:solidFill>
                  <a:schemeClr val="accent4"/>
                </a:solidFill>
                <a:latin typeface="Arial Black" pitchFamily="34" charset="0"/>
              </a:rPr>
              <a:t>Selection</a:t>
            </a:r>
            <a:endParaRPr lang="en-US" sz="3600" dirty="0">
              <a:solidFill>
                <a:schemeClr val="accent4"/>
              </a:solidFill>
              <a:latin typeface="Arial Black"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624078" indent="-514350" algn="just">
              <a:buFont typeface="+mj-lt"/>
              <a:buAutoNum type="arabicPeriod"/>
            </a:pPr>
            <a:r>
              <a:rPr lang="en-US" sz="2400" dirty="0" smtClean="0"/>
              <a:t>Proper selection and placement of personnel go a long way in building up a stable workforce.  It will keep the rates of absenteeism and labour turnover low.</a:t>
            </a:r>
          </a:p>
          <a:p>
            <a:pPr marL="624078" indent="-514350" algn="just">
              <a:buFont typeface="+mj-lt"/>
              <a:buAutoNum type="arabicPeriod"/>
            </a:pPr>
            <a:r>
              <a:rPr lang="en-US" sz="2400" dirty="0" smtClean="0"/>
              <a:t>Competent employees will show higher efficiency and enable the organization to achieve its objective effectively</a:t>
            </a:r>
          </a:p>
          <a:p>
            <a:pPr marL="624078" indent="-514350" algn="just">
              <a:buFont typeface="+mj-lt"/>
              <a:buAutoNum type="arabicPeriod"/>
            </a:pPr>
            <a:r>
              <a:rPr lang="en-US" sz="2400" dirty="0" smtClean="0"/>
              <a:t>The rate of industrial accidents will be considerably low if suitable employees are placement on various jobs.</a:t>
            </a:r>
          </a:p>
          <a:p>
            <a:pPr marL="624078" indent="-514350" algn="just">
              <a:buFont typeface="+mj-lt"/>
              <a:buAutoNum type="arabicPeriod"/>
            </a:pPr>
            <a:r>
              <a:rPr lang="en-US" sz="2400" dirty="0" smtClean="0"/>
              <a:t>When people get jobs of their taste and choice, they get higher job satisfaction.  This helps to build a contended workforce.</a:t>
            </a:r>
          </a:p>
          <a:p>
            <a:pPr marL="624078" indent="-514350" algn="just">
              <a:buFont typeface="+mj-lt"/>
              <a:buAutoNum type="arabicPeriod"/>
            </a:pPr>
            <a:r>
              <a:rPr lang="en-US" sz="2400" dirty="0" smtClean="0"/>
              <a:t>Morale of employees is higher.</a:t>
            </a:r>
          </a:p>
          <a:p>
            <a:pPr marL="624078" indent="-514350" algn="just">
              <a:buFont typeface="+mj-lt"/>
              <a:buAutoNum type="arabicPeriod"/>
            </a:pPr>
            <a:endParaRPr lang="en-US" sz="2400" dirty="0" smtClean="0"/>
          </a:p>
          <a:p>
            <a:pPr marL="624078" indent="-514350" algn="just">
              <a:buFont typeface="+mj-lt"/>
              <a:buAutoNum type="arabicPeriod"/>
            </a:pPr>
            <a:endParaRPr lang="en-US" sz="2400" dirty="0" smtClean="0"/>
          </a:p>
          <a:p>
            <a:pPr marL="624078" indent="-514350">
              <a:buFont typeface="+mj-lt"/>
              <a:buAutoNum type="arabicPeriod"/>
            </a:pPr>
            <a:endParaRPr lang="en-US" dirty="0"/>
          </a:p>
        </p:txBody>
      </p:sp>
      <p:sp>
        <p:nvSpPr>
          <p:cNvPr id="3" name="Title 2"/>
          <p:cNvSpPr>
            <a:spLocks noGrp="1"/>
          </p:cNvSpPr>
          <p:nvPr>
            <p:ph type="title"/>
          </p:nvPr>
        </p:nvSpPr>
        <p:spPr>
          <a:xfrm>
            <a:off x="457200" y="274638"/>
            <a:ext cx="8229600" cy="715962"/>
          </a:xfrm>
        </p:spPr>
        <p:txBody>
          <a:bodyPr>
            <a:normAutofit/>
          </a:bodyPr>
          <a:lstStyle/>
          <a:p>
            <a:pPr algn="ctr"/>
            <a:r>
              <a:rPr lang="en-US" sz="2800" dirty="0" smtClean="0"/>
              <a:t>Significance of Selection</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09600" y="1143000"/>
          <a:ext cx="8229600" cy="5120640"/>
        </p:xfrm>
        <a:graphic>
          <a:graphicData uri="http://schemas.openxmlformats.org/drawingml/2006/table">
            <a:tbl>
              <a:tblPr firstRow="1" bandRow="1">
                <a:tableStyleId>{5C22544A-7EE6-4342-B048-85BDC9FD1C3A}</a:tableStyleId>
              </a:tblPr>
              <a:tblGrid>
                <a:gridCol w="1600200"/>
                <a:gridCol w="3352800"/>
                <a:gridCol w="3276600"/>
              </a:tblGrid>
              <a:tr h="370840">
                <a:tc>
                  <a:txBody>
                    <a:bodyPr/>
                    <a:lstStyle/>
                    <a:p>
                      <a:r>
                        <a:rPr lang="en-US" sz="2400" dirty="0" smtClean="0"/>
                        <a:t>Basis</a:t>
                      </a:r>
                      <a:endParaRPr lang="en-US" sz="2400" dirty="0"/>
                    </a:p>
                  </a:txBody>
                  <a:tcPr/>
                </a:tc>
                <a:tc>
                  <a:txBody>
                    <a:bodyPr/>
                    <a:lstStyle/>
                    <a:p>
                      <a:r>
                        <a:rPr lang="en-US" sz="2400" dirty="0" smtClean="0"/>
                        <a:t>Recruitment </a:t>
                      </a:r>
                      <a:endParaRPr lang="en-US" sz="2400" dirty="0"/>
                    </a:p>
                  </a:txBody>
                  <a:tcPr/>
                </a:tc>
                <a:tc>
                  <a:txBody>
                    <a:bodyPr/>
                    <a:lstStyle/>
                    <a:p>
                      <a:r>
                        <a:rPr lang="en-US" sz="2400" dirty="0" smtClean="0"/>
                        <a:t>Selection</a:t>
                      </a:r>
                      <a:endParaRPr lang="en-US" sz="2400" dirty="0"/>
                    </a:p>
                  </a:txBody>
                  <a:tcPr/>
                </a:tc>
              </a:tr>
              <a:tr h="370840">
                <a:tc>
                  <a:txBody>
                    <a:bodyPr/>
                    <a:lstStyle/>
                    <a:p>
                      <a:r>
                        <a:rPr lang="en-US" sz="2400" dirty="0" smtClean="0"/>
                        <a:t>Meaning</a:t>
                      </a:r>
                      <a:endParaRPr lang="en-US" sz="2400" dirty="0"/>
                    </a:p>
                  </a:txBody>
                  <a:tcPr/>
                </a:tc>
                <a:tc>
                  <a:txBody>
                    <a:bodyPr/>
                    <a:lstStyle/>
                    <a:p>
                      <a:r>
                        <a:rPr lang="en-US" sz="2400" dirty="0" smtClean="0"/>
                        <a:t>Proces</a:t>
                      </a:r>
                      <a:r>
                        <a:rPr lang="en-US" sz="2400" baseline="0" dirty="0" smtClean="0"/>
                        <a:t>s of searching candidates for vacant posts and making them apply for the same</a:t>
                      </a:r>
                      <a:endParaRPr lang="en-US" sz="2400" dirty="0"/>
                    </a:p>
                  </a:txBody>
                  <a:tcPr/>
                </a:tc>
                <a:tc>
                  <a:txBody>
                    <a:bodyPr/>
                    <a:lstStyle/>
                    <a:p>
                      <a:r>
                        <a:rPr lang="en-US" sz="2400" dirty="0" smtClean="0"/>
                        <a:t>Process of selection of</a:t>
                      </a:r>
                      <a:r>
                        <a:rPr lang="en-US" sz="2400" baseline="0" dirty="0" smtClean="0"/>
                        <a:t> right type of candidates and offering them job</a:t>
                      </a:r>
                      <a:endParaRPr lang="en-US" sz="2400" dirty="0"/>
                    </a:p>
                  </a:txBody>
                  <a:tcPr/>
                </a:tc>
              </a:tr>
              <a:tr h="370840">
                <a:tc>
                  <a:txBody>
                    <a:bodyPr/>
                    <a:lstStyle/>
                    <a:p>
                      <a:r>
                        <a:rPr lang="en-US" sz="2400" dirty="0" smtClean="0"/>
                        <a:t>Nature</a:t>
                      </a:r>
                      <a:endParaRPr lang="en-US" sz="2400" dirty="0"/>
                    </a:p>
                  </a:txBody>
                  <a:tcPr/>
                </a:tc>
                <a:tc>
                  <a:txBody>
                    <a:bodyPr/>
                    <a:lstStyle/>
                    <a:p>
                      <a:r>
                        <a:rPr lang="en-US" sz="2400" dirty="0" smtClean="0"/>
                        <a:t>It is a +</a:t>
                      </a:r>
                      <a:r>
                        <a:rPr lang="en-US" sz="2400" dirty="0" err="1" smtClean="0"/>
                        <a:t>ve</a:t>
                      </a:r>
                      <a:r>
                        <a:rPr lang="en-US" sz="2400" dirty="0" smtClean="0"/>
                        <a:t> process as it stimulates people</a:t>
                      </a:r>
                      <a:r>
                        <a:rPr lang="en-US" sz="2400" baseline="0" dirty="0" smtClean="0"/>
                        <a:t> to apply for job</a:t>
                      </a:r>
                      <a:endParaRPr lang="en-US" sz="2400" dirty="0"/>
                    </a:p>
                  </a:txBody>
                  <a:tcPr/>
                </a:tc>
                <a:tc>
                  <a:txBody>
                    <a:bodyPr/>
                    <a:lstStyle/>
                    <a:p>
                      <a:r>
                        <a:rPr lang="en-US" sz="2400" dirty="0" smtClean="0"/>
                        <a:t>It is a –</a:t>
                      </a:r>
                      <a:r>
                        <a:rPr lang="en-US" sz="2400" dirty="0" err="1" smtClean="0"/>
                        <a:t>ve</a:t>
                      </a:r>
                      <a:r>
                        <a:rPr lang="en-US" sz="2400" baseline="0" dirty="0" smtClean="0"/>
                        <a:t> process as it leads to rejections of unsuitable candidates</a:t>
                      </a:r>
                      <a:endParaRPr lang="en-US" sz="2400" dirty="0"/>
                    </a:p>
                  </a:txBody>
                  <a:tcPr/>
                </a:tc>
              </a:tr>
              <a:tr h="370840">
                <a:tc>
                  <a:txBody>
                    <a:bodyPr/>
                    <a:lstStyle/>
                    <a:p>
                      <a:r>
                        <a:rPr lang="en-US" sz="2400" dirty="0" smtClean="0"/>
                        <a:t>Aim</a:t>
                      </a:r>
                      <a:endParaRPr lang="en-US" sz="2400" dirty="0"/>
                    </a:p>
                  </a:txBody>
                  <a:tcPr/>
                </a:tc>
                <a:tc>
                  <a:txBody>
                    <a:bodyPr/>
                    <a:lstStyle/>
                    <a:p>
                      <a:r>
                        <a:rPr lang="en-US" sz="2400" dirty="0" smtClean="0"/>
                        <a:t>To attract more</a:t>
                      </a:r>
                      <a:r>
                        <a:rPr lang="en-US" sz="2400" baseline="0" dirty="0" smtClean="0"/>
                        <a:t> and more candidates for vacant posts</a:t>
                      </a:r>
                      <a:endParaRPr lang="en-US" sz="2400" dirty="0"/>
                    </a:p>
                  </a:txBody>
                  <a:tcPr/>
                </a:tc>
                <a:tc>
                  <a:txBody>
                    <a:bodyPr/>
                    <a:lstStyle/>
                    <a:p>
                      <a:r>
                        <a:rPr lang="en-US" sz="2400" dirty="0" smtClean="0"/>
                        <a:t>To pick up the suitable candidates</a:t>
                      </a:r>
                      <a:endParaRPr lang="en-US" sz="2400" dirty="0"/>
                    </a:p>
                  </a:txBody>
                  <a:tcPr/>
                </a:tc>
              </a:tr>
            </a:tbl>
          </a:graphicData>
        </a:graphic>
      </p:graphicFrame>
      <p:sp>
        <p:nvSpPr>
          <p:cNvPr id="3" name="Title 2"/>
          <p:cNvSpPr>
            <a:spLocks noGrp="1"/>
          </p:cNvSpPr>
          <p:nvPr>
            <p:ph type="title"/>
          </p:nvPr>
        </p:nvSpPr>
        <p:spPr>
          <a:xfrm>
            <a:off x="457200" y="274638"/>
            <a:ext cx="8229600" cy="792162"/>
          </a:xfrm>
        </p:spPr>
        <p:txBody>
          <a:bodyPr/>
          <a:lstStyle/>
          <a:p>
            <a:pPr algn="ctr"/>
            <a:r>
              <a:rPr lang="en-US" b="0" dirty="0" smtClean="0"/>
              <a:t>Recruitment Vs. Selection</a:t>
            </a:r>
            <a:endParaRPr lang="en-US" b="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09600" y="1143000"/>
          <a:ext cx="7924800" cy="5486400"/>
        </p:xfrm>
        <a:graphic>
          <a:graphicData uri="http://schemas.openxmlformats.org/drawingml/2006/table">
            <a:tbl>
              <a:tblPr firstRow="1" bandRow="1">
                <a:tableStyleId>{5C22544A-7EE6-4342-B048-85BDC9FD1C3A}</a:tableStyleId>
              </a:tblPr>
              <a:tblGrid>
                <a:gridCol w="1295400"/>
                <a:gridCol w="3200400"/>
                <a:gridCol w="3429000"/>
              </a:tblGrid>
              <a:tr h="370840">
                <a:tc>
                  <a:txBody>
                    <a:bodyPr/>
                    <a:lstStyle/>
                    <a:p>
                      <a:r>
                        <a:rPr lang="en-US" sz="2400" dirty="0" smtClean="0"/>
                        <a:t>Basis</a:t>
                      </a:r>
                      <a:endParaRPr lang="en-US" sz="2400" dirty="0"/>
                    </a:p>
                  </a:txBody>
                  <a:tcPr/>
                </a:tc>
                <a:tc>
                  <a:txBody>
                    <a:bodyPr/>
                    <a:lstStyle/>
                    <a:p>
                      <a:r>
                        <a:rPr lang="en-US" sz="2400" dirty="0" smtClean="0"/>
                        <a:t>Recruitment </a:t>
                      </a:r>
                      <a:endParaRPr lang="en-US" sz="2400" dirty="0"/>
                    </a:p>
                  </a:txBody>
                  <a:tcPr/>
                </a:tc>
                <a:tc>
                  <a:txBody>
                    <a:bodyPr/>
                    <a:lstStyle/>
                    <a:p>
                      <a:r>
                        <a:rPr lang="en-US" sz="2400" dirty="0" smtClean="0"/>
                        <a:t>Selection</a:t>
                      </a:r>
                      <a:endParaRPr lang="en-US" sz="2400" dirty="0"/>
                    </a:p>
                  </a:txBody>
                  <a:tcPr/>
                </a:tc>
              </a:tr>
              <a:tr h="370840">
                <a:tc>
                  <a:txBody>
                    <a:bodyPr/>
                    <a:lstStyle/>
                    <a:p>
                      <a:r>
                        <a:rPr lang="en-US" sz="2400" dirty="0" smtClean="0"/>
                        <a:t>Procedure</a:t>
                      </a:r>
                      <a:endParaRPr lang="en-US" sz="2400" dirty="0"/>
                    </a:p>
                  </a:txBody>
                  <a:tcPr/>
                </a:tc>
                <a:tc>
                  <a:txBody>
                    <a:bodyPr/>
                    <a:lstStyle/>
                    <a:p>
                      <a:r>
                        <a:rPr lang="en-US" sz="2400" dirty="0" smtClean="0"/>
                        <a:t>Notifies vacancies</a:t>
                      </a:r>
                      <a:r>
                        <a:rPr lang="en-US" sz="2400" baseline="0" dirty="0" smtClean="0"/>
                        <a:t> through various sources</a:t>
                      </a:r>
                      <a:endParaRPr lang="en-US" sz="2400" dirty="0"/>
                    </a:p>
                  </a:txBody>
                  <a:tcPr/>
                </a:tc>
                <a:tc>
                  <a:txBody>
                    <a:bodyPr/>
                    <a:lstStyle/>
                    <a:p>
                      <a:r>
                        <a:rPr lang="en-US" sz="2400" dirty="0" smtClean="0"/>
                        <a:t>Candidates is screened</a:t>
                      </a:r>
                      <a:r>
                        <a:rPr lang="en-US" sz="2400" baseline="0" dirty="0" smtClean="0"/>
                        <a:t> through no. of stages </a:t>
                      </a:r>
                      <a:r>
                        <a:rPr lang="en-US" sz="2400" baseline="0" dirty="0" err="1" smtClean="0"/>
                        <a:t>viz</a:t>
                      </a:r>
                      <a:r>
                        <a:rPr lang="en-US" sz="2400" baseline="0" dirty="0" smtClean="0"/>
                        <a:t> interview, tests and then offered employment</a:t>
                      </a:r>
                      <a:endParaRPr lang="en-US" sz="2400" dirty="0"/>
                    </a:p>
                  </a:txBody>
                  <a:tcPr/>
                </a:tc>
              </a:tr>
              <a:tr h="370840">
                <a:tc>
                  <a:txBody>
                    <a:bodyPr/>
                    <a:lstStyle/>
                    <a:p>
                      <a:r>
                        <a:rPr lang="en-US" sz="2400" dirty="0" smtClean="0"/>
                        <a:t>Contract of Service</a:t>
                      </a:r>
                      <a:endParaRPr lang="en-US" sz="2400" dirty="0"/>
                    </a:p>
                  </a:txBody>
                  <a:tcPr/>
                </a:tc>
                <a:tc>
                  <a:txBody>
                    <a:bodyPr/>
                    <a:lstStyle/>
                    <a:p>
                      <a:r>
                        <a:rPr lang="en-US" sz="2400" dirty="0" smtClean="0"/>
                        <a:t>No contractual relations.  Implies only communication of vacancies</a:t>
                      </a:r>
                      <a:endParaRPr lang="en-US" sz="2400" dirty="0"/>
                    </a:p>
                  </a:txBody>
                  <a:tcPr/>
                </a:tc>
                <a:tc>
                  <a:txBody>
                    <a:bodyPr/>
                    <a:lstStyle/>
                    <a:p>
                      <a:r>
                        <a:rPr lang="en-US" sz="2400" dirty="0" smtClean="0"/>
                        <a:t>Leads to contract of services between employer and the employee</a:t>
                      </a:r>
                      <a:endParaRPr lang="en-US" sz="2400" dirty="0"/>
                    </a:p>
                  </a:txBody>
                  <a:tcPr/>
                </a:tc>
              </a:tr>
              <a:tr h="370840">
                <a:tc>
                  <a:txBody>
                    <a:bodyPr/>
                    <a:lstStyle/>
                    <a:p>
                      <a:r>
                        <a:rPr lang="en-US" sz="2400" dirty="0" smtClean="0"/>
                        <a:t>Number</a:t>
                      </a:r>
                      <a:endParaRPr lang="en-US" sz="2400" dirty="0"/>
                    </a:p>
                  </a:txBody>
                  <a:tcPr/>
                </a:tc>
                <a:tc>
                  <a:txBody>
                    <a:bodyPr/>
                    <a:lstStyle/>
                    <a:p>
                      <a:r>
                        <a:rPr lang="en-US" sz="2400" dirty="0" smtClean="0"/>
                        <a:t>No restriction upon the no. of candidates</a:t>
                      </a:r>
                      <a:endParaRPr lang="en-US" sz="2400" dirty="0"/>
                    </a:p>
                  </a:txBody>
                  <a:tcPr/>
                </a:tc>
                <a:tc>
                  <a:txBody>
                    <a:bodyPr/>
                    <a:lstStyle/>
                    <a:p>
                      <a:r>
                        <a:rPr lang="en-US" sz="2400" dirty="0" smtClean="0"/>
                        <a:t>Only a certain no. of candidates</a:t>
                      </a:r>
                      <a:r>
                        <a:rPr lang="en-US" sz="2400" baseline="0" dirty="0" smtClean="0"/>
                        <a:t> are selected</a:t>
                      </a:r>
                      <a:endParaRPr lang="en-US" sz="2400" dirty="0"/>
                    </a:p>
                  </a:txBody>
                  <a:tcPr/>
                </a:tc>
              </a:tr>
            </a:tbl>
          </a:graphicData>
        </a:graphic>
      </p:graphicFrame>
      <p:sp>
        <p:nvSpPr>
          <p:cNvPr id="3" name="Title 2"/>
          <p:cNvSpPr>
            <a:spLocks noGrp="1"/>
          </p:cNvSpPr>
          <p:nvPr>
            <p:ph type="title"/>
          </p:nvPr>
        </p:nvSpPr>
        <p:spPr>
          <a:xfrm>
            <a:off x="457200" y="274638"/>
            <a:ext cx="8229600" cy="792162"/>
          </a:xfrm>
        </p:spPr>
        <p:txBody>
          <a:bodyPr/>
          <a:lstStyle/>
          <a:p>
            <a:pPr algn="ctr"/>
            <a:r>
              <a:rPr lang="en-US" b="0" dirty="0" smtClean="0"/>
              <a:t>Recruitment Vs. Selection</a:t>
            </a:r>
            <a:endParaRPr lang="en-US" b="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endParaRPr lang="en-US" sz="3200" b="1" u="sng" dirty="0" smtClean="0">
              <a:solidFill>
                <a:schemeClr val="accent4"/>
              </a:solidFill>
            </a:endParaRPr>
          </a:p>
          <a:p>
            <a:pPr marL="624078" indent="-514350">
              <a:buNone/>
            </a:pPr>
            <a:endParaRPr lang="en-US" dirty="0"/>
          </a:p>
        </p:txBody>
      </p:sp>
      <p:sp>
        <p:nvSpPr>
          <p:cNvPr id="3" name="Title 2"/>
          <p:cNvSpPr>
            <a:spLocks noGrp="1"/>
          </p:cNvSpPr>
          <p:nvPr>
            <p:ph type="title"/>
          </p:nvPr>
        </p:nvSpPr>
        <p:spPr>
          <a:xfrm>
            <a:off x="457200" y="274638"/>
            <a:ext cx="8229600" cy="563562"/>
          </a:xfrm>
        </p:spPr>
        <p:txBody>
          <a:bodyPr>
            <a:normAutofit fontScale="90000"/>
          </a:bodyPr>
          <a:lstStyle/>
          <a:p>
            <a:pPr algn="ctr"/>
            <a:r>
              <a:rPr lang="en-US" sz="3600" dirty="0" smtClean="0">
                <a:solidFill>
                  <a:schemeClr val="accent4"/>
                </a:solidFill>
                <a:latin typeface="Arial Black" pitchFamily="34" charset="0"/>
              </a:rPr>
              <a:t>Steps in Selection Process</a:t>
            </a:r>
          </a:p>
        </p:txBody>
      </p:sp>
      <p:graphicFrame>
        <p:nvGraphicFramePr>
          <p:cNvPr id="4" name="Table 3"/>
          <p:cNvGraphicFramePr>
            <a:graphicFrameLocks noGrp="1"/>
          </p:cNvGraphicFramePr>
          <p:nvPr/>
        </p:nvGraphicFramePr>
        <p:xfrm>
          <a:off x="609600" y="914400"/>
          <a:ext cx="8001000" cy="5524500"/>
        </p:xfrm>
        <a:graphic>
          <a:graphicData uri="http://schemas.openxmlformats.org/drawingml/2006/table">
            <a:tbl>
              <a:tblPr firstRow="1" bandRow="1">
                <a:tableStyleId>{5C22544A-7EE6-4342-B048-85BDC9FD1C3A}</a:tableStyleId>
              </a:tblPr>
              <a:tblGrid>
                <a:gridCol w="8001000"/>
              </a:tblGrid>
              <a:tr h="368300">
                <a:tc>
                  <a:txBody>
                    <a:bodyPr/>
                    <a:lstStyle/>
                    <a:p>
                      <a:pPr algn="ctr"/>
                      <a:r>
                        <a:rPr lang="en-US" dirty="0" smtClean="0"/>
                        <a:t>Preliminary Interview</a:t>
                      </a:r>
                      <a:endParaRPr lang="en-US" dirty="0"/>
                    </a:p>
                  </a:txBody>
                  <a:tcPr/>
                </a:tc>
              </a:tr>
              <a:tr h="368300">
                <a:tc>
                  <a:txBody>
                    <a:bodyPr/>
                    <a:lstStyle/>
                    <a:p>
                      <a:pPr algn="ctr"/>
                      <a:endParaRPr lang="en-US" dirty="0"/>
                    </a:p>
                  </a:txBody>
                  <a:tcPr/>
                </a:tc>
              </a:tr>
              <a:tr h="368300">
                <a:tc>
                  <a:txBody>
                    <a:bodyPr/>
                    <a:lstStyle/>
                    <a:p>
                      <a:pPr algn="ctr"/>
                      <a:r>
                        <a:rPr lang="en-US" dirty="0" smtClean="0"/>
                        <a:t>Application</a:t>
                      </a:r>
                      <a:r>
                        <a:rPr lang="en-US" baseline="0" dirty="0" smtClean="0"/>
                        <a:t> Blank</a:t>
                      </a:r>
                      <a:endParaRPr lang="en-US" dirty="0"/>
                    </a:p>
                  </a:txBody>
                  <a:tcPr/>
                </a:tc>
              </a:tr>
              <a:tr h="368300">
                <a:tc>
                  <a:txBody>
                    <a:bodyPr/>
                    <a:lstStyle/>
                    <a:p>
                      <a:pPr algn="ctr"/>
                      <a:endParaRPr lang="en-US" dirty="0"/>
                    </a:p>
                  </a:txBody>
                  <a:tcPr/>
                </a:tc>
              </a:tr>
              <a:tr h="368300">
                <a:tc>
                  <a:txBody>
                    <a:bodyPr/>
                    <a:lstStyle/>
                    <a:p>
                      <a:pPr algn="ctr"/>
                      <a:r>
                        <a:rPr lang="en-US" dirty="0" smtClean="0"/>
                        <a:t>Screening</a:t>
                      </a:r>
                      <a:r>
                        <a:rPr lang="en-US" baseline="0" dirty="0" smtClean="0"/>
                        <a:t> of Candidates</a:t>
                      </a:r>
                      <a:endParaRPr lang="en-US" dirty="0"/>
                    </a:p>
                  </a:txBody>
                  <a:tcPr/>
                </a:tc>
              </a:tr>
              <a:tr h="368300">
                <a:tc>
                  <a:txBody>
                    <a:bodyPr/>
                    <a:lstStyle/>
                    <a:p>
                      <a:pPr algn="ctr"/>
                      <a:endParaRPr lang="en-US" dirty="0"/>
                    </a:p>
                  </a:txBody>
                  <a:tcPr/>
                </a:tc>
              </a:tr>
              <a:tr h="368300">
                <a:tc>
                  <a:txBody>
                    <a:bodyPr/>
                    <a:lstStyle/>
                    <a:p>
                      <a:pPr algn="ctr"/>
                      <a:r>
                        <a:rPr lang="en-US" dirty="0" smtClean="0"/>
                        <a:t>Employment Tests</a:t>
                      </a:r>
                      <a:endParaRPr lang="en-US" dirty="0"/>
                    </a:p>
                  </a:txBody>
                  <a:tcPr/>
                </a:tc>
              </a:tr>
              <a:tr h="368300">
                <a:tc>
                  <a:txBody>
                    <a:bodyPr/>
                    <a:lstStyle/>
                    <a:p>
                      <a:pPr algn="ctr"/>
                      <a:endParaRPr lang="en-US" dirty="0"/>
                    </a:p>
                  </a:txBody>
                  <a:tcPr/>
                </a:tc>
              </a:tr>
              <a:tr h="368300">
                <a:tc>
                  <a:txBody>
                    <a:bodyPr/>
                    <a:lstStyle/>
                    <a:p>
                      <a:pPr algn="ctr"/>
                      <a:r>
                        <a:rPr lang="en-US" dirty="0" smtClean="0"/>
                        <a:t>Employment Interviews</a:t>
                      </a:r>
                      <a:endParaRPr lang="en-US" dirty="0"/>
                    </a:p>
                  </a:txBody>
                  <a:tcPr/>
                </a:tc>
              </a:tr>
              <a:tr h="368300">
                <a:tc>
                  <a:txBody>
                    <a:bodyPr/>
                    <a:lstStyle/>
                    <a:p>
                      <a:pPr algn="ctr"/>
                      <a:endParaRPr lang="en-US" dirty="0"/>
                    </a:p>
                  </a:txBody>
                  <a:tcPr/>
                </a:tc>
              </a:tr>
              <a:tr h="368300">
                <a:tc>
                  <a:txBody>
                    <a:bodyPr/>
                    <a:lstStyle/>
                    <a:p>
                      <a:pPr algn="ctr"/>
                      <a:r>
                        <a:rPr lang="en-US" smtClean="0"/>
                        <a:t>Medical </a:t>
                      </a:r>
                      <a:r>
                        <a:rPr lang="en-US" dirty="0" smtClean="0"/>
                        <a:t>Examination</a:t>
                      </a:r>
                      <a:endParaRPr lang="en-US" dirty="0"/>
                    </a:p>
                  </a:txBody>
                  <a:tcPr/>
                </a:tc>
              </a:tr>
              <a:tr h="368300">
                <a:tc>
                  <a:txBody>
                    <a:bodyPr/>
                    <a:lstStyle/>
                    <a:p>
                      <a:pPr algn="ctr"/>
                      <a:endParaRPr lang="en-US" dirty="0"/>
                    </a:p>
                  </a:txBody>
                  <a:tcPr/>
                </a:tc>
              </a:tr>
              <a:tr h="368300">
                <a:tc>
                  <a:txBody>
                    <a:bodyPr/>
                    <a:lstStyle/>
                    <a:p>
                      <a:pPr algn="ctr"/>
                      <a:r>
                        <a:rPr lang="en-US" dirty="0" smtClean="0"/>
                        <a:t>Checking References and Backgrounds</a:t>
                      </a:r>
                      <a:endParaRPr lang="en-US" dirty="0"/>
                    </a:p>
                  </a:txBody>
                  <a:tcPr/>
                </a:tc>
              </a:tr>
              <a:tr h="368300">
                <a:tc>
                  <a:txBody>
                    <a:bodyPr/>
                    <a:lstStyle/>
                    <a:p>
                      <a:pPr algn="ctr"/>
                      <a:endParaRPr lang="en-US" dirty="0"/>
                    </a:p>
                  </a:txBody>
                  <a:tcPr/>
                </a:tc>
              </a:tr>
              <a:tr h="368300">
                <a:tc>
                  <a:txBody>
                    <a:bodyPr/>
                    <a:lstStyle/>
                    <a:p>
                      <a:pPr algn="ctr"/>
                      <a:r>
                        <a:rPr lang="en-US" dirty="0" smtClean="0"/>
                        <a:t>Employment Contact and issue of Appointment Letters</a:t>
                      </a:r>
                      <a:endParaRPr lang="en-US" dirty="0"/>
                    </a:p>
                  </a:txBody>
                  <a:tcPr/>
                </a:tc>
              </a:tr>
            </a:tbl>
          </a:graphicData>
        </a:graphic>
      </p:graphicFrame>
      <p:cxnSp>
        <p:nvCxnSpPr>
          <p:cNvPr id="6" name="Straight Arrow Connector 5"/>
          <p:cNvCxnSpPr/>
          <p:nvPr/>
        </p:nvCxnSpPr>
        <p:spPr>
          <a:xfrm rot="5400000">
            <a:off x="4305300" y="1485900"/>
            <a:ext cx="228600" cy="1588"/>
          </a:xfrm>
          <a:prstGeom prst="straightConnector1">
            <a:avLst/>
          </a:prstGeom>
          <a:ln cmpd="sng">
            <a:tailEnd type="arrow"/>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rot="5400000">
            <a:off x="4229894" y="2247106"/>
            <a:ext cx="228600" cy="1588"/>
          </a:xfrm>
          <a:prstGeom prst="straightConnector1">
            <a:avLst/>
          </a:prstGeom>
          <a:ln cmpd="sng">
            <a:tailEnd type="arrow"/>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rot="5400000">
            <a:off x="4229894" y="2932906"/>
            <a:ext cx="228600" cy="1588"/>
          </a:xfrm>
          <a:prstGeom prst="straightConnector1">
            <a:avLst/>
          </a:prstGeom>
          <a:ln cmpd="sng">
            <a:tailEnd type="arrow"/>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rot="5400000">
            <a:off x="4229894" y="3694906"/>
            <a:ext cx="228600" cy="1588"/>
          </a:xfrm>
          <a:prstGeom prst="straightConnector1">
            <a:avLst/>
          </a:prstGeom>
          <a:ln cmpd="sng">
            <a:tailEnd type="arrow"/>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rot="5400000">
            <a:off x="4229894" y="4380706"/>
            <a:ext cx="228600" cy="1588"/>
          </a:xfrm>
          <a:prstGeom prst="straightConnector1">
            <a:avLst/>
          </a:prstGeom>
          <a:ln cmpd="sng">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rot="5400000">
            <a:off x="4229894" y="5142706"/>
            <a:ext cx="228600" cy="1588"/>
          </a:xfrm>
          <a:prstGeom prst="straightConnector1">
            <a:avLst/>
          </a:prstGeom>
          <a:ln cmpd="sng">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rot="5400000">
            <a:off x="4267200" y="5867400"/>
            <a:ext cx="152400" cy="1588"/>
          </a:xfrm>
          <a:prstGeom prst="straightConnector1">
            <a:avLst/>
          </a:prstGeom>
          <a:ln cmpd="sng">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5105400"/>
          </a:xfrm>
        </p:spPr>
        <p:txBody>
          <a:bodyPr>
            <a:normAutofit/>
          </a:bodyPr>
          <a:lstStyle/>
          <a:p>
            <a:pPr marL="624078" lvl="0" indent="-514350" algn="just">
              <a:buFont typeface="+mj-lt"/>
              <a:buAutoNum type="arabicPeriod"/>
            </a:pPr>
            <a:r>
              <a:rPr lang="en-US" sz="2600" b="1" dirty="0" smtClean="0">
                <a:latin typeface="Times New Roman" pitchFamily="18" charset="0"/>
                <a:cs typeface="Times New Roman" pitchFamily="18" charset="0"/>
              </a:rPr>
              <a:t>Preliminary Interview</a:t>
            </a:r>
            <a:r>
              <a:rPr lang="en-US" sz="2600" dirty="0" smtClean="0">
                <a:latin typeface="Times New Roman" pitchFamily="18" charset="0"/>
                <a:cs typeface="Times New Roman" pitchFamily="18" charset="0"/>
              </a:rPr>
              <a:t>: The initial screening is usually conducted by a special interviewer in the employment office.  When a large number of applicants are available, the preliminary interview is desirable both from the company’s point of view and that of the applicant seeking employment as it eliminates undesirable candidates at the beginning of selection process.  It is actually a sorting process in which prospective candidates are given information about nature of the job and then information is taken from the applicants regarding their present jobs, job interests, age, skills, experience etc</a:t>
            </a:r>
            <a:r>
              <a:rPr lang="en-US" sz="2600" dirty="0" smtClean="0">
                <a:latin typeface="Arial" pitchFamily="34" charset="0"/>
                <a:cs typeface="Arial" pitchFamily="34" charset="0"/>
              </a:rPr>
              <a:t>.</a:t>
            </a:r>
            <a:endParaRPr lang="en-US" sz="2600" dirty="0" smtClean="0">
              <a:latin typeface="Arial" pitchFamily="34" charset="0"/>
              <a:cs typeface="Arial" pitchFamily="34" charset="0"/>
            </a:endParaRPr>
          </a:p>
          <a:p>
            <a:pPr marL="624078" indent="-514350">
              <a:buFont typeface="+mj-lt"/>
              <a:buAutoNum type="arabicPeriod"/>
            </a:pPr>
            <a:endParaRPr lang="en-US" dirty="0"/>
          </a:p>
        </p:txBody>
      </p:sp>
      <p:sp>
        <p:nvSpPr>
          <p:cNvPr id="3" name="Title 2"/>
          <p:cNvSpPr>
            <a:spLocks noGrp="1"/>
          </p:cNvSpPr>
          <p:nvPr>
            <p:ph type="title"/>
          </p:nvPr>
        </p:nvSpPr>
        <p:spPr>
          <a:xfrm>
            <a:off x="457200" y="274638"/>
            <a:ext cx="8229600" cy="792162"/>
          </a:xfrm>
        </p:spPr>
        <p:txBody>
          <a:bodyPr>
            <a:normAutofit/>
          </a:bodyPr>
          <a:lstStyle/>
          <a:p>
            <a:pPr algn="ctr"/>
            <a:r>
              <a:rPr lang="en-US" sz="2800" dirty="0" smtClean="0">
                <a:latin typeface="Arial Black" pitchFamily="34" charset="0"/>
              </a:rPr>
              <a:t>Selection Procedure</a:t>
            </a:r>
            <a:endParaRPr lang="en-US" sz="2800" dirty="0">
              <a:latin typeface="Arial Black"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624078" lvl="0" indent="-514350" algn="just">
              <a:buFont typeface="+mj-lt"/>
              <a:buAutoNum type="arabicPeriod" startAt="2"/>
            </a:pPr>
            <a:r>
              <a:rPr lang="en-US" b="1" dirty="0" smtClean="0">
                <a:latin typeface="Times New Roman" pitchFamily="18" charset="0"/>
                <a:cs typeface="Times New Roman" pitchFamily="18" charset="0"/>
              </a:rPr>
              <a:t>Receiving Applications Form / Application Blank</a:t>
            </a:r>
            <a:r>
              <a:rPr lang="en-US" dirty="0" smtClean="0">
                <a:latin typeface="Times New Roman" pitchFamily="18" charset="0"/>
                <a:cs typeface="Times New Roman" pitchFamily="18" charset="0"/>
              </a:rPr>
              <a:t>: an application blank is a traditional widely accepted device for getting information from a prospective applicant, which enables management to make a proper selection.  The blank provides preliminary information as well as aid in the interview by indicating areas of interest and discussions.  It is a quick mean of collecting verifiable data from the candidate.  The information collected includes data about</a:t>
            </a:r>
          </a:p>
          <a:p>
            <a:pPr lvl="0" algn="just"/>
            <a:r>
              <a:rPr lang="en-US" dirty="0" smtClean="0">
                <a:latin typeface="Times New Roman" pitchFamily="18" charset="0"/>
                <a:cs typeface="Times New Roman" pitchFamily="18" charset="0"/>
              </a:rPr>
              <a:t>Biographical Data: name, Father’s Name, Age, Nationality, Identification marks etc.</a:t>
            </a:r>
          </a:p>
          <a:p>
            <a:pPr lvl="0" algn="just"/>
            <a:r>
              <a:rPr lang="en-US" dirty="0" smtClean="0">
                <a:latin typeface="Times New Roman" pitchFamily="18" charset="0"/>
                <a:cs typeface="Times New Roman" pitchFamily="18" charset="0"/>
              </a:rPr>
              <a:t>Educational qualification</a:t>
            </a:r>
          </a:p>
          <a:p>
            <a:pPr lvl="0" algn="just"/>
            <a:r>
              <a:rPr lang="en-US" dirty="0" smtClean="0">
                <a:latin typeface="Times New Roman" pitchFamily="18" charset="0"/>
                <a:cs typeface="Times New Roman" pitchFamily="18" charset="0"/>
              </a:rPr>
              <a:t>Work experience</a:t>
            </a:r>
          </a:p>
          <a:p>
            <a:pPr lvl="0" algn="just"/>
            <a:r>
              <a:rPr lang="en-US" dirty="0" smtClean="0">
                <a:latin typeface="Times New Roman" pitchFamily="18" charset="0"/>
                <a:cs typeface="Times New Roman" pitchFamily="18" charset="0"/>
              </a:rPr>
              <a:t>Salary and benefits: present and expected</a:t>
            </a:r>
          </a:p>
          <a:p>
            <a:pPr lvl="0" algn="just"/>
            <a:r>
              <a:rPr lang="en-US" dirty="0" smtClean="0">
                <a:latin typeface="Times New Roman" pitchFamily="18" charset="0"/>
                <a:cs typeface="Times New Roman" pitchFamily="18" charset="0"/>
              </a:rPr>
              <a:t>Others: References etc.</a:t>
            </a:r>
            <a:endParaRPr lang="en-US" dirty="0">
              <a:latin typeface="Times New Roman" pitchFamily="18" charset="0"/>
              <a:cs typeface="Times New Roman" pitchFamily="18" charset="0"/>
            </a:endParaRPr>
          </a:p>
        </p:txBody>
      </p:sp>
      <p:sp>
        <p:nvSpPr>
          <p:cNvPr id="3" name="Title 2"/>
          <p:cNvSpPr>
            <a:spLocks noGrp="1"/>
          </p:cNvSpPr>
          <p:nvPr>
            <p:ph type="title"/>
          </p:nvPr>
        </p:nvSpPr>
        <p:spPr>
          <a:xfrm>
            <a:off x="457200" y="274638"/>
            <a:ext cx="8229600" cy="715962"/>
          </a:xfrm>
        </p:spPr>
        <p:txBody>
          <a:bodyPr>
            <a:normAutofit/>
          </a:bodyPr>
          <a:lstStyle/>
          <a:p>
            <a:pPr algn="ctr"/>
            <a:r>
              <a:rPr lang="en-US" sz="2800" dirty="0" smtClean="0">
                <a:latin typeface="Arial Black" pitchFamily="34" charset="0"/>
              </a:rPr>
              <a:t>Selection Procedure</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5334000"/>
          </a:xfrm>
        </p:spPr>
        <p:txBody>
          <a:bodyPr>
            <a:normAutofit fontScale="32500" lnSpcReduction="20000"/>
          </a:bodyPr>
          <a:lstStyle/>
          <a:p>
            <a:pPr marL="624078" lvl="0" indent="-514350" algn="just">
              <a:buFont typeface="+mj-lt"/>
              <a:buAutoNum type="arabicPeriod" startAt="3"/>
            </a:pPr>
            <a:r>
              <a:rPr lang="en-US" sz="6200" b="1" dirty="0" smtClean="0"/>
              <a:t>Screening of applications</a:t>
            </a:r>
            <a:r>
              <a:rPr lang="en-US" sz="6200" dirty="0" smtClean="0"/>
              <a:t>: After applications are received they are screened by a screening committee and a list is prepared of the candidates to be interviewed.  </a:t>
            </a:r>
            <a:endParaRPr lang="en-US" sz="6200" dirty="0" smtClean="0"/>
          </a:p>
          <a:p>
            <a:pPr marL="624078" lvl="0" indent="-514350" algn="just">
              <a:buFont typeface="+mj-lt"/>
              <a:buAutoNum type="arabicPeriod" startAt="3"/>
            </a:pPr>
            <a:endParaRPr lang="en-US" sz="6200" dirty="0" smtClean="0"/>
          </a:p>
          <a:p>
            <a:pPr marL="624078" indent="-514350" algn="just">
              <a:buFont typeface="+mj-lt"/>
              <a:buAutoNum type="arabicPeriod" startAt="3"/>
            </a:pPr>
            <a:r>
              <a:rPr lang="en-US" sz="6200" b="1" dirty="0" smtClean="0"/>
              <a:t>Employment Test (Psychological Tests)</a:t>
            </a:r>
          </a:p>
          <a:p>
            <a:pPr lvl="1" algn="just"/>
            <a:r>
              <a:rPr lang="en-US" sz="6200" b="1" dirty="0" smtClean="0"/>
              <a:t>Intelligence Test</a:t>
            </a:r>
            <a:r>
              <a:rPr lang="en-US" sz="6200" dirty="0" smtClean="0"/>
              <a:t>: measures mental capacity, individual learning ability and decision-making ability.</a:t>
            </a:r>
          </a:p>
          <a:p>
            <a:pPr lvl="1" algn="just"/>
            <a:r>
              <a:rPr lang="en-US" sz="6200" b="1" dirty="0" smtClean="0"/>
              <a:t>Aptitude Test: </a:t>
            </a:r>
            <a:r>
              <a:rPr lang="en-US" sz="6200" dirty="0" smtClean="0"/>
              <a:t>aptitude test measures an applicant’s capacity and his potential for development.  Aptitude tests are the most promising indices for predicting workers’ success.</a:t>
            </a:r>
          </a:p>
          <a:p>
            <a:pPr lvl="1" algn="just"/>
            <a:r>
              <a:rPr lang="en-US" sz="6200" b="1" dirty="0" smtClean="0"/>
              <a:t>Proficiency Test</a:t>
            </a:r>
            <a:r>
              <a:rPr lang="en-US" sz="6200" dirty="0" smtClean="0"/>
              <a:t>: these tests are designed to measure the skills acquired by the individuals.  They test the skills and knowledge of individual to perform the job.</a:t>
            </a:r>
          </a:p>
          <a:p>
            <a:pPr lvl="1" algn="just"/>
            <a:r>
              <a:rPr lang="en-US" sz="6200" dirty="0" smtClean="0"/>
              <a:t>I</a:t>
            </a:r>
            <a:r>
              <a:rPr lang="en-US" sz="6200" b="1" dirty="0" smtClean="0"/>
              <a:t>nterest Tests</a:t>
            </a:r>
            <a:r>
              <a:rPr lang="en-US" sz="6200" dirty="0" smtClean="0"/>
              <a:t>: helps to identify the areas in which individual shows special concern, fascination and involvement.  It helps to suggest the jobs, which will be more suitable for the employee.</a:t>
            </a:r>
          </a:p>
          <a:p>
            <a:pPr lvl="1" algn="just"/>
            <a:r>
              <a:rPr lang="en-US" sz="6200" b="1" dirty="0" smtClean="0"/>
              <a:t>Personality Tests</a:t>
            </a:r>
            <a:r>
              <a:rPr lang="en-US" sz="6200" dirty="0" smtClean="0"/>
              <a:t>: these tests measures individual’s value system, his temperament, maturity level etc.</a:t>
            </a:r>
          </a:p>
          <a:p>
            <a:pPr marL="624078" lvl="0" indent="-514350">
              <a:buNone/>
            </a:pPr>
            <a:endParaRPr lang="en-US" sz="2400" dirty="0"/>
          </a:p>
        </p:txBody>
      </p:sp>
      <p:sp>
        <p:nvSpPr>
          <p:cNvPr id="3" name="Title 2"/>
          <p:cNvSpPr>
            <a:spLocks noGrp="1"/>
          </p:cNvSpPr>
          <p:nvPr>
            <p:ph type="title"/>
          </p:nvPr>
        </p:nvSpPr>
        <p:spPr>
          <a:xfrm>
            <a:off x="457200" y="274638"/>
            <a:ext cx="8229600" cy="715962"/>
          </a:xfrm>
        </p:spPr>
        <p:txBody>
          <a:bodyPr>
            <a:normAutofit/>
          </a:bodyPr>
          <a:lstStyle/>
          <a:p>
            <a:pPr algn="ctr"/>
            <a:r>
              <a:rPr lang="en-US" sz="2800" dirty="0" smtClean="0">
                <a:latin typeface="Arial Black" pitchFamily="34" charset="0"/>
              </a:rPr>
              <a:t>Selection Procedure</a:t>
            </a:r>
            <a:endParaRPr lang="en-US" sz="2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254</TotalTime>
  <Words>993</Words>
  <Application>Microsoft Office PowerPoint</Application>
  <PresentationFormat>On-screen Show (4:3)</PresentationFormat>
  <Paragraphs>87</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Concourse</vt:lpstr>
      <vt:lpstr>Selection</vt:lpstr>
      <vt:lpstr>Selection</vt:lpstr>
      <vt:lpstr>Significance of Selection</vt:lpstr>
      <vt:lpstr>Recruitment Vs. Selection</vt:lpstr>
      <vt:lpstr>Recruitment Vs. Selection</vt:lpstr>
      <vt:lpstr>Steps in Selection Process</vt:lpstr>
      <vt:lpstr>Selection Procedure</vt:lpstr>
      <vt:lpstr>Selection Procedure</vt:lpstr>
      <vt:lpstr>Selection Procedure</vt:lpstr>
      <vt:lpstr>Selection Procedure</vt:lpstr>
      <vt:lpstr>Selection Procedure</vt:lpstr>
      <vt:lpstr>Selection Procedure</vt:lpstr>
      <vt:lpstr>Selection Procedure</vt:lpstr>
      <vt:lpstr>Selection Procedure</vt:lpstr>
    </vt:vector>
  </TitlesOfParts>
  <Company>vishal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Stress Among Working Women</dc:title>
  <dc:creator>vishal</dc:creator>
  <cp:lastModifiedBy>frb</cp:lastModifiedBy>
  <cp:revision>30</cp:revision>
  <dcterms:created xsi:type="dcterms:W3CDTF">2009-11-17T07:27:03Z</dcterms:created>
  <dcterms:modified xsi:type="dcterms:W3CDTF">2010-01-12T09:23:33Z</dcterms:modified>
</cp:coreProperties>
</file>