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AF84-BA64-49DF-B49E-175EF19E7FB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3AF84-BA64-49DF-B49E-175EF19E7FB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3AF84-BA64-49DF-B49E-175EF19E7FB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3AF84-BA64-49DF-B49E-175EF19E7FB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53AF84-BA64-49DF-B49E-175EF19E7FB5}" type="datetimeFigureOut">
              <a:rPr lang="en-US" smtClean="0"/>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53AF84-BA64-49DF-B49E-175EF19E7FB5}"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53AF84-BA64-49DF-B49E-175EF19E7FB5}" type="datetimeFigureOut">
              <a:rPr lang="en-US" smtClean="0"/>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53AF84-BA64-49DF-B49E-175EF19E7FB5}" type="datetimeFigureOut">
              <a:rPr lang="en-US" smtClean="0"/>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3AF84-BA64-49DF-B49E-175EF19E7FB5}" type="datetimeFigureOut">
              <a:rPr lang="en-US" smtClean="0"/>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53AF84-BA64-49DF-B49E-175EF19E7FB5}"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53AF84-BA64-49DF-B49E-175EF19E7FB5}" type="datetimeFigureOut">
              <a:rPr lang="en-US" smtClean="0"/>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0E543-5A8B-4070-808A-3827CD6AF1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3AF84-BA64-49DF-B49E-175EF19E7FB5}" type="datetimeFigureOut">
              <a:rPr lang="en-US" smtClean="0"/>
              <a:t>9/21/2016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0E543-5A8B-4070-808A-3827CD6AF1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dn.yourarticlelibrary.com/wp-content/uploads/2014/02/clip_image00298.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1"/>
            <a:ext cx="8077200" cy="609599"/>
          </a:xfrm>
        </p:spPr>
        <p:txBody>
          <a:bodyPr>
            <a:noAutofit/>
          </a:bodyPr>
          <a:lstStyle/>
          <a:p>
            <a:r>
              <a:rPr lang="en-US" sz="3200" b="1" dirty="0" smtClean="0">
                <a:solidFill>
                  <a:srgbClr val="FF0000"/>
                </a:solidFill>
              </a:rPr>
              <a:t>Recruitment </a:t>
            </a:r>
            <a:endParaRPr lang="en-US" sz="3200" b="1" dirty="0">
              <a:solidFill>
                <a:srgbClr val="FF0000"/>
              </a:solidFill>
            </a:endParaRPr>
          </a:p>
        </p:txBody>
      </p:sp>
      <p:sp>
        <p:nvSpPr>
          <p:cNvPr id="3" name="Subtitle 2"/>
          <p:cNvSpPr>
            <a:spLocks noGrp="1"/>
          </p:cNvSpPr>
          <p:nvPr>
            <p:ph type="subTitle" idx="1"/>
          </p:nvPr>
        </p:nvSpPr>
        <p:spPr>
          <a:xfrm>
            <a:off x="228600" y="914400"/>
            <a:ext cx="8686800" cy="5715000"/>
          </a:xfrm>
        </p:spPr>
        <p:txBody>
          <a:bodyPr/>
          <a:lstStyle/>
          <a:p>
            <a:pPr algn="just"/>
            <a:r>
              <a:rPr lang="en-US" dirty="0" smtClean="0">
                <a:solidFill>
                  <a:schemeClr val="tx1"/>
                </a:solidFill>
              </a:rPr>
              <a:t>The candidates may be available inside or outside the organization. Basically, there are two sources of recruitment i.e., </a:t>
            </a:r>
            <a:r>
              <a:rPr lang="en-US" b="1" dirty="0" smtClean="0">
                <a:solidFill>
                  <a:schemeClr val="tx1"/>
                </a:solidFill>
              </a:rPr>
              <a:t>internal and external sources.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562600"/>
          </a:xfrm>
        </p:spPr>
        <p:txBody>
          <a:bodyPr>
            <a:normAutofit fontScale="85000" lnSpcReduction="10000"/>
          </a:bodyPr>
          <a:lstStyle/>
          <a:p>
            <a:pPr algn="just" fontAlgn="base"/>
            <a:r>
              <a:rPr lang="en-US" b="1" dirty="0"/>
              <a:t>5. Factory Gates:</a:t>
            </a:r>
            <a:endParaRPr lang="en-US" dirty="0"/>
          </a:p>
          <a:p>
            <a:pPr algn="just" fontAlgn="base"/>
            <a:r>
              <a:rPr lang="en-US" dirty="0"/>
              <a:t>Certain workers present themselves at the factory gate every day for employment. This method of recruitment is very popular in India for unskilled or semi-skilled </a:t>
            </a:r>
            <a:r>
              <a:rPr lang="en-US" dirty="0" err="1"/>
              <a:t>labour</a:t>
            </a:r>
            <a:r>
              <a:rPr lang="en-US" dirty="0"/>
              <a:t>. The desirable candidates are selected by the first line supervisors. The major disadvantage of this system is that the person selected may not be suitable for the vacancy.</a:t>
            </a:r>
          </a:p>
          <a:p>
            <a:pPr algn="just" fontAlgn="base"/>
            <a:r>
              <a:rPr lang="en-US" b="1" dirty="0"/>
              <a:t>6. Casual Callers:</a:t>
            </a:r>
            <a:endParaRPr lang="en-US" dirty="0"/>
          </a:p>
          <a:p>
            <a:pPr algn="just" fontAlgn="base"/>
            <a:r>
              <a:rPr lang="en-US" dirty="0"/>
              <a:t>Those personnel who casually come to the company for employment may also be considered for the vacant post. It is most economical method of recruitment. In the advanced countries, this method of recruitment is very popular.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152400" y="838200"/>
            <a:ext cx="8686800" cy="5791200"/>
          </a:xfrm>
        </p:spPr>
        <p:txBody>
          <a:bodyPr>
            <a:normAutofit fontScale="85000" lnSpcReduction="10000"/>
          </a:bodyPr>
          <a:lstStyle/>
          <a:p>
            <a:pPr algn="just" fontAlgn="base"/>
            <a:r>
              <a:rPr lang="en-US" b="1" dirty="0"/>
              <a:t>7. Central Application File:</a:t>
            </a:r>
            <a:endParaRPr lang="en-US" dirty="0"/>
          </a:p>
          <a:p>
            <a:pPr algn="just" fontAlgn="base"/>
            <a:r>
              <a:rPr lang="en-US" dirty="0"/>
              <a:t>A file of past applicants who were not selected earlier may be maintained. In order to keep the file alive, applications in the files must be checked at periodical intervals.</a:t>
            </a:r>
          </a:p>
          <a:p>
            <a:pPr algn="just" fontAlgn="base"/>
            <a:r>
              <a:rPr lang="en-US" b="1" dirty="0"/>
              <a:t>8. </a:t>
            </a:r>
            <a:r>
              <a:rPr lang="en-US" b="1" dirty="0" err="1"/>
              <a:t>Labour</a:t>
            </a:r>
            <a:r>
              <a:rPr lang="en-US" b="1" dirty="0"/>
              <a:t> Unions:</a:t>
            </a:r>
            <a:endParaRPr lang="en-US" dirty="0"/>
          </a:p>
          <a:p>
            <a:pPr algn="just" fontAlgn="base"/>
            <a:r>
              <a:rPr lang="en-US" dirty="0"/>
              <a:t>In certain occupations like construction, </a:t>
            </a:r>
            <a:r>
              <a:rPr lang="en-US" dirty="0" err="1" smtClean="0"/>
              <a:t>hotels,industry</a:t>
            </a:r>
            <a:r>
              <a:rPr lang="en-US" dirty="0" smtClean="0"/>
              <a:t> </a:t>
            </a:r>
            <a:r>
              <a:rPr lang="en-US" dirty="0"/>
              <a:t>etc., (i.e., industries where there is instability of employment) all recruits usually come from unions. It is advantageous from the management point of view because it saves expenses of recruitment. However, in other industries, unions may be asked to recommend candidates either as a goodwill gesture or as a courtesy towards the union.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562600"/>
          </a:xfrm>
        </p:spPr>
        <p:txBody>
          <a:bodyPr>
            <a:normAutofit fontScale="92500" lnSpcReduction="20000"/>
          </a:bodyPr>
          <a:lstStyle/>
          <a:p>
            <a:pPr algn="just" fontAlgn="base"/>
            <a:r>
              <a:rPr lang="en-US" b="1" dirty="0"/>
              <a:t>9. </a:t>
            </a:r>
            <a:r>
              <a:rPr lang="en-US" b="1" dirty="0" err="1"/>
              <a:t>Labour</a:t>
            </a:r>
            <a:r>
              <a:rPr lang="en-US" b="1" dirty="0"/>
              <a:t> Contractors:</a:t>
            </a:r>
            <a:endParaRPr lang="en-US" dirty="0"/>
          </a:p>
          <a:p>
            <a:pPr algn="just" fontAlgn="base"/>
            <a:r>
              <a:rPr lang="en-US" dirty="0"/>
              <a:t>This method of recruitment is still prevalent in India for hiring unskilled and semi-skilled workers in brick </a:t>
            </a:r>
            <a:r>
              <a:rPr lang="en-US" dirty="0" smtClean="0"/>
              <a:t>kilns </a:t>
            </a:r>
            <a:r>
              <a:rPr lang="en-US" dirty="0"/>
              <a:t>industry. The contractors keep themselves in touch with the </a:t>
            </a:r>
            <a:r>
              <a:rPr lang="en-US" dirty="0" err="1"/>
              <a:t>labour</a:t>
            </a:r>
            <a:r>
              <a:rPr lang="en-US" dirty="0"/>
              <a:t> and bring the workers at the places where they are required. They get commission for the number of persons supplied by them.</a:t>
            </a:r>
          </a:p>
          <a:p>
            <a:pPr algn="just" fontAlgn="base"/>
            <a:r>
              <a:rPr lang="en-US" b="1" dirty="0"/>
              <a:t>10. Former Employees:</a:t>
            </a:r>
            <a:endParaRPr lang="en-US" dirty="0"/>
          </a:p>
          <a:p>
            <a:pPr algn="just" fontAlgn="base"/>
            <a:r>
              <a:rPr lang="en-US" dirty="0"/>
              <a:t>In case employees have been laid off or have left the factory at their own, they may be taken back if they are interested in joining the concern (provided their record is good).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228600" y="914400"/>
            <a:ext cx="8534400" cy="5638800"/>
          </a:xfrm>
        </p:spPr>
        <p:txBody>
          <a:bodyPr>
            <a:normAutofit fontScale="77500" lnSpcReduction="20000"/>
          </a:bodyPr>
          <a:lstStyle/>
          <a:p>
            <a:pPr algn="just" fontAlgn="base"/>
            <a:r>
              <a:rPr lang="en-US" b="1" dirty="0"/>
              <a:t>Merits of External Sources:</a:t>
            </a:r>
            <a:endParaRPr lang="en-US" dirty="0"/>
          </a:p>
          <a:p>
            <a:pPr algn="just" fontAlgn="base"/>
            <a:r>
              <a:rPr lang="en-US" b="1" dirty="0"/>
              <a:t>1. Availability of Suitable Persons:</a:t>
            </a:r>
            <a:endParaRPr lang="en-US" dirty="0"/>
          </a:p>
          <a:p>
            <a:pPr algn="just" fontAlgn="base"/>
            <a:r>
              <a:rPr lang="en-US" dirty="0"/>
              <a:t>Internal sources, sometimes, may not be able to supply suitable persons from within. External sources do give a wide choice to the management. A large number of applicants may be willing to join the </a:t>
            </a:r>
            <a:r>
              <a:rPr lang="en-US" dirty="0" err="1"/>
              <a:t>organisation</a:t>
            </a:r>
            <a:r>
              <a:rPr lang="en-US" dirty="0"/>
              <a:t>. They will also be suitable as per the requirements of skill, training and education.</a:t>
            </a:r>
          </a:p>
          <a:p>
            <a:pPr algn="just" fontAlgn="base"/>
            <a:r>
              <a:rPr lang="en-US" b="1" dirty="0"/>
              <a:t>2. Brings New Ideas:</a:t>
            </a:r>
            <a:endParaRPr lang="en-US" dirty="0"/>
          </a:p>
          <a:p>
            <a:pPr algn="just" fontAlgn="base"/>
            <a:r>
              <a:rPr lang="en-US" dirty="0"/>
              <a:t>The selection of persons from outside sources will have the benefit of new ideas. The persons having experience in other concerns will be able to suggest new things and methods. This will keep the </a:t>
            </a:r>
            <a:r>
              <a:rPr lang="en-US" dirty="0" err="1"/>
              <a:t>organisation</a:t>
            </a:r>
            <a:r>
              <a:rPr lang="en-US" dirty="0"/>
              <a:t> in a competitive position.</a:t>
            </a:r>
          </a:p>
          <a:p>
            <a:pPr algn="just" fontAlgn="base"/>
            <a:r>
              <a:rPr lang="en-US" b="1" dirty="0"/>
              <a:t>3. Economical:</a:t>
            </a:r>
            <a:endParaRPr lang="en-US" dirty="0"/>
          </a:p>
          <a:p>
            <a:pPr algn="just" fontAlgn="base"/>
            <a:r>
              <a:rPr lang="en-US" dirty="0"/>
              <a:t>This method of recruitment can prove to be economical because new employees are already trained and experienced and do not require much training for the jobs.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487362"/>
          </a:xfrm>
        </p:spPr>
        <p:txBody>
          <a:bodyPr>
            <a:normAutofit fontScale="90000"/>
          </a:bodyPr>
          <a:lstStyle/>
          <a:p>
            <a:endParaRPr lang="en-US" dirty="0"/>
          </a:p>
        </p:txBody>
      </p:sp>
      <p:sp>
        <p:nvSpPr>
          <p:cNvPr id="3" name="Content Placeholder 2"/>
          <p:cNvSpPr>
            <a:spLocks noGrp="1"/>
          </p:cNvSpPr>
          <p:nvPr>
            <p:ph idx="1"/>
          </p:nvPr>
        </p:nvSpPr>
        <p:spPr>
          <a:xfrm>
            <a:off x="304800" y="990600"/>
            <a:ext cx="8534400" cy="5410200"/>
          </a:xfrm>
        </p:spPr>
        <p:txBody>
          <a:bodyPr>
            <a:normAutofit fontScale="70000" lnSpcReduction="20000"/>
          </a:bodyPr>
          <a:lstStyle/>
          <a:p>
            <a:pPr algn="just" fontAlgn="base"/>
            <a:r>
              <a:rPr lang="en-US" b="1" dirty="0"/>
              <a:t>Demerits of External Sources:</a:t>
            </a:r>
            <a:endParaRPr lang="en-US" dirty="0"/>
          </a:p>
          <a:p>
            <a:pPr algn="just" fontAlgn="base"/>
            <a:r>
              <a:rPr lang="en-US" b="1" dirty="0"/>
              <a:t>1.</a:t>
            </a:r>
            <a:r>
              <a:rPr lang="en-US" dirty="0"/>
              <a:t> </a:t>
            </a:r>
            <a:r>
              <a:rPr lang="en-US" b="1" dirty="0" smtClean="0"/>
              <a:t>Demoralization:</a:t>
            </a:r>
            <a:endParaRPr lang="en-US" dirty="0"/>
          </a:p>
          <a:p>
            <a:pPr algn="just" fontAlgn="base"/>
            <a:r>
              <a:rPr lang="en-US" dirty="0"/>
              <a:t>When new persons from outside join the </a:t>
            </a:r>
            <a:r>
              <a:rPr lang="en-US" dirty="0" smtClean="0"/>
              <a:t>organization </a:t>
            </a:r>
            <a:r>
              <a:rPr lang="en-US" dirty="0"/>
              <a:t>then present employees feel </a:t>
            </a:r>
            <a:r>
              <a:rPr lang="en-US" dirty="0" smtClean="0"/>
              <a:t>demoralized </a:t>
            </a:r>
            <a:r>
              <a:rPr lang="en-US" dirty="0"/>
              <a:t>because these positions should have gone to them. There can be a heart burning among old employees. Some employees may even leave the enterprise and go for better avenues in other concerns.</a:t>
            </a:r>
          </a:p>
          <a:p>
            <a:pPr algn="just" fontAlgn="base"/>
            <a:r>
              <a:rPr lang="en-US" b="1" dirty="0"/>
              <a:t>2. Lack of Co-Operation:</a:t>
            </a:r>
            <a:endParaRPr lang="en-US" dirty="0"/>
          </a:p>
          <a:p>
            <a:pPr algn="just" fontAlgn="base"/>
            <a:r>
              <a:rPr lang="en-US" dirty="0"/>
              <a:t>The old staff may not co-operate with the new employees because they feel that their right has been snatched away by them. This problem will be acute especially when persons for higher positions are recruited from outside.</a:t>
            </a:r>
          </a:p>
          <a:p>
            <a:pPr algn="just" fontAlgn="base"/>
            <a:r>
              <a:rPr lang="en-US" b="1" dirty="0"/>
              <a:t>3. Expensive:</a:t>
            </a:r>
            <a:endParaRPr lang="en-US" dirty="0"/>
          </a:p>
          <a:p>
            <a:pPr algn="just" fontAlgn="base"/>
            <a:r>
              <a:rPr lang="en-US" dirty="0"/>
              <a:t>The process of recruiting from outside is very expensive. It starts with inserting costly advertisements in the media and then arranging written tests and conducting interviews. In spite of all this if suitable persons are not available, then the whole process will have to be repeated.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486400"/>
          </a:xfrm>
        </p:spPr>
        <p:txBody>
          <a:bodyPr>
            <a:normAutofit fontScale="70000" lnSpcReduction="20000"/>
          </a:bodyPr>
          <a:lstStyle/>
          <a:p>
            <a:pPr algn="just" fontAlgn="base"/>
            <a:r>
              <a:rPr lang="en-US" b="1" dirty="0"/>
              <a:t>Suitability of External Sources of Recruitment:</a:t>
            </a:r>
            <a:endParaRPr lang="en-US" dirty="0"/>
          </a:p>
          <a:p>
            <a:pPr algn="just" fontAlgn="base"/>
            <a:r>
              <a:rPr lang="en-US" b="1" dirty="0"/>
              <a:t>External Sources of Recruitment are Suitable for The </a:t>
            </a:r>
            <a:r>
              <a:rPr lang="en-US" b="1" dirty="0" smtClean="0"/>
              <a:t>Following Reasons:</a:t>
            </a:r>
            <a:endParaRPr lang="en-US" dirty="0"/>
          </a:p>
          <a:p>
            <a:pPr algn="just" fontAlgn="base"/>
            <a:r>
              <a:rPr lang="en-US" dirty="0"/>
              <a:t>(</a:t>
            </a:r>
            <a:r>
              <a:rPr lang="en-US" dirty="0" err="1"/>
              <a:t>i</a:t>
            </a:r>
            <a:r>
              <a:rPr lang="en-US" dirty="0"/>
              <a:t>) The required qualities such as will, skill, talent, knowledge etc., are available from external sources.</a:t>
            </a:r>
          </a:p>
          <a:p>
            <a:pPr algn="just" fontAlgn="base"/>
            <a:r>
              <a:rPr lang="en-US" dirty="0"/>
              <a:t>(ii) It can help in bringing new ideas, better techniques and improved methods to the </a:t>
            </a:r>
            <a:r>
              <a:rPr lang="en-US" dirty="0" smtClean="0"/>
              <a:t>organization.</a:t>
            </a:r>
            <a:endParaRPr lang="en-US" dirty="0"/>
          </a:p>
          <a:p>
            <a:pPr algn="just" fontAlgn="base"/>
            <a:r>
              <a:rPr lang="en-US" dirty="0"/>
              <a:t>(iii) The selection of candidates will be without preconceived notions or reservations.</a:t>
            </a:r>
          </a:p>
          <a:p>
            <a:pPr algn="just" fontAlgn="base"/>
            <a:r>
              <a:rPr lang="en-US" dirty="0"/>
              <a:t>(iv) The cost of employees will be minimum because candidates selected in this method will be placed in the minimum pay scale.</a:t>
            </a:r>
          </a:p>
          <a:p>
            <a:pPr algn="just" fontAlgn="base"/>
            <a:r>
              <a:rPr lang="en-US" dirty="0"/>
              <a:t>(v) The entry of new persons with varied experience and talent will help in human resource mix.</a:t>
            </a:r>
          </a:p>
          <a:p>
            <a:pPr algn="just" fontAlgn="base"/>
            <a:r>
              <a:rPr lang="en-US" dirty="0"/>
              <a:t>(vi) The existing employees will also broaden their personality.</a:t>
            </a:r>
          </a:p>
          <a:p>
            <a:pPr algn="just"/>
            <a:r>
              <a:rPr lang="en-US" dirty="0"/>
              <a:t> (vii) The entry of qualitative persons from outside will be in the long-run interest of the </a:t>
            </a:r>
            <a:r>
              <a:rPr lang="en-US" dirty="0" err="1"/>
              <a:t>organisation</a:t>
            </a:r>
            <a:r>
              <a:rPr lang="en-US" dirty="0"/>
              <a:t>.</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b="1" dirty="0" smtClean="0">
                <a:solidFill>
                  <a:srgbClr val="FF0000"/>
                </a:solidFill>
              </a:rPr>
              <a:t>Recruitment</a:t>
            </a:r>
            <a:endParaRPr lang="en-US" sz="3200" b="1" dirty="0"/>
          </a:p>
        </p:txBody>
      </p:sp>
      <p:pic>
        <p:nvPicPr>
          <p:cNvPr id="4" name="Content Placeholder 3" descr="Source of Reruitmennt">
            <a:hlinkClick r:id="rId2"/>
          </p:cNvPr>
          <p:cNvPicPr>
            <a:picLocks noGrp="1"/>
          </p:cNvPicPr>
          <p:nvPr>
            <p:ph idx="1"/>
          </p:nvPr>
        </p:nvPicPr>
        <p:blipFill>
          <a:blip r:embed="rId3"/>
          <a:srcRect/>
          <a:stretch>
            <a:fillRect/>
          </a:stretch>
        </p:blipFill>
        <p:spPr bwMode="auto">
          <a:xfrm>
            <a:off x="381000" y="914400"/>
            <a:ext cx="8458200" cy="5791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487362"/>
          </a:xfrm>
        </p:spPr>
        <p:txBody>
          <a:bodyPr>
            <a:normAutofit fontScale="90000"/>
          </a:bodyPr>
          <a:lstStyle/>
          <a:p>
            <a:endParaRPr lang="en-US" dirty="0"/>
          </a:p>
        </p:txBody>
      </p:sp>
      <p:sp>
        <p:nvSpPr>
          <p:cNvPr id="3" name="Content Placeholder 2"/>
          <p:cNvSpPr>
            <a:spLocks noGrp="1"/>
          </p:cNvSpPr>
          <p:nvPr>
            <p:ph idx="1"/>
          </p:nvPr>
        </p:nvSpPr>
        <p:spPr>
          <a:xfrm>
            <a:off x="228600" y="838200"/>
            <a:ext cx="8686800" cy="5715000"/>
          </a:xfrm>
        </p:spPr>
        <p:txBody>
          <a:bodyPr>
            <a:normAutofit fontScale="77500" lnSpcReduction="20000"/>
          </a:bodyPr>
          <a:lstStyle/>
          <a:p>
            <a:r>
              <a:rPr lang="en-US" b="1" dirty="0"/>
              <a:t>(A) Internal Sources:</a:t>
            </a:r>
            <a:endParaRPr lang="en-US" dirty="0"/>
          </a:p>
          <a:p>
            <a:pPr fontAlgn="base"/>
            <a:r>
              <a:rPr lang="en-US" b="1" dirty="0"/>
              <a:t>1. Transfers:</a:t>
            </a:r>
            <a:endParaRPr lang="en-US" dirty="0"/>
          </a:p>
          <a:p>
            <a:pPr algn="just" fontAlgn="base"/>
            <a:r>
              <a:rPr lang="en-US" dirty="0"/>
              <a:t>Transfer involves shifting of persons from present jobs to other similar jobs. These do not involve any change in rank, responsibility or prestige. The numbers of persons do not increase with transfers.</a:t>
            </a:r>
          </a:p>
          <a:p>
            <a:pPr algn="just" fontAlgn="base"/>
            <a:r>
              <a:rPr lang="en-US" b="1" dirty="0"/>
              <a:t>2. Promotions:</a:t>
            </a:r>
            <a:endParaRPr lang="en-US" dirty="0"/>
          </a:p>
          <a:p>
            <a:pPr algn="just" fontAlgn="base"/>
            <a:r>
              <a:rPr lang="en-US" dirty="0"/>
              <a:t>Promotions refer to shifting of persons to positions carrying better prestige, higher responsibilities and more pay. The higher positions falling vacant may be filled up from within the </a:t>
            </a:r>
            <a:r>
              <a:rPr lang="en-US" dirty="0" smtClean="0"/>
              <a:t>organization. </a:t>
            </a:r>
            <a:r>
              <a:rPr lang="en-US" dirty="0"/>
              <a:t>A promotion does not increase the number of persons in the </a:t>
            </a:r>
            <a:r>
              <a:rPr lang="en-US" dirty="0" smtClean="0"/>
              <a:t>organization.</a:t>
            </a:r>
            <a:endParaRPr lang="en-US" dirty="0"/>
          </a:p>
          <a:p>
            <a:pPr algn="just" fontAlgn="base"/>
            <a:r>
              <a:rPr lang="en-US" dirty="0"/>
              <a:t>A person going to get a higher position will vacate his present position. Promotion will motivate employees to improve their performance so that they can also get promotion.</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9762"/>
          </a:xfrm>
        </p:spPr>
        <p:txBody>
          <a:bodyPr>
            <a:normAutofit fontScale="90000"/>
          </a:bodyPr>
          <a:lstStyle/>
          <a:p>
            <a:endParaRPr lang="en-US" dirty="0"/>
          </a:p>
        </p:txBody>
      </p:sp>
      <p:sp>
        <p:nvSpPr>
          <p:cNvPr id="3" name="Content Placeholder 2"/>
          <p:cNvSpPr>
            <a:spLocks noGrp="1"/>
          </p:cNvSpPr>
          <p:nvPr>
            <p:ph idx="1"/>
          </p:nvPr>
        </p:nvSpPr>
        <p:spPr>
          <a:xfrm>
            <a:off x="152400" y="1143000"/>
            <a:ext cx="8763000" cy="5410200"/>
          </a:xfrm>
        </p:spPr>
        <p:txBody>
          <a:bodyPr>
            <a:normAutofit fontScale="92500" lnSpcReduction="10000"/>
          </a:bodyPr>
          <a:lstStyle/>
          <a:p>
            <a:pPr algn="just" fontAlgn="base"/>
            <a:r>
              <a:rPr lang="en-US" b="1" dirty="0"/>
              <a:t>3. Present Employees:</a:t>
            </a:r>
            <a:endParaRPr lang="en-US" dirty="0"/>
          </a:p>
          <a:p>
            <a:pPr algn="just" fontAlgn="base"/>
            <a:r>
              <a:rPr lang="en-US" dirty="0"/>
              <a:t>The present employees of a concern are informed about likely vacant positions. The employees recommend their relations or persons intimately known to them. Management is relieved of looking out prospective candidates.</a:t>
            </a:r>
          </a:p>
          <a:p>
            <a:pPr algn="just" fontAlgn="base"/>
            <a:r>
              <a:rPr lang="en-US" dirty="0"/>
              <a:t>The persons recommended by the employees may be generally suitable for the jobs because they know the requirements of various positions. The existing employees take full responsibility of those recommended by them and also ensure of their proper </a:t>
            </a:r>
            <a:r>
              <a:rPr lang="en-US" dirty="0" smtClean="0"/>
              <a:t>behavior </a:t>
            </a:r>
            <a:r>
              <a:rPr lang="en-US" dirty="0"/>
              <a:t>and performance.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228600"/>
          </a:xfrm>
        </p:spPr>
        <p:txBody>
          <a:bodyPr>
            <a:normAutofit fontScale="90000"/>
          </a:bodyPr>
          <a:lstStyle/>
          <a:p>
            <a:endParaRPr lang="en-US" dirty="0"/>
          </a:p>
        </p:txBody>
      </p:sp>
      <p:sp>
        <p:nvSpPr>
          <p:cNvPr id="3" name="Content Placeholder 2"/>
          <p:cNvSpPr>
            <a:spLocks noGrp="1"/>
          </p:cNvSpPr>
          <p:nvPr>
            <p:ph idx="1"/>
          </p:nvPr>
        </p:nvSpPr>
        <p:spPr>
          <a:xfrm>
            <a:off x="152400" y="457200"/>
            <a:ext cx="8839200" cy="6248400"/>
          </a:xfrm>
        </p:spPr>
        <p:txBody>
          <a:bodyPr>
            <a:normAutofit fontScale="32500" lnSpcReduction="20000"/>
          </a:bodyPr>
          <a:lstStyle/>
          <a:p>
            <a:pPr fontAlgn="base"/>
            <a:r>
              <a:rPr lang="en-US" sz="5500" b="1" dirty="0"/>
              <a:t>Advantages of Internal Sources:</a:t>
            </a:r>
            <a:endParaRPr lang="en-US" sz="5500" dirty="0"/>
          </a:p>
          <a:p>
            <a:pPr fontAlgn="base"/>
            <a:r>
              <a:rPr lang="en-US" sz="5500" b="1" dirty="0"/>
              <a:t>The Following are The Advantages of Internal Sources:</a:t>
            </a:r>
            <a:endParaRPr lang="en-US" sz="5500" dirty="0"/>
          </a:p>
          <a:p>
            <a:pPr algn="just" fontAlgn="base"/>
            <a:r>
              <a:rPr lang="en-US" sz="5500" b="1" dirty="0"/>
              <a:t>1. Improves morale:</a:t>
            </a:r>
            <a:endParaRPr lang="en-US" sz="5500" dirty="0"/>
          </a:p>
          <a:p>
            <a:pPr algn="just" fontAlgn="base"/>
            <a:r>
              <a:rPr lang="en-US" sz="5500" dirty="0"/>
              <a:t>When an employee from inside the </a:t>
            </a:r>
            <a:r>
              <a:rPr lang="en-US" sz="5500" dirty="0" smtClean="0"/>
              <a:t>organization </a:t>
            </a:r>
            <a:r>
              <a:rPr lang="en-US" sz="5500" dirty="0"/>
              <a:t>is given the higher post, it helps in increasing the morale of all employees. Generally every employee expects promotion to a higher post carrying more status and pay (if he fulfills the other requirements).</a:t>
            </a:r>
          </a:p>
          <a:p>
            <a:pPr algn="just" fontAlgn="base"/>
            <a:r>
              <a:rPr lang="en-US" sz="5500" b="1" dirty="0"/>
              <a:t>2. No Error in Selection:</a:t>
            </a:r>
            <a:endParaRPr lang="en-US" sz="5500" dirty="0"/>
          </a:p>
          <a:p>
            <a:pPr algn="just" fontAlgn="base"/>
            <a:r>
              <a:rPr lang="en-US" sz="5500" dirty="0"/>
              <a:t>When an employee is selected from inside, there is a least possibility of errors in selection since every company maintains complete record of its employees and can judge them in a better manner.</a:t>
            </a:r>
          </a:p>
          <a:p>
            <a:pPr algn="just" fontAlgn="base"/>
            <a:r>
              <a:rPr lang="en-US" sz="5500" b="1" dirty="0"/>
              <a:t>3. Promotes Loyalty:</a:t>
            </a:r>
            <a:endParaRPr lang="en-US" sz="5500" dirty="0"/>
          </a:p>
          <a:p>
            <a:pPr algn="just" fontAlgn="base"/>
            <a:r>
              <a:rPr lang="en-US" sz="5500" dirty="0"/>
              <a:t>It promotes loyalty among the employees as they feel secured on account of chances of advancement.</a:t>
            </a:r>
          </a:p>
          <a:p>
            <a:pPr algn="just" fontAlgn="base"/>
            <a:r>
              <a:rPr lang="en-US" sz="5500" b="1" dirty="0"/>
              <a:t>4. No Hasty Decision:</a:t>
            </a:r>
            <a:endParaRPr lang="en-US" sz="5500" dirty="0"/>
          </a:p>
          <a:p>
            <a:pPr algn="just" fontAlgn="base"/>
            <a:r>
              <a:rPr lang="en-US" sz="5500" dirty="0"/>
              <a:t>The chances of hasty decisions are completely eliminated as the existing employees are well tried and can be relied upon.</a:t>
            </a:r>
          </a:p>
          <a:p>
            <a:pPr algn="just" fontAlgn="base"/>
            <a:r>
              <a:rPr lang="en-US" sz="5500" b="1" dirty="0"/>
              <a:t>5. Economy in Training Costs:</a:t>
            </a:r>
            <a:endParaRPr lang="en-US" sz="5500" dirty="0"/>
          </a:p>
          <a:p>
            <a:pPr algn="just" fontAlgn="base"/>
            <a:r>
              <a:rPr lang="en-US" sz="5500" dirty="0"/>
              <a:t>The existing employees are fully aware of the operating procedures and policies of the </a:t>
            </a:r>
            <a:r>
              <a:rPr lang="en-US" sz="5500" dirty="0" smtClean="0"/>
              <a:t>organization. </a:t>
            </a:r>
            <a:r>
              <a:rPr lang="en-US" sz="5500" dirty="0"/>
              <a:t>The existing employees require little training and it brings economy in training costs.</a:t>
            </a:r>
          </a:p>
          <a:p>
            <a:pPr algn="just" fontAlgn="base"/>
            <a:r>
              <a:rPr lang="en-US" sz="5500" b="1" dirty="0"/>
              <a:t>6. Self-Development:</a:t>
            </a:r>
            <a:endParaRPr lang="en-US" sz="5500" dirty="0"/>
          </a:p>
          <a:p>
            <a:pPr algn="just" fontAlgn="base"/>
            <a:r>
              <a:rPr lang="en-US" sz="5500" dirty="0"/>
              <a:t>It encourages self-development among the employees as they can look forward to occupy higher posts.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txBody>
          <a:bodyPr>
            <a:normAutofit fontScale="90000"/>
          </a:bodyPr>
          <a:lstStyle/>
          <a:p>
            <a:endParaRPr lang="en-US" dirty="0"/>
          </a:p>
        </p:txBody>
      </p:sp>
      <p:sp>
        <p:nvSpPr>
          <p:cNvPr id="3" name="Content Placeholder 2"/>
          <p:cNvSpPr>
            <a:spLocks noGrp="1"/>
          </p:cNvSpPr>
          <p:nvPr>
            <p:ph idx="1"/>
          </p:nvPr>
        </p:nvSpPr>
        <p:spPr>
          <a:xfrm>
            <a:off x="152400" y="609600"/>
            <a:ext cx="8763000" cy="6019800"/>
          </a:xfrm>
        </p:spPr>
        <p:txBody>
          <a:bodyPr>
            <a:normAutofit fontScale="85000" lnSpcReduction="10000"/>
          </a:bodyPr>
          <a:lstStyle/>
          <a:p>
            <a:pPr algn="just" fontAlgn="base"/>
            <a:r>
              <a:rPr lang="en-US" b="1" dirty="0"/>
              <a:t>Disadvantages of Internal Sources:</a:t>
            </a:r>
            <a:endParaRPr lang="en-US" dirty="0"/>
          </a:p>
          <a:p>
            <a:pPr algn="just" fontAlgn="base"/>
            <a:r>
              <a:rPr lang="en-US" dirty="0"/>
              <a:t>(</a:t>
            </a:r>
            <a:r>
              <a:rPr lang="en-US" dirty="0" err="1"/>
              <a:t>i</a:t>
            </a:r>
            <a:r>
              <a:rPr lang="en-US" dirty="0"/>
              <a:t>) It discourages capable persons from outside to join the concern.</a:t>
            </a:r>
          </a:p>
          <a:p>
            <a:pPr algn="just" fontAlgn="base"/>
            <a:r>
              <a:rPr lang="en-US" dirty="0"/>
              <a:t>(ii) It is possible that the requisite number of persons possessing qualifications for the vacant posts may not be available in the </a:t>
            </a:r>
            <a:r>
              <a:rPr lang="en-US" dirty="0" smtClean="0"/>
              <a:t>organization.</a:t>
            </a:r>
            <a:endParaRPr lang="en-US" dirty="0"/>
          </a:p>
          <a:p>
            <a:pPr algn="just" fontAlgn="base"/>
            <a:r>
              <a:rPr lang="en-US" dirty="0"/>
              <a:t>(iii) For posts requiring innovations and creative thinking, this method of recruitment cannot be followed.</a:t>
            </a:r>
          </a:p>
          <a:p>
            <a:pPr algn="just" fontAlgn="base"/>
            <a:r>
              <a:rPr lang="en-US" dirty="0"/>
              <a:t>(iv) If only seniority is the criterion for promotion, then the person filling the vacant post may not be really capable.</a:t>
            </a:r>
          </a:p>
          <a:p>
            <a:pPr algn="just" fontAlgn="base"/>
            <a:r>
              <a:rPr lang="en-US" dirty="0" smtClean="0"/>
              <a:t>In-spite </a:t>
            </a:r>
            <a:r>
              <a:rPr lang="en-US" dirty="0"/>
              <a:t>of the disadvantages, it is frequently used as a source of recruitment for lower positions. It may lead to nepotism and </a:t>
            </a:r>
            <a:r>
              <a:rPr lang="en-US" dirty="0" smtClean="0"/>
              <a:t>favoritism. </a:t>
            </a:r>
            <a:r>
              <a:rPr lang="en-US" dirty="0"/>
              <a:t>The employees may be employed on the basis of their recommendation and not suitability.</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486400"/>
          </a:xfrm>
        </p:spPr>
        <p:txBody>
          <a:bodyPr>
            <a:normAutofit fontScale="85000" lnSpcReduction="20000"/>
          </a:bodyPr>
          <a:lstStyle/>
          <a:p>
            <a:pPr algn="just" fontAlgn="base"/>
            <a:r>
              <a:rPr lang="en-US" sz="3400" b="1" dirty="0"/>
              <a:t> (B) External Sources:</a:t>
            </a:r>
            <a:endParaRPr lang="en-US" sz="3400" dirty="0"/>
          </a:p>
          <a:p>
            <a:pPr algn="just" fontAlgn="base"/>
            <a:r>
              <a:rPr lang="en-US" sz="3400" dirty="0"/>
              <a:t>All </a:t>
            </a:r>
            <a:r>
              <a:rPr lang="en-US" sz="3400" dirty="0" err="1"/>
              <a:t>organisations</a:t>
            </a:r>
            <a:r>
              <a:rPr lang="en-US" sz="3400" dirty="0"/>
              <a:t> have to use external sources for recruitment to higher positions when existing employees are not suitable. More persons are needed when expansions are undertaken.</a:t>
            </a:r>
          </a:p>
          <a:p>
            <a:pPr algn="just" fontAlgn="base"/>
            <a:r>
              <a:rPr lang="en-US" sz="3400" b="1" dirty="0" smtClean="0"/>
              <a:t>Methods </a:t>
            </a:r>
            <a:r>
              <a:rPr lang="en-US" sz="3400" b="1" dirty="0"/>
              <a:t>of External Sources:</a:t>
            </a:r>
            <a:endParaRPr lang="en-US" sz="3400" dirty="0"/>
          </a:p>
          <a:p>
            <a:pPr algn="just" fontAlgn="base"/>
            <a:r>
              <a:rPr lang="en-US" sz="3400" b="1" dirty="0"/>
              <a:t>1. Advertisement:</a:t>
            </a:r>
            <a:endParaRPr lang="en-US" sz="3400" dirty="0"/>
          </a:p>
          <a:p>
            <a:pPr algn="just" fontAlgn="base"/>
            <a:r>
              <a:rPr lang="en-US" sz="3400" dirty="0"/>
              <a:t>It is a method of recruitment frequently used for skilled workers, clerical and higher staff. Advertisement can be given in newspapers and professional journals. These advertisements attract applicants in large number of highly variable quality.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algn="just" fontAlgn="base"/>
            <a:r>
              <a:rPr lang="en-US" b="1" dirty="0"/>
              <a:t>2. Employment Exchanges:</a:t>
            </a:r>
            <a:endParaRPr lang="en-US" dirty="0"/>
          </a:p>
          <a:p>
            <a:pPr algn="just" fontAlgn="base"/>
            <a:r>
              <a:rPr lang="en-US" dirty="0"/>
              <a:t>Employment exchanges in India are run by the Government. For unskilled, semi-skilled, skilled, clerical posts etc., it is often used as a source of recruitment. </a:t>
            </a:r>
            <a:endParaRPr lang="en-US" dirty="0" smtClean="0"/>
          </a:p>
          <a:p>
            <a:pPr algn="just" fontAlgn="base"/>
            <a:r>
              <a:rPr lang="en-US" b="1" dirty="0"/>
              <a:t>3. Schools, Colleges and Universities:</a:t>
            </a:r>
            <a:endParaRPr lang="en-US" dirty="0"/>
          </a:p>
          <a:p>
            <a:pPr algn="just" fontAlgn="base"/>
            <a:r>
              <a:rPr lang="en-US" dirty="0"/>
              <a:t>Direct recruitment from educational institutions for certain jobs (i.e. placement) which require technical or professional qualification has become a common practice. A close liaison between the company and educational institutions helps in getting suitable candidates. The students are spotted during the course of their studies. Junior level executives or managerial trainees may be recruited in this way.</a:t>
            </a:r>
          </a:p>
          <a:p>
            <a:pPr algn="just" fontAlgn="base"/>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fontAlgn="base"/>
            <a:r>
              <a:rPr lang="en-US" b="1" dirty="0"/>
              <a:t>4. Recommendation of Existing Employees:</a:t>
            </a:r>
            <a:endParaRPr lang="en-US" dirty="0"/>
          </a:p>
          <a:p>
            <a:pPr algn="just" fontAlgn="base"/>
            <a:r>
              <a:rPr lang="en-US" dirty="0"/>
              <a:t>The present employees know both the company and the candidate being recommended. Hence some companies encourage their existing employees to assist them in getting applications from persons who are known to them.</a:t>
            </a:r>
          </a:p>
          <a:p>
            <a:pPr algn="just" fontAlgn="base"/>
            <a:r>
              <a:rPr lang="en-US" dirty="0"/>
              <a:t>In certain cases rewards may also be given if candidates recommended by them are actually selected by the company. If recommendation leads to </a:t>
            </a:r>
            <a:r>
              <a:rPr lang="en-US" dirty="0" smtClean="0"/>
              <a:t>favoritism, </a:t>
            </a:r>
            <a:r>
              <a:rPr lang="en-US" dirty="0"/>
              <a:t>it will impair the morale of employees.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597</Words>
  <Application>Microsoft Office PowerPoint</Application>
  <PresentationFormat>On-screen Show (4:3)</PresentationFormat>
  <Paragraphs>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Recruitment </vt:lpstr>
      <vt:lpstr>Recruitment</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dc:title>
  <dc:creator>admin</dc:creator>
  <cp:lastModifiedBy>admin</cp:lastModifiedBy>
  <cp:revision>4</cp:revision>
  <dcterms:created xsi:type="dcterms:W3CDTF">2016-09-21T14:39:32Z</dcterms:created>
  <dcterms:modified xsi:type="dcterms:W3CDTF">2016-09-21T15:10:43Z</dcterms:modified>
</cp:coreProperties>
</file>