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8E8966-8523-47EC-8235-B9009D373AC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E8966-8523-47EC-8235-B9009D373AC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E8966-8523-47EC-8235-B9009D373AC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E8966-8523-47EC-8235-B9009D373AC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8E8966-8523-47EC-8235-B9009D373AC0}"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8E8966-8523-47EC-8235-B9009D373AC0}"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8E8966-8523-47EC-8235-B9009D373AC0}" type="datetimeFigureOut">
              <a:rPr lang="en-US" smtClean="0"/>
              <a:pPr/>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8E8966-8523-47EC-8235-B9009D373AC0}"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E8966-8523-47EC-8235-B9009D373AC0}" type="datetimeFigureOut">
              <a:rPr lang="en-US" smtClean="0"/>
              <a:pPr/>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8966-8523-47EC-8235-B9009D373AC0}"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8966-8523-47EC-8235-B9009D373AC0}"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C344C-98BB-42C2-A9D4-672DC41E92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E8966-8523-47EC-8235-B9009D373AC0}" type="datetimeFigureOut">
              <a:rPr lang="en-US" smtClean="0"/>
              <a:pPr/>
              <a:t>2/21/2019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C344C-98BB-42C2-A9D4-672DC41E92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762000"/>
          </a:xfrm>
        </p:spPr>
        <p:txBody>
          <a:bodyPr>
            <a:normAutofit/>
          </a:bodyPr>
          <a:lstStyle/>
          <a:p>
            <a:r>
              <a:rPr lang="en-US" sz="2800" b="1" dirty="0" smtClean="0"/>
              <a:t>Delegation of Authority</a:t>
            </a:r>
            <a:endParaRPr lang="en-US" sz="2800" b="1" dirty="0"/>
          </a:p>
        </p:txBody>
      </p:sp>
      <p:sp>
        <p:nvSpPr>
          <p:cNvPr id="3" name="Subtitle 2"/>
          <p:cNvSpPr>
            <a:spLocks noGrp="1"/>
          </p:cNvSpPr>
          <p:nvPr>
            <p:ph type="subTitle" idx="1"/>
          </p:nvPr>
        </p:nvSpPr>
        <p:spPr>
          <a:xfrm>
            <a:off x="304800" y="914400"/>
            <a:ext cx="8610600" cy="5638800"/>
          </a:xfrm>
        </p:spPr>
        <p:txBody>
          <a:bodyPr>
            <a:normAutofit/>
          </a:bodyPr>
          <a:lstStyle/>
          <a:p>
            <a:pPr algn="just"/>
            <a:r>
              <a:rPr lang="en-US" sz="2800" dirty="0" smtClean="0">
                <a:solidFill>
                  <a:schemeClr val="tx1"/>
                </a:solidFill>
              </a:rPr>
              <a:t>A Manager in an enterprise can not himself do all the tasks essential for the fulfillment of group goals; because his capacity to do work and to take decision is limited. Therefore he assigns some part of his work to his subordinates and also gives them necessary authority to make decision is known as delegation of authority. So with the help of delegation of authority manger divides his load and shares his responsibilities with others. Delegation is having the ability to get results through others. It should be remembered that by delegating authority the manger does not surrender his authority or give his authority away. </a:t>
            </a:r>
            <a:endParaRPr lang="en-US"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228600" y="685800"/>
            <a:ext cx="8686800" cy="5943600"/>
          </a:xfrm>
        </p:spPr>
        <p:txBody>
          <a:bodyPr>
            <a:normAutofit/>
          </a:bodyPr>
          <a:lstStyle/>
          <a:p>
            <a:pPr>
              <a:buNone/>
            </a:pPr>
            <a:r>
              <a:rPr lang="en-US" sz="2800" b="1" dirty="0" smtClean="0"/>
              <a:t>Advantages of effective delegation : </a:t>
            </a:r>
          </a:p>
          <a:p>
            <a:pPr marL="514350" indent="-514350" algn="just">
              <a:buAutoNum type="alphaLcParenR"/>
            </a:pPr>
            <a:r>
              <a:rPr lang="en-US" sz="2800" b="1" dirty="0" smtClean="0"/>
              <a:t>It relieves the manager of his heavy workload : </a:t>
            </a:r>
            <a:r>
              <a:rPr lang="en-US" sz="2800" dirty="0" smtClean="0"/>
              <a:t>Effective delegation not only relieves the manager from heavy load of work but also enables him to concentrate on higher function of management.</a:t>
            </a:r>
          </a:p>
          <a:p>
            <a:pPr marL="514350" indent="-514350" algn="just">
              <a:buAutoNum type="alphaLcParenR"/>
            </a:pPr>
            <a:r>
              <a:rPr lang="en-US" sz="2800" b="1" dirty="0" smtClean="0"/>
              <a:t>It leads to better decisions: </a:t>
            </a:r>
            <a:r>
              <a:rPr lang="en-US" sz="2800" dirty="0" smtClean="0"/>
              <a:t>Effective delegation frequently leads to better decisions. Because in this process subordinates closest to the scenes of implementation usually have the best view of the facts.</a:t>
            </a:r>
          </a:p>
          <a:p>
            <a:pPr marL="514350" indent="-514350" algn="just">
              <a:buAutoNum type="alphaLcParenR"/>
            </a:pPr>
            <a:r>
              <a:rPr lang="en-US" sz="2800" b="1" dirty="0" smtClean="0"/>
              <a:t>It speeds up decision making : </a:t>
            </a:r>
            <a:r>
              <a:rPr lang="en-US" sz="2800" dirty="0" smtClean="0"/>
              <a:t>Due to effective delegation the delay in </a:t>
            </a:r>
            <a:r>
              <a:rPr lang="en-US" sz="2800" dirty="0" smtClean="0"/>
              <a:t>decision making is eliminated because in this subordinates are authorized to make the necessary decisions on the </a:t>
            </a:r>
            <a:r>
              <a:rPr lang="en-US" sz="2800" dirty="0" err="1" smtClean="0"/>
              <a:t>sopt</a:t>
            </a:r>
            <a:r>
              <a:rPr lang="en-US" sz="2800" dirty="0" smtClean="0"/>
              <a:t>.</a:t>
            </a:r>
            <a:endParaRPr 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buNone/>
            </a:pPr>
            <a:r>
              <a:rPr lang="en-US" sz="2800" dirty="0" smtClean="0"/>
              <a:t>d) </a:t>
            </a:r>
            <a:r>
              <a:rPr lang="en-US" sz="2800" b="1" dirty="0" smtClean="0"/>
              <a:t>It improves confidence of subordinates : </a:t>
            </a:r>
            <a:r>
              <a:rPr lang="en-US" sz="2800" dirty="0" smtClean="0"/>
              <a:t>Effective delegation causes subordinates to accept responsibility and use judgment. This not only improves confidence of subordinates but also it helps to train subordinates and builds morale. </a:t>
            </a:r>
          </a:p>
          <a:p>
            <a:pPr algn="just">
              <a:buNone/>
            </a:pPr>
            <a:r>
              <a:rPr lang="en-US" sz="2800" dirty="0" smtClean="0"/>
              <a:t>e) </a:t>
            </a:r>
            <a:r>
              <a:rPr lang="en-US" sz="2800" b="1" dirty="0" smtClean="0"/>
              <a:t>It helps to create a formal organization structure :  </a:t>
            </a:r>
            <a:r>
              <a:rPr lang="en-US" sz="2800" dirty="0" smtClean="0"/>
              <a:t>Without delegation, a formal organization structure can not be created. Effective delegation results into better superior subordinate relationship which give rise to formal organization structure. </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solidFill>
                  <a:srgbClr val="FF0000"/>
                </a:solidFill>
              </a:rPr>
              <a:t>What to </a:t>
            </a:r>
            <a:r>
              <a:rPr lang="en-US" sz="2800" b="1" dirty="0" smtClean="0">
                <a:solidFill>
                  <a:srgbClr val="FF0000"/>
                </a:solidFill>
                <a:latin typeface="Times New Roman" pitchFamily="18" charset="0"/>
                <a:cs typeface="Times New Roman" pitchFamily="18" charset="0"/>
              </a:rPr>
              <a:t>delegate</a:t>
            </a:r>
            <a:r>
              <a:rPr lang="en-US" sz="2800" b="1" dirty="0" smtClean="0">
                <a:solidFill>
                  <a:srgbClr val="FF0000"/>
                </a:solidFill>
              </a:rPr>
              <a:t> and what not to delegate </a:t>
            </a:r>
            <a:endParaRPr lang="en-US" sz="2800" b="1" dirty="0">
              <a:solidFill>
                <a:srgbClr val="FF0000"/>
              </a:solidFill>
            </a:endParaRPr>
          </a:p>
        </p:txBody>
      </p:sp>
      <p:sp>
        <p:nvSpPr>
          <p:cNvPr id="3" name="Content Placeholder 2"/>
          <p:cNvSpPr>
            <a:spLocks noGrp="1"/>
          </p:cNvSpPr>
          <p:nvPr>
            <p:ph idx="1"/>
          </p:nvPr>
        </p:nvSpPr>
        <p:spPr>
          <a:xfrm>
            <a:off x="228600" y="990600"/>
            <a:ext cx="8610600" cy="5562600"/>
          </a:xfrm>
        </p:spPr>
        <p:txBody>
          <a:bodyPr>
            <a:normAutofit/>
          </a:bodyPr>
          <a:lstStyle/>
          <a:p>
            <a:pPr algn="just">
              <a:buNone/>
            </a:pPr>
            <a:r>
              <a:rPr lang="en-US" sz="2800" dirty="0" smtClean="0"/>
              <a:t>Before trying to solve this question, a manager needs a realistic picture of his personal strength and weakness so that he can avoid the temptation to transferring his mistakes strength and weaknesses so that he can avoid the temptation to transferring his mistakes and limitations to others. In many organizations it may happen that some people are doing jobs what they should be delegating and others are delegating what they should be doing. So there should be proper criteria for deciding what to delegate and what not to delegate. According to L.A. Allen there are certain guidelines :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to delegate ?</a:t>
            </a:r>
            <a:endParaRPr lang="en-US" dirty="0">
              <a:solidFill>
                <a:srgbClr val="FF0000"/>
              </a:solidFill>
            </a:endParaRPr>
          </a:p>
        </p:txBody>
      </p:sp>
      <p:sp>
        <p:nvSpPr>
          <p:cNvPr id="5" name="Content Placeholder 4"/>
          <p:cNvSpPr>
            <a:spLocks noGrp="1"/>
          </p:cNvSpPr>
          <p:nvPr>
            <p:ph idx="1"/>
          </p:nvPr>
        </p:nvSpPr>
        <p:spPr/>
        <p:txBody>
          <a:bodyPr/>
          <a:lstStyle/>
          <a:p>
            <a:r>
              <a:rPr lang="en-US" dirty="0" smtClean="0"/>
              <a:t>Most technical work can be delegated.</a:t>
            </a:r>
          </a:p>
          <a:p>
            <a:r>
              <a:rPr lang="en-US" dirty="0" smtClean="0"/>
              <a:t>Routine and repetitive aspects of planning, organizing, leading and controlling can also be delegated provided the subordinates are endowed with requisite abilities.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rPr>
              <a:t>What not to delegate ?</a:t>
            </a:r>
            <a:endParaRPr lang="en-US" sz="4000" b="1" dirty="0">
              <a:solidFill>
                <a:srgbClr val="FF0000"/>
              </a:solidFill>
            </a:endParaRPr>
          </a:p>
        </p:txBody>
      </p:sp>
      <p:sp>
        <p:nvSpPr>
          <p:cNvPr id="3" name="Content Placeholder 2"/>
          <p:cNvSpPr>
            <a:spLocks noGrp="1"/>
          </p:cNvSpPr>
          <p:nvPr>
            <p:ph idx="1"/>
          </p:nvPr>
        </p:nvSpPr>
        <p:spPr>
          <a:xfrm>
            <a:off x="457200" y="1143000"/>
            <a:ext cx="8229600" cy="4983163"/>
          </a:xfrm>
        </p:spPr>
        <p:txBody>
          <a:bodyPr/>
          <a:lstStyle/>
          <a:p>
            <a:pPr>
              <a:buFont typeface="Wingdings" pitchFamily="2" charset="2"/>
              <a:buChar char="Ø"/>
            </a:pPr>
            <a:r>
              <a:rPr lang="en-US" b="1" dirty="0" smtClean="0"/>
              <a:t>Final management decisions.</a:t>
            </a:r>
          </a:p>
          <a:p>
            <a:pPr algn="just">
              <a:buFont typeface="Wingdings" pitchFamily="2" charset="2"/>
              <a:buChar char="Ø"/>
            </a:pPr>
            <a:r>
              <a:rPr lang="en-US" b="1" dirty="0" smtClean="0"/>
              <a:t>Overall technical problems affecting the lives of many people in the organization. </a:t>
            </a:r>
          </a:p>
          <a:p>
            <a:pPr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buNone/>
            </a:pPr>
            <a:r>
              <a:rPr lang="en-US" sz="2800" dirty="0" smtClean="0"/>
              <a:t>Delegation does not mean that the manager loses control and power. It does not lead to dilution of authority and power; on the contrary by delegating a manager is able to save his time for concentrating on important projects and at the same time perform the less challenging tasks through subordinates. So delegation is not loss of power. It is actually enhancement of power. Delegation also not means avoiding decisions. Through delegation a manager decides upon important matters and allows sub-</a:t>
            </a:r>
            <a:r>
              <a:rPr lang="en-US" sz="2800" dirty="0" err="1" smtClean="0"/>
              <a:t>ordiantes</a:t>
            </a:r>
            <a:r>
              <a:rPr lang="en-US" sz="2800" dirty="0" smtClean="0"/>
              <a:t> to make those which are best made at the point of direct contact.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lstStyle/>
          <a:p>
            <a:pPr algn="just">
              <a:buNone/>
            </a:pPr>
            <a:r>
              <a:rPr lang="en-US" dirty="0" smtClean="0"/>
              <a:t>Delegation from a behavior point of view, is the most forward thinking principle. It opens a new chapter in </a:t>
            </a:r>
            <a:r>
              <a:rPr lang="en-US" smtClean="0"/>
              <a:t>superior-subordinate relationship.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588</Words>
  <Application>Microsoft Office PowerPoint</Application>
  <PresentationFormat>On-screen Show (4:3)</PresentationFormat>
  <Paragraphs>18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Delegation of Authority</vt:lpstr>
      <vt:lpstr>Slide 2</vt:lpstr>
      <vt:lpstr>Slide 3</vt:lpstr>
      <vt:lpstr>What to delegate and what not to delegate </vt:lpstr>
      <vt:lpstr>What to delegate ?</vt:lpstr>
      <vt:lpstr>What not to delegate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Delegation of Authority</dc:title>
  <dc:creator>admin</dc:creator>
  <cp:lastModifiedBy>admin</cp:lastModifiedBy>
  <cp:revision>10</cp:revision>
  <dcterms:created xsi:type="dcterms:W3CDTF">2019-02-21T14:53:33Z</dcterms:created>
  <dcterms:modified xsi:type="dcterms:W3CDTF">2019-02-21T16:03:29Z</dcterms:modified>
</cp:coreProperties>
</file>