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6E22913-5674-46BF-82BC-66E81A6EE146}" type="datetimeFigureOut">
              <a:rPr lang="en-US" smtClean="0"/>
              <a:t>10/12/2015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DC5CCC-6487-425C-A276-FDDDEC3B8C6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E22913-5674-46BF-82BC-66E81A6EE146}" type="datetimeFigureOut">
              <a:rPr lang="en-US" smtClean="0"/>
              <a:t>10/12/2015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DC5CCC-6487-425C-A276-FDDDEC3B8C6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E22913-5674-46BF-82BC-66E81A6EE146}" type="datetimeFigureOut">
              <a:rPr lang="en-US" smtClean="0"/>
              <a:t>10/12/2015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DC5CCC-6487-425C-A276-FDDDEC3B8C6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E22913-5674-46BF-82BC-66E81A6EE146}" type="datetimeFigureOut">
              <a:rPr lang="en-US" smtClean="0"/>
              <a:t>10/12/2015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DC5CCC-6487-425C-A276-FDDDEC3B8C6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E22913-5674-46BF-82BC-66E81A6EE146}" type="datetimeFigureOut">
              <a:rPr lang="en-US" smtClean="0"/>
              <a:t>10/12/2015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DC5CCC-6487-425C-A276-FDDDEC3B8C6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6E22913-5674-46BF-82BC-66E81A6EE146}" type="datetimeFigureOut">
              <a:rPr lang="en-US" smtClean="0"/>
              <a:t>10/12/2015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DC5CCC-6487-425C-A276-FDDDEC3B8C6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6E22913-5674-46BF-82BC-66E81A6EE146}" type="datetimeFigureOut">
              <a:rPr lang="en-US" smtClean="0"/>
              <a:t>10/12/2015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DC5CCC-6487-425C-A276-FDDDEC3B8C6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6E22913-5674-46BF-82BC-66E81A6EE146}" type="datetimeFigureOut">
              <a:rPr lang="en-US" smtClean="0"/>
              <a:t>10/12/2015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DC5CCC-6487-425C-A276-FDDDEC3B8C6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E22913-5674-46BF-82BC-66E81A6EE146}" type="datetimeFigureOut">
              <a:rPr lang="en-US" smtClean="0"/>
              <a:t>10/12/2015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DC5CCC-6487-425C-A276-FDDDEC3B8C6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E22913-5674-46BF-82BC-66E81A6EE146}" type="datetimeFigureOut">
              <a:rPr lang="en-US" smtClean="0"/>
              <a:t>10/12/2015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DC5CCC-6487-425C-A276-FDDDEC3B8C6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E22913-5674-46BF-82BC-66E81A6EE146}" type="datetimeFigureOut">
              <a:rPr lang="en-US" smtClean="0"/>
              <a:t>10/12/2015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DC5CCC-6487-425C-A276-FDDDEC3B8C6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E22913-5674-46BF-82BC-66E81A6EE146}" type="datetimeFigureOut">
              <a:rPr lang="en-US" smtClean="0"/>
              <a:t>10/12/2015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DC5CCC-6487-425C-A276-FDDDEC3B8C6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kalyan-city.blogspot.com/2011/03/what-is-business-meaning-definitions.htm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kalyan-city.blogspot.com/2011/02/what-is-budget-components-of-government.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kalyan-city.blogspot.com/2010/06/management-by-objectives-mbo-peter.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kalyan-city.blogspot.com/2011/04/what-is-management-definitions-meaning.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kalyan-city.blogspot.com/2010/07/delegation-of-authority-principles-and.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1"/>
            <a:ext cx="7772400" cy="685799"/>
          </a:xfrm>
        </p:spPr>
        <p:txBody>
          <a:bodyPr>
            <a:normAutofit/>
          </a:bodyPr>
          <a:lstStyle/>
          <a:p>
            <a:r>
              <a:rPr lang="en-US" sz="2800" b="1" dirty="0" smtClean="0"/>
              <a:t>Modern Methods of control</a:t>
            </a:r>
            <a:endParaRPr lang="en-US" sz="2800" b="1" dirty="0"/>
          </a:p>
        </p:txBody>
      </p:sp>
      <p:sp>
        <p:nvSpPr>
          <p:cNvPr id="3" name="Subtitle 2"/>
          <p:cNvSpPr>
            <a:spLocks noGrp="1"/>
          </p:cNvSpPr>
          <p:nvPr>
            <p:ph type="subTitle" idx="1"/>
          </p:nvPr>
        </p:nvSpPr>
        <p:spPr>
          <a:xfrm>
            <a:off x="381000" y="1219200"/>
            <a:ext cx="8534400" cy="5105400"/>
          </a:xfrm>
        </p:spPr>
        <p:txBody>
          <a:bodyPr>
            <a:normAutofit/>
          </a:bodyPr>
          <a:lstStyle/>
          <a:p>
            <a:pPr algn="just"/>
            <a:r>
              <a:rPr lang="en-US" sz="2800" b="1" dirty="0" smtClean="0">
                <a:solidFill>
                  <a:schemeClr val="tx1"/>
                </a:solidFill>
              </a:rPr>
              <a:t>1. Direct Supervision and Observation :</a:t>
            </a:r>
            <a:br>
              <a:rPr lang="en-US" sz="2800" b="1" dirty="0" smtClean="0">
                <a:solidFill>
                  <a:schemeClr val="tx1"/>
                </a:solidFill>
              </a:rPr>
            </a:br>
            <a:r>
              <a:rPr lang="en-US" sz="2800" dirty="0">
                <a:solidFill>
                  <a:schemeClr val="tx1"/>
                </a:solidFill>
              </a:rPr>
              <a:t>Direct Supervision and Observation' is the oldest technique of controlling. The supervisor himself observes the employees and their work. This brings him in direct contact with the workers. So, many problems are solved during supervision. The supervisor gets first hand information, and he has better understanding with the workers. This technique is most suitable for a small-sized </a:t>
            </a:r>
            <a:r>
              <a:rPr lang="en-US" sz="2800" dirty="0">
                <a:solidFill>
                  <a:schemeClr val="tx1"/>
                </a:solidFill>
                <a:hlinkClick r:id="rId2"/>
              </a:rPr>
              <a:t>business</a:t>
            </a:r>
            <a:r>
              <a:rPr lang="en-US" sz="2800" dirty="0">
                <a:solidFill>
                  <a:schemeClr val="tx1"/>
                </a:solidFill>
              </a:rPr>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pPr algn="l"/>
            <a:r>
              <a:rPr lang="en-US" sz="3200" b="1" dirty="0"/>
              <a:t>10. Self-Control</a:t>
            </a:r>
            <a:br>
              <a:rPr lang="en-US" sz="3200" b="1" dirty="0"/>
            </a:br>
            <a:endParaRPr lang="en-US" sz="3200" dirty="0"/>
          </a:p>
        </p:txBody>
      </p:sp>
      <p:sp>
        <p:nvSpPr>
          <p:cNvPr id="3" name="Content Placeholder 2"/>
          <p:cNvSpPr>
            <a:spLocks noGrp="1"/>
          </p:cNvSpPr>
          <p:nvPr>
            <p:ph idx="1"/>
          </p:nvPr>
        </p:nvSpPr>
        <p:spPr>
          <a:xfrm>
            <a:off x="152400" y="990600"/>
            <a:ext cx="8839200" cy="5334000"/>
          </a:xfrm>
        </p:spPr>
        <p:txBody>
          <a:bodyPr>
            <a:normAutofit fontScale="92500" lnSpcReduction="10000"/>
          </a:bodyPr>
          <a:lstStyle/>
          <a:p>
            <a:pPr algn="just"/>
            <a:r>
              <a:rPr lang="en-US" dirty="0"/>
              <a:t>Self-Control means self-directed control. A person is given freedom to set his own targets, evaluate his own performance and take corrective measures as and when required. Self-control is especially required for top level managers because they do not like external control.</a:t>
            </a:r>
          </a:p>
          <a:p>
            <a:pPr algn="just"/>
            <a:r>
              <a:rPr lang="en-US" dirty="0"/>
              <a:t>The subordinates must be encouraged to use self-control because it is not good for the superior to control each and everything. However, self-control does not mean no control by the superiors. The superiors must control the important activities of the subordinates.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14400"/>
          </a:xfrm>
        </p:spPr>
        <p:txBody>
          <a:bodyPr>
            <a:normAutofit/>
          </a:bodyPr>
          <a:lstStyle/>
          <a:p>
            <a:r>
              <a:rPr lang="en-US" sz="3200" b="1" dirty="0" smtClean="0"/>
              <a:t>2. Financial Statements</a:t>
            </a:r>
            <a:endParaRPr lang="en-US" sz="3200" dirty="0"/>
          </a:p>
        </p:txBody>
      </p:sp>
      <p:sp>
        <p:nvSpPr>
          <p:cNvPr id="3" name="Content Placeholder 2"/>
          <p:cNvSpPr>
            <a:spLocks noGrp="1"/>
          </p:cNvSpPr>
          <p:nvPr>
            <p:ph idx="1"/>
          </p:nvPr>
        </p:nvSpPr>
        <p:spPr>
          <a:xfrm>
            <a:off x="457200" y="1219200"/>
            <a:ext cx="8229600" cy="5334000"/>
          </a:xfrm>
        </p:spPr>
        <p:txBody>
          <a:bodyPr>
            <a:normAutofit/>
          </a:bodyPr>
          <a:lstStyle/>
          <a:p>
            <a:pPr algn="just">
              <a:buNone/>
            </a:pPr>
            <a:r>
              <a:rPr lang="en-US" sz="2800" dirty="0" smtClean="0"/>
              <a:t> All </a:t>
            </a:r>
            <a:r>
              <a:rPr lang="en-US" sz="2800" dirty="0"/>
              <a:t>business </a:t>
            </a:r>
            <a:r>
              <a:rPr lang="en-US" sz="2800" dirty="0" err="1"/>
              <a:t>organisations</a:t>
            </a:r>
            <a:r>
              <a:rPr lang="en-US" sz="2800" dirty="0"/>
              <a:t> prepare Profit and Loss Account. It gives a summary of the income and expenses for a specified period. They also prepare Balance Sheet, which shows the financial position of the </a:t>
            </a:r>
            <a:r>
              <a:rPr lang="en-US" sz="2800" dirty="0" err="1"/>
              <a:t>organisation</a:t>
            </a:r>
            <a:r>
              <a:rPr lang="en-US" sz="2800" dirty="0"/>
              <a:t> at the end of the specified period. Financial statements are used to control the </a:t>
            </a:r>
            <a:r>
              <a:rPr lang="en-US" sz="2800" dirty="0" err="1"/>
              <a:t>organisation</a:t>
            </a:r>
            <a:r>
              <a:rPr lang="en-US" sz="2800" dirty="0"/>
              <a:t>. The figures of the current year can be compared with the previous year's figures. They can also be compared with the figures of other similar </a:t>
            </a:r>
            <a:r>
              <a:rPr lang="en-US" sz="2800" dirty="0" err="1"/>
              <a:t>organisations</a:t>
            </a:r>
            <a:r>
              <a:rPr lang="en-US" sz="2800" dirty="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b="1" dirty="0" smtClean="0"/>
              <a:t/>
            </a:r>
            <a:br>
              <a:rPr lang="en-US" b="1" dirty="0" smtClean="0"/>
            </a:br>
            <a:r>
              <a:rPr lang="en-US" b="1" dirty="0" smtClean="0"/>
              <a:t>3</a:t>
            </a:r>
            <a:r>
              <a:rPr lang="en-US" b="1" dirty="0"/>
              <a:t>. Budgetary Control</a:t>
            </a:r>
            <a:br>
              <a:rPr lang="en-US" b="1" dirty="0"/>
            </a:br>
            <a:endParaRPr lang="en-US" dirty="0"/>
          </a:p>
        </p:txBody>
      </p:sp>
      <p:sp>
        <p:nvSpPr>
          <p:cNvPr id="3" name="Content Placeholder 2"/>
          <p:cNvSpPr>
            <a:spLocks noGrp="1"/>
          </p:cNvSpPr>
          <p:nvPr>
            <p:ph idx="1"/>
          </p:nvPr>
        </p:nvSpPr>
        <p:spPr>
          <a:xfrm>
            <a:off x="457200" y="1371600"/>
            <a:ext cx="8229600" cy="4953000"/>
          </a:xfrm>
        </p:spPr>
        <p:txBody>
          <a:bodyPr/>
          <a:lstStyle/>
          <a:p>
            <a:pPr algn="just">
              <a:buNone/>
            </a:pPr>
            <a:r>
              <a:rPr lang="en-US" dirty="0"/>
              <a:t>A </a:t>
            </a:r>
            <a:r>
              <a:rPr lang="en-US" dirty="0">
                <a:hlinkClick r:id="rId2"/>
              </a:rPr>
              <a:t>budget</a:t>
            </a:r>
            <a:r>
              <a:rPr lang="en-US" dirty="0"/>
              <a:t> is a planning and controlling device. Budgetary control is a technique of managerial control through budgets. It is the essence of financial control. Budgetary control is done for all aspects of a business such as income, expenditure, production, capital and revenue. Budgetary control is done by the budget committee.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4. Break Even Analysis</a:t>
            </a:r>
          </a:p>
        </p:txBody>
      </p:sp>
      <p:sp>
        <p:nvSpPr>
          <p:cNvPr id="3" name="Content Placeholder 2"/>
          <p:cNvSpPr>
            <a:spLocks noGrp="1"/>
          </p:cNvSpPr>
          <p:nvPr>
            <p:ph idx="1"/>
          </p:nvPr>
        </p:nvSpPr>
        <p:spPr/>
        <p:txBody>
          <a:bodyPr>
            <a:normAutofit fontScale="92500" lnSpcReduction="10000"/>
          </a:bodyPr>
          <a:lstStyle/>
          <a:p>
            <a:pPr algn="just">
              <a:buNone/>
            </a:pPr>
            <a:r>
              <a:rPr lang="en-US" dirty="0"/>
              <a:t>Break Even Analysis or Break Even Point is the point of no profit, no loss. For e.g. When an </a:t>
            </a:r>
            <a:r>
              <a:rPr lang="en-US" dirty="0" err="1"/>
              <a:t>organisation</a:t>
            </a:r>
            <a:r>
              <a:rPr lang="en-US" dirty="0"/>
              <a:t> sells 50K cars it will break even. It means that, any sale below this point will cause losses and any sale above this point will earn profits. The Break-even analysis acts as a control device. It helps to find out the company's performance. So the company can take collective action to improve its performance in the future. Break-even analysis is a simple control tool.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normAutofit/>
          </a:bodyPr>
          <a:lstStyle/>
          <a:p>
            <a:r>
              <a:rPr lang="en-US" sz="3200" b="1" dirty="0"/>
              <a:t>5. Return on Investment (ROI)</a:t>
            </a:r>
            <a:br>
              <a:rPr lang="en-US" sz="3200" b="1" dirty="0"/>
            </a:br>
            <a:endParaRPr lang="en-US" sz="3200" dirty="0"/>
          </a:p>
        </p:txBody>
      </p:sp>
      <p:sp>
        <p:nvSpPr>
          <p:cNvPr id="3" name="Content Placeholder 2"/>
          <p:cNvSpPr>
            <a:spLocks noGrp="1"/>
          </p:cNvSpPr>
          <p:nvPr>
            <p:ph idx="1"/>
          </p:nvPr>
        </p:nvSpPr>
        <p:spPr>
          <a:xfrm>
            <a:off x="457200" y="1219200"/>
            <a:ext cx="8229600" cy="4906963"/>
          </a:xfrm>
        </p:spPr>
        <p:txBody>
          <a:bodyPr>
            <a:normAutofit fontScale="92500" lnSpcReduction="10000"/>
          </a:bodyPr>
          <a:lstStyle/>
          <a:p>
            <a:pPr algn="just"/>
            <a:r>
              <a:rPr lang="en-US" dirty="0"/>
              <a:t>Investment consists of fixed assets and working capital used in business. Profit on the investment is a reward for risk taking. If the ROI is high then the financial performance of a business is good and vice-versa.</a:t>
            </a:r>
          </a:p>
          <a:p>
            <a:pPr algn="just"/>
            <a:r>
              <a:rPr lang="en-US" b="1" dirty="0"/>
              <a:t>ROI</a:t>
            </a:r>
            <a:r>
              <a:rPr lang="en-US" dirty="0"/>
              <a:t> is a tool to improve financial performance. It helps the business to compare its present performance with that of previous years' performance. It helps to conduct inter-firm comparisons. It also shows the areas where corrective actions are needed.</a:t>
            </a:r>
          </a:p>
          <a:p>
            <a:pPr algn="just">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6. Management by Objectives (MBO)</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pPr algn="just">
              <a:buNone/>
            </a:pPr>
            <a:r>
              <a:rPr lang="en-US" dirty="0">
                <a:hlinkClick r:id="rId2"/>
              </a:rPr>
              <a:t/>
            </a:r>
            <a:br>
              <a:rPr lang="en-US" dirty="0">
                <a:hlinkClick r:id="rId2"/>
              </a:rPr>
            </a:br>
            <a:r>
              <a:rPr lang="en-US" b="1" dirty="0">
                <a:hlinkClick r:id="rId2"/>
              </a:rPr>
              <a:t>MBO</a:t>
            </a:r>
            <a:r>
              <a:rPr lang="en-US" dirty="0"/>
              <a:t> facilitates planning and control. It must fulfill following requirements :-</a:t>
            </a:r>
          </a:p>
          <a:p>
            <a:r>
              <a:rPr lang="en-US" dirty="0"/>
              <a:t>Objectives for individuals are jointly fixed by the superior and the subordinate.</a:t>
            </a:r>
          </a:p>
          <a:p>
            <a:r>
              <a:rPr lang="en-US" dirty="0"/>
              <a:t>Periodic evaluation and regular feedback to evaluate individual performance.</a:t>
            </a:r>
          </a:p>
          <a:p>
            <a:r>
              <a:rPr lang="en-US" dirty="0"/>
              <a:t>Achievement of objectives brings rewards to individuals.</a:t>
            </a:r>
          </a:p>
          <a:p>
            <a:pPr>
              <a:buNone/>
            </a:pPr>
            <a:r>
              <a:rPr lang="en-US" dirty="0" smtClean="0"/>
              <a:t/>
            </a:r>
            <a:br>
              <a:rPr lang="en-US" dirty="0" smtClean="0"/>
            </a:b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7. Management Audit</a:t>
            </a:r>
            <a:br>
              <a:rPr lang="en-US" b="1" dirty="0"/>
            </a:br>
            <a:endParaRPr lang="en-US" dirty="0"/>
          </a:p>
        </p:txBody>
      </p:sp>
      <p:sp>
        <p:nvSpPr>
          <p:cNvPr id="3" name="Content Placeholder 2"/>
          <p:cNvSpPr>
            <a:spLocks noGrp="1"/>
          </p:cNvSpPr>
          <p:nvPr>
            <p:ph idx="1"/>
          </p:nvPr>
        </p:nvSpPr>
        <p:spPr>
          <a:xfrm>
            <a:off x="457200" y="990600"/>
            <a:ext cx="8229600" cy="5135563"/>
          </a:xfrm>
        </p:spPr>
        <p:txBody>
          <a:bodyPr>
            <a:normAutofit fontScale="62500" lnSpcReduction="20000"/>
          </a:bodyPr>
          <a:lstStyle/>
          <a:p>
            <a:pPr algn="just"/>
            <a:r>
              <a:rPr lang="en-US" dirty="0">
                <a:hlinkClick r:id="rId2"/>
              </a:rPr>
              <a:t/>
            </a:r>
            <a:br>
              <a:rPr lang="en-US" dirty="0">
                <a:hlinkClick r:id="rId2"/>
              </a:rPr>
            </a:br>
            <a:r>
              <a:rPr lang="en-US" sz="4500" dirty="0">
                <a:hlinkClick r:id="rId2"/>
              </a:rPr>
              <a:t>Management</a:t>
            </a:r>
            <a:r>
              <a:rPr lang="en-US" sz="4500" dirty="0"/>
              <a:t> Audit is an evaluation of the management as a whole. It critically examines the full management process, i.e. planning, </a:t>
            </a:r>
            <a:r>
              <a:rPr lang="en-US" sz="4500" dirty="0" smtClean="0"/>
              <a:t>organizing, </a:t>
            </a:r>
            <a:r>
              <a:rPr lang="en-US" sz="4500" dirty="0"/>
              <a:t>directing, and controlling. It finds out the efficiency of the management. To check the efficiency of the management, the company's plans, objectives, policies, procedures, personnel relations and systems of control are examined very carefully. Management auditing is conducted by a team of experts. They collect data from past records, members of management, clients and employees. The data is </a:t>
            </a:r>
            <a:r>
              <a:rPr lang="en-US" sz="4500" dirty="0" smtClean="0"/>
              <a:t>analyzed </a:t>
            </a:r>
            <a:r>
              <a:rPr lang="en-US" sz="4500" dirty="0"/>
              <a:t>and conclusions are drawn about managerial performance and efficiency.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sz="3200" b="1" dirty="0"/>
              <a:t>8. Management Information System (MIS)</a:t>
            </a:r>
          </a:p>
        </p:txBody>
      </p:sp>
      <p:sp>
        <p:nvSpPr>
          <p:cNvPr id="3" name="Content Placeholder 2"/>
          <p:cNvSpPr>
            <a:spLocks noGrp="1"/>
          </p:cNvSpPr>
          <p:nvPr>
            <p:ph idx="1"/>
          </p:nvPr>
        </p:nvSpPr>
        <p:spPr>
          <a:xfrm>
            <a:off x="457200" y="1219200"/>
            <a:ext cx="8229600" cy="4906963"/>
          </a:xfrm>
        </p:spPr>
        <p:txBody>
          <a:bodyPr>
            <a:normAutofit fontScale="92500" lnSpcReduction="10000"/>
          </a:bodyPr>
          <a:lstStyle/>
          <a:p>
            <a:pPr algn="just">
              <a:buNone/>
            </a:pPr>
            <a:r>
              <a:rPr lang="en-US" dirty="0"/>
              <a:t>In order to control the </a:t>
            </a:r>
            <a:r>
              <a:rPr lang="en-US" dirty="0" err="1"/>
              <a:t>organisation</a:t>
            </a:r>
            <a:r>
              <a:rPr lang="en-US" dirty="0"/>
              <a:t> properly the management needs accurate information. They need information about the internal working of the </a:t>
            </a:r>
            <a:r>
              <a:rPr lang="en-US" dirty="0" err="1"/>
              <a:t>organisation</a:t>
            </a:r>
            <a:r>
              <a:rPr lang="en-US" dirty="0"/>
              <a:t> and also about the external environment. Information is collected continuously to identify problems and find out solutions. </a:t>
            </a:r>
            <a:r>
              <a:rPr lang="en-US" b="1" dirty="0"/>
              <a:t>MIS</a:t>
            </a:r>
            <a:r>
              <a:rPr lang="en-US" dirty="0"/>
              <a:t> collects data, processes it and provides it to the managers. MIS may be manual or </a:t>
            </a:r>
            <a:r>
              <a:rPr lang="en-US" dirty="0" err="1"/>
              <a:t>computerised</a:t>
            </a:r>
            <a:r>
              <a:rPr lang="en-US" dirty="0"/>
              <a:t>. With MIS, managers can </a:t>
            </a:r>
            <a:r>
              <a:rPr lang="en-US" dirty="0">
                <a:hlinkClick r:id="rId2"/>
              </a:rPr>
              <a:t>delegate authority</a:t>
            </a:r>
            <a:r>
              <a:rPr lang="en-US" dirty="0"/>
              <a:t> to subordinates without losing control.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9. PERT and CPM Techniques</a:t>
            </a:r>
            <a:br>
              <a:rPr lang="en-US" b="1" dirty="0" smtClean="0"/>
            </a:br>
            <a:endParaRPr lang="en-US" dirty="0"/>
          </a:p>
        </p:txBody>
      </p:sp>
      <p:sp>
        <p:nvSpPr>
          <p:cNvPr id="3" name="Content Placeholder 2"/>
          <p:cNvSpPr>
            <a:spLocks noGrp="1"/>
          </p:cNvSpPr>
          <p:nvPr>
            <p:ph idx="1"/>
          </p:nvPr>
        </p:nvSpPr>
        <p:spPr>
          <a:xfrm>
            <a:off x="457200" y="1066800"/>
            <a:ext cx="8229600" cy="5410200"/>
          </a:xfrm>
        </p:spPr>
        <p:txBody>
          <a:bodyPr>
            <a:normAutofit fontScale="85000" lnSpcReduction="20000"/>
          </a:bodyPr>
          <a:lstStyle/>
          <a:p>
            <a:pPr algn="just">
              <a:buNone/>
            </a:pPr>
            <a:r>
              <a:rPr lang="en-US" sz="2800" b="1" dirty="0" err="1" smtClean="0"/>
              <a:t>Programme</a:t>
            </a:r>
            <a:r>
              <a:rPr lang="en-US" sz="2800" b="1" dirty="0" smtClean="0"/>
              <a:t> </a:t>
            </a:r>
            <a:r>
              <a:rPr lang="en-US" sz="2800" b="1" dirty="0"/>
              <a:t>Evaluation and Review Technique </a:t>
            </a:r>
            <a:r>
              <a:rPr lang="en-US" sz="2800" dirty="0"/>
              <a:t>(</a:t>
            </a:r>
            <a:r>
              <a:rPr lang="en-US" sz="2800" b="1" dirty="0"/>
              <a:t>PERT</a:t>
            </a:r>
            <a:r>
              <a:rPr lang="en-US" sz="2800" dirty="0"/>
              <a:t>) and </a:t>
            </a:r>
            <a:r>
              <a:rPr lang="en-US" sz="2800" b="1" dirty="0"/>
              <a:t>Critical Path Method </a:t>
            </a:r>
            <a:r>
              <a:rPr lang="en-US" sz="2800" dirty="0"/>
              <a:t>(</a:t>
            </a:r>
            <a:r>
              <a:rPr lang="en-US" sz="2800" b="1" dirty="0"/>
              <a:t>CPM</a:t>
            </a:r>
            <a:r>
              <a:rPr lang="en-US" sz="2800" dirty="0"/>
              <a:t>) techniques were developed in USA in the late 50's. Any </a:t>
            </a:r>
            <a:r>
              <a:rPr lang="en-US" sz="2800" dirty="0" err="1"/>
              <a:t>programme</a:t>
            </a:r>
            <a:r>
              <a:rPr lang="en-US" sz="2800" dirty="0"/>
              <a:t> consists of various activities and sub-activities. Successful completion of any activity depends upon doing the work in a given sequence and in a given time</a:t>
            </a:r>
            <a:r>
              <a:rPr lang="en-US" sz="2800" dirty="0" smtClean="0"/>
              <a:t>.</a:t>
            </a:r>
          </a:p>
          <a:p>
            <a:pPr algn="just">
              <a:buNone/>
            </a:pPr>
            <a:endParaRPr lang="en-US" sz="2800" dirty="0"/>
          </a:p>
          <a:p>
            <a:pPr algn="just"/>
            <a:r>
              <a:rPr lang="en-US" sz="2800" dirty="0"/>
              <a:t>Importance is given to identifying the critical activities. Critical activities are those which have to be completed on time otherwise the full project will be delayed.</a:t>
            </a:r>
          </a:p>
          <a:p>
            <a:pPr algn="just"/>
            <a:r>
              <a:rPr lang="en-US" sz="2800" dirty="0"/>
              <a:t>So, in these techniques, the job is divided into various activities / sub-activities. From these activities, the critical activities are identified. More importance is given to completion of these critical activities. So, by controlling the time of the critical activities, the total time and cost of the job are </a:t>
            </a:r>
            <a:r>
              <a:rPr lang="en-US" sz="2800" dirty="0" smtClean="0"/>
              <a:t>minimized.</a:t>
            </a:r>
            <a:endParaRPr lang="en-US" sz="2800" dirty="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549</Words>
  <Application>Microsoft Office PowerPoint</Application>
  <PresentationFormat>On-screen Show (4:3)</PresentationFormat>
  <Paragraphs>29</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Modern Methods of control</vt:lpstr>
      <vt:lpstr>2. Financial Statements</vt:lpstr>
      <vt:lpstr> 3. Budgetary Control </vt:lpstr>
      <vt:lpstr>4. Break Even Analysis</vt:lpstr>
      <vt:lpstr>5. Return on Investment (ROI) </vt:lpstr>
      <vt:lpstr>6. Management by Objectives (MBO) </vt:lpstr>
      <vt:lpstr>7. Management Audit </vt:lpstr>
      <vt:lpstr>8. Management Information System (MIS)</vt:lpstr>
      <vt:lpstr>9. PERT and CPM Techniques </vt:lpstr>
      <vt:lpstr>10. Self-Control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Methods of control</dc:title>
  <dc:creator>admin</dc:creator>
  <cp:lastModifiedBy>bvimr</cp:lastModifiedBy>
  <cp:revision>3</cp:revision>
  <dcterms:created xsi:type="dcterms:W3CDTF">2015-10-11T12:06:29Z</dcterms:created>
  <dcterms:modified xsi:type="dcterms:W3CDTF">2015-10-12T03:17:35Z</dcterms:modified>
</cp:coreProperties>
</file>