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1033C-3155-49AF-B119-C48BC42E6C6C}"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3157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1033C-3155-49AF-B119-C48BC42E6C6C}"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119259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1033C-3155-49AF-B119-C48BC42E6C6C}"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347264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1033C-3155-49AF-B119-C48BC42E6C6C}"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172731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1033C-3155-49AF-B119-C48BC42E6C6C}"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36963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1033C-3155-49AF-B119-C48BC42E6C6C}"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423154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1033C-3155-49AF-B119-C48BC42E6C6C}" type="datetimeFigureOut">
              <a:rPr lang="en-US" smtClean="0"/>
              <a:t>7/26/2016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136792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1033C-3155-49AF-B119-C48BC42E6C6C}" type="datetimeFigureOut">
              <a:rPr lang="en-US" smtClean="0"/>
              <a:t>7/26/2016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418724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1033C-3155-49AF-B119-C48BC42E6C6C}" type="datetimeFigureOut">
              <a:rPr lang="en-US" smtClean="0"/>
              <a:t>7/26/2016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222021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1033C-3155-49AF-B119-C48BC42E6C6C}"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414405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1033C-3155-49AF-B119-C48BC42E6C6C}"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4E75A-96EA-411D-80F5-8B4FD26E3E90}" type="slidenum">
              <a:rPr lang="en-US" smtClean="0"/>
              <a:t>‹#›</a:t>
            </a:fld>
            <a:endParaRPr lang="en-US"/>
          </a:p>
        </p:txBody>
      </p:sp>
    </p:spTree>
    <p:extLst>
      <p:ext uri="{BB962C8B-B14F-4D97-AF65-F5344CB8AC3E}">
        <p14:creationId xmlns:p14="http://schemas.microsoft.com/office/powerpoint/2010/main" val="323236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1033C-3155-49AF-B119-C48BC42E6C6C}" type="datetimeFigureOut">
              <a:rPr lang="en-US" smtClean="0"/>
              <a:t>7/26/2016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4E75A-96EA-411D-80F5-8B4FD26E3E90}" type="slidenum">
              <a:rPr lang="en-US" smtClean="0"/>
              <a:t>‹#›</a:t>
            </a:fld>
            <a:endParaRPr lang="en-US"/>
          </a:p>
        </p:txBody>
      </p:sp>
    </p:spTree>
    <p:extLst>
      <p:ext uri="{BB962C8B-B14F-4D97-AF65-F5344CB8AC3E}">
        <p14:creationId xmlns:p14="http://schemas.microsoft.com/office/powerpoint/2010/main" val="321580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5309" y="154547"/>
            <a:ext cx="10423300" cy="721216"/>
          </a:xfrm>
        </p:spPr>
        <p:txBody>
          <a:bodyPr>
            <a:normAutofit/>
          </a:bodyPr>
          <a:lstStyle/>
          <a:p>
            <a:r>
              <a:rPr lang="en-US" sz="2800" dirty="0" smtClean="0">
                <a:solidFill>
                  <a:srgbClr val="FF0000"/>
                </a:solidFill>
                <a:latin typeface="Times New Roman" panose="02020603050405020304" pitchFamily="18" charset="0"/>
                <a:cs typeface="Times New Roman" panose="02020603050405020304" pitchFamily="18" charset="0"/>
              </a:rPr>
              <a:t>Social Responsibility of Management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5308" y="991672"/>
            <a:ext cx="10423301" cy="5653827"/>
          </a:xfrm>
        </p:spPr>
        <p:txBody>
          <a:bodyPr/>
          <a:lstStyle/>
          <a:p>
            <a:pPr algn="just"/>
            <a:r>
              <a:rPr lang="en-US" dirty="0" smtClean="0"/>
              <a:t>The term “Social responsibilities” can be defined as the obligation of management towards society and others.</a:t>
            </a:r>
          </a:p>
          <a:p>
            <a:pPr algn="just"/>
            <a:r>
              <a:rPr lang="en-US" dirty="0" smtClean="0"/>
              <a:t>Reason for Social Responsibilities: Business enterprises are creatures of society and should respond to the demands of society. If management does not react to changes in social demands, the society will either force them to do so through laws or will not permit the enterprise to survive. Therefore, the long-term interests of businesses are best served when management assumes social responsibility. </a:t>
            </a:r>
          </a:p>
          <a:p>
            <a:pPr algn="just"/>
            <a:r>
              <a:rPr lang="en-US" b="1" dirty="0" smtClean="0">
                <a:solidFill>
                  <a:srgbClr val="FF0000"/>
                </a:solidFill>
              </a:rPr>
              <a:t>The image of a business organization depends on the quality of its products and customer service; and the extent to which it fulfills the expectations of owners, employees, customers, Government, and the community at large. </a:t>
            </a:r>
          </a:p>
          <a:p>
            <a:pPr algn="just"/>
            <a:r>
              <a:rPr lang="en-US" b="1" dirty="0" smtClean="0">
                <a:solidFill>
                  <a:srgbClr val="FF0000"/>
                </a:solidFill>
              </a:rPr>
              <a:t>For Long – term success it matters a great deal if the firm has a favorable image in the public mind. Every business enterprise is an organ of society and its activities have impact on the social scene. </a:t>
            </a:r>
            <a:endParaRPr lang="en-US" b="1" dirty="0">
              <a:solidFill>
                <a:srgbClr val="FF0000"/>
              </a:solidFill>
            </a:endParaRPr>
          </a:p>
        </p:txBody>
      </p:sp>
    </p:spTree>
    <p:extLst>
      <p:ext uri="{BB962C8B-B14F-4D97-AF65-F5344CB8AC3E}">
        <p14:creationId xmlns:p14="http://schemas.microsoft.com/office/powerpoint/2010/main" val="63072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154"/>
          </a:xfrm>
        </p:spPr>
        <p:txBody>
          <a:bodyPr>
            <a:norm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Social Responsibility of Management </a:t>
            </a:r>
            <a:endParaRPr lang="en-US" sz="3200" dirty="0"/>
          </a:p>
        </p:txBody>
      </p:sp>
      <p:sp>
        <p:nvSpPr>
          <p:cNvPr id="3" name="Content Placeholder 2"/>
          <p:cNvSpPr>
            <a:spLocks noGrp="1"/>
          </p:cNvSpPr>
          <p:nvPr>
            <p:ph idx="1"/>
          </p:nvPr>
        </p:nvSpPr>
        <p:spPr>
          <a:xfrm>
            <a:off x="838200" y="1043190"/>
            <a:ext cx="10515600" cy="5133774"/>
          </a:xfrm>
        </p:spPr>
        <p:txBody>
          <a:bodyPr/>
          <a:lstStyle/>
          <a:p>
            <a:pPr marL="0" indent="0" algn="just">
              <a:buNone/>
            </a:pPr>
            <a:r>
              <a:rPr lang="en-US" dirty="0" smtClean="0"/>
              <a:t>Therefore, it is important for management to consider whether their policies and actions are likely to promote the public good, advance the basic values of society, and add to its stability, strength, and harmony.</a:t>
            </a:r>
          </a:p>
          <a:p>
            <a:pPr marL="0" indent="0" algn="just">
              <a:buNone/>
            </a:pPr>
            <a:endParaRPr lang="en-US" dirty="0"/>
          </a:p>
          <a:p>
            <a:pPr marL="0" indent="0" algn="just">
              <a:buNone/>
            </a:pPr>
            <a:r>
              <a:rPr lang="en-US" b="1" dirty="0" smtClean="0"/>
              <a:t>Besides taking care of the financial interest of owners, managers of business firms must also take into account the interests of various other groups such as employees, consumers, the government and the community as a whole. These interested groups are directly or indirectly affected by the pursuit of business activities and they are the stake-holders in the enterprise. </a:t>
            </a:r>
            <a:endParaRPr lang="en-US" b="1" dirty="0"/>
          </a:p>
        </p:txBody>
      </p:sp>
    </p:spTree>
    <p:extLst>
      <p:ext uri="{BB962C8B-B14F-4D97-AF65-F5344CB8AC3E}">
        <p14:creationId xmlns:p14="http://schemas.microsoft.com/office/powerpoint/2010/main" val="167431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23516"/>
          </a:xfrm>
        </p:spPr>
        <p:txBody>
          <a:bodyPr>
            <a:normAutofit fontScale="90000"/>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Social Responsibility of Management </a:t>
            </a:r>
            <a:endParaRPr lang="en-US" sz="3200" dirty="0"/>
          </a:p>
        </p:txBody>
      </p:sp>
      <p:sp>
        <p:nvSpPr>
          <p:cNvPr id="3" name="Content Placeholder 2"/>
          <p:cNvSpPr>
            <a:spLocks noGrp="1"/>
          </p:cNvSpPr>
          <p:nvPr>
            <p:ph idx="1"/>
          </p:nvPr>
        </p:nvSpPr>
        <p:spPr>
          <a:xfrm>
            <a:off x="838200" y="811369"/>
            <a:ext cx="10515600" cy="5365594"/>
          </a:xfrm>
        </p:spPr>
        <p:txBody>
          <a:bodyPr>
            <a:normAutofit fontScale="92500" lnSpcReduction="10000"/>
          </a:bodyPr>
          <a:lstStyle/>
          <a:p>
            <a:pPr marL="0" indent="0" algn="just">
              <a:buNone/>
            </a:pPr>
            <a:r>
              <a:rPr lang="en-US" b="1" dirty="0" smtClean="0">
                <a:solidFill>
                  <a:srgbClr val="FF0000"/>
                </a:solidFill>
              </a:rPr>
              <a:t>Responsibility towards owners </a:t>
            </a:r>
            <a:r>
              <a:rPr lang="en-US" b="1" dirty="0" smtClean="0"/>
              <a:t>: </a:t>
            </a:r>
            <a:r>
              <a:rPr lang="en-US" dirty="0" smtClean="0"/>
              <a:t>the primary responsibility of management is to assure a fair and reasonable rate of return on capital and fair return on investment. With the growth of business. Shareholders can also expect appreciation in the value of their capital.</a:t>
            </a:r>
            <a:endParaRPr lang="en-US" dirty="0"/>
          </a:p>
          <a:p>
            <a:pPr marL="0" indent="0" algn="just">
              <a:buNone/>
            </a:pPr>
            <a:r>
              <a:rPr lang="en-US" b="1" dirty="0" smtClean="0">
                <a:solidFill>
                  <a:srgbClr val="FF0000"/>
                </a:solidFill>
              </a:rPr>
              <a:t>Responsibility towards employees: </a:t>
            </a:r>
            <a:r>
              <a:rPr lang="en-US" dirty="0" smtClean="0"/>
              <a:t>Responsibility towards employees relates to fair wages and salaries, satisfactory work environment, </a:t>
            </a:r>
            <a:r>
              <a:rPr lang="en-US" dirty="0" err="1" smtClean="0"/>
              <a:t>labour</a:t>
            </a:r>
            <a:r>
              <a:rPr lang="en-US" dirty="0" smtClean="0"/>
              <a:t> management relations. And employee welfare. Faire wages should be fixed in light of </a:t>
            </a:r>
            <a:r>
              <a:rPr lang="en-US" dirty="0" err="1" smtClean="0"/>
              <a:t>labour</a:t>
            </a:r>
            <a:r>
              <a:rPr lang="en-US" dirty="0" smtClean="0"/>
              <a:t> productivity, the prevailing wage rates in the same or neighboring area, and relative importance of jobs.  Managers salaries and allowances are expected to be linked with their responsibility, initiative, and skill, but the spread between minimum wages and highest salaries should be reasonable. Employees are expected to build up and maintain harmonious relationships between superiors and subordinates. </a:t>
            </a:r>
            <a:r>
              <a:rPr lang="en-US" dirty="0" smtClean="0">
                <a:solidFill>
                  <a:srgbClr val="FF0000"/>
                </a:solidFill>
              </a:rPr>
              <a:t>Another aspect of responsibility towards employees is the provision of welfare amenities like safety and security or working conditions, medical facilities, housing, canteen, leave and retirement benefits. </a:t>
            </a:r>
            <a:endParaRPr lang="en-US" b="1" dirty="0">
              <a:solidFill>
                <a:srgbClr val="FF0000"/>
              </a:solidFill>
            </a:endParaRPr>
          </a:p>
        </p:txBody>
      </p:sp>
    </p:spTree>
    <p:extLst>
      <p:ext uri="{BB962C8B-B14F-4D97-AF65-F5344CB8AC3E}">
        <p14:creationId xmlns:p14="http://schemas.microsoft.com/office/powerpoint/2010/main" val="228530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Social Responsibility of Management </a:t>
            </a:r>
            <a:endParaRPr lang="en-US" sz="2800" dirty="0"/>
          </a:p>
        </p:txBody>
      </p:sp>
      <p:sp>
        <p:nvSpPr>
          <p:cNvPr id="3" name="Content Placeholder 2"/>
          <p:cNvSpPr>
            <a:spLocks noGrp="1"/>
          </p:cNvSpPr>
          <p:nvPr>
            <p:ph idx="1"/>
          </p:nvPr>
        </p:nvSpPr>
        <p:spPr>
          <a:xfrm>
            <a:off x="838200" y="953038"/>
            <a:ext cx="10515600" cy="5223925"/>
          </a:xfrm>
        </p:spPr>
        <p:txBody>
          <a:bodyPr/>
          <a:lstStyle/>
          <a:p>
            <a:pPr marL="0" indent="0" algn="just">
              <a:buNone/>
            </a:pPr>
            <a:r>
              <a:rPr lang="en-US" b="1" dirty="0" smtClean="0">
                <a:solidFill>
                  <a:srgbClr val="FF0000"/>
                </a:solidFill>
              </a:rPr>
              <a:t>Responsibility towards consumers : </a:t>
            </a:r>
            <a:r>
              <a:rPr lang="en-US" dirty="0" smtClean="0"/>
              <a:t>In a competitive market, serving consumers is supposed to be a prime concern of management. But in reality, perfect competition does not prevail in all markets. In the event of shortage of supply there is no automatic correction. Besides, consumers are often victims of unfair trade practices and unethical conduct of business. Consumer interests are thus protected to some extent by laws and the pressure of organized consumer groups. Management should anticipate these development, satisfy consumer needs, and protect consumer interests. Goods must be of appropriate standard and quality and be available in adequate quantities at reasonable prices. </a:t>
            </a:r>
            <a:endParaRPr lang="en-US" dirty="0" smtClean="0"/>
          </a:p>
          <a:p>
            <a:pPr marL="0" indent="0" algn="just">
              <a:buNone/>
            </a:pPr>
            <a:r>
              <a:rPr lang="en-US" dirty="0" smtClean="0"/>
              <a:t>Management should avoid resorting to hoarding or creating artificial scarcity, as well as false and misleading advertisements. </a:t>
            </a:r>
            <a:r>
              <a:rPr lang="en-US" dirty="0" smtClean="0"/>
              <a:t> </a:t>
            </a:r>
            <a:endParaRPr lang="en-US" b="1" dirty="0">
              <a:solidFill>
                <a:srgbClr val="FF0000"/>
              </a:solidFill>
            </a:endParaRPr>
          </a:p>
        </p:txBody>
      </p:sp>
    </p:spTree>
    <p:extLst>
      <p:ext uri="{BB962C8B-B14F-4D97-AF65-F5344CB8AC3E}">
        <p14:creationId xmlns:p14="http://schemas.microsoft.com/office/powerpoint/2010/main" val="52841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Social Responsibility of Management </a:t>
            </a:r>
            <a:endParaRPr lang="en-US" sz="2800" dirty="0"/>
          </a:p>
        </p:txBody>
      </p:sp>
      <p:sp>
        <p:nvSpPr>
          <p:cNvPr id="3" name="Content Placeholder 2"/>
          <p:cNvSpPr>
            <a:spLocks noGrp="1"/>
          </p:cNvSpPr>
          <p:nvPr>
            <p:ph idx="1"/>
          </p:nvPr>
        </p:nvSpPr>
        <p:spPr>
          <a:xfrm>
            <a:off x="244699" y="1146220"/>
            <a:ext cx="11109101" cy="5409126"/>
          </a:xfrm>
        </p:spPr>
        <p:txBody>
          <a:bodyPr/>
          <a:lstStyle/>
          <a:p>
            <a:pPr marL="0" indent="0" algn="just">
              <a:buNone/>
            </a:pPr>
            <a:r>
              <a:rPr lang="en-US" b="1" dirty="0" smtClean="0">
                <a:solidFill>
                  <a:srgbClr val="FF0000"/>
                </a:solidFill>
              </a:rPr>
              <a:t>Responsibility towards the government : </a:t>
            </a:r>
            <a:r>
              <a:rPr lang="en-US" dirty="0" smtClean="0">
                <a:solidFill>
                  <a:srgbClr val="FF0000"/>
                </a:solidFill>
              </a:rPr>
              <a:t> </a:t>
            </a:r>
            <a:r>
              <a:rPr lang="en-US" dirty="0" smtClean="0"/>
              <a:t>As part of their social responsibility, management must conduct business lawfully, honestly pay all taxes and dues, and should not corrupt public officials for selfish ends. Business activities must also confirm to the economic and social policies of the government. </a:t>
            </a:r>
          </a:p>
          <a:p>
            <a:pPr marL="0" indent="0" algn="just">
              <a:buNone/>
            </a:pPr>
            <a:r>
              <a:rPr lang="en-US" b="1" dirty="0" smtClean="0">
                <a:solidFill>
                  <a:srgbClr val="FF0000"/>
                </a:solidFill>
              </a:rPr>
              <a:t>Responsibility towards the community and society : </a:t>
            </a:r>
            <a:r>
              <a:rPr lang="en-US" dirty="0" smtClean="0"/>
              <a:t>The socially responsible role  of management in relation to the community is revealed by its policies with respect to the employment of handicapped persons, weaker sections of the community, environment protection, pollution control, setting up industries in backward areas, and providing relief to the victims of natural </a:t>
            </a:r>
            <a:r>
              <a:rPr lang="en-US" smtClean="0"/>
              <a:t>calamities etc.</a:t>
            </a:r>
            <a:endParaRPr lang="en-US" b="1" dirty="0">
              <a:solidFill>
                <a:srgbClr val="FF0000"/>
              </a:solidFill>
            </a:endParaRPr>
          </a:p>
        </p:txBody>
      </p:sp>
    </p:spTree>
    <p:extLst>
      <p:ext uri="{BB962C8B-B14F-4D97-AF65-F5344CB8AC3E}">
        <p14:creationId xmlns:p14="http://schemas.microsoft.com/office/powerpoint/2010/main" val="383565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712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Social Responsibility of Management  </vt:lpstr>
      <vt:lpstr>Social Responsibility of Management </vt:lpstr>
      <vt:lpstr>Social Responsibility of Management </vt:lpstr>
      <vt:lpstr>Social Responsibility of Management </vt:lpstr>
      <vt:lpstr>Social Responsibility of Management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Responsibility of Management</dc:title>
  <dc:creator>bvimr</dc:creator>
  <cp:lastModifiedBy>bvimr</cp:lastModifiedBy>
  <cp:revision>11</cp:revision>
  <dcterms:created xsi:type="dcterms:W3CDTF">2016-07-25T06:49:42Z</dcterms:created>
  <dcterms:modified xsi:type="dcterms:W3CDTF">2016-07-26T09:40:09Z</dcterms:modified>
</cp:coreProperties>
</file>