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05DCB1-440E-4A48-BF34-B8AC23DB0E25}"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53071-8361-42F0-BF52-41988CF88C7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05DCB1-440E-4A48-BF34-B8AC23DB0E25}"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53071-8361-42F0-BF52-41988CF88C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05DCB1-440E-4A48-BF34-B8AC23DB0E25}"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53071-8361-42F0-BF52-41988CF88C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05DCB1-440E-4A48-BF34-B8AC23DB0E25}"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53071-8361-42F0-BF52-41988CF88C7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05DCB1-440E-4A48-BF34-B8AC23DB0E25}"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53071-8361-42F0-BF52-41988CF88C7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05DCB1-440E-4A48-BF34-B8AC23DB0E25}" type="datetimeFigureOut">
              <a:rPr lang="en-US" smtClean="0"/>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53071-8361-42F0-BF52-41988CF88C7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05DCB1-440E-4A48-BF34-B8AC23DB0E25}" type="datetimeFigureOut">
              <a:rPr lang="en-US" smtClean="0"/>
              <a:t>7/28/2016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153071-8361-42F0-BF52-41988CF88C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05DCB1-440E-4A48-BF34-B8AC23DB0E25}" type="datetimeFigureOut">
              <a:rPr lang="en-US" smtClean="0"/>
              <a:t>7/28/2016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153071-8361-42F0-BF52-41988CF88C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5DCB1-440E-4A48-BF34-B8AC23DB0E25}" type="datetimeFigureOut">
              <a:rPr lang="en-US" smtClean="0"/>
              <a:t>7/28/2016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153071-8361-42F0-BF52-41988CF88C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05DCB1-440E-4A48-BF34-B8AC23DB0E25}" type="datetimeFigureOut">
              <a:rPr lang="en-US" smtClean="0"/>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53071-8361-42F0-BF52-41988CF88C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05DCB1-440E-4A48-BF34-B8AC23DB0E25}" type="datetimeFigureOut">
              <a:rPr lang="en-US" smtClean="0"/>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53071-8361-42F0-BF52-41988CF88C7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5DCB1-440E-4A48-BF34-B8AC23DB0E25}" type="datetimeFigureOut">
              <a:rPr lang="en-US" smtClean="0"/>
              <a:t>7/28/2016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53071-8361-42F0-BF52-41988CF88C7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1"/>
            <a:ext cx="8458200" cy="304799"/>
          </a:xfrm>
        </p:spPr>
        <p:txBody>
          <a:bodyPr>
            <a:normAutofit fontScale="90000"/>
          </a:bodyPr>
          <a:lstStyle/>
          <a:p>
            <a:r>
              <a:rPr lang="en-US" sz="2800" b="1" dirty="0" smtClean="0"/>
              <a:t>Scope of Management </a:t>
            </a:r>
            <a:endParaRPr lang="en-US" sz="2800" b="1" dirty="0"/>
          </a:p>
        </p:txBody>
      </p:sp>
      <p:sp>
        <p:nvSpPr>
          <p:cNvPr id="3" name="Subtitle 2"/>
          <p:cNvSpPr>
            <a:spLocks noGrp="1"/>
          </p:cNvSpPr>
          <p:nvPr>
            <p:ph type="subTitle" idx="1"/>
          </p:nvPr>
        </p:nvSpPr>
        <p:spPr>
          <a:xfrm>
            <a:off x="228600" y="685800"/>
            <a:ext cx="8610600" cy="6019800"/>
          </a:xfrm>
        </p:spPr>
        <p:txBody>
          <a:bodyPr>
            <a:normAutofit lnSpcReduction="10000"/>
          </a:bodyPr>
          <a:lstStyle/>
          <a:p>
            <a:pPr algn="just"/>
            <a:r>
              <a:rPr lang="en-US" sz="2400" b="1" dirty="0" smtClean="0">
                <a:solidFill>
                  <a:schemeClr val="tx1"/>
                </a:solidFill>
              </a:rPr>
              <a:t>The field of management is very wide. The operational areas of business management may be classified into the following categories :</a:t>
            </a:r>
          </a:p>
          <a:p>
            <a:pPr marL="457200" indent="-457200" algn="just">
              <a:buAutoNum type="arabicParenR"/>
            </a:pPr>
            <a:r>
              <a:rPr lang="en-US" sz="2400" b="1" dirty="0" smtClean="0">
                <a:solidFill>
                  <a:schemeClr val="tx1"/>
                </a:solidFill>
              </a:rPr>
              <a:t>Production Management : </a:t>
            </a:r>
            <a:r>
              <a:rPr lang="en-US" sz="2400" dirty="0" smtClean="0">
                <a:solidFill>
                  <a:schemeClr val="tx1"/>
                </a:solidFill>
              </a:rPr>
              <a:t>Production management implies planning, organizing, directing and controlling the production function so as to produce the right goods, in right quantity, at the right time and at the right cost. It includes the following activities : </a:t>
            </a:r>
          </a:p>
          <a:p>
            <a:pPr marL="457200" indent="-457200" algn="just">
              <a:buAutoNum type="alphaLcParenR"/>
            </a:pPr>
            <a:r>
              <a:rPr lang="en-US" sz="2400" dirty="0" smtClean="0">
                <a:solidFill>
                  <a:schemeClr val="tx1"/>
                </a:solidFill>
              </a:rPr>
              <a:t>Designing the product </a:t>
            </a:r>
          </a:p>
          <a:p>
            <a:pPr marL="457200" indent="-457200" algn="just">
              <a:buAutoNum type="alphaLcParenR"/>
            </a:pPr>
            <a:r>
              <a:rPr lang="en-US" sz="2400" dirty="0" smtClean="0">
                <a:solidFill>
                  <a:schemeClr val="tx1"/>
                </a:solidFill>
              </a:rPr>
              <a:t>Location and layout of plant and building</a:t>
            </a:r>
          </a:p>
          <a:p>
            <a:pPr marL="457200" indent="-457200" algn="just">
              <a:buAutoNum type="alphaLcParenR"/>
            </a:pPr>
            <a:r>
              <a:rPr lang="en-US" sz="2400" dirty="0" smtClean="0">
                <a:solidFill>
                  <a:schemeClr val="tx1"/>
                </a:solidFill>
              </a:rPr>
              <a:t>Planning and control of factory operations</a:t>
            </a:r>
          </a:p>
          <a:p>
            <a:pPr marL="457200" indent="-457200" algn="just">
              <a:buAutoNum type="alphaLcParenR"/>
            </a:pPr>
            <a:r>
              <a:rPr lang="en-US" sz="2400" dirty="0" smtClean="0">
                <a:solidFill>
                  <a:schemeClr val="tx1"/>
                </a:solidFill>
              </a:rPr>
              <a:t>Operation of purchase and storage of materials</a:t>
            </a:r>
          </a:p>
          <a:p>
            <a:pPr marL="457200" indent="-457200" algn="just">
              <a:buAutoNum type="alphaLcParenR"/>
            </a:pPr>
            <a:r>
              <a:rPr lang="en-US" sz="2400" dirty="0" smtClean="0">
                <a:solidFill>
                  <a:schemeClr val="tx1"/>
                </a:solidFill>
              </a:rPr>
              <a:t>Repairs and maintenance</a:t>
            </a:r>
          </a:p>
          <a:p>
            <a:pPr marL="457200" indent="-457200" algn="just">
              <a:buAutoNum type="alphaLcParenR"/>
            </a:pPr>
            <a:r>
              <a:rPr lang="en-US" sz="2400" dirty="0" smtClean="0">
                <a:solidFill>
                  <a:schemeClr val="tx1"/>
                </a:solidFill>
              </a:rPr>
              <a:t>Inventory cost and quality control </a:t>
            </a:r>
          </a:p>
          <a:p>
            <a:pPr marL="457200" indent="-457200" algn="just">
              <a:buAutoNum type="alphaLcParenR"/>
            </a:pPr>
            <a:r>
              <a:rPr lang="en-US" sz="2400" dirty="0" smtClean="0">
                <a:solidFill>
                  <a:schemeClr val="tx1"/>
                </a:solidFill>
              </a:rPr>
              <a:t>Research and development etc.</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a:bodyPr>
          <a:lstStyle/>
          <a:p>
            <a:pPr algn="l"/>
            <a:r>
              <a:rPr lang="en-US" sz="2800" dirty="0" smtClean="0"/>
              <a:t>2. </a:t>
            </a:r>
            <a:r>
              <a:rPr lang="en-US" sz="2800" b="1" dirty="0" smtClean="0"/>
              <a:t>Marketing Management : </a:t>
            </a:r>
            <a:endParaRPr lang="en-US" sz="2800" dirty="0"/>
          </a:p>
        </p:txBody>
      </p:sp>
      <p:sp>
        <p:nvSpPr>
          <p:cNvPr id="3" name="Content Placeholder 2"/>
          <p:cNvSpPr>
            <a:spLocks noGrp="1"/>
          </p:cNvSpPr>
          <p:nvPr>
            <p:ph idx="1"/>
          </p:nvPr>
        </p:nvSpPr>
        <p:spPr>
          <a:xfrm>
            <a:off x="457200" y="1295400"/>
            <a:ext cx="8229600" cy="5181600"/>
          </a:xfrm>
        </p:spPr>
        <p:txBody>
          <a:bodyPr>
            <a:normAutofit lnSpcReduction="10000"/>
          </a:bodyPr>
          <a:lstStyle/>
          <a:p>
            <a:pPr algn="just">
              <a:buNone/>
            </a:pPr>
            <a:r>
              <a:rPr lang="en-US" sz="2800" dirty="0" smtClean="0"/>
              <a:t>Marketing management refers to the identification of consumers needs and supplying them the goods and services which can satisfy these wants. If involves the following activities :</a:t>
            </a:r>
          </a:p>
          <a:p>
            <a:pPr marL="514350" indent="-514350" algn="just">
              <a:buAutoNum type="alphaLcParenR"/>
            </a:pPr>
            <a:r>
              <a:rPr lang="en-US" sz="2800" dirty="0" smtClean="0"/>
              <a:t>Marketing research to determine the needs and expectation of consumers</a:t>
            </a:r>
          </a:p>
          <a:p>
            <a:pPr marL="514350" indent="-514350" algn="just">
              <a:buAutoNum type="alphaLcParenR"/>
            </a:pPr>
            <a:r>
              <a:rPr lang="en-US" sz="2800" dirty="0" smtClean="0"/>
              <a:t>Planning and developing suitable products</a:t>
            </a:r>
          </a:p>
          <a:p>
            <a:pPr marL="514350" indent="-514350" algn="just">
              <a:buAutoNum type="alphaLcParenR"/>
            </a:pPr>
            <a:r>
              <a:rPr lang="en-US" sz="2800" dirty="0" smtClean="0"/>
              <a:t>Setting appropriate prices</a:t>
            </a:r>
          </a:p>
          <a:p>
            <a:pPr marL="514350" indent="-514350" algn="just">
              <a:buAutoNum type="alphaLcParenR"/>
            </a:pPr>
            <a:r>
              <a:rPr lang="en-US" sz="2800" dirty="0" smtClean="0"/>
              <a:t>Selecting the right channel of distribution, and</a:t>
            </a:r>
          </a:p>
          <a:p>
            <a:pPr marL="514350" indent="-514350" algn="just">
              <a:buAutoNum type="alphaLcParenR"/>
            </a:pPr>
            <a:r>
              <a:rPr lang="en-US" sz="2800" dirty="0" smtClean="0"/>
              <a:t>Promotional activities like advertising and salesmanship to communicate with the customers.</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b="1" dirty="0" smtClean="0"/>
              <a:t>Financial Management </a:t>
            </a:r>
            <a:endParaRPr lang="en-US" sz="2800" b="1" dirty="0"/>
          </a:p>
        </p:txBody>
      </p:sp>
      <p:sp>
        <p:nvSpPr>
          <p:cNvPr id="3" name="Content Placeholder 2"/>
          <p:cNvSpPr>
            <a:spLocks noGrp="1"/>
          </p:cNvSpPr>
          <p:nvPr>
            <p:ph idx="1"/>
          </p:nvPr>
        </p:nvSpPr>
        <p:spPr>
          <a:xfrm>
            <a:off x="457200" y="762000"/>
            <a:ext cx="8229600" cy="5364163"/>
          </a:xfrm>
        </p:spPr>
        <p:txBody>
          <a:bodyPr>
            <a:normAutofit fontScale="92500"/>
          </a:bodyPr>
          <a:lstStyle/>
          <a:p>
            <a:pPr algn="just">
              <a:buNone/>
            </a:pPr>
            <a:r>
              <a:rPr lang="en-US" sz="2800" dirty="0" smtClean="0"/>
              <a:t>Financial Management seeks to ensure the right amount and type of funds to business at the right time and at reasonable cost. It comprises the following activities :</a:t>
            </a:r>
          </a:p>
          <a:p>
            <a:pPr marL="514350" indent="-514350" algn="just">
              <a:buAutoNum type="alphaLcParenR"/>
            </a:pPr>
            <a:r>
              <a:rPr lang="en-US" sz="2800" dirty="0" smtClean="0"/>
              <a:t>Estimating the volume of funds required for both long-term and short – term needs of business.</a:t>
            </a:r>
          </a:p>
          <a:p>
            <a:pPr marL="514350" indent="-514350" algn="just">
              <a:buAutoNum type="alphaLcParenR"/>
            </a:pPr>
            <a:r>
              <a:rPr lang="en-US" sz="2800" dirty="0" smtClean="0"/>
              <a:t>Selecting the appropriate source of funds</a:t>
            </a:r>
          </a:p>
          <a:p>
            <a:pPr marL="514350" indent="-514350" algn="just">
              <a:buAutoNum type="alphaLcParenR"/>
            </a:pPr>
            <a:r>
              <a:rPr lang="en-US" sz="2800" dirty="0" smtClean="0"/>
              <a:t>Raising the required funds at the right time</a:t>
            </a:r>
          </a:p>
          <a:p>
            <a:pPr marL="514350" indent="-514350" algn="just">
              <a:buAutoNum type="alphaLcParenR"/>
            </a:pPr>
            <a:r>
              <a:rPr lang="en-US" sz="2800" dirty="0" smtClean="0"/>
              <a:t>Ensuring proper utilization and allocation of raised funds so as to maintain safety and liquidity of funds and the credit worthiness and profitability of business, and</a:t>
            </a:r>
          </a:p>
          <a:p>
            <a:pPr marL="514350" indent="-514350" algn="just">
              <a:buAutoNum type="alphaLcParenR"/>
            </a:pPr>
            <a:r>
              <a:rPr lang="en-US" sz="2800" dirty="0" smtClean="0"/>
              <a:t>Administration of earnings. </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b="1" dirty="0" smtClean="0"/>
              <a:t>Compounds of Business Management </a:t>
            </a:r>
            <a:endParaRPr lang="en-US" sz="2800" b="1" dirty="0"/>
          </a:p>
        </p:txBody>
      </p:sp>
      <p:sp>
        <p:nvSpPr>
          <p:cNvPr id="3" name="Content Placeholder 2"/>
          <p:cNvSpPr>
            <a:spLocks noGrp="1"/>
          </p:cNvSpPr>
          <p:nvPr>
            <p:ph idx="1"/>
          </p:nvPr>
        </p:nvSpPr>
        <p:spPr>
          <a:xfrm>
            <a:off x="228600" y="990600"/>
            <a:ext cx="8686800" cy="5486400"/>
          </a:xfrm>
        </p:spPr>
        <p:txBody>
          <a:bodyPr/>
          <a:lstStyle/>
          <a:p>
            <a:pPr lvl="7">
              <a:buNone/>
            </a:pPr>
            <a:r>
              <a:rPr lang="en-US" b="1" dirty="0" smtClean="0"/>
              <a:t>      Finance              </a:t>
            </a:r>
            <a:r>
              <a:rPr lang="en-US" b="1" dirty="0" smtClean="0"/>
              <a:t>Marketing</a:t>
            </a:r>
            <a:endParaRPr lang="en-US" dirty="0" smtClean="0"/>
          </a:p>
          <a:p>
            <a:pPr lvl="7">
              <a:buNone/>
            </a:pPr>
            <a:r>
              <a:rPr lang="en-US" b="1" dirty="0" smtClean="0"/>
              <a:t>					   </a:t>
            </a:r>
            <a:r>
              <a:rPr lang="en-US" b="1" dirty="0"/>
              <a:t> </a:t>
            </a:r>
            <a:r>
              <a:rPr lang="en-US" b="1" dirty="0" smtClean="0"/>
              <a:t> IT</a:t>
            </a:r>
          </a:p>
          <a:p>
            <a:pPr lvl="7">
              <a:buNone/>
            </a:pPr>
            <a:endParaRPr lang="en-US" dirty="0"/>
          </a:p>
          <a:p>
            <a:pPr lvl="7">
              <a:buNone/>
            </a:pPr>
            <a:endParaRPr lang="en-US" b="1" dirty="0"/>
          </a:p>
          <a:p>
            <a:pPr lvl="7">
              <a:buNone/>
            </a:pPr>
            <a:r>
              <a:rPr lang="en-US" b="1" dirty="0" smtClean="0"/>
              <a:t>Business Management </a:t>
            </a:r>
          </a:p>
          <a:p>
            <a:pPr lvl="7">
              <a:buNone/>
            </a:pPr>
            <a:endParaRPr lang="en-US" b="1" dirty="0"/>
          </a:p>
          <a:p>
            <a:pPr lvl="7">
              <a:buNone/>
            </a:pPr>
            <a:r>
              <a:rPr lang="en-US" b="1" dirty="0" smtClean="0"/>
              <a:t>				</a:t>
            </a:r>
          </a:p>
          <a:p>
            <a:pPr lvl="7">
              <a:buNone/>
            </a:pPr>
            <a:r>
              <a:rPr lang="en-US" b="1" dirty="0"/>
              <a:t>	</a:t>
            </a:r>
            <a:r>
              <a:rPr lang="en-US" b="1" dirty="0" smtClean="0"/>
              <a:t>		      Production</a:t>
            </a:r>
          </a:p>
          <a:p>
            <a:pPr lvl="7">
              <a:buNone/>
            </a:pPr>
            <a:endParaRPr lang="en-US" b="1" dirty="0"/>
          </a:p>
          <a:p>
            <a:pPr lvl="7">
              <a:buNone/>
            </a:pPr>
            <a:r>
              <a:rPr lang="en-US" b="1" dirty="0" smtClean="0"/>
              <a:t>Personnel </a:t>
            </a:r>
          </a:p>
          <a:p>
            <a:pPr lvl="7">
              <a:buNone/>
            </a:pPr>
            <a:endParaRPr lang="en-US" b="1" dirty="0" smtClean="0"/>
          </a:p>
          <a:p>
            <a:pPr lvl="4">
              <a:buNone/>
            </a:pPr>
            <a:r>
              <a:rPr lang="en-US" b="1" dirty="0" smtClean="0"/>
              <a:t>Planning  Organizing Controlling Directing </a:t>
            </a:r>
            <a:endParaRPr lang="en-US" b="1" dirty="0"/>
          </a:p>
        </p:txBody>
      </p:sp>
      <p:cxnSp>
        <p:nvCxnSpPr>
          <p:cNvPr id="18" name="Straight Connector 17"/>
          <p:cNvCxnSpPr/>
          <p:nvPr/>
        </p:nvCxnSpPr>
        <p:spPr>
          <a:xfrm rot="5400000" flipH="1" flipV="1">
            <a:off x="3619500" y="1943100"/>
            <a:ext cx="1219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191000" y="2743200"/>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390900" y="3543300"/>
            <a:ext cx="1600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191000" y="1371600"/>
            <a:ext cx="13716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4267200" y="1524000"/>
            <a:ext cx="2590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1181894" y="2401094"/>
            <a:ext cx="3808412"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rmAutofit/>
          </a:bodyPr>
          <a:lstStyle/>
          <a:p>
            <a:r>
              <a:rPr lang="en-US" sz="2800" b="1" dirty="0" smtClean="0"/>
              <a:t>Personnel Management </a:t>
            </a:r>
            <a:endParaRPr lang="en-US" sz="2800" b="1" dirty="0"/>
          </a:p>
        </p:txBody>
      </p:sp>
      <p:sp>
        <p:nvSpPr>
          <p:cNvPr id="3" name="Content Placeholder 2"/>
          <p:cNvSpPr>
            <a:spLocks noGrp="1"/>
          </p:cNvSpPr>
          <p:nvPr>
            <p:ph idx="1"/>
          </p:nvPr>
        </p:nvSpPr>
        <p:spPr>
          <a:xfrm>
            <a:off x="152400" y="1219200"/>
            <a:ext cx="8686800" cy="5257800"/>
          </a:xfrm>
        </p:spPr>
        <p:txBody>
          <a:bodyPr>
            <a:normAutofit lnSpcReduction="10000"/>
          </a:bodyPr>
          <a:lstStyle/>
          <a:p>
            <a:pPr algn="just">
              <a:buNone/>
            </a:pPr>
            <a:r>
              <a:rPr lang="en-US" sz="2400" dirty="0" smtClean="0"/>
              <a:t>Personnel management involves planning, organizing and controlling  the procurement, development, compensation, maintenance and integration of human resources of an organization. It consists of the following activities : </a:t>
            </a:r>
            <a:endParaRPr lang="en-US" sz="2400" dirty="0"/>
          </a:p>
          <a:p>
            <a:pPr marL="457200" indent="-457200" algn="just">
              <a:buAutoNum type="alphaLcParenR"/>
            </a:pPr>
            <a:r>
              <a:rPr lang="en-US" sz="2400" dirty="0" smtClean="0"/>
              <a:t>Manpower planning</a:t>
            </a:r>
          </a:p>
          <a:p>
            <a:pPr marL="457200" indent="-457200" algn="just">
              <a:buAutoNum type="alphaLcParenR"/>
            </a:pPr>
            <a:r>
              <a:rPr lang="en-US" sz="2400" dirty="0" smtClean="0"/>
              <a:t>Recruitments</a:t>
            </a:r>
          </a:p>
          <a:p>
            <a:pPr marL="457200" indent="-457200" algn="just">
              <a:buAutoNum type="alphaLcParenR"/>
            </a:pPr>
            <a:r>
              <a:rPr lang="en-US" sz="2400" dirty="0" smtClean="0"/>
              <a:t>Selection</a:t>
            </a:r>
          </a:p>
          <a:p>
            <a:pPr marL="457200" indent="-457200" algn="just">
              <a:buAutoNum type="alphaLcParenR"/>
            </a:pPr>
            <a:r>
              <a:rPr lang="en-US" sz="2400" dirty="0" smtClean="0"/>
              <a:t>Training</a:t>
            </a:r>
          </a:p>
          <a:p>
            <a:pPr marL="457200" indent="-457200" algn="just">
              <a:buAutoNum type="alphaLcParenR"/>
            </a:pPr>
            <a:r>
              <a:rPr lang="en-US" sz="2400" dirty="0" smtClean="0"/>
              <a:t>Appraisal</a:t>
            </a:r>
          </a:p>
          <a:p>
            <a:pPr marL="457200" indent="-457200" algn="just">
              <a:buAutoNum type="alphaLcParenR"/>
            </a:pPr>
            <a:r>
              <a:rPr lang="en-US" sz="2400" dirty="0" smtClean="0"/>
              <a:t>Promotions and transfers</a:t>
            </a:r>
          </a:p>
          <a:p>
            <a:pPr marL="457200" indent="-457200" algn="just">
              <a:buAutoNum type="alphaLcParenR"/>
            </a:pPr>
            <a:r>
              <a:rPr lang="en-US" sz="2400" dirty="0" smtClean="0"/>
              <a:t>Compensation</a:t>
            </a:r>
          </a:p>
          <a:p>
            <a:pPr marL="457200" indent="-457200" algn="just">
              <a:buAutoNum type="alphaLcParenR"/>
            </a:pPr>
            <a:r>
              <a:rPr lang="en-US" sz="2400" dirty="0" smtClean="0"/>
              <a:t>Employee welfare services and </a:t>
            </a:r>
          </a:p>
          <a:p>
            <a:pPr marL="457200" indent="-457200" algn="just">
              <a:buAutoNum type="alphaLcParenR"/>
            </a:pPr>
            <a:r>
              <a:rPr lang="en-US" sz="2400" dirty="0" smtClean="0"/>
              <a:t>Personnel records and research etc. </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330</Words>
  <Application>Microsoft Office PowerPoint</Application>
  <PresentationFormat>On-screen Show (4:3)</PresentationFormat>
  <Paragraphs>48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Scope of Management </vt:lpstr>
      <vt:lpstr>2. Marketing Management : </vt:lpstr>
      <vt:lpstr>Financial Management </vt:lpstr>
      <vt:lpstr>Compounds of Business Management </vt:lpstr>
      <vt:lpstr>Personnel Management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Scope of Management</dc:title>
  <dc:creator>admin</dc:creator>
  <cp:lastModifiedBy>admin</cp:lastModifiedBy>
  <cp:revision>6</cp:revision>
  <dcterms:created xsi:type="dcterms:W3CDTF">2016-07-28T14:01:20Z</dcterms:created>
  <dcterms:modified xsi:type="dcterms:W3CDTF">2016-07-28T14:49:36Z</dcterms:modified>
</cp:coreProperties>
</file>