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28040E-EF21-45E6-93F5-7F182B80E59A}" type="datetimeFigureOut">
              <a:rPr lang="en-US" smtClean="0"/>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42AD-4B6F-4E2B-B94A-D308E7DFE66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28040E-EF21-45E6-93F5-7F182B80E59A}" type="datetimeFigureOut">
              <a:rPr lang="en-US" smtClean="0"/>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42AD-4B6F-4E2B-B94A-D308E7DFE6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28040E-EF21-45E6-93F5-7F182B80E59A}" type="datetimeFigureOut">
              <a:rPr lang="en-US" smtClean="0"/>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42AD-4B6F-4E2B-B94A-D308E7DFE66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28040E-EF21-45E6-93F5-7F182B80E59A}" type="datetimeFigureOut">
              <a:rPr lang="en-US" smtClean="0"/>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42AD-4B6F-4E2B-B94A-D308E7DFE66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28040E-EF21-45E6-93F5-7F182B80E59A}" type="datetimeFigureOut">
              <a:rPr lang="en-US" smtClean="0"/>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42AD-4B6F-4E2B-B94A-D308E7DFE66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28040E-EF21-45E6-93F5-7F182B80E59A}" type="datetimeFigureOut">
              <a:rPr lang="en-US" smtClean="0"/>
              <a:t>12/20/2018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B42AD-4B6F-4E2B-B94A-D308E7DFE66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28040E-EF21-45E6-93F5-7F182B80E59A}" type="datetimeFigureOut">
              <a:rPr lang="en-US" smtClean="0"/>
              <a:t>12/20/2018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0B42AD-4B6F-4E2B-B94A-D308E7DFE66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28040E-EF21-45E6-93F5-7F182B80E59A}" type="datetimeFigureOut">
              <a:rPr lang="en-US" smtClean="0"/>
              <a:t>12/20/2018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0B42AD-4B6F-4E2B-B94A-D308E7DFE6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28040E-EF21-45E6-93F5-7F182B80E59A}" type="datetimeFigureOut">
              <a:rPr lang="en-US" smtClean="0"/>
              <a:t>12/20/2018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0B42AD-4B6F-4E2B-B94A-D308E7DFE6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28040E-EF21-45E6-93F5-7F182B80E59A}" type="datetimeFigureOut">
              <a:rPr lang="en-US" smtClean="0"/>
              <a:t>12/20/2018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B42AD-4B6F-4E2B-B94A-D308E7DFE66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28040E-EF21-45E6-93F5-7F182B80E59A}" type="datetimeFigureOut">
              <a:rPr lang="en-US" smtClean="0"/>
              <a:t>12/20/2018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B42AD-4B6F-4E2B-B94A-D308E7DFE66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28040E-EF21-45E6-93F5-7F182B80E59A}" type="datetimeFigureOut">
              <a:rPr lang="en-US" smtClean="0"/>
              <a:t>12/20/2018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0B42AD-4B6F-4E2B-B94A-D308E7DFE66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533399"/>
          </a:xfrm>
        </p:spPr>
        <p:txBody>
          <a:bodyPr>
            <a:noAutofit/>
          </a:bodyPr>
          <a:lstStyle/>
          <a:p>
            <a:r>
              <a:rPr lang="en-US" sz="3200" b="1" dirty="0" smtClean="0">
                <a:latin typeface="Times New Roman" pitchFamily="18" charset="0"/>
                <a:cs typeface="Times New Roman" pitchFamily="18" charset="0"/>
              </a:rPr>
              <a:t>Introduction to Management</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304800" y="1143000"/>
            <a:ext cx="8458200" cy="5257800"/>
          </a:xfrm>
        </p:spPr>
        <p:txBody>
          <a:bodyPr>
            <a:normAutofit/>
          </a:bodyPr>
          <a:lstStyle/>
          <a:p>
            <a:pPr algn="just"/>
            <a:r>
              <a:rPr lang="en-US" dirty="0" smtClean="0">
                <a:solidFill>
                  <a:schemeClr val="tx1"/>
                </a:solidFill>
              </a:rPr>
              <a:t>Management is an individual or a group of individuals that accept responsibilities to run an organization. They </a:t>
            </a:r>
            <a:r>
              <a:rPr lang="en-US" b="1" dirty="0" smtClean="0">
                <a:solidFill>
                  <a:srgbClr val="FF0000"/>
                </a:solidFill>
              </a:rPr>
              <a:t>Plan, Organize, Direct and Control all the essential activities of the organization.</a:t>
            </a:r>
            <a:r>
              <a:rPr lang="en-US" b="1" dirty="0" smtClean="0">
                <a:solidFill>
                  <a:schemeClr val="tx1"/>
                </a:solidFill>
              </a:rPr>
              <a:t> </a:t>
            </a:r>
            <a:r>
              <a:rPr lang="en-US" dirty="0" smtClean="0">
                <a:solidFill>
                  <a:schemeClr val="tx1"/>
                </a:solidFill>
              </a:rPr>
              <a:t>Management does not do the work themselves. They motivate others to do the work and co-ordinate (i.e. bring together) all the work for achieving the objectives of the organization. </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algn="just">
              <a:buNone/>
            </a:pPr>
            <a:r>
              <a:rPr lang="en-US" sz="2800" b="1" dirty="0" smtClean="0">
                <a:latin typeface="Times New Roman" pitchFamily="18" charset="0"/>
                <a:cs typeface="Times New Roman" pitchFamily="18" charset="0"/>
              </a:rPr>
              <a:t>9. Need not be an ownership : </a:t>
            </a:r>
            <a:r>
              <a:rPr lang="en-US" sz="2800" dirty="0" smtClean="0">
                <a:latin typeface="Times New Roman" pitchFamily="18" charset="0"/>
                <a:cs typeface="Times New Roman" pitchFamily="18" charset="0"/>
              </a:rPr>
              <a:t>In small organizations, management and ownership are one and the same. However in large organizations, management is separate from ownership. The managers are highly qualified professionals who are hired from outside. The owners are the shareholders of the company. </a:t>
            </a:r>
          </a:p>
          <a:p>
            <a:pPr algn="just">
              <a:buNone/>
            </a:pPr>
            <a:r>
              <a:rPr lang="en-US" sz="2800" b="1" dirty="0" smtClean="0">
                <a:latin typeface="Times New Roman" pitchFamily="18" charset="0"/>
                <a:cs typeface="Times New Roman" pitchFamily="18" charset="0"/>
              </a:rPr>
              <a:t>10. Both an art and science : </a:t>
            </a:r>
            <a:r>
              <a:rPr lang="en-US" sz="2800" dirty="0" smtClean="0">
                <a:latin typeface="Times New Roman" pitchFamily="18" charset="0"/>
                <a:cs typeface="Times New Roman" pitchFamily="18" charset="0"/>
              </a:rPr>
              <a:t>Management is result-oriented, Therefore, it is an Art. Management conducts continuous research. Thus, it is also a Science. </a:t>
            </a:r>
            <a:endParaRPr lang="en-US" sz="2800" b="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487362"/>
          </a:xfrm>
        </p:spPr>
        <p:txBody>
          <a:bodyPr>
            <a:noAutofit/>
          </a:bodyPr>
          <a:lstStyle/>
          <a:p>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914400"/>
            <a:ext cx="8458200" cy="5211763"/>
          </a:xfrm>
        </p:spPr>
        <p:txBody>
          <a:bodyPr>
            <a:normAutofit lnSpcReduction="10000"/>
          </a:bodyPr>
          <a:lstStyle/>
          <a:p>
            <a:pPr algn="just">
              <a:buNone/>
            </a:pPr>
            <a:r>
              <a:rPr lang="en-US" sz="2800" b="1" dirty="0" smtClean="0">
                <a:latin typeface="Times New Roman" pitchFamily="18" charset="0"/>
                <a:cs typeface="Times New Roman" pitchFamily="18" charset="0"/>
              </a:rPr>
              <a:t>11. Management is all pervasive : </a:t>
            </a:r>
            <a:r>
              <a:rPr lang="en-US" sz="2800" dirty="0" smtClean="0">
                <a:latin typeface="Times New Roman" pitchFamily="18" charset="0"/>
                <a:cs typeface="Times New Roman" pitchFamily="18" charset="0"/>
              </a:rPr>
              <a:t>Management is necessary for running a business. It is also essential for running business, educational, charitable and religious institutions. Management is a must for all activities, and therefore, it is all pervasive. </a:t>
            </a:r>
          </a:p>
          <a:p>
            <a:pPr algn="just">
              <a:buNone/>
            </a:pPr>
            <a:r>
              <a:rPr lang="en-US" sz="2800" b="1" dirty="0" smtClean="0">
                <a:latin typeface="Times New Roman" pitchFamily="18" charset="0"/>
                <a:cs typeface="Times New Roman" pitchFamily="18" charset="0"/>
              </a:rPr>
              <a:t>12. Management is intangible : </a:t>
            </a:r>
            <a:r>
              <a:rPr lang="en-US" sz="2800" dirty="0" smtClean="0">
                <a:latin typeface="Times New Roman" pitchFamily="18" charset="0"/>
                <a:cs typeface="Times New Roman" pitchFamily="18" charset="0"/>
              </a:rPr>
              <a:t>Management is intangible. i.e. cannot be seen and touched. But it can be felt and realized by its results. The success or failure of management can be judged only by its results. If there is good discipline, good productivity, good profits, etc, then the management is successful and vice-versa. </a:t>
            </a:r>
            <a:endParaRPr lang="en-US" sz="2800" b="1"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algn="just">
              <a:buNone/>
            </a:pPr>
            <a:r>
              <a:rPr lang="en-US" sz="2800" b="1" dirty="0" smtClean="0">
                <a:latin typeface="Times New Roman" pitchFamily="18" charset="0"/>
                <a:cs typeface="Times New Roman" pitchFamily="18" charset="0"/>
              </a:rPr>
              <a:t>13. </a:t>
            </a:r>
            <a:r>
              <a:rPr lang="en-US" sz="2400" b="1" dirty="0" smtClean="0">
                <a:latin typeface="Times New Roman" pitchFamily="18" charset="0"/>
                <a:cs typeface="Times New Roman" pitchFamily="18" charset="0"/>
              </a:rPr>
              <a:t>Uses a professional approach in work : </a:t>
            </a:r>
            <a:r>
              <a:rPr lang="en-US" sz="2400" dirty="0" smtClean="0">
                <a:latin typeface="Times New Roman" pitchFamily="18" charset="0"/>
                <a:cs typeface="Times New Roman" pitchFamily="18" charset="0"/>
              </a:rPr>
              <a:t>Management use a professional approach for getting the work done from their subordinates They delegate (i.e. give) authority to their subordinates. They ask their subordinates to give suggestions for improving their work. They also encourage subordinates to take the initiative. Imitative means to do the right thing at the right time without being guided or helped by the superior. </a:t>
            </a:r>
          </a:p>
          <a:p>
            <a:pPr algn="just">
              <a:buNone/>
            </a:pPr>
            <a:r>
              <a:rPr lang="en-US" sz="2400" b="1" dirty="0" smtClean="0">
                <a:latin typeface="Times New Roman" pitchFamily="18" charset="0"/>
                <a:cs typeface="Times New Roman" pitchFamily="18" charset="0"/>
              </a:rPr>
              <a:t>14. Dynamic in nature : </a:t>
            </a:r>
            <a:r>
              <a:rPr lang="en-US" sz="2400" dirty="0" smtClean="0">
                <a:latin typeface="Times New Roman" pitchFamily="18" charset="0"/>
                <a:cs typeface="Times New Roman" pitchFamily="18" charset="0"/>
              </a:rPr>
              <a:t>Management is dynamic in nature. That is, management is creative and innovative. An organization will survive and succeed only if it is dynamic. It must continuously bring in new and creative ideas, new products, new product features, new ads, new </a:t>
            </a:r>
            <a:r>
              <a:rPr lang="en-US" sz="2400" smtClean="0">
                <a:latin typeface="Times New Roman" pitchFamily="18" charset="0"/>
                <a:cs typeface="Times New Roman" pitchFamily="18" charset="0"/>
              </a:rPr>
              <a:t>marketing techniques </a:t>
            </a:r>
            <a:r>
              <a:rPr lang="en-US" sz="2400" dirty="0" smtClean="0">
                <a:latin typeface="Times New Roman" pitchFamily="18" charset="0"/>
                <a:cs typeface="Times New Roman" pitchFamily="18" charset="0"/>
              </a:rPr>
              <a:t>etc. </a:t>
            </a:r>
            <a:endParaRPr lang="en-US" sz="24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135563"/>
          </a:xfrm>
        </p:spPr>
        <p:txBody>
          <a:bodyPr/>
          <a:lstStyle/>
          <a:p>
            <a:pPr algn="just">
              <a:buNone/>
            </a:pPr>
            <a:r>
              <a:rPr lang="en-US" b="1" dirty="0" smtClean="0">
                <a:solidFill>
                  <a:srgbClr val="FF0000"/>
                </a:solidFill>
              </a:rPr>
              <a:t>Management brings together all Six Ms i.e. Men and Women, Money, Machines, Materials, Methods and Markets. </a:t>
            </a:r>
          </a:p>
          <a:p>
            <a:pPr algn="just">
              <a:buNone/>
            </a:pPr>
            <a:r>
              <a:rPr lang="en-US" dirty="0" smtClean="0"/>
              <a:t>They use these resources for achieving the objectives of the organization such as high, maximum profits, business expansion etc.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b="1" dirty="0" smtClean="0">
                <a:solidFill>
                  <a:srgbClr val="FF0000"/>
                </a:solidFill>
                <a:latin typeface="Times New Roman" pitchFamily="18" charset="0"/>
                <a:cs typeface="Times New Roman" pitchFamily="18" charset="0"/>
              </a:rPr>
              <a:t>Features of Management </a:t>
            </a:r>
            <a:endParaRPr lang="en-US" sz="2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287963"/>
          </a:xfrm>
        </p:spPr>
        <p:txBody>
          <a:bodyPr>
            <a:normAutofit/>
          </a:bodyPr>
          <a:lstStyle/>
          <a:p>
            <a:pPr marL="514350" indent="-514350">
              <a:buAutoNum type="arabicPeriod"/>
            </a:pPr>
            <a:r>
              <a:rPr lang="en-US" sz="2800" b="1" dirty="0" smtClean="0">
                <a:latin typeface="Times New Roman" pitchFamily="18" charset="0"/>
                <a:cs typeface="Times New Roman" pitchFamily="18" charset="0"/>
              </a:rPr>
              <a:t>Continuous and Never Ending Process</a:t>
            </a:r>
          </a:p>
          <a:p>
            <a:pPr marL="514350" indent="-514350">
              <a:buAutoNum type="arabicPeriod"/>
            </a:pPr>
            <a:r>
              <a:rPr lang="en-US" sz="2800" b="1" dirty="0" smtClean="0">
                <a:latin typeface="Times New Roman" pitchFamily="18" charset="0"/>
                <a:cs typeface="Times New Roman" pitchFamily="18" charset="0"/>
              </a:rPr>
              <a:t>Art of Getting Work Done from People</a:t>
            </a:r>
          </a:p>
          <a:p>
            <a:pPr marL="514350" indent="-514350">
              <a:buAutoNum type="arabicPeriod"/>
            </a:pPr>
            <a:r>
              <a:rPr lang="en-US" sz="2800" b="1" dirty="0" smtClean="0">
                <a:latin typeface="Times New Roman" pitchFamily="18" charset="0"/>
                <a:cs typeface="Times New Roman" pitchFamily="18" charset="0"/>
              </a:rPr>
              <a:t>Is Result-Oriented.</a:t>
            </a:r>
          </a:p>
          <a:p>
            <a:pPr marL="514350" indent="-514350">
              <a:buAutoNum type="arabicPeriod"/>
            </a:pPr>
            <a:r>
              <a:rPr lang="en-US" sz="2800" b="1" dirty="0" smtClean="0">
                <a:latin typeface="Times New Roman" pitchFamily="18" charset="0"/>
                <a:cs typeface="Times New Roman" pitchFamily="18" charset="0"/>
              </a:rPr>
              <a:t>Multidisciplinary in Nature.</a:t>
            </a:r>
          </a:p>
          <a:p>
            <a:pPr marL="514350" indent="-514350">
              <a:buAutoNum type="arabicPeriod"/>
            </a:pPr>
            <a:r>
              <a:rPr lang="en-US" sz="2800" b="1" dirty="0" smtClean="0">
                <a:latin typeface="Times New Roman" pitchFamily="18" charset="0"/>
                <a:cs typeface="Times New Roman" pitchFamily="18" charset="0"/>
              </a:rPr>
              <a:t>Group and Not an Individual Activity.</a:t>
            </a:r>
          </a:p>
          <a:p>
            <a:pPr marL="514350" indent="-514350">
              <a:buAutoNum type="arabicPeriod"/>
            </a:pPr>
            <a:r>
              <a:rPr lang="en-US" sz="2800" b="1" dirty="0" smtClean="0">
                <a:latin typeface="Times New Roman" pitchFamily="18" charset="0"/>
                <a:cs typeface="Times New Roman" pitchFamily="18" charset="0"/>
              </a:rPr>
              <a:t>Follows Established Principles or Rules.</a:t>
            </a:r>
          </a:p>
          <a:p>
            <a:pPr marL="514350" indent="-514350">
              <a:buAutoNum type="arabicPeriod"/>
            </a:pPr>
            <a:r>
              <a:rPr lang="en-US" sz="2800" b="1" dirty="0" smtClean="0">
                <a:latin typeface="Times New Roman" pitchFamily="18" charset="0"/>
                <a:cs typeface="Times New Roman" pitchFamily="18" charset="0"/>
              </a:rPr>
              <a:t>Aided but Not Replaced by Computers.</a:t>
            </a:r>
          </a:p>
          <a:p>
            <a:pPr marL="514350" indent="-514350">
              <a:buAutoNum type="arabicPeriod"/>
            </a:pPr>
            <a:r>
              <a:rPr lang="en-US" sz="2800" b="1" dirty="0" smtClean="0">
                <a:latin typeface="Times New Roman" pitchFamily="18" charset="0"/>
                <a:cs typeface="Times New Roman" pitchFamily="18" charset="0"/>
              </a:rPr>
              <a:t>Situational in Nature.</a:t>
            </a:r>
          </a:p>
          <a:p>
            <a:pPr marL="514350" indent="-514350">
              <a:buAutoNum type="arabicPeriod"/>
            </a:pPr>
            <a:r>
              <a:rPr lang="en-US" sz="2800" b="1" dirty="0" smtClean="0">
                <a:latin typeface="Times New Roman" pitchFamily="18" charset="0"/>
                <a:cs typeface="Times New Roman" pitchFamily="18" charset="0"/>
              </a:rPr>
              <a:t>Separate from Ownership.</a:t>
            </a:r>
          </a:p>
          <a:p>
            <a:pPr marL="514350" indent="-514350">
              <a:buAutoNum type="arabicPeriod"/>
            </a:pPr>
            <a:r>
              <a:rPr lang="en-US" sz="2800" b="1" dirty="0" smtClean="0">
                <a:latin typeface="Times New Roman" pitchFamily="18" charset="0"/>
                <a:cs typeface="Times New Roman" pitchFamily="18" charset="0"/>
              </a:rPr>
              <a:t>Both an Art as well as a Science.</a:t>
            </a:r>
            <a:endParaRPr lang="en-US" sz="28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b="1" dirty="0" smtClean="0">
                <a:solidFill>
                  <a:srgbClr val="FF0000"/>
                </a:solidFill>
                <a:latin typeface="Times New Roman" pitchFamily="18" charset="0"/>
                <a:cs typeface="Times New Roman" pitchFamily="18" charset="0"/>
              </a:rPr>
              <a:t>Features of Management </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normAutofit/>
          </a:bodyPr>
          <a:lstStyle/>
          <a:p>
            <a:pPr>
              <a:buNone/>
            </a:pPr>
            <a:r>
              <a:rPr lang="en-US" sz="2800" b="1" dirty="0" smtClean="0">
                <a:latin typeface="Times New Roman" pitchFamily="18" charset="0"/>
                <a:cs typeface="Times New Roman" pitchFamily="18" charset="0"/>
              </a:rPr>
              <a:t>11. Is all pervasive</a:t>
            </a:r>
          </a:p>
          <a:p>
            <a:pPr>
              <a:buNone/>
            </a:pPr>
            <a:r>
              <a:rPr lang="en-US" sz="2800" b="1" dirty="0" smtClean="0">
                <a:latin typeface="Times New Roman" pitchFamily="18" charset="0"/>
                <a:cs typeface="Times New Roman" pitchFamily="18" charset="0"/>
              </a:rPr>
              <a:t>12. Intangible but its Impact is Felt.</a:t>
            </a:r>
          </a:p>
          <a:p>
            <a:pPr>
              <a:buNone/>
            </a:pPr>
            <a:r>
              <a:rPr lang="en-US" sz="2800" b="1" dirty="0" smtClean="0">
                <a:latin typeface="Times New Roman" pitchFamily="18" charset="0"/>
                <a:cs typeface="Times New Roman" pitchFamily="18" charset="0"/>
              </a:rPr>
              <a:t>13. Uses a Professional Approach in Work.</a:t>
            </a:r>
          </a:p>
          <a:p>
            <a:pPr>
              <a:buNone/>
            </a:pPr>
            <a:r>
              <a:rPr lang="en-US" sz="2800" b="1" dirty="0" smtClean="0">
                <a:latin typeface="Times New Roman" pitchFamily="18" charset="0"/>
                <a:cs typeface="Times New Roman" pitchFamily="18" charset="0"/>
              </a:rPr>
              <a:t>14. Dynamic in Nature. </a:t>
            </a:r>
            <a:endParaRPr lang="en-US" sz="2800"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211763"/>
          </a:xfrm>
        </p:spPr>
        <p:txBody>
          <a:bodyPr/>
          <a:lstStyle/>
          <a:p>
            <a:pPr algn="just">
              <a:buNone/>
            </a:pPr>
            <a:r>
              <a:rPr lang="en-US" sz="2800" b="1" dirty="0" smtClean="0"/>
              <a:t>1. Continuous and never ending Process </a:t>
            </a:r>
            <a:r>
              <a:rPr lang="en-US" dirty="0" smtClean="0"/>
              <a:t>: </a:t>
            </a:r>
            <a:r>
              <a:rPr lang="en-US" sz="2800" dirty="0" smtClean="0">
                <a:latin typeface="Times New Roman" pitchFamily="18" charset="0"/>
                <a:cs typeface="Times New Roman" pitchFamily="18" charset="0"/>
              </a:rPr>
              <a:t> Management is a Process. It includes four main functions : Planning, Organizing, Directing and Controlling. The manager has to plan and organize all the activities. He had to give proper Directions to his subordinates. He also has to control all the activities. The manager has to perform these functions continuously. Therefore, management is a continuous and never ending process.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algn="just">
              <a:buNone/>
            </a:pPr>
            <a:r>
              <a:rPr lang="en-US" sz="2800" b="1" dirty="0" smtClean="0">
                <a:latin typeface="Times New Roman" pitchFamily="18" charset="0"/>
                <a:cs typeface="Times New Roman" pitchFamily="18" charset="0"/>
              </a:rPr>
              <a:t>2. Getting things done through people : </a:t>
            </a:r>
            <a:r>
              <a:rPr lang="en-US" sz="2800" dirty="0" smtClean="0">
                <a:latin typeface="Times New Roman" pitchFamily="18" charset="0"/>
                <a:cs typeface="Times New Roman" pitchFamily="18" charset="0"/>
              </a:rPr>
              <a:t>The manager do not do the work themselves. They get the work done through the workers. The workers should not be treated like slaves. They should not be tricked, threatened or forced to do the work. A favorable work environment should be created and maintained. </a:t>
            </a:r>
          </a:p>
          <a:p>
            <a:pPr algn="just">
              <a:buNone/>
            </a:pPr>
            <a:r>
              <a:rPr lang="en-US" sz="2800" b="1" dirty="0" smtClean="0">
                <a:latin typeface="Times New Roman" pitchFamily="18" charset="0"/>
                <a:cs typeface="Times New Roman" pitchFamily="18" charset="0"/>
              </a:rPr>
              <a:t>3. Result oriented science and art : </a:t>
            </a:r>
            <a:r>
              <a:rPr lang="en-US" sz="2800" dirty="0" smtClean="0">
                <a:latin typeface="Times New Roman" pitchFamily="18" charset="0"/>
                <a:cs typeface="Times New Roman" pitchFamily="18" charset="0"/>
              </a:rPr>
              <a:t>Management is result oriented because it gives a lot of importance to “</a:t>
            </a:r>
            <a:r>
              <a:rPr lang="en-US" sz="2800" b="1" dirty="0" smtClean="0">
                <a:latin typeface="Times New Roman" pitchFamily="18" charset="0"/>
                <a:cs typeface="Times New Roman" pitchFamily="18" charset="0"/>
              </a:rPr>
              <a:t>Results”. </a:t>
            </a:r>
            <a:r>
              <a:rPr lang="en-US" sz="2800" dirty="0" smtClean="0">
                <a:latin typeface="Times New Roman" pitchFamily="18" charset="0"/>
                <a:cs typeface="Times New Roman" pitchFamily="18" charset="0"/>
              </a:rPr>
              <a:t>Examples of Results like, increase in market share. Increase in profits, etc. Management always wants to get the best results at all times. </a:t>
            </a:r>
            <a:endParaRPr lang="en-US" sz="2800"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algn="just">
              <a:buNone/>
            </a:pPr>
            <a:r>
              <a:rPr lang="en-US" sz="2800" b="1" dirty="0" smtClean="0">
                <a:latin typeface="Times New Roman" pitchFamily="18" charset="0"/>
                <a:cs typeface="Times New Roman" pitchFamily="18" charset="0"/>
              </a:rPr>
              <a:t>4. Multidisciplinary in nature : </a:t>
            </a:r>
            <a:r>
              <a:rPr lang="en-US" sz="2800" dirty="0" smtClean="0">
                <a:latin typeface="Times New Roman" pitchFamily="18" charset="0"/>
                <a:cs typeface="Times New Roman" pitchFamily="18" charset="0"/>
              </a:rPr>
              <a:t>Management has to get the work done through people. It has to mange people. This is a very difficult job because different people have different emotions, feelings, aspirations, etc. Similarly, the same person may have different emotions at different times. So management is a very complex job. Therefore, management uses knowledge from many different subjects such as Economics Information Technology, Psychology, Sociology. Etc. Therefore, it is multidisciplinary in nature.  </a:t>
            </a:r>
            <a:endParaRPr lang="en-US" sz="2800"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228600" y="914400"/>
            <a:ext cx="8458200" cy="5211763"/>
          </a:xfrm>
        </p:spPr>
        <p:txBody>
          <a:bodyPr>
            <a:normAutofit lnSpcReduction="10000"/>
          </a:bodyPr>
          <a:lstStyle/>
          <a:p>
            <a:pPr algn="just">
              <a:buNone/>
            </a:pPr>
            <a:r>
              <a:rPr lang="en-US" sz="2800" b="1" dirty="0" smtClean="0">
                <a:latin typeface="Times New Roman" pitchFamily="18" charset="0"/>
                <a:cs typeface="Times New Roman" pitchFamily="18" charset="0"/>
              </a:rPr>
              <a:t>5. A group and not an individual activity : </a:t>
            </a:r>
            <a:r>
              <a:rPr lang="en-US" sz="2800" dirty="0" smtClean="0">
                <a:latin typeface="Times New Roman" pitchFamily="18" charset="0"/>
                <a:cs typeface="Times New Roman" pitchFamily="18" charset="0"/>
              </a:rPr>
              <a:t>Management is not an individual activity. It is group activity. It uses group (employees) efforts to achieve group (owners) objectives. It tries to satisfy the needs and wants of a group (consumers). Nowadays, Importance is given to the team (group) and not to individuals. </a:t>
            </a:r>
          </a:p>
          <a:p>
            <a:pPr algn="just">
              <a:buNone/>
            </a:pPr>
            <a:r>
              <a:rPr lang="en-US" sz="2800" b="1" dirty="0" smtClean="0">
                <a:latin typeface="Times New Roman" pitchFamily="18" charset="0"/>
                <a:cs typeface="Times New Roman" pitchFamily="18" charset="0"/>
              </a:rPr>
              <a:t>6. Follows established principles or rules : </a:t>
            </a:r>
            <a:r>
              <a:rPr lang="en-US" sz="2800" dirty="0" smtClean="0">
                <a:latin typeface="Times New Roman" pitchFamily="18" charset="0"/>
                <a:cs typeface="Times New Roman" pitchFamily="18" charset="0"/>
              </a:rPr>
              <a:t>Management follows established principles. Such as division of work, discipline, unity of command. Etc. These principles help to prevent and solve the problems in the organization. </a:t>
            </a:r>
            <a:endParaRPr lang="en-US" sz="2800" b="1"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lnSpcReduction="10000"/>
          </a:bodyPr>
          <a:lstStyle/>
          <a:p>
            <a:pPr algn="just">
              <a:buNone/>
            </a:pPr>
            <a:r>
              <a:rPr lang="en-US" sz="2800" b="1" dirty="0" smtClean="0">
                <a:latin typeface="Times New Roman" pitchFamily="18" charset="0"/>
                <a:cs typeface="Times New Roman" pitchFamily="18" charset="0"/>
              </a:rPr>
              <a:t>7. Aided but not replaced by computers : </a:t>
            </a:r>
            <a:r>
              <a:rPr lang="en-US" sz="2800" dirty="0" smtClean="0">
                <a:latin typeface="Times New Roman" pitchFamily="18" charset="0"/>
                <a:cs typeface="Times New Roman" pitchFamily="18" charset="0"/>
              </a:rPr>
              <a:t>Now a days all managers use computers help the managers to take accurate decisions. However, computers can only help management. Computers cannot replace management. This is because management takes the final responsibility. Thus Management is aided (helped) but not replaced by computers. </a:t>
            </a:r>
          </a:p>
          <a:p>
            <a:pPr algn="just">
              <a:buNone/>
            </a:pPr>
            <a:r>
              <a:rPr lang="en-US" sz="2800" b="1" dirty="0" smtClean="0">
                <a:latin typeface="Times New Roman" pitchFamily="18" charset="0"/>
                <a:cs typeface="Times New Roman" pitchFamily="18" charset="0"/>
              </a:rPr>
              <a:t>8. Situational in nature : </a:t>
            </a:r>
            <a:r>
              <a:rPr lang="en-US" sz="2800" dirty="0" smtClean="0">
                <a:latin typeface="Times New Roman" pitchFamily="18" charset="0"/>
                <a:cs typeface="Times New Roman" pitchFamily="18" charset="0"/>
              </a:rPr>
              <a:t>Management makes plans, polices and decisions according to the situation. It changes its style according to the situation. It uses different plans, policies, decisions and for different situations. </a:t>
            </a:r>
            <a:endParaRPr lang="en-US" sz="2800" b="1"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1018</Words>
  <Application>Microsoft Office PowerPoint</Application>
  <PresentationFormat>On-screen Show (4:3)</PresentationFormat>
  <Paragraphs>34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Introduction to Management</vt:lpstr>
      <vt:lpstr>Slide 2</vt:lpstr>
      <vt:lpstr>Features of Management </vt:lpstr>
      <vt:lpstr>Features of Management </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Management</dc:title>
  <dc:creator>admin</dc:creator>
  <cp:lastModifiedBy>admin</cp:lastModifiedBy>
  <cp:revision>14</cp:revision>
  <dcterms:created xsi:type="dcterms:W3CDTF">2018-12-20T13:28:38Z</dcterms:created>
  <dcterms:modified xsi:type="dcterms:W3CDTF">2018-12-20T15:17:07Z</dcterms:modified>
</cp:coreProperties>
</file>